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75"/>
  </p:notesMasterIdLst>
  <p:sldIdLst>
    <p:sldId id="272" r:id="rId2"/>
    <p:sldId id="274" r:id="rId3"/>
    <p:sldId id="275" r:id="rId4"/>
    <p:sldId id="256" r:id="rId5"/>
    <p:sldId id="376" r:id="rId6"/>
    <p:sldId id="257" r:id="rId7"/>
    <p:sldId id="258" r:id="rId8"/>
    <p:sldId id="276" r:id="rId9"/>
    <p:sldId id="273" r:id="rId10"/>
    <p:sldId id="287" r:id="rId11"/>
    <p:sldId id="286" r:id="rId12"/>
    <p:sldId id="310" r:id="rId13"/>
    <p:sldId id="289" r:id="rId14"/>
    <p:sldId id="377" r:id="rId15"/>
    <p:sldId id="313" r:id="rId16"/>
    <p:sldId id="314" r:id="rId17"/>
    <p:sldId id="315" r:id="rId18"/>
    <p:sldId id="316" r:id="rId19"/>
    <p:sldId id="317" r:id="rId20"/>
    <p:sldId id="280" r:id="rId21"/>
    <p:sldId id="364" r:id="rId22"/>
    <p:sldId id="282" r:id="rId23"/>
    <p:sldId id="283" r:id="rId24"/>
    <p:sldId id="318" r:id="rId25"/>
    <p:sldId id="319" r:id="rId26"/>
    <p:sldId id="320" r:id="rId27"/>
    <p:sldId id="321" r:id="rId28"/>
    <p:sldId id="322" r:id="rId29"/>
    <p:sldId id="323" r:id="rId30"/>
    <p:sldId id="324" r:id="rId31"/>
    <p:sldId id="325" r:id="rId32"/>
    <p:sldId id="326" r:id="rId33"/>
    <p:sldId id="331" r:id="rId34"/>
    <p:sldId id="332" r:id="rId35"/>
    <p:sldId id="338" r:id="rId36"/>
    <p:sldId id="339" r:id="rId37"/>
    <p:sldId id="341" r:id="rId38"/>
    <p:sldId id="402" r:id="rId39"/>
    <p:sldId id="403" r:id="rId40"/>
    <p:sldId id="404" r:id="rId41"/>
    <p:sldId id="343" r:id="rId42"/>
    <p:sldId id="344" r:id="rId43"/>
    <p:sldId id="405" r:id="rId44"/>
    <p:sldId id="406" r:id="rId45"/>
    <p:sldId id="382" r:id="rId46"/>
    <p:sldId id="383" r:id="rId47"/>
    <p:sldId id="384" r:id="rId48"/>
    <p:sldId id="385" r:id="rId49"/>
    <p:sldId id="386" r:id="rId50"/>
    <p:sldId id="387" r:id="rId51"/>
    <p:sldId id="388" r:id="rId52"/>
    <p:sldId id="411" r:id="rId53"/>
    <p:sldId id="408" r:id="rId54"/>
    <p:sldId id="390" r:id="rId55"/>
    <p:sldId id="409" r:id="rId56"/>
    <p:sldId id="392" r:id="rId57"/>
    <p:sldId id="393" r:id="rId58"/>
    <p:sldId id="354" r:id="rId59"/>
    <p:sldId id="412" r:id="rId60"/>
    <p:sldId id="375" r:id="rId61"/>
    <p:sldId id="394" r:id="rId62"/>
    <p:sldId id="396" r:id="rId63"/>
    <p:sldId id="397" r:id="rId64"/>
    <p:sldId id="398" r:id="rId65"/>
    <p:sldId id="399" r:id="rId66"/>
    <p:sldId id="400" r:id="rId67"/>
    <p:sldId id="401" r:id="rId68"/>
    <p:sldId id="367" r:id="rId69"/>
    <p:sldId id="368" r:id="rId70"/>
    <p:sldId id="369" r:id="rId71"/>
    <p:sldId id="370" r:id="rId72"/>
    <p:sldId id="371" r:id="rId73"/>
    <p:sldId id="372" r:id="rId74"/>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66FF"/>
    <a:srgbClr val="66FFFF"/>
    <a:srgbClr val="333399"/>
    <a:srgbClr val="FF66CC"/>
    <a:srgbClr val="FFCCFF"/>
    <a:srgbClr val="663300"/>
    <a:srgbClr val="FFFFFF"/>
    <a:srgbClr val="FF99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40" autoAdjust="0"/>
    <p:restoredTop sz="92396" autoAdjust="0"/>
  </p:normalViewPr>
  <p:slideViewPr>
    <p:cSldViewPr snapToGrid="0">
      <p:cViewPr>
        <p:scale>
          <a:sx n="120" d="100"/>
          <a:sy n="120" d="100"/>
        </p:scale>
        <p:origin x="162" y="-10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amadand\Desktop\&#12473;&#12459;&#12512;&#30330;&#29983;&#20214;&#25968;&#65288;&#12473;&#12459;&#12512;WG&#36039;&#26009;&#20316;&#25104;&#29992;&#6528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amadand\Desktop\20200630-0701&#24179;&#37326;&#24029;&#24213;&#36074;&#24375;&#29105;&#28187;&#37327;&#36895;&#2257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ewjec\dfs\120.&#22320;&#29699;&#29872;&#22659;G&#22823;&#38442;\&#26989;&#21209;&#20214;&#21517;\&#26989;&#21209;Data\R2\201416_&#23517;&#23627;&#24029;&#27969;&#22495;&#27700;&#29872;&#22659;&#25913;&#21892;&#35336;&#30011;\80_&#26908;&#35342;\99_hamada\&#12473;&#12459;&#12512;&#30330;&#29983;&#12464;&#12521;&#125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1"/>
            </a:solidFill>
            <a:ln w="12700">
              <a:solidFill>
                <a:schemeClr val="tx1"/>
              </a:solidFill>
            </a:ln>
          </c:spPr>
          <c:dPt>
            <c:idx val="0"/>
            <c:bubble3D val="0"/>
            <c:spPr>
              <a:gradFill flip="none" rotWithShape="1">
                <a:gsLst>
                  <a:gs pos="0">
                    <a:schemeClr val="accent2">
                      <a:lumMod val="0"/>
                      <a:lumOff val="100000"/>
                    </a:schemeClr>
                  </a:gs>
                  <a:gs pos="30000">
                    <a:schemeClr val="accent2">
                      <a:lumMod val="0"/>
                      <a:lumOff val="100000"/>
                    </a:schemeClr>
                  </a:gs>
                  <a:gs pos="86000">
                    <a:srgbClr val="C00000"/>
                  </a:gs>
                </a:gsLst>
                <a:path path="circle">
                  <a:fillToRect l="50000" t="-80000" r="50000" b="180000"/>
                </a:path>
                <a:tileRect/>
              </a:gradFill>
              <a:ln w="12700">
                <a:solidFill>
                  <a:schemeClr val="tx1"/>
                </a:solidFill>
              </a:ln>
              <a:effectLst/>
            </c:spPr>
            <c:extLst>
              <c:ext xmlns:c16="http://schemas.microsoft.com/office/drawing/2014/chart" uri="{C3380CC4-5D6E-409C-BE32-E72D297353CC}">
                <c16:uniqueId val="{00000001-4829-40F4-B61B-0C309C9350F9}"/>
              </c:ext>
            </c:extLst>
          </c:dPt>
          <c:dPt>
            <c:idx val="1"/>
            <c:bubble3D val="0"/>
            <c:spPr>
              <a:solidFill>
                <a:schemeClr val="bg1"/>
              </a:solidFill>
              <a:ln w="12700">
                <a:solidFill>
                  <a:schemeClr val="tx1"/>
                </a:solidFill>
              </a:ln>
              <a:effectLst/>
            </c:spPr>
            <c:extLst>
              <c:ext xmlns:c16="http://schemas.microsoft.com/office/drawing/2014/chart" uri="{C3380CC4-5D6E-409C-BE32-E72D297353CC}">
                <c16:uniqueId val="{00000003-4829-40F4-B61B-0C309C9350F9}"/>
              </c:ext>
            </c:extLst>
          </c:dPt>
          <c:dPt>
            <c:idx val="2"/>
            <c:bubble3D val="0"/>
            <c:spPr>
              <a:solidFill>
                <a:schemeClr val="bg1"/>
              </a:solidFill>
              <a:ln w="12700">
                <a:solidFill>
                  <a:schemeClr val="tx1"/>
                </a:solidFill>
              </a:ln>
              <a:effectLst/>
            </c:spPr>
            <c:extLst>
              <c:ext xmlns:c16="http://schemas.microsoft.com/office/drawing/2014/chart" uri="{C3380CC4-5D6E-409C-BE32-E72D297353CC}">
                <c16:uniqueId val="{00000005-4829-40F4-B61B-0C309C9350F9}"/>
              </c:ext>
            </c:extLst>
          </c:dPt>
          <c:dPt>
            <c:idx val="3"/>
            <c:bubble3D val="0"/>
            <c:spPr>
              <a:solidFill>
                <a:schemeClr val="bg1"/>
              </a:solidFill>
              <a:ln w="12700">
                <a:solidFill>
                  <a:schemeClr val="tx1"/>
                </a:solidFill>
              </a:ln>
              <a:effectLst/>
            </c:spPr>
            <c:extLst>
              <c:ext xmlns:c16="http://schemas.microsoft.com/office/drawing/2014/chart" uri="{C3380CC4-5D6E-409C-BE32-E72D297353CC}">
                <c16:uniqueId val="{00000007-4829-40F4-B61B-0C309C9350F9}"/>
              </c:ext>
            </c:extLst>
          </c:dPt>
          <c:dPt>
            <c:idx val="4"/>
            <c:bubble3D val="0"/>
            <c:spPr>
              <a:solidFill>
                <a:schemeClr val="bg1"/>
              </a:solidFill>
              <a:ln w="12700">
                <a:solidFill>
                  <a:schemeClr val="tx1"/>
                </a:solidFill>
              </a:ln>
              <a:effectLst/>
            </c:spPr>
            <c:extLst>
              <c:ext xmlns:c16="http://schemas.microsoft.com/office/drawing/2014/chart" uri="{C3380CC4-5D6E-409C-BE32-E72D297353CC}">
                <c16:uniqueId val="{00000009-4829-40F4-B61B-0C309C9350F9}"/>
              </c:ext>
            </c:extLst>
          </c:dPt>
          <c:dPt>
            <c:idx val="5"/>
            <c:bubble3D val="0"/>
            <c:spPr>
              <a:solidFill>
                <a:schemeClr val="bg1"/>
              </a:solidFill>
              <a:ln w="12700">
                <a:solidFill>
                  <a:schemeClr val="tx1"/>
                </a:solidFill>
              </a:ln>
              <a:effectLst/>
            </c:spPr>
            <c:extLst>
              <c:ext xmlns:c16="http://schemas.microsoft.com/office/drawing/2014/chart" uri="{C3380CC4-5D6E-409C-BE32-E72D297353CC}">
                <c16:uniqueId val="{0000000B-4829-40F4-B61B-0C309C9350F9}"/>
              </c:ext>
            </c:extLst>
          </c:dPt>
          <c:dLbls>
            <c:dLbl>
              <c:idx val="0"/>
              <c:layout>
                <c:manualLayout>
                  <c:x val="-0.29999989063867011"/>
                  <c:y val="-0.14741220852216624"/>
                </c:manualLayout>
              </c:layout>
              <c:tx>
                <c:rich>
                  <a:bodyPr rot="0" spcFirstLastPara="1" vertOverflow="ellipsis" vert="horz" wrap="square" anchor="ctr" anchorCtr="1"/>
                  <a:lstStyle/>
                  <a:p>
                    <a:pPr>
                      <a:defRPr sz="1600" b="1" i="0" u="none" strike="noStrike" kern="1200" baseline="0">
                        <a:solidFill>
                          <a:schemeClr val="tx1"/>
                        </a:solidFill>
                        <a:effectLst>
                          <a:outerShdw blurRad="50800" dist="38100" dir="2700000" algn="tl" rotWithShape="0">
                            <a:prstClr val="black">
                              <a:alpha val="40000"/>
                            </a:prstClr>
                          </a:outerShdw>
                        </a:effectLst>
                        <a:latin typeface="+mn-lt"/>
                        <a:ea typeface="+mn-ea"/>
                        <a:cs typeface="+mn-cs"/>
                      </a:defRPr>
                    </a:pPr>
                    <a:fld id="{1EC26D37-50F0-4E06-8C05-1F75232D8B98}" type="CATEGORYNAME">
                      <a:rPr lang="en-US" altLang="ja-JP" sz="1600" b="1">
                        <a:solidFill>
                          <a:schemeClr val="bg1"/>
                        </a:solidFill>
                        <a:effectLst>
                          <a:outerShdw blurRad="50800" dist="38100" dir="2700000" algn="tl" rotWithShape="0">
                            <a:prstClr val="black">
                              <a:alpha val="40000"/>
                            </a:prstClr>
                          </a:outerShdw>
                        </a:effectLst>
                      </a:rPr>
                      <a:pPr>
                        <a:defRPr sz="1600" b="1">
                          <a:solidFill>
                            <a:schemeClr val="tx1"/>
                          </a:solidFill>
                          <a:effectLst>
                            <a:outerShdw blurRad="50800" dist="38100" dir="2700000" algn="tl" rotWithShape="0">
                              <a:prstClr val="black">
                                <a:alpha val="40000"/>
                              </a:prstClr>
                            </a:outerShdw>
                          </a:effectLst>
                        </a:defRPr>
                      </a:pPr>
                      <a:t>[分類名]</a:t>
                    </a:fld>
                    <a:r>
                      <a:rPr lang="en-US" altLang="ja-JP" sz="1600" b="1" baseline="0" dirty="0">
                        <a:solidFill>
                          <a:schemeClr val="tx1"/>
                        </a:solidFill>
                        <a:effectLst>
                          <a:outerShdw blurRad="50800" dist="38100" dir="2700000" algn="tl" rotWithShape="0">
                            <a:prstClr val="black">
                              <a:alpha val="40000"/>
                            </a:prstClr>
                          </a:outerShdw>
                        </a:effectLst>
                      </a:rPr>
                      <a:t>  </a:t>
                    </a:r>
                    <a:fld id="{F6986617-6ABF-4779-B581-54597F8D6CBC}" type="VALUE">
                      <a:rPr lang="en-US" altLang="ja-JP" sz="1600" b="1" baseline="0">
                        <a:solidFill>
                          <a:schemeClr val="tx1"/>
                        </a:solidFill>
                        <a:effectLst>
                          <a:outerShdw blurRad="50800" dist="38100" dir="2700000" algn="tl" rotWithShape="0">
                            <a:prstClr val="black">
                              <a:alpha val="40000"/>
                            </a:prstClr>
                          </a:outerShdw>
                        </a:effectLst>
                      </a:rPr>
                      <a:pPr>
                        <a:defRPr sz="1600" b="1">
                          <a:solidFill>
                            <a:schemeClr val="tx1"/>
                          </a:solidFill>
                          <a:effectLst>
                            <a:outerShdw blurRad="50800" dist="38100" dir="2700000" algn="tl" rotWithShape="0">
                              <a:prstClr val="black">
                                <a:alpha val="40000"/>
                              </a:prstClr>
                            </a:outerShdw>
                          </a:effectLst>
                        </a:defRPr>
                      </a:pPr>
                      <a:t>[値]</a:t>
                    </a:fld>
                    <a:endParaRPr lang="en-US" altLang="ja-JP" sz="1600" b="1" baseline="0" dirty="0">
                      <a:solidFill>
                        <a:schemeClr val="tx1"/>
                      </a:solidFill>
                      <a:effectLst>
                        <a:outerShdw blurRad="50800" dist="38100" dir="2700000" algn="tl" rotWithShape="0">
                          <a:prstClr val="black">
                            <a:alpha val="40000"/>
                          </a:prstClr>
                        </a:outerShdw>
                      </a:effectLst>
                    </a:endParaRPr>
                  </a:p>
                </c:rich>
              </c:tx>
              <c:spPr>
                <a:noFill/>
                <a:ln>
                  <a:noFill/>
                </a:ln>
                <a:effectLst/>
              </c:spPr>
              <c:txPr>
                <a:bodyPr rot="0" spcFirstLastPara="1" vertOverflow="ellipsis" vert="horz" wrap="square" anchor="ctr" anchorCtr="1"/>
                <a:lstStyle/>
                <a:p>
                  <a:pPr>
                    <a:defRPr sz="1600" b="1" i="0" u="none" strike="noStrike" kern="1200" baseline="0">
                      <a:solidFill>
                        <a:schemeClr val="tx1"/>
                      </a:solidFill>
                      <a:effectLst>
                        <a:outerShdw blurRad="50800" dist="38100" dir="2700000" algn="tl" rotWithShape="0">
                          <a:prstClr val="black">
                            <a:alpha val="40000"/>
                          </a:prstClr>
                        </a:outerShdw>
                      </a:effectLst>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3699999999999996"/>
                      <c:h val="0.20060185185185181"/>
                    </c:manualLayout>
                  </c15:layout>
                  <c15:dlblFieldTable/>
                  <c15:showDataLabelsRange val="0"/>
                </c:ext>
                <c:ext xmlns:c16="http://schemas.microsoft.com/office/drawing/2014/chart" uri="{C3380CC4-5D6E-409C-BE32-E72D297353CC}">
                  <c16:uniqueId val="{00000001-4829-40F4-B61B-0C309C9350F9}"/>
                </c:ext>
              </c:extLst>
            </c:dLbl>
            <c:dLbl>
              <c:idx val="1"/>
              <c:layout>
                <c:manualLayout>
                  <c:x val="0.19722222222222222"/>
                  <c:y val="1.0182376720594813E-2"/>
                </c:manualLayout>
              </c:layout>
              <c:tx>
                <c:rich>
                  <a:bodyPr/>
                  <a:lstStyle/>
                  <a:p>
                    <a:fld id="{FBAEF9F7-5EC6-41DD-A99B-5B2AACA462B6}" type="CATEGORYNAME">
                      <a:rPr lang="en-US" altLang="ja-JP">
                        <a:solidFill>
                          <a:schemeClr val="tx1"/>
                        </a:solidFill>
                      </a:rPr>
                      <a:pPr/>
                      <a:t>[分類名]</a:t>
                    </a:fld>
                    <a:r>
                      <a:rPr lang="en-US" altLang="ja-JP" baseline="0" dirty="0">
                        <a:solidFill>
                          <a:schemeClr val="tx1"/>
                        </a:solidFill>
                      </a:rPr>
                      <a:t>  </a:t>
                    </a:r>
                    <a:fld id="{439F5DD8-6B53-49B2-8E4A-2D54B69190E8}" type="VALUE">
                      <a:rPr lang="en-US" altLang="ja-JP" baseline="0">
                        <a:solidFill>
                          <a:schemeClr val="tx1"/>
                        </a:solidFill>
                      </a:rPr>
                      <a:pPr/>
                      <a:t>[値]</a:t>
                    </a:fld>
                    <a:endParaRPr lang="en-US" altLang="ja-JP"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19513888888888889"/>
                      <c:h val="0.16077170418006434"/>
                    </c:manualLayout>
                  </c15:layout>
                  <c15:dlblFieldTable/>
                  <c15:showDataLabelsRange val="0"/>
                </c:ext>
                <c:ext xmlns:c16="http://schemas.microsoft.com/office/drawing/2014/chart" uri="{C3380CC4-5D6E-409C-BE32-E72D297353CC}">
                  <c16:uniqueId val="{00000003-4829-40F4-B61B-0C309C9350F9}"/>
                </c:ext>
              </c:extLst>
            </c:dLbl>
            <c:dLbl>
              <c:idx val="2"/>
              <c:layout/>
              <c:tx>
                <c:rich>
                  <a:bodyPr/>
                  <a:lstStyle/>
                  <a:p>
                    <a:fld id="{7DEA2F84-F536-4088-A924-3D58FC4854D4}" type="CATEGORYNAME">
                      <a:rPr lang="en-US" altLang="ja-JP">
                        <a:solidFill>
                          <a:schemeClr val="tx1"/>
                        </a:solidFill>
                      </a:rPr>
                      <a:pPr/>
                      <a:t>[分類名]</a:t>
                    </a:fld>
                    <a:r>
                      <a:rPr lang="en-US" altLang="ja-JP" dirty="0">
                        <a:solidFill>
                          <a:schemeClr val="tx1"/>
                        </a:solidFill>
                      </a:rPr>
                      <a:t>  </a:t>
                    </a:r>
                    <a:r>
                      <a:rPr lang="en-US" altLang="ja-JP" baseline="0" dirty="0">
                        <a:solidFill>
                          <a:schemeClr val="tx1"/>
                        </a:solidFill>
                      </a:rPr>
                      <a:t> </a:t>
                    </a:r>
                    <a:fld id="{072B8B18-500E-4CF6-9CC6-68E6F68F2F3D}" type="VALUE">
                      <a:rPr lang="en-US" altLang="ja-JP" baseline="0">
                        <a:solidFill>
                          <a:schemeClr val="tx1"/>
                        </a:solidFill>
                      </a:rPr>
                      <a:pPr/>
                      <a:t>[値]</a:t>
                    </a:fld>
                    <a:endParaRPr lang="en-US" altLang="ja-JP"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4829-40F4-B61B-0C309C9350F9}"/>
                </c:ext>
              </c:extLst>
            </c:dLbl>
            <c:dLbl>
              <c:idx val="3"/>
              <c:layout>
                <c:manualLayout>
                  <c:x val="-1.3601049868766429E-2"/>
                  <c:y val="4.7922289456583202E-2"/>
                </c:manualLayout>
              </c:layout>
              <c:tx>
                <c:rich>
                  <a:bodyPr/>
                  <a:lstStyle/>
                  <a:p>
                    <a:fld id="{C43BA2A5-6DEC-4C6C-9372-FBFFF6BBFE07}" type="CATEGORYNAME">
                      <a:rPr lang="en-US" altLang="ja-JP"/>
                      <a:pPr/>
                      <a:t>[分類名]</a:t>
                    </a:fld>
                    <a:r>
                      <a:rPr lang="en-US" altLang="ja-JP" baseline="0" dirty="0"/>
                      <a:t>  </a:t>
                    </a:r>
                    <a:fld id="{89F2A8EA-7FAF-4BEE-A33F-161BB937223C}" type="VALUE">
                      <a:rPr lang="en-US" altLang="ja-JP" baseline="0"/>
                      <a:pPr/>
                      <a:t>[値]</a:t>
                    </a:fld>
                    <a:endParaRPr lang="en-US" altLang="ja-JP"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4829-40F4-B61B-0C309C9350F9}"/>
                </c:ext>
              </c:extLst>
            </c:dLbl>
            <c:dLbl>
              <c:idx val="4"/>
              <c:layout>
                <c:manualLayout>
                  <c:x val="-5.5555555555555558E-3"/>
                  <c:y val="4.2874142339924554E-3"/>
                </c:manualLayout>
              </c:layout>
              <c:tx>
                <c:rich>
                  <a:bodyPr/>
                  <a:lstStyle/>
                  <a:p>
                    <a:fld id="{E8BECC16-8BBB-41ED-922E-D78DAB839132}" type="CATEGORYNAME">
                      <a:rPr lang="en-US" altLang="ja-JP">
                        <a:solidFill>
                          <a:schemeClr val="tx1"/>
                        </a:solidFill>
                      </a:rPr>
                      <a:pPr/>
                      <a:t>[分類名]</a:t>
                    </a:fld>
                    <a:r>
                      <a:rPr lang="en-US" altLang="ja-JP" baseline="0" dirty="0">
                        <a:solidFill>
                          <a:schemeClr val="tx1"/>
                        </a:solidFill>
                      </a:rPr>
                      <a:t>  </a:t>
                    </a:r>
                    <a:fld id="{DC0C45E4-7D91-4527-9B92-4315A3E7955A}" type="VALUE">
                      <a:rPr lang="en-US" altLang="ja-JP" baseline="0">
                        <a:solidFill>
                          <a:schemeClr val="tx1"/>
                        </a:solidFill>
                      </a:rPr>
                      <a:pPr/>
                      <a:t>[値]</a:t>
                    </a:fld>
                    <a:endParaRPr lang="en-US" altLang="ja-JP"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25555555555555554"/>
                      <c:h val="0.14629629629629629"/>
                    </c:manualLayout>
                  </c15:layout>
                  <c15:dlblFieldTable/>
                  <c15:showDataLabelsRange val="0"/>
                </c:ext>
                <c:ext xmlns:c16="http://schemas.microsoft.com/office/drawing/2014/chart" uri="{C3380CC4-5D6E-409C-BE32-E72D297353CC}">
                  <c16:uniqueId val="{00000009-4829-40F4-B61B-0C309C9350F9}"/>
                </c:ext>
              </c:extLst>
            </c:dLbl>
            <c:dLbl>
              <c:idx val="5"/>
              <c:layout/>
              <c:tx>
                <c:rich>
                  <a:bodyPr/>
                  <a:lstStyle/>
                  <a:p>
                    <a:fld id="{423E6B2D-3032-49CC-BCDE-C7B7A1E378C0}" type="CATEGORYNAME">
                      <a:rPr lang="en-US" altLang="ja-JP">
                        <a:solidFill>
                          <a:schemeClr val="tx1"/>
                        </a:solidFill>
                      </a:rPr>
                      <a:pPr/>
                      <a:t>[分類名]</a:t>
                    </a:fld>
                    <a:r>
                      <a:rPr lang="en-US" altLang="ja-JP" baseline="0" dirty="0">
                        <a:solidFill>
                          <a:schemeClr val="tx1"/>
                        </a:solidFill>
                      </a:rPr>
                      <a:t>  </a:t>
                    </a:r>
                    <a:fld id="{BED3AD6E-7211-472B-AA72-CCEBEC6E91CC}" type="VALUE">
                      <a:rPr lang="en-US" altLang="ja-JP" baseline="0">
                        <a:solidFill>
                          <a:schemeClr val="tx1"/>
                        </a:solidFill>
                      </a:rPr>
                      <a:pPr/>
                      <a:t>[値]</a:t>
                    </a:fld>
                    <a:endParaRPr lang="en-US" altLang="ja-JP"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4829-40F4-B61B-0C309C9350F9}"/>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Sheet1!$C$7:$C$12</c:f>
              <c:numCache>
                <c:formatCode>General</c:formatCode>
                <c:ptCount val="6"/>
                <c:pt idx="0">
                  <c:v>21</c:v>
                </c:pt>
                <c:pt idx="1">
                  <c:v>3</c:v>
                </c:pt>
                <c:pt idx="2">
                  <c:v>3</c:v>
                </c:pt>
                <c:pt idx="3">
                  <c:v>1</c:v>
                </c:pt>
                <c:pt idx="4">
                  <c:v>1</c:v>
                </c:pt>
                <c:pt idx="5">
                  <c:v>1</c:v>
                </c:pt>
              </c:numCache>
            </c:numRef>
          </c:val>
          <c:extLst>
            <c:ext xmlns:c15="http://schemas.microsoft.com/office/drawing/2012/chart" uri="{02D57815-91ED-43cb-92C2-25804820EDAC}">
              <c15:filteredCategoryTitle>
                <c15:cat>
                  <c:strRef>
                    <c:extLst>
                      <c:ext uri="{02D57815-91ED-43cb-92C2-25804820EDAC}">
                        <c15:formulaRef>
                          <c15:sqref>Sheet1!$B$7:$B$12</c15:sqref>
                        </c15:formulaRef>
                      </c:ext>
                    </c:extLst>
                    <c:strCache>
                      <c:ptCount val="6"/>
                      <c:pt idx="0">
                        <c:v>平野川</c:v>
                      </c:pt>
                      <c:pt idx="1">
                        <c:v>第二寝屋川</c:v>
                      </c:pt>
                      <c:pt idx="2">
                        <c:v>古川</c:v>
                      </c:pt>
                      <c:pt idx="3">
                        <c:v>寝屋川</c:v>
                      </c:pt>
                      <c:pt idx="4">
                        <c:v>平野川分水路</c:v>
                      </c:pt>
                      <c:pt idx="5">
                        <c:v>恩智川</c:v>
                      </c:pt>
                    </c:strCache>
                  </c:strRef>
                </c15:cat>
              </c15:filteredCategoryTitle>
            </c:ext>
            <c:ext xmlns:c16="http://schemas.microsoft.com/office/drawing/2014/chart" uri="{C3380CC4-5D6E-409C-BE32-E72D297353CC}">
              <c16:uniqueId val="{0000000C-4829-40F4-B61B-0C309C9350F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110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60464922408726"/>
          <c:y val="4.0172776416193011E-2"/>
          <c:w val="0.7647867334136409"/>
          <c:h val="0.94083589716848304"/>
        </c:manualLayout>
      </c:layout>
      <c:barChart>
        <c:barDir val="bar"/>
        <c:grouping val="clustered"/>
        <c:varyColors val="0"/>
        <c:ser>
          <c:idx val="0"/>
          <c:order val="0"/>
          <c:spPr>
            <a:solidFill>
              <a:srgbClr val="FF0000"/>
            </a:solidFill>
            <a:ln>
              <a:noFill/>
            </a:ln>
            <a:effectLst/>
          </c:spPr>
          <c:invertIfNegative val="0"/>
          <c:dLbls>
            <c:dLbl>
              <c:idx val="2"/>
              <c:layout>
                <c:manualLayout>
                  <c:x val="-6.8929806160451246E-2"/>
                  <c:y val="-2.193860668091121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E83-40CE-9C61-757CE6C729D0}"/>
                </c:ext>
              </c:extLst>
            </c:dLbl>
            <c:dLbl>
              <c:idx val="8"/>
              <c:layout>
                <c:manualLayout>
                  <c:x val="-7.554685122206195E-2"/>
                  <c:y val="-2.193841474041583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E83-40CE-9C61-757CE6C729D0}"/>
                </c:ext>
              </c:extLst>
            </c:dLbl>
            <c:dLbl>
              <c:idx val="12"/>
              <c:layout>
                <c:manualLayout>
                  <c:x val="-0.10229637526775127"/>
                  <c:y val="-2.193879862140649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E83-40CE-9C61-757CE6C729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'[20200630-0701平野川底質強熱減量速報.xlsx]Table 1'!$C$2:$C$21</c:f>
              <c:numCache>
                <c:formatCode>###0.0;###0.0</c:formatCode>
                <c:ptCount val="20"/>
                <c:pt idx="0">
                  <c:v>4.9000000000000004</c:v>
                </c:pt>
                <c:pt idx="1">
                  <c:v>12.2</c:v>
                </c:pt>
                <c:pt idx="2">
                  <c:v>21.6</c:v>
                </c:pt>
                <c:pt idx="3">
                  <c:v>4.5999999999999996</c:v>
                </c:pt>
                <c:pt idx="4">
                  <c:v>3.2</c:v>
                </c:pt>
                <c:pt idx="5">
                  <c:v>4.9000000000000004</c:v>
                </c:pt>
                <c:pt idx="6">
                  <c:v>9.9</c:v>
                </c:pt>
                <c:pt idx="7">
                  <c:v>15.7</c:v>
                </c:pt>
                <c:pt idx="8">
                  <c:v>22.1</c:v>
                </c:pt>
                <c:pt idx="9">
                  <c:v>11.5</c:v>
                </c:pt>
                <c:pt idx="10">
                  <c:v>8.6999999999999993</c:v>
                </c:pt>
                <c:pt idx="11">
                  <c:v>7.2</c:v>
                </c:pt>
                <c:pt idx="12">
                  <c:v>17.7</c:v>
                </c:pt>
                <c:pt idx="13">
                  <c:v>5.6</c:v>
                </c:pt>
                <c:pt idx="14">
                  <c:v>2.4</c:v>
                </c:pt>
                <c:pt idx="15">
                  <c:v>2.6</c:v>
                </c:pt>
                <c:pt idx="16">
                  <c:v>2.6</c:v>
                </c:pt>
                <c:pt idx="17">
                  <c:v>2.4</c:v>
                </c:pt>
                <c:pt idx="18">
                  <c:v>3.5</c:v>
                </c:pt>
                <c:pt idx="19">
                  <c:v>0.8</c:v>
                </c:pt>
              </c:numCache>
            </c:numRef>
          </c:val>
          <c:extLst>
            <c:ext xmlns:c15="http://schemas.microsoft.com/office/drawing/2012/chart" uri="{02D57815-91ED-43cb-92C2-25804820EDAC}">
              <c15:filteredCategoryTitle>
                <c15:cat>
                  <c:numRef>
                    <c:extLst>
                      <c:ext uri="{02D57815-91ED-43cb-92C2-25804820EDAC}">
                        <c15:formulaRef>
                          <c15:sqref>'[20200630-0701平野川底質強熱減量速報.xlsx]Table 1'!$B$2:$B$21</c15:sqref>
                        </c15:formulaRef>
                      </c:ext>
                    </c:extLst>
                    <c:numCache>
                      <c:formatCode>###0;###0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15:cat>
              </c15:filteredCategoryTitle>
            </c:ext>
            <c:ext xmlns:c16="http://schemas.microsoft.com/office/drawing/2014/chart" uri="{C3380CC4-5D6E-409C-BE32-E72D297353CC}">
              <c16:uniqueId val="{00000003-1E83-40CE-9C61-757CE6C729D0}"/>
            </c:ext>
          </c:extLst>
        </c:ser>
        <c:dLbls>
          <c:dLblPos val="outEnd"/>
          <c:showLegendKey val="0"/>
          <c:showVal val="1"/>
          <c:showCatName val="0"/>
          <c:showSerName val="0"/>
          <c:showPercent val="0"/>
          <c:showBubbleSize val="0"/>
        </c:dLbls>
        <c:gapWidth val="182"/>
        <c:axId val="383712864"/>
        <c:axId val="383713648"/>
      </c:barChart>
      <c:catAx>
        <c:axId val="383712864"/>
        <c:scaling>
          <c:orientation val="maxMin"/>
        </c:scaling>
        <c:delete val="0"/>
        <c:axPos val="l"/>
        <c:numFmt formatCode="###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383713648"/>
        <c:crosses val="autoZero"/>
        <c:auto val="1"/>
        <c:lblAlgn val="ctr"/>
        <c:lblOffset val="100"/>
        <c:noMultiLvlLbl val="0"/>
      </c:catAx>
      <c:valAx>
        <c:axId val="383713648"/>
        <c:scaling>
          <c:orientation val="minMax"/>
          <c:max val="25"/>
        </c:scaling>
        <c:delete val="0"/>
        <c:axPos val="t"/>
        <c:majorGridlines>
          <c:spPr>
            <a:ln w="9525" cap="flat" cmpd="sng" algn="ctr">
              <a:solidFill>
                <a:schemeClr val="tx1"/>
              </a:solidFill>
              <a:prstDash val="dash"/>
              <a:round/>
            </a:ln>
            <a:effectLst/>
          </c:spPr>
        </c:majorGridlines>
        <c:numFmt formatCode="#,##0_);[Red]\(#,##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383712864"/>
        <c:crosses val="autoZero"/>
        <c:crossBetween val="between"/>
        <c:majorUnit val="5"/>
      </c:valAx>
      <c:spPr>
        <a:solidFill>
          <a:schemeClr val="bg1"/>
        </a:solidFill>
        <a:ln>
          <a:solidFill>
            <a:schemeClr val="tx1"/>
          </a:solid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val>
            <c:numRef>
              <c:f>Sheet2!$B$1:$B$5</c:f>
              <c:numCache>
                <c:formatCode>General</c:formatCode>
                <c:ptCount val="5"/>
                <c:pt idx="0">
                  <c:v>10</c:v>
                </c:pt>
                <c:pt idx="1">
                  <c:v>8</c:v>
                </c:pt>
                <c:pt idx="2">
                  <c:v>7</c:v>
                </c:pt>
                <c:pt idx="3">
                  <c:v>5</c:v>
                </c:pt>
                <c:pt idx="4">
                  <c:v>3</c:v>
                </c:pt>
              </c:numCache>
            </c:numRef>
          </c:val>
          <c:extLst>
            <c:ext xmlns:c16="http://schemas.microsoft.com/office/drawing/2014/chart" uri="{C3380CC4-5D6E-409C-BE32-E72D297353CC}">
              <c16:uniqueId val="{00000000-245A-44AC-BEFF-1A7EE5AB20AA}"/>
            </c:ext>
          </c:extLst>
        </c:ser>
        <c:dLbls>
          <c:showLegendKey val="0"/>
          <c:showVal val="0"/>
          <c:showCatName val="0"/>
          <c:showSerName val="0"/>
          <c:showPercent val="0"/>
          <c:showBubbleSize val="0"/>
        </c:dLbls>
        <c:gapWidth val="219"/>
        <c:overlap val="-27"/>
        <c:axId val="561972080"/>
        <c:axId val="561972736"/>
      </c:barChart>
      <c:catAx>
        <c:axId val="561972080"/>
        <c:scaling>
          <c:orientation val="minMax"/>
        </c:scaling>
        <c:delete val="1"/>
        <c:axPos val="b"/>
        <c:majorTickMark val="none"/>
        <c:minorTickMark val="none"/>
        <c:tickLblPos val="nextTo"/>
        <c:crossAx val="561972736"/>
        <c:crosses val="autoZero"/>
        <c:auto val="1"/>
        <c:lblAlgn val="ctr"/>
        <c:lblOffset val="100"/>
        <c:noMultiLvlLbl val="0"/>
      </c:catAx>
      <c:valAx>
        <c:axId val="561972736"/>
        <c:scaling>
          <c:orientation val="minMax"/>
        </c:scaling>
        <c:delete val="1"/>
        <c:axPos val="l"/>
        <c:numFmt formatCode="General" sourceLinked="1"/>
        <c:majorTickMark val="none"/>
        <c:minorTickMark val="none"/>
        <c:tickLblPos val="nextTo"/>
        <c:crossAx val="561972080"/>
        <c:crosses val="autoZero"/>
        <c:crossBetween val="between"/>
      </c:valAx>
      <c:spPr>
        <a:solidFill>
          <a:schemeClr val="bg1"/>
        </a:solidFill>
        <a:ln>
          <a:solidFill>
            <a:schemeClr val="accent6"/>
          </a:solid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7DC446AA-DE5B-4BE3-BC7D-902D331E5E6C}" type="datetimeFigureOut">
              <a:rPr kumimoji="1" lang="ja-JP" altLang="en-US" smtClean="0"/>
              <a:t>2022/10/20</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5CD83247-3163-4937-8801-95B8CB8D217D}" type="slidenum">
              <a:rPr kumimoji="1" lang="ja-JP" altLang="en-US" smtClean="0"/>
              <a:t>‹#›</a:t>
            </a:fld>
            <a:endParaRPr kumimoji="1" lang="ja-JP" altLang="en-US"/>
          </a:p>
        </p:txBody>
      </p:sp>
    </p:spTree>
    <p:extLst>
      <p:ext uri="{BB962C8B-B14F-4D97-AF65-F5344CB8AC3E}">
        <p14:creationId xmlns:p14="http://schemas.microsoft.com/office/powerpoint/2010/main" val="3551993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a:t>
            </a:fld>
            <a:endParaRPr kumimoji="1" lang="ja-JP" altLang="en-US" dirty="0"/>
          </a:p>
        </p:txBody>
      </p:sp>
    </p:spTree>
    <p:extLst>
      <p:ext uri="{BB962C8B-B14F-4D97-AF65-F5344CB8AC3E}">
        <p14:creationId xmlns:p14="http://schemas.microsoft.com/office/powerpoint/2010/main" val="48182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16</a:t>
            </a:fld>
            <a:endParaRPr kumimoji="1" lang="ja-JP" altLang="en-US"/>
          </a:p>
        </p:txBody>
      </p:sp>
    </p:spTree>
    <p:extLst>
      <p:ext uri="{BB962C8B-B14F-4D97-AF65-F5344CB8AC3E}">
        <p14:creationId xmlns:p14="http://schemas.microsoft.com/office/powerpoint/2010/main" val="2589435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17</a:t>
            </a:fld>
            <a:endParaRPr kumimoji="1" lang="ja-JP" altLang="en-US"/>
          </a:p>
        </p:txBody>
      </p:sp>
    </p:spTree>
    <p:extLst>
      <p:ext uri="{BB962C8B-B14F-4D97-AF65-F5344CB8AC3E}">
        <p14:creationId xmlns:p14="http://schemas.microsoft.com/office/powerpoint/2010/main" val="118974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18</a:t>
            </a:fld>
            <a:endParaRPr kumimoji="1" lang="ja-JP" altLang="en-US"/>
          </a:p>
        </p:txBody>
      </p:sp>
    </p:spTree>
    <p:extLst>
      <p:ext uri="{BB962C8B-B14F-4D97-AF65-F5344CB8AC3E}">
        <p14:creationId xmlns:p14="http://schemas.microsoft.com/office/powerpoint/2010/main" val="255148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19</a:t>
            </a:fld>
            <a:endParaRPr kumimoji="1" lang="ja-JP" altLang="en-US"/>
          </a:p>
        </p:txBody>
      </p:sp>
    </p:spTree>
    <p:extLst>
      <p:ext uri="{BB962C8B-B14F-4D97-AF65-F5344CB8AC3E}">
        <p14:creationId xmlns:p14="http://schemas.microsoft.com/office/powerpoint/2010/main" val="323615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20</a:t>
            </a:fld>
            <a:endParaRPr kumimoji="1" lang="ja-JP" altLang="en-US"/>
          </a:p>
        </p:txBody>
      </p:sp>
    </p:spTree>
    <p:extLst>
      <p:ext uri="{BB962C8B-B14F-4D97-AF65-F5344CB8AC3E}">
        <p14:creationId xmlns:p14="http://schemas.microsoft.com/office/powerpoint/2010/main" val="285308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21</a:t>
            </a:fld>
            <a:endParaRPr kumimoji="1" lang="ja-JP" altLang="en-US"/>
          </a:p>
        </p:txBody>
      </p:sp>
    </p:spTree>
    <p:extLst>
      <p:ext uri="{BB962C8B-B14F-4D97-AF65-F5344CB8AC3E}">
        <p14:creationId xmlns:p14="http://schemas.microsoft.com/office/powerpoint/2010/main" val="2618304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22</a:t>
            </a:fld>
            <a:endParaRPr kumimoji="1" lang="ja-JP" altLang="en-US"/>
          </a:p>
        </p:txBody>
      </p:sp>
    </p:spTree>
    <p:extLst>
      <p:ext uri="{BB962C8B-B14F-4D97-AF65-F5344CB8AC3E}">
        <p14:creationId xmlns:p14="http://schemas.microsoft.com/office/powerpoint/2010/main" val="690690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23</a:t>
            </a:fld>
            <a:endParaRPr kumimoji="1" lang="ja-JP" altLang="en-US"/>
          </a:p>
        </p:txBody>
      </p:sp>
    </p:spTree>
    <p:extLst>
      <p:ext uri="{BB962C8B-B14F-4D97-AF65-F5344CB8AC3E}">
        <p14:creationId xmlns:p14="http://schemas.microsoft.com/office/powerpoint/2010/main" val="296443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24</a:t>
            </a:fld>
            <a:endParaRPr kumimoji="1" lang="ja-JP" altLang="en-US" dirty="0"/>
          </a:p>
        </p:txBody>
      </p:sp>
    </p:spTree>
    <p:extLst>
      <p:ext uri="{BB962C8B-B14F-4D97-AF65-F5344CB8AC3E}">
        <p14:creationId xmlns:p14="http://schemas.microsoft.com/office/powerpoint/2010/main" val="1004008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25</a:t>
            </a:fld>
            <a:endParaRPr kumimoji="1" lang="ja-JP" altLang="en-US" dirty="0"/>
          </a:p>
        </p:txBody>
      </p:sp>
    </p:spTree>
    <p:extLst>
      <p:ext uri="{BB962C8B-B14F-4D97-AF65-F5344CB8AC3E}">
        <p14:creationId xmlns:p14="http://schemas.microsoft.com/office/powerpoint/2010/main" val="162825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a:t>
            </a:fld>
            <a:endParaRPr kumimoji="1" lang="ja-JP" altLang="en-US"/>
          </a:p>
        </p:txBody>
      </p:sp>
    </p:spTree>
    <p:extLst>
      <p:ext uri="{BB962C8B-B14F-4D97-AF65-F5344CB8AC3E}">
        <p14:creationId xmlns:p14="http://schemas.microsoft.com/office/powerpoint/2010/main" val="2664179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26</a:t>
            </a:fld>
            <a:endParaRPr kumimoji="1" lang="ja-JP" altLang="en-US"/>
          </a:p>
        </p:txBody>
      </p:sp>
    </p:spTree>
    <p:extLst>
      <p:ext uri="{BB962C8B-B14F-4D97-AF65-F5344CB8AC3E}">
        <p14:creationId xmlns:p14="http://schemas.microsoft.com/office/powerpoint/2010/main" val="364210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28</a:t>
            </a:fld>
            <a:endParaRPr kumimoji="1" lang="ja-JP" altLang="en-US"/>
          </a:p>
        </p:txBody>
      </p:sp>
    </p:spTree>
    <p:extLst>
      <p:ext uri="{BB962C8B-B14F-4D97-AF65-F5344CB8AC3E}">
        <p14:creationId xmlns:p14="http://schemas.microsoft.com/office/powerpoint/2010/main" val="3023039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29</a:t>
            </a:fld>
            <a:endParaRPr kumimoji="1" lang="ja-JP" altLang="en-US"/>
          </a:p>
        </p:txBody>
      </p:sp>
    </p:spTree>
    <p:extLst>
      <p:ext uri="{BB962C8B-B14F-4D97-AF65-F5344CB8AC3E}">
        <p14:creationId xmlns:p14="http://schemas.microsoft.com/office/powerpoint/2010/main" val="3363414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30</a:t>
            </a:fld>
            <a:endParaRPr kumimoji="1" lang="ja-JP" altLang="en-US"/>
          </a:p>
        </p:txBody>
      </p:sp>
    </p:spTree>
    <p:extLst>
      <p:ext uri="{BB962C8B-B14F-4D97-AF65-F5344CB8AC3E}">
        <p14:creationId xmlns:p14="http://schemas.microsoft.com/office/powerpoint/2010/main" val="3995066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31</a:t>
            </a:fld>
            <a:endParaRPr kumimoji="1" lang="ja-JP" altLang="en-US"/>
          </a:p>
        </p:txBody>
      </p:sp>
    </p:spTree>
    <p:extLst>
      <p:ext uri="{BB962C8B-B14F-4D97-AF65-F5344CB8AC3E}">
        <p14:creationId xmlns:p14="http://schemas.microsoft.com/office/powerpoint/2010/main" val="2516278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50950" y="1281113"/>
            <a:ext cx="4600575" cy="34496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35</a:t>
            </a:fld>
            <a:endParaRPr kumimoji="1" lang="ja-JP" altLang="en-US"/>
          </a:p>
        </p:txBody>
      </p:sp>
    </p:spTree>
    <p:extLst>
      <p:ext uri="{BB962C8B-B14F-4D97-AF65-F5344CB8AC3E}">
        <p14:creationId xmlns:p14="http://schemas.microsoft.com/office/powerpoint/2010/main" val="2663313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93788" y="1208088"/>
            <a:ext cx="4338637" cy="3254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36</a:t>
            </a:fld>
            <a:endParaRPr kumimoji="1" lang="ja-JP" altLang="en-US"/>
          </a:p>
        </p:txBody>
      </p:sp>
    </p:spTree>
    <p:extLst>
      <p:ext uri="{BB962C8B-B14F-4D97-AF65-F5344CB8AC3E}">
        <p14:creationId xmlns:p14="http://schemas.microsoft.com/office/powerpoint/2010/main" val="1291168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39900" y="1798638"/>
            <a:ext cx="6459538" cy="4843462"/>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38</a:t>
            </a:fld>
            <a:endParaRPr kumimoji="1" lang="ja-JP" altLang="en-US"/>
          </a:p>
        </p:txBody>
      </p:sp>
    </p:spTree>
    <p:extLst>
      <p:ext uri="{BB962C8B-B14F-4D97-AF65-F5344CB8AC3E}">
        <p14:creationId xmlns:p14="http://schemas.microsoft.com/office/powerpoint/2010/main" val="4015965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27188" y="1746250"/>
            <a:ext cx="6275387" cy="4705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39</a:t>
            </a:fld>
            <a:endParaRPr kumimoji="1" lang="ja-JP" altLang="en-US"/>
          </a:p>
        </p:txBody>
      </p:sp>
    </p:spTree>
    <p:extLst>
      <p:ext uri="{BB962C8B-B14F-4D97-AF65-F5344CB8AC3E}">
        <p14:creationId xmlns:p14="http://schemas.microsoft.com/office/powerpoint/2010/main" val="2964139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40</a:t>
            </a:fld>
            <a:endParaRPr kumimoji="1" lang="ja-JP" altLang="en-US"/>
          </a:p>
        </p:txBody>
      </p:sp>
    </p:spTree>
    <p:extLst>
      <p:ext uri="{BB962C8B-B14F-4D97-AF65-F5344CB8AC3E}">
        <p14:creationId xmlns:p14="http://schemas.microsoft.com/office/powerpoint/2010/main" val="247244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5</a:t>
            </a:fld>
            <a:endParaRPr kumimoji="1" lang="ja-JP" altLang="en-US"/>
          </a:p>
        </p:txBody>
      </p:sp>
    </p:spTree>
    <p:extLst>
      <p:ext uri="{BB962C8B-B14F-4D97-AF65-F5344CB8AC3E}">
        <p14:creationId xmlns:p14="http://schemas.microsoft.com/office/powerpoint/2010/main" val="3535430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41</a:t>
            </a:fld>
            <a:endParaRPr kumimoji="1" lang="ja-JP" altLang="en-US"/>
          </a:p>
        </p:txBody>
      </p:sp>
    </p:spTree>
    <p:extLst>
      <p:ext uri="{BB962C8B-B14F-4D97-AF65-F5344CB8AC3E}">
        <p14:creationId xmlns:p14="http://schemas.microsoft.com/office/powerpoint/2010/main" val="2289136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50</a:t>
            </a:fld>
            <a:endParaRPr kumimoji="1" lang="ja-JP" altLang="en-US"/>
          </a:p>
        </p:txBody>
      </p:sp>
    </p:spTree>
    <p:extLst>
      <p:ext uri="{BB962C8B-B14F-4D97-AF65-F5344CB8AC3E}">
        <p14:creationId xmlns:p14="http://schemas.microsoft.com/office/powerpoint/2010/main" val="807186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39900" y="1798638"/>
            <a:ext cx="645953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52</a:t>
            </a:fld>
            <a:endParaRPr kumimoji="1" lang="ja-JP" altLang="en-US"/>
          </a:p>
        </p:txBody>
      </p:sp>
    </p:spTree>
    <p:extLst>
      <p:ext uri="{BB962C8B-B14F-4D97-AF65-F5344CB8AC3E}">
        <p14:creationId xmlns:p14="http://schemas.microsoft.com/office/powerpoint/2010/main" val="919836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39900" y="1798638"/>
            <a:ext cx="645953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54</a:t>
            </a:fld>
            <a:endParaRPr kumimoji="1" lang="ja-JP" altLang="en-US"/>
          </a:p>
        </p:txBody>
      </p:sp>
    </p:spTree>
    <p:extLst>
      <p:ext uri="{BB962C8B-B14F-4D97-AF65-F5344CB8AC3E}">
        <p14:creationId xmlns:p14="http://schemas.microsoft.com/office/powerpoint/2010/main" val="1240688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93788" y="1208088"/>
            <a:ext cx="4338637" cy="3254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55</a:t>
            </a:fld>
            <a:endParaRPr kumimoji="1" lang="ja-JP" altLang="en-US"/>
          </a:p>
        </p:txBody>
      </p:sp>
    </p:spTree>
    <p:extLst>
      <p:ext uri="{BB962C8B-B14F-4D97-AF65-F5344CB8AC3E}">
        <p14:creationId xmlns:p14="http://schemas.microsoft.com/office/powerpoint/2010/main" val="13198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93788" y="1208088"/>
            <a:ext cx="4338637" cy="3254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56</a:t>
            </a:fld>
            <a:endParaRPr kumimoji="1" lang="ja-JP" altLang="en-US"/>
          </a:p>
        </p:txBody>
      </p:sp>
    </p:spTree>
    <p:extLst>
      <p:ext uri="{BB962C8B-B14F-4D97-AF65-F5344CB8AC3E}">
        <p14:creationId xmlns:p14="http://schemas.microsoft.com/office/powerpoint/2010/main" val="1036933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39900" y="1798638"/>
            <a:ext cx="645953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58</a:t>
            </a:fld>
            <a:endParaRPr kumimoji="1" lang="ja-JP" altLang="en-US"/>
          </a:p>
        </p:txBody>
      </p:sp>
    </p:spTree>
    <p:extLst>
      <p:ext uri="{BB962C8B-B14F-4D97-AF65-F5344CB8AC3E}">
        <p14:creationId xmlns:p14="http://schemas.microsoft.com/office/powerpoint/2010/main" val="4046529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60</a:t>
            </a:fld>
            <a:endParaRPr kumimoji="1" lang="ja-JP" altLang="en-US"/>
          </a:p>
        </p:txBody>
      </p:sp>
    </p:spTree>
    <p:extLst>
      <p:ext uri="{BB962C8B-B14F-4D97-AF65-F5344CB8AC3E}">
        <p14:creationId xmlns:p14="http://schemas.microsoft.com/office/powerpoint/2010/main" val="4164762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61</a:t>
            </a:fld>
            <a:endParaRPr kumimoji="1" lang="ja-JP" altLang="en-US"/>
          </a:p>
        </p:txBody>
      </p:sp>
    </p:spTree>
    <p:extLst>
      <p:ext uri="{BB962C8B-B14F-4D97-AF65-F5344CB8AC3E}">
        <p14:creationId xmlns:p14="http://schemas.microsoft.com/office/powerpoint/2010/main" val="3261691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62</a:t>
            </a:fld>
            <a:endParaRPr kumimoji="1" lang="ja-JP" altLang="en-US"/>
          </a:p>
        </p:txBody>
      </p:sp>
    </p:spTree>
    <p:extLst>
      <p:ext uri="{BB962C8B-B14F-4D97-AF65-F5344CB8AC3E}">
        <p14:creationId xmlns:p14="http://schemas.microsoft.com/office/powerpoint/2010/main" val="171062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6</a:t>
            </a:fld>
            <a:endParaRPr kumimoji="1" lang="ja-JP" altLang="en-US"/>
          </a:p>
        </p:txBody>
      </p:sp>
    </p:spTree>
    <p:extLst>
      <p:ext uri="{BB962C8B-B14F-4D97-AF65-F5344CB8AC3E}">
        <p14:creationId xmlns:p14="http://schemas.microsoft.com/office/powerpoint/2010/main" val="993808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65</a:t>
            </a:fld>
            <a:endParaRPr kumimoji="1" lang="ja-JP" altLang="en-US"/>
          </a:p>
        </p:txBody>
      </p:sp>
    </p:spTree>
    <p:extLst>
      <p:ext uri="{BB962C8B-B14F-4D97-AF65-F5344CB8AC3E}">
        <p14:creationId xmlns:p14="http://schemas.microsoft.com/office/powerpoint/2010/main" val="427030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66</a:t>
            </a:fld>
            <a:endParaRPr kumimoji="1" lang="ja-JP" altLang="en-US"/>
          </a:p>
        </p:txBody>
      </p:sp>
    </p:spTree>
    <p:extLst>
      <p:ext uri="{BB962C8B-B14F-4D97-AF65-F5344CB8AC3E}">
        <p14:creationId xmlns:p14="http://schemas.microsoft.com/office/powerpoint/2010/main" val="4253182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70</a:t>
            </a:fld>
            <a:endParaRPr kumimoji="1" lang="ja-JP" altLang="en-US"/>
          </a:p>
        </p:txBody>
      </p:sp>
    </p:spTree>
    <p:extLst>
      <p:ext uri="{BB962C8B-B14F-4D97-AF65-F5344CB8AC3E}">
        <p14:creationId xmlns:p14="http://schemas.microsoft.com/office/powerpoint/2010/main" val="1269508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49625"/>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71</a:t>
            </a:fld>
            <a:endParaRPr kumimoji="1" lang="ja-JP" altLang="en-US"/>
          </a:p>
        </p:txBody>
      </p:sp>
    </p:spTree>
    <p:extLst>
      <p:ext uri="{BB962C8B-B14F-4D97-AF65-F5344CB8AC3E}">
        <p14:creationId xmlns:p14="http://schemas.microsoft.com/office/powerpoint/2010/main" val="13273437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72</a:t>
            </a:fld>
            <a:endParaRPr kumimoji="1" lang="ja-JP" altLang="en-US"/>
          </a:p>
        </p:txBody>
      </p:sp>
    </p:spTree>
    <p:extLst>
      <p:ext uri="{BB962C8B-B14F-4D97-AF65-F5344CB8AC3E}">
        <p14:creationId xmlns:p14="http://schemas.microsoft.com/office/powerpoint/2010/main" val="106949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49625"/>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8</a:t>
            </a:fld>
            <a:endParaRPr kumimoji="1" lang="ja-JP" altLang="en-US"/>
          </a:p>
        </p:txBody>
      </p:sp>
    </p:spTree>
    <p:extLst>
      <p:ext uri="{BB962C8B-B14F-4D97-AF65-F5344CB8AC3E}">
        <p14:creationId xmlns:p14="http://schemas.microsoft.com/office/powerpoint/2010/main" val="339943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11</a:t>
            </a:fld>
            <a:endParaRPr kumimoji="1" lang="ja-JP" altLang="en-US"/>
          </a:p>
        </p:txBody>
      </p:sp>
    </p:spTree>
    <p:extLst>
      <p:ext uri="{BB962C8B-B14F-4D97-AF65-F5344CB8AC3E}">
        <p14:creationId xmlns:p14="http://schemas.microsoft.com/office/powerpoint/2010/main" val="1243594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12</a:t>
            </a:fld>
            <a:endParaRPr kumimoji="1" lang="ja-JP" altLang="en-US"/>
          </a:p>
        </p:txBody>
      </p:sp>
    </p:spTree>
    <p:extLst>
      <p:ext uri="{BB962C8B-B14F-4D97-AF65-F5344CB8AC3E}">
        <p14:creationId xmlns:p14="http://schemas.microsoft.com/office/powerpoint/2010/main" val="607070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14</a:t>
            </a:fld>
            <a:endParaRPr kumimoji="1" lang="ja-JP" altLang="en-US"/>
          </a:p>
        </p:txBody>
      </p:sp>
    </p:spTree>
    <p:extLst>
      <p:ext uri="{BB962C8B-B14F-4D97-AF65-F5344CB8AC3E}">
        <p14:creationId xmlns:p14="http://schemas.microsoft.com/office/powerpoint/2010/main" val="163122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15</a:t>
            </a:fld>
            <a:endParaRPr kumimoji="1" lang="ja-JP" altLang="en-US"/>
          </a:p>
        </p:txBody>
      </p:sp>
    </p:spTree>
    <p:extLst>
      <p:ext uri="{BB962C8B-B14F-4D97-AF65-F5344CB8AC3E}">
        <p14:creationId xmlns:p14="http://schemas.microsoft.com/office/powerpoint/2010/main" val="337209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4FEBF585-FDA4-4509-A792-30905733EF61}"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32685716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E6F346A-D403-4A3F-98AB-50ECA1B7C0F7}"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8234729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2E521A1-F08C-40DB-A34D-FC078192BCD6}"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22870603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FE6A371-956D-4112-B189-3047E444282F}"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25053100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E39300C-C536-4EF8-97AC-BAB408DB8992}"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37017007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8A23B0AA-991C-478A-B842-E967F8543BEC}" type="datetime1">
              <a:rPr kumimoji="1" lang="ja-JP" altLang="en-US" smtClean="0"/>
              <a:t>2022/10/20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2285522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3EA3FE97-E8A8-4C21-A1A7-99F32E71EC64}" type="datetime1">
              <a:rPr kumimoji="1" lang="ja-JP" altLang="en-US" smtClean="0"/>
              <a:t>2022/10/20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16244993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D8979F0F-3BCD-49A3-9E5A-1B06F0854C59}" type="datetime1">
              <a:rPr kumimoji="1" lang="ja-JP" altLang="en-US" smtClean="0"/>
              <a:t>2022/10/20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2904926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CC8068-8DD6-4977-96F6-994FB7EFA272}" type="datetime1">
              <a:rPr kumimoji="1" lang="ja-JP" altLang="en-US" smtClean="0"/>
              <a:t>2022/10/20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11757075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376105F-249E-4414-A865-0FE718FBDF5E}" type="datetime1">
              <a:rPr kumimoji="1" lang="ja-JP" altLang="en-US" smtClean="0"/>
              <a:t>2022/10/20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14119320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FE91751-AB33-4683-8A6C-A711A944D4CE}" type="datetime1">
              <a:rPr kumimoji="1" lang="ja-JP" altLang="en-US" smtClean="0"/>
              <a:t>2022/10/20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25169831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263C5-E975-457F-A267-FDA9488649D6}" type="datetime1">
              <a:rPr kumimoji="1" lang="ja-JP" altLang="en-US" smtClean="0"/>
              <a:t>2022/10/20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87253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chart" Target="../charts/chart2.xml"/><Relationship Id="rId7"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emf"/><Relationship Id="rId11" Type="http://schemas.openxmlformats.org/officeDocument/2006/relationships/image" Target="../media/image57.png"/><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png"/><Relationship Id="rId2" Type="http://schemas.openxmlformats.org/officeDocument/2006/relationships/notesSlide" Target="../notesSlides/notesSlide15.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jpeg"/><Relationship Id="rId1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18" Type="http://schemas.openxmlformats.org/officeDocument/2006/relationships/image" Target="../media/image104.jpeg"/><Relationship Id="rId3" Type="http://schemas.openxmlformats.org/officeDocument/2006/relationships/image" Target="../media/image89.jpeg"/><Relationship Id="rId21" Type="http://schemas.openxmlformats.org/officeDocument/2006/relationships/image" Target="../media/image107.jpeg"/><Relationship Id="rId7" Type="http://schemas.openxmlformats.org/officeDocument/2006/relationships/image" Target="../media/image93.jpeg"/><Relationship Id="rId12" Type="http://schemas.openxmlformats.org/officeDocument/2006/relationships/image" Target="../media/image98.jpeg"/><Relationship Id="rId17" Type="http://schemas.openxmlformats.org/officeDocument/2006/relationships/image" Target="../media/image103.jpeg"/><Relationship Id="rId2" Type="http://schemas.openxmlformats.org/officeDocument/2006/relationships/notesSlide" Target="../notesSlides/notesSlide19.xml"/><Relationship Id="rId16" Type="http://schemas.openxmlformats.org/officeDocument/2006/relationships/image" Target="../media/image102.jpeg"/><Relationship Id="rId20"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5" Type="http://schemas.openxmlformats.org/officeDocument/2006/relationships/image" Target="../media/image101.jpeg"/><Relationship Id="rId10" Type="http://schemas.openxmlformats.org/officeDocument/2006/relationships/image" Target="../media/image96.jpeg"/><Relationship Id="rId19" Type="http://schemas.openxmlformats.org/officeDocument/2006/relationships/image" Target="../media/image105.jpeg"/><Relationship Id="rId4" Type="http://schemas.openxmlformats.org/officeDocument/2006/relationships/image" Target="../media/image90.jpeg"/><Relationship Id="rId9" Type="http://schemas.openxmlformats.org/officeDocument/2006/relationships/image" Target="../media/image95.jpeg"/><Relationship Id="rId14" Type="http://schemas.openxmlformats.org/officeDocument/2006/relationships/image" Target="../media/image100.png"/><Relationship Id="rId22" Type="http://schemas.openxmlformats.org/officeDocument/2006/relationships/image" Target="../media/image108.jpe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2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notesSlide" Target="../notesSlides/notesSlide22.xml"/><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31.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 Type="http://schemas.openxmlformats.org/officeDocument/2006/relationships/notesSlide" Target="../notesSlides/notesSlide23.xml"/><Relationship Id="rId16"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s>
</file>

<file path=ppt/slides/_rels/slide3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18" Type="http://schemas.openxmlformats.org/officeDocument/2006/relationships/image" Target="../media/image174.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8.png"/><Relationship Id="rId17" Type="http://schemas.openxmlformats.org/officeDocument/2006/relationships/image" Target="../media/image173.png"/><Relationship Id="rId2" Type="http://schemas.openxmlformats.org/officeDocument/2006/relationships/notesSlide" Target="../notesSlides/notesSlide24.xml"/><Relationship Id="rId16"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7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jpeg"/><Relationship Id="rId7" Type="http://schemas.openxmlformats.org/officeDocument/2006/relationships/image" Target="../media/image179.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78.emf"/><Relationship Id="rId5" Type="http://schemas.openxmlformats.org/officeDocument/2006/relationships/image" Target="../media/image177.jpeg"/><Relationship Id="rId10" Type="http://schemas.openxmlformats.org/officeDocument/2006/relationships/image" Target="../media/image181.jpeg"/><Relationship Id="rId4" Type="http://schemas.openxmlformats.org/officeDocument/2006/relationships/image" Target="../media/image176.jpeg"/><Relationship Id="rId9"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emf"/><Relationship Id="rId1" Type="http://schemas.openxmlformats.org/officeDocument/2006/relationships/slideLayout" Target="../slideLayouts/slideLayout7.xml"/><Relationship Id="rId6" Type="http://schemas.openxmlformats.org/officeDocument/2006/relationships/image" Target="../media/image187.emf"/><Relationship Id="rId5" Type="http://schemas.openxmlformats.org/officeDocument/2006/relationships/image" Target="../media/image186.emf"/><Relationship Id="rId4" Type="http://schemas.openxmlformats.org/officeDocument/2006/relationships/image" Target="../media/image185.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92.emf"/><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emf"/></Relationships>
</file>

<file path=ppt/slides/_rels/slide46.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emf"/></Relationships>
</file>

<file path=ppt/slides/_rels/slide47.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200.emf"/><Relationship Id="rId1" Type="http://schemas.openxmlformats.org/officeDocument/2006/relationships/slideLayout" Target="../slideLayouts/slideLayout7.xml"/><Relationship Id="rId5" Type="http://schemas.openxmlformats.org/officeDocument/2006/relationships/image" Target="../media/image203.png"/><Relationship Id="rId4" Type="http://schemas.openxmlformats.org/officeDocument/2006/relationships/image" Target="../media/image202.emf"/></Relationships>
</file>

<file path=ppt/slides/_rels/slide48.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emf"/><Relationship Id="rId1" Type="http://schemas.openxmlformats.org/officeDocument/2006/relationships/slideLayout" Target="../slideLayouts/slideLayout7.xml"/><Relationship Id="rId5" Type="http://schemas.openxmlformats.org/officeDocument/2006/relationships/image" Target="../media/image206.png"/><Relationship Id="rId4" Type="http://schemas.openxmlformats.org/officeDocument/2006/relationships/image" Target="../media/image202.emf"/></Relationships>
</file>

<file path=ppt/slides/_rels/slide49.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image" Target="../media/image207.emf"/><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image" Target="../media/image209.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image" Target="../media/image211.emf"/><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209.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5.emf"/></Relationships>
</file>

<file path=ppt/slides/_rels/slide57.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6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71.png"/><Relationship Id="rId7" Type="http://schemas.openxmlformats.org/officeDocument/2006/relationships/image" Target="../media/image22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27.png"/><Relationship Id="rId5" Type="http://schemas.openxmlformats.org/officeDocument/2006/relationships/image" Target="../media/image226.png"/><Relationship Id="rId10" Type="http://schemas.openxmlformats.org/officeDocument/2006/relationships/image" Target="../media/image70.png"/><Relationship Id="rId4" Type="http://schemas.openxmlformats.org/officeDocument/2006/relationships/image" Target="../media/image225.png"/><Relationship Id="rId9" Type="http://schemas.openxmlformats.org/officeDocument/2006/relationships/image" Target="../media/image230.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237.emf"/><Relationship Id="rId3" Type="http://schemas.openxmlformats.org/officeDocument/2006/relationships/image" Target="../media/image232.emf"/><Relationship Id="rId7" Type="http://schemas.openxmlformats.org/officeDocument/2006/relationships/image" Target="../media/image236.emf"/><Relationship Id="rId2" Type="http://schemas.openxmlformats.org/officeDocument/2006/relationships/image" Target="../media/image231.emf"/><Relationship Id="rId1" Type="http://schemas.openxmlformats.org/officeDocument/2006/relationships/slideLayout" Target="../slideLayouts/slideLayout7.xml"/><Relationship Id="rId6" Type="http://schemas.openxmlformats.org/officeDocument/2006/relationships/image" Target="../media/image235.emf"/><Relationship Id="rId5" Type="http://schemas.openxmlformats.org/officeDocument/2006/relationships/image" Target="../media/image234.emf"/><Relationship Id="rId10" Type="http://schemas.openxmlformats.org/officeDocument/2006/relationships/image" Target="../media/image239.emf"/><Relationship Id="rId4" Type="http://schemas.openxmlformats.org/officeDocument/2006/relationships/image" Target="../media/image233.emf"/><Relationship Id="rId9" Type="http://schemas.openxmlformats.org/officeDocument/2006/relationships/image" Target="../media/image238.emf"/></Relationships>
</file>

<file path=ppt/slides/_rels/slide69.xml.rels><?xml version="1.0" encoding="UTF-8" standalone="yes"?>
<Relationships xmlns="http://schemas.openxmlformats.org/package/2006/relationships"><Relationship Id="rId3" Type="http://schemas.openxmlformats.org/officeDocument/2006/relationships/image" Target="../media/image241.emf"/><Relationship Id="rId7" Type="http://schemas.openxmlformats.org/officeDocument/2006/relationships/image" Target="../media/image245.emf"/><Relationship Id="rId2" Type="http://schemas.openxmlformats.org/officeDocument/2006/relationships/image" Target="../media/image240.emf"/><Relationship Id="rId1" Type="http://schemas.openxmlformats.org/officeDocument/2006/relationships/slideLayout" Target="../slideLayouts/slideLayout7.xml"/><Relationship Id="rId6" Type="http://schemas.openxmlformats.org/officeDocument/2006/relationships/image" Target="../media/image244.emf"/><Relationship Id="rId5" Type="http://schemas.openxmlformats.org/officeDocument/2006/relationships/image" Target="../media/image243.emf"/><Relationship Id="rId4" Type="http://schemas.openxmlformats.org/officeDocument/2006/relationships/image" Target="../media/image242.emf"/></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image" Target="../media/image252.emf"/><Relationship Id="rId3" Type="http://schemas.openxmlformats.org/officeDocument/2006/relationships/image" Target="../media/image247.emf"/><Relationship Id="rId7" Type="http://schemas.openxmlformats.org/officeDocument/2006/relationships/image" Target="../media/image251.emf"/><Relationship Id="rId2" Type="http://schemas.openxmlformats.org/officeDocument/2006/relationships/image" Target="../media/image246.emf"/><Relationship Id="rId1" Type="http://schemas.openxmlformats.org/officeDocument/2006/relationships/slideLayout" Target="../slideLayouts/slideLayout7.xml"/><Relationship Id="rId6" Type="http://schemas.openxmlformats.org/officeDocument/2006/relationships/image" Target="../media/image250.emf"/><Relationship Id="rId5" Type="http://schemas.openxmlformats.org/officeDocument/2006/relationships/image" Target="../media/image249.emf"/><Relationship Id="rId10" Type="http://schemas.openxmlformats.org/officeDocument/2006/relationships/image" Target="../media/image254.emf"/><Relationship Id="rId4" Type="http://schemas.openxmlformats.org/officeDocument/2006/relationships/image" Target="../media/image248.emf"/><Relationship Id="rId9" Type="http://schemas.openxmlformats.org/officeDocument/2006/relationships/image" Target="../media/image253.emf"/></Relationships>
</file>

<file path=ppt/slides/_rels/slide71.xml.rels><?xml version="1.0" encoding="UTF-8" standalone="yes"?>
<Relationships xmlns="http://schemas.openxmlformats.org/package/2006/relationships"><Relationship Id="rId3" Type="http://schemas.openxmlformats.org/officeDocument/2006/relationships/image" Target="../media/image255.em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56.emf"/></Relationships>
</file>

<file path=ppt/slides/_rels/slide72.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3DD1626-346E-4408-9AD1-ADA5B1F2C265}"/>
              </a:ext>
            </a:extLst>
          </p:cNvPr>
          <p:cNvSpPr txBox="1"/>
          <p:nvPr/>
        </p:nvSpPr>
        <p:spPr>
          <a:xfrm>
            <a:off x="606908" y="1966286"/>
            <a:ext cx="7908442" cy="1200329"/>
          </a:xfrm>
          <a:prstGeom prst="rect">
            <a:avLst/>
          </a:prstGeom>
          <a:noFill/>
        </p:spPr>
        <p:txBody>
          <a:bodyPr wrap="square" rtlCol="0">
            <a:spAutoFit/>
          </a:bodyPr>
          <a:lstStyle/>
          <a:p>
            <a:pPr algn="ctr"/>
            <a:r>
              <a:rPr lang="ja-JP" altLang="en-US" sz="2400" dirty="0">
                <a:latin typeface="ＭＳ ゴシック" panose="020B0609070205080204" pitchFamily="49" charset="-128"/>
                <a:ea typeface="ＭＳ ゴシック" panose="020B0609070205080204" pitchFamily="49" charset="-128"/>
              </a:rPr>
              <a:t>平野川における</a:t>
            </a:r>
            <a:r>
              <a:rPr lang="ja-JP" altLang="en-US" sz="2400" dirty="0" smtClean="0">
                <a:latin typeface="ＭＳ ゴシック" panose="020B0609070205080204" pitchFamily="49" charset="-128"/>
                <a:ea typeface="ＭＳ ゴシック" panose="020B0609070205080204" pitchFamily="49" charset="-128"/>
              </a:rPr>
              <a:t>薬剤等を活用した底質改善対策について</a:t>
            </a:r>
            <a:endParaRPr lang="en-US" altLang="ja-JP" sz="2400" dirty="0" smtClean="0">
              <a:latin typeface="ＭＳ ゴシック" panose="020B0609070205080204" pitchFamily="49" charset="-128"/>
              <a:ea typeface="ＭＳ ゴシック" panose="020B0609070205080204" pitchFamily="49" charset="-128"/>
            </a:endParaRPr>
          </a:p>
          <a:p>
            <a:pPr algn="ctr"/>
            <a:endParaRPr lang="en-US" altLang="ja-JP" sz="2400" dirty="0" smtClean="0">
              <a:latin typeface="ＭＳ ゴシック" panose="020B0609070205080204" pitchFamily="49" charset="-128"/>
              <a:ea typeface="ＭＳ ゴシック" panose="020B0609070205080204" pitchFamily="49" charset="-128"/>
            </a:endParaRPr>
          </a:p>
          <a:p>
            <a:pPr algn="ctr"/>
            <a:r>
              <a:rPr lang="ja-JP" altLang="en-US" sz="2400" dirty="0">
                <a:latin typeface="ＭＳ ゴシック" panose="020B0609070205080204" pitchFamily="49" charset="-128"/>
                <a:ea typeface="ＭＳ ゴシック" panose="020B0609070205080204" pitchFamily="49" charset="-128"/>
              </a:rPr>
              <a:t>寝屋川</a:t>
            </a:r>
            <a:r>
              <a:rPr lang="ja-JP" altLang="en-US" sz="2400" dirty="0" smtClean="0">
                <a:latin typeface="ＭＳ ゴシック" panose="020B0609070205080204" pitchFamily="49" charset="-128"/>
                <a:ea typeface="ＭＳ ゴシック" panose="020B0609070205080204" pitchFamily="49" charset="-128"/>
              </a:rPr>
              <a:t>流域底質改善対策部会における検討</a:t>
            </a:r>
            <a:endParaRPr lang="en-US" altLang="ja-JP" sz="2400" dirty="0" smtClean="0">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C3DD1626-346E-4408-9AD1-ADA5B1F2C265}"/>
              </a:ext>
            </a:extLst>
          </p:cNvPr>
          <p:cNvSpPr txBox="1"/>
          <p:nvPr/>
        </p:nvSpPr>
        <p:spPr>
          <a:xfrm>
            <a:off x="606908" y="4348702"/>
            <a:ext cx="7908442" cy="461665"/>
          </a:xfrm>
          <a:prstGeom prst="rect">
            <a:avLst/>
          </a:prstGeom>
          <a:noFill/>
        </p:spPr>
        <p:txBody>
          <a:bodyPr wrap="square" rtlCol="0">
            <a:spAutoFit/>
          </a:bodyPr>
          <a:lstStyle/>
          <a:p>
            <a:pPr algn="ctr"/>
            <a:r>
              <a:rPr lang="ja-JP" altLang="en-US" sz="2400" dirty="0" smtClean="0">
                <a:latin typeface="ＭＳ ゴシック" panose="020B0609070205080204" pitchFamily="49" charset="-128"/>
                <a:ea typeface="ＭＳ ゴシック" panose="020B0609070205080204" pitchFamily="49" charset="-128"/>
              </a:rPr>
              <a:t>＜参考資料＞</a:t>
            </a:r>
            <a:endParaRPr lang="en-US" altLang="ja-JP" sz="2400" dirty="0" smtClean="0">
              <a:latin typeface="ＭＳ ゴシック" panose="020B0609070205080204" pitchFamily="49" charset="-128"/>
              <a:ea typeface="ＭＳ ゴシック" panose="020B0609070205080204" pitchFamily="49" charset="-128"/>
            </a:endParaRPr>
          </a:p>
        </p:txBody>
      </p:sp>
      <p:cxnSp>
        <p:nvCxnSpPr>
          <p:cNvPr id="12" name="直線コネクタ 11"/>
          <p:cNvCxnSpPr/>
          <p:nvPr/>
        </p:nvCxnSpPr>
        <p:spPr>
          <a:xfrm>
            <a:off x="702921" y="3359021"/>
            <a:ext cx="771641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直線コネクタ 12"/>
          <p:cNvCxnSpPr/>
          <p:nvPr/>
        </p:nvCxnSpPr>
        <p:spPr>
          <a:xfrm>
            <a:off x="702921" y="1639715"/>
            <a:ext cx="771641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直線コネクタ 13"/>
          <p:cNvCxnSpPr/>
          <p:nvPr/>
        </p:nvCxnSpPr>
        <p:spPr>
          <a:xfrm>
            <a:off x="687373" y="3296816"/>
            <a:ext cx="7716416" cy="0"/>
          </a:xfrm>
          <a:prstGeom prst="line">
            <a:avLst/>
          </a:prstGeom>
          <a:ln w="3175"/>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a:off x="699811" y="1695063"/>
            <a:ext cx="7716416" cy="0"/>
          </a:xfrm>
          <a:prstGeom prst="line">
            <a:avLst/>
          </a:prstGeom>
          <a:ln w="3175"/>
        </p:spPr>
        <p:style>
          <a:lnRef idx="1">
            <a:schemeClr val="dk1"/>
          </a:lnRef>
          <a:fillRef idx="0">
            <a:schemeClr val="dk1"/>
          </a:fillRef>
          <a:effectRef idx="0">
            <a:schemeClr val="dk1"/>
          </a:effectRef>
          <a:fontRef idx="minor">
            <a:schemeClr val="tx1"/>
          </a:fontRef>
        </p:style>
      </p:cxnSp>
      <p:graphicFrame>
        <p:nvGraphicFramePr>
          <p:cNvPr id="8" name="表 2">
            <a:extLst>
              <a:ext uri="{FF2B5EF4-FFF2-40B4-BE49-F238E27FC236}">
                <a16:creationId xmlns:a16="http://schemas.microsoft.com/office/drawing/2014/main" id="{E5F811A1-5447-405E-B192-8BE1F3057899}"/>
              </a:ext>
            </a:extLst>
          </p:cNvPr>
          <p:cNvGraphicFramePr>
            <a:graphicFrameLocks noGrp="1"/>
          </p:cNvGraphicFramePr>
          <p:nvPr>
            <p:extLst>
              <p:ext uri="{D42A27DB-BD31-4B8C-83A1-F6EECF244321}">
                <p14:modId xmlns:p14="http://schemas.microsoft.com/office/powerpoint/2010/main" val="1515191784"/>
              </p:ext>
            </p:extLst>
          </p:nvPr>
        </p:nvGraphicFramePr>
        <p:xfrm>
          <a:off x="4184073" y="238656"/>
          <a:ext cx="4516583" cy="548640"/>
        </p:xfrm>
        <a:graphic>
          <a:graphicData uri="http://schemas.openxmlformats.org/drawingml/2006/table">
            <a:tbl>
              <a:tblPr firstRow="1" bandRow="1">
                <a:tableStyleId>{5940675A-B579-460E-94D1-54222C63F5DA}</a:tableStyleId>
              </a:tblPr>
              <a:tblGrid>
                <a:gridCol w="3561152">
                  <a:extLst>
                    <a:ext uri="{9D8B030D-6E8A-4147-A177-3AD203B41FA5}">
                      <a16:colId xmlns:a16="http://schemas.microsoft.com/office/drawing/2014/main" val="1975201427"/>
                    </a:ext>
                  </a:extLst>
                </a:gridCol>
                <a:gridCol w="955431">
                  <a:extLst>
                    <a:ext uri="{9D8B030D-6E8A-4147-A177-3AD203B41FA5}">
                      <a16:colId xmlns:a16="http://schemas.microsoft.com/office/drawing/2014/main" val="2820109596"/>
                    </a:ext>
                  </a:extLst>
                </a:gridCol>
              </a:tblGrid>
              <a:tr h="370840">
                <a:tc>
                  <a:txBody>
                    <a:bodyPr/>
                    <a:lstStyle/>
                    <a:p>
                      <a:pPr algn="l"/>
                      <a:r>
                        <a:rPr kumimoji="1" lang="ja-JP" altLang="en-US" sz="1000" dirty="0" smtClean="0">
                          <a:latin typeface="ＭＳ 明朝" panose="02020609040205080304" pitchFamily="17" charset="-128"/>
                          <a:ea typeface="ＭＳ 明朝" panose="02020609040205080304" pitchFamily="17" charset="-128"/>
                        </a:rPr>
                        <a:t>令和４年９月</a:t>
                      </a:r>
                      <a:r>
                        <a:rPr kumimoji="1" lang="en-US" altLang="ja-JP" sz="1000" dirty="0">
                          <a:latin typeface="ＭＳ 明朝" panose="02020609040205080304" pitchFamily="17" charset="-128"/>
                          <a:ea typeface="ＭＳ 明朝" panose="02020609040205080304" pitchFamily="17" charset="-128"/>
                        </a:rPr>
                        <a:t>15</a:t>
                      </a:r>
                      <a:r>
                        <a:rPr kumimoji="1" lang="ja-JP" altLang="en-US" sz="1000" dirty="0">
                          <a:latin typeface="ＭＳ 明朝" panose="02020609040205080304" pitchFamily="17" charset="-128"/>
                          <a:ea typeface="ＭＳ 明朝" panose="02020609040205080304" pitchFamily="17" charset="-128"/>
                        </a:rPr>
                        <a:t>日</a:t>
                      </a:r>
                      <a:r>
                        <a:rPr kumimoji="1" lang="en-US" altLang="ja-JP" sz="1000" dirty="0">
                          <a:latin typeface="ＭＳ 明朝" panose="02020609040205080304" pitchFamily="17" charset="-128"/>
                          <a:ea typeface="ＭＳ 明朝" panose="02020609040205080304" pitchFamily="17" charset="-128"/>
                        </a:rPr>
                        <a:t>(</a:t>
                      </a:r>
                      <a:r>
                        <a:rPr kumimoji="1" lang="ja-JP" altLang="en-US" sz="1000" dirty="0">
                          <a:latin typeface="ＭＳ 明朝" panose="02020609040205080304" pitchFamily="17" charset="-128"/>
                          <a:ea typeface="ＭＳ 明朝" panose="02020609040205080304" pitchFamily="17" charset="-128"/>
                        </a:rPr>
                        <a:t>木</a:t>
                      </a:r>
                      <a:r>
                        <a:rPr kumimoji="1" lang="en-US" altLang="ja-JP" sz="1000" dirty="0">
                          <a:latin typeface="ＭＳ 明朝" panose="02020609040205080304" pitchFamily="17" charset="-128"/>
                          <a:ea typeface="ＭＳ 明朝" panose="02020609040205080304" pitchFamily="17" charset="-128"/>
                        </a:rPr>
                        <a:t>)</a:t>
                      </a:r>
                    </a:p>
                    <a:p>
                      <a:pPr algn="l"/>
                      <a:r>
                        <a:rPr kumimoji="1" lang="ja-JP" altLang="en-US" sz="1000" dirty="0" smtClean="0">
                          <a:latin typeface="ＭＳ 明朝" panose="02020609040205080304" pitchFamily="17" charset="-128"/>
                          <a:ea typeface="ＭＳ 明朝" panose="02020609040205080304" pitchFamily="17" charset="-128"/>
                        </a:rPr>
                        <a:t>令和４年度</a:t>
                      </a:r>
                      <a:r>
                        <a:rPr kumimoji="1" lang="ja-JP" altLang="en-US" sz="1000" dirty="0">
                          <a:latin typeface="ＭＳ 明朝" panose="02020609040205080304" pitchFamily="17" charset="-128"/>
                          <a:ea typeface="ＭＳ 明朝" panose="02020609040205080304" pitchFamily="17" charset="-128"/>
                        </a:rPr>
                        <a:t>　</a:t>
                      </a:r>
                      <a:r>
                        <a:rPr kumimoji="1" lang="ja-JP" altLang="en-US" sz="1000" dirty="0" smtClean="0">
                          <a:latin typeface="ＭＳ 明朝" panose="02020609040205080304" pitchFamily="17" charset="-128"/>
                          <a:ea typeface="ＭＳ 明朝" panose="02020609040205080304" pitchFamily="17" charset="-128"/>
                        </a:rPr>
                        <a:t>第１回</a:t>
                      </a:r>
                      <a:r>
                        <a:rPr kumimoji="1" lang="ja-JP" altLang="en-US" sz="1000" dirty="0">
                          <a:latin typeface="ＭＳ 明朝" panose="02020609040205080304" pitchFamily="17" charset="-128"/>
                          <a:ea typeface="ＭＳ 明朝" panose="02020609040205080304" pitchFamily="17" charset="-128"/>
                        </a:rPr>
                        <a:t>大阪府河川及び港湾の底質浄化審議会</a:t>
                      </a:r>
                      <a:endParaRPr kumimoji="1" lang="en-US" altLang="ja-JP" sz="1000" dirty="0">
                        <a:latin typeface="ＭＳ 明朝" panose="02020609040205080304" pitchFamily="17" charset="-128"/>
                        <a:ea typeface="ＭＳ 明朝" panose="02020609040205080304" pitchFamily="17" charset="-128"/>
                      </a:endParaRPr>
                    </a:p>
                    <a:p>
                      <a:pPr algn="l"/>
                      <a:r>
                        <a:rPr kumimoji="1" lang="ja-JP" altLang="en-US" sz="1000" dirty="0">
                          <a:latin typeface="ＭＳ 明朝" panose="02020609040205080304" pitchFamily="17" charset="-128"/>
                          <a:ea typeface="ＭＳ 明朝" panose="02020609040205080304" pitchFamily="17" charset="-128"/>
                        </a:rPr>
                        <a:t>寝屋川流域底質改善対策検討部会</a:t>
                      </a:r>
                    </a:p>
                  </a:txBody>
                  <a:tcPr anchor="ctr"/>
                </a:tc>
                <a:tc>
                  <a:txBody>
                    <a:bodyPr/>
                    <a:lstStyle/>
                    <a:p>
                      <a:pPr algn="l"/>
                      <a:r>
                        <a:rPr kumimoji="1" lang="ja-JP" altLang="en-US" sz="1000" dirty="0" smtClean="0">
                          <a:latin typeface="ＭＳ 明朝" panose="02020609040205080304" pitchFamily="17" charset="-128"/>
                          <a:ea typeface="ＭＳ 明朝" panose="02020609040205080304" pitchFamily="17" charset="-128"/>
                        </a:rPr>
                        <a:t>参考資料２</a:t>
                      </a:r>
                      <a:endParaRPr kumimoji="1" lang="ja-JP" altLang="en-US" sz="1000" dirty="0">
                        <a:latin typeface="ＭＳ 明朝" panose="02020609040205080304" pitchFamily="17" charset="-128"/>
                        <a:ea typeface="ＭＳ 明朝" panose="02020609040205080304" pitchFamily="17" charset="-128"/>
                      </a:endParaRPr>
                    </a:p>
                  </a:txBody>
                  <a:tcPr anchor="ctr"/>
                </a:tc>
                <a:extLst>
                  <a:ext uri="{0D108BD9-81ED-4DB2-BD59-A6C34878D82A}">
                    <a16:rowId xmlns:a16="http://schemas.microsoft.com/office/drawing/2014/main" val="2855764955"/>
                  </a:ext>
                </a:extLst>
              </a:tr>
            </a:tbl>
          </a:graphicData>
        </a:graphic>
      </p:graphicFrame>
    </p:spTree>
    <p:extLst>
      <p:ext uri="{BB962C8B-B14F-4D97-AF65-F5344CB8AC3E}">
        <p14:creationId xmlns:p14="http://schemas.microsoft.com/office/powerpoint/2010/main" val="2487509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t>9</a:t>
            </a:fld>
            <a:endParaRPr kumimoji="1" lang="ja-JP" altLang="en-US"/>
          </a:p>
        </p:txBody>
      </p:sp>
      <p:sp>
        <p:nvSpPr>
          <p:cNvPr id="10" name="テキスト ボックス 9">
            <a:extLst>
              <a:ext uri="{FF2B5EF4-FFF2-40B4-BE49-F238E27FC236}">
                <a16:creationId xmlns:a16="http://schemas.microsoft.com/office/drawing/2014/main" id="{C3DD1626-346E-4408-9AD1-ADA5B1F2C265}"/>
              </a:ext>
            </a:extLst>
          </p:cNvPr>
          <p:cNvSpPr txBox="1"/>
          <p:nvPr/>
        </p:nvSpPr>
        <p:spPr>
          <a:xfrm>
            <a:off x="737537" y="2871355"/>
            <a:ext cx="7908442" cy="1200329"/>
          </a:xfrm>
          <a:prstGeom prst="rect">
            <a:avLst/>
          </a:prstGeom>
          <a:noFill/>
        </p:spPr>
        <p:txBody>
          <a:bodyPr wrap="square" rtlCol="0">
            <a:spAutoFit/>
          </a:bodyPr>
          <a:lstStyle/>
          <a:p>
            <a:pPr algn="ctr"/>
            <a:r>
              <a:rPr lang="en-US" altLang="ja-JP" sz="3600" dirty="0" smtClean="0">
                <a:latin typeface="ＭＳ ゴシック" panose="020B0609070205080204" pitchFamily="49" charset="-128"/>
                <a:ea typeface="ＭＳ ゴシック" panose="020B0609070205080204" pitchFamily="49" charset="-128"/>
              </a:rPr>
              <a:t>3.</a:t>
            </a:r>
            <a:r>
              <a:rPr lang="ja-JP" altLang="en-US" sz="3600" dirty="0" smtClean="0">
                <a:latin typeface="ＭＳ ゴシック" panose="020B0609070205080204" pitchFamily="49" charset="-128"/>
                <a:ea typeface="ＭＳ ゴシック" panose="020B0609070205080204" pitchFamily="49" charset="-128"/>
              </a:rPr>
              <a:t>平野川における薬剤等を活用した底質改善対策の試行実施について</a:t>
            </a:r>
            <a:endParaRPr lang="en-US" altLang="ja-JP" sz="36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985219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t>10</a:t>
            </a:fld>
            <a:endParaRPr kumimoji="1" lang="ja-JP" altLang="en-US"/>
          </a:p>
        </p:txBody>
      </p:sp>
      <p:sp>
        <p:nvSpPr>
          <p:cNvPr id="10" name="テキスト ボックス 9">
            <a:extLst>
              <a:ext uri="{FF2B5EF4-FFF2-40B4-BE49-F238E27FC236}">
                <a16:creationId xmlns:a16="http://schemas.microsoft.com/office/drawing/2014/main" id="{C3DD1626-346E-4408-9AD1-ADA5B1F2C265}"/>
              </a:ext>
            </a:extLst>
          </p:cNvPr>
          <p:cNvSpPr txBox="1"/>
          <p:nvPr/>
        </p:nvSpPr>
        <p:spPr>
          <a:xfrm>
            <a:off x="737537" y="2871355"/>
            <a:ext cx="7908442" cy="646331"/>
          </a:xfrm>
          <a:prstGeom prst="rect">
            <a:avLst/>
          </a:prstGeom>
          <a:noFill/>
        </p:spPr>
        <p:txBody>
          <a:bodyPr wrap="square" rtlCol="0">
            <a:spAutoFit/>
          </a:bodyPr>
          <a:lstStyle/>
          <a:p>
            <a:pPr algn="ctr"/>
            <a:r>
              <a:rPr lang="en-US" altLang="ja-JP" sz="3600" dirty="0" smtClean="0">
                <a:latin typeface="ＭＳ ゴシック" panose="020B0609070205080204" pitchFamily="49" charset="-128"/>
                <a:ea typeface="ＭＳ ゴシック" panose="020B0609070205080204" pitchFamily="49" charset="-128"/>
              </a:rPr>
              <a:t>3-1.</a:t>
            </a:r>
            <a:r>
              <a:rPr lang="ja-JP" altLang="en-US" sz="3600" dirty="0" smtClean="0">
                <a:latin typeface="ＭＳ ゴシック" panose="020B0609070205080204" pitchFamily="49" charset="-128"/>
                <a:ea typeface="ＭＳ ゴシック" panose="020B0609070205080204" pitchFamily="49" charset="-128"/>
              </a:rPr>
              <a:t>薬剤の選定</a:t>
            </a:r>
            <a:endParaRPr lang="en-US" altLang="ja-JP" sz="36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9028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nvPr>
        </p:nvGraphicFramePr>
        <p:xfrm>
          <a:off x="337442" y="798687"/>
          <a:ext cx="8441772" cy="5592324"/>
        </p:xfrm>
        <a:graphic>
          <a:graphicData uri="http://schemas.openxmlformats.org/drawingml/2006/table">
            <a:tbl>
              <a:tblPr firstRow="1" bandRow="1">
                <a:tableStyleId>{5940675A-B579-460E-94D1-54222C63F5DA}</a:tableStyleId>
              </a:tblPr>
              <a:tblGrid>
                <a:gridCol w="1223637">
                  <a:extLst>
                    <a:ext uri="{9D8B030D-6E8A-4147-A177-3AD203B41FA5}">
                      <a16:colId xmlns:a16="http://schemas.microsoft.com/office/drawing/2014/main" val="3847965248"/>
                    </a:ext>
                  </a:extLst>
                </a:gridCol>
                <a:gridCol w="2406045">
                  <a:extLst>
                    <a:ext uri="{9D8B030D-6E8A-4147-A177-3AD203B41FA5}">
                      <a16:colId xmlns:a16="http://schemas.microsoft.com/office/drawing/2014/main" val="1489048458"/>
                    </a:ext>
                  </a:extLst>
                </a:gridCol>
                <a:gridCol w="2406045">
                  <a:extLst>
                    <a:ext uri="{9D8B030D-6E8A-4147-A177-3AD203B41FA5}">
                      <a16:colId xmlns:a16="http://schemas.microsoft.com/office/drawing/2014/main" val="3643864771"/>
                    </a:ext>
                  </a:extLst>
                </a:gridCol>
                <a:gridCol w="2406045">
                  <a:extLst>
                    <a:ext uri="{9D8B030D-6E8A-4147-A177-3AD203B41FA5}">
                      <a16:colId xmlns:a16="http://schemas.microsoft.com/office/drawing/2014/main" val="1885130761"/>
                    </a:ext>
                  </a:extLst>
                </a:gridCol>
              </a:tblGrid>
              <a:tr h="283473">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項目</a:t>
                      </a:r>
                    </a:p>
                  </a:txBody>
                  <a:tcPr anchor="ctr">
                    <a:solidFill>
                      <a:schemeClr val="accent1">
                        <a:lumMod val="20000"/>
                        <a:lumOff val="80000"/>
                      </a:schemeClr>
                    </a:solidFill>
                  </a:tcPr>
                </a:tc>
                <a:tc>
                  <a:txBody>
                    <a:bodyPr/>
                    <a:lstStyle/>
                    <a:p>
                      <a:pPr algn="ctr"/>
                      <a:r>
                        <a:rPr kumimoji="1" lang="en-US" altLang="ja-JP" sz="1000" b="1" dirty="0">
                          <a:latin typeface="ＭＳ Ｐゴシック" panose="020B0600070205080204" pitchFamily="50" charset="-128"/>
                          <a:ea typeface="ＭＳ Ｐゴシック" panose="020B0600070205080204" pitchFamily="50" charset="-128"/>
                        </a:rPr>
                        <a:t>X</a:t>
                      </a:r>
                      <a:r>
                        <a:rPr kumimoji="1" lang="ja-JP" altLang="en-US" sz="1000" b="1" dirty="0">
                          <a:latin typeface="ＭＳ Ｐゴシック" panose="020B0600070205080204" pitchFamily="50" charset="-128"/>
                          <a:ea typeface="ＭＳ Ｐゴシック" panose="020B0600070205080204" pitchFamily="50" charset="-128"/>
                        </a:rPr>
                        <a:t>社</a:t>
                      </a:r>
                    </a:p>
                  </a:txBody>
                  <a:tcPr anchor="ctr">
                    <a:solidFill>
                      <a:schemeClr val="accent1">
                        <a:lumMod val="20000"/>
                        <a:lumOff val="80000"/>
                      </a:schemeClr>
                    </a:solidFill>
                  </a:tcPr>
                </a:tc>
                <a:tc>
                  <a:txBody>
                    <a:bodyPr/>
                    <a:lstStyle/>
                    <a:p>
                      <a:pPr algn="ctr"/>
                      <a:r>
                        <a:rPr kumimoji="1" lang="en-US" altLang="ja-JP" sz="1000" b="1" dirty="0">
                          <a:latin typeface="ＭＳ Ｐゴシック" panose="020B0600070205080204" pitchFamily="50" charset="-128"/>
                          <a:ea typeface="ＭＳ Ｐゴシック" panose="020B0600070205080204" pitchFamily="50" charset="-128"/>
                        </a:rPr>
                        <a:t>Y</a:t>
                      </a:r>
                      <a:r>
                        <a:rPr kumimoji="1" lang="ja-JP" altLang="en-US" sz="1000" b="1" dirty="0">
                          <a:latin typeface="ＭＳ Ｐゴシック" panose="020B0600070205080204" pitchFamily="50" charset="-128"/>
                          <a:ea typeface="ＭＳ Ｐゴシック" panose="020B0600070205080204" pitchFamily="50" charset="-128"/>
                        </a:rPr>
                        <a:t>社</a:t>
                      </a:r>
                    </a:p>
                  </a:txBody>
                  <a:tcPr anchor="ctr">
                    <a:solidFill>
                      <a:schemeClr val="accent1">
                        <a:lumMod val="20000"/>
                        <a:lumOff val="80000"/>
                      </a:schemeClr>
                    </a:solidFill>
                  </a:tcPr>
                </a:tc>
                <a:tc>
                  <a:txBody>
                    <a:bodyPr/>
                    <a:lstStyle/>
                    <a:p>
                      <a:pPr algn="ctr"/>
                      <a:r>
                        <a:rPr kumimoji="1" lang="en-US" altLang="ja-JP" sz="1000" b="1" dirty="0">
                          <a:latin typeface="ＭＳ Ｐゴシック" panose="020B0600070205080204" pitchFamily="50" charset="-128"/>
                          <a:ea typeface="ＭＳ Ｐゴシック" panose="020B0600070205080204" pitchFamily="50" charset="-128"/>
                        </a:rPr>
                        <a:t>Z</a:t>
                      </a:r>
                      <a:r>
                        <a:rPr kumimoji="1" lang="ja-JP" altLang="en-US" sz="1000" b="1" dirty="0">
                          <a:latin typeface="ＭＳ Ｐゴシック" panose="020B0600070205080204" pitchFamily="50" charset="-128"/>
                          <a:ea typeface="ＭＳ Ｐゴシック" panose="020B0600070205080204" pitchFamily="50" charset="-128"/>
                        </a:rPr>
                        <a:t>社</a:t>
                      </a:r>
                    </a:p>
                  </a:txBody>
                  <a:tcPr anchor="ctr">
                    <a:solidFill>
                      <a:schemeClr val="accent1">
                        <a:lumMod val="20000"/>
                        <a:lumOff val="80000"/>
                      </a:schemeClr>
                    </a:solidFill>
                  </a:tcPr>
                </a:tc>
                <a:extLst>
                  <a:ext uri="{0D108BD9-81ED-4DB2-BD59-A6C34878D82A}">
                    <a16:rowId xmlns:a16="http://schemas.microsoft.com/office/drawing/2014/main" val="1184292825"/>
                  </a:ext>
                </a:extLst>
              </a:tr>
              <a:tr h="398395">
                <a:tc>
                  <a:txBody>
                    <a:bodyPr/>
                    <a:lstStyle/>
                    <a:p>
                      <a:r>
                        <a:rPr kumimoji="1" lang="ja-JP" altLang="en-US" sz="1000" dirty="0">
                          <a:latin typeface="+mn-ea"/>
                          <a:ea typeface="+mn-ea"/>
                        </a:rPr>
                        <a:t>主な成分</a:t>
                      </a:r>
                    </a:p>
                  </a:txBody>
                  <a:tcPr anchor="ctr"/>
                </a:tc>
                <a:tc>
                  <a:txBody>
                    <a:bodyPr/>
                    <a:lstStyle/>
                    <a:p>
                      <a:r>
                        <a:rPr kumimoji="1" lang="ja-JP" altLang="en-US" sz="1000" dirty="0">
                          <a:latin typeface="+mn-ea"/>
                          <a:ea typeface="+mn-ea"/>
                        </a:rPr>
                        <a:t>硝酸</a:t>
                      </a:r>
                      <a:r>
                        <a:rPr kumimoji="1" lang="ja-JP" altLang="en-US" sz="1000" dirty="0" smtClean="0">
                          <a:latin typeface="+mn-ea"/>
                          <a:ea typeface="+mn-ea"/>
                        </a:rPr>
                        <a:t>カルシウム</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水酸化マグネシウム（粒状）</a:t>
                      </a:r>
                      <a:endParaRPr kumimoji="1" lang="en-US" altLang="ja-JP" sz="1000" dirty="0" smtClean="0">
                        <a:latin typeface="+mn-ea"/>
                        <a:ea typeface="+mn-ea"/>
                      </a:endParaRPr>
                    </a:p>
                    <a:p>
                      <a:r>
                        <a:rPr kumimoji="1" lang="ja-JP" altLang="en-US" sz="1000" dirty="0" smtClean="0">
                          <a:latin typeface="+mn-ea"/>
                          <a:ea typeface="+mn-ea"/>
                        </a:rPr>
                        <a:t>酸化マグネシウム（粉状）</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硫黄光合成細菌</a:t>
                      </a:r>
                      <a:r>
                        <a:rPr kumimoji="1" lang="ja-JP" altLang="en-US" sz="1000" dirty="0">
                          <a:latin typeface="+mn-ea"/>
                          <a:ea typeface="+mn-ea"/>
                        </a:rPr>
                        <a:t>、脱窒菌</a:t>
                      </a:r>
                    </a:p>
                  </a:txBody>
                  <a:tcPr anchor="ctr"/>
                </a:tc>
                <a:extLst>
                  <a:ext uri="{0D108BD9-81ED-4DB2-BD59-A6C34878D82A}">
                    <a16:rowId xmlns:a16="http://schemas.microsoft.com/office/drawing/2014/main" val="67289939"/>
                  </a:ext>
                </a:extLst>
              </a:tr>
              <a:tr h="841403">
                <a:tc>
                  <a:txBody>
                    <a:bodyPr/>
                    <a:lstStyle/>
                    <a:p>
                      <a:r>
                        <a:rPr kumimoji="1" lang="ja-JP" altLang="en-US" sz="1000" dirty="0" smtClean="0">
                          <a:latin typeface="+mn-ea"/>
                          <a:ea typeface="+mn-ea"/>
                        </a:rPr>
                        <a:t>改善メカニズム</a:t>
                      </a:r>
                      <a:endParaRPr kumimoji="1" lang="en-US" altLang="ja-JP" sz="1000" dirty="0" smtClean="0">
                        <a:latin typeface="+mn-ea"/>
                        <a:ea typeface="+mn-ea"/>
                      </a:endParaRPr>
                    </a:p>
                    <a:p>
                      <a:r>
                        <a:rPr kumimoji="1" lang="ja-JP" altLang="en-US" sz="1000" dirty="0" smtClean="0">
                          <a:latin typeface="+mn-ea"/>
                          <a:ea typeface="+mn-ea"/>
                        </a:rPr>
                        <a:t>（メーカー提示）</a:t>
                      </a:r>
                      <a:endParaRPr kumimoji="1" lang="en-US" altLang="ja-JP" sz="1000" dirty="0" smtClean="0">
                        <a:latin typeface="+mn-ea"/>
                        <a:ea typeface="+mn-ea"/>
                      </a:endParaRPr>
                    </a:p>
                    <a:p>
                      <a:endParaRPr kumimoji="1" lang="en-US" altLang="ja-JP" sz="1000" dirty="0" smtClean="0">
                        <a:latin typeface="+mn-ea"/>
                        <a:ea typeface="+mn-ea"/>
                      </a:endParaRPr>
                    </a:p>
                    <a:p>
                      <a:r>
                        <a:rPr kumimoji="1" lang="ja-JP" altLang="en-US" sz="1000" dirty="0" smtClean="0">
                          <a:latin typeface="+mn-ea"/>
                          <a:ea typeface="+mn-ea"/>
                        </a:rPr>
                        <a:t>詳細は、参考資料</a:t>
                      </a:r>
                      <a:r>
                        <a:rPr kumimoji="1" lang="en-US" altLang="ja-JP" sz="1000" dirty="0" smtClean="0">
                          <a:latin typeface="+mn-ea"/>
                          <a:ea typeface="+mn-ea"/>
                        </a:rPr>
                        <a:t>p3</a:t>
                      </a:r>
                      <a:r>
                        <a:rPr kumimoji="1" lang="ja-JP" altLang="en-US" sz="1000" dirty="0" smtClean="0">
                          <a:latin typeface="+mn-ea"/>
                          <a:ea typeface="+mn-ea"/>
                        </a:rPr>
                        <a:t>参照</a:t>
                      </a:r>
                      <a:endParaRPr kumimoji="1" lang="en-US" altLang="ja-JP" sz="1000" dirty="0" smtClean="0">
                        <a:latin typeface="+mn-ea"/>
                        <a:ea typeface="+mn-ea"/>
                      </a:endParaRPr>
                    </a:p>
                  </a:txBody>
                  <a:tcPr anchor="ctr"/>
                </a:tc>
                <a:tc>
                  <a:txBody>
                    <a:bodyPr/>
                    <a:lstStyle/>
                    <a:p>
                      <a:r>
                        <a:rPr kumimoji="1" lang="ja-JP" altLang="en-US" sz="1000" dirty="0" smtClean="0">
                          <a:latin typeface="+mn-ea"/>
                          <a:ea typeface="+mn-ea"/>
                        </a:rPr>
                        <a:t>・硝酸イオン</a:t>
                      </a:r>
                    </a:p>
                    <a:p>
                      <a:r>
                        <a:rPr kumimoji="1" lang="ja-JP" altLang="en-US" sz="1000" dirty="0" smtClean="0">
                          <a:latin typeface="+mn-ea"/>
                          <a:ea typeface="+mn-ea"/>
                        </a:rPr>
                        <a:t>　→</a:t>
                      </a:r>
                      <a:r>
                        <a:rPr kumimoji="1" lang="ja-JP" altLang="en-US" sz="1000" b="1" dirty="0" smtClean="0">
                          <a:solidFill>
                            <a:srgbClr val="FF0000"/>
                          </a:solidFill>
                          <a:latin typeface="+mn-ea"/>
                          <a:ea typeface="+mn-ea"/>
                        </a:rPr>
                        <a:t>酸化剤</a:t>
                      </a:r>
                      <a:r>
                        <a:rPr kumimoji="1" lang="ja-JP" altLang="en-US" sz="1000" dirty="0" smtClean="0">
                          <a:latin typeface="+mn-ea"/>
                          <a:ea typeface="+mn-ea"/>
                        </a:rPr>
                        <a:t>としての役割</a:t>
                      </a:r>
                    </a:p>
                    <a:p>
                      <a:r>
                        <a:rPr kumimoji="1" lang="ja-JP" altLang="en-US" sz="1000" dirty="0" smtClean="0">
                          <a:latin typeface="+mn-ea"/>
                          <a:ea typeface="+mn-ea"/>
                        </a:rPr>
                        <a:t>　→</a:t>
                      </a:r>
                      <a:r>
                        <a:rPr kumimoji="1" lang="ja-JP" altLang="en-US" sz="1000" b="1" dirty="0" smtClean="0">
                          <a:solidFill>
                            <a:srgbClr val="FF0000"/>
                          </a:solidFill>
                          <a:latin typeface="+mn-ea"/>
                          <a:ea typeface="+mn-ea"/>
                        </a:rPr>
                        <a:t>脱窒菌</a:t>
                      </a:r>
                      <a:r>
                        <a:rPr kumimoji="1" lang="ja-JP" altLang="en-US" sz="1000" dirty="0" smtClean="0">
                          <a:latin typeface="+mn-ea"/>
                          <a:ea typeface="+mn-ea"/>
                        </a:rPr>
                        <a:t>活性向上</a:t>
                      </a:r>
                    </a:p>
                    <a:p>
                      <a:r>
                        <a:rPr kumimoji="1" lang="ja-JP" altLang="en-US" sz="1000" dirty="0" smtClean="0">
                          <a:latin typeface="+mn-ea"/>
                          <a:ea typeface="+mn-ea"/>
                        </a:rPr>
                        <a:t>・カルシウムイオン</a:t>
                      </a:r>
                    </a:p>
                    <a:p>
                      <a:r>
                        <a:rPr kumimoji="1" lang="ja-JP" altLang="en-US" sz="1000" dirty="0" smtClean="0">
                          <a:latin typeface="+mn-ea"/>
                          <a:ea typeface="+mn-ea"/>
                        </a:rPr>
                        <a:t>　→吸着剤の役割、</a:t>
                      </a:r>
                    </a:p>
                    <a:p>
                      <a:r>
                        <a:rPr kumimoji="1" lang="ja-JP" altLang="en-US" sz="1000" dirty="0" smtClean="0">
                          <a:latin typeface="+mn-ea"/>
                          <a:ea typeface="+mn-ea"/>
                        </a:rPr>
                        <a:t>　　</a:t>
                      </a:r>
                      <a:r>
                        <a:rPr kumimoji="1" lang="ja-JP" altLang="en-US" sz="1000" b="0" dirty="0" smtClean="0">
                          <a:solidFill>
                            <a:schemeClr val="tx1"/>
                          </a:solidFill>
                          <a:latin typeface="+mn-ea"/>
                          <a:ea typeface="+mn-ea"/>
                        </a:rPr>
                        <a:t>富栄養化抑制</a:t>
                      </a:r>
                    </a:p>
                  </a:txBody>
                  <a:tcPr anchor="ctr"/>
                </a:tc>
                <a:tc>
                  <a:txBody>
                    <a:bodyPr/>
                    <a:lstStyle/>
                    <a:p>
                      <a:r>
                        <a:rPr kumimoji="1" lang="ja-JP" altLang="en-US" sz="1000" dirty="0">
                          <a:latin typeface="+mn-ea"/>
                          <a:ea typeface="+mn-ea"/>
                        </a:rPr>
                        <a:t>底泥表層（</a:t>
                      </a:r>
                      <a:r>
                        <a:rPr kumimoji="1" lang="en-US" altLang="ja-JP" sz="1000" dirty="0">
                          <a:latin typeface="+mn-ea"/>
                          <a:ea typeface="+mn-ea"/>
                        </a:rPr>
                        <a:t>2cm</a:t>
                      </a:r>
                      <a:r>
                        <a:rPr kumimoji="1" lang="ja-JP" altLang="en-US" sz="1000" dirty="0">
                          <a:latin typeface="+mn-ea"/>
                          <a:ea typeface="+mn-ea"/>
                        </a:rPr>
                        <a:t>程度）を</a:t>
                      </a:r>
                      <a:r>
                        <a:rPr kumimoji="1" lang="en-US" altLang="ja-JP" sz="1000" dirty="0">
                          <a:latin typeface="+mn-ea"/>
                          <a:ea typeface="+mn-ea"/>
                        </a:rPr>
                        <a:t>pH8.0</a:t>
                      </a:r>
                      <a:r>
                        <a:rPr kumimoji="1" lang="ja-JP" altLang="en-US" sz="1000" dirty="0">
                          <a:latin typeface="+mn-ea"/>
                          <a:ea typeface="+mn-ea"/>
                        </a:rPr>
                        <a:t>以上のアルカリ性に保つ</a:t>
                      </a:r>
                      <a:endParaRPr kumimoji="1" lang="en-US" altLang="ja-JP" sz="1000" dirty="0">
                        <a:latin typeface="+mn-ea"/>
                        <a:ea typeface="+mn-ea"/>
                      </a:endParaRPr>
                    </a:p>
                    <a:p>
                      <a:r>
                        <a:rPr kumimoji="1" lang="ja-JP" altLang="en-US" sz="1000" dirty="0">
                          <a:latin typeface="+mn-ea"/>
                          <a:ea typeface="+mn-ea"/>
                        </a:rPr>
                        <a:t>　　　→</a:t>
                      </a:r>
                      <a:r>
                        <a:rPr kumimoji="1" lang="ja-JP" altLang="en-US" sz="1000" b="1" dirty="0">
                          <a:solidFill>
                            <a:srgbClr val="FF0000"/>
                          </a:solidFill>
                          <a:latin typeface="+mn-ea"/>
                          <a:ea typeface="+mn-ea"/>
                        </a:rPr>
                        <a:t>硫酸還元菌増殖抑制</a:t>
                      </a:r>
                      <a:endParaRPr kumimoji="1" lang="en-US" altLang="ja-JP" sz="1000" b="0" kern="1200" dirty="0">
                        <a:solidFill>
                          <a:schemeClr val="tx1"/>
                        </a:solidFill>
                        <a:latin typeface="+mn-ea"/>
                        <a:ea typeface="+mn-ea"/>
                        <a:cs typeface="+mn-cs"/>
                      </a:endParaRPr>
                    </a:p>
                    <a:p>
                      <a:r>
                        <a:rPr kumimoji="1" lang="ja-JP" altLang="en-US" sz="1000" b="0" kern="1200" dirty="0">
                          <a:solidFill>
                            <a:schemeClr val="tx1"/>
                          </a:solidFill>
                          <a:latin typeface="+mn-ea"/>
                          <a:ea typeface="+mn-ea"/>
                          <a:cs typeface="+mn-cs"/>
                        </a:rPr>
                        <a:t>　　　→</a:t>
                      </a:r>
                      <a:r>
                        <a:rPr kumimoji="1" lang="ja-JP" altLang="en-US" sz="1000" b="1" kern="1200" dirty="0">
                          <a:solidFill>
                            <a:srgbClr val="FF0000"/>
                          </a:solidFill>
                          <a:latin typeface="+mn-ea"/>
                          <a:ea typeface="+mn-ea"/>
                          <a:cs typeface="+mn-cs"/>
                        </a:rPr>
                        <a:t>好気性バクテリア活性</a:t>
                      </a:r>
                      <a:endParaRPr kumimoji="1" lang="en-US" altLang="ja-JP" sz="1000" b="1" dirty="0">
                        <a:solidFill>
                          <a:srgbClr val="FF0000"/>
                        </a:solidFill>
                        <a:latin typeface="+mn-ea"/>
                        <a:ea typeface="+mn-ea"/>
                      </a:endParaRPr>
                    </a:p>
                  </a:txBody>
                  <a:tcPr anchor="ctr"/>
                </a:tc>
                <a:tc>
                  <a:txBody>
                    <a:bodyPr/>
                    <a:lstStyle/>
                    <a:p>
                      <a:r>
                        <a:rPr kumimoji="1" lang="ja-JP" altLang="en-US" sz="1000" dirty="0">
                          <a:latin typeface="+mn-ea"/>
                          <a:ea typeface="+mn-ea"/>
                        </a:rPr>
                        <a:t>・</a:t>
                      </a:r>
                      <a:r>
                        <a:rPr kumimoji="1" lang="ja-JP" altLang="en-US" sz="1000" dirty="0" smtClean="0">
                          <a:latin typeface="+mn-ea"/>
                          <a:ea typeface="+mn-ea"/>
                        </a:rPr>
                        <a:t>硫黄光合成細菌</a:t>
                      </a:r>
                      <a:endParaRPr kumimoji="1" lang="en-US" altLang="ja-JP" sz="1000" dirty="0" smtClean="0">
                        <a:latin typeface="+mn-ea"/>
                        <a:ea typeface="+mn-ea"/>
                      </a:endParaRPr>
                    </a:p>
                    <a:p>
                      <a:r>
                        <a:rPr kumimoji="1" lang="ja-JP" altLang="en-US" sz="1000" dirty="0" smtClean="0">
                          <a:latin typeface="+mn-ea"/>
                          <a:ea typeface="+mn-ea"/>
                        </a:rPr>
                        <a:t>　　→</a:t>
                      </a:r>
                      <a:r>
                        <a:rPr kumimoji="1" lang="ja-JP" altLang="en-US" sz="1000" b="1" dirty="0">
                          <a:solidFill>
                            <a:srgbClr val="FF0000"/>
                          </a:solidFill>
                          <a:latin typeface="+mn-ea"/>
                          <a:ea typeface="+mn-ea"/>
                        </a:rPr>
                        <a:t>硫化物・硫化水素の分解</a:t>
                      </a:r>
                      <a:endParaRPr kumimoji="1" lang="en-US" altLang="ja-JP" sz="1000" b="1" dirty="0">
                        <a:solidFill>
                          <a:srgbClr val="FF0000"/>
                        </a:solidFill>
                        <a:latin typeface="+mn-ea"/>
                        <a:ea typeface="+mn-ea"/>
                      </a:endParaRPr>
                    </a:p>
                    <a:p>
                      <a:r>
                        <a:rPr kumimoji="1" lang="ja-JP" altLang="en-US" sz="1000" dirty="0">
                          <a:latin typeface="+mn-ea"/>
                          <a:ea typeface="+mn-ea"/>
                        </a:rPr>
                        <a:t>・脱窒</a:t>
                      </a:r>
                      <a:r>
                        <a:rPr kumimoji="1" lang="ja-JP" altLang="en-US" sz="1000" dirty="0" smtClean="0">
                          <a:latin typeface="+mn-ea"/>
                          <a:ea typeface="+mn-ea"/>
                        </a:rPr>
                        <a:t>菌</a:t>
                      </a:r>
                      <a:endParaRPr kumimoji="1" lang="en-US" altLang="ja-JP" sz="1000" dirty="0" smtClean="0">
                        <a:latin typeface="+mn-ea"/>
                        <a:ea typeface="+mn-ea"/>
                      </a:endParaRPr>
                    </a:p>
                    <a:p>
                      <a:r>
                        <a:rPr kumimoji="1" lang="ja-JP" altLang="en-US" sz="1000" dirty="0" smtClean="0">
                          <a:latin typeface="+mn-ea"/>
                          <a:ea typeface="+mn-ea"/>
                        </a:rPr>
                        <a:t>　　→</a:t>
                      </a:r>
                      <a:r>
                        <a:rPr kumimoji="1" lang="ja-JP" altLang="en-US" sz="1000" b="0" dirty="0">
                          <a:solidFill>
                            <a:schemeClr val="tx1"/>
                          </a:solidFill>
                          <a:latin typeface="+mn-ea"/>
                          <a:ea typeface="+mn-ea"/>
                        </a:rPr>
                        <a:t>窒素を気化・減少</a:t>
                      </a:r>
                    </a:p>
                  </a:txBody>
                  <a:tcPr anchor="ctr"/>
                </a:tc>
                <a:extLst>
                  <a:ext uri="{0D108BD9-81ED-4DB2-BD59-A6C34878D82A}">
                    <a16:rowId xmlns:a16="http://schemas.microsoft.com/office/drawing/2014/main" val="3725753817"/>
                  </a:ext>
                </a:extLst>
              </a:tr>
              <a:tr h="381794">
                <a:tc>
                  <a:txBody>
                    <a:bodyPr/>
                    <a:lstStyle/>
                    <a:p>
                      <a:r>
                        <a:rPr kumimoji="1" lang="ja-JP" altLang="en-US" sz="1000" dirty="0">
                          <a:latin typeface="+mn-ea"/>
                          <a:ea typeface="+mn-ea"/>
                        </a:rPr>
                        <a:t>形状</a:t>
                      </a:r>
                    </a:p>
                  </a:txBody>
                  <a:tcPr anchor="ctr"/>
                </a:tc>
                <a:tc>
                  <a:txBody>
                    <a:bodyPr/>
                    <a:lstStyle/>
                    <a:p>
                      <a:r>
                        <a:rPr kumimoji="1" lang="ja-JP" altLang="en-US" sz="1000" dirty="0">
                          <a:latin typeface="+mn-ea"/>
                          <a:ea typeface="+mn-ea"/>
                        </a:rPr>
                        <a:t>錠剤（直径</a:t>
                      </a:r>
                      <a:r>
                        <a:rPr kumimoji="1" lang="en-US" altLang="ja-JP" sz="1000" dirty="0">
                          <a:latin typeface="+mn-ea"/>
                          <a:ea typeface="+mn-ea"/>
                        </a:rPr>
                        <a:t>3</a:t>
                      </a:r>
                      <a:r>
                        <a:rPr kumimoji="1" lang="ja-JP" altLang="en-US" sz="1000" dirty="0">
                          <a:latin typeface="+mn-ea"/>
                          <a:ea typeface="+mn-ea"/>
                        </a:rPr>
                        <a:t>㎝、比重</a:t>
                      </a:r>
                      <a:r>
                        <a:rPr kumimoji="1" lang="en-US" altLang="ja-JP" sz="1000" dirty="0">
                          <a:latin typeface="+mn-ea"/>
                          <a:ea typeface="+mn-ea"/>
                        </a:rPr>
                        <a:t>1.7</a:t>
                      </a:r>
                      <a:r>
                        <a:rPr kumimoji="1" lang="ja-JP" altLang="en-US" sz="1000" dirty="0">
                          <a:latin typeface="+mn-ea"/>
                          <a:ea typeface="+mn-ea"/>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粒状（比重</a:t>
                      </a:r>
                      <a:r>
                        <a:rPr kumimoji="1" lang="en-US" altLang="ja-JP" sz="1000" dirty="0">
                          <a:latin typeface="+mn-ea"/>
                          <a:ea typeface="+mn-ea"/>
                        </a:rPr>
                        <a:t>2.36</a:t>
                      </a:r>
                      <a:r>
                        <a:rPr kumimoji="1" lang="ja-JP" altLang="en-US" sz="1000" dirty="0">
                          <a:latin typeface="+mn-ea"/>
                          <a:ea typeface="+mn-ea"/>
                        </a:rPr>
                        <a:t>）</a:t>
                      </a:r>
                      <a:endParaRPr kumimoji="1" lang="en-US" altLang="ja-JP" sz="10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微粒（比重</a:t>
                      </a:r>
                      <a:r>
                        <a:rPr kumimoji="1" lang="en-US" altLang="ja-JP" sz="1000" dirty="0">
                          <a:latin typeface="+mn-ea"/>
                          <a:ea typeface="+mn-ea"/>
                        </a:rPr>
                        <a:t>3.58</a:t>
                      </a:r>
                      <a:r>
                        <a:rPr kumimoji="1" lang="ja-JP" altLang="en-US" sz="1000" dirty="0">
                          <a:latin typeface="+mn-ea"/>
                          <a:ea typeface="+mn-ea"/>
                        </a:rPr>
                        <a:t>）</a:t>
                      </a:r>
                      <a:endParaRPr kumimoji="1" lang="en-US" altLang="ja-JP" sz="1000" dirty="0">
                        <a:latin typeface="+mn-ea"/>
                        <a:ea typeface="+mn-ea"/>
                      </a:endParaRPr>
                    </a:p>
                  </a:txBody>
                  <a:tcPr anchor="ctr"/>
                </a:tc>
                <a:tc>
                  <a:txBody>
                    <a:bodyPr/>
                    <a:lstStyle/>
                    <a:p>
                      <a:r>
                        <a:rPr kumimoji="1" lang="ja-JP" altLang="en-US" sz="1000" dirty="0">
                          <a:latin typeface="+mn-ea"/>
                          <a:ea typeface="+mn-ea"/>
                        </a:rPr>
                        <a:t>１</a:t>
                      </a:r>
                      <a:r>
                        <a:rPr kumimoji="1" lang="en-US" altLang="ja-JP" sz="1000" dirty="0">
                          <a:latin typeface="+mn-ea"/>
                          <a:ea typeface="+mn-ea"/>
                        </a:rPr>
                        <a:t>kg</a:t>
                      </a:r>
                      <a:r>
                        <a:rPr kumimoji="1" lang="ja-JP" altLang="en-US" sz="1000" dirty="0">
                          <a:latin typeface="+mn-ea"/>
                          <a:ea typeface="+mn-ea"/>
                        </a:rPr>
                        <a:t>入りパック（不織布）</a:t>
                      </a:r>
                    </a:p>
                  </a:txBody>
                  <a:tcPr anchor="ctr"/>
                </a:tc>
                <a:extLst>
                  <a:ext uri="{0D108BD9-81ED-4DB2-BD59-A6C34878D82A}">
                    <a16:rowId xmlns:a16="http://schemas.microsoft.com/office/drawing/2014/main" val="3187079488"/>
                  </a:ext>
                </a:extLst>
              </a:tr>
              <a:tr h="381794">
                <a:tc>
                  <a:txBody>
                    <a:bodyPr/>
                    <a:lstStyle/>
                    <a:p>
                      <a:r>
                        <a:rPr kumimoji="1" lang="ja-JP" altLang="en-US" sz="1000" dirty="0">
                          <a:latin typeface="+mn-ea"/>
                          <a:ea typeface="+mn-ea"/>
                        </a:rPr>
                        <a:t>想定</a:t>
                      </a:r>
                      <a:r>
                        <a:rPr kumimoji="1" lang="ja-JP" altLang="en-US" sz="1000" dirty="0" smtClean="0">
                          <a:latin typeface="+mn-ea"/>
                          <a:ea typeface="+mn-ea"/>
                        </a:rPr>
                        <a:t>散布量</a:t>
                      </a:r>
                      <a:endParaRPr kumimoji="1" lang="en-US" altLang="ja-JP" sz="1000" dirty="0" smtClean="0">
                        <a:latin typeface="+mn-ea"/>
                        <a:ea typeface="+mn-ea"/>
                      </a:endParaRPr>
                    </a:p>
                    <a:p>
                      <a:r>
                        <a:rPr kumimoji="1" lang="ja-JP" altLang="en-US" sz="1000" b="1" dirty="0" smtClean="0">
                          <a:solidFill>
                            <a:srgbClr val="FF0000"/>
                          </a:solidFill>
                          <a:latin typeface="+mn-ea"/>
                          <a:ea typeface="+mn-ea"/>
                        </a:rPr>
                        <a:t>実証実験散布量</a:t>
                      </a:r>
                      <a:endParaRPr kumimoji="1" lang="ja-JP" altLang="en-US" sz="1000" b="1" dirty="0">
                        <a:solidFill>
                          <a:srgbClr val="FF0000"/>
                        </a:solidFill>
                        <a:latin typeface="+mn-ea"/>
                        <a:ea typeface="+mn-ea"/>
                      </a:endParaRPr>
                    </a:p>
                  </a:txBody>
                  <a:tcPr anchor="ctr"/>
                </a:tc>
                <a:tc>
                  <a:txBody>
                    <a:bodyPr/>
                    <a:lstStyle/>
                    <a:p>
                      <a:r>
                        <a:rPr kumimoji="1" lang="en-US" altLang="ja-JP" sz="1000" dirty="0" smtClean="0">
                          <a:latin typeface="+mn-ea"/>
                          <a:ea typeface="+mn-ea"/>
                        </a:rPr>
                        <a:t>900g/m</a:t>
                      </a:r>
                      <a:r>
                        <a:rPr kumimoji="1" lang="en-US" altLang="ja-JP" sz="1000" baseline="30000" dirty="0" smtClean="0">
                          <a:latin typeface="+mn-ea"/>
                          <a:ea typeface="+mn-ea"/>
                        </a:rPr>
                        <a:t>2</a:t>
                      </a:r>
                    </a:p>
                    <a:p>
                      <a:r>
                        <a:rPr kumimoji="1" lang="en-US" altLang="ja-JP" sz="1000" b="1" baseline="0" dirty="0" smtClean="0">
                          <a:solidFill>
                            <a:srgbClr val="FF0000"/>
                          </a:solidFill>
                          <a:latin typeface="+mn-ea"/>
                          <a:ea typeface="+mn-ea"/>
                        </a:rPr>
                        <a:t>18kg/20m</a:t>
                      </a:r>
                      <a:r>
                        <a:rPr kumimoji="1" lang="en-US" altLang="ja-JP" sz="1000" b="1" baseline="30000" dirty="0" smtClean="0">
                          <a:solidFill>
                            <a:srgbClr val="FF0000"/>
                          </a:solidFill>
                          <a:latin typeface="+mn-ea"/>
                          <a:ea typeface="+mn-ea"/>
                        </a:rPr>
                        <a:t>2</a:t>
                      </a:r>
                      <a:endParaRPr kumimoji="1" lang="ja-JP" altLang="en-US" sz="1000" b="1" baseline="30000" dirty="0">
                        <a:solidFill>
                          <a:srgbClr val="FF0000"/>
                        </a:solidFill>
                        <a:latin typeface="+mn-ea"/>
                        <a:ea typeface="+mn-ea"/>
                      </a:endParaRPr>
                    </a:p>
                  </a:txBody>
                  <a:tcPr anchor="ctr"/>
                </a:tc>
                <a:tc>
                  <a:txBody>
                    <a:bodyPr/>
                    <a:lstStyle/>
                    <a:p>
                      <a:r>
                        <a:rPr kumimoji="1" lang="en-US" altLang="ja-JP" sz="1000" dirty="0" smtClean="0">
                          <a:latin typeface="+mn-ea"/>
                          <a:ea typeface="+mn-ea"/>
                        </a:rPr>
                        <a:t>3,000g/m</a:t>
                      </a:r>
                      <a:r>
                        <a:rPr kumimoji="1" lang="en-US" altLang="ja-JP" sz="1000" baseline="30000" dirty="0" smtClean="0">
                          <a:latin typeface="+mn-ea"/>
                          <a:ea typeface="+mn-ea"/>
                        </a:rPr>
                        <a:t>2</a:t>
                      </a:r>
                    </a:p>
                    <a:p>
                      <a:r>
                        <a:rPr kumimoji="1" lang="ja-JP" altLang="en-US" sz="1000" b="1" baseline="0" dirty="0" smtClean="0">
                          <a:solidFill>
                            <a:srgbClr val="FF0000"/>
                          </a:solidFill>
                          <a:latin typeface="+mn-ea"/>
                          <a:ea typeface="+mn-ea"/>
                        </a:rPr>
                        <a:t>各</a:t>
                      </a:r>
                      <a:r>
                        <a:rPr kumimoji="1" lang="en-US" altLang="ja-JP" sz="1000" b="1" baseline="0" dirty="0" smtClean="0">
                          <a:solidFill>
                            <a:srgbClr val="FF0000"/>
                          </a:solidFill>
                          <a:latin typeface="+mn-ea"/>
                          <a:ea typeface="+mn-ea"/>
                        </a:rPr>
                        <a:t>30kg</a:t>
                      </a:r>
                      <a:r>
                        <a:rPr kumimoji="1" lang="ja-JP" altLang="en-US" sz="1000" b="1" baseline="0" dirty="0" smtClean="0">
                          <a:solidFill>
                            <a:srgbClr val="FF0000"/>
                          </a:solidFill>
                          <a:latin typeface="+mn-ea"/>
                          <a:ea typeface="+mn-ea"/>
                        </a:rPr>
                        <a:t>　計</a:t>
                      </a:r>
                      <a:r>
                        <a:rPr kumimoji="1" lang="en-US" altLang="ja-JP" sz="1000" b="1" baseline="0" dirty="0" smtClean="0">
                          <a:solidFill>
                            <a:srgbClr val="FF0000"/>
                          </a:solidFill>
                          <a:latin typeface="+mn-ea"/>
                          <a:ea typeface="+mn-ea"/>
                        </a:rPr>
                        <a:t>60kg/20m</a:t>
                      </a:r>
                      <a:r>
                        <a:rPr kumimoji="1" lang="en-US" altLang="ja-JP" sz="1000" b="1" baseline="30000" dirty="0" smtClean="0">
                          <a:solidFill>
                            <a:srgbClr val="FF0000"/>
                          </a:solidFill>
                          <a:latin typeface="+mn-ea"/>
                          <a:ea typeface="+mn-ea"/>
                        </a:rPr>
                        <a:t>2</a:t>
                      </a:r>
                      <a:endParaRPr kumimoji="1" lang="ja-JP" altLang="en-US" sz="1000" b="1" baseline="30000" dirty="0">
                        <a:solidFill>
                          <a:srgbClr val="FF0000"/>
                        </a:solidFill>
                        <a:latin typeface="+mn-ea"/>
                        <a:ea typeface="+mn-ea"/>
                      </a:endParaRPr>
                    </a:p>
                  </a:txBody>
                  <a:tcPr anchor="ctr"/>
                </a:tc>
                <a:tc>
                  <a:txBody>
                    <a:bodyPr/>
                    <a:lstStyle/>
                    <a:p>
                      <a:r>
                        <a:rPr kumimoji="1" lang="ja-JP" altLang="en-US" sz="1000" dirty="0">
                          <a:latin typeface="+mn-ea"/>
                          <a:ea typeface="+mn-ea"/>
                        </a:rPr>
                        <a:t>１</a:t>
                      </a:r>
                      <a:r>
                        <a:rPr kumimoji="1" lang="en-US" altLang="ja-JP" sz="1000" dirty="0">
                          <a:latin typeface="+mn-ea"/>
                          <a:ea typeface="+mn-ea"/>
                        </a:rPr>
                        <a:t>kg</a:t>
                      </a:r>
                      <a:r>
                        <a:rPr kumimoji="1" lang="ja-JP" altLang="en-US" sz="1000" dirty="0">
                          <a:latin typeface="+mn-ea"/>
                          <a:ea typeface="+mn-ea"/>
                        </a:rPr>
                        <a:t>（効果範囲：</a:t>
                      </a:r>
                      <a:r>
                        <a:rPr kumimoji="1" lang="en-US" altLang="ja-JP" sz="1000" dirty="0">
                          <a:latin typeface="+mn-ea"/>
                          <a:ea typeface="+mn-ea"/>
                        </a:rPr>
                        <a:t>100m</a:t>
                      </a:r>
                      <a:r>
                        <a:rPr kumimoji="1" lang="ja-JP" altLang="en-US" sz="1000" dirty="0">
                          <a:latin typeface="+mn-ea"/>
                          <a:ea typeface="+mn-ea"/>
                        </a:rPr>
                        <a:t>程度</a:t>
                      </a:r>
                      <a:r>
                        <a:rPr kumimoji="1" lang="ja-JP" altLang="en-US" sz="1000" dirty="0" smtClean="0">
                          <a:latin typeface="+mn-ea"/>
                          <a:ea typeface="+mn-ea"/>
                        </a:rPr>
                        <a:t>）</a:t>
                      </a:r>
                      <a:endParaRPr kumimoji="1" lang="en-US" altLang="ja-JP" sz="1000" dirty="0" smtClean="0">
                        <a:latin typeface="+mn-ea"/>
                        <a:ea typeface="+mn-ea"/>
                      </a:endParaRPr>
                    </a:p>
                    <a:p>
                      <a:r>
                        <a:rPr kumimoji="1" lang="ja-JP" altLang="en-US" sz="1000" b="1" dirty="0" smtClean="0">
                          <a:solidFill>
                            <a:srgbClr val="FF0000"/>
                          </a:solidFill>
                          <a:latin typeface="+mn-ea"/>
                          <a:ea typeface="+mn-ea"/>
                        </a:rPr>
                        <a:t>１袋</a:t>
                      </a:r>
                      <a:r>
                        <a:rPr kumimoji="1" lang="en-US" altLang="ja-JP" sz="1000" b="1" dirty="0" smtClean="0">
                          <a:solidFill>
                            <a:srgbClr val="FF0000"/>
                          </a:solidFill>
                          <a:latin typeface="+mn-ea"/>
                          <a:ea typeface="+mn-ea"/>
                        </a:rPr>
                        <a:t>(1kg)/</a:t>
                      </a:r>
                      <a:r>
                        <a:rPr kumimoji="1" lang="en-US" altLang="ja-JP" sz="1000" b="1" baseline="0" dirty="0" smtClean="0">
                          <a:solidFill>
                            <a:srgbClr val="FF0000"/>
                          </a:solidFill>
                          <a:latin typeface="+mn-ea"/>
                          <a:ea typeface="+mn-ea"/>
                        </a:rPr>
                        <a:t>20m</a:t>
                      </a:r>
                      <a:r>
                        <a:rPr kumimoji="1" lang="en-US" altLang="ja-JP" sz="1000" b="1" baseline="30000" dirty="0" smtClean="0">
                          <a:solidFill>
                            <a:srgbClr val="FF0000"/>
                          </a:solidFill>
                          <a:latin typeface="+mn-ea"/>
                          <a:ea typeface="+mn-ea"/>
                        </a:rPr>
                        <a:t>2</a:t>
                      </a:r>
                      <a:endParaRPr kumimoji="1" lang="ja-JP" altLang="en-US" sz="1000" dirty="0">
                        <a:latin typeface="+mn-ea"/>
                        <a:ea typeface="+mn-ea"/>
                      </a:endParaRPr>
                    </a:p>
                  </a:txBody>
                  <a:tcPr anchor="ctr"/>
                </a:tc>
                <a:extLst>
                  <a:ext uri="{0D108BD9-81ED-4DB2-BD59-A6C34878D82A}">
                    <a16:rowId xmlns:a16="http://schemas.microsoft.com/office/drawing/2014/main" val="3843758054"/>
                  </a:ext>
                </a:extLst>
              </a:tr>
              <a:tr h="381794">
                <a:tc>
                  <a:txBody>
                    <a:bodyPr/>
                    <a:lstStyle/>
                    <a:p>
                      <a:r>
                        <a:rPr kumimoji="1" lang="ja-JP" altLang="en-US" sz="1000" dirty="0">
                          <a:latin typeface="+mn-ea"/>
                          <a:ea typeface="+mn-ea"/>
                        </a:rPr>
                        <a:t>薬剤が溶ける期間</a:t>
                      </a:r>
                    </a:p>
                  </a:txBody>
                  <a:tcPr anchor="ctr"/>
                </a:tc>
                <a:tc>
                  <a:txBody>
                    <a:bodyPr/>
                    <a:lstStyle/>
                    <a:p>
                      <a:r>
                        <a:rPr kumimoji="1" lang="en-US" altLang="ja-JP" sz="1000" dirty="0">
                          <a:latin typeface="+mn-ea"/>
                          <a:ea typeface="+mn-ea"/>
                        </a:rPr>
                        <a:t>1</a:t>
                      </a:r>
                      <a:r>
                        <a:rPr kumimoji="1" lang="ja-JP" altLang="en-US" sz="1000" dirty="0">
                          <a:latin typeface="+mn-ea"/>
                          <a:ea typeface="+mn-ea"/>
                        </a:rPr>
                        <a:t>年程度</a:t>
                      </a:r>
                      <a:endParaRPr kumimoji="1" lang="en-US" altLang="ja-JP" sz="1000" dirty="0">
                        <a:latin typeface="+mn-ea"/>
                        <a:ea typeface="+mn-ea"/>
                      </a:endParaRPr>
                    </a:p>
                  </a:txBody>
                  <a:tcPr anchor="ctr"/>
                </a:tc>
                <a:tc>
                  <a:txBody>
                    <a:bodyPr/>
                    <a:lstStyle/>
                    <a:p>
                      <a:r>
                        <a:rPr kumimoji="1" lang="en-US" altLang="ja-JP" sz="1000" dirty="0">
                          <a:latin typeface="+mn-ea"/>
                          <a:ea typeface="+mn-ea"/>
                        </a:rPr>
                        <a:t>1.5</a:t>
                      </a:r>
                      <a:r>
                        <a:rPr kumimoji="1" lang="ja-JP" altLang="en-US" sz="1000" dirty="0">
                          <a:latin typeface="+mn-ea"/>
                          <a:ea typeface="+mn-ea"/>
                        </a:rPr>
                        <a:t>か月～</a:t>
                      </a:r>
                      <a:r>
                        <a:rPr kumimoji="1" lang="en-US" altLang="ja-JP" sz="1000" dirty="0">
                          <a:latin typeface="+mn-ea"/>
                          <a:ea typeface="+mn-ea"/>
                        </a:rPr>
                        <a:t>2</a:t>
                      </a:r>
                      <a:r>
                        <a:rPr kumimoji="1" lang="ja-JP" altLang="en-US" sz="1000" dirty="0">
                          <a:latin typeface="+mn-ea"/>
                          <a:ea typeface="+mn-ea"/>
                        </a:rPr>
                        <a:t>か月程度</a:t>
                      </a:r>
                    </a:p>
                  </a:txBody>
                  <a:tcPr anchor="ctr"/>
                </a:tc>
                <a:tc>
                  <a:txBody>
                    <a:bodyPr/>
                    <a:lstStyle/>
                    <a:p>
                      <a:pPr algn="ctr"/>
                      <a:r>
                        <a:rPr kumimoji="1" lang="en-US" altLang="ja-JP" sz="1000" dirty="0">
                          <a:latin typeface="+mn-ea"/>
                          <a:ea typeface="+mn-ea"/>
                        </a:rPr>
                        <a:t>―</a:t>
                      </a:r>
                      <a:endParaRPr kumimoji="1" lang="ja-JP" altLang="en-US" sz="1000" dirty="0">
                        <a:latin typeface="+mn-ea"/>
                        <a:ea typeface="+mn-ea"/>
                      </a:endParaRPr>
                    </a:p>
                  </a:txBody>
                  <a:tcPr anchor="ctr"/>
                </a:tc>
                <a:extLst>
                  <a:ext uri="{0D108BD9-81ED-4DB2-BD59-A6C34878D82A}">
                    <a16:rowId xmlns:a16="http://schemas.microsoft.com/office/drawing/2014/main" val="3295675467"/>
                  </a:ext>
                </a:extLst>
              </a:tr>
              <a:tr h="381794">
                <a:tc>
                  <a:txBody>
                    <a:bodyPr/>
                    <a:lstStyle/>
                    <a:p>
                      <a:r>
                        <a:rPr kumimoji="1" lang="ja-JP" altLang="en-US" sz="1000" dirty="0">
                          <a:latin typeface="+mn-ea"/>
                          <a:ea typeface="+mn-ea"/>
                        </a:rPr>
                        <a:t>効果発現時期</a:t>
                      </a:r>
                    </a:p>
                  </a:txBody>
                  <a:tcPr anchor="ctr"/>
                </a:tc>
                <a:tc>
                  <a:txBody>
                    <a:bodyPr/>
                    <a:lstStyle/>
                    <a:p>
                      <a:r>
                        <a:rPr kumimoji="1" lang="en-US" altLang="ja-JP" sz="1000" b="1" dirty="0">
                          <a:solidFill>
                            <a:srgbClr val="FF0000"/>
                          </a:solidFill>
                          <a:latin typeface="+mn-ea"/>
                          <a:ea typeface="+mn-ea"/>
                        </a:rPr>
                        <a:t>1</a:t>
                      </a:r>
                      <a:r>
                        <a:rPr kumimoji="1" lang="ja-JP" altLang="en-US" sz="1000" b="1" dirty="0">
                          <a:solidFill>
                            <a:srgbClr val="FF0000"/>
                          </a:solidFill>
                          <a:latin typeface="+mn-ea"/>
                          <a:ea typeface="+mn-ea"/>
                        </a:rPr>
                        <a:t>週間～</a:t>
                      </a:r>
                      <a:r>
                        <a:rPr kumimoji="1" lang="en-US" altLang="ja-JP" sz="1000" b="1" dirty="0">
                          <a:solidFill>
                            <a:srgbClr val="FF0000"/>
                          </a:solidFill>
                          <a:latin typeface="+mn-ea"/>
                          <a:ea typeface="+mn-ea"/>
                        </a:rPr>
                        <a:t>1</a:t>
                      </a:r>
                      <a:r>
                        <a:rPr kumimoji="1" lang="ja-JP" altLang="en-US" sz="1000" b="1" dirty="0">
                          <a:solidFill>
                            <a:srgbClr val="FF0000"/>
                          </a:solidFill>
                          <a:latin typeface="+mn-ea"/>
                          <a:ea typeface="+mn-ea"/>
                        </a:rPr>
                        <a:t>か月程度</a:t>
                      </a:r>
                    </a:p>
                  </a:txBody>
                  <a:tcPr anchor="ctr"/>
                </a:tc>
                <a:tc>
                  <a:txBody>
                    <a:bodyPr/>
                    <a:lstStyle/>
                    <a:p>
                      <a:r>
                        <a:rPr kumimoji="1" lang="ja-JP" altLang="en-US" sz="1000" b="1" dirty="0">
                          <a:solidFill>
                            <a:srgbClr val="FF0000"/>
                          </a:solidFill>
                          <a:latin typeface="+mn-ea"/>
                          <a:ea typeface="+mn-ea"/>
                        </a:rPr>
                        <a:t>即効</a:t>
                      </a:r>
                    </a:p>
                  </a:txBody>
                  <a:tcPr anchor="ctr"/>
                </a:tc>
                <a:tc>
                  <a:txBody>
                    <a:bodyPr/>
                    <a:lstStyle/>
                    <a:p>
                      <a:r>
                        <a:rPr kumimoji="1" lang="en-US" altLang="ja-JP" sz="1000" b="1" dirty="0">
                          <a:solidFill>
                            <a:srgbClr val="FF0000"/>
                          </a:solidFill>
                          <a:latin typeface="+mn-ea"/>
                          <a:ea typeface="+mn-ea"/>
                        </a:rPr>
                        <a:t>2</a:t>
                      </a:r>
                      <a:r>
                        <a:rPr kumimoji="1" lang="ja-JP" altLang="en-US" sz="1000" b="1" dirty="0">
                          <a:solidFill>
                            <a:srgbClr val="FF0000"/>
                          </a:solidFill>
                          <a:latin typeface="+mn-ea"/>
                          <a:ea typeface="+mn-ea"/>
                        </a:rPr>
                        <a:t>週間程度</a:t>
                      </a:r>
                      <a:endParaRPr kumimoji="1" lang="en-US" altLang="ja-JP" sz="1000" b="1" dirty="0">
                        <a:solidFill>
                          <a:srgbClr val="FF0000"/>
                        </a:solidFill>
                        <a:latin typeface="+mn-ea"/>
                        <a:ea typeface="+mn-ea"/>
                      </a:endParaRPr>
                    </a:p>
                  </a:txBody>
                  <a:tcPr anchor="ctr"/>
                </a:tc>
                <a:extLst>
                  <a:ext uri="{0D108BD9-81ED-4DB2-BD59-A6C34878D82A}">
                    <a16:rowId xmlns:a16="http://schemas.microsoft.com/office/drawing/2014/main" val="2131210217"/>
                  </a:ext>
                </a:extLst>
              </a:tr>
              <a:tr h="381794">
                <a:tc>
                  <a:txBody>
                    <a:bodyPr/>
                    <a:lstStyle/>
                    <a:p>
                      <a:r>
                        <a:rPr kumimoji="1" lang="ja-JP" altLang="en-US" sz="1000" dirty="0">
                          <a:latin typeface="+mn-ea"/>
                          <a:ea typeface="+mn-ea"/>
                        </a:rPr>
                        <a:t>効果継続期間</a:t>
                      </a:r>
                    </a:p>
                  </a:txBody>
                  <a:tcPr anchor="ctr"/>
                </a:tc>
                <a:tc>
                  <a:txBody>
                    <a:bodyPr/>
                    <a:lstStyle/>
                    <a:p>
                      <a:r>
                        <a:rPr kumimoji="1" lang="en-US" altLang="ja-JP" sz="1000" b="1" dirty="0">
                          <a:solidFill>
                            <a:srgbClr val="FF0000"/>
                          </a:solidFill>
                          <a:latin typeface="+mn-ea"/>
                          <a:ea typeface="+mn-ea"/>
                        </a:rPr>
                        <a:t>3</a:t>
                      </a:r>
                      <a:r>
                        <a:rPr kumimoji="1" lang="ja-JP" altLang="en-US" sz="1000" b="1" dirty="0">
                          <a:solidFill>
                            <a:srgbClr val="FF0000"/>
                          </a:solidFill>
                          <a:latin typeface="+mn-ea"/>
                          <a:ea typeface="+mn-ea"/>
                        </a:rPr>
                        <a:t>か月～</a:t>
                      </a:r>
                      <a:r>
                        <a:rPr kumimoji="1" lang="en-US" altLang="ja-JP" sz="1000" b="1" dirty="0">
                          <a:solidFill>
                            <a:srgbClr val="FF0000"/>
                          </a:solidFill>
                          <a:latin typeface="+mn-ea"/>
                          <a:ea typeface="+mn-ea"/>
                        </a:rPr>
                        <a:t>1</a:t>
                      </a:r>
                      <a:r>
                        <a:rPr kumimoji="1" lang="ja-JP" altLang="en-US" sz="1000" b="1" dirty="0">
                          <a:solidFill>
                            <a:srgbClr val="FF0000"/>
                          </a:solidFill>
                          <a:latin typeface="+mn-ea"/>
                          <a:ea typeface="+mn-ea"/>
                        </a:rPr>
                        <a:t>年程度</a:t>
                      </a:r>
                    </a:p>
                  </a:txBody>
                  <a:tcPr anchor="ctr"/>
                </a:tc>
                <a:tc>
                  <a:txBody>
                    <a:bodyPr/>
                    <a:lstStyle/>
                    <a:p>
                      <a:r>
                        <a:rPr kumimoji="1" lang="en-US" altLang="ja-JP" sz="1000" b="1" dirty="0">
                          <a:solidFill>
                            <a:srgbClr val="FF0000"/>
                          </a:solidFill>
                          <a:latin typeface="+mn-ea"/>
                          <a:ea typeface="+mn-ea"/>
                        </a:rPr>
                        <a:t>1.5</a:t>
                      </a:r>
                      <a:r>
                        <a:rPr kumimoji="1" lang="ja-JP" altLang="en-US" sz="1000" b="1" dirty="0">
                          <a:solidFill>
                            <a:srgbClr val="FF0000"/>
                          </a:solidFill>
                          <a:latin typeface="+mn-ea"/>
                          <a:ea typeface="+mn-ea"/>
                        </a:rPr>
                        <a:t>か月～</a:t>
                      </a:r>
                      <a:r>
                        <a:rPr kumimoji="1" lang="en-US" altLang="ja-JP" sz="1000" b="1" dirty="0">
                          <a:solidFill>
                            <a:srgbClr val="FF0000"/>
                          </a:solidFill>
                          <a:latin typeface="+mn-ea"/>
                          <a:ea typeface="+mn-ea"/>
                        </a:rPr>
                        <a:t>2</a:t>
                      </a:r>
                      <a:r>
                        <a:rPr kumimoji="1" lang="ja-JP" altLang="en-US" sz="1000" b="1" dirty="0">
                          <a:solidFill>
                            <a:srgbClr val="FF0000"/>
                          </a:solidFill>
                          <a:latin typeface="+mn-ea"/>
                          <a:ea typeface="+mn-ea"/>
                        </a:rPr>
                        <a:t>か月程度</a:t>
                      </a:r>
                    </a:p>
                  </a:txBody>
                  <a:tcPr anchor="ctr"/>
                </a:tc>
                <a:tc>
                  <a:txBody>
                    <a:bodyPr/>
                    <a:lstStyle/>
                    <a:p>
                      <a:r>
                        <a:rPr kumimoji="1" lang="en-US" altLang="ja-JP" sz="1000" b="1" dirty="0">
                          <a:solidFill>
                            <a:srgbClr val="FF0000"/>
                          </a:solidFill>
                          <a:latin typeface="+mn-ea"/>
                          <a:ea typeface="+mn-ea"/>
                        </a:rPr>
                        <a:t>1</a:t>
                      </a:r>
                      <a:r>
                        <a:rPr kumimoji="1" lang="ja-JP" altLang="en-US" sz="1000" b="1" dirty="0">
                          <a:solidFill>
                            <a:srgbClr val="FF0000"/>
                          </a:solidFill>
                          <a:latin typeface="+mn-ea"/>
                          <a:ea typeface="+mn-ea"/>
                        </a:rPr>
                        <a:t>年～</a:t>
                      </a:r>
                      <a:r>
                        <a:rPr kumimoji="1" lang="en-US" altLang="ja-JP" sz="1000" b="1" dirty="0">
                          <a:solidFill>
                            <a:srgbClr val="FF0000"/>
                          </a:solidFill>
                          <a:latin typeface="+mn-ea"/>
                          <a:ea typeface="+mn-ea"/>
                        </a:rPr>
                        <a:t>5</a:t>
                      </a:r>
                      <a:r>
                        <a:rPr kumimoji="1" lang="ja-JP" altLang="en-US" sz="1000" b="1" dirty="0">
                          <a:solidFill>
                            <a:srgbClr val="FF0000"/>
                          </a:solidFill>
                          <a:latin typeface="+mn-ea"/>
                          <a:ea typeface="+mn-ea"/>
                        </a:rPr>
                        <a:t>年程度</a:t>
                      </a:r>
                    </a:p>
                  </a:txBody>
                  <a:tcPr anchor="ctr"/>
                </a:tc>
                <a:extLst>
                  <a:ext uri="{0D108BD9-81ED-4DB2-BD59-A6C34878D82A}">
                    <a16:rowId xmlns:a16="http://schemas.microsoft.com/office/drawing/2014/main" val="3714604898"/>
                  </a:ext>
                </a:extLst>
              </a:tr>
              <a:tr h="390652">
                <a:tc>
                  <a:txBody>
                    <a:bodyPr/>
                    <a:lstStyle/>
                    <a:p>
                      <a:r>
                        <a:rPr kumimoji="1" lang="ja-JP" altLang="en-US" sz="1000" dirty="0">
                          <a:latin typeface="+mn-ea"/>
                          <a:ea typeface="+mn-ea"/>
                        </a:rPr>
                        <a:t>水生生物などへの影響</a:t>
                      </a:r>
                    </a:p>
                  </a:txBody>
                  <a:tcPr anchor="ctr"/>
                </a:tc>
                <a:tc>
                  <a:txBody>
                    <a:bodyPr/>
                    <a:lstStyle/>
                    <a:p>
                      <a:r>
                        <a:rPr kumimoji="1" lang="ja-JP" altLang="en-US" sz="1000" dirty="0">
                          <a:latin typeface="+mn-ea"/>
                          <a:ea typeface="+mn-ea"/>
                        </a:rPr>
                        <a:t>毒性試験実施済み</a:t>
                      </a:r>
                      <a:endParaRPr kumimoji="1" lang="en-US" altLang="ja-JP" sz="1000" dirty="0">
                        <a:latin typeface="+mn-ea"/>
                        <a:ea typeface="+mn-ea"/>
                      </a:endParaRPr>
                    </a:p>
                    <a:p>
                      <a:r>
                        <a:rPr kumimoji="1" lang="ja-JP" altLang="en-US" sz="1000" dirty="0">
                          <a:latin typeface="+mn-ea"/>
                          <a:ea typeface="+mn-ea"/>
                        </a:rPr>
                        <a:t>（</a:t>
                      </a:r>
                      <a:r>
                        <a:rPr kumimoji="1" lang="en-US" altLang="ja-JP" sz="1000" dirty="0">
                          <a:latin typeface="+mn-ea"/>
                          <a:ea typeface="+mn-ea"/>
                        </a:rPr>
                        <a:t>LC</a:t>
                      </a:r>
                      <a:r>
                        <a:rPr kumimoji="1" lang="en-US" altLang="ja-JP" sz="1000" baseline="-25000" dirty="0">
                          <a:latin typeface="+mn-ea"/>
                          <a:ea typeface="+mn-ea"/>
                        </a:rPr>
                        <a:t>50</a:t>
                      </a:r>
                      <a:r>
                        <a:rPr kumimoji="1" lang="ja-JP" altLang="en-US" sz="1000" dirty="0">
                          <a:latin typeface="+mn-ea"/>
                          <a:ea typeface="+mn-ea"/>
                        </a:rPr>
                        <a:t>：</a:t>
                      </a:r>
                      <a:r>
                        <a:rPr kumimoji="1" lang="en-US" altLang="ja-JP" sz="1000" dirty="0">
                          <a:latin typeface="+mn-ea"/>
                          <a:ea typeface="+mn-ea"/>
                        </a:rPr>
                        <a:t>10,000mg/L</a:t>
                      </a:r>
                      <a:r>
                        <a:rPr kumimoji="1" lang="ja-JP" altLang="en-US" sz="1000" dirty="0">
                          <a:latin typeface="+mn-ea"/>
                          <a:ea typeface="+mn-ea"/>
                        </a:rPr>
                        <a:t>以上）</a:t>
                      </a:r>
                    </a:p>
                  </a:txBody>
                  <a:tcPr anchor="ctr"/>
                </a:tc>
                <a:tc>
                  <a:txBody>
                    <a:bodyPr/>
                    <a:lstStyle/>
                    <a:p>
                      <a:r>
                        <a:rPr kumimoji="1" lang="ja-JP" altLang="en-US" sz="1000" dirty="0">
                          <a:latin typeface="+mn-ea"/>
                          <a:ea typeface="+mn-ea"/>
                        </a:rPr>
                        <a:t>毒性試験実施済み</a:t>
                      </a:r>
                      <a:endParaRPr kumimoji="1" lang="en-US" altLang="ja-JP" sz="1000" dirty="0">
                        <a:latin typeface="+mn-ea"/>
                        <a:ea typeface="+mn-ea"/>
                      </a:endParaRPr>
                    </a:p>
                    <a:p>
                      <a:r>
                        <a:rPr kumimoji="1" lang="ja-JP" altLang="en-US" sz="1000" dirty="0">
                          <a:latin typeface="+mn-ea"/>
                          <a:ea typeface="+mn-ea"/>
                        </a:rPr>
                        <a:t>（</a:t>
                      </a:r>
                      <a:r>
                        <a:rPr kumimoji="1" lang="en-US" altLang="ja-JP" sz="1000" dirty="0">
                          <a:latin typeface="+mn-ea"/>
                          <a:ea typeface="+mn-ea"/>
                        </a:rPr>
                        <a:t>EC</a:t>
                      </a:r>
                      <a:r>
                        <a:rPr kumimoji="1" lang="en-US" altLang="ja-JP" sz="1000" baseline="-25000" dirty="0">
                          <a:latin typeface="+mn-ea"/>
                          <a:ea typeface="+mn-ea"/>
                        </a:rPr>
                        <a:t>50</a:t>
                      </a:r>
                      <a:r>
                        <a:rPr kumimoji="1" lang="ja-JP" altLang="en-US" sz="1000" dirty="0">
                          <a:latin typeface="+mn-ea"/>
                          <a:ea typeface="+mn-ea"/>
                        </a:rPr>
                        <a:t>・</a:t>
                      </a:r>
                      <a:r>
                        <a:rPr kumimoji="1" lang="en-US" altLang="ja-JP" sz="1000" dirty="0">
                          <a:latin typeface="+mn-ea"/>
                          <a:ea typeface="+mn-ea"/>
                        </a:rPr>
                        <a:t>LC</a:t>
                      </a:r>
                      <a:r>
                        <a:rPr kumimoji="1" lang="en-US" altLang="ja-JP" sz="1000" baseline="-25000" dirty="0">
                          <a:latin typeface="+mn-ea"/>
                          <a:ea typeface="+mn-ea"/>
                        </a:rPr>
                        <a:t>50</a:t>
                      </a:r>
                      <a:r>
                        <a:rPr kumimoji="1" lang="ja-JP" altLang="en-US" sz="1000" dirty="0">
                          <a:latin typeface="+mn-ea"/>
                          <a:ea typeface="+mn-ea"/>
                        </a:rPr>
                        <a:t>・</a:t>
                      </a:r>
                      <a:r>
                        <a:rPr kumimoji="1" lang="en-US" altLang="ja-JP" sz="1000" baseline="0" dirty="0" smtClean="0">
                          <a:latin typeface="+mn-ea"/>
                          <a:ea typeface="+mn-ea"/>
                        </a:rPr>
                        <a:t>Erc</a:t>
                      </a:r>
                      <a:r>
                        <a:rPr kumimoji="1" lang="en-US" altLang="ja-JP" sz="1000" baseline="-25000" dirty="0" smtClean="0">
                          <a:latin typeface="+mn-ea"/>
                          <a:ea typeface="+mn-ea"/>
                        </a:rPr>
                        <a:t>50</a:t>
                      </a:r>
                      <a:r>
                        <a:rPr kumimoji="1" lang="ja-JP" altLang="en-US" sz="1000" dirty="0">
                          <a:latin typeface="+mn-ea"/>
                          <a:ea typeface="+mn-ea"/>
                        </a:rPr>
                        <a:t>：</a:t>
                      </a:r>
                      <a:r>
                        <a:rPr kumimoji="1" lang="en-US" altLang="ja-JP" sz="1000" dirty="0">
                          <a:latin typeface="+mn-ea"/>
                          <a:ea typeface="+mn-ea"/>
                        </a:rPr>
                        <a:t>100mg/L</a:t>
                      </a:r>
                      <a:r>
                        <a:rPr kumimoji="1" lang="ja-JP" altLang="en-US" sz="1000" dirty="0">
                          <a:latin typeface="+mn-ea"/>
                          <a:ea typeface="+mn-ea"/>
                        </a:rPr>
                        <a:t>以上）</a:t>
                      </a:r>
                    </a:p>
                  </a:txBody>
                  <a:tcPr anchor="ctr"/>
                </a:tc>
                <a:tc>
                  <a:txBody>
                    <a:bodyPr/>
                    <a:lstStyle/>
                    <a:p>
                      <a:r>
                        <a:rPr kumimoji="1" lang="ja-JP" altLang="en-US" sz="1000" dirty="0">
                          <a:latin typeface="+mn-ea"/>
                          <a:ea typeface="+mn-ea"/>
                        </a:rPr>
                        <a:t>毒性試験</a:t>
                      </a:r>
                      <a:r>
                        <a:rPr kumimoji="1" lang="ja-JP" altLang="en-US" sz="1000" dirty="0" smtClean="0">
                          <a:latin typeface="+mn-ea"/>
                          <a:ea typeface="+mn-ea"/>
                        </a:rPr>
                        <a:t>実施済み</a:t>
                      </a:r>
                      <a:r>
                        <a:rPr kumimoji="1" lang="en-US" altLang="ja-JP" sz="1000" dirty="0" smtClean="0">
                          <a:latin typeface="+mn-ea"/>
                          <a:ea typeface="+mn-ea"/>
                        </a:rPr>
                        <a:t>(2</a:t>
                      </a:r>
                      <a:r>
                        <a:rPr kumimoji="1" lang="ja-JP" altLang="en-US" sz="1000" dirty="0">
                          <a:latin typeface="+mn-ea"/>
                          <a:ea typeface="+mn-ea"/>
                        </a:rPr>
                        <a:t>倍量でも毒性</a:t>
                      </a:r>
                      <a:r>
                        <a:rPr kumimoji="1" lang="ja-JP" altLang="en-US" sz="1000" dirty="0" smtClean="0">
                          <a:latin typeface="+mn-ea"/>
                          <a:ea typeface="+mn-ea"/>
                        </a:rPr>
                        <a:t>なし</a:t>
                      </a:r>
                      <a:r>
                        <a:rPr kumimoji="1" lang="en-US" altLang="ja-JP" sz="1000" dirty="0" smtClean="0">
                          <a:latin typeface="+mn-ea"/>
                          <a:ea typeface="+mn-ea"/>
                        </a:rPr>
                        <a:t>)</a:t>
                      </a:r>
                      <a:endParaRPr kumimoji="1" lang="en-US" altLang="ja-JP" sz="1000" dirty="0">
                        <a:latin typeface="+mn-ea"/>
                        <a:ea typeface="+mn-ea"/>
                      </a:endParaRPr>
                    </a:p>
                    <a:p>
                      <a:r>
                        <a:rPr kumimoji="1" lang="ja-JP" altLang="en-US" sz="1000" dirty="0">
                          <a:latin typeface="+mn-ea"/>
                          <a:ea typeface="+mn-ea"/>
                        </a:rPr>
                        <a:t>溶出試験済み（健康項目全て不検出）</a:t>
                      </a:r>
                      <a:endParaRPr kumimoji="1" lang="en-US" altLang="ja-JP" sz="1000" dirty="0">
                        <a:latin typeface="+mn-ea"/>
                        <a:ea typeface="+mn-ea"/>
                      </a:endParaRPr>
                    </a:p>
                  </a:txBody>
                  <a:tcPr anchor="ctr"/>
                </a:tc>
                <a:extLst>
                  <a:ext uri="{0D108BD9-81ED-4DB2-BD59-A6C34878D82A}">
                    <a16:rowId xmlns:a16="http://schemas.microsoft.com/office/drawing/2014/main" val="3902137903"/>
                  </a:ext>
                </a:extLst>
              </a:tr>
              <a:tr h="390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主な使用</a:t>
                      </a:r>
                      <a:r>
                        <a:rPr kumimoji="1" lang="ja-JP" altLang="en-US" sz="1000" dirty="0" smtClean="0">
                          <a:latin typeface="+mn-ea"/>
                          <a:ea typeface="+mn-ea"/>
                        </a:rPr>
                        <a:t>実績</a:t>
                      </a:r>
                      <a:endParaRPr kumimoji="1" lang="ja-JP" altLang="en-US" sz="1000" baseline="30000" dirty="0">
                        <a:latin typeface="+mn-ea"/>
                        <a:ea typeface="+mn-ea"/>
                      </a:endParaRPr>
                    </a:p>
                    <a:p>
                      <a:endParaRPr kumimoji="1" lang="ja-JP" altLang="en-US" sz="1000" dirty="0">
                        <a:latin typeface="+mn-ea"/>
                        <a:ea typeface="+mn-ea"/>
                      </a:endParaRPr>
                    </a:p>
                  </a:txBody>
                  <a:tcPr/>
                </a:tc>
                <a:tc>
                  <a:txBody>
                    <a:bodyPr/>
                    <a:lstStyle/>
                    <a:p>
                      <a:r>
                        <a:rPr kumimoji="1" lang="ja-JP" altLang="en-US" sz="1000" dirty="0">
                          <a:latin typeface="+mn-ea"/>
                          <a:ea typeface="+mn-ea"/>
                        </a:rPr>
                        <a:t>魚市場水路、ゴルフ場池、漁港、</a:t>
                      </a:r>
                      <a:endParaRPr kumimoji="1" lang="en-US" altLang="ja-JP" sz="1000" dirty="0">
                        <a:latin typeface="+mn-ea"/>
                        <a:ea typeface="+mn-ea"/>
                      </a:endParaRPr>
                    </a:p>
                    <a:p>
                      <a:r>
                        <a:rPr kumimoji="1" lang="ja-JP" altLang="en-US" sz="1000" dirty="0">
                          <a:latin typeface="+mn-ea"/>
                          <a:ea typeface="+mn-ea"/>
                        </a:rPr>
                        <a:t>港湾泊地、競艇場、</a:t>
                      </a:r>
                      <a:r>
                        <a:rPr kumimoji="1" lang="ja-JP" altLang="en-US" sz="1000" dirty="0" smtClean="0">
                          <a:latin typeface="+mn-ea"/>
                          <a:ea typeface="+mn-ea"/>
                        </a:rPr>
                        <a:t>水産場</a:t>
                      </a:r>
                      <a:r>
                        <a:rPr kumimoji="1" lang="ja-JP" altLang="en-US" sz="1000" dirty="0">
                          <a:latin typeface="+mn-ea"/>
                          <a:ea typeface="+mn-ea"/>
                        </a:rPr>
                        <a:t>　</a:t>
                      </a:r>
                      <a:r>
                        <a:rPr kumimoji="1" lang="ja-JP" altLang="en-US" sz="800" dirty="0">
                          <a:latin typeface="+mn-ea"/>
                          <a:ea typeface="+mn-ea"/>
                        </a:rPr>
                        <a:t>など</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ダム湖、湖、調整池、公園池、お堀　　</a:t>
                      </a:r>
                      <a:r>
                        <a:rPr kumimoji="1" lang="ja-JP" altLang="en-US" sz="800" dirty="0">
                          <a:latin typeface="+mn-ea"/>
                          <a:ea typeface="+mn-ea"/>
                        </a:rPr>
                        <a:t>など</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競艇場、市街地水路、古墳水路、池、</a:t>
                      </a:r>
                      <a:endParaRPr kumimoji="1" lang="en-US" altLang="ja-JP" sz="10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運河、養殖場、溜池　　　　　</a:t>
                      </a:r>
                      <a:r>
                        <a:rPr kumimoji="1" lang="ja-JP" altLang="en-US" sz="800" dirty="0">
                          <a:latin typeface="+mn-ea"/>
                          <a:ea typeface="+mn-ea"/>
                        </a:rPr>
                        <a:t>など</a:t>
                      </a:r>
                      <a:endParaRPr kumimoji="1" lang="ja-JP" altLang="en-US" sz="1000" dirty="0">
                        <a:latin typeface="+mn-ea"/>
                        <a:ea typeface="+mn-ea"/>
                      </a:endParaRPr>
                    </a:p>
                  </a:txBody>
                  <a:tcPr anchor="ctr"/>
                </a:tc>
                <a:extLst>
                  <a:ext uri="{0D108BD9-81ED-4DB2-BD59-A6C34878D82A}">
                    <a16:rowId xmlns:a16="http://schemas.microsoft.com/office/drawing/2014/main" val="2340918194"/>
                  </a:ext>
                </a:extLst>
              </a:tr>
              <a:tr h="381794">
                <a:tc>
                  <a:txBody>
                    <a:bodyPr/>
                    <a:lstStyle/>
                    <a:p>
                      <a:r>
                        <a:rPr kumimoji="1" lang="ja-JP" altLang="en-US" sz="1000" dirty="0">
                          <a:latin typeface="+mn-ea"/>
                          <a:ea typeface="+mn-ea"/>
                        </a:rPr>
                        <a:t>単価</a:t>
                      </a:r>
                    </a:p>
                  </a:txBody>
                  <a:tcPr anchor="ctr"/>
                </a:tc>
                <a:tc>
                  <a:txBody>
                    <a:bodyPr/>
                    <a:lstStyle/>
                    <a:p>
                      <a:r>
                        <a:rPr kumimoji="1" lang="ja-JP" altLang="en-US" sz="1000" dirty="0">
                          <a:latin typeface="+mn-ea"/>
                          <a:ea typeface="+mn-ea"/>
                        </a:rPr>
                        <a:t>約</a:t>
                      </a:r>
                      <a:r>
                        <a:rPr kumimoji="1" lang="en-US" altLang="ja-JP" sz="1000" dirty="0">
                          <a:latin typeface="+mn-ea"/>
                          <a:ea typeface="+mn-ea"/>
                        </a:rPr>
                        <a:t>3,500</a:t>
                      </a:r>
                      <a:r>
                        <a:rPr kumimoji="1" lang="ja-JP" altLang="en-US" sz="1000" dirty="0">
                          <a:latin typeface="+mn-ea"/>
                          <a:ea typeface="+mn-ea"/>
                        </a:rPr>
                        <a:t>円</a:t>
                      </a:r>
                      <a:r>
                        <a:rPr kumimoji="1" lang="en-US" altLang="ja-JP" sz="1000" dirty="0">
                          <a:latin typeface="+mn-ea"/>
                          <a:ea typeface="+mn-ea"/>
                        </a:rPr>
                        <a:t>/kg</a:t>
                      </a:r>
                      <a:endParaRPr kumimoji="1" lang="ja-JP" altLang="en-US" sz="1000" dirty="0">
                        <a:latin typeface="+mn-ea"/>
                        <a:ea typeface="+mn-ea"/>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約</a:t>
                      </a:r>
                      <a:r>
                        <a:rPr kumimoji="1" lang="en-US" altLang="ja-JP" sz="1000" dirty="0">
                          <a:latin typeface="+mn-ea"/>
                          <a:ea typeface="+mn-ea"/>
                        </a:rPr>
                        <a:t>1,000</a:t>
                      </a:r>
                      <a:r>
                        <a:rPr kumimoji="1" lang="ja-JP" altLang="en-US" sz="1000" dirty="0">
                          <a:latin typeface="+mn-ea"/>
                          <a:ea typeface="+mn-ea"/>
                        </a:rPr>
                        <a:t>円</a:t>
                      </a:r>
                      <a:r>
                        <a:rPr kumimoji="1" lang="en-US" altLang="ja-JP" sz="1000" dirty="0">
                          <a:latin typeface="+mn-ea"/>
                          <a:ea typeface="+mn-ea"/>
                        </a:rPr>
                        <a:t>/kg</a:t>
                      </a:r>
                      <a:endParaRPr kumimoji="1" lang="ja-JP" altLang="en-US" sz="1000" dirty="0">
                        <a:latin typeface="+mn-ea"/>
                        <a:ea typeface="+mn-ea"/>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約</a:t>
                      </a:r>
                      <a:r>
                        <a:rPr kumimoji="1" lang="en-US" altLang="ja-JP" sz="1000" dirty="0">
                          <a:latin typeface="+mn-ea"/>
                          <a:ea typeface="+mn-ea"/>
                        </a:rPr>
                        <a:t>7,000</a:t>
                      </a:r>
                      <a:r>
                        <a:rPr kumimoji="1" lang="ja-JP" altLang="en-US" sz="1000" dirty="0">
                          <a:latin typeface="+mn-ea"/>
                          <a:ea typeface="+mn-ea"/>
                        </a:rPr>
                        <a:t>円</a:t>
                      </a:r>
                      <a:r>
                        <a:rPr kumimoji="1" lang="en-US" altLang="ja-JP" sz="1000" dirty="0">
                          <a:latin typeface="+mn-ea"/>
                          <a:ea typeface="+mn-ea"/>
                        </a:rPr>
                        <a:t>/1</a:t>
                      </a:r>
                      <a:r>
                        <a:rPr kumimoji="1" lang="ja-JP" altLang="en-US" sz="1000" dirty="0">
                          <a:latin typeface="+mn-ea"/>
                          <a:ea typeface="+mn-ea"/>
                        </a:rPr>
                        <a:t>袋（</a:t>
                      </a:r>
                      <a:r>
                        <a:rPr kumimoji="1" lang="en-US" altLang="ja-JP" sz="1000" dirty="0">
                          <a:latin typeface="+mn-ea"/>
                          <a:ea typeface="+mn-ea"/>
                        </a:rPr>
                        <a:t>1kg</a:t>
                      </a:r>
                      <a:r>
                        <a:rPr kumimoji="1" lang="ja-JP" altLang="en-US" sz="1000" dirty="0">
                          <a:latin typeface="+mn-ea"/>
                          <a:ea typeface="+mn-ea"/>
                        </a:rPr>
                        <a:t>）</a:t>
                      </a:r>
                    </a:p>
                  </a:txBody>
                  <a:tcPr anchor="ctr"/>
                </a:tc>
                <a:extLst>
                  <a:ext uri="{0D108BD9-81ED-4DB2-BD59-A6C34878D82A}">
                    <a16:rowId xmlns:a16="http://schemas.microsoft.com/office/drawing/2014/main" val="874576224"/>
                  </a:ext>
                </a:extLst>
              </a:tr>
              <a:tr h="390652">
                <a:tc>
                  <a:txBody>
                    <a:bodyPr/>
                    <a:lstStyle/>
                    <a:p>
                      <a:r>
                        <a:rPr kumimoji="1" lang="ja-JP" altLang="en-US" sz="1000" dirty="0">
                          <a:latin typeface="+mn-ea"/>
                          <a:ea typeface="+mn-ea"/>
                        </a:rPr>
                        <a:t>改善が見込める</a:t>
                      </a:r>
                      <a:endParaRPr kumimoji="1" lang="en-US" altLang="ja-JP" sz="1000" dirty="0">
                        <a:latin typeface="+mn-ea"/>
                        <a:ea typeface="+mn-ea"/>
                      </a:endParaRPr>
                    </a:p>
                    <a:p>
                      <a:r>
                        <a:rPr kumimoji="1" lang="ja-JP" altLang="en-US" sz="1000" dirty="0" smtClean="0">
                          <a:latin typeface="+mn-ea"/>
                          <a:ea typeface="+mn-ea"/>
                        </a:rPr>
                        <a:t>項目</a:t>
                      </a:r>
                      <a:r>
                        <a:rPr kumimoji="1" lang="en-US" altLang="ja-JP" sz="1000" baseline="30000" dirty="0" smtClean="0">
                          <a:latin typeface="+mn-ea"/>
                          <a:ea typeface="+mn-ea"/>
                        </a:rPr>
                        <a:t>※</a:t>
                      </a:r>
                      <a:endParaRPr kumimoji="1" lang="ja-JP" altLang="en-US" sz="1000" baseline="30000" dirty="0">
                        <a:latin typeface="+mn-ea"/>
                        <a:ea typeface="+mn-ea"/>
                      </a:endParaRPr>
                    </a:p>
                  </a:txBody>
                  <a:tcPr anchor="ctr"/>
                </a:tc>
                <a:tc>
                  <a:txBody>
                    <a:bodyPr/>
                    <a:lstStyle/>
                    <a:p>
                      <a:r>
                        <a:rPr kumimoji="1" lang="en-US" altLang="ja-JP" sz="1000" b="1" dirty="0" smtClean="0">
                          <a:solidFill>
                            <a:srgbClr val="FF0000"/>
                          </a:solidFill>
                          <a:latin typeface="+mn-ea"/>
                          <a:ea typeface="+mn-ea"/>
                        </a:rPr>
                        <a:t>TOC</a:t>
                      </a:r>
                      <a:r>
                        <a:rPr kumimoji="1" lang="ja-JP" altLang="en-US" sz="1000" dirty="0" err="1" smtClean="0">
                          <a:latin typeface="+mn-ea"/>
                          <a:ea typeface="+mn-ea"/>
                        </a:rPr>
                        <a:t>、</a:t>
                      </a:r>
                      <a:r>
                        <a:rPr kumimoji="1" lang="ja-JP" altLang="en-US" sz="1000" dirty="0" smtClean="0">
                          <a:latin typeface="+mn-ea"/>
                          <a:ea typeface="+mn-ea"/>
                        </a:rPr>
                        <a:t>強熱</a:t>
                      </a:r>
                      <a:r>
                        <a:rPr kumimoji="1" lang="ja-JP" altLang="en-US" sz="1000" dirty="0">
                          <a:latin typeface="+mn-ea"/>
                          <a:ea typeface="+mn-ea"/>
                        </a:rPr>
                        <a:t>減量、</a:t>
                      </a:r>
                      <a:r>
                        <a:rPr kumimoji="1" lang="ja-JP" altLang="en-US" sz="1000" b="1" dirty="0">
                          <a:solidFill>
                            <a:srgbClr val="FF0000"/>
                          </a:solidFill>
                          <a:latin typeface="+mn-ea"/>
                          <a:ea typeface="+mn-ea"/>
                        </a:rPr>
                        <a:t>全硫化物</a:t>
                      </a:r>
                      <a:r>
                        <a:rPr kumimoji="1" lang="ja-JP" altLang="en-US" sz="1000" dirty="0">
                          <a:latin typeface="+mn-ea"/>
                          <a:ea typeface="+mn-ea"/>
                        </a:rPr>
                        <a:t>、</a:t>
                      </a:r>
                      <a:r>
                        <a:rPr kumimoji="1" lang="en-US" altLang="ja-JP" sz="1000" b="1" dirty="0" smtClean="0">
                          <a:solidFill>
                            <a:srgbClr val="FF0000"/>
                          </a:solidFill>
                          <a:latin typeface="+mn-ea"/>
                          <a:ea typeface="+mn-ea"/>
                        </a:rPr>
                        <a:t>ORP</a:t>
                      </a:r>
                      <a:r>
                        <a:rPr kumimoji="1" lang="ja-JP" altLang="en-US" sz="1000" dirty="0" err="1" smtClean="0">
                          <a:latin typeface="+mn-ea"/>
                          <a:ea typeface="+mn-ea"/>
                        </a:rPr>
                        <a:t>、</a:t>
                      </a:r>
                      <a:endParaRPr kumimoji="1" lang="en-US" altLang="ja-JP" sz="1000" dirty="0" smtClean="0">
                        <a:latin typeface="+mn-ea"/>
                        <a:ea typeface="+mn-ea"/>
                      </a:endParaRPr>
                    </a:p>
                    <a:p>
                      <a:r>
                        <a:rPr kumimoji="1" lang="ja-JP" altLang="en-US" sz="1000" dirty="0" smtClean="0">
                          <a:latin typeface="+mn-ea"/>
                          <a:ea typeface="+mn-ea"/>
                        </a:rPr>
                        <a:t>臭気</a:t>
                      </a:r>
                      <a:r>
                        <a:rPr kumimoji="1" lang="ja-JP" altLang="en-US" sz="1000" dirty="0">
                          <a:latin typeface="+mn-ea"/>
                          <a:ea typeface="+mn-ea"/>
                        </a:rPr>
                        <a:t>、透明度</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rgbClr val="FF0000"/>
                          </a:solidFill>
                          <a:latin typeface="+mn-ea"/>
                          <a:ea typeface="+mn-ea"/>
                        </a:rPr>
                        <a:t>全硫化物</a:t>
                      </a:r>
                      <a:r>
                        <a:rPr kumimoji="1" lang="ja-JP" altLang="en-US" sz="1000" dirty="0">
                          <a:latin typeface="+mn-ea"/>
                          <a:ea typeface="+mn-ea"/>
                        </a:rPr>
                        <a:t>、硫化水素</a:t>
                      </a:r>
                      <a:endParaRPr kumimoji="1" lang="en-US" altLang="ja-JP" sz="1000" dirty="0">
                        <a:latin typeface="+mn-ea"/>
                        <a:ea typeface="+mn-ea"/>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FF0000"/>
                          </a:solidFill>
                          <a:latin typeface="+mn-ea"/>
                          <a:ea typeface="+mn-ea"/>
                        </a:rPr>
                        <a:t>TOC</a:t>
                      </a:r>
                      <a:r>
                        <a:rPr kumimoji="1" lang="ja-JP" altLang="en-US" sz="1000" dirty="0" err="1" smtClean="0">
                          <a:latin typeface="+mn-ea"/>
                          <a:ea typeface="+mn-ea"/>
                        </a:rPr>
                        <a:t>、</a:t>
                      </a:r>
                      <a:r>
                        <a:rPr kumimoji="1" lang="ja-JP" altLang="en-US" sz="1000" dirty="0" smtClean="0">
                          <a:latin typeface="+mn-ea"/>
                          <a:ea typeface="+mn-ea"/>
                        </a:rPr>
                        <a:t>強熱</a:t>
                      </a:r>
                      <a:r>
                        <a:rPr kumimoji="1" lang="ja-JP" altLang="en-US" sz="1000" dirty="0">
                          <a:latin typeface="+mn-ea"/>
                          <a:ea typeface="+mn-ea"/>
                        </a:rPr>
                        <a:t>減量、</a:t>
                      </a:r>
                      <a:r>
                        <a:rPr kumimoji="1" lang="ja-JP" altLang="en-US" sz="1000" b="1" dirty="0">
                          <a:solidFill>
                            <a:srgbClr val="FF0000"/>
                          </a:solidFill>
                          <a:latin typeface="+mn-ea"/>
                          <a:ea typeface="+mn-ea"/>
                        </a:rPr>
                        <a:t>全硫化物</a:t>
                      </a:r>
                      <a:r>
                        <a:rPr kumimoji="1" lang="ja-JP" altLang="en-US" sz="1000" dirty="0">
                          <a:latin typeface="+mn-ea"/>
                          <a:ea typeface="+mn-ea"/>
                        </a:rPr>
                        <a:t>、</a:t>
                      </a:r>
                      <a:r>
                        <a:rPr kumimoji="1" lang="en-US" altLang="ja-JP" sz="1000" b="1" dirty="0" smtClean="0">
                          <a:solidFill>
                            <a:srgbClr val="FF0000"/>
                          </a:solidFill>
                          <a:latin typeface="+mn-ea"/>
                          <a:ea typeface="+mn-ea"/>
                        </a:rPr>
                        <a:t>ORP</a:t>
                      </a:r>
                      <a:r>
                        <a:rPr kumimoji="1" lang="ja-JP" altLang="en-US" sz="1000" dirty="0" err="1" smtClean="0">
                          <a:latin typeface="+mn-ea"/>
                          <a:ea typeface="+mn-ea"/>
                        </a:rPr>
                        <a:t>、</a:t>
                      </a:r>
                      <a:endParaRPr kumimoji="1" lang="en-US" altLang="ja-JP" sz="1000" dirty="0" smtClean="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臭気</a:t>
                      </a:r>
                      <a:endParaRPr kumimoji="1" lang="en-US" altLang="ja-JP" sz="1000" dirty="0">
                        <a:latin typeface="+mn-ea"/>
                        <a:ea typeface="+mn-ea"/>
                      </a:endParaRPr>
                    </a:p>
                  </a:txBody>
                  <a:tcPr anchor="ctr"/>
                </a:tc>
                <a:extLst>
                  <a:ext uri="{0D108BD9-81ED-4DB2-BD59-A6C34878D82A}">
                    <a16:rowId xmlns:a16="http://schemas.microsoft.com/office/drawing/2014/main" val="2089689444"/>
                  </a:ext>
                </a:extLst>
              </a:tr>
              <a:tr h="390652">
                <a:tc>
                  <a:txBody>
                    <a:bodyPr/>
                    <a:lstStyle/>
                    <a:p>
                      <a:r>
                        <a:rPr kumimoji="1" lang="ja-JP" altLang="en-US" sz="1000" dirty="0">
                          <a:latin typeface="+mn-ea"/>
                          <a:ea typeface="+mn-ea"/>
                        </a:rPr>
                        <a:t>備考</a:t>
                      </a:r>
                    </a:p>
                  </a:txBody>
                  <a:tcPr anchor="ctr"/>
                </a:tc>
                <a:tc>
                  <a:txBody>
                    <a:bodyPr/>
                    <a:lstStyle/>
                    <a:p>
                      <a:r>
                        <a:rPr kumimoji="1" lang="ja-JP" altLang="en-US" sz="1000" dirty="0">
                          <a:latin typeface="+mn-ea"/>
                          <a:ea typeface="+mn-ea"/>
                        </a:rPr>
                        <a:t>過剰散布により全窒素が高くなる可能性あり</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散布直後一時的に底層付近の</a:t>
                      </a:r>
                      <a:r>
                        <a:rPr kumimoji="1" lang="en-US" altLang="ja-JP" sz="1000" dirty="0">
                          <a:latin typeface="+mn-ea"/>
                          <a:ea typeface="+mn-ea"/>
                        </a:rPr>
                        <a:t>pH</a:t>
                      </a:r>
                      <a:r>
                        <a:rPr kumimoji="1" lang="ja-JP" altLang="en-US" sz="1000" dirty="0">
                          <a:latin typeface="+mn-ea"/>
                          <a:ea typeface="+mn-ea"/>
                        </a:rPr>
                        <a:t>が上昇する可能性あり</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a:t>
                      </a:r>
                      <a:endParaRPr kumimoji="1" lang="ja-JP" altLang="en-US" sz="1000" dirty="0">
                        <a:latin typeface="+mn-ea"/>
                        <a:ea typeface="+mn-ea"/>
                      </a:endParaRPr>
                    </a:p>
                  </a:txBody>
                  <a:tcPr anchor="ctr"/>
                </a:tc>
                <a:extLst>
                  <a:ext uri="{0D108BD9-81ED-4DB2-BD59-A6C34878D82A}">
                    <a16:rowId xmlns:a16="http://schemas.microsoft.com/office/drawing/2014/main" val="274246288"/>
                  </a:ext>
                </a:extLst>
              </a:tr>
            </a:tbl>
          </a:graphicData>
        </a:graphic>
      </p:graphicFrame>
      <p:sp>
        <p:nvSpPr>
          <p:cNvPr id="3" name="右中かっこ 2"/>
          <p:cNvSpPr/>
          <p:nvPr/>
        </p:nvSpPr>
        <p:spPr>
          <a:xfrm>
            <a:off x="5132376" y="2564633"/>
            <a:ext cx="81482" cy="19012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 name="テキスト ボックス 5"/>
          <p:cNvSpPr txBox="1"/>
          <p:nvPr/>
        </p:nvSpPr>
        <p:spPr>
          <a:xfrm>
            <a:off x="5302385" y="2536585"/>
            <a:ext cx="697627" cy="246221"/>
          </a:xfrm>
          <a:prstGeom prst="rect">
            <a:avLst/>
          </a:prstGeom>
          <a:noFill/>
        </p:spPr>
        <p:txBody>
          <a:bodyPr wrap="none" rtlCol="0">
            <a:spAutoFit/>
          </a:bodyPr>
          <a:lstStyle/>
          <a:p>
            <a:r>
              <a:rPr lang="ja-JP" altLang="en-US" sz="1000" dirty="0">
                <a:latin typeface="+mn-ea"/>
              </a:rPr>
              <a:t>等量混合</a:t>
            </a:r>
          </a:p>
        </p:txBody>
      </p:sp>
      <p:sp>
        <p:nvSpPr>
          <p:cNvPr id="19" name="正方形/長方形 18"/>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17"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11</a:t>
            </a:fld>
            <a:endParaRPr kumimoji="1" lang="ja-JP" altLang="en-US" dirty="0"/>
          </a:p>
        </p:txBody>
      </p:sp>
      <p:sp>
        <p:nvSpPr>
          <p:cNvPr id="2" name="テキスト ボックス 1"/>
          <p:cNvSpPr txBox="1"/>
          <p:nvPr/>
        </p:nvSpPr>
        <p:spPr>
          <a:xfrm>
            <a:off x="337442" y="6455929"/>
            <a:ext cx="6786777" cy="215444"/>
          </a:xfrm>
          <a:prstGeom prst="rect">
            <a:avLst/>
          </a:prstGeom>
          <a:noFill/>
        </p:spPr>
        <p:txBody>
          <a:bodyPr wrap="square" rtlCol="0">
            <a:spAutoFit/>
          </a:bodyPr>
          <a:lstStyle/>
          <a:p>
            <a:r>
              <a:rPr kumimoji="1" lang="en-US" altLang="ja-JP" sz="800" dirty="0" smtClean="0"/>
              <a:t>※</a:t>
            </a:r>
            <a:r>
              <a:rPr kumimoji="1" lang="ja-JP" altLang="en-US" sz="800" dirty="0" smtClean="0"/>
              <a:t>全硫化物に</a:t>
            </a:r>
            <a:r>
              <a:rPr lang="ja-JP" altLang="en-US" sz="800" dirty="0" smtClean="0">
                <a:latin typeface="+mn-ea"/>
              </a:rPr>
              <a:t>含まれる</a:t>
            </a:r>
            <a:r>
              <a:rPr lang="ja-JP" altLang="en-US" sz="800" dirty="0">
                <a:latin typeface="+mn-ea"/>
              </a:rPr>
              <a:t>硫黄</a:t>
            </a:r>
            <a:r>
              <a:rPr lang="ja-JP" altLang="en-US" sz="800" dirty="0" smtClean="0">
                <a:latin typeface="+mn-ea"/>
              </a:rPr>
              <a:t>化合物（</a:t>
            </a:r>
            <a:r>
              <a:rPr lang="en-US" altLang="ja-JP" sz="800" dirty="0" smtClean="0">
                <a:latin typeface="+mn-ea"/>
              </a:rPr>
              <a:t>H</a:t>
            </a:r>
            <a:r>
              <a:rPr lang="en-US" altLang="ja-JP" sz="800" baseline="-25000" dirty="0" smtClean="0">
                <a:latin typeface="+mn-ea"/>
              </a:rPr>
              <a:t>2</a:t>
            </a:r>
            <a:r>
              <a:rPr lang="en-US" altLang="ja-JP" sz="800" dirty="0" smtClean="0">
                <a:latin typeface="+mn-ea"/>
              </a:rPr>
              <a:t>S</a:t>
            </a:r>
            <a:r>
              <a:rPr lang="ja-JP" altLang="en-US" sz="800" dirty="0" err="1">
                <a:latin typeface="+mn-ea"/>
              </a:rPr>
              <a:t>、</a:t>
            </a:r>
            <a:r>
              <a:rPr lang="en-US" altLang="ja-JP" sz="800" dirty="0">
                <a:latin typeface="+mn-ea"/>
              </a:rPr>
              <a:t>HS</a:t>
            </a:r>
            <a:r>
              <a:rPr lang="en-US" altLang="ja-JP" sz="800" baseline="30000" dirty="0">
                <a:latin typeface="+mn-ea"/>
              </a:rPr>
              <a:t>-</a:t>
            </a:r>
            <a:r>
              <a:rPr lang="ja-JP" altLang="en-US" sz="800" dirty="0" err="1">
                <a:latin typeface="+mn-ea"/>
              </a:rPr>
              <a:t>、</a:t>
            </a:r>
            <a:r>
              <a:rPr lang="en-US" altLang="ja-JP" sz="800" dirty="0" err="1" smtClean="0">
                <a:latin typeface="+mn-ea"/>
              </a:rPr>
              <a:t>FeS</a:t>
            </a:r>
            <a:r>
              <a:rPr lang="ja-JP" altLang="en-US" sz="800" dirty="0" smtClean="0">
                <a:latin typeface="+mn-ea"/>
              </a:rPr>
              <a:t>など）、</a:t>
            </a:r>
            <a:r>
              <a:rPr lang="ja-JP" altLang="en-US" sz="800" dirty="0">
                <a:latin typeface="+mn-ea"/>
              </a:rPr>
              <a:t>全硫化物に含まれない硫黄</a:t>
            </a:r>
            <a:r>
              <a:rPr lang="ja-JP" altLang="en-US" sz="800" dirty="0" smtClean="0">
                <a:latin typeface="+mn-ea"/>
              </a:rPr>
              <a:t>化合物（</a:t>
            </a:r>
            <a:r>
              <a:rPr lang="en-US" altLang="ja-JP" sz="800" dirty="0" smtClean="0">
                <a:latin typeface="+mn-ea"/>
              </a:rPr>
              <a:t>S</a:t>
            </a:r>
            <a:r>
              <a:rPr lang="ja-JP" altLang="en-US" sz="800" dirty="0" err="1" smtClean="0">
                <a:latin typeface="+mn-ea"/>
              </a:rPr>
              <a:t>、</a:t>
            </a:r>
            <a:r>
              <a:rPr lang="en-US" altLang="ja-JP" sz="800" dirty="0" smtClean="0">
                <a:latin typeface="+mn-ea"/>
              </a:rPr>
              <a:t>SO</a:t>
            </a:r>
            <a:r>
              <a:rPr lang="en-US" altLang="ja-JP" sz="800" baseline="-25000" dirty="0" smtClean="0">
                <a:latin typeface="+mn-ea"/>
              </a:rPr>
              <a:t>4</a:t>
            </a:r>
            <a:r>
              <a:rPr lang="en-US" altLang="ja-JP" sz="800" baseline="30000" dirty="0" smtClean="0">
                <a:latin typeface="+mn-ea"/>
              </a:rPr>
              <a:t>-</a:t>
            </a:r>
            <a:r>
              <a:rPr lang="ja-JP" altLang="en-US" sz="800" dirty="0" err="1">
                <a:latin typeface="+mn-ea"/>
              </a:rPr>
              <a:t>、</a:t>
            </a:r>
            <a:r>
              <a:rPr lang="en-US" altLang="ja-JP" sz="800" dirty="0" smtClean="0">
                <a:latin typeface="+mn-ea"/>
              </a:rPr>
              <a:t>FeS</a:t>
            </a:r>
            <a:r>
              <a:rPr lang="en-US" altLang="ja-JP" sz="800" baseline="-25000" dirty="0" smtClean="0">
                <a:latin typeface="+mn-ea"/>
              </a:rPr>
              <a:t>2</a:t>
            </a:r>
            <a:r>
              <a:rPr lang="ja-JP" altLang="en-US" sz="800" dirty="0" smtClean="0">
                <a:latin typeface="+mn-ea"/>
              </a:rPr>
              <a:t>など）</a:t>
            </a:r>
            <a:endParaRPr kumimoji="1" lang="ja-JP" altLang="en-US" sz="800" dirty="0"/>
          </a:p>
        </p:txBody>
      </p:sp>
      <p:graphicFrame>
        <p:nvGraphicFramePr>
          <p:cNvPr id="18" name="表 17"/>
          <p:cNvGraphicFramePr>
            <a:graphicFrameLocks noGrp="1"/>
          </p:cNvGraphicFramePr>
          <p:nvPr>
            <p:extLst/>
          </p:nvPr>
        </p:nvGraphicFramePr>
        <p:xfrm>
          <a:off x="42471" y="436058"/>
          <a:ext cx="9031713" cy="307726"/>
        </p:xfrm>
        <a:graphic>
          <a:graphicData uri="http://schemas.openxmlformats.org/drawingml/2006/table">
            <a:tbl>
              <a:tblPr firstRow="1" bandRow="1">
                <a:tableStyleId>{5C22544A-7EE6-4342-B048-85BDC9FD1C3A}</a:tableStyleId>
              </a:tblPr>
              <a:tblGrid>
                <a:gridCol w="9031713">
                  <a:extLst>
                    <a:ext uri="{9D8B030D-6E8A-4147-A177-3AD203B41FA5}">
                      <a16:colId xmlns:a16="http://schemas.microsoft.com/office/drawing/2014/main" val="3578394316"/>
                    </a:ext>
                  </a:extLst>
                </a:gridCol>
              </a:tblGrid>
              <a:tr h="3077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rPr>
                        <a:t>公募によって選定した３社の薬剤</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Tree>
    <p:extLst>
      <p:ext uri="{BB962C8B-B14F-4D97-AF65-F5344CB8AC3E}">
        <p14:creationId xmlns:p14="http://schemas.microsoft.com/office/powerpoint/2010/main" val="580487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12</a:t>
            </a:fld>
            <a:endParaRPr kumimoji="1" lang="ja-JP" altLang="en-US" dirty="0"/>
          </a:p>
        </p:txBody>
      </p:sp>
      <p:graphicFrame>
        <p:nvGraphicFramePr>
          <p:cNvPr id="28" name="表 27"/>
          <p:cNvGraphicFramePr>
            <a:graphicFrameLocks noGrp="1"/>
          </p:cNvGraphicFramePr>
          <p:nvPr>
            <p:extLst>
              <p:ext uri="{D42A27DB-BD31-4B8C-83A1-F6EECF244321}">
                <p14:modId xmlns:p14="http://schemas.microsoft.com/office/powerpoint/2010/main" val="4103880560"/>
              </p:ext>
            </p:extLst>
          </p:nvPr>
        </p:nvGraphicFramePr>
        <p:xfrm>
          <a:off x="36348" y="783773"/>
          <a:ext cx="4500000" cy="365760"/>
        </p:xfrm>
        <a:graphic>
          <a:graphicData uri="http://schemas.openxmlformats.org/drawingml/2006/table">
            <a:tbl>
              <a:tblPr firstRow="1" bandRow="1">
                <a:tableStyleId>{5C22544A-7EE6-4342-B048-85BDC9FD1C3A}</a:tableStyleId>
              </a:tblPr>
              <a:tblGrid>
                <a:gridCol w="4500000">
                  <a:extLst>
                    <a:ext uri="{9D8B030D-6E8A-4147-A177-3AD203B41FA5}">
                      <a16:colId xmlns:a16="http://schemas.microsoft.com/office/drawing/2014/main" val="3578394316"/>
                    </a:ext>
                  </a:extLst>
                </a:gridCol>
              </a:tblGrid>
              <a:tr h="295383">
                <a:tc>
                  <a:txBody>
                    <a:bodyPr/>
                    <a:lstStyle/>
                    <a:p>
                      <a:pPr algn="ctr"/>
                      <a:r>
                        <a:rPr kumimoji="1" lang="ja-JP" altLang="en-US" dirty="0" smtClean="0">
                          <a:latin typeface="+mn-lt"/>
                        </a:rPr>
                        <a:t>底泥の状態と化学物質の濃度の関係</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pic>
        <p:nvPicPr>
          <p:cNvPr id="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3" y="2195629"/>
            <a:ext cx="4572000" cy="233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3"/>
          <p:cNvSpPr txBox="1">
            <a:spLocks noChangeArrowheads="1"/>
          </p:cNvSpPr>
          <p:nvPr/>
        </p:nvSpPr>
        <p:spPr bwMode="auto">
          <a:xfrm>
            <a:off x="-39418" y="1140619"/>
            <a:ext cx="47160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b="1" dirty="0" smtClean="0">
                <a:latin typeface="+mj-lt"/>
                <a:ea typeface="+mj-ea"/>
              </a:rPr>
              <a:t>底</a:t>
            </a:r>
            <a:r>
              <a:rPr lang="ja-JP" altLang="en-US" sz="900" b="1" dirty="0">
                <a:latin typeface="+mj-lt"/>
                <a:ea typeface="+mj-ea"/>
              </a:rPr>
              <a:t>泥では、酸素が表面から供給されるが</a:t>
            </a:r>
            <a:r>
              <a:rPr lang="ja-JP" altLang="en-US" sz="900" b="1" dirty="0" smtClean="0">
                <a:latin typeface="+mj-lt"/>
                <a:ea typeface="+mj-ea"/>
              </a:rPr>
              <a:t>、深部</a:t>
            </a:r>
            <a:r>
              <a:rPr lang="ja-JP" altLang="en-US" sz="900" b="1" dirty="0">
                <a:latin typeface="+mj-lt"/>
                <a:ea typeface="+mj-ea"/>
              </a:rPr>
              <a:t>ほど還元（嫌気）条件になって</a:t>
            </a:r>
            <a:r>
              <a:rPr lang="ja-JP" altLang="en-US" sz="900" b="1" dirty="0" smtClean="0">
                <a:latin typeface="+mj-lt"/>
                <a:ea typeface="+mj-ea"/>
              </a:rPr>
              <a:t>おり、</a:t>
            </a:r>
            <a:endParaRPr lang="en-US" altLang="ja-JP" sz="900" b="1" dirty="0" smtClean="0">
              <a:latin typeface="+mj-lt"/>
              <a:ea typeface="+mj-ea"/>
            </a:endParaRPr>
          </a:p>
          <a:p>
            <a:pPr eaLnBrk="1" hangingPunct="1">
              <a:spcBef>
                <a:spcPct val="0"/>
              </a:spcBef>
              <a:buFontTx/>
              <a:buNone/>
            </a:pPr>
            <a:r>
              <a:rPr lang="ja-JP" altLang="en-US" sz="1000" b="1" dirty="0" smtClean="0">
                <a:solidFill>
                  <a:srgbClr val="FF0000"/>
                </a:solidFill>
                <a:latin typeface="+mj-lt"/>
                <a:ea typeface="+mj-ea"/>
              </a:rPr>
              <a:t>酸素</a:t>
            </a:r>
            <a:r>
              <a:rPr lang="ja-JP" altLang="en-US" sz="1000" b="1" dirty="0">
                <a:solidFill>
                  <a:srgbClr val="FF0000"/>
                </a:solidFill>
                <a:latin typeface="+mj-lt"/>
                <a:ea typeface="+mj-ea"/>
              </a:rPr>
              <a:t>呼吸</a:t>
            </a:r>
            <a:r>
              <a:rPr lang="ja-JP" altLang="en-US" sz="800" b="1" dirty="0">
                <a:solidFill>
                  <a:srgbClr val="FF0000"/>
                </a:solidFill>
                <a:latin typeface="+mj-lt"/>
                <a:ea typeface="+mj-ea"/>
              </a:rPr>
              <a:t>→</a:t>
            </a:r>
            <a:r>
              <a:rPr lang="ja-JP" altLang="en-US" sz="1000" b="1" dirty="0">
                <a:solidFill>
                  <a:srgbClr val="FF0000"/>
                </a:solidFill>
                <a:latin typeface="+mj-lt"/>
                <a:ea typeface="+mj-ea"/>
              </a:rPr>
              <a:t>硝酸呼吸</a:t>
            </a:r>
            <a:r>
              <a:rPr lang="ja-JP" altLang="en-US" sz="800" b="1" dirty="0">
                <a:solidFill>
                  <a:srgbClr val="FF0000"/>
                </a:solidFill>
                <a:latin typeface="+mj-lt"/>
                <a:ea typeface="+mj-ea"/>
              </a:rPr>
              <a:t>→</a:t>
            </a:r>
            <a:r>
              <a:rPr lang="ja-JP" altLang="en-US" sz="1000" b="1" dirty="0">
                <a:solidFill>
                  <a:srgbClr val="FF0000"/>
                </a:solidFill>
                <a:latin typeface="+mj-lt"/>
                <a:ea typeface="+mj-ea"/>
              </a:rPr>
              <a:t>硫酸呼吸</a:t>
            </a:r>
            <a:r>
              <a:rPr lang="ja-JP" altLang="en-US" sz="800" b="1" dirty="0">
                <a:solidFill>
                  <a:srgbClr val="FF0000"/>
                </a:solidFill>
                <a:latin typeface="+mj-lt"/>
                <a:ea typeface="+mj-ea"/>
              </a:rPr>
              <a:t>→</a:t>
            </a:r>
            <a:r>
              <a:rPr lang="ja-JP" altLang="en-US" sz="1000" b="1" dirty="0">
                <a:solidFill>
                  <a:srgbClr val="FF0000"/>
                </a:solidFill>
                <a:latin typeface="+mj-lt"/>
                <a:ea typeface="+mj-ea"/>
              </a:rPr>
              <a:t>メタン生成</a:t>
            </a:r>
            <a:r>
              <a:rPr lang="ja-JP" altLang="en-US" sz="900" b="1" dirty="0">
                <a:latin typeface="+mj-lt"/>
                <a:ea typeface="+mj-ea"/>
              </a:rPr>
              <a:t>の順</a:t>
            </a:r>
            <a:r>
              <a:rPr lang="ja-JP" altLang="en-US" sz="900" b="1" dirty="0" smtClean="0">
                <a:latin typeface="+mj-lt"/>
                <a:ea typeface="+mj-ea"/>
              </a:rPr>
              <a:t>に反応</a:t>
            </a:r>
            <a:r>
              <a:rPr lang="ja-JP" altLang="en-US" sz="900" b="1" dirty="0">
                <a:latin typeface="+mj-lt"/>
                <a:ea typeface="+mj-ea"/>
              </a:rPr>
              <a:t>を行う微生物が優占している。</a:t>
            </a:r>
          </a:p>
        </p:txBody>
      </p:sp>
      <p:sp>
        <p:nvSpPr>
          <p:cNvPr id="38" name="正方形/長方形 37"/>
          <p:cNvSpPr/>
          <p:nvPr/>
        </p:nvSpPr>
        <p:spPr>
          <a:xfrm>
            <a:off x="73952" y="4524149"/>
            <a:ext cx="4500000" cy="338554"/>
          </a:xfrm>
          <a:prstGeom prst="rect">
            <a:avLst/>
          </a:prstGeom>
        </p:spPr>
        <p:txBody>
          <a:bodyPr wrap="square">
            <a:spAutoFit/>
          </a:bodyPr>
          <a:lstStyle/>
          <a:p>
            <a:pPr>
              <a:defRPr/>
            </a:pPr>
            <a:r>
              <a:rPr lang="ja-JP" altLang="en-US" sz="800" dirty="0" smtClean="0">
                <a:latin typeface="+mj-ea"/>
                <a:ea typeface="+mj-ea"/>
                <a:cs typeface="Times New Roman" pitchFamily="18" charset="0"/>
              </a:rPr>
              <a:t>西條</a:t>
            </a:r>
            <a:r>
              <a:rPr lang="ja-JP" altLang="en-US" sz="800" dirty="0">
                <a:latin typeface="+mj-ea"/>
                <a:ea typeface="+mj-ea"/>
                <a:cs typeface="Times New Roman" pitchFamily="18" charset="0"/>
              </a:rPr>
              <a:t>八束・三田村緒佐武：新編湖沼調査法</a:t>
            </a:r>
            <a:r>
              <a:rPr lang="en-US" altLang="ja-JP" sz="800" dirty="0">
                <a:latin typeface="+mj-ea"/>
                <a:ea typeface="+mj-ea"/>
                <a:cs typeface="Times New Roman" pitchFamily="18" charset="0"/>
              </a:rPr>
              <a:t>. </a:t>
            </a:r>
            <a:r>
              <a:rPr lang="ja-JP" altLang="en-US" sz="800" dirty="0">
                <a:latin typeface="+mj-ea"/>
                <a:ea typeface="+mj-ea"/>
                <a:cs typeface="Times New Roman" pitchFamily="18" charset="0"/>
              </a:rPr>
              <a:t>講談社サイエンティフィク</a:t>
            </a:r>
            <a:r>
              <a:rPr lang="en-US" altLang="ja-JP" sz="800" dirty="0">
                <a:latin typeface="+mj-ea"/>
                <a:ea typeface="+mj-ea"/>
                <a:cs typeface="Times New Roman" pitchFamily="18" charset="0"/>
              </a:rPr>
              <a:t>.1995</a:t>
            </a:r>
          </a:p>
          <a:p>
            <a:pPr>
              <a:defRPr/>
            </a:pPr>
            <a:r>
              <a:rPr lang="en-US" altLang="ja-JP" sz="800" dirty="0">
                <a:latin typeface="+mj-ea"/>
                <a:ea typeface="+mj-ea"/>
                <a:cs typeface="Times New Roman" pitchFamily="18" charset="0"/>
              </a:rPr>
              <a:t>Bowden, K.F. Physical Oceanography of Coastal Water , Wiley, 1993</a:t>
            </a:r>
            <a:endParaRPr lang="ja-JP" altLang="en-US" sz="800" dirty="0">
              <a:latin typeface="+mj-ea"/>
              <a:ea typeface="+mj-ea"/>
            </a:endParaRPr>
          </a:p>
        </p:txBody>
      </p:sp>
      <p:grpSp>
        <p:nvGrpSpPr>
          <p:cNvPr id="4" name="グループ化 3"/>
          <p:cNvGrpSpPr/>
          <p:nvPr/>
        </p:nvGrpSpPr>
        <p:grpSpPr>
          <a:xfrm>
            <a:off x="420299" y="1431956"/>
            <a:ext cx="2745607" cy="432452"/>
            <a:chOff x="5388905" y="1282468"/>
            <a:chExt cx="2745607" cy="432452"/>
          </a:xfrm>
        </p:grpSpPr>
        <p:sp>
          <p:nvSpPr>
            <p:cNvPr id="3" name="上矢印吹き出し 2"/>
            <p:cNvSpPr/>
            <p:nvPr/>
          </p:nvSpPr>
          <p:spPr>
            <a:xfrm>
              <a:off x="5559991" y="1282468"/>
              <a:ext cx="2412000" cy="432000"/>
            </a:xfrm>
            <a:prstGeom prst="upArrowCallout">
              <a:avLst>
                <a:gd name="adj1" fmla="val 17030"/>
                <a:gd name="adj2" fmla="val 25000"/>
                <a:gd name="adj3" fmla="val 25000"/>
                <a:gd name="adj4" fmla="val 6497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400"/>
            </a:p>
          </p:txBody>
        </p:sp>
        <p:sp>
          <p:nvSpPr>
            <p:cNvPr id="2" name="正方形/長方形 1"/>
            <p:cNvSpPr/>
            <p:nvPr/>
          </p:nvSpPr>
          <p:spPr>
            <a:xfrm>
              <a:off x="5388905" y="1453310"/>
              <a:ext cx="2745607" cy="261610"/>
            </a:xfrm>
            <a:prstGeom prst="rect">
              <a:avLst/>
            </a:prstGeom>
          </p:spPr>
          <p:txBody>
            <a:bodyPr wrap="square">
              <a:spAutoFit/>
            </a:bodyPr>
            <a:lstStyle/>
            <a:p>
              <a:pPr algn="ctr">
                <a:defRPr/>
              </a:pPr>
              <a:r>
                <a:rPr lang="en-US" altLang="ja-JP" sz="1050" b="1" u="sng" dirty="0">
                  <a:latin typeface="+mj-ea"/>
                </a:rPr>
                <a:t>ORP</a:t>
              </a:r>
              <a:r>
                <a:rPr lang="en-US" altLang="ja-JP" sz="1050" b="1" u="sng" dirty="0">
                  <a:solidFill>
                    <a:srgbClr val="FF0000"/>
                  </a:solidFill>
                  <a:latin typeface="+mj-ea"/>
                </a:rPr>
                <a:t>-200mV</a:t>
              </a:r>
              <a:r>
                <a:rPr lang="ja-JP" altLang="en-US" sz="1050" b="1" u="sng" dirty="0">
                  <a:latin typeface="+mj-ea"/>
                </a:rPr>
                <a:t>前後が勝敗の</a:t>
              </a:r>
              <a:r>
                <a:rPr lang="ja-JP" altLang="en-US" sz="1050" b="1" u="sng" dirty="0" smtClean="0">
                  <a:latin typeface="+mj-ea"/>
                </a:rPr>
                <a:t>分かれ目</a:t>
              </a:r>
              <a:endParaRPr lang="en-US" altLang="ja-JP" sz="1050" b="1" u="sng" dirty="0">
                <a:latin typeface="+mj-ea"/>
              </a:endParaRPr>
            </a:p>
          </p:txBody>
        </p:sp>
      </p:grpSp>
      <p:sp>
        <p:nvSpPr>
          <p:cNvPr id="5" name="テキスト ボックス 4"/>
          <p:cNvSpPr txBox="1"/>
          <p:nvPr/>
        </p:nvSpPr>
        <p:spPr>
          <a:xfrm>
            <a:off x="3878604" y="2412437"/>
            <a:ext cx="646331" cy="180000"/>
          </a:xfrm>
          <a:prstGeom prst="rect">
            <a:avLst/>
          </a:prstGeom>
          <a:solidFill>
            <a:schemeClr val="bg1"/>
          </a:solidFill>
        </p:spPr>
        <p:txBody>
          <a:bodyPr wrap="none" rtlCol="0">
            <a:spAutoFit/>
          </a:bodyPr>
          <a:lstStyle/>
          <a:p>
            <a:r>
              <a:rPr kumimoji="1" lang="ja-JP" altLang="en-US" sz="900" dirty="0" smtClean="0"/>
              <a:t>底泥表面</a:t>
            </a:r>
            <a:endParaRPr kumimoji="1" lang="ja-JP" altLang="en-US" sz="900" dirty="0"/>
          </a:p>
        </p:txBody>
      </p:sp>
      <p:sp>
        <p:nvSpPr>
          <p:cNvPr id="21" name="テキスト ボックス 20"/>
          <p:cNvSpPr txBox="1"/>
          <p:nvPr/>
        </p:nvSpPr>
        <p:spPr>
          <a:xfrm>
            <a:off x="1702619" y="2240451"/>
            <a:ext cx="1569660" cy="180000"/>
          </a:xfrm>
          <a:prstGeom prst="rect">
            <a:avLst/>
          </a:prstGeom>
          <a:solidFill>
            <a:schemeClr val="bg1"/>
          </a:solidFill>
        </p:spPr>
        <p:txBody>
          <a:bodyPr wrap="none" rtlCol="0">
            <a:spAutoFit/>
          </a:bodyPr>
          <a:lstStyle/>
          <a:p>
            <a:r>
              <a:rPr kumimoji="1" lang="ja-JP" altLang="en-US" sz="900" dirty="0" smtClean="0"/>
              <a:t>化学物質の濃度（相対値）</a:t>
            </a:r>
            <a:endParaRPr kumimoji="1" lang="ja-JP" altLang="en-US" sz="900" dirty="0"/>
          </a:p>
        </p:txBody>
      </p:sp>
      <p:sp>
        <p:nvSpPr>
          <p:cNvPr id="22" name="テキスト ボックス 21"/>
          <p:cNvSpPr txBox="1"/>
          <p:nvPr/>
        </p:nvSpPr>
        <p:spPr>
          <a:xfrm>
            <a:off x="136557" y="2242399"/>
            <a:ext cx="1102684" cy="230832"/>
          </a:xfrm>
          <a:prstGeom prst="rect">
            <a:avLst/>
          </a:prstGeom>
          <a:solidFill>
            <a:schemeClr val="bg1"/>
          </a:solidFill>
        </p:spPr>
        <p:txBody>
          <a:bodyPr wrap="square" rtlCol="0">
            <a:spAutoFit/>
          </a:bodyPr>
          <a:lstStyle/>
          <a:p>
            <a:r>
              <a:rPr lang="en-US" altLang="ja-JP" sz="900" dirty="0" smtClean="0"/>
              <a:t>ORP</a:t>
            </a:r>
            <a:r>
              <a:rPr kumimoji="1" lang="ja-JP" altLang="en-US" sz="900" dirty="0" smtClean="0"/>
              <a:t>（</a:t>
            </a:r>
            <a:r>
              <a:rPr kumimoji="1" lang="en-US" altLang="ja-JP" sz="900" dirty="0" smtClean="0"/>
              <a:t>mV</a:t>
            </a:r>
            <a:r>
              <a:rPr kumimoji="1" lang="ja-JP" altLang="en-US" sz="900" dirty="0" smtClean="0"/>
              <a:t>）</a:t>
            </a:r>
            <a:endParaRPr kumimoji="1" lang="ja-JP" altLang="en-US" sz="900" dirty="0"/>
          </a:p>
        </p:txBody>
      </p:sp>
      <p:sp>
        <p:nvSpPr>
          <p:cNvPr id="23" name="テキスト ボックス 22"/>
          <p:cNvSpPr txBox="1"/>
          <p:nvPr/>
        </p:nvSpPr>
        <p:spPr>
          <a:xfrm rot="16200000">
            <a:off x="-87770" y="3397993"/>
            <a:ext cx="360000" cy="180000"/>
          </a:xfrm>
          <a:prstGeom prst="rect">
            <a:avLst/>
          </a:prstGeom>
          <a:solidFill>
            <a:schemeClr val="bg1"/>
          </a:solidFill>
        </p:spPr>
        <p:txBody>
          <a:bodyPr wrap="none" rtlCol="0">
            <a:spAutoFit/>
          </a:bodyPr>
          <a:lstStyle/>
          <a:p>
            <a:r>
              <a:rPr lang="ja-JP" altLang="en-US" sz="900" dirty="0"/>
              <a:t>深</a:t>
            </a:r>
            <a:r>
              <a:rPr lang="ja-JP" altLang="en-US" sz="900" dirty="0" smtClean="0"/>
              <a:t>さ</a:t>
            </a:r>
            <a:endParaRPr kumimoji="1" lang="ja-JP" altLang="en-US" sz="900" dirty="0"/>
          </a:p>
        </p:txBody>
      </p:sp>
      <p:sp>
        <p:nvSpPr>
          <p:cNvPr id="24" name="テキスト ボックス 23"/>
          <p:cNvSpPr txBox="1"/>
          <p:nvPr/>
        </p:nvSpPr>
        <p:spPr>
          <a:xfrm>
            <a:off x="3624761" y="2661699"/>
            <a:ext cx="530915" cy="230832"/>
          </a:xfrm>
          <a:prstGeom prst="rect">
            <a:avLst/>
          </a:prstGeom>
          <a:solidFill>
            <a:schemeClr val="bg1"/>
          </a:solidFill>
        </p:spPr>
        <p:txBody>
          <a:bodyPr wrap="none" rtlCol="0">
            <a:spAutoFit/>
          </a:bodyPr>
          <a:lstStyle/>
          <a:p>
            <a:r>
              <a:rPr kumimoji="1" lang="ja-JP" altLang="en-US" sz="900" dirty="0" smtClean="0"/>
              <a:t>酸化層</a:t>
            </a:r>
            <a:endParaRPr kumimoji="1" lang="ja-JP" altLang="en-US" sz="900" dirty="0"/>
          </a:p>
        </p:txBody>
      </p:sp>
      <p:sp>
        <p:nvSpPr>
          <p:cNvPr id="25" name="テキスト ボックス 24"/>
          <p:cNvSpPr txBox="1"/>
          <p:nvPr/>
        </p:nvSpPr>
        <p:spPr>
          <a:xfrm>
            <a:off x="3624761" y="2897171"/>
            <a:ext cx="936000" cy="230832"/>
          </a:xfrm>
          <a:prstGeom prst="rect">
            <a:avLst/>
          </a:prstGeom>
          <a:solidFill>
            <a:schemeClr val="bg1"/>
          </a:solidFill>
        </p:spPr>
        <p:txBody>
          <a:bodyPr wrap="none" rtlCol="0">
            <a:spAutoFit/>
          </a:bodyPr>
          <a:lstStyle/>
          <a:p>
            <a:r>
              <a:rPr kumimoji="1" lang="ja-JP" altLang="en-US" sz="900" dirty="0" smtClean="0"/>
              <a:t>酸化還元の界面</a:t>
            </a:r>
            <a:endParaRPr kumimoji="1" lang="ja-JP" altLang="en-US" sz="900" dirty="0"/>
          </a:p>
        </p:txBody>
      </p:sp>
      <p:sp>
        <p:nvSpPr>
          <p:cNvPr id="39" name="テキスト ボックス 38"/>
          <p:cNvSpPr txBox="1"/>
          <p:nvPr/>
        </p:nvSpPr>
        <p:spPr>
          <a:xfrm>
            <a:off x="3659132" y="3320916"/>
            <a:ext cx="530915" cy="230832"/>
          </a:xfrm>
          <a:prstGeom prst="rect">
            <a:avLst/>
          </a:prstGeom>
          <a:solidFill>
            <a:schemeClr val="bg2"/>
          </a:solidFill>
        </p:spPr>
        <p:txBody>
          <a:bodyPr wrap="none" rtlCol="0">
            <a:spAutoFit/>
          </a:bodyPr>
          <a:lstStyle/>
          <a:p>
            <a:r>
              <a:rPr kumimoji="1" lang="ja-JP" altLang="en-US" sz="900" dirty="0" smtClean="0"/>
              <a:t>還元層</a:t>
            </a:r>
            <a:endParaRPr kumimoji="1" lang="ja-JP" altLang="en-US" sz="900" dirty="0"/>
          </a:p>
        </p:txBody>
      </p:sp>
      <p:sp>
        <p:nvSpPr>
          <p:cNvPr id="40" name="テキスト ボックス 39"/>
          <p:cNvSpPr txBox="1"/>
          <p:nvPr/>
        </p:nvSpPr>
        <p:spPr>
          <a:xfrm>
            <a:off x="3475753" y="3707044"/>
            <a:ext cx="360000" cy="180000"/>
          </a:xfrm>
          <a:prstGeom prst="rect">
            <a:avLst/>
          </a:prstGeom>
          <a:solidFill>
            <a:schemeClr val="bg2"/>
          </a:solidFill>
        </p:spPr>
        <p:txBody>
          <a:bodyPr wrap="none" rtlCol="0">
            <a:spAutoFit/>
          </a:bodyPr>
          <a:lstStyle/>
          <a:p>
            <a:r>
              <a:rPr kumimoji="1" lang="en-US" altLang="ja-JP" sz="900" dirty="0" smtClean="0"/>
              <a:t>H</a:t>
            </a:r>
            <a:r>
              <a:rPr kumimoji="1" lang="en-US" altLang="ja-JP" sz="900" baseline="-25000" dirty="0" smtClean="0"/>
              <a:t>2</a:t>
            </a:r>
            <a:r>
              <a:rPr kumimoji="1" lang="en-US" altLang="ja-JP" sz="900" dirty="0" smtClean="0"/>
              <a:t>S</a:t>
            </a:r>
            <a:endParaRPr kumimoji="1" lang="ja-JP" altLang="en-US" sz="900" dirty="0"/>
          </a:p>
        </p:txBody>
      </p:sp>
      <p:sp>
        <p:nvSpPr>
          <p:cNvPr id="41" name="テキスト ボックス 40"/>
          <p:cNvSpPr txBox="1"/>
          <p:nvPr/>
        </p:nvSpPr>
        <p:spPr>
          <a:xfrm>
            <a:off x="3424248" y="4054885"/>
            <a:ext cx="393056" cy="180000"/>
          </a:xfrm>
          <a:prstGeom prst="rect">
            <a:avLst/>
          </a:prstGeom>
          <a:solidFill>
            <a:schemeClr val="bg2"/>
          </a:solidFill>
        </p:spPr>
        <p:txBody>
          <a:bodyPr wrap="none" rtlCol="0">
            <a:spAutoFit/>
          </a:bodyPr>
          <a:lstStyle/>
          <a:p>
            <a:r>
              <a:rPr kumimoji="1" lang="en-US" altLang="ja-JP" sz="900" dirty="0" smtClean="0"/>
              <a:t>CH</a:t>
            </a:r>
            <a:r>
              <a:rPr kumimoji="1" lang="en-US" altLang="ja-JP" sz="900" baseline="-25000" dirty="0" smtClean="0"/>
              <a:t>4</a:t>
            </a:r>
            <a:endParaRPr kumimoji="1" lang="ja-JP" altLang="en-US" sz="900" dirty="0"/>
          </a:p>
        </p:txBody>
      </p:sp>
      <p:sp>
        <p:nvSpPr>
          <p:cNvPr id="42" name="テキスト ボックス 41"/>
          <p:cNvSpPr txBox="1"/>
          <p:nvPr/>
        </p:nvSpPr>
        <p:spPr>
          <a:xfrm>
            <a:off x="2430894" y="3428670"/>
            <a:ext cx="360000" cy="180000"/>
          </a:xfrm>
          <a:prstGeom prst="rect">
            <a:avLst/>
          </a:prstGeom>
          <a:solidFill>
            <a:schemeClr val="bg2"/>
          </a:solidFill>
        </p:spPr>
        <p:txBody>
          <a:bodyPr wrap="none" rtlCol="0">
            <a:spAutoFit/>
          </a:bodyPr>
          <a:lstStyle/>
          <a:p>
            <a:r>
              <a:rPr kumimoji="1" lang="en-US" altLang="ja-JP" sz="900" dirty="0" smtClean="0"/>
              <a:t>Fe</a:t>
            </a:r>
            <a:r>
              <a:rPr kumimoji="1" lang="en-US" altLang="ja-JP" sz="900" baseline="30000" dirty="0" smtClean="0"/>
              <a:t>2+</a:t>
            </a:r>
            <a:endParaRPr kumimoji="1" lang="ja-JP" altLang="en-US" sz="900" baseline="30000" dirty="0"/>
          </a:p>
        </p:txBody>
      </p:sp>
      <p:sp>
        <p:nvSpPr>
          <p:cNvPr id="44" name="テキスト ボックス 43"/>
          <p:cNvSpPr txBox="1"/>
          <p:nvPr/>
        </p:nvSpPr>
        <p:spPr>
          <a:xfrm>
            <a:off x="2453434" y="2701656"/>
            <a:ext cx="360000" cy="230832"/>
          </a:xfrm>
          <a:prstGeom prst="rect">
            <a:avLst/>
          </a:prstGeom>
          <a:solidFill>
            <a:schemeClr val="bg1"/>
          </a:solidFill>
        </p:spPr>
        <p:txBody>
          <a:bodyPr wrap="none" rtlCol="0">
            <a:spAutoFit/>
          </a:bodyPr>
          <a:lstStyle/>
          <a:p>
            <a:r>
              <a:rPr kumimoji="1" lang="en-US" altLang="ja-JP" sz="900" dirty="0" smtClean="0"/>
              <a:t>Fe</a:t>
            </a:r>
            <a:r>
              <a:rPr kumimoji="1" lang="en-US" altLang="ja-JP" sz="900" baseline="30000" dirty="0" smtClean="0"/>
              <a:t>3+</a:t>
            </a:r>
            <a:endParaRPr kumimoji="1" lang="ja-JP" altLang="en-US" sz="900" baseline="30000" dirty="0"/>
          </a:p>
        </p:txBody>
      </p:sp>
      <p:grpSp>
        <p:nvGrpSpPr>
          <p:cNvPr id="6" name="グループ化 5"/>
          <p:cNvGrpSpPr/>
          <p:nvPr/>
        </p:nvGrpSpPr>
        <p:grpSpPr>
          <a:xfrm>
            <a:off x="3142733" y="2710332"/>
            <a:ext cx="431459" cy="230832"/>
            <a:chOff x="6690510" y="1912636"/>
            <a:chExt cx="431459" cy="230832"/>
          </a:xfrm>
        </p:grpSpPr>
        <p:sp>
          <p:nvSpPr>
            <p:cNvPr id="43" name="テキスト ボックス 42"/>
            <p:cNvSpPr txBox="1"/>
            <p:nvPr/>
          </p:nvSpPr>
          <p:spPr>
            <a:xfrm>
              <a:off x="6690510" y="1912636"/>
              <a:ext cx="385042" cy="230832"/>
            </a:xfrm>
            <a:prstGeom prst="rect">
              <a:avLst/>
            </a:prstGeom>
            <a:solidFill>
              <a:schemeClr val="bg1"/>
            </a:solidFill>
          </p:spPr>
          <p:txBody>
            <a:bodyPr wrap="none" rtlCol="0">
              <a:spAutoFit/>
            </a:bodyPr>
            <a:lstStyle/>
            <a:p>
              <a:r>
                <a:rPr kumimoji="1" lang="en-US" altLang="ja-JP" sz="900" dirty="0" smtClean="0">
                  <a:solidFill>
                    <a:srgbClr val="FF0000"/>
                  </a:solidFill>
                </a:rPr>
                <a:t>SO</a:t>
              </a:r>
              <a:r>
                <a:rPr kumimoji="1" lang="en-US" altLang="ja-JP" sz="900" baseline="-25000" dirty="0" smtClean="0">
                  <a:solidFill>
                    <a:srgbClr val="FF0000"/>
                  </a:solidFill>
                </a:rPr>
                <a:t>4</a:t>
              </a:r>
              <a:endParaRPr kumimoji="1" lang="ja-JP" altLang="en-US" sz="900" dirty="0">
                <a:solidFill>
                  <a:srgbClr val="FF0000"/>
                </a:solidFill>
              </a:endParaRPr>
            </a:p>
          </p:txBody>
        </p:sp>
        <p:sp>
          <p:nvSpPr>
            <p:cNvPr id="45" name="テキスト ボックス 44"/>
            <p:cNvSpPr txBox="1"/>
            <p:nvPr/>
          </p:nvSpPr>
          <p:spPr>
            <a:xfrm>
              <a:off x="6860359" y="1939039"/>
              <a:ext cx="261610" cy="184666"/>
            </a:xfrm>
            <a:prstGeom prst="rect">
              <a:avLst/>
            </a:prstGeom>
            <a:noFill/>
          </p:spPr>
          <p:txBody>
            <a:bodyPr wrap="none" rtlCol="0">
              <a:spAutoFit/>
            </a:bodyPr>
            <a:lstStyle/>
            <a:p>
              <a:r>
                <a:rPr kumimoji="1" lang="en-US" altLang="ja-JP" sz="900" baseline="30000" dirty="0" smtClean="0">
                  <a:solidFill>
                    <a:srgbClr val="FF0000"/>
                  </a:solidFill>
                </a:rPr>
                <a:t>2-</a:t>
              </a:r>
              <a:endParaRPr kumimoji="1" lang="ja-JP" altLang="en-US" sz="900" baseline="30000" dirty="0">
                <a:solidFill>
                  <a:srgbClr val="FF0000"/>
                </a:solidFill>
              </a:endParaRPr>
            </a:p>
          </p:txBody>
        </p:sp>
      </p:grpSp>
      <p:sp>
        <p:nvSpPr>
          <p:cNvPr id="46" name="テキスト ボックス 45"/>
          <p:cNvSpPr txBox="1"/>
          <p:nvPr/>
        </p:nvSpPr>
        <p:spPr>
          <a:xfrm>
            <a:off x="450695" y="2720112"/>
            <a:ext cx="428336" cy="230832"/>
          </a:xfrm>
          <a:prstGeom prst="rect">
            <a:avLst/>
          </a:prstGeom>
          <a:solidFill>
            <a:schemeClr val="bg1"/>
          </a:solidFill>
        </p:spPr>
        <p:txBody>
          <a:bodyPr wrap="square" rtlCol="0">
            <a:spAutoFit/>
          </a:bodyPr>
          <a:lstStyle/>
          <a:p>
            <a:pPr algn="r"/>
            <a:r>
              <a:rPr kumimoji="1" lang="en-US" altLang="ja-JP" sz="900" dirty="0" smtClean="0">
                <a:solidFill>
                  <a:srgbClr val="FF0000"/>
                </a:solidFill>
              </a:rPr>
              <a:t>ORP</a:t>
            </a:r>
            <a:endParaRPr kumimoji="1" lang="ja-JP" altLang="en-US" sz="900" baseline="30000" dirty="0">
              <a:solidFill>
                <a:srgbClr val="FF0000"/>
              </a:solidFill>
            </a:endParaRPr>
          </a:p>
        </p:txBody>
      </p:sp>
      <p:sp>
        <p:nvSpPr>
          <p:cNvPr id="47" name="テキスト ボックス 46"/>
          <p:cNvSpPr txBox="1"/>
          <p:nvPr/>
        </p:nvSpPr>
        <p:spPr>
          <a:xfrm>
            <a:off x="1110161" y="2752108"/>
            <a:ext cx="360000" cy="180000"/>
          </a:xfrm>
          <a:prstGeom prst="rect">
            <a:avLst/>
          </a:prstGeom>
          <a:solidFill>
            <a:schemeClr val="bg1"/>
          </a:solidFill>
        </p:spPr>
        <p:txBody>
          <a:bodyPr wrap="square" rtlCol="0">
            <a:spAutoFit/>
          </a:bodyPr>
          <a:lstStyle/>
          <a:p>
            <a:r>
              <a:rPr kumimoji="1" lang="en-US" altLang="ja-JP" sz="900" dirty="0" smtClean="0">
                <a:solidFill>
                  <a:srgbClr val="FF0000"/>
                </a:solidFill>
              </a:rPr>
              <a:t>DO</a:t>
            </a:r>
            <a:endParaRPr kumimoji="1" lang="ja-JP" altLang="en-US" sz="900" baseline="30000" dirty="0">
              <a:solidFill>
                <a:srgbClr val="FF0000"/>
              </a:solidFill>
            </a:endParaRPr>
          </a:p>
        </p:txBody>
      </p:sp>
      <p:sp>
        <p:nvSpPr>
          <p:cNvPr id="8" name="フリーフォーム 7"/>
          <p:cNvSpPr/>
          <p:nvPr/>
        </p:nvSpPr>
        <p:spPr>
          <a:xfrm>
            <a:off x="1724911" y="2619327"/>
            <a:ext cx="475395" cy="252000"/>
          </a:xfrm>
          <a:custGeom>
            <a:avLst/>
            <a:gdLst>
              <a:gd name="connsiteX0" fmla="*/ 0 w 923168"/>
              <a:gd name="connsiteY0" fmla="*/ 17253 h 465826"/>
              <a:gd name="connsiteX1" fmla="*/ 0 w 923168"/>
              <a:gd name="connsiteY1" fmla="*/ 17253 h 465826"/>
              <a:gd name="connsiteX2" fmla="*/ 43132 w 923168"/>
              <a:gd name="connsiteY2" fmla="*/ 77637 h 465826"/>
              <a:gd name="connsiteX3" fmla="*/ 51759 w 923168"/>
              <a:gd name="connsiteY3" fmla="*/ 103517 h 465826"/>
              <a:gd name="connsiteX4" fmla="*/ 69012 w 923168"/>
              <a:gd name="connsiteY4" fmla="*/ 129396 h 465826"/>
              <a:gd name="connsiteX5" fmla="*/ 112144 w 923168"/>
              <a:gd name="connsiteY5" fmla="*/ 198407 h 465826"/>
              <a:gd name="connsiteX6" fmla="*/ 146649 w 923168"/>
              <a:gd name="connsiteY6" fmla="*/ 250166 h 465826"/>
              <a:gd name="connsiteX7" fmla="*/ 172529 w 923168"/>
              <a:gd name="connsiteY7" fmla="*/ 258792 h 465826"/>
              <a:gd name="connsiteX8" fmla="*/ 198408 w 923168"/>
              <a:gd name="connsiteY8" fmla="*/ 276045 h 465826"/>
              <a:gd name="connsiteX9" fmla="*/ 215661 w 923168"/>
              <a:gd name="connsiteY9" fmla="*/ 301924 h 465826"/>
              <a:gd name="connsiteX10" fmla="*/ 267419 w 923168"/>
              <a:gd name="connsiteY10" fmla="*/ 336430 h 465826"/>
              <a:gd name="connsiteX11" fmla="*/ 301925 w 923168"/>
              <a:gd name="connsiteY11" fmla="*/ 353683 h 465826"/>
              <a:gd name="connsiteX12" fmla="*/ 353683 w 923168"/>
              <a:gd name="connsiteY12" fmla="*/ 370936 h 465826"/>
              <a:gd name="connsiteX13" fmla="*/ 370936 w 923168"/>
              <a:gd name="connsiteY13" fmla="*/ 396815 h 465826"/>
              <a:gd name="connsiteX14" fmla="*/ 422695 w 923168"/>
              <a:gd name="connsiteY14" fmla="*/ 431320 h 465826"/>
              <a:gd name="connsiteX15" fmla="*/ 483080 w 923168"/>
              <a:gd name="connsiteY15" fmla="*/ 448573 h 465826"/>
              <a:gd name="connsiteX16" fmla="*/ 543465 w 923168"/>
              <a:gd name="connsiteY16" fmla="*/ 457200 h 465826"/>
              <a:gd name="connsiteX17" fmla="*/ 595223 w 923168"/>
              <a:gd name="connsiteY17" fmla="*/ 465826 h 465826"/>
              <a:gd name="connsiteX18" fmla="*/ 715993 w 923168"/>
              <a:gd name="connsiteY18" fmla="*/ 457200 h 465826"/>
              <a:gd name="connsiteX19" fmla="*/ 785004 w 923168"/>
              <a:gd name="connsiteY19" fmla="*/ 439947 h 465826"/>
              <a:gd name="connsiteX20" fmla="*/ 845389 w 923168"/>
              <a:gd name="connsiteY20" fmla="*/ 431320 h 465826"/>
              <a:gd name="connsiteX21" fmla="*/ 854015 w 923168"/>
              <a:gd name="connsiteY21" fmla="*/ 405441 h 465826"/>
              <a:gd name="connsiteX22" fmla="*/ 905774 w 923168"/>
              <a:gd name="connsiteY22" fmla="*/ 388188 h 465826"/>
              <a:gd name="connsiteX23" fmla="*/ 923027 w 923168"/>
              <a:gd name="connsiteY23" fmla="*/ 336430 h 465826"/>
              <a:gd name="connsiteX24" fmla="*/ 914400 w 923168"/>
              <a:gd name="connsiteY24" fmla="*/ 241539 h 465826"/>
              <a:gd name="connsiteX25" fmla="*/ 862642 w 923168"/>
              <a:gd name="connsiteY25" fmla="*/ 207034 h 465826"/>
              <a:gd name="connsiteX26" fmla="*/ 767751 w 923168"/>
              <a:gd name="connsiteY26" fmla="*/ 181154 h 465826"/>
              <a:gd name="connsiteX27" fmla="*/ 715993 w 923168"/>
              <a:gd name="connsiteY27" fmla="*/ 146649 h 465826"/>
              <a:gd name="connsiteX28" fmla="*/ 690114 w 923168"/>
              <a:gd name="connsiteY28" fmla="*/ 129396 h 465826"/>
              <a:gd name="connsiteX29" fmla="*/ 569344 w 923168"/>
              <a:gd name="connsiteY29" fmla="*/ 94890 h 465826"/>
              <a:gd name="connsiteX30" fmla="*/ 543465 w 923168"/>
              <a:gd name="connsiteY30" fmla="*/ 86264 h 465826"/>
              <a:gd name="connsiteX31" fmla="*/ 517585 w 923168"/>
              <a:gd name="connsiteY31" fmla="*/ 60385 h 465826"/>
              <a:gd name="connsiteX32" fmla="*/ 465827 w 923168"/>
              <a:gd name="connsiteY32" fmla="*/ 34505 h 465826"/>
              <a:gd name="connsiteX33" fmla="*/ 439948 w 923168"/>
              <a:gd name="connsiteY33" fmla="*/ 8626 h 465826"/>
              <a:gd name="connsiteX34" fmla="*/ 224287 w 923168"/>
              <a:gd name="connsiteY34" fmla="*/ 0 h 465826"/>
              <a:gd name="connsiteX35" fmla="*/ 0 w 923168"/>
              <a:gd name="connsiteY35" fmla="*/ 17253 h 4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3168" h="465826">
                <a:moveTo>
                  <a:pt x="0" y="17253"/>
                </a:moveTo>
                <a:lnTo>
                  <a:pt x="0" y="17253"/>
                </a:lnTo>
                <a:cubicBezTo>
                  <a:pt x="14377" y="37381"/>
                  <a:pt x="30406" y="56427"/>
                  <a:pt x="43132" y="77637"/>
                </a:cubicBezTo>
                <a:cubicBezTo>
                  <a:pt x="47811" y="85434"/>
                  <a:pt x="47692" y="95384"/>
                  <a:pt x="51759" y="103517"/>
                </a:cubicBezTo>
                <a:cubicBezTo>
                  <a:pt x="56396" y="112790"/>
                  <a:pt x="63261" y="120770"/>
                  <a:pt x="69012" y="129396"/>
                </a:cubicBezTo>
                <a:cubicBezTo>
                  <a:pt x="89544" y="190990"/>
                  <a:pt x="71133" y="171066"/>
                  <a:pt x="112144" y="198407"/>
                </a:cubicBezTo>
                <a:cubicBezTo>
                  <a:pt x="121187" y="225538"/>
                  <a:pt x="118956" y="231704"/>
                  <a:pt x="146649" y="250166"/>
                </a:cubicBezTo>
                <a:cubicBezTo>
                  <a:pt x="154215" y="255210"/>
                  <a:pt x="163902" y="255917"/>
                  <a:pt x="172529" y="258792"/>
                </a:cubicBezTo>
                <a:cubicBezTo>
                  <a:pt x="181155" y="264543"/>
                  <a:pt x="191077" y="268714"/>
                  <a:pt x="198408" y="276045"/>
                </a:cubicBezTo>
                <a:cubicBezTo>
                  <a:pt x="205739" y="283376"/>
                  <a:pt x="207859" y="295097"/>
                  <a:pt x="215661" y="301924"/>
                </a:cubicBezTo>
                <a:cubicBezTo>
                  <a:pt x="231266" y="315578"/>
                  <a:pt x="248873" y="327157"/>
                  <a:pt x="267419" y="336430"/>
                </a:cubicBezTo>
                <a:cubicBezTo>
                  <a:pt x="278921" y="342181"/>
                  <a:pt x="289985" y="348907"/>
                  <a:pt x="301925" y="353683"/>
                </a:cubicBezTo>
                <a:cubicBezTo>
                  <a:pt x="318810" y="360437"/>
                  <a:pt x="353683" y="370936"/>
                  <a:pt x="353683" y="370936"/>
                </a:cubicBezTo>
                <a:cubicBezTo>
                  <a:pt x="359434" y="379562"/>
                  <a:pt x="363133" y="389988"/>
                  <a:pt x="370936" y="396815"/>
                </a:cubicBezTo>
                <a:cubicBezTo>
                  <a:pt x="386541" y="410469"/>
                  <a:pt x="403024" y="424762"/>
                  <a:pt x="422695" y="431320"/>
                </a:cubicBezTo>
                <a:cubicBezTo>
                  <a:pt x="444874" y="438713"/>
                  <a:pt x="459242" y="444239"/>
                  <a:pt x="483080" y="448573"/>
                </a:cubicBezTo>
                <a:cubicBezTo>
                  <a:pt x="503085" y="452210"/>
                  <a:pt x="523369" y="454108"/>
                  <a:pt x="543465" y="457200"/>
                </a:cubicBezTo>
                <a:cubicBezTo>
                  <a:pt x="560752" y="459860"/>
                  <a:pt x="577970" y="462951"/>
                  <a:pt x="595223" y="465826"/>
                </a:cubicBezTo>
                <a:cubicBezTo>
                  <a:pt x="635480" y="462951"/>
                  <a:pt x="676004" y="462653"/>
                  <a:pt x="715993" y="457200"/>
                </a:cubicBezTo>
                <a:cubicBezTo>
                  <a:pt x="739487" y="453996"/>
                  <a:pt x="761531" y="443301"/>
                  <a:pt x="785004" y="439947"/>
                </a:cubicBezTo>
                <a:lnTo>
                  <a:pt x="845389" y="431320"/>
                </a:lnTo>
                <a:cubicBezTo>
                  <a:pt x="848264" y="422694"/>
                  <a:pt x="846616" y="410726"/>
                  <a:pt x="854015" y="405441"/>
                </a:cubicBezTo>
                <a:cubicBezTo>
                  <a:pt x="868814" y="394870"/>
                  <a:pt x="905774" y="388188"/>
                  <a:pt x="905774" y="388188"/>
                </a:cubicBezTo>
                <a:cubicBezTo>
                  <a:pt x="911525" y="370935"/>
                  <a:pt x="924674" y="354541"/>
                  <a:pt x="923027" y="336430"/>
                </a:cubicBezTo>
                <a:cubicBezTo>
                  <a:pt x="920151" y="304800"/>
                  <a:pt x="927831" y="270320"/>
                  <a:pt x="914400" y="241539"/>
                </a:cubicBezTo>
                <a:cubicBezTo>
                  <a:pt x="905631" y="222749"/>
                  <a:pt x="882974" y="211101"/>
                  <a:pt x="862642" y="207034"/>
                </a:cubicBezTo>
                <a:cubicBezTo>
                  <a:pt x="839495" y="202404"/>
                  <a:pt x="786512" y="193661"/>
                  <a:pt x="767751" y="181154"/>
                </a:cubicBezTo>
                <a:lnTo>
                  <a:pt x="715993" y="146649"/>
                </a:lnTo>
                <a:cubicBezTo>
                  <a:pt x="707367" y="140898"/>
                  <a:pt x="700172" y="131911"/>
                  <a:pt x="690114" y="129396"/>
                </a:cubicBezTo>
                <a:cubicBezTo>
                  <a:pt x="603452" y="107730"/>
                  <a:pt x="643603" y="119643"/>
                  <a:pt x="569344" y="94890"/>
                </a:cubicBezTo>
                <a:lnTo>
                  <a:pt x="543465" y="86264"/>
                </a:lnTo>
                <a:cubicBezTo>
                  <a:pt x="534838" y="77638"/>
                  <a:pt x="527736" y="67152"/>
                  <a:pt x="517585" y="60385"/>
                </a:cubicBezTo>
                <a:cubicBezTo>
                  <a:pt x="439781" y="8515"/>
                  <a:pt x="547262" y="102368"/>
                  <a:pt x="465827" y="34505"/>
                </a:cubicBezTo>
                <a:cubicBezTo>
                  <a:pt x="456455" y="26695"/>
                  <a:pt x="452025" y="10351"/>
                  <a:pt x="439948" y="8626"/>
                </a:cubicBezTo>
                <a:cubicBezTo>
                  <a:pt x="368727" y="-1548"/>
                  <a:pt x="296174" y="2875"/>
                  <a:pt x="224287" y="0"/>
                </a:cubicBezTo>
                <a:cubicBezTo>
                  <a:pt x="71915" y="9523"/>
                  <a:pt x="37381" y="14378"/>
                  <a:pt x="0" y="17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7" name="グループ化 6"/>
          <p:cNvGrpSpPr/>
          <p:nvPr/>
        </p:nvGrpSpPr>
        <p:grpSpPr>
          <a:xfrm>
            <a:off x="1869837" y="2695022"/>
            <a:ext cx="414148" cy="230832"/>
            <a:chOff x="7223988" y="1642196"/>
            <a:chExt cx="414148" cy="230832"/>
          </a:xfrm>
        </p:grpSpPr>
        <p:sp>
          <p:nvSpPr>
            <p:cNvPr id="48" name="テキスト ボックス 47"/>
            <p:cNvSpPr txBox="1"/>
            <p:nvPr/>
          </p:nvSpPr>
          <p:spPr>
            <a:xfrm>
              <a:off x="7223988" y="1642196"/>
              <a:ext cx="399468" cy="230832"/>
            </a:xfrm>
            <a:prstGeom prst="rect">
              <a:avLst/>
            </a:prstGeom>
            <a:noFill/>
          </p:spPr>
          <p:txBody>
            <a:bodyPr wrap="none" rtlCol="0">
              <a:spAutoFit/>
            </a:bodyPr>
            <a:lstStyle/>
            <a:p>
              <a:r>
                <a:rPr kumimoji="1" lang="en-US" altLang="ja-JP" sz="900" dirty="0" smtClean="0"/>
                <a:t>NO</a:t>
              </a:r>
              <a:r>
                <a:rPr lang="en-US" altLang="ja-JP" sz="900" baseline="-25000" dirty="0"/>
                <a:t>3</a:t>
              </a:r>
              <a:endParaRPr kumimoji="1" lang="ja-JP" altLang="en-US" sz="900" baseline="-25000" dirty="0"/>
            </a:p>
          </p:txBody>
        </p:sp>
        <p:sp>
          <p:nvSpPr>
            <p:cNvPr id="49" name="テキスト ボックス 48"/>
            <p:cNvSpPr txBox="1"/>
            <p:nvPr/>
          </p:nvSpPr>
          <p:spPr>
            <a:xfrm>
              <a:off x="7419806" y="1670649"/>
              <a:ext cx="218330" cy="184666"/>
            </a:xfrm>
            <a:prstGeom prst="rect">
              <a:avLst/>
            </a:prstGeom>
            <a:noFill/>
          </p:spPr>
          <p:txBody>
            <a:bodyPr wrap="none" rtlCol="0">
              <a:spAutoFit/>
            </a:bodyPr>
            <a:lstStyle/>
            <a:p>
              <a:r>
                <a:rPr kumimoji="1" lang="en-US" altLang="ja-JP" sz="900" baseline="30000" dirty="0" smtClean="0"/>
                <a:t>-</a:t>
              </a:r>
              <a:endParaRPr kumimoji="1" lang="ja-JP" altLang="en-US" sz="900" baseline="30000" dirty="0"/>
            </a:p>
          </p:txBody>
        </p:sp>
      </p:grpSp>
      <p:grpSp>
        <p:nvGrpSpPr>
          <p:cNvPr id="50" name="グループ化 49"/>
          <p:cNvGrpSpPr/>
          <p:nvPr/>
        </p:nvGrpSpPr>
        <p:grpSpPr>
          <a:xfrm>
            <a:off x="1658183" y="2553955"/>
            <a:ext cx="421842" cy="230832"/>
            <a:chOff x="7223988" y="1642196"/>
            <a:chExt cx="421842" cy="230832"/>
          </a:xfrm>
        </p:grpSpPr>
        <p:sp>
          <p:nvSpPr>
            <p:cNvPr id="51" name="テキスト ボックス 50"/>
            <p:cNvSpPr txBox="1"/>
            <p:nvPr/>
          </p:nvSpPr>
          <p:spPr>
            <a:xfrm>
              <a:off x="7223988" y="1642196"/>
              <a:ext cx="401072" cy="230832"/>
            </a:xfrm>
            <a:prstGeom prst="rect">
              <a:avLst/>
            </a:prstGeom>
            <a:noFill/>
          </p:spPr>
          <p:txBody>
            <a:bodyPr wrap="none" rtlCol="0">
              <a:spAutoFit/>
            </a:bodyPr>
            <a:lstStyle/>
            <a:p>
              <a:r>
                <a:rPr kumimoji="1" lang="en-US" altLang="ja-JP" sz="900" dirty="0" smtClean="0"/>
                <a:t>NH</a:t>
              </a:r>
              <a:r>
                <a:rPr lang="en-US" altLang="ja-JP" sz="900" baseline="-25000" dirty="0"/>
                <a:t>4</a:t>
              </a:r>
              <a:endParaRPr kumimoji="1" lang="ja-JP" altLang="en-US" sz="900" baseline="-25000" dirty="0"/>
            </a:p>
          </p:txBody>
        </p:sp>
        <p:sp>
          <p:nvSpPr>
            <p:cNvPr id="52" name="テキスト ボックス 51"/>
            <p:cNvSpPr txBox="1"/>
            <p:nvPr/>
          </p:nvSpPr>
          <p:spPr>
            <a:xfrm>
              <a:off x="7405058" y="1663275"/>
              <a:ext cx="240772" cy="184666"/>
            </a:xfrm>
            <a:prstGeom prst="rect">
              <a:avLst/>
            </a:prstGeom>
            <a:noFill/>
          </p:spPr>
          <p:txBody>
            <a:bodyPr wrap="none" rtlCol="0">
              <a:spAutoFit/>
            </a:bodyPr>
            <a:lstStyle/>
            <a:p>
              <a:r>
                <a:rPr lang="en-US" altLang="ja-JP" sz="900" baseline="30000" dirty="0"/>
                <a:t>+</a:t>
              </a:r>
              <a:endParaRPr kumimoji="1" lang="ja-JP" altLang="en-US" sz="900" baseline="30000" dirty="0"/>
            </a:p>
          </p:txBody>
        </p:sp>
      </p:grpSp>
      <p:sp>
        <p:nvSpPr>
          <p:cNvPr id="65" name="正方形/長方形 64"/>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テキスト ボックス 3"/>
          <p:cNvSpPr txBox="1"/>
          <p:nvPr/>
        </p:nvSpPr>
        <p:spPr>
          <a:xfrm>
            <a:off x="-29198" y="380783"/>
            <a:ext cx="5256000"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平野川の現状</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67" name="グループ化 66"/>
          <p:cNvGrpSpPr/>
          <p:nvPr/>
        </p:nvGrpSpPr>
        <p:grpSpPr>
          <a:xfrm>
            <a:off x="0" y="731130"/>
            <a:ext cx="9140098" cy="6118778"/>
            <a:chOff x="0" y="0"/>
            <a:chExt cx="9140098" cy="6849908"/>
          </a:xfrm>
        </p:grpSpPr>
        <p:sp>
          <p:nvSpPr>
            <p:cNvPr id="68" name="正方形/長方形 67"/>
            <p:cNvSpPr/>
            <p:nvPr/>
          </p:nvSpPr>
          <p:spPr>
            <a:xfrm>
              <a:off x="0" y="0"/>
              <a:ext cx="4572000" cy="684990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4568098" y="0"/>
              <a:ext cx="4572000" cy="684990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70" name="表 69"/>
          <p:cNvGraphicFramePr>
            <a:graphicFrameLocks noGrp="1"/>
          </p:cNvGraphicFramePr>
          <p:nvPr>
            <p:extLst>
              <p:ext uri="{D42A27DB-BD31-4B8C-83A1-F6EECF244321}">
                <p14:modId xmlns:p14="http://schemas.microsoft.com/office/powerpoint/2010/main" val="215699805"/>
              </p:ext>
            </p:extLst>
          </p:nvPr>
        </p:nvGraphicFramePr>
        <p:xfrm>
          <a:off x="4601138" y="783773"/>
          <a:ext cx="4500000" cy="365760"/>
        </p:xfrm>
        <a:graphic>
          <a:graphicData uri="http://schemas.openxmlformats.org/drawingml/2006/table">
            <a:tbl>
              <a:tblPr firstRow="1" bandRow="1">
                <a:tableStyleId>{5C22544A-7EE6-4342-B048-85BDC9FD1C3A}</a:tableStyleId>
              </a:tblPr>
              <a:tblGrid>
                <a:gridCol w="4500000">
                  <a:extLst>
                    <a:ext uri="{9D8B030D-6E8A-4147-A177-3AD203B41FA5}">
                      <a16:colId xmlns:a16="http://schemas.microsoft.com/office/drawing/2014/main" val="3578394316"/>
                    </a:ext>
                  </a:extLst>
                </a:gridCol>
              </a:tblGrid>
              <a:tr h="295383">
                <a:tc>
                  <a:txBody>
                    <a:bodyPr/>
                    <a:lstStyle/>
                    <a:p>
                      <a:pPr algn="ctr"/>
                      <a:r>
                        <a:rPr kumimoji="1" lang="ja-JP" altLang="en-US" dirty="0" smtClean="0">
                          <a:latin typeface="+mn-lt"/>
                        </a:rPr>
                        <a:t>細菌叢分析結果（</a:t>
                      </a:r>
                      <a:r>
                        <a:rPr kumimoji="1" lang="en-US" altLang="ja-JP" dirty="0" smtClean="0">
                          <a:latin typeface="+mn-lt"/>
                        </a:rPr>
                        <a:t>0</a:t>
                      </a:r>
                      <a:r>
                        <a:rPr kumimoji="1" lang="ja-JP" altLang="en-US" dirty="0" smtClean="0">
                          <a:latin typeface="+mn-lt"/>
                        </a:rPr>
                        <a:t>～</a:t>
                      </a:r>
                      <a:r>
                        <a:rPr kumimoji="1" lang="en-US" altLang="ja-JP" dirty="0" smtClean="0">
                          <a:latin typeface="+mn-lt"/>
                        </a:rPr>
                        <a:t>5cm</a:t>
                      </a:r>
                      <a:r>
                        <a:rPr kumimoji="1" lang="ja-JP" altLang="en-US" dirty="0" smtClean="0">
                          <a:latin typeface="+mn-lt"/>
                        </a:rPr>
                        <a:t>層）</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71" name="テキスト ボックス 70"/>
          <p:cNvSpPr txBox="1"/>
          <p:nvPr/>
        </p:nvSpPr>
        <p:spPr>
          <a:xfrm>
            <a:off x="60066" y="5025990"/>
            <a:ext cx="4409717" cy="1785104"/>
          </a:xfrm>
          <a:prstGeom prst="rect">
            <a:avLst/>
          </a:prstGeom>
          <a:noFill/>
        </p:spPr>
        <p:txBody>
          <a:bodyPr wrap="square" rtlCol="0">
            <a:spAutoFit/>
          </a:bodyPr>
          <a:lstStyle/>
          <a:p>
            <a:r>
              <a:rPr kumimoji="1" lang="en-US" altLang="ja-JP" sz="1000" u="sng" dirty="0" smtClean="0">
                <a:latin typeface="+mn-ea"/>
              </a:rPr>
              <a:t>ORP</a:t>
            </a:r>
            <a:r>
              <a:rPr kumimoji="1" lang="ja-JP" altLang="en-US" sz="1000" u="sng" dirty="0" smtClean="0">
                <a:latin typeface="+mn-ea"/>
              </a:rPr>
              <a:t>（酸化還元電位）</a:t>
            </a:r>
            <a:r>
              <a:rPr kumimoji="1" lang="ja-JP" altLang="en-US" sz="1000" dirty="0" smtClean="0">
                <a:latin typeface="+mn-ea"/>
              </a:rPr>
              <a:t>：底泥の状態が還元状態（低酸素）になるほど－電位になり、</a:t>
            </a:r>
            <a:r>
              <a:rPr lang="ja-JP" altLang="en-US" sz="1000" dirty="0">
                <a:latin typeface="+mn-ea"/>
              </a:rPr>
              <a:t>底泥の</a:t>
            </a:r>
            <a:r>
              <a:rPr kumimoji="1" lang="ja-JP" altLang="en-US" sz="1000" dirty="0" smtClean="0">
                <a:latin typeface="+mn-ea"/>
              </a:rPr>
              <a:t>状態が改善されると</a:t>
            </a:r>
            <a:r>
              <a:rPr kumimoji="1" lang="en-US" altLang="ja-JP" sz="1000" dirty="0" smtClean="0">
                <a:latin typeface="+mn-ea"/>
              </a:rPr>
              <a:t>+</a:t>
            </a:r>
            <a:r>
              <a:rPr kumimoji="1" lang="ja-JP" altLang="en-US" sz="1000" dirty="0" smtClean="0">
                <a:latin typeface="+mn-ea"/>
              </a:rPr>
              <a:t>方向に上昇する。</a:t>
            </a:r>
            <a:endParaRPr kumimoji="1" lang="en-US" altLang="ja-JP" sz="1000" dirty="0" smtClean="0">
              <a:latin typeface="+mn-ea"/>
            </a:endParaRPr>
          </a:p>
          <a:p>
            <a:r>
              <a:rPr lang="en-US" altLang="ja-JP" sz="1000" dirty="0" smtClean="0">
                <a:latin typeface="+mn-ea"/>
              </a:rPr>
              <a:t>-200mv</a:t>
            </a:r>
            <a:r>
              <a:rPr lang="ja-JP" altLang="en-US" sz="1000" dirty="0" smtClean="0">
                <a:latin typeface="+mn-ea"/>
              </a:rPr>
              <a:t>前後を境目に硫酸還元菌とメタン生成菌の優占状態が変わることになる。</a:t>
            </a:r>
            <a:endParaRPr lang="en-US" altLang="ja-JP" sz="1000" dirty="0" smtClean="0">
              <a:latin typeface="+mn-ea"/>
            </a:endParaRPr>
          </a:p>
          <a:p>
            <a:r>
              <a:rPr lang="en-US" altLang="ja-JP" sz="1000" u="sng" dirty="0" smtClean="0">
                <a:latin typeface="+mn-ea"/>
              </a:rPr>
              <a:t>DO</a:t>
            </a:r>
            <a:r>
              <a:rPr lang="ja-JP" altLang="en-US" sz="1000" dirty="0" smtClean="0">
                <a:latin typeface="+mn-ea"/>
              </a:rPr>
              <a:t>：底泥中の間隙水に溶存している酸素量、酸素量が多く状態を、酸化状態、有機物の分解等で消費され、河川水からの供給がないと低酸素・貧酸素状態になる。</a:t>
            </a:r>
            <a:endParaRPr lang="en-US" altLang="ja-JP" sz="1000" u="sng" dirty="0" smtClean="0">
              <a:latin typeface="+mn-ea"/>
            </a:endParaRPr>
          </a:p>
          <a:p>
            <a:r>
              <a:rPr lang="en-US" altLang="ja-JP" sz="1000" u="sng" dirty="0" smtClean="0">
                <a:latin typeface="+mn-ea"/>
              </a:rPr>
              <a:t>S</a:t>
            </a:r>
            <a:r>
              <a:rPr lang="ja-JP" altLang="en-US" sz="1000" u="sng" dirty="0" smtClean="0">
                <a:latin typeface="+mn-ea"/>
              </a:rPr>
              <a:t>（硫黄分）</a:t>
            </a:r>
            <a:r>
              <a:rPr lang="ja-JP" altLang="en-US" sz="1000" dirty="0" smtClean="0">
                <a:latin typeface="+mn-ea"/>
              </a:rPr>
              <a:t>：底泥中には排水等に由来する硫酸イオンが存在する。有機物の分解等で酸素が消費され還元状態になると、硫酸を呼吸に利用する硫酸還元菌が優占的となり</a:t>
            </a:r>
            <a:r>
              <a:rPr lang="en-US" altLang="ja-JP" sz="1000" dirty="0" smtClean="0">
                <a:latin typeface="+mn-ea"/>
              </a:rPr>
              <a:t>H</a:t>
            </a:r>
            <a:r>
              <a:rPr lang="en-US" altLang="ja-JP" sz="1000" baseline="-25000" dirty="0" smtClean="0">
                <a:latin typeface="+mn-ea"/>
              </a:rPr>
              <a:t>2</a:t>
            </a:r>
            <a:r>
              <a:rPr lang="en-US" altLang="ja-JP" sz="1000" dirty="0" smtClean="0">
                <a:latin typeface="+mn-ea"/>
              </a:rPr>
              <a:t>S</a:t>
            </a:r>
            <a:r>
              <a:rPr lang="ja-JP" altLang="en-US" sz="1000" dirty="0" smtClean="0">
                <a:latin typeface="+mn-ea"/>
              </a:rPr>
              <a:t>が発生する。硫酸イオンが減少するとメタン生成菌が優占となり</a:t>
            </a:r>
            <a:r>
              <a:rPr lang="en-US" altLang="ja-JP" sz="1000" dirty="0" smtClean="0">
                <a:latin typeface="+mn-ea"/>
              </a:rPr>
              <a:t>CH</a:t>
            </a:r>
            <a:r>
              <a:rPr lang="en-US" altLang="ja-JP" sz="1000" baseline="-25000" dirty="0" smtClean="0">
                <a:latin typeface="+mn-ea"/>
              </a:rPr>
              <a:t>4</a:t>
            </a:r>
            <a:r>
              <a:rPr lang="ja-JP" altLang="en-US" sz="1000" dirty="0" smtClean="0">
                <a:latin typeface="+mn-ea"/>
              </a:rPr>
              <a:t>や</a:t>
            </a:r>
            <a:r>
              <a:rPr lang="en-US" altLang="ja-JP" sz="1000" dirty="0" smtClean="0">
                <a:latin typeface="+mn-ea"/>
              </a:rPr>
              <a:t>CO</a:t>
            </a:r>
            <a:r>
              <a:rPr lang="en-US" altLang="ja-JP" sz="1000" baseline="-25000" dirty="0" smtClean="0">
                <a:latin typeface="+mn-ea"/>
              </a:rPr>
              <a:t>2</a:t>
            </a:r>
            <a:r>
              <a:rPr lang="ja-JP" altLang="en-US" sz="1000" dirty="0" smtClean="0">
                <a:latin typeface="+mn-ea"/>
              </a:rPr>
              <a:t>が発生する。</a:t>
            </a:r>
            <a:endParaRPr kumimoji="1" lang="ja-JP" altLang="en-US" sz="1000" baseline="30000" dirty="0">
              <a:latin typeface="+mn-ea"/>
            </a:endParaRPr>
          </a:p>
        </p:txBody>
      </p:sp>
      <p:sp>
        <p:nvSpPr>
          <p:cNvPr id="72" name="角丸四角形 71"/>
          <p:cNvSpPr/>
          <p:nvPr/>
        </p:nvSpPr>
        <p:spPr>
          <a:xfrm>
            <a:off x="44456" y="4855248"/>
            <a:ext cx="4435369" cy="1944000"/>
          </a:xfrm>
          <a:prstGeom prst="roundRect">
            <a:avLst>
              <a:gd name="adj" fmla="val 65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a:off x="78741" y="4850797"/>
            <a:ext cx="1935145" cy="253916"/>
          </a:xfrm>
          <a:prstGeom prst="rect">
            <a:avLst/>
          </a:prstGeom>
          <a:noFill/>
        </p:spPr>
        <p:txBody>
          <a:bodyPr wrap="none" rtlCol="0">
            <a:spAutoFit/>
          </a:bodyPr>
          <a:lstStyle/>
          <a:p>
            <a:r>
              <a:rPr lang="en-US" altLang="ja-JP" sz="1050" dirty="0"/>
              <a:t>【</a:t>
            </a:r>
            <a:r>
              <a:rPr lang="ja-JP" altLang="en-US" sz="1050" dirty="0" smtClean="0"/>
              <a:t>実証実験に関係する項目</a:t>
            </a:r>
            <a:r>
              <a:rPr lang="en-US" altLang="ja-JP" sz="1050" dirty="0" smtClean="0"/>
              <a:t>】</a:t>
            </a:r>
            <a:endParaRPr kumimoji="1" lang="ja-JP" altLang="en-US" sz="1050" dirty="0"/>
          </a:p>
        </p:txBody>
      </p:sp>
      <p:sp>
        <p:nvSpPr>
          <p:cNvPr id="35" name="テキスト ボックス 5"/>
          <p:cNvSpPr txBox="1">
            <a:spLocks noChangeArrowheads="1"/>
          </p:cNvSpPr>
          <p:nvPr/>
        </p:nvSpPr>
        <p:spPr bwMode="auto">
          <a:xfrm>
            <a:off x="3608009" y="3822310"/>
            <a:ext cx="1080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b="1" dirty="0">
                <a:solidFill>
                  <a:srgbClr val="FF0000"/>
                </a:solidFill>
                <a:latin typeface="+mj-ea"/>
                <a:ea typeface="+mj-ea"/>
              </a:rPr>
              <a:t>硫酸還元菌</a:t>
            </a:r>
            <a:r>
              <a:rPr lang="en-US" altLang="ja-JP" sz="900" b="1" dirty="0">
                <a:solidFill>
                  <a:srgbClr val="FF0000"/>
                </a:solidFill>
                <a:latin typeface="+mj-ea"/>
                <a:ea typeface="+mj-ea"/>
              </a:rPr>
              <a:t>H</a:t>
            </a:r>
            <a:r>
              <a:rPr lang="en-US" altLang="ja-JP" sz="900" b="1" baseline="-25000" dirty="0">
                <a:solidFill>
                  <a:srgbClr val="FF0000"/>
                </a:solidFill>
                <a:latin typeface="+mj-ea"/>
                <a:ea typeface="+mj-ea"/>
              </a:rPr>
              <a:t>2</a:t>
            </a:r>
            <a:r>
              <a:rPr lang="en-US" altLang="ja-JP" sz="900" b="1" dirty="0">
                <a:solidFill>
                  <a:srgbClr val="FF0000"/>
                </a:solidFill>
                <a:latin typeface="+mj-ea"/>
                <a:ea typeface="+mj-ea"/>
              </a:rPr>
              <a:t>S</a:t>
            </a:r>
            <a:r>
              <a:rPr lang="ja-JP" altLang="en-US" sz="900" b="1" dirty="0">
                <a:solidFill>
                  <a:srgbClr val="FF0000"/>
                </a:solidFill>
                <a:latin typeface="+mj-ea"/>
                <a:ea typeface="+mj-ea"/>
              </a:rPr>
              <a:t>↑</a:t>
            </a:r>
          </a:p>
        </p:txBody>
      </p:sp>
      <p:sp>
        <p:nvSpPr>
          <p:cNvPr id="37" name="テキスト ボックス 6"/>
          <p:cNvSpPr txBox="1">
            <a:spLocks noChangeArrowheads="1"/>
          </p:cNvSpPr>
          <p:nvPr/>
        </p:nvSpPr>
        <p:spPr bwMode="auto">
          <a:xfrm>
            <a:off x="3496276" y="4220861"/>
            <a:ext cx="12811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b="1" dirty="0">
                <a:solidFill>
                  <a:srgbClr val="FF0000"/>
                </a:solidFill>
                <a:latin typeface="+mj-ea"/>
                <a:ea typeface="+mj-ea"/>
              </a:rPr>
              <a:t>メタン生成菌</a:t>
            </a:r>
            <a:r>
              <a:rPr lang="en-US" altLang="ja-JP" sz="900" b="1" dirty="0">
                <a:solidFill>
                  <a:srgbClr val="FF0000"/>
                </a:solidFill>
                <a:latin typeface="+mj-ea"/>
                <a:ea typeface="+mj-ea"/>
              </a:rPr>
              <a:t>CH</a:t>
            </a:r>
            <a:r>
              <a:rPr lang="en-US" altLang="ja-JP" sz="900" b="1" baseline="-25000" dirty="0">
                <a:solidFill>
                  <a:srgbClr val="FF0000"/>
                </a:solidFill>
                <a:latin typeface="+mj-ea"/>
                <a:ea typeface="+mj-ea"/>
              </a:rPr>
              <a:t>4</a:t>
            </a:r>
            <a:r>
              <a:rPr lang="ja-JP" altLang="en-US" sz="900" b="1" dirty="0">
                <a:solidFill>
                  <a:srgbClr val="FF0000"/>
                </a:solidFill>
                <a:latin typeface="+mj-ea"/>
                <a:ea typeface="+mj-ea"/>
              </a:rPr>
              <a:t>↑</a:t>
            </a:r>
          </a:p>
        </p:txBody>
      </p:sp>
      <p:sp>
        <p:nvSpPr>
          <p:cNvPr id="34" name="テキスト ボックス 4"/>
          <p:cNvSpPr txBox="1">
            <a:spLocks noChangeArrowheads="1"/>
          </p:cNvSpPr>
          <p:nvPr/>
        </p:nvSpPr>
        <p:spPr bwMode="auto">
          <a:xfrm>
            <a:off x="3520037" y="3034805"/>
            <a:ext cx="12088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b="1" dirty="0">
                <a:solidFill>
                  <a:srgbClr val="FF0000"/>
                </a:solidFill>
                <a:latin typeface="+mj-ea"/>
                <a:ea typeface="+mj-ea"/>
              </a:rPr>
              <a:t>脱窒菌</a:t>
            </a:r>
            <a:r>
              <a:rPr lang="en-US" altLang="ja-JP" sz="900" b="1" dirty="0">
                <a:solidFill>
                  <a:srgbClr val="FF0000"/>
                </a:solidFill>
                <a:latin typeface="+mj-ea"/>
                <a:ea typeface="+mj-ea"/>
              </a:rPr>
              <a:t>N</a:t>
            </a:r>
            <a:r>
              <a:rPr lang="en-US" altLang="ja-JP" sz="900" b="1" baseline="-25000" dirty="0">
                <a:solidFill>
                  <a:srgbClr val="FF0000"/>
                </a:solidFill>
                <a:latin typeface="+mj-ea"/>
                <a:ea typeface="+mj-ea"/>
              </a:rPr>
              <a:t>2</a:t>
            </a:r>
            <a:r>
              <a:rPr lang="ja-JP" altLang="en-US" sz="900" b="1" dirty="0">
                <a:solidFill>
                  <a:srgbClr val="FF0000"/>
                </a:solidFill>
                <a:latin typeface="+mj-ea"/>
                <a:ea typeface="+mj-ea"/>
              </a:rPr>
              <a:t>↑</a:t>
            </a:r>
            <a:r>
              <a:rPr lang="en-US" altLang="ja-JP" sz="900" b="1" dirty="0">
                <a:solidFill>
                  <a:srgbClr val="FF0000"/>
                </a:solidFill>
                <a:latin typeface="+mj-ea"/>
                <a:ea typeface="+mj-ea"/>
              </a:rPr>
              <a:t>, N</a:t>
            </a:r>
            <a:r>
              <a:rPr lang="en-US" altLang="ja-JP" sz="900" b="1" baseline="-25000" dirty="0">
                <a:solidFill>
                  <a:srgbClr val="FF0000"/>
                </a:solidFill>
                <a:latin typeface="+mj-ea"/>
                <a:ea typeface="+mj-ea"/>
              </a:rPr>
              <a:t>2</a:t>
            </a:r>
            <a:r>
              <a:rPr lang="en-US" altLang="ja-JP" sz="900" b="1" dirty="0">
                <a:solidFill>
                  <a:srgbClr val="FF0000"/>
                </a:solidFill>
                <a:latin typeface="+mj-ea"/>
                <a:ea typeface="+mj-ea"/>
              </a:rPr>
              <a:t>O</a:t>
            </a:r>
            <a:r>
              <a:rPr lang="ja-JP" altLang="en-US" sz="900" b="1" dirty="0">
                <a:solidFill>
                  <a:srgbClr val="FF0000"/>
                </a:solidFill>
                <a:latin typeface="+mj-ea"/>
                <a:ea typeface="+mj-ea"/>
              </a:rPr>
              <a:t>↑</a:t>
            </a:r>
          </a:p>
        </p:txBody>
      </p:sp>
      <p:sp>
        <p:nvSpPr>
          <p:cNvPr id="77" name="正方形/長方形 76"/>
          <p:cNvSpPr/>
          <p:nvPr/>
        </p:nvSpPr>
        <p:spPr>
          <a:xfrm>
            <a:off x="1480210" y="2832820"/>
            <a:ext cx="216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p:cNvGrpSpPr/>
          <p:nvPr/>
        </p:nvGrpSpPr>
        <p:grpSpPr>
          <a:xfrm>
            <a:off x="1369900" y="2784787"/>
            <a:ext cx="412849" cy="230832"/>
            <a:chOff x="7223988" y="1642196"/>
            <a:chExt cx="412849" cy="230832"/>
          </a:xfrm>
        </p:grpSpPr>
        <p:sp>
          <p:nvSpPr>
            <p:cNvPr id="75" name="テキスト ボックス 74"/>
            <p:cNvSpPr txBox="1"/>
            <p:nvPr/>
          </p:nvSpPr>
          <p:spPr>
            <a:xfrm>
              <a:off x="7223988" y="1642196"/>
              <a:ext cx="399468" cy="230832"/>
            </a:xfrm>
            <a:prstGeom prst="rect">
              <a:avLst/>
            </a:prstGeom>
            <a:noFill/>
          </p:spPr>
          <p:txBody>
            <a:bodyPr wrap="none" rtlCol="0">
              <a:spAutoFit/>
            </a:bodyPr>
            <a:lstStyle/>
            <a:p>
              <a:r>
                <a:rPr kumimoji="1" lang="en-US" altLang="ja-JP" sz="900" dirty="0" smtClean="0"/>
                <a:t>NO</a:t>
              </a:r>
              <a:r>
                <a:rPr lang="en-US" altLang="ja-JP" sz="900" baseline="-25000" dirty="0" smtClean="0"/>
                <a:t>2</a:t>
              </a:r>
              <a:endParaRPr kumimoji="1" lang="ja-JP" altLang="en-US" sz="900" baseline="-25000" dirty="0"/>
            </a:p>
          </p:txBody>
        </p:sp>
        <p:sp>
          <p:nvSpPr>
            <p:cNvPr id="76" name="テキスト ボックス 75"/>
            <p:cNvSpPr txBox="1"/>
            <p:nvPr/>
          </p:nvSpPr>
          <p:spPr>
            <a:xfrm>
              <a:off x="7418507" y="1660872"/>
              <a:ext cx="218330" cy="184666"/>
            </a:xfrm>
            <a:prstGeom prst="rect">
              <a:avLst/>
            </a:prstGeom>
            <a:noFill/>
          </p:spPr>
          <p:txBody>
            <a:bodyPr wrap="none" rtlCol="0">
              <a:spAutoFit/>
            </a:bodyPr>
            <a:lstStyle/>
            <a:p>
              <a:r>
                <a:rPr kumimoji="1" lang="en-US" altLang="ja-JP" sz="900" baseline="30000" dirty="0" smtClean="0"/>
                <a:t>-</a:t>
              </a:r>
              <a:endParaRPr kumimoji="1" lang="ja-JP" altLang="en-US" sz="900" baseline="30000" dirty="0"/>
            </a:p>
          </p:txBody>
        </p:sp>
      </p:grpSp>
      <p:pic>
        <p:nvPicPr>
          <p:cNvPr id="78" name="図 77"/>
          <p:cNvPicPr>
            <a:picLocks noChangeAspect="1"/>
          </p:cNvPicPr>
          <p:nvPr/>
        </p:nvPicPr>
        <p:blipFill rotWithShape="1">
          <a:blip r:embed="rId4"/>
          <a:srcRect l="4946" r="4841" b="6779"/>
          <a:stretch/>
        </p:blipFill>
        <p:spPr>
          <a:xfrm>
            <a:off x="4708687" y="1687382"/>
            <a:ext cx="4411501" cy="2278083"/>
          </a:xfrm>
          <a:prstGeom prst="rect">
            <a:avLst/>
          </a:prstGeom>
        </p:spPr>
      </p:pic>
      <p:sp>
        <p:nvSpPr>
          <p:cNvPr id="79" name="テキスト ボックス 78"/>
          <p:cNvSpPr txBox="1"/>
          <p:nvPr/>
        </p:nvSpPr>
        <p:spPr>
          <a:xfrm>
            <a:off x="5428539" y="1570594"/>
            <a:ext cx="960723" cy="215444"/>
          </a:xfrm>
          <a:prstGeom prst="rect">
            <a:avLst/>
          </a:prstGeom>
          <a:noFill/>
        </p:spPr>
        <p:txBody>
          <a:bodyPr wrap="square" rtlCol="0">
            <a:spAutoFit/>
          </a:bodyPr>
          <a:lstStyle/>
          <a:p>
            <a:pPr algn="ctr"/>
            <a:r>
              <a:rPr kumimoji="1" lang="en-US" altLang="ja-JP" sz="800" dirty="0" smtClean="0"/>
              <a:t>(25,307</a:t>
            </a:r>
            <a:r>
              <a:rPr kumimoji="1" lang="ja-JP" altLang="en-US" sz="800" dirty="0" smtClean="0"/>
              <a:t>ﾘｰﾄﾞ</a:t>
            </a:r>
            <a:r>
              <a:rPr kumimoji="1" lang="en-US" altLang="ja-JP" sz="800" dirty="0" smtClean="0"/>
              <a:t>)</a:t>
            </a:r>
            <a:endParaRPr lang="ja-JP" altLang="en-US" sz="800" dirty="0"/>
          </a:p>
        </p:txBody>
      </p:sp>
      <p:sp>
        <p:nvSpPr>
          <p:cNvPr id="80" name="テキスト ボックス 79"/>
          <p:cNvSpPr txBox="1"/>
          <p:nvPr/>
        </p:nvSpPr>
        <p:spPr>
          <a:xfrm>
            <a:off x="6106432" y="1570594"/>
            <a:ext cx="960723" cy="215444"/>
          </a:xfrm>
          <a:prstGeom prst="rect">
            <a:avLst/>
          </a:prstGeom>
          <a:noFill/>
        </p:spPr>
        <p:txBody>
          <a:bodyPr wrap="square" rtlCol="0">
            <a:spAutoFit/>
          </a:bodyPr>
          <a:lstStyle/>
          <a:p>
            <a:pPr algn="ctr"/>
            <a:r>
              <a:rPr kumimoji="1" lang="en-US" altLang="ja-JP" sz="800" dirty="0" smtClean="0"/>
              <a:t>(25,823</a:t>
            </a:r>
            <a:r>
              <a:rPr kumimoji="1" lang="ja-JP" altLang="en-US" sz="800" dirty="0" smtClean="0"/>
              <a:t>ﾘｰﾄﾞ</a:t>
            </a:r>
            <a:r>
              <a:rPr kumimoji="1" lang="en-US" altLang="ja-JP" sz="800" dirty="0" smtClean="0"/>
              <a:t>)</a:t>
            </a:r>
            <a:endParaRPr lang="ja-JP" altLang="en-US" sz="800" dirty="0"/>
          </a:p>
        </p:txBody>
      </p:sp>
      <p:sp>
        <p:nvSpPr>
          <p:cNvPr id="81" name="テキスト ボックス 80"/>
          <p:cNvSpPr txBox="1"/>
          <p:nvPr/>
        </p:nvSpPr>
        <p:spPr>
          <a:xfrm>
            <a:off x="6784326" y="1570594"/>
            <a:ext cx="960723" cy="215444"/>
          </a:xfrm>
          <a:prstGeom prst="rect">
            <a:avLst/>
          </a:prstGeom>
          <a:noFill/>
        </p:spPr>
        <p:txBody>
          <a:bodyPr wrap="square" rtlCol="0">
            <a:spAutoFit/>
          </a:bodyPr>
          <a:lstStyle/>
          <a:p>
            <a:pPr algn="ctr"/>
            <a:r>
              <a:rPr kumimoji="1" lang="en-US" altLang="ja-JP" sz="800" dirty="0" smtClean="0"/>
              <a:t>(24,343</a:t>
            </a:r>
            <a:r>
              <a:rPr kumimoji="1" lang="ja-JP" altLang="en-US" sz="800" dirty="0" smtClean="0"/>
              <a:t>ﾘｰﾄﾞ</a:t>
            </a:r>
            <a:r>
              <a:rPr kumimoji="1" lang="en-US" altLang="ja-JP" sz="800" dirty="0" smtClean="0"/>
              <a:t>)</a:t>
            </a:r>
            <a:endParaRPr lang="ja-JP" altLang="en-US" sz="800" dirty="0"/>
          </a:p>
        </p:txBody>
      </p:sp>
      <p:sp>
        <p:nvSpPr>
          <p:cNvPr id="82" name="テキスト ボックス 81"/>
          <p:cNvSpPr txBox="1"/>
          <p:nvPr/>
        </p:nvSpPr>
        <p:spPr>
          <a:xfrm>
            <a:off x="4750646" y="1570594"/>
            <a:ext cx="960723" cy="215444"/>
          </a:xfrm>
          <a:prstGeom prst="rect">
            <a:avLst/>
          </a:prstGeom>
          <a:noFill/>
        </p:spPr>
        <p:txBody>
          <a:bodyPr wrap="square" rtlCol="0">
            <a:spAutoFit/>
          </a:bodyPr>
          <a:lstStyle/>
          <a:p>
            <a:pPr algn="ctr"/>
            <a:r>
              <a:rPr kumimoji="1" lang="en-US" altLang="ja-JP" sz="800" dirty="0" smtClean="0"/>
              <a:t>(24,098</a:t>
            </a:r>
            <a:r>
              <a:rPr kumimoji="1" lang="ja-JP" altLang="en-US" sz="800" dirty="0" smtClean="0"/>
              <a:t>ﾘｰﾄﾞ</a:t>
            </a:r>
            <a:r>
              <a:rPr kumimoji="1" lang="en-US" altLang="ja-JP" sz="800" dirty="0" smtClean="0"/>
              <a:t>)</a:t>
            </a:r>
            <a:endParaRPr lang="ja-JP" altLang="en-US" sz="800" dirty="0"/>
          </a:p>
        </p:txBody>
      </p:sp>
      <p:sp>
        <p:nvSpPr>
          <p:cNvPr id="84" name="テキスト ボックス 83"/>
          <p:cNvSpPr txBox="1"/>
          <p:nvPr/>
        </p:nvSpPr>
        <p:spPr>
          <a:xfrm rot="16200000">
            <a:off x="3115198" y="2725589"/>
            <a:ext cx="3088083" cy="215444"/>
          </a:xfrm>
          <a:prstGeom prst="rect">
            <a:avLst/>
          </a:prstGeom>
          <a:noFill/>
        </p:spPr>
        <p:txBody>
          <a:bodyPr wrap="square" rtlCol="0">
            <a:spAutoFit/>
          </a:bodyPr>
          <a:lstStyle/>
          <a:p>
            <a:pPr algn="ctr"/>
            <a:r>
              <a:rPr kumimoji="1" lang="ja-JP" altLang="en-US" sz="800" dirty="0" smtClean="0"/>
              <a:t>総検体における各門の相対割合</a:t>
            </a:r>
            <a:r>
              <a:rPr kumimoji="1" lang="en-US" altLang="ja-JP" sz="800" dirty="0" smtClean="0"/>
              <a:t>(%)</a:t>
            </a:r>
          </a:p>
        </p:txBody>
      </p:sp>
      <p:sp>
        <p:nvSpPr>
          <p:cNvPr id="85" name="テキスト ボックス 84">
            <a:extLst>
              <a:ext uri="{FF2B5EF4-FFF2-40B4-BE49-F238E27FC236}">
                <a16:creationId xmlns:a16="http://schemas.microsoft.com/office/drawing/2014/main" id="{F1B49EA1-E1A1-45A0-8E6B-7F9854D6AD51}"/>
              </a:ext>
            </a:extLst>
          </p:cNvPr>
          <p:cNvSpPr txBox="1"/>
          <p:nvPr/>
        </p:nvSpPr>
        <p:spPr>
          <a:xfrm>
            <a:off x="5030332" y="4091582"/>
            <a:ext cx="3156259" cy="246221"/>
          </a:xfrm>
          <a:prstGeom prst="rect">
            <a:avLst/>
          </a:prstGeom>
          <a:noFill/>
        </p:spPr>
        <p:txBody>
          <a:bodyPr wrap="square" rtlCol="0">
            <a:spAutoFit/>
          </a:bodyPr>
          <a:lstStyle/>
          <a:p>
            <a:r>
              <a:rPr kumimoji="1" lang="ja-JP" altLang="en-US" sz="1000" b="1" dirty="0" smtClean="0">
                <a:latin typeface="+mj-ea"/>
                <a:ea typeface="+mj-ea"/>
              </a:rPr>
              <a:t>図　各実験区の</a:t>
            </a:r>
            <a:r>
              <a:rPr lang="ja-JP" altLang="en-US" sz="1000" b="1" dirty="0">
                <a:latin typeface="+mj-ea"/>
                <a:ea typeface="+mj-ea"/>
              </a:rPr>
              <a:t>細菌</a:t>
            </a:r>
            <a:r>
              <a:rPr kumimoji="1" lang="ja-JP" altLang="en-US" sz="1000" b="1" dirty="0" smtClean="0">
                <a:latin typeface="+mj-ea"/>
                <a:ea typeface="+mj-ea"/>
              </a:rPr>
              <a:t>遺伝子解析結果（分類体系：門）</a:t>
            </a:r>
            <a:endParaRPr kumimoji="1" lang="ja-JP" altLang="en-US" sz="1000" b="1" dirty="0">
              <a:latin typeface="+mj-ea"/>
              <a:ea typeface="+mj-ea"/>
            </a:endParaRPr>
          </a:p>
        </p:txBody>
      </p:sp>
      <p:sp>
        <p:nvSpPr>
          <p:cNvPr id="86" name="テキスト ボックス 85">
            <a:extLst>
              <a:ext uri="{FF2B5EF4-FFF2-40B4-BE49-F238E27FC236}">
                <a16:creationId xmlns:a16="http://schemas.microsoft.com/office/drawing/2014/main" id="{F1B49EA1-E1A1-45A0-8E6B-7F9854D6AD51}"/>
              </a:ext>
            </a:extLst>
          </p:cNvPr>
          <p:cNvSpPr txBox="1"/>
          <p:nvPr/>
        </p:nvSpPr>
        <p:spPr>
          <a:xfrm>
            <a:off x="4603750" y="5135534"/>
            <a:ext cx="4495857" cy="1477328"/>
          </a:xfrm>
          <a:prstGeom prst="rect">
            <a:avLst/>
          </a:prstGeom>
          <a:noFill/>
        </p:spPr>
        <p:txBody>
          <a:bodyPr wrap="square" rtlCol="0">
            <a:spAutoFit/>
          </a:bodyPr>
          <a:lstStyle/>
          <a:p>
            <a:pPr marL="171450" indent="-171450">
              <a:buFont typeface="Arial" panose="020B0604020202020204" pitchFamily="34" charset="0"/>
              <a:buChar char="•"/>
            </a:pPr>
            <a:r>
              <a:rPr lang="ja-JP" altLang="ja-JP" sz="1000" dirty="0" smtClean="0">
                <a:latin typeface="+mn-ea"/>
              </a:rPr>
              <a:t>実験区及び対照区の</a:t>
            </a:r>
            <a:r>
              <a:rPr lang="ja-JP" altLang="en-US" sz="1000" dirty="0" smtClean="0">
                <a:latin typeface="+mn-ea"/>
              </a:rPr>
              <a:t>細菌叢</a:t>
            </a:r>
            <a:r>
              <a:rPr lang="ja-JP" altLang="ja-JP" sz="1000" dirty="0" smtClean="0">
                <a:latin typeface="+mn-ea"/>
              </a:rPr>
              <a:t>は</a:t>
            </a:r>
            <a:r>
              <a:rPr lang="ja-JP" altLang="en-US" sz="1000" dirty="0" smtClean="0">
                <a:latin typeface="+mn-ea"/>
              </a:rPr>
              <a:t>類似</a:t>
            </a:r>
            <a:r>
              <a:rPr lang="ja-JP" altLang="ja-JP" sz="1000" dirty="0" smtClean="0">
                <a:latin typeface="+mn-ea"/>
              </a:rPr>
              <a:t>の傾向を示し</a:t>
            </a:r>
            <a:r>
              <a:rPr lang="ja-JP" altLang="en-US" sz="1000" dirty="0" smtClean="0">
                <a:latin typeface="+mn-ea"/>
              </a:rPr>
              <a:t>ており、差はなかった</a:t>
            </a:r>
            <a:r>
              <a:rPr lang="ja-JP" altLang="en-US" sz="1000" dirty="0">
                <a:latin typeface="+mn-ea"/>
              </a:rPr>
              <a:t>。 </a:t>
            </a:r>
            <a:r>
              <a:rPr lang="ja-JP" altLang="en-US" sz="1000" dirty="0" smtClean="0">
                <a:latin typeface="+mn-ea"/>
              </a:rPr>
              <a:t>（細菌の構成の初期条件は同じと考えられる）</a:t>
            </a:r>
            <a:endParaRPr lang="en-US" altLang="ja-JP" sz="1000" dirty="0" smtClean="0">
              <a:latin typeface="+mn-ea"/>
            </a:endParaRPr>
          </a:p>
          <a:p>
            <a:pPr marL="171450" indent="-171450">
              <a:buFont typeface="Arial" panose="020B0604020202020204" pitchFamily="34" charset="0"/>
              <a:buChar char="•"/>
            </a:pPr>
            <a:endParaRPr lang="en-US" altLang="ja-JP" sz="1000" dirty="0">
              <a:latin typeface="+mn-ea"/>
            </a:endParaRPr>
          </a:p>
          <a:p>
            <a:pPr marL="171450" indent="-171450">
              <a:buFont typeface="Arial" panose="020B0604020202020204" pitchFamily="34" charset="0"/>
              <a:buChar char="•"/>
            </a:pPr>
            <a:r>
              <a:rPr lang="ja-JP" altLang="en-US" sz="1000" dirty="0">
                <a:latin typeface="+mn-ea"/>
              </a:rPr>
              <a:t>一般的</a:t>
            </a:r>
            <a:r>
              <a:rPr lang="ja-JP" altLang="en-US" sz="1000" dirty="0" smtClean="0">
                <a:latin typeface="+mn-ea"/>
              </a:rPr>
              <a:t>に</a:t>
            </a:r>
            <a:r>
              <a:rPr lang="en-US" altLang="ja-JP" sz="1000" dirty="0" smtClean="0">
                <a:latin typeface="+mn-ea"/>
              </a:rPr>
              <a:t>ORP</a:t>
            </a:r>
            <a:r>
              <a:rPr lang="ja-JP" altLang="en-US" sz="1000" dirty="0" smtClean="0">
                <a:latin typeface="+mn-ea"/>
              </a:rPr>
              <a:t>が</a:t>
            </a:r>
            <a:r>
              <a:rPr lang="en-US" altLang="ja-JP" sz="1000" dirty="0" smtClean="0">
                <a:latin typeface="+mn-ea"/>
              </a:rPr>
              <a:t>-200mV</a:t>
            </a:r>
            <a:r>
              <a:rPr lang="ja-JP" altLang="en-US" sz="1000" dirty="0" smtClean="0">
                <a:latin typeface="+mn-ea"/>
              </a:rPr>
              <a:t>以下で優占するメタン</a:t>
            </a:r>
            <a:r>
              <a:rPr lang="ja-JP" altLang="en-US" sz="1000" dirty="0">
                <a:latin typeface="+mn-ea"/>
              </a:rPr>
              <a:t>生成菌が</a:t>
            </a:r>
            <a:r>
              <a:rPr lang="ja-JP" altLang="en-US" sz="1000" dirty="0" smtClean="0">
                <a:latin typeface="+mn-ea"/>
              </a:rPr>
              <a:t>全地点で</a:t>
            </a:r>
            <a:r>
              <a:rPr lang="en-US" altLang="ja-JP" sz="1000" dirty="0" smtClean="0">
                <a:latin typeface="+mn-ea"/>
              </a:rPr>
              <a:t>10</a:t>
            </a:r>
            <a:r>
              <a:rPr lang="ja-JP" altLang="en-US" sz="1000" dirty="0">
                <a:latin typeface="+mn-ea"/>
              </a:rPr>
              <a:t>％</a:t>
            </a:r>
            <a:r>
              <a:rPr lang="ja-JP" altLang="en-US" sz="1000" dirty="0" smtClean="0">
                <a:latin typeface="+mn-ea"/>
              </a:rPr>
              <a:t>程度を占めていた。</a:t>
            </a:r>
            <a:endParaRPr lang="ja-JP" altLang="en-US" sz="1000" dirty="0">
              <a:latin typeface="+mn-ea"/>
            </a:endParaRPr>
          </a:p>
          <a:p>
            <a:pPr marL="171450" indent="-171450">
              <a:buFont typeface="Arial" panose="020B0604020202020204" pitchFamily="34" charset="0"/>
              <a:buChar char="•"/>
            </a:pPr>
            <a:endParaRPr lang="en-US" altLang="ja-JP" sz="1000" dirty="0" smtClean="0">
              <a:latin typeface="+mn-ea"/>
            </a:endParaRPr>
          </a:p>
          <a:p>
            <a:pPr marL="171450" indent="-171450">
              <a:buFont typeface="Arial" panose="020B0604020202020204" pitchFamily="34" charset="0"/>
              <a:buChar char="•"/>
            </a:pPr>
            <a:r>
              <a:rPr lang="ja-JP" altLang="en-US" sz="1000" dirty="0">
                <a:latin typeface="+mn-ea"/>
              </a:rPr>
              <a:t>硫酸還元</a:t>
            </a:r>
            <a:r>
              <a:rPr lang="ja-JP" altLang="en-US" sz="1000" dirty="0" smtClean="0">
                <a:latin typeface="+mn-ea"/>
              </a:rPr>
              <a:t>菌の典型的なものはデルタプロテオバクテリア</a:t>
            </a:r>
            <a:r>
              <a:rPr lang="ja-JP" altLang="en-US" sz="1000" dirty="0">
                <a:latin typeface="+mn-ea"/>
              </a:rPr>
              <a:t>綱</a:t>
            </a:r>
            <a:r>
              <a:rPr lang="ja-JP" altLang="en-US" sz="1000" dirty="0" smtClean="0">
                <a:latin typeface="+mn-ea"/>
              </a:rPr>
              <a:t>に含まれるがいずれの実験区においても硫酸還元菌の割合は多くはなかった。</a:t>
            </a:r>
            <a:endParaRPr lang="en-US" altLang="ja-JP" sz="1000" dirty="0" smtClean="0">
              <a:latin typeface="+mn-ea"/>
            </a:endParaRPr>
          </a:p>
          <a:p>
            <a:pPr marL="171450" indent="-171450">
              <a:buFont typeface="Arial" panose="020B0604020202020204" pitchFamily="34" charset="0"/>
              <a:buChar char="•"/>
            </a:pPr>
            <a:endParaRPr lang="en-US" altLang="ja-JP" sz="1000" dirty="0" smtClean="0">
              <a:latin typeface="+mn-ea"/>
            </a:endParaRPr>
          </a:p>
        </p:txBody>
      </p:sp>
      <p:sp>
        <p:nvSpPr>
          <p:cNvPr id="87" name="テキスト ボックス 86">
            <a:extLst>
              <a:ext uri="{FF2B5EF4-FFF2-40B4-BE49-F238E27FC236}">
                <a16:creationId xmlns:a16="http://schemas.microsoft.com/office/drawing/2014/main" id="{F1B49EA1-E1A1-45A0-8E6B-7F9854D6AD51}"/>
              </a:ext>
            </a:extLst>
          </p:cNvPr>
          <p:cNvSpPr txBox="1"/>
          <p:nvPr/>
        </p:nvSpPr>
        <p:spPr>
          <a:xfrm>
            <a:off x="4738604" y="4850797"/>
            <a:ext cx="1399641" cy="261610"/>
          </a:xfrm>
          <a:prstGeom prst="rect">
            <a:avLst/>
          </a:prstGeom>
          <a:noFill/>
        </p:spPr>
        <p:txBody>
          <a:bodyPr wrap="square" rtlCol="0">
            <a:spAutoFit/>
          </a:bodyPr>
          <a:lstStyle/>
          <a:p>
            <a:r>
              <a:rPr kumimoji="1" lang="en-US" altLang="ja-JP" sz="1050" dirty="0" smtClean="0">
                <a:latin typeface="+mn-ea"/>
              </a:rPr>
              <a:t>【</a:t>
            </a:r>
            <a:r>
              <a:rPr kumimoji="1" lang="ja-JP" altLang="en-US" sz="1050" dirty="0" smtClean="0">
                <a:latin typeface="+mn-ea"/>
              </a:rPr>
              <a:t>概要</a:t>
            </a:r>
            <a:r>
              <a:rPr kumimoji="1" lang="en-US" altLang="ja-JP" sz="1050" dirty="0" smtClean="0">
                <a:latin typeface="+mn-ea"/>
              </a:rPr>
              <a:t>】</a:t>
            </a:r>
            <a:endParaRPr kumimoji="1" lang="ja-JP" altLang="en-US" sz="1050" dirty="0">
              <a:latin typeface="+mn-ea"/>
            </a:endParaRPr>
          </a:p>
        </p:txBody>
      </p:sp>
      <p:sp>
        <p:nvSpPr>
          <p:cNvPr id="88" name="角丸四角形 87"/>
          <p:cNvSpPr/>
          <p:nvPr/>
        </p:nvSpPr>
        <p:spPr>
          <a:xfrm>
            <a:off x="4629932" y="4855248"/>
            <a:ext cx="4435369" cy="1614500"/>
          </a:xfrm>
          <a:prstGeom prst="roundRect">
            <a:avLst>
              <a:gd name="adj" fmla="val 65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rot="16200000">
            <a:off x="7546646" y="3616043"/>
            <a:ext cx="530915" cy="230832"/>
          </a:xfrm>
          <a:prstGeom prst="rect">
            <a:avLst/>
          </a:prstGeom>
          <a:solidFill>
            <a:schemeClr val="bg1"/>
          </a:solidFill>
        </p:spPr>
        <p:txBody>
          <a:bodyPr wrap="none" rtlCol="0">
            <a:spAutoFit/>
          </a:bodyPr>
          <a:lstStyle/>
          <a:p>
            <a:r>
              <a:rPr lang="ja-JP" altLang="en-US" sz="900" dirty="0" smtClean="0"/>
              <a:t>古細菌</a:t>
            </a:r>
            <a:endParaRPr kumimoji="1" lang="ja-JP" altLang="en-US" sz="900" dirty="0"/>
          </a:p>
        </p:txBody>
      </p:sp>
      <p:sp>
        <p:nvSpPr>
          <p:cNvPr id="90" name="テキスト ボックス 89"/>
          <p:cNvSpPr txBox="1"/>
          <p:nvPr/>
        </p:nvSpPr>
        <p:spPr>
          <a:xfrm rot="16200000">
            <a:off x="7244986" y="2396035"/>
            <a:ext cx="1042878" cy="230832"/>
          </a:xfrm>
          <a:prstGeom prst="rect">
            <a:avLst/>
          </a:prstGeom>
          <a:noFill/>
        </p:spPr>
        <p:txBody>
          <a:bodyPr wrap="square" rtlCol="0">
            <a:spAutoFit/>
          </a:bodyPr>
          <a:lstStyle/>
          <a:p>
            <a:r>
              <a:rPr lang="ja-JP" altLang="en-US" sz="900" dirty="0"/>
              <a:t>真正</a:t>
            </a:r>
            <a:r>
              <a:rPr lang="ja-JP" altLang="en-US" sz="900" dirty="0" smtClean="0"/>
              <a:t>細菌</a:t>
            </a:r>
            <a:endParaRPr kumimoji="1" lang="ja-JP" altLang="en-US" sz="900" dirty="0"/>
          </a:p>
        </p:txBody>
      </p:sp>
      <p:sp>
        <p:nvSpPr>
          <p:cNvPr id="91" name="テキスト ボックス 90"/>
          <p:cNvSpPr txBox="1"/>
          <p:nvPr/>
        </p:nvSpPr>
        <p:spPr>
          <a:xfrm>
            <a:off x="4758766" y="3899555"/>
            <a:ext cx="960723" cy="215444"/>
          </a:xfrm>
          <a:prstGeom prst="rect">
            <a:avLst/>
          </a:prstGeom>
          <a:noFill/>
        </p:spPr>
        <p:txBody>
          <a:bodyPr wrap="square" rtlCol="0">
            <a:spAutoFit/>
          </a:bodyPr>
          <a:lstStyle/>
          <a:p>
            <a:pPr algn="ctr"/>
            <a:r>
              <a:rPr kumimoji="1" lang="ja-JP" altLang="en-US" sz="800" dirty="0" smtClean="0"/>
              <a:t>対照区</a:t>
            </a:r>
            <a:endParaRPr lang="ja-JP" altLang="en-US" sz="800" dirty="0"/>
          </a:p>
        </p:txBody>
      </p:sp>
      <p:sp>
        <p:nvSpPr>
          <p:cNvPr id="92" name="テキスト ボックス 91"/>
          <p:cNvSpPr txBox="1"/>
          <p:nvPr/>
        </p:nvSpPr>
        <p:spPr>
          <a:xfrm>
            <a:off x="5443611" y="3899555"/>
            <a:ext cx="960723" cy="215444"/>
          </a:xfrm>
          <a:prstGeom prst="rect">
            <a:avLst/>
          </a:prstGeom>
          <a:noFill/>
        </p:spPr>
        <p:txBody>
          <a:bodyPr wrap="square" rtlCol="0">
            <a:spAutoFit/>
          </a:bodyPr>
          <a:lstStyle/>
          <a:p>
            <a:pPr algn="ctr"/>
            <a:r>
              <a:rPr kumimoji="1" lang="en-US" altLang="ja-JP" sz="800" dirty="0" smtClean="0"/>
              <a:t>X</a:t>
            </a:r>
            <a:r>
              <a:rPr kumimoji="1" lang="ja-JP" altLang="en-US" sz="800" dirty="0" smtClean="0"/>
              <a:t>社実験区</a:t>
            </a:r>
            <a:endParaRPr lang="ja-JP" altLang="en-US" sz="800" dirty="0"/>
          </a:p>
        </p:txBody>
      </p:sp>
      <p:sp>
        <p:nvSpPr>
          <p:cNvPr id="93" name="テキスト ボックス 92"/>
          <p:cNvSpPr txBox="1"/>
          <p:nvPr/>
        </p:nvSpPr>
        <p:spPr>
          <a:xfrm>
            <a:off x="6128456" y="3899555"/>
            <a:ext cx="960723" cy="215444"/>
          </a:xfrm>
          <a:prstGeom prst="rect">
            <a:avLst/>
          </a:prstGeom>
          <a:noFill/>
        </p:spPr>
        <p:txBody>
          <a:bodyPr wrap="square" rtlCol="0">
            <a:spAutoFit/>
          </a:bodyPr>
          <a:lstStyle/>
          <a:p>
            <a:pPr algn="ctr"/>
            <a:r>
              <a:rPr kumimoji="1" lang="en-US" altLang="ja-JP" sz="800" dirty="0" smtClean="0"/>
              <a:t>Y</a:t>
            </a:r>
            <a:r>
              <a:rPr kumimoji="1" lang="ja-JP" altLang="en-US" sz="800" dirty="0" smtClean="0"/>
              <a:t>社実験区</a:t>
            </a:r>
            <a:endParaRPr lang="ja-JP" altLang="en-US" sz="800" dirty="0"/>
          </a:p>
        </p:txBody>
      </p:sp>
      <p:sp>
        <p:nvSpPr>
          <p:cNvPr id="94" name="テキスト ボックス 93"/>
          <p:cNvSpPr txBox="1"/>
          <p:nvPr/>
        </p:nvSpPr>
        <p:spPr>
          <a:xfrm>
            <a:off x="6813301" y="3899555"/>
            <a:ext cx="960723" cy="215444"/>
          </a:xfrm>
          <a:prstGeom prst="rect">
            <a:avLst/>
          </a:prstGeom>
          <a:noFill/>
        </p:spPr>
        <p:txBody>
          <a:bodyPr wrap="square" rtlCol="0">
            <a:spAutoFit/>
          </a:bodyPr>
          <a:lstStyle/>
          <a:p>
            <a:pPr algn="ctr"/>
            <a:r>
              <a:rPr lang="en-US" altLang="ja-JP" sz="800" dirty="0" smtClean="0"/>
              <a:t>Z</a:t>
            </a:r>
            <a:r>
              <a:rPr kumimoji="1" lang="ja-JP" altLang="en-US" sz="800" dirty="0" smtClean="0"/>
              <a:t>社実験区</a:t>
            </a:r>
            <a:endParaRPr lang="ja-JP" altLang="en-US" sz="800" dirty="0"/>
          </a:p>
        </p:txBody>
      </p:sp>
      <p:sp>
        <p:nvSpPr>
          <p:cNvPr id="95" name="正方形/長方形 94"/>
          <p:cNvSpPr/>
          <p:nvPr/>
        </p:nvSpPr>
        <p:spPr>
          <a:xfrm>
            <a:off x="8107558" y="3249688"/>
            <a:ext cx="1018227" cy="169277"/>
          </a:xfrm>
          <a:prstGeom prst="rect">
            <a:avLst/>
          </a:prstGeom>
        </p:spPr>
        <p:txBody>
          <a:bodyPr wrap="none">
            <a:spAutoFit/>
          </a:bodyPr>
          <a:lstStyle/>
          <a:p>
            <a:r>
              <a:rPr lang="ja-JP" altLang="en-US" sz="500" dirty="0"/>
              <a:t>デルタプロテオバクテリア綱</a:t>
            </a:r>
          </a:p>
        </p:txBody>
      </p:sp>
      <p:sp>
        <p:nvSpPr>
          <p:cNvPr id="97" name="角丸四角形 96"/>
          <p:cNvSpPr/>
          <p:nvPr/>
        </p:nvSpPr>
        <p:spPr>
          <a:xfrm>
            <a:off x="8118625" y="3193580"/>
            <a:ext cx="936000" cy="18933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8" name="テキスト ボックス 97"/>
          <p:cNvSpPr txBox="1"/>
          <p:nvPr/>
        </p:nvSpPr>
        <p:spPr>
          <a:xfrm>
            <a:off x="8556398" y="3745819"/>
            <a:ext cx="569387" cy="169277"/>
          </a:xfrm>
          <a:prstGeom prst="rect">
            <a:avLst/>
          </a:prstGeom>
        </p:spPr>
        <p:txBody>
          <a:bodyPr wrap="none">
            <a:spAutoFit/>
          </a:bodyPr>
          <a:lstStyle>
            <a:defPPr>
              <a:defRPr lang="ja-JP"/>
            </a:defPPr>
            <a:lvl1pPr>
              <a:defRPr sz="900"/>
            </a:lvl1pPr>
          </a:lstStyle>
          <a:p>
            <a:r>
              <a:rPr lang="ja-JP" altLang="en-US" sz="500" dirty="0"/>
              <a:t>メタン生成菌</a:t>
            </a:r>
          </a:p>
        </p:txBody>
      </p:sp>
      <p:sp>
        <p:nvSpPr>
          <p:cNvPr id="99" name="テキスト ボックス 98"/>
          <p:cNvSpPr txBox="1"/>
          <p:nvPr/>
        </p:nvSpPr>
        <p:spPr>
          <a:xfrm>
            <a:off x="8556398" y="3923529"/>
            <a:ext cx="569387" cy="169277"/>
          </a:xfrm>
          <a:prstGeom prst="rect">
            <a:avLst/>
          </a:prstGeom>
        </p:spPr>
        <p:txBody>
          <a:bodyPr wrap="none">
            <a:spAutoFit/>
          </a:bodyPr>
          <a:lstStyle>
            <a:defPPr>
              <a:defRPr lang="ja-JP"/>
            </a:defPPr>
            <a:lvl1pPr>
              <a:defRPr sz="900"/>
            </a:lvl1pPr>
          </a:lstStyle>
          <a:p>
            <a:r>
              <a:rPr lang="ja-JP" altLang="en-US" sz="500" dirty="0"/>
              <a:t>メタン生成菌</a:t>
            </a:r>
          </a:p>
        </p:txBody>
      </p:sp>
      <p:sp>
        <p:nvSpPr>
          <p:cNvPr id="100" name="角丸四角形 99"/>
          <p:cNvSpPr/>
          <p:nvPr/>
        </p:nvSpPr>
        <p:spPr>
          <a:xfrm>
            <a:off x="8118625" y="3702953"/>
            <a:ext cx="936000" cy="360000"/>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角丸四角形 8"/>
          <p:cNvSpPr/>
          <p:nvPr/>
        </p:nvSpPr>
        <p:spPr>
          <a:xfrm>
            <a:off x="3548247" y="4234509"/>
            <a:ext cx="1008225" cy="199292"/>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rot="5400000">
            <a:off x="6374698" y="2574833"/>
            <a:ext cx="45719" cy="406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flipV="1">
            <a:off x="8382423" y="4056173"/>
            <a:ext cx="108000" cy="5760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下矢印 105"/>
          <p:cNvSpPr/>
          <p:nvPr/>
        </p:nvSpPr>
        <p:spPr>
          <a:xfrm flipV="1">
            <a:off x="4341396" y="4446304"/>
            <a:ext cx="95478" cy="16098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テキスト ボックス 106"/>
          <p:cNvSpPr txBox="1"/>
          <p:nvPr/>
        </p:nvSpPr>
        <p:spPr>
          <a:xfrm>
            <a:off x="6923211" y="1151729"/>
            <a:ext cx="2209496" cy="215444"/>
          </a:xfrm>
          <a:prstGeom prst="rect">
            <a:avLst/>
          </a:prstGeom>
          <a:noFill/>
        </p:spPr>
        <p:txBody>
          <a:bodyPr wrap="square" rtlCol="0">
            <a:spAutoFit/>
          </a:bodyPr>
          <a:lstStyle/>
          <a:p>
            <a:pPr algn="r"/>
            <a:r>
              <a:rPr kumimoji="1" lang="ja-JP" altLang="en-US" sz="800" dirty="0" smtClean="0"/>
              <a:t>ﾘｰﾄﾞ：遺伝子分析を実施した</a:t>
            </a:r>
            <a:r>
              <a:rPr kumimoji="1" lang="en-US" altLang="ja-JP" sz="800" dirty="0" smtClean="0"/>
              <a:t>DNA</a:t>
            </a:r>
            <a:r>
              <a:rPr kumimoji="1" lang="ja-JP" altLang="en-US" sz="800" dirty="0" smtClean="0"/>
              <a:t>断片</a:t>
            </a:r>
            <a:endParaRPr lang="ja-JP" altLang="en-US" sz="800" dirty="0"/>
          </a:p>
        </p:txBody>
      </p:sp>
      <p:sp>
        <p:nvSpPr>
          <p:cNvPr id="108" name="テキスト ボックス 107"/>
          <p:cNvSpPr txBox="1"/>
          <p:nvPr/>
        </p:nvSpPr>
        <p:spPr>
          <a:xfrm>
            <a:off x="7881841" y="5985303"/>
            <a:ext cx="388512" cy="169277"/>
          </a:xfrm>
          <a:prstGeom prst="rect">
            <a:avLst/>
          </a:prstGeom>
          <a:noFill/>
        </p:spPr>
        <p:txBody>
          <a:bodyPr wrap="square" rtlCol="0">
            <a:spAutoFit/>
          </a:bodyPr>
          <a:lstStyle/>
          <a:p>
            <a:pPr algn="r"/>
            <a:r>
              <a:rPr kumimoji="1" lang="ja-JP" altLang="en-US" sz="500" dirty="0" smtClean="0"/>
              <a:t>こう</a:t>
            </a:r>
          </a:p>
        </p:txBody>
      </p:sp>
      <p:sp>
        <p:nvSpPr>
          <p:cNvPr id="110" name="テキスト ボックス 109"/>
          <p:cNvSpPr txBox="1"/>
          <p:nvPr/>
        </p:nvSpPr>
        <p:spPr>
          <a:xfrm>
            <a:off x="5881604" y="731130"/>
            <a:ext cx="388512" cy="169277"/>
          </a:xfrm>
          <a:prstGeom prst="rect">
            <a:avLst/>
          </a:prstGeom>
          <a:noFill/>
        </p:spPr>
        <p:txBody>
          <a:bodyPr wrap="square" rtlCol="0">
            <a:spAutoFit/>
          </a:bodyPr>
          <a:lstStyle/>
          <a:p>
            <a:pPr algn="r"/>
            <a:r>
              <a:rPr kumimoji="1" lang="ja-JP" altLang="en-US" sz="500" dirty="0" smtClean="0">
                <a:solidFill>
                  <a:schemeClr val="bg1"/>
                </a:solidFill>
              </a:rPr>
              <a:t>そう</a:t>
            </a:r>
          </a:p>
        </p:txBody>
      </p:sp>
      <p:sp>
        <p:nvSpPr>
          <p:cNvPr id="111" name="テキスト ボックス 110"/>
          <p:cNvSpPr txBox="1"/>
          <p:nvPr/>
        </p:nvSpPr>
        <p:spPr>
          <a:xfrm rot="10800000" flipV="1">
            <a:off x="6129250" y="5077036"/>
            <a:ext cx="351198" cy="169277"/>
          </a:xfrm>
          <a:prstGeom prst="rect">
            <a:avLst/>
          </a:prstGeom>
          <a:noFill/>
        </p:spPr>
        <p:txBody>
          <a:bodyPr wrap="square" rtlCol="0">
            <a:spAutoFit/>
          </a:bodyPr>
          <a:lstStyle/>
          <a:p>
            <a:pPr algn="r"/>
            <a:r>
              <a:rPr kumimoji="1" lang="ja-JP" altLang="en-US" sz="500" dirty="0" smtClean="0"/>
              <a:t>そう</a:t>
            </a:r>
          </a:p>
        </p:txBody>
      </p:sp>
      <p:sp>
        <p:nvSpPr>
          <p:cNvPr id="96"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84895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4686300" y="1704975"/>
            <a:ext cx="3543300" cy="1638300"/>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904875" y="1704975"/>
            <a:ext cx="3543300" cy="1638300"/>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t>13</a:t>
            </a:fld>
            <a:endParaRPr kumimoji="1" lang="ja-JP" altLang="en-US"/>
          </a:p>
        </p:txBody>
      </p:sp>
      <p:sp>
        <p:nvSpPr>
          <p:cNvPr id="3" name="正方形/長方形 2"/>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1019175" y="2012218"/>
            <a:ext cx="3314700" cy="954107"/>
          </a:xfrm>
          <a:prstGeom prst="rect">
            <a:avLst/>
          </a:prstGeom>
          <a:noFill/>
        </p:spPr>
        <p:txBody>
          <a:bodyPr wrap="square" rtlCol="0">
            <a:spAutoFit/>
          </a:bodyPr>
          <a:lstStyle/>
          <a:p>
            <a:pPr algn="ctr"/>
            <a:r>
              <a:rPr kumimoji="1" lang="ja-JP" altLang="en-US" sz="2800" dirty="0" smtClean="0">
                <a:latin typeface="ＭＳ Ｐゴシック" panose="020B0600070205080204" pitchFamily="50" charset="-128"/>
                <a:ea typeface="ＭＳ Ｐゴシック" panose="020B0600070205080204" pitchFamily="50" charset="-128"/>
              </a:rPr>
              <a:t>平野川に直接薬剤を散布する実証試験</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4800600" y="1962149"/>
            <a:ext cx="3314700" cy="954107"/>
          </a:xfrm>
          <a:prstGeom prst="rect">
            <a:avLst/>
          </a:prstGeom>
          <a:noFill/>
        </p:spPr>
        <p:txBody>
          <a:bodyPr wrap="square" rtlCol="0">
            <a:spAutoFit/>
          </a:bodyPr>
          <a:lstStyle/>
          <a:p>
            <a:pPr algn="ctr"/>
            <a:r>
              <a:rPr kumimoji="1" lang="ja-JP" altLang="en-US" sz="2800" dirty="0" smtClean="0">
                <a:latin typeface="ＭＳ Ｐゴシック" panose="020B0600070205080204" pitchFamily="50" charset="-128"/>
                <a:ea typeface="ＭＳ Ｐゴシック" panose="020B0600070205080204" pitchFamily="50" charset="-128"/>
              </a:rPr>
              <a:t>室内で薬剤の効果を検証する室内実験</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9" name="下矢印 8"/>
          <p:cNvSpPr/>
          <p:nvPr/>
        </p:nvSpPr>
        <p:spPr>
          <a:xfrm>
            <a:off x="4064512" y="3766425"/>
            <a:ext cx="942975" cy="885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30713" y="4943475"/>
            <a:ext cx="8410574" cy="523220"/>
          </a:xfrm>
          <a:prstGeom prst="rect">
            <a:avLst/>
          </a:prstGeom>
          <a:noFill/>
        </p:spPr>
        <p:txBody>
          <a:bodyPr wrap="square" rtlCol="0">
            <a:spAutoFit/>
          </a:bodyPr>
          <a:lstStyle/>
          <a:p>
            <a:pPr algn="ctr"/>
            <a:r>
              <a:rPr kumimoji="1" lang="ja-JP" altLang="en-US" sz="2800" dirty="0" smtClean="0">
                <a:latin typeface="ＭＳ Ｐゴシック" panose="020B0600070205080204" pitchFamily="50" charset="-128"/>
                <a:ea typeface="ＭＳ Ｐゴシック" panose="020B0600070205080204" pitchFamily="50" charset="-128"/>
              </a:rPr>
              <a:t>試行実施に使用する薬剤を選定</a:t>
            </a:r>
            <a:endParaRPr kumimoji="1" lang="ja-JP" altLang="en-US" sz="2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73445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501409" y="477099"/>
            <a:ext cx="2628000" cy="1602212"/>
          </a:xfrm>
          <a:prstGeom prst="rect">
            <a:avLst/>
          </a:prstGeom>
        </p:spPr>
      </p:pic>
      <p:sp>
        <p:nvSpPr>
          <p:cNvPr id="174"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14</a:t>
            </a:fld>
            <a:endParaRPr kumimoji="1" lang="ja-JP" altLang="en-US" dirty="0"/>
          </a:p>
        </p:txBody>
      </p:sp>
      <p:sp>
        <p:nvSpPr>
          <p:cNvPr id="181" name="テキスト ボックス 3"/>
          <p:cNvSpPr txBox="1"/>
          <p:nvPr/>
        </p:nvSpPr>
        <p:spPr>
          <a:xfrm>
            <a:off x="7571069" y="-1396"/>
            <a:ext cx="3564000"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室内実験概要</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188" name="テキスト ボックス 187"/>
          <p:cNvSpPr txBox="1"/>
          <p:nvPr/>
        </p:nvSpPr>
        <p:spPr>
          <a:xfrm>
            <a:off x="71093" y="632703"/>
            <a:ext cx="4381569" cy="415498"/>
          </a:xfrm>
          <a:prstGeom prst="rect">
            <a:avLst/>
          </a:prstGeom>
          <a:noFill/>
        </p:spPr>
        <p:txBody>
          <a:bodyPr wrap="square" rtlCol="0">
            <a:spAutoFit/>
          </a:bodyPr>
          <a:lstStyle/>
          <a:p>
            <a:r>
              <a:rPr lang="ja-JP" altLang="en-US" sz="1050" dirty="0" smtClean="0">
                <a:latin typeface="+mn-ea"/>
              </a:rPr>
              <a:t>・同じ</a:t>
            </a:r>
            <a:r>
              <a:rPr lang="ja-JP" altLang="en-US" sz="1050" dirty="0">
                <a:latin typeface="+mn-ea"/>
              </a:rPr>
              <a:t>環境における薬剤等の効果を検証する。</a:t>
            </a:r>
          </a:p>
          <a:p>
            <a:r>
              <a:rPr lang="ja-JP" altLang="en-US" sz="1050" dirty="0">
                <a:latin typeface="+mn-ea"/>
              </a:rPr>
              <a:t>・平野川の底泥・河川水を入れた水槽により実験を行う。　</a:t>
            </a:r>
          </a:p>
        </p:txBody>
      </p:sp>
      <p:sp>
        <p:nvSpPr>
          <p:cNvPr id="189" name="正方形/長方形 188"/>
          <p:cNvSpPr/>
          <p:nvPr/>
        </p:nvSpPr>
        <p:spPr>
          <a:xfrm>
            <a:off x="64923" y="469385"/>
            <a:ext cx="4428000" cy="57889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0" name="テキスト ボックス 189"/>
          <p:cNvSpPr txBox="1"/>
          <p:nvPr/>
        </p:nvSpPr>
        <p:spPr>
          <a:xfrm>
            <a:off x="36348" y="463240"/>
            <a:ext cx="775375" cy="261610"/>
          </a:xfrm>
          <a:prstGeom prst="rect">
            <a:avLst/>
          </a:prstGeom>
          <a:noFill/>
          <a:ln cmpd="dbl">
            <a:noFill/>
          </a:ln>
        </p:spPr>
        <p:txBody>
          <a:bodyPr wrap="square" rtlCol="0">
            <a:spAutoFit/>
          </a:bodyPr>
          <a:lstStyle/>
          <a:p>
            <a:r>
              <a:rPr lang="ja-JP" altLang="en-US" sz="1100" b="1" dirty="0">
                <a:solidFill>
                  <a:srgbClr val="333399"/>
                </a:solidFill>
              </a:rPr>
              <a:t>目的</a:t>
            </a:r>
            <a:endParaRPr kumimoji="1" lang="en-US" altLang="ja-JP" sz="1100" b="1" dirty="0">
              <a:solidFill>
                <a:srgbClr val="333399"/>
              </a:solidFill>
            </a:endParaRPr>
          </a:p>
        </p:txBody>
      </p:sp>
      <p:sp>
        <p:nvSpPr>
          <p:cNvPr id="191" name="正方形/長方形 190"/>
          <p:cNvSpPr/>
          <p:nvPr/>
        </p:nvSpPr>
        <p:spPr>
          <a:xfrm>
            <a:off x="64923" y="1552710"/>
            <a:ext cx="4428000" cy="1152053"/>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2" name="テキスト ボックス 191"/>
          <p:cNvSpPr txBox="1"/>
          <p:nvPr/>
        </p:nvSpPr>
        <p:spPr>
          <a:xfrm>
            <a:off x="36348" y="1550224"/>
            <a:ext cx="1181974" cy="261610"/>
          </a:xfrm>
          <a:prstGeom prst="rect">
            <a:avLst/>
          </a:prstGeom>
          <a:noFill/>
          <a:ln cmpd="dbl">
            <a:noFill/>
          </a:ln>
        </p:spPr>
        <p:txBody>
          <a:bodyPr wrap="square" rtlCol="0">
            <a:spAutoFit/>
          </a:bodyPr>
          <a:lstStyle/>
          <a:p>
            <a:r>
              <a:rPr lang="ja-JP" altLang="en-US" sz="1100" b="1" dirty="0">
                <a:solidFill>
                  <a:srgbClr val="333399"/>
                </a:solidFill>
              </a:rPr>
              <a:t>調査</a:t>
            </a:r>
            <a:r>
              <a:rPr lang="ja-JP" altLang="en-US" sz="1100" b="1" dirty="0" smtClean="0">
                <a:solidFill>
                  <a:srgbClr val="333399"/>
                </a:solidFill>
              </a:rPr>
              <a:t>項目</a:t>
            </a:r>
            <a:endParaRPr lang="ja-JP" altLang="en-US" sz="1100" b="1" dirty="0">
              <a:solidFill>
                <a:srgbClr val="333399"/>
              </a:solidFill>
            </a:endParaRPr>
          </a:p>
        </p:txBody>
      </p:sp>
      <p:sp>
        <p:nvSpPr>
          <p:cNvPr id="193" name="正方形/長方形 192"/>
          <p:cNvSpPr/>
          <p:nvPr/>
        </p:nvSpPr>
        <p:spPr>
          <a:xfrm>
            <a:off x="34628" y="1710920"/>
            <a:ext cx="4324012" cy="1015663"/>
          </a:xfrm>
          <a:prstGeom prst="rect">
            <a:avLst/>
          </a:prstGeom>
        </p:spPr>
        <p:txBody>
          <a:bodyPr wrap="square">
            <a:spAutoFit/>
          </a:bodyPr>
          <a:lstStyle/>
          <a:p>
            <a:r>
              <a:rPr lang="ja-JP" altLang="en-US" sz="1050" dirty="0" smtClean="0">
                <a:latin typeface="+mn-ea"/>
              </a:rPr>
              <a:t>・観察項目</a:t>
            </a:r>
            <a:endParaRPr lang="en-US" altLang="ja-JP" sz="1050" dirty="0" smtClean="0">
              <a:latin typeface="+mn-ea"/>
            </a:endParaRPr>
          </a:p>
          <a:p>
            <a:r>
              <a:rPr lang="ja-JP" altLang="en-US" sz="1050" dirty="0">
                <a:latin typeface="+mn-ea"/>
              </a:rPr>
              <a:t>　</a:t>
            </a:r>
            <a:r>
              <a:rPr lang="ja-JP" altLang="en-US" sz="900" dirty="0">
                <a:latin typeface="+mn-ea"/>
              </a:rPr>
              <a:t>気泡や浮遊物の有無、底泥の色相（表面及び側面）、厚さなどの変化</a:t>
            </a:r>
          </a:p>
          <a:p>
            <a:r>
              <a:rPr lang="ja-JP" altLang="en-US" sz="900" dirty="0" smtClean="0">
                <a:latin typeface="+mn-ea"/>
              </a:rPr>
              <a:t>　概ね</a:t>
            </a:r>
            <a:r>
              <a:rPr lang="ja-JP" altLang="en-US" sz="900" dirty="0">
                <a:latin typeface="+mn-ea"/>
              </a:rPr>
              <a:t>週</a:t>
            </a:r>
            <a:r>
              <a:rPr lang="en-US" altLang="ja-JP" sz="900" dirty="0">
                <a:latin typeface="+mn-ea"/>
              </a:rPr>
              <a:t>1</a:t>
            </a:r>
            <a:r>
              <a:rPr lang="ja-JP" altLang="en-US" sz="900" dirty="0">
                <a:latin typeface="+mn-ea"/>
              </a:rPr>
              <a:t>回、写真撮影、記録</a:t>
            </a:r>
            <a:r>
              <a:rPr lang="ja-JP" altLang="en-US" sz="900" dirty="0" smtClean="0">
                <a:latin typeface="+mn-ea"/>
              </a:rPr>
              <a:t>。</a:t>
            </a:r>
            <a:endParaRPr lang="en-US" altLang="ja-JP" sz="400" dirty="0">
              <a:latin typeface="+mn-ea"/>
            </a:endParaRPr>
          </a:p>
          <a:p>
            <a:r>
              <a:rPr lang="ja-JP" altLang="en-US" sz="1050" dirty="0" smtClean="0">
                <a:latin typeface="+mn-ea"/>
              </a:rPr>
              <a:t>・分析項目（散布前、</a:t>
            </a:r>
            <a:r>
              <a:rPr lang="en-US" altLang="ja-JP" sz="1050" dirty="0" smtClean="0">
                <a:latin typeface="+mn-ea"/>
              </a:rPr>
              <a:t>1</a:t>
            </a:r>
            <a:r>
              <a:rPr lang="ja-JP" altLang="en-US" sz="1050" dirty="0" smtClean="0">
                <a:latin typeface="+mn-ea"/>
              </a:rPr>
              <a:t>か月後、</a:t>
            </a:r>
            <a:r>
              <a:rPr lang="en-US" altLang="ja-JP" sz="1050" dirty="0" smtClean="0">
                <a:latin typeface="+mn-ea"/>
              </a:rPr>
              <a:t>2</a:t>
            </a:r>
            <a:r>
              <a:rPr lang="ja-JP" altLang="en-US" sz="1050" dirty="0" smtClean="0">
                <a:latin typeface="+mn-ea"/>
              </a:rPr>
              <a:t>か月後）</a:t>
            </a:r>
            <a:endParaRPr lang="en-US" altLang="ja-JP" sz="1050" dirty="0" smtClean="0">
              <a:latin typeface="+mn-ea"/>
            </a:endParaRPr>
          </a:p>
          <a:p>
            <a:r>
              <a:rPr lang="ja-JP" altLang="en-US" sz="1050" dirty="0">
                <a:latin typeface="+mn-ea"/>
              </a:rPr>
              <a:t>　</a:t>
            </a:r>
            <a:r>
              <a:rPr lang="ja-JP" altLang="en-US" sz="900" dirty="0" smtClean="0">
                <a:latin typeface="+mn-ea"/>
              </a:rPr>
              <a:t>採取層</a:t>
            </a:r>
            <a:r>
              <a:rPr lang="en-US" altLang="ja-JP" sz="900" dirty="0" smtClean="0">
                <a:latin typeface="+mn-ea"/>
              </a:rPr>
              <a:t>(0</a:t>
            </a:r>
            <a:r>
              <a:rPr lang="ja-JP" altLang="en-US" sz="900" dirty="0" smtClean="0">
                <a:latin typeface="+mn-ea"/>
              </a:rPr>
              <a:t>～</a:t>
            </a:r>
            <a:r>
              <a:rPr lang="en-US" altLang="ja-JP" sz="900" dirty="0" smtClean="0">
                <a:latin typeface="+mn-ea"/>
              </a:rPr>
              <a:t>5cm)</a:t>
            </a:r>
            <a:r>
              <a:rPr lang="ja-JP" altLang="en-US" sz="900" dirty="0" err="1" smtClean="0">
                <a:latin typeface="+mn-ea"/>
              </a:rPr>
              <a:t>、</a:t>
            </a:r>
            <a:r>
              <a:rPr lang="ja-JP" altLang="en-US" sz="900" dirty="0" smtClean="0">
                <a:latin typeface="+mn-ea"/>
              </a:rPr>
              <a:t>採</a:t>
            </a:r>
            <a:r>
              <a:rPr lang="ja-JP" altLang="en-US" sz="900" dirty="0">
                <a:latin typeface="+mn-ea"/>
              </a:rPr>
              <a:t>泥分析（</a:t>
            </a:r>
            <a:r>
              <a:rPr lang="en-US" altLang="ja-JP" sz="900" dirty="0">
                <a:latin typeface="+mn-ea"/>
              </a:rPr>
              <a:t>TOC</a:t>
            </a:r>
            <a:r>
              <a:rPr lang="ja-JP" altLang="en-US" sz="900" dirty="0" err="1">
                <a:latin typeface="+mn-ea"/>
              </a:rPr>
              <a:t>、</a:t>
            </a:r>
            <a:r>
              <a:rPr lang="ja-JP" altLang="en-US" sz="900" dirty="0">
                <a:latin typeface="+mn-ea"/>
              </a:rPr>
              <a:t>全硫化物</a:t>
            </a:r>
            <a:r>
              <a:rPr lang="ja-JP" altLang="en-US" sz="900" dirty="0" smtClean="0">
                <a:latin typeface="+mn-ea"/>
              </a:rPr>
              <a:t>）</a:t>
            </a:r>
            <a:endParaRPr lang="en-US" altLang="ja-JP" sz="900" dirty="0" smtClean="0">
              <a:latin typeface="+mn-ea"/>
            </a:endParaRPr>
          </a:p>
          <a:p>
            <a:r>
              <a:rPr lang="ja-JP" altLang="en-US" sz="900" dirty="0" smtClean="0">
                <a:latin typeface="+mn-ea"/>
              </a:rPr>
              <a:t>　同じ</a:t>
            </a:r>
            <a:r>
              <a:rPr lang="ja-JP" altLang="en-US" sz="900" dirty="0">
                <a:latin typeface="+mn-ea"/>
              </a:rPr>
              <a:t>タイミングで水温・泥温を測定する</a:t>
            </a:r>
            <a:r>
              <a:rPr lang="ja-JP" altLang="en-US" sz="900" dirty="0" smtClean="0">
                <a:latin typeface="+mn-ea"/>
              </a:rPr>
              <a:t>。</a:t>
            </a:r>
            <a:endParaRPr lang="en-US" altLang="ja-JP" sz="900" dirty="0">
              <a:latin typeface="+mn-ea"/>
            </a:endParaRPr>
          </a:p>
        </p:txBody>
      </p:sp>
      <p:sp>
        <p:nvSpPr>
          <p:cNvPr id="197" name="テキスト ボックス 196"/>
          <p:cNvSpPr txBox="1"/>
          <p:nvPr/>
        </p:nvSpPr>
        <p:spPr>
          <a:xfrm>
            <a:off x="34627" y="1272978"/>
            <a:ext cx="4448057" cy="253916"/>
          </a:xfrm>
          <a:prstGeom prst="rect">
            <a:avLst/>
          </a:prstGeom>
          <a:noFill/>
        </p:spPr>
        <p:txBody>
          <a:bodyPr wrap="square" rtlCol="0">
            <a:spAutoFit/>
          </a:bodyPr>
          <a:lstStyle/>
          <a:p>
            <a:r>
              <a:rPr lang="ja-JP" altLang="en-US" sz="1050" dirty="0" smtClean="0">
                <a:latin typeface="+mn-ea"/>
              </a:rPr>
              <a:t>・令和２年</a:t>
            </a:r>
            <a:r>
              <a:rPr lang="en-US" altLang="ja-JP" sz="1050" dirty="0" smtClean="0">
                <a:latin typeface="+mn-ea"/>
              </a:rPr>
              <a:t>8</a:t>
            </a:r>
            <a:r>
              <a:rPr lang="ja-JP" altLang="en-US" sz="1050" dirty="0" smtClean="0">
                <a:latin typeface="+mn-ea"/>
              </a:rPr>
              <a:t>月</a:t>
            </a:r>
            <a:r>
              <a:rPr lang="en-US" altLang="ja-JP" sz="1050" dirty="0" smtClean="0">
                <a:latin typeface="+mn-ea"/>
              </a:rPr>
              <a:t>3</a:t>
            </a:r>
            <a:r>
              <a:rPr lang="en-US" altLang="ja-JP" sz="1050" dirty="0">
                <a:latin typeface="+mn-ea"/>
              </a:rPr>
              <a:t>1</a:t>
            </a:r>
            <a:r>
              <a:rPr lang="ja-JP" altLang="en-US" sz="1050" dirty="0" smtClean="0">
                <a:latin typeface="+mn-ea"/>
              </a:rPr>
              <a:t>日から</a:t>
            </a:r>
            <a:r>
              <a:rPr lang="en-US" altLang="ja-JP" sz="1050" dirty="0" smtClean="0">
                <a:latin typeface="+mn-ea"/>
              </a:rPr>
              <a:t>10</a:t>
            </a:r>
            <a:r>
              <a:rPr lang="ja-JP" altLang="en-US" sz="1050" dirty="0" smtClean="0">
                <a:latin typeface="+mn-ea"/>
              </a:rPr>
              <a:t>月</a:t>
            </a:r>
            <a:r>
              <a:rPr lang="en-US" altLang="ja-JP" sz="1050" dirty="0" smtClean="0">
                <a:latin typeface="+mn-ea"/>
              </a:rPr>
              <a:t>30</a:t>
            </a:r>
            <a:r>
              <a:rPr lang="ja-JP" altLang="en-US" sz="1050" dirty="0" smtClean="0">
                <a:latin typeface="+mn-ea"/>
              </a:rPr>
              <a:t>日まで</a:t>
            </a:r>
            <a:endParaRPr lang="ja-JP" altLang="en-US" sz="800" dirty="0">
              <a:latin typeface="+mn-ea"/>
            </a:endParaRPr>
          </a:p>
        </p:txBody>
      </p:sp>
      <p:sp>
        <p:nvSpPr>
          <p:cNvPr id="198" name="正方形/長方形 197"/>
          <p:cNvSpPr/>
          <p:nvPr/>
        </p:nvSpPr>
        <p:spPr>
          <a:xfrm>
            <a:off x="64923" y="1101858"/>
            <a:ext cx="4428000" cy="394867"/>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9" name="テキスト ボックス 198"/>
          <p:cNvSpPr txBox="1"/>
          <p:nvPr/>
        </p:nvSpPr>
        <p:spPr>
          <a:xfrm>
            <a:off x="36348" y="1089021"/>
            <a:ext cx="1095341" cy="261610"/>
          </a:xfrm>
          <a:prstGeom prst="rect">
            <a:avLst/>
          </a:prstGeom>
          <a:noFill/>
          <a:ln cmpd="dbl">
            <a:noFill/>
          </a:ln>
        </p:spPr>
        <p:txBody>
          <a:bodyPr wrap="square" rtlCol="0">
            <a:spAutoFit/>
          </a:bodyPr>
          <a:lstStyle/>
          <a:p>
            <a:r>
              <a:rPr lang="ja-JP" altLang="en-US" sz="1100" b="1" dirty="0" smtClean="0">
                <a:solidFill>
                  <a:srgbClr val="333399"/>
                </a:solidFill>
              </a:rPr>
              <a:t>調査期間</a:t>
            </a:r>
            <a:endParaRPr kumimoji="1" lang="en-US" altLang="ja-JP" sz="1100" b="1" dirty="0">
              <a:solidFill>
                <a:srgbClr val="333399"/>
              </a:solidFill>
            </a:endParaRPr>
          </a:p>
        </p:txBody>
      </p:sp>
      <p:grpSp>
        <p:nvGrpSpPr>
          <p:cNvPr id="226" name="グループ化 225"/>
          <p:cNvGrpSpPr/>
          <p:nvPr/>
        </p:nvGrpSpPr>
        <p:grpSpPr>
          <a:xfrm>
            <a:off x="2892027" y="2877835"/>
            <a:ext cx="650473" cy="436605"/>
            <a:chOff x="5620072" y="4584355"/>
            <a:chExt cx="650473" cy="436605"/>
          </a:xfrm>
        </p:grpSpPr>
        <p:sp>
          <p:nvSpPr>
            <p:cNvPr id="227" name="正方形/長方形 226"/>
            <p:cNvSpPr/>
            <p:nvPr/>
          </p:nvSpPr>
          <p:spPr>
            <a:xfrm>
              <a:off x="562007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p:cNvSpPr/>
            <p:nvPr/>
          </p:nvSpPr>
          <p:spPr>
            <a:xfrm>
              <a:off x="585469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正方形/長方形 228"/>
            <p:cNvSpPr/>
            <p:nvPr/>
          </p:nvSpPr>
          <p:spPr>
            <a:xfrm>
              <a:off x="608931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正方形/長方形 229"/>
            <p:cNvSpPr/>
            <p:nvPr/>
          </p:nvSpPr>
          <p:spPr>
            <a:xfrm>
              <a:off x="562007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正方形/長方形 230"/>
            <p:cNvSpPr/>
            <p:nvPr/>
          </p:nvSpPr>
          <p:spPr>
            <a:xfrm>
              <a:off x="585469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正方形/長方形 231"/>
            <p:cNvSpPr/>
            <p:nvPr/>
          </p:nvSpPr>
          <p:spPr>
            <a:xfrm>
              <a:off x="608931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3" name="グループ化 232"/>
          <p:cNvGrpSpPr/>
          <p:nvPr/>
        </p:nvGrpSpPr>
        <p:grpSpPr>
          <a:xfrm>
            <a:off x="3706634" y="2873845"/>
            <a:ext cx="650473" cy="436605"/>
            <a:chOff x="5620072" y="4584355"/>
            <a:chExt cx="650473" cy="436605"/>
          </a:xfrm>
        </p:grpSpPr>
        <p:sp>
          <p:nvSpPr>
            <p:cNvPr id="234" name="正方形/長方形 233"/>
            <p:cNvSpPr/>
            <p:nvPr/>
          </p:nvSpPr>
          <p:spPr>
            <a:xfrm>
              <a:off x="562007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正方形/長方形 234"/>
            <p:cNvSpPr/>
            <p:nvPr/>
          </p:nvSpPr>
          <p:spPr>
            <a:xfrm>
              <a:off x="585469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正方形/長方形 235"/>
            <p:cNvSpPr/>
            <p:nvPr/>
          </p:nvSpPr>
          <p:spPr>
            <a:xfrm>
              <a:off x="608931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正方形/長方形 236"/>
            <p:cNvSpPr/>
            <p:nvPr/>
          </p:nvSpPr>
          <p:spPr>
            <a:xfrm>
              <a:off x="562007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正方形/長方形 237"/>
            <p:cNvSpPr/>
            <p:nvPr/>
          </p:nvSpPr>
          <p:spPr>
            <a:xfrm>
              <a:off x="585469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正方形/長方形 238"/>
            <p:cNvSpPr/>
            <p:nvPr/>
          </p:nvSpPr>
          <p:spPr>
            <a:xfrm>
              <a:off x="608931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0" name="テキスト ボックス 239"/>
          <p:cNvSpPr txBox="1"/>
          <p:nvPr/>
        </p:nvSpPr>
        <p:spPr>
          <a:xfrm>
            <a:off x="2366800" y="2884239"/>
            <a:ext cx="437940" cy="276999"/>
          </a:xfrm>
          <a:prstGeom prst="rect">
            <a:avLst/>
          </a:prstGeom>
          <a:noFill/>
        </p:spPr>
        <p:txBody>
          <a:bodyPr wrap="none" rtlCol="0">
            <a:spAutoFit/>
          </a:bodyPr>
          <a:lstStyle/>
          <a:p>
            <a:r>
              <a:rPr kumimoji="1" lang="en-US" altLang="ja-JP" sz="1200" dirty="0">
                <a:latin typeface="+mn-ea"/>
              </a:rPr>
              <a:t>X</a:t>
            </a:r>
            <a:r>
              <a:rPr kumimoji="1" lang="ja-JP" altLang="en-US" sz="1200" dirty="0">
                <a:latin typeface="+mn-ea"/>
              </a:rPr>
              <a:t>社</a:t>
            </a:r>
          </a:p>
        </p:txBody>
      </p:sp>
      <p:sp>
        <p:nvSpPr>
          <p:cNvPr id="241" name="正方形/長方形 240"/>
          <p:cNvSpPr/>
          <p:nvPr/>
        </p:nvSpPr>
        <p:spPr>
          <a:xfrm>
            <a:off x="2264655" y="2824142"/>
            <a:ext cx="2196000" cy="540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2" name="グループ化 241"/>
          <p:cNvGrpSpPr/>
          <p:nvPr/>
        </p:nvGrpSpPr>
        <p:grpSpPr>
          <a:xfrm>
            <a:off x="2903620" y="3463642"/>
            <a:ext cx="650473" cy="436605"/>
            <a:chOff x="5620072" y="4584355"/>
            <a:chExt cx="650473" cy="436605"/>
          </a:xfrm>
        </p:grpSpPr>
        <p:sp>
          <p:nvSpPr>
            <p:cNvPr id="243" name="正方形/長方形 242"/>
            <p:cNvSpPr/>
            <p:nvPr/>
          </p:nvSpPr>
          <p:spPr>
            <a:xfrm>
              <a:off x="562007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正方形/長方形 243"/>
            <p:cNvSpPr/>
            <p:nvPr/>
          </p:nvSpPr>
          <p:spPr>
            <a:xfrm>
              <a:off x="585469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正方形/長方形 244"/>
            <p:cNvSpPr/>
            <p:nvPr/>
          </p:nvSpPr>
          <p:spPr>
            <a:xfrm>
              <a:off x="608931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正方形/長方形 245"/>
            <p:cNvSpPr/>
            <p:nvPr/>
          </p:nvSpPr>
          <p:spPr>
            <a:xfrm>
              <a:off x="562007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正方形/長方形 246"/>
            <p:cNvSpPr/>
            <p:nvPr/>
          </p:nvSpPr>
          <p:spPr>
            <a:xfrm>
              <a:off x="585469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正方形/長方形 247"/>
            <p:cNvSpPr/>
            <p:nvPr/>
          </p:nvSpPr>
          <p:spPr>
            <a:xfrm>
              <a:off x="608931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9" name="グループ化 248"/>
          <p:cNvGrpSpPr/>
          <p:nvPr/>
        </p:nvGrpSpPr>
        <p:grpSpPr>
          <a:xfrm>
            <a:off x="3718227" y="3459652"/>
            <a:ext cx="650473" cy="436605"/>
            <a:chOff x="5620072" y="4584355"/>
            <a:chExt cx="650473" cy="436605"/>
          </a:xfrm>
        </p:grpSpPr>
        <p:sp>
          <p:nvSpPr>
            <p:cNvPr id="250" name="正方形/長方形 249"/>
            <p:cNvSpPr/>
            <p:nvPr/>
          </p:nvSpPr>
          <p:spPr>
            <a:xfrm>
              <a:off x="562007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正方形/長方形 250"/>
            <p:cNvSpPr/>
            <p:nvPr/>
          </p:nvSpPr>
          <p:spPr>
            <a:xfrm>
              <a:off x="585469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正方形/長方形 251"/>
            <p:cNvSpPr/>
            <p:nvPr/>
          </p:nvSpPr>
          <p:spPr>
            <a:xfrm>
              <a:off x="608931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正方形/長方形 252"/>
            <p:cNvSpPr/>
            <p:nvPr/>
          </p:nvSpPr>
          <p:spPr>
            <a:xfrm>
              <a:off x="562007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正方形/長方形 253"/>
            <p:cNvSpPr/>
            <p:nvPr/>
          </p:nvSpPr>
          <p:spPr>
            <a:xfrm>
              <a:off x="585469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正方形/長方形 254"/>
            <p:cNvSpPr/>
            <p:nvPr/>
          </p:nvSpPr>
          <p:spPr>
            <a:xfrm>
              <a:off x="608931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6" name="テキスト ボックス 255"/>
          <p:cNvSpPr txBox="1"/>
          <p:nvPr/>
        </p:nvSpPr>
        <p:spPr>
          <a:xfrm>
            <a:off x="2373193" y="3459652"/>
            <a:ext cx="437940" cy="276999"/>
          </a:xfrm>
          <a:prstGeom prst="rect">
            <a:avLst/>
          </a:prstGeom>
          <a:noFill/>
        </p:spPr>
        <p:txBody>
          <a:bodyPr wrap="none" rtlCol="0">
            <a:spAutoFit/>
          </a:bodyPr>
          <a:lstStyle/>
          <a:p>
            <a:r>
              <a:rPr kumimoji="1" lang="en-US" altLang="ja-JP" sz="1200" dirty="0">
                <a:latin typeface="+mn-ea"/>
              </a:rPr>
              <a:t>Y</a:t>
            </a:r>
            <a:r>
              <a:rPr kumimoji="1" lang="ja-JP" altLang="en-US" sz="1200" dirty="0">
                <a:latin typeface="+mn-ea"/>
              </a:rPr>
              <a:t>社</a:t>
            </a:r>
          </a:p>
        </p:txBody>
      </p:sp>
      <p:sp>
        <p:nvSpPr>
          <p:cNvPr id="257" name="正方形/長方形 256"/>
          <p:cNvSpPr/>
          <p:nvPr/>
        </p:nvSpPr>
        <p:spPr>
          <a:xfrm>
            <a:off x="2264655" y="3409949"/>
            <a:ext cx="2196000" cy="540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8" name="グループ化 257"/>
          <p:cNvGrpSpPr/>
          <p:nvPr/>
        </p:nvGrpSpPr>
        <p:grpSpPr>
          <a:xfrm>
            <a:off x="2895190" y="4049449"/>
            <a:ext cx="650473" cy="436605"/>
            <a:chOff x="5620072" y="4584355"/>
            <a:chExt cx="650473" cy="436605"/>
          </a:xfrm>
        </p:grpSpPr>
        <p:sp>
          <p:nvSpPr>
            <p:cNvPr id="259" name="正方形/長方形 258"/>
            <p:cNvSpPr/>
            <p:nvPr/>
          </p:nvSpPr>
          <p:spPr>
            <a:xfrm>
              <a:off x="562007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正方形/長方形 259"/>
            <p:cNvSpPr/>
            <p:nvPr/>
          </p:nvSpPr>
          <p:spPr>
            <a:xfrm>
              <a:off x="585469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正方形/長方形 260"/>
            <p:cNvSpPr/>
            <p:nvPr/>
          </p:nvSpPr>
          <p:spPr>
            <a:xfrm>
              <a:off x="608931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正方形/長方形 261"/>
            <p:cNvSpPr/>
            <p:nvPr/>
          </p:nvSpPr>
          <p:spPr>
            <a:xfrm>
              <a:off x="562007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p:cNvSpPr/>
            <p:nvPr/>
          </p:nvSpPr>
          <p:spPr>
            <a:xfrm>
              <a:off x="585469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p:cNvSpPr/>
            <p:nvPr/>
          </p:nvSpPr>
          <p:spPr>
            <a:xfrm>
              <a:off x="608931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5" name="グループ化 264"/>
          <p:cNvGrpSpPr/>
          <p:nvPr/>
        </p:nvGrpSpPr>
        <p:grpSpPr>
          <a:xfrm>
            <a:off x="3709797" y="4045459"/>
            <a:ext cx="650473" cy="436605"/>
            <a:chOff x="5620072" y="4584355"/>
            <a:chExt cx="650473" cy="436605"/>
          </a:xfrm>
        </p:grpSpPr>
        <p:sp>
          <p:nvSpPr>
            <p:cNvPr id="266" name="正方形/長方形 265"/>
            <p:cNvSpPr/>
            <p:nvPr/>
          </p:nvSpPr>
          <p:spPr>
            <a:xfrm>
              <a:off x="562007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正方形/長方形 266"/>
            <p:cNvSpPr/>
            <p:nvPr/>
          </p:nvSpPr>
          <p:spPr>
            <a:xfrm>
              <a:off x="585469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正方形/長方形 267"/>
            <p:cNvSpPr/>
            <p:nvPr/>
          </p:nvSpPr>
          <p:spPr>
            <a:xfrm>
              <a:off x="608931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正方形/長方形 268"/>
            <p:cNvSpPr/>
            <p:nvPr/>
          </p:nvSpPr>
          <p:spPr>
            <a:xfrm>
              <a:off x="562007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正方形/長方形 269"/>
            <p:cNvSpPr/>
            <p:nvPr/>
          </p:nvSpPr>
          <p:spPr>
            <a:xfrm>
              <a:off x="585469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正方形/長方形 270"/>
            <p:cNvSpPr/>
            <p:nvPr/>
          </p:nvSpPr>
          <p:spPr>
            <a:xfrm>
              <a:off x="608931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2" name="テキスト ボックス 271"/>
          <p:cNvSpPr txBox="1"/>
          <p:nvPr/>
        </p:nvSpPr>
        <p:spPr>
          <a:xfrm>
            <a:off x="2373193" y="4028275"/>
            <a:ext cx="433132" cy="276999"/>
          </a:xfrm>
          <a:prstGeom prst="rect">
            <a:avLst/>
          </a:prstGeom>
          <a:noFill/>
        </p:spPr>
        <p:txBody>
          <a:bodyPr wrap="none" rtlCol="0">
            <a:spAutoFit/>
          </a:bodyPr>
          <a:lstStyle/>
          <a:p>
            <a:r>
              <a:rPr kumimoji="1" lang="en-US" altLang="ja-JP" sz="1200" dirty="0">
                <a:latin typeface="+mn-ea"/>
              </a:rPr>
              <a:t>Z</a:t>
            </a:r>
            <a:r>
              <a:rPr kumimoji="1" lang="ja-JP" altLang="en-US" sz="1200" dirty="0">
                <a:latin typeface="+mn-ea"/>
              </a:rPr>
              <a:t>社</a:t>
            </a:r>
          </a:p>
        </p:txBody>
      </p:sp>
      <p:sp>
        <p:nvSpPr>
          <p:cNvPr id="273" name="正方形/長方形 272"/>
          <p:cNvSpPr/>
          <p:nvPr/>
        </p:nvSpPr>
        <p:spPr>
          <a:xfrm>
            <a:off x="2264655" y="3995756"/>
            <a:ext cx="2196000" cy="540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4" name="グループ化 273"/>
          <p:cNvGrpSpPr/>
          <p:nvPr/>
        </p:nvGrpSpPr>
        <p:grpSpPr>
          <a:xfrm>
            <a:off x="2903620" y="4635257"/>
            <a:ext cx="650473" cy="436605"/>
            <a:chOff x="5620072" y="4584355"/>
            <a:chExt cx="650473" cy="436605"/>
          </a:xfrm>
        </p:grpSpPr>
        <p:sp>
          <p:nvSpPr>
            <p:cNvPr id="275" name="正方形/長方形 274"/>
            <p:cNvSpPr/>
            <p:nvPr/>
          </p:nvSpPr>
          <p:spPr>
            <a:xfrm>
              <a:off x="562007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正方形/長方形 275"/>
            <p:cNvSpPr/>
            <p:nvPr/>
          </p:nvSpPr>
          <p:spPr>
            <a:xfrm>
              <a:off x="585469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正方形/長方形 276"/>
            <p:cNvSpPr/>
            <p:nvPr/>
          </p:nvSpPr>
          <p:spPr>
            <a:xfrm>
              <a:off x="608931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正方形/長方形 277"/>
            <p:cNvSpPr/>
            <p:nvPr/>
          </p:nvSpPr>
          <p:spPr>
            <a:xfrm>
              <a:off x="562007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正方形/長方形 278"/>
            <p:cNvSpPr/>
            <p:nvPr/>
          </p:nvSpPr>
          <p:spPr>
            <a:xfrm>
              <a:off x="585469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正方形/長方形 279"/>
            <p:cNvSpPr/>
            <p:nvPr/>
          </p:nvSpPr>
          <p:spPr>
            <a:xfrm>
              <a:off x="608931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1" name="グループ化 280"/>
          <p:cNvGrpSpPr/>
          <p:nvPr/>
        </p:nvGrpSpPr>
        <p:grpSpPr>
          <a:xfrm>
            <a:off x="3718227" y="4631267"/>
            <a:ext cx="650473" cy="436605"/>
            <a:chOff x="5620072" y="4584355"/>
            <a:chExt cx="650473" cy="436605"/>
          </a:xfrm>
        </p:grpSpPr>
        <p:sp>
          <p:nvSpPr>
            <p:cNvPr id="282" name="正方形/長方形 281"/>
            <p:cNvSpPr/>
            <p:nvPr/>
          </p:nvSpPr>
          <p:spPr>
            <a:xfrm>
              <a:off x="562007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正方形/長方形 282"/>
            <p:cNvSpPr/>
            <p:nvPr/>
          </p:nvSpPr>
          <p:spPr>
            <a:xfrm>
              <a:off x="585469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正方形/長方形 283"/>
            <p:cNvSpPr/>
            <p:nvPr/>
          </p:nvSpPr>
          <p:spPr>
            <a:xfrm>
              <a:off x="6089312" y="4584355"/>
              <a:ext cx="181233" cy="4366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正方形/長方形 284"/>
            <p:cNvSpPr/>
            <p:nvPr/>
          </p:nvSpPr>
          <p:spPr>
            <a:xfrm>
              <a:off x="562007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6" name="正方形/長方形 285"/>
            <p:cNvSpPr/>
            <p:nvPr/>
          </p:nvSpPr>
          <p:spPr>
            <a:xfrm>
              <a:off x="585469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正方形/長方形 286"/>
            <p:cNvSpPr/>
            <p:nvPr/>
          </p:nvSpPr>
          <p:spPr>
            <a:xfrm>
              <a:off x="6089312" y="4909753"/>
              <a:ext cx="181233"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8" name="テキスト ボックス 287"/>
          <p:cNvSpPr txBox="1"/>
          <p:nvPr/>
        </p:nvSpPr>
        <p:spPr>
          <a:xfrm>
            <a:off x="2312297" y="4713065"/>
            <a:ext cx="492443" cy="276999"/>
          </a:xfrm>
          <a:prstGeom prst="rect">
            <a:avLst/>
          </a:prstGeom>
          <a:noFill/>
        </p:spPr>
        <p:txBody>
          <a:bodyPr wrap="none" rtlCol="0">
            <a:spAutoFit/>
          </a:bodyPr>
          <a:lstStyle/>
          <a:p>
            <a:r>
              <a:rPr lang="ja-JP" altLang="en-US" sz="1200" dirty="0">
                <a:latin typeface="+mn-ea"/>
              </a:rPr>
              <a:t>対照</a:t>
            </a:r>
            <a:endParaRPr kumimoji="1" lang="ja-JP" altLang="en-US" sz="1200" dirty="0">
              <a:latin typeface="+mn-ea"/>
            </a:endParaRPr>
          </a:p>
        </p:txBody>
      </p:sp>
      <p:sp>
        <p:nvSpPr>
          <p:cNvPr id="289" name="正方形/長方形 288"/>
          <p:cNvSpPr/>
          <p:nvPr/>
        </p:nvSpPr>
        <p:spPr>
          <a:xfrm>
            <a:off x="2264655" y="4581564"/>
            <a:ext cx="2196000" cy="540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正方形/長方形 289"/>
          <p:cNvSpPr/>
          <p:nvPr/>
        </p:nvSpPr>
        <p:spPr>
          <a:xfrm>
            <a:off x="2865339" y="2758076"/>
            <a:ext cx="720000" cy="2743665"/>
          </a:xfrm>
          <a:prstGeom prst="rect">
            <a:avLst/>
          </a:prstGeom>
          <a:noFill/>
          <a:ln>
            <a:solidFill>
              <a:srgbClr val="FF66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正方形/長方形 290"/>
          <p:cNvSpPr/>
          <p:nvPr/>
        </p:nvSpPr>
        <p:spPr>
          <a:xfrm>
            <a:off x="3685008" y="2753954"/>
            <a:ext cx="720000" cy="2743665"/>
          </a:xfrm>
          <a:prstGeom prst="rect">
            <a:avLst/>
          </a:prstGeom>
          <a:noFill/>
          <a:ln>
            <a:solidFill>
              <a:srgbClr val="FF66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テキスト ボックス 291"/>
          <p:cNvSpPr txBox="1"/>
          <p:nvPr/>
        </p:nvSpPr>
        <p:spPr>
          <a:xfrm>
            <a:off x="2841844" y="5169850"/>
            <a:ext cx="761747" cy="369332"/>
          </a:xfrm>
          <a:prstGeom prst="rect">
            <a:avLst/>
          </a:prstGeom>
          <a:noFill/>
        </p:spPr>
        <p:txBody>
          <a:bodyPr wrap="none" rtlCol="0">
            <a:spAutoFit/>
          </a:bodyPr>
          <a:lstStyle/>
          <a:p>
            <a:pPr algn="ctr"/>
            <a:r>
              <a:rPr kumimoji="1" lang="en-US" altLang="ja-JP" sz="900" dirty="0" smtClean="0">
                <a:latin typeface="+mn-ea"/>
              </a:rPr>
              <a:t>1</a:t>
            </a:r>
            <a:r>
              <a:rPr kumimoji="1" lang="ja-JP" altLang="en-US" sz="900" dirty="0" smtClean="0">
                <a:latin typeface="+mn-ea"/>
              </a:rPr>
              <a:t>ヶ月後</a:t>
            </a:r>
            <a:endParaRPr kumimoji="1" lang="en-US" altLang="ja-JP" sz="900" dirty="0">
              <a:latin typeface="+mn-ea"/>
            </a:endParaRPr>
          </a:p>
          <a:p>
            <a:pPr algn="ctr"/>
            <a:r>
              <a:rPr kumimoji="1" lang="ja-JP" altLang="en-US" sz="900" dirty="0">
                <a:latin typeface="+mn-ea"/>
              </a:rPr>
              <a:t>分析に使用</a:t>
            </a:r>
          </a:p>
        </p:txBody>
      </p:sp>
      <p:sp>
        <p:nvSpPr>
          <p:cNvPr id="293" name="テキスト ボックス 292"/>
          <p:cNvSpPr txBox="1"/>
          <p:nvPr/>
        </p:nvSpPr>
        <p:spPr>
          <a:xfrm>
            <a:off x="3662376" y="5169850"/>
            <a:ext cx="761747" cy="369332"/>
          </a:xfrm>
          <a:prstGeom prst="rect">
            <a:avLst/>
          </a:prstGeom>
          <a:noFill/>
        </p:spPr>
        <p:txBody>
          <a:bodyPr wrap="none" rtlCol="0">
            <a:spAutoFit/>
          </a:bodyPr>
          <a:lstStyle/>
          <a:p>
            <a:pPr algn="ctr"/>
            <a:r>
              <a:rPr kumimoji="1" lang="en-US" altLang="ja-JP" sz="900" dirty="0" smtClean="0">
                <a:latin typeface="+mn-ea"/>
              </a:rPr>
              <a:t>2</a:t>
            </a:r>
            <a:r>
              <a:rPr kumimoji="1" lang="ja-JP" altLang="en-US" sz="900" dirty="0" smtClean="0">
                <a:latin typeface="+mn-ea"/>
              </a:rPr>
              <a:t>ヶ月後</a:t>
            </a:r>
            <a:endParaRPr kumimoji="1" lang="en-US" altLang="ja-JP" sz="900" dirty="0">
              <a:latin typeface="+mn-ea"/>
            </a:endParaRPr>
          </a:p>
          <a:p>
            <a:pPr algn="ctr"/>
            <a:r>
              <a:rPr kumimoji="1" lang="ja-JP" altLang="en-US" sz="900" dirty="0">
                <a:latin typeface="+mn-ea"/>
              </a:rPr>
              <a:t>分析に使用</a:t>
            </a:r>
          </a:p>
        </p:txBody>
      </p:sp>
      <p:sp>
        <p:nvSpPr>
          <p:cNvPr id="294" name="角丸四角形 293"/>
          <p:cNvSpPr/>
          <p:nvPr/>
        </p:nvSpPr>
        <p:spPr>
          <a:xfrm>
            <a:off x="369143" y="2854440"/>
            <a:ext cx="790011" cy="10717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角丸四角形 294"/>
          <p:cNvSpPr/>
          <p:nvPr/>
        </p:nvSpPr>
        <p:spPr>
          <a:xfrm>
            <a:off x="405391" y="2894993"/>
            <a:ext cx="730225" cy="990653"/>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100" dirty="0">
                <a:latin typeface="+mn-ea"/>
              </a:rPr>
              <a:t>底</a:t>
            </a:r>
            <a:r>
              <a:rPr kumimoji="1" lang="ja-JP" altLang="en-US" sz="1100" dirty="0" smtClean="0">
                <a:latin typeface="+mn-ea"/>
              </a:rPr>
              <a:t>泥</a:t>
            </a:r>
            <a:endParaRPr kumimoji="1" lang="en-US" altLang="ja-JP" sz="1100" dirty="0">
              <a:latin typeface="+mn-ea"/>
            </a:endParaRPr>
          </a:p>
        </p:txBody>
      </p:sp>
      <p:cxnSp>
        <p:nvCxnSpPr>
          <p:cNvPr id="296" name="直線矢印コネクタ 295"/>
          <p:cNvCxnSpPr/>
          <p:nvPr/>
        </p:nvCxnSpPr>
        <p:spPr>
          <a:xfrm>
            <a:off x="2054253" y="3108986"/>
            <a:ext cx="21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7" name="直線矢印コネクタ 296"/>
          <p:cNvCxnSpPr/>
          <p:nvPr/>
        </p:nvCxnSpPr>
        <p:spPr>
          <a:xfrm>
            <a:off x="2054252" y="3677954"/>
            <a:ext cx="21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8" name="直線矢印コネクタ 297"/>
          <p:cNvCxnSpPr/>
          <p:nvPr/>
        </p:nvCxnSpPr>
        <p:spPr>
          <a:xfrm>
            <a:off x="2054251" y="4323585"/>
            <a:ext cx="21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9" name="直線矢印コネクタ 298"/>
          <p:cNvCxnSpPr/>
          <p:nvPr/>
        </p:nvCxnSpPr>
        <p:spPr>
          <a:xfrm>
            <a:off x="2054251" y="4849569"/>
            <a:ext cx="21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0" name="直線コネクタ 299"/>
          <p:cNvCxnSpPr/>
          <p:nvPr/>
        </p:nvCxnSpPr>
        <p:spPr>
          <a:xfrm>
            <a:off x="2054253" y="3108986"/>
            <a:ext cx="0" cy="1740583"/>
          </a:xfrm>
          <a:prstGeom prst="line">
            <a:avLst/>
          </a:prstGeom>
        </p:spPr>
        <p:style>
          <a:lnRef idx="1">
            <a:schemeClr val="dk1"/>
          </a:lnRef>
          <a:fillRef idx="0">
            <a:schemeClr val="dk1"/>
          </a:fillRef>
          <a:effectRef idx="0">
            <a:schemeClr val="dk1"/>
          </a:effectRef>
          <a:fontRef idx="minor">
            <a:schemeClr val="tx1"/>
          </a:fontRef>
        </p:style>
      </p:cxnSp>
      <p:cxnSp>
        <p:nvCxnSpPr>
          <p:cNvPr id="301" name="直線コネクタ 300"/>
          <p:cNvCxnSpPr/>
          <p:nvPr/>
        </p:nvCxnSpPr>
        <p:spPr>
          <a:xfrm>
            <a:off x="1159153" y="3389873"/>
            <a:ext cx="900000" cy="0"/>
          </a:xfrm>
          <a:prstGeom prst="line">
            <a:avLst/>
          </a:prstGeom>
        </p:spPr>
        <p:style>
          <a:lnRef idx="1">
            <a:schemeClr val="dk1"/>
          </a:lnRef>
          <a:fillRef idx="0">
            <a:schemeClr val="dk1"/>
          </a:fillRef>
          <a:effectRef idx="0">
            <a:schemeClr val="dk1"/>
          </a:effectRef>
          <a:fontRef idx="minor">
            <a:schemeClr val="tx1"/>
          </a:fontRef>
        </p:style>
      </p:cxnSp>
      <p:cxnSp>
        <p:nvCxnSpPr>
          <p:cNvPr id="302" name="直線矢印コネクタ 301"/>
          <p:cNvCxnSpPr/>
          <p:nvPr/>
        </p:nvCxnSpPr>
        <p:spPr>
          <a:xfrm rot="5400000">
            <a:off x="596533" y="3977806"/>
            <a:ext cx="3090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3" name="テキスト ボックス 302"/>
          <p:cNvSpPr txBox="1"/>
          <p:nvPr/>
        </p:nvSpPr>
        <p:spPr>
          <a:xfrm>
            <a:off x="11524" y="4148181"/>
            <a:ext cx="1584000" cy="369332"/>
          </a:xfrm>
          <a:prstGeom prst="rect">
            <a:avLst/>
          </a:prstGeom>
          <a:noFill/>
        </p:spPr>
        <p:txBody>
          <a:bodyPr wrap="square" rtlCol="0">
            <a:spAutoFit/>
          </a:bodyPr>
          <a:lstStyle/>
          <a:p>
            <a:pPr algn="ctr"/>
            <a:r>
              <a:rPr kumimoji="1" lang="en-US" altLang="ja-JP" sz="900" dirty="0">
                <a:latin typeface="+mn-ea"/>
              </a:rPr>
              <a:t>1</a:t>
            </a:r>
            <a:r>
              <a:rPr kumimoji="1" lang="ja-JP" altLang="en-US" sz="900" dirty="0">
                <a:latin typeface="+mn-ea"/>
              </a:rPr>
              <a:t>検体採取</a:t>
            </a:r>
            <a:endParaRPr kumimoji="1" lang="en-US" altLang="ja-JP" sz="900" dirty="0">
              <a:latin typeface="+mn-ea"/>
            </a:endParaRPr>
          </a:p>
          <a:p>
            <a:pPr algn="ctr"/>
            <a:r>
              <a:rPr kumimoji="1" lang="ja-JP" altLang="en-US" sz="900" dirty="0" smtClean="0">
                <a:latin typeface="+mn-ea"/>
              </a:rPr>
              <a:t>散布前の</a:t>
            </a:r>
            <a:r>
              <a:rPr kumimoji="1" lang="ja-JP" altLang="en-US" sz="900" dirty="0">
                <a:latin typeface="+mn-ea"/>
              </a:rPr>
              <a:t>全項目を分析</a:t>
            </a:r>
            <a:endParaRPr kumimoji="1" lang="en-US" altLang="ja-JP" sz="900" dirty="0">
              <a:latin typeface="+mn-ea"/>
            </a:endParaRPr>
          </a:p>
        </p:txBody>
      </p:sp>
      <p:sp>
        <p:nvSpPr>
          <p:cNvPr id="306" name="正方形/長方形 305"/>
          <p:cNvSpPr/>
          <p:nvPr/>
        </p:nvSpPr>
        <p:spPr>
          <a:xfrm>
            <a:off x="86693" y="4148181"/>
            <a:ext cx="1440000" cy="324870"/>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テキスト ボックス 306"/>
          <p:cNvSpPr txBox="1"/>
          <p:nvPr/>
        </p:nvSpPr>
        <p:spPr>
          <a:xfrm>
            <a:off x="1370398" y="5255520"/>
            <a:ext cx="1210588" cy="246221"/>
          </a:xfrm>
          <a:prstGeom prst="rect">
            <a:avLst/>
          </a:prstGeom>
          <a:noFill/>
        </p:spPr>
        <p:txBody>
          <a:bodyPr wrap="none" rtlCol="0">
            <a:spAutoFit/>
          </a:bodyPr>
          <a:lstStyle/>
          <a:p>
            <a:r>
              <a:rPr lang="ja-JP" altLang="en-US" sz="1000" b="1" dirty="0" smtClean="0">
                <a:latin typeface="+mn-ea"/>
              </a:rPr>
              <a:t>分析試料イメージ</a:t>
            </a:r>
            <a:endParaRPr lang="ja-JP" altLang="en-US" sz="1000" b="1" dirty="0">
              <a:latin typeface="+mn-ea"/>
            </a:endParaRPr>
          </a:p>
        </p:txBody>
      </p:sp>
      <p:pic>
        <p:nvPicPr>
          <p:cNvPr id="308" name="図 307"/>
          <p:cNvPicPr>
            <a:picLocks noChangeAspect="1"/>
          </p:cNvPicPr>
          <p:nvPr/>
        </p:nvPicPr>
        <p:blipFill rotWithShape="1">
          <a:blip r:embed="rId4" cstate="print">
            <a:extLst>
              <a:ext uri="{28A0092B-C50C-407E-A947-70E740481C1C}">
                <a14:useLocalDpi xmlns:a14="http://schemas.microsoft.com/office/drawing/2010/main" val="0"/>
              </a:ext>
            </a:extLst>
          </a:blip>
          <a:srcRect l="12313" t="14894" r="21134"/>
          <a:stretch/>
        </p:blipFill>
        <p:spPr>
          <a:xfrm>
            <a:off x="4664806" y="692843"/>
            <a:ext cx="1909398" cy="1831282"/>
          </a:xfrm>
          <a:prstGeom prst="rect">
            <a:avLst/>
          </a:prstGeom>
        </p:spPr>
      </p:pic>
      <p:sp>
        <p:nvSpPr>
          <p:cNvPr id="309" name="正方形/長方形 308"/>
          <p:cNvSpPr/>
          <p:nvPr/>
        </p:nvSpPr>
        <p:spPr>
          <a:xfrm>
            <a:off x="5560540" y="1430877"/>
            <a:ext cx="709128" cy="548744"/>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正方形/長方形 309"/>
          <p:cNvSpPr/>
          <p:nvPr/>
        </p:nvSpPr>
        <p:spPr>
          <a:xfrm>
            <a:off x="4935948" y="1320117"/>
            <a:ext cx="619615" cy="52387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テキスト ボックス 310"/>
          <p:cNvSpPr txBox="1"/>
          <p:nvPr/>
        </p:nvSpPr>
        <p:spPr>
          <a:xfrm>
            <a:off x="5640918" y="2148914"/>
            <a:ext cx="360000" cy="144000"/>
          </a:xfrm>
          <a:prstGeom prst="rect">
            <a:avLst/>
          </a:prstGeom>
          <a:solidFill>
            <a:schemeClr val="bg1"/>
          </a:solidFill>
          <a:ln>
            <a:noFill/>
          </a:ln>
        </p:spPr>
        <p:txBody>
          <a:bodyPr wrap="square" rtlCol="0">
            <a:spAutoFit/>
          </a:bodyPr>
          <a:lstStyle/>
          <a:p>
            <a:pPr algn="ctr"/>
            <a:r>
              <a:rPr lang="en-US" altLang="ja-JP" sz="700" dirty="0" smtClean="0"/>
              <a:t>X</a:t>
            </a:r>
            <a:r>
              <a:rPr kumimoji="1" lang="ja-JP" altLang="en-US" sz="700" dirty="0" smtClean="0"/>
              <a:t>社</a:t>
            </a:r>
            <a:endParaRPr kumimoji="1" lang="ja-JP" altLang="en-US" sz="700" dirty="0"/>
          </a:p>
        </p:txBody>
      </p:sp>
      <p:cxnSp>
        <p:nvCxnSpPr>
          <p:cNvPr id="312" name="直線矢印コネクタ 311"/>
          <p:cNvCxnSpPr>
            <a:stCxn id="311" idx="0"/>
          </p:cNvCxnSpPr>
          <p:nvPr/>
        </p:nvCxnSpPr>
        <p:spPr>
          <a:xfrm flipV="1">
            <a:off x="5820918" y="1983928"/>
            <a:ext cx="70938" cy="1649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3" name="テキスト ボックス 312"/>
          <p:cNvSpPr txBox="1"/>
          <p:nvPr/>
        </p:nvSpPr>
        <p:spPr>
          <a:xfrm>
            <a:off x="5021786" y="2158600"/>
            <a:ext cx="360000" cy="144000"/>
          </a:xfrm>
          <a:prstGeom prst="rect">
            <a:avLst/>
          </a:prstGeom>
          <a:solidFill>
            <a:schemeClr val="bg1"/>
          </a:solidFill>
          <a:ln>
            <a:noFill/>
          </a:ln>
        </p:spPr>
        <p:txBody>
          <a:bodyPr wrap="square" rtlCol="0">
            <a:spAutoFit/>
          </a:bodyPr>
          <a:lstStyle/>
          <a:p>
            <a:pPr algn="ctr"/>
            <a:r>
              <a:rPr lang="en-US" altLang="ja-JP" sz="700" dirty="0" smtClean="0"/>
              <a:t>Y</a:t>
            </a:r>
            <a:r>
              <a:rPr kumimoji="1" lang="ja-JP" altLang="en-US" sz="700" dirty="0" smtClean="0"/>
              <a:t>社</a:t>
            </a:r>
            <a:endParaRPr kumimoji="1" lang="ja-JP" altLang="en-US" sz="700" dirty="0"/>
          </a:p>
        </p:txBody>
      </p:sp>
      <p:cxnSp>
        <p:nvCxnSpPr>
          <p:cNvPr id="314" name="直線矢印コネクタ 313"/>
          <p:cNvCxnSpPr>
            <a:stCxn id="313" idx="0"/>
            <a:endCxn id="310" idx="2"/>
          </p:cNvCxnSpPr>
          <p:nvPr/>
        </p:nvCxnSpPr>
        <p:spPr>
          <a:xfrm flipV="1">
            <a:off x="5201786" y="1843992"/>
            <a:ext cx="43970" cy="314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5" name="テキスト ボックス 314"/>
          <p:cNvSpPr txBox="1"/>
          <p:nvPr/>
        </p:nvSpPr>
        <p:spPr>
          <a:xfrm>
            <a:off x="4685222" y="753360"/>
            <a:ext cx="972000" cy="144000"/>
          </a:xfrm>
          <a:prstGeom prst="rect">
            <a:avLst/>
          </a:prstGeom>
          <a:solidFill>
            <a:schemeClr val="bg1"/>
          </a:solidFill>
          <a:ln>
            <a:noFill/>
          </a:ln>
        </p:spPr>
        <p:txBody>
          <a:bodyPr wrap="square" rtlCol="0">
            <a:spAutoFit/>
          </a:bodyPr>
          <a:lstStyle/>
          <a:p>
            <a:pPr algn="ctr"/>
            <a:r>
              <a:rPr lang="ja-JP" altLang="en-US" sz="700" dirty="0" smtClean="0"/>
              <a:t>裏面に</a:t>
            </a:r>
            <a:r>
              <a:rPr lang="en-US" altLang="ja-JP" sz="700" dirty="0" smtClean="0"/>
              <a:t>Z</a:t>
            </a:r>
            <a:r>
              <a:rPr lang="ja-JP" altLang="en-US" sz="700" dirty="0" smtClean="0"/>
              <a:t>社と対照区</a:t>
            </a:r>
            <a:endParaRPr kumimoji="1" lang="ja-JP" altLang="en-US" sz="700" dirty="0"/>
          </a:p>
        </p:txBody>
      </p:sp>
      <p:pic>
        <p:nvPicPr>
          <p:cNvPr id="318" name="図 317"/>
          <p:cNvPicPr>
            <a:picLocks noChangeAspect="1"/>
          </p:cNvPicPr>
          <p:nvPr/>
        </p:nvPicPr>
        <p:blipFill rotWithShape="1">
          <a:blip r:embed="rId5" cstate="print">
            <a:extLst>
              <a:ext uri="{28A0092B-C50C-407E-A947-70E740481C1C}">
                <a14:useLocalDpi xmlns:a14="http://schemas.microsoft.com/office/drawing/2010/main" val="0"/>
              </a:ext>
            </a:extLst>
          </a:blip>
          <a:srcRect l="20723" r="30115"/>
          <a:stretch/>
        </p:blipFill>
        <p:spPr>
          <a:xfrm>
            <a:off x="7038782" y="4099435"/>
            <a:ext cx="1578634" cy="2408282"/>
          </a:xfrm>
          <a:prstGeom prst="rect">
            <a:avLst/>
          </a:prstGeom>
        </p:spPr>
      </p:pic>
      <p:sp>
        <p:nvSpPr>
          <p:cNvPr id="319" name="正方形/長方形 318"/>
          <p:cNvSpPr/>
          <p:nvPr/>
        </p:nvSpPr>
        <p:spPr>
          <a:xfrm>
            <a:off x="4615227" y="469385"/>
            <a:ext cx="4485911" cy="3046787"/>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0" name="テキスト ボックス 319"/>
          <p:cNvSpPr txBox="1"/>
          <p:nvPr/>
        </p:nvSpPr>
        <p:spPr>
          <a:xfrm>
            <a:off x="4676462" y="2833954"/>
            <a:ext cx="2729752" cy="577081"/>
          </a:xfrm>
          <a:prstGeom prst="rect">
            <a:avLst/>
          </a:prstGeom>
          <a:noFill/>
          <a:ln>
            <a:noFill/>
          </a:ln>
        </p:spPr>
        <p:txBody>
          <a:bodyPr wrap="square" rtlCol="0">
            <a:spAutoFit/>
          </a:bodyPr>
          <a:lstStyle/>
          <a:p>
            <a:pPr marL="171450" indent="-171450">
              <a:buFont typeface="Arial" panose="020B0604020202020204" pitchFamily="34" charset="0"/>
              <a:buChar char="•"/>
            </a:pPr>
            <a:r>
              <a:rPr lang="ja-JP" altLang="en-US" sz="1050" dirty="0" smtClean="0"/>
              <a:t>地下室で実施</a:t>
            </a:r>
            <a:endParaRPr lang="en-US" altLang="ja-JP" sz="1050" dirty="0" smtClean="0"/>
          </a:p>
          <a:p>
            <a:pPr marL="171450" indent="-171450">
              <a:buFont typeface="Arial" panose="020B0604020202020204" pitchFamily="34" charset="0"/>
              <a:buChar char="•"/>
            </a:pPr>
            <a:r>
              <a:rPr lang="ja-JP" altLang="en-US" sz="1050" dirty="0" smtClean="0"/>
              <a:t>通常は消灯、カバーをかぶせている。</a:t>
            </a:r>
            <a:endParaRPr lang="en-US" altLang="ja-JP" sz="1050" dirty="0" smtClean="0"/>
          </a:p>
          <a:p>
            <a:pPr marL="171450" indent="-171450">
              <a:buFont typeface="Arial" panose="020B0604020202020204" pitchFamily="34" charset="0"/>
              <a:buChar char="•"/>
            </a:pPr>
            <a:r>
              <a:rPr lang="ja-JP" altLang="en-US" sz="1050" dirty="0" smtClean="0"/>
              <a:t>室温調整なし</a:t>
            </a:r>
            <a:endParaRPr lang="en-US" altLang="ja-JP" sz="1050" dirty="0"/>
          </a:p>
        </p:txBody>
      </p:sp>
      <p:sp>
        <p:nvSpPr>
          <p:cNvPr id="321" name="テキスト ボックス 320"/>
          <p:cNvSpPr txBox="1"/>
          <p:nvPr/>
        </p:nvSpPr>
        <p:spPr>
          <a:xfrm>
            <a:off x="4659876" y="463240"/>
            <a:ext cx="1855338" cy="261610"/>
          </a:xfrm>
          <a:prstGeom prst="rect">
            <a:avLst/>
          </a:prstGeom>
          <a:noFill/>
          <a:ln cmpd="dbl">
            <a:noFill/>
          </a:ln>
        </p:spPr>
        <p:txBody>
          <a:bodyPr wrap="square" rtlCol="0">
            <a:spAutoFit/>
          </a:bodyPr>
          <a:lstStyle/>
          <a:p>
            <a:r>
              <a:rPr lang="ja-JP" altLang="en-US" sz="1100" b="1" dirty="0" smtClean="0">
                <a:solidFill>
                  <a:srgbClr val="333399"/>
                </a:solidFill>
              </a:rPr>
              <a:t>室内実験設置状況</a:t>
            </a:r>
            <a:endParaRPr kumimoji="1" lang="en-US" altLang="ja-JP" sz="1100" b="1" dirty="0">
              <a:solidFill>
                <a:srgbClr val="333399"/>
              </a:solidFill>
            </a:endParaRPr>
          </a:p>
        </p:txBody>
      </p:sp>
      <p:sp>
        <p:nvSpPr>
          <p:cNvPr id="322" name="正方形/長方形 321"/>
          <p:cNvSpPr/>
          <p:nvPr/>
        </p:nvSpPr>
        <p:spPr>
          <a:xfrm>
            <a:off x="7004589" y="3582196"/>
            <a:ext cx="2096549" cy="2969387"/>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テキスト ボックス 322"/>
          <p:cNvSpPr txBox="1"/>
          <p:nvPr/>
        </p:nvSpPr>
        <p:spPr>
          <a:xfrm>
            <a:off x="6984152" y="3603288"/>
            <a:ext cx="1855338" cy="261610"/>
          </a:xfrm>
          <a:prstGeom prst="rect">
            <a:avLst/>
          </a:prstGeom>
          <a:noFill/>
          <a:ln cmpd="dbl">
            <a:noFill/>
          </a:ln>
        </p:spPr>
        <p:txBody>
          <a:bodyPr wrap="square" rtlCol="0">
            <a:spAutoFit/>
          </a:bodyPr>
          <a:lstStyle/>
          <a:p>
            <a:r>
              <a:rPr lang="ja-JP" altLang="en-US" sz="1100" b="1" dirty="0" smtClean="0">
                <a:solidFill>
                  <a:srgbClr val="333399"/>
                </a:solidFill>
              </a:rPr>
              <a:t>水槽の状況</a:t>
            </a:r>
            <a:endParaRPr kumimoji="1" lang="en-US" altLang="ja-JP" sz="1100" b="1" dirty="0">
              <a:solidFill>
                <a:srgbClr val="333399"/>
              </a:solidFill>
            </a:endParaRPr>
          </a:p>
        </p:txBody>
      </p:sp>
      <p:sp>
        <p:nvSpPr>
          <p:cNvPr id="324" name="テキスト ボックス 323"/>
          <p:cNvSpPr txBox="1"/>
          <p:nvPr/>
        </p:nvSpPr>
        <p:spPr>
          <a:xfrm>
            <a:off x="7742386" y="3897608"/>
            <a:ext cx="1273028" cy="215444"/>
          </a:xfrm>
          <a:prstGeom prst="rect">
            <a:avLst/>
          </a:prstGeom>
          <a:noFill/>
          <a:ln>
            <a:noFill/>
          </a:ln>
        </p:spPr>
        <p:txBody>
          <a:bodyPr wrap="square" rtlCol="0">
            <a:spAutoFit/>
          </a:bodyPr>
          <a:lstStyle/>
          <a:p>
            <a:r>
              <a:rPr lang="ja-JP" altLang="en-US" sz="800" dirty="0" smtClean="0"/>
              <a:t>上部はラップで覆う</a:t>
            </a:r>
            <a:endParaRPr lang="en-US" altLang="ja-JP" sz="800" dirty="0"/>
          </a:p>
        </p:txBody>
      </p:sp>
      <p:cxnSp>
        <p:nvCxnSpPr>
          <p:cNvPr id="325" name="直線矢印コネクタ 324"/>
          <p:cNvCxnSpPr/>
          <p:nvPr/>
        </p:nvCxnSpPr>
        <p:spPr>
          <a:xfrm>
            <a:off x="7316555" y="4003958"/>
            <a:ext cx="0" cy="2300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6" name="直線コネクタ 325"/>
          <p:cNvCxnSpPr/>
          <p:nvPr/>
        </p:nvCxnSpPr>
        <p:spPr>
          <a:xfrm>
            <a:off x="7316555" y="4003958"/>
            <a:ext cx="509029" cy="0"/>
          </a:xfrm>
          <a:prstGeom prst="line">
            <a:avLst/>
          </a:prstGeom>
        </p:spPr>
        <p:style>
          <a:lnRef idx="1">
            <a:schemeClr val="dk1"/>
          </a:lnRef>
          <a:fillRef idx="0">
            <a:schemeClr val="dk1"/>
          </a:fillRef>
          <a:effectRef idx="0">
            <a:schemeClr val="dk1"/>
          </a:effectRef>
          <a:fontRef idx="minor">
            <a:schemeClr val="tx1"/>
          </a:fontRef>
        </p:style>
      </p:cxnSp>
      <p:sp>
        <p:nvSpPr>
          <p:cNvPr id="327" name="テキスト ボックス 326"/>
          <p:cNvSpPr txBox="1"/>
          <p:nvPr/>
        </p:nvSpPr>
        <p:spPr>
          <a:xfrm>
            <a:off x="8564429" y="6111728"/>
            <a:ext cx="708939" cy="338554"/>
          </a:xfrm>
          <a:prstGeom prst="rect">
            <a:avLst/>
          </a:prstGeom>
          <a:noFill/>
          <a:ln>
            <a:noFill/>
          </a:ln>
        </p:spPr>
        <p:txBody>
          <a:bodyPr wrap="square" rtlCol="0">
            <a:spAutoFit/>
          </a:bodyPr>
          <a:lstStyle/>
          <a:p>
            <a:r>
              <a:rPr lang="ja-JP" altLang="en-US" sz="800" dirty="0" smtClean="0"/>
              <a:t>試験区分</a:t>
            </a:r>
            <a:endParaRPr lang="en-US" altLang="ja-JP" sz="800" dirty="0" smtClean="0"/>
          </a:p>
          <a:p>
            <a:r>
              <a:rPr lang="ja-JP" altLang="en-US" sz="800" dirty="0" smtClean="0"/>
              <a:t>ラベル</a:t>
            </a:r>
            <a:endParaRPr lang="en-US" altLang="ja-JP" sz="800" dirty="0" smtClean="0"/>
          </a:p>
        </p:txBody>
      </p:sp>
      <p:cxnSp>
        <p:nvCxnSpPr>
          <p:cNvPr id="328" name="直線矢印コネクタ 327"/>
          <p:cNvCxnSpPr/>
          <p:nvPr/>
        </p:nvCxnSpPr>
        <p:spPr>
          <a:xfrm flipH="1">
            <a:off x="8191203" y="6324886"/>
            <a:ext cx="468000"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329" name="直線矢印コネクタ 328"/>
          <p:cNvCxnSpPr/>
          <p:nvPr/>
        </p:nvCxnSpPr>
        <p:spPr>
          <a:xfrm flipH="1">
            <a:off x="8032883" y="4870371"/>
            <a:ext cx="158320" cy="938711"/>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330" name="テキスト ボックス 329"/>
          <p:cNvSpPr txBox="1"/>
          <p:nvPr/>
        </p:nvSpPr>
        <p:spPr>
          <a:xfrm>
            <a:off x="7394145" y="4568376"/>
            <a:ext cx="1900314" cy="338554"/>
          </a:xfrm>
          <a:prstGeom prst="rect">
            <a:avLst/>
          </a:prstGeom>
          <a:noFill/>
          <a:ln>
            <a:noFill/>
          </a:ln>
        </p:spPr>
        <p:txBody>
          <a:bodyPr wrap="square" rtlCol="0">
            <a:spAutoFit/>
          </a:bodyPr>
          <a:lstStyle/>
          <a:p>
            <a:r>
              <a:rPr lang="ja-JP" altLang="en-US" sz="800" dirty="0" smtClean="0"/>
              <a:t>高さの目安のライン</a:t>
            </a:r>
            <a:endParaRPr lang="en-US" altLang="ja-JP" sz="800" dirty="0" smtClean="0"/>
          </a:p>
          <a:p>
            <a:r>
              <a:rPr lang="ja-JP" altLang="en-US" sz="800" dirty="0" smtClean="0"/>
              <a:t>（底泥厚さの変動を確認するため）</a:t>
            </a:r>
            <a:endParaRPr lang="en-US" altLang="ja-JP" sz="800" dirty="0" smtClean="0"/>
          </a:p>
        </p:txBody>
      </p:sp>
      <p:cxnSp>
        <p:nvCxnSpPr>
          <p:cNvPr id="331" name="直線矢印コネクタ 330"/>
          <p:cNvCxnSpPr/>
          <p:nvPr/>
        </p:nvCxnSpPr>
        <p:spPr>
          <a:xfrm>
            <a:off x="7590273" y="5170301"/>
            <a:ext cx="235233" cy="140496"/>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332" name="テキスト ボックス 331"/>
          <p:cNvSpPr txBox="1"/>
          <p:nvPr/>
        </p:nvSpPr>
        <p:spPr>
          <a:xfrm>
            <a:off x="7168882" y="4973133"/>
            <a:ext cx="1285267" cy="215444"/>
          </a:xfrm>
          <a:prstGeom prst="rect">
            <a:avLst/>
          </a:prstGeom>
          <a:noFill/>
          <a:ln>
            <a:noFill/>
          </a:ln>
        </p:spPr>
        <p:txBody>
          <a:bodyPr wrap="square" rtlCol="0">
            <a:spAutoFit/>
          </a:bodyPr>
          <a:lstStyle/>
          <a:p>
            <a:r>
              <a:rPr lang="ja-JP" altLang="en-US" sz="800" dirty="0" smtClean="0"/>
              <a:t>高さ目盛り</a:t>
            </a:r>
            <a:endParaRPr lang="en-US" altLang="ja-JP" sz="800" dirty="0" smtClean="0"/>
          </a:p>
        </p:txBody>
      </p:sp>
      <p:cxnSp>
        <p:nvCxnSpPr>
          <p:cNvPr id="333" name="直線矢印コネクタ 332"/>
          <p:cNvCxnSpPr/>
          <p:nvPr/>
        </p:nvCxnSpPr>
        <p:spPr>
          <a:xfrm flipH="1">
            <a:off x="8180406" y="4447990"/>
            <a:ext cx="54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4" name="テキスト ボックス 333"/>
          <p:cNvSpPr txBox="1"/>
          <p:nvPr/>
        </p:nvSpPr>
        <p:spPr>
          <a:xfrm>
            <a:off x="8670472" y="4347077"/>
            <a:ext cx="504000" cy="215444"/>
          </a:xfrm>
          <a:prstGeom prst="rect">
            <a:avLst/>
          </a:prstGeom>
          <a:noFill/>
          <a:ln>
            <a:noFill/>
          </a:ln>
        </p:spPr>
        <p:txBody>
          <a:bodyPr wrap="square" rtlCol="0">
            <a:spAutoFit/>
          </a:bodyPr>
          <a:lstStyle/>
          <a:p>
            <a:r>
              <a:rPr lang="ja-JP" altLang="en-US" sz="800" dirty="0" smtClean="0"/>
              <a:t>河川水</a:t>
            </a:r>
            <a:endParaRPr lang="en-US" altLang="ja-JP" sz="800" dirty="0" smtClean="0"/>
          </a:p>
        </p:txBody>
      </p:sp>
      <p:sp>
        <p:nvSpPr>
          <p:cNvPr id="335" name="正方形/長方形 334"/>
          <p:cNvSpPr/>
          <p:nvPr/>
        </p:nvSpPr>
        <p:spPr>
          <a:xfrm>
            <a:off x="4617367" y="3587278"/>
            <a:ext cx="2346240" cy="2964305"/>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テキスト ボックス 335"/>
          <p:cNvSpPr txBox="1"/>
          <p:nvPr/>
        </p:nvSpPr>
        <p:spPr>
          <a:xfrm>
            <a:off x="4586782" y="3603288"/>
            <a:ext cx="1855338" cy="261610"/>
          </a:xfrm>
          <a:prstGeom prst="rect">
            <a:avLst/>
          </a:prstGeom>
          <a:noFill/>
          <a:ln w="28575" cmpd="dbl">
            <a:noFill/>
          </a:ln>
        </p:spPr>
        <p:txBody>
          <a:bodyPr wrap="square" rtlCol="0">
            <a:spAutoFit/>
          </a:bodyPr>
          <a:lstStyle/>
          <a:p>
            <a:r>
              <a:rPr lang="ja-JP" altLang="en-US" sz="1100" b="1" dirty="0" smtClean="0">
                <a:solidFill>
                  <a:srgbClr val="333399"/>
                </a:solidFill>
              </a:rPr>
              <a:t>セッティング手順</a:t>
            </a:r>
            <a:endParaRPr kumimoji="1" lang="en-US" altLang="ja-JP" sz="1100" b="1" dirty="0">
              <a:solidFill>
                <a:srgbClr val="333399"/>
              </a:solidFill>
            </a:endParaRPr>
          </a:p>
        </p:txBody>
      </p:sp>
      <p:sp>
        <p:nvSpPr>
          <p:cNvPr id="337" name="テキスト ボックス 336"/>
          <p:cNvSpPr txBox="1"/>
          <p:nvPr/>
        </p:nvSpPr>
        <p:spPr>
          <a:xfrm>
            <a:off x="4587366" y="3777080"/>
            <a:ext cx="2426047" cy="2431435"/>
          </a:xfrm>
          <a:prstGeom prst="rect">
            <a:avLst/>
          </a:prstGeom>
          <a:noFill/>
          <a:ln>
            <a:noFill/>
          </a:ln>
        </p:spPr>
        <p:txBody>
          <a:bodyPr wrap="square" rtlCol="0">
            <a:spAutoFit/>
          </a:bodyPr>
          <a:lstStyle/>
          <a:p>
            <a:r>
              <a:rPr lang="en-US" altLang="ja-JP" sz="800" dirty="0" smtClean="0">
                <a:solidFill>
                  <a:prstClr val="black"/>
                </a:solidFill>
              </a:rPr>
              <a:t>1</a:t>
            </a:r>
            <a:r>
              <a:rPr lang="ja-JP" altLang="en-US" sz="800" dirty="0" smtClean="0">
                <a:solidFill>
                  <a:prstClr val="black"/>
                </a:solidFill>
              </a:rPr>
              <a:t>：</a:t>
            </a:r>
            <a:r>
              <a:rPr lang="ja-JP" altLang="en-US" sz="800" dirty="0"/>
              <a:t>猪飼野新橋</a:t>
            </a:r>
            <a:r>
              <a:rPr lang="ja-JP" altLang="en-US" sz="800" dirty="0" smtClean="0"/>
              <a:t>周辺</a:t>
            </a:r>
            <a:r>
              <a:rPr lang="ja-JP" altLang="en-US" sz="800" dirty="0" smtClean="0">
                <a:solidFill>
                  <a:prstClr val="black"/>
                </a:solidFill>
              </a:rPr>
              <a:t>で底泥及び河川水</a:t>
            </a:r>
            <a:r>
              <a:rPr lang="en-US" altLang="ja-JP" sz="800" dirty="0" smtClean="0">
                <a:solidFill>
                  <a:prstClr val="black"/>
                </a:solidFill>
              </a:rPr>
              <a:t>(</a:t>
            </a:r>
            <a:r>
              <a:rPr lang="ja-JP" altLang="en-US" sz="800" dirty="0" smtClean="0">
                <a:solidFill>
                  <a:prstClr val="black"/>
                </a:solidFill>
              </a:rPr>
              <a:t>表層　</a:t>
            </a:r>
            <a:endParaRPr lang="en-US" altLang="ja-JP" sz="800" dirty="0" smtClean="0">
              <a:solidFill>
                <a:prstClr val="black"/>
              </a:solidFill>
            </a:endParaRPr>
          </a:p>
          <a:p>
            <a:r>
              <a:rPr lang="ja-JP" altLang="en-US" sz="800" dirty="0" smtClean="0">
                <a:solidFill>
                  <a:prstClr val="black"/>
                </a:solidFill>
              </a:rPr>
              <a:t>　水</a:t>
            </a:r>
            <a:r>
              <a:rPr lang="en-US" altLang="ja-JP" sz="800" dirty="0" smtClean="0">
                <a:solidFill>
                  <a:prstClr val="black"/>
                </a:solidFill>
              </a:rPr>
              <a:t>)</a:t>
            </a:r>
            <a:r>
              <a:rPr lang="ja-JP" altLang="en-US" sz="800" dirty="0" smtClean="0">
                <a:solidFill>
                  <a:prstClr val="black"/>
                </a:solidFill>
              </a:rPr>
              <a:t>を採取し密閉容器で分析室まで運搬。</a:t>
            </a:r>
            <a:endParaRPr lang="en-US" altLang="ja-JP" sz="800" dirty="0" smtClean="0">
              <a:solidFill>
                <a:prstClr val="black"/>
              </a:solidFill>
            </a:endParaRPr>
          </a:p>
          <a:p>
            <a:r>
              <a:rPr lang="ja-JP" altLang="en-US" sz="800" dirty="0" smtClean="0">
                <a:solidFill>
                  <a:prstClr val="black"/>
                </a:solidFill>
              </a:rPr>
              <a:t>　</a:t>
            </a:r>
            <a:r>
              <a:rPr lang="en-US" altLang="ja-JP" sz="800" dirty="0" smtClean="0">
                <a:solidFill>
                  <a:prstClr val="black"/>
                </a:solidFill>
              </a:rPr>
              <a:t>(8/25)</a:t>
            </a:r>
          </a:p>
          <a:p>
            <a:r>
              <a:rPr lang="en-US" altLang="ja-JP" sz="800" dirty="0" smtClean="0"/>
              <a:t>2</a:t>
            </a:r>
            <a:r>
              <a:rPr lang="ja-JP" altLang="en-US" sz="800" dirty="0" smtClean="0"/>
              <a:t>：実験室に持ち帰った底泥をふるい</a:t>
            </a:r>
            <a:endParaRPr lang="en-US" altLang="ja-JP" sz="800" dirty="0" smtClean="0"/>
          </a:p>
          <a:p>
            <a:r>
              <a:rPr lang="ja-JP" altLang="en-US" sz="800" dirty="0" smtClean="0"/>
              <a:t>　</a:t>
            </a:r>
            <a:r>
              <a:rPr lang="en-US" altLang="ja-JP" sz="800" dirty="0" smtClean="0"/>
              <a:t>(φ4.75mm)</a:t>
            </a:r>
            <a:r>
              <a:rPr lang="ja-JP" altLang="en-US" sz="800" dirty="0" smtClean="0"/>
              <a:t>にかけ、ゴミを取り除く。</a:t>
            </a:r>
            <a:endParaRPr lang="en-US" altLang="ja-JP" sz="800" dirty="0" smtClean="0"/>
          </a:p>
          <a:p>
            <a:r>
              <a:rPr lang="ja-JP" altLang="en-US" sz="800" dirty="0" smtClean="0"/>
              <a:t>　</a:t>
            </a:r>
            <a:r>
              <a:rPr lang="en-US" altLang="ja-JP" sz="800" dirty="0" smtClean="0"/>
              <a:t>(</a:t>
            </a:r>
            <a:r>
              <a:rPr lang="ja-JP" altLang="en-US" sz="800" dirty="0" smtClean="0"/>
              <a:t>～</a:t>
            </a:r>
            <a:r>
              <a:rPr lang="en-US" altLang="ja-JP" sz="800" dirty="0" smtClean="0"/>
              <a:t>8/28)</a:t>
            </a:r>
          </a:p>
          <a:p>
            <a:r>
              <a:rPr lang="ja-JP" altLang="en-US" sz="800" dirty="0" smtClean="0">
                <a:solidFill>
                  <a:prstClr val="black"/>
                </a:solidFill>
              </a:rPr>
              <a:t>・作業中以外は試料を密閉して冷蔵庫で保管。</a:t>
            </a:r>
            <a:endParaRPr lang="en-US" altLang="ja-JP" sz="800" dirty="0" smtClean="0">
              <a:solidFill>
                <a:prstClr val="black"/>
              </a:solidFill>
            </a:endParaRPr>
          </a:p>
          <a:p>
            <a:r>
              <a:rPr lang="en-US" altLang="ja-JP" sz="800" dirty="0" smtClean="0">
                <a:solidFill>
                  <a:prstClr val="black"/>
                </a:solidFill>
              </a:rPr>
              <a:t>3.</a:t>
            </a:r>
            <a:r>
              <a:rPr lang="ja-JP" altLang="en-US" sz="800" dirty="0" smtClean="0">
                <a:solidFill>
                  <a:prstClr val="black"/>
                </a:solidFill>
              </a:rPr>
              <a:t>散布前試料の</a:t>
            </a:r>
            <a:r>
              <a:rPr lang="en-US" altLang="ja-JP" sz="800" dirty="0" smtClean="0">
                <a:solidFill>
                  <a:prstClr val="black"/>
                </a:solidFill>
              </a:rPr>
              <a:t>ORP</a:t>
            </a:r>
            <a:r>
              <a:rPr lang="ja-JP" altLang="en-US" sz="800" dirty="0" err="1">
                <a:solidFill>
                  <a:prstClr val="black"/>
                </a:solidFill>
              </a:rPr>
              <a:t>、ｐ</a:t>
            </a:r>
            <a:r>
              <a:rPr lang="en-US" altLang="ja-JP" sz="800" dirty="0">
                <a:solidFill>
                  <a:prstClr val="black"/>
                </a:solidFill>
              </a:rPr>
              <a:t>H</a:t>
            </a:r>
            <a:r>
              <a:rPr lang="ja-JP" altLang="en-US" sz="800" dirty="0" err="1">
                <a:solidFill>
                  <a:prstClr val="black"/>
                </a:solidFill>
              </a:rPr>
              <a:t>、</a:t>
            </a:r>
            <a:r>
              <a:rPr lang="ja-JP" altLang="en-US" sz="800" dirty="0">
                <a:solidFill>
                  <a:prstClr val="black"/>
                </a:solidFill>
              </a:rPr>
              <a:t>泥</a:t>
            </a:r>
            <a:r>
              <a:rPr lang="ja-JP" altLang="en-US" sz="800" dirty="0" smtClean="0">
                <a:solidFill>
                  <a:prstClr val="black"/>
                </a:solidFill>
              </a:rPr>
              <a:t>温の計測及び</a:t>
            </a:r>
            <a:endParaRPr lang="en-US" altLang="ja-JP" sz="800" dirty="0" smtClean="0">
              <a:solidFill>
                <a:prstClr val="black"/>
              </a:solidFill>
            </a:endParaRPr>
          </a:p>
          <a:p>
            <a:r>
              <a:rPr lang="ja-JP" altLang="en-US" sz="800" dirty="0" smtClean="0">
                <a:solidFill>
                  <a:prstClr val="black"/>
                </a:solidFill>
              </a:rPr>
              <a:t>　</a:t>
            </a:r>
            <a:r>
              <a:rPr lang="en-US" altLang="ja-JP" sz="800" dirty="0" smtClean="0">
                <a:solidFill>
                  <a:prstClr val="black"/>
                </a:solidFill>
              </a:rPr>
              <a:t>TOC</a:t>
            </a:r>
            <a:r>
              <a:rPr lang="ja-JP" altLang="en-US" sz="800" dirty="0" err="1" smtClean="0">
                <a:solidFill>
                  <a:prstClr val="black"/>
                </a:solidFill>
              </a:rPr>
              <a:t>、</a:t>
            </a:r>
            <a:r>
              <a:rPr lang="ja-JP" altLang="en-US" sz="800" dirty="0" smtClean="0">
                <a:solidFill>
                  <a:prstClr val="black"/>
                </a:solidFill>
              </a:rPr>
              <a:t>全硫化物</a:t>
            </a:r>
            <a:r>
              <a:rPr lang="ja-JP" altLang="en-US" sz="800" dirty="0">
                <a:solidFill>
                  <a:prstClr val="black"/>
                </a:solidFill>
              </a:rPr>
              <a:t>の分析用試料を</a:t>
            </a:r>
            <a:r>
              <a:rPr lang="ja-JP" altLang="en-US" sz="800" dirty="0" smtClean="0">
                <a:solidFill>
                  <a:prstClr val="black"/>
                </a:solidFill>
              </a:rPr>
              <a:t>分取。</a:t>
            </a:r>
            <a:r>
              <a:rPr lang="en-US" altLang="ja-JP" sz="800" dirty="0" smtClean="0"/>
              <a:t>(8/28)</a:t>
            </a:r>
            <a:endParaRPr lang="en-US" altLang="ja-JP" sz="800" dirty="0"/>
          </a:p>
          <a:p>
            <a:r>
              <a:rPr lang="en-US" altLang="ja-JP" sz="800" dirty="0" smtClean="0"/>
              <a:t>4</a:t>
            </a:r>
            <a:r>
              <a:rPr lang="ja-JP" altLang="en-US" sz="800" dirty="0" smtClean="0"/>
              <a:t>：底泥を水槽の</a:t>
            </a:r>
            <a:r>
              <a:rPr lang="en-US" altLang="ja-JP" sz="800" dirty="0" smtClean="0"/>
              <a:t>10cm</a:t>
            </a:r>
            <a:r>
              <a:rPr lang="ja-JP" altLang="en-US" sz="800" dirty="0" smtClean="0"/>
              <a:t>相当の高さになる量</a:t>
            </a:r>
            <a:endParaRPr lang="en-US" altLang="ja-JP" sz="800" dirty="0" smtClean="0"/>
          </a:p>
          <a:p>
            <a:r>
              <a:rPr lang="ja-JP" altLang="en-US" sz="800" dirty="0"/>
              <a:t>　</a:t>
            </a:r>
            <a:r>
              <a:rPr lang="ja-JP" altLang="en-US" sz="800" dirty="0" smtClean="0"/>
              <a:t>　</a:t>
            </a:r>
            <a:r>
              <a:rPr lang="en-US" altLang="ja-JP" sz="800" dirty="0" smtClean="0"/>
              <a:t>(</a:t>
            </a:r>
            <a:r>
              <a:rPr lang="ja-JP" altLang="en-US" sz="800" dirty="0" smtClean="0"/>
              <a:t>約</a:t>
            </a:r>
            <a:r>
              <a:rPr lang="en-US" altLang="ja-JP" sz="800" dirty="0"/>
              <a:t>1,600g </a:t>
            </a:r>
            <a:r>
              <a:rPr lang="en-US" altLang="ja-JP" sz="800" dirty="0" smtClean="0"/>
              <a:t>)</a:t>
            </a:r>
            <a:r>
              <a:rPr lang="ja-JP" altLang="en-US" sz="800" dirty="0" err="1" smtClean="0"/>
              <a:t>まで</a:t>
            </a:r>
            <a:r>
              <a:rPr lang="ja-JP" altLang="en-US" sz="800" dirty="0" smtClean="0"/>
              <a:t>各水槽に入れる。</a:t>
            </a:r>
            <a:r>
              <a:rPr lang="en-US" altLang="ja-JP" sz="800" dirty="0" smtClean="0"/>
              <a:t>(8/28)</a:t>
            </a:r>
          </a:p>
          <a:p>
            <a:r>
              <a:rPr lang="en-US" altLang="ja-JP" sz="800" dirty="0" smtClean="0"/>
              <a:t>5</a:t>
            </a:r>
            <a:r>
              <a:rPr lang="ja-JP" altLang="en-US" sz="800" dirty="0" smtClean="0"/>
              <a:t>：河川水を静かに水槽の最上部まで注入し、</a:t>
            </a:r>
            <a:endParaRPr lang="en-US" altLang="ja-JP" sz="800" dirty="0" smtClean="0"/>
          </a:p>
          <a:p>
            <a:r>
              <a:rPr lang="ja-JP" altLang="en-US" sz="800" dirty="0" smtClean="0"/>
              <a:t>　ラップで上部を覆う。</a:t>
            </a:r>
            <a:r>
              <a:rPr lang="en-US" altLang="ja-JP" sz="800" dirty="0" smtClean="0"/>
              <a:t>(8/28)</a:t>
            </a:r>
          </a:p>
          <a:p>
            <a:r>
              <a:rPr lang="en-US" altLang="ja-JP" sz="800" dirty="0" smtClean="0"/>
              <a:t>6</a:t>
            </a:r>
            <a:r>
              <a:rPr lang="ja-JP" altLang="en-US" sz="800" dirty="0" smtClean="0"/>
              <a:t>：水槽のセッティング終了。</a:t>
            </a:r>
            <a:r>
              <a:rPr lang="en-US" altLang="ja-JP" sz="800" dirty="0"/>
              <a:t>(8/28</a:t>
            </a:r>
            <a:r>
              <a:rPr lang="en-US" altLang="ja-JP" sz="800" dirty="0" smtClean="0"/>
              <a:t>)</a:t>
            </a:r>
          </a:p>
          <a:p>
            <a:r>
              <a:rPr lang="en-US" altLang="ja-JP" sz="800" dirty="0" smtClean="0"/>
              <a:t>7</a:t>
            </a:r>
            <a:r>
              <a:rPr lang="ja-JP" altLang="en-US" sz="800" dirty="0" smtClean="0"/>
              <a:t>：底泥の巻き上がりが収まったことを確認後、</a:t>
            </a:r>
            <a:endParaRPr lang="en-US" altLang="ja-JP" sz="800" dirty="0" smtClean="0"/>
          </a:p>
          <a:p>
            <a:r>
              <a:rPr lang="ja-JP" altLang="en-US" sz="800" dirty="0" smtClean="0"/>
              <a:t>　薬剤を散布して実験開始。</a:t>
            </a:r>
            <a:r>
              <a:rPr lang="en-US" altLang="ja-JP" sz="800" dirty="0"/>
              <a:t>(</a:t>
            </a:r>
            <a:r>
              <a:rPr lang="en-US" altLang="ja-JP" sz="800" dirty="0" smtClean="0"/>
              <a:t>8/31)</a:t>
            </a:r>
          </a:p>
          <a:p>
            <a:endParaRPr lang="en-US" altLang="ja-JP" sz="800" dirty="0" smtClean="0"/>
          </a:p>
          <a:p>
            <a:r>
              <a:rPr lang="en-US" altLang="ja-JP" sz="800" dirty="0" smtClean="0"/>
              <a:t>※</a:t>
            </a:r>
            <a:r>
              <a:rPr lang="ja-JP" altLang="en-US" sz="800" dirty="0" smtClean="0"/>
              <a:t>薬剤の散布量は、実証実験における実験区面</a:t>
            </a:r>
            <a:endParaRPr lang="en-US" altLang="ja-JP" sz="800" dirty="0" smtClean="0"/>
          </a:p>
          <a:p>
            <a:r>
              <a:rPr lang="ja-JP" altLang="en-US" sz="800" dirty="0" smtClean="0"/>
              <a:t>　積と投入量から面積案分して</a:t>
            </a:r>
            <a:r>
              <a:rPr lang="ja-JP" altLang="en-US" sz="800" smtClean="0"/>
              <a:t>決定。</a:t>
            </a:r>
            <a:endParaRPr lang="en-US" altLang="ja-JP" sz="800" smtClean="0"/>
          </a:p>
        </p:txBody>
      </p:sp>
      <p:sp>
        <p:nvSpPr>
          <p:cNvPr id="339" name="テキスト ボックス 338"/>
          <p:cNvSpPr txBox="1"/>
          <p:nvPr/>
        </p:nvSpPr>
        <p:spPr>
          <a:xfrm>
            <a:off x="7132841" y="2038997"/>
            <a:ext cx="1810111" cy="246221"/>
          </a:xfrm>
          <a:prstGeom prst="rect">
            <a:avLst/>
          </a:prstGeom>
          <a:noFill/>
        </p:spPr>
        <p:txBody>
          <a:bodyPr wrap="none" rtlCol="0">
            <a:spAutoFit/>
          </a:bodyPr>
          <a:lstStyle>
            <a:defPPr>
              <a:defRPr lang="ja-JP"/>
            </a:defPPr>
            <a:lvl1pPr>
              <a:defRPr sz="1000" b="1">
                <a:latin typeface="+mj-ea"/>
                <a:ea typeface="+mj-ea"/>
              </a:defRPr>
            </a:lvl1pPr>
          </a:lstStyle>
          <a:p>
            <a:r>
              <a:rPr lang="ja-JP" altLang="en-US" dirty="0"/>
              <a:t>図　室内実験中の実験室温度</a:t>
            </a:r>
          </a:p>
        </p:txBody>
      </p:sp>
      <p:sp>
        <p:nvSpPr>
          <p:cNvPr id="340" name="テキスト ボックス 339"/>
          <p:cNvSpPr txBox="1"/>
          <p:nvPr/>
        </p:nvSpPr>
        <p:spPr>
          <a:xfrm>
            <a:off x="6874178" y="553385"/>
            <a:ext cx="648000" cy="144000"/>
          </a:xfrm>
          <a:prstGeom prst="rect">
            <a:avLst/>
          </a:prstGeom>
          <a:noFill/>
          <a:ln>
            <a:solidFill>
              <a:schemeClr val="tx1"/>
            </a:solidFill>
          </a:ln>
        </p:spPr>
        <p:txBody>
          <a:bodyPr wrap="none" rtlCol="0">
            <a:spAutoFit/>
          </a:bodyPr>
          <a:lstStyle/>
          <a:p>
            <a:pPr algn="ctr"/>
            <a:r>
              <a:rPr kumimoji="1" lang="ja-JP" altLang="en-US" sz="700" dirty="0" smtClean="0"/>
              <a:t>実験開始</a:t>
            </a:r>
            <a:r>
              <a:rPr kumimoji="1" lang="en-US" altLang="ja-JP" sz="700" dirty="0" smtClean="0"/>
              <a:t>(8/31)</a:t>
            </a:r>
          </a:p>
        </p:txBody>
      </p:sp>
      <p:cxnSp>
        <p:nvCxnSpPr>
          <p:cNvPr id="341" name="直線矢印コネクタ 340"/>
          <p:cNvCxnSpPr/>
          <p:nvPr/>
        </p:nvCxnSpPr>
        <p:spPr>
          <a:xfrm flipH="1">
            <a:off x="6876732" y="703541"/>
            <a:ext cx="127857" cy="398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2" name="テキスト ボックス 341"/>
          <p:cNvSpPr txBox="1"/>
          <p:nvPr/>
        </p:nvSpPr>
        <p:spPr>
          <a:xfrm>
            <a:off x="6876732" y="1737648"/>
            <a:ext cx="1728000" cy="144000"/>
          </a:xfrm>
          <a:prstGeom prst="rect">
            <a:avLst/>
          </a:prstGeom>
          <a:noFill/>
          <a:ln>
            <a:solidFill>
              <a:schemeClr val="tx1"/>
            </a:solidFill>
          </a:ln>
        </p:spPr>
        <p:txBody>
          <a:bodyPr wrap="none" rtlCol="0">
            <a:spAutoFit/>
          </a:bodyPr>
          <a:lstStyle/>
          <a:p>
            <a:pPr algn="ctr"/>
            <a:r>
              <a:rPr kumimoji="1" lang="ja-JP" altLang="en-US" sz="700" dirty="0" smtClean="0"/>
              <a:t>観測時にエアコンを稼働したため室温低下</a:t>
            </a:r>
            <a:endParaRPr kumimoji="1" lang="en-US" altLang="ja-JP" sz="700" dirty="0" smtClean="0"/>
          </a:p>
        </p:txBody>
      </p:sp>
      <p:pic>
        <p:nvPicPr>
          <p:cNvPr id="343" name="図 342"/>
          <p:cNvPicPr>
            <a:picLocks noChangeAspect="1"/>
          </p:cNvPicPr>
          <p:nvPr/>
        </p:nvPicPr>
        <p:blipFill rotWithShape="1">
          <a:blip r:embed="rId6" cstate="print">
            <a:extLst>
              <a:ext uri="{28A0092B-C50C-407E-A947-70E740481C1C}">
                <a14:useLocalDpi xmlns:a14="http://schemas.microsoft.com/office/drawing/2010/main" val="0"/>
              </a:ext>
            </a:extLst>
          </a:blip>
          <a:srcRect l="20684" t="287" r="19261" b="-287"/>
          <a:stretch/>
        </p:blipFill>
        <p:spPr>
          <a:xfrm rot="5400000">
            <a:off x="7597644" y="2217030"/>
            <a:ext cx="1006074" cy="1256457"/>
          </a:xfrm>
          <a:prstGeom prst="rect">
            <a:avLst/>
          </a:prstGeom>
        </p:spPr>
      </p:pic>
      <p:sp>
        <p:nvSpPr>
          <p:cNvPr id="344" name="テキスト ボックス 343"/>
          <p:cNvSpPr txBox="1"/>
          <p:nvPr/>
        </p:nvSpPr>
        <p:spPr>
          <a:xfrm>
            <a:off x="7498683" y="3324159"/>
            <a:ext cx="1230227" cy="215444"/>
          </a:xfrm>
          <a:prstGeom prst="rect">
            <a:avLst/>
          </a:prstGeom>
          <a:noFill/>
          <a:ln>
            <a:noFill/>
          </a:ln>
        </p:spPr>
        <p:txBody>
          <a:bodyPr wrap="square" rtlCol="0">
            <a:spAutoFit/>
          </a:bodyPr>
          <a:lstStyle/>
          <a:p>
            <a:pPr algn="ctr"/>
            <a:r>
              <a:rPr lang="ja-JP" altLang="en-US" sz="800" dirty="0" smtClean="0"/>
              <a:t>写真撮影風景</a:t>
            </a:r>
            <a:endParaRPr kumimoji="1" lang="ja-JP" altLang="en-US" sz="800" dirty="0"/>
          </a:p>
        </p:txBody>
      </p:sp>
      <p:sp>
        <p:nvSpPr>
          <p:cNvPr id="3" name="正方形/長方形 2"/>
          <p:cNvSpPr/>
          <p:nvPr/>
        </p:nvSpPr>
        <p:spPr>
          <a:xfrm>
            <a:off x="297389" y="3493595"/>
            <a:ext cx="902811" cy="307777"/>
          </a:xfrm>
          <a:prstGeom prst="rect">
            <a:avLst/>
          </a:prstGeom>
        </p:spPr>
        <p:txBody>
          <a:bodyPr wrap="none">
            <a:spAutoFit/>
          </a:bodyPr>
          <a:lstStyle/>
          <a:p>
            <a:pPr algn="ctr"/>
            <a:r>
              <a:rPr lang="ja-JP" altLang="en-US" sz="700" dirty="0">
                <a:solidFill>
                  <a:schemeClr val="bg1"/>
                </a:solidFill>
                <a:latin typeface="+mn-ea"/>
              </a:rPr>
              <a:t>（均一になる</a:t>
            </a:r>
            <a:r>
              <a:rPr lang="ja-JP" altLang="en-US" sz="700" dirty="0" smtClean="0">
                <a:solidFill>
                  <a:schemeClr val="bg1"/>
                </a:solidFill>
                <a:latin typeface="+mn-ea"/>
              </a:rPr>
              <a:t>よう</a:t>
            </a:r>
            <a:endParaRPr lang="en-US" altLang="ja-JP" sz="700" dirty="0" smtClean="0">
              <a:solidFill>
                <a:schemeClr val="bg1"/>
              </a:solidFill>
              <a:latin typeface="+mn-ea"/>
            </a:endParaRPr>
          </a:p>
          <a:p>
            <a:pPr algn="ctr"/>
            <a:r>
              <a:rPr lang="ja-JP" altLang="en-US" sz="700" dirty="0" smtClean="0">
                <a:solidFill>
                  <a:schemeClr val="bg1"/>
                </a:solidFill>
                <a:latin typeface="+mn-ea"/>
              </a:rPr>
              <a:t>攪拌</a:t>
            </a:r>
            <a:r>
              <a:rPr lang="ja-JP" altLang="en-US" sz="700" dirty="0">
                <a:solidFill>
                  <a:schemeClr val="bg1"/>
                </a:solidFill>
                <a:latin typeface="+mn-ea"/>
              </a:rPr>
              <a:t>）</a:t>
            </a:r>
          </a:p>
        </p:txBody>
      </p:sp>
      <p:sp>
        <p:nvSpPr>
          <p:cNvPr id="139" name="テキスト ボックス 138"/>
          <p:cNvSpPr txBox="1"/>
          <p:nvPr/>
        </p:nvSpPr>
        <p:spPr>
          <a:xfrm>
            <a:off x="2312201" y="3106515"/>
            <a:ext cx="521297" cy="215444"/>
          </a:xfrm>
          <a:prstGeom prst="rect">
            <a:avLst/>
          </a:prstGeom>
          <a:noFill/>
        </p:spPr>
        <p:txBody>
          <a:bodyPr wrap="none" rtlCol="0">
            <a:spAutoFit/>
          </a:bodyPr>
          <a:lstStyle/>
          <a:p>
            <a:r>
              <a:rPr kumimoji="1" lang="en-US" altLang="ja-JP" sz="800" dirty="0" smtClean="0">
                <a:latin typeface="+mn-ea"/>
              </a:rPr>
              <a:t>(13.2g)</a:t>
            </a:r>
            <a:endParaRPr kumimoji="1" lang="ja-JP" altLang="en-US" sz="800" dirty="0">
              <a:latin typeface="+mn-ea"/>
            </a:endParaRPr>
          </a:p>
        </p:txBody>
      </p:sp>
      <p:sp>
        <p:nvSpPr>
          <p:cNvPr id="140" name="テキスト ボックス 139"/>
          <p:cNvSpPr txBox="1"/>
          <p:nvPr/>
        </p:nvSpPr>
        <p:spPr>
          <a:xfrm>
            <a:off x="2330241" y="3731328"/>
            <a:ext cx="521297" cy="215444"/>
          </a:xfrm>
          <a:prstGeom prst="rect">
            <a:avLst/>
          </a:prstGeom>
          <a:noFill/>
        </p:spPr>
        <p:txBody>
          <a:bodyPr wrap="none" rtlCol="0">
            <a:spAutoFit/>
          </a:bodyPr>
          <a:lstStyle/>
          <a:p>
            <a:r>
              <a:rPr kumimoji="1" lang="en-US" altLang="ja-JP" sz="800" dirty="0" smtClean="0">
                <a:latin typeface="+mn-ea"/>
              </a:rPr>
              <a:t>(43.2g)</a:t>
            </a:r>
            <a:endParaRPr kumimoji="1" lang="ja-JP" altLang="en-US" sz="800" dirty="0">
              <a:latin typeface="+mn-ea"/>
            </a:endParaRPr>
          </a:p>
        </p:txBody>
      </p:sp>
      <p:sp>
        <p:nvSpPr>
          <p:cNvPr id="142" name="テキスト ボックス 141"/>
          <p:cNvSpPr txBox="1"/>
          <p:nvPr/>
        </p:nvSpPr>
        <p:spPr>
          <a:xfrm>
            <a:off x="2345960" y="4305992"/>
            <a:ext cx="463588" cy="215444"/>
          </a:xfrm>
          <a:prstGeom prst="rect">
            <a:avLst/>
          </a:prstGeom>
          <a:noFill/>
        </p:spPr>
        <p:txBody>
          <a:bodyPr wrap="none" rtlCol="0">
            <a:spAutoFit/>
          </a:bodyPr>
          <a:lstStyle/>
          <a:p>
            <a:r>
              <a:rPr kumimoji="1" lang="en-US" altLang="ja-JP" sz="800" dirty="0" smtClean="0">
                <a:latin typeface="+mn-ea"/>
              </a:rPr>
              <a:t>(2.4g)</a:t>
            </a:r>
            <a:endParaRPr kumimoji="1" lang="ja-JP" altLang="en-US" sz="800" dirty="0">
              <a:latin typeface="+mn-ea"/>
            </a:endParaRPr>
          </a:p>
        </p:txBody>
      </p:sp>
      <p:sp>
        <p:nvSpPr>
          <p:cNvPr id="143" name="テキスト ボックス 142"/>
          <p:cNvSpPr txBox="1"/>
          <p:nvPr/>
        </p:nvSpPr>
        <p:spPr>
          <a:xfrm>
            <a:off x="806892" y="4731618"/>
            <a:ext cx="1592191" cy="369332"/>
          </a:xfrm>
          <a:prstGeom prst="rect">
            <a:avLst/>
          </a:prstGeom>
          <a:noFill/>
        </p:spPr>
        <p:txBody>
          <a:bodyPr wrap="square" rtlCol="0">
            <a:spAutoFit/>
          </a:bodyPr>
          <a:lstStyle/>
          <a:p>
            <a:pPr algn="ctr"/>
            <a:r>
              <a:rPr kumimoji="1" lang="en-US" altLang="ja-JP" sz="800" dirty="0" smtClean="0">
                <a:latin typeface="+mn-ea"/>
              </a:rPr>
              <a:t>(</a:t>
            </a:r>
            <a:r>
              <a:rPr kumimoji="1" lang="ja-JP" altLang="en-US" sz="800" dirty="0" smtClean="0">
                <a:latin typeface="+mn-ea"/>
              </a:rPr>
              <a:t>薬剤散布量</a:t>
            </a:r>
            <a:r>
              <a:rPr kumimoji="1" lang="en-US" altLang="ja-JP" sz="800" dirty="0" smtClean="0">
                <a:latin typeface="+mn-ea"/>
              </a:rPr>
              <a:t>)</a:t>
            </a:r>
          </a:p>
          <a:p>
            <a:pPr algn="ctr"/>
            <a:r>
              <a:rPr lang="ja-JP" altLang="en-US" sz="500" dirty="0">
                <a:latin typeface="+mn-ea"/>
              </a:rPr>
              <a:t>実証実験における実験</a:t>
            </a:r>
            <a:r>
              <a:rPr lang="ja-JP" altLang="en-US" sz="500" dirty="0" smtClean="0">
                <a:latin typeface="+mn-ea"/>
              </a:rPr>
              <a:t>区面積と</a:t>
            </a:r>
            <a:endParaRPr lang="en-US" altLang="ja-JP" sz="500" dirty="0" smtClean="0">
              <a:latin typeface="+mn-ea"/>
            </a:endParaRPr>
          </a:p>
          <a:p>
            <a:pPr algn="ctr"/>
            <a:r>
              <a:rPr lang="ja-JP" altLang="en-US" sz="500" dirty="0" smtClean="0">
                <a:latin typeface="+mn-ea"/>
              </a:rPr>
              <a:t>投入量</a:t>
            </a:r>
            <a:r>
              <a:rPr lang="ja-JP" altLang="en-US" sz="500" dirty="0">
                <a:latin typeface="+mn-ea"/>
              </a:rPr>
              <a:t>から面積案分して決定</a:t>
            </a:r>
            <a:endParaRPr kumimoji="1" lang="ja-JP" altLang="en-US" sz="500" dirty="0">
              <a:latin typeface="+mn-ea"/>
            </a:endParaRPr>
          </a:p>
        </p:txBody>
      </p:sp>
      <p:sp>
        <p:nvSpPr>
          <p:cNvPr id="146" name="テキスト ボックス 145"/>
          <p:cNvSpPr txBox="1"/>
          <p:nvPr/>
        </p:nvSpPr>
        <p:spPr>
          <a:xfrm>
            <a:off x="7595813" y="553385"/>
            <a:ext cx="612000" cy="144000"/>
          </a:xfrm>
          <a:prstGeom prst="rect">
            <a:avLst/>
          </a:prstGeom>
          <a:noFill/>
          <a:ln>
            <a:solidFill>
              <a:schemeClr val="tx1"/>
            </a:solidFill>
          </a:ln>
        </p:spPr>
        <p:txBody>
          <a:bodyPr wrap="none" rtlCol="0">
            <a:spAutoFit/>
          </a:bodyPr>
          <a:lstStyle/>
          <a:p>
            <a:pPr algn="ctr"/>
            <a:r>
              <a:rPr kumimoji="1" lang="en-US" altLang="ja-JP" sz="700" dirty="0" smtClean="0"/>
              <a:t>1</a:t>
            </a:r>
            <a:r>
              <a:rPr kumimoji="1" lang="ja-JP" altLang="en-US" sz="700" dirty="0" smtClean="0"/>
              <a:t>か月後</a:t>
            </a:r>
            <a:r>
              <a:rPr kumimoji="1" lang="en-US" altLang="ja-JP" sz="700" dirty="0" smtClean="0"/>
              <a:t>(10/1)</a:t>
            </a:r>
          </a:p>
        </p:txBody>
      </p:sp>
      <p:cxnSp>
        <p:nvCxnSpPr>
          <p:cNvPr id="147" name="直線矢印コネクタ 146"/>
          <p:cNvCxnSpPr>
            <a:stCxn id="146" idx="2"/>
          </p:cNvCxnSpPr>
          <p:nvPr/>
        </p:nvCxnSpPr>
        <p:spPr>
          <a:xfrm>
            <a:off x="7901813" y="697385"/>
            <a:ext cx="74648" cy="4689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9" name="テキスト ボックス 148"/>
          <p:cNvSpPr txBox="1"/>
          <p:nvPr/>
        </p:nvSpPr>
        <p:spPr>
          <a:xfrm>
            <a:off x="8281448" y="553385"/>
            <a:ext cx="684000" cy="144000"/>
          </a:xfrm>
          <a:prstGeom prst="rect">
            <a:avLst/>
          </a:prstGeom>
          <a:noFill/>
          <a:ln>
            <a:solidFill>
              <a:schemeClr val="tx1"/>
            </a:solidFill>
          </a:ln>
        </p:spPr>
        <p:txBody>
          <a:bodyPr wrap="none" rtlCol="0">
            <a:spAutoFit/>
          </a:bodyPr>
          <a:lstStyle/>
          <a:p>
            <a:pPr algn="ctr"/>
            <a:r>
              <a:rPr lang="en-US" altLang="ja-JP" sz="700" dirty="0" smtClean="0"/>
              <a:t>2</a:t>
            </a:r>
            <a:r>
              <a:rPr kumimoji="1" lang="ja-JP" altLang="en-US" sz="700" dirty="0" smtClean="0"/>
              <a:t>か月後</a:t>
            </a:r>
            <a:r>
              <a:rPr kumimoji="1" lang="en-US" altLang="ja-JP" sz="700" dirty="0" smtClean="0"/>
              <a:t>(10/30)</a:t>
            </a:r>
          </a:p>
        </p:txBody>
      </p:sp>
      <p:cxnSp>
        <p:nvCxnSpPr>
          <p:cNvPr id="151" name="直線矢印コネクタ 150"/>
          <p:cNvCxnSpPr>
            <a:stCxn id="149" idx="2"/>
          </p:cNvCxnSpPr>
          <p:nvPr/>
        </p:nvCxnSpPr>
        <p:spPr>
          <a:xfrm>
            <a:off x="8623448" y="697385"/>
            <a:ext cx="349009" cy="720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0" name="テキスト ボックス 149"/>
          <p:cNvSpPr txBox="1"/>
          <p:nvPr/>
        </p:nvSpPr>
        <p:spPr>
          <a:xfrm>
            <a:off x="-27088" y="5471288"/>
            <a:ext cx="1741182" cy="246221"/>
          </a:xfrm>
          <a:prstGeom prst="rect">
            <a:avLst/>
          </a:prstGeom>
          <a:noFill/>
        </p:spPr>
        <p:txBody>
          <a:bodyPr wrap="none" rtlCol="0">
            <a:spAutoFit/>
          </a:bodyPr>
          <a:lstStyle/>
          <a:p>
            <a:r>
              <a:rPr lang="ja-JP" altLang="en-US" sz="1000" b="1" dirty="0" smtClean="0">
                <a:latin typeface="+mn-ea"/>
              </a:rPr>
              <a:t>■薬剤由来の</a:t>
            </a:r>
            <a:r>
              <a:rPr lang="en-US" altLang="ja-JP" sz="1000" b="1" dirty="0" smtClean="0">
                <a:latin typeface="+mn-ea"/>
              </a:rPr>
              <a:t>TOC</a:t>
            </a:r>
            <a:r>
              <a:rPr lang="ja-JP" altLang="en-US" sz="1000" b="1" dirty="0" smtClean="0">
                <a:latin typeface="+mn-ea"/>
              </a:rPr>
              <a:t>について</a:t>
            </a:r>
            <a:endParaRPr lang="ja-JP" altLang="en-US" sz="1000" b="1" dirty="0">
              <a:latin typeface="+mn-ea"/>
            </a:endParaRPr>
          </a:p>
        </p:txBody>
      </p:sp>
      <p:graphicFrame>
        <p:nvGraphicFramePr>
          <p:cNvPr id="2" name="表 1"/>
          <p:cNvGraphicFramePr>
            <a:graphicFrameLocks noGrp="1"/>
          </p:cNvGraphicFramePr>
          <p:nvPr>
            <p:extLst/>
          </p:nvPr>
        </p:nvGraphicFramePr>
        <p:xfrm>
          <a:off x="405391" y="5682949"/>
          <a:ext cx="3801606" cy="955920"/>
        </p:xfrm>
        <a:graphic>
          <a:graphicData uri="http://schemas.openxmlformats.org/drawingml/2006/table">
            <a:tbl>
              <a:tblPr firstRow="1" bandRow="1">
                <a:tableStyleId>{5940675A-B579-460E-94D1-54222C63F5DA}</a:tableStyleId>
              </a:tblPr>
              <a:tblGrid>
                <a:gridCol w="438343">
                  <a:extLst>
                    <a:ext uri="{9D8B030D-6E8A-4147-A177-3AD203B41FA5}">
                      <a16:colId xmlns:a16="http://schemas.microsoft.com/office/drawing/2014/main" val="1430458853"/>
                    </a:ext>
                  </a:extLst>
                </a:gridCol>
                <a:gridCol w="1458022">
                  <a:extLst>
                    <a:ext uri="{9D8B030D-6E8A-4147-A177-3AD203B41FA5}">
                      <a16:colId xmlns:a16="http://schemas.microsoft.com/office/drawing/2014/main" val="1673426359"/>
                    </a:ext>
                  </a:extLst>
                </a:gridCol>
                <a:gridCol w="1905241">
                  <a:extLst>
                    <a:ext uri="{9D8B030D-6E8A-4147-A177-3AD203B41FA5}">
                      <a16:colId xmlns:a16="http://schemas.microsoft.com/office/drawing/2014/main" val="1664574263"/>
                    </a:ext>
                  </a:extLst>
                </a:gridCol>
              </a:tblGrid>
              <a:tr h="182294">
                <a:tc>
                  <a:txBody>
                    <a:bodyPr/>
                    <a:lstStyle/>
                    <a:p>
                      <a:endParaRPr kumimoji="1" lang="ja-JP" altLang="en-US" sz="8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dirty="0" smtClean="0"/>
                        <a:t>薬剤に含まれる</a:t>
                      </a:r>
                      <a:r>
                        <a:rPr kumimoji="1" lang="en-US" altLang="ja-JP" sz="800" dirty="0" smtClean="0"/>
                        <a:t>TOC</a:t>
                      </a:r>
                      <a:r>
                        <a:rPr kumimoji="1" lang="ja-JP" altLang="en-US" sz="800" dirty="0" smtClean="0"/>
                        <a:t>量</a:t>
                      </a:r>
                      <a:endParaRPr kumimoji="1" lang="ja-JP" altLang="en-US" sz="8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dirty="0" smtClean="0"/>
                        <a:t>室内実験における薬剤由来の</a:t>
                      </a:r>
                      <a:r>
                        <a:rPr kumimoji="1" lang="en-US" altLang="ja-JP" sz="800" dirty="0" smtClean="0"/>
                        <a:t>TOC</a:t>
                      </a:r>
                      <a:r>
                        <a:rPr kumimoji="1" lang="ja-JP" altLang="en-US" sz="800" dirty="0" smtClean="0"/>
                        <a:t>量</a:t>
                      </a:r>
                      <a:endParaRPr kumimoji="1" lang="ja-JP" altLang="en-US" sz="800" baseline="300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6307104"/>
                  </a:ext>
                </a:extLst>
              </a:tr>
              <a:tr h="182294">
                <a:tc>
                  <a:txBody>
                    <a:bodyPr/>
                    <a:lstStyle/>
                    <a:p>
                      <a:pPr algn="ctr"/>
                      <a:r>
                        <a:rPr kumimoji="1" lang="en-US" altLang="ja-JP" sz="800" dirty="0" smtClean="0"/>
                        <a:t>X</a:t>
                      </a:r>
                      <a:r>
                        <a:rPr kumimoji="1" lang="ja-JP" altLang="en-US" sz="800" dirty="0" smtClean="0"/>
                        <a:t>社</a:t>
                      </a:r>
                      <a:endParaRPr kumimoji="1" lang="ja-JP" altLang="en-US" sz="800" dirty="0"/>
                    </a:p>
                  </a:txBody>
                  <a:tcPr marL="36000" marR="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smtClean="0"/>
                        <a:t>130mg/g</a:t>
                      </a:r>
                      <a:endParaRPr kumimoji="1" lang="ja-JP" altLang="en-US" sz="800" dirty="0"/>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smtClean="0"/>
                        <a:t>5.0mg/g</a:t>
                      </a:r>
                      <a:r>
                        <a:rPr kumimoji="1" lang="en-US" altLang="ja-JP" sz="800" baseline="30000" dirty="0" smtClean="0"/>
                        <a:t>※1</a:t>
                      </a:r>
                      <a:endParaRPr kumimoji="1" lang="ja-JP" altLang="en-US" sz="800" baseline="30000" dirty="0"/>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1060902"/>
                  </a:ext>
                </a:extLst>
              </a:tr>
              <a:tr h="269852">
                <a:tc>
                  <a:txBody>
                    <a:bodyPr/>
                    <a:lstStyle/>
                    <a:p>
                      <a:pPr algn="ctr"/>
                      <a:r>
                        <a:rPr kumimoji="1" lang="en-US" altLang="ja-JP" sz="800" dirty="0" smtClean="0"/>
                        <a:t>Y</a:t>
                      </a:r>
                      <a:r>
                        <a:rPr kumimoji="1" lang="ja-JP" altLang="en-US" sz="800" dirty="0" smtClean="0"/>
                        <a:t>社</a:t>
                      </a:r>
                      <a:endParaRPr kumimoji="1" lang="ja-JP" altLang="en-US" sz="800" dirty="0"/>
                    </a:p>
                  </a:txBody>
                  <a:tcPr marL="36000" marR="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smtClean="0"/>
                        <a:t>3.7mg/g(</a:t>
                      </a:r>
                      <a:r>
                        <a:rPr kumimoji="1" lang="ja-JP" altLang="en-US" sz="800" dirty="0" smtClean="0"/>
                        <a:t>顆粒</a:t>
                      </a:r>
                      <a:r>
                        <a:rPr kumimoji="1" lang="en-US" altLang="ja-JP" sz="800" dirty="0" smtClean="0"/>
                        <a:t>)</a:t>
                      </a:r>
                    </a:p>
                    <a:p>
                      <a:pPr algn="ctr"/>
                      <a:r>
                        <a:rPr kumimoji="1" lang="en-US" altLang="ja-JP" sz="800" dirty="0" smtClean="0"/>
                        <a:t>0.7mg/g(</a:t>
                      </a:r>
                      <a:r>
                        <a:rPr kumimoji="1" lang="ja-JP" altLang="en-US" sz="800" dirty="0" smtClean="0"/>
                        <a:t>粉状</a:t>
                      </a:r>
                      <a:r>
                        <a:rPr kumimoji="1" lang="en-US" altLang="ja-JP" sz="800" dirty="0" smtClean="0"/>
                        <a:t>)</a:t>
                      </a:r>
                      <a:endParaRPr kumimoji="1" lang="ja-JP" altLang="en-US" sz="800" dirty="0"/>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00" dirty="0" smtClean="0"/>
                        <a:t>0.2mg/g</a:t>
                      </a:r>
                      <a:r>
                        <a:rPr kumimoji="1" lang="en-US" altLang="ja-JP" sz="800" baseline="30000" dirty="0" smtClean="0"/>
                        <a:t>※2</a:t>
                      </a:r>
                      <a:endParaRPr kumimoji="1" lang="ja-JP" altLang="en-US" sz="800" baseline="30000" dirty="0"/>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0705848"/>
                  </a:ext>
                </a:extLst>
              </a:tr>
              <a:tr h="182294">
                <a:tc>
                  <a:txBody>
                    <a:bodyPr/>
                    <a:lstStyle/>
                    <a:p>
                      <a:pPr algn="ctr"/>
                      <a:r>
                        <a:rPr kumimoji="1" lang="en-US" altLang="ja-JP" sz="800" dirty="0" smtClean="0"/>
                        <a:t>Z</a:t>
                      </a:r>
                      <a:r>
                        <a:rPr kumimoji="1" lang="ja-JP" altLang="en-US" sz="800" dirty="0" smtClean="0"/>
                        <a:t>社</a:t>
                      </a:r>
                      <a:endParaRPr kumimoji="1" lang="ja-JP" altLang="en-US" sz="800" dirty="0"/>
                    </a:p>
                  </a:txBody>
                  <a:tcPr marL="36000" marR="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smtClean="0"/>
                        <a:t>&lt;0.1mg/g</a:t>
                      </a:r>
                      <a:endParaRPr kumimoji="1" lang="ja-JP" altLang="en-US" sz="800" dirty="0"/>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dirty="0" smtClean="0"/>
                        <a:t>ｾﾞﾛ</a:t>
                      </a:r>
                      <a:endParaRPr kumimoji="1" lang="ja-JP" altLang="en-US" sz="800" dirty="0"/>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5884655"/>
                  </a:ext>
                </a:extLst>
              </a:tr>
            </a:tbl>
          </a:graphicData>
        </a:graphic>
      </p:graphicFrame>
      <p:sp>
        <p:nvSpPr>
          <p:cNvPr id="152" name="テキスト ボックス 151"/>
          <p:cNvSpPr txBox="1"/>
          <p:nvPr/>
        </p:nvSpPr>
        <p:spPr>
          <a:xfrm>
            <a:off x="344505" y="6611779"/>
            <a:ext cx="3828299" cy="246221"/>
          </a:xfrm>
          <a:prstGeom prst="rect">
            <a:avLst/>
          </a:prstGeom>
          <a:noFill/>
        </p:spPr>
        <p:txBody>
          <a:bodyPr wrap="square" rtlCol="0">
            <a:spAutoFit/>
          </a:bodyPr>
          <a:lstStyle/>
          <a:p>
            <a:r>
              <a:rPr kumimoji="1" lang="en-US" altLang="ja-JP" sz="500" dirty="0" smtClean="0">
                <a:latin typeface="+mn-ea"/>
              </a:rPr>
              <a:t>※</a:t>
            </a:r>
            <a:r>
              <a:rPr kumimoji="1" lang="ja-JP" altLang="en-US" sz="500" dirty="0" smtClean="0">
                <a:latin typeface="+mn-ea"/>
              </a:rPr>
              <a:t>１：錠剤</a:t>
            </a:r>
            <a:r>
              <a:rPr lang="ja-JP" altLang="en-US" sz="500" dirty="0" smtClean="0">
                <a:latin typeface="+mn-ea"/>
              </a:rPr>
              <a:t>は残留していたが、その成分が不明のため、</a:t>
            </a:r>
            <a:r>
              <a:rPr kumimoji="1" lang="ja-JP" altLang="en-US" sz="500" dirty="0" smtClean="0">
                <a:latin typeface="+mn-ea"/>
              </a:rPr>
              <a:t>炭素を含有している成分は全量溶解しているとみなした。</a:t>
            </a:r>
            <a:endParaRPr kumimoji="1" lang="en-US" altLang="ja-JP" sz="500" dirty="0" smtClean="0">
              <a:latin typeface="+mn-ea"/>
            </a:endParaRPr>
          </a:p>
          <a:p>
            <a:r>
              <a:rPr kumimoji="1" lang="en-US" altLang="ja-JP" sz="500" dirty="0" smtClean="0">
                <a:latin typeface="+mn-ea"/>
              </a:rPr>
              <a:t>※</a:t>
            </a:r>
            <a:r>
              <a:rPr kumimoji="1" lang="ja-JP" altLang="en-US" sz="500" dirty="0" smtClean="0">
                <a:latin typeface="+mn-ea"/>
              </a:rPr>
              <a:t>２：残留薬剤を取り除くこと</a:t>
            </a:r>
            <a:r>
              <a:rPr lang="ja-JP" altLang="en-US" sz="500" dirty="0">
                <a:latin typeface="+mn-ea"/>
              </a:rPr>
              <a:t>が</a:t>
            </a:r>
            <a:r>
              <a:rPr kumimoji="1" lang="ja-JP" altLang="en-US" sz="500" dirty="0" smtClean="0">
                <a:latin typeface="+mn-ea"/>
              </a:rPr>
              <a:t>できない</a:t>
            </a:r>
            <a:r>
              <a:rPr lang="ja-JP" altLang="en-US" sz="500" dirty="0" smtClean="0">
                <a:latin typeface="+mn-ea"/>
              </a:rPr>
              <a:t>ため</a:t>
            </a:r>
            <a:r>
              <a:rPr lang="ja-JP" altLang="en-US" sz="500" dirty="0">
                <a:latin typeface="+mn-ea"/>
              </a:rPr>
              <a:t>、炭素を含有している成分は全量溶解しているとみなした</a:t>
            </a:r>
            <a:r>
              <a:rPr lang="ja-JP" altLang="en-US" sz="500" dirty="0" smtClean="0">
                <a:latin typeface="+mn-ea"/>
              </a:rPr>
              <a:t>。</a:t>
            </a:r>
            <a:endParaRPr lang="en-US" altLang="ja-JP" sz="500" dirty="0">
              <a:latin typeface="+mn-ea"/>
            </a:endParaRPr>
          </a:p>
        </p:txBody>
      </p:sp>
      <p:sp>
        <p:nvSpPr>
          <p:cNvPr id="148" name="テキスト ボックス 147"/>
          <p:cNvSpPr txBox="1"/>
          <p:nvPr/>
        </p:nvSpPr>
        <p:spPr>
          <a:xfrm>
            <a:off x="8536793" y="5682949"/>
            <a:ext cx="576000" cy="252000"/>
          </a:xfrm>
          <a:prstGeom prst="rect">
            <a:avLst/>
          </a:prstGeom>
          <a:noFill/>
        </p:spPr>
        <p:txBody>
          <a:bodyPr wrap="square" rtlCol="0">
            <a:spAutoFit/>
          </a:bodyPr>
          <a:lstStyle/>
          <a:p>
            <a:r>
              <a:rPr kumimoji="1" lang="en-US" altLang="ja-JP" sz="600" dirty="0" smtClean="0"/>
              <a:t>0</a:t>
            </a:r>
            <a:r>
              <a:rPr kumimoji="1" lang="ja-JP" altLang="en-US" sz="600" dirty="0" smtClean="0"/>
              <a:t>～</a:t>
            </a:r>
            <a:r>
              <a:rPr kumimoji="1" lang="en-US" altLang="ja-JP" sz="600" dirty="0" smtClean="0"/>
              <a:t>5cm</a:t>
            </a:r>
            <a:r>
              <a:rPr kumimoji="1" lang="ja-JP" altLang="en-US" sz="600" dirty="0" smtClean="0"/>
              <a:t>の</a:t>
            </a:r>
            <a:endParaRPr kumimoji="1" lang="en-US" altLang="ja-JP" sz="600" dirty="0" smtClean="0"/>
          </a:p>
          <a:p>
            <a:r>
              <a:rPr kumimoji="1" lang="ja-JP" altLang="en-US" sz="600" dirty="0" smtClean="0"/>
              <a:t>底泥を分析</a:t>
            </a:r>
            <a:endParaRPr kumimoji="1" lang="ja-JP" altLang="en-US" sz="600" dirty="0"/>
          </a:p>
        </p:txBody>
      </p:sp>
      <p:sp>
        <p:nvSpPr>
          <p:cNvPr id="153" name="左中かっこ 152"/>
          <p:cNvSpPr/>
          <p:nvPr/>
        </p:nvSpPr>
        <p:spPr>
          <a:xfrm flipH="1">
            <a:off x="8448260" y="5652929"/>
            <a:ext cx="47927" cy="298174"/>
          </a:xfrm>
          <a:prstGeom prst="leftBrace">
            <a:avLst/>
          </a:prstGeom>
          <a:ln w="12700">
            <a:solidFill>
              <a:srgbClr val="FFFF00"/>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900"/>
          </a:p>
        </p:txBody>
      </p:sp>
      <p:sp>
        <p:nvSpPr>
          <p:cNvPr id="154" name="正方形/長方形 153"/>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5"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0039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822155" y="3968255"/>
            <a:ext cx="3267306" cy="2016000"/>
          </a:xfrm>
          <a:prstGeom prst="rect">
            <a:avLst/>
          </a:prstGeom>
        </p:spPr>
      </p:pic>
      <p:sp>
        <p:nvSpPr>
          <p:cNvPr id="10"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15</a:t>
            </a:fld>
            <a:endParaRPr kumimoji="1" lang="ja-JP" altLang="en-US" dirty="0"/>
          </a:p>
        </p:txBody>
      </p:sp>
      <p:graphicFrame>
        <p:nvGraphicFramePr>
          <p:cNvPr id="61" name="表 60"/>
          <p:cNvGraphicFramePr>
            <a:graphicFrameLocks noGrp="1"/>
          </p:cNvGraphicFramePr>
          <p:nvPr>
            <p:extLst/>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rPr>
                        <a:t>室内実験観察結果</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grpSp>
        <p:nvGrpSpPr>
          <p:cNvPr id="7" name="グループ化 6"/>
          <p:cNvGrpSpPr/>
          <p:nvPr/>
        </p:nvGrpSpPr>
        <p:grpSpPr>
          <a:xfrm>
            <a:off x="4915398" y="2858373"/>
            <a:ext cx="4124485" cy="1779563"/>
            <a:chOff x="454613" y="3019245"/>
            <a:chExt cx="4305675" cy="1779563"/>
          </a:xfrm>
        </p:grpSpPr>
        <p:pic>
          <p:nvPicPr>
            <p:cNvPr id="85" name="図 84"/>
            <p:cNvPicPr>
              <a:picLocks noChangeAspect="1"/>
            </p:cNvPicPr>
            <p:nvPr/>
          </p:nvPicPr>
          <p:blipFill rotWithShape="1">
            <a:blip r:embed="rId4" cstate="print">
              <a:extLst>
                <a:ext uri="{28A0092B-C50C-407E-A947-70E740481C1C}">
                  <a14:useLocalDpi xmlns:a14="http://schemas.microsoft.com/office/drawing/2010/main" val="0"/>
                </a:ext>
              </a:extLst>
            </a:blip>
            <a:srcRect t="44884" b="1"/>
            <a:stretch/>
          </p:blipFill>
          <p:spPr>
            <a:xfrm>
              <a:off x="454613" y="3019245"/>
              <a:ext cx="4305675" cy="1779563"/>
            </a:xfrm>
            <a:prstGeom prst="rect">
              <a:avLst/>
            </a:prstGeom>
          </p:spPr>
        </p:pic>
        <p:sp>
          <p:nvSpPr>
            <p:cNvPr id="86" name="テキスト ボックス 85"/>
            <p:cNvSpPr txBox="1"/>
            <p:nvPr/>
          </p:nvSpPr>
          <p:spPr>
            <a:xfrm>
              <a:off x="1099934" y="3054337"/>
              <a:ext cx="396000" cy="200055"/>
            </a:xfrm>
            <a:prstGeom prst="rect">
              <a:avLst/>
            </a:prstGeom>
            <a:solidFill>
              <a:schemeClr val="bg1"/>
            </a:solidFill>
          </p:spPr>
          <p:txBody>
            <a:bodyPr wrap="square" rtlCol="0">
              <a:spAutoFit/>
            </a:bodyPr>
            <a:lstStyle/>
            <a:p>
              <a:pPr algn="ctr"/>
              <a:r>
                <a:rPr kumimoji="1" lang="en-US" altLang="ja-JP" sz="700" dirty="0" smtClean="0"/>
                <a:t>X</a:t>
              </a:r>
              <a:r>
                <a:rPr kumimoji="1" lang="ja-JP" altLang="en-US" sz="700" dirty="0" smtClean="0"/>
                <a:t>社</a:t>
              </a:r>
              <a:endParaRPr kumimoji="1" lang="ja-JP" altLang="en-US" sz="700" dirty="0"/>
            </a:p>
          </p:txBody>
        </p:sp>
        <p:sp>
          <p:nvSpPr>
            <p:cNvPr id="87" name="テキスト ボックス 86"/>
            <p:cNvSpPr txBox="1"/>
            <p:nvPr/>
          </p:nvSpPr>
          <p:spPr>
            <a:xfrm>
              <a:off x="2084470" y="3054337"/>
              <a:ext cx="396000" cy="200055"/>
            </a:xfrm>
            <a:prstGeom prst="rect">
              <a:avLst/>
            </a:prstGeom>
            <a:solidFill>
              <a:schemeClr val="bg1"/>
            </a:solidFill>
          </p:spPr>
          <p:txBody>
            <a:bodyPr wrap="square" rtlCol="0">
              <a:spAutoFit/>
            </a:bodyPr>
            <a:lstStyle/>
            <a:p>
              <a:pPr algn="ctr"/>
              <a:r>
                <a:rPr lang="en-US" altLang="ja-JP" sz="700" dirty="0"/>
                <a:t>Y</a:t>
              </a:r>
              <a:r>
                <a:rPr kumimoji="1" lang="ja-JP" altLang="en-US" sz="700" dirty="0" smtClean="0"/>
                <a:t>社</a:t>
              </a:r>
              <a:endParaRPr kumimoji="1" lang="ja-JP" altLang="en-US" sz="700" dirty="0"/>
            </a:p>
          </p:txBody>
        </p:sp>
        <p:sp>
          <p:nvSpPr>
            <p:cNvPr id="88" name="テキスト ボックス 87"/>
            <p:cNvSpPr txBox="1"/>
            <p:nvPr/>
          </p:nvSpPr>
          <p:spPr>
            <a:xfrm>
              <a:off x="3013318" y="3054337"/>
              <a:ext cx="396000" cy="200055"/>
            </a:xfrm>
            <a:prstGeom prst="rect">
              <a:avLst/>
            </a:prstGeom>
            <a:solidFill>
              <a:schemeClr val="bg1"/>
            </a:solidFill>
          </p:spPr>
          <p:txBody>
            <a:bodyPr wrap="square" rtlCol="0">
              <a:spAutoFit/>
            </a:bodyPr>
            <a:lstStyle/>
            <a:p>
              <a:pPr algn="ctr"/>
              <a:r>
                <a:rPr lang="en-US" altLang="ja-JP" sz="700" dirty="0" smtClean="0"/>
                <a:t>Z</a:t>
              </a:r>
              <a:r>
                <a:rPr kumimoji="1" lang="ja-JP" altLang="en-US" sz="700" dirty="0" smtClean="0"/>
                <a:t>社</a:t>
              </a:r>
              <a:endParaRPr kumimoji="1" lang="ja-JP" altLang="en-US" sz="700" dirty="0"/>
            </a:p>
          </p:txBody>
        </p:sp>
        <p:sp>
          <p:nvSpPr>
            <p:cNvPr id="89" name="テキスト ボックス 88"/>
            <p:cNvSpPr txBox="1"/>
            <p:nvPr/>
          </p:nvSpPr>
          <p:spPr>
            <a:xfrm>
              <a:off x="3963262" y="3054337"/>
              <a:ext cx="396000" cy="200055"/>
            </a:xfrm>
            <a:prstGeom prst="rect">
              <a:avLst/>
            </a:prstGeom>
            <a:solidFill>
              <a:schemeClr val="bg1"/>
            </a:solidFill>
          </p:spPr>
          <p:txBody>
            <a:bodyPr wrap="square" rtlCol="0">
              <a:spAutoFit/>
            </a:bodyPr>
            <a:lstStyle/>
            <a:p>
              <a:pPr algn="ctr"/>
              <a:r>
                <a:rPr lang="ja-JP" altLang="en-US" sz="700" dirty="0"/>
                <a:t>対照</a:t>
              </a:r>
              <a:endParaRPr kumimoji="1" lang="ja-JP" altLang="en-US" sz="700" dirty="0"/>
            </a:p>
          </p:txBody>
        </p:sp>
      </p:grpSp>
      <p:graphicFrame>
        <p:nvGraphicFramePr>
          <p:cNvPr id="92" name="表 91"/>
          <p:cNvGraphicFramePr>
            <a:graphicFrameLocks noGrp="1"/>
          </p:cNvGraphicFramePr>
          <p:nvPr>
            <p:extLst/>
          </p:nvPr>
        </p:nvGraphicFramePr>
        <p:xfrm>
          <a:off x="110232" y="817940"/>
          <a:ext cx="4679496" cy="2840009"/>
        </p:xfrm>
        <a:graphic>
          <a:graphicData uri="http://schemas.openxmlformats.org/drawingml/2006/table">
            <a:tbl>
              <a:tblPr firstRow="1" bandRow="1">
                <a:tableStyleId>{5940675A-B579-460E-94D1-54222C63F5DA}</a:tableStyleId>
              </a:tblPr>
              <a:tblGrid>
                <a:gridCol w="525016">
                  <a:extLst>
                    <a:ext uri="{9D8B030D-6E8A-4147-A177-3AD203B41FA5}">
                      <a16:colId xmlns:a16="http://schemas.microsoft.com/office/drawing/2014/main" val="3564519214"/>
                    </a:ext>
                  </a:extLst>
                </a:gridCol>
                <a:gridCol w="1038620">
                  <a:extLst>
                    <a:ext uri="{9D8B030D-6E8A-4147-A177-3AD203B41FA5}">
                      <a16:colId xmlns:a16="http://schemas.microsoft.com/office/drawing/2014/main" val="3210248673"/>
                    </a:ext>
                  </a:extLst>
                </a:gridCol>
                <a:gridCol w="1038620">
                  <a:extLst>
                    <a:ext uri="{9D8B030D-6E8A-4147-A177-3AD203B41FA5}">
                      <a16:colId xmlns:a16="http://schemas.microsoft.com/office/drawing/2014/main" val="3259193046"/>
                    </a:ext>
                  </a:extLst>
                </a:gridCol>
                <a:gridCol w="1038620">
                  <a:extLst>
                    <a:ext uri="{9D8B030D-6E8A-4147-A177-3AD203B41FA5}">
                      <a16:colId xmlns:a16="http://schemas.microsoft.com/office/drawing/2014/main" val="1561673684"/>
                    </a:ext>
                  </a:extLst>
                </a:gridCol>
                <a:gridCol w="1038620">
                  <a:extLst>
                    <a:ext uri="{9D8B030D-6E8A-4147-A177-3AD203B41FA5}">
                      <a16:colId xmlns:a16="http://schemas.microsoft.com/office/drawing/2014/main" val="3052334630"/>
                    </a:ext>
                  </a:extLst>
                </a:gridCol>
              </a:tblGrid>
              <a:tr h="262925">
                <a:tc>
                  <a:txBody>
                    <a:bodyPr/>
                    <a:lstStyle/>
                    <a:p>
                      <a:pPr algn="ctr"/>
                      <a:endParaRPr kumimoji="1" lang="ja-JP" altLang="en-US" sz="800" dirty="0"/>
                    </a:p>
                  </a:txBody>
                  <a:tcPr marL="3600" marR="3600" marT="3600" marB="3600" anchor="ctr">
                    <a:solidFill>
                      <a:schemeClr val="accent1">
                        <a:lumMod val="20000"/>
                        <a:lumOff val="80000"/>
                      </a:schemeClr>
                    </a:solidFill>
                  </a:tcPr>
                </a:tc>
                <a:tc>
                  <a:txBody>
                    <a:bodyPr/>
                    <a:lstStyle/>
                    <a:p>
                      <a:pPr algn="ctr"/>
                      <a:r>
                        <a:rPr kumimoji="1" lang="en-US" altLang="ja-JP" sz="800" dirty="0" smtClean="0"/>
                        <a:t>X</a:t>
                      </a:r>
                      <a:endParaRPr kumimoji="1" lang="ja-JP" altLang="en-US" sz="800" dirty="0"/>
                    </a:p>
                  </a:txBody>
                  <a:tcPr marL="3600" marR="3600" marT="3600" marB="3600" anchor="ctr">
                    <a:solidFill>
                      <a:schemeClr val="accent1">
                        <a:lumMod val="20000"/>
                        <a:lumOff val="80000"/>
                      </a:schemeClr>
                    </a:solidFill>
                  </a:tcPr>
                </a:tc>
                <a:tc>
                  <a:txBody>
                    <a:bodyPr/>
                    <a:lstStyle/>
                    <a:p>
                      <a:pPr algn="ctr"/>
                      <a:r>
                        <a:rPr kumimoji="1" lang="en-US" altLang="ja-JP" sz="800" dirty="0" smtClean="0"/>
                        <a:t>Y</a:t>
                      </a:r>
                      <a:endParaRPr kumimoji="1" lang="ja-JP" altLang="en-US" sz="800" dirty="0"/>
                    </a:p>
                  </a:txBody>
                  <a:tcPr marL="3600" marR="3600" marT="3600" marB="3600" anchor="ctr">
                    <a:solidFill>
                      <a:schemeClr val="accent1">
                        <a:lumMod val="20000"/>
                        <a:lumOff val="80000"/>
                      </a:schemeClr>
                    </a:solidFill>
                  </a:tcPr>
                </a:tc>
                <a:tc>
                  <a:txBody>
                    <a:bodyPr/>
                    <a:lstStyle/>
                    <a:p>
                      <a:pPr algn="ctr"/>
                      <a:r>
                        <a:rPr kumimoji="1" lang="en-US" altLang="ja-JP" sz="800" dirty="0" smtClean="0"/>
                        <a:t>Z</a:t>
                      </a:r>
                      <a:endParaRPr kumimoji="1" lang="ja-JP" altLang="en-US" sz="800" dirty="0"/>
                    </a:p>
                  </a:txBody>
                  <a:tcPr marL="3600" marR="3600" marT="3600" marB="3600" anchor="ctr">
                    <a:solidFill>
                      <a:schemeClr val="accent1">
                        <a:lumMod val="20000"/>
                        <a:lumOff val="80000"/>
                      </a:schemeClr>
                    </a:solidFill>
                  </a:tcPr>
                </a:tc>
                <a:tc>
                  <a:txBody>
                    <a:bodyPr/>
                    <a:lstStyle/>
                    <a:p>
                      <a:pPr algn="ctr"/>
                      <a:r>
                        <a:rPr kumimoji="1" lang="ja-JP" altLang="en-US" sz="800" dirty="0" smtClean="0"/>
                        <a:t>対照</a:t>
                      </a:r>
                      <a:endParaRPr kumimoji="1" lang="ja-JP" altLang="en-US" sz="800" dirty="0"/>
                    </a:p>
                  </a:txBody>
                  <a:tcPr marL="3600" marR="3600" marT="3600" marB="3600" anchor="ctr">
                    <a:solidFill>
                      <a:schemeClr val="accent1">
                        <a:lumMod val="20000"/>
                        <a:lumOff val="80000"/>
                      </a:schemeClr>
                    </a:solidFill>
                  </a:tcPr>
                </a:tc>
                <a:extLst>
                  <a:ext uri="{0D108BD9-81ED-4DB2-BD59-A6C34878D82A}">
                    <a16:rowId xmlns:a16="http://schemas.microsoft.com/office/drawing/2014/main" val="2274879885"/>
                  </a:ext>
                </a:extLst>
              </a:tr>
              <a:tr h="429141">
                <a:tc>
                  <a:txBody>
                    <a:bodyPr/>
                    <a:lstStyle/>
                    <a:p>
                      <a:pPr algn="ctr"/>
                      <a:r>
                        <a:rPr kumimoji="1" lang="ja-JP" altLang="en-US" sz="800" dirty="0" smtClean="0"/>
                        <a:t>平均</a:t>
                      </a:r>
                      <a:endParaRPr kumimoji="1" lang="en-US" altLang="ja-JP" sz="800" dirty="0" smtClean="0"/>
                    </a:p>
                    <a:p>
                      <a:pPr algn="ctr"/>
                      <a:r>
                        <a:rPr kumimoji="1" lang="ja-JP" altLang="en-US" sz="800" dirty="0" smtClean="0"/>
                        <a:t>隆起高さ</a:t>
                      </a:r>
                      <a:endParaRPr kumimoji="1" lang="ja-JP" altLang="en-US" sz="800" dirty="0"/>
                    </a:p>
                  </a:txBody>
                  <a:tcPr marL="3600" marR="3600" marT="3600" marB="3600" anchor="ctr">
                    <a:solidFill>
                      <a:schemeClr val="accent1">
                        <a:lumMod val="20000"/>
                        <a:lumOff val="80000"/>
                      </a:schemeClr>
                    </a:solidFill>
                  </a:tcPr>
                </a:tc>
                <a:tc>
                  <a:txBody>
                    <a:bodyPr/>
                    <a:lstStyle/>
                    <a:p>
                      <a:pPr algn="ctr"/>
                      <a:r>
                        <a:rPr kumimoji="1" lang="en-US" altLang="ja-JP" sz="800" dirty="0" smtClean="0"/>
                        <a:t>3.1cm</a:t>
                      </a:r>
                      <a:r>
                        <a:rPr kumimoji="1" lang="ja-JP" altLang="en-US" sz="800" dirty="0" smtClean="0"/>
                        <a:t>（</a:t>
                      </a:r>
                      <a:r>
                        <a:rPr kumimoji="1" lang="en-US" altLang="ja-JP" sz="800" dirty="0" smtClean="0"/>
                        <a:t>1</a:t>
                      </a:r>
                      <a:r>
                        <a:rPr kumimoji="1" lang="ja-JP" altLang="en-US" sz="800" dirty="0" smtClean="0"/>
                        <a:t>か月後</a:t>
                      </a:r>
                      <a:r>
                        <a:rPr kumimoji="1" lang="en-US" altLang="ja-JP" sz="800" dirty="0" smtClean="0"/>
                        <a:t>)</a:t>
                      </a:r>
                    </a:p>
                    <a:p>
                      <a:pPr algn="ctr"/>
                      <a:r>
                        <a:rPr kumimoji="1" lang="en-US" altLang="ja-JP" sz="800" dirty="0" smtClean="0"/>
                        <a:t>3.0cm</a:t>
                      </a:r>
                      <a:r>
                        <a:rPr kumimoji="1" lang="ja-JP" altLang="en-US" sz="800" dirty="0" smtClean="0"/>
                        <a:t>（</a:t>
                      </a:r>
                      <a:r>
                        <a:rPr kumimoji="1" lang="en-US" altLang="ja-JP" sz="800" dirty="0" smtClean="0"/>
                        <a:t>2</a:t>
                      </a:r>
                      <a:r>
                        <a:rPr kumimoji="1" lang="ja-JP" altLang="en-US" sz="800" dirty="0" smtClean="0"/>
                        <a:t>か月後</a:t>
                      </a:r>
                      <a:r>
                        <a:rPr kumimoji="1" lang="en-US" altLang="ja-JP" sz="800" dirty="0" smtClean="0"/>
                        <a:t>)</a:t>
                      </a:r>
                      <a:endParaRPr kumimoji="1" lang="ja-JP" altLang="en-US" sz="800" dirty="0"/>
                    </a:p>
                  </a:txBody>
                  <a:tcPr marL="3600" marR="3600" marT="3600" marB="3600" anchor="ctr"/>
                </a:tc>
                <a:tc>
                  <a:txBody>
                    <a:bodyPr/>
                    <a:lstStyle/>
                    <a:p>
                      <a:pPr algn="ctr"/>
                      <a:r>
                        <a:rPr kumimoji="1" lang="en-US" altLang="ja-JP" sz="800" dirty="0" smtClean="0"/>
                        <a:t>3.4cm</a:t>
                      </a:r>
                      <a:r>
                        <a:rPr kumimoji="1" lang="ja-JP" altLang="en-US" sz="800" dirty="0" smtClean="0"/>
                        <a:t>（</a:t>
                      </a:r>
                      <a:r>
                        <a:rPr kumimoji="1" lang="en-US" altLang="ja-JP" sz="800" dirty="0" smtClean="0"/>
                        <a:t>1</a:t>
                      </a:r>
                      <a:r>
                        <a:rPr kumimoji="1" lang="ja-JP" altLang="en-US" sz="800" dirty="0" smtClean="0"/>
                        <a:t>か月後）</a:t>
                      </a:r>
                      <a:endParaRPr kumimoji="1" lang="en-US" altLang="ja-JP" sz="800" dirty="0" smtClean="0"/>
                    </a:p>
                    <a:p>
                      <a:pPr algn="ctr"/>
                      <a:r>
                        <a:rPr kumimoji="1" lang="en-US" altLang="ja-JP" sz="800" dirty="0" smtClean="0"/>
                        <a:t>2.5cm</a:t>
                      </a:r>
                      <a:r>
                        <a:rPr kumimoji="1" lang="ja-JP" altLang="en-US" sz="800" dirty="0" smtClean="0"/>
                        <a:t>（</a:t>
                      </a:r>
                      <a:r>
                        <a:rPr kumimoji="1" lang="en-US" altLang="ja-JP" sz="800" dirty="0" smtClean="0"/>
                        <a:t>2</a:t>
                      </a:r>
                      <a:r>
                        <a:rPr kumimoji="1" lang="ja-JP" altLang="en-US" sz="800" dirty="0" smtClean="0"/>
                        <a:t>か月後）</a:t>
                      </a:r>
                      <a:endParaRPr kumimoji="1" lang="en-US" altLang="ja-JP" sz="800" dirty="0" smtClean="0"/>
                    </a:p>
                  </a:txBody>
                  <a:tcPr marL="3600" marR="3600" marT="3600" marB="3600" anchor="ctr"/>
                </a:tc>
                <a:tc>
                  <a:txBody>
                    <a:bodyPr/>
                    <a:lstStyle/>
                    <a:p>
                      <a:pPr algn="ctr"/>
                      <a:r>
                        <a:rPr kumimoji="1" lang="en-US" altLang="ja-JP" sz="800" dirty="0" smtClean="0"/>
                        <a:t>3.1cm</a:t>
                      </a:r>
                      <a:r>
                        <a:rPr kumimoji="1" lang="ja-JP" altLang="en-US" sz="800" dirty="0" smtClean="0"/>
                        <a:t>（</a:t>
                      </a:r>
                      <a:r>
                        <a:rPr kumimoji="1" lang="en-US" altLang="ja-JP" sz="800" dirty="0" smtClean="0"/>
                        <a:t>1</a:t>
                      </a:r>
                      <a:r>
                        <a:rPr kumimoji="1" lang="ja-JP" altLang="en-US" sz="800" dirty="0" smtClean="0"/>
                        <a:t>か月後）</a:t>
                      </a:r>
                      <a:endParaRPr kumimoji="1" lang="en-US" altLang="ja-JP" sz="800" dirty="0" smtClean="0"/>
                    </a:p>
                    <a:p>
                      <a:pPr algn="ctr"/>
                      <a:r>
                        <a:rPr kumimoji="1" lang="en-US" altLang="ja-JP" sz="800" dirty="0" smtClean="0"/>
                        <a:t>2.6cm</a:t>
                      </a:r>
                      <a:r>
                        <a:rPr kumimoji="1" lang="ja-JP" altLang="en-US" sz="800" dirty="0" smtClean="0"/>
                        <a:t>（</a:t>
                      </a:r>
                      <a:r>
                        <a:rPr kumimoji="1" lang="en-US" altLang="ja-JP" sz="800" dirty="0" smtClean="0"/>
                        <a:t>2</a:t>
                      </a:r>
                      <a:r>
                        <a:rPr kumimoji="1" lang="ja-JP" altLang="en-US" sz="800" dirty="0" smtClean="0"/>
                        <a:t>か月後）</a:t>
                      </a:r>
                      <a:endParaRPr kumimoji="1" lang="en-US" altLang="ja-JP" sz="800" dirty="0" smtClean="0"/>
                    </a:p>
                  </a:txBody>
                  <a:tcPr marL="3600" marR="3600" marT="3600" marB="3600" anchor="ctr"/>
                </a:tc>
                <a:tc>
                  <a:txBody>
                    <a:bodyPr/>
                    <a:lstStyle/>
                    <a:p>
                      <a:pPr algn="ctr"/>
                      <a:r>
                        <a:rPr kumimoji="1" lang="en-US" altLang="ja-JP" sz="800" dirty="0" smtClean="0"/>
                        <a:t>3.2cm</a:t>
                      </a:r>
                      <a:r>
                        <a:rPr kumimoji="1" lang="ja-JP" altLang="en-US" sz="800" dirty="0" smtClean="0"/>
                        <a:t>（</a:t>
                      </a:r>
                      <a:r>
                        <a:rPr kumimoji="1" lang="en-US" altLang="ja-JP" sz="800" dirty="0" smtClean="0"/>
                        <a:t>1</a:t>
                      </a:r>
                      <a:r>
                        <a:rPr kumimoji="1" lang="ja-JP" altLang="en-US" sz="800" dirty="0" smtClean="0"/>
                        <a:t>か月後）</a:t>
                      </a:r>
                      <a:endParaRPr kumimoji="1" lang="en-US" altLang="ja-JP" sz="800" dirty="0" smtClean="0"/>
                    </a:p>
                    <a:p>
                      <a:pPr algn="ctr"/>
                      <a:r>
                        <a:rPr kumimoji="1" lang="en-US" altLang="ja-JP" sz="800" dirty="0" smtClean="0"/>
                        <a:t>2.5cm</a:t>
                      </a:r>
                      <a:r>
                        <a:rPr kumimoji="1" lang="ja-JP" altLang="en-US" sz="800" dirty="0" smtClean="0"/>
                        <a:t>（</a:t>
                      </a:r>
                      <a:r>
                        <a:rPr kumimoji="1" lang="en-US" altLang="ja-JP" sz="800" dirty="0" smtClean="0"/>
                        <a:t>2</a:t>
                      </a:r>
                      <a:r>
                        <a:rPr kumimoji="1" lang="ja-JP" altLang="en-US" sz="800" dirty="0" smtClean="0"/>
                        <a:t>か月後）</a:t>
                      </a:r>
                      <a:endParaRPr kumimoji="1" lang="ja-JP" altLang="en-US" sz="800" dirty="0"/>
                    </a:p>
                  </a:txBody>
                  <a:tcPr marL="3600" marR="3600" marT="3600" marB="3600" anchor="ctr"/>
                </a:tc>
                <a:extLst>
                  <a:ext uri="{0D108BD9-81ED-4DB2-BD59-A6C34878D82A}">
                    <a16:rowId xmlns:a16="http://schemas.microsoft.com/office/drawing/2014/main" val="2599086628"/>
                  </a:ext>
                </a:extLst>
              </a:tr>
              <a:tr h="1125470">
                <a:tc>
                  <a:txBody>
                    <a:bodyPr/>
                    <a:lstStyle/>
                    <a:p>
                      <a:pPr algn="ctr"/>
                      <a:r>
                        <a:rPr kumimoji="1" lang="ja-JP" altLang="en-US" sz="800" dirty="0" smtClean="0"/>
                        <a:t>底泥の</a:t>
                      </a:r>
                      <a:endParaRPr kumimoji="1" lang="en-US" altLang="ja-JP" sz="800" dirty="0" smtClean="0"/>
                    </a:p>
                    <a:p>
                      <a:pPr algn="ctr"/>
                      <a:r>
                        <a:rPr kumimoji="1" lang="ja-JP" altLang="en-US" sz="800" dirty="0" smtClean="0"/>
                        <a:t>特徴</a:t>
                      </a:r>
                      <a:endParaRPr kumimoji="1" lang="ja-JP" altLang="en-US" sz="800" dirty="0"/>
                    </a:p>
                  </a:txBody>
                  <a:tcPr marL="3600" marR="3600" marT="3600" marB="3600" anchor="ctr">
                    <a:solidFill>
                      <a:schemeClr val="accent1">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smtClean="0"/>
                        <a:t>当初黒色であった底泥が、</a:t>
                      </a:r>
                      <a:r>
                        <a:rPr kumimoji="1" lang="ja-JP" altLang="en-US" sz="800" b="1" dirty="0" smtClean="0">
                          <a:solidFill>
                            <a:srgbClr val="FF0000"/>
                          </a:solidFill>
                        </a:rPr>
                        <a:t>上部が黄色味を帯びた色に変化、下部に向かってグラデーションを生じている</a:t>
                      </a:r>
                      <a:r>
                        <a:rPr kumimoji="1" lang="ja-JP" altLang="en-US" sz="800" b="1" dirty="0" smtClean="0"/>
                        <a:t>。</a:t>
                      </a:r>
                    </a:p>
                  </a:txBody>
                  <a:tcPr marL="36000" marR="3600" marT="18000" marB="3600"/>
                </a:tc>
                <a:tc>
                  <a:txBody>
                    <a:bodyPr/>
                    <a:lstStyle/>
                    <a:p>
                      <a:pPr algn="l"/>
                      <a:r>
                        <a:rPr kumimoji="1" lang="ja-JP" altLang="en-US" sz="800" dirty="0" smtClean="0"/>
                        <a:t>底泥の黒色に対して、表層の白色部分は薬剤。</a:t>
                      </a:r>
                      <a:endParaRPr kumimoji="1" lang="en-US" altLang="ja-JP" sz="800" dirty="0" smtClean="0"/>
                    </a:p>
                    <a:p>
                      <a:pPr algn="l"/>
                      <a:r>
                        <a:rPr kumimoji="1" lang="ja-JP" altLang="en-US" sz="800" dirty="0" smtClean="0"/>
                        <a:t>上部は薬剤層と再堆積した底泥との混合。</a:t>
                      </a:r>
                      <a:endParaRPr kumimoji="1" lang="en-US" altLang="ja-JP" sz="800" dirty="0" smtClean="0"/>
                    </a:p>
                    <a:p>
                      <a:pPr algn="l"/>
                      <a:r>
                        <a:rPr kumimoji="1" lang="ja-JP" altLang="en-US" sz="800" b="1" dirty="0" smtClean="0"/>
                        <a:t>表層より数</a:t>
                      </a:r>
                      <a:r>
                        <a:rPr kumimoji="1" lang="en-US" altLang="ja-JP" sz="800" b="1" dirty="0" smtClean="0"/>
                        <a:t>cm</a:t>
                      </a:r>
                      <a:r>
                        <a:rPr kumimoji="1" lang="ja-JP" altLang="en-US" sz="800" b="1" dirty="0" smtClean="0"/>
                        <a:t>の部分は下層より若干黒色が薄い。</a:t>
                      </a:r>
                      <a:endParaRPr kumimoji="1" lang="ja-JP" altLang="en-US" sz="800" b="1" dirty="0"/>
                    </a:p>
                  </a:txBody>
                  <a:tcPr marL="36000" marR="3600" marT="18000" marB="3600"/>
                </a:tc>
                <a:tc>
                  <a:txBody>
                    <a:bodyPr/>
                    <a:lstStyle/>
                    <a:p>
                      <a:pPr algn="l"/>
                      <a:r>
                        <a:rPr kumimoji="1" lang="ja-JP" altLang="en-US" sz="800" dirty="0" smtClean="0"/>
                        <a:t>底泥の黒色に対して</a:t>
                      </a:r>
                      <a:endParaRPr kumimoji="1" lang="en-US" altLang="ja-JP" sz="800" dirty="0" smtClean="0"/>
                    </a:p>
                    <a:p>
                      <a:pPr algn="l"/>
                      <a:r>
                        <a:rPr kumimoji="1" lang="ja-JP" altLang="en-US" sz="800" dirty="0" smtClean="0"/>
                        <a:t>オレンジ部分は薬剤由来の着色。</a:t>
                      </a:r>
                      <a:endParaRPr kumimoji="1" lang="en-US" altLang="ja-JP" sz="800" dirty="0" smtClean="0"/>
                    </a:p>
                    <a:p>
                      <a:pPr algn="l"/>
                      <a:r>
                        <a:rPr kumimoji="1" lang="ja-JP" altLang="en-US" sz="800" dirty="0" smtClean="0"/>
                        <a:t>上部は再堆積したもの。</a:t>
                      </a:r>
                      <a:endParaRPr kumimoji="1" lang="en-US" altLang="ja-JP" sz="800" dirty="0" smtClean="0"/>
                    </a:p>
                    <a:p>
                      <a:pPr algn="l"/>
                      <a:r>
                        <a:rPr kumimoji="1" lang="ja-JP" altLang="en-US" sz="800" b="1" dirty="0" smtClean="0"/>
                        <a:t>表層より数㎝の部分は下層より若干黒色が薄い。</a:t>
                      </a:r>
                      <a:endParaRPr kumimoji="1" lang="ja-JP" altLang="en-US" sz="800" b="1" dirty="0"/>
                    </a:p>
                  </a:txBody>
                  <a:tcPr marL="36000" marR="3600" marT="18000" marB="3600"/>
                </a:tc>
                <a:tc>
                  <a:txBody>
                    <a:bodyPr/>
                    <a:lstStyle/>
                    <a:p>
                      <a:pPr algn="l"/>
                      <a:r>
                        <a:rPr kumimoji="1" lang="ja-JP" altLang="en-US" sz="800" dirty="0" smtClean="0"/>
                        <a:t>当初の</a:t>
                      </a:r>
                      <a:r>
                        <a:rPr kumimoji="1" lang="ja-JP" altLang="en-US" sz="800" b="1" dirty="0" smtClean="0"/>
                        <a:t>黒色のまま</a:t>
                      </a:r>
                      <a:endParaRPr kumimoji="1" lang="en-US" altLang="ja-JP" sz="800" b="1" dirty="0" smtClean="0"/>
                    </a:p>
                    <a:p>
                      <a:pPr algn="l"/>
                      <a:r>
                        <a:rPr kumimoji="1" lang="ja-JP" altLang="en-US" sz="800" b="1" dirty="0" smtClean="0"/>
                        <a:t>色味に変化なし。</a:t>
                      </a:r>
                      <a:endParaRPr kumimoji="1" lang="ja-JP" altLang="en-US" sz="800" b="1" dirty="0"/>
                    </a:p>
                  </a:txBody>
                  <a:tcPr marL="36000" marR="3600" marT="18000" marB="3600"/>
                </a:tc>
                <a:extLst>
                  <a:ext uri="{0D108BD9-81ED-4DB2-BD59-A6C34878D82A}">
                    <a16:rowId xmlns:a16="http://schemas.microsoft.com/office/drawing/2014/main" val="1852704094"/>
                  </a:ext>
                </a:extLst>
              </a:tr>
              <a:tr h="524262">
                <a:tc>
                  <a:txBody>
                    <a:bodyPr/>
                    <a:lstStyle/>
                    <a:p>
                      <a:pPr algn="ctr"/>
                      <a:r>
                        <a:rPr kumimoji="1" lang="ja-JP" altLang="en-US" sz="800" dirty="0" smtClean="0"/>
                        <a:t>直上水の</a:t>
                      </a:r>
                      <a:endParaRPr kumimoji="1" lang="en-US" altLang="ja-JP" sz="800" dirty="0" smtClean="0"/>
                    </a:p>
                    <a:p>
                      <a:pPr algn="ctr"/>
                      <a:r>
                        <a:rPr kumimoji="1" lang="ja-JP" altLang="en-US" sz="800" dirty="0" smtClean="0"/>
                        <a:t>特徴</a:t>
                      </a:r>
                      <a:endParaRPr kumimoji="1" lang="ja-JP" altLang="en-US" sz="800" dirty="0"/>
                    </a:p>
                  </a:txBody>
                  <a:tcPr marL="3600" marR="3600" marT="3600" marB="3600" anchor="ctr">
                    <a:solidFill>
                      <a:schemeClr val="accent1">
                        <a:lumMod val="20000"/>
                        <a:lumOff val="80000"/>
                      </a:schemeClr>
                    </a:solidFill>
                  </a:tcPr>
                </a:tc>
                <a:tc>
                  <a:txBody>
                    <a:bodyPr/>
                    <a:lstStyle/>
                    <a:p>
                      <a:pPr algn="ctr"/>
                      <a:r>
                        <a:rPr kumimoji="1" lang="ja-JP" altLang="en-US" sz="800" dirty="0" smtClean="0"/>
                        <a:t>灰黄色</a:t>
                      </a:r>
                      <a:endParaRPr kumimoji="1" lang="en-US" altLang="ja-JP" sz="800" dirty="0" smtClean="0"/>
                    </a:p>
                    <a:p>
                      <a:pPr algn="ctr"/>
                      <a:r>
                        <a:rPr kumimoji="1" lang="ja-JP" altLang="en-US" sz="800" dirty="0" smtClean="0"/>
                        <a:t>濁りあり（</a:t>
                      </a:r>
                      <a:r>
                        <a:rPr kumimoji="1" lang="en-US" altLang="ja-JP" sz="800" dirty="0" smtClean="0"/>
                        <a:t>1</a:t>
                      </a:r>
                      <a:r>
                        <a:rPr kumimoji="1" lang="ja-JP" altLang="en-US" sz="800" dirty="0" smtClean="0"/>
                        <a:t>か月後）</a:t>
                      </a:r>
                      <a:endParaRPr kumimoji="1" lang="en-US" altLang="ja-JP" sz="800" dirty="0" smtClean="0"/>
                    </a:p>
                    <a:p>
                      <a:pPr algn="ctr"/>
                      <a:r>
                        <a:rPr kumimoji="1" lang="ja-JP" altLang="en-US" sz="800" dirty="0" smtClean="0"/>
                        <a:t>濁りなし（</a:t>
                      </a:r>
                      <a:r>
                        <a:rPr kumimoji="1" lang="en-US" altLang="ja-JP" sz="800" dirty="0" smtClean="0"/>
                        <a:t>2</a:t>
                      </a:r>
                      <a:r>
                        <a:rPr kumimoji="1" lang="ja-JP" altLang="en-US" sz="800" dirty="0" smtClean="0"/>
                        <a:t>か月後）</a:t>
                      </a:r>
                      <a:endParaRPr kumimoji="1" lang="ja-JP" altLang="en-US" sz="800" dirty="0"/>
                    </a:p>
                  </a:txBody>
                  <a:tcPr marL="3600" marR="3600" marT="3600" marB="36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00" dirty="0" smtClean="0"/>
                        <a:t>灰黄色</a:t>
                      </a:r>
                      <a:endParaRPr kumimoji="1" lang="en-US" altLang="ja-JP" sz="800" dirty="0" smtClean="0"/>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00" dirty="0" smtClean="0"/>
                        <a:t>濁りなし</a:t>
                      </a:r>
                    </a:p>
                  </a:txBody>
                  <a:tcPr marL="3600" marR="3600" marT="3600" marB="36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00" dirty="0" smtClean="0"/>
                        <a:t>灰黄色</a:t>
                      </a:r>
                      <a:endParaRPr kumimoji="1" lang="en-US" altLang="ja-JP" sz="800" dirty="0" smtClean="0"/>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00" dirty="0" smtClean="0"/>
                        <a:t>濁りなし</a:t>
                      </a:r>
                    </a:p>
                  </a:txBody>
                  <a:tcPr marL="3600" marR="3600" marT="3600" marB="36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00" dirty="0" smtClean="0"/>
                        <a:t>灰黄色</a:t>
                      </a:r>
                      <a:endParaRPr kumimoji="1" lang="en-US" altLang="ja-JP" sz="800" dirty="0" smtClean="0"/>
                    </a:p>
                    <a:p>
                      <a:pPr algn="ctr"/>
                      <a:r>
                        <a:rPr kumimoji="1" lang="ja-JP" altLang="en-US" sz="800" dirty="0" smtClean="0"/>
                        <a:t>濁りあり（</a:t>
                      </a:r>
                      <a:r>
                        <a:rPr kumimoji="1" lang="en-US" altLang="ja-JP" sz="800" dirty="0" smtClean="0"/>
                        <a:t>1</a:t>
                      </a:r>
                      <a:r>
                        <a:rPr kumimoji="1" lang="ja-JP" altLang="en-US" sz="800" dirty="0" smtClean="0"/>
                        <a:t>か月後）</a:t>
                      </a:r>
                      <a:endParaRPr kumimoji="1" lang="en-US" altLang="ja-JP" sz="800" dirty="0" smtClean="0"/>
                    </a:p>
                    <a:p>
                      <a:pPr algn="ctr"/>
                      <a:r>
                        <a:rPr kumimoji="1" lang="ja-JP" altLang="en-US" sz="800" dirty="0" smtClean="0"/>
                        <a:t>濁りなし（</a:t>
                      </a:r>
                      <a:r>
                        <a:rPr kumimoji="1" lang="en-US" altLang="ja-JP" sz="800" dirty="0" smtClean="0"/>
                        <a:t>2</a:t>
                      </a:r>
                      <a:r>
                        <a:rPr kumimoji="1" lang="ja-JP" altLang="en-US" sz="800" dirty="0" smtClean="0"/>
                        <a:t>か月後）</a:t>
                      </a:r>
                      <a:endParaRPr kumimoji="1" lang="ja-JP" altLang="en-US" sz="800" dirty="0"/>
                    </a:p>
                  </a:txBody>
                  <a:tcPr marL="3600" marR="3600" marT="3600" marB="3600" anchor="ctr"/>
                </a:tc>
                <a:extLst>
                  <a:ext uri="{0D108BD9-81ED-4DB2-BD59-A6C34878D82A}">
                    <a16:rowId xmlns:a16="http://schemas.microsoft.com/office/drawing/2014/main" val="526328241"/>
                  </a:ext>
                </a:extLst>
              </a:tr>
              <a:tr h="498211">
                <a:tc>
                  <a:txBody>
                    <a:bodyPr/>
                    <a:lstStyle/>
                    <a:p>
                      <a:pPr algn="ctr"/>
                      <a:r>
                        <a:rPr kumimoji="1" lang="ja-JP" altLang="en-US" sz="800" dirty="0" smtClean="0"/>
                        <a:t>その他</a:t>
                      </a:r>
                      <a:endParaRPr kumimoji="1" lang="ja-JP" altLang="en-US" sz="800" dirty="0"/>
                    </a:p>
                  </a:txBody>
                  <a:tcPr marL="3600" marR="3600" marT="3600" marB="3600" anchor="ctr">
                    <a:solidFill>
                      <a:schemeClr val="accent1">
                        <a:lumMod val="20000"/>
                        <a:lumOff val="80000"/>
                      </a:schemeClr>
                    </a:solidFill>
                  </a:tcPr>
                </a:tc>
                <a:tc gridSpan="4">
                  <a:txBody>
                    <a:bodyPr/>
                    <a:lstStyle/>
                    <a:p>
                      <a:pPr algn="l"/>
                      <a:r>
                        <a:rPr kumimoji="1" lang="ja-JP" altLang="en-US" sz="800" dirty="0" smtClean="0"/>
                        <a:t>全水槽で実験中、底泥内に気泡が発生。気泡が浮上する際に底泥を巻き込んで底泥も一緒に水槽上部に浮上、その後再び沈降して表層に再堆積している。</a:t>
                      </a:r>
                      <a:endParaRPr kumimoji="1" lang="ja-JP" altLang="en-US" sz="800" dirty="0"/>
                    </a:p>
                  </a:txBody>
                  <a:tcPr marL="36000" marR="3600" marT="3600" marB="3600"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700" dirty="0" smtClean="0"/>
                    </a:p>
                  </a:txBody>
                  <a:tcPr marL="3600" marR="3600" marT="3600" marB="3600"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700" dirty="0" smtClean="0"/>
                    </a:p>
                  </a:txBody>
                  <a:tcPr marL="3600" marR="3600" marT="3600" marB="3600"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700" dirty="0" smtClean="0"/>
                    </a:p>
                  </a:txBody>
                  <a:tcPr marL="3600" marR="3600" marT="3600" marB="3600" anchor="ctr"/>
                </a:tc>
                <a:extLst>
                  <a:ext uri="{0D108BD9-81ED-4DB2-BD59-A6C34878D82A}">
                    <a16:rowId xmlns:a16="http://schemas.microsoft.com/office/drawing/2014/main" val="3602368397"/>
                  </a:ext>
                </a:extLst>
              </a:tr>
            </a:tbl>
          </a:graphicData>
        </a:graphic>
      </p:graphicFrame>
      <p:sp>
        <p:nvSpPr>
          <p:cNvPr id="21" name="テキスト ボックス 20"/>
          <p:cNvSpPr txBox="1"/>
          <p:nvPr/>
        </p:nvSpPr>
        <p:spPr>
          <a:xfrm>
            <a:off x="6391538" y="4626982"/>
            <a:ext cx="1390124" cy="230832"/>
          </a:xfrm>
          <a:prstGeom prst="rect">
            <a:avLst/>
          </a:prstGeom>
          <a:noFill/>
        </p:spPr>
        <p:txBody>
          <a:bodyPr wrap="none" rtlCol="0">
            <a:spAutoFit/>
          </a:bodyPr>
          <a:lstStyle/>
          <a:p>
            <a:r>
              <a:rPr lang="en-US" altLang="ja-JP" sz="900" b="1" dirty="0" smtClean="0">
                <a:latin typeface="+mj-ea"/>
                <a:ea typeface="+mj-ea"/>
              </a:rPr>
              <a:t>1</a:t>
            </a:r>
            <a:r>
              <a:rPr lang="ja-JP" altLang="en-US" sz="900" b="1" dirty="0">
                <a:latin typeface="+mj-ea"/>
              </a:rPr>
              <a:t>か</a:t>
            </a:r>
            <a:r>
              <a:rPr lang="ja-JP" altLang="en-US" sz="900" b="1" dirty="0" smtClean="0">
                <a:latin typeface="+mj-ea"/>
                <a:ea typeface="+mj-ea"/>
              </a:rPr>
              <a:t>月後（</a:t>
            </a:r>
            <a:r>
              <a:rPr lang="en-US" altLang="ja-JP" sz="900" b="1" dirty="0" smtClean="0">
                <a:latin typeface="+mj-ea"/>
                <a:ea typeface="+mj-ea"/>
              </a:rPr>
              <a:t>10/1</a:t>
            </a:r>
            <a:r>
              <a:rPr lang="ja-JP" altLang="en-US" sz="900" b="1" dirty="0" smtClean="0">
                <a:latin typeface="+mj-ea"/>
                <a:ea typeface="+mj-ea"/>
              </a:rPr>
              <a:t>）の水槽</a:t>
            </a:r>
            <a:endParaRPr lang="en-US" altLang="ja-JP" sz="900" b="1" dirty="0" smtClean="0">
              <a:latin typeface="+mj-ea"/>
              <a:ea typeface="+mj-ea"/>
            </a:endParaRPr>
          </a:p>
        </p:txBody>
      </p:sp>
      <p:sp>
        <p:nvSpPr>
          <p:cNvPr id="29" name="テキスト ボックス 28"/>
          <p:cNvSpPr txBox="1"/>
          <p:nvPr/>
        </p:nvSpPr>
        <p:spPr>
          <a:xfrm>
            <a:off x="1908222" y="6113585"/>
            <a:ext cx="1095172" cy="230832"/>
          </a:xfrm>
          <a:prstGeom prst="rect">
            <a:avLst/>
          </a:prstGeom>
          <a:noFill/>
        </p:spPr>
        <p:txBody>
          <a:bodyPr wrap="none" rtlCol="0">
            <a:spAutoFit/>
          </a:bodyPr>
          <a:lstStyle/>
          <a:p>
            <a:r>
              <a:rPr lang="ja-JP" altLang="en-US" sz="900" b="1" dirty="0" smtClean="0">
                <a:latin typeface="+mj-ea"/>
                <a:ea typeface="+mj-ea"/>
              </a:rPr>
              <a:t>底泥の隆起の推移</a:t>
            </a:r>
            <a:endParaRPr lang="en-US" altLang="ja-JP" sz="900" b="1" dirty="0" smtClean="0">
              <a:latin typeface="+mj-ea"/>
              <a:ea typeface="+mj-ea"/>
            </a:endParaRPr>
          </a:p>
        </p:txBody>
      </p:sp>
      <p:sp>
        <p:nvSpPr>
          <p:cNvPr id="30" name="テキスト ボックス 29"/>
          <p:cNvSpPr txBox="1"/>
          <p:nvPr/>
        </p:nvSpPr>
        <p:spPr>
          <a:xfrm rot="10800000" flipV="1">
            <a:off x="2623882" y="5891922"/>
            <a:ext cx="1395933" cy="184666"/>
          </a:xfrm>
          <a:prstGeom prst="rect">
            <a:avLst/>
          </a:prstGeom>
          <a:noFill/>
        </p:spPr>
        <p:txBody>
          <a:bodyPr wrap="square" rtlCol="0">
            <a:spAutoFit/>
          </a:bodyPr>
          <a:lstStyle/>
          <a:p>
            <a:pPr algn="r"/>
            <a:r>
              <a:rPr lang="en-US" altLang="ja-JP" sz="600" dirty="0" smtClean="0">
                <a:latin typeface="+mj-ea"/>
                <a:ea typeface="+mj-ea"/>
              </a:rPr>
              <a:t>(</a:t>
            </a:r>
            <a:r>
              <a:rPr lang="ja-JP" altLang="en-US" sz="600" dirty="0" smtClean="0">
                <a:latin typeface="+mj-ea"/>
                <a:ea typeface="+mj-ea"/>
              </a:rPr>
              <a:t>隆起量は水槽毎の平均値</a:t>
            </a:r>
            <a:r>
              <a:rPr lang="en-US" altLang="ja-JP" sz="600" dirty="0" smtClean="0">
                <a:latin typeface="+mj-ea"/>
                <a:ea typeface="+mj-ea"/>
              </a:rPr>
              <a:t>)</a:t>
            </a:r>
          </a:p>
        </p:txBody>
      </p:sp>
      <p:grpSp>
        <p:nvGrpSpPr>
          <p:cNvPr id="2" name="グループ化 1"/>
          <p:cNvGrpSpPr/>
          <p:nvPr/>
        </p:nvGrpSpPr>
        <p:grpSpPr>
          <a:xfrm>
            <a:off x="4876897" y="4879673"/>
            <a:ext cx="4093317" cy="1773937"/>
            <a:chOff x="4923564" y="4489545"/>
            <a:chExt cx="4093317" cy="1773937"/>
          </a:xfrm>
        </p:grpSpPr>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t="42217"/>
            <a:stretch/>
          </p:blipFill>
          <p:spPr>
            <a:xfrm>
              <a:off x="4923564" y="4489545"/>
              <a:ext cx="4093317" cy="1773937"/>
            </a:xfrm>
            <a:prstGeom prst="rect">
              <a:avLst/>
            </a:prstGeom>
          </p:spPr>
        </p:pic>
        <p:sp>
          <p:nvSpPr>
            <p:cNvPr id="36" name="テキスト ボックス 35"/>
            <p:cNvSpPr txBox="1"/>
            <p:nvPr/>
          </p:nvSpPr>
          <p:spPr>
            <a:xfrm>
              <a:off x="5334500" y="4533263"/>
              <a:ext cx="396000" cy="200055"/>
            </a:xfrm>
            <a:prstGeom prst="rect">
              <a:avLst/>
            </a:prstGeom>
            <a:solidFill>
              <a:schemeClr val="bg1"/>
            </a:solidFill>
          </p:spPr>
          <p:txBody>
            <a:bodyPr wrap="square" rtlCol="0">
              <a:spAutoFit/>
            </a:bodyPr>
            <a:lstStyle/>
            <a:p>
              <a:pPr algn="ctr"/>
              <a:r>
                <a:rPr kumimoji="1" lang="en-US" altLang="ja-JP" sz="700" dirty="0" smtClean="0"/>
                <a:t>X</a:t>
              </a:r>
              <a:r>
                <a:rPr kumimoji="1" lang="ja-JP" altLang="en-US" sz="700" dirty="0" smtClean="0"/>
                <a:t>社</a:t>
              </a:r>
              <a:endParaRPr kumimoji="1" lang="ja-JP" altLang="en-US" sz="700" dirty="0"/>
            </a:p>
          </p:txBody>
        </p:sp>
        <p:sp>
          <p:nvSpPr>
            <p:cNvPr id="37" name="テキスト ボックス 36"/>
            <p:cNvSpPr txBox="1"/>
            <p:nvPr/>
          </p:nvSpPr>
          <p:spPr>
            <a:xfrm>
              <a:off x="6319036" y="4533263"/>
              <a:ext cx="396000" cy="200055"/>
            </a:xfrm>
            <a:prstGeom prst="rect">
              <a:avLst/>
            </a:prstGeom>
            <a:solidFill>
              <a:schemeClr val="bg1"/>
            </a:solidFill>
          </p:spPr>
          <p:txBody>
            <a:bodyPr wrap="square" rtlCol="0">
              <a:spAutoFit/>
            </a:bodyPr>
            <a:lstStyle/>
            <a:p>
              <a:pPr algn="ctr"/>
              <a:r>
                <a:rPr lang="en-US" altLang="ja-JP" sz="700" dirty="0"/>
                <a:t>Y</a:t>
              </a:r>
              <a:r>
                <a:rPr kumimoji="1" lang="ja-JP" altLang="en-US" sz="700" dirty="0" smtClean="0"/>
                <a:t>社</a:t>
              </a:r>
              <a:endParaRPr kumimoji="1" lang="ja-JP" altLang="en-US" sz="700" dirty="0"/>
            </a:p>
          </p:txBody>
        </p:sp>
        <p:sp>
          <p:nvSpPr>
            <p:cNvPr id="38" name="テキスト ボックス 37"/>
            <p:cNvSpPr txBox="1"/>
            <p:nvPr/>
          </p:nvSpPr>
          <p:spPr>
            <a:xfrm>
              <a:off x="7247884" y="4533263"/>
              <a:ext cx="396000" cy="200055"/>
            </a:xfrm>
            <a:prstGeom prst="rect">
              <a:avLst/>
            </a:prstGeom>
            <a:solidFill>
              <a:schemeClr val="bg1"/>
            </a:solidFill>
          </p:spPr>
          <p:txBody>
            <a:bodyPr wrap="square" rtlCol="0">
              <a:spAutoFit/>
            </a:bodyPr>
            <a:lstStyle/>
            <a:p>
              <a:pPr algn="ctr"/>
              <a:r>
                <a:rPr lang="en-US" altLang="ja-JP" sz="700" dirty="0" smtClean="0"/>
                <a:t>Z</a:t>
              </a:r>
              <a:r>
                <a:rPr kumimoji="1" lang="ja-JP" altLang="en-US" sz="700" dirty="0" smtClean="0"/>
                <a:t>社</a:t>
              </a:r>
              <a:endParaRPr kumimoji="1" lang="ja-JP" altLang="en-US" sz="700" dirty="0"/>
            </a:p>
          </p:txBody>
        </p:sp>
        <p:sp>
          <p:nvSpPr>
            <p:cNvPr id="39" name="テキスト ボックス 38"/>
            <p:cNvSpPr txBox="1"/>
            <p:nvPr/>
          </p:nvSpPr>
          <p:spPr>
            <a:xfrm>
              <a:off x="8197828" y="4533263"/>
              <a:ext cx="396000" cy="200055"/>
            </a:xfrm>
            <a:prstGeom prst="rect">
              <a:avLst/>
            </a:prstGeom>
            <a:solidFill>
              <a:schemeClr val="bg1"/>
            </a:solidFill>
          </p:spPr>
          <p:txBody>
            <a:bodyPr wrap="square" rtlCol="0">
              <a:spAutoFit/>
            </a:bodyPr>
            <a:lstStyle/>
            <a:p>
              <a:pPr algn="ctr"/>
              <a:r>
                <a:rPr lang="ja-JP" altLang="en-US" sz="700" dirty="0"/>
                <a:t>対照</a:t>
              </a:r>
              <a:endParaRPr kumimoji="1" lang="ja-JP" altLang="en-US" sz="700" dirty="0"/>
            </a:p>
          </p:txBody>
        </p:sp>
      </p:grpSp>
      <p:sp>
        <p:nvSpPr>
          <p:cNvPr id="40" name="テキスト ボックス 39"/>
          <p:cNvSpPr txBox="1"/>
          <p:nvPr/>
        </p:nvSpPr>
        <p:spPr>
          <a:xfrm>
            <a:off x="6439520" y="6605224"/>
            <a:ext cx="1451038" cy="230832"/>
          </a:xfrm>
          <a:prstGeom prst="rect">
            <a:avLst/>
          </a:prstGeom>
          <a:noFill/>
        </p:spPr>
        <p:txBody>
          <a:bodyPr wrap="none" rtlCol="0">
            <a:spAutoFit/>
          </a:bodyPr>
          <a:lstStyle/>
          <a:p>
            <a:r>
              <a:rPr lang="en-US" altLang="ja-JP" sz="900" b="1" dirty="0" smtClean="0">
                <a:latin typeface="+mj-ea"/>
                <a:ea typeface="+mj-ea"/>
              </a:rPr>
              <a:t>2</a:t>
            </a:r>
            <a:r>
              <a:rPr lang="ja-JP" altLang="en-US" sz="900" b="1" dirty="0">
                <a:latin typeface="+mj-ea"/>
                <a:ea typeface="+mj-ea"/>
              </a:rPr>
              <a:t>か</a:t>
            </a:r>
            <a:r>
              <a:rPr lang="ja-JP" altLang="en-US" sz="900" b="1" dirty="0" smtClean="0">
                <a:latin typeface="+mj-ea"/>
                <a:ea typeface="+mj-ea"/>
              </a:rPr>
              <a:t>月後（</a:t>
            </a:r>
            <a:r>
              <a:rPr lang="en-US" altLang="ja-JP" sz="900" b="1" dirty="0" smtClean="0">
                <a:latin typeface="+mj-ea"/>
                <a:ea typeface="+mj-ea"/>
              </a:rPr>
              <a:t>10/30</a:t>
            </a:r>
            <a:r>
              <a:rPr lang="ja-JP" altLang="en-US" sz="900" b="1" dirty="0" smtClean="0">
                <a:latin typeface="+mj-ea"/>
                <a:ea typeface="+mj-ea"/>
              </a:rPr>
              <a:t>）の水槽</a:t>
            </a:r>
            <a:endParaRPr lang="en-US" altLang="ja-JP" sz="900" b="1" dirty="0" smtClean="0">
              <a:latin typeface="+mj-ea"/>
              <a:ea typeface="+mj-ea"/>
            </a:endParaRPr>
          </a:p>
        </p:txBody>
      </p:sp>
      <p:sp>
        <p:nvSpPr>
          <p:cNvPr id="49" name="テキスト ボックス 48"/>
          <p:cNvSpPr txBox="1"/>
          <p:nvPr/>
        </p:nvSpPr>
        <p:spPr>
          <a:xfrm>
            <a:off x="6331592" y="2573869"/>
            <a:ext cx="1617751" cy="230832"/>
          </a:xfrm>
          <a:prstGeom prst="rect">
            <a:avLst/>
          </a:prstGeom>
          <a:noFill/>
        </p:spPr>
        <p:txBody>
          <a:bodyPr wrap="none" rtlCol="0">
            <a:spAutoFit/>
          </a:bodyPr>
          <a:lstStyle/>
          <a:p>
            <a:r>
              <a:rPr lang="ja-JP" altLang="en-US" sz="900" b="1" dirty="0" smtClean="0">
                <a:latin typeface="+mj-ea"/>
                <a:ea typeface="+mj-ea"/>
              </a:rPr>
              <a:t>実験開始時（</a:t>
            </a:r>
            <a:r>
              <a:rPr lang="en-US" altLang="ja-JP" sz="900" b="1" dirty="0" smtClean="0">
                <a:latin typeface="+mj-ea"/>
                <a:ea typeface="+mj-ea"/>
              </a:rPr>
              <a:t>8/31</a:t>
            </a:r>
            <a:r>
              <a:rPr lang="ja-JP" altLang="en-US" sz="900" b="1" dirty="0" smtClean="0">
                <a:latin typeface="+mj-ea"/>
                <a:ea typeface="+mj-ea"/>
              </a:rPr>
              <a:t>）の水槽</a:t>
            </a:r>
            <a:endParaRPr lang="en-US" altLang="ja-JP" sz="900" b="1" dirty="0" smtClean="0">
              <a:latin typeface="+mj-ea"/>
              <a:ea typeface="+mj-ea"/>
            </a:endParaRPr>
          </a:p>
        </p:txBody>
      </p:sp>
      <p:pic>
        <p:nvPicPr>
          <p:cNvPr id="4" name="図 3"/>
          <p:cNvPicPr>
            <a:picLocks noChangeAspect="1"/>
          </p:cNvPicPr>
          <p:nvPr/>
        </p:nvPicPr>
        <p:blipFill rotWithShape="1">
          <a:blip r:embed="rId6" cstate="print">
            <a:extLst>
              <a:ext uri="{28A0092B-C50C-407E-A947-70E740481C1C}">
                <a14:useLocalDpi xmlns:a14="http://schemas.microsoft.com/office/drawing/2010/main" val="0"/>
              </a:ext>
            </a:extLst>
          </a:blip>
          <a:srcRect t="18752"/>
          <a:stretch/>
        </p:blipFill>
        <p:spPr>
          <a:xfrm>
            <a:off x="4985753" y="897147"/>
            <a:ext cx="1044078" cy="1716035"/>
          </a:xfrm>
          <a:prstGeom prst="rect">
            <a:avLst/>
          </a:prstGeom>
        </p:spPr>
      </p:pic>
      <p:pic>
        <p:nvPicPr>
          <p:cNvPr id="5" name="図 4"/>
          <p:cNvPicPr>
            <a:picLocks noChangeAspect="1"/>
          </p:cNvPicPr>
          <p:nvPr/>
        </p:nvPicPr>
        <p:blipFill rotWithShape="1">
          <a:blip r:embed="rId7" cstate="print">
            <a:extLst>
              <a:ext uri="{28A0092B-C50C-407E-A947-70E740481C1C}">
                <a14:useLocalDpi xmlns:a14="http://schemas.microsoft.com/office/drawing/2010/main" val="0"/>
              </a:ext>
            </a:extLst>
          </a:blip>
          <a:srcRect t="9624"/>
          <a:stretch/>
        </p:blipFill>
        <p:spPr>
          <a:xfrm>
            <a:off x="6066425" y="897149"/>
            <a:ext cx="969596" cy="1672028"/>
          </a:xfrm>
          <a:prstGeom prst="rect">
            <a:avLst/>
          </a:prstGeom>
        </p:spPr>
      </p:pic>
      <p:pic>
        <p:nvPicPr>
          <p:cNvPr id="9" name="図 8"/>
          <p:cNvPicPr>
            <a:picLocks noChangeAspect="1"/>
          </p:cNvPicPr>
          <p:nvPr/>
        </p:nvPicPr>
        <p:blipFill rotWithShape="1">
          <a:blip r:embed="rId8" cstate="print">
            <a:extLst>
              <a:ext uri="{28A0092B-C50C-407E-A947-70E740481C1C}">
                <a14:useLocalDpi xmlns:a14="http://schemas.microsoft.com/office/drawing/2010/main" val="0"/>
              </a:ext>
            </a:extLst>
          </a:blip>
          <a:srcRect t="21365"/>
          <a:stretch/>
        </p:blipFill>
        <p:spPr>
          <a:xfrm>
            <a:off x="7054795" y="888522"/>
            <a:ext cx="920385" cy="1680739"/>
          </a:xfrm>
          <a:prstGeom prst="rect">
            <a:avLst/>
          </a:prstGeom>
        </p:spPr>
      </p:pic>
      <p:pic>
        <p:nvPicPr>
          <p:cNvPr id="11" name="図 10"/>
          <p:cNvPicPr>
            <a:picLocks noChangeAspect="1"/>
          </p:cNvPicPr>
          <p:nvPr/>
        </p:nvPicPr>
        <p:blipFill rotWithShape="1">
          <a:blip r:embed="rId9" cstate="print">
            <a:extLst>
              <a:ext uri="{28A0092B-C50C-407E-A947-70E740481C1C}">
                <a14:useLocalDpi xmlns:a14="http://schemas.microsoft.com/office/drawing/2010/main" val="0"/>
              </a:ext>
            </a:extLst>
          </a:blip>
          <a:srcRect t="17852"/>
          <a:stretch/>
        </p:blipFill>
        <p:spPr>
          <a:xfrm>
            <a:off x="8012729" y="904452"/>
            <a:ext cx="941167" cy="1670105"/>
          </a:xfrm>
          <a:prstGeom prst="rect">
            <a:avLst/>
          </a:prstGeom>
        </p:spPr>
      </p:pic>
      <p:grpSp>
        <p:nvGrpSpPr>
          <p:cNvPr id="12" name="グループ化 11"/>
          <p:cNvGrpSpPr/>
          <p:nvPr/>
        </p:nvGrpSpPr>
        <p:grpSpPr>
          <a:xfrm>
            <a:off x="5411854" y="969806"/>
            <a:ext cx="3259328" cy="200055"/>
            <a:chOff x="5454984" y="969806"/>
            <a:chExt cx="3259328" cy="200055"/>
          </a:xfrm>
        </p:grpSpPr>
        <p:sp>
          <p:nvSpPr>
            <p:cNvPr id="47" name="テキスト ボックス 46"/>
            <p:cNvSpPr txBox="1"/>
            <p:nvPr/>
          </p:nvSpPr>
          <p:spPr>
            <a:xfrm>
              <a:off x="5454984" y="969806"/>
              <a:ext cx="396000" cy="200055"/>
            </a:xfrm>
            <a:prstGeom prst="rect">
              <a:avLst/>
            </a:prstGeom>
            <a:solidFill>
              <a:schemeClr val="bg1"/>
            </a:solidFill>
          </p:spPr>
          <p:txBody>
            <a:bodyPr wrap="square" rtlCol="0">
              <a:spAutoFit/>
            </a:bodyPr>
            <a:lstStyle/>
            <a:p>
              <a:pPr algn="ctr"/>
              <a:r>
                <a:rPr kumimoji="1" lang="en-US" altLang="ja-JP" sz="700" dirty="0" smtClean="0"/>
                <a:t>X</a:t>
              </a:r>
              <a:r>
                <a:rPr kumimoji="1" lang="ja-JP" altLang="en-US" sz="700" dirty="0" smtClean="0"/>
                <a:t>社</a:t>
              </a:r>
              <a:endParaRPr kumimoji="1" lang="ja-JP" altLang="en-US" sz="700" dirty="0"/>
            </a:p>
          </p:txBody>
        </p:sp>
        <p:sp>
          <p:nvSpPr>
            <p:cNvPr id="48" name="テキスト ボックス 47"/>
            <p:cNvSpPr txBox="1"/>
            <p:nvPr/>
          </p:nvSpPr>
          <p:spPr>
            <a:xfrm>
              <a:off x="6439520" y="969806"/>
              <a:ext cx="396000" cy="200055"/>
            </a:xfrm>
            <a:prstGeom prst="rect">
              <a:avLst/>
            </a:prstGeom>
            <a:solidFill>
              <a:schemeClr val="bg1"/>
            </a:solidFill>
          </p:spPr>
          <p:txBody>
            <a:bodyPr wrap="square" rtlCol="0">
              <a:spAutoFit/>
            </a:bodyPr>
            <a:lstStyle/>
            <a:p>
              <a:pPr algn="ctr"/>
              <a:r>
                <a:rPr lang="en-US" altLang="ja-JP" sz="700" dirty="0"/>
                <a:t>Y</a:t>
              </a:r>
              <a:r>
                <a:rPr kumimoji="1" lang="ja-JP" altLang="en-US" sz="700" dirty="0" smtClean="0"/>
                <a:t>社</a:t>
              </a:r>
              <a:endParaRPr kumimoji="1" lang="ja-JP" altLang="en-US" sz="700" dirty="0"/>
            </a:p>
          </p:txBody>
        </p:sp>
        <p:sp>
          <p:nvSpPr>
            <p:cNvPr id="50" name="テキスト ボックス 49"/>
            <p:cNvSpPr txBox="1"/>
            <p:nvPr/>
          </p:nvSpPr>
          <p:spPr>
            <a:xfrm>
              <a:off x="7368368" y="969806"/>
              <a:ext cx="396000" cy="200055"/>
            </a:xfrm>
            <a:prstGeom prst="rect">
              <a:avLst/>
            </a:prstGeom>
            <a:solidFill>
              <a:schemeClr val="bg1"/>
            </a:solidFill>
          </p:spPr>
          <p:txBody>
            <a:bodyPr wrap="square" rtlCol="0">
              <a:spAutoFit/>
            </a:bodyPr>
            <a:lstStyle/>
            <a:p>
              <a:pPr algn="ctr"/>
              <a:r>
                <a:rPr lang="en-US" altLang="ja-JP" sz="700" dirty="0" smtClean="0"/>
                <a:t>Z</a:t>
              </a:r>
              <a:r>
                <a:rPr kumimoji="1" lang="ja-JP" altLang="en-US" sz="700" dirty="0" smtClean="0"/>
                <a:t>社</a:t>
              </a:r>
              <a:endParaRPr kumimoji="1" lang="ja-JP" altLang="en-US" sz="700" dirty="0"/>
            </a:p>
          </p:txBody>
        </p:sp>
        <p:sp>
          <p:nvSpPr>
            <p:cNvPr id="51" name="テキスト ボックス 50"/>
            <p:cNvSpPr txBox="1"/>
            <p:nvPr/>
          </p:nvSpPr>
          <p:spPr>
            <a:xfrm>
              <a:off x="8318312" y="969806"/>
              <a:ext cx="396000" cy="200055"/>
            </a:xfrm>
            <a:prstGeom prst="rect">
              <a:avLst/>
            </a:prstGeom>
            <a:solidFill>
              <a:schemeClr val="bg1"/>
            </a:solidFill>
          </p:spPr>
          <p:txBody>
            <a:bodyPr wrap="square" rtlCol="0">
              <a:spAutoFit/>
            </a:bodyPr>
            <a:lstStyle/>
            <a:p>
              <a:pPr algn="ctr"/>
              <a:r>
                <a:rPr lang="ja-JP" altLang="en-US" sz="700" dirty="0"/>
                <a:t>対照</a:t>
              </a:r>
              <a:endParaRPr kumimoji="1" lang="ja-JP" altLang="en-US" sz="700" dirty="0"/>
            </a:p>
          </p:txBody>
        </p:sp>
      </p:grpSp>
      <p:sp>
        <p:nvSpPr>
          <p:cNvPr id="41" name="正方形/長方形 40"/>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45" name="グループ化 44"/>
          <p:cNvGrpSpPr/>
          <p:nvPr/>
        </p:nvGrpSpPr>
        <p:grpSpPr>
          <a:xfrm>
            <a:off x="7199721" y="19078"/>
            <a:ext cx="1902880" cy="375487"/>
            <a:chOff x="162150" y="2254313"/>
            <a:chExt cx="2412000" cy="375487"/>
          </a:xfrm>
        </p:grpSpPr>
        <p:sp>
          <p:nvSpPr>
            <p:cNvPr id="46" name="角丸四角形 45"/>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52"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室内</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40231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298156" y="1178344"/>
            <a:ext cx="1805548" cy="1176386"/>
          </a:xfrm>
          <a:prstGeom prst="rect">
            <a:avLst/>
          </a:prstGeom>
        </p:spPr>
      </p:pic>
      <p:pic>
        <p:nvPicPr>
          <p:cNvPr id="13" name="図 12"/>
          <p:cNvPicPr>
            <a:picLocks noChangeAspect="1"/>
          </p:cNvPicPr>
          <p:nvPr/>
        </p:nvPicPr>
        <p:blipFill>
          <a:blip r:embed="rId4"/>
          <a:stretch>
            <a:fillRect/>
          </a:stretch>
        </p:blipFill>
        <p:spPr>
          <a:xfrm>
            <a:off x="2045847" y="1197488"/>
            <a:ext cx="1805548" cy="1176386"/>
          </a:xfrm>
          <a:prstGeom prst="rect">
            <a:avLst/>
          </a:prstGeom>
        </p:spPr>
      </p:pic>
      <p:pic>
        <p:nvPicPr>
          <p:cNvPr id="12" name="図 11"/>
          <p:cNvPicPr>
            <a:picLocks noChangeAspect="1"/>
          </p:cNvPicPr>
          <p:nvPr/>
        </p:nvPicPr>
        <p:blipFill>
          <a:blip r:embed="rId5"/>
          <a:stretch>
            <a:fillRect/>
          </a:stretch>
        </p:blipFill>
        <p:spPr>
          <a:xfrm>
            <a:off x="3824575" y="1147494"/>
            <a:ext cx="1805548" cy="1179312"/>
          </a:xfrm>
          <a:prstGeom prst="rect">
            <a:avLst/>
          </a:prstGeom>
        </p:spPr>
      </p:pic>
      <p:pic>
        <p:nvPicPr>
          <p:cNvPr id="4" name="図 3"/>
          <p:cNvPicPr>
            <a:picLocks noChangeAspect="1"/>
          </p:cNvPicPr>
          <p:nvPr/>
        </p:nvPicPr>
        <p:blipFill>
          <a:blip r:embed="rId6"/>
          <a:stretch>
            <a:fillRect/>
          </a:stretch>
        </p:blipFill>
        <p:spPr>
          <a:xfrm>
            <a:off x="308519" y="2528858"/>
            <a:ext cx="1805548" cy="1176386"/>
          </a:xfrm>
          <a:prstGeom prst="rect">
            <a:avLst/>
          </a:prstGeom>
        </p:spPr>
      </p:pic>
      <p:pic>
        <p:nvPicPr>
          <p:cNvPr id="5" name="図 4"/>
          <p:cNvPicPr>
            <a:picLocks noChangeAspect="1"/>
          </p:cNvPicPr>
          <p:nvPr/>
        </p:nvPicPr>
        <p:blipFill>
          <a:blip r:embed="rId7"/>
          <a:stretch>
            <a:fillRect/>
          </a:stretch>
        </p:blipFill>
        <p:spPr>
          <a:xfrm>
            <a:off x="288469" y="3852531"/>
            <a:ext cx="1805548" cy="1179312"/>
          </a:xfrm>
          <a:prstGeom prst="rect">
            <a:avLst/>
          </a:prstGeom>
        </p:spPr>
      </p:pic>
      <p:pic>
        <p:nvPicPr>
          <p:cNvPr id="6" name="図 5"/>
          <p:cNvPicPr>
            <a:picLocks noChangeAspect="1"/>
          </p:cNvPicPr>
          <p:nvPr/>
        </p:nvPicPr>
        <p:blipFill>
          <a:blip r:embed="rId8"/>
          <a:stretch>
            <a:fillRect/>
          </a:stretch>
        </p:blipFill>
        <p:spPr>
          <a:xfrm>
            <a:off x="294426" y="5185990"/>
            <a:ext cx="1805548" cy="1179312"/>
          </a:xfrm>
          <a:prstGeom prst="rect">
            <a:avLst/>
          </a:prstGeom>
        </p:spPr>
      </p:pic>
      <p:pic>
        <p:nvPicPr>
          <p:cNvPr id="8" name="図 7"/>
          <p:cNvPicPr>
            <a:picLocks noChangeAspect="1"/>
          </p:cNvPicPr>
          <p:nvPr/>
        </p:nvPicPr>
        <p:blipFill>
          <a:blip r:embed="rId9"/>
          <a:stretch>
            <a:fillRect/>
          </a:stretch>
        </p:blipFill>
        <p:spPr>
          <a:xfrm>
            <a:off x="2065746" y="2525932"/>
            <a:ext cx="1805548" cy="1176386"/>
          </a:xfrm>
          <a:prstGeom prst="rect">
            <a:avLst/>
          </a:prstGeom>
        </p:spPr>
      </p:pic>
      <p:pic>
        <p:nvPicPr>
          <p:cNvPr id="9" name="図 8"/>
          <p:cNvPicPr>
            <a:picLocks noChangeAspect="1"/>
          </p:cNvPicPr>
          <p:nvPr/>
        </p:nvPicPr>
        <p:blipFill>
          <a:blip r:embed="rId10"/>
          <a:stretch>
            <a:fillRect/>
          </a:stretch>
        </p:blipFill>
        <p:spPr>
          <a:xfrm>
            <a:off x="2050070" y="3871659"/>
            <a:ext cx="1805548" cy="1179312"/>
          </a:xfrm>
          <a:prstGeom prst="rect">
            <a:avLst/>
          </a:prstGeom>
        </p:spPr>
      </p:pic>
      <p:pic>
        <p:nvPicPr>
          <p:cNvPr id="18" name="図 17"/>
          <p:cNvPicPr>
            <a:picLocks noChangeAspect="1"/>
          </p:cNvPicPr>
          <p:nvPr/>
        </p:nvPicPr>
        <p:blipFill>
          <a:blip r:embed="rId11"/>
          <a:stretch>
            <a:fillRect/>
          </a:stretch>
        </p:blipFill>
        <p:spPr>
          <a:xfrm>
            <a:off x="2049048" y="5188916"/>
            <a:ext cx="1805548" cy="1176386"/>
          </a:xfrm>
          <a:prstGeom prst="rect">
            <a:avLst/>
          </a:prstGeom>
        </p:spPr>
      </p:pic>
      <p:pic>
        <p:nvPicPr>
          <p:cNvPr id="20" name="図 19"/>
          <p:cNvPicPr>
            <a:picLocks noChangeAspect="1"/>
          </p:cNvPicPr>
          <p:nvPr/>
        </p:nvPicPr>
        <p:blipFill>
          <a:blip r:embed="rId12"/>
          <a:stretch>
            <a:fillRect/>
          </a:stretch>
        </p:blipFill>
        <p:spPr>
          <a:xfrm>
            <a:off x="3832623" y="2531921"/>
            <a:ext cx="1805548" cy="1179312"/>
          </a:xfrm>
          <a:prstGeom prst="rect">
            <a:avLst/>
          </a:prstGeom>
        </p:spPr>
      </p:pic>
      <p:pic>
        <p:nvPicPr>
          <p:cNvPr id="34" name="図 33"/>
          <p:cNvPicPr>
            <a:picLocks noChangeAspect="1"/>
          </p:cNvPicPr>
          <p:nvPr/>
        </p:nvPicPr>
        <p:blipFill>
          <a:blip r:embed="rId13"/>
          <a:stretch>
            <a:fillRect/>
          </a:stretch>
        </p:blipFill>
        <p:spPr>
          <a:xfrm>
            <a:off x="3836121" y="3852531"/>
            <a:ext cx="1805548" cy="1179312"/>
          </a:xfrm>
          <a:prstGeom prst="rect">
            <a:avLst/>
          </a:prstGeom>
        </p:spPr>
      </p:pic>
      <p:pic>
        <p:nvPicPr>
          <p:cNvPr id="35" name="図 34"/>
          <p:cNvPicPr>
            <a:picLocks noChangeAspect="1"/>
          </p:cNvPicPr>
          <p:nvPr/>
        </p:nvPicPr>
        <p:blipFill>
          <a:blip r:embed="rId14"/>
          <a:stretch>
            <a:fillRect/>
          </a:stretch>
        </p:blipFill>
        <p:spPr>
          <a:xfrm>
            <a:off x="3832623" y="5175873"/>
            <a:ext cx="1805548" cy="1176386"/>
          </a:xfrm>
          <a:prstGeom prst="rect">
            <a:avLst/>
          </a:prstGeom>
        </p:spPr>
      </p:pic>
      <p:pic>
        <p:nvPicPr>
          <p:cNvPr id="37" name="図 36"/>
          <p:cNvPicPr>
            <a:picLocks noChangeAspect="1"/>
          </p:cNvPicPr>
          <p:nvPr/>
        </p:nvPicPr>
        <p:blipFill>
          <a:blip r:embed="rId15"/>
          <a:stretch>
            <a:fillRect/>
          </a:stretch>
        </p:blipFill>
        <p:spPr>
          <a:xfrm>
            <a:off x="5551365" y="2524376"/>
            <a:ext cx="1805548" cy="1179312"/>
          </a:xfrm>
          <a:prstGeom prst="rect">
            <a:avLst/>
          </a:prstGeom>
        </p:spPr>
      </p:pic>
      <p:pic>
        <p:nvPicPr>
          <p:cNvPr id="38" name="図 37"/>
          <p:cNvPicPr>
            <a:picLocks noChangeAspect="1"/>
          </p:cNvPicPr>
          <p:nvPr/>
        </p:nvPicPr>
        <p:blipFill>
          <a:blip r:embed="rId16"/>
          <a:stretch>
            <a:fillRect/>
          </a:stretch>
        </p:blipFill>
        <p:spPr>
          <a:xfrm>
            <a:off x="5551365" y="3843677"/>
            <a:ext cx="1805548" cy="1179312"/>
          </a:xfrm>
          <a:prstGeom prst="rect">
            <a:avLst/>
          </a:prstGeom>
        </p:spPr>
      </p:pic>
      <p:pic>
        <p:nvPicPr>
          <p:cNvPr id="39" name="図 38"/>
          <p:cNvPicPr>
            <a:picLocks noChangeAspect="1"/>
          </p:cNvPicPr>
          <p:nvPr/>
        </p:nvPicPr>
        <p:blipFill>
          <a:blip r:embed="rId17"/>
          <a:stretch>
            <a:fillRect/>
          </a:stretch>
        </p:blipFill>
        <p:spPr>
          <a:xfrm>
            <a:off x="5527065" y="5182489"/>
            <a:ext cx="1805548" cy="1179312"/>
          </a:xfrm>
          <a:prstGeom prst="rect">
            <a:avLst/>
          </a:prstGeom>
        </p:spPr>
      </p:pic>
      <p:pic>
        <p:nvPicPr>
          <p:cNvPr id="41" name="図 40"/>
          <p:cNvPicPr>
            <a:picLocks noChangeAspect="1"/>
          </p:cNvPicPr>
          <p:nvPr/>
        </p:nvPicPr>
        <p:blipFill>
          <a:blip r:embed="rId18"/>
          <a:stretch>
            <a:fillRect/>
          </a:stretch>
        </p:blipFill>
        <p:spPr>
          <a:xfrm>
            <a:off x="7308592" y="2524469"/>
            <a:ext cx="1805548" cy="1179312"/>
          </a:xfrm>
          <a:prstGeom prst="rect">
            <a:avLst/>
          </a:prstGeom>
        </p:spPr>
      </p:pic>
      <p:pic>
        <p:nvPicPr>
          <p:cNvPr id="53" name="図 52"/>
          <p:cNvPicPr>
            <a:picLocks noChangeAspect="1"/>
          </p:cNvPicPr>
          <p:nvPr/>
        </p:nvPicPr>
        <p:blipFill>
          <a:blip r:embed="rId19"/>
          <a:stretch>
            <a:fillRect/>
          </a:stretch>
        </p:blipFill>
        <p:spPr>
          <a:xfrm>
            <a:off x="7270977" y="3852531"/>
            <a:ext cx="1843163" cy="1203881"/>
          </a:xfrm>
          <a:prstGeom prst="rect">
            <a:avLst/>
          </a:prstGeom>
        </p:spPr>
      </p:pic>
      <p:pic>
        <p:nvPicPr>
          <p:cNvPr id="54" name="図 53"/>
          <p:cNvPicPr>
            <a:picLocks noChangeAspect="1"/>
          </p:cNvPicPr>
          <p:nvPr/>
        </p:nvPicPr>
        <p:blipFill>
          <a:blip r:embed="rId20"/>
          <a:stretch>
            <a:fillRect/>
          </a:stretch>
        </p:blipFill>
        <p:spPr>
          <a:xfrm>
            <a:off x="7289784" y="5211420"/>
            <a:ext cx="1805548" cy="1179312"/>
          </a:xfrm>
          <a:prstGeom prst="rect">
            <a:avLst/>
          </a:prstGeom>
        </p:spPr>
      </p:pic>
      <p:sp>
        <p:nvSpPr>
          <p:cNvPr id="10"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16</a:t>
            </a:fld>
            <a:endParaRPr kumimoji="1" lang="ja-JP" altLang="en-US" dirty="0"/>
          </a:p>
        </p:txBody>
      </p:sp>
      <p:graphicFrame>
        <p:nvGraphicFramePr>
          <p:cNvPr id="61" name="表 60"/>
          <p:cNvGraphicFramePr>
            <a:graphicFrameLocks noGrp="1"/>
          </p:cNvGraphicFramePr>
          <p:nvPr>
            <p:extLst/>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sz="1200" dirty="0" smtClean="0">
                          <a:latin typeface="+mn-lt"/>
                        </a:rPr>
                        <a:t>室内実験　底質分析結果</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grpSp>
        <p:nvGrpSpPr>
          <p:cNvPr id="87" name="グループ化 86"/>
          <p:cNvGrpSpPr/>
          <p:nvPr/>
        </p:nvGrpSpPr>
        <p:grpSpPr>
          <a:xfrm>
            <a:off x="1820496" y="1958164"/>
            <a:ext cx="312906" cy="313406"/>
            <a:chOff x="9802210" y="3314497"/>
            <a:chExt cx="312906" cy="439105"/>
          </a:xfrm>
        </p:grpSpPr>
        <p:sp>
          <p:nvSpPr>
            <p:cNvPr id="106" name="テキスト ボックス 105"/>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07" name="直線矢印コネクタ 106"/>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08" name="グループ化 107"/>
          <p:cNvGrpSpPr/>
          <p:nvPr/>
        </p:nvGrpSpPr>
        <p:grpSpPr>
          <a:xfrm>
            <a:off x="5338920" y="1956310"/>
            <a:ext cx="312906" cy="313406"/>
            <a:chOff x="9802210" y="3314497"/>
            <a:chExt cx="312906" cy="439105"/>
          </a:xfrm>
        </p:grpSpPr>
        <p:sp>
          <p:nvSpPr>
            <p:cNvPr id="109" name="テキスト ボックス 108"/>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10" name="直線矢印コネクタ 109"/>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11" name="グループ化 110"/>
          <p:cNvGrpSpPr/>
          <p:nvPr/>
        </p:nvGrpSpPr>
        <p:grpSpPr>
          <a:xfrm>
            <a:off x="1820496" y="3308709"/>
            <a:ext cx="312906" cy="313406"/>
            <a:chOff x="9802210" y="3314497"/>
            <a:chExt cx="312906" cy="439105"/>
          </a:xfrm>
        </p:grpSpPr>
        <p:sp>
          <p:nvSpPr>
            <p:cNvPr id="112" name="テキスト ボックス 111"/>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13" name="直線矢印コネクタ 112"/>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14" name="グループ化 113"/>
          <p:cNvGrpSpPr/>
          <p:nvPr/>
        </p:nvGrpSpPr>
        <p:grpSpPr>
          <a:xfrm>
            <a:off x="1820496" y="4646554"/>
            <a:ext cx="312906" cy="313406"/>
            <a:chOff x="9802210" y="3314497"/>
            <a:chExt cx="312906" cy="439105"/>
          </a:xfrm>
        </p:grpSpPr>
        <p:sp>
          <p:nvSpPr>
            <p:cNvPr id="115" name="テキスト ボックス 114"/>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16" name="直線矢印コネクタ 115"/>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17" name="グループ化 116"/>
          <p:cNvGrpSpPr/>
          <p:nvPr/>
        </p:nvGrpSpPr>
        <p:grpSpPr>
          <a:xfrm>
            <a:off x="1820496" y="5990748"/>
            <a:ext cx="312906" cy="313406"/>
            <a:chOff x="9802210" y="3314497"/>
            <a:chExt cx="312906" cy="439105"/>
          </a:xfrm>
        </p:grpSpPr>
        <p:sp>
          <p:nvSpPr>
            <p:cNvPr id="118" name="テキスト ボックス 117"/>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19" name="直線矢印コネクタ 118"/>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20" name="グループ化 119"/>
          <p:cNvGrpSpPr/>
          <p:nvPr/>
        </p:nvGrpSpPr>
        <p:grpSpPr>
          <a:xfrm>
            <a:off x="3455422" y="1956310"/>
            <a:ext cx="312906" cy="313406"/>
            <a:chOff x="9802210" y="3314497"/>
            <a:chExt cx="312906" cy="439105"/>
          </a:xfrm>
        </p:grpSpPr>
        <p:sp>
          <p:nvSpPr>
            <p:cNvPr id="121" name="テキスト ボックス 120"/>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22" name="直線矢印コネクタ 121"/>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23" name="グループ化 122"/>
          <p:cNvGrpSpPr/>
          <p:nvPr/>
        </p:nvGrpSpPr>
        <p:grpSpPr>
          <a:xfrm>
            <a:off x="3531402" y="3301182"/>
            <a:ext cx="312906" cy="313406"/>
            <a:chOff x="9802210" y="3314497"/>
            <a:chExt cx="312906" cy="439105"/>
          </a:xfrm>
        </p:grpSpPr>
        <p:sp>
          <p:nvSpPr>
            <p:cNvPr id="124" name="テキスト ボックス 123"/>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25" name="直線矢印コネクタ 124"/>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26" name="グループ化 125"/>
          <p:cNvGrpSpPr/>
          <p:nvPr/>
        </p:nvGrpSpPr>
        <p:grpSpPr>
          <a:xfrm>
            <a:off x="3505325" y="4643313"/>
            <a:ext cx="312906" cy="313406"/>
            <a:chOff x="9802210" y="3314497"/>
            <a:chExt cx="312906" cy="439105"/>
          </a:xfrm>
        </p:grpSpPr>
        <p:sp>
          <p:nvSpPr>
            <p:cNvPr id="127" name="テキスト ボックス 126"/>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28" name="直線矢印コネクタ 127"/>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35" name="グループ化 134"/>
          <p:cNvGrpSpPr/>
          <p:nvPr/>
        </p:nvGrpSpPr>
        <p:grpSpPr>
          <a:xfrm>
            <a:off x="5338920" y="4652342"/>
            <a:ext cx="312906" cy="313406"/>
            <a:chOff x="9802210" y="3314497"/>
            <a:chExt cx="312906" cy="439105"/>
          </a:xfrm>
        </p:grpSpPr>
        <p:sp>
          <p:nvSpPr>
            <p:cNvPr id="136" name="テキスト ボックス 135"/>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37" name="直線矢印コネクタ 136"/>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38" name="グループ化 137"/>
          <p:cNvGrpSpPr/>
          <p:nvPr/>
        </p:nvGrpSpPr>
        <p:grpSpPr>
          <a:xfrm>
            <a:off x="5338920" y="3304326"/>
            <a:ext cx="312906" cy="313406"/>
            <a:chOff x="9802210" y="3314497"/>
            <a:chExt cx="312906" cy="439105"/>
          </a:xfrm>
        </p:grpSpPr>
        <p:sp>
          <p:nvSpPr>
            <p:cNvPr id="139" name="テキスト ボックス 138"/>
            <p:cNvSpPr txBox="1"/>
            <p:nvPr/>
          </p:nvSpPr>
          <p:spPr>
            <a:xfrm>
              <a:off x="9802210" y="3516432"/>
              <a:ext cx="312906" cy="237170"/>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40" name="直線矢印コネクタ 139"/>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sp>
        <p:nvSpPr>
          <p:cNvPr id="74" name="テキスト ボックス 73"/>
          <p:cNvSpPr txBox="1"/>
          <p:nvPr/>
        </p:nvSpPr>
        <p:spPr>
          <a:xfrm>
            <a:off x="6262361" y="6460066"/>
            <a:ext cx="2838898" cy="276999"/>
          </a:xfrm>
          <a:prstGeom prst="rect">
            <a:avLst/>
          </a:prstGeom>
          <a:noFill/>
        </p:spPr>
        <p:txBody>
          <a:bodyPr wrap="square" rtlCol="0">
            <a:spAutoFit/>
          </a:bodyPr>
          <a:lstStyle/>
          <a:p>
            <a:r>
              <a:rPr kumimoji="1" lang="ja-JP" altLang="en-US" sz="1200" dirty="0" smtClean="0"/>
              <a:t>凡例：　　　実験区　　　　対照区</a:t>
            </a:r>
            <a:endParaRPr kumimoji="1" lang="ja-JP" altLang="en-US" sz="1200" dirty="0"/>
          </a:p>
        </p:txBody>
      </p:sp>
      <p:grpSp>
        <p:nvGrpSpPr>
          <p:cNvPr id="75" name="グループ化 74"/>
          <p:cNvGrpSpPr/>
          <p:nvPr/>
        </p:nvGrpSpPr>
        <p:grpSpPr>
          <a:xfrm>
            <a:off x="6875685" y="6535349"/>
            <a:ext cx="360000" cy="108000"/>
            <a:chOff x="-715992" y="4197103"/>
            <a:chExt cx="360000" cy="108000"/>
          </a:xfrm>
        </p:grpSpPr>
        <p:cxnSp>
          <p:nvCxnSpPr>
            <p:cNvPr id="79" name="直線コネクタ 78"/>
            <p:cNvCxnSpPr/>
            <p:nvPr/>
          </p:nvCxnSpPr>
          <p:spPr>
            <a:xfrm>
              <a:off x="-715992" y="4251103"/>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楕円 79"/>
            <p:cNvSpPr/>
            <p:nvPr/>
          </p:nvSpPr>
          <p:spPr>
            <a:xfrm>
              <a:off x="-589992" y="4197103"/>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76" name="グループ化 75"/>
          <p:cNvGrpSpPr/>
          <p:nvPr/>
        </p:nvGrpSpPr>
        <p:grpSpPr>
          <a:xfrm>
            <a:off x="7935300" y="6519065"/>
            <a:ext cx="360000" cy="129397"/>
            <a:chOff x="1610532" y="6657846"/>
            <a:chExt cx="360000" cy="129397"/>
          </a:xfrm>
        </p:grpSpPr>
        <p:cxnSp>
          <p:nvCxnSpPr>
            <p:cNvPr id="77" name="直線コネクタ 76"/>
            <p:cNvCxnSpPr/>
            <p:nvPr/>
          </p:nvCxnSpPr>
          <p:spPr>
            <a:xfrm>
              <a:off x="1610532" y="6722544"/>
              <a:ext cx="360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8" name="ひし形 77"/>
            <p:cNvSpPr/>
            <p:nvPr/>
          </p:nvSpPr>
          <p:spPr>
            <a:xfrm rot="2683612">
              <a:off x="1725834" y="6657846"/>
              <a:ext cx="129397" cy="129397"/>
            </a:xfrm>
            <a:prstGeom prst="diamon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p:cNvPicPr>
            <a:picLocks noChangeAspect="1"/>
          </p:cNvPicPr>
          <p:nvPr/>
        </p:nvPicPr>
        <p:blipFill>
          <a:blip r:embed="rId21"/>
          <a:stretch>
            <a:fillRect/>
          </a:stretch>
        </p:blipFill>
        <p:spPr>
          <a:xfrm>
            <a:off x="7282263" y="1187592"/>
            <a:ext cx="1805548" cy="1176386"/>
          </a:xfrm>
          <a:prstGeom prst="rect">
            <a:avLst/>
          </a:prstGeom>
        </p:spPr>
      </p:pic>
      <p:pic>
        <p:nvPicPr>
          <p:cNvPr id="11" name="図 10"/>
          <p:cNvPicPr>
            <a:picLocks noChangeAspect="1"/>
          </p:cNvPicPr>
          <p:nvPr/>
        </p:nvPicPr>
        <p:blipFill>
          <a:blip r:embed="rId22"/>
          <a:stretch>
            <a:fillRect/>
          </a:stretch>
        </p:blipFill>
        <p:spPr>
          <a:xfrm>
            <a:off x="5534572" y="1206677"/>
            <a:ext cx="1805548" cy="1176386"/>
          </a:xfrm>
          <a:prstGeom prst="rect">
            <a:avLst/>
          </a:prstGeom>
        </p:spPr>
      </p:pic>
      <p:graphicFrame>
        <p:nvGraphicFramePr>
          <p:cNvPr id="21" name="表 20"/>
          <p:cNvGraphicFramePr>
            <a:graphicFrameLocks noGrp="1"/>
          </p:cNvGraphicFramePr>
          <p:nvPr>
            <p:extLst/>
          </p:nvPr>
        </p:nvGraphicFramePr>
        <p:xfrm>
          <a:off x="53081" y="828530"/>
          <a:ext cx="9034730" cy="5601932"/>
        </p:xfrm>
        <a:graphic>
          <a:graphicData uri="http://schemas.openxmlformats.org/drawingml/2006/table">
            <a:tbl>
              <a:tblPr>
                <a:tableStyleId>{5940675A-B579-460E-94D1-54222C63F5DA}</a:tableStyleId>
              </a:tblPr>
              <a:tblGrid>
                <a:gridCol w="292940">
                  <a:extLst>
                    <a:ext uri="{9D8B030D-6E8A-4147-A177-3AD203B41FA5}">
                      <a16:colId xmlns:a16="http://schemas.microsoft.com/office/drawing/2014/main" val="1467549633"/>
                    </a:ext>
                  </a:extLst>
                </a:gridCol>
                <a:gridCol w="1748358">
                  <a:extLst>
                    <a:ext uri="{9D8B030D-6E8A-4147-A177-3AD203B41FA5}">
                      <a16:colId xmlns:a16="http://schemas.microsoft.com/office/drawing/2014/main" val="1856819215"/>
                    </a:ext>
                  </a:extLst>
                </a:gridCol>
                <a:gridCol w="1748358">
                  <a:extLst>
                    <a:ext uri="{9D8B030D-6E8A-4147-A177-3AD203B41FA5}">
                      <a16:colId xmlns:a16="http://schemas.microsoft.com/office/drawing/2014/main" val="2138561525"/>
                    </a:ext>
                  </a:extLst>
                </a:gridCol>
                <a:gridCol w="1748358">
                  <a:extLst>
                    <a:ext uri="{9D8B030D-6E8A-4147-A177-3AD203B41FA5}">
                      <a16:colId xmlns:a16="http://schemas.microsoft.com/office/drawing/2014/main" val="197264396"/>
                    </a:ext>
                  </a:extLst>
                </a:gridCol>
                <a:gridCol w="1748358">
                  <a:extLst>
                    <a:ext uri="{9D8B030D-6E8A-4147-A177-3AD203B41FA5}">
                      <a16:colId xmlns:a16="http://schemas.microsoft.com/office/drawing/2014/main" val="2760290049"/>
                    </a:ext>
                  </a:extLst>
                </a:gridCol>
                <a:gridCol w="1748358">
                  <a:extLst>
                    <a:ext uri="{9D8B030D-6E8A-4147-A177-3AD203B41FA5}">
                      <a16:colId xmlns:a16="http://schemas.microsoft.com/office/drawing/2014/main" val="361411313"/>
                    </a:ext>
                  </a:extLst>
                </a:gridCol>
              </a:tblGrid>
              <a:tr h="244308">
                <a:tc>
                  <a:txBody>
                    <a:bodyPr/>
                    <a:lstStyle/>
                    <a:p>
                      <a:pPr algn="ctr" fontAlgn="ctr"/>
                      <a:r>
                        <a:rPr lang="ja-JP" altLang="en-US" sz="600" u="none" strike="noStrike" dirty="0">
                          <a:effectLst/>
                          <a:latin typeface="+mn-ea"/>
                          <a:ea typeface="+mn-ea"/>
                        </a:rPr>
                        <a:t>試料名</a:t>
                      </a:r>
                      <a:endParaRPr lang="ja-JP" altLang="en-US" sz="600" b="1" i="0" u="none" strike="noStrike" dirty="0">
                        <a:effectLst/>
                        <a:latin typeface="+mn-ea"/>
                        <a:ea typeface="+mn-ea"/>
                      </a:endParaRPr>
                    </a:p>
                  </a:txBody>
                  <a:tcPr marL="8426" marR="8426" marT="8426" marB="0"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100" dirty="0" smtClean="0"/>
                        <a:t>TOC</a:t>
                      </a:r>
                      <a:endParaRPr kumimoji="1" lang="ja-JP" altLang="en-US" sz="1100" baseline="30000" dirty="0" smtClean="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smtClean="0"/>
                        <a:t>全硫化物</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100" dirty="0" smtClean="0"/>
                        <a:t>ORP</a:t>
                      </a:r>
                      <a:endParaRPr kumimoji="1" lang="ja-JP" altLang="en-US" sz="1100" dirty="0" smtClean="0"/>
                    </a:p>
                  </a:txBody>
                  <a:tcPr anchor="ctr">
                    <a:solidFill>
                      <a:schemeClr val="accent1">
                        <a:lumMod val="20000"/>
                        <a:lumOff val="80000"/>
                      </a:schemeClr>
                    </a:solidFill>
                  </a:tcPr>
                </a:tc>
                <a:tc>
                  <a:txBody>
                    <a:bodyPr/>
                    <a:lstStyle/>
                    <a:p>
                      <a:pPr algn="ctr"/>
                      <a:r>
                        <a:rPr kumimoji="1" lang="en-US" altLang="ja-JP" sz="1100" dirty="0" smtClean="0"/>
                        <a:t>pH</a:t>
                      </a:r>
                      <a:endParaRPr kumimoji="1" lang="ja-JP" altLang="en-US" sz="11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smtClean="0"/>
                        <a:t>泥温</a:t>
                      </a:r>
                    </a:p>
                  </a:txBody>
                  <a:tcPr anchor="ctr">
                    <a:solidFill>
                      <a:schemeClr val="accent1">
                        <a:lumMod val="20000"/>
                        <a:lumOff val="80000"/>
                      </a:schemeClr>
                    </a:solidFill>
                  </a:tcPr>
                </a:tc>
                <a:extLst>
                  <a:ext uri="{0D108BD9-81ED-4DB2-BD59-A6C34878D82A}">
                    <a16:rowId xmlns:a16="http://schemas.microsoft.com/office/drawing/2014/main" val="143236783"/>
                  </a:ext>
                </a:extLst>
              </a:tr>
              <a:tr h="1335713">
                <a:tc>
                  <a:txBody>
                    <a:bodyPr/>
                    <a:lstStyle/>
                    <a:p>
                      <a:pPr algn="ctr" fontAlgn="ctr"/>
                      <a:r>
                        <a:rPr lang="ja-JP" altLang="en-US" sz="1050" b="0" i="0" u="none" strike="noStrike" dirty="0" smtClean="0">
                          <a:effectLst/>
                          <a:latin typeface="+mn-ea"/>
                          <a:ea typeface="+mn-ea"/>
                        </a:rPr>
                        <a:t>対</a:t>
                      </a:r>
                      <a:endParaRPr lang="en-US" altLang="ja-JP" sz="1050" b="0" i="0" u="none" strike="noStrike" dirty="0" smtClean="0">
                        <a:effectLst/>
                        <a:latin typeface="+mn-ea"/>
                        <a:ea typeface="+mn-ea"/>
                      </a:endParaRPr>
                    </a:p>
                    <a:p>
                      <a:pPr algn="ctr" fontAlgn="ctr"/>
                      <a:r>
                        <a:rPr lang="ja-JP" altLang="en-US" sz="1050" b="0" i="0" u="none" strike="noStrike" dirty="0" smtClean="0">
                          <a:effectLst/>
                          <a:latin typeface="+mn-ea"/>
                          <a:ea typeface="+mn-ea"/>
                        </a:rPr>
                        <a:t>照</a:t>
                      </a:r>
                      <a:endParaRPr lang="ja-JP" altLang="en-US" sz="1050" b="0" i="0" u="none" strike="noStrike" dirty="0">
                        <a:effectLst/>
                        <a:latin typeface="+mn-ea"/>
                        <a:ea typeface="+mn-ea"/>
                      </a:endParaRPr>
                    </a:p>
                  </a:txBody>
                  <a:tcPr marL="8426" marR="8426" marT="8426" marB="0" anchor="ctr">
                    <a:solidFill>
                      <a:schemeClr val="accent1">
                        <a:lumMod val="20000"/>
                        <a:lumOff val="80000"/>
                      </a:schemeClr>
                    </a:solidFill>
                  </a:tcP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zh-TW" altLang="en-US" sz="900" b="1" i="0" u="none" strike="noStrike" dirty="0">
                        <a:effectLst/>
                        <a:latin typeface="+mn-ea"/>
                        <a:ea typeface="+mn-ea"/>
                      </a:endParaRPr>
                    </a:p>
                  </a:txBody>
                  <a:tcPr marL="8426" marR="8426" marT="8426" marB="0" anchor="ctr"/>
                </a:tc>
                <a:tc>
                  <a:txBody>
                    <a:bodyPr/>
                    <a:lstStyle/>
                    <a:p>
                      <a:pPr algn="ctr" fontAlgn="ctr"/>
                      <a:endParaRPr lang="ja-JP" altLang="en-US" sz="900" b="1" i="0" u="none" strike="noStrike" dirty="0">
                        <a:effectLst/>
                        <a:latin typeface="+mn-ea"/>
                        <a:ea typeface="+mn-ea"/>
                      </a:endParaRPr>
                    </a:p>
                  </a:txBody>
                  <a:tcPr marL="8426" marR="8426" marT="8426" marB="0" anchor="ctr"/>
                </a:tc>
                <a:extLst>
                  <a:ext uri="{0D108BD9-81ED-4DB2-BD59-A6C34878D82A}">
                    <a16:rowId xmlns:a16="http://schemas.microsoft.com/office/drawing/2014/main" val="925927869"/>
                  </a:ext>
                </a:extLst>
              </a:tr>
              <a:tr h="1335713">
                <a:tc>
                  <a:txBody>
                    <a:bodyPr/>
                    <a:lstStyle/>
                    <a:p>
                      <a:pPr algn="ctr" fontAlgn="ctr"/>
                      <a:r>
                        <a:rPr lang="en-US" altLang="ja-JP" sz="1050" b="0" i="0" u="none" strike="noStrike" dirty="0" smtClean="0">
                          <a:effectLst/>
                          <a:latin typeface="+mn-ea"/>
                          <a:ea typeface="+mn-ea"/>
                        </a:rPr>
                        <a:t>X</a:t>
                      </a:r>
                      <a:endParaRPr lang="ja-JP" altLang="en-US" sz="1050" b="0" i="0" u="none" strike="noStrike" dirty="0">
                        <a:effectLst/>
                        <a:latin typeface="+mn-ea"/>
                        <a:ea typeface="+mn-ea"/>
                      </a:endParaRPr>
                    </a:p>
                  </a:txBody>
                  <a:tcPr marL="8426" marR="8426" marT="8426" marB="0" anchor="ctr">
                    <a:solidFill>
                      <a:schemeClr val="accent1">
                        <a:lumMod val="20000"/>
                        <a:lumOff val="80000"/>
                      </a:schemeClr>
                    </a:solidFill>
                  </a:tcP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zh-TW" altLang="en-US" sz="900" b="1" i="0" u="none" strike="noStrike" dirty="0">
                        <a:effectLst/>
                        <a:latin typeface="+mn-ea"/>
                        <a:ea typeface="+mn-ea"/>
                      </a:endParaRPr>
                    </a:p>
                  </a:txBody>
                  <a:tcPr marL="8426" marR="8426" marT="8426" marB="0" anchor="ctr"/>
                </a:tc>
                <a:tc>
                  <a:txBody>
                    <a:bodyPr/>
                    <a:lstStyle/>
                    <a:p>
                      <a:pPr algn="ctr" fontAlgn="ctr"/>
                      <a:endParaRPr lang="ja-JP" altLang="en-US" sz="900" b="1" i="0" u="none" strike="noStrike" dirty="0">
                        <a:effectLst/>
                        <a:latin typeface="+mn-ea"/>
                        <a:ea typeface="+mn-ea"/>
                      </a:endParaRPr>
                    </a:p>
                  </a:txBody>
                  <a:tcPr marL="8426" marR="8426" marT="8426" marB="0" anchor="ctr"/>
                </a:tc>
                <a:extLst>
                  <a:ext uri="{0D108BD9-81ED-4DB2-BD59-A6C34878D82A}">
                    <a16:rowId xmlns:a16="http://schemas.microsoft.com/office/drawing/2014/main" val="1770588897"/>
                  </a:ext>
                </a:extLst>
              </a:tr>
              <a:tr h="1335713">
                <a:tc>
                  <a:txBody>
                    <a:bodyPr/>
                    <a:lstStyle/>
                    <a:p>
                      <a:pPr algn="ctr" fontAlgn="ctr"/>
                      <a:r>
                        <a:rPr lang="en-US" altLang="ja-JP" sz="1050" b="0" i="0" u="none" strike="noStrike" dirty="0" smtClean="0">
                          <a:effectLst/>
                          <a:latin typeface="+mn-ea"/>
                          <a:ea typeface="+mn-ea"/>
                        </a:rPr>
                        <a:t>Y</a:t>
                      </a:r>
                      <a:endParaRPr lang="ja-JP" altLang="en-US" sz="1050" b="0" i="0" u="none" strike="noStrike" dirty="0">
                        <a:effectLst/>
                        <a:latin typeface="+mn-ea"/>
                        <a:ea typeface="+mn-ea"/>
                      </a:endParaRPr>
                    </a:p>
                  </a:txBody>
                  <a:tcPr marL="8426" marR="8426" marT="8426" marB="0" anchor="ctr">
                    <a:solidFill>
                      <a:schemeClr val="accent1">
                        <a:lumMod val="20000"/>
                        <a:lumOff val="80000"/>
                      </a:schemeClr>
                    </a:solidFill>
                  </a:tcP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zh-TW" altLang="en-US" sz="900" b="1" i="0" u="none" strike="noStrike" dirty="0">
                        <a:effectLst/>
                        <a:latin typeface="+mn-ea"/>
                        <a:ea typeface="+mn-ea"/>
                      </a:endParaRPr>
                    </a:p>
                  </a:txBody>
                  <a:tcPr marL="8426" marR="8426" marT="8426" marB="0" anchor="ctr"/>
                </a:tc>
                <a:tc>
                  <a:txBody>
                    <a:bodyPr/>
                    <a:lstStyle/>
                    <a:p>
                      <a:pPr algn="ctr" fontAlgn="ctr"/>
                      <a:endParaRPr lang="ja-JP" altLang="en-US" sz="900" b="1" i="0" u="none" strike="noStrike" dirty="0">
                        <a:effectLst/>
                        <a:latin typeface="+mn-ea"/>
                        <a:ea typeface="+mn-ea"/>
                      </a:endParaRPr>
                    </a:p>
                  </a:txBody>
                  <a:tcPr marL="8426" marR="8426" marT="8426" marB="0" anchor="ctr"/>
                </a:tc>
                <a:extLst>
                  <a:ext uri="{0D108BD9-81ED-4DB2-BD59-A6C34878D82A}">
                    <a16:rowId xmlns:a16="http://schemas.microsoft.com/office/drawing/2014/main" val="3207099740"/>
                  </a:ext>
                </a:extLst>
              </a:tr>
              <a:tr h="1335713">
                <a:tc>
                  <a:txBody>
                    <a:bodyPr/>
                    <a:lstStyle/>
                    <a:p>
                      <a:pPr algn="ctr" fontAlgn="ctr"/>
                      <a:r>
                        <a:rPr lang="en-US" altLang="ja-JP" sz="1050" b="0" i="0" u="none" strike="noStrike" dirty="0" smtClean="0">
                          <a:effectLst/>
                          <a:latin typeface="+mn-ea"/>
                          <a:ea typeface="+mn-ea"/>
                        </a:rPr>
                        <a:t>Z</a:t>
                      </a:r>
                      <a:endParaRPr lang="ja-JP" altLang="en-US" sz="1050" b="0" i="0" u="none" strike="noStrike" dirty="0">
                        <a:effectLst/>
                        <a:latin typeface="+mn-ea"/>
                        <a:ea typeface="+mn-ea"/>
                      </a:endParaRPr>
                    </a:p>
                  </a:txBody>
                  <a:tcPr marL="8426" marR="8426" marT="8426" marB="0" anchor="ctr">
                    <a:solidFill>
                      <a:schemeClr val="accent1">
                        <a:lumMod val="20000"/>
                        <a:lumOff val="80000"/>
                      </a:schemeClr>
                    </a:solidFill>
                  </a:tcP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en-US" sz="900" b="1" i="0" u="none" strike="noStrike" dirty="0">
                        <a:effectLst/>
                        <a:latin typeface="+mn-ea"/>
                        <a:ea typeface="+mn-ea"/>
                      </a:endParaRPr>
                    </a:p>
                  </a:txBody>
                  <a:tcPr marL="8426" marR="8426" marT="8426" marB="0" anchor="ctr"/>
                </a:tc>
                <a:tc>
                  <a:txBody>
                    <a:bodyPr/>
                    <a:lstStyle/>
                    <a:p>
                      <a:pPr algn="ctr" fontAlgn="ctr"/>
                      <a:endParaRPr lang="zh-TW" altLang="en-US" sz="900" b="1" i="0" u="none" strike="noStrike" dirty="0">
                        <a:effectLst/>
                        <a:latin typeface="+mn-ea"/>
                        <a:ea typeface="+mn-ea"/>
                      </a:endParaRPr>
                    </a:p>
                  </a:txBody>
                  <a:tcPr marL="8426" marR="8426" marT="8426" marB="0" anchor="ctr"/>
                </a:tc>
                <a:tc>
                  <a:txBody>
                    <a:bodyPr/>
                    <a:lstStyle/>
                    <a:p>
                      <a:pPr algn="ctr" fontAlgn="ctr"/>
                      <a:endParaRPr lang="ja-JP" altLang="en-US" sz="900" b="1" i="0" u="none" strike="noStrike" dirty="0">
                        <a:effectLst/>
                        <a:latin typeface="+mn-ea"/>
                        <a:ea typeface="+mn-ea"/>
                      </a:endParaRPr>
                    </a:p>
                  </a:txBody>
                  <a:tcPr marL="8426" marR="8426" marT="8426" marB="0" anchor="ctr"/>
                </a:tc>
                <a:extLst>
                  <a:ext uri="{0D108BD9-81ED-4DB2-BD59-A6C34878D82A}">
                    <a16:rowId xmlns:a16="http://schemas.microsoft.com/office/drawing/2014/main" val="3172288611"/>
                  </a:ext>
                </a:extLst>
              </a:tr>
            </a:tbl>
          </a:graphicData>
        </a:graphic>
      </p:graphicFrame>
      <p:sp>
        <p:nvSpPr>
          <p:cNvPr id="43" name="テキスト ボックス 42"/>
          <p:cNvSpPr txBox="1"/>
          <p:nvPr/>
        </p:nvSpPr>
        <p:spPr>
          <a:xfrm>
            <a:off x="1622914" y="1510236"/>
            <a:ext cx="453970" cy="200055"/>
          </a:xfrm>
          <a:prstGeom prst="rect">
            <a:avLst/>
          </a:prstGeom>
          <a:noFill/>
        </p:spPr>
        <p:txBody>
          <a:bodyPr wrap="none" rtlCol="0">
            <a:spAutoFit/>
          </a:bodyPr>
          <a:lstStyle/>
          <a:p>
            <a:r>
              <a:rPr kumimoji="1" lang="ja-JP" altLang="en-US" sz="700" dirty="0" smtClean="0">
                <a:solidFill>
                  <a:srgbClr val="0070C0"/>
                </a:solidFill>
              </a:rPr>
              <a:t>最大値</a:t>
            </a:r>
            <a:endParaRPr kumimoji="1" lang="ja-JP" altLang="en-US" sz="700" dirty="0">
              <a:solidFill>
                <a:srgbClr val="0070C0"/>
              </a:solidFill>
            </a:endParaRPr>
          </a:p>
        </p:txBody>
      </p:sp>
      <p:sp>
        <p:nvSpPr>
          <p:cNvPr id="44" name="テキスト ボックス 43"/>
          <p:cNvSpPr txBox="1"/>
          <p:nvPr/>
        </p:nvSpPr>
        <p:spPr>
          <a:xfrm>
            <a:off x="1410263" y="1769005"/>
            <a:ext cx="453970" cy="200055"/>
          </a:xfrm>
          <a:prstGeom prst="rect">
            <a:avLst/>
          </a:prstGeom>
          <a:noFill/>
        </p:spPr>
        <p:txBody>
          <a:bodyPr wrap="none" rtlCol="0">
            <a:spAutoFit/>
          </a:bodyPr>
          <a:lstStyle/>
          <a:p>
            <a:r>
              <a:rPr kumimoji="1" lang="ja-JP" altLang="en-US" sz="700" dirty="0" smtClean="0">
                <a:solidFill>
                  <a:srgbClr val="0070C0"/>
                </a:solidFill>
              </a:rPr>
              <a:t>平均値</a:t>
            </a:r>
            <a:endParaRPr kumimoji="1" lang="ja-JP" altLang="en-US" sz="700" dirty="0">
              <a:solidFill>
                <a:srgbClr val="0070C0"/>
              </a:solidFill>
            </a:endParaRPr>
          </a:p>
        </p:txBody>
      </p:sp>
      <p:sp>
        <p:nvSpPr>
          <p:cNvPr id="42" name="テキスト ボックス 41"/>
          <p:cNvSpPr txBox="1"/>
          <p:nvPr/>
        </p:nvSpPr>
        <p:spPr>
          <a:xfrm>
            <a:off x="1512129" y="1946282"/>
            <a:ext cx="453970" cy="200055"/>
          </a:xfrm>
          <a:prstGeom prst="rect">
            <a:avLst/>
          </a:prstGeom>
          <a:noFill/>
        </p:spPr>
        <p:txBody>
          <a:bodyPr wrap="none" rtlCol="0">
            <a:spAutoFit/>
          </a:bodyPr>
          <a:lstStyle/>
          <a:p>
            <a:r>
              <a:rPr kumimoji="1" lang="ja-JP" altLang="en-US" sz="700" dirty="0" smtClean="0">
                <a:solidFill>
                  <a:srgbClr val="0070C0"/>
                </a:solidFill>
              </a:rPr>
              <a:t>最小値</a:t>
            </a:r>
            <a:endParaRPr kumimoji="1" lang="ja-JP" altLang="en-US" sz="700" dirty="0">
              <a:solidFill>
                <a:srgbClr val="0070C0"/>
              </a:solidFill>
            </a:endParaRPr>
          </a:p>
        </p:txBody>
      </p:sp>
      <p:sp>
        <p:nvSpPr>
          <p:cNvPr id="81" name="テキスト ボックス 80"/>
          <p:cNvSpPr txBox="1"/>
          <p:nvPr/>
        </p:nvSpPr>
        <p:spPr>
          <a:xfrm>
            <a:off x="783585" y="2446818"/>
            <a:ext cx="1337309" cy="184666"/>
          </a:xfrm>
          <a:prstGeom prst="rect">
            <a:avLst/>
          </a:prstGeom>
          <a:noFill/>
          <a:ln>
            <a:noFill/>
          </a:ln>
        </p:spPr>
        <p:txBody>
          <a:bodyPr wrap="square" rtlCol="0">
            <a:spAutoFit/>
          </a:bodyPr>
          <a:lstStyle/>
          <a:p>
            <a:pPr algn="r"/>
            <a:r>
              <a:rPr lang="en-US" altLang="ja-JP" sz="600" dirty="0" smtClean="0">
                <a:solidFill>
                  <a:srgbClr val="FF0000"/>
                </a:solidFill>
              </a:rPr>
              <a:t>(</a:t>
            </a:r>
            <a:r>
              <a:rPr lang="ja-JP" altLang="en-US" sz="600" dirty="0" smtClean="0">
                <a:solidFill>
                  <a:srgbClr val="FF0000"/>
                </a:solidFill>
              </a:rPr>
              <a:t>薬剤由来の</a:t>
            </a:r>
            <a:r>
              <a:rPr lang="en-US" altLang="ja-JP" sz="600" dirty="0" smtClean="0">
                <a:solidFill>
                  <a:srgbClr val="FF0000"/>
                </a:solidFill>
              </a:rPr>
              <a:t>TOC</a:t>
            </a:r>
            <a:r>
              <a:rPr lang="ja-JP" altLang="en-US" sz="600" dirty="0" smtClean="0">
                <a:solidFill>
                  <a:srgbClr val="FF0000"/>
                </a:solidFill>
              </a:rPr>
              <a:t>は最大</a:t>
            </a:r>
            <a:r>
              <a:rPr lang="en-US" altLang="ja-JP" sz="600" dirty="0" smtClean="0">
                <a:solidFill>
                  <a:srgbClr val="FF0000"/>
                </a:solidFill>
              </a:rPr>
              <a:t>5mg/g)</a:t>
            </a:r>
            <a:endParaRPr lang="en-US" altLang="ja-JP" sz="600" dirty="0">
              <a:solidFill>
                <a:srgbClr val="FF0000"/>
              </a:solidFill>
            </a:endParaRPr>
          </a:p>
        </p:txBody>
      </p:sp>
      <p:sp>
        <p:nvSpPr>
          <p:cNvPr id="83" name="テキスト ボックス 82"/>
          <p:cNvSpPr txBox="1"/>
          <p:nvPr/>
        </p:nvSpPr>
        <p:spPr>
          <a:xfrm>
            <a:off x="517388" y="5092725"/>
            <a:ext cx="1544552" cy="184666"/>
          </a:xfrm>
          <a:prstGeom prst="rect">
            <a:avLst/>
          </a:prstGeom>
          <a:noFill/>
          <a:ln>
            <a:noFill/>
          </a:ln>
        </p:spPr>
        <p:txBody>
          <a:bodyPr wrap="square" rtlCol="0">
            <a:spAutoFit/>
          </a:bodyPr>
          <a:lstStyle/>
          <a:p>
            <a:pPr algn="r"/>
            <a:r>
              <a:rPr lang="en-US" altLang="ja-JP" sz="600" dirty="0" smtClean="0">
                <a:solidFill>
                  <a:srgbClr val="FF0000"/>
                </a:solidFill>
              </a:rPr>
              <a:t>(</a:t>
            </a:r>
            <a:r>
              <a:rPr lang="ja-JP" altLang="en-US" sz="600" dirty="0" smtClean="0">
                <a:solidFill>
                  <a:srgbClr val="FF0000"/>
                </a:solidFill>
              </a:rPr>
              <a:t>薬剤</a:t>
            </a:r>
            <a:r>
              <a:rPr lang="ja-JP" altLang="en-US" sz="600" dirty="0">
                <a:solidFill>
                  <a:srgbClr val="FF0000"/>
                </a:solidFill>
              </a:rPr>
              <a:t>由来</a:t>
            </a:r>
            <a:r>
              <a:rPr lang="ja-JP" altLang="en-US" sz="600" dirty="0" smtClean="0">
                <a:solidFill>
                  <a:srgbClr val="FF0000"/>
                </a:solidFill>
              </a:rPr>
              <a:t>の</a:t>
            </a:r>
            <a:r>
              <a:rPr lang="en-US" altLang="ja-JP" sz="600" dirty="0" smtClean="0">
                <a:solidFill>
                  <a:srgbClr val="FF0000"/>
                </a:solidFill>
              </a:rPr>
              <a:t>TOC</a:t>
            </a:r>
            <a:r>
              <a:rPr lang="ja-JP" altLang="en-US" sz="600" dirty="0" smtClean="0">
                <a:solidFill>
                  <a:srgbClr val="FF0000"/>
                </a:solidFill>
              </a:rPr>
              <a:t>はほぼ無い</a:t>
            </a:r>
            <a:r>
              <a:rPr lang="en-US" altLang="ja-JP" sz="600" dirty="0" smtClean="0">
                <a:solidFill>
                  <a:srgbClr val="FF0000"/>
                </a:solidFill>
              </a:rPr>
              <a:t>)</a:t>
            </a:r>
            <a:endParaRPr lang="en-US" altLang="ja-JP" sz="600" dirty="0">
              <a:solidFill>
                <a:srgbClr val="FF0000"/>
              </a:solidFill>
            </a:endParaRPr>
          </a:p>
        </p:txBody>
      </p:sp>
      <p:sp>
        <p:nvSpPr>
          <p:cNvPr id="82" name="テキスト ボックス 81"/>
          <p:cNvSpPr txBox="1"/>
          <p:nvPr/>
        </p:nvSpPr>
        <p:spPr>
          <a:xfrm>
            <a:off x="619541" y="3766200"/>
            <a:ext cx="1544552" cy="184666"/>
          </a:xfrm>
          <a:prstGeom prst="rect">
            <a:avLst/>
          </a:prstGeom>
          <a:noFill/>
          <a:ln>
            <a:noFill/>
          </a:ln>
        </p:spPr>
        <p:txBody>
          <a:bodyPr wrap="square" rtlCol="0">
            <a:spAutoFit/>
          </a:bodyPr>
          <a:lstStyle/>
          <a:p>
            <a:pPr algn="r"/>
            <a:r>
              <a:rPr lang="en-US" altLang="ja-JP" sz="600" dirty="0" smtClean="0">
                <a:solidFill>
                  <a:srgbClr val="FF0000"/>
                </a:solidFill>
              </a:rPr>
              <a:t>(</a:t>
            </a:r>
            <a:r>
              <a:rPr lang="ja-JP" altLang="en-US" sz="600" dirty="0" smtClean="0">
                <a:solidFill>
                  <a:srgbClr val="FF0000"/>
                </a:solidFill>
              </a:rPr>
              <a:t>薬剤由来の</a:t>
            </a:r>
            <a:r>
              <a:rPr lang="en-US" altLang="ja-JP" sz="600" dirty="0" smtClean="0">
                <a:solidFill>
                  <a:srgbClr val="FF0000"/>
                </a:solidFill>
              </a:rPr>
              <a:t>TOC</a:t>
            </a:r>
            <a:r>
              <a:rPr lang="ja-JP" altLang="en-US" sz="600" dirty="0" smtClean="0">
                <a:solidFill>
                  <a:srgbClr val="FF0000"/>
                </a:solidFill>
              </a:rPr>
              <a:t>は最大</a:t>
            </a:r>
            <a:r>
              <a:rPr lang="en-US" altLang="ja-JP" sz="600" dirty="0" smtClean="0">
                <a:solidFill>
                  <a:srgbClr val="FF0000"/>
                </a:solidFill>
              </a:rPr>
              <a:t>0.2mg/g)</a:t>
            </a:r>
            <a:endParaRPr lang="en-US" altLang="ja-JP" sz="600" dirty="0">
              <a:solidFill>
                <a:srgbClr val="FF0000"/>
              </a:solidFill>
            </a:endParaRPr>
          </a:p>
        </p:txBody>
      </p:sp>
      <p:sp>
        <p:nvSpPr>
          <p:cNvPr id="133" name="テキスト ボックス 132"/>
          <p:cNvSpPr txBox="1"/>
          <p:nvPr/>
        </p:nvSpPr>
        <p:spPr>
          <a:xfrm>
            <a:off x="5274339" y="6112657"/>
            <a:ext cx="312906" cy="169277"/>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34" name="直線矢印コネクタ 133"/>
          <p:cNvCxnSpPr/>
          <p:nvPr/>
        </p:nvCxnSpPr>
        <p:spPr>
          <a:xfrm flipH="1" flipV="1">
            <a:off x="5430792" y="5954877"/>
            <a:ext cx="0" cy="180000"/>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sp>
        <p:nvSpPr>
          <p:cNvPr id="130" name="テキスト ボックス 129"/>
          <p:cNvSpPr txBox="1"/>
          <p:nvPr/>
        </p:nvSpPr>
        <p:spPr>
          <a:xfrm>
            <a:off x="3467000" y="6111184"/>
            <a:ext cx="312906" cy="169277"/>
          </a:xfrm>
          <a:prstGeom prst="rect">
            <a:avLst/>
          </a:prstGeom>
          <a:noFill/>
        </p:spPr>
        <p:txBody>
          <a:bodyPr wrap="none" rtlCol="0">
            <a:spAutoFit/>
          </a:bodyPr>
          <a:lstStyle/>
          <a:p>
            <a:r>
              <a:rPr lang="ja-JP" altLang="en-US" sz="500" dirty="0" smtClean="0"/>
              <a:t>改善</a:t>
            </a:r>
            <a:endParaRPr kumimoji="1" lang="ja-JP" altLang="en-US" sz="500" dirty="0"/>
          </a:p>
        </p:txBody>
      </p:sp>
      <p:cxnSp>
        <p:nvCxnSpPr>
          <p:cNvPr id="131" name="直線矢印コネクタ 130"/>
          <p:cNvCxnSpPr/>
          <p:nvPr/>
        </p:nvCxnSpPr>
        <p:spPr>
          <a:xfrm flipH="1">
            <a:off x="3610915" y="5975675"/>
            <a:ext cx="0" cy="180000"/>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92" name="グループ化 91"/>
          <p:cNvGrpSpPr/>
          <p:nvPr/>
        </p:nvGrpSpPr>
        <p:grpSpPr>
          <a:xfrm>
            <a:off x="7199721" y="19078"/>
            <a:ext cx="1902880" cy="375487"/>
            <a:chOff x="162150" y="2254313"/>
            <a:chExt cx="2412000" cy="375487"/>
          </a:xfrm>
        </p:grpSpPr>
        <p:sp>
          <p:nvSpPr>
            <p:cNvPr id="93" name="角丸四角形 92"/>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94"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室内</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2012957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nvPr>
        </p:nvGraphicFramePr>
        <p:xfrm>
          <a:off x="279529" y="772842"/>
          <a:ext cx="8737351" cy="5796480"/>
        </p:xfrm>
        <a:graphic>
          <a:graphicData uri="http://schemas.openxmlformats.org/drawingml/2006/table">
            <a:tbl>
              <a:tblPr firstRow="1" bandRow="1">
                <a:tableStyleId>{5940675A-B579-460E-94D1-54222C63F5DA}</a:tableStyleId>
              </a:tblPr>
              <a:tblGrid>
                <a:gridCol w="234916">
                  <a:extLst>
                    <a:ext uri="{9D8B030D-6E8A-4147-A177-3AD203B41FA5}">
                      <a16:colId xmlns:a16="http://schemas.microsoft.com/office/drawing/2014/main" val="902544121"/>
                    </a:ext>
                  </a:extLst>
                </a:gridCol>
                <a:gridCol w="1853370">
                  <a:extLst>
                    <a:ext uri="{9D8B030D-6E8A-4147-A177-3AD203B41FA5}">
                      <a16:colId xmlns:a16="http://schemas.microsoft.com/office/drawing/2014/main" val="1489048458"/>
                    </a:ext>
                  </a:extLst>
                </a:gridCol>
                <a:gridCol w="1443789">
                  <a:extLst>
                    <a:ext uri="{9D8B030D-6E8A-4147-A177-3AD203B41FA5}">
                      <a16:colId xmlns:a16="http://schemas.microsoft.com/office/drawing/2014/main" val="3643864771"/>
                    </a:ext>
                  </a:extLst>
                </a:gridCol>
                <a:gridCol w="1301319">
                  <a:extLst>
                    <a:ext uri="{9D8B030D-6E8A-4147-A177-3AD203B41FA5}">
                      <a16:colId xmlns:a16="http://schemas.microsoft.com/office/drawing/2014/main" val="1637678499"/>
                    </a:ext>
                  </a:extLst>
                </a:gridCol>
                <a:gridCol w="1301319">
                  <a:extLst>
                    <a:ext uri="{9D8B030D-6E8A-4147-A177-3AD203B41FA5}">
                      <a16:colId xmlns:a16="http://schemas.microsoft.com/office/drawing/2014/main" val="840102213"/>
                    </a:ext>
                  </a:extLst>
                </a:gridCol>
                <a:gridCol w="1301319">
                  <a:extLst>
                    <a:ext uri="{9D8B030D-6E8A-4147-A177-3AD203B41FA5}">
                      <a16:colId xmlns:a16="http://schemas.microsoft.com/office/drawing/2014/main" val="2321893710"/>
                    </a:ext>
                  </a:extLst>
                </a:gridCol>
                <a:gridCol w="1301319">
                  <a:extLst>
                    <a:ext uri="{9D8B030D-6E8A-4147-A177-3AD203B41FA5}">
                      <a16:colId xmlns:a16="http://schemas.microsoft.com/office/drawing/2014/main" val="1885130761"/>
                    </a:ext>
                  </a:extLst>
                </a:gridCol>
              </a:tblGrid>
              <a:tr h="231737">
                <a:tc>
                  <a:txBody>
                    <a:bodyPr/>
                    <a:lstStyle/>
                    <a:p>
                      <a:pPr algn="ctr"/>
                      <a:endParaRPr kumimoji="1" lang="ja-JP" altLang="en-US" sz="1000" b="1" dirty="0">
                        <a:latin typeface="ＭＳ Ｐゴシック" panose="020B0600070205080204" pitchFamily="50" charset="-128"/>
                        <a:ea typeface="ＭＳ Ｐゴシック" panose="020B0600070205080204" pitchFamily="50" charset="-128"/>
                      </a:endParaRPr>
                    </a:p>
                  </a:txBody>
                  <a:tcPr>
                    <a:solidFill>
                      <a:schemeClr val="accent1">
                        <a:lumMod val="20000"/>
                        <a:lumOff val="80000"/>
                      </a:schemeClr>
                    </a:solidFill>
                  </a:tcPr>
                </a:tc>
                <a:tc gridSpan="2">
                  <a:txBody>
                    <a:bodyPr/>
                    <a:lstStyle/>
                    <a:p>
                      <a:pPr algn="ctr"/>
                      <a:r>
                        <a:rPr kumimoji="1" lang="ja-JP" altLang="en-US" sz="1000" b="1" dirty="0" smtClean="0">
                          <a:latin typeface="+mn-ea"/>
                          <a:ea typeface="+mn-ea"/>
                        </a:rPr>
                        <a:t>観察結果</a:t>
                      </a:r>
                      <a:endParaRPr kumimoji="1" lang="ja-JP" altLang="en-US" sz="1000" b="1" dirty="0">
                        <a:latin typeface="+mn-ea"/>
                        <a:ea typeface="+mn-ea"/>
                      </a:endParaRPr>
                    </a:p>
                  </a:txBody>
                  <a:tcPr>
                    <a:solidFill>
                      <a:schemeClr val="accent1">
                        <a:lumMod val="20000"/>
                        <a:lumOff val="80000"/>
                      </a:schemeClr>
                    </a:solidFill>
                  </a:tcPr>
                </a:tc>
                <a:tc hMerge="1">
                  <a:txBody>
                    <a:bodyPr/>
                    <a:lstStyle/>
                    <a:p>
                      <a:pPr algn="ctr"/>
                      <a:endParaRPr kumimoji="1" lang="ja-JP" altLang="en-US" sz="1000" b="1" dirty="0">
                        <a:latin typeface="ＭＳ Ｐゴシック" panose="020B0600070205080204" pitchFamily="50" charset="-128"/>
                        <a:ea typeface="ＭＳ Ｐゴシック" panose="020B0600070205080204" pitchFamily="50" charset="-128"/>
                      </a:endParaRPr>
                    </a:p>
                  </a:txBody>
                  <a:tcPr>
                    <a:solidFill>
                      <a:schemeClr val="accent1">
                        <a:lumMod val="20000"/>
                        <a:lumOff val="80000"/>
                      </a:schemeClr>
                    </a:solidFill>
                  </a:tcPr>
                </a:tc>
                <a:tc gridSpan="4">
                  <a:txBody>
                    <a:bodyPr/>
                    <a:lstStyle/>
                    <a:p>
                      <a:pPr algn="ctr"/>
                      <a:r>
                        <a:rPr kumimoji="1" lang="ja-JP" altLang="en-US" sz="1000" b="1" dirty="0" smtClean="0">
                          <a:latin typeface="+mn-ea"/>
                          <a:ea typeface="+mn-ea"/>
                        </a:rPr>
                        <a:t>底質分析結果</a:t>
                      </a:r>
                      <a:endParaRPr kumimoji="1" lang="ja-JP" altLang="en-US" sz="1000" b="1" dirty="0">
                        <a:latin typeface="+mn-ea"/>
                        <a:ea typeface="+mn-ea"/>
                      </a:endParaRPr>
                    </a:p>
                  </a:txBody>
                  <a:tcPr>
                    <a:solidFill>
                      <a:schemeClr val="accent1">
                        <a:lumMod val="20000"/>
                        <a:lumOff val="80000"/>
                      </a:schemeClr>
                    </a:solidFill>
                  </a:tcPr>
                </a:tc>
                <a:tc hMerge="1">
                  <a:txBody>
                    <a:bodyPr/>
                    <a:lstStyle/>
                    <a:p>
                      <a:pPr algn="ctr"/>
                      <a:endParaRPr kumimoji="1" lang="ja-JP" altLang="en-US" sz="1000" b="1" dirty="0">
                        <a:latin typeface="ＭＳ Ｐゴシック" panose="020B0600070205080204" pitchFamily="50" charset="-128"/>
                        <a:ea typeface="ＭＳ Ｐゴシック" panose="020B0600070205080204" pitchFamily="50" charset="-128"/>
                      </a:endParaRPr>
                    </a:p>
                  </a:txBody>
                  <a:tcPr>
                    <a:solidFill>
                      <a:schemeClr val="accent1">
                        <a:lumMod val="20000"/>
                        <a:lumOff val="80000"/>
                      </a:schemeClr>
                    </a:solidFill>
                  </a:tcPr>
                </a:tc>
                <a:tc hMerge="1">
                  <a:txBody>
                    <a:bodyPr/>
                    <a:lstStyle/>
                    <a:p>
                      <a:pPr algn="ctr"/>
                      <a:endParaRPr kumimoji="1" lang="ja-JP" altLang="en-US" sz="1000" b="1" dirty="0">
                        <a:latin typeface="ＭＳ Ｐゴシック" panose="020B0600070205080204" pitchFamily="50" charset="-128"/>
                        <a:ea typeface="ＭＳ Ｐゴシック" panose="020B0600070205080204" pitchFamily="50" charset="-128"/>
                      </a:endParaRPr>
                    </a:p>
                  </a:txBody>
                  <a:tcPr>
                    <a:solidFill>
                      <a:schemeClr val="accent1">
                        <a:lumMod val="20000"/>
                        <a:lumOff val="80000"/>
                      </a:schemeClr>
                    </a:solidFill>
                  </a:tcPr>
                </a:tc>
                <a:tc hMerge="1">
                  <a:txBody>
                    <a:bodyPr/>
                    <a:lstStyle/>
                    <a:p>
                      <a:pPr algn="ctr"/>
                      <a:endParaRPr kumimoji="1" lang="ja-JP" altLang="en-US" sz="1000" b="1" dirty="0">
                        <a:latin typeface="ＭＳ Ｐゴシック" panose="020B0600070205080204" pitchFamily="50" charset="-128"/>
                        <a:ea typeface="ＭＳ Ｐゴシック" panose="020B0600070205080204" pitchFamily="50" charset="-128"/>
                      </a:endParaRPr>
                    </a:p>
                  </a:txBody>
                  <a:tcPr>
                    <a:solidFill>
                      <a:schemeClr val="accent1">
                        <a:lumMod val="20000"/>
                        <a:lumOff val="80000"/>
                      </a:schemeClr>
                    </a:solidFill>
                  </a:tcPr>
                </a:tc>
                <a:extLst>
                  <a:ext uri="{0D108BD9-81ED-4DB2-BD59-A6C34878D82A}">
                    <a16:rowId xmlns:a16="http://schemas.microsoft.com/office/drawing/2014/main" val="762365535"/>
                  </a:ext>
                </a:extLst>
              </a:tr>
              <a:tr h="376573">
                <a:tc>
                  <a:txBody>
                    <a:bodyPr/>
                    <a:lstStyle/>
                    <a:p>
                      <a:pPr algn="ctr"/>
                      <a:endParaRPr kumimoji="1" lang="ja-JP" altLang="en-US" sz="1000" b="1" dirty="0">
                        <a:latin typeface="ＭＳ Ｐゴシック" panose="020B0600070205080204" pitchFamily="50" charset="-128"/>
                        <a:ea typeface="ＭＳ Ｐゴシック" panose="020B0600070205080204" pitchFamily="50" charset="-128"/>
                      </a:endParaRPr>
                    </a:p>
                  </a:txBody>
                  <a:tcP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1" dirty="0" smtClean="0">
                          <a:latin typeface="+mn-ea"/>
                          <a:ea typeface="+mn-ea"/>
                        </a:rPr>
                        <a:t>実験開始時のガスの発生、</a:t>
                      </a:r>
                      <a:endParaRPr kumimoji="1" lang="en-US" altLang="ja-JP" sz="1000" b="1" dirty="0" smtClean="0">
                        <a:latin typeface="+mn-ea"/>
                        <a:ea typeface="+mn-ea"/>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1" dirty="0" smtClean="0">
                          <a:latin typeface="+mn-ea"/>
                          <a:ea typeface="+mn-ea"/>
                        </a:rPr>
                        <a:t>底質の盛り上がり</a:t>
                      </a:r>
                      <a:endParaRPr kumimoji="1" lang="ja-JP" altLang="en-US" sz="1000" b="1" dirty="0">
                        <a:latin typeface="+mn-ea"/>
                        <a:ea typeface="+mn-ea"/>
                      </a:endParaRPr>
                    </a:p>
                  </a:txBody>
                  <a:tcP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1" dirty="0" smtClean="0">
                          <a:latin typeface="+mn-ea"/>
                          <a:ea typeface="+mn-ea"/>
                        </a:rPr>
                        <a:t>底泥の色調の変化</a:t>
                      </a:r>
                      <a:endParaRPr kumimoji="1" lang="ja-JP" altLang="en-US" sz="1000" b="1" dirty="0">
                        <a:latin typeface="+mn-ea"/>
                        <a:ea typeface="+mn-ea"/>
                      </a:endParaRP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chemeClr val="tx1"/>
                          </a:solidFill>
                          <a:latin typeface="+mn-ea"/>
                          <a:ea typeface="+mn-ea"/>
                        </a:rPr>
                        <a:t>TOC</a:t>
                      </a:r>
                      <a:endParaRPr kumimoji="1" lang="ja-JP" altLang="en-US" sz="1000" b="1" dirty="0">
                        <a:latin typeface="+mn-ea"/>
                        <a:ea typeface="+mn-ea"/>
                      </a:endParaRP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1" dirty="0" smtClean="0">
                          <a:solidFill>
                            <a:schemeClr val="tx1"/>
                          </a:solidFill>
                          <a:latin typeface="+mn-ea"/>
                          <a:ea typeface="+mn-ea"/>
                        </a:rPr>
                        <a:t>全硫化物</a:t>
                      </a:r>
                      <a:endParaRPr kumimoji="1" lang="ja-JP" altLang="en-US" sz="1000" b="1" dirty="0">
                        <a:latin typeface="+mn-ea"/>
                        <a:ea typeface="+mn-ea"/>
                      </a:endParaRP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chemeClr val="tx1"/>
                          </a:solidFill>
                          <a:latin typeface="+mn-ea"/>
                          <a:ea typeface="+mn-ea"/>
                        </a:rPr>
                        <a:t>ORP</a:t>
                      </a:r>
                      <a:endParaRPr kumimoji="1" lang="ja-JP" altLang="en-US" sz="1000" b="1" dirty="0">
                        <a:latin typeface="+mn-ea"/>
                        <a:ea typeface="+mn-ea"/>
                      </a:endParaRP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1" dirty="0" err="1" smtClean="0">
                          <a:solidFill>
                            <a:schemeClr val="tx1"/>
                          </a:solidFill>
                          <a:latin typeface="+mn-ea"/>
                          <a:ea typeface="+mn-ea"/>
                        </a:rPr>
                        <a:t>ｐ</a:t>
                      </a:r>
                      <a:r>
                        <a:rPr kumimoji="1" lang="en-US" altLang="ja-JP" sz="1000" b="1" dirty="0" smtClean="0">
                          <a:solidFill>
                            <a:schemeClr val="tx1"/>
                          </a:solidFill>
                          <a:latin typeface="+mn-ea"/>
                          <a:ea typeface="+mn-ea"/>
                        </a:rPr>
                        <a:t>H</a:t>
                      </a:r>
                      <a:endParaRPr kumimoji="1" lang="ja-JP" altLang="en-US" sz="1000" b="1" dirty="0">
                        <a:latin typeface="+mn-ea"/>
                        <a:ea typeface="+mn-ea"/>
                      </a:endParaRPr>
                    </a:p>
                  </a:txBody>
                  <a:tcPr anchor="ctr">
                    <a:solidFill>
                      <a:schemeClr val="accent1">
                        <a:lumMod val="20000"/>
                        <a:lumOff val="80000"/>
                      </a:schemeClr>
                    </a:solidFill>
                  </a:tcPr>
                </a:tc>
                <a:extLst>
                  <a:ext uri="{0D108BD9-81ED-4DB2-BD59-A6C34878D82A}">
                    <a16:rowId xmlns:a16="http://schemas.microsoft.com/office/drawing/2014/main" val="1184292825"/>
                  </a:ext>
                </a:extLst>
              </a:tr>
              <a:tr h="1082277">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1" dirty="0" smtClean="0">
                          <a:latin typeface="+mn-ea"/>
                          <a:ea typeface="+mn-ea"/>
                        </a:rPr>
                        <a:t>対照区</a:t>
                      </a:r>
                      <a:endParaRPr kumimoji="1" lang="ja-JP" altLang="en-US" sz="1000" dirty="0" smtClean="0">
                        <a:latin typeface="+mn-ea"/>
                        <a:ea typeface="+mn-ea"/>
                      </a:endParaRPr>
                    </a:p>
                  </a:txBody>
                  <a:tcPr vert="eaVert" anchor="ctr">
                    <a:lnB w="12700" cap="flat" cmpd="sng" algn="ctr">
                      <a:solidFill>
                        <a:schemeClr val="tx1"/>
                      </a:solidFill>
                      <a:prstDash val="solid"/>
                      <a:round/>
                      <a:headEnd type="none" w="med" len="med"/>
                      <a:tailEnd type="none" w="med" len="med"/>
                    </a:lnB>
                  </a:tcPr>
                </a:tc>
                <a:tc rowSpan="2">
                  <a:txBody>
                    <a:bodyPr/>
                    <a:lstStyle/>
                    <a:p>
                      <a:r>
                        <a:rPr kumimoji="1" lang="ja-JP" altLang="en-US" sz="1000" dirty="0" smtClean="0">
                          <a:latin typeface="+mn-ea"/>
                          <a:ea typeface="+mn-ea"/>
                        </a:rPr>
                        <a:t>・最初の</a:t>
                      </a:r>
                      <a:r>
                        <a:rPr kumimoji="1" lang="en-US" altLang="ja-JP" sz="1000" dirty="0" smtClean="0">
                          <a:latin typeface="+mn-ea"/>
                          <a:ea typeface="+mn-ea"/>
                        </a:rPr>
                        <a:t>10</a:t>
                      </a:r>
                      <a:r>
                        <a:rPr kumimoji="1" lang="ja-JP" altLang="en-US" sz="1000" dirty="0" smtClean="0">
                          <a:latin typeface="+mn-ea"/>
                          <a:ea typeface="+mn-ea"/>
                        </a:rPr>
                        <a:t>日間に底質の盛り</a:t>
                      </a:r>
                      <a:endParaRPr kumimoji="1" lang="en-US" altLang="ja-JP" sz="1000" dirty="0" smtClean="0">
                        <a:latin typeface="+mn-ea"/>
                        <a:ea typeface="+mn-ea"/>
                      </a:endParaRPr>
                    </a:p>
                    <a:p>
                      <a:r>
                        <a:rPr kumimoji="1" lang="ja-JP" altLang="en-US" sz="1000" dirty="0" smtClean="0">
                          <a:latin typeface="+mn-ea"/>
                          <a:ea typeface="+mn-ea"/>
                        </a:rPr>
                        <a:t>　上がりが確認された。</a:t>
                      </a:r>
                      <a:endParaRPr kumimoji="1" lang="en-US" altLang="ja-JP" sz="1000" dirty="0" smtClean="0">
                        <a:latin typeface="+mn-ea"/>
                        <a:ea typeface="+mn-ea"/>
                      </a:endParaRPr>
                    </a:p>
                    <a:p>
                      <a:r>
                        <a:rPr kumimoji="1" lang="ja-JP" altLang="en-US" sz="1000" dirty="0" smtClean="0">
                          <a:latin typeface="+mn-ea"/>
                          <a:ea typeface="+mn-ea"/>
                        </a:rPr>
                        <a:t>・底泥からガスの発生が確認</a:t>
                      </a:r>
                      <a:endParaRPr kumimoji="1" lang="en-US" altLang="ja-JP" sz="1000" dirty="0" smtClean="0">
                        <a:latin typeface="+mn-ea"/>
                        <a:ea typeface="+mn-ea"/>
                      </a:endParaRPr>
                    </a:p>
                    <a:p>
                      <a:r>
                        <a:rPr kumimoji="1" lang="ja-JP" altLang="en-US" sz="1000" dirty="0" smtClean="0">
                          <a:latin typeface="+mn-ea"/>
                          <a:ea typeface="+mn-ea"/>
                        </a:rPr>
                        <a:t>　された。</a:t>
                      </a:r>
                      <a:endParaRPr kumimoji="1" lang="en-US" altLang="ja-JP" sz="1000" dirty="0" smtClean="0">
                        <a:latin typeface="+mn-ea"/>
                        <a:ea typeface="+mn-ea"/>
                      </a:endParaRPr>
                    </a:p>
                    <a:p>
                      <a:r>
                        <a:rPr kumimoji="1" lang="ja-JP" altLang="en-US" sz="1000" dirty="0" smtClean="0">
                          <a:latin typeface="+mn-ea"/>
                          <a:ea typeface="+mn-ea"/>
                        </a:rPr>
                        <a:t>・最初の</a:t>
                      </a:r>
                      <a:r>
                        <a:rPr kumimoji="1" lang="en-US" altLang="ja-JP" sz="1000" dirty="0" smtClean="0">
                          <a:latin typeface="+mn-ea"/>
                          <a:ea typeface="+mn-ea"/>
                        </a:rPr>
                        <a:t>10</a:t>
                      </a:r>
                      <a:r>
                        <a:rPr kumimoji="1" lang="ja-JP" altLang="en-US" sz="1000" dirty="0" smtClean="0">
                          <a:latin typeface="+mn-ea"/>
                          <a:ea typeface="+mn-ea"/>
                        </a:rPr>
                        <a:t>日間を過ぎると、</a:t>
                      </a:r>
                      <a:endParaRPr kumimoji="1" lang="en-US" altLang="ja-JP" sz="1000" dirty="0" smtClean="0">
                        <a:latin typeface="+mn-ea"/>
                        <a:ea typeface="+mn-ea"/>
                      </a:endParaRPr>
                    </a:p>
                    <a:p>
                      <a:r>
                        <a:rPr kumimoji="1" lang="ja-JP" altLang="en-US" sz="1000" dirty="0" smtClean="0">
                          <a:latin typeface="+mn-ea"/>
                          <a:ea typeface="+mn-ea"/>
                        </a:rPr>
                        <a:t>　底質の盛り上がりに大きな</a:t>
                      </a:r>
                      <a:endParaRPr kumimoji="1" lang="en-US" altLang="ja-JP" sz="1000" dirty="0" smtClean="0">
                        <a:latin typeface="+mn-ea"/>
                        <a:ea typeface="+mn-ea"/>
                      </a:endParaRPr>
                    </a:p>
                    <a:p>
                      <a:r>
                        <a:rPr kumimoji="1" lang="ja-JP" altLang="en-US" sz="1000" dirty="0" smtClean="0">
                          <a:latin typeface="+mn-ea"/>
                          <a:ea typeface="+mn-ea"/>
                        </a:rPr>
                        <a:t>　変化はなかった。</a:t>
                      </a:r>
                    </a:p>
                    <a:p>
                      <a:pPr algn="l"/>
                      <a:endParaRPr kumimoji="1" lang="ja-JP" altLang="en-US" sz="1000" dirty="0">
                        <a:latin typeface="+mn-ea"/>
                        <a:ea typeface="+mn-ea"/>
                      </a:endParaRPr>
                    </a:p>
                  </a:txBody>
                  <a:tcPr marL="72000" marR="36000" marT="36000" marB="36000">
                    <a:lnB w="12700" cap="flat" cmpd="sng" algn="ctr">
                      <a:solidFill>
                        <a:schemeClr val="tx1"/>
                      </a:solidFill>
                      <a:prstDash val="solid"/>
                      <a:round/>
                      <a:headEnd type="none" w="med" len="med"/>
                      <a:tailEnd type="none" w="med" len="med"/>
                    </a:lnB>
                  </a:tcPr>
                </a:tc>
                <a:tc>
                  <a:txBody>
                    <a:bodyPr/>
                    <a:lstStyle/>
                    <a:p>
                      <a:r>
                        <a:rPr kumimoji="1" lang="ja-JP" altLang="en-US" sz="1000" b="0" dirty="0" smtClean="0">
                          <a:latin typeface="+mn-ea"/>
                          <a:ea typeface="+mn-ea"/>
                        </a:rPr>
                        <a:t>・底泥は黒色であった。</a:t>
                      </a:r>
                      <a:endParaRPr kumimoji="1" lang="en-US" altLang="ja-JP" sz="1000" b="0" dirty="0" smtClean="0">
                        <a:latin typeface="+mn-ea"/>
                        <a:ea typeface="+mn-ea"/>
                      </a:endParaRPr>
                    </a:p>
                    <a:p>
                      <a:r>
                        <a:rPr kumimoji="1" lang="ja-JP" altLang="en-US" sz="1000" b="0" dirty="0" smtClean="0">
                          <a:latin typeface="+mn-ea"/>
                          <a:ea typeface="+mn-ea"/>
                        </a:rPr>
                        <a:t>・実験期間中、色調に</a:t>
                      </a:r>
                      <a:endParaRPr kumimoji="1" lang="en-US" altLang="ja-JP" sz="1000" b="0" dirty="0" smtClean="0">
                        <a:latin typeface="+mn-ea"/>
                        <a:ea typeface="+mn-ea"/>
                      </a:endParaRPr>
                    </a:p>
                    <a:p>
                      <a:r>
                        <a:rPr kumimoji="1" lang="ja-JP" altLang="en-US" sz="1000" b="0" dirty="0" smtClean="0">
                          <a:latin typeface="+mn-ea"/>
                          <a:ea typeface="+mn-ea"/>
                        </a:rPr>
                        <a:t>　変化はなかった。</a:t>
                      </a:r>
                    </a:p>
                    <a:p>
                      <a:pPr algn="l"/>
                      <a:endParaRPr kumimoji="1" lang="ja-JP" altLang="en-US" sz="1000" dirty="0">
                        <a:latin typeface="+mn-ea"/>
                        <a:ea typeface="+mn-ea"/>
                      </a:endParaRPr>
                    </a:p>
                  </a:txBody>
                  <a:tcPr marL="72000" marR="36000" marT="36000" marB="36000">
                    <a:lnB w="9525" cap="flat" cmpd="sng" algn="ctr">
                      <a:solidFill>
                        <a:schemeClr val="tx1"/>
                      </a:solidFill>
                      <a:prstDash val="dash"/>
                      <a:round/>
                      <a:headEnd type="none" w="med" len="med"/>
                      <a:tailEnd type="none" w="med" len="med"/>
                    </a:lnB>
                  </a:tcPr>
                </a:tc>
                <a:tc>
                  <a:txBody>
                    <a:bodyPr/>
                    <a:lstStyle/>
                    <a:p>
                      <a:r>
                        <a:rPr kumimoji="1" lang="ja-JP" altLang="en-US" sz="1000" b="0" dirty="0" smtClean="0">
                          <a:solidFill>
                            <a:schemeClr val="tx1"/>
                          </a:solidFill>
                          <a:latin typeface="+mn-ea"/>
                          <a:ea typeface="+mn-ea"/>
                        </a:rPr>
                        <a:t>・測定値の変動は、</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データのバラつき</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の範囲内と思われ</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る。</a:t>
                      </a:r>
                    </a:p>
                    <a:p>
                      <a:pPr algn="l"/>
                      <a:endParaRPr kumimoji="1" lang="ja-JP" altLang="en-US" sz="1000" dirty="0">
                        <a:latin typeface="+mn-ea"/>
                        <a:ea typeface="+mn-ea"/>
                      </a:endParaRPr>
                    </a:p>
                  </a:txBody>
                  <a:tcPr marL="72000" marR="36000" marT="36000" marB="36000">
                    <a:lnB w="9525" cap="flat" cmpd="sng" algn="ctr">
                      <a:solidFill>
                        <a:schemeClr val="tx1"/>
                      </a:solidFill>
                      <a:prstDash val="dash"/>
                      <a:round/>
                      <a:headEnd type="none" w="med" len="med"/>
                      <a:tailEnd type="none" w="med" len="med"/>
                    </a:lnB>
                  </a:tcPr>
                </a:tc>
                <a:tc>
                  <a:txBody>
                    <a:bodyPr/>
                    <a:lstStyle/>
                    <a:p>
                      <a:r>
                        <a:rPr kumimoji="1" lang="ja-JP" altLang="en-US" sz="1000" b="0" dirty="0" smtClean="0">
                          <a:solidFill>
                            <a:schemeClr val="tx1"/>
                          </a:solidFill>
                          <a:latin typeface="+mn-ea"/>
                          <a:ea typeface="+mn-ea"/>
                        </a:rPr>
                        <a:t>・実験開始から、１</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a:t>
                      </a:r>
                      <a:r>
                        <a:rPr kumimoji="1" lang="ja-JP" altLang="en-US" sz="1000" b="0" dirty="0" err="1" smtClean="0">
                          <a:solidFill>
                            <a:schemeClr val="tx1"/>
                          </a:solidFill>
                          <a:latin typeface="+mn-ea"/>
                          <a:ea typeface="+mn-ea"/>
                        </a:rPr>
                        <a:t>か</a:t>
                      </a:r>
                      <a:r>
                        <a:rPr kumimoji="1" lang="ja-JP" altLang="en-US" sz="1000" b="0" dirty="0" smtClean="0">
                          <a:solidFill>
                            <a:schemeClr val="tx1"/>
                          </a:solidFill>
                          <a:latin typeface="+mn-ea"/>
                          <a:ea typeface="+mn-ea"/>
                        </a:rPr>
                        <a:t>月後には低下し</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ていた。</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・２か月後には上昇</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に転じている。</a:t>
                      </a:r>
                    </a:p>
                    <a:p>
                      <a:pPr algn="l"/>
                      <a:endParaRPr kumimoji="1" lang="ja-JP" altLang="en-US" sz="1000" dirty="0">
                        <a:latin typeface="+mn-ea"/>
                        <a:ea typeface="+mn-ea"/>
                      </a:endParaRPr>
                    </a:p>
                  </a:txBody>
                  <a:tcPr marL="72000" marR="36000" marT="36000" marB="36000">
                    <a:lnB w="9525" cap="flat" cmpd="sng" algn="ctr">
                      <a:solidFill>
                        <a:schemeClr val="tx1"/>
                      </a:solidFill>
                      <a:prstDash val="dash"/>
                      <a:round/>
                      <a:headEnd type="none" w="med" len="med"/>
                      <a:tailEnd type="none" w="med" len="med"/>
                    </a:lnB>
                  </a:tcPr>
                </a:tc>
                <a:tc>
                  <a:txBody>
                    <a:bodyPr/>
                    <a:lstStyle/>
                    <a:p>
                      <a:r>
                        <a:rPr kumimoji="1" lang="ja-JP" altLang="en-US" sz="1000" b="0" dirty="0" smtClean="0">
                          <a:solidFill>
                            <a:schemeClr val="tx1"/>
                          </a:solidFill>
                          <a:latin typeface="+mn-ea"/>
                          <a:ea typeface="+mn-ea"/>
                        </a:rPr>
                        <a:t>・実験開始時の</a:t>
                      </a:r>
                      <a:r>
                        <a:rPr kumimoji="1" lang="en-US" altLang="ja-JP" sz="1000" b="0" dirty="0" smtClean="0">
                          <a:solidFill>
                            <a:schemeClr val="tx1"/>
                          </a:solidFill>
                          <a:latin typeface="+mn-ea"/>
                          <a:ea typeface="+mn-ea"/>
                        </a:rPr>
                        <a:t>-426</a:t>
                      </a:r>
                    </a:p>
                    <a:p>
                      <a:r>
                        <a:rPr kumimoji="1" lang="ja-JP" altLang="en-US" sz="1000" b="0" dirty="0" smtClean="0">
                          <a:solidFill>
                            <a:schemeClr val="tx1"/>
                          </a:solidFill>
                          <a:latin typeface="+mn-ea"/>
                          <a:ea typeface="+mn-ea"/>
                        </a:rPr>
                        <a:t>　</a:t>
                      </a:r>
                      <a:r>
                        <a:rPr kumimoji="1" lang="ja-JP" altLang="en-US" sz="1000" b="0" dirty="0" err="1" smtClean="0">
                          <a:solidFill>
                            <a:schemeClr val="tx1"/>
                          </a:solidFill>
                          <a:latin typeface="+mn-ea"/>
                          <a:ea typeface="+mn-ea"/>
                        </a:rPr>
                        <a:t>ｍ</a:t>
                      </a:r>
                      <a:r>
                        <a:rPr kumimoji="1" lang="en-US" altLang="ja-JP" sz="1000" b="0" dirty="0" smtClean="0">
                          <a:solidFill>
                            <a:schemeClr val="tx1"/>
                          </a:solidFill>
                          <a:latin typeface="+mn-ea"/>
                          <a:ea typeface="+mn-ea"/>
                        </a:rPr>
                        <a:t>V</a:t>
                      </a:r>
                      <a:r>
                        <a:rPr kumimoji="1" lang="ja-JP" altLang="en-US" sz="1000" b="0" dirty="0" smtClean="0">
                          <a:solidFill>
                            <a:schemeClr val="tx1"/>
                          </a:solidFill>
                          <a:latin typeface="+mn-ea"/>
                          <a:ea typeface="+mn-ea"/>
                        </a:rPr>
                        <a:t>から１か月後</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には</a:t>
                      </a:r>
                      <a:r>
                        <a:rPr kumimoji="1" lang="en-US" altLang="ja-JP" sz="1000" b="0" dirty="0" smtClean="0">
                          <a:solidFill>
                            <a:schemeClr val="tx1"/>
                          </a:solidFill>
                          <a:latin typeface="+mn-ea"/>
                          <a:ea typeface="+mn-ea"/>
                        </a:rPr>
                        <a:t>-174</a:t>
                      </a:r>
                      <a:r>
                        <a:rPr kumimoji="1" lang="ja-JP" altLang="en-US" sz="1000" b="0" dirty="0" err="1" smtClean="0">
                          <a:solidFill>
                            <a:schemeClr val="tx1"/>
                          </a:solidFill>
                          <a:latin typeface="+mn-ea"/>
                          <a:ea typeface="+mn-ea"/>
                        </a:rPr>
                        <a:t>ｍ</a:t>
                      </a:r>
                      <a:r>
                        <a:rPr kumimoji="1" lang="en-US" altLang="ja-JP" sz="1000" b="0" dirty="0" smtClean="0">
                          <a:solidFill>
                            <a:schemeClr val="tx1"/>
                          </a:solidFill>
                          <a:latin typeface="+mn-ea"/>
                          <a:ea typeface="+mn-ea"/>
                        </a:rPr>
                        <a:t>V</a:t>
                      </a:r>
                      <a:r>
                        <a:rPr kumimoji="1" lang="ja-JP" altLang="en-US" sz="1000" b="0" dirty="0" smtClean="0">
                          <a:solidFill>
                            <a:schemeClr val="tx1"/>
                          </a:solidFill>
                          <a:latin typeface="+mn-ea"/>
                          <a:ea typeface="+mn-ea"/>
                        </a:rPr>
                        <a:t>まで</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上昇。</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a:t>
                      </a:r>
                      <a:r>
                        <a:rPr kumimoji="1" lang="en-US" altLang="ja-JP" sz="1000" b="0" dirty="0" smtClean="0">
                          <a:solidFill>
                            <a:schemeClr val="tx1"/>
                          </a:solidFill>
                          <a:latin typeface="+mn-ea"/>
                          <a:ea typeface="+mn-ea"/>
                        </a:rPr>
                        <a:t>2</a:t>
                      </a:r>
                      <a:r>
                        <a:rPr kumimoji="1" lang="ja-JP" altLang="en-US" sz="1000" b="0" dirty="0" smtClean="0">
                          <a:solidFill>
                            <a:schemeClr val="tx1"/>
                          </a:solidFill>
                          <a:latin typeface="+mn-ea"/>
                          <a:ea typeface="+mn-ea"/>
                        </a:rPr>
                        <a:t>か月後は１か月</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後と横ばいであっ</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た。</a:t>
                      </a:r>
                      <a:endParaRPr kumimoji="1" lang="ja-JP" altLang="en-US" sz="1000" dirty="0">
                        <a:latin typeface="+mn-ea"/>
                        <a:ea typeface="+mn-ea"/>
                      </a:endParaRPr>
                    </a:p>
                  </a:txBody>
                  <a:tcPr marL="72000" marR="36000" marT="36000" marB="36000">
                    <a:lnB w="9525" cap="flat" cmpd="sng" algn="ctr">
                      <a:solidFill>
                        <a:schemeClr val="tx1"/>
                      </a:solidFill>
                      <a:prstDash val="dash"/>
                      <a:round/>
                      <a:headEnd type="none" w="med" len="med"/>
                      <a:tailEnd type="none" w="med" len="med"/>
                    </a:lnB>
                  </a:tcPr>
                </a:tc>
                <a:tc>
                  <a:txBody>
                    <a:bodyPr/>
                    <a:lstStyle/>
                    <a:p>
                      <a:r>
                        <a:rPr kumimoji="1" lang="ja-JP" altLang="en-US" sz="1000" b="0" dirty="0" smtClean="0">
                          <a:solidFill>
                            <a:schemeClr val="tx1"/>
                          </a:solidFill>
                          <a:latin typeface="+mn-ea"/>
                          <a:ea typeface="+mn-ea"/>
                        </a:rPr>
                        <a:t>・横ばい傾向であっ</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た。</a:t>
                      </a:r>
                    </a:p>
                    <a:p>
                      <a:endParaRPr kumimoji="1" lang="ja-JP" altLang="en-US" sz="1000" b="0" dirty="0" smtClean="0">
                        <a:solidFill>
                          <a:schemeClr val="tx1"/>
                        </a:solidFill>
                        <a:latin typeface="+mn-ea"/>
                        <a:ea typeface="+mn-ea"/>
                      </a:endParaRPr>
                    </a:p>
                    <a:p>
                      <a:pPr algn="l"/>
                      <a:endParaRPr kumimoji="1" lang="ja-JP" altLang="en-US" sz="1000" dirty="0">
                        <a:latin typeface="+mn-ea"/>
                        <a:ea typeface="+mn-ea"/>
                      </a:endParaRPr>
                    </a:p>
                  </a:txBody>
                  <a:tcPr marL="72000" marR="36000" marT="36000" marB="36000">
                    <a:lnB w="952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7289939"/>
                  </a:ext>
                </a:extLst>
              </a:tr>
              <a:tr h="647769">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000" b="0" dirty="0" smtClean="0">
                          <a:latin typeface="+mn-ea"/>
                          <a:ea typeface="+mn-ea"/>
                        </a:rPr>
                        <a:t>・底泥は黒色は</a:t>
                      </a:r>
                      <a:r>
                        <a:rPr kumimoji="1" lang="en-US" altLang="ja-JP" sz="1000" b="0" dirty="0" smtClean="0">
                          <a:latin typeface="+mn-ea"/>
                          <a:ea typeface="+mn-ea"/>
                        </a:rPr>
                        <a:t>ORP</a:t>
                      </a:r>
                      <a:r>
                        <a:rPr kumimoji="1" lang="ja-JP" altLang="en-US" sz="1000" b="0" dirty="0" smtClean="0">
                          <a:latin typeface="+mn-ea"/>
                          <a:ea typeface="+mn-ea"/>
                        </a:rPr>
                        <a:t>の</a:t>
                      </a:r>
                      <a:endParaRPr kumimoji="1" lang="en-US" altLang="ja-JP" sz="1000" b="0" dirty="0" smtClean="0">
                        <a:latin typeface="+mn-ea"/>
                        <a:ea typeface="+mn-ea"/>
                      </a:endParaRPr>
                    </a:p>
                    <a:p>
                      <a:r>
                        <a:rPr kumimoji="1" lang="ja-JP" altLang="en-US" sz="1000" b="0" dirty="0" smtClean="0">
                          <a:latin typeface="+mn-ea"/>
                          <a:ea typeface="+mn-ea"/>
                        </a:rPr>
                        <a:t>　値などから硫化鉄由</a:t>
                      </a:r>
                      <a:endParaRPr kumimoji="1" lang="en-US" altLang="ja-JP" sz="1000" b="0" dirty="0" smtClean="0">
                        <a:latin typeface="+mn-ea"/>
                        <a:ea typeface="+mn-ea"/>
                      </a:endParaRPr>
                    </a:p>
                    <a:p>
                      <a:r>
                        <a:rPr kumimoji="1" lang="ja-JP" altLang="en-US" sz="1000" b="0" dirty="0" smtClean="0">
                          <a:latin typeface="+mn-ea"/>
                          <a:ea typeface="+mn-ea"/>
                        </a:rPr>
                        <a:t>　来の可能性がある。</a:t>
                      </a:r>
                      <a:endParaRPr kumimoji="1" lang="en-US" altLang="ja-JP" sz="1000" b="0" dirty="0" smtClean="0">
                        <a:latin typeface="+mn-ea"/>
                        <a:ea typeface="+mn-ea"/>
                      </a:endParaRPr>
                    </a:p>
                    <a:p>
                      <a:pPr algn="l"/>
                      <a:endParaRPr kumimoji="1" lang="ja-JP" altLang="en-US" sz="1000" dirty="0">
                        <a:latin typeface="+mn-ea"/>
                        <a:ea typeface="+mn-ea"/>
                      </a:endParaRPr>
                    </a:p>
                  </a:txBody>
                  <a:tcPr marL="72000" marR="36000" marT="36000" marB="36000">
                    <a:lnT w="9525"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000" dirty="0">
                        <a:latin typeface="+mn-ea"/>
                        <a:ea typeface="+mn-ea"/>
                      </a:endParaRPr>
                    </a:p>
                  </a:txBody>
                  <a:tcPr marL="72000" marR="36000" marT="36000" marB="36000">
                    <a:lnT w="9525"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b="0" dirty="0" smtClean="0">
                          <a:solidFill>
                            <a:schemeClr val="tx1"/>
                          </a:solidFill>
                          <a:latin typeface="+mn-ea"/>
                          <a:ea typeface="+mn-ea"/>
                        </a:rPr>
                        <a:t>・上記の事実から試</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料の調製時に酸素</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が供給</a:t>
                      </a:r>
                      <a:r>
                        <a:rPr kumimoji="1" lang="en-US" altLang="ja-JP" sz="1000" b="0" baseline="30000" dirty="0" smtClean="0">
                          <a:solidFill>
                            <a:schemeClr val="tx1"/>
                          </a:solidFill>
                          <a:latin typeface="+mn-ea"/>
                          <a:ea typeface="+mn-ea"/>
                        </a:rPr>
                        <a:t>※</a:t>
                      </a:r>
                      <a:r>
                        <a:rPr kumimoji="1" lang="ja-JP" altLang="en-US" sz="1000" b="0" dirty="0" smtClean="0">
                          <a:solidFill>
                            <a:schemeClr val="tx1"/>
                          </a:solidFill>
                          <a:latin typeface="+mn-ea"/>
                          <a:ea typeface="+mn-ea"/>
                        </a:rPr>
                        <a:t>された可</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能性がある。</a:t>
                      </a:r>
                      <a:endParaRPr kumimoji="1" lang="ja-JP" altLang="en-US" sz="1000" dirty="0">
                        <a:latin typeface="+mn-ea"/>
                        <a:ea typeface="+mn-ea"/>
                      </a:endParaRPr>
                    </a:p>
                  </a:txBody>
                  <a:tcPr marL="72000" marR="36000" marT="36000" marB="36000">
                    <a:lnT w="9525"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b="0" dirty="0" smtClean="0">
                          <a:solidFill>
                            <a:schemeClr val="tx1"/>
                          </a:solidFill>
                          <a:latin typeface="+mn-ea"/>
                          <a:ea typeface="+mn-ea"/>
                        </a:rPr>
                        <a:t>・上記の事実から試</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料の調製時に酸素</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が供給</a:t>
                      </a:r>
                      <a:r>
                        <a:rPr kumimoji="1" lang="en-US" altLang="ja-JP" sz="1000" b="0" baseline="30000" dirty="0" smtClean="0">
                          <a:solidFill>
                            <a:schemeClr val="tx1"/>
                          </a:solidFill>
                          <a:latin typeface="+mn-ea"/>
                          <a:ea typeface="+mn-ea"/>
                        </a:rPr>
                        <a:t>※</a:t>
                      </a:r>
                      <a:r>
                        <a:rPr kumimoji="1" lang="ja-JP" altLang="en-US" sz="1000" b="0" dirty="0" smtClean="0">
                          <a:solidFill>
                            <a:schemeClr val="tx1"/>
                          </a:solidFill>
                          <a:latin typeface="+mn-ea"/>
                          <a:ea typeface="+mn-ea"/>
                        </a:rPr>
                        <a:t>された可</a:t>
                      </a:r>
                      <a:endParaRPr kumimoji="1" lang="en-US" altLang="ja-JP" sz="1000" b="0" dirty="0" smtClean="0">
                        <a:solidFill>
                          <a:schemeClr val="tx1"/>
                        </a:solidFill>
                        <a:latin typeface="+mn-ea"/>
                        <a:ea typeface="+mn-ea"/>
                      </a:endParaRPr>
                    </a:p>
                    <a:p>
                      <a:r>
                        <a:rPr kumimoji="1" lang="ja-JP" altLang="en-US" sz="1000" b="0" dirty="0" smtClean="0">
                          <a:solidFill>
                            <a:schemeClr val="tx1"/>
                          </a:solidFill>
                          <a:latin typeface="+mn-ea"/>
                          <a:ea typeface="+mn-ea"/>
                        </a:rPr>
                        <a:t>　能性がある。</a:t>
                      </a:r>
                      <a:endParaRPr kumimoji="1" lang="ja-JP" altLang="en-US" sz="1000" dirty="0">
                        <a:latin typeface="+mn-ea"/>
                        <a:ea typeface="+mn-ea"/>
                      </a:endParaRPr>
                    </a:p>
                  </a:txBody>
                  <a:tcPr marL="72000" marR="36000" marT="36000" marB="36000">
                    <a:lnT w="9525"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000" dirty="0">
                        <a:latin typeface="+mn-ea"/>
                        <a:ea typeface="+mn-ea"/>
                      </a:endParaRPr>
                    </a:p>
                  </a:txBody>
                  <a:tcPr marL="72000" marR="36000" marT="36000" marB="36000">
                    <a:lnT w="9525"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0965515"/>
                  </a:ext>
                </a:extLst>
              </a:tr>
              <a:tr h="647769">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dirty="0" smtClean="0">
                          <a:latin typeface="+mn-ea"/>
                          <a:ea typeface="+mn-ea"/>
                        </a:rPr>
                        <a:t>X</a:t>
                      </a:r>
                      <a:endParaRPr kumimoji="1" lang="ja-JP" altLang="en-US" sz="1000" b="0" dirty="0">
                        <a:latin typeface="+mn-ea"/>
                        <a:ea typeface="+mn-ea"/>
                      </a:endParaRPr>
                    </a:p>
                  </a:txBody>
                  <a:tcPr anchor="ctr">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・対照区と状況に相違は</a:t>
                      </a:r>
                      <a:endParaRPr kumimoji="1" lang="en-US" altLang="ja-JP" sz="10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　なかった。</a:t>
                      </a:r>
                    </a:p>
                    <a:p>
                      <a:pPr algn="l"/>
                      <a:endParaRPr kumimoji="1" lang="ja-JP" altLang="en-US" sz="1000" dirty="0">
                        <a:latin typeface="+mn-ea"/>
                        <a:ea typeface="+mn-ea"/>
                      </a:endParaRPr>
                    </a:p>
                  </a:txBody>
                  <a:tcPr marL="72000" marR="36000" marT="36000" marB="36000">
                    <a:lnT w="12700" cap="flat" cmpd="sng" algn="ctr">
                      <a:solidFill>
                        <a:schemeClr val="tx1"/>
                      </a:solidFill>
                      <a:prstDash val="solid"/>
                      <a:round/>
                      <a:headEnd type="none" w="med" len="med"/>
                      <a:tailEnd type="none" w="med" len="med"/>
                    </a:lnT>
                  </a:tcPr>
                </a:tc>
                <a:tc>
                  <a:txBody>
                    <a:bodyPr/>
                    <a:lstStyle/>
                    <a:p>
                      <a:pPr algn="l"/>
                      <a:r>
                        <a:rPr kumimoji="1" lang="ja-JP" altLang="en-US" sz="1000" b="1" dirty="0" smtClean="0">
                          <a:solidFill>
                            <a:srgbClr val="FF0000"/>
                          </a:solidFill>
                          <a:latin typeface="+mn-ea"/>
                          <a:ea typeface="+mn-ea"/>
                        </a:rPr>
                        <a:t>・上部が黄色味を帯び</a:t>
                      </a:r>
                      <a:endParaRPr kumimoji="1" lang="en-US" altLang="ja-JP" sz="1000" b="1" dirty="0" smtClean="0">
                        <a:solidFill>
                          <a:srgbClr val="FF0000"/>
                        </a:solidFill>
                        <a:latin typeface="+mn-ea"/>
                        <a:ea typeface="+mn-ea"/>
                      </a:endParaRPr>
                    </a:p>
                    <a:p>
                      <a:pPr algn="l"/>
                      <a:r>
                        <a:rPr kumimoji="1" lang="ja-JP" altLang="en-US" sz="1000" b="1" dirty="0" smtClean="0">
                          <a:solidFill>
                            <a:srgbClr val="FF0000"/>
                          </a:solidFill>
                          <a:latin typeface="+mn-ea"/>
                          <a:ea typeface="+mn-ea"/>
                        </a:rPr>
                        <a:t>　</a:t>
                      </a:r>
                      <a:r>
                        <a:rPr kumimoji="1" lang="ja-JP" altLang="en-US" sz="1000" b="1" dirty="0" err="1" smtClean="0">
                          <a:solidFill>
                            <a:srgbClr val="FF0000"/>
                          </a:solidFill>
                          <a:latin typeface="+mn-ea"/>
                          <a:ea typeface="+mn-ea"/>
                        </a:rPr>
                        <a:t>た</a:t>
                      </a:r>
                      <a:r>
                        <a:rPr kumimoji="1" lang="ja-JP" altLang="en-US" sz="1000" b="1" dirty="0" smtClean="0">
                          <a:solidFill>
                            <a:srgbClr val="FF0000"/>
                          </a:solidFill>
                          <a:latin typeface="+mn-ea"/>
                          <a:ea typeface="+mn-ea"/>
                        </a:rPr>
                        <a:t>色に変化、</a:t>
                      </a:r>
                      <a:r>
                        <a:rPr kumimoji="1" lang="ja-JP" altLang="en-US" sz="1000" dirty="0" smtClean="0">
                          <a:latin typeface="+mn-ea"/>
                          <a:ea typeface="+mn-ea"/>
                        </a:rPr>
                        <a:t>下部に</a:t>
                      </a:r>
                      <a:endParaRPr kumimoji="1" lang="en-US" altLang="ja-JP" sz="1000" dirty="0" smtClean="0">
                        <a:latin typeface="+mn-ea"/>
                        <a:ea typeface="+mn-ea"/>
                      </a:endParaRPr>
                    </a:p>
                    <a:p>
                      <a:pPr algn="l"/>
                      <a:r>
                        <a:rPr kumimoji="1" lang="ja-JP" altLang="en-US" sz="1000" dirty="0" smtClean="0">
                          <a:latin typeface="+mn-ea"/>
                          <a:ea typeface="+mn-ea"/>
                        </a:rPr>
                        <a:t>　向かってグラデー</a:t>
                      </a:r>
                      <a:endParaRPr kumimoji="1" lang="en-US" altLang="ja-JP" sz="1000" dirty="0" smtClean="0">
                        <a:latin typeface="+mn-ea"/>
                        <a:ea typeface="+mn-ea"/>
                      </a:endParaRPr>
                    </a:p>
                    <a:p>
                      <a:pPr algn="l"/>
                      <a:r>
                        <a:rPr kumimoji="1" lang="ja-JP" altLang="en-US" sz="1000" dirty="0" smtClean="0">
                          <a:latin typeface="+mn-ea"/>
                          <a:ea typeface="+mn-ea"/>
                        </a:rPr>
                        <a:t>　ションを生じている。</a:t>
                      </a:r>
                      <a:endParaRPr kumimoji="1" lang="ja-JP" altLang="en-US" sz="1000" dirty="0">
                        <a:latin typeface="+mn-ea"/>
                        <a:ea typeface="+mn-ea"/>
                      </a:endParaRPr>
                    </a:p>
                  </a:txBody>
                  <a:tcPr marL="72000" marR="36000" marT="36000" marB="36000">
                    <a:lnT w="12700" cap="flat" cmpd="sng" algn="ctr">
                      <a:solidFill>
                        <a:schemeClr val="tx1"/>
                      </a:solidFill>
                      <a:prstDash val="solid"/>
                      <a:round/>
                      <a:headEnd type="none" w="med" len="med"/>
                      <a:tailEnd type="none" w="med" len="med"/>
                    </a:lnT>
                    <a:lnB w="9525" cap="flat" cmpd="sng" algn="ctr">
                      <a:solidFill>
                        <a:schemeClr val="tx1"/>
                      </a:solidFill>
                      <a:prstDash val="dash"/>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・対照区と同様の変</a:t>
                      </a:r>
                      <a:endParaRPr kumimoji="1" lang="en-US" altLang="ja-JP" sz="1000" b="0" dirty="0" smtClean="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い</a:t>
                      </a:r>
                      <a:endParaRPr kumimoji="1" lang="en-US" altLang="ja-JP" sz="1000" b="0" dirty="0" smtClean="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る。</a:t>
                      </a:r>
                      <a:endParaRPr kumimoji="1" lang="en-US" altLang="ja-JP" sz="1000" dirty="0" smtClean="0">
                        <a:latin typeface="+mn-ea"/>
                        <a:ea typeface="+mn-ea"/>
                      </a:endParaRPr>
                    </a:p>
                  </a:txBody>
                  <a:tcPr marL="72000" marR="36000" marT="36000" marB="36000">
                    <a:lnT w="12700" cap="flat" cmpd="sng" algn="ctr">
                      <a:solidFill>
                        <a:schemeClr val="tx1"/>
                      </a:solidFill>
                      <a:prstDash val="solid"/>
                      <a:round/>
                      <a:headEnd type="none" w="med" len="med"/>
                      <a:tailEnd type="none" w="med" len="med"/>
                    </a:lnT>
                  </a:tcPr>
                </a:tc>
                <a:tc rowSpan="2">
                  <a:txBody>
                    <a:bodyPr/>
                    <a:lstStyle/>
                    <a:p>
                      <a:pPr algn="l"/>
                      <a:r>
                        <a:rPr kumimoji="1" lang="ja-JP" altLang="en-US" sz="1000" b="0" dirty="0" smtClean="0">
                          <a:solidFill>
                            <a:schemeClr val="tx1"/>
                          </a:solidFill>
                          <a:latin typeface="+mn-ea"/>
                          <a:ea typeface="+mn-ea"/>
                        </a:rPr>
                        <a:t>・対照区と同様の変</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い</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る。</a:t>
                      </a:r>
                      <a:endParaRPr kumimoji="1" lang="en-US" altLang="ja-JP" sz="1000" b="0" dirty="0" smtClean="0">
                        <a:solidFill>
                          <a:schemeClr val="tx1"/>
                        </a:solidFill>
                        <a:latin typeface="+mn-ea"/>
                        <a:ea typeface="+mn-ea"/>
                      </a:endParaRPr>
                    </a:p>
                    <a:p>
                      <a:pPr algn="l"/>
                      <a:r>
                        <a:rPr kumimoji="1" lang="ja-JP" altLang="en-US" sz="1000" b="1" dirty="0" smtClean="0">
                          <a:solidFill>
                            <a:srgbClr val="FF0000"/>
                          </a:solidFill>
                          <a:latin typeface="+mn-ea"/>
                          <a:ea typeface="+mn-ea"/>
                        </a:rPr>
                        <a:t>・１か月後、２か月</a:t>
                      </a:r>
                      <a:endParaRPr kumimoji="1" lang="en-US" altLang="ja-JP" sz="1000" b="1" dirty="0" smtClean="0">
                        <a:solidFill>
                          <a:srgbClr val="FF0000"/>
                        </a:solidFill>
                        <a:latin typeface="+mn-ea"/>
                        <a:ea typeface="+mn-ea"/>
                      </a:endParaRPr>
                    </a:p>
                    <a:p>
                      <a:pPr algn="l"/>
                      <a:r>
                        <a:rPr kumimoji="1" lang="ja-JP" altLang="en-US" sz="1000" b="1" dirty="0" smtClean="0">
                          <a:solidFill>
                            <a:srgbClr val="FF0000"/>
                          </a:solidFill>
                          <a:latin typeface="+mn-ea"/>
                          <a:ea typeface="+mn-ea"/>
                        </a:rPr>
                        <a:t>　後ともに対照区よ</a:t>
                      </a:r>
                      <a:endParaRPr kumimoji="1" lang="en-US" altLang="ja-JP" sz="1000" b="1" dirty="0" smtClean="0">
                        <a:solidFill>
                          <a:srgbClr val="FF0000"/>
                        </a:solidFill>
                        <a:latin typeface="+mn-ea"/>
                        <a:ea typeface="+mn-ea"/>
                      </a:endParaRPr>
                    </a:p>
                    <a:p>
                      <a:pPr algn="l"/>
                      <a:r>
                        <a:rPr kumimoji="1" lang="ja-JP" altLang="en-US" sz="1000" b="1" dirty="0" smtClean="0">
                          <a:solidFill>
                            <a:srgbClr val="FF0000"/>
                          </a:solidFill>
                          <a:latin typeface="+mn-ea"/>
                          <a:ea typeface="+mn-ea"/>
                        </a:rPr>
                        <a:t>　</a:t>
                      </a:r>
                      <a:r>
                        <a:rPr kumimoji="1" lang="ja-JP" altLang="en-US" sz="1000" b="1" dirty="0" err="1" smtClean="0">
                          <a:solidFill>
                            <a:srgbClr val="FF0000"/>
                          </a:solidFill>
                          <a:latin typeface="+mn-ea"/>
                          <a:ea typeface="+mn-ea"/>
                        </a:rPr>
                        <a:t>り</a:t>
                      </a:r>
                      <a:r>
                        <a:rPr kumimoji="1" lang="ja-JP" altLang="en-US" sz="1000" b="1" dirty="0" smtClean="0">
                          <a:solidFill>
                            <a:srgbClr val="FF0000"/>
                          </a:solidFill>
                          <a:latin typeface="+mn-ea"/>
                          <a:ea typeface="+mn-ea"/>
                        </a:rPr>
                        <a:t>値が低い。</a:t>
                      </a:r>
                      <a:endParaRPr kumimoji="1" lang="en-US" altLang="ja-JP" sz="1000" b="1" dirty="0" smtClean="0">
                        <a:solidFill>
                          <a:srgbClr val="FF0000"/>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dirty="0" smtClean="0">
                        <a:latin typeface="+mn-ea"/>
                        <a:ea typeface="+mn-ea"/>
                      </a:endParaRPr>
                    </a:p>
                  </a:txBody>
                  <a:tcPr marL="72000" marR="36000" marT="36000" marB="36000">
                    <a:lnT w="12700" cap="flat" cmpd="sng" algn="ctr">
                      <a:solidFill>
                        <a:schemeClr val="tx1"/>
                      </a:solidFill>
                      <a:prstDash val="solid"/>
                      <a:round/>
                      <a:headEnd type="none" w="med" len="med"/>
                      <a:tailEnd type="none" w="med" len="med"/>
                    </a:lnT>
                  </a:tcPr>
                </a:tc>
                <a:tc rowSpan="2">
                  <a:txBody>
                    <a:bodyPr/>
                    <a:lstStyle/>
                    <a:p>
                      <a:pPr algn="l"/>
                      <a:r>
                        <a:rPr kumimoji="1" lang="ja-JP" altLang="en-US" sz="1000" b="0" dirty="0" smtClean="0">
                          <a:solidFill>
                            <a:schemeClr val="tx1"/>
                          </a:solidFill>
                          <a:latin typeface="+mn-ea"/>
                          <a:ea typeface="+mn-ea"/>
                        </a:rPr>
                        <a:t>・対照区と同様の変</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い</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る。</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smtClean="0">
                          <a:solidFill>
                            <a:srgbClr val="FF0000"/>
                          </a:solidFill>
                          <a:latin typeface="+mn-ea"/>
                          <a:ea typeface="+mn-ea"/>
                        </a:rPr>
                        <a:t>・１か月後は対照区</a:t>
                      </a:r>
                      <a:endParaRPr kumimoji="1" lang="en-US" altLang="ja-JP" sz="1000" b="1" dirty="0" smtClean="0">
                        <a:solidFill>
                          <a:srgbClr val="FF0000"/>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smtClean="0">
                          <a:solidFill>
                            <a:srgbClr val="FF0000"/>
                          </a:solidFill>
                          <a:latin typeface="+mn-ea"/>
                          <a:ea typeface="+mn-ea"/>
                        </a:rPr>
                        <a:t>　より値が高い。</a:t>
                      </a:r>
                      <a:endParaRPr kumimoji="1" lang="en-US" altLang="ja-JP" sz="1000" b="1" dirty="0" smtClean="0">
                        <a:solidFill>
                          <a:srgbClr val="FF0000"/>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dirty="0" smtClean="0">
                        <a:latin typeface="+mn-ea"/>
                        <a:ea typeface="+mn-ea"/>
                      </a:endParaRPr>
                    </a:p>
                  </a:txBody>
                  <a:tcPr marL="72000" marR="36000" marT="36000" marB="36000">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・対照区と同様の変　</a:t>
                      </a:r>
                      <a:endParaRPr kumimoji="1" lang="en-US" altLang="ja-JP" sz="1000" b="0" dirty="0" smtClean="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い</a:t>
                      </a:r>
                      <a:r>
                        <a:rPr kumimoji="1" lang="ja-JP" altLang="en-US" sz="1000" b="0" dirty="0" smtClean="0">
                          <a:solidFill>
                            <a:schemeClr val="tx1"/>
                          </a:solidFill>
                          <a:latin typeface="+mn-ea"/>
                          <a:ea typeface="+mn-ea"/>
                        </a:rPr>
                        <a:t>　</a:t>
                      </a:r>
                      <a:endParaRPr kumimoji="1" lang="en-US" altLang="ja-JP" sz="1000" b="0" dirty="0" smtClean="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る。</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00" dirty="0" smtClean="0">
                        <a:latin typeface="+mn-ea"/>
                        <a:ea typeface="+mn-ea"/>
                      </a:endParaRPr>
                    </a:p>
                  </a:txBody>
                  <a:tcPr marL="72000" marR="36000" marT="36000" marB="360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17303600"/>
                  </a:ext>
                </a:extLst>
              </a:tr>
              <a:tr h="647769">
                <a:tc vMerge="1">
                  <a:txBody>
                    <a:bodyPr/>
                    <a:lstStyle/>
                    <a:p>
                      <a:endParaRPr kumimoji="1" lang="ja-JP" altLang="en-US"/>
                    </a:p>
                  </a:txBody>
                  <a:tcPr/>
                </a:tc>
                <a:tc vMerge="1">
                  <a:txBody>
                    <a:bodyPr/>
                    <a:lstStyle/>
                    <a:p>
                      <a:endParaRPr kumimoji="1" lang="ja-JP" altLang="en-US"/>
                    </a:p>
                  </a:txBody>
                  <a:tcPr/>
                </a:tc>
                <a:tc>
                  <a:txBody>
                    <a:bodyPr/>
                    <a:lstStyle/>
                    <a:p>
                      <a:pPr algn="l"/>
                      <a:r>
                        <a:rPr kumimoji="1" lang="ja-JP" altLang="en-US" sz="1000" dirty="0" smtClean="0">
                          <a:latin typeface="+mn-ea"/>
                          <a:ea typeface="+mn-ea"/>
                        </a:rPr>
                        <a:t>・散布前の</a:t>
                      </a:r>
                      <a:r>
                        <a:rPr kumimoji="1" lang="en-US" altLang="ja-JP" sz="1000" dirty="0" smtClean="0">
                          <a:latin typeface="+mn-ea"/>
                          <a:ea typeface="+mn-ea"/>
                        </a:rPr>
                        <a:t>ORP</a:t>
                      </a:r>
                      <a:r>
                        <a:rPr kumimoji="1" lang="ja-JP" altLang="en-US" sz="1000" dirty="0" err="1" smtClean="0">
                          <a:latin typeface="+mn-ea"/>
                          <a:ea typeface="+mn-ea"/>
                        </a:rPr>
                        <a:t>の値及</a:t>
                      </a:r>
                      <a:endParaRPr kumimoji="1" lang="en-US" altLang="ja-JP" sz="1000" dirty="0" smtClean="0">
                        <a:latin typeface="+mn-ea"/>
                        <a:ea typeface="+mn-ea"/>
                      </a:endParaRPr>
                    </a:p>
                    <a:p>
                      <a:pPr algn="l"/>
                      <a:r>
                        <a:rPr kumimoji="1" lang="ja-JP" altLang="en-US" sz="1000" dirty="0" smtClean="0">
                          <a:latin typeface="+mn-ea"/>
                          <a:ea typeface="+mn-ea"/>
                        </a:rPr>
                        <a:t>　</a:t>
                      </a:r>
                      <a:r>
                        <a:rPr kumimoji="1" lang="ja-JP" altLang="en-US" sz="1000" dirty="0" err="1" smtClean="0">
                          <a:latin typeface="+mn-ea"/>
                          <a:ea typeface="+mn-ea"/>
                        </a:rPr>
                        <a:t>び</a:t>
                      </a:r>
                      <a:r>
                        <a:rPr kumimoji="1" lang="ja-JP" altLang="en-US" sz="1000" dirty="0" smtClean="0">
                          <a:latin typeface="+mn-ea"/>
                          <a:ea typeface="+mn-ea"/>
                        </a:rPr>
                        <a:t>上記事実から、硫</a:t>
                      </a:r>
                      <a:endParaRPr kumimoji="1" lang="en-US" altLang="ja-JP" sz="1000" dirty="0" smtClean="0">
                        <a:latin typeface="+mn-ea"/>
                        <a:ea typeface="+mn-ea"/>
                      </a:endParaRPr>
                    </a:p>
                    <a:p>
                      <a:pPr algn="l"/>
                      <a:r>
                        <a:rPr kumimoji="1" lang="ja-JP" altLang="en-US" sz="1000" dirty="0" smtClean="0">
                          <a:latin typeface="+mn-ea"/>
                          <a:ea typeface="+mn-ea"/>
                        </a:rPr>
                        <a:t>　化鉄が酸化された可</a:t>
                      </a:r>
                      <a:endParaRPr kumimoji="1" lang="en-US" altLang="ja-JP" sz="1000" dirty="0" smtClean="0">
                        <a:latin typeface="+mn-ea"/>
                        <a:ea typeface="+mn-ea"/>
                      </a:endParaRPr>
                    </a:p>
                    <a:p>
                      <a:pPr algn="l"/>
                      <a:r>
                        <a:rPr kumimoji="1" lang="ja-JP" altLang="en-US" sz="1000" dirty="0" smtClean="0">
                          <a:latin typeface="+mn-ea"/>
                          <a:ea typeface="+mn-ea"/>
                        </a:rPr>
                        <a:t>　能性がある。</a:t>
                      </a:r>
                      <a:endParaRPr kumimoji="1" lang="ja-JP" altLang="en-US" sz="1000" dirty="0">
                        <a:latin typeface="+mn-ea"/>
                        <a:ea typeface="+mn-ea"/>
                      </a:endParaRPr>
                    </a:p>
                  </a:txBody>
                  <a:tcPr marL="72000" marR="36000" marT="36000" marB="36000">
                    <a:lnT w="9525" cap="flat" cmpd="sng" algn="ctr">
                      <a:solidFill>
                        <a:schemeClr val="tx1"/>
                      </a:solidFill>
                      <a:prstDash val="dash"/>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252124918"/>
                  </a:ext>
                </a:extLst>
              </a:tr>
              <a:tr h="108227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dirty="0" smtClean="0">
                          <a:latin typeface="+mn-ea"/>
                          <a:ea typeface="+mn-ea"/>
                        </a:rPr>
                        <a:t>Y</a:t>
                      </a:r>
                      <a:endParaRPr kumimoji="1" lang="ja-JP" altLang="en-US" sz="1000" b="0" dirty="0" smtClean="0">
                        <a:solidFill>
                          <a:schemeClr val="tx1"/>
                        </a:solidFill>
                        <a:latin typeface="+mn-ea"/>
                        <a:ea typeface="+mn-ea"/>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・対照区と状況に相違は</a:t>
                      </a:r>
                      <a:endParaRPr kumimoji="1" lang="en-US" altLang="ja-JP" sz="10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　なかった。</a:t>
                      </a:r>
                    </a:p>
                    <a:p>
                      <a:pPr algn="l"/>
                      <a:endParaRPr kumimoji="1" lang="ja-JP" altLang="en-US" sz="1000" dirty="0" smtClean="0">
                        <a:latin typeface="+mn-ea"/>
                        <a:ea typeface="+mn-ea"/>
                      </a:endParaRPr>
                    </a:p>
                    <a:p>
                      <a:pPr algn="l"/>
                      <a:endParaRPr kumimoji="1" lang="ja-JP" altLang="en-US" sz="1000" b="0" dirty="0" smtClean="0">
                        <a:solidFill>
                          <a:schemeClr val="tx1"/>
                        </a:solidFill>
                        <a:latin typeface="+mn-ea"/>
                        <a:ea typeface="+mn-ea"/>
                      </a:endParaRPr>
                    </a:p>
                  </a:txBody>
                  <a:tcPr marL="72000" marR="36000" marT="36000" marB="36000">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・表層は、薬剤層と再</a:t>
                      </a:r>
                      <a:endParaRPr kumimoji="1" lang="en-US" altLang="ja-JP" sz="10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　堆積した底泥が混合</a:t>
                      </a:r>
                      <a:endParaRPr kumimoji="1" lang="en-US" altLang="ja-JP" sz="10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　していた。</a:t>
                      </a:r>
                      <a:endParaRPr kumimoji="1" lang="en-US" altLang="ja-JP" sz="10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smtClean="0">
                        <a:latin typeface="+mn-ea"/>
                        <a:ea typeface="+mn-ea"/>
                      </a:endParaRPr>
                    </a:p>
                    <a:p>
                      <a:pPr algn="l"/>
                      <a:endParaRPr kumimoji="1" lang="en-US" altLang="ja-JP" sz="1000" b="1" dirty="0">
                        <a:solidFill>
                          <a:srgbClr val="FF0000"/>
                        </a:solidFill>
                        <a:latin typeface="+mn-ea"/>
                        <a:ea typeface="+mn-ea"/>
                      </a:endParaRPr>
                    </a:p>
                  </a:txBody>
                  <a:tcPr marL="72000" marR="36000" marT="36000" marB="36000">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・対照区と同様の変</a:t>
                      </a:r>
                      <a:endParaRPr kumimoji="1" lang="en-US" altLang="ja-JP" sz="1000" b="0" dirty="0" smtClean="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い</a:t>
                      </a:r>
                      <a:endParaRPr kumimoji="1" lang="en-US" altLang="ja-JP" sz="1000" b="0" dirty="0" smtClean="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る。</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mn-ea"/>
                        <a:ea typeface="+mn-ea"/>
                      </a:endParaRPr>
                    </a:p>
                  </a:txBody>
                  <a:tcPr marL="72000" marR="36000" marT="36000" marB="36000">
                    <a:lnB w="12700" cap="flat" cmpd="sng" algn="ctr">
                      <a:solidFill>
                        <a:schemeClr val="tx1"/>
                      </a:solidFill>
                      <a:prstDash val="solid"/>
                      <a:round/>
                      <a:headEnd type="none" w="med" len="med"/>
                      <a:tailEnd type="none" w="med" len="med"/>
                    </a:lnB>
                  </a:tcPr>
                </a:tc>
                <a:tc>
                  <a:txBody>
                    <a:bodyPr/>
                    <a:lstStyle/>
                    <a:p>
                      <a:pPr algn="l"/>
                      <a:r>
                        <a:rPr kumimoji="1" lang="ja-JP" altLang="en-US" sz="1000" b="0" dirty="0" smtClean="0">
                          <a:solidFill>
                            <a:schemeClr val="tx1"/>
                          </a:solidFill>
                          <a:latin typeface="+mn-ea"/>
                          <a:ea typeface="+mn-ea"/>
                        </a:rPr>
                        <a:t>・対照区と同様の変</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い</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る。</a:t>
                      </a:r>
                      <a:endParaRPr kumimoji="1" lang="en-US" altLang="ja-JP" sz="1000" b="0" dirty="0" smtClean="0">
                        <a:solidFill>
                          <a:schemeClr val="tx1"/>
                        </a:solidFill>
                        <a:latin typeface="+mn-ea"/>
                        <a:ea typeface="+mn-ea"/>
                      </a:endParaRPr>
                    </a:p>
                    <a:p>
                      <a:pPr algn="l"/>
                      <a:r>
                        <a:rPr kumimoji="1" lang="ja-JP" altLang="en-US" sz="1000" b="1" dirty="0" smtClean="0">
                          <a:solidFill>
                            <a:srgbClr val="FF0000"/>
                          </a:solidFill>
                          <a:latin typeface="+mn-ea"/>
                          <a:ea typeface="+mn-ea"/>
                        </a:rPr>
                        <a:t>・１か月後は対照区</a:t>
                      </a:r>
                      <a:endParaRPr kumimoji="1" lang="en-US" altLang="ja-JP" sz="1000" b="1" dirty="0" smtClean="0">
                        <a:solidFill>
                          <a:srgbClr val="FF0000"/>
                        </a:solidFill>
                        <a:latin typeface="+mn-ea"/>
                        <a:ea typeface="+mn-ea"/>
                      </a:endParaRPr>
                    </a:p>
                    <a:p>
                      <a:pPr algn="l"/>
                      <a:r>
                        <a:rPr kumimoji="1" lang="ja-JP" altLang="en-US" sz="1000" b="1" dirty="0" smtClean="0">
                          <a:solidFill>
                            <a:srgbClr val="FF0000"/>
                          </a:solidFill>
                          <a:latin typeface="+mn-ea"/>
                          <a:ea typeface="+mn-ea"/>
                        </a:rPr>
                        <a:t>　より値が低い。</a:t>
                      </a:r>
                      <a:endParaRPr kumimoji="1" lang="en-US" altLang="ja-JP" sz="1000" b="1" dirty="0" smtClean="0">
                        <a:solidFill>
                          <a:srgbClr val="FF0000"/>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mn-ea"/>
                        <a:ea typeface="+mn-ea"/>
                      </a:endParaRPr>
                    </a:p>
                  </a:txBody>
                  <a:tcPr marL="72000" marR="36000" marT="36000" marB="36000">
                    <a:lnB w="12700" cap="flat" cmpd="sng" algn="ctr">
                      <a:solidFill>
                        <a:schemeClr val="tx1"/>
                      </a:solidFill>
                      <a:prstDash val="solid"/>
                      <a:round/>
                      <a:headEnd type="none" w="med" len="med"/>
                      <a:tailEnd type="none" w="med" len="med"/>
                    </a:lnB>
                  </a:tcPr>
                </a:tc>
                <a:tc>
                  <a:txBody>
                    <a:bodyPr/>
                    <a:lstStyle/>
                    <a:p>
                      <a:pPr algn="l"/>
                      <a:r>
                        <a:rPr kumimoji="1" lang="ja-JP" altLang="en-US" sz="1000" b="0" dirty="0" smtClean="0">
                          <a:solidFill>
                            <a:schemeClr val="tx1"/>
                          </a:solidFill>
                          <a:latin typeface="+mn-ea"/>
                          <a:ea typeface="+mn-ea"/>
                        </a:rPr>
                        <a:t>・対照区と同様の変</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い</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る。</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・１か月後、２か月</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後ともに対照区よ</a:t>
                      </a:r>
                      <a:endParaRPr kumimoji="1" lang="en-US" altLang="ja-JP" sz="1000" b="0" dirty="0" smtClean="0">
                        <a:solidFill>
                          <a:schemeClr val="tx1"/>
                        </a:solidFill>
                        <a:latin typeface="+mn-ea"/>
                        <a:ea typeface="+mn-ea"/>
                      </a:endParaRPr>
                    </a:p>
                    <a:p>
                      <a:pPr algn="l"/>
                      <a:r>
                        <a:rPr kumimoji="1" lang="ja-JP" altLang="en-US" sz="1000" b="0" dirty="0" smtClean="0">
                          <a:solidFill>
                            <a:schemeClr val="tx1"/>
                          </a:solidFill>
                          <a:latin typeface="+mn-ea"/>
                          <a:ea typeface="+mn-ea"/>
                        </a:rPr>
                        <a:t>　</a:t>
                      </a:r>
                      <a:r>
                        <a:rPr kumimoji="1" lang="ja-JP" altLang="en-US" sz="1000" b="0" dirty="0" err="1" smtClean="0">
                          <a:solidFill>
                            <a:schemeClr val="tx1"/>
                          </a:solidFill>
                          <a:latin typeface="+mn-ea"/>
                          <a:ea typeface="+mn-ea"/>
                        </a:rPr>
                        <a:t>り</a:t>
                      </a:r>
                      <a:r>
                        <a:rPr kumimoji="1" lang="ja-JP" altLang="en-US" sz="1000" b="0" dirty="0" smtClean="0">
                          <a:solidFill>
                            <a:schemeClr val="tx1"/>
                          </a:solidFill>
                          <a:latin typeface="+mn-ea"/>
                          <a:ea typeface="+mn-ea"/>
                        </a:rPr>
                        <a:t>値が低い。</a:t>
                      </a:r>
                      <a:endParaRPr kumimoji="1" lang="en-US" altLang="ja-JP" sz="1000" b="0" dirty="0" smtClean="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mn-ea"/>
                        <a:ea typeface="+mn-ea"/>
                      </a:endParaRPr>
                    </a:p>
                  </a:txBody>
                  <a:tcPr marL="72000" marR="36000" marT="36000" marB="36000">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・増加傾向であり、</a:t>
                      </a:r>
                      <a:endParaRPr kumimoji="1" lang="en-US" altLang="ja-JP" sz="1000" b="0" dirty="0" smtClean="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１か月後、２か月</a:t>
                      </a:r>
                      <a:endParaRPr kumimoji="1" lang="en-US" altLang="ja-JP" sz="1000" b="0" dirty="0" smtClean="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後ともに</a:t>
                      </a:r>
                      <a:r>
                        <a:rPr kumimoji="1" lang="ja-JP" altLang="en-US" sz="1000" b="1" dirty="0" smtClean="0">
                          <a:solidFill>
                            <a:srgbClr val="FF0000"/>
                          </a:solidFill>
                          <a:latin typeface="+mn-ea"/>
                          <a:ea typeface="+mn-ea"/>
                        </a:rPr>
                        <a:t>目標値で</a:t>
                      </a:r>
                      <a:endParaRPr kumimoji="1" lang="en-US" altLang="ja-JP" sz="1000" b="1" dirty="0" smtClean="0">
                        <a:solidFill>
                          <a:srgbClr val="FF0000"/>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1" dirty="0" smtClean="0">
                          <a:solidFill>
                            <a:srgbClr val="FF0000"/>
                          </a:solidFill>
                          <a:latin typeface="+mn-ea"/>
                          <a:ea typeface="+mn-ea"/>
                        </a:rPr>
                        <a:t>　ある</a:t>
                      </a:r>
                      <a:r>
                        <a:rPr kumimoji="1" lang="en-US" altLang="ja-JP" sz="1000" b="1" dirty="0" smtClean="0">
                          <a:solidFill>
                            <a:srgbClr val="FF0000"/>
                          </a:solidFill>
                          <a:latin typeface="+mn-ea"/>
                          <a:ea typeface="+mn-ea"/>
                        </a:rPr>
                        <a:t>8</a:t>
                      </a:r>
                      <a:r>
                        <a:rPr kumimoji="1" lang="ja-JP" altLang="en-US" sz="1000" b="1" dirty="0" smtClean="0">
                          <a:solidFill>
                            <a:srgbClr val="FF0000"/>
                          </a:solidFill>
                          <a:latin typeface="+mn-ea"/>
                          <a:ea typeface="+mn-ea"/>
                        </a:rPr>
                        <a:t>を上回った。</a:t>
                      </a:r>
                      <a:endParaRPr kumimoji="1" lang="en-US" altLang="ja-JP" sz="1000" b="1" dirty="0" smtClean="0">
                        <a:solidFill>
                          <a:srgbClr val="FF0000"/>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mn-ea"/>
                        <a:ea typeface="+mn-ea"/>
                      </a:endParaRPr>
                    </a:p>
                  </a:txBody>
                  <a:tcPr marL="72000" marR="36000" marT="36000" marB="3600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5753817"/>
                  </a:ext>
                </a:extLst>
              </a:tr>
              <a:tr h="79260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dirty="0" smtClean="0">
                          <a:latin typeface="+mn-ea"/>
                          <a:ea typeface="+mn-ea"/>
                        </a:rPr>
                        <a:t>Z</a:t>
                      </a:r>
                      <a:endParaRPr kumimoji="1" lang="ja-JP" altLang="en-US" sz="1000" b="1" dirty="0" smtClean="0">
                        <a:latin typeface="+mn-ea"/>
                        <a:ea typeface="+mn-ea"/>
                      </a:endParaRPr>
                    </a:p>
                    <a:p>
                      <a:endParaRPr kumimoji="1" lang="ja-JP" altLang="en-US" sz="1000" b="0" dirty="0" smtClean="0">
                        <a:solidFill>
                          <a:schemeClr val="tx1"/>
                        </a:solidFill>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・対照区と状況に相違は</a:t>
                      </a:r>
                      <a:endParaRPr kumimoji="1" lang="en-US" altLang="ja-JP" sz="10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　なかった。</a:t>
                      </a:r>
                      <a:endParaRPr kumimoji="1" lang="en-US" altLang="ja-JP" sz="1000" b="1" dirty="0" smtClean="0">
                        <a:solidFill>
                          <a:srgbClr val="FF0000"/>
                        </a:solidFill>
                        <a:latin typeface="+mn-ea"/>
                        <a:ea typeface="+mn-ea"/>
                      </a:endParaRPr>
                    </a:p>
                  </a:txBody>
                  <a:tcPr marL="72000" marR="36000"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・表層は下層より若干</a:t>
                      </a:r>
                      <a:endParaRPr kumimoji="1" lang="en-US" altLang="ja-JP" sz="10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ea typeface="+mn-ea"/>
                        </a:rPr>
                        <a:t>　黒色が薄い。</a:t>
                      </a:r>
                      <a:endParaRPr kumimoji="1" lang="en-US" altLang="ja-JP" sz="1000" b="1" dirty="0" smtClean="0">
                        <a:solidFill>
                          <a:srgbClr val="FF0000"/>
                        </a:solidFill>
                        <a:latin typeface="+mn-ea"/>
                        <a:ea typeface="+mn-ea"/>
                      </a:endParaRPr>
                    </a:p>
                  </a:txBody>
                  <a:tcPr marL="72000" marR="36000"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a:t>
                      </a:r>
                      <a:r>
                        <a:rPr kumimoji="1" lang="en-US" altLang="ja-JP" sz="1000" b="0" dirty="0" smtClean="0">
                          <a:solidFill>
                            <a:schemeClr val="tx1"/>
                          </a:solidFill>
                          <a:latin typeface="+mn-ea"/>
                          <a:ea typeface="+mn-ea"/>
                        </a:rPr>
                        <a:t>2</a:t>
                      </a:r>
                      <a:r>
                        <a:rPr kumimoji="1" lang="ja-JP" altLang="en-US" sz="1000" b="0" dirty="0" smtClean="0">
                          <a:solidFill>
                            <a:schemeClr val="tx1"/>
                          </a:solidFill>
                          <a:latin typeface="+mn-ea"/>
                          <a:ea typeface="+mn-ea"/>
                        </a:rPr>
                        <a:t>か月後に低下傾</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向が見られるが、</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試料のバラツキも</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大きい。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mn-ea"/>
                        <a:ea typeface="+mn-ea"/>
                      </a:endParaRPr>
                    </a:p>
                  </a:txBody>
                  <a:tcPr marL="72000" marR="36000"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・対照区と同様の変</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お</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り、測定値もほぼ</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同じであった。</a:t>
                      </a:r>
                      <a:endParaRPr kumimoji="1" lang="ja-JP" altLang="en-US" sz="1000" b="0" dirty="0">
                        <a:solidFill>
                          <a:schemeClr val="tx1"/>
                        </a:solidFill>
                        <a:latin typeface="+mn-ea"/>
                        <a:ea typeface="+mn-ea"/>
                      </a:endParaRPr>
                    </a:p>
                  </a:txBody>
                  <a:tcPr marL="72000" marR="36000"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・対照区と同様の変</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お</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り、測定値もほぼ</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同じであった。</a:t>
                      </a:r>
                      <a:endParaRPr kumimoji="1" lang="ja-JP" altLang="en-US" sz="1000" b="0" dirty="0">
                        <a:solidFill>
                          <a:schemeClr val="tx1"/>
                        </a:solidFill>
                        <a:latin typeface="+mn-ea"/>
                        <a:ea typeface="+mn-ea"/>
                      </a:endParaRPr>
                    </a:p>
                  </a:txBody>
                  <a:tcPr marL="72000" marR="36000"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・対照区と同様の変</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化傾向を示して</a:t>
                      </a:r>
                      <a:r>
                        <a:rPr kumimoji="1" lang="ja-JP" altLang="en-US" sz="1000" b="0" dirty="0" err="1" smtClean="0">
                          <a:solidFill>
                            <a:schemeClr val="tx1"/>
                          </a:solidFill>
                          <a:latin typeface="+mn-ea"/>
                          <a:ea typeface="+mn-ea"/>
                        </a:rPr>
                        <a:t>い</a:t>
                      </a:r>
                      <a:endParaRPr kumimoji="1" lang="en-US" altLang="ja-JP" sz="1000" b="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　る。</a:t>
                      </a:r>
                      <a:endParaRPr kumimoji="1" lang="ja-JP" altLang="en-US" sz="1000" b="0" dirty="0">
                        <a:solidFill>
                          <a:schemeClr val="tx1"/>
                        </a:solidFill>
                        <a:latin typeface="+mn-ea"/>
                        <a:ea typeface="+mn-ea"/>
                      </a:endParaRPr>
                    </a:p>
                  </a:txBody>
                  <a:tcPr marL="72000" marR="36000"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480423"/>
                  </a:ext>
                </a:extLst>
              </a:tr>
            </a:tbl>
          </a:graphicData>
        </a:graphic>
      </p:graphicFrame>
      <p:sp>
        <p:nvSpPr>
          <p:cNvPr id="17"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17</a:t>
            </a:fld>
            <a:endParaRPr kumimoji="1" lang="ja-JP" altLang="en-US" dirty="0"/>
          </a:p>
        </p:txBody>
      </p:sp>
      <p:graphicFrame>
        <p:nvGraphicFramePr>
          <p:cNvPr id="18" name="表 17"/>
          <p:cNvGraphicFramePr>
            <a:graphicFrameLocks noGrp="1"/>
          </p:cNvGraphicFramePr>
          <p:nvPr>
            <p:extLst/>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sz="1200" dirty="0" smtClean="0">
                          <a:latin typeface="+mn-lt"/>
                        </a:rPr>
                        <a:t>室内実験　実験結果の概要</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2" name="テキスト ボックス 1"/>
          <p:cNvSpPr txBox="1"/>
          <p:nvPr/>
        </p:nvSpPr>
        <p:spPr>
          <a:xfrm>
            <a:off x="279529" y="6548479"/>
            <a:ext cx="5770751" cy="253916"/>
          </a:xfrm>
          <a:prstGeom prst="rect">
            <a:avLst/>
          </a:prstGeom>
          <a:noFill/>
        </p:spPr>
        <p:txBody>
          <a:bodyPr wrap="square" rtlCol="0">
            <a:spAutoFit/>
          </a:bodyPr>
          <a:lstStyle/>
          <a:p>
            <a:r>
              <a:rPr kumimoji="1" lang="en-US" altLang="ja-JP" sz="1050" dirty="0" smtClean="0"/>
              <a:t>※</a:t>
            </a:r>
            <a:r>
              <a:rPr lang="ja-JP" altLang="ja-JP" sz="1050" dirty="0"/>
              <a:t>水槽のセッティングの際に試料が空気に触れたことに</a:t>
            </a:r>
            <a:r>
              <a:rPr lang="ja-JP" altLang="ja-JP" sz="1050" dirty="0" smtClean="0"/>
              <a:t>より</a:t>
            </a:r>
            <a:r>
              <a:rPr lang="ja-JP" altLang="en-US" sz="1050" dirty="0" smtClean="0"/>
              <a:t>酸素が供給さ</a:t>
            </a:r>
            <a:r>
              <a:rPr lang="ja-JP" altLang="en-US" sz="1050" dirty="0"/>
              <a:t>れ</a:t>
            </a:r>
            <a:r>
              <a:rPr lang="ja-JP" altLang="ja-JP" sz="1050" dirty="0" smtClean="0"/>
              <a:t>た</a:t>
            </a:r>
            <a:r>
              <a:rPr lang="ja-JP" altLang="ja-JP" sz="1050" dirty="0"/>
              <a:t>可能性がある</a:t>
            </a:r>
            <a:r>
              <a:rPr kumimoji="1" lang="ja-JP" altLang="en-US" sz="1050" dirty="0" smtClean="0"/>
              <a:t>。</a:t>
            </a:r>
            <a:endParaRPr kumimoji="1" lang="ja-JP" altLang="en-US" dirty="0"/>
          </a:p>
        </p:txBody>
      </p:sp>
      <p:sp>
        <p:nvSpPr>
          <p:cNvPr id="19" name="正方形/長方形 18"/>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25" name="グループ化 24"/>
          <p:cNvGrpSpPr/>
          <p:nvPr/>
        </p:nvGrpSpPr>
        <p:grpSpPr>
          <a:xfrm>
            <a:off x="7199721" y="19078"/>
            <a:ext cx="1902880" cy="375487"/>
            <a:chOff x="162150" y="2254313"/>
            <a:chExt cx="2412000" cy="375487"/>
          </a:xfrm>
        </p:grpSpPr>
        <p:sp>
          <p:nvSpPr>
            <p:cNvPr id="26" name="角丸四角形 25"/>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27"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室内</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692403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614668" y="2457820"/>
            <a:ext cx="4114242" cy="2206334"/>
          </a:xfrm>
          <a:prstGeom prst="rect">
            <a:avLst/>
          </a:prstGeom>
        </p:spPr>
      </p:pic>
      <p:sp>
        <p:nvSpPr>
          <p:cNvPr id="17" name="スライド番号プレースホルダー 9"/>
          <p:cNvSpPr>
            <a:spLocks noGrp="1"/>
          </p:cNvSpPr>
          <p:nvPr>
            <p:ph type="sldNum" sz="quarter" idx="12"/>
          </p:nvPr>
        </p:nvSpPr>
        <p:spPr>
          <a:xfrm>
            <a:off x="7086600" y="6634544"/>
            <a:ext cx="2057400" cy="365125"/>
          </a:xfrm>
        </p:spPr>
        <p:txBody>
          <a:bodyPr/>
          <a:lstStyle/>
          <a:p>
            <a:fld id="{F7809CC4-BC24-49F4-821D-E9970E7A63E4}" type="slidenum">
              <a:rPr kumimoji="1" lang="ja-JP" altLang="en-US" smtClean="0"/>
              <a:t>18</a:t>
            </a:fld>
            <a:endParaRPr kumimoji="1" lang="ja-JP" altLang="en-US" dirty="0"/>
          </a:p>
        </p:txBody>
      </p:sp>
      <p:sp>
        <p:nvSpPr>
          <p:cNvPr id="18" name="正方形/長方形 17"/>
          <p:cNvSpPr/>
          <p:nvPr/>
        </p:nvSpPr>
        <p:spPr>
          <a:xfrm>
            <a:off x="191050" y="878511"/>
            <a:ext cx="8689900" cy="1486856"/>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dirty="0">
                <a:solidFill>
                  <a:schemeClr val="tx1"/>
                </a:solidFill>
              </a:rPr>
              <a:t>　</a:t>
            </a:r>
            <a:r>
              <a:rPr kumimoji="1" lang="ja-JP" altLang="en-US" sz="1000" dirty="0" smtClean="0">
                <a:solidFill>
                  <a:schemeClr val="tx1"/>
                </a:solidFill>
              </a:rPr>
              <a:t>　　　目的：水中の酸素消費量から底泥の状態を確認する　</a:t>
            </a:r>
            <a:endParaRPr kumimoji="1" lang="en-US" altLang="ja-JP" sz="1000" dirty="0" smtClean="0">
              <a:solidFill>
                <a:schemeClr val="tx1"/>
              </a:solidFill>
            </a:endParaRPr>
          </a:p>
          <a:p>
            <a:r>
              <a:rPr kumimoji="1" lang="ja-JP" altLang="en-US" sz="1000" dirty="0">
                <a:solidFill>
                  <a:schemeClr val="tx1"/>
                </a:solidFill>
              </a:rPr>
              <a:t>　</a:t>
            </a:r>
            <a:r>
              <a:rPr kumimoji="1" lang="ja-JP" altLang="en-US" sz="1000" dirty="0" smtClean="0">
                <a:solidFill>
                  <a:schemeClr val="tx1"/>
                </a:solidFill>
              </a:rPr>
              <a:t>　採取区画：実証実験</a:t>
            </a:r>
            <a:r>
              <a:rPr kumimoji="1" lang="en-US" altLang="ja-JP" sz="1000" dirty="0" smtClean="0">
                <a:solidFill>
                  <a:schemeClr val="tx1"/>
                </a:solidFill>
              </a:rPr>
              <a:t>3</a:t>
            </a:r>
            <a:r>
              <a:rPr lang="ja-JP" altLang="en-US" sz="1000" dirty="0">
                <a:solidFill>
                  <a:schemeClr val="tx1"/>
                </a:solidFill>
              </a:rPr>
              <a:t>区画（</a:t>
            </a:r>
            <a:r>
              <a:rPr lang="en-US" altLang="ja-JP" sz="1000" dirty="0" smtClean="0">
                <a:solidFill>
                  <a:schemeClr val="tx1"/>
                </a:solidFill>
              </a:rPr>
              <a:t>X</a:t>
            </a:r>
            <a:r>
              <a:rPr lang="ja-JP" altLang="en-US" sz="1000" dirty="0" smtClean="0">
                <a:solidFill>
                  <a:schemeClr val="tx1"/>
                </a:solidFill>
              </a:rPr>
              <a:t>実験区、</a:t>
            </a:r>
            <a:r>
              <a:rPr lang="en-US" altLang="ja-JP" sz="1000" dirty="0" smtClean="0">
                <a:solidFill>
                  <a:schemeClr val="tx1"/>
                </a:solidFill>
              </a:rPr>
              <a:t>Y</a:t>
            </a:r>
            <a:r>
              <a:rPr lang="ja-JP" altLang="en-US" sz="1000" dirty="0" smtClean="0">
                <a:solidFill>
                  <a:schemeClr val="tx1"/>
                </a:solidFill>
              </a:rPr>
              <a:t>実験区、</a:t>
            </a:r>
            <a:r>
              <a:rPr lang="en-US" altLang="ja-JP" sz="1000" dirty="0" smtClean="0">
                <a:solidFill>
                  <a:schemeClr val="tx1"/>
                </a:solidFill>
              </a:rPr>
              <a:t>Z</a:t>
            </a:r>
            <a:r>
              <a:rPr lang="ja-JP" altLang="en-US" sz="1000" dirty="0" smtClean="0">
                <a:solidFill>
                  <a:schemeClr val="tx1"/>
                </a:solidFill>
              </a:rPr>
              <a:t>実験区）</a:t>
            </a:r>
            <a:endParaRPr kumimoji="1" lang="en-US" altLang="ja-JP" sz="1000" dirty="0" smtClean="0">
              <a:solidFill>
                <a:schemeClr val="tx1"/>
              </a:solidFill>
            </a:endParaRPr>
          </a:p>
          <a:p>
            <a:r>
              <a:rPr kumimoji="1" lang="ja-JP" altLang="en-US" sz="1000" dirty="0" smtClean="0">
                <a:solidFill>
                  <a:schemeClr val="tx1"/>
                </a:solidFill>
              </a:rPr>
              <a:t>　　採取時期：</a:t>
            </a:r>
            <a:r>
              <a:rPr kumimoji="1" lang="en-US" altLang="ja-JP" sz="1000" dirty="0" smtClean="0">
                <a:solidFill>
                  <a:schemeClr val="tx1"/>
                </a:solidFill>
              </a:rPr>
              <a:t>2</a:t>
            </a:r>
            <a:r>
              <a:rPr kumimoji="1" lang="ja-JP" altLang="en-US" sz="1000" dirty="0" smtClean="0">
                <a:solidFill>
                  <a:schemeClr val="tx1"/>
                </a:solidFill>
              </a:rPr>
              <a:t>回（薬剤散布前、</a:t>
            </a:r>
            <a:r>
              <a:rPr kumimoji="1" lang="en-US" altLang="ja-JP" sz="1000" dirty="0" smtClean="0">
                <a:solidFill>
                  <a:schemeClr val="tx1"/>
                </a:solidFill>
              </a:rPr>
              <a:t>2</a:t>
            </a:r>
            <a:r>
              <a:rPr kumimoji="1" lang="ja-JP" altLang="en-US" sz="1000" dirty="0" smtClean="0">
                <a:solidFill>
                  <a:schemeClr val="tx1"/>
                </a:solidFill>
              </a:rPr>
              <a:t>か月後）</a:t>
            </a:r>
            <a:endParaRPr kumimoji="1" lang="en-US" altLang="ja-JP" sz="1000" dirty="0" smtClean="0">
              <a:solidFill>
                <a:schemeClr val="tx1"/>
              </a:solidFill>
            </a:endParaRPr>
          </a:p>
          <a:p>
            <a:r>
              <a:rPr kumimoji="1" lang="ja-JP" altLang="en-US" sz="1000" dirty="0" smtClean="0">
                <a:solidFill>
                  <a:schemeClr val="tx1"/>
                </a:solidFill>
              </a:rPr>
              <a:t>　　採取場所：上層</a:t>
            </a:r>
            <a:r>
              <a:rPr kumimoji="1" lang="en-US" altLang="ja-JP" sz="1000" dirty="0" smtClean="0">
                <a:solidFill>
                  <a:schemeClr val="tx1"/>
                </a:solidFill>
              </a:rPr>
              <a:t>(0-5cm</a:t>
            </a:r>
            <a:r>
              <a:rPr kumimoji="1" lang="ja-JP" altLang="en-US" sz="1000" dirty="0" smtClean="0">
                <a:solidFill>
                  <a:schemeClr val="tx1"/>
                </a:solidFill>
              </a:rPr>
              <a:t>層</a:t>
            </a:r>
            <a:r>
              <a:rPr kumimoji="1" lang="en-US" altLang="ja-JP" sz="1000" dirty="0" smtClean="0">
                <a:solidFill>
                  <a:schemeClr val="tx1"/>
                </a:solidFill>
              </a:rPr>
              <a:t>)</a:t>
            </a:r>
          </a:p>
          <a:p>
            <a:r>
              <a:rPr kumimoji="1" lang="ja-JP" altLang="en-US" sz="1000" dirty="0" smtClean="0">
                <a:solidFill>
                  <a:schemeClr val="tx1"/>
                </a:solidFill>
              </a:rPr>
              <a:t>　　底泥量</a:t>
            </a:r>
            <a:r>
              <a:rPr kumimoji="1" lang="en-US" altLang="ja-JP" sz="1000" baseline="30000" dirty="0">
                <a:solidFill>
                  <a:schemeClr val="tx1"/>
                </a:solidFill>
              </a:rPr>
              <a:t>※ </a:t>
            </a:r>
            <a:r>
              <a:rPr kumimoji="1" lang="ja-JP" altLang="en-US" sz="1000" dirty="0" smtClean="0">
                <a:solidFill>
                  <a:schemeClr val="tx1"/>
                </a:solidFill>
              </a:rPr>
              <a:t>：</a:t>
            </a:r>
            <a:r>
              <a:rPr kumimoji="1" lang="en-US" altLang="ja-JP" sz="1000" dirty="0" smtClean="0">
                <a:solidFill>
                  <a:schemeClr val="tx1"/>
                </a:solidFill>
              </a:rPr>
              <a:t>2</a:t>
            </a:r>
            <a:r>
              <a:rPr kumimoji="1" lang="ja-JP" altLang="en-US" sz="1000" dirty="0" smtClean="0">
                <a:solidFill>
                  <a:schemeClr val="tx1"/>
                </a:solidFill>
              </a:rPr>
              <a:t>ケース</a:t>
            </a:r>
            <a:r>
              <a:rPr kumimoji="1" lang="en-US" altLang="ja-JP" sz="1000" dirty="0" smtClean="0">
                <a:solidFill>
                  <a:schemeClr val="tx1"/>
                </a:solidFill>
              </a:rPr>
              <a:t>(2g</a:t>
            </a:r>
            <a:r>
              <a:rPr kumimoji="1" lang="ja-JP" altLang="en-US" sz="1000" dirty="0" err="1" smtClean="0">
                <a:solidFill>
                  <a:schemeClr val="tx1"/>
                </a:solidFill>
              </a:rPr>
              <a:t>、</a:t>
            </a:r>
            <a:r>
              <a:rPr kumimoji="1" lang="en-US" altLang="ja-JP" sz="1000" dirty="0" smtClean="0">
                <a:solidFill>
                  <a:schemeClr val="tx1"/>
                </a:solidFill>
              </a:rPr>
              <a:t>5g</a:t>
            </a:r>
            <a:r>
              <a:rPr kumimoji="1" lang="ja-JP" altLang="en-US" sz="1000" dirty="0" smtClean="0">
                <a:solidFill>
                  <a:schemeClr val="tx1"/>
                </a:solidFill>
              </a:rPr>
              <a:t>）</a:t>
            </a:r>
            <a:endParaRPr kumimoji="1" lang="en-US" altLang="ja-JP" sz="1000" baseline="30000" dirty="0" smtClean="0">
              <a:solidFill>
                <a:schemeClr val="tx1"/>
              </a:solidFill>
            </a:endParaRPr>
          </a:p>
          <a:p>
            <a:r>
              <a:rPr kumimoji="1" lang="ja-JP" altLang="en-US" sz="1000" baseline="30000" dirty="0">
                <a:solidFill>
                  <a:schemeClr val="tx1"/>
                </a:solidFill>
              </a:rPr>
              <a:t>　</a:t>
            </a:r>
            <a:r>
              <a:rPr kumimoji="1" lang="ja-JP" altLang="en-US" sz="1000" dirty="0" smtClean="0">
                <a:solidFill>
                  <a:schemeClr val="tx1"/>
                </a:solidFill>
              </a:rPr>
              <a:t>　　　　　　</a:t>
            </a:r>
            <a:r>
              <a:rPr kumimoji="1" lang="en-US" altLang="ja-JP" sz="1000" dirty="0" smtClean="0">
                <a:solidFill>
                  <a:schemeClr val="tx1"/>
                </a:solidFill>
              </a:rPr>
              <a:t>※1g</a:t>
            </a:r>
            <a:r>
              <a:rPr kumimoji="1" lang="ja-JP" altLang="en-US" sz="1000" dirty="0" smtClean="0">
                <a:solidFill>
                  <a:schemeClr val="tx1"/>
                </a:solidFill>
              </a:rPr>
              <a:t>については散布前の試験でほぼ変化しなかった。　　　　</a:t>
            </a:r>
            <a:endParaRPr kumimoji="1" lang="en-US" altLang="ja-JP" sz="1000" dirty="0" smtClean="0">
              <a:solidFill>
                <a:schemeClr val="tx1"/>
              </a:solidFill>
            </a:endParaRPr>
          </a:p>
          <a:p>
            <a:r>
              <a:rPr kumimoji="1" lang="ja-JP" altLang="en-US" sz="1000" dirty="0" smtClean="0">
                <a:solidFill>
                  <a:schemeClr val="tx1"/>
                </a:solidFill>
              </a:rPr>
              <a:t>　　　　水量：</a:t>
            </a:r>
            <a:r>
              <a:rPr kumimoji="1" lang="en-US" altLang="ja-JP" sz="1000" dirty="0" smtClean="0">
                <a:solidFill>
                  <a:schemeClr val="tx1"/>
                </a:solidFill>
              </a:rPr>
              <a:t>100cc</a:t>
            </a:r>
          </a:p>
          <a:p>
            <a:r>
              <a:rPr lang="ja-JP" altLang="en-US" sz="1000" dirty="0" smtClean="0">
                <a:solidFill>
                  <a:schemeClr val="tx1"/>
                </a:solidFill>
              </a:rPr>
              <a:t>　　実験</a:t>
            </a:r>
            <a:r>
              <a:rPr lang="ja-JP" altLang="en-US" sz="1000" dirty="0">
                <a:solidFill>
                  <a:schemeClr val="tx1"/>
                </a:solidFill>
              </a:rPr>
              <a:t>方法</a:t>
            </a:r>
            <a:r>
              <a:rPr lang="ja-JP" altLang="en-US" sz="1000" dirty="0" smtClean="0">
                <a:solidFill>
                  <a:schemeClr val="tx1"/>
                </a:solidFill>
              </a:rPr>
              <a:t>：底泥と</a:t>
            </a:r>
            <a:r>
              <a:rPr lang="ja-JP" altLang="en-US" sz="1000" dirty="0">
                <a:solidFill>
                  <a:schemeClr val="tx1"/>
                </a:solidFill>
              </a:rPr>
              <a:t>酸素</a:t>
            </a:r>
            <a:r>
              <a:rPr lang="ja-JP" altLang="en-US" sz="1000" dirty="0" smtClean="0">
                <a:solidFill>
                  <a:schemeClr val="tx1"/>
                </a:solidFill>
              </a:rPr>
              <a:t>飽和精製水</a:t>
            </a:r>
            <a:r>
              <a:rPr lang="ja-JP" altLang="en-US" sz="1000" dirty="0">
                <a:solidFill>
                  <a:schemeClr val="tx1"/>
                </a:solidFill>
              </a:rPr>
              <a:t>を密閉し</a:t>
            </a:r>
            <a:r>
              <a:rPr lang="ja-JP" altLang="en-US" sz="1000" dirty="0" smtClean="0">
                <a:solidFill>
                  <a:schemeClr val="tx1"/>
                </a:solidFill>
              </a:rPr>
              <a:t>、振</a:t>
            </a:r>
            <a:r>
              <a:rPr lang="ja-JP" altLang="en-US" sz="1000" dirty="0">
                <a:solidFill>
                  <a:schemeClr val="tx1"/>
                </a:solidFill>
              </a:rPr>
              <a:t>とう</a:t>
            </a:r>
            <a:r>
              <a:rPr lang="ja-JP" altLang="en-US" sz="1000" dirty="0" smtClean="0">
                <a:solidFill>
                  <a:schemeClr val="tx1"/>
                </a:solidFill>
              </a:rPr>
              <a:t>しながら</a:t>
            </a:r>
            <a:r>
              <a:rPr lang="en-US" altLang="ja-JP" sz="1000" dirty="0" smtClean="0">
                <a:solidFill>
                  <a:schemeClr val="tx1"/>
                </a:solidFill>
              </a:rPr>
              <a:t>DO</a:t>
            </a:r>
            <a:r>
              <a:rPr lang="ja-JP" altLang="en-US" sz="1000" dirty="0" smtClean="0">
                <a:solidFill>
                  <a:schemeClr val="tx1"/>
                </a:solidFill>
              </a:rPr>
              <a:t>計で</a:t>
            </a:r>
            <a:r>
              <a:rPr lang="ja-JP" altLang="en-US" sz="1000" dirty="0">
                <a:solidFill>
                  <a:schemeClr val="tx1"/>
                </a:solidFill>
              </a:rPr>
              <a:t>酸素濃度を</a:t>
            </a:r>
            <a:r>
              <a:rPr lang="en-US" altLang="ja-JP" sz="1000" dirty="0">
                <a:solidFill>
                  <a:schemeClr val="tx1"/>
                </a:solidFill>
              </a:rPr>
              <a:t>15</a:t>
            </a:r>
            <a:r>
              <a:rPr lang="ja-JP" altLang="en-US" sz="1000" dirty="0">
                <a:solidFill>
                  <a:schemeClr val="tx1"/>
                </a:solidFill>
              </a:rPr>
              <a:t>秒毎に</a:t>
            </a:r>
            <a:r>
              <a:rPr lang="ja-JP" altLang="en-US" sz="1000" dirty="0" smtClean="0">
                <a:solidFill>
                  <a:schemeClr val="tx1"/>
                </a:solidFill>
              </a:rPr>
              <a:t>計測</a:t>
            </a:r>
            <a:endParaRPr lang="en-US" altLang="ja-JP" sz="1000" dirty="0" smtClean="0">
              <a:solidFill>
                <a:schemeClr val="tx1"/>
              </a:solidFill>
            </a:endParaRPr>
          </a:p>
          <a:p>
            <a:r>
              <a:rPr lang="ja-JP" altLang="en-US" sz="1000" dirty="0" smtClean="0">
                <a:solidFill>
                  <a:schemeClr val="tx1"/>
                </a:solidFill>
              </a:rPr>
              <a:t>　　　　温度：室温（概ね</a:t>
            </a:r>
            <a:r>
              <a:rPr lang="en-US" altLang="ja-JP" sz="1000" dirty="0" smtClean="0">
                <a:solidFill>
                  <a:schemeClr val="tx1"/>
                </a:solidFill>
              </a:rPr>
              <a:t>23</a:t>
            </a:r>
            <a:r>
              <a:rPr lang="ja-JP" altLang="en-US" sz="1000" dirty="0" smtClean="0">
                <a:solidFill>
                  <a:schemeClr val="tx1"/>
                </a:solidFill>
              </a:rPr>
              <a:t>℃程度）</a:t>
            </a:r>
            <a:endParaRPr lang="ja-JP" altLang="en-US" sz="1000" dirty="0">
              <a:solidFill>
                <a:schemeClr val="tx1"/>
              </a:solidFill>
            </a:endParaRPr>
          </a:p>
          <a:p>
            <a:endParaRPr kumimoji="1" lang="ja-JP" altLang="en-US" sz="1000" dirty="0">
              <a:solidFill>
                <a:schemeClr val="tx1"/>
              </a:solidFill>
            </a:endParaRPr>
          </a:p>
        </p:txBody>
      </p:sp>
      <p:graphicFrame>
        <p:nvGraphicFramePr>
          <p:cNvPr id="21" name="表 20"/>
          <p:cNvGraphicFramePr>
            <a:graphicFrameLocks noGrp="1"/>
          </p:cNvGraphicFramePr>
          <p:nvPr>
            <p:extLst/>
          </p:nvPr>
        </p:nvGraphicFramePr>
        <p:xfrm>
          <a:off x="60385" y="412298"/>
          <a:ext cx="9040753" cy="365760"/>
        </p:xfrm>
        <a:graphic>
          <a:graphicData uri="http://schemas.openxmlformats.org/drawingml/2006/table">
            <a:tbl>
              <a:tblPr firstRow="1" bandRow="1">
                <a:tableStyleId>{5C22544A-7EE6-4342-B048-85BDC9FD1C3A}</a:tableStyleId>
              </a:tblPr>
              <a:tblGrid>
                <a:gridCol w="9040753">
                  <a:extLst>
                    <a:ext uri="{9D8B030D-6E8A-4147-A177-3AD203B41FA5}">
                      <a16:colId xmlns:a16="http://schemas.microsoft.com/office/drawing/2014/main" val="3578394316"/>
                    </a:ext>
                  </a:extLst>
                </a:gridCol>
              </a:tblGrid>
              <a:tr h="295383">
                <a:tc>
                  <a:txBody>
                    <a:bodyPr/>
                    <a:lstStyle/>
                    <a:p>
                      <a:pPr algn="ctr"/>
                      <a:r>
                        <a:rPr kumimoji="1" lang="ja-JP" altLang="en-US" dirty="0" smtClean="0">
                          <a:latin typeface="+mn-lt"/>
                        </a:rPr>
                        <a:t>酸素消費試験</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grpSp>
        <p:nvGrpSpPr>
          <p:cNvPr id="24" name="グループ化 23"/>
          <p:cNvGrpSpPr/>
          <p:nvPr/>
        </p:nvGrpSpPr>
        <p:grpSpPr>
          <a:xfrm>
            <a:off x="7086600" y="921640"/>
            <a:ext cx="1646829" cy="1256452"/>
            <a:chOff x="1751339" y="3465946"/>
            <a:chExt cx="2669098" cy="2036396"/>
          </a:xfrm>
        </p:grpSpPr>
        <p:grpSp>
          <p:nvGrpSpPr>
            <p:cNvPr id="25" name="グループ化 24"/>
            <p:cNvGrpSpPr/>
            <p:nvPr/>
          </p:nvGrpSpPr>
          <p:grpSpPr>
            <a:xfrm>
              <a:off x="1767921" y="3465946"/>
              <a:ext cx="1510110" cy="2036396"/>
              <a:chOff x="1767921" y="3446507"/>
              <a:chExt cx="1510110" cy="2036396"/>
            </a:xfrm>
          </p:grpSpPr>
          <p:sp>
            <p:nvSpPr>
              <p:cNvPr id="30" name="フリーフォーム 29"/>
              <p:cNvSpPr/>
              <p:nvPr/>
            </p:nvSpPr>
            <p:spPr>
              <a:xfrm>
                <a:off x="1767921" y="3758877"/>
                <a:ext cx="752476" cy="1724026"/>
              </a:xfrm>
              <a:custGeom>
                <a:avLst/>
                <a:gdLst>
                  <a:gd name="connsiteX0" fmla="*/ 204354 w 752475"/>
                  <a:gd name="connsiteY0" fmla="*/ 0 h 1724025"/>
                  <a:gd name="connsiteX1" fmla="*/ 548120 w 752475"/>
                  <a:gd name="connsiteY1" fmla="*/ 0 h 1724025"/>
                  <a:gd name="connsiteX2" fmla="*/ 548120 w 752475"/>
                  <a:gd name="connsiteY2" fmla="*/ 106236 h 1724025"/>
                  <a:gd name="connsiteX3" fmla="*/ 594431 w 752475"/>
                  <a:gd name="connsiteY3" fmla="*/ 115586 h 1724025"/>
                  <a:gd name="connsiteX4" fmla="*/ 752475 w 752475"/>
                  <a:gd name="connsiteY4" fmla="*/ 354019 h 1724025"/>
                  <a:gd name="connsiteX5" fmla="*/ 752475 w 752475"/>
                  <a:gd name="connsiteY5" fmla="*/ 1465256 h 1724025"/>
                  <a:gd name="connsiteX6" fmla="*/ 493706 w 752475"/>
                  <a:gd name="connsiteY6" fmla="*/ 1724025 h 1724025"/>
                  <a:gd name="connsiteX7" fmla="*/ 258769 w 752475"/>
                  <a:gd name="connsiteY7" fmla="*/ 1724025 h 1724025"/>
                  <a:gd name="connsiteX8" fmla="*/ 0 w 752475"/>
                  <a:gd name="connsiteY8" fmla="*/ 1465256 h 1724025"/>
                  <a:gd name="connsiteX9" fmla="*/ 0 w 752475"/>
                  <a:gd name="connsiteY9" fmla="*/ 354019 h 1724025"/>
                  <a:gd name="connsiteX10" fmla="*/ 158044 w 752475"/>
                  <a:gd name="connsiteY10" fmla="*/ 115586 h 1724025"/>
                  <a:gd name="connsiteX11" fmla="*/ 204354 w 752475"/>
                  <a:gd name="connsiteY11" fmla="*/ 10623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2475" h="1724025">
                    <a:moveTo>
                      <a:pt x="204354" y="0"/>
                    </a:moveTo>
                    <a:lnTo>
                      <a:pt x="548120" y="0"/>
                    </a:lnTo>
                    <a:lnTo>
                      <a:pt x="548120" y="106236"/>
                    </a:lnTo>
                    <a:lnTo>
                      <a:pt x="594431" y="115586"/>
                    </a:lnTo>
                    <a:cubicBezTo>
                      <a:pt x="687307" y="154869"/>
                      <a:pt x="752475" y="246834"/>
                      <a:pt x="752475" y="354019"/>
                    </a:cubicBezTo>
                    <a:lnTo>
                      <a:pt x="752475" y="1465256"/>
                    </a:lnTo>
                    <a:cubicBezTo>
                      <a:pt x="752475" y="1608170"/>
                      <a:pt x="636620" y="1724025"/>
                      <a:pt x="493706" y="1724025"/>
                    </a:cubicBezTo>
                    <a:lnTo>
                      <a:pt x="258769" y="1724025"/>
                    </a:lnTo>
                    <a:cubicBezTo>
                      <a:pt x="115855" y="1724025"/>
                      <a:pt x="0" y="1608170"/>
                      <a:pt x="0" y="1465256"/>
                    </a:cubicBezTo>
                    <a:lnTo>
                      <a:pt x="0" y="354019"/>
                    </a:lnTo>
                    <a:cubicBezTo>
                      <a:pt x="0" y="246834"/>
                      <a:pt x="65168" y="154869"/>
                      <a:pt x="158044" y="115586"/>
                    </a:cubicBezTo>
                    <a:lnTo>
                      <a:pt x="204354" y="106236"/>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2077916" y="3500096"/>
                <a:ext cx="132484" cy="12573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1972541" y="3758877"/>
                <a:ext cx="342034" cy="1368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389464" y="3446507"/>
                <a:ext cx="888567" cy="374121"/>
              </a:xfrm>
              <a:prstGeom prst="rect">
                <a:avLst/>
              </a:prstGeom>
              <a:noFill/>
            </p:spPr>
            <p:txBody>
              <a:bodyPr wrap="square" rtlCol="0">
                <a:spAutoFit/>
              </a:bodyPr>
              <a:lstStyle/>
              <a:p>
                <a:r>
                  <a:rPr kumimoji="1" lang="en-US" altLang="ja-JP" sz="900" dirty="0">
                    <a:latin typeface="ＭＳ Ｐゴシック" panose="020B0600070205080204" pitchFamily="50" charset="-128"/>
                    <a:ea typeface="ＭＳ Ｐゴシック" panose="020B0600070205080204" pitchFamily="50" charset="-128"/>
                  </a:rPr>
                  <a:t>DO</a:t>
                </a:r>
                <a:r>
                  <a:rPr kumimoji="1" lang="ja-JP" altLang="en-US" sz="900" dirty="0">
                    <a:latin typeface="ＭＳ Ｐゴシック" panose="020B0600070205080204" pitchFamily="50" charset="-128"/>
                    <a:ea typeface="ＭＳ Ｐゴシック" panose="020B0600070205080204" pitchFamily="50" charset="-128"/>
                  </a:rPr>
                  <a:t>計</a:t>
                </a:r>
              </a:p>
            </p:txBody>
          </p:sp>
          <p:cxnSp>
            <p:nvCxnSpPr>
              <p:cNvPr id="34" name="直線矢印コネクタ 33"/>
              <p:cNvCxnSpPr/>
              <p:nvPr/>
            </p:nvCxnSpPr>
            <p:spPr>
              <a:xfrm flipH="1" flipV="1">
                <a:off x="2152806" y="3584126"/>
                <a:ext cx="367588" cy="452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円/楕円 16"/>
              <p:cNvSpPr/>
              <p:nvPr/>
            </p:nvSpPr>
            <p:spPr>
              <a:xfrm>
                <a:off x="1972541" y="5316948"/>
                <a:ext cx="342034" cy="148902"/>
              </a:xfrm>
              <a:prstGeom prst="ellipse">
                <a:avLst/>
              </a:prstGeom>
              <a:solidFill>
                <a:schemeClr val="accent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36" name="直線矢印コネクタ 35">
                <a:extLst>
                  <a:ext uri="{FF2B5EF4-FFF2-40B4-BE49-F238E27FC236}">
                    <a16:creationId xmlns:a16="http://schemas.microsoft.com/office/drawing/2014/main" id="{929FBF27-C497-4357-B91C-57943E5BC3D3}"/>
                  </a:ext>
                </a:extLst>
              </p:cNvPr>
              <p:cNvCxnSpPr/>
              <p:nvPr/>
            </p:nvCxnSpPr>
            <p:spPr>
              <a:xfrm flipH="1" flipV="1">
                <a:off x="2314574" y="4587874"/>
                <a:ext cx="438904" cy="314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26" name="直線矢印コネクタ 25"/>
            <p:cNvCxnSpPr>
              <a:cxnSpLocks/>
              <a:stCxn id="27" idx="1"/>
              <a:endCxn id="35" idx="7"/>
            </p:cNvCxnSpPr>
            <p:nvPr/>
          </p:nvCxnSpPr>
          <p:spPr>
            <a:xfrm flipH="1">
              <a:off x="2264485" y="5205231"/>
              <a:ext cx="488992" cy="1529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テキスト ボックス 26"/>
            <p:cNvSpPr txBox="1"/>
            <p:nvPr/>
          </p:nvSpPr>
          <p:spPr>
            <a:xfrm>
              <a:off x="2753476" y="5018170"/>
              <a:ext cx="1368313" cy="374121"/>
            </a:xfrm>
            <a:prstGeom prst="rect">
              <a:avLst/>
            </a:prstGeom>
            <a:noFill/>
          </p:spPr>
          <p:txBody>
            <a:bodyPr wrap="square" rtlCol="0">
              <a:spAutoFit/>
            </a:bodyPr>
            <a:lstStyle/>
            <a:p>
              <a:r>
                <a:rPr kumimoji="1" lang="ja-JP" altLang="en-US" sz="900" dirty="0">
                  <a:latin typeface="ＭＳ Ｐゴシック" panose="020B0600070205080204" pitchFamily="50" charset="-128"/>
                  <a:ea typeface="ＭＳ Ｐゴシック" panose="020B0600070205080204" pitchFamily="50" charset="-128"/>
                </a:rPr>
                <a:t>底泥</a:t>
              </a:r>
              <a:r>
                <a:rPr kumimoji="1" lang="ja-JP" altLang="en-US" sz="900" dirty="0" smtClean="0">
                  <a:latin typeface="ＭＳ Ｐゴシック" panose="020B0600070205080204" pitchFamily="50" charset="-128"/>
                  <a:ea typeface="ＭＳ Ｐゴシック" panose="020B0600070205080204" pitchFamily="50" charset="-128"/>
                </a:rPr>
                <a:t>（</a:t>
              </a:r>
              <a:r>
                <a:rPr kumimoji="1" lang="en-US" altLang="ja-JP" sz="900" dirty="0" smtClean="0">
                  <a:latin typeface="ＭＳ Ｐゴシック" panose="020B0600070205080204" pitchFamily="50" charset="-128"/>
                  <a:ea typeface="ＭＳ Ｐゴシック" panose="020B0600070205080204" pitchFamily="50" charset="-128"/>
                </a:rPr>
                <a:t>2g</a:t>
              </a: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5g</a:t>
              </a:r>
              <a:r>
                <a:rPr kumimoji="1" lang="ja-JP" altLang="en-US" sz="900" dirty="0">
                  <a:latin typeface="ＭＳ Ｐゴシック" panose="020B0600070205080204" pitchFamily="50" charset="-128"/>
                  <a:ea typeface="ＭＳ Ｐゴシック" panose="020B0600070205080204" pitchFamily="50" charset="-128"/>
                </a:rPr>
                <a:t>）</a:t>
              </a:r>
            </a:p>
          </p:txBody>
        </p:sp>
        <p:sp>
          <p:nvSpPr>
            <p:cNvPr id="28" name="テキスト ボックス 27"/>
            <p:cNvSpPr txBox="1"/>
            <p:nvPr/>
          </p:nvSpPr>
          <p:spPr>
            <a:xfrm>
              <a:off x="1751339" y="4917357"/>
              <a:ext cx="916500" cy="374121"/>
            </a:xfrm>
            <a:prstGeom prst="rect">
              <a:avLst/>
            </a:prstGeom>
            <a:noFill/>
          </p:spPr>
          <p:txBody>
            <a:bodyPr wrap="square" rtlCol="0">
              <a:spAutoFit/>
            </a:bodyPr>
            <a:lstStyle/>
            <a:p>
              <a:r>
                <a:rPr kumimoji="1" lang="en-US" altLang="ja-JP" sz="900" dirty="0">
                  <a:latin typeface="ＭＳ Ｐゴシック" panose="020B0600070205080204" pitchFamily="50" charset="-128"/>
                  <a:ea typeface="ＭＳ Ｐゴシック" panose="020B0600070205080204" pitchFamily="50" charset="-128"/>
                </a:rPr>
                <a:t>100mL</a:t>
              </a:r>
              <a:endParaRPr kumimoji="1" lang="ja-JP" altLang="en-US" sz="900" dirty="0">
                <a:latin typeface="ＭＳ Ｐゴシック" panose="020B0600070205080204" pitchFamily="50" charset="-128"/>
                <a:ea typeface="ＭＳ Ｐゴシック" panose="020B0600070205080204" pitchFamily="50" charset="-128"/>
              </a:endParaRPr>
            </a:p>
          </p:txBody>
        </p:sp>
        <p:sp>
          <p:nvSpPr>
            <p:cNvPr id="29" name="テキスト ボックス 28">
              <a:extLst>
                <a:ext uri="{FF2B5EF4-FFF2-40B4-BE49-F238E27FC236}">
                  <a16:creationId xmlns:a16="http://schemas.microsoft.com/office/drawing/2014/main" id="{5AAAC216-0D81-4DA5-93E3-68BB7D704456}"/>
                </a:ext>
              </a:extLst>
            </p:cNvPr>
            <p:cNvSpPr txBox="1"/>
            <p:nvPr/>
          </p:nvSpPr>
          <p:spPr>
            <a:xfrm>
              <a:off x="2672768" y="4451131"/>
              <a:ext cx="1747669" cy="374121"/>
            </a:xfrm>
            <a:prstGeom prst="rect">
              <a:avLst/>
            </a:prstGeom>
            <a:noFill/>
          </p:spPr>
          <p:txBody>
            <a:bodyPr wrap="square" rtlCol="0">
              <a:spAutoFit/>
            </a:bodyPr>
            <a:lstStyle/>
            <a:p>
              <a:r>
                <a:rPr kumimoji="1" lang="ja-JP" altLang="en-US" sz="900" dirty="0">
                  <a:latin typeface="ＭＳ Ｐゴシック" panose="020B0600070205080204" pitchFamily="50" charset="-128"/>
                  <a:ea typeface="ＭＳ Ｐゴシック" panose="020B0600070205080204" pitchFamily="50" charset="-128"/>
                </a:rPr>
                <a:t>酸素飽和精製水</a:t>
              </a:r>
            </a:p>
          </p:txBody>
        </p:sp>
      </p:grpSp>
      <p:sp>
        <p:nvSpPr>
          <p:cNvPr id="43" name="正方形/長方形 42"/>
          <p:cNvSpPr/>
          <p:nvPr/>
        </p:nvSpPr>
        <p:spPr>
          <a:xfrm>
            <a:off x="206981" y="4949279"/>
            <a:ext cx="4227861" cy="138656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rtlCol="0" anchor="ctr" anchorCtr="1"/>
          <a:lstStyle/>
          <a:p>
            <a:r>
              <a:rPr kumimoji="1" lang="en-US" altLang="ja-JP" sz="1200" b="1" dirty="0" smtClean="0">
                <a:solidFill>
                  <a:schemeClr val="tx1"/>
                </a:solidFill>
              </a:rPr>
              <a:t>【</a:t>
            </a:r>
            <a:r>
              <a:rPr kumimoji="1" lang="ja-JP" altLang="en-US" sz="1200" b="1" dirty="0" smtClean="0">
                <a:solidFill>
                  <a:schemeClr val="tx1"/>
                </a:solidFill>
              </a:rPr>
              <a:t>分析結果からの考察</a:t>
            </a:r>
            <a:r>
              <a:rPr kumimoji="1" lang="en-US" altLang="ja-JP" sz="1200" b="1" dirty="0" smtClean="0">
                <a:solidFill>
                  <a:schemeClr val="tx1"/>
                </a:solidFill>
              </a:rPr>
              <a:t>】</a:t>
            </a:r>
          </a:p>
          <a:p>
            <a:r>
              <a:rPr kumimoji="1" lang="ja-JP" altLang="en-US" sz="1200" dirty="0" smtClean="0">
                <a:solidFill>
                  <a:schemeClr val="tx1"/>
                </a:solidFill>
              </a:rPr>
              <a:t>・短時間で酸素が消費されていることから、底泥中に</a:t>
            </a:r>
            <a:r>
              <a:rPr kumimoji="1" lang="ja-JP" altLang="en-US" sz="1200" dirty="0" err="1" smtClean="0">
                <a:solidFill>
                  <a:schemeClr val="tx1"/>
                </a:solidFill>
              </a:rPr>
              <a:t>含ま</a:t>
            </a:r>
            <a:endParaRPr kumimoji="1" lang="en-US" altLang="ja-JP" sz="1200" dirty="0" smtClean="0">
              <a:solidFill>
                <a:schemeClr val="tx1"/>
              </a:solidFill>
            </a:endParaRPr>
          </a:p>
          <a:p>
            <a:r>
              <a:rPr kumimoji="1" lang="ja-JP" altLang="en-US" sz="1200" dirty="0" smtClean="0">
                <a:solidFill>
                  <a:schemeClr val="tx1"/>
                </a:solidFill>
              </a:rPr>
              <a:t>　</a:t>
            </a:r>
            <a:r>
              <a:rPr kumimoji="1" lang="ja-JP" altLang="en-US" sz="1200" dirty="0" err="1" smtClean="0">
                <a:solidFill>
                  <a:schemeClr val="tx1"/>
                </a:solidFill>
              </a:rPr>
              <a:t>れる</a:t>
            </a:r>
            <a:r>
              <a:rPr kumimoji="1" lang="ja-JP" altLang="en-US" sz="1200" dirty="0" smtClean="0">
                <a:solidFill>
                  <a:schemeClr val="tx1"/>
                </a:solidFill>
              </a:rPr>
              <a:t>還元状態の鉄やマンガンが水中の酸素を消費したも</a:t>
            </a:r>
            <a:endParaRPr kumimoji="1" lang="en-US" altLang="ja-JP" sz="1200" dirty="0" smtClean="0">
              <a:solidFill>
                <a:schemeClr val="tx1"/>
              </a:solidFill>
            </a:endParaRPr>
          </a:p>
          <a:p>
            <a:r>
              <a:rPr kumimoji="1" lang="ja-JP" altLang="en-US" sz="1200" dirty="0" smtClean="0">
                <a:solidFill>
                  <a:schemeClr val="tx1"/>
                </a:solidFill>
              </a:rPr>
              <a:t>　のと推定される。</a:t>
            </a:r>
            <a:endParaRPr kumimoji="1" lang="en-US" altLang="ja-JP" sz="1200" dirty="0" smtClean="0">
              <a:solidFill>
                <a:schemeClr val="tx1"/>
              </a:solidFill>
            </a:endParaRPr>
          </a:p>
          <a:p>
            <a:r>
              <a:rPr kumimoji="1" lang="ja-JP" altLang="en-US" sz="1200" dirty="0" smtClean="0">
                <a:solidFill>
                  <a:schemeClr val="tx1"/>
                </a:solidFill>
              </a:rPr>
              <a:t>・２か月後に酸素消費量が減少したことから、底泥の還元</a:t>
            </a:r>
            <a:endParaRPr kumimoji="1" lang="en-US" altLang="ja-JP" sz="1200" dirty="0" smtClean="0">
              <a:solidFill>
                <a:schemeClr val="tx1"/>
              </a:solidFill>
            </a:endParaRPr>
          </a:p>
          <a:p>
            <a:r>
              <a:rPr kumimoji="1" lang="ja-JP" altLang="en-US" sz="1200" dirty="0">
                <a:solidFill>
                  <a:schemeClr val="tx1"/>
                </a:solidFill>
              </a:rPr>
              <a:t>　</a:t>
            </a:r>
            <a:r>
              <a:rPr kumimoji="1" lang="ja-JP" altLang="en-US" sz="1200" dirty="0" smtClean="0">
                <a:solidFill>
                  <a:schemeClr val="tx1"/>
                </a:solidFill>
              </a:rPr>
              <a:t>状態が変化した可能性が考えられる。</a:t>
            </a:r>
            <a:endParaRPr kumimoji="1" lang="ja-JP" altLang="en-US" sz="1200" dirty="0">
              <a:solidFill>
                <a:schemeClr val="tx1"/>
              </a:solidFill>
            </a:endParaRPr>
          </a:p>
        </p:txBody>
      </p:sp>
      <p:sp>
        <p:nvSpPr>
          <p:cNvPr id="44" name="正方形/長方形 43"/>
          <p:cNvSpPr/>
          <p:nvPr/>
        </p:nvSpPr>
        <p:spPr>
          <a:xfrm>
            <a:off x="206981" y="2469737"/>
            <a:ext cx="8673969" cy="2182501"/>
          </a:xfrm>
          <a:prstGeom prst="rect">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altLang="ja-JP" sz="1200" b="1" dirty="0" smtClean="0">
                <a:solidFill>
                  <a:schemeClr val="tx1"/>
                </a:solidFill>
              </a:rPr>
              <a:t>【</a:t>
            </a:r>
            <a:r>
              <a:rPr lang="ja-JP" altLang="en-US" sz="1200" b="1" dirty="0" smtClean="0">
                <a:solidFill>
                  <a:schemeClr val="tx1"/>
                </a:solidFill>
              </a:rPr>
              <a:t>分析結果（</a:t>
            </a:r>
            <a:r>
              <a:rPr lang="en-US" altLang="ja-JP" sz="1200" b="1" dirty="0" smtClean="0">
                <a:solidFill>
                  <a:schemeClr val="tx1"/>
                </a:solidFill>
              </a:rPr>
              <a:t>5g</a:t>
            </a:r>
            <a:r>
              <a:rPr lang="ja-JP" altLang="en-US" sz="1200" b="1" dirty="0" smtClean="0">
                <a:solidFill>
                  <a:schemeClr val="tx1"/>
                </a:solidFill>
              </a:rPr>
              <a:t>）</a:t>
            </a:r>
            <a:r>
              <a:rPr lang="en-US" altLang="ja-JP" sz="1200" b="1" dirty="0" smtClean="0">
                <a:solidFill>
                  <a:schemeClr val="tx1"/>
                </a:solidFill>
              </a:rPr>
              <a:t>】</a:t>
            </a:r>
          </a:p>
          <a:p>
            <a:r>
              <a:rPr kumimoji="1" lang="ja-JP" altLang="en-US" sz="1200" b="1" dirty="0" smtClean="0">
                <a:solidFill>
                  <a:schemeClr val="tx1"/>
                </a:solidFill>
              </a:rPr>
              <a:t>　</a:t>
            </a:r>
            <a:r>
              <a:rPr kumimoji="1" lang="ja-JP" altLang="en-US" sz="1200" dirty="0" smtClean="0">
                <a:solidFill>
                  <a:schemeClr val="tx1"/>
                </a:solidFill>
              </a:rPr>
              <a:t>〇薬剤散布前</a:t>
            </a:r>
            <a:endParaRPr kumimoji="1" lang="en-US" altLang="ja-JP" sz="1200" dirty="0" smtClean="0">
              <a:solidFill>
                <a:schemeClr val="tx1"/>
              </a:solidFill>
            </a:endParaRPr>
          </a:p>
          <a:p>
            <a:r>
              <a:rPr kumimoji="1" lang="ja-JP" altLang="en-US" sz="1200" dirty="0">
                <a:solidFill>
                  <a:schemeClr val="tx1"/>
                </a:solidFill>
              </a:rPr>
              <a:t>　</a:t>
            </a:r>
            <a:r>
              <a:rPr kumimoji="1" lang="ja-JP" altLang="en-US" sz="1200" dirty="0" smtClean="0">
                <a:solidFill>
                  <a:schemeClr val="tx1"/>
                </a:solidFill>
              </a:rPr>
              <a:t>　３実験区とも実験開始時の酸素濃度は９</a:t>
            </a:r>
            <a:r>
              <a:rPr kumimoji="1" lang="en-US" altLang="ja-JP" sz="1200" dirty="0" smtClean="0">
                <a:solidFill>
                  <a:schemeClr val="tx1"/>
                </a:solidFill>
              </a:rPr>
              <a:t>mg/L</a:t>
            </a:r>
            <a:r>
              <a:rPr kumimoji="1" lang="ja-JP" altLang="en-US" sz="1200" dirty="0" smtClean="0">
                <a:solidFill>
                  <a:schemeClr val="tx1"/>
                </a:solidFill>
              </a:rPr>
              <a:t>程度で</a:t>
            </a:r>
            <a:endParaRPr kumimoji="1" lang="en-US" altLang="ja-JP" sz="1200" dirty="0" smtClean="0">
              <a:solidFill>
                <a:schemeClr val="tx1"/>
              </a:solidFill>
            </a:endParaRPr>
          </a:p>
          <a:p>
            <a:r>
              <a:rPr kumimoji="1" lang="ja-JP" altLang="en-US" sz="1200" dirty="0" smtClean="0">
                <a:solidFill>
                  <a:schemeClr val="tx1"/>
                </a:solidFill>
              </a:rPr>
              <a:t>　あったが、振とう開始後、</a:t>
            </a:r>
            <a:r>
              <a:rPr kumimoji="1" lang="en-US" altLang="ja-JP" sz="1200" dirty="0" smtClean="0">
                <a:solidFill>
                  <a:schemeClr val="tx1"/>
                </a:solidFill>
              </a:rPr>
              <a:t>30</a:t>
            </a:r>
            <a:r>
              <a:rPr kumimoji="1" lang="ja-JP" altLang="en-US" sz="1200" dirty="0" smtClean="0">
                <a:solidFill>
                  <a:schemeClr val="tx1"/>
                </a:solidFill>
              </a:rPr>
              <a:t>分程度で</a:t>
            </a:r>
            <a:r>
              <a:rPr kumimoji="1" lang="en-US" altLang="ja-JP" sz="1200" dirty="0" smtClean="0">
                <a:solidFill>
                  <a:schemeClr val="tx1"/>
                </a:solidFill>
              </a:rPr>
              <a:t>1mg/L</a:t>
            </a:r>
            <a:r>
              <a:rPr kumimoji="1" lang="ja-JP" altLang="en-US" sz="1200" dirty="0" smtClean="0">
                <a:solidFill>
                  <a:schemeClr val="tx1"/>
                </a:solidFill>
              </a:rPr>
              <a:t>以下にまで</a:t>
            </a:r>
            <a:endParaRPr kumimoji="1" lang="en-US" altLang="ja-JP" sz="1200" dirty="0" smtClean="0">
              <a:solidFill>
                <a:schemeClr val="tx1"/>
              </a:solidFill>
            </a:endParaRPr>
          </a:p>
          <a:p>
            <a:r>
              <a:rPr kumimoji="1" lang="ja-JP" altLang="en-US" sz="1200" dirty="0" smtClean="0">
                <a:solidFill>
                  <a:schemeClr val="tx1"/>
                </a:solidFill>
              </a:rPr>
              <a:t>　低下した。</a:t>
            </a:r>
            <a:endParaRPr kumimoji="1" lang="en-US" altLang="ja-JP" sz="1200" dirty="0" smtClean="0">
              <a:solidFill>
                <a:schemeClr val="tx1"/>
              </a:solidFill>
            </a:endParaRPr>
          </a:p>
          <a:p>
            <a:r>
              <a:rPr kumimoji="1" lang="ja-JP" altLang="en-US" sz="1200" dirty="0">
                <a:solidFill>
                  <a:schemeClr val="tx1"/>
                </a:solidFill>
              </a:rPr>
              <a:t>　</a:t>
            </a:r>
            <a:endParaRPr kumimoji="1" lang="en-US" altLang="ja-JP" sz="1200" dirty="0" smtClean="0">
              <a:solidFill>
                <a:schemeClr val="tx1"/>
              </a:solidFill>
            </a:endParaRPr>
          </a:p>
          <a:p>
            <a:r>
              <a:rPr kumimoji="1" lang="ja-JP" altLang="en-US" sz="1200" dirty="0">
                <a:solidFill>
                  <a:schemeClr val="tx1"/>
                </a:solidFill>
              </a:rPr>
              <a:t>　</a:t>
            </a:r>
            <a:r>
              <a:rPr kumimoji="1" lang="ja-JP" altLang="en-US" sz="1200" dirty="0" smtClean="0">
                <a:solidFill>
                  <a:schemeClr val="tx1"/>
                </a:solidFill>
              </a:rPr>
              <a:t>〇２か月後</a:t>
            </a:r>
            <a:endParaRPr kumimoji="1" lang="en-US" altLang="ja-JP" sz="1200" dirty="0" smtClean="0">
              <a:solidFill>
                <a:schemeClr val="tx1"/>
              </a:solidFill>
            </a:endParaRPr>
          </a:p>
          <a:p>
            <a:r>
              <a:rPr kumimoji="1" lang="ja-JP" altLang="en-US" sz="1200" b="1" dirty="0">
                <a:solidFill>
                  <a:schemeClr val="tx1"/>
                </a:solidFill>
              </a:rPr>
              <a:t>　</a:t>
            </a:r>
            <a:r>
              <a:rPr kumimoji="1" lang="ja-JP" altLang="en-US" sz="1200" dirty="0" smtClean="0">
                <a:solidFill>
                  <a:schemeClr val="tx1"/>
                </a:solidFill>
              </a:rPr>
              <a:t>　３実験区とも酸素消費量は、散布前よりも減少し、</a:t>
            </a:r>
            <a:endParaRPr kumimoji="1" lang="en-US" altLang="ja-JP" sz="1200" dirty="0" smtClean="0">
              <a:solidFill>
                <a:schemeClr val="tx1"/>
              </a:solidFill>
            </a:endParaRPr>
          </a:p>
          <a:p>
            <a:r>
              <a:rPr kumimoji="1" lang="ja-JP" altLang="en-US" sz="1200" dirty="0" smtClean="0">
                <a:solidFill>
                  <a:schemeClr val="tx1"/>
                </a:solidFill>
              </a:rPr>
              <a:t>　</a:t>
            </a:r>
            <a:r>
              <a:rPr kumimoji="1" lang="en-US" altLang="ja-JP" sz="1200" dirty="0" smtClean="0">
                <a:solidFill>
                  <a:schemeClr val="tx1"/>
                </a:solidFill>
              </a:rPr>
              <a:t>30</a:t>
            </a:r>
            <a:r>
              <a:rPr kumimoji="1" lang="ja-JP" altLang="en-US" sz="1200" dirty="0" smtClean="0">
                <a:solidFill>
                  <a:schemeClr val="tx1"/>
                </a:solidFill>
              </a:rPr>
              <a:t>分後で全て</a:t>
            </a:r>
            <a:r>
              <a:rPr kumimoji="1" lang="en-US" altLang="ja-JP" sz="1200" dirty="0" smtClean="0">
                <a:solidFill>
                  <a:schemeClr val="tx1"/>
                </a:solidFill>
              </a:rPr>
              <a:t>1mg/L</a:t>
            </a:r>
            <a:r>
              <a:rPr kumimoji="1" lang="ja-JP" altLang="en-US" sz="1200" dirty="0" smtClean="0">
                <a:solidFill>
                  <a:schemeClr val="tx1"/>
                </a:solidFill>
              </a:rPr>
              <a:t>以上あった。</a:t>
            </a:r>
            <a:endParaRPr kumimoji="1" lang="en-US" altLang="ja-JP" sz="1200" dirty="0" smtClean="0">
              <a:solidFill>
                <a:schemeClr val="tx1"/>
              </a:solidFill>
            </a:endParaRPr>
          </a:p>
          <a:p>
            <a:r>
              <a:rPr kumimoji="1" lang="ja-JP" altLang="en-US" sz="1200" dirty="0">
                <a:solidFill>
                  <a:schemeClr val="tx1"/>
                </a:solidFill>
              </a:rPr>
              <a:t>　</a:t>
            </a:r>
            <a:r>
              <a:rPr kumimoji="1" lang="ja-JP" altLang="en-US" sz="1200" dirty="0" smtClean="0">
                <a:solidFill>
                  <a:schemeClr val="tx1"/>
                </a:solidFill>
              </a:rPr>
              <a:t>　また、</a:t>
            </a:r>
            <a:r>
              <a:rPr kumimoji="1" lang="en-US" altLang="ja-JP" sz="1200" dirty="0" smtClean="0">
                <a:solidFill>
                  <a:schemeClr val="tx1"/>
                </a:solidFill>
              </a:rPr>
              <a:t>X</a:t>
            </a:r>
            <a:r>
              <a:rPr kumimoji="1" lang="ja-JP" altLang="en-US" sz="1200" dirty="0" smtClean="0">
                <a:solidFill>
                  <a:schemeClr val="tx1"/>
                </a:solidFill>
              </a:rPr>
              <a:t>社の実験区は他の実験</a:t>
            </a:r>
            <a:r>
              <a:rPr kumimoji="1" lang="ja-JP" altLang="en-US" sz="1200" dirty="0">
                <a:solidFill>
                  <a:schemeClr val="tx1"/>
                </a:solidFill>
              </a:rPr>
              <a:t>区</a:t>
            </a:r>
            <a:r>
              <a:rPr kumimoji="1" lang="ja-JP" altLang="en-US" sz="1200" dirty="0" smtClean="0">
                <a:solidFill>
                  <a:schemeClr val="tx1"/>
                </a:solidFill>
              </a:rPr>
              <a:t>に比べ酸素消費量が</a:t>
            </a:r>
            <a:endParaRPr kumimoji="1" lang="en-US" altLang="ja-JP" sz="1200" dirty="0" smtClean="0">
              <a:solidFill>
                <a:schemeClr val="tx1"/>
              </a:solidFill>
            </a:endParaRPr>
          </a:p>
          <a:p>
            <a:r>
              <a:rPr kumimoji="1" lang="ja-JP" altLang="en-US" sz="1200" dirty="0" smtClean="0">
                <a:solidFill>
                  <a:schemeClr val="tx1"/>
                </a:solidFill>
              </a:rPr>
              <a:t>　小さく、</a:t>
            </a:r>
            <a:r>
              <a:rPr kumimoji="1" lang="en-US" altLang="ja-JP" sz="1200" dirty="0" smtClean="0">
                <a:solidFill>
                  <a:schemeClr val="tx1"/>
                </a:solidFill>
              </a:rPr>
              <a:t>30</a:t>
            </a:r>
            <a:r>
              <a:rPr kumimoji="1" lang="ja-JP" altLang="en-US" sz="1200" dirty="0" smtClean="0">
                <a:solidFill>
                  <a:schemeClr val="tx1"/>
                </a:solidFill>
              </a:rPr>
              <a:t>分後</a:t>
            </a:r>
            <a:r>
              <a:rPr kumimoji="1" lang="ja-JP" altLang="en-US" sz="1200" dirty="0">
                <a:solidFill>
                  <a:schemeClr val="tx1"/>
                </a:solidFill>
              </a:rPr>
              <a:t>の</a:t>
            </a:r>
            <a:r>
              <a:rPr kumimoji="1" lang="ja-JP" altLang="en-US" sz="1200" dirty="0" smtClean="0">
                <a:solidFill>
                  <a:schemeClr val="tx1"/>
                </a:solidFill>
              </a:rPr>
              <a:t>酸素濃度は</a:t>
            </a:r>
            <a:r>
              <a:rPr kumimoji="1" lang="en-US" altLang="ja-JP" sz="1200" dirty="0" smtClean="0">
                <a:solidFill>
                  <a:schemeClr val="tx1"/>
                </a:solidFill>
              </a:rPr>
              <a:t>6mg/L</a:t>
            </a:r>
            <a:r>
              <a:rPr kumimoji="1" lang="ja-JP" altLang="en-US" sz="1200" dirty="0" smtClean="0">
                <a:solidFill>
                  <a:schemeClr val="tx1"/>
                </a:solidFill>
              </a:rPr>
              <a:t>であった。</a:t>
            </a:r>
            <a:endParaRPr kumimoji="1" lang="ja-JP" altLang="en-US" sz="1200" dirty="0">
              <a:solidFill>
                <a:schemeClr val="tx1"/>
              </a:solidFill>
            </a:endParaRPr>
          </a:p>
        </p:txBody>
      </p:sp>
      <p:sp>
        <p:nvSpPr>
          <p:cNvPr id="9" name="楕円 8"/>
          <p:cNvSpPr/>
          <p:nvPr/>
        </p:nvSpPr>
        <p:spPr>
          <a:xfrm>
            <a:off x="6657623" y="3225864"/>
            <a:ext cx="247074" cy="1296089"/>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4"/>
          <a:stretch>
            <a:fillRect/>
          </a:stretch>
        </p:blipFill>
        <p:spPr>
          <a:xfrm>
            <a:off x="5269972" y="4949279"/>
            <a:ext cx="3147367" cy="1685265"/>
          </a:xfrm>
          <a:prstGeom prst="rect">
            <a:avLst/>
          </a:prstGeom>
        </p:spPr>
      </p:pic>
      <p:sp>
        <p:nvSpPr>
          <p:cNvPr id="40" name="テキスト ボックス 39">
            <a:extLst>
              <a:ext uri="{FF2B5EF4-FFF2-40B4-BE49-F238E27FC236}">
                <a16:creationId xmlns:a16="http://schemas.microsoft.com/office/drawing/2014/main" id="{F1B49EA1-E1A1-45A0-8E6B-7F9854D6AD51}"/>
              </a:ext>
            </a:extLst>
          </p:cNvPr>
          <p:cNvSpPr txBox="1"/>
          <p:nvPr/>
        </p:nvSpPr>
        <p:spPr>
          <a:xfrm>
            <a:off x="5104884" y="4803802"/>
            <a:ext cx="511049" cy="246221"/>
          </a:xfrm>
          <a:prstGeom prst="rect">
            <a:avLst/>
          </a:prstGeom>
          <a:solidFill>
            <a:schemeClr val="bg1"/>
          </a:solidFill>
        </p:spPr>
        <p:txBody>
          <a:bodyPr wrap="square" rtlCol="0">
            <a:spAutoFit/>
          </a:bodyPr>
          <a:lstStyle/>
          <a:p>
            <a:r>
              <a:rPr kumimoji="1" lang="ja-JP" altLang="en-US" sz="1000" b="1" dirty="0" smtClean="0">
                <a:latin typeface="+mj-ea"/>
                <a:ea typeface="+mj-ea"/>
              </a:rPr>
              <a:t>参考</a:t>
            </a:r>
            <a:endParaRPr kumimoji="1" lang="ja-JP" altLang="en-US" sz="1000" b="1" dirty="0">
              <a:latin typeface="+mj-ea"/>
              <a:ea typeface="+mj-ea"/>
            </a:endParaRPr>
          </a:p>
        </p:txBody>
      </p:sp>
      <p:sp>
        <p:nvSpPr>
          <p:cNvPr id="37" name="正方形/長方形 36"/>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50" name="グループ化 49"/>
          <p:cNvGrpSpPr/>
          <p:nvPr/>
        </p:nvGrpSpPr>
        <p:grpSpPr>
          <a:xfrm>
            <a:off x="7199721" y="19078"/>
            <a:ext cx="1902880" cy="375487"/>
            <a:chOff x="162150" y="2254313"/>
            <a:chExt cx="2412000" cy="375487"/>
          </a:xfrm>
        </p:grpSpPr>
        <p:sp>
          <p:nvSpPr>
            <p:cNvPr id="51" name="角丸四角形 50"/>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52"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室内</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05552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t>1</a:t>
            </a:fld>
            <a:endParaRPr kumimoji="1" lang="ja-JP" altLang="en-US" dirty="0"/>
          </a:p>
        </p:txBody>
      </p:sp>
      <p:sp>
        <p:nvSpPr>
          <p:cNvPr id="10" name="テキスト ボックス 9">
            <a:extLst>
              <a:ext uri="{FF2B5EF4-FFF2-40B4-BE49-F238E27FC236}">
                <a16:creationId xmlns:a16="http://schemas.microsoft.com/office/drawing/2014/main" id="{C3DD1626-346E-4408-9AD1-ADA5B1F2C265}"/>
              </a:ext>
            </a:extLst>
          </p:cNvPr>
          <p:cNvSpPr txBox="1"/>
          <p:nvPr/>
        </p:nvSpPr>
        <p:spPr>
          <a:xfrm>
            <a:off x="606908" y="2992653"/>
            <a:ext cx="7908442" cy="646331"/>
          </a:xfrm>
          <a:prstGeom prst="rect">
            <a:avLst/>
          </a:prstGeom>
          <a:noFill/>
        </p:spPr>
        <p:txBody>
          <a:bodyPr wrap="square" rtlCol="0">
            <a:spAutoFit/>
          </a:bodyPr>
          <a:lstStyle/>
          <a:p>
            <a:pPr algn="ctr"/>
            <a:r>
              <a:rPr lang="en-US" altLang="ja-JP" sz="3600" dirty="0">
                <a:latin typeface="ＭＳ ゴシック" panose="020B0609070205080204" pitchFamily="49" charset="-128"/>
                <a:ea typeface="ＭＳ ゴシック" panose="020B0609070205080204" pitchFamily="49" charset="-128"/>
              </a:rPr>
              <a:t>1</a:t>
            </a:r>
            <a:r>
              <a:rPr lang="en-US" altLang="ja-JP" sz="3600" dirty="0" smtClean="0">
                <a:latin typeface="ＭＳ ゴシック" panose="020B0609070205080204" pitchFamily="49" charset="-128"/>
                <a:ea typeface="ＭＳ ゴシック" panose="020B0609070205080204" pitchFamily="49" charset="-128"/>
              </a:rPr>
              <a:t>.</a:t>
            </a:r>
            <a:r>
              <a:rPr lang="ja-JP" altLang="en-US" sz="3600" dirty="0">
                <a:latin typeface="ＭＳ ゴシック" panose="020B0609070205080204" pitchFamily="49" charset="-128"/>
                <a:ea typeface="ＭＳ ゴシック" panose="020B0609070205080204" pitchFamily="49" charset="-128"/>
              </a:rPr>
              <a:t>はじめに</a:t>
            </a:r>
            <a:endParaRPr lang="en-US" altLang="ja-JP" sz="36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625049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角丸四角形 65"/>
          <p:cNvSpPr/>
          <p:nvPr/>
        </p:nvSpPr>
        <p:spPr>
          <a:xfrm>
            <a:off x="38340" y="1028699"/>
            <a:ext cx="8964000" cy="5769757"/>
          </a:xfrm>
          <a:prstGeom prst="roundRect">
            <a:avLst>
              <a:gd name="adj" fmla="val 3624"/>
            </a:avLst>
          </a:prstGeom>
          <a:solidFill>
            <a:schemeClr val="bg1"/>
          </a:soli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755309" y="4409038"/>
            <a:ext cx="1434358" cy="276999"/>
          </a:xfrm>
          <a:prstGeom prst="rect">
            <a:avLst/>
          </a:prstGeom>
          <a:solidFill>
            <a:schemeClr val="bg1"/>
          </a:solidFill>
        </p:spPr>
        <p:txBody>
          <a:bodyPr wrap="square" rtlCol="0">
            <a:spAutoFit/>
          </a:bodyPr>
          <a:lstStyle/>
          <a:p>
            <a:r>
              <a:rPr kumimoji="1" lang="ja-JP" altLang="en-US" sz="1200" dirty="0">
                <a:latin typeface="ＭＳ Ｐゴシック" panose="020B0600070205080204" pitchFamily="50" charset="-128"/>
                <a:ea typeface="ＭＳ Ｐゴシック" panose="020B0600070205080204" pitchFamily="50" charset="-128"/>
              </a:rPr>
              <a:t>水質測定地点</a:t>
            </a:r>
          </a:p>
        </p:txBody>
      </p:sp>
      <p:sp>
        <p:nvSpPr>
          <p:cNvPr id="27" name="楕円 26"/>
          <p:cNvSpPr/>
          <p:nvPr/>
        </p:nvSpPr>
        <p:spPr>
          <a:xfrm>
            <a:off x="649532" y="4179799"/>
            <a:ext cx="144000" cy="1440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ＭＳ Ｐゴシック" panose="020B0600070205080204" pitchFamily="50" charset="-128"/>
              <a:ea typeface="ＭＳ Ｐゴシック" panose="020B0600070205080204" pitchFamily="50" charset="-128"/>
            </a:endParaRPr>
          </a:p>
        </p:txBody>
      </p:sp>
      <p:sp>
        <p:nvSpPr>
          <p:cNvPr id="40" name="テキスト ボックス 39"/>
          <p:cNvSpPr txBox="1"/>
          <p:nvPr/>
        </p:nvSpPr>
        <p:spPr>
          <a:xfrm>
            <a:off x="1530319" y="2386584"/>
            <a:ext cx="773648" cy="253916"/>
          </a:xfrm>
          <a:prstGeom prst="rect">
            <a:avLst/>
          </a:prstGeom>
          <a:noFill/>
        </p:spPr>
        <p:txBody>
          <a:bodyPr wrap="square" rtlCol="0">
            <a:spAutoFit/>
          </a:bodyPr>
          <a:lstStyle/>
          <a:p>
            <a:r>
              <a:rPr kumimoji="1" lang="en-US" altLang="ja-JP" sz="1050" dirty="0">
                <a:latin typeface="ＭＳ Ｐゴシック" panose="020B0600070205080204" pitchFamily="50" charset="-128"/>
                <a:ea typeface="ＭＳ Ｐゴシック" panose="020B0600070205080204" pitchFamily="50" charset="-128"/>
              </a:rPr>
              <a:t>200m</a:t>
            </a:r>
            <a:r>
              <a:rPr kumimoji="1" lang="ja-JP" altLang="en-US" sz="1050" dirty="0">
                <a:latin typeface="ＭＳ Ｐゴシック" panose="020B0600070205080204" pitchFamily="50" charset="-128"/>
                <a:ea typeface="ＭＳ Ｐゴシック" panose="020B0600070205080204" pitchFamily="50" charset="-128"/>
              </a:rPr>
              <a:t>以上</a:t>
            </a:r>
          </a:p>
        </p:txBody>
      </p:sp>
      <p:sp>
        <p:nvSpPr>
          <p:cNvPr id="41" name="正方形/長方形 40"/>
          <p:cNvSpPr>
            <a:spLocks/>
          </p:cNvSpPr>
          <p:nvPr/>
        </p:nvSpPr>
        <p:spPr>
          <a:xfrm rot="5400000">
            <a:off x="639394" y="1828541"/>
            <a:ext cx="206011" cy="586230"/>
          </a:xfrm>
          <a:prstGeom prst="rect">
            <a:avLst/>
          </a:prstGeom>
          <a:pattFill prst="dkHorz">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2" name="正方形/長方形 41"/>
          <p:cNvSpPr/>
          <p:nvPr/>
        </p:nvSpPr>
        <p:spPr>
          <a:xfrm>
            <a:off x="495379" y="2053034"/>
            <a:ext cx="480336" cy="132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44478" y="3073489"/>
            <a:ext cx="379578" cy="230832"/>
          </a:xfrm>
          <a:prstGeom prst="rect">
            <a:avLst/>
          </a:prstGeom>
          <a:noFill/>
        </p:spPr>
        <p:txBody>
          <a:bodyPr wrap="square" rtlCol="0">
            <a:spAutoFit/>
          </a:bodyPr>
          <a:lstStyle/>
          <a:p>
            <a:r>
              <a:rPr kumimoji="1" lang="en-US" altLang="ja-JP" sz="900" dirty="0">
                <a:latin typeface="ＭＳ Ｐゴシック" panose="020B0600070205080204" pitchFamily="50" charset="-128"/>
                <a:ea typeface="ＭＳ Ｐゴシック" panose="020B0600070205080204" pitchFamily="50" charset="-128"/>
              </a:rPr>
              <a:t>Z</a:t>
            </a:r>
            <a:r>
              <a:rPr kumimoji="1" lang="ja-JP" altLang="en-US" sz="900" dirty="0">
                <a:latin typeface="ＭＳ Ｐゴシック" panose="020B0600070205080204" pitchFamily="50" charset="-128"/>
                <a:ea typeface="ＭＳ Ｐゴシック" panose="020B0600070205080204" pitchFamily="50" charset="-128"/>
              </a:rPr>
              <a:t>社</a:t>
            </a:r>
          </a:p>
        </p:txBody>
      </p:sp>
      <p:sp>
        <p:nvSpPr>
          <p:cNvPr id="8" name="テキスト ボックス 7"/>
          <p:cNvSpPr txBox="1"/>
          <p:nvPr/>
        </p:nvSpPr>
        <p:spPr>
          <a:xfrm>
            <a:off x="2802701" y="3009320"/>
            <a:ext cx="392912" cy="230832"/>
          </a:xfrm>
          <a:prstGeom prst="rect">
            <a:avLst/>
          </a:prstGeom>
          <a:noFill/>
        </p:spPr>
        <p:txBody>
          <a:bodyPr wrap="square" rtlCol="0">
            <a:spAutoFit/>
          </a:bodyPr>
          <a:lstStyle/>
          <a:p>
            <a:pPr algn="ctr"/>
            <a:r>
              <a:rPr kumimoji="1" lang="en-US" altLang="ja-JP" sz="900" dirty="0">
                <a:latin typeface="ＭＳ Ｐゴシック" panose="020B0600070205080204" pitchFamily="50" charset="-128"/>
                <a:ea typeface="ＭＳ Ｐゴシック" panose="020B0600070205080204" pitchFamily="50" charset="-128"/>
              </a:rPr>
              <a:t>10m</a:t>
            </a:r>
            <a:endParaRPr kumimoji="1" lang="ja-JP" altLang="en-US" sz="900" dirty="0">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1839323" y="3301404"/>
            <a:ext cx="395632" cy="230832"/>
          </a:xfrm>
          <a:prstGeom prst="rect">
            <a:avLst/>
          </a:prstGeom>
          <a:noFill/>
        </p:spPr>
        <p:txBody>
          <a:bodyPr wrap="square" rtlCol="0">
            <a:spAutoFit/>
          </a:bodyPr>
          <a:lstStyle/>
          <a:p>
            <a:r>
              <a:rPr kumimoji="1" lang="en-US" altLang="ja-JP" sz="900" dirty="0">
                <a:latin typeface="ＭＳ Ｐゴシック" panose="020B0600070205080204" pitchFamily="50" charset="-128"/>
                <a:ea typeface="ＭＳ Ｐゴシック" panose="020B0600070205080204" pitchFamily="50" charset="-128"/>
              </a:rPr>
              <a:t>Y</a:t>
            </a:r>
            <a:r>
              <a:rPr kumimoji="1" lang="ja-JP" altLang="en-US" sz="900" dirty="0">
                <a:latin typeface="ＭＳ Ｐゴシック" panose="020B0600070205080204" pitchFamily="50" charset="-128"/>
                <a:ea typeface="ＭＳ Ｐゴシック" panose="020B0600070205080204" pitchFamily="50" charset="-128"/>
              </a:rPr>
              <a:t>社</a:t>
            </a:r>
          </a:p>
        </p:txBody>
      </p:sp>
      <p:sp>
        <p:nvSpPr>
          <p:cNvPr id="11" name="テキスト ボックス 10"/>
          <p:cNvSpPr txBox="1"/>
          <p:nvPr/>
        </p:nvSpPr>
        <p:spPr>
          <a:xfrm>
            <a:off x="1829560" y="2810680"/>
            <a:ext cx="382670" cy="230832"/>
          </a:xfrm>
          <a:prstGeom prst="rect">
            <a:avLst/>
          </a:prstGeom>
          <a:noFill/>
        </p:spPr>
        <p:txBody>
          <a:bodyPr wrap="square" rtlCol="0">
            <a:spAutoFit/>
          </a:bodyPr>
          <a:lstStyle/>
          <a:p>
            <a:r>
              <a:rPr kumimoji="1" lang="en-US" altLang="ja-JP" sz="900" dirty="0">
                <a:latin typeface="ＭＳ Ｐゴシック" panose="020B0600070205080204" pitchFamily="50" charset="-128"/>
                <a:ea typeface="ＭＳ Ｐゴシック" panose="020B0600070205080204" pitchFamily="50" charset="-128"/>
              </a:rPr>
              <a:t>X</a:t>
            </a:r>
            <a:r>
              <a:rPr kumimoji="1" lang="ja-JP" altLang="en-US" sz="900" dirty="0">
                <a:latin typeface="ＭＳ Ｐゴシック" panose="020B0600070205080204" pitchFamily="50" charset="-128"/>
                <a:ea typeface="ＭＳ Ｐゴシック" panose="020B0600070205080204" pitchFamily="50" charset="-128"/>
              </a:rPr>
              <a:t>社</a:t>
            </a:r>
          </a:p>
        </p:txBody>
      </p:sp>
      <p:cxnSp>
        <p:nvCxnSpPr>
          <p:cNvPr id="15" name="直線コネクタ 14"/>
          <p:cNvCxnSpPr/>
          <p:nvPr/>
        </p:nvCxnSpPr>
        <p:spPr>
          <a:xfrm flipV="1">
            <a:off x="249304" y="2719910"/>
            <a:ext cx="3132000" cy="0"/>
          </a:xfrm>
          <a:prstGeom prst="line">
            <a:avLst/>
          </a:prstGeom>
          <a:solidFill>
            <a:schemeClr val="bg1"/>
          </a:solidFill>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249304" y="3525356"/>
            <a:ext cx="3132000" cy="0"/>
          </a:xfrm>
          <a:prstGeom prst="line">
            <a:avLst/>
          </a:prstGeom>
          <a:solidFill>
            <a:schemeClr val="bg1"/>
          </a:solidFill>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917759" y="2544848"/>
            <a:ext cx="0" cy="1123301"/>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148750" y="2544848"/>
            <a:ext cx="0" cy="1123301"/>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1155558" y="2430805"/>
            <a:ext cx="70347" cy="117740"/>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858088" y="3663649"/>
            <a:ext cx="70347" cy="117740"/>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1146230" y="3663647"/>
            <a:ext cx="70347" cy="117740"/>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856740" y="2427884"/>
            <a:ext cx="70347" cy="117740"/>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879157" y="3092111"/>
            <a:ext cx="230776" cy="215444"/>
          </a:xfrm>
          <a:prstGeom prst="rect">
            <a:avLst/>
          </a:prstGeom>
          <a:noFill/>
        </p:spPr>
        <p:txBody>
          <a:bodyPr wrap="square" rtlCol="0">
            <a:spAutoFit/>
          </a:bodyPr>
          <a:lstStyle/>
          <a:p>
            <a:r>
              <a:rPr kumimoji="1" lang="ja-JP" altLang="en-US" sz="800" dirty="0">
                <a:latin typeface="ＭＳ Ｐゴシック" panose="020B0600070205080204" pitchFamily="50" charset="-128"/>
                <a:ea typeface="ＭＳ Ｐゴシック" panose="020B0600070205080204" pitchFamily="50" charset="-128"/>
              </a:rPr>
              <a:t>橋</a:t>
            </a:r>
          </a:p>
        </p:txBody>
      </p:sp>
      <p:sp>
        <p:nvSpPr>
          <p:cNvPr id="24" name="正方形/長方形 23"/>
          <p:cNvSpPr/>
          <p:nvPr/>
        </p:nvSpPr>
        <p:spPr>
          <a:xfrm>
            <a:off x="352666" y="3120222"/>
            <a:ext cx="252000" cy="235771"/>
          </a:xfrm>
          <a:prstGeom prst="rect">
            <a:avLst/>
          </a:prstGeom>
          <a:pattFill prst="wdUpDiag">
            <a:fgClr>
              <a:schemeClr val="accent1">
                <a:lumMod val="40000"/>
                <a:lumOff val="60000"/>
              </a:schemeClr>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6" name="楕円 25"/>
          <p:cNvSpPr/>
          <p:nvPr/>
        </p:nvSpPr>
        <p:spPr>
          <a:xfrm>
            <a:off x="670896" y="3204074"/>
            <a:ext cx="90905" cy="9090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cxnSp>
        <p:nvCxnSpPr>
          <p:cNvPr id="28" name="直線コネクタ 27"/>
          <p:cNvCxnSpPr/>
          <p:nvPr/>
        </p:nvCxnSpPr>
        <p:spPr>
          <a:xfrm>
            <a:off x="2646982" y="2544848"/>
            <a:ext cx="0" cy="1123301"/>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2845727" y="2544848"/>
            <a:ext cx="0" cy="1123301"/>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2845727" y="2430805"/>
            <a:ext cx="70347" cy="117740"/>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2577786" y="3663649"/>
            <a:ext cx="70347" cy="117740"/>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2845727" y="3663647"/>
            <a:ext cx="70347" cy="117740"/>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2568456" y="2427884"/>
            <a:ext cx="70347" cy="117740"/>
          </a:xfrm>
          <a:prstGeom prst="lin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2595775" y="3092111"/>
            <a:ext cx="340026" cy="215444"/>
          </a:xfrm>
          <a:prstGeom prst="rect">
            <a:avLst/>
          </a:prstGeom>
          <a:noFill/>
        </p:spPr>
        <p:txBody>
          <a:bodyPr wrap="square" rtlCol="0">
            <a:spAutoFit/>
          </a:bodyPr>
          <a:lstStyle/>
          <a:p>
            <a:r>
              <a:rPr kumimoji="1" lang="ja-JP" altLang="en-US" sz="800" dirty="0">
                <a:latin typeface="ＭＳ Ｐゴシック" panose="020B0600070205080204" pitchFamily="50" charset="-128"/>
                <a:ea typeface="ＭＳ Ｐゴシック" panose="020B0600070205080204" pitchFamily="50" charset="-128"/>
              </a:rPr>
              <a:t>橋</a:t>
            </a:r>
          </a:p>
        </p:txBody>
      </p:sp>
      <p:sp>
        <p:nvSpPr>
          <p:cNvPr id="35" name="正方形/長方形 34"/>
          <p:cNvSpPr/>
          <p:nvPr/>
        </p:nvSpPr>
        <p:spPr>
          <a:xfrm>
            <a:off x="2126920" y="2731960"/>
            <a:ext cx="252000" cy="235771"/>
          </a:xfrm>
          <a:prstGeom prst="rect">
            <a:avLst/>
          </a:prstGeom>
          <a:pattFill prst="wdUpDiag">
            <a:fgClr>
              <a:schemeClr val="accent1">
                <a:lumMod val="40000"/>
                <a:lumOff val="60000"/>
              </a:schemeClr>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36" name="右矢印 35"/>
          <p:cNvSpPr/>
          <p:nvPr/>
        </p:nvSpPr>
        <p:spPr>
          <a:xfrm flipH="1">
            <a:off x="1212324" y="3085114"/>
            <a:ext cx="506951" cy="23577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37" name="正方形/長方形 36"/>
          <p:cNvSpPr/>
          <p:nvPr/>
        </p:nvSpPr>
        <p:spPr>
          <a:xfrm>
            <a:off x="2123144" y="3272610"/>
            <a:ext cx="252000" cy="235771"/>
          </a:xfrm>
          <a:prstGeom prst="rect">
            <a:avLst/>
          </a:prstGeom>
          <a:pattFill prst="wdUpDiag">
            <a:fgClr>
              <a:schemeClr val="accent1">
                <a:lumMod val="40000"/>
                <a:lumOff val="60000"/>
              </a:schemeClr>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38" name="正方形/長方形 37"/>
          <p:cNvSpPr/>
          <p:nvPr/>
        </p:nvSpPr>
        <p:spPr>
          <a:xfrm>
            <a:off x="3164455" y="3188908"/>
            <a:ext cx="252000" cy="235771"/>
          </a:xfrm>
          <a:prstGeom prst="rect">
            <a:avLst/>
          </a:prstGeom>
          <a:pattFill prst="ltHorz">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39" name="左中かっこ 38"/>
          <p:cNvSpPr/>
          <p:nvPr/>
        </p:nvSpPr>
        <p:spPr>
          <a:xfrm rot="5400000">
            <a:off x="1852390" y="1939539"/>
            <a:ext cx="108000" cy="1440000"/>
          </a:xfrm>
          <a:prstGeom prst="leftBrace">
            <a:avLst/>
          </a:prstGeom>
          <a:noFill/>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cxnSp>
        <p:nvCxnSpPr>
          <p:cNvPr id="44" name="直線矢印コネクタ 43"/>
          <p:cNvCxnSpPr/>
          <p:nvPr/>
        </p:nvCxnSpPr>
        <p:spPr>
          <a:xfrm>
            <a:off x="2845727" y="3272610"/>
            <a:ext cx="288000" cy="0"/>
          </a:xfrm>
          <a:prstGeom prst="straightConnector1">
            <a:avLst/>
          </a:prstGeom>
          <a:solidFill>
            <a:schemeClr val="bg1"/>
          </a:solidFill>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1693157" y="2989217"/>
            <a:ext cx="725123" cy="230832"/>
          </a:xfrm>
          <a:prstGeom prst="rect">
            <a:avLst/>
          </a:prstGeom>
          <a:noFill/>
        </p:spPr>
        <p:txBody>
          <a:bodyPr wrap="square" rtlCol="0">
            <a:spAutoFit/>
          </a:bodyPr>
          <a:lstStyle/>
          <a:p>
            <a:r>
              <a:rPr kumimoji="1" lang="ja-JP" altLang="en-US" sz="900" dirty="0">
                <a:latin typeface="ＭＳ Ｐゴシック" panose="020B0600070205080204" pitchFamily="50" charset="-128"/>
                <a:ea typeface="ＭＳ Ｐゴシック" panose="020B0600070205080204" pitchFamily="50" charset="-128"/>
              </a:rPr>
              <a:t>約</a:t>
            </a:r>
            <a:r>
              <a:rPr kumimoji="1" lang="en-US" altLang="ja-JP" sz="900" dirty="0">
                <a:latin typeface="ＭＳ Ｐゴシック" panose="020B0600070205080204" pitchFamily="50" charset="-128"/>
                <a:ea typeface="ＭＳ Ｐゴシック" panose="020B0600070205080204" pitchFamily="50" charset="-128"/>
              </a:rPr>
              <a:t>5m</a:t>
            </a:r>
            <a:r>
              <a:rPr kumimoji="1" lang="ja-JP" altLang="en-US" sz="900" dirty="0">
                <a:latin typeface="ＭＳ Ｐゴシック" panose="020B0600070205080204" pitchFamily="50" charset="-128"/>
                <a:ea typeface="ＭＳ Ｐゴシック" panose="020B0600070205080204" pitchFamily="50" charset="-128"/>
              </a:rPr>
              <a:t>以上</a:t>
            </a:r>
          </a:p>
        </p:txBody>
      </p:sp>
      <p:cxnSp>
        <p:nvCxnSpPr>
          <p:cNvPr id="46" name="直線矢印コネクタ 45"/>
          <p:cNvCxnSpPr/>
          <p:nvPr/>
        </p:nvCxnSpPr>
        <p:spPr>
          <a:xfrm>
            <a:off x="2280066" y="2993692"/>
            <a:ext cx="0" cy="252000"/>
          </a:xfrm>
          <a:prstGeom prst="straightConnector1">
            <a:avLst/>
          </a:prstGeom>
          <a:solidFill>
            <a:schemeClr val="bg1"/>
          </a:solidFill>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978066" y="1647109"/>
            <a:ext cx="2169875" cy="253916"/>
          </a:xfrm>
          <a:prstGeom prst="rect">
            <a:avLst/>
          </a:prstGeom>
          <a:noFill/>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薬剤等の効果を検証する区画</a:t>
            </a:r>
            <a:endParaRPr kumimoji="1" lang="en-US" altLang="ja-JP" sz="1050" dirty="0">
              <a:latin typeface="ＭＳ Ｐゴシック" panose="020B0600070205080204" pitchFamily="50" charset="-128"/>
              <a:ea typeface="ＭＳ Ｐゴシック" panose="020B0600070205080204" pitchFamily="50" charset="-128"/>
            </a:endParaRPr>
          </a:p>
        </p:txBody>
      </p:sp>
      <p:sp>
        <p:nvSpPr>
          <p:cNvPr id="61" name="楕円 60"/>
          <p:cNvSpPr/>
          <p:nvPr/>
        </p:nvSpPr>
        <p:spPr>
          <a:xfrm>
            <a:off x="644122" y="4490361"/>
            <a:ext cx="144000" cy="144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ＭＳ Ｐゴシック" panose="020B0600070205080204" pitchFamily="50" charset="-128"/>
              <a:ea typeface="ＭＳ Ｐゴシック" panose="020B0600070205080204" pitchFamily="50" charset="-128"/>
            </a:endParaRPr>
          </a:p>
        </p:txBody>
      </p:sp>
      <p:sp>
        <p:nvSpPr>
          <p:cNvPr id="62" name="楕円 61"/>
          <p:cNvSpPr/>
          <p:nvPr/>
        </p:nvSpPr>
        <p:spPr>
          <a:xfrm>
            <a:off x="2538942" y="3170992"/>
            <a:ext cx="72000" cy="7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3" name="楕円 62"/>
          <p:cNvSpPr/>
          <p:nvPr/>
        </p:nvSpPr>
        <p:spPr>
          <a:xfrm>
            <a:off x="825905" y="3279748"/>
            <a:ext cx="72000" cy="7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7" name="角丸四角形 66"/>
          <p:cNvSpPr/>
          <p:nvPr/>
        </p:nvSpPr>
        <p:spPr>
          <a:xfrm>
            <a:off x="211559" y="1241971"/>
            <a:ext cx="1044000" cy="28800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実験エリア</a:t>
            </a:r>
          </a:p>
        </p:txBody>
      </p:sp>
      <p:sp>
        <p:nvSpPr>
          <p:cNvPr id="68" name="角丸四角形 67"/>
          <p:cNvSpPr/>
          <p:nvPr/>
        </p:nvSpPr>
        <p:spPr>
          <a:xfrm>
            <a:off x="194576" y="4810205"/>
            <a:ext cx="3812646" cy="9344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altLang="ja-JP" sz="1000" u="sng" dirty="0">
                <a:latin typeface="ＭＳ Ｐゴシック" panose="020B0600070205080204" pitchFamily="50" charset="-128"/>
                <a:ea typeface="ＭＳ Ｐゴシック" panose="020B0600070205080204" pitchFamily="50" charset="-128"/>
              </a:rPr>
              <a:t>Z</a:t>
            </a:r>
            <a:r>
              <a:rPr lang="ja-JP" altLang="en-US" sz="1000" u="sng" dirty="0">
                <a:latin typeface="ＭＳ Ｐゴシック" panose="020B0600070205080204" pitchFamily="50" charset="-128"/>
                <a:ea typeface="ＭＳ Ｐゴシック" panose="020B0600070205080204" pitchFamily="50" charset="-128"/>
              </a:rPr>
              <a:t>社の実験区の選定理由</a:t>
            </a:r>
            <a:endParaRPr lang="en-US" altLang="ja-JP" sz="1000" u="sng" dirty="0">
              <a:latin typeface="ＭＳ Ｐゴシック" panose="020B0600070205080204" pitchFamily="50" charset="-128"/>
              <a:ea typeface="ＭＳ Ｐゴシック" panose="020B0600070205080204" pitchFamily="50" charset="-128"/>
            </a:endParaRPr>
          </a:p>
          <a:p>
            <a:endParaRPr lang="en-US" altLang="ja-JP" sz="600" u="sng"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・影響範囲が広いため、他社の実験区</a:t>
            </a:r>
            <a:r>
              <a:rPr lang="ja-JP" altLang="en-US" sz="1000" dirty="0" smtClean="0">
                <a:latin typeface="ＭＳ Ｐゴシック" panose="020B0600070205080204" pitchFamily="50" charset="-128"/>
                <a:ea typeface="ＭＳ Ｐゴシック" panose="020B0600070205080204" pitchFamily="50" charset="-128"/>
              </a:rPr>
              <a:t>の</a:t>
            </a:r>
            <a:r>
              <a:rPr lang="en-US" altLang="ja-JP" sz="1000" dirty="0" smtClean="0">
                <a:latin typeface="ＭＳ Ｐゴシック" panose="020B0600070205080204" pitchFamily="50" charset="-128"/>
                <a:ea typeface="ＭＳ Ｐゴシック" panose="020B0600070205080204" pitchFamily="50" charset="-128"/>
              </a:rPr>
              <a:t>200m</a:t>
            </a:r>
            <a:r>
              <a:rPr lang="ja-JP" altLang="en-US" sz="1000" dirty="0">
                <a:latin typeface="ＭＳ Ｐゴシック" panose="020B0600070205080204" pitchFamily="50" charset="-128"/>
                <a:ea typeface="ＭＳ Ｐゴシック" panose="020B0600070205080204" pitchFamily="50" charset="-128"/>
              </a:rPr>
              <a:t>以上</a:t>
            </a:r>
            <a:r>
              <a:rPr lang="ja-JP" altLang="en-US" sz="1000" dirty="0" smtClean="0">
                <a:latin typeface="ＭＳ Ｐゴシック" panose="020B0600070205080204" pitchFamily="50" charset="-128"/>
                <a:ea typeface="ＭＳ Ｐゴシック" panose="020B0600070205080204" pitchFamily="50" charset="-128"/>
              </a:rPr>
              <a:t>、下流側</a:t>
            </a:r>
            <a:r>
              <a:rPr lang="ja-JP" altLang="en-US" sz="1000" dirty="0">
                <a:latin typeface="ＭＳ Ｐゴシック" panose="020B0600070205080204" pitchFamily="50" charset="-128"/>
                <a:ea typeface="ＭＳ Ｐゴシック" panose="020B0600070205080204" pitchFamily="50" charset="-128"/>
              </a:rPr>
              <a:t>に設定</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・不織布が実験区画内に残ると採泥の際に影響が出る可能性</a:t>
            </a:r>
            <a:r>
              <a:rPr lang="ja-JP" altLang="en-US" sz="1000" dirty="0" smtClean="0">
                <a:latin typeface="ＭＳ Ｐゴシック" panose="020B0600070205080204" pitchFamily="50" charset="-128"/>
                <a:ea typeface="ＭＳ Ｐゴシック" panose="020B0600070205080204" pitchFamily="50" charset="-128"/>
              </a:rPr>
              <a:t>が</a:t>
            </a:r>
            <a:endParaRPr lang="en-US" altLang="ja-JP" sz="1000" dirty="0" smtClean="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ある</a:t>
            </a:r>
            <a:r>
              <a:rPr lang="ja-JP" altLang="en-US" sz="1000" dirty="0">
                <a:latin typeface="ＭＳ Ｐゴシック" panose="020B0600070205080204" pitchFamily="50" charset="-128"/>
                <a:ea typeface="ＭＳ Ｐゴシック" panose="020B0600070205080204" pitchFamily="50" charset="-128"/>
              </a:rPr>
              <a:t>ため実験区の上流側で散布</a:t>
            </a:r>
          </a:p>
        </p:txBody>
      </p:sp>
      <p:sp>
        <p:nvSpPr>
          <p:cNvPr id="69" name="角丸四角形 68"/>
          <p:cNvSpPr/>
          <p:nvPr/>
        </p:nvSpPr>
        <p:spPr>
          <a:xfrm>
            <a:off x="3979629" y="1242231"/>
            <a:ext cx="1692000" cy="28800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底質試料採取地点</a:t>
            </a:r>
          </a:p>
        </p:txBody>
      </p:sp>
      <p:sp>
        <p:nvSpPr>
          <p:cNvPr id="155" name="テキスト ボックス 154"/>
          <p:cNvSpPr txBox="1"/>
          <p:nvPr/>
        </p:nvSpPr>
        <p:spPr>
          <a:xfrm>
            <a:off x="6940003" y="3083036"/>
            <a:ext cx="394969" cy="253916"/>
          </a:xfrm>
          <a:prstGeom prst="rect">
            <a:avLst/>
          </a:prstGeom>
          <a:noFill/>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橋</a:t>
            </a:r>
          </a:p>
        </p:txBody>
      </p:sp>
      <p:grpSp>
        <p:nvGrpSpPr>
          <p:cNvPr id="232" name="グループ化 231"/>
          <p:cNvGrpSpPr/>
          <p:nvPr/>
        </p:nvGrpSpPr>
        <p:grpSpPr>
          <a:xfrm>
            <a:off x="4545856" y="2336099"/>
            <a:ext cx="2700493" cy="2160394"/>
            <a:chOff x="4977593" y="1932238"/>
            <a:chExt cx="1800000" cy="1440000"/>
          </a:xfrm>
          <a:pattFill prst="wdUpDiag">
            <a:fgClr>
              <a:schemeClr val="accent1">
                <a:lumMod val="40000"/>
                <a:lumOff val="60000"/>
              </a:schemeClr>
            </a:fgClr>
            <a:bgClr>
              <a:schemeClr val="bg1"/>
            </a:bgClr>
          </a:pattFill>
        </p:grpSpPr>
        <p:sp>
          <p:nvSpPr>
            <p:cNvPr id="156" name="正方形/長方形 155"/>
            <p:cNvSpPr/>
            <p:nvPr/>
          </p:nvSpPr>
          <p:spPr>
            <a:xfrm>
              <a:off x="4977593" y="1932238"/>
              <a:ext cx="1800000" cy="1440000"/>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167" name="正方形/長方形 166"/>
            <p:cNvSpPr/>
            <p:nvPr/>
          </p:nvSpPr>
          <p:spPr>
            <a:xfrm>
              <a:off x="5337593" y="2292238"/>
              <a:ext cx="1080000" cy="7200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cxnSp>
          <p:nvCxnSpPr>
            <p:cNvPr id="228" name="直線コネクタ 227"/>
            <p:cNvCxnSpPr/>
            <p:nvPr/>
          </p:nvCxnSpPr>
          <p:spPr>
            <a:xfrm>
              <a:off x="5695950" y="2298593"/>
              <a:ext cx="0" cy="720000"/>
            </a:xfrm>
            <a:prstGeom prst="line">
              <a:avLst/>
            </a:prstGeom>
            <a:grpFill/>
            <a:ln w="19050"/>
          </p:spPr>
          <p:style>
            <a:lnRef idx="1">
              <a:schemeClr val="dk1"/>
            </a:lnRef>
            <a:fillRef idx="0">
              <a:schemeClr val="dk1"/>
            </a:fillRef>
            <a:effectRef idx="0">
              <a:schemeClr val="dk1"/>
            </a:effectRef>
            <a:fontRef idx="minor">
              <a:schemeClr val="tx1"/>
            </a:fontRef>
          </p:style>
        </p:cxnSp>
        <p:cxnSp>
          <p:nvCxnSpPr>
            <p:cNvPr id="170" name="直線コネクタ 169"/>
            <p:cNvCxnSpPr/>
            <p:nvPr/>
          </p:nvCxnSpPr>
          <p:spPr>
            <a:xfrm>
              <a:off x="6046603" y="2277202"/>
              <a:ext cx="0" cy="720000"/>
            </a:xfrm>
            <a:prstGeom prst="line">
              <a:avLst/>
            </a:prstGeom>
            <a:grpFill/>
            <a:ln w="19050"/>
          </p:spPr>
          <p:style>
            <a:lnRef idx="1">
              <a:schemeClr val="dk1"/>
            </a:lnRef>
            <a:fillRef idx="0">
              <a:schemeClr val="dk1"/>
            </a:fillRef>
            <a:effectRef idx="0">
              <a:schemeClr val="dk1"/>
            </a:effectRef>
            <a:fontRef idx="minor">
              <a:schemeClr val="tx1"/>
            </a:fontRef>
          </p:style>
        </p:cxnSp>
        <p:cxnSp>
          <p:nvCxnSpPr>
            <p:cNvPr id="171" name="直線コネクタ 170"/>
            <p:cNvCxnSpPr/>
            <p:nvPr/>
          </p:nvCxnSpPr>
          <p:spPr>
            <a:xfrm rot="5400000">
              <a:off x="5877593" y="2112238"/>
              <a:ext cx="0" cy="1080000"/>
            </a:xfrm>
            <a:prstGeom prst="line">
              <a:avLst/>
            </a:prstGeom>
            <a:grpFill/>
            <a:ln w="19050"/>
          </p:spPr>
          <p:style>
            <a:lnRef idx="1">
              <a:schemeClr val="dk1"/>
            </a:lnRef>
            <a:fillRef idx="0">
              <a:schemeClr val="dk1"/>
            </a:fillRef>
            <a:effectRef idx="0">
              <a:schemeClr val="dk1"/>
            </a:effectRef>
            <a:fontRef idx="minor">
              <a:schemeClr val="tx1"/>
            </a:fontRef>
          </p:style>
        </p:cxnSp>
      </p:grpSp>
      <p:cxnSp>
        <p:nvCxnSpPr>
          <p:cNvPr id="176" name="直線矢印コネクタ 175"/>
          <p:cNvCxnSpPr/>
          <p:nvPr/>
        </p:nvCxnSpPr>
        <p:spPr>
          <a:xfrm>
            <a:off x="4454090" y="2341614"/>
            <a:ext cx="0" cy="2154879"/>
          </a:xfrm>
          <a:prstGeom prst="straightConnector1">
            <a:avLst/>
          </a:prstGeom>
          <a:solidFill>
            <a:schemeClr val="bg1"/>
          </a:solidFill>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78" name="テキスト ボックス 177"/>
          <p:cNvSpPr txBox="1"/>
          <p:nvPr/>
        </p:nvSpPr>
        <p:spPr>
          <a:xfrm>
            <a:off x="4130977" y="3352373"/>
            <a:ext cx="491247" cy="253916"/>
          </a:xfrm>
          <a:prstGeom prst="rect">
            <a:avLst/>
          </a:prstGeom>
          <a:noFill/>
        </p:spPr>
        <p:txBody>
          <a:bodyPr wrap="square" rtlCol="0">
            <a:spAutoFit/>
          </a:bodyPr>
          <a:lstStyle/>
          <a:p>
            <a:r>
              <a:rPr kumimoji="1" lang="en-US" altLang="ja-JP" sz="1050" dirty="0">
                <a:latin typeface="ＭＳ Ｐゴシック" panose="020B0600070205080204" pitchFamily="50" charset="-128"/>
                <a:ea typeface="ＭＳ Ｐゴシック" panose="020B0600070205080204" pitchFamily="50" charset="-128"/>
              </a:rPr>
              <a:t>4m</a:t>
            </a:r>
            <a:endParaRPr kumimoji="1" lang="ja-JP" altLang="en-US" sz="1050" dirty="0">
              <a:latin typeface="ＭＳ Ｐゴシック" panose="020B0600070205080204" pitchFamily="50" charset="-128"/>
              <a:ea typeface="ＭＳ Ｐゴシック" panose="020B0600070205080204" pitchFamily="50" charset="-128"/>
            </a:endParaRPr>
          </a:p>
        </p:txBody>
      </p:sp>
      <p:cxnSp>
        <p:nvCxnSpPr>
          <p:cNvPr id="179" name="直線矢印コネクタ 178"/>
          <p:cNvCxnSpPr/>
          <p:nvPr/>
        </p:nvCxnSpPr>
        <p:spPr>
          <a:xfrm>
            <a:off x="4539108" y="2259081"/>
            <a:ext cx="2700000" cy="1"/>
          </a:xfrm>
          <a:prstGeom prst="straightConnector1">
            <a:avLst/>
          </a:prstGeom>
          <a:solidFill>
            <a:schemeClr val="bg1"/>
          </a:solidFill>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80" name="テキスト ボックス 179"/>
          <p:cNvSpPr txBox="1"/>
          <p:nvPr/>
        </p:nvSpPr>
        <p:spPr>
          <a:xfrm>
            <a:off x="5592227" y="2028762"/>
            <a:ext cx="491247" cy="253916"/>
          </a:xfrm>
          <a:prstGeom prst="rect">
            <a:avLst/>
          </a:prstGeom>
          <a:noFill/>
        </p:spPr>
        <p:txBody>
          <a:bodyPr wrap="square" rtlCol="0">
            <a:spAutoFit/>
          </a:bodyPr>
          <a:lstStyle/>
          <a:p>
            <a:pPr algn="ctr"/>
            <a:r>
              <a:rPr kumimoji="1" lang="en-US" altLang="ja-JP" sz="1050" dirty="0">
                <a:latin typeface="ＭＳ Ｐゴシック" panose="020B0600070205080204" pitchFamily="50" charset="-128"/>
                <a:ea typeface="ＭＳ Ｐゴシック" panose="020B0600070205080204" pitchFamily="50" charset="-128"/>
              </a:rPr>
              <a:t>5m</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234" name="十字形 233"/>
          <p:cNvSpPr/>
          <p:nvPr/>
        </p:nvSpPr>
        <p:spPr>
          <a:xfrm rot="2700000">
            <a:off x="4994842" y="3837038"/>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十字形 182"/>
          <p:cNvSpPr/>
          <p:nvPr/>
        </p:nvSpPr>
        <p:spPr>
          <a:xfrm rot="2700000">
            <a:off x="5529045" y="3856088"/>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十字形 183"/>
          <p:cNvSpPr/>
          <p:nvPr/>
        </p:nvSpPr>
        <p:spPr>
          <a:xfrm rot="2700000">
            <a:off x="4985317" y="3291022"/>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十字形 184"/>
          <p:cNvSpPr/>
          <p:nvPr/>
        </p:nvSpPr>
        <p:spPr>
          <a:xfrm rot="2700000">
            <a:off x="4975792" y="2769223"/>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十字形 185"/>
          <p:cNvSpPr/>
          <p:nvPr/>
        </p:nvSpPr>
        <p:spPr>
          <a:xfrm rot="2700000">
            <a:off x="5529045" y="3291022"/>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十字形 186"/>
          <p:cNvSpPr/>
          <p:nvPr/>
        </p:nvSpPr>
        <p:spPr>
          <a:xfrm rot="2700000">
            <a:off x="5529045" y="2769223"/>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十字形 187"/>
          <p:cNvSpPr/>
          <p:nvPr/>
        </p:nvSpPr>
        <p:spPr>
          <a:xfrm rot="2700000">
            <a:off x="6042498" y="2769223"/>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十字形 188"/>
          <p:cNvSpPr/>
          <p:nvPr/>
        </p:nvSpPr>
        <p:spPr>
          <a:xfrm rot="2700000">
            <a:off x="6042498" y="3291022"/>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十字形 189"/>
          <p:cNvSpPr/>
          <p:nvPr/>
        </p:nvSpPr>
        <p:spPr>
          <a:xfrm rot="2700000">
            <a:off x="6042498" y="3856088"/>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十字形 190"/>
          <p:cNvSpPr/>
          <p:nvPr/>
        </p:nvSpPr>
        <p:spPr>
          <a:xfrm rot="2700000">
            <a:off x="6603856" y="2769223"/>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十字形 191"/>
          <p:cNvSpPr/>
          <p:nvPr/>
        </p:nvSpPr>
        <p:spPr>
          <a:xfrm rot="2700000">
            <a:off x="6603856" y="3291022"/>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十字形 192"/>
          <p:cNvSpPr/>
          <p:nvPr/>
        </p:nvSpPr>
        <p:spPr>
          <a:xfrm rot="2700000">
            <a:off x="6603856" y="3856088"/>
            <a:ext cx="210422" cy="210422"/>
          </a:xfrm>
          <a:prstGeom prst="plus">
            <a:avLst>
              <a:gd name="adj" fmla="val 42708"/>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 name="直線矢印コネクタ 193"/>
          <p:cNvCxnSpPr>
            <a:cxnSpLocks/>
          </p:cNvCxnSpPr>
          <p:nvPr/>
        </p:nvCxnSpPr>
        <p:spPr>
          <a:xfrm flipV="1">
            <a:off x="4979984" y="4047984"/>
            <a:ext cx="105971" cy="5774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8" name="テキスト ボックス 197">
            <a:extLst>
              <a:ext uri="{FF2B5EF4-FFF2-40B4-BE49-F238E27FC236}">
                <a16:creationId xmlns:a16="http://schemas.microsoft.com/office/drawing/2014/main" id="{76A5507B-B02A-4B27-AF97-AAD02E35AF32}"/>
              </a:ext>
            </a:extLst>
          </p:cNvPr>
          <p:cNvSpPr txBox="1"/>
          <p:nvPr/>
        </p:nvSpPr>
        <p:spPr>
          <a:xfrm>
            <a:off x="4503757" y="4588082"/>
            <a:ext cx="1943294" cy="400110"/>
          </a:xfrm>
          <a:prstGeom prst="rect">
            <a:avLst/>
          </a:prstGeom>
          <a:noFill/>
        </p:spPr>
        <p:txBody>
          <a:bodyPr wrap="square" rtlCol="0">
            <a:spAutoFit/>
          </a:bodyPr>
          <a:lstStyle/>
          <a:p>
            <a:r>
              <a:rPr lang="ja-JP" altLang="en-US" sz="1000" dirty="0">
                <a:latin typeface="ＭＳ Ｐゴシック" panose="020B0600070205080204" pitchFamily="50" charset="-128"/>
                <a:ea typeface="ＭＳ Ｐゴシック" panose="020B0600070205080204" pitchFamily="50" charset="-128"/>
              </a:rPr>
              <a:t>各区画の頂点に</a:t>
            </a:r>
            <a:endParaRPr lang="en-US" altLang="ja-JP" sz="1000" dirty="0">
              <a:latin typeface="ＭＳ Ｐゴシック" panose="020B0600070205080204" pitchFamily="50" charset="-128"/>
              <a:ea typeface="ＭＳ Ｐゴシック" panose="020B0600070205080204" pitchFamily="50" charset="-128"/>
            </a:endParaRPr>
          </a:p>
          <a:p>
            <a:r>
              <a:rPr lang="ja-JP" altLang="ja-JP" sz="1000" dirty="0">
                <a:latin typeface="ＭＳ Ｐゴシック" panose="020B0600070205080204" pitchFamily="50" charset="-128"/>
                <a:ea typeface="ＭＳ Ｐゴシック" panose="020B0600070205080204" pitchFamily="50" charset="-128"/>
              </a:rPr>
              <a:t>ペグを</a:t>
            </a:r>
            <a:r>
              <a:rPr lang="ja-JP" altLang="en-US" sz="1000" dirty="0">
                <a:latin typeface="ＭＳ Ｐゴシック" panose="020B0600070205080204" pitchFamily="50" charset="-128"/>
                <a:ea typeface="ＭＳ Ｐゴシック" panose="020B0600070205080204" pitchFamily="50" charset="-128"/>
              </a:rPr>
              <a:t>打ち込む</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206" name="テキスト ボックス 205">
            <a:extLst>
              <a:ext uri="{FF2B5EF4-FFF2-40B4-BE49-F238E27FC236}">
                <a16:creationId xmlns:a16="http://schemas.microsoft.com/office/drawing/2014/main" id="{76A5507B-B02A-4B27-AF97-AAD02E35AF32}"/>
              </a:ext>
            </a:extLst>
          </p:cNvPr>
          <p:cNvSpPr txBox="1"/>
          <p:nvPr/>
        </p:nvSpPr>
        <p:spPr>
          <a:xfrm>
            <a:off x="4586889" y="2364901"/>
            <a:ext cx="1080000" cy="246221"/>
          </a:xfrm>
          <a:prstGeom prst="rect">
            <a:avLst/>
          </a:prstGeom>
          <a:solidFill>
            <a:schemeClr val="bg1"/>
          </a:solidFill>
        </p:spPr>
        <p:txBody>
          <a:bodyPr wrap="square" rtlCol="0">
            <a:spAutoFit/>
          </a:bodyPr>
          <a:lstStyle/>
          <a:p>
            <a:pPr algn="ctr"/>
            <a:r>
              <a:rPr kumimoji="1" lang="ja-JP" altLang="en-US" sz="1000" dirty="0">
                <a:latin typeface="ＭＳ Ｐゴシック" panose="020B0600070205080204" pitchFamily="50" charset="-128"/>
                <a:ea typeface="ＭＳ Ｐゴシック" panose="020B0600070205080204" pitchFamily="50" charset="-128"/>
              </a:rPr>
              <a:t>薬剤等散布範囲</a:t>
            </a:r>
          </a:p>
        </p:txBody>
      </p:sp>
      <p:sp>
        <p:nvSpPr>
          <p:cNvPr id="4" name="スライド番号プレースホルダー 3"/>
          <p:cNvSpPr>
            <a:spLocks noGrp="1"/>
          </p:cNvSpPr>
          <p:nvPr>
            <p:ph type="sldNum" sz="quarter" idx="12"/>
          </p:nvPr>
        </p:nvSpPr>
        <p:spPr>
          <a:xfrm>
            <a:off x="7142197" y="6581064"/>
            <a:ext cx="2057400" cy="365125"/>
          </a:xfrm>
        </p:spPr>
        <p:txBody>
          <a:bodyPr/>
          <a:lstStyle/>
          <a:p>
            <a:fld id="{F7809CC4-BC24-49F4-821D-E9970E7A63E4}" type="slidenum">
              <a:rPr kumimoji="1" lang="ja-JP" altLang="en-US" smtClean="0"/>
              <a:t>19</a:t>
            </a:fld>
            <a:endParaRPr kumimoji="1" lang="ja-JP" altLang="en-US" dirty="0"/>
          </a:p>
        </p:txBody>
      </p:sp>
      <p:grpSp>
        <p:nvGrpSpPr>
          <p:cNvPr id="14" name="グループ化 13"/>
          <p:cNvGrpSpPr/>
          <p:nvPr/>
        </p:nvGrpSpPr>
        <p:grpSpPr>
          <a:xfrm rot="18712461" flipH="1">
            <a:off x="6524258" y="1888282"/>
            <a:ext cx="495552" cy="611786"/>
            <a:chOff x="3660119" y="4462675"/>
            <a:chExt cx="701240" cy="865719"/>
          </a:xfrm>
        </p:grpSpPr>
        <p:sp>
          <p:nvSpPr>
            <p:cNvPr id="13" name="二等辺三角形 12"/>
            <p:cNvSpPr/>
            <p:nvPr/>
          </p:nvSpPr>
          <p:spPr>
            <a:xfrm rot="20349044">
              <a:off x="3698118" y="4604832"/>
              <a:ext cx="275447" cy="54655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斜め縞 2"/>
            <p:cNvSpPr/>
            <p:nvPr/>
          </p:nvSpPr>
          <p:spPr>
            <a:xfrm rot="12415119">
              <a:off x="3660119" y="4462675"/>
              <a:ext cx="701240" cy="865719"/>
            </a:xfrm>
            <a:prstGeom prst="diagStrip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5" name="円/楕円 4"/>
            <p:cNvSpPr/>
            <p:nvPr/>
          </p:nvSpPr>
          <p:spPr>
            <a:xfrm>
              <a:off x="3666455" y="4587489"/>
              <a:ext cx="200717" cy="2007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3" name="角丸四角形 132"/>
          <p:cNvSpPr/>
          <p:nvPr/>
        </p:nvSpPr>
        <p:spPr>
          <a:xfrm>
            <a:off x="7236644" y="1774495"/>
            <a:ext cx="1368000" cy="43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050" dirty="0">
                <a:latin typeface="ＭＳ Ｐゴシック" panose="020B0600070205080204" pitchFamily="50" charset="-128"/>
                <a:ea typeface="ＭＳ Ｐゴシック" panose="020B0600070205080204" pitchFamily="50" charset="-128"/>
              </a:rPr>
              <a:t>①船上より薬剤等を</a:t>
            </a:r>
            <a:endParaRPr kumimoji="1" lang="en-US" altLang="ja-JP" sz="1050" dirty="0">
              <a:latin typeface="ＭＳ Ｐゴシック" panose="020B0600070205080204" pitchFamily="50" charset="-128"/>
              <a:ea typeface="ＭＳ Ｐゴシック" panose="020B0600070205080204" pitchFamily="50" charset="-128"/>
            </a:endParaRPr>
          </a:p>
          <a:p>
            <a:r>
              <a:rPr kumimoji="1" lang="ja-JP" altLang="en-US" sz="1050" dirty="0">
                <a:latin typeface="ＭＳ Ｐゴシック" panose="020B0600070205080204" pitchFamily="50" charset="-128"/>
                <a:ea typeface="ＭＳ Ｐゴシック" panose="020B0600070205080204" pitchFamily="50" charset="-128"/>
              </a:rPr>
              <a:t>　散布範囲に散布</a:t>
            </a:r>
            <a:endParaRPr kumimoji="1" lang="en-US" altLang="ja-JP" sz="1050" dirty="0">
              <a:latin typeface="ＭＳ Ｐゴシック" panose="020B0600070205080204" pitchFamily="50" charset="-128"/>
              <a:ea typeface="ＭＳ Ｐゴシック" panose="020B0600070205080204" pitchFamily="50" charset="-128"/>
            </a:endParaRPr>
          </a:p>
        </p:txBody>
      </p:sp>
      <p:sp>
        <p:nvSpPr>
          <p:cNvPr id="134" name="角丸四角形 133"/>
          <p:cNvSpPr/>
          <p:nvPr/>
        </p:nvSpPr>
        <p:spPr>
          <a:xfrm>
            <a:off x="5532257" y="4549603"/>
            <a:ext cx="2540854" cy="47532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050" dirty="0">
                <a:latin typeface="ＭＳ Ｐゴシック" panose="020B0600070205080204" pitchFamily="50" charset="-128"/>
                <a:ea typeface="ＭＳ Ｐゴシック" panose="020B0600070205080204" pitchFamily="50" charset="-128"/>
              </a:rPr>
              <a:t>②薬剤等散布後、潜水士が河床に</a:t>
            </a:r>
            <a:endParaRPr kumimoji="1" lang="en-US" altLang="ja-JP" sz="1050" dirty="0">
              <a:latin typeface="ＭＳ Ｐゴシック" panose="020B0600070205080204" pitchFamily="50" charset="-128"/>
              <a:ea typeface="ＭＳ Ｐゴシック" panose="020B0600070205080204" pitchFamily="50" charset="-128"/>
            </a:endParaRPr>
          </a:p>
          <a:p>
            <a:r>
              <a:rPr kumimoji="1" lang="ja-JP" altLang="en-US" sz="1050" dirty="0">
                <a:latin typeface="ＭＳ Ｐゴシック" panose="020B0600070205080204" pitchFamily="50" charset="-128"/>
                <a:ea typeface="ＭＳ Ｐゴシック" panose="020B0600070205080204" pitchFamily="50" charset="-128"/>
              </a:rPr>
              <a:t>　　ペグを打ち込んで実験区を明示する。</a:t>
            </a:r>
            <a:endParaRPr kumimoji="1" lang="en-US" altLang="ja-JP" sz="1050" dirty="0">
              <a:latin typeface="ＭＳ Ｐゴシック" panose="020B0600070205080204" pitchFamily="50" charset="-128"/>
              <a:ea typeface="ＭＳ Ｐゴシック" panose="020B0600070205080204" pitchFamily="50" charset="-128"/>
            </a:endParaRPr>
          </a:p>
        </p:txBody>
      </p:sp>
      <p:sp>
        <p:nvSpPr>
          <p:cNvPr id="128" name="テキスト ボックス 127"/>
          <p:cNvSpPr txBox="1"/>
          <p:nvPr/>
        </p:nvSpPr>
        <p:spPr>
          <a:xfrm>
            <a:off x="2320074" y="3251631"/>
            <a:ext cx="392912" cy="230832"/>
          </a:xfrm>
          <a:prstGeom prst="rect">
            <a:avLst/>
          </a:prstGeom>
          <a:noFill/>
        </p:spPr>
        <p:txBody>
          <a:bodyPr wrap="square" rtlCol="0">
            <a:spAutoFit/>
          </a:bodyPr>
          <a:lstStyle/>
          <a:p>
            <a:pPr algn="ctr"/>
            <a:r>
              <a:rPr kumimoji="1" lang="en-US" altLang="ja-JP" sz="900" dirty="0">
                <a:latin typeface="ＭＳ Ｐゴシック" panose="020B0600070205080204" pitchFamily="50" charset="-128"/>
                <a:ea typeface="ＭＳ Ｐゴシック" panose="020B0600070205080204" pitchFamily="50" charset="-128"/>
              </a:rPr>
              <a:t>10m</a:t>
            </a:r>
            <a:endParaRPr kumimoji="1" lang="ja-JP" altLang="en-US" sz="900" dirty="0">
              <a:latin typeface="ＭＳ Ｐゴシック" panose="020B0600070205080204" pitchFamily="50" charset="-128"/>
              <a:ea typeface="ＭＳ Ｐゴシック" panose="020B0600070205080204" pitchFamily="50" charset="-128"/>
            </a:endParaRPr>
          </a:p>
        </p:txBody>
      </p:sp>
      <p:cxnSp>
        <p:nvCxnSpPr>
          <p:cNvPr id="129" name="直線矢印コネクタ 128"/>
          <p:cNvCxnSpPr/>
          <p:nvPr/>
        </p:nvCxnSpPr>
        <p:spPr>
          <a:xfrm>
            <a:off x="2386803" y="3460893"/>
            <a:ext cx="252000" cy="0"/>
          </a:xfrm>
          <a:prstGeom prst="straightConnector1">
            <a:avLst/>
          </a:prstGeom>
          <a:solidFill>
            <a:schemeClr val="bg1"/>
          </a:solidFill>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224" name="グループ化 223"/>
          <p:cNvGrpSpPr/>
          <p:nvPr/>
        </p:nvGrpSpPr>
        <p:grpSpPr>
          <a:xfrm>
            <a:off x="5079685" y="3186020"/>
            <a:ext cx="248786" cy="246221"/>
            <a:chOff x="5290179" y="2735632"/>
            <a:chExt cx="248786" cy="246221"/>
          </a:xfrm>
        </p:grpSpPr>
        <p:sp>
          <p:nvSpPr>
            <p:cNvPr id="9" name="円/楕円 8"/>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5290179" y="273563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4</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32" name="グループ化 131"/>
          <p:cNvGrpSpPr/>
          <p:nvPr/>
        </p:nvGrpSpPr>
        <p:grpSpPr>
          <a:xfrm>
            <a:off x="6304558" y="2886253"/>
            <a:ext cx="216000" cy="226575"/>
            <a:chOff x="5298654" y="2724987"/>
            <a:chExt cx="216000" cy="226575"/>
          </a:xfrm>
        </p:grpSpPr>
        <p:sp>
          <p:nvSpPr>
            <p:cNvPr id="135" name="円/楕円 134"/>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p:cNvSpPr txBox="1"/>
            <p:nvPr/>
          </p:nvSpPr>
          <p:spPr>
            <a:xfrm>
              <a:off x="5298654" y="2724987"/>
              <a:ext cx="216000" cy="216000"/>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1</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37" name="グループ化 136"/>
          <p:cNvGrpSpPr/>
          <p:nvPr/>
        </p:nvGrpSpPr>
        <p:grpSpPr>
          <a:xfrm>
            <a:off x="5762887" y="3428607"/>
            <a:ext cx="217050" cy="217050"/>
            <a:chOff x="5289129" y="2734512"/>
            <a:chExt cx="217050" cy="217050"/>
          </a:xfrm>
        </p:grpSpPr>
        <p:sp>
          <p:nvSpPr>
            <p:cNvPr id="138" name="円/楕円 137"/>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テキスト ボックス 138"/>
            <p:cNvSpPr txBox="1"/>
            <p:nvPr/>
          </p:nvSpPr>
          <p:spPr>
            <a:xfrm>
              <a:off x="5289129" y="2734512"/>
              <a:ext cx="216000" cy="216000"/>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1</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40" name="グループ化 139"/>
          <p:cNvGrpSpPr/>
          <p:nvPr/>
        </p:nvGrpSpPr>
        <p:grpSpPr>
          <a:xfrm>
            <a:off x="6450444" y="3710021"/>
            <a:ext cx="248786" cy="246221"/>
            <a:chOff x="5295079" y="2725495"/>
            <a:chExt cx="248786" cy="246221"/>
          </a:xfrm>
        </p:grpSpPr>
        <p:sp>
          <p:nvSpPr>
            <p:cNvPr id="141" name="円/楕円 140"/>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テキスト ボックス 141"/>
            <p:cNvSpPr txBox="1"/>
            <p:nvPr/>
          </p:nvSpPr>
          <p:spPr>
            <a:xfrm>
              <a:off x="5295079" y="2725495"/>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3</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49" name="グループ化 148"/>
          <p:cNvGrpSpPr/>
          <p:nvPr/>
        </p:nvGrpSpPr>
        <p:grpSpPr>
          <a:xfrm>
            <a:off x="5093521" y="3686062"/>
            <a:ext cx="248786" cy="246221"/>
            <a:chOff x="5299214" y="2735632"/>
            <a:chExt cx="248786" cy="246221"/>
          </a:xfrm>
        </p:grpSpPr>
        <p:sp>
          <p:nvSpPr>
            <p:cNvPr id="150" name="円/楕円 149"/>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p:cNvSpPr txBox="1"/>
            <p:nvPr/>
          </p:nvSpPr>
          <p:spPr>
            <a:xfrm>
              <a:off x="5299214" y="273563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4</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52" name="グループ化 151"/>
          <p:cNvGrpSpPr/>
          <p:nvPr/>
        </p:nvGrpSpPr>
        <p:grpSpPr>
          <a:xfrm>
            <a:off x="5868113" y="3689867"/>
            <a:ext cx="248786" cy="246221"/>
            <a:chOff x="5291786" y="2734512"/>
            <a:chExt cx="248786" cy="246221"/>
          </a:xfrm>
        </p:grpSpPr>
        <p:sp>
          <p:nvSpPr>
            <p:cNvPr id="153" name="円/楕円 152"/>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テキスト ボックス 153"/>
            <p:cNvSpPr txBox="1"/>
            <p:nvPr/>
          </p:nvSpPr>
          <p:spPr>
            <a:xfrm>
              <a:off x="5291786" y="273451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5</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57" name="グループ化 156"/>
          <p:cNvGrpSpPr/>
          <p:nvPr/>
        </p:nvGrpSpPr>
        <p:grpSpPr>
          <a:xfrm>
            <a:off x="5756626" y="2868948"/>
            <a:ext cx="248786" cy="246221"/>
            <a:chOff x="5298654" y="2715462"/>
            <a:chExt cx="248786" cy="246221"/>
          </a:xfrm>
        </p:grpSpPr>
        <p:sp>
          <p:nvSpPr>
            <p:cNvPr id="158" name="円/楕円 157"/>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テキスト ボックス 158"/>
            <p:cNvSpPr txBox="1"/>
            <p:nvPr/>
          </p:nvSpPr>
          <p:spPr>
            <a:xfrm>
              <a:off x="5298654" y="271546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2</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60" name="グループ化 159"/>
          <p:cNvGrpSpPr/>
          <p:nvPr/>
        </p:nvGrpSpPr>
        <p:grpSpPr>
          <a:xfrm>
            <a:off x="6219607" y="3166970"/>
            <a:ext cx="248786" cy="246221"/>
            <a:chOff x="5298654" y="2734512"/>
            <a:chExt cx="248786" cy="246221"/>
          </a:xfrm>
        </p:grpSpPr>
        <p:sp>
          <p:nvSpPr>
            <p:cNvPr id="161" name="円/楕円 160"/>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テキスト ボックス 161"/>
            <p:cNvSpPr txBox="1"/>
            <p:nvPr/>
          </p:nvSpPr>
          <p:spPr>
            <a:xfrm>
              <a:off x="5298654" y="273451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2</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63" name="グループ化 162"/>
          <p:cNvGrpSpPr/>
          <p:nvPr/>
        </p:nvGrpSpPr>
        <p:grpSpPr>
          <a:xfrm>
            <a:off x="5071004" y="2862061"/>
            <a:ext cx="248786" cy="246221"/>
            <a:chOff x="5291583" y="2728612"/>
            <a:chExt cx="248786" cy="246221"/>
          </a:xfrm>
        </p:grpSpPr>
        <p:sp>
          <p:nvSpPr>
            <p:cNvPr id="164" name="円/楕円 163"/>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テキスト ボックス 167"/>
            <p:cNvSpPr txBox="1"/>
            <p:nvPr/>
          </p:nvSpPr>
          <p:spPr>
            <a:xfrm>
              <a:off x="5291583" y="272861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1</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69" name="グループ化 168"/>
          <p:cNvGrpSpPr/>
          <p:nvPr/>
        </p:nvGrpSpPr>
        <p:grpSpPr>
          <a:xfrm>
            <a:off x="5384563" y="3453520"/>
            <a:ext cx="248786" cy="246221"/>
            <a:chOff x="5308179" y="2753562"/>
            <a:chExt cx="248786" cy="246221"/>
          </a:xfrm>
        </p:grpSpPr>
        <p:sp>
          <p:nvSpPr>
            <p:cNvPr id="172" name="円/楕円 171"/>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テキスト ボックス 172"/>
            <p:cNvSpPr txBox="1"/>
            <p:nvPr/>
          </p:nvSpPr>
          <p:spPr>
            <a:xfrm>
              <a:off x="5308179" y="275356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3</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74" name="グループ化 173"/>
          <p:cNvGrpSpPr/>
          <p:nvPr/>
        </p:nvGrpSpPr>
        <p:grpSpPr>
          <a:xfrm>
            <a:off x="6276994" y="3467488"/>
            <a:ext cx="248786" cy="246221"/>
            <a:chOff x="5286433" y="2729986"/>
            <a:chExt cx="248786" cy="246221"/>
          </a:xfrm>
        </p:grpSpPr>
        <p:sp>
          <p:nvSpPr>
            <p:cNvPr id="175" name="円/楕円 174"/>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テキスト ボックス 176"/>
            <p:cNvSpPr txBox="1"/>
            <p:nvPr/>
          </p:nvSpPr>
          <p:spPr>
            <a:xfrm>
              <a:off x="5286433" y="2729986"/>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1</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81" name="グループ化 180"/>
          <p:cNvGrpSpPr/>
          <p:nvPr/>
        </p:nvGrpSpPr>
        <p:grpSpPr>
          <a:xfrm>
            <a:off x="5616249" y="3158670"/>
            <a:ext cx="248786" cy="246221"/>
            <a:chOff x="5293993" y="2726212"/>
            <a:chExt cx="248786" cy="246221"/>
          </a:xfrm>
        </p:grpSpPr>
        <p:sp>
          <p:nvSpPr>
            <p:cNvPr id="182" name="円/楕円 181"/>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テキスト ボックス 194"/>
            <p:cNvSpPr txBox="1"/>
            <p:nvPr/>
          </p:nvSpPr>
          <p:spPr>
            <a:xfrm>
              <a:off x="5293993" y="272621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3</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196" name="グループ化 195"/>
          <p:cNvGrpSpPr/>
          <p:nvPr/>
        </p:nvGrpSpPr>
        <p:grpSpPr>
          <a:xfrm>
            <a:off x="5378629" y="3689867"/>
            <a:ext cx="248786" cy="246221"/>
            <a:chOff x="5308179" y="2734512"/>
            <a:chExt cx="248786" cy="246221"/>
          </a:xfrm>
        </p:grpSpPr>
        <p:sp>
          <p:nvSpPr>
            <p:cNvPr id="197" name="円/楕円 196"/>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テキスト ボックス 198"/>
            <p:cNvSpPr txBox="1"/>
            <p:nvPr/>
          </p:nvSpPr>
          <p:spPr>
            <a:xfrm>
              <a:off x="5308179" y="273451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5</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200" name="グループ化 199"/>
          <p:cNvGrpSpPr/>
          <p:nvPr/>
        </p:nvGrpSpPr>
        <p:grpSpPr>
          <a:xfrm>
            <a:off x="6449853" y="3166970"/>
            <a:ext cx="248786" cy="246221"/>
            <a:chOff x="5298654" y="2734512"/>
            <a:chExt cx="248786" cy="246221"/>
          </a:xfrm>
        </p:grpSpPr>
        <p:sp>
          <p:nvSpPr>
            <p:cNvPr id="201" name="円/楕円 200"/>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ボックス 201"/>
            <p:cNvSpPr txBox="1"/>
            <p:nvPr/>
          </p:nvSpPr>
          <p:spPr>
            <a:xfrm>
              <a:off x="5298654" y="273451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4</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203" name="グループ化 202"/>
          <p:cNvGrpSpPr/>
          <p:nvPr/>
        </p:nvGrpSpPr>
        <p:grpSpPr>
          <a:xfrm>
            <a:off x="6171938" y="3708917"/>
            <a:ext cx="248786" cy="246221"/>
            <a:chOff x="5299214" y="2735632"/>
            <a:chExt cx="248786" cy="246221"/>
          </a:xfrm>
        </p:grpSpPr>
        <p:sp>
          <p:nvSpPr>
            <p:cNvPr id="204" name="円/楕円 203"/>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テキスト ボックス 204"/>
            <p:cNvSpPr txBox="1"/>
            <p:nvPr/>
          </p:nvSpPr>
          <p:spPr>
            <a:xfrm>
              <a:off x="5299214" y="273563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4</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216" name="グループ化 215"/>
          <p:cNvGrpSpPr/>
          <p:nvPr/>
        </p:nvGrpSpPr>
        <p:grpSpPr>
          <a:xfrm>
            <a:off x="5361040" y="2858937"/>
            <a:ext cx="248786" cy="246221"/>
            <a:chOff x="5289197" y="2725488"/>
            <a:chExt cx="248786" cy="246221"/>
          </a:xfrm>
        </p:grpSpPr>
        <p:sp>
          <p:nvSpPr>
            <p:cNvPr id="225" name="円/楕円 224"/>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テキスト ボックス 226"/>
            <p:cNvSpPr txBox="1"/>
            <p:nvPr/>
          </p:nvSpPr>
          <p:spPr>
            <a:xfrm>
              <a:off x="5289197" y="2725488"/>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3</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229" name="グループ化 228"/>
          <p:cNvGrpSpPr/>
          <p:nvPr/>
        </p:nvGrpSpPr>
        <p:grpSpPr>
          <a:xfrm>
            <a:off x="5874365" y="3166970"/>
            <a:ext cx="248786" cy="246221"/>
            <a:chOff x="5308179" y="2734512"/>
            <a:chExt cx="248786" cy="246221"/>
          </a:xfrm>
        </p:grpSpPr>
        <p:sp>
          <p:nvSpPr>
            <p:cNvPr id="230" name="円/楕円 229"/>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テキスト ボックス 230"/>
            <p:cNvSpPr txBox="1"/>
            <p:nvPr/>
          </p:nvSpPr>
          <p:spPr>
            <a:xfrm>
              <a:off x="5308179" y="2734512"/>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5</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233" name="グループ化 232"/>
          <p:cNvGrpSpPr/>
          <p:nvPr/>
        </p:nvGrpSpPr>
        <p:grpSpPr>
          <a:xfrm>
            <a:off x="5607679" y="3709991"/>
            <a:ext cx="248786" cy="246221"/>
            <a:chOff x="5285725" y="2736706"/>
            <a:chExt cx="248786" cy="246221"/>
          </a:xfrm>
        </p:grpSpPr>
        <p:sp>
          <p:nvSpPr>
            <p:cNvPr id="235" name="円/楕円 234"/>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テキスト ボックス 235"/>
            <p:cNvSpPr txBox="1"/>
            <p:nvPr/>
          </p:nvSpPr>
          <p:spPr>
            <a:xfrm>
              <a:off x="5285725" y="2736706"/>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2</a:t>
              </a:r>
              <a:endParaRPr kumimoji="1" lang="ja-JP" altLang="en-US" sz="1000" dirty="0">
                <a:latin typeface="ＭＳ Ｐゴシック" panose="020B0600070205080204" pitchFamily="50" charset="-128"/>
                <a:ea typeface="ＭＳ Ｐゴシック" panose="020B0600070205080204" pitchFamily="50" charset="-128"/>
              </a:endParaRPr>
            </a:p>
          </p:txBody>
        </p:sp>
      </p:grpSp>
      <p:grpSp>
        <p:nvGrpSpPr>
          <p:cNvPr id="237" name="グループ化 236"/>
          <p:cNvGrpSpPr/>
          <p:nvPr/>
        </p:nvGrpSpPr>
        <p:grpSpPr>
          <a:xfrm>
            <a:off x="5095212" y="3434644"/>
            <a:ext cx="248786" cy="246221"/>
            <a:chOff x="5304704" y="2734686"/>
            <a:chExt cx="248786" cy="246221"/>
          </a:xfrm>
        </p:grpSpPr>
        <p:sp>
          <p:nvSpPr>
            <p:cNvPr id="238" name="円/楕円 237"/>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テキスト ボックス 238"/>
            <p:cNvSpPr txBox="1"/>
            <p:nvPr/>
          </p:nvSpPr>
          <p:spPr>
            <a:xfrm>
              <a:off x="5304704" y="2734686"/>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2</a:t>
              </a:r>
              <a:endParaRPr kumimoji="1" lang="ja-JP" altLang="en-US" sz="1000" dirty="0">
                <a:latin typeface="ＭＳ Ｐゴシック" panose="020B0600070205080204" pitchFamily="50" charset="-128"/>
                <a:ea typeface="ＭＳ Ｐゴシック" panose="020B0600070205080204" pitchFamily="50" charset="-128"/>
              </a:endParaRPr>
            </a:p>
          </p:txBody>
        </p:sp>
      </p:grpSp>
      <p:cxnSp>
        <p:nvCxnSpPr>
          <p:cNvPr id="240" name="直線矢印コネクタ 239"/>
          <p:cNvCxnSpPr>
            <a:cxnSpLocks/>
            <a:stCxn id="252" idx="1"/>
          </p:cNvCxnSpPr>
          <p:nvPr/>
        </p:nvCxnSpPr>
        <p:spPr>
          <a:xfrm flipH="1">
            <a:off x="6530923" y="2401744"/>
            <a:ext cx="968664" cy="6315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2" name="テキスト ボックス 251">
            <a:extLst>
              <a:ext uri="{FF2B5EF4-FFF2-40B4-BE49-F238E27FC236}">
                <a16:creationId xmlns:a16="http://schemas.microsoft.com/office/drawing/2014/main" id="{76A5507B-B02A-4B27-AF97-AAD02E35AF32}"/>
              </a:ext>
            </a:extLst>
          </p:cNvPr>
          <p:cNvSpPr txBox="1"/>
          <p:nvPr/>
        </p:nvSpPr>
        <p:spPr>
          <a:xfrm>
            <a:off x="7499587" y="2278633"/>
            <a:ext cx="1054609" cy="246221"/>
          </a:xfrm>
          <a:prstGeom prst="rect">
            <a:avLst/>
          </a:prstGeom>
          <a:noFill/>
        </p:spPr>
        <p:txBody>
          <a:bodyPr wrap="square" rtlCol="0">
            <a:spAutoFit/>
          </a:bodyPr>
          <a:lstStyle/>
          <a:p>
            <a:r>
              <a:rPr lang="ja-JP" altLang="en-US" sz="1000" dirty="0">
                <a:latin typeface="ＭＳ Ｐゴシック" panose="020B0600070205080204" pitchFamily="50" charset="-128"/>
                <a:ea typeface="ＭＳ Ｐゴシック" panose="020B0600070205080204" pitchFamily="50" charset="-128"/>
              </a:rPr>
              <a:t>底泥採取地点</a:t>
            </a:r>
            <a:endParaRPr lang="en-US" altLang="ja-JP" sz="1000" dirty="0">
              <a:latin typeface="ＭＳ Ｐゴシック" panose="020B0600070205080204" pitchFamily="50" charset="-128"/>
              <a:ea typeface="ＭＳ Ｐゴシック" panose="020B0600070205080204" pitchFamily="50" charset="-128"/>
            </a:endParaRPr>
          </a:p>
        </p:txBody>
      </p:sp>
      <p:grpSp>
        <p:nvGrpSpPr>
          <p:cNvPr id="208" name="グループ化 207"/>
          <p:cNvGrpSpPr/>
          <p:nvPr/>
        </p:nvGrpSpPr>
        <p:grpSpPr>
          <a:xfrm>
            <a:off x="5375457" y="3185936"/>
            <a:ext cx="248786" cy="246221"/>
            <a:chOff x="5295579" y="2735548"/>
            <a:chExt cx="248786" cy="246221"/>
          </a:xfrm>
        </p:grpSpPr>
        <p:sp>
          <p:nvSpPr>
            <p:cNvPr id="209" name="円/楕円 208"/>
            <p:cNvSpPr/>
            <p:nvPr/>
          </p:nvSpPr>
          <p:spPr>
            <a:xfrm>
              <a:off x="5326179" y="277156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テキスト ボックス 209"/>
            <p:cNvSpPr txBox="1"/>
            <p:nvPr/>
          </p:nvSpPr>
          <p:spPr>
            <a:xfrm>
              <a:off x="5295579" y="2735548"/>
              <a:ext cx="248786" cy="246221"/>
            </a:xfrm>
            <a:prstGeom prst="rect">
              <a:avLst/>
            </a:prstGeom>
            <a:noFill/>
          </p:spPr>
          <p:txBody>
            <a:bodyPr wrap="none" rtlCol="0">
              <a:spAutoFit/>
            </a:bodyPr>
            <a:lstStyle/>
            <a:p>
              <a:r>
                <a:rPr kumimoji="1" lang="en-US" altLang="ja-JP" sz="1000" dirty="0">
                  <a:latin typeface="ＭＳ Ｐゴシック" panose="020B0600070205080204" pitchFamily="50" charset="-128"/>
                  <a:ea typeface="ＭＳ Ｐゴシック" panose="020B0600070205080204" pitchFamily="50" charset="-128"/>
                </a:rPr>
                <a:t>5</a:t>
              </a:r>
              <a:endParaRPr kumimoji="1" lang="ja-JP" altLang="en-US" sz="1000" dirty="0">
                <a:latin typeface="ＭＳ Ｐゴシック" panose="020B0600070205080204" pitchFamily="50" charset="-128"/>
                <a:ea typeface="ＭＳ Ｐゴシック" panose="020B0600070205080204" pitchFamily="50" charset="-128"/>
              </a:endParaRPr>
            </a:p>
          </p:txBody>
        </p:sp>
      </p:grpSp>
      <p:cxnSp>
        <p:nvCxnSpPr>
          <p:cNvPr id="211" name="直線矢印コネクタ 210"/>
          <p:cNvCxnSpPr/>
          <p:nvPr/>
        </p:nvCxnSpPr>
        <p:spPr>
          <a:xfrm>
            <a:off x="631528" y="3146287"/>
            <a:ext cx="252000" cy="0"/>
          </a:xfrm>
          <a:prstGeom prst="straightConnector1">
            <a:avLst/>
          </a:prstGeom>
          <a:solidFill>
            <a:schemeClr val="bg1"/>
          </a:solidFill>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12" name="テキスト ボックス 211"/>
          <p:cNvSpPr txBox="1"/>
          <p:nvPr/>
        </p:nvSpPr>
        <p:spPr>
          <a:xfrm>
            <a:off x="558854" y="2963304"/>
            <a:ext cx="392912" cy="230832"/>
          </a:xfrm>
          <a:prstGeom prst="rect">
            <a:avLst/>
          </a:prstGeom>
          <a:noFill/>
        </p:spPr>
        <p:txBody>
          <a:bodyPr wrap="square" rtlCol="0">
            <a:spAutoFit/>
          </a:bodyPr>
          <a:lstStyle/>
          <a:p>
            <a:pPr algn="ctr"/>
            <a:r>
              <a:rPr kumimoji="1" lang="en-US" altLang="ja-JP" sz="900" dirty="0">
                <a:latin typeface="ＭＳ Ｐゴシック" panose="020B0600070205080204" pitchFamily="50" charset="-128"/>
                <a:ea typeface="ＭＳ Ｐゴシック" panose="020B0600070205080204" pitchFamily="50" charset="-128"/>
              </a:rPr>
              <a:t>10m</a:t>
            </a:r>
            <a:endParaRPr kumimoji="1" lang="ja-JP" altLang="en-US" sz="900" dirty="0">
              <a:latin typeface="ＭＳ Ｐゴシック" panose="020B0600070205080204" pitchFamily="50" charset="-128"/>
              <a:ea typeface="ＭＳ Ｐゴシック" panose="020B0600070205080204" pitchFamily="50" charset="-128"/>
            </a:endParaRPr>
          </a:p>
        </p:txBody>
      </p:sp>
      <p:grpSp>
        <p:nvGrpSpPr>
          <p:cNvPr id="241" name="グループ化 240"/>
          <p:cNvGrpSpPr/>
          <p:nvPr/>
        </p:nvGrpSpPr>
        <p:grpSpPr>
          <a:xfrm>
            <a:off x="4691179" y="3049713"/>
            <a:ext cx="360000" cy="253916"/>
            <a:chOff x="4691179" y="3445953"/>
            <a:chExt cx="360000" cy="253916"/>
          </a:xfrm>
        </p:grpSpPr>
        <p:sp>
          <p:nvSpPr>
            <p:cNvPr id="226" name="正方形/長方形 225"/>
            <p:cNvSpPr/>
            <p:nvPr/>
          </p:nvSpPr>
          <p:spPr>
            <a:xfrm>
              <a:off x="4745477" y="3514742"/>
              <a:ext cx="25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テキスト ボックス 206"/>
            <p:cNvSpPr txBox="1"/>
            <p:nvPr/>
          </p:nvSpPr>
          <p:spPr>
            <a:xfrm>
              <a:off x="4691179" y="3445953"/>
              <a:ext cx="360000" cy="253916"/>
            </a:xfrm>
            <a:prstGeom prst="rect">
              <a:avLst/>
            </a:prstGeom>
            <a:noFill/>
          </p:spPr>
          <p:txBody>
            <a:bodyPr wrap="square" rtlCol="0">
              <a:spAutoFit/>
            </a:bodyPr>
            <a:lstStyle/>
            <a:p>
              <a:r>
                <a:rPr kumimoji="1" lang="en-US" altLang="ja-JP" sz="1050" dirty="0">
                  <a:latin typeface="ＭＳ Ｐゴシック" panose="020B0600070205080204" pitchFamily="50" charset="-128"/>
                  <a:ea typeface="ＭＳ Ｐゴシック" panose="020B0600070205080204" pitchFamily="50" charset="-128"/>
                </a:rPr>
                <a:t>1m</a:t>
              </a:r>
              <a:endParaRPr kumimoji="1" lang="ja-JP" altLang="en-US" sz="1050" dirty="0">
                <a:latin typeface="ＭＳ Ｐゴシック" panose="020B0600070205080204" pitchFamily="50" charset="-128"/>
                <a:ea typeface="ＭＳ Ｐゴシック" panose="020B0600070205080204" pitchFamily="50" charset="-128"/>
              </a:endParaRPr>
            </a:p>
          </p:txBody>
        </p:sp>
      </p:grpSp>
      <p:grpSp>
        <p:nvGrpSpPr>
          <p:cNvPr id="213" name="グループ化 212"/>
          <p:cNvGrpSpPr/>
          <p:nvPr/>
        </p:nvGrpSpPr>
        <p:grpSpPr>
          <a:xfrm>
            <a:off x="4681879" y="3545024"/>
            <a:ext cx="360000" cy="253916"/>
            <a:chOff x="4691179" y="3445953"/>
            <a:chExt cx="360000" cy="253916"/>
          </a:xfrm>
        </p:grpSpPr>
        <p:sp>
          <p:nvSpPr>
            <p:cNvPr id="214" name="正方形/長方形 213"/>
            <p:cNvSpPr/>
            <p:nvPr/>
          </p:nvSpPr>
          <p:spPr>
            <a:xfrm>
              <a:off x="4745477" y="3514742"/>
              <a:ext cx="25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テキスト ボックス 214"/>
            <p:cNvSpPr txBox="1"/>
            <p:nvPr/>
          </p:nvSpPr>
          <p:spPr>
            <a:xfrm>
              <a:off x="4691179" y="3445953"/>
              <a:ext cx="360000" cy="253916"/>
            </a:xfrm>
            <a:prstGeom prst="rect">
              <a:avLst/>
            </a:prstGeom>
            <a:noFill/>
          </p:spPr>
          <p:txBody>
            <a:bodyPr wrap="square" rtlCol="0">
              <a:spAutoFit/>
            </a:bodyPr>
            <a:lstStyle/>
            <a:p>
              <a:r>
                <a:rPr kumimoji="1" lang="en-US" altLang="ja-JP" sz="1050" dirty="0">
                  <a:latin typeface="ＭＳ Ｐゴシック" panose="020B0600070205080204" pitchFamily="50" charset="-128"/>
                  <a:ea typeface="ＭＳ Ｐゴシック" panose="020B0600070205080204" pitchFamily="50" charset="-128"/>
                </a:rPr>
                <a:t>1m</a:t>
              </a:r>
              <a:endParaRPr kumimoji="1" lang="ja-JP" altLang="en-US" sz="1050" dirty="0">
                <a:latin typeface="ＭＳ Ｐゴシック" panose="020B0600070205080204" pitchFamily="50" charset="-128"/>
                <a:ea typeface="ＭＳ Ｐゴシック" panose="020B0600070205080204" pitchFamily="50" charset="-128"/>
              </a:endParaRPr>
            </a:p>
          </p:txBody>
        </p:sp>
      </p:grpSp>
      <p:grpSp>
        <p:nvGrpSpPr>
          <p:cNvPr id="217" name="グループ化 216"/>
          <p:cNvGrpSpPr/>
          <p:nvPr/>
        </p:nvGrpSpPr>
        <p:grpSpPr>
          <a:xfrm>
            <a:off x="6242189" y="3955134"/>
            <a:ext cx="360000" cy="253916"/>
            <a:chOff x="4691179" y="3445953"/>
            <a:chExt cx="360000" cy="253916"/>
          </a:xfrm>
        </p:grpSpPr>
        <p:sp>
          <p:nvSpPr>
            <p:cNvPr id="218" name="正方形/長方形 217"/>
            <p:cNvSpPr/>
            <p:nvPr/>
          </p:nvSpPr>
          <p:spPr>
            <a:xfrm>
              <a:off x="4745477" y="3514742"/>
              <a:ext cx="25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テキスト ボックス 218"/>
            <p:cNvSpPr txBox="1"/>
            <p:nvPr/>
          </p:nvSpPr>
          <p:spPr>
            <a:xfrm>
              <a:off x="4691179" y="3445953"/>
              <a:ext cx="360000" cy="253916"/>
            </a:xfrm>
            <a:prstGeom prst="rect">
              <a:avLst/>
            </a:prstGeom>
            <a:noFill/>
          </p:spPr>
          <p:txBody>
            <a:bodyPr wrap="square" rtlCol="0">
              <a:spAutoFit/>
            </a:bodyPr>
            <a:lstStyle/>
            <a:p>
              <a:r>
                <a:rPr kumimoji="1" lang="en-US" altLang="ja-JP" sz="1050" dirty="0">
                  <a:latin typeface="ＭＳ Ｐゴシック" panose="020B0600070205080204" pitchFamily="50" charset="-128"/>
                  <a:ea typeface="ＭＳ Ｐゴシック" panose="020B0600070205080204" pitchFamily="50" charset="-128"/>
                </a:rPr>
                <a:t>1m</a:t>
              </a:r>
              <a:endParaRPr kumimoji="1" lang="ja-JP" altLang="en-US" sz="1050" dirty="0">
                <a:latin typeface="ＭＳ Ｐゴシック" panose="020B0600070205080204" pitchFamily="50" charset="-128"/>
                <a:ea typeface="ＭＳ Ｐゴシック" panose="020B0600070205080204" pitchFamily="50" charset="-128"/>
              </a:endParaRPr>
            </a:p>
          </p:txBody>
        </p:sp>
      </p:grpSp>
      <p:sp>
        <p:nvSpPr>
          <p:cNvPr id="220" name="テキスト ボックス 219"/>
          <p:cNvSpPr txBox="1"/>
          <p:nvPr/>
        </p:nvSpPr>
        <p:spPr>
          <a:xfrm>
            <a:off x="7491734" y="2534385"/>
            <a:ext cx="1077702" cy="1111843"/>
          </a:xfrm>
          <a:prstGeom prst="rect">
            <a:avLst/>
          </a:prstGeom>
          <a:noFill/>
          <a:ln>
            <a:solidFill>
              <a:schemeClr val="tx1"/>
            </a:solidFill>
          </a:ln>
        </p:spPr>
        <p:txBody>
          <a:bodyPr wrap="square" rtlCol="0">
            <a:spAutoFit/>
          </a:bodyPr>
          <a:lstStyle/>
          <a:p>
            <a:pPr algn="ctr">
              <a:lnSpc>
                <a:spcPct val="150000"/>
              </a:lnSpc>
            </a:pPr>
            <a:r>
              <a:rPr kumimoji="1" lang="ja-JP" altLang="en-US" sz="1050" dirty="0">
                <a:latin typeface="ＭＳ Ｐゴシック" panose="020B0600070205080204" pitchFamily="50" charset="-128"/>
                <a:ea typeface="ＭＳ Ｐゴシック" panose="020B0600070205080204" pitchFamily="50" charset="-128"/>
              </a:rPr>
              <a:t>凡例</a:t>
            </a:r>
            <a:endParaRPr kumimoji="1" lang="en-US" altLang="ja-JP" sz="1050" dirty="0">
              <a:latin typeface="ＭＳ Ｐゴシック" panose="020B0600070205080204" pitchFamily="50" charset="-128"/>
              <a:ea typeface="ＭＳ Ｐゴシック" panose="020B0600070205080204" pitchFamily="50" charset="-128"/>
            </a:endParaRPr>
          </a:p>
          <a:p>
            <a:r>
              <a:rPr kumimoji="1" lang="en-US" altLang="ja-JP" sz="1000" dirty="0">
                <a:latin typeface="ＭＳ Ｐゴシック" panose="020B0600070205080204" pitchFamily="50" charset="-128"/>
                <a:ea typeface="ＭＳ Ｐゴシック" panose="020B0600070205080204" pitchFamily="50" charset="-128"/>
              </a:rPr>
              <a:t>1</a:t>
            </a:r>
            <a:r>
              <a:rPr kumimoji="1" lang="ja-JP" altLang="en-US" sz="1000" dirty="0">
                <a:latin typeface="ＭＳ Ｐゴシック" panose="020B0600070205080204" pitchFamily="50" charset="-128"/>
                <a:ea typeface="ＭＳ Ｐゴシック" panose="020B0600070205080204" pitchFamily="50" charset="-128"/>
              </a:rPr>
              <a:t>：薬剤散布前</a:t>
            </a:r>
            <a:endParaRPr kumimoji="1" lang="en-US" altLang="ja-JP" sz="1000" dirty="0">
              <a:latin typeface="ＭＳ Ｐゴシック" panose="020B0600070205080204" pitchFamily="50" charset="-128"/>
              <a:ea typeface="ＭＳ Ｐゴシック" panose="020B0600070205080204" pitchFamily="50" charset="-128"/>
            </a:endParaRPr>
          </a:p>
          <a:p>
            <a:r>
              <a:rPr kumimoji="1" lang="en-US" altLang="ja-JP" sz="1000" dirty="0">
                <a:latin typeface="ＭＳ Ｐゴシック" panose="020B0600070205080204" pitchFamily="50" charset="-128"/>
                <a:ea typeface="ＭＳ Ｐゴシック" panose="020B0600070205080204" pitchFamily="50" charset="-128"/>
              </a:rPr>
              <a:t>2</a:t>
            </a:r>
            <a:r>
              <a:rPr kumimoji="1" lang="ja-JP" altLang="en-US" sz="1000" dirty="0">
                <a:latin typeface="ＭＳ Ｐゴシック" panose="020B0600070205080204" pitchFamily="50" charset="-128"/>
                <a:ea typeface="ＭＳ Ｐゴシック" panose="020B0600070205080204" pitchFamily="50" charset="-128"/>
              </a:rPr>
              <a:t>：</a:t>
            </a:r>
            <a:r>
              <a:rPr kumimoji="1" lang="en-US" altLang="ja-JP" sz="1000" dirty="0">
                <a:latin typeface="ＭＳ Ｐゴシック" panose="020B0600070205080204" pitchFamily="50" charset="-128"/>
                <a:ea typeface="ＭＳ Ｐゴシック" panose="020B0600070205080204" pitchFamily="50" charset="-128"/>
              </a:rPr>
              <a:t>2</a:t>
            </a:r>
            <a:r>
              <a:rPr kumimoji="1" lang="ja-JP" altLang="en-US" sz="1000" dirty="0">
                <a:latin typeface="ＭＳ Ｐゴシック" panose="020B0600070205080204" pitchFamily="50" charset="-128"/>
                <a:ea typeface="ＭＳ Ｐゴシック" panose="020B0600070205080204" pitchFamily="50" charset="-128"/>
              </a:rPr>
              <a:t>週間後</a:t>
            </a:r>
            <a:endParaRPr kumimoji="1" lang="en-US" altLang="ja-JP" sz="1000" dirty="0">
              <a:latin typeface="ＭＳ Ｐゴシック" panose="020B0600070205080204" pitchFamily="50" charset="-128"/>
              <a:ea typeface="ＭＳ Ｐゴシック" panose="020B0600070205080204" pitchFamily="50" charset="-128"/>
            </a:endParaRPr>
          </a:p>
          <a:p>
            <a:r>
              <a:rPr kumimoji="1" lang="en-US" altLang="ja-JP" sz="1000" dirty="0">
                <a:latin typeface="ＭＳ Ｐゴシック" panose="020B0600070205080204" pitchFamily="50" charset="-128"/>
                <a:ea typeface="ＭＳ Ｐゴシック" panose="020B0600070205080204" pitchFamily="50" charset="-128"/>
              </a:rPr>
              <a:t>3</a:t>
            </a:r>
            <a:r>
              <a:rPr kumimoji="1" lang="ja-JP" altLang="en-US" sz="1000" dirty="0">
                <a:latin typeface="ＭＳ Ｐゴシック" panose="020B0600070205080204" pitchFamily="50" charset="-128"/>
                <a:ea typeface="ＭＳ Ｐゴシック" panose="020B0600070205080204" pitchFamily="50" charset="-128"/>
              </a:rPr>
              <a:t>：</a:t>
            </a:r>
            <a:r>
              <a:rPr kumimoji="1" lang="en-US" altLang="ja-JP" sz="1000" dirty="0">
                <a:latin typeface="ＭＳ Ｐゴシック" panose="020B0600070205080204" pitchFamily="50" charset="-128"/>
                <a:ea typeface="ＭＳ Ｐゴシック" panose="020B0600070205080204" pitchFamily="50" charset="-128"/>
              </a:rPr>
              <a:t>1</a:t>
            </a:r>
            <a:r>
              <a:rPr kumimoji="1" lang="ja-JP" altLang="en-US" sz="1000" dirty="0">
                <a:latin typeface="ＭＳ Ｐゴシック" panose="020B0600070205080204" pitchFamily="50" charset="-128"/>
                <a:ea typeface="ＭＳ Ｐゴシック" panose="020B0600070205080204" pitchFamily="50" charset="-128"/>
              </a:rPr>
              <a:t>か月後</a:t>
            </a:r>
            <a:endParaRPr kumimoji="1" lang="en-US" altLang="ja-JP" sz="1000" dirty="0">
              <a:latin typeface="ＭＳ Ｐゴシック" panose="020B0600070205080204" pitchFamily="50" charset="-128"/>
              <a:ea typeface="ＭＳ Ｐゴシック" panose="020B0600070205080204" pitchFamily="50" charset="-128"/>
            </a:endParaRPr>
          </a:p>
          <a:p>
            <a:r>
              <a:rPr kumimoji="1" lang="en-US" altLang="ja-JP" sz="1000" dirty="0">
                <a:latin typeface="ＭＳ Ｐゴシック" panose="020B0600070205080204" pitchFamily="50" charset="-128"/>
                <a:ea typeface="ＭＳ Ｐゴシック" panose="020B0600070205080204" pitchFamily="50" charset="-128"/>
              </a:rPr>
              <a:t>4</a:t>
            </a:r>
            <a:r>
              <a:rPr kumimoji="1" lang="ja-JP" altLang="en-US" sz="1000" dirty="0">
                <a:latin typeface="ＭＳ Ｐゴシック" panose="020B0600070205080204" pitchFamily="50" charset="-128"/>
                <a:ea typeface="ＭＳ Ｐゴシック" panose="020B0600070205080204" pitchFamily="50" charset="-128"/>
              </a:rPr>
              <a:t>：</a:t>
            </a:r>
            <a:r>
              <a:rPr kumimoji="1" lang="en-US" altLang="ja-JP" sz="1000" dirty="0">
                <a:latin typeface="ＭＳ Ｐゴシック" panose="020B0600070205080204" pitchFamily="50" charset="-128"/>
                <a:ea typeface="ＭＳ Ｐゴシック" panose="020B0600070205080204" pitchFamily="50" charset="-128"/>
              </a:rPr>
              <a:t>2</a:t>
            </a:r>
            <a:r>
              <a:rPr kumimoji="1" lang="ja-JP" altLang="en-US" sz="1000" dirty="0">
                <a:latin typeface="ＭＳ Ｐゴシック" panose="020B0600070205080204" pitchFamily="50" charset="-128"/>
                <a:ea typeface="ＭＳ Ｐゴシック" panose="020B0600070205080204" pitchFamily="50" charset="-128"/>
              </a:rPr>
              <a:t>か月後</a:t>
            </a:r>
            <a:endParaRPr kumimoji="1" lang="en-US" altLang="ja-JP" sz="1000" dirty="0">
              <a:latin typeface="ＭＳ Ｐゴシック" panose="020B0600070205080204" pitchFamily="50" charset="-128"/>
              <a:ea typeface="ＭＳ Ｐゴシック" panose="020B0600070205080204" pitchFamily="50" charset="-128"/>
            </a:endParaRPr>
          </a:p>
          <a:p>
            <a:r>
              <a:rPr kumimoji="1" lang="en-US" altLang="ja-JP" sz="1000" dirty="0">
                <a:latin typeface="ＭＳ Ｐゴシック" panose="020B0600070205080204" pitchFamily="50" charset="-128"/>
                <a:ea typeface="ＭＳ Ｐゴシック" panose="020B0600070205080204" pitchFamily="50" charset="-128"/>
              </a:rPr>
              <a:t>5</a:t>
            </a:r>
            <a:r>
              <a:rPr kumimoji="1" lang="ja-JP" altLang="en-US" sz="1000" dirty="0">
                <a:latin typeface="ＭＳ Ｐゴシック" panose="020B0600070205080204" pitchFamily="50" charset="-128"/>
                <a:ea typeface="ＭＳ Ｐゴシック" panose="020B0600070205080204" pitchFamily="50" charset="-128"/>
              </a:rPr>
              <a:t>：</a:t>
            </a:r>
            <a:r>
              <a:rPr kumimoji="1" lang="en-US" altLang="ja-JP" sz="1000" dirty="0">
                <a:latin typeface="ＭＳ Ｐゴシック" panose="020B0600070205080204" pitchFamily="50" charset="-128"/>
                <a:ea typeface="ＭＳ Ｐゴシック" panose="020B0600070205080204" pitchFamily="50" charset="-128"/>
              </a:rPr>
              <a:t>3</a:t>
            </a:r>
            <a:r>
              <a:rPr kumimoji="1" lang="ja-JP" altLang="en-US" sz="1000" dirty="0">
                <a:latin typeface="ＭＳ Ｐゴシック" panose="020B0600070205080204" pitchFamily="50" charset="-128"/>
                <a:ea typeface="ＭＳ Ｐゴシック" panose="020B0600070205080204" pitchFamily="50" charset="-128"/>
              </a:rPr>
              <a:t>か月後　</a:t>
            </a:r>
            <a:r>
              <a:rPr kumimoji="1" lang="ja-JP" altLang="en-US" sz="1050" dirty="0">
                <a:latin typeface="ＭＳ Ｐゴシック" panose="020B0600070205080204" pitchFamily="50" charset="-128"/>
                <a:ea typeface="ＭＳ Ｐゴシック" panose="020B0600070205080204" pitchFamily="50" charset="-128"/>
              </a:rPr>
              <a:t>　</a:t>
            </a:r>
            <a:endParaRPr kumimoji="1" lang="en-US" altLang="ja-JP" sz="1050" dirty="0">
              <a:latin typeface="ＭＳ Ｐゴシック" panose="020B0600070205080204" pitchFamily="50" charset="-128"/>
              <a:ea typeface="ＭＳ Ｐゴシック" panose="020B0600070205080204" pitchFamily="50" charset="-128"/>
            </a:endParaRPr>
          </a:p>
        </p:txBody>
      </p:sp>
      <p:sp>
        <p:nvSpPr>
          <p:cNvPr id="221" name="角丸四角形 220"/>
          <p:cNvSpPr/>
          <p:nvPr/>
        </p:nvSpPr>
        <p:spPr>
          <a:xfrm>
            <a:off x="3000895" y="3565850"/>
            <a:ext cx="540000" cy="216000"/>
          </a:xfrm>
          <a:prstGeom prst="roundRect">
            <a:avLst/>
          </a:prstGeom>
          <a:solidFill>
            <a:schemeClr val="accent5">
              <a:lumMod val="75000"/>
            </a:schemeClr>
          </a:solidFill>
          <a:ln>
            <a:noFill/>
          </a:ln>
          <a:effectLst>
            <a:outerShdw blurRad="25400" dist="38100" dir="2700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ＭＳ Ｐゴシック" panose="020B0600070205080204" pitchFamily="50" charset="-128"/>
                <a:ea typeface="ＭＳ Ｐゴシック" panose="020B0600070205080204" pitchFamily="50" charset="-128"/>
              </a:rPr>
              <a:t>上流</a:t>
            </a:r>
          </a:p>
        </p:txBody>
      </p:sp>
      <p:sp>
        <p:nvSpPr>
          <p:cNvPr id="222" name="角丸四角形 221"/>
          <p:cNvSpPr/>
          <p:nvPr/>
        </p:nvSpPr>
        <p:spPr>
          <a:xfrm>
            <a:off x="192700" y="3574246"/>
            <a:ext cx="540000" cy="216000"/>
          </a:xfrm>
          <a:prstGeom prst="roundRect">
            <a:avLst/>
          </a:prstGeom>
          <a:solidFill>
            <a:schemeClr val="accent5">
              <a:lumMod val="75000"/>
            </a:schemeClr>
          </a:solidFill>
          <a:ln>
            <a:noFill/>
          </a:ln>
          <a:effectLst>
            <a:outerShdw blurRad="25400" dist="38100" dir="2700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ＭＳ Ｐゴシック" panose="020B0600070205080204" pitchFamily="50" charset="-128"/>
                <a:ea typeface="ＭＳ Ｐゴシック" panose="020B0600070205080204" pitchFamily="50" charset="-128"/>
              </a:rPr>
              <a:t>下流</a:t>
            </a:r>
          </a:p>
        </p:txBody>
      </p:sp>
      <p:grpSp>
        <p:nvGrpSpPr>
          <p:cNvPr id="245" name="グループ化 244">
            <a:extLst>
              <a:ext uri="{FF2B5EF4-FFF2-40B4-BE49-F238E27FC236}">
                <a16:creationId xmlns:a16="http://schemas.microsoft.com/office/drawing/2014/main" id="{2380F0BE-3B80-41AD-99EF-0EF5E3F47C4F}"/>
              </a:ext>
            </a:extLst>
          </p:cNvPr>
          <p:cNvGrpSpPr/>
          <p:nvPr/>
        </p:nvGrpSpPr>
        <p:grpSpPr>
          <a:xfrm>
            <a:off x="5691279" y="3979392"/>
            <a:ext cx="360000" cy="253916"/>
            <a:chOff x="4691179" y="3445953"/>
            <a:chExt cx="360000" cy="253916"/>
          </a:xfrm>
        </p:grpSpPr>
        <p:sp>
          <p:nvSpPr>
            <p:cNvPr id="246" name="正方形/長方形 245">
              <a:extLst>
                <a:ext uri="{FF2B5EF4-FFF2-40B4-BE49-F238E27FC236}">
                  <a16:creationId xmlns:a16="http://schemas.microsoft.com/office/drawing/2014/main" id="{D7343B0A-3525-4937-94DA-5C84E7B41B2A}"/>
                </a:ext>
              </a:extLst>
            </p:cNvPr>
            <p:cNvSpPr/>
            <p:nvPr/>
          </p:nvSpPr>
          <p:spPr>
            <a:xfrm>
              <a:off x="4745477" y="3514742"/>
              <a:ext cx="25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テキスト ボックス 246">
              <a:extLst>
                <a:ext uri="{FF2B5EF4-FFF2-40B4-BE49-F238E27FC236}">
                  <a16:creationId xmlns:a16="http://schemas.microsoft.com/office/drawing/2014/main" id="{ED8DF391-EAC8-4C18-A91A-9C8B72FDA2D8}"/>
                </a:ext>
              </a:extLst>
            </p:cNvPr>
            <p:cNvSpPr txBox="1"/>
            <p:nvPr/>
          </p:nvSpPr>
          <p:spPr>
            <a:xfrm>
              <a:off x="4691179" y="3445953"/>
              <a:ext cx="360000" cy="253916"/>
            </a:xfrm>
            <a:prstGeom prst="rect">
              <a:avLst/>
            </a:prstGeom>
            <a:noFill/>
          </p:spPr>
          <p:txBody>
            <a:bodyPr wrap="square" rtlCol="0">
              <a:spAutoFit/>
            </a:bodyPr>
            <a:lstStyle/>
            <a:p>
              <a:r>
                <a:rPr kumimoji="1" lang="en-US" altLang="ja-JP" sz="1050" dirty="0">
                  <a:latin typeface="ＭＳ Ｐゴシック" panose="020B0600070205080204" pitchFamily="50" charset="-128"/>
                  <a:ea typeface="ＭＳ Ｐゴシック" panose="020B0600070205080204" pitchFamily="50" charset="-128"/>
                </a:rPr>
                <a:t>1m</a:t>
              </a:r>
              <a:endParaRPr kumimoji="1" lang="ja-JP" altLang="en-US" sz="1050" dirty="0">
                <a:latin typeface="ＭＳ Ｐゴシック" panose="020B0600070205080204" pitchFamily="50" charset="-128"/>
                <a:ea typeface="ＭＳ Ｐゴシック" panose="020B0600070205080204" pitchFamily="50" charset="-128"/>
              </a:endParaRPr>
            </a:p>
          </p:txBody>
        </p:sp>
      </p:grpSp>
      <p:grpSp>
        <p:nvGrpSpPr>
          <p:cNvPr id="248" name="グループ化 247">
            <a:extLst>
              <a:ext uri="{FF2B5EF4-FFF2-40B4-BE49-F238E27FC236}">
                <a16:creationId xmlns:a16="http://schemas.microsoft.com/office/drawing/2014/main" id="{55B0F594-CD8B-478E-800D-BAA6A818E18E}"/>
              </a:ext>
            </a:extLst>
          </p:cNvPr>
          <p:cNvGrpSpPr/>
          <p:nvPr/>
        </p:nvGrpSpPr>
        <p:grpSpPr>
          <a:xfrm>
            <a:off x="5148551" y="3955136"/>
            <a:ext cx="360000" cy="253916"/>
            <a:chOff x="4691179" y="3445953"/>
            <a:chExt cx="360000" cy="253916"/>
          </a:xfrm>
        </p:grpSpPr>
        <p:sp>
          <p:nvSpPr>
            <p:cNvPr id="249" name="正方形/長方形 248">
              <a:extLst>
                <a:ext uri="{FF2B5EF4-FFF2-40B4-BE49-F238E27FC236}">
                  <a16:creationId xmlns:a16="http://schemas.microsoft.com/office/drawing/2014/main" id="{91312B31-6040-489C-955D-60313FC24C71}"/>
                </a:ext>
              </a:extLst>
            </p:cNvPr>
            <p:cNvSpPr/>
            <p:nvPr/>
          </p:nvSpPr>
          <p:spPr>
            <a:xfrm>
              <a:off x="4745477" y="3514742"/>
              <a:ext cx="25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テキスト ボックス 249">
              <a:extLst>
                <a:ext uri="{FF2B5EF4-FFF2-40B4-BE49-F238E27FC236}">
                  <a16:creationId xmlns:a16="http://schemas.microsoft.com/office/drawing/2014/main" id="{F560654A-6540-4C10-861A-AF99356D96EA}"/>
                </a:ext>
              </a:extLst>
            </p:cNvPr>
            <p:cNvSpPr txBox="1"/>
            <p:nvPr/>
          </p:nvSpPr>
          <p:spPr>
            <a:xfrm>
              <a:off x="4691179" y="3445953"/>
              <a:ext cx="360000" cy="253916"/>
            </a:xfrm>
            <a:prstGeom prst="rect">
              <a:avLst/>
            </a:prstGeom>
            <a:noFill/>
          </p:spPr>
          <p:txBody>
            <a:bodyPr wrap="square" rtlCol="0">
              <a:spAutoFit/>
            </a:bodyPr>
            <a:lstStyle/>
            <a:p>
              <a:r>
                <a:rPr kumimoji="1" lang="en-US" altLang="ja-JP" sz="1050" dirty="0">
                  <a:latin typeface="ＭＳ Ｐゴシック" panose="020B0600070205080204" pitchFamily="50" charset="-128"/>
                  <a:ea typeface="ＭＳ Ｐゴシック" panose="020B0600070205080204" pitchFamily="50" charset="-128"/>
                </a:rPr>
                <a:t>1m</a:t>
              </a:r>
              <a:endParaRPr kumimoji="1" lang="ja-JP" altLang="en-US" sz="1050" dirty="0">
                <a:latin typeface="ＭＳ Ｐゴシック" panose="020B0600070205080204" pitchFamily="50" charset="-128"/>
                <a:ea typeface="ＭＳ Ｐゴシック" panose="020B0600070205080204" pitchFamily="50" charset="-128"/>
              </a:endParaRPr>
            </a:p>
          </p:txBody>
        </p:sp>
      </p:grpSp>
      <p:sp>
        <p:nvSpPr>
          <p:cNvPr id="51" name="吹き出し: 角を丸めた四角形 50">
            <a:extLst>
              <a:ext uri="{FF2B5EF4-FFF2-40B4-BE49-F238E27FC236}">
                <a16:creationId xmlns:a16="http://schemas.microsoft.com/office/drawing/2014/main" id="{F4618E57-3218-4733-B2F9-3529A7E64B68}"/>
              </a:ext>
            </a:extLst>
          </p:cNvPr>
          <p:cNvSpPr/>
          <p:nvPr/>
        </p:nvSpPr>
        <p:spPr>
          <a:xfrm>
            <a:off x="3987197" y="1653419"/>
            <a:ext cx="4908726" cy="3507099"/>
          </a:xfrm>
          <a:prstGeom prst="wedgeRoundRectCallout">
            <a:avLst>
              <a:gd name="adj1" fmla="val -83000"/>
              <a:gd name="adj2" fmla="val -14347"/>
              <a:gd name="adj3" fmla="val 16667"/>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3" name="グループ化 52">
            <a:extLst>
              <a:ext uri="{FF2B5EF4-FFF2-40B4-BE49-F238E27FC236}">
                <a16:creationId xmlns:a16="http://schemas.microsoft.com/office/drawing/2014/main" id="{00EB5524-40FB-40E7-B940-F9B6D3523ED1}"/>
              </a:ext>
            </a:extLst>
          </p:cNvPr>
          <p:cNvGrpSpPr/>
          <p:nvPr/>
        </p:nvGrpSpPr>
        <p:grpSpPr>
          <a:xfrm>
            <a:off x="424056" y="1649278"/>
            <a:ext cx="773648" cy="256214"/>
            <a:chOff x="1181466" y="1627396"/>
            <a:chExt cx="773648" cy="256214"/>
          </a:xfrm>
        </p:grpSpPr>
        <p:sp>
          <p:nvSpPr>
            <p:cNvPr id="47" name="テキスト ボックス 46"/>
            <p:cNvSpPr txBox="1"/>
            <p:nvPr/>
          </p:nvSpPr>
          <p:spPr>
            <a:xfrm>
              <a:off x="1206375" y="1629694"/>
              <a:ext cx="583676" cy="253916"/>
            </a:xfrm>
            <a:prstGeom prst="rect">
              <a:avLst/>
            </a:prstGeom>
            <a:pattFill prst="wdUpDiag">
              <a:fgClr>
                <a:schemeClr val="accent1">
                  <a:lumMod val="40000"/>
                  <a:lumOff val="60000"/>
                </a:schemeClr>
              </a:fgClr>
              <a:bgClr>
                <a:schemeClr val="bg1"/>
              </a:bgClr>
            </a:pattFill>
            <a:ln>
              <a:solidFill>
                <a:schemeClr val="accent1">
                  <a:shade val="50000"/>
                </a:schemeClr>
              </a:solidFill>
            </a:ln>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ｚ</a:t>
              </a:r>
            </a:p>
          </p:txBody>
        </p:sp>
        <p:sp>
          <p:nvSpPr>
            <p:cNvPr id="25" name="正方形/長方形 24"/>
            <p:cNvSpPr/>
            <p:nvPr/>
          </p:nvSpPr>
          <p:spPr>
            <a:xfrm>
              <a:off x="1238609" y="1675514"/>
              <a:ext cx="480666" cy="168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56" name="テキスト ボックス 255">
              <a:extLst>
                <a:ext uri="{FF2B5EF4-FFF2-40B4-BE49-F238E27FC236}">
                  <a16:creationId xmlns:a16="http://schemas.microsoft.com/office/drawing/2014/main" id="{EF436159-0039-45C1-A870-4433867819CA}"/>
                </a:ext>
              </a:extLst>
            </p:cNvPr>
            <p:cNvSpPr txBox="1"/>
            <p:nvPr/>
          </p:nvSpPr>
          <p:spPr>
            <a:xfrm>
              <a:off x="1181466" y="1627396"/>
              <a:ext cx="773648" cy="253916"/>
            </a:xfrm>
            <a:prstGeom prst="rect">
              <a:avLst/>
            </a:prstGeom>
            <a:noFill/>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実験区</a:t>
              </a:r>
            </a:p>
          </p:txBody>
        </p:sp>
      </p:grpSp>
      <p:sp>
        <p:nvSpPr>
          <p:cNvPr id="43" name="テキスト ボックス 42"/>
          <p:cNvSpPr txBox="1"/>
          <p:nvPr/>
        </p:nvSpPr>
        <p:spPr>
          <a:xfrm>
            <a:off x="435031" y="1985919"/>
            <a:ext cx="640557" cy="253916"/>
          </a:xfrm>
          <a:prstGeom prst="rect">
            <a:avLst/>
          </a:prstGeom>
          <a:noFill/>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対照区</a:t>
            </a:r>
          </a:p>
        </p:txBody>
      </p:sp>
      <p:sp>
        <p:nvSpPr>
          <p:cNvPr id="257" name="テキスト ボックス 256">
            <a:extLst>
              <a:ext uri="{FF2B5EF4-FFF2-40B4-BE49-F238E27FC236}">
                <a16:creationId xmlns:a16="http://schemas.microsoft.com/office/drawing/2014/main" id="{2DC083D4-D365-4D8B-A3B9-7DA6DAAA85D3}"/>
              </a:ext>
            </a:extLst>
          </p:cNvPr>
          <p:cNvSpPr txBox="1"/>
          <p:nvPr/>
        </p:nvSpPr>
        <p:spPr>
          <a:xfrm>
            <a:off x="976776" y="1915101"/>
            <a:ext cx="3348259" cy="415498"/>
          </a:xfrm>
          <a:prstGeom prst="rect">
            <a:avLst/>
          </a:prstGeom>
          <a:noFill/>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実験期間中の平野川</a:t>
            </a:r>
            <a:r>
              <a:rPr kumimoji="1" lang="ja-JP" altLang="en-US" sz="1050" dirty="0" smtClean="0">
                <a:latin typeface="ＭＳ Ｐゴシック" panose="020B0600070205080204" pitchFamily="50" charset="-128"/>
                <a:ea typeface="ＭＳ Ｐゴシック" panose="020B0600070205080204" pitchFamily="50" charset="-128"/>
              </a:rPr>
              <a:t>の</a:t>
            </a:r>
            <a:endParaRPr kumimoji="1" lang="en-US" altLang="ja-JP" sz="1050" dirty="0" smtClean="0">
              <a:latin typeface="ＭＳ Ｐゴシック" panose="020B0600070205080204" pitchFamily="50" charset="-128"/>
              <a:ea typeface="ＭＳ Ｐゴシック" panose="020B0600070205080204" pitchFamily="50" charset="-128"/>
            </a:endParaRPr>
          </a:p>
          <a:p>
            <a:r>
              <a:rPr kumimoji="1" lang="ja-JP" altLang="en-US" sz="1050" dirty="0" smtClean="0">
                <a:latin typeface="ＭＳ Ｐゴシック" panose="020B0600070205080204" pitchFamily="50" charset="-128"/>
                <a:ea typeface="ＭＳ Ｐゴシック" panose="020B0600070205080204" pitchFamily="50" charset="-128"/>
              </a:rPr>
              <a:t>底</a:t>
            </a:r>
            <a:r>
              <a:rPr kumimoji="1" lang="ja-JP" altLang="en-US" sz="1050" dirty="0">
                <a:latin typeface="ＭＳ Ｐゴシック" panose="020B0600070205080204" pitchFamily="50" charset="-128"/>
                <a:ea typeface="ＭＳ Ｐゴシック" panose="020B0600070205080204" pitchFamily="50" charset="-128"/>
              </a:rPr>
              <a:t>泥の状態変化を</a:t>
            </a:r>
            <a:r>
              <a:rPr kumimoji="1" lang="ja-JP" altLang="en-US" sz="1050" dirty="0" smtClean="0">
                <a:latin typeface="ＭＳ Ｐゴシック" panose="020B0600070205080204" pitchFamily="50" charset="-128"/>
                <a:ea typeface="ＭＳ Ｐゴシック" panose="020B0600070205080204" pitchFamily="50" charset="-128"/>
              </a:rPr>
              <a:t>把握する区画</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258" name="テキスト ボックス 257">
            <a:extLst>
              <a:ext uri="{FF2B5EF4-FFF2-40B4-BE49-F238E27FC236}">
                <a16:creationId xmlns:a16="http://schemas.microsoft.com/office/drawing/2014/main" id="{F14AA3CB-BD9A-457B-BEB5-A1A88EAC1A3A}"/>
              </a:ext>
            </a:extLst>
          </p:cNvPr>
          <p:cNvSpPr txBox="1"/>
          <p:nvPr/>
        </p:nvSpPr>
        <p:spPr>
          <a:xfrm>
            <a:off x="777872" y="4102802"/>
            <a:ext cx="1434358" cy="276999"/>
          </a:xfrm>
          <a:prstGeom prst="rect">
            <a:avLst/>
          </a:prstGeom>
          <a:noFill/>
        </p:spPr>
        <p:txBody>
          <a:bodyPr wrap="square" rtlCol="0">
            <a:spAutoFit/>
          </a:bodyPr>
          <a:lstStyle/>
          <a:p>
            <a:r>
              <a:rPr kumimoji="1" lang="en-US" altLang="ja-JP" sz="1200" dirty="0">
                <a:latin typeface="ＭＳ Ｐゴシック" panose="020B0600070205080204" pitchFamily="50" charset="-128"/>
                <a:ea typeface="ＭＳ Ｐゴシック" panose="020B0600070205080204" pitchFamily="50" charset="-128"/>
              </a:rPr>
              <a:t>Z</a:t>
            </a:r>
            <a:r>
              <a:rPr kumimoji="1" lang="ja-JP" altLang="en-US" sz="1200" dirty="0">
                <a:latin typeface="ＭＳ Ｐゴシック" panose="020B0600070205080204" pitchFamily="50" charset="-128"/>
                <a:ea typeface="ＭＳ Ｐゴシック" panose="020B0600070205080204" pitchFamily="50" charset="-128"/>
              </a:rPr>
              <a:t>社散布場所</a:t>
            </a:r>
          </a:p>
        </p:txBody>
      </p:sp>
      <p:sp>
        <p:nvSpPr>
          <p:cNvPr id="223" name="正方形/長方形 222"/>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2"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aphicFrame>
        <p:nvGraphicFramePr>
          <p:cNvPr id="260" name="表 259"/>
          <p:cNvGraphicFramePr>
            <a:graphicFrameLocks noGrp="1"/>
          </p:cNvGraphicFramePr>
          <p:nvPr>
            <p:extLst>
              <p:ext uri="{D42A27DB-BD31-4B8C-83A1-F6EECF244321}">
                <p14:modId xmlns:p14="http://schemas.microsoft.com/office/powerpoint/2010/main" val="4273962402"/>
              </p:ext>
            </p:extLst>
          </p:nvPr>
        </p:nvGraphicFramePr>
        <p:xfrm>
          <a:off x="47867" y="518012"/>
          <a:ext cx="9040753" cy="365760"/>
        </p:xfrm>
        <a:graphic>
          <a:graphicData uri="http://schemas.openxmlformats.org/drawingml/2006/table">
            <a:tbl>
              <a:tblPr firstRow="1" bandRow="1">
                <a:tableStyleId>{5C22544A-7EE6-4342-B048-85BDC9FD1C3A}</a:tableStyleId>
              </a:tblPr>
              <a:tblGrid>
                <a:gridCol w="9040753">
                  <a:extLst>
                    <a:ext uri="{9D8B030D-6E8A-4147-A177-3AD203B41FA5}">
                      <a16:colId xmlns:a16="http://schemas.microsoft.com/office/drawing/2014/main" val="3578394316"/>
                    </a:ext>
                  </a:extLst>
                </a:gridCol>
              </a:tblGrid>
              <a:tr h="295383">
                <a:tc>
                  <a:txBody>
                    <a:bodyPr/>
                    <a:lstStyle/>
                    <a:p>
                      <a:pPr algn="ctr"/>
                      <a:r>
                        <a:rPr kumimoji="1" lang="ja-JP" altLang="en-US" dirty="0" smtClean="0">
                          <a:latin typeface="+mn-lt"/>
                        </a:rPr>
                        <a:t>実証実験エリアの概要</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grpSp>
        <p:nvGrpSpPr>
          <p:cNvPr id="264" name="グループ化 263"/>
          <p:cNvGrpSpPr/>
          <p:nvPr/>
        </p:nvGrpSpPr>
        <p:grpSpPr>
          <a:xfrm>
            <a:off x="7199721" y="19078"/>
            <a:ext cx="1902880" cy="375487"/>
            <a:chOff x="162150" y="2254313"/>
            <a:chExt cx="2412000" cy="375487"/>
          </a:xfrm>
        </p:grpSpPr>
        <p:sp>
          <p:nvSpPr>
            <p:cNvPr id="265" name="角丸四角形 264"/>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266"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408106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0" y="762031"/>
            <a:ext cx="8969565" cy="6043380"/>
          </a:xfrm>
          <a:prstGeom prst="roundRect">
            <a:avLst>
              <a:gd name="adj" fmla="val 6321"/>
            </a:avLst>
          </a:prstGeom>
          <a:solidFill>
            <a:schemeClr val="bg1"/>
          </a:soli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dirty="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305319" y="6671671"/>
            <a:ext cx="864000" cy="123111"/>
          </a:xfrm>
          <a:prstGeom prst="rect">
            <a:avLst/>
          </a:prstGeom>
          <a:noFill/>
          <a:ln>
            <a:noFill/>
          </a:ln>
        </p:spPr>
        <p:txBody>
          <a:bodyPr wrap="square" lIns="0" tIns="0" rIns="0" bIns="0" rtlCol="0">
            <a:spAutoFit/>
          </a:bodyPr>
          <a:lstStyle>
            <a:defPPr>
              <a:defRPr lang="en-US"/>
            </a:defPPr>
            <a:lvl1pPr algn="ctr">
              <a:defRPr sz="1100" b="1">
                <a:solidFill>
                  <a:srgbClr val="0070C0"/>
                </a:solidFill>
                <a:latin typeface="+mn-ea"/>
              </a:defRPr>
            </a:lvl1pPr>
          </a:lstStyle>
          <a:p>
            <a:pPr algn="l"/>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出典：国土地理院</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12"/>
          </p:nvPr>
        </p:nvSpPr>
        <p:spPr>
          <a:xfrm>
            <a:off x="7159637" y="6597692"/>
            <a:ext cx="2057400" cy="365125"/>
          </a:xfrm>
        </p:spPr>
        <p:txBody>
          <a:bodyPr/>
          <a:lstStyle/>
          <a:p>
            <a:fld id="{F7809CC4-BC24-49F4-821D-E9970E7A63E4}" type="slidenum">
              <a:rPr kumimoji="1" lang="ja-JP" altLang="en-US" smtClean="0"/>
              <a:t>20</a:t>
            </a:fld>
            <a:endParaRPr kumimoji="1" lang="ja-JP" altLang="en-US" dirty="0"/>
          </a:p>
        </p:txBody>
      </p:sp>
      <p:graphicFrame>
        <p:nvGraphicFramePr>
          <p:cNvPr id="22" name="グラフ 21"/>
          <p:cNvGraphicFramePr>
            <a:graphicFrameLocks/>
          </p:cNvGraphicFramePr>
          <p:nvPr/>
        </p:nvGraphicFramePr>
        <p:xfrm>
          <a:off x="3237324" y="1504798"/>
          <a:ext cx="1738087" cy="4839932"/>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p:cNvSpPr txBox="1"/>
          <p:nvPr/>
        </p:nvSpPr>
        <p:spPr>
          <a:xfrm>
            <a:off x="3449922" y="6234716"/>
            <a:ext cx="1478290" cy="415498"/>
          </a:xfrm>
          <a:prstGeom prst="rect">
            <a:avLst/>
          </a:prstGeom>
          <a:noFill/>
        </p:spPr>
        <p:txBody>
          <a:bodyPr wrap="none" rtlCol="0">
            <a:spAutoFit/>
          </a:bodyPr>
          <a:lstStyle/>
          <a:p>
            <a:r>
              <a:rPr kumimoji="1" lang="ja-JP" altLang="en-US" sz="1200" dirty="0">
                <a:latin typeface="ＭＳ Ｐゴシック" panose="020B0600070205080204" pitchFamily="50" charset="-128"/>
                <a:ea typeface="ＭＳ Ｐゴシック" panose="020B0600070205080204" pitchFamily="50" charset="-128"/>
              </a:rPr>
              <a:t>強熱減量</a:t>
            </a:r>
            <a:r>
              <a:rPr kumimoji="1" lang="en-US" altLang="ja-JP" sz="1200" dirty="0">
                <a:latin typeface="ＭＳ Ｐゴシック" panose="020B0600070205080204" pitchFamily="50" charset="-128"/>
                <a:ea typeface="ＭＳ Ｐゴシック" panose="020B0600070205080204" pitchFamily="50" charset="-128"/>
              </a:rPr>
              <a:t>(%) </a:t>
            </a:r>
            <a:r>
              <a:rPr kumimoji="1" lang="ja-JP" altLang="en-US" sz="1200" dirty="0">
                <a:latin typeface="ＭＳ Ｐゴシック" panose="020B0600070205080204" pitchFamily="50" charset="-128"/>
                <a:ea typeface="ＭＳ Ｐゴシック" panose="020B0600070205080204" pitchFamily="50" charset="-128"/>
              </a:rPr>
              <a:t>（流心）</a:t>
            </a:r>
            <a:endParaRPr kumimoji="1" lang="en-US" altLang="ja-JP" sz="12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R2.6.30</a:t>
            </a: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7.1</a:t>
            </a:r>
            <a:r>
              <a:rPr kumimoji="1" lang="ja-JP" altLang="en-US" sz="900" dirty="0">
                <a:latin typeface="ＭＳ Ｐゴシック" panose="020B0600070205080204" pitchFamily="50" charset="-128"/>
                <a:ea typeface="ＭＳ Ｐゴシック" panose="020B0600070205080204" pitchFamily="50" charset="-128"/>
              </a:rPr>
              <a:t>）</a:t>
            </a:r>
          </a:p>
        </p:txBody>
      </p:sp>
      <p:sp>
        <p:nvSpPr>
          <p:cNvPr id="6" name="円/楕円 5"/>
          <p:cNvSpPr/>
          <p:nvPr/>
        </p:nvSpPr>
        <p:spPr>
          <a:xfrm>
            <a:off x="4188706" y="1971675"/>
            <a:ext cx="288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4379206" y="3325861"/>
            <a:ext cx="252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4544917" y="3658060"/>
            <a:ext cx="288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4264906" y="4562475"/>
            <a:ext cx="324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4150606" y="3792256"/>
            <a:ext cx="288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4550656" y="2295525"/>
            <a:ext cx="288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828105" y="6234716"/>
            <a:ext cx="1217000" cy="415498"/>
          </a:xfrm>
          <a:prstGeom prst="rect">
            <a:avLst/>
          </a:prstGeom>
          <a:noFill/>
        </p:spPr>
        <p:txBody>
          <a:bodyPr wrap="none" rtlCol="0">
            <a:spAutoFit/>
          </a:bodyPr>
          <a:lstStyle/>
          <a:p>
            <a:r>
              <a:rPr kumimoji="1" lang="ja-JP" altLang="en-US" sz="1200" dirty="0">
                <a:latin typeface="ＭＳ Ｐゴシック" panose="020B0600070205080204" pitchFamily="50" charset="-128"/>
                <a:ea typeface="ＭＳ Ｐゴシック" panose="020B0600070205080204" pitchFamily="50" charset="-128"/>
              </a:rPr>
              <a:t>スカム発生回数</a:t>
            </a:r>
            <a:endParaRPr kumimoji="1" lang="en-US" altLang="ja-JP" sz="12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R1.8</a:t>
            </a: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R2.3</a:t>
            </a:r>
            <a:r>
              <a:rPr kumimoji="1" lang="ja-JP" altLang="en-US" sz="900" dirty="0">
                <a:latin typeface="ＭＳ Ｐゴシック" panose="020B0600070205080204" pitchFamily="50" charset="-128"/>
                <a:ea typeface="ＭＳ Ｐゴシック" panose="020B0600070205080204" pitchFamily="50" charset="-128"/>
              </a:rPr>
              <a:t>）</a:t>
            </a:r>
          </a:p>
        </p:txBody>
      </p:sp>
      <p:sp>
        <p:nvSpPr>
          <p:cNvPr id="48" name="テキスト ボックス 47"/>
          <p:cNvSpPr txBox="1"/>
          <p:nvPr/>
        </p:nvSpPr>
        <p:spPr>
          <a:xfrm>
            <a:off x="7764743" y="6246114"/>
            <a:ext cx="1087157" cy="361637"/>
          </a:xfrm>
          <a:prstGeom prst="rect">
            <a:avLst/>
          </a:prstGeom>
          <a:noFill/>
        </p:spPr>
        <p:txBody>
          <a:bodyPr wrap="none" rtlCol="0">
            <a:spAutoFit/>
          </a:bodyPr>
          <a:lstStyle/>
          <a:p>
            <a:r>
              <a:rPr kumimoji="1" lang="ja-JP" altLang="en-US" sz="1050" dirty="0">
                <a:latin typeface="ＭＳ Ｐゴシック" panose="020B0600070205080204" pitchFamily="50" charset="-128"/>
                <a:ea typeface="ＭＳ Ｐゴシック" panose="020B0600070205080204" pitchFamily="50" charset="-128"/>
              </a:rPr>
              <a:t>スカム浮遊状況</a:t>
            </a:r>
            <a:endParaRPr kumimoji="1" lang="en-US" altLang="ja-JP" sz="1050" dirty="0">
              <a:latin typeface="ＭＳ Ｐゴシック" panose="020B0600070205080204" pitchFamily="50" charset="-128"/>
              <a:ea typeface="ＭＳ Ｐゴシック" panose="020B0600070205080204" pitchFamily="50" charset="-128"/>
            </a:endParaRPr>
          </a:p>
          <a:p>
            <a:pPr algn="ct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R1.8</a:t>
            </a: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R2.3</a:t>
            </a:r>
            <a:r>
              <a:rPr kumimoji="1" lang="ja-JP" altLang="en-US" sz="700" dirty="0">
                <a:latin typeface="ＭＳ Ｐゴシック" panose="020B0600070205080204" pitchFamily="50" charset="-128"/>
                <a:ea typeface="ＭＳ Ｐゴシック" panose="020B0600070205080204" pitchFamily="50" charset="-128"/>
              </a:rPr>
              <a:t>）</a:t>
            </a:r>
          </a:p>
        </p:txBody>
      </p:sp>
      <p:pic>
        <p:nvPicPr>
          <p:cNvPr id="8" name="図 7"/>
          <p:cNvPicPr>
            <a:picLocks noChangeAspect="1"/>
          </p:cNvPicPr>
          <p:nvPr/>
        </p:nvPicPr>
        <p:blipFill>
          <a:blip r:embed="rId4"/>
          <a:stretch>
            <a:fillRect/>
          </a:stretch>
        </p:blipFill>
        <p:spPr>
          <a:xfrm>
            <a:off x="1717976" y="1510755"/>
            <a:ext cx="1404000" cy="4743001"/>
          </a:xfrm>
          <a:prstGeom prst="rect">
            <a:avLst/>
          </a:prstGeom>
        </p:spPr>
      </p:pic>
      <p:sp>
        <p:nvSpPr>
          <p:cNvPr id="39" name="テキスト ボックス 38"/>
          <p:cNvSpPr txBox="1"/>
          <p:nvPr/>
        </p:nvSpPr>
        <p:spPr>
          <a:xfrm>
            <a:off x="1888144" y="6234716"/>
            <a:ext cx="1226618" cy="415498"/>
          </a:xfrm>
          <a:prstGeom prst="rect">
            <a:avLst/>
          </a:prstGeom>
          <a:noFill/>
        </p:spPr>
        <p:txBody>
          <a:bodyPr wrap="none" rtlCol="0">
            <a:spAutoFit/>
          </a:bodyPr>
          <a:lstStyle/>
          <a:p>
            <a:r>
              <a:rPr kumimoji="1" lang="ja-JP" altLang="en-US" sz="1200" dirty="0">
                <a:latin typeface="ＭＳ Ｐゴシック" panose="020B0600070205080204" pitchFamily="50" charset="-128"/>
                <a:ea typeface="ＭＳ Ｐゴシック" panose="020B0600070205080204" pitchFamily="50" charset="-128"/>
              </a:rPr>
              <a:t>底泥の深さ分布</a:t>
            </a:r>
            <a:endParaRPr kumimoji="1" lang="en-US" altLang="ja-JP" sz="12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R2.7.10</a:t>
            </a:r>
            <a:r>
              <a:rPr kumimoji="1" lang="ja-JP" altLang="en-US" sz="900" dirty="0">
                <a:latin typeface="ＭＳ Ｐゴシック" panose="020B0600070205080204" pitchFamily="50" charset="-128"/>
                <a:ea typeface="ＭＳ Ｐゴシック" panose="020B0600070205080204" pitchFamily="50" charset="-128"/>
              </a:rPr>
              <a:t>～</a:t>
            </a:r>
            <a:r>
              <a:rPr kumimoji="1" lang="en-US" altLang="ja-JP" sz="900" dirty="0">
                <a:latin typeface="ＭＳ Ｐゴシック" panose="020B0600070205080204" pitchFamily="50" charset="-128"/>
                <a:ea typeface="ＭＳ Ｐゴシック" panose="020B0600070205080204" pitchFamily="50" charset="-128"/>
              </a:rPr>
              <a:t>7.16</a:t>
            </a:r>
            <a:r>
              <a:rPr kumimoji="1" lang="ja-JP" altLang="en-US" sz="900" dirty="0">
                <a:latin typeface="ＭＳ Ｐゴシック" panose="020B0600070205080204" pitchFamily="50" charset="-128"/>
                <a:ea typeface="ＭＳ Ｐゴシック" panose="020B0600070205080204" pitchFamily="50" charset="-128"/>
              </a:rPr>
              <a:t>）</a:t>
            </a:r>
          </a:p>
        </p:txBody>
      </p:sp>
      <p:sp>
        <p:nvSpPr>
          <p:cNvPr id="46" name="テキスト ボックス 45"/>
          <p:cNvSpPr txBox="1"/>
          <p:nvPr/>
        </p:nvSpPr>
        <p:spPr>
          <a:xfrm>
            <a:off x="6317752" y="6256173"/>
            <a:ext cx="1356462" cy="361637"/>
          </a:xfrm>
          <a:prstGeom prst="rect">
            <a:avLst/>
          </a:prstGeom>
          <a:noFill/>
        </p:spPr>
        <p:txBody>
          <a:bodyPr wrap="none" rtlCol="0">
            <a:spAutoFit/>
          </a:bodyPr>
          <a:lstStyle/>
          <a:p>
            <a:pPr algn="ctr"/>
            <a:r>
              <a:rPr kumimoji="1" lang="ja-JP" altLang="en-US" sz="1050" dirty="0">
                <a:latin typeface="ＭＳ Ｐゴシック" panose="020B0600070205080204" pitchFamily="50" charset="-128"/>
                <a:ea typeface="ＭＳ Ｐゴシック" panose="020B0600070205080204" pitchFamily="50" charset="-128"/>
              </a:rPr>
              <a:t>スカム発生推定場所</a:t>
            </a:r>
            <a:endParaRPr kumimoji="1" lang="en-US" altLang="ja-JP" sz="1050" dirty="0">
              <a:latin typeface="ＭＳ Ｐゴシック" panose="020B0600070205080204" pitchFamily="50" charset="-128"/>
              <a:ea typeface="ＭＳ Ｐゴシック" panose="020B0600070205080204" pitchFamily="50" charset="-128"/>
            </a:endParaRPr>
          </a:p>
          <a:p>
            <a:pPr algn="ct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R1.8</a:t>
            </a:r>
            <a:r>
              <a:rPr kumimoji="1" lang="ja-JP" altLang="en-US" sz="700" dirty="0">
                <a:latin typeface="ＭＳ Ｐゴシック" panose="020B0600070205080204" pitchFamily="50" charset="-128"/>
                <a:ea typeface="ＭＳ Ｐゴシック" panose="020B0600070205080204" pitchFamily="50" charset="-128"/>
              </a:rPr>
              <a:t>～</a:t>
            </a:r>
            <a:r>
              <a:rPr kumimoji="1" lang="en-US" altLang="ja-JP" sz="700" dirty="0">
                <a:latin typeface="ＭＳ Ｐゴシック" panose="020B0600070205080204" pitchFamily="50" charset="-128"/>
                <a:ea typeface="ＭＳ Ｐゴシック" panose="020B0600070205080204" pitchFamily="50" charset="-128"/>
              </a:rPr>
              <a:t>R2.3</a:t>
            </a:r>
            <a:r>
              <a:rPr kumimoji="1" lang="ja-JP" altLang="en-US" sz="700" dirty="0">
                <a:latin typeface="ＭＳ Ｐゴシック" panose="020B0600070205080204" pitchFamily="50" charset="-128"/>
                <a:ea typeface="ＭＳ Ｐゴシック" panose="020B0600070205080204" pitchFamily="50" charset="-128"/>
              </a:rPr>
              <a:t>）</a:t>
            </a:r>
          </a:p>
        </p:txBody>
      </p:sp>
      <p:pic>
        <p:nvPicPr>
          <p:cNvPr id="2" name="図 1"/>
          <p:cNvPicPr>
            <a:picLocks noChangeAspect="1"/>
          </p:cNvPicPr>
          <p:nvPr/>
        </p:nvPicPr>
        <p:blipFill>
          <a:blip r:embed="rId5"/>
          <a:stretch>
            <a:fillRect/>
          </a:stretch>
        </p:blipFill>
        <p:spPr>
          <a:xfrm>
            <a:off x="5062034" y="1735504"/>
            <a:ext cx="543016" cy="4495800"/>
          </a:xfrm>
          <a:prstGeom prst="rect">
            <a:avLst/>
          </a:prstGeom>
        </p:spPr>
      </p:pic>
      <p:grpSp>
        <p:nvGrpSpPr>
          <p:cNvPr id="4" name="グループ化 3"/>
          <p:cNvGrpSpPr/>
          <p:nvPr/>
        </p:nvGrpSpPr>
        <p:grpSpPr>
          <a:xfrm>
            <a:off x="4841348" y="1582878"/>
            <a:ext cx="238125" cy="4742340"/>
            <a:chOff x="4898498" y="1287603"/>
            <a:chExt cx="238125" cy="4742340"/>
          </a:xfrm>
        </p:grpSpPr>
        <p:sp>
          <p:nvSpPr>
            <p:cNvPr id="3" name="テキスト ボックス 2"/>
            <p:cNvSpPr txBox="1"/>
            <p:nvPr/>
          </p:nvSpPr>
          <p:spPr>
            <a:xfrm>
              <a:off x="4917548" y="1287603"/>
              <a:ext cx="219075" cy="276999"/>
            </a:xfrm>
            <a:prstGeom prst="rect">
              <a:avLst/>
            </a:prstGeom>
            <a:noFill/>
          </p:spPr>
          <p:txBody>
            <a:bodyPr wrap="square" rtlCol="0">
              <a:spAutoFit/>
            </a:bodyPr>
            <a:lstStyle/>
            <a:p>
              <a:r>
                <a:rPr kumimoji="1" lang="en-US" altLang="ja-JP" sz="1200" dirty="0"/>
                <a:t>c</a:t>
              </a:r>
              <a:endParaRPr kumimoji="1" lang="ja-JP" altLang="en-US" sz="1200" dirty="0"/>
            </a:p>
          </p:txBody>
        </p:sp>
        <p:sp>
          <p:nvSpPr>
            <p:cNvPr id="50" name="テキスト ボックス 49"/>
            <p:cNvSpPr txBox="1"/>
            <p:nvPr/>
          </p:nvSpPr>
          <p:spPr>
            <a:xfrm>
              <a:off x="4917548" y="1734137"/>
              <a:ext cx="219075" cy="276999"/>
            </a:xfrm>
            <a:prstGeom prst="rect">
              <a:avLst/>
            </a:prstGeom>
            <a:noFill/>
          </p:spPr>
          <p:txBody>
            <a:bodyPr wrap="square" rtlCol="0">
              <a:spAutoFit/>
            </a:bodyPr>
            <a:lstStyle/>
            <a:p>
              <a:r>
                <a:rPr kumimoji="1" lang="en-US" altLang="ja-JP" sz="1200" dirty="0"/>
                <a:t>d</a:t>
              </a:r>
              <a:endParaRPr kumimoji="1" lang="ja-JP" altLang="en-US" sz="1200" dirty="0"/>
            </a:p>
          </p:txBody>
        </p:sp>
        <p:sp>
          <p:nvSpPr>
            <p:cNvPr id="51" name="テキスト ボックス 50"/>
            <p:cNvSpPr txBox="1"/>
            <p:nvPr/>
          </p:nvSpPr>
          <p:spPr>
            <a:xfrm>
              <a:off x="4917548" y="2180671"/>
              <a:ext cx="219075" cy="276999"/>
            </a:xfrm>
            <a:prstGeom prst="rect">
              <a:avLst/>
            </a:prstGeom>
            <a:noFill/>
          </p:spPr>
          <p:txBody>
            <a:bodyPr wrap="square" rtlCol="0">
              <a:spAutoFit/>
            </a:bodyPr>
            <a:lstStyle/>
            <a:p>
              <a:r>
                <a:rPr kumimoji="1" lang="en-US" altLang="ja-JP" sz="1200" dirty="0"/>
                <a:t>e</a:t>
              </a:r>
              <a:endParaRPr kumimoji="1" lang="ja-JP" altLang="en-US" sz="1200" dirty="0"/>
            </a:p>
          </p:txBody>
        </p:sp>
        <p:sp>
          <p:nvSpPr>
            <p:cNvPr id="52" name="テキスト ボックス 51"/>
            <p:cNvSpPr txBox="1"/>
            <p:nvPr/>
          </p:nvSpPr>
          <p:spPr>
            <a:xfrm>
              <a:off x="4917548" y="2627205"/>
              <a:ext cx="219075" cy="276999"/>
            </a:xfrm>
            <a:prstGeom prst="rect">
              <a:avLst/>
            </a:prstGeom>
            <a:noFill/>
          </p:spPr>
          <p:txBody>
            <a:bodyPr wrap="square" rtlCol="0">
              <a:spAutoFit/>
            </a:bodyPr>
            <a:lstStyle/>
            <a:p>
              <a:r>
                <a:rPr kumimoji="1" lang="en-US" altLang="ja-JP" sz="1200" dirty="0"/>
                <a:t>f</a:t>
              </a:r>
              <a:endParaRPr kumimoji="1" lang="ja-JP" altLang="en-US" sz="1200" dirty="0"/>
            </a:p>
          </p:txBody>
        </p:sp>
        <p:sp>
          <p:nvSpPr>
            <p:cNvPr id="53" name="テキスト ボックス 52"/>
            <p:cNvSpPr txBox="1"/>
            <p:nvPr/>
          </p:nvSpPr>
          <p:spPr>
            <a:xfrm>
              <a:off x="4917548" y="3073739"/>
              <a:ext cx="219075" cy="276999"/>
            </a:xfrm>
            <a:prstGeom prst="rect">
              <a:avLst/>
            </a:prstGeom>
            <a:noFill/>
          </p:spPr>
          <p:txBody>
            <a:bodyPr wrap="square" rtlCol="0">
              <a:spAutoFit/>
            </a:bodyPr>
            <a:lstStyle/>
            <a:p>
              <a:r>
                <a:rPr kumimoji="1" lang="en-US" altLang="ja-JP" sz="1200" dirty="0"/>
                <a:t>g</a:t>
              </a:r>
              <a:endParaRPr kumimoji="1" lang="ja-JP" altLang="en-US" sz="1200" dirty="0"/>
            </a:p>
          </p:txBody>
        </p:sp>
        <p:sp>
          <p:nvSpPr>
            <p:cNvPr id="54" name="テキスト ボックス 53"/>
            <p:cNvSpPr txBox="1"/>
            <p:nvPr/>
          </p:nvSpPr>
          <p:spPr>
            <a:xfrm>
              <a:off x="4917548" y="3520273"/>
              <a:ext cx="219075" cy="276999"/>
            </a:xfrm>
            <a:prstGeom prst="rect">
              <a:avLst/>
            </a:prstGeom>
            <a:noFill/>
          </p:spPr>
          <p:txBody>
            <a:bodyPr wrap="square" rtlCol="0">
              <a:spAutoFit/>
            </a:bodyPr>
            <a:lstStyle/>
            <a:p>
              <a:r>
                <a:rPr kumimoji="1" lang="en-US" altLang="ja-JP" sz="1200" dirty="0"/>
                <a:t>h</a:t>
              </a:r>
              <a:endParaRPr kumimoji="1" lang="ja-JP" altLang="en-US" sz="1200" dirty="0"/>
            </a:p>
          </p:txBody>
        </p:sp>
        <p:sp>
          <p:nvSpPr>
            <p:cNvPr id="55" name="テキスト ボックス 54"/>
            <p:cNvSpPr txBox="1"/>
            <p:nvPr/>
          </p:nvSpPr>
          <p:spPr>
            <a:xfrm>
              <a:off x="4917548" y="3966807"/>
              <a:ext cx="219075" cy="276999"/>
            </a:xfrm>
            <a:prstGeom prst="rect">
              <a:avLst/>
            </a:prstGeom>
            <a:noFill/>
          </p:spPr>
          <p:txBody>
            <a:bodyPr wrap="square" rtlCol="0">
              <a:spAutoFit/>
            </a:bodyPr>
            <a:lstStyle/>
            <a:p>
              <a:r>
                <a:rPr kumimoji="1" lang="en-US" altLang="ja-JP" sz="1200" dirty="0" err="1"/>
                <a:t>i</a:t>
              </a:r>
              <a:endParaRPr kumimoji="1" lang="ja-JP" altLang="en-US" sz="1200" dirty="0"/>
            </a:p>
          </p:txBody>
        </p:sp>
        <p:sp>
          <p:nvSpPr>
            <p:cNvPr id="57" name="テキスト ボックス 56"/>
            <p:cNvSpPr txBox="1"/>
            <p:nvPr/>
          </p:nvSpPr>
          <p:spPr>
            <a:xfrm>
              <a:off x="4917548" y="4413341"/>
              <a:ext cx="219075" cy="276999"/>
            </a:xfrm>
            <a:prstGeom prst="rect">
              <a:avLst/>
            </a:prstGeom>
            <a:noFill/>
          </p:spPr>
          <p:txBody>
            <a:bodyPr wrap="square" rtlCol="0">
              <a:spAutoFit/>
            </a:bodyPr>
            <a:lstStyle/>
            <a:p>
              <a:r>
                <a:rPr kumimoji="1" lang="en-US" altLang="ja-JP" sz="1200" dirty="0"/>
                <a:t>j</a:t>
              </a:r>
              <a:endParaRPr kumimoji="1" lang="ja-JP" altLang="en-US" sz="1200" dirty="0"/>
            </a:p>
          </p:txBody>
        </p:sp>
        <p:sp>
          <p:nvSpPr>
            <p:cNvPr id="58" name="テキスト ボックス 57"/>
            <p:cNvSpPr txBox="1"/>
            <p:nvPr/>
          </p:nvSpPr>
          <p:spPr>
            <a:xfrm>
              <a:off x="4917548" y="4859875"/>
              <a:ext cx="219075" cy="276999"/>
            </a:xfrm>
            <a:prstGeom prst="rect">
              <a:avLst/>
            </a:prstGeom>
            <a:noFill/>
          </p:spPr>
          <p:txBody>
            <a:bodyPr wrap="square" rtlCol="0">
              <a:spAutoFit/>
            </a:bodyPr>
            <a:lstStyle/>
            <a:p>
              <a:r>
                <a:rPr kumimoji="1" lang="en-US" altLang="ja-JP" sz="1200" dirty="0"/>
                <a:t>k</a:t>
              </a:r>
              <a:endParaRPr kumimoji="1" lang="ja-JP" altLang="en-US" sz="1200" dirty="0"/>
            </a:p>
          </p:txBody>
        </p:sp>
        <p:sp>
          <p:nvSpPr>
            <p:cNvPr id="59" name="テキスト ボックス 58"/>
            <p:cNvSpPr txBox="1"/>
            <p:nvPr/>
          </p:nvSpPr>
          <p:spPr>
            <a:xfrm>
              <a:off x="4917548" y="5306409"/>
              <a:ext cx="219075" cy="276999"/>
            </a:xfrm>
            <a:prstGeom prst="rect">
              <a:avLst/>
            </a:prstGeom>
            <a:noFill/>
          </p:spPr>
          <p:txBody>
            <a:bodyPr wrap="square" rtlCol="0">
              <a:spAutoFit/>
            </a:bodyPr>
            <a:lstStyle/>
            <a:p>
              <a:r>
                <a:rPr kumimoji="1" lang="en-US" altLang="ja-JP" sz="1200" dirty="0"/>
                <a:t>l</a:t>
              </a:r>
              <a:endParaRPr kumimoji="1" lang="ja-JP" altLang="en-US" sz="1200" dirty="0"/>
            </a:p>
          </p:txBody>
        </p:sp>
        <p:sp>
          <p:nvSpPr>
            <p:cNvPr id="60" name="テキスト ボックス 59"/>
            <p:cNvSpPr txBox="1"/>
            <p:nvPr/>
          </p:nvSpPr>
          <p:spPr>
            <a:xfrm>
              <a:off x="4898498" y="5752944"/>
              <a:ext cx="219075" cy="276999"/>
            </a:xfrm>
            <a:prstGeom prst="rect">
              <a:avLst/>
            </a:prstGeom>
            <a:noFill/>
          </p:spPr>
          <p:txBody>
            <a:bodyPr wrap="square" rtlCol="0">
              <a:spAutoFit/>
            </a:bodyPr>
            <a:lstStyle/>
            <a:p>
              <a:r>
                <a:rPr kumimoji="1" lang="en-US" altLang="ja-JP" sz="1200" dirty="0"/>
                <a:t>m</a:t>
              </a:r>
              <a:endParaRPr kumimoji="1" lang="ja-JP" altLang="en-US" sz="1200" dirty="0"/>
            </a:p>
          </p:txBody>
        </p:sp>
      </p:grpSp>
      <p:sp>
        <p:nvSpPr>
          <p:cNvPr id="9" name="テキスト ボックス 8"/>
          <p:cNvSpPr txBox="1"/>
          <p:nvPr/>
        </p:nvSpPr>
        <p:spPr>
          <a:xfrm>
            <a:off x="7221578" y="1419317"/>
            <a:ext cx="389850" cy="215444"/>
          </a:xfrm>
          <a:prstGeom prst="rect">
            <a:avLst/>
          </a:prstGeom>
          <a:noFill/>
        </p:spPr>
        <p:txBody>
          <a:bodyPr wrap="none" rtlCol="0">
            <a:spAutoFit/>
          </a:bodyPr>
          <a:lstStyle/>
          <a:p>
            <a:r>
              <a:rPr kumimoji="1" lang="ja-JP" altLang="en-US" sz="800" dirty="0">
                <a:latin typeface="ＭＳ Ｐゴシック" panose="020B0600070205080204" pitchFamily="50" charset="-128"/>
                <a:ea typeface="ＭＳ Ｐゴシック" panose="020B0600070205080204" pitchFamily="50" charset="-128"/>
              </a:rPr>
              <a:t>（月）</a:t>
            </a:r>
          </a:p>
        </p:txBody>
      </p:sp>
      <p:sp>
        <p:nvSpPr>
          <p:cNvPr id="61" name="テキスト ボックス 60"/>
          <p:cNvSpPr txBox="1"/>
          <p:nvPr/>
        </p:nvSpPr>
        <p:spPr>
          <a:xfrm>
            <a:off x="8546804" y="1428279"/>
            <a:ext cx="389850" cy="215444"/>
          </a:xfrm>
          <a:prstGeom prst="rect">
            <a:avLst/>
          </a:prstGeom>
          <a:noFill/>
        </p:spPr>
        <p:txBody>
          <a:bodyPr wrap="none" rtlCol="0">
            <a:spAutoFit/>
          </a:bodyPr>
          <a:lstStyle/>
          <a:p>
            <a:r>
              <a:rPr kumimoji="1" lang="ja-JP" altLang="en-US" sz="800" dirty="0">
                <a:latin typeface="ＭＳ Ｐゴシック" panose="020B0600070205080204" pitchFamily="50" charset="-128"/>
                <a:ea typeface="ＭＳ Ｐゴシック" panose="020B0600070205080204" pitchFamily="50" charset="-128"/>
              </a:rPr>
              <a:t>（月）</a:t>
            </a:r>
          </a:p>
        </p:txBody>
      </p:sp>
      <p:pic>
        <p:nvPicPr>
          <p:cNvPr id="12" name="図 11"/>
          <p:cNvPicPr>
            <a:picLocks noChangeAspect="1"/>
          </p:cNvPicPr>
          <p:nvPr/>
        </p:nvPicPr>
        <p:blipFill>
          <a:blip r:embed="rId6"/>
          <a:stretch>
            <a:fillRect/>
          </a:stretch>
        </p:blipFill>
        <p:spPr>
          <a:xfrm>
            <a:off x="7639445" y="1497379"/>
            <a:ext cx="1162050" cy="4733925"/>
          </a:xfrm>
          <a:prstGeom prst="rect">
            <a:avLst/>
          </a:prstGeom>
        </p:spPr>
      </p:pic>
      <p:grpSp>
        <p:nvGrpSpPr>
          <p:cNvPr id="62" name="グループ化 61"/>
          <p:cNvGrpSpPr/>
          <p:nvPr/>
        </p:nvGrpSpPr>
        <p:grpSpPr>
          <a:xfrm>
            <a:off x="6125850" y="1612234"/>
            <a:ext cx="238125" cy="4742340"/>
            <a:chOff x="4898498" y="1287603"/>
            <a:chExt cx="238125" cy="4742340"/>
          </a:xfrm>
        </p:grpSpPr>
        <p:sp>
          <p:nvSpPr>
            <p:cNvPr id="63" name="テキスト ボックス 62"/>
            <p:cNvSpPr txBox="1"/>
            <p:nvPr/>
          </p:nvSpPr>
          <p:spPr>
            <a:xfrm>
              <a:off x="4917548" y="1287603"/>
              <a:ext cx="219075" cy="276999"/>
            </a:xfrm>
            <a:prstGeom prst="rect">
              <a:avLst/>
            </a:prstGeom>
            <a:noFill/>
          </p:spPr>
          <p:txBody>
            <a:bodyPr wrap="square" rtlCol="0">
              <a:spAutoFit/>
            </a:bodyPr>
            <a:lstStyle/>
            <a:p>
              <a:r>
                <a:rPr kumimoji="1" lang="en-US" altLang="ja-JP" sz="1200" dirty="0"/>
                <a:t>c</a:t>
              </a:r>
              <a:endParaRPr kumimoji="1" lang="ja-JP" altLang="en-US" sz="1200" dirty="0"/>
            </a:p>
          </p:txBody>
        </p:sp>
        <p:sp>
          <p:nvSpPr>
            <p:cNvPr id="64" name="テキスト ボックス 63"/>
            <p:cNvSpPr txBox="1"/>
            <p:nvPr/>
          </p:nvSpPr>
          <p:spPr>
            <a:xfrm>
              <a:off x="4917548" y="1734137"/>
              <a:ext cx="219075" cy="276999"/>
            </a:xfrm>
            <a:prstGeom prst="rect">
              <a:avLst/>
            </a:prstGeom>
            <a:noFill/>
          </p:spPr>
          <p:txBody>
            <a:bodyPr wrap="square" rtlCol="0">
              <a:spAutoFit/>
            </a:bodyPr>
            <a:lstStyle/>
            <a:p>
              <a:r>
                <a:rPr kumimoji="1" lang="en-US" altLang="ja-JP" sz="1200" dirty="0"/>
                <a:t>d</a:t>
              </a:r>
              <a:endParaRPr kumimoji="1" lang="ja-JP" altLang="en-US" sz="1200" dirty="0"/>
            </a:p>
          </p:txBody>
        </p:sp>
        <p:sp>
          <p:nvSpPr>
            <p:cNvPr id="65" name="テキスト ボックス 64"/>
            <p:cNvSpPr txBox="1"/>
            <p:nvPr/>
          </p:nvSpPr>
          <p:spPr>
            <a:xfrm>
              <a:off x="4917548" y="2180671"/>
              <a:ext cx="219075" cy="276999"/>
            </a:xfrm>
            <a:prstGeom prst="rect">
              <a:avLst/>
            </a:prstGeom>
            <a:noFill/>
          </p:spPr>
          <p:txBody>
            <a:bodyPr wrap="square" rtlCol="0">
              <a:spAutoFit/>
            </a:bodyPr>
            <a:lstStyle/>
            <a:p>
              <a:r>
                <a:rPr kumimoji="1" lang="en-US" altLang="ja-JP" sz="1200" dirty="0"/>
                <a:t>e</a:t>
              </a:r>
              <a:endParaRPr kumimoji="1" lang="ja-JP" altLang="en-US" sz="1200" dirty="0"/>
            </a:p>
          </p:txBody>
        </p:sp>
        <p:sp>
          <p:nvSpPr>
            <p:cNvPr id="66" name="テキスト ボックス 65"/>
            <p:cNvSpPr txBox="1"/>
            <p:nvPr/>
          </p:nvSpPr>
          <p:spPr>
            <a:xfrm>
              <a:off x="4917548" y="2627205"/>
              <a:ext cx="219075" cy="276999"/>
            </a:xfrm>
            <a:prstGeom prst="rect">
              <a:avLst/>
            </a:prstGeom>
            <a:noFill/>
          </p:spPr>
          <p:txBody>
            <a:bodyPr wrap="square" rtlCol="0">
              <a:spAutoFit/>
            </a:bodyPr>
            <a:lstStyle/>
            <a:p>
              <a:r>
                <a:rPr kumimoji="1" lang="en-US" altLang="ja-JP" sz="1200" dirty="0"/>
                <a:t>f</a:t>
              </a:r>
              <a:endParaRPr kumimoji="1" lang="ja-JP" altLang="en-US" sz="1200" dirty="0"/>
            </a:p>
          </p:txBody>
        </p:sp>
        <p:sp>
          <p:nvSpPr>
            <p:cNvPr id="67" name="テキスト ボックス 66"/>
            <p:cNvSpPr txBox="1"/>
            <p:nvPr/>
          </p:nvSpPr>
          <p:spPr>
            <a:xfrm>
              <a:off x="4917548" y="3073739"/>
              <a:ext cx="219075" cy="276999"/>
            </a:xfrm>
            <a:prstGeom prst="rect">
              <a:avLst/>
            </a:prstGeom>
            <a:noFill/>
          </p:spPr>
          <p:txBody>
            <a:bodyPr wrap="square" rtlCol="0">
              <a:spAutoFit/>
            </a:bodyPr>
            <a:lstStyle/>
            <a:p>
              <a:r>
                <a:rPr kumimoji="1" lang="en-US" altLang="ja-JP" sz="1200" dirty="0"/>
                <a:t>g</a:t>
              </a:r>
              <a:endParaRPr kumimoji="1" lang="ja-JP" altLang="en-US" sz="1200" dirty="0"/>
            </a:p>
          </p:txBody>
        </p:sp>
        <p:sp>
          <p:nvSpPr>
            <p:cNvPr id="68" name="テキスト ボックス 67"/>
            <p:cNvSpPr txBox="1"/>
            <p:nvPr/>
          </p:nvSpPr>
          <p:spPr>
            <a:xfrm>
              <a:off x="4917548" y="3520273"/>
              <a:ext cx="219075" cy="276999"/>
            </a:xfrm>
            <a:prstGeom prst="rect">
              <a:avLst/>
            </a:prstGeom>
            <a:noFill/>
          </p:spPr>
          <p:txBody>
            <a:bodyPr wrap="square" rtlCol="0">
              <a:spAutoFit/>
            </a:bodyPr>
            <a:lstStyle/>
            <a:p>
              <a:r>
                <a:rPr kumimoji="1" lang="en-US" altLang="ja-JP" sz="1200" dirty="0"/>
                <a:t>h</a:t>
              </a:r>
              <a:endParaRPr kumimoji="1" lang="ja-JP" altLang="en-US" sz="1200" dirty="0"/>
            </a:p>
          </p:txBody>
        </p:sp>
        <p:sp>
          <p:nvSpPr>
            <p:cNvPr id="69" name="テキスト ボックス 68"/>
            <p:cNvSpPr txBox="1"/>
            <p:nvPr/>
          </p:nvSpPr>
          <p:spPr>
            <a:xfrm>
              <a:off x="4917548" y="3966807"/>
              <a:ext cx="219075" cy="276999"/>
            </a:xfrm>
            <a:prstGeom prst="rect">
              <a:avLst/>
            </a:prstGeom>
            <a:noFill/>
          </p:spPr>
          <p:txBody>
            <a:bodyPr wrap="square" rtlCol="0">
              <a:spAutoFit/>
            </a:bodyPr>
            <a:lstStyle/>
            <a:p>
              <a:r>
                <a:rPr kumimoji="1" lang="en-US" altLang="ja-JP" sz="1200" dirty="0" err="1"/>
                <a:t>i</a:t>
              </a:r>
              <a:endParaRPr kumimoji="1" lang="ja-JP" altLang="en-US" sz="1200" dirty="0"/>
            </a:p>
          </p:txBody>
        </p:sp>
        <p:sp>
          <p:nvSpPr>
            <p:cNvPr id="70" name="テキスト ボックス 69"/>
            <p:cNvSpPr txBox="1"/>
            <p:nvPr/>
          </p:nvSpPr>
          <p:spPr>
            <a:xfrm>
              <a:off x="4917548" y="4413341"/>
              <a:ext cx="219075" cy="276999"/>
            </a:xfrm>
            <a:prstGeom prst="rect">
              <a:avLst/>
            </a:prstGeom>
            <a:noFill/>
          </p:spPr>
          <p:txBody>
            <a:bodyPr wrap="square" rtlCol="0">
              <a:spAutoFit/>
            </a:bodyPr>
            <a:lstStyle/>
            <a:p>
              <a:r>
                <a:rPr kumimoji="1" lang="en-US" altLang="ja-JP" sz="1200" dirty="0"/>
                <a:t>j</a:t>
              </a:r>
              <a:endParaRPr kumimoji="1" lang="ja-JP" altLang="en-US" sz="1200" dirty="0"/>
            </a:p>
          </p:txBody>
        </p:sp>
        <p:sp>
          <p:nvSpPr>
            <p:cNvPr id="71" name="テキスト ボックス 70"/>
            <p:cNvSpPr txBox="1"/>
            <p:nvPr/>
          </p:nvSpPr>
          <p:spPr>
            <a:xfrm>
              <a:off x="4917548" y="4859875"/>
              <a:ext cx="219075" cy="276999"/>
            </a:xfrm>
            <a:prstGeom prst="rect">
              <a:avLst/>
            </a:prstGeom>
            <a:noFill/>
          </p:spPr>
          <p:txBody>
            <a:bodyPr wrap="square" rtlCol="0">
              <a:spAutoFit/>
            </a:bodyPr>
            <a:lstStyle/>
            <a:p>
              <a:r>
                <a:rPr kumimoji="1" lang="en-US" altLang="ja-JP" sz="1200" dirty="0"/>
                <a:t>k</a:t>
              </a:r>
              <a:endParaRPr kumimoji="1" lang="ja-JP" altLang="en-US" sz="1200" dirty="0"/>
            </a:p>
          </p:txBody>
        </p:sp>
        <p:sp>
          <p:nvSpPr>
            <p:cNvPr id="72" name="テキスト ボックス 71"/>
            <p:cNvSpPr txBox="1"/>
            <p:nvPr/>
          </p:nvSpPr>
          <p:spPr>
            <a:xfrm>
              <a:off x="4917548" y="5306409"/>
              <a:ext cx="219075" cy="276999"/>
            </a:xfrm>
            <a:prstGeom prst="rect">
              <a:avLst/>
            </a:prstGeom>
            <a:noFill/>
          </p:spPr>
          <p:txBody>
            <a:bodyPr wrap="square" rtlCol="0">
              <a:spAutoFit/>
            </a:bodyPr>
            <a:lstStyle/>
            <a:p>
              <a:r>
                <a:rPr kumimoji="1" lang="en-US" altLang="ja-JP" sz="1200" dirty="0"/>
                <a:t>l</a:t>
              </a:r>
              <a:endParaRPr kumimoji="1" lang="ja-JP" altLang="en-US" sz="1200" dirty="0"/>
            </a:p>
          </p:txBody>
        </p:sp>
        <p:sp>
          <p:nvSpPr>
            <p:cNvPr id="73" name="テキスト ボックス 72"/>
            <p:cNvSpPr txBox="1"/>
            <p:nvPr/>
          </p:nvSpPr>
          <p:spPr>
            <a:xfrm>
              <a:off x="4898498" y="5752944"/>
              <a:ext cx="219075" cy="276999"/>
            </a:xfrm>
            <a:prstGeom prst="rect">
              <a:avLst/>
            </a:prstGeom>
            <a:noFill/>
          </p:spPr>
          <p:txBody>
            <a:bodyPr wrap="square" rtlCol="0">
              <a:spAutoFit/>
            </a:bodyPr>
            <a:lstStyle/>
            <a:p>
              <a:r>
                <a:rPr kumimoji="1" lang="en-US" altLang="ja-JP" sz="1200" dirty="0"/>
                <a:t>m</a:t>
              </a:r>
              <a:endParaRPr kumimoji="1" lang="ja-JP" altLang="en-US" sz="1200" dirty="0"/>
            </a:p>
          </p:txBody>
        </p:sp>
      </p:grpSp>
      <p:grpSp>
        <p:nvGrpSpPr>
          <p:cNvPr id="24" name="グループ化 23">
            <a:extLst>
              <a:ext uri="{FF2B5EF4-FFF2-40B4-BE49-F238E27FC236}">
                <a16:creationId xmlns:a16="http://schemas.microsoft.com/office/drawing/2014/main" id="{C63789D6-AC38-4C7D-8EFC-7BD8D15B4119}"/>
              </a:ext>
            </a:extLst>
          </p:cNvPr>
          <p:cNvGrpSpPr/>
          <p:nvPr/>
        </p:nvGrpSpPr>
        <p:grpSpPr>
          <a:xfrm>
            <a:off x="8010089" y="5388115"/>
            <a:ext cx="677884" cy="778485"/>
            <a:chOff x="7868920" y="804393"/>
            <a:chExt cx="677884" cy="778485"/>
          </a:xfrm>
        </p:grpSpPr>
        <p:sp>
          <p:nvSpPr>
            <p:cNvPr id="86" name="正方形/長方形 85">
              <a:extLst>
                <a:ext uri="{FF2B5EF4-FFF2-40B4-BE49-F238E27FC236}">
                  <a16:creationId xmlns:a16="http://schemas.microsoft.com/office/drawing/2014/main" id="{E29DB2FA-18F9-4198-B7C5-E27534243C19}"/>
                </a:ext>
              </a:extLst>
            </p:cNvPr>
            <p:cNvSpPr/>
            <p:nvPr/>
          </p:nvSpPr>
          <p:spPr>
            <a:xfrm>
              <a:off x="7868920" y="804393"/>
              <a:ext cx="677884" cy="77848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p:cNvPicPr>
              <a:picLocks noChangeAspect="1"/>
            </p:cNvPicPr>
            <p:nvPr/>
          </p:nvPicPr>
          <p:blipFill>
            <a:blip r:embed="rId7"/>
            <a:stretch>
              <a:fillRect/>
            </a:stretch>
          </p:blipFill>
          <p:spPr>
            <a:xfrm>
              <a:off x="7931151" y="804393"/>
              <a:ext cx="599485" cy="723061"/>
            </a:xfrm>
            <a:prstGeom prst="rect">
              <a:avLst/>
            </a:prstGeom>
          </p:spPr>
        </p:pic>
      </p:grpSp>
      <p:grpSp>
        <p:nvGrpSpPr>
          <p:cNvPr id="35" name="グループ化 34">
            <a:extLst>
              <a:ext uri="{FF2B5EF4-FFF2-40B4-BE49-F238E27FC236}">
                <a16:creationId xmlns:a16="http://schemas.microsoft.com/office/drawing/2014/main" id="{75DEAF8D-7BAB-4DE3-9747-CF37DA067EE5}"/>
              </a:ext>
            </a:extLst>
          </p:cNvPr>
          <p:cNvGrpSpPr/>
          <p:nvPr/>
        </p:nvGrpSpPr>
        <p:grpSpPr>
          <a:xfrm>
            <a:off x="2329593" y="5374276"/>
            <a:ext cx="849233" cy="833545"/>
            <a:chOff x="-912943" y="5111960"/>
            <a:chExt cx="849233" cy="833545"/>
          </a:xfrm>
        </p:grpSpPr>
        <p:sp>
          <p:nvSpPr>
            <p:cNvPr id="14" name="正方形/長方形 13">
              <a:extLst>
                <a:ext uri="{FF2B5EF4-FFF2-40B4-BE49-F238E27FC236}">
                  <a16:creationId xmlns:a16="http://schemas.microsoft.com/office/drawing/2014/main" id="{722568E2-706D-4B67-9C1A-9FB8C195855F}"/>
                </a:ext>
              </a:extLst>
            </p:cNvPr>
            <p:cNvSpPr/>
            <p:nvPr/>
          </p:nvSpPr>
          <p:spPr>
            <a:xfrm>
              <a:off x="-850180" y="5111960"/>
              <a:ext cx="673685" cy="83354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8"/>
            <a:stretch>
              <a:fillRect/>
            </a:stretch>
          </p:blipFill>
          <p:spPr>
            <a:xfrm>
              <a:off x="-808976" y="5113970"/>
              <a:ext cx="604464" cy="635622"/>
            </a:xfrm>
            <a:prstGeom prst="rect">
              <a:avLst/>
            </a:prstGeom>
          </p:spPr>
        </p:pic>
        <p:sp>
          <p:nvSpPr>
            <p:cNvPr id="34" name="テキスト ボックス 33">
              <a:extLst>
                <a:ext uri="{FF2B5EF4-FFF2-40B4-BE49-F238E27FC236}">
                  <a16:creationId xmlns:a16="http://schemas.microsoft.com/office/drawing/2014/main" id="{60FF314A-6374-4A18-915D-CD711C3F4A24}"/>
                </a:ext>
              </a:extLst>
            </p:cNvPr>
            <p:cNvSpPr txBox="1"/>
            <p:nvPr/>
          </p:nvSpPr>
          <p:spPr>
            <a:xfrm>
              <a:off x="-912943" y="5739827"/>
              <a:ext cx="849233" cy="200055"/>
            </a:xfrm>
            <a:prstGeom prst="rect">
              <a:avLst/>
            </a:prstGeom>
            <a:noFill/>
          </p:spPr>
          <p:txBody>
            <a:bodyPr wrap="square" rtlCol="0">
              <a:spAutoFit/>
            </a:bodyPr>
            <a:lstStyle/>
            <a:p>
              <a:r>
                <a:rPr kumimoji="1" lang="en-US" altLang="ja-JP" sz="700" dirty="0"/>
                <a:t>×</a:t>
              </a:r>
              <a:r>
                <a:rPr kumimoji="1" lang="ja-JP" altLang="en-US" sz="700" dirty="0"/>
                <a:t>：採泥できず</a:t>
              </a:r>
            </a:p>
          </p:txBody>
        </p:sp>
      </p:grpSp>
      <p:grpSp>
        <p:nvGrpSpPr>
          <p:cNvPr id="87" name="グループ化 86">
            <a:extLst>
              <a:ext uri="{FF2B5EF4-FFF2-40B4-BE49-F238E27FC236}">
                <a16:creationId xmlns:a16="http://schemas.microsoft.com/office/drawing/2014/main" id="{499811D8-ABEB-4532-8FE4-AD6A5265AA86}"/>
              </a:ext>
            </a:extLst>
          </p:cNvPr>
          <p:cNvGrpSpPr/>
          <p:nvPr/>
        </p:nvGrpSpPr>
        <p:grpSpPr>
          <a:xfrm>
            <a:off x="5240910" y="5461505"/>
            <a:ext cx="471235" cy="694777"/>
            <a:chOff x="9372778" y="1490543"/>
            <a:chExt cx="471235" cy="694777"/>
          </a:xfrm>
        </p:grpSpPr>
        <p:sp>
          <p:nvSpPr>
            <p:cNvPr id="88" name="正方形/長方形 87">
              <a:extLst>
                <a:ext uri="{FF2B5EF4-FFF2-40B4-BE49-F238E27FC236}">
                  <a16:creationId xmlns:a16="http://schemas.microsoft.com/office/drawing/2014/main" id="{3F31C34B-72AB-4D86-B114-AFAD10741019}"/>
                </a:ext>
              </a:extLst>
            </p:cNvPr>
            <p:cNvSpPr/>
            <p:nvPr/>
          </p:nvSpPr>
          <p:spPr>
            <a:xfrm>
              <a:off x="9372778" y="1505343"/>
              <a:ext cx="471235" cy="67997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9" name="図 88">
              <a:extLst>
                <a:ext uri="{FF2B5EF4-FFF2-40B4-BE49-F238E27FC236}">
                  <a16:creationId xmlns:a16="http://schemas.microsoft.com/office/drawing/2014/main" id="{6A51FF9E-2D7D-4EDC-BA7A-4D20FBA93382}"/>
                </a:ext>
              </a:extLst>
            </p:cNvPr>
            <p:cNvPicPr>
              <a:picLocks noChangeAspect="1"/>
            </p:cNvPicPr>
            <p:nvPr/>
          </p:nvPicPr>
          <p:blipFill>
            <a:blip r:embed="rId9"/>
            <a:stretch>
              <a:fillRect/>
            </a:stretch>
          </p:blipFill>
          <p:spPr>
            <a:xfrm>
              <a:off x="9448061" y="1490543"/>
              <a:ext cx="390765" cy="634464"/>
            </a:xfrm>
            <a:prstGeom prst="rect">
              <a:avLst/>
            </a:prstGeom>
          </p:spPr>
        </p:pic>
      </p:grpSp>
      <p:sp>
        <p:nvSpPr>
          <p:cNvPr id="37" name="右中かっこ 36">
            <a:extLst>
              <a:ext uri="{FF2B5EF4-FFF2-40B4-BE49-F238E27FC236}">
                <a16:creationId xmlns:a16="http://schemas.microsoft.com/office/drawing/2014/main" id="{20F53608-13E2-4C38-8570-4A79E1DBF425}"/>
              </a:ext>
            </a:extLst>
          </p:cNvPr>
          <p:cNvSpPr/>
          <p:nvPr/>
        </p:nvSpPr>
        <p:spPr>
          <a:xfrm rot="16200000">
            <a:off x="3293099" y="-85718"/>
            <a:ext cx="206514" cy="3016425"/>
          </a:xfrm>
          <a:prstGeom prst="rightBrace">
            <a:avLst>
              <a:gd name="adj1" fmla="val 52610"/>
              <a:gd name="adj2" fmla="val 50656"/>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C284F617-7343-4FF7-ACBE-692779DBC08E}"/>
              </a:ext>
            </a:extLst>
          </p:cNvPr>
          <p:cNvSpPr txBox="1"/>
          <p:nvPr/>
        </p:nvSpPr>
        <p:spPr>
          <a:xfrm>
            <a:off x="2726842" y="993541"/>
            <a:ext cx="1685078" cy="276999"/>
          </a:xfrm>
          <a:prstGeom prst="rect">
            <a:avLst/>
          </a:prstGeom>
          <a:noFill/>
        </p:spPr>
        <p:txBody>
          <a:bodyPr wrap="square" rtlCol="0">
            <a:spAutoFit/>
          </a:bodyPr>
          <a:lstStyle/>
          <a:p>
            <a:r>
              <a:rPr kumimoji="1" lang="ja-JP" altLang="en-US" sz="1200" dirty="0"/>
              <a:t>平野川の底泥の状況</a:t>
            </a:r>
          </a:p>
        </p:txBody>
      </p:sp>
      <p:sp>
        <p:nvSpPr>
          <p:cNvPr id="90" name="テキスト ボックス 89">
            <a:extLst>
              <a:ext uri="{FF2B5EF4-FFF2-40B4-BE49-F238E27FC236}">
                <a16:creationId xmlns:a16="http://schemas.microsoft.com/office/drawing/2014/main" id="{0EF7EF19-5972-4123-BC29-59DAB499B59C}"/>
              </a:ext>
            </a:extLst>
          </p:cNvPr>
          <p:cNvSpPr txBox="1"/>
          <p:nvPr/>
        </p:nvSpPr>
        <p:spPr>
          <a:xfrm>
            <a:off x="4710679" y="993541"/>
            <a:ext cx="1334426" cy="276999"/>
          </a:xfrm>
          <a:prstGeom prst="rect">
            <a:avLst/>
          </a:prstGeom>
          <a:noFill/>
        </p:spPr>
        <p:txBody>
          <a:bodyPr wrap="square" rtlCol="0">
            <a:spAutoFit/>
          </a:bodyPr>
          <a:lstStyle/>
          <a:p>
            <a:r>
              <a:rPr kumimoji="1" lang="ja-JP" altLang="en-US" sz="1200" dirty="0"/>
              <a:t>スカム発生状況</a:t>
            </a:r>
          </a:p>
        </p:txBody>
      </p:sp>
      <p:sp>
        <p:nvSpPr>
          <p:cNvPr id="91" name="テキスト ボックス 90">
            <a:extLst>
              <a:ext uri="{FF2B5EF4-FFF2-40B4-BE49-F238E27FC236}">
                <a16:creationId xmlns:a16="http://schemas.microsoft.com/office/drawing/2014/main" id="{A54CC06A-3215-49D4-818B-1B04DC3B1E0A}"/>
              </a:ext>
            </a:extLst>
          </p:cNvPr>
          <p:cNvSpPr txBox="1"/>
          <p:nvPr/>
        </p:nvSpPr>
        <p:spPr>
          <a:xfrm>
            <a:off x="6171955" y="1276074"/>
            <a:ext cx="1921169" cy="276999"/>
          </a:xfrm>
          <a:prstGeom prst="rect">
            <a:avLst/>
          </a:prstGeom>
          <a:noFill/>
        </p:spPr>
        <p:txBody>
          <a:bodyPr wrap="square" rtlCol="0">
            <a:spAutoFit/>
          </a:bodyPr>
          <a:lstStyle/>
          <a:p>
            <a:r>
              <a:rPr kumimoji="1" lang="en-US" altLang="ja-JP" sz="1200" dirty="0"/>
              <a:t>【</a:t>
            </a:r>
            <a:r>
              <a:rPr kumimoji="1" lang="ja-JP" altLang="en-US" sz="1200" dirty="0"/>
              <a:t>参考</a:t>
            </a:r>
            <a:r>
              <a:rPr kumimoji="1" lang="en-US" altLang="ja-JP" sz="1200" dirty="0"/>
              <a:t>】</a:t>
            </a:r>
            <a:r>
              <a:rPr kumimoji="1" lang="ja-JP" altLang="en-US" sz="1200" dirty="0"/>
              <a:t>月別の状況</a:t>
            </a:r>
          </a:p>
        </p:txBody>
      </p:sp>
      <p:sp>
        <p:nvSpPr>
          <p:cNvPr id="49" name="四角形: 角を丸くする 48">
            <a:extLst>
              <a:ext uri="{FF2B5EF4-FFF2-40B4-BE49-F238E27FC236}">
                <a16:creationId xmlns:a16="http://schemas.microsoft.com/office/drawing/2014/main" id="{76DC24DA-A748-4D2E-ABC9-58C4BC48D0AE}"/>
              </a:ext>
            </a:extLst>
          </p:cNvPr>
          <p:cNvSpPr/>
          <p:nvPr/>
        </p:nvSpPr>
        <p:spPr>
          <a:xfrm>
            <a:off x="6190049" y="1294888"/>
            <a:ext cx="2675484" cy="5302804"/>
          </a:xfrm>
          <a:prstGeom prst="roundRect">
            <a:avLst>
              <a:gd name="adj" fmla="val 5140"/>
            </a:avLst>
          </a:pr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10"/>
          <a:stretch>
            <a:fillRect/>
          </a:stretch>
        </p:blipFill>
        <p:spPr>
          <a:xfrm>
            <a:off x="6401403" y="1494960"/>
            <a:ext cx="1162050" cy="4733925"/>
          </a:xfrm>
          <a:prstGeom prst="rect">
            <a:avLst/>
          </a:prstGeom>
        </p:spPr>
      </p:pic>
      <p:grpSp>
        <p:nvGrpSpPr>
          <p:cNvPr id="23" name="グループ化 22">
            <a:extLst>
              <a:ext uri="{FF2B5EF4-FFF2-40B4-BE49-F238E27FC236}">
                <a16:creationId xmlns:a16="http://schemas.microsoft.com/office/drawing/2014/main" id="{C1555849-E256-459A-9305-4E92DD802CBC}"/>
              </a:ext>
            </a:extLst>
          </p:cNvPr>
          <p:cNvGrpSpPr/>
          <p:nvPr/>
        </p:nvGrpSpPr>
        <p:grpSpPr>
          <a:xfrm>
            <a:off x="7007227" y="5405529"/>
            <a:ext cx="471235" cy="694777"/>
            <a:chOff x="9372778" y="1490543"/>
            <a:chExt cx="471235" cy="694777"/>
          </a:xfrm>
        </p:grpSpPr>
        <p:sp>
          <p:nvSpPr>
            <p:cNvPr id="83" name="正方形/長方形 82">
              <a:extLst>
                <a:ext uri="{FF2B5EF4-FFF2-40B4-BE49-F238E27FC236}">
                  <a16:creationId xmlns:a16="http://schemas.microsoft.com/office/drawing/2014/main" id="{42C31B35-9140-40BF-9F8B-1966645AEF74}"/>
                </a:ext>
              </a:extLst>
            </p:cNvPr>
            <p:cNvSpPr/>
            <p:nvPr/>
          </p:nvSpPr>
          <p:spPr>
            <a:xfrm>
              <a:off x="9372778" y="1505343"/>
              <a:ext cx="471235" cy="67997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9"/>
            <a:stretch>
              <a:fillRect/>
            </a:stretch>
          </p:blipFill>
          <p:spPr>
            <a:xfrm>
              <a:off x="9448061" y="1490543"/>
              <a:ext cx="390765" cy="634464"/>
            </a:xfrm>
            <a:prstGeom prst="rect">
              <a:avLst/>
            </a:prstGeom>
          </p:spPr>
        </p:pic>
      </p:grpSp>
      <p:pic>
        <p:nvPicPr>
          <p:cNvPr id="84" name="図 8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275" y="1081788"/>
            <a:ext cx="1252455" cy="5558403"/>
          </a:xfrm>
          <a:prstGeom prst="rect">
            <a:avLst/>
          </a:prstGeom>
        </p:spPr>
      </p:pic>
      <p:sp>
        <p:nvSpPr>
          <p:cNvPr id="10" name="テキスト ボックス 9"/>
          <p:cNvSpPr txBox="1"/>
          <p:nvPr/>
        </p:nvSpPr>
        <p:spPr>
          <a:xfrm>
            <a:off x="150314" y="775031"/>
            <a:ext cx="5183228" cy="276999"/>
          </a:xfrm>
          <a:prstGeom prst="rect">
            <a:avLst/>
          </a:prstGeom>
          <a:noFill/>
        </p:spPr>
        <p:txBody>
          <a:bodyPr wrap="square" rtlCol="0">
            <a:spAutoFit/>
          </a:bodyPr>
          <a:lstStyle/>
          <a:p>
            <a:r>
              <a:rPr kumimoji="1" lang="ja-JP" altLang="en-US" sz="1200" b="1" dirty="0"/>
              <a:t>平野川の感潮区間における底泥の堆積状況</a:t>
            </a:r>
            <a:r>
              <a:rPr kumimoji="1" lang="ja-JP" altLang="en-US" sz="1200" b="1" dirty="0" smtClean="0"/>
              <a:t>など</a:t>
            </a:r>
            <a:endParaRPr kumimoji="1" lang="ja-JP" altLang="en-US" sz="1200" b="1" dirty="0"/>
          </a:p>
        </p:txBody>
      </p:sp>
      <p:graphicFrame>
        <p:nvGraphicFramePr>
          <p:cNvPr id="74" name="表 73"/>
          <p:cNvGraphicFramePr>
            <a:graphicFrameLocks noGrp="1"/>
          </p:cNvGraphicFramePr>
          <p:nvPr>
            <p:extLst>
              <p:ext uri="{D42A27DB-BD31-4B8C-83A1-F6EECF244321}">
                <p14:modId xmlns:p14="http://schemas.microsoft.com/office/powerpoint/2010/main" val="755563925"/>
              </p:ext>
            </p:extLst>
          </p:nvPr>
        </p:nvGraphicFramePr>
        <p:xfrm>
          <a:off x="25479" y="449725"/>
          <a:ext cx="9040753" cy="365760"/>
        </p:xfrm>
        <a:graphic>
          <a:graphicData uri="http://schemas.openxmlformats.org/drawingml/2006/table">
            <a:tbl>
              <a:tblPr firstRow="1" bandRow="1">
                <a:tableStyleId>{5C22544A-7EE6-4342-B048-85BDC9FD1C3A}</a:tableStyleId>
              </a:tblPr>
              <a:tblGrid>
                <a:gridCol w="9040753">
                  <a:extLst>
                    <a:ext uri="{9D8B030D-6E8A-4147-A177-3AD203B41FA5}">
                      <a16:colId xmlns:a16="http://schemas.microsoft.com/office/drawing/2014/main" val="3578394316"/>
                    </a:ext>
                  </a:extLst>
                </a:gridCol>
              </a:tblGrid>
              <a:tr h="295383">
                <a:tc>
                  <a:txBody>
                    <a:bodyPr/>
                    <a:lstStyle/>
                    <a:p>
                      <a:pPr algn="ctr"/>
                      <a:r>
                        <a:rPr kumimoji="1" lang="ja-JP" altLang="en-US" dirty="0" smtClean="0">
                          <a:latin typeface="+mn-lt"/>
                        </a:rPr>
                        <a:t>試行実施場所の選定</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75" name="正方形/長方形 74"/>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8"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85" name="グループ化 84"/>
          <p:cNvGrpSpPr/>
          <p:nvPr/>
        </p:nvGrpSpPr>
        <p:grpSpPr>
          <a:xfrm>
            <a:off x="7199721" y="19078"/>
            <a:ext cx="1902880" cy="375487"/>
            <a:chOff x="162150" y="2254313"/>
            <a:chExt cx="2412000" cy="375487"/>
          </a:xfrm>
        </p:grpSpPr>
        <p:sp>
          <p:nvSpPr>
            <p:cNvPr id="92" name="角丸四角形 91"/>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93"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522875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159637" y="6597692"/>
            <a:ext cx="2057400" cy="365125"/>
          </a:xfrm>
        </p:spPr>
        <p:txBody>
          <a:bodyPr/>
          <a:lstStyle/>
          <a:p>
            <a:fld id="{F7809CC4-BC24-49F4-821D-E9970E7A63E4}" type="slidenum">
              <a:rPr kumimoji="1" lang="ja-JP" altLang="en-US" smtClean="0"/>
              <a:t>21</a:t>
            </a:fld>
            <a:endParaRPr kumimoji="1" lang="ja-JP" altLang="en-US" dirty="0"/>
          </a:p>
        </p:txBody>
      </p:sp>
      <p:sp>
        <p:nvSpPr>
          <p:cNvPr id="118" name="角丸四角形 117"/>
          <p:cNvSpPr/>
          <p:nvPr/>
        </p:nvSpPr>
        <p:spPr>
          <a:xfrm>
            <a:off x="70571" y="571500"/>
            <a:ext cx="8964000" cy="6247591"/>
          </a:xfrm>
          <a:prstGeom prst="roundRect">
            <a:avLst>
              <a:gd name="adj" fmla="val 6321"/>
            </a:avLst>
          </a:prstGeom>
          <a:solidFill>
            <a:schemeClr val="bg1"/>
          </a:soli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dirty="0">
              <a:latin typeface="ＭＳ Ｐゴシック" panose="020B0600070205080204" pitchFamily="50" charset="-128"/>
              <a:ea typeface="ＭＳ Ｐゴシック" panose="020B0600070205080204" pitchFamily="50" charset="-128"/>
            </a:endParaRPr>
          </a:p>
        </p:txBody>
      </p:sp>
      <p:sp>
        <p:nvSpPr>
          <p:cNvPr id="126" name="角丸四角形 125"/>
          <p:cNvSpPr/>
          <p:nvPr/>
        </p:nvSpPr>
        <p:spPr>
          <a:xfrm>
            <a:off x="277239" y="647587"/>
            <a:ext cx="1578856" cy="403978"/>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実験場所候補</a:t>
            </a:r>
          </a:p>
        </p:txBody>
      </p:sp>
      <p:sp>
        <p:nvSpPr>
          <p:cNvPr id="127" name="テキスト ボックス 126"/>
          <p:cNvSpPr txBox="1"/>
          <p:nvPr/>
        </p:nvSpPr>
        <p:spPr>
          <a:xfrm>
            <a:off x="439623" y="6570548"/>
            <a:ext cx="1395570" cy="246221"/>
          </a:xfrm>
          <a:prstGeom prst="rect">
            <a:avLst/>
          </a:prstGeom>
          <a:noFill/>
          <a:ln>
            <a:noFill/>
          </a:ln>
        </p:spPr>
        <p:txBody>
          <a:bodyPr wrap="square" lIns="0" tIns="0" rIns="0" bIns="0" rtlCol="0">
            <a:spAutoFit/>
          </a:bodyPr>
          <a:lstStyle>
            <a:defPPr>
              <a:defRPr lang="en-US"/>
            </a:defPPr>
            <a:lvl1pPr algn="ctr">
              <a:defRPr sz="1100" b="1">
                <a:solidFill>
                  <a:srgbClr val="0070C0"/>
                </a:solidFill>
                <a:latin typeface="+mn-ea"/>
              </a:defRPr>
            </a:lvl1pPr>
          </a:lstStyle>
          <a:p>
            <a:pPr algn="l"/>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注）</a:t>
            </a:r>
            <a:r>
              <a:rPr kumimoji="1" lang="en-US" altLang="ja-JP" sz="800" b="0" dirty="0">
                <a:solidFill>
                  <a:schemeClr val="tx1"/>
                </a:solidFill>
                <a:latin typeface="ＭＳ Ｐゴシック" panose="020B0600070205080204" pitchFamily="50" charset="-128"/>
                <a:ea typeface="ＭＳ Ｐゴシック" panose="020B0600070205080204" pitchFamily="50" charset="-128"/>
              </a:rPr>
              <a:t>P</a:t>
            </a:r>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：ポンプ場・抽水場を示す</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a:p>
            <a:pPr algn="l"/>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出典：国土地理院</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p:txBody>
      </p:sp>
      <p:sp>
        <p:nvSpPr>
          <p:cNvPr id="128" name="テキスト ボックス 127"/>
          <p:cNvSpPr txBox="1"/>
          <p:nvPr/>
        </p:nvSpPr>
        <p:spPr>
          <a:xfrm>
            <a:off x="1733609" y="3239521"/>
            <a:ext cx="400110" cy="451716"/>
          </a:xfrm>
          <a:prstGeom prst="rect">
            <a:avLst/>
          </a:prstGeom>
          <a:noFill/>
        </p:spPr>
        <p:txBody>
          <a:bodyPr vert="eaVert" wrap="square" rtlCol="0">
            <a:spAutoFit/>
          </a:bodyPr>
          <a:lstStyle/>
          <a:p>
            <a:r>
              <a:rPr kumimoji="1" lang="ja-JP" altLang="en-US" sz="1200" dirty="0">
                <a:solidFill>
                  <a:srgbClr val="0070C0"/>
                </a:solidFill>
                <a:latin typeface="ＭＳ Ｐゴシック" panose="020B0600070205080204" pitchFamily="50" charset="-128"/>
                <a:ea typeface="ＭＳ Ｐゴシック" panose="020B0600070205080204" pitchFamily="50" charset="-128"/>
              </a:rPr>
              <a:t>底泥</a:t>
            </a:r>
          </a:p>
        </p:txBody>
      </p:sp>
      <p:sp>
        <p:nvSpPr>
          <p:cNvPr id="132" name="角丸四角形 131"/>
          <p:cNvSpPr/>
          <p:nvPr/>
        </p:nvSpPr>
        <p:spPr>
          <a:xfrm>
            <a:off x="6422175" y="694885"/>
            <a:ext cx="2088000" cy="180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050" dirty="0">
                <a:latin typeface="ＭＳ Ｐゴシック" panose="020B0600070205080204" pitchFamily="50" charset="-128"/>
                <a:ea typeface="ＭＳ Ｐゴシック" panose="020B0600070205080204" pitchFamily="50" charset="-128"/>
              </a:rPr>
              <a:t>強熱減量が</a:t>
            </a:r>
            <a:r>
              <a:rPr kumimoji="1" lang="en-US" altLang="ja-JP" sz="1050" dirty="0">
                <a:latin typeface="ＭＳ Ｐゴシック" panose="020B0600070205080204" pitchFamily="50" charset="-128"/>
                <a:ea typeface="ＭＳ Ｐゴシック" panose="020B0600070205080204" pitchFamily="50" charset="-128"/>
              </a:rPr>
              <a:t>10%</a:t>
            </a:r>
            <a:r>
              <a:rPr kumimoji="1" lang="ja-JP" altLang="en-US" sz="1050" dirty="0">
                <a:latin typeface="ＭＳ Ｐゴシック" panose="020B0600070205080204" pitchFamily="50" charset="-128"/>
                <a:ea typeface="ＭＳ Ｐゴシック" panose="020B0600070205080204" pitchFamily="50" charset="-128"/>
              </a:rPr>
              <a:t>以上の橋を抽出</a:t>
            </a:r>
            <a:endParaRPr kumimoji="1" lang="en-US" altLang="ja-JP" sz="1050" dirty="0">
              <a:latin typeface="ＭＳ Ｐゴシック" panose="020B0600070205080204" pitchFamily="50" charset="-128"/>
              <a:ea typeface="ＭＳ Ｐゴシック" panose="020B0600070205080204" pitchFamily="50" charset="-128"/>
            </a:endParaRPr>
          </a:p>
        </p:txBody>
      </p:sp>
      <p:cxnSp>
        <p:nvCxnSpPr>
          <p:cNvPr id="133" name="直線矢印コネクタ 132"/>
          <p:cNvCxnSpPr/>
          <p:nvPr/>
        </p:nvCxnSpPr>
        <p:spPr>
          <a:xfrm>
            <a:off x="4046940" y="2198382"/>
            <a:ext cx="801191" cy="13028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34" name="テキスト ボックス 133"/>
          <p:cNvSpPr txBox="1"/>
          <p:nvPr/>
        </p:nvSpPr>
        <p:spPr>
          <a:xfrm>
            <a:off x="4210711" y="2040887"/>
            <a:ext cx="500458" cy="230832"/>
          </a:xfrm>
          <a:prstGeom prst="rect">
            <a:avLst/>
          </a:prstGeom>
          <a:noFill/>
        </p:spPr>
        <p:txBody>
          <a:bodyPr wrap="none" rtlCol="0">
            <a:spAutoFit/>
          </a:bodyPr>
          <a:lstStyle/>
          <a:p>
            <a:r>
              <a:rPr kumimoji="1" lang="ja-JP" altLang="en-US" sz="90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13m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35" name="直線矢印コネクタ 134"/>
          <p:cNvCxnSpPr/>
          <p:nvPr/>
        </p:nvCxnSpPr>
        <p:spPr>
          <a:xfrm>
            <a:off x="4337067" y="1764378"/>
            <a:ext cx="257588" cy="24496"/>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36" name="テキスト ボックス 135"/>
          <p:cNvSpPr txBox="1"/>
          <p:nvPr/>
        </p:nvSpPr>
        <p:spPr>
          <a:xfrm>
            <a:off x="4337067" y="1431382"/>
            <a:ext cx="442750"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5m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137" name="表 12">
            <a:extLst>
              <a:ext uri="{FF2B5EF4-FFF2-40B4-BE49-F238E27FC236}">
                <a16:creationId xmlns:a16="http://schemas.microsoft.com/office/drawing/2014/main" id="{6154C4EC-1520-46D6-82B2-8C6BFA9664D3}"/>
              </a:ext>
            </a:extLst>
          </p:cNvPr>
          <p:cNvGraphicFramePr>
            <a:graphicFrameLocks noGrp="1"/>
          </p:cNvGraphicFramePr>
          <p:nvPr>
            <p:extLst/>
          </p:nvPr>
        </p:nvGraphicFramePr>
        <p:xfrm>
          <a:off x="2096338" y="946819"/>
          <a:ext cx="6588954" cy="5806440"/>
        </p:xfrm>
        <a:graphic>
          <a:graphicData uri="http://schemas.openxmlformats.org/drawingml/2006/table">
            <a:tbl>
              <a:tblPr firstRow="1" bandRow="1">
                <a:tableStyleId>{5940675A-B579-460E-94D1-54222C63F5DA}</a:tableStyleId>
              </a:tblPr>
              <a:tblGrid>
                <a:gridCol w="2196318">
                  <a:extLst>
                    <a:ext uri="{9D8B030D-6E8A-4147-A177-3AD203B41FA5}">
                      <a16:colId xmlns:a16="http://schemas.microsoft.com/office/drawing/2014/main" val="3001709720"/>
                    </a:ext>
                  </a:extLst>
                </a:gridCol>
                <a:gridCol w="2196318">
                  <a:extLst>
                    <a:ext uri="{9D8B030D-6E8A-4147-A177-3AD203B41FA5}">
                      <a16:colId xmlns:a16="http://schemas.microsoft.com/office/drawing/2014/main" val="798541817"/>
                    </a:ext>
                  </a:extLst>
                </a:gridCol>
                <a:gridCol w="2196318">
                  <a:extLst>
                    <a:ext uri="{9D8B030D-6E8A-4147-A177-3AD203B41FA5}">
                      <a16:colId xmlns:a16="http://schemas.microsoft.com/office/drawing/2014/main" val="2223441024"/>
                    </a:ext>
                  </a:extLst>
                </a:gridCol>
              </a:tblGrid>
              <a:tr h="188561">
                <a:tc>
                  <a:txBody>
                    <a:bodyPr/>
                    <a:lstStyle/>
                    <a:p>
                      <a:endParaRPr kumimoji="1" lang="ja-JP" altLang="en-US" sz="105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658595"/>
                  </a:ext>
                </a:extLst>
              </a:tr>
              <a:tr h="1339117">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9641409"/>
                  </a:ext>
                </a:extLst>
              </a:tr>
              <a:tr h="721063">
                <a:tc>
                  <a:txBody>
                    <a:bodyPr/>
                    <a:lstStyle/>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dirty="0"/>
                    </a:p>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5029248"/>
                  </a:ext>
                </a:extLst>
              </a:tr>
              <a:tr h="123309">
                <a:tc>
                  <a:txBody>
                    <a:bodyPr/>
                    <a:lstStyle/>
                    <a:p>
                      <a:endParaRPr kumimoji="1" lang="ja-JP" altLang="en-US" sz="105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3650596"/>
                  </a:ext>
                </a:extLst>
              </a:tr>
              <a:tr h="1030090">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553540"/>
                  </a:ext>
                </a:extLst>
              </a:tr>
              <a:tr h="721063">
                <a:tc>
                  <a:txBody>
                    <a:bodyPr/>
                    <a:lstStyle/>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dirty="0"/>
                    </a:p>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2781667"/>
                  </a:ext>
                </a:extLst>
              </a:tr>
            </a:tbl>
          </a:graphicData>
        </a:graphic>
      </p:graphicFrame>
      <p:pic>
        <p:nvPicPr>
          <p:cNvPr id="138" name="図 1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9456" y="2945688"/>
            <a:ext cx="1875856" cy="886928"/>
          </a:xfrm>
          <a:prstGeom prst="rect">
            <a:avLst/>
          </a:prstGeom>
        </p:spPr>
      </p:pic>
      <p:pic>
        <p:nvPicPr>
          <p:cNvPr id="139" name="図 1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538" y="2948484"/>
            <a:ext cx="1833456" cy="890581"/>
          </a:xfrm>
          <a:prstGeom prst="rect">
            <a:avLst/>
          </a:prstGeom>
        </p:spPr>
      </p:pic>
      <p:pic>
        <p:nvPicPr>
          <p:cNvPr id="140" name="図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0089" y="2948484"/>
            <a:ext cx="1634191" cy="881472"/>
          </a:xfrm>
          <a:prstGeom prst="rect">
            <a:avLst/>
          </a:prstGeom>
        </p:spPr>
      </p:pic>
      <p:sp>
        <p:nvSpPr>
          <p:cNvPr id="141" name="テキスト ボックス 180"/>
          <p:cNvSpPr txBox="1"/>
          <p:nvPr/>
        </p:nvSpPr>
        <p:spPr>
          <a:xfrm>
            <a:off x="2675384" y="907436"/>
            <a:ext cx="1044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2.</a:t>
            </a:r>
            <a:r>
              <a:rPr lang="ja-JP" altLang="en-US" sz="1400" b="1" dirty="0">
                <a:solidFill>
                  <a:srgbClr val="0070C0"/>
                </a:solidFill>
                <a:latin typeface="ＭＳ Ｐゴシック" panose="020B0600070205080204" pitchFamily="50" charset="-128"/>
                <a:ea typeface="ＭＳ Ｐゴシック" panose="020B0600070205080204" pitchFamily="50" charset="-128"/>
              </a:rPr>
              <a:t>城東橋</a:t>
            </a:r>
          </a:p>
        </p:txBody>
      </p:sp>
      <p:sp>
        <p:nvSpPr>
          <p:cNvPr id="142" name="テキスト ボックス 180">
            <a:extLst>
              <a:ext uri="{FF2B5EF4-FFF2-40B4-BE49-F238E27FC236}">
                <a16:creationId xmlns:a16="http://schemas.microsoft.com/office/drawing/2014/main" id="{6630F697-C3BB-4714-8628-D4575E19E3A0}"/>
              </a:ext>
            </a:extLst>
          </p:cNvPr>
          <p:cNvSpPr txBox="1"/>
          <p:nvPr/>
        </p:nvSpPr>
        <p:spPr>
          <a:xfrm>
            <a:off x="4868266" y="907436"/>
            <a:ext cx="1044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3.</a:t>
            </a:r>
            <a:r>
              <a:rPr lang="ja-JP" altLang="en-US" sz="1400" b="1" dirty="0">
                <a:solidFill>
                  <a:srgbClr val="0070C0"/>
                </a:solidFill>
                <a:latin typeface="ＭＳ Ｐゴシック" panose="020B0600070205080204" pitchFamily="50" charset="-128"/>
                <a:ea typeface="ＭＳ Ｐゴシック" panose="020B0600070205080204" pitchFamily="50" charset="-128"/>
              </a:rPr>
              <a:t>中本橋</a:t>
            </a:r>
          </a:p>
        </p:txBody>
      </p:sp>
      <p:sp>
        <p:nvSpPr>
          <p:cNvPr id="144" name="テキスト ボックス 180">
            <a:extLst>
              <a:ext uri="{FF2B5EF4-FFF2-40B4-BE49-F238E27FC236}">
                <a16:creationId xmlns:a16="http://schemas.microsoft.com/office/drawing/2014/main" id="{AEE95606-CA1A-44A4-90FE-D6AE266346B5}"/>
              </a:ext>
            </a:extLst>
          </p:cNvPr>
          <p:cNvSpPr txBox="1"/>
          <p:nvPr/>
        </p:nvSpPr>
        <p:spPr>
          <a:xfrm>
            <a:off x="6975184" y="907436"/>
            <a:ext cx="1224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8.</a:t>
            </a:r>
            <a:r>
              <a:rPr lang="ja-JP" altLang="en-US" sz="1400" b="1" dirty="0">
                <a:solidFill>
                  <a:srgbClr val="0070C0"/>
                </a:solidFill>
                <a:latin typeface="ＭＳ Ｐゴシック" panose="020B0600070205080204" pitchFamily="50" charset="-128"/>
                <a:ea typeface="ＭＳ Ｐゴシック" panose="020B0600070205080204" pitchFamily="50" charset="-128"/>
              </a:rPr>
              <a:t>南弁天橋</a:t>
            </a:r>
          </a:p>
        </p:txBody>
      </p:sp>
      <p:pic>
        <p:nvPicPr>
          <p:cNvPr id="145" name="図 1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7308" y="5854547"/>
            <a:ext cx="1740152" cy="884229"/>
          </a:xfrm>
          <a:prstGeom prst="rect">
            <a:avLst/>
          </a:prstGeom>
        </p:spPr>
      </p:pic>
      <p:pic>
        <p:nvPicPr>
          <p:cNvPr id="146" name="図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6344" y="5854547"/>
            <a:ext cx="1427844" cy="884678"/>
          </a:xfrm>
          <a:prstGeom prst="rect">
            <a:avLst/>
          </a:prstGeom>
        </p:spPr>
      </p:pic>
      <p:pic>
        <p:nvPicPr>
          <p:cNvPr id="147" name="図 1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0364" y="5851668"/>
            <a:ext cx="1513641" cy="885146"/>
          </a:xfrm>
          <a:prstGeom prst="rect">
            <a:avLst/>
          </a:prstGeom>
        </p:spPr>
      </p:pic>
      <p:sp>
        <p:nvSpPr>
          <p:cNvPr id="149" name="テキスト ボックス 180">
            <a:extLst>
              <a:ext uri="{FF2B5EF4-FFF2-40B4-BE49-F238E27FC236}">
                <a16:creationId xmlns:a16="http://schemas.microsoft.com/office/drawing/2014/main" id="{90D4FE5C-679B-4057-93B0-DC7AC90EB4FD}"/>
              </a:ext>
            </a:extLst>
          </p:cNvPr>
          <p:cNvSpPr txBox="1"/>
          <p:nvPr/>
        </p:nvSpPr>
        <p:spPr>
          <a:xfrm>
            <a:off x="2603384" y="3788988"/>
            <a:ext cx="1188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9.</a:t>
            </a:r>
            <a:r>
              <a:rPr lang="ja-JP" altLang="en-US" sz="1400" b="1" dirty="0">
                <a:solidFill>
                  <a:srgbClr val="0070C0"/>
                </a:solidFill>
                <a:latin typeface="ＭＳ Ｐゴシック" panose="020B0600070205080204" pitchFamily="50" charset="-128"/>
                <a:ea typeface="ＭＳ Ｐゴシック" panose="020B0600070205080204" pitchFamily="50" charset="-128"/>
              </a:rPr>
              <a:t>千歳橋</a:t>
            </a:r>
          </a:p>
        </p:txBody>
      </p:sp>
      <p:sp>
        <p:nvSpPr>
          <p:cNvPr id="150" name="テキスト ボックス 180">
            <a:extLst>
              <a:ext uri="{FF2B5EF4-FFF2-40B4-BE49-F238E27FC236}">
                <a16:creationId xmlns:a16="http://schemas.microsoft.com/office/drawing/2014/main" id="{EDE1DB95-8B80-4517-B3F4-8CE00330D473}"/>
              </a:ext>
            </a:extLst>
          </p:cNvPr>
          <p:cNvSpPr txBox="1"/>
          <p:nvPr/>
        </p:nvSpPr>
        <p:spPr>
          <a:xfrm>
            <a:off x="4616266" y="3788988"/>
            <a:ext cx="1548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10.</a:t>
            </a:r>
            <a:r>
              <a:rPr lang="ja-JP" altLang="en-US" sz="1400" b="1" dirty="0">
                <a:solidFill>
                  <a:srgbClr val="0070C0"/>
                </a:solidFill>
                <a:latin typeface="ＭＳ Ｐゴシック" panose="020B0600070205080204" pitchFamily="50" charset="-128"/>
                <a:ea typeface="ＭＳ Ｐゴシック" panose="020B0600070205080204" pitchFamily="50" charset="-128"/>
              </a:rPr>
              <a:t>猪飼野新橋</a:t>
            </a:r>
          </a:p>
        </p:txBody>
      </p:sp>
      <p:sp>
        <p:nvSpPr>
          <p:cNvPr id="151" name="テキスト ボックス 180">
            <a:extLst>
              <a:ext uri="{FF2B5EF4-FFF2-40B4-BE49-F238E27FC236}">
                <a16:creationId xmlns:a16="http://schemas.microsoft.com/office/drawing/2014/main" id="{74F965DD-D917-405B-A53A-7EE4CCAD0344}"/>
              </a:ext>
            </a:extLst>
          </p:cNvPr>
          <p:cNvSpPr txBox="1"/>
          <p:nvPr/>
        </p:nvSpPr>
        <p:spPr>
          <a:xfrm>
            <a:off x="7011184" y="3788988"/>
            <a:ext cx="1152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13.</a:t>
            </a:r>
            <a:r>
              <a:rPr lang="ja-JP" altLang="en-US" sz="1400" b="1" dirty="0">
                <a:solidFill>
                  <a:srgbClr val="0070C0"/>
                </a:solidFill>
                <a:latin typeface="ＭＳ Ｐゴシック" panose="020B0600070205080204" pitchFamily="50" charset="-128"/>
                <a:ea typeface="ＭＳ Ｐゴシック" panose="020B0600070205080204" pitchFamily="50" charset="-128"/>
              </a:rPr>
              <a:t>万才橋</a:t>
            </a:r>
          </a:p>
        </p:txBody>
      </p:sp>
      <p:sp>
        <p:nvSpPr>
          <p:cNvPr id="153" name="テキスト ボックス 152">
            <a:extLst>
              <a:ext uri="{FF2B5EF4-FFF2-40B4-BE49-F238E27FC236}">
                <a16:creationId xmlns:a16="http://schemas.microsoft.com/office/drawing/2014/main" id="{50B032FD-2798-4535-9DAF-3229DEA3C11B}"/>
              </a:ext>
            </a:extLst>
          </p:cNvPr>
          <p:cNvSpPr txBox="1"/>
          <p:nvPr/>
        </p:nvSpPr>
        <p:spPr>
          <a:xfrm>
            <a:off x="1764387" y="1520260"/>
            <a:ext cx="369332" cy="1034642"/>
          </a:xfrm>
          <a:prstGeom prst="rect">
            <a:avLst/>
          </a:prstGeom>
          <a:noFill/>
        </p:spPr>
        <p:txBody>
          <a:bodyPr vert="eaVert" wrap="square" rtlCol="0">
            <a:spAutoFit/>
          </a:bodyPr>
          <a:lstStyle/>
          <a:p>
            <a:r>
              <a:rPr kumimoji="1" lang="ja-JP" altLang="en-US" sz="1200" dirty="0">
                <a:solidFill>
                  <a:srgbClr val="0070C0"/>
                </a:solidFill>
                <a:latin typeface="ＭＳ Ｐゴシック" panose="020B0600070205080204" pitchFamily="50" charset="-128"/>
                <a:ea typeface="ＭＳ Ｐゴシック" panose="020B0600070205080204" pitchFamily="50" charset="-128"/>
              </a:rPr>
              <a:t>実験区の位置</a:t>
            </a:r>
          </a:p>
        </p:txBody>
      </p:sp>
      <p:sp>
        <p:nvSpPr>
          <p:cNvPr id="154" name="テキスト ボックス 153">
            <a:extLst>
              <a:ext uri="{FF2B5EF4-FFF2-40B4-BE49-F238E27FC236}">
                <a16:creationId xmlns:a16="http://schemas.microsoft.com/office/drawing/2014/main" id="{5619B3C6-3CEF-4DC0-A0EC-BADE06CD2B86}"/>
              </a:ext>
            </a:extLst>
          </p:cNvPr>
          <p:cNvSpPr txBox="1"/>
          <p:nvPr/>
        </p:nvSpPr>
        <p:spPr>
          <a:xfrm>
            <a:off x="1733609" y="6082591"/>
            <a:ext cx="400110" cy="451716"/>
          </a:xfrm>
          <a:prstGeom prst="rect">
            <a:avLst/>
          </a:prstGeom>
          <a:noFill/>
        </p:spPr>
        <p:txBody>
          <a:bodyPr vert="eaVert" wrap="square" rtlCol="0">
            <a:spAutoFit/>
          </a:bodyPr>
          <a:lstStyle/>
          <a:p>
            <a:r>
              <a:rPr kumimoji="1" lang="ja-JP" altLang="en-US" sz="1200" dirty="0">
                <a:solidFill>
                  <a:srgbClr val="0070C0"/>
                </a:solidFill>
                <a:latin typeface="ＭＳ Ｐゴシック" panose="020B0600070205080204" pitchFamily="50" charset="-128"/>
                <a:ea typeface="ＭＳ Ｐゴシック" panose="020B0600070205080204" pitchFamily="50" charset="-128"/>
              </a:rPr>
              <a:t>底泥</a:t>
            </a:r>
          </a:p>
        </p:txBody>
      </p:sp>
      <p:sp>
        <p:nvSpPr>
          <p:cNvPr id="155" name="テキスト ボックス 154">
            <a:extLst>
              <a:ext uri="{FF2B5EF4-FFF2-40B4-BE49-F238E27FC236}">
                <a16:creationId xmlns:a16="http://schemas.microsoft.com/office/drawing/2014/main" id="{0BDD5F41-FF49-4FE9-81E3-C28132DE2A09}"/>
              </a:ext>
            </a:extLst>
          </p:cNvPr>
          <p:cNvSpPr txBox="1"/>
          <p:nvPr/>
        </p:nvSpPr>
        <p:spPr>
          <a:xfrm>
            <a:off x="1764387" y="4472053"/>
            <a:ext cx="369332" cy="1034642"/>
          </a:xfrm>
          <a:prstGeom prst="rect">
            <a:avLst/>
          </a:prstGeom>
          <a:noFill/>
        </p:spPr>
        <p:txBody>
          <a:bodyPr vert="eaVert" wrap="square" rtlCol="0">
            <a:spAutoFit/>
          </a:bodyPr>
          <a:lstStyle/>
          <a:p>
            <a:r>
              <a:rPr kumimoji="1" lang="ja-JP" altLang="en-US" sz="1200" dirty="0">
                <a:solidFill>
                  <a:srgbClr val="0070C0"/>
                </a:solidFill>
                <a:latin typeface="ＭＳ Ｐゴシック" panose="020B0600070205080204" pitchFamily="50" charset="-128"/>
                <a:ea typeface="ＭＳ Ｐゴシック" panose="020B0600070205080204" pitchFamily="50" charset="-128"/>
              </a:rPr>
              <a:t>実験区の位置</a:t>
            </a:r>
          </a:p>
        </p:txBody>
      </p:sp>
      <p:sp>
        <p:nvSpPr>
          <p:cNvPr id="156" name="テキスト ボックス 155"/>
          <p:cNvSpPr txBox="1"/>
          <p:nvPr/>
        </p:nvSpPr>
        <p:spPr>
          <a:xfrm>
            <a:off x="3398479" y="6555154"/>
            <a:ext cx="7803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r>
              <a:rPr lang="ja-JP" altLang="en-US" sz="800" b="0" dirty="0">
                <a:solidFill>
                  <a:schemeClr val="bg1"/>
                </a:solidFill>
                <a:latin typeface="ＭＳ Ｐゴシック" panose="020B0600070205080204" pitchFamily="50" charset="-128"/>
                <a:ea typeface="ＭＳ Ｐゴシック" panose="020B0600070205080204" pitchFamily="50" charset="-128"/>
              </a:rPr>
              <a:t>（</a:t>
            </a:r>
            <a:r>
              <a:rPr lang="en-US" altLang="ja-JP" sz="800" b="0" dirty="0" smtClean="0">
                <a:solidFill>
                  <a:schemeClr val="bg1"/>
                </a:solidFill>
                <a:latin typeface="ＭＳ Ｐゴシック" panose="020B0600070205080204" pitchFamily="50" charset="-128"/>
                <a:ea typeface="ＭＳ Ｐゴシック" panose="020B0600070205080204" pitchFamily="50" charset="-128"/>
              </a:rPr>
              <a:t>R2.7.1</a:t>
            </a:r>
            <a:r>
              <a:rPr lang="ja-JP" altLang="en-US" sz="800" b="0" dirty="0" smtClean="0">
                <a:solidFill>
                  <a:schemeClr val="bg1"/>
                </a:solidFill>
                <a:latin typeface="ＭＳ Ｐゴシック" panose="020B0600070205080204" pitchFamily="50" charset="-128"/>
                <a:ea typeface="ＭＳ Ｐゴシック" panose="020B0600070205080204" pitchFamily="50" charset="-128"/>
              </a:rPr>
              <a:t>）</a:t>
            </a:r>
            <a:endParaRPr lang="en-US" altLang="ja-JP" sz="800" b="0" dirty="0">
              <a:solidFill>
                <a:schemeClr val="bg1"/>
              </a:solidFill>
              <a:latin typeface="ＭＳ Ｐゴシック" panose="020B0600070205080204" pitchFamily="50" charset="-128"/>
              <a:ea typeface="ＭＳ Ｐゴシック" panose="020B0600070205080204" pitchFamily="50" charset="-128"/>
            </a:endParaRPr>
          </a:p>
        </p:txBody>
      </p:sp>
      <p:sp>
        <p:nvSpPr>
          <p:cNvPr id="157" name="テキスト ボックス 156">
            <a:extLst>
              <a:ext uri="{FF2B5EF4-FFF2-40B4-BE49-F238E27FC236}">
                <a16:creationId xmlns:a16="http://schemas.microsoft.com/office/drawing/2014/main" id="{9F0FC38B-CEB8-48F0-A30B-7A0FD3F4B547}"/>
              </a:ext>
            </a:extLst>
          </p:cNvPr>
          <p:cNvSpPr txBox="1"/>
          <p:nvPr/>
        </p:nvSpPr>
        <p:spPr>
          <a:xfrm>
            <a:off x="5515153" y="6560215"/>
            <a:ext cx="7803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r>
              <a:rPr lang="ja-JP" altLang="en-US" sz="800" b="0" dirty="0">
                <a:solidFill>
                  <a:schemeClr val="bg1"/>
                </a:solidFill>
                <a:latin typeface="ＭＳ Ｐゴシック" panose="020B0600070205080204" pitchFamily="50" charset="-128"/>
                <a:ea typeface="ＭＳ Ｐゴシック" panose="020B0600070205080204" pitchFamily="50" charset="-128"/>
              </a:rPr>
              <a:t>（</a:t>
            </a:r>
            <a:r>
              <a:rPr lang="en-US" altLang="ja-JP" sz="800" b="0" dirty="0" smtClean="0">
                <a:solidFill>
                  <a:schemeClr val="bg1"/>
                </a:solidFill>
                <a:latin typeface="ＭＳ Ｐゴシック" panose="020B0600070205080204" pitchFamily="50" charset="-128"/>
                <a:ea typeface="ＭＳ Ｐゴシック" panose="020B0600070205080204" pitchFamily="50" charset="-128"/>
              </a:rPr>
              <a:t>R2.7.1</a:t>
            </a:r>
            <a:r>
              <a:rPr lang="ja-JP" altLang="en-US" sz="800" b="0" dirty="0" smtClean="0">
                <a:solidFill>
                  <a:schemeClr val="bg1"/>
                </a:solidFill>
                <a:latin typeface="ＭＳ Ｐゴシック" panose="020B0600070205080204" pitchFamily="50" charset="-128"/>
                <a:ea typeface="ＭＳ Ｐゴシック" panose="020B0600070205080204" pitchFamily="50" charset="-128"/>
              </a:rPr>
              <a:t>）</a:t>
            </a:r>
            <a:endParaRPr lang="en-US" altLang="ja-JP" sz="800" b="0" dirty="0">
              <a:solidFill>
                <a:schemeClr val="bg1"/>
              </a:solidFill>
              <a:latin typeface="ＭＳ Ｐゴシック" panose="020B0600070205080204" pitchFamily="50" charset="-128"/>
              <a:ea typeface="ＭＳ Ｐゴシック" panose="020B0600070205080204" pitchFamily="50" charset="-128"/>
            </a:endParaRPr>
          </a:p>
        </p:txBody>
      </p:sp>
      <p:sp>
        <p:nvSpPr>
          <p:cNvPr id="158" name="テキスト ボックス 157">
            <a:extLst>
              <a:ext uri="{FF2B5EF4-FFF2-40B4-BE49-F238E27FC236}">
                <a16:creationId xmlns:a16="http://schemas.microsoft.com/office/drawing/2014/main" id="{50D80C04-D324-4B53-B1AC-B11D9547C2E6}"/>
              </a:ext>
            </a:extLst>
          </p:cNvPr>
          <p:cNvSpPr txBox="1"/>
          <p:nvPr/>
        </p:nvSpPr>
        <p:spPr>
          <a:xfrm>
            <a:off x="7722213" y="6560215"/>
            <a:ext cx="7803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r>
              <a:rPr lang="ja-JP" altLang="en-US" sz="800" b="0" dirty="0">
                <a:solidFill>
                  <a:schemeClr val="bg1"/>
                </a:solidFill>
                <a:latin typeface="ＭＳ Ｐゴシック" panose="020B0600070205080204" pitchFamily="50" charset="-128"/>
                <a:ea typeface="ＭＳ Ｐゴシック" panose="020B0600070205080204" pitchFamily="50" charset="-128"/>
              </a:rPr>
              <a:t>（</a:t>
            </a:r>
            <a:r>
              <a:rPr lang="en-US" altLang="ja-JP" sz="800" b="0" dirty="0" smtClean="0">
                <a:solidFill>
                  <a:schemeClr val="bg1"/>
                </a:solidFill>
                <a:latin typeface="ＭＳ Ｐゴシック" panose="020B0600070205080204" pitchFamily="50" charset="-128"/>
                <a:ea typeface="ＭＳ Ｐゴシック" panose="020B0600070205080204" pitchFamily="50" charset="-128"/>
              </a:rPr>
              <a:t>R2.7.1</a:t>
            </a:r>
            <a:r>
              <a:rPr lang="ja-JP" altLang="en-US" sz="800" b="0" dirty="0" smtClean="0">
                <a:solidFill>
                  <a:schemeClr val="bg1"/>
                </a:solidFill>
                <a:latin typeface="ＭＳ Ｐゴシック" panose="020B0600070205080204" pitchFamily="50" charset="-128"/>
                <a:ea typeface="ＭＳ Ｐゴシック" panose="020B0600070205080204" pitchFamily="50" charset="-128"/>
              </a:rPr>
              <a:t>）</a:t>
            </a:r>
            <a:endParaRPr lang="en-US" altLang="ja-JP" sz="800" b="0" dirty="0">
              <a:solidFill>
                <a:schemeClr val="bg1"/>
              </a:solidFill>
              <a:latin typeface="ＭＳ Ｐゴシック" panose="020B0600070205080204" pitchFamily="50" charset="-128"/>
              <a:ea typeface="ＭＳ Ｐゴシック" panose="020B0600070205080204" pitchFamily="50" charset="-128"/>
            </a:endParaRPr>
          </a:p>
        </p:txBody>
      </p:sp>
      <p:sp>
        <p:nvSpPr>
          <p:cNvPr id="159" name="テキスト ボックス 158">
            <a:extLst>
              <a:ext uri="{FF2B5EF4-FFF2-40B4-BE49-F238E27FC236}">
                <a16:creationId xmlns:a16="http://schemas.microsoft.com/office/drawing/2014/main" id="{B61316B9-FCC3-4608-9EEE-4E3467C7AE1F}"/>
              </a:ext>
            </a:extLst>
          </p:cNvPr>
          <p:cNvSpPr txBox="1"/>
          <p:nvPr/>
        </p:nvSpPr>
        <p:spPr>
          <a:xfrm>
            <a:off x="7775444" y="3656882"/>
            <a:ext cx="7803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r>
              <a:rPr lang="ja-JP" altLang="en-US" sz="800" b="0" dirty="0">
                <a:solidFill>
                  <a:schemeClr val="bg1"/>
                </a:solidFill>
                <a:latin typeface="ＭＳ Ｐゴシック" panose="020B0600070205080204" pitchFamily="50" charset="-128"/>
                <a:ea typeface="ＭＳ Ｐゴシック" panose="020B0600070205080204" pitchFamily="50" charset="-128"/>
              </a:rPr>
              <a:t>（</a:t>
            </a:r>
            <a:r>
              <a:rPr lang="en-US" altLang="ja-JP" sz="800" b="0" dirty="0" smtClean="0">
                <a:solidFill>
                  <a:schemeClr val="bg1"/>
                </a:solidFill>
                <a:latin typeface="ＭＳ Ｐゴシック" panose="020B0600070205080204" pitchFamily="50" charset="-128"/>
                <a:ea typeface="ＭＳ Ｐゴシック" panose="020B0600070205080204" pitchFamily="50" charset="-128"/>
              </a:rPr>
              <a:t>R2.7.1</a:t>
            </a:r>
            <a:r>
              <a:rPr lang="ja-JP" altLang="en-US" sz="800" b="0" dirty="0" smtClean="0">
                <a:solidFill>
                  <a:schemeClr val="bg1"/>
                </a:solidFill>
                <a:latin typeface="ＭＳ Ｐゴシック" panose="020B0600070205080204" pitchFamily="50" charset="-128"/>
                <a:ea typeface="ＭＳ Ｐゴシック" panose="020B0600070205080204" pitchFamily="50" charset="-128"/>
              </a:rPr>
              <a:t>）</a:t>
            </a:r>
            <a:endParaRPr lang="en-US" altLang="ja-JP" sz="800" b="0" dirty="0">
              <a:solidFill>
                <a:schemeClr val="bg1"/>
              </a:solidFill>
              <a:latin typeface="ＭＳ Ｐゴシック" panose="020B0600070205080204" pitchFamily="50" charset="-128"/>
              <a:ea typeface="ＭＳ Ｐゴシック" panose="020B0600070205080204" pitchFamily="50" charset="-128"/>
            </a:endParaRPr>
          </a:p>
        </p:txBody>
      </p:sp>
      <p:sp>
        <p:nvSpPr>
          <p:cNvPr id="160" name="テキスト ボックス 159">
            <a:extLst>
              <a:ext uri="{FF2B5EF4-FFF2-40B4-BE49-F238E27FC236}">
                <a16:creationId xmlns:a16="http://schemas.microsoft.com/office/drawing/2014/main" id="{97553708-5AFC-4B0F-A778-439D698F0900}"/>
              </a:ext>
            </a:extLst>
          </p:cNvPr>
          <p:cNvSpPr txBox="1"/>
          <p:nvPr/>
        </p:nvSpPr>
        <p:spPr>
          <a:xfrm>
            <a:off x="5705536" y="3656882"/>
            <a:ext cx="7803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r>
              <a:rPr lang="ja-JP" altLang="en-US" sz="800" b="0" dirty="0">
                <a:solidFill>
                  <a:schemeClr val="bg1"/>
                </a:solidFill>
                <a:latin typeface="ＭＳ Ｐゴシック" panose="020B0600070205080204" pitchFamily="50" charset="-128"/>
                <a:ea typeface="ＭＳ Ｐゴシック" panose="020B0600070205080204" pitchFamily="50" charset="-128"/>
              </a:rPr>
              <a:t>（</a:t>
            </a:r>
            <a:r>
              <a:rPr lang="en-US" altLang="ja-JP" sz="800" b="0" dirty="0" smtClean="0">
                <a:solidFill>
                  <a:schemeClr val="bg1"/>
                </a:solidFill>
                <a:latin typeface="ＭＳ Ｐゴシック" panose="020B0600070205080204" pitchFamily="50" charset="-128"/>
                <a:ea typeface="ＭＳ Ｐゴシック" panose="020B0600070205080204" pitchFamily="50" charset="-128"/>
              </a:rPr>
              <a:t>R2.6.30</a:t>
            </a:r>
            <a:r>
              <a:rPr lang="ja-JP" altLang="en-US" sz="800" b="0" dirty="0" smtClean="0">
                <a:solidFill>
                  <a:schemeClr val="bg1"/>
                </a:solidFill>
                <a:latin typeface="ＭＳ Ｐゴシック" panose="020B0600070205080204" pitchFamily="50" charset="-128"/>
                <a:ea typeface="ＭＳ Ｐゴシック" panose="020B0600070205080204" pitchFamily="50" charset="-128"/>
              </a:rPr>
              <a:t>）</a:t>
            </a:r>
            <a:endParaRPr lang="en-US" altLang="ja-JP" sz="800" b="0" dirty="0">
              <a:solidFill>
                <a:schemeClr val="bg1"/>
              </a:solidFill>
              <a:latin typeface="ＭＳ Ｐゴシック" panose="020B0600070205080204" pitchFamily="50" charset="-128"/>
              <a:ea typeface="ＭＳ Ｐゴシック" panose="020B0600070205080204" pitchFamily="50" charset="-128"/>
            </a:endParaRPr>
          </a:p>
        </p:txBody>
      </p:sp>
      <p:sp>
        <p:nvSpPr>
          <p:cNvPr id="161" name="テキスト ボックス 160">
            <a:extLst>
              <a:ext uri="{FF2B5EF4-FFF2-40B4-BE49-F238E27FC236}">
                <a16:creationId xmlns:a16="http://schemas.microsoft.com/office/drawing/2014/main" id="{C70F017A-1AD8-4AAD-ACDF-9653092F7290}"/>
              </a:ext>
            </a:extLst>
          </p:cNvPr>
          <p:cNvSpPr txBox="1"/>
          <p:nvPr/>
        </p:nvSpPr>
        <p:spPr>
          <a:xfrm>
            <a:off x="3497030" y="3648733"/>
            <a:ext cx="7803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r>
              <a:rPr lang="ja-JP" altLang="en-US" sz="800" b="0" dirty="0">
                <a:solidFill>
                  <a:schemeClr val="bg1"/>
                </a:solidFill>
                <a:latin typeface="ＭＳ Ｐゴシック" panose="020B0600070205080204" pitchFamily="50" charset="-128"/>
                <a:ea typeface="ＭＳ Ｐゴシック" panose="020B0600070205080204" pitchFamily="50" charset="-128"/>
              </a:rPr>
              <a:t>（</a:t>
            </a:r>
            <a:r>
              <a:rPr lang="en-US" altLang="ja-JP" sz="800" b="0" dirty="0" smtClean="0">
                <a:solidFill>
                  <a:schemeClr val="bg1"/>
                </a:solidFill>
                <a:latin typeface="ＭＳ Ｐゴシック" panose="020B0600070205080204" pitchFamily="50" charset="-128"/>
                <a:ea typeface="ＭＳ Ｐゴシック" panose="020B0600070205080204" pitchFamily="50" charset="-128"/>
              </a:rPr>
              <a:t>R2.6.30</a:t>
            </a:r>
            <a:r>
              <a:rPr lang="ja-JP" altLang="en-US" sz="800" b="0" dirty="0" smtClean="0">
                <a:solidFill>
                  <a:schemeClr val="bg1"/>
                </a:solidFill>
                <a:latin typeface="ＭＳ Ｐゴシック" panose="020B0600070205080204" pitchFamily="50" charset="-128"/>
                <a:ea typeface="ＭＳ Ｐゴシック" panose="020B0600070205080204" pitchFamily="50" charset="-128"/>
              </a:rPr>
              <a:t>）</a:t>
            </a:r>
            <a:endParaRPr lang="en-US" altLang="ja-JP" sz="800" b="0" dirty="0">
              <a:solidFill>
                <a:schemeClr val="bg1"/>
              </a:solidFill>
              <a:latin typeface="ＭＳ Ｐゴシック" panose="020B0600070205080204" pitchFamily="50" charset="-128"/>
              <a:ea typeface="ＭＳ Ｐゴシック" panose="020B0600070205080204" pitchFamily="50" charset="-128"/>
            </a:endParaRPr>
          </a:p>
        </p:txBody>
      </p:sp>
      <p:pic>
        <p:nvPicPr>
          <p:cNvPr id="166" name="図 1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3384" y="1216282"/>
            <a:ext cx="1908000" cy="1699856"/>
          </a:xfrm>
          <a:prstGeom prst="rect">
            <a:avLst/>
          </a:prstGeom>
        </p:spPr>
      </p:pic>
      <p:pic>
        <p:nvPicPr>
          <p:cNvPr id="167" name="図 1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36266" y="1216282"/>
            <a:ext cx="1908000" cy="1699856"/>
          </a:xfrm>
          <a:prstGeom prst="rect">
            <a:avLst/>
          </a:prstGeom>
        </p:spPr>
      </p:pic>
      <p:pic>
        <p:nvPicPr>
          <p:cNvPr id="168" name="図 1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33184" y="1216282"/>
            <a:ext cx="1908000" cy="1699856"/>
          </a:xfrm>
          <a:prstGeom prst="rect">
            <a:avLst/>
          </a:prstGeom>
        </p:spPr>
      </p:pic>
      <p:pic>
        <p:nvPicPr>
          <p:cNvPr id="12" name="図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43384" y="4117429"/>
            <a:ext cx="1908000" cy="1699856"/>
          </a:xfrm>
          <a:prstGeom prst="rect">
            <a:avLst/>
          </a:prstGeom>
        </p:spPr>
      </p:pic>
      <p:pic>
        <p:nvPicPr>
          <p:cNvPr id="13" name="図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36266" y="4117429"/>
            <a:ext cx="1908000" cy="1699856"/>
          </a:xfrm>
          <a:prstGeom prst="rect">
            <a:avLst/>
          </a:prstGeom>
        </p:spPr>
      </p:pic>
      <p:pic>
        <p:nvPicPr>
          <p:cNvPr id="14" name="図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33184" y="4117429"/>
            <a:ext cx="1908000" cy="1699856"/>
          </a:xfrm>
          <a:prstGeom prst="rect">
            <a:avLst/>
          </a:prstGeom>
        </p:spPr>
      </p:pic>
      <p:pic>
        <p:nvPicPr>
          <p:cNvPr id="169" name="図 168">
            <a:extLst>
              <a:ext uri="{FF2B5EF4-FFF2-40B4-BE49-F238E27FC236}">
                <a16:creationId xmlns:a16="http://schemas.microsoft.com/office/drawing/2014/main" id="{4D152215-5F37-40E3-B998-FD2BB299ED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11807" y="2751932"/>
            <a:ext cx="609653" cy="146317"/>
          </a:xfrm>
          <a:prstGeom prst="rect">
            <a:avLst/>
          </a:prstGeom>
        </p:spPr>
      </p:pic>
      <p:pic>
        <p:nvPicPr>
          <p:cNvPr id="170" name="図 169">
            <a:extLst>
              <a:ext uri="{FF2B5EF4-FFF2-40B4-BE49-F238E27FC236}">
                <a16:creationId xmlns:a16="http://schemas.microsoft.com/office/drawing/2014/main" id="{4D152215-5F37-40E3-B998-FD2BB299ED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4436" y="5667203"/>
            <a:ext cx="609653" cy="146317"/>
          </a:xfrm>
          <a:prstGeom prst="rect">
            <a:avLst/>
          </a:prstGeom>
        </p:spPr>
      </p:pic>
      <p:pic>
        <p:nvPicPr>
          <p:cNvPr id="171" name="図 170">
            <a:extLst>
              <a:ext uri="{FF2B5EF4-FFF2-40B4-BE49-F238E27FC236}">
                <a16:creationId xmlns:a16="http://schemas.microsoft.com/office/drawing/2014/main" id="{4D152215-5F37-40E3-B998-FD2BB299ED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7369" y="5667203"/>
            <a:ext cx="609653" cy="146317"/>
          </a:xfrm>
          <a:prstGeom prst="rect">
            <a:avLst/>
          </a:prstGeom>
        </p:spPr>
      </p:pic>
      <p:pic>
        <p:nvPicPr>
          <p:cNvPr id="172" name="図 171">
            <a:extLst>
              <a:ext uri="{FF2B5EF4-FFF2-40B4-BE49-F238E27FC236}">
                <a16:creationId xmlns:a16="http://schemas.microsoft.com/office/drawing/2014/main" id="{4D152215-5F37-40E3-B998-FD2BB299ED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35352" y="5667203"/>
            <a:ext cx="609653" cy="146317"/>
          </a:xfrm>
          <a:prstGeom prst="rect">
            <a:avLst/>
          </a:prstGeom>
        </p:spPr>
      </p:pic>
      <p:pic>
        <p:nvPicPr>
          <p:cNvPr id="173" name="図 172">
            <a:extLst>
              <a:ext uri="{FF2B5EF4-FFF2-40B4-BE49-F238E27FC236}">
                <a16:creationId xmlns:a16="http://schemas.microsoft.com/office/drawing/2014/main" id="{4D152215-5F37-40E3-B998-FD2BB299ED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7630" y="2751932"/>
            <a:ext cx="609653" cy="146317"/>
          </a:xfrm>
          <a:prstGeom prst="rect">
            <a:avLst/>
          </a:prstGeom>
        </p:spPr>
      </p:pic>
      <p:pic>
        <p:nvPicPr>
          <p:cNvPr id="174" name="図 173">
            <a:extLst>
              <a:ext uri="{FF2B5EF4-FFF2-40B4-BE49-F238E27FC236}">
                <a16:creationId xmlns:a16="http://schemas.microsoft.com/office/drawing/2014/main" id="{4D152215-5F37-40E3-B998-FD2BB299ED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36266" y="2757835"/>
            <a:ext cx="609653" cy="146317"/>
          </a:xfrm>
          <a:prstGeom prst="rect">
            <a:avLst/>
          </a:prstGeom>
        </p:spPr>
      </p:pic>
      <p:cxnSp>
        <p:nvCxnSpPr>
          <p:cNvPr id="175" name="直線矢印コネクタ 174"/>
          <p:cNvCxnSpPr/>
          <p:nvPr/>
        </p:nvCxnSpPr>
        <p:spPr>
          <a:xfrm flipV="1">
            <a:off x="6910743" y="2559279"/>
            <a:ext cx="828000" cy="3600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76" name="テキスト ボックス 175"/>
          <p:cNvSpPr txBox="1"/>
          <p:nvPr/>
        </p:nvSpPr>
        <p:spPr>
          <a:xfrm>
            <a:off x="7086726" y="2344030"/>
            <a:ext cx="500458"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14m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77" name="直線矢印コネクタ 176"/>
          <p:cNvCxnSpPr/>
          <p:nvPr/>
        </p:nvCxnSpPr>
        <p:spPr>
          <a:xfrm>
            <a:off x="2597820" y="2441282"/>
            <a:ext cx="720000" cy="13028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78" name="テキスト ボックス 177"/>
          <p:cNvSpPr txBox="1"/>
          <p:nvPr/>
        </p:nvSpPr>
        <p:spPr>
          <a:xfrm>
            <a:off x="2707591" y="2275590"/>
            <a:ext cx="500458"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13m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79" name="直線矢印コネクタ 178"/>
          <p:cNvCxnSpPr/>
          <p:nvPr/>
        </p:nvCxnSpPr>
        <p:spPr>
          <a:xfrm>
            <a:off x="4868029" y="2271719"/>
            <a:ext cx="591655" cy="355363"/>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80" name="テキスト ボックス 179"/>
          <p:cNvSpPr txBox="1"/>
          <p:nvPr/>
        </p:nvSpPr>
        <p:spPr>
          <a:xfrm>
            <a:off x="4955068" y="2192167"/>
            <a:ext cx="500458" cy="230832"/>
          </a:xfrm>
          <a:prstGeom prst="rect">
            <a:avLst/>
          </a:prstGeom>
          <a:noFill/>
        </p:spPr>
        <p:txBody>
          <a:bodyPr wrap="squar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13m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81" name="直線矢印コネクタ 180"/>
          <p:cNvCxnSpPr/>
          <p:nvPr/>
        </p:nvCxnSpPr>
        <p:spPr>
          <a:xfrm flipV="1">
            <a:off x="7159637" y="2092650"/>
            <a:ext cx="324000" cy="3600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82" name="テキスト ボックス 181"/>
          <p:cNvSpPr txBox="1"/>
          <p:nvPr/>
        </p:nvSpPr>
        <p:spPr>
          <a:xfrm>
            <a:off x="7100262" y="1805177"/>
            <a:ext cx="442750"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6m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83" name="直線矢印コネクタ 182"/>
          <p:cNvCxnSpPr/>
          <p:nvPr/>
        </p:nvCxnSpPr>
        <p:spPr>
          <a:xfrm>
            <a:off x="5279236" y="1946819"/>
            <a:ext cx="233065" cy="126203"/>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84" name="テキスト ボックス 183"/>
          <p:cNvSpPr txBox="1"/>
          <p:nvPr/>
        </p:nvSpPr>
        <p:spPr>
          <a:xfrm>
            <a:off x="5285913" y="1746140"/>
            <a:ext cx="442750"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5m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85" name="直線矢印コネクタ 184"/>
          <p:cNvCxnSpPr/>
          <p:nvPr/>
        </p:nvCxnSpPr>
        <p:spPr>
          <a:xfrm>
            <a:off x="2882816" y="1849308"/>
            <a:ext cx="216000" cy="24496"/>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86" name="テキスト ボックス 185"/>
          <p:cNvSpPr txBox="1"/>
          <p:nvPr/>
        </p:nvSpPr>
        <p:spPr>
          <a:xfrm>
            <a:off x="2809356" y="1586645"/>
            <a:ext cx="442750"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5m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87" name="直線矢印コネクタ 186"/>
          <p:cNvCxnSpPr/>
          <p:nvPr/>
        </p:nvCxnSpPr>
        <p:spPr>
          <a:xfrm flipV="1">
            <a:off x="2458471" y="5318162"/>
            <a:ext cx="828000" cy="3600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88" name="テキスト ボックス 187"/>
          <p:cNvSpPr txBox="1"/>
          <p:nvPr/>
        </p:nvSpPr>
        <p:spPr>
          <a:xfrm>
            <a:off x="2622242" y="5107205"/>
            <a:ext cx="500458"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14m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89" name="直線矢印コネクタ 188"/>
          <p:cNvCxnSpPr/>
          <p:nvPr/>
        </p:nvCxnSpPr>
        <p:spPr>
          <a:xfrm flipV="1">
            <a:off x="4759267" y="5389793"/>
            <a:ext cx="828000" cy="3600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90" name="テキスト ボックス 189"/>
          <p:cNvSpPr txBox="1"/>
          <p:nvPr/>
        </p:nvSpPr>
        <p:spPr>
          <a:xfrm>
            <a:off x="4892363" y="5219741"/>
            <a:ext cx="582211"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13.5m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91" name="直線矢印コネクタ 190"/>
          <p:cNvCxnSpPr/>
          <p:nvPr/>
        </p:nvCxnSpPr>
        <p:spPr>
          <a:xfrm flipV="1">
            <a:off x="6905473" y="5436748"/>
            <a:ext cx="828000" cy="3600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92" name="テキスト ボックス 191"/>
          <p:cNvSpPr txBox="1"/>
          <p:nvPr/>
        </p:nvSpPr>
        <p:spPr>
          <a:xfrm>
            <a:off x="7045849" y="5178166"/>
            <a:ext cx="582211"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smtClean="0">
                <a:solidFill>
                  <a:schemeClr val="bg1"/>
                </a:solidFill>
                <a:latin typeface="ＭＳ Ｐゴシック" panose="020B0600070205080204" pitchFamily="50" charset="-128"/>
                <a:ea typeface="ＭＳ Ｐゴシック" panose="020B0600070205080204" pitchFamily="50" charset="-128"/>
              </a:rPr>
              <a:t>13.2m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93" name="直線矢印コネクタ 192"/>
          <p:cNvCxnSpPr/>
          <p:nvPr/>
        </p:nvCxnSpPr>
        <p:spPr>
          <a:xfrm flipV="1">
            <a:off x="2688999" y="4857492"/>
            <a:ext cx="324000" cy="3600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94" name="テキスト ボックス 193"/>
          <p:cNvSpPr txBox="1"/>
          <p:nvPr/>
        </p:nvSpPr>
        <p:spPr>
          <a:xfrm>
            <a:off x="2615216" y="4580760"/>
            <a:ext cx="442750"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6m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95" name="直線矢印コネクタ 194"/>
          <p:cNvCxnSpPr/>
          <p:nvPr/>
        </p:nvCxnSpPr>
        <p:spPr>
          <a:xfrm flipV="1">
            <a:off x="4933350" y="4835029"/>
            <a:ext cx="324000" cy="3600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96" name="テキスト ボックス 195"/>
          <p:cNvSpPr txBox="1"/>
          <p:nvPr/>
        </p:nvSpPr>
        <p:spPr>
          <a:xfrm>
            <a:off x="4821481" y="4519171"/>
            <a:ext cx="524503"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5.5m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97" name="直線矢印コネクタ 196"/>
          <p:cNvCxnSpPr/>
          <p:nvPr/>
        </p:nvCxnSpPr>
        <p:spPr>
          <a:xfrm flipV="1">
            <a:off x="7121117" y="4875326"/>
            <a:ext cx="324000" cy="3600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98" name="テキスト ボックス 197"/>
          <p:cNvSpPr txBox="1"/>
          <p:nvPr/>
        </p:nvSpPr>
        <p:spPr>
          <a:xfrm>
            <a:off x="6975184" y="4576404"/>
            <a:ext cx="524503"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smtClean="0">
                <a:solidFill>
                  <a:schemeClr val="bg1"/>
                </a:solidFill>
                <a:latin typeface="ＭＳ Ｐゴシック" panose="020B0600070205080204" pitchFamily="50" charset="-128"/>
                <a:ea typeface="ＭＳ Ｐゴシック" panose="020B0600070205080204" pitchFamily="50" charset="-128"/>
              </a:rPr>
              <a:t>5.2m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99" name="直線矢印コネクタ 198"/>
          <p:cNvCxnSpPr/>
          <p:nvPr/>
        </p:nvCxnSpPr>
        <p:spPr>
          <a:xfrm>
            <a:off x="3657180" y="1079791"/>
            <a:ext cx="1332000" cy="0"/>
          </a:xfrm>
          <a:prstGeom prst="straightConnector1">
            <a:avLst/>
          </a:prstGeom>
          <a:ln w="19050">
            <a:solidFill>
              <a:schemeClr val="tx1"/>
            </a:solidFill>
            <a:headEnd type="arrow" w="med" len="med"/>
            <a:tailEnd type="arrow" w="med" len="med"/>
          </a:ln>
          <a:effectLst/>
        </p:spPr>
        <p:style>
          <a:lnRef idx="1">
            <a:schemeClr val="accent5"/>
          </a:lnRef>
          <a:fillRef idx="0">
            <a:schemeClr val="accent5"/>
          </a:fillRef>
          <a:effectRef idx="0">
            <a:schemeClr val="accent5"/>
          </a:effectRef>
          <a:fontRef idx="minor">
            <a:schemeClr val="tx1"/>
          </a:fontRef>
        </p:style>
      </p:cxnSp>
      <p:sp>
        <p:nvSpPr>
          <p:cNvPr id="143" name="テキスト ボックス 142"/>
          <p:cNvSpPr txBox="1"/>
          <p:nvPr/>
        </p:nvSpPr>
        <p:spPr>
          <a:xfrm>
            <a:off x="4042253" y="961824"/>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370m</a:t>
            </a:r>
            <a:endParaRPr kumimoji="1" lang="ja-JP" altLang="en-US" sz="1100" dirty="0">
              <a:latin typeface="ＭＳ Ｐゴシック" panose="020B0600070205080204" pitchFamily="50" charset="-128"/>
              <a:ea typeface="ＭＳ Ｐゴシック" panose="020B0600070205080204" pitchFamily="50" charset="-128"/>
            </a:endParaRPr>
          </a:p>
        </p:txBody>
      </p:sp>
      <p:cxnSp>
        <p:nvCxnSpPr>
          <p:cNvPr id="200" name="直線矢印コネクタ 199"/>
          <p:cNvCxnSpPr/>
          <p:nvPr/>
        </p:nvCxnSpPr>
        <p:spPr>
          <a:xfrm>
            <a:off x="5789117" y="1083817"/>
            <a:ext cx="1332000" cy="0"/>
          </a:xfrm>
          <a:prstGeom prst="straightConnector1">
            <a:avLst/>
          </a:prstGeom>
          <a:ln w="19050">
            <a:solidFill>
              <a:schemeClr val="tx1"/>
            </a:solidFill>
            <a:headEnd type="arrow" w="med" len="med"/>
            <a:tailEnd type="arrow" w="med" len="med"/>
          </a:ln>
          <a:effectLst/>
        </p:spPr>
        <p:style>
          <a:lnRef idx="1">
            <a:schemeClr val="accent5"/>
          </a:lnRef>
          <a:fillRef idx="0">
            <a:schemeClr val="accent5"/>
          </a:fillRef>
          <a:effectRef idx="0">
            <a:schemeClr val="accent5"/>
          </a:effectRef>
          <a:fontRef idx="minor">
            <a:schemeClr val="tx1"/>
          </a:fontRef>
        </p:style>
      </p:cxnSp>
      <p:cxnSp>
        <p:nvCxnSpPr>
          <p:cNvPr id="201" name="直線矢印コネクタ 200"/>
          <p:cNvCxnSpPr/>
          <p:nvPr/>
        </p:nvCxnSpPr>
        <p:spPr>
          <a:xfrm>
            <a:off x="8058869" y="1083817"/>
            <a:ext cx="612000" cy="0"/>
          </a:xfrm>
          <a:prstGeom prst="straightConnector1">
            <a:avLst/>
          </a:prstGeom>
          <a:ln w="19050">
            <a:solidFill>
              <a:schemeClr val="tx1"/>
            </a:solidFill>
            <a:headEnd type="arrow" w="med" len="med"/>
            <a:tailEnd type="none" w="med" len="med"/>
          </a:ln>
          <a:effectLst/>
        </p:spPr>
        <p:style>
          <a:lnRef idx="1">
            <a:schemeClr val="accent5"/>
          </a:lnRef>
          <a:fillRef idx="0">
            <a:schemeClr val="accent5"/>
          </a:fillRef>
          <a:effectRef idx="0">
            <a:schemeClr val="accent5"/>
          </a:effectRef>
          <a:fontRef idx="minor">
            <a:schemeClr val="tx1"/>
          </a:fontRef>
        </p:style>
      </p:cxnSp>
      <p:cxnSp>
        <p:nvCxnSpPr>
          <p:cNvPr id="202" name="直線矢印コネクタ 201"/>
          <p:cNvCxnSpPr/>
          <p:nvPr/>
        </p:nvCxnSpPr>
        <p:spPr>
          <a:xfrm flipH="1">
            <a:off x="2224591" y="3994930"/>
            <a:ext cx="612000" cy="0"/>
          </a:xfrm>
          <a:prstGeom prst="straightConnector1">
            <a:avLst/>
          </a:prstGeom>
          <a:ln w="19050">
            <a:solidFill>
              <a:schemeClr val="tx1"/>
            </a:solidFill>
            <a:headEnd type="arrow" w="med" len="med"/>
            <a:tailEnd type="none" w="med" len="med"/>
          </a:ln>
          <a:effectLst/>
        </p:spPr>
        <p:style>
          <a:lnRef idx="1">
            <a:schemeClr val="accent5"/>
          </a:lnRef>
          <a:fillRef idx="0">
            <a:schemeClr val="accent5"/>
          </a:fillRef>
          <a:effectRef idx="0">
            <a:schemeClr val="accent5"/>
          </a:effectRef>
          <a:fontRef idx="minor">
            <a:schemeClr val="tx1"/>
          </a:fontRef>
        </p:style>
      </p:cxnSp>
      <p:cxnSp>
        <p:nvCxnSpPr>
          <p:cNvPr id="203" name="直線矢印コネクタ 202"/>
          <p:cNvCxnSpPr/>
          <p:nvPr/>
        </p:nvCxnSpPr>
        <p:spPr>
          <a:xfrm>
            <a:off x="3580571" y="3994930"/>
            <a:ext cx="1224000" cy="0"/>
          </a:xfrm>
          <a:prstGeom prst="straightConnector1">
            <a:avLst/>
          </a:prstGeom>
          <a:ln w="19050">
            <a:solidFill>
              <a:schemeClr val="tx1"/>
            </a:solidFill>
            <a:headEnd type="arrow" w="med" len="med"/>
            <a:tailEnd type="arrow" w="med" len="med"/>
          </a:ln>
          <a:effectLst/>
        </p:spPr>
        <p:style>
          <a:lnRef idx="1">
            <a:schemeClr val="accent5"/>
          </a:lnRef>
          <a:fillRef idx="0">
            <a:schemeClr val="accent5"/>
          </a:fillRef>
          <a:effectRef idx="0">
            <a:schemeClr val="accent5"/>
          </a:effectRef>
          <a:fontRef idx="minor">
            <a:schemeClr val="tx1"/>
          </a:fontRef>
        </p:style>
      </p:cxnSp>
      <p:cxnSp>
        <p:nvCxnSpPr>
          <p:cNvPr id="204" name="直線矢印コネクタ 203"/>
          <p:cNvCxnSpPr/>
          <p:nvPr/>
        </p:nvCxnSpPr>
        <p:spPr>
          <a:xfrm>
            <a:off x="5967882" y="3994930"/>
            <a:ext cx="1224000" cy="0"/>
          </a:xfrm>
          <a:prstGeom prst="straightConnector1">
            <a:avLst/>
          </a:prstGeom>
          <a:ln w="19050">
            <a:solidFill>
              <a:schemeClr val="tx1"/>
            </a:solidFill>
            <a:headEnd type="arrow" w="med" len="med"/>
            <a:tailEnd type="arrow" w="med" len="med"/>
          </a:ln>
          <a:effectLst/>
        </p:spPr>
        <p:style>
          <a:lnRef idx="1">
            <a:schemeClr val="accent5"/>
          </a:lnRef>
          <a:fillRef idx="0">
            <a:schemeClr val="accent5"/>
          </a:fillRef>
          <a:effectRef idx="0">
            <a:schemeClr val="accent5"/>
          </a:effectRef>
          <a:fontRef idx="minor">
            <a:schemeClr val="tx1"/>
          </a:fontRef>
        </p:style>
      </p:cxnSp>
      <p:sp>
        <p:nvSpPr>
          <p:cNvPr id="148" name="テキスト ボックス 147"/>
          <p:cNvSpPr txBox="1"/>
          <p:nvPr/>
        </p:nvSpPr>
        <p:spPr>
          <a:xfrm>
            <a:off x="6231610" y="949698"/>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1,270m</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163" name="テキスト ボックス 162"/>
          <p:cNvSpPr txBox="1"/>
          <p:nvPr/>
        </p:nvSpPr>
        <p:spPr>
          <a:xfrm>
            <a:off x="6217925" y="3860035"/>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635m</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164" name="テキスト ボックス 163"/>
          <p:cNvSpPr txBox="1"/>
          <p:nvPr/>
        </p:nvSpPr>
        <p:spPr>
          <a:xfrm>
            <a:off x="8416074" y="961824"/>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250m</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165" name="テキスト ボックス 164">
            <a:extLst>
              <a:ext uri="{FF2B5EF4-FFF2-40B4-BE49-F238E27FC236}">
                <a16:creationId xmlns:a16="http://schemas.microsoft.com/office/drawing/2014/main" id="{8563A9A5-AA62-4F20-9C78-A70789ED0DDC}"/>
              </a:ext>
            </a:extLst>
          </p:cNvPr>
          <p:cNvSpPr txBox="1"/>
          <p:nvPr/>
        </p:nvSpPr>
        <p:spPr>
          <a:xfrm>
            <a:off x="1895630" y="3860351"/>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250m</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162" name="テキスト ボックス 161"/>
          <p:cNvSpPr txBox="1"/>
          <p:nvPr/>
        </p:nvSpPr>
        <p:spPr>
          <a:xfrm>
            <a:off x="4002875" y="3860877"/>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210m</a:t>
            </a:r>
            <a:endParaRPr kumimoji="1" lang="ja-JP" altLang="en-US" sz="1100" dirty="0">
              <a:latin typeface="ＭＳ Ｐゴシック" panose="020B0600070205080204" pitchFamily="50" charset="-128"/>
              <a:ea typeface="ＭＳ Ｐゴシック" panose="020B0600070205080204" pitchFamily="50" charset="-128"/>
            </a:endParaRPr>
          </a:p>
        </p:txBody>
      </p:sp>
      <p:pic>
        <p:nvPicPr>
          <p:cNvPr id="205" name="図 20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3725" y="1333678"/>
            <a:ext cx="1175143" cy="5215292"/>
          </a:xfrm>
          <a:prstGeom prst="rect">
            <a:avLst/>
          </a:prstGeom>
        </p:spPr>
      </p:pic>
      <p:sp>
        <p:nvSpPr>
          <p:cNvPr id="206" name="テキスト ボックス 205"/>
          <p:cNvSpPr txBox="1"/>
          <p:nvPr/>
        </p:nvSpPr>
        <p:spPr>
          <a:xfrm>
            <a:off x="730823" y="2365774"/>
            <a:ext cx="271228" cy="261610"/>
          </a:xfrm>
          <a:prstGeom prst="rect">
            <a:avLst/>
          </a:prstGeom>
          <a:noFill/>
        </p:spPr>
        <p:txBody>
          <a:bodyPr wrap="none" rtlCol="0">
            <a:spAutoFit/>
          </a:bodyPr>
          <a:lstStyle/>
          <a:p>
            <a:r>
              <a:rPr kumimoji="1" lang="en-US" altLang="ja-JP" sz="1050" b="1" dirty="0" smtClean="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207" name="テキスト ボックス 206"/>
          <p:cNvSpPr txBox="1"/>
          <p:nvPr/>
        </p:nvSpPr>
        <p:spPr>
          <a:xfrm>
            <a:off x="576580" y="5961169"/>
            <a:ext cx="342508" cy="261610"/>
          </a:xfrm>
          <a:prstGeom prst="rect">
            <a:avLst/>
          </a:prstGeom>
          <a:noFill/>
        </p:spPr>
        <p:txBody>
          <a:bodyPr wrap="square" rtlCol="0">
            <a:spAutoFit/>
          </a:bodyPr>
          <a:lstStyle/>
          <a:p>
            <a:r>
              <a:rPr kumimoji="1" lang="en-US" altLang="ja-JP" sz="1050" b="1" dirty="0" smtClean="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208" name="テキスト ボックス 207"/>
          <p:cNvSpPr txBox="1"/>
          <p:nvPr/>
        </p:nvSpPr>
        <p:spPr>
          <a:xfrm>
            <a:off x="540715" y="6113569"/>
            <a:ext cx="342508" cy="261610"/>
          </a:xfrm>
          <a:prstGeom prst="rect">
            <a:avLst/>
          </a:prstGeom>
          <a:noFill/>
        </p:spPr>
        <p:txBody>
          <a:bodyPr wrap="square" rtlCol="0">
            <a:spAutoFit/>
          </a:bodyPr>
          <a:lstStyle/>
          <a:p>
            <a:r>
              <a:rPr kumimoji="1" lang="en-US" altLang="ja-JP" sz="1050" b="1" dirty="0" smtClean="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97" name="正方形/長方形 96"/>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8"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100" name="グループ化 99"/>
          <p:cNvGrpSpPr/>
          <p:nvPr/>
        </p:nvGrpSpPr>
        <p:grpSpPr>
          <a:xfrm>
            <a:off x="7199721" y="19078"/>
            <a:ext cx="1902880" cy="375487"/>
            <a:chOff x="162150" y="2254313"/>
            <a:chExt cx="2412000" cy="375487"/>
          </a:xfrm>
        </p:grpSpPr>
        <p:sp>
          <p:nvSpPr>
            <p:cNvPr id="101" name="角丸四角形 100"/>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02"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6625781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67035" y="748968"/>
            <a:ext cx="8964000" cy="6074411"/>
          </a:xfrm>
          <a:prstGeom prst="roundRect">
            <a:avLst>
              <a:gd name="adj" fmla="val 6321"/>
            </a:avLst>
          </a:prstGeom>
          <a:solidFill>
            <a:schemeClr val="bg1"/>
          </a:soli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dirty="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439623" y="6570548"/>
            <a:ext cx="1395570" cy="246221"/>
          </a:xfrm>
          <a:prstGeom prst="rect">
            <a:avLst/>
          </a:prstGeom>
          <a:noFill/>
          <a:ln>
            <a:noFill/>
          </a:ln>
        </p:spPr>
        <p:txBody>
          <a:bodyPr wrap="square" lIns="0" tIns="0" rIns="0" bIns="0" rtlCol="0">
            <a:spAutoFit/>
          </a:bodyPr>
          <a:lstStyle>
            <a:defPPr>
              <a:defRPr lang="en-US"/>
            </a:defPPr>
            <a:lvl1pPr algn="ctr">
              <a:defRPr sz="1100" b="1">
                <a:solidFill>
                  <a:srgbClr val="0070C0"/>
                </a:solidFill>
                <a:latin typeface="+mn-ea"/>
              </a:defRPr>
            </a:lvl1pPr>
          </a:lstStyle>
          <a:p>
            <a:pPr algn="l"/>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注）</a:t>
            </a:r>
            <a:r>
              <a:rPr kumimoji="1" lang="en-US" altLang="ja-JP" sz="800" b="0" dirty="0">
                <a:solidFill>
                  <a:schemeClr val="tx1"/>
                </a:solidFill>
                <a:latin typeface="ＭＳ Ｐゴシック" panose="020B0600070205080204" pitchFamily="50" charset="-128"/>
                <a:ea typeface="ＭＳ Ｐゴシック" panose="020B0600070205080204" pitchFamily="50" charset="-128"/>
              </a:rPr>
              <a:t>P</a:t>
            </a:r>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：ポンプ場・抽水場を示す</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a:p>
            <a:pPr algn="l"/>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出典：国土地理院</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12"/>
          </p:nvPr>
        </p:nvSpPr>
        <p:spPr>
          <a:xfrm>
            <a:off x="7159637" y="6597692"/>
            <a:ext cx="2057400" cy="365125"/>
          </a:xfrm>
        </p:spPr>
        <p:txBody>
          <a:bodyPr/>
          <a:lstStyle/>
          <a:p>
            <a:fld id="{F7809CC4-BC24-49F4-821D-E9970E7A63E4}" type="slidenum">
              <a:rPr kumimoji="1" lang="ja-JP" altLang="en-US" smtClean="0"/>
              <a:t>22</a:t>
            </a:fld>
            <a:endParaRPr kumimoji="1" lang="ja-JP" altLang="en-US" dirty="0"/>
          </a:p>
        </p:txBody>
      </p:sp>
      <p:graphicFrame>
        <p:nvGraphicFramePr>
          <p:cNvPr id="4" name="表 3"/>
          <p:cNvGraphicFramePr>
            <a:graphicFrameLocks noGrp="1"/>
          </p:cNvGraphicFramePr>
          <p:nvPr>
            <p:extLst/>
          </p:nvPr>
        </p:nvGraphicFramePr>
        <p:xfrm>
          <a:off x="1696050" y="1278173"/>
          <a:ext cx="7240797" cy="4576631"/>
        </p:xfrm>
        <a:graphic>
          <a:graphicData uri="http://schemas.openxmlformats.org/drawingml/2006/table">
            <a:tbl>
              <a:tblPr firstRow="1" bandRow="1">
                <a:tableStyleId>{5940675A-B579-460E-94D1-54222C63F5DA}</a:tableStyleId>
              </a:tblPr>
              <a:tblGrid>
                <a:gridCol w="957213">
                  <a:extLst>
                    <a:ext uri="{9D8B030D-6E8A-4147-A177-3AD203B41FA5}">
                      <a16:colId xmlns:a16="http://schemas.microsoft.com/office/drawing/2014/main" val="20000"/>
                    </a:ext>
                  </a:extLst>
                </a:gridCol>
                <a:gridCol w="349088">
                  <a:extLst>
                    <a:ext uri="{9D8B030D-6E8A-4147-A177-3AD203B41FA5}">
                      <a16:colId xmlns:a16="http://schemas.microsoft.com/office/drawing/2014/main" val="20001"/>
                    </a:ext>
                  </a:extLst>
                </a:gridCol>
                <a:gridCol w="349088">
                  <a:extLst>
                    <a:ext uri="{9D8B030D-6E8A-4147-A177-3AD203B41FA5}">
                      <a16:colId xmlns:a16="http://schemas.microsoft.com/office/drawing/2014/main" val="1554777748"/>
                    </a:ext>
                  </a:extLst>
                </a:gridCol>
                <a:gridCol w="349088">
                  <a:extLst>
                    <a:ext uri="{9D8B030D-6E8A-4147-A177-3AD203B41FA5}">
                      <a16:colId xmlns:a16="http://schemas.microsoft.com/office/drawing/2014/main" val="3082593649"/>
                    </a:ext>
                  </a:extLst>
                </a:gridCol>
                <a:gridCol w="349088">
                  <a:extLst>
                    <a:ext uri="{9D8B030D-6E8A-4147-A177-3AD203B41FA5}">
                      <a16:colId xmlns:a16="http://schemas.microsoft.com/office/drawing/2014/main" val="20002"/>
                    </a:ext>
                  </a:extLst>
                </a:gridCol>
                <a:gridCol w="349088">
                  <a:extLst>
                    <a:ext uri="{9D8B030D-6E8A-4147-A177-3AD203B41FA5}">
                      <a16:colId xmlns:a16="http://schemas.microsoft.com/office/drawing/2014/main" val="452457717"/>
                    </a:ext>
                  </a:extLst>
                </a:gridCol>
                <a:gridCol w="349088">
                  <a:extLst>
                    <a:ext uri="{9D8B030D-6E8A-4147-A177-3AD203B41FA5}">
                      <a16:colId xmlns:a16="http://schemas.microsoft.com/office/drawing/2014/main" val="2077527962"/>
                    </a:ext>
                  </a:extLst>
                </a:gridCol>
                <a:gridCol w="349088">
                  <a:extLst>
                    <a:ext uri="{9D8B030D-6E8A-4147-A177-3AD203B41FA5}">
                      <a16:colId xmlns:a16="http://schemas.microsoft.com/office/drawing/2014/main" val="20003"/>
                    </a:ext>
                  </a:extLst>
                </a:gridCol>
                <a:gridCol w="349088">
                  <a:extLst>
                    <a:ext uri="{9D8B030D-6E8A-4147-A177-3AD203B41FA5}">
                      <a16:colId xmlns:a16="http://schemas.microsoft.com/office/drawing/2014/main" val="895850933"/>
                    </a:ext>
                  </a:extLst>
                </a:gridCol>
                <a:gridCol w="349088">
                  <a:extLst>
                    <a:ext uri="{9D8B030D-6E8A-4147-A177-3AD203B41FA5}">
                      <a16:colId xmlns:a16="http://schemas.microsoft.com/office/drawing/2014/main" val="1551128993"/>
                    </a:ext>
                  </a:extLst>
                </a:gridCol>
                <a:gridCol w="349088">
                  <a:extLst>
                    <a:ext uri="{9D8B030D-6E8A-4147-A177-3AD203B41FA5}">
                      <a16:colId xmlns:a16="http://schemas.microsoft.com/office/drawing/2014/main" val="20004"/>
                    </a:ext>
                  </a:extLst>
                </a:gridCol>
                <a:gridCol w="349088">
                  <a:extLst>
                    <a:ext uri="{9D8B030D-6E8A-4147-A177-3AD203B41FA5}">
                      <a16:colId xmlns:a16="http://schemas.microsoft.com/office/drawing/2014/main" val="915360276"/>
                    </a:ext>
                  </a:extLst>
                </a:gridCol>
                <a:gridCol w="349088">
                  <a:extLst>
                    <a:ext uri="{9D8B030D-6E8A-4147-A177-3AD203B41FA5}">
                      <a16:colId xmlns:a16="http://schemas.microsoft.com/office/drawing/2014/main" val="3429728336"/>
                    </a:ext>
                  </a:extLst>
                </a:gridCol>
                <a:gridCol w="349088">
                  <a:extLst>
                    <a:ext uri="{9D8B030D-6E8A-4147-A177-3AD203B41FA5}">
                      <a16:colId xmlns:a16="http://schemas.microsoft.com/office/drawing/2014/main" val="20005"/>
                    </a:ext>
                  </a:extLst>
                </a:gridCol>
                <a:gridCol w="349088">
                  <a:extLst>
                    <a:ext uri="{9D8B030D-6E8A-4147-A177-3AD203B41FA5}">
                      <a16:colId xmlns:a16="http://schemas.microsoft.com/office/drawing/2014/main" val="1646714985"/>
                    </a:ext>
                  </a:extLst>
                </a:gridCol>
                <a:gridCol w="349088">
                  <a:extLst>
                    <a:ext uri="{9D8B030D-6E8A-4147-A177-3AD203B41FA5}">
                      <a16:colId xmlns:a16="http://schemas.microsoft.com/office/drawing/2014/main" val="2693435924"/>
                    </a:ext>
                  </a:extLst>
                </a:gridCol>
                <a:gridCol w="349088">
                  <a:extLst>
                    <a:ext uri="{9D8B030D-6E8A-4147-A177-3AD203B41FA5}">
                      <a16:colId xmlns:a16="http://schemas.microsoft.com/office/drawing/2014/main" val="20006"/>
                    </a:ext>
                  </a:extLst>
                </a:gridCol>
                <a:gridCol w="349088">
                  <a:extLst>
                    <a:ext uri="{9D8B030D-6E8A-4147-A177-3AD203B41FA5}">
                      <a16:colId xmlns:a16="http://schemas.microsoft.com/office/drawing/2014/main" val="2081687729"/>
                    </a:ext>
                  </a:extLst>
                </a:gridCol>
                <a:gridCol w="349088">
                  <a:extLst>
                    <a:ext uri="{9D8B030D-6E8A-4147-A177-3AD203B41FA5}">
                      <a16:colId xmlns:a16="http://schemas.microsoft.com/office/drawing/2014/main" val="716086856"/>
                    </a:ext>
                  </a:extLst>
                </a:gridCol>
              </a:tblGrid>
              <a:tr h="370840">
                <a:tc>
                  <a:txBody>
                    <a:bodyPr/>
                    <a:lstStyle/>
                    <a:p>
                      <a:pPr algn="r"/>
                      <a:r>
                        <a:rPr kumimoji="1" lang="ja-JP" altLang="en-US" sz="1050" dirty="0">
                          <a:latin typeface="ＭＳ Ｐゴシック" panose="020B0600070205080204" pitchFamily="50" charset="-128"/>
                          <a:ea typeface="ＭＳ Ｐゴシック" panose="020B0600070205080204" pitchFamily="50" charset="-128"/>
                        </a:rPr>
                        <a:t>橋</a:t>
                      </a:r>
                      <a:endParaRPr kumimoji="1" lang="en-US" altLang="ja-JP" sz="1050" dirty="0">
                        <a:latin typeface="ＭＳ Ｐゴシック" panose="020B0600070205080204" pitchFamily="50" charset="-128"/>
                        <a:ea typeface="ＭＳ Ｐゴシック" panose="020B0600070205080204" pitchFamily="50" charset="-128"/>
                      </a:endParaRPr>
                    </a:p>
                    <a:p>
                      <a:pPr algn="l"/>
                      <a:r>
                        <a:rPr kumimoji="1" lang="ja-JP" altLang="en-US" sz="1050" dirty="0">
                          <a:latin typeface="ＭＳ Ｐゴシック" panose="020B0600070205080204" pitchFamily="50" charset="-128"/>
                          <a:ea typeface="ＭＳ Ｐゴシック" panose="020B0600070205080204" pitchFamily="50" charset="-128"/>
                        </a:rPr>
                        <a:t>項目</a:t>
                      </a:r>
                    </a:p>
                  </a:txBody>
                  <a:tcPr anchor="ctr">
                    <a:lnTlToBr w="3175" cap="flat" cmpd="sng" algn="ctr">
                      <a:solidFill>
                        <a:schemeClr val="tx1"/>
                      </a:solidFill>
                      <a:prstDash val="solid"/>
                      <a:round/>
                      <a:headEnd type="none" w="med" len="med"/>
                      <a:tailEnd type="none" w="med" len="med"/>
                    </a:lnTlToBr>
                    <a:solidFill>
                      <a:schemeClr val="accent5">
                        <a:lumMod val="20000"/>
                        <a:lumOff val="80000"/>
                      </a:schemeClr>
                    </a:solidFill>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a:t>
                      </a:r>
                      <a:r>
                        <a:rPr kumimoji="1" lang="ja-JP" altLang="en-US" sz="1050" dirty="0">
                          <a:latin typeface="ＭＳ Ｐゴシック" panose="020B0600070205080204" pitchFamily="50" charset="-128"/>
                          <a:ea typeface="ＭＳ Ｐゴシック" panose="020B0600070205080204" pitchFamily="50" charset="-128"/>
                        </a:rPr>
                        <a:t>城東橋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3.</a:t>
                      </a:r>
                      <a:r>
                        <a:rPr kumimoji="1" lang="ja-JP" altLang="en-US" sz="1050" dirty="0">
                          <a:latin typeface="ＭＳ Ｐゴシック" panose="020B0600070205080204" pitchFamily="50" charset="-128"/>
                          <a:ea typeface="ＭＳ Ｐゴシック" panose="020B0600070205080204" pitchFamily="50" charset="-128"/>
                        </a:rPr>
                        <a:t>中本橋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8.</a:t>
                      </a:r>
                      <a:r>
                        <a:rPr kumimoji="1" lang="ja-JP" altLang="en-US" sz="1050" dirty="0">
                          <a:latin typeface="ＭＳ Ｐゴシック" panose="020B0600070205080204" pitchFamily="50" charset="-128"/>
                          <a:ea typeface="ＭＳ Ｐゴシック" panose="020B0600070205080204" pitchFamily="50" charset="-128"/>
                        </a:rPr>
                        <a:t>南弁天橋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9.</a:t>
                      </a:r>
                      <a:r>
                        <a:rPr kumimoji="1" lang="ja-JP" altLang="en-US" sz="1050" dirty="0">
                          <a:latin typeface="ＭＳ Ｐゴシック" panose="020B0600070205080204" pitchFamily="50" charset="-128"/>
                          <a:ea typeface="ＭＳ Ｐゴシック" panose="020B0600070205080204" pitchFamily="50" charset="-128"/>
                        </a:rPr>
                        <a:t>千歳橋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10.</a:t>
                      </a:r>
                      <a:r>
                        <a:rPr kumimoji="1" lang="ja-JP" altLang="en-US" sz="1050" dirty="0">
                          <a:latin typeface="ＭＳ Ｐゴシック" panose="020B0600070205080204" pitchFamily="50" charset="-128"/>
                          <a:ea typeface="ＭＳ Ｐゴシック" panose="020B0600070205080204" pitchFamily="50" charset="-128"/>
                        </a:rPr>
                        <a:t>猪飼野新橋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13.</a:t>
                      </a:r>
                      <a:r>
                        <a:rPr kumimoji="1" lang="ja-JP" altLang="en-US" sz="1050" dirty="0">
                          <a:latin typeface="ＭＳ Ｐゴシック" panose="020B0600070205080204" pitchFamily="50" charset="-128"/>
                          <a:ea typeface="ＭＳ Ｐゴシック" panose="020B0600070205080204" pitchFamily="50" charset="-128"/>
                        </a:rPr>
                        <a:t>万才橋</a:t>
                      </a:r>
                      <a:endParaRPr kumimoji="1" lang="en-US" altLang="ja-JP" sz="1050" dirty="0">
                        <a:latin typeface="ＭＳ Ｐゴシック" panose="020B0600070205080204" pitchFamily="50" charset="-128"/>
                        <a:ea typeface="ＭＳ Ｐゴシック" panose="020B0600070205080204" pitchFamily="50" charset="-128"/>
                      </a:endParaRP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強熱減量</a:t>
                      </a:r>
                      <a:r>
                        <a:rPr kumimoji="1" lang="en-US" altLang="ja-JP" sz="1050" dirty="0">
                          <a:latin typeface="ＭＳ Ｐゴシック" panose="020B0600070205080204" pitchFamily="50" charset="-128"/>
                          <a:ea typeface="ＭＳ Ｐゴシック" panose="020B0600070205080204" pitchFamily="50" charset="-128"/>
                        </a:rPr>
                        <a:t>(%)</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solidFill>
                      <a:schemeClr val="accent5">
                        <a:lumMod val="20000"/>
                        <a:lumOff val="80000"/>
                      </a:schemeClr>
                    </a:solidFill>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12.2</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21.6</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15.7</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22.1</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11.5</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17.7</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0">
                <a:tc rowSpan="2">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ヘドロ厚</a:t>
                      </a:r>
                      <a:r>
                        <a:rPr kumimoji="1" lang="en-US" altLang="ja-JP" sz="1050" dirty="0">
                          <a:latin typeface="ＭＳ Ｐゴシック" panose="020B0600070205080204" pitchFamily="50" charset="-128"/>
                          <a:ea typeface="ＭＳ Ｐゴシック" panose="020B0600070205080204" pitchFamily="50" charset="-128"/>
                        </a:rPr>
                        <a:t>(cm)</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solidFill>
                      <a:schemeClr val="accent5">
                        <a:lumMod val="20000"/>
                        <a:lumOff val="80000"/>
                      </a:schemeClr>
                    </a:solidFill>
                  </a:tcP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1617986599"/>
                  </a:ext>
                </a:extLst>
              </a:tr>
              <a:tr h="216617">
                <a:tc vMerge="1">
                  <a:txBody>
                    <a:bodyPr/>
                    <a:lstStyle/>
                    <a:p>
                      <a:pPr algn="ctr"/>
                      <a:endParaRPr kumimoji="1" lang="ja-JP" altLang="en-US" sz="1050" dirty="0">
                        <a:latin typeface="ＭＳ Ｐゴシック" panose="020B0600070205080204" pitchFamily="50" charset="-128"/>
                        <a:ea typeface="ＭＳ Ｐゴシック" panose="020B0600070205080204" pitchFamily="50" charset="-128"/>
                      </a:endParaRPr>
                    </a:p>
                  </a:txBody>
                  <a:tcPr anchor="ctr">
                    <a:solidFill>
                      <a:schemeClr val="accent5">
                        <a:lumMod val="20000"/>
                        <a:lumOff val="80000"/>
                      </a:schemeClr>
                    </a:solidFill>
                  </a:tcP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41</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75</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40</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77</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59</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9</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25</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66</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14</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49</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5</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39</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26</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62</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40</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46</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10002"/>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スカム発生</a:t>
                      </a:r>
                    </a:p>
                  </a:txBody>
                  <a:tcPr anchor="ctr">
                    <a:solidFill>
                      <a:schemeClr val="accent5">
                        <a:lumMod val="20000"/>
                        <a:lumOff val="80000"/>
                      </a:schemeClr>
                    </a:solidFill>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2</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1</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1</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2</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臭気</a:t>
                      </a:r>
                    </a:p>
                  </a:txBody>
                  <a:tcPr anchor="ctr">
                    <a:solidFill>
                      <a:schemeClr val="accent5">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性状</a:t>
                      </a:r>
                    </a:p>
                  </a:txBody>
                  <a:tcPr anchor="ctr">
                    <a:solidFill>
                      <a:schemeClr val="accent5">
                        <a:lumMod val="20000"/>
                        <a:lumOff val="80000"/>
                      </a:schemeClr>
                    </a:solidFill>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砂混りシルト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10005"/>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夾雑物</a:t>
                      </a:r>
                    </a:p>
                  </a:txBody>
                  <a:tcPr anchor="ctr">
                    <a:solidFill>
                      <a:schemeClr val="accent5">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微量</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微量</a:t>
                      </a:r>
                    </a:p>
                  </a:txBody>
                  <a:tcPr anchor="ct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10006"/>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橋脚</a:t>
                      </a:r>
                    </a:p>
                  </a:txBody>
                  <a:tcPr anchor="ctr">
                    <a:solidFill>
                      <a:schemeClr val="accent5">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下水放流口</a:t>
                      </a:r>
                    </a:p>
                  </a:txBody>
                  <a:tcPr anchor="ctr">
                    <a:solidFill>
                      <a:schemeClr val="accent5">
                        <a:lumMod val="20000"/>
                        <a:lumOff val="80000"/>
                      </a:schemeClr>
                    </a:solidFill>
                  </a:tcPr>
                </a:tc>
                <a:tc gridSpan="3">
                  <a:txBody>
                    <a:bodyPr/>
                    <a:lstStyle/>
                    <a:p>
                      <a:pPr algn="ct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あり</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あり</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その他</a:t>
                      </a:r>
                    </a:p>
                  </a:txBody>
                  <a:tcPr anchor="ctr">
                    <a:lnB w="28575"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ct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砕石</a:t>
                      </a:r>
                      <a:r>
                        <a:rPr kumimoji="1" lang="ja-JP" altLang="en-US" sz="1050" dirty="0">
                          <a:latin typeface="ＭＳ Ｐゴシック" panose="020B0600070205080204" pitchFamily="50" charset="-128"/>
                          <a:ea typeface="ＭＳ Ｐゴシック" panose="020B0600070205080204" pitchFamily="50" charset="-128"/>
                        </a:rPr>
                        <a:t>多い</a:t>
                      </a: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l"/>
                      <a:r>
                        <a:rPr kumimoji="1" lang="ja-JP" altLang="en-US" sz="1050" dirty="0">
                          <a:solidFill>
                            <a:srgbClr val="FF0000"/>
                          </a:solidFill>
                          <a:latin typeface="ＭＳ Ｐゴシック" panose="020B0600070205080204" pitchFamily="50" charset="-128"/>
                          <a:ea typeface="ＭＳ Ｐゴシック" panose="020B0600070205080204" pitchFamily="50" charset="-128"/>
                        </a:rPr>
                        <a:t>河川屈曲部</a:t>
                      </a:r>
                      <a:endParaRPr kumimoji="1" lang="en-US" altLang="ja-JP" sz="1050" dirty="0">
                        <a:solidFill>
                          <a:srgbClr val="FF0000"/>
                        </a:solidFill>
                        <a:latin typeface="ＭＳ Ｐゴシック" panose="020B0600070205080204" pitchFamily="50" charset="-128"/>
                        <a:ea typeface="ＭＳ Ｐゴシック" panose="020B0600070205080204" pitchFamily="50" charset="-128"/>
                      </a:endParaRPr>
                    </a:p>
                    <a:p>
                      <a:pPr algn="l"/>
                      <a:r>
                        <a:rPr kumimoji="1" lang="ja-JP" altLang="en-US" sz="1050" dirty="0">
                          <a:latin typeface="ＭＳ Ｐゴシック" panose="020B0600070205080204" pitchFamily="50" charset="-128"/>
                          <a:ea typeface="ＭＳ Ｐゴシック" panose="020B0600070205080204" pitchFamily="50" charset="-128"/>
                        </a:rPr>
                        <a:t>左岸、流心は河床全面に</a:t>
                      </a: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砕石</a:t>
                      </a:r>
                      <a:r>
                        <a:rPr kumimoji="1" lang="ja-JP" altLang="en-US" sz="1050" dirty="0">
                          <a:latin typeface="ＭＳ Ｐゴシック" panose="020B0600070205080204" pitchFamily="50" charset="-128"/>
                          <a:ea typeface="ＭＳ Ｐゴシック" panose="020B0600070205080204" pitchFamily="50" charset="-128"/>
                        </a:rPr>
                        <a:t>あり</a:t>
                      </a: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l"/>
                      <a:r>
                        <a:rPr kumimoji="1" lang="ja-JP" altLang="en-US" sz="1050" dirty="0">
                          <a:solidFill>
                            <a:srgbClr val="FF0000"/>
                          </a:solidFill>
                          <a:latin typeface="ＭＳ Ｐゴシック" panose="020B0600070205080204" pitchFamily="50" charset="-128"/>
                          <a:ea typeface="ＭＳ Ｐゴシック" panose="020B0600070205080204" pitchFamily="50" charset="-128"/>
                        </a:rPr>
                        <a:t>マイクロナノバブルによる実証実験実施済の場所</a:t>
                      </a: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433891">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候補の選定</a:t>
                      </a:r>
                    </a:p>
                  </a:txBody>
                  <a:tcPr anchor="ctr">
                    <a:lnT w="28575" cap="flat" cmpd="sng" algn="ctr">
                      <a:solidFill>
                        <a:schemeClr val="tx1"/>
                      </a:solidFill>
                      <a:prstDash val="solid"/>
                      <a:round/>
                      <a:headEnd type="none" w="med" len="med"/>
                      <a:tailEnd type="none" w="med" len="med"/>
                    </a:lnT>
                    <a:solidFill>
                      <a:schemeClr val="accent5">
                        <a:lumMod val="20000"/>
                        <a:lumOff val="80000"/>
                      </a:schemeClr>
                    </a:solidFill>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a:latin typeface="ＭＳ Ｐゴシック" panose="020B0600070205080204" pitchFamily="50" charset="-128"/>
                          <a:ea typeface="ＭＳ Ｐゴシック" panose="020B0600070205080204" pitchFamily="50" charset="-128"/>
                        </a:rPr>
                        <a:t>△</a:t>
                      </a:r>
                      <a:endParaRPr kumimoji="1" lang="en-US" altLang="ja-JP" sz="1050" dirty="0">
                        <a:latin typeface="ＭＳ Ｐゴシック" panose="020B0600070205080204" pitchFamily="50" charset="-128"/>
                        <a:ea typeface="ＭＳ Ｐゴシック" panose="020B0600070205080204" pitchFamily="50" charset="-128"/>
                      </a:endParaRP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〇</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〇</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〇</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bl>
          </a:graphicData>
        </a:graphic>
      </p:graphicFrame>
      <p:sp>
        <p:nvSpPr>
          <p:cNvPr id="23" name="角丸四角形 22"/>
          <p:cNvSpPr/>
          <p:nvPr/>
        </p:nvSpPr>
        <p:spPr>
          <a:xfrm>
            <a:off x="4166592" y="936546"/>
            <a:ext cx="2323130" cy="20218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050" dirty="0">
                <a:latin typeface="ＭＳ Ｐゴシック" panose="020B0600070205080204" pitchFamily="50" charset="-128"/>
                <a:ea typeface="ＭＳ Ｐゴシック" panose="020B0600070205080204" pitchFamily="50" charset="-128"/>
              </a:rPr>
              <a:t>候補地点</a:t>
            </a:r>
            <a:r>
              <a:rPr kumimoji="1" lang="ja-JP" altLang="en-US" sz="1050" dirty="0" smtClean="0">
                <a:latin typeface="ＭＳ Ｐゴシック" panose="020B0600070205080204" pitchFamily="50" charset="-128"/>
                <a:ea typeface="ＭＳ Ｐゴシック" panose="020B0600070205080204" pitchFamily="50" charset="-128"/>
              </a:rPr>
              <a:t>の絞り込み</a:t>
            </a:r>
            <a:endParaRPr kumimoji="1" lang="en-US" altLang="ja-JP" sz="1050" dirty="0">
              <a:latin typeface="ＭＳ Ｐゴシック" panose="020B0600070205080204" pitchFamily="50" charset="-128"/>
              <a:ea typeface="ＭＳ Ｐゴシック" panose="020B0600070205080204" pitchFamily="50" charset="-128"/>
            </a:endParaRPr>
          </a:p>
        </p:txBody>
      </p:sp>
      <p:sp>
        <p:nvSpPr>
          <p:cNvPr id="24" name="角丸四角形 23"/>
          <p:cNvSpPr/>
          <p:nvPr/>
        </p:nvSpPr>
        <p:spPr>
          <a:xfrm>
            <a:off x="8396846" y="1009381"/>
            <a:ext cx="540000" cy="216000"/>
          </a:xfrm>
          <a:prstGeom prst="roundRect">
            <a:avLst/>
          </a:prstGeom>
          <a:solidFill>
            <a:schemeClr val="accent5">
              <a:lumMod val="75000"/>
            </a:schemeClr>
          </a:solidFill>
          <a:ln>
            <a:noFill/>
          </a:ln>
          <a:effectLst>
            <a:outerShdw blurRad="25400" dist="38100" dir="2700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ＭＳ Ｐゴシック" panose="020B0600070205080204" pitchFamily="50" charset="-128"/>
                <a:ea typeface="ＭＳ Ｐゴシック" panose="020B0600070205080204" pitchFamily="50" charset="-128"/>
              </a:rPr>
              <a:t>上流</a:t>
            </a:r>
          </a:p>
        </p:txBody>
      </p:sp>
      <p:sp>
        <p:nvSpPr>
          <p:cNvPr id="26" name="角丸四角形 25"/>
          <p:cNvSpPr/>
          <p:nvPr/>
        </p:nvSpPr>
        <p:spPr>
          <a:xfrm>
            <a:off x="1719468" y="1009381"/>
            <a:ext cx="540000" cy="216000"/>
          </a:xfrm>
          <a:prstGeom prst="roundRect">
            <a:avLst/>
          </a:prstGeom>
          <a:solidFill>
            <a:schemeClr val="accent5">
              <a:lumMod val="75000"/>
            </a:schemeClr>
          </a:solidFill>
          <a:ln>
            <a:noFill/>
          </a:ln>
          <a:effectLst>
            <a:outerShdw blurRad="25400" dist="38100" dir="2700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ＭＳ Ｐゴシック" panose="020B0600070205080204" pitchFamily="50" charset="-128"/>
                <a:ea typeface="ＭＳ Ｐゴシック" panose="020B0600070205080204" pitchFamily="50" charset="-128"/>
              </a:rPr>
              <a:t>下流</a:t>
            </a:r>
          </a:p>
        </p:txBody>
      </p:sp>
      <p:grpSp>
        <p:nvGrpSpPr>
          <p:cNvPr id="7" name="グループ化 6"/>
          <p:cNvGrpSpPr/>
          <p:nvPr/>
        </p:nvGrpSpPr>
        <p:grpSpPr>
          <a:xfrm>
            <a:off x="2597712" y="2000249"/>
            <a:ext cx="2214941" cy="246222"/>
            <a:chOff x="2721537" y="2000249"/>
            <a:chExt cx="2214941" cy="246222"/>
          </a:xfrm>
        </p:grpSpPr>
        <p:grpSp>
          <p:nvGrpSpPr>
            <p:cNvPr id="6" name="グループ化 5"/>
            <p:cNvGrpSpPr/>
            <p:nvPr/>
          </p:nvGrpSpPr>
          <p:grpSpPr>
            <a:xfrm>
              <a:off x="2721537" y="2000249"/>
              <a:ext cx="1167191" cy="246222"/>
              <a:chOff x="2721537" y="2000249"/>
              <a:chExt cx="1167191" cy="246222"/>
            </a:xfrm>
          </p:grpSpPr>
          <p:sp>
            <p:nvSpPr>
              <p:cNvPr id="3" name="テキスト ボックス 2"/>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27" name="テキスト ボックス 26"/>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29" name="テキスト ボックス 28"/>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nvGrpSpPr>
            <p:cNvPr id="30" name="グループ化 29"/>
            <p:cNvGrpSpPr/>
            <p:nvPr/>
          </p:nvGrpSpPr>
          <p:grpSpPr>
            <a:xfrm>
              <a:off x="3769287" y="2000249"/>
              <a:ext cx="1167191" cy="246222"/>
              <a:chOff x="2721537" y="2000249"/>
              <a:chExt cx="1167191" cy="246222"/>
            </a:xfrm>
          </p:grpSpPr>
          <p:sp>
            <p:nvSpPr>
              <p:cNvPr id="31" name="テキスト ボックス 30"/>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32" name="テキスト ボックス 31"/>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33" name="テキスト ボックス 32"/>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grpSp>
        <p:nvGrpSpPr>
          <p:cNvPr id="34" name="グループ化 33"/>
          <p:cNvGrpSpPr/>
          <p:nvPr/>
        </p:nvGrpSpPr>
        <p:grpSpPr>
          <a:xfrm>
            <a:off x="4693212" y="2000249"/>
            <a:ext cx="2214941" cy="246222"/>
            <a:chOff x="2721537" y="2000249"/>
            <a:chExt cx="2214941" cy="246222"/>
          </a:xfrm>
        </p:grpSpPr>
        <p:grpSp>
          <p:nvGrpSpPr>
            <p:cNvPr id="35" name="グループ化 34"/>
            <p:cNvGrpSpPr/>
            <p:nvPr/>
          </p:nvGrpSpPr>
          <p:grpSpPr>
            <a:xfrm>
              <a:off x="2721537" y="2000249"/>
              <a:ext cx="1167191" cy="246222"/>
              <a:chOff x="2721537" y="2000249"/>
              <a:chExt cx="1167191" cy="246222"/>
            </a:xfrm>
          </p:grpSpPr>
          <p:sp>
            <p:nvSpPr>
              <p:cNvPr id="40" name="テキスト ボックス 39"/>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41" name="テキスト ボックス 40"/>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42" name="テキスト ボックス 41"/>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nvGrpSpPr>
            <p:cNvPr id="36" name="グループ化 35"/>
            <p:cNvGrpSpPr/>
            <p:nvPr/>
          </p:nvGrpSpPr>
          <p:grpSpPr>
            <a:xfrm>
              <a:off x="3769287" y="2000249"/>
              <a:ext cx="1167191" cy="246222"/>
              <a:chOff x="2721537" y="2000249"/>
              <a:chExt cx="1167191" cy="246222"/>
            </a:xfrm>
          </p:grpSpPr>
          <p:sp>
            <p:nvSpPr>
              <p:cNvPr id="37" name="テキスト ボックス 36"/>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38" name="テキスト ボックス 37"/>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39" name="テキスト ボックス 38"/>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grpSp>
        <p:nvGrpSpPr>
          <p:cNvPr id="43" name="グループ化 42"/>
          <p:cNvGrpSpPr/>
          <p:nvPr/>
        </p:nvGrpSpPr>
        <p:grpSpPr>
          <a:xfrm>
            <a:off x="6798237" y="2000249"/>
            <a:ext cx="2214941" cy="246222"/>
            <a:chOff x="2721537" y="2000249"/>
            <a:chExt cx="2214941" cy="246222"/>
          </a:xfrm>
        </p:grpSpPr>
        <p:grpSp>
          <p:nvGrpSpPr>
            <p:cNvPr id="44" name="グループ化 43"/>
            <p:cNvGrpSpPr/>
            <p:nvPr/>
          </p:nvGrpSpPr>
          <p:grpSpPr>
            <a:xfrm>
              <a:off x="2721537" y="2000249"/>
              <a:ext cx="1167191" cy="246222"/>
              <a:chOff x="2721537" y="2000249"/>
              <a:chExt cx="1167191" cy="246222"/>
            </a:xfrm>
          </p:grpSpPr>
          <p:sp>
            <p:nvSpPr>
              <p:cNvPr id="49" name="テキスト ボックス 48"/>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50" name="テキスト ボックス 49"/>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51" name="テキスト ボックス 50"/>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nvGrpSpPr>
            <p:cNvPr id="45" name="グループ化 44"/>
            <p:cNvGrpSpPr/>
            <p:nvPr/>
          </p:nvGrpSpPr>
          <p:grpSpPr>
            <a:xfrm>
              <a:off x="3769287" y="2000249"/>
              <a:ext cx="1167191" cy="246222"/>
              <a:chOff x="2721537" y="2000249"/>
              <a:chExt cx="1167191" cy="246222"/>
            </a:xfrm>
          </p:grpSpPr>
          <p:sp>
            <p:nvSpPr>
              <p:cNvPr id="46" name="テキスト ボックス 45"/>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47" name="テキスト ボックス 46"/>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48" name="テキスト ボックス 47"/>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sp>
        <p:nvSpPr>
          <p:cNvPr id="52" name="テキスト ボックス 51"/>
          <p:cNvSpPr txBox="1"/>
          <p:nvPr/>
        </p:nvSpPr>
        <p:spPr>
          <a:xfrm>
            <a:off x="2971715"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(0.9k)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3" name="テキスト ボックス 52"/>
          <p:cNvSpPr txBox="1"/>
          <p:nvPr/>
        </p:nvSpPr>
        <p:spPr>
          <a:xfrm>
            <a:off x="4020754"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(1.4k)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4" name="テキスト ボックス 53"/>
          <p:cNvSpPr txBox="1"/>
          <p:nvPr/>
        </p:nvSpPr>
        <p:spPr>
          <a:xfrm>
            <a:off x="5069793"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(2.6k)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7" name="テキスト ボックス 56"/>
          <p:cNvSpPr txBox="1"/>
          <p:nvPr/>
        </p:nvSpPr>
        <p:spPr>
          <a:xfrm>
            <a:off x="6118832"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(2.9k)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8" name="テキスト ボックス 57"/>
          <p:cNvSpPr txBox="1"/>
          <p:nvPr/>
        </p:nvSpPr>
        <p:spPr>
          <a:xfrm>
            <a:off x="7167871"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(3.1k)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9" name="テキスト ボックス 58"/>
          <p:cNvSpPr txBox="1"/>
          <p:nvPr/>
        </p:nvSpPr>
        <p:spPr>
          <a:xfrm>
            <a:off x="8216912"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(3.7k)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F007CFD1-E9A8-4F14-8A0A-41C416639994}"/>
              </a:ext>
            </a:extLst>
          </p:cNvPr>
          <p:cNvSpPr txBox="1"/>
          <p:nvPr/>
        </p:nvSpPr>
        <p:spPr>
          <a:xfrm>
            <a:off x="1738390" y="5923593"/>
            <a:ext cx="3611880" cy="276999"/>
          </a:xfrm>
          <a:prstGeom prst="rect">
            <a:avLst/>
          </a:prstGeom>
          <a:noFill/>
        </p:spPr>
        <p:txBody>
          <a:bodyPr wrap="square" rtlCol="0">
            <a:spAutoFit/>
          </a:bodyPr>
          <a:lstStyle/>
          <a:p>
            <a:r>
              <a:rPr kumimoji="1" lang="ja-JP" altLang="en-US" sz="1200" dirty="0">
                <a:solidFill>
                  <a:srgbClr val="FF0000"/>
                </a:solidFill>
              </a:rPr>
              <a:t>赤字は、実験場所としてなじまない条件</a:t>
            </a:r>
          </a:p>
        </p:txBody>
      </p:sp>
      <p:sp>
        <p:nvSpPr>
          <p:cNvPr id="9" name="正方形/長方形 8">
            <a:extLst>
              <a:ext uri="{FF2B5EF4-FFF2-40B4-BE49-F238E27FC236}">
                <a16:creationId xmlns:a16="http://schemas.microsoft.com/office/drawing/2014/main" id="{89FD84ED-0780-40E1-8B3B-6FE5E71309A4}"/>
              </a:ext>
            </a:extLst>
          </p:cNvPr>
          <p:cNvSpPr/>
          <p:nvPr/>
        </p:nvSpPr>
        <p:spPr>
          <a:xfrm>
            <a:off x="5490101" y="5916070"/>
            <a:ext cx="3415048" cy="64976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50" dirty="0">
                <a:solidFill>
                  <a:schemeClr val="tx1"/>
                </a:solidFill>
              </a:rPr>
              <a:t>【</a:t>
            </a:r>
            <a:r>
              <a:rPr kumimoji="1" lang="ja-JP" altLang="en-US" sz="1050" dirty="0">
                <a:solidFill>
                  <a:schemeClr val="tx1"/>
                </a:solidFill>
              </a:rPr>
              <a:t>設定条件</a:t>
            </a:r>
            <a:r>
              <a:rPr kumimoji="1" lang="en-US" altLang="ja-JP" sz="1050" dirty="0">
                <a:solidFill>
                  <a:schemeClr val="tx1"/>
                </a:solidFill>
              </a:rPr>
              <a:t>】</a:t>
            </a:r>
          </a:p>
          <a:p>
            <a:r>
              <a:rPr kumimoji="1" lang="ja-JP" altLang="en-US" sz="1050" dirty="0">
                <a:solidFill>
                  <a:schemeClr val="tx1"/>
                </a:solidFill>
              </a:rPr>
              <a:t>　➢</a:t>
            </a:r>
            <a:r>
              <a:rPr kumimoji="1" lang="en-US" altLang="ja-JP" sz="1050" dirty="0">
                <a:solidFill>
                  <a:schemeClr val="tx1"/>
                </a:solidFill>
              </a:rPr>
              <a:t>Z</a:t>
            </a:r>
            <a:r>
              <a:rPr kumimoji="1" lang="ja-JP" altLang="en-US" sz="1050" dirty="0">
                <a:solidFill>
                  <a:schemeClr val="tx1"/>
                </a:solidFill>
              </a:rPr>
              <a:t>社は、（</a:t>
            </a:r>
            <a:r>
              <a:rPr kumimoji="1" lang="en-US" altLang="ja-JP" sz="1050" dirty="0">
                <a:solidFill>
                  <a:schemeClr val="tx1"/>
                </a:solidFill>
              </a:rPr>
              <a:t>X</a:t>
            </a:r>
            <a:r>
              <a:rPr kumimoji="1" lang="ja-JP" altLang="en-US" sz="1050" dirty="0">
                <a:solidFill>
                  <a:schemeClr val="tx1"/>
                </a:solidFill>
              </a:rPr>
              <a:t>社・</a:t>
            </a:r>
            <a:r>
              <a:rPr kumimoji="1" lang="en-US" altLang="ja-JP" sz="1050" dirty="0">
                <a:solidFill>
                  <a:schemeClr val="tx1"/>
                </a:solidFill>
              </a:rPr>
              <a:t>Y</a:t>
            </a:r>
            <a:r>
              <a:rPr kumimoji="1" lang="ja-JP" altLang="en-US" sz="1050" dirty="0">
                <a:solidFill>
                  <a:schemeClr val="tx1"/>
                </a:solidFill>
              </a:rPr>
              <a:t>社）の下流側</a:t>
            </a:r>
            <a:endParaRPr kumimoji="1" lang="en-US" altLang="ja-JP" sz="1050" dirty="0">
              <a:solidFill>
                <a:schemeClr val="tx1"/>
              </a:solidFill>
            </a:endParaRPr>
          </a:p>
          <a:p>
            <a:r>
              <a:rPr kumimoji="1" lang="ja-JP" altLang="en-US" sz="1050" dirty="0">
                <a:solidFill>
                  <a:schemeClr val="tx1"/>
                </a:solidFill>
              </a:rPr>
              <a:t>　➢対照</a:t>
            </a:r>
            <a:r>
              <a:rPr kumimoji="1" lang="ja-JP" altLang="en-US" sz="1050" dirty="0" smtClean="0">
                <a:solidFill>
                  <a:schemeClr val="tx1"/>
                </a:solidFill>
              </a:rPr>
              <a:t>区</a:t>
            </a:r>
            <a:r>
              <a:rPr kumimoji="1" lang="ja-JP" altLang="en-US" sz="1050" dirty="0">
                <a:solidFill>
                  <a:schemeClr val="tx1"/>
                </a:solidFill>
              </a:rPr>
              <a:t>は</a:t>
            </a:r>
            <a:r>
              <a:rPr kumimoji="1" lang="ja-JP" altLang="en-US" sz="1050" dirty="0" smtClean="0">
                <a:solidFill>
                  <a:schemeClr val="tx1"/>
                </a:solidFill>
              </a:rPr>
              <a:t>（</a:t>
            </a:r>
            <a:r>
              <a:rPr kumimoji="1" lang="en-US" altLang="ja-JP" sz="1050" dirty="0">
                <a:solidFill>
                  <a:schemeClr val="tx1"/>
                </a:solidFill>
              </a:rPr>
              <a:t>X</a:t>
            </a:r>
            <a:r>
              <a:rPr kumimoji="1" lang="ja-JP" altLang="en-US" sz="1050" dirty="0">
                <a:solidFill>
                  <a:schemeClr val="tx1"/>
                </a:solidFill>
              </a:rPr>
              <a:t>社・</a:t>
            </a:r>
            <a:r>
              <a:rPr kumimoji="1" lang="en-US" altLang="ja-JP" sz="1050" dirty="0">
                <a:solidFill>
                  <a:schemeClr val="tx1"/>
                </a:solidFill>
              </a:rPr>
              <a:t>Y</a:t>
            </a:r>
            <a:r>
              <a:rPr kumimoji="1" lang="ja-JP" altLang="en-US" sz="1050" dirty="0">
                <a:solidFill>
                  <a:schemeClr val="tx1"/>
                </a:solidFill>
              </a:rPr>
              <a:t>社）</a:t>
            </a:r>
            <a:r>
              <a:rPr kumimoji="1" lang="ja-JP" altLang="en-US" sz="1050" dirty="0" smtClean="0">
                <a:solidFill>
                  <a:schemeClr val="tx1"/>
                </a:solidFill>
              </a:rPr>
              <a:t>の橋を挟んだ上流側に設定</a:t>
            </a:r>
            <a:endParaRPr kumimoji="1" lang="ja-JP" altLang="en-US" sz="1050" dirty="0">
              <a:solidFill>
                <a:schemeClr val="tx1"/>
              </a:solidFill>
            </a:endParaRPr>
          </a:p>
        </p:txBody>
      </p:sp>
      <p:pic>
        <p:nvPicPr>
          <p:cNvPr id="67" name="図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25" y="1333678"/>
            <a:ext cx="1175143" cy="5215292"/>
          </a:xfrm>
          <a:prstGeom prst="rect">
            <a:avLst/>
          </a:prstGeom>
        </p:spPr>
      </p:pic>
      <p:sp>
        <p:nvSpPr>
          <p:cNvPr id="68" name="テキスト ボックス 67"/>
          <p:cNvSpPr txBox="1"/>
          <p:nvPr/>
        </p:nvSpPr>
        <p:spPr>
          <a:xfrm>
            <a:off x="730823" y="2365774"/>
            <a:ext cx="271228" cy="261610"/>
          </a:xfrm>
          <a:prstGeom prst="rect">
            <a:avLst/>
          </a:prstGeom>
          <a:noFill/>
        </p:spPr>
        <p:txBody>
          <a:bodyPr wrap="none" rtlCol="0">
            <a:spAutoFit/>
          </a:bodyPr>
          <a:lstStyle/>
          <a:p>
            <a:r>
              <a:rPr kumimoji="1" lang="en-US" altLang="ja-JP" sz="1050" b="1" dirty="0" smtClean="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69" name="テキスト ボックス 68"/>
          <p:cNvSpPr txBox="1"/>
          <p:nvPr/>
        </p:nvSpPr>
        <p:spPr>
          <a:xfrm>
            <a:off x="576580" y="5961169"/>
            <a:ext cx="342508" cy="261610"/>
          </a:xfrm>
          <a:prstGeom prst="rect">
            <a:avLst/>
          </a:prstGeom>
          <a:noFill/>
        </p:spPr>
        <p:txBody>
          <a:bodyPr wrap="square" rtlCol="0">
            <a:spAutoFit/>
          </a:bodyPr>
          <a:lstStyle/>
          <a:p>
            <a:r>
              <a:rPr kumimoji="1" lang="en-US" altLang="ja-JP" sz="1050" b="1" dirty="0" smtClean="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70" name="テキスト ボックス 69"/>
          <p:cNvSpPr txBox="1"/>
          <p:nvPr/>
        </p:nvSpPr>
        <p:spPr>
          <a:xfrm>
            <a:off x="540715" y="6113569"/>
            <a:ext cx="342508" cy="261610"/>
          </a:xfrm>
          <a:prstGeom prst="rect">
            <a:avLst/>
          </a:prstGeom>
          <a:noFill/>
        </p:spPr>
        <p:txBody>
          <a:bodyPr wrap="square" rtlCol="0">
            <a:spAutoFit/>
          </a:bodyPr>
          <a:lstStyle/>
          <a:p>
            <a:r>
              <a:rPr kumimoji="1" lang="en-US" altLang="ja-JP" sz="1050" b="1" dirty="0" smtClean="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72" name="正方形/長方形 71"/>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74" name="グループ化 73"/>
          <p:cNvGrpSpPr/>
          <p:nvPr/>
        </p:nvGrpSpPr>
        <p:grpSpPr>
          <a:xfrm>
            <a:off x="7199721" y="19078"/>
            <a:ext cx="1902880" cy="375487"/>
            <a:chOff x="162150" y="2254313"/>
            <a:chExt cx="2412000" cy="375487"/>
          </a:xfrm>
        </p:grpSpPr>
        <p:sp>
          <p:nvSpPr>
            <p:cNvPr id="75" name="角丸四角形 74"/>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76"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91500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272607" y="2963190"/>
            <a:ext cx="3981163" cy="1744865"/>
          </a:xfrm>
          <a:prstGeom prst="rect">
            <a:avLst/>
          </a:prstGeom>
        </p:spPr>
      </p:pic>
      <p:sp>
        <p:nvSpPr>
          <p:cNvPr id="10"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23</a:t>
            </a:fld>
            <a:endParaRPr kumimoji="1" lang="ja-JP" altLang="en-US" dirty="0"/>
          </a:p>
        </p:txBody>
      </p:sp>
      <p:sp>
        <p:nvSpPr>
          <p:cNvPr id="105" name="テキスト ボックス 104"/>
          <p:cNvSpPr txBox="1"/>
          <p:nvPr/>
        </p:nvSpPr>
        <p:spPr>
          <a:xfrm>
            <a:off x="71093" y="632882"/>
            <a:ext cx="4381569" cy="369332"/>
          </a:xfrm>
          <a:prstGeom prst="rect">
            <a:avLst/>
          </a:prstGeom>
          <a:noFill/>
        </p:spPr>
        <p:txBody>
          <a:bodyPr wrap="square" rtlCol="0">
            <a:spAutoFit/>
          </a:bodyPr>
          <a:lstStyle/>
          <a:p>
            <a:r>
              <a:rPr lang="ja-JP" altLang="en-US" sz="900" dirty="0" smtClean="0">
                <a:latin typeface="+mn-ea"/>
              </a:rPr>
              <a:t>・</a:t>
            </a:r>
            <a:r>
              <a:rPr lang="ja-JP" altLang="en-US" sz="900" dirty="0">
                <a:latin typeface="+mn-ea"/>
              </a:rPr>
              <a:t>平野川における薬剤等の散布による底質改善の</a:t>
            </a:r>
            <a:r>
              <a:rPr lang="ja-JP" altLang="en-US" sz="900" dirty="0" smtClean="0">
                <a:latin typeface="+mn-ea"/>
              </a:rPr>
              <a:t>効果を検証する。</a:t>
            </a:r>
          </a:p>
          <a:p>
            <a:r>
              <a:rPr lang="ja-JP" altLang="en-US" sz="900" dirty="0">
                <a:latin typeface="+mn-ea"/>
              </a:rPr>
              <a:t>・平野川に直接</a:t>
            </a:r>
            <a:r>
              <a:rPr lang="ja-JP" altLang="en-US" sz="900" dirty="0" smtClean="0">
                <a:latin typeface="+mn-ea"/>
              </a:rPr>
              <a:t>、</a:t>
            </a:r>
            <a:r>
              <a:rPr lang="en-US" altLang="ja-JP" sz="900" dirty="0">
                <a:latin typeface="+mn-ea"/>
              </a:rPr>
              <a:t>X</a:t>
            </a:r>
            <a:r>
              <a:rPr lang="ja-JP" altLang="en-US" sz="900" dirty="0">
                <a:latin typeface="+mn-ea"/>
              </a:rPr>
              <a:t>社、</a:t>
            </a:r>
            <a:r>
              <a:rPr lang="en-US" altLang="ja-JP" sz="900" dirty="0">
                <a:latin typeface="+mn-ea"/>
              </a:rPr>
              <a:t>Y</a:t>
            </a:r>
            <a:r>
              <a:rPr lang="ja-JP" altLang="en-US" sz="900" dirty="0">
                <a:latin typeface="+mn-ea"/>
              </a:rPr>
              <a:t>社、</a:t>
            </a:r>
            <a:r>
              <a:rPr lang="en-US" altLang="ja-JP" sz="900" dirty="0">
                <a:latin typeface="+mn-ea"/>
              </a:rPr>
              <a:t>Z</a:t>
            </a:r>
            <a:r>
              <a:rPr lang="ja-JP" altLang="en-US" sz="900" dirty="0">
                <a:latin typeface="+mn-ea"/>
              </a:rPr>
              <a:t>社</a:t>
            </a:r>
            <a:r>
              <a:rPr lang="ja-JP" altLang="en-US" sz="900" dirty="0" smtClean="0">
                <a:latin typeface="+mn-ea"/>
              </a:rPr>
              <a:t>の薬剤</a:t>
            </a:r>
            <a:r>
              <a:rPr lang="ja-JP" altLang="en-US" sz="900" dirty="0">
                <a:latin typeface="+mn-ea"/>
              </a:rPr>
              <a:t>等を散布し効果を</a:t>
            </a:r>
            <a:r>
              <a:rPr lang="ja-JP" altLang="en-US" sz="900" dirty="0" smtClean="0">
                <a:latin typeface="+mn-ea"/>
              </a:rPr>
              <a:t>検証</a:t>
            </a:r>
            <a:r>
              <a:rPr lang="ja-JP" altLang="en-US" sz="900" dirty="0">
                <a:latin typeface="+mn-ea"/>
              </a:rPr>
              <a:t>する。</a:t>
            </a:r>
          </a:p>
        </p:txBody>
      </p:sp>
      <p:sp>
        <p:nvSpPr>
          <p:cNvPr id="106" name="正方形/長方形 105"/>
          <p:cNvSpPr/>
          <p:nvPr/>
        </p:nvSpPr>
        <p:spPr>
          <a:xfrm>
            <a:off x="64923" y="469564"/>
            <a:ext cx="4303449" cy="57889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7" name="テキスト ボックス 106"/>
          <p:cNvSpPr txBox="1"/>
          <p:nvPr/>
        </p:nvSpPr>
        <p:spPr>
          <a:xfrm>
            <a:off x="36348" y="463419"/>
            <a:ext cx="775375" cy="261610"/>
          </a:xfrm>
          <a:prstGeom prst="rect">
            <a:avLst/>
          </a:prstGeom>
          <a:noFill/>
          <a:ln cmpd="dbl">
            <a:noFill/>
          </a:ln>
        </p:spPr>
        <p:txBody>
          <a:bodyPr wrap="square" rtlCol="0">
            <a:spAutoFit/>
          </a:bodyPr>
          <a:lstStyle/>
          <a:p>
            <a:r>
              <a:rPr lang="ja-JP" altLang="en-US" sz="1100" b="1" dirty="0">
                <a:solidFill>
                  <a:srgbClr val="333399"/>
                </a:solidFill>
              </a:rPr>
              <a:t>目的</a:t>
            </a:r>
            <a:endParaRPr kumimoji="1" lang="en-US" altLang="ja-JP" sz="1100" b="1" dirty="0">
              <a:solidFill>
                <a:srgbClr val="333399"/>
              </a:solidFill>
            </a:endParaRPr>
          </a:p>
        </p:txBody>
      </p:sp>
      <p:grpSp>
        <p:nvGrpSpPr>
          <p:cNvPr id="2" name="グループ化 1"/>
          <p:cNvGrpSpPr/>
          <p:nvPr/>
        </p:nvGrpSpPr>
        <p:grpSpPr>
          <a:xfrm>
            <a:off x="4452662" y="472060"/>
            <a:ext cx="4612821" cy="1795660"/>
            <a:chOff x="34628" y="1550403"/>
            <a:chExt cx="4458295" cy="1795660"/>
          </a:xfrm>
        </p:grpSpPr>
        <p:sp>
          <p:nvSpPr>
            <p:cNvPr id="108" name="正方形/長方形 107"/>
            <p:cNvSpPr/>
            <p:nvPr/>
          </p:nvSpPr>
          <p:spPr>
            <a:xfrm>
              <a:off x="64923" y="1552889"/>
              <a:ext cx="4428000" cy="1094038"/>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n-ea"/>
              </a:endParaRPr>
            </a:p>
          </p:txBody>
        </p:sp>
        <p:sp>
          <p:nvSpPr>
            <p:cNvPr id="109" name="テキスト ボックス 108"/>
            <p:cNvSpPr txBox="1"/>
            <p:nvPr/>
          </p:nvSpPr>
          <p:spPr>
            <a:xfrm>
              <a:off x="36348" y="1550403"/>
              <a:ext cx="1181974" cy="261610"/>
            </a:xfrm>
            <a:prstGeom prst="rect">
              <a:avLst/>
            </a:prstGeom>
            <a:noFill/>
            <a:ln cmpd="dbl">
              <a:noFill/>
            </a:ln>
          </p:spPr>
          <p:txBody>
            <a:bodyPr wrap="square" rtlCol="0">
              <a:spAutoFit/>
            </a:bodyPr>
            <a:lstStyle/>
            <a:p>
              <a:r>
                <a:rPr lang="ja-JP" altLang="en-US" sz="1100" b="1" dirty="0">
                  <a:solidFill>
                    <a:srgbClr val="333399"/>
                  </a:solidFill>
                  <a:latin typeface="+mn-ea"/>
                </a:rPr>
                <a:t>調査</a:t>
              </a:r>
              <a:r>
                <a:rPr lang="ja-JP" altLang="en-US" sz="1100" b="1" dirty="0" smtClean="0">
                  <a:solidFill>
                    <a:srgbClr val="333399"/>
                  </a:solidFill>
                  <a:latin typeface="+mn-ea"/>
                </a:rPr>
                <a:t>項目</a:t>
              </a:r>
              <a:endParaRPr lang="ja-JP" altLang="en-US" sz="1100" b="1" dirty="0">
                <a:solidFill>
                  <a:srgbClr val="333399"/>
                </a:solidFill>
                <a:latin typeface="+mn-ea"/>
              </a:endParaRPr>
            </a:p>
          </p:txBody>
        </p:sp>
        <p:sp>
          <p:nvSpPr>
            <p:cNvPr id="110" name="正方形/長方形 109"/>
            <p:cNvSpPr/>
            <p:nvPr/>
          </p:nvSpPr>
          <p:spPr>
            <a:xfrm>
              <a:off x="34628" y="1721157"/>
              <a:ext cx="4324012" cy="877163"/>
            </a:xfrm>
            <a:prstGeom prst="rect">
              <a:avLst/>
            </a:prstGeom>
          </p:spPr>
          <p:txBody>
            <a:bodyPr wrap="square">
              <a:spAutoFit/>
            </a:bodyPr>
            <a:lstStyle/>
            <a:p>
              <a:r>
                <a:rPr lang="ja-JP" altLang="en-US" sz="900" dirty="0">
                  <a:latin typeface="+mn-ea"/>
                </a:rPr>
                <a:t>・</a:t>
              </a:r>
              <a:r>
                <a:rPr lang="ja-JP" altLang="en-US" sz="900" dirty="0" smtClean="0">
                  <a:latin typeface="+mn-ea"/>
                </a:rPr>
                <a:t>底質</a:t>
              </a:r>
              <a:r>
                <a:rPr lang="ja-JP" altLang="en-US" sz="900" dirty="0">
                  <a:latin typeface="+mn-ea"/>
                </a:rPr>
                <a:t>（薬剤等による改善効果を検証）</a:t>
              </a:r>
            </a:p>
            <a:p>
              <a:r>
                <a:rPr lang="ja-JP" altLang="en-US" sz="800" dirty="0">
                  <a:latin typeface="+mn-ea"/>
                </a:rPr>
                <a:t>　</a:t>
              </a:r>
              <a:r>
                <a:rPr lang="ja-JP" altLang="en-US" sz="800" dirty="0" smtClean="0">
                  <a:latin typeface="+mn-ea"/>
                </a:rPr>
                <a:t>現場</a:t>
              </a:r>
              <a:r>
                <a:rPr lang="ja-JP" altLang="en-US" sz="800" dirty="0">
                  <a:latin typeface="+mn-ea"/>
                </a:rPr>
                <a:t>観測</a:t>
              </a:r>
              <a:r>
                <a:rPr lang="ja-JP" altLang="en-US" sz="800" dirty="0" smtClean="0">
                  <a:latin typeface="+mn-ea"/>
                </a:rPr>
                <a:t>➢ </a:t>
              </a:r>
              <a:r>
                <a:rPr lang="en-US" altLang="ja-JP" sz="800" dirty="0" smtClean="0">
                  <a:latin typeface="+mn-ea"/>
                </a:rPr>
                <a:t>ORP, </a:t>
              </a:r>
              <a:r>
                <a:rPr lang="ja-JP" altLang="en-US" sz="800" dirty="0" smtClean="0">
                  <a:latin typeface="+mn-ea"/>
                </a:rPr>
                <a:t>臭気</a:t>
              </a:r>
              <a:r>
                <a:rPr lang="en-US" altLang="ja-JP" sz="800" dirty="0" smtClean="0">
                  <a:latin typeface="+mn-ea"/>
                </a:rPr>
                <a:t>, </a:t>
              </a:r>
              <a:r>
                <a:rPr lang="ja-JP" altLang="en-US" sz="800" dirty="0" smtClean="0">
                  <a:latin typeface="+mn-ea"/>
                </a:rPr>
                <a:t>土質</a:t>
              </a:r>
              <a:r>
                <a:rPr lang="en-US" altLang="ja-JP" sz="800" dirty="0">
                  <a:latin typeface="+mn-ea"/>
                </a:rPr>
                <a:t>(</a:t>
              </a:r>
              <a:r>
                <a:rPr lang="ja-JP" altLang="en-US" sz="800" dirty="0">
                  <a:latin typeface="+mn-ea"/>
                </a:rPr>
                <a:t>目視</a:t>
              </a:r>
              <a:r>
                <a:rPr lang="en-US" altLang="ja-JP" sz="800" dirty="0" smtClean="0">
                  <a:latin typeface="+mn-ea"/>
                </a:rPr>
                <a:t>)</a:t>
              </a:r>
              <a:r>
                <a:rPr lang="en-US" altLang="ja-JP" sz="800" dirty="0">
                  <a:latin typeface="+mn-ea"/>
                </a:rPr>
                <a:t> </a:t>
              </a:r>
              <a:r>
                <a:rPr lang="en-US" altLang="ja-JP" sz="800" dirty="0" smtClean="0">
                  <a:latin typeface="+mn-ea"/>
                </a:rPr>
                <a:t>, </a:t>
              </a:r>
              <a:r>
                <a:rPr lang="ja-JP" altLang="en-US" sz="800" dirty="0" smtClean="0">
                  <a:latin typeface="+mn-ea"/>
                </a:rPr>
                <a:t>薬剤</a:t>
              </a:r>
              <a:r>
                <a:rPr lang="ja-JP" altLang="en-US" sz="800" dirty="0">
                  <a:latin typeface="+mn-ea"/>
                </a:rPr>
                <a:t>の残存状態</a:t>
              </a:r>
            </a:p>
            <a:p>
              <a:r>
                <a:rPr lang="ja-JP" altLang="en-US" sz="800" dirty="0" smtClean="0">
                  <a:latin typeface="+mn-ea"/>
                </a:rPr>
                <a:t>　採</a:t>
              </a:r>
              <a:r>
                <a:rPr lang="ja-JP" altLang="en-US" sz="800" dirty="0">
                  <a:latin typeface="+mn-ea"/>
                </a:rPr>
                <a:t>泥分析</a:t>
              </a:r>
              <a:r>
                <a:rPr lang="ja-JP" altLang="en-US" sz="800" dirty="0" smtClean="0">
                  <a:latin typeface="+mn-ea"/>
                </a:rPr>
                <a:t>➢ </a:t>
              </a:r>
              <a:r>
                <a:rPr lang="en-US" altLang="ja-JP" sz="800" dirty="0" smtClean="0">
                  <a:latin typeface="+mn-ea"/>
                </a:rPr>
                <a:t>COD, TOC, </a:t>
              </a:r>
              <a:r>
                <a:rPr lang="ja-JP" altLang="en-US" sz="800" dirty="0" smtClean="0">
                  <a:latin typeface="+mn-ea"/>
                </a:rPr>
                <a:t>強熱</a:t>
              </a:r>
              <a:r>
                <a:rPr lang="ja-JP" altLang="en-US" sz="800" dirty="0">
                  <a:latin typeface="+mn-ea"/>
                </a:rPr>
                <a:t>減量</a:t>
              </a:r>
              <a:r>
                <a:rPr lang="en-US" altLang="ja-JP" sz="800" dirty="0" smtClean="0">
                  <a:latin typeface="+mn-ea"/>
                </a:rPr>
                <a:t>, </a:t>
              </a:r>
              <a:r>
                <a:rPr lang="ja-JP" altLang="en-US" sz="800" dirty="0" smtClean="0">
                  <a:latin typeface="+mn-ea"/>
                </a:rPr>
                <a:t>全硫化物</a:t>
              </a:r>
              <a:r>
                <a:rPr lang="en-US" altLang="ja-JP" sz="800" dirty="0" smtClean="0">
                  <a:latin typeface="+mn-ea"/>
                </a:rPr>
                <a:t>, </a:t>
              </a:r>
              <a:r>
                <a:rPr lang="ja-JP" altLang="en-US" sz="800" dirty="0" smtClean="0">
                  <a:latin typeface="+mn-ea"/>
                </a:rPr>
                <a:t>細菌叢</a:t>
              </a:r>
              <a:r>
                <a:rPr lang="en-US" altLang="ja-JP" sz="800" dirty="0" smtClean="0">
                  <a:latin typeface="+mn-ea"/>
                </a:rPr>
                <a:t>(</a:t>
              </a:r>
              <a:r>
                <a:rPr lang="ja-JP" altLang="en-US" sz="800" dirty="0" smtClean="0">
                  <a:latin typeface="+mn-ea"/>
                </a:rPr>
                <a:t>遺伝子解析</a:t>
              </a:r>
              <a:r>
                <a:rPr lang="en-US" altLang="ja-JP" sz="800" dirty="0" smtClean="0">
                  <a:latin typeface="+mn-ea"/>
                </a:rPr>
                <a:t>),</a:t>
              </a:r>
              <a:r>
                <a:rPr lang="en-US" altLang="ja-JP" sz="800" dirty="0">
                  <a:latin typeface="+mn-ea"/>
                </a:rPr>
                <a:t> </a:t>
              </a:r>
              <a:r>
                <a:rPr lang="ja-JP" altLang="en-US" sz="800" dirty="0" smtClean="0">
                  <a:latin typeface="+mn-ea"/>
                </a:rPr>
                <a:t>酸素</a:t>
              </a:r>
              <a:r>
                <a:rPr lang="ja-JP" altLang="en-US" sz="800" dirty="0">
                  <a:latin typeface="+mn-ea"/>
                </a:rPr>
                <a:t>消費</a:t>
              </a:r>
              <a:r>
                <a:rPr lang="ja-JP" altLang="en-US" sz="800" dirty="0" smtClean="0">
                  <a:latin typeface="+mn-ea"/>
                </a:rPr>
                <a:t>試験</a:t>
              </a:r>
              <a:endParaRPr lang="en-US" altLang="ja-JP" sz="800" dirty="0" smtClean="0">
                <a:latin typeface="+mn-ea"/>
              </a:endParaRPr>
            </a:p>
            <a:p>
              <a:r>
                <a:rPr lang="ja-JP" altLang="en-US" sz="800" dirty="0" smtClean="0">
                  <a:latin typeface="+mn-ea"/>
                </a:rPr>
                <a:t>　　採取層</a:t>
              </a:r>
              <a:r>
                <a:rPr lang="ja-JP" altLang="en-US" sz="900" dirty="0">
                  <a:latin typeface="+mn-ea"/>
                </a:rPr>
                <a:t>➢ </a:t>
              </a:r>
              <a:r>
                <a:rPr lang="ja-JP" altLang="en-US" sz="900" dirty="0" smtClean="0">
                  <a:latin typeface="+mn-ea"/>
                </a:rPr>
                <a:t>上層</a:t>
              </a:r>
              <a:r>
                <a:rPr lang="en-US" altLang="ja-JP" sz="900" dirty="0" smtClean="0">
                  <a:latin typeface="+mn-ea"/>
                </a:rPr>
                <a:t>(0-5cm)</a:t>
              </a:r>
              <a:r>
                <a:rPr lang="ja-JP" altLang="en-US" sz="900" dirty="0" err="1" smtClean="0">
                  <a:latin typeface="+mn-ea"/>
                </a:rPr>
                <a:t>、</a:t>
              </a:r>
              <a:r>
                <a:rPr lang="ja-JP" altLang="en-US" sz="900" dirty="0" smtClean="0">
                  <a:latin typeface="+mn-ea"/>
                </a:rPr>
                <a:t>下層</a:t>
              </a:r>
              <a:r>
                <a:rPr lang="en-US" altLang="ja-JP" sz="900" dirty="0" smtClean="0">
                  <a:latin typeface="+mn-ea"/>
                </a:rPr>
                <a:t>(5-10cm)</a:t>
              </a:r>
              <a:endParaRPr lang="en-US" altLang="ja-JP" sz="900" dirty="0">
                <a:latin typeface="+mn-ea"/>
              </a:endParaRPr>
            </a:p>
            <a:p>
              <a:r>
                <a:rPr lang="ja-JP" altLang="en-US" sz="900" dirty="0">
                  <a:latin typeface="+mn-ea"/>
                </a:rPr>
                <a:t>・</a:t>
              </a:r>
              <a:r>
                <a:rPr lang="ja-JP" altLang="en-US" sz="900" dirty="0" smtClean="0">
                  <a:latin typeface="+mn-ea"/>
                </a:rPr>
                <a:t>水質</a:t>
              </a:r>
              <a:r>
                <a:rPr lang="ja-JP" altLang="en-US" sz="900" dirty="0">
                  <a:latin typeface="+mn-ea"/>
                </a:rPr>
                <a:t>（実証実験を行った際の平野川の状況を把握）</a:t>
              </a:r>
            </a:p>
            <a:p>
              <a:r>
                <a:rPr lang="ja-JP" altLang="en-US" sz="800" dirty="0">
                  <a:latin typeface="+mn-ea"/>
                </a:rPr>
                <a:t>　</a:t>
              </a:r>
              <a:r>
                <a:rPr lang="ja-JP" altLang="en-US" sz="800" dirty="0" smtClean="0">
                  <a:latin typeface="+mn-ea"/>
                </a:rPr>
                <a:t>現場</a:t>
              </a:r>
              <a:r>
                <a:rPr lang="ja-JP" altLang="en-US" sz="800" dirty="0">
                  <a:latin typeface="+mn-ea"/>
                </a:rPr>
                <a:t>観測➢ </a:t>
              </a:r>
              <a:r>
                <a:rPr lang="ja-JP" altLang="en-US" sz="800" dirty="0" smtClean="0">
                  <a:latin typeface="+mn-ea"/>
                </a:rPr>
                <a:t>水深</a:t>
              </a:r>
              <a:r>
                <a:rPr lang="en-US" altLang="ja-JP" sz="800" dirty="0" smtClean="0">
                  <a:latin typeface="+mn-ea"/>
                </a:rPr>
                <a:t>, </a:t>
              </a:r>
              <a:r>
                <a:rPr lang="ja-JP" altLang="en-US" sz="800" dirty="0" smtClean="0">
                  <a:latin typeface="+mn-ea"/>
                </a:rPr>
                <a:t>水温</a:t>
              </a:r>
              <a:r>
                <a:rPr lang="en-US" altLang="ja-JP" sz="800" dirty="0" smtClean="0">
                  <a:latin typeface="+mn-ea"/>
                </a:rPr>
                <a:t>, DO, pH, ORP </a:t>
              </a:r>
              <a:endParaRPr lang="en-US" altLang="ja-JP" sz="800" dirty="0">
                <a:latin typeface="+mn-ea"/>
              </a:endParaRPr>
            </a:p>
          </p:txBody>
        </p:sp>
        <p:sp>
          <p:nvSpPr>
            <p:cNvPr id="111" name="正方形/長方形 110"/>
            <p:cNvSpPr/>
            <p:nvPr/>
          </p:nvSpPr>
          <p:spPr>
            <a:xfrm>
              <a:off x="64923" y="2704334"/>
              <a:ext cx="4428000" cy="641729"/>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n-ea"/>
              </a:endParaRPr>
            </a:p>
          </p:txBody>
        </p:sp>
        <p:sp>
          <p:nvSpPr>
            <p:cNvPr id="112" name="テキスト ボックス 111"/>
            <p:cNvSpPr txBox="1"/>
            <p:nvPr/>
          </p:nvSpPr>
          <p:spPr>
            <a:xfrm>
              <a:off x="37024" y="2702839"/>
              <a:ext cx="2866261" cy="261610"/>
            </a:xfrm>
            <a:prstGeom prst="rect">
              <a:avLst/>
            </a:prstGeom>
            <a:noFill/>
            <a:ln cmpd="dbl">
              <a:noFill/>
            </a:ln>
          </p:spPr>
          <p:txBody>
            <a:bodyPr wrap="square" rtlCol="0">
              <a:spAutoFit/>
            </a:bodyPr>
            <a:lstStyle/>
            <a:p>
              <a:r>
                <a:rPr lang="ja-JP" altLang="en-US" sz="1100" b="1" dirty="0">
                  <a:solidFill>
                    <a:srgbClr val="333399"/>
                  </a:solidFill>
                  <a:latin typeface="+mn-ea"/>
                </a:rPr>
                <a:t>試料採取・水質測定回数</a:t>
              </a:r>
            </a:p>
          </p:txBody>
        </p:sp>
        <p:sp>
          <p:nvSpPr>
            <p:cNvPr id="113" name="正方形/長方形 112"/>
            <p:cNvSpPr/>
            <p:nvPr/>
          </p:nvSpPr>
          <p:spPr>
            <a:xfrm>
              <a:off x="34628" y="2884398"/>
              <a:ext cx="4324012" cy="461665"/>
            </a:xfrm>
            <a:prstGeom prst="rect">
              <a:avLst/>
            </a:prstGeom>
          </p:spPr>
          <p:txBody>
            <a:bodyPr wrap="square">
              <a:spAutoFit/>
            </a:bodyPr>
            <a:lstStyle/>
            <a:p>
              <a:r>
                <a:rPr lang="ja-JP" altLang="en-US" sz="800" dirty="0">
                  <a:latin typeface="+mn-ea"/>
                </a:rPr>
                <a:t>・</a:t>
              </a:r>
              <a:r>
                <a:rPr lang="ja-JP" altLang="en-US" sz="800" dirty="0" smtClean="0">
                  <a:latin typeface="+mn-ea"/>
                </a:rPr>
                <a:t>底質</a:t>
              </a:r>
              <a:r>
                <a:rPr lang="ja-JP" altLang="en-US" sz="800" dirty="0">
                  <a:latin typeface="+mn-ea"/>
                </a:rPr>
                <a:t>・</a:t>
              </a:r>
              <a:r>
                <a:rPr lang="ja-JP" altLang="en-US" sz="800" dirty="0" smtClean="0">
                  <a:latin typeface="+mn-ea"/>
                </a:rPr>
                <a:t>水質</a:t>
              </a:r>
              <a:r>
                <a:rPr lang="en-US" altLang="ja-JP" sz="800" dirty="0" smtClean="0">
                  <a:latin typeface="+mn-ea"/>
                </a:rPr>
                <a:t>(5</a:t>
              </a:r>
              <a:r>
                <a:rPr lang="ja-JP" altLang="en-US" sz="800" dirty="0">
                  <a:latin typeface="+mn-ea"/>
                </a:rPr>
                <a:t>回）①薬剤</a:t>
              </a:r>
              <a:r>
                <a:rPr lang="ja-JP" altLang="en-US" sz="800" dirty="0" smtClean="0">
                  <a:latin typeface="+mn-ea"/>
                </a:rPr>
                <a:t>散布前</a:t>
              </a:r>
              <a:r>
                <a:rPr lang="en-US" altLang="ja-JP" sz="800" dirty="0">
                  <a:latin typeface="+mn-ea"/>
                </a:rPr>
                <a:t>, </a:t>
              </a:r>
              <a:r>
                <a:rPr lang="ja-JP" altLang="en-US" sz="800" dirty="0" smtClean="0">
                  <a:latin typeface="+mn-ea"/>
                </a:rPr>
                <a:t>②</a:t>
              </a:r>
              <a:r>
                <a:rPr lang="ja-JP" altLang="en-US" sz="800" dirty="0">
                  <a:latin typeface="+mn-ea"/>
                </a:rPr>
                <a:t>散布後</a:t>
              </a:r>
              <a:r>
                <a:rPr lang="ja-JP" altLang="en-US" sz="800" dirty="0" smtClean="0">
                  <a:latin typeface="+mn-ea"/>
                </a:rPr>
                <a:t>２週間後</a:t>
              </a:r>
              <a:r>
                <a:rPr lang="en-US" altLang="ja-JP" sz="800" dirty="0">
                  <a:latin typeface="+mn-ea"/>
                </a:rPr>
                <a:t>, </a:t>
              </a:r>
              <a:r>
                <a:rPr lang="ja-JP" altLang="en-US" sz="800" dirty="0" smtClean="0">
                  <a:latin typeface="+mn-ea"/>
                </a:rPr>
                <a:t>③１か月後</a:t>
              </a:r>
              <a:r>
                <a:rPr lang="en-US" altLang="ja-JP" sz="800" dirty="0">
                  <a:latin typeface="+mn-ea"/>
                </a:rPr>
                <a:t>, </a:t>
              </a:r>
              <a:r>
                <a:rPr lang="ja-JP" altLang="en-US" sz="800" dirty="0" smtClean="0">
                  <a:latin typeface="+mn-ea"/>
                </a:rPr>
                <a:t>④２か月後</a:t>
              </a:r>
              <a:r>
                <a:rPr lang="en-US" altLang="ja-JP" sz="800" dirty="0">
                  <a:latin typeface="+mn-ea"/>
                </a:rPr>
                <a:t>, </a:t>
              </a:r>
              <a:r>
                <a:rPr lang="ja-JP" altLang="en-US" sz="800" dirty="0" smtClean="0">
                  <a:latin typeface="+mn-ea"/>
                </a:rPr>
                <a:t>⑤</a:t>
              </a:r>
              <a:r>
                <a:rPr lang="en-US" altLang="ja-JP" sz="800" dirty="0">
                  <a:latin typeface="+mn-ea"/>
                </a:rPr>
                <a:t>3</a:t>
              </a:r>
              <a:r>
                <a:rPr lang="ja-JP" altLang="en-US" sz="800" dirty="0">
                  <a:latin typeface="+mn-ea"/>
                </a:rPr>
                <a:t>か月後</a:t>
              </a:r>
              <a:endParaRPr lang="en-US" altLang="ja-JP" sz="800" dirty="0">
                <a:latin typeface="+mn-ea"/>
              </a:endParaRPr>
            </a:p>
            <a:p>
              <a:r>
                <a:rPr lang="ja-JP" altLang="en-US" sz="800" dirty="0">
                  <a:latin typeface="+mn-ea"/>
                </a:rPr>
                <a:t>・</a:t>
              </a:r>
              <a:r>
                <a:rPr lang="ja-JP" altLang="en-US" sz="800" dirty="0" smtClean="0">
                  <a:latin typeface="+mn-ea"/>
                </a:rPr>
                <a:t>菌</a:t>
              </a:r>
              <a:r>
                <a:rPr lang="ja-JP" altLang="en-US" sz="800" dirty="0">
                  <a:latin typeface="+mn-ea"/>
                </a:rPr>
                <a:t>叢       </a:t>
              </a:r>
              <a:r>
                <a:rPr lang="ja-JP" altLang="en-US" sz="800" dirty="0" smtClean="0">
                  <a:latin typeface="+mn-ea"/>
                </a:rPr>
                <a:t>　</a:t>
              </a:r>
              <a:r>
                <a:rPr lang="en-US" altLang="ja-JP" sz="800" dirty="0" smtClean="0">
                  <a:latin typeface="+mn-ea"/>
                </a:rPr>
                <a:t>(2</a:t>
              </a:r>
              <a:r>
                <a:rPr lang="ja-JP" altLang="en-US" sz="800" dirty="0">
                  <a:latin typeface="+mn-ea"/>
                </a:rPr>
                <a:t>回）①薬剤</a:t>
              </a:r>
              <a:r>
                <a:rPr lang="ja-JP" altLang="en-US" sz="800" dirty="0" smtClean="0">
                  <a:latin typeface="+mn-ea"/>
                </a:rPr>
                <a:t>散布前</a:t>
              </a:r>
              <a:r>
                <a:rPr lang="en-US" altLang="ja-JP" sz="800" dirty="0" smtClean="0">
                  <a:latin typeface="+mn-ea"/>
                </a:rPr>
                <a:t>(</a:t>
              </a:r>
              <a:r>
                <a:rPr lang="ja-JP" altLang="en-US" sz="800" dirty="0" smtClean="0">
                  <a:latin typeface="+mn-ea"/>
                </a:rPr>
                <a:t>実験</a:t>
              </a:r>
              <a:r>
                <a:rPr lang="ja-JP" altLang="en-US" sz="800" dirty="0">
                  <a:latin typeface="+mn-ea"/>
                </a:rPr>
                <a:t>区・対照</a:t>
              </a:r>
              <a:r>
                <a:rPr lang="ja-JP" altLang="en-US" sz="800" dirty="0" smtClean="0">
                  <a:latin typeface="+mn-ea"/>
                </a:rPr>
                <a:t>区</a:t>
              </a:r>
              <a:r>
                <a:rPr lang="en-US" altLang="ja-JP" sz="800" dirty="0" smtClean="0">
                  <a:latin typeface="+mn-ea"/>
                </a:rPr>
                <a:t>)</a:t>
              </a:r>
              <a:r>
                <a:rPr lang="ja-JP" altLang="en-US" sz="800" dirty="0" smtClean="0">
                  <a:latin typeface="+mn-ea"/>
                </a:rPr>
                <a:t>  </a:t>
              </a:r>
              <a:r>
                <a:rPr lang="ja-JP" altLang="en-US" sz="800" dirty="0">
                  <a:latin typeface="+mn-ea"/>
                </a:rPr>
                <a:t>　　　　　　 </a:t>
              </a:r>
              <a:r>
                <a:rPr lang="ja-JP" altLang="en-US" sz="800" dirty="0" smtClean="0">
                  <a:latin typeface="+mn-ea"/>
                </a:rPr>
                <a:t>②２か月後</a:t>
              </a:r>
              <a:r>
                <a:rPr lang="en-US" altLang="ja-JP" sz="800" dirty="0">
                  <a:latin typeface="+mn-ea"/>
                </a:rPr>
                <a:t>(</a:t>
              </a:r>
              <a:r>
                <a:rPr lang="ja-JP" altLang="en-US" sz="800" dirty="0" smtClean="0">
                  <a:latin typeface="+mn-ea"/>
                </a:rPr>
                <a:t>実験</a:t>
              </a:r>
              <a:r>
                <a:rPr lang="ja-JP" altLang="en-US" sz="800" dirty="0">
                  <a:latin typeface="+mn-ea"/>
                </a:rPr>
                <a:t>区</a:t>
              </a:r>
              <a:r>
                <a:rPr lang="ja-JP" altLang="en-US" sz="800" dirty="0" smtClean="0">
                  <a:latin typeface="+mn-ea"/>
                </a:rPr>
                <a:t>のみ</a:t>
              </a:r>
              <a:r>
                <a:rPr lang="en-US" altLang="ja-JP" sz="800" dirty="0">
                  <a:latin typeface="+mn-ea"/>
                </a:rPr>
                <a:t>)</a:t>
              </a:r>
              <a:r>
                <a:rPr lang="ja-JP" altLang="en-US" sz="800" dirty="0">
                  <a:latin typeface="+mn-ea"/>
                </a:rPr>
                <a:t> </a:t>
              </a:r>
              <a:endParaRPr lang="en-US" altLang="ja-JP" sz="800" dirty="0">
                <a:latin typeface="+mn-ea"/>
              </a:endParaRPr>
            </a:p>
            <a:p>
              <a:r>
                <a:rPr lang="ja-JP" altLang="en-US" sz="800" dirty="0">
                  <a:latin typeface="+mn-ea"/>
                </a:rPr>
                <a:t>・</a:t>
              </a:r>
              <a:r>
                <a:rPr lang="ja-JP" altLang="en-US" sz="800" dirty="0" smtClean="0">
                  <a:latin typeface="+mn-ea"/>
                </a:rPr>
                <a:t>酸素</a:t>
              </a:r>
              <a:r>
                <a:rPr lang="ja-JP" altLang="en-US" sz="800" dirty="0">
                  <a:latin typeface="+mn-ea"/>
                </a:rPr>
                <a:t>消費　</a:t>
              </a:r>
              <a:r>
                <a:rPr lang="en-US" altLang="ja-JP" sz="800" dirty="0" smtClean="0">
                  <a:latin typeface="+mn-ea"/>
                </a:rPr>
                <a:t>(2</a:t>
              </a:r>
              <a:r>
                <a:rPr lang="ja-JP" altLang="en-US" sz="800" dirty="0">
                  <a:latin typeface="+mn-ea"/>
                </a:rPr>
                <a:t>回）①薬剤</a:t>
              </a:r>
              <a:r>
                <a:rPr lang="ja-JP" altLang="en-US" sz="800" dirty="0" smtClean="0">
                  <a:latin typeface="+mn-ea"/>
                </a:rPr>
                <a:t>散布前</a:t>
              </a:r>
              <a:r>
                <a:rPr lang="en-US" altLang="ja-JP" sz="800" dirty="0" smtClean="0">
                  <a:latin typeface="+mn-ea"/>
                </a:rPr>
                <a:t>(</a:t>
              </a:r>
              <a:r>
                <a:rPr lang="ja-JP" altLang="en-US" sz="800" dirty="0" smtClean="0">
                  <a:latin typeface="+mn-ea"/>
                </a:rPr>
                <a:t>実験</a:t>
              </a:r>
              <a:r>
                <a:rPr lang="ja-JP" altLang="en-US" sz="800" dirty="0">
                  <a:latin typeface="+mn-ea"/>
                </a:rPr>
                <a:t>区）　 　　　　　　　　　</a:t>
              </a:r>
              <a:r>
                <a:rPr lang="ja-JP" altLang="en-US" sz="800" dirty="0" smtClean="0">
                  <a:latin typeface="+mn-ea"/>
                </a:rPr>
                <a:t>②２か月後</a:t>
              </a:r>
              <a:r>
                <a:rPr lang="en-US" altLang="ja-JP" sz="800" dirty="0">
                  <a:latin typeface="+mn-ea"/>
                </a:rPr>
                <a:t>(</a:t>
              </a:r>
              <a:r>
                <a:rPr lang="ja-JP" altLang="en-US" sz="800" dirty="0" smtClean="0">
                  <a:latin typeface="+mn-ea"/>
                </a:rPr>
                <a:t>実験</a:t>
              </a:r>
              <a:r>
                <a:rPr lang="ja-JP" altLang="en-US" sz="800" dirty="0">
                  <a:latin typeface="+mn-ea"/>
                </a:rPr>
                <a:t>区</a:t>
              </a:r>
              <a:r>
                <a:rPr lang="ja-JP" altLang="en-US" sz="800" dirty="0" smtClean="0">
                  <a:latin typeface="+mn-ea"/>
                </a:rPr>
                <a:t>のみ</a:t>
              </a:r>
              <a:r>
                <a:rPr lang="en-US" altLang="ja-JP" sz="800" dirty="0">
                  <a:latin typeface="+mn-ea"/>
                </a:rPr>
                <a:t>)</a:t>
              </a:r>
              <a:r>
                <a:rPr lang="ja-JP" altLang="en-US" sz="800" dirty="0">
                  <a:latin typeface="+mn-ea"/>
                </a:rPr>
                <a:t> </a:t>
              </a:r>
              <a:endParaRPr lang="en-US" altLang="ja-JP" sz="800" dirty="0">
                <a:latin typeface="+mn-ea"/>
              </a:endParaRPr>
            </a:p>
          </p:txBody>
        </p:sp>
      </p:grpSp>
      <p:sp>
        <p:nvSpPr>
          <p:cNvPr id="114" name="テキスト ボックス 113"/>
          <p:cNvSpPr txBox="1"/>
          <p:nvPr/>
        </p:nvSpPr>
        <p:spPr>
          <a:xfrm>
            <a:off x="34627" y="1273157"/>
            <a:ext cx="4237979" cy="230832"/>
          </a:xfrm>
          <a:prstGeom prst="rect">
            <a:avLst/>
          </a:prstGeom>
          <a:noFill/>
        </p:spPr>
        <p:txBody>
          <a:bodyPr wrap="square" rtlCol="0">
            <a:spAutoFit/>
          </a:bodyPr>
          <a:lstStyle/>
          <a:p>
            <a:r>
              <a:rPr lang="ja-JP" altLang="en-US" sz="900" dirty="0" smtClean="0">
                <a:latin typeface="+mn-ea"/>
              </a:rPr>
              <a:t>・令和２年</a:t>
            </a:r>
            <a:r>
              <a:rPr lang="en-US" altLang="ja-JP" sz="900" dirty="0" smtClean="0">
                <a:latin typeface="+mn-ea"/>
              </a:rPr>
              <a:t>8</a:t>
            </a:r>
            <a:r>
              <a:rPr lang="ja-JP" altLang="en-US" sz="900" dirty="0" smtClean="0">
                <a:latin typeface="+mn-ea"/>
              </a:rPr>
              <a:t>月</a:t>
            </a:r>
            <a:r>
              <a:rPr lang="en-US" altLang="ja-JP" sz="900" dirty="0" smtClean="0">
                <a:latin typeface="+mn-ea"/>
              </a:rPr>
              <a:t>25</a:t>
            </a:r>
            <a:r>
              <a:rPr lang="ja-JP" altLang="en-US" sz="900" dirty="0" smtClean="0">
                <a:latin typeface="+mn-ea"/>
              </a:rPr>
              <a:t>日から</a:t>
            </a:r>
            <a:r>
              <a:rPr lang="en-US" altLang="ja-JP" sz="900" dirty="0" smtClean="0">
                <a:latin typeface="+mn-ea"/>
              </a:rPr>
              <a:t>11</a:t>
            </a:r>
            <a:r>
              <a:rPr lang="ja-JP" altLang="en-US" sz="900" dirty="0" smtClean="0">
                <a:latin typeface="+mn-ea"/>
              </a:rPr>
              <a:t>月</a:t>
            </a:r>
            <a:r>
              <a:rPr lang="en-US" altLang="ja-JP" sz="900" dirty="0" smtClean="0">
                <a:latin typeface="+mn-ea"/>
              </a:rPr>
              <a:t>26</a:t>
            </a:r>
            <a:r>
              <a:rPr lang="ja-JP" altLang="en-US" sz="900" dirty="0" smtClean="0">
                <a:latin typeface="+mn-ea"/>
              </a:rPr>
              <a:t>日まで</a:t>
            </a:r>
            <a:endParaRPr lang="ja-JP" altLang="en-US" sz="800" dirty="0">
              <a:latin typeface="+mn-ea"/>
            </a:endParaRPr>
          </a:p>
        </p:txBody>
      </p:sp>
      <p:sp>
        <p:nvSpPr>
          <p:cNvPr id="115" name="正方形/長方形 114"/>
          <p:cNvSpPr/>
          <p:nvPr/>
        </p:nvSpPr>
        <p:spPr>
          <a:xfrm>
            <a:off x="64923" y="1102037"/>
            <a:ext cx="4303449" cy="394867"/>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6" name="テキスト ボックス 115"/>
          <p:cNvSpPr txBox="1"/>
          <p:nvPr/>
        </p:nvSpPr>
        <p:spPr>
          <a:xfrm>
            <a:off x="36348" y="1089200"/>
            <a:ext cx="1095341" cy="261610"/>
          </a:xfrm>
          <a:prstGeom prst="rect">
            <a:avLst/>
          </a:prstGeom>
          <a:noFill/>
          <a:ln cmpd="dbl">
            <a:noFill/>
          </a:ln>
        </p:spPr>
        <p:txBody>
          <a:bodyPr wrap="square" rtlCol="0">
            <a:spAutoFit/>
          </a:bodyPr>
          <a:lstStyle/>
          <a:p>
            <a:r>
              <a:rPr lang="ja-JP" altLang="en-US" sz="1100" b="1" dirty="0" smtClean="0">
                <a:solidFill>
                  <a:srgbClr val="333399"/>
                </a:solidFill>
              </a:rPr>
              <a:t>調査期間</a:t>
            </a:r>
            <a:endParaRPr kumimoji="1" lang="en-US" altLang="ja-JP" sz="1100" b="1" dirty="0">
              <a:solidFill>
                <a:srgbClr val="333399"/>
              </a:solidFill>
            </a:endParaRPr>
          </a:p>
        </p:txBody>
      </p:sp>
      <p:grpSp>
        <p:nvGrpSpPr>
          <p:cNvPr id="3" name="グループ化 2"/>
          <p:cNvGrpSpPr/>
          <p:nvPr/>
        </p:nvGrpSpPr>
        <p:grpSpPr>
          <a:xfrm>
            <a:off x="4560380" y="4652055"/>
            <a:ext cx="4688353" cy="2213944"/>
            <a:chOff x="130810" y="3487994"/>
            <a:chExt cx="4688353" cy="2213944"/>
          </a:xfrm>
        </p:grpSpPr>
        <p:sp>
          <p:nvSpPr>
            <p:cNvPr id="121" name="テキスト ボックス 120"/>
            <p:cNvSpPr txBox="1"/>
            <p:nvPr/>
          </p:nvSpPr>
          <p:spPr>
            <a:xfrm>
              <a:off x="2300728" y="3487994"/>
              <a:ext cx="900000" cy="246221"/>
            </a:xfrm>
            <a:prstGeom prst="rect">
              <a:avLst/>
            </a:prstGeom>
            <a:noFill/>
            <a:ln cmpd="dbl">
              <a:noFill/>
            </a:ln>
          </p:spPr>
          <p:txBody>
            <a:bodyPr wrap="square" rtlCol="0">
              <a:spAutoFit/>
            </a:bodyPr>
            <a:lstStyle>
              <a:defPPr>
                <a:defRPr lang="ja-JP"/>
              </a:defPPr>
              <a:lvl1pPr>
                <a:defRPr sz="1600" b="1">
                  <a:solidFill>
                    <a:srgbClr val="333399"/>
                  </a:solidFill>
                </a:defRPr>
              </a:lvl1pPr>
            </a:lstStyle>
            <a:p>
              <a:pPr algn="ctr"/>
              <a:r>
                <a:rPr lang="ja-JP" altLang="en-US" sz="1000" dirty="0"/>
                <a:t>③水抜き後</a:t>
              </a:r>
            </a:p>
          </p:txBody>
        </p:sp>
        <p:sp>
          <p:nvSpPr>
            <p:cNvPr id="122" name="テキスト ボックス 121"/>
            <p:cNvSpPr txBox="1"/>
            <p:nvPr/>
          </p:nvSpPr>
          <p:spPr>
            <a:xfrm>
              <a:off x="3385688" y="3487994"/>
              <a:ext cx="900000" cy="246221"/>
            </a:xfrm>
            <a:prstGeom prst="rect">
              <a:avLst/>
            </a:prstGeom>
            <a:noFill/>
            <a:ln cmpd="dbl">
              <a:noFill/>
            </a:ln>
          </p:spPr>
          <p:txBody>
            <a:bodyPr wrap="square" rtlCol="0">
              <a:spAutoFit/>
            </a:bodyPr>
            <a:lstStyle>
              <a:defPPr>
                <a:defRPr lang="ja-JP"/>
              </a:defPPr>
              <a:lvl1pPr>
                <a:defRPr sz="1600" b="1">
                  <a:solidFill>
                    <a:srgbClr val="333399"/>
                  </a:solidFill>
                </a:defRPr>
              </a:lvl1pPr>
            </a:lstStyle>
            <a:p>
              <a:pPr algn="ctr"/>
              <a:r>
                <a:rPr lang="ja-JP" altLang="en-US" sz="1000" dirty="0"/>
                <a:t>④泥の採取</a:t>
              </a:r>
            </a:p>
          </p:txBody>
        </p:sp>
        <p:pic>
          <p:nvPicPr>
            <p:cNvPr id="123" name="図 1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014" y="3600555"/>
              <a:ext cx="4389937" cy="1646890"/>
            </a:xfrm>
            <a:prstGeom prst="rect">
              <a:avLst/>
            </a:prstGeom>
          </p:spPr>
        </p:pic>
        <p:sp>
          <p:nvSpPr>
            <p:cNvPr id="124" name="テキスト ボックス 123"/>
            <p:cNvSpPr txBox="1"/>
            <p:nvPr/>
          </p:nvSpPr>
          <p:spPr>
            <a:xfrm>
              <a:off x="130810" y="3487994"/>
              <a:ext cx="900000" cy="246221"/>
            </a:xfrm>
            <a:prstGeom prst="rect">
              <a:avLst/>
            </a:prstGeom>
            <a:noFill/>
            <a:ln cmpd="dbl">
              <a:noFill/>
            </a:ln>
          </p:spPr>
          <p:txBody>
            <a:bodyPr wrap="square" rtlCol="0">
              <a:spAutoFit/>
            </a:bodyPr>
            <a:lstStyle/>
            <a:p>
              <a:pPr algn="ctr"/>
              <a:r>
                <a:rPr kumimoji="1" lang="ja-JP" altLang="en-US" sz="1000" b="1" dirty="0" smtClean="0">
                  <a:solidFill>
                    <a:srgbClr val="333399"/>
                  </a:solidFill>
                </a:rPr>
                <a:t>①採泥</a:t>
              </a:r>
              <a:r>
                <a:rPr lang="ja-JP" altLang="en-US" sz="1000" b="1" dirty="0">
                  <a:solidFill>
                    <a:srgbClr val="333399"/>
                  </a:solidFill>
                </a:rPr>
                <a:t>直後</a:t>
              </a:r>
              <a:endParaRPr kumimoji="1" lang="en-US" altLang="ja-JP" sz="1000" b="1" dirty="0">
                <a:solidFill>
                  <a:srgbClr val="333399"/>
                </a:solidFill>
              </a:endParaRPr>
            </a:p>
          </p:txBody>
        </p:sp>
        <p:sp>
          <p:nvSpPr>
            <p:cNvPr id="120" name="テキスト ボックス 119"/>
            <p:cNvSpPr txBox="1"/>
            <p:nvPr/>
          </p:nvSpPr>
          <p:spPr>
            <a:xfrm>
              <a:off x="1215769" y="3487994"/>
              <a:ext cx="900000" cy="246221"/>
            </a:xfrm>
            <a:prstGeom prst="rect">
              <a:avLst/>
            </a:prstGeom>
            <a:noFill/>
            <a:ln cmpd="dbl">
              <a:noFill/>
            </a:ln>
          </p:spPr>
          <p:txBody>
            <a:bodyPr wrap="square" rtlCol="0">
              <a:spAutoFit/>
            </a:bodyPr>
            <a:lstStyle>
              <a:defPPr>
                <a:defRPr lang="ja-JP"/>
              </a:defPPr>
              <a:lvl1pPr>
                <a:defRPr sz="1600" b="1">
                  <a:solidFill>
                    <a:srgbClr val="333399"/>
                  </a:solidFill>
                </a:defRPr>
              </a:lvl1pPr>
            </a:lstStyle>
            <a:p>
              <a:pPr algn="ctr"/>
              <a:r>
                <a:rPr lang="ja-JP" altLang="en-US" sz="1000" dirty="0"/>
                <a:t>②沈降後</a:t>
              </a:r>
            </a:p>
          </p:txBody>
        </p:sp>
        <p:sp>
          <p:nvSpPr>
            <p:cNvPr id="129" name="テキスト ボックス 128"/>
            <p:cNvSpPr txBox="1"/>
            <p:nvPr/>
          </p:nvSpPr>
          <p:spPr>
            <a:xfrm>
              <a:off x="815556" y="4637334"/>
              <a:ext cx="692818" cy="200055"/>
            </a:xfrm>
            <a:prstGeom prst="rect">
              <a:avLst/>
            </a:prstGeom>
            <a:noFill/>
          </p:spPr>
          <p:txBody>
            <a:bodyPr wrap="none" rtlCol="0">
              <a:spAutoFit/>
            </a:bodyPr>
            <a:lstStyle/>
            <a:p>
              <a:r>
                <a:rPr lang="en-US" altLang="ja-JP" sz="700" dirty="0" smtClean="0"/>
                <a:t>5</a:t>
              </a:r>
              <a:r>
                <a:rPr lang="ja-JP" altLang="en-US" sz="700" dirty="0" smtClean="0"/>
                <a:t>～</a:t>
              </a:r>
              <a:r>
                <a:rPr lang="en-US" altLang="ja-JP" sz="700" dirty="0" smtClean="0"/>
                <a:t>10</a:t>
              </a:r>
              <a:r>
                <a:rPr lang="ja-JP" altLang="en-US" sz="700" dirty="0" smtClean="0"/>
                <a:t>分静置</a:t>
              </a:r>
              <a:endParaRPr kumimoji="1" lang="ja-JP" altLang="en-US" sz="700" dirty="0"/>
            </a:p>
          </p:txBody>
        </p:sp>
        <p:sp>
          <p:nvSpPr>
            <p:cNvPr id="130" name="テキスト ボックス 129"/>
            <p:cNvSpPr txBox="1"/>
            <p:nvPr/>
          </p:nvSpPr>
          <p:spPr>
            <a:xfrm>
              <a:off x="2443838" y="5204578"/>
              <a:ext cx="2375325" cy="276999"/>
            </a:xfrm>
            <a:prstGeom prst="rect">
              <a:avLst/>
            </a:prstGeom>
            <a:noFill/>
          </p:spPr>
          <p:txBody>
            <a:bodyPr wrap="square" rtlCol="0">
              <a:spAutoFit/>
            </a:bodyPr>
            <a:lstStyle/>
            <a:p>
              <a:r>
                <a:rPr lang="ja-JP" altLang="en-US" sz="600" dirty="0" smtClean="0"/>
                <a:t>薬剤散布前～</a:t>
              </a:r>
              <a:r>
                <a:rPr lang="en-US" altLang="ja-JP" sz="600" dirty="0" smtClean="0"/>
                <a:t>1</a:t>
              </a:r>
              <a:r>
                <a:rPr lang="ja-JP" altLang="en-US" sz="600" dirty="0" smtClean="0"/>
                <a:t>か月後まで：</a:t>
              </a:r>
              <a:r>
                <a:rPr kumimoji="1" lang="en-US" altLang="ja-JP" sz="600" dirty="0" smtClean="0"/>
                <a:t>3</a:t>
              </a:r>
              <a:r>
                <a:rPr kumimoji="1" lang="ja-JP" altLang="en-US" sz="600" dirty="0" smtClean="0"/>
                <a:t>本分を混合して</a:t>
              </a:r>
              <a:r>
                <a:rPr kumimoji="1" lang="en-US" altLang="ja-JP" sz="600" dirty="0" smtClean="0"/>
                <a:t>1</a:t>
              </a:r>
              <a:r>
                <a:rPr kumimoji="1" lang="ja-JP" altLang="en-US" sz="600" dirty="0" smtClean="0"/>
                <a:t>検体とした。</a:t>
              </a:r>
              <a:endParaRPr kumimoji="1" lang="en-US" altLang="ja-JP" sz="600" dirty="0" smtClean="0"/>
            </a:p>
            <a:p>
              <a:r>
                <a:rPr kumimoji="1" lang="en-US" altLang="ja-JP" sz="600" dirty="0" smtClean="0"/>
                <a:t>2</a:t>
              </a:r>
              <a:r>
                <a:rPr kumimoji="1" lang="ja-JP" altLang="en-US" sz="600" dirty="0" smtClean="0"/>
                <a:t>か月後～</a:t>
              </a:r>
              <a:r>
                <a:rPr kumimoji="1" lang="en-US" altLang="ja-JP" sz="600" dirty="0" smtClean="0"/>
                <a:t>3</a:t>
              </a:r>
              <a:r>
                <a:rPr kumimoji="1" lang="ja-JP" altLang="en-US" sz="600" dirty="0" smtClean="0"/>
                <a:t>か月後まで</a:t>
              </a:r>
              <a:r>
                <a:rPr lang="ja-JP" altLang="en-US" sz="600" dirty="0"/>
                <a:t> </a:t>
              </a:r>
              <a:r>
                <a:rPr lang="ja-JP" altLang="en-US" sz="600" dirty="0" smtClean="0"/>
                <a:t>    ：</a:t>
              </a:r>
              <a:r>
                <a:rPr lang="en-US" altLang="ja-JP" sz="600" dirty="0" smtClean="0"/>
                <a:t>3</a:t>
              </a:r>
              <a:r>
                <a:rPr lang="ja-JP" altLang="en-US" sz="600" dirty="0" smtClean="0"/>
                <a:t>検体</a:t>
              </a:r>
              <a:r>
                <a:rPr lang="en-US" altLang="ja-JP" sz="600" dirty="0" smtClean="0"/>
                <a:t>/3</a:t>
              </a:r>
              <a:r>
                <a:rPr lang="ja-JP" altLang="en-US" sz="600" dirty="0" smtClean="0"/>
                <a:t>本＋混合の計</a:t>
              </a:r>
              <a:r>
                <a:rPr lang="en-US" altLang="ja-JP" sz="600" dirty="0" smtClean="0"/>
                <a:t>4</a:t>
              </a:r>
              <a:r>
                <a:rPr lang="ja-JP" altLang="en-US" sz="600" dirty="0" smtClean="0"/>
                <a:t>検体とした。</a:t>
              </a:r>
              <a:endParaRPr lang="en-US" altLang="ja-JP" sz="600" dirty="0" smtClean="0"/>
            </a:p>
          </p:txBody>
        </p:sp>
        <p:sp>
          <p:nvSpPr>
            <p:cNvPr id="132" name="テキスト ボックス 131">
              <a:extLst>
                <a:ext uri="{FF2B5EF4-FFF2-40B4-BE49-F238E27FC236}">
                  <a16:creationId xmlns:a16="http://schemas.microsoft.com/office/drawing/2014/main" id="{F1B49EA1-E1A1-45A0-8E6B-7F9854D6AD51}"/>
                </a:ext>
              </a:extLst>
            </p:cNvPr>
            <p:cNvSpPr txBox="1"/>
            <p:nvPr/>
          </p:nvSpPr>
          <p:spPr>
            <a:xfrm>
              <a:off x="1352603" y="5455717"/>
              <a:ext cx="2124212" cy="246221"/>
            </a:xfrm>
            <a:prstGeom prst="rect">
              <a:avLst/>
            </a:prstGeom>
            <a:noFill/>
          </p:spPr>
          <p:txBody>
            <a:bodyPr wrap="square" rtlCol="0">
              <a:spAutoFit/>
            </a:bodyPr>
            <a:lstStyle/>
            <a:p>
              <a:r>
                <a:rPr kumimoji="1" lang="ja-JP" altLang="en-US" sz="1000" b="1" dirty="0" smtClean="0">
                  <a:latin typeface="+mj-ea"/>
                  <a:ea typeface="+mj-ea"/>
                </a:rPr>
                <a:t>図　</a:t>
              </a:r>
              <a:r>
                <a:rPr lang="ja-JP" altLang="en-US" sz="1000" b="1" dirty="0" smtClean="0">
                  <a:latin typeface="+mj-ea"/>
                  <a:ea typeface="+mj-ea"/>
                </a:rPr>
                <a:t>コアからのサンプル採取方法</a:t>
              </a:r>
              <a:endParaRPr kumimoji="1" lang="ja-JP" altLang="en-US" sz="1000" b="1" dirty="0">
                <a:latin typeface="+mj-ea"/>
                <a:ea typeface="+mj-ea"/>
              </a:endParaRPr>
            </a:p>
          </p:txBody>
        </p:sp>
      </p:grpSp>
      <p:graphicFrame>
        <p:nvGraphicFramePr>
          <p:cNvPr id="9" name="表 8"/>
          <p:cNvGraphicFramePr>
            <a:graphicFrameLocks noGrp="1"/>
          </p:cNvGraphicFramePr>
          <p:nvPr>
            <p:extLst/>
          </p:nvPr>
        </p:nvGraphicFramePr>
        <p:xfrm>
          <a:off x="105225" y="1568584"/>
          <a:ext cx="4263147" cy="4881998"/>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937169998"/>
                    </a:ext>
                  </a:extLst>
                </a:gridCol>
                <a:gridCol w="1048570">
                  <a:extLst>
                    <a:ext uri="{9D8B030D-6E8A-4147-A177-3AD203B41FA5}">
                      <a16:colId xmlns:a16="http://schemas.microsoft.com/office/drawing/2014/main" val="811713245"/>
                    </a:ext>
                  </a:extLst>
                </a:gridCol>
                <a:gridCol w="1249709">
                  <a:extLst>
                    <a:ext uri="{9D8B030D-6E8A-4147-A177-3AD203B41FA5}">
                      <a16:colId xmlns:a16="http://schemas.microsoft.com/office/drawing/2014/main" val="397028558"/>
                    </a:ext>
                  </a:extLst>
                </a:gridCol>
                <a:gridCol w="1756588">
                  <a:extLst>
                    <a:ext uri="{9D8B030D-6E8A-4147-A177-3AD203B41FA5}">
                      <a16:colId xmlns:a16="http://schemas.microsoft.com/office/drawing/2014/main" val="2122759450"/>
                    </a:ext>
                  </a:extLst>
                </a:gridCol>
              </a:tblGrid>
              <a:tr h="236216">
                <a:tc>
                  <a:txBody>
                    <a:bodyPr/>
                    <a:lstStyle/>
                    <a:p>
                      <a:pPr algn="ctr"/>
                      <a:endParaRPr kumimoji="1" lang="ja-JP" altLang="en-US" sz="1000" dirty="0">
                        <a:latin typeface="+mn-ea"/>
                        <a:ea typeface="+mn-ea"/>
                      </a:endParaRPr>
                    </a:p>
                  </a:txBody>
                  <a:tcPr anchor="ctr">
                    <a:solidFill>
                      <a:schemeClr val="accent1">
                        <a:lumMod val="20000"/>
                        <a:lumOff val="80000"/>
                      </a:schemeClr>
                    </a:solidFill>
                  </a:tcPr>
                </a:tc>
                <a:tc gridSpan="2">
                  <a:txBody>
                    <a:bodyPr/>
                    <a:lstStyle/>
                    <a:p>
                      <a:pPr algn="ctr">
                        <a:lnSpc>
                          <a:spcPts val="600"/>
                        </a:lnSpc>
                      </a:pPr>
                      <a:r>
                        <a:rPr kumimoji="1" lang="ja-JP" altLang="en-US" sz="900" dirty="0" smtClean="0">
                          <a:latin typeface="+mn-ea"/>
                          <a:ea typeface="+mn-ea"/>
                        </a:rPr>
                        <a:t>実験に使用した薬剤等の概要</a:t>
                      </a:r>
                      <a:endParaRPr kumimoji="1" lang="ja-JP" altLang="en-US" sz="900" dirty="0">
                        <a:latin typeface="+mn-ea"/>
                        <a:ea typeface="+mn-ea"/>
                      </a:endParaRPr>
                    </a:p>
                  </a:txBody>
                  <a:tcPr anchor="b">
                    <a:solidFill>
                      <a:schemeClr val="accent1">
                        <a:lumMod val="20000"/>
                        <a:lumOff val="80000"/>
                      </a:schemeClr>
                    </a:solidFill>
                  </a:tcPr>
                </a:tc>
                <a:tc hMerge="1">
                  <a:txBody>
                    <a:bodyPr/>
                    <a:lstStyle/>
                    <a:p>
                      <a:endParaRPr kumimoji="1" lang="ja-JP" altLang="en-US"/>
                    </a:p>
                  </a:txBody>
                  <a:tcPr/>
                </a:tc>
                <a:tc row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n-ea"/>
                          <a:ea typeface="+mn-ea"/>
                        </a:rPr>
                        <a:t>散布状況</a:t>
                      </a:r>
                      <a:endParaRPr kumimoji="1" lang="en-US" altLang="ja-JP" sz="900" dirty="0" smtClean="0">
                        <a:solidFill>
                          <a:schemeClr val="tx1"/>
                        </a:solidFill>
                        <a:latin typeface="+mn-ea"/>
                        <a:ea typeface="+mn-ea"/>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00" b="0" dirty="0" smtClean="0">
                          <a:solidFill>
                            <a:schemeClr val="tx1"/>
                          </a:solidFill>
                          <a:latin typeface="+mn-ea"/>
                          <a:ea typeface="+mn-ea"/>
                        </a:rPr>
                        <a:t>令和</a:t>
                      </a:r>
                      <a:r>
                        <a:rPr kumimoji="1" lang="en-US" altLang="ja-JP" sz="800" b="0" dirty="0" smtClean="0">
                          <a:solidFill>
                            <a:schemeClr val="tx1"/>
                          </a:solidFill>
                          <a:latin typeface="+mn-ea"/>
                          <a:ea typeface="+mn-ea"/>
                        </a:rPr>
                        <a:t>2</a:t>
                      </a:r>
                      <a:r>
                        <a:rPr kumimoji="1" lang="ja-JP" altLang="en-US" sz="800" b="0" dirty="0" smtClean="0">
                          <a:solidFill>
                            <a:schemeClr val="tx1"/>
                          </a:solidFill>
                          <a:latin typeface="+mn-ea"/>
                          <a:ea typeface="+mn-ea"/>
                        </a:rPr>
                        <a:t>年</a:t>
                      </a:r>
                      <a:r>
                        <a:rPr kumimoji="1" lang="en-US" altLang="ja-JP" sz="800" b="0" dirty="0" smtClean="0">
                          <a:solidFill>
                            <a:schemeClr val="tx1"/>
                          </a:solidFill>
                          <a:latin typeface="+mn-ea"/>
                          <a:ea typeface="+mn-ea"/>
                        </a:rPr>
                        <a:t>8</a:t>
                      </a:r>
                      <a:r>
                        <a:rPr kumimoji="1" lang="ja-JP" altLang="en-US" sz="800" b="0" dirty="0" smtClean="0">
                          <a:solidFill>
                            <a:schemeClr val="tx1"/>
                          </a:solidFill>
                          <a:latin typeface="+mn-ea"/>
                          <a:ea typeface="+mn-ea"/>
                        </a:rPr>
                        <a:t>月</a:t>
                      </a:r>
                      <a:r>
                        <a:rPr kumimoji="1" lang="en-US" altLang="ja-JP" sz="800" b="0" dirty="0" smtClean="0">
                          <a:solidFill>
                            <a:schemeClr val="tx1"/>
                          </a:solidFill>
                          <a:latin typeface="+mn-ea"/>
                          <a:ea typeface="+mn-ea"/>
                        </a:rPr>
                        <a:t>26</a:t>
                      </a:r>
                      <a:r>
                        <a:rPr kumimoji="1" lang="ja-JP" altLang="en-US" sz="800" b="0" dirty="0" smtClean="0">
                          <a:solidFill>
                            <a:schemeClr val="tx1"/>
                          </a:solidFill>
                          <a:latin typeface="+mn-ea"/>
                          <a:ea typeface="+mn-ea"/>
                        </a:rPr>
                        <a:t>日　散布</a:t>
                      </a:r>
                      <a:endParaRPr kumimoji="1" lang="en-US" altLang="ja-JP" sz="800" b="0" dirty="0" smtClean="0">
                        <a:solidFill>
                          <a:schemeClr val="tx1"/>
                        </a:solidFill>
                        <a:latin typeface="+mn-ea"/>
                        <a:ea typeface="+mn-ea"/>
                      </a:endParaRPr>
                    </a:p>
                  </a:txBody>
                  <a:tcPr anchor="ctr">
                    <a:solidFill>
                      <a:schemeClr val="accent1">
                        <a:lumMod val="20000"/>
                        <a:lumOff val="80000"/>
                      </a:schemeClr>
                    </a:solidFill>
                  </a:tcPr>
                </a:tc>
                <a:extLst>
                  <a:ext uri="{0D108BD9-81ED-4DB2-BD59-A6C34878D82A}">
                    <a16:rowId xmlns:a16="http://schemas.microsoft.com/office/drawing/2014/main" val="132817016"/>
                  </a:ext>
                </a:extLst>
              </a:tr>
              <a:tr h="171319">
                <a:tc rowSpan="2">
                  <a:txBody>
                    <a:bodyPr/>
                    <a:lstStyle/>
                    <a:p>
                      <a:pPr algn="ctr"/>
                      <a:endParaRPr kumimoji="1" lang="ja-JP" altLang="en-US" sz="1000" dirty="0">
                        <a:latin typeface="+mn-ea"/>
                        <a:ea typeface="+mn-ea"/>
                      </a:endParaRPr>
                    </a:p>
                  </a:txBody>
                  <a:tcPr anchor="ctr">
                    <a:solidFill>
                      <a:schemeClr val="accent1">
                        <a:lumMod val="20000"/>
                        <a:lumOff val="80000"/>
                      </a:schemeClr>
                    </a:solidFill>
                  </a:tcPr>
                </a:tc>
                <a:tc rowSpan="2">
                  <a:txBody>
                    <a:bodyPr/>
                    <a:lstStyle/>
                    <a:p>
                      <a:pPr algn="ctr">
                        <a:lnSpc>
                          <a:spcPts val="600"/>
                        </a:lnSpc>
                      </a:pPr>
                      <a:r>
                        <a:rPr kumimoji="1" lang="ja-JP" altLang="en-US" sz="800" dirty="0" smtClean="0">
                          <a:latin typeface="+mn-ea"/>
                          <a:ea typeface="+mn-ea"/>
                        </a:rPr>
                        <a:t>外観と主成分</a:t>
                      </a:r>
                      <a:endParaRPr kumimoji="1" lang="ja-JP" altLang="en-US" sz="800" dirty="0">
                        <a:latin typeface="+mn-ea"/>
                        <a:ea typeface="+mn-ea"/>
                      </a:endParaRPr>
                    </a:p>
                  </a:txBody>
                  <a:tcPr anchor="ctr">
                    <a:solidFill>
                      <a:schemeClr val="accent1">
                        <a:lumMod val="20000"/>
                        <a:lumOff val="80000"/>
                      </a:schemeClr>
                    </a:solidFill>
                  </a:tcPr>
                </a:tc>
                <a:tc>
                  <a:txBody>
                    <a:bodyPr/>
                    <a:lstStyle/>
                    <a:p>
                      <a:pPr algn="ctr">
                        <a:lnSpc>
                          <a:spcPts val="600"/>
                        </a:lnSpc>
                      </a:pPr>
                      <a:r>
                        <a:rPr kumimoji="1" lang="ja-JP" altLang="en-US" sz="800" dirty="0" smtClean="0">
                          <a:latin typeface="+mn-ea"/>
                          <a:ea typeface="+mn-ea"/>
                        </a:rPr>
                        <a:t>改善メカニズム</a:t>
                      </a:r>
                      <a:endParaRPr kumimoji="1" lang="en-US" altLang="ja-JP" sz="800" dirty="0" smtClean="0">
                        <a:latin typeface="+mn-ea"/>
                        <a:ea typeface="+mn-ea"/>
                      </a:endParaRPr>
                    </a:p>
                  </a:txBody>
                  <a:tcPr anchor="b">
                    <a:solidFill>
                      <a:schemeClr val="accent1">
                        <a:lumMod val="20000"/>
                        <a:lumOff val="80000"/>
                      </a:schemeClr>
                    </a:solidFill>
                  </a:tcPr>
                </a:tc>
                <a:tc vMerge="1">
                  <a:txBody>
                    <a:bodyPr/>
                    <a:lstStyle/>
                    <a:p>
                      <a:pPr algn="ctr"/>
                      <a:endParaRPr kumimoji="1" lang="ja-JP" altLang="en-US" sz="1000" dirty="0">
                        <a:latin typeface="+mj-ea"/>
                        <a:ea typeface="+mj-ea"/>
                      </a:endParaRPr>
                    </a:p>
                  </a:txBody>
                  <a:tcPr anchor="ctr"/>
                </a:tc>
                <a:extLst>
                  <a:ext uri="{0D108BD9-81ED-4DB2-BD59-A6C34878D82A}">
                    <a16:rowId xmlns:a16="http://schemas.microsoft.com/office/drawing/2014/main" val="1893107944"/>
                  </a:ext>
                </a:extLst>
              </a:tr>
              <a:tr h="171626">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685800" rtl="0" eaLnBrk="1" fontAlgn="auto" latinLnBrk="0" hangingPunct="1">
                        <a:lnSpc>
                          <a:spcPts val="600"/>
                        </a:lnSpc>
                        <a:spcBef>
                          <a:spcPts val="0"/>
                        </a:spcBef>
                        <a:spcAft>
                          <a:spcPts val="0"/>
                        </a:spcAft>
                        <a:buClrTx/>
                        <a:buSzTx/>
                        <a:buFontTx/>
                        <a:buNone/>
                        <a:tabLst/>
                        <a:defRPr/>
                      </a:pPr>
                      <a:r>
                        <a:rPr kumimoji="1" lang="ja-JP" altLang="en-US" sz="800" kern="1200" dirty="0" smtClean="0">
                          <a:solidFill>
                            <a:schemeClr val="tx1"/>
                          </a:solidFill>
                          <a:latin typeface="+mn-ea"/>
                          <a:ea typeface="+mn-ea"/>
                          <a:cs typeface="+mn-cs"/>
                        </a:rPr>
                        <a:t>効果発現時期</a:t>
                      </a:r>
                    </a:p>
                  </a:txBody>
                  <a:tcPr anchor="b">
                    <a:solidFill>
                      <a:schemeClr val="accent1">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71229982"/>
                  </a:ext>
                </a:extLst>
              </a:tr>
              <a:tr h="856284">
                <a:tc rowSpan="2">
                  <a:txBody>
                    <a:bodyPr/>
                    <a:lstStyle/>
                    <a:p>
                      <a:pPr algn="ctr"/>
                      <a:r>
                        <a:rPr kumimoji="1" lang="en-US" altLang="ja-JP" sz="1000" dirty="0" smtClean="0">
                          <a:latin typeface="+mn-ea"/>
                          <a:ea typeface="+mn-ea"/>
                        </a:rPr>
                        <a:t>X</a:t>
                      </a:r>
                      <a:endParaRPr kumimoji="1" lang="ja-JP" altLang="en-US" sz="1000" dirty="0">
                        <a:latin typeface="+mn-ea"/>
                        <a:ea typeface="+mn-ea"/>
                      </a:endParaRPr>
                    </a:p>
                  </a:txBody>
                  <a:tcPr anchor="ctr">
                    <a:solidFill>
                      <a:schemeClr val="accent1">
                        <a:lumMod val="20000"/>
                        <a:lumOff val="80000"/>
                      </a:schemeClr>
                    </a:solidFill>
                  </a:tcPr>
                </a:tc>
                <a:tc rowSpan="2">
                  <a:txBody>
                    <a:bodyPr/>
                    <a:lstStyle/>
                    <a:p>
                      <a:endParaRPr lang="en-US" altLang="ja-JP" sz="800" dirty="0" smtClean="0">
                        <a:latin typeface="+mn-ea"/>
                        <a:ea typeface="+mn-ea"/>
                      </a:endParaRPr>
                    </a:p>
                  </a:txBody>
                  <a:tcPr anchor="b"/>
                </a:tc>
                <a:tc>
                  <a:txBody>
                    <a:bodyPr/>
                    <a:lstStyle/>
                    <a:p>
                      <a:pPr algn="l"/>
                      <a:r>
                        <a:rPr kumimoji="1" lang="ja-JP" altLang="en-US" sz="700" kern="1200" dirty="0" smtClean="0">
                          <a:solidFill>
                            <a:schemeClr val="tx1"/>
                          </a:solidFill>
                          <a:latin typeface="+mn-ea"/>
                          <a:ea typeface="+mn-ea"/>
                          <a:cs typeface="+mn-cs"/>
                        </a:rPr>
                        <a:t>・硝酸イオン</a:t>
                      </a:r>
                      <a:endParaRPr kumimoji="1" lang="en-US" altLang="ja-JP" sz="700" kern="1200" dirty="0" smtClean="0">
                        <a:solidFill>
                          <a:schemeClr val="tx1"/>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kern="1200" dirty="0" smtClean="0">
                          <a:solidFill>
                            <a:schemeClr val="tx1"/>
                          </a:solidFill>
                          <a:latin typeface="+mn-ea"/>
                          <a:ea typeface="+mn-ea"/>
                          <a:cs typeface="+mn-cs"/>
                        </a:rPr>
                        <a:t>　→</a:t>
                      </a:r>
                      <a:r>
                        <a:rPr kumimoji="1" lang="ja-JP" altLang="en-US" sz="700" b="1" kern="1200" dirty="0" smtClean="0">
                          <a:solidFill>
                            <a:srgbClr val="FF0000"/>
                          </a:solidFill>
                          <a:latin typeface="+mn-ea"/>
                          <a:ea typeface="+mn-ea"/>
                          <a:cs typeface="+mn-cs"/>
                        </a:rPr>
                        <a:t>酸化剤</a:t>
                      </a:r>
                      <a:r>
                        <a:rPr kumimoji="1" lang="ja-JP" altLang="en-US" sz="700" kern="1200" dirty="0" smtClean="0">
                          <a:solidFill>
                            <a:schemeClr val="tx1"/>
                          </a:solidFill>
                          <a:latin typeface="+mn-ea"/>
                          <a:ea typeface="+mn-ea"/>
                          <a:cs typeface="+mn-cs"/>
                        </a:rPr>
                        <a:t>としての役割</a:t>
                      </a:r>
                      <a:endParaRPr kumimoji="1" lang="en-US" altLang="ja-JP" sz="700" b="1" kern="1200" dirty="0" smtClean="0">
                        <a:solidFill>
                          <a:srgbClr val="FF0000"/>
                        </a:solidFill>
                        <a:latin typeface="+mn-ea"/>
                        <a:ea typeface="+mn-ea"/>
                        <a:cs typeface="+mn-cs"/>
                      </a:endParaRPr>
                    </a:p>
                    <a:p>
                      <a:pPr algn="l"/>
                      <a:r>
                        <a:rPr kumimoji="1" lang="ja-JP" altLang="en-US" sz="700" kern="1200" dirty="0" smtClean="0">
                          <a:solidFill>
                            <a:schemeClr val="tx1"/>
                          </a:solidFill>
                          <a:latin typeface="+mn-ea"/>
                          <a:ea typeface="+mn-ea"/>
                          <a:cs typeface="+mn-cs"/>
                        </a:rPr>
                        <a:t>　→</a:t>
                      </a:r>
                      <a:r>
                        <a:rPr kumimoji="1" lang="ja-JP" altLang="en-US" sz="700" b="1" kern="1200" dirty="0" smtClean="0">
                          <a:solidFill>
                            <a:srgbClr val="FF0000"/>
                          </a:solidFill>
                          <a:latin typeface="+mn-ea"/>
                          <a:ea typeface="+mn-ea"/>
                          <a:cs typeface="+mn-cs"/>
                        </a:rPr>
                        <a:t>脱窒菌</a:t>
                      </a:r>
                      <a:r>
                        <a:rPr kumimoji="1" lang="ja-JP" altLang="en-US" sz="700" kern="1200" dirty="0" smtClean="0">
                          <a:solidFill>
                            <a:schemeClr val="tx1"/>
                          </a:solidFill>
                          <a:latin typeface="+mn-ea"/>
                          <a:ea typeface="+mn-ea"/>
                          <a:cs typeface="+mn-cs"/>
                        </a:rPr>
                        <a:t>活性向上</a:t>
                      </a:r>
                      <a:endParaRPr kumimoji="1" lang="en-US" altLang="ja-JP" sz="700" kern="1200" dirty="0" smtClean="0">
                        <a:solidFill>
                          <a:schemeClr val="tx1"/>
                        </a:solidFill>
                        <a:latin typeface="+mn-ea"/>
                        <a:ea typeface="+mn-ea"/>
                        <a:cs typeface="+mn-cs"/>
                      </a:endParaRPr>
                    </a:p>
                    <a:p>
                      <a:pPr algn="l"/>
                      <a:endParaRPr kumimoji="1" lang="en-US" altLang="ja-JP" sz="700" kern="1200" dirty="0" smtClean="0">
                        <a:solidFill>
                          <a:schemeClr val="tx1"/>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kern="1200" dirty="0" smtClean="0">
                          <a:solidFill>
                            <a:schemeClr val="tx1"/>
                          </a:solidFill>
                          <a:latin typeface="+mn-ea"/>
                          <a:ea typeface="+mn-ea"/>
                          <a:cs typeface="+mn-cs"/>
                        </a:rPr>
                        <a:t>・カルシウムイオン</a:t>
                      </a:r>
                      <a:endParaRPr kumimoji="1" lang="en-US" altLang="ja-JP" sz="700" kern="1200" dirty="0" smtClean="0">
                        <a:solidFill>
                          <a:schemeClr val="tx1"/>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kern="1200" dirty="0" smtClean="0">
                          <a:solidFill>
                            <a:schemeClr val="tx1"/>
                          </a:solidFill>
                          <a:latin typeface="+mn-ea"/>
                          <a:ea typeface="+mn-ea"/>
                          <a:cs typeface="+mn-cs"/>
                        </a:rPr>
                        <a:t>　→吸着剤の役割、</a:t>
                      </a:r>
                      <a:endParaRPr kumimoji="1" lang="en-US" altLang="ja-JP" sz="700" kern="1200" dirty="0" smtClean="0">
                        <a:solidFill>
                          <a:schemeClr val="tx1"/>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kern="1200" dirty="0" smtClean="0">
                          <a:solidFill>
                            <a:schemeClr val="tx1"/>
                          </a:solidFill>
                          <a:latin typeface="+mn-ea"/>
                          <a:ea typeface="+mn-ea"/>
                          <a:cs typeface="+mn-cs"/>
                        </a:rPr>
                        <a:t>　　</a:t>
                      </a:r>
                      <a:r>
                        <a:rPr kumimoji="1" lang="ja-JP" altLang="en-US" sz="700" b="0" kern="1200" dirty="0" smtClean="0">
                          <a:solidFill>
                            <a:schemeClr val="tx1"/>
                          </a:solidFill>
                          <a:latin typeface="+mn-ea"/>
                          <a:ea typeface="+mn-ea"/>
                          <a:cs typeface="+mn-cs"/>
                        </a:rPr>
                        <a:t>富栄養化抑制</a:t>
                      </a:r>
                    </a:p>
                  </a:txBody>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smtClean="0">
                          <a:latin typeface="+mn-ea"/>
                          <a:ea typeface="+mn-ea"/>
                        </a:rPr>
                        <a:t>船舶から目印を参考に散布</a:t>
                      </a: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smtClean="0">
                          <a:latin typeface="+mn-ea"/>
                          <a:ea typeface="+mn-ea"/>
                        </a:rPr>
                        <a:t>・薬剤投入後、速やかに沈降した</a:t>
                      </a: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smtClean="0">
                          <a:latin typeface="+mn-ea"/>
                          <a:ea typeface="+mn-ea"/>
                        </a:rPr>
                        <a:t>　散布量：</a:t>
                      </a:r>
                      <a:r>
                        <a:rPr kumimoji="1" lang="en-US" altLang="ja-JP" sz="700" b="1" dirty="0" smtClean="0">
                          <a:latin typeface="+mn-ea"/>
                          <a:ea typeface="+mn-ea"/>
                        </a:rPr>
                        <a:t>18kg/20m</a:t>
                      </a:r>
                      <a:r>
                        <a:rPr kumimoji="1" lang="en-US" altLang="ja-JP" sz="700" b="1" baseline="30000" dirty="0" smtClean="0">
                          <a:latin typeface="+mn-ea"/>
                          <a:ea typeface="+mn-ea"/>
                        </a:rPr>
                        <a:t>2</a:t>
                      </a:r>
                    </a:p>
                  </a:txBody>
                  <a:tcPr/>
                </a:tc>
                <a:extLst>
                  <a:ext uri="{0D108BD9-81ED-4DB2-BD59-A6C34878D82A}">
                    <a16:rowId xmlns:a16="http://schemas.microsoft.com/office/drawing/2014/main" val="1636084596"/>
                  </a:ext>
                </a:extLst>
              </a:tr>
              <a:tr h="531487">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700" kern="1200" dirty="0" smtClean="0">
                          <a:solidFill>
                            <a:schemeClr val="tx1"/>
                          </a:solidFill>
                          <a:latin typeface="+mn-ea"/>
                          <a:ea typeface="+mn-ea"/>
                          <a:cs typeface="+mn-cs"/>
                        </a:rPr>
                        <a:t>1</a:t>
                      </a:r>
                      <a:r>
                        <a:rPr kumimoji="1" lang="ja-JP" altLang="en-US" sz="700" kern="1200" dirty="0" smtClean="0">
                          <a:solidFill>
                            <a:schemeClr val="tx1"/>
                          </a:solidFill>
                          <a:latin typeface="+mn-ea"/>
                          <a:ea typeface="+mn-ea"/>
                          <a:cs typeface="+mn-cs"/>
                        </a:rPr>
                        <a:t>週間～</a:t>
                      </a:r>
                      <a:r>
                        <a:rPr kumimoji="1" lang="en-US" altLang="ja-JP" sz="700" kern="1200" dirty="0" smtClean="0">
                          <a:solidFill>
                            <a:schemeClr val="tx1"/>
                          </a:solidFill>
                          <a:latin typeface="+mn-ea"/>
                          <a:ea typeface="+mn-ea"/>
                          <a:cs typeface="+mn-cs"/>
                        </a:rPr>
                        <a:t>1</a:t>
                      </a:r>
                      <a:r>
                        <a:rPr kumimoji="1" lang="ja-JP" altLang="en-US" sz="700" kern="1200" dirty="0" smtClean="0">
                          <a:solidFill>
                            <a:schemeClr val="tx1"/>
                          </a:solidFill>
                          <a:latin typeface="+mn-ea"/>
                          <a:ea typeface="+mn-ea"/>
                          <a:cs typeface="+mn-cs"/>
                        </a:rPr>
                        <a:t>か月程度</a:t>
                      </a:r>
                    </a:p>
                  </a:txBody>
                  <a:tcPr anchor="ctr"/>
                </a:tc>
                <a:tc vMerge="1">
                  <a:txBody>
                    <a:bodyPr/>
                    <a:lstStyle/>
                    <a:p>
                      <a:endParaRPr kumimoji="1" lang="ja-JP" altLang="en-US"/>
                    </a:p>
                  </a:txBody>
                  <a:tcPr/>
                </a:tc>
                <a:extLst>
                  <a:ext uri="{0D108BD9-81ED-4DB2-BD59-A6C34878D82A}">
                    <a16:rowId xmlns:a16="http://schemas.microsoft.com/office/drawing/2014/main" val="998107997"/>
                  </a:ext>
                </a:extLst>
              </a:tr>
              <a:tr h="797230">
                <a:tc rowSpan="2">
                  <a:txBody>
                    <a:bodyPr/>
                    <a:lstStyle/>
                    <a:p>
                      <a:pPr algn="ctr"/>
                      <a:r>
                        <a:rPr kumimoji="1" lang="en-US" altLang="ja-JP" sz="1000" dirty="0" smtClean="0">
                          <a:latin typeface="+mn-ea"/>
                          <a:ea typeface="+mn-ea"/>
                        </a:rPr>
                        <a:t>Y</a:t>
                      </a:r>
                      <a:endParaRPr kumimoji="1" lang="ja-JP" altLang="en-US" sz="1000" dirty="0">
                        <a:latin typeface="+mn-ea"/>
                        <a:ea typeface="+mn-ea"/>
                      </a:endParaRPr>
                    </a:p>
                  </a:txBody>
                  <a:tcPr anchor="ctr">
                    <a:solidFill>
                      <a:schemeClr val="accent1">
                        <a:lumMod val="20000"/>
                        <a:lumOff val="80000"/>
                      </a:schemeClr>
                    </a:solidFill>
                  </a:tcPr>
                </a:tc>
                <a:tc rowSpan="2">
                  <a:txBody>
                    <a:bodyPr/>
                    <a:lstStyle/>
                    <a:p>
                      <a:pPr algn="ctr"/>
                      <a:endParaRPr kumimoji="1" lang="ja-JP" altLang="en-US" sz="1000" dirty="0">
                        <a:latin typeface="+mn-ea"/>
                        <a:ea typeface="+mn-ea"/>
                      </a:endParaRPr>
                    </a:p>
                  </a:txBody>
                  <a:tcPr anchor="ctr"/>
                </a:tc>
                <a:tc>
                  <a:txBody>
                    <a:bodyPr/>
                    <a:lstStyle/>
                    <a:p>
                      <a:pPr algn="l"/>
                      <a:r>
                        <a:rPr kumimoji="1" lang="ja-JP" altLang="en-US" sz="700" kern="1200" dirty="0" smtClean="0">
                          <a:solidFill>
                            <a:schemeClr val="tx1"/>
                          </a:solidFill>
                          <a:latin typeface="+mn-ea"/>
                          <a:ea typeface="+mn-ea"/>
                          <a:cs typeface="+mn-cs"/>
                        </a:rPr>
                        <a:t>底泥表層（</a:t>
                      </a:r>
                      <a:r>
                        <a:rPr kumimoji="1" lang="en-US" altLang="ja-JP" sz="700" kern="1200" dirty="0" smtClean="0">
                          <a:solidFill>
                            <a:schemeClr val="tx1"/>
                          </a:solidFill>
                          <a:latin typeface="+mn-ea"/>
                          <a:ea typeface="+mn-ea"/>
                          <a:cs typeface="+mn-cs"/>
                        </a:rPr>
                        <a:t>2cm</a:t>
                      </a:r>
                      <a:r>
                        <a:rPr kumimoji="1" lang="ja-JP" altLang="en-US" sz="700" kern="1200" dirty="0" smtClean="0">
                          <a:solidFill>
                            <a:schemeClr val="tx1"/>
                          </a:solidFill>
                          <a:latin typeface="+mn-ea"/>
                          <a:ea typeface="+mn-ea"/>
                          <a:cs typeface="+mn-cs"/>
                        </a:rPr>
                        <a:t>程度）を</a:t>
                      </a:r>
                      <a:r>
                        <a:rPr kumimoji="1" lang="en-US" altLang="ja-JP" sz="700" kern="1200" dirty="0" smtClean="0">
                          <a:solidFill>
                            <a:schemeClr val="tx1"/>
                          </a:solidFill>
                          <a:latin typeface="+mn-ea"/>
                          <a:ea typeface="+mn-ea"/>
                          <a:cs typeface="+mn-cs"/>
                        </a:rPr>
                        <a:t>pH8.0</a:t>
                      </a:r>
                      <a:r>
                        <a:rPr kumimoji="1" lang="ja-JP" altLang="en-US" sz="700" kern="1200" dirty="0" smtClean="0">
                          <a:solidFill>
                            <a:schemeClr val="tx1"/>
                          </a:solidFill>
                          <a:latin typeface="+mn-ea"/>
                          <a:ea typeface="+mn-ea"/>
                          <a:cs typeface="+mn-cs"/>
                        </a:rPr>
                        <a:t>以上のアルカリ性に保つ</a:t>
                      </a:r>
                      <a:endParaRPr kumimoji="1" lang="en-US" altLang="ja-JP" sz="700" kern="1200" dirty="0" smtClean="0">
                        <a:solidFill>
                          <a:schemeClr val="tx1"/>
                        </a:solidFill>
                        <a:latin typeface="+mn-ea"/>
                        <a:ea typeface="+mn-ea"/>
                        <a:cs typeface="+mn-cs"/>
                      </a:endParaRPr>
                    </a:p>
                    <a:p>
                      <a:pPr algn="l"/>
                      <a:r>
                        <a:rPr kumimoji="1" lang="ja-JP" altLang="en-US" sz="700" kern="1200" dirty="0" smtClean="0">
                          <a:solidFill>
                            <a:schemeClr val="tx1"/>
                          </a:solidFill>
                          <a:latin typeface="+mn-ea"/>
                          <a:ea typeface="+mn-ea"/>
                          <a:cs typeface="+mn-cs"/>
                        </a:rPr>
                        <a:t>　→</a:t>
                      </a:r>
                      <a:r>
                        <a:rPr kumimoji="1" lang="ja-JP" altLang="en-US" sz="700" b="1" kern="1200" dirty="0" smtClean="0">
                          <a:solidFill>
                            <a:srgbClr val="FF0000"/>
                          </a:solidFill>
                          <a:latin typeface="+mn-ea"/>
                          <a:ea typeface="+mn-ea"/>
                          <a:cs typeface="+mn-cs"/>
                        </a:rPr>
                        <a:t>硫酸還元菌増殖抑制</a:t>
                      </a:r>
                      <a:endParaRPr kumimoji="1" lang="en-US" altLang="ja-JP" sz="700" b="0" kern="1200" dirty="0" smtClean="0">
                        <a:solidFill>
                          <a:schemeClr val="tx1"/>
                        </a:solidFill>
                        <a:latin typeface="+mn-ea"/>
                        <a:ea typeface="+mn-ea"/>
                        <a:cs typeface="+mn-cs"/>
                      </a:endParaRPr>
                    </a:p>
                    <a:p>
                      <a:pPr algn="l"/>
                      <a:r>
                        <a:rPr kumimoji="1" lang="ja-JP" altLang="en-US" sz="700" b="0" kern="1200" dirty="0" smtClean="0">
                          <a:solidFill>
                            <a:schemeClr val="tx1"/>
                          </a:solidFill>
                          <a:latin typeface="+mn-ea"/>
                          <a:ea typeface="+mn-ea"/>
                          <a:cs typeface="+mn-cs"/>
                        </a:rPr>
                        <a:t>　→</a:t>
                      </a:r>
                      <a:r>
                        <a:rPr kumimoji="1" lang="ja-JP" altLang="en-US" sz="700" b="1" kern="1200" dirty="0" smtClean="0">
                          <a:solidFill>
                            <a:srgbClr val="FF0000"/>
                          </a:solidFill>
                          <a:latin typeface="+mn-ea"/>
                          <a:ea typeface="+mn-ea"/>
                          <a:cs typeface="+mn-cs"/>
                        </a:rPr>
                        <a:t>好気性バクテリア</a:t>
                      </a:r>
                      <a:endParaRPr kumimoji="1" lang="en-US" altLang="ja-JP" sz="700" b="1" kern="1200" dirty="0" smtClean="0">
                        <a:solidFill>
                          <a:srgbClr val="FF0000"/>
                        </a:solidFill>
                        <a:latin typeface="+mn-ea"/>
                        <a:ea typeface="+mn-ea"/>
                        <a:cs typeface="+mn-cs"/>
                      </a:endParaRPr>
                    </a:p>
                    <a:p>
                      <a:pPr algn="l"/>
                      <a:r>
                        <a:rPr kumimoji="1" lang="ja-JP" altLang="en-US" sz="700" b="1" kern="1200" dirty="0" smtClean="0">
                          <a:solidFill>
                            <a:srgbClr val="FF0000"/>
                          </a:solidFill>
                          <a:latin typeface="+mn-ea"/>
                          <a:ea typeface="+mn-ea"/>
                          <a:cs typeface="+mn-cs"/>
                        </a:rPr>
                        <a:t>　　活性</a:t>
                      </a:r>
                      <a:endParaRPr kumimoji="1" lang="en-US" altLang="ja-JP" sz="700" b="1" kern="1200" dirty="0" smtClean="0">
                        <a:solidFill>
                          <a:srgbClr val="FF0000"/>
                        </a:solidFill>
                        <a:latin typeface="+mn-ea"/>
                        <a:ea typeface="+mn-ea"/>
                        <a:cs typeface="+mn-cs"/>
                      </a:endParaRPr>
                    </a:p>
                  </a:txBody>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kern="1200" dirty="0" smtClean="0">
                          <a:solidFill>
                            <a:schemeClr val="tx1"/>
                          </a:solidFill>
                          <a:latin typeface="+mn-ea"/>
                          <a:ea typeface="+mn-ea"/>
                          <a:cs typeface="+mn-cs"/>
                        </a:rPr>
                        <a:t>船舶から目印を参考に散布</a:t>
                      </a: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p>
                      <a:r>
                        <a:rPr kumimoji="1" lang="ja-JP" altLang="en-US" sz="700" dirty="0" smtClean="0">
                          <a:latin typeface="+mn-ea"/>
                          <a:ea typeface="+mn-ea"/>
                        </a:rPr>
                        <a:t>・</a:t>
                      </a:r>
                      <a:r>
                        <a:rPr kumimoji="1" lang="en-US" altLang="ja-JP" sz="700" dirty="0" smtClean="0">
                          <a:latin typeface="+mn-ea"/>
                          <a:ea typeface="+mn-ea"/>
                        </a:rPr>
                        <a:t>10</a:t>
                      </a:r>
                      <a:r>
                        <a:rPr kumimoji="1" lang="ja-JP" altLang="en-US" sz="700" dirty="0" smtClean="0">
                          <a:latin typeface="+mn-ea"/>
                          <a:ea typeface="+mn-ea"/>
                        </a:rPr>
                        <a:t>分程度で河川水の透明度が上昇</a:t>
                      </a:r>
                    </a:p>
                    <a:p>
                      <a:r>
                        <a:rPr kumimoji="1" lang="ja-JP" altLang="en-US" sz="700" dirty="0" smtClean="0">
                          <a:latin typeface="+mn-ea"/>
                          <a:ea typeface="+mn-ea"/>
                        </a:rPr>
                        <a:t>・</a:t>
                      </a:r>
                      <a:r>
                        <a:rPr kumimoji="1" lang="en-US" altLang="ja-JP" sz="700" dirty="0" smtClean="0">
                          <a:latin typeface="+mn-ea"/>
                          <a:ea typeface="+mn-ea"/>
                        </a:rPr>
                        <a:t>10</a:t>
                      </a:r>
                      <a:r>
                        <a:rPr kumimoji="1" lang="ja-JP" altLang="en-US" sz="700" dirty="0" err="1" smtClean="0">
                          <a:latin typeface="+mn-ea"/>
                          <a:ea typeface="+mn-ea"/>
                        </a:rPr>
                        <a:t>ｍ</a:t>
                      </a:r>
                      <a:r>
                        <a:rPr kumimoji="1" lang="ja-JP" altLang="en-US" sz="700" dirty="0" smtClean="0">
                          <a:latin typeface="+mn-ea"/>
                          <a:ea typeface="+mn-ea"/>
                        </a:rPr>
                        <a:t>程度下流まで薬剤が流れた</a:t>
                      </a: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smtClean="0">
                          <a:latin typeface="+mn-ea"/>
                          <a:ea typeface="+mn-ea"/>
                        </a:rPr>
                        <a:t>　散布量：</a:t>
                      </a:r>
                      <a:r>
                        <a:rPr lang="en-US" altLang="ja-JP" sz="700" b="1" dirty="0" smtClean="0">
                          <a:latin typeface="+mn-ea"/>
                          <a:ea typeface="+mn-ea"/>
                        </a:rPr>
                        <a:t>30kg</a:t>
                      </a:r>
                      <a:r>
                        <a:rPr lang="ja-JP" altLang="en-US" sz="700" b="1" dirty="0" smtClean="0">
                          <a:latin typeface="+mn-ea"/>
                          <a:ea typeface="+mn-ea"/>
                        </a:rPr>
                        <a:t>ずつ、計</a:t>
                      </a:r>
                      <a:r>
                        <a:rPr lang="en-US" altLang="ja-JP" sz="700" b="1" dirty="0" smtClean="0">
                          <a:latin typeface="+mn-ea"/>
                          <a:ea typeface="+mn-ea"/>
                        </a:rPr>
                        <a:t>60kg/20m</a:t>
                      </a:r>
                      <a:r>
                        <a:rPr lang="en-US" altLang="ja-JP" sz="700" b="1" baseline="30000" dirty="0" smtClean="0">
                          <a:latin typeface="+mn-ea"/>
                          <a:ea typeface="+mn-ea"/>
                        </a:rPr>
                        <a:t>2</a:t>
                      </a:r>
                      <a:endParaRPr lang="ja-JP" altLang="en-US" sz="700" b="1" baseline="30000" dirty="0" smtClean="0">
                        <a:latin typeface="+mn-ea"/>
                        <a:ea typeface="+mn-ea"/>
                      </a:endParaRPr>
                    </a:p>
                  </a:txBody>
                  <a:tcPr/>
                </a:tc>
                <a:extLst>
                  <a:ext uri="{0D108BD9-81ED-4DB2-BD59-A6C34878D82A}">
                    <a16:rowId xmlns:a16="http://schemas.microsoft.com/office/drawing/2014/main" val="4030843245"/>
                  </a:ext>
                </a:extLst>
              </a:tr>
              <a:tr h="708649">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700" kern="1200" dirty="0" smtClean="0">
                          <a:solidFill>
                            <a:schemeClr val="tx1"/>
                          </a:solidFill>
                          <a:latin typeface="+mn-ea"/>
                          <a:ea typeface="+mn-ea"/>
                          <a:cs typeface="+mn-cs"/>
                        </a:rPr>
                        <a:t>即効</a:t>
                      </a:r>
                    </a:p>
                  </a:txBody>
                  <a:tcPr anchor="ctr"/>
                </a:tc>
                <a:tc vMerge="1">
                  <a:txBody>
                    <a:bodyPr/>
                    <a:lstStyle/>
                    <a:p>
                      <a:endParaRPr kumimoji="1" lang="ja-JP" altLang="en-US"/>
                    </a:p>
                  </a:txBody>
                  <a:tcPr/>
                </a:tc>
                <a:extLst>
                  <a:ext uri="{0D108BD9-81ED-4DB2-BD59-A6C34878D82A}">
                    <a16:rowId xmlns:a16="http://schemas.microsoft.com/office/drawing/2014/main" val="2379018146"/>
                  </a:ext>
                </a:extLst>
              </a:tr>
              <a:tr h="783092">
                <a:tc rowSpan="2">
                  <a:txBody>
                    <a:bodyPr/>
                    <a:lstStyle/>
                    <a:p>
                      <a:pPr algn="ctr"/>
                      <a:r>
                        <a:rPr kumimoji="1" lang="en-US" altLang="ja-JP" sz="1000" dirty="0" smtClean="0">
                          <a:latin typeface="+mn-ea"/>
                          <a:ea typeface="+mn-ea"/>
                        </a:rPr>
                        <a:t>Z</a:t>
                      </a:r>
                      <a:endParaRPr kumimoji="1" lang="ja-JP" altLang="en-US" sz="1000" dirty="0">
                        <a:latin typeface="+mn-ea"/>
                        <a:ea typeface="+mn-ea"/>
                      </a:endParaRPr>
                    </a:p>
                  </a:txBody>
                  <a:tcPr anchor="ctr">
                    <a:solidFill>
                      <a:schemeClr val="accent1">
                        <a:lumMod val="20000"/>
                        <a:lumOff val="80000"/>
                      </a:schemeClr>
                    </a:solidFill>
                  </a:tcPr>
                </a:tc>
                <a:tc rowSpan="2">
                  <a:txBody>
                    <a:bodyPr/>
                    <a:lstStyle/>
                    <a:p>
                      <a:pPr algn="ctr"/>
                      <a:endParaRPr kumimoji="1" lang="ja-JP" altLang="en-US" sz="1000" dirty="0">
                        <a:latin typeface="+mn-ea"/>
                        <a:ea typeface="+mn-ea"/>
                      </a:endParaRPr>
                    </a:p>
                  </a:txBody>
                  <a:tcPr anchor="ctr"/>
                </a:tc>
                <a:tc>
                  <a:txBody>
                    <a:bodyPr/>
                    <a:lstStyle/>
                    <a:p>
                      <a:pPr algn="l"/>
                      <a:r>
                        <a:rPr kumimoji="1" lang="ja-JP" altLang="en-US" sz="700" kern="1200" dirty="0" smtClean="0">
                          <a:solidFill>
                            <a:schemeClr val="tx1"/>
                          </a:solidFill>
                          <a:latin typeface="+mn-ea"/>
                          <a:ea typeface="+mn-ea"/>
                          <a:cs typeface="+mn-cs"/>
                        </a:rPr>
                        <a:t>・硫黄光合成細菌</a:t>
                      </a:r>
                      <a:endParaRPr kumimoji="1" lang="en-US" altLang="ja-JP" sz="700" kern="1200" dirty="0" smtClean="0">
                        <a:solidFill>
                          <a:schemeClr val="tx1"/>
                        </a:solidFill>
                        <a:latin typeface="+mn-ea"/>
                        <a:ea typeface="+mn-ea"/>
                        <a:cs typeface="+mn-cs"/>
                      </a:endParaRPr>
                    </a:p>
                    <a:p>
                      <a:pPr algn="l"/>
                      <a:r>
                        <a:rPr kumimoji="1" lang="ja-JP" altLang="en-US" sz="700" kern="1200" dirty="0" smtClean="0">
                          <a:solidFill>
                            <a:schemeClr val="tx1"/>
                          </a:solidFill>
                          <a:latin typeface="+mn-ea"/>
                          <a:ea typeface="+mn-ea"/>
                          <a:cs typeface="+mn-cs"/>
                        </a:rPr>
                        <a:t>　→</a:t>
                      </a:r>
                      <a:r>
                        <a:rPr kumimoji="1" lang="ja-JP" altLang="en-US" sz="700" b="1" kern="1200" dirty="0" smtClean="0">
                          <a:solidFill>
                            <a:srgbClr val="FF0000"/>
                          </a:solidFill>
                          <a:latin typeface="+mn-ea"/>
                          <a:ea typeface="+mn-ea"/>
                          <a:cs typeface="+mn-cs"/>
                        </a:rPr>
                        <a:t>硫化物・硫化水素の</a:t>
                      </a:r>
                      <a:endParaRPr kumimoji="1" lang="en-US" altLang="ja-JP" sz="700" b="1" kern="1200" dirty="0" smtClean="0">
                        <a:solidFill>
                          <a:srgbClr val="FF0000"/>
                        </a:solidFill>
                        <a:latin typeface="+mn-ea"/>
                        <a:ea typeface="+mn-ea"/>
                        <a:cs typeface="+mn-cs"/>
                      </a:endParaRPr>
                    </a:p>
                    <a:p>
                      <a:pPr algn="l"/>
                      <a:r>
                        <a:rPr kumimoji="1" lang="ja-JP" altLang="en-US" sz="700" b="1" kern="1200" dirty="0" smtClean="0">
                          <a:solidFill>
                            <a:srgbClr val="FF0000"/>
                          </a:solidFill>
                          <a:latin typeface="+mn-ea"/>
                          <a:ea typeface="+mn-ea"/>
                          <a:cs typeface="+mn-cs"/>
                        </a:rPr>
                        <a:t>　　分解</a:t>
                      </a:r>
                      <a:endParaRPr kumimoji="1" lang="en-US" altLang="ja-JP" sz="700" b="1" kern="1200" dirty="0" smtClean="0">
                        <a:solidFill>
                          <a:srgbClr val="FF0000"/>
                        </a:solidFill>
                        <a:latin typeface="+mn-ea"/>
                        <a:ea typeface="+mn-ea"/>
                        <a:cs typeface="+mn-cs"/>
                      </a:endParaRPr>
                    </a:p>
                    <a:p>
                      <a:pPr algn="l"/>
                      <a:r>
                        <a:rPr kumimoji="1" lang="ja-JP" altLang="en-US" sz="700" kern="1200" dirty="0" smtClean="0">
                          <a:solidFill>
                            <a:schemeClr val="tx1"/>
                          </a:solidFill>
                          <a:latin typeface="+mn-ea"/>
                          <a:ea typeface="+mn-ea"/>
                          <a:cs typeface="+mn-cs"/>
                        </a:rPr>
                        <a:t>・脱窒菌</a:t>
                      </a:r>
                      <a:endParaRPr kumimoji="1" lang="en-US" altLang="ja-JP" sz="700" kern="1200" dirty="0" smtClean="0">
                        <a:solidFill>
                          <a:schemeClr val="tx1"/>
                        </a:solidFill>
                        <a:latin typeface="+mn-ea"/>
                        <a:ea typeface="+mn-ea"/>
                        <a:cs typeface="+mn-cs"/>
                      </a:endParaRPr>
                    </a:p>
                    <a:p>
                      <a:pPr algn="l"/>
                      <a:r>
                        <a:rPr kumimoji="1" lang="ja-JP" altLang="en-US" sz="700" kern="1200" dirty="0" smtClean="0">
                          <a:solidFill>
                            <a:schemeClr val="tx1"/>
                          </a:solidFill>
                          <a:latin typeface="+mn-ea"/>
                          <a:ea typeface="+mn-ea"/>
                          <a:cs typeface="+mn-cs"/>
                        </a:rPr>
                        <a:t>　→</a:t>
                      </a:r>
                      <a:r>
                        <a:rPr kumimoji="1" lang="ja-JP" altLang="en-US" sz="700" b="0" kern="1200" dirty="0" smtClean="0">
                          <a:solidFill>
                            <a:schemeClr val="tx1"/>
                          </a:solidFill>
                          <a:latin typeface="+mn-ea"/>
                          <a:ea typeface="+mn-ea"/>
                          <a:cs typeface="+mn-cs"/>
                        </a:rPr>
                        <a:t>窒素を気化・減少</a:t>
                      </a:r>
                      <a:endParaRPr kumimoji="1" lang="en-US" altLang="ja-JP" sz="700" b="0" kern="1200" dirty="0" smtClean="0">
                        <a:solidFill>
                          <a:schemeClr val="tx1"/>
                        </a:solidFill>
                        <a:latin typeface="+mn-ea"/>
                        <a:ea typeface="+mn-ea"/>
                        <a:cs typeface="+mn-cs"/>
                      </a:endParaRPr>
                    </a:p>
                  </a:txBody>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kern="1200" noProof="0" dirty="0" smtClean="0">
                          <a:solidFill>
                            <a:schemeClr val="tx1"/>
                          </a:solidFill>
                          <a:latin typeface="+mn-ea"/>
                          <a:ea typeface="+mn-ea"/>
                          <a:cs typeface="+mn-cs"/>
                        </a:rPr>
                        <a:t>実験区の上流約５ｍ地点に投入</a:t>
                      </a:r>
                    </a:p>
                    <a:p>
                      <a:pPr marL="0" algn="l" defTabSz="685800" rtl="0" eaLnBrk="1" latinLnBrk="0" hangingPunct="1"/>
                      <a:endParaRPr kumimoji="1" lang="en-US" altLang="ja-JP" sz="700" kern="1200" dirty="0" smtClean="0">
                        <a:solidFill>
                          <a:schemeClr val="tx1"/>
                        </a:solidFill>
                        <a:latin typeface="+mn-ea"/>
                        <a:ea typeface="+mn-ea"/>
                        <a:cs typeface="+mn-cs"/>
                      </a:endParaRPr>
                    </a:p>
                    <a:p>
                      <a:pPr marL="0" algn="l" defTabSz="685800" rtl="0" eaLnBrk="1" latinLnBrk="0" hangingPunct="1"/>
                      <a:endParaRPr kumimoji="1" lang="en-US" altLang="ja-JP" sz="700" kern="1200" dirty="0" smtClean="0">
                        <a:solidFill>
                          <a:schemeClr val="tx1"/>
                        </a:solidFill>
                        <a:latin typeface="+mn-ea"/>
                        <a:ea typeface="+mn-ea"/>
                        <a:cs typeface="+mn-cs"/>
                      </a:endParaRPr>
                    </a:p>
                    <a:p>
                      <a:pPr marL="0" algn="l" defTabSz="685800" rtl="0" eaLnBrk="1" latinLnBrk="0" hangingPunct="1"/>
                      <a:endParaRPr kumimoji="1" lang="en-US" altLang="ja-JP" sz="700" kern="1200" dirty="0" smtClean="0">
                        <a:solidFill>
                          <a:schemeClr val="tx1"/>
                        </a:solidFill>
                        <a:latin typeface="+mn-ea"/>
                        <a:ea typeface="+mn-ea"/>
                        <a:cs typeface="+mn-cs"/>
                      </a:endParaRPr>
                    </a:p>
                    <a:p>
                      <a:pPr marL="0" algn="l" defTabSz="685800" rtl="0" eaLnBrk="1" latinLnBrk="0" hangingPunct="1"/>
                      <a:endParaRPr kumimoji="1" lang="en-US" altLang="ja-JP" sz="700" kern="1200" dirty="0" smtClean="0">
                        <a:solidFill>
                          <a:schemeClr val="tx1"/>
                        </a:solidFill>
                        <a:latin typeface="+mn-ea"/>
                        <a:ea typeface="+mn-ea"/>
                        <a:cs typeface="+mn-cs"/>
                      </a:endParaRPr>
                    </a:p>
                    <a:p>
                      <a:pPr marL="0" algn="l" defTabSz="685800" rtl="0" eaLnBrk="1" latinLnBrk="0" hangingPunct="1"/>
                      <a:endParaRPr kumimoji="1" lang="en-US" altLang="ja-JP" sz="700" kern="1200" dirty="0" smtClean="0">
                        <a:solidFill>
                          <a:schemeClr val="tx1"/>
                        </a:solidFill>
                        <a:latin typeface="+mn-ea"/>
                        <a:ea typeface="+mn-ea"/>
                        <a:cs typeface="+mn-cs"/>
                      </a:endParaRPr>
                    </a:p>
                    <a:p>
                      <a:pPr marL="0" algn="l" defTabSz="685800" rtl="0" eaLnBrk="1" latinLnBrk="0" hangingPunct="1"/>
                      <a:endParaRPr kumimoji="1" lang="en-US" altLang="ja-JP" sz="700" kern="1200" dirty="0" smtClean="0">
                        <a:solidFill>
                          <a:schemeClr val="tx1"/>
                        </a:solidFill>
                        <a:latin typeface="+mn-ea"/>
                        <a:ea typeface="+mn-ea"/>
                        <a:cs typeface="+mn-cs"/>
                      </a:endParaRPr>
                    </a:p>
                    <a:p>
                      <a:pPr marL="0" algn="l" defTabSz="685800" rtl="0" eaLnBrk="1" latinLnBrk="0" hangingPunct="1"/>
                      <a:endParaRPr kumimoji="1" lang="en-US" altLang="ja-JP" sz="700" kern="1200" dirty="0" smtClean="0">
                        <a:solidFill>
                          <a:schemeClr val="tx1"/>
                        </a:solidFill>
                        <a:latin typeface="+mn-ea"/>
                        <a:ea typeface="+mn-ea"/>
                        <a:cs typeface="+mn-cs"/>
                      </a:endParaRPr>
                    </a:p>
                    <a:p>
                      <a:pPr marL="0" algn="l" defTabSz="685800" rtl="0" eaLnBrk="1" latinLnBrk="0" hangingPunct="1"/>
                      <a:endParaRPr kumimoji="1" lang="en-US" altLang="ja-JP" sz="700" kern="1200" dirty="0" smtClean="0">
                        <a:solidFill>
                          <a:schemeClr val="tx1"/>
                        </a:solidFill>
                        <a:latin typeface="+mn-ea"/>
                        <a:ea typeface="+mn-ea"/>
                        <a:cs typeface="+mn-cs"/>
                      </a:endParaRPr>
                    </a:p>
                    <a:p>
                      <a:r>
                        <a:rPr kumimoji="1" lang="ja-JP" altLang="en-US" sz="700" dirty="0" smtClean="0">
                          <a:latin typeface="+mn-ea"/>
                          <a:ea typeface="+mn-ea"/>
                        </a:rPr>
                        <a:t>・水中に入った後、不織布より茶色の</a:t>
                      </a:r>
                      <a:endParaRPr kumimoji="1" lang="en-US" altLang="ja-JP" sz="700" dirty="0" smtClean="0">
                        <a:latin typeface="+mn-ea"/>
                        <a:ea typeface="+mn-ea"/>
                      </a:endParaRPr>
                    </a:p>
                    <a:p>
                      <a:r>
                        <a:rPr kumimoji="1" lang="ja-JP" altLang="en-US" sz="700" dirty="0" smtClean="0">
                          <a:latin typeface="+mn-ea"/>
                          <a:ea typeface="+mn-ea"/>
                        </a:rPr>
                        <a:t>　浮遊物がわずかにみられた。</a:t>
                      </a:r>
                      <a:endParaRPr kumimoji="1" lang="en-US" altLang="ja-JP" sz="700" dirty="0" smtClean="0">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smtClean="0">
                          <a:latin typeface="+mn-ea"/>
                          <a:ea typeface="+mn-ea"/>
                        </a:rPr>
                        <a:t>　散布量：</a:t>
                      </a:r>
                      <a:r>
                        <a:rPr lang="en-US" altLang="ja-JP" sz="700" b="1" dirty="0" smtClean="0">
                          <a:latin typeface="+mn-ea"/>
                          <a:ea typeface="+mn-ea"/>
                        </a:rPr>
                        <a:t>1</a:t>
                      </a:r>
                      <a:r>
                        <a:rPr lang="ja-JP" altLang="en-US" sz="700" b="1" dirty="0" smtClean="0">
                          <a:latin typeface="+mn-ea"/>
                          <a:ea typeface="+mn-ea"/>
                        </a:rPr>
                        <a:t>袋</a:t>
                      </a:r>
                      <a:r>
                        <a:rPr lang="en-US" altLang="ja-JP" sz="700" b="1" dirty="0" smtClean="0">
                          <a:latin typeface="+mn-ea"/>
                          <a:ea typeface="+mn-ea"/>
                        </a:rPr>
                        <a:t>(1kg)/20m</a:t>
                      </a:r>
                      <a:r>
                        <a:rPr lang="en-US" altLang="ja-JP" sz="700" b="1" baseline="30000" dirty="0" smtClean="0">
                          <a:latin typeface="+mn-ea"/>
                          <a:ea typeface="+mn-ea"/>
                        </a:rPr>
                        <a:t>2</a:t>
                      </a:r>
                      <a:endParaRPr kumimoji="1" lang="ja-JP" altLang="en-US" sz="700" b="1" dirty="0" smtClean="0">
                        <a:latin typeface="+mn-ea"/>
                        <a:ea typeface="+mn-ea"/>
                      </a:endParaRPr>
                    </a:p>
                  </a:txBody>
                  <a:tcPr/>
                </a:tc>
                <a:extLst>
                  <a:ext uri="{0D108BD9-81ED-4DB2-BD59-A6C34878D82A}">
                    <a16:rowId xmlns:a16="http://schemas.microsoft.com/office/drawing/2014/main" val="810785857"/>
                  </a:ext>
                </a:extLst>
              </a:tr>
              <a:tr h="618471">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700" kern="1200" dirty="0" smtClean="0">
                          <a:solidFill>
                            <a:schemeClr val="tx1"/>
                          </a:solidFill>
                          <a:latin typeface="+mn-ea"/>
                          <a:ea typeface="+mn-ea"/>
                          <a:cs typeface="+mn-cs"/>
                        </a:rPr>
                        <a:t>2</a:t>
                      </a:r>
                      <a:r>
                        <a:rPr kumimoji="1" lang="ja-JP" altLang="en-US" sz="700" kern="1200" dirty="0" smtClean="0">
                          <a:solidFill>
                            <a:schemeClr val="tx1"/>
                          </a:solidFill>
                          <a:latin typeface="+mn-ea"/>
                          <a:ea typeface="+mn-ea"/>
                          <a:cs typeface="+mn-cs"/>
                        </a:rPr>
                        <a:t>週間程度</a:t>
                      </a:r>
                      <a:endParaRPr kumimoji="1" lang="en-US" altLang="ja-JP" sz="700" kern="1200" dirty="0" smtClean="0">
                        <a:solidFill>
                          <a:schemeClr val="tx1"/>
                        </a:solidFill>
                        <a:latin typeface="+mn-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700" kern="1200" dirty="0" smtClean="0">
                        <a:solidFill>
                          <a:schemeClr val="tx1"/>
                        </a:solidFill>
                        <a:latin typeface="+mn-ea"/>
                        <a:ea typeface="+mn-ea"/>
                        <a:cs typeface="+mn-cs"/>
                      </a:endParaRPr>
                    </a:p>
                  </a:txBody>
                  <a:tcPr anchor="ctr"/>
                </a:tc>
                <a:tc vMerge="1">
                  <a:txBody>
                    <a:bodyPr/>
                    <a:lstStyle/>
                    <a:p>
                      <a:endParaRPr kumimoji="1" lang="ja-JP" altLang="en-US"/>
                    </a:p>
                  </a:txBody>
                  <a:tcPr/>
                </a:tc>
                <a:extLst>
                  <a:ext uri="{0D108BD9-81ED-4DB2-BD59-A6C34878D82A}">
                    <a16:rowId xmlns:a16="http://schemas.microsoft.com/office/drawing/2014/main" val="3848001031"/>
                  </a:ext>
                </a:extLst>
              </a:tr>
            </a:tbl>
          </a:graphicData>
        </a:graphic>
      </p:graphicFrame>
      <p:pic>
        <p:nvPicPr>
          <p:cNvPr id="148" name="図 147"/>
          <p:cNvPicPr>
            <a:picLocks noChangeAspect="1"/>
          </p:cNvPicPr>
          <p:nvPr/>
        </p:nvPicPr>
        <p:blipFill rotWithShape="1">
          <a:blip r:embed="rId5" cstate="print">
            <a:extLst>
              <a:ext uri="{28A0092B-C50C-407E-A947-70E740481C1C}">
                <a14:useLocalDpi xmlns:a14="http://schemas.microsoft.com/office/drawing/2010/main" val="0"/>
              </a:ext>
            </a:extLst>
          </a:blip>
          <a:srcRect r="671"/>
          <a:stretch/>
        </p:blipFill>
        <p:spPr>
          <a:xfrm>
            <a:off x="2761628" y="2327241"/>
            <a:ext cx="1404000" cy="904717"/>
          </a:xfrm>
          <a:prstGeom prst="rect">
            <a:avLst/>
          </a:prstGeom>
        </p:spPr>
      </p:pic>
      <p:pic>
        <p:nvPicPr>
          <p:cNvPr id="149" name="図 148"/>
          <p:cNvPicPr>
            <a:picLocks noChangeAspect="1"/>
          </p:cNvPicPr>
          <p:nvPr/>
        </p:nvPicPr>
        <p:blipFill rotWithShape="1">
          <a:blip r:embed="rId6" cstate="print">
            <a:extLst>
              <a:ext uri="{28A0092B-C50C-407E-A947-70E740481C1C}">
                <a14:useLocalDpi xmlns:a14="http://schemas.microsoft.com/office/drawing/2010/main" val="0"/>
              </a:ext>
            </a:extLst>
          </a:blip>
          <a:srcRect t="9336" b="8263"/>
          <a:stretch/>
        </p:blipFill>
        <p:spPr>
          <a:xfrm>
            <a:off x="2722308" y="3717243"/>
            <a:ext cx="1404000" cy="896708"/>
          </a:xfrm>
          <a:prstGeom prst="rect">
            <a:avLst/>
          </a:prstGeom>
        </p:spPr>
      </p:pic>
      <p:pic>
        <p:nvPicPr>
          <p:cNvPr id="150" name="図 149"/>
          <p:cNvPicPr>
            <a:picLocks noChangeAspect="1"/>
          </p:cNvPicPr>
          <p:nvPr/>
        </p:nvPicPr>
        <p:blipFill rotWithShape="1">
          <a:blip r:embed="rId7" cstate="print">
            <a:extLst>
              <a:ext uri="{28A0092B-C50C-407E-A947-70E740481C1C}">
                <a14:useLocalDpi xmlns:a14="http://schemas.microsoft.com/office/drawing/2010/main" val="0"/>
              </a:ext>
            </a:extLst>
          </a:blip>
          <a:srcRect b="7261"/>
          <a:stretch/>
        </p:blipFill>
        <p:spPr>
          <a:xfrm>
            <a:off x="2757727" y="5200533"/>
            <a:ext cx="1333162" cy="847292"/>
          </a:xfrm>
          <a:prstGeom prst="rect">
            <a:avLst/>
          </a:prstGeom>
        </p:spPr>
      </p:pic>
      <p:sp>
        <p:nvSpPr>
          <p:cNvPr id="151" name="テキスト ボックス 150"/>
          <p:cNvSpPr txBox="1"/>
          <p:nvPr/>
        </p:nvSpPr>
        <p:spPr>
          <a:xfrm>
            <a:off x="34628" y="6470790"/>
            <a:ext cx="2967479" cy="200055"/>
          </a:xfrm>
          <a:prstGeom prst="rect">
            <a:avLst/>
          </a:prstGeom>
          <a:noFill/>
        </p:spPr>
        <p:txBody>
          <a:bodyPr wrap="none" rtlCol="0">
            <a:spAutoFit/>
          </a:bodyPr>
          <a:lstStyle/>
          <a:p>
            <a:r>
              <a:rPr kumimoji="1" lang="en-US" altLang="ja-JP" sz="700" dirty="0" smtClean="0"/>
              <a:t>※</a:t>
            </a:r>
            <a:r>
              <a:rPr kumimoji="1" lang="ja-JP" altLang="en-US" sz="700" dirty="0" smtClean="0"/>
              <a:t>改善メカニズムと効果発現時期については、各社公募資料より抜粋</a:t>
            </a:r>
            <a:endParaRPr kumimoji="1" lang="ja-JP" altLang="en-US" sz="700" dirty="0"/>
          </a:p>
        </p:txBody>
      </p:sp>
      <p:pic>
        <p:nvPicPr>
          <p:cNvPr id="152" name="図 151"/>
          <p:cNvPicPr>
            <a:picLocks noChangeAspect="1"/>
          </p:cNvPicPr>
          <p:nvPr/>
        </p:nvPicPr>
        <p:blipFill rotWithShape="1">
          <a:blip r:embed="rId8" cstate="print">
            <a:extLst>
              <a:ext uri="{28A0092B-C50C-407E-A947-70E740481C1C}">
                <a14:useLocalDpi xmlns:a14="http://schemas.microsoft.com/office/drawing/2010/main" val="0"/>
              </a:ext>
            </a:extLst>
          </a:blip>
          <a:srcRect l="26498" t="47933" r="44983" b="18123"/>
          <a:stretch/>
        </p:blipFill>
        <p:spPr>
          <a:xfrm>
            <a:off x="374661" y="2319110"/>
            <a:ext cx="893358" cy="797474"/>
          </a:xfrm>
          <a:prstGeom prst="rect">
            <a:avLst/>
          </a:prstGeom>
        </p:spPr>
      </p:pic>
      <p:pic>
        <p:nvPicPr>
          <p:cNvPr id="153" name="図 152"/>
          <p:cNvPicPr>
            <a:picLocks noChangeAspect="1"/>
          </p:cNvPicPr>
          <p:nvPr/>
        </p:nvPicPr>
        <p:blipFill rotWithShape="1">
          <a:blip r:embed="rId9" cstate="print">
            <a:extLst>
              <a:ext uri="{28A0092B-C50C-407E-A947-70E740481C1C}">
                <a14:useLocalDpi xmlns:a14="http://schemas.microsoft.com/office/drawing/2010/main" val="0"/>
              </a:ext>
            </a:extLst>
          </a:blip>
          <a:srcRect l="26644" t="10729" r="28875" b="30603"/>
          <a:stretch/>
        </p:blipFill>
        <p:spPr>
          <a:xfrm>
            <a:off x="556979" y="3569171"/>
            <a:ext cx="509488" cy="504000"/>
          </a:xfrm>
          <a:prstGeom prst="rect">
            <a:avLst/>
          </a:prstGeom>
        </p:spPr>
      </p:pic>
      <p:sp>
        <p:nvSpPr>
          <p:cNvPr id="154" name="テキスト ボックス 153"/>
          <p:cNvSpPr txBox="1"/>
          <p:nvPr/>
        </p:nvSpPr>
        <p:spPr>
          <a:xfrm>
            <a:off x="243065" y="4041345"/>
            <a:ext cx="992579" cy="307777"/>
          </a:xfrm>
          <a:prstGeom prst="rect">
            <a:avLst/>
          </a:prstGeom>
          <a:noFill/>
        </p:spPr>
        <p:txBody>
          <a:bodyPr wrap="none" rtlCol="0">
            <a:spAutoFit/>
          </a:bodyPr>
          <a:lstStyle/>
          <a:p>
            <a:r>
              <a:rPr lang="ja-JP" altLang="en-US" sz="700" dirty="0" smtClean="0"/>
              <a:t>水酸化</a:t>
            </a:r>
            <a:r>
              <a:rPr lang="ja-JP" altLang="en-US" sz="700" dirty="0"/>
              <a:t>マグネシウム</a:t>
            </a:r>
            <a:endParaRPr lang="en-US" altLang="ja-JP" sz="700" dirty="0" smtClean="0"/>
          </a:p>
          <a:p>
            <a:r>
              <a:rPr lang="ja-JP" altLang="en-US" sz="700" dirty="0" smtClean="0"/>
              <a:t>比重</a:t>
            </a:r>
            <a:r>
              <a:rPr lang="ja-JP" altLang="en-US" sz="700" dirty="0"/>
              <a:t>：</a:t>
            </a:r>
            <a:r>
              <a:rPr lang="en-US" altLang="ja-JP" sz="700" dirty="0"/>
              <a:t>2.36</a:t>
            </a:r>
            <a:r>
              <a:rPr lang="ja-JP" altLang="en-US" sz="700" dirty="0"/>
              <a:t>　　</a:t>
            </a:r>
          </a:p>
        </p:txBody>
      </p:sp>
      <p:pic>
        <p:nvPicPr>
          <p:cNvPr id="155" name="図 154"/>
          <p:cNvPicPr>
            <a:picLocks noChangeAspect="1"/>
          </p:cNvPicPr>
          <p:nvPr/>
        </p:nvPicPr>
        <p:blipFill rotWithShape="1">
          <a:blip r:embed="rId10" cstate="print">
            <a:extLst>
              <a:ext uri="{28A0092B-C50C-407E-A947-70E740481C1C}">
                <a14:useLocalDpi xmlns:a14="http://schemas.microsoft.com/office/drawing/2010/main" val="0"/>
              </a:ext>
            </a:extLst>
          </a:blip>
          <a:srcRect l="26426" t="9669" r="28322" b="26222"/>
          <a:stretch/>
        </p:blipFill>
        <p:spPr>
          <a:xfrm>
            <a:off x="556979" y="4308052"/>
            <a:ext cx="474333" cy="504000"/>
          </a:xfrm>
          <a:prstGeom prst="rect">
            <a:avLst/>
          </a:prstGeom>
        </p:spPr>
      </p:pic>
      <p:sp>
        <p:nvSpPr>
          <p:cNvPr id="156" name="テキスト ボックス 155"/>
          <p:cNvSpPr txBox="1"/>
          <p:nvPr/>
        </p:nvSpPr>
        <p:spPr>
          <a:xfrm>
            <a:off x="259203" y="4785641"/>
            <a:ext cx="902811" cy="307777"/>
          </a:xfrm>
          <a:prstGeom prst="rect">
            <a:avLst/>
          </a:prstGeom>
          <a:noFill/>
        </p:spPr>
        <p:txBody>
          <a:bodyPr wrap="none" rtlCol="0">
            <a:spAutoFit/>
          </a:bodyPr>
          <a:lstStyle/>
          <a:p>
            <a:r>
              <a:rPr lang="ja-JP" altLang="en-US" sz="700" dirty="0" smtClean="0"/>
              <a:t>酸化</a:t>
            </a:r>
            <a:r>
              <a:rPr lang="ja-JP" altLang="en-US" sz="700" dirty="0"/>
              <a:t>マグネシウム</a:t>
            </a:r>
            <a:endParaRPr lang="en-US" altLang="ja-JP" sz="700" dirty="0"/>
          </a:p>
          <a:p>
            <a:r>
              <a:rPr lang="ja-JP" altLang="en-US" sz="700" dirty="0" smtClean="0"/>
              <a:t>比重</a:t>
            </a:r>
            <a:r>
              <a:rPr lang="ja-JP" altLang="en-US" sz="700" dirty="0"/>
              <a:t>：</a:t>
            </a:r>
            <a:r>
              <a:rPr lang="en-US" altLang="ja-JP" sz="700" dirty="0" smtClean="0"/>
              <a:t>3.58</a:t>
            </a:r>
            <a:endParaRPr lang="ja-JP" altLang="en-US" sz="700" dirty="0"/>
          </a:p>
        </p:txBody>
      </p:sp>
      <p:pic>
        <p:nvPicPr>
          <p:cNvPr id="157" name="図 156"/>
          <p:cNvPicPr>
            <a:picLocks noChangeAspect="1"/>
          </p:cNvPicPr>
          <p:nvPr/>
        </p:nvPicPr>
        <p:blipFill rotWithShape="1">
          <a:blip r:embed="rId11" cstate="print">
            <a:extLst>
              <a:ext uri="{28A0092B-C50C-407E-A947-70E740481C1C}">
                <a14:useLocalDpi xmlns:a14="http://schemas.microsoft.com/office/drawing/2010/main" val="0"/>
              </a:ext>
            </a:extLst>
          </a:blip>
          <a:srcRect t="2168" r="14921" b="20808"/>
          <a:stretch/>
        </p:blipFill>
        <p:spPr>
          <a:xfrm>
            <a:off x="372136" y="5313681"/>
            <a:ext cx="898408" cy="610007"/>
          </a:xfrm>
          <a:prstGeom prst="rect">
            <a:avLst/>
          </a:prstGeom>
        </p:spPr>
      </p:pic>
      <p:sp>
        <p:nvSpPr>
          <p:cNvPr id="158" name="テキスト ボックス 157"/>
          <p:cNvSpPr txBox="1"/>
          <p:nvPr/>
        </p:nvSpPr>
        <p:spPr>
          <a:xfrm>
            <a:off x="356682" y="3155387"/>
            <a:ext cx="813043" cy="307777"/>
          </a:xfrm>
          <a:prstGeom prst="rect">
            <a:avLst/>
          </a:prstGeom>
          <a:noFill/>
        </p:spPr>
        <p:txBody>
          <a:bodyPr wrap="none" rtlCol="0">
            <a:spAutoFit/>
          </a:bodyPr>
          <a:lstStyle/>
          <a:p>
            <a:r>
              <a:rPr lang="ja-JP" altLang="en-US" sz="700" dirty="0"/>
              <a:t>硝酸カルシウム</a:t>
            </a:r>
            <a:endParaRPr lang="en-US" altLang="ja-JP" sz="700" dirty="0"/>
          </a:p>
          <a:p>
            <a:r>
              <a:rPr lang="ja-JP" altLang="en-US" sz="700" dirty="0"/>
              <a:t>比重：</a:t>
            </a:r>
            <a:r>
              <a:rPr lang="en-US" altLang="ja-JP" sz="700" dirty="0"/>
              <a:t>1.7</a:t>
            </a:r>
          </a:p>
        </p:txBody>
      </p:sp>
      <p:sp>
        <p:nvSpPr>
          <p:cNvPr id="12" name="正方形/長方形 11"/>
          <p:cNvSpPr/>
          <p:nvPr/>
        </p:nvSpPr>
        <p:spPr>
          <a:xfrm>
            <a:off x="290145" y="5967353"/>
            <a:ext cx="1008000" cy="200055"/>
          </a:xfrm>
          <a:prstGeom prst="rect">
            <a:avLst/>
          </a:prstGeom>
        </p:spPr>
        <p:txBody>
          <a:bodyPr wrap="square">
            <a:spAutoFit/>
          </a:bodyPr>
          <a:lstStyle/>
          <a:p>
            <a:r>
              <a:rPr lang="ja-JP" altLang="en-US" sz="700" dirty="0"/>
              <a:t>硫黄細菌・脱窒菌</a:t>
            </a:r>
            <a:endParaRPr lang="en-US" altLang="ja-JP" sz="700" dirty="0"/>
          </a:p>
        </p:txBody>
      </p:sp>
      <p:sp>
        <p:nvSpPr>
          <p:cNvPr id="8" name="二等辺三角形 7"/>
          <p:cNvSpPr/>
          <p:nvPr/>
        </p:nvSpPr>
        <p:spPr>
          <a:xfrm>
            <a:off x="5051624" y="3569315"/>
            <a:ext cx="90488" cy="88471"/>
          </a:xfrm>
          <a:prstGeom prst="triangl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二等辺三角形 124"/>
          <p:cNvSpPr/>
          <p:nvPr/>
        </p:nvSpPr>
        <p:spPr>
          <a:xfrm>
            <a:off x="6500095" y="3585482"/>
            <a:ext cx="90488" cy="88471"/>
          </a:xfrm>
          <a:prstGeom prst="triangl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639497" y="2546651"/>
            <a:ext cx="877163" cy="230832"/>
          </a:xfrm>
          <a:prstGeom prst="rect">
            <a:avLst/>
          </a:prstGeom>
          <a:noFill/>
          <a:ln w="9525">
            <a:solidFill>
              <a:srgbClr val="FF99FF"/>
            </a:solidFill>
          </a:ln>
        </p:spPr>
        <p:txBody>
          <a:bodyPr wrap="none" rtlCol="0">
            <a:spAutoFit/>
          </a:bodyPr>
          <a:lstStyle/>
          <a:p>
            <a:r>
              <a:rPr kumimoji="1" lang="ja-JP" altLang="en-US" sz="900" dirty="0" smtClean="0"/>
              <a:t>水質測定地点</a:t>
            </a:r>
            <a:endParaRPr kumimoji="1" lang="ja-JP" altLang="en-US" sz="900" dirty="0"/>
          </a:p>
        </p:txBody>
      </p:sp>
      <p:cxnSp>
        <p:nvCxnSpPr>
          <p:cNvPr id="14" name="直線矢印コネクタ 13"/>
          <p:cNvCxnSpPr>
            <a:stCxn id="11" idx="3"/>
          </p:cNvCxnSpPr>
          <p:nvPr/>
        </p:nvCxnSpPr>
        <p:spPr>
          <a:xfrm flipH="1">
            <a:off x="5138816" y="2662067"/>
            <a:ext cx="377844" cy="891470"/>
          </a:xfrm>
          <a:prstGeom prst="straightConnector1">
            <a:avLst/>
          </a:prstGeom>
          <a:ln w="9525">
            <a:solidFill>
              <a:srgbClr val="FF99FF"/>
            </a:solidFill>
            <a:tailEnd type="arrow"/>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a:stCxn id="11" idx="3"/>
          </p:cNvCxnSpPr>
          <p:nvPr/>
        </p:nvCxnSpPr>
        <p:spPr>
          <a:xfrm>
            <a:off x="5516660" y="2662067"/>
            <a:ext cx="983435" cy="923376"/>
          </a:xfrm>
          <a:prstGeom prst="straightConnector1">
            <a:avLst/>
          </a:prstGeom>
          <a:ln w="9525">
            <a:solidFill>
              <a:srgbClr val="FF99FF"/>
            </a:solidFill>
            <a:tailEnd type="arrow"/>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F1B49EA1-E1A1-45A0-8E6B-7F9854D6AD51}"/>
              </a:ext>
            </a:extLst>
          </p:cNvPr>
          <p:cNvSpPr txBox="1"/>
          <p:nvPr/>
        </p:nvSpPr>
        <p:spPr>
          <a:xfrm>
            <a:off x="5591535" y="4376219"/>
            <a:ext cx="1683574" cy="246221"/>
          </a:xfrm>
          <a:prstGeom prst="rect">
            <a:avLst/>
          </a:prstGeom>
          <a:solidFill>
            <a:schemeClr val="bg1"/>
          </a:solidFill>
        </p:spPr>
        <p:txBody>
          <a:bodyPr wrap="square" rtlCol="0">
            <a:spAutoFit/>
          </a:bodyPr>
          <a:lstStyle/>
          <a:p>
            <a:r>
              <a:rPr kumimoji="1" lang="ja-JP" altLang="en-US" sz="1000" b="1" dirty="0" smtClean="0">
                <a:latin typeface="+mj-ea"/>
                <a:ea typeface="+mj-ea"/>
              </a:rPr>
              <a:t>図　実証実験位置模式図</a:t>
            </a:r>
            <a:endParaRPr kumimoji="1" lang="ja-JP" altLang="en-US" sz="1000" b="1" dirty="0">
              <a:latin typeface="+mj-ea"/>
              <a:ea typeface="+mj-ea"/>
            </a:endParaRPr>
          </a:p>
        </p:txBody>
      </p:sp>
      <p:sp>
        <p:nvSpPr>
          <p:cNvPr id="4" name="テキスト ボックス 3"/>
          <p:cNvSpPr txBox="1"/>
          <p:nvPr/>
        </p:nvSpPr>
        <p:spPr>
          <a:xfrm>
            <a:off x="4679527" y="1908548"/>
            <a:ext cx="235962" cy="123111"/>
          </a:xfrm>
          <a:prstGeom prst="rect">
            <a:avLst/>
          </a:prstGeom>
          <a:noFill/>
        </p:spPr>
        <p:txBody>
          <a:bodyPr wrap="none" rtlCol="0">
            <a:spAutoFit/>
          </a:bodyPr>
          <a:lstStyle/>
          <a:p>
            <a:r>
              <a:rPr kumimoji="1" lang="ja-JP" altLang="en-US" sz="200" dirty="0" smtClean="0"/>
              <a:t>そう</a:t>
            </a:r>
            <a:endParaRPr kumimoji="1" lang="ja-JP" altLang="en-US" sz="200" dirty="0"/>
          </a:p>
        </p:txBody>
      </p:sp>
      <p:pic>
        <p:nvPicPr>
          <p:cNvPr id="13" name="図 12"/>
          <p:cNvPicPr>
            <a:picLocks noChangeAspect="1"/>
          </p:cNvPicPr>
          <p:nvPr/>
        </p:nvPicPr>
        <p:blipFill>
          <a:blip r:embed="rId12"/>
          <a:stretch>
            <a:fillRect/>
          </a:stretch>
        </p:blipFill>
        <p:spPr>
          <a:xfrm>
            <a:off x="7590725" y="2378805"/>
            <a:ext cx="1424428" cy="1041868"/>
          </a:xfrm>
          <a:prstGeom prst="rect">
            <a:avLst/>
          </a:prstGeom>
        </p:spPr>
      </p:pic>
      <p:pic>
        <p:nvPicPr>
          <p:cNvPr id="15" name="図 14"/>
          <p:cNvPicPr>
            <a:picLocks noChangeAspect="1"/>
          </p:cNvPicPr>
          <p:nvPr/>
        </p:nvPicPr>
        <p:blipFill>
          <a:blip r:embed="rId13"/>
          <a:stretch>
            <a:fillRect/>
          </a:stretch>
        </p:blipFill>
        <p:spPr>
          <a:xfrm>
            <a:off x="6361841" y="2360021"/>
            <a:ext cx="1325868" cy="529992"/>
          </a:xfrm>
          <a:prstGeom prst="rect">
            <a:avLst/>
          </a:prstGeom>
        </p:spPr>
      </p:pic>
      <p:pic>
        <p:nvPicPr>
          <p:cNvPr id="21" name="図 20"/>
          <p:cNvPicPr>
            <a:picLocks noChangeAspect="1"/>
          </p:cNvPicPr>
          <p:nvPr/>
        </p:nvPicPr>
        <p:blipFill>
          <a:blip r:embed="rId14"/>
          <a:stretch>
            <a:fillRect/>
          </a:stretch>
        </p:blipFill>
        <p:spPr>
          <a:xfrm>
            <a:off x="8079988" y="3424197"/>
            <a:ext cx="1031533" cy="570635"/>
          </a:xfrm>
          <a:prstGeom prst="rect">
            <a:avLst/>
          </a:prstGeom>
        </p:spPr>
      </p:pic>
      <p:cxnSp>
        <p:nvCxnSpPr>
          <p:cNvPr id="67" name="直線矢印コネクタ 66"/>
          <p:cNvCxnSpPr/>
          <p:nvPr/>
        </p:nvCxnSpPr>
        <p:spPr>
          <a:xfrm>
            <a:off x="7664998" y="2872063"/>
            <a:ext cx="327466" cy="34566"/>
          </a:xfrm>
          <a:prstGeom prst="straightConnector1">
            <a:avLst/>
          </a:prstGeom>
          <a:ln>
            <a:headEnd w="sm" len="sm"/>
            <a:tailEnd type="arrow" w="sm" len="sm"/>
          </a:ln>
        </p:spPr>
        <p:style>
          <a:lnRef idx="1">
            <a:schemeClr val="dk1"/>
          </a:lnRef>
          <a:fillRef idx="0">
            <a:schemeClr val="dk1"/>
          </a:fillRef>
          <a:effectRef idx="0">
            <a:schemeClr val="dk1"/>
          </a:effectRef>
          <a:fontRef idx="minor">
            <a:schemeClr val="tx1"/>
          </a:fontRef>
        </p:style>
      </p:cxnSp>
      <p:cxnSp>
        <p:nvCxnSpPr>
          <p:cNvPr id="70" name="直線矢印コネクタ 69"/>
          <p:cNvCxnSpPr/>
          <p:nvPr/>
        </p:nvCxnSpPr>
        <p:spPr>
          <a:xfrm flipH="1" flipV="1">
            <a:off x="8115300" y="3107802"/>
            <a:ext cx="475332" cy="373275"/>
          </a:xfrm>
          <a:prstGeom prst="straightConnector1">
            <a:avLst/>
          </a:prstGeom>
          <a:ln>
            <a:headEnd w="sm" len="sm"/>
            <a:tailEnd type="arrow" w="sm" len="sm"/>
          </a:ln>
        </p:spPr>
        <p:style>
          <a:lnRef idx="1">
            <a:schemeClr val="dk1"/>
          </a:lnRef>
          <a:fillRef idx="0">
            <a:schemeClr val="dk1"/>
          </a:fillRef>
          <a:effectRef idx="0">
            <a:schemeClr val="dk1"/>
          </a:effectRef>
          <a:fontRef idx="minor">
            <a:schemeClr val="tx1"/>
          </a:fontRef>
        </p:style>
      </p:cxnSp>
      <p:sp>
        <p:nvSpPr>
          <p:cNvPr id="5" name="テキスト ボックス 4"/>
          <p:cNvSpPr txBox="1"/>
          <p:nvPr/>
        </p:nvSpPr>
        <p:spPr>
          <a:xfrm>
            <a:off x="6761643" y="2824029"/>
            <a:ext cx="926066" cy="230832"/>
          </a:xfrm>
          <a:prstGeom prst="rect">
            <a:avLst/>
          </a:prstGeom>
          <a:noFill/>
        </p:spPr>
        <p:txBody>
          <a:bodyPr wrap="square" rtlCol="0">
            <a:spAutoFit/>
          </a:bodyPr>
          <a:lstStyle/>
          <a:p>
            <a:r>
              <a:rPr kumimoji="1" lang="ja-JP" altLang="en-US" sz="450" dirty="0" smtClean="0"/>
              <a:t>打ち込み高さはペグ頭頂部が概ね</a:t>
            </a:r>
            <a:r>
              <a:rPr kumimoji="1" lang="en-US" altLang="ja-JP" sz="450" dirty="0" smtClean="0"/>
              <a:t>15cm</a:t>
            </a:r>
            <a:r>
              <a:rPr kumimoji="1" lang="ja-JP" altLang="en-US" sz="450" dirty="0" smtClean="0"/>
              <a:t>になるよう統一</a:t>
            </a:r>
            <a:endParaRPr kumimoji="1" lang="ja-JP" altLang="en-US" sz="450" dirty="0"/>
          </a:p>
        </p:txBody>
      </p:sp>
      <p:sp>
        <p:nvSpPr>
          <p:cNvPr id="63" name="正方形/長方形 62"/>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8"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69" name="テキスト ボックス 3"/>
          <p:cNvSpPr txBox="1"/>
          <p:nvPr/>
        </p:nvSpPr>
        <p:spPr>
          <a:xfrm>
            <a:off x="7571069" y="-1396"/>
            <a:ext cx="3564000"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実証</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実験概要</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03190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93038" y="1060196"/>
            <a:ext cx="4296955" cy="1756715"/>
          </a:xfrm>
          <a:prstGeom prst="rect">
            <a:avLst/>
          </a:prstGeom>
        </p:spPr>
      </p:pic>
      <p:graphicFrame>
        <p:nvGraphicFramePr>
          <p:cNvPr id="47" name="表 46"/>
          <p:cNvGraphicFramePr>
            <a:graphicFrameLocks noGrp="1"/>
          </p:cNvGraphicFramePr>
          <p:nvPr>
            <p:extLst/>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sz="1200" dirty="0" smtClean="0">
                          <a:latin typeface="+mn-lt"/>
                        </a:rPr>
                        <a:t>調査期間中の降雨等の状況</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pic>
        <p:nvPicPr>
          <p:cNvPr id="54" name="図 53"/>
          <p:cNvPicPr>
            <a:picLocks noChangeAspect="1"/>
          </p:cNvPicPr>
          <p:nvPr/>
        </p:nvPicPr>
        <p:blipFill rotWithShape="1">
          <a:blip r:embed="rId4" cstate="print">
            <a:extLst>
              <a:ext uri="{28A0092B-C50C-407E-A947-70E740481C1C}">
                <a14:useLocalDpi xmlns:a14="http://schemas.microsoft.com/office/drawing/2010/main" val="0"/>
              </a:ext>
            </a:extLst>
          </a:blip>
          <a:srcRect r="7776"/>
          <a:stretch/>
        </p:blipFill>
        <p:spPr>
          <a:xfrm>
            <a:off x="6696565" y="961853"/>
            <a:ext cx="2232000" cy="1392180"/>
          </a:xfrm>
          <a:prstGeom prst="rect">
            <a:avLst/>
          </a:prstGeom>
        </p:spPr>
      </p:pic>
      <p:pic>
        <p:nvPicPr>
          <p:cNvPr id="56" name="図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6945" y="2734505"/>
            <a:ext cx="1362874" cy="3781371"/>
          </a:xfrm>
          <a:prstGeom prst="rect">
            <a:avLst/>
          </a:prstGeom>
        </p:spPr>
      </p:pic>
      <p:sp>
        <p:nvSpPr>
          <p:cNvPr id="57" name="スライド番号プレースホルダー 9"/>
          <p:cNvSpPr>
            <a:spLocks noGrp="1"/>
          </p:cNvSpPr>
          <p:nvPr>
            <p:ph type="sldNum" sz="quarter" idx="12"/>
          </p:nvPr>
        </p:nvSpPr>
        <p:spPr>
          <a:xfrm>
            <a:off x="7114803" y="6489701"/>
            <a:ext cx="2009775" cy="368299"/>
          </a:xfrm>
        </p:spPr>
        <p:txBody>
          <a:bodyPr/>
          <a:lstStyle/>
          <a:p>
            <a:fld id="{F7809CC4-BC24-49F4-821D-E9970E7A63E4}" type="slidenum">
              <a:rPr kumimoji="1" lang="ja-JP" altLang="en-US" smtClean="0"/>
              <a:t>24</a:t>
            </a:fld>
            <a:endParaRPr kumimoji="1" lang="ja-JP" altLang="en-US" dirty="0"/>
          </a:p>
        </p:txBody>
      </p:sp>
      <p:sp>
        <p:nvSpPr>
          <p:cNvPr id="59" name="テキスト ボックス 126"/>
          <p:cNvSpPr txBox="1"/>
          <p:nvPr/>
        </p:nvSpPr>
        <p:spPr>
          <a:xfrm>
            <a:off x="7689297" y="6550223"/>
            <a:ext cx="864000" cy="123111"/>
          </a:xfrm>
          <a:prstGeom prst="rect">
            <a:avLst/>
          </a:prstGeom>
          <a:noFill/>
          <a:ln>
            <a:noFill/>
          </a:ln>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kumimoji="1" lang="ja-JP" altLang="en-US" sz="800" b="0" dirty="0" smtClean="0">
                <a:solidFill>
                  <a:schemeClr val="tx1"/>
                </a:solidFill>
                <a:latin typeface="ＭＳ Ｐゴシック" panose="020B0600070205080204" pitchFamily="50" charset="-128"/>
                <a:ea typeface="ＭＳ Ｐゴシック" panose="020B0600070205080204" pitchFamily="50" charset="-128"/>
              </a:rPr>
              <a:t>出典</a:t>
            </a:r>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：国土地理院</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p:txBody>
      </p:sp>
      <p:sp>
        <p:nvSpPr>
          <p:cNvPr id="60" name="テキスト ボックス 59"/>
          <p:cNvSpPr txBox="1"/>
          <p:nvPr/>
        </p:nvSpPr>
        <p:spPr>
          <a:xfrm>
            <a:off x="6487895" y="723141"/>
            <a:ext cx="2351177" cy="246221"/>
          </a:xfrm>
          <a:prstGeom prst="rect">
            <a:avLst/>
          </a:prstGeom>
          <a:noFill/>
        </p:spPr>
        <p:txBody>
          <a:bodyPr wrap="square" rtlCol="0">
            <a:spAutoFit/>
          </a:bodyPr>
          <a:lstStyle/>
          <a:p>
            <a:r>
              <a:rPr kumimoji="1" lang="en-US" altLang="ja-JP" sz="1000" dirty="0" smtClean="0">
                <a:solidFill>
                  <a:srgbClr val="2C03DB"/>
                </a:solidFill>
              </a:rPr>
              <a:t>【</a:t>
            </a:r>
            <a:r>
              <a:rPr lang="ja-JP" altLang="en-US" sz="1000" dirty="0" smtClean="0">
                <a:solidFill>
                  <a:srgbClr val="2C03DB"/>
                </a:solidFill>
              </a:rPr>
              <a:t>万才橋</a:t>
            </a:r>
            <a:r>
              <a:rPr kumimoji="1" lang="en-US" altLang="ja-JP" sz="1000" dirty="0" smtClean="0">
                <a:solidFill>
                  <a:srgbClr val="2C03DB"/>
                </a:solidFill>
              </a:rPr>
              <a:t>】</a:t>
            </a:r>
            <a:endParaRPr kumimoji="1" lang="ja-JP" altLang="en-US" sz="1000" dirty="0">
              <a:solidFill>
                <a:srgbClr val="2C03DB"/>
              </a:solidFill>
            </a:endParaRPr>
          </a:p>
        </p:txBody>
      </p:sp>
      <p:sp>
        <p:nvSpPr>
          <p:cNvPr id="61" name="フリーフォーム 60"/>
          <p:cNvSpPr/>
          <p:nvPr/>
        </p:nvSpPr>
        <p:spPr>
          <a:xfrm>
            <a:off x="7689435" y="1280708"/>
            <a:ext cx="1124682" cy="504960"/>
          </a:xfrm>
          <a:custGeom>
            <a:avLst/>
            <a:gdLst>
              <a:gd name="connsiteX0" fmla="*/ 500332 w 1268083"/>
              <a:gd name="connsiteY0" fmla="*/ 0 h 569344"/>
              <a:gd name="connsiteX1" fmla="*/ 0 w 1268083"/>
              <a:gd name="connsiteY1" fmla="*/ 439947 h 569344"/>
              <a:gd name="connsiteX2" fmla="*/ 1026544 w 1268083"/>
              <a:gd name="connsiteY2" fmla="*/ 569344 h 569344"/>
              <a:gd name="connsiteX3" fmla="*/ 1268083 w 1268083"/>
              <a:gd name="connsiteY3" fmla="*/ 86264 h 569344"/>
              <a:gd name="connsiteX4" fmla="*/ 500332 w 1268083"/>
              <a:gd name="connsiteY4" fmla="*/ 0 h 56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83" h="569344">
                <a:moveTo>
                  <a:pt x="500332" y="0"/>
                </a:moveTo>
                <a:lnTo>
                  <a:pt x="0" y="439947"/>
                </a:lnTo>
                <a:lnTo>
                  <a:pt x="1026544" y="569344"/>
                </a:lnTo>
                <a:lnTo>
                  <a:pt x="1268083" y="86264"/>
                </a:lnTo>
                <a:lnTo>
                  <a:pt x="500332" y="0"/>
                </a:lnTo>
                <a:close/>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62"/>
          <p:cNvSpPr txBox="1"/>
          <p:nvPr/>
        </p:nvSpPr>
        <p:spPr>
          <a:xfrm>
            <a:off x="6906258" y="1184572"/>
            <a:ext cx="660758" cy="215444"/>
          </a:xfrm>
          <a:prstGeom prst="rect">
            <a:avLst/>
          </a:prstGeom>
          <a:noFill/>
        </p:spPr>
        <p:txBody>
          <a:bodyPr wrap="none" rtlCol="0">
            <a:spAutoFit/>
          </a:bodyPr>
          <a:lstStyle/>
          <a:p>
            <a:r>
              <a:rPr kumimoji="1" lang="en-US" altLang="ja-JP" sz="800" dirty="0" smtClean="0">
                <a:solidFill>
                  <a:srgbClr val="FFFF00"/>
                </a:solidFill>
              </a:rPr>
              <a:t>X</a:t>
            </a:r>
            <a:r>
              <a:rPr kumimoji="1" lang="ja-JP" altLang="en-US" sz="800" dirty="0" smtClean="0">
                <a:solidFill>
                  <a:srgbClr val="FFFF00"/>
                </a:solidFill>
              </a:rPr>
              <a:t>社実験区</a:t>
            </a:r>
            <a:endParaRPr kumimoji="1" lang="ja-JP" altLang="en-US" sz="800" dirty="0">
              <a:solidFill>
                <a:srgbClr val="FFFF00"/>
              </a:solidFill>
            </a:endParaRPr>
          </a:p>
        </p:txBody>
      </p:sp>
      <p:sp>
        <p:nvSpPr>
          <p:cNvPr id="64" name="テキスト ボックス 63"/>
          <p:cNvSpPr txBox="1"/>
          <p:nvPr/>
        </p:nvSpPr>
        <p:spPr>
          <a:xfrm>
            <a:off x="7985874" y="1373150"/>
            <a:ext cx="662361" cy="215444"/>
          </a:xfrm>
          <a:prstGeom prst="rect">
            <a:avLst/>
          </a:prstGeom>
          <a:noFill/>
        </p:spPr>
        <p:txBody>
          <a:bodyPr wrap="none" rtlCol="0">
            <a:spAutoFit/>
          </a:bodyPr>
          <a:lstStyle/>
          <a:p>
            <a:r>
              <a:rPr lang="en-US" altLang="ja-JP" sz="800" dirty="0">
                <a:solidFill>
                  <a:srgbClr val="FFFF00"/>
                </a:solidFill>
              </a:rPr>
              <a:t>Y</a:t>
            </a:r>
            <a:r>
              <a:rPr kumimoji="1" lang="ja-JP" altLang="en-US" sz="800" dirty="0" smtClean="0">
                <a:solidFill>
                  <a:srgbClr val="FFFF00"/>
                </a:solidFill>
              </a:rPr>
              <a:t>社実験区</a:t>
            </a:r>
            <a:endParaRPr kumimoji="1" lang="ja-JP" altLang="en-US" sz="800" dirty="0">
              <a:solidFill>
                <a:srgbClr val="FFFF00"/>
              </a:solidFill>
            </a:endParaRPr>
          </a:p>
        </p:txBody>
      </p:sp>
      <p:grpSp>
        <p:nvGrpSpPr>
          <p:cNvPr id="65" name="グループ化 64"/>
          <p:cNvGrpSpPr/>
          <p:nvPr/>
        </p:nvGrpSpPr>
        <p:grpSpPr>
          <a:xfrm>
            <a:off x="4286834" y="726073"/>
            <a:ext cx="2345842" cy="1622639"/>
            <a:chOff x="7888267" y="650706"/>
            <a:chExt cx="2345842" cy="1622639"/>
          </a:xfrm>
        </p:grpSpPr>
        <p:pic>
          <p:nvPicPr>
            <p:cNvPr id="66" name="図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2958" y="888646"/>
              <a:ext cx="2161151" cy="1384699"/>
            </a:xfrm>
            <a:prstGeom prst="rect">
              <a:avLst/>
            </a:prstGeom>
          </p:spPr>
        </p:pic>
        <p:sp>
          <p:nvSpPr>
            <p:cNvPr id="67" name="テキスト ボックス 66"/>
            <p:cNvSpPr txBox="1"/>
            <p:nvPr/>
          </p:nvSpPr>
          <p:spPr>
            <a:xfrm>
              <a:off x="7888267" y="650706"/>
              <a:ext cx="1993867" cy="246221"/>
            </a:xfrm>
            <a:prstGeom prst="rect">
              <a:avLst/>
            </a:prstGeom>
            <a:noFill/>
          </p:spPr>
          <p:txBody>
            <a:bodyPr wrap="square" rtlCol="0">
              <a:spAutoFit/>
            </a:bodyPr>
            <a:lstStyle/>
            <a:p>
              <a:r>
                <a:rPr kumimoji="1" lang="en-US" altLang="ja-JP" sz="1000" dirty="0" smtClean="0">
                  <a:solidFill>
                    <a:srgbClr val="2C03DB"/>
                  </a:solidFill>
                </a:rPr>
                <a:t>【</a:t>
              </a:r>
              <a:r>
                <a:rPr lang="ja-JP" altLang="en-US" sz="1000" dirty="0" smtClean="0">
                  <a:solidFill>
                    <a:srgbClr val="2C03DB"/>
                  </a:solidFill>
                </a:rPr>
                <a:t>猪飼野新橋</a:t>
              </a:r>
              <a:r>
                <a:rPr lang="en-US" altLang="ja-JP" sz="1000" dirty="0" smtClean="0">
                  <a:solidFill>
                    <a:srgbClr val="2C03DB"/>
                  </a:solidFill>
                </a:rPr>
                <a:t>】</a:t>
              </a:r>
              <a:endParaRPr kumimoji="1" lang="ja-JP" altLang="en-US" sz="1000" dirty="0">
                <a:solidFill>
                  <a:srgbClr val="2C03DB"/>
                </a:solidFill>
              </a:endParaRPr>
            </a:p>
          </p:txBody>
        </p:sp>
        <p:sp>
          <p:nvSpPr>
            <p:cNvPr id="68" name="テキスト ボックス 67"/>
            <p:cNvSpPr txBox="1"/>
            <p:nvPr/>
          </p:nvSpPr>
          <p:spPr>
            <a:xfrm>
              <a:off x="8980119" y="1306882"/>
              <a:ext cx="659155" cy="215444"/>
            </a:xfrm>
            <a:prstGeom prst="rect">
              <a:avLst/>
            </a:prstGeom>
            <a:noFill/>
          </p:spPr>
          <p:txBody>
            <a:bodyPr wrap="none" rtlCol="0">
              <a:spAutoFit/>
            </a:bodyPr>
            <a:lstStyle/>
            <a:p>
              <a:r>
                <a:rPr lang="en-US" altLang="ja-JP" sz="800" dirty="0" smtClean="0">
                  <a:solidFill>
                    <a:srgbClr val="FFFF00"/>
                  </a:solidFill>
                </a:rPr>
                <a:t>Z</a:t>
              </a:r>
              <a:r>
                <a:rPr kumimoji="1" lang="ja-JP" altLang="en-US" sz="800" dirty="0" smtClean="0">
                  <a:solidFill>
                    <a:srgbClr val="FFFF00"/>
                  </a:solidFill>
                </a:rPr>
                <a:t>社実験区</a:t>
              </a:r>
              <a:endParaRPr kumimoji="1" lang="ja-JP" altLang="en-US" sz="800" dirty="0">
                <a:solidFill>
                  <a:srgbClr val="FFFF00"/>
                </a:solidFill>
              </a:endParaRPr>
            </a:p>
          </p:txBody>
        </p:sp>
      </p:grpSp>
      <p:graphicFrame>
        <p:nvGraphicFramePr>
          <p:cNvPr id="69" name="表 68"/>
          <p:cNvGraphicFramePr>
            <a:graphicFrameLocks noGrp="1"/>
          </p:cNvGraphicFramePr>
          <p:nvPr>
            <p:extLst/>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sz="1200" dirty="0" smtClean="0">
                          <a:latin typeface="+mn-lt"/>
                        </a:rPr>
                        <a:t>調査期間中の降雨等の状況</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70" name="フリーフォーム 69"/>
          <p:cNvSpPr/>
          <p:nvPr/>
        </p:nvSpPr>
        <p:spPr>
          <a:xfrm>
            <a:off x="4850674" y="1611086"/>
            <a:ext cx="966652" cy="374468"/>
          </a:xfrm>
          <a:custGeom>
            <a:avLst/>
            <a:gdLst>
              <a:gd name="connsiteX0" fmla="*/ 444137 w 966652"/>
              <a:gd name="connsiteY0" fmla="*/ 0 h 374468"/>
              <a:gd name="connsiteX1" fmla="*/ 0 w 966652"/>
              <a:gd name="connsiteY1" fmla="*/ 148045 h 374468"/>
              <a:gd name="connsiteX2" fmla="*/ 731520 w 966652"/>
              <a:gd name="connsiteY2" fmla="*/ 374468 h 374468"/>
              <a:gd name="connsiteX3" fmla="*/ 966652 w 966652"/>
              <a:gd name="connsiteY3" fmla="*/ 130628 h 374468"/>
              <a:gd name="connsiteX4" fmla="*/ 539932 w 966652"/>
              <a:gd name="connsiteY4" fmla="*/ 0 h 37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652" h="374468">
                <a:moveTo>
                  <a:pt x="444137" y="0"/>
                </a:moveTo>
                <a:lnTo>
                  <a:pt x="0" y="148045"/>
                </a:lnTo>
                <a:lnTo>
                  <a:pt x="731520" y="374468"/>
                </a:lnTo>
                <a:lnTo>
                  <a:pt x="966652" y="130628"/>
                </a:lnTo>
                <a:lnTo>
                  <a:pt x="539932" y="0"/>
                </a:ln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424823" y="832770"/>
            <a:ext cx="817853" cy="215444"/>
          </a:xfrm>
          <a:prstGeom prst="rect">
            <a:avLst/>
          </a:prstGeom>
          <a:noFill/>
        </p:spPr>
        <p:txBody>
          <a:bodyPr wrap="none" rtlCol="0">
            <a:spAutoFit/>
          </a:bodyPr>
          <a:lstStyle/>
          <a:p>
            <a:r>
              <a:rPr kumimoji="1" lang="en-US" altLang="ja-JP" sz="800" dirty="0" smtClean="0"/>
              <a:t>8/26</a:t>
            </a:r>
            <a:r>
              <a:rPr kumimoji="1" lang="ja-JP" altLang="en-US" sz="800" dirty="0" smtClean="0"/>
              <a:t>薬剤散布</a:t>
            </a:r>
            <a:endParaRPr kumimoji="1" lang="ja-JP" altLang="en-US" sz="800" dirty="0"/>
          </a:p>
        </p:txBody>
      </p:sp>
      <p:sp>
        <p:nvSpPr>
          <p:cNvPr id="72" name="テキスト ボックス 71"/>
          <p:cNvSpPr txBox="1"/>
          <p:nvPr/>
        </p:nvSpPr>
        <p:spPr>
          <a:xfrm>
            <a:off x="1004766" y="931686"/>
            <a:ext cx="715260" cy="215444"/>
          </a:xfrm>
          <a:prstGeom prst="rect">
            <a:avLst/>
          </a:prstGeom>
          <a:noFill/>
        </p:spPr>
        <p:txBody>
          <a:bodyPr wrap="none" rtlCol="0">
            <a:spAutoFit/>
          </a:bodyPr>
          <a:lstStyle/>
          <a:p>
            <a:r>
              <a:rPr kumimoji="1" lang="en-US" altLang="ja-JP" sz="800" dirty="0" smtClean="0"/>
              <a:t>9/10</a:t>
            </a:r>
            <a:r>
              <a:rPr kumimoji="1" lang="ja-JP" altLang="en-US" sz="800" dirty="0" smtClean="0"/>
              <a:t>②採取</a:t>
            </a:r>
            <a:endParaRPr kumimoji="1" lang="ja-JP" altLang="en-US" sz="800" dirty="0"/>
          </a:p>
        </p:txBody>
      </p:sp>
      <p:sp>
        <p:nvSpPr>
          <p:cNvPr id="73" name="テキスト ボックス 72"/>
          <p:cNvSpPr txBox="1"/>
          <p:nvPr/>
        </p:nvSpPr>
        <p:spPr>
          <a:xfrm>
            <a:off x="235519" y="725048"/>
            <a:ext cx="1103187" cy="215444"/>
          </a:xfrm>
          <a:prstGeom prst="rect">
            <a:avLst/>
          </a:prstGeom>
          <a:noFill/>
        </p:spPr>
        <p:txBody>
          <a:bodyPr wrap="none" rtlCol="0">
            <a:spAutoFit/>
          </a:bodyPr>
          <a:lstStyle/>
          <a:p>
            <a:r>
              <a:rPr kumimoji="1" lang="en-US" altLang="ja-JP" sz="800" dirty="0" smtClean="0"/>
              <a:t>8/25</a:t>
            </a:r>
            <a:r>
              <a:rPr kumimoji="1" lang="ja-JP" altLang="en-US" sz="800" dirty="0" smtClean="0"/>
              <a:t>①採取</a:t>
            </a:r>
            <a:r>
              <a:rPr kumimoji="1" lang="en-US" altLang="ja-JP" sz="800" dirty="0" smtClean="0"/>
              <a:t>(</a:t>
            </a:r>
            <a:r>
              <a:rPr kumimoji="1" lang="ja-JP" altLang="en-US" sz="800" dirty="0" smtClean="0"/>
              <a:t>散布前</a:t>
            </a:r>
            <a:r>
              <a:rPr kumimoji="1" lang="en-US" altLang="ja-JP" sz="800" dirty="0" smtClean="0"/>
              <a:t>)</a:t>
            </a:r>
            <a:endParaRPr kumimoji="1" lang="ja-JP" altLang="en-US" sz="800" dirty="0"/>
          </a:p>
        </p:txBody>
      </p:sp>
      <p:sp>
        <p:nvSpPr>
          <p:cNvPr id="74" name="テキスト ボックス 73"/>
          <p:cNvSpPr txBox="1"/>
          <p:nvPr/>
        </p:nvSpPr>
        <p:spPr>
          <a:xfrm>
            <a:off x="1549220" y="814968"/>
            <a:ext cx="715260" cy="215444"/>
          </a:xfrm>
          <a:prstGeom prst="rect">
            <a:avLst/>
          </a:prstGeom>
          <a:noFill/>
        </p:spPr>
        <p:txBody>
          <a:bodyPr wrap="none" rtlCol="0">
            <a:spAutoFit/>
          </a:bodyPr>
          <a:lstStyle/>
          <a:p>
            <a:r>
              <a:rPr kumimoji="1" lang="en-US" altLang="ja-JP" sz="800" dirty="0" smtClean="0"/>
              <a:t>9/29</a:t>
            </a:r>
            <a:r>
              <a:rPr kumimoji="1" lang="ja-JP" altLang="en-US" sz="800" dirty="0" smtClean="0"/>
              <a:t>③採取</a:t>
            </a:r>
            <a:endParaRPr kumimoji="1" lang="ja-JP" altLang="en-US" sz="800" dirty="0"/>
          </a:p>
        </p:txBody>
      </p:sp>
      <p:sp>
        <p:nvSpPr>
          <p:cNvPr id="75" name="テキスト ボックス 74"/>
          <p:cNvSpPr txBox="1"/>
          <p:nvPr/>
        </p:nvSpPr>
        <p:spPr>
          <a:xfrm>
            <a:off x="2492061" y="823964"/>
            <a:ext cx="772969" cy="215444"/>
          </a:xfrm>
          <a:prstGeom prst="rect">
            <a:avLst/>
          </a:prstGeom>
          <a:noFill/>
        </p:spPr>
        <p:txBody>
          <a:bodyPr wrap="none" rtlCol="0">
            <a:spAutoFit/>
          </a:bodyPr>
          <a:lstStyle/>
          <a:p>
            <a:r>
              <a:rPr kumimoji="1" lang="en-US" altLang="ja-JP" sz="800" dirty="0" smtClean="0"/>
              <a:t>10/29</a:t>
            </a:r>
            <a:r>
              <a:rPr kumimoji="1" lang="ja-JP" altLang="en-US" sz="800" dirty="0" smtClean="0"/>
              <a:t>④採取</a:t>
            </a:r>
            <a:endParaRPr kumimoji="1" lang="ja-JP" altLang="en-US" sz="800" dirty="0"/>
          </a:p>
        </p:txBody>
      </p:sp>
      <p:cxnSp>
        <p:nvCxnSpPr>
          <p:cNvPr id="76" name="直線矢印コネクタ 75"/>
          <p:cNvCxnSpPr/>
          <p:nvPr/>
        </p:nvCxnSpPr>
        <p:spPr>
          <a:xfrm>
            <a:off x="446466" y="912898"/>
            <a:ext cx="0" cy="1860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a:off x="484565" y="983237"/>
            <a:ext cx="0" cy="12705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1032254" y="970276"/>
            <a:ext cx="0" cy="1397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1737869" y="981647"/>
            <a:ext cx="0" cy="1397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2838011" y="983237"/>
            <a:ext cx="0" cy="1397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3612932" y="823964"/>
            <a:ext cx="772969" cy="215444"/>
          </a:xfrm>
          <a:prstGeom prst="rect">
            <a:avLst/>
          </a:prstGeom>
          <a:noFill/>
        </p:spPr>
        <p:txBody>
          <a:bodyPr wrap="none" rtlCol="0">
            <a:spAutoFit/>
          </a:bodyPr>
          <a:lstStyle/>
          <a:p>
            <a:r>
              <a:rPr kumimoji="1" lang="en-US" altLang="ja-JP" sz="800" dirty="0" smtClean="0"/>
              <a:t>11/26</a:t>
            </a:r>
            <a:r>
              <a:rPr kumimoji="1" lang="ja-JP" altLang="en-US" sz="800" dirty="0" smtClean="0"/>
              <a:t>⑤採取</a:t>
            </a:r>
            <a:endParaRPr kumimoji="1" lang="ja-JP" altLang="en-US" sz="800" dirty="0"/>
          </a:p>
        </p:txBody>
      </p:sp>
      <p:cxnSp>
        <p:nvCxnSpPr>
          <p:cNvPr id="82" name="直線矢印コネクタ 81"/>
          <p:cNvCxnSpPr/>
          <p:nvPr/>
        </p:nvCxnSpPr>
        <p:spPr>
          <a:xfrm>
            <a:off x="3958882" y="983237"/>
            <a:ext cx="0" cy="1397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F1B49EA1-E1A1-45A0-8E6B-7F9854D6AD51}"/>
              </a:ext>
            </a:extLst>
          </p:cNvPr>
          <p:cNvSpPr txBox="1"/>
          <p:nvPr/>
        </p:nvSpPr>
        <p:spPr>
          <a:xfrm>
            <a:off x="5582991" y="2337500"/>
            <a:ext cx="2124212" cy="246221"/>
          </a:xfrm>
          <a:prstGeom prst="rect">
            <a:avLst/>
          </a:prstGeom>
          <a:noFill/>
        </p:spPr>
        <p:txBody>
          <a:bodyPr wrap="square" rtlCol="0">
            <a:spAutoFit/>
          </a:bodyPr>
          <a:lstStyle/>
          <a:p>
            <a:pPr algn="ctr"/>
            <a:r>
              <a:rPr kumimoji="1" lang="ja-JP" altLang="en-US" sz="1000" b="1" dirty="0" smtClean="0">
                <a:latin typeface="+mj-ea"/>
                <a:ea typeface="+mj-ea"/>
              </a:rPr>
              <a:t>図　実験区のカメラ画像</a:t>
            </a:r>
            <a:endParaRPr kumimoji="1" lang="ja-JP" altLang="en-US" sz="1000" b="1" dirty="0">
              <a:latin typeface="+mj-ea"/>
              <a:ea typeface="+mj-ea"/>
            </a:endParaRPr>
          </a:p>
        </p:txBody>
      </p:sp>
      <p:sp>
        <p:nvSpPr>
          <p:cNvPr id="3" name="フリーフォーム 2"/>
          <p:cNvSpPr/>
          <p:nvPr/>
        </p:nvSpPr>
        <p:spPr>
          <a:xfrm>
            <a:off x="6685472" y="1138687"/>
            <a:ext cx="1035170" cy="405441"/>
          </a:xfrm>
          <a:custGeom>
            <a:avLst/>
            <a:gdLst>
              <a:gd name="connsiteX0" fmla="*/ 405441 w 1035170"/>
              <a:gd name="connsiteY0" fmla="*/ 0 h 405441"/>
              <a:gd name="connsiteX1" fmla="*/ 1035170 w 1035170"/>
              <a:gd name="connsiteY1" fmla="*/ 69011 h 405441"/>
              <a:gd name="connsiteX2" fmla="*/ 646981 w 1035170"/>
              <a:gd name="connsiteY2" fmla="*/ 405441 h 405441"/>
              <a:gd name="connsiteX3" fmla="*/ 0 w 1035170"/>
              <a:gd name="connsiteY3" fmla="*/ 284671 h 405441"/>
              <a:gd name="connsiteX4" fmla="*/ 405441 w 1035170"/>
              <a:gd name="connsiteY4" fmla="*/ 0 h 40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170" h="405441">
                <a:moveTo>
                  <a:pt x="405441" y="0"/>
                </a:moveTo>
                <a:lnTo>
                  <a:pt x="1035170" y="69011"/>
                </a:lnTo>
                <a:lnTo>
                  <a:pt x="646981" y="405441"/>
                </a:lnTo>
                <a:lnTo>
                  <a:pt x="0" y="284671"/>
                </a:lnTo>
                <a:lnTo>
                  <a:pt x="405441" y="0"/>
                </a:lnTo>
                <a:close/>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7"/>
          <a:stretch>
            <a:fillRect/>
          </a:stretch>
        </p:blipFill>
        <p:spPr>
          <a:xfrm>
            <a:off x="170619" y="2758667"/>
            <a:ext cx="6462057" cy="4032590"/>
          </a:xfrm>
          <a:prstGeom prst="rect">
            <a:avLst/>
          </a:prstGeom>
        </p:spPr>
      </p:pic>
      <p:sp>
        <p:nvSpPr>
          <p:cNvPr id="58" name="正方形/長方形 57"/>
          <p:cNvSpPr/>
          <p:nvPr/>
        </p:nvSpPr>
        <p:spPr>
          <a:xfrm>
            <a:off x="5047764" y="6213653"/>
            <a:ext cx="2615719" cy="584775"/>
          </a:xfrm>
          <a:prstGeom prst="rect">
            <a:avLst/>
          </a:prstGeom>
          <a:solidFill>
            <a:schemeClr val="bg1"/>
          </a:solidFill>
        </p:spPr>
        <p:txBody>
          <a:bodyPr wrap="square">
            <a:spAutoFit/>
          </a:bodyPr>
          <a:lstStyle/>
          <a:p>
            <a:r>
              <a:rPr lang="en-US" altLang="ja-JP" sz="800" dirty="0" smtClean="0"/>
              <a:t>※1 </a:t>
            </a:r>
            <a:r>
              <a:rPr lang="ja-JP" altLang="en-US" sz="800" dirty="0" smtClean="0"/>
              <a:t>降雨は中竹渕橋観測局の雨量</a:t>
            </a:r>
            <a:r>
              <a:rPr lang="en-US" altLang="ja-JP" sz="800" dirty="0" smtClean="0"/>
              <a:t>(mm/</a:t>
            </a:r>
            <a:r>
              <a:rPr lang="ja-JP" altLang="en-US" sz="800" dirty="0" smtClean="0"/>
              <a:t>日</a:t>
            </a:r>
            <a:r>
              <a:rPr lang="en-US" altLang="ja-JP" sz="800" dirty="0" smtClean="0"/>
              <a:t>)</a:t>
            </a:r>
            <a:r>
              <a:rPr lang="ja-JP" altLang="en-US" sz="800" dirty="0" smtClean="0"/>
              <a:t>を示す。</a:t>
            </a:r>
            <a:endParaRPr lang="en-US" altLang="ja-JP" sz="800" dirty="0" smtClean="0"/>
          </a:p>
          <a:p>
            <a:r>
              <a:rPr lang="en-US" altLang="ja-JP" sz="800" dirty="0" smtClean="0"/>
              <a:t>※2 </a:t>
            </a:r>
            <a:r>
              <a:rPr lang="ja-JP" altLang="en-US" sz="800" dirty="0" smtClean="0"/>
              <a:t>スカム発生状況：大池橋から千歳橋間の橋に設置したカメラ画像を確認し、画面内の被覆率が</a:t>
            </a:r>
            <a:r>
              <a:rPr lang="ja-JP" altLang="en-US" sz="800" dirty="0"/>
              <a:t>概ね</a:t>
            </a:r>
            <a:r>
              <a:rPr lang="en-US" altLang="ja-JP" sz="800" dirty="0"/>
              <a:t>50%</a:t>
            </a:r>
            <a:r>
              <a:rPr lang="ja-JP" altLang="en-US" sz="800" dirty="0" smtClean="0"/>
              <a:t>以上であった場合に「＊」を記している。</a:t>
            </a:r>
            <a:endParaRPr lang="ja-JP" altLang="en-US" sz="800" dirty="0"/>
          </a:p>
        </p:txBody>
      </p:sp>
      <p:sp>
        <p:nvSpPr>
          <p:cNvPr id="51" name="正方形/長方形 50"/>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53" name="グループ化 52"/>
          <p:cNvGrpSpPr/>
          <p:nvPr/>
        </p:nvGrpSpPr>
        <p:grpSpPr>
          <a:xfrm>
            <a:off x="7199721" y="19078"/>
            <a:ext cx="1902880" cy="375487"/>
            <a:chOff x="162150" y="2254313"/>
            <a:chExt cx="2412000" cy="375487"/>
          </a:xfrm>
        </p:grpSpPr>
        <p:sp>
          <p:nvSpPr>
            <p:cNvPr id="55" name="角丸四角形 54"/>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62"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705891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p:cNvSpPr>
            <a:spLocks noGrp="1"/>
          </p:cNvSpPr>
          <p:nvPr>
            <p:ph type="sldNum" sz="quarter" idx="12"/>
          </p:nvPr>
        </p:nvSpPr>
        <p:spPr>
          <a:xfrm>
            <a:off x="7114803" y="6489701"/>
            <a:ext cx="2009775" cy="368299"/>
          </a:xfrm>
        </p:spPr>
        <p:txBody>
          <a:bodyPr/>
          <a:lstStyle/>
          <a:p>
            <a:fld id="{F7809CC4-BC24-49F4-821D-E9970E7A63E4}" type="slidenum">
              <a:rPr kumimoji="1" lang="ja-JP" altLang="en-US" smtClean="0"/>
              <a:t>25</a:t>
            </a:fld>
            <a:endParaRPr kumimoji="1" lang="ja-JP" altLang="en-US" dirty="0"/>
          </a:p>
        </p:txBody>
      </p:sp>
      <p:graphicFrame>
        <p:nvGraphicFramePr>
          <p:cNvPr id="47" name="表 46"/>
          <p:cNvGraphicFramePr>
            <a:graphicFrameLocks noGrp="1"/>
          </p:cNvGraphicFramePr>
          <p:nvPr>
            <p:extLst/>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sz="1200" dirty="0" smtClean="0">
                          <a:latin typeface="+mn-lt"/>
                        </a:rPr>
                        <a:t>実験期間中の河床の状況</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graphicFrame>
        <p:nvGraphicFramePr>
          <p:cNvPr id="2" name="表 1"/>
          <p:cNvGraphicFramePr>
            <a:graphicFrameLocks noGrp="1"/>
          </p:cNvGraphicFramePr>
          <p:nvPr>
            <p:extLst/>
          </p:nvPr>
        </p:nvGraphicFramePr>
        <p:xfrm>
          <a:off x="55391" y="725773"/>
          <a:ext cx="9017294" cy="5857800"/>
        </p:xfrm>
        <a:graphic>
          <a:graphicData uri="http://schemas.openxmlformats.org/drawingml/2006/table">
            <a:tbl>
              <a:tblPr firstRow="1" bandRow="1">
                <a:tableStyleId>{5940675A-B579-460E-94D1-54222C63F5DA}</a:tableStyleId>
              </a:tblPr>
              <a:tblGrid>
                <a:gridCol w="458959">
                  <a:extLst>
                    <a:ext uri="{9D8B030D-6E8A-4147-A177-3AD203B41FA5}">
                      <a16:colId xmlns:a16="http://schemas.microsoft.com/office/drawing/2014/main" val="3071313432"/>
                    </a:ext>
                  </a:extLst>
                </a:gridCol>
                <a:gridCol w="1711667">
                  <a:extLst>
                    <a:ext uri="{9D8B030D-6E8A-4147-A177-3AD203B41FA5}">
                      <a16:colId xmlns:a16="http://schemas.microsoft.com/office/drawing/2014/main" val="3711162852"/>
                    </a:ext>
                  </a:extLst>
                </a:gridCol>
                <a:gridCol w="1711667">
                  <a:extLst>
                    <a:ext uri="{9D8B030D-6E8A-4147-A177-3AD203B41FA5}">
                      <a16:colId xmlns:a16="http://schemas.microsoft.com/office/drawing/2014/main" val="3375806171"/>
                    </a:ext>
                  </a:extLst>
                </a:gridCol>
                <a:gridCol w="1711667">
                  <a:extLst>
                    <a:ext uri="{9D8B030D-6E8A-4147-A177-3AD203B41FA5}">
                      <a16:colId xmlns:a16="http://schemas.microsoft.com/office/drawing/2014/main" val="915836853"/>
                    </a:ext>
                  </a:extLst>
                </a:gridCol>
                <a:gridCol w="1711667">
                  <a:extLst>
                    <a:ext uri="{9D8B030D-6E8A-4147-A177-3AD203B41FA5}">
                      <a16:colId xmlns:a16="http://schemas.microsoft.com/office/drawing/2014/main" val="3118535342"/>
                    </a:ext>
                  </a:extLst>
                </a:gridCol>
                <a:gridCol w="1711667">
                  <a:extLst>
                    <a:ext uri="{9D8B030D-6E8A-4147-A177-3AD203B41FA5}">
                      <a16:colId xmlns:a16="http://schemas.microsoft.com/office/drawing/2014/main" val="2664943808"/>
                    </a:ext>
                  </a:extLst>
                </a:gridCol>
              </a:tblGrid>
              <a:tr h="255302">
                <a:tc>
                  <a:txBody>
                    <a:bodyPr/>
                    <a:lstStyle/>
                    <a:p>
                      <a:pPr algn="ctr"/>
                      <a:r>
                        <a:rPr kumimoji="1" lang="ja-JP" altLang="en-US" sz="1000" dirty="0" smtClean="0">
                          <a:latin typeface="+mj-ea"/>
                          <a:ea typeface="+mj-ea"/>
                        </a:rPr>
                        <a:t>撮影</a:t>
                      </a:r>
                      <a:endParaRPr kumimoji="1" lang="en-US" altLang="ja-JP" sz="1000" dirty="0" smtClean="0">
                        <a:latin typeface="+mj-ea"/>
                        <a:ea typeface="+mj-ea"/>
                      </a:endParaRPr>
                    </a:p>
                    <a:p>
                      <a:pPr algn="ctr"/>
                      <a:r>
                        <a:rPr kumimoji="1" lang="ja-JP" altLang="en-US" sz="1000" dirty="0" smtClean="0">
                          <a:latin typeface="+mj-ea"/>
                          <a:ea typeface="+mj-ea"/>
                        </a:rPr>
                        <a:t>時期</a:t>
                      </a:r>
                      <a:endParaRPr kumimoji="1" lang="ja-JP" altLang="en-US" sz="1000" dirty="0">
                        <a:latin typeface="+mj-ea"/>
                        <a:ea typeface="+mj-ea"/>
                      </a:endParaRPr>
                    </a:p>
                  </a:txBody>
                  <a:tcPr>
                    <a:solidFill>
                      <a:schemeClr val="accent1">
                        <a:lumMod val="20000"/>
                        <a:lumOff val="80000"/>
                      </a:schemeClr>
                    </a:solidFill>
                  </a:tcPr>
                </a:tc>
                <a:tc>
                  <a:txBody>
                    <a:bodyPr/>
                    <a:lstStyle/>
                    <a:p>
                      <a:pPr algn="ctr"/>
                      <a:r>
                        <a:rPr kumimoji="1" lang="ja-JP" altLang="en-US" sz="1000" dirty="0" smtClean="0">
                          <a:latin typeface="+mj-ea"/>
                          <a:ea typeface="+mj-ea"/>
                        </a:rPr>
                        <a:t>散布直後</a:t>
                      </a:r>
                      <a:endParaRPr kumimoji="1" lang="en-US" altLang="ja-JP" sz="1000" dirty="0" smtClean="0">
                        <a:latin typeface="+mj-ea"/>
                        <a:ea typeface="+mj-ea"/>
                      </a:endParaRPr>
                    </a:p>
                    <a:p>
                      <a:pPr algn="ctr"/>
                      <a:r>
                        <a:rPr kumimoji="1" lang="en-US" altLang="ja-JP" sz="1000" dirty="0" smtClean="0">
                          <a:latin typeface="+mj-ea"/>
                          <a:ea typeface="+mj-ea"/>
                        </a:rPr>
                        <a:t>8/27</a:t>
                      </a:r>
                      <a:endParaRPr kumimoji="1" lang="ja-JP" altLang="en-US" sz="1000" dirty="0">
                        <a:latin typeface="+mj-ea"/>
                        <a:ea typeface="+mj-ea"/>
                      </a:endParaRPr>
                    </a:p>
                  </a:txBody>
                  <a:tcPr>
                    <a:solidFill>
                      <a:schemeClr val="accent1">
                        <a:lumMod val="20000"/>
                        <a:lumOff val="80000"/>
                      </a:schemeClr>
                    </a:solidFill>
                  </a:tcPr>
                </a:tc>
                <a:tc>
                  <a:txBody>
                    <a:bodyPr/>
                    <a:lstStyle/>
                    <a:p>
                      <a:pPr algn="ctr"/>
                      <a:r>
                        <a:rPr kumimoji="1" lang="ja-JP" altLang="en-US" sz="1000" dirty="0" smtClean="0">
                          <a:latin typeface="+mj-ea"/>
                          <a:ea typeface="+mj-ea"/>
                        </a:rPr>
                        <a:t>散布後</a:t>
                      </a:r>
                      <a:r>
                        <a:rPr kumimoji="1" lang="en-US" altLang="ja-JP" sz="1000" dirty="0" smtClean="0">
                          <a:latin typeface="+mj-ea"/>
                          <a:ea typeface="+mj-ea"/>
                        </a:rPr>
                        <a:t>2</a:t>
                      </a:r>
                      <a:r>
                        <a:rPr kumimoji="1" lang="ja-JP" altLang="en-US" sz="1000" dirty="0" smtClean="0">
                          <a:latin typeface="+mj-ea"/>
                          <a:ea typeface="+mj-ea"/>
                        </a:rPr>
                        <a:t>週間</a:t>
                      </a:r>
                      <a:endParaRPr kumimoji="1" lang="en-US" altLang="ja-JP" sz="1000" dirty="0" smtClean="0">
                        <a:latin typeface="+mj-ea"/>
                        <a:ea typeface="+mj-ea"/>
                      </a:endParaRPr>
                    </a:p>
                    <a:p>
                      <a:pPr algn="ctr"/>
                      <a:r>
                        <a:rPr kumimoji="1" lang="en-US" altLang="ja-JP" sz="1000" dirty="0" smtClean="0">
                          <a:latin typeface="+mj-ea"/>
                          <a:ea typeface="+mj-ea"/>
                        </a:rPr>
                        <a:t>9/10</a:t>
                      </a:r>
                      <a:endParaRPr kumimoji="1" lang="ja-JP" altLang="en-US" sz="1000" dirty="0">
                        <a:latin typeface="+mj-ea"/>
                        <a:ea typeface="+mj-ea"/>
                      </a:endParaRPr>
                    </a:p>
                  </a:txBody>
                  <a:tcPr>
                    <a:solidFill>
                      <a:schemeClr val="accent1">
                        <a:lumMod val="20000"/>
                        <a:lumOff val="80000"/>
                      </a:schemeClr>
                    </a:solidFill>
                  </a:tcPr>
                </a:tc>
                <a:tc>
                  <a:txBody>
                    <a:bodyPr/>
                    <a:lstStyle/>
                    <a:p>
                      <a:pPr algn="ctr"/>
                      <a:r>
                        <a:rPr kumimoji="1" lang="ja-JP" altLang="en-US" sz="1000" dirty="0" smtClean="0">
                          <a:latin typeface="+mj-ea"/>
                          <a:ea typeface="+mj-ea"/>
                        </a:rPr>
                        <a:t>散布後</a:t>
                      </a:r>
                      <a:r>
                        <a:rPr kumimoji="1" lang="en-US" altLang="ja-JP" sz="1000" dirty="0" smtClean="0">
                          <a:latin typeface="+mj-ea"/>
                          <a:ea typeface="+mj-ea"/>
                        </a:rPr>
                        <a:t>1</a:t>
                      </a:r>
                      <a:r>
                        <a:rPr kumimoji="1" lang="ja-JP" altLang="en-US" sz="1000" dirty="0" smtClean="0">
                          <a:latin typeface="+mj-ea"/>
                          <a:ea typeface="+mj-ea"/>
                        </a:rPr>
                        <a:t>か月</a:t>
                      </a:r>
                      <a:r>
                        <a:rPr kumimoji="1" lang="en-US" altLang="ja-JP" sz="1000" baseline="30000" dirty="0" smtClean="0">
                          <a:latin typeface="+mj-ea"/>
                          <a:ea typeface="+mj-ea"/>
                        </a:rPr>
                        <a:t>※1</a:t>
                      </a:r>
                    </a:p>
                    <a:p>
                      <a:pPr algn="ctr"/>
                      <a:r>
                        <a:rPr kumimoji="1" lang="en-US" altLang="ja-JP" sz="1000" dirty="0" smtClean="0">
                          <a:latin typeface="+mj-ea"/>
                          <a:ea typeface="+mj-ea"/>
                        </a:rPr>
                        <a:t>9/29</a:t>
                      </a:r>
                      <a:endParaRPr kumimoji="1" lang="ja-JP" altLang="en-US" sz="1000" dirty="0">
                        <a:latin typeface="+mj-ea"/>
                        <a:ea typeface="+mj-ea"/>
                      </a:endParaRPr>
                    </a:p>
                  </a:txBody>
                  <a:tcPr>
                    <a:solidFill>
                      <a:schemeClr val="accent1">
                        <a:lumMod val="20000"/>
                        <a:lumOff val="80000"/>
                      </a:schemeClr>
                    </a:solidFill>
                  </a:tcPr>
                </a:tc>
                <a:tc>
                  <a:txBody>
                    <a:bodyPr/>
                    <a:lstStyle/>
                    <a:p>
                      <a:pPr algn="ctr"/>
                      <a:r>
                        <a:rPr kumimoji="1" lang="ja-JP" altLang="en-US" sz="1000" dirty="0" smtClean="0">
                          <a:latin typeface="+mj-ea"/>
                          <a:ea typeface="+mj-ea"/>
                        </a:rPr>
                        <a:t>散布後</a:t>
                      </a:r>
                      <a:r>
                        <a:rPr kumimoji="1" lang="en-US" altLang="ja-JP" sz="1000" dirty="0" smtClean="0">
                          <a:latin typeface="+mj-ea"/>
                          <a:ea typeface="+mj-ea"/>
                        </a:rPr>
                        <a:t>2</a:t>
                      </a:r>
                      <a:r>
                        <a:rPr kumimoji="1" lang="ja-JP" altLang="en-US" sz="1000" dirty="0" smtClean="0">
                          <a:latin typeface="+mj-ea"/>
                          <a:ea typeface="+mj-ea"/>
                        </a:rPr>
                        <a:t>か月</a:t>
                      </a:r>
                      <a:endParaRPr kumimoji="1" lang="en-US" altLang="ja-JP" sz="1000" dirty="0" smtClean="0">
                        <a:latin typeface="+mj-ea"/>
                        <a:ea typeface="+mj-ea"/>
                      </a:endParaRPr>
                    </a:p>
                    <a:p>
                      <a:pPr algn="ctr"/>
                      <a:r>
                        <a:rPr kumimoji="1" lang="en-US" altLang="ja-JP" sz="1000" dirty="0" smtClean="0">
                          <a:latin typeface="+mj-ea"/>
                          <a:ea typeface="+mj-ea"/>
                        </a:rPr>
                        <a:t>10/29</a:t>
                      </a:r>
                      <a:endParaRPr kumimoji="1" lang="ja-JP" altLang="en-US" sz="1000" dirty="0">
                        <a:latin typeface="+mj-ea"/>
                        <a:ea typeface="+mj-ea"/>
                      </a:endParaRPr>
                    </a:p>
                  </a:txBody>
                  <a:tcP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j-ea"/>
                          <a:ea typeface="+mj-ea"/>
                        </a:rPr>
                        <a:t>散布後</a:t>
                      </a:r>
                      <a:r>
                        <a:rPr kumimoji="1" lang="en-US" altLang="ja-JP" sz="1000" dirty="0" smtClean="0">
                          <a:latin typeface="+mj-ea"/>
                          <a:ea typeface="+mj-ea"/>
                        </a:rPr>
                        <a:t>3</a:t>
                      </a:r>
                      <a:r>
                        <a:rPr kumimoji="1" lang="ja-JP" altLang="en-US" sz="1000" dirty="0" smtClean="0">
                          <a:latin typeface="+mj-ea"/>
                          <a:ea typeface="+mj-ea"/>
                        </a:rPr>
                        <a:t>か月</a:t>
                      </a:r>
                      <a:endParaRPr kumimoji="1" lang="en-US" altLang="ja-JP" sz="1000" dirty="0" smtClean="0">
                        <a:latin typeface="+mj-ea"/>
                        <a:ea typeface="+mj-ea"/>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mj-ea"/>
                          <a:ea typeface="+mj-ea"/>
                        </a:rPr>
                        <a:t>11/26</a:t>
                      </a:r>
                      <a:endParaRPr kumimoji="1" lang="ja-JP" altLang="en-US" sz="1000" dirty="0" smtClean="0">
                        <a:latin typeface="+mj-ea"/>
                        <a:ea typeface="+mj-ea"/>
                      </a:endParaRPr>
                    </a:p>
                  </a:txBody>
                  <a:tcPr>
                    <a:solidFill>
                      <a:schemeClr val="accent1">
                        <a:lumMod val="20000"/>
                        <a:lumOff val="80000"/>
                      </a:schemeClr>
                    </a:solidFill>
                  </a:tcPr>
                </a:tc>
                <a:extLst>
                  <a:ext uri="{0D108BD9-81ED-4DB2-BD59-A6C34878D82A}">
                    <a16:rowId xmlns:a16="http://schemas.microsoft.com/office/drawing/2014/main" val="1584803865"/>
                  </a:ext>
                </a:extLst>
              </a:tr>
              <a:tr h="1365390">
                <a:tc>
                  <a:txBody>
                    <a:bodyPr/>
                    <a:lstStyle/>
                    <a:p>
                      <a:pPr algn="ctr"/>
                      <a:r>
                        <a:rPr kumimoji="1" lang="ja-JP" altLang="en-US" sz="1000" b="1" dirty="0" smtClean="0">
                          <a:latin typeface="+mj-ea"/>
                          <a:ea typeface="+mj-ea"/>
                        </a:rPr>
                        <a:t>対照　</a:t>
                      </a:r>
                      <a:r>
                        <a:rPr kumimoji="1" lang="ja-JP" altLang="en-US" sz="1000" b="0" dirty="0" smtClean="0">
                          <a:latin typeface="+mj-ea"/>
                          <a:ea typeface="+mj-ea"/>
                        </a:rPr>
                        <a:t>万才橋</a:t>
                      </a:r>
                      <a:endParaRPr kumimoji="1" lang="en-US" altLang="ja-JP" sz="1000" b="0" dirty="0" smtClean="0">
                        <a:latin typeface="+mj-ea"/>
                        <a:ea typeface="+mj-ea"/>
                      </a:endParaRPr>
                    </a:p>
                  </a:txBody>
                  <a:tcPr vert="eaVert" anchor="ctr">
                    <a:solidFill>
                      <a:schemeClr val="accent1">
                        <a:lumMod val="20000"/>
                        <a:lumOff val="80000"/>
                      </a:schemeClr>
                    </a:solidFill>
                  </a:tcPr>
                </a:tc>
                <a:tc>
                  <a:txBody>
                    <a:bodyPr/>
                    <a:lstStyle/>
                    <a:p>
                      <a:endParaRPr kumimoji="1" lang="ja-JP" altLang="en-US" sz="1100" dirty="0">
                        <a:latin typeface="+mj-ea"/>
                        <a:ea typeface="+mj-ea"/>
                      </a:endParaRPr>
                    </a:p>
                  </a:txBody>
                  <a:tcPr/>
                </a:tc>
                <a:tc>
                  <a:txBody>
                    <a:bodyPr/>
                    <a:lstStyle/>
                    <a:p>
                      <a:endParaRPr kumimoji="1" lang="ja-JP" altLang="en-US" sz="1100" dirty="0">
                        <a:latin typeface="+mj-ea"/>
                        <a:ea typeface="+mj-ea"/>
                      </a:endParaRPr>
                    </a:p>
                  </a:txBody>
                  <a:tcPr/>
                </a:tc>
                <a:tc>
                  <a:txBody>
                    <a:bodyPr/>
                    <a:lstStyle/>
                    <a:p>
                      <a:endParaRPr kumimoji="1" lang="ja-JP" altLang="en-US" sz="1100" dirty="0">
                        <a:latin typeface="+mj-ea"/>
                        <a:ea typeface="+mj-ea"/>
                      </a:endParaRPr>
                    </a:p>
                  </a:txBody>
                  <a:tcPr/>
                </a:tc>
                <a:tc>
                  <a:txBody>
                    <a:bodyPr/>
                    <a:lstStyle/>
                    <a:p>
                      <a:pPr algn="ctr"/>
                      <a:endParaRPr kumimoji="1" lang="ja-JP" altLang="en-US" sz="1100" dirty="0">
                        <a:latin typeface="+mj-ea"/>
                        <a:ea typeface="+mj-ea"/>
                      </a:endParaRPr>
                    </a:p>
                  </a:txBody>
                  <a:tcPr anchor="ctr"/>
                </a:tc>
                <a:tc>
                  <a:txBody>
                    <a:bodyPr/>
                    <a:lstStyle/>
                    <a:p>
                      <a:pPr algn="ctr"/>
                      <a:endParaRPr kumimoji="1" lang="ja-JP" altLang="en-US" sz="1100" dirty="0">
                        <a:latin typeface="+mj-ea"/>
                        <a:ea typeface="+mj-ea"/>
                      </a:endParaRPr>
                    </a:p>
                  </a:txBody>
                  <a:tcPr anchor="ctr"/>
                </a:tc>
                <a:extLst>
                  <a:ext uri="{0D108BD9-81ED-4DB2-BD59-A6C34878D82A}">
                    <a16:rowId xmlns:a16="http://schemas.microsoft.com/office/drawing/2014/main" val="2741988858"/>
                  </a:ext>
                </a:extLst>
              </a:tr>
              <a:tr h="1365390">
                <a:tc>
                  <a:txBody>
                    <a:bodyPr/>
                    <a:lstStyle/>
                    <a:p>
                      <a:pPr algn="ctr"/>
                      <a:r>
                        <a:rPr kumimoji="1" lang="ja-JP" altLang="en-US" sz="1000" dirty="0" smtClean="0">
                          <a:latin typeface="+mj-ea"/>
                          <a:ea typeface="+mj-ea"/>
                        </a:rPr>
                        <a:t>万才橋</a:t>
                      </a:r>
                      <a:endParaRPr kumimoji="1" lang="ja-JP" altLang="en-US" sz="1000" dirty="0">
                        <a:latin typeface="+mj-ea"/>
                        <a:ea typeface="+mj-ea"/>
                      </a:endParaRPr>
                    </a:p>
                  </a:txBody>
                  <a:tcPr vert="eaVert" anchor="ctr">
                    <a:solidFill>
                      <a:schemeClr val="accent1">
                        <a:lumMod val="20000"/>
                        <a:lumOff val="80000"/>
                      </a:schemeClr>
                    </a:solidFill>
                  </a:tcPr>
                </a:tc>
                <a:tc>
                  <a:txBody>
                    <a:bodyPr/>
                    <a:lstStyle/>
                    <a:p>
                      <a:endParaRPr kumimoji="1" lang="ja-JP" altLang="en-US" sz="1100" dirty="0">
                        <a:latin typeface="+mj-ea"/>
                        <a:ea typeface="+mj-ea"/>
                      </a:endParaRPr>
                    </a:p>
                  </a:txBody>
                  <a:tcPr/>
                </a:tc>
                <a:tc>
                  <a:txBody>
                    <a:bodyPr/>
                    <a:lstStyle/>
                    <a:p>
                      <a:endParaRPr kumimoji="1" lang="ja-JP" altLang="en-US" sz="1100" dirty="0">
                        <a:latin typeface="+mj-ea"/>
                        <a:ea typeface="+mj-ea"/>
                      </a:endParaRPr>
                    </a:p>
                  </a:txBody>
                  <a:tcPr/>
                </a:tc>
                <a:tc>
                  <a:txBody>
                    <a:bodyPr/>
                    <a:lstStyle/>
                    <a:p>
                      <a:endParaRPr kumimoji="1" lang="ja-JP" altLang="en-US" sz="1100">
                        <a:latin typeface="+mj-ea"/>
                        <a:ea typeface="+mj-ea"/>
                      </a:endParaRPr>
                    </a:p>
                  </a:txBody>
                  <a:tcPr/>
                </a:tc>
                <a:tc>
                  <a:txBody>
                    <a:bodyPr/>
                    <a:lstStyle/>
                    <a:p>
                      <a:pPr algn="ctr"/>
                      <a:endParaRPr kumimoji="1" lang="ja-JP" altLang="en-US" sz="1100" dirty="0">
                        <a:latin typeface="+mj-ea"/>
                        <a:ea typeface="+mj-ea"/>
                      </a:endParaRPr>
                    </a:p>
                  </a:txBody>
                  <a:tcPr anchor="ctr"/>
                </a:tc>
                <a:tc>
                  <a:txBody>
                    <a:bodyPr/>
                    <a:lstStyle/>
                    <a:p>
                      <a:pPr algn="ctr"/>
                      <a:endParaRPr kumimoji="1" lang="ja-JP" altLang="en-US" sz="1100" dirty="0">
                        <a:latin typeface="+mj-ea"/>
                        <a:ea typeface="+mj-ea"/>
                      </a:endParaRPr>
                    </a:p>
                  </a:txBody>
                  <a:tcPr anchor="ctr"/>
                </a:tc>
                <a:extLst>
                  <a:ext uri="{0D108BD9-81ED-4DB2-BD59-A6C34878D82A}">
                    <a16:rowId xmlns:a16="http://schemas.microsoft.com/office/drawing/2014/main" val="3667531396"/>
                  </a:ext>
                </a:extLst>
              </a:tr>
              <a:tr h="1365390">
                <a:tc>
                  <a:txBody>
                    <a:bodyPr/>
                    <a:lstStyle/>
                    <a:p>
                      <a:pPr algn="ctr"/>
                      <a:r>
                        <a:rPr kumimoji="1" lang="ja-JP" altLang="en-US" sz="1000" dirty="0" smtClean="0">
                          <a:latin typeface="+mj-ea"/>
                          <a:ea typeface="+mj-ea"/>
                        </a:rPr>
                        <a:t>万才橋</a:t>
                      </a:r>
                      <a:endParaRPr kumimoji="1" lang="ja-JP" altLang="en-US" sz="1000" dirty="0">
                        <a:latin typeface="+mj-ea"/>
                        <a:ea typeface="+mj-ea"/>
                      </a:endParaRPr>
                    </a:p>
                  </a:txBody>
                  <a:tcPr vert="eaVert" anchor="ctr">
                    <a:solidFill>
                      <a:schemeClr val="accent1">
                        <a:lumMod val="20000"/>
                        <a:lumOff val="80000"/>
                      </a:schemeClr>
                    </a:solidFill>
                  </a:tcPr>
                </a:tc>
                <a:tc>
                  <a:txBody>
                    <a:bodyPr/>
                    <a:lstStyle/>
                    <a:p>
                      <a:endParaRPr kumimoji="1" lang="ja-JP" altLang="en-US" sz="1100" dirty="0">
                        <a:latin typeface="+mj-ea"/>
                        <a:ea typeface="+mj-ea"/>
                      </a:endParaRPr>
                    </a:p>
                  </a:txBody>
                  <a:tcPr/>
                </a:tc>
                <a:tc>
                  <a:txBody>
                    <a:bodyPr/>
                    <a:lstStyle/>
                    <a:p>
                      <a:endParaRPr kumimoji="1" lang="ja-JP" altLang="en-US" sz="1100">
                        <a:latin typeface="+mj-ea"/>
                        <a:ea typeface="+mj-ea"/>
                      </a:endParaRPr>
                    </a:p>
                  </a:txBody>
                  <a:tcPr/>
                </a:tc>
                <a:tc>
                  <a:txBody>
                    <a:bodyPr/>
                    <a:lstStyle/>
                    <a:p>
                      <a:endParaRPr kumimoji="1" lang="ja-JP" altLang="en-US" sz="1100" dirty="0">
                        <a:latin typeface="+mj-ea"/>
                        <a:ea typeface="+mj-ea"/>
                      </a:endParaRPr>
                    </a:p>
                  </a:txBody>
                  <a:tcPr/>
                </a:tc>
                <a:tc>
                  <a:txBody>
                    <a:bodyPr/>
                    <a:lstStyle/>
                    <a:p>
                      <a:pPr algn="ctr"/>
                      <a:endParaRPr kumimoji="1" lang="ja-JP" altLang="en-US" sz="1100" dirty="0">
                        <a:latin typeface="+mj-ea"/>
                        <a:ea typeface="+mj-ea"/>
                      </a:endParaRPr>
                    </a:p>
                  </a:txBody>
                  <a:tcPr anchor="ctr"/>
                </a:tc>
                <a:tc>
                  <a:txBody>
                    <a:bodyPr/>
                    <a:lstStyle/>
                    <a:p>
                      <a:pPr algn="ctr"/>
                      <a:endParaRPr kumimoji="1" lang="ja-JP" altLang="en-US" sz="1100" dirty="0">
                        <a:latin typeface="+mj-ea"/>
                        <a:ea typeface="+mj-ea"/>
                      </a:endParaRPr>
                    </a:p>
                  </a:txBody>
                  <a:tcPr anchor="ctr"/>
                </a:tc>
                <a:extLst>
                  <a:ext uri="{0D108BD9-81ED-4DB2-BD59-A6C34878D82A}">
                    <a16:rowId xmlns:a16="http://schemas.microsoft.com/office/drawing/2014/main" val="3770199654"/>
                  </a:ext>
                </a:extLst>
              </a:tr>
              <a:tr h="1365390">
                <a:tc>
                  <a:txBody>
                    <a:bodyPr/>
                    <a:lstStyle/>
                    <a:p>
                      <a:pPr algn="ctr"/>
                      <a:r>
                        <a:rPr kumimoji="1" lang="ja-JP" altLang="en-US" sz="1000" dirty="0" smtClean="0">
                          <a:latin typeface="+mj-ea"/>
                          <a:ea typeface="+mj-ea"/>
                        </a:rPr>
                        <a:t>猪飼野新橋</a:t>
                      </a:r>
                      <a:endParaRPr kumimoji="1" lang="ja-JP" altLang="en-US" sz="1000" dirty="0">
                        <a:latin typeface="+mj-ea"/>
                        <a:ea typeface="+mj-ea"/>
                      </a:endParaRPr>
                    </a:p>
                  </a:txBody>
                  <a:tcPr vert="eaVert" anchor="ctr">
                    <a:solidFill>
                      <a:schemeClr val="accent1">
                        <a:lumMod val="20000"/>
                        <a:lumOff val="80000"/>
                      </a:schemeClr>
                    </a:solidFill>
                  </a:tcPr>
                </a:tc>
                <a:tc>
                  <a:txBody>
                    <a:bodyPr/>
                    <a:lstStyle/>
                    <a:p>
                      <a:endParaRPr kumimoji="1" lang="ja-JP" altLang="en-US" sz="1100" dirty="0">
                        <a:latin typeface="+mj-ea"/>
                        <a:ea typeface="+mj-ea"/>
                      </a:endParaRPr>
                    </a:p>
                  </a:txBody>
                  <a:tcPr/>
                </a:tc>
                <a:tc>
                  <a:txBody>
                    <a:bodyPr/>
                    <a:lstStyle/>
                    <a:p>
                      <a:endParaRPr kumimoji="1" lang="ja-JP" altLang="en-US" sz="1100" dirty="0">
                        <a:latin typeface="+mj-ea"/>
                        <a:ea typeface="+mj-ea"/>
                      </a:endParaRPr>
                    </a:p>
                  </a:txBody>
                  <a:tcPr/>
                </a:tc>
                <a:tc>
                  <a:txBody>
                    <a:bodyPr/>
                    <a:lstStyle/>
                    <a:p>
                      <a:endParaRPr kumimoji="1" lang="ja-JP" altLang="en-US" sz="1100" dirty="0">
                        <a:latin typeface="+mj-ea"/>
                        <a:ea typeface="+mj-ea"/>
                      </a:endParaRPr>
                    </a:p>
                  </a:txBody>
                  <a:tcPr/>
                </a:tc>
                <a:tc>
                  <a:txBody>
                    <a:bodyPr/>
                    <a:lstStyle/>
                    <a:p>
                      <a:pPr algn="ctr"/>
                      <a:endParaRPr kumimoji="1" lang="ja-JP" altLang="en-US" sz="1100" dirty="0">
                        <a:latin typeface="+mj-ea"/>
                        <a:ea typeface="+mj-ea"/>
                      </a:endParaRPr>
                    </a:p>
                  </a:txBody>
                  <a:tcPr anchor="ctr"/>
                </a:tc>
                <a:tc>
                  <a:txBody>
                    <a:bodyPr/>
                    <a:lstStyle/>
                    <a:p>
                      <a:pPr algn="ctr"/>
                      <a:endParaRPr kumimoji="1" lang="ja-JP" altLang="en-US" sz="1100" dirty="0">
                        <a:latin typeface="+mj-ea"/>
                        <a:ea typeface="+mj-ea"/>
                      </a:endParaRPr>
                    </a:p>
                  </a:txBody>
                  <a:tcPr anchor="ctr"/>
                </a:tc>
                <a:extLst>
                  <a:ext uri="{0D108BD9-81ED-4DB2-BD59-A6C34878D82A}">
                    <a16:rowId xmlns:a16="http://schemas.microsoft.com/office/drawing/2014/main" val="1331921110"/>
                  </a:ext>
                </a:extLst>
              </a:tr>
            </a:tbl>
          </a:graphicData>
        </a:graphic>
      </p:graphicFrame>
      <p:pic>
        <p:nvPicPr>
          <p:cNvPr id="104" name="図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891" y="2511896"/>
            <a:ext cx="1488868" cy="1116000"/>
          </a:xfrm>
          <a:prstGeom prst="rect">
            <a:avLst/>
          </a:prstGeom>
        </p:spPr>
      </p:pic>
      <p:pic>
        <p:nvPicPr>
          <p:cNvPr id="105" name="図 1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59" y="3881943"/>
            <a:ext cx="1488000" cy="1116000"/>
          </a:xfrm>
          <a:prstGeom prst="rect">
            <a:avLst/>
          </a:prstGeom>
        </p:spPr>
      </p:pic>
      <p:pic>
        <p:nvPicPr>
          <p:cNvPr id="106" name="図 1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891" y="5278478"/>
            <a:ext cx="1488868" cy="1116000"/>
          </a:xfrm>
          <a:prstGeom prst="rect">
            <a:avLst/>
          </a:prstGeom>
        </p:spPr>
      </p:pic>
      <p:pic>
        <p:nvPicPr>
          <p:cNvPr id="110" name="図 1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703" y="2511896"/>
            <a:ext cx="1488000" cy="1116000"/>
          </a:xfrm>
          <a:prstGeom prst="rect">
            <a:avLst/>
          </a:prstGeom>
        </p:spPr>
      </p:pic>
      <p:pic>
        <p:nvPicPr>
          <p:cNvPr id="111" name="図 1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2703" y="3881943"/>
            <a:ext cx="1488000" cy="1116000"/>
          </a:xfrm>
          <a:prstGeom prst="rect">
            <a:avLst/>
          </a:prstGeom>
        </p:spPr>
      </p:pic>
      <p:pic>
        <p:nvPicPr>
          <p:cNvPr id="112" name="図 1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2703" y="5278478"/>
            <a:ext cx="1488000" cy="1116000"/>
          </a:xfrm>
          <a:prstGeom prst="rect">
            <a:avLst/>
          </a:prstGeom>
        </p:spPr>
      </p:pic>
      <p:pic>
        <p:nvPicPr>
          <p:cNvPr id="114" name="図 1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9789" y="2511896"/>
            <a:ext cx="1487411" cy="1116000"/>
          </a:xfrm>
          <a:prstGeom prst="rect">
            <a:avLst/>
          </a:prstGeom>
        </p:spPr>
      </p:pic>
      <p:pic>
        <p:nvPicPr>
          <p:cNvPr id="116" name="図 1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1647" y="3881943"/>
            <a:ext cx="1487411" cy="1116000"/>
          </a:xfrm>
          <a:prstGeom prst="rect">
            <a:avLst/>
          </a:prstGeom>
        </p:spPr>
      </p:pic>
      <p:pic>
        <p:nvPicPr>
          <p:cNvPr id="117" name="図 1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71647" y="5278478"/>
            <a:ext cx="1487411" cy="1116000"/>
          </a:xfrm>
          <a:prstGeom prst="rect">
            <a:avLst/>
          </a:prstGeom>
        </p:spPr>
      </p:pic>
      <p:pic>
        <p:nvPicPr>
          <p:cNvPr id="3" name="図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9789" y="1183216"/>
            <a:ext cx="1486430" cy="1114823"/>
          </a:xfrm>
          <a:prstGeom prst="rect">
            <a:avLst/>
          </a:prstGeom>
        </p:spPr>
      </p:pic>
      <p:pic>
        <p:nvPicPr>
          <p:cNvPr id="49" name="図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6996" y="1152168"/>
            <a:ext cx="1564764" cy="1173573"/>
          </a:xfrm>
          <a:prstGeom prst="rect">
            <a:avLst/>
          </a:prstGeom>
        </p:spPr>
      </p:pic>
      <p:pic>
        <p:nvPicPr>
          <p:cNvPr id="4" name="図 3"/>
          <p:cNvPicPr>
            <a:picLocks noChangeAspect="1"/>
          </p:cNvPicPr>
          <p:nvPr/>
        </p:nvPicPr>
        <p:blipFill>
          <a:blip r:embed="rId14"/>
          <a:stretch>
            <a:fillRect/>
          </a:stretch>
        </p:blipFill>
        <p:spPr>
          <a:xfrm>
            <a:off x="2305444" y="1173791"/>
            <a:ext cx="1521833" cy="1141375"/>
          </a:xfrm>
          <a:prstGeom prst="rect">
            <a:avLst/>
          </a:prstGeom>
        </p:spPr>
      </p:pic>
      <p:sp>
        <p:nvSpPr>
          <p:cNvPr id="50" name="テキスト ボックス 49"/>
          <p:cNvSpPr txBox="1"/>
          <p:nvPr/>
        </p:nvSpPr>
        <p:spPr>
          <a:xfrm>
            <a:off x="494450" y="6568754"/>
            <a:ext cx="4369324" cy="338554"/>
          </a:xfrm>
          <a:prstGeom prst="rect">
            <a:avLst/>
          </a:prstGeom>
          <a:noFill/>
        </p:spPr>
        <p:txBody>
          <a:bodyPr wrap="square" rtlCol="0">
            <a:spAutoFit/>
          </a:bodyPr>
          <a:lstStyle/>
          <a:p>
            <a:r>
              <a:rPr lang="en-US" altLang="ja-JP" sz="800" dirty="0" smtClean="0"/>
              <a:t>※</a:t>
            </a:r>
            <a:r>
              <a:rPr lang="ja-JP" altLang="en-US" sz="800" dirty="0" smtClean="0"/>
              <a:t>１：散布後</a:t>
            </a:r>
            <a:r>
              <a:rPr lang="en-US" altLang="ja-JP" sz="800" dirty="0" smtClean="0"/>
              <a:t>1</a:t>
            </a:r>
            <a:r>
              <a:rPr lang="ja-JP" altLang="en-US" sz="800" dirty="0" smtClean="0"/>
              <a:t>か月（</a:t>
            </a:r>
            <a:r>
              <a:rPr lang="en-US" altLang="ja-JP" sz="800" dirty="0" smtClean="0"/>
              <a:t>9/29</a:t>
            </a:r>
            <a:r>
              <a:rPr lang="ja-JP" altLang="en-US" sz="800" dirty="0" smtClean="0"/>
              <a:t>）撮影では</a:t>
            </a:r>
            <a:r>
              <a:rPr lang="ja-JP" altLang="en-US" sz="800" dirty="0"/>
              <a:t>フラッシュ</a:t>
            </a:r>
            <a:r>
              <a:rPr lang="ja-JP" altLang="en-US" sz="800" dirty="0" smtClean="0"/>
              <a:t>を使用しているため色味が異なっている。</a:t>
            </a:r>
            <a:endParaRPr lang="en-US" altLang="ja-JP" sz="800" dirty="0" smtClean="0"/>
          </a:p>
          <a:p>
            <a:r>
              <a:rPr kumimoji="1" lang="en-US" altLang="ja-JP" sz="800" dirty="0" smtClean="0"/>
              <a:t>※</a:t>
            </a:r>
            <a:r>
              <a:rPr kumimoji="1" lang="ja-JP" altLang="en-US" sz="800" dirty="0" smtClean="0"/>
              <a:t>２：ペグ頂部から河床までの距離（同じ位置のペグではない）</a:t>
            </a:r>
            <a:endParaRPr kumimoji="1" lang="en-US" altLang="ja-JP" sz="800" dirty="0" smtClean="0"/>
          </a:p>
        </p:txBody>
      </p:sp>
      <p:sp>
        <p:nvSpPr>
          <p:cNvPr id="51" name="テキスト ボックス 50"/>
          <p:cNvSpPr txBox="1"/>
          <p:nvPr/>
        </p:nvSpPr>
        <p:spPr>
          <a:xfrm>
            <a:off x="494857" y="3712477"/>
            <a:ext cx="1857846" cy="182101"/>
          </a:xfrm>
          <a:prstGeom prst="rect">
            <a:avLst/>
          </a:prstGeom>
          <a:noFill/>
        </p:spPr>
        <p:txBody>
          <a:bodyPr wrap="square" rtlCol="0">
            <a:spAutoFit/>
          </a:bodyPr>
          <a:lstStyle/>
          <a:p>
            <a:pPr>
              <a:lnSpc>
                <a:spcPts val="700"/>
              </a:lnSpc>
            </a:pPr>
            <a:r>
              <a:rPr lang="ja-JP" altLang="en-US" sz="700" dirty="0" smtClean="0"/>
              <a:t>散布状況：河床上に薬剤が確認できた</a:t>
            </a:r>
            <a:endParaRPr kumimoji="1" lang="en-US" altLang="ja-JP" sz="700" dirty="0" smtClean="0"/>
          </a:p>
        </p:txBody>
      </p:sp>
      <p:sp>
        <p:nvSpPr>
          <p:cNvPr id="52" name="テキスト ボックス 51"/>
          <p:cNvSpPr txBox="1"/>
          <p:nvPr/>
        </p:nvSpPr>
        <p:spPr>
          <a:xfrm>
            <a:off x="705414" y="2311610"/>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kumimoji="1" lang="en-US" altLang="ja-JP" sz="700" b="1" u="sng" dirty="0" smtClean="0">
                <a:solidFill>
                  <a:srgbClr val="FF0000"/>
                </a:solidFill>
              </a:rPr>
              <a:t>14cm</a:t>
            </a:r>
            <a:endParaRPr kumimoji="1" lang="en-US" altLang="ja-JP" sz="700" dirty="0" smtClean="0"/>
          </a:p>
        </p:txBody>
      </p:sp>
      <p:sp>
        <p:nvSpPr>
          <p:cNvPr id="53" name="テキスト ボックス 52"/>
          <p:cNvSpPr txBox="1"/>
          <p:nvPr/>
        </p:nvSpPr>
        <p:spPr>
          <a:xfrm>
            <a:off x="3944913" y="3712477"/>
            <a:ext cx="1812649" cy="182101"/>
          </a:xfrm>
          <a:prstGeom prst="rect">
            <a:avLst/>
          </a:prstGeom>
          <a:noFill/>
        </p:spPr>
        <p:txBody>
          <a:bodyPr wrap="square" rtlCol="0">
            <a:spAutoFit/>
          </a:bodyPr>
          <a:lstStyle/>
          <a:p>
            <a:pPr>
              <a:lnSpc>
                <a:spcPts val="700"/>
              </a:lnSpc>
            </a:pPr>
            <a:r>
              <a:rPr kumimoji="1" lang="ja-JP" altLang="en-US" sz="700" dirty="0" smtClean="0"/>
              <a:t>散布状況：河床上に薬剤が確認できた</a:t>
            </a:r>
            <a:endParaRPr kumimoji="1" lang="en-US" altLang="ja-JP" sz="700" dirty="0" smtClean="0"/>
          </a:p>
        </p:txBody>
      </p:sp>
      <p:sp>
        <p:nvSpPr>
          <p:cNvPr id="54" name="テキスト ボックス 53"/>
          <p:cNvSpPr txBox="1"/>
          <p:nvPr/>
        </p:nvSpPr>
        <p:spPr>
          <a:xfrm>
            <a:off x="2417250" y="2311610"/>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ja-JP" altLang="en-US" sz="700" b="1" u="sng" dirty="0">
                <a:solidFill>
                  <a:srgbClr val="FF0000"/>
                </a:solidFill>
              </a:rPr>
              <a:t>５</a:t>
            </a:r>
            <a:r>
              <a:rPr kumimoji="1" lang="en-US" altLang="ja-JP" sz="700" b="1" u="sng" dirty="0" smtClean="0">
                <a:solidFill>
                  <a:srgbClr val="FF0000"/>
                </a:solidFill>
              </a:rPr>
              <a:t>cm</a:t>
            </a:r>
            <a:endParaRPr kumimoji="1" lang="en-US" altLang="ja-JP" sz="700" dirty="0" smtClean="0"/>
          </a:p>
        </p:txBody>
      </p:sp>
      <p:sp>
        <p:nvSpPr>
          <p:cNvPr id="55" name="テキスト ボックス 54"/>
          <p:cNvSpPr txBox="1"/>
          <p:nvPr/>
        </p:nvSpPr>
        <p:spPr>
          <a:xfrm>
            <a:off x="4129086" y="2311610"/>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ja-JP" altLang="en-US" sz="700" b="1" u="sng" dirty="0" smtClean="0">
                <a:solidFill>
                  <a:srgbClr val="FF0000"/>
                </a:solidFill>
              </a:rPr>
              <a:t>７</a:t>
            </a:r>
            <a:r>
              <a:rPr kumimoji="1" lang="en-US" altLang="ja-JP" sz="700" b="1" u="sng" dirty="0" smtClean="0">
                <a:solidFill>
                  <a:srgbClr val="FF0000"/>
                </a:solidFill>
              </a:rPr>
              <a:t>cm</a:t>
            </a:r>
            <a:endParaRPr kumimoji="1" lang="en-US" altLang="ja-JP" sz="700" dirty="0" smtClean="0"/>
          </a:p>
        </p:txBody>
      </p:sp>
      <p:sp>
        <p:nvSpPr>
          <p:cNvPr id="56" name="テキスト ボックス 55"/>
          <p:cNvSpPr txBox="1"/>
          <p:nvPr/>
        </p:nvSpPr>
        <p:spPr>
          <a:xfrm>
            <a:off x="494857" y="3622509"/>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en-US" altLang="ja-JP" sz="700" b="1" u="sng" dirty="0">
                <a:solidFill>
                  <a:srgbClr val="FF0000"/>
                </a:solidFill>
              </a:rPr>
              <a:t>15</a:t>
            </a:r>
            <a:r>
              <a:rPr kumimoji="1" lang="en-US" altLang="ja-JP" sz="700" b="1" u="sng" dirty="0" smtClean="0">
                <a:solidFill>
                  <a:srgbClr val="FF0000"/>
                </a:solidFill>
              </a:rPr>
              <a:t>cm</a:t>
            </a:r>
            <a:endParaRPr kumimoji="1" lang="en-US" altLang="ja-JP" sz="700" dirty="0" smtClean="0"/>
          </a:p>
        </p:txBody>
      </p:sp>
      <p:sp>
        <p:nvSpPr>
          <p:cNvPr id="57" name="テキスト ボックス 56"/>
          <p:cNvSpPr txBox="1"/>
          <p:nvPr/>
        </p:nvSpPr>
        <p:spPr>
          <a:xfrm>
            <a:off x="2229647" y="3622509"/>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ja-JP" altLang="en-US" sz="700" b="1" u="sng" dirty="0">
                <a:solidFill>
                  <a:srgbClr val="FF0000"/>
                </a:solidFill>
              </a:rPr>
              <a:t>６</a:t>
            </a:r>
            <a:r>
              <a:rPr kumimoji="1" lang="en-US" altLang="ja-JP" sz="700" b="1" u="sng" dirty="0" smtClean="0">
                <a:solidFill>
                  <a:srgbClr val="FF0000"/>
                </a:solidFill>
              </a:rPr>
              <a:t>cm</a:t>
            </a:r>
            <a:endParaRPr kumimoji="1" lang="en-US" altLang="ja-JP" sz="700" dirty="0" smtClean="0"/>
          </a:p>
        </p:txBody>
      </p:sp>
      <p:sp>
        <p:nvSpPr>
          <p:cNvPr id="58" name="テキスト ボックス 57"/>
          <p:cNvSpPr txBox="1"/>
          <p:nvPr/>
        </p:nvSpPr>
        <p:spPr>
          <a:xfrm>
            <a:off x="2236415" y="3712477"/>
            <a:ext cx="1857846" cy="182101"/>
          </a:xfrm>
          <a:prstGeom prst="rect">
            <a:avLst/>
          </a:prstGeom>
          <a:noFill/>
        </p:spPr>
        <p:txBody>
          <a:bodyPr wrap="square" rtlCol="0">
            <a:spAutoFit/>
          </a:bodyPr>
          <a:lstStyle/>
          <a:p>
            <a:pPr>
              <a:lnSpc>
                <a:spcPts val="700"/>
              </a:lnSpc>
            </a:pPr>
            <a:r>
              <a:rPr lang="ja-JP" altLang="en-US" sz="700" dirty="0" smtClean="0"/>
              <a:t>散布状況：薬剤は目視で確認できず</a:t>
            </a:r>
            <a:endParaRPr kumimoji="1" lang="en-US" altLang="ja-JP" sz="700" dirty="0" smtClean="0"/>
          </a:p>
        </p:txBody>
      </p:sp>
      <p:sp>
        <p:nvSpPr>
          <p:cNvPr id="59" name="テキスト ボックス 58"/>
          <p:cNvSpPr txBox="1"/>
          <p:nvPr/>
        </p:nvSpPr>
        <p:spPr>
          <a:xfrm>
            <a:off x="3944913" y="3622509"/>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a:t>
            </a:r>
            <a:endParaRPr kumimoji="1" lang="en-US" altLang="ja-JP" sz="700" dirty="0" smtClean="0"/>
          </a:p>
        </p:txBody>
      </p:sp>
      <p:sp>
        <p:nvSpPr>
          <p:cNvPr id="60" name="テキスト ボックス 59"/>
          <p:cNvSpPr txBox="1"/>
          <p:nvPr/>
        </p:nvSpPr>
        <p:spPr>
          <a:xfrm>
            <a:off x="489754" y="5073870"/>
            <a:ext cx="1857846" cy="182101"/>
          </a:xfrm>
          <a:prstGeom prst="rect">
            <a:avLst/>
          </a:prstGeom>
          <a:noFill/>
        </p:spPr>
        <p:txBody>
          <a:bodyPr wrap="square" rtlCol="0">
            <a:spAutoFit/>
          </a:bodyPr>
          <a:lstStyle/>
          <a:p>
            <a:pPr>
              <a:lnSpc>
                <a:spcPts val="700"/>
              </a:lnSpc>
            </a:pPr>
            <a:r>
              <a:rPr lang="ja-JP" altLang="en-US" sz="700" dirty="0" smtClean="0"/>
              <a:t>散布状況：河床上に薬剤が確認できた</a:t>
            </a:r>
            <a:endParaRPr kumimoji="1" lang="en-US" altLang="ja-JP" sz="700" dirty="0" smtClean="0"/>
          </a:p>
        </p:txBody>
      </p:sp>
      <p:sp>
        <p:nvSpPr>
          <p:cNvPr id="61" name="テキスト ボックス 60"/>
          <p:cNvSpPr txBox="1"/>
          <p:nvPr/>
        </p:nvSpPr>
        <p:spPr>
          <a:xfrm>
            <a:off x="489754" y="4966720"/>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en-US" altLang="ja-JP" sz="700" b="1" u="sng" dirty="0">
                <a:solidFill>
                  <a:srgbClr val="FF0000"/>
                </a:solidFill>
              </a:rPr>
              <a:t>15</a:t>
            </a:r>
            <a:r>
              <a:rPr kumimoji="1" lang="en-US" altLang="ja-JP" sz="700" b="1" u="sng" dirty="0" smtClean="0">
                <a:solidFill>
                  <a:srgbClr val="FF0000"/>
                </a:solidFill>
              </a:rPr>
              <a:t>cm</a:t>
            </a:r>
            <a:endParaRPr kumimoji="1" lang="en-US" altLang="ja-JP" sz="700" dirty="0" smtClean="0"/>
          </a:p>
        </p:txBody>
      </p:sp>
      <p:sp>
        <p:nvSpPr>
          <p:cNvPr id="62" name="テキスト ボックス 61"/>
          <p:cNvSpPr txBox="1"/>
          <p:nvPr/>
        </p:nvSpPr>
        <p:spPr>
          <a:xfrm>
            <a:off x="2243183" y="4966720"/>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ja-JP" altLang="en-US" sz="700" b="1" u="sng" dirty="0" smtClean="0">
                <a:solidFill>
                  <a:srgbClr val="FF0000"/>
                </a:solidFill>
              </a:rPr>
              <a:t>３</a:t>
            </a:r>
            <a:r>
              <a:rPr kumimoji="1" lang="en-US" altLang="ja-JP" sz="700" b="1" u="sng" dirty="0" smtClean="0">
                <a:solidFill>
                  <a:srgbClr val="FF0000"/>
                </a:solidFill>
              </a:rPr>
              <a:t>cm</a:t>
            </a:r>
            <a:endParaRPr kumimoji="1" lang="en-US" altLang="ja-JP" sz="700" dirty="0" smtClean="0"/>
          </a:p>
        </p:txBody>
      </p:sp>
      <p:sp>
        <p:nvSpPr>
          <p:cNvPr id="63" name="テキスト ボックス 62"/>
          <p:cNvSpPr txBox="1"/>
          <p:nvPr/>
        </p:nvSpPr>
        <p:spPr>
          <a:xfrm>
            <a:off x="2243183" y="5073870"/>
            <a:ext cx="1857846" cy="182101"/>
          </a:xfrm>
          <a:prstGeom prst="rect">
            <a:avLst/>
          </a:prstGeom>
          <a:noFill/>
        </p:spPr>
        <p:txBody>
          <a:bodyPr wrap="square" rtlCol="0">
            <a:spAutoFit/>
          </a:bodyPr>
          <a:lstStyle/>
          <a:p>
            <a:pPr>
              <a:lnSpc>
                <a:spcPts val="700"/>
              </a:lnSpc>
            </a:pPr>
            <a:r>
              <a:rPr lang="ja-JP" altLang="en-US" sz="700" dirty="0" smtClean="0"/>
              <a:t>散布状況：薬剤は目視で確認できず</a:t>
            </a:r>
            <a:endParaRPr kumimoji="1" lang="en-US" altLang="ja-JP" sz="700" dirty="0" smtClean="0"/>
          </a:p>
        </p:txBody>
      </p:sp>
      <p:sp>
        <p:nvSpPr>
          <p:cNvPr id="64" name="テキスト ボックス 63"/>
          <p:cNvSpPr txBox="1"/>
          <p:nvPr/>
        </p:nvSpPr>
        <p:spPr>
          <a:xfrm>
            <a:off x="3983076" y="5073870"/>
            <a:ext cx="1857846" cy="182101"/>
          </a:xfrm>
          <a:prstGeom prst="rect">
            <a:avLst/>
          </a:prstGeom>
          <a:noFill/>
        </p:spPr>
        <p:txBody>
          <a:bodyPr wrap="square" rtlCol="0">
            <a:spAutoFit/>
          </a:bodyPr>
          <a:lstStyle/>
          <a:p>
            <a:pPr>
              <a:lnSpc>
                <a:spcPts val="700"/>
              </a:lnSpc>
            </a:pPr>
            <a:r>
              <a:rPr lang="ja-JP" altLang="en-US" sz="700" dirty="0" smtClean="0"/>
              <a:t>散布状況：薬剤は目視で確認できず</a:t>
            </a:r>
            <a:endParaRPr kumimoji="1" lang="en-US" altLang="ja-JP" sz="700" dirty="0" smtClean="0"/>
          </a:p>
        </p:txBody>
      </p:sp>
      <p:sp>
        <p:nvSpPr>
          <p:cNvPr id="65" name="テキスト ボックス 64"/>
          <p:cNvSpPr txBox="1"/>
          <p:nvPr/>
        </p:nvSpPr>
        <p:spPr>
          <a:xfrm>
            <a:off x="3979601" y="4966720"/>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a:t>
            </a:r>
            <a:endParaRPr kumimoji="1" lang="en-US" altLang="ja-JP" sz="700" dirty="0" smtClean="0"/>
          </a:p>
        </p:txBody>
      </p:sp>
      <p:sp>
        <p:nvSpPr>
          <p:cNvPr id="66" name="テキスト ボックス 65"/>
          <p:cNvSpPr txBox="1"/>
          <p:nvPr/>
        </p:nvSpPr>
        <p:spPr>
          <a:xfrm>
            <a:off x="705414" y="6398758"/>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en-US" altLang="ja-JP" sz="700" b="1" u="sng" dirty="0">
                <a:solidFill>
                  <a:srgbClr val="FF0000"/>
                </a:solidFill>
              </a:rPr>
              <a:t>15</a:t>
            </a:r>
            <a:r>
              <a:rPr kumimoji="1" lang="en-US" altLang="ja-JP" sz="700" b="1" u="sng" dirty="0" smtClean="0">
                <a:solidFill>
                  <a:srgbClr val="FF0000"/>
                </a:solidFill>
              </a:rPr>
              <a:t>cm</a:t>
            </a:r>
            <a:endParaRPr kumimoji="1" lang="en-US" altLang="ja-JP" sz="700" dirty="0" smtClean="0"/>
          </a:p>
        </p:txBody>
      </p:sp>
      <p:sp>
        <p:nvSpPr>
          <p:cNvPr id="67" name="テキスト ボックス 66"/>
          <p:cNvSpPr txBox="1"/>
          <p:nvPr/>
        </p:nvSpPr>
        <p:spPr>
          <a:xfrm>
            <a:off x="2417250" y="6398758"/>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ja-JP" altLang="en-US" sz="700" b="1" u="sng" dirty="0">
                <a:solidFill>
                  <a:srgbClr val="FF0000"/>
                </a:solidFill>
              </a:rPr>
              <a:t>４</a:t>
            </a:r>
            <a:r>
              <a:rPr kumimoji="1" lang="en-US" altLang="ja-JP" sz="700" b="1" u="sng" dirty="0" smtClean="0">
                <a:solidFill>
                  <a:srgbClr val="FF0000"/>
                </a:solidFill>
              </a:rPr>
              <a:t>cm</a:t>
            </a:r>
            <a:endParaRPr kumimoji="1" lang="en-US" altLang="ja-JP" sz="700" dirty="0" smtClean="0"/>
          </a:p>
        </p:txBody>
      </p:sp>
      <p:sp>
        <p:nvSpPr>
          <p:cNvPr id="68" name="テキスト ボックス 67"/>
          <p:cNvSpPr txBox="1"/>
          <p:nvPr/>
        </p:nvSpPr>
        <p:spPr>
          <a:xfrm>
            <a:off x="4129086" y="6396000"/>
            <a:ext cx="1478746" cy="184859"/>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a:t>
            </a:r>
            <a:endParaRPr kumimoji="1" lang="en-US" altLang="ja-JP" sz="700" dirty="0" smtClean="0"/>
          </a:p>
        </p:txBody>
      </p:sp>
      <p:pic>
        <p:nvPicPr>
          <p:cNvPr id="5" name="図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4124" y="5279417"/>
            <a:ext cx="1477181" cy="1107886"/>
          </a:xfrm>
          <a:prstGeom prst="rect">
            <a:avLst/>
          </a:prstGeom>
        </p:spPr>
      </p:pic>
      <p:sp>
        <p:nvSpPr>
          <p:cNvPr id="48" name="テキスト ボックス 47"/>
          <p:cNvSpPr txBox="1"/>
          <p:nvPr/>
        </p:nvSpPr>
        <p:spPr>
          <a:xfrm>
            <a:off x="5786770" y="6398758"/>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en-US" altLang="ja-JP" sz="700" b="1" u="sng" dirty="0" smtClean="0">
                <a:solidFill>
                  <a:srgbClr val="FF0000"/>
                </a:solidFill>
              </a:rPr>
              <a:t>12</a:t>
            </a:r>
            <a:r>
              <a:rPr kumimoji="1" lang="en-US" altLang="ja-JP" sz="700" b="1" u="sng" dirty="0" smtClean="0">
                <a:solidFill>
                  <a:srgbClr val="FF0000"/>
                </a:solidFill>
              </a:rPr>
              <a:t>cm</a:t>
            </a:r>
            <a:endParaRPr kumimoji="1" lang="en-US" altLang="ja-JP" sz="700" dirty="0" smtClean="0"/>
          </a:p>
        </p:txBody>
      </p:sp>
      <p:pic>
        <p:nvPicPr>
          <p:cNvPr id="6" name="図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78731" y="1167047"/>
            <a:ext cx="1487411" cy="1115558"/>
          </a:xfrm>
          <a:prstGeom prst="rect">
            <a:avLst/>
          </a:prstGeom>
        </p:spPr>
      </p:pic>
      <p:sp>
        <p:nvSpPr>
          <p:cNvPr id="69" name="テキスト ボックス 68"/>
          <p:cNvSpPr txBox="1"/>
          <p:nvPr/>
        </p:nvSpPr>
        <p:spPr>
          <a:xfrm>
            <a:off x="5840922" y="2311610"/>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en-US" altLang="ja-JP" sz="700" b="1" u="sng" dirty="0" smtClean="0">
                <a:solidFill>
                  <a:srgbClr val="FF0000"/>
                </a:solidFill>
              </a:rPr>
              <a:t>5</a:t>
            </a:r>
            <a:r>
              <a:rPr kumimoji="1" lang="en-US" altLang="ja-JP" sz="700" b="1" u="sng" dirty="0" smtClean="0">
                <a:solidFill>
                  <a:srgbClr val="FF0000"/>
                </a:solidFill>
              </a:rPr>
              <a:t>cm</a:t>
            </a:r>
            <a:endParaRPr kumimoji="1" lang="en-US" altLang="ja-JP" sz="700" dirty="0" smtClean="0"/>
          </a:p>
        </p:txBody>
      </p:sp>
      <p:pic>
        <p:nvPicPr>
          <p:cNvPr id="7" name="図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61853" y="2514354"/>
            <a:ext cx="1496704" cy="1122528"/>
          </a:xfrm>
          <a:prstGeom prst="rect">
            <a:avLst/>
          </a:prstGeom>
        </p:spPr>
      </p:pic>
      <p:sp>
        <p:nvSpPr>
          <p:cNvPr id="70" name="テキスト ボックス 69"/>
          <p:cNvSpPr txBox="1"/>
          <p:nvPr/>
        </p:nvSpPr>
        <p:spPr>
          <a:xfrm>
            <a:off x="5657183" y="3621426"/>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en-US" altLang="ja-JP" sz="700" b="1" u="sng" dirty="0" smtClean="0">
                <a:solidFill>
                  <a:srgbClr val="FF0000"/>
                </a:solidFill>
              </a:rPr>
              <a:t>5</a:t>
            </a:r>
            <a:r>
              <a:rPr kumimoji="1" lang="en-US" altLang="ja-JP" sz="700" b="1" u="sng" dirty="0" smtClean="0">
                <a:solidFill>
                  <a:srgbClr val="FF0000"/>
                </a:solidFill>
              </a:rPr>
              <a:t>cm</a:t>
            </a:r>
            <a:endParaRPr kumimoji="1" lang="en-US" altLang="ja-JP" sz="700" dirty="0" smtClean="0"/>
          </a:p>
        </p:txBody>
      </p:sp>
      <p:sp>
        <p:nvSpPr>
          <p:cNvPr id="71" name="テキスト ボックス 70"/>
          <p:cNvSpPr txBox="1"/>
          <p:nvPr/>
        </p:nvSpPr>
        <p:spPr>
          <a:xfrm>
            <a:off x="5603569" y="3711394"/>
            <a:ext cx="1857846" cy="182101"/>
          </a:xfrm>
          <a:prstGeom prst="rect">
            <a:avLst/>
          </a:prstGeom>
          <a:noFill/>
        </p:spPr>
        <p:txBody>
          <a:bodyPr wrap="square" rtlCol="0">
            <a:spAutoFit/>
          </a:bodyPr>
          <a:lstStyle/>
          <a:p>
            <a:pPr>
              <a:lnSpc>
                <a:spcPts val="700"/>
              </a:lnSpc>
            </a:pPr>
            <a:r>
              <a:rPr lang="ja-JP" altLang="en-US" sz="700" dirty="0" smtClean="0"/>
              <a:t>散布状況：薬剤は採泥試料</a:t>
            </a:r>
            <a:r>
              <a:rPr lang="en-US" altLang="ja-JP" sz="500" dirty="0" smtClean="0"/>
              <a:t>(5-10cm</a:t>
            </a:r>
            <a:r>
              <a:rPr lang="ja-JP" altLang="en-US" sz="500" dirty="0" smtClean="0"/>
              <a:t>層</a:t>
            </a:r>
            <a:r>
              <a:rPr lang="en-US" altLang="ja-JP" sz="500" dirty="0" smtClean="0"/>
              <a:t>)</a:t>
            </a:r>
            <a:r>
              <a:rPr lang="ja-JP" altLang="en-US" sz="700" dirty="0" smtClean="0"/>
              <a:t>にあり</a:t>
            </a:r>
            <a:endParaRPr kumimoji="1" lang="en-US" altLang="ja-JP" sz="700" dirty="0" smtClean="0"/>
          </a:p>
        </p:txBody>
      </p:sp>
      <p:pic>
        <p:nvPicPr>
          <p:cNvPr id="8" name="図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34539" y="3885053"/>
            <a:ext cx="1496553" cy="1122415"/>
          </a:xfrm>
          <a:prstGeom prst="rect">
            <a:avLst/>
          </a:prstGeom>
        </p:spPr>
      </p:pic>
      <p:sp>
        <p:nvSpPr>
          <p:cNvPr id="72" name="テキスト ボックス 71"/>
          <p:cNvSpPr txBox="1"/>
          <p:nvPr/>
        </p:nvSpPr>
        <p:spPr>
          <a:xfrm>
            <a:off x="5740836" y="4980105"/>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ja-JP" altLang="en-US" sz="700" b="1" u="sng" dirty="0">
                <a:solidFill>
                  <a:srgbClr val="FF0000"/>
                </a:solidFill>
              </a:rPr>
              <a:t>６</a:t>
            </a:r>
            <a:r>
              <a:rPr kumimoji="1" lang="en-US" altLang="ja-JP" sz="700" b="1" u="sng" dirty="0" smtClean="0">
                <a:solidFill>
                  <a:srgbClr val="FF0000"/>
                </a:solidFill>
              </a:rPr>
              <a:t>cm</a:t>
            </a:r>
            <a:endParaRPr kumimoji="1" lang="en-US" altLang="ja-JP" sz="700" dirty="0" smtClean="0"/>
          </a:p>
        </p:txBody>
      </p:sp>
      <p:sp>
        <p:nvSpPr>
          <p:cNvPr id="73" name="テキスト ボックス 72"/>
          <p:cNvSpPr txBox="1"/>
          <p:nvPr/>
        </p:nvSpPr>
        <p:spPr>
          <a:xfrm>
            <a:off x="5747604" y="5070073"/>
            <a:ext cx="1857846" cy="182101"/>
          </a:xfrm>
          <a:prstGeom prst="rect">
            <a:avLst/>
          </a:prstGeom>
          <a:noFill/>
        </p:spPr>
        <p:txBody>
          <a:bodyPr wrap="square" rtlCol="0">
            <a:spAutoFit/>
          </a:bodyPr>
          <a:lstStyle/>
          <a:p>
            <a:pPr>
              <a:lnSpc>
                <a:spcPts val="700"/>
              </a:lnSpc>
            </a:pPr>
            <a:r>
              <a:rPr lang="ja-JP" altLang="en-US" sz="700" dirty="0" smtClean="0"/>
              <a:t>散布状況：薬剤は目視で確認できず</a:t>
            </a:r>
            <a:endParaRPr kumimoji="1" lang="en-US" altLang="ja-JP" sz="700" dirty="0" smtClean="0"/>
          </a:p>
        </p:txBody>
      </p:sp>
      <p:pic>
        <p:nvPicPr>
          <p:cNvPr id="9" name="図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97673" y="1167047"/>
            <a:ext cx="1478746" cy="1109060"/>
          </a:xfrm>
          <a:prstGeom prst="rect">
            <a:avLst/>
          </a:prstGeom>
        </p:spPr>
      </p:pic>
      <p:sp>
        <p:nvSpPr>
          <p:cNvPr id="74" name="テキスト ボックス 73"/>
          <p:cNvSpPr txBox="1"/>
          <p:nvPr/>
        </p:nvSpPr>
        <p:spPr>
          <a:xfrm>
            <a:off x="7654581" y="2311610"/>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ja-JP" altLang="en-US" sz="700" b="1" u="sng" dirty="0">
                <a:solidFill>
                  <a:srgbClr val="FF0000"/>
                </a:solidFill>
              </a:rPr>
              <a:t>５</a:t>
            </a:r>
            <a:r>
              <a:rPr kumimoji="1" lang="en-US" altLang="ja-JP" sz="700" b="1" u="sng" dirty="0" smtClean="0">
                <a:solidFill>
                  <a:srgbClr val="FF0000"/>
                </a:solidFill>
              </a:rPr>
              <a:t>cm</a:t>
            </a:r>
            <a:endParaRPr kumimoji="1" lang="en-US" altLang="ja-JP" sz="700" dirty="0" smtClean="0"/>
          </a:p>
        </p:txBody>
      </p:sp>
      <p:pic>
        <p:nvPicPr>
          <p:cNvPr id="11" name="図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97673" y="2515366"/>
            <a:ext cx="1478746" cy="1109060"/>
          </a:xfrm>
          <a:prstGeom prst="rect">
            <a:avLst/>
          </a:prstGeom>
        </p:spPr>
      </p:pic>
      <p:sp>
        <p:nvSpPr>
          <p:cNvPr id="75" name="テキスト ボックス 74"/>
          <p:cNvSpPr txBox="1"/>
          <p:nvPr/>
        </p:nvSpPr>
        <p:spPr>
          <a:xfrm>
            <a:off x="7405632" y="3609928"/>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en-US" altLang="ja-JP" sz="700" b="1" u="sng" dirty="0" smtClean="0">
                <a:solidFill>
                  <a:srgbClr val="FF0000"/>
                </a:solidFill>
              </a:rPr>
              <a:t>4</a:t>
            </a:r>
            <a:r>
              <a:rPr kumimoji="1" lang="en-US" altLang="ja-JP" sz="700" b="1" u="sng" dirty="0" smtClean="0">
                <a:solidFill>
                  <a:srgbClr val="FF0000"/>
                </a:solidFill>
              </a:rPr>
              <a:t>cm</a:t>
            </a:r>
            <a:endParaRPr kumimoji="1" lang="en-US" altLang="ja-JP" sz="700" dirty="0" smtClean="0"/>
          </a:p>
        </p:txBody>
      </p:sp>
      <p:sp>
        <p:nvSpPr>
          <p:cNvPr id="76" name="テキスト ボックス 75"/>
          <p:cNvSpPr txBox="1"/>
          <p:nvPr/>
        </p:nvSpPr>
        <p:spPr>
          <a:xfrm>
            <a:off x="7412400" y="3699896"/>
            <a:ext cx="1857846" cy="182101"/>
          </a:xfrm>
          <a:prstGeom prst="rect">
            <a:avLst/>
          </a:prstGeom>
          <a:noFill/>
        </p:spPr>
        <p:txBody>
          <a:bodyPr wrap="square" rtlCol="0">
            <a:spAutoFit/>
          </a:bodyPr>
          <a:lstStyle/>
          <a:p>
            <a:pPr>
              <a:lnSpc>
                <a:spcPts val="700"/>
              </a:lnSpc>
            </a:pPr>
            <a:r>
              <a:rPr lang="ja-JP" altLang="en-US" sz="700" dirty="0" smtClean="0"/>
              <a:t>散布状況：薬剤は目視で確認できず</a:t>
            </a:r>
            <a:endParaRPr kumimoji="1" lang="en-US" altLang="ja-JP" sz="700" dirty="0" smtClean="0"/>
          </a:p>
        </p:txBody>
      </p:sp>
      <p:pic>
        <p:nvPicPr>
          <p:cNvPr id="12" name="図 1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94719" y="3881560"/>
            <a:ext cx="1484653" cy="1113490"/>
          </a:xfrm>
          <a:prstGeom prst="rect">
            <a:avLst/>
          </a:prstGeom>
        </p:spPr>
      </p:pic>
      <p:sp>
        <p:nvSpPr>
          <p:cNvPr id="77" name="テキスト ボックス 76"/>
          <p:cNvSpPr txBox="1"/>
          <p:nvPr/>
        </p:nvSpPr>
        <p:spPr>
          <a:xfrm>
            <a:off x="7411387" y="4978654"/>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en-US" altLang="ja-JP" sz="700" b="1" u="sng" dirty="0" smtClean="0">
                <a:solidFill>
                  <a:srgbClr val="FF0000"/>
                </a:solidFill>
              </a:rPr>
              <a:t>4</a:t>
            </a:r>
            <a:r>
              <a:rPr kumimoji="1" lang="en-US" altLang="ja-JP" sz="700" b="1" u="sng" dirty="0" smtClean="0">
                <a:solidFill>
                  <a:srgbClr val="FF0000"/>
                </a:solidFill>
              </a:rPr>
              <a:t>cm</a:t>
            </a:r>
            <a:endParaRPr kumimoji="1" lang="en-US" altLang="ja-JP" sz="700" dirty="0" smtClean="0"/>
          </a:p>
        </p:txBody>
      </p:sp>
      <p:sp>
        <p:nvSpPr>
          <p:cNvPr id="78" name="テキスト ボックス 77"/>
          <p:cNvSpPr txBox="1"/>
          <p:nvPr/>
        </p:nvSpPr>
        <p:spPr>
          <a:xfrm>
            <a:off x="7418155" y="5068622"/>
            <a:ext cx="1857846" cy="182101"/>
          </a:xfrm>
          <a:prstGeom prst="rect">
            <a:avLst/>
          </a:prstGeom>
          <a:noFill/>
        </p:spPr>
        <p:txBody>
          <a:bodyPr wrap="square" rtlCol="0">
            <a:spAutoFit/>
          </a:bodyPr>
          <a:lstStyle/>
          <a:p>
            <a:pPr>
              <a:lnSpc>
                <a:spcPts val="700"/>
              </a:lnSpc>
            </a:pPr>
            <a:r>
              <a:rPr lang="ja-JP" altLang="en-US" sz="700" dirty="0" smtClean="0"/>
              <a:t>散布状況：薬剤は目視で確認できず</a:t>
            </a:r>
            <a:endParaRPr kumimoji="1" lang="en-US" altLang="ja-JP" sz="700" dirty="0" smtClean="0"/>
          </a:p>
        </p:txBody>
      </p:sp>
      <p:pic>
        <p:nvPicPr>
          <p:cNvPr id="13" name="図 1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98901" y="5259705"/>
            <a:ext cx="1476287" cy="1107215"/>
          </a:xfrm>
          <a:prstGeom prst="rect">
            <a:avLst/>
          </a:prstGeom>
        </p:spPr>
      </p:pic>
      <p:sp>
        <p:nvSpPr>
          <p:cNvPr id="79" name="テキスト ボックス 78"/>
          <p:cNvSpPr txBox="1"/>
          <p:nvPr/>
        </p:nvSpPr>
        <p:spPr>
          <a:xfrm>
            <a:off x="7566385" y="6379087"/>
            <a:ext cx="1478746" cy="182101"/>
          </a:xfrm>
          <a:prstGeom prst="rect">
            <a:avLst/>
          </a:prstGeom>
          <a:noFill/>
        </p:spPr>
        <p:txBody>
          <a:bodyPr wrap="square" rtlCol="0">
            <a:spAutoFit/>
          </a:bodyPr>
          <a:lstStyle/>
          <a:p>
            <a:pPr>
              <a:lnSpc>
                <a:spcPts val="700"/>
              </a:lnSpc>
            </a:pPr>
            <a:r>
              <a:rPr kumimoji="1" lang="ja-JP" altLang="en-US" sz="700" dirty="0" smtClean="0"/>
              <a:t>堆積変動確認</a:t>
            </a:r>
            <a:r>
              <a:rPr kumimoji="1" lang="en-US" altLang="ja-JP" sz="700" baseline="30000" dirty="0" smtClean="0"/>
              <a:t>※</a:t>
            </a:r>
            <a:r>
              <a:rPr kumimoji="1" lang="ja-JP" altLang="en-US" sz="700" baseline="30000" dirty="0" smtClean="0"/>
              <a:t>２</a:t>
            </a:r>
            <a:r>
              <a:rPr kumimoji="1" lang="ja-JP" altLang="en-US" sz="700" dirty="0" smtClean="0"/>
              <a:t>：約</a:t>
            </a:r>
            <a:r>
              <a:rPr lang="en-US" altLang="ja-JP" sz="700" b="1" u="sng" dirty="0">
                <a:solidFill>
                  <a:srgbClr val="FF0000"/>
                </a:solidFill>
              </a:rPr>
              <a:t>15</a:t>
            </a:r>
            <a:r>
              <a:rPr kumimoji="1" lang="en-US" altLang="ja-JP" sz="700" b="1" u="sng" dirty="0" smtClean="0">
                <a:solidFill>
                  <a:srgbClr val="FF0000"/>
                </a:solidFill>
              </a:rPr>
              <a:t>cm</a:t>
            </a:r>
            <a:endParaRPr kumimoji="1" lang="en-US" altLang="ja-JP" sz="700" dirty="0" smtClean="0"/>
          </a:p>
        </p:txBody>
      </p:sp>
      <p:sp>
        <p:nvSpPr>
          <p:cNvPr id="14" name="テキスト ボックス 13"/>
          <p:cNvSpPr txBox="1"/>
          <p:nvPr/>
        </p:nvSpPr>
        <p:spPr>
          <a:xfrm>
            <a:off x="143868" y="2690813"/>
            <a:ext cx="308098" cy="307777"/>
          </a:xfrm>
          <a:prstGeom prst="rect">
            <a:avLst/>
          </a:prstGeom>
          <a:noFill/>
        </p:spPr>
        <p:txBody>
          <a:bodyPr wrap="none" rtlCol="0">
            <a:spAutoFit/>
          </a:bodyPr>
          <a:lstStyle/>
          <a:p>
            <a:r>
              <a:rPr kumimoji="1" lang="en-US" altLang="ja-JP" sz="1400" dirty="0" smtClean="0"/>
              <a:t>X</a:t>
            </a:r>
            <a:endParaRPr kumimoji="1" lang="ja-JP" altLang="en-US" sz="1400" dirty="0"/>
          </a:p>
        </p:txBody>
      </p:sp>
      <p:sp>
        <p:nvSpPr>
          <p:cNvPr id="80" name="テキスト ボックス 79"/>
          <p:cNvSpPr txBox="1"/>
          <p:nvPr/>
        </p:nvSpPr>
        <p:spPr>
          <a:xfrm>
            <a:off x="146939" y="4057650"/>
            <a:ext cx="308098" cy="307777"/>
          </a:xfrm>
          <a:prstGeom prst="rect">
            <a:avLst/>
          </a:prstGeom>
          <a:noFill/>
        </p:spPr>
        <p:txBody>
          <a:bodyPr wrap="none" rtlCol="0">
            <a:spAutoFit/>
          </a:bodyPr>
          <a:lstStyle/>
          <a:p>
            <a:r>
              <a:rPr kumimoji="1" lang="en-US" altLang="ja-JP" sz="1400" dirty="0" smtClean="0"/>
              <a:t>Y</a:t>
            </a:r>
            <a:endParaRPr kumimoji="1" lang="ja-JP" altLang="en-US" sz="1400" dirty="0"/>
          </a:p>
        </p:txBody>
      </p:sp>
      <p:sp>
        <p:nvSpPr>
          <p:cNvPr id="81" name="テキスト ボックス 80"/>
          <p:cNvSpPr txBox="1"/>
          <p:nvPr/>
        </p:nvSpPr>
        <p:spPr>
          <a:xfrm>
            <a:off x="143868" y="5278478"/>
            <a:ext cx="300082" cy="307777"/>
          </a:xfrm>
          <a:prstGeom prst="rect">
            <a:avLst/>
          </a:prstGeom>
          <a:noFill/>
        </p:spPr>
        <p:txBody>
          <a:bodyPr wrap="none" rtlCol="0">
            <a:spAutoFit/>
          </a:bodyPr>
          <a:lstStyle/>
          <a:p>
            <a:r>
              <a:rPr kumimoji="1" lang="en-US" altLang="ja-JP" sz="1400" dirty="0" smtClean="0"/>
              <a:t>Z</a:t>
            </a:r>
            <a:endParaRPr kumimoji="1" lang="ja-JP" altLang="en-US" sz="1400" dirty="0"/>
          </a:p>
        </p:txBody>
      </p:sp>
      <p:sp>
        <p:nvSpPr>
          <p:cNvPr id="85" name="正方形/長方形 84"/>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87" name="グループ化 86"/>
          <p:cNvGrpSpPr/>
          <p:nvPr/>
        </p:nvGrpSpPr>
        <p:grpSpPr>
          <a:xfrm>
            <a:off x="7199721" y="19078"/>
            <a:ext cx="1902880" cy="375487"/>
            <a:chOff x="162150" y="2254313"/>
            <a:chExt cx="2412000" cy="375487"/>
          </a:xfrm>
        </p:grpSpPr>
        <p:sp>
          <p:nvSpPr>
            <p:cNvPr id="88" name="角丸四角形 87"/>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89"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465447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tretch>
            <a:fillRect/>
          </a:stretch>
        </p:blipFill>
        <p:spPr>
          <a:xfrm>
            <a:off x="3744463" y="3457632"/>
            <a:ext cx="1656000" cy="2294144"/>
          </a:xfrm>
          <a:prstGeom prst="rect">
            <a:avLst/>
          </a:prstGeom>
        </p:spPr>
      </p:pic>
      <p:pic>
        <p:nvPicPr>
          <p:cNvPr id="16" name="図 15"/>
          <p:cNvPicPr>
            <a:picLocks noChangeAspect="1"/>
          </p:cNvPicPr>
          <p:nvPr/>
        </p:nvPicPr>
        <p:blipFill>
          <a:blip r:embed="rId4"/>
          <a:stretch>
            <a:fillRect/>
          </a:stretch>
        </p:blipFill>
        <p:spPr>
          <a:xfrm>
            <a:off x="5395541" y="3457632"/>
            <a:ext cx="1656000" cy="2294144"/>
          </a:xfrm>
          <a:prstGeom prst="rect">
            <a:avLst/>
          </a:prstGeom>
        </p:spPr>
      </p:pic>
      <p:pic>
        <p:nvPicPr>
          <p:cNvPr id="13" name="図 12"/>
          <p:cNvPicPr>
            <a:picLocks noChangeAspect="1"/>
          </p:cNvPicPr>
          <p:nvPr/>
        </p:nvPicPr>
        <p:blipFill>
          <a:blip r:embed="rId5"/>
          <a:stretch>
            <a:fillRect/>
          </a:stretch>
        </p:blipFill>
        <p:spPr>
          <a:xfrm>
            <a:off x="442305" y="3439787"/>
            <a:ext cx="1656000" cy="2289735"/>
          </a:xfrm>
          <a:prstGeom prst="rect">
            <a:avLst/>
          </a:prstGeom>
        </p:spPr>
      </p:pic>
      <p:pic>
        <p:nvPicPr>
          <p:cNvPr id="14" name="図 13"/>
          <p:cNvPicPr>
            <a:picLocks noChangeAspect="1"/>
          </p:cNvPicPr>
          <p:nvPr/>
        </p:nvPicPr>
        <p:blipFill>
          <a:blip r:embed="rId6"/>
          <a:stretch>
            <a:fillRect/>
          </a:stretch>
        </p:blipFill>
        <p:spPr>
          <a:xfrm>
            <a:off x="2093384" y="3442977"/>
            <a:ext cx="1656000" cy="2290961"/>
          </a:xfrm>
          <a:prstGeom prst="rect">
            <a:avLst/>
          </a:prstGeom>
        </p:spPr>
      </p:pic>
      <p:pic>
        <p:nvPicPr>
          <p:cNvPr id="17" name="図 16"/>
          <p:cNvPicPr>
            <a:picLocks noChangeAspect="1"/>
          </p:cNvPicPr>
          <p:nvPr/>
        </p:nvPicPr>
        <p:blipFill>
          <a:blip r:embed="rId7"/>
          <a:stretch>
            <a:fillRect/>
          </a:stretch>
        </p:blipFill>
        <p:spPr>
          <a:xfrm>
            <a:off x="442305" y="1134509"/>
            <a:ext cx="1656000" cy="2286546"/>
          </a:xfrm>
          <a:prstGeom prst="rect">
            <a:avLst/>
          </a:prstGeom>
        </p:spPr>
      </p:pic>
      <p:pic>
        <p:nvPicPr>
          <p:cNvPr id="18" name="図 17"/>
          <p:cNvPicPr>
            <a:picLocks/>
          </p:cNvPicPr>
          <p:nvPr/>
        </p:nvPicPr>
        <p:blipFill>
          <a:blip r:embed="rId8"/>
          <a:stretch>
            <a:fillRect/>
          </a:stretch>
        </p:blipFill>
        <p:spPr>
          <a:xfrm>
            <a:off x="2093384" y="1134509"/>
            <a:ext cx="1692000" cy="2304000"/>
          </a:xfrm>
          <a:prstGeom prst="rect">
            <a:avLst/>
          </a:prstGeom>
        </p:spPr>
      </p:pic>
      <p:pic>
        <p:nvPicPr>
          <p:cNvPr id="19" name="図 18"/>
          <p:cNvPicPr>
            <a:picLocks noChangeAspect="1"/>
          </p:cNvPicPr>
          <p:nvPr/>
        </p:nvPicPr>
        <p:blipFill>
          <a:blip r:embed="rId9"/>
          <a:stretch>
            <a:fillRect/>
          </a:stretch>
        </p:blipFill>
        <p:spPr>
          <a:xfrm>
            <a:off x="3744463" y="1134509"/>
            <a:ext cx="1656000" cy="2290938"/>
          </a:xfrm>
          <a:prstGeom prst="rect">
            <a:avLst/>
          </a:prstGeom>
        </p:spPr>
      </p:pic>
      <p:pic>
        <p:nvPicPr>
          <p:cNvPr id="20" name="図 19"/>
          <p:cNvPicPr>
            <a:picLocks noChangeAspect="1"/>
          </p:cNvPicPr>
          <p:nvPr/>
        </p:nvPicPr>
        <p:blipFill>
          <a:blip r:embed="rId10"/>
          <a:stretch>
            <a:fillRect/>
          </a:stretch>
        </p:blipFill>
        <p:spPr>
          <a:xfrm>
            <a:off x="5395541" y="1134509"/>
            <a:ext cx="1656000" cy="2290961"/>
          </a:xfrm>
          <a:prstGeom prst="rect">
            <a:avLst/>
          </a:prstGeom>
        </p:spPr>
      </p:pic>
      <p:graphicFrame>
        <p:nvGraphicFramePr>
          <p:cNvPr id="43" name="表 42"/>
          <p:cNvGraphicFramePr>
            <a:graphicFrameLocks noGrp="1"/>
          </p:cNvGraphicFramePr>
          <p:nvPr>
            <p:extLst/>
          </p:nvPr>
        </p:nvGraphicFramePr>
        <p:xfrm>
          <a:off x="91440" y="751577"/>
          <a:ext cx="6952642" cy="5091958"/>
        </p:xfrm>
        <a:graphic>
          <a:graphicData uri="http://schemas.openxmlformats.org/drawingml/2006/table">
            <a:tbl>
              <a:tblPr firstRow="1" bandRow="1">
                <a:tableStyleId>{5940675A-B579-460E-94D1-54222C63F5DA}</a:tableStyleId>
              </a:tblPr>
              <a:tblGrid>
                <a:gridCol w="336662">
                  <a:extLst>
                    <a:ext uri="{9D8B030D-6E8A-4147-A177-3AD203B41FA5}">
                      <a16:colId xmlns:a16="http://schemas.microsoft.com/office/drawing/2014/main" val="3117244435"/>
                    </a:ext>
                  </a:extLst>
                </a:gridCol>
                <a:gridCol w="1653995">
                  <a:extLst>
                    <a:ext uri="{9D8B030D-6E8A-4147-A177-3AD203B41FA5}">
                      <a16:colId xmlns:a16="http://schemas.microsoft.com/office/drawing/2014/main" val="1456372851"/>
                    </a:ext>
                  </a:extLst>
                </a:gridCol>
                <a:gridCol w="1653995">
                  <a:extLst>
                    <a:ext uri="{9D8B030D-6E8A-4147-A177-3AD203B41FA5}">
                      <a16:colId xmlns:a16="http://schemas.microsoft.com/office/drawing/2014/main" val="3492022314"/>
                    </a:ext>
                  </a:extLst>
                </a:gridCol>
                <a:gridCol w="1653995">
                  <a:extLst>
                    <a:ext uri="{9D8B030D-6E8A-4147-A177-3AD203B41FA5}">
                      <a16:colId xmlns:a16="http://schemas.microsoft.com/office/drawing/2014/main" val="1229923971"/>
                    </a:ext>
                  </a:extLst>
                </a:gridCol>
                <a:gridCol w="1653995">
                  <a:extLst>
                    <a:ext uri="{9D8B030D-6E8A-4147-A177-3AD203B41FA5}">
                      <a16:colId xmlns:a16="http://schemas.microsoft.com/office/drawing/2014/main" val="4226561818"/>
                    </a:ext>
                  </a:extLst>
                </a:gridCol>
              </a:tblGrid>
              <a:tr h="185683">
                <a:tc>
                  <a:txBody>
                    <a:bodyPr/>
                    <a:lstStyle/>
                    <a:p>
                      <a:endParaRPr kumimoji="1" lang="ja-JP" altLang="en-US" sz="1400" dirty="0"/>
                    </a:p>
                  </a:txBody>
                  <a:tcPr>
                    <a:solidFill>
                      <a:schemeClr val="accent1">
                        <a:lumMod val="20000"/>
                        <a:lumOff val="80000"/>
                      </a:schemeClr>
                    </a:solidFill>
                  </a:tcPr>
                </a:tc>
                <a:tc>
                  <a:txBody>
                    <a:bodyPr/>
                    <a:lstStyle/>
                    <a:p>
                      <a:pPr algn="ctr"/>
                      <a:r>
                        <a:rPr kumimoji="1" lang="en-US" altLang="ja-JP" sz="1000" dirty="0" smtClean="0"/>
                        <a:t>pH</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smtClean="0"/>
                        <a:t>DO</a:t>
                      </a:r>
                      <a:endParaRPr kumimoji="1" lang="ja-JP" altLang="en-US" sz="1000" dirty="0" smtClean="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smtClean="0"/>
                        <a:t>水温</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smtClean="0"/>
                        <a:t>ORP</a:t>
                      </a:r>
                      <a:endParaRPr kumimoji="1" lang="ja-JP" altLang="en-US" sz="1000" dirty="0" smtClean="0"/>
                    </a:p>
                  </a:txBody>
                  <a:tcPr anchor="ctr">
                    <a:solidFill>
                      <a:schemeClr val="accent1">
                        <a:lumMod val="20000"/>
                        <a:lumOff val="80000"/>
                      </a:schemeClr>
                    </a:solidFill>
                  </a:tcPr>
                </a:tc>
                <a:extLst>
                  <a:ext uri="{0D108BD9-81ED-4DB2-BD59-A6C34878D82A}">
                    <a16:rowId xmlns:a16="http://schemas.microsoft.com/office/drawing/2014/main" val="2707961998"/>
                  </a:ext>
                </a:extLst>
              </a:tr>
              <a:tr h="2393579">
                <a:tc>
                  <a:txBody>
                    <a:bodyPr/>
                    <a:lstStyle/>
                    <a:p>
                      <a:pPr algn="ctr"/>
                      <a:r>
                        <a:rPr kumimoji="1" lang="ja-JP" altLang="en-US" sz="1000" b="1" dirty="0" smtClean="0"/>
                        <a:t>万才橋</a:t>
                      </a:r>
                      <a:r>
                        <a:rPr kumimoji="1" lang="ja-JP" altLang="en-US" sz="1000" dirty="0" smtClean="0"/>
                        <a:t>　</a:t>
                      </a:r>
                      <a:r>
                        <a:rPr kumimoji="1" lang="en-US" altLang="ja-JP" sz="1000" dirty="0" smtClean="0"/>
                        <a:t>(</a:t>
                      </a:r>
                      <a:r>
                        <a:rPr kumimoji="1" lang="ja-JP" altLang="en-US" sz="1000" dirty="0" smtClean="0"/>
                        <a:t>Ｘ・Ｙ・対照</a:t>
                      </a:r>
                      <a:r>
                        <a:rPr kumimoji="1" lang="en-US" altLang="ja-JP" sz="1000" dirty="0" smtClean="0"/>
                        <a:t>)</a:t>
                      </a:r>
                      <a:endParaRPr kumimoji="1" lang="ja-JP" altLang="en-US" sz="1000" dirty="0"/>
                    </a:p>
                  </a:txBody>
                  <a:tcPr vert="eaVert" anchor="ctr">
                    <a:solidFill>
                      <a:schemeClr val="accent1">
                        <a:lumMod val="20000"/>
                        <a:lumOff val="80000"/>
                      </a:schemeClr>
                    </a:solidFill>
                  </a:tcPr>
                </a:tc>
                <a:tc>
                  <a:txBody>
                    <a:bodyPr/>
                    <a:lstStyle/>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24664401"/>
                  </a:ext>
                </a:extLst>
              </a:tr>
              <a:tr h="239357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b="1" dirty="0" smtClean="0"/>
                        <a:t>猪飼野新橋</a:t>
                      </a:r>
                      <a:r>
                        <a:rPr kumimoji="1" lang="en-US" altLang="ja-JP" sz="1000" dirty="0" smtClean="0"/>
                        <a:t>(</a:t>
                      </a:r>
                      <a:r>
                        <a:rPr kumimoji="1" lang="ja-JP" altLang="en-US" sz="1000" dirty="0" smtClean="0"/>
                        <a:t>Ｚ</a:t>
                      </a:r>
                      <a:r>
                        <a:rPr kumimoji="1" lang="en-US" altLang="ja-JP" sz="1000" dirty="0" smtClean="0"/>
                        <a:t>)</a:t>
                      </a:r>
                      <a:endParaRPr kumimoji="1" lang="ja-JP" altLang="en-US" sz="1000" dirty="0" smtClean="0"/>
                    </a:p>
                  </a:txBody>
                  <a:tcPr vert="eaVert" anchor="ctr">
                    <a:solidFill>
                      <a:schemeClr val="accent1">
                        <a:lumMod val="20000"/>
                        <a:lumOff val="80000"/>
                      </a:schemeClr>
                    </a:solidFill>
                  </a:tcPr>
                </a:tc>
                <a:tc>
                  <a:txBody>
                    <a:bodyPr/>
                    <a:lstStyle/>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94723387"/>
                  </a:ext>
                </a:extLst>
              </a:tr>
            </a:tbl>
          </a:graphicData>
        </a:graphic>
      </p:graphicFrame>
      <p:sp>
        <p:nvSpPr>
          <p:cNvPr id="10"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26</a:t>
            </a:fld>
            <a:endParaRPr kumimoji="1" lang="ja-JP" altLang="en-US" dirty="0"/>
          </a:p>
        </p:txBody>
      </p:sp>
      <p:graphicFrame>
        <p:nvGraphicFramePr>
          <p:cNvPr id="61" name="表 60"/>
          <p:cNvGraphicFramePr>
            <a:graphicFrameLocks noGrp="1"/>
          </p:cNvGraphicFramePr>
          <p:nvPr>
            <p:extLst/>
          </p:nvPr>
        </p:nvGraphicFramePr>
        <p:xfrm>
          <a:off x="91440" y="412298"/>
          <a:ext cx="8928000" cy="295383"/>
        </p:xfrm>
        <a:graphic>
          <a:graphicData uri="http://schemas.openxmlformats.org/drawingml/2006/table">
            <a:tbl>
              <a:tblPr firstRow="1" bandRow="1">
                <a:tableStyleId>{5C22544A-7EE6-4342-B048-85BDC9FD1C3A}</a:tableStyleId>
              </a:tblPr>
              <a:tblGrid>
                <a:gridCol w="8928000">
                  <a:extLst>
                    <a:ext uri="{9D8B030D-6E8A-4147-A177-3AD203B41FA5}">
                      <a16:colId xmlns:a16="http://schemas.microsoft.com/office/drawing/2014/main" val="3578394316"/>
                    </a:ext>
                  </a:extLst>
                </a:gridCol>
              </a:tblGrid>
              <a:tr h="295383">
                <a:tc>
                  <a:txBody>
                    <a:bodyPr/>
                    <a:lstStyle/>
                    <a:p>
                      <a:pPr algn="ctr"/>
                      <a:r>
                        <a:rPr kumimoji="1" lang="ja-JP" altLang="en-US" sz="1200" dirty="0" smtClean="0">
                          <a:latin typeface="+mn-lt"/>
                        </a:rPr>
                        <a:t>水質測定結果（地点別）</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pic>
        <p:nvPicPr>
          <p:cNvPr id="44" name="図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41696" y="822353"/>
            <a:ext cx="1713239" cy="1284930"/>
          </a:xfrm>
          <a:prstGeom prst="rect">
            <a:avLst/>
          </a:prstGeom>
        </p:spPr>
      </p:pic>
      <p:sp>
        <p:nvSpPr>
          <p:cNvPr id="62" name="正方形/長方形 61"/>
          <p:cNvSpPr/>
          <p:nvPr/>
        </p:nvSpPr>
        <p:spPr>
          <a:xfrm>
            <a:off x="7185114" y="2107276"/>
            <a:ext cx="1868374" cy="984885"/>
          </a:xfrm>
          <a:prstGeom prst="rect">
            <a:avLst/>
          </a:prstGeom>
        </p:spPr>
        <p:txBody>
          <a:bodyPr wrap="square">
            <a:spAutoFit/>
          </a:bodyPr>
          <a:lstStyle/>
          <a:p>
            <a:pPr algn="ctr"/>
            <a:r>
              <a:rPr lang="ja-JP" altLang="en-US" sz="900" dirty="0"/>
              <a:t>水質測定</a:t>
            </a:r>
            <a:r>
              <a:rPr lang="ja-JP" altLang="en-US" sz="900" dirty="0" smtClean="0"/>
              <a:t>状況</a:t>
            </a:r>
            <a:endParaRPr lang="en-US" altLang="ja-JP" sz="900" dirty="0" smtClean="0"/>
          </a:p>
          <a:p>
            <a:pPr algn="ctr"/>
            <a:endParaRPr lang="en-US" altLang="ja-JP" sz="900" dirty="0" smtClean="0">
              <a:latin typeface="+mj-ea"/>
              <a:ea typeface="+mj-ea"/>
            </a:endParaRPr>
          </a:p>
          <a:p>
            <a:r>
              <a:rPr lang="ja-JP" altLang="en-US" sz="800" dirty="0" smtClean="0">
                <a:latin typeface="+mj-ea"/>
                <a:ea typeface="+mj-ea"/>
              </a:rPr>
              <a:t>多項目水質計を船上から垂下し、測定</a:t>
            </a:r>
            <a:r>
              <a:rPr lang="ja-JP" altLang="en-US" sz="800" dirty="0">
                <a:latin typeface="+mj-ea"/>
                <a:ea typeface="+mj-ea"/>
              </a:rPr>
              <a:t>をする</a:t>
            </a:r>
            <a:r>
              <a:rPr lang="ja-JP" altLang="en-US" sz="800" dirty="0" smtClean="0">
                <a:latin typeface="+mj-ea"/>
                <a:ea typeface="+mj-ea"/>
              </a:rPr>
              <a:t>。測定項目結果、水深は機械内部のメモリーに記録される。</a:t>
            </a:r>
            <a:endParaRPr lang="en-US" altLang="ja-JP" sz="800" dirty="0" smtClean="0">
              <a:latin typeface="+mj-ea"/>
              <a:ea typeface="+mj-ea"/>
            </a:endParaRPr>
          </a:p>
          <a:p>
            <a:endParaRPr lang="en-US" altLang="ja-JP" sz="800" dirty="0" smtClean="0"/>
          </a:p>
          <a:p>
            <a:r>
              <a:rPr lang="en-US" altLang="ja-JP" sz="800" dirty="0" smtClean="0"/>
              <a:t>※</a:t>
            </a:r>
            <a:r>
              <a:rPr lang="ja-JP" altLang="en-US" sz="800" dirty="0"/>
              <a:t>塩分は、</a:t>
            </a:r>
            <a:r>
              <a:rPr lang="en-US" altLang="ja-JP" sz="800" dirty="0"/>
              <a:t>0.1</a:t>
            </a:r>
            <a:r>
              <a:rPr lang="ja-JP" altLang="en-US" sz="800" dirty="0"/>
              <a:t>～</a:t>
            </a:r>
            <a:r>
              <a:rPr lang="en-US" altLang="ja-JP" sz="800" dirty="0" smtClean="0"/>
              <a:t>0.2</a:t>
            </a:r>
            <a:endParaRPr lang="en-US" altLang="ja-JP" sz="800" dirty="0">
              <a:latin typeface="+mj-ea"/>
              <a:ea typeface="+mj-ea"/>
            </a:endParaRPr>
          </a:p>
        </p:txBody>
      </p:sp>
      <p:graphicFrame>
        <p:nvGraphicFramePr>
          <p:cNvPr id="78" name="表 77"/>
          <p:cNvGraphicFramePr>
            <a:graphicFrameLocks noGrp="1"/>
          </p:cNvGraphicFramePr>
          <p:nvPr>
            <p:extLst/>
          </p:nvPr>
        </p:nvGraphicFramePr>
        <p:xfrm>
          <a:off x="7115523" y="4410975"/>
          <a:ext cx="1937963" cy="1432560"/>
        </p:xfrm>
        <a:graphic>
          <a:graphicData uri="http://schemas.openxmlformats.org/drawingml/2006/table">
            <a:tbl>
              <a:tblPr firstRow="1" bandRow="1">
                <a:tableStyleId>{5940675A-B579-460E-94D1-54222C63F5DA}</a:tableStyleId>
              </a:tblPr>
              <a:tblGrid>
                <a:gridCol w="1257997">
                  <a:extLst>
                    <a:ext uri="{9D8B030D-6E8A-4147-A177-3AD203B41FA5}">
                      <a16:colId xmlns:a16="http://schemas.microsoft.com/office/drawing/2014/main" val="2793965473"/>
                    </a:ext>
                  </a:extLst>
                </a:gridCol>
                <a:gridCol w="679966">
                  <a:extLst>
                    <a:ext uri="{9D8B030D-6E8A-4147-A177-3AD203B41FA5}">
                      <a16:colId xmlns:a16="http://schemas.microsoft.com/office/drawing/2014/main" val="3502432692"/>
                    </a:ext>
                  </a:extLst>
                </a:gridCol>
              </a:tblGrid>
              <a:tr h="197196">
                <a:tc gridSpan="2">
                  <a:txBody>
                    <a:bodyPr/>
                    <a:lstStyle/>
                    <a:p>
                      <a:pPr algn="ctr"/>
                      <a:r>
                        <a:rPr kumimoji="1" lang="ja-JP" altLang="en-US" sz="800" dirty="0" smtClean="0"/>
                        <a:t>凡例</a:t>
                      </a:r>
                      <a:endParaRPr kumimoji="1" lang="ja-JP" altLang="en-US" sz="8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sz="1000" dirty="0"/>
                    </a:p>
                  </a:txBody>
                  <a:tcPr/>
                </a:tc>
                <a:extLst>
                  <a:ext uri="{0D108BD9-81ED-4DB2-BD59-A6C34878D82A}">
                    <a16:rowId xmlns:a16="http://schemas.microsoft.com/office/drawing/2014/main" val="3942809500"/>
                  </a:ext>
                </a:extLst>
              </a:tr>
              <a:tr h="225367">
                <a:tc>
                  <a:txBody>
                    <a:bodyPr/>
                    <a:lstStyle/>
                    <a:p>
                      <a:r>
                        <a:rPr kumimoji="1" lang="ja-JP" altLang="en-US" sz="800" dirty="0" smtClean="0"/>
                        <a:t>薬剤散布前　</a:t>
                      </a:r>
                      <a:r>
                        <a:rPr kumimoji="1" lang="en-US" altLang="ja-JP" sz="800" dirty="0" smtClean="0"/>
                        <a:t>8/25</a:t>
                      </a:r>
                      <a:endParaRPr kumimoji="1" lang="ja-JP" altLang="en-US" sz="8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4157546"/>
                  </a:ext>
                </a:extLst>
              </a:tr>
              <a:tr h="225367">
                <a:tc>
                  <a:txBody>
                    <a:bodyPr/>
                    <a:lstStyle/>
                    <a:p>
                      <a:r>
                        <a:rPr kumimoji="1" lang="ja-JP" altLang="en-US" sz="800" dirty="0" smtClean="0"/>
                        <a:t>２週間後　　</a:t>
                      </a:r>
                      <a:r>
                        <a:rPr kumimoji="1" lang="en-US" altLang="ja-JP" sz="800" dirty="0" smtClean="0"/>
                        <a:t>9/10</a:t>
                      </a:r>
                      <a:endParaRPr kumimoji="1" lang="ja-JP" altLang="en-US" sz="8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49575"/>
                  </a:ext>
                </a:extLst>
              </a:tr>
              <a:tr h="225367">
                <a:tc>
                  <a:txBody>
                    <a:bodyPr/>
                    <a:lstStyle/>
                    <a:p>
                      <a:r>
                        <a:rPr kumimoji="1" lang="ja-JP" altLang="en-US" sz="800" dirty="0" smtClean="0"/>
                        <a:t>１か月後　　</a:t>
                      </a:r>
                      <a:r>
                        <a:rPr kumimoji="1" lang="en-US" altLang="ja-JP" sz="800" dirty="0" smtClean="0"/>
                        <a:t>9/29</a:t>
                      </a:r>
                      <a:endParaRPr kumimoji="1" lang="ja-JP" altLang="en-US" sz="8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3676835"/>
                  </a:ext>
                </a:extLst>
              </a:tr>
              <a:tr h="225367">
                <a:tc>
                  <a:txBody>
                    <a:bodyPr/>
                    <a:lstStyle/>
                    <a:p>
                      <a:r>
                        <a:rPr kumimoji="1" lang="en-US" altLang="ja-JP" sz="800" dirty="0" smtClean="0"/>
                        <a:t> 2</a:t>
                      </a:r>
                      <a:r>
                        <a:rPr kumimoji="1" lang="ja-JP" altLang="en-US" sz="800" dirty="0" smtClean="0"/>
                        <a:t>か月後　　</a:t>
                      </a:r>
                      <a:r>
                        <a:rPr kumimoji="1" lang="en-US" altLang="ja-JP" sz="800" dirty="0" smtClean="0"/>
                        <a:t>10/29</a:t>
                      </a:r>
                      <a:endParaRPr kumimoji="1" lang="ja-JP" altLang="en-US" sz="8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066917"/>
                  </a:ext>
                </a:extLst>
              </a:tr>
              <a:tr h="225367">
                <a:tc>
                  <a:txBody>
                    <a:bodyPr/>
                    <a:lstStyle/>
                    <a:p>
                      <a:r>
                        <a:rPr kumimoji="1" lang="en-US" altLang="ja-JP" sz="800" dirty="0" smtClean="0"/>
                        <a:t> 3</a:t>
                      </a:r>
                      <a:r>
                        <a:rPr kumimoji="1" lang="ja-JP" altLang="en-US" sz="800" dirty="0" smtClean="0"/>
                        <a:t>か月後　　</a:t>
                      </a:r>
                      <a:r>
                        <a:rPr kumimoji="1" lang="en-US" altLang="ja-JP" sz="800" dirty="0" smtClean="0"/>
                        <a:t>11/26</a:t>
                      </a:r>
                      <a:endParaRPr kumimoji="1" lang="ja-JP" altLang="en-US" sz="8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4295248"/>
                  </a:ext>
                </a:extLst>
              </a:tr>
            </a:tbl>
          </a:graphicData>
        </a:graphic>
      </p:graphicFrame>
      <p:sp>
        <p:nvSpPr>
          <p:cNvPr id="46" name="楕円 45"/>
          <p:cNvSpPr/>
          <p:nvPr/>
        </p:nvSpPr>
        <p:spPr>
          <a:xfrm>
            <a:off x="8655224" y="4730566"/>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p:cNvCxnSpPr/>
          <p:nvPr/>
        </p:nvCxnSpPr>
        <p:spPr>
          <a:xfrm>
            <a:off x="8539651" y="4760111"/>
            <a:ext cx="30049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8539651" y="5003247"/>
            <a:ext cx="300493" cy="0"/>
          </a:xfrm>
          <a:prstGeom prst="line">
            <a:avLst/>
          </a:prstGeom>
          <a:solidFill>
            <a:srgbClr val="0070C0"/>
          </a:solidFill>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8528093" y="5238018"/>
            <a:ext cx="323608" cy="0"/>
          </a:xfrm>
          <a:prstGeom prst="line">
            <a:avLst/>
          </a:prstGeom>
          <a:solidFill>
            <a:srgbClr val="0070C0"/>
          </a:solidFill>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8650145" y="4966121"/>
            <a:ext cx="79505" cy="67749"/>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p:cNvSpPr/>
          <p:nvPr/>
        </p:nvSpPr>
        <p:spPr>
          <a:xfrm>
            <a:off x="8653897" y="5203089"/>
            <a:ext cx="72000" cy="72000"/>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6401366" y="1433165"/>
            <a:ext cx="202134" cy="190257"/>
            <a:chOff x="6401366" y="1433165"/>
            <a:chExt cx="202134" cy="190257"/>
          </a:xfrm>
        </p:grpSpPr>
        <p:grpSp>
          <p:nvGrpSpPr>
            <p:cNvPr id="113" name="グループ化 112"/>
            <p:cNvGrpSpPr/>
            <p:nvPr/>
          </p:nvGrpSpPr>
          <p:grpSpPr>
            <a:xfrm>
              <a:off x="6401366" y="1577703"/>
              <a:ext cx="92592" cy="45719"/>
              <a:chOff x="3494002" y="2026040"/>
              <a:chExt cx="216000" cy="106654"/>
            </a:xfrm>
          </p:grpSpPr>
          <p:cxnSp>
            <p:nvCxnSpPr>
              <p:cNvPr id="114" name="直線コネクタ 113"/>
              <p:cNvCxnSpPr/>
              <p:nvPr/>
            </p:nvCxnSpPr>
            <p:spPr>
              <a:xfrm flipV="1">
                <a:off x="3566002" y="2114688"/>
                <a:ext cx="72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二等辺三角形 114"/>
              <p:cNvSpPr>
                <a:spLocks noChangeAspect="1"/>
              </p:cNvSpPr>
              <p:nvPr/>
            </p:nvSpPr>
            <p:spPr>
              <a:xfrm flipV="1">
                <a:off x="3570779" y="2026040"/>
                <a:ext cx="62446" cy="53829"/>
              </a:xfrm>
              <a:prstGeom prst="triangle">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 name="直線コネクタ 115"/>
              <p:cNvCxnSpPr/>
              <p:nvPr/>
            </p:nvCxnSpPr>
            <p:spPr>
              <a:xfrm flipV="1">
                <a:off x="3494002" y="2081057"/>
                <a:ext cx="21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3548002" y="2096682"/>
                <a:ext cx="108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V="1">
                <a:off x="3584002" y="2132694"/>
                <a:ext cx="3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19" name="グループ化 118"/>
            <p:cNvGrpSpPr/>
            <p:nvPr/>
          </p:nvGrpSpPr>
          <p:grpSpPr>
            <a:xfrm>
              <a:off x="6510908" y="1577703"/>
              <a:ext cx="92592" cy="45719"/>
              <a:chOff x="3494002" y="2026040"/>
              <a:chExt cx="216000" cy="106654"/>
            </a:xfrm>
          </p:grpSpPr>
          <p:cxnSp>
            <p:nvCxnSpPr>
              <p:cNvPr id="120" name="直線コネクタ 119"/>
              <p:cNvCxnSpPr/>
              <p:nvPr/>
            </p:nvCxnSpPr>
            <p:spPr>
              <a:xfrm flipV="1">
                <a:off x="3566002" y="2114688"/>
                <a:ext cx="72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sp>
            <p:nvSpPr>
              <p:cNvPr id="121" name="二等辺三角形 120"/>
              <p:cNvSpPr>
                <a:spLocks noChangeAspect="1"/>
              </p:cNvSpPr>
              <p:nvPr/>
            </p:nvSpPr>
            <p:spPr>
              <a:xfrm flipV="1">
                <a:off x="3570779" y="2026040"/>
                <a:ext cx="62446" cy="53829"/>
              </a:xfrm>
              <a:prstGeom prst="triangle">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 name="直線コネクタ 121"/>
              <p:cNvCxnSpPr/>
              <p:nvPr/>
            </p:nvCxnSpPr>
            <p:spPr>
              <a:xfrm flipV="1">
                <a:off x="3494002" y="2081057"/>
                <a:ext cx="21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3548002" y="2096682"/>
                <a:ext cx="108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V="1">
                <a:off x="3584002" y="2132694"/>
                <a:ext cx="3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25" name="グループ化 124"/>
            <p:cNvGrpSpPr/>
            <p:nvPr/>
          </p:nvGrpSpPr>
          <p:grpSpPr>
            <a:xfrm>
              <a:off x="6458531" y="1433165"/>
              <a:ext cx="92592" cy="45719"/>
              <a:chOff x="3494002" y="2026040"/>
              <a:chExt cx="216000" cy="106654"/>
            </a:xfrm>
          </p:grpSpPr>
          <p:cxnSp>
            <p:nvCxnSpPr>
              <p:cNvPr id="126" name="直線コネクタ 125"/>
              <p:cNvCxnSpPr/>
              <p:nvPr/>
            </p:nvCxnSpPr>
            <p:spPr>
              <a:xfrm flipV="1">
                <a:off x="3566002" y="2114688"/>
                <a:ext cx="72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二等辺三角形 126"/>
              <p:cNvSpPr>
                <a:spLocks noChangeAspect="1"/>
              </p:cNvSpPr>
              <p:nvPr/>
            </p:nvSpPr>
            <p:spPr>
              <a:xfrm flipV="1">
                <a:off x="3570779" y="2026040"/>
                <a:ext cx="62446" cy="53829"/>
              </a:xfrm>
              <a:prstGeom prst="triangl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 name="直線コネクタ 127"/>
              <p:cNvCxnSpPr/>
              <p:nvPr/>
            </p:nvCxnSpPr>
            <p:spPr>
              <a:xfrm flipV="1">
                <a:off x="3494002" y="2081057"/>
                <a:ext cx="21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3548002" y="2096682"/>
                <a:ext cx="108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flipV="1">
                <a:off x="3584002" y="2132694"/>
                <a:ext cx="3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31" name="グループ化 130"/>
          <p:cNvGrpSpPr/>
          <p:nvPr/>
        </p:nvGrpSpPr>
        <p:grpSpPr>
          <a:xfrm>
            <a:off x="1261028" y="3765358"/>
            <a:ext cx="92592" cy="45719"/>
            <a:chOff x="3494002" y="2026040"/>
            <a:chExt cx="216000" cy="106654"/>
          </a:xfrm>
        </p:grpSpPr>
        <p:cxnSp>
          <p:nvCxnSpPr>
            <p:cNvPr id="132" name="直線コネクタ 131"/>
            <p:cNvCxnSpPr/>
            <p:nvPr/>
          </p:nvCxnSpPr>
          <p:spPr>
            <a:xfrm flipV="1">
              <a:off x="3566002" y="2114688"/>
              <a:ext cx="72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133" name="二等辺三角形 132"/>
            <p:cNvSpPr>
              <a:spLocks noChangeAspect="1"/>
            </p:cNvSpPr>
            <p:nvPr/>
          </p:nvSpPr>
          <p:spPr>
            <a:xfrm flipV="1">
              <a:off x="3570779" y="2026040"/>
              <a:ext cx="62446" cy="53829"/>
            </a:xfrm>
            <a:prstGeom prst="triangle">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直線コネクタ 133"/>
            <p:cNvCxnSpPr/>
            <p:nvPr/>
          </p:nvCxnSpPr>
          <p:spPr>
            <a:xfrm flipV="1">
              <a:off x="3494002" y="2081057"/>
              <a:ext cx="21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3548002" y="2096682"/>
              <a:ext cx="108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flipV="1">
              <a:off x="3584002" y="2132694"/>
              <a:ext cx="3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37" name="グループ化 136"/>
          <p:cNvGrpSpPr/>
          <p:nvPr/>
        </p:nvGrpSpPr>
        <p:grpSpPr>
          <a:xfrm>
            <a:off x="1365803" y="3765358"/>
            <a:ext cx="92592" cy="45719"/>
            <a:chOff x="3494002" y="2026040"/>
            <a:chExt cx="216000" cy="106654"/>
          </a:xfrm>
        </p:grpSpPr>
        <p:cxnSp>
          <p:nvCxnSpPr>
            <p:cNvPr id="138" name="直線コネクタ 137"/>
            <p:cNvCxnSpPr/>
            <p:nvPr/>
          </p:nvCxnSpPr>
          <p:spPr>
            <a:xfrm flipV="1">
              <a:off x="3566002" y="2114688"/>
              <a:ext cx="72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sp>
          <p:nvSpPr>
            <p:cNvPr id="139" name="二等辺三角形 138"/>
            <p:cNvSpPr>
              <a:spLocks noChangeAspect="1"/>
            </p:cNvSpPr>
            <p:nvPr/>
          </p:nvSpPr>
          <p:spPr>
            <a:xfrm flipV="1">
              <a:off x="3570779" y="2026040"/>
              <a:ext cx="62446" cy="53829"/>
            </a:xfrm>
            <a:prstGeom prst="triangle">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0" name="直線コネクタ 139"/>
            <p:cNvCxnSpPr/>
            <p:nvPr/>
          </p:nvCxnSpPr>
          <p:spPr>
            <a:xfrm flipV="1">
              <a:off x="3494002" y="2081057"/>
              <a:ext cx="21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3548002" y="2096682"/>
              <a:ext cx="108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flipV="1">
              <a:off x="3584002" y="2132694"/>
              <a:ext cx="3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43" name="グループ化 142"/>
          <p:cNvGrpSpPr/>
          <p:nvPr/>
        </p:nvGrpSpPr>
        <p:grpSpPr>
          <a:xfrm>
            <a:off x="1242765" y="3660046"/>
            <a:ext cx="92592" cy="45719"/>
            <a:chOff x="3494002" y="2026040"/>
            <a:chExt cx="216000" cy="106654"/>
          </a:xfrm>
        </p:grpSpPr>
        <p:cxnSp>
          <p:nvCxnSpPr>
            <p:cNvPr id="144" name="直線コネクタ 143"/>
            <p:cNvCxnSpPr/>
            <p:nvPr/>
          </p:nvCxnSpPr>
          <p:spPr>
            <a:xfrm flipV="1">
              <a:off x="3566002" y="2114688"/>
              <a:ext cx="72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145" name="二等辺三角形 144"/>
            <p:cNvSpPr>
              <a:spLocks noChangeAspect="1"/>
            </p:cNvSpPr>
            <p:nvPr/>
          </p:nvSpPr>
          <p:spPr>
            <a:xfrm flipV="1">
              <a:off x="3570779" y="2026040"/>
              <a:ext cx="62446" cy="53829"/>
            </a:xfrm>
            <a:prstGeom prst="triangl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 name="直線コネクタ 145"/>
            <p:cNvCxnSpPr/>
            <p:nvPr/>
          </p:nvCxnSpPr>
          <p:spPr>
            <a:xfrm flipV="1">
              <a:off x="3494002" y="2081057"/>
              <a:ext cx="21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3548002" y="2096682"/>
              <a:ext cx="108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flipV="1">
              <a:off x="3584002" y="2132694"/>
              <a:ext cx="3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9" name="グループ化 148"/>
          <p:cNvGrpSpPr/>
          <p:nvPr/>
        </p:nvGrpSpPr>
        <p:grpSpPr>
          <a:xfrm>
            <a:off x="2772741" y="3765358"/>
            <a:ext cx="92592" cy="45719"/>
            <a:chOff x="3494002" y="2026040"/>
            <a:chExt cx="216000" cy="106654"/>
          </a:xfrm>
        </p:grpSpPr>
        <p:cxnSp>
          <p:nvCxnSpPr>
            <p:cNvPr id="150" name="直線コネクタ 149"/>
            <p:cNvCxnSpPr/>
            <p:nvPr/>
          </p:nvCxnSpPr>
          <p:spPr>
            <a:xfrm flipV="1">
              <a:off x="3566002" y="2114688"/>
              <a:ext cx="72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151" name="二等辺三角形 150"/>
            <p:cNvSpPr>
              <a:spLocks noChangeAspect="1"/>
            </p:cNvSpPr>
            <p:nvPr/>
          </p:nvSpPr>
          <p:spPr>
            <a:xfrm flipV="1">
              <a:off x="3570779" y="2026040"/>
              <a:ext cx="62446" cy="53829"/>
            </a:xfrm>
            <a:prstGeom prst="triangle">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2" name="直線コネクタ 151"/>
            <p:cNvCxnSpPr/>
            <p:nvPr/>
          </p:nvCxnSpPr>
          <p:spPr>
            <a:xfrm flipV="1">
              <a:off x="3494002" y="2081057"/>
              <a:ext cx="21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3548002" y="2096682"/>
              <a:ext cx="108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flipV="1">
              <a:off x="3584002" y="2132694"/>
              <a:ext cx="3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55" name="グループ化 154"/>
          <p:cNvGrpSpPr/>
          <p:nvPr/>
        </p:nvGrpSpPr>
        <p:grpSpPr>
          <a:xfrm>
            <a:off x="3111883" y="3765358"/>
            <a:ext cx="92592" cy="45719"/>
            <a:chOff x="3494002" y="2026040"/>
            <a:chExt cx="216000" cy="106654"/>
          </a:xfrm>
        </p:grpSpPr>
        <p:cxnSp>
          <p:nvCxnSpPr>
            <p:cNvPr id="156" name="直線コネクタ 155"/>
            <p:cNvCxnSpPr/>
            <p:nvPr/>
          </p:nvCxnSpPr>
          <p:spPr>
            <a:xfrm flipV="1">
              <a:off x="3566002" y="2114688"/>
              <a:ext cx="72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sp>
          <p:nvSpPr>
            <p:cNvPr id="157" name="二等辺三角形 156"/>
            <p:cNvSpPr>
              <a:spLocks noChangeAspect="1"/>
            </p:cNvSpPr>
            <p:nvPr/>
          </p:nvSpPr>
          <p:spPr>
            <a:xfrm flipV="1">
              <a:off x="3570779" y="2026040"/>
              <a:ext cx="62446" cy="53829"/>
            </a:xfrm>
            <a:prstGeom prst="triangle">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8" name="直線コネクタ 157"/>
            <p:cNvCxnSpPr/>
            <p:nvPr/>
          </p:nvCxnSpPr>
          <p:spPr>
            <a:xfrm flipV="1">
              <a:off x="3494002" y="2081057"/>
              <a:ext cx="21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3548002" y="2096682"/>
              <a:ext cx="108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flipV="1">
              <a:off x="3584002" y="2132694"/>
              <a:ext cx="3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61" name="グループ化 160"/>
          <p:cNvGrpSpPr/>
          <p:nvPr/>
        </p:nvGrpSpPr>
        <p:grpSpPr>
          <a:xfrm>
            <a:off x="3188348" y="3660046"/>
            <a:ext cx="92592" cy="45719"/>
            <a:chOff x="3494002" y="2026040"/>
            <a:chExt cx="216000" cy="106654"/>
          </a:xfrm>
        </p:grpSpPr>
        <p:cxnSp>
          <p:nvCxnSpPr>
            <p:cNvPr id="162" name="直線コネクタ 161"/>
            <p:cNvCxnSpPr/>
            <p:nvPr/>
          </p:nvCxnSpPr>
          <p:spPr>
            <a:xfrm flipV="1">
              <a:off x="3566002" y="2114688"/>
              <a:ext cx="72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163" name="二等辺三角形 162"/>
            <p:cNvSpPr>
              <a:spLocks noChangeAspect="1"/>
            </p:cNvSpPr>
            <p:nvPr/>
          </p:nvSpPr>
          <p:spPr>
            <a:xfrm flipV="1">
              <a:off x="3570779" y="2026040"/>
              <a:ext cx="62446" cy="53829"/>
            </a:xfrm>
            <a:prstGeom prst="triangl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4" name="直線コネクタ 163"/>
            <p:cNvCxnSpPr/>
            <p:nvPr/>
          </p:nvCxnSpPr>
          <p:spPr>
            <a:xfrm flipV="1">
              <a:off x="3494002" y="2081057"/>
              <a:ext cx="21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a:off x="3548002" y="2096682"/>
              <a:ext cx="108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flipV="1">
              <a:off x="3584002" y="2132694"/>
              <a:ext cx="3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7" name="グループ化 166"/>
          <p:cNvGrpSpPr/>
          <p:nvPr/>
        </p:nvGrpSpPr>
        <p:grpSpPr>
          <a:xfrm>
            <a:off x="4848899" y="3794986"/>
            <a:ext cx="92592" cy="45719"/>
            <a:chOff x="3494002" y="2026040"/>
            <a:chExt cx="216000" cy="106654"/>
          </a:xfrm>
        </p:grpSpPr>
        <p:cxnSp>
          <p:nvCxnSpPr>
            <p:cNvPr id="168" name="直線コネクタ 167"/>
            <p:cNvCxnSpPr/>
            <p:nvPr/>
          </p:nvCxnSpPr>
          <p:spPr>
            <a:xfrm flipV="1">
              <a:off x="3566002" y="2114688"/>
              <a:ext cx="72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169" name="二等辺三角形 168"/>
            <p:cNvSpPr>
              <a:spLocks noChangeAspect="1"/>
            </p:cNvSpPr>
            <p:nvPr/>
          </p:nvSpPr>
          <p:spPr>
            <a:xfrm flipV="1">
              <a:off x="3570779" y="2026040"/>
              <a:ext cx="62446" cy="53829"/>
            </a:xfrm>
            <a:prstGeom prst="triangle">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0" name="直線コネクタ 169"/>
            <p:cNvCxnSpPr/>
            <p:nvPr/>
          </p:nvCxnSpPr>
          <p:spPr>
            <a:xfrm flipV="1">
              <a:off x="3494002" y="2081057"/>
              <a:ext cx="21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a:off x="3548002" y="2096682"/>
              <a:ext cx="108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flipV="1">
              <a:off x="3584002" y="2132694"/>
              <a:ext cx="3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73" name="グループ化 172"/>
          <p:cNvGrpSpPr/>
          <p:nvPr/>
        </p:nvGrpSpPr>
        <p:grpSpPr>
          <a:xfrm>
            <a:off x="4632946" y="3794986"/>
            <a:ext cx="92592" cy="45719"/>
            <a:chOff x="3494002" y="2026040"/>
            <a:chExt cx="216000" cy="106654"/>
          </a:xfrm>
        </p:grpSpPr>
        <p:cxnSp>
          <p:nvCxnSpPr>
            <p:cNvPr id="174" name="直線コネクタ 173"/>
            <p:cNvCxnSpPr/>
            <p:nvPr/>
          </p:nvCxnSpPr>
          <p:spPr>
            <a:xfrm flipV="1">
              <a:off x="3566002" y="2114688"/>
              <a:ext cx="72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sp>
          <p:nvSpPr>
            <p:cNvPr id="175" name="二等辺三角形 174"/>
            <p:cNvSpPr>
              <a:spLocks noChangeAspect="1"/>
            </p:cNvSpPr>
            <p:nvPr/>
          </p:nvSpPr>
          <p:spPr>
            <a:xfrm flipV="1">
              <a:off x="3570779" y="2026040"/>
              <a:ext cx="62446" cy="53829"/>
            </a:xfrm>
            <a:prstGeom prst="triangle">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6" name="直線コネクタ 175"/>
            <p:cNvCxnSpPr/>
            <p:nvPr/>
          </p:nvCxnSpPr>
          <p:spPr>
            <a:xfrm flipV="1">
              <a:off x="3494002" y="2081057"/>
              <a:ext cx="21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a:xfrm>
              <a:off x="3548002" y="2096682"/>
              <a:ext cx="108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p:cNvCxnSpPr/>
            <p:nvPr/>
          </p:nvCxnSpPr>
          <p:spPr>
            <a:xfrm flipV="1">
              <a:off x="3584002" y="2132694"/>
              <a:ext cx="3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79" name="グループ化 178"/>
          <p:cNvGrpSpPr/>
          <p:nvPr/>
        </p:nvGrpSpPr>
        <p:grpSpPr>
          <a:xfrm>
            <a:off x="5019373" y="3689674"/>
            <a:ext cx="92592" cy="45719"/>
            <a:chOff x="3494002" y="2026040"/>
            <a:chExt cx="216000" cy="106654"/>
          </a:xfrm>
        </p:grpSpPr>
        <p:cxnSp>
          <p:nvCxnSpPr>
            <p:cNvPr id="180" name="直線コネクタ 179"/>
            <p:cNvCxnSpPr/>
            <p:nvPr/>
          </p:nvCxnSpPr>
          <p:spPr>
            <a:xfrm flipV="1">
              <a:off x="3566002" y="2114688"/>
              <a:ext cx="72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181" name="二等辺三角形 180"/>
            <p:cNvSpPr>
              <a:spLocks noChangeAspect="1"/>
            </p:cNvSpPr>
            <p:nvPr/>
          </p:nvSpPr>
          <p:spPr>
            <a:xfrm flipV="1">
              <a:off x="3570779" y="2026040"/>
              <a:ext cx="62446" cy="53829"/>
            </a:xfrm>
            <a:prstGeom prst="triangl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2" name="直線コネクタ 181"/>
            <p:cNvCxnSpPr/>
            <p:nvPr/>
          </p:nvCxnSpPr>
          <p:spPr>
            <a:xfrm flipV="1">
              <a:off x="3494002" y="2081057"/>
              <a:ext cx="21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3548002" y="2096682"/>
              <a:ext cx="108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flipV="1">
              <a:off x="3584002" y="2132694"/>
              <a:ext cx="3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5" name="グループ化 184"/>
          <p:cNvGrpSpPr/>
          <p:nvPr/>
        </p:nvGrpSpPr>
        <p:grpSpPr>
          <a:xfrm>
            <a:off x="6388790" y="3788204"/>
            <a:ext cx="92592" cy="45719"/>
            <a:chOff x="3494002" y="2026040"/>
            <a:chExt cx="216000" cy="106654"/>
          </a:xfrm>
        </p:grpSpPr>
        <p:cxnSp>
          <p:nvCxnSpPr>
            <p:cNvPr id="186" name="直線コネクタ 185"/>
            <p:cNvCxnSpPr/>
            <p:nvPr/>
          </p:nvCxnSpPr>
          <p:spPr>
            <a:xfrm flipV="1">
              <a:off x="3566002" y="2114688"/>
              <a:ext cx="72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187" name="二等辺三角形 186"/>
            <p:cNvSpPr>
              <a:spLocks noChangeAspect="1"/>
            </p:cNvSpPr>
            <p:nvPr/>
          </p:nvSpPr>
          <p:spPr>
            <a:xfrm flipV="1">
              <a:off x="3570779" y="2026040"/>
              <a:ext cx="62446" cy="53829"/>
            </a:xfrm>
            <a:prstGeom prst="triangle">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p:cNvCxnSpPr/>
            <p:nvPr/>
          </p:nvCxnSpPr>
          <p:spPr>
            <a:xfrm flipV="1">
              <a:off x="3494002" y="2081057"/>
              <a:ext cx="21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a:off x="3548002" y="2096682"/>
              <a:ext cx="108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flipV="1">
              <a:off x="3584002" y="2132694"/>
              <a:ext cx="3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91" name="グループ化 190"/>
          <p:cNvGrpSpPr/>
          <p:nvPr/>
        </p:nvGrpSpPr>
        <p:grpSpPr>
          <a:xfrm>
            <a:off x="6493565" y="3788204"/>
            <a:ext cx="92592" cy="45719"/>
            <a:chOff x="3494002" y="2026040"/>
            <a:chExt cx="216000" cy="106654"/>
          </a:xfrm>
        </p:grpSpPr>
        <p:cxnSp>
          <p:nvCxnSpPr>
            <p:cNvPr id="192" name="直線コネクタ 191"/>
            <p:cNvCxnSpPr/>
            <p:nvPr/>
          </p:nvCxnSpPr>
          <p:spPr>
            <a:xfrm flipV="1">
              <a:off x="3566002" y="2114688"/>
              <a:ext cx="72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sp>
          <p:nvSpPr>
            <p:cNvPr id="193" name="二等辺三角形 192"/>
            <p:cNvSpPr>
              <a:spLocks noChangeAspect="1"/>
            </p:cNvSpPr>
            <p:nvPr/>
          </p:nvSpPr>
          <p:spPr>
            <a:xfrm flipV="1">
              <a:off x="3570779" y="2026040"/>
              <a:ext cx="62446" cy="53829"/>
            </a:xfrm>
            <a:prstGeom prst="triangle">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4" name="直線コネクタ 193"/>
            <p:cNvCxnSpPr/>
            <p:nvPr/>
          </p:nvCxnSpPr>
          <p:spPr>
            <a:xfrm flipV="1">
              <a:off x="3494002" y="2081057"/>
              <a:ext cx="21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a:off x="3548002" y="2096682"/>
              <a:ext cx="108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V="1">
              <a:off x="3584002" y="2132694"/>
              <a:ext cx="3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97" name="グループ化 196"/>
          <p:cNvGrpSpPr/>
          <p:nvPr/>
        </p:nvGrpSpPr>
        <p:grpSpPr>
          <a:xfrm>
            <a:off x="6379888" y="3682892"/>
            <a:ext cx="92592" cy="45719"/>
            <a:chOff x="3494002" y="2026040"/>
            <a:chExt cx="216000" cy="106654"/>
          </a:xfrm>
        </p:grpSpPr>
        <p:cxnSp>
          <p:nvCxnSpPr>
            <p:cNvPr id="198" name="直線コネクタ 197"/>
            <p:cNvCxnSpPr/>
            <p:nvPr/>
          </p:nvCxnSpPr>
          <p:spPr>
            <a:xfrm flipV="1">
              <a:off x="3566002" y="2114688"/>
              <a:ext cx="72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199" name="二等辺三角形 198"/>
            <p:cNvSpPr>
              <a:spLocks noChangeAspect="1"/>
            </p:cNvSpPr>
            <p:nvPr/>
          </p:nvSpPr>
          <p:spPr>
            <a:xfrm flipV="1">
              <a:off x="3570779" y="2026040"/>
              <a:ext cx="62446" cy="53829"/>
            </a:xfrm>
            <a:prstGeom prst="triangl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コネクタ 199"/>
            <p:cNvCxnSpPr/>
            <p:nvPr/>
          </p:nvCxnSpPr>
          <p:spPr>
            <a:xfrm flipV="1">
              <a:off x="3494002" y="2081057"/>
              <a:ext cx="21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a:off x="3548002" y="2096682"/>
              <a:ext cx="108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flipV="1">
              <a:off x="3584002" y="2132694"/>
              <a:ext cx="3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グループ化 3"/>
          <p:cNvGrpSpPr/>
          <p:nvPr/>
        </p:nvGrpSpPr>
        <p:grpSpPr>
          <a:xfrm>
            <a:off x="893313" y="3353655"/>
            <a:ext cx="5259147" cy="51918"/>
            <a:chOff x="893313" y="3353655"/>
            <a:chExt cx="5259147" cy="51918"/>
          </a:xfrm>
        </p:grpSpPr>
        <p:grpSp>
          <p:nvGrpSpPr>
            <p:cNvPr id="30" name="グループ化 29"/>
            <p:cNvGrpSpPr>
              <a:grpSpLocks noChangeAspect="1"/>
            </p:cNvGrpSpPr>
            <p:nvPr/>
          </p:nvGrpSpPr>
          <p:grpSpPr>
            <a:xfrm>
              <a:off x="893313" y="3353655"/>
              <a:ext cx="300261" cy="51918"/>
              <a:chOff x="1847518" y="3370108"/>
              <a:chExt cx="745929" cy="129004"/>
            </a:xfrm>
          </p:grpSpPr>
          <p:cxnSp>
            <p:nvCxnSpPr>
              <p:cNvPr id="25" name="直線コネクタ 24"/>
              <p:cNvCxnSpPr/>
              <p:nvPr/>
            </p:nvCxnSpPr>
            <p:spPr>
              <a:xfrm>
                <a:off x="2131066" y="3370108"/>
                <a:ext cx="86281" cy="86281"/>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p:cNvCxnSpPr/>
              <p:nvPr/>
            </p:nvCxnSpPr>
            <p:spPr>
              <a:xfrm>
                <a:off x="2051314"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p:cNvCxnSpPr/>
              <p:nvPr/>
            </p:nvCxnSpPr>
            <p:spPr>
              <a:xfrm>
                <a:off x="2094873"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flipH="1">
                <a:off x="2007021"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flipH="1">
                <a:off x="184751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flipH="1">
                <a:off x="1927269"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2464443"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a:off x="2384691"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a:off x="2428250"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p:cNvCxnSpPr/>
              <p:nvPr/>
            </p:nvCxnSpPr>
            <p:spPr>
              <a:xfrm flipH="1">
                <a:off x="234039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flipH="1">
                <a:off x="2180895"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flipH="1">
                <a:off x="2260646"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19" name="グループ化 218"/>
            <p:cNvGrpSpPr>
              <a:grpSpLocks noChangeAspect="1"/>
            </p:cNvGrpSpPr>
            <p:nvPr/>
          </p:nvGrpSpPr>
          <p:grpSpPr>
            <a:xfrm>
              <a:off x="2546275" y="3353655"/>
              <a:ext cx="300261" cy="51918"/>
              <a:chOff x="1847518" y="3370108"/>
              <a:chExt cx="745929" cy="129004"/>
            </a:xfrm>
          </p:grpSpPr>
          <p:cxnSp>
            <p:nvCxnSpPr>
              <p:cNvPr id="220" name="直線コネクタ 219"/>
              <p:cNvCxnSpPr/>
              <p:nvPr/>
            </p:nvCxnSpPr>
            <p:spPr>
              <a:xfrm>
                <a:off x="2131066" y="3370108"/>
                <a:ext cx="86281" cy="86281"/>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2051314"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a:off x="2094873"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flipH="1">
                <a:off x="2007021"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flipH="1">
                <a:off x="184751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flipH="1">
                <a:off x="1927269"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a:off x="2464443"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a:off x="2384691"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a:off x="2428250"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flipH="1">
                <a:off x="234039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flipH="1">
                <a:off x="2180895"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flipH="1">
                <a:off x="2260646"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4" name="グループ化 283"/>
            <p:cNvGrpSpPr>
              <a:grpSpLocks noChangeAspect="1"/>
            </p:cNvGrpSpPr>
            <p:nvPr/>
          </p:nvGrpSpPr>
          <p:grpSpPr>
            <a:xfrm>
              <a:off x="4199237" y="3353655"/>
              <a:ext cx="300261" cy="51918"/>
              <a:chOff x="1847518" y="3370108"/>
              <a:chExt cx="745929" cy="129004"/>
            </a:xfrm>
          </p:grpSpPr>
          <p:cxnSp>
            <p:nvCxnSpPr>
              <p:cNvPr id="285" name="直線コネクタ 284"/>
              <p:cNvCxnSpPr/>
              <p:nvPr/>
            </p:nvCxnSpPr>
            <p:spPr>
              <a:xfrm>
                <a:off x="2131066" y="3370108"/>
                <a:ext cx="86281" cy="86281"/>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p:nvPr/>
            </p:nvCxnSpPr>
            <p:spPr>
              <a:xfrm>
                <a:off x="2051314"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7" name="直線コネクタ 286"/>
              <p:cNvCxnSpPr/>
              <p:nvPr/>
            </p:nvCxnSpPr>
            <p:spPr>
              <a:xfrm>
                <a:off x="2094873"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p:cNvCxnSpPr/>
              <p:nvPr/>
            </p:nvCxnSpPr>
            <p:spPr>
              <a:xfrm flipH="1">
                <a:off x="2007021"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p:nvPr/>
            </p:nvCxnSpPr>
            <p:spPr>
              <a:xfrm flipH="1">
                <a:off x="184751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p:cNvCxnSpPr/>
              <p:nvPr/>
            </p:nvCxnSpPr>
            <p:spPr>
              <a:xfrm flipH="1">
                <a:off x="1927269"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p:nvPr/>
            </p:nvCxnSpPr>
            <p:spPr>
              <a:xfrm>
                <a:off x="2464443"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p:nvPr/>
            </p:nvCxnSpPr>
            <p:spPr>
              <a:xfrm>
                <a:off x="2384691"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p:nvPr/>
            </p:nvCxnSpPr>
            <p:spPr>
              <a:xfrm>
                <a:off x="2428250"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直線コネクタ 293"/>
              <p:cNvCxnSpPr/>
              <p:nvPr/>
            </p:nvCxnSpPr>
            <p:spPr>
              <a:xfrm flipH="1">
                <a:off x="234039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直線コネクタ 294"/>
              <p:cNvCxnSpPr/>
              <p:nvPr/>
            </p:nvCxnSpPr>
            <p:spPr>
              <a:xfrm flipH="1">
                <a:off x="2180895"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直線コネクタ 295"/>
              <p:cNvCxnSpPr/>
              <p:nvPr/>
            </p:nvCxnSpPr>
            <p:spPr>
              <a:xfrm flipH="1">
                <a:off x="2260646"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7" name="グループ化 296"/>
            <p:cNvGrpSpPr>
              <a:grpSpLocks noChangeAspect="1"/>
            </p:cNvGrpSpPr>
            <p:nvPr/>
          </p:nvGrpSpPr>
          <p:grpSpPr>
            <a:xfrm>
              <a:off x="5852199" y="3353655"/>
              <a:ext cx="300261" cy="51918"/>
              <a:chOff x="1847518" y="3370108"/>
              <a:chExt cx="745929" cy="129004"/>
            </a:xfrm>
          </p:grpSpPr>
          <p:cxnSp>
            <p:nvCxnSpPr>
              <p:cNvPr id="298" name="直線コネクタ 297"/>
              <p:cNvCxnSpPr/>
              <p:nvPr/>
            </p:nvCxnSpPr>
            <p:spPr>
              <a:xfrm>
                <a:off x="2131066" y="3370108"/>
                <a:ext cx="86281" cy="86281"/>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a:xfrm>
                <a:off x="2051314"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a:xfrm>
                <a:off x="2094873"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flipH="1">
                <a:off x="2007021"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flipH="1">
                <a:off x="184751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flipH="1">
                <a:off x="1927269"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p:nvPr/>
            </p:nvCxnSpPr>
            <p:spPr>
              <a:xfrm>
                <a:off x="2464443"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p:cNvCxnSpPr/>
              <p:nvPr/>
            </p:nvCxnSpPr>
            <p:spPr>
              <a:xfrm>
                <a:off x="2384691"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p:cNvCxnSpPr/>
              <p:nvPr/>
            </p:nvCxnSpPr>
            <p:spPr>
              <a:xfrm>
                <a:off x="2428250"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p:cNvCxnSpPr/>
              <p:nvPr/>
            </p:nvCxnSpPr>
            <p:spPr>
              <a:xfrm flipH="1">
                <a:off x="234039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p:cNvCxnSpPr/>
              <p:nvPr/>
            </p:nvCxnSpPr>
            <p:spPr>
              <a:xfrm flipH="1">
                <a:off x="2180895"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9" name="直線コネクタ 308"/>
              <p:cNvCxnSpPr/>
              <p:nvPr/>
            </p:nvCxnSpPr>
            <p:spPr>
              <a:xfrm flipH="1">
                <a:off x="2260646"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10" name="グループ化 309"/>
          <p:cNvGrpSpPr/>
          <p:nvPr/>
        </p:nvGrpSpPr>
        <p:grpSpPr>
          <a:xfrm>
            <a:off x="893313" y="5676107"/>
            <a:ext cx="5259147" cy="51918"/>
            <a:chOff x="893313" y="3353655"/>
            <a:chExt cx="5259147" cy="51918"/>
          </a:xfrm>
        </p:grpSpPr>
        <p:grpSp>
          <p:nvGrpSpPr>
            <p:cNvPr id="311" name="グループ化 310"/>
            <p:cNvGrpSpPr>
              <a:grpSpLocks noChangeAspect="1"/>
            </p:cNvGrpSpPr>
            <p:nvPr/>
          </p:nvGrpSpPr>
          <p:grpSpPr>
            <a:xfrm>
              <a:off x="893313" y="3353655"/>
              <a:ext cx="300261" cy="51918"/>
              <a:chOff x="1847518" y="3370108"/>
              <a:chExt cx="745929" cy="129004"/>
            </a:xfrm>
          </p:grpSpPr>
          <p:cxnSp>
            <p:nvCxnSpPr>
              <p:cNvPr id="351" name="直線コネクタ 350"/>
              <p:cNvCxnSpPr/>
              <p:nvPr/>
            </p:nvCxnSpPr>
            <p:spPr>
              <a:xfrm>
                <a:off x="2131066" y="3370108"/>
                <a:ext cx="86281" cy="86281"/>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2" name="直線コネクタ 351"/>
              <p:cNvCxnSpPr/>
              <p:nvPr/>
            </p:nvCxnSpPr>
            <p:spPr>
              <a:xfrm>
                <a:off x="2051314"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3" name="直線コネクタ 352"/>
              <p:cNvCxnSpPr/>
              <p:nvPr/>
            </p:nvCxnSpPr>
            <p:spPr>
              <a:xfrm>
                <a:off x="2094873"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4" name="直線コネクタ 353"/>
              <p:cNvCxnSpPr/>
              <p:nvPr/>
            </p:nvCxnSpPr>
            <p:spPr>
              <a:xfrm flipH="1">
                <a:off x="2007021"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5" name="直線コネクタ 354"/>
              <p:cNvCxnSpPr/>
              <p:nvPr/>
            </p:nvCxnSpPr>
            <p:spPr>
              <a:xfrm flipH="1">
                <a:off x="184751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6" name="直線コネクタ 355"/>
              <p:cNvCxnSpPr/>
              <p:nvPr/>
            </p:nvCxnSpPr>
            <p:spPr>
              <a:xfrm flipH="1">
                <a:off x="1927269"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7" name="直線コネクタ 356"/>
              <p:cNvCxnSpPr/>
              <p:nvPr/>
            </p:nvCxnSpPr>
            <p:spPr>
              <a:xfrm>
                <a:off x="2464443"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8" name="直線コネクタ 357"/>
              <p:cNvCxnSpPr/>
              <p:nvPr/>
            </p:nvCxnSpPr>
            <p:spPr>
              <a:xfrm>
                <a:off x="2384691"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9" name="直線コネクタ 358"/>
              <p:cNvCxnSpPr/>
              <p:nvPr/>
            </p:nvCxnSpPr>
            <p:spPr>
              <a:xfrm>
                <a:off x="2428250"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0" name="直線コネクタ 359"/>
              <p:cNvCxnSpPr/>
              <p:nvPr/>
            </p:nvCxnSpPr>
            <p:spPr>
              <a:xfrm flipH="1">
                <a:off x="234039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1" name="直線コネクタ 360"/>
              <p:cNvCxnSpPr/>
              <p:nvPr/>
            </p:nvCxnSpPr>
            <p:spPr>
              <a:xfrm flipH="1">
                <a:off x="2180895"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2" name="直線コネクタ 361"/>
              <p:cNvCxnSpPr/>
              <p:nvPr/>
            </p:nvCxnSpPr>
            <p:spPr>
              <a:xfrm flipH="1">
                <a:off x="2260646"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2" name="グループ化 311"/>
            <p:cNvGrpSpPr>
              <a:grpSpLocks noChangeAspect="1"/>
            </p:cNvGrpSpPr>
            <p:nvPr/>
          </p:nvGrpSpPr>
          <p:grpSpPr>
            <a:xfrm>
              <a:off x="2546275" y="3353655"/>
              <a:ext cx="300261" cy="51918"/>
              <a:chOff x="1847518" y="3370108"/>
              <a:chExt cx="745929" cy="129004"/>
            </a:xfrm>
          </p:grpSpPr>
          <p:cxnSp>
            <p:nvCxnSpPr>
              <p:cNvPr id="339" name="直線コネクタ 338"/>
              <p:cNvCxnSpPr/>
              <p:nvPr/>
            </p:nvCxnSpPr>
            <p:spPr>
              <a:xfrm>
                <a:off x="2131066" y="3370108"/>
                <a:ext cx="86281" cy="86281"/>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0" name="直線コネクタ 339"/>
              <p:cNvCxnSpPr/>
              <p:nvPr/>
            </p:nvCxnSpPr>
            <p:spPr>
              <a:xfrm>
                <a:off x="2051314"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p:cNvCxnSpPr/>
              <p:nvPr/>
            </p:nvCxnSpPr>
            <p:spPr>
              <a:xfrm>
                <a:off x="2094873"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2" name="直線コネクタ 341"/>
              <p:cNvCxnSpPr/>
              <p:nvPr/>
            </p:nvCxnSpPr>
            <p:spPr>
              <a:xfrm flipH="1">
                <a:off x="2007021"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p:cNvCxnSpPr/>
              <p:nvPr/>
            </p:nvCxnSpPr>
            <p:spPr>
              <a:xfrm flipH="1">
                <a:off x="184751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p:cNvCxnSpPr/>
              <p:nvPr/>
            </p:nvCxnSpPr>
            <p:spPr>
              <a:xfrm flipH="1">
                <a:off x="1927269"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直線コネクタ 344"/>
              <p:cNvCxnSpPr/>
              <p:nvPr/>
            </p:nvCxnSpPr>
            <p:spPr>
              <a:xfrm>
                <a:off x="2464443"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p:cNvCxnSpPr/>
              <p:nvPr/>
            </p:nvCxnSpPr>
            <p:spPr>
              <a:xfrm>
                <a:off x="2384691"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p:cNvCxnSpPr/>
              <p:nvPr/>
            </p:nvCxnSpPr>
            <p:spPr>
              <a:xfrm>
                <a:off x="2428250"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p:cNvCxnSpPr/>
              <p:nvPr/>
            </p:nvCxnSpPr>
            <p:spPr>
              <a:xfrm flipH="1">
                <a:off x="234039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9" name="直線コネクタ 348"/>
              <p:cNvCxnSpPr/>
              <p:nvPr/>
            </p:nvCxnSpPr>
            <p:spPr>
              <a:xfrm flipH="1">
                <a:off x="2180895"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p:cNvCxnSpPr/>
              <p:nvPr/>
            </p:nvCxnSpPr>
            <p:spPr>
              <a:xfrm flipH="1">
                <a:off x="2260646"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3" name="グループ化 312"/>
            <p:cNvGrpSpPr>
              <a:grpSpLocks noChangeAspect="1"/>
            </p:cNvGrpSpPr>
            <p:nvPr/>
          </p:nvGrpSpPr>
          <p:grpSpPr>
            <a:xfrm>
              <a:off x="4199237" y="3353655"/>
              <a:ext cx="300261" cy="51918"/>
              <a:chOff x="1847518" y="3370108"/>
              <a:chExt cx="745929" cy="129004"/>
            </a:xfrm>
          </p:grpSpPr>
          <p:cxnSp>
            <p:nvCxnSpPr>
              <p:cNvPr id="327" name="直線コネクタ 326"/>
              <p:cNvCxnSpPr/>
              <p:nvPr/>
            </p:nvCxnSpPr>
            <p:spPr>
              <a:xfrm>
                <a:off x="2131066" y="3370108"/>
                <a:ext cx="86281" cy="86281"/>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p:cNvCxnSpPr/>
              <p:nvPr/>
            </p:nvCxnSpPr>
            <p:spPr>
              <a:xfrm>
                <a:off x="2051314"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p:cNvCxnSpPr/>
              <p:nvPr/>
            </p:nvCxnSpPr>
            <p:spPr>
              <a:xfrm>
                <a:off x="2094873"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p:cNvCxnSpPr/>
              <p:nvPr/>
            </p:nvCxnSpPr>
            <p:spPr>
              <a:xfrm flipH="1">
                <a:off x="2007021"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p:cNvCxnSpPr/>
              <p:nvPr/>
            </p:nvCxnSpPr>
            <p:spPr>
              <a:xfrm flipH="1">
                <a:off x="184751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直線コネクタ 331"/>
              <p:cNvCxnSpPr/>
              <p:nvPr/>
            </p:nvCxnSpPr>
            <p:spPr>
              <a:xfrm flipH="1">
                <a:off x="1927269"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p:cNvCxnSpPr/>
              <p:nvPr/>
            </p:nvCxnSpPr>
            <p:spPr>
              <a:xfrm>
                <a:off x="2464443"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4" name="直線コネクタ 333"/>
              <p:cNvCxnSpPr/>
              <p:nvPr/>
            </p:nvCxnSpPr>
            <p:spPr>
              <a:xfrm>
                <a:off x="2384691"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p:cNvCxnSpPr/>
              <p:nvPr/>
            </p:nvCxnSpPr>
            <p:spPr>
              <a:xfrm>
                <a:off x="2428250"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flipH="1">
                <a:off x="234039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7" name="直線コネクタ 336"/>
              <p:cNvCxnSpPr/>
              <p:nvPr/>
            </p:nvCxnSpPr>
            <p:spPr>
              <a:xfrm flipH="1">
                <a:off x="2180895"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p:cNvCxnSpPr/>
              <p:nvPr/>
            </p:nvCxnSpPr>
            <p:spPr>
              <a:xfrm flipH="1">
                <a:off x="2260646"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4" name="グループ化 313"/>
            <p:cNvGrpSpPr>
              <a:grpSpLocks noChangeAspect="1"/>
            </p:cNvGrpSpPr>
            <p:nvPr/>
          </p:nvGrpSpPr>
          <p:grpSpPr>
            <a:xfrm>
              <a:off x="5852199" y="3353655"/>
              <a:ext cx="300261" cy="51918"/>
              <a:chOff x="1847518" y="3370108"/>
              <a:chExt cx="745929" cy="129004"/>
            </a:xfrm>
          </p:grpSpPr>
          <p:cxnSp>
            <p:nvCxnSpPr>
              <p:cNvPr id="315" name="直線コネクタ 314"/>
              <p:cNvCxnSpPr/>
              <p:nvPr/>
            </p:nvCxnSpPr>
            <p:spPr>
              <a:xfrm>
                <a:off x="2131066" y="3370108"/>
                <a:ext cx="86281" cy="86281"/>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p:cNvCxnSpPr/>
              <p:nvPr/>
            </p:nvCxnSpPr>
            <p:spPr>
              <a:xfrm>
                <a:off x="2051314"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p:cNvCxnSpPr/>
              <p:nvPr/>
            </p:nvCxnSpPr>
            <p:spPr>
              <a:xfrm>
                <a:off x="2094873"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8" name="直線コネクタ 317"/>
              <p:cNvCxnSpPr/>
              <p:nvPr/>
            </p:nvCxnSpPr>
            <p:spPr>
              <a:xfrm flipH="1">
                <a:off x="2007021"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9" name="直線コネクタ 318"/>
              <p:cNvCxnSpPr/>
              <p:nvPr/>
            </p:nvCxnSpPr>
            <p:spPr>
              <a:xfrm flipH="1">
                <a:off x="184751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0" name="直線コネクタ 319"/>
              <p:cNvCxnSpPr/>
              <p:nvPr/>
            </p:nvCxnSpPr>
            <p:spPr>
              <a:xfrm flipH="1">
                <a:off x="1927269"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1" name="直線コネクタ 320"/>
              <p:cNvCxnSpPr/>
              <p:nvPr/>
            </p:nvCxnSpPr>
            <p:spPr>
              <a:xfrm>
                <a:off x="2464443"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2" name="直線コネクタ 321"/>
              <p:cNvCxnSpPr/>
              <p:nvPr/>
            </p:nvCxnSpPr>
            <p:spPr>
              <a:xfrm>
                <a:off x="2384691" y="3449859"/>
                <a:ext cx="49253" cy="49253"/>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直線コネクタ 322"/>
              <p:cNvCxnSpPr/>
              <p:nvPr/>
            </p:nvCxnSpPr>
            <p:spPr>
              <a:xfrm>
                <a:off x="2428250" y="3413667"/>
                <a:ext cx="85445" cy="85445"/>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p:cNvCxnSpPr/>
              <p:nvPr/>
            </p:nvCxnSpPr>
            <p:spPr>
              <a:xfrm flipH="1">
                <a:off x="2340398"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5" name="直線コネクタ 324"/>
              <p:cNvCxnSpPr/>
              <p:nvPr/>
            </p:nvCxnSpPr>
            <p:spPr>
              <a:xfrm flipH="1">
                <a:off x="2180895"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p:cNvCxnSpPr/>
              <p:nvPr/>
            </p:nvCxnSpPr>
            <p:spPr>
              <a:xfrm flipH="1">
                <a:off x="2260646" y="3370108"/>
                <a:ext cx="129004" cy="129004"/>
              </a:xfrm>
              <a:prstGeom prst="line">
                <a:avLst/>
              </a:prstGeom>
              <a:ln w="31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64" name="グループ化 363"/>
          <p:cNvGrpSpPr/>
          <p:nvPr/>
        </p:nvGrpSpPr>
        <p:grpSpPr>
          <a:xfrm>
            <a:off x="4819156" y="1577703"/>
            <a:ext cx="92592" cy="45719"/>
            <a:chOff x="3494002" y="2026040"/>
            <a:chExt cx="216000" cy="106654"/>
          </a:xfrm>
        </p:grpSpPr>
        <p:cxnSp>
          <p:nvCxnSpPr>
            <p:cNvPr id="377" name="直線コネクタ 376"/>
            <p:cNvCxnSpPr/>
            <p:nvPr/>
          </p:nvCxnSpPr>
          <p:spPr>
            <a:xfrm flipV="1">
              <a:off x="3566002" y="2114688"/>
              <a:ext cx="72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378" name="二等辺三角形 377"/>
            <p:cNvSpPr>
              <a:spLocks noChangeAspect="1"/>
            </p:cNvSpPr>
            <p:nvPr/>
          </p:nvSpPr>
          <p:spPr>
            <a:xfrm flipV="1">
              <a:off x="3570779" y="2026040"/>
              <a:ext cx="62446" cy="53829"/>
            </a:xfrm>
            <a:prstGeom prst="triangle">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9" name="直線コネクタ 378"/>
            <p:cNvCxnSpPr/>
            <p:nvPr/>
          </p:nvCxnSpPr>
          <p:spPr>
            <a:xfrm flipV="1">
              <a:off x="3494002" y="2081057"/>
              <a:ext cx="21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0" name="直線コネクタ 379"/>
            <p:cNvCxnSpPr/>
            <p:nvPr/>
          </p:nvCxnSpPr>
          <p:spPr>
            <a:xfrm>
              <a:off x="3548002" y="2096682"/>
              <a:ext cx="108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1" name="直線コネクタ 380"/>
            <p:cNvCxnSpPr/>
            <p:nvPr/>
          </p:nvCxnSpPr>
          <p:spPr>
            <a:xfrm flipV="1">
              <a:off x="3584002" y="2132694"/>
              <a:ext cx="3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65" name="グループ化 364"/>
          <p:cNvGrpSpPr/>
          <p:nvPr/>
        </p:nvGrpSpPr>
        <p:grpSpPr>
          <a:xfrm>
            <a:off x="4646254" y="1577703"/>
            <a:ext cx="92592" cy="45719"/>
            <a:chOff x="3494002" y="2026040"/>
            <a:chExt cx="216000" cy="106654"/>
          </a:xfrm>
        </p:grpSpPr>
        <p:cxnSp>
          <p:nvCxnSpPr>
            <p:cNvPr id="372" name="直線コネクタ 371"/>
            <p:cNvCxnSpPr/>
            <p:nvPr/>
          </p:nvCxnSpPr>
          <p:spPr>
            <a:xfrm flipV="1">
              <a:off x="3566002" y="2114688"/>
              <a:ext cx="72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sp>
          <p:nvSpPr>
            <p:cNvPr id="373" name="二等辺三角形 372"/>
            <p:cNvSpPr>
              <a:spLocks noChangeAspect="1"/>
            </p:cNvSpPr>
            <p:nvPr/>
          </p:nvSpPr>
          <p:spPr>
            <a:xfrm flipV="1">
              <a:off x="3570779" y="2026040"/>
              <a:ext cx="62446" cy="53829"/>
            </a:xfrm>
            <a:prstGeom prst="triangle">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4" name="直線コネクタ 373"/>
            <p:cNvCxnSpPr/>
            <p:nvPr/>
          </p:nvCxnSpPr>
          <p:spPr>
            <a:xfrm flipV="1">
              <a:off x="3494002" y="2081057"/>
              <a:ext cx="21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5" name="直線コネクタ 374"/>
            <p:cNvCxnSpPr/>
            <p:nvPr/>
          </p:nvCxnSpPr>
          <p:spPr>
            <a:xfrm>
              <a:off x="3548002" y="2096682"/>
              <a:ext cx="108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6" name="直線コネクタ 375"/>
            <p:cNvCxnSpPr/>
            <p:nvPr/>
          </p:nvCxnSpPr>
          <p:spPr>
            <a:xfrm flipV="1">
              <a:off x="3584002" y="2132694"/>
              <a:ext cx="3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66" name="グループ化 365"/>
          <p:cNvGrpSpPr/>
          <p:nvPr/>
        </p:nvGrpSpPr>
        <p:grpSpPr>
          <a:xfrm>
            <a:off x="4976389" y="1433165"/>
            <a:ext cx="92592" cy="45719"/>
            <a:chOff x="3494002" y="2026040"/>
            <a:chExt cx="216000" cy="106654"/>
          </a:xfrm>
        </p:grpSpPr>
        <p:cxnSp>
          <p:nvCxnSpPr>
            <p:cNvPr id="367" name="直線コネクタ 366"/>
            <p:cNvCxnSpPr/>
            <p:nvPr/>
          </p:nvCxnSpPr>
          <p:spPr>
            <a:xfrm flipV="1">
              <a:off x="3566002" y="2114688"/>
              <a:ext cx="72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368" name="二等辺三角形 367"/>
            <p:cNvSpPr>
              <a:spLocks noChangeAspect="1"/>
            </p:cNvSpPr>
            <p:nvPr/>
          </p:nvSpPr>
          <p:spPr>
            <a:xfrm flipV="1">
              <a:off x="3570779" y="2026040"/>
              <a:ext cx="62446" cy="53829"/>
            </a:xfrm>
            <a:prstGeom prst="triangl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9" name="直線コネクタ 368"/>
            <p:cNvCxnSpPr/>
            <p:nvPr/>
          </p:nvCxnSpPr>
          <p:spPr>
            <a:xfrm flipV="1">
              <a:off x="3494002" y="2081057"/>
              <a:ext cx="21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0" name="直線コネクタ 369"/>
            <p:cNvCxnSpPr/>
            <p:nvPr/>
          </p:nvCxnSpPr>
          <p:spPr>
            <a:xfrm>
              <a:off x="3548002" y="2096682"/>
              <a:ext cx="108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1" name="直線コネクタ 370"/>
            <p:cNvCxnSpPr/>
            <p:nvPr/>
          </p:nvCxnSpPr>
          <p:spPr>
            <a:xfrm flipV="1">
              <a:off x="3584002" y="2132694"/>
              <a:ext cx="3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3" name="グループ化 382"/>
          <p:cNvGrpSpPr/>
          <p:nvPr/>
        </p:nvGrpSpPr>
        <p:grpSpPr>
          <a:xfrm>
            <a:off x="2780816" y="1577703"/>
            <a:ext cx="92592" cy="45719"/>
            <a:chOff x="3494002" y="2026040"/>
            <a:chExt cx="216000" cy="106654"/>
          </a:xfrm>
        </p:grpSpPr>
        <p:cxnSp>
          <p:nvCxnSpPr>
            <p:cNvPr id="396" name="直線コネクタ 395"/>
            <p:cNvCxnSpPr/>
            <p:nvPr/>
          </p:nvCxnSpPr>
          <p:spPr>
            <a:xfrm flipV="1">
              <a:off x="3566002" y="2114688"/>
              <a:ext cx="72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397" name="二等辺三角形 396"/>
            <p:cNvSpPr>
              <a:spLocks noChangeAspect="1"/>
            </p:cNvSpPr>
            <p:nvPr/>
          </p:nvSpPr>
          <p:spPr>
            <a:xfrm flipV="1">
              <a:off x="3570779" y="2026040"/>
              <a:ext cx="62446" cy="53829"/>
            </a:xfrm>
            <a:prstGeom prst="triangle">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8" name="直線コネクタ 397"/>
            <p:cNvCxnSpPr/>
            <p:nvPr/>
          </p:nvCxnSpPr>
          <p:spPr>
            <a:xfrm flipV="1">
              <a:off x="3494002" y="2081057"/>
              <a:ext cx="21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9" name="直線コネクタ 398"/>
            <p:cNvCxnSpPr/>
            <p:nvPr/>
          </p:nvCxnSpPr>
          <p:spPr>
            <a:xfrm>
              <a:off x="3548002" y="2096682"/>
              <a:ext cx="108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0" name="直線コネクタ 399"/>
            <p:cNvCxnSpPr/>
            <p:nvPr/>
          </p:nvCxnSpPr>
          <p:spPr>
            <a:xfrm flipV="1">
              <a:off x="3584002" y="2132694"/>
              <a:ext cx="3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p:cNvGrpSpPr/>
          <p:nvPr/>
        </p:nvGrpSpPr>
        <p:grpSpPr>
          <a:xfrm>
            <a:off x="3118958" y="1577703"/>
            <a:ext cx="92592" cy="45719"/>
            <a:chOff x="3494002" y="2026040"/>
            <a:chExt cx="216000" cy="106654"/>
          </a:xfrm>
        </p:grpSpPr>
        <p:cxnSp>
          <p:nvCxnSpPr>
            <p:cNvPr id="391" name="直線コネクタ 390"/>
            <p:cNvCxnSpPr/>
            <p:nvPr/>
          </p:nvCxnSpPr>
          <p:spPr>
            <a:xfrm flipV="1">
              <a:off x="3566002" y="2114688"/>
              <a:ext cx="72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sp>
          <p:nvSpPr>
            <p:cNvPr id="392" name="二等辺三角形 391"/>
            <p:cNvSpPr>
              <a:spLocks noChangeAspect="1"/>
            </p:cNvSpPr>
            <p:nvPr/>
          </p:nvSpPr>
          <p:spPr>
            <a:xfrm flipV="1">
              <a:off x="3570779" y="2026040"/>
              <a:ext cx="62446" cy="53829"/>
            </a:xfrm>
            <a:prstGeom prst="triangle">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3" name="直線コネクタ 392"/>
            <p:cNvCxnSpPr/>
            <p:nvPr/>
          </p:nvCxnSpPr>
          <p:spPr>
            <a:xfrm flipV="1">
              <a:off x="3494002" y="2081057"/>
              <a:ext cx="21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4" name="直線コネクタ 393"/>
            <p:cNvCxnSpPr/>
            <p:nvPr/>
          </p:nvCxnSpPr>
          <p:spPr>
            <a:xfrm>
              <a:off x="3548002" y="2096682"/>
              <a:ext cx="108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5" name="直線コネクタ 394"/>
            <p:cNvCxnSpPr/>
            <p:nvPr/>
          </p:nvCxnSpPr>
          <p:spPr>
            <a:xfrm flipV="1">
              <a:off x="3584002" y="2132694"/>
              <a:ext cx="3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85" name="グループ化 384"/>
          <p:cNvGrpSpPr/>
          <p:nvPr/>
        </p:nvGrpSpPr>
        <p:grpSpPr>
          <a:xfrm>
            <a:off x="3028481" y="1433165"/>
            <a:ext cx="92592" cy="45719"/>
            <a:chOff x="3494002" y="2026040"/>
            <a:chExt cx="216000" cy="106654"/>
          </a:xfrm>
        </p:grpSpPr>
        <p:cxnSp>
          <p:nvCxnSpPr>
            <p:cNvPr id="386" name="直線コネクタ 385"/>
            <p:cNvCxnSpPr/>
            <p:nvPr/>
          </p:nvCxnSpPr>
          <p:spPr>
            <a:xfrm flipV="1">
              <a:off x="3566002" y="2114688"/>
              <a:ext cx="72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387" name="二等辺三角形 386"/>
            <p:cNvSpPr>
              <a:spLocks noChangeAspect="1"/>
            </p:cNvSpPr>
            <p:nvPr/>
          </p:nvSpPr>
          <p:spPr>
            <a:xfrm flipV="1">
              <a:off x="3570779" y="2026040"/>
              <a:ext cx="62446" cy="53829"/>
            </a:xfrm>
            <a:prstGeom prst="triangl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8" name="直線コネクタ 387"/>
            <p:cNvCxnSpPr/>
            <p:nvPr/>
          </p:nvCxnSpPr>
          <p:spPr>
            <a:xfrm flipV="1">
              <a:off x="3494002" y="2081057"/>
              <a:ext cx="21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9" name="直線コネクタ 388"/>
            <p:cNvCxnSpPr/>
            <p:nvPr/>
          </p:nvCxnSpPr>
          <p:spPr>
            <a:xfrm>
              <a:off x="3548002" y="2096682"/>
              <a:ext cx="108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0" name="直線コネクタ 389"/>
            <p:cNvCxnSpPr/>
            <p:nvPr/>
          </p:nvCxnSpPr>
          <p:spPr>
            <a:xfrm flipV="1">
              <a:off x="3584002" y="2132694"/>
              <a:ext cx="3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1" name="グループ化 400"/>
          <p:cNvGrpSpPr/>
          <p:nvPr/>
        </p:nvGrpSpPr>
        <p:grpSpPr>
          <a:xfrm>
            <a:off x="1249243" y="1433165"/>
            <a:ext cx="202134" cy="190257"/>
            <a:chOff x="6401366" y="1433165"/>
            <a:chExt cx="202134" cy="190257"/>
          </a:xfrm>
        </p:grpSpPr>
        <p:grpSp>
          <p:nvGrpSpPr>
            <p:cNvPr id="402" name="グループ化 401"/>
            <p:cNvGrpSpPr/>
            <p:nvPr/>
          </p:nvGrpSpPr>
          <p:grpSpPr>
            <a:xfrm>
              <a:off x="6401366" y="1577703"/>
              <a:ext cx="92592" cy="45719"/>
              <a:chOff x="3494002" y="2026040"/>
              <a:chExt cx="216000" cy="106654"/>
            </a:xfrm>
          </p:grpSpPr>
          <p:cxnSp>
            <p:nvCxnSpPr>
              <p:cNvPr id="415" name="直線コネクタ 414"/>
              <p:cNvCxnSpPr/>
              <p:nvPr/>
            </p:nvCxnSpPr>
            <p:spPr>
              <a:xfrm flipV="1">
                <a:off x="3566002" y="2114688"/>
                <a:ext cx="72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416" name="二等辺三角形 415"/>
              <p:cNvSpPr>
                <a:spLocks noChangeAspect="1"/>
              </p:cNvSpPr>
              <p:nvPr/>
            </p:nvSpPr>
            <p:spPr>
              <a:xfrm flipV="1">
                <a:off x="3570779" y="2026040"/>
                <a:ext cx="62446" cy="53829"/>
              </a:xfrm>
              <a:prstGeom prst="triangle">
                <a:avLst/>
              </a:pr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7" name="直線コネクタ 416"/>
              <p:cNvCxnSpPr/>
              <p:nvPr/>
            </p:nvCxnSpPr>
            <p:spPr>
              <a:xfrm flipV="1">
                <a:off x="3494002" y="2081057"/>
                <a:ext cx="21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8" name="直線コネクタ 417"/>
              <p:cNvCxnSpPr/>
              <p:nvPr/>
            </p:nvCxnSpPr>
            <p:spPr>
              <a:xfrm>
                <a:off x="3548002" y="2096682"/>
                <a:ext cx="108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9" name="直線コネクタ 418"/>
              <p:cNvCxnSpPr/>
              <p:nvPr/>
            </p:nvCxnSpPr>
            <p:spPr>
              <a:xfrm flipV="1">
                <a:off x="3584002" y="2132694"/>
                <a:ext cx="36000"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03" name="グループ化 402"/>
            <p:cNvGrpSpPr/>
            <p:nvPr/>
          </p:nvGrpSpPr>
          <p:grpSpPr>
            <a:xfrm>
              <a:off x="6510908" y="1577703"/>
              <a:ext cx="92592" cy="45719"/>
              <a:chOff x="3494002" y="2026040"/>
              <a:chExt cx="216000" cy="106654"/>
            </a:xfrm>
          </p:grpSpPr>
          <p:cxnSp>
            <p:nvCxnSpPr>
              <p:cNvPr id="410" name="直線コネクタ 409"/>
              <p:cNvCxnSpPr/>
              <p:nvPr/>
            </p:nvCxnSpPr>
            <p:spPr>
              <a:xfrm flipV="1">
                <a:off x="3566002" y="2114688"/>
                <a:ext cx="72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sp>
            <p:nvSpPr>
              <p:cNvPr id="411" name="二等辺三角形 410"/>
              <p:cNvSpPr>
                <a:spLocks noChangeAspect="1"/>
              </p:cNvSpPr>
              <p:nvPr/>
            </p:nvSpPr>
            <p:spPr>
              <a:xfrm flipV="1">
                <a:off x="3570779" y="2026040"/>
                <a:ext cx="62446" cy="53829"/>
              </a:xfrm>
              <a:prstGeom prst="triangle">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2" name="直線コネクタ 411"/>
              <p:cNvCxnSpPr/>
              <p:nvPr/>
            </p:nvCxnSpPr>
            <p:spPr>
              <a:xfrm flipV="1">
                <a:off x="3494002" y="2081057"/>
                <a:ext cx="21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3" name="直線コネクタ 412"/>
              <p:cNvCxnSpPr/>
              <p:nvPr/>
            </p:nvCxnSpPr>
            <p:spPr>
              <a:xfrm>
                <a:off x="3548002" y="2096682"/>
                <a:ext cx="108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4" name="直線コネクタ 413"/>
              <p:cNvCxnSpPr/>
              <p:nvPr/>
            </p:nvCxnSpPr>
            <p:spPr>
              <a:xfrm flipV="1">
                <a:off x="3584002" y="2132694"/>
                <a:ext cx="36000" cy="0"/>
              </a:xfrm>
              <a:prstGeom prst="line">
                <a:avLst/>
              </a:prstGeom>
              <a:ln w="31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04" name="グループ化 403"/>
            <p:cNvGrpSpPr/>
            <p:nvPr/>
          </p:nvGrpSpPr>
          <p:grpSpPr>
            <a:xfrm>
              <a:off x="6458531" y="1433165"/>
              <a:ext cx="92592" cy="45719"/>
              <a:chOff x="3494002" y="2026040"/>
              <a:chExt cx="216000" cy="106654"/>
            </a:xfrm>
          </p:grpSpPr>
          <p:cxnSp>
            <p:nvCxnSpPr>
              <p:cNvPr id="405" name="直線コネクタ 404"/>
              <p:cNvCxnSpPr/>
              <p:nvPr/>
            </p:nvCxnSpPr>
            <p:spPr>
              <a:xfrm flipV="1">
                <a:off x="3566002" y="2114688"/>
                <a:ext cx="72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406" name="二等辺三角形 405"/>
              <p:cNvSpPr>
                <a:spLocks noChangeAspect="1"/>
              </p:cNvSpPr>
              <p:nvPr/>
            </p:nvSpPr>
            <p:spPr>
              <a:xfrm flipV="1">
                <a:off x="3570779" y="2026040"/>
                <a:ext cx="62446" cy="53829"/>
              </a:xfrm>
              <a:prstGeom prst="triangl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7" name="直線コネクタ 406"/>
              <p:cNvCxnSpPr/>
              <p:nvPr/>
            </p:nvCxnSpPr>
            <p:spPr>
              <a:xfrm flipV="1">
                <a:off x="3494002" y="2081057"/>
                <a:ext cx="21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8" name="直線コネクタ 407"/>
              <p:cNvCxnSpPr/>
              <p:nvPr/>
            </p:nvCxnSpPr>
            <p:spPr>
              <a:xfrm>
                <a:off x="3548002" y="2096682"/>
                <a:ext cx="108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9" name="直線コネクタ 408"/>
              <p:cNvCxnSpPr/>
              <p:nvPr/>
            </p:nvCxnSpPr>
            <p:spPr>
              <a:xfrm flipV="1">
                <a:off x="3584002" y="2132694"/>
                <a:ext cx="360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420" name="直線コネクタ 419"/>
          <p:cNvCxnSpPr/>
          <p:nvPr/>
        </p:nvCxnSpPr>
        <p:spPr>
          <a:xfrm>
            <a:off x="8539651" y="5478893"/>
            <a:ext cx="300493" cy="0"/>
          </a:xfrm>
          <a:prstGeom prst="line">
            <a:avLst/>
          </a:prstGeom>
          <a:ln w="19050">
            <a:solidFill>
              <a:srgbClr val="9966FF"/>
            </a:solidFill>
          </a:ln>
        </p:spPr>
        <p:style>
          <a:lnRef idx="1">
            <a:schemeClr val="accent1"/>
          </a:lnRef>
          <a:fillRef idx="0">
            <a:schemeClr val="accent1"/>
          </a:fillRef>
          <a:effectRef idx="0">
            <a:schemeClr val="accent1"/>
          </a:effectRef>
          <a:fontRef idx="minor">
            <a:schemeClr val="tx1"/>
          </a:fontRef>
        </p:style>
      </p:cxnSp>
      <p:sp>
        <p:nvSpPr>
          <p:cNvPr id="382" name="楕円 381"/>
          <p:cNvSpPr/>
          <p:nvPr/>
        </p:nvSpPr>
        <p:spPr>
          <a:xfrm>
            <a:off x="8655224" y="5449348"/>
            <a:ext cx="72000" cy="72000"/>
          </a:xfrm>
          <a:prstGeom prst="ellipse">
            <a:avLst/>
          </a:prstGeom>
          <a:solidFill>
            <a:schemeClr val="bg1"/>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8528093" y="5676211"/>
            <a:ext cx="323608" cy="72000"/>
            <a:chOff x="8550837" y="5676211"/>
            <a:chExt cx="323608" cy="72000"/>
          </a:xfrm>
        </p:grpSpPr>
        <p:cxnSp>
          <p:nvCxnSpPr>
            <p:cNvPr id="421" name="直線コネクタ 420"/>
            <p:cNvCxnSpPr/>
            <p:nvPr/>
          </p:nvCxnSpPr>
          <p:spPr>
            <a:xfrm>
              <a:off x="8550837" y="5711140"/>
              <a:ext cx="323608" cy="0"/>
            </a:xfrm>
            <a:prstGeom prst="line">
              <a:avLst/>
            </a:prstGeom>
            <a:solidFill>
              <a:srgbClr val="0070C0"/>
            </a:solidFill>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2" name="二等辺三角形 421"/>
            <p:cNvSpPr/>
            <p:nvPr/>
          </p:nvSpPr>
          <p:spPr>
            <a:xfrm>
              <a:off x="8676641" y="5676211"/>
              <a:ext cx="72000" cy="72000"/>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p:nvGrpSpPr>
        <p:grpSpPr>
          <a:xfrm>
            <a:off x="4279950" y="1532487"/>
            <a:ext cx="289217" cy="137640"/>
            <a:chOff x="4279950" y="1532487"/>
            <a:chExt cx="289217" cy="137640"/>
          </a:xfrm>
        </p:grpSpPr>
        <p:grpSp>
          <p:nvGrpSpPr>
            <p:cNvPr id="423" name="グループ化 422"/>
            <p:cNvGrpSpPr/>
            <p:nvPr/>
          </p:nvGrpSpPr>
          <p:grpSpPr>
            <a:xfrm>
              <a:off x="4476575" y="1532487"/>
              <a:ext cx="92592" cy="45719"/>
              <a:chOff x="3494002" y="2026040"/>
              <a:chExt cx="216000" cy="106654"/>
            </a:xfrm>
          </p:grpSpPr>
          <p:cxnSp>
            <p:nvCxnSpPr>
              <p:cNvPr id="424" name="直線コネクタ 423"/>
              <p:cNvCxnSpPr/>
              <p:nvPr/>
            </p:nvCxnSpPr>
            <p:spPr>
              <a:xfrm flipV="1">
                <a:off x="3566002" y="2114688"/>
                <a:ext cx="72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sp>
            <p:nvSpPr>
              <p:cNvPr id="425" name="二等辺三角形 424"/>
              <p:cNvSpPr>
                <a:spLocks noChangeAspect="1"/>
              </p:cNvSpPr>
              <p:nvPr/>
            </p:nvSpPr>
            <p:spPr>
              <a:xfrm flipV="1">
                <a:off x="3570779" y="2026040"/>
                <a:ext cx="62446" cy="53829"/>
              </a:xfrm>
              <a:prstGeom prst="triangle">
                <a:avLst/>
              </a:prstGeom>
              <a:noFill/>
              <a:ln w="31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6" name="直線コネクタ 425"/>
              <p:cNvCxnSpPr/>
              <p:nvPr/>
            </p:nvCxnSpPr>
            <p:spPr>
              <a:xfrm flipV="1">
                <a:off x="3494002" y="2081057"/>
                <a:ext cx="21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27" name="直線コネクタ 426"/>
              <p:cNvCxnSpPr/>
              <p:nvPr/>
            </p:nvCxnSpPr>
            <p:spPr>
              <a:xfrm>
                <a:off x="3548002" y="2096682"/>
                <a:ext cx="108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28" name="直線コネクタ 427"/>
              <p:cNvCxnSpPr/>
              <p:nvPr/>
            </p:nvCxnSpPr>
            <p:spPr>
              <a:xfrm flipV="1">
                <a:off x="3584002" y="2132694"/>
                <a:ext cx="3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grpSp>
        <p:grpSp>
          <p:nvGrpSpPr>
            <p:cNvPr id="429" name="グループ化 428"/>
            <p:cNvGrpSpPr/>
            <p:nvPr/>
          </p:nvGrpSpPr>
          <p:grpSpPr>
            <a:xfrm>
              <a:off x="4279950" y="1624408"/>
              <a:ext cx="92592" cy="45719"/>
              <a:chOff x="3494002" y="2026040"/>
              <a:chExt cx="216000" cy="106654"/>
            </a:xfrm>
          </p:grpSpPr>
          <p:cxnSp>
            <p:nvCxnSpPr>
              <p:cNvPr id="430" name="直線コネクタ 429"/>
              <p:cNvCxnSpPr/>
              <p:nvPr/>
            </p:nvCxnSpPr>
            <p:spPr>
              <a:xfrm flipV="1">
                <a:off x="3566002" y="2114688"/>
                <a:ext cx="72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1" name="二等辺三角形 430"/>
              <p:cNvSpPr>
                <a:spLocks noChangeAspect="1"/>
              </p:cNvSpPr>
              <p:nvPr/>
            </p:nvSpPr>
            <p:spPr>
              <a:xfrm flipV="1">
                <a:off x="3570779" y="2026040"/>
                <a:ext cx="62446" cy="53829"/>
              </a:xfrm>
              <a:prstGeom prst="triangle">
                <a:avLst/>
              </a:prstGeom>
              <a:no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2" name="直線コネクタ 431"/>
              <p:cNvCxnSpPr/>
              <p:nvPr/>
            </p:nvCxnSpPr>
            <p:spPr>
              <a:xfrm flipV="1">
                <a:off x="3494002" y="2081057"/>
                <a:ext cx="21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a:off x="3548002" y="2096682"/>
                <a:ext cx="108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flipV="1">
                <a:off x="3584002" y="2132694"/>
                <a:ext cx="3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36" name="グループ化 435"/>
          <p:cNvGrpSpPr/>
          <p:nvPr/>
        </p:nvGrpSpPr>
        <p:grpSpPr>
          <a:xfrm>
            <a:off x="6477874" y="1532487"/>
            <a:ext cx="92592" cy="45719"/>
            <a:chOff x="3494002" y="2026040"/>
            <a:chExt cx="216000" cy="106654"/>
          </a:xfrm>
        </p:grpSpPr>
        <p:cxnSp>
          <p:nvCxnSpPr>
            <p:cNvPr id="443" name="直線コネクタ 442"/>
            <p:cNvCxnSpPr/>
            <p:nvPr/>
          </p:nvCxnSpPr>
          <p:spPr>
            <a:xfrm flipV="1">
              <a:off x="3566002" y="2114688"/>
              <a:ext cx="72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sp>
          <p:nvSpPr>
            <p:cNvPr id="444" name="二等辺三角形 443"/>
            <p:cNvSpPr>
              <a:spLocks noChangeAspect="1"/>
            </p:cNvSpPr>
            <p:nvPr/>
          </p:nvSpPr>
          <p:spPr>
            <a:xfrm flipV="1">
              <a:off x="3570779" y="2026040"/>
              <a:ext cx="62446" cy="53829"/>
            </a:xfrm>
            <a:prstGeom prst="triangle">
              <a:avLst/>
            </a:prstGeom>
            <a:noFill/>
            <a:ln w="31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5" name="直線コネクタ 444"/>
            <p:cNvCxnSpPr/>
            <p:nvPr/>
          </p:nvCxnSpPr>
          <p:spPr>
            <a:xfrm flipV="1">
              <a:off x="3494002" y="2081057"/>
              <a:ext cx="21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a:off x="3548002" y="2096682"/>
              <a:ext cx="108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p:cNvCxnSpPr/>
            <p:nvPr/>
          </p:nvCxnSpPr>
          <p:spPr>
            <a:xfrm flipV="1">
              <a:off x="3584002" y="2132694"/>
              <a:ext cx="3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grpSp>
      <p:grpSp>
        <p:nvGrpSpPr>
          <p:cNvPr id="437" name="グループ化 436"/>
          <p:cNvGrpSpPr/>
          <p:nvPr/>
        </p:nvGrpSpPr>
        <p:grpSpPr>
          <a:xfrm>
            <a:off x="6361633" y="1624408"/>
            <a:ext cx="92592" cy="45719"/>
            <a:chOff x="3494002" y="2026040"/>
            <a:chExt cx="216000" cy="106654"/>
          </a:xfrm>
        </p:grpSpPr>
        <p:cxnSp>
          <p:nvCxnSpPr>
            <p:cNvPr id="438" name="直線コネクタ 437"/>
            <p:cNvCxnSpPr/>
            <p:nvPr/>
          </p:nvCxnSpPr>
          <p:spPr>
            <a:xfrm flipV="1">
              <a:off x="3566002" y="2114688"/>
              <a:ext cx="72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9" name="二等辺三角形 438"/>
            <p:cNvSpPr>
              <a:spLocks noChangeAspect="1"/>
            </p:cNvSpPr>
            <p:nvPr/>
          </p:nvSpPr>
          <p:spPr>
            <a:xfrm flipV="1">
              <a:off x="3570779" y="2026040"/>
              <a:ext cx="62446" cy="53829"/>
            </a:xfrm>
            <a:prstGeom prst="triangle">
              <a:avLst/>
            </a:prstGeom>
            <a:no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0" name="直線コネクタ 439"/>
            <p:cNvCxnSpPr/>
            <p:nvPr/>
          </p:nvCxnSpPr>
          <p:spPr>
            <a:xfrm flipV="1">
              <a:off x="3494002" y="2081057"/>
              <a:ext cx="21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a:off x="3548002" y="2096682"/>
              <a:ext cx="108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flipV="1">
              <a:off x="3584002" y="2132694"/>
              <a:ext cx="3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49" name="グループ化 448"/>
          <p:cNvGrpSpPr/>
          <p:nvPr/>
        </p:nvGrpSpPr>
        <p:grpSpPr>
          <a:xfrm>
            <a:off x="3382985" y="1532487"/>
            <a:ext cx="92592" cy="45719"/>
            <a:chOff x="3494002" y="2026040"/>
            <a:chExt cx="216000" cy="106654"/>
          </a:xfrm>
        </p:grpSpPr>
        <p:cxnSp>
          <p:nvCxnSpPr>
            <p:cNvPr id="456" name="直線コネクタ 455"/>
            <p:cNvCxnSpPr/>
            <p:nvPr/>
          </p:nvCxnSpPr>
          <p:spPr>
            <a:xfrm flipV="1">
              <a:off x="3566002" y="2114688"/>
              <a:ext cx="72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sp>
          <p:nvSpPr>
            <p:cNvPr id="457" name="二等辺三角形 456"/>
            <p:cNvSpPr>
              <a:spLocks noChangeAspect="1"/>
            </p:cNvSpPr>
            <p:nvPr/>
          </p:nvSpPr>
          <p:spPr>
            <a:xfrm flipV="1">
              <a:off x="3570779" y="2026040"/>
              <a:ext cx="62446" cy="53829"/>
            </a:xfrm>
            <a:prstGeom prst="triangle">
              <a:avLst/>
            </a:prstGeom>
            <a:noFill/>
            <a:ln w="31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8" name="直線コネクタ 457"/>
            <p:cNvCxnSpPr/>
            <p:nvPr/>
          </p:nvCxnSpPr>
          <p:spPr>
            <a:xfrm flipV="1">
              <a:off x="3494002" y="2081057"/>
              <a:ext cx="21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59" name="直線コネクタ 458"/>
            <p:cNvCxnSpPr/>
            <p:nvPr/>
          </p:nvCxnSpPr>
          <p:spPr>
            <a:xfrm>
              <a:off x="3548002" y="2096682"/>
              <a:ext cx="108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flipV="1">
              <a:off x="3584002" y="2132694"/>
              <a:ext cx="3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grpSp>
      <p:grpSp>
        <p:nvGrpSpPr>
          <p:cNvPr id="450" name="グループ化 449"/>
          <p:cNvGrpSpPr/>
          <p:nvPr/>
        </p:nvGrpSpPr>
        <p:grpSpPr>
          <a:xfrm>
            <a:off x="3412447" y="1624408"/>
            <a:ext cx="92592" cy="45719"/>
            <a:chOff x="3494002" y="2026040"/>
            <a:chExt cx="216000" cy="106654"/>
          </a:xfrm>
        </p:grpSpPr>
        <p:cxnSp>
          <p:nvCxnSpPr>
            <p:cNvPr id="451" name="直線コネクタ 450"/>
            <p:cNvCxnSpPr/>
            <p:nvPr/>
          </p:nvCxnSpPr>
          <p:spPr>
            <a:xfrm flipV="1">
              <a:off x="3566002" y="2114688"/>
              <a:ext cx="72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2" name="二等辺三角形 451"/>
            <p:cNvSpPr>
              <a:spLocks noChangeAspect="1"/>
            </p:cNvSpPr>
            <p:nvPr/>
          </p:nvSpPr>
          <p:spPr>
            <a:xfrm flipV="1">
              <a:off x="3570779" y="2026040"/>
              <a:ext cx="62446" cy="53829"/>
            </a:xfrm>
            <a:prstGeom prst="triangle">
              <a:avLst/>
            </a:prstGeom>
            <a:no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3" name="直線コネクタ 452"/>
            <p:cNvCxnSpPr/>
            <p:nvPr/>
          </p:nvCxnSpPr>
          <p:spPr>
            <a:xfrm flipV="1">
              <a:off x="3494002" y="2081057"/>
              <a:ext cx="21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a:off x="3548002" y="2096682"/>
              <a:ext cx="108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5" name="直線コネクタ 454"/>
            <p:cNvCxnSpPr/>
            <p:nvPr/>
          </p:nvCxnSpPr>
          <p:spPr>
            <a:xfrm flipV="1">
              <a:off x="3584002" y="2132694"/>
              <a:ext cx="3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61" name="グループ化 460"/>
          <p:cNvGrpSpPr/>
          <p:nvPr/>
        </p:nvGrpSpPr>
        <p:grpSpPr>
          <a:xfrm>
            <a:off x="1189098" y="1534165"/>
            <a:ext cx="92592" cy="45719"/>
            <a:chOff x="3494002" y="2026040"/>
            <a:chExt cx="216000" cy="106654"/>
          </a:xfrm>
        </p:grpSpPr>
        <p:cxnSp>
          <p:nvCxnSpPr>
            <p:cNvPr id="462" name="直線コネクタ 461"/>
            <p:cNvCxnSpPr/>
            <p:nvPr/>
          </p:nvCxnSpPr>
          <p:spPr>
            <a:xfrm flipV="1">
              <a:off x="3566002" y="2114688"/>
              <a:ext cx="72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sp>
          <p:nvSpPr>
            <p:cNvPr id="463" name="二等辺三角形 462"/>
            <p:cNvSpPr>
              <a:spLocks noChangeAspect="1"/>
            </p:cNvSpPr>
            <p:nvPr/>
          </p:nvSpPr>
          <p:spPr>
            <a:xfrm flipV="1">
              <a:off x="3570779" y="2026040"/>
              <a:ext cx="62446" cy="53829"/>
            </a:xfrm>
            <a:prstGeom prst="triangle">
              <a:avLst/>
            </a:prstGeom>
            <a:noFill/>
            <a:ln w="31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4" name="直線コネクタ 463"/>
            <p:cNvCxnSpPr/>
            <p:nvPr/>
          </p:nvCxnSpPr>
          <p:spPr>
            <a:xfrm flipV="1">
              <a:off x="3494002" y="2081057"/>
              <a:ext cx="21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65" name="直線コネクタ 464"/>
            <p:cNvCxnSpPr/>
            <p:nvPr/>
          </p:nvCxnSpPr>
          <p:spPr>
            <a:xfrm>
              <a:off x="3548002" y="2096682"/>
              <a:ext cx="108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66" name="直線コネクタ 465"/>
            <p:cNvCxnSpPr/>
            <p:nvPr/>
          </p:nvCxnSpPr>
          <p:spPr>
            <a:xfrm flipV="1">
              <a:off x="3584002" y="2132694"/>
              <a:ext cx="3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grpSp>
      <p:grpSp>
        <p:nvGrpSpPr>
          <p:cNvPr id="467" name="グループ化 466"/>
          <p:cNvGrpSpPr/>
          <p:nvPr/>
        </p:nvGrpSpPr>
        <p:grpSpPr>
          <a:xfrm>
            <a:off x="1218560" y="1626086"/>
            <a:ext cx="92592" cy="45719"/>
            <a:chOff x="3494002" y="2026040"/>
            <a:chExt cx="216000" cy="106654"/>
          </a:xfrm>
        </p:grpSpPr>
        <p:cxnSp>
          <p:nvCxnSpPr>
            <p:cNvPr id="468" name="直線コネクタ 467"/>
            <p:cNvCxnSpPr/>
            <p:nvPr/>
          </p:nvCxnSpPr>
          <p:spPr>
            <a:xfrm flipV="1">
              <a:off x="3566002" y="2114688"/>
              <a:ext cx="72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9" name="二等辺三角形 468"/>
            <p:cNvSpPr>
              <a:spLocks noChangeAspect="1"/>
            </p:cNvSpPr>
            <p:nvPr/>
          </p:nvSpPr>
          <p:spPr>
            <a:xfrm flipV="1">
              <a:off x="3570779" y="2026040"/>
              <a:ext cx="62446" cy="53829"/>
            </a:xfrm>
            <a:prstGeom prst="triangle">
              <a:avLst/>
            </a:prstGeom>
            <a:no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0" name="直線コネクタ 469"/>
            <p:cNvCxnSpPr/>
            <p:nvPr/>
          </p:nvCxnSpPr>
          <p:spPr>
            <a:xfrm flipV="1">
              <a:off x="3494002" y="2081057"/>
              <a:ext cx="21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1" name="直線コネクタ 470"/>
            <p:cNvCxnSpPr/>
            <p:nvPr/>
          </p:nvCxnSpPr>
          <p:spPr>
            <a:xfrm>
              <a:off x="3548002" y="2096682"/>
              <a:ext cx="108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2" name="直線コネクタ 471"/>
            <p:cNvCxnSpPr/>
            <p:nvPr/>
          </p:nvCxnSpPr>
          <p:spPr>
            <a:xfrm flipV="1">
              <a:off x="3584002" y="2132694"/>
              <a:ext cx="3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73" name="グループ化 472"/>
          <p:cNvGrpSpPr/>
          <p:nvPr/>
        </p:nvGrpSpPr>
        <p:grpSpPr>
          <a:xfrm>
            <a:off x="1129074" y="3749482"/>
            <a:ext cx="92592" cy="45719"/>
            <a:chOff x="3494002" y="2026040"/>
            <a:chExt cx="216000" cy="106654"/>
          </a:xfrm>
        </p:grpSpPr>
        <p:cxnSp>
          <p:nvCxnSpPr>
            <p:cNvPr id="474" name="直線コネクタ 473"/>
            <p:cNvCxnSpPr/>
            <p:nvPr/>
          </p:nvCxnSpPr>
          <p:spPr>
            <a:xfrm flipV="1">
              <a:off x="3566002" y="2114688"/>
              <a:ext cx="72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sp>
          <p:nvSpPr>
            <p:cNvPr id="475" name="二等辺三角形 474"/>
            <p:cNvSpPr>
              <a:spLocks noChangeAspect="1"/>
            </p:cNvSpPr>
            <p:nvPr/>
          </p:nvSpPr>
          <p:spPr>
            <a:xfrm flipV="1">
              <a:off x="3570779" y="2026040"/>
              <a:ext cx="62446" cy="53829"/>
            </a:xfrm>
            <a:prstGeom prst="triangle">
              <a:avLst/>
            </a:prstGeom>
            <a:noFill/>
            <a:ln w="31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6" name="直線コネクタ 475"/>
            <p:cNvCxnSpPr/>
            <p:nvPr/>
          </p:nvCxnSpPr>
          <p:spPr>
            <a:xfrm flipV="1">
              <a:off x="3494002" y="2081057"/>
              <a:ext cx="21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77" name="直線コネクタ 476"/>
            <p:cNvCxnSpPr/>
            <p:nvPr/>
          </p:nvCxnSpPr>
          <p:spPr>
            <a:xfrm>
              <a:off x="3548002" y="2096682"/>
              <a:ext cx="108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78" name="直線コネクタ 477"/>
            <p:cNvCxnSpPr/>
            <p:nvPr/>
          </p:nvCxnSpPr>
          <p:spPr>
            <a:xfrm flipV="1">
              <a:off x="3584002" y="2132694"/>
              <a:ext cx="3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grpSp>
      <p:grpSp>
        <p:nvGrpSpPr>
          <p:cNvPr id="479" name="グループ化 478"/>
          <p:cNvGrpSpPr/>
          <p:nvPr/>
        </p:nvGrpSpPr>
        <p:grpSpPr>
          <a:xfrm>
            <a:off x="1473430" y="3749267"/>
            <a:ext cx="92592" cy="45719"/>
            <a:chOff x="3494002" y="2026040"/>
            <a:chExt cx="216000" cy="106654"/>
          </a:xfrm>
        </p:grpSpPr>
        <p:cxnSp>
          <p:nvCxnSpPr>
            <p:cNvPr id="480" name="直線コネクタ 479"/>
            <p:cNvCxnSpPr/>
            <p:nvPr/>
          </p:nvCxnSpPr>
          <p:spPr>
            <a:xfrm flipV="1">
              <a:off x="3566002" y="2114688"/>
              <a:ext cx="72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81" name="二等辺三角形 480"/>
            <p:cNvSpPr>
              <a:spLocks noChangeAspect="1"/>
            </p:cNvSpPr>
            <p:nvPr/>
          </p:nvSpPr>
          <p:spPr>
            <a:xfrm flipV="1">
              <a:off x="3570779" y="2026040"/>
              <a:ext cx="62446" cy="53829"/>
            </a:xfrm>
            <a:prstGeom prst="triangle">
              <a:avLst/>
            </a:prstGeom>
            <a:no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2" name="直線コネクタ 481"/>
            <p:cNvCxnSpPr/>
            <p:nvPr/>
          </p:nvCxnSpPr>
          <p:spPr>
            <a:xfrm flipV="1">
              <a:off x="3494002" y="2081057"/>
              <a:ext cx="21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3" name="直線コネクタ 482"/>
            <p:cNvCxnSpPr/>
            <p:nvPr/>
          </p:nvCxnSpPr>
          <p:spPr>
            <a:xfrm>
              <a:off x="3548002" y="2096682"/>
              <a:ext cx="108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flipV="1">
              <a:off x="3584002" y="2132694"/>
              <a:ext cx="3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85" name="グループ化 484"/>
          <p:cNvGrpSpPr/>
          <p:nvPr/>
        </p:nvGrpSpPr>
        <p:grpSpPr>
          <a:xfrm>
            <a:off x="3317336" y="3743026"/>
            <a:ext cx="92592" cy="45719"/>
            <a:chOff x="3494002" y="2026040"/>
            <a:chExt cx="216000" cy="106654"/>
          </a:xfrm>
        </p:grpSpPr>
        <p:cxnSp>
          <p:nvCxnSpPr>
            <p:cNvPr id="486" name="直線コネクタ 485"/>
            <p:cNvCxnSpPr/>
            <p:nvPr/>
          </p:nvCxnSpPr>
          <p:spPr>
            <a:xfrm flipV="1">
              <a:off x="3566002" y="2114688"/>
              <a:ext cx="72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sp>
          <p:nvSpPr>
            <p:cNvPr id="487" name="二等辺三角形 486"/>
            <p:cNvSpPr>
              <a:spLocks noChangeAspect="1"/>
            </p:cNvSpPr>
            <p:nvPr/>
          </p:nvSpPr>
          <p:spPr>
            <a:xfrm flipV="1">
              <a:off x="3570779" y="2026040"/>
              <a:ext cx="62446" cy="53829"/>
            </a:xfrm>
            <a:prstGeom prst="triangle">
              <a:avLst/>
            </a:prstGeom>
            <a:noFill/>
            <a:ln w="31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8" name="直線コネクタ 487"/>
            <p:cNvCxnSpPr/>
            <p:nvPr/>
          </p:nvCxnSpPr>
          <p:spPr>
            <a:xfrm flipV="1">
              <a:off x="3494002" y="2081057"/>
              <a:ext cx="21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a:off x="3548002" y="2096682"/>
              <a:ext cx="108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flipV="1">
              <a:off x="3584002" y="2132694"/>
              <a:ext cx="3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grpSp>
      <p:grpSp>
        <p:nvGrpSpPr>
          <p:cNvPr id="491" name="グループ化 490"/>
          <p:cNvGrpSpPr/>
          <p:nvPr/>
        </p:nvGrpSpPr>
        <p:grpSpPr>
          <a:xfrm>
            <a:off x="3410489" y="3742811"/>
            <a:ext cx="92592" cy="45719"/>
            <a:chOff x="3494002" y="2026040"/>
            <a:chExt cx="216000" cy="106654"/>
          </a:xfrm>
        </p:grpSpPr>
        <p:cxnSp>
          <p:nvCxnSpPr>
            <p:cNvPr id="492" name="直線コネクタ 491"/>
            <p:cNvCxnSpPr/>
            <p:nvPr/>
          </p:nvCxnSpPr>
          <p:spPr>
            <a:xfrm flipV="1">
              <a:off x="3566002" y="2114688"/>
              <a:ext cx="72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93" name="二等辺三角形 492"/>
            <p:cNvSpPr>
              <a:spLocks noChangeAspect="1"/>
            </p:cNvSpPr>
            <p:nvPr/>
          </p:nvSpPr>
          <p:spPr>
            <a:xfrm flipV="1">
              <a:off x="3570779" y="2026040"/>
              <a:ext cx="62446" cy="53829"/>
            </a:xfrm>
            <a:prstGeom prst="triangle">
              <a:avLst/>
            </a:prstGeom>
            <a:no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4" name="直線コネクタ 493"/>
            <p:cNvCxnSpPr/>
            <p:nvPr/>
          </p:nvCxnSpPr>
          <p:spPr>
            <a:xfrm flipV="1">
              <a:off x="3494002" y="2081057"/>
              <a:ext cx="21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a:off x="3548002" y="2096682"/>
              <a:ext cx="108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flipV="1">
              <a:off x="3584002" y="2132694"/>
              <a:ext cx="3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97" name="グループ化 496"/>
          <p:cNvGrpSpPr/>
          <p:nvPr/>
        </p:nvGrpSpPr>
        <p:grpSpPr>
          <a:xfrm>
            <a:off x="4477790" y="3765358"/>
            <a:ext cx="92592" cy="45719"/>
            <a:chOff x="3494002" y="2026040"/>
            <a:chExt cx="216000" cy="106654"/>
          </a:xfrm>
        </p:grpSpPr>
        <p:cxnSp>
          <p:nvCxnSpPr>
            <p:cNvPr id="498" name="直線コネクタ 497"/>
            <p:cNvCxnSpPr/>
            <p:nvPr/>
          </p:nvCxnSpPr>
          <p:spPr>
            <a:xfrm flipV="1">
              <a:off x="3566002" y="2114688"/>
              <a:ext cx="72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sp>
          <p:nvSpPr>
            <p:cNvPr id="499" name="二等辺三角形 498"/>
            <p:cNvSpPr>
              <a:spLocks noChangeAspect="1"/>
            </p:cNvSpPr>
            <p:nvPr/>
          </p:nvSpPr>
          <p:spPr>
            <a:xfrm flipV="1">
              <a:off x="3570779" y="2026040"/>
              <a:ext cx="62446" cy="53829"/>
            </a:xfrm>
            <a:prstGeom prst="triangle">
              <a:avLst/>
            </a:prstGeom>
            <a:noFill/>
            <a:ln w="31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0" name="直線コネクタ 499"/>
            <p:cNvCxnSpPr/>
            <p:nvPr/>
          </p:nvCxnSpPr>
          <p:spPr>
            <a:xfrm flipV="1">
              <a:off x="3494002" y="2081057"/>
              <a:ext cx="21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501" name="直線コネクタ 500"/>
            <p:cNvCxnSpPr/>
            <p:nvPr/>
          </p:nvCxnSpPr>
          <p:spPr>
            <a:xfrm>
              <a:off x="3548002" y="2096682"/>
              <a:ext cx="108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502" name="直線コネクタ 501"/>
            <p:cNvCxnSpPr/>
            <p:nvPr/>
          </p:nvCxnSpPr>
          <p:spPr>
            <a:xfrm flipV="1">
              <a:off x="3584002" y="2132694"/>
              <a:ext cx="3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grpSp>
      <p:grpSp>
        <p:nvGrpSpPr>
          <p:cNvPr id="503" name="グループ化 502"/>
          <p:cNvGrpSpPr/>
          <p:nvPr/>
        </p:nvGrpSpPr>
        <p:grpSpPr>
          <a:xfrm>
            <a:off x="4274539" y="3765358"/>
            <a:ext cx="92592" cy="45719"/>
            <a:chOff x="3494002" y="2026040"/>
            <a:chExt cx="216000" cy="106654"/>
          </a:xfrm>
        </p:grpSpPr>
        <p:cxnSp>
          <p:nvCxnSpPr>
            <p:cNvPr id="504" name="直線コネクタ 503"/>
            <p:cNvCxnSpPr/>
            <p:nvPr/>
          </p:nvCxnSpPr>
          <p:spPr>
            <a:xfrm flipV="1">
              <a:off x="3566002" y="2114688"/>
              <a:ext cx="72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05" name="二等辺三角形 504"/>
            <p:cNvSpPr>
              <a:spLocks noChangeAspect="1"/>
            </p:cNvSpPr>
            <p:nvPr/>
          </p:nvSpPr>
          <p:spPr>
            <a:xfrm flipV="1">
              <a:off x="3570779" y="2026040"/>
              <a:ext cx="62446" cy="53829"/>
            </a:xfrm>
            <a:prstGeom prst="triangle">
              <a:avLst/>
            </a:prstGeom>
            <a:no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6" name="直線コネクタ 505"/>
            <p:cNvCxnSpPr/>
            <p:nvPr/>
          </p:nvCxnSpPr>
          <p:spPr>
            <a:xfrm flipV="1">
              <a:off x="3494002" y="2081057"/>
              <a:ext cx="21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7" name="直線コネクタ 506"/>
            <p:cNvCxnSpPr/>
            <p:nvPr/>
          </p:nvCxnSpPr>
          <p:spPr>
            <a:xfrm>
              <a:off x="3548002" y="2096682"/>
              <a:ext cx="108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8" name="直線コネクタ 507"/>
            <p:cNvCxnSpPr/>
            <p:nvPr/>
          </p:nvCxnSpPr>
          <p:spPr>
            <a:xfrm flipV="1">
              <a:off x="3584002" y="2132694"/>
              <a:ext cx="3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09" name="グループ化 508"/>
          <p:cNvGrpSpPr/>
          <p:nvPr/>
        </p:nvGrpSpPr>
        <p:grpSpPr>
          <a:xfrm>
            <a:off x="6317617" y="3766549"/>
            <a:ext cx="92592" cy="45719"/>
            <a:chOff x="3494002" y="2026040"/>
            <a:chExt cx="216000" cy="106654"/>
          </a:xfrm>
        </p:grpSpPr>
        <p:cxnSp>
          <p:nvCxnSpPr>
            <p:cNvPr id="510" name="直線コネクタ 509"/>
            <p:cNvCxnSpPr/>
            <p:nvPr/>
          </p:nvCxnSpPr>
          <p:spPr>
            <a:xfrm flipV="1">
              <a:off x="3566002" y="2114688"/>
              <a:ext cx="72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sp>
          <p:nvSpPr>
            <p:cNvPr id="511" name="二等辺三角形 510"/>
            <p:cNvSpPr>
              <a:spLocks noChangeAspect="1"/>
            </p:cNvSpPr>
            <p:nvPr/>
          </p:nvSpPr>
          <p:spPr>
            <a:xfrm flipV="1">
              <a:off x="3570779" y="2026040"/>
              <a:ext cx="62446" cy="53829"/>
            </a:xfrm>
            <a:prstGeom prst="triangle">
              <a:avLst/>
            </a:prstGeom>
            <a:noFill/>
            <a:ln w="31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2" name="直線コネクタ 511"/>
            <p:cNvCxnSpPr/>
            <p:nvPr/>
          </p:nvCxnSpPr>
          <p:spPr>
            <a:xfrm flipV="1">
              <a:off x="3494002" y="2081057"/>
              <a:ext cx="21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513" name="直線コネクタ 512"/>
            <p:cNvCxnSpPr/>
            <p:nvPr/>
          </p:nvCxnSpPr>
          <p:spPr>
            <a:xfrm>
              <a:off x="3548002" y="2096682"/>
              <a:ext cx="108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cxnSp>
          <p:nvCxnSpPr>
            <p:cNvPr id="514" name="直線コネクタ 513"/>
            <p:cNvCxnSpPr/>
            <p:nvPr/>
          </p:nvCxnSpPr>
          <p:spPr>
            <a:xfrm flipV="1">
              <a:off x="3584002" y="2132694"/>
              <a:ext cx="36000" cy="0"/>
            </a:xfrm>
            <a:prstGeom prst="line">
              <a:avLst/>
            </a:prstGeom>
            <a:ln w="3175">
              <a:solidFill>
                <a:srgbClr val="9966FF"/>
              </a:solidFill>
            </a:ln>
          </p:spPr>
          <p:style>
            <a:lnRef idx="1">
              <a:schemeClr val="accent1"/>
            </a:lnRef>
            <a:fillRef idx="0">
              <a:schemeClr val="accent1"/>
            </a:fillRef>
            <a:effectRef idx="0">
              <a:schemeClr val="accent1"/>
            </a:effectRef>
            <a:fontRef idx="minor">
              <a:schemeClr val="tx1"/>
            </a:fontRef>
          </p:style>
        </p:cxnSp>
      </p:grpSp>
      <p:grpSp>
        <p:nvGrpSpPr>
          <p:cNvPr id="515" name="グループ化 514"/>
          <p:cNvGrpSpPr/>
          <p:nvPr/>
        </p:nvGrpSpPr>
        <p:grpSpPr>
          <a:xfrm>
            <a:off x="6551445" y="3766334"/>
            <a:ext cx="92592" cy="45719"/>
            <a:chOff x="3494002" y="2026040"/>
            <a:chExt cx="216000" cy="106654"/>
          </a:xfrm>
        </p:grpSpPr>
        <p:cxnSp>
          <p:nvCxnSpPr>
            <p:cNvPr id="516" name="直線コネクタ 515"/>
            <p:cNvCxnSpPr/>
            <p:nvPr/>
          </p:nvCxnSpPr>
          <p:spPr>
            <a:xfrm flipV="1">
              <a:off x="3566002" y="2114688"/>
              <a:ext cx="72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17" name="二等辺三角形 516"/>
            <p:cNvSpPr>
              <a:spLocks noChangeAspect="1"/>
            </p:cNvSpPr>
            <p:nvPr/>
          </p:nvSpPr>
          <p:spPr>
            <a:xfrm flipV="1">
              <a:off x="3570779" y="2026040"/>
              <a:ext cx="62446" cy="53829"/>
            </a:xfrm>
            <a:prstGeom prst="triangle">
              <a:avLst/>
            </a:prstGeom>
            <a:no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8" name="直線コネクタ 517"/>
            <p:cNvCxnSpPr/>
            <p:nvPr/>
          </p:nvCxnSpPr>
          <p:spPr>
            <a:xfrm flipV="1">
              <a:off x="3494002" y="2081057"/>
              <a:ext cx="21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9" name="直線コネクタ 518"/>
            <p:cNvCxnSpPr/>
            <p:nvPr/>
          </p:nvCxnSpPr>
          <p:spPr>
            <a:xfrm>
              <a:off x="3548002" y="2096682"/>
              <a:ext cx="108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0" name="直線コネクタ 519"/>
            <p:cNvCxnSpPr/>
            <p:nvPr/>
          </p:nvCxnSpPr>
          <p:spPr>
            <a:xfrm flipV="1">
              <a:off x="3584002" y="2132694"/>
              <a:ext cx="36000"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22" name="正方形/長方形 521"/>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3"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524" name="グループ化 523"/>
          <p:cNvGrpSpPr/>
          <p:nvPr/>
        </p:nvGrpSpPr>
        <p:grpSpPr>
          <a:xfrm>
            <a:off x="7199721" y="19078"/>
            <a:ext cx="1902880" cy="375487"/>
            <a:chOff x="162150" y="2254313"/>
            <a:chExt cx="2412000" cy="375487"/>
          </a:xfrm>
        </p:grpSpPr>
        <p:sp>
          <p:nvSpPr>
            <p:cNvPr id="525" name="角丸四角形 524"/>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526"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0084315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3870034" y="836017"/>
            <a:ext cx="5026848" cy="59400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100" b="1" dirty="0" smtClean="0"/>
              <a:t>■水質の変動</a:t>
            </a:r>
            <a:endParaRPr kumimoji="1" lang="en-US" altLang="ja-JP" sz="1100" b="1" dirty="0" smtClean="0"/>
          </a:p>
          <a:p>
            <a:pPr lvl="0"/>
            <a:r>
              <a:rPr lang="ja-JP" altLang="en-US" sz="1000" dirty="0" smtClean="0"/>
              <a:t>　</a:t>
            </a:r>
            <a:r>
              <a:rPr kumimoji="0" lang="ja-JP" altLang="en-US" sz="1000" dirty="0" smtClean="0">
                <a:solidFill>
                  <a:prstClr val="black"/>
                </a:solidFill>
                <a:latin typeface="Calibri" panose="020F0502020204030204"/>
              </a:rPr>
              <a:t>水温</a:t>
            </a:r>
            <a:r>
              <a:rPr kumimoji="0" lang="ja-JP" altLang="en-US" sz="1000" dirty="0">
                <a:solidFill>
                  <a:prstClr val="black"/>
                </a:solidFill>
                <a:latin typeface="Calibri" panose="020F0502020204030204"/>
              </a:rPr>
              <a:t>：</a:t>
            </a:r>
            <a:r>
              <a:rPr kumimoji="0" lang="ja-JP" altLang="en-US" sz="1000" dirty="0" smtClean="0">
                <a:solidFill>
                  <a:prstClr val="black"/>
                </a:solidFill>
                <a:latin typeface="Calibri" panose="020F0502020204030204"/>
              </a:rPr>
              <a:t>季節</a:t>
            </a:r>
            <a:r>
              <a:rPr kumimoji="1" lang="ja-JP" altLang="en-US" sz="1000" dirty="0"/>
              <a:t>変動</a:t>
            </a:r>
            <a:r>
              <a:rPr kumimoji="0" lang="ja-JP" altLang="en-US" sz="1000" dirty="0" smtClean="0">
                <a:solidFill>
                  <a:prstClr val="black"/>
                </a:solidFill>
                <a:latin typeface="Calibri" panose="020F0502020204030204"/>
              </a:rPr>
              <a:t>に</a:t>
            </a:r>
            <a:r>
              <a:rPr kumimoji="0" lang="ja-JP" altLang="en-US" sz="1000" dirty="0">
                <a:solidFill>
                  <a:prstClr val="black"/>
                </a:solidFill>
                <a:latin typeface="Calibri" panose="020F0502020204030204"/>
              </a:rPr>
              <a:t>より当初</a:t>
            </a:r>
            <a:r>
              <a:rPr kumimoji="0" lang="en-US" altLang="ja-JP" sz="1000" dirty="0">
                <a:solidFill>
                  <a:prstClr val="black"/>
                </a:solidFill>
                <a:latin typeface="Calibri" panose="020F0502020204030204"/>
              </a:rPr>
              <a:t>30</a:t>
            </a:r>
            <a:r>
              <a:rPr kumimoji="0" lang="ja-JP" altLang="en-US" sz="1000" dirty="0">
                <a:solidFill>
                  <a:prstClr val="black"/>
                </a:solidFill>
                <a:latin typeface="Calibri" panose="020F0502020204030204"/>
              </a:rPr>
              <a:t>℃あったものが</a:t>
            </a:r>
            <a:r>
              <a:rPr kumimoji="0" lang="en-US" altLang="ja-JP" sz="1000" dirty="0">
                <a:solidFill>
                  <a:prstClr val="black"/>
                </a:solidFill>
                <a:latin typeface="Calibri" panose="020F0502020204030204"/>
              </a:rPr>
              <a:t>18</a:t>
            </a:r>
            <a:r>
              <a:rPr kumimoji="0" lang="ja-JP" altLang="en-US" sz="1000" dirty="0">
                <a:solidFill>
                  <a:prstClr val="black"/>
                </a:solidFill>
                <a:latin typeface="Calibri" panose="020F0502020204030204"/>
              </a:rPr>
              <a:t>℃まで低下した。</a:t>
            </a:r>
            <a:endParaRPr kumimoji="0" lang="en-US" altLang="ja-JP" sz="1000" dirty="0">
              <a:solidFill>
                <a:prstClr val="black"/>
              </a:solidFill>
              <a:latin typeface="Calibri" panose="020F0502020204030204"/>
            </a:endParaRPr>
          </a:p>
          <a:p>
            <a:pPr lvl="0" defTabSz="457200"/>
            <a:r>
              <a:rPr kumimoji="0" lang="ja-JP" altLang="en-US" sz="1000" dirty="0">
                <a:solidFill>
                  <a:prstClr val="black"/>
                </a:solidFill>
                <a:latin typeface="Calibri" panose="020F0502020204030204"/>
              </a:rPr>
              <a:t>　　　　直</a:t>
            </a:r>
            <a:r>
              <a:rPr kumimoji="0" lang="ja-JP" altLang="en-US" sz="1000" dirty="0" smtClean="0">
                <a:solidFill>
                  <a:prstClr val="black"/>
                </a:solidFill>
                <a:latin typeface="Calibri" panose="020F0502020204030204"/>
              </a:rPr>
              <a:t>上水</a:t>
            </a:r>
            <a:r>
              <a:rPr kumimoji="0" lang="en-US" altLang="ja-JP" sz="1000" baseline="30000" dirty="0" smtClean="0">
                <a:solidFill>
                  <a:prstClr val="black"/>
                </a:solidFill>
                <a:latin typeface="Calibri" panose="020F0502020204030204"/>
              </a:rPr>
              <a:t>※1</a:t>
            </a:r>
            <a:r>
              <a:rPr kumimoji="0" lang="ja-JP" altLang="en-US" sz="1000" dirty="0" smtClean="0">
                <a:solidFill>
                  <a:prstClr val="black"/>
                </a:solidFill>
                <a:latin typeface="Calibri" panose="020F0502020204030204"/>
              </a:rPr>
              <a:t>と</a:t>
            </a:r>
            <a:r>
              <a:rPr kumimoji="0" lang="ja-JP" altLang="en-US" sz="1000" dirty="0">
                <a:solidFill>
                  <a:prstClr val="black"/>
                </a:solidFill>
                <a:latin typeface="Calibri" panose="020F0502020204030204"/>
              </a:rPr>
              <a:t>河川</a:t>
            </a:r>
            <a:r>
              <a:rPr kumimoji="0" lang="ja-JP" altLang="en-US" sz="1000" dirty="0" smtClean="0">
                <a:solidFill>
                  <a:prstClr val="black"/>
                </a:solidFill>
                <a:latin typeface="Calibri" panose="020F0502020204030204"/>
              </a:rPr>
              <a:t>水</a:t>
            </a:r>
            <a:r>
              <a:rPr kumimoji="0" lang="en-US" altLang="ja-JP" sz="1000" baseline="30000" dirty="0" smtClean="0">
                <a:solidFill>
                  <a:prstClr val="black"/>
                </a:solidFill>
                <a:latin typeface="Calibri" panose="020F0502020204030204"/>
              </a:rPr>
              <a:t>※2</a:t>
            </a:r>
            <a:r>
              <a:rPr kumimoji="0" lang="ja-JP" altLang="en-US" sz="1000" dirty="0" smtClean="0">
                <a:solidFill>
                  <a:prstClr val="black"/>
                </a:solidFill>
                <a:latin typeface="Calibri" panose="020F0502020204030204"/>
              </a:rPr>
              <a:t>に</a:t>
            </a:r>
            <a:r>
              <a:rPr kumimoji="0" lang="ja-JP" altLang="en-US" sz="1000" dirty="0">
                <a:solidFill>
                  <a:prstClr val="black"/>
                </a:solidFill>
                <a:latin typeface="Calibri" panose="020F0502020204030204"/>
              </a:rPr>
              <a:t>差は見られなかった。</a:t>
            </a:r>
            <a:endParaRPr kumimoji="0" lang="en-US" altLang="ja-JP" sz="1000" dirty="0">
              <a:solidFill>
                <a:prstClr val="black"/>
              </a:solidFill>
              <a:latin typeface="Calibri" panose="020F0502020204030204"/>
            </a:endParaRPr>
          </a:p>
          <a:p>
            <a:pPr lvl="0"/>
            <a:r>
              <a:rPr kumimoji="0" lang="ja-JP" altLang="en-US" sz="1000" dirty="0">
                <a:solidFill>
                  <a:prstClr val="black"/>
                </a:solidFill>
                <a:latin typeface="Calibri" panose="020F0502020204030204"/>
              </a:rPr>
              <a:t>　</a:t>
            </a:r>
            <a:r>
              <a:rPr kumimoji="0" lang="ja-JP" altLang="en-US" sz="1000" dirty="0" err="1">
                <a:solidFill>
                  <a:prstClr val="black"/>
                </a:solidFill>
                <a:latin typeface="Calibri" panose="020F0502020204030204"/>
              </a:rPr>
              <a:t>ｐ</a:t>
            </a:r>
            <a:r>
              <a:rPr kumimoji="0" lang="en-US" altLang="ja-JP" sz="1000" dirty="0">
                <a:solidFill>
                  <a:prstClr val="black"/>
                </a:solidFill>
                <a:latin typeface="Calibri" panose="020F0502020204030204"/>
              </a:rPr>
              <a:t>H</a:t>
            </a:r>
            <a:r>
              <a:rPr kumimoji="0" lang="ja-JP" altLang="en-US" sz="1000" dirty="0">
                <a:solidFill>
                  <a:prstClr val="black"/>
                </a:solidFill>
                <a:latin typeface="Calibri" panose="020F0502020204030204"/>
              </a:rPr>
              <a:t>：</a:t>
            </a:r>
            <a:r>
              <a:rPr kumimoji="0" lang="ja-JP" altLang="en-US" sz="1000" dirty="0" smtClean="0">
                <a:solidFill>
                  <a:prstClr val="black"/>
                </a:solidFill>
                <a:latin typeface="Calibri" panose="020F0502020204030204"/>
              </a:rPr>
              <a:t>季節</a:t>
            </a:r>
            <a:r>
              <a:rPr kumimoji="1" lang="ja-JP" altLang="en-US" sz="1000" dirty="0"/>
              <a:t>変動</a:t>
            </a:r>
            <a:r>
              <a:rPr kumimoji="0" lang="ja-JP" altLang="en-US" sz="1000" dirty="0" smtClean="0">
                <a:solidFill>
                  <a:prstClr val="black"/>
                </a:solidFill>
                <a:latin typeface="Calibri" panose="020F0502020204030204"/>
              </a:rPr>
              <a:t>は</a:t>
            </a:r>
            <a:r>
              <a:rPr kumimoji="0" lang="ja-JP" altLang="en-US" sz="1000" dirty="0">
                <a:solidFill>
                  <a:prstClr val="black"/>
                </a:solidFill>
                <a:latin typeface="Calibri" panose="020F0502020204030204"/>
              </a:rPr>
              <a:t>みられない。</a:t>
            </a:r>
            <a:endParaRPr kumimoji="0" lang="en-US" altLang="ja-JP" sz="1000" dirty="0">
              <a:solidFill>
                <a:prstClr val="black"/>
              </a:solidFill>
              <a:latin typeface="Calibri" panose="020F0502020204030204"/>
            </a:endParaRPr>
          </a:p>
          <a:p>
            <a:pPr lvl="0" defTabSz="457200"/>
            <a:r>
              <a:rPr kumimoji="0" lang="ja-JP" altLang="en-US" sz="1000" dirty="0">
                <a:solidFill>
                  <a:prstClr val="black"/>
                </a:solidFill>
                <a:latin typeface="Calibri" panose="020F0502020204030204"/>
              </a:rPr>
              <a:t>　　　　直</a:t>
            </a:r>
            <a:r>
              <a:rPr kumimoji="0" lang="ja-JP" altLang="en-US" sz="1000" dirty="0" smtClean="0">
                <a:solidFill>
                  <a:prstClr val="black"/>
                </a:solidFill>
                <a:latin typeface="Calibri" panose="020F0502020204030204"/>
              </a:rPr>
              <a:t>上水</a:t>
            </a:r>
            <a:r>
              <a:rPr kumimoji="0" lang="en-US" altLang="ja-JP" sz="1000" baseline="30000" dirty="0" smtClean="0">
                <a:solidFill>
                  <a:prstClr val="black"/>
                </a:solidFill>
                <a:latin typeface="Calibri" panose="020F0502020204030204"/>
              </a:rPr>
              <a:t>※1</a:t>
            </a:r>
            <a:r>
              <a:rPr kumimoji="0" lang="ja-JP" altLang="en-US" sz="1000" dirty="0" smtClean="0">
                <a:solidFill>
                  <a:prstClr val="black"/>
                </a:solidFill>
                <a:latin typeface="Calibri" panose="020F0502020204030204"/>
              </a:rPr>
              <a:t>は</a:t>
            </a:r>
            <a:r>
              <a:rPr kumimoji="0" lang="ja-JP" altLang="en-US" sz="1000" dirty="0">
                <a:solidFill>
                  <a:prstClr val="black"/>
                </a:solidFill>
                <a:latin typeface="Calibri" panose="020F0502020204030204"/>
              </a:rPr>
              <a:t>、河</a:t>
            </a:r>
            <a:r>
              <a:rPr kumimoji="0" lang="ja-JP" altLang="en-US" sz="1000" dirty="0" smtClean="0">
                <a:solidFill>
                  <a:prstClr val="black"/>
                </a:solidFill>
                <a:latin typeface="Calibri" panose="020F0502020204030204"/>
              </a:rPr>
              <a:t>川水</a:t>
            </a:r>
            <a:r>
              <a:rPr kumimoji="0" lang="en-US" altLang="ja-JP" sz="1000" baseline="30000" dirty="0" smtClean="0">
                <a:solidFill>
                  <a:prstClr val="black"/>
                </a:solidFill>
                <a:latin typeface="Calibri" panose="020F0502020204030204"/>
              </a:rPr>
              <a:t>※2</a:t>
            </a:r>
            <a:r>
              <a:rPr kumimoji="0" lang="ja-JP" altLang="en-US" sz="1000" dirty="0" smtClean="0">
                <a:solidFill>
                  <a:prstClr val="black"/>
                </a:solidFill>
                <a:latin typeface="Calibri" panose="020F0502020204030204"/>
              </a:rPr>
              <a:t>より若干</a:t>
            </a:r>
            <a:r>
              <a:rPr kumimoji="0" lang="ja-JP" altLang="en-US" sz="1000" dirty="0">
                <a:solidFill>
                  <a:prstClr val="black"/>
                </a:solidFill>
                <a:latin typeface="Calibri" panose="020F0502020204030204"/>
              </a:rPr>
              <a:t>減少</a:t>
            </a:r>
            <a:r>
              <a:rPr kumimoji="0" lang="ja-JP" altLang="en-US" sz="1000" dirty="0" smtClean="0">
                <a:solidFill>
                  <a:prstClr val="black"/>
                </a:solidFill>
                <a:latin typeface="Calibri" panose="020F0502020204030204"/>
              </a:rPr>
              <a:t>傾向</a:t>
            </a:r>
            <a:r>
              <a:rPr kumimoji="0" lang="ja-JP" altLang="en-US" sz="1000" dirty="0">
                <a:solidFill>
                  <a:prstClr val="black"/>
                </a:solidFill>
                <a:latin typeface="Calibri" panose="020F0502020204030204"/>
              </a:rPr>
              <a:t>にあり、河床の</a:t>
            </a:r>
            <a:r>
              <a:rPr kumimoji="0" lang="ja-JP" altLang="en-US" sz="1000" dirty="0" smtClean="0">
                <a:solidFill>
                  <a:prstClr val="black"/>
                </a:solidFill>
                <a:latin typeface="Calibri" panose="020F0502020204030204"/>
              </a:rPr>
              <a:t>影響を</a:t>
            </a:r>
            <a:r>
              <a:rPr kumimoji="0" lang="ja-JP" altLang="en-US" sz="1000" dirty="0">
                <a:solidFill>
                  <a:prstClr val="black"/>
                </a:solidFill>
                <a:latin typeface="Calibri" panose="020F0502020204030204"/>
              </a:rPr>
              <a:t>受けている</a:t>
            </a:r>
            <a:r>
              <a:rPr kumimoji="0" lang="ja-JP" altLang="en-US" sz="1000" dirty="0" smtClean="0">
                <a:solidFill>
                  <a:prstClr val="black"/>
                </a:solidFill>
                <a:latin typeface="Calibri" panose="020F0502020204030204"/>
              </a:rPr>
              <a:t>と</a:t>
            </a:r>
            <a:endParaRPr kumimoji="0" lang="en-US" altLang="ja-JP" sz="1000" dirty="0" smtClean="0">
              <a:solidFill>
                <a:prstClr val="black"/>
              </a:solidFill>
              <a:latin typeface="Calibri" panose="020F0502020204030204"/>
            </a:endParaRPr>
          </a:p>
          <a:p>
            <a:pPr lvl="0" defTabSz="457200"/>
            <a:r>
              <a:rPr kumimoji="0" lang="ja-JP" altLang="en-US" sz="1000" dirty="0" smtClean="0">
                <a:solidFill>
                  <a:prstClr val="black"/>
                </a:solidFill>
                <a:latin typeface="Calibri" panose="020F0502020204030204"/>
              </a:rPr>
              <a:t>　　　　推定される。</a:t>
            </a:r>
            <a:endParaRPr kumimoji="0" lang="en-US" altLang="ja-JP" sz="1000" dirty="0">
              <a:solidFill>
                <a:prstClr val="black"/>
              </a:solidFill>
              <a:latin typeface="Calibri" panose="020F0502020204030204"/>
            </a:endParaRPr>
          </a:p>
          <a:p>
            <a:pPr lvl="0"/>
            <a:r>
              <a:rPr kumimoji="0" lang="ja-JP" altLang="en-US" sz="1000" dirty="0">
                <a:solidFill>
                  <a:prstClr val="black"/>
                </a:solidFill>
                <a:latin typeface="Calibri" panose="020F0502020204030204"/>
              </a:rPr>
              <a:t>　 </a:t>
            </a:r>
            <a:r>
              <a:rPr kumimoji="0" lang="en-US" altLang="ja-JP" sz="1000" dirty="0">
                <a:solidFill>
                  <a:prstClr val="black"/>
                </a:solidFill>
                <a:latin typeface="Calibri" panose="020F0502020204030204"/>
              </a:rPr>
              <a:t>DO</a:t>
            </a:r>
            <a:r>
              <a:rPr kumimoji="0" lang="ja-JP" altLang="en-US" sz="1000" dirty="0" smtClean="0">
                <a:solidFill>
                  <a:prstClr val="black"/>
                </a:solidFill>
                <a:latin typeface="Calibri" panose="020F0502020204030204"/>
              </a:rPr>
              <a:t>：河川水</a:t>
            </a:r>
            <a:r>
              <a:rPr lang="en-US" altLang="ja-JP" sz="1000" baseline="30000" dirty="0">
                <a:solidFill>
                  <a:prstClr val="black"/>
                </a:solidFill>
              </a:rPr>
              <a:t>※2</a:t>
            </a:r>
            <a:r>
              <a:rPr kumimoji="0" lang="ja-JP" altLang="en-US" sz="1000" dirty="0" smtClean="0">
                <a:solidFill>
                  <a:prstClr val="black"/>
                </a:solidFill>
                <a:latin typeface="Calibri" panose="020F0502020204030204"/>
              </a:rPr>
              <a:t>及び直上水</a:t>
            </a:r>
            <a:r>
              <a:rPr lang="en-US" altLang="ja-JP" sz="1000" baseline="30000" dirty="0">
                <a:solidFill>
                  <a:prstClr val="black"/>
                </a:solidFill>
              </a:rPr>
              <a:t>※1</a:t>
            </a:r>
            <a:r>
              <a:rPr kumimoji="0" lang="ja-JP" altLang="en-US" sz="1000" dirty="0" smtClean="0">
                <a:solidFill>
                  <a:prstClr val="black"/>
                </a:solidFill>
                <a:latin typeface="Calibri" panose="020F0502020204030204"/>
              </a:rPr>
              <a:t>ともに、季節</a:t>
            </a:r>
            <a:r>
              <a:rPr kumimoji="1" lang="ja-JP" altLang="en-US" sz="1000" dirty="0"/>
              <a:t>変動</a:t>
            </a:r>
            <a:r>
              <a:rPr kumimoji="0" lang="ja-JP" altLang="en-US" sz="1000" dirty="0" smtClean="0">
                <a:solidFill>
                  <a:prstClr val="black"/>
                </a:solidFill>
                <a:latin typeface="Calibri" panose="020F0502020204030204"/>
              </a:rPr>
              <a:t>（</a:t>
            </a:r>
            <a:r>
              <a:rPr kumimoji="0" lang="ja-JP" altLang="en-US" sz="1000" dirty="0">
                <a:solidFill>
                  <a:prstClr val="black"/>
                </a:solidFill>
                <a:latin typeface="Calibri" panose="020F0502020204030204"/>
              </a:rPr>
              <a:t>水温低下）に</a:t>
            </a:r>
            <a:r>
              <a:rPr kumimoji="0" lang="ja-JP" altLang="en-US" sz="1000" dirty="0" smtClean="0">
                <a:solidFill>
                  <a:prstClr val="black"/>
                </a:solidFill>
                <a:latin typeface="Calibri" panose="020F0502020204030204"/>
              </a:rPr>
              <a:t>より増加傾向</a:t>
            </a:r>
            <a:r>
              <a:rPr kumimoji="0" lang="ja-JP" altLang="en-US" sz="1000" dirty="0">
                <a:solidFill>
                  <a:prstClr val="black"/>
                </a:solidFill>
                <a:latin typeface="Calibri" panose="020F0502020204030204"/>
              </a:rPr>
              <a:t>にある。</a:t>
            </a:r>
            <a:endParaRPr kumimoji="0" lang="en-US" altLang="ja-JP" sz="1000" dirty="0">
              <a:solidFill>
                <a:prstClr val="black"/>
              </a:solidFill>
              <a:latin typeface="Calibri" panose="020F0502020204030204"/>
            </a:endParaRPr>
          </a:p>
          <a:p>
            <a:pPr lvl="0" defTabSz="457200"/>
            <a:r>
              <a:rPr kumimoji="0" lang="ja-JP" altLang="en-US" sz="1000" dirty="0">
                <a:solidFill>
                  <a:prstClr val="black"/>
                </a:solidFill>
                <a:latin typeface="Calibri" panose="020F0502020204030204"/>
              </a:rPr>
              <a:t>　　　　直</a:t>
            </a:r>
            <a:r>
              <a:rPr kumimoji="0" lang="ja-JP" altLang="en-US" sz="1000" dirty="0" smtClean="0">
                <a:solidFill>
                  <a:prstClr val="black"/>
                </a:solidFill>
                <a:latin typeface="Calibri" panose="020F0502020204030204"/>
              </a:rPr>
              <a:t>上水</a:t>
            </a:r>
            <a:r>
              <a:rPr kumimoji="0" lang="en-US" altLang="ja-JP" sz="1000" baseline="30000" dirty="0" smtClean="0">
                <a:solidFill>
                  <a:prstClr val="black"/>
                </a:solidFill>
                <a:latin typeface="Calibri" panose="020F0502020204030204"/>
              </a:rPr>
              <a:t>※1</a:t>
            </a:r>
            <a:r>
              <a:rPr kumimoji="0" lang="ja-JP" altLang="en-US" sz="1000" dirty="0" smtClean="0">
                <a:solidFill>
                  <a:prstClr val="black"/>
                </a:solidFill>
                <a:latin typeface="Calibri" panose="020F0502020204030204"/>
              </a:rPr>
              <a:t>は</a:t>
            </a:r>
            <a:r>
              <a:rPr kumimoji="0" lang="ja-JP" altLang="en-US" sz="1000" dirty="0">
                <a:solidFill>
                  <a:prstClr val="black"/>
                </a:solidFill>
                <a:latin typeface="Calibri" panose="020F0502020204030204"/>
              </a:rPr>
              <a:t>、河</a:t>
            </a:r>
            <a:r>
              <a:rPr kumimoji="0" lang="ja-JP" altLang="en-US" sz="1000" dirty="0" smtClean="0">
                <a:solidFill>
                  <a:prstClr val="black"/>
                </a:solidFill>
                <a:latin typeface="Calibri" panose="020F0502020204030204"/>
              </a:rPr>
              <a:t>川水</a:t>
            </a:r>
            <a:r>
              <a:rPr kumimoji="0" lang="en-US" altLang="ja-JP" sz="1000" baseline="30000" dirty="0" smtClean="0">
                <a:solidFill>
                  <a:prstClr val="black"/>
                </a:solidFill>
                <a:latin typeface="Calibri" panose="020F0502020204030204"/>
              </a:rPr>
              <a:t>※2</a:t>
            </a:r>
            <a:r>
              <a:rPr kumimoji="0" lang="ja-JP" altLang="en-US" sz="1000" dirty="0" smtClean="0">
                <a:solidFill>
                  <a:prstClr val="black"/>
                </a:solidFill>
                <a:latin typeface="Calibri" panose="020F0502020204030204"/>
              </a:rPr>
              <a:t>より</a:t>
            </a:r>
            <a:r>
              <a:rPr kumimoji="0" lang="ja-JP" altLang="en-US" sz="1000" dirty="0">
                <a:solidFill>
                  <a:prstClr val="black"/>
                </a:solidFill>
                <a:latin typeface="Calibri" panose="020F0502020204030204"/>
              </a:rPr>
              <a:t>若干低下傾向にあり、河床の</a:t>
            </a:r>
            <a:r>
              <a:rPr kumimoji="0" lang="ja-JP" altLang="en-US" sz="1000" dirty="0" smtClean="0">
                <a:solidFill>
                  <a:prstClr val="black"/>
                </a:solidFill>
                <a:latin typeface="Calibri" panose="020F0502020204030204"/>
              </a:rPr>
              <a:t>影響を</a:t>
            </a:r>
            <a:r>
              <a:rPr kumimoji="0" lang="ja-JP" altLang="en-US" sz="1000" dirty="0">
                <a:solidFill>
                  <a:prstClr val="black"/>
                </a:solidFill>
                <a:latin typeface="Calibri" panose="020F0502020204030204"/>
              </a:rPr>
              <a:t>受けている</a:t>
            </a:r>
            <a:r>
              <a:rPr kumimoji="0" lang="ja-JP" altLang="en-US" sz="1000" dirty="0" smtClean="0">
                <a:solidFill>
                  <a:prstClr val="black"/>
                </a:solidFill>
                <a:latin typeface="Calibri" panose="020F0502020204030204"/>
              </a:rPr>
              <a:t>と</a:t>
            </a:r>
            <a:endParaRPr kumimoji="0" lang="en-US" altLang="ja-JP" sz="1000" dirty="0" smtClean="0">
              <a:solidFill>
                <a:prstClr val="black"/>
              </a:solidFill>
              <a:latin typeface="Calibri" panose="020F0502020204030204"/>
            </a:endParaRPr>
          </a:p>
          <a:p>
            <a:pPr lvl="0" defTabSz="457200"/>
            <a:r>
              <a:rPr kumimoji="0" lang="ja-JP" altLang="en-US" sz="1000" dirty="0" smtClean="0">
                <a:solidFill>
                  <a:prstClr val="black"/>
                </a:solidFill>
                <a:latin typeface="Calibri" panose="020F0502020204030204"/>
              </a:rPr>
              <a:t>　　　　推定される。</a:t>
            </a:r>
            <a:endParaRPr kumimoji="0" lang="en-US" altLang="ja-JP" sz="1000" dirty="0">
              <a:solidFill>
                <a:prstClr val="black"/>
              </a:solidFill>
              <a:latin typeface="Calibri" panose="020F0502020204030204"/>
            </a:endParaRPr>
          </a:p>
          <a:p>
            <a:pPr lvl="0" defTabSz="457200"/>
            <a:r>
              <a:rPr kumimoji="0" lang="ja-JP" altLang="en-US" sz="1000" dirty="0">
                <a:solidFill>
                  <a:prstClr val="black"/>
                </a:solidFill>
                <a:latin typeface="Calibri" panose="020F0502020204030204"/>
              </a:rPr>
              <a:t>　</a:t>
            </a:r>
            <a:r>
              <a:rPr kumimoji="0" lang="en-US" altLang="ja-JP" sz="1000" dirty="0">
                <a:solidFill>
                  <a:prstClr val="black"/>
                </a:solidFill>
                <a:latin typeface="Calibri" panose="020F0502020204030204"/>
              </a:rPr>
              <a:t>ORP</a:t>
            </a:r>
            <a:r>
              <a:rPr kumimoji="0" lang="ja-JP" altLang="en-US" sz="1000" dirty="0" smtClean="0">
                <a:solidFill>
                  <a:prstClr val="black"/>
                </a:solidFill>
                <a:latin typeface="Calibri" panose="020F0502020204030204"/>
              </a:rPr>
              <a:t>：河川水</a:t>
            </a:r>
            <a:r>
              <a:rPr kumimoji="0" lang="en-US" altLang="ja-JP" sz="1000" baseline="30000" dirty="0" smtClean="0">
                <a:solidFill>
                  <a:prstClr val="black"/>
                </a:solidFill>
                <a:latin typeface="Calibri" panose="020F0502020204030204"/>
              </a:rPr>
              <a:t>※2</a:t>
            </a:r>
            <a:r>
              <a:rPr kumimoji="0" lang="ja-JP" altLang="en-US" sz="1000" dirty="0" smtClean="0">
                <a:solidFill>
                  <a:prstClr val="black"/>
                </a:solidFill>
                <a:latin typeface="Calibri" panose="020F0502020204030204"/>
              </a:rPr>
              <a:t>は</a:t>
            </a:r>
            <a:r>
              <a:rPr kumimoji="0" lang="en-US" altLang="ja-JP" sz="1000" dirty="0">
                <a:solidFill>
                  <a:prstClr val="black"/>
                </a:solidFill>
                <a:latin typeface="Calibri" panose="020F0502020204030204"/>
              </a:rPr>
              <a:t>+</a:t>
            </a:r>
            <a:r>
              <a:rPr kumimoji="0" lang="en-US" altLang="ja-JP" sz="1000" dirty="0" smtClean="0">
                <a:solidFill>
                  <a:prstClr val="black"/>
                </a:solidFill>
                <a:latin typeface="Calibri" panose="020F0502020204030204"/>
              </a:rPr>
              <a:t>160</a:t>
            </a:r>
            <a:r>
              <a:rPr kumimoji="0" lang="ja-JP" altLang="en-US" sz="1000" dirty="0" smtClean="0">
                <a:solidFill>
                  <a:prstClr val="black"/>
                </a:solidFill>
                <a:latin typeface="Calibri" panose="020F0502020204030204"/>
              </a:rPr>
              <a:t>ｍＶ前後</a:t>
            </a:r>
            <a:r>
              <a:rPr kumimoji="0" lang="ja-JP" altLang="en-US" sz="1000" dirty="0">
                <a:solidFill>
                  <a:prstClr val="black"/>
                </a:solidFill>
                <a:latin typeface="Calibri" panose="020F0502020204030204"/>
              </a:rPr>
              <a:t>でほぼ一定であった</a:t>
            </a:r>
            <a:r>
              <a:rPr kumimoji="0" lang="ja-JP" altLang="en-US" sz="1000" dirty="0" smtClean="0">
                <a:solidFill>
                  <a:prstClr val="black"/>
                </a:solidFill>
                <a:latin typeface="Calibri" panose="020F0502020204030204"/>
              </a:rPr>
              <a:t>。</a:t>
            </a:r>
            <a:endParaRPr kumimoji="0" lang="en-US" altLang="ja-JP" sz="1000" dirty="0" smtClean="0">
              <a:solidFill>
                <a:prstClr val="black"/>
              </a:solidFill>
              <a:latin typeface="Calibri" panose="020F0502020204030204"/>
            </a:endParaRPr>
          </a:p>
          <a:p>
            <a:pPr lvl="0" defTabSz="457200"/>
            <a:r>
              <a:rPr kumimoji="0" lang="ja-JP" altLang="en-US" sz="1000" dirty="0" smtClean="0">
                <a:solidFill>
                  <a:prstClr val="black"/>
                </a:solidFill>
                <a:latin typeface="Calibri" panose="020F0502020204030204"/>
              </a:rPr>
              <a:t>　　　　直上水</a:t>
            </a:r>
            <a:r>
              <a:rPr kumimoji="0" lang="en-US" altLang="ja-JP" sz="1000" baseline="30000" dirty="0" smtClean="0">
                <a:solidFill>
                  <a:prstClr val="black"/>
                </a:solidFill>
                <a:latin typeface="Calibri" panose="020F0502020204030204"/>
              </a:rPr>
              <a:t>※1</a:t>
            </a:r>
            <a:r>
              <a:rPr kumimoji="0" lang="ja-JP" altLang="en-US" sz="1000" dirty="0" smtClean="0">
                <a:solidFill>
                  <a:prstClr val="black"/>
                </a:solidFill>
                <a:latin typeface="Calibri" panose="020F0502020204030204"/>
              </a:rPr>
              <a:t>は</a:t>
            </a:r>
            <a:r>
              <a:rPr kumimoji="0" lang="ja-JP" altLang="en-US" sz="1000" dirty="0">
                <a:solidFill>
                  <a:prstClr val="black"/>
                </a:solidFill>
                <a:latin typeface="Calibri" panose="020F0502020204030204"/>
              </a:rPr>
              <a:t>河川水</a:t>
            </a:r>
            <a:r>
              <a:rPr kumimoji="0" lang="en-US" altLang="ja-JP" sz="1000" baseline="30000" dirty="0" smtClean="0">
                <a:solidFill>
                  <a:prstClr val="black"/>
                </a:solidFill>
                <a:latin typeface="Calibri" panose="020F0502020204030204"/>
              </a:rPr>
              <a:t>※1</a:t>
            </a:r>
            <a:r>
              <a:rPr kumimoji="0" lang="ja-JP" altLang="en-US" sz="1000" dirty="0" smtClean="0">
                <a:solidFill>
                  <a:prstClr val="black"/>
                </a:solidFill>
                <a:latin typeface="Calibri" panose="020F0502020204030204"/>
              </a:rPr>
              <a:t>より</a:t>
            </a:r>
            <a:r>
              <a:rPr kumimoji="0" lang="ja-JP" altLang="en-US" sz="1000" dirty="0">
                <a:solidFill>
                  <a:prstClr val="black"/>
                </a:solidFill>
                <a:latin typeface="Calibri" panose="020F0502020204030204"/>
              </a:rPr>
              <a:t>大幅</a:t>
            </a:r>
            <a:r>
              <a:rPr kumimoji="0" lang="ja-JP" altLang="en-US" sz="1000" dirty="0" smtClean="0">
                <a:solidFill>
                  <a:prstClr val="black"/>
                </a:solidFill>
                <a:latin typeface="Calibri" panose="020F0502020204030204"/>
              </a:rPr>
              <a:t>な低下</a:t>
            </a:r>
            <a:r>
              <a:rPr kumimoji="0" lang="ja-JP" altLang="en-US" sz="1000" dirty="0">
                <a:solidFill>
                  <a:prstClr val="black"/>
                </a:solidFill>
                <a:latin typeface="Calibri" panose="020F0502020204030204"/>
              </a:rPr>
              <a:t>傾向にあり、河床の影響を受けている</a:t>
            </a:r>
            <a:r>
              <a:rPr kumimoji="0" lang="ja-JP" altLang="en-US" sz="1000" dirty="0" smtClean="0">
                <a:solidFill>
                  <a:prstClr val="black"/>
                </a:solidFill>
                <a:latin typeface="Calibri" panose="020F0502020204030204"/>
              </a:rPr>
              <a:t>と　　</a:t>
            </a:r>
            <a:endParaRPr kumimoji="0" lang="en-US" altLang="ja-JP" sz="1000" dirty="0" smtClean="0">
              <a:solidFill>
                <a:prstClr val="black"/>
              </a:solidFill>
              <a:latin typeface="Calibri" panose="020F0502020204030204"/>
            </a:endParaRPr>
          </a:p>
          <a:p>
            <a:pPr lvl="0" defTabSz="457200"/>
            <a:r>
              <a:rPr kumimoji="0" lang="ja-JP" altLang="en-US" sz="1000" dirty="0" smtClean="0">
                <a:solidFill>
                  <a:prstClr val="black"/>
                </a:solidFill>
                <a:latin typeface="Calibri" panose="020F0502020204030204"/>
              </a:rPr>
              <a:t>　　　　推定される。また、バラツキはあるものの</a:t>
            </a:r>
            <a:r>
              <a:rPr kumimoji="0" lang="en-US" altLang="ja-JP" sz="1000" dirty="0" smtClean="0">
                <a:solidFill>
                  <a:prstClr val="black"/>
                </a:solidFill>
                <a:latin typeface="Calibri" panose="020F0502020204030204"/>
              </a:rPr>
              <a:t>DO</a:t>
            </a:r>
            <a:r>
              <a:rPr kumimoji="0" lang="ja-JP" altLang="en-US" sz="1000" dirty="0" smtClean="0">
                <a:solidFill>
                  <a:prstClr val="black"/>
                </a:solidFill>
                <a:latin typeface="Calibri" panose="020F0502020204030204"/>
              </a:rPr>
              <a:t>と同様の変化傾向を示して</a:t>
            </a:r>
            <a:r>
              <a:rPr kumimoji="0" lang="ja-JP" altLang="en-US" sz="1000" dirty="0" err="1" smtClean="0">
                <a:solidFill>
                  <a:prstClr val="black"/>
                </a:solidFill>
                <a:latin typeface="Calibri" panose="020F0502020204030204"/>
              </a:rPr>
              <a:t>い</a:t>
            </a:r>
            <a:endParaRPr kumimoji="0" lang="en-US" altLang="ja-JP" sz="1000" dirty="0" smtClean="0">
              <a:solidFill>
                <a:prstClr val="black"/>
              </a:solidFill>
              <a:latin typeface="Calibri" panose="020F0502020204030204"/>
            </a:endParaRPr>
          </a:p>
          <a:p>
            <a:pPr lvl="0" defTabSz="457200"/>
            <a:r>
              <a:rPr kumimoji="0" lang="ja-JP" altLang="en-US" sz="1000" dirty="0" smtClean="0">
                <a:solidFill>
                  <a:prstClr val="black"/>
                </a:solidFill>
                <a:latin typeface="Calibri" panose="020F0502020204030204"/>
              </a:rPr>
              <a:t>　　　　る。</a:t>
            </a:r>
            <a:r>
              <a:rPr kumimoji="0" lang="ja-JP" altLang="en-US" sz="900" dirty="0" smtClean="0">
                <a:solidFill>
                  <a:prstClr val="black"/>
                </a:solidFill>
                <a:latin typeface="Calibri" panose="020F0502020204030204"/>
              </a:rPr>
              <a:t>　　　　　　　 　</a:t>
            </a:r>
            <a:r>
              <a:rPr kumimoji="0" lang="en-US" altLang="ja-JP" sz="900" dirty="0" smtClean="0">
                <a:solidFill>
                  <a:prstClr val="black"/>
                </a:solidFill>
                <a:latin typeface="Calibri" panose="020F0502020204030204"/>
              </a:rPr>
              <a:t>※</a:t>
            </a:r>
            <a:r>
              <a:rPr kumimoji="0" lang="en-US" altLang="ja-JP" sz="900" dirty="0">
                <a:solidFill>
                  <a:prstClr val="black"/>
                </a:solidFill>
                <a:latin typeface="Calibri" panose="020F0502020204030204"/>
              </a:rPr>
              <a:t>1</a:t>
            </a:r>
            <a:r>
              <a:rPr kumimoji="0" lang="ja-JP" altLang="en-US" sz="900" dirty="0">
                <a:solidFill>
                  <a:prstClr val="black"/>
                </a:solidFill>
                <a:latin typeface="Calibri" panose="020F0502020204030204"/>
              </a:rPr>
              <a:t>　直上水：河床の</a:t>
            </a:r>
            <a:r>
              <a:rPr kumimoji="0" lang="en-US" altLang="ja-JP" sz="900" dirty="0">
                <a:solidFill>
                  <a:prstClr val="black"/>
                </a:solidFill>
                <a:latin typeface="Calibri" panose="020F0502020204030204"/>
              </a:rPr>
              <a:t>20㎝</a:t>
            </a:r>
            <a:r>
              <a:rPr kumimoji="0" lang="ja-JP" altLang="en-US" sz="900" dirty="0">
                <a:solidFill>
                  <a:prstClr val="black"/>
                </a:solidFill>
                <a:latin typeface="Calibri" panose="020F0502020204030204"/>
              </a:rPr>
              <a:t>上の地点の水質</a:t>
            </a:r>
            <a:r>
              <a:rPr kumimoji="0" lang="ja-JP" altLang="en-US" sz="900" dirty="0" smtClean="0">
                <a:solidFill>
                  <a:prstClr val="black"/>
                </a:solidFill>
                <a:latin typeface="Calibri" panose="020F0502020204030204"/>
              </a:rPr>
              <a:t>データ</a:t>
            </a:r>
            <a:endParaRPr kumimoji="0" lang="en-US" altLang="ja-JP" sz="900" dirty="0" smtClean="0">
              <a:solidFill>
                <a:prstClr val="black"/>
              </a:solidFill>
              <a:latin typeface="Calibri" panose="020F0502020204030204"/>
            </a:endParaRPr>
          </a:p>
          <a:p>
            <a:pPr defTabSz="457200"/>
            <a:r>
              <a:rPr kumimoji="0" lang="ja-JP" altLang="en-US" sz="900" dirty="0" smtClean="0">
                <a:solidFill>
                  <a:prstClr val="black"/>
                </a:solidFill>
                <a:latin typeface="Calibri" panose="020F0502020204030204"/>
              </a:rPr>
              <a:t>　　　　 　　　　　　　　　　　</a:t>
            </a:r>
            <a:r>
              <a:rPr kumimoji="0" lang="en-US" altLang="ja-JP" sz="900" dirty="0" smtClean="0">
                <a:solidFill>
                  <a:prstClr val="black"/>
                </a:solidFill>
                <a:latin typeface="Calibri" panose="020F0502020204030204"/>
              </a:rPr>
              <a:t>※2</a:t>
            </a:r>
            <a:r>
              <a:rPr kumimoji="0" lang="ja-JP" altLang="en-US" sz="900" dirty="0" smtClean="0">
                <a:solidFill>
                  <a:prstClr val="black"/>
                </a:solidFill>
                <a:latin typeface="Calibri" panose="020F0502020204030204"/>
              </a:rPr>
              <a:t>　河</a:t>
            </a:r>
            <a:r>
              <a:rPr kumimoji="0" lang="ja-JP" altLang="en-US" sz="900" dirty="0">
                <a:solidFill>
                  <a:prstClr val="black"/>
                </a:solidFill>
                <a:latin typeface="Calibri" panose="020F0502020204030204"/>
              </a:rPr>
              <a:t>川水：直上水を除く鉛直方向の水質データの</a:t>
            </a:r>
            <a:r>
              <a:rPr kumimoji="0" lang="ja-JP" altLang="en-US" sz="900" dirty="0" smtClean="0">
                <a:solidFill>
                  <a:prstClr val="black"/>
                </a:solidFill>
                <a:latin typeface="Calibri" panose="020F0502020204030204"/>
              </a:rPr>
              <a:t>平均値</a:t>
            </a:r>
            <a:endParaRPr kumimoji="0" lang="en-US" altLang="ja-JP" sz="900" dirty="0">
              <a:solidFill>
                <a:prstClr val="black"/>
              </a:solidFill>
              <a:latin typeface="Calibri" panose="020F0502020204030204"/>
            </a:endParaRPr>
          </a:p>
          <a:p>
            <a:pPr lvl="0" defTabSz="457200"/>
            <a:endParaRPr kumimoji="0" lang="en-US" altLang="ja-JP" sz="1100" dirty="0">
              <a:solidFill>
                <a:prstClr val="black"/>
              </a:solidFill>
              <a:latin typeface="Calibri" panose="020F0502020204030204"/>
            </a:endParaRPr>
          </a:p>
          <a:p>
            <a:pPr lvl="0" defTabSz="457200"/>
            <a:r>
              <a:rPr kumimoji="0" lang="ja-JP" altLang="en-US" sz="1100" dirty="0">
                <a:solidFill>
                  <a:prstClr val="black"/>
                </a:solidFill>
                <a:latin typeface="Calibri" panose="020F0502020204030204"/>
              </a:rPr>
              <a:t>　　　　　</a:t>
            </a:r>
            <a:endParaRPr kumimoji="0" lang="en-US" altLang="ja-JP" sz="1100" dirty="0">
              <a:solidFill>
                <a:prstClr val="black"/>
              </a:solidFill>
              <a:latin typeface="Calibri" panose="020F0502020204030204"/>
            </a:endParaRPr>
          </a:p>
          <a:p>
            <a:endParaRPr lang="en-US" altLang="ja-JP" sz="1100" dirty="0" smtClean="0"/>
          </a:p>
          <a:p>
            <a:endParaRPr lang="en-US" altLang="ja-JP" sz="1100" dirty="0" smtClean="0"/>
          </a:p>
          <a:p>
            <a:endParaRPr lang="en-US" altLang="ja-JP" sz="1100" dirty="0"/>
          </a:p>
          <a:p>
            <a:endParaRPr lang="en-US" altLang="ja-JP" sz="1100" dirty="0" smtClean="0"/>
          </a:p>
          <a:p>
            <a:endParaRPr lang="en-US" altLang="ja-JP" sz="1100" dirty="0"/>
          </a:p>
          <a:p>
            <a:endParaRPr lang="en-US" altLang="ja-JP" sz="1100" dirty="0" smtClean="0"/>
          </a:p>
          <a:p>
            <a:endParaRPr lang="en-US" altLang="ja-JP" sz="1100" dirty="0"/>
          </a:p>
          <a:p>
            <a:endParaRPr kumimoji="1" lang="en-US" altLang="ja-JP" sz="1200" dirty="0" smtClean="0"/>
          </a:p>
          <a:p>
            <a:endParaRPr lang="en-US" altLang="ja-JP" sz="1200" dirty="0"/>
          </a:p>
          <a:p>
            <a:endParaRPr kumimoji="1" lang="en-US" altLang="ja-JP" sz="1200" dirty="0" smtClean="0"/>
          </a:p>
          <a:p>
            <a:endParaRPr lang="en-US" altLang="ja-JP" sz="1200" dirty="0"/>
          </a:p>
          <a:p>
            <a:endParaRPr kumimoji="1" lang="en-US" altLang="ja-JP" sz="1200" dirty="0" smtClean="0"/>
          </a:p>
          <a:p>
            <a:endParaRPr lang="en-US" altLang="ja-JP" sz="1200" dirty="0"/>
          </a:p>
          <a:p>
            <a:endParaRPr kumimoji="1" lang="en-US" altLang="ja-JP" sz="1200" dirty="0" smtClean="0"/>
          </a:p>
          <a:p>
            <a:endParaRPr kumimoji="1" lang="en-US" altLang="ja-JP" sz="1200" dirty="0" smtClean="0"/>
          </a:p>
          <a:p>
            <a:endParaRPr lang="en-US" altLang="ja-JP" sz="1200" dirty="0"/>
          </a:p>
          <a:p>
            <a:endParaRPr kumimoji="1" lang="en-US" altLang="ja-JP" sz="1200" dirty="0" smtClean="0"/>
          </a:p>
          <a:p>
            <a:endParaRPr kumimoji="1" lang="ja-JP" altLang="en-US" sz="1200" dirty="0"/>
          </a:p>
        </p:txBody>
      </p:sp>
      <p:sp>
        <p:nvSpPr>
          <p:cNvPr id="2" name="スライド番号プレースホルダー 1"/>
          <p:cNvSpPr>
            <a:spLocks noGrp="1"/>
          </p:cNvSpPr>
          <p:nvPr>
            <p:ph type="sldNum" sz="quarter" idx="12"/>
          </p:nvPr>
        </p:nvSpPr>
        <p:spPr>
          <a:xfrm>
            <a:off x="7085260" y="6492875"/>
            <a:ext cx="2057400" cy="365125"/>
          </a:xfrm>
        </p:spPr>
        <p:txBody>
          <a:bodyPr/>
          <a:lstStyle/>
          <a:p>
            <a:fld id="{F7809CC4-BC24-49F4-821D-E9970E7A63E4}" type="slidenum">
              <a:rPr kumimoji="1" lang="ja-JP" altLang="en-US" smtClean="0"/>
              <a:t>27</a:t>
            </a:fld>
            <a:endParaRPr kumimoji="1" lang="ja-JP" altLang="en-US" dirty="0"/>
          </a:p>
        </p:txBody>
      </p:sp>
      <p:graphicFrame>
        <p:nvGraphicFramePr>
          <p:cNvPr id="11" name="表 10"/>
          <p:cNvGraphicFramePr>
            <a:graphicFrameLocks noGrp="1"/>
          </p:cNvGraphicFramePr>
          <p:nvPr>
            <p:extLst/>
          </p:nvPr>
        </p:nvGraphicFramePr>
        <p:xfrm>
          <a:off x="130690" y="423748"/>
          <a:ext cx="8928000" cy="295383"/>
        </p:xfrm>
        <a:graphic>
          <a:graphicData uri="http://schemas.openxmlformats.org/drawingml/2006/table">
            <a:tbl>
              <a:tblPr firstRow="1" bandRow="1">
                <a:tableStyleId>{5C22544A-7EE6-4342-B048-85BDC9FD1C3A}</a:tableStyleId>
              </a:tblPr>
              <a:tblGrid>
                <a:gridCol w="8928000">
                  <a:extLst>
                    <a:ext uri="{9D8B030D-6E8A-4147-A177-3AD203B41FA5}">
                      <a16:colId xmlns:a16="http://schemas.microsoft.com/office/drawing/2014/main" val="3578394316"/>
                    </a:ext>
                  </a:extLst>
                </a:gridCol>
              </a:tblGrid>
              <a:tr h="295383">
                <a:tc>
                  <a:txBody>
                    <a:bodyPr/>
                    <a:lstStyle/>
                    <a:p>
                      <a:pPr algn="ctr"/>
                      <a:r>
                        <a:rPr kumimoji="1" lang="ja-JP" altLang="en-US" sz="1200" dirty="0" smtClean="0">
                          <a:latin typeface="+mn-lt"/>
                        </a:rPr>
                        <a:t>実験期間中の環境特性の総括</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14" name="テキスト ボックス 13"/>
          <p:cNvSpPr txBox="1"/>
          <p:nvPr/>
        </p:nvSpPr>
        <p:spPr>
          <a:xfrm>
            <a:off x="213532" y="845253"/>
            <a:ext cx="3565238" cy="38318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100" b="1" dirty="0" smtClean="0"/>
              <a:t>■河床の変動</a:t>
            </a:r>
            <a:endParaRPr kumimoji="1" lang="en-US" altLang="ja-JP" sz="1100" b="1" dirty="0" smtClean="0"/>
          </a:p>
          <a:p>
            <a:r>
              <a:rPr lang="ja-JP" altLang="en-US" sz="1000" b="1" dirty="0" smtClean="0"/>
              <a:t>　当初の２週間後まで</a:t>
            </a:r>
            <a:endParaRPr lang="en-US" altLang="ja-JP" sz="1000" b="1" dirty="0" smtClean="0"/>
          </a:p>
          <a:p>
            <a:r>
              <a:rPr lang="ja-JP" altLang="en-US" sz="1000" dirty="0"/>
              <a:t>　・実験開始時に比べ、２週間後には全区画</a:t>
            </a:r>
            <a:r>
              <a:rPr lang="ja-JP" altLang="en-US" sz="1000" dirty="0" smtClean="0"/>
              <a:t>で河床</a:t>
            </a:r>
            <a:r>
              <a:rPr lang="ja-JP" altLang="en-US" sz="1000" dirty="0"/>
              <a:t>が</a:t>
            </a:r>
            <a:r>
              <a:rPr lang="ja-JP" altLang="en-US" sz="1000" dirty="0" smtClean="0"/>
              <a:t>上昇</a:t>
            </a:r>
            <a:endParaRPr lang="en-US" altLang="ja-JP" sz="1000" dirty="0" smtClean="0"/>
          </a:p>
          <a:p>
            <a:r>
              <a:rPr lang="ja-JP" altLang="en-US" sz="1000" dirty="0" smtClean="0"/>
              <a:t>　　（</a:t>
            </a:r>
            <a:r>
              <a:rPr lang="ja-JP" altLang="en-US" sz="1000" dirty="0"/>
              <a:t>堆積）している</a:t>
            </a:r>
            <a:r>
              <a:rPr lang="ja-JP" altLang="en-US" sz="1000" dirty="0" smtClean="0"/>
              <a:t>と推定される</a:t>
            </a:r>
            <a:r>
              <a:rPr lang="ja-JP" altLang="en-US" sz="1000" dirty="0"/>
              <a:t>。</a:t>
            </a:r>
            <a:endParaRPr lang="en-US" altLang="ja-JP" sz="1000" dirty="0"/>
          </a:p>
          <a:p>
            <a:r>
              <a:rPr lang="ja-JP" altLang="en-US" sz="1000" dirty="0"/>
              <a:t>　</a:t>
            </a:r>
            <a:endParaRPr lang="en-US" altLang="ja-JP" sz="1000" dirty="0"/>
          </a:p>
          <a:p>
            <a:r>
              <a:rPr lang="ja-JP" altLang="en-US" sz="1000" dirty="0"/>
              <a:t>　</a:t>
            </a:r>
            <a:r>
              <a:rPr lang="ja-JP" altLang="en-US" sz="1000" b="1" dirty="0" smtClean="0"/>
              <a:t>その後の経過</a:t>
            </a:r>
            <a:endParaRPr lang="en-US" altLang="ja-JP" sz="1000" b="1" dirty="0"/>
          </a:p>
          <a:p>
            <a:r>
              <a:rPr lang="ja-JP" altLang="en-US" sz="1000" b="1" dirty="0" smtClean="0"/>
              <a:t>（万才橋）</a:t>
            </a:r>
            <a:endParaRPr lang="en-US" altLang="ja-JP" sz="1000" b="1" dirty="0" smtClean="0"/>
          </a:p>
          <a:p>
            <a:r>
              <a:rPr lang="ja-JP" altLang="en-US" sz="1000" dirty="0"/>
              <a:t>　対照区：実験期間中、河床高に大きな変化はなかった。</a:t>
            </a:r>
            <a:endParaRPr lang="en-US" altLang="ja-JP" sz="1000" dirty="0"/>
          </a:p>
          <a:p>
            <a:r>
              <a:rPr lang="ja-JP" altLang="en-US" sz="1000" dirty="0"/>
              <a:t>　　Ｘ区 ：実験期間中、河床高に大きな変化はなかった。</a:t>
            </a:r>
            <a:endParaRPr lang="en-US" altLang="ja-JP" sz="1000" dirty="0"/>
          </a:p>
          <a:p>
            <a:r>
              <a:rPr lang="ja-JP" altLang="en-US" sz="1000" dirty="0"/>
              <a:t>　　　　　２か月後</a:t>
            </a:r>
            <a:r>
              <a:rPr lang="ja-JP" altLang="en-US" sz="1000" dirty="0" smtClean="0"/>
              <a:t>にも散布</a:t>
            </a:r>
            <a:r>
              <a:rPr lang="ja-JP" altLang="en-US" sz="1000" dirty="0"/>
              <a:t>薬剤</a:t>
            </a:r>
            <a:r>
              <a:rPr lang="en-US" altLang="ja-JP" sz="1000" dirty="0"/>
              <a:t>(</a:t>
            </a:r>
            <a:r>
              <a:rPr lang="ja-JP" altLang="en-US" sz="1000" dirty="0"/>
              <a:t>錠剤</a:t>
            </a:r>
            <a:r>
              <a:rPr lang="en-US" altLang="ja-JP" sz="1000" dirty="0"/>
              <a:t>)</a:t>
            </a:r>
            <a:r>
              <a:rPr lang="ja-JP" altLang="en-US" sz="1000" dirty="0"/>
              <a:t>が確認されており、</a:t>
            </a:r>
            <a:endParaRPr lang="en-US" altLang="ja-JP" sz="1000" dirty="0"/>
          </a:p>
          <a:p>
            <a:r>
              <a:rPr lang="ja-JP" altLang="en-US" sz="1000" dirty="0"/>
              <a:t>　　　　　</a:t>
            </a:r>
            <a:r>
              <a:rPr lang="ja-JP" altLang="en-US" sz="1000" dirty="0" smtClean="0"/>
              <a:t>薬剤散布層ごと大きく流亡することはなかった。</a:t>
            </a:r>
            <a:endParaRPr lang="en-US" altLang="ja-JP" sz="1000" dirty="0"/>
          </a:p>
          <a:p>
            <a:r>
              <a:rPr lang="ja-JP" altLang="en-US" sz="1000" dirty="0"/>
              <a:t>　　Ｙ区 ：実験期間中、河床高に大きな変化はなかった。</a:t>
            </a:r>
            <a:endParaRPr lang="en-US" altLang="ja-JP" sz="1000" dirty="0"/>
          </a:p>
          <a:p>
            <a:r>
              <a:rPr lang="ja-JP" altLang="en-US" sz="1000" b="1" dirty="0"/>
              <a:t>（猪飼野</a:t>
            </a:r>
            <a:r>
              <a:rPr lang="ja-JP" altLang="en-US" sz="1000" b="1" dirty="0" smtClean="0"/>
              <a:t>新橋）</a:t>
            </a:r>
            <a:endParaRPr lang="en-US" altLang="ja-JP" sz="1000" b="1" dirty="0" smtClean="0"/>
          </a:p>
          <a:p>
            <a:r>
              <a:rPr lang="ja-JP" altLang="en-US" sz="1000" dirty="0"/>
              <a:t>　   Ｚ区 ：</a:t>
            </a:r>
            <a:r>
              <a:rPr lang="en-US" altLang="ja-JP" sz="1000" dirty="0"/>
              <a:t>2</a:t>
            </a:r>
            <a:r>
              <a:rPr lang="ja-JP" altLang="en-US" sz="1000" dirty="0"/>
              <a:t>か月後、</a:t>
            </a:r>
            <a:r>
              <a:rPr lang="en-US" altLang="ja-JP" sz="1000" dirty="0"/>
              <a:t>3</a:t>
            </a:r>
            <a:r>
              <a:rPr lang="ja-JP" altLang="en-US" sz="1000" dirty="0"/>
              <a:t>か月後は開始前に近い河床高</a:t>
            </a:r>
            <a:endParaRPr lang="en-US" altLang="ja-JP" sz="1000" dirty="0"/>
          </a:p>
          <a:p>
            <a:r>
              <a:rPr lang="ja-JP" altLang="en-US" sz="1000" dirty="0"/>
              <a:t>　　　　　であった。</a:t>
            </a:r>
            <a:endParaRPr lang="en-US" altLang="ja-JP" sz="1000" dirty="0"/>
          </a:p>
          <a:p>
            <a:endParaRPr lang="en-US" altLang="ja-JP" sz="1100" dirty="0" smtClean="0"/>
          </a:p>
          <a:p>
            <a:endParaRPr lang="en-US" altLang="ja-JP" sz="1100" dirty="0" smtClean="0"/>
          </a:p>
          <a:p>
            <a:r>
              <a:rPr lang="en-US" altLang="ja-JP" sz="1100" dirty="0" smtClean="0"/>
              <a:t> </a:t>
            </a:r>
          </a:p>
          <a:p>
            <a:endParaRPr lang="en-US" altLang="ja-JP" sz="1100" dirty="0"/>
          </a:p>
          <a:p>
            <a:endParaRPr kumimoji="1" lang="en-US" altLang="ja-JP" sz="1200" dirty="0" smtClean="0"/>
          </a:p>
          <a:p>
            <a:endParaRPr kumimoji="1" lang="en-US" altLang="ja-JP" sz="1200" dirty="0" smtClean="0"/>
          </a:p>
          <a:p>
            <a:endParaRPr lang="en-US" altLang="ja-JP" sz="1200" dirty="0"/>
          </a:p>
          <a:p>
            <a:endParaRPr kumimoji="1" lang="ja-JP" altLang="en-US" sz="1200" dirty="0"/>
          </a:p>
        </p:txBody>
      </p:sp>
      <p:sp>
        <p:nvSpPr>
          <p:cNvPr id="16" name="右矢印 15"/>
          <p:cNvSpPr/>
          <p:nvPr/>
        </p:nvSpPr>
        <p:spPr>
          <a:xfrm rot="5400000">
            <a:off x="1844806" y="3162601"/>
            <a:ext cx="302687" cy="426197"/>
          </a:xfrm>
          <a:prstGeom prst="rightArrow">
            <a:avLst/>
          </a:prstGeom>
          <a:ln w="12700">
            <a:solidFill>
              <a:srgbClr val="0000F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5256000" y="6527245"/>
            <a:ext cx="2300630" cy="261610"/>
          </a:xfrm>
          <a:prstGeom prst="rect">
            <a:avLst/>
          </a:prstGeom>
          <a:noFill/>
        </p:spPr>
        <p:txBody>
          <a:bodyPr wrap="none" rtlCol="0">
            <a:spAutoFit/>
          </a:bodyPr>
          <a:lstStyle/>
          <a:p>
            <a:r>
              <a:rPr kumimoji="1" lang="ja-JP" altLang="en-US" sz="1100" b="1" dirty="0" smtClean="0"/>
              <a:t>図　実証実験期間中の水質の推移</a:t>
            </a:r>
            <a:endParaRPr kumimoji="1" lang="ja-JP" altLang="en-US" sz="1100" b="1" dirty="0"/>
          </a:p>
        </p:txBody>
      </p:sp>
      <p:sp>
        <p:nvSpPr>
          <p:cNvPr id="22" name="右矢印 21"/>
          <p:cNvSpPr/>
          <p:nvPr/>
        </p:nvSpPr>
        <p:spPr>
          <a:xfrm>
            <a:off x="4105725" y="3081715"/>
            <a:ext cx="302687" cy="387452"/>
          </a:xfrm>
          <a:prstGeom prst="rightArrow">
            <a:avLst/>
          </a:prstGeom>
          <a:ln w="12700">
            <a:solidFill>
              <a:srgbClr val="0000F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5" name="テキスト ボックス 24"/>
          <p:cNvSpPr txBox="1"/>
          <p:nvPr/>
        </p:nvSpPr>
        <p:spPr>
          <a:xfrm>
            <a:off x="550457" y="3632697"/>
            <a:ext cx="2891384" cy="938719"/>
          </a:xfrm>
          <a:prstGeom prst="rect">
            <a:avLst/>
          </a:prstGeom>
          <a:noFill/>
          <a:ln>
            <a:solidFill>
              <a:srgbClr val="0000FF"/>
            </a:solidFill>
          </a:ln>
        </p:spPr>
        <p:txBody>
          <a:bodyPr wrap="square" rtlCol="0">
            <a:spAutoFit/>
          </a:bodyPr>
          <a:lstStyle/>
          <a:p>
            <a:r>
              <a:rPr lang="ja-JP" altLang="ja-JP" sz="1100" dirty="0"/>
              <a:t>◆河床では、降雨などにより堆積・浸食</a:t>
            </a:r>
            <a:r>
              <a:rPr lang="ja-JP" altLang="ja-JP" sz="1100" dirty="0" smtClean="0"/>
              <a:t>が</a:t>
            </a:r>
            <a:endParaRPr lang="en-US" altLang="ja-JP" sz="1100" dirty="0" smtClean="0"/>
          </a:p>
          <a:p>
            <a:r>
              <a:rPr lang="ja-JP" altLang="en-US" sz="1100" dirty="0" smtClean="0"/>
              <a:t>　</a:t>
            </a:r>
            <a:r>
              <a:rPr lang="ja-JP" altLang="ja-JP" sz="1100" dirty="0" smtClean="0"/>
              <a:t>生じて</a:t>
            </a:r>
            <a:r>
              <a:rPr lang="ja-JP" altLang="ja-JP" sz="1100" dirty="0"/>
              <a:t>いる。</a:t>
            </a:r>
          </a:p>
          <a:p>
            <a:r>
              <a:rPr lang="ja-JP" altLang="ja-JP" sz="1100" dirty="0"/>
              <a:t>◆堆積・浸食の状況は地点によって異なる。</a:t>
            </a:r>
          </a:p>
          <a:p>
            <a:r>
              <a:rPr lang="ja-JP" altLang="ja-JP" sz="1100" dirty="0"/>
              <a:t>◆河床の底質環境も堆積・浸食の</a:t>
            </a:r>
            <a:r>
              <a:rPr lang="ja-JP" altLang="ja-JP" sz="1100" dirty="0" smtClean="0"/>
              <a:t>影響</a:t>
            </a:r>
            <a:endParaRPr lang="en-US" altLang="ja-JP" sz="1100" dirty="0" smtClean="0"/>
          </a:p>
          <a:p>
            <a:r>
              <a:rPr lang="ja-JP" altLang="ja-JP" sz="1100" dirty="0" smtClean="0"/>
              <a:t>（</a:t>
            </a:r>
            <a:r>
              <a:rPr lang="ja-JP" altLang="ja-JP" sz="1100" dirty="0"/>
              <a:t>有機物や硫黄分の増減）を受けている</a:t>
            </a:r>
            <a:r>
              <a:rPr lang="ja-JP" altLang="ja-JP" sz="1100" dirty="0" smtClean="0"/>
              <a:t>。</a:t>
            </a:r>
            <a:endParaRPr lang="ja-JP" altLang="ja-JP" sz="1100" dirty="0"/>
          </a:p>
        </p:txBody>
      </p:sp>
      <p:sp>
        <p:nvSpPr>
          <p:cNvPr id="26" name="テキスト ボックス 25"/>
          <p:cNvSpPr txBox="1"/>
          <p:nvPr/>
        </p:nvSpPr>
        <p:spPr>
          <a:xfrm>
            <a:off x="4485834" y="3081132"/>
            <a:ext cx="4243076" cy="430887"/>
          </a:xfrm>
          <a:prstGeom prst="rect">
            <a:avLst/>
          </a:prstGeom>
          <a:noFill/>
          <a:ln>
            <a:solidFill>
              <a:srgbClr val="0000FF"/>
            </a:solidFill>
          </a:ln>
        </p:spPr>
        <p:txBody>
          <a:bodyPr wrap="square" rtlCol="0">
            <a:spAutoFit/>
          </a:bodyPr>
          <a:lstStyle/>
          <a:p>
            <a:r>
              <a:rPr kumimoji="1" lang="ja-JP" altLang="en-US" sz="1100" dirty="0" smtClean="0"/>
              <a:t>河川水及び直上水は季節変動により変化している。加えて、直上水は河床の影響を受けていると推定される。</a:t>
            </a:r>
            <a:endParaRPr kumimoji="1" lang="ja-JP" altLang="en-US" sz="1100" dirty="0"/>
          </a:p>
        </p:txBody>
      </p:sp>
      <p:sp>
        <p:nvSpPr>
          <p:cNvPr id="18" name="テキスト ボックス 17"/>
          <p:cNvSpPr txBox="1"/>
          <p:nvPr/>
        </p:nvSpPr>
        <p:spPr>
          <a:xfrm>
            <a:off x="5805199" y="6250375"/>
            <a:ext cx="3137397" cy="307777"/>
          </a:xfrm>
          <a:prstGeom prst="rect">
            <a:avLst/>
          </a:prstGeom>
          <a:noFill/>
        </p:spPr>
        <p:txBody>
          <a:bodyPr wrap="none" rtlCol="0">
            <a:spAutoFit/>
          </a:bodyPr>
          <a:lstStyle/>
          <a:p>
            <a:r>
              <a:rPr kumimoji="1" lang="ja-JP" altLang="en-US" sz="700" dirty="0" smtClean="0"/>
              <a:t>河</a:t>
            </a:r>
            <a:r>
              <a:rPr lang="ja-JP" altLang="en-US" sz="700" dirty="0"/>
              <a:t>川水：河床の</a:t>
            </a:r>
            <a:r>
              <a:rPr lang="en-US" altLang="ja-JP" sz="700" dirty="0"/>
              <a:t>20㎝</a:t>
            </a:r>
            <a:r>
              <a:rPr lang="ja-JP" altLang="en-US" sz="700" dirty="0"/>
              <a:t>上の地点の水質</a:t>
            </a:r>
            <a:r>
              <a:rPr lang="ja-JP" altLang="en-US" sz="700" dirty="0" smtClean="0"/>
              <a:t>データ</a:t>
            </a:r>
            <a:r>
              <a:rPr lang="en-US" altLang="ja-JP" sz="700" dirty="0" smtClean="0"/>
              <a:t>(</a:t>
            </a:r>
            <a:r>
              <a:rPr lang="ja-JP" altLang="en-US" sz="700" dirty="0" smtClean="0"/>
              <a:t>万才橋と猪飼野新橋の平均値</a:t>
            </a:r>
            <a:r>
              <a:rPr lang="en-US" altLang="ja-JP" sz="700" dirty="0" smtClean="0"/>
              <a:t>)</a:t>
            </a:r>
            <a:endParaRPr kumimoji="1" lang="en-US" altLang="ja-JP" sz="700" dirty="0" smtClean="0"/>
          </a:p>
          <a:p>
            <a:r>
              <a:rPr kumimoji="1" lang="ja-JP" altLang="en-US" sz="700" dirty="0" smtClean="0"/>
              <a:t>直</a:t>
            </a:r>
            <a:r>
              <a:rPr lang="ja-JP" altLang="en-US" sz="700" dirty="0"/>
              <a:t>上水：直上水を除く鉛直方向の水質データの</a:t>
            </a:r>
            <a:r>
              <a:rPr lang="ja-JP" altLang="en-US" sz="700" dirty="0" smtClean="0"/>
              <a:t>平均値</a:t>
            </a:r>
            <a:r>
              <a:rPr lang="en-US" altLang="ja-JP" sz="700" dirty="0" smtClean="0"/>
              <a:t>(</a:t>
            </a:r>
            <a:r>
              <a:rPr lang="ja-JP" altLang="en-US" sz="700" dirty="0" smtClean="0"/>
              <a:t>同上</a:t>
            </a:r>
            <a:r>
              <a:rPr lang="en-US" altLang="ja-JP" sz="700" dirty="0" smtClean="0"/>
              <a:t>)</a:t>
            </a:r>
            <a:endParaRPr kumimoji="1" lang="ja-JP" altLang="en-US" sz="700" dirty="0"/>
          </a:p>
        </p:txBody>
      </p:sp>
      <p:pic>
        <p:nvPicPr>
          <p:cNvPr id="12" name="図 11"/>
          <p:cNvPicPr>
            <a:picLocks noChangeAspect="1"/>
          </p:cNvPicPr>
          <p:nvPr/>
        </p:nvPicPr>
        <p:blipFill>
          <a:blip r:embed="rId2"/>
          <a:stretch>
            <a:fillRect/>
          </a:stretch>
        </p:blipFill>
        <p:spPr>
          <a:xfrm>
            <a:off x="4975355" y="3563215"/>
            <a:ext cx="3264033" cy="2669975"/>
          </a:xfrm>
          <a:prstGeom prst="rect">
            <a:avLst/>
          </a:prstGeom>
        </p:spPr>
      </p:pic>
      <p:sp>
        <p:nvSpPr>
          <p:cNvPr id="28" name="正方形/長方形 27"/>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30" name="グループ化 29"/>
          <p:cNvGrpSpPr/>
          <p:nvPr/>
        </p:nvGrpSpPr>
        <p:grpSpPr>
          <a:xfrm>
            <a:off x="7199721" y="19078"/>
            <a:ext cx="1902880" cy="375487"/>
            <a:chOff x="162150" y="2254313"/>
            <a:chExt cx="2412000" cy="375487"/>
          </a:xfrm>
        </p:grpSpPr>
        <p:sp>
          <p:nvSpPr>
            <p:cNvPr id="31" name="角丸四角形 30"/>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32"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903835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 21"/>
          <p:cNvGraphicFramePr>
            <a:graphicFrameLocks noGrp="1"/>
          </p:cNvGraphicFramePr>
          <p:nvPr/>
        </p:nvGraphicFramePr>
        <p:xfrm>
          <a:off x="40841" y="749666"/>
          <a:ext cx="9075380" cy="1661171"/>
        </p:xfrm>
        <a:graphic>
          <a:graphicData uri="http://schemas.openxmlformats.org/drawingml/2006/table">
            <a:tbl>
              <a:tblPr firstRow="1" bandRow="1">
                <a:tableStyleId>{5940675A-B579-460E-94D1-54222C63F5DA}</a:tableStyleId>
              </a:tblPr>
              <a:tblGrid>
                <a:gridCol w="309098">
                  <a:extLst>
                    <a:ext uri="{9D8B030D-6E8A-4147-A177-3AD203B41FA5}">
                      <a16:colId xmlns:a16="http://schemas.microsoft.com/office/drawing/2014/main" val="3080765686"/>
                    </a:ext>
                  </a:extLst>
                </a:gridCol>
                <a:gridCol w="1252326">
                  <a:extLst>
                    <a:ext uri="{9D8B030D-6E8A-4147-A177-3AD203B41FA5}">
                      <a16:colId xmlns:a16="http://schemas.microsoft.com/office/drawing/2014/main" val="1456372851"/>
                    </a:ext>
                  </a:extLst>
                </a:gridCol>
                <a:gridCol w="1252326">
                  <a:extLst>
                    <a:ext uri="{9D8B030D-6E8A-4147-A177-3AD203B41FA5}">
                      <a16:colId xmlns:a16="http://schemas.microsoft.com/office/drawing/2014/main" val="3492022314"/>
                    </a:ext>
                  </a:extLst>
                </a:gridCol>
                <a:gridCol w="1252326">
                  <a:extLst>
                    <a:ext uri="{9D8B030D-6E8A-4147-A177-3AD203B41FA5}">
                      <a16:colId xmlns:a16="http://schemas.microsoft.com/office/drawing/2014/main" val="1229923971"/>
                    </a:ext>
                  </a:extLst>
                </a:gridCol>
                <a:gridCol w="1252326">
                  <a:extLst>
                    <a:ext uri="{9D8B030D-6E8A-4147-A177-3AD203B41FA5}">
                      <a16:colId xmlns:a16="http://schemas.microsoft.com/office/drawing/2014/main" val="4226561818"/>
                    </a:ext>
                  </a:extLst>
                </a:gridCol>
                <a:gridCol w="1252326">
                  <a:extLst>
                    <a:ext uri="{9D8B030D-6E8A-4147-A177-3AD203B41FA5}">
                      <a16:colId xmlns:a16="http://schemas.microsoft.com/office/drawing/2014/main" val="117312834"/>
                    </a:ext>
                  </a:extLst>
                </a:gridCol>
                <a:gridCol w="1252326">
                  <a:extLst>
                    <a:ext uri="{9D8B030D-6E8A-4147-A177-3AD203B41FA5}">
                      <a16:colId xmlns:a16="http://schemas.microsoft.com/office/drawing/2014/main" val="335227833"/>
                    </a:ext>
                  </a:extLst>
                </a:gridCol>
                <a:gridCol w="1252326">
                  <a:extLst>
                    <a:ext uri="{9D8B030D-6E8A-4147-A177-3AD203B41FA5}">
                      <a16:colId xmlns:a16="http://schemas.microsoft.com/office/drawing/2014/main" val="3095909913"/>
                    </a:ext>
                  </a:extLst>
                </a:gridCol>
              </a:tblGrid>
              <a:tr h="266938">
                <a:tc>
                  <a:txBody>
                    <a:bodyPr/>
                    <a:lstStyle/>
                    <a:p>
                      <a:pPr algn="ctr"/>
                      <a:endParaRPr kumimoji="1" lang="ja-JP" altLang="en-US" sz="1000" dirty="0"/>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t>①</a:t>
                      </a:r>
                      <a:r>
                        <a:rPr kumimoji="1" lang="en-US" altLang="ja-JP" sz="1000" dirty="0"/>
                        <a:t>ORP</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②</a:t>
                      </a:r>
                      <a:r>
                        <a:rPr kumimoji="1" lang="en-US" altLang="ja-JP" sz="1000" dirty="0"/>
                        <a:t>TOC</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強熱減量</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t>COD</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③全硫化物</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④</a:t>
                      </a:r>
                      <a:r>
                        <a:rPr kumimoji="1" lang="en-US" altLang="ja-JP" sz="1000" dirty="0"/>
                        <a:t>pH</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泥温</a:t>
                      </a:r>
                    </a:p>
                  </a:txBody>
                  <a:tcPr anchor="ctr">
                    <a:solidFill>
                      <a:schemeClr val="accent1">
                        <a:lumMod val="20000"/>
                        <a:lumOff val="80000"/>
                      </a:schemeClr>
                    </a:solidFill>
                  </a:tcPr>
                </a:tc>
                <a:extLst>
                  <a:ext uri="{0D108BD9-81ED-4DB2-BD59-A6C34878D82A}">
                    <a16:rowId xmlns:a16="http://schemas.microsoft.com/office/drawing/2014/main" val="2707961998"/>
                  </a:ext>
                </a:extLst>
              </a:tr>
              <a:tr h="1394233">
                <a:tc>
                  <a:txBody>
                    <a:bodyPr/>
                    <a:lstStyle/>
                    <a:p>
                      <a:pPr algn="ctr"/>
                      <a:r>
                        <a:rPr kumimoji="1" lang="ja-JP" altLang="en-US" dirty="0"/>
                        <a:t>対照</a:t>
                      </a:r>
                    </a:p>
                  </a:txBody>
                  <a:tcPr vert="eaVert" anchor="ctr">
                    <a:solidFill>
                      <a:schemeClr val="accent1">
                        <a:lumMod val="20000"/>
                        <a:lumOff val="80000"/>
                      </a:schemeClr>
                    </a:solidFill>
                  </a:tcPr>
                </a:tc>
                <a:tc>
                  <a:txBody>
                    <a:bodyPr/>
                    <a:lstStyle/>
                    <a:p>
                      <a:endParaRPr kumimoji="1" lang="ja-JP" altLang="en-US" dirty="0"/>
                    </a:p>
                  </a:txBody>
                  <a:tcPr anchor="ctr"/>
                </a:tc>
                <a:tc>
                  <a:txBody>
                    <a:bodyPr/>
                    <a:lstStyle/>
                    <a:p>
                      <a:endParaRPr kumimoji="1" lang="ja-JP" altLang="en-US" dirty="0"/>
                    </a:p>
                  </a:txBody>
                  <a:tcPr anchor="ctr"/>
                </a:tc>
                <a:tc>
                  <a:txBody>
                    <a:bodyPr/>
                    <a:lstStyle/>
                    <a:p>
                      <a:endParaRPr kumimoji="1" lang="ja-JP" altLang="en-US" dirty="0"/>
                    </a:p>
                  </a:txBody>
                  <a:tcPr anchor="ctr"/>
                </a:tc>
                <a:tc>
                  <a:txBody>
                    <a:bodyPr/>
                    <a:lstStyle/>
                    <a:p>
                      <a:endParaRPr kumimoji="1" lang="ja-JP" altLang="en-US" dirty="0"/>
                    </a:p>
                  </a:txBody>
                  <a:tcPr anchor="ctr"/>
                </a:tc>
                <a:tc>
                  <a:txBody>
                    <a:bodyPr/>
                    <a:lstStyle/>
                    <a:p>
                      <a:endParaRPr kumimoji="1" lang="ja-JP" altLang="en-US" dirty="0"/>
                    </a:p>
                  </a:txBody>
                  <a:tcPr anchor="ctr"/>
                </a:tc>
                <a:tc>
                  <a:txBody>
                    <a:bodyPr/>
                    <a:lstStyle/>
                    <a:p>
                      <a:endParaRPr kumimoji="1" lang="ja-JP" altLang="en-US" dirty="0"/>
                    </a:p>
                  </a:txBody>
                  <a:tcPr anchor="ctr"/>
                </a:tc>
                <a:tc>
                  <a:txBody>
                    <a:bodyPr/>
                    <a:lstStyle/>
                    <a:p>
                      <a:endParaRPr kumimoji="1" lang="ja-JP" altLang="en-US" dirty="0"/>
                    </a:p>
                  </a:txBody>
                  <a:tcPr anchor="ctr"/>
                </a:tc>
                <a:extLst>
                  <a:ext uri="{0D108BD9-81ED-4DB2-BD59-A6C34878D82A}">
                    <a16:rowId xmlns:a16="http://schemas.microsoft.com/office/drawing/2014/main" val="1474579480"/>
                  </a:ext>
                </a:extLst>
              </a:tr>
            </a:tbl>
          </a:graphicData>
        </a:graphic>
      </p:graphicFrame>
      <p:sp>
        <p:nvSpPr>
          <p:cNvPr id="14" name="ストライプ矢印 13"/>
          <p:cNvSpPr/>
          <p:nvPr/>
        </p:nvSpPr>
        <p:spPr>
          <a:xfrm rot="16200000">
            <a:off x="1755592" y="5261363"/>
            <a:ext cx="1764000" cy="268135"/>
          </a:xfrm>
          <a:prstGeom prst="stripedRightArrow">
            <a:avLst>
              <a:gd name="adj1" fmla="val 4344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3"/>
          <a:stretch>
            <a:fillRect/>
          </a:stretch>
        </p:blipFill>
        <p:spPr>
          <a:xfrm>
            <a:off x="1546124" y="1049686"/>
            <a:ext cx="1332000" cy="1317533"/>
          </a:xfrm>
          <a:prstGeom prst="rect">
            <a:avLst/>
          </a:prstGeom>
        </p:spPr>
      </p:pic>
      <p:pic>
        <p:nvPicPr>
          <p:cNvPr id="6" name="図 5"/>
          <p:cNvPicPr>
            <a:picLocks noChangeAspect="1"/>
          </p:cNvPicPr>
          <p:nvPr/>
        </p:nvPicPr>
        <p:blipFill>
          <a:blip r:embed="rId4"/>
          <a:stretch>
            <a:fillRect/>
          </a:stretch>
        </p:blipFill>
        <p:spPr>
          <a:xfrm>
            <a:off x="2798457" y="1007339"/>
            <a:ext cx="1332000" cy="1402226"/>
          </a:xfrm>
          <a:prstGeom prst="rect">
            <a:avLst/>
          </a:prstGeom>
        </p:spPr>
      </p:pic>
      <p:pic>
        <p:nvPicPr>
          <p:cNvPr id="9" name="図 8"/>
          <p:cNvPicPr>
            <a:picLocks noChangeAspect="1"/>
          </p:cNvPicPr>
          <p:nvPr/>
        </p:nvPicPr>
        <p:blipFill>
          <a:blip r:embed="rId5"/>
          <a:stretch>
            <a:fillRect/>
          </a:stretch>
        </p:blipFill>
        <p:spPr>
          <a:xfrm>
            <a:off x="6555456" y="1047614"/>
            <a:ext cx="1332000" cy="1321677"/>
          </a:xfrm>
          <a:prstGeom prst="rect">
            <a:avLst/>
          </a:prstGeom>
        </p:spPr>
      </p:pic>
      <p:pic>
        <p:nvPicPr>
          <p:cNvPr id="11" name="図 10"/>
          <p:cNvPicPr>
            <a:picLocks noChangeAspect="1"/>
          </p:cNvPicPr>
          <p:nvPr/>
        </p:nvPicPr>
        <p:blipFill>
          <a:blip r:embed="rId6"/>
          <a:stretch>
            <a:fillRect/>
          </a:stretch>
        </p:blipFill>
        <p:spPr>
          <a:xfrm>
            <a:off x="7807790" y="1042452"/>
            <a:ext cx="1332000" cy="1332000"/>
          </a:xfrm>
          <a:prstGeom prst="rect">
            <a:avLst/>
          </a:prstGeom>
        </p:spPr>
      </p:pic>
      <p:graphicFrame>
        <p:nvGraphicFramePr>
          <p:cNvPr id="61" name="表 60"/>
          <p:cNvGraphicFramePr>
            <a:graphicFrameLocks noGrp="1"/>
          </p:cNvGraphicFramePr>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sz="1200" dirty="0">
                          <a:latin typeface="+mn-lt"/>
                        </a:rPr>
                        <a:t>底質分析結果　（対照区）</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38" name="テキスト ボックス 37"/>
          <p:cNvSpPr txBox="1"/>
          <p:nvPr/>
        </p:nvSpPr>
        <p:spPr>
          <a:xfrm>
            <a:off x="6232290" y="2439598"/>
            <a:ext cx="646331" cy="276999"/>
          </a:xfrm>
          <a:prstGeom prst="rect">
            <a:avLst/>
          </a:prstGeom>
          <a:noFill/>
        </p:spPr>
        <p:txBody>
          <a:bodyPr wrap="none" rtlCol="0">
            <a:spAutoFit/>
          </a:bodyPr>
          <a:lstStyle/>
          <a:p>
            <a:r>
              <a:rPr kumimoji="1" lang="ja-JP" altLang="en-US" sz="1200" dirty="0"/>
              <a:t>凡例：</a:t>
            </a:r>
          </a:p>
        </p:txBody>
      </p:sp>
      <p:pic>
        <p:nvPicPr>
          <p:cNvPr id="73" name="図 72"/>
          <p:cNvPicPr>
            <a:picLocks noChangeAspect="1"/>
          </p:cNvPicPr>
          <p:nvPr/>
        </p:nvPicPr>
        <p:blipFill rotWithShape="1">
          <a:blip r:embed="rId7"/>
          <a:srcRect t="85279" b="4344"/>
          <a:stretch/>
        </p:blipFill>
        <p:spPr>
          <a:xfrm>
            <a:off x="6514400" y="2452822"/>
            <a:ext cx="2655656" cy="257024"/>
          </a:xfrm>
          <a:prstGeom prst="rect">
            <a:avLst/>
          </a:prstGeom>
        </p:spPr>
      </p:pic>
      <p:grpSp>
        <p:nvGrpSpPr>
          <p:cNvPr id="10" name="グループ化 9"/>
          <p:cNvGrpSpPr/>
          <p:nvPr/>
        </p:nvGrpSpPr>
        <p:grpSpPr>
          <a:xfrm>
            <a:off x="4039709" y="1040251"/>
            <a:ext cx="1332000" cy="1317533"/>
            <a:chOff x="293791" y="1049686"/>
            <a:chExt cx="1332000" cy="1317533"/>
          </a:xfrm>
        </p:grpSpPr>
        <p:pic>
          <p:nvPicPr>
            <p:cNvPr id="4" name="図 3"/>
            <p:cNvPicPr>
              <a:picLocks noChangeAspect="1"/>
            </p:cNvPicPr>
            <p:nvPr/>
          </p:nvPicPr>
          <p:blipFill>
            <a:blip r:embed="rId8"/>
            <a:stretch>
              <a:fillRect/>
            </a:stretch>
          </p:blipFill>
          <p:spPr>
            <a:xfrm>
              <a:off x="293791" y="1049686"/>
              <a:ext cx="1332000" cy="1317533"/>
            </a:xfrm>
            <a:prstGeom prst="rect">
              <a:avLst/>
            </a:prstGeom>
          </p:spPr>
        </p:pic>
        <p:grpSp>
          <p:nvGrpSpPr>
            <p:cNvPr id="51" name="グループ化 50"/>
            <p:cNvGrpSpPr/>
            <p:nvPr/>
          </p:nvGrpSpPr>
          <p:grpSpPr>
            <a:xfrm>
              <a:off x="1290359" y="1962136"/>
              <a:ext cx="312906" cy="313406"/>
              <a:chOff x="9802210" y="3314497"/>
              <a:chExt cx="312906" cy="439105"/>
            </a:xfrm>
          </p:grpSpPr>
          <p:sp>
            <p:nvSpPr>
              <p:cNvPr id="64" name="テキスト ボックス 63"/>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74" name="直線矢印コネクタ 73"/>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75" name="グループ化 74"/>
          <p:cNvGrpSpPr/>
          <p:nvPr/>
        </p:nvGrpSpPr>
        <p:grpSpPr>
          <a:xfrm>
            <a:off x="2535152" y="1962136"/>
            <a:ext cx="312906" cy="313406"/>
            <a:chOff x="9802210" y="3314497"/>
            <a:chExt cx="312906" cy="439105"/>
          </a:xfrm>
        </p:grpSpPr>
        <p:sp>
          <p:nvSpPr>
            <p:cNvPr id="76" name="テキスト ボックス 75"/>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77" name="直線矢印コネクタ 76"/>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78" name="グループ化 77"/>
          <p:cNvGrpSpPr/>
          <p:nvPr/>
        </p:nvGrpSpPr>
        <p:grpSpPr>
          <a:xfrm>
            <a:off x="3792413" y="1961062"/>
            <a:ext cx="312906" cy="313406"/>
            <a:chOff x="9802210" y="3314497"/>
            <a:chExt cx="312906" cy="439105"/>
          </a:xfrm>
        </p:grpSpPr>
        <p:sp>
          <p:nvSpPr>
            <p:cNvPr id="79" name="テキスト ボックス 78"/>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80" name="直線矢印コネクタ 79"/>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3" name="グループ化 12"/>
          <p:cNvGrpSpPr/>
          <p:nvPr/>
        </p:nvGrpSpPr>
        <p:grpSpPr>
          <a:xfrm>
            <a:off x="5307886" y="1053462"/>
            <a:ext cx="1376976" cy="1348872"/>
            <a:chOff x="4050790" y="1034016"/>
            <a:chExt cx="1376976" cy="1348872"/>
          </a:xfrm>
        </p:grpSpPr>
        <p:pic>
          <p:nvPicPr>
            <p:cNvPr id="7" name="図 6"/>
            <p:cNvPicPr>
              <a:picLocks noChangeAspect="1"/>
            </p:cNvPicPr>
            <p:nvPr/>
          </p:nvPicPr>
          <p:blipFill>
            <a:blip r:embed="rId9"/>
            <a:stretch>
              <a:fillRect/>
            </a:stretch>
          </p:blipFill>
          <p:spPr>
            <a:xfrm>
              <a:off x="4050790" y="1034016"/>
              <a:ext cx="1332000" cy="1348872"/>
            </a:xfrm>
            <a:prstGeom prst="rect">
              <a:avLst/>
            </a:prstGeom>
          </p:spPr>
        </p:pic>
        <p:grpSp>
          <p:nvGrpSpPr>
            <p:cNvPr id="81" name="グループ化 80"/>
            <p:cNvGrpSpPr/>
            <p:nvPr/>
          </p:nvGrpSpPr>
          <p:grpSpPr>
            <a:xfrm>
              <a:off x="5114860" y="1884899"/>
              <a:ext cx="312906" cy="313406"/>
              <a:chOff x="9802210" y="3314497"/>
              <a:chExt cx="312906" cy="439105"/>
            </a:xfrm>
          </p:grpSpPr>
          <p:sp>
            <p:nvSpPr>
              <p:cNvPr id="82" name="テキスト ボックス 81"/>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83" name="直線矢印コネクタ 82"/>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2" name="グループ化 1"/>
          <p:cNvGrpSpPr/>
          <p:nvPr/>
        </p:nvGrpSpPr>
        <p:grpSpPr>
          <a:xfrm>
            <a:off x="298621" y="1038180"/>
            <a:ext cx="1332000" cy="1321677"/>
            <a:chOff x="5303123" y="1047614"/>
            <a:chExt cx="1332000" cy="1321677"/>
          </a:xfrm>
        </p:grpSpPr>
        <p:pic>
          <p:nvPicPr>
            <p:cNvPr id="8" name="図 7"/>
            <p:cNvPicPr>
              <a:picLocks noChangeAspect="1"/>
            </p:cNvPicPr>
            <p:nvPr/>
          </p:nvPicPr>
          <p:blipFill>
            <a:blip r:embed="rId10"/>
            <a:stretch>
              <a:fillRect/>
            </a:stretch>
          </p:blipFill>
          <p:spPr>
            <a:xfrm>
              <a:off x="5303123" y="1047614"/>
              <a:ext cx="1332000" cy="1321677"/>
            </a:xfrm>
            <a:prstGeom prst="rect">
              <a:avLst/>
            </a:prstGeom>
          </p:spPr>
        </p:pic>
        <p:grpSp>
          <p:nvGrpSpPr>
            <p:cNvPr id="84" name="グループ化 83"/>
            <p:cNvGrpSpPr/>
            <p:nvPr/>
          </p:nvGrpSpPr>
          <p:grpSpPr>
            <a:xfrm>
              <a:off x="6305386" y="1963059"/>
              <a:ext cx="312906" cy="313406"/>
              <a:chOff x="9802210" y="3314497"/>
              <a:chExt cx="312906" cy="439105"/>
            </a:xfrm>
          </p:grpSpPr>
          <p:sp>
            <p:nvSpPr>
              <p:cNvPr id="85" name="テキスト ボックス 84"/>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86" name="直線矢印コネクタ 85"/>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sp>
        <p:nvSpPr>
          <p:cNvPr id="3" name="正方形/長方形 2"/>
          <p:cNvSpPr/>
          <p:nvPr/>
        </p:nvSpPr>
        <p:spPr>
          <a:xfrm>
            <a:off x="5862570" y="2956760"/>
            <a:ext cx="3154311" cy="32059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100" dirty="0">
                <a:solidFill>
                  <a:schemeClr val="tx1"/>
                </a:solidFill>
              </a:rPr>
              <a:t>①水温の低下に伴い水中の酸素濃度が上昇する</a:t>
            </a:r>
            <a:endParaRPr lang="en-US" altLang="ja-JP" sz="1100" dirty="0">
              <a:solidFill>
                <a:schemeClr val="tx1"/>
              </a:solidFill>
            </a:endParaRPr>
          </a:p>
          <a:p>
            <a:r>
              <a:rPr lang="ja-JP" altLang="en-US" sz="1100" dirty="0">
                <a:solidFill>
                  <a:schemeClr val="tx1"/>
                </a:solidFill>
              </a:rPr>
              <a:t>　ことにより底泥への酸素供給量が増加し、</a:t>
            </a:r>
            <a:endParaRPr lang="en-US" altLang="ja-JP" sz="1100" dirty="0">
              <a:solidFill>
                <a:schemeClr val="tx1"/>
              </a:solidFill>
            </a:endParaRPr>
          </a:p>
          <a:p>
            <a:r>
              <a:rPr lang="ja-JP" altLang="en-US" sz="1100" b="1" dirty="0">
                <a:solidFill>
                  <a:schemeClr val="tx1"/>
                </a:solidFill>
              </a:rPr>
              <a:t>　</a:t>
            </a:r>
            <a:r>
              <a:rPr lang="en-US" altLang="ja-JP" sz="1100" b="1" dirty="0">
                <a:solidFill>
                  <a:srgbClr val="FF0000"/>
                </a:solidFill>
              </a:rPr>
              <a:t>ORP</a:t>
            </a:r>
            <a:r>
              <a:rPr lang="ja-JP" altLang="en-US" sz="1100" b="1" dirty="0">
                <a:solidFill>
                  <a:srgbClr val="FF0000"/>
                </a:solidFill>
              </a:rPr>
              <a:t>が上昇した</a:t>
            </a:r>
            <a:r>
              <a:rPr lang="ja-JP" altLang="en-US" sz="1100" dirty="0" smtClean="0">
                <a:solidFill>
                  <a:schemeClr val="tx1"/>
                </a:solidFill>
              </a:rPr>
              <a:t>と推定される</a:t>
            </a:r>
            <a:r>
              <a:rPr lang="ja-JP" altLang="en-US" sz="1100" dirty="0">
                <a:solidFill>
                  <a:schemeClr val="tx1"/>
                </a:solidFill>
              </a:rPr>
              <a:t>。</a:t>
            </a:r>
            <a:endParaRPr lang="en-US" altLang="ja-JP" sz="1100" dirty="0">
              <a:solidFill>
                <a:schemeClr val="tx1"/>
              </a:solidFill>
            </a:endParaRPr>
          </a:p>
          <a:p>
            <a:r>
              <a:rPr lang="ja-JP" altLang="en-US" sz="1100" dirty="0">
                <a:solidFill>
                  <a:schemeClr val="tx1"/>
                </a:solidFill>
              </a:rPr>
              <a:t>　ただし、</a:t>
            </a:r>
            <a:r>
              <a:rPr lang="en-US" altLang="ja-JP" sz="1100" dirty="0">
                <a:solidFill>
                  <a:schemeClr val="tx1"/>
                </a:solidFill>
              </a:rPr>
              <a:t>ORP</a:t>
            </a:r>
            <a:r>
              <a:rPr lang="ja-JP" altLang="en-US" sz="1100" dirty="0">
                <a:solidFill>
                  <a:schemeClr val="tx1"/>
                </a:solidFill>
              </a:rPr>
              <a:t>は</a:t>
            </a:r>
            <a:r>
              <a:rPr lang="en-US" altLang="ja-JP" sz="1100" dirty="0">
                <a:solidFill>
                  <a:schemeClr val="tx1"/>
                </a:solidFill>
              </a:rPr>
              <a:t>-100mV</a:t>
            </a:r>
            <a:r>
              <a:rPr lang="ja-JP" altLang="en-US" sz="1100" dirty="0">
                <a:solidFill>
                  <a:schemeClr val="tx1"/>
                </a:solidFill>
              </a:rPr>
              <a:t>程度まで上昇した</a:t>
            </a:r>
            <a:endParaRPr lang="en-US" altLang="ja-JP" sz="1100" dirty="0">
              <a:solidFill>
                <a:schemeClr val="tx1"/>
              </a:solidFill>
            </a:endParaRPr>
          </a:p>
          <a:p>
            <a:r>
              <a:rPr lang="ja-JP" altLang="en-US" sz="1100" dirty="0">
                <a:solidFill>
                  <a:schemeClr val="tx1"/>
                </a:solidFill>
              </a:rPr>
              <a:t>　のちは変化がないことから、</a:t>
            </a:r>
            <a:r>
              <a:rPr lang="ja-JP" altLang="en-US" sz="1100" b="1" dirty="0">
                <a:solidFill>
                  <a:srgbClr val="FF0000"/>
                </a:solidFill>
              </a:rPr>
              <a:t>還元状態が</a:t>
            </a:r>
            <a:endParaRPr lang="en-US" altLang="ja-JP" sz="1100" b="1" dirty="0">
              <a:solidFill>
                <a:srgbClr val="FF0000"/>
              </a:solidFill>
            </a:endParaRPr>
          </a:p>
          <a:p>
            <a:r>
              <a:rPr lang="ja-JP" altLang="en-US" sz="1100" b="1" dirty="0">
                <a:solidFill>
                  <a:srgbClr val="FF0000"/>
                </a:solidFill>
              </a:rPr>
              <a:t>　プラスとなる酸素量ではなかった</a:t>
            </a:r>
            <a:r>
              <a:rPr lang="ja-JP" altLang="en-US" sz="1100" dirty="0" smtClean="0">
                <a:solidFill>
                  <a:schemeClr val="tx1"/>
                </a:solidFill>
              </a:rPr>
              <a:t>と推定さる</a:t>
            </a:r>
            <a:r>
              <a:rPr lang="ja-JP" altLang="en-US" sz="1100" dirty="0">
                <a:solidFill>
                  <a:schemeClr val="tx1"/>
                </a:solidFill>
              </a:rPr>
              <a:t>。</a:t>
            </a:r>
            <a:endParaRPr lang="en-US" altLang="ja-JP" sz="1100" dirty="0">
              <a:solidFill>
                <a:schemeClr val="tx1"/>
              </a:solidFill>
            </a:endParaRPr>
          </a:p>
          <a:p>
            <a:endParaRPr lang="en-US" altLang="ja-JP" sz="1100" dirty="0">
              <a:solidFill>
                <a:schemeClr val="tx1"/>
              </a:solidFill>
            </a:endParaRPr>
          </a:p>
          <a:p>
            <a:r>
              <a:rPr kumimoji="1" lang="ja-JP" altLang="en-US" sz="1100" dirty="0">
                <a:solidFill>
                  <a:schemeClr val="tx1"/>
                </a:solidFill>
              </a:rPr>
              <a:t>②</a:t>
            </a:r>
            <a:r>
              <a:rPr kumimoji="1" lang="en-US" altLang="ja-JP" sz="1100" b="1" dirty="0">
                <a:solidFill>
                  <a:srgbClr val="FF0000"/>
                </a:solidFill>
              </a:rPr>
              <a:t>TOC</a:t>
            </a:r>
            <a:r>
              <a:rPr kumimoji="1" lang="ja-JP" altLang="en-US" sz="1100" b="1" dirty="0">
                <a:solidFill>
                  <a:srgbClr val="FF0000"/>
                </a:solidFill>
              </a:rPr>
              <a:t>（上層）は</a:t>
            </a:r>
            <a:r>
              <a:rPr kumimoji="1" lang="ja-JP" altLang="en-US" sz="1100" b="1" dirty="0" smtClean="0">
                <a:solidFill>
                  <a:srgbClr val="FF0000"/>
                </a:solidFill>
              </a:rPr>
              <a:t>概ね</a:t>
            </a:r>
            <a:r>
              <a:rPr lang="ja-JP" altLang="en-US" sz="1100" b="1" dirty="0">
                <a:solidFill>
                  <a:srgbClr val="FF0000"/>
                </a:solidFill>
              </a:rPr>
              <a:t>上昇</a:t>
            </a:r>
            <a:r>
              <a:rPr kumimoji="1" lang="ja-JP" altLang="en-US" sz="1100" b="1" dirty="0" smtClean="0">
                <a:solidFill>
                  <a:srgbClr val="FF0000"/>
                </a:solidFill>
              </a:rPr>
              <a:t>傾向</a:t>
            </a:r>
            <a:r>
              <a:rPr kumimoji="1" lang="ja-JP" altLang="en-US" sz="1100" dirty="0">
                <a:solidFill>
                  <a:schemeClr val="tx1"/>
                </a:solidFill>
              </a:rPr>
              <a:t>にある。</a:t>
            </a:r>
            <a:endParaRPr kumimoji="1" lang="en-US" altLang="ja-JP" sz="1100" dirty="0">
              <a:solidFill>
                <a:schemeClr val="tx1"/>
              </a:solidFill>
            </a:endParaRPr>
          </a:p>
          <a:p>
            <a:r>
              <a:rPr kumimoji="1" lang="ja-JP" altLang="en-US" sz="1100" dirty="0">
                <a:solidFill>
                  <a:schemeClr val="tx1"/>
                </a:solidFill>
              </a:rPr>
              <a:t>　有機物が分解される量よりも、上流から供給</a:t>
            </a:r>
            <a:endParaRPr kumimoji="1" lang="en-US" altLang="ja-JP" sz="1100" dirty="0">
              <a:solidFill>
                <a:schemeClr val="tx1"/>
              </a:solidFill>
            </a:endParaRPr>
          </a:p>
          <a:p>
            <a:r>
              <a:rPr kumimoji="1" lang="ja-JP" altLang="en-US" sz="1100" dirty="0">
                <a:solidFill>
                  <a:schemeClr val="tx1"/>
                </a:solidFill>
              </a:rPr>
              <a:t>　される有機物の量が多いため</a:t>
            </a:r>
            <a:r>
              <a:rPr kumimoji="1" lang="ja-JP" altLang="en-US" sz="1100" dirty="0" smtClean="0">
                <a:solidFill>
                  <a:schemeClr val="tx1"/>
                </a:solidFill>
              </a:rPr>
              <a:t>と推定される。</a:t>
            </a:r>
            <a:endParaRPr kumimoji="1" lang="en-US" altLang="ja-JP" sz="1100" dirty="0">
              <a:solidFill>
                <a:schemeClr val="tx1"/>
              </a:solidFill>
            </a:endParaRPr>
          </a:p>
          <a:p>
            <a:endParaRPr lang="en-US" altLang="ja-JP" sz="1100" dirty="0">
              <a:solidFill>
                <a:schemeClr val="tx1"/>
              </a:solidFill>
            </a:endParaRPr>
          </a:p>
          <a:p>
            <a:r>
              <a:rPr lang="ja-JP" altLang="en-US" sz="1100" dirty="0">
                <a:solidFill>
                  <a:schemeClr val="tx1"/>
                </a:solidFill>
              </a:rPr>
              <a:t>③</a:t>
            </a:r>
            <a:r>
              <a:rPr lang="ja-JP" altLang="en-US" sz="1100" b="1" dirty="0">
                <a:solidFill>
                  <a:srgbClr val="FF0000"/>
                </a:solidFill>
              </a:rPr>
              <a:t>全硫化物（上層）</a:t>
            </a:r>
            <a:r>
              <a:rPr lang="ja-JP" altLang="en-US" sz="1100" b="1" dirty="0" smtClean="0">
                <a:solidFill>
                  <a:srgbClr val="FF0000"/>
                </a:solidFill>
              </a:rPr>
              <a:t>は上昇</a:t>
            </a:r>
            <a:r>
              <a:rPr lang="ja-JP" altLang="en-US" sz="1100" b="1" dirty="0">
                <a:solidFill>
                  <a:srgbClr val="FF0000"/>
                </a:solidFill>
              </a:rPr>
              <a:t>傾向</a:t>
            </a:r>
            <a:r>
              <a:rPr lang="ja-JP" altLang="en-US" sz="1100" dirty="0">
                <a:solidFill>
                  <a:schemeClr val="tx1"/>
                </a:solidFill>
              </a:rPr>
              <a:t>にある。</a:t>
            </a:r>
            <a:endParaRPr lang="en-US" altLang="ja-JP" sz="1100" dirty="0">
              <a:solidFill>
                <a:schemeClr val="tx1"/>
              </a:solidFill>
            </a:endParaRPr>
          </a:p>
          <a:p>
            <a:r>
              <a:rPr lang="ja-JP" altLang="en-US" sz="1100" dirty="0">
                <a:solidFill>
                  <a:schemeClr val="tx1"/>
                </a:solidFill>
              </a:rPr>
              <a:t>　</a:t>
            </a:r>
            <a:r>
              <a:rPr lang="en-US" altLang="ja-JP" sz="1100" dirty="0">
                <a:solidFill>
                  <a:schemeClr val="tx1"/>
                </a:solidFill>
              </a:rPr>
              <a:t>ORP</a:t>
            </a:r>
            <a:r>
              <a:rPr lang="ja-JP" altLang="en-US" sz="1100" dirty="0">
                <a:solidFill>
                  <a:schemeClr val="tx1"/>
                </a:solidFill>
              </a:rPr>
              <a:t>の上昇により、硫酸還元菌の活性が</a:t>
            </a:r>
            <a:endParaRPr lang="en-US" altLang="ja-JP" sz="1100" dirty="0">
              <a:solidFill>
                <a:schemeClr val="tx1"/>
              </a:solidFill>
            </a:endParaRPr>
          </a:p>
          <a:p>
            <a:r>
              <a:rPr lang="ja-JP" altLang="en-US" sz="1100" dirty="0">
                <a:solidFill>
                  <a:schemeClr val="tx1"/>
                </a:solidFill>
              </a:rPr>
              <a:t>　高まった可能性がある。</a:t>
            </a:r>
            <a:endParaRPr lang="en-US" altLang="ja-JP" sz="1100" dirty="0">
              <a:solidFill>
                <a:schemeClr val="tx1"/>
              </a:solidFill>
            </a:endParaRPr>
          </a:p>
          <a:p>
            <a:r>
              <a:rPr lang="ja-JP" altLang="en-US" sz="1100" dirty="0">
                <a:solidFill>
                  <a:schemeClr val="tx1"/>
                </a:solidFill>
              </a:rPr>
              <a:t>　</a:t>
            </a:r>
            <a:endParaRPr kumimoji="1" lang="en-US" altLang="ja-JP" sz="1100" dirty="0">
              <a:solidFill>
                <a:schemeClr val="tx1"/>
              </a:solidFill>
            </a:endParaRPr>
          </a:p>
          <a:p>
            <a:r>
              <a:rPr kumimoji="1" lang="ja-JP" altLang="en-US" sz="1100" dirty="0">
                <a:solidFill>
                  <a:schemeClr val="tx1"/>
                </a:solidFill>
              </a:rPr>
              <a:t>④</a:t>
            </a:r>
            <a:r>
              <a:rPr kumimoji="1" lang="ja-JP" altLang="en-US" sz="1100" b="1" dirty="0" err="1">
                <a:solidFill>
                  <a:srgbClr val="FF0000"/>
                </a:solidFill>
              </a:rPr>
              <a:t>ｐ</a:t>
            </a:r>
            <a:r>
              <a:rPr kumimoji="1" lang="en-US" altLang="ja-JP" sz="1100" b="1" dirty="0">
                <a:solidFill>
                  <a:srgbClr val="FF0000"/>
                </a:solidFill>
              </a:rPr>
              <a:t>H</a:t>
            </a:r>
            <a:r>
              <a:rPr kumimoji="1" lang="ja-JP" altLang="en-US" sz="1100" b="1" dirty="0">
                <a:solidFill>
                  <a:srgbClr val="FF0000"/>
                </a:solidFill>
              </a:rPr>
              <a:t>は減少傾向</a:t>
            </a:r>
            <a:r>
              <a:rPr kumimoji="1" lang="ja-JP" altLang="en-US" sz="1100" dirty="0">
                <a:solidFill>
                  <a:schemeClr val="tx1"/>
                </a:solidFill>
              </a:rPr>
              <a:t>にある。</a:t>
            </a:r>
            <a:endParaRPr kumimoji="1" lang="en-US" altLang="ja-JP" sz="1100" dirty="0">
              <a:solidFill>
                <a:schemeClr val="tx1"/>
              </a:solidFill>
            </a:endParaRPr>
          </a:p>
          <a:p>
            <a:r>
              <a:rPr kumimoji="1" lang="ja-JP" altLang="en-US" sz="1100" dirty="0">
                <a:solidFill>
                  <a:schemeClr val="tx1"/>
                </a:solidFill>
              </a:rPr>
              <a:t>　酢酸等の有機酸の消費が減少した可能性</a:t>
            </a:r>
            <a:r>
              <a:rPr kumimoji="1" lang="ja-JP" altLang="en-US" sz="1100" dirty="0" smtClean="0">
                <a:solidFill>
                  <a:schemeClr val="tx1"/>
                </a:solidFill>
              </a:rPr>
              <a:t>が</a:t>
            </a:r>
            <a:endParaRPr kumimoji="1" lang="en-US" altLang="ja-JP" sz="1100" dirty="0" smtClean="0">
              <a:solidFill>
                <a:schemeClr val="tx1"/>
              </a:solidFill>
            </a:endParaRPr>
          </a:p>
          <a:p>
            <a:r>
              <a:rPr kumimoji="1" lang="ja-JP" altLang="en-US" sz="1100" dirty="0" smtClean="0">
                <a:solidFill>
                  <a:schemeClr val="tx1"/>
                </a:solidFill>
              </a:rPr>
              <a:t>　ある。</a:t>
            </a:r>
            <a:endParaRPr kumimoji="1" lang="en-US" altLang="ja-JP" sz="1100" dirty="0">
              <a:solidFill>
                <a:schemeClr val="tx1"/>
              </a:solidFill>
            </a:endParaRPr>
          </a:p>
        </p:txBody>
      </p:sp>
      <p:sp>
        <p:nvSpPr>
          <p:cNvPr id="39" name="テキスト ボックス 38"/>
          <p:cNvSpPr txBox="1"/>
          <p:nvPr/>
        </p:nvSpPr>
        <p:spPr>
          <a:xfrm>
            <a:off x="159088" y="5680843"/>
            <a:ext cx="1804296" cy="261610"/>
          </a:xfrm>
          <a:prstGeom prst="rect">
            <a:avLst/>
          </a:prstGeom>
          <a:solidFill>
            <a:srgbClr val="FFFFCC"/>
          </a:solidFill>
          <a:ln>
            <a:solidFill>
              <a:schemeClr val="tx1"/>
            </a:solidFill>
          </a:ln>
        </p:spPr>
        <p:txBody>
          <a:bodyPr wrap="square" rtlCol="0">
            <a:spAutoFit/>
          </a:bodyPr>
          <a:lstStyle/>
          <a:p>
            <a:r>
              <a:rPr kumimoji="1" lang="ja-JP" altLang="en-US" sz="1100" dirty="0"/>
              <a:t>④</a:t>
            </a:r>
            <a:r>
              <a:rPr kumimoji="1" lang="ja-JP" altLang="en-US" sz="1100" dirty="0" err="1"/>
              <a:t>ｐ</a:t>
            </a:r>
            <a:r>
              <a:rPr kumimoji="1" lang="en-US" altLang="ja-JP" sz="1100" dirty="0"/>
              <a:t>H</a:t>
            </a:r>
            <a:r>
              <a:rPr kumimoji="1" lang="ja-JP" altLang="en-US" sz="1100" dirty="0"/>
              <a:t>：</a:t>
            </a:r>
            <a:r>
              <a:rPr kumimoji="1" lang="en-US" altLang="ja-JP" sz="1100" dirty="0"/>
              <a:t>5</a:t>
            </a:r>
            <a:r>
              <a:rPr kumimoji="1" lang="ja-JP" altLang="en-US" sz="1100" dirty="0"/>
              <a:t>～</a:t>
            </a:r>
            <a:r>
              <a:rPr kumimoji="1" lang="en-US" altLang="ja-JP" sz="1100" dirty="0"/>
              <a:t>5.5</a:t>
            </a:r>
            <a:r>
              <a:rPr kumimoji="1" lang="ja-JP" altLang="en-US" sz="1100" dirty="0" err="1"/>
              <a:t>まで</a:t>
            </a:r>
            <a:r>
              <a:rPr kumimoji="1" lang="ja-JP" altLang="en-US" sz="1100" dirty="0"/>
              <a:t>低下</a:t>
            </a:r>
          </a:p>
        </p:txBody>
      </p:sp>
      <p:cxnSp>
        <p:nvCxnSpPr>
          <p:cNvPr id="41" name="直線矢印コネクタ 40"/>
          <p:cNvCxnSpPr>
            <a:stCxn id="42" idx="2"/>
            <a:endCxn id="43" idx="0"/>
          </p:cNvCxnSpPr>
          <p:nvPr/>
        </p:nvCxnSpPr>
        <p:spPr>
          <a:xfrm flipH="1">
            <a:off x="1035074" y="3315075"/>
            <a:ext cx="0" cy="1734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166887" y="3053465"/>
            <a:ext cx="1750095" cy="261610"/>
          </a:xfrm>
          <a:prstGeom prst="rect">
            <a:avLst/>
          </a:prstGeom>
          <a:noFill/>
          <a:ln>
            <a:solidFill>
              <a:schemeClr val="tx1"/>
            </a:solidFill>
          </a:ln>
        </p:spPr>
        <p:txBody>
          <a:bodyPr wrap="square" rtlCol="0">
            <a:spAutoFit/>
          </a:bodyPr>
          <a:lstStyle/>
          <a:p>
            <a:r>
              <a:rPr kumimoji="1" lang="ja-JP" altLang="en-US" sz="1100" dirty="0"/>
              <a:t>新たな有機物質の堆積</a:t>
            </a:r>
            <a:endParaRPr kumimoji="1" lang="en-US" altLang="ja-JP" sz="1100" dirty="0"/>
          </a:p>
        </p:txBody>
      </p:sp>
      <p:sp>
        <p:nvSpPr>
          <p:cNvPr id="43" name="テキスト ボックス 42"/>
          <p:cNvSpPr txBox="1"/>
          <p:nvPr/>
        </p:nvSpPr>
        <p:spPr>
          <a:xfrm>
            <a:off x="166887" y="3488568"/>
            <a:ext cx="1736373" cy="261610"/>
          </a:xfrm>
          <a:prstGeom prst="rect">
            <a:avLst/>
          </a:prstGeom>
          <a:solidFill>
            <a:srgbClr val="FFFFCC"/>
          </a:solidFill>
          <a:ln>
            <a:solidFill>
              <a:schemeClr val="tx1"/>
            </a:solidFill>
          </a:ln>
        </p:spPr>
        <p:txBody>
          <a:bodyPr wrap="square" rtlCol="0">
            <a:spAutoFit/>
          </a:bodyPr>
          <a:lstStyle/>
          <a:p>
            <a:r>
              <a:rPr kumimoji="1" lang="ja-JP" altLang="en-US" sz="1100" dirty="0"/>
              <a:t>②有機物：増加傾向　</a:t>
            </a:r>
          </a:p>
        </p:txBody>
      </p:sp>
      <p:sp>
        <p:nvSpPr>
          <p:cNvPr id="44" name="テキスト ボックス 43"/>
          <p:cNvSpPr txBox="1"/>
          <p:nvPr/>
        </p:nvSpPr>
        <p:spPr>
          <a:xfrm>
            <a:off x="169931" y="4252708"/>
            <a:ext cx="1734561" cy="261610"/>
          </a:xfrm>
          <a:prstGeom prst="rect">
            <a:avLst/>
          </a:prstGeom>
          <a:solidFill>
            <a:srgbClr val="FFFFCC"/>
          </a:solidFill>
          <a:ln>
            <a:solidFill>
              <a:schemeClr val="tx1"/>
            </a:solidFill>
          </a:ln>
        </p:spPr>
        <p:txBody>
          <a:bodyPr wrap="square" rtlCol="0">
            <a:spAutoFit/>
          </a:bodyPr>
          <a:lstStyle/>
          <a:p>
            <a:r>
              <a:rPr kumimoji="1" lang="ja-JP" altLang="en-US" sz="1100" dirty="0"/>
              <a:t>③全硫化物：増加傾向</a:t>
            </a:r>
            <a:endParaRPr kumimoji="1" lang="en-US" altLang="ja-JP" sz="1100" dirty="0"/>
          </a:p>
        </p:txBody>
      </p:sp>
      <p:sp>
        <p:nvSpPr>
          <p:cNvPr id="47" name="テキスト ボックス 46"/>
          <p:cNvSpPr txBox="1"/>
          <p:nvPr/>
        </p:nvSpPr>
        <p:spPr>
          <a:xfrm>
            <a:off x="4247757" y="3486373"/>
            <a:ext cx="1440000" cy="261610"/>
          </a:xfrm>
          <a:prstGeom prst="rect">
            <a:avLst/>
          </a:prstGeom>
          <a:noFill/>
          <a:ln>
            <a:solidFill>
              <a:schemeClr val="tx1"/>
            </a:solidFill>
          </a:ln>
        </p:spPr>
        <p:txBody>
          <a:bodyPr wrap="none" rtlCol="0">
            <a:spAutoFit/>
          </a:bodyPr>
          <a:lstStyle/>
          <a:p>
            <a:pPr algn="ctr"/>
            <a:r>
              <a:rPr kumimoji="1" lang="ja-JP" altLang="en-US" sz="1100" dirty="0"/>
              <a:t>有機物の分解小</a:t>
            </a:r>
            <a:endParaRPr kumimoji="1" lang="en-US" altLang="ja-JP" sz="1100" dirty="0"/>
          </a:p>
        </p:txBody>
      </p:sp>
      <p:cxnSp>
        <p:nvCxnSpPr>
          <p:cNvPr id="49" name="直線矢印コネクタ 48"/>
          <p:cNvCxnSpPr/>
          <p:nvPr/>
        </p:nvCxnSpPr>
        <p:spPr>
          <a:xfrm flipH="1">
            <a:off x="1916982" y="3619373"/>
            <a:ext cx="2304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flipV="1">
            <a:off x="4924433" y="3730251"/>
            <a:ext cx="90" cy="1152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4220983" y="6294155"/>
            <a:ext cx="1424576" cy="261610"/>
          </a:xfrm>
          <a:prstGeom prst="rect">
            <a:avLst/>
          </a:prstGeom>
          <a:noFill/>
          <a:ln>
            <a:solidFill>
              <a:schemeClr val="tx1"/>
            </a:solidFill>
          </a:ln>
        </p:spPr>
        <p:txBody>
          <a:bodyPr wrap="square" rtlCol="0">
            <a:spAutoFit/>
          </a:bodyPr>
          <a:lstStyle/>
          <a:p>
            <a:pPr algn="ctr"/>
            <a:r>
              <a:rPr kumimoji="1" lang="ja-JP" altLang="en-US" sz="1100" dirty="0"/>
              <a:t>水温低下</a:t>
            </a:r>
          </a:p>
        </p:txBody>
      </p:sp>
      <p:cxnSp>
        <p:nvCxnSpPr>
          <p:cNvPr id="65" name="直線矢印コネクタ 64"/>
          <p:cNvCxnSpPr/>
          <p:nvPr/>
        </p:nvCxnSpPr>
        <p:spPr>
          <a:xfrm flipH="1">
            <a:off x="3860982" y="6424960"/>
            <a:ext cx="360000" cy="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166887" y="6294155"/>
            <a:ext cx="1800000" cy="261610"/>
          </a:xfrm>
          <a:prstGeom prst="rect">
            <a:avLst/>
          </a:prstGeom>
          <a:noFill/>
          <a:ln>
            <a:solidFill>
              <a:schemeClr val="tx1"/>
            </a:solidFill>
          </a:ln>
        </p:spPr>
        <p:txBody>
          <a:bodyPr wrap="square" rtlCol="0">
            <a:spAutoFit/>
          </a:bodyPr>
          <a:lstStyle/>
          <a:p>
            <a:r>
              <a:rPr kumimoji="1" lang="ja-JP" altLang="en-US" sz="1100" dirty="0"/>
              <a:t>酢酸等の有機酸の消費減</a:t>
            </a:r>
          </a:p>
        </p:txBody>
      </p:sp>
      <p:sp>
        <p:nvSpPr>
          <p:cNvPr id="68" name="テキスト ボックス 67"/>
          <p:cNvSpPr txBox="1"/>
          <p:nvPr/>
        </p:nvSpPr>
        <p:spPr>
          <a:xfrm>
            <a:off x="2238909" y="6294155"/>
            <a:ext cx="1620000" cy="261610"/>
          </a:xfrm>
          <a:prstGeom prst="rect">
            <a:avLst/>
          </a:prstGeom>
          <a:noFill/>
          <a:ln>
            <a:solidFill>
              <a:schemeClr val="tx1"/>
            </a:solidFill>
          </a:ln>
        </p:spPr>
        <p:txBody>
          <a:bodyPr wrap="none" rtlCol="0">
            <a:spAutoFit/>
          </a:bodyPr>
          <a:lstStyle/>
          <a:p>
            <a:r>
              <a:rPr kumimoji="1" lang="ja-JP" altLang="en-US" sz="1100" dirty="0"/>
              <a:t>メタン生成菌の活性小</a:t>
            </a:r>
          </a:p>
        </p:txBody>
      </p:sp>
      <p:cxnSp>
        <p:nvCxnSpPr>
          <p:cNvPr id="70" name="直線矢印コネクタ 69"/>
          <p:cNvCxnSpPr>
            <a:stCxn id="67" idx="0"/>
            <a:endCxn id="39" idx="2"/>
          </p:cNvCxnSpPr>
          <p:nvPr/>
        </p:nvCxnSpPr>
        <p:spPr>
          <a:xfrm flipV="1">
            <a:off x="1066887" y="5961734"/>
            <a:ext cx="2148" cy="332421"/>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V="1">
            <a:off x="4925559" y="5262185"/>
            <a:ext cx="0" cy="360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H="1">
            <a:off x="1919837" y="4389606"/>
            <a:ext cx="335649" cy="4881"/>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a:xfrm>
            <a:off x="2241953" y="4244346"/>
            <a:ext cx="1612500" cy="261610"/>
          </a:xfrm>
          <a:prstGeom prst="rect">
            <a:avLst/>
          </a:prstGeom>
          <a:noFill/>
          <a:ln>
            <a:solidFill>
              <a:schemeClr val="tx1"/>
            </a:solidFill>
          </a:ln>
        </p:spPr>
        <p:txBody>
          <a:bodyPr wrap="square" rtlCol="0">
            <a:spAutoFit/>
          </a:bodyPr>
          <a:lstStyle/>
          <a:p>
            <a:r>
              <a:rPr kumimoji="1" lang="ja-JP" altLang="en-US" sz="1100" dirty="0"/>
              <a:t>硫酸還元菌の活性大</a:t>
            </a:r>
          </a:p>
        </p:txBody>
      </p:sp>
      <p:sp>
        <p:nvSpPr>
          <p:cNvPr id="94" name="テキスト ボックス 93"/>
          <p:cNvSpPr txBox="1"/>
          <p:nvPr/>
        </p:nvSpPr>
        <p:spPr>
          <a:xfrm>
            <a:off x="2439069" y="4838212"/>
            <a:ext cx="3206490" cy="430887"/>
          </a:xfrm>
          <a:prstGeom prst="rect">
            <a:avLst/>
          </a:prstGeom>
          <a:solidFill>
            <a:srgbClr val="FFFFCC"/>
          </a:solidFill>
          <a:ln>
            <a:solidFill>
              <a:schemeClr val="tx1"/>
            </a:solidFill>
          </a:ln>
        </p:spPr>
        <p:txBody>
          <a:bodyPr wrap="square" rtlCol="0">
            <a:spAutoFit/>
          </a:bodyPr>
          <a:lstStyle/>
          <a:p>
            <a:r>
              <a:rPr kumimoji="1" lang="ja-JP" altLang="en-US" sz="1100" dirty="0"/>
              <a:t>酸素供給量は底泥の還元状態の解消には不十分</a:t>
            </a:r>
            <a:endParaRPr kumimoji="1" lang="en-US" altLang="ja-JP" sz="1100" dirty="0"/>
          </a:p>
          <a:p>
            <a:r>
              <a:rPr kumimoji="1" lang="ja-JP" altLang="en-US" sz="1100" dirty="0"/>
              <a:t>①</a:t>
            </a:r>
            <a:r>
              <a:rPr kumimoji="1" lang="en-US" altLang="ja-JP" sz="1100" dirty="0"/>
              <a:t>ORP</a:t>
            </a:r>
            <a:r>
              <a:rPr kumimoji="1" lang="ja-JP" altLang="en-US" sz="1100" dirty="0"/>
              <a:t>：</a:t>
            </a:r>
            <a:r>
              <a:rPr kumimoji="1" lang="en-US" altLang="ja-JP" sz="1100" dirty="0"/>
              <a:t>-250mV</a:t>
            </a:r>
            <a:r>
              <a:rPr kumimoji="1" lang="ja-JP" altLang="en-US" sz="1100" dirty="0"/>
              <a:t>からｰ</a:t>
            </a:r>
            <a:r>
              <a:rPr kumimoji="1" lang="en-US" altLang="ja-JP" sz="1100" dirty="0"/>
              <a:t>100</a:t>
            </a:r>
            <a:r>
              <a:rPr kumimoji="1" lang="ja-JP" altLang="en-US" sz="1100" dirty="0"/>
              <a:t>～</a:t>
            </a:r>
            <a:r>
              <a:rPr kumimoji="1" lang="en-US" altLang="ja-JP" sz="1100" dirty="0"/>
              <a:t>-150mV</a:t>
            </a:r>
            <a:r>
              <a:rPr kumimoji="1" lang="ja-JP" altLang="en-US" sz="1100" dirty="0"/>
              <a:t>に上昇</a:t>
            </a:r>
          </a:p>
        </p:txBody>
      </p:sp>
      <p:sp>
        <p:nvSpPr>
          <p:cNvPr id="95" name="テキスト ボックス 94"/>
          <p:cNvSpPr txBox="1"/>
          <p:nvPr/>
        </p:nvSpPr>
        <p:spPr>
          <a:xfrm>
            <a:off x="4205559" y="5615486"/>
            <a:ext cx="1440000" cy="261610"/>
          </a:xfrm>
          <a:prstGeom prst="rect">
            <a:avLst/>
          </a:prstGeom>
          <a:noFill/>
          <a:ln>
            <a:solidFill>
              <a:schemeClr val="tx1"/>
            </a:solidFill>
          </a:ln>
        </p:spPr>
        <p:txBody>
          <a:bodyPr wrap="none" rtlCol="0">
            <a:spAutoFit/>
          </a:bodyPr>
          <a:lstStyle/>
          <a:p>
            <a:r>
              <a:rPr kumimoji="1" lang="ja-JP" altLang="en-US" sz="1100" dirty="0"/>
              <a:t>水中の酸素濃度上昇</a:t>
            </a:r>
          </a:p>
        </p:txBody>
      </p:sp>
      <p:cxnSp>
        <p:nvCxnSpPr>
          <p:cNvPr id="96" name="直線矢印コネクタ 95"/>
          <p:cNvCxnSpPr>
            <a:stCxn id="62" idx="0"/>
            <a:endCxn id="95" idx="2"/>
          </p:cNvCxnSpPr>
          <p:nvPr/>
        </p:nvCxnSpPr>
        <p:spPr>
          <a:xfrm flipH="1" flipV="1">
            <a:off x="4925559" y="5877096"/>
            <a:ext cx="592" cy="4170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7010400" y="2460612"/>
            <a:ext cx="797390" cy="18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a:off x="8165259" y="2461552"/>
            <a:ext cx="864788" cy="18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p:cNvSpPr txBox="1"/>
          <p:nvPr/>
        </p:nvSpPr>
        <p:spPr>
          <a:xfrm>
            <a:off x="6942301" y="2428132"/>
            <a:ext cx="1007007" cy="261610"/>
          </a:xfrm>
          <a:prstGeom prst="rect">
            <a:avLst/>
          </a:prstGeom>
          <a:noFill/>
        </p:spPr>
        <p:txBody>
          <a:bodyPr wrap="none" rtlCol="0">
            <a:spAutoFit/>
          </a:bodyPr>
          <a:lstStyle/>
          <a:p>
            <a:r>
              <a:rPr kumimoji="1" lang="ja-JP" altLang="en-US" sz="1100" b="1" dirty="0"/>
              <a:t>上層</a:t>
            </a:r>
            <a:r>
              <a:rPr kumimoji="1" lang="en-US" altLang="ja-JP" sz="1100" b="1" dirty="0"/>
              <a:t>(0-5cm)</a:t>
            </a:r>
            <a:endParaRPr kumimoji="1" lang="ja-JP" altLang="en-US" sz="1100" b="1" dirty="0"/>
          </a:p>
        </p:txBody>
      </p:sp>
      <p:sp>
        <p:nvSpPr>
          <p:cNvPr id="105" name="テキスト ボックス 104"/>
          <p:cNvSpPr txBox="1"/>
          <p:nvPr/>
        </p:nvSpPr>
        <p:spPr>
          <a:xfrm>
            <a:off x="8130859" y="2426226"/>
            <a:ext cx="1087157" cy="261610"/>
          </a:xfrm>
          <a:prstGeom prst="rect">
            <a:avLst/>
          </a:prstGeom>
          <a:noFill/>
        </p:spPr>
        <p:txBody>
          <a:bodyPr wrap="none" rtlCol="0">
            <a:spAutoFit/>
          </a:bodyPr>
          <a:lstStyle/>
          <a:p>
            <a:r>
              <a:rPr kumimoji="1" lang="ja-JP" altLang="en-US" sz="1100" b="1" dirty="0"/>
              <a:t>下層</a:t>
            </a:r>
            <a:r>
              <a:rPr kumimoji="1" lang="en-US" altLang="ja-JP" sz="1100" b="1" dirty="0"/>
              <a:t>(5-10cm)</a:t>
            </a:r>
            <a:endParaRPr kumimoji="1" lang="ja-JP" altLang="en-US" sz="1100" b="1" dirty="0"/>
          </a:p>
        </p:txBody>
      </p:sp>
      <p:sp>
        <p:nvSpPr>
          <p:cNvPr id="98" name="テキスト ボックス 97"/>
          <p:cNvSpPr txBox="1"/>
          <p:nvPr/>
        </p:nvSpPr>
        <p:spPr>
          <a:xfrm>
            <a:off x="2650694" y="5285823"/>
            <a:ext cx="1612500" cy="430887"/>
          </a:xfrm>
          <a:prstGeom prst="rect">
            <a:avLst/>
          </a:prstGeom>
          <a:noFill/>
          <a:ln>
            <a:noFill/>
          </a:ln>
        </p:spPr>
        <p:txBody>
          <a:bodyPr wrap="square" rtlCol="0">
            <a:spAutoFit/>
          </a:bodyPr>
          <a:lstStyle/>
          <a:p>
            <a:r>
              <a:rPr kumimoji="1" lang="en-US" altLang="ja-JP" sz="1100" dirty="0"/>
              <a:t>-200mv</a:t>
            </a:r>
            <a:r>
              <a:rPr kumimoji="1" lang="ja-JP" altLang="en-US" sz="1100" dirty="0"/>
              <a:t>を境に優占が</a:t>
            </a:r>
            <a:endParaRPr kumimoji="1" lang="en-US" altLang="ja-JP" sz="1100" dirty="0"/>
          </a:p>
          <a:p>
            <a:r>
              <a:rPr kumimoji="1" lang="ja-JP" altLang="en-US" sz="1100" dirty="0"/>
              <a:t>変わる</a:t>
            </a:r>
          </a:p>
        </p:txBody>
      </p:sp>
      <p:sp>
        <p:nvSpPr>
          <p:cNvPr id="106" name="テキスト ボックス 105"/>
          <p:cNvSpPr txBox="1"/>
          <p:nvPr/>
        </p:nvSpPr>
        <p:spPr>
          <a:xfrm>
            <a:off x="4924433" y="4110241"/>
            <a:ext cx="1019931" cy="430887"/>
          </a:xfrm>
          <a:prstGeom prst="rect">
            <a:avLst/>
          </a:prstGeom>
          <a:noFill/>
          <a:ln>
            <a:noFill/>
          </a:ln>
        </p:spPr>
        <p:txBody>
          <a:bodyPr wrap="square" rtlCol="0">
            <a:spAutoFit/>
          </a:bodyPr>
          <a:lstStyle/>
          <a:p>
            <a:r>
              <a:rPr kumimoji="1" lang="ja-JP" altLang="en-US" sz="1100" dirty="0"/>
              <a:t>貧酸素状態</a:t>
            </a:r>
            <a:endParaRPr kumimoji="1" lang="en-US" altLang="ja-JP" sz="1100" dirty="0"/>
          </a:p>
          <a:p>
            <a:r>
              <a:rPr kumimoji="1" lang="ja-JP" altLang="en-US" sz="1100" dirty="0"/>
              <a:t>が継続</a:t>
            </a:r>
          </a:p>
        </p:txBody>
      </p:sp>
      <p:sp>
        <p:nvSpPr>
          <p:cNvPr id="107" name="テキスト ボックス 106"/>
          <p:cNvSpPr txBox="1"/>
          <p:nvPr/>
        </p:nvSpPr>
        <p:spPr>
          <a:xfrm>
            <a:off x="-60780" y="2581572"/>
            <a:ext cx="4671112" cy="261610"/>
          </a:xfrm>
          <a:prstGeom prst="rect">
            <a:avLst/>
          </a:prstGeom>
          <a:noFill/>
          <a:ln>
            <a:noFill/>
          </a:ln>
        </p:spPr>
        <p:txBody>
          <a:bodyPr wrap="square" rtlCol="0">
            <a:spAutoFit/>
          </a:bodyPr>
          <a:lstStyle/>
          <a:p>
            <a:r>
              <a:rPr kumimoji="1" lang="en-US" altLang="ja-JP" sz="1100" dirty="0"/>
              <a:t>【</a:t>
            </a:r>
            <a:r>
              <a:rPr kumimoji="1" lang="ja-JP" altLang="en-US" sz="1100" dirty="0"/>
              <a:t>実験期間中（</a:t>
            </a:r>
            <a:r>
              <a:rPr kumimoji="1" lang="en-US" altLang="ja-JP" sz="1100" dirty="0"/>
              <a:t>8</a:t>
            </a:r>
            <a:r>
              <a:rPr kumimoji="1" lang="ja-JP" altLang="en-US" sz="1100" dirty="0"/>
              <a:t>月下旬～</a:t>
            </a:r>
            <a:r>
              <a:rPr kumimoji="1" lang="en-US" altLang="ja-JP" sz="1100" dirty="0"/>
              <a:t>11</a:t>
            </a:r>
            <a:r>
              <a:rPr kumimoji="1" lang="ja-JP" altLang="en-US" sz="1100" dirty="0"/>
              <a:t>月下旬</a:t>
            </a:r>
            <a:r>
              <a:rPr kumimoji="1" lang="ja-JP" altLang="en-US" sz="1100" dirty="0" smtClean="0"/>
              <a:t>）に推定される平野</a:t>
            </a:r>
            <a:r>
              <a:rPr kumimoji="1" lang="ja-JP" altLang="en-US" sz="1100" dirty="0"/>
              <a:t>川の状況</a:t>
            </a:r>
            <a:r>
              <a:rPr kumimoji="1" lang="en-US" altLang="ja-JP" sz="1100" dirty="0"/>
              <a:t>】</a:t>
            </a:r>
            <a:endParaRPr kumimoji="1" lang="ja-JP" altLang="en-US" sz="1100" dirty="0"/>
          </a:p>
        </p:txBody>
      </p:sp>
      <p:sp>
        <p:nvSpPr>
          <p:cNvPr id="113" name="フリーフォーム 112"/>
          <p:cNvSpPr/>
          <p:nvPr/>
        </p:nvSpPr>
        <p:spPr>
          <a:xfrm>
            <a:off x="2351544" y="4739343"/>
            <a:ext cx="3398492" cy="1936094"/>
          </a:xfrm>
          <a:custGeom>
            <a:avLst/>
            <a:gdLst>
              <a:gd name="connsiteX0" fmla="*/ 167595 w 3398492"/>
              <a:gd name="connsiteY0" fmla="*/ 0 h 1936094"/>
              <a:gd name="connsiteX1" fmla="*/ 3230897 w 3398492"/>
              <a:gd name="connsiteY1" fmla="*/ 0 h 1936094"/>
              <a:gd name="connsiteX2" fmla="*/ 3398492 w 3398492"/>
              <a:gd name="connsiteY2" fmla="*/ 167595 h 1936094"/>
              <a:gd name="connsiteX3" fmla="*/ 3398492 w 3398492"/>
              <a:gd name="connsiteY3" fmla="*/ 837953 h 1936094"/>
              <a:gd name="connsiteX4" fmla="*/ 3398328 w 3398492"/>
              <a:gd name="connsiteY4" fmla="*/ 838765 h 1936094"/>
              <a:gd name="connsiteX5" fmla="*/ 3398328 w 3398492"/>
              <a:gd name="connsiteY5" fmla="*/ 1654307 h 1936094"/>
              <a:gd name="connsiteX6" fmla="*/ 3116541 w 3398492"/>
              <a:gd name="connsiteY6" fmla="*/ 1936094 h 1936094"/>
              <a:gd name="connsiteX7" fmla="*/ 1989427 w 3398492"/>
              <a:gd name="connsiteY7" fmla="*/ 1936094 h 1936094"/>
              <a:gd name="connsiteX8" fmla="*/ 1707640 w 3398492"/>
              <a:gd name="connsiteY8" fmla="*/ 1654307 h 1936094"/>
              <a:gd name="connsiteX9" fmla="*/ 1707640 w 3398492"/>
              <a:gd name="connsiteY9" fmla="*/ 1005548 h 1936094"/>
              <a:gd name="connsiteX10" fmla="*/ 167595 w 3398492"/>
              <a:gd name="connsiteY10" fmla="*/ 1005548 h 1936094"/>
              <a:gd name="connsiteX11" fmla="*/ 0 w 3398492"/>
              <a:gd name="connsiteY11" fmla="*/ 837953 h 1936094"/>
              <a:gd name="connsiteX12" fmla="*/ 0 w 3398492"/>
              <a:gd name="connsiteY12" fmla="*/ 167595 h 1936094"/>
              <a:gd name="connsiteX13" fmla="*/ 167595 w 3398492"/>
              <a:gd name="connsiteY13" fmla="*/ 0 h 19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8492" h="1936094">
                <a:moveTo>
                  <a:pt x="167595" y="0"/>
                </a:moveTo>
                <a:lnTo>
                  <a:pt x="3230897" y="0"/>
                </a:lnTo>
                <a:cubicBezTo>
                  <a:pt x="3323457" y="0"/>
                  <a:pt x="3398492" y="75035"/>
                  <a:pt x="3398492" y="167595"/>
                </a:cubicBezTo>
                <a:lnTo>
                  <a:pt x="3398492" y="837953"/>
                </a:lnTo>
                <a:lnTo>
                  <a:pt x="3398328" y="838765"/>
                </a:lnTo>
                <a:lnTo>
                  <a:pt x="3398328" y="1654307"/>
                </a:lnTo>
                <a:cubicBezTo>
                  <a:pt x="3398328" y="1809934"/>
                  <a:pt x="3272168" y="1936094"/>
                  <a:pt x="3116541" y="1936094"/>
                </a:cubicBezTo>
                <a:lnTo>
                  <a:pt x="1989427" y="1936094"/>
                </a:lnTo>
                <a:cubicBezTo>
                  <a:pt x="1833800" y="1936094"/>
                  <a:pt x="1707640" y="1809934"/>
                  <a:pt x="1707640" y="1654307"/>
                </a:cubicBezTo>
                <a:lnTo>
                  <a:pt x="1707640" y="1005548"/>
                </a:lnTo>
                <a:lnTo>
                  <a:pt x="167595" y="1005548"/>
                </a:lnTo>
                <a:cubicBezTo>
                  <a:pt x="75035" y="1005548"/>
                  <a:pt x="0" y="930513"/>
                  <a:pt x="0" y="837953"/>
                </a:cubicBezTo>
                <a:lnTo>
                  <a:pt x="0" y="167595"/>
                </a:lnTo>
                <a:cubicBezTo>
                  <a:pt x="0" y="75035"/>
                  <a:pt x="75035" y="0"/>
                  <a:pt x="167595" y="0"/>
                </a:cubicBezTo>
                <a:close/>
              </a:path>
            </a:pathLst>
          </a:cu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110089" y="4143104"/>
            <a:ext cx="3841821" cy="457400"/>
          </a:xfrm>
          <a:prstGeom prst="roundRect">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角丸四角形 113"/>
          <p:cNvSpPr/>
          <p:nvPr/>
        </p:nvSpPr>
        <p:spPr>
          <a:xfrm>
            <a:off x="110089" y="2956760"/>
            <a:ext cx="5639947" cy="891872"/>
          </a:xfrm>
          <a:prstGeom prst="roundRect">
            <a:avLst>
              <a:gd name="adj" fmla="val 10047"/>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角丸四角形 114"/>
          <p:cNvSpPr/>
          <p:nvPr/>
        </p:nvSpPr>
        <p:spPr>
          <a:xfrm>
            <a:off x="101696" y="5611864"/>
            <a:ext cx="1949966" cy="1007111"/>
          </a:xfrm>
          <a:prstGeom prst="roundRect">
            <a:avLst>
              <a:gd name="adj" fmla="val 10047"/>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スライド番号プレースホルダー 1"/>
          <p:cNvSpPr>
            <a:spLocks noGrp="1"/>
          </p:cNvSpPr>
          <p:nvPr>
            <p:ph type="sldNum" sz="quarter" idx="12"/>
          </p:nvPr>
        </p:nvSpPr>
        <p:spPr>
          <a:xfrm>
            <a:off x="7085260" y="6492875"/>
            <a:ext cx="2057400" cy="365125"/>
          </a:xfrm>
        </p:spPr>
        <p:txBody>
          <a:bodyPr/>
          <a:lstStyle/>
          <a:p>
            <a:fld id="{F7809CC4-BC24-49F4-821D-E9970E7A63E4}" type="slidenum">
              <a:rPr kumimoji="1" lang="ja-JP" altLang="en-US" smtClean="0"/>
              <a:t>28</a:t>
            </a:fld>
            <a:endParaRPr kumimoji="1" lang="ja-JP" altLang="en-US" dirty="0"/>
          </a:p>
        </p:txBody>
      </p:sp>
      <p:sp>
        <p:nvSpPr>
          <p:cNvPr id="92" name="正方形/長方形 91"/>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97" name="グループ化 96"/>
          <p:cNvGrpSpPr/>
          <p:nvPr/>
        </p:nvGrpSpPr>
        <p:grpSpPr>
          <a:xfrm>
            <a:off x="7199721" y="19078"/>
            <a:ext cx="1902880" cy="375487"/>
            <a:chOff x="162150" y="2254313"/>
            <a:chExt cx="2412000" cy="375487"/>
          </a:xfrm>
        </p:grpSpPr>
        <p:sp>
          <p:nvSpPr>
            <p:cNvPr id="99" name="角丸四角形 98"/>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00"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507590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t>2</a:t>
            </a:fld>
            <a:endParaRPr kumimoji="1" lang="ja-JP" altLang="en-US" dirty="0"/>
          </a:p>
        </p:txBody>
      </p:sp>
      <p:sp>
        <p:nvSpPr>
          <p:cNvPr id="10" name="テキスト ボックス 9">
            <a:extLst>
              <a:ext uri="{FF2B5EF4-FFF2-40B4-BE49-F238E27FC236}">
                <a16:creationId xmlns:a16="http://schemas.microsoft.com/office/drawing/2014/main" id="{C3DD1626-346E-4408-9AD1-ADA5B1F2C265}"/>
              </a:ext>
            </a:extLst>
          </p:cNvPr>
          <p:cNvSpPr txBox="1"/>
          <p:nvPr/>
        </p:nvSpPr>
        <p:spPr>
          <a:xfrm>
            <a:off x="606908" y="277445"/>
            <a:ext cx="7908442" cy="646331"/>
          </a:xfrm>
          <a:prstGeom prst="rect">
            <a:avLst/>
          </a:prstGeom>
          <a:noFill/>
        </p:spPr>
        <p:txBody>
          <a:bodyPr wrap="square" rtlCol="0">
            <a:spAutoFit/>
          </a:bodyPr>
          <a:lstStyle/>
          <a:p>
            <a:pPr algn="ctr"/>
            <a:r>
              <a:rPr lang="en-US" altLang="ja-JP" sz="3600" dirty="0">
                <a:latin typeface="ＭＳ ゴシック" panose="020B0609070205080204" pitchFamily="49" charset="-128"/>
                <a:ea typeface="ＭＳ ゴシック" panose="020B0609070205080204" pitchFamily="49" charset="-128"/>
              </a:rPr>
              <a:t>1</a:t>
            </a:r>
            <a:r>
              <a:rPr lang="en-US" altLang="ja-JP" sz="3600" dirty="0" smtClean="0">
                <a:latin typeface="ＭＳ ゴシック" panose="020B0609070205080204" pitchFamily="49" charset="-128"/>
                <a:ea typeface="ＭＳ ゴシック" panose="020B0609070205080204" pitchFamily="49" charset="-128"/>
              </a:rPr>
              <a:t>.</a:t>
            </a:r>
            <a:r>
              <a:rPr lang="ja-JP" altLang="en-US" sz="3600" dirty="0">
                <a:latin typeface="ＭＳ ゴシック" panose="020B0609070205080204" pitchFamily="49" charset="-128"/>
                <a:ea typeface="ＭＳ ゴシック" panose="020B0609070205080204" pitchFamily="49" charset="-128"/>
              </a:rPr>
              <a:t>はじめに</a:t>
            </a:r>
            <a:endParaRPr lang="en-US" altLang="ja-JP" sz="3600" dirty="0" smtClean="0">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802850" y="1466232"/>
            <a:ext cx="7818635" cy="3970318"/>
          </a:xfrm>
          <a:prstGeom prst="rect">
            <a:avLst/>
          </a:prstGeom>
          <a:solidFill>
            <a:schemeClr val="accent1">
              <a:lumMod val="20000"/>
              <a:lumOff val="80000"/>
            </a:schemeClr>
          </a:solidFill>
          <a:ln>
            <a:solidFill>
              <a:schemeClr val="tx1"/>
            </a:solidFill>
          </a:ln>
        </p:spPr>
        <p:txBody>
          <a:bodyPr wrap="square" rtlCol="0">
            <a:spAutoFit/>
          </a:bodyPr>
          <a:lstStyle/>
          <a:p>
            <a:pPr marL="180975" indent="-180975">
              <a:buFont typeface="Wingdings" panose="05000000000000000000" pitchFamily="2" charset="2"/>
              <a:buChar char="l"/>
            </a:pPr>
            <a:r>
              <a:rPr kumimoji="1" lang="ja-JP" altLang="en-US" dirty="0">
                <a:latin typeface="ＭＳ ゴシック" panose="020B0609070205080204" pitchFamily="49" charset="-128"/>
                <a:ea typeface="ＭＳ ゴシック" panose="020B0609070205080204" pitchFamily="49" charset="-128"/>
              </a:rPr>
              <a:t>平野</a:t>
            </a:r>
            <a:r>
              <a:rPr kumimoji="1" lang="ja-JP" altLang="en-US" dirty="0" smtClean="0">
                <a:latin typeface="ＭＳ ゴシック" panose="020B0609070205080204" pitchFamily="49" charset="-128"/>
                <a:ea typeface="ＭＳ ゴシック" panose="020B0609070205080204" pitchFamily="49" charset="-128"/>
              </a:rPr>
              <a:t>川では過去より</a:t>
            </a:r>
            <a:r>
              <a:rPr kumimoji="1" lang="ja-JP" altLang="en-US" b="1" dirty="0" smtClean="0">
                <a:latin typeface="ＭＳ ゴシック" panose="020B0609070205080204" pitchFamily="49" charset="-128"/>
                <a:ea typeface="ＭＳ ゴシック" panose="020B0609070205080204" pitchFamily="49" charset="-128"/>
              </a:rPr>
              <a:t>スカム発生</a:t>
            </a:r>
            <a:r>
              <a:rPr kumimoji="1" lang="ja-JP" altLang="en-US" dirty="0" smtClean="0">
                <a:latin typeface="ＭＳ ゴシック" panose="020B0609070205080204" pitchFamily="49" charset="-128"/>
                <a:ea typeface="ＭＳ ゴシック" panose="020B0609070205080204" pitchFamily="49" charset="-128"/>
              </a:rPr>
              <a:t>の確認件数が多く、大阪府で</a:t>
            </a:r>
            <a:r>
              <a:rPr kumimoji="1" lang="ja-JP" altLang="en-US" dirty="0">
                <a:latin typeface="ＭＳ ゴシック" panose="020B0609070205080204" pitchFamily="49" charset="-128"/>
                <a:ea typeface="ＭＳ ゴシック" panose="020B0609070205080204" pitchFamily="49" charset="-128"/>
              </a:rPr>
              <a:t>も</a:t>
            </a:r>
            <a:r>
              <a:rPr kumimoji="1" lang="ja-JP" altLang="en-US" dirty="0" smtClean="0">
                <a:latin typeface="ＭＳ ゴシック" panose="020B0609070205080204" pitchFamily="49" charset="-128"/>
                <a:ea typeface="ＭＳ ゴシック" panose="020B0609070205080204" pitchFamily="49" charset="-128"/>
              </a:rPr>
              <a:t>底泥の浄化浚渫等の対策を講じているが、発生原因が不明なことから効果的な対策が実施できていない。</a:t>
            </a:r>
            <a:endParaRPr kumimoji="1" lang="en-US" altLang="ja-JP" dirty="0" smtClean="0">
              <a:latin typeface="ＭＳ ゴシック" panose="020B0609070205080204" pitchFamily="49" charset="-128"/>
              <a:ea typeface="ＭＳ ゴシック" panose="020B0609070205080204" pitchFamily="49" charset="-128"/>
            </a:endParaRPr>
          </a:p>
          <a:p>
            <a:endParaRPr kumimoji="1" lang="en-US" altLang="ja-JP" dirty="0" smtClean="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l"/>
            </a:pPr>
            <a:r>
              <a:rPr kumimoji="1" lang="ja-JP" altLang="en-US" dirty="0" smtClean="0">
                <a:latin typeface="ＭＳ ゴシック" panose="020B0609070205080204" pitchFamily="49" charset="-128"/>
                <a:ea typeface="ＭＳ ゴシック" panose="020B0609070205080204" pitchFamily="49" charset="-128"/>
              </a:rPr>
              <a:t>現在でも毎年スカムが発生しており、地域住民からも対策を求める声が寄せられている。</a:t>
            </a:r>
            <a:endParaRPr kumimoji="1" lang="en-US" altLang="ja-JP" dirty="0" smtClean="0">
              <a:latin typeface="ＭＳ ゴシック" panose="020B0609070205080204" pitchFamily="49" charset="-128"/>
              <a:ea typeface="ＭＳ ゴシック" panose="020B0609070205080204" pitchFamily="49" charset="-128"/>
            </a:endParaRPr>
          </a:p>
          <a:p>
            <a:endParaRPr kumimoji="1" lang="en-US" altLang="ja-JP" dirty="0" smtClean="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l"/>
            </a:pPr>
            <a:r>
              <a:rPr kumimoji="1" lang="ja-JP" altLang="en-US" dirty="0" smtClean="0">
                <a:latin typeface="ＭＳ ゴシック" panose="020B0609070205080204" pitchFamily="49" charset="-128"/>
                <a:ea typeface="ＭＳ ゴシック" panose="020B0609070205080204" pitchFamily="49" charset="-128"/>
              </a:rPr>
              <a:t>大阪府河川及び港湾の底質浄化審議会は大阪府知事より「平野川における薬剤等を活用した底質改善対策について」の諮問を令和２年３月２５日に受け、同日審議会において寝屋川流域底質改善対策検討部会を設置し、同諮問の審議は部会において実施することにした。</a:t>
            </a:r>
            <a:endParaRPr kumimoji="1" lang="en-US" altLang="ja-JP" dirty="0" smtClean="0">
              <a:latin typeface="ＭＳ ゴシック" panose="020B0609070205080204" pitchFamily="49" charset="-128"/>
              <a:ea typeface="ＭＳ ゴシック" panose="020B0609070205080204" pitchFamily="49" charset="-128"/>
            </a:endParaRPr>
          </a:p>
          <a:p>
            <a:endParaRPr kumimoji="1" lang="en-US" altLang="ja-JP" dirty="0" smtClean="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l"/>
            </a:pPr>
            <a:r>
              <a:rPr kumimoji="1" lang="ja-JP" altLang="en-US" dirty="0" smtClean="0">
                <a:latin typeface="ＭＳ ゴシック" panose="020B0609070205080204" pitchFamily="49" charset="-128"/>
                <a:ea typeface="ＭＳ ゴシック" panose="020B0609070205080204" pitchFamily="49" charset="-128"/>
              </a:rPr>
              <a:t>本報告は「平野川における薬剤等を活用した底質改善対策について」、当部会としての検討結果を審議会へ報告するものである。</a:t>
            </a:r>
            <a:endParaRPr kumimoji="1" lang="en-US" altLang="ja-JP"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3014558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p:cNvGrpSpPr/>
          <p:nvPr/>
        </p:nvGrpSpPr>
        <p:grpSpPr>
          <a:xfrm>
            <a:off x="2749761" y="2459303"/>
            <a:ext cx="1352687" cy="1307210"/>
            <a:chOff x="2749761" y="2459303"/>
            <a:chExt cx="1352687" cy="1307210"/>
          </a:xfrm>
        </p:grpSpPr>
        <p:pic>
          <p:nvPicPr>
            <p:cNvPr id="23" name="図 22"/>
            <p:cNvPicPr>
              <a:picLocks noChangeAspect="1"/>
            </p:cNvPicPr>
            <p:nvPr/>
          </p:nvPicPr>
          <p:blipFill>
            <a:blip r:embed="rId3"/>
            <a:stretch>
              <a:fillRect/>
            </a:stretch>
          </p:blipFill>
          <p:spPr>
            <a:xfrm>
              <a:off x="2749761" y="2459303"/>
              <a:ext cx="1332000" cy="1307210"/>
            </a:xfrm>
            <a:prstGeom prst="rect">
              <a:avLst/>
            </a:prstGeom>
          </p:spPr>
        </p:pic>
        <p:grpSp>
          <p:nvGrpSpPr>
            <p:cNvPr id="69" name="グループ化 68"/>
            <p:cNvGrpSpPr/>
            <p:nvPr/>
          </p:nvGrpSpPr>
          <p:grpSpPr>
            <a:xfrm>
              <a:off x="3789542" y="3357657"/>
              <a:ext cx="312906" cy="313406"/>
              <a:chOff x="9802210" y="3314497"/>
              <a:chExt cx="312906" cy="439105"/>
            </a:xfrm>
          </p:grpSpPr>
          <p:sp>
            <p:nvSpPr>
              <p:cNvPr id="70" name="テキスト ボックス 69"/>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71" name="直線矢印コネクタ 70"/>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aphicFrame>
        <p:nvGraphicFramePr>
          <p:cNvPr id="22" name="表 21"/>
          <p:cNvGraphicFramePr>
            <a:graphicFrameLocks noGrp="1"/>
          </p:cNvGraphicFramePr>
          <p:nvPr>
            <p:extLst/>
          </p:nvPr>
        </p:nvGraphicFramePr>
        <p:xfrm>
          <a:off x="25879" y="795941"/>
          <a:ext cx="9075380" cy="5843870"/>
        </p:xfrm>
        <a:graphic>
          <a:graphicData uri="http://schemas.openxmlformats.org/drawingml/2006/table">
            <a:tbl>
              <a:tblPr firstRow="1" bandRow="1">
                <a:tableStyleId>{5940675A-B579-460E-94D1-54222C63F5DA}</a:tableStyleId>
              </a:tblPr>
              <a:tblGrid>
                <a:gridCol w="309098">
                  <a:extLst>
                    <a:ext uri="{9D8B030D-6E8A-4147-A177-3AD203B41FA5}">
                      <a16:colId xmlns:a16="http://schemas.microsoft.com/office/drawing/2014/main" val="3080765686"/>
                    </a:ext>
                  </a:extLst>
                </a:gridCol>
                <a:gridCol w="1252326">
                  <a:extLst>
                    <a:ext uri="{9D8B030D-6E8A-4147-A177-3AD203B41FA5}">
                      <a16:colId xmlns:a16="http://schemas.microsoft.com/office/drawing/2014/main" val="1456372851"/>
                    </a:ext>
                  </a:extLst>
                </a:gridCol>
                <a:gridCol w="1252326">
                  <a:extLst>
                    <a:ext uri="{9D8B030D-6E8A-4147-A177-3AD203B41FA5}">
                      <a16:colId xmlns:a16="http://schemas.microsoft.com/office/drawing/2014/main" val="3492022314"/>
                    </a:ext>
                  </a:extLst>
                </a:gridCol>
                <a:gridCol w="1252326">
                  <a:extLst>
                    <a:ext uri="{9D8B030D-6E8A-4147-A177-3AD203B41FA5}">
                      <a16:colId xmlns:a16="http://schemas.microsoft.com/office/drawing/2014/main" val="1229923971"/>
                    </a:ext>
                  </a:extLst>
                </a:gridCol>
                <a:gridCol w="1252326">
                  <a:extLst>
                    <a:ext uri="{9D8B030D-6E8A-4147-A177-3AD203B41FA5}">
                      <a16:colId xmlns:a16="http://schemas.microsoft.com/office/drawing/2014/main" val="4226561818"/>
                    </a:ext>
                  </a:extLst>
                </a:gridCol>
                <a:gridCol w="1252326">
                  <a:extLst>
                    <a:ext uri="{9D8B030D-6E8A-4147-A177-3AD203B41FA5}">
                      <a16:colId xmlns:a16="http://schemas.microsoft.com/office/drawing/2014/main" val="117312834"/>
                    </a:ext>
                  </a:extLst>
                </a:gridCol>
                <a:gridCol w="1252326">
                  <a:extLst>
                    <a:ext uri="{9D8B030D-6E8A-4147-A177-3AD203B41FA5}">
                      <a16:colId xmlns:a16="http://schemas.microsoft.com/office/drawing/2014/main" val="335227833"/>
                    </a:ext>
                  </a:extLst>
                </a:gridCol>
                <a:gridCol w="1252326">
                  <a:extLst>
                    <a:ext uri="{9D8B030D-6E8A-4147-A177-3AD203B41FA5}">
                      <a16:colId xmlns:a16="http://schemas.microsoft.com/office/drawing/2014/main" val="3095909913"/>
                    </a:ext>
                  </a:extLst>
                </a:gridCol>
              </a:tblGrid>
              <a:tr h="266938">
                <a:tc>
                  <a:txBody>
                    <a:bodyPr/>
                    <a:lstStyle/>
                    <a:p>
                      <a:pPr algn="ctr"/>
                      <a:r>
                        <a:rPr kumimoji="1" lang="en-US" altLang="ja-JP" sz="1000" dirty="0"/>
                        <a:t>X</a:t>
                      </a:r>
                      <a:endParaRPr kumimoji="1" lang="ja-JP" altLang="en-US" sz="1000" dirty="0"/>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t>①</a:t>
                      </a:r>
                      <a:r>
                        <a:rPr kumimoji="1" lang="en-US" altLang="ja-JP" sz="1000" dirty="0"/>
                        <a:t>ORP</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②</a:t>
                      </a:r>
                      <a:r>
                        <a:rPr kumimoji="1" lang="en-US" altLang="ja-JP" sz="1000" dirty="0"/>
                        <a:t>TOC</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強熱減量</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t>COD</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③全硫化物</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④</a:t>
                      </a:r>
                      <a:r>
                        <a:rPr kumimoji="1" lang="en-US" altLang="ja-JP" sz="1000" dirty="0"/>
                        <a:t>pH</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泥温</a:t>
                      </a:r>
                    </a:p>
                  </a:txBody>
                  <a:tcPr anchor="ctr">
                    <a:solidFill>
                      <a:schemeClr val="accent1">
                        <a:lumMod val="20000"/>
                        <a:lumOff val="80000"/>
                      </a:schemeClr>
                    </a:solidFill>
                  </a:tcPr>
                </a:tc>
                <a:extLst>
                  <a:ext uri="{0D108BD9-81ED-4DB2-BD59-A6C34878D82A}">
                    <a16:rowId xmlns:a16="http://schemas.microsoft.com/office/drawing/2014/main" val="2707961998"/>
                  </a:ext>
                </a:extLst>
              </a:tr>
              <a:tr h="1394233">
                <a:tc>
                  <a:txBody>
                    <a:bodyPr/>
                    <a:lstStyle/>
                    <a:p>
                      <a:pPr algn="ctr"/>
                      <a:r>
                        <a:rPr kumimoji="1" lang="ja-JP" altLang="en-US" sz="900" dirty="0"/>
                        <a:t>上層</a:t>
                      </a:r>
                      <a:r>
                        <a:rPr kumimoji="1" lang="en-US" altLang="ja-JP" sz="900" dirty="0"/>
                        <a:t>(0-5cm)</a:t>
                      </a:r>
                      <a:endParaRPr kumimoji="1" lang="ja-JP" altLang="en-US" sz="900" dirty="0"/>
                    </a:p>
                  </a:txBody>
                  <a:tcPr vert="vert270" anchor="ctr">
                    <a:solidFill>
                      <a:schemeClr val="accent1">
                        <a:lumMod val="20000"/>
                        <a:lumOff val="80000"/>
                      </a:schemeClr>
                    </a:solid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613694696"/>
                  </a:ext>
                </a:extLst>
              </a:tr>
              <a:tr h="1394233">
                <a:tc>
                  <a:txBody>
                    <a:bodyPr/>
                    <a:lstStyle/>
                    <a:p>
                      <a:pPr algn="ctr"/>
                      <a:r>
                        <a:rPr kumimoji="1" lang="ja-JP" altLang="en-US" sz="900" dirty="0"/>
                        <a:t>下層</a:t>
                      </a:r>
                      <a:r>
                        <a:rPr kumimoji="1" lang="en-US" altLang="ja-JP" sz="900" dirty="0"/>
                        <a:t>(5-10cm)</a:t>
                      </a:r>
                      <a:endParaRPr kumimoji="1" lang="ja-JP" altLang="en-US" sz="900" dirty="0"/>
                    </a:p>
                  </a:txBody>
                  <a:tcPr vert="vert270" anchor="ctr">
                    <a:solidFill>
                      <a:schemeClr val="accent1">
                        <a:lumMod val="20000"/>
                        <a:lumOff val="80000"/>
                      </a:schemeClr>
                    </a:solid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62535296"/>
                  </a:ext>
                </a:extLst>
              </a:tr>
              <a:tr h="2788466">
                <a:tc>
                  <a:txBody>
                    <a:bodyPr/>
                    <a:lstStyle/>
                    <a:p>
                      <a:pPr algn="ctr"/>
                      <a:endParaRPr kumimoji="1" lang="ja-JP" altLang="en-US" dirty="0"/>
                    </a:p>
                  </a:txBody>
                  <a:tcPr vert="vert270" anchor="ctr">
                    <a:solidFill>
                      <a:schemeClr val="accent1">
                        <a:lumMod val="20000"/>
                        <a:lumOff val="80000"/>
                      </a:schemeClr>
                    </a:solidFill>
                  </a:tcPr>
                </a:tc>
                <a:tc gridSpan="4">
                  <a:txBody>
                    <a:bodyPr/>
                    <a:lstStyle/>
                    <a:p>
                      <a:pPr algn="l"/>
                      <a:endParaRPr kumimoji="1" lang="en-US" altLang="ja-JP" sz="1100" dirty="0">
                        <a:solidFill>
                          <a:schemeClr val="tx1"/>
                        </a:solidFill>
                      </a:endParaRP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gridSpan="3">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4236922088"/>
                  </a:ext>
                </a:extLst>
              </a:tr>
            </a:tbl>
          </a:graphicData>
        </a:graphic>
      </p:graphicFrame>
      <p:sp>
        <p:nvSpPr>
          <p:cNvPr id="10" name="スライド番号プレースホルダー 9"/>
          <p:cNvSpPr>
            <a:spLocks noGrp="1"/>
          </p:cNvSpPr>
          <p:nvPr>
            <p:ph type="sldNum" sz="quarter" idx="12"/>
          </p:nvPr>
        </p:nvSpPr>
        <p:spPr>
          <a:xfrm>
            <a:off x="7101510" y="6572551"/>
            <a:ext cx="2057400" cy="365125"/>
          </a:xfrm>
        </p:spPr>
        <p:txBody>
          <a:bodyPr/>
          <a:lstStyle/>
          <a:p>
            <a:fld id="{F7809CC4-BC24-49F4-821D-E9970E7A63E4}" type="slidenum">
              <a:rPr kumimoji="1" lang="ja-JP" altLang="en-US" smtClean="0"/>
              <a:t>29</a:t>
            </a:fld>
            <a:endParaRPr kumimoji="1" lang="ja-JP" altLang="en-US" dirty="0"/>
          </a:p>
        </p:txBody>
      </p:sp>
      <p:graphicFrame>
        <p:nvGraphicFramePr>
          <p:cNvPr id="61" name="表 60"/>
          <p:cNvGraphicFramePr>
            <a:graphicFrameLocks noGrp="1"/>
          </p:cNvGraphicFramePr>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sz="1200" dirty="0">
                          <a:latin typeface="+mn-lt"/>
                        </a:rPr>
                        <a:t>底質分析結果　（</a:t>
                      </a:r>
                      <a:r>
                        <a:rPr kumimoji="1" lang="en-US" altLang="ja-JP" sz="1200" dirty="0">
                          <a:latin typeface="+mn-lt"/>
                        </a:rPr>
                        <a:t>X</a:t>
                      </a:r>
                      <a:r>
                        <a:rPr kumimoji="1" lang="ja-JP" altLang="en-US" sz="1200" dirty="0">
                          <a:latin typeface="+mn-lt"/>
                        </a:rPr>
                        <a:t>実験区と対照区）</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14" name="テキスト ボックス 13"/>
          <p:cNvSpPr txBox="1"/>
          <p:nvPr/>
        </p:nvSpPr>
        <p:spPr>
          <a:xfrm>
            <a:off x="363808" y="6593416"/>
            <a:ext cx="2130711" cy="276999"/>
          </a:xfrm>
          <a:prstGeom prst="rect">
            <a:avLst/>
          </a:prstGeom>
          <a:noFill/>
        </p:spPr>
        <p:txBody>
          <a:bodyPr wrap="none" rtlCol="0">
            <a:spAutoFit/>
          </a:bodyPr>
          <a:lstStyle/>
          <a:p>
            <a:r>
              <a:rPr kumimoji="1" lang="ja-JP" altLang="en-US" sz="1200" dirty="0"/>
              <a:t>凡例：　　　</a:t>
            </a:r>
            <a:r>
              <a:rPr kumimoji="1" lang="en-US" altLang="ja-JP" sz="1200" dirty="0"/>
              <a:t>X</a:t>
            </a:r>
            <a:r>
              <a:rPr kumimoji="1" lang="ja-JP" altLang="en-US" sz="1200" dirty="0"/>
              <a:t>　　　　対照</a:t>
            </a:r>
          </a:p>
        </p:txBody>
      </p:sp>
      <p:grpSp>
        <p:nvGrpSpPr>
          <p:cNvPr id="16" name="グループ化 15"/>
          <p:cNvGrpSpPr/>
          <p:nvPr/>
        </p:nvGrpSpPr>
        <p:grpSpPr>
          <a:xfrm>
            <a:off x="957806" y="6666811"/>
            <a:ext cx="360000" cy="108000"/>
            <a:chOff x="-715992" y="4197103"/>
            <a:chExt cx="360000" cy="108000"/>
          </a:xfrm>
        </p:grpSpPr>
        <p:cxnSp>
          <p:nvCxnSpPr>
            <p:cNvPr id="17" name="直線コネクタ 16"/>
            <p:cNvCxnSpPr/>
            <p:nvPr/>
          </p:nvCxnSpPr>
          <p:spPr>
            <a:xfrm>
              <a:off x="-715992" y="4251103"/>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楕円 17"/>
            <p:cNvSpPr/>
            <p:nvPr/>
          </p:nvSpPr>
          <p:spPr>
            <a:xfrm>
              <a:off x="-589992" y="4197103"/>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1645036" y="6657846"/>
            <a:ext cx="360000" cy="129397"/>
            <a:chOff x="1610532" y="6657846"/>
            <a:chExt cx="360000" cy="129397"/>
          </a:xfrm>
        </p:grpSpPr>
        <p:cxnSp>
          <p:nvCxnSpPr>
            <p:cNvPr id="20" name="直線コネクタ 19"/>
            <p:cNvCxnSpPr/>
            <p:nvPr/>
          </p:nvCxnSpPr>
          <p:spPr>
            <a:xfrm>
              <a:off x="1610532" y="6722544"/>
              <a:ext cx="360000"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ひし形 20"/>
            <p:cNvSpPr/>
            <p:nvPr/>
          </p:nvSpPr>
          <p:spPr>
            <a:xfrm>
              <a:off x="1725834" y="6657846"/>
              <a:ext cx="129397" cy="129397"/>
            </a:xfrm>
            <a:prstGeom prst="diamond">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8" name="図 7"/>
          <p:cNvPicPr>
            <a:picLocks noChangeAspect="1"/>
          </p:cNvPicPr>
          <p:nvPr/>
        </p:nvPicPr>
        <p:blipFill>
          <a:blip r:embed="rId4"/>
          <a:stretch>
            <a:fillRect/>
          </a:stretch>
        </p:blipFill>
        <p:spPr>
          <a:xfrm>
            <a:off x="6516203" y="1061347"/>
            <a:ext cx="1332000" cy="1307210"/>
          </a:xfrm>
          <a:prstGeom prst="rect">
            <a:avLst/>
          </a:prstGeom>
        </p:spPr>
      </p:pic>
      <p:pic>
        <p:nvPicPr>
          <p:cNvPr id="9" name="図 8"/>
          <p:cNvPicPr>
            <a:picLocks noChangeAspect="1"/>
          </p:cNvPicPr>
          <p:nvPr/>
        </p:nvPicPr>
        <p:blipFill>
          <a:blip r:embed="rId5"/>
          <a:stretch>
            <a:fillRect/>
          </a:stretch>
        </p:blipFill>
        <p:spPr>
          <a:xfrm>
            <a:off x="7769259" y="1061347"/>
            <a:ext cx="1332000" cy="1307210"/>
          </a:xfrm>
          <a:prstGeom prst="rect">
            <a:avLst/>
          </a:prstGeom>
        </p:spPr>
      </p:pic>
      <p:pic>
        <p:nvPicPr>
          <p:cNvPr id="26" name="図 25"/>
          <p:cNvPicPr>
            <a:picLocks noChangeAspect="1"/>
          </p:cNvPicPr>
          <p:nvPr/>
        </p:nvPicPr>
        <p:blipFill>
          <a:blip r:embed="rId6"/>
          <a:stretch>
            <a:fillRect/>
          </a:stretch>
        </p:blipFill>
        <p:spPr>
          <a:xfrm>
            <a:off x="6514386" y="2459303"/>
            <a:ext cx="1332000" cy="1307210"/>
          </a:xfrm>
          <a:prstGeom prst="rect">
            <a:avLst/>
          </a:prstGeom>
        </p:spPr>
      </p:pic>
      <p:pic>
        <p:nvPicPr>
          <p:cNvPr id="27" name="図 26"/>
          <p:cNvPicPr>
            <a:picLocks noChangeAspect="1"/>
          </p:cNvPicPr>
          <p:nvPr/>
        </p:nvPicPr>
        <p:blipFill>
          <a:blip r:embed="rId7"/>
          <a:stretch>
            <a:fillRect/>
          </a:stretch>
        </p:blipFill>
        <p:spPr>
          <a:xfrm>
            <a:off x="7769259" y="2459303"/>
            <a:ext cx="1332000" cy="1307210"/>
          </a:xfrm>
          <a:prstGeom prst="rect">
            <a:avLst/>
          </a:prstGeom>
        </p:spPr>
      </p:pic>
      <p:grpSp>
        <p:nvGrpSpPr>
          <p:cNvPr id="28" name="グループ化 27"/>
          <p:cNvGrpSpPr/>
          <p:nvPr/>
        </p:nvGrpSpPr>
        <p:grpSpPr>
          <a:xfrm>
            <a:off x="3976781" y="1092995"/>
            <a:ext cx="1352337" cy="1309245"/>
            <a:chOff x="250928" y="1061347"/>
            <a:chExt cx="1352337" cy="1309245"/>
          </a:xfrm>
        </p:grpSpPr>
        <p:pic>
          <p:nvPicPr>
            <p:cNvPr id="2" name="図 1"/>
            <p:cNvPicPr>
              <a:picLocks noChangeAspect="1"/>
            </p:cNvPicPr>
            <p:nvPr/>
          </p:nvPicPr>
          <p:blipFill>
            <a:blip r:embed="rId8"/>
            <a:stretch>
              <a:fillRect/>
            </a:stretch>
          </p:blipFill>
          <p:spPr>
            <a:xfrm>
              <a:off x="250928" y="1061347"/>
              <a:ext cx="1332000" cy="1309245"/>
            </a:xfrm>
            <a:prstGeom prst="rect">
              <a:avLst/>
            </a:prstGeom>
          </p:spPr>
        </p:pic>
        <p:grpSp>
          <p:nvGrpSpPr>
            <p:cNvPr id="39" name="グループ化 38"/>
            <p:cNvGrpSpPr/>
            <p:nvPr/>
          </p:nvGrpSpPr>
          <p:grpSpPr>
            <a:xfrm>
              <a:off x="1290359" y="1945807"/>
              <a:ext cx="312906" cy="313406"/>
              <a:chOff x="9802210" y="3314497"/>
              <a:chExt cx="312906" cy="439105"/>
            </a:xfrm>
          </p:grpSpPr>
          <p:sp>
            <p:nvSpPr>
              <p:cNvPr id="40" name="テキスト ボックス 39"/>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41" name="直線矢印コネクタ 40"/>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30" name="グループ化 29"/>
          <p:cNvGrpSpPr/>
          <p:nvPr/>
        </p:nvGrpSpPr>
        <p:grpSpPr>
          <a:xfrm>
            <a:off x="1503983" y="1061347"/>
            <a:ext cx="1344075" cy="1307210"/>
            <a:chOff x="1503983" y="1061347"/>
            <a:chExt cx="1344075" cy="1307210"/>
          </a:xfrm>
        </p:grpSpPr>
        <p:pic>
          <p:nvPicPr>
            <p:cNvPr id="3" name="図 2"/>
            <p:cNvPicPr>
              <a:picLocks noChangeAspect="1"/>
            </p:cNvPicPr>
            <p:nvPr/>
          </p:nvPicPr>
          <p:blipFill>
            <a:blip r:embed="rId9"/>
            <a:stretch>
              <a:fillRect/>
            </a:stretch>
          </p:blipFill>
          <p:spPr>
            <a:xfrm>
              <a:off x="1503983" y="1061347"/>
              <a:ext cx="1332000" cy="1307210"/>
            </a:xfrm>
            <a:prstGeom prst="rect">
              <a:avLst/>
            </a:prstGeom>
          </p:spPr>
        </p:pic>
        <p:grpSp>
          <p:nvGrpSpPr>
            <p:cNvPr id="42" name="グループ化 41"/>
            <p:cNvGrpSpPr/>
            <p:nvPr/>
          </p:nvGrpSpPr>
          <p:grpSpPr>
            <a:xfrm>
              <a:off x="2535152" y="1945807"/>
              <a:ext cx="312906" cy="313406"/>
              <a:chOff x="9802210" y="3314497"/>
              <a:chExt cx="312906" cy="439105"/>
            </a:xfrm>
          </p:grpSpPr>
          <p:sp>
            <p:nvSpPr>
              <p:cNvPr id="43" name="テキスト ボックス 42"/>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44" name="直線矢印コネクタ 43"/>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33" name="グループ化 32"/>
          <p:cNvGrpSpPr/>
          <p:nvPr/>
        </p:nvGrpSpPr>
        <p:grpSpPr>
          <a:xfrm>
            <a:off x="2757038" y="1061347"/>
            <a:ext cx="1348281" cy="1307210"/>
            <a:chOff x="2757038" y="1061347"/>
            <a:chExt cx="1348281" cy="1307210"/>
          </a:xfrm>
        </p:grpSpPr>
        <p:pic>
          <p:nvPicPr>
            <p:cNvPr id="5" name="図 4"/>
            <p:cNvPicPr>
              <a:picLocks noChangeAspect="1"/>
            </p:cNvPicPr>
            <p:nvPr/>
          </p:nvPicPr>
          <p:blipFill>
            <a:blip r:embed="rId10"/>
            <a:stretch>
              <a:fillRect/>
            </a:stretch>
          </p:blipFill>
          <p:spPr>
            <a:xfrm>
              <a:off x="2757038" y="1061347"/>
              <a:ext cx="1332000" cy="1307210"/>
            </a:xfrm>
            <a:prstGeom prst="rect">
              <a:avLst/>
            </a:prstGeom>
          </p:spPr>
        </p:pic>
        <p:grpSp>
          <p:nvGrpSpPr>
            <p:cNvPr id="45" name="グループ化 44"/>
            <p:cNvGrpSpPr/>
            <p:nvPr/>
          </p:nvGrpSpPr>
          <p:grpSpPr>
            <a:xfrm>
              <a:off x="3792413" y="1945807"/>
              <a:ext cx="312906" cy="313406"/>
              <a:chOff x="9802210" y="3314497"/>
              <a:chExt cx="312906" cy="439105"/>
            </a:xfrm>
          </p:grpSpPr>
          <p:sp>
            <p:nvSpPr>
              <p:cNvPr id="46" name="テキスト ボックス 45"/>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47" name="直線矢印コネクタ 46"/>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34" name="グループ化 33"/>
          <p:cNvGrpSpPr/>
          <p:nvPr/>
        </p:nvGrpSpPr>
        <p:grpSpPr>
          <a:xfrm>
            <a:off x="5246117" y="1104646"/>
            <a:ext cx="1417673" cy="1309245"/>
            <a:chOff x="4010093" y="1061347"/>
            <a:chExt cx="1417673" cy="1309245"/>
          </a:xfrm>
        </p:grpSpPr>
        <p:pic>
          <p:nvPicPr>
            <p:cNvPr id="6" name="図 5"/>
            <p:cNvPicPr>
              <a:picLocks noChangeAspect="1"/>
            </p:cNvPicPr>
            <p:nvPr/>
          </p:nvPicPr>
          <p:blipFill>
            <a:blip r:embed="rId11"/>
            <a:stretch>
              <a:fillRect/>
            </a:stretch>
          </p:blipFill>
          <p:spPr>
            <a:xfrm>
              <a:off x="4010093" y="1061347"/>
              <a:ext cx="1332000" cy="1309245"/>
            </a:xfrm>
            <a:prstGeom prst="rect">
              <a:avLst/>
            </a:prstGeom>
          </p:spPr>
        </p:pic>
        <p:grpSp>
          <p:nvGrpSpPr>
            <p:cNvPr id="48" name="グループ化 47"/>
            <p:cNvGrpSpPr/>
            <p:nvPr/>
          </p:nvGrpSpPr>
          <p:grpSpPr>
            <a:xfrm>
              <a:off x="5114860" y="1945807"/>
              <a:ext cx="312906" cy="313406"/>
              <a:chOff x="9802210" y="3314497"/>
              <a:chExt cx="312906" cy="439105"/>
            </a:xfrm>
          </p:grpSpPr>
          <p:sp>
            <p:nvSpPr>
              <p:cNvPr id="49" name="テキスト ボックス 48"/>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50" name="直線矢印コネクタ 49"/>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35" name="グループ化 34"/>
          <p:cNvGrpSpPr/>
          <p:nvPr/>
        </p:nvGrpSpPr>
        <p:grpSpPr>
          <a:xfrm>
            <a:off x="244815" y="1079195"/>
            <a:ext cx="1355144" cy="1307210"/>
            <a:chOff x="5263148" y="1061347"/>
            <a:chExt cx="1355144" cy="1307210"/>
          </a:xfrm>
        </p:grpSpPr>
        <p:pic>
          <p:nvPicPr>
            <p:cNvPr id="7" name="図 6"/>
            <p:cNvPicPr>
              <a:picLocks noChangeAspect="1"/>
            </p:cNvPicPr>
            <p:nvPr/>
          </p:nvPicPr>
          <p:blipFill>
            <a:blip r:embed="rId12"/>
            <a:stretch>
              <a:fillRect/>
            </a:stretch>
          </p:blipFill>
          <p:spPr>
            <a:xfrm>
              <a:off x="5263148" y="1061347"/>
              <a:ext cx="1332000" cy="1307210"/>
            </a:xfrm>
            <a:prstGeom prst="rect">
              <a:avLst/>
            </a:prstGeom>
          </p:spPr>
        </p:pic>
        <p:grpSp>
          <p:nvGrpSpPr>
            <p:cNvPr id="51" name="グループ化 50"/>
            <p:cNvGrpSpPr/>
            <p:nvPr/>
          </p:nvGrpSpPr>
          <p:grpSpPr>
            <a:xfrm>
              <a:off x="6305386" y="1945807"/>
              <a:ext cx="312906" cy="313406"/>
              <a:chOff x="9802210" y="3314497"/>
              <a:chExt cx="312906" cy="439105"/>
            </a:xfrm>
          </p:grpSpPr>
          <p:sp>
            <p:nvSpPr>
              <p:cNvPr id="52" name="テキスト ボックス 51"/>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62" name="直線矢印コネクタ 61"/>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29" name="グループ化 28"/>
          <p:cNvGrpSpPr/>
          <p:nvPr/>
        </p:nvGrpSpPr>
        <p:grpSpPr>
          <a:xfrm>
            <a:off x="4004753" y="2474305"/>
            <a:ext cx="1360383" cy="1309245"/>
            <a:chOff x="240011" y="2459303"/>
            <a:chExt cx="1360383" cy="1309245"/>
          </a:xfrm>
        </p:grpSpPr>
        <p:pic>
          <p:nvPicPr>
            <p:cNvPr id="11" name="図 10"/>
            <p:cNvPicPr>
              <a:picLocks noChangeAspect="1"/>
            </p:cNvPicPr>
            <p:nvPr/>
          </p:nvPicPr>
          <p:blipFill>
            <a:blip r:embed="rId13"/>
            <a:stretch>
              <a:fillRect/>
            </a:stretch>
          </p:blipFill>
          <p:spPr>
            <a:xfrm>
              <a:off x="240011" y="2459303"/>
              <a:ext cx="1332000" cy="1309245"/>
            </a:xfrm>
            <a:prstGeom prst="rect">
              <a:avLst/>
            </a:prstGeom>
          </p:spPr>
        </p:pic>
        <p:grpSp>
          <p:nvGrpSpPr>
            <p:cNvPr id="63" name="グループ化 62"/>
            <p:cNvGrpSpPr/>
            <p:nvPr/>
          </p:nvGrpSpPr>
          <p:grpSpPr>
            <a:xfrm>
              <a:off x="1287488" y="3357657"/>
              <a:ext cx="312906" cy="313406"/>
              <a:chOff x="9802210" y="3314497"/>
              <a:chExt cx="312906" cy="439105"/>
            </a:xfrm>
          </p:grpSpPr>
          <p:sp>
            <p:nvSpPr>
              <p:cNvPr id="64" name="テキスト ボックス 63"/>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65" name="直線矢印コネクタ 64"/>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31" name="グループ化 30"/>
          <p:cNvGrpSpPr/>
          <p:nvPr/>
        </p:nvGrpSpPr>
        <p:grpSpPr>
          <a:xfrm>
            <a:off x="1494886" y="2459303"/>
            <a:ext cx="1350301" cy="1309245"/>
            <a:chOff x="1494886" y="2459303"/>
            <a:chExt cx="1350301" cy="1309245"/>
          </a:xfrm>
        </p:grpSpPr>
        <p:pic>
          <p:nvPicPr>
            <p:cNvPr id="13" name="図 12"/>
            <p:cNvPicPr>
              <a:picLocks noChangeAspect="1"/>
            </p:cNvPicPr>
            <p:nvPr/>
          </p:nvPicPr>
          <p:blipFill>
            <a:blip r:embed="rId14"/>
            <a:stretch>
              <a:fillRect/>
            </a:stretch>
          </p:blipFill>
          <p:spPr>
            <a:xfrm>
              <a:off x="1494886" y="2459303"/>
              <a:ext cx="1332000" cy="1309245"/>
            </a:xfrm>
            <a:prstGeom prst="rect">
              <a:avLst/>
            </a:prstGeom>
          </p:spPr>
        </p:pic>
        <p:grpSp>
          <p:nvGrpSpPr>
            <p:cNvPr id="66" name="グループ化 65"/>
            <p:cNvGrpSpPr/>
            <p:nvPr/>
          </p:nvGrpSpPr>
          <p:grpSpPr>
            <a:xfrm>
              <a:off x="2532281" y="3357657"/>
              <a:ext cx="312906" cy="313406"/>
              <a:chOff x="9802210" y="3314497"/>
              <a:chExt cx="312906" cy="439105"/>
            </a:xfrm>
          </p:grpSpPr>
          <p:sp>
            <p:nvSpPr>
              <p:cNvPr id="67" name="テキスト ボックス 66"/>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68" name="直線矢印コネクタ 67"/>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36" name="グループ化 35"/>
          <p:cNvGrpSpPr/>
          <p:nvPr/>
        </p:nvGrpSpPr>
        <p:grpSpPr>
          <a:xfrm>
            <a:off x="279851" y="2497034"/>
            <a:ext cx="1355910" cy="1307210"/>
            <a:chOff x="5259511" y="2459303"/>
            <a:chExt cx="1355910" cy="1307210"/>
          </a:xfrm>
        </p:grpSpPr>
        <p:pic>
          <p:nvPicPr>
            <p:cNvPr id="25" name="図 24"/>
            <p:cNvPicPr>
              <a:picLocks noChangeAspect="1"/>
            </p:cNvPicPr>
            <p:nvPr/>
          </p:nvPicPr>
          <p:blipFill>
            <a:blip r:embed="rId15"/>
            <a:stretch>
              <a:fillRect/>
            </a:stretch>
          </p:blipFill>
          <p:spPr>
            <a:xfrm>
              <a:off x="5259511" y="2459303"/>
              <a:ext cx="1332000" cy="1307210"/>
            </a:xfrm>
            <a:prstGeom prst="rect">
              <a:avLst/>
            </a:prstGeom>
          </p:spPr>
        </p:pic>
        <p:grpSp>
          <p:nvGrpSpPr>
            <p:cNvPr id="75" name="グループ化 74"/>
            <p:cNvGrpSpPr/>
            <p:nvPr/>
          </p:nvGrpSpPr>
          <p:grpSpPr>
            <a:xfrm>
              <a:off x="6302515" y="3357657"/>
              <a:ext cx="312906" cy="313406"/>
              <a:chOff x="9802210" y="3314497"/>
              <a:chExt cx="312906" cy="439105"/>
            </a:xfrm>
          </p:grpSpPr>
          <p:sp>
            <p:nvSpPr>
              <p:cNvPr id="76" name="テキスト ボックス 75"/>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77" name="直線矢印コネクタ 76"/>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pic>
        <p:nvPicPr>
          <p:cNvPr id="4" name="図 3"/>
          <p:cNvPicPr>
            <a:picLocks noChangeAspect="1"/>
          </p:cNvPicPr>
          <p:nvPr/>
        </p:nvPicPr>
        <p:blipFill>
          <a:blip r:embed="rId16"/>
          <a:stretch>
            <a:fillRect/>
          </a:stretch>
        </p:blipFill>
        <p:spPr>
          <a:xfrm>
            <a:off x="5583938" y="4198920"/>
            <a:ext cx="1486029" cy="2116105"/>
          </a:xfrm>
          <a:prstGeom prst="rect">
            <a:avLst/>
          </a:prstGeom>
        </p:spPr>
      </p:pic>
      <p:pic>
        <p:nvPicPr>
          <p:cNvPr id="12" name="図 11"/>
          <p:cNvPicPr>
            <a:picLocks noChangeAspect="1"/>
          </p:cNvPicPr>
          <p:nvPr/>
        </p:nvPicPr>
        <p:blipFill>
          <a:blip r:embed="rId17"/>
          <a:stretch>
            <a:fillRect/>
          </a:stretch>
        </p:blipFill>
        <p:spPr>
          <a:xfrm>
            <a:off x="7182611" y="4198920"/>
            <a:ext cx="1513768" cy="2116105"/>
          </a:xfrm>
          <a:prstGeom prst="rect">
            <a:avLst/>
          </a:prstGeom>
        </p:spPr>
      </p:pic>
      <p:sp>
        <p:nvSpPr>
          <p:cNvPr id="78" name="テキスト ボックス 77">
            <a:extLst>
              <a:ext uri="{FF2B5EF4-FFF2-40B4-BE49-F238E27FC236}">
                <a16:creationId xmlns:a16="http://schemas.microsoft.com/office/drawing/2014/main" id="{F1B49EA1-E1A1-45A0-8E6B-7F9854D6AD51}"/>
              </a:ext>
            </a:extLst>
          </p:cNvPr>
          <p:cNvSpPr txBox="1"/>
          <p:nvPr/>
        </p:nvSpPr>
        <p:spPr>
          <a:xfrm>
            <a:off x="5889299" y="4193788"/>
            <a:ext cx="1279583" cy="369332"/>
          </a:xfrm>
          <a:prstGeom prst="rect">
            <a:avLst/>
          </a:prstGeom>
          <a:noFill/>
        </p:spPr>
        <p:txBody>
          <a:bodyPr wrap="square" rtlCol="0">
            <a:spAutoFit/>
          </a:bodyPr>
          <a:lstStyle/>
          <a:p>
            <a:pPr algn="ctr"/>
            <a:r>
              <a:rPr kumimoji="1" lang="ja-JP" altLang="en-US" sz="1000" b="1" dirty="0">
                <a:latin typeface="+mj-ea"/>
                <a:ea typeface="+mj-ea"/>
              </a:rPr>
              <a:t>メタン生成菌</a:t>
            </a:r>
            <a:endParaRPr kumimoji="1" lang="en-US" altLang="ja-JP" sz="1000" b="1" dirty="0">
              <a:latin typeface="+mj-ea"/>
              <a:ea typeface="+mj-ea"/>
            </a:endParaRPr>
          </a:p>
          <a:p>
            <a:pPr algn="ctr"/>
            <a:r>
              <a:rPr kumimoji="1" lang="ja-JP" altLang="en-US" sz="800" dirty="0">
                <a:latin typeface="+mj-ea"/>
                <a:ea typeface="+mj-ea"/>
              </a:rPr>
              <a:t>実験開始前　</a:t>
            </a:r>
            <a:r>
              <a:rPr kumimoji="1" lang="en-US" altLang="ja-JP" sz="800" dirty="0">
                <a:latin typeface="+mj-ea"/>
                <a:ea typeface="+mj-ea"/>
              </a:rPr>
              <a:t>2</a:t>
            </a:r>
            <a:r>
              <a:rPr kumimoji="1" lang="ja-JP" altLang="en-US" sz="800" dirty="0">
                <a:latin typeface="+mj-ea"/>
                <a:ea typeface="+mj-ea"/>
              </a:rPr>
              <a:t>か月後</a:t>
            </a:r>
          </a:p>
        </p:txBody>
      </p:sp>
      <p:sp>
        <p:nvSpPr>
          <p:cNvPr id="79" name="テキスト ボックス 78">
            <a:extLst>
              <a:ext uri="{FF2B5EF4-FFF2-40B4-BE49-F238E27FC236}">
                <a16:creationId xmlns:a16="http://schemas.microsoft.com/office/drawing/2014/main" id="{F1B49EA1-E1A1-45A0-8E6B-7F9854D6AD51}"/>
              </a:ext>
            </a:extLst>
          </p:cNvPr>
          <p:cNvSpPr txBox="1"/>
          <p:nvPr/>
        </p:nvSpPr>
        <p:spPr>
          <a:xfrm>
            <a:off x="7505700" y="4193788"/>
            <a:ext cx="1190679" cy="369332"/>
          </a:xfrm>
          <a:prstGeom prst="rect">
            <a:avLst/>
          </a:prstGeom>
          <a:noFill/>
        </p:spPr>
        <p:txBody>
          <a:bodyPr wrap="square" rtlCol="0">
            <a:spAutoFit/>
          </a:bodyPr>
          <a:lstStyle/>
          <a:p>
            <a:pPr algn="ctr"/>
            <a:r>
              <a:rPr kumimoji="1" lang="ja-JP" altLang="en-US" sz="1000" b="1" dirty="0">
                <a:latin typeface="+mj-ea"/>
                <a:ea typeface="+mj-ea"/>
              </a:rPr>
              <a:t>硫酸還元菌</a:t>
            </a:r>
            <a:endParaRPr kumimoji="1" lang="en-US" altLang="ja-JP" sz="1000" b="1" dirty="0">
              <a:latin typeface="+mj-ea"/>
              <a:ea typeface="+mj-ea"/>
            </a:endParaRPr>
          </a:p>
          <a:p>
            <a:pPr lvl="0" algn="ctr"/>
            <a:r>
              <a:rPr lang="ja-JP" altLang="en-US" sz="800" dirty="0">
                <a:solidFill>
                  <a:prstClr val="black"/>
                </a:solidFill>
                <a:latin typeface="游ゴシック Light" panose="020B0300000000000000" pitchFamily="50" charset="-128"/>
                <a:ea typeface="游ゴシック Light" panose="020B0300000000000000" pitchFamily="50" charset="-128"/>
              </a:rPr>
              <a:t>実験開始前　</a:t>
            </a:r>
            <a:r>
              <a:rPr lang="en-US" altLang="ja-JP" sz="800" dirty="0">
                <a:solidFill>
                  <a:prstClr val="black"/>
                </a:solidFill>
                <a:latin typeface="游ゴシック Light" panose="020B0300000000000000" pitchFamily="50" charset="-128"/>
                <a:ea typeface="游ゴシック Light" panose="020B0300000000000000" pitchFamily="50" charset="-128"/>
              </a:rPr>
              <a:t>2</a:t>
            </a:r>
            <a:r>
              <a:rPr lang="ja-JP" altLang="en-US" sz="800" dirty="0">
                <a:solidFill>
                  <a:prstClr val="black"/>
                </a:solidFill>
                <a:latin typeface="游ゴシック Light" panose="020B0300000000000000" pitchFamily="50" charset="-128"/>
                <a:ea typeface="游ゴシック Light" panose="020B0300000000000000" pitchFamily="50" charset="-128"/>
              </a:rPr>
              <a:t>か月後</a:t>
            </a:r>
            <a:endParaRPr kumimoji="1" lang="ja-JP" altLang="en-US" sz="1000" dirty="0">
              <a:latin typeface="+mj-ea"/>
              <a:ea typeface="+mj-ea"/>
            </a:endParaRPr>
          </a:p>
        </p:txBody>
      </p:sp>
      <p:sp>
        <p:nvSpPr>
          <p:cNvPr id="24" name="テキスト ボックス 23"/>
          <p:cNvSpPr txBox="1"/>
          <p:nvPr/>
        </p:nvSpPr>
        <p:spPr>
          <a:xfrm>
            <a:off x="415978" y="4024088"/>
            <a:ext cx="5430580" cy="2354491"/>
          </a:xfrm>
          <a:prstGeom prst="rect">
            <a:avLst/>
          </a:prstGeom>
          <a:noFill/>
        </p:spPr>
        <p:txBody>
          <a:bodyPr wrap="square" rtlCol="0">
            <a:spAutoFit/>
          </a:bodyPr>
          <a:lstStyle/>
          <a:p>
            <a:r>
              <a:rPr kumimoji="1" lang="ja-JP" altLang="en-US" sz="1050" dirty="0"/>
              <a:t>①</a:t>
            </a:r>
            <a:r>
              <a:rPr kumimoji="1" lang="en-US" altLang="ja-JP" sz="1050" dirty="0"/>
              <a:t>ORP</a:t>
            </a:r>
            <a:r>
              <a:rPr kumimoji="1" lang="ja-JP" altLang="en-US" sz="1050" dirty="0"/>
              <a:t>は、対照区と同様の変動傾向を示している。</a:t>
            </a:r>
          </a:p>
          <a:p>
            <a:endParaRPr kumimoji="1" lang="en-US" altLang="ja-JP" sz="1050" dirty="0"/>
          </a:p>
          <a:p>
            <a:r>
              <a:rPr kumimoji="1" lang="ja-JP" altLang="en-US" sz="1050" dirty="0"/>
              <a:t>②</a:t>
            </a:r>
            <a:r>
              <a:rPr kumimoji="1" lang="en-US" altLang="ja-JP" sz="1050" dirty="0"/>
              <a:t>TOC</a:t>
            </a:r>
            <a:r>
              <a:rPr kumimoji="1" lang="ja-JP" altLang="en-US" sz="1050" dirty="0"/>
              <a:t>は、上層・下層とも概ね対照区と同様の変動傾向を示している。</a:t>
            </a:r>
            <a:endParaRPr kumimoji="1" lang="en-US" altLang="ja-JP" sz="1050" dirty="0"/>
          </a:p>
          <a:p>
            <a:endParaRPr kumimoji="1" lang="ja-JP" altLang="en-US" sz="1050" dirty="0"/>
          </a:p>
          <a:p>
            <a:r>
              <a:rPr kumimoji="1" lang="ja-JP" altLang="en-US" sz="1050" dirty="0"/>
              <a:t>③</a:t>
            </a:r>
            <a:r>
              <a:rPr kumimoji="1" lang="ja-JP" altLang="en-US" sz="1050" b="1" dirty="0">
                <a:solidFill>
                  <a:srgbClr val="FF0000"/>
                </a:solidFill>
              </a:rPr>
              <a:t>全硫化物</a:t>
            </a:r>
            <a:r>
              <a:rPr lang="ja-JP" altLang="en-US" sz="1050" b="1" dirty="0">
                <a:solidFill>
                  <a:srgbClr val="FF0000"/>
                </a:solidFill>
              </a:rPr>
              <a:t>（</a:t>
            </a:r>
            <a:r>
              <a:rPr kumimoji="1" lang="ja-JP" altLang="en-US" sz="1050" b="1" dirty="0">
                <a:solidFill>
                  <a:srgbClr val="FF0000"/>
                </a:solidFill>
              </a:rPr>
              <a:t>上層）は、対照区の増加傾向に対して、概ね横ばい傾向であった。</a:t>
            </a:r>
            <a:endParaRPr kumimoji="1" lang="en-US" altLang="ja-JP" sz="1050" b="1" dirty="0">
              <a:solidFill>
                <a:srgbClr val="FF0000"/>
              </a:solidFill>
            </a:endParaRPr>
          </a:p>
          <a:p>
            <a:r>
              <a:rPr lang="ja-JP" altLang="en-US" sz="1050" b="1" dirty="0">
                <a:solidFill>
                  <a:srgbClr val="FF0000"/>
                </a:solidFill>
              </a:rPr>
              <a:t>　</a:t>
            </a:r>
            <a:r>
              <a:rPr kumimoji="1" lang="ja-JP" altLang="en-US" sz="1050" b="1" dirty="0">
                <a:solidFill>
                  <a:srgbClr val="FF0000"/>
                </a:solidFill>
              </a:rPr>
              <a:t>全硫化物（下層）は、対照区よりも概ね低い値であった</a:t>
            </a:r>
            <a:r>
              <a:rPr kumimoji="1" lang="ja-JP" altLang="en-US" sz="1050" dirty="0"/>
              <a:t>。</a:t>
            </a:r>
            <a:endParaRPr kumimoji="1" lang="en-US" altLang="ja-JP" sz="1050" dirty="0"/>
          </a:p>
          <a:p>
            <a:endParaRPr kumimoji="1" lang="ja-JP" altLang="en-US" sz="1050" dirty="0"/>
          </a:p>
          <a:p>
            <a:r>
              <a:rPr kumimoji="1" lang="ja-JP" altLang="en-US" sz="1050" dirty="0"/>
              <a:t>④</a:t>
            </a:r>
            <a:r>
              <a:rPr kumimoji="1" lang="ja-JP" altLang="en-US" sz="1050" dirty="0" err="1"/>
              <a:t>ｐ</a:t>
            </a:r>
            <a:r>
              <a:rPr kumimoji="1" lang="en-US" altLang="ja-JP" sz="1050" dirty="0"/>
              <a:t>H</a:t>
            </a:r>
            <a:r>
              <a:rPr kumimoji="1" lang="ja-JP" altLang="en-US" sz="1050" dirty="0"/>
              <a:t>は、対照区において</a:t>
            </a:r>
            <a:r>
              <a:rPr lang="ja-JP" altLang="en-US" sz="1050" dirty="0"/>
              <a:t>減少</a:t>
            </a:r>
            <a:r>
              <a:rPr kumimoji="1" lang="ja-JP" altLang="en-US" sz="1050" dirty="0"/>
              <a:t>傾向にあるが、実験区では概ね横ばいで</a:t>
            </a:r>
          </a:p>
          <a:p>
            <a:r>
              <a:rPr kumimoji="1" lang="ja-JP" altLang="en-US" sz="1050" dirty="0"/>
              <a:t>　ある。</a:t>
            </a:r>
            <a:endParaRPr kumimoji="1" lang="en-US" altLang="ja-JP" sz="1050" dirty="0"/>
          </a:p>
          <a:p>
            <a:endParaRPr kumimoji="1" lang="ja-JP" altLang="en-US" sz="1050" dirty="0"/>
          </a:p>
          <a:p>
            <a:r>
              <a:rPr kumimoji="1" lang="ja-JP" altLang="en-US" sz="1050" dirty="0"/>
              <a:t>⑤メタン生成菌は、散布前と</a:t>
            </a:r>
            <a:r>
              <a:rPr kumimoji="1" lang="ja-JP" altLang="en-US" sz="1050" dirty="0" smtClean="0"/>
              <a:t>比べて</a:t>
            </a:r>
            <a:r>
              <a:rPr lang="ja-JP" altLang="en-US" sz="1050" dirty="0"/>
              <a:t>減少</a:t>
            </a:r>
            <a:r>
              <a:rPr kumimoji="1" lang="ja-JP" altLang="en-US" sz="1050" dirty="0" smtClean="0"/>
              <a:t>して</a:t>
            </a:r>
            <a:r>
              <a:rPr kumimoji="1" lang="ja-JP" altLang="en-US" sz="1050" dirty="0"/>
              <a:t>いる</a:t>
            </a:r>
            <a:r>
              <a:rPr kumimoji="1" lang="ja-JP" altLang="en-US" sz="1050" dirty="0" smtClean="0"/>
              <a:t>。</a:t>
            </a:r>
            <a:endParaRPr kumimoji="1" lang="en-US" altLang="ja-JP" sz="1050" dirty="0" smtClean="0"/>
          </a:p>
          <a:p>
            <a:r>
              <a:rPr lang="ja-JP" altLang="en-US" sz="1050" dirty="0"/>
              <a:t>　硫酸還元菌は、横ばいであった。</a:t>
            </a:r>
            <a:endParaRPr lang="en-US" altLang="ja-JP" sz="1050" dirty="0"/>
          </a:p>
          <a:p>
            <a:endParaRPr kumimoji="1" lang="en-US" altLang="ja-JP" sz="1050" dirty="0"/>
          </a:p>
          <a:p>
            <a:r>
              <a:rPr kumimoji="1" lang="ja-JP" altLang="en-US" sz="1050" dirty="0"/>
              <a:t>　</a:t>
            </a:r>
          </a:p>
        </p:txBody>
      </p:sp>
      <p:grpSp>
        <p:nvGrpSpPr>
          <p:cNvPr id="37" name="グループ化 36"/>
          <p:cNvGrpSpPr/>
          <p:nvPr/>
        </p:nvGrpSpPr>
        <p:grpSpPr>
          <a:xfrm>
            <a:off x="5216450" y="2492986"/>
            <a:ext cx="1345697" cy="1319633"/>
            <a:chOff x="3994554" y="2474160"/>
            <a:chExt cx="1345697" cy="1319633"/>
          </a:xfrm>
        </p:grpSpPr>
        <p:pic>
          <p:nvPicPr>
            <p:cNvPr id="15" name="図 14"/>
            <p:cNvPicPr>
              <a:picLocks noChangeAspect="1"/>
            </p:cNvPicPr>
            <p:nvPr/>
          </p:nvPicPr>
          <p:blipFill>
            <a:blip r:embed="rId18"/>
            <a:stretch>
              <a:fillRect/>
            </a:stretch>
          </p:blipFill>
          <p:spPr>
            <a:xfrm>
              <a:off x="3994554" y="2474160"/>
              <a:ext cx="1344689" cy="1319633"/>
            </a:xfrm>
            <a:prstGeom prst="rect">
              <a:avLst/>
            </a:prstGeom>
          </p:spPr>
        </p:pic>
        <p:grpSp>
          <p:nvGrpSpPr>
            <p:cNvPr id="72" name="グループ化 71"/>
            <p:cNvGrpSpPr/>
            <p:nvPr/>
          </p:nvGrpSpPr>
          <p:grpSpPr>
            <a:xfrm>
              <a:off x="5027345" y="3240443"/>
              <a:ext cx="312906" cy="313406"/>
              <a:chOff x="9802210" y="3314497"/>
              <a:chExt cx="312906" cy="439105"/>
            </a:xfrm>
          </p:grpSpPr>
          <p:sp>
            <p:nvSpPr>
              <p:cNvPr id="73" name="テキスト ボックス 72"/>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74" name="直線矢印コネクタ 73"/>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sp>
        <p:nvSpPr>
          <p:cNvPr id="83" name="正方形/長方形 82"/>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85" name="グループ化 84"/>
          <p:cNvGrpSpPr/>
          <p:nvPr/>
        </p:nvGrpSpPr>
        <p:grpSpPr>
          <a:xfrm>
            <a:off x="7199721" y="19078"/>
            <a:ext cx="1902880" cy="375487"/>
            <a:chOff x="162150" y="2254313"/>
            <a:chExt cx="2412000" cy="375487"/>
          </a:xfrm>
        </p:grpSpPr>
        <p:sp>
          <p:nvSpPr>
            <p:cNvPr id="86" name="角丸四角形 85"/>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87"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917691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p:cNvGrpSpPr/>
          <p:nvPr/>
        </p:nvGrpSpPr>
        <p:grpSpPr>
          <a:xfrm>
            <a:off x="285216" y="2464541"/>
            <a:ext cx="1347990" cy="1307210"/>
            <a:chOff x="5267431" y="2472480"/>
            <a:chExt cx="1347990" cy="1307210"/>
          </a:xfrm>
        </p:grpSpPr>
        <p:pic>
          <p:nvPicPr>
            <p:cNvPr id="23" name="図 22"/>
            <p:cNvPicPr>
              <a:picLocks noChangeAspect="1"/>
            </p:cNvPicPr>
            <p:nvPr/>
          </p:nvPicPr>
          <p:blipFill>
            <a:blip r:embed="rId3"/>
            <a:stretch>
              <a:fillRect/>
            </a:stretch>
          </p:blipFill>
          <p:spPr>
            <a:xfrm>
              <a:off x="5267431" y="2472480"/>
              <a:ext cx="1332000" cy="1307210"/>
            </a:xfrm>
            <a:prstGeom prst="rect">
              <a:avLst/>
            </a:prstGeom>
          </p:spPr>
        </p:pic>
        <p:grpSp>
          <p:nvGrpSpPr>
            <p:cNvPr id="49" name="グループ化 48"/>
            <p:cNvGrpSpPr/>
            <p:nvPr/>
          </p:nvGrpSpPr>
          <p:grpSpPr>
            <a:xfrm>
              <a:off x="6302515" y="3357657"/>
              <a:ext cx="312906" cy="313406"/>
              <a:chOff x="9802210" y="3314497"/>
              <a:chExt cx="312906" cy="439105"/>
            </a:xfrm>
          </p:grpSpPr>
          <p:sp>
            <p:nvSpPr>
              <p:cNvPr id="50" name="テキスト ボックス 49"/>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51" name="直線矢印コネクタ 50"/>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sp>
        <p:nvSpPr>
          <p:cNvPr id="10"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30</a:t>
            </a:fld>
            <a:endParaRPr kumimoji="1" lang="ja-JP" altLang="en-US" dirty="0"/>
          </a:p>
        </p:txBody>
      </p:sp>
      <p:graphicFrame>
        <p:nvGraphicFramePr>
          <p:cNvPr id="61" name="表 60"/>
          <p:cNvGraphicFramePr>
            <a:graphicFrameLocks noGrp="1"/>
          </p:cNvGraphicFramePr>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sz="1200" dirty="0">
                          <a:latin typeface="+mn-lt"/>
                        </a:rPr>
                        <a:t>底質分析結果（</a:t>
                      </a:r>
                      <a:r>
                        <a:rPr kumimoji="1" lang="en-US" altLang="ja-JP" sz="1200" dirty="0">
                          <a:latin typeface="+mn-lt"/>
                        </a:rPr>
                        <a:t>Y</a:t>
                      </a:r>
                      <a:r>
                        <a:rPr kumimoji="1" lang="ja-JP" altLang="en-US" sz="1200" dirty="0">
                          <a:latin typeface="+mn-lt"/>
                        </a:rPr>
                        <a:t>実験区と対照区）</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grpSp>
        <p:nvGrpSpPr>
          <p:cNvPr id="27" name="グループ化 26"/>
          <p:cNvGrpSpPr/>
          <p:nvPr/>
        </p:nvGrpSpPr>
        <p:grpSpPr>
          <a:xfrm>
            <a:off x="83973" y="6635521"/>
            <a:ext cx="2130711" cy="276999"/>
            <a:chOff x="708823" y="6179055"/>
            <a:chExt cx="2130711" cy="276999"/>
          </a:xfrm>
        </p:grpSpPr>
        <p:sp>
          <p:nvSpPr>
            <p:cNvPr id="14" name="テキスト ボックス 13"/>
            <p:cNvSpPr txBox="1"/>
            <p:nvPr/>
          </p:nvSpPr>
          <p:spPr>
            <a:xfrm>
              <a:off x="708823" y="6179055"/>
              <a:ext cx="2130711" cy="276999"/>
            </a:xfrm>
            <a:prstGeom prst="rect">
              <a:avLst/>
            </a:prstGeom>
            <a:noFill/>
          </p:spPr>
          <p:txBody>
            <a:bodyPr wrap="none" rtlCol="0">
              <a:spAutoFit/>
            </a:bodyPr>
            <a:lstStyle/>
            <a:p>
              <a:r>
                <a:rPr kumimoji="1" lang="ja-JP" altLang="en-US" sz="1200" dirty="0"/>
                <a:t>凡例：　　　</a:t>
              </a:r>
              <a:r>
                <a:rPr lang="en-US" altLang="ja-JP" sz="1200" dirty="0"/>
                <a:t>Y</a:t>
              </a:r>
              <a:r>
                <a:rPr kumimoji="1" lang="ja-JP" altLang="en-US" sz="1200" dirty="0"/>
                <a:t>　　　　対照</a:t>
              </a:r>
            </a:p>
          </p:txBody>
        </p:sp>
        <p:grpSp>
          <p:nvGrpSpPr>
            <p:cNvPr id="16" name="グループ化 15"/>
            <p:cNvGrpSpPr/>
            <p:nvPr/>
          </p:nvGrpSpPr>
          <p:grpSpPr>
            <a:xfrm>
              <a:off x="1302821" y="6252450"/>
              <a:ext cx="360000" cy="108000"/>
              <a:chOff x="-715992" y="4197103"/>
              <a:chExt cx="360000" cy="108000"/>
            </a:xfrm>
          </p:grpSpPr>
          <p:cxnSp>
            <p:nvCxnSpPr>
              <p:cNvPr id="17" name="直線コネクタ 16"/>
              <p:cNvCxnSpPr/>
              <p:nvPr/>
            </p:nvCxnSpPr>
            <p:spPr>
              <a:xfrm>
                <a:off x="-715992" y="4251103"/>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楕円 17"/>
              <p:cNvSpPr/>
              <p:nvPr/>
            </p:nvSpPr>
            <p:spPr>
              <a:xfrm>
                <a:off x="-589992" y="4197103"/>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1990051" y="6243485"/>
              <a:ext cx="360000" cy="129397"/>
              <a:chOff x="1610532" y="6657846"/>
              <a:chExt cx="360000" cy="129397"/>
            </a:xfrm>
          </p:grpSpPr>
          <p:cxnSp>
            <p:nvCxnSpPr>
              <p:cNvPr id="20" name="直線コネクタ 19"/>
              <p:cNvCxnSpPr/>
              <p:nvPr/>
            </p:nvCxnSpPr>
            <p:spPr>
              <a:xfrm>
                <a:off x="1610532" y="6722544"/>
                <a:ext cx="360000"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ひし形 20"/>
              <p:cNvSpPr/>
              <p:nvPr/>
            </p:nvSpPr>
            <p:spPr>
              <a:xfrm>
                <a:off x="1725834" y="6657846"/>
                <a:ext cx="129397" cy="129397"/>
              </a:xfrm>
              <a:prstGeom prst="diamond">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 name="図 2"/>
          <p:cNvPicPr>
            <a:picLocks noChangeAspect="1"/>
          </p:cNvPicPr>
          <p:nvPr/>
        </p:nvPicPr>
        <p:blipFill>
          <a:blip r:embed="rId4"/>
          <a:stretch>
            <a:fillRect/>
          </a:stretch>
        </p:blipFill>
        <p:spPr>
          <a:xfrm>
            <a:off x="1507534" y="1070235"/>
            <a:ext cx="1332000" cy="1307210"/>
          </a:xfrm>
          <a:prstGeom prst="rect">
            <a:avLst/>
          </a:prstGeom>
        </p:spPr>
      </p:pic>
      <p:pic>
        <p:nvPicPr>
          <p:cNvPr id="4" name="図 3"/>
          <p:cNvPicPr>
            <a:picLocks noChangeAspect="1"/>
          </p:cNvPicPr>
          <p:nvPr/>
        </p:nvPicPr>
        <p:blipFill>
          <a:blip r:embed="rId5"/>
          <a:stretch>
            <a:fillRect/>
          </a:stretch>
        </p:blipFill>
        <p:spPr>
          <a:xfrm>
            <a:off x="2759879" y="1070235"/>
            <a:ext cx="1332000" cy="1307210"/>
          </a:xfrm>
          <a:prstGeom prst="rect">
            <a:avLst/>
          </a:prstGeom>
        </p:spPr>
      </p:pic>
      <p:pic>
        <p:nvPicPr>
          <p:cNvPr id="7" name="図 6"/>
          <p:cNvPicPr>
            <a:picLocks noChangeAspect="1"/>
          </p:cNvPicPr>
          <p:nvPr/>
        </p:nvPicPr>
        <p:blipFill>
          <a:blip r:embed="rId6"/>
          <a:stretch>
            <a:fillRect/>
          </a:stretch>
        </p:blipFill>
        <p:spPr>
          <a:xfrm>
            <a:off x="6516914" y="1070235"/>
            <a:ext cx="1332000" cy="1307210"/>
          </a:xfrm>
          <a:prstGeom prst="rect">
            <a:avLst/>
          </a:prstGeom>
        </p:spPr>
      </p:pic>
      <p:pic>
        <p:nvPicPr>
          <p:cNvPr id="8" name="図 7"/>
          <p:cNvPicPr>
            <a:picLocks noChangeAspect="1"/>
          </p:cNvPicPr>
          <p:nvPr/>
        </p:nvPicPr>
        <p:blipFill>
          <a:blip r:embed="rId7"/>
          <a:stretch>
            <a:fillRect/>
          </a:stretch>
        </p:blipFill>
        <p:spPr>
          <a:xfrm>
            <a:off x="7769259" y="1070235"/>
            <a:ext cx="1332000" cy="1307210"/>
          </a:xfrm>
          <a:prstGeom prst="rect">
            <a:avLst/>
          </a:prstGeom>
        </p:spPr>
      </p:pic>
      <p:pic>
        <p:nvPicPr>
          <p:cNvPr id="11" name="図 10"/>
          <p:cNvPicPr>
            <a:picLocks noChangeAspect="1"/>
          </p:cNvPicPr>
          <p:nvPr/>
        </p:nvPicPr>
        <p:blipFill>
          <a:blip r:embed="rId8"/>
          <a:stretch>
            <a:fillRect/>
          </a:stretch>
        </p:blipFill>
        <p:spPr>
          <a:xfrm>
            <a:off x="1514692" y="2472480"/>
            <a:ext cx="1332000" cy="1307210"/>
          </a:xfrm>
          <a:prstGeom prst="rect">
            <a:avLst/>
          </a:prstGeom>
        </p:spPr>
      </p:pic>
      <p:pic>
        <p:nvPicPr>
          <p:cNvPr id="12" name="図 11"/>
          <p:cNvPicPr>
            <a:picLocks noChangeAspect="1"/>
          </p:cNvPicPr>
          <p:nvPr/>
        </p:nvPicPr>
        <p:blipFill>
          <a:blip r:embed="rId9"/>
          <a:stretch>
            <a:fillRect/>
          </a:stretch>
        </p:blipFill>
        <p:spPr>
          <a:xfrm>
            <a:off x="2765605" y="2472480"/>
            <a:ext cx="1332000" cy="1307210"/>
          </a:xfrm>
          <a:prstGeom prst="rect">
            <a:avLst/>
          </a:prstGeom>
        </p:spPr>
      </p:pic>
      <p:pic>
        <p:nvPicPr>
          <p:cNvPr id="24" name="図 23"/>
          <p:cNvPicPr>
            <a:picLocks noChangeAspect="1"/>
          </p:cNvPicPr>
          <p:nvPr/>
        </p:nvPicPr>
        <p:blipFill>
          <a:blip r:embed="rId10"/>
          <a:stretch>
            <a:fillRect/>
          </a:stretch>
        </p:blipFill>
        <p:spPr>
          <a:xfrm>
            <a:off x="6518344" y="2472480"/>
            <a:ext cx="1332000" cy="1307210"/>
          </a:xfrm>
          <a:prstGeom prst="rect">
            <a:avLst/>
          </a:prstGeom>
        </p:spPr>
      </p:pic>
      <p:pic>
        <p:nvPicPr>
          <p:cNvPr id="25" name="図 24"/>
          <p:cNvPicPr>
            <a:picLocks noChangeAspect="1"/>
          </p:cNvPicPr>
          <p:nvPr/>
        </p:nvPicPr>
        <p:blipFill>
          <a:blip r:embed="rId11"/>
          <a:stretch>
            <a:fillRect/>
          </a:stretch>
        </p:blipFill>
        <p:spPr>
          <a:xfrm>
            <a:off x="7769259" y="2472480"/>
            <a:ext cx="1332000" cy="1307210"/>
          </a:xfrm>
          <a:prstGeom prst="rect">
            <a:avLst/>
          </a:prstGeom>
        </p:spPr>
      </p:pic>
      <p:grpSp>
        <p:nvGrpSpPr>
          <p:cNvPr id="30" name="グループ化 29"/>
          <p:cNvGrpSpPr/>
          <p:nvPr/>
        </p:nvGrpSpPr>
        <p:grpSpPr>
          <a:xfrm>
            <a:off x="4044149" y="2472480"/>
            <a:ext cx="1336615" cy="1309245"/>
            <a:chOff x="263779" y="2472480"/>
            <a:chExt cx="1336615" cy="1309245"/>
          </a:xfrm>
        </p:grpSpPr>
        <p:pic>
          <p:nvPicPr>
            <p:cNvPr id="9" name="図 8"/>
            <p:cNvPicPr>
              <a:picLocks noChangeAspect="1"/>
            </p:cNvPicPr>
            <p:nvPr/>
          </p:nvPicPr>
          <p:blipFill>
            <a:blip r:embed="rId12"/>
            <a:stretch>
              <a:fillRect/>
            </a:stretch>
          </p:blipFill>
          <p:spPr>
            <a:xfrm>
              <a:off x="263779" y="2472480"/>
              <a:ext cx="1332000" cy="1309245"/>
            </a:xfrm>
            <a:prstGeom prst="rect">
              <a:avLst/>
            </a:prstGeom>
          </p:spPr>
        </p:pic>
        <p:grpSp>
          <p:nvGrpSpPr>
            <p:cNvPr id="36" name="グループ化 35"/>
            <p:cNvGrpSpPr/>
            <p:nvPr/>
          </p:nvGrpSpPr>
          <p:grpSpPr>
            <a:xfrm>
              <a:off x="1287488" y="3357657"/>
              <a:ext cx="312906" cy="313406"/>
              <a:chOff x="9802210" y="3314497"/>
              <a:chExt cx="312906" cy="439105"/>
            </a:xfrm>
          </p:grpSpPr>
          <p:sp>
            <p:nvSpPr>
              <p:cNvPr id="37" name="テキスト ボックス 36"/>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39" name="直線矢印コネクタ 38"/>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40" name="グループ化 39"/>
          <p:cNvGrpSpPr/>
          <p:nvPr/>
        </p:nvGrpSpPr>
        <p:grpSpPr>
          <a:xfrm>
            <a:off x="2532281" y="3357657"/>
            <a:ext cx="312906" cy="313406"/>
            <a:chOff x="9802210" y="3314497"/>
            <a:chExt cx="312906" cy="439105"/>
          </a:xfrm>
        </p:grpSpPr>
        <p:sp>
          <p:nvSpPr>
            <p:cNvPr id="41" name="テキスト ボックス 40"/>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42" name="直線矢印コネクタ 41"/>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a:off x="3789542" y="3357657"/>
            <a:ext cx="312906" cy="313406"/>
            <a:chOff x="9802210" y="3314497"/>
            <a:chExt cx="312906" cy="439105"/>
          </a:xfrm>
        </p:grpSpPr>
        <p:sp>
          <p:nvSpPr>
            <p:cNvPr id="44" name="テキスト ボックス 43"/>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45" name="直線矢印コネクタ 44"/>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4" name="グループ化 33"/>
          <p:cNvGrpSpPr/>
          <p:nvPr/>
        </p:nvGrpSpPr>
        <p:grpSpPr>
          <a:xfrm>
            <a:off x="5283895" y="2464541"/>
            <a:ext cx="1434255" cy="1309245"/>
            <a:chOff x="4016518" y="2472480"/>
            <a:chExt cx="1434255" cy="1309245"/>
          </a:xfrm>
        </p:grpSpPr>
        <p:pic>
          <p:nvPicPr>
            <p:cNvPr id="13" name="図 12"/>
            <p:cNvPicPr>
              <a:picLocks noChangeAspect="1"/>
            </p:cNvPicPr>
            <p:nvPr/>
          </p:nvPicPr>
          <p:blipFill>
            <a:blip r:embed="rId13"/>
            <a:stretch>
              <a:fillRect/>
            </a:stretch>
          </p:blipFill>
          <p:spPr>
            <a:xfrm>
              <a:off x="4016518" y="2472480"/>
              <a:ext cx="1332000" cy="1309245"/>
            </a:xfrm>
            <a:prstGeom prst="rect">
              <a:avLst/>
            </a:prstGeom>
          </p:spPr>
        </p:pic>
        <p:grpSp>
          <p:nvGrpSpPr>
            <p:cNvPr id="46" name="グループ化 45"/>
            <p:cNvGrpSpPr/>
            <p:nvPr/>
          </p:nvGrpSpPr>
          <p:grpSpPr>
            <a:xfrm>
              <a:off x="5137867" y="3340405"/>
              <a:ext cx="312906" cy="313406"/>
              <a:chOff x="9802210" y="3314497"/>
              <a:chExt cx="312906" cy="439105"/>
            </a:xfrm>
          </p:grpSpPr>
          <p:sp>
            <p:nvSpPr>
              <p:cNvPr id="47" name="テキスト ボックス 46"/>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48" name="直線矢印コネクタ 47"/>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29" name="グループ化 28"/>
          <p:cNvGrpSpPr/>
          <p:nvPr/>
        </p:nvGrpSpPr>
        <p:grpSpPr>
          <a:xfrm>
            <a:off x="4035559" y="1070235"/>
            <a:ext cx="1350959" cy="1309245"/>
            <a:chOff x="255189" y="1070235"/>
            <a:chExt cx="1350959" cy="1309245"/>
          </a:xfrm>
        </p:grpSpPr>
        <p:pic>
          <p:nvPicPr>
            <p:cNvPr id="2" name="図 1"/>
            <p:cNvPicPr>
              <a:picLocks noChangeAspect="1"/>
            </p:cNvPicPr>
            <p:nvPr/>
          </p:nvPicPr>
          <p:blipFill>
            <a:blip r:embed="rId14"/>
            <a:stretch>
              <a:fillRect/>
            </a:stretch>
          </p:blipFill>
          <p:spPr>
            <a:xfrm>
              <a:off x="255189" y="1070235"/>
              <a:ext cx="1332000" cy="1309245"/>
            </a:xfrm>
            <a:prstGeom prst="rect">
              <a:avLst/>
            </a:prstGeom>
          </p:spPr>
        </p:pic>
        <p:grpSp>
          <p:nvGrpSpPr>
            <p:cNvPr id="52" name="グループ化 51"/>
            <p:cNvGrpSpPr/>
            <p:nvPr/>
          </p:nvGrpSpPr>
          <p:grpSpPr>
            <a:xfrm>
              <a:off x="1293242" y="1957311"/>
              <a:ext cx="312906" cy="313406"/>
              <a:chOff x="9802210" y="3314497"/>
              <a:chExt cx="312906" cy="439105"/>
            </a:xfrm>
          </p:grpSpPr>
          <p:sp>
            <p:nvSpPr>
              <p:cNvPr id="62" name="テキスト ボックス 61"/>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63" name="直線矢印コネクタ 62"/>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64" name="グループ化 63"/>
          <p:cNvGrpSpPr/>
          <p:nvPr/>
        </p:nvGrpSpPr>
        <p:grpSpPr>
          <a:xfrm>
            <a:off x="2546999" y="1957311"/>
            <a:ext cx="312906" cy="313406"/>
            <a:chOff x="9802210" y="3314497"/>
            <a:chExt cx="312906" cy="439105"/>
          </a:xfrm>
        </p:grpSpPr>
        <p:sp>
          <p:nvSpPr>
            <p:cNvPr id="65" name="テキスト ボックス 64"/>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66" name="直線矢印コネクタ 65"/>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3800756" y="1957311"/>
            <a:ext cx="312906" cy="313406"/>
            <a:chOff x="9802210" y="3314497"/>
            <a:chExt cx="312906" cy="439105"/>
          </a:xfrm>
        </p:grpSpPr>
        <p:sp>
          <p:nvSpPr>
            <p:cNvPr id="68" name="テキスト ボックス 67"/>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69" name="直線矢印コネクタ 68"/>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3" name="グループ化 32"/>
          <p:cNvGrpSpPr/>
          <p:nvPr/>
        </p:nvGrpSpPr>
        <p:grpSpPr>
          <a:xfrm>
            <a:off x="5279601" y="1062296"/>
            <a:ext cx="1355195" cy="1309245"/>
            <a:chOff x="4012224" y="1070235"/>
            <a:chExt cx="1355195" cy="1309245"/>
          </a:xfrm>
        </p:grpSpPr>
        <p:pic>
          <p:nvPicPr>
            <p:cNvPr id="5" name="図 4"/>
            <p:cNvPicPr>
              <a:picLocks noChangeAspect="1"/>
            </p:cNvPicPr>
            <p:nvPr/>
          </p:nvPicPr>
          <p:blipFill>
            <a:blip r:embed="rId15"/>
            <a:stretch>
              <a:fillRect/>
            </a:stretch>
          </p:blipFill>
          <p:spPr>
            <a:xfrm>
              <a:off x="4012224" y="1070235"/>
              <a:ext cx="1332000" cy="1309245"/>
            </a:xfrm>
            <a:prstGeom prst="rect">
              <a:avLst/>
            </a:prstGeom>
          </p:spPr>
        </p:pic>
        <p:grpSp>
          <p:nvGrpSpPr>
            <p:cNvPr id="70" name="グループ化 69"/>
            <p:cNvGrpSpPr/>
            <p:nvPr/>
          </p:nvGrpSpPr>
          <p:grpSpPr>
            <a:xfrm>
              <a:off x="5054513" y="1957311"/>
              <a:ext cx="312906" cy="313406"/>
              <a:chOff x="9802210" y="3314497"/>
              <a:chExt cx="312906" cy="439105"/>
            </a:xfrm>
          </p:grpSpPr>
          <p:sp>
            <p:nvSpPr>
              <p:cNvPr id="71" name="テキスト ボックス 70"/>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72" name="直線矢印コネクタ 71"/>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31" name="グループ化 30"/>
          <p:cNvGrpSpPr/>
          <p:nvPr/>
        </p:nvGrpSpPr>
        <p:grpSpPr>
          <a:xfrm>
            <a:off x="282354" y="1062296"/>
            <a:ext cx="1356606" cy="1307210"/>
            <a:chOff x="5264569" y="1070235"/>
            <a:chExt cx="1356606" cy="1307210"/>
          </a:xfrm>
        </p:grpSpPr>
        <p:pic>
          <p:nvPicPr>
            <p:cNvPr id="6" name="図 5"/>
            <p:cNvPicPr>
              <a:picLocks noChangeAspect="1"/>
            </p:cNvPicPr>
            <p:nvPr/>
          </p:nvPicPr>
          <p:blipFill>
            <a:blip r:embed="rId16"/>
            <a:stretch>
              <a:fillRect/>
            </a:stretch>
          </p:blipFill>
          <p:spPr>
            <a:xfrm>
              <a:off x="5264569" y="1070235"/>
              <a:ext cx="1332000" cy="1307210"/>
            </a:xfrm>
            <a:prstGeom prst="rect">
              <a:avLst/>
            </a:prstGeom>
          </p:spPr>
        </p:pic>
        <p:grpSp>
          <p:nvGrpSpPr>
            <p:cNvPr id="73" name="グループ化 72"/>
            <p:cNvGrpSpPr/>
            <p:nvPr/>
          </p:nvGrpSpPr>
          <p:grpSpPr>
            <a:xfrm>
              <a:off x="6308269" y="1957311"/>
              <a:ext cx="312906" cy="313406"/>
              <a:chOff x="9802210" y="3314497"/>
              <a:chExt cx="312906" cy="439105"/>
            </a:xfrm>
          </p:grpSpPr>
          <p:sp>
            <p:nvSpPr>
              <p:cNvPr id="74" name="テキスト ボックス 73"/>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75" name="直線矢印コネクタ 74"/>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pic>
        <p:nvPicPr>
          <p:cNvPr id="15" name="図 14"/>
          <p:cNvPicPr>
            <a:picLocks noChangeAspect="1"/>
          </p:cNvPicPr>
          <p:nvPr/>
        </p:nvPicPr>
        <p:blipFill>
          <a:blip r:embed="rId17"/>
          <a:stretch>
            <a:fillRect/>
          </a:stretch>
        </p:blipFill>
        <p:spPr>
          <a:xfrm>
            <a:off x="5692922" y="4268521"/>
            <a:ext cx="1489992" cy="2120068"/>
          </a:xfrm>
          <a:prstGeom prst="rect">
            <a:avLst/>
          </a:prstGeom>
        </p:spPr>
      </p:pic>
      <p:pic>
        <p:nvPicPr>
          <p:cNvPr id="26" name="図 25"/>
          <p:cNvPicPr>
            <a:picLocks noChangeAspect="1"/>
          </p:cNvPicPr>
          <p:nvPr/>
        </p:nvPicPr>
        <p:blipFill>
          <a:blip r:embed="rId18"/>
          <a:stretch>
            <a:fillRect/>
          </a:stretch>
        </p:blipFill>
        <p:spPr>
          <a:xfrm>
            <a:off x="7229259" y="4273812"/>
            <a:ext cx="1517731" cy="2116105"/>
          </a:xfrm>
          <a:prstGeom prst="rect">
            <a:avLst/>
          </a:prstGeom>
        </p:spPr>
      </p:pic>
      <p:sp>
        <p:nvSpPr>
          <p:cNvPr id="76" name="テキスト ボックス 75">
            <a:extLst>
              <a:ext uri="{FF2B5EF4-FFF2-40B4-BE49-F238E27FC236}">
                <a16:creationId xmlns:a16="http://schemas.microsoft.com/office/drawing/2014/main" id="{F1B49EA1-E1A1-45A0-8E6B-7F9854D6AD51}"/>
              </a:ext>
            </a:extLst>
          </p:cNvPr>
          <p:cNvSpPr txBox="1"/>
          <p:nvPr/>
        </p:nvSpPr>
        <p:spPr>
          <a:xfrm>
            <a:off x="5939910" y="4191599"/>
            <a:ext cx="1279583" cy="369332"/>
          </a:xfrm>
          <a:prstGeom prst="rect">
            <a:avLst/>
          </a:prstGeom>
          <a:noFill/>
        </p:spPr>
        <p:txBody>
          <a:bodyPr wrap="square" rtlCol="0">
            <a:spAutoFit/>
          </a:bodyPr>
          <a:lstStyle/>
          <a:p>
            <a:pPr algn="ctr"/>
            <a:r>
              <a:rPr kumimoji="1" lang="ja-JP" altLang="en-US" sz="1000" b="1" dirty="0">
                <a:latin typeface="+mj-ea"/>
                <a:ea typeface="+mj-ea"/>
              </a:rPr>
              <a:t>メタン生成菌</a:t>
            </a:r>
            <a:endParaRPr kumimoji="1" lang="en-US" altLang="ja-JP" sz="1000" b="1" dirty="0">
              <a:latin typeface="+mj-ea"/>
              <a:ea typeface="+mj-ea"/>
            </a:endParaRPr>
          </a:p>
          <a:p>
            <a:pPr algn="ctr"/>
            <a:r>
              <a:rPr kumimoji="1" lang="ja-JP" altLang="en-US" sz="800" dirty="0">
                <a:latin typeface="+mj-ea"/>
                <a:ea typeface="+mj-ea"/>
              </a:rPr>
              <a:t>実験開始前　</a:t>
            </a:r>
            <a:r>
              <a:rPr kumimoji="1" lang="en-US" altLang="ja-JP" sz="800" dirty="0">
                <a:latin typeface="+mj-ea"/>
                <a:ea typeface="+mj-ea"/>
              </a:rPr>
              <a:t>2</a:t>
            </a:r>
            <a:r>
              <a:rPr kumimoji="1" lang="ja-JP" altLang="en-US" sz="800" dirty="0">
                <a:latin typeface="+mj-ea"/>
                <a:ea typeface="+mj-ea"/>
              </a:rPr>
              <a:t>か月後</a:t>
            </a:r>
          </a:p>
        </p:txBody>
      </p:sp>
      <p:sp>
        <p:nvSpPr>
          <p:cNvPr id="77" name="テキスト ボックス 76">
            <a:extLst>
              <a:ext uri="{FF2B5EF4-FFF2-40B4-BE49-F238E27FC236}">
                <a16:creationId xmlns:a16="http://schemas.microsoft.com/office/drawing/2014/main" id="{F1B49EA1-E1A1-45A0-8E6B-7F9854D6AD51}"/>
              </a:ext>
            </a:extLst>
          </p:cNvPr>
          <p:cNvSpPr txBox="1"/>
          <p:nvPr/>
        </p:nvSpPr>
        <p:spPr>
          <a:xfrm>
            <a:off x="7556311" y="4191599"/>
            <a:ext cx="1190679" cy="369332"/>
          </a:xfrm>
          <a:prstGeom prst="rect">
            <a:avLst/>
          </a:prstGeom>
          <a:noFill/>
        </p:spPr>
        <p:txBody>
          <a:bodyPr wrap="square" rtlCol="0">
            <a:spAutoFit/>
          </a:bodyPr>
          <a:lstStyle/>
          <a:p>
            <a:pPr algn="ctr"/>
            <a:r>
              <a:rPr kumimoji="1" lang="ja-JP" altLang="en-US" sz="1000" b="1" dirty="0">
                <a:latin typeface="+mj-ea"/>
                <a:ea typeface="+mj-ea"/>
              </a:rPr>
              <a:t>硫酸還元菌</a:t>
            </a:r>
            <a:endParaRPr kumimoji="1" lang="en-US" altLang="ja-JP" sz="1000" b="1" dirty="0">
              <a:latin typeface="+mj-ea"/>
              <a:ea typeface="+mj-ea"/>
            </a:endParaRPr>
          </a:p>
          <a:p>
            <a:pPr lvl="0" algn="ctr"/>
            <a:r>
              <a:rPr lang="ja-JP" altLang="en-US" sz="800" dirty="0">
                <a:solidFill>
                  <a:prstClr val="black"/>
                </a:solidFill>
                <a:latin typeface="游ゴシック Light" panose="020B0300000000000000" pitchFamily="50" charset="-128"/>
                <a:ea typeface="游ゴシック Light" panose="020B0300000000000000" pitchFamily="50" charset="-128"/>
              </a:rPr>
              <a:t>実験開始前　</a:t>
            </a:r>
            <a:r>
              <a:rPr lang="en-US" altLang="ja-JP" sz="800" dirty="0">
                <a:solidFill>
                  <a:prstClr val="black"/>
                </a:solidFill>
                <a:latin typeface="游ゴシック Light" panose="020B0300000000000000" pitchFamily="50" charset="-128"/>
                <a:ea typeface="游ゴシック Light" panose="020B0300000000000000" pitchFamily="50" charset="-128"/>
              </a:rPr>
              <a:t>2</a:t>
            </a:r>
            <a:r>
              <a:rPr lang="ja-JP" altLang="en-US" sz="800" dirty="0">
                <a:solidFill>
                  <a:prstClr val="black"/>
                </a:solidFill>
                <a:latin typeface="游ゴシック Light" panose="020B0300000000000000" pitchFamily="50" charset="-128"/>
                <a:ea typeface="游ゴシック Light" panose="020B0300000000000000" pitchFamily="50" charset="-128"/>
              </a:rPr>
              <a:t>か月後</a:t>
            </a:r>
            <a:endParaRPr kumimoji="1" lang="ja-JP" altLang="en-US" sz="1000" dirty="0">
              <a:latin typeface="+mj-ea"/>
              <a:ea typeface="+mj-ea"/>
            </a:endParaRPr>
          </a:p>
        </p:txBody>
      </p:sp>
      <p:graphicFrame>
        <p:nvGraphicFramePr>
          <p:cNvPr id="22" name="表 21"/>
          <p:cNvGraphicFramePr>
            <a:graphicFrameLocks noGrp="1"/>
          </p:cNvGraphicFramePr>
          <p:nvPr/>
        </p:nvGraphicFramePr>
        <p:xfrm>
          <a:off x="49461" y="763719"/>
          <a:ext cx="9075380" cy="5843870"/>
        </p:xfrm>
        <a:graphic>
          <a:graphicData uri="http://schemas.openxmlformats.org/drawingml/2006/table">
            <a:tbl>
              <a:tblPr firstRow="1" bandRow="1">
                <a:tableStyleId>{5940675A-B579-460E-94D1-54222C63F5DA}</a:tableStyleId>
              </a:tblPr>
              <a:tblGrid>
                <a:gridCol w="309098">
                  <a:extLst>
                    <a:ext uri="{9D8B030D-6E8A-4147-A177-3AD203B41FA5}">
                      <a16:colId xmlns:a16="http://schemas.microsoft.com/office/drawing/2014/main" val="3080765686"/>
                    </a:ext>
                  </a:extLst>
                </a:gridCol>
                <a:gridCol w="1252326">
                  <a:extLst>
                    <a:ext uri="{9D8B030D-6E8A-4147-A177-3AD203B41FA5}">
                      <a16:colId xmlns:a16="http://schemas.microsoft.com/office/drawing/2014/main" val="1456372851"/>
                    </a:ext>
                  </a:extLst>
                </a:gridCol>
                <a:gridCol w="1252326">
                  <a:extLst>
                    <a:ext uri="{9D8B030D-6E8A-4147-A177-3AD203B41FA5}">
                      <a16:colId xmlns:a16="http://schemas.microsoft.com/office/drawing/2014/main" val="3492022314"/>
                    </a:ext>
                  </a:extLst>
                </a:gridCol>
                <a:gridCol w="1252326">
                  <a:extLst>
                    <a:ext uri="{9D8B030D-6E8A-4147-A177-3AD203B41FA5}">
                      <a16:colId xmlns:a16="http://schemas.microsoft.com/office/drawing/2014/main" val="1229923971"/>
                    </a:ext>
                  </a:extLst>
                </a:gridCol>
                <a:gridCol w="1252326">
                  <a:extLst>
                    <a:ext uri="{9D8B030D-6E8A-4147-A177-3AD203B41FA5}">
                      <a16:colId xmlns:a16="http://schemas.microsoft.com/office/drawing/2014/main" val="4226561818"/>
                    </a:ext>
                  </a:extLst>
                </a:gridCol>
                <a:gridCol w="1252326">
                  <a:extLst>
                    <a:ext uri="{9D8B030D-6E8A-4147-A177-3AD203B41FA5}">
                      <a16:colId xmlns:a16="http://schemas.microsoft.com/office/drawing/2014/main" val="117312834"/>
                    </a:ext>
                  </a:extLst>
                </a:gridCol>
                <a:gridCol w="1252326">
                  <a:extLst>
                    <a:ext uri="{9D8B030D-6E8A-4147-A177-3AD203B41FA5}">
                      <a16:colId xmlns:a16="http://schemas.microsoft.com/office/drawing/2014/main" val="335227833"/>
                    </a:ext>
                  </a:extLst>
                </a:gridCol>
                <a:gridCol w="1252326">
                  <a:extLst>
                    <a:ext uri="{9D8B030D-6E8A-4147-A177-3AD203B41FA5}">
                      <a16:colId xmlns:a16="http://schemas.microsoft.com/office/drawing/2014/main" val="3095909913"/>
                    </a:ext>
                  </a:extLst>
                </a:gridCol>
              </a:tblGrid>
              <a:tr h="266938">
                <a:tc>
                  <a:txBody>
                    <a:bodyPr/>
                    <a:lstStyle/>
                    <a:p>
                      <a:pPr algn="ctr"/>
                      <a:r>
                        <a:rPr kumimoji="1" lang="en-US" altLang="ja-JP" sz="1000" dirty="0"/>
                        <a:t>Y</a:t>
                      </a:r>
                      <a:endParaRPr kumimoji="1" lang="ja-JP" altLang="en-US" sz="1000" dirty="0"/>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t>①</a:t>
                      </a:r>
                      <a:r>
                        <a:rPr kumimoji="1" lang="en-US" altLang="ja-JP" sz="1000" dirty="0"/>
                        <a:t>ORP</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②</a:t>
                      </a:r>
                      <a:r>
                        <a:rPr kumimoji="1" lang="en-US" altLang="ja-JP" sz="1000" dirty="0"/>
                        <a:t>TOC</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強熱減量</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t>COD</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③全硫化物</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④</a:t>
                      </a:r>
                      <a:r>
                        <a:rPr kumimoji="1" lang="en-US" altLang="ja-JP" sz="1000" dirty="0"/>
                        <a:t>pH</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泥温</a:t>
                      </a:r>
                    </a:p>
                  </a:txBody>
                  <a:tcPr anchor="ctr">
                    <a:solidFill>
                      <a:schemeClr val="accent1">
                        <a:lumMod val="20000"/>
                        <a:lumOff val="80000"/>
                      </a:schemeClr>
                    </a:solidFill>
                  </a:tcPr>
                </a:tc>
                <a:extLst>
                  <a:ext uri="{0D108BD9-81ED-4DB2-BD59-A6C34878D82A}">
                    <a16:rowId xmlns:a16="http://schemas.microsoft.com/office/drawing/2014/main" val="2707961998"/>
                  </a:ext>
                </a:extLst>
              </a:tr>
              <a:tr h="1394233">
                <a:tc>
                  <a:txBody>
                    <a:bodyPr/>
                    <a:lstStyle/>
                    <a:p>
                      <a:pPr algn="ctr"/>
                      <a:r>
                        <a:rPr kumimoji="1" lang="ja-JP" altLang="en-US" sz="900" dirty="0"/>
                        <a:t>上層</a:t>
                      </a:r>
                      <a:r>
                        <a:rPr kumimoji="1" lang="en-US" altLang="ja-JP" sz="900" dirty="0"/>
                        <a:t>(0-5cm)</a:t>
                      </a:r>
                      <a:endParaRPr kumimoji="1" lang="ja-JP" altLang="en-US" sz="900" dirty="0"/>
                    </a:p>
                  </a:txBody>
                  <a:tcPr vert="vert270" anchor="ctr">
                    <a:solidFill>
                      <a:schemeClr val="accent1">
                        <a:lumMod val="20000"/>
                        <a:lumOff val="80000"/>
                      </a:schemeClr>
                    </a:solid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613694696"/>
                  </a:ext>
                </a:extLst>
              </a:tr>
              <a:tr h="1394233">
                <a:tc>
                  <a:txBody>
                    <a:bodyPr/>
                    <a:lstStyle/>
                    <a:p>
                      <a:pPr algn="ctr"/>
                      <a:r>
                        <a:rPr kumimoji="1" lang="ja-JP" altLang="en-US" sz="900" dirty="0"/>
                        <a:t>下層</a:t>
                      </a:r>
                      <a:r>
                        <a:rPr kumimoji="1" lang="en-US" altLang="ja-JP" sz="900" dirty="0"/>
                        <a:t>(5-10cm)</a:t>
                      </a:r>
                      <a:endParaRPr kumimoji="1" lang="ja-JP" altLang="en-US" sz="900" dirty="0"/>
                    </a:p>
                  </a:txBody>
                  <a:tcPr vert="vert270" anchor="ctr">
                    <a:solidFill>
                      <a:schemeClr val="accent1">
                        <a:lumMod val="20000"/>
                        <a:lumOff val="80000"/>
                      </a:schemeClr>
                    </a:solid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62535296"/>
                  </a:ext>
                </a:extLst>
              </a:tr>
              <a:tr h="2788466">
                <a:tc>
                  <a:txBody>
                    <a:bodyPr/>
                    <a:lstStyle/>
                    <a:p>
                      <a:pPr algn="ctr"/>
                      <a:endParaRPr kumimoji="1" lang="ja-JP" altLang="en-US" dirty="0"/>
                    </a:p>
                  </a:txBody>
                  <a:tcPr vert="vert270" anchor="ctr">
                    <a:solidFill>
                      <a:schemeClr val="accent1">
                        <a:lumMod val="20000"/>
                        <a:lumOff val="80000"/>
                      </a:schemeClr>
                    </a:solidFill>
                  </a:tcPr>
                </a:tc>
                <a:tc gridSpan="4">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lt"/>
                        <a:ea typeface="+mn-ea"/>
                        <a:cs typeface="+mn-cs"/>
                      </a:endParaRP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gridSpan="3">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4236922088"/>
                  </a:ext>
                </a:extLst>
              </a:tr>
            </a:tbl>
          </a:graphicData>
        </a:graphic>
      </p:graphicFrame>
      <p:sp>
        <p:nvSpPr>
          <p:cNvPr id="78" name="テキスト ボックス 77"/>
          <p:cNvSpPr txBox="1"/>
          <p:nvPr/>
        </p:nvSpPr>
        <p:spPr>
          <a:xfrm>
            <a:off x="392733" y="3923819"/>
            <a:ext cx="4871836" cy="2677656"/>
          </a:xfrm>
          <a:prstGeom prst="rect">
            <a:avLst/>
          </a:prstGeom>
          <a:noFill/>
        </p:spPr>
        <p:txBody>
          <a:bodyPr wrap="square" rtlCol="0">
            <a:spAutoFit/>
          </a:bodyPr>
          <a:lstStyle/>
          <a:p>
            <a:r>
              <a:rPr kumimoji="1" lang="ja-JP" altLang="en-US" sz="1050" dirty="0"/>
              <a:t>①</a:t>
            </a:r>
            <a:r>
              <a:rPr kumimoji="1" lang="en-US" altLang="ja-JP" sz="1050" b="1" dirty="0">
                <a:solidFill>
                  <a:srgbClr val="FF0000"/>
                </a:solidFill>
              </a:rPr>
              <a:t>ORP</a:t>
            </a:r>
            <a:r>
              <a:rPr kumimoji="1" lang="ja-JP" altLang="en-US" sz="1050" b="1" dirty="0">
                <a:solidFill>
                  <a:srgbClr val="FF0000"/>
                </a:solidFill>
              </a:rPr>
              <a:t>は、散布前の値は対照区より低いものの、対照区と同様に上昇傾向を示</a:t>
            </a:r>
            <a:endParaRPr kumimoji="1" lang="en-US" altLang="ja-JP" sz="1050" b="1" dirty="0">
              <a:solidFill>
                <a:srgbClr val="FF0000"/>
              </a:solidFill>
            </a:endParaRPr>
          </a:p>
          <a:p>
            <a:r>
              <a:rPr kumimoji="1" lang="ja-JP" altLang="en-US" sz="1050" b="1" dirty="0">
                <a:solidFill>
                  <a:srgbClr val="FF0000"/>
                </a:solidFill>
              </a:rPr>
              <a:t>　しており、２か月後はほぼ同じ値となっている。</a:t>
            </a:r>
          </a:p>
          <a:p>
            <a:endParaRPr kumimoji="1" lang="en-US" altLang="ja-JP" sz="1050" dirty="0"/>
          </a:p>
          <a:p>
            <a:r>
              <a:rPr kumimoji="1" lang="ja-JP" altLang="en-US" sz="1050" dirty="0"/>
              <a:t>②</a:t>
            </a:r>
            <a:r>
              <a:rPr kumimoji="1" lang="en-US" altLang="ja-JP" sz="1050" dirty="0"/>
              <a:t>TOC</a:t>
            </a:r>
            <a:r>
              <a:rPr kumimoji="1" lang="ja-JP" altLang="en-US" sz="1050" dirty="0"/>
              <a:t>（上層）は、概ね対照区と同様の変動傾向を示しており、</a:t>
            </a:r>
            <a:endParaRPr kumimoji="1" lang="en-US" altLang="ja-JP" sz="1050" dirty="0"/>
          </a:p>
          <a:p>
            <a:r>
              <a:rPr kumimoji="1" lang="ja-JP" altLang="en-US" sz="1050" dirty="0"/>
              <a:t>　</a:t>
            </a:r>
            <a:r>
              <a:rPr kumimoji="1" lang="en-US" altLang="ja-JP" sz="1050" dirty="0"/>
              <a:t>TOC</a:t>
            </a:r>
            <a:r>
              <a:rPr kumimoji="1" lang="ja-JP" altLang="en-US" sz="1050" dirty="0"/>
              <a:t>（下層）は、対照区と異なる変動傾向を示している。</a:t>
            </a:r>
            <a:endParaRPr kumimoji="1" lang="en-US" altLang="ja-JP" sz="1050" dirty="0"/>
          </a:p>
          <a:p>
            <a:endParaRPr kumimoji="1" lang="ja-JP" altLang="en-US" sz="1050" dirty="0"/>
          </a:p>
          <a:p>
            <a:r>
              <a:rPr kumimoji="1" lang="ja-JP" altLang="en-US" sz="1050" dirty="0"/>
              <a:t>③全硫化物は概ね対照区と同様の変動傾向を示しており、上層は対照区より</a:t>
            </a:r>
            <a:endParaRPr kumimoji="1" lang="en-US" altLang="ja-JP" sz="1050" dirty="0"/>
          </a:p>
          <a:p>
            <a:r>
              <a:rPr lang="ja-JP" altLang="en-US" sz="1050" dirty="0"/>
              <a:t>　</a:t>
            </a:r>
            <a:r>
              <a:rPr kumimoji="1" lang="ja-JP" altLang="en-US" sz="1050" dirty="0"/>
              <a:t>低く、下層は対照区より高い値であった。</a:t>
            </a:r>
            <a:endParaRPr kumimoji="1" lang="en-US" altLang="ja-JP" sz="1050" dirty="0"/>
          </a:p>
          <a:p>
            <a:endParaRPr kumimoji="1" lang="ja-JP" altLang="en-US" sz="1050" dirty="0"/>
          </a:p>
          <a:p>
            <a:r>
              <a:rPr kumimoji="1" lang="ja-JP" altLang="en-US" sz="1050" dirty="0"/>
              <a:t>④</a:t>
            </a:r>
            <a:r>
              <a:rPr kumimoji="1" lang="ja-JP" altLang="en-US" sz="1050" dirty="0" err="1"/>
              <a:t>ｐ</a:t>
            </a:r>
            <a:r>
              <a:rPr kumimoji="1" lang="en-US" altLang="ja-JP" sz="1050" dirty="0"/>
              <a:t>H</a:t>
            </a:r>
            <a:r>
              <a:rPr kumimoji="1" lang="ja-JP" altLang="en-US" sz="1050" dirty="0"/>
              <a:t>は、１か月後に</a:t>
            </a:r>
            <a:r>
              <a:rPr kumimoji="1" lang="ja-JP" altLang="en-US" sz="1050" dirty="0" err="1"/>
              <a:t>ｐ</a:t>
            </a:r>
            <a:r>
              <a:rPr kumimoji="1" lang="en-US" altLang="ja-JP" sz="1050" dirty="0"/>
              <a:t>H7.5</a:t>
            </a:r>
            <a:r>
              <a:rPr kumimoji="1" lang="ja-JP" altLang="en-US" sz="1050" dirty="0"/>
              <a:t>程度</a:t>
            </a:r>
            <a:r>
              <a:rPr kumimoji="1" lang="ja-JP" altLang="en-US" sz="1050" dirty="0" smtClean="0"/>
              <a:t>まで増加して</a:t>
            </a:r>
            <a:r>
              <a:rPr kumimoji="1" lang="ja-JP" altLang="en-US" sz="1050" dirty="0"/>
              <a:t>いるが目標値である</a:t>
            </a:r>
            <a:r>
              <a:rPr kumimoji="1" lang="ja-JP" altLang="en-US" sz="1050" dirty="0" err="1"/>
              <a:t>ｐ</a:t>
            </a:r>
            <a:r>
              <a:rPr kumimoji="1" lang="en-US" altLang="ja-JP" sz="1050" dirty="0"/>
              <a:t>H</a:t>
            </a:r>
            <a:r>
              <a:rPr kumimoji="1" lang="ja-JP" altLang="en-US" sz="1050" dirty="0"/>
              <a:t>８には</a:t>
            </a:r>
            <a:endParaRPr kumimoji="1" lang="en-US" altLang="ja-JP" sz="1050" dirty="0"/>
          </a:p>
          <a:p>
            <a:r>
              <a:rPr kumimoji="1" lang="ja-JP" altLang="en-US" sz="1050" dirty="0"/>
              <a:t>　達しなかった。１か月以降は減少傾向にある。</a:t>
            </a:r>
            <a:endParaRPr kumimoji="1" lang="en-US" altLang="ja-JP" sz="1050" dirty="0"/>
          </a:p>
          <a:p>
            <a:endParaRPr kumimoji="1" lang="ja-JP" altLang="en-US" sz="1050" dirty="0"/>
          </a:p>
          <a:p>
            <a:r>
              <a:rPr kumimoji="1" lang="ja-JP" altLang="en-US" sz="1050" dirty="0"/>
              <a:t>⑤メタン生成菌は、散布前と</a:t>
            </a:r>
            <a:r>
              <a:rPr kumimoji="1" lang="ja-JP" altLang="en-US" sz="1050" dirty="0" smtClean="0"/>
              <a:t>比べて減少して</a:t>
            </a:r>
            <a:r>
              <a:rPr kumimoji="1" lang="ja-JP" altLang="en-US" sz="1050" dirty="0"/>
              <a:t>いる</a:t>
            </a:r>
            <a:r>
              <a:rPr kumimoji="1" lang="ja-JP" altLang="en-US" sz="1050" dirty="0" smtClean="0"/>
              <a:t>。</a:t>
            </a:r>
            <a:endParaRPr kumimoji="1" lang="en-US" altLang="ja-JP" sz="1050" dirty="0" smtClean="0"/>
          </a:p>
          <a:p>
            <a:r>
              <a:rPr lang="ja-JP" altLang="en-US" sz="1050" dirty="0"/>
              <a:t>　硫酸還元菌は、横ばいであった。</a:t>
            </a:r>
            <a:endParaRPr lang="en-US" altLang="ja-JP" sz="1050" dirty="0"/>
          </a:p>
          <a:p>
            <a:endParaRPr kumimoji="1" lang="en-US" altLang="ja-JP" sz="1050" dirty="0"/>
          </a:p>
          <a:p>
            <a:r>
              <a:rPr kumimoji="1" lang="ja-JP" altLang="en-US" sz="1050" dirty="0"/>
              <a:t>　　</a:t>
            </a:r>
          </a:p>
        </p:txBody>
      </p:sp>
      <p:sp>
        <p:nvSpPr>
          <p:cNvPr id="82" name="正方形/長方形 81"/>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84" name="グループ化 83"/>
          <p:cNvGrpSpPr/>
          <p:nvPr/>
        </p:nvGrpSpPr>
        <p:grpSpPr>
          <a:xfrm>
            <a:off x="7199721" y="19078"/>
            <a:ext cx="1902880" cy="375487"/>
            <a:chOff x="162150" y="2254313"/>
            <a:chExt cx="2412000" cy="375487"/>
          </a:xfrm>
        </p:grpSpPr>
        <p:sp>
          <p:nvSpPr>
            <p:cNvPr id="85" name="角丸四角形 84"/>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86"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9880384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 21"/>
          <p:cNvGraphicFramePr>
            <a:graphicFrameLocks noGrp="1"/>
          </p:cNvGraphicFramePr>
          <p:nvPr>
            <p:extLst/>
          </p:nvPr>
        </p:nvGraphicFramePr>
        <p:xfrm>
          <a:off x="40841" y="749666"/>
          <a:ext cx="9075380" cy="5843870"/>
        </p:xfrm>
        <a:graphic>
          <a:graphicData uri="http://schemas.openxmlformats.org/drawingml/2006/table">
            <a:tbl>
              <a:tblPr firstRow="1" bandRow="1">
                <a:tableStyleId>{5940675A-B579-460E-94D1-54222C63F5DA}</a:tableStyleId>
              </a:tblPr>
              <a:tblGrid>
                <a:gridCol w="309098">
                  <a:extLst>
                    <a:ext uri="{9D8B030D-6E8A-4147-A177-3AD203B41FA5}">
                      <a16:colId xmlns:a16="http://schemas.microsoft.com/office/drawing/2014/main" val="3080765686"/>
                    </a:ext>
                  </a:extLst>
                </a:gridCol>
                <a:gridCol w="1252326">
                  <a:extLst>
                    <a:ext uri="{9D8B030D-6E8A-4147-A177-3AD203B41FA5}">
                      <a16:colId xmlns:a16="http://schemas.microsoft.com/office/drawing/2014/main" val="1456372851"/>
                    </a:ext>
                  </a:extLst>
                </a:gridCol>
                <a:gridCol w="1252326">
                  <a:extLst>
                    <a:ext uri="{9D8B030D-6E8A-4147-A177-3AD203B41FA5}">
                      <a16:colId xmlns:a16="http://schemas.microsoft.com/office/drawing/2014/main" val="3492022314"/>
                    </a:ext>
                  </a:extLst>
                </a:gridCol>
                <a:gridCol w="1252326">
                  <a:extLst>
                    <a:ext uri="{9D8B030D-6E8A-4147-A177-3AD203B41FA5}">
                      <a16:colId xmlns:a16="http://schemas.microsoft.com/office/drawing/2014/main" val="1229923971"/>
                    </a:ext>
                  </a:extLst>
                </a:gridCol>
                <a:gridCol w="1252326">
                  <a:extLst>
                    <a:ext uri="{9D8B030D-6E8A-4147-A177-3AD203B41FA5}">
                      <a16:colId xmlns:a16="http://schemas.microsoft.com/office/drawing/2014/main" val="4226561818"/>
                    </a:ext>
                  </a:extLst>
                </a:gridCol>
                <a:gridCol w="1252326">
                  <a:extLst>
                    <a:ext uri="{9D8B030D-6E8A-4147-A177-3AD203B41FA5}">
                      <a16:colId xmlns:a16="http://schemas.microsoft.com/office/drawing/2014/main" val="117312834"/>
                    </a:ext>
                  </a:extLst>
                </a:gridCol>
                <a:gridCol w="1252326">
                  <a:extLst>
                    <a:ext uri="{9D8B030D-6E8A-4147-A177-3AD203B41FA5}">
                      <a16:colId xmlns:a16="http://schemas.microsoft.com/office/drawing/2014/main" val="335227833"/>
                    </a:ext>
                  </a:extLst>
                </a:gridCol>
                <a:gridCol w="1252326">
                  <a:extLst>
                    <a:ext uri="{9D8B030D-6E8A-4147-A177-3AD203B41FA5}">
                      <a16:colId xmlns:a16="http://schemas.microsoft.com/office/drawing/2014/main" val="3095909913"/>
                    </a:ext>
                  </a:extLst>
                </a:gridCol>
              </a:tblGrid>
              <a:tr h="266938">
                <a:tc>
                  <a:txBody>
                    <a:bodyPr/>
                    <a:lstStyle/>
                    <a:p>
                      <a:pPr algn="ctr"/>
                      <a:r>
                        <a:rPr kumimoji="1" lang="en-US" altLang="ja-JP" sz="1000" dirty="0"/>
                        <a:t>Z</a:t>
                      </a:r>
                      <a:endParaRPr kumimoji="1" lang="ja-JP" altLang="en-US" sz="1000" dirty="0"/>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t>①</a:t>
                      </a:r>
                      <a:r>
                        <a:rPr kumimoji="1" lang="en-US" altLang="ja-JP" sz="1000" dirty="0"/>
                        <a:t>ORP</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②</a:t>
                      </a:r>
                      <a:r>
                        <a:rPr kumimoji="1" lang="en-US" altLang="ja-JP" sz="1000" dirty="0"/>
                        <a:t>TOC</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強熱減量</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00" dirty="0"/>
                        <a:t>COD</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③全硫化物</a:t>
                      </a:r>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④</a:t>
                      </a:r>
                      <a:r>
                        <a:rPr kumimoji="1" lang="en-US" altLang="ja-JP" sz="1000" dirty="0"/>
                        <a:t>pH</a:t>
                      </a:r>
                      <a:endParaRPr kumimoji="1" lang="ja-JP" altLang="en-US" sz="1000" dirty="0"/>
                    </a:p>
                  </a:txBody>
                  <a:tcPr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t>泥温</a:t>
                      </a:r>
                    </a:p>
                  </a:txBody>
                  <a:tcPr anchor="ctr">
                    <a:solidFill>
                      <a:schemeClr val="accent1">
                        <a:lumMod val="20000"/>
                        <a:lumOff val="80000"/>
                      </a:schemeClr>
                    </a:solidFill>
                  </a:tcPr>
                </a:tc>
                <a:extLst>
                  <a:ext uri="{0D108BD9-81ED-4DB2-BD59-A6C34878D82A}">
                    <a16:rowId xmlns:a16="http://schemas.microsoft.com/office/drawing/2014/main" val="2707961998"/>
                  </a:ext>
                </a:extLst>
              </a:tr>
              <a:tr h="1394233">
                <a:tc>
                  <a:txBody>
                    <a:bodyPr/>
                    <a:lstStyle/>
                    <a:p>
                      <a:pPr algn="ctr"/>
                      <a:r>
                        <a:rPr kumimoji="1" lang="ja-JP" altLang="en-US" sz="900" dirty="0"/>
                        <a:t>上層</a:t>
                      </a:r>
                      <a:r>
                        <a:rPr kumimoji="1" lang="en-US" altLang="ja-JP" sz="900" dirty="0"/>
                        <a:t>(0-5cm)</a:t>
                      </a:r>
                      <a:endParaRPr kumimoji="1" lang="ja-JP" altLang="en-US" sz="900" dirty="0"/>
                    </a:p>
                  </a:txBody>
                  <a:tcPr vert="vert270" anchor="ctr">
                    <a:solidFill>
                      <a:schemeClr val="accent1">
                        <a:lumMod val="20000"/>
                        <a:lumOff val="80000"/>
                      </a:schemeClr>
                    </a:solid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613694696"/>
                  </a:ext>
                </a:extLst>
              </a:tr>
              <a:tr h="1394233">
                <a:tc>
                  <a:txBody>
                    <a:bodyPr/>
                    <a:lstStyle/>
                    <a:p>
                      <a:pPr algn="ctr"/>
                      <a:r>
                        <a:rPr kumimoji="1" lang="ja-JP" altLang="en-US" sz="900" dirty="0"/>
                        <a:t>下層</a:t>
                      </a:r>
                      <a:r>
                        <a:rPr kumimoji="1" lang="en-US" altLang="ja-JP" sz="900" dirty="0"/>
                        <a:t>(5-10cm)</a:t>
                      </a:r>
                      <a:endParaRPr kumimoji="1" lang="ja-JP" altLang="en-US" sz="900" dirty="0"/>
                    </a:p>
                  </a:txBody>
                  <a:tcPr vert="vert270" anchor="ctr">
                    <a:solidFill>
                      <a:schemeClr val="accent1">
                        <a:lumMod val="20000"/>
                        <a:lumOff val="80000"/>
                      </a:schemeClr>
                    </a:solid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62535296"/>
                  </a:ext>
                </a:extLst>
              </a:tr>
              <a:tr h="2788466">
                <a:tc>
                  <a:txBody>
                    <a:bodyPr/>
                    <a:lstStyle/>
                    <a:p>
                      <a:pPr algn="ctr"/>
                      <a:endParaRPr kumimoji="1" lang="ja-JP" altLang="en-US" dirty="0"/>
                    </a:p>
                  </a:txBody>
                  <a:tcPr vert="vert270" anchor="ctr">
                    <a:solidFill>
                      <a:schemeClr val="accent1">
                        <a:lumMod val="20000"/>
                        <a:lumOff val="80000"/>
                      </a:schemeClr>
                    </a:solidFill>
                  </a:tcPr>
                </a:tc>
                <a:tc gridSpan="4">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n-lt"/>
                        <a:ea typeface="+mn-ea"/>
                        <a:cs typeface="+mn-cs"/>
                      </a:endParaRP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gridSpan="3">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4236922088"/>
                  </a:ext>
                </a:extLst>
              </a:tr>
            </a:tbl>
          </a:graphicData>
        </a:graphic>
      </p:graphicFrame>
      <p:sp>
        <p:nvSpPr>
          <p:cNvPr id="10"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31</a:t>
            </a:fld>
            <a:endParaRPr kumimoji="1" lang="ja-JP" altLang="en-US" dirty="0"/>
          </a:p>
        </p:txBody>
      </p:sp>
      <p:graphicFrame>
        <p:nvGraphicFramePr>
          <p:cNvPr id="61" name="表 60"/>
          <p:cNvGraphicFramePr>
            <a:graphicFrameLocks noGrp="1"/>
          </p:cNvGraphicFramePr>
          <p:nvPr/>
        </p:nvGraphicFramePr>
        <p:xfrm>
          <a:off x="83973" y="412298"/>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sz="1200" dirty="0">
                          <a:latin typeface="+mn-lt"/>
                        </a:rPr>
                        <a:t>底質分析結果（</a:t>
                      </a:r>
                      <a:r>
                        <a:rPr kumimoji="1" lang="en-US" altLang="ja-JP" sz="1200" dirty="0">
                          <a:latin typeface="+mn-lt"/>
                        </a:rPr>
                        <a:t>Z</a:t>
                      </a:r>
                      <a:r>
                        <a:rPr kumimoji="1" lang="ja-JP" altLang="en-US" sz="1200" dirty="0">
                          <a:latin typeface="+mn-lt"/>
                        </a:rPr>
                        <a:t>実験区と対照区）</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14" name="テキスト ボックス 13"/>
          <p:cNvSpPr txBox="1"/>
          <p:nvPr/>
        </p:nvSpPr>
        <p:spPr>
          <a:xfrm>
            <a:off x="363808" y="6593416"/>
            <a:ext cx="2125903" cy="276999"/>
          </a:xfrm>
          <a:prstGeom prst="rect">
            <a:avLst/>
          </a:prstGeom>
          <a:noFill/>
        </p:spPr>
        <p:txBody>
          <a:bodyPr wrap="none" rtlCol="0">
            <a:spAutoFit/>
          </a:bodyPr>
          <a:lstStyle/>
          <a:p>
            <a:r>
              <a:rPr kumimoji="1" lang="ja-JP" altLang="en-US" sz="1200" dirty="0"/>
              <a:t>凡例：　　　</a:t>
            </a:r>
            <a:r>
              <a:rPr kumimoji="1" lang="en-US" altLang="ja-JP" sz="1200" dirty="0"/>
              <a:t>Z</a:t>
            </a:r>
            <a:r>
              <a:rPr kumimoji="1" lang="ja-JP" altLang="en-US" sz="1200" dirty="0"/>
              <a:t>　　　　対照</a:t>
            </a:r>
          </a:p>
        </p:txBody>
      </p:sp>
      <p:grpSp>
        <p:nvGrpSpPr>
          <p:cNvPr id="16" name="グループ化 15"/>
          <p:cNvGrpSpPr/>
          <p:nvPr/>
        </p:nvGrpSpPr>
        <p:grpSpPr>
          <a:xfrm>
            <a:off x="957806" y="6666811"/>
            <a:ext cx="360000" cy="108000"/>
            <a:chOff x="-715992" y="4197103"/>
            <a:chExt cx="360000" cy="108000"/>
          </a:xfrm>
        </p:grpSpPr>
        <p:cxnSp>
          <p:nvCxnSpPr>
            <p:cNvPr id="17" name="直線コネクタ 16"/>
            <p:cNvCxnSpPr/>
            <p:nvPr/>
          </p:nvCxnSpPr>
          <p:spPr>
            <a:xfrm>
              <a:off x="-715992" y="4251103"/>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楕円 17"/>
            <p:cNvSpPr/>
            <p:nvPr/>
          </p:nvSpPr>
          <p:spPr>
            <a:xfrm>
              <a:off x="-589992" y="4197103"/>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1645036" y="6657846"/>
            <a:ext cx="360000" cy="129397"/>
            <a:chOff x="1610532" y="6657846"/>
            <a:chExt cx="360000" cy="129397"/>
          </a:xfrm>
        </p:grpSpPr>
        <p:cxnSp>
          <p:nvCxnSpPr>
            <p:cNvPr id="20" name="直線コネクタ 19"/>
            <p:cNvCxnSpPr/>
            <p:nvPr/>
          </p:nvCxnSpPr>
          <p:spPr>
            <a:xfrm>
              <a:off x="1610532" y="6722544"/>
              <a:ext cx="360000" cy="0"/>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ひし形 20"/>
            <p:cNvSpPr/>
            <p:nvPr/>
          </p:nvSpPr>
          <p:spPr>
            <a:xfrm>
              <a:off x="1725834" y="6657846"/>
              <a:ext cx="129397" cy="129397"/>
            </a:xfrm>
            <a:prstGeom prst="diamond">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p:cNvPicPr>
            <a:picLocks noChangeAspect="1"/>
          </p:cNvPicPr>
          <p:nvPr/>
        </p:nvPicPr>
        <p:blipFill>
          <a:blip r:embed="rId3"/>
          <a:stretch>
            <a:fillRect/>
          </a:stretch>
        </p:blipFill>
        <p:spPr>
          <a:xfrm>
            <a:off x="1509300" y="1078599"/>
            <a:ext cx="1332000" cy="1305138"/>
          </a:xfrm>
          <a:prstGeom prst="rect">
            <a:avLst/>
          </a:prstGeom>
        </p:spPr>
      </p:pic>
      <p:pic>
        <p:nvPicPr>
          <p:cNvPr id="4" name="図 3"/>
          <p:cNvPicPr>
            <a:picLocks noChangeAspect="1"/>
          </p:cNvPicPr>
          <p:nvPr/>
        </p:nvPicPr>
        <p:blipFill>
          <a:blip r:embed="rId4"/>
          <a:stretch>
            <a:fillRect/>
          </a:stretch>
        </p:blipFill>
        <p:spPr>
          <a:xfrm>
            <a:off x="2761292" y="1078599"/>
            <a:ext cx="1332000" cy="1307210"/>
          </a:xfrm>
          <a:prstGeom prst="rect">
            <a:avLst/>
          </a:prstGeom>
        </p:spPr>
      </p:pic>
      <p:pic>
        <p:nvPicPr>
          <p:cNvPr id="7" name="図 6"/>
          <p:cNvPicPr>
            <a:picLocks noChangeAspect="1"/>
          </p:cNvPicPr>
          <p:nvPr/>
        </p:nvPicPr>
        <p:blipFill>
          <a:blip r:embed="rId5"/>
          <a:stretch>
            <a:fillRect/>
          </a:stretch>
        </p:blipFill>
        <p:spPr>
          <a:xfrm>
            <a:off x="6517268" y="1078599"/>
            <a:ext cx="1332000" cy="1305138"/>
          </a:xfrm>
          <a:prstGeom prst="rect">
            <a:avLst/>
          </a:prstGeom>
        </p:spPr>
      </p:pic>
      <p:pic>
        <p:nvPicPr>
          <p:cNvPr id="8" name="図 7"/>
          <p:cNvPicPr>
            <a:picLocks noChangeAspect="1"/>
          </p:cNvPicPr>
          <p:nvPr/>
        </p:nvPicPr>
        <p:blipFill>
          <a:blip r:embed="rId6"/>
          <a:stretch>
            <a:fillRect/>
          </a:stretch>
        </p:blipFill>
        <p:spPr>
          <a:xfrm>
            <a:off x="7769259" y="1078599"/>
            <a:ext cx="1332000" cy="1305138"/>
          </a:xfrm>
          <a:prstGeom prst="rect">
            <a:avLst/>
          </a:prstGeom>
        </p:spPr>
      </p:pic>
      <p:pic>
        <p:nvPicPr>
          <p:cNvPr id="11" name="図 10"/>
          <p:cNvPicPr>
            <a:picLocks noChangeAspect="1"/>
          </p:cNvPicPr>
          <p:nvPr/>
        </p:nvPicPr>
        <p:blipFill>
          <a:blip r:embed="rId7"/>
          <a:stretch>
            <a:fillRect/>
          </a:stretch>
        </p:blipFill>
        <p:spPr>
          <a:xfrm>
            <a:off x="1508239" y="2470464"/>
            <a:ext cx="1332000" cy="1307210"/>
          </a:xfrm>
          <a:prstGeom prst="rect">
            <a:avLst/>
          </a:prstGeom>
        </p:spPr>
      </p:pic>
      <p:pic>
        <p:nvPicPr>
          <p:cNvPr id="12" name="図 11"/>
          <p:cNvPicPr>
            <a:picLocks noChangeAspect="1"/>
          </p:cNvPicPr>
          <p:nvPr/>
        </p:nvPicPr>
        <p:blipFill>
          <a:blip r:embed="rId8"/>
          <a:stretch>
            <a:fillRect/>
          </a:stretch>
        </p:blipFill>
        <p:spPr>
          <a:xfrm>
            <a:off x="2760051" y="2470464"/>
            <a:ext cx="1332000" cy="1305138"/>
          </a:xfrm>
          <a:prstGeom prst="rect">
            <a:avLst/>
          </a:prstGeom>
        </p:spPr>
      </p:pic>
      <p:pic>
        <p:nvPicPr>
          <p:cNvPr id="24" name="図 23"/>
          <p:cNvPicPr>
            <a:picLocks noChangeAspect="1"/>
          </p:cNvPicPr>
          <p:nvPr/>
        </p:nvPicPr>
        <p:blipFill>
          <a:blip r:embed="rId9"/>
          <a:stretch>
            <a:fillRect/>
          </a:stretch>
        </p:blipFill>
        <p:spPr>
          <a:xfrm>
            <a:off x="6515487" y="2470464"/>
            <a:ext cx="1332000" cy="1307210"/>
          </a:xfrm>
          <a:prstGeom prst="rect">
            <a:avLst/>
          </a:prstGeom>
        </p:spPr>
      </p:pic>
      <p:pic>
        <p:nvPicPr>
          <p:cNvPr id="25" name="図 24"/>
          <p:cNvPicPr>
            <a:picLocks noChangeAspect="1"/>
          </p:cNvPicPr>
          <p:nvPr/>
        </p:nvPicPr>
        <p:blipFill>
          <a:blip r:embed="rId10"/>
          <a:stretch>
            <a:fillRect/>
          </a:stretch>
        </p:blipFill>
        <p:spPr>
          <a:xfrm>
            <a:off x="7767299" y="2470464"/>
            <a:ext cx="1332000" cy="1307210"/>
          </a:xfrm>
          <a:prstGeom prst="rect">
            <a:avLst/>
          </a:prstGeom>
        </p:spPr>
      </p:pic>
      <p:grpSp>
        <p:nvGrpSpPr>
          <p:cNvPr id="28" name="グループ化 27"/>
          <p:cNvGrpSpPr/>
          <p:nvPr/>
        </p:nvGrpSpPr>
        <p:grpSpPr>
          <a:xfrm>
            <a:off x="4034255" y="2470464"/>
            <a:ext cx="1343967" cy="1309245"/>
            <a:chOff x="256427" y="2470464"/>
            <a:chExt cx="1343967" cy="1309245"/>
          </a:xfrm>
        </p:grpSpPr>
        <p:pic>
          <p:nvPicPr>
            <p:cNvPr id="9" name="図 8"/>
            <p:cNvPicPr>
              <a:picLocks noChangeAspect="1"/>
            </p:cNvPicPr>
            <p:nvPr/>
          </p:nvPicPr>
          <p:blipFill>
            <a:blip r:embed="rId11"/>
            <a:stretch>
              <a:fillRect/>
            </a:stretch>
          </p:blipFill>
          <p:spPr>
            <a:xfrm>
              <a:off x="256427" y="2470464"/>
              <a:ext cx="1332000" cy="1309245"/>
            </a:xfrm>
            <a:prstGeom prst="rect">
              <a:avLst/>
            </a:prstGeom>
          </p:spPr>
        </p:pic>
        <p:grpSp>
          <p:nvGrpSpPr>
            <p:cNvPr id="36" name="グループ化 35"/>
            <p:cNvGrpSpPr/>
            <p:nvPr/>
          </p:nvGrpSpPr>
          <p:grpSpPr>
            <a:xfrm>
              <a:off x="1287488" y="3357657"/>
              <a:ext cx="312906" cy="313406"/>
              <a:chOff x="9802210" y="3314497"/>
              <a:chExt cx="312906" cy="439105"/>
            </a:xfrm>
          </p:grpSpPr>
          <p:sp>
            <p:nvSpPr>
              <p:cNvPr id="37" name="テキスト ボックス 36"/>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39" name="直線矢印コネクタ 38"/>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40" name="グループ化 39"/>
          <p:cNvGrpSpPr/>
          <p:nvPr/>
        </p:nvGrpSpPr>
        <p:grpSpPr>
          <a:xfrm>
            <a:off x="2532281" y="3357657"/>
            <a:ext cx="312906" cy="313406"/>
            <a:chOff x="9802210" y="3314497"/>
            <a:chExt cx="312906" cy="439105"/>
          </a:xfrm>
        </p:grpSpPr>
        <p:sp>
          <p:nvSpPr>
            <p:cNvPr id="41" name="テキスト ボックス 40"/>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42" name="直線矢印コネクタ 41"/>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a:off x="3789542" y="3357657"/>
            <a:ext cx="312906" cy="313406"/>
            <a:chOff x="9802210" y="3314497"/>
            <a:chExt cx="312906" cy="439105"/>
          </a:xfrm>
        </p:grpSpPr>
        <p:sp>
          <p:nvSpPr>
            <p:cNvPr id="44" name="テキスト ボックス 43"/>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45" name="直線矢印コネクタ 44"/>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a:off x="5272944" y="2457213"/>
            <a:ext cx="1338603" cy="1313660"/>
            <a:chOff x="4005259" y="2459518"/>
            <a:chExt cx="1338603" cy="1313660"/>
          </a:xfrm>
        </p:grpSpPr>
        <p:pic>
          <p:nvPicPr>
            <p:cNvPr id="27" name="図 26"/>
            <p:cNvPicPr>
              <a:picLocks noChangeAspect="1"/>
            </p:cNvPicPr>
            <p:nvPr/>
          </p:nvPicPr>
          <p:blipFill>
            <a:blip r:embed="rId12"/>
            <a:stretch>
              <a:fillRect/>
            </a:stretch>
          </p:blipFill>
          <p:spPr>
            <a:xfrm>
              <a:off x="4005259" y="2459518"/>
              <a:ext cx="1338603" cy="1313660"/>
            </a:xfrm>
            <a:prstGeom prst="rect">
              <a:avLst/>
            </a:prstGeom>
          </p:spPr>
        </p:pic>
        <p:grpSp>
          <p:nvGrpSpPr>
            <p:cNvPr id="46" name="グループ化 45"/>
            <p:cNvGrpSpPr/>
            <p:nvPr/>
          </p:nvGrpSpPr>
          <p:grpSpPr>
            <a:xfrm>
              <a:off x="4247181" y="3353159"/>
              <a:ext cx="312906" cy="320207"/>
              <a:chOff x="8911524" y="3332369"/>
              <a:chExt cx="312906" cy="448634"/>
            </a:xfrm>
          </p:grpSpPr>
          <p:sp>
            <p:nvSpPr>
              <p:cNvPr id="47" name="テキスト ボックス 46"/>
              <p:cNvSpPr txBox="1"/>
              <p:nvPr/>
            </p:nvSpPr>
            <p:spPr>
              <a:xfrm>
                <a:off x="8911524" y="3543833"/>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48" name="直線矢印コネクタ 47"/>
              <p:cNvCxnSpPr/>
              <p:nvPr/>
            </p:nvCxnSpPr>
            <p:spPr>
              <a:xfrm flipH="1">
                <a:off x="9066357" y="3332369"/>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32" name="グループ化 31"/>
          <p:cNvGrpSpPr/>
          <p:nvPr/>
        </p:nvGrpSpPr>
        <p:grpSpPr>
          <a:xfrm>
            <a:off x="272676" y="2463663"/>
            <a:ext cx="1351746" cy="1307210"/>
            <a:chOff x="5263675" y="2470464"/>
            <a:chExt cx="1351746" cy="1307210"/>
          </a:xfrm>
        </p:grpSpPr>
        <p:pic>
          <p:nvPicPr>
            <p:cNvPr id="23" name="図 22"/>
            <p:cNvPicPr>
              <a:picLocks noChangeAspect="1"/>
            </p:cNvPicPr>
            <p:nvPr/>
          </p:nvPicPr>
          <p:blipFill>
            <a:blip r:embed="rId13"/>
            <a:stretch>
              <a:fillRect/>
            </a:stretch>
          </p:blipFill>
          <p:spPr>
            <a:xfrm>
              <a:off x="5263675" y="2470464"/>
              <a:ext cx="1332000" cy="1307210"/>
            </a:xfrm>
            <a:prstGeom prst="rect">
              <a:avLst/>
            </a:prstGeom>
          </p:spPr>
        </p:pic>
        <p:grpSp>
          <p:nvGrpSpPr>
            <p:cNvPr id="49" name="グループ化 48"/>
            <p:cNvGrpSpPr/>
            <p:nvPr/>
          </p:nvGrpSpPr>
          <p:grpSpPr>
            <a:xfrm>
              <a:off x="6302515" y="3357657"/>
              <a:ext cx="312906" cy="313406"/>
              <a:chOff x="9802210" y="3314497"/>
              <a:chExt cx="312906" cy="439105"/>
            </a:xfrm>
          </p:grpSpPr>
          <p:sp>
            <p:nvSpPr>
              <p:cNvPr id="50" name="テキスト ボックス 49"/>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51" name="直線矢印コネクタ 50"/>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3" name="グループ化 12"/>
          <p:cNvGrpSpPr/>
          <p:nvPr/>
        </p:nvGrpSpPr>
        <p:grpSpPr>
          <a:xfrm>
            <a:off x="4035136" y="1078599"/>
            <a:ext cx="1348840" cy="1309245"/>
            <a:chOff x="257308" y="1078599"/>
            <a:chExt cx="1348840" cy="1309245"/>
          </a:xfrm>
        </p:grpSpPr>
        <p:pic>
          <p:nvPicPr>
            <p:cNvPr id="2" name="図 1"/>
            <p:cNvPicPr>
              <a:picLocks noChangeAspect="1"/>
            </p:cNvPicPr>
            <p:nvPr/>
          </p:nvPicPr>
          <p:blipFill>
            <a:blip r:embed="rId14"/>
            <a:stretch>
              <a:fillRect/>
            </a:stretch>
          </p:blipFill>
          <p:spPr>
            <a:xfrm>
              <a:off x="257308" y="1078599"/>
              <a:ext cx="1332000" cy="1309245"/>
            </a:xfrm>
            <a:prstGeom prst="rect">
              <a:avLst/>
            </a:prstGeom>
          </p:spPr>
        </p:pic>
        <p:grpSp>
          <p:nvGrpSpPr>
            <p:cNvPr id="52" name="グループ化 51"/>
            <p:cNvGrpSpPr/>
            <p:nvPr/>
          </p:nvGrpSpPr>
          <p:grpSpPr>
            <a:xfrm>
              <a:off x="1293242" y="1957311"/>
              <a:ext cx="312906" cy="313406"/>
              <a:chOff x="9802210" y="3314497"/>
              <a:chExt cx="312906" cy="439105"/>
            </a:xfrm>
          </p:grpSpPr>
          <p:sp>
            <p:nvSpPr>
              <p:cNvPr id="62" name="テキスト ボックス 61"/>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63" name="直線矢印コネクタ 62"/>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64" name="グループ化 63"/>
          <p:cNvGrpSpPr/>
          <p:nvPr/>
        </p:nvGrpSpPr>
        <p:grpSpPr>
          <a:xfrm>
            <a:off x="2546999" y="1957311"/>
            <a:ext cx="312906" cy="313406"/>
            <a:chOff x="9802210" y="3314497"/>
            <a:chExt cx="312906" cy="439105"/>
          </a:xfrm>
        </p:grpSpPr>
        <p:sp>
          <p:nvSpPr>
            <p:cNvPr id="65" name="テキスト ボックス 64"/>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66" name="直線矢印コネクタ 65"/>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3800756" y="1957311"/>
            <a:ext cx="312906" cy="313406"/>
            <a:chOff x="9802210" y="3314497"/>
            <a:chExt cx="312906" cy="439105"/>
          </a:xfrm>
        </p:grpSpPr>
        <p:sp>
          <p:nvSpPr>
            <p:cNvPr id="68" name="テキスト ボックス 67"/>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69" name="直線矢印コネクタ 68"/>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29" name="グループ化 28"/>
          <p:cNvGrpSpPr/>
          <p:nvPr/>
        </p:nvGrpSpPr>
        <p:grpSpPr>
          <a:xfrm>
            <a:off x="5280969" y="1076294"/>
            <a:ext cx="1354135" cy="1307173"/>
            <a:chOff x="4013284" y="1078599"/>
            <a:chExt cx="1354135" cy="1307173"/>
          </a:xfrm>
        </p:grpSpPr>
        <p:pic>
          <p:nvPicPr>
            <p:cNvPr id="5" name="図 4"/>
            <p:cNvPicPr>
              <a:picLocks noChangeAspect="1"/>
            </p:cNvPicPr>
            <p:nvPr/>
          </p:nvPicPr>
          <p:blipFill>
            <a:blip r:embed="rId15"/>
            <a:stretch>
              <a:fillRect/>
            </a:stretch>
          </p:blipFill>
          <p:spPr>
            <a:xfrm>
              <a:off x="4013284" y="1078599"/>
              <a:ext cx="1332000" cy="1307173"/>
            </a:xfrm>
            <a:prstGeom prst="rect">
              <a:avLst/>
            </a:prstGeom>
          </p:spPr>
        </p:pic>
        <p:grpSp>
          <p:nvGrpSpPr>
            <p:cNvPr id="70" name="グループ化 69"/>
            <p:cNvGrpSpPr/>
            <p:nvPr/>
          </p:nvGrpSpPr>
          <p:grpSpPr>
            <a:xfrm>
              <a:off x="5054513" y="1957311"/>
              <a:ext cx="312906" cy="313406"/>
              <a:chOff x="9802210" y="3314497"/>
              <a:chExt cx="312906" cy="439105"/>
            </a:xfrm>
          </p:grpSpPr>
          <p:sp>
            <p:nvSpPr>
              <p:cNvPr id="71" name="テキスト ボックス 70"/>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72" name="直線矢印コネクタ 71"/>
              <p:cNvCxnSpPr/>
              <p:nvPr/>
            </p:nvCxnSpPr>
            <p:spPr>
              <a:xfrm flipH="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31" name="グループ化 30"/>
          <p:cNvGrpSpPr/>
          <p:nvPr/>
        </p:nvGrpSpPr>
        <p:grpSpPr>
          <a:xfrm>
            <a:off x="274277" y="1071798"/>
            <a:ext cx="1355899" cy="1305138"/>
            <a:chOff x="5265276" y="1078599"/>
            <a:chExt cx="1355899" cy="1305138"/>
          </a:xfrm>
        </p:grpSpPr>
        <p:pic>
          <p:nvPicPr>
            <p:cNvPr id="6" name="図 5"/>
            <p:cNvPicPr>
              <a:picLocks noChangeAspect="1"/>
            </p:cNvPicPr>
            <p:nvPr/>
          </p:nvPicPr>
          <p:blipFill>
            <a:blip r:embed="rId16"/>
            <a:stretch>
              <a:fillRect/>
            </a:stretch>
          </p:blipFill>
          <p:spPr>
            <a:xfrm>
              <a:off x="5265276" y="1078599"/>
              <a:ext cx="1332000" cy="1305138"/>
            </a:xfrm>
            <a:prstGeom prst="rect">
              <a:avLst/>
            </a:prstGeom>
          </p:spPr>
        </p:pic>
        <p:grpSp>
          <p:nvGrpSpPr>
            <p:cNvPr id="73" name="グループ化 72"/>
            <p:cNvGrpSpPr/>
            <p:nvPr/>
          </p:nvGrpSpPr>
          <p:grpSpPr>
            <a:xfrm>
              <a:off x="6308269" y="1957311"/>
              <a:ext cx="312906" cy="313406"/>
              <a:chOff x="9802210" y="3314497"/>
              <a:chExt cx="312906" cy="439105"/>
            </a:xfrm>
          </p:grpSpPr>
          <p:sp>
            <p:nvSpPr>
              <p:cNvPr id="74" name="テキスト ボックス 73"/>
              <p:cNvSpPr txBox="1"/>
              <p:nvPr/>
            </p:nvSpPr>
            <p:spPr>
              <a:xfrm>
                <a:off x="9802210" y="3516432"/>
                <a:ext cx="312906" cy="237170"/>
              </a:xfrm>
              <a:prstGeom prst="rect">
                <a:avLst/>
              </a:prstGeom>
              <a:noFill/>
            </p:spPr>
            <p:txBody>
              <a:bodyPr wrap="none" rtlCol="0">
                <a:spAutoFit/>
              </a:bodyPr>
              <a:lstStyle/>
              <a:p>
                <a:r>
                  <a:rPr lang="ja-JP" altLang="en-US" sz="500" dirty="0"/>
                  <a:t>改善</a:t>
                </a:r>
                <a:endParaRPr kumimoji="1" lang="ja-JP" altLang="en-US" sz="500" dirty="0"/>
              </a:p>
            </p:txBody>
          </p:sp>
          <p:cxnSp>
            <p:nvCxnSpPr>
              <p:cNvPr id="75" name="直線矢印コネクタ 74"/>
              <p:cNvCxnSpPr/>
              <p:nvPr/>
            </p:nvCxnSpPr>
            <p:spPr>
              <a:xfrm flipH="1" flipV="1">
                <a:off x="9961707" y="3314497"/>
                <a:ext cx="0" cy="252193"/>
              </a:xfrm>
              <a:prstGeom prst="straightConnector1">
                <a:avLst/>
              </a:prstGeom>
              <a:ln w="15875">
                <a:solidFill>
                  <a:schemeClr val="tx1"/>
                </a:solidFill>
                <a:prstDash val="sysDot"/>
                <a:headEnd type="none" w="med" len="sm"/>
                <a:tailEnd type="arrow" w="sm" len="sm"/>
              </a:ln>
            </p:spPr>
            <p:style>
              <a:lnRef idx="1">
                <a:schemeClr val="accent1"/>
              </a:lnRef>
              <a:fillRef idx="0">
                <a:schemeClr val="accent1"/>
              </a:fillRef>
              <a:effectRef idx="0">
                <a:schemeClr val="accent1"/>
              </a:effectRef>
              <a:fontRef idx="minor">
                <a:schemeClr val="tx1"/>
              </a:fontRef>
            </p:style>
          </p:cxnSp>
        </p:grpSp>
      </p:grpSp>
      <p:pic>
        <p:nvPicPr>
          <p:cNvPr id="15" name="図 14"/>
          <p:cNvPicPr>
            <a:picLocks noChangeAspect="1"/>
          </p:cNvPicPr>
          <p:nvPr/>
        </p:nvPicPr>
        <p:blipFill>
          <a:blip r:embed="rId17"/>
          <a:stretch>
            <a:fillRect/>
          </a:stretch>
        </p:blipFill>
        <p:spPr>
          <a:xfrm>
            <a:off x="5600571" y="4195974"/>
            <a:ext cx="1486029" cy="2120068"/>
          </a:xfrm>
          <a:prstGeom prst="rect">
            <a:avLst/>
          </a:prstGeom>
        </p:spPr>
      </p:pic>
      <p:pic>
        <p:nvPicPr>
          <p:cNvPr id="26" name="図 25"/>
          <p:cNvPicPr>
            <a:picLocks noChangeAspect="1"/>
          </p:cNvPicPr>
          <p:nvPr/>
        </p:nvPicPr>
        <p:blipFill>
          <a:blip r:embed="rId18"/>
          <a:stretch>
            <a:fillRect/>
          </a:stretch>
        </p:blipFill>
        <p:spPr>
          <a:xfrm>
            <a:off x="7274016" y="4220012"/>
            <a:ext cx="1517731" cy="2120068"/>
          </a:xfrm>
          <a:prstGeom prst="rect">
            <a:avLst/>
          </a:prstGeom>
        </p:spPr>
      </p:pic>
      <p:sp>
        <p:nvSpPr>
          <p:cNvPr id="76" name="テキスト ボックス 75">
            <a:extLst>
              <a:ext uri="{FF2B5EF4-FFF2-40B4-BE49-F238E27FC236}">
                <a16:creationId xmlns:a16="http://schemas.microsoft.com/office/drawing/2014/main" id="{F1B49EA1-E1A1-45A0-8E6B-7F9854D6AD51}"/>
              </a:ext>
            </a:extLst>
          </p:cNvPr>
          <p:cNvSpPr txBox="1"/>
          <p:nvPr/>
        </p:nvSpPr>
        <p:spPr>
          <a:xfrm>
            <a:off x="5955883" y="4146737"/>
            <a:ext cx="1279583" cy="369332"/>
          </a:xfrm>
          <a:prstGeom prst="rect">
            <a:avLst/>
          </a:prstGeom>
          <a:noFill/>
        </p:spPr>
        <p:txBody>
          <a:bodyPr wrap="square" rtlCol="0">
            <a:spAutoFit/>
          </a:bodyPr>
          <a:lstStyle/>
          <a:p>
            <a:pPr algn="ctr"/>
            <a:r>
              <a:rPr kumimoji="1" lang="ja-JP" altLang="en-US" sz="1000" b="1" dirty="0">
                <a:latin typeface="+mj-ea"/>
                <a:ea typeface="+mj-ea"/>
              </a:rPr>
              <a:t>メタン生成菌</a:t>
            </a:r>
            <a:endParaRPr kumimoji="1" lang="en-US" altLang="ja-JP" sz="1000" b="1" dirty="0">
              <a:latin typeface="+mj-ea"/>
              <a:ea typeface="+mj-ea"/>
            </a:endParaRPr>
          </a:p>
          <a:p>
            <a:pPr algn="ctr"/>
            <a:r>
              <a:rPr kumimoji="1" lang="ja-JP" altLang="en-US" sz="800" dirty="0">
                <a:latin typeface="+mj-ea"/>
                <a:ea typeface="+mj-ea"/>
              </a:rPr>
              <a:t>実験開始前　</a:t>
            </a:r>
            <a:r>
              <a:rPr kumimoji="1" lang="en-US" altLang="ja-JP" sz="800" dirty="0">
                <a:latin typeface="+mj-ea"/>
                <a:ea typeface="+mj-ea"/>
              </a:rPr>
              <a:t>2</a:t>
            </a:r>
            <a:r>
              <a:rPr kumimoji="1" lang="ja-JP" altLang="en-US" sz="800" dirty="0">
                <a:latin typeface="+mj-ea"/>
                <a:ea typeface="+mj-ea"/>
              </a:rPr>
              <a:t>か月後</a:t>
            </a:r>
          </a:p>
        </p:txBody>
      </p:sp>
      <p:sp>
        <p:nvSpPr>
          <p:cNvPr id="77" name="テキスト ボックス 76">
            <a:extLst>
              <a:ext uri="{FF2B5EF4-FFF2-40B4-BE49-F238E27FC236}">
                <a16:creationId xmlns:a16="http://schemas.microsoft.com/office/drawing/2014/main" id="{F1B49EA1-E1A1-45A0-8E6B-7F9854D6AD51}"/>
              </a:ext>
            </a:extLst>
          </p:cNvPr>
          <p:cNvSpPr txBox="1"/>
          <p:nvPr/>
        </p:nvSpPr>
        <p:spPr>
          <a:xfrm>
            <a:off x="7572284" y="4146737"/>
            <a:ext cx="1190679" cy="369332"/>
          </a:xfrm>
          <a:prstGeom prst="rect">
            <a:avLst/>
          </a:prstGeom>
          <a:noFill/>
        </p:spPr>
        <p:txBody>
          <a:bodyPr wrap="square" rtlCol="0">
            <a:spAutoFit/>
          </a:bodyPr>
          <a:lstStyle/>
          <a:p>
            <a:pPr algn="ctr"/>
            <a:r>
              <a:rPr kumimoji="1" lang="ja-JP" altLang="en-US" sz="1000" b="1" dirty="0">
                <a:latin typeface="+mj-ea"/>
                <a:ea typeface="+mj-ea"/>
              </a:rPr>
              <a:t>硫酸還元菌</a:t>
            </a:r>
            <a:endParaRPr kumimoji="1" lang="en-US" altLang="ja-JP" sz="1000" b="1" dirty="0">
              <a:latin typeface="+mj-ea"/>
              <a:ea typeface="+mj-ea"/>
            </a:endParaRPr>
          </a:p>
          <a:p>
            <a:pPr lvl="0" algn="ctr"/>
            <a:r>
              <a:rPr lang="ja-JP" altLang="en-US" sz="800" dirty="0">
                <a:solidFill>
                  <a:prstClr val="black"/>
                </a:solidFill>
                <a:latin typeface="游ゴシック Light" panose="020B0300000000000000" pitchFamily="50" charset="-128"/>
                <a:ea typeface="游ゴシック Light" panose="020B0300000000000000" pitchFamily="50" charset="-128"/>
              </a:rPr>
              <a:t>実験開始前　</a:t>
            </a:r>
            <a:r>
              <a:rPr lang="en-US" altLang="ja-JP" sz="800" dirty="0">
                <a:solidFill>
                  <a:prstClr val="black"/>
                </a:solidFill>
                <a:latin typeface="游ゴシック Light" panose="020B0300000000000000" pitchFamily="50" charset="-128"/>
                <a:ea typeface="游ゴシック Light" panose="020B0300000000000000" pitchFamily="50" charset="-128"/>
              </a:rPr>
              <a:t>2</a:t>
            </a:r>
            <a:r>
              <a:rPr lang="ja-JP" altLang="en-US" sz="800" dirty="0">
                <a:solidFill>
                  <a:prstClr val="black"/>
                </a:solidFill>
                <a:latin typeface="游ゴシック Light" panose="020B0300000000000000" pitchFamily="50" charset="-128"/>
                <a:ea typeface="游ゴシック Light" panose="020B0300000000000000" pitchFamily="50" charset="-128"/>
              </a:rPr>
              <a:t>か月後</a:t>
            </a:r>
            <a:endParaRPr kumimoji="1" lang="ja-JP" altLang="en-US" sz="1000" dirty="0">
              <a:latin typeface="+mj-ea"/>
              <a:ea typeface="+mj-ea"/>
            </a:endParaRPr>
          </a:p>
        </p:txBody>
      </p:sp>
      <p:sp>
        <p:nvSpPr>
          <p:cNvPr id="79" name="テキスト ボックス 78"/>
          <p:cNvSpPr txBox="1"/>
          <p:nvPr/>
        </p:nvSpPr>
        <p:spPr>
          <a:xfrm>
            <a:off x="423987" y="3884586"/>
            <a:ext cx="4871836" cy="2354491"/>
          </a:xfrm>
          <a:prstGeom prst="rect">
            <a:avLst/>
          </a:prstGeom>
          <a:noFill/>
        </p:spPr>
        <p:txBody>
          <a:bodyPr wrap="square" rtlCol="0">
            <a:spAutoFit/>
          </a:bodyPr>
          <a:lstStyle/>
          <a:p>
            <a:r>
              <a:rPr kumimoji="1" lang="ja-JP" altLang="en-US" sz="1050" dirty="0"/>
              <a:t>①</a:t>
            </a:r>
            <a:r>
              <a:rPr kumimoji="1" lang="en-US" altLang="ja-JP" sz="1050" dirty="0"/>
              <a:t>ORP</a:t>
            </a:r>
            <a:r>
              <a:rPr kumimoji="1" lang="ja-JP" altLang="en-US" sz="1050" dirty="0"/>
              <a:t>は、１か月後まで対照区と同様に上昇傾向にあり、以降は減少傾向を</a:t>
            </a:r>
            <a:endParaRPr kumimoji="1" lang="en-US" altLang="ja-JP" sz="1050" dirty="0"/>
          </a:p>
          <a:p>
            <a:r>
              <a:rPr lang="ja-JP" altLang="en-US" sz="1050" dirty="0"/>
              <a:t>　</a:t>
            </a:r>
            <a:r>
              <a:rPr kumimoji="1" lang="ja-JP" altLang="en-US" sz="1050" dirty="0"/>
              <a:t>示している。</a:t>
            </a:r>
          </a:p>
          <a:p>
            <a:endParaRPr kumimoji="1" lang="en-US" altLang="ja-JP" sz="1050" dirty="0"/>
          </a:p>
          <a:p>
            <a:r>
              <a:rPr kumimoji="1" lang="ja-JP" altLang="en-US" sz="1050" dirty="0"/>
              <a:t>②</a:t>
            </a:r>
            <a:r>
              <a:rPr kumimoji="1" lang="en-US" altLang="ja-JP" sz="1050" b="1" dirty="0">
                <a:solidFill>
                  <a:srgbClr val="FF0000"/>
                </a:solidFill>
              </a:rPr>
              <a:t>TOC</a:t>
            </a:r>
            <a:r>
              <a:rPr kumimoji="1" lang="ja-JP" altLang="en-US" sz="1050" b="1" dirty="0">
                <a:solidFill>
                  <a:srgbClr val="FF0000"/>
                </a:solidFill>
              </a:rPr>
              <a:t>（上層）</a:t>
            </a:r>
            <a:r>
              <a:rPr kumimoji="1" lang="ja-JP" altLang="en-US" sz="1050" dirty="0"/>
              <a:t>は、１か月後まで上昇し、</a:t>
            </a:r>
            <a:r>
              <a:rPr kumimoji="1" lang="ja-JP" altLang="en-US" sz="1050" b="1" dirty="0">
                <a:solidFill>
                  <a:srgbClr val="FF0000"/>
                </a:solidFill>
              </a:rPr>
              <a:t>以降は減少傾向</a:t>
            </a:r>
            <a:r>
              <a:rPr kumimoji="1" lang="ja-JP" altLang="en-US" sz="1050" dirty="0"/>
              <a:t>を示している。</a:t>
            </a:r>
            <a:endParaRPr kumimoji="1" lang="en-US" altLang="ja-JP" sz="1050" dirty="0"/>
          </a:p>
          <a:p>
            <a:r>
              <a:rPr kumimoji="1" lang="ja-JP" altLang="en-US" sz="1050" dirty="0"/>
              <a:t>　</a:t>
            </a:r>
            <a:r>
              <a:rPr kumimoji="1" lang="en-US" altLang="ja-JP" sz="1050" dirty="0"/>
              <a:t>TOC</a:t>
            </a:r>
            <a:r>
              <a:rPr kumimoji="1" lang="ja-JP" altLang="en-US" sz="1050" dirty="0"/>
              <a:t>（下層）は、対照区と概ね同じ変動傾向を示している。</a:t>
            </a:r>
            <a:endParaRPr kumimoji="1" lang="en-US" altLang="ja-JP" sz="1050" dirty="0"/>
          </a:p>
          <a:p>
            <a:endParaRPr kumimoji="1" lang="ja-JP" altLang="en-US" sz="1050" dirty="0"/>
          </a:p>
          <a:p>
            <a:r>
              <a:rPr kumimoji="1" lang="ja-JP" altLang="en-US" sz="1050" dirty="0"/>
              <a:t>③</a:t>
            </a:r>
            <a:r>
              <a:rPr kumimoji="1" lang="ja-JP" altLang="en-US" sz="1050" b="1" dirty="0">
                <a:solidFill>
                  <a:srgbClr val="FF0000"/>
                </a:solidFill>
              </a:rPr>
              <a:t>全硫化物（上層）</a:t>
            </a:r>
            <a:r>
              <a:rPr kumimoji="1" lang="ja-JP" altLang="en-US" sz="1050" dirty="0"/>
              <a:t>は、１か月後まで上昇し、</a:t>
            </a:r>
            <a:r>
              <a:rPr kumimoji="1" lang="ja-JP" altLang="en-US" sz="1050" b="1" dirty="0">
                <a:solidFill>
                  <a:srgbClr val="FF0000"/>
                </a:solidFill>
              </a:rPr>
              <a:t>以降は減少傾向</a:t>
            </a:r>
            <a:r>
              <a:rPr kumimoji="1" lang="ja-JP" altLang="en-US" sz="1050" dirty="0"/>
              <a:t>を示している。</a:t>
            </a:r>
            <a:endParaRPr kumimoji="1" lang="en-US" altLang="ja-JP" sz="1050" dirty="0"/>
          </a:p>
          <a:p>
            <a:r>
              <a:rPr kumimoji="1" lang="ja-JP" altLang="en-US" sz="1050" dirty="0"/>
              <a:t>　全硫化物（下層）は、概ね上昇傾向を示している。</a:t>
            </a:r>
            <a:endParaRPr kumimoji="1" lang="en-US" altLang="ja-JP" sz="1050" dirty="0"/>
          </a:p>
          <a:p>
            <a:endParaRPr kumimoji="1" lang="ja-JP" altLang="en-US" sz="1050" dirty="0"/>
          </a:p>
          <a:p>
            <a:r>
              <a:rPr kumimoji="1" lang="ja-JP" altLang="en-US" sz="1050" dirty="0"/>
              <a:t>④</a:t>
            </a:r>
            <a:r>
              <a:rPr kumimoji="1" lang="ja-JP" altLang="en-US" sz="1050" dirty="0" err="1"/>
              <a:t>ｐ</a:t>
            </a:r>
            <a:r>
              <a:rPr kumimoji="1" lang="en-US" altLang="ja-JP" sz="1050" dirty="0"/>
              <a:t>H</a:t>
            </a:r>
            <a:r>
              <a:rPr kumimoji="1" lang="ja-JP" altLang="en-US" sz="1050" dirty="0"/>
              <a:t>は、対照区に</a:t>
            </a:r>
            <a:r>
              <a:rPr kumimoji="1" lang="ja-JP" altLang="en-US" sz="1050" dirty="0" smtClean="0"/>
              <a:t>おいて減少傾向</a:t>
            </a:r>
            <a:r>
              <a:rPr kumimoji="1" lang="ja-JP" altLang="en-US" sz="1050" dirty="0"/>
              <a:t>にあるが、実験区では概ね横ばいである。</a:t>
            </a:r>
            <a:endParaRPr kumimoji="1" lang="en-US" altLang="ja-JP" sz="1050" dirty="0"/>
          </a:p>
          <a:p>
            <a:endParaRPr kumimoji="1" lang="ja-JP" altLang="en-US" sz="1050" dirty="0"/>
          </a:p>
          <a:p>
            <a:r>
              <a:rPr kumimoji="1" lang="ja-JP" altLang="en-US" sz="1050" dirty="0"/>
              <a:t>⑤メタン生成菌は、散布前と</a:t>
            </a:r>
            <a:r>
              <a:rPr kumimoji="1" lang="ja-JP" altLang="en-US" sz="1050" dirty="0" smtClean="0"/>
              <a:t>比べて減少して</a:t>
            </a:r>
            <a:r>
              <a:rPr kumimoji="1" lang="ja-JP" altLang="en-US" sz="1050" dirty="0"/>
              <a:t>いる</a:t>
            </a:r>
            <a:r>
              <a:rPr kumimoji="1" lang="ja-JP" altLang="en-US" sz="1050" dirty="0" smtClean="0"/>
              <a:t>。</a:t>
            </a:r>
            <a:endParaRPr kumimoji="1" lang="en-US" altLang="ja-JP" sz="1050" dirty="0" smtClean="0"/>
          </a:p>
          <a:p>
            <a:r>
              <a:rPr lang="ja-JP" altLang="en-US" sz="1050" dirty="0"/>
              <a:t>　硫酸還元菌は</a:t>
            </a:r>
            <a:r>
              <a:rPr lang="ja-JP" altLang="en-US" sz="1050" dirty="0" smtClean="0"/>
              <a:t>、散布前と比べて増加している。</a:t>
            </a:r>
            <a:endParaRPr lang="en-US" altLang="ja-JP" sz="1050" dirty="0"/>
          </a:p>
          <a:p>
            <a:endParaRPr kumimoji="1" lang="en-US" altLang="ja-JP" sz="1050" dirty="0"/>
          </a:p>
        </p:txBody>
      </p:sp>
      <p:sp>
        <p:nvSpPr>
          <p:cNvPr id="82" name="正方形/長方形 81"/>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84" name="グループ化 83"/>
          <p:cNvGrpSpPr/>
          <p:nvPr/>
        </p:nvGrpSpPr>
        <p:grpSpPr>
          <a:xfrm>
            <a:off x="7199721" y="19078"/>
            <a:ext cx="1902880" cy="375487"/>
            <a:chOff x="162150" y="2254313"/>
            <a:chExt cx="2412000" cy="375487"/>
          </a:xfrm>
        </p:grpSpPr>
        <p:sp>
          <p:nvSpPr>
            <p:cNvPr id="85" name="角丸四角形 84"/>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86"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847910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1"/>
          <p:cNvSpPr>
            <a:spLocks noGrp="1"/>
          </p:cNvSpPr>
          <p:nvPr>
            <p:ph type="sldNum" sz="quarter" idx="12"/>
          </p:nvPr>
        </p:nvSpPr>
        <p:spPr>
          <a:xfrm>
            <a:off x="7086600" y="6606889"/>
            <a:ext cx="2057400" cy="251111"/>
          </a:xfrm>
        </p:spPr>
        <p:txBody>
          <a:bodyPr/>
          <a:lstStyle/>
          <a:p>
            <a:fld id="{F7809CC4-BC24-49F4-821D-E9970E7A63E4}" type="slidenum">
              <a:rPr kumimoji="1" lang="ja-JP" altLang="en-US" smtClean="0"/>
              <a:t>32</a:t>
            </a:fld>
            <a:endParaRPr kumimoji="1" lang="ja-JP" altLang="en-US" dirty="0"/>
          </a:p>
        </p:txBody>
      </p:sp>
      <p:grpSp>
        <p:nvGrpSpPr>
          <p:cNvPr id="13" name="グループ化 12"/>
          <p:cNvGrpSpPr/>
          <p:nvPr/>
        </p:nvGrpSpPr>
        <p:grpSpPr>
          <a:xfrm>
            <a:off x="0" y="-37863"/>
            <a:ext cx="5256000" cy="433863"/>
            <a:chOff x="0" y="-37863"/>
            <a:chExt cx="5256000" cy="433863"/>
          </a:xfrm>
        </p:grpSpPr>
        <p:sp>
          <p:nvSpPr>
            <p:cNvPr id="14" name="正方形/長方形 13"/>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3"/>
            <p:cNvSpPr txBox="1"/>
            <p:nvPr/>
          </p:nvSpPr>
          <p:spPr>
            <a:xfrm>
              <a:off x="0" y="-37863"/>
              <a:ext cx="5256000"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総合評価</a:t>
              </a:r>
            </a:p>
          </p:txBody>
        </p:sp>
      </p:grpSp>
      <p:graphicFrame>
        <p:nvGraphicFramePr>
          <p:cNvPr id="21" name="表 20"/>
          <p:cNvGraphicFramePr>
            <a:graphicFrameLocks noGrp="1"/>
          </p:cNvGraphicFramePr>
          <p:nvPr>
            <p:extLst/>
          </p:nvPr>
        </p:nvGraphicFramePr>
        <p:xfrm>
          <a:off x="91707" y="468207"/>
          <a:ext cx="8960585" cy="6058440"/>
        </p:xfrm>
        <a:graphic>
          <a:graphicData uri="http://schemas.openxmlformats.org/drawingml/2006/table">
            <a:tbl>
              <a:tblPr firstRow="1" bandRow="1">
                <a:tableStyleId>{5940675A-B579-460E-94D1-54222C63F5DA}</a:tableStyleId>
              </a:tblPr>
              <a:tblGrid>
                <a:gridCol w="949212">
                  <a:extLst>
                    <a:ext uri="{9D8B030D-6E8A-4147-A177-3AD203B41FA5}">
                      <a16:colId xmlns:a16="http://schemas.microsoft.com/office/drawing/2014/main" val="1852299627"/>
                    </a:ext>
                  </a:extLst>
                </a:gridCol>
                <a:gridCol w="1648355">
                  <a:extLst>
                    <a:ext uri="{9D8B030D-6E8A-4147-A177-3AD203B41FA5}">
                      <a16:colId xmlns:a16="http://schemas.microsoft.com/office/drawing/2014/main" val="1788582627"/>
                    </a:ext>
                  </a:extLst>
                </a:gridCol>
                <a:gridCol w="2121006">
                  <a:extLst>
                    <a:ext uri="{9D8B030D-6E8A-4147-A177-3AD203B41FA5}">
                      <a16:colId xmlns:a16="http://schemas.microsoft.com/office/drawing/2014/main" val="2313325850"/>
                    </a:ext>
                  </a:extLst>
                </a:gridCol>
                <a:gridCol w="2121006">
                  <a:extLst>
                    <a:ext uri="{9D8B030D-6E8A-4147-A177-3AD203B41FA5}">
                      <a16:colId xmlns:a16="http://schemas.microsoft.com/office/drawing/2014/main" val="1886412251"/>
                    </a:ext>
                  </a:extLst>
                </a:gridCol>
                <a:gridCol w="2121006">
                  <a:extLst>
                    <a:ext uri="{9D8B030D-6E8A-4147-A177-3AD203B41FA5}">
                      <a16:colId xmlns:a16="http://schemas.microsoft.com/office/drawing/2014/main" val="303555444"/>
                    </a:ext>
                  </a:extLst>
                </a:gridCol>
              </a:tblGrid>
              <a:tr h="0">
                <a:tc>
                  <a:txBody>
                    <a:bodyPr/>
                    <a:lstStyle/>
                    <a:p>
                      <a:endParaRPr kumimoji="1" lang="ja-JP" altLang="en-US" sz="1100" b="1"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rPr>
                        <a:t>全般事項</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en-US" altLang="ja-JP" sz="1100" b="1" dirty="0">
                          <a:solidFill>
                            <a:schemeClr val="bg1"/>
                          </a:solidFill>
                        </a:rPr>
                        <a:t>X</a:t>
                      </a:r>
                      <a:r>
                        <a:rPr kumimoji="1" lang="ja-JP" altLang="en-US" sz="1100" b="1" dirty="0">
                          <a:solidFill>
                            <a:schemeClr val="bg1"/>
                          </a:solidFill>
                        </a:rPr>
                        <a:t>社</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en-US" altLang="ja-JP" sz="1100" b="1" dirty="0">
                          <a:solidFill>
                            <a:schemeClr val="bg1"/>
                          </a:solidFill>
                        </a:rPr>
                        <a:t>Y</a:t>
                      </a:r>
                      <a:r>
                        <a:rPr kumimoji="1" lang="ja-JP" altLang="en-US" sz="1100" b="1" dirty="0">
                          <a:solidFill>
                            <a:schemeClr val="bg1"/>
                          </a:solidFill>
                        </a:rPr>
                        <a:t>社</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en-US" altLang="ja-JP" sz="1100" b="1" dirty="0">
                          <a:solidFill>
                            <a:schemeClr val="bg1"/>
                          </a:solidFill>
                        </a:rPr>
                        <a:t>Z</a:t>
                      </a:r>
                      <a:r>
                        <a:rPr kumimoji="1" lang="ja-JP" altLang="en-US" sz="1100" b="1" dirty="0">
                          <a:solidFill>
                            <a:schemeClr val="bg1"/>
                          </a:solidFill>
                        </a:rPr>
                        <a:t>社</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008676951"/>
                  </a:ext>
                </a:extLst>
              </a:tr>
              <a:tr h="502445">
                <a:tc>
                  <a:txBody>
                    <a:bodyPr/>
                    <a:lstStyle/>
                    <a:p>
                      <a:pPr algn="ctr"/>
                      <a:r>
                        <a:rPr kumimoji="1" lang="ja-JP" altLang="en-US" sz="800" dirty="0"/>
                        <a:t>平野川の状況</a:t>
                      </a:r>
                      <a:endParaRPr kumimoji="1" lang="en-US" altLang="ja-JP" sz="800" dirty="0"/>
                    </a:p>
                    <a:p>
                      <a:pPr algn="ctr"/>
                      <a:r>
                        <a:rPr kumimoji="1" lang="ja-JP" altLang="en-US" sz="800" dirty="0"/>
                        <a:t>及び</a:t>
                      </a:r>
                      <a:endParaRPr kumimoji="1" lang="en-US" altLang="ja-JP" sz="800" dirty="0"/>
                    </a:p>
                    <a:p>
                      <a:pPr algn="ctr"/>
                      <a:r>
                        <a:rPr kumimoji="1" lang="ja-JP" altLang="en-US" sz="800" dirty="0"/>
                        <a:t>改善メカニズム</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700" dirty="0"/>
                        <a:t>・実験期間中</a:t>
                      </a:r>
                      <a:r>
                        <a:rPr kumimoji="1" lang="en-US" altLang="ja-JP" sz="700" dirty="0"/>
                        <a:t>ORP</a:t>
                      </a:r>
                      <a:r>
                        <a:rPr kumimoji="1" lang="ja-JP" altLang="en-US" sz="700" dirty="0"/>
                        <a:t>は</a:t>
                      </a:r>
                      <a:r>
                        <a:rPr kumimoji="1" lang="en-US" altLang="ja-JP" sz="700" dirty="0"/>
                        <a:t>-100mV</a:t>
                      </a:r>
                      <a:r>
                        <a:rPr kumimoji="1" lang="ja-JP" altLang="en-US" sz="700" dirty="0"/>
                        <a:t>以下であり、</a:t>
                      </a:r>
                      <a:endParaRPr kumimoji="1" lang="en-US" altLang="ja-JP" sz="700" dirty="0"/>
                    </a:p>
                    <a:p>
                      <a:r>
                        <a:rPr kumimoji="1" lang="ja-JP" altLang="en-US" sz="700" dirty="0"/>
                        <a:t>　一定割合のメタン生成菌が確認され</a:t>
                      </a:r>
                      <a:endParaRPr kumimoji="1" lang="en-US" altLang="ja-JP" sz="700" dirty="0"/>
                    </a:p>
                    <a:p>
                      <a:r>
                        <a:rPr kumimoji="1" lang="ja-JP" altLang="en-US" sz="700" dirty="0"/>
                        <a:t>　るなど、</a:t>
                      </a:r>
                      <a:r>
                        <a:rPr kumimoji="1" lang="ja-JP" altLang="en-US" sz="700" b="1" dirty="0">
                          <a:solidFill>
                            <a:srgbClr val="FF0000"/>
                          </a:solidFill>
                        </a:rPr>
                        <a:t>平野川の底質は還元状態が</a:t>
                      </a:r>
                      <a:endParaRPr kumimoji="1" lang="en-US" altLang="ja-JP" sz="700" b="1" dirty="0">
                        <a:solidFill>
                          <a:srgbClr val="FF0000"/>
                        </a:solidFill>
                      </a:endParaRPr>
                    </a:p>
                    <a:p>
                      <a:r>
                        <a:rPr kumimoji="1" lang="ja-JP" altLang="en-US" sz="700" b="1" dirty="0">
                          <a:solidFill>
                            <a:srgbClr val="FF0000"/>
                          </a:solidFill>
                        </a:rPr>
                        <a:t>　相当進行している</a:t>
                      </a:r>
                      <a:r>
                        <a:rPr kumimoji="1" lang="ja-JP" altLang="en-US" sz="700" b="1" dirty="0" smtClean="0">
                          <a:solidFill>
                            <a:srgbClr val="FF0000"/>
                          </a:solidFill>
                        </a:rPr>
                        <a:t>と推定される。</a:t>
                      </a:r>
                      <a:endParaRPr kumimoji="1" lang="en-US" altLang="ja-JP" sz="700" b="1" dirty="0">
                        <a:solidFill>
                          <a:srgbClr val="FF0000"/>
                        </a:solidFill>
                      </a:endParaRPr>
                    </a:p>
                    <a:p>
                      <a:r>
                        <a:rPr kumimoji="1" lang="ja-JP" altLang="en-US" sz="700" dirty="0"/>
                        <a:t>・直上水は河床の影響を受け、</a:t>
                      </a:r>
                      <a:r>
                        <a:rPr kumimoji="1" lang="en-US" altLang="ja-JP" sz="700" dirty="0"/>
                        <a:t>DO､</a:t>
                      </a:r>
                    </a:p>
                    <a:p>
                      <a:r>
                        <a:rPr kumimoji="1" lang="ja-JP" altLang="en-US" sz="700" dirty="0"/>
                        <a:t>　</a:t>
                      </a:r>
                      <a:r>
                        <a:rPr kumimoji="1" lang="en-US" altLang="ja-JP" sz="700" dirty="0"/>
                        <a:t>ORP</a:t>
                      </a:r>
                      <a:r>
                        <a:rPr kumimoji="1" lang="ja-JP" altLang="en-US" sz="700" dirty="0"/>
                        <a:t>及び</a:t>
                      </a:r>
                      <a:r>
                        <a:rPr kumimoji="1" lang="en-US" altLang="ja-JP" sz="700" dirty="0"/>
                        <a:t>pH</a:t>
                      </a:r>
                      <a:r>
                        <a:rPr kumimoji="1" lang="ja-JP" altLang="en-US" sz="700" dirty="0"/>
                        <a:t>は低い値であった。</a:t>
                      </a:r>
                    </a:p>
                  </a:txBody>
                  <a:tcPr marL="36000" marR="36000" marT="3600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700" dirty="0">
                          <a:latin typeface="+mn-ea"/>
                          <a:ea typeface="+mn-ea"/>
                        </a:rPr>
                        <a:t>・硝酸イオンの増加</a:t>
                      </a:r>
                    </a:p>
                    <a:p>
                      <a:r>
                        <a:rPr kumimoji="1" lang="ja-JP" altLang="en-US" sz="700" dirty="0">
                          <a:latin typeface="+mn-ea"/>
                          <a:ea typeface="+mn-ea"/>
                        </a:rPr>
                        <a:t>　→</a:t>
                      </a:r>
                      <a:r>
                        <a:rPr kumimoji="1" lang="ja-JP" altLang="en-US" sz="700" b="0" dirty="0">
                          <a:solidFill>
                            <a:schemeClr val="tx1"/>
                          </a:solidFill>
                          <a:latin typeface="+mn-ea"/>
                          <a:ea typeface="+mn-ea"/>
                        </a:rPr>
                        <a:t>酸化物質濃度の増加　➢　</a:t>
                      </a:r>
                      <a:r>
                        <a:rPr kumimoji="1" lang="en-US" altLang="ja-JP" sz="700" b="1" dirty="0">
                          <a:solidFill>
                            <a:srgbClr val="FF0000"/>
                          </a:solidFill>
                          <a:latin typeface="+mn-ea"/>
                          <a:ea typeface="+mn-ea"/>
                        </a:rPr>
                        <a:t>ORP</a:t>
                      </a:r>
                      <a:r>
                        <a:rPr kumimoji="1" lang="ja-JP" altLang="en-US" sz="700" b="1" dirty="0">
                          <a:solidFill>
                            <a:srgbClr val="FF0000"/>
                          </a:solidFill>
                          <a:latin typeface="+mn-ea"/>
                          <a:ea typeface="+mn-ea"/>
                        </a:rPr>
                        <a:t>の増加</a:t>
                      </a:r>
                      <a:endParaRPr kumimoji="1" lang="ja-JP" altLang="en-US" sz="700" dirty="0">
                        <a:latin typeface="+mn-ea"/>
                        <a:ea typeface="+mn-ea"/>
                      </a:endParaRPr>
                    </a:p>
                    <a:p>
                      <a:r>
                        <a:rPr kumimoji="1" lang="ja-JP" altLang="en-US" sz="700" dirty="0">
                          <a:latin typeface="+mn-ea"/>
                          <a:ea typeface="+mn-ea"/>
                        </a:rPr>
                        <a:t>　→</a:t>
                      </a:r>
                      <a:r>
                        <a:rPr kumimoji="1" lang="ja-JP" altLang="en-US" sz="700" b="0" dirty="0">
                          <a:solidFill>
                            <a:schemeClr val="tx1"/>
                          </a:solidFill>
                          <a:latin typeface="+mn-ea"/>
                          <a:ea typeface="+mn-ea"/>
                        </a:rPr>
                        <a:t>硫化物の酸化　　　　➢　</a:t>
                      </a:r>
                      <a:r>
                        <a:rPr kumimoji="1" lang="ja-JP" altLang="en-US" sz="700" b="1" dirty="0">
                          <a:solidFill>
                            <a:srgbClr val="FF0000"/>
                          </a:solidFill>
                          <a:latin typeface="+mn-ea"/>
                          <a:ea typeface="+mn-ea"/>
                        </a:rPr>
                        <a:t>全硫化物の削減</a:t>
                      </a:r>
                      <a:endParaRPr kumimoji="1" lang="en-US" altLang="ja-JP" sz="700" b="1" dirty="0">
                        <a:solidFill>
                          <a:srgbClr val="FF0000"/>
                        </a:solidFill>
                        <a:latin typeface="+mn-ea"/>
                        <a:ea typeface="+mn-ea"/>
                      </a:endParaRPr>
                    </a:p>
                    <a:p>
                      <a:r>
                        <a:rPr kumimoji="1" lang="ja-JP" altLang="en-US" sz="700" b="1" dirty="0">
                          <a:solidFill>
                            <a:srgbClr val="FF0000"/>
                          </a:solidFill>
                          <a:latin typeface="+mn-ea"/>
                          <a:ea typeface="+mn-ea"/>
                        </a:rPr>
                        <a:t>　</a:t>
                      </a:r>
                      <a:r>
                        <a:rPr kumimoji="1" lang="ja-JP" altLang="en-US" sz="700" b="0" dirty="0">
                          <a:solidFill>
                            <a:schemeClr val="tx1"/>
                          </a:solidFill>
                          <a:latin typeface="+mn-ea"/>
                          <a:ea typeface="+mn-ea"/>
                        </a:rPr>
                        <a:t>→脱窒菌の活性向上　　➢　</a:t>
                      </a:r>
                      <a:r>
                        <a:rPr kumimoji="1" lang="en-US" altLang="ja-JP" sz="700" b="1" dirty="0">
                          <a:solidFill>
                            <a:srgbClr val="FF0000"/>
                          </a:solidFill>
                          <a:latin typeface="+mn-ea"/>
                          <a:ea typeface="+mn-ea"/>
                        </a:rPr>
                        <a:t>TOC</a:t>
                      </a:r>
                      <a:r>
                        <a:rPr kumimoji="1" lang="ja-JP" altLang="en-US" sz="700" b="1" dirty="0">
                          <a:solidFill>
                            <a:srgbClr val="FF0000"/>
                          </a:solidFill>
                          <a:latin typeface="+mn-ea"/>
                          <a:ea typeface="+mn-ea"/>
                        </a:rPr>
                        <a:t>の削減</a:t>
                      </a:r>
                      <a:endParaRPr kumimoji="1" lang="ja-JP" altLang="en-US" sz="700" dirty="0">
                        <a:latin typeface="+mn-ea"/>
                        <a:ea typeface="+mn-ea"/>
                      </a:endParaRPr>
                    </a:p>
                    <a:p>
                      <a:r>
                        <a:rPr kumimoji="1" lang="ja-JP" altLang="en-US" sz="700" dirty="0">
                          <a:latin typeface="+mn-ea"/>
                          <a:ea typeface="+mn-ea"/>
                        </a:rPr>
                        <a:t>・カルシウムイオンの増加</a:t>
                      </a:r>
                    </a:p>
                    <a:p>
                      <a:r>
                        <a:rPr kumimoji="1" lang="ja-JP" altLang="en-US" sz="700" dirty="0">
                          <a:latin typeface="+mn-ea"/>
                          <a:ea typeface="+mn-ea"/>
                        </a:rPr>
                        <a:t>　→硫酸イオンの固定　</a:t>
                      </a:r>
                      <a:endParaRPr kumimoji="1" lang="en-US" altLang="ja-JP" sz="700" dirty="0">
                        <a:latin typeface="+mn-ea"/>
                        <a:ea typeface="+mn-ea"/>
                      </a:endParaRPr>
                    </a:p>
                    <a:p>
                      <a:r>
                        <a:rPr kumimoji="1" lang="ja-JP" altLang="en-US" sz="700" dirty="0">
                          <a:latin typeface="+mn-ea"/>
                          <a:ea typeface="+mn-ea"/>
                        </a:rPr>
                        <a:t>　　→</a:t>
                      </a:r>
                      <a:r>
                        <a:rPr kumimoji="1" lang="ja-JP" altLang="en-US" sz="700" b="0" dirty="0">
                          <a:solidFill>
                            <a:schemeClr val="tx1"/>
                          </a:solidFill>
                          <a:latin typeface="+mn-ea"/>
                          <a:ea typeface="+mn-ea"/>
                        </a:rPr>
                        <a:t>硫酸還元菌活性抑制➢　</a:t>
                      </a:r>
                      <a:r>
                        <a:rPr kumimoji="1" lang="ja-JP" altLang="en-US" sz="700" b="1" dirty="0">
                          <a:solidFill>
                            <a:srgbClr val="FF0000"/>
                          </a:solidFill>
                          <a:latin typeface="+mn-ea"/>
                          <a:ea typeface="+mn-ea"/>
                        </a:rPr>
                        <a:t>硫化水素の発生抑制</a:t>
                      </a:r>
                      <a:endParaRPr kumimoji="1" lang="ja-JP" altLang="en-US" sz="700" b="1" dirty="0">
                        <a:solidFill>
                          <a:srgbClr val="FF0000"/>
                        </a:solidFill>
                      </a:endParaRPr>
                    </a:p>
                  </a:txBody>
                  <a:tcPr marL="36000" marR="36000" marT="3600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700" dirty="0">
                          <a:latin typeface="+mn-ea"/>
                          <a:ea typeface="+mn-ea"/>
                        </a:rPr>
                        <a:t>底泥表層（</a:t>
                      </a:r>
                      <a:r>
                        <a:rPr kumimoji="1" lang="en-US" altLang="ja-JP" sz="700" dirty="0">
                          <a:latin typeface="+mn-ea"/>
                          <a:ea typeface="+mn-ea"/>
                        </a:rPr>
                        <a:t>2cm</a:t>
                      </a:r>
                      <a:r>
                        <a:rPr kumimoji="1" lang="ja-JP" altLang="en-US" sz="700" dirty="0">
                          <a:latin typeface="+mn-ea"/>
                          <a:ea typeface="+mn-ea"/>
                        </a:rPr>
                        <a:t>程度）を</a:t>
                      </a:r>
                      <a:r>
                        <a:rPr kumimoji="1" lang="en-US" altLang="ja-JP" sz="700" dirty="0">
                          <a:latin typeface="+mn-ea"/>
                          <a:ea typeface="+mn-ea"/>
                        </a:rPr>
                        <a:t>pH8.0</a:t>
                      </a:r>
                      <a:r>
                        <a:rPr kumimoji="1" lang="ja-JP" altLang="en-US" sz="700" dirty="0">
                          <a:latin typeface="+mn-ea"/>
                          <a:ea typeface="+mn-ea"/>
                        </a:rPr>
                        <a:t>以上に保つ</a:t>
                      </a:r>
                      <a:endParaRPr kumimoji="1" lang="en-US" altLang="ja-JP" sz="700" dirty="0">
                        <a:latin typeface="+mn-ea"/>
                        <a:ea typeface="+mn-ea"/>
                      </a:endParaRPr>
                    </a:p>
                    <a:p>
                      <a:r>
                        <a:rPr kumimoji="1" lang="ja-JP" altLang="en-US" sz="700" dirty="0">
                          <a:latin typeface="+mn-ea"/>
                          <a:ea typeface="+mn-ea"/>
                        </a:rPr>
                        <a:t>　</a:t>
                      </a:r>
                      <a:r>
                        <a:rPr kumimoji="1" lang="ja-JP" altLang="en-US" sz="700" b="0" dirty="0">
                          <a:solidFill>
                            <a:schemeClr val="tx1"/>
                          </a:solidFill>
                          <a:latin typeface="+mn-ea"/>
                          <a:ea typeface="+mn-ea"/>
                        </a:rPr>
                        <a:t>→硫酸還元菌増殖抑制　➢　</a:t>
                      </a:r>
                      <a:r>
                        <a:rPr kumimoji="1" lang="ja-JP" altLang="en-US" sz="700" b="1" dirty="0">
                          <a:solidFill>
                            <a:srgbClr val="FF0000"/>
                          </a:solidFill>
                          <a:latin typeface="+mn-ea"/>
                          <a:ea typeface="+mn-ea"/>
                        </a:rPr>
                        <a:t>硫化水素の発生抑制</a:t>
                      </a:r>
                      <a:endParaRPr kumimoji="1" lang="en-US" altLang="ja-JP" sz="700" b="0" kern="1200" dirty="0">
                        <a:solidFill>
                          <a:schemeClr val="tx1"/>
                        </a:solidFill>
                        <a:latin typeface="+mn-ea"/>
                        <a:ea typeface="+mn-ea"/>
                        <a:cs typeface="+mn-cs"/>
                      </a:endParaRPr>
                    </a:p>
                    <a:p>
                      <a:r>
                        <a:rPr kumimoji="1" lang="ja-JP" altLang="en-US" sz="700" b="0" kern="1200" dirty="0">
                          <a:solidFill>
                            <a:schemeClr val="tx1"/>
                          </a:solidFill>
                          <a:latin typeface="+mn-ea"/>
                          <a:ea typeface="+mn-ea"/>
                          <a:cs typeface="+mn-cs"/>
                        </a:rPr>
                        <a:t>　→好気性細菌活性化　　➢　</a:t>
                      </a:r>
                      <a:r>
                        <a:rPr kumimoji="1" lang="en-US" altLang="ja-JP" sz="700" b="1" dirty="0">
                          <a:solidFill>
                            <a:srgbClr val="FF0000"/>
                          </a:solidFill>
                          <a:latin typeface="+mn-ea"/>
                          <a:ea typeface="+mn-ea"/>
                        </a:rPr>
                        <a:t>TOC</a:t>
                      </a:r>
                      <a:r>
                        <a:rPr kumimoji="1" lang="ja-JP" altLang="en-US" sz="700" b="1" dirty="0">
                          <a:solidFill>
                            <a:srgbClr val="FF0000"/>
                          </a:solidFill>
                          <a:latin typeface="+mn-ea"/>
                          <a:ea typeface="+mn-ea"/>
                        </a:rPr>
                        <a:t>の削減</a:t>
                      </a:r>
                      <a:endParaRPr kumimoji="1" lang="ja-JP" altLang="en-US" sz="700" b="0" dirty="0">
                        <a:solidFill>
                          <a:schemeClr val="tx1"/>
                        </a:solidFill>
                      </a:endParaRP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700" dirty="0">
                          <a:latin typeface="+mn-ea"/>
                          <a:ea typeface="+mn-ea"/>
                        </a:rPr>
                        <a:t>・硫黄光合成細菌の投入</a:t>
                      </a:r>
                      <a:endParaRPr kumimoji="1" lang="en-US" altLang="ja-JP" sz="700" dirty="0">
                        <a:latin typeface="+mn-ea"/>
                        <a:ea typeface="+mn-ea"/>
                      </a:endParaRPr>
                    </a:p>
                    <a:p>
                      <a:r>
                        <a:rPr kumimoji="1" lang="ja-JP" altLang="en-US" sz="700" dirty="0">
                          <a:latin typeface="+mn-ea"/>
                          <a:ea typeface="+mn-ea"/>
                        </a:rPr>
                        <a:t>　　→硫化水素の分解　</a:t>
                      </a:r>
                      <a:r>
                        <a:rPr kumimoji="1" lang="ja-JP" altLang="en-US" sz="700" b="0" dirty="0">
                          <a:solidFill>
                            <a:schemeClr val="tx1"/>
                          </a:solidFill>
                          <a:latin typeface="+mn-ea"/>
                          <a:ea typeface="+mn-ea"/>
                        </a:rPr>
                        <a:t>➢　</a:t>
                      </a:r>
                      <a:r>
                        <a:rPr kumimoji="1" lang="ja-JP" altLang="en-US" sz="700" b="1" dirty="0">
                          <a:solidFill>
                            <a:srgbClr val="FF0000"/>
                          </a:solidFill>
                          <a:latin typeface="+mn-ea"/>
                          <a:ea typeface="+mn-ea"/>
                        </a:rPr>
                        <a:t>全硫化物の削減</a:t>
                      </a:r>
                      <a:endParaRPr kumimoji="1" lang="en-US" altLang="ja-JP" sz="700" b="1" dirty="0">
                        <a:solidFill>
                          <a:srgbClr val="FF0000"/>
                        </a:solidFill>
                        <a:latin typeface="+mn-ea"/>
                        <a:ea typeface="+mn-ea"/>
                      </a:endParaRPr>
                    </a:p>
                    <a:p>
                      <a:r>
                        <a:rPr kumimoji="1" lang="ja-JP" altLang="en-US" sz="700" dirty="0">
                          <a:latin typeface="+mn-ea"/>
                          <a:ea typeface="+mn-ea"/>
                        </a:rPr>
                        <a:t>・脱窒菌の投入　　　　➢　</a:t>
                      </a:r>
                      <a:r>
                        <a:rPr kumimoji="1" lang="en-US" altLang="ja-JP" sz="700" b="1" dirty="0">
                          <a:solidFill>
                            <a:srgbClr val="FF0000"/>
                          </a:solidFill>
                          <a:latin typeface="+mn-ea"/>
                          <a:ea typeface="+mn-ea"/>
                        </a:rPr>
                        <a:t>TOC</a:t>
                      </a:r>
                      <a:r>
                        <a:rPr kumimoji="1" lang="ja-JP" altLang="en-US" sz="700" b="1" dirty="0">
                          <a:solidFill>
                            <a:srgbClr val="FF0000"/>
                          </a:solidFill>
                          <a:latin typeface="+mn-ea"/>
                          <a:ea typeface="+mn-ea"/>
                        </a:rPr>
                        <a:t>の削減</a:t>
                      </a:r>
                      <a:endParaRPr kumimoji="1" lang="en-US" altLang="ja-JP" sz="700" dirty="0">
                        <a:latin typeface="+mn-ea"/>
                        <a:ea typeface="+mn-ea"/>
                      </a:endParaRPr>
                    </a:p>
                    <a:p>
                      <a:r>
                        <a:rPr kumimoji="1" lang="ja-JP" altLang="en-US" sz="700" dirty="0">
                          <a:latin typeface="+mn-ea"/>
                          <a:ea typeface="+mn-ea"/>
                        </a:rPr>
                        <a:t>　　　　　　　　　　　</a:t>
                      </a:r>
                      <a:endParaRPr kumimoji="1" lang="ja-JP" altLang="en-US" sz="700" b="1" dirty="0">
                        <a:solidFill>
                          <a:srgbClr val="FF0000"/>
                        </a:solidFill>
                      </a:endParaRPr>
                    </a:p>
                  </a:txBody>
                  <a:tcPr marL="36000" marR="3600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47413786"/>
                  </a:ext>
                </a:extLst>
              </a:tr>
              <a:tr h="207295">
                <a:tc rowSpan="3">
                  <a:txBody>
                    <a:bodyPr/>
                    <a:lstStyle/>
                    <a:p>
                      <a:pPr algn="ctr"/>
                      <a:r>
                        <a:rPr kumimoji="1" lang="ja-JP" altLang="en-US" sz="1050" dirty="0"/>
                        <a:t>室内実験</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60000"/>
                        <a:lumOff val="40000"/>
                      </a:schemeClr>
                    </a:solidFill>
                  </a:tcPr>
                </a:tc>
                <a:tc rowSpan="3">
                  <a:txBody>
                    <a:bodyPr/>
                    <a:lstStyle/>
                    <a:p>
                      <a:r>
                        <a:rPr kumimoji="1" lang="ja-JP" altLang="en-US" sz="700" dirty="0"/>
                        <a:t>・閉鎖系の実験であるため、底泥の堆</a:t>
                      </a:r>
                      <a:endParaRPr kumimoji="1" lang="en-US" altLang="ja-JP" sz="700" dirty="0"/>
                    </a:p>
                    <a:p>
                      <a:r>
                        <a:rPr kumimoji="1" lang="ja-JP" altLang="en-US" sz="700" dirty="0"/>
                        <a:t>　積や流出は起こらない。</a:t>
                      </a:r>
                      <a:endParaRPr kumimoji="1" lang="en-US" altLang="ja-JP" sz="700" dirty="0"/>
                    </a:p>
                    <a:p>
                      <a:r>
                        <a:rPr kumimoji="1" lang="ja-JP" altLang="en-US" sz="700" dirty="0"/>
                        <a:t>・実験の準備段階で酸素が混入して</a:t>
                      </a:r>
                      <a:r>
                        <a:rPr kumimoji="1" lang="ja-JP" altLang="en-US" sz="700" dirty="0" err="1"/>
                        <a:t>い</a:t>
                      </a:r>
                      <a:endParaRPr kumimoji="1" lang="en-US" altLang="ja-JP" sz="700" dirty="0"/>
                    </a:p>
                    <a:p>
                      <a:r>
                        <a:rPr kumimoji="1" lang="ja-JP" altLang="en-US" sz="700" dirty="0"/>
                        <a:t>　</a:t>
                      </a:r>
                      <a:r>
                        <a:rPr kumimoji="1" lang="ja-JP" altLang="en-US" sz="700" dirty="0" err="1"/>
                        <a:t>る</a:t>
                      </a:r>
                      <a:r>
                        <a:rPr kumimoji="1" lang="ja-JP" altLang="en-US" sz="700" dirty="0"/>
                        <a:t>可能性がある。</a:t>
                      </a:r>
                      <a:endParaRPr kumimoji="1" lang="en-US" altLang="ja-JP" sz="700" dirty="0"/>
                    </a:p>
                    <a:p>
                      <a:endParaRPr kumimoji="1" lang="ja-JP" altLang="en-US" sz="700" dirty="0"/>
                    </a:p>
                  </a:txBody>
                  <a:tcPr marL="36000" marR="36000" marT="3600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700" dirty="0"/>
                        <a:t>・</a:t>
                      </a:r>
                      <a:r>
                        <a:rPr kumimoji="1" lang="ja-JP" altLang="en-US" sz="700" b="1" dirty="0">
                          <a:solidFill>
                            <a:srgbClr val="FF0000"/>
                          </a:solidFill>
                        </a:rPr>
                        <a:t>底泥</a:t>
                      </a:r>
                      <a:r>
                        <a:rPr kumimoji="1" lang="ja-JP" altLang="en-US" sz="700" b="1" dirty="0">
                          <a:solidFill>
                            <a:srgbClr val="FF0000"/>
                          </a:solidFill>
                          <a:latin typeface="+mn-ea"/>
                          <a:ea typeface="+mn-ea"/>
                        </a:rPr>
                        <a:t>上部が黄色味を帯びた色に変化、下部に向</a:t>
                      </a:r>
                      <a:endParaRPr kumimoji="1" lang="en-US" altLang="ja-JP" sz="700" b="1" dirty="0">
                        <a:solidFill>
                          <a:srgbClr val="FF0000"/>
                        </a:solidFill>
                        <a:latin typeface="+mn-ea"/>
                        <a:ea typeface="+mn-ea"/>
                      </a:endParaRPr>
                    </a:p>
                    <a:p>
                      <a:pPr algn="l"/>
                      <a:r>
                        <a:rPr kumimoji="1" lang="ja-JP" altLang="en-US" sz="700" b="1" dirty="0">
                          <a:solidFill>
                            <a:srgbClr val="FF0000"/>
                          </a:solidFill>
                          <a:latin typeface="+mn-ea"/>
                          <a:ea typeface="+mn-ea"/>
                        </a:rPr>
                        <a:t>　かってグラデーションを生じていた。</a:t>
                      </a:r>
                      <a:endParaRPr kumimoji="1" lang="en-US" altLang="ja-JP" sz="700" b="1" dirty="0">
                        <a:solidFill>
                          <a:srgbClr val="FF0000"/>
                        </a:solidFill>
                      </a:endParaRPr>
                    </a:p>
                  </a:txBody>
                  <a:tcPr marL="36000" marR="36000" marT="3600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700" dirty="0"/>
                        <a:t>・表層は、薬剤層と再堆積した底泥が混合していた。</a:t>
                      </a:r>
                    </a:p>
                  </a:txBody>
                  <a:tcPr marL="36000" marR="3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・表層は下層より若干黒色が薄い。</a:t>
                      </a:r>
                      <a:endParaRPr kumimoji="1" lang="en-US" altLang="ja-JP" sz="700" dirty="0"/>
                    </a:p>
                  </a:txBody>
                  <a:tcPr marL="36000" marR="36000" marT="3600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217519895"/>
                  </a:ext>
                </a:extLst>
              </a:tr>
              <a:tr h="537063">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700" b="1" dirty="0"/>
                        <a:t>【TOC】</a:t>
                      </a:r>
                    </a:p>
                    <a:p>
                      <a:r>
                        <a:rPr kumimoji="1" lang="ja-JP" altLang="en-US" sz="700" dirty="0"/>
                        <a:t>　対照区と同様の変化傾向を示していた。</a:t>
                      </a:r>
                      <a:endParaRPr kumimoji="1" lang="en-US" altLang="ja-JP" sz="700" dirty="0"/>
                    </a:p>
                    <a:p>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dirty="0">
                          <a:solidFill>
                            <a:schemeClr val="tx1"/>
                          </a:solidFill>
                        </a:rPr>
                        <a:t>【</a:t>
                      </a:r>
                      <a:r>
                        <a:rPr kumimoji="1" lang="ja-JP" altLang="en-US" sz="700" b="1" dirty="0">
                          <a:solidFill>
                            <a:schemeClr val="tx1"/>
                          </a:solidFill>
                        </a:rPr>
                        <a:t>全硫化物</a:t>
                      </a:r>
                      <a:r>
                        <a:rPr kumimoji="1" lang="en-US" altLang="ja-JP" sz="700" b="1"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rPr>
                        <a:t>　対照区と同様の変化傾向を示していた。</a:t>
                      </a:r>
                      <a:r>
                        <a:rPr kumimoji="1" lang="en-US" altLang="ja-JP" sz="700" b="1" dirty="0">
                          <a:solidFill>
                            <a:srgbClr val="FF0000"/>
                          </a:solidFill>
                        </a:rPr>
                        <a:t>1</a:t>
                      </a:r>
                      <a:r>
                        <a:rPr kumimoji="1" lang="ja-JP" altLang="en-US" sz="700" b="1" dirty="0">
                          <a:solidFill>
                            <a:srgbClr val="FF0000"/>
                          </a:solidFill>
                        </a:rPr>
                        <a:t>か月後、</a:t>
                      </a:r>
                      <a:endParaRPr kumimoji="1" lang="en-US" altLang="ja-JP" sz="7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　</a:t>
                      </a:r>
                      <a:r>
                        <a:rPr kumimoji="1" lang="en-US" altLang="ja-JP" sz="700" b="1" dirty="0">
                          <a:solidFill>
                            <a:srgbClr val="FF0000"/>
                          </a:solidFill>
                        </a:rPr>
                        <a:t>2</a:t>
                      </a:r>
                      <a:r>
                        <a:rPr kumimoji="1" lang="ja-JP" altLang="en-US" sz="700" b="1" dirty="0">
                          <a:solidFill>
                            <a:srgbClr val="FF0000"/>
                          </a:solidFill>
                        </a:rPr>
                        <a:t>か月後ともに対照区より値が低かった。</a:t>
                      </a:r>
                    </a:p>
                    <a:p>
                      <a:r>
                        <a:rPr kumimoji="1" lang="en-US" altLang="ja-JP" sz="700" b="1" dirty="0">
                          <a:solidFill>
                            <a:schemeClr val="tx1"/>
                          </a:solidFill>
                        </a:rPr>
                        <a:t>【ORP】</a:t>
                      </a:r>
                    </a:p>
                    <a:p>
                      <a:r>
                        <a:rPr kumimoji="1" lang="ja-JP" altLang="en-US" sz="700" dirty="0"/>
                        <a:t>　対照区と同様の変化傾向を示していた。</a:t>
                      </a:r>
                      <a:r>
                        <a:rPr kumimoji="1" lang="ja-JP" altLang="en-US" sz="700" b="1" dirty="0">
                          <a:solidFill>
                            <a:srgbClr val="FF0000"/>
                          </a:solidFill>
                        </a:rPr>
                        <a:t>１か月後</a:t>
                      </a:r>
                      <a:endParaRPr kumimoji="1" lang="en-US" altLang="ja-JP" sz="700" b="1" dirty="0">
                        <a:solidFill>
                          <a:srgbClr val="FF0000"/>
                        </a:solidFill>
                      </a:endParaRPr>
                    </a:p>
                    <a:p>
                      <a:r>
                        <a:rPr kumimoji="1" lang="ja-JP" altLang="en-US" sz="700" b="1" dirty="0">
                          <a:solidFill>
                            <a:srgbClr val="FF0000"/>
                          </a:solidFill>
                        </a:rPr>
                        <a:t>　は対照区より値が高かった。</a:t>
                      </a:r>
                      <a:endParaRPr kumimoji="1" lang="en-US" altLang="ja-JP" sz="700" b="1" dirty="0">
                        <a:solidFill>
                          <a:srgbClr val="FF0000"/>
                        </a:solidFill>
                      </a:endParaRPr>
                    </a:p>
                  </a:txBody>
                  <a:tcPr marL="36000" marR="36000" marT="3600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dirty="0"/>
                        <a:t>【TOC】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　対照区と同様の変化傾向を示していた。</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dirty="0">
                          <a:solidFill>
                            <a:schemeClr val="tx1"/>
                          </a:solidFill>
                        </a:rPr>
                        <a:t>【</a:t>
                      </a:r>
                      <a:r>
                        <a:rPr kumimoji="1" lang="ja-JP" altLang="en-US" sz="700" b="1" dirty="0">
                          <a:solidFill>
                            <a:schemeClr val="tx1"/>
                          </a:solidFill>
                        </a:rPr>
                        <a:t>全硫化物</a:t>
                      </a:r>
                      <a:r>
                        <a:rPr kumimoji="1" lang="en-US" altLang="ja-JP" sz="700" b="1"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rPr>
                        <a:t>　対照</a:t>
                      </a:r>
                      <a:r>
                        <a:rPr kumimoji="1" lang="ja-JP" altLang="en-US" sz="700" dirty="0"/>
                        <a:t>区と同様の変化傾向を示していた。</a:t>
                      </a:r>
                      <a:r>
                        <a:rPr kumimoji="1" lang="en-US" altLang="ja-JP" sz="700" b="1" dirty="0">
                          <a:solidFill>
                            <a:srgbClr val="FF0000"/>
                          </a:solidFill>
                        </a:rPr>
                        <a:t>1</a:t>
                      </a:r>
                      <a:r>
                        <a:rPr kumimoji="1" lang="ja-JP" altLang="en-US" sz="700" b="1" dirty="0">
                          <a:solidFill>
                            <a:srgbClr val="FF0000"/>
                          </a:solidFill>
                        </a:rPr>
                        <a:t>か月後</a:t>
                      </a:r>
                      <a:endParaRPr kumimoji="1" lang="en-US" altLang="ja-JP" sz="7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　は対照区より値が低かった。</a:t>
                      </a:r>
                      <a:endParaRPr kumimoji="1" lang="en-US" altLang="ja-JP" sz="7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dirty="0">
                          <a:solidFill>
                            <a:schemeClr val="tx1"/>
                          </a:solidFill>
                        </a:rPr>
                        <a:t>【ORP】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rPr>
                        <a:t>　対照区と同様の変化傾向を示していた。</a:t>
                      </a:r>
                      <a:r>
                        <a:rPr kumimoji="1" lang="ja-JP" altLang="en-US" sz="700" b="0" dirty="0">
                          <a:solidFill>
                            <a:schemeClr val="tx1"/>
                          </a:solidFill>
                          <a:latin typeface="+mn-ea"/>
                          <a:ea typeface="+mn-ea"/>
                        </a:rPr>
                        <a:t>１か月後、</a:t>
                      </a:r>
                      <a:endParaRPr kumimoji="1" lang="en-US" altLang="ja-JP" sz="7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n-ea"/>
                          <a:ea typeface="+mn-ea"/>
                        </a:rPr>
                        <a:t>　２か月後ともに対照区より値が低かった。</a:t>
                      </a:r>
                      <a:endParaRPr kumimoji="1" lang="ja-JP" altLang="en-US" sz="700" b="0" dirty="0">
                        <a:solidFill>
                          <a:schemeClr val="tx1"/>
                        </a:solidFill>
                      </a:endParaRPr>
                    </a:p>
                  </a:txBody>
                  <a:tcPr marL="36000" marR="3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dirty="0"/>
                        <a:t>【TOC】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n-ea"/>
                          <a:ea typeface="+mn-ea"/>
                        </a:rPr>
                        <a:t>　</a:t>
                      </a:r>
                      <a:r>
                        <a:rPr kumimoji="1" lang="en-US" altLang="ja-JP" sz="700" b="0" dirty="0">
                          <a:solidFill>
                            <a:schemeClr val="tx1"/>
                          </a:solidFill>
                          <a:latin typeface="+mn-ea"/>
                          <a:ea typeface="+mn-ea"/>
                        </a:rPr>
                        <a:t>2</a:t>
                      </a:r>
                      <a:r>
                        <a:rPr kumimoji="1" lang="ja-JP" altLang="en-US" sz="700" b="0" dirty="0">
                          <a:solidFill>
                            <a:schemeClr val="tx1"/>
                          </a:solidFill>
                          <a:latin typeface="+mn-ea"/>
                          <a:ea typeface="+mn-ea"/>
                        </a:rPr>
                        <a:t>か</a:t>
                      </a:r>
                      <a:r>
                        <a:rPr kumimoji="1" lang="ja-JP" altLang="en-US" sz="700" b="0">
                          <a:solidFill>
                            <a:schemeClr val="tx1"/>
                          </a:solidFill>
                          <a:latin typeface="+mn-ea"/>
                          <a:ea typeface="+mn-ea"/>
                        </a:rPr>
                        <a:t>月</a:t>
                      </a:r>
                      <a:r>
                        <a:rPr kumimoji="1" lang="ja-JP" altLang="en-US" sz="700" b="0" smtClean="0">
                          <a:solidFill>
                            <a:schemeClr val="tx1"/>
                          </a:solidFill>
                          <a:latin typeface="+mn-ea"/>
                          <a:ea typeface="+mn-ea"/>
                        </a:rPr>
                        <a:t>後に減少傾向</a:t>
                      </a:r>
                      <a:r>
                        <a:rPr kumimoji="1" lang="ja-JP" altLang="en-US" sz="700" b="0" dirty="0">
                          <a:solidFill>
                            <a:schemeClr val="tx1"/>
                          </a:solidFill>
                          <a:latin typeface="+mn-ea"/>
                          <a:ea typeface="+mn-ea"/>
                        </a:rPr>
                        <a:t>が見られるが、試料のバラツ</a:t>
                      </a:r>
                      <a:endParaRPr kumimoji="1" lang="en-US" altLang="ja-JP" sz="7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n-ea"/>
                          <a:ea typeface="+mn-ea"/>
                        </a:rPr>
                        <a:t>　キも大きかった。</a:t>
                      </a:r>
                      <a:endParaRPr kumimoji="1" lang="ja-JP" altLang="en-US" sz="700" dirty="0"/>
                    </a:p>
                    <a:p>
                      <a:r>
                        <a:rPr kumimoji="1" lang="en-US" altLang="ja-JP" sz="700" b="1" dirty="0"/>
                        <a:t>【</a:t>
                      </a:r>
                      <a:r>
                        <a:rPr kumimoji="1" lang="ja-JP" altLang="en-US" sz="700" b="1" dirty="0"/>
                        <a:t>全硫化物</a:t>
                      </a:r>
                      <a:r>
                        <a:rPr kumimoji="1" lang="en-US" altLang="ja-JP" sz="700" b="1" dirty="0"/>
                        <a:t>】</a:t>
                      </a:r>
                    </a:p>
                    <a:p>
                      <a:r>
                        <a:rPr kumimoji="1" lang="ja-JP" altLang="en-US" sz="700" dirty="0"/>
                        <a:t>　対照区と同様の変化傾向を示しており、測定値も</a:t>
                      </a:r>
                      <a:endParaRPr kumimoji="1" lang="en-US" altLang="ja-JP" sz="700" dirty="0"/>
                    </a:p>
                    <a:p>
                      <a:r>
                        <a:rPr kumimoji="1" lang="ja-JP" altLang="en-US" sz="700" dirty="0"/>
                        <a:t>　ほぼ同じであった。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dirty="0"/>
                        <a:t>【ORP】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n-ea"/>
                          <a:ea typeface="+mn-ea"/>
                        </a:rPr>
                        <a:t>　対照区と同様の変化傾向を示しており、測定値も</a:t>
                      </a:r>
                      <a:endParaRPr kumimoji="1" lang="en-US" altLang="ja-JP" sz="7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n-ea"/>
                          <a:ea typeface="+mn-ea"/>
                        </a:rPr>
                        <a:t>　ほぼ同じであった。</a:t>
                      </a:r>
                      <a:endParaRPr kumimoji="1" lang="ja-JP" altLang="en-US" sz="700" dirty="0"/>
                    </a:p>
                  </a:txBody>
                  <a:tcPr marL="36000" marR="36000" marT="3600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290480704"/>
                  </a:ext>
                </a:extLst>
              </a:tr>
              <a:tr h="296128">
                <a:tc vMerge="1">
                  <a:txBody>
                    <a:bodyPr/>
                    <a:lstStyle/>
                    <a:p>
                      <a:endParaRPr kumimoji="1" lang="ja-JP" altLang="en-US"/>
                    </a:p>
                  </a:txBody>
                  <a:tcPr/>
                </a:tc>
                <a:tc vMerge="1">
                  <a:txBody>
                    <a:bodyPr/>
                    <a:lstStyle/>
                    <a:p>
                      <a:endParaRPr kumimoji="1" lang="ja-JP" altLang="en-US"/>
                    </a:p>
                  </a:txBody>
                  <a:tcPr/>
                </a:tc>
                <a:tc>
                  <a:txBody>
                    <a:bodyPr/>
                    <a:lstStyle/>
                    <a:p>
                      <a:endParaRPr kumimoji="1" lang="en-US" altLang="ja-JP" sz="700" dirty="0"/>
                    </a:p>
                  </a:txBody>
                  <a:tcPr marL="36000" marR="36000" marT="3600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b="1" dirty="0">
                          <a:solidFill>
                            <a:schemeClr val="tx1"/>
                          </a:solidFill>
                        </a:rPr>
                        <a:t>【</a:t>
                      </a:r>
                      <a:r>
                        <a:rPr kumimoji="1" lang="ja-JP" altLang="en-US" sz="700" b="1" dirty="0">
                          <a:solidFill>
                            <a:schemeClr val="tx1"/>
                          </a:solidFill>
                        </a:rPr>
                        <a:t>ｐＨ</a:t>
                      </a:r>
                      <a:r>
                        <a:rPr kumimoji="1" lang="en-US" altLang="ja-JP" sz="700" b="1" dirty="0">
                          <a:solidFill>
                            <a:schemeClr val="tx1"/>
                          </a:solidFill>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　</a:t>
                      </a:r>
                      <a:r>
                        <a:rPr kumimoji="1" lang="ja-JP" altLang="en-US" sz="700" b="0" dirty="0" smtClean="0">
                          <a:solidFill>
                            <a:schemeClr val="tx1"/>
                          </a:solidFill>
                          <a:latin typeface="+mn-ea"/>
                          <a:ea typeface="+mn-ea"/>
                        </a:rPr>
                        <a:t>増加傾向</a:t>
                      </a:r>
                      <a:r>
                        <a:rPr kumimoji="1" lang="ja-JP" altLang="en-US" sz="700" b="0" dirty="0">
                          <a:solidFill>
                            <a:schemeClr val="tx1"/>
                          </a:solidFill>
                          <a:latin typeface="+mn-ea"/>
                          <a:ea typeface="+mn-ea"/>
                        </a:rPr>
                        <a:t>であり、１か月後、２か月後ともに</a:t>
                      </a:r>
                      <a:endParaRPr kumimoji="1" lang="en-US" altLang="ja-JP" sz="700" b="0" dirty="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n-ea"/>
                          <a:ea typeface="+mn-ea"/>
                        </a:rPr>
                        <a:t>　</a:t>
                      </a:r>
                      <a:r>
                        <a:rPr kumimoji="1" lang="ja-JP" altLang="en-US" sz="700" b="1" dirty="0">
                          <a:solidFill>
                            <a:srgbClr val="FF0000"/>
                          </a:solidFill>
                          <a:latin typeface="+mn-ea"/>
                          <a:ea typeface="+mn-ea"/>
                        </a:rPr>
                        <a:t>目標値である</a:t>
                      </a:r>
                      <a:r>
                        <a:rPr kumimoji="1" lang="en-US" altLang="ja-JP" sz="700" b="1" dirty="0">
                          <a:solidFill>
                            <a:srgbClr val="FF0000"/>
                          </a:solidFill>
                          <a:latin typeface="+mn-ea"/>
                          <a:ea typeface="+mn-ea"/>
                        </a:rPr>
                        <a:t>8</a:t>
                      </a:r>
                      <a:r>
                        <a:rPr kumimoji="1" lang="ja-JP" altLang="en-US" sz="700" b="1" dirty="0">
                          <a:solidFill>
                            <a:srgbClr val="FF0000"/>
                          </a:solidFill>
                          <a:latin typeface="+mn-ea"/>
                          <a:ea typeface="+mn-ea"/>
                        </a:rPr>
                        <a:t>を上回った。</a:t>
                      </a:r>
                      <a:endParaRPr kumimoji="1" lang="en-US" altLang="ja-JP" sz="700" dirty="0"/>
                    </a:p>
                  </a:txBody>
                  <a:tcPr marL="36000" marR="3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700" dirty="0"/>
                    </a:p>
                  </a:txBody>
                  <a:tcPr marL="36000" marR="36000" marT="3600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3955760"/>
                  </a:ext>
                </a:extLst>
              </a:tr>
              <a:tr h="1856136">
                <a:tc>
                  <a:txBody>
                    <a:bodyPr/>
                    <a:lstStyle/>
                    <a:p>
                      <a:pPr algn="ctr"/>
                      <a:r>
                        <a:rPr kumimoji="1" lang="ja-JP" altLang="en-US" sz="1050" dirty="0"/>
                        <a:t>実証実験</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3175" cap="flat" cmpd="sng" algn="ctr">
                      <a:solidFill>
                        <a:schemeClr val="tx1"/>
                      </a:solidFill>
                      <a:prstDash val="dash"/>
                      <a:round/>
                      <a:headEnd type="none" w="med" len="med"/>
                      <a:tailEnd type="none" w="med" len="med"/>
                    </a:lnB>
                    <a:solidFill>
                      <a:schemeClr val="accent1">
                        <a:lumMod val="60000"/>
                        <a:lumOff val="40000"/>
                      </a:schemeClr>
                    </a:solidFill>
                  </a:tcPr>
                </a:tc>
                <a:tc>
                  <a:txBody>
                    <a:bodyPr/>
                    <a:lstStyle/>
                    <a:p>
                      <a:r>
                        <a:rPr kumimoji="1" lang="ja-JP" altLang="en-US" sz="700" dirty="0"/>
                        <a:t>・実験期間中に底泥の堆積や流出が起</a:t>
                      </a:r>
                      <a:endParaRPr kumimoji="1" lang="en-US" altLang="ja-JP" sz="700" dirty="0"/>
                    </a:p>
                    <a:p>
                      <a:r>
                        <a:rPr kumimoji="1" lang="ja-JP" altLang="en-US" sz="700" dirty="0"/>
                        <a:t>　こった</a:t>
                      </a:r>
                      <a:r>
                        <a:rPr kumimoji="1" lang="ja-JP" altLang="en-US" sz="700" dirty="0" smtClean="0"/>
                        <a:t>と推定される。</a:t>
                      </a:r>
                      <a:endParaRPr kumimoji="1" lang="en-US" altLang="ja-JP" sz="700" dirty="0"/>
                    </a:p>
                    <a:p>
                      <a:r>
                        <a:rPr kumimoji="1" lang="ja-JP" altLang="en-US" sz="700" dirty="0"/>
                        <a:t>・水温の季節変動などが底質に影響を</a:t>
                      </a:r>
                      <a:endParaRPr kumimoji="1" lang="en-US" altLang="ja-JP" sz="700" dirty="0"/>
                    </a:p>
                    <a:p>
                      <a:r>
                        <a:rPr kumimoji="1" lang="ja-JP" altLang="en-US" sz="700" dirty="0"/>
                        <a:t>　与えている可能性がある。</a:t>
                      </a:r>
                    </a:p>
                  </a:txBody>
                  <a:tcPr marL="36000" marR="36000" marT="3600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r>
                        <a:rPr kumimoji="1" lang="en-US" altLang="ja-JP" sz="700" b="1" dirty="0"/>
                        <a:t>【ORP】</a:t>
                      </a:r>
                    </a:p>
                    <a:p>
                      <a:r>
                        <a:rPr kumimoji="1" lang="ja-JP" altLang="en-US" sz="700" dirty="0"/>
                        <a:t>　対照区と同様の変動傾向を示していた。</a:t>
                      </a:r>
                      <a:endParaRPr kumimoji="1" lang="en-US" altLang="ja-JP" sz="700" dirty="0"/>
                    </a:p>
                    <a:p>
                      <a:endParaRPr kumimoji="1" lang="en-US" altLang="ja-JP" sz="700" dirty="0"/>
                    </a:p>
                    <a:p>
                      <a:endParaRPr kumimoji="1" lang="en-US" altLang="ja-JP" sz="700" dirty="0"/>
                    </a:p>
                    <a:p>
                      <a:r>
                        <a:rPr kumimoji="1" lang="en-US" altLang="ja-JP" sz="700" b="1" dirty="0"/>
                        <a:t>【TOC】</a:t>
                      </a:r>
                    </a:p>
                    <a:p>
                      <a:r>
                        <a:rPr kumimoji="1" lang="ja-JP" altLang="en-US" sz="700" dirty="0"/>
                        <a:t>　上層・下層とも概ね対照区と同様の変動傾向</a:t>
                      </a:r>
                      <a:endParaRPr kumimoji="1" lang="en-US" altLang="ja-JP" sz="700" dirty="0"/>
                    </a:p>
                    <a:p>
                      <a:r>
                        <a:rPr kumimoji="1" lang="ja-JP" altLang="en-US" sz="700" dirty="0"/>
                        <a:t>　を示していた。</a:t>
                      </a:r>
                      <a:endParaRPr kumimoji="1" lang="en-US" altLang="ja-JP" sz="700" dirty="0"/>
                    </a:p>
                    <a:p>
                      <a:endParaRPr kumimoji="1" lang="en-US" altLang="ja-JP" sz="700" dirty="0"/>
                    </a:p>
                    <a:p>
                      <a:r>
                        <a:rPr kumimoji="1" lang="en-US" altLang="ja-JP" sz="700" dirty="0">
                          <a:solidFill>
                            <a:schemeClr val="tx1"/>
                          </a:solidFill>
                        </a:rPr>
                        <a:t>【</a:t>
                      </a:r>
                      <a:r>
                        <a:rPr kumimoji="1" lang="ja-JP" altLang="en-US" sz="700" b="1" dirty="0">
                          <a:solidFill>
                            <a:schemeClr val="tx1"/>
                          </a:solidFill>
                        </a:rPr>
                        <a:t>全硫化物</a:t>
                      </a:r>
                      <a:r>
                        <a:rPr kumimoji="1" lang="en-US" altLang="ja-JP" sz="700" b="1" dirty="0">
                          <a:solidFill>
                            <a:schemeClr val="tx1"/>
                          </a:solidFill>
                        </a:rPr>
                        <a:t>】</a:t>
                      </a:r>
                    </a:p>
                    <a:p>
                      <a:r>
                        <a:rPr kumimoji="1" lang="ja-JP" altLang="en-US" sz="700" b="1" dirty="0">
                          <a:solidFill>
                            <a:srgbClr val="FF0000"/>
                          </a:solidFill>
                        </a:rPr>
                        <a:t>　全硫化物</a:t>
                      </a:r>
                      <a:r>
                        <a:rPr lang="ja-JP" altLang="en-US" sz="700" b="1" dirty="0">
                          <a:solidFill>
                            <a:srgbClr val="FF0000"/>
                          </a:solidFill>
                        </a:rPr>
                        <a:t>（</a:t>
                      </a:r>
                      <a:r>
                        <a:rPr kumimoji="1" lang="ja-JP" altLang="en-US" sz="700" b="1" dirty="0">
                          <a:solidFill>
                            <a:srgbClr val="FF0000"/>
                          </a:solidFill>
                        </a:rPr>
                        <a:t>上層）は、対照区の増加傾向に対して、　</a:t>
                      </a:r>
                      <a:endParaRPr kumimoji="1" lang="en-US" altLang="ja-JP" sz="700" b="1" dirty="0">
                        <a:solidFill>
                          <a:srgbClr val="FF0000"/>
                        </a:solidFill>
                      </a:endParaRPr>
                    </a:p>
                    <a:p>
                      <a:r>
                        <a:rPr kumimoji="1" lang="ja-JP" altLang="en-US" sz="700" b="1" dirty="0">
                          <a:solidFill>
                            <a:srgbClr val="FF0000"/>
                          </a:solidFill>
                        </a:rPr>
                        <a:t>　概ね横ばい傾向であった。全硫化物（下層）は、</a:t>
                      </a:r>
                      <a:endParaRPr kumimoji="1" lang="en-US" altLang="ja-JP" sz="700" b="1" dirty="0">
                        <a:solidFill>
                          <a:srgbClr val="FF0000"/>
                        </a:solidFill>
                      </a:endParaRPr>
                    </a:p>
                    <a:p>
                      <a:r>
                        <a:rPr kumimoji="1" lang="ja-JP" altLang="en-US" sz="700" b="1" dirty="0">
                          <a:solidFill>
                            <a:srgbClr val="FF0000"/>
                          </a:solidFill>
                        </a:rPr>
                        <a:t>　対照区よりも概ね低い値であった</a:t>
                      </a:r>
                      <a:r>
                        <a:rPr kumimoji="1" lang="ja-JP" altLang="en-US" sz="700" dirty="0"/>
                        <a:t>。</a:t>
                      </a:r>
                      <a:endParaRPr kumimoji="1" lang="en-US" altLang="ja-JP" sz="700" dirty="0"/>
                    </a:p>
                    <a:p>
                      <a:r>
                        <a:rPr kumimoji="1" lang="en-US" altLang="ja-JP" sz="700" b="1" dirty="0"/>
                        <a:t>【</a:t>
                      </a:r>
                      <a:r>
                        <a:rPr kumimoji="1" lang="ja-JP" altLang="en-US" sz="700" b="1" dirty="0" err="1"/>
                        <a:t>ｐ</a:t>
                      </a:r>
                      <a:r>
                        <a:rPr kumimoji="1" lang="en-US" altLang="ja-JP" sz="700" b="1" dirty="0"/>
                        <a:t>H】</a:t>
                      </a:r>
                    </a:p>
                    <a:p>
                      <a:r>
                        <a:rPr kumimoji="1" lang="ja-JP" altLang="en-US" sz="700" dirty="0"/>
                        <a:t>　対照区に</a:t>
                      </a:r>
                      <a:r>
                        <a:rPr kumimoji="1" lang="ja-JP" altLang="en-US" sz="700" dirty="0" smtClean="0"/>
                        <a:t>おいて減少傾向</a:t>
                      </a:r>
                      <a:r>
                        <a:rPr kumimoji="1" lang="ja-JP" altLang="en-US" sz="700" dirty="0"/>
                        <a:t>にあるが、実験区では</a:t>
                      </a:r>
                      <a:endParaRPr kumimoji="1" lang="en-US" altLang="ja-JP" sz="700" dirty="0"/>
                    </a:p>
                    <a:p>
                      <a:r>
                        <a:rPr kumimoji="1" lang="ja-JP" altLang="en-US" sz="700" dirty="0"/>
                        <a:t>　概ね横ばいであった。</a:t>
                      </a:r>
                      <a:endParaRPr kumimoji="1" lang="en-US" altLang="ja-JP" sz="700" dirty="0"/>
                    </a:p>
                    <a:p>
                      <a:endParaRPr kumimoji="1" lang="en-US" altLang="ja-JP" sz="700" dirty="0"/>
                    </a:p>
                    <a:p>
                      <a:r>
                        <a:rPr kumimoji="1" lang="en-US" altLang="ja-JP" sz="700" b="1" dirty="0"/>
                        <a:t>【</a:t>
                      </a:r>
                      <a:r>
                        <a:rPr kumimoji="1" lang="ja-JP" altLang="en-US" sz="700" b="1" dirty="0"/>
                        <a:t>菌叢</a:t>
                      </a:r>
                      <a:r>
                        <a:rPr kumimoji="1" lang="en-US" altLang="ja-JP" sz="700" b="1" dirty="0"/>
                        <a:t>】</a:t>
                      </a:r>
                    </a:p>
                    <a:p>
                      <a:r>
                        <a:rPr kumimoji="1" lang="ja-JP" altLang="en-US" sz="700" dirty="0"/>
                        <a:t>　メタン生成菌は、散布前と比べて低下していた。</a:t>
                      </a:r>
                      <a:endParaRPr kumimoji="1" lang="en-US" altLang="ja-JP" sz="700" dirty="0"/>
                    </a:p>
                    <a:p>
                      <a:r>
                        <a:rPr kumimoji="1" lang="ja-JP" altLang="en-US" sz="700" dirty="0"/>
                        <a:t>　硫酸還元菌は、横ばいであった。</a:t>
                      </a:r>
                    </a:p>
                  </a:txBody>
                  <a:tcPr marL="36000" marR="36000" marT="3600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r>
                        <a:rPr kumimoji="1" lang="en-US" altLang="ja-JP" sz="700" b="1" dirty="0"/>
                        <a:t>【ORP】</a:t>
                      </a:r>
                    </a:p>
                    <a:p>
                      <a:r>
                        <a:rPr kumimoji="1" lang="ja-JP" altLang="en-US" sz="700" dirty="0"/>
                        <a:t>　</a:t>
                      </a:r>
                      <a:r>
                        <a:rPr kumimoji="1" lang="ja-JP" altLang="en-US" sz="700" b="1" dirty="0">
                          <a:solidFill>
                            <a:srgbClr val="FF0000"/>
                          </a:solidFill>
                        </a:rPr>
                        <a:t>散布前の値は対照区より低いものの、対照区と同</a:t>
                      </a:r>
                      <a:endParaRPr kumimoji="1" lang="en-US" altLang="ja-JP" sz="700" b="1" dirty="0">
                        <a:solidFill>
                          <a:srgbClr val="FF0000"/>
                        </a:solidFill>
                      </a:endParaRPr>
                    </a:p>
                    <a:p>
                      <a:r>
                        <a:rPr kumimoji="1" lang="ja-JP" altLang="en-US" sz="700" b="1" dirty="0">
                          <a:solidFill>
                            <a:srgbClr val="FF0000"/>
                          </a:solidFill>
                        </a:rPr>
                        <a:t>　様に上昇傾向を示しており、２か月後はほぼ同じ</a:t>
                      </a:r>
                      <a:endParaRPr kumimoji="1" lang="en-US" altLang="ja-JP" sz="700" b="1" dirty="0">
                        <a:solidFill>
                          <a:srgbClr val="FF0000"/>
                        </a:solidFill>
                      </a:endParaRPr>
                    </a:p>
                    <a:p>
                      <a:r>
                        <a:rPr kumimoji="1" lang="ja-JP" altLang="en-US" sz="700" b="1" dirty="0">
                          <a:solidFill>
                            <a:srgbClr val="FF0000"/>
                          </a:solidFill>
                        </a:rPr>
                        <a:t>　値であった。</a:t>
                      </a:r>
                      <a:endParaRPr kumimoji="1" lang="en-US" altLang="ja-JP" sz="700" b="1" dirty="0">
                        <a:solidFill>
                          <a:srgbClr val="FF0000"/>
                        </a:solidFill>
                      </a:endParaRPr>
                    </a:p>
                    <a:p>
                      <a:r>
                        <a:rPr kumimoji="1" lang="en-US" altLang="ja-JP" sz="700" b="1" dirty="0"/>
                        <a:t>【TOC】</a:t>
                      </a:r>
                    </a:p>
                    <a:p>
                      <a:r>
                        <a:rPr kumimoji="1" lang="ja-JP" altLang="en-US" sz="700" dirty="0"/>
                        <a:t>　上層は、概ね対照区と同様の変動傾向を示し、</a:t>
                      </a:r>
                      <a:endParaRPr kumimoji="1" lang="en-US" altLang="ja-JP" sz="700" dirty="0"/>
                    </a:p>
                    <a:p>
                      <a:r>
                        <a:rPr kumimoji="1" lang="ja-JP" altLang="en-US" sz="700" dirty="0"/>
                        <a:t>　下層は、対照区と異なる変動傾向であった。</a:t>
                      </a:r>
                      <a:endParaRPr kumimoji="1" lang="en-US" altLang="ja-JP" sz="700" dirty="0"/>
                    </a:p>
                    <a:p>
                      <a:endParaRPr kumimoji="1" lang="en-US" altLang="ja-JP" sz="700" dirty="0"/>
                    </a:p>
                    <a:p>
                      <a:r>
                        <a:rPr kumimoji="1" lang="en-US" altLang="ja-JP" sz="700" b="1" dirty="0"/>
                        <a:t>【</a:t>
                      </a:r>
                      <a:r>
                        <a:rPr kumimoji="1" lang="ja-JP" altLang="en-US" sz="700" b="1" dirty="0"/>
                        <a:t>全硫化物</a:t>
                      </a:r>
                      <a:r>
                        <a:rPr kumimoji="1" lang="en-US" altLang="ja-JP" sz="700" b="1" dirty="0"/>
                        <a:t>】</a:t>
                      </a:r>
                    </a:p>
                    <a:p>
                      <a:r>
                        <a:rPr kumimoji="1" lang="ja-JP" altLang="en-US" sz="700" dirty="0"/>
                        <a:t>　概ね対照区と同様の変動傾向を示していた。</a:t>
                      </a:r>
                      <a:endParaRPr kumimoji="1" lang="en-US" altLang="ja-JP" sz="700" dirty="0"/>
                    </a:p>
                    <a:p>
                      <a:r>
                        <a:rPr kumimoji="1" lang="ja-JP" altLang="en-US" sz="700" dirty="0"/>
                        <a:t>　測定値は、上層は概ね対照区より低く、</a:t>
                      </a:r>
                      <a:endParaRPr kumimoji="1" lang="en-US" altLang="ja-JP" sz="700" dirty="0"/>
                    </a:p>
                    <a:p>
                      <a:r>
                        <a:rPr kumimoji="1" lang="ja-JP" altLang="en-US" sz="700" dirty="0"/>
                        <a:t>　下層は概ね対照区より高かった。</a:t>
                      </a:r>
                      <a:endParaRPr kumimoji="1" lang="en-US" altLang="ja-JP" sz="700" dirty="0"/>
                    </a:p>
                    <a:p>
                      <a:r>
                        <a:rPr kumimoji="1" lang="en-US" altLang="ja-JP" sz="700" b="1" dirty="0"/>
                        <a:t>【</a:t>
                      </a:r>
                      <a:r>
                        <a:rPr kumimoji="1" lang="ja-JP" altLang="en-US" sz="700" b="1" dirty="0" err="1"/>
                        <a:t>ｐ</a:t>
                      </a:r>
                      <a:r>
                        <a:rPr kumimoji="1" lang="en-US" altLang="ja-JP" sz="700" b="1" dirty="0"/>
                        <a:t>H】</a:t>
                      </a:r>
                    </a:p>
                    <a:p>
                      <a:r>
                        <a:rPr kumimoji="1" lang="ja-JP" altLang="en-US" sz="700" dirty="0"/>
                        <a:t>　１か月後に</a:t>
                      </a:r>
                      <a:r>
                        <a:rPr kumimoji="1" lang="ja-JP" altLang="en-US" sz="700" dirty="0" err="1"/>
                        <a:t>ｐ</a:t>
                      </a:r>
                      <a:r>
                        <a:rPr kumimoji="1" lang="en-US" altLang="ja-JP" sz="700" dirty="0"/>
                        <a:t>H7.5</a:t>
                      </a:r>
                      <a:r>
                        <a:rPr kumimoji="1" lang="ja-JP" altLang="en-US" sz="700" dirty="0"/>
                        <a:t>程度</a:t>
                      </a:r>
                      <a:r>
                        <a:rPr kumimoji="1" lang="ja-JP" altLang="en-US" sz="700" dirty="0" smtClean="0"/>
                        <a:t>まで増加して</a:t>
                      </a:r>
                      <a:r>
                        <a:rPr kumimoji="1" lang="ja-JP" altLang="en-US" sz="700" dirty="0"/>
                        <a:t>いたが目標</a:t>
                      </a:r>
                      <a:endParaRPr kumimoji="1" lang="en-US" altLang="ja-JP" sz="700" dirty="0"/>
                    </a:p>
                    <a:p>
                      <a:r>
                        <a:rPr kumimoji="1" lang="ja-JP" altLang="en-US" sz="700" dirty="0"/>
                        <a:t>　値であるｐ</a:t>
                      </a:r>
                      <a:r>
                        <a:rPr kumimoji="1" lang="en-US" altLang="ja-JP" sz="700" dirty="0"/>
                        <a:t>H</a:t>
                      </a:r>
                      <a:r>
                        <a:rPr kumimoji="1" lang="ja-JP" altLang="en-US" sz="700" dirty="0"/>
                        <a:t>８には達しなかった。１か月以降は</a:t>
                      </a:r>
                      <a:endParaRPr kumimoji="1" lang="en-US" altLang="ja-JP" sz="700" dirty="0"/>
                    </a:p>
                    <a:p>
                      <a:r>
                        <a:rPr kumimoji="1" lang="ja-JP" altLang="en-US" sz="700" dirty="0"/>
                        <a:t>　減少傾向であった。</a:t>
                      </a:r>
                      <a:endParaRPr kumimoji="1" lang="en-US" altLang="ja-JP" sz="700" dirty="0"/>
                    </a:p>
                    <a:p>
                      <a:r>
                        <a:rPr kumimoji="1" lang="en-US" altLang="ja-JP" sz="700" b="1" dirty="0"/>
                        <a:t>【</a:t>
                      </a:r>
                      <a:r>
                        <a:rPr kumimoji="1" lang="ja-JP" altLang="en-US" sz="700" b="1" dirty="0"/>
                        <a:t>菌叢</a:t>
                      </a:r>
                      <a:r>
                        <a:rPr kumimoji="1" lang="en-US" altLang="ja-JP" sz="700" b="1" dirty="0"/>
                        <a:t>】</a:t>
                      </a:r>
                    </a:p>
                    <a:p>
                      <a:r>
                        <a:rPr kumimoji="1" lang="ja-JP" altLang="en-US" sz="700" dirty="0"/>
                        <a:t>　メタン生成菌は、散布前と比べて低下していた。</a:t>
                      </a:r>
                      <a:endParaRPr kumimoji="1" lang="en-US" altLang="ja-JP" sz="700" dirty="0"/>
                    </a:p>
                    <a:p>
                      <a:r>
                        <a:rPr kumimoji="1" lang="ja-JP" altLang="en-US" sz="700" dirty="0"/>
                        <a:t>　硫酸還元菌は、横ばいであった。</a:t>
                      </a:r>
                      <a:endParaRPr kumimoji="1" lang="en-US" altLang="ja-JP" sz="700" dirty="0"/>
                    </a:p>
                  </a:txBody>
                  <a:tcPr marL="36000" marR="3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r>
                        <a:rPr kumimoji="1" lang="en-US" altLang="ja-JP" sz="700" b="1" dirty="0"/>
                        <a:t>【ORP】</a:t>
                      </a:r>
                    </a:p>
                    <a:p>
                      <a:r>
                        <a:rPr kumimoji="1" lang="ja-JP" altLang="en-US" sz="700" dirty="0"/>
                        <a:t>　１か月後まで対照区と同様に上昇傾向にあり、</a:t>
                      </a:r>
                      <a:endParaRPr kumimoji="1" lang="en-US" altLang="ja-JP" sz="700" dirty="0"/>
                    </a:p>
                    <a:p>
                      <a:r>
                        <a:rPr kumimoji="1" lang="ja-JP" altLang="en-US" sz="700" dirty="0"/>
                        <a:t>　以降減少していた。</a:t>
                      </a:r>
                      <a:endParaRPr kumimoji="1" lang="en-US" altLang="ja-JP" sz="700" dirty="0"/>
                    </a:p>
                    <a:p>
                      <a:endParaRPr kumimoji="1" lang="en-US" altLang="ja-JP" sz="700" dirty="0"/>
                    </a:p>
                    <a:p>
                      <a:r>
                        <a:rPr kumimoji="1" lang="en-US" altLang="ja-JP" sz="700" dirty="0">
                          <a:solidFill>
                            <a:schemeClr val="tx1"/>
                          </a:solidFill>
                        </a:rPr>
                        <a:t>【</a:t>
                      </a:r>
                      <a:r>
                        <a:rPr kumimoji="1" lang="en-US" altLang="ja-JP" sz="700" b="1" dirty="0">
                          <a:solidFill>
                            <a:schemeClr val="tx1"/>
                          </a:solidFill>
                        </a:rPr>
                        <a:t>TOC】</a:t>
                      </a:r>
                    </a:p>
                    <a:p>
                      <a:r>
                        <a:rPr kumimoji="1" lang="ja-JP" altLang="en-US" sz="700" b="1" dirty="0">
                          <a:solidFill>
                            <a:srgbClr val="FF0000"/>
                          </a:solidFill>
                        </a:rPr>
                        <a:t>　上層は、１か月後</a:t>
                      </a:r>
                      <a:r>
                        <a:rPr kumimoji="1" lang="ja-JP" altLang="en-US" sz="700" b="1" dirty="0" smtClean="0">
                          <a:solidFill>
                            <a:srgbClr val="FF0000"/>
                          </a:solidFill>
                        </a:rPr>
                        <a:t>まで増加し</a:t>
                      </a:r>
                      <a:r>
                        <a:rPr kumimoji="1" lang="ja-JP" altLang="en-US" sz="700" b="1" dirty="0">
                          <a:solidFill>
                            <a:srgbClr val="FF0000"/>
                          </a:solidFill>
                        </a:rPr>
                        <a:t>、以降は減少傾向を</a:t>
                      </a:r>
                      <a:endParaRPr kumimoji="1" lang="en-US" altLang="ja-JP" sz="700" b="1" dirty="0">
                        <a:solidFill>
                          <a:srgbClr val="FF0000"/>
                        </a:solidFill>
                      </a:endParaRPr>
                    </a:p>
                    <a:p>
                      <a:r>
                        <a:rPr kumimoji="1" lang="ja-JP" altLang="en-US" sz="700" b="1" dirty="0">
                          <a:solidFill>
                            <a:srgbClr val="FF0000"/>
                          </a:solidFill>
                        </a:rPr>
                        <a:t>　示していた。</a:t>
                      </a:r>
                      <a:r>
                        <a:rPr kumimoji="1" lang="ja-JP" altLang="en-US" sz="700" dirty="0"/>
                        <a:t>下層は、対照区と概ね同じ変動</a:t>
                      </a:r>
                      <a:endParaRPr kumimoji="1" lang="en-US" altLang="ja-JP" sz="700" dirty="0"/>
                    </a:p>
                    <a:p>
                      <a:r>
                        <a:rPr kumimoji="1" lang="ja-JP" altLang="en-US" sz="700" dirty="0"/>
                        <a:t>　傾向を示していた。</a:t>
                      </a:r>
                      <a:endParaRPr kumimoji="1" lang="en-US" altLang="ja-JP" sz="700" dirty="0"/>
                    </a:p>
                    <a:p>
                      <a:r>
                        <a:rPr kumimoji="1" lang="en-US" altLang="ja-JP" sz="700" dirty="0">
                          <a:solidFill>
                            <a:schemeClr val="tx1"/>
                          </a:solidFill>
                        </a:rPr>
                        <a:t>【</a:t>
                      </a:r>
                      <a:r>
                        <a:rPr kumimoji="1" lang="ja-JP" altLang="en-US" sz="700" b="1" dirty="0">
                          <a:solidFill>
                            <a:schemeClr val="tx1"/>
                          </a:solidFill>
                        </a:rPr>
                        <a:t>全硫化物</a:t>
                      </a:r>
                      <a:r>
                        <a:rPr kumimoji="1" lang="en-US" altLang="ja-JP" sz="700" b="1" dirty="0">
                          <a:solidFill>
                            <a:schemeClr val="tx1"/>
                          </a:solidFill>
                        </a:rPr>
                        <a:t>】</a:t>
                      </a:r>
                    </a:p>
                    <a:p>
                      <a:r>
                        <a:rPr kumimoji="1" lang="ja-JP" altLang="en-US" sz="700" b="1" dirty="0">
                          <a:solidFill>
                            <a:srgbClr val="FF0000"/>
                          </a:solidFill>
                        </a:rPr>
                        <a:t>　上層は、１か月後</a:t>
                      </a:r>
                      <a:r>
                        <a:rPr kumimoji="1" lang="ja-JP" altLang="en-US" sz="700" b="1" dirty="0" smtClean="0">
                          <a:solidFill>
                            <a:srgbClr val="FF0000"/>
                          </a:solidFill>
                        </a:rPr>
                        <a:t>まで増加し</a:t>
                      </a:r>
                      <a:r>
                        <a:rPr kumimoji="1" lang="ja-JP" altLang="en-US" sz="700" b="1" dirty="0">
                          <a:solidFill>
                            <a:srgbClr val="FF0000"/>
                          </a:solidFill>
                        </a:rPr>
                        <a:t>、以降は減少傾向を</a:t>
                      </a:r>
                      <a:endParaRPr kumimoji="1" lang="en-US" altLang="ja-JP" sz="700" b="1" dirty="0">
                        <a:solidFill>
                          <a:srgbClr val="FF0000"/>
                        </a:solidFill>
                      </a:endParaRPr>
                    </a:p>
                    <a:p>
                      <a:r>
                        <a:rPr kumimoji="1" lang="ja-JP" altLang="en-US" sz="700" b="1" dirty="0">
                          <a:solidFill>
                            <a:srgbClr val="FF0000"/>
                          </a:solidFill>
                        </a:rPr>
                        <a:t>　示していた。</a:t>
                      </a:r>
                      <a:endParaRPr kumimoji="1" lang="en-US" altLang="ja-JP" sz="700" b="1" dirty="0">
                        <a:solidFill>
                          <a:srgbClr val="FF0000"/>
                        </a:solidFill>
                      </a:endParaRPr>
                    </a:p>
                    <a:p>
                      <a:r>
                        <a:rPr kumimoji="1" lang="ja-JP" altLang="en-US" sz="700" dirty="0"/>
                        <a:t>　下層は、</a:t>
                      </a:r>
                      <a:r>
                        <a:rPr kumimoji="1" lang="ja-JP" altLang="en-US" sz="700" dirty="0" smtClean="0"/>
                        <a:t>概ね増加傾向</a:t>
                      </a:r>
                      <a:r>
                        <a:rPr kumimoji="1" lang="ja-JP" altLang="en-US" sz="700" dirty="0"/>
                        <a:t>を示していた。</a:t>
                      </a:r>
                      <a:endParaRPr kumimoji="1" lang="en-US" altLang="ja-JP" sz="700" dirty="0"/>
                    </a:p>
                    <a:p>
                      <a:r>
                        <a:rPr kumimoji="1" lang="en-US" altLang="ja-JP" sz="700" b="1" dirty="0"/>
                        <a:t>【</a:t>
                      </a:r>
                      <a:r>
                        <a:rPr kumimoji="1" lang="ja-JP" altLang="en-US" sz="700" b="1" dirty="0" err="1"/>
                        <a:t>ｐ</a:t>
                      </a:r>
                      <a:r>
                        <a:rPr kumimoji="1" lang="en-US" altLang="ja-JP" sz="700" b="1" dirty="0"/>
                        <a:t>H】</a:t>
                      </a:r>
                    </a:p>
                    <a:p>
                      <a:r>
                        <a:rPr kumimoji="1" lang="ja-JP" altLang="en-US" sz="700" dirty="0"/>
                        <a:t>　対照区に</a:t>
                      </a:r>
                      <a:r>
                        <a:rPr kumimoji="1" lang="ja-JP" altLang="en-US" sz="700" dirty="0" smtClean="0"/>
                        <a:t>おいて減少傾向</a:t>
                      </a:r>
                      <a:r>
                        <a:rPr kumimoji="1" lang="ja-JP" altLang="en-US" sz="700" dirty="0"/>
                        <a:t>にあるが、実験区では</a:t>
                      </a:r>
                      <a:endParaRPr kumimoji="1" lang="en-US" altLang="ja-JP" sz="700" dirty="0"/>
                    </a:p>
                    <a:p>
                      <a:r>
                        <a:rPr kumimoji="1" lang="ja-JP" altLang="en-US" sz="700" dirty="0"/>
                        <a:t>　概ね横ばいであった。</a:t>
                      </a:r>
                      <a:endParaRPr kumimoji="1" lang="en-US" altLang="ja-JP" sz="700" dirty="0"/>
                    </a:p>
                    <a:p>
                      <a:endParaRPr kumimoji="1" lang="en-US" altLang="ja-JP" sz="700" dirty="0"/>
                    </a:p>
                    <a:p>
                      <a:r>
                        <a:rPr kumimoji="1" lang="en-US" altLang="ja-JP" sz="700" b="1" dirty="0"/>
                        <a:t>【</a:t>
                      </a:r>
                      <a:r>
                        <a:rPr kumimoji="1" lang="ja-JP" altLang="en-US" sz="700" b="1" dirty="0"/>
                        <a:t>菌叢</a:t>
                      </a:r>
                      <a:r>
                        <a:rPr kumimoji="1" lang="en-US" altLang="ja-JP" sz="700" b="1" dirty="0"/>
                        <a:t>】</a:t>
                      </a:r>
                    </a:p>
                    <a:p>
                      <a:r>
                        <a:rPr kumimoji="1" lang="ja-JP" altLang="en-US" sz="700" dirty="0"/>
                        <a:t>　メタン生成菌は、散布前と比べて低下していた。</a:t>
                      </a:r>
                      <a:endParaRPr kumimoji="1" lang="en-US" altLang="ja-JP" sz="700" dirty="0"/>
                    </a:p>
                    <a:p>
                      <a:r>
                        <a:rPr kumimoji="1" lang="ja-JP" altLang="en-US" sz="700" dirty="0"/>
                        <a:t>　硫酸還元菌は、横ばいであった。</a:t>
                      </a:r>
                      <a:endParaRPr kumimoji="1" lang="en-US" altLang="ja-JP" sz="700" dirty="0"/>
                    </a:p>
                  </a:txBody>
                  <a:tcPr marL="36000" marR="36000" marT="3600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2105338"/>
                  </a:ext>
                </a:extLst>
              </a:tr>
              <a:tr h="160113">
                <a:tc>
                  <a:txBody>
                    <a:bodyPr/>
                    <a:lstStyle/>
                    <a:p>
                      <a:pPr algn="ctr"/>
                      <a:r>
                        <a:rPr kumimoji="1" lang="ja-JP" altLang="en-US" sz="900" dirty="0"/>
                        <a:t>酸素消費試験</a:t>
                      </a:r>
                      <a:endParaRPr kumimoji="1" lang="en-US" altLang="ja-JP" sz="9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dash"/>
                      <a:round/>
                      <a:headEnd type="none" w="med" len="med"/>
                      <a:tailEnd type="none" w="med" len="med"/>
                    </a:lnT>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・底泥の酸化還元状態の変化について</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　定性的に確認</a:t>
                      </a:r>
                    </a:p>
                  </a:txBody>
                  <a:tcPr marL="36000" marR="36000" marT="3600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・薬剤散布前と比べ２か月後の酸素消費量は、</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　減少していた。</a:t>
                      </a:r>
                    </a:p>
                  </a:txBody>
                  <a:tcPr marL="36000" marR="36000" marT="3600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・薬剤散布前と比べ２か月後の酸素消費量は、</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　減少していた。</a:t>
                      </a:r>
                    </a:p>
                  </a:txBody>
                  <a:tcPr marL="36000" marR="3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・薬剤散布前と比べ２か月後の酸素消費量は、</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　減少していた。</a:t>
                      </a:r>
                    </a:p>
                  </a:txBody>
                  <a:tcPr marL="36000" marR="36000" marT="3600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428455"/>
                  </a:ext>
                </a:extLst>
              </a:tr>
              <a:tr h="778654">
                <a:tc>
                  <a:txBody>
                    <a:bodyPr/>
                    <a:lstStyle/>
                    <a:p>
                      <a:pPr algn="ctr"/>
                      <a:r>
                        <a:rPr kumimoji="1" lang="ja-JP" altLang="en-US" sz="1050" dirty="0"/>
                        <a:t>評価式</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a:r>
                        <a:rPr kumimoji="1" lang="ja-JP" altLang="en-US" sz="700" dirty="0"/>
                        <a:t>・地点補正及び経時補正を行った</a:t>
                      </a:r>
                      <a:endParaRPr kumimoji="1" lang="en-US" altLang="ja-JP" sz="700" dirty="0"/>
                    </a:p>
                    <a:p>
                      <a:pPr algn="l"/>
                      <a:r>
                        <a:rPr kumimoji="1" lang="ja-JP" altLang="en-US" sz="700" dirty="0"/>
                        <a:t>　うえで、基準値との比較を行う。</a:t>
                      </a:r>
                    </a:p>
                  </a:txBody>
                  <a:tcPr marL="36000" marR="36000" marT="3600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en-US" altLang="ja-JP" sz="700" b="1" dirty="0">
                          <a:solidFill>
                            <a:schemeClr val="tx1"/>
                          </a:solidFill>
                        </a:rPr>
                        <a:t>【TOC】</a:t>
                      </a:r>
                    </a:p>
                    <a:p>
                      <a:r>
                        <a:rPr kumimoji="1" lang="ja-JP" altLang="en-US" sz="700" b="0" dirty="0">
                          <a:solidFill>
                            <a:schemeClr val="tx1"/>
                          </a:solidFill>
                        </a:rPr>
                        <a:t>・上層は</a:t>
                      </a:r>
                      <a:r>
                        <a:rPr kumimoji="1" lang="ja-JP" altLang="en-US" sz="700" dirty="0"/>
                        <a:t>基準値と比較して１期＋傾向、</a:t>
                      </a:r>
                      <a:endParaRPr kumimoji="1" lang="en-US" altLang="ja-JP" sz="700" dirty="0"/>
                    </a:p>
                    <a:p>
                      <a:r>
                        <a:rPr kumimoji="1" lang="ja-JP" altLang="en-US" sz="700" dirty="0"/>
                        <a:t>　直近と比較して１期＋傾向であった。</a:t>
                      </a:r>
                      <a:endParaRPr kumimoji="1" lang="en-US" altLang="ja-JP" sz="700" dirty="0"/>
                    </a:p>
                    <a:p>
                      <a:r>
                        <a:rPr kumimoji="1" lang="ja-JP" altLang="en-US" sz="700" b="1" dirty="0">
                          <a:solidFill>
                            <a:srgbClr val="FF0000"/>
                          </a:solidFill>
                        </a:rPr>
                        <a:t>・下層は基準値と比較して全て＋傾向</a:t>
                      </a:r>
                      <a:r>
                        <a:rPr kumimoji="1" lang="ja-JP" altLang="en-US" sz="700" dirty="0"/>
                        <a:t>、</a:t>
                      </a:r>
                      <a:endParaRPr kumimoji="1" lang="en-US" altLang="ja-JP" sz="700" dirty="0"/>
                    </a:p>
                    <a:p>
                      <a:r>
                        <a:rPr kumimoji="1" lang="ja-JP" altLang="en-US" sz="700" dirty="0"/>
                        <a:t>　直近と比較して２期＋傾向であった。</a:t>
                      </a:r>
                      <a:endParaRPr kumimoji="1" lang="en-US" altLang="ja-JP" sz="700" dirty="0"/>
                    </a:p>
                    <a:p>
                      <a:r>
                        <a:rPr kumimoji="1" lang="en-US" altLang="ja-JP" sz="700" b="1" dirty="0"/>
                        <a:t>【</a:t>
                      </a:r>
                      <a:r>
                        <a:rPr kumimoji="1" lang="ja-JP" altLang="en-US" sz="700" b="1" dirty="0"/>
                        <a:t>全硫化物</a:t>
                      </a:r>
                      <a:r>
                        <a:rPr kumimoji="1" lang="en-US" altLang="ja-JP" sz="700" b="1" dirty="0"/>
                        <a:t>】</a:t>
                      </a:r>
                    </a:p>
                    <a:p>
                      <a:r>
                        <a:rPr kumimoji="1" lang="ja-JP" altLang="en-US" sz="700" dirty="0"/>
                        <a:t>・上層は基準値と比較して１期＋傾向、</a:t>
                      </a:r>
                      <a:endParaRPr kumimoji="1" lang="en-US" altLang="ja-JP" sz="700" dirty="0"/>
                    </a:p>
                    <a:p>
                      <a:r>
                        <a:rPr kumimoji="1" lang="ja-JP" altLang="en-US" sz="700" dirty="0"/>
                        <a:t>　直近と比較して２期＋傾向であった。</a:t>
                      </a:r>
                      <a:endParaRPr kumimoji="1" lang="en-US" altLang="ja-JP" sz="700" dirty="0"/>
                    </a:p>
                    <a:p>
                      <a:r>
                        <a:rPr kumimoji="1" lang="ja-JP" altLang="en-US" sz="700" dirty="0"/>
                        <a:t>・</a:t>
                      </a:r>
                      <a:r>
                        <a:rPr kumimoji="1" lang="ja-JP" altLang="en-US" sz="700" b="1" dirty="0">
                          <a:solidFill>
                            <a:srgbClr val="FF0000"/>
                          </a:solidFill>
                        </a:rPr>
                        <a:t>下層は基準値と比較して３期＋傾向</a:t>
                      </a:r>
                      <a:r>
                        <a:rPr kumimoji="1" lang="ja-JP" altLang="en-US" sz="700" dirty="0"/>
                        <a:t>、</a:t>
                      </a:r>
                      <a:endParaRPr kumimoji="1" lang="en-US" altLang="ja-JP" sz="700" dirty="0"/>
                    </a:p>
                    <a:p>
                      <a:r>
                        <a:rPr kumimoji="1" lang="ja-JP" altLang="en-US" sz="700" dirty="0"/>
                        <a:t>　直近と比較　して１期＋傾向であった。</a:t>
                      </a:r>
                      <a:endParaRPr kumimoji="1" lang="en-US" altLang="ja-JP" sz="700" b="1" dirty="0">
                        <a:solidFill>
                          <a:srgbClr val="FF0000"/>
                        </a:solidFill>
                      </a:endParaRPr>
                    </a:p>
                  </a:txBody>
                  <a:tcPr marL="36000" marR="36000" marT="3600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dirty="0">
                          <a:solidFill>
                            <a:schemeClr val="tx1"/>
                          </a:solidFill>
                        </a:rPr>
                        <a:t>【TOC】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・上層は基準値と比較して全て＋傾向、</a:t>
                      </a:r>
                      <a:endParaRPr kumimoji="1" lang="en-US" altLang="ja-JP" sz="7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　</a:t>
                      </a:r>
                      <a:r>
                        <a:rPr kumimoji="1" lang="ja-JP" altLang="en-US" sz="700" dirty="0"/>
                        <a:t>直近と比較して２期＋傾向であった。</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a:t>
                      </a:r>
                      <a:r>
                        <a:rPr kumimoji="1" lang="ja-JP" altLang="en-US" sz="700" b="1" dirty="0">
                          <a:solidFill>
                            <a:srgbClr val="FF0000"/>
                          </a:solidFill>
                        </a:rPr>
                        <a:t>下層は基準値と比較して全て＋傾向、</a:t>
                      </a:r>
                      <a:endParaRPr kumimoji="1" lang="en-US" altLang="ja-JP" sz="7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　</a:t>
                      </a:r>
                      <a:r>
                        <a:rPr kumimoji="1" lang="ja-JP" altLang="en-US" sz="700" dirty="0"/>
                        <a:t>直近と比較して２期＋傾向であった。</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dirty="0"/>
                        <a:t>【</a:t>
                      </a:r>
                      <a:r>
                        <a:rPr kumimoji="1" lang="ja-JP" altLang="en-US" sz="700" b="1" dirty="0"/>
                        <a:t>全硫化物</a:t>
                      </a:r>
                      <a:r>
                        <a:rPr kumimoji="1" lang="en-US" altLang="ja-JP" sz="7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・上層は基準値と比較して</a:t>
                      </a:r>
                      <a:r>
                        <a:rPr kumimoji="1" lang="ja-JP" altLang="en-US" sz="700" b="0" dirty="0">
                          <a:solidFill>
                            <a:schemeClr val="tx1"/>
                          </a:solidFill>
                        </a:rPr>
                        <a:t>全て－</a:t>
                      </a:r>
                      <a:r>
                        <a:rPr kumimoji="1" lang="ja-JP" altLang="en-US" sz="700" dirty="0"/>
                        <a:t>傾向、</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　直近と比較して２期＋傾向であった。</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・下層は基準値と比較して</a:t>
                      </a:r>
                      <a:r>
                        <a:rPr kumimoji="1" lang="ja-JP" altLang="en-US" sz="700" b="0" dirty="0">
                          <a:solidFill>
                            <a:schemeClr val="tx1"/>
                          </a:solidFill>
                        </a:rPr>
                        <a:t>全て－</a:t>
                      </a:r>
                      <a:r>
                        <a:rPr kumimoji="1" lang="ja-JP" altLang="en-US" sz="700" dirty="0"/>
                        <a:t>傾向、</a:t>
                      </a:r>
                      <a:endParaRPr kumimoji="1" lang="en-US" altLang="ja-JP"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t>　直近と比較して１期＋傾向であった。</a:t>
                      </a:r>
                      <a:endParaRPr kumimoji="1" lang="en-US" altLang="ja-JP" sz="700" b="0" dirty="0">
                        <a:solidFill>
                          <a:schemeClr val="tx1"/>
                        </a:solidFill>
                      </a:endParaRPr>
                    </a:p>
                  </a:txBody>
                  <a:tcPr marL="36000" marR="36000" marT="36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b="1" dirty="0">
                          <a:solidFill>
                            <a:schemeClr val="tx1"/>
                          </a:solidFill>
                        </a:rPr>
                        <a:t>【TOC】</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smtClean="0">
                          <a:solidFill>
                            <a:srgbClr val="FF0000"/>
                          </a:solidFill>
                        </a:rPr>
                        <a:t>・上層</a:t>
                      </a:r>
                      <a:r>
                        <a:rPr kumimoji="1" lang="ja-JP" altLang="en-US" sz="700" b="1" dirty="0">
                          <a:solidFill>
                            <a:srgbClr val="FF0000"/>
                          </a:solidFill>
                        </a:rPr>
                        <a:t>は基準値と比較して３期＋傾向、</a:t>
                      </a:r>
                      <a:endParaRPr kumimoji="1" lang="en-US" altLang="ja-JP" sz="700" b="1" dirty="0">
                        <a:solidFill>
                          <a:srgbClr val="FF0000"/>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a:solidFill>
                            <a:srgbClr val="FF0000"/>
                          </a:solidFill>
                        </a:rPr>
                        <a:t>　</a:t>
                      </a:r>
                      <a:r>
                        <a:rPr kumimoji="1" lang="ja-JP" altLang="en-US" sz="700" dirty="0"/>
                        <a:t>直近と比較</a:t>
                      </a:r>
                      <a:r>
                        <a:rPr kumimoji="1" lang="ja-JP" altLang="en-US" sz="700" b="0" dirty="0">
                          <a:solidFill>
                            <a:schemeClr val="tx1"/>
                          </a:solidFill>
                        </a:rPr>
                        <a:t>して３期＋傾向であった</a:t>
                      </a:r>
                      <a:r>
                        <a:rPr kumimoji="1" lang="ja-JP" altLang="en-US" sz="700" dirty="0"/>
                        <a:t>。</a:t>
                      </a:r>
                      <a:endParaRPr kumimoji="1" lang="en-US" altLang="ja-JP" sz="7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t>・</a:t>
                      </a:r>
                      <a:r>
                        <a:rPr kumimoji="1" lang="ja-JP" altLang="en-US" sz="700" b="1" dirty="0">
                          <a:solidFill>
                            <a:srgbClr val="FF0000"/>
                          </a:solidFill>
                        </a:rPr>
                        <a:t>下層は基準値と比較して全て＋傾向</a:t>
                      </a:r>
                      <a:r>
                        <a:rPr kumimoji="1" lang="ja-JP" altLang="en-US" sz="700" dirty="0"/>
                        <a:t>、</a:t>
                      </a:r>
                      <a:endParaRPr kumimoji="1" lang="en-US" altLang="ja-JP" sz="7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t>　直近と比較して１期＋傾向であった。</a:t>
                      </a:r>
                      <a:endParaRPr kumimoji="1" lang="en-US" altLang="ja-JP" sz="7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dirty="0">
                          <a:solidFill>
                            <a:schemeClr val="tx1"/>
                          </a:solidFill>
                        </a:rPr>
                        <a:t>【</a:t>
                      </a:r>
                      <a:r>
                        <a:rPr kumimoji="1" lang="ja-JP" altLang="en-US" sz="700" b="1" dirty="0">
                          <a:solidFill>
                            <a:schemeClr val="tx1"/>
                          </a:solidFill>
                        </a:rPr>
                        <a:t>全硫化物</a:t>
                      </a:r>
                      <a:r>
                        <a:rPr kumimoji="1" lang="en-US" altLang="ja-JP" sz="700" b="1" dirty="0">
                          <a:solidFill>
                            <a:schemeClr val="tx1"/>
                          </a:solidFill>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rPr>
                        <a:t>・上層は基準値</a:t>
                      </a:r>
                      <a:r>
                        <a:rPr kumimoji="1" lang="ja-JP" altLang="en-US" sz="700" dirty="0"/>
                        <a:t>と比較して</a:t>
                      </a:r>
                      <a:r>
                        <a:rPr kumimoji="1" lang="ja-JP" altLang="en-US" sz="700" b="0" dirty="0">
                          <a:solidFill>
                            <a:schemeClr val="tx1"/>
                          </a:solidFill>
                        </a:rPr>
                        <a:t>１期＋傾</a:t>
                      </a:r>
                      <a:r>
                        <a:rPr kumimoji="1" lang="ja-JP" altLang="en-US" sz="700" dirty="0"/>
                        <a:t>向、</a:t>
                      </a:r>
                      <a:endParaRPr kumimoji="1" lang="en-US" altLang="ja-JP" sz="7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t>　直近と比較して</a:t>
                      </a:r>
                      <a:r>
                        <a:rPr kumimoji="1" lang="ja-JP" altLang="en-US" sz="700" b="0" dirty="0">
                          <a:solidFill>
                            <a:schemeClr val="tx1"/>
                          </a:solidFill>
                        </a:rPr>
                        <a:t>３期＋傾向</a:t>
                      </a:r>
                      <a:r>
                        <a:rPr kumimoji="1" lang="ja-JP" altLang="en-US" sz="700" dirty="0"/>
                        <a:t>であった。</a:t>
                      </a:r>
                      <a:endParaRPr kumimoji="1" lang="en-US" altLang="ja-JP" sz="7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t>・下層は基準値と比較して概ね－傾向、</a:t>
                      </a:r>
                      <a:endParaRPr kumimoji="1" lang="en-US" altLang="ja-JP" sz="7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t>　直近と比較して１期＋傾向であった。</a:t>
                      </a:r>
                      <a:endParaRPr kumimoji="1" lang="en-US" altLang="ja-JP" sz="700" b="0" dirty="0">
                        <a:solidFill>
                          <a:schemeClr val="tx1"/>
                        </a:solidFill>
                      </a:endParaRPr>
                    </a:p>
                  </a:txBody>
                  <a:tcPr marL="36000" marR="36000" marT="3600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1365590"/>
                  </a:ext>
                </a:extLst>
              </a:tr>
            </a:tbl>
          </a:graphicData>
        </a:graphic>
      </p:graphicFrame>
      <p:sp>
        <p:nvSpPr>
          <p:cNvPr id="24" name="正方形/長方形 23"/>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6" name="テキスト ボックス 3"/>
          <p:cNvSpPr txBox="1"/>
          <p:nvPr/>
        </p:nvSpPr>
        <p:spPr>
          <a:xfrm>
            <a:off x="4027769" y="0"/>
            <a:ext cx="3564000"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総合評価</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54412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1"/>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33</a:t>
            </a:fld>
            <a:endParaRPr kumimoji="1" lang="ja-JP" altLang="en-US" dirty="0"/>
          </a:p>
        </p:txBody>
      </p:sp>
      <p:sp>
        <p:nvSpPr>
          <p:cNvPr id="12" name="正方形/長方形 11"/>
          <p:cNvSpPr/>
          <p:nvPr/>
        </p:nvSpPr>
        <p:spPr>
          <a:xfrm>
            <a:off x="314582" y="4820957"/>
            <a:ext cx="8582299" cy="16719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1" lang="ja-JP" altLang="en-US" sz="1400" b="1" dirty="0">
                <a:solidFill>
                  <a:schemeClr val="tx1"/>
                </a:solidFill>
              </a:rPr>
              <a:t>試行実施にあたっての</a:t>
            </a:r>
            <a:r>
              <a:rPr kumimoji="1" lang="ja-JP" altLang="en-US" sz="1400" b="1" dirty="0" smtClean="0">
                <a:solidFill>
                  <a:schemeClr val="tx1"/>
                </a:solidFill>
              </a:rPr>
              <a:t>改善点</a:t>
            </a:r>
            <a:endParaRPr lang="en-US" altLang="ja-JP" sz="1400" dirty="0">
              <a:solidFill>
                <a:schemeClr val="tx1"/>
              </a:solidFill>
            </a:endParaRPr>
          </a:p>
          <a:p>
            <a:pPr>
              <a:lnSpc>
                <a:spcPts val="1680"/>
              </a:lnSpc>
            </a:pPr>
            <a:r>
              <a:rPr lang="ja-JP" altLang="en-US" sz="1400" dirty="0">
                <a:solidFill>
                  <a:schemeClr val="tx1"/>
                </a:solidFill>
              </a:rPr>
              <a:t>　〇　</a:t>
            </a:r>
            <a:r>
              <a:rPr lang="ja-JP" altLang="ja-JP" sz="1400" dirty="0">
                <a:solidFill>
                  <a:schemeClr val="tx1"/>
                </a:solidFill>
              </a:rPr>
              <a:t>実験区の環境変化を把握するための対照区は、実験区の近傍に設定する</a:t>
            </a:r>
            <a:r>
              <a:rPr lang="ja-JP" altLang="ja-JP" sz="1400" dirty="0" smtClean="0">
                <a:solidFill>
                  <a:schemeClr val="tx1"/>
                </a:solidFill>
              </a:rPr>
              <a:t>。</a:t>
            </a:r>
            <a:endParaRPr lang="en-US" altLang="ja-JP" sz="1400" dirty="0">
              <a:solidFill>
                <a:schemeClr val="tx1"/>
              </a:solidFill>
            </a:endParaRPr>
          </a:p>
          <a:p>
            <a:pPr>
              <a:lnSpc>
                <a:spcPts val="1680"/>
              </a:lnSpc>
            </a:pPr>
            <a:r>
              <a:rPr lang="ja-JP" altLang="en-US" sz="1400" dirty="0">
                <a:solidFill>
                  <a:schemeClr val="tx1"/>
                </a:solidFill>
              </a:rPr>
              <a:t>　〇　河川の環境の変化を確認するため、河床の堆積・浸食状況をできるだけ正確に把握する</a:t>
            </a:r>
            <a:r>
              <a:rPr lang="ja-JP" altLang="en-US" sz="1400" dirty="0" smtClean="0">
                <a:solidFill>
                  <a:schemeClr val="tx1"/>
                </a:solidFill>
              </a:rPr>
              <a:t>。</a:t>
            </a:r>
            <a:endParaRPr lang="en-US" altLang="ja-JP" sz="1400" dirty="0">
              <a:solidFill>
                <a:schemeClr val="tx1"/>
              </a:solidFill>
            </a:endParaRPr>
          </a:p>
          <a:p>
            <a:pPr>
              <a:lnSpc>
                <a:spcPts val="1680"/>
              </a:lnSpc>
            </a:pPr>
            <a:r>
              <a:rPr lang="ja-JP" altLang="en-US" sz="1400" dirty="0">
                <a:solidFill>
                  <a:schemeClr val="tx1"/>
                </a:solidFill>
              </a:rPr>
              <a:t>　〇　目的に応じて、</a:t>
            </a:r>
            <a:r>
              <a:rPr lang="ja-JP" altLang="ja-JP" sz="1400" dirty="0">
                <a:solidFill>
                  <a:schemeClr val="tx1"/>
                </a:solidFill>
              </a:rPr>
              <a:t>項目の</a:t>
            </a:r>
            <a:r>
              <a:rPr lang="ja-JP" altLang="en-US" sz="1400" dirty="0">
                <a:solidFill>
                  <a:schemeClr val="tx1"/>
                </a:solidFill>
              </a:rPr>
              <a:t>取捨選択を行い、</a:t>
            </a:r>
            <a:r>
              <a:rPr lang="ja-JP" altLang="ja-JP" sz="1400" dirty="0">
                <a:solidFill>
                  <a:schemeClr val="tx1"/>
                </a:solidFill>
              </a:rPr>
              <a:t>サンプル数を増やす</a:t>
            </a:r>
            <a:r>
              <a:rPr lang="ja-JP" altLang="ja-JP" sz="1400" dirty="0" smtClean="0">
                <a:solidFill>
                  <a:schemeClr val="tx1"/>
                </a:solidFill>
              </a:rPr>
              <a:t>。</a:t>
            </a:r>
            <a:endParaRPr lang="en-US" altLang="ja-JP" sz="1400" dirty="0">
              <a:solidFill>
                <a:schemeClr val="tx1"/>
              </a:solidFill>
            </a:endParaRPr>
          </a:p>
          <a:p>
            <a:pPr>
              <a:lnSpc>
                <a:spcPts val="1680"/>
              </a:lnSpc>
            </a:pPr>
            <a:r>
              <a:rPr lang="ja-JP" altLang="en-US" sz="1400" dirty="0">
                <a:solidFill>
                  <a:schemeClr val="tx1"/>
                </a:solidFill>
              </a:rPr>
              <a:t>　〇　散布区画が小さいと周辺の無散布区域の影響を受ける</a:t>
            </a:r>
            <a:r>
              <a:rPr lang="ja-JP" altLang="en-US" sz="1400" dirty="0" smtClean="0">
                <a:solidFill>
                  <a:schemeClr val="tx1"/>
                </a:solidFill>
              </a:rPr>
              <a:t>可能性が</a:t>
            </a:r>
            <a:r>
              <a:rPr lang="ja-JP" altLang="en-US" sz="1400" dirty="0">
                <a:solidFill>
                  <a:schemeClr val="tx1"/>
                </a:solidFill>
              </a:rPr>
              <a:t>あるため</a:t>
            </a:r>
            <a:r>
              <a:rPr lang="ja-JP" altLang="ja-JP" sz="1400" dirty="0">
                <a:solidFill>
                  <a:schemeClr val="tx1"/>
                </a:solidFill>
              </a:rPr>
              <a:t>、単位区画</a:t>
            </a:r>
            <a:r>
              <a:rPr lang="ja-JP" altLang="en-US" sz="1400" dirty="0">
                <a:solidFill>
                  <a:schemeClr val="tx1"/>
                </a:solidFill>
              </a:rPr>
              <a:t>を</a:t>
            </a:r>
            <a:r>
              <a:rPr lang="ja-JP" altLang="ja-JP" sz="1400" dirty="0">
                <a:solidFill>
                  <a:schemeClr val="tx1"/>
                </a:solidFill>
              </a:rPr>
              <a:t>大き</a:t>
            </a:r>
            <a:r>
              <a:rPr lang="ja-JP" altLang="en-US" sz="1400" dirty="0">
                <a:solidFill>
                  <a:schemeClr val="tx1"/>
                </a:solidFill>
              </a:rPr>
              <a:t>くする</a:t>
            </a:r>
            <a:r>
              <a:rPr lang="ja-JP" altLang="ja-JP" sz="1400" dirty="0" smtClean="0">
                <a:solidFill>
                  <a:schemeClr val="tx1"/>
                </a:solidFill>
              </a:rPr>
              <a:t>。</a:t>
            </a:r>
            <a:endParaRPr lang="en-US" altLang="ja-JP" sz="1400" dirty="0">
              <a:solidFill>
                <a:schemeClr val="tx1"/>
              </a:solidFill>
            </a:endParaRPr>
          </a:p>
          <a:p>
            <a:pPr>
              <a:lnSpc>
                <a:spcPts val="1680"/>
              </a:lnSpc>
            </a:pPr>
            <a:r>
              <a:rPr lang="ja-JP" altLang="en-US" sz="1400" dirty="0">
                <a:solidFill>
                  <a:schemeClr val="tx1"/>
                </a:solidFill>
              </a:rPr>
              <a:t>　〇　年間の状況を把握するため、</a:t>
            </a:r>
            <a:r>
              <a:rPr lang="ja-JP" altLang="ja-JP" sz="1400" dirty="0">
                <a:solidFill>
                  <a:schemeClr val="tx1"/>
                </a:solidFill>
              </a:rPr>
              <a:t>１年間を通じて実験を行う</a:t>
            </a:r>
            <a:r>
              <a:rPr lang="ja-JP" altLang="ja-JP" sz="1400" dirty="0" smtClean="0">
                <a:solidFill>
                  <a:schemeClr val="tx1"/>
                </a:solidFill>
              </a:rPr>
              <a:t>。</a:t>
            </a:r>
            <a:endParaRPr lang="en-US" altLang="ja-JP" sz="1400" dirty="0">
              <a:solidFill>
                <a:schemeClr val="tx1"/>
              </a:solidFill>
            </a:endParaRPr>
          </a:p>
          <a:p>
            <a:pPr>
              <a:lnSpc>
                <a:spcPts val="1680"/>
              </a:lnSpc>
            </a:pPr>
            <a:r>
              <a:rPr lang="ja-JP" altLang="en-US" sz="1400" dirty="0">
                <a:solidFill>
                  <a:schemeClr val="tx1"/>
                </a:solidFill>
              </a:rPr>
              <a:t>　〇　</a:t>
            </a:r>
            <a:r>
              <a:rPr lang="ja-JP" altLang="ja-JP" sz="1400" dirty="0">
                <a:solidFill>
                  <a:schemeClr val="tx1"/>
                </a:solidFill>
              </a:rPr>
              <a:t>薬剤の効果をより詳細に把握するため、散布量や散布頻度を変えた複数の実験区を用意する。</a:t>
            </a:r>
          </a:p>
        </p:txBody>
      </p:sp>
      <p:sp>
        <p:nvSpPr>
          <p:cNvPr id="21" name="正方形/長方形 20"/>
          <p:cNvSpPr/>
          <p:nvPr/>
        </p:nvSpPr>
        <p:spPr>
          <a:xfrm>
            <a:off x="314582" y="2912976"/>
            <a:ext cx="8582299" cy="15028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1" lang="ja-JP" altLang="en-US" sz="1400" b="1" dirty="0">
                <a:solidFill>
                  <a:schemeClr val="tx1"/>
                </a:solidFill>
              </a:rPr>
              <a:t>実証実験で明らかになった課題</a:t>
            </a:r>
            <a:endParaRPr kumimoji="1" lang="en-US" altLang="ja-JP" sz="1400" b="1" dirty="0">
              <a:solidFill>
                <a:schemeClr val="tx1"/>
              </a:solidFill>
            </a:endParaRPr>
          </a:p>
          <a:p>
            <a:r>
              <a:rPr kumimoji="1" lang="ja-JP" altLang="en-US" sz="1400" b="1" dirty="0">
                <a:solidFill>
                  <a:schemeClr val="tx1"/>
                </a:solidFill>
              </a:rPr>
              <a:t>　</a:t>
            </a:r>
            <a:r>
              <a:rPr kumimoji="1" lang="ja-JP" altLang="en-US" sz="1400" dirty="0">
                <a:solidFill>
                  <a:schemeClr val="tx1"/>
                </a:solidFill>
              </a:rPr>
              <a:t>〇　対照区（万才橋）と実験区（猪飼野新橋）が離れていたため、堆積・浸食傾向が異なっていた</a:t>
            </a:r>
            <a:endParaRPr kumimoji="1" lang="en-US" altLang="ja-JP" sz="1400" dirty="0">
              <a:solidFill>
                <a:schemeClr val="tx1"/>
              </a:solidFill>
            </a:endParaRPr>
          </a:p>
          <a:p>
            <a:r>
              <a:rPr lang="ja-JP" altLang="en-US" sz="1400" dirty="0">
                <a:solidFill>
                  <a:schemeClr val="tx1"/>
                </a:solidFill>
              </a:rPr>
              <a:t>　　　</a:t>
            </a:r>
            <a:r>
              <a:rPr kumimoji="1" lang="ja-JP" altLang="en-US" sz="1400" dirty="0">
                <a:solidFill>
                  <a:schemeClr val="tx1"/>
                </a:solidFill>
              </a:rPr>
              <a:t>可能性がある。</a:t>
            </a:r>
            <a:endParaRPr kumimoji="1" lang="en-US" altLang="ja-JP" sz="1400" dirty="0">
              <a:solidFill>
                <a:schemeClr val="tx1"/>
              </a:solidFill>
            </a:endParaRPr>
          </a:p>
          <a:p>
            <a:r>
              <a:rPr kumimoji="1" lang="ja-JP" altLang="en-US" sz="1400" dirty="0">
                <a:solidFill>
                  <a:schemeClr val="tx1"/>
                </a:solidFill>
              </a:rPr>
              <a:t>　〇　河床の堆積・浸食状況を正確に把握できなかった</a:t>
            </a:r>
            <a:r>
              <a:rPr lang="ja-JP" altLang="en-US" sz="1400" dirty="0">
                <a:solidFill>
                  <a:schemeClr val="tx1"/>
                </a:solidFill>
              </a:rPr>
              <a:t>ため、河川の環境の変化を十分に</a:t>
            </a:r>
            <a:r>
              <a:rPr lang="ja-JP" altLang="en-US" sz="1400" dirty="0" smtClean="0">
                <a:solidFill>
                  <a:schemeClr val="tx1"/>
                </a:solidFill>
              </a:rPr>
              <a:t>確認</a:t>
            </a:r>
            <a:endParaRPr lang="en-US" altLang="ja-JP" sz="1400" dirty="0" smtClean="0">
              <a:solidFill>
                <a:schemeClr val="tx1"/>
              </a:solidFill>
            </a:endParaRPr>
          </a:p>
          <a:p>
            <a:r>
              <a:rPr lang="ja-JP" altLang="en-US" sz="1400" dirty="0" smtClean="0">
                <a:solidFill>
                  <a:schemeClr val="tx1"/>
                </a:solidFill>
              </a:rPr>
              <a:t>　　　できなかった</a:t>
            </a:r>
            <a:r>
              <a:rPr lang="ja-JP" altLang="en-US" sz="1400" dirty="0">
                <a:solidFill>
                  <a:schemeClr val="tx1"/>
                </a:solidFill>
              </a:rPr>
              <a:t>。</a:t>
            </a:r>
            <a:endParaRPr kumimoji="1" lang="en-US" altLang="ja-JP" sz="1400" dirty="0">
              <a:solidFill>
                <a:schemeClr val="tx1"/>
              </a:solidFill>
            </a:endParaRPr>
          </a:p>
          <a:p>
            <a:r>
              <a:rPr kumimoji="1" lang="ja-JP" altLang="en-US" sz="1400" dirty="0">
                <a:solidFill>
                  <a:schemeClr val="tx1"/>
                </a:solidFill>
              </a:rPr>
              <a:t>　〇　サンプル数が少なかった。</a:t>
            </a:r>
            <a:endParaRPr kumimoji="1" lang="en-US" altLang="ja-JP" sz="1400" dirty="0">
              <a:solidFill>
                <a:schemeClr val="tx1"/>
              </a:solidFill>
            </a:endParaRPr>
          </a:p>
          <a:p>
            <a:pPr>
              <a:lnSpc>
                <a:spcPct val="150000"/>
              </a:lnSpc>
            </a:pPr>
            <a:r>
              <a:rPr kumimoji="1" lang="ja-JP" altLang="en-US" sz="1400" b="1" dirty="0">
                <a:solidFill>
                  <a:schemeClr val="tx1"/>
                </a:solidFill>
              </a:rPr>
              <a:t>　</a:t>
            </a:r>
            <a:endParaRPr kumimoji="1" lang="en-US" altLang="ja-JP" sz="1400" b="1" dirty="0">
              <a:solidFill>
                <a:schemeClr val="tx1"/>
              </a:solidFill>
            </a:endParaRPr>
          </a:p>
        </p:txBody>
      </p:sp>
      <p:sp>
        <p:nvSpPr>
          <p:cNvPr id="2" name="下矢印 1"/>
          <p:cNvSpPr/>
          <p:nvPr/>
        </p:nvSpPr>
        <p:spPr>
          <a:xfrm>
            <a:off x="4168952" y="4455832"/>
            <a:ext cx="734095" cy="325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3-1.</a:t>
            </a: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薬剤の選定</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133351" y="574198"/>
            <a:ext cx="8839200" cy="2045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1" lang="ja-JP" altLang="en-US" sz="1400" b="1" dirty="0" smtClean="0">
                <a:solidFill>
                  <a:schemeClr val="tx1"/>
                </a:solidFill>
              </a:rPr>
              <a:t>薬剤選定結果</a:t>
            </a:r>
            <a:endParaRPr kumimoji="1" lang="en-US" altLang="ja-JP" sz="1400" b="1" dirty="0" smtClean="0">
              <a:solidFill>
                <a:schemeClr val="tx1"/>
              </a:solidFill>
            </a:endParaRPr>
          </a:p>
          <a:p>
            <a:pPr>
              <a:lnSpc>
                <a:spcPct val="150000"/>
              </a:lnSpc>
            </a:pPr>
            <a:r>
              <a:rPr kumimoji="1" lang="ja-JP" altLang="en-US" sz="1400" b="1" dirty="0">
                <a:solidFill>
                  <a:schemeClr val="tx1"/>
                </a:solidFill>
              </a:rPr>
              <a:t>　</a:t>
            </a:r>
            <a:r>
              <a:rPr kumimoji="1" lang="ja-JP" altLang="en-US" sz="1400" dirty="0">
                <a:solidFill>
                  <a:schemeClr val="tx1"/>
                </a:solidFill>
              </a:rPr>
              <a:t>〇　</a:t>
            </a:r>
            <a:r>
              <a:rPr kumimoji="1" lang="en-US" altLang="ja-JP" sz="1400" dirty="0" smtClean="0">
                <a:solidFill>
                  <a:schemeClr val="tx1"/>
                </a:solidFill>
              </a:rPr>
              <a:t>X</a:t>
            </a:r>
            <a:r>
              <a:rPr kumimoji="1" lang="ja-JP" altLang="en-US" sz="1400" dirty="0" smtClean="0">
                <a:solidFill>
                  <a:schemeClr val="tx1"/>
                </a:solidFill>
              </a:rPr>
              <a:t>社の薬剤については、実証試験の結果改善メカニズムに応じた</a:t>
            </a:r>
            <a:r>
              <a:rPr kumimoji="1" lang="en-US" altLang="ja-JP" sz="1400" dirty="0" smtClean="0">
                <a:solidFill>
                  <a:schemeClr val="tx1"/>
                </a:solidFill>
              </a:rPr>
              <a:t>ORP</a:t>
            </a:r>
            <a:r>
              <a:rPr kumimoji="1" lang="ja-JP" altLang="en-US" sz="1400" dirty="0" smtClean="0">
                <a:solidFill>
                  <a:schemeClr val="tx1"/>
                </a:solidFill>
              </a:rPr>
              <a:t>や全硫化物への影響が確認された。</a:t>
            </a:r>
            <a:endParaRPr kumimoji="1" lang="en-US" altLang="ja-JP" sz="1400" dirty="0">
              <a:solidFill>
                <a:schemeClr val="tx1"/>
              </a:solidFill>
            </a:endParaRPr>
          </a:p>
          <a:p>
            <a:r>
              <a:rPr kumimoji="1" lang="ja-JP" altLang="en-US" sz="1400" dirty="0">
                <a:solidFill>
                  <a:schemeClr val="tx1"/>
                </a:solidFill>
              </a:rPr>
              <a:t>　〇　</a:t>
            </a:r>
            <a:r>
              <a:rPr kumimoji="1" lang="en-US" altLang="ja-JP" sz="1400" dirty="0" smtClean="0">
                <a:solidFill>
                  <a:schemeClr val="tx1"/>
                </a:solidFill>
              </a:rPr>
              <a:t>Y</a:t>
            </a:r>
            <a:r>
              <a:rPr kumimoji="1" lang="ja-JP" altLang="en-US" sz="1400" dirty="0" smtClean="0">
                <a:solidFill>
                  <a:schemeClr val="tx1"/>
                </a:solidFill>
              </a:rPr>
              <a:t>社の薬剤については、硫酸還元菌を抑制するとする狙いが平野川の環境にあっていない可能性がある</a:t>
            </a:r>
            <a:r>
              <a:rPr lang="ja-JP" altLang="en-US" sz="1400" dirty="0" smtClean="0">
                <a:solidFill>
                  <a:schemeClr val="tx1"/>
                </a:solidFill>
              </a:rPr>
              <a:t>。</a:t>
            </a:r>
            <a:endParaRPr kumimoji="1" lang="en-US" altLang="ja-JP" sz="1400" dirty="0">
              <a:solidFill>
                <a:schemeClr val="tx1"/>
              </a:solidFill>
            </a:endParaRPr>
          </a:p>
          <a:p>
            <a:r>
              <a:rPr kumimoji="1" lang="ja-JP" altLang="en-US" sz="1400" dirty="0">
                <a:solidFill>
                  <a:schemeClr val="tx1"/>
                </a:solidFill>
              </a:rPr>
              <a:t>　〇　</a:t>
            </a:r>
            <a:r>
              <a:rPr kumimoji="1" lang="en-US" altLang="ja-JP" sz="1400" dirty="0" smtClean="0">
                <a:solidFill>
                  <a:schemeClr val="tx1"/>
                </a:solidFill>
              </a:rPr>
              <a:t>Z</a:t>
            </a:r>
            <a:r>
              <a:rPr kumimoji="1" lang="ja-JP" altLang="en-US" sz="1400" dirty="0" smtClean="0">
                <a:solidFill>
                  <a:schemeClr val="tx1"/>
                </a:solidFill>
              </a:rPr>
              <a:t>社の薬剤については、改善メカニズムとして紅色硫黄光合成細菌による効果を挙げているが、平野川　</a:t>
            </a:r>
            <a:endParaRPr kumimoji="1" lang="en-US" altLang="ja-JP" sz="1400" dirty="0" smtClean="0">
              <a:solidFill>
                <a:schemeClr val="tx1"/>
              </a:solidFill>
            </a:endParaRPr>
          </a:p>
          <a:p>
            <a:r>
              <a:rPr kumimoji="1" lang="ja-JP" altLang="en-US" sz="1400" dirty="0">
                <a:solidFill>
                  <a:schemeClr val="tx1"/>
                </a:solidFill>
              </a:rPr>
              <a:t>　</a:t>
            </a:r>
            <a:r>
              <a:rPr kumimoji="1" lang="ja-JP" altLang="en-US" sz="1400" dirty="0" smtClean="0">
                <a:solidFill>
                  <a:schemeClr val="tx1"/>
                </a:solidFill>
              </a:rPr>
              <a:t>　　の河床には光が十分届かない恐れがある。</a:t>
            </a:r>
            <a:endParaRPr kumimoji="1" lang="en-US" altLang="ja-JP" sz="1400" dirty="0">
              <a:solidFill>
                <a:schemeClr val="tx1"/>
              </a:solidFill>
            </a:endParaRPr>
          </a:p>
          <a:p>
            <a:pPr>
              <a:lnSpc>
                <a:spcPct val="150000"/>
              </a:lnSpc>
            </a:pPr>
            <a:r>
              <a:rPr kumimoji="1" lang="ja-JP" altLang="en-US" sz="1400" b="1" dirty="0">
                <a:solidFill>
                  <a:schemeClr val="tx1"/>
                </a:solidFill>
              </a:rPr>
              <a:t>　</a:t>
            </a:r>
            <a:r>
              <a:rPr kumimoji="1" lang="ja-JP" altLang="en-US" sz="1400" b="1" dirty="0" smtClean="0">
                <a:solidFill>
                  <a:schemeClr val="tx1"/>
                </a:solidFill>
              </a:rPr>
              <a:t>　⇒</a:t>
            </a:r>
            <a:r>
              <a:rPr kumimoji="1" lang="en-US" altLang="ja-JP" sz="1400" b="1" dirty="0" smtClean="0">
                <a:solidFill>
                  <a:schemeClr val="tx1"/>
                </a:solidFill>
              </a:rPr>
              <a:t>X</a:t>
            </a:r>
            <a:r>
              <a:rPr kumimoji="1" lang="ja-JP" altLang="en-US" sz="1400" b="1" dirty="0" smtClean="0">
                <a:solidFill>
                  <a:schemeClr val="tx1"/>
                </a:solidFill>
              </a:rPr>
              <a:t>社の薬剤が最も改善メカニズムに応じた底質の改善が確認されたとして、</a:t>
            </a:r>
            <a:r>
              <a:rPr kumimoji="1" lang="en-US" altLang="ja-JP" sz="1400" b="1" dirty="0" smtClean="0">
                <a:solidFill>
                  <a:schemeClr val="tx1"/>
                </a:solidFill>
              </a:rPr>
              <a:t>X</a:t>
            </a:r>
            <a:r>
              <a:rPr kumimoji="1" lang="ja-JP" altLang="en-US" sz="1400" b="1" dirty="0" smtClean="0">
                <a:solidFill>
                  <a:schemeClr val="tx1"/>
                </a:solidFill>
              </a:rPr>
              <a:t>社の薬剤を選定し試行実</a:t>
            </a:r>
            <a:endParaRPr kumimoji="1" lang="en-US" altLang="ja-JP" sz="1400" b="1" dirty="0" smtClean="0">
              <a:solidFill>
                <a:schemeClr val="tx1"/>
              </a:solidFill>
            </a:endParaRPr>
          </a:p>
          <a:p>
            <a:pPr>
              <a:lnSpc>
                <a:spcPct val="150000"/>
              </a:lnSpc>
            </a:pPr>
            <a:r>
              <a:rPr kumimoji="1" lang="ja-JP" altLang="en-US" sz="1400" b="1" dirty="0">
                <a:solidFill>
                  <a:schemeClr val="tx1"/>
                </a:solidFill>
              </a:rPr>
              <a:t>　</a:t>
            </a:r>
            <a:r>
              <a:rPr kumimoji="1" lang="ja-JP" altLang="en-US" sz="1400" b="1" dirty="0" smtClean="0">
                <a:solidFill>
                  <a:schemeClr val="tx1"/>
                </a:solidFill>
              </a:rPr>
              <a:t>　施を行うことに決定した。</a:t>
            </a:r>
            <a:endParaRPr kumimoji="1" lang="en-US" altLang="ja-JP" sz="1400" b="1" dirty="0">
              <a:solidFill>
                <a:schemeClr val="tx1"/>
              </a:solidFill>
            </a:endParaRPr>
          </a:p>
        </p:txBody>
      </p:sp>
    </p:spTree>
    <p:extLst>
      <p:ext uri="{BB962C8B-B14F-4D97-AF65-F5344CB8AC3E}">
        <p14:creationId xmlns:p14="http://schemas.microsoft.com/office/powerpoint/2010/main" val="3517910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t>34</a:t>
            </a:fld>
            <a:endParaRPr kumimoji="1" lang="ja-JP" altLang="en-US"/>
          </a:p>
        </p:txBody>
      </p:sp>
      <p:sp>
        <p:nvSpPr>
          <p:cNvPr id="10" name="テキスト ボックス 9">
            <a:extLst>
              <a:ext uri="{FF2B5EF4-FFF2-40B4-BE49-F238E27FC236}">
                <a16:creationId xmlns:a16="http://schemas.microsoft.com/office/drawing/2014/main" id="{C3DD1626-346E-4408-9AD1-ADA5B1F2C265}"/>
              </a:ext>
            </a:extLst>
          </p:cNvPr>
          <p:cNvSpPr txBox="1"/>
          <p:nvPr/>
        </p:nvSpPr>
        <p:spPr>
          <a:xfrm>
            <a:off x="737537" y="2871355"/>
            <a:ext cx="7908442" cy="1200329"/>
          </a:xfrm>
          <a:prstGeom prst="rect">
            <a:avLst/>
          </a:prstGeom>
          <a:noFill/>
        </p:spPr>
        <p:txBody>
          <a:bodyPr wrap="square" rtlCol="0">
            <a:spAutoFit/>
          </a:bodyPr>
          <a:lstStyle/>
          <a:p>
            <a:pPr algn="ctr"/>
            <a:r>
              <a:rPr lang="en-US" altLang="ja-JP" sz="3600" dirty="0" smtClean="0">
                <a:latin typeface="ＭＳ ゴシック" panose="020B0609070205080204" pitchFamily="49" charset="-128"/>
                <a:ea typeface="ＭＳ ゴシック" panose="020B0609070205080204" pitchFamily="49" charset="-128"/>
              </a:rPr>
              <a:t>3-2.</a:t>
            </a:r>
            <a:r>
              <a:rPr lang="ja-JP" altLang="en-US" sz="3600" dirty="0" smtClean="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36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4291932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テキスト ボックス 104"/>
          <p:cNvSpPr txBox="1"/>
          <p:nvPr/>
        </p:nvSpPr>
        <p:spPr>
          <a:xfrm>
            <a:off x="342671" y="1080930"/>
            <a:ext cx="8458656" cy="353045"/>
          </a:xfrm>
          <a:prstGeom prst="rect">
            <a:avLst/>
          </a:prstGeom>
          <a:noFill/>
        </p:spPr>
        <p:txBody>
          <a:bodyPr wrap="square" rtlCol="0">
            <a:spAutoFit/>
          </a:bodyPr>
          <a:lstStyle/>
          <a:p>
            <a:r>
              <a:rPr lang="ja-JP" altLang="en-US" sz="846" dirty="0">
                <a:latin typeface="ＭＳ ゴシック" panose="020B0609070205080204" pitchFamily="49" charset="-128"/>
                <a:ea typeface="ＭＳ ゴシック" panose="020B0609070205080204" pitchFamily="49" charset="-128"/>
              </a:rPr>
              <a:t>・</a:t>
            </a:r>
            <a:r>
              <a:rPr lang="ja-JP" altLang="en-US" sz="847" dirty="0">
                <a:latin typeface="ＭＳ ゴシック" panose="020B0609070205080204" pitchFamily="49" charset="-128"/>
                <a:ea typeface="ＭＳ ゴシック" panose="020B0609070205080204" pitchFamily="49" charset="-128"/>
              </a:rPr>
              <a:t>平野川では年間を通じて断続的にスカム発生が確認されている。この対策案として、令和</a:t>
            </a:r>
            <a:r>
              <a:rPr lang="en-US" altLang="ja-JP" sz="847" dirty="0">
                <a:latin typeface="ＭＳ ゴシック" panose="020B0609070205080204" pitchFamily="49" charset="-128"/>
                <a:ea typeface="ＭＳ ゴシック" panose="020B0609070205080204" pitchFamily="49" charset="-128"/>
              </a:rPr>
              <a:t>2</a:t>
            </a:r>
            <a:r>
              <a:rPr lang="ja-JP" altLang="en-US" sz="847" dirty="0">
                <a:latin typeface="ＭＳ ゴシック" panose="020B0609070205080204" pitchFamily="49" charset="-128"/>
                <a:ea typeface="ＭＳ ゴシック" panose="020B0609070205080204" pitchFamily="49" charset="-128"/>
              </a:rPr>
              <a:t>年度の現地実験で選定された薬剤による底質改善効果を検証する。</a:t>
            </a:r>
          </a:p>
          <a:p>
            <a:r>
              <a:rPr lang="ja-JP" altLang="en-US" sz="847" dirty="0">
                <a:latin typeface="ＭＳ ゴシック" panose="020B0609070205080204" pitchFamily="49" charset="-128"/>
                <a:ea typeface="ＭＳ ゴシック" panose="020B0609070205080204" pitchFamily="49" charset="-128"/>
              </a:rPr>
              <a:t>・薬剤散布量や散布頻度を変化させ、効果的・効率的な散布方法を検証する。</a:t>
            </a:r>
            <a:endParaRPr lang="en-US" altLang="ja-JP" sz="847" dirty="0">
              <a:latin typeface="ＭＳ ゴシック" panose="020B0609070205080204" pitchFamily="49" charset="-128"/>
              <a:ea typeface="ＭＳ ゴシック" panose="020B0609070205080204" pitchFamily="49" charset="-128"/>
            </a:endParaRPr>
          </a:p>
        </p:txBody>
      </p:sp>
      <p:sp>
        <p:nvSpPr>
          <p:cNvPr id="106" name="正方形/長方形 105"/>
          <p:cNvSpPr/>
          <p:nvPr/>
        </p:nvSpPr>
        <p:spPr>
          <a:xfrm>
            <a:off x="336875" y="846914"/>
            <a:ext cx="8464453" cy="595523"/>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7">
              <a:latin typeface="ＭＳ ゴシック" panose="020B0609070205080204" pitchFamily="49" charset="-128"/>
              <a:ea typeface="ＭＳ ゴシック" panose="020B0609070205080204" pitchFamily="49" charset="-128"/>
            </a:endParaRPr>
          </a:p>
        </p:txBody>
      </p:sp>
      <p:sp>
        <p:nvSpPr>
          <p:cNvPr id="107" name="テキスト ボックス 106"/>
          <p:cNvSpPr txBox="1"/>
          <p:nvPr/>
        </p:nvSpPr>
        <p:spPr>
          <a:xfrm>
            <a:off x="310028" y="832284"/>
            <a:ext cx="728590" cy="294696"/>
          </a:xfrm>
          <a:prstGeom prst="rect">
            <a:avLst/>
          </a:prstGeom>
          <a:noFill/>
          <a:ln cmpd="dbl">
            <a:noFill/>
          </a:ln>
        </p:spPr>
        <p:txBody>
          <a:bodyPr wrap="square" rtlCol="0">
            <a:spAutoFit/>
          </a:bodyPr>
          <a:lstStyle/>
          <a:p>
            <a:r>
              <a:rPr lang="ja-JP" altLang="en-US" sz="1315" b="1" dirty="0">
                <a:solidFill>
                  <a:srgbClr val="333399"/>
                </a:solidFill>
                <a:latin typeface="ＭＳ ゴシック" panose="020B0609070205080204" pitchFamily="49" charset="-128"/>
                <a:ea typeface="ＭＳ ゴシック" panose="020B0609070205080204" pitchFamily="49" charset="-128"/>
              </a:rPr>
              <a:t>目的</a:t>
            </a:r>
            <a:endParaRPr lang="en-US" altLang="ja-JP" sz="1315" b="1" dirty="0">
              <a:solidFill>
                <a:srgbClr val="333399"/>
              </a:solidFill>
              <a:latin typeface="ＭＳ ゴシック" panose="020B0609070205080204" pitchFamily="49" charset="-128"/>
              <a:ea typeface="ＭＳ ゴシック" panose="020B0609070205080204" pitchFamily="49" charset="-128"/>
            </a:endParaRPr>
          </a:p>
        </p:txBody>
      </p:sp>
      <p:sp>
        <p:nvSpPr>
          <p:cNvPr id="55" name="正方形/長方形 54">
            <a:extLst>
              <a:ext uri="{FF2B5EF4-FFF2-40B4-BE49-F238E27FC236}">
                <a16:creationId xmlns:a16="http://schemas.microsoft.com/office/drawing/2014/main" id="{FE47E054-4D98-4E07-94F8-4DB042855034}"/>
              </a:ext>
            </a:extLst>
          </p:cNvPr>
          <p:cNvSpPr/>
          <p:nvPr/>
        </p:nvSpPr>
        <p:spPr>
          <a:xfrm>
            <a:off x="336876" y="1490255"/>
            <a:ext cx="3932279" cy="2804088"/>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7">
              <a:latin typeface="ＭＳ ゴシック" panose="020B0609070205080204" pitchFamily="49" charset="-128"/>
              <a:ea typeface="ＭＳ ゴシック" panose="020B0609070205080204" pitchFamily="49" charset="-128"/>
            </a:endParaRPr>
          </a:p>
        </p:txBody>
      </p:sp>
      <p:sp>
        <p:nvSpPr>
          <p:cNvPr id="56" name="テキスト ボックス 55">
            <a:extLst>
              <a:ext uri="{FF2B5EF4-FFF2-40B4-BE49-F238E27FC236}">
                <a16:creationId xmlns:a16="http://schemas.microsoft.com/office/drawing/2014/main" id="{97FCE84E-A241-497D-B453-1FD5F0C972F4}"/>
              </a:ext>
            </a:extLst>
          </p:cNvPr>
          <p:cNvSpPr txBox="1"/>
          <p:nvPr/>
        </p:nvSpPr>
        <p:spPr>
          <a:xfrm>
            <a:off x="336875" y="1687175"/>
            <a:ext cx="3932279" cy="693267"/>
          </a:xfrm>
          <a:prstGeom prst="rect">
            <a:avLst/>
          </a:prstGeom>
          <a:noFill/>
        </p:spPr>
        <p:txBody>
          <a:bodyPr wrap="square" rtlCol="0">
            <a:spAutoFit/>
          </a:bodyPr>
          <a:lstStyle/>
          <a:p>
            <a:pPr>
              <a:spcBef>
                <a:spcPts val="376"/>
              </a:spcBef>
            </a:pPr>
            <a:r>
              <a:rPr lang="ja-JP" altLang="en-US" sz="940" dirty="0">
                <a:latin typeface="ＭＳ ゴシック" panose="020B0609070205080204" pitchFamily="49" charset="-128"/>
                <a:ea typeface="ＭＳ ゴシック" panose="020B0609070205080204" pitchFamily="49" charset="-128"/>
              </a:rPr>
              <a:t>・平野川において</a:t>
            </a:r>
            <a:r>
              <a:rPr lang="en-US" altLang="ja-JP" sz="940" dirty="0">
                <a:latin typeface="ＭＳ ゴシック" panose="020B0609070205080204" pitchFamily="49" charset="-128"/>
                <a:ea typeface="ＭＳ ゴシック" panose="020B0609070205080204" pitchFamily="49" charset="-128"/>
              </a:rPr>
              <a:t>3</a:t>
            </a:r>
            <a:r>
              <a:rPr lang="ja-JP" altLang="en-US" sz="940" dirty="0">
                <a:latin typeface="ＭＳ ゴシック" panose="020B0609070205080204" pitchFamily="49" charset="-128"/>
                <a:ea typeface="ＭＳ ゴシック" panose="020B0609070205080204" pitchFamily="49" charset="-128"/>
              </a:rPr>
              <a:t>つの実験エリア</a:t>
            </a:r>
            <a:r>
              <a:rPr lang="en-US" altLang="ja-JP" sz="940" dirty="0">
                <a:latin typeface="ＭＳ ゴシック" panose="020B0609070205080204" pitchFamily="49" charset="-128"/>
                <a:ea typeface="ＭＳ ゴシック" panose="020B0609070205080204" pitchFamily="49" charset="-128"/>
              </a:rPr>
              <a:t>(</a:t>
            </a:r>
            <a:r>
              <a:rPr lang="ja-JP" altLang="en-US" sz="940" dirty="0">
                <a:latin typeface="ＭＳ ゴシック" panose="020B0609070205080204" pitchFamily="49" charset="-128"/>
                <a:ea typeface="ＭＳ ゴシック" panose="020B0609070205080204" pitchFamily="49" charset="-128"/>
              </a:rPr>
              <a:t>万才橋・千歳橋・南弁天橋</a:t>
            </a:r>
            <a:r>
              <a:rPr lang="en-US" altLang="ja-JP" sz="940" dirty="0">
                <a:latin typeface="ＭＳ ゴシック" panose="020B0609070205080204" pitchFamily="49" charset="-128"/>
                <a:ea typeface="ＭＳ ゴシック" panose="020B0609070205080204" pitchFamily="49" charset="-128"/>
              </a:rPr>
              <a:t>)</a:t>
            </a:r>
            <a:r>
              <a:rPr lang="ja-JP" altLang="en-US" sz="940" dirty="0">
                <a:latin typeface="ＭＳ ゴシック" panose="020B0609070205080204" pitchFamily="49" charset="-128"/>
                <a:ea typeface="ＭＳ ゴシック" panose="020B0609070205080204" pitchFamily="49" charset="-128"/>
              </a:rPr>
              <a:t>を設定。</a:t>
            </a:r>
            <a:endParaRPr lang="en-US" altLang="ja-JP" sz="940" dirty="0">
              <a:latin typeface="ＭＳ ゴシック" panose="020B0609070205080204" pitchFamily="49" charset="-128"/>
              <a:ea typeface="ＭＳ ゴシック" panose="020B0609070205080204" pitchFamily="49" charset="-128"/>
            </a:endParaRPr>
          </a:p>
          <a:p>
            <a:pPr marL="169142" indent="-170058">
              <a:spcBef>
                <a:spcPts val="376"/>
              </a:spcBef>
            </a:pPr>
            <a:r>
              <a:rPr lang="ja-JP" altLang="en-US" sz="752" dirty="0">
                <a:latin typeface="ＭＳ ゴシック" panose="020B0609070205080204" pitchFamily="49" charset="-128"/>
                <a:ea typeface="ＭＳ ゴシック" panose="020B0609070205080204" pitchFamily="49" charset="-128"/>
              </a:rPr>
              <a:t>　</a:t>
            </a:r>
            <a:r>
              <a:rPr lang="ja-JP" altLang="en-US" sz="846" dirty="0">
                <a:latin typeface="ＭＳ ゴシック" panose="020B0609070205080204" pitchFamily="49" charset="-128"/>
                <a:ea typeface="ＭＳ ゴシック" panose="020B0609070205080204" pitchFamily="49" charset="-128"/>
              </a:rPr>
              <a:t>注</a:t>
            </a:r>
            <a:r>
              <a:rPr lang="en-US" altLang="ja-JP" sz="846" dirty="0">
                <a:latin typeface="ＭＳ ゴシック" panose="020B0609070205080204" pitchFamily="49" charset="-128"/>
                <a:ea typeface="ＭＳ ゴシック" panose="020B0609070205080204" pitchFamily="49" charset="-128"/>
              </a:rPr>
              <a:t>)</a:t>
            </a:r>
            <a:r>
              <a:rPr lang="ja-JP" altLang="en-US" sz="846" dirty="0">
                <a:latin typeface="ＭＳ ゴシック" panose="020B0609070205080204" pitchFamily="49" charset="-128"/>
                <a:ea typeface="ＭＳ ゴシック" panose="020B0609070205080204" pitchFamily="49" charset="-128"/>
              </a:rPr>
              <a:t>エリアは、平野川において底質の強熱減量が比較的高い箇所のうち、</a:t>
            </a:r>
            <a:endParaRPr lang="en-US" altLang="ja-JP" sz="846" dirty="0">
              <a:latin typeface="ＭＳ ゴシック" panose="020B0609070205080204" pitchFamily="49" charset="-128"/>
              <a:ea typeface="ＭＳ ゴシック" panose="020B0609070205080204" pitchFamily="49" charset="-128"/>
            </a:endParaRPr>
          </a:p>
          <a:p>
            <a:pPr marL="169142" indent="-170058"/>
            <a:r>
              <a:rPr lang="ja-JP" altLang="en-US" sz="846" dirty="0">
                <a:latin typeface="ＭＳ ゴシック" panose="020B0609070205080204" pitchFamily="49" charset="-128"/>
                <a:ea typeface="ＭＳ ゴシック" panose="020B0609070205080204" pitchFamily="49" charset="-128"/>
              </a:rPr>
              <a:t>　　　試行実施場所としてなじまない箇所を除いて選定</a:t>
            </a:r>
            <a:endParaRPr lang="ja-JP" altLang="en-US" sz="658" dirty="0">
              <a:latin typeface="ＭＳ ゴシック" panose="020B0609070205080204" pitchFamily="49" charset="-128"/>
              <a:ea typeface="ＭＳ ゴシック" panose="020B0609070205080204" pitchFamily="49" charset="-128"/>
            </a:endParaRPr>
          </a:p>
        </p:txBody>
      </p:sp>
      <p:sp>
        <p:nvSpPr>
          <p:cNvPr id="57" name="テキスト ボックス 56">
            <a:extLst>
              <a:ext uri="{FF2B5EF4-FFF2-40B4-BE49-F238E27FC236}">
                <a16:creationId xmlns:a16="http://schemas.microsoft.com/office/drawing/2014/main" id="{409CC1D7-76C4-43D9-AD10-D0443994C00F}"/>
              </a:ext>
            </a:extLst>
          </p:cNvPr>
          <p:cNvSpPr txBox="1"/>
          <p:nvPr/>
        </p:nvSpPr>
        <p:spPr>
          <a:xfrm>
            <a:off x="304227" y="1466938"/>
            <a:ext cx="1070114" cy="294696"/>
          </a:xfrm>
          <a:prstGeom prst="rect">
            <a:avLst/>
          </a:prstGeom>
          <a:noFill/>
          <a:ln cmpd="dbl">
            <a:noFill/>
          </a:ln>
        </p:spPr>
        <p:txBody>
          <a:bodyPr wrap="square" rtlCol="0">
            <a:spAutoFit/>
          </a:bodyPr>
          <a:lstStyle/>
          <a:p>
            <a:r>
              <a:rPr lang="ja-JP" altLang="en-US" sz="1315" b="1" dirty="0">
                <a:solidFill>
                  <a:srgbClr val="333399"/>
                </a:solidFill>
                <a:latin typeface="ＭＳ ゴシック" panose="020B0609070205080204" pitchFamily="49" charset="-128"/>
                <a:ea typeface="ＭＳ ゴシック" panose="020B0609070205080204" pitchFamily="49" charset="-128"/>
              </a:rPr>
              <a:t>実施エリア</a:t>
            </a:r>
            <a:endParaRPr lang="en-US" altLang="ja-JP" sz="1315" b="1" dirty="0">
              <a:solidFill>
                <a:srgbClr val="333399"/>
              </a:solidFill>
              <a:latin typeface="ＭＳ ゴシック" panose="020B0609070205080204" pitchFamily="49" charset="-128"/>
              <a:ea typeface="ＭＳ ゴシック" panose="020B0609070205080204" pitchFamily="49" charset="-128"/>
            </a:endParaRPr>
          </a:p>
        </p:txBody>
      </p:sp>
      <p:graphicFrame>
        <p:nvGraphicFramePr>
          <p:cNvPr id="6" name="表 5">
            <a:extLst>
              <a:ext uri="{FF2B5EF4-FFF2-40B4-BE49-F238E27FC236}">
                <a16:creationId xmlns:a16="http://schemas.microsoft.com/office/drawing/2014/main" id="{0F1E72D8-FE0B-474C-A336-B244E8507BFE}"/>
              </a:ext>
            </a:extLst>
          </p:cNvPr>
          <p:cNvGraphicFramePr>
            <a:graphicFrameLocks noGrp="1"/>
          </p:cNvGraphicFramePr>
          <p:nvPr>
            <p:extLst>
              <p:ext uri="{D42A27DB-BD31-4B8C-83A1-F6EECF244321}">
                <p14:modId xmlns:p14="http://schemas.microsoft.com/office/powerpoint/2010/main" val="2008200212"/>
              </p:ext>
            </p:extLst>
          </p:nvPr>
        </p:nvGraphicFramePr>
        <p:xfrm>
          <a:off x="4400351" y="1720199"/>
          <a:ext cx="4325822" cy="2049555"/>
        </p:xfrm>
        <a:graphic>
          <a:graphicData uri="http://schemas.openxmlformats.org/drawingml/2006/table">
            <a:tbl>
              <a:tblPr firstRow="1" firstCol="1" bandRow="1">
                <a:tableStyleId>{5940675A-B579-460E-94D1-54222C63F5DA}</a:tableStyleId>
              </a:tblPr>
              <a:tblGrid>
                <a:gridCol w="631664">
                  <a:extLst>
                    <a:ext uri="{9D8B030D-6E8A-4147-A177-3AD203B41FA5}">
                      <a16:colId xmlns:a16="http://schemas.microsoft.com/office/drawing/2014/main" val="2472869605"/>
                    </a:ext>
                  </a:extLst>
                </a:gridCol>
                <a:gridCol w="576954">
                  <a:extLst>
                    <a:ext uri="{9D8B030D-6E8A-4147-A177-3AD203B41FA5}">
                      <a16:colId xmlns:a16="http://schemas.microsoft.com/office/drawing/2014/main" val="725340216"/>
                    </a:ext>
                  </a:extLst>
                </a:gridCol>
                <a:gridCol w="464005">
                  <a:extLst>
                    <a:ext uri="{9D8B030D-6E8A-4147-A177-3AD203B41FA5}">
                      <a16:colId xmlns:a16="http://schemas.microsoft.com/office/drawing/2014/main" val="1448768199"/>
                    </a:ext>
                  </a:extLst>
                </a:gridCol>
                <a:gridCol w="464005">
                  <a:extLst>
                    <a:ext uri="{9D8B030D-6E8A-4147-A177-3AD203B41FA5}">
                      <a16:colId xmlns:a16="http://schemas.microsoft.com/office/drawing/2014/main" val="2568480034"/>
                    </a:ext>
                  </a:extLst>
                </a:gridCol>
                <a:gridCol w="464005">
                  <a:extLst>
                    <a:ext uri="{9D8B030D-6E8A-4147-A177-3AD203B41FA5}">
                      <a16:colId xmlns:a16="http://schemas.microsoft.com/office/drawing/2014/main" val="147814452"/>
                    </a:ext>
                  </a:extLst>
                </a:gridCol>
                <a:gridCol w="1725189">
                  <a:extLst>
                    <a:ext uri="{9D8B030D-6E8A-4147-A177-3AD203B41FA5}">
                      <a16:colId xmlns:a16="http://schemas.microsoft.com/office/drawing/2014/main" val="2129557036"/>
                    </a:ext>
                  </a:extLst>
                </a:gridCol>
              </a:tblGrid>
              <a:tr h="165844">
                <a:tc rowSpan="2">
                  <a:txBody>
                    <a:bodyPr/>
                    <a:lstStyle/>
                    <a:p>
                      <a:pPr algn="ctr">
                        <a:lnSpc>
                          <a:spcPts val="1000"/>
                        </a:lnSpc>
                      </a:pPr>
                      <a:r>
                        <a:rPr lang="ja-JP" sz="700" kern="0" dirty="0">
                          <a:effectLst/>
                          <a:latin typeface="ＭＳ Ｐゴシック" panose="020B0600070205080204" pitchFamily="50" charset="-128"/>
                          <a:ea typeface="ＭＳ Ｐゴシック" panose="020B0600070205080204" pitchFamily="50" charset="-128"/>
                        </a:rPr>
                        <a:t>地点</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solidFill>
                      <a:schemeClr val="bg1">
                        <a:lumMod val="85000"/>
                      </a:schemeClr>
                    </a:solidFill>
                  </a:tcPr>
                </a:tc>
                <a:tc rowSpan="2">
                  <a:txBody>
                    <a:bodyPr/>
                    <a:lstStyle/>
                    <a:p>
                      <a:pPr algn="ctr">
                        <a:lnSpc>
                          <a:spcPts val="1000"/>
                        </a:lnSpc>
                      </a:pPr>
                      <a:r>
                        <a:rPr lang="ja-JP" sz="700" kern="0" dirty="0">
                          <a:effectLst/>
                          <a:latin typeface="ＭＳ Ｐゴシック" panose="020B0600070205080204" pitchFamily="50" charset="-128"/>
                          <a:ea typeface="ＭＳ Ｐゴシック" panose="020B0600070205080204" pitchFamily="50" charset="-128"/>
                        </a:rPr>
                        <a:t>実験区</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solidFill>
                      <a:schemeClr val="bg1">
                        <a:lumMod val="85000"/>
                      </a:schemeClr>
                    </a:solidFill>
                  </a:tcPr>
                </a:tc>
                <a:tc gridSpan="3">
                  <a:txBody>
                    <a:bodyPr/>
                    <a:lstStyle/>
                    <a:p>
                      <a:pPr algn="ctr">
                        <a:lnSpc>
                          <a:spcPts val="1000"/>
                        </a:lnSpc>
                      </a:pPr>
                      <a:r>
                        <a:rPr lang="ja-JP" altLang="en-US" sz="700" kern="0" dirty="0">
                          <a:effectLst/>
                          <a:latin typeface="ＭＳ Ｐゴシック" panose="020B0600070205080204" pitchFamily="50" charset="-128"/>
                          <a:ea typeface="ＭＳ Ｐゴシック" panose="020B0600070205080204" pitchFamily="50" charset="-128"/>
                        </a:rPr>
                        <a:t>薬剤散布諸元</a:t>
                      </a:r>
                      <a:endParaRPr lang="ja-JP"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a:lnSpc>
                          <a:spcPts val="1000"/>
                        </a:lnSpc>
                      </a:pPr>
                      <a:r>
                        <a:rPr lang="ja-JP" altLang="en-US"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備考</a:t>
                      </a:r>
                      <a:endParaRPr lang="ja-JP"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solidFill>
                      <a:schemeClr val="bg1">
                        <a:lumMod val="85000"/>
                      </a:schemeClr>
                    </a:solidFill>
                  </a:tcPr>
                </a:tc>
                <a:extLst>
                  <a:ext uri="{0D108BD9-81ED-4DB2-BD59-A6C34878D82A}">
                    <a16:rowId xmlns:a16="http://schemas.microsoft.com/office/drawing/2014/main" val="1481424330"/>
                  </a:ext>
                </a:extLst>
              </a:tr>
              <a:tr h="357946">
                <a:tc vMerge="1">
                  <a:txBody>
                    <a:bodyPr/>
                    <a:lstStyle/>
                    <a:p>
                      <a:endParaRPr kumimoji="1" lang="ja-JP" altLang="en-US"/>
                    </a:p>
                  </a:txBody>
                  <a:tcPr/>
                </a:tc>
                <a:tc vMerge="1">
                  <a:txBody>
                    <a:bodyPr/>
                    <a:lstStyle/>
                    <a:p>
                      <a:endParaRPr kumimoji="1" lang="ja-JP" altLang="en-US"/>
                    </a:p>
                  </a:txBody>
                  <a:tcPr/>
                </a:tc>
                <a:tc>
                  <a:txBody>
                    <a:bodyPr/>
                    <a:lstStyle/>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散布</a:t>
                      </a:r>
                      <a:endParaRPr lang="en-US" altLang="ja-JP" sz="7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回数</a:t>
                      </a:r>
                      <a:endParaRPr lang="en-US" altLang="ja-JP" sz="7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en-US" altLang="ja-JP" sz="7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700" kern="0" dirty="0">
                          <a:effectLst/>
                          <a:latin typeface="ＭＳ Ｐゴシック" panose="020B0600070205080204" pitchFamily="50" charset="-128"/>
                          <a:ea typeface="ＭＳ Ｐゴシック" panose="020B0600070205080204" pitchFamily="50" charset="-128"/>
                        </a:rPr>
                        <a:t>回</a:t>
                      </a:r>
                      <a:r>
                        <a:rPr lang="en-US" altLang="ja-JP" sz="700" kern="0" dirty="0">
                          <a:effectLst/>
                          <a:latin typeface="ＭＳ Ｐゴシック" panose="020B0600070205080204" pitchFamily="50" charset="-128"/>
                          <a:ea typeface="ＭＳ Ｐゴシック" panose="020B0600070205080204" pitchFamily="50" charset="-128"/>
                        </a:rPr>
                        <a:t>/</a:t>
                      </a:r>
                      <a:r>
                        <a:rPr lang="ja-JP" altLang="ja-JP" sz="700" kern="0" dirty="0">
                          <a:effectLst/>
                          <a:latin typeface="ＭＳ Ｐゴシック" panose="020B0600070205080204" pitchFamily="50" charset="-128"/>
                          <a:ea typeface="ＭＳ Ｐゴシック" panose="020B0600070205080204" pitchFamily="50" charset="-128"/>
                        </a:rPr>
                        <a:t>年</a:t>
                      </a:r>
                      <a:r>
                        <a:rPr lang="en-US" altLang="ja-JP" sz="7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solidFill>
                      <a:schemeClr val="bg1">
                        <a:lumMod val="85000"/>
                      </a:schemeClr>
                    </a:solidFill>
                  </a:tcPr>
                </a:tc>
                <a:tc>
                  <a:txBody>
                    <a:bodyPr/>
                    <a:lstStyle/>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散布</a:t>
                      </a:r>
                      <a:endParaRPr lang="en-US" altLang="ja-JP" sz="7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単位量</a:t>
                      </a:r>
                      <a:endParaRPr lang="en-US" altLang="ja-JP" sz="7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en-US" altLang="ja-JP" sz="7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(kg/m</a:t>
                      </a:r>
                      <a:r>
                        <a:rPr lang="en-US" altLang="ja-JP" sz="700" kern="0" baseline="30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en-US" altLang="ja-JP" sz="7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solidFill>
                      <a:schemeClr val="bg1">
                        <a:lumMod val="85000"/>
                      </a:schemeClr>
                    </a:solidFill>
                  </a:tcPr>
                </a:tc>
                <a:tc>
                  <a:txBody>
                    <a:bodyPr/>
                    <a:lstStyle/>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散布</a:t>
                      </a:r>
                      <a:endParaRPr lang="en-US" altLang="ja-JP" sz="7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総量</a:t>
                      </a:r>
                      <a:endParaRPr lang="en-US" altLang="ja-JP" sz="7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en-US" altLang="ja-JP" sz="7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(kg)</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solidFill>
                      <a:schemeClr val="bg1">
                        <a:lumMod val="85000"/>
                      </a:schemeClr>
                    </a:solidFill>
                  </a:tcPr>
                </a:tc>
                <a:tc vMerge="1">
                  <a:txBody>
                    <a:bodyPr/>
                    <a:lstStyle/>
                    <a:p>
                      <a:pPr algn="ctr">
                        <a:lnSpc>
                          <a:spcPts val="1000"/>
                        </a:lnSpc>
                      </a:pPr>
                      <a:endParaRPr lang="ja-JP" sz="105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2865" marR="62865" marT="0" marB="0" anchor="ctr">
                    <a:solidFill>
                      <a:schemeClr val="accent6">
                        <a:lumMod val="40000"/>
                        <a:lumOff val="60000"/>
                      </a:schemeClr>
                    </a:solidFill>
                  </a:tcPr>
                </a:tc>
                <a:extLst>
                  <a:ext uri="{0D108BD9-81ED-4DB2-BD59-A6C34878D82A}">
                    <a16:rowId xmlns:a16="http://schemas.microsoft.com/office/drawing/2014/main" val="1683403145"/>
                  </a:ext>
                </a:extLst>
              </a:tr>
              <a:tr h="165844">
                <a:tc rowSpan="3">
                  <a:txBody>
                    <a:bodyPr/>
                    <a:lstStyle/>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エリア１</a:t>
                      </a:r>
                      <a:endParaRPr lang="ja-JP" sz="1000" kern="10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万才橋</a:t>
                      </a:r>
                      <a:endParaRPr lang="en-US" altLang="ja-JP" sz="7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en-US" altLang="ja-JP" sz="7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(3.7k)</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tc>
                <a:tc>
                  <a:txBody>
                    <a:bodyPr/>
                    <a:lstStyle/>
                    <a:p>
                      <a:pPr algn="ctr">
                        <a:lnSpc>
                          <a:spcPts val="1000"/>
                        </a:lnSpc>
                      </a:pPr>
                      <a:r>
                        <a:rPr lang="ja-JP" altLang="en-US" sz="700" kern="0" dirty="0">
                          <a:effectLst/>
                          <a:latin typeface="ＭＳ Ｐゴシック" panose="020B0600070205080204" pitchFamily="50" charset="-128"/>
                          <a:ea typeface="ＭＳ Ｐゴシック" panose="020B0600070205080204" pitchFamily="50" charset="-128"/>
                        </a:rPr>
                        <a:t>実験区</a:t>
                      </a:r>
                      <a:r>
                        <a:rPr lang="en-US" altLang="ja-JP" sz="700" kern="0" dirty="0">
                          <a:effectLst/>
                          <a:latin typeface="ＭＳ Ｐゴシック" panose="020B0600070205080204" pitchFamily="50" charset="-128"/>
                          <a:ea typeface="ＭＳ Ｐゴシック" panose="020B0600070205080204" pitchFamily="50" charset="-128"/>
                        </a:rPr>
                        <a:t>1-</a:t>
                      </a:r>
                      <a:r>
                        <a:rPr lang="en-US" sz="700" kern="0" dirty="0">
                          <a:effectLst/>
                          <a:latin typeface="ＭＳ Ｐゴシック" panose="020B0600070205080204" pitchFamily="50" charset="-128"/>
                          <a:ea typeface="ＭＳ Ｐゴシック" panose="020B0600070205080204" pitchFamily="50" charset="-128"/>
                        </a:rPr>
                        <a:t>1</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1</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solidFill>
                      <a:srgbClr val="CCECFF"/>
                    </a:solidFill>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0.9</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43.2</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685800" rtl="0" eaLnBrk="1" fontAlgn="auto" latinLnBrk="0" hangingPunct="1">
                        <a:lnSpc>
                          <a:spcPts val="1000"/>
                        </a:lnSpc>
                        <a:spcBef>
                          <a:spcPts val="0"/>
                        </a:spcBef>
                        <a:spcAft>
                          <a:spcPts val="0"/>
                        </a:spcAft>
                        <a:buClrTx/>
                        <a:buSzTx/>
                        <a:buFontTx/>
                        <a:buNone/>
                        <a:tabLst/>
                        <a:defRPr/>
                      </a:pPr>
                      <a:r>
                        <a:rPr lang="en-US" altLang="ja-JP" sz="7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※R2(</a:t>
                      </a:r>
                      <a:r>
                        <a:rPr lang="ja-JP" altLang="en-US" sz="7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実証実験</a:t>
                      </a:r>
                      <a:r>
                        <a:rPr lang="en-US" altLang="ja-JP" sz="7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7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と同条件</a:t>
                      </a:r>
                      <a:endParaRPr lang="ja-JP" sz="7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7717916"/>
                  </a:ext>
                </a:extLst>
              </a:tr>
              <a:tr h="165844">
                <a:tc vMerge="1">
                  <a:txBody>
                    <a:bodyPr/>
                    <a:lstStyle/>
                    <a:p>
                      <a:endParaRPr kumimoji="1" lang="ja-JP" altLang="en-US"/>
                    </a:p>
                  </a:txBody>
                  <a:tcPr/>
                </a:tc>
                <a:tc>
                  <a:txBody>
                    <a:bodyPr/>
                    <a:lstStyle/>
                    <a:p>
                      <a:pPr algn="ctr">
                        <a:lnSpc>
                          <a:spcPts val="1000"/>
                        </a:lnSpc>
                      </a:pPr>
                      <a:r>
                        <a:rPr lang="ja-JP" altLang="en-US" sz="700" kern="0" dirty="0">
                          <a:effectLst/>
                          <a:latin typeface="ＭＳ Ｐゴシック" panose="020B0600070205080204" pitchFamily="50" charset="-128"/>
                          <a:ea typeface="ＭＳ Ｐゴシック" panose="020B0600070205080204" pitchFamily="50" charset="-128"/>
                        </a:rPr>
                        <a:t>実験区</a:t>
                      </a:r>
                      <a:r>
                        <a:rPr lang="en-US" altLang="ja-JP" sz="700" kern="0" dirty="0">
                          <a:effectLst/>
                          <a:latin typeface="ＭＳ Ｐゴシック" panose="020B0600070205080204" pitchFamily="50" charset="-128"/>
                          <a:ea typeface="ＭＳ Ｐゴシック" panose="020B0600070205080204" pitchFamily="50" charset="-128"/>
                        </a:rPr>
                        <a:t>1-</a:t>
                      </a:r>
                      <a:r>
                        <a:rPr lang="en-US" sz="700" kern="0" dirty="0">
                          <a:effectLst/>
                          <a:latin typeface="ＭＳ Ｐゴシック" panose="020B0600070205080204" pitchFamily="50" charset="-128"/>
                          <a:ea typeface="ＭＳ Ｐゴシック" panose="020B0600070205080204" pitchFamily="50" charset="-128"/>
                        </a:rPr>
                        <a:t>2</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1</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ECFF"/>
                    </a:solidFill>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1.8</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CFF"/>
                    </a:solidFill>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86.4</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685800" rtl="0" eaLnBrk="1" fontAlgn="auto" latinLnBrk="0" hangingPunct="1">
                        <a:lnSpc>
                          <a:spcPts val="1000"/>
                        </a:lnSpc>
                        <a:spcBef>
                          <a:spcPts val="0"/>
                        </a:spcBef>
                        <a:spcAft>
                          <a:spcPts val="0"/>
                        </a:spcAft>
                        <a:buClrTx/>
                        <a:buSzTx/>
                        <a:buFontTx/>
                        <a:buNone/>
                        <a:tabLst/>
                        <a:defRPr/>
                      </a:pPr>
                      <a:endParaRPr lang="ja-JP" sz="7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789414"/>
                  </a:ext>
                </a:extLst>
              </a:tr>
              <a:tr h="165844">
                <a:tc vMerge="1">
                  <a:txBody>
                    <a:bodyPr/>
                    <a:lstStyle/>
                    <a:p>
                      <a:endParaRPr kumimoji="1" lang="ja-JP" altLang="en-US"/>
                    </a:p>
                  </a:txBody>
                  <a:tcPr/>
                </a:tc>
                <a:tc>
                  <a:txBody>
                    <a:bodyPr/>
                    <a:lstStyle/>
                    <a:p>
                      <a:pPr algn="ctr">
                        <a:lnSpc>
                          <a:spcPts val="1000"/>
                        </a:lnSpc>
                      </a:pPr>
                      <a:r>
                        <a:rPr lang="ja-JP" sz="700" kern="0" dirty="0">
                          <a:effectLst/>
                          <a:latin typeface="ＭＳ Ｐゴシック" panose="020B0600070205080204" pitchFamily="50" charset="-128"/>
                          <a:ea typeface="ＭＳ Ｐゴシック" panose="020B0600070205080204" pitchFamily="50" charset="-128"/>
                        </a:rPr>
                        <a:t>対照区</a:t>
                      </a:r>
                      <a:r>
                        <a:rPr lang="en-US" altLang="ja-JP" sz="700" kern="0" dirty="0">
                          <a:effectLst/>
                          <a:latin typeface="ＭＳ Ｐゴシック" panose="020B0600070205080204" pitchFamily="50" charset="-128"/>
                          <a:ea typeface="ＭＳ Ｐゴシック" panose="020B0600070205080204" pitchFamily="50" charset="-128"/>
                        </a:rPr>
                        <a:t>1</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tc>
                  <a:txBody>
                    <a:bodyPr/>
                    <a:lstStyle/>
                    <a:p>
                      <a:pPr algn="l">
                        <a:lnSpc>
                          <a:spcPts val="1000"/>
                        </a:lnSpc>
                      </a:pP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85197945"/>
                  </a:ext>
                </a:extLst>
              </a:tr>
              <a:tr h="165844">
                <a:tc rowSpan="3">
                  <a:txBody>
                    <a:bodyPr/>
                    <a:lstStyle/>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エリア２</a:t>
                      </a:r>
                      <a:endParaRPr lang="ja-JP" sz="700" kern="10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千歳橋</a:t>
                      </a:r>
                      <a:endParaRPr lang="en-US" altLang="ja-JP" sz="700" kern="0" dirty="0">
                        <a:effectLst/>
                        <a:latin typeface="ＭＳ Ｐゴシック" panose="020B0600070205080204" pitchFamily="50" charset="-128"/>
                        <a:ea typeface="ＭＳ Ｐゴシック" panose="020B0600070205080204" pitchFamily="50" charset="-128"/>
                      </a:endParaRPr>
                    </a:p>
                    <a:p>
                      <a:pPr marL="0" marR="0" lvl="0" indent="0" algn="ctr" defTabSz="1420703" rtl="0" eaLnBrk="1" fontAlgn="auto" latinLnBrk="0" hangingPunct="1">
                        <a:lnSpc>
                          <a:spcPct val="100000"/>
                        </a:lnSpc>
                        <a:spcBef>
                          <a:spcPts val="0"/>
                        </a:spcBef>
                        <a:spcAft>
                          <a:spcPts val="0"/>
                        </a:spcAft>
                        <a:buClrTx/>
                        <a:buSzTx/>
                        <a:buFontTx/>
                        <a:buNone/>
                        <a:tabLst/>
                        <a:defRPr/>
                      </a:pPr>
                      <a:r>
                        <a:rPr lang="en-US" altLang="ja-JP" sz="7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(2.9k)</a:t>
                      </a:r>
                      <a:endParaRPr lang="ja-JP"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tc>
                <a:tc>
                  <a:txBody>
                    <a:bodyPr/>
                    <a:lstStyle/>
                    <a:p>
                      <a:pPr algn="ctr">
                        <a:lnSpc>
                          <a:spcPts val="1000"/>
                        </a:lnSpc>
                      </a:pPr>
                      <a:r>
                        <a:rPr lang="ja-JP" altLang="en-US" sz="700" kern="0" dirty="0">
                          <a:effectLst/>
                          <a:latin typeface="ＭＳ Ｐゴシック" panose="020B0600070205080204" pitchFamily="50" charset="-128"/>
                          <a:ea typeface="ＭＳ Ｐゴシック" panose="020B0600070205080204" pitchFamily="50" charset="-128"/>
                        </a:rPr>
                        <a:t>実験区</a:t>
                      </a:r>
                      <a:r>
                        <a:rPr lang="en-US" altLang="ja-JP" sz="700" kern="0" dirty="0">
                          <a:effectLst/>
                          <a:latin typeface="ＭＳ Ｐゴシック" panose="020B0600070205080204" pitchFamily="50" charset="-128"/>
                          <a:ea typeface="ＭＳ Ｐゴシック" panose="020B0600070205080204" pitchFamily="50" charset="-128"/>
                        </a:rPr>
                        <a:t>2-</a:t>
                      </a:r>
                      <a:r>
                        <a:rPr lang="en-US" sz="700" kern="0" dirty="0">
                          <a:effectLst/>
                          <a:latin typeface="ＭＳ Ｐゴシック" panose="020B0600070205080204" pitchFamily="50" charset="-128"/>
                          <a:ea typeface="ＭＳ Ｐゴシック" panose="020B0600070205080204" pitchFamily="50" charset="-128"/>
                        </a:rPr>
                        <a:t>1</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tcPr>
                </a:tc>
                <a:tc>
                  <a:txBody>
                    <a:bodyPr/>
                    <a:lstStyle/>
                    <a:p>
                      <a:pPr algn="ctr">
                        <a:lnSpc>
                          <a:spcPts val="1000"/>
                        </a:lnSpc>
                      </a:pPr>
                      <a:r>
                        <a:rPr lang="en-US"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4</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0.6</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solidFill>
                      <a:srgbClr val="CCECFF"/>
                    </a:solidFill>
                  </a:tcPr>
                </a:tc>
                <a:tc>
                  <a:txBody>
                    <a:bodyPr/>
                    <a:lstStyle/>
                    <a:p>
                      <a:pPr algn="ctr">
                        <a:lnSpc>
                          <a:spcPts val="1000"/>
                        </a:lnSpc>
                      </a:pPr>
                      <a:r>
                        <a:rPr lang="en-US"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115.2</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solidFill>
                      <a:srgbClr val="CCECFF"/>
                    </a:solidFill>
                  </a:tcPr>
                </a:tc>
                <a:tc>
                  <a:txBody>
                    <a:bodyPr/>
                    <a:lstStyle/>
                    <a:p>
                      <a:pPr algn="l">
                        <a:lnSpc>
                          <a:spcPts val="1000"/>
                        </a:lnSpc>
                      </a:pP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946959"/>
                  </a:ext>
                </a:extLst>
              </a:tr>
              <a:tr h="165844">
                <a:tc vMerge="1">
                  <a:txBody>
                    <a:bodyPr/>
                    <a:lstStyle/>
                    <a:p>
                      <a:endParaRPr kumimoji="1" lang="ja-JP" altLang="en-US"/>
                    </a:p>
                  </a:txBody>
                  <a:tcPr/>
                </a:tc>
                <a:tc>
                  <a:txBody>
                    <a:bodyPr/>
                    <a:lstStyle/>
                    <a:p>
                      <a:pPr algn="ctr">
                        <a:lnSpc>
                          <a:spcPts val="1000"/>
                        </a:lnSpc>
                      </a:pPr>
                      <a:r>
                        <a:rPr lang="ja-JP" altLang="en-US" sz="700" kern="0" dirty="0">
                          <a:effectLst/>
                          <a:latin typeface="ＭＳ Ｐゴシック" panose="020B0600070205080204" pitchFamily="50" charset="-128"/>
                          <a:ea typeface="ＭＳ Ｐゴシック" panose="020B0600070205080204" pitchFamily="50" charset="-128"/>
                        </a:rPr>
                        <a:t>実験区</a:t>
                      </a:r>
                      <a:r>
                        <a:rPr lang="en-US" altLang="ja-JP" sz="700" kern="0" dirty="0">
                          <a:effectLst/>
                          <a:latin typeface="ＭＳ Ｐゴシック" panose="020B0600070205080204" pitchFamily="50" charset="-128"/>
                          <a:ea typeface="ＭＳ Ｐゴシック" panose="020B0600070205080204" pitchFamily="50" charset="-128"/>
                        </a:rPr>
                        <a:t>2-</a:t>
                      </a:r>
                      <a:r>
                        <a:rPr lang="en-US" sz="700" kern="0" dirty="0">
                          <a:effectLst/>
                          <a:latin typeface="ＭＳ Ｐゴシック" panose="020B0600070205080204" pitchFamily="50" charset="-128"/>
                          <a:ea typeface="ＭＳ Ｐゴシック" panose="020B0600070205080204" pitchFamily="50" charset="-128"/>
                        </a:rPr>
                        <a:t>2</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700" b="1" kern="0" dirty="0">
                          <a:effectLst/>
                          <a:latin typeface="ＭＳ Ｐゴシック" panose="020B0600070205080204" pitchFamily="50" charset="-128"/>
                          <a:ea typeface="ＭＳ Ｐゴシック" panose="020B0600070205080204" pitchFamily="50" charset="-128"/>
                        </a:rPr>
                        <a:t>4</a:t>
                      </a:r>
                      <a:endParaRPr lang="ja-JP" sz="10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sz="700" b="1" kern="0" dirty="0">
                          <a:effectLst/>
                          <a:latin typeface="ＭＳ Ｐゴシック" panose="020B0600070205080204" pitchFamily="50" charset="-128"/>
                          <a:ea typeface="ＭＳ Ｐゴシック" panose="020B0600070205080204" pitchFamily="50" charset="-128"/>
                        </a:rPr>
                        <a:t>0.9</a:t>
                      </a:r>
                      <a:endParaRPr lang="ja-JP" sz="10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sz="700" b="1" kern="0" dirty="0">
                          <a:effectLst/>
                          <a:latin typeface="ＭＳ Ｐゴシック" panose="020B0600070205080204" pitchFamily="50" charset="-128"/>
                          <a:ea typeface="ＭＳ Ｐゴシック" panose="020B0600070205080204" pitchFamily="50" charset="-128"/>
                        </a:rPr>
                        <a:t>172.8</a:t>
                      </a:r>
                      <a:endParaRPr lang="ja-JP" sz="10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l">
                        <a:lnSpc>
                          <a:spcPts val="1000"/>
                        </a:lnSpc>
                      </a:pPr>
                      <a:r>
                        <a:rPr lang="ja-JP" altLang="en-US" sz="7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メーカー推奨条件</a:t>
                      </a:r>
                      <a:r>
                        <a:rPr lang="en-US" altLang="ja-JP" sz="7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7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基準</a:t>
                      </a:r>
                      <a:r>
                        <a:rPr lang="en-US" altLang="ja-JP" sz="7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7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622340"/>
                  </a:ext>
                </a:extLst>
              </a:tr>
              <a:tr h="165844">
                <a:tc vMerge="1">
                  <a:txBody>
                    <a:bodyPr/>
                    <a:lstStyle/>
                    <a:p>
                      <a:endParaRPr kumimoji="1" lang="ja-JP" altLang="en-US"/>
                    </a:p>
                  </a:txBody>
                  <a:tcPr/>
                </a:tc>
                <a:tc>
                  <a:txBody>
                    <a:bodyPr/>
                    <a:lstStyle/>
                    <a:p>
                      <a:pPr algn="ctr">
                        <a:lnSpc>
                          <a:spcPts val="1000"/>
                        </a:lnSpc>
                      </a:pPr>
                      <a:r>
                        <a:rPr lang="ja-JP" sz="700" kern="0" dirty="0">
                          <a:effectLst/>
                          <a:latin typeface="ＭＳ Ｐゴシック" panose="020B0600070205080204" pitchFamily="50" charset="-128"/>
                          <a:ea typeface="ＭＳ Ｐゴシック" panose="020B0600070205080204" pitchFamily="50" charset="-128"/>
                        </a:rPr>
                        <a:t>対照区</a:t>
                      </a:r>
                      <a:r>
                        <a:rPr lang="en-US" altLang="ja-JP" sz="700" kern="0" dirty="0">
                          <a:effectLst/>
                          <a:latin typeface="ＭＳ Ｐゴシック" panose="020B0600070205080204" pitchFamily="50" charset="-128"/>
                          <a:ea typeface="ＭＳ Ｐゴシック" panose="020B0600070205080204" pitchFamily="50" charset="-128"/>
                        </a:rPr>
                        <a:t>2</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tc>
                  <a:txBody>
                    <a:bodyPr/>
                    <a:lstStyle/>
                    <a:p>
                      <a:pPr algn="l">
                        <a:lnSpc>
                          <a:spcPts val="1000"/>
                        </a:lnSpc>
                      </a:pP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3289445"/>
                  </a:ext>
                </a:extLst>
              </a:tr>
              <a:tr h="165844">
                <a:tc rowSpan="3">
                  <a:txBody>
                    <a:bodyPr/>
                    <a:lstStyle/>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エリア３</a:t>
                      </a:r>
                      <a:endParaRPr lang="ja-JP" sz="700" kern="10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700" kern="0" dirty="0">
                          <a:effectLst/>
                          <a:latin typeface="ＭＳ Ｐゴシック" panose="020B0600070205080204" pitchFamily="50" charset="-128"/>
                          <a:ea typeface="ＭＳ Ｐゴシック" panose="020B0600070205080204" pitchFamily="50" charset="-128"/>
                        </a:rPr>
                        <a:t>南弁天橋</a:t>
                      </a:r>
                      <a:endParaRPr lang="en-US" altLang="ja-JP" sz="700" kern="0" dirty="0">
                        <a:effectLst/>
                        <a:latin typeface="ＭＳ Ｐゴシック" panose="020B0600070205080204" pitchFamily="50" charset="-128"/>
                        <a:ea typeface="ＭＳ Ｐゴシック" panose="020B0600070205080204" pitchFamily="50" charset="-128"/>
                      </a:endParaRPr>
                    </a:p>
                    <a:p>
                      <a:pPr marL="0" marR="0" lvl="0" indent="0" algn="ctr" defTabSz="1420703" rtl="0" eaLnBrk="1" fontAlgn="auto" latinLnBrk="0" hangingPunct="1">
                        <a:lnSpc>
                          <a:spcPct val="100000"/>
                        </a:lnSpc>
                        <a:spcBef>
                          <a:spcPts val="0"/>
                        </a:spcBef>
                        <a:spcAft>
                          <a:spcPts val="0"/>
                        </a:spcAft>
                        <a:buClrTx/>
                        <a:buSzTx/>
                        <a:buFontTx/>
                        <a:buNone/>
                        <a:tabLst/>
                        <a:defRPr/>
                      </a:pPr>
                      <a:r>
                        <a:rPr lang="en-US" altLang="ja-JP" sz="7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(2.6k)</a:t>
                      </a:r>
                      <a:endParaRPr lang="ja-JP"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tc>
                <a:tc>
                  <a:txBody>
                    <a:bodyPr/>
                    <a:lstStyle/>
                    <a:p>
                      <a:pPr algn="ctr">
                        <a:lnSpc>
                          <a:spcPts val="1000"/>
                        </a:lnSpc>
                      </a:pPr>
                      <a:r>
                        <a:rPr lang="ja-JP" altLang="en-US" sz="700" kern="0" dirty="0">
                          <a:effectLst/>
                          <a:latin typeface="ＭＳ Ｐゴシック" panose="020B0600070205080204" pitchFamily="50" charset="-128"/>
                          <a:ea typeface="ＭＳ Ｐゴシック" panose="020B0600070205080204" pitchFamily="50" charset="-128"/>
                        </a:rPr>
                        <a:t>実験区</a:t>
                      </a:r>
                      <a:r>
                        <a:rPr lang="en-US" altLang="ja-JP" sz="700" kern="0" dirty="0">
                          <a:effectLst/>
                          <a:latin typeface="ＭＳ Ｐゴシック" panose="020B0600070205080204" pitchFamily="50" charset="-128"/>
                          <a:ea typeface="ＭＳ Ｐゴシック" panose="020B0600070205080204" pitchFamily="50" charset="-128"/>
                        </a:rPr>
                        <a:t>3-</a:t>
                      </a:r>
                      <a:r>
                        <a:rPr lang="en-US" sz="700" kern="0" dirty="0">
                          <a:effectLst/>
                          <a:latin typeface="ＭＳ Ｐゴシック" panose="020B0600070205080204" pitchFamily="50" charset="-128"/>
                          <a:ea typeface="ＭＳ Ｐゴシック" panose="020B0600070205080204" pitchFamily="50" charset="-128"/>
                        </a:rPr>
                        <a:t>1</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6</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solidFill>
                      <a:srgbClr val="FFCCFF"/>
                    </a:solidFill>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0.6</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685800" rtl="0" eaLnBrk="1" fontAlgn="auto" latinLnBrk="0" hangingPunct="1">
                        <a:lnSpc>
                          <a:spcPts val="1000"/>
                        </a:lnSpc>
                        <a:spcBef>
                          <a:spcPts val="0"/>
                        </a:spcBef>
                        <a:spcAft>
                          <a:spcPts val="0"/>
                        </a:spcAft>
                        <a:buClrTx/>
                        <a:buSzTx/>
                        <a:buFontTx/>
                        <a:buNone/>
                        <a:tabLst/>
                        <a:defRPr/>
                      </a:pPr>
                      <a:r>
                        <a:rPr lang="en-US" altLang="ja-JP" sz="700" kern="0" dirty="0">
                          <a:effectLst/>
                          <a:latin typeface="ＭＳ Ｐゴシック" panose="020B0600070205080204" pitchFamily="50" charset="-128"/>
                          <a:ea typeface="ＭＳ Ｐゴシック" panose="020B0600070205080204" pitchFamily="50" charset="-128"/>
                        </a:rPr>
                        <a:t>172.8</a:t>
                      </a:r>
                      <a:endParaRPr lang="ja-JP" alt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solidFill>
                      <a:srgbClr val="CCFFCC"/>
                    </a:solidFill>
                  </a:tcPr>
                </a:tc>
                <a:tc>
                  <a:txBody>
                    <a:bodyPr/>
                    <a:lstStyle/>
                    <a:p>
                      <a:pPr marL="0" marR="0" lvl="0" indent="0" algn="l" defTabSz="685800" rtl="0" eaLnBrk="1" fontAlgn="auto" latinLnBrk="0" hangingPunct="1">
                        <a:lnSpc>
                          <a:spcPts val="1000"/>
                        </a:lnSpc>
                        <a:spcBef>
                          <a:spcPts val="0"/>
                        </a:spcBef>
                        <a:spcAft>
                          <a:spcPts val="0"/>
                        </a:spcAft>
                        <a:buClrTx/>
                        <a:buSzTx/>
                        <a:buFontTx/>
                        <a:buNone/>
                        <a:tabLst/>
                        <a:defRPr/>
                      </a:pPr>
                      <a:endParaRPr lang="ja-JP"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5062408"/>
                  </a:ext>
                </a:extLst>
              </a:tr>
              <a:tr h="199013">
                <a:tc vMerge="1">
                  <a:txBody>
                    <a:bodyPr/>
                    <a:lstStyle/>
                    <a:p>
                      <a:endParaRPr kumimoji="1" lang="ja-JP" altLang="en-US"/>
                    </a:p>
                  </a:txBody>
                  <a:tcPr/>
                </a:tc>
                <a:tc>
                  <a:txBody>
                    <a:bodyPr/>
                    <a:lstStyle/>
                    <a:p>
                      <a:pPr algn="ctr">
                        <a:lnSpc>
                          <a:spcPts val="1000"/>
                        </a:lnSpc>
                      </a:pPr>
                      <a:r>
                        <a:rPr lang="ja-JP" altLang="en-US" sz="700" kern="0" dirty="0">
                          <a:effectLst/>
                          <a:latin typeface="ＭＳ Ｐゴシック" panose="020B0600070205080204" pitchFamily="50" charset="-128"/>
                          <a:ea typeface="ＭＳ Ｐゴシック" panose="020B0600070205080204" pitchFamily="50" charset="-128"/>
                        </a:rPr>
                        <a:t>実験区</a:t>
                      </a:r>
                      <a:r>
                        <a:rPr lang="en-US" altLang="ja-JP" sz="700" kern="0" dirty="0">
                          <a:effectLst/>
                          <a:latin typeface="ＭＳ Ｐゴシック" panose="020B0600070205080204" pitchFamily="50" charset="-128"/>
                          <a:ea typeface="ＭＳ Ｐゴシック" panose="020B0600070205080204" pitchFamily="50" charset="-128"/>
                        </a:rPr>
                        <a:t>3-</a:t>
                      </a:r>
                      <a:r>
                        <a:rPr lang="en-US" sz="700" kern="0" dirty="0">
                          <a:effectLst/>
                          <a:latin typeface="ＭＳ Ｐゴシック" panose="020B0600070205080204" pitchFamily="50" charset="-128"/>
                          <a:ea typeface="ＭＳ Ｐゴシック" panose="020B0600070205080204" pitchFamily="50" charset="-128"/>
                        </a:rPr>
                        <a:t>2</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6</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CFF"/>
                    </a:solidFill>
                  </a:tcPr>
                </a:tc>
                <a:tc>
                  <a:txBody>
                    <a:bodyPr/>
                    <a:lstStyle/>
                    <a:p>
                      <a:pPr algn="ctr">
                        <a:lnSpc>
                          <a:spcPts val="1000"/>
                        </a:lnSpc>
                      </a:pPr>
                      <a:r>
                        <a:rPr lang="en-US" sz="700" kern="0" dirty="0">
                          <a:effectLst/>
                          <a:latin typeface="ＭＳ Ｐゴシック" panose="020B0600070205080204" pitchFamily="50" charset="-128"/>
                          <a:ea typeface="ＭＳ Ｐゴシック" panose="020B0600070205080204" pitchFamily="50" charset="-128"/>
                        </a:rPr>
                        <a:t>0.9</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altLang="ja-JP" sz="700" kern="0" dirty="0">
                          <a:effectLst/>
                          <a:latin typeface="ＭＳ Ｐゴシック" panose="020B0600070205080204" pitchFamily="50" charset="-128"/>
                          <a:ea typeface="ＭＳ Ｐゴシック" panose="020B0600070205080204" pitchFamily="50" charset="-128"/>
                        </a:rPr>
                        <a:t>259.2</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CFF"/>
                    </a:solidFill>
                  </a:tcPr>
                </a:tc>
                <a:tc>
                  <a:txBody>
                    <a:bodyPr/>
                    <a:lstStyle/>
                    <a:p>
                      <a:pPr marL="0" marR="0" lvl="0" indent="0" algn="l" defTabSz="685800" rtl="0" eaLnBrk="1" fontAlgn="auto" latinLnBrk="0" hangingPunct="1">
                        <a:lnSpc>
                          <a:spcPts val="1000"/>
                        </a:lnSpc>
                        <a:spcBef>
                          <a:spcPts val="0"/>
                        </a:spcBef>
                        <a:spcAft>
                          <a:spcPts val="0"/>
                        </a:spcAft>
                        <a:buClrTx/>
                        <a:buSzTx/>
                        <a:buFontTx/>
                        <a:buNone/>
                        <a:tabLst/>
                        <a:defRPr/>
                      </a:pPr>
                      <a:endParaRPr lang="ja-JP"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450091"/>
                  </a:ext>
                </a:extLst>
              </a:tr>
              <a:tr h="165844">
                <a:tc vMerge="1">
                  <a:txBody>
                    <a:bodyPr/>
                    <a:lstStyle/>
                    <a:p>
                      <a:endParaRPr kumimoji="1" lang="ja-JP" altLang="en-US"/>
                    </a:p>
                  </a:txBody>
                  <a:tcPr/>
                </a:tc>
                <a:tc>
                  <a:txBody>
                    <a:bodyPr/>
                    <a:lstStyle/>
                    <a:p>
                      <a:pPr algn="ctr">
                        <a:lnSpc>
                          <a:spcPts val="1000"/>
                        </a:lnSpc>
                      </a:pPr>
                      <a:r>
                        <a:rPr lang="ja-JP" sz="700" kern="0" dirty="0">
                          <a:effectLst/>
                          <a:latin typeface="ＭＳ Ｐゴシック" panose="020B0600070205080204" pitchFamily="50" charset="-128"/>
                          <a:ea typeface="ＭＳ Ｐゴシック" panose="020B0600070205080204" pitchFamily="50" charset="-128"/>
                        </a:rPr>
                        <a:t>対照区</a:t>
                      </a:r>
                      <a:r>
                        <a:rPr lang="en-US" altLang="ja-JP" sz="700" kern="0" dirty="0">
                          <a:effectLst/>
                          <a:latin typeface="ＭＳ Ｐゴシック" panose="020B0600070205080204" pitchFamily="50" charset="-128"/>
                          <a:ea typeface="ＭＳ Ｐゴシック" panose="020B0600070205080204" pitchFamily="50" charset="-128"/>
                        </a:rPr>
                        <a:t>3</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800" kern="0" dirty="0">
                          <a:effectLst/>
                          <a:latin typeface="ＭＳ Ｐゴシック" panose="020B0600070205080204" pitchFamily="50" charset="-128"/>
                          <a:ea typeface="ＭＳ Ｐゴシック" panose="020B0600070205080204" pitchFamily="50" charset="-128"/>
                        </a:rPr>
                        <a:t>-</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800" kern="0" dirty="0">
                          <a:effectLst/>
                          <a:latin typeface="ＭＳ Ｐゴシック" panose="020B0600070205080204" pitchFamily="50" charset="-128"/>
                          <a:ea typeface="ＭＳ Ｐゴシック" panose="020B0600070205080204" pitchFamily="50" charset="-128"/>
                        </a:rPr>
                        <a:t>-</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800" kern="0" dirty="0">
                          <a:effectLst/>
                          <a:latin typeface="ＭＳ Ｐゴシック" panose="020B0600070205080204" pitchFamily="50" charset="-128"/>
                          <a:ea typeface="ＭＳ Ｐゴシック" panose="020B0600070205080204" pitchFamily="50" charset="-128"/>
                        </a:rPr>
                        <a:t>-</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lnSpc>
                          <a:spcPts val="1000"/>
                        </a:lnSpc>
                      </a:pP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16914" marR="16914"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98283"/>
                  </a:ext>
                </a:extLst>
              </a:tr>
            </a:tbl>
          </a:graphicData>
        </a:graphic>
      </p:graphicFrame>
      <p:sp>
        <p:nvSpPr>
          <p:cNvPr id="78" name="テキスト ボックス 77">
            <a:extLst>
              <a:ext uri="{FF2B5EF4-FFF2-40B4-BE49-F238E27FC236}">
                <a16:creationId xmlns:a16="http://schemas.microsoft.com/office/drawing/2014/main" id="{825A8111-2C85-44EA-B9A4-D2F74DB47BD3}"/>
              </a:ext>
            </a:extLst>
          </p:cNvPr>
          <p:cNvSpPr txBox="1"/>
          <p:nvPr/>
        </p:nvSpPr>
        <p:spPr>
          <a:xfrm>
            <a:off x="5914499" y="6410543"/>
            <a:ext cx="1545429" cy="244041"/>
          </a:xfrm>
          <a:prstGeom prst="rect">
            <a:avLst/>
          </a:prstGeom>
          <a:noFill/>
          <a:ln cmpd="dbl">
            <a:noFill/>
          </a:ln>
        </p:spPr>
        <p:txBody>
          <a:bodyPr wrap="square" rtlCol="0">
            <a:spAutoFit/>
          </a:bodyPr>
          <a:lstStyle/>
          <a:p>
            <a:pPr algn="ctr"/>
            <a:r>
              <a:rPr lang="ja-JP" altLang="en-US" sz="986" dirty="0">
                <a:latin typeface="ＭＳ ゴシック" panose="020B0609070205080204" pitchFamily="49" charset="-128"/>
                <a:ea typeface="ＭＳ ゴシック" panose="020B0609070205080204" pitchFamily="49" charset="-128"/>
              </a:rPr>
              <a:t>実験区の拡大図</a:t>
            </a:r>
          </a:p>
        </p:txBody>
      </p:sp>
      <p:sp>
        <p:nvSpPr>
          <p:cNvPr id="80" name="テキスト ボックス 79">
            <a:extLst>
              <a:ext uri="{FF2B5EF4-FFF2-40B4-BE49-F238E27FC236}">
                <a16:creationId xmlns:a16="http://schemas.microsoft.com/office/drawing/2014/main" id="{2A6FB64C-0CD9-4973-9C49-EDCBBB5A711F}"/>
              </a:ext>
            </a:extLst>
          </p:cNvPr>
          <p:cNvSpPr txBox="1"/>
          <p:nvPr/>
        </p:nvSpPr>
        <p:spPr>
          <a:xfrm>
            <a:off x="4681501" y="1490370"/>
            <a:ext cx="3729982" cy="244041"/>
          </a:xfrm>
          <a:prstGeom prst="rect">
            <a:avLst/>
          </a:prstGeom>
          <a:noFill/>
          <a:ln cmpd="dbl">
            <a:noFill/>
          </a:ln>
        </p:spPr>
        <p:txBody>
          <a:bodyPr wrap="square" rtlCol="0">
            <a:spAutoFit/>
          </a:bodyPr>
          <a:lstStyle/>
          <a:p>
            <a:pPr algn="ctr"/>
            <a:r>
              <a:rPr lang="ja-JP" altLang="en-US" sz="986" dirty="0">
                <a:latin typeface="ＭＳ ゴシック" panose="020B0609070205080204" pitchFamily="49" charset="-128"/>
                <a:ea typeface="ＭＳ ゴシック" panose="020B0609070205080204" pitchFamily="49" charset="-128"/>
              </a:rPr>
              <a:t>各実験区の条件</a:t>
            </a:r>
          </a:p>
        </p:txBody>
      </p:sp>
      <p:pic>
        <p:nvPicPr>
          <p:cNvPr id="5" name="図 4">
            <a:extLst>
              <a:ext uri="{FF2B5EF4-FFF2-40B4-BE49-F238E27FC236}">
                <a16:creationId xmlns:a16="http://schemas.microsoft.com/office/drawing/2014/main" id="{22656EB5-49F7-40E1-AC98-7184F43A38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05" y="3333489"/>
            <a:ext cx="1240632" cy="930474"/>
          </a:xfrm>
          <a:prstGeom prst="rect">
            <a:avLst/>
          </a:prstGeom>
        </p:spPr>
      </p:pic>
      <p:cxnSp>
        <p:nvCxnSpPr>
          <p:cNvPr id="82" name="直線矢印コネクタ 81">
            <a:extLst>
              <a:ext uri="{FF2B5EF4-FFF2-40B4-BE49-F238E27FC236}">
                <a16:creationId xmlns:a16="http://schemas.microsoft.com/office/drawing/2014/main" id="{9E8EEB87-DD5D-487A-986D-38E1555D2417}"/>
              </a:ext>
            </a:extLst>
          </p:cNvPr>
          <p:cNvCxnSpPr>
            <a:cxnSpLocks/>
          </p:cNvCxnSpPr>
          <p:nvPr/>
        </p:nvCxnSpPr>
        <p:spPr>
          <a:xfrm flipV="1">
            <a:off x="1045427" y="4028419"/>
            <a:ext cx="0" cy="158159"/>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F6EC739E-42D6-45A3-BA8E-8ABF17EE5052}"/>
              </a:ext>
            </a:extLst>
          </p:cNvPr>
          <p:cNvSpPr txBox="1"/>
          <p:nvPr/>
        </p:nvSpPr>
        <p:spPr>
          <a:xfrm>
            <a:off x="1108104" y="4120818"/>
            <a:ext cx="618107" cy="179152"/>
          </a:xfrm>
          <a:prstGeom prst="rect">
            <a:avLst/>
          </a:prstGeom>
          <a:noFill/>
          <a:ln cmpd="dbl">
            <a:noFill/>
          </a:ln>
        </p:spPr>
        <p:txBody>
          <a:bodyPr wrap="square" rtlCol="0">
            <a:spAutoFit/>
          </a:bodyPr>
          <a:lstStyle/>
          <a:p>
            <a:pPr algn="ctr"/>
            <a:r>
              <a:rPr lang="en-US" altLang="ja-JP" sz="564" dirty="0">
                <a:solidFill>
                  <a:schemeClr val="bg1"/>
                </a:solidFill>
                <a:latin typeface="ＭＳ ゴシック" panose="020B0609070205080204" pitchFamily="49" charset="-128"/>
                <a:ea typeface="ＭＳ ゴシック" panose="020B0609070205080204" pitchFamily="49" charset="-128"/>
              </a:rPr>
              <a:t>R3.6.30</a:t>
            </a:r>
            <a:r>
              <a:rPr lang="ja-JP" altLang="en-US" sz="564" dirty="0">
                <a:solidFill>
                  <a:schemeClr val="bg1"/>
                </a:solidFill>
                <a:latin typeface="ＭＳ ゴシック" panose="020B0609070205080204" pitchFamily="49" charset="-128"/>
                <a:ea typeface="ＭＳ ゴシック" panose="020B0609070205080204" pitchFamily="49" charset="-128"/>
              </a:rPr>
              <a:t>撮影</a:t>
            </a:r>
          </a:p>
        </p:txBody>
      </p:sp>
      <p:sp>
        <p:nvSpPr>
          <p:cNvPr id="79" name="テキスト ボックス 78">
            <a:extLst>
              <a:ext uri="{FF2B5EF4-FFF2-40B4-BE49-F238E27FC236}">
                <a16:creationId xmlns:a16="http://schemas.microsoft.com/office/drawing/2014/main" id="{9620BEC7-CE67-4362-AA83-DAFB13E2EDE5}"/>
              </a:ext>
            </a:extLst>
          </p:cNvPr>
          <p:cNvSpPr txBox="1"/>
          <p:nvPr/>
        </p:nvSpPr>
        <p:spPr>
          <a:xfrm>
            <a:off x="441927" y="3357928"/>
            <a:ext cx="917910" cy="135405"/>
          </a:xfrm>
          <a:prstGeom prst="rect">
            <a:avLst/>
          </a:prstGeom>
          <a:solidFill>
            <a:schemeClr val="bg1">
              <a:alpha val="70000"/>
            </a:schemeClr>
          </a:solidFill>
          <a:ln w="12700" cmpd="dbl">
            <a:solidFill>
              <a:srgbClr val="FF0000"/>
            </a:solidFill>
          </a:ln>
        </p:spPr>
        <p:txBody>
          <a:bodyPr wrap="square" lIns="16914" tIns="16914" rIns="16914" bIns="16914" rtlCol="0">
            <a:spAutoFit/>
          </a:bodyPr>
          <a:lstStyle/>
          <a:p>
            <a:pPr algn="ctr"/>
            <a:r>
              <a:rPr lang="ja-JP" altLang="en-US" sz="658" dirty="0">
                <a:latin typeface="ＭＳ ゴシック" panose="020B0609070205080204" pitchFamily="49" charset="-128"/>
                <a:ea typeface="ＭＳ ゴシック" panose="020B0609070205080204" pitchFamily="49" charset="-128"/>
              </a:rPr>
              <a:t>エリア３</a:t>
            </a:r>
            <a:r>
              <a:rPr lang="en-US" altLang="ja-JP" sz="658" dirty="0">
                <a:latin typeface="ＭＳ ゴシック" panose="020B0609070205080204" pitchFamily="49" charset="-128"/>
                <a:ea typeface="ＭＳ ゴシック" panose="020B0609070205080204" pitchFamily="49" charset="-128"/>
              </a:rPr>
              <a:t>(</a:t>
            </a:r>
            <a:r>
              <a:rPr lang="ja-JP" altLang="en-US" sz="658" dirty="0">
                <a:latin typeface="ＭＳ ゴシック" panose="020B0609070205080204" pitchFamily="49" charset="-128"/>
                <a:ea typeface="ＭＳ ゴシック" panose="020B0609070205080204" pitchFamily="49" charset="-128"/>
              </a:rPr>
              <a:t>南弁天橋</a:t>
            </a:r>
            <a:r>
              <a:rPr lang="en-US" altLang="ja-JP" sz="658" dirty="0">
                <a:latin typeface="ＭＳ ゴシック" panose="020B0609070205080204" pitchFamily="49" charset="-128"/>
                <a:ea typeface="ＭＳ ゴシック" panose="020B0609070205080204" pitchFamily="49" charset="-128"/>
              </a:rPr>
              <a:t>)</a:t>
            </a:r>
            <a:endParaRPr lang="ja-JP" altLang="en-US" sz="658" dirty="0">
              <a:latin typeface="ＭＳ ゴシック" panose="020B0609070205080204" pitchFamily="49" charset="-128"/>
              <a:ea typeface="ＭＳ ゴシック" panose="020B0609070205080204" pitchFamily="49" charset="-128"/>
            </a:endParaRPr>
          </a:p>
        </p:txBody>
      </p:sp>
      <p:pic>
        <p:nvPicPr>
          <p:cNvPr id="11" name="図 10">
            <a:extLst>
              <a:ext uri="{FF2B5EF4-FFF2-40B4-BE49-F238E27FC236}">
                <a16:creationId xmlns:a16="http://schemas.microsoft.com/office/drawing/2014/main" id="{76724337-070F-4A58-AEEC-E3D58DCE4B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4780" y="3333489"/>
            <a:ext cx="1240633" cy="930474"/>
          </a:xfrm>
          <a:prstGeom prst="rect">
            <a:avLst/>
          </a:prstGeom>
        </p:spPr>
      </p:pic>
      <p:cxnSp>
        <p:nvCxnSpPr>
          <p:cNvPr id="13" name="直線矢印コネクタ 12">
            <a:extLst>
              <a:ext uri="{FF2B5EF4-FFF2-40B4-BE49-F238E27FC236}">
                <a16:creationId xmlns:a16="http://schemas.microsoft.com/office/drawing/2014/main" id="{3CE7DAF1-3F43-4399-963B-D4B616B0F120}"/>
              </a:ext>
            </a:extLst>
          </p:cNvPr>
          <p:cNvCxnSpPr>
            <a:cxnSpLocks/>
          </p:cNvCxnSpPr>
          <p:nvPr/>
        </p:nvCxnSpPr>
        <p:spPr>
          <a:xfrm flipV="1">
            <a:off x="3575097" y="4028419"/>
            <a:ext cx="0" cy="158159"/>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1F01E15F-2962-4F37-8E17-7CE332FC760F}"/>
              </a:ext>
            </a:extLst>
          </p:cNvPr>
          <p:cNvSpPr txBox="1"/>
          <p:nvPr/>
        </p:nvSpPr>
        <p:spPr>
          <a:xfrm>
            <a:off x="3651051" y="4125069"/>
            <a:ext cx="618107" cy="179152"/>
          </a:xfrm>
          <a:prstGeom prst="rect">
            <a:avLst/>
          </a:prstGeom>
          <a:noFill/>
          <a:ln cmpd="dbl">
            <a:noFill/>
          </a:ln>
        </p:spPr>
        <p:txBody>
          <a:bodyPr wrap="square" rtlCol="0">
            <a:spAutoFit/>
          </a:bodyPr>
          <a:lstStyle/>
          <a:p>
            <a:pPr algn="ctr"/>
            <a:r>
              <a:rPr lang="en-US" altLang="ja-JP" sz="564" dirty="0">
                <a:solidFill>
                  <a:schemeClr val="bg1"/>
                </a:solidFill>
                <a:latin typeface="ＭＳ ゴシック" panose="020B0609070205080204" pitchFamily="49" charset="-128"/>
                <a:ea typeface="ＭＳ ゴシック" panose="020B0609070205080204" pitchFamily="49" charset="-128"/>
              </a:rPr>
              <a:t>R3.6.30</a:t>
            </a:r>
            <a:r>
              <a:rPr lang="ja-JP" altLang="en-US" sz="564" dirty="0">
                <a:solidFill>
                  <a:schemeClr val="bg1"/>
                </a:solidFill>
                <a:latin typeface="ＭＳ ゴシック" panose="020B0609070205080204" pitchFamily="49" charset="-128"/>
                <a:ea typeface="ＭＳ ゴシック" panose="020B0609070205080204" pitchFamily="49" charset="-128"/>
              </a:rPr>
              <a:t>撮影</a:t>
            </a:r>
          </a:p>
        </p:txBody>
      </p:sp>
      <p:sp>
        <p:nvSpPr>
          <p:cNvPr id="67" name="テキスト ボックス 66">
            <a:extLst>
              <a:ext uri="{FF2B5EF4-FFF2-40B4-BE49-F238E27FC236}">
                <a16:creationId xmlns:a16="http://schemas.microsoft.com/office/drawing/2014/main" id="{EF496AEA-BFF8-4F52-826D-D4DF70EF7A11}"/>
              </a:ext>
            </a:extLst>
          </p:cNvPr>
          <p:cNvSpPr txBox="1"/>
          <p:nvPr/>
        </p:nvSpPr>
        <p:spPr>
          <a:xfrm>
            <a:off x="2977201" y="3357928"/>
            <a:ext cx="821575" cy="135405"/>
          </a:xfrm>
          <a:prstGeom prst="rect">
            <a:avLst/>
          </a:prstGeom>
          <a:solidFill>
            <a:schemeClr val="bg1">
              <a:alpha val="70000"/>
            </a:schemeClr>
          </a:solidFill>
          <a:ln w="12700" cmpd="dbl">
            <a:solidFill>
              <a:srgbClr val="FF0000"/>
            </a:solidFill>
          </a:ln>
        </p:spPr>
        <p:txBody>
          <a:bodyPr wrap="square" lIns="16914" tIns="16914" rIns="16914" bIns="16914" rtlCol="0">
            <a:spAutoFit/>
          </a:bodyPr>
          <a:lstStyle/>
          <a:p>
            <a:pPr algn="ctr"/>
            <a:r>
              <a:rPr lang="ja-JP" altLang="en-US" sz="658" dirty="0">
                <a:latin typeface="ＭＳ ゴシック" panose="020B0609070205080204" pitchFamily="49" charset="-128"/>
                <a:ea typeface="ＭＳ ゴシック" panose="020B0609070205080204" pitchFamily="49" charset="-128"/>
              </a:rPr>
              <a:t>エリア１</a:t>
            </a:r>
            <a:r>
              <a:rPr lang="en-US" altLang="ja-JP" sz="658" dirty="0">
                <a:latin typeface="ＭＳ ゴシック" panose="020B0609070205080204" pitchFamily="49" charset="-128"/>
                <a:ea typeface="ＭＳ ゴシック" panose="020B0609070205080204" pitchFamily="49" charset="-128"/>
              </a:rPr>
              <a:t>(</a:t>
            </a:r>
            <a:r>
              <a:rPr lang="ja-JP" altLang="en-US" sz="658" dirty="0">
                <a:latin typeface="ＭＳ ゴシック" panose="020B0609070205080204" pitchFamily="49" charset="-128"/>
                <a:ea typeface="ＭＳ ゴシック" panose="020B0609070205080204" pitchFamily="49" charset="-128"/>
              </a:rPr>
              <a:t>万才橋</a:t>
            </a:r>
            <a:r>
              <a:rPr lang="en-US" altLang="ja-JP" sz="658" dirty="0">
                <a:latin typeface="ＭＳ ゴシック" panose="020B0609070205080204" pitchFamily="49" charset="-128"/>
                <a:ea typeface="ＭＳ ゴシック" panose="020B0609070205080204" pitchFamily="49" charset="-128"/>
              </a:rPr>
              <a:t>)</a:t>
            </a:r>
            <a:endParaRPr lang="ja-JP" altLang="en-US" sz="658" dirty="0">
              <a:latin typeface="ＭＳ ゴシック" panose="020B0609070205080204" pitchFamily="49" charset="-128"/>
              <a:ea typeface="ＭＳ ゴシック" panose="020B0609070205080204" pitchFamily="49" charset="-128"/>
            </a:endParaRPr>
          </a:p>
        </p:txBody>
      </p:sp>
      <p:pic>
        <p:nvPicPr>
          <p:cNvPr id="8" name="図 7">
            <a:extLst>
              <a:ext uri="{FF2B5EF4-FFF2-40B4-BE49-F238E27FC236}">
                <a16:creationId xmlns:a16="http://schemas.microsoft.com/office/drawing/2014/main" id="{D5E6C81C-28CF-4153-83F7-6B7BE240CC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9125" y="3334183"/>
            <a:ext cx="1240633" cy="930474"/>
          </a:xfrm>
          <a:prstGeom prst="rect">
            <a:avLst/>
          </a:prstGeom>
        </p:spPr>
      </p:pic>
      <p:cxnSp>
        <p:nvCxnSpPr>
          <p:cNvPr id="81" name="直線矢印コネクタ 80">
            <a:extLst>
              <a:ext uri="{FF2B5EF4-FFF2-40B4-BE49-F238E27FC236}">
                <a16:creationId xmlns:a16="http://schemas.microsoft.com/office/drawing/2014/main" id="{735D3744-3788-4F92-855A-610E98C940B2}"/>
              </a:ext>
            </a:extLst>
          </p:cNvPr>
          <p:cNvCxnSpPr>
            <a:cxnSpLocks/>
          </p:cNvCxnSpPr>
          <p:nvPr/>
        </p:nvCxnSpPr>
        <p:spPr>
          <a:xfrm flipV="1">
            <a:off x="2309441" y="4028419"/>
            <a:ext cx="0" cy="158159"/>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EA16F4AA-775A-4F8A-9D64-F58877F1C186}"/>
              </a:ext>
            </a:extLst>
          </p:cNvPr>
          <p:cNvSpPr txBox="1"/>
          <p:nvPr/>
        </p:nvSpPr>
        <p:spPr>
          <a:xfrm>
            <a:off x="2385594" y="4112638"/>
            <a:ext cx="618107" cy="179152"/>
          </a:xfrm>
          <a:prstGeom prst="rect">
            <a:avLst/>
          </a:prstGeom>
          <a:noFill/>
          <a:ln cmpd="dbl">
            <a:noFill/>
          </a:ln>
        </p:spPr>
        <p:txBody>
          <a:bodyPr wrap="square" rtlCol="0">
            <a:spAutoFit/>
          </a:bodyPr>
          <a:lstStyle/>
          <a:p>
            <a:pPr algn="ctr"/>
            <a:r>
              <a:rPr lang="en-US" altLang="ja-JP" sz="564" dirty="0">
                <a:solidFill>
                  <a:schemeClr val="bg1"/>
                </a:solidFill>
                <a:latin typeface="ＭＳ ゴシック" panose="020B0609070205080204" pitchFamily="49" charset="-128"/>
                <a:ea typeface="ＭＳ ゴシック" panose="020B0609070205080204" pitchFamily="49" charset="-128"/>
              </a:rPr>
              <a:t>R3.6.30</a:t>
            </a:r>
            <a:r>
              <a:rPr lang="ja-JP" altLang="en-US" sz="564" dirty="0">
                <a:solidFill>
                  <a:schemeClr val="bg1"/>
                </a:solidFill>
                <a:latin typeface="ＭＳ ゴシック" panose="020B0609070205080204" pitchFamily="49" charset="-128"/>
                <a:ea typeface="ＭＳ ゴシック" panose="020B0609070205080204" pitchFamily="49" charset="-128"/>
              </a:rPr>
              <a:t>撮影</a:t>
            </a:r>
          </a:p>
        </p:txBody>
      </p:sp>
      <p:sp>
        <p:nvSpPr>
          <p:cNvPr id="70" name="テキスト ボックス 69">
            <a:extLst>
              <a:ext uri="{FF2B5EF4-FFF2-40B4-BE49-F238E27FC236}">
                <a16:creationId xmlns:a16="http://schemas.microsoft.com/office/drawing/2014/main" id="{1787E323-1B78-46AA-B5E4-2EB04C84D0D4}"/>
              </a:ext>
            </a:extLst>
          </p:cNvPr>
          <p:cNvSpPr txBox="1"/>
          <p:nvPr/>
        </p:nvSpPr>
        <p:spPr>
          <a:xfrm>
            <a:off x="1708675" y="3357928"/>
            <a:ext cx="821575" cy="135405"/>
          </a:xfrm>
          <a:prstGeom prst="rect">
            <a:avLst/>
          </a:prstGeom>
          <a:solidFill>
            <a:schemeClr val="bg1">
              <a:alpha val="70000"/>
            </a:schemeClr>
          </a:solidFill>
          <a:ln w="12700" cmpd="sng">
            <a:solidFill>
              <a:srgbClr val="FF0000"/>
            </a:solidFill>
          </a:ln>
        </p:spPr>
        <p:txBody>
          <a:bodyPr wrap="square" lIns="16914" tIns="16914" rIns="16914" bIns="16914" rtlCol="0">
            <a:spAutoFit/>
          </a:bodyPr>
          <a:lstStyle/>
          <a:p>
            <a:pPr algn="ctr"/>
            <a:r>
              <a:rPr lang="ja-JP" altLang="en-US" sz="658" dirty="0">
                <a:latin typeface="ＭＳ ゴシック" panose="020B0609070205080204" pitchFamily="49" charset="-128"/>
                <a:ea typeface="ＭＳ ゴシック" panose="020B0609070205080204" pitchFamily="49" charset="-128"/>
              </a:rPr>
              <a:t>エリア２</a:t>
            </a:r>
            <a:r>
              <a:rPr lang="en-US" altLang="ja-JP" sz="658" dirty="0">
                <a:latin typeface="ＭＳ ゴシック" panose="020B0609070205080204" pitchFamily="49" charset="-128"/>
                <a:ea typeface="ＭＳ ゴシック" panose="020B0609070205080204" pitchFamily="49" charset="-128"/>
              </a:rPr>
              <a:t>(</a:t>
            </a:r>
            <a:r>
              <a:rPr lang="ja-JP" altLang="en-US" sz="658" dirty="0">
                <a:latin typeface="ＭＳ ゴシック" panose="020B0609070205080204" pitchFamily="49" charset="-128"/>
                <a:ea typeface="ＭＳ ゴシック" panose="020B0609070205080204" pitchFamily="49" charset="-128"/>
              </a:rPr>
              <a:t>千歳橋</a:t>
            </a:r>
            <a:r>
              <a:rPr lang="en-US" altLang="ja-JP" sz="658" dirty="0">
                <a:latin typeface="ＭＳ ゴシック" panose="020B0609070205080204" pitchFamily="49" charset="-128"/>
                <a:ea typeface="ＭＳ ゴシック" panose="020B0609070205080204" pitchFamily="49" charset="-128"/>
              </a:rPr>
              <a:t>)</a:t>
            </a:r>
            <a:endParaRPr lang="ja-JP" altLang="en-US" sz="658" dirty="0">
              <a:latin typeface="ＭＳ ゴシック" panose="020B0609070205080204" pitchFamily="49" charset="-128"/>
              <a:ea typeface="ＭＳ ゴシック" panose="020B0609070205080204" pitchFamily="49" charset="-128"/>
            </a:endParaRPr>
          </a:p>
        </p:txBody>
      </p:sp>
      <p:sp>
        <p:nvSpPr>
          <p:cNvPr id="89" name="テキスト ボックス 88">
            <a:extLst>
              <a:ext uri="{FF2B5EF4-FFF2-40B4-BE49-F238E27FC236}">
                <a16:creationId xmlns:a16="http://schemas.microsoft.com/office/drawing/2014/main" id="{300E04AE-A2D8-47FD-8419-91BE0C85CE36}"/>
              </a:ext>
            </a:extLst>
          </p:cNvPr>
          <p:cNvSpPr txBox="1"/>
          <p:nvPr/>
        </p:nvSpPr>
        <p:spPr>
          <a:xfrm>
            <a:off x="344983" y="4584859"/>
            <a:ext cx="4117190" cy="808939"/>
          </a:xfrm>
          <a:prstGeom prst="rect">
            <a:avLst/>
          </a:prstGeom>
          <a:noFill/>
        </p:spPr>
        <p:txBody>
          <a:bodyPr wrap="square" rtlCol="0">
            <a:spAutoFit/>
          </a:bodyPr>
          <a:lstStyle/>
          <a:p>
            <a:r>
              <a:rPr lang="ja-JP" altLang="en-US" sz="940" dirty="0">
                <a:latin typeface="ＭＳ Ｐゴシック" panose="020B0600070205080204" pitchFamily="50" charset="-128"/>
                <a:ea typeface="ＭＳ Ｐゴシック" panose="020B0600070205080204" pitchFamily="50" charset="-128"/>
              </a:rPr>
              <a:t>・各エリアにおいて、</a:t>
            </a:r>
            <a:r>
              <a:rPr lang="en-US" altLang="ja-JP" sz="940" dirty="0">
                <a:latin typeface="ＭＳ Ｐゴシック" panose="020B0600070205080204" pitchFamily="50" charset="-128"/>
                <a:ea typeface="ＭＳ Ｐゴシック" panose="020B0600070205080204" pitchFamily="50" charset="-128"/>
              </a:rPr>
              <a:t>”</a:t>
            </a:r>
            <a:r>
              <a:rPr lang="ja-JP" altLang="en-US" sz="940" dirty="0">
                <a:latin typeface="ＭＳ Ｐゴシック" panose="020B0600070205080204" pitchFamily="50" charset="-128"/>
                <a:ea typeface="ＭＳ Ｐゴシック" panose="020B0600070205080204" pitchFamily="50" charset="-128"/>
              </a:rPr>
              <a:t>実験区</a:t>
            </a:r>
            <a:r>
              <a:rPr lang="en-US" altLang="ja-JP" sz="940" dirty="0">
                <a:latin typeface="ＭＳ Ｐゴシック" panose="020B0600070205080204" pitchFamily="50" charset="-128"/>
                <a:ea typeface="ＭＳ Ｐゴシック" panose="020B0600070205080204" pitchFamily="50" charset="-128"/>
              </a:rPr>
              <a:t>”2</a:t>
            </a:r>
            <a:r>
              <a:rPr lang="ja-JP" altLang="en-US" sz="940" dirty="0">
                <a:latin typeface="ＭＳ Ｐゴシック" panose="020B0600070205080204" pitchFamily="50" charset="-128"/>
                <a:ea typeface="ＭＳ Ｐゴシック" panose="020B0600070205080204" pitchFamily="50" charset="-128"/>
              </a:rPr>
              <a:t>箇所及び</a:t>
            </a:r>
            <a:r>
              <a:rPr lang="en-US" altLang="ja-JP" sz="940" dirty="0">
                <a:latin typeface="ＭＳ Ｐゴシック" panose="020B0600070205080204" pitchFamily="50" charset="-128"/>
                <a:ea typeface="ＭＳ Ｐゴシック" panose="020B0600070205080204" pitchFamily="50" charset="-128"/>
              </a:rPr>
              <a:t>”</a:t>
            </a:r>
            <a:r>
              <a:rPr lang="ja-JP" altLang="en-US" sz="940" dirty="0">
                <a:latin typeface="ＭＳ Ｐゴシック" panose="020B0600070205080204" pitchFamily="50" charset="-128"/>
                <a:ea typeface="ＭＳ Ｐゴシック" panose="020B0600070205080204" pitchFamily="50" charset="-128"/>
              </a:rPr>
              <a:t>対照区</a:t>
            </a:r>
            <a:r>
              <a:rPr lang="en-US" altLang="ja-JP" sz="940" dirty="0">
                <a:latin typeface="ＭＳ Ｐゴシック" panose="020B0600070205080204" pitchFamily="50" charset="-128"/>
                <a:ea typeface="ＭＳ Ｐゴシック" panose="020B0600070205080204" pitchFamily="50" charset="-128"/>
              </a:rPr>
              <a:t>”1</a:t>
            </a:r>
            <a:r>
              <a:rPr lang="ja-JP" altLang="en-US" sz="940" dirty="0">
                <a:latin typeface="ＭＳ Ｐゴシック" panose="020B0600070205080204" pitchFamily="50" charset="-128"/>
                <a:ea typeface="ＭＳ Ｐゴシック" panose="020B0600070205080204" pitchFamily="50" charset="-128"/>
              </a:rPr>
              <a:t>箇所を設定。</a:t>
            </a:r>
            <a:endParaRPr lang="en-US" altLang="ja-JP" sz="940" dirty="0">
              <a:latin typeface="ＭＳ Ｐゴシック" panose="020B0600070205080204" pitchFamily="50" charset="-128"/>
              <a:ea typeface="ＭＳ Ｐゴシック" panose="020B0600070205080204" pitchFamily="50" charset="-128"/>
            </a:endParaRPr>
          </a:p>
          <a:p>
            <a:pPr>
              <a:spcBef>
                <a:spcPts val="376"/>
              </a:spcBef>
            </a:pPr>
            <a:r>
              <a:rPr lang="ja-JP" altLang="en-US" sz="846" dirty="0">
                <a:latin typeface="ＭＳ Ｐゴシック" panose="020B0600070205080204" pitchFamily="50" charset="-128"/>
                <a:ea typeface="ＭＳ Ｐゴシック" panose="020B0600070205080204" pitchFamily="50" charset="-128"/>
              </a:rPr>
              <a:t>　・実験区</a:t>
            </a:r>
            <a:r>
              <a:rPr lang="en-US" altLang="ja-JP" sz="846" dirty="0">
                <a:latin typeface="ＭＳ Ｐゴシック" panose="020B0600070205080204" pitchFamily="50" charset="-128"/>
                <a:ea typeface="ＭＳ Ｐゴシック" panose="020B0600070205080204" pitchFamily="50" charset="-128"/>
              </a:rPr>
              <a:t>:</a:t>
            </a:r>
            <a:r>
              <a:rPr lang="ja-JP" altLang="en-US" sz="846" dirty="0">
                <a:latin typeface="ＭＳ Ｐゴシック" panose="020B0600070205080204" pitchFamily="50" charset="-128"/>
                <a:ea typeface="ＭＳ Ｐゴシック" panose="020B0600070205080204" pitchFamily="50" charset="-128"/>
              </a:rPr>
              <a:t>⇒　薬剤の散布量や散布回数を</a:t>
            </a:r>
            <a:r>
              <a:rPr lang="en-US" altLang="ja-JP" sz="846" dirty="0">
                <a:latin typeface="ＭＳ Ｐゴシック" panose="020B0600070205080204" pitchFamily="50" charset="-128"/>
                <a:ea typeface="ＭＳ Ｐゴシック" panose="020B0600070205080204" pitchFamily="50" charset="-128"/>
              </a:rPr>
              <a:t>2</a:t>
            </a:r>
            <a:r>
              <a:rPr lang="ja-JP" altLang="en-US" sz="846" dirty="0">
                <a:latin typeface="ＭＳ Ｐゴシック" panose="020B0600070205080204" pitchFamily="50" charset="-128"/>
                <a:ea typeface="ＭＳ Ｐゴシック" panose="020B0600070205080204" pitchFamily="50" charset="-128"/>
              </a:rPr>
              <a:t>箇所で変えて実験を実施</a:t>
            </a:r>
          </a:p>
          <a:p>
            <a:r>
              <a:rPr lang="ja-JP" altLang="en-US" sz="846" dirty="0">
                <a:latin typeface="ＭＳ Ｐゴシック" panose="020B0600070205080204" pitchFamily="50" charset="-128"/>
                <a:ea typeface="ＭＳ Ｐゴシック" panose="020B0600070205080204" pitchFamily="50" charset="-128"/>
              </a:rPr>
              <a:t>　・対照区</a:t>
            </a:r>
            <a:r>
              <a:rPr lang="en-US" altLang="ja-JP" sz="846" dirty="0">
                <a:latin typeface="ＭＳ Ｐゴシック" panose="020B0600070205080204" pitchFamily="50" charset="-128"/>
                <a:ea typeface="ＭＳ Ｐゴシック" panose="020B0600070205080204" pitchFamily="50" charset="-128"/>
              </a:rPr>
              <a:t>:</a:t>
            </a:r>
            <a:r>
              <a:rPr lang="ja-JP" altLang="en-US" sz="846" dirty="0">
                <a:latin typeface="ＭＳ Ｐゴシック" panose="020B0600070205080204" pitchFamily="50" charset="-128"/>
                <a:ea typeface="ＭＳ Ｐゴシック" panose="020B0600070205080204" pitchFamily="50" charset="-128"/>
              </a:rPr>
              <a:t>⇒　実験期間中の平野川の底泥の状態変化を把握</a:t>
            </a:r>
            <a:r>
              <a:rPr lang="en-US" altLang="ja-JP" sz="846" dirty="0">
                <a:latin typeface="ＭＳ Ｐゴシック" panose="020B0600070205080204" pitchFamily="50" charset="-128"/>
                <a:ea typeface="ＭＳ Ｐゴシック" panose="020B0600070205080204" pitchFamily="50" charset="-128"/>
              </a:rPr>
              <a:t>(</a:t>
            </a:r>
            <a:r>
              <a:rPr lang="ja-JP" altLang="en-US" sz="846" dirty="0">
                <a:latin typeface="ＭＳ Ｐゴシック" panose="020B0600070205080204" pitchFamily="50" charset="-128"/>
                <a:ea typeface="ＭＳ Ｐゴシック" panose="020B0600070205080204" pitchFamily="50" charset="-128"/>
              </a:rPr>
              <a:t>薬剤散布なし</a:t>
            </a:r>
            <a:r>
              <a:rPr lang="en-US" altLang="ja-JP" sz="846" dirty="0">
                <a:latin typeface="ＭＳ Ｐゴシック" panose="020B0600070205080204" pitchFamily="50" charset="-128"/>
                <a:ea typeface="ＭＳ Ｐゴシック" panose="020B0600070205080204" pitchFamily="50" charset="-128"/>
              </a:rPr>
              <a:t>)</a:t>
            </a:r>
          </a:p>
          <a:p>
            <a:r>
              <a:rPr lang="ja-JP" altLang="en-US" sz="846" dirty="0">
                <a:latin typeface="ＭＳ Ｐゴシック" panose="020B0600070205080204" pitchFamily="50" charset="-128"/>
                <a:ea typeface="ＭＳ Ｐゴシック" panose="020B0600070205080204" pitchFamily="50" charset="-128"/>
              </a:rPr>
              <a:t>　・各実験区、対照区の大きさは</a:t>
            </a:r>
            <a:r>
              <a:rPr lang="en-US" altLang="ja-JP" sz="846" dirty="0">
                <a:latin typeface="ＭＳ Ｐゴシック" panose="020B0600070205080204" pitchFamily="50" charset="-128"/>
                <a:ea typeface="ＭＳ Ｐゴシック" panose="020B0600070205080204" pitchFamily="50" charset="-128"/>
              </a:rPr>
              <a:t>4m×6m</a:t>
            </a:r>
            <a:r>
              <a:rPr lang="ja-JP" altLang="en-US" sz="846" dirty="0">
                <a:latin typeface="ＭＳ Ｐゴシック" panose="020B0600070205080204" pitchFamily="50" charset="-128"/>
                <a:ea typeface="ＭＳ Ｐゴシック" panose="020B0600070205080204" pitchFamily="50" charset="-128"/>
              </a:rPr>
              <a:t>、薬剤散布範囲は</a:t>
            </a:r>
            <a:r>
              <a:rPr lang="en-US" altLang="ja-JP" sz="846" dirty="0">
                <a:latin typeface="ＭＳ Ｐゴシック" panose="020B0600070205080204" pitchFamily="50" charset="-128"/>
                <a:ea typeface="ＭＳ Ｐゴシック" panose="020B0600070205080204" pitchFamily="50" charset="-128"/>
              </a:rPr>
              <a:t>6m×8m</a:t>
            </a:r>
            <a:endParaRPr lang="ja-JP" altLang="en-US" sz="846" dirty="0">
              <a:latin typeface="ＭＳ Ｐゴシック" panose="020B0600070205080204" pitchFamily="50" charset="-128"/>
              <a:ea typeface="ＭＳ Ｐゴシック" panose="020B0600070205080204" pitchFamily="50" charset="-128"/>
            </a:endParaRPr>
          </a:p>
          <a:p>
            <a:endParaRPr lang="ja-JP" altLang="en-US" sz="846" dirty="0">
              <a:latin typeface="ＭＳ Ｐゴシック" panose="020B0600070205080204" pitchFamily="50" charset="-128"/>
              <a:ea typeface="ＭＳ Ｐゴシック" panose="020B0600070205080204" pitchFamily="50" charset="-128"/>
            </a:endParaRPr>
          </a:p>
        </p:txBody>
      </p:sp>
      <p:pic>
        <p:nvPicPr>
          <p:cNvPr id="28" name="図 27">
            <a:extLst>
              <a:ext uri="{FF2B5EF4-FFF2-40B4-BE49-F238E27FC236}">
                <a16:creationId xmlns:a16="http://schemas.microsoft.com/office/drawing/2014/main" id="{BB55D409-E2E1-4524-85E7-998F01A23E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978" b="7076"/>
          <a:stretch/>
        </p:blipFill>
        <p:spPr>
          <a:xfrm>
            <a:off x="919515" y="5228216"/>
            <a:ext cx="2513265" cy="1243803"/>
          </a:xfrm>
          <a:prstGeom prst="rect">
            <a:avLst/>
          </a:prstGeom>
        </p:spPr>
      </p:pic>
      <p:pic>
        <p:nvPicPr>
          <p:cNvPr id="31" name="図 30">
            <a:extLst>
              <a:ext uri="{FF2B5EF4-FFF2-40B4-BE49-F238E27FC236}">
                <a16:creationId xmlns:a16="http://schemas.microsoft.com/office/drawing/2014/main" id="{27E8258D-6982-46FD-A17C-28D37F6A74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6908"/>
          <a:stretch/>
        </p:blipFill>
        <p:spPr>
          <a:xfrm>
            <a:off x="4681502" y="4011469"/>
            <a:ext cx="2722851" cy="2416971"/>
          </a:xfrm>
          <a:prstGeom prst="rect">
            <a:avLst/>
          </a:prstGeom>
        </p:spPr>
      </p:pic>
      <p:sp>
        <p:nvSpPr>
          <p:cNvPr id="92" name="正方形/長方形 91">
            <a:extLst>
              <a:ext uri="{FF2B5EF4-FFF2-40B4-BE49-F238E27FC236}">
                <a16:creationId xmlns:a16="http://schemas.microsoft.com/office/drawing/2014/main" id="{6DC15B89-F00E-400D-968A-231A8369ADD1}"/>
              </a:ext>
            </a:extLst>
          </p:cNvPr>
          <p:cNvSpPr/>
          <p:nvPr/>
        </p:nvSpPr>
        <p:spPr>
          <a:xfrm>
            <a:off x="330547" y="1493806"/>
            <a:ext cx="8470783" cy="5154159"/>
          </a:xfrm>
          <a:custGeom>
            <a:avLst/>
            <a:gdLst>
              <a:gd name="connsiteX0" fmla="*/ 0 w 9003772"/>
              <a:gd name="connsiteY0" fmla="*/ 0 h 5481884"/>
              <a:gd name="connsiteX1" fmla="*/ 9003772 w 9003772"/>
              <a:gd name="connsiteY1" fmla="*/ 0 h 5481884"/>
              <a:gd name="connsiteX2" fmla="*/ 9003772 w 9003772"/>
              <a:gd name="connsiteY2" fmla="*/ 5481884 h 5481884"/>
              <a:gd name="connsiteX3" fmla="*/ 0 w 9003772"/>
              <a:gd name="connsiteY3" fmla="*/ 5481884 h 5481884"/>
              <a:gd name="connsiteX4" fmla="*/ 0 w 9003772"/>
              <a:gd name="connsiteY4" fmla="*/ 0 h 5481884"/>
              <a:gd name="connsiteX0" fmla="*/ 0 w 9003772"/>
              <a:gd name="connsiteY0" fmla="*/ 13380 h 5495264"/>
              <a:gd name="connsiteX1" fmla="*/ 4558849 w 9003772"/>
              <a:gd name="connsiteY1" fmla="*/ 0 h 5495264"/>
              <a:gd name="connsiteX2" fmla="*/ 9003772 w 9003772"/>
              <a:gd name="connsiteY2" fmla="*/ 13380 h 5495264"/>
              <a:gd name="connsiteX3" fmla="*/ 9003772 w 9003772"/>
              <a:gd name="connsiteY3" fmla="*/ 5495264 h 5495264"/>
              <a:gd name="connsiteX4" fmla="*/ 0 w 9003772"/>
              <a:gd name="connsiteY4" fmla="*/ 5495264 h 5495264"/>
              <a:gd name="connsiteX5" fmla="*/ 0 w 9003772"/>
              <a:gd name="connsiteY5" fmla="*/ 13380 h 5495264"/>
              <a:gd name="connsiteX0" fmla="*/ 13151 w 9016923"/>
              <a:gd name="connsiteY0" fmla="*/ 13380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13151 w 9016923"/>
              <a:gd name="connsiteY6" fmla="*/ 13380 h 5495264"/>
              <a:gd name="connsiteX0" fmla="*/ 4557159 w 9016923"/>
              <a:gd name="connsiteY0" fmla="*/ 3307086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4557159 w 9016923"/>
              <a:gd name="connsiteY6" fmla="*/ 3307086 h 5495264"/>
              <a:gd name="connsiteX0" fmla="*/ 4557159 w 9016923"/>
              <a:gd name="connsiteY0" fmla="*/ 3307086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4557159 w 9016923"/>
              <a:gd name="connsiteY6" fmla="*/ 3307086 h 5495264"/>
              <a:gd name="connsiteX0" fmla="*/ 4557159 w 9016923"/>
              <a:gd name="connsiteY0" fmla="*/ 3307086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4557159 w 9016923"/>
              <a:gd name="connsiteY6" fmla="*/ 3307086 h 5495264"/>
              <a:gd name="connsiteX0" fmla="*/ 4585151 w 9016923"/>
              <a:gd name="connsiteY0" fmla="*/ 3363070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4585151 w 9016923"/>
              <a:gd name="connsiteY6" fmla="*/ 3363070 h 5495264"/>
              <a:gd name="connsiteX0" fmla="*/ 4572828 w 9004600"/>
              <a:gd name="connsiteY0" fmla="*/ 3363070 h 5495264"/>
              <a:gd name="connsiteX1" fmla="*/ 4559677 w 9004600"/>
              <a:gd name="connsiteY1" fmla="*/ 0 h 5495264"/>
              <a:gd name="connsiteX2" fmla="*/ 9004600 w 9004600"/>
              <a:gd name="connsiteY2" fmla="*/ 13380 h 5495264"/>
              <a:gd name="connsiteX3" fmla="*/ 9004600 w 9004600"/>
              <a:gd name="connsiteY3" fmla="*/ 5495264 h 5495264"/>
              <a:gd name="connsiteX4" fmla="*/ 828 w 9004600"/>
              <a:gd name="connsiteY4" fmla="*/ 5495264 h 5495264"/>
              <a:gd name="connsiteX5" fmla="*/ 6727 w 9004600"/>
              <a:gd name="connsiteY5" fmla="*/ 3330640 h 5495264"/>
              <a:gd name="connsiteX6" fmla="*/ 4572828 w 9004600"/>
              <a:gd name="connsiteY6" fmla="*/ 3363070 h 5495264"/>
              <a:gd name="connsiteX0" fmla="*/ 4573319 w 9005091"/>
              <a:gd name="connsiteY0" fmla="*/ 3363070 h 5495264"/>
              <a:gd name="connsiteX1" fmla="*/ 4560168 w 9005091"/>
              <a:gd name="connsiteY1" fmla="*/ 0 h 5495264"/>
              <a:gd name="connsiteX2" fmla="*/ 9005091 w 9005091"/>
              <a:gd name="connsiteY2" fmla="*/ 13380 h 5495264"/>
              <a:gd name="connsiteX3" fmla="*/ 9005091 w 9005091"/>
              <a:gd name="connsiteY3" fmla="*/ 5495264 h 5495264"/>
              <a:gd name="connsiteX4" fmla="*/ 1319 w 9005091"/>
              <a:gd name="connsiteY4" fmla="*/ 5495264 h 5495264"/>
              <a:gd name="connsiteX5" fmla="*/ 868 w 9005091"/>
              <a:gd name="connsiteY5" fmla="*/ 3336990 h 5495264"/>
              <a:gd name="connsiteX6" fmla="*/ 4573319 w 9005091"/>
              <a:gd name="connsiteY6" fmla="*/ 3363070 h 5495264"/>
              <a:gd name="connsiteX0" fmla="*/ 4560619 w 9005091"/>
              <a:gd name="connsiteY0" fmla="*/ 3337670 h 5495264"/>
              <a:gd name="connsiteX1" fmla="*/ 4560168 w 9005091"/>
              <a:gd name="connsiteY1" fmla="*/ 0 h 5495264"/>
              <a:gd name="connsiteX2" fmla="*/ 9005091 w 9005091"/>
              <a:gd name="connsiteY2" fmla="*/ 13380 h 5495264"/>
              <a:gd name="connsiteX3" fmla="*/ 9005091 w 9005091"/>
              <a:gd name="connsiteY3" fmla="*/ 5495264 h 5495264"/>
              <a:gd name="connsiteX4" fmla="*/ 1319 w 9005091"/>
              <a:gd name="connsiteY4" fmla="*/ 5495264 h 5495264"/>
              <a:gd name="connsiteX5" fmla="*/ 868 w 9005091"/>
              <a:gd name="connsiteY5" fmla="*/ 3336990 h 5495264"/>
              <a:gd name="connsiteX6" fmla="*/ 4560619 w 9005091"/>
              <a:gd name="connsiteY6" fmla="*/ 3337670 h 5495264"/>
              <a:gd name="connsiteX0" fmla="*/ 4566101 w 9010573"/>
              <a:gd name="connsiteY0" fmla="*/ 3337670 h 5495264"/>
              <a:gd name="connsiteX1" fmla="*/ 4565650 w 9010573"/>
              <a:gd name="connsiteY1" fmla="*/ 0 h 5495264"/>
              <a:gd name="connsiteX2" fmla="*/ 9010573 w 9010573"/>
              <a:gd name="connsiteY2" fmla="*/ 13380 h 5495264"/>
              <a:gd name="connsiteX3" fmla="*/ 9010573 w 9010573"/>
              <a:gd name="connsiteY3" fmla="*/ 5495264 h 5495264"/>
              <a:gd name="connsiteX4" fmla="*/ 6801 w 9010573"/>
              <a:gd name="connsiteY4" fmla="*/ 5495264 h 5495264"/>
              <a:gd name="connsiteX5" fmla="*/ 0 w 9010573"/>
              <a:gd name="connsiteY5" fmla="*/ 3340165 h 5495264"/>
              <a:gd name="connsiteX6" fmla="*/ 4566101 w 9010573"/>
              <a:gd name="connsiteY6" fmla="*/ 3337670 h 5495264"/>
              <a:gd name="connsiteX0" fmla="*/ 4569841 w 9014313"/>
              <a:gd name="connsiteY0" fmla="*/ 3337670 h 5495264"/>
              <a:gd name="connsiteX1" fmla="*/ 4569390 w 9014313"/>
              <a:gd name="connsiteY1" fmla="*/ 0 h 5495264"/>
              <a:gd name="connsiteX2" fmla="*/ 9014313 w 9014313"/>
              <a:gd name="connsiteY2" fmla="*/ 13380 h 5495264"/>
              <a:gd name="connsiteX3" fmla="*/ 9014313 w 9014313"/>
              <a:gd name="connsiteY3" fmla="*/ 5495264 h 5495264"/>
              <a:gd name="connsiteX4" fmla="*/ 1016 w 9014313"/>
              <a:gd name="connsiteY4" fmla="*/ 5492089 h 5495264"/>
              <a:gd name="connsiteX5" fmla="*/ 3740 w 9014313"/>
              <a:gd name="connsiteY5" fmla="*/ 3340165 h 5495264"/>
              <a:gd name="connsiteX6" fmla="*/ 4569841 w 9014313"/>
              <a:gd name="connsiteY6" fmla="*/ 3337670 h 5495264"/>
              <a:gd name="connsiteX0" fmla="*/ 4569841 w 9014313"/>
              <a:gd name="connsiteY0" fmla="*/ 3337670 h 5495264"/>
              <a:gd name="connsiteX1" fmla="*/ 4569390 w 9014313"/>
              <a:gd name="connsiteY1" fmla="*/ 0 h 5495264"/>
              <a:gd name="connsiteX2" fmla="*/ 9014313 w 9014313"/>
              <a:gd name="connsiteY2" fmla="*/ 13380 h 5495264"/>
              <a:gd name="connsiteX3" fmla="*/ 9014313 w 9014313"/>
              <a:gd name="connsiteY3" fmla="*/ 5495264 h 5495264"/>
              <a:gd name="connsiteX4" fmla="*/ 1016 w 9014313"/>
              <a:gd name="connsiteY4" fmla="*/ 5495264 h 5495264"/>
              <a:gd name="connsiteX5" fmla="*/ 3740 w 9014313"/>
              <a:gd name="connsiteY5" fmla="*/ 3340165 h 5495264"/>
              <a:gd name="connsiteX6" fmla="*/ 4569841 w 9014313"/>
              <a:gd name="connsiteY6" fmla="*/ 3337670 h 5495264"/>
              <a:gd name="connsiteX0" fmla="*/ 4569841 w 9014313"/>
              <a:gd name="connsiteY0" fmla="*/ 3337670 h 5495264"/>
              <a:gd name="connsiteX1" fmla="*/ 4569390 w 9014313"/>
              <a:gd name="connsiteY1" fmla="*/ 0 h 5495264"/>
              <a:gd name="connsiteX2" fmla="*/ 9014313 w 9014313"/>
              <a:gd name="connsiteY2" fmla="*/ 13380 h 5495264"/>
              <a:gd name="connsiteX3" fmla="*/ 9014313 w 9014313"/>
              <a:gd name="connsiteY3" fmla="*/ 5495264 h 5495264"/>
              <a:gd name="connsiteX4" fmla="*/ 1016 w 9014313"/>
              <a:gd name="connsiteY4" fmla="*/ 5495264 h 5495264"/>
              <a:gd name="connsiteX5" fmla="*/ 3740 w 9014313"/>
              <a:gd name="connsiteY5" fmla="*/ 3340165 h 5495264"/>
              <a:gd name="connsiteX6" fmla="*/ 4569841 w 9014313"/>
              <a:gd name="connsiteY6" fmla="*/ 3337670 h 5495264"/>
              <a:gd name="connsiteX0" fmla="*/ 4569841 w 9014313"/>
              <a:gd name="connsiteY0" fmla="*/ 3337670 h 5495264"/>
              <a:gd name="connsiteX1" fmla="*/ 4569390 w 9014313"/>
              <a:gd name="connsiteY1" fmla="*/ 0 h 5495264"/>
              <a:gd name="connsiteX2" fmla="*/ 9014313 w 9014313"/>
              <a:gd name="connsiteY2" fmla="*/ 13380 h 5495264"/>
              <a:gd name="connsiteX3" fmla="*/ 9014313 w 9014313"/>
              <a:gd name="connsiteY3" fmla="*/ 5495264 h 5495264"/>
              <a:gd name="connsiteX4" fmla="*/ 1016 w 9014313"/>
              <a:gd name="connsiteY4" fmla="*/ 5490501 h 5495264"/>
              <a:gd name="connsiteX5" fmla="*/ 3740 w 9014313"/>
              <a:gd name="connsiteY5" fmla="*/ 3340165 h 5495264"/>
              <a:gd name="connsiteX6" fmla="*/ 4569841 w 9014313"/>
              <a:gd name="connsiteY6" fmla="*/ 3337670 h 5495264"/>
              <a:gd name="connsiteX0" fmla="*/ 4569267 w 9013739"/>
              <a:gd name="connsiteY0" fmla="*/ 3337670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69267 w 9013739"/>
              <a:gd name="connsiteY6" fmla="*/ 3337670 h 5495264"/>
              <a:gd name="connsiteX0" fmla="*/ 4560123 w 9013739"/>
              <a:gd name="connsiteY0" fmla="*/ 3227942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60123 w 9013739"/>
              <a:gd name="connsiteY6" fmla="*/ 3227942 h 5495264"/>
              <a:gd name="connsiteX0" fmla="*/ 4550979 w 9013739"/>
              <a:gd name="connsiteY0" fmla="*/ 3227942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50979 w 9013739"/>
              <a:gd name="connsiteY6" fmla="*/ 3227942 h 5495264"/>
              <a:gd name="connsiteX0" fmla="*/ 4550979 w 9013739"/>
              <a:gd name="connsiteY0" fmla="*/ 3218798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50979 w 9013739"/>
              <a:gd name="connsiteY6" fmla="*/ 3218798 h 5495264"/>
              <a:gd name="connsiteX0" fmla="*/ 4569267 w 9013739"/>
              <a:gd name="connsiteY0" fmla="*/ 3218798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69267 w 9013739"/>
              <a:gd name="connsiteY6" fmla="*/ 3218798 h 5495264"/>
              <a:gd name="connsiteX0" fmla="*/ 4569691 w 9014163"/>
              <a:gd name="connsiteY0" fmla="*/ 3218798 h 5495264"/>
              <a:gd name="connsiteX1" fmla="*/ 4569240 w 9014163"/>
              <a:gd name="connsiteY1" fmla="*/ 0 h 5495264"/>
              <a:gd name="connsiteX2" fmla="*/ 9014163 w 9014163"/>
              <a:gd name="connsiteY2" fmla="*/ 13380 h 5495264"/>
              <a:gd name="connsiteX3" fmla="*/ 9014163 w 9014163"/>
              <a:gd name="connsiteY3" fmla="*/ 5495264 h 5495264"/>
              <a:gd name="connsiteX4" fmla="*/ 866 w 9014163"/>
              <a:gd name="connsiteY4" fmla="*/ 5490501 h 5495264"/>
              <a:gd name="connsiteX5" fmla="*/ 6003 w 9014163"/>
              <a:gd name="connsiteY5" fmla="*/ 3227262 h 5495264"/>
              <a:gd name="connsiteX6" fmla="*/ 4569691 w 9014163"/>
              <a:gd name="connsiteY6" fmla="*/ 3218798 h 5495264"/>
              <a:gd name="connsiteX0" fmla="*/ 4569691 w 9014163"/>
              <a:gd name="connsiteY0" fmla="*/ 3218798 h 5495264"/>
              <a:gd name="connsiteX1" fmla="*/ 4569240 w 9014163"/>
              <a:gd name="connsiteY1" fmla="*/ 0 h 5495264"/>
              <a:gd name="connsiteX2" fmla="*/ 9014163 w 9014163"/>
              <a:gd name="connsiteY2" fmla="*/ 13380 h 5495264"/>
              <a:gd name="connsiteX3" fmla="*/ 9014163 w 9014163"/>
              <a:gd name="connsiteY3" fmla="*/ 5495264 h 5495264"/>
              <a:gd name="connsiteX4" fmla="*/ 866 w 9014163"/>
              <a:gd name="connsiteY4" fmla="*/ 5490501 h 5495264"/>
              <a:gd name="connsiteX5" fmla="*/ 6003 w 9014163"/>
              <a:gd name="connsiteY5" fmla="*/ 3224087 h 5495264"/>
              <a:gd name="connsiteX6" fmla="*/ 4569691 w 9014163"/>
              <a:gd name="connsiteY6" fmla="*/ 3218798 h 5495264"/>
              <a:gd name="connsiteX0" fmla="*/ 4570248 w 9014720"/>
              <a:gd name="connsiteY0" fmla="*/ 3218798 h 5495264"/>
              <a:gd name="connsiteX1" fmla="*/ 4569797 w 9014720"/>
              <a:gd name="connsiteY1" fmla="*/ 0 h 5495264"/>
              <a:gd name="connsiteX2" fmla="*/ 9014720 w 9014720"/>
              <a:gd name="connsiteY2" fmla="*/ 13380 h 5495264"/>
              <a:gd name="connsiteX3" fmla="*/ 9014720 w 9014720"/>
              <a:gd name="connsiteY3" fmla="*/ 5495264 h 5495264"/>
              <a:gd name="connsiteX4" fmla="*/ 1423 w 9014720"/>
              <a:gd name="connsiteY4" fmla="*/ 5490501 h 5495264"/>
              <a:gd name="connsiteX5" fmla="*/ 210 w 9014720"/>
              <a:gd name="connsiteY5" fmla="*/ 3217737 h 5495264"/>
              <a:gd name="connsiteX6" fmla="*/ 4570248 w 9014720"/>
              <a:gd name="connsiteY6" fmla="*/ 3218798 h 5495264"/>
              <a:gd name="connsiteX0" fmla="*/ 4576041 w 9020513"/>
              <a:gd name="connsiteY0" fmla="*/ 3218798 h 5495264"/>
              <a:gd name="connsiteX1" fmla="*/ 4575590 w 9020513"/>
              <a:gd name="connsiteY1" fmla="*/ 0 h 5495264"/>
              <a:gd name="connsiteX2" fmla="*/ 9020513 w 9020513"/>
              <a:gd name="connsiteY2" fmla="*/ 13380 h 5495264"/>
              <a:gd name="connsiteX3" fmla="*/ 9020513 w 9020513"/>
              <a:gd name="connsiteY3" fmla="*/ 5495264 h 5495264"/>
              <a:gd name="connsiteX4" fmla="*/ 866 w 9020513"/>
              <a:gd name="connsiteY4" fmla="*/ 5490501 h 5495264"/>
              <a:gd name="connsiteX5" fmla="*/ 6003 w 9020513"/>
              <a:gd name="connsiteY5" fmla="*/ 3217737 h 5495264"/>
              <a:gd name="connsiteX6" fmla="*/ 4576041 w 9020513"/>
              <a:gd name="connsiteY6" fmla="*/ 3218798 h 5495264"/>
              <a:gd name="connsiteX0" fmla="*/ 4570249 w 9014721"/>
              <a:gd name="connsiteY0" fmla="*/ 3218798 h 5495264"/>
              <a:gd name="connsiteX1" fmla="*/ 4569798 w 9014721"/>
              <a:gd name="connsiteY1" fmla="*/ 0 h 5495264"/>
              <a:gd name="connsiteX2" fmla="*/ 9014721 w 9014721"/>
              <a:gd name="connsiteY2" fmla="*/ 13380 h 5495264"/>
              <a:gd name="connsiteX3" fmla="*/ 9014721 w 9014721"/>
              <a:gd name="connsiteY3" fmla="*/ 5495264 h 5495264"/>
              <a:gd name="connsiteX4" fmla="*/ 1424 w 9014721"/>
              <a:gd name="connsiteY4" fmla="*/ 5490501 h 5495264"/>
              <a:gd name="connsiteX5" fmla="*/ 211 w 9014721"/>
              <a:gd name="connsiteY5" fmla="*/ 3217737 h 5495264"/>
              <a:gd name="connsiteX6" fmla="*/ 4570249 w 9014721"/>
              <a:gd name="connsiteY6" fmla="*/ 3218798 h 5495264"/>
              <a:gd name="connsiteX0" fmla="*/ 4570249 w 9014721"/>
              <a:gd name="connsiteY0" fmla="*/ 3206009 h 5482475"/>
              <a:gd name="connsiteX1" fmla="*/ 4256472 w 9014721"/>
              <a:gd name="connsiteY1" fmla="*/ 0 h 5482475"/>
              <a:gd name="connsiteX2" fmla="*/ 9014721 w 9014721"/>
              <a:gd name="connsiteY2" fmla="*/ 591 h 5482475"/>
              <a:gd name="connsiteX3" fmla="*/ 9014721 w 9014721"/>
              <a:gd name="connsiteY3" fmla="*/ 5482475 h 5482475"/>
              <a:gd name="connsiteX4" fmla="*/ 1424 w 9014721"/>
              <a:gd name="connsiteY4" fmla="*/ 5477712 h 5482475"/>
              <a:gd name="connsiteX5" fmla="*/ 211 w 9014721"/>
              <a:gd name="connsiteY5" fmla="*/ 3204948 h 5482475"/>
              <a:gd name="connsiteX6" fmla="*/ 4570249 w 9014721"/>
              <a:gd name="connsiteY6" fmla="*/ 3206009 h 5482475"/>
              <a:gd name="connsiteX0" fmla="*/ 4250529 w 9014721"/>
              <a:gd name="connsiteY0" fmla="*/ 3199614 h 5482475"/>
              <a:gd name="connsiteX1" fmla="*/ 4256472 w 9014721"/>
              <a:gd name="connsiteY1" fmla="*/ 0 h 5482475"/>
              <a:gd name="connsiteX2" fmla="*/ 9014721 w 9014721"/>
              <a:gd name="connsiteY2" fmla="*/ 591 h 5482475"/>
              <a:gd name="connsiteX3" fmla="*/ 9014721 w 9014721"/>
              <a:gd name="connsiteY3" fmla="*/ 5482475 h 5482475"/>
              <a:gd name="connsiteX4" fmla="*/ 1424 w 9014721"/>
              <a:gd name="connsiteY4" fmla="*/ 5477712 h 5482475"/>
              <a:gd name="connsiteX5" fmla="*/ 211 w 9014721"/>
              <a:gd name="connsiteY5" fmla="*/ 3204948 h 5482475"/>
              <a:gd name="connsiteX6" fmla="*/ 4250529 w 9014721"/>
              <a:gd name="connsiteY6" fmla="*/ 3199614 h 5482475"/>
              <a:gd name="connsiteX0" fmla="*/ 4250529 w 9014721"/>
              <a:gd name="connsiteY0" fmla="*/ 3202264 h 5485125"/>
              <a:gd name="connsiteX1" fmla="*/ 4256472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207598 h 5485125"/>
              <a:gd name="connsiteX6" fmla="*/ 4250529 w 9014721"/>
              <a:gd name="connsiteY6" fmla="*/ 3202264 h 5485125"/>
              <a:gd name="connsiteX0" fmla="*/ 4250529 w 9014721"/>
              <a:gd name="connsiteY0" fmla="*/ 3202264 h 5485125"/>
              <a:gd name="connsiteX1" fmla="*/ 4251171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207598 h 5485125"/>
              <a:gd name="connsiteX6" fmla="*/ 4250529 w 9014721"/>
              <a:gd name="connsiteY6" fmla="*/ 3202264 h 5485125"/>
              <a:gd name="connsiteX0" fmla="*/ 4250529 w 9014721"/>
              <a:gd name="connsiteY0" fmla="*/ 3202264 h 5485125"/>
              <a:gd name="connsiteX1" fmla="*/ 4251171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032160 h 5485125"/>
              <a:gd name="connsiteX6" fmla="*/ 4250529 w 9014721"/>
              <a:gd name="connsiteY6" fmla="*/ 3202264 h 5485125"/>
              <a:gd name="connsiteX0" fmla="*/ 4266478 w 9014721"/>
              <a:gd name="connsiteY0" fmla="*/ 3032143 h 5485125"/>
              <a:gd name="connsiteX1" fmla="*/ 4251171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032160 h 5485125"/>
              <a:gd name="connsiteX6" fmla="*/ 4266478 w 9014721"/>
              <a:gd name="connsiteY6" fmla="*/ 3032143 h 5485125"/>
              <a:gd name="connsiteX0" fmla="*/ 4245213 w 9014721"/>
              <a:gd name="connsiteY0" fmla="*/ 3032143 h 5485125"/>
              <a:gd name="connsiteX1" fmla="*/ 4251171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032160 h 5485125"/>
              <a:gd name="connsiteX6" fmla="*/ 4245213 w 9014721"/>
              <a:gd name="connsiteY6" fmla="*/ 3032143 h 54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4721" h="5485125">
                <a:moveTo>
                  <a:pt x="4245213" y="3032143"/>
                </a:moveTo>
                <a:cubicBezTo>
                  <a:pt x="4240829" y="1911120"/>
                  <a:pt x="4255555" y="1121023"/>
                  <a:pt x="4251171" y="0"/>
                </a:cubicBezTo>
                <a:lnTo>
                  <a:pt x="9014721" y="3241"/>
                </a:lnTo>
                <a:lnTo>
                  <a:pt x="9014721" y="5485125"/>
                </a:lnTo>
                <a:lnTo>
                  <a:pt x="1424" y="5480362"/>
                </a:lnTo>
                <a:cubicBezTo>
                  <a:pt x="-2960" y="4765171"/>
                  <a:pt x="4595" y="3747351"/>
                  <a:pt x="211" y="3032160"/>
                </a:cubicBezTo>
                <a:lnTo>
                  <a:pt x="4245213" y="3032143"/>
                </a:lnTo>
                <a:close/>
              </a:path>
            </a:pathLst>
          </a:cu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7">
              <a:latin typeface="ＭＳ ゴシック" panose="020B0609070205080204" pitchFamily="49" charset="-128"/>
              <a:ea typeface="ＭＳ ゴシック" panose="020B0609070205080204" pitchFamily="49" charset="-128"/>
            </a:endParaRPr>
          </a:p>
        </p:txBody>
      </p:sp>
      <p:sp>
        <p:nvSpPr>
          <p:cNvPr id="93" name="テキスト ボックス 92">
            <a:extLst>
              <a:ext uri="{FF2B5EF4-FFF2-40B4-BE49-F238E27FC236}">
                <a16:creationId xmlns:a16="http://schemas.microsoft.com/office/drawing/2014/main" id="{F4FB46D0-2ED4-4C24-90AA-389E9A9BAB1D}"/>
              </a:ext>
            </a:extLst>
          </p:cNvPr>
          <p:cNvSpPr txBox="1"/>
          <p:nvPr/>
        </p:nvSpPr>
        <p:spPr>
          <a:xfrm>
            <a:off x="342671" y="4356764"/>
            <a:ext cx="1964450" cy="294696"/>
          </a:xfrm>
          <a:prstGeom prst="rect">
            <a:avLst/>
          </a:prstGeom>
          <a:noFill/>
          <a:ln cmpd="dbl">
            <a:noFill/>
          </a:ln>
        </p:spPr>
        <p:txBody>
          <a:bodyPr wrap="square" rtlCol="0">
            <a:spAutoFit/>
          </a:bodyPr>
          <a:lstStyle/>
          <a:p>
            <a:r>
              <a:rPr lang="ja-JP" altLang="en-US" sz="1315" b="1" dirty="0">
                <a:solidFill>
                  <a:srgbClr val="333399"/>
                </a:solidFill>
                <a:latin typeface="ＭＳ ゴシック" panose="020B0609070205080204" pitchFamily="49" charset="-128"/>
                <a:ea typeface="ＭＳ ゴシック" panose="020B0609070205080204" pitchFamily="49" charset="-128"/>
              </a:rPr>
              <a:t>実験区、対照区の設定</a:t>
            </a:r>
            <a:endParaRPr lang="en-US" altLang="ja-JP" sz="1315" b="1" dirty="0">
              <a:solidFill>
                <a:srgbClr val="333399"/>
              </a:solidFill>
              <a:latin typeface="ＭＳ ゴシック" panose="020B0609070205080204" pitchFamily="49" charset="-128"/>
              <a:ea typeface="ＭＳ ゴシック" panose="020B0609070205080204" pitchFamily="49" charset="-128"/>
            </a:endParaRPr>
          </a:p>
        </p:txBody>
      </p:sp>
      <p:sp>
        <p:nvSpPr>
          <p:cNvPr id="33" name="四角形: 角を丸くする 32">
            <a:extLst>
              <a:ext uri="{FF2B5EF4-FFF2-40B4-BE49-F238E27FC236}">
                <a16:creationId xmlns:a16="http://schemas.microsoft.com/office/drawing/2014/main" id="{EBD50D2A-69B8-4548-9073-FA8510E22CD8}"/>
              </a:ext>
            </a:extLst>
          </p:cNvPr>
          <p:cNvSpPr/>
          <p:nvPr/>
        </p:nvSpPr>
        <p:spPr>
          <a:xfrm>
            <a:off x="3273331" y="4002610"/>
            <a:ext cx="5450170" cy="2416971"/>
          </a:xfrm>
          <a:custGeom>
            <a:avLst/>
            <a:gdLst>
              <a:gd name="connsiteX0" fmla="*/ 0 w 4104838"/>
              <a:gd name="connsiteY0" fmla="*/ 86708 h 2572173"/>
              <a:gd name="connsiteX1" fmla="*/ 86708 w 4104838"/>
              <a:gd name="connsiteY1" fmla="*/ 0 h 2572173"/>
              <a:gd name="connsiteX2" fmla="*/ 4018130 w 4104838"/>
              <a:gd name="connsiteY2" fmla="*/ 0 h 2572173"/>
              <a:gd name="connsiteX3" fmla="*/ 4104838 w 4104838"/>
              <a:gd name="connsiteY3" fmla="*/ 86708 h 2572173"/>
              <a:gd name="connsiteX4" fmla="*/ 4104838 w 4104838"/>
              <a:gd name="connsiteY4" fmla="*/ 2485465 h 2572173"/>
              <a:gd name="connsiteX5" fmla="*/ 4018130 w 4104838"/>
              <a:gd name="connsiteY5" fmla="*/ 2572173 h 2572173"/>
              <a:gd name="connsiteX6" fmla="*/ 86708 w 4104838"/>
              <a:gd name="connsiteY6" fmla="*/ 2572173 h 2572173"/>
              <a:gd name="connsiteX7" fmla="*/ 0 w 4104838"/>
              <a:gd name="connsiteY7" fmla="*/ 2485465 h 2572173"/>
              <a:gd name="connsiteX8" fmla="*/ 0 w 4104838"/>
              <a:gd name="connsiteY8" fmla="*/ 86708 h 2572173"/>
              <a:gd name="connsiteX0" fmla="*/ 2032 w 4106870"/>
              <a:gd name="connsiteY0" fmla="*/ 86708 h 2572173"/>
              <a:gd name="connsiteX1" fmla="*/ 88740 w 4106870"/>
              <a:gd name="connsiteY1" fmla="*/ 0 h 2572173"/>
              <a:gd name="connsiteX2" fmla="*/ 4020162 w 4106870"/>
              <a:gd name="connsiteY2" fmla="*/ 0 h 2572173"/>
              <a:gd name="connsiteX3" fmla="*/ 4106870 w 4106870"/>
              <a:gd name="connsiteY3" fmla="*/ 86708 h 2572173"/>
              <a:gd name="connsiteX4" fmla="*/ 4106870 w 4106870"/>
              <a:gd name="connsiteY4" fmla="*/ 2485465 h 2572173"/>
              <a:gd name="connsiteX5" fmla="*/ 4020162 w 4106870"/>
              <a:gd name="connsiteY5" fmla="*/ 2572173 h 2572173"/>
              <a:gd name="connsiteX6" fmla="*/ 88740 w 4106870"/>
              <a:gd name="connsiteY6" fmla="*/ 2572173 h 2572173"/>
              <a:gd name="connsiteX7" fmla="*/ 2032 w 4106870"/>
              <a:gd name="connsiteY7" fmla="*/ 2485465 h 2572173"/>
              <a:gd name="connsiteX8" fmla="*/ 0 w 4106870"/>
              <a:gd name="connsiteY8" fmla="*/ 1897098 h 2572173"/>
              <a:gd name="connsiteX9" fmla="*/ 2032 w 4106870"/>
              <a:gd name="connsiteY9" fmla="*/ 86708 h 2572173"/>
              <a:gd name="connsiteX0" fmla="*/ 7058 w 4111896"/>
              <a:gd name="connsiteY0" fmla="*/ 86708 h 2572173"/>
              <a:gd name="connsiteX1" fmla="*/ 93766 w 4111896"/>
              <a:gd name="connsiteY1" fmla="*/ 0 h 2572173"/>
              <a:gd name="connsiteX2" fmla="*/ 4025188 w 4111896"/>
              <a:gd name="connsiteY2" fmla="*/ 0 h 2572173"/>
              <a:gd name="connsiteX3" fmla="*/ 4111896 w 4111896"/>
              <a:gd name="connsiteY3" fmla="*/ 86708 h 2572173"/>
              <a:gd name="connsiteX4" fmla="*/ 4111896 w 4111896"/>
              <a:gd name="connsiteY4" fmla="*/ 2485465 h 2572173"/>
              <a:gd name="connsiteX5" fmla="*/ 4025188 w 4111896"/>
              <a:gd name="connsiteY5" fmla="*/ 2572173 h 2572173"/>
              <a:gd name="connsiteX6" fmla="*/ 93766 w 4111896"/>
              <a:gd name="connsiteY6" fmla="*/ 2572173 h 2572173"/>
              <a:gd name="connsiteX7" fmla="*/ 7058 w 4111896"/>
              <a:gd name="connsiteY7" fmla="*/ 2485465 h 2572173"/>
              <a:gd name="connsiteX8" fmla="*/ 5026 w 4111896"/>
              <a:gd name="connsiteY8" fmla="*/ 1897098 h 2572173"/>
              <a:gd name="connsiteX9" fmla="*/ 5026 w 4111896"/>
              <a:gd name="connsiteY9" fmla="*/ 1439898 h 2572173"/>
              <a:gd name="connsiteX10" fmla="*/ 7058 w 4111896"/>
              <a:gd name="connsiteY10" fmla="*/ 86708 h 2572173"/>
              <a:gd name="connsiteX0" fmla="*/ 3064 w 4107902"/>
              <a:gd name="connsiteY0" fmla="*/ 86708 h 2572173"/>
              <a:gd name="connsiteX1" fmla="*/ 89772 w 4107902"/>
              <a:gd name="connsiteY1" fmla="*/ 0 h 2572173"/>
              <a:gd name="connsiteX2" fmla="*/ 4021194 w 4107902"/>
              <a:gd name="connsiteY2" fmla="*/ 0 h 2572173"/>
              <a:gd name="connsiteX3" fmla="*/ 4107902 w 4107902"/>
              <a:gd name="connsiteY3" fmla="*/ 86708 h 2572173"/>
              <a:gd name="connsiteX4" fmla="*/ 4107902 w 4107902"/>
              <a:gd name="connsiteY4" fmla="*/ 2485465 h 2572173"/>
              <a:gd name="connsiteX5" fmla="*/ 4021194 w 4107902"/>
              <a:gd name="connsiteY5" fmla="*/ 2572173 h 2572173"/>
              <a:gd name="connsiteX6" fmla="*/ 89772 w 4107902"/>
              <a:gd name="connsiteY6" fmla="*/ 2572173 h 2572173"/>
              <a:gd name="connsiteX7" fmla="*/ 3064 w 4107902"/>
              <a:gd name="connsiteY7" fmla="*/ 2485465 h 2572173"/>
              <a:gd name="connsiteX8" fmla="*/ 1032 w 4107902"/>
              <a:gd name="connsiteY8" fmla="*/ 1897098 h 2572173"/>
              <a:gd name="connsiteX9" fmla="*/ 1032 w 4107902"/>
              <a:gd name="connsiteY9" fmla="*/ 1439898 h 2572173"/>
              <a:gd name="connsiteX10" fmla="*/ 3064 w 4107902"/>
              <a:gd name="connsiteY10" fmla="*/ 86708 h 2572173"/>
              <a:gd name="connsiteX0" fmla="*/ 3064 w 4107902"/>
              <a:gd name="connsiteY0" fmla="*/ 86708 h 2572173"/>
              <a:gd name="connsiteX1" fmla="*/ 89772 w 4107902"/>
              <a:gd name="connsiteY1" fmla="*/ 0 h 2572173"/>
              <a:gd name="connsiteX2" fmla="*/ 4021194 w 4107902"/>
              <a:gd name="connsiteY2" fmla="*/ 0 h 2572173"/>
              <a:gd name="connsiteX3" fmla="*/ 4107902 w 4107902"/>
              <a:gd name="connsiteY3" fmla="*/ 86708 h 2572173"/>
              <a:gd name="connsiteX4" fmla="*/ 4107902 w 4107902"/>
              <a:gd name="connsiteY4" fmla="*/ 2485465 h 2572173"/>
              <a:gd name="connsiteX5" fmla="*/ 4021194 w 4107902"/>
              <a:gd name="connsiteY5" fmla="*/ 2572173 h 2572173"/>
              <a:gd name="connsiteX6" fmla="*/ 89772 w 4107902"/>
              <a:gd name="connsiteY6" fmla="*/ 2572173 h 2572173"/>
              <a:gd name="connsiteX7" fmla="*/ 3064 w 4107902"/>
              <a:gd name="connsiteY7" fmla="*/ 2485465 h 2572173"/>
              <a:gd name="connsiteX8" fmla="*/ 1032 w 4107902"/>
              <a:gd name="connsiteY8" fmla="*/ 1897098 h 2572173"/>
              <a:gd name="connsiteX9" fmla="*/ 1032 w 4107902"/>
              <a:gd name="connsiteY9" fmla="*/ 1439898 h 2572173"/>
              <a:gd name="connsiteX10" fmla="*/ 3064 w 4107902"/>
              <a:gd name="connsiteY10" fmla="*/ 86708 h 2572173"/>
              <a:gd name="connsiteX0" fmla="*/ 11176 w 4116014"/>
              <a:gd name="connsiteY0" fmla="*/ 86708 h 2572173"/>
              <a:gd name="connsiteX1" fmla="*/ 97884 w 4116014"/>
              <a:gd name="connsiteY1" fmla="*/ 0 h 2572173"/>
              <a:gd name="connsiteX2" fmla="*/ 4029306 w 4116014"/>
              <a:gd name="connsiteY2" fmla="*/ 0 h 2572173"/>
              <a:gd name="connsiteX3" fmla="*/ 4116014 w 4116014"/>
              <a:gd name="connsiteY3" fmla="*/ 86708 h 2572173"/>
              <a:gd name="connsiteX4" fmla="*/ 4116014 w 4116014"/>
              <a:gd name="connsiteY4" fmla="*/ 2485465 h 2572173"/>
              <a:gd name="connsiteX5" fmla="*/ 4029306 w 4116014"/>
              <a:gd name="connsiteY5" fmla="*/ 2572173 h 2572173"/>
              <a:gd name="connsiteX6" fmla="*/ 97884 w 4116014"/>
              <a:gd name="connsiteY6" fmla="*/ 2572173 h 2572173"/>
              <a:gd name="connsiteX7" fmla="*/ 11176 w 4116014"/>
              <a:gd name="connsiteY7" fmla="*/ 2485465 h 2572173"/>
              <a:gd name="connsiteX8" fmla="*/ 9144 w 4116014"/>
              <a:gd name="connsiteY8" fmla="*/ 1897098 h 2572173"/>
              <a:gd name="connsiteX9" fmla="*/ 0 w 4116014"/>
              <a:gd name="connsiteY9" fmla="*/ 1641066 h 2572173"/>
              <a:gd name="connsiteX10" fmla="*/ 9144 w 4116014"/>
              <a:gd name="connsiteY10" fmla="*/ 1439898 h 2572173"/>
              <a:gd name="connsiteX11" fmla="*/ 11176 w 4116014"/>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480693 w 5585531"/>
              <a:gd name="connsiteY0" fmla="*/ 86708 h 2572173"/>
              <a:gd name="connsiteX1" fmla="*/ 1567401 w 5585531"/>
              <a:gd name="connsiteY1" fmla="*/ 0 h 2572173"/>
              <a:gd name="connsiteX2" fmla="*/ 5498823 w 5585531"/>
              <a:gd name="connsiteY2" fmla="*/ 0 h 2572173"/>
              <a:gd name="connsiteX3" fmla="*/ 5585531 w 5585531"/>
              <a:gd name="connsiteY3" fmla="*/ 86708 h 2572173"/>
              <a:gd name="connsiteX4" fmla="*/ 5585531 w 5585531"/>
              <a:gd name="connsiteY4" fmla="*/ 2485465 h 2572173"/>
              <a:gd name="connsiteX5" fmla="*/ 5498823 w 5585531"/>
              <a:gd name="connsiteY5" fmla="*/ 2572173 h 2572173"/>
              <a:gd name="connsiteX6" fmla="*/ 1567401 w 5585531"/>
              <a:gd name="connsiteY6" fmla="*/ 2572173 h 2572173"/>
              <a:gd name="connsiteX7" fmla="*/ 1480693 w 5585531"/>
              <a:gd name="connsiteY7" fmla="*/ 2485465 h 2572173"/>
              <a:gd name="connsiteX8" fmla="*/ 1478661 w 5585531"/>
              <a:gd name="connsiteY8" fmla="*/ 1897098 h 2572173"/>
              <a:gd name="connsiteX9" fmla="*/ 0 w 5585531"/>
              <a:gd name="connsiteY9" fmla="*/ 2030067 h 2572173"/>
              <a:gd name="connsiteX10" fmla="*/ 1478661 w 5585531"/>
              <a:gd name="connsiteY10" fmla="*/ 1439898 h 2572173"/>
              <a:gd name="connsiteX11" fmla="*/ 1480693 w 5585531"/>
              <a:gd name="connsiteY11" fmla="*/ 86708 h 257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5531" h="2572173">
                <a:moveTo>
                  <a:pt x="1480693" y="86708"/>
                </a:moveTo>
                <a:cubicBezTo>
                  <a:pt x="1480693" y="38820"/>
                  <a:pt x="1519513" y="0"/>
                  <a:pt x="1567401" y="0"/>
                </a:cubicBezTo>
                <a:lnTo>
                  <a:pt x="5498823" y="0"/>
                </a:lnTo>
                <a:cubicBezTo>
                  <a:pt x="5546711" y="0"/>
                  <a:pt x="5585531" y="38820"/>
                  <a:pt x="5585531" y="86708"/>
                </a:cubicBezTo>
                <a:lnTo>
                  <a:pt x="5585531" y="2485465"/>
                </a:lnTo>
                <a:cubicBezTo>
                  <a:pt x="5585531" y="2533353"/>
                  <a:pt x="5546711" y="2572173"/>
                  <a:pt x="5498823" y="2572173"/>
                </a:cubicBezTo>
                <a:lnTo>
                  <a:pt x="1567401" y="2572173"/>
                </a:lnTo>
                <a:cubicBezTo>
                  <a:pt x="1519513" y="2572173"/>
                  <a:pt x="1480693" y="2533353"/>
                  <a:pt x="1480693" y="2485465"/>
                </a:cubicBezTo>
                <a:cubicBezTo>
                  <a:pt x="1480016" y="2289343"/>
                  <a:pt x="1479338" y="2093220"/>
                  <a:pt x="1478661" y="1897098"/>
                </a:cubicBezTo>
                <a:cubicBezTo>
                  <a:pt x="1442974" y="1900146"/>
                  <a:pt x="515112" y="1950819"/>
                  <a:pt x="0" y="2030067"/>
                </a:cubicBezTo>
                <a:cubicBezTo>
                  <a:pt x="22225" y="2011779"/>
                  <a:pt x="1453430" y="1457023"/>
                  <a:pt x="1478661" y="1439898"/>
                </a:cubicBezTo>
                <a:cubicBezTo>
                  <a:pt x="1479000" y="1138166"/>
                  <a:pt x="1475047" y="326691"/>
                  <a:pt x="1480693" y="86708"/>
                </a:cubicBez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96" name="テキスト ボックス 95">
            <a:extLst>
              <a:ext uri="{FF2B5EF4-FFF2-40B4-BE49-F238E27FC236}">
                <a16:creationId xmlns:a16="http://schemas.microsoft.com/office/drawing/2014/main" id="{1162C09B-6EBE-476D-9121-8407F29AB548}"/>
              </a:ext>
            </a:extLst>
          </p:cNvPr>
          <p:cNvSpPr txBox="1"/>
          <p:nvPr/>
        </p:nvSpPr>
        <p:spPr>
          <a:xfrm>
            <a:off x="1518956" y="6433919"/>
            <a:ext cx="1545429" cy="244041"/>
          </a:xfrm>
          <a:prstGeom prst="rect">
            <a:avLst/>
          </a:prstGeom>
          <a:noFill/>
          <a:ln cmpd="dbl">
            <a:noFill/>
          </a:ln>
        </p:spPr>
        <p:txBody>
          <a:bodyPr wrap="square" rtlCol="0">
            <a:spAutoFit/>
          </a:bodyPr>
          <a:lstStyle/>
          <a:p>
            <a:pPr algn="ctr"/>
            <a:r>
              <a:rPr lang="ja-JP" altLang="en-US" sz="986" dirty="0">
                <a:latin typeface="ＭＳ ゴシック" panose="020B0609070205080204" pitchFamily="49" charset="-128"/>
                <a:ea typeface="ＭＳ ゴシック" panose="020B0609070205080204" pitchFamily="49" charset="-128"/>
              </a:rPr>
              <a:t>実験エリア配置図</a:t>
            </a:r>
          </a:p>
        </p:txBody>
      </p:sp>
      <p:sp>
        <p:nvSpPr>
          <p:cNvPr id="98" name="テキスト ボックス 97">
            <a:extLst>
              <a:ext uri="{FF2B5EF4-FFF2-40B4-BE49-F238E27FC236}">
                <a16:creationId xmlns:a16="http://schemas.microsoft.com/office/drawing/2014/main" id="{F4345FD1-80B8-48A3-9512-AF1C345E4356}"/>
              </a:ext>
            </a:extLst>
          </p:cNvPr>
          <p:cNvSpPr txBox="1"/>
          <p:nvPr/>
        </p:nvSpPr>
        <p:spPr>
          <a:xfrm>
            <a:off x="7360331" y="4190047"/>
            <a:ext cx="899144" cy="671018"/>
          </a:xfrm>
          <a:prstGeom prst="rect">
            <a:avLst/>
          </a:prstGeom>
          <a:noFill/>
          <a:ln>
            <a:noFill/>
          </a:ln>
        </p:spPr>
        <p:txBody>
          <a:bodyPr wrap="square" rtlCol="0">
            <a:spAutoFit/>
          </a:bodyPr>
          <a:lstStyle/>
          <a:p>
            <a:r>
              <a:rPr lang="ja-JP" altLang="en-US" sz="752" dirty="0">
                <a:latin typeface="ＭＳ Ｐゴシック" panose="020B0600070205080204" pitchFamily="50" charset="-128"/>
                <a:ea typeface="ＭＳ Ｐゴシック" panose="020B0600070205080204" pitchFamily="50" charset="-128"/>
              </a:rPr>
              <a:t>１</a:t>
            </a: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 薬剤散布前</a:t>
            </a:r>
            <a:endParaRPr lang="en-US" altLang="ja-JP" sz="752" dirty="0">
              <a:latin typeface="ＭＳ Ｐゴシック" panose="020B0600070205080204" pitchFamily="50" charset="-128"/>
              <a:ea typeface="ＭＳ Ｐゴシック" panose="020B0600070205080204" pitchFamily="50" charset="-128"/>
            </a:endParaRPr>
          </a:p>
          <a:p>
            <a:r>
              <a:rPr lang="ja-JP" altLang="en-US" sz="752" dirty="0">
                <a:latin typeface="ＭＳ Ｐゴシック" panose="020B0600070205080204" pitchFamily="50" charset="-128"/>
                <a:ea typeface="ＭＳ Ｐゴシック" panose="020B0600070205080204" pitchFamily="50" charset="-128"/>
              </a:rPr>
              <a:t>２</a:t>
            </a: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 </a:t>
            </a:r>
            <a:r>
              <a:rPr lang="en-US" altLang="ja-JP" sz="752" dirty="0">
                <a:latin typeface="ＭＳ Ｐゴシック" panose="020B0600070205080204" pitchFamily="50" charset="-128"/>
                <a:ea typeface="ＭＳ Ｐゴシック" panose="020B0600070205080204" pitchFamily="50" charset="-128"/>
              </a:rPr>
              <a:t>1</a:t>
            </a:r>
            <a:r>
              <a:rPr lang="ja-JP" altLang="en-US" sz="752" dirty="0">
                <a:latin typeface="ＭＳ Ｐゴシック" panose="020B0600070205080204" pitchFamily="50" charset="-128"/>
                <a:ea typeface="ＭＳ Ｐゴシック" panose="020B0600070205080204" pitchFamily="50" charset="-128"/>
              </a:rPr>
              <a:t>か月後</a:t>
            </a:r>
            <a:endParaRPr lang="en-US" altLang="ja-JP" sz="752" dirty="0">
              <a:latin typeface="ＭＳ Ｐゴシック" panose="020B0600070205080204" pitchFamily="50" charset="-128"/>
              <a:ea typeface="ＭＳ Ｐゴシック" panose="020B0600070205080204" pitchFamily="50" charset="-128"/>
            </a:endParaRPr>
          </a:p>
          <a:p>
            <a:r>
              <a:rPr lang="ja-JP" altLang="en-US" sz="752" dirty="0">
                <a:latin typeface="ＭＳ Ｐゴシック" panose="020B0600070205080204" pitchFamily="50" charset="-128"/>
                <a:ea typeface="ＭＳ Ｐゴシック" panose="020B0600070205080204" pitchFamily="50" charset="-128"/>
              </a:rPr>
              <a:t>３</a:t>
            </a: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 </a:t>
            </a:r>
            <a:r>
              <a:rPr lang="en-US" altLang="ja-JP" sz="752" dirty="0">
                <a:latin typeface="ＭＳ Ｐゴシック" panose="020B0600070205080204" pitchFamily="50" charset="-128"/>
                <a:ea typeface="ＭＳ Ｐゴシック" panose="020B0600070205080204" pitchFamily="50" charset="-128"/>
              </a:rPr>
              <a:t>3</a:t>
            </a:r>
            <a:r>
              <a:rPr lang="ja-JP" altLang="en-US" sz="752" dirty="0">
                <a:latin typeface="ＭＳ Ｐゴシック" panose="020B0600070205080204" pitchFamily="50" charset="-128"/>
                <a:ea typeface="ＭＳ Ｐゴシック" panose="020B0600070205080204" pitchFamily="50" charset="-128"/>
              </a:rPr>
              <a:t>か月後</a:t>
            </a:r>
            <a:endParaRPr lang="en-US" altLang="ja-JP" sz="752" dirty="0">
              <a:latin typeface="ＭＳ Ｐゴシック" panose="020B0600070205080204" pitchFamily="50" charset="-128"/>
              <a:ea typeface="ＭＳ Ｐゴシック" panose="020B0600070205080204" pitchFamily="50" charset="-128"/>
            </a:endParaRPr>
          </a:p>
          <a:p>
            <a:r>
              <a:rPr lang="ja-JP" altLang="en-US" sz="752" dirty="0">
                <a:latin typeface="ＭＳ Ｐゴシック" panose="020B0600070205080204" pitchFamily="50" charset="-128"/>
                <a:ea typeface="ＭＳ Ｐゴシック" panose="020B0600070205080204" pitchFamily="50" charset="-128"/>
              </a:rPr>
              <a:t>　　</a:t>
            </a: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大雨時</a:t>
            </a: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　</a:t>
            </a:r>
            <a:endParaRPr lang="en-US" altLang="ja-JP" sz="752" dirty="0">
              <a:latin typeface="ＭＳ Ｐゴシック" panose="020B0600070205080204" pitchFamily="50" charset="-128"/>
              <a:ea typeface="ＭＳ Ｐゴシック" panose="020B0600070205080204" pitchFamily="50" charset="-128"/>
            </a:endParaRPr>
          </a:p>
          <a:p>
            <a:r>
              <a:rPr lang="ja-JP" altLang="en-US" sz="752" dirty="0">
                <a:latin typeface="ＭＳ Ｐゴシック" panose="020B0600070205080204" pitchFamily="50" charset="-128"/>
                <a:ea typeface="ＭＳ Ｐゴシック" panose="020B0600070205080204" pitchFamily="50" charset="-128"/>
              </a:rPr>
              <a:t>４</a:t>
            </a: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 </a:t>
            </a:r>
            <a:r>
              <a:rPr lang="en-US" altLang="ja-JP" sz="752" dirty="0">
                <a:latin typeface="ＭＳ Ｐゴシック" panose="020B0600070205080204" pitchFamily="50" charset="-128"/>
                <a:ea typeface="ＭＳ Ｐゴシック" panose="020B0600070205080204" pitchFamily="50" charset="-128"/>
              </a:rPr>
              <a:t>4</a:t>
            </a:r>
            <a:r>
              <a:rPr lang="ja-JP" altLang="en-US" sz="752" dirty="0">
                <a:latin typeface="ＭＳ Ｐゴシック" panose="020B0600070205080204" pitchFamily="50" charset="-128"/>
                <a:ea typeface="ＭＳ Ｐゴシック" panose="020B0600070205080204" pitchFamily="50" charset="-128"/>
              </a:rPr>
              <a:t>か月後</a:t>
            </a:r>
            <a:endParaRPr lang="en-US" altLang="ja-JP" sz="752" dirty="0">
              <a:latin typeface="ＭＳ Ｐゴシック" panose="020B0600070205080204" pitchFamily="50" charset="-128"/>
              <a:ea typeface="ＭＳ Ｐゴシック" panose="020B0600070205080204" pitchFamily="50" charset="-128"/>
            </a:endParaRPr>
          </a:p>
        </p:txBody>
      </p:sp>
      <p:sp>
        <p:nvSpPr>
          <p:cNvPr id="99" name="テキスト ボックス 98">
            <a:extLst>
              <a:ext uri="{FF2B5EF4-FFF2-40B4-BE49-F238E27FC236}">
                <a16:creationId xmlns:a16="http://schemas.microsoft.com/office/drawing/2014/main" id="{488A9E35-16E5-4842-A473-07CB70EE470A}"/>
              </a:ext>
            </a:extLst>
          </p:cNvPr>
          <p:cNvSpPr txBox="1"/>
          <p:nvPr/>
        </p:nvSpPr>
        <p:spPr>
          <a:xfrm>
            <a:off x="7747926" y="6159557"/>
            <a:ext cx="944099" cy="222497"/>
          </a:xfrm>
          <a:prstGeom prst="rect">
            <a:avLst/>
          </a:prstGeom>
          <a:noFill/>
          <a:ln>
            <a:noFill/>
          </a:ln>
        </p:spPr>
        <p:txBody>
          <a:bodyPr wrap="square" rtlCol="0">
            <a:spAutoFit/>
          </a:bodyPr>
          <a:lstStyle/>
          <a:p>
            <a:r>
              <a:rPr lang="ja-JP" altLang="en-US" sz="846" dirty="0">
                <a:latin typeface="ＭＳ Ｐゴシック" panose="020B0600070205080204" pitchFamily="50" charset="-128"/>
                <a:ea typeface="ＭＳ Ｐゴシック" panose="020B0600070205080204" pitchFamily="50" charset="-128"/>
              </a:rPr>
              <a:t>ペグの設置例</a:t>
            </a:r>
            <a:endParaRPr lang="en-US" altLang="ja-JP" sz="846" dirty="0">
              <a:latin typeface="ＭＳ Ｐゴシック" panose="020B0600070205080204" pitchFamily="50" charset="-128"/>
              <a:ea typeface="ＭＳ Ｐゴシック" panose="020B0600070205080204" pitchFamily="50" charset="-128"/>
            </a:endParaRPr>
          </a:p>
        </p:txBody>
      </p:sp>
      <p:pic>
        <p:nvPicPr>
          <p:cNvPr id="35" name="図 34">
            <a:extLst>
              <a:ext uri="{FF2B5EF4-FFF2-40B4-BE49-F238E27FC236}">
                <a16:creationId xmlns:a16="http://schemas.microsoft.com/office/drawing/2014/main" id="{01D263C6-15C2-4155-A978-860727EF28D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25000"/>
                    </a14:imgEffect>
                  </a14:imgLayer>
                </a14:imgProps>
              </a:ext>
              <a:ext uri="{28A0092B-C50C-407E-A947-70E740481C1C}">
                <a14:useLocalDpi xmlns:a14="http://schemas.microsoft.com/office/drawing/2010/main"/>
              </a:ext>
            </a:extLst>
          </a:blip>
          <a:srcRect l="33973" t="15503" r="34508" b="21396"/>
          <a:stretch/>
        </p:blipFill>
        <p:spPr>
          <a:xfrm>
            <a:off x="7684153" y="4945256"/>
            <a:ext cx="893872" cy="1193074"/>
          </a:xfrm>
          <a:prstGeom prst="rect">
            <a:avLst/>
          </a:prstGeom>
        </p:spPr>
      </p:pic>
      <p:pic>
        <p:nvPicPr>
          <p:cNvPr id="58" name="図 57">
            <a:extLst>
              <a:ext uri="{FF2B5EF4-FFF2-40B4-BE49-F238E27FC236}">
                <a16:creationId xmlns:a16="http://schemas.microsoft.com/office/drawing/2014/main" id="{664A56CA-11B0-4FDF-9AF0-C15BB06872D9}"/>
              </a:ext>
            </a:extLst>
          </p:cNvPr>
          <p:cNvPicPr/>
          <p:nvPr/>
        </p:nvPicPr>
        <p:blipFill rotWithShape="1">
          <a:blip r:embed="rId10" cstate="print">
            <a:extLst>
              <a:ext uri="{28A0092B-C50C-407E-A947-70E740481C1C}">
                <a14:useLocalDpi xmlns:a14="http://schemas.microsoft.com/office/drawing/2010/main"/>
              </a:ext>
            </a:extLst>
          </a:blip>
          <a:srcRect t="32309" b="33943"/>
          <a:stretch/>
        </p:blipFill>
        <p:spPr bwMode="auto">
          <a:xfrm>
            <a:off x="422442" y="2430562"/>
            <a:ext cx="3772971" cy="900603"/>
          </a:xfrm>
          <a:prstGeom prst="rect">
            <a:avLst/>
          </a:prstGeom>
          <a:noFill/>
          <a:ln>
            <a:noFill/>
          </a:ln>
          <a:extLst>
            <a:ext uri="{53640926-AAD7-44D8-BBD7-CCE9431645EC}">
              <a14:shadowObscured xmlns:a14="http://schemas.microsoft.com/office/drawing/2010/main"/>
            </a:ext>
          </a:extLst>
        </p:spPr>
      </p:pic>
      <p:sp>
        <p:nvSpPr>
          <p:cNvPr id="59" name="テキスト ボックス 2">
            <a:extLst>
              <a:ext uri="{FF2B5EF4-FFF2-40B4-BE49-F238E27FC236}">
                <a16:creationId xmlns:a16="http://schemas.microsoft.com/office/drawing/2014/main" id="{22562124-8941-495A-B826-2383EFDB2FD1}"/>
              </a:ext>
            </a:extLst>
          </p:cNvPr>
          <p:cNvSpPr txBox="1"/>
          <p:nvPr/>
        </p:nvSpPr>
        <p:spPr>
          <a:xfrm>
            <a:off x="2036655" y="2339953"/>
            <a:ext cx="212411" cy="509136"/>
          </a:xfrm>
          <a:prstGeom prst="rect">
            <a:avLst/>
          </a:prstGeom>
          <a:noFill/>
          <a:ln w="6350">
            <a:noFill/>
          </a:ln>
        </p:spPr>
        <p:txBody>
          <a:bodyPr rot="0" spcFirstLastPara="0" vert="eaVert" wrap="square" lIns="338" tIns="338" rIns="338" bIns="338" numCol="1" spcCol="0" rtlCol="0" fromWordArt="0" anchor="t" anchorCtr="0" forceAA="0" compatLnSpc="1">
            <a:prstTxWarp prst="textNoShape">
              <a:avLst/>
            </a:prstTxWarp>
            <a:noAutofit/>
          </a:bodyPr>
          <a:lstStyle/>
          <a:p>
            <a:pPr algn="just"/>
            <a:r>
              <a:rPr lang="ja-JP" altLang="en-US" sz="846" kern="100" dirty="0">
                <a:solidFill>
                  <a:srgbClr val="FF0000"/>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南弁天橋</a:t>
            </a:r>
            <a:endParaRPr lang="ja-JP" altLang="en-US" sz="658"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0" name="テキスト ボックス 3">
            <a:extLst>
              <a:ext uri="{FF2B5EF4-FFF2-40B4-BE49-F238E27FC236}">
                <a16:creationId xmlns:a16="http://schemas.microsoft.com/office/drawing/2014/main" id="{1EF4E340-921F-44F4-B3F2-4849EABA97CA}"/>
              </a:ext>
            </a:extLst>
          </p:cNvPr>
          <p:cNvSpPr txBox="1"/>
          <p:nvPr/>
        </p:nvSpPr>
        <p:spPr>
          <a:xfrm>
            <a:off x="2178946" y="2423874"/>
            <a:ext cx="212411" cy="456994"/>
          </a:xfrm>
          <a:prstGeom prst="rect">
            <a:avLst/>
          </a:prstGeom>
          <a:noFill/>
          <a:ln w="6350">
            <a:noFill/>
          </a:ln>
        </p:spPr>
        <p:txBody>
          <a:bodyPr rot="0" spcFirstLastPara="0" vert="eaVert" wrap="square" lIns="338" tIns="338" rIns="338" bIns="338" numCol="1" spcCol="0" rtlCol="0" fromWordArt="0" anchor="t" anchorCtr="0" forceAA="0" compatLnSpc="1">
            <a:prstTxWarp prst="textNoShape">
              <a:avLst/>
            </a:prstTxWarp>
            <a:noAutofit/>
          </a:bodyPr>
          <a:lstStyle/>
          <a:p>
            <a:pPr algn="just"/>
            <a:r>
              <a:rPr lang="ja-JP" altLang="en-US" sz="846" kern="100" dirty="0">
                <a:solidFill>
                  <a:srgbClr val="FF0000"/>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千歳橋</a:t>
            </a:r>
            <a:endParaRPr lang="ja-JP" altLang="en-US" sz="658"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1" name="テキスト ボックス 5">
            <a:extLst>
              <a:ext uri="{FF2B5EF4-FFF2-40B4-BE49-F238E27FC236}">
                <a16:creationId xmlns:a16="http://schemas.microsoft.com/office/drawing/2014/main" id="{E3AF1FCB-670B-42A4-8296-31F8FB083DE2}"/>
              </a:ext>
            </a:extLst>
          </p:cNvPr>
          <p:cNvSpPr txBox="1"/>
          <p:nvPr/>
        </p:nvSpPr>
        <p:spPr>
          <a:xfrm>
            <a:off x="2789644" y="2391894"/>
            <a:ext cx="212411" cy="456994"/>
          </a:xfrm>
          <a:prstGeom prst="rect">
            <a:avLst/>
          </a:prstGeom>
          <a:noFill/>
          <a:ln w="6350">
            <a:noFill/>
          </a:ln>
        </p:spPr>
        <p:txBody>
          <a:bodyPr rot="0" spcFirstLastPara="0" vert="eaVert" wrap="square" lIns="338" tIns="338" rIns="338" bIns="338" numCol="1" spcCol="0" rtlCol="0" fromWordArt="0" anchor="t" anchorCtr="0" forceAA="0" compatLnSpc="1">
            <a:prstTxWarp prst="textNoShape">
              <a:avLst/>
            </a:prstTxWarp>
            <a:noAutofit/>
          </a:bodyPr>
          <a:lstStyle/>
          <a:p>
            <a:pPr algn="just"/>
            <a:r>
              <a:rPr lang="ja-JP" altLang="en-US" sz="846" kern="100" dirty="0">
                <a:solidFill>
                  <a:srgbClr val="FF0000"/>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万才橋</a:t>
            </a:r>
            <a:endParaRPr lang="ja-JP" altLang="en-US" sz="658"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2" name="楕円 61">
            <a:extLst>
              <a:ext uri="{FF2B5EF4-FFF2-40B4-BE49-F238E27FC236}">
                <a16:creationId xmlns:a16="http://schemas.microsoft.com/office/drawing/2014/main" id="{4ACA9465-F8A5-4F76-9FAC-B496DF7F2686}"/>
              </a:ext>
            </a:extLst>
          </p:cNvPr>
          <p:cNvSpPr/>
          <p:nvPr/>
        </p:nvSpPr>
        <p:spPr>
          <a:xfrm>
            <a:off x="2238529" y="2775154"/>
            <a:ext cx="140842" cy="1408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5923" tIns="42961" rIns="85923" bIns="42961" numCol="1" spcCol="0" rtlCol="0" fromWordArt="0" anchor="ctr" anchorCtr="0" forceAA="0" compatLnSpc="1">
            <a:prstTxWarp prst="textNoShape">
              <a:avLst/>
            </a:prstTxWarp>
            <a:noAutofit/>
          </a:bodyPr>
          <a:lstStyle/>
          <a:p>
            <a:endParaRPr lang="ja-JP" altLang="en-US" sz="2724">
              <a:latin typeface="ＭＳ ゴシック" panose="020B0609070205080204" pitchFamily="49" charset="-128"/>
              <a:ea typeface="ＭＳ ゴシック" panose="020B0609070205080204" pitchFamily="49" charset="-128"/>
            </a:endParaRPr>
          </a:p>
        </p:txBody>
      </p:sp>
      <p:sp>
        <p:nvSpPr>
          <p:cNvPr id="63" name="楕円 62">
            <a:extLst>
              <a:ext uri="{FF2B5EF4-FFF2-40B4-BE49-F238E27FC236}">
                <a16:creationId xmlns:a16="http://schemas.microsoft.com/office/drawing/2014/main" id="{FB871494-F02A-491F-A89C-B956ED84603D}"/>
              </a:ext>
            </a:extLst>
          </p:cNvPr>
          <p:cNvSpPr/>
          <p:nvPr/>
        </p:nvSpPr>
        <p:spPr>
          <a:xfrm>
            <a:off x="2150828" y="2782190"/>
            <a:ext cx="140842" cy="1408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5923" tIns="42961" rIns="85923" bIns="42961" numCol="1" spcCol="0" rtlCol="0" fromWordArt="0" anchor="ctr" anchorCtr="0" forceAA="0" compatLnSpc="1">
            <a:prstTxWarp prst="textNoShape">
              <a:avLst/>
            </a:prstTxWarp>
            <a:noAutofit/>
          </a:bodyPr>
          <a:lstStyle/>
          <a:p>
            <a:endParaRPr lang="ja-JP" altLang="en-US" sz="2724">
              <a:latin typeface="ＭＳ ゴシック" panose="020B0609070205080204" pitchFamily="49" charset="-128"/>
              <a:ea typeface="ＭＳ ゴシック" panose="020B0609070205080204" pitchFamily="49" charset="-128"/>
            </a:endParaRPr>
          </a:p>
        </p:txBody>
      </p:sp>
      <p:sp>
        <p:nvSpPr>
          <p:cNvPr id="68" name="楕円 67">
            <a:extLst>
              <a:ext uri="{FF2B5EF4-FFF2-40B4-BE49-F238E27FC236}">
                <a16:creationId xmlns:a16="http://schemas.microsoft.com/office/drawing/2014/main" id="{0FEA8A2E-A34B-487D-AB78-2480A01DF54F}"/>
              </a:ext>
            </a:extLst>
          </p:cNvPr>
          <p:cNvSpPr/>
          <p:nvPr/>
        </p:nvSpPr>
        <p:spPr>
          <a:xfrm>
            <a:off x="2871203" y="2733766"/>
            <a:ext cx="140842" cy="1408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5923" tIns="42961" rIns="85923" bIns="42961" numCol="1" spcCol="0" rtlCol="0" fromWordArt="0" anchor="ctr" anchorCtr="0" forceAA="0" compatLnSpc="1">
            <a:prstTxWarp prst="textNoShape">
              <a:avLst/>
            </a:prstTxWarp>
            <a:noAutofit/>
          </a:bodyPr>
          <a:lstStyle/>
          <a:p>
            <a:endParaRPr lang="ja-JP" altLang="en-US" sz="2724">
              <a:latin typeface="ＭＳ ゴシック" panose="020B0609070205080204" pitchFamily="49" charset="-128"/>
              <a:ea typeface="ＭＳ ゴシック" panose="020B0609070205080204" pitchFamily="49" charset="-128"/>
            </a:endParaRPr>
          </a:p>
        </p:txBody>
      </p:sp>
      <p:cxnSp>
        <p:nvCxnSpPr>
          <p:cNvPr id="23" name="直線コネクタ 22">
            <a:extLst>
              <a:ext uri="{FF2B5EF4-FFF2-40B4-BE49-F238E27FC236}">
                <a16:creationId xmlns:a16="http://schemas.microsoft.com/office/drawing/2014/main" id="{CDD50DF3-0E47-4C02-A3CB-C5059E7E08A0}"/>
              </a:ext>
            </a:extLst>
          </p:cNvPr>
          <p:cNvCxnSpPr>
            <a:cxnSpLocks/>
          </p:cNvCxnSpPr>
          <p:nvPr/>
        </p:nvCxnSpPr>
        <p:spPr>
          <a:xfrm>
            <a:off x="2956049" y="2880864"/>
            <a:ext cx="146708" cy="4747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13E41A05-9073-420E-836A-F0DA4656FB7A}"/>
              </a:ext>
            </a:extLst>
          </p:cNvPr>
          <p:cNvCxnSpPr>
            <a:cxnSpLocks/>
            <a:stCxn id="62" idx="4"/>
            <a:endCxn id="70" idx="0"/>
          </p:cNvCxnSpPr>
          <p:nvPr/>
        </p:nvCxnSpPr>
        <p:spPr>
          <a:xfrm flipH="1">
            <a:off x="2119463" y="2915998"/>
            <a:ext cx="189487" cy="44193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0C7CBE41-FCE4-409F-81EC-5C427ECDF556}"/>
              </a:ext>
            </a:extLst>
          </p:cNvPr>
          <p:cNvCxnSpPr>
            <a:cxnSpLocks/>
            <a:stCxn id="63" idx="3"/>
            <a:endCxn id="79" idx="0"/>
          </p:cNvCxnSpPr>
          <p:nvPr/>
        </p:nvCxnSpPr>
        <p:spPr>
          <a:xfrm flipH="1">
            <a:off x="900883" y="2902407"/>
            <a:ext cx="1270572" cy="4555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テキスト ボックス 2">
            <a:extLst>
              <a:ext uri="{FF2B5EF4-FFF2-40B4-BE49-F238E27FC236}">
                <a16:creationId xmlns:a16="http://schemas.microsoft.com/office/drawing/2014/main" id="{C46C2AAC-7939-486D-9F39-A8F438A87C99}"/>
              </a:ext>
            </a:extLst>
          </p:cNvPr>
          <p:cNvSpPr txBox="1"/>
          <p:nvPr/>
        </p:nvSpPr>
        <p:spPr>
          <a:xfrm rot="485061">
            <a:off x="3506527" y="2812559"/>
            <a:ext cx="348557" cy="126017"/>
          </a:xfrm>
          <a:prstGeom prst="rect">
            <a:avLst/>
          </a:prstGeom>
          <a:noFill/>
          <a:ln w="6350">
            <a:noFill/>
          </a:ln>
        </p:spPr>
        <p:txBody>
          <a:bodyPr rot="0" spcFirstLastPara="0" vert="horz" wrap="square" lIns="338" tIns="338" rIns="338" bIns="338" numCol="1" spcCol="0" rtlCol="0" fromWordArt="0" anchor="t" anchorCtr="0" forceAA="0" compatLnSpc="1">
            <a:prstTxWarp prst="textNoShape">
              <a:avLst/>
            </a:prstTxWarp>
            <a:noAutofit/>
          </a:bodyPr>
          <a:lstStyle/>
          <a:p>
            <a:pPr algn="just"/>
            <a:r>
              <a:rPr lang="ja-JP" altLang="en-US" sz="752" kern="100" dirty="0">
                <a:solidFill>
                  <a:schemeClr val="accent5"/>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平野川</a:t>
            </a:r>
            <a:endParaRPr lang="ja-JP" altLang="en-US" sz="564" kern="100" dirty="0">
              <a:solidFill>
                <a:schemeClr val="accent5"/>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52" name="テキスト ボックス 2">
            <a:extLst>
              <a:ext uri="{FF2B5EF4-FFF2-40B4-BE49-F238E27FC236}">
                <a16:creationId xmlns:a16="http://schemas.microsoft.com/office/drawing/2014/main" id="{E7636A3D-6859-423F-A1FA-90020628C2CE}"/>
              </a:ext>
            </a:extLst>
          </p:cNvPr>
          <p:cNvSpPr txBox="1"/>
          <p:nvPr/>
        </p:nvSpPr>
        <p:spPr>
          <a:xfrm rot="299439">
            <a:off x="407992" y="2458722"/>
            <a:ext cx="133968" cy="482791"/>
          </a:xfrm>
          <a:prstGeom prst="rect">
            <a:avLst/>
          </a:prstGeom>
          <a:noFill/>
          <a:ln w="6350">
            <a:noFill/>
          </a:ln>
        </p:spPr>
        <p:txBody>
          <a:bodyPr rot="0" spcFirstLastPara="0" vert="eaVert" wrap="square" lIns="338" tIns="338" rIns="338" bIns="338" numCol="1" spcCol="0" rtlCol="0" fromWordArt="0" anchor="t" anchorCtr="0" forceAA="0" compatLnSpc="1">
            <a:prstTxWarp prst="textNoShape">
              <a:avLst/>
            </a:prstTxWarp>
            <a:noAutofit/>
          </a:bodyPr>
          <a:lstStyle/>
          <a:p>
            <a:pPr algn="just"/>
            <a:r>
              <a:rPr lang="ja-JP" altLang="en-US" sz="752" kern="100" dirty="0">
                <a:solidFill>
                  <a:schemeClr val="accent5"/>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第二寝屋川</a:t>
            </a:r>
            <a:endParaRPr lang="ja-JP" altLang="en-US" sz="564" kern="100" dirty="0">
              <a:solidFill>
                <a:schemeClr val="accent5"/>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cxnSp>
        <p:nvCxnSpPr>
          <p:cNvPr id="3" name="直線矢印コネクタ 2">
            <a:extLst>
              <a:ext uri="{FF2B5EF4-FFF2-40B4-BE49-F238E27FC236}">
                <a16:creationId xmlns:a16="http://schemas.microsoft.com/office/drawing/2014/main" id="{37E48DAA-1094-4912-9D5B-E105501A5A47}"/>
              </a:ext>
            </a:extLst>
          </p:cNvPr>
          <p:cNvCxnSpPr>
            <a:cxnSpLocks/>
          </p:cNvCxnSpPr>
          <p:nvPr/>
        </p:nvCxnSpPr>
        <p:spPr>
          <a:xfrm flipH="1">
            <a:off x="437679" y="2906144"/>
            <a:ext cx="31044" cy="177958"/>
          </a:xfrm>
          <a:prstGeom prst="straightConnector1">
            <a:avLst/>
          </a:prstGeom>
          <a:ln w="12700">
            <a:solidFill>
              <a:srgbClr val="5F86CD"/>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5731FE0B-86B8-456B-AB7D-19CFF537E09D}"/>
              </a:ext>
            </a:extLst>
          </p:cNvPr>
          <p:cNvCxnSpPr>
            <a:cxnSpLocks/>
          </p:cNvCxnSpPr>
          <p:nvPr/>
        </p:nvCxnSpPr>
        <p:spPr>
          <a:xfrm flipH="1" flipV="1">
            <a:off x="3330974" y="2770899"/>
            <a:ext cx="162727" cy="70761"/>
          </a:xfrm>
          <a:prstGeom prst="straightConnector1">
            <a:avLst/>
          </a:prstGeom>
          <a:ln w="12700">
            <a:solidFill>
              <a:srgbClr val="5F86CD"/>
            </a:solidFill>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979756EA-804E-4CD6-A2EA-4F60C97113FC}"/>
              </a:ext>
            </a:extLst>
          </p:cNvPr>
          <p:cNvSpPr txBox="1"/>
          <p:nvPr/>
        </p:nvSpPr>
        <p:spPr>
          <a:xfrm>
            <a:off x="8054535" y="4185745"/>
            <a:ext cx="637491" cy="670376"/>
          </a:xfrm>
          <a:prstGeom prst="rect">
            <a:avLst/>
          </a:prstGeom>
          <a:noFill/>
          <a:ln>
            <a:noFill/>
          </a:ln>
        </p:spPr>
        <p:txBody>
          <a:bodyPr wrap="square" rtlCol="0">
            <a:spAutoFit/>
          </a:bodyPr>
          <a:lstStyle/>
          <a:p>
            <a:r>
              <a:rPr lang="ja-JP" altLang="en-US" sz="752" dirty="0">
                <a:latin typeface="ＭＳ Ｐゴシック" panose="020B0600070205080204" pitchFamily="50" charset="-128"/>
                <a:ea typeface="ＭＳ Ｐゴシック" panose="020B0600070205080204" pitchFamily="50" charset="-128"/>
              </a:rPr>
              <a:t>５</a:t>
            </a: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 </a:t>
            </a:r>
            <a:r>
              <a:rPr lang="en-US" altLang="ja-JP" sz="752" dirty="0">
                <a:latin typeface="ＭＳ Ｐゴシック" panose="020B0600070205080204" pitchFamily="50" charset="-128"/>
                <a:ea typeface="ＭＳ Ｐゴシック" panose="020B0600070205080204" pitchFamily="50" charset="-128"/>
              </a:rPr>
              <a:t>5</a:t>
            </a:r>
            <a:r>
              <a:rPr lang="ja-JP" altLang="en-US" sz="752" dirty="0">
                <a:latin typeface="ＭＳ Ｐゴシック" panose="020B0600070205080204" pitchFamily="50" charset="-128"/>
                <a:ea typeface="ＭＳ Ｐゴシック" panose="020B0600070205080204" pitchFamily="50" charset="-128"/>
              </a:rPr>
              <a:t>か月後</a:t>
            </a:r>
            <a:endParaRPr lang="en-US" altLang="ja-JP" sz="752" dirty="0">
              <a:latin typeface="ＭＳ Ｐゴシック" panose="020B0600070205080204" pitchFamily="50" charset="-128"/>
              <a:ea typeface="ＭＳ Ｐゴシック" panose="020B0600070205080204" pitchFamily="50" charset="-128"/>
            </a:endParaRPr>
          </a:p>
          <a:p>
            <a:r>
              <a:rPr lang="ja-JP" altLang="en-US" sz="752" dirty="0">
                <a:latin typeface="ＭＳ Ｐゴシック" panose="020B0600070205080204" pitchFamily="50" charset="-128"/>
                <a:ea typeface="ＭＳ Ｐゴシック" panose="020B0600070205080204" pitchFamily="50" charset="-128"/>
              </a:rPr>
              <a:t>６</a:t>
            </a: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 </a:t>
            </a:r>
            <a:r>
              <a:rPr lang="en-US" altLang="ja-JP" sz="752" dirty="0">
                <a:latin typeface="ＭＳ Ｐゴシック" panose="020B0600070205080204" pitchFamily="50" charset="-128"/>
                <a:ea typeface="ＭＳ Ｐゴシック" panose="020B0600070205080204" pitchFamily="50" charset="-128"/>
              </a:rPr>
              <a:t>6</a:t>
            </a:r>
            <a:r>
              <a:rPr lang="ja-JP" altLang="en-US" sz="752" dirty="0">
                <a:latin typeface="ＭＳ Ｐゴシック" panose="020B0600070205080204" pitchFamily="50" charset="-128"/>
                <a:ea typeface="ＭＳ Ｐゴシック" panose="020B0600070205080204" pitchFamily="50" charset="-128"/>
              </a:rPr>
              <a:t>か月後</a:t>
            </a:r>
            <a:endParaRPr lang="en-US" altLang="ja-JP" sz="752" dirty="0">
              <a:latin typeface="ＭＳ Ｐゴシック" panose="020B0600070205080204" pitchFamily="50" charset="-128"/>
              <a:ea typeface="ＭＳ Ｐゴシック" panose="020B0600070205080204" pitchFamily="50" charset="-128"/>
            </a:endParaRPr>
          </a:p>
          <a:p>
            <a:r>
              <a:rPr lang="ja-JP" altLang="en-US" sz="752" dirty="0">
                <a:latin typeface="ＭＳ Ｐゴシック" panose="020B0600070205080204" pitchFamily="50" charset="-128"/>
                <a:ea typeface="ＭＳ Ｐゴシック" panose="020B0600070205080204" pitchFamily="50" charset="-128"/>
              </a:rPr>
              <a:t>７</a:t>
            </a: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 </a:t>
            </a:r>
            <a:r>
              <a:rPr lang="en-US" altLang="ja-JP" sz="752" dirty="0">
                <a:latin typeface="ＭＳ Ｐゴシック" panose="020B0600070205080204" pitchFamily="50" charset="-128"/>
                <a:ea typeface="ＭＳ Ｐゴシック" panose="020B0600070205080204" pitchFamily="50" charset="-128"/>
              </a:rPr>
              <a:t>9</a:t>
            </a:r>
            <a:r>
              <a:rPr lang="ja-JP" altLang="en-US" sz="752" dirty="0">
                <a:latin typeface="ＭＳ Ｐゴシック" panose="020B0600070205080204" pitchFamily="50" charset="-128"/>
                <a:ea typeface="ＭＳ Ｐゴシック" panose="020B0600070205080204" pitchFamily="50" charset="-128"/>
              </a:rPr>
              <a:t>か月後</a:t>
            </a:r>
            <a:endParaRPr lang="en-US" altLang="ja-JP" sz="752" dirty="0">
              <a:latin typeface="ＭＳ Ｐゴシック" panose="020B0600070205080204" pitchFamily="50" charset="-128"/>
              <a:ea typeface="ＭＳ Ｐゴシック" panose="020B0600070205080204" pitchFamily="50" charset="-128"/>
            </a:endParaRPr>
          </a:p>
          <a:p>
            <a:r>
              <a:rPr lang="ja-JP" altLang="en-US" sz="750" dirty="0">
                <a:latin typeface="ＭＳ Ｐゴシック" panose="020B0600070205080204" pitchFamily="50" charset="-128"/>
                <a:ea typeface="ＭＳ Ｐゴシック" panose="020B0600070205080204" pitchFamily="50" charset="-128"/>
              </a:rPr>
              <a:t>８</a:t>
            </a:r>
            <a:r>
              <a:rPr lang="en-US" altLang="ja-JP" sz="750" dirty="0">
                <a:latin typeface="ＭＳ Ｐゴシック" panose="020B0600070205080204" pitchFamily="50" charset="-128"/>
                <a:ea typeface="ＭＳ Ｐゴシック" panose="020B0600070205080204" pitchFamily="50" charset="-128"/>
              </a:rPr>
              <a:t>:</a:t>
            </a:r>
            <a:r>
              <a:rPr lang="ja-JP" altLang="en-US" sz="750" dirty="0">
                <a:latin typeface="ＭＳ Ｐゴシック" panose="020B0600070205080204" pitchFamily="50" charset="-128"/>
                <a:ea typeface="ＭＳ Ｐゴシック" panose="020B0600070205080204" pitchFamily="50" charset="-128"/>
              </a:rPr>
              <a:t>１２か月後</a:t>
            </a:r>
            <a:endParaRPr lang="en-US" altLang="ja-JP" sz="750" dirty="0">
              <a:latin typeface="ＭＳ Ｐゴシック" panose="020B0600070205080204" pitchFamily="50" charset="-128"/>
              <a:ea typeface="ＭＳ Ｐゴシック" panose="020B0600070205080204" pitchFamily="50" charset="-128"/>
            </a:endParaRPr>
          </a:p>
        </p:txBody>
      </p:sp>
      <p:sp>
        <p:nvSpPr>
          <p:cNvPr id="2" name="四角形: 角を丸くする 1">
            <a:extLst>
              <a:ext uri="{FF2B5EF4-FFF2-40B4-BE49-F238E27FC236}">
                <a16:creationId xmlns:a16="http://schemas.microsoft.com/office/drawing/2014/main" id="{2DBAFC30-FBD8-471D-A7E9-97CD1C04E4EF}"/>
              </a:ext>
            </a:extLst>
          </p:cNvPr>
          <p:cNvSpPr/>
          <p:nvPr/>
        </p:nvSpPr>
        <p:spPr>
          <a:xfrm>
            <a:off x="7398622" y="4133307"/>
            <a:ext cx="1285977" cy="737870"/>
          </a:xfrm>
          <a:prstGeom prst="roundRect">
            <a:avLst>
              <a:gd name="adj" fmla="val 4263"/>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72" name="テキスト ボックス 71">
            <a:extLst>
              <a:ext uri="{FF2B5EF4-FFF2-40B4-BE49-F238E27FC236}">
                <a16:creationId xmlns:a16="http://schemas.microsoft.com/office/drawing/2014/main" id="{B8CC2ABD-38D0-47D2-8FA2-357C8B0BBD89}"/>
              </a:ext>
            </a:extLst>
          </p:cNvPr>
          <p:cNvSpPr txBox="1"/>
          <p:nvPr/>
        </p:nvSpPr>
        <p:spPr>
          <a:xfrm>
            <a:off x="7534743" y="4062773"/>
            <a:ext cx="1001558" cy="149896"/>
          </a:xfrm>
          <a:prstGeom prst="rect">
            <a:avLst/>
          </a:prstGeom>
          <a:solidFill>
            <a:schemeClr val="bg1"/>
          </a:solidFill>
          <a:ln>
            <a:noFill/>
          </a:ln>
        </p:spPr>
        <p:txBody>
          <a:bodyPr wrap="square" lIns="16914" tIns="16914" rIns="16914" bIns="16914" rtlCol="0">
            <a:spAutoFit/>
          </a:bodyPr>
          <a:lstStyle/>
          <a:p>
            <a:pPr algn="ctr"/>
            <a:r>
              <a:rPr lang="en-US" altLang="ja-JP" sz="752" dirty="0">
                <a:latin typeface="ＭＳ Ｐゴシック" panose="020B0600070205080204" pitchFamily="50" charset="-128"/>
                <a:ea typeface="ＭＳ Ｐゴシック" panose="020B0600070205080204" pitchFamily="50" charset="-128"/>
              </a:rPr>
              <a:t>【</a:t>
            </a:r>
            <a:r>
              <a:rPr lang="ja-JP" altLang="en-US" sz="752" dirty="0">
                <a:latin typeface="ＭＳ Ｐゴシック" panose="020B0600070205080204" pitchFamily="50" charset="-128"/>
                <a:ea typeface="ＭＳ Ｐゴシック" panose="020B0600070205080204" pitchFamily="50" charset="-128"/>
              </a:rPr>
              <a:t>底泥採取地点　凡例</a:t>
            </a:r>
            <a:r>
              <a:rPr lang="en-US" altLang="ja-JP" sz="752" dirty="0">
                <a:latin typeface="ＭＳ Ｐゴシック" panose="020B0600070205080204" pitchFamily="50" charset="-128"/>
                <a:ea typeface="ＭＳ Ｐゴシック" panose="020B0600070205080204" pitchFamily="50" charset="-128"/>
              </a:rPr>
              <a:t>】</a:t>
            </a:r>
            <a:endParaRPr lang="en-US" altLang="ja-JP" sz="846" dirty="0">
              <a:latin typeface="ＭＳ Ｐゴシック" panose="020B0600070205080204" pitchFamily="50" charset="-128"/>
              <a:ea typeface="ＭＳ Ｐゴシック" panose="020B0600070205080204" pitchFamily="50" charset="-128"/>
            </a:endParaRPr>
          </a:p>
        </p:txBody>
      </p:sp>
      <p:sp>
        <p:nvSpPr>
          <p:cNvPr id="74" name="テキスト ボックス 73">
            <a:extLst>
              <a:ext uri="{FF2B5EF4-FFF2-40B4-BE49-F238E27FC236}">
                <a16:creationId xmlns:a16="http://schemas.microsoft.com/office/drawing/2014/main" id="{8F2AB9E0-8CE2-450F-A133-36EB0C1B0DDF}"/>
              </a:ext>
            </a:extLst>
          </p:cNvPr>
          <p:cNvSpPr txBox="1"/>
          <p:nvPr/>
        </p:nvSpPr>
        <p:spPr>
          <a:xfrm>
            <a:off x="4405066" y="3770928"/>
            <a:ext cx="4321107" cy="207749"/>
          </a:xfrm>
          <a:prstGeom prst="rect">
            <a:avLst/>
          </a:prstGeom>
          <a:noFill/>
        </p:spPr>
        <p:txBody>
          <a:bodyPr wrap="square">
            <a:spAutoFit/>
          </a:bodyPr>
          <a:lstStyle/>
          <a:p>
            <a:pPr>
              <a:lnSpc>
                <a:spcPts val="940"/>
              </a:lnSpc>
            </a:pPr>
            <a:r>
              <a:rPr lang="ja-JP" altLang="en-US" sz="752" kern="100" dirty="0">
                <a:latin typeface="ＭＳ Ｐゴシック" panose="020B0600070205080204" pitchFamily="50" charset="-128"/>
                <a:ea typeface="ＭＳ Ｐゴシック" panose="020B0600070205080204" pitchFamily="50" charset="-128"/>
                <a:cs typeface="Times New Roman" panose="02020603050405020304" pitchFamily="18" charset="0"/>
              </a:rPr>
              <a:t>セルの色</a:t>
            </a:r>
            <a:r>
              <a:rPr lang="en-US" altLang="ja-JP" sz="752"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752" kern="100" dirty="0">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752" kern="100" dirty="0">
                <a:solidFill>
                  <a:srgbClr val="CCECFF"/>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752" kern="100" dirty="0">
                <a:latin typeface="ＭＳ Ｐゴシック" panose="020B0600070205080204" pitchFamily="50" charset="-128"/>
                <a:ea typeface="ＭＳ Ｐゴシック" panose="020B0600070205080204" pitchFamily="50" charset="-128"/>
                <a:cs typeface="Times New Roman" panose="02020603050405020304" pitchFamily="18" charset="0"/>
              </a:rPr>
              <a:t>基準より少ない　</a:t>
            </a:r>
            <a:r>
              <a:rPr lang="ja-JP" altLang="en-US" sz="752" kern="100" dirty="0">
                <a:solidFill>
                  <a:srgbClr val="CCFFCC"/>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752"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752" kern="100" dirty="0">
                <a:latin typeface="ＭＳ Ｐゴシック" panose="020B0600070205080204" pitchFamily="50" charset="-128"/>
                <a:ea typeface="ＭＳ Ｐゴシック" panose="020B0600070205080204" pitchFamily="50" charset="-128"/>
                <a:cs typeface="Times New Roman" panose="02020603050405020304" pitchFamily="18" charset="0"/>
              </a:rPr>
              <a:t>基準と同じ　</a:t>
            </a:r>
            <a:r>
              <a:rPr lang="ja-JP" altLang="en-US" sz="752" kern="100" dirty="0">
                <a:solidFill>
                  <a:srgbClr val="FFCCFF"/>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752"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752" kern="100" dirty="0">
                <a:latin typeface="ＭＳ Ｐゴシック" panose="020B0600070205080204" pitchFamily="50" charset="-128"/>
                <a:ea typeface="ＭＳ Ｐゴシック" panose="020B0600070205080204" pitchFamily="50" charset="-128"/>
                <a:cs typeface="Times New Roman" panose="02020603050405020304" pitchFamily="18" charset="0"/>
              </a:rPr>
              <a:t>基準より多い　</a:t>
            </a:r>
            <a:endParaRPr lang="ja-JP" altLang="ja-JP" sz="752"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9" name="Rectangle 5">
            <a:extLst>
              <a:ext uri="{FF2B5EF4-FFF2-40B4-BE49-F238E27FC236}">
                <a16:creationId xmlns:a16="http://schemas.microsoft.com/office/drawing/2014/main" id="{AB299723-82E0-4CCA-BDB1-D7D83F67AE3B}"/>
              </a:ext>
            </a:extLst>
          </p:cNvPr>
          <p:cNvSpPr>
            <a:spLocks noChangeArrowheads="1"/>
          </p:cNvSpPr>
          <p:nvPr/>
        </p:nvSpPr>
        <p:spPr bwMode="auto">
          <a:xfrm>
            <a:off x="1709410" y="6039879"/>
            <a:ext cx="721351" cy="14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9241"/>
            <a:r>
              <a:rPr lang="ja-JP" altLang="ja-JP" sz="940" dirty="0">
                <a:solidFill>
                  <a:srgbClr val="000000"/>
                </a:solidFill>
                <a:latin typeface="ＭＳ Ｐゴシック" panose="020B0600070205080204" pitchFamily="50" charset="-128"/>
                <a:ea typeface="ＭＳ Ｐゴシック" panose="020B0600070205080204" pitchFamily="50" charset="-128"/>
              </a:rPr>
              <a:t>水質測定地点</a:t>
            </a:r>
            <a:endParaRPr lang="ja-JP" altLang="ja-JP" sz="2724" dirty="0"/>
          </a:p>
        </p:txBody>
      </p:sp>
      <p:cxnSp>
        <p:nvCxnSpPr>
          <p:cNvPr id="15" name="直線コネクタ 14">
            <a:extLst>
              <a:ext uri="{FF2B5EF4-FFF2-40B4-BE49-F238E27FC236}">
                <a16:creationId xmlns:a16="http://schemas.microsoft.com/office/drawing/2014/main" id="{74436A7B-D2FB-442C-9A1A-0A668CF44581}"/>
              </a:ext>
            </a:extLst>
          </p:cNvPr>
          <p:cNvCxnSpPr/>
          <p:nvPr/>
        </p:nvCxnSpPr>
        <p:spPr>
          <a:xfrm flipH="1">
            <a:off x="2338479" y="5948948"/>
            <a:ext cx="79727" cy="83714"/>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538F3A3B-54DD-467E-B9CD-9A55C51EF1F5}"/>
              </a:ext>
            </a:extLst>
          </p:cNvPr>
          <p:cNvSpPr/>
          <p:nvPr/>
        </p:nvSpPr>
        <p:spPr>
          <a:xfrm>
            <a:off x="5030759" y="2904902"/>
            <a:ext cx="3701437" cy="164885"/>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73" name="テキスト ボックス 72">
            <a:extLst>
              <a:ext uri="{FF2B5EF4-FFF2-40B4-BE49-F238E27FC236}">
                <a16:creationId xmlns:a16="http://schemas.microsoft.com/office/drawing/2014/main" id="{BEDEFD87-5CA4-4B5B-8F08-BBA92DD07D48}"/>
              </a:ext>
            </a:extLst>
          </p:cNvPr>
          <p:cNvSpPr txBox="1"/>
          <p:nvPr/>
        </p:nvSpPr>
        <p:spPr>
          <a:xfrm>
            <a:off x="5214733" y="6133425"/>
            <a:ext cx="2508167" cy="231474"/>
          </a:xfrm>
          <a:prstGeom prst="rect">
            <a:avLst/>
          </a:prstGeom>
          <a:solidFill>
            <a:schemeClr val="bg1"/>
          </a:solidFill>
          <a:ln>
            <a:noFill/>
          </a:ln>
        </p:spPr>
        <p:txBody>
          <a:bodyPr wrap="square" tIns="0" bIns="0" rtlCol="0">
            <a:spAutoFit/>
          </a:bodyPr>
          <a:lstStyle/>
          <a:p>
            <a:pPr marL="161108" indent="-161108">
              <a:buFont typeface="Wingdings" panose="05000000000000000000" pitchFamily="2" charset="2"/>
              <a:buChar char="Ø"/>
            </a:pPr>
            <a:r>
              <a:rPr lang="ja-JP" altLang="en-US" sz="752" dirty="0">
                <a:latin typeface="ＭＳ Ｐゴシック" panose="020B0600070205080204" pitchFamily="50" charset="-128"/>
                <a:ea typeface="ＭＳ Ｐゴシック" panose="020B0600070205080204" pitchFamily="50" charset="-128"/>
              </a:rPr>
              <a:t>同じ高さになるように打ち込む</a:t>
            </a:r>
            <a:endParaRPr lang="en-US" altLang="ja-JP" sz="752" dirty="0">
              <a:latin typeface="ＭＳ Ｐゴシック" panose="020B0600070205080204" pitchFamily="50" charset="-128"/>
              <a:ea typeface="ＭＳ Ｐゴシック" panose="020B0600070205080204" pitchFamily="50" charset="-128"/>
            </a:endParaRPr>
          </a:p>
          <a:p>
            <a:pPr marL="161108" indent="-161108">
              <a:buFont typeface="Wingdings" panose="05000000000000000000" pitchFamily="2" charset="2"/>
              <a:buChar char="Ø"/>
            </a:pPr>
            <a:r>
              <a:rPr lang="ja-JP" altLang="en-US" sz="752" dirty="0">
                <a:latin typeface="ＭＳ Ｐゴシック" panose="020B0600070205080204" pitchFamily="50" charset="-128"/>
                <a:ea typeface="ＭＳ Ｐゴシック" panose="020B0600070205080204" pitchFamily="50" charset="-128"/>
              </a:rPr>
              <a:t>対照区の</a:t>
            </a:r>
            <a:r>
              <a:rPr lang="en-US" altLang="ja-JP" sz="752" dirty="0">
                <a:latin typeface="ＭＳ Ｐゴシック" panose="020B0600070205080204" pitchFamily="50" charset="-128"/>
                <a:ea typeface="ＭＳ Ｐゴシック" panose="020B0600070205080204" pitchFamily="50" charset="-128"/>
              </a:rPr>
              <a:t>P6</a:t>
            </a:r>
            <a:r>
              <a:rPr lang="ja-JP" altLang="en-US" sz="752" dirty="0">
                <a:latin typeface="ＭＳ Ｐゴシック" panose="020B0600070205080204" pitchFamily="50" charset="-128"/>
                <a:ea typeface="ＭＳ Ｐゴシック" panose="020B0600070205080204" pitchFamily="50" charset="-128"/>
              </a:rPr>
              <a:t>のペグ頭部にはメモリー式水温計を設置</a:t>
            </a:r>
            <a:endParaRPr lang="en-US" altLang="ja-JP" sz="752" dirty="0">
              <a:latin typeface="ＭＳ Ｐゴシック" panose="020B0600070205080204" pitchFamily="50" charset="-128"/>
              <a:ea typeface="ＭＳ Ｐゴシック" panose="020B0600070205080204" pitchFamily="50" charset="-128"/>
            </a:endParaRPr>
          </a:p>
        </p:txBody>
      </p:sp>
      <p:sp>
        <p:nvSpPr>
          <p:cNvPr id="77" name="テキスト ボックス 76">
            <a:extLst>
              <a:ext uri="{FF2B5EF4-FFF2-40B4-BE49-F238E27FC236}">
                <a16:creationId xmlns:a16="http://schemas.microsoft.com/office/drawing/2014/main" id="{891E314E-45B0-493E-96BB-21AED41F9D96}"/>
              </a:ext>
            </a:extLst>
          </p:cNvPr>
          <p:cNvSpPr txBox="1"/>
          <p:nvPr/>
        </p:nvSpPr>
        <p:spPr>
          <a:xfrm>
            <a:off x="952241" y="5553495"/>
            <a:ext cx="586162" cy="315727"/>
          </a:xfrm>
          <a:prstGeom prst="rect">
            <a:avLst/>
          </a:prstGeom>
          <a:solidFill>
            <a:schemeClr val="bg1"/>
          </a:solidFill>
        </p:spPr>
        <p:txBody>
          <a:bodyPr wrap="square" rtlCol="0">
            <a:spAutoFit/>
          </a:bodyPr>
          <a:lstStyle/>
          <a:p>
            <a:pPr algn="ctr"/>
            <a:r>
              <a:rPr lang="ja-JP" altLang="en-US" sz="726" dirty="0">
                <a:latin typeface="ＭＳ Ｐゴシック" panose="020B0600070205080204" pitchFamily="50" charset="-128"/>
                <a:ea typeface="ＭＳ Ｐゴシック" panose="020B0600070205080204" pitchFamily="50" charset="-128"/>
              </a:rPr>
              <a:t>実験区○</a:t>
            </a:r>
            <a:r>
              <a:rPr lang="en-US" altLang="ja-JP" sz="726" dirty="0">
                <a:latin typeface="ＭＳ Ｐゴシック" panose="020B0600070205080204" pitchFamily="50" charset="-128"/>
                <a:ea typeface="ＭＳ Ｐゴシック" panose="020B0600070205080204" pitchFamily="50" charset="-128"/>
              </a:rPr>
              <a:t>-2</a:t>
            </a:r>
            <a:endParaRPr lang="ja-JP" altLang="en-US" sz="665" dirty="0">
              <a:latin typeface="ＭＳ Ｐゴシック" panose="020B0600070205080204" pitchFamily="50" charset="-128"/>
              <a:ea typeface="ＭＳ Ｐゴシック" panose="020B0600070205080204" pitchFamily="50" charset="-128"/>
            </a:endParaRPr>
          </a:p>
        </p:txBody>
      </p:sp>
      <p:sp>
        <p:nvSpPr>
          <p:cNvPr id="86" name="テキスト ボックス 85">
            <a:extLst>
              <a:ext uri="{FF2B5EF4-FFF2-40B4-BE49-F238E27FC236}">
                <a16:creationId xmlns:a16="http://schemas.microsoft.com/office/drawing/2014/main" id="{662A1D3C-9E66-41A8-90AE-CFD89234FB98}"/>
              </a:ext>
            </a:extLst>
          </p:cNvPr>
          <p:cNvSpPr txBox="1"/>
          <p:nvPr/>
        </p:nvSpPr>
        <p:spPr>
          <a:xfrm>
            <a:off x="1808034" y="5553495"/>
            <a:ext cx="586162" cy="204030"/>
          </a:xfrm>
          <a:prstGeom prst="rect">
            <a:avLst/>
          </a:prstGeom>
          <a:solidFill>
            <a:schemeClr val="bg1"/>
          </a:solidFill>
        </p:spPr>
        <p:txBody>
          <a:bodyPr wrap="square" rtlCol="0">
            <a:spAutoFit/>
          </a:bodyPr>
          <a:lstStyle/>
          <a:p>
            <a:pPr algn="ctr"/>
            <a:r>
              <a:rPr lang="ja-JP" altLang="en-US" sz="726" dirty="0">
                <a:latin typeface="ＭＳ Ｐゴシック" panose="020B0600070205080204" pitchFamily="50" charset="-128"/>
                <a:ea typeface="ＭＳ Ｐゴシック" panose="020B0600070205080204" pitchFamily="50" charset="-128"/>
              </a:rPr>
              <a:t>対照区○</a:t>
            </a:r>
            <a:endParaRPr lang="en-US" altLang="ja-JP" sz="726" dirty="0">
              <a:latin typeface="ＭＳ Ｐゴシック" panose="020B0600070205080204" pitchFamily="50" charset="-128"/>
              <a:ea typeface="ＭＳ Ｐゴシック" panose="020B0600070205080204" pitchFamily="50" charset="-128"/>
            </a:endParaRPr>
          </a:p>
        </p:txBody>
      </p:sp>
      <p:sp>
        <p:nvSpPr>
          <p:cNvPr id="90" name="テキスト ボックス 89">
            <a:extLst>
              <a:ext uri="{FF2B5EF4-FFF2-40B4-BE49-F238E27FC236}">
                <a16:creationId xmlns:a16="http://schemas.microsoft.com/office/drawing/2014/main" id="{AD88B864-0868-41AF-ABBE-47FC52535602}"/>
              </a:ext>
            </a:extLst>
          </p:cNvPr>
          <p:cNvSpPr txBox="1"/>
          <p:nvPr/>
        </p:nvSpPr>
        <p:spPr>
          <a:xfrm>
            <a:off x="2885533" y="5553495"/>
            <a:ext cx="586162" cy="315727"/>
          </a:xfrm>
          <a:prstGeom prst="rect">
            <a:avLst/>
          </a:prstGeom>
          <a:solidFill>
            <a:schemeClr val="bg1"/>
          </a:solidFill>
        </p:spPr>
        <p:txBody>
          <a:bodyPr wrap="square" rtlCol="0">
            <a:spAutoFit/>
          </a:bodyPr>
          <a:lstStyle/>
          <a:p>
            <a:pPr algn="ctr"/>
            <a:r>
              <a:rPr lang="ja-JP" altLang="en-US" sz="726" dirty="0">
                <a:latin typeface="ＭＳ Ｐゴシック" panose="020B0600070205080204" pitchFamily="50" charset="-128"/>
                <a:ea typeface="ＭＳ Ｐゴシック" panose="020B0600070205080204" pitchFamily="50" charset="-128"/>
              </a:rPr>
              <a:t>実験区○</a:t>
            </a:r>
            <a:r>
              <a:rPr lang="en-US" altLang="ja-JP" sz="726" dirty="0">
                <a:latin typeface="ＭＳ Ｐゴシック" panose="020B0600070205080204" pitchFamily="50" charset="-128"/>
                <a:ea typeface="ＭＳ Ｐゴシック" panose="020B0600070205080204" pitchFamily="50" charset="-128"/>
              </a:rPr>
              <a:t>-1</a:t>
            </a:r>
            <a:endParaRPr lang="ja-JP" altLang="en-US" sz="665" dirty="0">
              <a:latin typeface="ＭＳ Ｐゴシック" panose="020B0600070205080204" pitchFamily="50" charset="-128"/>
              <a:ea typeface="ＭＳ Ｐゴシック" panose="020B0600070205080204" pitchFamily="50" charset="-128"/>
            </a:endParaRPr>
          </a:p>
        </p:txBody>
      </p:sp>
      <p:sp>
        <p:nvSpPr>
          <p:cNvPr id="91" name="テキスト ボックス 90">
            <a:extLst>
              <a:ext uri="{FF2B5EF4-FFF2-40B4-BE49-F238E27FC236}">
                <a16:creationId xmlns:a16="http://schemas.microsoft.com/office/drawing/2014/main" id="{B099458E-DC35-4AE6-B4D6-0D85E4D7A602}"/>
              </a:ext>
            </a:extLst>
          </p:cNvPr>
          <p:cNvSpPr txBox="1"/>
          <p:nvPr/>
        </p:nvSpPr>
        <p:spPr>
          <a:xfrm>
            <a:off x="3265332" y="6072168"/>
            <a:ext cx="721291" cy="176074"/>
          </a:xfrm>
          <a:prstGeom prst="rect">
            <a:avLst/>
          </a:prstGeom>
          <a:noFill/>
        </p:spPr>
        <p:txBody>
          <a:bodyPr wrap="square" rtlCol="0">
            <a:spAutoFit/>
          </a:bodyPr>
          <a:lstStyle/>
          <a:p>
            <a:pPr algn="ctr"/>
            <a:r>
              <a:rPr lang="ja-JP" altLang="en-US" sz="544" dirty="0">
                <a:latin typeface="ＭＳ Ｐゴシック" panose="020B0600070205080204" pitchFamily="50" charset="-128"/>
                <a:ea typeface="ＭＳ Ｐゴシック" panose="020B0600070205080204" pitchFamily="50" charset="-128"/>
              </a:rPr>
              <a:t>○：エリア番号</a:t>
            </a:r>
            <a:endParaRPr lang="ja-JP" altLang="en-US" sz="484" dirty="0">
              <a:latin typeface="ＭＳ Ｐゴシック" panose="020B0600070205080204" pitchFamily="50" charset="-128"/>
              <a:ea typeface="ＭＳ Ｐゴシック" panose="020B0600070205080204" pitchFamily="50" charset="-128"/>
            </a:endParaRPr>
          </a:p>
        </p:txBody>
      </p:sp>
      <p:sp>
        <p:nvSpPr>
          <p:cNvPr id="94" name="テキスト ボックス 93">
            <a:extLst>
              <a:ext uri="{FF2B5EF4-FFF2-40B4-BE49-F238E27FC236}">
                <a16:creationId xmlns:a16="http://schemas.microsoft.com/office/drawing/2014/main" id="{7B5CBE62-9BF3-46A0-9D2A-E35996152A9C}"/>
              </a:ext>
            </a:extLst>
          </p:cNvPr>
          <p:cNvSpPr txBox="1"/>
          <p:nvPr/>
        </p:nvSpPr>
        <p:spPr>
          <a:xfrm>
            <a:off x="2281927" y="1643543"/>
            <a:ext cx="393137" cy="204030"/>
          </a:xfrm>
          <a:prstGeom prst="rect">
            <a:avLst/>
          </a:prstGeom>
          <a:noFill/>
        </p:spPr>
        <p:txBody>
          <a:bodyPr wrap="square" rtlCol="0">
            <a:spAutoFit/>
          </a:bodyPr>
          <a:lstStyle/>
          <a:p>
            <a:pPr>
              <a:spcBef>
                <a:spcPts val="376"/>
              </a:spcBef>
            </a:pPr>
            <a:r>
              <a:rPr lang="ja-JP" altLang="en-US" sz="363" dirty="0">
                <a:latin typeface="ＭＳ Ｐゴシック" panose="020B0600070205080204" pitchFamily="50" charset="-128"/>
                <a:ea typeface="ＭＳ Ｐゴシック" panose="020B0600070205080204" pitchFamily="50" charset="-128"/>
              </a:rPr>
              <a:t>まんざいばし</a:t>
            </a:r>
            <a:endParaRPr lang="ja-JP" altLang="en-US" sz="181" dirty="0">
              <a:latin typeface="ＭＳ Ｐゴシック" panose="020B0600070205080204" pitchFamily="50" charset="-128"/>
              <a:ea typeface="ＭＳ Ｐゴシック" panose="020B0600070205080204" pitchFamily="50" charset="-128"/>
            </a:endParaRPr>
          </a:p>
        </p:txBody>
      </p:sp>
      <p:sp>
        <p:nvSpPr>
          <p:cNvPr id="95" name="テキスト ボックス 94">
            <a:extLst>
              <a:ext uri="{FF2B5EF4-FFF2-40B4-BE49-F238E27FC236}">
                <a16:creationId xmlns:a16="http://schemas.microsoft.com/office/drawing/2014/main" id="{A943A655-1FD3-4795-B7F1-C87B31343C57}"/>
              </a:ext>
            </a:extLst>
          </p:cNvPr>
          <p:cNvSpPr txBox="1"/>
          <p:nvPr/>
        </p:nvSpPr>
        <p:spPr>
          <a:xfrm>
            <a:off x="2758212" y="1647952"/>
            <a:ext cx="393137" cy="148182"/>
          </a:xfrm>
          <a:prstGeom prst="rect">
            <a:avLst/>
          </a:prstGeom>
          <a:noFill/>
        </p:spPr>
        <p:txBody>
          <a:bodyPr wrap="square" rtlCol="0">
            <a:spAutoFit/>
          </a:bodyPr>
          <a:lstStyle/>
          <a:p>
            <a:pPr algn="ctr">
              <a:spcBef>
                <a:spcPts val="376"/>
              </a:spcBef>
            </a:pPr>
            <a:r>
              <a:rPr lang="ja-JP" altLang="en-US" sz="363" dirty="0">
                <a:latin typeface="ＭＳ Ｐゴシック" panose="020B0600070205080204" pitchFamily="50" charset="-128"/>
                <a:ea typeface="ＭＳ Ｐゴシック" panose="020B0600070205080204" pitchFamily="50" charset="-128"/>
              </a:rPr>
              <a:t>ちとせばし</a:t>
            </a:r>
            <a:endParaRPr lang="ja-JP" altLang="en-US" sz="181" dirty="0">
              <a:latin typeface="ＭＳ Ｐゴシック" panose="020B0600070205080204" pitchFamily="50" charset="-128"/>
              <a:ea typeface="ＭＳ Ｐゴシック" panose="020B0600070205080204" pitchFamily="50" charset="-128"/>
            </a:endParaRPr>
          </a:p>
        </p:txBody>
      </p:sp>
      <p:sp>
        <p:nvSpPr>
          <p:cNvPr id="97" name="テキスト ボックス 96">
            <a:extLst>
              <a:ext uri="{FF2B5EF4-FFF2-40B4-BE49-F238E27FC236}">
                <a16:creationId xmlns:a16="http://schemas.microsoft.com/office/drawing/2014/main" id="{3CB5844C-22A4-462F-BFC2-6DF5C06D0097}"/>
              </a:ext>
            </a:extLst>
          </p:cNvPr>
          <p:cNvSpPr txBox="1"/>
          <p:nvPr/>
        </p:nvSpPr>
        <p:spPr>
          <a:xfrm>
            <a:off x="3219706" y="1645174"/>
            <a:ext cx="559384" cy="204030"/>
          </a:xfrm>
          <a:prstGeom prst="rect">
            <a:avLst/>
          </a:prstGeom>
          <a:noFill/>
        </p:spPr>
        <p:txBody>
          <a:bodyPr wrap="square" rtlCol="0">
            <a:spAutoFit/>
          </a:bodyPr>
          <a:lstStyle/>
          <a:p>
            <a:pPr>
              <a:spcBef>
                <a:spcPts val="376"/>
              </a:spcBef>
            </a:pPr>
            <a:r>
              <a:rPr lang="ja-JP" altLang="en-US" sz="363" dirty="0">
                <a:latin typeface="ＭＳ Ｐゴシック" panose="020B0600070205080204" pitchFamily="50" charset="-128"/>
                <a:ea typeface="ＭＳ Ｐゴシック" panose="020B0600070205080204" pitchFamily="50" charset="-128"/>
              </a:rPr>
              <a:t>みなみべんてんばし</a:t>
            </a:r>
            <a:endParaRPr lang="ja-JP" altLang="en-US" sz="181" dirty="0">
              <a:latin typeface="ＭＳ Ｐゴシック" panose="020B0600070205080204" pitchFamily="50" charset="-128"/>
              <a:ea typeface="ＭＳ Ｐゴシック" panose="020B0600070205080204" pitchFamily="50" charset="-128"/>
            </a:endParaRPr>
          </a:p>
        </p:txBody>
      </p:sp>
      <p:sp>
        <p:nvSpPr>
          <p:cNvPr id="7" name="円/楕円 6"/>
          <p:cNvSpPr/>
          <p:nvPr/>
        </p:nvSpPr>
        <p:spPr>
          <a:xfrm>
            <a:off x="5861142" y="4945257"/>
            <a:ext cx="148152" cy="133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96" dirty="0">
                <a:solidFill>
                  <a:schemeClr val="tx1"/>
                </a:solidFill>
                <a:latin typeface="ＭＳ ゴシック" panose="020B0609070205080204" pitchFamily="49" charset="-128"/>
                <a:ea typeface="ＭＳ ゴシック" panose="020B0609070205080204" pitchFamily="49" charset="-128"/>
              </a:rPr>
              <a:t>８</a:t>
            </a:r>
          </a:p>
        </p:txBody>
      </p:sp>
      <p:sp>
        <p:nvSpPr>
          <p:cNvPr id="102" name="円/楕円 101"/>
          <p:cNvSpPr/>
          <p:nvPr/>
        </p:nvSpPr>
        <p:spPr>
          <a:xfrm>
            <a:off x="6285018" y="5372799"/>
            <a:ext cx="148152" cy="133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96" dirty="0">
                <a:solidFill>
                  <a:schemeClr val="tx1"/>
                </a:solidFill>
              </a:rPr>
              <a:t>８</a:t>
            </a:r>
          </a:p>
        </p:txBody>
      </p:sp>
      <p:sp>
        <p:nvSpPr>
          <p:cNvPr id="103" name="円/楕円 102"/>
          <p:cNvSpPr/>
          <p:nvPr/>
        </p:nvSpPr>
        <p:spPr>
          <a:xfrm>
            <a:off x="6729904" y="4918151"/>
            <a:ext cx="148152" cy="133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96" dirty="0">
                <a:solidFill>
                  <a:schemeClr val="tx1"/>
                </a:solidFill>
              </a:rPr>
              <a:t>８</a:t>
            </a:r>
          </a:p>
        </p:txBody>
      </p:sp>
      <p:sp>
        <p:nvSpPr>
          <p:cNvPr id="10" name="スライド番号プレースホルダー 9"/>
          <p:cNvSpPr>
            <a:spLocks noGrp="1"/>
          </p:cNvSpPr>
          <p:nvPr>
            <p:ph type="sldNum" sz="quarter" idx="12"/>
          </p:nvPr>
        </p:nvSpPr>
        <p:spPr>
          <a:xfrm>
            <a:off x="7102389" y="6535936"/>
            <a:ext cx="2057400" cy="365125"/>
          </a:xfrm>
        </p:spPr>
        <p:txBody>
          <a:bodyPr/>
          <a:lstStyle/>
          <a:p>
            <a:fld id="{F7809CC4-BC24-49F4-821D-E9970E7A63E4}" type="slidenum">
              <a:rPr kumimoji="1" lang="ja-JP" altLang="en-US" smtClean="0"/>
              <a:pPr/>
              <a:t>35</a:t>
            </a:fld>
            <a:endParaRPr kumimoji="1" lang="ja-JP" altLang="en-US" dirty="0"/>
          </a:p>
        </p:txBody>
      </p:sp>
      <p:grpSp>
        <p:nvGrpSpPr>
          <p:cNvPr id="12" name="グループ化 11"/>
          <p:cNvGrpSpPr/>
          <p:nvPr/>
        </p:nvGrpSpPr>
        <p:grpSpPr>
          <a:xfrm>
            <a:off x="0" y="-37863"/>
            <a:ext cx="8179435" cy="433863"/>
            <a:chOff x="0" y="-37863"/>
            <a:chExt cx="8179435" cy="433863"/>
          </a:xfrm>
        </p:grpSpPr>
        <p:sp>
          <p:nvSpPr>
            <p:cNvPr id="76" name="正方形/長方形 75"/>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0"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graphicFrame>
        <p:nvGraphicFramePr>
          <p:cNvPr id="101" name="表 100">
            <a:extLst>
              <a:ext uri="{FF2B5EF4-FFF2-40B4-BE49-F238E27FC236}">
                <a16:creationId xmlns:a16="http://schemas.microsoft.com/office/drawing/2014/main" id="{80B20CDE-44D5-4D8B-9449-C9E10FC7F4F9}"/>
              </a:ext>
            </a:extLst>
          </p:cNvPr>
          <p:cNvGraphicFramePr>
            <a:graphicFrameLocks noGrp="1"/>
          </p:cNvGraphicFramePr>
          <p:nvPr>
            <p:extLst>
              <p:ext uri="{D42A27DB-BD31-4B8C-83A1-F6EECF244321}">
                <p14:modId xmlns:p14="http://schemas.microsoft.com/office/powerpoint/2010/main" val="1757464852"/>
              </p:ext>
            </p:extLst>
          </p:nvPr>
        </p:nvGraphicFramePr>
        <p:xfrm>
          <a:off x="80270" y="479149"/>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rPr>
                        <a:t>試行実施の概要</a:t>
                      </a:r>
                      <a:endParaRPr kumimoji="1" lang="ja-JP" altLang="en-US" sz="1200" dirty="0">
                        <a:latin typeface="+mn-lt"/>
                      </a:endParaRP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Tree>
    <p:extLst>
      <p:ext uri="{BB962C8B-B14F-4D97-AF65-F5344CB8AC3E}">
        <p14:creationId xmlns:p14="http://schemas.microsoft.com/office/powerpoint/2010/main" val="27146685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F30AE2CE-8B43-4A7D-B30A-5FB69720C609}"/>
              </a:ext>
            </a:extLst>
          </p:cNvPr>
          <p:cNvSpPr/>
          <p:nvPr/>
        </p:nvSpPr>
        <p:spPr>
          <a:xfrm>
            <a:off x="206327" y="1027413"/>
            <a:ext cx="8657365" cy="2826591"/>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7">
              <a:latin typeface="ＭＳ ゴシック" panose="020B0609070205080204" pitchFamily="49" charset="-128"/>
              <a:ea typeface="ＭＳ ゴシック" panose="020B0609070205080204" pitchFamily="49" charset="-128"/>
            </a:endParaRPr>
          </a:p>
        </p:txBody>
      </p:sp>
      <p:sp>
        <p:nvSpPr>
          <p:cNvPr id="39" name="テキスト ボックス 38">
            <a:extLst>
              <a:ext uri="{FF2B5EF4-FFF2-40B4-BE49-F238E27FC236}">
                <a16:creationId xmlns:a16="http://schemas.microsoft.com/office/drawing/2014/main" id="{49081437-CCA0-4513-A061-3DC478EAF146}"/>
              </a:ext>
            </a:extLst>
          </p:cNvPr>
          <p:cNvSpPr txBox="1"/>
          <p:nvPr/>
        </p:nvSpPr>
        <p:spPr>
          <a:xfrm>
            <a:off x="252339" y="1016508"/>
            <a:ext cx="2786666" cy="294696"/>
          </a:xfrm>
          <a:prstGeom prst="rect">
            <a:avLst/>
          </a:prstGeom>
          <a:noFill/>
          <a:ln cmpd="dbl">
            <a:noFill/>
          </a:ln>
        </p:spPr>
        <p:txBody>
          <a:bodyPr wrap="square" rtlCol="0">
            <a:spAutoFit/>
          </a:bodyPr>
          <a:lstStyle/>
          <a:p>
            <a:r>
              <a:rPr lang="ja-JP" altLang="en-US" sz="1315" b="1" dirty="0">
                <a:solidFill>
                  <a:srgbClr val="333399"/>
                </a:solidFill>
                <a:latin typeface="ＭＳ ゴシック" panose="020B0609070205080204" pitchFamily="49" charset="-128"/>
                <a:ea typeface="ＭＳ ゴシック" panose="020B0609070205080204" pitchFamily="49" charset="-128"/>
              </a:rPr>
              <a:t>試行</a:t>
            </a:r>
            <a:r>
              <a:rPr lang="ja-JP" altLang="en-US" sz="1315" b="1">
                <a:solidFill>
                  <a:srgbClr val="333399"/>
                </a:solidFill>
                <a:latin typeface="ＭＳ ゴシック" panose="020B0609070205080204" pitchFamily="49" charset="-128"/>
                <a:ea typeface="ＭＳ ゴシック" panose="020B0609070205080204" pitchFamily="49" charset="-128"/>
              </a:rPr>
              <a:t>実施の実績</a:t>
            </a:r>
            <a:endParaRPr lang="ja-JP" altLang="en-US" sz="1315" b="1" dirty="0">
              <a:solidFill>
                <a:srgbClr val="333399"/>
              </a:solidFill>
              <a:latin typeface="ＭＳ ゴシック" panose="020B0609070205080204" pitchFamily="49" charset="-128"/>
              <a:ea typeface="ＭＳ ゴシック" panose="020B0609070205080204" pitchFamily="49" charset="-128"/>
            </a:endParaRPr>
          </a:p>
        </p:txBody>
      </p:sp>
      <p:graphicFrame>
        <p:nvGraphicFramePr>
          <p:cNvPr id="42" name="表 2">
            <a:extLst>
              <a:ext uri="{FF2B5EF4-FFF2-40B4-BE49-F238E27FC236}">
                <a16:creationId xmlns:a16="http://schemas.microsoft.com/office/drawing/2014/main" id="{AB56150E-B378-41E7-8C58-31CE3948BA48}"/>
              </a:ext>
            </a:extLst>
          </p:cNvPr>
          <p:cNvGraphicFramePr>
            <a:graphicFrameLocks noGrp="1"/>
          </p:cNvGraphicFramePr>
          <p:nvPr/>
        </p:nvGraphicFramePr>
        <p:xfrm>
          <a:off x="358045" y="2998598"/>
          <a:ext cx="5683070" cy="770618"/>
        </p:xfrm>
        <a:graphic>
          <a:graphicData uri="http://schemas.openxmlformats.org/drawingml/2006/table">
            <a:tbl>
              <a:tblPr firstRow="1" firstCol="1" bandRow="1">
                <a:tableStyleId>{5940675A-B579-460E-94D1-54222C63F5DA}</a:tableStyleId>
              </a:tblPr>
              <a:tblGrid>
                <a:gridCol w="1367023">
                  <a:extLst>
                    <a:ext uri="{9D8B030D-6E8A-4147-A177-3AD203B41FA5}">
                      <a16:colId xmlns:a16="http://schemas.microsoft.com/office/drawing/2014/main" val="1583453166"/>
                    </a:ext>
                  </a:extLst>
                </a:gridCol>
                <a:gridCol w="528379">
                  <a:extLst>
                    <a:ext uri="{9D8B030D-6E8A-4147-A177-3AD203B41FA5}">
                      <a16:colId xmlns:a16="http://schemas.microsoft.com/office/drawing/2014/main" val="2940148757"/>
                    </a:ext>
                  </a:extLst>
                </a:gridCol>
                <a:gridCol w="528379">
                  <a:extLst>
                    <a:ext uri="{9D8B030D-6E8A-4147-A177-3AD203B41FA5}">
                      <a16:colId xmlns:a16="http://schemas.microsoft.com/office/drawing/2014/main" val="8879281"/>
                    </a:ext>
                  </a:extLst>
                </a:gridCol>
                <a:gridCol w="528379">
                  <a:extLst>
                    <a:ext uri="{9D8B030D-6E8A-4147-A177-3AD203B41FA5}">
                      <a16:colId xmlns:a16="http://schemas.microsoft.com/office/drawing/2014/main" val="2759734783"/>
                    </a:ext>
                  </a:extLst>
                </a:gridCol>
                <a:gridCol w="528379">
                  <a:extLst>
                    <a:ext uri="{9D8B030D-6E8A-4147-A177-3AD203B41FA5}">
                      <a16:colId xmlns:a16="http://schemas.microsoft.com/office/drawing/2014/main" val="2047857331"/>
                    </a:ext>
                  </a:extLst>
                </a:gridCol>
                <a:gridCol w="528379">
                  <a:extLst>
                    <a:ext uri="{9D8B030D-6E8A-4147-A177-3AD203B41FA5}">
                      <a16:colId xmlns:a16="http://schemas.microsoft.com/office/drawing/2014/main" val="3892223433"/>
                    </a:ext>
                  </a:extLst>
                </a:gridCol>
                <a:gridCol w="528379">
                  <a:extLst>
                    <a:ext uri="{9D8B030D-6E8A-4147-A177-3AD203B41FA5}">
                      <a16:colId xmlns:a16="http://schemas.microsoft.com/office/drawing/2014/main" val="957521082"/>
                    </a:ext>
                  </a:extLst>
                </a:gridCol>
                <a:gridCol w="568322">
                  <a:extLst>
                    <a:ext uri="{9D8B030D-6E8A-4147-A177-3AD203B41FA5}">
                      <a16:colId xmlns:a16="http://schemas.microsoft.com/office/drawing/2014/main" val="1693726671"/>
                    </a:ext>
                  </a:extLst>
                </a:gridCol>
                <a:gridCol w="577451">
                  <a:extLst>
                    <a:ext uri="{9D8B030D-6E8A-4147-A177-3AD203B41FA5}">
                      <a16:colId xmlns:a16="http://schemas.microsoft.com/office/drawing/2014/main" val="272913544"/>
                    </a:ext>
                  </a:extLst>
                </a:gridCol>
              </a:tblGrid>
              <a:tr h="129038">
                <a:tc rowSpan="2">
                  <a:txBody>
                    <a:bodyPr/>
                    <a:lstStyle/>
                    <a:p>
                      <a:pPr algn="ctr"/>
                      <a:r>
                        <a:rPr kumimoji="1" lang="en-US" altLang="ja-JP" sz="800" dirty="0">
                          <a:latin typeface="ＭＳ ゴシック" panose="020B0609070205080204" pitchFamily="49" charset="-128"/>
                          <a:ea typeface="ＭＳ ゴシック" panose="020B0609070205080204" pitchFamily="49" charset="-128"/>
                        </a:rPr>
                        <a:t>(</a:t>
                      </a:r>
                      <a:r>
                        <a:rPr kumimoji="1" lang="ja-JP" altLang="en-US" sz="800" dirty="0">
                          <a:latin typeface="ＭＳ ゴシック" panose="020B0609070205080204" pitchFamily="49" charset="-128"/>
                          <a:ea typeface="ＭＳ ゴシック" panose="020B0609070205080204" pitchFamily="49" charset="-128"/>
                        </a:rPr>
                        <a:t>参考</a:t>
                      </a:r>
                      <a:r>
                        <a:rPr kumimoji="1" lang="en-US" altLang="ja-JP" sz="800" dirty="0">
                          <a:latin typeface="ＭＳ ゴシック" panose="020B0609070205080204" pitchFamily="49" charset="-128"/>
                          <a:ea typeface="ＭＳ ゴシック" panose="020B0609070205080204" pitchFamily="49" charset="-128"/>
                        </a:rPr>
                        <a:t>)</a:t>
                      </a:r>
                    </a:p>
                    <a:p>
                      <a:pPr algn="ctr"/>
                      <a:r>
                        <a:rPr kumimoji="1" lang="en-US" altLang="ja-JP" sz="800" dirty="0">
                          <a:latin typeface="ＭＳ ゴシック" panose="020B0609070205080204" pitchFamily="49" charset="-128"/>
                          <a:ea typeface="ＭＳ ゴシック" panose="020B0609070205080204" pitchFamily="49" charset="-128"/>
                        </a:rPr>
                        <a:t>R2</a:t>
                      </a:r>
                      <a:r>
                        <a:rPr kumimoji="1" lang="ja-JP" altLang="en-US" sz="800" dirty="0">
                          <a:latin typeface="ＭＳ ゴシック" panose="020B0609070205080204" pitchFamily="49" charset="-128"/>
                          <a:ea typeface="ＭＳ ゴシック" panose="020B0609070205080204" pitchFamily="49" charset="-128"/>
                        </a:rPr>
                        <a:t>実証実験</a:t>
                      </a:r>
                    </a:p>
                  </a:txBody>
                  <a:tcPr marL="54346" marR="54346" marT="0" marB="0">
                    <a:solidFill>
                      <a:schemeClr val="accent6">
                        <a:lumMod val="40000"/>
                        <a:lumOff val="60000"/>
                      </a:schemeClr>
                    </a:solidFill>
                  </a:tcPr>
                </a:tc>
                <a:tc gridSpan="8">
                  <a:txBody>
                    <a:bodyPr/>
                    <a:lstStyle/>
                    <a:p>
                      <a:pPr algn="ctr">
                        <a:lnSpc>
                          <a:spcPct val="100000"/>
                        </a:lnSpc>
                      </a:pPr>
                      <a:r>
                        <a:rPr kumimoji="1" lang="ja-JP" altLang="en-US" sz="800" dirty="0">
                          <a:latin typeface="ＭＳ ゴシック" panose="020B0609070205080204" pitchFamily="49" charset="-128"/>
                          <a:ea typeface="ＭＳ ゴシック" panose="020B0609070205080204" pitchFamily="49" charset="-128"/>
                        </a:rPr>
                        <a:t>令和</a:t>
                      </a:r>
                      <a:r>
                        <a:rPr kumimoji="1" lang="en-US" altLang="ja-JP" sz="800" dirty="0">
                          <a:latin typeface="ＭＳ ゴシック" panose="020B0609070205080204" pitchFamily="49" charset="-128"/>
                          <a:ea typeface="ＭＳ ゴシック" panose="020B0609070205080204" pitchFamily="49" charset="-128"/>
                        </a:rPr>
                        <a:t>2</a:t>
                      </a:r>
                      <a:r>
                        <a:rPr kumimoji="1" lang="ja-JP" altLang="en-US" sz="800" dirty="0">
                          <a:latin typeface="ＭＳ ゴシック" panose="020B0609070205080204" pitchFamily="49" charset="-128"/>
                          <a:ea typeface="ＭＳ ゴシック" panose="020B0609070205080204" pitchFamily="49" charset="-128"/>
                        </a:rPr>
                        <a:t>年</a:t>
                      </a:r>
                    </a:p>
                  </a:txBody>
                  <a:tcPr marL="54346" marR="54346" marT="0" marB="0">
                    <a:solidFill>
                      <a:schemeClr val="accent6">
                        <a:lumMod val="40000"/>
                        <a:lumOff val="60000"/>
                      </a:schemeClr>
                    </a:solidFill>
                  </a:tcPr>
                </a:tc>
                <a:tc hMerge="1">
                  <a:txBody>
                    <a:bodyPr/>
                    <a:lstStyle/>
                    <a:p>
                      <a:pPr algn="ctr"/>
                      <a:endParaRPr kumimoji="1" lang="ja-JP" altLang="en-US" sz="900" dirty="0">
                        <a:latin typeface="ＭＳ ゴシック" panose="020B0609070205080204" pitchFamily="49" charset="-128"/>
                        <a:ea typeface="ＭＳ ゴシック" panose="020B0609070205080204" pitchFamily="49" charset="-128"/>
                      </a:endParaRPr>
                    </a:p>
                  </a:txBody>
                  <a:tcPr marL="57836" marR="57836" marT="28918" marB="28918">
                    <a:solidFill>
                      <a:schemeClr val="accent6">
                        <a:lumMod val="40000"/>
                        <a:lumOff val="60000"/>
                      </a:schemeClr>
                    </a:solidFill>
                  </a:tcPr>
                </a:tc>
                <a:tc hMerge="1">
                  <a:txBody>
                    <a:bodyPr/>
                    <a:lstStyle/>
                    <a:p>
                      <a:pPr algn="ctr"/>
                      <a:endParaRPr kumimoji="1" lang="ja-JP" altLang="en-US" sz="900" dirty="0">
                        <a:latin typeface="ＭＳ ゴシック" panose="020B0609070205080204" pitchFamily="49" charset="-128"/>
                        <a:ea typeface="ＭＳ ゴシック" panose="020B0609070205080204" pitchFamily="49" charset="-128"/>
                      </a:endParaRPr>
                    </a:p>
                  </a:txBody>
                  <a:tcPr marL="57836" marR="57836" marT="28918" marB="28918">
                    <a:solidFill>
                      <a:schemeClr val="accent6">
                        <a:lumMod val="40000"/>
                        <a:lumOff val="60000"/>
                      </a:schemeClr>
                    </a:solidFill>
                  </a:tcPr>
                </a:tc>
                <a:tc hMerge="1">
                  <a:txBody>
                    <a:bodyPr/>
                    <a:lstStyle/>
                    <a:p>
                      <a:pPr algn="ctr"/>
                      <a:r>
                        <a:rPr kumimoji="1" lang="ja-JP" altLang="en-US" sz="900" dirty="0">
                          <a:latin typeface="ＭＳ ゴシック" panose="020B0609070205080204" pitchFamily="49" charset="-128"/>
                          <a:ea typeface="ＭＳ ゴシック" panose="020B0609070205080204" pitchFamily="49" charset="-128"/>
                        </a:rPr>
                        <a:t>令和</a:t>
                      </a:r>
                      <a:r>
                        <a:rPr kumimoji="1" lang="en-US" altLang="ja-JP" sz="900" dirty="0">
                          <a:latin typeface="ＭＳ ゴシック" panose="020B0609070205080204" pitchFamily="49" charset="-128"/>
                          <a:ea typeface="ＭＳ ゴシック" panose="020B0609070205080204" pitchFamily="49" charset="-128"/>
                        </a:rPr>
                        <a:t>2</a:t>
                      </a:r>
                      <a:r>
                        <a:rPr kumimoji="1" lang="ja-JP" altLang="en-US" sz="900" dirty="0">
                          <a:latin typeface="ＭＳ ゴシック" panose="020B0609070205080204" pitchFamily="49" charset="-128"/>
                          <a:ea typeface="ＭＳ ゴシック" panose="020B0609070205080204" pitchFamily="49" charset="-128"/>
                        </a:rPr>
                        <a:t>年</a:t>
                      </a:r>
                    </a:p>
                  </a:txBody>
                  <a:tcPr marL="57836" marR="57836" marT="28918" marB="28918">
                    <a:solidFill>
                      <a:schemeClr val="accent6">
                        <a:lumMod val="40000"/>
                        <a:lumOff val="60000"/>
                      </a:schemeClr>
                    </a:solidFill>
                  </a:tcPr>
                </a:tc>
                <a:tc hMerge="1">
                  <a:txBody>
                    <a:bodyPr/>
                    <a:lstStyle/>
                    <a:p>
                      <a:endParaRPr kumimoji="1" lang="ja-JP" altLang="en-US" sz="900"/>
                    </a:p>
                  </a:txBody>
                  <a:tcPr marL="57836" marR="57836" marT="28918" marB="28918"/>
                </a:tc>
                <a:tc hMerge="1">
                  <a:txBody>
                    <a:bodyPr/>
                    <a:lstStyle/>
                    <a:p>
                      <a:endParaRPr kumimoji="1" lang="ja-JP" altLang="en-US" sz="900" dirty="0"/>
                    </a:p>
                  </a:txBody>
                  <a:tcPr marL="57836" marR="57836" marT="28918" marB="28918"/>
                </a:tc>
                <a:tc hMerge="1">
                  <a:txBody>
                    <a:bodyPr/>
                    <a:lstStyle/>
                    <a:p>
                      <a:endParaRPr kumimoji="1" lang="ja-JP" altLang="en-US" sz="900" dirty="0"/>
                    </a:p>
                  </a:txBody>
                  <a:tcPr marL="57836" marR="57836" marT="28918" marB="28918"/>
                </a:tc>
                <a:tc hMerge="1">
                  <a:txBody>
                    <a:bodyPr/>
                    <a:lstStyle/>
                    <a:p>
                      <a:endParaRPr kumimoji="1" lang="ja-JP" altLang="en-US" sz="900" dirty="0"/>
                    </a:p>
                  </a:txBody>
                  <a:tcPr marL="57836" marR="57836" marT="28918" marB="28918"/>
                </a:tc>
                <a:extLst>
                  <a:ext uri="{0D108BD9-81ED-4DB2-BD59-A6C34878D82A}">
                    <a16:rowId xmlns:a16="http://schemas.microsoft.com/office/drawing/2014/main" val="195929653"/>
                  </a:ext>
                </a:extLst>
              </a:tr>
              <a:tr h="162298">
                <a:tc vMerge="1">
                  <a:txBody>
                    <a:bodyPr/>
                    <a:lstStyle/>
                    <a:p>
                      <a:endParaRPr kumimoji="1" lang="ja-JP" altLang="en-US" sz="900" dirty="0"/>
                    </a:p>
                  </a:txBody>
                  <a:tcPr marL="57836" marR="57836" marT="28918" marB="28918"/>
                </a:tc>
                <a:tc>
                  <a:txBody>
                    <a:bodyPr/>
                    <a:lstStyle/>
                    <a:p>
                      <a:pPr marL="31750" indent="-31750" algn="ctr"/>
                      <a:r>
                        <a:rPr lang="en-US"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a:t>
                      </a: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solidFill>
                      <a:schemeClr val="accent6">
                        <a:lumMod val="40000"/>
                        <a:lumOff val="60000"/>
                      </a:schemeClr>
                    </a:solidFill>
                  </a:tcPr>
                </a:tc>
                <a:tc>
                  <a:txBody>
                    <a:bodyPr/>
                    <a:lstStyle/>
                    <a:p>
                      <a:pPr marL="31750" indent="-31750" algn="ctr"/>
                      <a:r>
                        <a:rPr lang="en-US"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6</a:t>
                      </a: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solidFill>
                      <a:schemeClr val="accent6">
                        <a:lumMod val="40000"/>
                        <a:lumOff val="60000"/>
                      </a:schemeClr>
                    </a:solidFill>
                  </a:tcPr>
                </a:tc>
                <a:tc>
                  <a:txBody>
                    <a:bodyPr/>
                    <a:lstStyle/>
                    <a:p>
                      <a:pPr marL="31750" indent="-31750" algn="ctr"/>
                      <a:r>
                        <a:rPr lang="en-US"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7</a:t>
                      </a: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solidFill>
                      <a:schemeClr val="accent6">
                        <a:lumMod val="40000"/>
                        <a:lumOff val="60000"/>
                      </a:schemeClr>
                    </a:solidFill>
                  </a:tcPr>
                </a:tc>
                <a:tc>
                  <a:txBody>
                    <a:bodyPr/>
                    <a:lstStyle/>
                    <a:p>
                      <a:pPr marL="31750" indent="-31750" algn="ctr"/>
                      <a:r>
                        <a:rPr lang="en-US" sz="800" kern="100" dirty="0">
                          <a:effectLst/>
                          <a:latin typeface="ＭＳ ゴシック" panose="020B0609070205080204" pitchFamily="49" charset="-128"/>
                          <a:ea typeface="ＭＳ ゴシック" panose="020B0609070205080204" pitchFamily="49" charset="-128"/>
                        </a:rPr>
                        <a:t>8</a:t>
                      </a:r>
                      <a:r>
                        <a:rPr lang="ja-JP" sz="800" kern="100" dirty="0">
                          <a:solidFill>
                            <a:srgbClr val="000000"/>
                          </a:solidFill>
                          <a:effectLst/>
                          <a:latin typeface="ＭＳ ゴシック" panose="020B0609070205080204" pitchFamily="49" charset="-128"/>
                          <a:ea typeface="ＭＳ ゴシック" panose="020B0609070205080204" pitchFamily="49" charset="-128"/>
                        </a:rPr>
                        <a:t>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solidFill>
                      <a:schemeClr val="accent6">
                        <a:lumMod val="40000"/>
                        <a:lumOff val="60000"/>
                      </a:schemeClr>
                    </a:solidFill>
                  </a:tcPr>
                </a:tc>
                <a:tc>
                  <a:txBody>
                    <a:bodyPr/>
                    <a:lstStyle/>
                    <a:p>
                      <a:pPr marL="31750" indent="-31750" algn="ctr"/>
                      <a:r>
                        <a:rPr lang="en-US" sz="800" kern="100" dirty="0">
                          <a:solidFill>
                            <a:srgbClr val="000000"/>
                          </a:solidFill>
                          <a:effectLst/>
                          <a:latin typeface="ＭＳ ゴシック" panose="020B0609070205080204" pitchFamily="49" charset="-128"/>
                          <a:ea typeface="ＭＳ ゴシック" panose="020B0609070205080204" pitchFamily="49" charset="-128"/>
                        </a:rPr>
                        <a:t>9</a:t>
                      </a:r>
                      <a:r>
                        <a:rPr lang="ja-JP" sz="800" kern="100" dirty="0">
                          <a:solidFill>
                            <a:srgbClr val="000000"/>
                          </a:solidFill>
                          <a:effectLst/>
                          <a:latin typeface="ＭＳ ゴシック" panose="020B0609070205080204" pitchFamily="49" charset="-128"/>
                          <a:ea typeface="ＭＳ ゴシック" panose="020B0609070205080204" pitchFamily="49" charset="-128"/>
                        </a:rPr>
                        <a:t>月中旬</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solidFill>
                      <a:schemeClr val="accent6">
                        <a:lumMod val="40000"/>
                        <a:lumOff val="60000"/>
                      </a:schemeClr>
                    </a:solidFill>
                  </a:tcPr>
                </a:tc>
                <a:tc>
                  <a:txBody>
                    <a:bodyPr/>
                    <a:lstStyle/>
                    <a:p>
                      <a:pPr marL="31750" indent="-31750" algn="ctr"/>
                      <a:r>
                        <a:rPr lang="en-US" sz="800" kern="100" dirty="0">
                          <a:solidFill>
                            <a:srgbClr val="000000"/>
                          </a:solidFill>
                          <a:effectLst/>
                          <a:latin typeface="ＭＳ ゴシック" panose="020B0609070205080204" pitchFamily="49" charset="-128"/>
                          <a:ea typeface="ＭＳ ゴシック" panose="020B0609070205080204" pitchFamily="49" charset="-128"/>
                        </a:rPr>
                        <a:t>9</a:t>
                      </a:r>
                      <a:r>
                        <a:rPr lang="ja-JP" sz="800" kern="100" dirty="0">
                          <a:solidFill>
                            <a:srgbClr val="000000"/>
                          </a:solidFill>
                          <a:effectLst/>
                          <a:latin typeface="ＭＳ ゴシック" panose="020B0609070205080204" pitchFamily="49" charset="-128"/>
                          <a:ea typeface="ＭＳ ゴシック" panose="020B0609070205080204" pitchFamily="49" charset="-128"/>
                        </a:rPr>
                        <a:t>月下旬</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solidFill>
                      <a:schemeClr val="accent6">
                        <a:lumMod val="40000"/>
                        <a:lumOff val="60000"/>
                      </a:schemeClr>
                    </a:solidFill>
                  </a:tcPr>
                </a:tc>
                <a:tc>
                  <a:txBody>
                    <a:bodyPr/>
                    <a:lstStyle/>
                    <a:p>
                      <a:pPr marL="31750" indent="-31750" algn="ctr"/>
                      <a:r>
                        <a:rPr lang="en-US" sz="800" kern="100" dirty="0">
                          <a:solidFill>
                            <a:srgbClr val="000000"/>
                          </a:solidFill>
                          <a:effectLst/>
                          <a:latin typeface="ＭＳ ゴシック" panose="020B0609070205080204" pitchFamily="49" charset="-128"/>
                          <a:ea typeface="ＭＳ ゴシック" panose="020B0609070205080204" pitchFamily="49" charset="-128"/>
                        </a:rPr>
                        <a:t>10</a:t>
                      </a:r>
                      <a:r>
                        <a:rPr lang="ja-JP" sz="800" kern="100" dirty="0">
                          <a:solidFill>
                            <a:srgbClr val="000000"/>
                          </a:solidFill>
                          <a:effectLst/>
                          <a:latin typeface="ＭＳ ゴシック" panose="020B0609070205080204" pitchFamily="49" charset="-128"/>
                          <a:ea typeface="ＭＳ ゴシック" panose="020B0609070205080204" pitchFamily="49" charset="-128"/>
                        </a:rPr>
                        <a:t>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solidFill>
                      <a:schemeClr val="accent6">
                        <a:lumMod val="40000"/>
                        <a:lumOff val="60000"/>
                      </a:schemeClr>
                    </a:solidFill>
                  </a:tcPr>
                </a:tc>
                <a:tc>
                  <a:txBody>
                    <a:bodyPr/>
                    <a:lstStyle/>
                    <a:p>
                      <a:pPr marL="31750" indent="-31750" algn="ctr"/>
                      <a:r>
                        <a:rPr lang="en-US" sz="800" kern="100" dirty="0">
                          <a:solidFill>
                            <a:srgbClr val="000000"/>
                          </a:solidFill>
                          <a:effectLst/>
                          <a:latin typeface="ＭＳ ゴシック" panose="020B0609070205080204" pitchFamily="49" charset="-128"/>
                          <a:ea typeface="ＭＳ ゴシック" panose="020B0609070205080204" pitchFamily="49" charset="-128"/>
                        </a:rPr>
                        <a:t>11</a:t>
                      </a:r>
                      <a:r>
                        <a:rPr lang="ja-JP" sz="800" kern="100" dirty="0">
                          <a:solidFill>
                            <a:srgbClr val="000000"/>
                          </a:solidFill>
                          <a:effectLst/>
                          <a:latin typeface="ＭＳ ゴシック" panose="020B0609070205080204" pitchFamily="49" charset="-128"/>
                          <a:ea typeface="ＭＳ ゴシック" panose="020B0609070205080204" pitchFamily="49" charset="-128"/>
                        </a:rPr>
                        <a:t>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solidFill>
                      <a:schemeClr val="accent6">
                        <a:lumMod val="40000"/>
                        <a:lumOff val="60000"/>
                      </a:schemeClr>
                    </a:solidFill>
                  </a:tcPr>
                </a:tc>
                <a:extLst>
                  <a:ext uri="{0D108BD9-81ED-4DB2-BD59-A6C34878D82A}">
                    <a16:rowId xmlns:a16="http://schemas.microsoft.com/office/drawing/2014/main" val="2536481758"/>
                  </a:ext>
                </a:extLst>
              </a:tr>
              <a:tr h="239641">
                <a:tc>
                  <a:txBody>
                    <a:bodyPr/>
                    <a:lstStyle/>
                    <a:p>
                      <a:pPr marL="31750" marR="0" lvl="0" indent="-31750" algn="ctr" defTabSz="685800" rtl="0" eaLnBrk="1" fontAlgn="auto" latinLnBrk="0" hangingPunct="1">
                        <a:lnSpc>
                          <a:spcPts val="1000"/>
                        </a:lnSpc>
                        <a:spcBef>
                          <a:spcPts val="400"/>
                        </a:spcBef>
                        <a:spcAft>
                          <a:spcPts val="400"/>
                        </a:spcAft>
                        <a:buClrTx/>
                        <a:buSzTx/>
                        <a:buFontTx/>
                        <a:buNone/>
                        <a:tabLst/>
                        <a:defRPr/>
                      </a:pPr>
                      <a:r>
                        <a:rPr lang="ja-JP" altLang="en-US" sz="800" kern="100" dirty="0">
                          <a:effectLst/>
                          <a:latin typeface="ＭＳ ゴシック" panose="020B0609070205080204" pitchFamily="49" charset="-128"/>
                          <a:ea typeface="ＭＳ ゴシック" panose="020B0609070205080204" pitchFamily="49" charset="-128"/>
                        </a:rPr>
                        <a:t>底質試料採取</a:t>
                      </a:r>
                      <a:r>
                        <a:rPr lang="ja-JP" altLang="ja-JP" sz="800" kern="100" dirty="0">
                          <a:effectLst/>
                          <a:latin typeface="ＭＳ ゴシック" panose="020B0609070205080204" pitchFamily="49" charset="-128"/>
                          <a:ea typeface="ＭＳ ゴシック" panose="020B0609070205080204" pitchFamily="49" charset="-128"/>
                        </a:rPr>
                        <a:t>・水質</a:t>
                      </a:r>
                      <a:r>
                        <a:rPr lang="ja-JP" altLang="en-US" sz="800" kern="100" dirty="0">
                          <a:effectLst/>
                          <a:latin typeface="ＭＳ ゴシック" panose="020B0609070205080204" pitchFamily="49" charset="-128"/>
                          <a:ea typeface="ＭＳ ゴシック" panose="020B0609070205080204" pitchFamily="49" charset="-128"/>
                        </a:rPr>
                        <a:t>測定</a:t>
                      </a:r>
                      <a:endParaRPr lang="ja-JP" alt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solidFill>
                      <a:schemeClr val="accent6">
                        <a:lumMod val="40000"/>
                        <a:lumOff val="60000"/>
                      </a:schemeClr>
                    </a:solidFill>
                  </a:tcPr>
                </a:tc>
                <a:tc>
                  <a:txBody>
                    <a:bodyPr/>
                    <a:lstStyle/>
                    <a:p>
                      <a:pPr marL="31750" marR="0" lvl="0" indent="-31750" algn="ctr" defTabSz="685800" rtl="0" eaLnBrk="1" fontAlgn="auto" latinLnBrk="0" hangingPunct="1">
                        <a:lnSpc>
                          <a:spcPct val="100000"/>
                        </a:lnSpc>
                        <a:spcBef>
                          <a:spcPts val="0"/>
                        </a:spcBef>
                        <a:spcAft>
                          <a:spcPts val="0"/>
                        </a:spcAft>
                        <a:buClrTx/>
                        <a:buSzTx/>
                        <a:buFontTx/>
                        <a:buNone/>
                        <a:tabLst/>
                        <a:defRPr/>
                      </a:pPr>
                      <a:endParaRPr lang="ja-JP" altLang="ja-JP" sz="7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noFill/>
                  </a:tcPr>
                </a:tc>
                <a:tc>
                  <a:txBody>
                    <a:bodyPr/>
                    <a:lstStyle/>
                    <a:p>
                      <a:pPr marL="31750" marR="0" lvl="0" indent="-31750" algn="ctr" defTabSz="685800" rtl="0" eaLnBrk="1" fontAlgn="auto" latinLnBrk="0" hangingPunct="1">
                        <a:lnSpc>
                          <a:spcPct val="100000"/>
                        </a:lnSpc>
                        <a:spcBef>
                          <a:spcPts val="0"/>
                        </a:spcBef>
                        <a:spcAft>
                          <a:spcPts val="0"/>
                        </a:spcAft>
                        <a:buClrTx/>
                        <a:buSzTx/>
                        <a:buFontTx/>
                        <a:buNone/>
                        <a:tabLst/>
                        <a:defRPr/>
                      </a:pPr>
                      <a:endParaRPr lang="ja-JP" altLang="ja-JP" sz="7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noFill/>
                  </a:tcPr>
                </a:tc>
                <a:tc>
                  <a:txBody>
                    <a:bodyPr/>
                    <a:lstStyle/>
                    <a:p>
                      <a:pPr marL="31750" marR="0" lvl="0" indent="-31750" algn="ctr" defTabSz="685800" rtl="0" eaLnBrk="1" fontAlgn="auto" latinLnBrk="0" hangingPunct="1">
                        <a:lnSpc>
                          <a:spcPct val="100000"/>
                        </a:lnSpc>
                        <a:spcBef>
                          <a:spcPts val="0"/>
                        </a:spcBef>
                        <a:spcAft>
                          <a:spcPts val="0"/>
                        </a:spcAft>
                        <a:buClrTx/>
                        <a:buSzTx/>
                        <a:buFontTx/>
                        <a:buNone/>
                        <a:tabLst/>
                        <a:defRPr/>
                      </a:pPr>
                      <a:endParaRPr lang="ja-JP" altLang="ja-JP" sz="7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noFill/>
                  </a:tcPr>
                </a:tc>
                <a:tc>
                  <a:txBody>
                    <a:bodyPr/>
                    <a:lstStyle/>
                    <a:p>
                      <a:pPr marL="31750" indent="-31750" algn="ctr">
                        <a:lnSpc>
                          <a:spcPct val="100000"/>
                        </a:lnSpc>
                        <a:spcBef>
                          <a:spcPts val="0"/>
                        </a:spcBef>
                        <a:spcAft>
                          <a:spcPts val="0"/>
                        </a:spcAft>
                      </a:pPr>
                      <a:r>
                        <a:rPr lang="ja-JP" sz="800" kern="100" dirty="0">
                          <a:solidFill>
                            <a:srgbClr val="000000"/>
                          </a:solidFill>
                          <a:effectLst/>
                          <a:latin typeface="ＭＳ ゴシック" panose="020B0609070205080204" pitchFamily="49" charset="-128"/>
                          <a:ea typeface="ＭＳ ゴシック" panose="020B0609070205080204" pitchFamily="49" charset="-128"/>
                        </a:rPr>
                        <a:t>散布前</a:t>
                      </a:r>
                      <a:endParaRPr lang="en-US" altLang="ja-JP" sz="8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(8/25)</a:t>
                      </a:r>
                      <a:endParaRPr lang="ja-JP" altLang="ja-JP" sz="7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solidFill>
                      <a:schemeClr val="accent4">
                        <a:lumMod val="20000"/>
                        <a:lumOff val="80000"/>
                      </a:schemeClr>
                    </a:solidFill>
                  </a:tcPr>
                </a:tc>
                <a:tc>
                  <a:txBody>
                    <a:bodyPr/>
                    <a:lstStyle/>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sz="800" kern="100" dirty="0">
                          <a:solidFill>
                            <a:srgbClr val="000000"/>
                          </a:solidFill>
                          <a:effectLst/>
                          <a:latin typeface="ＭＳ ゴシック" panose="020B0609070205080204" pitchFamily="49" charset="-128"/>
                          <a:ea typeface="ＭＳ ゴシック" panose="020B0609070205080204" pitchFamily="49" charset="-128"/>
                        </a:rPr>
                        <a:t>2</a:t>
                      </a:r>
                      <a:r>
                        <a:rPr lang="ja-JP" sz="800" kern="100" dirty="0">
                          <a:solidFill>
                            <a:srgbClr val="000000"/>
                          </a:solidFill>
                          <a:effectLst/>
                          <a:latin typeface="ＭＳ ゴシック" panose="020B0609070205080204" pitchFamily="49" charset="-128"/>
                          <a:ea typeface="ＭＳ ゴシック" panose="020B0609070205080204" pitchFamily="49" charset="-128"/>
                        </a:rPr>
                        <a:t>週間後</a:t>
                      </a:r>
                      <a:endParaRPr lang="en-US" altLang="ja-JP" sz="8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(9/10)</a:t>
                      </a:r>
                      <a:endParaRPr lang="ja-JP" altLang="ja-JP" sz="8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solidFill>
                      <a:schemeClr val="accent4">
                        <a:lumMod val="20000"/>
                        <a:lumOff val="80000"/>
                      </a:schemeClr>
                    </a:solidFill>
                  </a:tcPr>
                </a:tc>
                <a:tc>
                  <a:txBody>
                    <a:bodyPr/>
                    <a:lstStyle/>
                    <a:p>
                      <a:pPr marL="31750" indent="-31750" algn="ctr">
                        <a:lnSpc>
                          <a:spcPct val="100000"/>
                        </a:lnSpc>
                        <a:spcBef>
                          <a:spcPts val="0"/>
                        </a:spcBef>
                        <a:spcAft>
                          <a:spcPts val="0"/>
                        </a:spcAft>
                      </a:pPr>
                      <a:r>
                        <a:rPr lang="en-US" sz="800" kern="100" dirty="0">
                          <a:solidFill>
                            <a:srgbClr val="000000"/>
                          </a:solidFill>
                          <a:effectLst/>
                          <a:latin typeface="ＭＳ ゴシック" panose="020B0609070205080204" pitchFamily="49" charset="-128"/>
                          <a:ea typeface="ＭＳ ゴシック" panose="020B0609070205080204" pitchFamily="49" charset="-128"/>
                        </a:rPr>
                        <a:t>1</a:t>
                      </a:r>
                      <a:r>
                        <a:rPr lang="ja-JP" sz="800" kern="100" dirty="0">
                          <a:solidFill>
                            <a:srgbClr val="000000"/>
                          </a:solidFill>
                          <a:effectLst/>
                          <a:latin typeface="ＭＳ ゴシック" panose="020B0609070205080204" pitchFamily="49" charset="-128"/>
                          <a:ea typeface="ＭＳ ゴシック" panose="020B0609070205080204" pitchFamily="49" charset="-128"/>
                        </a:rPr>
                        <a:t>か月後</a:t>
                      </a:r>
                      <a:endParaRPr lang="en-US" altLang="ja-JP" sz="8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(9/29)</a:t>
                      </a:r>
                      <a:endParaRPr lang="ja-JP" altLang="ja-JP" sz="7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solidFill>
                      <a:schemeClr val="accent4">
                        <a:lumMod val="20000"/>
                        <a:lumOff val="80000"/>
                      </a:schemeClr>
                    </a:solidFill>
                  </a:tcPr>
                </a:tc>
                <a:tc>
                  <a:txBody>
                    <a:bodyPr/>
                    <a:lstStyle/>
                    <a:p>
                      <a:pPr marL="31750" indent="-31750" algn="ctr">
                        <a:lnSpc>
                          <a:spcPct val="100000"/>
                        </a:lnSpc>
                        <a:spcBef>
                          <a:spcPts val="0"/>
                        </a:spcBef>
                        <a:spcAft>
                          <a:spcPts val="0"/>
                        </a:spcAft>
                      </a:pPr>
                      <a:r>
                        <a:rPr lang="en-US" sz="800" kern="100" dirty="0">
                          <a:solidFill>
                            <a:srgbClr val="000000"/>
                          </a:solidFill>
                          <a:effectLst/>
                          <a:latin typeface="ＭＳ ゴシック" panose="020B0609070205080204" pitchFamily="49" charset="-128"/>
                          <a:ea typeface="ＭＳ ゴシック" panose="020B0609070205080204" pitchFamily="49" charset="-128"/>
                        </a:rPr>
                        <a:t>2</a:t>
                      </a:r>
                      <a:r>
                        <a:rPr lang="ja-JP" sz="800" kern="100" dirty="0">
                          <a:solidFill>
                            <a:srgbClr val="000000"/>
                          </a:solidFill>
                          <a:effectLst/>
                          <a:latin typeface="ＭＳ ゴシック" panose="020B0609070205080204" pitchFamily="49" charset="-128"/>
                          <a:ea typeface="ＭＳ ゴシック" panose="020B0609070205080204" pitchFamily="49" charset="-128"/>
                        </a:rPr>
                        <a:t>か月後</a:t>
                      </a:r>
                      <a:endParaRPr lang="en-US" altLang="ja-JP" sz="8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(10/29)</a:t>
                      </a:r>
                      <a:endParaRPr lang="ja-JP" altLang="ja-JP" sz="7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solidFill>
                      <a:schemeClr val="accent4">
                        <a:lumMod val="20000"/>
                        <a:lumOff val="80000"/>
                      </a:schemeClr>
                    </a:solidFill>
                  </a:tcPr>
                </a:tc>
                <a:tc>
                  <a:txBody>
                    <a:bodyPr/>
                    <a:lstStyle/>
                    <a:p>
                      <a:pPr marL="31750" indent="-31750" algn="ctr">
                        <a:lnSpc>
                          <a:spcPct val="100000"/>
                        </a:lnSpc>
                        <a:spcBef>
                          <a:spcPts val="0"/>
                        </a:spcBef>
                        <a:spcAft>
                          <a:spcPts val="0"/>
                        </a:spcAft>
                      </a:pPr>
                      <a:r>
                        <a:rPr lang="en-US" sz="800" kern="100" dirty="0">
                          <a:solidFill>
                            <a:srgbClr val="000000"/>
                          </a:solidFill>
                          <a:effectLst/>
                          <a:latin typeface="ＭＳ ゴシック" panose="020B0609070205080204" pitchFamily="49" charset="-128"/>
                          <a:ea typeface="ＭＳ ゴシック" panose="020B0609070205080204" pitchFamily="49" charset="-128"/>
                        </a:rPr>
                        <a:t>3</a:t>
                      </a:r>
                      <a:r>
                        <a:rPr lang="ja-JP" sz="800" kern="100" dirty="0">
                          <a:solidFill>
                            <a:srgbClr val="000000"/>
                          </a:solidFill>
                          <a:effectLst/>
                          <a:latin typeface="ＭＳ ゴシック" panose="020B0609070205080204" pitchFamily="49" charset="-128"/>
                          <a:ea typeface="ＭＳ ゴシック" panose="020B0609070205080204" pitchFamily="49" charset="-128"/>
                        </a:rPr>
                        <a:t>ヶ月後</a:t>
                      </a:r>
                      <a:endParaRPr lang="en-US" altLang="ja-JP" sz="8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(11/26)</a:t>
                      </a:r>
                      <a:endParaRPr lang="ja-JP" altLang="ja-JP" sz="8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solidFill>
                      <a:schemeClr val="accent4">
                        <a:lumMod val="20000"/>
                        <a:lumOff val="80000"/>
                      </a:schemeClr>
                    </a:solidFill>
                  </a:tcPr>
                </a:tc>
                <a:extLst>
                  <a:ext uri="{0D108BD9-81ED-4DB2-BD59-A6C34878D82A}">
                    <a16:rowId xmlns:a16="http://schemas.microsoft.com/office/drawing/2014/main" val="4121750774"/>
                  </a:ext>
                </a:extLst>
              </a:tr>
              <a:tr h="239641">
                <a:tc>
                  <a:txBody>
                    <a:bodyPr/>
                    <a:lstStyle/>
                    <a:p>
                      <a:pPr marL="31750" indent="63500" algn="ctr">
                        <a:lnSpc>
                          <a:spcPts val="1000"/>
                        </a:lnSpc>
                        <a:spcBef>
                          <a:spcPts val="400"/>
                        </a:spcBef>
                        <a:spcAft>
                          <a:spcPts val="400"/>
                        </a:spcAft>
                      </a:pPr>
                      <a:r>
                        <a:rPr lang="ja-JP" altLang="en-US" sz="800" kern="100" dirty="0">
                          <a:effectLst/>
                          <a:latin typeface="ＭＳ ゴシック" panose="020B0609070205080204" pitchFamily="49" charset="-128"/>
                          <a:ea typeface="ＭＳ ゴシック" panose="020B0609070205080204" pitchFamily="49" charset="-128"/>
                        </a:rPr>
                        <a:t>万才橋</a:t>
                      </a:r>
                      <a:r>
                        <a:rPr lang="en-US" altLang="ja-JP" sz="800" kern="100" dirty="0">
                          <a:effectLst/>
                          <a:latin typeface="ＭＳ ゴシック" panose="020B0609070205080204" pitchFamily="49" charset="-128"/>
                          <a:ea typeface="ＭＳ ゴシック" panose="020B0609070205080204" pitchFamily="49" charset="-128"/>
                        </a:rPr>
                        <a:t>(</a:t>
                      </a:r>
                      <a:r>
                        <a:rPr lang="ja-JP" altLang="en-US" sz="800" kern="100" dirty="0">
                          <a:effectLst/>
                          <a:latin typeface="ＭＳ ゴシック" panose="020B0609070205080204" pitchFamily="49" charset="-128"/>
                          <a:ea typeface="ＭＳ ゴシック" panose="020B0609070205080204" pitchFamily="49" charset="-128"/>
                        </a:rPr>
                        <a:t>下流左岸側</a:t>
                      </a:r>
                      <a:r>
                        <a:rPr lang="en-US" altLang="ja-JP" sz="800" kern="100" dirty="0">
                          <a:effectLst/>
                          <a:latin typeface="ＭＳ ゴシック" panose="020B0609070205080204" pitchFamily="49" charset="-128"/>
                          <a:ea typeface="ＭＳ ゴシック" panose="020B0609070205080204" pitchFamily="49" charset="-128"/>
                        </a:rPr>
                        <a:t>)</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solidFill>
                      <a:schemeClr val="accent6">
                        <a:lumMod val="40000"/>
                        <a:lumOff val="60000"/>
                      </a:schemeClr>
                    </a:solidFill>
                  </a:tcPr>
                </a:tc>
                <a:tc>
                  <a:txBody>
                    <a:bodyPr/>
                    <a:lstStyle/>
                    <a:p>
                      <a:pPr marL="0" indent="0" algn="ctr">
                        <a:lnSpc>
                          <a:spcPct val="100000"/>
                        </a:lnSpc>
                        <a:spcBef>
                          <a:spcPts val="400"/>
                        </a:spcBef>
                        <a:spcAft>
                          <a:spcPts val="400"/>
                        </a:spcAft>
                      </a:pP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noFill/>
                  </a:tcPr>
                </a:tc>
                <a:tc>
                  <a:txBody>
                    <a:bodyPr/>
                    <a:lstStyle/>
                    <a:p>
                      <a:pPr marL="0" indent="0" algn="ctr">
                        <a:lnSpc>
                          <a:spcPct val="100000"/>
                        </a:lnSpc>
                        <a:spcBef>
                          <a:spcPts val="400"/>
                        </a:spcBef>
                        <a:spcAft>
                          <a:spcPts val="400"/>
                        </a:spcAft>
                      </a:pP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noFill/>
                  </a:tcPr>
                </a:tc>
                <a:tc>
                  <a:txBody>
                    <a:bodyPr/>
                    <a:lstStyle/>
                    <a:p>
                      <a:pPr marL="0" indent="0" algn="ctr">
                        <a:lnSpc>
                          <a:spcPct val="100000"/>
                        </a:lnSpc>
                        <a:spcBef>
                          <a:spcPts val="400"/>
                        </a:spcBef>
                        <a:spcAft>
                          <a:spcPts val="400"/>
                        </a:spcAft>
                      </a:pP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noFill/>
                  </a:tcPr>
                </a:tc>
                <a:tc>
                  <a:txBody>
                    <a:bodyPr/>
                    <a:lstStyle/>
                    <a:p>
                      <a:pPr marL="0" indent="0" algn="ctr">
                        <a:lnSpc>
                          <a:spcPct val="100000"/>
                        </a:lnSpc>
                        <a:spcBef>
                          <a:spcPts val="400"/>
                        </a:spcBef>
                        <a:spcAft>
                          <a:spcPts val="400"/>
                        </a:spcAft>
                      </a:pPr>
                      <a:r>
                        <a:rPr lang="ja-JP" sz="8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(8/26)</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solidFill>
                      <a:srgbClr val="FFCCFF"/>
                    </a:solidFill>
                  </a:tcPr>
                </a:tc>
                <a:tc>
                  <a:txBody>
                    <a:bodyPr/>
                    <a:lstStyle/>
                    <a:p>
                      <a:pPr marL="31750" indent="63500" algn="ctr">
                        <a:lnSpc>
                          <a:spcPct val="100000"/>
                        </a:lnSpc>
                        <a:spcBef>
                          <a:spcPts val="400"/>
                        </a:spcBef>
                        <a:spcAft>
                          <a:spcPts val="400"/>
                        </a:spcAft>
                      </a:pP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tc>
                <a:tc>
                  <a:txBody>
                    <a:bodyPr/>
                    <a:lstStyle/>
                    <a:p>
                      <a:pPr marL="31750" indent="63500" algn="ctr">
                        <a:lnSpc>
                          <a:spcPct val="100000"/>
                        </a:lnSpc>
                        <a:spcBef>
                          <a:spcPts val="400"/>
                        </a:spcBef>
                        <a:spcAft>
                          <a:spcPts val="400"/>
                        </a:spcAft>
                      </a:pPr>
                      <a:r>
                        <a:rPr lang="en-US" sz="800" kern="100" dirty="0">
                          <a:effectLst/>
                          <a:latin typeface="ＭＳ ゴシック" panose="020B0609070205080204" pitchFamily="49" charset="-128"/>
                          <a:ea typeface="ＭＳ ゴシック" panose="020B0609070205080204" pitchFamily="49" charset="-128"/>
                        </a:rPr>
                        <a:t> </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tc>
                <a:tc>
                  <a:txBody>
                    <a:bodyPr/>
                    <a:lstStyle/>
                    <a:p>
                      <a:pPr marL="31750" indent="63500" algn="ctr">
                        <a:lnSpc>
                          <a:spcPct val="100000"/>
                        </a:lnSpc>
                        <a:spcBef>
                          <a:spcPts val="400"/>
                        </a:spcBef>
                        <a:spcAft>
                          <a:spcPts val="400"/>
                        </a:spcAft>
                      </a:pPr>
                      <a:r>
                        <a:rPr lang="en-US" sz="800" kern="100" dirty="0">
                          <a:effectLst/>
                          <a:latin typeface="ＭＳ ゴシック" panose="020B0609070205080204" pitchFamily="49" charset="-128"/>
                          <a:ea typeface="ＭＳ ゴシック" panose="020B0609070205080204" pitchFamily="49" charset="-128"/>
                        </a:rPr>
                        <a:t> </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tc>
                <a:tc>
                  <a:txBody>
                    <a:bodyPr/>
                    <a:lstStyle/>
                    <a:p>
                      <a:pPr marL="31750" indent="63500" algn="ctr">
                        <a:lnSpc>
                          <a:spcPct val="100000"/>
                        </a:lnSpc>
                        <a:spcBef>
                          <a:spcPts val="400"/>
                        </a:spcBef>
                        <a:spcAft>
                          <a:spcPts val="400"/>
                        </a:spcAft>
                      </a:pPr>
                      <a:r>
                        <a:rPr lang="en-US" sz="800" kern="100" dirty="0">
                          <a:effectLst/>
                          <a:latin typeface="ＭＳ ゴシック" panose="020B0609070205080204" pitchFamily="49" charset="-128"/>
                          <a:ea typeface="ＭＳ ゴシック" panose="020B0609070205080204" pitchFamily="49" charset="-128"/>
                        </a:rPr>
                        <a:t> </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4442" marR="64442" marT="0" marB="0" anchor="ctr"/>
                </a:tc>
                <a:extLst>
                  <a:ext uri="{0D108BD9-81ED-4DB2-BD59-A6C34878D82A}">
                    <a16:rowId xmlns:a16="http://schemas.microsoft.com/office/drawing/2014/main" val="3068072410"/>
                  </a:ext>
                </a:extLst>
              </a:tr>
            </a:tbl>
          </a:graphicData>
        </a:graphic>
      </p:graphicFrame>
      <p:graphicFrame>
        <p:nvGraphicFramePr>
          <p:cNvPr id="45" name="表 44">
            <a:extLst>
              <a:ext uri="{FF2B5EF4-FFF2-40B4-BE49-F238E27FC236}">
                <a16:creationId xmlns:a16="http://schemas.microsoft.com/office/drawing/2014/main" id="{DCEED95F-E11B-46A4-A843-68C1C345A51A}"/>
              </a:ext>
            </a:extLst>
          </p:cNvPr>
          <p:cNvGraphicFramePr>
            <a:graphicFrameLocks noGrp="1"/>
          </p:cNvGraphicFramePr>
          <p:nvPr/>
        </p:nvGraphicFramePr>
        <p:xfrm>
          <a:off x="358042" y="1374557"/>
          <a:ext cx="8363604" cy="1553926"/>
        </p:xfrm>
        <a:graphic>
          <a:graphicData uri="http://schemas.openxmlformats.org/drawingml/2006/table">
            <a:tbl>
              <a:tblPr firstRow="1" firstCol="1" bandRow="1">
                <a:tableStyleId>{5940675A-B579-460E-94D1-54222C63F5DA}</a:tableStyleId>
              </a:tblPr>
              <a:tblGrid>
                <a:gridCol w="1359919">
                  <a:extLst>
                    <a:ext uri="{9D8B030D-6E8A-4147-A177-3AD203B41FA5}">
                      <a16:colId xmlns:a16="http://schemas.microsoft.com/office/drawing/2014/main" val="2070626514"/>
                    </a:ext>
                  </a:extLst>
                </a:gridCol>
                <a:gridCol w="538745">
                  <a:extLst>
                    <a:ext uri="{9D8B030D-6E8A-4147-A177-3AD203B41FA5}">
                      <a16:colId xmlns:a16="http://schemas.microsoft.com/office/drawing/2014/main" val="311228358"/>
                    </a:ext>
                  </a:extLst>
                </a:gridCol>
                <a:gridCol w="538745">
                  <a:extLst>
                    <a:ext uri="{9D8B030D-6E8A-4147-A177-3AD203B41FA5}">
                      <a16:colId xmlns:a16="http://schemas.microsoft.com/office/drawing/2014/main" val="2079844042"/>
                    </a:ext>
                  </a:extLst>
                </a:gridCol>
                <a:gridCol w="538745">
                  <a:extLst>
                    <a:ext uri="{9D8B030D-6E8A-4147-A177-3AD203B41FA5}">
                      <a16:colId xmlns:a16="http://schemas.microsoft.com/office/drawing/2014/main" val="1153047855"/>
                    </a:ext>
                  </a:extLst>
                </a:gridCol>
                <a:gridCol w="538745">
                  <a:extLst>
                    <a:ext uri="{9D8B030D-6E8A-4147-A177-3AD203B41FA5}">
                      <a16:colId xmlns:a16="http://schemas.microsoft.com/office/drawing/2014/main" val="600787205"/>
                    </a:ext>
                  </a:extLst>
                </a:gridCol>
                <a:gridCol w="538745">
                  <a:extLst>
                    <a:ext uri="{9D8B030D-6E8A-4147-A177-3AD203B41FA5}">
                      <a16:colId xmlns:a16="http://schemas.microsoft.com/office/drawing/2014/main" val="3717716992"/>
                    </a:ext>
                  </a:extLst>
                </a:gridCol>
                <a:gridCol w="538745">
                  <a:extLst>
                    <a:ext uri="{9D8B030D-6E8A-4147-A177-3AD203B41FA5}">
                      <a16:colId xmlns:a16="http://schemas.microsoft.com/office/drawing/2014/main" val="3486884906"/>
                    </a:ext>
                  </a:extLst>
                </a:gridCol>
                <a:gridCol w="538745">
                  <a:extLst>
                    <a:ext uri="{9D8B030D-6E8A-4147-A177-3AD203B41FA5}">
                      <a16:colId xmlns:a16="http://schemas.microsoft.com/office/drawing/2014/main" val="2540120527"/>
                    </a:ext>
                  </a:extLst>
                </a:gridCol>
                <a:gridCol w="538745">
                  <a:extLst>
                    <a:ext uri="{9D8B030D-6E8A-4147-A177-3AD203B41FA5}">
                      <a16:colId xmlns:a16="http://schemas.microsoft.com/office/drawing/2014/main" val="565724988"/>
                    </a:ext>
                  </a:extLst>
                </a:gridCol>
                <a:gridCol w="538745">
                  <a:extLst>
                    <a:ext uri="{9D8B030D-6E8A-4147-A177-3AD203B41FA5}">
                      <a16:colId xmlns:a16="http://schemas.microsoft.com/office/drawing/2014/main" val="597784861"/>
                    </a:ext>
                  </a:extLst>
                </a:gridCol>
                <a:gridCol w="538745">
                  <a:extLst>
                    <a:ext uri="{9D8B030D-6E8A-4147-A177-3AD203B41FA5}">
                      <a16:colId xmlns:a16="http://schemas.microsoft.com/office/drawing/2014/main" val="964021714"/>
                    </a:ext>
                  </a:extLst>
                </a:gridCol>
                <a:gridCol w="538745">
                  <a:extLst>
                    <a:ext uri="{9D8B030D-6E8A-4147-A177-3AD203B41FA5}">
                      <a16:colId xmlns:a16="http://schemas.microsoft.com/office/drawing/2014/main" val="1536218066"/>
                    </a:ext>
                  </a:extLst>
                </a:gridCol>
                <a:gridCol w="538745">
                  <a:extLst>
                    <a:ext uri="{9D8B030D-6E8A-4147-A177-3AD203B41FA5}">
                      <a16:colId xmlns:a16="http://schemas.microsoft.com/office/drawing/2014/main" val="222381766"/>
                    </a:ext>
                  </a:extLst>
                </a:gridCol>
                <a:gridCol w="538745">
                  <a:extLst>
                    <a:ext uri="{9D8B030D-6E8A-4147-A177-3AD203B41FA5}">
                      <a16:colId xmlns:a16="http://schemas.microsoft.com/office/drawing/2014/main" val="1384830867"/>
                    </a:ext>
                  </a:extLst>
                </a:gridCol>
              </a:tblGrid>
              <a:tr h="129038">
                <a:tc rowSpan="2">
                  <a:txBody>
                    <a:bodyPr/>
                    <a:lstStyle/>
                    <a:p>
                      <a:pPr marL="0" indent="0" algn="ctr"/>
                      <a:r>
                        <a:rPr lang="en-US" alt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R3</a:t>
                      </a:r>
                      <a:r>
                        <a:rPr lang="ja-JP" altLang="en-US"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試行実施</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391" marR="62391" marT="0" marB="0" anchor="ctr">
                    <a:solidFill>
                      <a:schemeClr val="accent6">
                        <a:lumMod val="40000"/>
                        <a:lumOff val="60000"/>
                      </a:schemeClr>
                    </a:solidFill>
                  </a:tcPr>
                </a:tc>
                <a:tc gridSpan="8">
                  <a:txBody>
                    <a:bodyPr/>
                    <a:lstStyle/>
                    <a:p>
                      <a:pPr marL="0" indent="1588" algn="ct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令和</a:t>
                      </a:r>
                      <a:r>
                        <a:rPr lang="en-US"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a:t>
                      </a: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391" marR="62391" marT="0" marB="0" anchor="ctr">
                    <a:solidFill>
                      <a:schemeClr val="accent6">
                        <a:lumMod val="40000"/>
                        <a:lumOff val="60000"/>
                      </a:schemeClr>
                    </a:solidFill>
                  </a:tcPr>
                </a:tc>
                <a:tc hMerge="1">
                  <a:txBody>
                    <a:bodyPr/>
                    <a:lstStyle/>
                    <a:p>
                      <a:pPr marL="26988" indent="-5397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0" indent="317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0" indent="317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gridSpan="5">
                  <a:txBody>
                    <a:bodyPr/>
                    <a:lstStyle/>
                    <a:p>
                      <a:pPr marL="31750" indent="63500" algn="ct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令和</a:t>
                      </a:r>
                      <a:r>
                        <a:rPr lang="en-US"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4</a:t>
                      </a: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391" marR="62391" marT="0" marB="0" anchor="ctr">
                    <a:solidFill>
                      <a:schemeClr val="accent6">
                        <a:lumMod val="40000"/>
                        <a:lumOff val="60000"/>
                      </a:schemeClr>
                    </a:solidFill>
                  </a:tcPr>
                </a:tc>
                <a:tc hMerge="1">
                  <a:txBody>
                    <a:bodyPr/>
                    <a:lstStyle/>
                    <a:p>
                      <a:pPr marL="42863" indent="-8572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58738" indent="-11747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extLst>
                  <a:ext uri="{0D108BD9-81ED-4DB2-BD59-A6C34878D82A}">
                    <a16:rowId xmlns:a16="http://schemas.microsoft.com/office/drawing/2014/main" val="2544971548"/>
                  </a:ext>
                </a:extLst>
              </a:tr>
              <a:tr h="129038">
                <a:tc vMerge="1">
                  <a:txBody>
                    <a:bodyPr/>
                    <a:lstStyle/>
                    <a:p>
                      <a:pPr marL="0" indent="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solidFill>
                      <a:schemeClr val="accent6">
                        <a:lumMod val="40000"/>
                        <a:lumOff val="60000"/>
                      </a:schemeClr>
                    </a:solidFill>
                  </a:tcPr>
                </a:tc>
                <a:tc>
                  <a:txBody>
                    <a:bodyPr/>
                    <a:lstStyle/>
                    <a:p>
                      <a:pPr marL="0" indent="3175" algn="ctr"/>
                      <a:r>
                        <a:rPr lang="en-US" sz="800" kern="100" dirty="0">
                          <a:effectLst/>
                          <a:latin typeface="ＭＳ ゴシック" panose="020B0609070205080204" pitchFamily="49" charset="-128"/>
                          <a:ea typeface="ＭＳ ゴシック" panose="020B0609070205080204" pitchFamily="49" charset="-128"/>
                        </a:rPr>
                        <a:t>5</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0" indent="3175" algn="ctr"/>
                      <a:r>
                        <a:rPr lang="en-US" sz="800" kern="100" dirty="0">
                          <a:effectLst/>
                          <a:latin typeface="ＭＳ ゴシック" panose="020B0609070205080204" pitchFamily="49" charset="-128"/>
                          <a:ea typeface="ＭＳ ゴシック" panose="020B0609070205080204" pitchFamily="49" charset="-128"/>
                        </a:rPr>
                        <a:t>6</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0" indent="3175" algn="ctr"/>
                      <a:r>
                        <a:rPr lang="en-US" sz="800" kern="100" dirty="0">
                          <a:effectLst/>
                          <a:latin typeface="ＭＳ ゴシック" panose="020B0609070205080204" pitchFamily="49" charset="-128"/>
                          <a:ea typeface="ＭＳ ゴシック" panose="020B0609070205080204" pitchFamily="49" charset="-128"/>
                        </a:rPr>
                        <a:t>7</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0" indent="3175" algn="ctr"/>
                      <a:r>
                        <a:rPr lang="en-US" sz="800" kern="100" dirty="0">
                          <a:effectLst/>
                          <a:latin typeface="ＭＳ ゴシック" panose="020B0609070205080204" pitchFamily="49" charset="-128"/>
                          <a:ea typeface="ＭＳ ゴシック" panose="020B0609070205080204" pitchFamily="49" charset="-128"/>
                        </a:rPr>
                        <a:t>8</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20638" indent="-41275" algn="ctr"/>
                      <a:r>
                        <a:rPr lang="en-US" sz="800" kern="100" dirty="0">
                          <a:effectLst/>
                          <a:latin typeface="ＭＳ ゴシック" panose="020B0609070205080204" pitchFamily="49" charset="-128"/>
                          <a:ea typeface="ＭＳ ゴシック" panose="020B0609070205080204" pitchFamily="49" charset="-128"/>
                        </a:rPr>
                        <a:t>9</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0" indent="3175" algn="ctr"/>
                      <a:r>
                        <a:rPr lang="en-US" sz="800" kern="100" dirty="0">
                          <a:effectLst/>
                          <a:latin typeface="ＭＳ ゴシック" panose="020B0609070205080204" pitchFamily="49" charset="-128"/>
                          <a:ea typeface="ＭＳ ゴシック" panose="020B0609070205080204" pitchFamily="49" charset="-128"/>
                        </a:rPr>
                        <a:t>10</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0" indent="3175" algn="ctr"/>
                      <a:r>
                        <a:rPr lang="en-US" sz="800" kern="100" dirty="0">
                          <a:effectLst/>
                          <a:latin typeface="ＭＳ ゴシック" panose="020B0609070205080204" pitchFamily="49" charset="-128"/>
                          <a:ea typeface="ＭＳ ゴシック" panose="020B0609070205080204" pitchFamily="49" charset="-128"/>
                        </a:rPr>
                        <a:t>11</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0" indent="3175" algn="ctr"/>
                      <a:r>
                        <a:rPr lang="en-US" sz="800" kern="100" dirty="0">
                          <a:effectLst/>
                          <a:latin typeface="ＭＳ ゴシック" panose="020B0609070205080204" pitchFamily="49" charset="-128"/>
                          <a:ea typeface="ＭＳ ゴシック" panose="020B0609070205080204" pitchFamily="49" charset="-128"/>
                        </a:rPr>
                        <a:t>12</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0" indent="3175" algn="ctr"/>
                      <a:r>
                        <a:rPr lang="en-US" sz="800" kern="100" dirty="0">
                          <a:effectLst/>
                          <a:latin typeface="ＭＳ ゴシック" panose="020B0609070205080204" pitchFamily="49" charset="-128"/>
                          <a:ea typeface="ＭＳ ゴシック" panose="020B0609070205080204" pitchFamily="49" charset="-128"/>
                        </a:rPr>
                        <a:t>1</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42863" indent="-85725" algn="ctr"/>
                      <a:r>
                        <a:rPr lang="en-US" sz="800" kern="100" dirty="0">
                          <a:effectLst/>
                          <a:latin typeface="ＭＳ ゴシック" panose="020B0609070205080204" pitchFamily="49" charset="-128"/>
                          <a:ea typeface="ＭＳ ゴシック" panose="020B0609070205080204" pitchFamily="49" charset="-128"/>
                        </a:rPr>
                        <a:t>2</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50800" indent="-101600" algn="ctr"/>
                      <a:r>
                        <a:rPr lang="en-US" sz="800" kern="100" dirty="0">
                          <a:effectLst/>
                          <a:latin typeface="ＭＳ ゴシック" panose="020B0609070205080204" pitchFamily="49" charset="-128"/>
                          <a:ea typeface="ＭＳ ゴシック" panose="020B0609070205080204" pitchFamily="49" charset="-128"/>
                        </a:rPr>
                        <a:t>3</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50800" indent="-101600" algn="ctr"/>
                      <a:r>
                        <a:rPr lang="en-US" sz="800" kern="100" dirty="0">
                          <a:effectLst/>
                          <a:latin typeface="ＭＳ ゴシック" panose="020B0609070205080204" pitchFamily="49" charset="-128"/>
                          <a:ea typeface="ＭＳ ゴシック" panose="020B0609070205080204" pitchFamily="49" charset="-128"/>
                        </a:rPr>
                        <a:t>4</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tc>
                  <a:txBody>
                    <a:bodyPr/>
                    <a:lstStyle/>
                    <a:p>
                      <a:pPr marL="31750" indent="-90488" algn="ctr"/>
                      <a:r>
                        <a:rPr lang="en-US" sz="800" kern="100" dirty="0">
                          <a:effectLst/>
                          <a:latin typeface="ＭＳ ゴシック" panose="020B0609070205080204" pitchFamily="49" charset="-128"/>
                          <a:ea typeface="ＭＳ ゴシック" panose="020B0609070205080204" pitchFamily="49" charset="-128"/>
                        </a:rPr>
                        <a:t>5</a:t>
                      </a:r>
                      <a:r>
                        <a:rPr lang="ja-JP" sz="800" kern="100" dirty="0">
                          <a:effectLst/>
                          <a:latin typeface="ＭＳ ゴシック" panose="020B0609070205080204" pitchFamily="49" charset="-128"/>
                          <a:ea typeface="ＭＳ ゴシック" panose="020B0609070205080204" pitchFamily="49" charset="-128"/>
                        </a:rPr>
                        <a:t>月</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18854" marR="118854" marT="0" marB="0">
                    <a:solidFill>
                      <a:schemeClr val="accent6">
                        <a:lumMod val="40000"/>
                        <a:lumOff val="60000"/>
                      </a:schemeClr>
                    </a:solidFill>
                  </a:tcPr>
                </a:tc>
                <a:extLst>
                  <a:ext uri="{0D108BD9-81ED-4DB2-BD59-A6C34878D82A}">
                    <a16:rowId xmlns:a16="http://schemas.microsoft.com/office/drawing/2014/main" val="535830950"/>
                  </a:ext>
                </a:extLst>
              </a:tr>
              <a:tr h="368679">
                <a:tc>
                  <a:txBody>
                    <a:bodyPr/>
                    <a:lstStyle/>
                    <a:p>
                      <a:pPr marL="0" indent="0" algn="ctr">
                        <a:lnSpc>
                          <a:spcPts val="900"/>
                        </a:lnSpc>
                      </a:pPr>
                      <a:r>
                        <a:rPr lang="ja-JP" altLang="en-US" sz="800" kern="100" dirty="0">
                          <a:effectLst/>
                          <a:latin typeface="ＭＳ ゴシック" panose="020B0609070205080204" pitchFamily="49" charset="-128"/>
                          <a:ea typeface="ＭＳ ゴシック" panose="020B0609070205080204" pitchFamily="49" charset="-128"/>
                        </a:rPr>
                        <a:t>底質試料採取</a:t>
                      </a:r>
                      <a:r>
                        <a:rPr lang="ja-JP" sz="800" kern="100" dirty="0">
                          <a:effectLst/>
                          <a:latin typeface="ＭＳ ゴシック" panose="020B0609070205080204" pitchFamily="49" charset="-128"/>
                          <a:ea typeface="ＭＳ ゴシック" panose="020B0609070205080204" pitchFamily="49" charset="-128"/>
                        </a:rPr>
                        <a:t>・水質</a:t>
                      </a:r>
                      <a:r>
                        <a:rPr lang="ja-JP" altLang="en-US" sz="800" kern="100" dirty="0">
                          <a:effectLst/>
                          <a:latin typeface="ＭＳ ゴシック" panose="020B0609070205080204" pitchFamily="49" charset="-128"/>
                          <a:ea typeface="ＭＳ ゴシック" panose="020B0609070205080204" pitchFamily="49" charset="-128"/>
                        </a:rPr>
                        <a:t>測定</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391" marR="62391" marT="0" marB="0" anchor="ctr">
                    <a:solidFill>
                      <a:schemeClr val="accent6">
                        <a:lumMod val="40000"/>
                        <a:lumOff val="60000"/>
                      </a:schemeClr>
                    </a:solidFill>
                  </a:tcPr>
                </a:tc>
                <a:tc>
                  <a:txBody>
                    <a:bodyPr/>
                    <a:lstStyle/>
                    <a:p>
                      <a:pPr marL="0" indent="1588" algn="ctr">
                        <a:lnSpc>
                          <a:spcPct val="100000"/>
                        </a:lnSpc>
                      </a:pPr>
                      <a:r>
                        <a:rPr lang="ja-JP" sz="800" kern="100" dirty="0">
                          <a:effectLst/>
                          <a:latin typeface="ＭＳ ゴシック" panose="020B0609070205080204" pitchFamily="49" charset="-128"/>
                          <a:ea typeface="ＭＳ ゴシック" panose="020B0609070205080204" pitchFamily="49" charset="-128"/>
                        </a:rPr>
                        <a:t>散布前</a:t>
                      </a:r>
                      <a:endParaRPr lang="en-US" altLang="ja-JP" sz="800" kern="100" dirty="0">
                        <a:effectLst/>
                        <a:latin typeface="ＭＳ ゴシック" panose="020B0609070205080204" pitchFamily="49" charset="-128"/>
                        <a:ea typeface="ＭＳ ゴシック" panose="020B0609070205080204" pitchFamily="49" charset="-128"/>
                      </a:endParaRPr>
                    </a:p>
                    <a:p>
                      <a:pPr marL="0" marR="0" lvl="0" indent="1588"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(5/12</a:t>
                      </a:r>
                      <a:r>
                        <a:rPr lang="ja-JP" altLang="en-US"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13)</a:t>
                      </a:r>
                      <a:endParaRPr lang="ja-JP" altLang="ja-JP" sz="700" b="1" kern="100" baseline="300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26988" indent="-53975" algn="ctr">
                        <a:lnSpc>
                          <a:spcPct val="100000"/>
                        </a:lnSpc>
                      </a:pPr>
                      <a:r>
                        <a:rPr lang="en-US" sz="800" kern="100" dirty="0">
                          <a:effectLst/>
                          <a:latin typeface="ＭＳ ゴシック" panose="020B0609070205080204" pitchFamily="49" charset="-128"/>
                          <a:ea typeface="ＭＳ ゴシック" panose="020B0609070205080204" pitchFamily="49" charset="-128"/>
                        </a:rPr>
                        <a:t>1</a:t>
                      </a:r>
                      <a:r>
                        <a:rPr lang="ja-JP" sz="800" kern="100" dirty="0">
                          <a:effectLst/>
                          <a:latin typeface="ＭＳ ゴシック" panose="020B0609070205080204" pitchFamily="49" charset="-128"/>
                          <a:ea typeface="ＭＳ ゴシック" panose="020B0609070205080204" pitchFamily="49" charset="-128"/>
                        </a:rPr>
                        <a:t>か月後</a:t>
                      </a:r>
                      <a:endParaRPr lang="en-US" altLang="ja-JP" sz="800" kern="100" dirty="0">
                        <a:effectLst/>
                        <a:latin typeface="ＭＳ ゴシック" panose="020B0609070205080204" pitchFamily="49" charset="-128"/>
                        <a:ea typeface="ＭＳ ゴシック" panose="020B0609070205080204" pitchFamily="49" charset="-128"/>
                      </a:endParaRPr>
                    </a:p>
                    <a:p>
                      <a:pPr marL="26988" marR="0" lvl="0" indent="-53975"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(6/25)</a:t>
                      </a:r>
                      <a:endParaRPr lang="ja-JP" altLang="ja-JP" sz="7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1750" indent="63500" algn="ctr">
                        <a:lnSpc>
                          <a:spcPct val="100000"/>
                        </a:lnSpc>
                      </a:pPr>
                      <a:r>
                        <a:rPr lang="en-US" sz="800" kern="100" dirty="0">
                          <a:effectLst/>
                          <a:latin typeface="ＭＳ ゴシック" panose="020B0609070205080204" pitchFamily="49" charset="-128"/>
                          <a:ea typeface="ＭＳ ゴシック" panose="020B0609070205080204" pitchFamily="49" charset="-128"/>
                        </a:rPr>
                        <a:t> </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3175" algn="ctr">
                        <a:lnSpc>
                          <a:spcPct val="100000"/>
                        </a:lnSpc>
                      </a:pPr>
                      <a:r>
                        <a:rPr lang="en-US" sz="800" kern="100" dirty="0">
                          <a:effectLst/>
                          <a:latin typeface="ＭＳ ゴシック" panose="020B0609070205080204" pitchFamily="49" charset="-128"/>
                          <a:ea typeface="ＭＳ ゴシック" panose="020B0609070205080204" pitchFamily="49" charset="-128"/>
                        </a:rPr>
                        <a:t>3</a:t>
                      </a:r>
                      <a:r>
                        <a:rPr lang="ja-JP" altLang="ja-JP" sz="800" kern="100" dirty="0">
                          <a:effectLst/>
                          <a:latin typeface="ＭＳ ゴシック" panose="020B0609070205080204" pitchFamily="49" charset="-128"/>
                          <a:ea typeface="ＭＳ ゴシック" panose="020B0609070205080204" pitchFamily="49" charset="-128"/>
                        </a:rPr>
                        <a:t>か</a:t>
                      </a:r>
                      <a:r>
                        <a:rPr lang="ja-JP" sz="800" kern="100" dirty="0">
                          <a:effectLst/>
                          <a:latin typeface="ＭＳ ゴシック" panose="020B0609070205080204" pitchFamily="49" charset="-128"/>
                          <a:ea typeface="ＭＳ ゴシック" panose="020B0609070205080204" pitchFamily="49" charset="-128"/>
                        </a:rPr>
                        <a:t>月後</a:t>
                      </a:r>
                      <a:r>
                        <a:rPr lang="en-US" altLang="ja-JP" sz="800" kern="100" dirty="0">
                          <a:effectLst/>
                          <a:latin typeface="ＭＳ ゴシック" panose="020B0609070205080204" pitchFamily="49" charset="-128"/>
                          <a:ea typeface="ＭＳ ゴシック" panose="020B0609070205080204" pitchFamily="49" charset="-128"/>
                        </a:rPr>
                        <a:t>(</a:t>
                      </a:r>
                      <a:r>
                        <a:rPr lang="ja-JP" altLang="en-US" sz="800" kern="100" dirty="0">
                          <a:effectLst/>
                          <a:latin typeface="ＭＳ ゴシック" panose="020B0609070205080204" pitchFamily="49" charset="-128"/>
                          <a:ea typeface="ＭＳ ゴシック" panose="020B0609070205080204" pitchFamily="49" charset="-128"/>
                        </a:rPr>
                        <a:t>大雨後</a:t>
                      </a:r>
                      <a:r>
                        <a:rPr lang="en-US" altLang="ja-JP" sz="800" kern="100" dirty="0">
                          <a:effectLst/>
                          <a:latin typeface="ＭＳ ゴシック" panose="020B0609070205080204" pitchFamily="49" charset="-128"/>
                          <a:ea typeface="ＭＳ ゴシック" panose="020B0609070205080204" pitchFamily="49" charset="-128"/>
                        </a:rPr>
                        <a:t>)</a:t>
                      </a:r>
                      <a:endParaRPr lang="en-US" altLang="ja-JP" sz="800" kern="100" dirty="0">
                        <a:solidFill>
                          <a:schemeClr val="tx1"/>
                        </a:solidFill>
                        <a:effectLst/>
                        <a:latin typeface="ＭＳ ゴシック" panose="020B0609070205080204" pitchFamily="49" charset="-128"/>
                        <a:ea typeface="ＭＳ ゴシック" panose="020B0609070205080204" pitchFamily="49" charset="-128"/>
                      </a:endParaRPr>
                    </a:p>
                    <a:p>
                      <a:pPr marL="0" marR="0" lvl="0" indent="3175"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(8/23)</a:t>
                      </a:r>
                      <a:endParaRPr lang="ja-JP" altLang="ja-JP" sz="7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indent="3175" algn="ctr">
                        <a:lnSpc>
                          <a:spcPct val="100000"/>
                        </a:lnSpc>
                      </a:pPr>
                      <a:r>
                        <a:rPr lang="en-US" altLang="ja-JP" sz="800" kern="100" dirty="0">
                          <a:effectLst/>
                          <a:latin typeface="ＭＳ ゴシック" panose="020B0609070205080204" pitchFamily="49" charset="-128"/>
                          <a:ea typeface="ＭＳ ゴシック" panose="020B0609070205080204" pitchFamily="49" charset="-128"/>
                        </a:rPr>
                        <a:t>4</a:t>
                      </a:r>
                      <a:r>
                        <a:rPr lang="ja-JP" altLang="ja-JP" sz="800" kern="100" dirty="0">
                          <a:effectLst/>
                          <a:latin typeface="ＭＳ ゴシック" panose="020B0609070205080204" pitchFamily="49" charset="-128"/>
                          <a:ea typeface="ＭＳ ゴシック" panose="020B0609070205080204" pitchFamily="49" charset="-128"/>
                        </a:rPr>
                        <a:t>か月後</a:t>
                      </a: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(9/27)</a:t>
                      </a:r>
                      <a:endParaRPr lang="ja-JP" sz="16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1750" marR="0" lvl="0" indent="63500" algn="ctr" defTabSz="685800" rtl="0" eaLnBrk="1" fontAlgn="auto" latinLnBrk="0" hangingPunct="1">
                        <a:lnSpc>
                          <a:spcPct val="100000"/>
                        </a:lnSpc>
                        <a:spcBef>
                          <a:spcPts val="0"/>
                        </a:spcBef>
                        <a:spcAft>
                          <a:spcPts val="0"/>
                        </a:spcAft>
                        <a:buClrTx/>
                        <a:buSzTx/>
                        <a:buFontTx/>
                        <a:buNone/>
                        <a:tabLst/>
                        <a:defRPr/>
                      </a:pPr>
                      <a:r>
                        <a:rPr lang="en-US" altLang="ja-JP" sz="800" kern="100" dirty="0">
                          <a:effectLst/>
                          <a:latin typeface="ＭＳ ゴシック" panose="020B0609070205080204" pitchFamily="49" charset="-128"/>
                          <a:ea typeface="ＭＳ ゴシック" panose="020B0609070205080204" pitchFamily="49" charset="-128"/>
                        </a:rPr>
                        <a:t>5</a:t>
                      </a:r>
                      <a:r>
                        <a:rPr lang="ja-JP" altLang="ja-JP" sz="800" kern="100" dirty="0">
                          <a:effectLst/>
                          <a:latin typeface="ＭＳ ゴシック" panose="020B0609070205080204" pitchFamily="49" charset="-128"/>
                          <a:ea typeface="ＭＳ ゴシック" panose="020B0609070205080204" pitchFamily="49" charset="-128"/>
                        </a:rPr>
                        <a:t>か月後</a:t>
                      </a:r>
                      <a:r>
                        <a:rPr lang="en-US" altLang="ja-JP" sz="7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(10/25)</a:t>
                      </a:r>
                      <a:endParaRPr 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indent="3175" algn="ctr">
                        <a:lnSpc>
                          <a:spcPct val="100000"/>
                        </a:lnSpc>
                      </a:pPr>
                      <a:r>
                        <a:rPr lang="en-US" sz="800" kern="100" dirty="0">
                          <a:effectLst/>
                          <a:latin typeface="ＭＳ ゴシック" panose="020B0609070205080204" pitchFamily="49" charset="-128"/>
                          <a:ea typeface="ＭＳ ゴシック" panose="020B0609070205080204" pitchFamily="49" charset="-128"/>
                        </a:rPr>
                        <a:t>6</a:t>
                      </a:r>
                      <a:r>
                        <a:rPr lang="ja-JP" sz="800" kern="100" dirty="0">
                          <a:effectLst/>
                          <a:latin typeface="ＭＳ ゴシック" panose="020B0609070205080204" pitchFamily="49" charset="-128"/>
                          <a:ea typeface="ＭＳ ゴシック" panose="020B0609070205080204" pitchFamily="49" charset="-128"/>
                        </a:rPr>
                        <a:t>か月後</a:t>
                      </a:r>
                      <a:endParaRPr lang="en-US" altLang="ja-JP" sz="800" kern="100" dirty="0">
                        <a:effectLst/>
                        <a:latin typeface="ＭＳ ゴシック" panose="020B0609070205080204" pitchFamily="49" charset="-128"/>
                        <a:ea typeface="ＭＳ ゴシック" panose="020B0609070205080204" pitchFamily="49" charset="-128"/>
                      </a:endParaRPr>
                    </a:p>
                    <a:p>
                      <a:pPr marL="0" indent="3175" algn="ctr">
                        <a:lnSpc>
                          <a:spcPct val="100000"/>
                        </a:lnSpc>
                      </a:pPr>
                      <a:r>
                        <a:rPr lang="en-US" alt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(11/22)</a:t>
                      </a:r>
                      <a:endParaRPr 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1750" indent="63500" algn="ctr">
                        <a:lnSpc>
                          <a:spcPct val="100000"/>
                        </a:lnSpc>
                      </a:pPr>
                      <a:r>
                        <a:rPr lang="en-US" sz="800" kern="100" dirty="0">
                          <a:effectLst/>
                          <a:latin typeface="ＭＳ ゴシック" panose="020B0609070205080204" pitchFamily="49" charset="-128"/>
                          <a:ea typeface="ＭＳ ゴシック" panose="020B0609070205080204" pitchFamily="49" charset="-128"/>
                        </a:rPr>
                        <a:t> </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800" kern="100" dirty="0">
                          <a:effectLst/>
                          <a:latin typeface="ＭＳ ゴシック" panose="020B0609070205080204" pitchFamily="49" charset="-128"/>
                          <a:ea typeface="ＭＳ ゴシック" panose="020B0609070205080204" pitchFamily="49" charset="-128"/>
                        </a:rPr>
                        <a:t> </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42863" indent="-85725" algn="ctr">
                        <a:lnSpc>
                          <a:spcPct val="100000"/>
                        </a:lnSpc>
                      </a:pPr>
                      <a:r>
                        <a:rPr lang="en-US" sz="800" kern="100">
                          <a:effectLst/>
                          <a:latin typeface="ＭＳ ゴシック" panose="020B0609070205080204" pitchFamily="49" charset="-128"/>
                          <a:ea typeface="ＭＳ ゴシック" panose="020B0609070205080204" pitchFamily="49" charset="-128"/>
                        </a:rPr>
                        <a:t>9</a:t>
                      </a:r>
                      <a:r>
                        <a:rPr lang="ja-JP" sz="800" kern="100">
                          <a:effectLst/>
                          <a:latin typeface="ＭＳ ゴシック" panose="020B0609070205080204" pitchFamily="49" charset="-128"/>
                          <a:ea typeface="ＭＳ ゴシック" panose="020B0609070205080204" pitchFamily="49" charset="-128"/>
                        </a:rPr>
                        <a:t>か月後</a:t>
                      </a:r>
                      <a:endParaRPr lang="en-US" altLang="ja-JP" sz="800" kern="100">
                        <a:effectLst/>
                        <a:latin typeface="ＭＳ ゴシック" panose="020B0609070205080204" pitchFamily="49" charset="-128"/>
                        <a:ea typeface="ＭＳ ゴシック" panose="020B0609070205080204" pitchFamily="49" charset="-128"/>
                      </a:endParaRPr>
                    </a:p>
                    <a:p>
                      <a:pPr marL="42863" indent="-85725" algn="ctr">
                        <a:lnSpc>
                          <a:spcPct val="100000"/>
                        </a:lnSpc>
                      </a:pPr>
                      <a:r>
                        <a:rPr kumimoji="1" lang="ja-JP" altLang="en-US" sz="70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kumimoji="1" lang="en-US" altLang="ja-JP" sz="70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2/13</a:t>
                      </a:r>
                      <a:r>
                        <a:rPr kumimoji="1" lang="ja-JP" altLang="en-US" sz="70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1" lang="ja-JP" sz="70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1750" indent="63500" algn="ctr">
                        <a:lnSpc>
                          <a:spcPct val="100000"/>
                        </a:lnSpc>
                      </a:pPr>
                      <a:r>
                        <a:rPr lang="en-US" sz="800" kern="100" dirty="0">
                          <a:effectLst/>
                          <a:latin typeface="ＭＳ ゴシック" panose="020B0609070205080204" pitchFamily="49" charset="-128"/>
                          <a:ea typeface="ＭＳ ゴシック" panose="020B0609070205080204" pitchFamily="49" charset="-128"/>
                        </a:rPr>
                        <a:t> </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800" kern="100" dirty="0">
                          <a:effectLst/>
                          <a:latin typeface="ＭＳ ゴシック" panose="020B0609070205080204" pitchFamily="49" charset="-128"/>
                          <a:ea typeface="ＭＳ ゴシック" panose="020B0609070205080204" pitchFamily="49" charset="-128"/>
                        </a:rPr>
                        <a:t> </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58738" indent="-117475" algn="ctr">
                        <a:lnSpc>
                          <a:spcPct val="100000"/>
                        </a:lnSpc>
                      </a:pPr>
                      <a:r>
                        <a:rPr lang="en-US" sz="800" kern="100">
                          <a:effectLst/>
                          <a:latin typeface="ＭＳ ゴシック" panose="020B0609070205080204" pitchFamily="49" charset="-128"/>
                          <a:ea typeface="ＭＳ ゴシック" panose="020B0609070205080204" pitchFamily="49" charset="-128"/>
                        </a:rPr>
                        <a:t>12</a:t>
                      </a:r>
                      <a:r>
                        <a:rPr lang="ja-JP" sz="800" kern="100">
                          <a:effectLst/>
                          <a:latin typeface="ＭＳ ゴシック" panose="020B0609070205080204" pitchFamily="49" charset="-128"/>
                          <a:ea typeface="ＭＳ ゴシック" panose="020B0609070205080204" pitchFamily="49" charset="-128"/>
                        </a:rPr>
                        <a:t>か月後</a:t>
                      </a:r>
                      <a:endParaRPr lang="en-US" altLang="ja-JP" sz="800" kern="100">
                        <a:effectLst/>
                        <a:latin typeface="ＭＳ ゴシック" panose="020B0609070205080204" pitchFamily="49" charset="-128"/>
                        <a:ea typeface="ＭＳ ゴシック" panose="020B0609070205080204" pitchFamily="49" charset="-128"/>
                      </a:endParaRPr>
                    </a:p>
                    <a:p>
                      <a:pPr marL="58738" marR="0" lvl="0" indent="-117475" algn="ctr" defTabSz="1420703" rtl="0" eaLnBrk="1" fontAlgn="auto" latinLnBrk="0" hangingPunct="1">
                        <a:lnSpc>
                          <a:spcPct val="100000"/>
                        </a:lnSpc>
                        <a:spcBef>
                          <a:spcPts val="0"/>
                        </a:spcBef>
                        <a:spcAft>
                          <a:spcPts val="0"/>
                        </a:spcAft>
                        <a:buClrTx/>
                        <a:buSzTx/>
                        <a:buFontTx/>
                        <a:buNone/>
                        <a:tabLst/>
                        <a:defRPr/>
                      </a:pPr>
                      <a:r>
                        <a:rPr kumimoji="1" lang="en-US" altLang="ja-JP" sz="70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(5/17)</a:t>
                      </a:r>
                      <a:endParaRPr kumimoji="1" lang="ja-JP" sz="70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497189487"/>
                  </a:ext>
                </a:extLst>
              </a:tr>
              <a:tr h="309057">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lang="ja-JP" sz="800" kern="100" dirty="0">
                          <a:effectLst/>
                          <a:latin typeface="ＭＳ ゴシック" panose="020B0609070205080204" pitchFamily="49" charset="-128"/>
                          <a:ea typeface="ＭＳ ゴシック" panose="020B0609070205080204" pitchFamily="49" charset="-128"/>
                        </a:rPr>
                        <a:t>エリア１</a:t>
                      </a:r>
                      <a:r>
                        <a:rPr lang="en-US" altLang="ja-JP" sz="800" kern="100" dirty="0">
                          <a:effectLst/>
                          <a:latin typeface="ＭＳ ゴシック" panose="020B0609070205080204" pitchFamily="49" charset="-128"/>
                          <a:ea typeface="ＭＳ ゴシック" panose="020B0609070205080204" pitchFamily="49" charset="-128"/>
                        </a:rPr>
                        <a:t>(</a:t>
                      </a:r>
                      <a:r>
                        <a:rPr lang="ja-JP" sz="800" kern="100" dirty="0">
                          <a:effectLst/>
                          <a:latin typeface="ＭＳ ゴシック" panose="020B0609070205080204" pitchFamily="49" charset="-128"/>
                          <a:ea typeface="ＭＳ ゴシック" panose="020B0609070205080204" pitchFamily="49" charset="-128"/>
                        </a:rPr>
                        <a:t>万才</a:t>
                      </a:r>
                      <a:r>
                        <a:rPr lang="ja-JP" sz="800" kern="100">
                          <a:effectLst/>
                          <a:latin typeface="ＭＳ ゴシック" panose="020B0609070205080204" pitchFamily="49" charset="-128"/>
                          <a:ea typeface="ＭＳ ゴシック" panose="020B0609070205080204" pitchFamily="49" charset="-128"/>
                        </a:rPr>
                        <a:t>橋</a:t>
                      </a:r>
                      <a:r>
                        <a:rPr kumimoji="1" lang="en-US" altLang="ja-JP" sz="800" kern="100">
                          <a:solidFill>
                            <a:schemeClr val="tx1"/>
                          </a:solidFill>
                          <a:effectLst/>
                          <a:latin typeface="ＭＳ ゴシック" panose="020B0609070205080204" pitchFamily="49" charset="-128"/>
                          <a:ea typeface="ＭＳ ゴシック" panose="020B0609070205080204" pitchFamily="49" charset="-128"/>
                          <a:cs typeface="+mn-cs"/>
                        </a:rPr>
                        <a:t>)2.6k</a:t>
                      </a:r>
                      <a:endParaRPr kumimoji="1" lang="en-US" altLang="ja-JP" sz="800" kern="100" dirty="0">
                        <a:solidFill>
                          <a:schemeClr val="tx1"/>
                        </a:solidFill>
                        <a:effectLst/>
                        <a:latin typeface="ＭＳ ゴシック" panose="020B0609070205080204" pitchFamily="49" charset="-128"/>
                        <a:ea typeface="ＭＳ ゴシック" panose="020B0609070205080204" pitchFamily="49" charset="-128"/>
                        <a:cs typeface="+mn-cs"/>
                      </a:endParaRPr>
                    </a:p>
                    <a:p>
                      <a:pPr marL="0" indent="0" algn="ctr">
                        <a:lnSpc>
                          <a:spcPct val="100000"/>
                        </a:lnSpc>
                      </a:pPr>
                      <a:r>
                        <a:rPr lang="en-US" sz="800" kern="100" dirty="0">
                          <a:solidFill>
                            <a:srgbClr val="0000FF"/>
                          </a:solidFill>
                          <a:effectLst/>
                          <a:latin typeface="ＭＳ ゴシック" panose="020B0609070205080204" pitchFamily="49" charset="-128"/>
                          <a:ea typeface="ＭＳ ゴシック" panose="020B0609070205080204" pitchFamily="49" charset="-128"/>
                        </a:rPr>
                        <a:t>&lt;1</a:t>
                      </a:r>
                      <a:r>
                        <a:rPr lang="ja-JP" sz="800" kern="100" dirty="0">
                          <a:solidFill>
                            <a:srgbClr val="0000FF"/>
                          </a:solidFill>
                          <a:effectLst/>
                          <a:latin typeface="ＭＳ ゴシック" panose="020B0609070205080204" pitchFamily="49" charset="-128"/>
                          <a:ea typeface="ＭＳ ゴシック" panose="020B0609070205080204" pitchFamily="49" charset="-128"/>
                        </a:rPr>
                        <a:t>回散布</a:t>
                      </a:r>
                      <a:r>
                        <a:rPr lang="en-US" altLang="ja-JP" sz="800" kern="100" dirty="0">
                          <a:solidFill>
                            <a:srgbClr val="0000FF"/>
                          </a:solidFill>
                          <a:effectLst/>
                          <a:latin typeface="ＭＳ ゴシック" panose="020B0609070205080204" pitchFamily="49" charset="-128"/>
                          <a:ea typeface="ＭＳ ゴシック" panose="020B0609070205080204" pitchFamily="49" charset="-128"/>
                        </a:rPr>
                        <a:t>&gt;</a:t>
                      </a:r>
                      <a:endParaRPr lang="ja-JP" sz="1600" kern="100" dirty="0">
                        <a:solidFill>
                          <a:srgbClr val="0000FF"/>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391" marR="62391" marT="0" marB="0" anchor="ctr">
                    <a:solidFill>
                      <a:schemeClr val="accent6">
                        <a:lumMod val="40000"/>
                        <a:lumOff val="60000"/>
                      </a:schemeClr>
                    </a:solidFill>
                  </a:tcPr>
                </a:tc>
                <a:tc>
                  <a:txBody>
                    <a:bodyPr/>
                    <a:lstStyle/>
                    <a:p>
                      <a:pPr marL="0" indent="1588" algn="ctr">
                        <a:lnSpc>
                          <a:spcPct val="100000"/>
                        </a:lnSpc>
                      </a:pPr>
                      <a:r>
                        <a:rPr lang="ja-JP" sz="1000" b="1" kern="100" dirty="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000" b="1" kern="100" dirty="0">
                        <a:solidFill>
                          <a:srgbClr val="FF0000"/>
                        </a:solidFill>
                        <a:effectLst/>
                        <a:latin typeface="ＭＳ ゴシック" panose="020B0609070205080204" pitchFamily="49" charset="-128"/>
                        <a:ea typeface="ＭＳ ゴシック" panose="020B0609070205080204" pitchFamily="49" charset="-128"/>
                      </a:endParaRPr>
                    </a:p>
                    <a:p>
                      <a:pPr marL="0" marR="0" lvl="0" indent="1588"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(5/24)</a:t>
                      </a:r>
                      <a:endParaRPr lang="ja-JP" sz="10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a:effectLst/>
                          <a:latin typeface="ＭＳ ゴシック" panose="020B0609070205080204" pitchFamily="49" charset="-128"/>
                          <a:ea typeface="ＭＳ ゴシック" panose="020B0609070205080204" pitchFamily="49" charset="-128"/>
                        </a:rPr>
                        <a:t> </a:t>
                      </a:r>
                      <a:endPar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87384576"/>
                  </a:ext>
                </a:extLst>
              </a:tr>
              <a:tr h="309057">
                <a:tc>
                  <a:txBody>
                    <a:bodyPr/>
                    <a:lstStyle/>
                    <a:p>
                      <a:pPr marL="0" indent="0" algn="ctr">
                        <a:lnSpc>
                          <a:spcPct val="100000"/>
                        </a:lnSpc>
                      </a:pPr>
                      <a:r>
                        <a:rPr lang="ja-JP" altLang="ja-JP" sz="800" kern="100" dirty="0">
                          <a:effectLst/>
                          <a:latin typeface="ＭＳ ゴシック" panose="020B0609070205080204" pitchFamily="49" charset="-128"/>
                          <a:ea typeface="ＭＳ ゴシック" panose="020B0609070205080204" pitchFamily="49" charset="-128"/>
                        </a:rPr>
                        <a:t>エリア</a:t>
                      </a:r>
                      <a:r>
                        <a:rPr lang="en-US" altLang="ja-JP" sz="800" kern="100" dirty="0">
                          <a:effectLst/>
                          <a:latin typeface="ＭＳ ゴシック" panose="020B0609070205080204" pitchFamily="49" charset="-128"/>
                          <a:ea typeface="ＭＳ ゴシック" panose="020B0609070205080204" pitchFamily="49" charset="-128"/>
                        </a:rPr>
                        <a:t>2(</a:t>
                      </a:r>
                      <a:r>
                        <a:rPr lang="ja-JP" altLang="en-US" sz="800" kern="100" dirty="0">
                          <a:effectLst/>
                          <a:latin typeface="ＭＳ ゴシック" panose="020B0609070205080204" pitchFamily="49" charset="-128"/>
                          <a:ea typeface="ＭＳ ゴシック" panose="020B0609070205080204" pitchFamily="49" charset="-128"/>
                        </a:rPr>
                        <a:t>千歳</a:t>
                      </a:r>
                      <a:r>
                        <a:rPr lang="ja-JP" altLang="ja-JP" sz="800" kern="100">
                          <a:effectLst/>
                          <a:latin typeface="ＭＳ ゴシック" panose="020B0609070205080204" pitchFamily="49" charset="-128"/>
                          <a:ea typeface="ＭＳ ゴシック" panose="020B0609070205080204" pitchFamily="49" charset="-128"/>
                        </a:rPr>
                        <a:t>橋</a:t>
                      </a:r>
                      <a:r>
                        <a:rPr lang="en-US" altLang="ja-JP" sz="800" kern="100">
                          <a:effectLst/>
                          <a:latin typeface="ＭＳ ゴシック" panose="020B0609070205080204" pitchFamily="49" charset="-128"/>
                          <a:ea typeface="ＭＳ ゴシック" panose="020B0609070205080204" pitchFamily="49" charset="-128"/>
                        </a:rPr>
                        <a:t>)2.9k</a:t>
                      </a:r>
                      <a:endParaRPr lang="en-US" altLang="ja-JP" sz="1600" kern="100" dirty="0">
                        <a:effectLst/>
                        <a:latin typeface="ＭＳ ゴシック" panose="020B0609070205080204" pitchFamily="49" charset="-128"/>
                        <a:ea typeface="ＭＳ ゴシック" panose="020B0609070205080204" pitchFamily="49" charset="-128"/>
                      </a:endParaRPr>
                    </a:p>
                    <a:p>
                      <a:pPr marL="0" indent="0" algn="ctr">
                        <a:lnSpc>
                          <a:spcPct val="100000"/>
                        </a:lnSpc>
                      </a:pPr>
                      <a:r>
                        <a:rPr lang="en-US" altLang="ja-JP" sz="800" kern="100" dirty="0">
                          <a:solidFill>
                            <a:srgbClr val="0000FF"/>
                          </a:solidFill>
                          <a:effectLst/>
                          <a:latin typeface="ＭＳ ゴシック" panose="020B0609070205080204" pitchFamily="49" charset="-128"/>
                          <a:ea typeface="ＭＳ ゴシック" panose="020B0609070205080204" pitchFamily="49" charset="-128"/>
                        </a:rPr>
                        <a:t>&lt;4</a:t>
                      </a:r>
                      <a:r>
                        <a:rPr lang="ja-JP" altLang="ja-JP" sz="800" kern="100" dirty="0">
                          <a:solidFill>
                            <a:srgbClr val="0000FF"/>
                          </a:solidFill>
                          <a:effectLst/>
                          <a:latin typeface="ＭＳ ゴシック" panose="020B0609070205080204" pitchFamily="49" charset="-128"/>
                          <a:ea typeface="ＭＳ ゴシック" panose="020B0609070205080204" pitchFamily="49" charset="-128"/>
                        </a:rPr>
                        <a:t>回散布</a:t>
                      </a:r>
                      <a:r>
                        <a:rPr lang="en-US" altLang="ja-JP" sz="800" kern="100" dirty="0">
                          <a:solidFill>
                            <a:srgbClr val="0000FF"/>
                          </a:solidFill>
                          <a:effectLst/>
                          <a:latin typeface="ＭＳ ゴシック" panose="020B0609070205080204" pitchFamily="49" charset="-128"/>
                          <a:ea typeface="ＭＳ ゴシック" panose="020B0609070205080204" pitchFamily="49" charset="-128"/>
                        </a:rPr>
                        <a:t>&gt;</a:t>
                      </a:r>
                      <a:endParaRPr lang="ja-JP" altLang="ja-JP" sz="1600" kern="100" dirty="0">
                        <a:solidFill>
                          <a:srgbClr val="0000FF"/>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391" marR="62391" marT="0" marB="0" anchor="ctr">
                    <a:solidFill>
                      <a:schemeClr val="accent6">
                        <a:lumMod val="40000"/>
                        <a:lumOff val="60000"/>
                      </a:schemeClr>
                    </a:solidFill>
                  </a:tcPr>
                </a:tc>
                <a:tc>
                  <a:txBody>
                    <a:bodyPr/>
                    <a:lstStyle/>
                    <a:p>
                      <a:pPr marL="0" marR="0" lvl="0" indent="1588" algn="ctr" defTabSz="685800" rtl="0" eaLnBrk="1" fontAlgn="auto" latinLnBrk="0" hangingPunct="1">
                        <a:lnSpc>
                          <a:spcPct val="100000"/>
                        </a:lnSpc>
                        <a:spcBef>
                          <a:spcPts val="0"/>
                        </a:spcBef>
                        <a:spcAft>
                          <a:spcPts val="0"/>
                        </a:spcAft>
                        <a:buClrTx/>
                        <a:buSzTx/>
                        <a:buFontTx/>
                        <a:buNone/>
                        <a:tabLst/>
                        <a:defRPr/>
                      </a:pPr>
                      <a:r>
                        <a:rPr lang="ja-JP" altLang="ja-JP" sz="10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(5/24)</a:t>
                      </a:r>
                      <a:endParaRPr lang="ja-JP" altLang="ja-JP" sz="10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000" b="1" kern="100" dirty="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700" b="0" kern="100" dirty="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(8/26)</a:t>
                      </a:r>
                      <a:endParaRPr lang="ja-JP" altLang="ja-JP" sz="7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000" b="1" kern="100" dirty="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000" b="1" kern="100" dirty="0">
                        <a:solidFill>
                          <a:srgbClr val="FF0000"/>
                        </a:solidFill>
                        <a:effectLst/>
                        <a:latin typeface="ＭＳ ゴシック" panose="020B0609070205080204" pitchFamily="49" charset="-128"/>
                        <a:ea typeface="ＭＳ ゴシック" panose="020B0609070205080204" pitchFamily="49" charset="-128"/>
                      </a:endParaRPr>
                    </a:p>
                    <a:p>
                      <a:pPr marL="0" marR="0" lvl="0" indent="1588" algn="ctr" defTabSz="685800" rtl="0" eaLnBrk="1" fontAlgn="auto" latinLnBrk="0" hangingPunct="1">
                        <a:lnSpc>
                          <a:spcPct val="100000"/>
                        </a:lnSpc>
                        <a:spcBef>
                          <a:spcPts val="0"/>
                        </a:spcBef>
                        <a:spcAft>
                          <a:spcPts val="0"/>
                        </a:spcAft>
                        <a:buClrTx/>
                        <a:buSzTx/>
                        <a:buFontTx/>
                        <a:buNone/>
                        <a:tabLst/>
                        <a:defRPr/>
                      </a:pPr>
                      <a:r>
                        <a:rPr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(11/24)</a:t>
                      </a:r>
                      <a:endParaRPr lang="ja-JP" altLang="ja-JP" sz="7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000" b="1" kern="10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000" b="1" kern="10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kumimoji="1" lang="en-US" altLang="ja-JP" sz="700" b="0" kern="10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(2/21)</a:t>
                      </a:r>
                      <a:endParaRPr kumimoji="1" lang="ja-JP"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1538826114"/>
                  </a:ext>
                </a:extLst>
              </a:tr>
              <a:tr h="309057">
                <a:tc>
                  <a:txBody>
                    <a:bodyPr/>
                    <a:lstStyle/>
                    <a:p>
                      <a:pPr marL="0" indent="0" algn="ctr">
                        <a:lnSpc>
                          <a:spcPct val="100000"/>
                        </a:lnSpc>
                      </a:pPr>
                      <a:r>
                        <a:rPr lang="ja-JP" altLang="ja-JP" sz="800" kern="100" dirty="0">
                          <a:effectLst/>
                          <a:latin typeface="ＭＳ ゴシック" panose="020B0609070205080204" pitchFamily="49" charset="-128"/>
                          <a:ea typeface="ＭＳ ゴシック" panose="020B0609070205080204" pitchFamily="49" charset="-128"/>
                        </a:rPr>
                        <a:t>エリア</a:t>
                      </a:r>
                      <a:r>
                        <a:rPr lang="en-US" altLang="ja-JP" sz="800" kern="100" dirty="0">
                          <a:effectLst/>
                          <a:latin typeface="ＭＳ ゴシック" panose="020B0609070205080204" pitchFamily="49" charset="-128"/>
                          <a:ea typeface="ＭＳ ゴシック" panose="020B0609070205080204" pitchFamily="49" charset="-128"/>
                        </a:rPr>
                        <a:t>3(</a:t>
                      </a:r>
                      <a:r>
                        <a:rPr lang="ja-JP" altLang="en-US" sz="800" kern="100">
                          <a:effectLst/>
                          <a:latin typeface="ＭＳ ゴシック" panose="020B0609070205080204" pitchFamily="49" charset="-128"/>
                          <a:ea typeface="ＭＳ ゴシック" panose="020B0609070205080204" pitchFamily="49" charset="-128"/>
                        </a:rPr>
                        <a:t>南弁天</a:t>
                      </a:r>
                      <a:r>
                        <a:rPr lang="ja-JP" altLang="ja-JP" sz="800" kern="100">
                          <a:effectLst/>
                          <a:latin typeface="ＭＳ ゴシック" panose="020B0609070205080204" pitchFamily="49" charset="-128"/>
                          <a:ea typeface="ＭＳ ゴシック" panose="020B0609070205080204" pitchFamily="49" charset="-128"/>
                        </a:rPr>
                        <a:t>橋</a:t>
                      </a:r>
                      <a:r>
                        <a:rPr lang="en-US" altLang="ja-JP" sz="800" kern="100">
                          <a:effectLst/>
                          <a:latin typeface="ＭＳ ゴシック" panose="020B0609070205080204" pitchFamily="49" charset="-128"/>
                          <a:ea typeface="ＭＳ ゴシック" panose="020B0609070205080204" pitchFamily="49" charset="-128"/>
                        </a:rPr>
                        <a:t>)3.7k</a:t>
                      </a:r>
                      <a:endParaRPr lang="en-US" altLang="ja-JP" sz="1600" kern="100" dirty="0">
                        <a:effectLst/>
                        <a:latin typeface="ＭＳ ゴシック" panose="020B0609070205080204" pitchFamily="49" charset="-128"/>
                        <a:ea typeface="ＭＳ ゴシック" panose="020B0609070205080204" pitchFamily="49" charset="-128"/>
                      </a:endParaRPr>
                    </a:p>
                    <a:p>
                      <a:pPr marL="0" indent="0" algn="ctr">
                        <a:lnSpc>
                          <a:spcPct val="100000"/>
                        </a:lnSpc>
                      </a:pPr>
                      <a:r>
                        <a:rPr lang="en-US" altLang="ja-JP" sz="800" kern="100" dirty="0">
                          <a:solidFill>
                            <a:srgbClr val="0000FF"/>
                          </a:solidFill>
                          <a:effectLst/>
                          <a:latin typeface="ＭＳ ゴシック" panose="020B0609070205080204" pitchFamily="49" charset="-128"/>
                          <a:ea typeface="ＭＳ ゴシック" panose="020B0609070205080204" pitchFamily="49" charset="-128"/>
                        </a:rPr>
                        <a:t>&lt;6</a:t>
                      </a:r>
                      <a:r>
                        <a:rPr lang="ja-JP" altLang="ja-JP" sz="800" kern="100" dirty="0">
                          <a:solidFill>
                            <a:srgbClr val="0000FF"/>
                          </a:solidFill>
                          <a:effectLst/>
                          <a:latin typeface="ＭＳ ゴシック" panose="020B0609070205080204" pitchFamily="49" charset="-128"/>
                          <a:ea typeface="ＭＳ ゴシック" panose="020B0609070205080204" pitchFamily="49" charset="-128"/>
                        </a:rPr>
                        <a:t>回散布</a:t>
                      </a:r>
                      <a:r>
                        <a:rPr lang="en-US" altLang="ja-JP" sz="800" kern="100" dirty="0">
                          <a:solidFill>
                            <a:srgbClr val="0000FF"/>
                          </a:solidFill>
                          <a:effectLst/>
                          <a:latin typeface="ＭＳ ゴシック" panose="020B0609070205080204" pitchFamily="49" charset="-128"/>
                          <a:ea typeface="ＭＳ ゴシック" panose="020B0609070205080204" pitchFamily="49" charset="-128"/>
                        </a:rPr>
                        <a:t>&gt;</a:t>
                      </a:r>
                      <a:endParaRPr lang="ja-JP" altLang="ja-JP" sz="1600" kern="100" dirty="0">
                        <a:solidFill>
                          <a:srgbClr val="0000FF"/>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391" marR="62391" marT="0" marB="0" anchor="ctr">
                    <a:solidFill>
                      <a:schemeClr val="accent6">
                        <a:lumMod val="40000"/>
                        <a:lumOff val="60000"/>
                      </a:schemeClr>
                    </a:solidFill>
                  </a:tcPr>
                </a:tc>
                <a:tc>
                  <a:txBody>
                    <a:bodyPr/>
                    <a:lstStyle/>
                    <a:p>
                      <a:pPr marL="0" marR="0" lvl="0" indent="1588" algn="ctr" defTabSz="685800" rtl="0" eaLnBrk="1" fontAlgn="auto" latinLnBrk="0" hangingPunct="1">
                        <a:lnSpc>
                          <a:spcPct val="100000"/>
                        </a:lnSpc>
                        <a:spcBef>
                          <a:spcPts val="0"/>
                        </a:spcBef>
                        <a:spcAft>
                          <a:spcPts val="0"/>
                        </a:spcAft>
                        <a:buClrTx/>
                        <a:buSzTx/>
                        <a:buFontTx/>
                        <a:buNone/>
                        <a:tabLst/>
                        <a:defRPr/>
                      </a:pPr>
                      <a:r>
                        <a:rPr lang="ja-JP" altLang="ja-JP" sz="10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(5/24)</a:t>
                      </a:r>
                      <a:endParaRPr lang="ja-JP" altLang="ja-JP" sz="17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a:effectLst/>
                          <a:latin typeface="ＭＳ ゴシック" panose="020B0609070205080204" pitchFamily="49" charset="-128"/>
                          <a:ea typeface="ＭＳ ゴシック" panose="020B0609070205080204" pitchFamily="49" charset="-128"/>
                        </a:rPr>
                        <a:t> </a:t>
                      </a:r>
                      <a:endPar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000" b="1" kern="100" dirty="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000" b="0" kern="100" dirty="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(7/20)</a:t>
                      </a:r>
                      <a:endParaRPr lang="ja-JP"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marR="0" lvl="0" indent="1588" algn="ctr" defTabSz="685800" rtl="0" eaLnBrk="1" fontAlgn="auto" latinLnBrk="0" hangingPunct="1">
                        <a:lnSpc>
                          <a:spcPct val="100000"/>
                        </a:lnSpc>
                        <a:spcBef>
                          <a:spcPts val="0"/>
                        </a:spcBef>
                        <a:spcAft>
                          <a:spcPts val="0"/>
                        </a:spcAft>
                        <a:buClrTx/>
                        <a:buSzTx/>
                        <a:buFontTx/>
                        <a:buNone/>
                        <a:tabLst/>
                        <a:defRPr/>
                      </a:pPr>
                      <a:r>
                        <a:rPr lang="ja-JP" altLang="ja-JP" sz="10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(9/28)</a:t>
                      </a:r>
                      <a:endParaRPr lang="ja-JP" alt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marR="0" lvl="0" indent="63500" algn="ctr" defTabSz="685800" rtl="0" eaLnBrk="1" fontAlgn="auto" latinLnBrk="0" hangingPunct="1">
                        <a:lnSpc>
                          <a:spcPct val="100000"/>
                        </a:lnSpc>
                        <a:spcBef>
                          <a:spcPts val="0"/>
                        </a:spcBef>
                        <a:spcAft>
                          <a:spcPts val="0"/>
                        </a:spcAft>
                        <a:buClrTx/>
                        <a:buSzTx/>
                        <a:buFontTx/>
                        <a:buNone/>
                        <a:tabLst/>
                        <a:defRPr/>
                      </a:pPr>
                      <a:endParaRPr 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noFill/>
                  </a:tcPr>
                </a:tc>
                <a:tc>
                  <a:txBody>
                    <a:bodyPr/>
                    <a:lstStyle/>
                    <a:p>
                      <a:pPr marL="0" indent="1588" algn="ctr">
                        <a:lnSpc>
                          <a:spcPct val="100000"/>
                        </a:lnSpc>
                      </a:pPr>
                      <a:r>
                        <a:rPr lang="ja-JP" altLang="ja-JP" sz="10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(11/24)</a:t>
                      </a:r>
                      <a:endParaRPr lang="ja-JP" altLang="ja-JP" sz="7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000" b="1" kern="10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000" b="1" kern="10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kumimoji="1" lang="en-US" altLang="ja-JP" sz="700" b="0" kern="10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(1/18)</a:t>
                      </a:r>
                      <a:endParaRPr kumimoji="1" lang="en-US"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000" b="1" kern="10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000" b="1" kern="10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kumimoji="1" lang="en-US" altLang="ja-JP" sz="700" b="0" kern="10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(3/23)</a:t>
                      </a:r>
                      <a:endParaRPr kumimoji="1" lang="ja-JP" altLang="ja-JP" sz="7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000" kern="100" dirty="0">
                          <a:effectLst/>
                          <a:latin typeface="ＭＳ ゴシック" panose="020B0609070205080204" pitchFamily="49" charset="-128"/>
                          <a:ea typeface="ＭＳ ゴシック" panose="020B0609070205080204" pitchFamily="49" charset="-128"/>
                        </a:rPr>
                        <a:t> </a:t>
                      </a: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1375107357"/>
                  </a:ext>
                </a:extLst>
              </a:tr>
            </a:tbl>
          </a:graphicData>
        </a:graphic>
      </p:graphicFrame>
      <p:sp>
        <p:nvSpPr>
          <p:cNvPr id="48" name="正方形/長方形 47">
            <a:extLst>
              <a:ext uri="{FF2B5EF4-FFF2-40B4-BE49-F238E27FC236}">
                <a16:creationId xmlns:a16="http://schemas.microsoft.com/office/drawing/2014/main" id="{623310DD-104E-4B1B-BD31-C5EBD7CFD37E}"/>
              </a:ext>
            </a:extLst>
          </p:cNvPr>
          <p:cNvSpPr/>
          <p:nvPr/>
        </p:nvSpPr>
        <p:spPr>
          <a:xfrm>
            <a:off x="1465315" y="1212672"/>
            <a:ext cx="1774913" cy="204030"/>
          </a:xfrm>
          <a:prstGeom prst="rect">
            <a:avLst/>
          </a:prstGeom>
        </p:spPr>
        <p:txBody>
          <a:bodyPr wrap="square">
            <a:spAutoFit/>
          </a:bodyPr>
          <a:lstStyle/>
          <a:p>
            <a:r>
              <a:rPr lang="en-US" altLang="ja-JP" sz="726" dirty="0">
                <a:latin typeface="ＭＳ ゴシック" panose="020B0609070205080204" pitchFamily="49" charset="-128"/>
                <a:ea typeface="ＭＳ ゴシック" panose="020B0609070205080204" pitchFamily="49" charset="-128"/>
              </a:rPr>
              <a:t>※5/12:</a:t>
            </a:r>
            <a:r>
              <a:rPr lang="ja-JP" altLang="en-US" sz="726" dirty="0">
                <a:latin typeface="ＭＳ ゴシック" panose="020B0609070205080204" pitchFamily="49" charset="-128"/>
                <a:ea typeface="ＭＳ ゴシック" panose="020B0609070205080204" pitchFamily="49" charset="-128"/>
              </a:rPr>
              <a:t>水質測定　</a:t>
            </a:r>
            <a:r>
              <a:rPr lang="en-US" altLang="ja-JP" sz="726" dirty="0">
                <a:latin typeface="ＭＳ ゴシック" panose="020B0609070205080204" pitchFamily="49" charset="-128"/>
                <a:ea typeface="ＭＳ ゴシック" panose="020B0609070205080204" pitchFamily="49" charset="-128"/>
              </a:rPr>
              <a:t>5/13:</a:t>
            </a:r>
            <a:r>
              <a:rPr lang="ja-JP" altLang="en-US" sz="726" dirty="0">
                <a:latin typeface="ＭＳ ゴシック" panose="020B0609070205080204" pitchFamily="49" charset="-128"/>
                <a:ea typeface="ＭＳ ゴシック" panose="020B0609070205080204" pitchFamily="49" charset="-128"/>
              </a:rPr>
              <a:t>底質試料採取</a:t>
            </a:r>
            <a:endParaRPr lang="en-US" altLang="ja-JP" sz="726" dirty="0">
              <a:latin typeface="ＭＳ ゴシック" panose="020B0609070205080204" pitchFamily="49" charset="-128"/>
              <a:ea typeface="ＭＳ ゴシック" panose="020B0609070205080204" pitchFamily="49" charset="-128"/>
            </a:endParaRPr>
          </a:p>
        </p:txBody>
      </p:sp>
      <p:sp>
        <p:nvSpPr>
          <p:cNvPr id="35" name="正方形/長方形 34">
            <a:extLst>
              <a:ext uri="{FF2B5EF4-FFF2-40B4-BE49-F238E27FC236}">
                <a16:creationId xmlns:a16="http://schemas.microsoft.com/office/drawing/2014/main" id="{2581561E-2B78-406F-B675-AE7126AB594B}"/>
              </a:ext>
            </a:extLst>
          </p:cNvPr>
          <p:cNvSpPr/>
          <p:nvPr/>
        </p:nvSpPr>
        <p:spPr>
          <a:xfrm>
            <a:off x="2078820" y="1611466"/>
            <a:ext cx="325982" cy="193579"/>
          </a:xfrm>
          <a:prstGeom prst="rect">
            <a:avLst/>
          </a:prstGeom>
        </p:spPr>
        <p:txBody>
          <a:bodyPr wrap="square">
            <a:spAutoFit/>
          </a:bodyPr>
          <a:lstStyle/>
          <a:p>
            <a:r>
              <a:rPr lang="en-US" altLang="ja-JP" sz="658" dirty="0">
                <a:latin typeface="ＭＳ ゴシック" panose="020B0609070205080204" pitchFamily="49" charset="-128"/>
                <a:ea typeface="ＭＳ ゴシック" panose="020B0609070205080204" pitchFamily="49" charset="-128"/>
              </a:rPr>
              <a:t>※</a:t>
            </a:r>
            <a:endParaRPr lang="en-US" altLang="ja-JP" sz="564" dirty="0">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597146E8-9774-4AB8-8364-71000B3A7E68}"/>
              </a:ext>
            </a:extLst>
          </p:cNvPr>
          <p:cNvSpPr txBox="1"/>
          <p:nvPr/>
        </p:nvSpPr>
        <p:spPr>
          <a:xfrm>
            <a:off x="1640330" y="6166389"/>
            <a:ext cx="556435" cy="162977"/>
          </a:xfrm>
          <a:prstGeom prst="rect">
            <a:avLst/>
          </a:prstGeom>
          <a:noFill/>
        </p:spPr>
        <p:txBody>
          <a:bodyPr wrap="square" lIns="0" tIns="0" rIns="0" bIns="0" rtlCol="0" anchor="ctr" anchorCtr="0">
            <a:noAutofit/>
          </a:bodyPr>
          <a:lstStyle/>
          <a:p>
            <a:pPr algn="ctr"/>
            <a:r>
              <a:rPr kumimoji="1" lang="ja-JP" altLang="en-US" sz="847" dirty="0">
                <a:latin typeface="ＭＳ ゴシック" panose="020B0609070205080204" pitchFamily="49" charset="-128"/>
                <a:ea typeface="ＭＳ ゴシック" panose="020B0609070205080204" pitchFamily="49" charset="-128"/>
              </a:rPr>
              <a:t>南弁天橋</a:t>
            </a:r>
          </a:p>
        </p:txBody>
      </p:sp>
      <p:cxnSp>
        <p:nvCxnSpPr>
          <p:cNvPr id="14" name="直線コネクタ 13">
            <a:extLst>
              <a:ext uri="{FF2B5EF4-FFF2-40B4-BE49-F238E27FC236}">
                <a16:creationId xmlns:a16="http://schemas.microsoft.com/office/drawing/2014/main" id="{51A9B2EB-EABE-411A-B425-CA71F876D901}"/>
              </a:ext>
            </a:extLst>
          </p:cNvPr>
          <p:cNvCxnSpPr>
            <a:cxnSpLocks/>
          </p:cNvCxnSpPr>
          <p:nvPr/>
        </p:nvCxnSpPr>
        <p:spPr>
          <a:xfrm flipV="1">
            <a:off x="1958293" y="6003413"/>
            <a:ext cx="198727" cy="18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501EBB8-303B-4C29-AF5A-D06FE0077FC2}"/>
              </a:ext>
            </a:extLst>
          </p:cNvPr>
          <p:cNvSpPr txBox="1"/>
          <p:nvPr/>
        </p:nvSpPr>
        <p:spPr>
          <a:xfrm>
            <a:off x="2236511" y="6166389"/>
            <a:ext cx="397454" cy="162977"/>
          </a:xfrm>
          <a:prstGeom prst="rect">
            <a:avLst/>
          </a:prstGeom>
          <a:noFill/>
        </p:spPr>
        <p:txBody>
          <a:bodyPr wrap="square" lIns="0" tIns="0" rIns="0" bIns="0" rtlCol="0" anchor="ctr" anchorCtr="0">
            <a:noAutofit/>
          </a:bodyPr>
          <a:lstStyle/>
          <a:p>
            <a:pPr algn="ctr"/>
            <a:r>
              <a:rPr kumimoji="1" lang="ja-JP" altLang="en-US" sz="847" dirty="0">
                <a:latin typeface="ＭＳ ゴシック" panose="020B0609070205080204" pitchFamily="49" charset="-128"/>
                <a:ea typeface="ＭＳ ゴシック" panose="020B0609070205080204" pitchFamily="49" charset="-128"/>
              </a:rPr>
              <a:t>千歳橋</a:t>
            </a:r>
          </a:p>
        </p:txBody>
      </p:sp>
      <p:cxnSp>
        <p:nvCxnSpPr>
          <p:cNvPr id="16" name="直線コネクタ 15">
            <a:extLst>
              <a:ext uri="{FF2B5EF4-FFF2-40B4-BE49-F238E27FC236}">
                <a16:creationId xmlns:a16="http://schemas.microsoft.com/office/drawing/2014/main" id="{9A0044DC-B514-402C-9948-EEFF91562002}"/>
              </a:ext>
            </a:extLst>
          </p:cNvPr>
          <p:cNvCxnSpPr>
            <a:cxnSpLocks/>
          </p:cNvCxnSpPr>
          <p:nvPr/>
        </p:nvCxnSpPr>
        <p:spPr>
          <a:xfrm flipH="1" flipV="1">
            <a:off x="2305688" y="5988663"/>
            <a:ext cx="119236" cy="18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90D3D33-3D4F-4E0C-8ABC-1C6AECB4FE4D}"/>
              </a:ext>
            </a:extLst>
          </p:cNvPr>
          <p:cNvSpPr txBox="1"/>
          <p:nvPr/>
        </p:nvSpPr>
        <p:spPr>
          <a:xfrm>
            <a:off x="2474983" y="5962668"/>
            <a:ext cx="397454" cy="162977"/>
          </a:xfrm>
          <a:prstGeom prst="rect">
            <a:avLst/>
          </a:prstGeom>
          <a:noFill/>
        </p:spPr>
        <p:txBody>
          <a:bodyPr wrap="square" lIns="0" tIns="0" rIns="0" bIns="0" rtlCol="0" anchor="ctr" anchorCtr="0">
            <a:noAutofit/>
          </a:bodyPr>
          <a:lstStyle/>
          <a:p>
            <a:pPr algn="ctr"/>
            <a:r>
              <a:rPr kumimoji="1" lang="ja-JP" altLang="en-US" sz="847" dirty="0">
                <a:latin typeface="ＭＳ ゴシック" panose="020B0609070205080204" pitchFamily="49" charset="-128"/>
                <a:ea typeface="ＭＳ ゴシック" panose="020B0609070205080204" pitchFamily="49" charset="-128"/>
              </a:rPr>
              <a:t>万才橋</a:t>
            </a:r>
          </a:p>
        </p:txBody>
      </p:sp>
      <p:sp>
        <p:nvSpPr>
          <p:cNvPr id="18" name="テキスト ボックス 17">
            <a:extLst>
              <a:ext uri="{FF2B5EF4-FFF2-40B4-BE49-F238E27FC236}">
                <a16:creationId xmlns:a16="http://schemas.microsoft.com/office/drawing/2014/main" id="{9CB29042-2D4A-4CA9-B13A-FD6FEFB34743}"/>
              </a:ext>
            </a:extLst>
          </p:cNvPr>
          <p:cNvSpPr txBox="1"/>
          <p:nvPr/>
        </p:nvSpPr>
        <p:spPr>
          <a:xfrm>
            <a:off x="3667344" y="5595971"/>
            <a:ext cx="993634" cy="162977"/>
          </a:xfrm>
          <a:prstGeom prst="rect">
            <a:avLst/>
          </a:prstGeom>
          <a:noFill/>
        </p:spPr>
        <p:txBody>
          <a:bodyPr wrap="square" lIns="0" tIns="0" rIns="0" bIns="0" rtlCol="0" anchor="ctr" anchorCtr="0">
            <a:noAutofit/>
          </a:bodyPr>
          <a:lstStyle/>
          <a:p>
            <a:pPr algn="ctr"/>
            <a:r>
              <a:rPr kumimoji="1" lang="ja-JP" altLang="en-US" sz="847" dirty="0">
                <a:latin typeface="ＭＳ ゴシック" panose="020B0609070205080204" pitchFamily="49" charset="-128"/>
                <a:ea typeface="ＭＳ ゴシック" panose="020B0609070205080204" pitchFamily="49" charset="-128"/>
              </a:rPr>
              <a:t>平野市町抽水所</a:t>
            </a:r>
          </a:p>
        </p:txBody>
      </p:sp>
      <p:sp>
        <p:nvSpPr>
          <p:cNvPr id="19" name="テキスト ボックス 18">
            <a:extLst>
              <a:ext uri="{FF2B5EF4-FFF2-40B4-BE49-F238E27FC236}">
                <a16:creationId xmlns:a16="http://schemas.microsoft.com/office/drawing/2014/main" id="{BC27A2D6-33C7-48AB-B293-FB9CC3805D3E}"/>
              </a:ext>
            </a:extLst>
          </p:cNvPr>
          <p:cNvSpPr txBox="1"/>
          <p:nvPr/>
        </p:nvSpPr>
        <p:spPr>
          <a:xfrm>
            <a:off x="4682988" y="4546032"/>
            <a:ext cx="834653" cy="162977"/>
          </a:xfrm>
          <a:prstGeom prst="rect">
            <a:avLst/>
          </a:prstGeom>
          <a:noFill/>
        </p:spPr>
        <p:txBody>
          <a:bodyPr wrap="square" lIns="0" tIns="0" rIns="0" bIns="0" rtlCol="0" anchor="ctr" anchorCtr="0">
            <a:noAutofit/>
          </a:bodyPr>
          <a:lstStyle/>
          <a:p>
            <a:pPr algn="ctr"/>
            <a:r>
              <a:rPr kumimoji="1" lang="ja-JP" altLang="en-US" sz="847" dirty="0">
                <a:latin typeface="ＭＳ ゴシック" panose="020B0609070205080204" pitchFamily="49" charset="-128"/>
                <a:ea typeface="ＭＳ ゴシック" panose="020B0609070205080204" pitchFamily="49" charset="-128"/>
              </a:rPr>
              <a:t>長吉ポンプ場</a:t>
            </a:r>
          </a:p>
        </p:txBody>
      </p:sp>
      <p:sp>
        <p:nvSpPr>
          <p:cNvPr id="20" name="テキスト ボックス 19">
            <a:extLst>
              <a:ext uri="{FF2B5EF4-FFF2-40B4-BE49-F238E27FC236}">
                <a16:creationId xmlns:a16="http://schemas.microsoft.com/office/drawing/2014/main" id="{F6F4E20E-4611-4F60-803C-68F9A418370C}"/>
              </a:ext>
            </a:extLst>
          </p:cNvPr>
          <p:cNvSpPr txBox="1"/>
          <p:nvPr/>
        </p:nvSpPr>
        <p:spPr>
          <a:xfrm>
            <a:off x="4441216" y="4845343"/>
            <a:ext cx="556435" cy="162977"/>
          </a:xfrm>
          <a:prstGeom prst="rect">
            <a:avLst/>
          </a:prstGeom>
          <a:noFill/>
        </p:spPr>
        <p:txBody>
          <a:bodyPr wrap="square" lIns="0" tIns="0" rIns="0" bIns="0" rtlCol="0" anchor="ctr" anchorCtr="0">
            <a:noAutofit/>
          </a:bodyPr>
          <a:lstStyle/>
          <a:p>
            <a:pPr algn="ctr"/>
            <a:r>
              <a:rPr kumimoji="1" lang="ja-JP" altLang="en-US" sz="847" dirty="0">
                <a:latin typeface="ＭＳ ゴシック" panose="020B0609070205080204" pitchFamily="49" charset="-128"/>
                <a:ea typeface="ＭＳ ゴシック" panose="020B0609070205080204" pitchFamily="49" charset="-128"/>
              </a:rPr>
              <a:t>中竹渕橋</a:t>
            </a:r>
          </a:p>
        </p:txBody>
      </p:sp>
      <p:cxnSp>
        <p:nvCxnSpPr>
          <p:cNvPr id="21" name="直線コネクタ 20">
            <a:extLst>
              <a:ext uri="{FF2B5EF4-FFF2-40B4-BE49-F238E27FC236}">
                <a16:creationId xmlns:a16="http://schemas.microsoft.com/office/drawing/2014/main" id="{A64F9432-BD5E-48B1-8113-78611D7F8C32}"/>
              </a:ext>
            </a:extLst>
          </p:cNvPr>
          <p:cNvCxnSpPr>
            <a:cxnSpLocks/>
          </p:cNvCxnSpPr>
          <p:nvPr/>
        </p:nvCxnSpPr>
        <p:spPr>
          <a:xfrm flipH="1">
            <a:off x="1056245" y="5718203"/>
            <a:ext cx="119236" cy="122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0E6893E-B530-4105-8796-E097E524EB61}"/>
              </a:ext>
            </a:extLst>
          </p:cNvPr>
          <p:cNvSpPr txBox="1"/>
          <p:nvPr/>
        </p:nvSpPr>
        <p:spPr>
          <a:xfrm>
            <a:off x="1094795" y="5555226"/>
            <a:ext cx="397454" cy="162977"/>
          </a:xfrm>
          <a:prstGeom prst="rect">
            <a:avLst/>
          </a:prstGeom>
          <a:noFill/>
        </p:spPr>
        <p:txBody>
          <a:bodyPr wrap="square" lIns="0" tIns="0" rIns="0" bIns="0" rtlCol="0" anchor="ctr" anchorCtr="0">
            <a:noAutofit/>
          </a:bodyPr>
          <a:lstStyle/>
          <a:p>
            <a:pPr algn="ctr"/>
            <a:r>
              <a:rPr kumimoji="1" lang="ja-JP" altLang="en-US" sz="847" dirty="0">
                <a:latin typeface="ＭＳ ゴシック" panose="020B0609070205080204" pitchFamily="49" charset="-128"/>
                <a:ea typeface="ＭＳ ゴシック" panose="020B0609070205080204" pitchFamily="49" charset="-128"/>
              </a:rPr>
              <a:t>城見橋</a:t>
            </a:r>
          </a:p>
        </p:txBody>
      </p:sp>
      <p:cxnSp>
        <p:nvCxnSpPr>
          <p:cNvPr id="23" name="直線コネクタ 22">
            <a:extLst>
              <a:ext uri="{FF2B5EF4-FFF2-40B4-BE49-F238E27FC236}">
                <a16:creationId xmlns:a16="http://schemas.microsoft.com/office/drawing/2014/main" id="{C59D27D4-1E3F-47E1-84A1-BCC18838DD27}"/>
              </a:ext>
            </a:extLst>
          </p:cNvPr>
          <p:cNvCxnSpPr>
            <a:cxnSpLocks/>
          </p:cNvCxnSpPr>
          <p:nvPr/>
        </p:nvCxnSpPr>
        <p:spPr>
          <a:xfrm>
            <a:off x="1929448" y="5758947"/>
            <a:ext cx="139108" cy="162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8471CBF8-BF7C-4525-BBFD-2222468E140C}"/>
              </a:ext>
            </a:extLst>
          </p:cNvPr>
          <p:cNvSpPr txBox="1"/>
          <p:nvPr/>
        </p:nvSpPr>
        <p:spPr>
          <a:xfrm>
            <a:off x="1723464" y="5612326"/>
            <a:ext cx="397454" cy="162977"/>
          </a:xfrm>
          <a:prstGeom prst="rect">
            <a:avLst/>
          </a:prstGeom>
          <a:noFill/>
        </p:spPr>
        <p:txBody>
          <a:bodyPr wrap="square" lIns="0" tIns="0" rIns="0" bIns="0" rtlCol="0" anchor="ctr" anchorCtr="0">
            <a:noAutofit/>
          </a:bodyPr>
          <a:lstStyle/>
          <a:p>
            <a:pPr algn="ctr"/>
            <a:r>
              <a:rPr kumimoji="1" lang="ja-JP" altLang="en-US" sz="847" dirty="0">
                <a:latin typeface="ＭＳ ゴシック" panose="020B0609070205080204" pitchFamily="49" charset="-128"/>
                <a:ea typeface="ＭＳ ゴシック" panose="020B0609070205080204" pitchFamily="49" charset="-128"/>
              </a:rPr>
              <a:t>剣橋</a:t>
            </a:r>
          </a:p>
        </p:txBody>
      </p:sp>
      <p:sp>
        <p:nvSpPr>
          <p:cNvPr id="25" name="テキスト ボックス 24">
            <a:extLst>
              <a:ext uri="{FF2B5EF4-FFF2-40B4-BE49-F238E27FC236}">
                <a16:creationId xmlns:a16="http://schemas.microsoft.com/office/drawing/2014/main" id="{CE3A357C-CEA4-407B-9917-A8CFCA672540}"/>
              </a:ext>
            </a:extLst>
          </p:cNvPr>
          <p:cNvSpPr txBox="1"/>
          <p:nvPr/>
        </p:nvSpPr>
        <p:spPr>
          <a:xfrm>
            <a:off x="2995814" y="6022303"/>
            <a:ext cx="715416" cy="162977"/>
          </a:xfrm>
          <a:prstGeom prst="rect">
            <a:avLst/>
          </a:prstGeom>
          <a:noFill/>
        </p:spPr>
        <p:txBody>
          <a:bodyPr wrap="square" lIns="0" tIns="0" rIns="0" bIns="0" rtlCol="0" anchor="ctr" anchorCtr="0">
            <a:noAutofit/>
          </a:bodyPr>
          <a:lstStyle/>
          <a:p>
            <a:pPr algn="ctr"/>
            <a:r>
              <a:rPr kumimoji="1" lang="ja-JP" altLang="en-US" sz="847" dirty="0">
                <a:latin typeface="ＭＳ ゴシック" panose="020B0609070205080204" pitchFamily="49" charset="-128"/>
                <a:ea typeface="ＭＳ ゴシック" panose="020B0609070205080204" pitchFamily="49" charset="-128"/>
              </a:rPr>
              <a:t>三川合流点</a:t>
            </a:r>
          </a:p>
        </p:txBody>
      </p:sp>
      <p:sp>
        <p:nvSpPr>
          <p:cNvPr id="26" name="テキスト ボックス 25">
            <a:extLst>
              <a:ext uri="{FF2B5EF4-FFF2-40B4-BE49-F238E27FC236}">
                <a16:creationId xmlns:a16="http://schemas.microsoft.com/office/drawing/2014/main" id="{8471CBF8-BF7C-4525-BBFD-2222468E140C}"/>
              </a:ext>
            </a:extLst>
          </p:cNvPr>
          <p:cNvSpPr txBox="1"/>
          <p:nvPr/>
        </p:nvSpPr>
        <p:spPr>
          <a:xfrm>
            <a:off x="1439107" y="6437482"/>
            <a:ext cx="1515316" cy="239670"/>
          </a:xfrm>
          <a:prstGeom prst="rect">
            <a:avLst/>
          </a:prstGeom>
          <a:noFill/>
        </p:spPr>
        <p:txBody>
          <a:bodyPr wrap="square" lIns="0" tIns="0" rIns="0" bIns="0" rtlCol="0" anchor="ctr" anchorCtr="0">
            <a:noAutofit/>
          </a:bodyPr>
          <a:lstStyle/>
          <a:p>
            <a:pPr algn="ctr"/>
            <a:r>
              <a:rPr kumimoji="1" lang="ja-JP" altLang="en-US" sz="847">
                <a:latin typeface="ＭＳ ゴシック" panose="020B0609070205080204" pitchFamily="49" charset="-128"/>
                <a:ea typeface="ＭＳ ゴシック" panose="020B0609070205080204" pitchFamily="49" charset="-128"/>
              </a:rPr>
              <a:t>常時カメラ撮影区間</a:t>
            </a:r>
            <a:endParaRPr kumimoji="1" lang="ja-JP" altLang="en-US" sz="847" dirty="0">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7EBF8958-57B0-4915-95F7-18F52AD712AA}"/>
              </a:ext>
            </a:extLst>
          </p:cNvPr>
          <p:cNvSpPr txBox="1"/>
          <p:nvPr/>
        </p:nvSpPr>
        <p:spPr>
          <a:xfrm>
            <a:off x="4446106" y="4768027"/>
            <a:ext cx="884782" cy="148182"/>
          </a:xfrm>
          <a:prstGeom prst="rect">
            <a:avLst/>
          </a:prstGeom>
          <a:noFill/>
        </p:spPr>
        <p:txBody>
          <a:bodyPr wrap="square" rtlCol="0">
            <a:spAutoFit/>
          </a:bodyPr>
          <a:lstStyle/>
          <a:p>
            <a:r>
              <a:rPr kumimoji="1" lang="ja-JP" altLang="en-US" sz="363" dirty="0">
                <a:latin typeface="ＭＳ Ｐゴシック" panose="020B0600070205080204" pitchFamily="50" charset="-128"/>
                <a:ea typeface="ＭＳ Ｐゴシック" panose="020B0600070205080204" pitchFamily="50" charset="-128"/>
              </a:rPr>
              <a:t>なかたけ</a:t>
            </a:r>
            <a:r>
              <a:rPr kumimoji="1" lang="ja-JP" altLang="en-US" sz="363" dirty="0" err="1">
                <a:latin typeface="ＭＳ Ｐゴシック" panose="020B0600070205080204" pitchFamily="50" charset="-128"/>
                <a:ea typeface="ＭＳ Ｐゴシック" panose="020B0600070205080204" pitchFamily="50" charset="-128"/>
              </a:rPr>
              <a:t>ふちば</a:t>
            </a:r>
            <a:r>
              <a:rPr kumimoji="1" lang="ja-JP" altLang="en-US" sz="363" dirty="0">
                <a:latin typeface="ＭＳ Ｐゴシック" panose="020B0600070205080204" pitchFamily="50" charset="-128"/>
                <a:ea typeface="ＭＳ Ｐゴシック" panose="020B0600070205080204" pitchFamily="50" charset="-128"/>
              </a:rPr>
              <a:t>し</a:t>
            </a:r>
          </a:p>
        </p:txBody>
      </p:sp>
      <p:cxnSp>
        <p:nvCxnSpPr>
          <p:cNvPr id="31" name="直線矢印コネクタ 30"/>
          <p:cNvCxnSpPr/>
          <p:nvPr/>
        </p:nvCxnSpPr>
        <p:spPr>
          <a:xfrm flipH="1" flipV="1">
            <a:off x="1110013" y="6543986"/>
            <a:ext cx="447157" cy="7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2939610" y="6543986"/>
            <a:ext cx="36439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四角形: 角を丸くする 11">
            <a:extLst>
              <a:ext uri="{FF2B5EF4-FFF2-40B4-BE49-F238E27FC236}">
                <a16:creationId xmlns:a16="http://schemas.microsoft.com/office/drawing/2014/main" id="{64B1E244-F5B1-419A-9F67-AF3FE7DF4C0F}"/>
              </a:ext>
            </a:extLst>
          </p:cNvPr>
          <p:cNvSpPr/>
          <p:nvPr/>
        </p:nvSpPr>
        <p:spPr>
          <a:xfrm>
            <a:off x="6020757" y="1617476"/>
            <a:ext cx="2700890" cy="1337233"/>
          </a:xfrm>
          <a:prstGeom prst="roundRect">
            <a:avLst>
              <a:gd name="adj" fmla="val 3531"/>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34" name="フローチャート: 代替処理 33">
            <a:extLst>
              <a:ext uri="{FF2B5EF4-FFF2-40B4-BE49-F238E27FC236}">
                <a16:creationId xmlns:a16="http://schemas.microsoft.com/office/drawing/2014/main" id="{2FF3C09B-65B7-41CD-8D64-A4DE2AFB8D93}"/>
              </a:ext>
            </a:extLst>
          </p:cNvPr>
          <p:cNvSpPr/>
          <p:nvPr/>
        </p:nvSpPr>
        <p:spPr>
          <a:xfrm>
            <a:off x="6192833" y="2968051"/>
            <a:ext cx="1297038" cy="242824"/>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1127" b="1"/>
              <a:t>今回追加報告</a:t>
            </a:r>
            <a:endParaRPr lang="ja-JP" altLang="en-US" sz="1127" b="1" dirty="0"/>
          </a:p>
        </p:txBody>
      </p:sp>
      <p:pic>
        <p:nvPicPr>
          <p:cNvPr id="1026" name="図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6200000">
            <a:off x="339831" y="5850090"/>
            <a:ext cx="339526" cy="86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テキスト ボックス 20"/>
          <p:cNvSpPr txBox="1"/>
          <p:nvPr/>
        </p:nvSpPr>
        <p:spPr>
          <a:xfrm>
            <a:off x="4495504" y="5421537"/>
            <a:ext cx="1178225" cy="202061"/>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ja-JP" altLang="en-US" sz="726"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726"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1/1,000</a:t>
            </a:r>
            <a:endParaRPr lang="ja-JP" altLang="en-US" sz="1089" kern="100" dirty="0">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41" name="直線矢印コネクタ 40"/>
          <p:cNvCxnSpPr/>
          <p:nvPr/>
        </p:nvCxnSpPr>
        <p:spPr>
          <a:xfrm flipV="1">
            <a:off x="3815071" y="4430592"/>
            <a:ext cx="1403330" cy="1541281"/>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1045270" y="6343444"/>
            <a:ext cx="2382482"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20"/>
          <p:cNvSpPr txBox="1"/>
          <p:nvPr/>
        </p:nvSpPr>
        <p:spPr>
          <a:xfrm>
            <a:off x="1838326" y="6364899"/>
            <a:ext cx="1261736" cy="209810"/>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ja-JP" altLang="en-US" sz="726"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altLang="ja-JP" sz="726"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1/3</a:t>
            </a:r>
            <a:r>
              <a:rPr lang="en-US" sz="726"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,000</a:t>
            </a:r>
            <a:endParaRPr lang="ja-JP" altLang="en-US" sz="1089"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 name="下矢印 2"/>
          <p:cNvSpPr/>
          <p:nvPr/>
        </p:nvSpPr>
        <p:spPr>
          <a:xfrm>
            <a:off x="696663" y="4768027"/>
            <a:ext cx="246782" cy="369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9" name="下矢印 48"/>
          <p:cNvSpPr/>
          <p:nvPr/>
        </p:nvSpPr>
        <p:spPr>
          <a:xfrm rot="5876404">
            <a:off x="2211176" y="4999349"/>
            <a:ext cx="246782" cy="369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50" name="下矢印 49"/>
          <p:cNvSpPr/>
          <p:nvPr/>
        </p:nvSpPr>
        <p:spPr>
          <a:xfrm rot="5876404">
            <a:off x="2856453" y="6043223"/>
            <a:ext cx="246782" cy="369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 name="テキスト ボックス 3"/>
          <p:cNvSpPr txBox="1"/>
          <p:nvPr/>
        </p:nvSpPr>
        <p:spPr>
          <a:xfrm>
            <a:off x="4293038" y="6392881"/>
            <a:ext cx="1446230" cy="259943"/>
          </a:xfrm>
          <a:prstGeom prst="rect">
            <a:avLst/>
          </a:prstGeom>
          <a:noFill/>
        </p:spPr>
        <p:txBody>
          <a:bodyPr wrap="none" rtlCol="0">
            <a:spAutoFit/>
          </a:bodyPr>
          <a:lstStyle/>
          <a:p>
            <a:r>
              <a:rPr kumimoji="1" lang="en-US" altLang="ja-JP" sz="1089" dirty="0"/>
              <a:t>R3</a:t>
            </a:r>
            <a:r>
              <a:rPr kumimoji="1" lang="ja-JP" altLang="en-US" sz="1089" dirty="0"/>
              <a:t>底質改善試行箇所</a:t>
            </a:r>
          </a:p>
        </p:txBody>
      </p:sp>
      <p:sp>
        <p:nvSpPr>
          <p:cNvPr id="5" name="正方形/長方形 4"/>
          <p:cNvSpPr/>
          <p:nvPr/>
        </p:nvSpPr>
        <p:spPr>
          <a:xfrm>
            <a:off x="4147399" y="6437482"/>
            <a:ext cx="115709" cy="115709"/>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51" name="直線矢印コネクタ 50"/>
          <p:cNvCxnSpPr/>
          <p:nvPr/>
        </p:nvCxnSpPr>
        <p:spPr>
          <a:xfrm flipV="1">
            <a:off x="3622556" y="5971875"/>
            <a:ext cx="192515" cy="213405"/>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20"/>
          <p:cNvSpPr txBox="1"/>
          <p:nvPr/>
        </p:nvSpPr>
        <p:spPr>
          <a:xfrm>
            <a:off x="3933858" y="5971874"/>
            <a:ext cx="1178225" cy="202061"/>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ja-JP" altLang="en-US" sz="726"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726"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1/2,000</a:t>
            </a:r>
            <a:endParaRPr lang="ja-JP" altLang="en-US" sz="1089" kern="100" dirty="0">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28" name="Group 4"/>
          <p:cNvGrpSpPr>
            <a:grpSpLocks noChangeAspect="1"/>
          </p:cNvGrpSpPr>
          <p:nvPr/>
        </p:nvGrpSpPr>
        <p:grpSpPr bwMode="auto">
          <a:xfrm>
            <a:off x="845479" y="3880233"/>
            <a:ext cx="4333895" cy="2281199"/>
            <a:chOff x="2547" y="3770"/>
            <a:chExt cx="4514" cy="2376"/>
          </a:xfrm>
        </p:grpSpPr>
        <p:sp>
          <p:nvSpPr>
            <p:cNvPr id="29" name="AutoShape 3"/>
            <p:cNvSpPr>
              <a:spLocks noChangeAspect="1" noChangeArrowheads="1" noTextEdit="1"/>
            </p:cNvSpPr>
            <p:nvPr/>
          </p:nvSpPr>
          <p:spPr bwMode="auto">
            <a:xfrm>
              <a:off x="2547" y="3770"/>
              <a:ext cx="4514"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30" name="Freeform 5"/>
            <p:cNvSpPr>
              <a:spLocks/>
            </p:cNvSpPr>
            <p:nvPr/>
          </p:nvSpPr>
          <p:spPr bwMode="auto">
            <a:xfrm>
              <a:off x="2708" y="3785"/>
              <a:ext cx="4340" cy="2219"/>
            </a:xfrm>
            <a:custGeom>
              <a:avLst/>
              <a:gdLst>
                <a:gd name="T0" fmla="*/ 19076 w 19076"/>
                <a:gd name="T1" fmla="*/ 0 h 9516"/>
                <a:gd name="T2" fmla="*/ 18618 w 19076"/>
                <a:gd name="T3" fmla="*/ 400 h 9516"/>
                <a:gd name="T4" fmla="*/ 18360 w 19076"/>
                <a:gd name="T5" fmla="*/ 425 h 9516"/>
                <a:gd name="T6" fmla="*/ 18043 w 19076"/>
                <a:gd name="T7" fmla="*/ 525 h 9516"/>
                <a:gd name="T8" fmla="*/ 17885 w 19076"/>
                <a:gd name="T9" fmla="*/ 684 h 9516"/>
                <a:gd name="T10" fmla="*/ 17693 w 19076"/>
                <a:gd name="T11" fmla="*/ 767 h 9516"/>
                <a:gd name="T12" fmla="*/ 17535 w 19076"/>
                <a:gd name="T13" fmla="*/ 1050 h 9516"/>
                <a:gd name="T14" fmla="*/ 17476 w 19076"/>
                <a:gd name="T15" fmla="*/ 1292 h 9516"/>
                <a:gd name="T16" fmla="*/ 17343 w 19076"/>
                <a:gd name="T17" fmla="*/ 1384 h 9516"/>
                <a:gd name="T18" fmla="*/ 17318 w 19076"/>
                <a:gd name="T19" fmla="*/ 1750 h 9516"/>
                <a:gd name="T20" fmla="*/ 17235 w 19076"/>
                <a:gd name="T21" fmla="*/ 1909 h 9516"/>
                <a:gd name="T22" fmla="*/ 17010 w 19076"/>
                <a:gd name="T23" fmla="*/ 2234 h 9516"/>
                <a:gd name="T24" fmla="*/ 16685 w 19076"/>
                <a:gd name="T25" fmla="*/ 2517 h 9516"/>
                <a:gd name="T26" fmla="*/ 16360 w 19076"/>
                <a:gd name="T27" fmla="*/ 2767 h 9516"/>
                <a:gd name="T28" fmla="*/ 16035 w 19076"/>
                <a:gd name="T29" fmla="*/ 3542 h 9516"/>
                <a:gd name="T30" fmla="*/ 15668 w 19076"/>
                <a:gd name="T31" fmla="*/ 4392 h 9516"/>
                <a:gd name="T32" fmla="*/ 15368 w 19076"/>
                <a:gd name="T33" fmla="*/ 4650 h 9516"/>
                <a:gd name="T34" fmla="*/ 15201 w 19076"/>
                <a:gd name="T35" fmla="*/ 5033 h 9516"/>
                <a:gd name="T36" fmla="*/ 14876 w 19076"/>
                <a:gd name="T37" fmla="*/ 5275 h 9516"/>
                <a:gd name="T38" fmla="*/ 14568 w 19076"/>
                <a:gd name="T39" fmla="*/ 5417 h 9516"/>
                <a:gd name="T40" fmla="*/ 14418 w 19076"/>
                <a:gd name="T41" fmla="*/ 5717 h 9516"/>
                <a:gd name="T42" fmla="*/ 14118 w 19076"/>
                <a:gd name="T43" fmla="*/ 6042 h 9516"/>
                <a:gd name="T44" fmla="*/ 13618 w 19076"/>
                <a:gd name="T45" fmla="*/ 6008 h 9516"/>
                <a:gd name="T46" fmla="*/ 13076 w 19076"/>
                <a:gd name="T47" fmla="*/ 6325 h 9516"/>
                <a:gd name="T48" fmla="*/ 12918 w 19076"/>
                <a:gd name="T49" fmla="*/ 6783 h 9516"/>
                <a:gd name="T50" fmla="*/ 12501 w 19076"/>
                <a:gd name="T51" fmla="*/ 7200 h 9516"/>
                <a:gd name="T52" fmla="*/ 12109 w 19076"/>
                <a:gd name="T53" fmla="*/ 7725 h 9516"/>
                <a:gd name="T54" fmla="*/ 11726 w 19076"/>
                <a:gd name="T55" fmla="*/ 8042 h 9516"/>
                <a:gd name="T56" fmla="*/ 11284 w 19076"/>
                <a:gd name="T57" fmla="*/ 8083 h 9516"/>
                <a:gd name="T58" fmla="*/ 11143 w 19076"/>
                <a:gd name="T59" fmla="*/ 8850 h 9516"/>
                <a:gd name="T60" fmla="*/ 11026 w 19076"/>
                <a:gd name="T61" fmla="*/ 9516 h 9516"/>
                <a:gd name="T62" fmla="*/ 10018 w 19076"/>
                <a:gd name="T63" fmla="*/ 9408 h 9516"/>
                <a:gd name="T64" fmla="*/ 9343 w 19076"/>
                <a:gd name="T65" fmla="*/ 9300 h 9516"/>
                <a:gd name="T66" fmla="*/ 8659 w 19076"/>
                <a:gd name="T67" fmla="*/ 8983 h 9516"/>
                <a:gd name="T68" fmla="*/ 6909 w 19076"/>
                <a:gd name="T69" fmla="*/ 9058 h 9516"/>
                <a:gd name="T70" fmla="*/ 5126 w 19076"/>
                <a:gd name="T71" fmla="*/ 9158 h 9516"/>
                <a:gd name="T72" fmla="*/ 4101 w 19076"/>
                <a:gd name="T73" fmla="*/ 9191 h 9516"/>
                <a:gd name="T74" fmla="*/ 3742 w 19076"/>
                <a:gd name="T75" fmla="*/ 9075 h 9516"/>
                <a:gd name="T76" fmla="*/ 2842 w 19076"/>
                <a:gd name="T77" fmla="*/ 9291 h 9516"/>
                <a:gd name="T78" fmla="*/ 2359 w 19076"/>
                <a:gd name="T79" fmla="*/ 8933 h 9516"/>
                <a:gd name="T80" fmla="*/ 1759 w 19076"/>
                <a:gd name="T81" fmla="*/ 8942 h 9516"/>
                <a:gd name="T82" fmla="*/ 1217 w 19076"/>
                <a:gd name="T83" fmla="*/ 8983 h 9516"/>
                <a:gd name="T84" fmla="*/ 792 w 19076"/>
                <a:gd name="T85" fmla="*/ 8875 h 9516"/>
                <a:gd name="T86" fmla="*/ 242 w 19076"/>
                <a:gd name="T87" fmla="*/ 8725 h 9516"/>
                <a:gd name="T88" fmla="*/ 0 w 19076"/>
                <a:gd name="T89" fmla="*/ 9000 h 9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76" h="9516">
                  <a:moveTo>
                    <a:pt x="19076" y="0"/>
                  </a:moveTo>
                  <a:cubicBezTo>
                    <a:pt x="18907" y="165"/>
                    <a:pt x="18738" y="330"/>
                    <a:pt x="18618" y="400"/>
                  </a:cubicBezTo>
                  <a:cubicBezTo>
                    <a:pt x="18499" y="471"/>
                    <a:pt x="18456" y="405"/>
                    <a:pt x="18360" y="425"/>
                  </a:cubicBezTo>
                  <a:cubicBezTo>
                    <a:pt x="18264" y="446"/>
                    <a:pt x="18122" y="482"/>
                    <a:pt x="18043" y="525"/>
                  </a:cubicBezTo>
                  <a:cubicBezTo>
                    <a:pt x="17964" y="568"/>
                    <a:pt x="17943" y="643"/>
                    <a:pt x="17885" y="684"/>
                  </a:cubicBezTo>
                  <a:cubicBezTo>
                    <a:pt x="17826" y="724"/>
                    <a:pt x="17751" y="706"/>
                    <a:pt x="17693" y="767"/>
                  </a:cubicBezTo>
                  <a:cubicBezTo>
                    <a:pt x="17635" y="828"/>
                    <a:pt x="17571" y="963"/>
                    <a:pt x="17535" y="1050"/>
                  </a:cubicBezTo>
                  <a:cubicBezTo>
                    <a:pt x="17499" y="1138"/>
                    <a:pt x="17508" y="1236"/>
                    <a:pt x="17476" y="1292"/>
                  </a:cubicBezTo>
                  <a:cubicBezTo>
                    <a:pt x="17444" y="1348"/>
                    <a:pt x="17369" y="1307"/>
                    <a:pt x="17343" y="1384"/>
                  </a:cubicBezTo>
                  <a:cubicBezTo>
                    <a:pt x="17317" y="1460"/>
                    <a:pt x="17336" y="1663"/>
                    <a:pt x="17318" y="1750"/>
                  </a:cubicBezTo>
                  <a:cubicBezTo>
                    <a:pt x="17300" y="1838"/>
                    <a:pt x="17286" y="1828"/>
                    <a:pt x="17235" y="1909"/>
                  </a:cubicBezTo>
                  <a:cubicBezTo>
                    <a:pt x="17183" y="1989"/>
                    <a:pt x="17101" y="2132"/>
                    <a:pt x="17010" y="2234"/>
                  </a:cubicBezTo>
                  <a:cubicBezTo>
                    <a:pt x="16918" y="2335"/>
                    <a:pt x="16793" y="2428"/>
                    <a:pt x="16685" y="2517"/>
                  </a:cubicBezTo>
                  <a:cubicBezTo>
                    <a:pt x="16576" y="2606"/>
                    <a:pt x="16482" y="2624"/>
                    <a:pt x="16360" y="2767"/>
                  </a:cubicBezTo>
                  <a:cubicBezTo>
                    <a:pt x="16237" y="2910"/>
                    <a:pt x="16150" y="3271"/>
                    <a:pt x="16035" y="3542"/>
                  </a:cubicBezTo>
                  <a:cubicBezTo>
                    <a:pt x="15919" y="3813"/>
                    <a:pt x="15793" y="4219"/>
                    <a:pt x="15668" y="4392"/>
                  </a:cubicBezTo>
                  <a:cubicBezTo>
                    <a:pt x="15582" y="4510"/>
                    <a:pt x="15469" y="4561"/>
                    <a:pt x="15368" y="4650"/>
                  </a:cubicBezTo>
                  <a:cubicBezTo>
                    <a:pt x="15267" y="4739"/>
                    <a:pt x="15296" y="4938"/>
                    <a:pt x="15201" y="5033"/>
                  </a:cubicBezTo>
                  <a:cubicBezTo>
                    <a:pt x="15107" y="5129"/>
                    <a:pt x="14975" y="5218"/>
                    <a:pt x="14876" y="5275"/>
                  </a:cubicBezTo>
                  <a:cubicBezTo>
                    <a:pt x="14778" y="5332"/>
                    <a:pt x="14654" y="5347"/>
                    <a:pt x="14568" y="5417"/>
                  </a:cubicBezTo>
                  <a:cubicBezTo>
                    <a:pt x="14482" y="5486"/>
                    <a:pt x="14453" y="5593"/>
                    <a:pt x="14418" y="5717"/>
                  </a:cubicBezTo>
                  <a:cubicBezTo>
                    <a:pt x="14376" y="5863"/>
                    <a:pt x="14283" y="6014"/>
                    <a:pt x="14118" y="6042"/>
                  </a:cubicBezTo>
                  <a:cubicBezTo>
                    <a:pt x="14003" y="6094"/>
                    <a:pt x="13782" y="5946"/>
                    <a:pt x="13618" y="6008"/>
                  </a:cubicBezTo>
                  <a:cubicBezTo>
                    <a:pt x="13454" y="6071"/>
                    <a:pt x="13234" y="6204"/>
                    <a:pt x="13076" y="6325"/>
                  </a:cubicBezTo>
                  <a:cubicBezTo>
                    <a:pt x="12943" y="6438"/>
                    <a:pt x="13064" y="6610"/>
                    <a:pt x="12918" y="6783"/>
                  </a:cubicBezTo>
                  <a:cubicBezTo>
                    <a:pt x="12822" y="6937"/>
                    <a:pt x="12629" y="7127"/>
                    <a:pt x="12501" y="7200"/>
                  </a:cubicBezTo>
                  <a:cubicBezTo>
                    <a:pt x="12346" y="7361"/>
                    <a:pt x="12265" y="7564"/>
                    <a:pt x="12109" y="7725"/>
                  </a:cubicBezTo>
                  <a:cubicBezTo>
                    <a:pt x="11961" y="7844"/>
                    <a:pt x="11866" y="7980"/>
                    <a:pt x="11726" y="8042"/>
                  </a:cubicBezTo>
                  <a:cubicBezTo>
                    <a:pt x="11586" y="8103"/>
                    <a:pt x="11416" y="8014"/>
                    <a:pt x="11284" y="8083"/>
                  </a:cubicBezTo>
                  <a:cubicBezTo>
                    <a:pt x="11177" y="8186"/>
                    <a:pt x="11186" y="8611"/>
                    <a:pt x="11143" y="8850"/>
                  </a:cubicBezTo>
                  <a:cubicBezTo>
                    <a:pt x="11100" y="9089"/>
                    <a:pt x="11100" y="9269"/>
                    <a:pt x="11026" y="9516"/>
                  </a:cubicBezTo>
                  <a:cubicBezTo>
                    <a:pt x="10719" y="9480"/>
                    <a:pt x="10298" y="9444"/>
                    <a:pt x="10018" y="9408"/>
                  </a:cubicBezTo>
                  <a:cubicBezTo>
                    <a:pt x="9737" y="9372"/>
                    <a:pt x="9569" y="9371"/>
                    <a:pt x="9343" y="9300"/>
                  </a:cubicBezTo>
                  <a:cubicBezTo>
                    <a:pt x="9116" y="9229"/>
                    <a:pt x="8933" y="9055"/>
                    <a:pt x="8659" y="8983"/>
                  </a:cubicBezTo>
                  <a:lnTo>
                    <a:pt x="6909" y="9058"/>
                  </a:lnTo>
                  <a:lnTo>
                    <a:pt x="5126" y="9158"/>
                  </a:lnTo>
                  <a:cubicBezTo>
                    <a:pt x="4658" y="9180"/>
                    <a:pt x="4331" y="9205"/>
                    <a:pt x="4101" y="9191"/>
                  </a:cubicBezTo>
                  <a:cubicBezTo>
                    <a:pt x="3848" y="9197"/>
                    <a:pt x="3942" y="9054"/>
                    <a:pt x="3742" y="9075"/>
                  </a:cubicBezTo>
                  <a:cubicBezTo>
                    <a:pt x="3542" y="9096"/>
                    <a:pt x="3051" y="9335"/>
                    <a:pt x="2842" y="9291"/>
                  </a:cubicBezTo>
                  <a:cubicBezTo>
                    <a:pt x="2535" y="9276"/>
                    <a:pt x="2546" y="8994"/>
                    <a:pt x="2359" y="8933"/>
                  </a:cubicBezTo>
                  <a:cubicBezTo>
                    <a:pt x="2171" y="8872"/>
                    <a:pt x="1908" y="8939"/>
                    <a:pt x="1759" y="8942"/>
                  </a:cubicBezTo>
                  <a:cubicBezTo>
                    <a:pt x="1667" y="8942"/>
                    <a:pt x="1309" y="8983"/>
                    <a:pt x="1217" y="8983"/>
                  </a:cubicBezTo>
                  <a:cubicBezTo>
                    <a:pt x="1066" y="8976"/>
                    <a:pt x="955" y="8918"/>
                    <a:pt x="792" y="8875"/>
                  </a:cubicBezTo>
                  <a:cubicBezTo>
                    <a:pt x="630" y="8832"/>
                    <a:pt x="374" y="8704"/>
                    <a:pt x="242" y="8725"/>
                  </a:cubicBezTo>
                  <a:cubicBezTo>
                    <a:pt x="110" y="8746"/>
                    <a:pt x="62" y="8867"/>
                    <a:pt x="0" y="9000"/>
                  </a:cubicBezTo>
                </a:path>
              </a:pathLst>
            </a:custGeom>
            <a:noFill/>
            <a:ln w="603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36" name="Freeform 6"/>
            <p:cNvSpPr>
              <a:spLocks/>
            </p:cNvSpPr>
            <p:nvPr/>
          </p:nvSpPr>
          <p:spPr bwMode="auto">
            <a:xfrm>
              <a:off x="2680" y="3957"/>
              <a:ext cx="691" cy="2167"/>
            </a:xfrm>
            <a:custGeom>
              <a:avLst/>
              <a:gdLst>
                <a:gd name="T0" fmla="*/ 691 w 691"/>
                <a:gd name="T1" fmla="*/ 0 h 2167"/>
                <a:gd name="T2" fmla="*/ 603 w 691"/>
                <a:gd name="T3" fmla="*/ 67 h 2167"/>
                <a:gd name="T4" fmla="*/ 514 w 691"/>
                <a:gd name="T5" fmla="*/ 117 h 2167"/>
                <a:gd name="T6" fmla="*/ 389 w 691"/>
                <a:gd name="T7" fmla="*/ 186 h 2167"/>
                <a:gd name="T8" fmla="*/ 244 w 691"/>
                <a:gd name="T9" fmla="*/ 297 h 2167"/>
                <a:gd name="T10" fmla="*/ 159 w 691"/>
                <a:gd name="T11" fmla="*/ 391 h 2167"/>
                <a:gd name="T12" fmla="*/ 122 w 691"/>
                <a:gd name="T13" fmla="*/ 536 h 2167"/>
                <a:gd name="T14" fmla="*/ 111 w 691"/>
                <a:gd name="T15" fmla="*/ 787 h 2167"/>
                <a:gd name="T16" fmla="*/ 142 w 691"/>
                <a:gd name="T17" fmla="*/ 863 h 2167"/>
                <a:gd name="T18" fmla="*/ 111 w 691"/>
                <a:gd name="T19" fmla="*/ 1128 h 2167"/>
                <a:gd name="T20" fmla="*/ 99 w 691"/>
                <a:gd name="T21" fmla="*/ 1300 h 2167"/>
                <a:gd name="T22" fmla="*/ 78 w 691"/>
                <a:gd name="T23" fmla="*/ 1589 h 2167"/>
                <a:gd name="T24" fmla="*/ 42 w 691"/>
                <a:gd name="T25" fmla="*/ 1804 h 2167"/>
                <a:gd name="T26" fmla="*/ 19 w 691"/>
                <a:gd name="T27" fmla="*/ 2008 h 2167"/>
                <a:gd name="T28" fmla="*/ 0 w 691"/>
                <a:gd name="T29" fmla="*/ 2167 h 2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 h="2167">
                  <a:moveTo>
                    <a:pt x="691" y="0"/>
                  </a:moveTo>
                  <a:cubicBezTo>
                    <a:pt x="661" y="24"/>
                    <a:pt x="632" y="47"/>
                    <a:pt x="603" y="67"/>
                  </a:cubicBezTo>
                  <a:cubicBezTo>
                    <a:pt x="573" y="86"/>
                    <a:pt x="514" y="117"/>
                    <a:pt x="514" y="117"/>
                  </a:cubicBezTo>
                  <a:cubicBezTo>
                    <a:pt x="479" y="136"/>
                    <a:pt x="434" y="156"/>
                    <a:pt x="389" y="186"/>
                  </a:cubicBezTo>
                  <a:cubicBezTo>
                    <a:pt x="344" y="217"/>
                    <a:pt x="283" y="263"/>
                    <a:pt x="244" y="297"/>
                  </a:cubicBezTo>
                  <a:cubicBezTo>
                    <a:pt x="206" y="331"/>
                    <a:pt x="180" y="351"/>
                    <a:pt x="159" y="391"/>
                  </a:cubicBezTo>
                  <a:cubicBezTo>
                    <a:pt x="139" y="430"/>
                    <a:pt x="130" y="470"/>
                    <a:pt x="122" y="536"/>
                  </a:cubicBezTo>
                  <a:cubicBezTo>
                    <a:pt x="114" y="602"/>
                    <a:pt x="108" y="733"/>
                    <a:pt x="111" y="787"/>
                  </a:cubicBezTo>
                  <a:cubicBezTo>
                    <a:pt x="114" y="841"/>
                    <a:pt x="142" y="806"/>
                    <a:pt x="142" y="863"/>
                  </a:cubicBezTo>
                  <a:cubicBezTo>
                    <a:pt x="142" y="920"/>
                    <a:pt x="118" y="1055"/>
                    <a:pt x="111" y="1128"/>
                  </a:cubicBezTo>
                  <a:cubicBezTo>
                    <a:pt x="104" y="1201"/>
                    <a:pt x="102" y="1232"/>
                    <a:pt x="99" y="1300"/>
                  </a:cubicBezTo>
                  <a:cubicBezTo>
                    <a:pt x="96" y="1368"/>
                    <a:pt x="88" y="1505"/>
                    <a:pt x="78" y="1589"/>
                  </a:cubicBezTo>
                  <a:cubicBezTo>
                    <a:pt x="68" y="1672"/>
                    <a:pt x="52" y="1735"/>
                    <a:pt x="42" y="1804"/>
                  </a:cubicBezTo>
                  <a:cubicBezTo>
                    <a:pt x="31" y="1874"/>
                    <a:pt x="27" y="1949"/>
                    <a:pt x="19" y="2008"/>
                  </a:cubicBezTo>
                  <a:cubicBezTo>
                    <a:pt x="11" y="2068"/>
                    <a:pt x="10" y="2098"/>
                    <a:pt x="0" y="2167"/>
                  </a:cubicBezTo>
                </a:path>
              </a:pathLst>
            </a:custGeom>
            <a:noFill/>
            <a:ln w="587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3" name="Freeform 7"/>
            <p:cNvSpPr>
              <a:spLocks/>
            </p:cNvSpPr>
            <p:nvPr/>
          </p:nvSpPr>
          <p:spPr bwMode="auto">
            <a:xfrm>
              <a:off x="2572" y="5242"/>
              <a:ext cx="2969" cy="279"/>
            </a:xfrm>
            <a:custGeom>
              <a:avLst/>
              <a:gdLst>
                <a:gd name="T0" fmla="*/ 26104 w 26104"/>
                <a:gd name="T1" fmla="*/ 2018 h 2389"/>
                <a:gd name="T2" fmla="*/ 22441 w 26104"/>
                <a:gd name="T3" fmla="*/ 2180 h 2389"/>
                <a:gd name="T4" fmla="*/ 19979 w 26104"/>
                <a:gd name="T5" fmla="*/ 2268 h 2389"/>
                <a:gd name="T6" fmla="*/ 18128 w 26104"/>
                <a:gd name="T7" fmla="*/ 2356 h 2389"/>
                <a:gd name="T8" fmla="*/ 17378 w 26104"/>
                <a:gd name="T9" fmla="*/ 2356 h 2389"/>
                <a:gd name="T10" fmla="*/ 16428 w 26104"/>
                <a:gd name="T11" fmla="*/ 2155 h 2389"/>
                <a:gd name="T12" fmla="*/ 14590 w 26104"/>
                <a:gd name="T13" fmla="*/ 1792 h 2389"/>
                <a:gd name="T14" fmla="*/ 13027 w 26104"/>
                <a:gd name="T15" fmla="*/ 1429 h 2389"/>
                <a:gd name="T16" fmla="*/ 11852 w 26104"/>
                <a:gd name="T17" fmla="*/ 1266 h 2389"/>
                <a:gd name="T18" fmla="*/ 9252 w 26104"/>
                <a:gd name="T19" fmla="*/ 903 h 2389"/>
                <a:gd name="T20" fmla="*/ 7052 w 26104"/>
                <a:gd name="T21" fmla="*/ 577 h 2389"/>
                <a:gd name="T22" fmla="*/ 5676 w 26104"/>
                <a:gd name="T23" fmla="*/ 376 h 2389"/>
                <a:gd name="T24" fmla="*/ 4576 w 26104"/>
                <a:gd name="T25" fmla="*/ 251 h 2389"/>
                <a:gd name="T26" fmla="*/ 3326 w 26104"/>
                <a:gd name="T27" fmla="*/ 201 h 2389"/>
                <a:gd name="T28" fmla="*/ 1813 w 26104"/>
                <a:gd name="T29" fmla="*/ 151 h 2389"/>
                <a:gd name="T30" fmla="*/ 0 w 26104"/>
                <a:gd name="T31" fmla="*/ 0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04" h="2389">
                  <a:moveTo>
                    <a:pt x="26104" y="2018"/>
                  </a:moveTo>
                  <a:lnTo>
                    <a:pt x="22441" y="2180"/>
                  </a:lnTo>
                  <a:cubicBezTo>
                    <a:pt x="21433" y="2218"/>
                    <a:pt x="20695" y="2222"/>
                    <a:pt x="19979" y="2268"/>
                  </a:cubicBezTo>
                  <a:lnTo>
                    <a:pt x="18128" y="2356"/>
                  </a:lnTo>
                  <a:cubicBezTo>
                    <a:pt x="17695" y="2377"/>
                    <a:pt x="17662" y="2389"/>
                    <a:pt x="17378" y="2356"/>
                  </a:cubicBezTo>
                  <a:cubicBezTo>
                    <a:pt x="17095" y="2322"/>
                    <a:pt x="16428" y="2155"/>
                    <a:pt x="16428" y="2155"/>
                  </a:cubicBezTo>
                  <a:lnTo>
                    <a:pt x="14590" y="1792"/>
                  </a:lnTo>
                  <a:cubicBezTo>
                    <a:pt x="13986" y="1658"/>
                    <a:pt x="13484" y="1516"/>
                    <a:pt x="13027" y="1429"/>
                  </a:cubicBezTo>
                  <a:cubicBezTo>
                    <a:pt x="12571" y="1341"/>
                    <a:pt x="12222" y="1318"/>
                    <a:pt x="11852" y="1266"/>
                  </a:cubicBezTo>
                  <a:lnTo>
                    <a:pt x="9252" y="903"/>
                  </a:lnTo>
                  <a:lnTo>
                    <a:pt x="7052" y="577"/>
                  </a:lnTo>
                  <a:lnTo>
                    <a:pt x="5676" y="376"/>
                  </a:lnTo>
                  <a:cubicBezTo>
                    <a:pt x="5264" y="322"/>
                    <a:pt x="4968" y="280"/>
                    <a:pt x="4576" y="251"/>
                  </a:cubicBezTo>
                  <a:cubicBezTo>
                    <a:pt x="4184" y="222"/>
                    <a:pt x="3326" y="201"/>
                    <a:pt x="3326" y="201"/>
                  </a:cubicBezTo>
                  <a:lnTo>
                    <a:pt x="1813" y="151"/>
                  </a:lnTo>
                  <a:cubicBezTo>
                    <a:pt x="1622" y="134"/>
                    <a:pt x="555" y="17"/>
                    <a:pt x="0" y="0"/>
                  </a:cubicBezTo>
                </a:path>
              </a:pathLst>
            </a:custGeom>
            <a:noFill/>
            <a:ln w="587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4" name="Rectangle 8"/>
            <p:cNvSpPr>
              <a:spLocks noChangeArrowheads="1"/>
            </p:cNvSpPr>
            <p:nvPr/>
          </p:nvSpPr>
          <p:spPr bwMode="auto">
            <a:xfrm>
              <a:off x="4025" y="5881"/>
              <a:ext cx="86" cy="89"/>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5" name="Rectangle 9"/>
            <p:cNvSpPr>
              <a:spLocks noChangeArrowheads="1"/>
            </p:cNvSpPr>
            <p:nvPr/>
          </p:nvSpPr>
          <p:spPr bwMode="auto">
            <a:xfrm>
              <a:off x="4025" y="5881"/>
              <a:ext cx="86" cy="89"/>
            </a:xfrm>
            <a:prstGeom prst="rect">
              <a:avLst/>
            </a:prstGeom>
            <a:noFill/>
            <a:ln w="4763"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6" name="Rectangle 10"/>
            <p:cNvSpPr>
              <a:spLocks noChangeArrowheads="1"/>
            </p:cNvSpPr>
            <p:nvPr/>
          </p:nvSpPr>
          <p:spPr bwMode="auto">
            <a:xfrm>
              <a:off x="3889" y="5891"/>
              <a:ext cx="86" cy="88"/>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7" name="Rectangle 11"/>
            <p:cNvSpPr>
              <a:spLocks noChangeArrowheads="1"/>
            </p:cNvSpPr>
            <p:nvPr/>
          </p:nvSpPr>
          <p:spPr bwMode="auto">
            <a:xfrm>
              <a:off x="3889" y="5891"/>
              <a:ext cx="86" cy="88"/>
            </a:xfrm>
            <a:prstGeom prst="rect">
              <a:avLst/>
            </a:prstGeom>
            <a:noFill/>
            <a:ln w="4763"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8" name="Rectangle 12"/>
            <p:cNvSpPr>
              <a:spLocks noChangeArrowheads="1"/>
            </p:cNvSpPr>
            <p:nvPr/>
          </p:nvSpPr>
          <p:spPr bwMode="auto">
            <a:xfrm>
              <a:off x="4411" y="5861"/>
              <a:ext cx="85" cy="88"/>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9" name="Rectangle 13"/>
            <p:cNvSpPr>
              <a:spLocks noChangeArrowheads="1"/>
            </p:cNvSpPr>
            <p:nvPr/>
          </p:nvSpPr>
          <p:spPr bwMode="auto">
            <a:xfrm>
              <a:off x="4411" y="5861"/>
              <a:ext cx="85" cy="88"/>
            </a:xfrm>
            <a:prstGeom prst="rect">
              <a:avLst/>
            </a:prstGeom>
            <a:noFill/>
            <a:ln w="4763"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60" name="Freeform 14"/>
            <p:cNvSpPr>
              <a:spLocks/>
            </p:cNvSpPr>
            <p:nvPr/>
          </p:nvSpPr>
          <p:spPr bwMode="auto">
            <a:xfrm>
              <a:off x="5606" y="5468"/>
              <a:ext cx="107" cy="109"/>
            </a:xfrm>
            <a:custGeom>
              <a:avLst/>
              <a:gdLst>
                <a:gd name="T0" fmla="*/ 107 w 107"/>
                <a:gd name="T1" fmla="*/ 78 h 109"/>
                <a:gd name="T2" fmla="*/ 46 w 107"/>
                <a:gd name="T3" fmla="*/ 15 h 109"/>
                <a:gd name="T4" fmla="*/ 61 w 107"/>
                <a:gd name="T5" fmla="*/ 0 h 109"/>
                <a:gd name="T6" fmla="*/ 0 w 107"/>
                <a:gd name="T7" fmla="*/ 0 h 109"/>
                <a:gd name="T8" fmla="*/ 0 w 107"/>
                <a:gd name="T9" fmla="*/ 62 h 109"/>
                <a:gd name="T10" fmla="*/ 15 w 107"/>
                <a:gd name="T11" fmla="*/ 47 h 109"/>
                <a:gd name="T12" fmla="*/ 76 w 107"/>
                <a:gd name="T13" fmla="*/ 109 h 109"/>
                <a:gd name="T14" fmla="*/ 107 w 107"/>
                <a:gd name="T15" fmla="*/ 7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9">
                  <a:moveTo>
                    <a:pt x="107" y="78"/>
                  </a:moveTo>
                  <a:lnTo>
                    <a:pt x="46" y="15"/>
                  </a:lnTo>
                  <a:lnTo>
                    <a:pt x="61" y="0"/>
                  </a:lnTo>
                  <a:lnTo>
                    <a:pt x="0" y="0"/>
                  </a:lnTo>
                  <a:lnTo>
                    <a:pt x="0" y="62"/>
                  </a:lnTo>
                  <a:lnTo>
                    <a:pt x="15" y="47"/>
                  </a:lnTo>
                  <a:lnTo>
                    <a:pt x="76" y="109"/>
                  </a:lnTo>
                  <a:lnTo>
                    <a:pt x="107" y="78"/>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61" name="Freeform 15"/>
            <p:cNvSpPr>
              <a:spLocks/>
            </p:cNvSpPr>
            <p:nvPr/>
          </p:nvSpPr>
          <p:spPr bwMode="auto">
            <a:xfrm>
              <a:off x="5606" y="5468"/>
              <a:ext cx="107" cy="109"/>
            </a:xfrm>
            <a:custGeom>
              <a:avLst/>
              <a:gdLst>
                <a:gd name="T0" fmla="*/ 107 w 107"/>
                <a:gd name="T1" fmla="*/ 78 h 109"/>
                <a:gd name="T2" fmla="*/ 46 w 107"/>
                <a:gd name="T3" fmla="*/ 15 h 109"/>
                <a:gd name="T4" fmla="*/ 61 w 107"/>
                <a:gd name="T5" fmla="*/ 0 h 109"/>
                <a:gd name="T6" fmla="*/ 0 w 107"/>
                <a:gd name="T7" fmla="*/ 0 h 109"/>
                <a:gd name="T8" fmla="*/ 0 w 107"/>
                <a:gd name="T9" fmla="*/ 62 h 109"/>
                <a:gd name="T10" fmla="*/ 15 w 107"/>
                <a:gd name="T11" fmla="*/ 47 h 109"/>
                <a:gd name="T12" fmla="*/ 76 w 107"/>
                <a:gd name="T13" fmla="*/ 109 h 109"/>
                <a:gd name="T14" fmla="*/ 107 w 107"/>
                <a:gd name="T15" fmla="*/ 7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9">
                  <a:moveTo>
                    <a:pt x="107" y="78"/>
                  </a:moveTo>
                  <a:lnTo>
                    <a:pt x="46" y="15"/>
                  </a:lnTo>
                  <a:lnTo>
                    <a:pt x="61" y="0"/>
                  </a:lnTo>
                  <a:lnTo>
                    <a:pt x="0" y="0"/>
                  </a:lnTo>
                  <a:lnTo>
                    <a:pt x="0" y="62"/>
                  </a:lnTo>
                  <a:lnTo>
                    <a:pt x="15" y="47"/>
                  </a:lnTo>
                  <a:lnTo>
                    <a:pt x="76" y="109"/>
                  </a:lnTo>
                  <a:lnTo>
                    <a:pt x="107" y="78"/>
                  </a:lnTo>
                  <a:close/>
                </a:path>
              </a:pathLst>
            </a:custGeom>
            <a:noFill/>
            <a:ln w="4763"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64" name="Oval 18"/>
            <p:cNvSpPr>
              <a:spLocks noChangeArrowheads="1"/>
            </p:cNvSpPr>
            <p:nvPr/>
          </p:nvSpPr>
          <p:spPr bwMode="auto">
            <a:xfrm>
              <a:off x="6201" y="4789"/>
              <a:ext cx="108" cy="110"/>
            </a:xfrm>
            <a:prstGeom prst="ellipse">
              <a:avLst/>
            </a:prstGeom>
            <a:solidFill>
              <a:srgbClr val="99CCFF"/>
            </a:solidFill>
            <a:ln w="0">
              <a:solidFill>
                <a:srgbClr val="000000"/>
              </a:solidFill>
              <a:prstDash val="solid"/>
              <a:round/>
              <a:headEnd/>
              <a:tailEnd/>
            </a:ln>
          </p:spPr>
          <p:txBody>
            <a:bodyPr vert="horz" wrap="square" lIns="55302" tIns="27651" rIns="55302" bIns="27651" numCol="1" anchor="t" anchorCtr="0" compatLnSpc="1">
              <a:prstTxWarp prst="textNoShape">
                <a:avLst/>
              </a:prstTxWarp>
            </a:bodyPr>
            <a:lstStyle/>
            <a:p>
              <a:endParaRPr lang="ja-JP" altLang="en-US" sz="1089"/>
            </a:p>
          </p:txBody>
        </p:sp>
        <p:sp>
          <p:nvSpPr>
            <p:cNvPr id="65" name="Oval 19"/>
            <p:cNvSpPr>
              <a:spLocks noChangeArrowheads="1"/>
            </p:cNvSpPr>
            <p:nvPr/>
          </p:nvSpPr>
          <p:spPr bwMode="auto">
            <a:xfrm>
              <a:off x="6201" y="4789"/>
              <a:ext cx="108" cy="110"/>
            </a:xfrm>
            <a:prstGeom prst="ellipse">
              <a:avLst/>
            </a:prstGeom>
            <a:noFill/>
            <a:ln w="4763"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67" name="Rectangle 20"/>
            <p:cNvSpPr>
              <a:spLocks noChangeArrowheads="1"/>
            </p:cNvSpPr>
            <p:nvPr/>
          </p:nvSpPr>
          <p:spPr bwMode="auto">
            <a:xfrm>
              <a:off x="3253" y="5993"/>
              <a:ext cx="29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726">
                  <a:solidFill>
                    <a:srgbClr val="000000"/>
                  </a:solidFill>
                  <a:latin typeface="ＭＳ ゴシック" panose="020B0609070205080204" pitchFamily="49" charset="-128"/>
                  <a:ea typeface="ＭＳ ゴシック" panose="020B0609070205080204" pitchFamily="49" charset="-128"/>
                </a:rPr>
                <a:t>平野川</a:t>
              </a:r>
              <a:endParaRPr lang="ja-JP" altLang="ja-JP" sz="1089"/>
            </a:p>
          </p:txBody>
        </p:sp>
        <p:sp>
          <p:nvSpPr>
            <p:cNvPr id="68" name="Freeform 21"/>
            <p:cNvSpPr>
              <a:spLocks noEditPoints="1"/>
            </p:cNvSpPr>
            <p:nvPr/>
          </p:nvSpPr>
          <p:spPr bwMode="auto">
            <a:xfrm>
              <a:off x="3316" y="5346"/>
              <a:ext cx="532" cy="150"/>
            </a:xfrm>
            <a:custGeom>
              <a:avLst/>
              <a:gdLst>
                <a:gd name="T0" fmla="*/ 1226 w 9358"/>
                <a:gd name="T1" fmla="*/ 449 h 2573"/>
                <a:gd name="T2" fmla="*/ 0 w 9358"/>
                <a:gd name="T3" fmla="*/ 776 h 2573"/>
                <a:gd name="T4" fmla="*/ 168 w 9358"/>
                <a:gd name="T5" fmla="*/ 118 h 2573"/>
                <a:gd name="T6" fmla="*/ 824 w 9358"/>
                <a:gd name="T7" fmla="*/ 210 h 2573"/>
                <a:gd name="T8" fmla="*/ 731 w 9358"/>
                <a:gd name="T9" fmla="*/ 878 h 2573"/>
                <a:gd name="T10" fmla="*/ 346 w 9358"/>
                <a:gd name="T11" fmla="*/ 244 h 2573"/>
                <a:gd name="T12" fmla="*/ 346 w 9358"/>
                <a:gd name="T13" fmla="*/ 244 h 2573"/>
                <a:gd name="T14" fmla="*/ 2594 w 9358"/>
                <a:gd name="T15" fmla="*/ 1582 h 2573"/>
                <a:gd name="T16" fmla="*/ 2454 w 9358"/>
                <a:gd name="T17" fmla="*/ 1550 h 2573"/>
                <a:gd name="T18" fmla="*/ 2369 w 9358"/>
                <a:gd name="T19" fmla="*/ 806 h 2573"/>
                <a:gd name="T20" fmla="*/ 3007 w 9358"/>
                <a:gd name="T21" fmla="*/ 984 h 2573"/>
                <a:gd name="T22" fmla="*/ 2678 w 9358"/>
                <a:gd name="T23" fmla="*/ 584 h 2573"/>
                <a:gd name="T24" fmla="*/ 2913 w 9358"/>
                <a:gd name="T25" fmla="*/ 352 h 2573"/>
                <a:gd name="T26" fmla="*/ 2744 w 9358"/>
                <a:gd name="T27" fmla="*/ 656 h 2573"/>
                <a:gd name="T28" fmla="*/ 2583 w 9358"/>
                <a:gd name="T29" fmla="*/ 495 h 2573"/>
                <a:gd name="T30" fmla="*/ 1500 w 9358"/>
                <a:gd name="T31" fmla="*/ 1334 h 2573"/>
                <a:gd name="T32" fmla="*/ 1596 w 9358"/>
                <a:gd name="T33" fmla="*/ 1006 h 2573"/>
                <a:gd name="T34" fmla="*/ 1626 w 9358"/>
                <a:gd name="T35" fmla="*/ 840 h 2573"/>
                <a:gd name="T36" fmla="*/ 2022 w 9358"/>
                <a:gd name="T37" fmla="*/ 896 h 2573"/>
                <a:gd name="T38" fmla="*/ 1982 w 9358"/>
                <a:gd name="T39" fmla="*/ 1180 h 2573"/>
                <a:gd name="T40" fmla="*/ 1977 w 9358"/>
                <a:gd name="T41" fmla="*/ 315 h 2573"/>
                <a:gd name="T42" fmla="*/ 1977 w 9358"/>
                <a:gd name="T43" fmla="*/ 315 h 2573"/>
                <a:gd name="T44" fmla="*/ 1764 w 9358"/>
                <a:gd name="T45" fmla="*/ 758 h 2573"/>
                <a:gd name="T46" fmla="*/ 2101 w 9358"/>
                <a:gd name="T47" fmla="*/ 332 h 2573"/>
                <a:gd name="T48" fmla="*/ 2210 w 9358"/>
                <a:gd name="T49" fmla="*/ 638 h 2573"/>
                <a:gd name="T50" fmla="*/ 3440 w 9358"/>
                <a:gd name="T51" fmla="*/ 458 h 2573"/>
                <a:gd name="T52" fmla="*/ 3193 w 9358"/>
                <a:gd name="T53" fmla="*/ 1723 h 2573"/>
                <a:gd name="T54" fmla="*/ 4377 w 9358"/>
                <a:gd name="T55" fmla="*/ 577 h 2573"/>
                <a:gd name="T56" fmla="*/ 4196 w 9358"/>
                <a:gd name="T57" fmla="*/ 1864 h 2573"/>
                <a:gd name="T58" fmla="*/ 3890 w 9358"/>
                <a:gd name="T59" fmla="*/ 1663 h 2573"/>
                <a:gd name="T60" fmla="*/ 5879 w 9358"/>
                <a:gd name="T61" fmla="*/ 1337 h 2573"/>
                <a:gd name="T62" fmla="*/ 5383 w 9358"/>
                <a:gd name="T63" fmla="*/ 1905 h 2573"/>
                <a:gd name="T64" fmla="*/ 5380 w 9358"/>
                <a:gd name="T65" fmla="*/ 1387 h 2573"/>
                <a:gd name="T66" fmla="*/ 5227 w 9358"/>
                <a:gd name="T67" fmla="*/ 1441 h 2573"/>
                <a:gd name="T68" fmla="*/ 5879 w 9358"/>
                <a:gd name="T69" fmla="*/ 1337 h 2573"/>
                <a:gd name="T70" fmla="*/ 5301 w 9358"/>
                <a:gd name="T71" fmla="*/ 650 h 2573"/>
                <a:gd name="T72" fmla="*/ 5666 w 9358"/>
                <a:gd name="T73" fmla="*/ 745 h 2573"/>
                <a:gd name="T74" fmla="*/ 7585 w 9358"/>
                <a:gd name="T75" fmla="*/ 2271 h 2573"/>
                <a:gd name="T76" fmla="*/ 6761 w 9358"/>
                <a:gd name="T77" fmla="*/ 2250 h 2573"/>
                <a:gd name="T78" fmla="*/ 7079 w 9358"/>
                <a:gd name="T79" fmla="*/ 881 h 2573"/>
                <a:gd name="T80" fmla="*/ 7233 w 9358"/>
                <a:gd name="T81" fmla="*/ 1451 h 2573"/>
                <a:gd name="T82" fmla="*/ 7274 w 9358"/>
                <a:gd name="T83" fmla="*/ 1564 h 2573"/>
                <a:gd name="T84" fmla="*/ 6297 w 9358"/>
                <a:gd name="T85" fmla="*/ 2090 h 2573"/>
                <a:gd name="T86" fmla="*/ 6447 w 9358"/>
                <a:gd name="T87" fmla="*/ 1158 h 2573"/>
                <a:gd name="T88" fmla="*/ 6931 w 9358"/>
                <a:gd name="T89" fmla="*/ 1308 h 2573"/>
                <a:gd name="T90" fmla="*/ 8698 w 9358"/>
                <a:gd name="T91" fmla="*/ 2345 h 2573"/>
                <a:gd name="T92" fmla="*/ 8993 w 9358"/>
                <a:gd name="T93" fmla="*/ 2488 h 2573"/>
                <a:gd name="T94" fmla="*/ 8627 w 9358"/>
                <a:gd name="T95" fmla="*/ 1950 h 2573"/>
                <a:gd name="T96" fmla="*/ 8953 w 9358"/>
                <a:gd name="T97" fmla="*/ 1605 h 2573"/>
                <a:gd name="T98" fmla="*/ 8489 w 9358"/>
                <a:gd name="T99" fmla="*/ 1988 h 2573"/>
                <a:gd name="T100" fmla="*/ 8604 w 9358"/>
                <a:gd name="T101" fmla="*/ 1663 h 2573"/>
                <a:gd name="T102" fmla="*/ 8925 w 9358"/>
                <a:gd name="T103" fmla="*/ 1178 h 2573"/>
                <a:gd name="T104" fmla="*/ 9310 w 9358"/>
                <a:gd name="T105" fmla="*/ 1358 h 2573"/>
                <a:gd name="T106" fmla="*/ 9289 w 9358"/>
                <a:gd name="T107" fmla="*/ 2087 h 2573"/>
                <a:gd name="T108" fmla="*/ 8336 w 9358"/>
                <a:gd name="T109" fmla="*/ 1594 h 2573"/>
                <a:gd name="T110" fmla="*/ 8288 w 9358"/>
                <a:gd name="T111" fmla="*/ 1940 h 2573"/>
                <a:gd name="T112" fmla="*/ 7891 w 9358"/>
                <a:gd name="T113" fmla="*/ 2383 h 2573"/>
                <a:gd name="T114" fmla="*/ 7983 w 9358"/>
                <a:gd name="T115" fmla="*/ 1683 h 2573"/>
                <a:gd name="T116" fmla="*/ 8119 w 9358"/>
                <a:gd name="T117" fmla="*/ 2239 h 2573"/>
                <a:gd name="T118" fmla="*/ 8060 w 9358"/>
                <a:gd name="T119" fmla="*/ 1088 h 2573"/>
                <a:gd name="T120" fmla="*/ 8170 w 9358"/>
                <a:gd name="T121" fmla="*/ 120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58" h="2573">
                  <a:moveTo>
                    <a:pt x="924" y="672"/>
                  </a:moveTo>
                  <a:cubicBezTo>
                    <a:pt x="993" y="568"/>
                    <a:pt x="1055" y="459"/>
                    <a:pt x="1108" y="344"/>
                  </a:cubicBezTo>
                  <a:lnTo>
                    <a:pt x="1244" y="414"/>
                  </a:lnTo>
                  <a:cubicBezTo>
                    <a:pt x="1275" y="435"/>
                    <a:pt x="1269" y="447"/>
                    <a:pt x="1226" y="449"/>
                  </a:cubicBezTo>
                  <a:cubicBezTo>
                    <a:pt x="1179" y="548"/>
                    <a:pt x="1121" y="647"/>
                    <a:pt x="1052" y="747"/>
                  </a:cubicBezTo>
                  <a:lnTo>
                    <a:pt x="924" y="672"/>
                  </a:lnTo>
                  <a:close/>
                  <a:moveTo>
                    <a:pt x="607" y="861"/>
                  </a:moveTo>
                  <a:lnTo>
                    <a:pt x="0" y="776"/>
                  </a:lnTo>
                  <a:lnTo>
                    <a:pt x="17" y="658"/>
                  </a:lnTo>
                  <a:lnTo>
                    <a:pt x="623" y="743"/>
                  </a:lnTo>
                  <a:lnTo>
                    <a:pt x="701" y="192"/>
                  </a:lnTo>
                  <a:lnTo>
                    <a:pt x="168" y="118"/>
                  </a:lnTo>
                  <a:lnTo>
                    <a:pt x="185" y="0"/>
                  </a:lnTo>
                  <a:lnTo>
                    <a:pt x="1367" y="166"/>
                  </a:lnTo>
                  <a:lnTo>
                    <a:pt x="1351" y="284"/>
                  </a:lnTo>
                  <a:lnTo>
                    <a:pt x="824" y="210"/>
                  </a:lnTo>
                  <a:lnTo>
                    <a:pt x="747" y="761"/>
                  </a:lnTo>
                  <a:lnTo>
                    <a:pt x="1360" y="847"/>
                  </a:lnTo>
                  <a:lnTo>
                    <a:pt x="1343" y="964"/>
                  </a:lnTo>
                  <a:lnTo>
                    <a:pt x="731" y="878"/>
                  </a:lnTo>
                  <a:lnTo>
                    <a:pt x="660" y="1380"/>
                  </a:lnTo>
                  <a:lnTo>
                    <a:pt x="536" y="1362"/>
                  </a:lnTo>
                  <a:lnTo>
                    <a:pt x="607" y="861"/>
                  </a:lnTo>
                  <a:close/>
                  <a:moveTo>
                    <a:pt x="346" y="244"/>
                  </a:moveTo>
                  <a:cubicBezTo>
                    <a:pt x="417" y="371"/>
                    <a:pt x="458" y="482"/>
                    <a:pt x="470" y="577"/>
                  </a:cubicBezTo>
                  <a:lnTo>
                    <a:pt x="325" y="619"/>
                  </a:lnTo>
                  <a:cubicBezTo>
                    <a:pt x="298" y="485"/>
                    <a:pt x="261" y="375"/>
                    <a:pt x="214" y="288"/>
                  </a:cubicBezTo>
                  <a:lnTo>
                    <a:pt x="346" y="244"/>
                  </a:lnTo>
                  <a:close/>
                  <a:moveTo>
                    <a:pt x="2666" y="1207"/>
                  </a:moveTo>
                  <a:cubicBezTo>
                    <a:pt x="2750" y="1122"/>
                    <a:pt x="2812" y="1051"/>
                    <a:pt x="2854" y="994"/>
                  </a:cubicBezTo>
                  <a:lnTo>
                    <a:pt x="2681" y="969"/>
                  </a:lnTo>
                  <a:lnTo>
                    <a:pt x="2594" y="1582"/>
                  </a:lnTo>
                  <a:cubicBezTo>
                    <a:pt x="2585" y="1652"/>
                    <a:pt x="2547" y="1683"/>
                    <a:pt x="2481" y="1673"/>
                  </a:cubicBezTo>
                  <a:lnTo>
                    <a:pt x="2369" y="1658"/>
                  </a:lnTo>
                  <a:lnTo>
                    <a:pt x="2361" y="1537"/>
                  </a:lnTo>
                  <a:lnTo>
                    <a:pt x="2454" y="1550"/>
                  </a:lnTo>
                  <a:cubicBezTo>
                    <a:pt x="2466" y="1551"/>
                    <a:pt x="2473" y="1546"/>
                    <a:pt x="2475" y="1534"/>
                  </a:cubicBezTo>
                  <a:lnTo>
                    <a:pt x="2557" y="952"/>
                  </a:lnTo>
                  <a:lnTo>
                    <a:pt x="2353" y="923"/>
                  </a:lnTo>
                  <a:lnTo>
                    <a:pt x="2369" y="806"/>
                  </a:lnTo>
                  <a:lnTo>
                    <a:pt x="2908" y="881"/>
                  </a:lnTo>
                  <a:lnTo>
                    <a:pt x="2943" y="855"/>
                  </a:lnTo>
                  <a:lnTo>
                    <a:pt x="3030" y="955"/>
                  </a:lnTo>
                  <a:cubicBezTo>
                    <a:pt x="3044" y="974"/>
                    <a:pt x="3036" y="984"/>
                    <a:pt x="3007" y="984"/>
                  </a:cubicBezTo>
                  <a:cubicBezTo>
                    <a:pt x="2942" y="1088"/>
                    <a:pt x="2860" y="1190"/>
                    <a:pt x="2762" y="1290"/>
                  </a:cubicBezTo>
                  <a:lnTo>
                    <a:pt x="2666" y="1207"/>
                  </a:lnTo>
                  <a:close/>
                  <a:moveTo>
                    <a:pt x="2583" y="495"/>
                  </a:moveTo>
                  <a:cubicBezTo>
                    <a:pt x="2610" y="515"/>
                    <a:pt x="2641" y="545"/>
                    <a:pt x="2678" y="584"/>
                  </a:cubicBezTo>
                  <a:lnTo>
                    <a:pt x="2809" y="457"/>
                  </a:lnTo>
                  <a:lnTo>
                    <a:pt x="2432" y="404"/>
                  </a:lnTo>
                  <a:lnTo>
                    <a:pt x="2448" y="287"/>
                  </a:lnTo>
                  <a:lnTo>
                    <a:pt x="2913" y="352"/>
                  </a:lnTo>
                  <a:lnTo>
                    <a:pt x="2934" y="336"/>
                  </a:lnTo>
                  <a:lnTo>
                    <a:pt x="3013" y="442"/>
                  </a:lnTo>
                  <a:cubicBezTo>
                    <a:pt x="3028" y="461"/>
                    <a:pt x="3020" y="470"/>
                    <a:pt x="2991" y="470"/>
                  </a:cubicBezTo>
                  <a:lnTo>
                    <a:pt x="2744" y="656"/>
                  </a:lnTo>
                  <a:lnTo>
                    <a:pt x="2802" y="734"/>
                  </a:lnTo>
                  <a:lnTo>
                    <a:pt x="2703" y="808"/>
                  </a:lnTo>
                  <a:cubicBezTo>
                    <a:pt x="2637" y="711"/>
                    <a:pt x="2569" y="628"/>
                    <a:pt x="2498" y="559"/>
                  </a:cubicBezTo>
                  <a:lnTo>
                    <a:pt x="2583" y="495"/>
                  </a:lnTo>
                  <a:close/>
                  <a:moveTo>
                    <a:pt x="2257" y="1471"/>
                  </a:moveTo>
                  <a:lnTo>
                    <a:pt x="1549" y="1479"/>
                  </a:lnTo>
                  <a:cubicBezTo>
                    <a:pt x="1540" y="1508"/>
                    <a:pt x="1529" y="1512"/>
                    <a:pt x="1515" y="1493"/>
                  </a:cubicBezTo>
                  <a:lnTo>
                    <a:pt x="1500" y="1334"/>
                  </a:lnTo>
                  <a:lnTo>
                    <a:pt x="1831" y="1355"/>
                  </a:lnTo>
                  <a:lnTo>
                    <a:pt x="1858" y="1163"/>
                  </a:lnTo>
                  <a:lnTo>
                    <a:pt x="1580" y="1124"/>
                  </a:lnTo>
                  <a:lnTo>
                    <a:pt x="1596" y="1006"/>
                  </a:lnTo>
                  <a:lnTo>
                    <a:pt x="1875" y="1045"/>
                  </a:lnTo>
                  <a:lnTo>
                    <a:pt x="1898" y="878"/>
                  </a:lnTo>
                  <a:lnTo>
                    <a:pt x="1762" y="859"/>
                  </a:lnTo>
                  <a:lnTo>
                    <a:pt x="1626" y="840"/>
                  </a:lnTo>
                  <a:lnTo>
                    <a:pt x="1719" y="178"/>
                  </a:lnTo>
                  <a:lnTo>
                    <a:pt x="2387" y="272"/>
                  </a:lnTo>
                  <a:lnTo>
                    <a:pt x="2294" y="934"/>
                  </a:lnTo>
                  <a:lnTo>
                    <a:pt x="2022" y="896"/>
                  </a:lnTo>
                  <a:lnTo>
                    <a:pt x="1998" y="1063"/>
                  </a:lnTo>
                  <a:lnTo>
                    <a:pt x="2277" y="1102"/>
                  </a:lnTo>
                  <a:lnTo>
                    <a:pt x="2260" y="1220"/>
                  </a:lnTo>
                  <a:lnTo>
                    <a:pt x="1982" y="1180"/>
                  </a:lnTo>
                  <a:lnTo>
                    <a:pt x="1957" y="1360"/>
                  </a:lnTo>
                  <a:lnTo>
                    <a:pt x="2265" y="1365"/>
                  </a:lnTo>
                  <a:lnTo>
                    <a:pt x="2257" y="1471"/>
                  </a:lnTo>
                  <a:close/>
                  <a:moveTo>
                    <a:pt x="1977" y="315"/>
                  </a:moveTo>
                  <a:lnTo>
                    <a:pt x="1829" y="294"/>
                  </a:lnTo>
                  <a:lnTo>
                    <a:pt x="1803" y="480"/>
                  </a:lnTo>
                  <a:lnTo>
                    <a:pt x="1951" y="501"/>
                  </a:lnTo>
                  <a:lnTo>
                    <a:pt x="1977" y="315"/>
                  </a:lnTo>
                  <a:close/>
                  <a:moveTo>
                    <a:pt x="1912" y="779"/>
                  </a:moveTo>
                  <a:lnTo>
                    <a:pt x="1937" y="600"/>
                  </a:lnTo>
                  <a:lnTo>
                    <a:pt x="1789" y="579"/>
                  </a:lnTo>
                  <a:lnTo>
                    <a:pt x="1764" y="758"/>
                  </a:lnTo>
                  <a:lnTo>
                    <a:pt x="1912" y="779"/>
                  </a:lnTo>
                  <a:close/>
                  <a:moveTo>
                    <a:pt x="2224" y="539"/>
                  </a:moveTo>
                  <a:lnTo>
                    <a:pt x="2250" y="353"/>
                  </a:lnTo>
                  <a:lnTo>
                    <a:pt x="2101" y="332"/>
                  </a:lnTo>
                  <a:lnTo>
                    <a:pt x="2075" y="518"/>
                  </a:lnTo>
                  <a:lnTo>
                    <a:pt x="2224" y="539"/>
                  </a:lnTo>
                  <a:close/>
                  <a:moveTo>
                    <a:pt x="2184" y="818"/>
                  </a:moveTo>
                  <a:lnTo>
                    <a:pt x="2210" y="638"/>
                  </a:lnTo>
                  <a:lnTo>
                    <a:pt x="2061" y="617"/>
                  </a:lnTo>
                  <a:lnTo>
                    <a:pt x="2036" y="797"/>
                  </a:lnTo>
                  <a:lnTo>
                    <a:pt x="2184" y="818"/>
                  </a:lnTo>
                  <a:close/>
                  <a:moveTo>
                    <a:pt x="3440" y="458"/>
                  </a:moveTo>
                  <a:lnTo>
                    <a:pt x="3577" y="477"/>
                  </a:lnTo>
                  <a:cubicBezTo>
                    <a:pt x="3617" y="491"/>
                    <a:pt x="3616" y="508"/>
                    <a:pt x="3576" y="527"/>
                  </a:cubicBezTo>
                  <a:lnTo>
                    <a:pt x="3481" y="1202"/>
                  </a:lnTo>
                  <a:cubicBezTo>
                    <a:pt x="3447" y="1441"/>
                    <a:pt x="3351" y="1615"/>
                    <a:pt x="3193" y="1723"/>
                  </a:cubicBezTo>
                  <a:lnTo>
                    <a:pt x="3089" y="1614"/>
                  </a:lnTo>
                  <a:cubicBezTo>
                    <a:pt x="3227" y="1528"/>
                    <a:pt x="3311" y="1382"/>
                    <a:pt x="3340" y="1176"/>
                  </a:cubicBezTo>
                  <a:lnTo>
                    <a:pt x="3440" y="458"/>
                  </a:lnTo>
                  <a:close/>
                  <a:moveTo>
                    <a:pt x="4377" y="577"/>
                  </a:moveTo>
                  <a:lnTo>
                    <a:pt x="4513" y="596"/>
                  </a:lnTo>
                  <a:cubicBezTo>
                    <a:pt x="4553" y="610"/>
                    <a:pt x="4553" y="627"/>
                    <a:pt x="4512" y="646"/>
                  </a:cubicBezTo>
                  <a:lnTo>
                    <a:pt x="4338" y="1884"/>
                  </a:lnTo>
                  <a:lnTo>
                    <a:pt x="4196" y="1864"/>
                  </a:lnTo>
                  <a:lnTo>
                    <a:pt x="4377" y="577"/>
                  </a:lnTo>
                  <a:close/>
                  <a:moveTo>
                    <a:pt x="4030" y="616"/>
                  </a:moveTo>
                  <a:cubicBezTo>
                    <a:pt x="4070" y="630"/>
                    <a:pt x="4070" y="647"/>
                    <a:pt x="4030" y="667"/>
                  </a:cubicBezTo>
                  <a:lnTo>
                    <a:pt x="3890" y="1663"/>
                  </a:lnTo>
                  <a:lnTo>
                    <a:pt x="3747" y="1643"/>
                  </a:lnTo>
                  <a:lnTo>
                    <a:pt x="3894" y="597"/>
                  </a:lnTo>
                  <a:lnTo>
                    <a:pt x="4030" y="616"/>
                  </a:lnTo>
                  <a:close/>
                  <a:moveTo>
                    <a:pt x="5879" y="1337"/>
                  </a:moveTo>
                  <a:lnTo>
                    <a:pt x="5784" y="1835"/>
                  </a:lnTo>
                  <a:cubicBezTo>
                    <a:pt x="5751" y="2007"/>
                    <a:pt x="5679" y="2085"/>
                    <a:pt x="5568" y="2069"/>
                  </a:cubicBezTo>
                  <a:lnTo>
                    <a:pt x="5382" y="2043"/>
                  </a:lnTo>
                  <a:lnTo>
                    <a:pt x="5383" y="1905"/>
                  </a:lnTo>
                  <a:lnTo>
                    <a:pt x="5538" y="1926"/>
                  </a:lnTo>
                  <a:cubicBezTo>
                    <a:pt x="5591" y="1934"/>
                    <a:pt x="5625" y="1903"/>
                    <a:pt x="5639" y="1833"/>
                  </a:cubicBezTo>
                  <a:lnTo>
                    <a:pt x="5720" y="1434"/>
                  </a:lnTo>
                  <a:lnTo>
                    <a:pt x="5380" y="1387"/>
                  </a:lnTo>
                  <a:lnTo>
                    <a:pt x="5367" y="1435"/>
                  </a:lnTo>
                  <a:cubicBezTo>
                    <a:pt x="5306" y="1658"/>
                    <a:pt x="5114" y="1844"/>
                    <a:pt x="4790" y="1992"/>
                  </a:cubicBezTo>
                  <a:lnTo>
                    <a:pt x="4714" y="1861"/>
                  </a:lnTo>
                  <a:cubicBezTo>
                    <a:pt x="5003" y="1746"/>
                    <a:pt x="5175" y="1606"/>
                    <a:pt x="5227" y="1441"/>
                  </a:cubicBezTo>
                  <a:lnTo>
                    <a:pt x="5250" y="1368"/>
                  </a:lnTo>
                  <a:lnTo>
                    <a:pt x="5015" y="1335"/>
                  </a:lnTo>
                  <a:lnTo>
                    <a:pt x="5031" y="1218"/>
                  </a:lnTo>
                  <a:lnTo>
                    <a:pt x="5879" y="1337"/>
                  </a:lnTo>
                  <a:close/>
                  <a:moveTo>
                    <a:pt x="5391" y="770"/>
                  </a:moveTo>
                  <a:cubicBezTo>
                    <a:pt x="5262" y="970"/>
                    <a:pt x="5075" y="1144"/>
                    <a:pt x="4832" y="1291"/>
                  </a:cubicBezTo>
                  <a:lnTo>
                    <a:pt x="4749" y="1159"/>
                  </a:lnTo>
                  <a:cubicBezTo>
                    <a:pt x="4985" y="1041"/>
                    <a:pt x="5168" y="871"/>
                    <a:pt x="5301" y="650"/>
                  </a:cubicBezTo>
                  <a:lnTo>
                    <a:pt x="5408" y="740"/>
                  </a:lnTo>
                  <a:cubicBezTo>
                    <a:pt x="5430" y="760"/>
                    <a:pt x="5425" y="770"/>
                    <a:pt x="5391" y="770"/>
                  </a:cubicBezTo>
                  <a:close/>
                  <a:moveTo>
                    <a:pt x="6076" y="1465"/>
                  </a:moveTo>
                  <a:cubicBezTo>
                    <a:pt x="5867" y="1301"/>
                    <a:pt x="5731" y="1061"/>
                    <a:pt x="5666" y="745"/>
                  </a:cubicBezTo>
                  <a:lnTo>
                    <a:pt x="5790" y="712"/>
                  </a:lnTo>
                  <a:cubicBezTo>
                    <a:pt x="5852" y="990"/>
                    <a:pt x="5984" y="1202"/>
                    <a:pt x="6187" y="1348"/>
                  </a:cubicBezTo>
                  <a:lnTo>
                    <a:pt x="6076" y="1465"/>
                  </a:lnTo>
                  <a:close/>
                  <a:moveTo>
                    <a:pt x="7585" y="2271"/>
                  </a:moveTo>
                  <a:cubicBezTo>
                    <a:pt x="7364" y="2071"/>
                    <a:pt x="7210" y="1806"/>
                    <a:pt x="7122" y="1474"/>
                  </a:cubicBezTo>
                  <a:lnTo>
                    <a:pt x="7022" y="2185"/>
                  </a:lnTo>
                  <a:cubicBezTo>
                    <a:pt x="7013" y="2251"/>
                    <a:pt x="6975" y="2280"/>
                    <a:pt x="6909" y="2271"/>
                  </a:cubicBezTo>
                  <a:lnTo>
                    <a:pt x="6761" y="2250"/>
                  </a:lnTo>
                  <a:lnTo>
                    <a:pt x="6753" y="2129"/>
                  </a:lnTo>
                  <a:lnTo>
                    <a:pt x="6876" y="2146"/>
                  </a:lnTo>
                  <a:cubicBezTo>
                    <a:pt x="6893" y="2148"/>
                    <a:pt x="6902" y="2141"/>
                    <a:pt x="6905" y="2125"/>
                  </a:cubicBezTo>
                  <a:lnTo>
                    <a:pt x="7079" y="881"/>
                  </a:lnTo>
                  <a:lnTo>
                    <a:pt x="7197" y="897"/>
                  </a:lnTo>
                  <a:cubicBezTo>
                    <a:pt x="7230" y="906"/>
                    <a:pt x="7230" y="919"/>
                    <a:pt x="7198" y="935"/>
                  </a:cubicBezTo>
                  <a:lnTo>
                    <a:pt x="7173" y="1115"/>
                  </a:lnTo>
                  <a:cubicBezTo>
                    <a:pt x="7160" y="1205"/>
                    <a:pt x="7180" y="1318"/>
                    <a:pt x="7233" y="1451"/>
                  </a:cubicBezTo>
                  <a:cubicBezTo>
                    <a:pt x="7337" y="1399"/>
                    <a:pt x="7457" y="1310"/>
                    <a:pt x="7592" y="1186"/>
                  </a:cubicBezTo>
                  <a:lnTo>
                    <a:pt x="7688" y="1313"/>
                  </a:lnTo>
                  <a:cubicBezTo>
                    <a:pt x="7704" y="1349"/>
                    <a:pt x="7690" y="1360"/>
                    <a:pt x="7645" y="1345"/>
                  </a:cubicBezTo>
                  <a:cubicBezTo>
                    <a:pt x="7534" y="1422"/>
                    <a:pt x="7410" y="1495"/>
                    <a:pt x="7274" y="1564"/>
                  </a:cubicBezTo>
                  <a:cubicBezTo>
                    <a:pt x="7364" y="1792"/>
                    <a:pt x="7499" y="1983"/>
                    <a:pt x="7679" y="2139"/>
                  </a:cubicBezTo>
                  <a:lnTo>
                    <a:pt x="7585" y="2271"/>
                  </a:lnTo>
                  <a:close/>
                  <a:moveTo>
                    <a:pt x="6931" y="1308"/>
                  </a:moveTo>
                  <a:cubicBezTo>
                    <a:pt x="6810" y="1691"/>
                    <a:pt x="6599" y="1951"/>
                    <a:pt x="6297" y="2090"/>
                  </a:cubicBezTo>
                  <a:lnTo>
                    <a:pt x="6248" y="1950"/>
                  </a:lnTo>
                  <a:cubicBezTo>
                    <a:pt x="6492" y="1854"/>
                    <a:pt x="6673" y="1646"/>
                    <a:pt x="6790" y="1326"/>
                  </a:cubicBezTo>
                  <a:lnTo>
                    <a:pt x="6431" y="1275"/>
                  </a:lnTo>
                  <a:lnTo>
                    <a:pt x="6447" y="1158"/>
                  </a:lnTo>
                  <a:lnTo>
                    <a:pt x="6806" y="1208"/>
                  </a:lnTo>
                  <a:lnTo>
                    <a:pt x="6850" y="1164"/>
                  </a:lnTo>
                  <a:lnTo>
                    <a:pt x="6945" y="1253"/>
                  </a:lnTo>
                  <a:cubicBezTo>
                    <a:pt x="6972" y="1274"/>
                    <a:pt x="6967" y="1292"/>
                    <a:pt x="6931" y="1308"/>
                  </a:cubicBezTo>
                  <a:close/>
                  <a:moveTo>
                    <a:pt x="9007" y="2389"/>
                  </a:moveTo>
                  <a:lnTo>
                    <a:pt x="9046" y="2110"/>
                  </a:lnTo>
                  <a:lnTo>
                    <a:pt x="8737" y="2067"/>
                  </a:lnTo>
                  <a:lnTo>
                    <a:pt x="8698" y="2345"/>
                  </a:lnTo>
                  <a:lnTo>
                    <a:pt x="9007" y="2389"/>
                  </a:lnTo>
                  <a:close/>
                  <a:moveTo>
                    <a:pt x="9107" y="2573"/>
                  </a:moveTo>
                  <a:lnTo>
                    <a:pt x="8984" y="2556"/>
                  </a:lnTo>
                  <a:lnTo>
                    <a:pt x="8993" y="2488"/>
                  </a:lnTo>
                  <a:lnTo>
                    <a:pt x="8684" y="2444"/>
                  </a:lnTo>
                  <a:lnTo>
                    <a:pt x="8672" y="2531"/>
                  </a:lnTo>
                  <a:lnTo>
                    <a:pt x="8548" y="2513"/>
                  </a:lnTo>
                  <a:lnTo>
                    <a:pt x="8627" y="1950"/>
                  </a:lnTo>
                  <a:lnTo>
                    <a:pt x="9184" y="2028"/>
                  </a:lnTo>
                  <a:lnTo>
                    <a:pt x="9107" y="2573"/>
                  </a:lnTo>
                  <a:close/>
                  <a:moveTo>
                    <a:pt x="8830" y="1360"/>
                  </a:moveTo>
                  <a:cubicBezTo>
                    <a:pt x="8842" y="1421"/>
                    <a:pt x="8883" y="1502"/>
                    <a:pt x="8953" y="1605"/>
                  </a:cubicBezTo>
                  <a:cubicBezTo>
                    <a:pt x="9041" y="1516"/>
                    <a:pt x="9099" y="1449"/>
                    <a:pt x="9127" y="1402"/>
                  </a:cubicBezTo>
                  <a:lnTo>
                    <a:pt x="8830" y="1360"/>
                  </a:lnTo>
                  <a:close/>
                  <a:moveTo>
                    <a:pt x="8929" y="1778"/>
                  </a:moveTo>
                  <a:cubicBezTo>
                    <a:pt x="8766" y="1890"/>
                    <a:pt x="8619" y="1960"/>
                    <a:pt x="8489" y="1988"/>
                  </a:cubicBezTo>
                  <a:lnTo>
                    <a:pt x="8451" y="1856"/>
                  </a:lnTo>
                  <a:cubicBezTo>
                    <a:pt x="8572" y="1835"/>
                    <a:pt x="8708" y="1774"/>
                    <a:pt x="8861" y="1674"/>
                  </a:cubicBezTo>
                  <a:cubicBezTo>
                    <a:pt x="8833" y="1636"/>
                    <a:pt x="8798" y="1570"/>
                    <a:pt x="8757" y="1476"/>
                  </a:cubicBezTo>
                  <a:cubicBezTo>
                    <a:pt x="8702" y="1565"/>
                    <a:pt x="8651" y="1628"/>
                    <a:pt x="8604" y="1663"/>
                  </a:cubicBezTo>
                  <a:lnTo>
                    <a:pt x="8524" y="1557"/>
                  </a:lnTo>
                  <a:cubicBezTo>
                    <a:pt x="8642" y="1439"/>
                    <a:pt x="8742" y="1285"/>
                    <a:pt x="8823" y="1094"/>
                  </a:cubicBezTo>
                  <a:lnTo>
                    <a:pt x="8948" y="1150"/>
                  </a:lnTo>
                  <a:cubicBezTo>
                    <a:pt x="8962" y="1168"/>
                    <a:pt x="8954" y="1178"/>
                    <a:pt x="8925" y="1178"/>
                  </a:cubicBezTo>
                  <a:lnTo>
                    <a:pt x="8883" y="1248"/>
                  </a:lnTo>
                  <a:lnTo>
                    <a:pt x="9199" y="1292"/>
                  </a:lnTo>
                  <a:lnTo>
                    <a:pt x="9222" y="1264"/>
                  </a:lnTo>
                  <a:lnTo>
                    <a:pt x="9310" y="1358"/>
                  </a:lnTo>
                  <a:cubicBezTo>
                    <a:pt x="9324" y="1373"/>
                    <a:pt x="9314" y="1384"/>
                    <a:pt x="9280" y="1392"/>
                  </a:cubicBezTo>
                  <a:cubicBezTo>
                    <a:pt x="9203" y="1516"/>
                    <a:pt x="9120" y="1618"/>
                    <a:pt x="9029" y="1697"/>
                  </a:cubicBezTo>
                  <a:cubicBezTo>
                    <a:pt x="9154" y="1824"/>
                    <a:pt x="9264" y="1911"/>
                    <a:pt x="9358" y="1958"/>
                  </a:cubicBezTo>
                  <a:lnTo>
                    <a:pt x="9289" y="2087"/>
                  </a:lnTo>
                  <a:cubicBezTo>
                    <a:pt x="9195" y="2041"/>
                    <a:pt x="9075" y="1937"/>
                    <a:pt x="8929" y="1778"/>
                  </a:cubicBezTo>
                  <a:close/>
                  <a:moveTo>
                    <a:pt x="8555" y="1157"/>
                  </a:moveTo>
                  <a:lnTo>
                    <a:pt x="8491" y="1615"/>
                  </a:lnTo>
                  <a:lnTo>
                    <a:pt x="8336" y="1594"/>
                  </a:lnTo>
                  <a:lnTo>
                    <a:pt x="8304" y="1823"/>
                  </a:lnTo>
                  <a:lnTo>
                    <a:pt x="8446" y="1843"/>
                  </a:lnTo>
                  <a:lnTo>
                    <a:pt x="8430" y="1960"/>
                  </a:lnTo>
                  <a:lnTo>
                    <a:pt x="8288" y="1940"/>
                  </a:lnTo>
                  <a:lnTo>
                    <a:pt x="8247" y="2225"/>
                  </a:lnTo>
                  <a:lnTo>
                    <a:pt x="8474" y="2187"/>
                  </a:lnTo>
                  <a:lnTo>
                    <a:pt x="8483" y="2302"/>
                  </a:lnTo>
                  <a:lnTo>
                    <a:pt x="7891" y="2383"/>
                  </a:lnTo>
                  <a:cubicBezTo>
                    <a:pt x="7882" y="2416"/>
                    <a:pt x="7871" y="2422"/>
                    <a:pt x="7856" y="2404"/>
                  </a:cubicBezTo>
                  <a:lnTo>
                    <a:pt x="7826" y="2260"/>
                  </a:lnTo>
                  <a:lnTo>
                    <a:pt x="7902" y="2259"/>
                  </a:lnTo>
                  <a:lnTo>
                    <a:pt x="7983" y="1683"/>
                  </a:lnTo>
                  <a:lnTo>
                    <a:pt x="8100" y="1699"/>
                  </a:lnTo>
                  <a:cubicBezTo>
                    <a:pt x="8133" y="1708"/>
                    <a:pt x="8133" y="1721"/>
                    <a:pt x="8101" y="1737"/>
                  </a:cubicBezTo>
                  <a:lnTo>
                    <a:pt x="8030" y="2245"/>
                  </a:lnTo>
                  <a:lnTo>
                    <a:pt x="8119" y="2239"/>
                  </a:lnTo>
                  <a:lnTo>
                    <a:pt x="8212" y="1576"/>
                  </a:lnTo>
                  <a:lnTo>
                    <a:pt x="8101" y="1561"/>
                  </a:lnTo>
                  <a:lnTo>
                    <a:pt x="7996" y="1546"/>
                  </a:lnTo>
                  <a:lnTo>
                    <a:pt x="8060" y="1088"/>
                  </a:lnTo>
                  <a:lnTo>
                    <a:pt x="8555" y="1157"/>
                  </a:lnTo>
                  <a:close/>
                  <a:moveTo>
                    <a:pt x="8381" y="1499"/>
                  </a:moveTo>
                  <a:lnTo>
                    <a:pt x="8418" y="1239"/>
                  </a:lnTo>
                  <a:lnTo>
                    <a:pt x="8170" y="1204"/>
                  </a:lnTo>
                  <a:lnTo>
                    <a:pt x="8134" y="1464"/>
                  </a:lnTo>
                  <a:lnTo>
                    <a:pt x="8381" y="1499"/>
                  </a:lnTo>
                  <a:close/>
                </a:path>
              </a:pathLst>
            </a:custGeom>
            <a:solidFill>
              <a:srgbClr val="000000"/>
            </a:solidFill>
            <a:ln w="0">
              <a:solidFill>
                <a:srgbClr val="000000"/>
              </a:solidFill>
              <a:prstDash val="solid"/>
              <a:round/>
              <a:headEnd/>
              <a:tailEnd/>
            </a:ln>
          </p:spPr>
          <p:txBody>
            <a:bodyPr vert="horz" wrap="square" lIns="55302" tIns="27651" rIns="55302" bIns="27651" numCol="1" anchor="t" anchorCtr="0" compatLnSpc="1">
              <a:prstTxWarp prst="textNoShape">
                <a:avLst/>
              </a:prstTxWarp>
            </a:bodyPr>
            <a:lstStyle/>
            <a:p>
              <a:endParaRPr lang="ja-JP" altLang="en-US" sz="1089"/>
            </a:p>
          </p:txBody>
        </p:sp>
        <p:sp>
          <p:nvSpPr>
            <p:cNvPr id="69" name="Freeform 22"/>
            <p:cNvSpPr>
              <a:spLocks noEditPoints="1"/>
            </p:cNvSpPr>
            <p:nvPr/>
          </p:nvSpPr>
          <p:spPr bwMode="auto">
            <a:xfrm>
              <a:off x="5924" y="5097"/>
              <a:ext cx="238" cy="204"/>
            </a:xfrm>
            <a:custGeom>
              <a:avLst/>
              <a:gdLst>
                <a:gd name="T0" fmla="*/ 437 w 2090"/>
                <a:gd name="T1" fmla="*/ 1189 h 1745"/>
                <a:gd name="T2" fmla="*/ 516 w 2090"/>
                <a:gd name="T3" fmla="*/ 1181 h 1745"/>
                <a:gd name="T4" fmla="*/ 497 w 2090"/>
                <a:gd name="T5" fmla="*/ 1368 h 1745"/>
                <a:gd name="T6" fmla="*/ 226 w 2090"/>
                <a:gd name="T7" fmla="*/ 1745 h 1745"/>
                <a:gd name="T8" fmla="*/ 423 w 2090"/>
                <a:gd name="T9" fmla="*/ 1503 h 1745"/>
                <a:gd name="T10" fmla="*/ 38 w 2090"/>
                <a:gd name="T11" fmla="*/ 1462 h 1745"/>
                <a:gd name="T12" fmla="*/ 458 w 2090"/>
                <a:gd name="T13" fmla="*/ 1034 h 1745"/>
                <a:gd name="T14" fmla="*/ 292 w 2090"/>
                <a:gd name="T15" fmla="*/ 1250 h 1745"/>
                <a:gd name="T16" fmla="*/ 708 w 2090"/>
                <a:gd name="T17" fmla="*/ 1264 h 1745"/>
                <a:gd name="T18" fmla="*/ 509 w 2090"/>
                <a:gd name="T19" fmla="*/ 1509 h 1745"/>
                <a:gd name="T20" fmla="*/ 623 w 2090"/>
                <a:gd name="T21" fmla="*/ 1743 h 1745"/>
                <a:gd name="T22" fmla="*/ 144 w 2090"/>
                <a:gd name="T23" fmla="*/ 1439 h 1745"/>
                <a:gd name="T24" fmla="*/ 277 w 2090"/>
                <a:gd name="T25" fmla="*/ 1572 h 1745"/>
                <a:gd name="T26" fmla="*/ 144 w 2090"/>
                <a:gd name="T27" fmla="*/ 1439 h 1745"/>
                <a:gd name="T28" fmla="*/ 1263 w 2090"/>
                <a:gd name="T29" fmla="*/ 759 h 1745"/>
                <a:gd name="T30" fmla="*/ 1394 w 2090"/>
                <a:gd name="T31" fmla="*/ 1052 h 1745"/>
                <a:gd name="T32" fmla="*/ 1347 w 2090"/>
                <a:gd name="T33" fmla="*/ 1161 h 1745"/>
                <a:gd name="T34" fmla="*/ 1335 w 2090"/>
                <a:gd name="T35" fmla="*/ 1094 h 1745"/>
                <a:gd name="T36" fmla="*/ 1148 w 2090"/>
                <a:gd name="T37" fmla="*/ 855 h 1745"/>
                <a:gd name="T38" fmla="*/ 1031 w 2090"/>
                <a:gd name="T39" fmla="*/ 876 h 1745"/>
                <a:gd name="T40" fmla="*/ 1241 w 2090"/>
                <a:gd name="T41" fmla="*/ 679 h 1745"/>
                <a:gd name="T42" fmla="*/ 1310 w 2090"/>
                <a:gd name="T43" fmla="*/ 699 h 1745"/>
                <a:gd name="T44" fmla="*/ 1279 w 2090"/>
                <a:gd name="T45" fmla="*/ 900 h 1745"/>
                <a:gd name="T46" fmla="*/ 1052 w 2090"/>
                <a:gd name="T47" fmla="*/ 687 h 1745"/>
                <a:gd name="T48" fmla="*/ 903 w 2090"/>
                <a:gd name="T49" fmla="*/ 718 h 1745"/>
                <a:gd name="T50" fmla="*/ 1044 w 2090"/>
                <a:gd name="T51" fmla="*/ 522 h 1745"/>
                <a:gd name="T52" fmla="*/ 1111 w 2090"/>
                <a:gd name="T53" fmla="*/ 515 h 1745"/>
                <a:gd name="T54" fmla="*/ 1101 w 2090"/>
                <a:gd name="T55" fmla="*/ 687 h 1745"/>
                <a:gd name="T56" fmla="*/ 1144 w 2090"/>
                <a:gd name="T57" fmla="*/ 753 h 1745"/>
                <a:gd name="T58" fmla="*/ 987 w 2090"/>
                <a:gd name="T59" fmla="*/ 692 h 1745"/>
                <a:gd name="T60" fmla="*/ 1006 w 2090"/>
                <a:gd name="T61" fmla="*/ 1406 h 1745"/>
                <a:gd name="T62" fmla="*/ 935 w 2090"/>
                <a:gd name="T63" fmla="*/ 1376 h 1745"/>
                <a:gd name="T64" fmla="*/ 992 w 2090"/>
                <a:gd name="T65" fmla="*/ 1185 h 1745"/>
                <a:gd name="T66" fmla="*/ 846 w 2090"/>
                <a:gd name="T67" fmla="*/ 1230 h 1745"/>
                <a:gd name="T68" fmla="*/ 900 w 2090"/>
                <a:gd name="T69" fmla="*/ 1075 h 1745"/>
                <a:gd name="T70" fmla="*/ 794 w 2090"/>
                <a:gd name="T71" fmla="*/ 1163 h 1745"/>
                <a:gd name="T72" fmla="*/ 839 w 2090"/>
                <a:gd name="T73" fmla="*/ 690 h 1745"/>
                <a:gd name="T74" fmla="*/ 948 w 2090"/>
                <a:gd name="T75" fmla="*/ 1035 h 1745"/>
                <a:gd name="T76" fmla="*/ 1110 w 2090"/>
                <a:gd name="T77" fmla="*/ 1009 h 1745"/>
                <a:gd name="T78" fmla="*/ 1040 w 2090"/>
                <a:gd name="T79" fmla="*/ 1145 h 1745"/>
                <a:gd name="T80" fmla="*/ 1204 w 2090"/>
                <a:gd name="T81" fmla="*/ 1102 h 1745"/>
                <a:gd name="T82" fmla="*/ 717 w 2090"/>
                <a:gd name="T83" fmla="*/ 857 h 1745"/>
                <a:gd name="T84" fmla="*/ 720 w 2090"/>
                <a:gd name="T85" fmla="*/ 977 h 1745"/>
                <a:gd name="T86" fmla="*/ 717 w 2090"/>
                <a:gd name="T87" fmla="*/ 857 h 1745"/>
                <a:gd name="T88" fmla="*/ 810 w 2090"/>
                <a:gd name="T89" fmla="*/ 967 h 1745"/>
                <a:gd name="T90" fmla="*/ 810 w 2090"/>
                <a:gd name="T91" fmla="*/ 1085 h 1745"/>
                <a:gd name="T92" fmla="*/ 883 w 2090"/>
                <a:gd name="T93" fmla="*/ 841 h 1745"/>
                <a:gd name="T94" fmla="*/ 765 w 2090"/>
                <a:gd name="T95" fmla="*/ 817 h 1745"/>
                <a:gd name="T96" fmla="*/ 883 w 2090"/>
                <a:gd name="T97" fmla="*/ 841 h 1745"/>
                <a:gd name="T98" fmla="*/ 915 w 2090"/>
                <a:gd name="T99" fmla="*/ 879 h 1745"/>
                <a:gd name="T100" fmla="*/ 916 w 2090"/>
                <a:gd name="T101" fmla="*/ 997 h 1745"/>
                <a:gd name="T102" fmla="*/ 1260 w 2090"/>
                <a:gd name="T103" fmla="*/ 362 h 1745"/>
                <a:gd name="T104" fmla="*/ 1331 w 2090"/>
                <a:gd name="T105" fmla="*/ 335 h 1745"/>
                <a:gd name="T106" fmla="*/ 1647 w 2090"/>
                <a:gd name="T107" fmla="*/ 877 h 1745"/>
                <a:gd name="T108" fmla="*/ 1493 w 2090"/>
                <a:gd name="T109" fmla="*/ 640 h 1745"/>
                <a:gd name="T110" fmla="*/ 1618 w 2090"/>
                <a:gd name="T111" fmla="*/ 54 h 1745"/>
                <a:gd name="T112" fmla="*/ 1689 w 2090"/>
                <a:gd name="T113" fmla="*/ 27 h 1745"/>
                <a:gd name="T114" fmla="*/ 2035 w 2090"/>
                <a:gd name="T115" fmla="*/ 552 h 1745"/>
                <a:gd name="T116" fmla="*/ 1517 w 2090"/>
                <a:gd name="T117" fmla="*/ 196 h 1745"/>
                <a:gd name="T118" fmla="*/ 1858 w 2090"/>
                <a:gd name="T119" fmla="*/ 599 h 1745"/>
                <a:gd name="T120" fmla="*/ 1464 w 2090"/>
                <a:gd name="T121" fmla="*/ 240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90" h="1745">
                  <a:moveTo>
                    <a:pt x="497" y="1368"/>
                  </a:moveTo>
                  <a:cubicBezTo>
                    <a:pt x="481" y="1307"/>
                    <a:pt x="462" y="1248"/>
                    <a:pt x="437" y="1189"/>
                  </a:cubicBezTo>
                  <a:lnTo>
                    <a:pt x="508" y="1163"/>
                  </a:lnTo>
                  <a:cubicBezTo>
                    <a:pt x="526" y="1158"/>
                    <a:pt x="529" y="1164"/>
                    <a:pt x="516" y="1181"/>
                  </a:cubicBezTo>
                  <a:cubicBezTo>
                    <a:pt x="536" y="1232"/>
                    <a:pt x="554" y="1286"/>
                    <a:pt x="568" y="1345"/>
                  </a:cubicBezTo>
                  <a:lnTo>
                    <a:pt x="497" y="1368"/>
                  </a:lnTo>
                  <a:close/>
                  <a:moveTo>
                    <a:pt x="461" y="1549"/>
                  </a:moveTo>
                  <a:lnTo>
                    <a:pt x="226" y="1745"/>
                  </a:lnTo>
                  <a:lnTo>
                    <a:pt x="188" y="1700"/>
                  </a:lnTo>
                  <a:lnTo>
                    <a:pt x="423" y="1503"/>
                  </a:lnTo>
                  <a:lnTo>
                    <a:pt x="244" y="1290"/>
                  </a:lnTo>
                  <a:lnTo>
                    <a:pt x="38" y="1462"/>
                  </a:lnTo>
                  <a:lnTo>
                    <a:pt x="0" y="1417"/>
                  </a:lnTo>
                  <a:lnTo>
                    <a:pt x="458" y="1034"/>
                  </a:lnTo>
                  <a:lnTo>
                    <a:pt x="496" y="1079"/>
                  </a:lnTo>
                  <a:lnTo>
                    <a:pt x="292" y="1250"/>
                  </a:lnTo>
                  <a:lnTo>
                    <a:pt x="471" y="1463"/>
                  </a:lnTo>
                  <a:lnTo>
                    <a:pt x="708" y="1264"/>
                  </a:lnTo>
                  <a:lnTo>
                    <a:pt x="746" y="1310"/>
                  </a:lnTo>
                  <a:lnTo>
                    <a:pt x="509" y="1509"/>
                  </a:lnTo>
                  <a:lnTo>
                    <a:pt x="671" y="1703"/>
                  </a:lnTo>
                  <a:lnTo>
                    <a:pt x="623" y="1743"/>
                  </a:lnTo>
                  <a:lnTo>
                    <a:pt x="461" y="1549"/>
                  </a:lnTo>
                  <a:close/>
                  <a:moveTo>
                    <a:pt x="144" y="1439"/>
                  </a:moveTo>
                  <a:cubicBezTo>
                    <a:pt x="215" y="1455"/>
                    <a:pt x="270" y="1477"/>
                    <a:pt x="309" y="1504"/>
                  </a:cubicBezTo>
                  <a:lnTo>
                    <a:pt x="277" y="1572"/>
                  </a:lnTo>
                  <a:cubicBezTo>
                    <a:pt x="218" y="1538"/>
                    <a:pt x="164" y="1514"/>
                    <a:pt x="117" y="1503"/>
                  </a:cubicBezTo>
                  <a:lnTo>
                    <a:pt x="144" y="1439"/>
                  </a:lnTo>
                  <a:close/>
                  <a:moveTo>
                    <a:pt x="1279" y="900"/>
                  </a:moveTo>
                  <a:cubicBezTo>
                    <a:pt x="1276" y="841"/>
                    <a:pt x="1270" y="794"/>
                    <a:pt x="1263" y="759"/>
                  </a:cubicBezTo>
                  <a:lnTo>
                    <a:pt x="1196" y="815"/>
                  </a:lnTo>
                  <a:lnTo>
                    <a:pt x="1394" y="1052"/>
                  </a:lnTo>
                  <a:cubicBezTo>
                    <a:pt x="1417" y="1080"/>
                    <a:pt x="1416" y="1104"/>
                    <a:pt x="1390" y="1125"/>
                  </a:cubicBezTo>
                  <a:lnTo>
                    <a:pt x="1347" y="1161"/>
                  </a:lnTo>
                  <a:lnTo>
                    <a:pt x="1299" y="1124"/>
                  </a:lnTo>
                  <a:lnTo>
                    <a:pt x="1335" y="1094"/>
                  </a:lnTo>
                  <a:cubicBezTo>
                    <a:pt x="1340" y="1090"/>
                    <a:pt x="1340" y="1085"/>
                    <a:pt x="1336" y="1081"/>
                  </a:cubicBezTo>
                  <a:lnTo>
                    <a:pt x="1148" y="855"/>
                  </a:lnTo>
                  <a:lnTo>
                    <a:pt x="1069" y="922"/>
                  </a:lnTo>
                  <a:lnTo>
                    <a:pt x="1031" y="876"/>
                  </a:lnTo>
                  <a:lnTo>
                    <a:pt x="1239" y="701"/>
                  </a:lnTo>
                  <a:lnTo>
                    <a:pt x="1241" y="679"/>
                  </a:lnTo>
                  <a:lnTo>
                    <a:pt x="1307" y="681"/>
                  </a:lnTo>
                  <a:cubicBezTo>
                    <a:pt x="1319" y="682"/>
                    <a:pt x="1320" y="688"/>
                    <a:pt x="1310" y="699"/>
                  </a:cubicBezTo>
                  <a:cubicBezTo>
                    <a:pt x="1327" y="758"/>
                    <a:pt x="1338" y="823"/>
                    <a:pt x="1342" y="893"/>
                  </a:cubicBezTo>
                  <a:lnTo>
                    <a:pt x="1279" y="900"/>
                  </a:lnTo>
                  <a:close/>
                  <a:moveTo>
                    <a:pt x="987" y="692"/>
                  </a:moveTo>
                  <a:cubicBezTo>
                    <a:pt x="1004" y="690"/>
                    <a:pt x="1025" y="688"/>
                    <a:pt x="1052" y="687"/>
                  </a:cubicBezTo>
                  <a:lnTo>
                    <a:pt x="1049" y="596"/>
                  </a:lnTo>
                  <a:lnTo>
                    <a:pt x="903" y="718"/>
                  </a:lnTo>
                  <a:lnTo>
                    <a:pt x="865" y="673"/>
                  </a:lnTo>
                  <a:lnTo>
                    <a:pt x="1044" y="522"/>
                  </a:lnTo>
                  <a:lnTo>
                    <a:pt x="1045" y="509"/>
                  </a:lnTo>
                  <a:lnTo>
                    <a:pt x="1111" y="515"/>
                  </a:lnTo>
                  <a:cubicBezTo>
                    <a:pt x="1123" y="516"/>
                    <a:pt x="1124" y="522"/>
                    <a:pt x="1114" y="533"/>
                  </a:cubicBezTo>
                  <a:lnTo>
                    <a:pt x="1101" y="687"/>
                  </a:lnTo>
                  <a:lnTo>
                    <a:pt x="1149" y="691"/>
                  </a:lnTo>
                  <a:lnTo>
                    <a:pt x="1144" y="753"/>
                  </a:lnTo>
                  <a:cubicBezTo>
                    <a:pt x="1085" y="745"/>
                    <a:pt x="1031" y="742"/>
                    <a:pt x="982" y="745"/>
                  </a:cubicBezTo>
                  <a:lnTo>
                    <a:pt x="987" y="692"/>
                  </a:lnTo>
                  <a:close/>
                  <a:moveTo>
                    <a:pt x="1240" y="1141"/>
                  </a:moveTo>
                  <a:lnTo>
                    <a:pt x="1006" y="1406"/>
                  </a:lnTo>
                  <a:cubicBezTo>
                    <a:pt x="1014" y="1419"/>
                    <a:pt x="1012" y="1424"/>
                    <a:pt x="1000" y="1423"/>
                  </a:cubicBezTo>
                  <a:lnTo>
                    <a:pt x="935" y="1376"/>
                  </a:lnTo>
                  <a:lnTo>
                    <a:pt x="1054" y="1260"/>
                  </a:lnTo>
                  <a:lnTo>
                    <a:pt x="992" y="1185"/>
                  </a:lnTo>
                  <a:lnTo>
                    <a:pt x="884" y="1276"/>
                  </a:lnTo>
                  <a:lnTo>
                    <a:pt x="846" y="1230"/>
                  </a:lnTo>
                  <a:lnTo>
                    <a:pt x="954" y="1140"/>
                  </a:lnTo>
                  <a:lnTo>
                    <a:pt x="900" y="1075"/>
                  </a:lnTo>
                  <a:lnTo>
                    <a:pt x="847" y="1119"/>
                  </a:lnTo>
                  <a:lnTo>
                    <a:pt x="794" y="1163"/>
                  </a:lnTo>
                  <a:lnTo>
                    <a:pt x="580" y="907"/>
                  </a:lnTo>
                  <a:lnTo>
                    <a:pt x="839" y="690"/>
                  </a:lnTo>
                  <a:lnTo>
                    <a:pt x="1053" y="947"/>
                  </a:lnTo>
                  <a:lnTo>
                    <a:pt x="948" y="1035"/>
                  </a:lnTo>
                  <a:lnTo>
                    <a:pt x="1002" y="1100"/>
                  </a:lnTo>
                  <a:lnTo>
                    <a:pt x="1110" y="1009"/>
                  </a:lnTo>
                  <a:lnTo>
                    <a:pt x="1148" y="1055"/>
                  </a:lnTo>
                  <a:lnTo>
                    <a:pt x="1040" y="1145"/>
                  </a:lnTo>
                  <a:lnTo>
                    <a:pt x="1098" y="1215"/>
                  </a:lnTo>
                  <a:lnTo>
                    <a:pt x="1204" y="1102"/>
                  </a:lnTo>
                  <a:lnTo>
                    <a:pt x="1240" y="1141"/>
                  </a:lnTo>
                  <a:close/>
                  <a:moveTo>
                    <a:pt x="717" y="857"/>
                  </a:moveTo>
                  <a:lnTo>
                    <a:pt x="660" y="905"/>
                  </a:lnTo>
                  <a:lnTo>
                    <a:pt x="720" y="977"/>
                  </a:lnTo>
                  <a:lnTo>
                    <a:pt x="777" y="929"/>
                  </a:lnTo>
                  <a:lnTo>
                    <a:pt x="717" y="857"/>
                  </a:lnTo>
                  <a:close/>
                  <a:moveTo>
                    <a:pt x="868" y="1037"/>
                  </a:moveTo>
                  <a:lnTo>
                    <a:pt x="810" y="967"/>
                  </a:lnTo>
                  <a:lnTo>
                    <a:pt x="752" y="1016"/>
                  </a:lnTo>
                  <a:lnTo>
                    <a:pt x="810" y="1085"/>
                  </a:lnTo>
                  <a:lnTo>
                    <a:pt x="868" y="1037"/>
                  </a:lnTo>
                  <a:close/>
                  <a:moveTo>
                    <a:pt x="883" y="841"/>
                  </a:moveTo>
                  <a:lnTo>
                    <a:pt x="823" y="769"/>
                  </a:lnTo>
                  <a:lnTo>
                    <a:pt x="765" y="817"/>
                  </a:lnTo>
                  <a:lnTo>
                    <a:pt x="825" y="889"/>
                  </a:lnTo>
                  <a:lnTo>
                    <a:pt x="883" y="841"/>
                  </a:lnTo>
                  <a:close/>
                  <a:moveTo>
                    <a:pt x="973" y="949"/>
                  </a:moveTo>
                  <a:lnTo>
                    <a:pt x="915" y="879"/>
                  </a:lnTo>
                  <a:lnTo>
                    <a:pt x="857" y="927"/>
                  </a:lnTo>
                  <a:lnTo>
                    <a:pt x="916" y="997"/>
                  </a:lnTo>
                  <a:lnTo>
                    <a:pt x="973" y="949"/>
                  </a:lnTo>
                  <a:close/>
                  <a:moveTo>
                    <a:pt x="1260" y="362"/>
                  </a:moveTo>
                  <a:lnTo>
                    <a:pt x="1313" y="318"/>
                  </a:lnTo>
                  <a:cubicBezTo>
                    <a:pt x="1332" y="307"/>
                    <a:pt x="1338" y="313"/>
                    <a:pt x="1331" y="335"/>
                  </a:cubicBezTo>
                  <a:lnTo>
                    <a:pt x="1550" y="596"/>
                  </a:lnTo>
                  <a:cubicBezTo>
                    <a:pt x="1628" y="689"/>
                    <a:pt x="1660" y="782"/>
                    <a:pt x="1647" y="877"/>
                  </a:cubicBezTo>
                  <a:lnTo>
                    <a:pt x="1572" y="880"/>
                  </a:lnTo>
                  <a:cubicBezTo>
                    <a:pt x="1586" y="800"/>
                    <a:pt x="1560" y="720"/>
                    <a:pt x="1493" y="640"/>
                  </a:cubicBezTo>
                  <a:lnTo>
                    <a:pt x="1260" y="362"/>
                  </a:lnTo>
                  <a:close/>
                  <a:moveTo>
                    <a:pt x="1618" y="54"/>
                  </a:moveTo>
                  <a:lnTo>
                    <a:pt x="1671" y="10"/>
                  </a:lnTo>
                  <a:cubicBezTo>
                    <a:pt x="1689" y="0"/>
                    <a:pt x="1696" y="5"/>
                    <a:pt x="1689" y="27"/>
                  </a:cubicBezTo>
                  <a:lnTo>
                    <a:pt x="2090" y="506"/>
                  </a:lnTo>
                  <a:lnTo>
                    <a:pt x="2035" y="552"/>
                  </a:lnTo>
                  <a:lnTo>
                    <a:pt x="1618" y="54"/>
                  </a:lnTo>
                  <a:close/>
                  <a:moveTo>
                    <a:pt x="1517" y="196"/>
                  </a:moveTo>
                  <a:cubicBezTo>
                    <a:pt x="1535" y="186"/>
                    <a:pt x="1542" y="191"/>
                    <a:pt x="1535" y="213"/>
                  </a:cubicBezTo>
                  <a:lnTo>
                    <a:pt x="1858" y="599"/>
                  </a:lnTo>
                  <a:lnTo>
                    <a:pt x="1803" y="645"/>
                  </a:lnTo>
                  <a:lnTo>
                    <a:pt x="1464" y="240"/>
                  </a:lnTo>
                  <a:lnTo>
                    <a:pt x="1517" y="196"/>
                  </a:lnTo>
                  <a:close/>
                </a:path>
              </a:pathLst>
            </a:custGeom>
            <a:solidFill>
              <a:srgbClr val="000000"/>
            </a:solidFill>
            <a:ln w="0">
              <a:solidFill>
                <a:srgbClr val="000000"/>
              </a:solidFill>
              <a:prstDash val="solid"/>
              <a:round/>
              <a:headEnd/>
              <a:tailEnd/>
            </a:ln>
          </p:spPr>
          <p:txBody>
            <a:bodyPr vert="horz" wrap="square" lIns="55302" tIns="27651" rIns="55302" bIns="27651" numCol="1" anchor="t" anchorCtr="0" compatLnSpc="1">
              <a:prstTxWarp prst="textNoShape">
                <a:avLst/>
              </a:prstTxWarp>
            </a:bodyPr>
            <a:lstStyle/>
            <a:p>
              <a:endParaRPr lang="ja-JP" altLang="en-US" sz="1089"/>
            </a:p>
          </p:txBody>
        </p:sp>
        <p:sp>
          <p:nvSpPr>
            <p:cNvPr id="70" name="Freeform 23"/>
            <p:cNvSpPr>
              <a:spLocks noEditPoints="1"/>
            </p:cNvSpPr>
            <p:nvPr/>
          </p:nvSpPr>
          <p:spPr bwMode="auto">
            <a:xfrm>
              <a:off x="2604" y="5343"/>
              <a:ext cx="130" cy="452"/>
            </a:xfrm>
            <a:custGeom>
              <a:avLst/>
              <a:gdLst>
                <a:gd name="T0" fmla="*/ 526 w 1143"/>
                <a:gd name="T1" fmla="*/ 3755 h 3875"/>
                <a:gd name="T2" fmla="*/ 312 w 1143"/>
                <a:gd name="T3" fmla="*/ 3527 h 3875"/>
                <a:gd name="T4" fmla="*/ 451 w 1143"/>
                <a:gd name="T5" fmla="*/ 3267 h 3875"/>
                <a:gd name="T6" fmla="*/ 664 w 1143"/>
                <a:gd name="T7" fmla="*/ 3249 h 3875"/>
                <a:gd name="T8" fmla="*/ 660 w 1143"/>
                <a:gd name="T9" fmla="*/ 3337 h 3875"/>
                <a:gd name="T10" fmla="*/ 748 w 1143"/>
                <a:gd name="T11" fmla="*/ 3518 h 3875"/>
                <a:gd name="T12" fmla="*/ 631 w 1143"/>
                <a:gd name="T13" fmla="*/ 3875 h 3875"/>
                <a:gd name="T14" fmla="*/ 73 w 1143"/>
                <a:gd name="T15" fmla="*/ 3369 h 3875"/>
                <a:gd name="T16" fmla="*/ 184 w 1143"/>
                <a:gd name="T17" fmla="*/ 3291 h 3875"/>
                <a:gd name="T18" fmla="*/ 168 w 1143"/>
                <a:gd name="T19" fmla="*/ 3415 h 3875"/>
                <a:gd name="T20" fmla="*/ 98 w 1143"/>
                <a:gd name="T21" fmla="*/ 3498 h 3875"/>
                <a:gd name="T22" fmla="*/ 219 w 1143"/>
                <a:gd name="T23" fmla="*/ 3645 h 3875"/>
                <a:gd name="T24" fmla="*/ 168 w 1143"/>
                <a:gd name="T25" fmla="*/ 3853 h 3875"/>
                <a:gd name="T26" fmla="*/ 75 w 1143"/>
                <a:gd name="T27" fmla="*/ 3687 h 3875"/>
                <a:gd name="T28" fmla="*/ 320 w 1143"/>
                <a:gd name="T29" fmla="*/ 3465 h 3875"/>
                <a:gd name="T30" fmla="*/ 480 w 1143"/>
                <a:gd name="T31" fmla="*/ 3548 h 3875"/>
                <a:gd name="T32" fmla="*/ 334 w 1143"/>
                <a:gd name="T33" fmla="*/ 2447 h 3875"/>
                <a:gd name="T34" fmla="*/ 698 w 1143"/>
                <a:gd name="T35" fmla="*/ 2413 h 3875"/>
                <a:gd name="T36" fmla="*/ 698 w 1143"/>
                <a:gd name="T37" fmla="*/ 2413 h 3875"/>
                <a:gd name="T38" fmla="*/ 965 w 1143"/>
                <a:gd name="T39" fmla="*/ 1649 h 3875"/>
                <a:gd name="T40" fmla="*/ 826 w 1143"/>
                <a:gd name="T41" fmla="*/ 1903 h 3875"/>
                <a:gd name="T42" fmla="*/ 710 w 1143"/>
                <a:gd name="T43" fmla="*/ 1750 h 3875"/>
                <a:gd name="T44" fmla="*/ 740 w 1143"/>
                <a:gd name="T45" fmla="*/ 1914 h 3875"/>
                <a:gd name="T46" fmla="*/ 916 w 1143"/>
                <a:gd name="T47" fmla="*/ 2147 h 3875"/>
                <a:gd name="T48" fmla="*/ 760 w 1143"/>
                <a:gd name="T49" fmla="*/ 2285 h 3875"/>
                <a:gd name="T50" fmla="*/ 351 w 1143"/>
                <a:gd name="T51" fmla="*/ 2080 h 3875"/>
                <a:gd name="T52" fmla="*/ 396 w 1143"/>
                <a:gd name="T53" fmla="*/ 2177 h 3875"/>
                <a:gd name="T54" fmla="*/ 214 w 1143"/>
                <a:gd name="T55" fmla="*/ 1916 h 3875"/>
                <a:gd name="T56" fmla="*/ 333 w 1143"/>
                <a:gd name="T57" fmla="*/ 1565 h 3875"/>
                <a:gd name="T58" fmla="*/ 309 w 1143"/>
                <a:gd name="T59" fmla="*/ 2167 h 3875"/>
                <a:gd name="T60" fmla="*/ 553 w 1143"/>
                <a:gd name="T61" fmla="*/ 2023 h 3875"/>
                <a:gd name="T62" fmla="*/ 476 w 1143"/>
                <a:gd name="T63" fmla="*/ 2014 h 3875"/>
                <a:gd name="T64" fmla="*/ 401 w 1143"/>
                <a:gd name="T65" fmla="*/ 2005 h 3875"/>
                <a:gd name="T66" fmla="*/ 741 w 1143"/>
                <a:gd name="T67" fmla="*/ 1675 h 3875"/>
                <a:gd name="T68" fmla="*/ 699 w 1143"/>
                <a:gd name="T69" fmla="*/ 2092 h 3875"/>
                <a:gd name="T70" fmla="*/ 575 w 1143"/>
                <a:gd name="T71" fmla="*/ 2183 h 3875"/>
                <a:gd name="T72" fmla="*/ 679 w 1143"/>
                <a:gd name="T73" fmla="*/ 1330 h 3875"/>
                <a:gd name="T74" fmla="*/ 670 w 1143"/>
                <a:gd name="T75" fmla="*/ 1358 h 3875"/>
                <a:gd name="T76" fmla="*/ 321 w 1143"/>
                <a:gd name="T77" fmla="*/ 1378 h 3875"/>
                <a:gd name="T78" fmla="*/ 536 w 1143"/>
                <a:gd name="T79" fmla="*/ 1341 h 3875"/>
                <a:gd name="T80" fmla="*/ 782 w 1143"/>
                <a:gd name="T81" fmla="*/ 830 h 3875"/>
                <a:gd name="T82" fmla="*/ 831 w 1143"/>
                <a:gd name="T83" fmla="*/ 1072 h 3875"/>
                <a:gd name="T84" fmla="*/ 964 w 1143"/>
                <a:gd name="T85" fmla="*/ 1088 h 3875"/>
                <a:gd name="T86" fmla="*/ 924 w 1143"/>
                <a:gd name="T87" fmla="*/ 1411 h 3875"/>
                <a:gd name="T88" fmla="*/ 799 w 1143"/>
                <a:gd name="T89" fmla="*/ 1326 h 3875"/>
                <a:gd name="T90" fmla="*/ 741 w 1143"/>
                <a:gd name="T91" fmla="*/ 1316 h 3875"/>
                <a:gd name="T92" fmla="*/ 378 w 1143"/>
                <a:gd name="T93" fmla="*/ 1322 h 3875"/>
                <a:gd name="T94" fmla="*/ 700 w 1143"/>
                <a:gd name="T95" fmla="*/ 1163 h 3875"/>
                <a:gd name="T96" fmla="*/ 626 w 1143"/>
                <a:gd name="T97" fmla="*/ 1100 h 3875"/>
                <a:gd name="T98" fmla="*/ 809 w 1143"/>
                <a:gd name="T99" fmla="*/ 531 h 3875"/>
                <a:gd name="T100" fmla="*/ 437 w 1143"/>
                <a:gd name="T101" fmla="*/ 558 h 3875"/>
                <a:gd name="T102" fmla="*/ 1143 w 1143"/>
                <a:gd name="T103" fmla="*/ 96 h 3875"/>
                <a:gd name="T104" fmla="*/ 537 w 1143"/>
                <a:gd name="T105" fmla="*/ 261 h 3875"/>
                <a:gd name="T106" fmla="*/ 511 w 1143"/>
                <a:gd name="T107" fmla="*/ 261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3" h="3875">
                  <a:moveTo>
                    <a:pt x="631" y="3875"/>
                  </a:moveTo>
                  <a:cubicBezTo>
                    <a:pt x="620" y="3762"/>
                    <a:pt x="585" y="3666"/>
                    <a:pt x="525" y="3588"/>
                  </a:cubicBezTo>
                  <a:lnTo>
                    <a:pt x="506" y="3746"/>
                  </a:lnTo>
                  <a:lnTo>
                    <a:pt x="526" y="3755"/>
                  </a:lnTo>
                  <a:lnTo>
                    <a:pt x="506" y="3815"/>
                  </a:lnTo>
                  <a:cubicBezTo>
                    <a:pt x="451" y="3792"/>
                    <a:pt x="395" y="3777"/>
                    <a:pt x="339" y="3773"/>
                  </a:cubicBezTo>
                  <a:lnTo>
                    <a:pt x="368" y="3534"/>
                  </a:lnTo>
                  <a:lnTo>
                    <a:pt x="312" y="3527"/>
                  </a:lnTo>
                  <a:lnTo>
                    <a:pt x="281" y="3781"/>
                  </a:lnTo>
                  <a:lnTo>
                    <a:pt x="231" y="3775"/>
                  </a:lnTo>
                  <a:lnTo>
                    <a:pt x="296" y="3248"/>
                  </a:lnTo>
                  <a:lnTo>
                    <a:pt x="451" y="3267"/>
                  </a:lnTo>
                  <a:lnTo>
                    <a:pt x="425" y="3478"/>
                  </a:lnTo>
                  <a:lnTo>
                    <a:pt x="487" y="3486"/>
                  </a:lnTo>
                  <a:lnTo>
                    <a:pt x="521" y="3210"/>
                  </a:lnTo>
                  <a:lnTo>
                    <a:pt x="664" y="3249"/>
                  </a:lnTo>
                  <a:cubicBezTo>
                    <a:pt x="707" y="3261"/>
                    <a:pt x="726" y="3285"/>
                    <a:pt x="721" y="3322"/>
                  </a:cubicBezTo>
                  <a:lnTo>
                    <a:pt x="712" y="3400"/>
                  </a:lnTo>
                  <a:lnTo>
                    <a:pt x="652" y="3399"/>
                  </a:lnTo>
                  <a:lnTo>
                    <a:pt x="660" y="3337"/>
                  </a:lnTo>
                  <a:cubicBezTo>
                    <a:pt x="661" y="3322"/>
                    <a:pt x="655" y="3313"/>
                    <a:pt x="641" y="3309"/>
                  </a:cubicBezTo>
                  <a:lnTo>
                    <a:pt x="562" y="3287"/>
                  </a:lnTo>
                  <a:lnTo>
                    <a:pt x="537" y="3492"/>
                  </a:lnTo>
                  <a:lnTo>
                    <a:pt x="748" y="3518"/>
                  </a:lnTo>
                  <a:lnTo>
                    <a:pt x="740" y="3580"/>
                  </a:lnTo>
                  <a:lnTo>
                    <a:pt x="573" y="3559"/>
                  </a:lnTo>
                  <a:cubicBezTo>
                    <a:pt x="642" y="3641"/>
                    <a:pt x="684" y="3740"/>
                    <a:pt x="697" y="3854"/>
                  </a:cubicBezTo>
                  <a:lnTo>
                    <a:pt x="631" y="3875"/>
                  </a:lnTo>
                  <a:close/>
                  <a:moveTo>
                    <a:pt x="208" y="3530"/>
                  </a:moveTo>
                  <a:cubicBezTo>
                    <a:pt x="161" y="3480"/>
                    <a:pt x="103" y="3443"/>
                    <a:pt x="33" y="3417"/>
                  </a:cubicBezTo>
                  <a:lnTo>
                    <a:pt x="59" y="3357"/>
                  </a:lnTo>
                  <a:cubicBezTo>
                    <a:pt x="68" y="3350"/>
                    <a:pt x="73" y="3354"/>
                    <a:pt x="73" y="3369"/>
                  </a:cubicBezTo>
                  <a:lnTo>
                    <a:pt x="112" y="3386"/>
                  </a:lnTo>
                  <a:lnTo>
                    <a:pt x="142" y="3144"/>
                  </a:lnTo>
                  <a:lnTo>
                    <a:pt x="201" y="3151"/>
                  </a:lnTo>
                  <a:lnTo>
                    <a:pt x="184" y="3291"/>
                  </a:lnTo>
                  <a:lnTo>
                    <a:pt x="247" y="3264"/>
                  </a:lnTo>
                  <a:lnTo>
                    <a:pt x="257" y="3338"/>
                  </a:lnTo>
                  <a:lnTo>
                    <a:pt x="176" y="3356"/>
                  </a:lnTo>
                  <a:lnTo>
                    <a:pt x="168" y="3415"/>
                  </a:lnTo>
                  <a:cubicBezTo>
                    <a:pt x="198" y="3433"/>
                    <a:pt x="224" y="3456"/>
                    <a:pt x="248" y="3485"/>
                  </a:cubicBezTo>
                  <a:lnTo>
                    <a:pt x="208" y="3530"/>
                  </a:lnTo>
                  <a:close/>
                  <a:moveTo>
                    <a:pt x="75" y="3687"/>
                  </a:moveTo>
                  <a:lnTo>
                    <a:pt x="98" y="3498"/>
                  </a:lnTo>
                  <a:lnTo>
                    <a:pt x="157" y="3505"/>
                  </a:lnTo>
                  <a:lnTo>
                    <a:pt x="146" y="3601"/>
                  </a:lnTo>
                  <a:lnTo>
                    <a:pt x="211" y="3578"/>
                  </a:lnTo>
                  <a:lnTo>
                    <a:pt x="219" y="3645"/>
                  </a:lnTo>
                  <a:lnTo>
                    <a:pt x="138" y="3660"/>
                  </a:lnTo>
                  <a:lnTo>
                    <a:pt x="131" y="3722"/>
                  </a:lnTo>
                  <a:cubicBezTo>
                    <a:pt x="169" y="3752"/>
                    <a:pt x="199" y="3783"/>
                    <a:pt x="220" y="3815"/>
                  </a:cubicBezTo>
                  <a:lnTo>
                    <a:pt x="168" y="3853"/>
                  </a:lnTo>
                  <a:cubicBezTo>
                    <a:pt x="127" y="3795"/>
                    <a:pt x="71" y="3748"/>
                    <a:pt x="0" y="3712"/>
                  </a:cubicBezTo>
                  <a:lnTo>
                    <a:pt x="29" y="3656"/>
                  </a:lnTo>
                  <a:cubicBezTo>
                    <a:pt x="38" y="3649"/>
                    <a:pt x="43" y="3652"/>
                    <a:pt x="43" y="3667"/>
                  </a:cubicBezTo>
                  <a:lnTo>
                    <a:pt x="75" y="3687"/>
                  </a:lnTo>
                  <a:close/>
                  <a:moveTo>
                    <a:pt x="375" y="3472"/>
                  </a:moveTo>
                  <a:lnTo>
                    <a:pt x="394" y="3323"/>
                  </a:lnTo>
                  <a:lnTo>
                    <a:pt x="338" y="3316"/>
                  </a:lnTo>
                  <a:lnTo>
                    <a:pt x="320" y="3465"/>
                  </a:lnTo>
                  <a:lnTo>
                    <a:pt x="375" y="3472"/>
                  </a:lnTo>
                  <a:close/>
                  <a:moveTo>
                    <a:pt x="396" y="3717"/>
                  </a:moveTo>
                  <a:cubicBezTo>
                    <a:pt x="416" y="3721"/>
                    <a:pt x="437" y="3726"/>
                    <a:pt x="457" y="3731"/>
                  </a:cubicBezTo>
                  <a:lnTo>
                    <a:pt x="480" y="3548"/>
                  </a:lnTo>
                  <a:lnTo>
                    <a:pt x="417" y="3540"/>
                  </a:lnTo>
                  <a:lnTo>
                    <a:pt x="396" y="3717"/>
                  </a:lnTo>
                  <a:close/>
                  <a:moveTo>
                    <a:pt x="266" y="2438"/>
                  </a:moveTo>
                  <a:lnTo>
                    <a:pt x="334" y="2447"/>
                  </a:lnTo>
                  <a:lnTo>
                    <a:pt x="272" y="2955"/>
                  </a:lnTo>
                  <a:lnTo>
                    <a:pt x="204" y="2947"/>
                  </a:lnTo>
                  <a:lnTo>
                    <a:pt x="266" y="2438"/>
                  </a:lnTo>
                  <a:close/>
                  <a:moveTo>
                    <a:pt x="698" y="2413"/>
                  </a:moveTo>
                  <a:lnTo>
                    <a:pt x="766" y="2421"/>
                  </a:lnTo>
                  <a:lnTo>
                    <a:pt x="684" y="3091"/>
                  </a:lnTo>
                  <a:lnTo>
                    <a:pt x="615" y="3083"/>
                  </a:lnTo>
                  <a:lnTo>
                    <a:pt x="698" y="2413"/>
                  </a:lnTo>
                  <a:close/>
                  <a:moveTo>
                    <a:pt x="764" y="1716"/>
                  </a:moveTo>
                  <a:cubicBezTo>
                    <a:pt x="792" y="1746"/>
                    <a:pt x="815" y="1777"/>
                    <a:pt x="835" y="1809"/>
                  </a:cubicBezTo>
                  <a:cubicBezTo>
                    <a:pt x="864" y="1756"/>
                    <a:pt x="890" y="1694"/>
                    <a:pt x="911" y="1623"/>
                  </a:cubicBezTo>
                  <a:lnTo>
                    <a:pt x="965" y="1649"/>
                  </a:lnTo>
                  <a:cubicBezTo>
                    <a:pt x="940" y="1730"/>
                    <a:pt x="907" y="1800"/>
                    <a:pt x="866" y="1860"/>
                  </a:cubicBezTo>
                  <a:cubicBezTo>
                    <a:pt x="895" y="1918"/>
                    <a:pt x="913" y="1994"/>
                    <a:pt x="920" y="2087"/>
                  </a:cubicBezTo>
                  <a:lnTo>
                    <a:pt x="862" y="2099"/>
                  </a:lnTo>
                  <a:cubicBezTo>
                    <a:pt x="857" y="2019"/>
                    <a:pt x="845" y="1953"/>
                    <a:pt x="826" y="1903"/>
                  </a:cubicBezTo>
                  <a:cubicBezTo>
                    <a:pt x="804" y="1929"/>
                    <a:pt x="773" y="1953"/>
                    <a:pt x="733" y="1973"/>
                  </a:cubicBezTo>
                  <a:lnTo>
                    <a:pt x="728" y="2010"/>
                  </a:lnTo>
                  <a:lnTo>
                    <a:pt x="678" y="2004"/>
                  </a:lnTo>
                  <a:lnTo>
                    <a:pt x="710" y="1750"/>
                  </a:lnTo>
                  <a:lnTo>
                    <a:pt x="702" y="1739"/>
                  </a:lnTo>
                  <a:lnTo>
                    <a:pt x="747" y="1704"/>
                  </a:lnTo>
                  <a:cubicBezTo>
                    <a:pt x="757" y="1690"/>
                    <a:pt x="763" y="1694"/>
                    <a:pt x="764" y="1716"/>
                  </a:cubicBezTo>
                  <a:close/>
                  <a:moveTo>
                    <a:pt x="740" y="1914"/>
                  </a:moveTo>
                  <a:cubicBezTo>
                    <a:pt x="762" y="1902"/>
                    <a:pt x="784" y="1883"/>
                    <a:pt x="804" y="1856"/>
                  </a:cubicBezTo>
                  <a:cubicBezTo>
                    <a:pt x="792" y="1831"/>
                    <a:pt x="776" y="1808"/>
                    <a:pt x="756" y="1787"/>
                  </a:cubicBezTo>
                  <a:lnTo>
                    <a:pt x="740" y="1914"/>
                  </a:lnTo>
                  <a:close/>
                  <a:moveTo>
                    <a:pt x="916" y="2147"/>
                  </a:moveTo>
                  <a:lnTo>
                    <a:pt x="910" y="2199"/>
                  </a:lnTo>
                  <a:lnTo>
                    <a:pt x="714" y="2175"/>
                  </a:lnTo>
                  <a:lnTo>
                    <a:pt x="750" y="2268"/>
                  </a:lnTo>
                  <a:cubicBezTo>
                    <a:pt x="768" y="2272"/>
                    <a:pt x="772" y="2278"/>
                    <a:pt x="760" y="2285"/>
                  </a:cubicBezTo>
                  <a:lnTo>
                    <a:pt x="695" y="2308"/>
                  </a:lnTo>
                  <a:lnTo>
                    <a:pt x="652" y="2168"/>
                  </a:lnTo>
                  <a:lnTo>
                    <a:pt x="345" y="2130"/>
                  </a:lnTo>
                  <a:lnTo>
                    <a:pt x="351" y="2080"/>
                  </a:lnTo>
                  <a:cubicBezTo>
                    <a:pt x="355" y="2064"/>
                    <a:pt x="362" y="2064"/>
                    <a:pt x="370" y="2080"/>
                  </a:cubicBezTo>
                  <a:lnTo>
                    <a:pt x="916" y="2147"/>
                  </a:lnTo>
                  <a:close/>
                  <a:moveTo>
                    <a:pt x="309" y="2167"/>
                  </a:moveTo>
                  <a:lnTo>
                    <a:pt x="396" y="2177"/>
                  </a:lnTo>
                  <a:lnTo>
                    <a:pt x="388" y="2239"/>
                  </a:lnTo>
                  <a:lnTo>
                    <a:pt x="252" y="2222"/>
                  </a:lnTo>
                  <a:lnTo>
                    <a:pt x="288" y="1925"/>
                  </a:lnTo>
                  <a:lnTo>
                    <a:pt x="214" y="1916"/>
                  </a:lnTo>
                  <a:lnTo>
                    <a:pt x="222" y="1847"/>
                  </a:lnTo>
                  <a:cubicBezTo>
                    <a:pt x="229" y="1827"/>
                    <a:pt x="237" y="1827"/>
                    <a:pt x="247" y="1847"/>
                  </a:cubicBezTo>
                  <a:lnTo>
                    <a:pt x="297" y="1853"/>
                  </a:lnTo>
                  <a:lnTo>
                    <a:pt x="333" y="1565"/>
                  </a:lnTo>
                  <a:lnTo>
                    <a:pt x="463" y="1581"/>
                  </a:lnTo>
                  <a:lnTo>
                    <a:pt x="455" y="1643"/>
                  </a:lnTo>
                  <a:lnTo>
                    <a:pt x="375" y="1633"/>
                  </a:lnTo>
                  <a:lnTo>
                    <a:pt x="309" y="2167"/>
                  </a:lnTo>
                  <a:close/>
                  <a:moveTo>
                    <a:pt x="364" y="2000"/>
                  </a:moveTo>
                  <a:lnTo>
                    <a:pt x="405" y="1665"/>
                  </a:lnTo>
                  <a:lnTo>
                    <a:pt x="594" y="1688"/>
                  </a:lnTo>
                  <a:lnTo>
                    <a:pt x="553" y="2023"/>
                  </a:lnTo>
                  <a:lnTo>
                    <a:pt x="516" y="2019"/>
                  </a:lnTo>
                  <a:lnTo>
                    <a:pt x="551" y="1737"/>
                  </a:lnTo>
                  <a:lnTo>
                    <a:pt x="510" y="1732"/>
                  </a:lnTo>
                  <a:lnTo>
                    <a:pt x="476" y="2014"/>
                  </a:lnTo>
                  <a:lnTo>
                    <a:pt x="439" y="2009"/>
                  </a:lnTo>
                  <a:lnTo>
                    <a:pt x="473" y="1727"/>
                  </a:lnTo>
                  <a:lnTo>
                    <a:pt x="436" y="1722"/>
                  </a:lnTo>
                  <a:lnTo>
                    <a:pt x="401" y="2005"/>
                  </a:lnTo>
                  <a:lnTo>
                    <a:pt x="364" y="2000"/>
                  </a:lnTo>
                  <a:close/>
                  <a:moveTo>
                    <a:pt x="643" y="1600"/>
                  </a:moveTo>
                  <a:lnTo>
                    <a:pt x="749" y="1613"/>
                  </a:lnTo>
                  <a:lnTo>
                    <a:pt x="741" y="1675"/>
                  </a:lnTo>
                  <a:lnTo>
                    <a:pt x="685" y="1668"/>
                  </a:lnTo>
                  <a:lnTo>
                    <a:pt x="642" y="2022"/>
                  </a:lnTo>
                  <a:lnTo>
                    <a:pt x="707" y="2030"/>
                  </a:lnTo>
                  <a:lnTo>
                    <a:pt x="699" y="2092"/>
                  </a:lnTo>
                  <a:lnTo>
                    <a:pt x="584" y="2078"/>
                  </a:lnTo>
                  <a:lnTo>
                    <a:pt x="643" y="1600"/>
                  </a:lnTo>
                  <a:close/>
                  <a:moveTo>
                    <a:pt x="435" y="2191"/>
                  </a:moveTo>
                  <a:cubicBezTo>
                    <a:pt x="478" y="2180"/>
                    <a:pt x="525" y="2177"/>
                    <a:pt x="575" y="2183"/>
                  </a:cubicBezTo>
                  <a:lnTo>
                    <a:pt x="579" y="2247"/>
                  </a:lnTo>
                  <a:cubicBezTo>
                    <a:pt x="532" y="2241"/>
                    <a:pt x="486" y="2243"/>
                    <a:pt x="443" y="2252"/>
                  </a:cubicBezTo>
                  <a:lnTo>
                    <a:pt x="435" y="2191"/>
                  </a:lnTo>
                  <a:close/>
                  <a:moveTo>
                    <a:pt x="679" y="1330"/>
                  </a:moveTo>
                  <a:lnTo>
                    <a:pt x="693" y="1222"/>
                  </a:lnTo>
                  <a:lnTo>
                    <a:pt x="617" y="1175"/>
                  </a:lnTo>
                  <a:lnTo>
                    <a:pt x="595" y="1348"/>
                  </a:lnTo>
                  <a:lnTo>
                    <a:pt x="670" y="1358"/>
                  </a:lnTo>
                  <a:cubicBezTo>
                    <a:pt x="810" y="1375"/>
                    <a:pt x="913" y="1417"/>
                    <a:pt x="979" y="1484"/>
                  </a:cubicBezTo>
                  <a:lnTo>
                    <a:pt x="931" y="1535"/>
                  </a:lnTo>
                  <a:cubicBezTo>
                    <a:pt x="876" y="1473"/>
                    <a:pt x="782" y="1434"/>
                    <a:pt x="650" y="1418"/>
                  </a:cubicBezTo>
                  <a:lnTo>
                    <a:pt x="321" y="1378"/>
                  </a:lnTo>
                  <a:lnTo>
                    <a:pt x="391" y="810"/>
                  </a:lnTo>
                  <a:lnTo>
                    <a:pt x="549" y="830"/>
                  </a:lnTo>
                  <a:lnTo>
                    <a:pt x="487" y="1335"/>
                  </a:lnTo>
                  <a:lnTo>
                    <a:pt x="536" y="1341"/>
                  </a:lnTo>
                  <a:lnTo>
                    <a:pt x="604" y="792"/>
                  </a:lnTo>
                  <a:lnTo>
                    <a:pt x="663" y="799"/>
                  </a:lnTo>
                  <a:lnTo>
                    <a:pt x="643" y="961"/>
                  </a:lnTo>
                  <a:cubicBezTo>
                    <a:pt x="692" y="906"/>
                    <a:pt x="738" y="862"/>
                    <a:pt x="782" y="830"/>
                  </a:cubicBezTo>
                  <a:lnTo>
                    <a:pt x="812" y="887"/>
                  </a:lnTo>
                  <a:lnTo>
                    <a:pt x="764" y="925"/>
                  </a:lnTo>
                  <a:lnTo>
                    <a:pt x="756" y="1063"/>
                  </a:lnTo>
                  <a:lnTo>
                    <a:pt x="831" y="1072"/>
                  </a:lnTo>
                  <a:lnTo>
                    <a:pt x="854" y="880"/>
                  </a:lnTo>
                  <a:lnTo>
                    <a:pt x="913" y="887"/>
                  </a:lnTo>
                  <a:lnTo>
                    <a:pt x="890" y="1079"/>
                  </a:lnTo>
                  <a:lnTo>
                    <a:pt x="964" y="1088"/>
                  </a:lnTo>
                  <a:lnTo>
                    <a:pt x="997" y="818"/>
                  </a:lnTo>
                  <a:lnTo>
                    <a:pt x="1056" y="826"/>
                  </a:lnTo>
                  <a:lnTo>
                    <a:pt x="983" y="1418"/>
                  </a:lnTo>
                  <a:lnTo>
                    <a:pt x="924" y="1411"/>
                  </a:lnTo>
                  <a:lnTo>
                    <a:pt x="956" y="1150"/>
                  </a:lnTo>
                  <a:lnTo>
                    <a:pt x="882" y="1141"/>
                  </a:lnTo>
                  <a:lnTo>
                    <a:pt x="858" y="1334"/>
                  </a:lnTo>
                  <a:lnTo>
                    <a:pt x="799" y="1326"/>
                  </a:lnTo>
                  <a:lnTo>
                    <a:pt x="823" y="1134"/>
                  </a:lnTo>
                  <a:lnTo>
                    <a:pt x="755" y="1126"/>
                  </a:lnTo>
                  <a:lnTo>
                    <a:pt x="740" y="1294"/>
                  </a:lnTo>
                  <a:cubicBezTo>
                    <a:pt x="757" y="1300"/>
                    <a:pt x="757" y="1307"/>
                    <a:pt x="741" y="1316"/>
                  </a:cubicBezTo>
                  <a:lnTo>
                    <a:pt x="679" y="1330"/>
                  </a:lnTo>
                  <a:close/>
                  <a:moveTo>
                    <a:pt x="492" y="885"/>
                  </a:moveTo>
                  <a:lnTo>
                    <a:pt x="433" y="878"/>
                  </a:lnTo>
                  <a:lnTo>
                    <a:pt x="378" y="1322"/>
                  </a:lnTo>
                  <a:lnTo>
                    <a:pt x="437" y="1329"/>
                  </a:lnTo>
                  <a:lnTo>
                    <a:pt x="492" y="885"/>
                  </a:lnTo>
                  <a:close/>
                  <a:moveTo>
                    <a:pt x="626" y="1100"/>
                  </a:moveTo>
                  <a:lnTo>
                    <a:pt x="700" y="1163"/>
                  </a:lnTo>
                  <a:lnTo>
                    <a:pt x="718" y="967"/>
                  </a:lnTo>
                  <a:lnTo>
                    <a:pt x="671" y="1015"/>
                  </a:lnTo>
                  <a:lnTo>
                    <a:pt x="641" y="973"/>
                  </a:lnTo>
                  <a:lnTo>
                    <a:pt x="626" y="1100"/>
                  </a:lnTo>
                  <a:close/>
                  <a:moveTo>
                    <a:pt x="437" y="558"/>
                  </a:moveTo>
                  <a:lnTo>
                    <a:pt x="446" y="489"/>
                  </a:lnTo>
                  <a:cubicBezTo>
                    <a:pt x="452" y="469"/>
                    <a:pt x="461" y="469"/>
                    <a:pt x="471" y="489"/>
                  </a:cubicBezTo>
                  <a:lnTo>
                    <a:pt x="809" y="531"/>
                  </a:lnTo>
                  <a:cubicBezTo>
                    <a:pt x="929" y="546"/>
                    <a:pt x="1017" y="592"/>
                    <a:pt x="1072" y="670"/>
                  </a:cubicBezTo>
                  <a:lnTo>
                    <a:pt x="1018" y="723"/>
                  </a:lnTo>
                  <a:cubicBezTo>
                    <a:pt x="974" y="655"/>
                    <a:pt x="901" y="615"/>
                    <a:pt x="797" y="602"/>
                  </a:cubicBezTo>
                  <a:lnTo>
                    <a:pt x="437" y="558"/>
                  </a:lnTo>
                  <a:close/>
                  <a:moveTo>
                    <a:pt x="489" y="89"/>
                  </a:moveTo>
                  <a:lnTo>
                    <a:pt x="497" y="20"/>
                  </a:lnTo>
                  <a:cubicBezTo>
                    <a:pt x="504" y="0"/>
                    <a:pt x="512" y="0"/>
                    <a:pt x="522" y="20"/>
                  </a:cubicBezTo>
                  <a:lnTo>
                    <a:pt x="1143" y="96"/>
                  </a:lnTo>
                  <a:lnTo>
                    <a:pt x="1134" y="168"/>
                  </a:lnTo>
                  <a:lnTo>
                    <a:pt x="489" y="89"/>
                  </a:lnTo>
                  <a:close/>
                  <a:moveTo>
                    <a:pt x="511" y="261"/>
                  </a:moveTo>
                  <a:cubicBezTo>
                    <a:pt x="518" y="241"/>
                    <a:pt x="527" y="241"/>
                    <a:pt x="537" y="261"/>
                  </a:cubicBezTo>
                  <a:lnTo>
                    <a:pt x="1036" y="323"/>
                  </a:lnTo>
                  <a:lnTo>
                    <a:pt x="1027" y="394"/>
                  </a:lnTo>
                  <a:lnTo>
                    <a:pt x="503" y="330"/>
                  </a:lnTo>
                  <a:lnTo>
                    <a:pt x="511" y="261"/>
                  </a:lnTo>
                  <a:close/>
                </a:path>
              </a:pathLst>
            </a:custGeom>
            <a:solidFill>
              <a:srgbClr val="000000"/>
            </a:solidFill>
            <a:ln w="0">
              <a:solidFill>
                <a:srgbClr val="000000"/>
              </a:solidFill>
              <a:prstDash val="solid"/>
              <a:round/>
              <a:headEnd/>
              <a:tailEnd/>
            </a:ln>
          </p:spPr>
          <p:txBody>
            <a:bodyPr vert="horz" wrap="square" lIns="55302" tIns="27651" rIns="55302" bIns="27651" numCol="1" anchor="t" anchorCtr="0" compatLnSpc="1">
              <a:prstTxWarp prst="textNoShape">
                <a:avLst/>
              </a:prstTxWarp>
            </a:bodyPr>
            <a:lstStyle/>
            <a:p>
              <a:endParaRPr lang="ja-JP" altLang="en-US" sz="1089"/>
            </a:p>
          </p:txBody>
        </p:sp>
        <p:sp>
          <p:nvSpPr>
            <p:cNvPr id="71" name="Freeform 24"/>
            <p:cNvSpPr>
              <a:spLocks/>
            </p:cNvSpPr>
            <p:nvPr/>
          </p:nvSpPr>
          <p:spPr bwMode="auto">
            <a:xfrm>
              <a:off x="5167" y="5928"/>
              <a:ext cx="86" cy="88"/>
            </a:xfrm>
            <a:custGeom>
              <a:avLst/>
              <a:gdLst>
                <a:gd name="T0" fmla="*/ 0 w 86"/>
                <a:gd name="T1" fmla="*/ 88 h 88"/>
                <a:gd name="T2" fmla="*/ 43 w 86"/>
                <a:gd name="T3" fmla="*/ 0 h 88"/>
                <a:gd name="T4" fmla="*/ 86 w 86"/>
                <a:gd name="T5" fmla="*/ 88 h 88"/>
                <a:gd name="T6" fmla="*/ 0 w 86"/>
                <a:gd name="T7" fmla="*/ 88 h 88"/>
              </a:gdLst>
              <a:ahLst/>
              <a:cxnLst>
                <a:cxn ang="0">
                  <a:pos x="T0" y="T1"/>
                </a:cxn>
                <a:cxn ang="0">
                  <a:pos x="T2" y="T3"/>
                </a:cxn>
                <a:cxn ang="0">
                  <a:pos x="T4" y="T5"/>
                </a:cxn>
                <a:cxn ang="0">
                  <a:pos x="T6" y="T7"/>
                </a:cxn>
              </a:cxnLst>
              <a:rect l="0" t="0" r="r" b="b"/>
              <a:pathLst>
                <a:path w="86" h="88">
                  <a:moveTo>
                    <a:pt x="0" y="88"/>
                  </a:moveTo>
                  <a:lnTo>
                    <a:pt x="43" y="0"/>
                  </a:lnTo>
                  <a:lnTo>
                    <a:pt x="86" y="88"/>
                  </a:lnTo>
                  <a:lnTo>
                    <a:pt x="0" y="8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72" name="Freeform 25"/>
            <p:cNvSpPr>
              <a:spLocks/>
            </p:cNvSpPr>
            <p:nvPr/>
          </p:nvSpPr>
          <p:spPr bwMode="auto">
            <a:xfrm>
              <a:off x="5167" y="5928"/>
              <a:ext cx="86" cy="88"/>
            </a:xfrm>
            <a:custGeom>
              <a:avLst/>
              <a:gdLst>
                <a:gd name="T0" fmla="*/ 0 w 86"/>
                <a:gd name="T1" fmla="*/ 88 h 88"/>
                <a:gd name="T2" fmla="*/ 43 w 86"/>
                <a:gd name="T3" fmla="*/ 0 h 88"/>
                <a:gd name="T4" fmla="*/ 86 w 86"/>
                <a:gd name="T5" fmla="*/ 88 h 88"/>
                <a:gd name="T6" fmla="*/ 0 w 86"/>
                <a:gd name="T7" fmla="*/ 88 h 88"/>
              </a:gdLst>
              <a:ahLst/>
              <a:cxnLst>
                <a:cxn ang="0">
                  <a:pos x="T0" y="T1"/>
                </a:cxn>
                <a:cxn ang="0">
                  <a:pos x="T2" y="T3"/>
                </a:cxn>
                <a:cxn ang="0">
                  <a:pos x="T4" y="T5"/>
                </a:cxn>
                <a:cxn ang="0">
                  <a:pos x="T6" y="T7"/>
                </a:cxn>
              </a:cxnLst>
              <a:rect l="0" t="0" r="r" b="b"/>
              <a:pathLst>
                <a:path w="86" h="88">
                  <a:moveTo>
                    <a:pt x="0" y="88"/>
                  </a:moveTo>
                  <a:lnTo>
                    <a:pt x="43" y="0"/>
                  </a:lnTo>
                  <a:lnTo>
                    <a:pt x="86" y="88"/>
                  </a:lnTo>
                  <a:lnTo>
                    <a:pt x="0" y="88"/>
                  </a:lnTo>
                  <a:close/>
                </a:path>
              </a:pathLst>
            </a:custGeom>
            <a:noFill/>
            <a:ln w="4763"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73" name="Freeform 26"/>
            <p:cNvSpPr>
              <a:spLocks/>
            </p:cNvSpPr>
            <p:nvPr/>
          </p:nvSpPr>
          <p:spPr bwMode="auto">
            <a:xfrm>
              <a:off x="3803" y="5861"/>
              <a:ext cx="86" cy="88"/>
            </a:xfrm>
            <a:custGeom>
              <a:avLst/>
              <a:gdLst>
                <a:gd name="T0" fmla="*/ 0 w 86"/>
                <a:gd name="T1" fmla="*/ 88 h 88"/>
                <a:gd name="T2" fmla="*/ 43 w 86"/>
                <a:gd name="T3" fmla="*/ 0 h 88"/>
                <a:gd name="T4" fmla="*/ 86 w 86"/>
                <a:gd name="T5" fmla="*/ 88 h 88"/>
                <a:gd name="T6" fmla="*/ 0 w 86"/>
                <a:gd name="T7" fmla="*/ 88 h 88"/>
              </a:gdLst>
              <a:ahLst/>
              <a:cxnLst>
                <a:cxn ang="0">
                  <a:pos x="T0" y="T1"/>
                </a:cxn>
                <a:cxn ang="0">
                  <a:pos x="T2" y="T3"/>
                </a:cxn>
                <a:cxn ang="0">
                  <a:pos x="T4" y="T5"/>
                </a:cxn>
                <a:cxn ang="0">
                  <a:pos x="T6" y="T7"/>
                </a:cxn>
              </a:cxnLst>
              <a:rect l="0" t="0" r="r" b="b"/>
              <a:pathLst>
                <a:path w="86" h="88">
                  <a:moveTo>
                    <a:pt x="0" y="88"/>
                  </a:moveTo>
                  <a:lnTo>
                    <a:pt x="43" y="0"/>
                  </a:lnTo>
                  <a:lnTo>
                    <a:pt x="86" y="88"/>
                  </a:lnTo>
                  <a:lnTo>
                    <a:pt x="0" y="8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74" name="Freeform 27"/>
            <p:cNvSpPr>
              <a:spLocks/>
            </p:cNvSpPr>
            <p:nvPr/>
          </p:nvSpPr>
          <p:spPr bwMode="auto">
            <a:xfrm>
              <a:off x="3803" y="5861"/>
              <a:ext cx="86" cy="88"/>
            </a:xfrm>
            <a:custGeom>
              <a:avLst/>
              <a:gdLst>
                <a:gd name="T0" fmla="*/ 0 w 86"/>
                <a:gd name="T1" fmla="*/ 88 h 88"/>
                <a:gd name="T2" fmla="*/ 43 w 86"/>
                <a:gd name="T3" fmla="*/ 0 h 88"/>
                <a:gd name="T4" fmla="*/ 86 w 86"/>
                <a:gd name="T5" fmla="*/ 88 h 88"/>
                <a:gd name="T6" fmla="*/ 0 w 86"/>
                <a:gd name="T7" fmla="*/ 88 h 88"/>
              </a:gdLst>
              <a:ahLst/>
              <a:cxnLst>
                <a:cxn ang="0">
                  <a:pos x="T0" y="T1"/>
                </a:cxn>
                <a:cxn ang="0">
                  <a:pos x="T2" y="T3"/>
                </a:cxn>
                <a:cxn ang="0">
                  <a:pos x="T4" y="T5"/>
                </a:cxn>
                <a:cxn ang="0">
                  <a:pos x="T6" y="T7"/>
                </a:cxn>
              </a:cxnLst>
              <a:rect l="0" t="0" r="r" b="b"/>
              <a:pathLst>
                <a:path w="86" h="88">
                  <a:moveTo>
                    <a:pt x="0" y="88"/>
                  </a:moveTo>
                  <a:lnTo>
                    <a:pt x="43" y="0"/>
                  </a:lnTo>
                  <a:lnTo>
                    <a:pt x="86" y="88"/>
                  </a:lnTo>
                  <a:lnTo>
                    <a:pt x="0" y="88"/>
                  </a:lnTo>
                  <a:close/>
                </a:path>
              </a:pathLst>
            </a:custGeom>
            <a:noFill/>
            <a:ln w="4763"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75" name="Freeform 28"/>
            <p:cNvSpPr>
              <a:spLocks/>
            </p:cNvSpPr>
            <p:nvPr/>
          </p:nvSpPr>
          <p:spPr bwMode="auto">
            <a:xfrm>
              <a:off x="2708" y="5791"/>
              <a:ext cx="87" cy="88"/>
            </a:xfrm>
            <a:custGeom>
              <a:avLst/>
              <a:gdLst>
                <a:gd name="T0" fmla="*/ 0 w 87"/>
                <a:gd name="T1" fmla="*/ 88 h 88"/>
                <a:gd name="T2" fmla="*/ 43 w 87"/>
                <a:gd name="T3" fmla="*/ 0 h 88"/>
                <a:gd name="T4" fmla="*/ 87 w 87"/>
                <a:gd name="T5" fmla="*/ 88 h 88"/>
                <a:gd name="T6" fmla="*/ 0 w 87"/>
                <a:gd name="T7" fmla="*/ 88 h 88"/>
              </a:gdLst>
              <a:ahLst/>
              <a:cxnLst>
                <a:cxn ang="0">
                  <a:pos x="T0" y="T1"/>
                </a:cxn>
                <a:cxn ang="0">
                  <a:pos x="T2" y="T3"/>
                </a:cxn>
                <a:cxn ang="0">
                  <a:pos x="T4" y="T5"/>
                </a:cxn>
                <a:cxn ang="0">
                  <a:pos x="T6" y="T7"/>
                </a:cxn>
              </a:cxnLst>
              <a:rect l="0" t="0" r="r" b="b"/>
              <a:pathLst>
                <a:path w="87" h="88">
                  <a:moveTo>
                    <a:pt x="0" y="88"/>
                  </a:moveTo>
                  <a:lnTo>
                    <a:pt x="43" y="0"/>
                  </a:lnTo>
                  <a:lnTo>
                    <a:pt x="87" y="88"/>
                  </a:lnTo>
                  <a:lnTo>
                    <a:pt x="0" y="8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76" name="Freeform 29"/>
            <p:cNvSpPr>
              <a:spLocks/>
            </p:cNvSpPr>
            <p:nvPr/>
          </p:nvSpPr>
          <p:spPr bwMode="auto">
            <a:xfrm>
              <a:off x="2708" y="5791"/>
              <a:ext cx="87" cy="88"/>
            </a:xfrm>
            <a:custGeom>
              <a:avLst/>
              <a:gdLst>
                <a:gd name="T0" fmla="*/ 0 w 87"/>
                <a:gd name="T1" fmla="*/ 88 h 88"/>
                <a:gd name="T2" fmla="*/ 43 w 87"/>
                <a:gd name="T3" fmla="*/ 0 h 88"/>
                <a:gd name="T4" fmla="*/ 87 w 87"/>
                <a:gd name="T5" fmla="*/ 88 h 88"/>
                <a:gd name="T6" fmla="*/ 0 w 87"/>
                <a:gd name="T7" fmla="*/ 88 h 88"/>
              </a:gdLst>
              <a:ahLst/>
              <a:cxnLst>
                <a:cxn ang="0">
                  <a:pos x="T0" y="T1"/>
                </a:cxn>
                <a:cxn ang="0">
                  <a:pos x="T2" y="T3"/>
                </a:cxn>
                <a:cxn ang="0">
                  <a:pos x="T4" y="T5"/>
                </a:cxn>
                <a:cxn ang="0">
                  <a:pos x="T6" y="T7"/>
                </a:cxn>
              </a:cxnLst>
              <a:rect l="0" t="0" r="r" b="b"/>
              <a:pathLst>
                <a:path w="87" h="88">
                  <a:moveTo>
                    <a:pt x="0" y="88"/>
                  </a:moveTo>
                  <a:lnTo>
                    <a:pt x="43" y="0"/>
                  </a:lnTo>
                  <a:lnTo>
                    <a:pt x="87" y="88"/>
                  </a:lnTo>
                  <a:lnTo>
                    <a:pt x="0" y="88"/>
                  </a:lnTo>
                  <a:close/>
                </a:path>
              </a:pathLst>
            </a:custGeom>
            <a:noFill/>
            <a:ln w="4763"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grpSp>
      <p:sp>
        <p:nvSpPr>
          <p:cNvPr id="79" name="Freeform 15"/>
          <p:cNvSpPr>
            <a:spLocks/>
          </p:cNvSpPr>
          <p:nvPr/>
        </p:nvSpPr>
        <p:spPr bwMode="auto">
          <a:xfrm>
            <a:off x="4740469" y="4432254"/>
            <a:ext cx="102731" cy="104651"/>
          </a:xfrm>
          <a:custGeom>
            <a:avLst/>
            <a:gdLst>
              <a:gd name="T0" fmla="*/ 107 w 107"/>
              <a:gd name="T1" fmla="*/ 78 h 109"/>
              <a:gd name="T2" fmla="*/ 46 w 107"/>
              <a:gd name="T3" fmla="*/ 15 h 109"/>
              <a:gd name="T4" fmla="*/ 61 w 107"/>
              <a:gd name="T5" fmla="*/ 0 h 109"/>
              <a:gd name="T6" fmla="*/ 0 w 107"/>
              <a:gd name="T7" fmla="*/ 0 h 109"/>
              <a:gd name="T8" fmla="*/ 0 w 107"/>
              <a:gd name="T9" fmla="*/ 62 h 109"/>
              <a:gd name="T10" fmla="*/ 15 w 107"/>
              <a:gd name="T11" fmla="*/ 47 h 109"/>
              <a:gd name="T12" fmla="*/ 76 w 107"/>
              <a:gd name="T13" fmla="*/ 109 h 109"/>
              <a:gd name="T14" fmla="*/ 107 w 107"/>
              <a:gd name="T15" fmla="*/ 7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9">
                <a:moveTo>
                  <a:pt x="107" y="78"/>
                </a:moveTo>
                <a:lnTo>
                  <a:pt x="46" y="15"/>
                </a:lnTo>
                <a:lnTo>
                  <a:pt x="61" y="0"/>
                </a:lnTo>
                <a:lnTo>
                  <a:pt x="0" y="0"/>
                </a:lnTo>
                <a:lnTo>
                  <a:pt x="0" y="62"/>
                </a:lnTo>
                <a:lnTo>
                  <a:pt x="15" y="47"/>
                </a:lnTo>
                <a:lnTo>
                  <a:pt x="76" y="109"/>
                </a:lnTo>
                <a:lnTo>
                  <a:pt x="107" y="78"/>
                </a:lnTo>
                <a:close/>
              </a:path>
            </a:pathLst>
          </a:custGeom>
          <a:solidFill>
            <a:srgbClr val="FFCC99"/>
          </a:solidFill>
          <a:ln w="4763" cap="flat">
            <a:solidFill>
              <a:srgbClr val="FF6600"/>
            </a:solidFill>
            <a:prstDash val="solid"/>
            <a:miter lim="800000"/>
            <a:headEnd/>
            <a:tailEnd/>
          </a:ln>
        </p:spPr>
        <p:txBody>
          <a:bodyPr vert="horz" wrap="square" lIns="55302" tIns="27651" rIns="55302" bIns="27651" numCol="1" anchor="t" anchorCtr="0" compatLnSpc="1">
            <a:prstTxWarp prst="textNoShape">
              <a:avLst/>
            </a:prstTxWarp>
          </a:bodyPr>
          <a:lstStyle/>
          <a:p>
            <a:endParaRPr lang="ja-JP" altLang="en-US" sz="1089"/>
          </a:p>
        </p:txBody>
      </p:sp>
      <p:grpSp>
        <p:nvGrpSpPr>
          <p:cNvPr id="81" name="グループ化 80"/>
          <p:cNvGrpSpPr/>
          <p:nvPr/>
        </p:nvGrpSpPr>
        <p:grpSpPr>
          <a:xfrm>
            <a:off x="5772262" y="4125577"/>
            <a:ext cx="3106674" cy="2047676"/>
            <a:chOff x="9544274" y="6479422"/>
            <a:chExt cx="5136799" cy="3385775"/>
          </a:xfrm>
        </p:grpSpPr>
        <p:sp>
          <p:nvSpPr>
            <p:cNvPr id="80" name="テキスト ボックス 79"/>
            <p:cNvSpPr txBox="1"/>
            <p:nvPr/>
          </p:nvSpPr>
          <p:spPr>
            <a:xfrm>
              <a:off x="9544274" y="6479422"/>
              <a:ext cx="5136799" cy="3385775"/>
            </a:xfrm>
            <a:prstGeom prst="rect">
              <a:avLst/>
            </a:prstGeom>
            <a:noFill/>
            <a:ln>
              <a:solidFill>
                <a:schemeClr val="tx1"/>
              </a:solidFill>
            </a:ln>
          </p:spPr>
          <p:txBody>
            <a:bodyPr wrap="square" rtlCol="0">
              <a:spAutoFit/>
            </a:bodyPr>
            <a:lstStyle/>
            <a:p>
              <a:endParaRPr kumimoji="1" lang="en-US" altLang="ja-JP" sz="847" dirty="0">
                <a:latin typeface="ＭＳ Ｐゴシック" panose="020B0600070205080204" pitchFamily="50" charset="-128"/>
                <a:ea typeface="ＭＳ Ｐゴシック" panose="020B0600070205080204" pitchFamily="50" charset="-128"/>
              </a:endParaRPr>
            </a:p>
            <a:p>
              <a:endParaRPr kumimoji="1" lang="en-US" altLang="ja-JP" sz="847" dirty="0">
                <a:latin typeface="ＭＳ Ｐゴシック" panose="020B0600070205080204" pitchFamily="50" charset="-128"/>
                <a:ea typeface="ＭＳ Ｐゴシック" panose="020B0600070205080204" pitchFamily="50" charset="-128"/>
              </a:endParaRPr>
            </a:p>
            <a:p>
              <a:endParaRPr kumimoji="1" lang="en-US" altLang="ja-JP" sz="847" dirty="0">
                <a:latin typeface="ＭＳ Ｐゴシック" panose="020B0600070205080204" pitchFamily="50" charset="-128"/>
                <a:ea typeface="ＭＳ Ｐゴシック" panose="020B0600070205080204" pitchFamily="50" charset="-128"/>
              </a:endParaRPr>
            </a:p>
            <a:p>
              <a:endParaRPr kumimoji="1" lang="en-US" altLang="ja-JP" sz="847" dirty="0">
                <a:latin typeface="ＭＳ Ｐゴシック" panose="020B0600070205080204" pitchFamily="50" charset="-128"/>
                <a:ea typeface="ＭＳ Ｐゴシック" panose="020B0600070205080204" pitchFamily="50" charset="-128"/>
              </a:endParaRPr>
            </a:p>
            <a:p>
              <a:endParaRPr kumimoji="1" lang="en-US" altLang="ja-JP" sz="847" dirty="0">
                <a:latin typeface="ＭＳ Ｐゴシック" panose="020B0600070205080204" pitchFamily="50" charset="-128"/>
                <a:ea typeface="ＭＳ Ｐゴシック" panose="020B0600070205080204" pitchFamily="50" charset="-128"/>
              </a:endParaRPr>
            </a:p>
            <a:p>
              <a:endParaRPr kumimoji="1" lang="en-US" altLang="ja-JP" sz="847" dirty="0">
                <a:latin typeface="ＭＳ Ｐゴシック" panose="020B0600070205080204" pitchFamily="50" charset="-128"/>
                <a:ea typeface="ＭＳ Ｐゴシック" panose="020B0600070205080204" pitchFamily="50" charset="-128"/>
              </a:endParaRPr>
            </a:p>
            <a:p>
              <a:endParaRPr kumimoji="1" lang="en-US" altLang="ja-JP" sz="847" dirty="0">
                <a:latin typeface="ＭＳ Ｐゴシック" panose="020B0600070205080204" pitchFamily="50" charset="-128"/>
                <a:ea typeface="ＭＳ Ｐゴシック" panose="020B0600070205080204" pitchFamily="50" charset="-128"/>
              </a:endParaRPr>
            </a:p>
            <a:p>
              <a:endParaRPr kumimoji="1" lang="en-US" altLang="ja-JP" sz="847" dirty="0">
                <a:latin typeface="ＭＳ Ｐゴシック" panose="020B0600070205080204" pitchFamily="50" charset="-128"/>
                <a:ea typeface="ＭＳ Ｐゴシック" panose="020B0600070205080204" pitchFamily="50" charset="-128"/>
              </a:endParaRPr>
            </a:p>
            <a:p>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調査項目</a:t>
              </a:r>
              <a:endParaRPr kumimoji="1" lang="en-US" altLang="ja-JP" sz="847" dirty="0">
                <a:latin typeface="ＭＳ Ｐゴシック" panose="020B0600070205080204" pitchFamily="50" charset="-128"/>
                <a:ea typeface="ＭＳ Ｐゴシック" panose="020B0600070205080204" pitchFamily="50" charset="-128"/>
              </a:endParaRPr>
            </a:p>
            <a:p>
              <a:pPr marL="172822" indent="-172822">
                <a:buFont typeface="Wingdings" panose="05000000000000000000" pitchFamily="2" charset="2"/>
                <a:buChar char="n"/>
              </a:pPr>
              <a:r>
                <a:rPr kumimoji="1" lang="ja-JP" altLang="en-US" sz="847" dirty="0">
                  <a:latin typeface="ＭＳ Ｐゴシック" panose="020B0600070205080204" pitchFamily="50" charset="-128"/>
                  <a:ea typeface="ＭＳ Ｐゴシック" panose="020B0600070205080204" pitchFamily="50" charset="-128"/>
                </a:rPr>
                <a:t>水質</a:t>
              </a:r>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水温（℃）・塩分（</a:t>
              </a:r>
              <a:r>
                <a:rPr kumimoji="1" lang="en-US" altLang="ja-JP" sz="847" dirty="0" err="1">
                  <a:latin typeface="ＭＳ Ｐゴシック" panose="020B0600070205080204" pitchFamily="50" charset="-128"/>
                  <a:ea typeface="ＭＳ Ｐゴシック" panose="020B0600070205080204" pitchFamily="50" charset="-128"/>
                </a:rPr>
                <a:t>psu</a:t>
              </a:r>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pH</a:t>
              </a:r>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DO</a:t>
              </a:r>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mg/L</a:t>
              </a:r>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ORP</a:t>
              </a:r>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mV</a:t>
              </a:r>
              <a:r>
                <a:rPr kumimoji="1" lang="ja-JP" altLang="en-US" sz="847" dirty="0">
                  <a:latin typeface="ＭＳ Ｐゴシック" panose="020B0600070205080204" pitchFamily="50" charset="-128"/>
                  <a:ea typeface="ＭＳ Ｐゴシック" panose="020B0600070205080204" pitchFamily="50" charset="-128"/>
                </a:rPr>
                <a:t>）</a:t>
              </a:r>
              <a:endParaRPr kumimoji="1" lang="en-US" altLang="ja-JP" sz="847" dirty="0">
                <a:latin typeface="ＭＳ Ｐゴシック" panose="020B0600070205080204" pitchFamily="50" charset="-128"/>
                <a:ea typeface="ＭＳ Ｐゴシック" panose="020B0600070205080204" pitchFamily="50" charset="-128"/>
              </a:endParaRPr>
            </a:p>
            <a:p>
              <a:pPr marL="172822" indent="-172822">
                <a:buFont typeface="Wingdings" panose="05000000000000000000" pitchFamily="2" charset="2"/>
                <a:buChar char="n"/>
              </a:pPr>
              <a:r>
                <a:rPr kumimoji="1" lang="ja-JP" altLang="en-US" sz="847" dirty="0">
                  <a:latin typeface="ＭＳ Ｐゴシック" panose="020B0600070205080204" pitchFamily="50" charset="-128"/>
                  <a:ea typeface="ＭＳ Ｐゴシック" panose="020B0600070205080204" pitchFamily="50" charset="-128"/>
                </a:rPr>
                <a:t>底質</a:t>
              </a:r>
              <a:endParaRPr kumimoji="1" lang="en-US" altLang="ja-JP" sz="847" dirty="0">
                <a:latin typeface="ＭＳ Ｐゴシック" panose="020B0600070205080204" pitchFamily="50" charset="-128"/>
                <a:ea typeface="ＭＳ Ｐゴシック" panose="020B0600070205080204" pitchFamily="50" charset="-128"/>
              </a:endParaRPr>
            </a:p>
            <a:p>
              <a:r>
                <a:rPr kumimoji="1" lang="en-US" altLang="ja-JP" sz="847" dirty="0">
                  <a:latin typeface="ＭＳ Ｐゴシック" panose="020B0600070205080204" pitchFamily="50" charset="-128"/>
                  <a:ea typeface="ＭＳ Ｐゴシック" panose="020B0600070205080204" pitchFamily="50" charset="-128"/>
                </a:rPr>
                <a:t>ORP</a:t>
              </a:r>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mV</a:t>
              </a:r>
              <a:r>
                <a:rPr kumimoji="1" lang="ja-JP" altLang="en-US" sz="847" dirty="0">
                  <a:latin typeface="ＭＳ Ｐゴシック" panose="020B0600070205080204" pitchFamily="50" charset="-128"/>
                  <a:ea typeface="ＭＳ Ｐゴシック" panose="020B0600070205080204" pitchFamily="50" charset="-128"/>
                </a:rPr>
                <a:t>）・全硫化物（</a:t>
              </a:r>
              <a:r>
                <a:rPr kumimoji="1" lang="en-US" altLang="ja-JP" sz="847" dirty="0">
                  <a:latin typeface="ＭＳ Ｐゴシック" panose="020B0600070205080204" pitchFamily="50" charset="-128"/>
                  <a:ea typeface="ＭＳ Ｐゴシック" panose="020B0600070205080204" pitchFamily="50" charset="-128"/>
                </a:rPr>
                <a:t>mg/g</a:t>
              </a:r>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TOC</a:t>
              </a:r>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mg/g</a:t>
              </a:r>
              <a:r>
                <a:rPr kumimoji="1" lang="ja-JP" altLang="en-US" sz="847" dirty="0">
                  <a:latin typeface="ＭＳ Ｐゴシック" panose="020B0600070205080204" pitchFamily="50" charset="-128"/>
                  <a:ea typeface="ＭＳ Ｐゴシック" panose="020B0600070205080204" pitchFamily="50" charset="-128"/>
                </a:rPr>
                <a:t>）・強熱減量（％）・</a:t>
              </a:r>
              <a:endParaRPr kumimoji="1" lang="en-US" altLang="ja-JP" sz="847" dirty="0">
                <a:latin typeface="ＭＳ Ｐゴシック" panose="020B0600070205080204" pitchFamily="50" charset="-128"/>
                <a:ea typeface="ＭＳ Ｐゴシック" panose="020B0600070205080204" pitchFamily="50" charset="-128"/>
              </a:endParaRPr>
            </a:p>
            <a:p>
              <a:r>
                <a:rPr kumimoji="1" lang="en-US" altLang="ja-JP" sz="847" dirty="0">
                  <a:latin typeface="ＭＳ Ｐゴシック" panose="020B0600070205080204" pitchFamily="50" charset="-128"/>
                  <a:ea typeface="ＭＳ Ｐゴシック" panose="020B0600070205080204" pitchFamily="50" charset="-128"/>
                </a:rPr>
                <a:t>n-</a:t>
              </a:r>
              <a:r>
                <a:rPr kumimoji="1" lang="ja-JP" altLang="en-US" sz="847" dirty="0">
                  <a:latin typeface="ＭＳ Ｐゴシック" panose="020B0600070205080204" pitchFamily="50" charset="-128"/>
                  <a:ea typeface="ＭＳ Ｐゴシック" panose="020B0600070205080204" pitchFamily="50" charset="-128"/>
                </a:rPr>
                <a:t>ヘキサン抽出物質（％）</a:t>
              </a:r>
              <a:endParaRPr kumimoji="1" lang="en-US" altLang="ja-JP" sz="847" dirty="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11606693" y="6816152"/>
              <a:ext cx="2914377" cy="1230372"/>
            </a:xfrm>
            <a:prstGeom prst="rect">
              <a:avLst/>
            </a:prstGeom>
          </p:spPr>
          <p:txBody>
            <a:bodyPr wrap="square">
              <a:spAutoFit/>
            </a:bodyPr>
            <a:lstStyle/>
            <a:p>
              <a:r>
                <a:rPr kumimoji="1" lang="ja-JP" altLang="en-US" sz="847" dirty="0">
                  <a:latin typeface="ＭＳ Ｐゴシック" panose="020B0600070205080204" pitchFamily="50" charset="-128"/>
                  <a:ea typeface="ＭＳ Ｐゴシック" panose="020B0600070205080204" pitchFamily="50" charset="-128"/>
                </a:rPr>
                <a:t>底質は薬剤散布方法から表層部分に最も効果が現れると推定し、表層から深さ</a:t>
              </a:r>
              <a:r>
                <a:rPr kumimoji="1" lang="en-US" altLang="ja-JP" sz="847" dirty="0">
                  <a:latin typeface="ＭＳ Ｐゴシック" panose="020B0600070205080204" pitchFamily="50" charset="-128"/>
                  <a:ea typeface="ＭＳ Ｐゴシック" panose="020B0600070205080204" pitchFamily="50" charset="-128"/>
                </a:rPr>
                <a:t>5cm</a:t>
              </a:r>
              <a:r>
                <a:rPr kumimoji="1" lang="ja-JP" altLang="en-US" sz="847" dirty="0" err="1">
                  <a:latin typeface="ＭＳ Ｐゴシック" panose="020B0600070205080204" pitchFamily="50" charset="-128"/>
                  <a:ea typeface="ＭＳ Ｐゴシック" panose="020B0600070205080204" pitchFamily="50" charset="-128"/>
                </a:rPr>
                <a:t>までを</a:t>
              </a:r>
              <a:r>
                <a:rPr kumimoji="1" lang="ja-JP" altLang="en-US" sz="847" dirty="0">
                  <a:latin typeface="ＭＳ Ｐゴシック" panose="020B0600070205080204" pitchFamily="50" charset="-128"/>
                  <a:ea typeface="ＭＳ Ｐゴシック" panose="020B0600070205080204" pitchFamily="50" charset="-128"/>
                </a:rPr>
                <a:t>上層、さらに</a:t>
              </a:r>
              <a:r>
                <a:rPr kumimoji="1" lang="en-US" altLang="ja-JP" sz="847" dirty="0">
                  <a:latin typeface="ＭＳ Ｐゴシック" panose="020B0600070205080204" pitchFamily="50" charset="-128"/>
                  <a:ea typeface="ＭＳ Ｐゴシック" panose="020B0600070205080204" pitchFamily="50" charset="-128"/>
                </a:rPr>
                <a:t>5cm</a:t>
              </a:r>
              <a:r>
                <a:rPr kumimoji="1" lang="ja-JP" altLang="en-US" sz="847" dirty="0">
                  <a:latin typeface="ＭＳ Ｐゴシック" panose="020B0600070205080204" pitchFamily="50" charset="-128"/>
                  <a:ea typeface="ＭＳ Ｐゴシック" panose="020B0600070205080204" pitchFamily="50" charset="-128"/>
                </a:rPr>
                <a:t>下までを下層とし、それぞれ採泥し、調査した</a:t>
              </a:r>
              <a:endParaRPr kumimoji="1" lang="en-US" altLang="ja-JP" sz="847" dirty="0">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9730268" y="6983755"/>
              <a:ext cx="1828800" cy="12198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77" name="正方形/長方形 76"/>
            <p:cNvSpPr/>
            <p:nvPr/>
          </p:nvSpPr>
          <p:spPr>
            <a:xfrm>
              <a:off x="9730268" y="6604374"/>
              <a:ext cx="1828800" cy="37938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10" name="直線矢印コネクタ 9"/>
            <p:cNvCxnSpPr/>
            <p:nvPr/>
          </p:nvCxnSpPr>
          <p:spPr>
            <a:xfrm flipV="1">
              <a:off x="9988815" y="6983756"/>
              <a:ext cx="0" cy="46035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flipV="1">
              <a:off x="9988815" y="7478658"/>
              <a:ext cx="0" cy="46035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9777893" y="7469133"/>
              <a:ext cx="1747357" cy="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9777893" y="7973958"/>
              <a:ext cx="1747357" cy="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83" name="正方形/長方形 82"/>
            <p:cNvSpPr/>
            <p:nvPr/>
          </p:nvSpPr>
          <p:spPr>
            <a:xfrm>
              <a:off x="9971439" y="7062833"/>
              <a:ext cx="1158590" cy="368212"/>
            </a:xfrm>
            <a:prstGeom prst="rect">
              <a:avLst/>
            </a:prstGeom>
          </p:spPr>
          <p:txBody>
            <a:bodyPr wrap="square">
              <a:spAutoFit/>
            </a:bodyPr>
            <a:lstStyle/>
            <a:p>
              <a:r>
                <a:rPr kumimoji="1" lang="en-US" altLang="ja-JP" sz="726" dirty="0">
                  <a:solidFill>
                    <a:schemeClr val="bg1"/>
                  </a:solidFill>
                  <a:latin typeface="ＭＳ Ｐゴシック" panose="020B0600070205080204" pitchFamily="50" charset="-128"/>
                  <a:ea typeface="ＭＳ Ｐゴシック" panose="020B0600070205080204" pitchFamily="50" charset="-128"/>
                </a:rPr>
                <a:t>5cm</a:t>
              </a:r>
              <a:r>
                <a:rPr kumimoji="1" lang="ja-JP" altLang="en-US" sz="847" dirty="0">
                  <a:solidFill>
                    <a:schemeClr val="bg1"/>
                  </a:solidFill>
                  <a:latin typeface="ＭＳ Ｐゴシック" panose="020B0600070205080204" pitchFamily="50" charset="-128"/>
                  <a:ea typeface="ＭＳ Ｐゴシック" panose="020B0600070205080204" pitchFamily="50" charset="-128"/>
                </a:rPr>
                <a:t>　上層</a:t>
              </a:r>
              <a:endParaRPr kumimoji="1" lang="en-US" altLang="ja-JP" sz="847" dirty="0">
                <a:solidFill>
                  <a:schemeClr val="bg1"/>
                </a:solidFill>
                <a:latin typeface="ＭＳ Ｐゴシック" panose="020B0600070205080204" pitchFamily="50" charset="-128"/>
                <a:ea typeface="ＭＳ Ｐゴシック" panose="020B0600070205080204" pitchFamily="50" charset="-128"/>
              </a:endParaRPr>
            </a:p>
          </p:txBody>
        </p:sp>
        <p:sp>
          <p:nvSpPr>
            <p:cNvPr id="84" name="正方形/長方形 83"/>
            <p:cNvSpPr/>
            <p:nvPr/>
          </p:nvSpPr>
          <p:spPr>
            <a:xfrm>
              <a:off x="9961711" y="7530605"/>
              <a:ext cx="1158590" cy="368212"/>
            </a:xfrm>
            <a:prstGeom prst="rect">
              <a:avLst/>
            </a:prstGeom>
          </p:spPr>
          <p:txBody>
            <a:bodyPr wrap="square">
              <a:spAutoFit/>
            </a:bodyPr>
            <a:lstStyle/>
            <a:p>
              <a:r>
                <a:rPr kumimoji="1" lang="en-US" altLang="ja-JP" sz="726" dirty="0">
                  <a:solidFill>
                    <a:schemeClr val="bg1"/>
                  </a:solidFill>
                  <a:latin typeface="ＭＳ Ｐゴシック" panose="020B0600070205080204" pitchFamily="50" charset="-128"/>
                  <a:ea typeface="ＭＳ Ｐゴシック" panose="020B0600070205080204" pitchFamily="50" charset="-128"/>
                </a:rPr>
                <a:t>5cm</a:t>
              </a:r>
              <a:r>
                <a:rPr kumimoji="1" lang="ja-JP" altLang="en-US" sz="847" dirty="0">
                  <a:solidFill>
                    <a:schemeClr val="bg1"/>
                  </a:solidFill>
                  <a:latin typeface="ＭＳ Ｐゴシック" panose="020B0600070205080204" pitchFamily="50" charset="-128"/>
                  <a:ea typeface="ＭＳ Ｐゴシック" panose="020B0600070205080204" pitchFamily="50" charset="-128"/>
                </a:rPr>
                <a:t>　下層</a:t>
              </a:r>
              <a:endParaRPr kumimoji="1" lang="en-US" altLang="ja-JP" sz="847" dirty="0">
                <a:solidFill>
                  <a:schemeClr val="bg1"/>
                </a:solidFill>
                <a:latin typeface="ＭＳ Ｐゴシック" panose="020B0600070205080204" pitchFamily="50" charset="-128"/>
                <a:ea typeface="ＭＳ Ｐゴシック" panose="020B0600070205080204" pitchFamily="50" charset="-128"/>
              </a:endParaRPr>
            </a:p>
          </p:txBody>
        </p:sp>
        <p:sp>
          <p:nvSpPr>
            <p:cNvPr id="85" name="正方形/長方形 84"/>
            <p:cNvSpPr/>
            <p:nvPr/>
          </p:nvSpPr>
          <p:spPr>
            <a:xfrm>
              <a:off x="10903274" y="6691682"/>
              <a:ext cx="818715" cy="337358"/>
            </a:xfrm>
            <a:prstGeom prst="rect">
              <a:avLst/>
            </a:prstGeom>
          </p:spPr>
          <p:txBody>
            <a:bodyPr wrap="square">
              <a:spAutoFit/>
            </a:bodyPr>
            <a:lstStyle/>
            <a:p>
              <a:r>
                <a:rPr kumimoji="1" lang="ja-JP" altLang="en-US" sz="726" dirty="0">
                  <a:latin typeface="ＭＳ Ｐゴシック" panose="020B0600070205080204" pitchFamily="50" charset="-128"/>
                  <a:ea typeface="ＭＳ Ｐゴシック" panose="020B0600070205080204" pitchFamily="50" charset="-128"/>
                </a:rPr>
                <a:t>河川水</a:t>
              </a:r>
              <a:endParaRPr kumimoji="1" lang="en-US" altLang="ja-JP" sz="726" dirty="0">
                <a:latin typeface="ＭＳ Ｐゴシック" panose="020B0600070205080204" pitchFamily="50" charset="-128"/>
                <a:ea typeface="ＭＳ Ｐゴシック" panose="020B0600070205080204" pitchFamily="50" charset="-128"/>
              </a:endParaRPr>
            </a:p>
          </p:txBody>
        </p:sp>
      </p:gr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36</a:t>
            </a:fld>
            <a:endParaRPr kumimoji="1" lang="ja-JP" altLang="en-US" dirty="0"/>
          </a:p>
        </p:txBody>
      </p:sp>
      <p:grpSp>
        <p:nvGrpSpPr>
          <p:cNvPr id="86" name="グループ化 85"/>
          <p:cNvGrpSpPr/>
          <p:nvPr/>
        </p:nvGrpSpPr>
        <p:grpSpPr>
          <a:xfrm>
            <a:off x="0" y="-37863"/>
            <a:ext cx="8179435" cy="433863"/>
            <a:chOff x="0" y="-37863"/>
            <a:chExt cx="8179435" cy="433863"/>
          </a:xfrm>
        </p:grpSpPr>
        <p:sp>
          <p:nvSpPr>
            <p:cNvPr id="87" name="正方形/長方形 86"/>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graphicFrame>
        <p:nvGraphicFramePr>
          <p:cNvPr id="89" name="表 88">
            <a:extLst>
              <a:ext uri="{FF2B5EF4-FFF2-40B4-BE49-F238E27FC236}">
                <a16:creationId xmlns:a16="http://schemas.microsoft.com/office/drawing/2014/main" id="{80B20CDE-44D5-4D8B-9449-C9E10FC7F4F9}"/>
              </a:ext>
            </a:extLst>
          </p:cNvPr>
          <p:cNvGraphicFramePr>
            <a:graphicFrameLocks noGrp="1"/>
          </p:cNvGraphicFramePr>
          <p:nvPr>
            <p:extLst>
              <p:ext uri="{D42A27DB-BD31-4B8C-83A1-F6EECF244321}">
                <p14:modId xmlns:p14="http://schemas.microsoft.com/office/powerpoint/2010/main" val="1605310869"/>
              </p:ext>
            </p:extLst>
          </p:nvPr>
        </p:nvGraphicFramePr>
        <p:xfrm>
          <a:off x="80270" y="479149"/>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rPr>
                        <a:t>試行実施の概要</a:t>
                      </a:r>
                      <a:endParaRPr kumimoji="1" lang="ja-JP" altLang="en-US" sz="1200" dirty="0">
                        <a:latin typeface="+mn-lt"/>
                      </a:endParaRP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Tree>
    <p:extLst>
      <p:ext uri="{BB962C8B-B14F-4D97-AF65-F5344CB8AC3E}">
        <p14:creationId xmlns:p14="http://schemas.microsoft.com/office/powerpoint/2010/main" val="41256360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28010" y="1377942"/>
            <a:ext cx="8246945" cy="2860947"/>
          </a:xfrm>
          <a:prstGeom prst="rect">
            <a:avLst/>
          </a:prstGeom>
        </p:spPr>
      </p:pic>
      <p:graphicFrame>
        <p:nvGraphicFramePr>
          <p:cNvPr id="6" name="表 5">
            <a:extLst>
              <a:ext uri="{FF2B5EF4-FFF2-40B4-BE49-F238E27FC236}">
                <a16:creationId xmlns:a16="http://schemas.microsoft.com/office/drawing/2014/main" id="{F8F618A8-38D1-4067-AFF5-8AC2AA76BCE1}"/>
              </a:ext>
            </a:extLst>
          </p:cNvPr>
          <p:cNvGraphicFramePr>
            <a:graphicFrameLocks noGrp="1"/>
          </p:cNvGraphicFramePr>
          <p:nvPr>
            <p:extLst/>
          </p:nvPr>
        </p:nvGraphicFramePr>
        <p:xfrm>
          <a:off x="-197" y="594327"/>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a:latin typeface="ＭＳ ゴシック" panose="020B0609070205080204" pitchFamily="49" charset="-128"/>
                          <a:ea typeface="ＭＳ ゴシック" panose="020B0609070205080204" pitchFamily="49" charset="-128"/>
                        </a:rPr>
                        <a:t>気温･水温、降水量、下水放流量の状況</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9" name="テキスト ボックス 8">
            <a:extLst>
              <a:ext uri="{FF2B5EF4-FFF2-40B4-BE49-F238E27FC236}">
                <a16:creationId xmlns:a16="http://schemas.microsoft.com/office/drawing/2014/main" id="{5650FD9B-1185-45D2-9240-D2FCC4ED3E41}"/>
              </a:ext>
            </a:extLst>
          </p:cNvPr>
          <p:cNvSpPr txBox="1"/>
          <p:nvPr/>
        </p:nvSpPr>
        <p:spPr>
          <a:xfrm>
            <a:off x="240830" y="896174"/>
            <a:ext cx="8622862" cy="404289"/>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・降水量：降水量が多い期間は春～夏に集中しており、秋～冬にかけては降水量が少なかった。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spcBef>
                <a:spcPts val="363"/>
              </a:spcBef>
            </a:pPr>
            <a:r>
              <a:rPr lang="ja-JP" altLang="en-US" sz="847" dirty="0">
                <a:latin typeface="ＭＳ Ｐゴシック" panose="020B0600070205080204" pitchFamily="50" charset="-128"/>
                <a:ea typeface="ＭＳ Ｐゴシック" panose="020B0600070205080204" pitchFamily="50" charset="-128"/>
              </a:rPr>
              <a:t>・下水放流量：試行実施中に平野市町抽水所及び長吉ポンプ場からの下水放流は４４回発生し、秋～冬にかけては放流量が減少する傾向にあった。</a:t>
            </a:r>
            <a:endParaRPr lang="en-US" altLang="ja-JP" sz="847"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73349F4-05B9-41A0-BC99-AC4BC2182E70}"/>
              </a:ext>
            </a:extLst>
          </p:cNvPr>
          <p:cNvSpPr txBox="1"/>
          <p:nvPr/>
        </p:nvSpPr>
        <p:spPr>
          <a:xfrm>
            <a:off x="897801" y="4165404"/>
            <a:ext cx="1001529" cy="111697"/>
          </a:xfrm>
          <a:prstGeom prst="rect">
            <a:avLst/>
          </a:prstGeom>
          <a:noFill/>
        </p:spPr>
        <p:txBody>
          <a:bodyPr wrap="square" lIns="0" tIns="0" rIns="0" bIns="0" rtlCol="0" anchor="ctr" anchorCtr="0">
            <a:spAutoFit/>
          </a:bodyPr>
          <a:lstStyle/>
          <a:p>
            <a:r>
              <a:rPr kumimoji="1" lang="ja-JP" altLang="en-US" sz="726" dirty="0">
                <a:latin typeface="ＭＳ ゴシック" panose="020B0609070205080204" pitchFamily="49" charset="-128"/>
                <a:ea typeface="ＭＳ ゴシック" panose="020B0609070205080204" pitchFamily="49" charset="-128"/>
              </a:rPr>
              <a:t>下水放流量</a:t>
            </a:r>
            <a:r>
              <a:rPr kumimoji="1" lang="en-US" altLang="ja-JP" sz="726" dirty="0">
                <a:latin typeface="ＭＳ ゴシック" panose="020B0609070205080204" pitchFamily="49" charset="-128"/>
                <a:ea typeface="ＭＳ ゴシック" panose="020B0609070205080204" pitchFamily="49" charset="-128"/>
              </a:rPr>
              <a:t>(</a:t>
            </a:r>
            <a:r>
              <a:rPr kumimoji="1" lang="ja-JP" altLang="en-US" sz="726" dirty="0">
                <a:latin typeface="ＭＳ ゴシック" panose="020B0609070205080204" pitchFamily="49" charset="-128"/>
                <a:ea typeface="ＭＳ ゴシック" panose="020B0609070205080204" pitchFamily="49" charset="-128"/>
              </a:rPr>
              <a:t>出水毎</a:t>
            </a:r>
            <a:r>
              <a:rPr kumimoji="1" lang="en-US" altLang="ja-JP" sz="726" dirty="0">
                <a:latin typeface="ＭＳ ゴシック" panose="020B0609070205080204" pitchFamily="49" charset="-128"/>
                <a:ea typeface="ＭＳ ゴシック" panose="020B0609070205080204" pitchFamily="49" charset="-128"/>
              </a:rPr>
              <a:t>)</a:t>
            </a:r>
          </a:p>
        </p:txBody>
      </p:sp>
      <p:sp>
        <p:nvSpPr>
          <p:cNvPr id="7" name="テキスト ボックス 6">
            <a:extLst>
              <a:ext uri="{FF2B5EF4-FFF2-40B4-BE49-F238E27FC236}">
                <a16:creationId xmlns:a16="http://schemas.microsoft.com/office/drawing/2014/main" id="{9238DE59-C245-4F60-8FC7-581E742F5DF4}"/>
              </a:ext>
            </a:extLst>
          </p:cNvPr>
          <p:cNvSpPr txBox="1"/>
          <p:nvPr/>
        </p:nvSpPr>
        <p:spPr>
          <a:xfrm>
            <a:off x="952141" y="6378643"/>
            <a:ext cx="3523589" cy="246954"/>
          </a:xfrm>
          <a:prstGeom prst="rect">
            <a:avLst/>
          </a:prstGeom>
          <a:noFill/>
          <a:ln w="6350">
            <a:solidFill>
              <a:schemeClr val="tx1"/>
            </a:solidFill>
            <a:prstDash val="dash"/>
          </a:ln>
        </p:spPr>
        <p:txBody>
          <a:bodyPr wrap="square" lIns="43545" tIns="21772" rIns="43545" bIns="21772" rtlCol="0" anchor="t" anchorCtr="0">
            <a:noAutofit/>
          </a:bodyPr>
          <a:lstStyle/>
          <a:p>
            <a:pPr>
              <a:lnSpc>
                <a:spcPts val="726"/>
              </a:lnSpc>
            </a:pPr>
            <a:r>
              <a:rPr kumimoji="1" lang="ja-JP" altLang="en-US" sz="665" dirty="0">
                <a:latin typeface="ＭＳ ゴシック" panose="020B0609070205080204" pitchFamily="49" charset="-128"/>
                <a:ea typeface="ＭＳ ゴシック" panose="020B0609070205080204" pitchFamily="49" charset="-128"/>
              </a:rPr>
              <a:t>注）データ整理期間　気　温：</a:t>
            </a:r>
            <a:r>
              <a:rPr kumimoji="1" lang="en-US" altLang="ja-JP" sz="665" dirty="0">
                <a:latin typeface="ＭＳ ゴシック" panose="020B0609070205080204" pitchFamily="49" charset="-128"/>
                <a:ea typeface="ＭＳ ゴシック" panose="020B0609070205080204" pitchFamily="49" charset="-128"/>
              </a:rPr>
              <a:t>R3.5/1</a:t>
            </a:r>
            <a:r>
              <a:rPr kumimoji="1" lang="ja-JP" altLang="en-US" sz="665" dirty="0">
                <a:latin typeface="ＭＳ ゴシック" panose="020B0609070205080204" pitchFamily="49" charset="-128"/>
                <a:ea typeface="ＭＳ ゴシック" panose="020B0609070205080204" pitchFamily="49" charset="-128"/>
              </a:rPr>
              <a:t>～</a:t>
            </a:r>
            <a:r>
              <a:rPr kumimoji="1" lang="en-US" altLang="ja-JP" sz="665" dirty="0">
                <a:latin typeface="ＭＳ ゴシック" panose="020B0609070205080204" pitchFamily="49" charset="-128"/>
                <a:ea typeface="ＭＳ ゴシック" panose="020B0609070205080204" pitchFamily="49" charset="-128"/>
              </a:rPr>
              <a:t>R4.5/31</a:t>
            </a:r>
            <a:r>
              <a:rPr kumimoji="1" lang="ja-JP" altLang="en-US" sz="665" dirty="0">
                <a:latin typeface="ＭＳ ゴシック" panose="020B0609070205080204" pitchFamily="49" charset="-128"/>
                <a:ea typeface="ＭＳ ゴシック" panose="020B0609070205080204" pitchFamily="49" charset="-128"/>
              </a:rPr>
              <a:t>　水　温：　　</a:t>
            </a:r>
            <a:r>
              <a:rPr kumimoji="1" lang="en-US" altLang="ja-JP" sz="665" dirty="0">
                <a:latin typeface="ＭＳ ゴシック" panose="020B0609070205080204" pitchFamily="49" charset="-128"/>
                <a:ea typeface="ＭＳ ゴシック" panose="020B0609070205080204" pitchFamily="49" charset="-128"/>
              </a:rPr>
              <a:t>R3.5/1</a:t>
            </a:r>
            <a:r>
              <a:rPr kumimoji="1" lang="ja-JP" altLang="en-US" sz="665" dirty="0">
                <a:latin typeface="ＭＳ ゴシック" panose="020B0609070205080204" pitchFamily="49" charset="-128"/>
                <a:ea typeface="ＭＳ ゴシック" panose="020B0609070205080204" pitchFamily="49" charset="-128"/>
              </a:rPr>
              <a:t>～</a:t>
            </a:r>
            <a:r>
              <a:rPr kumimoji="1" lang="en-US" altLang="ja-JP" sz="665" dirty="0">
                <a:latin typeface="ＭＳ ゴシック" panose="020B0609070205080204" pitchFamily="49" charset="-128"/>
                <a:ea typeface="ＭＳ ゴシック" panose="020B0609070205080204" pitchFamily="49" charset="-128"/>
              </a:rPr>
              <a:t>R4.5/23</a:t>
            </a:r>
            <a:r>
              <a:rPr kumimoji="1" lang="ja-JP" altLang="en-US" sz="665" dirty="0">
                <a:latin typeface="ＭＳ ゴシック" panose="020B0609070205080204" pitchFamily="49" charset="-128"/>
                <a:ea typeface="ＭＳ ゴシック" panose="020B0609070205080204" pitchFamily="49" charset="-128"/>
              </a:rPr>
              <a:t>　</a:t>
            </a:r>
            <a:endParaRPr kumimoji="1" lang="en-US" altLang="ja-JP" sz="665" dirty="0">
              <a:latin typeface="ＭＳ ゴシック" panose="020B0609070205080204" pitchFamily="49" charset="-128"/>
              <a:ea typeface="ＭＳ ゴシック" panose="020B0609070205080204" pitchFamily="49" charset="-128"/>
            </a:endParaRPr>
          </a:p>
          <a:p>
            <a:pPr>
              <a:lnSpc>
                <a:spcPts val="726"/>
              </a:lnSpc>
            </a:pPr>
            <a:r>
              <a:rPr kumimoji="1" lang="ja-JP" altLang="en-US" sz="665" dirty="0">
                <a:latin typeface="ＭＳ ゴシック" panose="020B0609070205080204" pitchFamily="49" charset="-128"/>
                <a:ea typeface="ＭＳ ゴシック" panose="020B0609070205080204" pitchFamily="49" charset="-128"/>
              </a:rPr>
              <a:t>　　　　　　　　　　降水量：</a:t>
            </a:r>
            <a:r>
              <a:rPr kumimoji="1" lang="en-US" altLang="ja-JP" sz="665" dirty="0">
                <a:latin typeface="ＭＳ ゴシック" panose="020B0609070205080204" pitchFamily="49" charset="-128"/>
                <a:ea typeface="ＭＳ ゴシック" panose="020B0609070205080204" pitchFamily="49" charset="-128"/>
              </a:rPr>
              <a:t>R3.5/1</a:t>
            </a:r>
            <a:r>
              <a:rPr kumimoji="1" lang="ja-JP" altLang="en-US" sz="665" dirty="0">
                <a:latin typeface="ＭＳ ゴシック" panose="020B0609070205080204" pitchFamily="49" charset="-128"/>
                <a:ea typeface="ＭＳ ゴシック" panose="020B0609070205080204" pitchFamily="49" charset="-128"/>
              </a:rPr>
              <a:t>～</a:t>
            </a:r>
            <a:r>
              <a:rPr kumimoji="1" lang="en-US" altLang="ja-JP" sz="665" dirty="0">
                <a:latin typeface="ＭＳ ゴシック" panose="020B0609070205080204" pitchFamily="49" charset="-128"/>
                <a:ea typeface="ＭＳ ゴシック" panose="020B0609070205080204" pitchFamily="49" charset="-128"/>
              </a:rPr>
              <a:t>R4.5/24</a:t>
            </a:r>
            <a:r>
              <a:rPr kumimoji="1" lang="ja-JP" altLang="en-US" sz="665" dirty="0">
                <a:latin typeface="ＭＳ ゴシック" panose="020B0609070205080204" pitchFamily="49" charset="-128"/>
                <a:ea typeface="ＭＳ ゴシック" panose="020B0609070205080204" pitchFamily="49" charset="-128"/>
              </a:rPr>
              <a:t>　下水放流量：</a:t>
            </a:r>
            <a:r>
              <a:rPr kumimoji="1" lang="en-US" altLang="ja-JP" sz="665" dirty="0">
                <a:latin typeface="ＭＳ ゴシック" panose="020B0609070205080204" pitchFamily="49" charset="-128"/>
                <a:ea typeface="ＭＳ ゴシック" panose="020B0609070205080204" pitchFamily="49" charset="-128"/>
              </a:rPr>
              <a:t>R3.5/1</a:t>
            </a:r>
            <a:r>
              <a:rPr kumimoji="1" lang="ja-JP" altLang="en-US" sz="665" dirty="0">
                <a:latin typeface="ＭＳ ゴシック" panose="020B0609070205080204" pitchFamily="49" charset="-128"/>
                <a:ea typeface="ＭＳ ゴシック" panose="020B0609070205080204" pitchFamily="49" charset="-128"/>
              </a:rPr>
              <a:t>～</a:t>
            </a:r>
            <a:r>
              <a:rPr kumimoji="1" lang="en-US" altLang="ja-JP" sz="665" dirty="0">
                <a:latin typeface="ＭＳ ゴシック" panose="020B0609070205080204" pitchFamily="49" charset="-128"/>
                <a:ea typeface="ＭＳ ゴシック" panose="020B0609070205080204" pitchFamily="49" charset="-128"/>
              </a:rPr>
              <a:t>R4.5/31</a:t>
            </a:r>
            <a:endParaRPr kumimoji="1" lang="ja-JP" altLang="en-US" sz="665" dirty="0">
              <a:latin typeface="ＭＳ ゴシック" panose="020B0609070205080204" pitchFamily="49" charset="-128"/>
              <a:ea typeface="ＭＳ ゴシック" panose="020B0609070205080204" pitchFamily="49" charset="-128"/>
            </a:endParaRPr>
          </a:p>
        </p:txBody>
      </p:sp>
      <p:pic>
        <p:nvPicPr>
          <p:cNvPr id="16" name="図 15"/>
          <p:cNvPicPr>
            <a:picLocks noChangeAspect="1"/>
          </p:cNvPicPr>
          <p:nvPr/>
        </p:nvPicPr>
        <p:blipFill>
          <a:blip r:embed="rId3"/>
          <a:stretch>
            <a:fillRect/>
          </a:stretch>
        </p:blipFill>
        <p:spPr>
          <a:xfrm>
            <a:off x="4432856" y="5208477"/>
            <a:ext cx="1887664" cy="1153115"/>
          </a:xfrm>
          <a:prstGeom prst="rect">
            <a:avLst/>
          </a:prstGeom>
        </p:spPr>
      </p:pic>
      <p:pic>
        <p:nvPicPr>
          <p:cNvPr id="17" name="図 16"/>
          <p:cNvPicPr>
            <a:picLocks noChangeAspect="1"/>
          </p:cNvPicPr>
          <p:nvPr/>
        </p:nvPicPr>
        <p:blipFill>
          <a:blip r:embed="rId4"/>
          <a:stretch>
            <a:fillRect/>
          </a:stretch>
        </p:blipFill>
        <p:spPr>
          <a:xfrm>
            <a:off x="2585785" y="5272601"/>
            <a:ext cx="1889945" cy="1083939"/>
          </a:xfrm>
          <a:prstGeom prst="rect">
            <a:avLst/>
          </a:prstGeom>
        </p:spPr>
      </p:pic>
      <p:pic>
        <p:nvPicPr>
          <p:cNvPr id="19" name="図 18"/>
          <p:cNvPicPr>
            <a:picLocks noChangeAspect="1"/>
          </p:cNvPicPr>
          <p:nvPr/>
        </p:nvPicPr>
        <p:blipFill>
          <a:blip r:embed="rId5"/>
          <a:stretch>
            <a:fillRect/>
          </a:stretch>
        </p:blipFill>
        <p:spPr>
          <a:xfrm>
            <a:off x="766625" y="5284333"/>
            <a:ext cx="1862035" cy="1067932"/>
          </a:xfrm>
          <a:prstGeom prst="rect">
            <a:avLst/>
          </a:prstGeom>
        </p:spPr>
      </p:pic>
      <p:sp>
        <p:nvSpPr>
          <p:cNvPr id="13" name="円形吹き出し 12"/>
          <p:cNvSpPr/>
          <p:nvPr/>
        </p:nvSpPr>
        <p:spPr>
          <a:xfrm>
            <a:off x="4142011" y="1922919"/>
            <a:ext cx="1274314" cy="362895"/>
          </a:xfrm>
          <a:prstGeom prst="wedgeEllipseCallout">
            <a:avLst>
              <a:gd name="adj1" fmla="val -48925"/>
              <a:gd name="adj2" fmla="val 37811"/>
            </a:avLst>
          </a:prstGeom>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847" dirty="0"/>
              <a:t>秋から冬にかけ降水量減少</a:t>
            </a:r>
            <a:endParaRPr kumimoji="1" lang="en-US" altLang="ja-JP" sz="847" dirty="0"/>
          </a:p>
          <a:p>
            <a:pPr algn="ctr"/>
            <a:endParaRPr kumimoji="1" lang="ja-JP" altLang="en-US" sz="470" dirty="0"/>
          </a:p>
        </p:txBody>
      </p:sp>
      <p:sp>
        <p:nvSpPr>
          <p:cNvPr id="14" name="円形吹き出し 13"/>
          <p:cNvSpPr/>
          <p:nvPr/>
        </p:nvSpPr>
        <p:spPr>
          <a:xfrm>
            <a:off x="4274074" y="3124136"/>
            <a:ext cx="1274314" cy="487368"/>
          </a:xfrm>
          <a:prstGeom prst="wedgeEllipseCallout">
            <a:avLst>
              <a:gd name="adj1" fmla="val -63060"/>
              <a:gd name="adj2" fmla="val 83520"/>
            </a:avLst>
          </a:prstGeom>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847" dirty="0"/>
              <a:t>秋から冬にかけ下水放流量減少</a:t>
            </a:r>
            <a:endParaRPr kumimoji="1" lang="en-US" altLang="ja-JP" sz="847" dirty="0"/>
          </a:p>
          <a:p>
            <a:pPr algn="ctr"/>
            <a:endParaRPr kumimoji="1" lang="ja-JP" altLang="en-US" sz="470" dirty="0"/>
          </a:p>
        </p:txBody>
      </p:sp>
      <p:sp>
        <p:nvSpPr>
          <p:cNvPr id="20" name="円形吹き出し 13">
            <a:extLst>
              <a:ext uri="{FF2B5EF4-FFF2-40B4-BE49-F238E27FC236}">
                <a16:creationId xmlns:a16="http://schemas.microsoft.com/office/drawing/2014/main" id="{AF2BD501-9637-5A62-E4D6-F34F0CE305FE}"/>
              </a:ext>
            </a:extLst>
          </p:cNvPr>
          <p:cNvSpPr/>
          <p:nvPr/>
        </p:nvSpPr>
        <p:spPr>
          <a:xfrm>
            <a:off x="5999878" y="5298608"/>
            <a:ext cx="1231081" cy="603260"/>
          </a:xfrm>
          <a:prstGeom prst="wedgeEllipseCallout">
            <a:avLst>
              <a:gd name="adj1" fmla="val -91565"/>
              <a:gd name="adj2" fmla="val 65535"/>
            </a:avLst>
          </a:prstGeom>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847" dirty="0"/>
              <a:t>秋から冬にかけ下水放流量減少</a:t>
            </a:r>
            <a:endParaRPr kumimoji="1" lang="en-US" altLang="ja-JP" sz="847" dirty="0"/>
          </a:p>
          <a:p>
            <a:pPr algn="ctr"/>
            <a:endParaRPr kumimoji="1" lang="ja-JP" altLang="en-US" sz="470" dirty="0"/>
          </a:p>
        </p:txBody>
      </p:sp>
      <p:sp>
        <p:nvSpPr>
          <p:cNvPr id="21" name="円形吹き出し 12">
            <a:extLst>
              <a:ext uri="{FF2B5EF4-FFF2-40B4-BE49-F238E27FC236}">
                <a16:creationId xmlns:a16="http://schemas.microsoft.com/office/drawing/2014/main" id="{CE7D2527-EABE-5F1F-343B-67D781271AC3}"/>
              </a:ext>
            </a:extLst>
          </p:cNvPr>
          <p:cNvSpPr/>
          <p:nvPr/>
        </p:nvSpPr>
        <p:spPr>
          <a:xfrm>
            <a:off x="1460959" y="5401848"/>
            <a:ext cx="1167701" cy="453168"/>
          </a:xfrm>
          <a:prstGeom prst="wedgeEllipseCallout">
            <a:avLst>
              <a:gd name="adj1" fmla="val -7619"/>
              <a:gd name="adj2" fmla="val 83830"/>
            </a:avLst>
          </a:prstGeom>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847" dirty="0"/>
              <a:t>秋から冬にかけ降水量減少</a:t>
            </a:r>
            <a:endParaRPr kumimoji="1" lang="en-US" altLang="ja-JP" sz="847" dirty="0"/>
          </a:p>
          <a:p>
            <a:pPr algn="ctr"/>
            <a:endParaRPr kumimoji="1" lang="ja-JP" altLang="en-US" sz="470" dirty="0"/>
          </a:p>
        </p:txBody>
      </p:sp>
      <p:sp>
        <p:nvSpPr>
          <p:cNvPr id="22" name="テキスト ボックス 21">
            <a:extLst>
              <a:ext uri="{FF2B5EF4-FFF2-40B4-BE49-F238E27FC236}">
                <a16:creationId xmlns:a16="http://schemas.microsoft.com/office/drawing/2014/main" id="{9238DE59-C245-4F60-8FC7-581E742F5DF4}"/>
              </a:ext>
            </a:extLst>
          </p:cNvPr>
          <p:cNvSpPr txBox="1"/>
          <p:nvPr/>
        </p:nvSpPr>
        <p:spPr>
          <a:xfrm>
            <a:off x="428010" y="5037379"/>
            <a:ext cx="3523589" cy="246954"/>
          </a:xfrm>
          <a:prstGeom prst="rect">
            <a:avLst/>
          </a:prstGeom>
          <a:noFill/>
          <a:ln w="6350">
            <a:noFill/>
            <a:prstDash val="dash"/>
          </a:ln>
        </p:spPr>
        <p:txBody>
          <a:bodyPr wrap="square" lIns="43545" tIns="21772" rIns="43545" bIns="21772" rtlCol="0" anchor="t" anchorCtr="0">
            <a:noAutofit/>
          </a:bodyPr>
          <a:lstStyle/>
          <a:p>
            <a:pPr>
              <a:lnSpc>
                <a:spcPts val="726"/>
              </a:lnSpc>
            </a:pPr>
            <a:r>
              <a:rPr kumimoji="1" lang="ja-JP" altLang="en-US" sz="544" dirty="0">
                <a:latin typeface="ＭＳ ゴシック" panose="020B0609070205080204" pitchFamily="49" charset="-128"/>
                <a:ea typeface="ＭＳ ゴシック" panose="020B0609070205080204" pitchFamily="49" charset="-128"/>
              </a:rPr>
              <a:t>●：</a:t>
            </a:r>
            <a:r>
              <a:rPr kumimoji="1" lang="en-US" altLang="ja-JP" sz="544" dirty="0">
                <a:latin typeface="ＭＳ ゴシック" panose="020B0609070205080204" pitchFamily="49" charset="-128"/>
                <a:ea typeface="ＭＳ ゴシック" panose="020B0609070205080204" pitchFamily="49" charset="-128"/>
              </a:rPr>
              <a:t>500</a:t>
            </a:r>
            <a:r>
              <a:rPr kumimoji="1" lang="ja-JP" altLang="en-US" sz="544" dirty="0">
                <a:latin typeface="ＭＳ ゴシック" panose="020B0609070205080204" pitchFamily="49" charset="-128"/>
                <a:ea typeface="ＭＳ ゴシック" panose="020B0609070205080204" pitchFamily="49" charset="-128"/>
              </a:rPr>
              <a:t>千㎥超、（ ）</a:t>
            </a:r>
            <a:r>
              <a:rPr kumimoji="1" lang="ja-JP" altLang="en-US" sz="544" dirty="0" err="1">
                <a:latin typeface="ＭＳ ゴシック" panose="020B0609070205080204" pitchFamily="49" charset="-128"/>
                <a:ea typeface="ＭＳ ゴシック" panose="020B0609070205080204" pitchFamily="49" charset="-128"/>
              </a:rPr>
              <a:t>は</a:t>
            </a:r>
            <a:r>
              <a:rPr kumimoji="1" lang="ja-JP" altLang="en-US" sz="544" dirty="0">
                <a:latin typeface="ＭＳ ゴシック" panose="020B0609070205080204" pitchFamily="49" charset="-128"/>
                <a:ea typeface="ＭＳ ゴシック" panose="020B0609070205080204" pitchFamily="49" charset="-128"/>
              </a:rPr>
              <a:t>放流量の順位</a:t>
            </a:r>
            <a:endParaRPr kumimoji="1" lang="en-US" altLang="ja-JP" sz="544" dirty="0">
              <a:latin typeface="ＭＳ ゴシック" panose="020B0609070205080204" pitchFamily="49" charset="-128"/>
              <a:ea typeface="ＭＳ ゴシック" panose="020B0609070205080204" pitchFamily="49" charset="-128"/>
            </a:endParaRPr>
          </a:p>
          <a:p>
            <a:pPr>
              <a:lnSpc>
                <a:spcPts val="726"/>
              </a:lnSpc>
            </a:pPr>
            <a:r>
              <a:rPr kumimoji="1" lang="en-US" altLang="ja-JP" sz="544" dirty="0">
                <a:latin typeface="ＭＳ ゴシック" panose="020B0609070205080204" pitchFamily="49" charset="-128"/>
                <a:ea typeface="ＭＳ ゴシック" panose="020B0609070205080204" pitchFamily="49" charset="-128"/>
              </a:rPr>
              <a:t>No.</a:t>
            </a:r>
            <a:r>
              <a:rPr kumimoji="1" lang="ja-JP" altLang="en-US" sz="544" dirty="0">
                <a:latin typeface="ＭＳ ゴシック" panose="020B0609070205080204" pitchFamily="49" charset="-128"/>
                <a:ea typeface="ＭＳ ゴシック" panose="020B0609070205080204" pitchFamily="49" charset="-128"/>
              </a:rPr>
              <a:t>は</a:t>
            </a:r>
            <a:r>
              <a:rPr kumimoji="1" lang="en-US" altLang="ja-JP" sz="544" dirty="0">
                <a:latin typeface="ＭＳ ゴシック" panose="020B0609070205080204" pitchFamily="49" charset="-128"/>
                <a:ea typeface="ＭＳ ゴシック" panose="020B0609070205080204" pitchFamily="49" charset="-128"/>
              </a:rPr>
              <a:t>28</a:t>
            </a:r>
            <a:r>
              <a:rPr kumimoji="1" lang="ja-JP" altLang="en-US" sz="544" dirty="0">
                <a:latin typeface="ＭＳ ゴシック" panose="020B0609070205080204" pitchFamily="49" charset="-128"/>
                <a:ea typeface="ＭＳ ゴシック" panose="020B0609070205080204" pitchFamily="49" charset="-128"/>
              </a:rPr>
              <a:t>ページの</a:t>
            </a:r>
            <a:r>
              <a:rPr kumimoji="1" lang="en-US" altLang="ja-JP" sz="544" dirty="0">
                <a:latin typeface="ＭＳ ゴシック" panose="020B0609070205080204" pitchFamily="49" charset="-128"/>
                <a:ea typeface="ＭＳ ゴシック" panose="020B0609070205080204" pitchFamily="49" charset="-128"/>
              </a:rPr>
              <a:t>2021</a:t>
            </a:r>
            <a:r>
              <a:rPr kumimoji="1" lang="ja-JP" altLang="en-US" sz="544" dirty="0">
                <a:latin typeface="ＭＳ ゴシック" panose="020B0609070205080204" pitchFamily="49" charset="-128"/>
                <a:ea typeface="ＭＳ ゴシック" panose="020B0609070205080204" pitchFamily="49" charset="-128"/>
              </a:rPr>
              <a:t>年</a:t>
            </a:r>
            <a:r>
              <a:rPr kumimoji="1" lang="en-US" altLang="ja-JP" sz="544" dirty="0">
                <a:latin typeface="ＭＳ ゴシック" panose="020B0609070205080204" pitchFamily="49" charset="-128"/>
                <a:ea typeface="ＭＳ ゴシック" panose="020B0609070205080204" pitchFamily="49" charset="-128"/>
              </a:rPr>
              <a:t>3</a:t>
            </a:r>
            <a:r>
              <a:rPr kumimoji="1" lang="ja-JP" altLang="en-US" sz="544" dirty="0">
                <a:latin typeface="ＭＳ ゴシック" panose="020B0609070205080204" pitchFamily="49" charset="-128"/>
                <a:ea typeface="ＭＳ ゴシック" panose="020B0609070205080204" pitchFamily="49" charset="-128"/>
              </a:rPr>
              <a:t>月からのデータと連番</a:t>
            </a:r>
          </a:p>
        </p:txBody>
      </p:sp>
      <p:pic>
        <p:nvPicPr>
          <p:cNvPr id="5" name="図 4"/>
          <p:cNvPicPr>
            <a:picLocks noChangeAspect="1"/>
          </p:cNvPicPr>
          <p:nvPr/>
        </p:nvPicPr>
        <p:blipFill>
          <a:blip r:embed="rId6"/>
          <a:stretch>
            <a:fillRect/>
          </a:stretch>
        </p:blipFill>
        <p:spPr>
          <a:xfrm>
            <a:off x="428010" y="4260991"/>
            <a:ext cx="8037421" cy="760421"/>
          </a:xfrm>
          <a:prstGeom prst="rect">
            <a:avLst/>
          </a:prstGeom>
        </p:spPr>
      </p:pic>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37</a:t>
            </a:fld>
            <a:endParaRPr kumimoji="1" lang="ja-JP" altLang="en-US" dirty="0"/>
          </a:p>
        </p:txBody>
      </p:sp>
      <p:sp>
        <p:nvSpPr>
          <p:cNvPr id="23" name="正方形/長方形 22"/>
          <p:cNvSpPr/>
          <p:nvPr/>
        </p:nvSpPr>
        <p:spPr>
          <a:xfrm>
            <a:off x="0" y="206904"/>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24" name="テキスト ボックス 3"/>
          <p:cNvSpPr txBox="1"/>
          <p:nvPr/>
        </p:nvSpPr>
        <p:spPr>
          <a:xfrm>
            <a:off x="0" y="197220"/>
            <a:ext cx="5522280" cy="38185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2"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２．薬剤散布による底質改善試行実施概要</a:t>
            </a:r>
          </a:p>
        </p:txBody>
      </p:sp>
    </p:spTree>
    <p:extLst>
      <p:ext uri="{BB962C8B-B14F-4D97-AF65-F5344CB8AC3E}">
        <p14:creationId xmlns:p14="http://schemas.microsoft.com/office/powerpoint/2010/main" val="32594212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正方形/長方形 128">
            <a:extLst>
              <a:ext uri="{FF2B5EF4-FFF2-40B4-BE49-F238E27FC236}">
                <a16:creationId xmlns:a16="http://schemas.microsoft.com/office/drawing/2014/main" id="{FD788CD7-0973-4561-9C64-D73C7C0770AA}"/>
              </a:ext>
            </a:extLst>
          </p:cNvPr>
          <p:cNvSpPr/>
          <p:nvPr/>
        </p:nvSpPr>
        <p:spPr>
          <a:xfrm>
            <a:off x="303411" y="1532992"/>
            <a:ext cx="8503270" cy="4936640"/>
          </a:xfrm>
          <a:prstGeom prst="rect">
            <a:avLst/>
          </a:prstGeom>
          <a:solidFill>
            <a:schemeClr val="accent1">
              <a:lumMod val="20000"/>
              <a:lumOff val="80000"/>
            </a:scheme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115" name="四角形: 角を丸くする 114">
            <a:extLst>
              <a:ext uri="{FF2B5EF4-FFF2-40B4-BE49-F238E27FC236}">
                <a16:creationId xmlns:a16="http://schemas.microsoft.com/office/drawing/2014/main" id="{9FC10C40-E2D1-44EB-8D8D-932B0B9C1D63}"/>
              </a:ext>
            </a:extLst>
          </p:cNvPr>
          <p:cNvSpPr/>
          <p:nvPr/>
        </p:nvSpPr>
        <p:spPr>
          <a:xfrm>
            <a:off x="3750393" y="3740727"/>
            <a:ext cx="3830044" cy="2292738"/>
          </a:xfrm>
          <a:prstGeom prst="roundRect">
            <a:avLst>
              <a:gd name="adj" fmla="val 3913"/>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19" name="四角形: 角を丸くする 118">
            <a:extLst>
              <a:ext uri="{FF2B5EF4-FFF2-40B4-BE49-F238E27FC236}">
                <a16:creationId xmlns:a16="http://schemas.microsoft.com/office/drawing/2014/main" id="{97B4AB48-F956-4EB2-AB42-16B3BD8B0356}"/>
              </a:ext>
            </a:extLst>
          </p:cNvPr>
          <p:cNvSpPr/>
          <p:nvPr/>
        </p:nvSpPr>
        <p:spPr>
          <a:xfrm>
            <a:off x="8280280" y="3668879"/>
            <a:ext cx="441121" cy="1867247"/>
          </a:xfrm>
          <a:prstGeom prst="roundRect">
            <a:avLst>
              <a:gd name="adj" fmla="val 16145"/>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76" name="テキスト ボックス 75">
            <a:extLst>
              <a:ext uri="{FF2B5EF4-FFF2-40B4-BE49-F238E27FC236}">
                <a16:creationId xmlns:a16="http://schemas.microsoft.com/office/drawing/2014/main" id="{52ABBA6D-2F80-41BB-9804-20C473336F53}"/>
              </a:ext>
            </a:extLst>
          </p:cNvPr>
          <p:cNvSpPr txBox="1"/>
          <p:nvPr/>
        </p:nvSpPr>
        <p:spPr>
          <a:xfrm>
            <a:off x="8232532" y="3773082"/>
            <a:ext cx="502958" cy="1742081"/>
          </a:xfrm>
          <a:prstGeom prst="rect">
            <a:avLst/>
          </a:prstGeom>
          <a:noFill/>
          <a:ln>
            <a:noFill/>
          </a:ln>
          <a:effectLst/>
        </p:spPr>
        <p:txBody>
          <a:bodyPr vert="eaVert" wrap="square" rtlCol="0" anchor="ctr" anchorCtr="0">
            <a:spAutoFit/>
          </a:bodyPr>
          <a:lstStyle/>
          <a:p>
            <a:pPr algn="ctr"/>
            <a:r>
              <a:rPr lang="ja-JP" altLang="en-US" sz="1034" b="1" dirty="0">
                <a:solidFill>
                  <a:srgbClr val="FF0000"/>
                </a:solidFill>
              </a:rPr>
              <a:t>メタン</a:t>
            </a:r>
            <a:r>
              <a:rPr lang="en-US" altLang="ja-JP" sz="1034" b="1" dirty="0">
                <a:solidFill>
                  <a:srgbClr val="FF0000"/>
                </a:solidFill>
              </a:rPr>
              <a:t>(CH</a:t>
            </a:r>
            <a:r>
              <a:rPr lang="en-US" altLang="ja-JP" sz="1034" b="1" baseline="-25000" dirty="0">
                <a:solidFill>
                  <a:srgbClr val="FF0000"/>
                </a:solidFill>
              </a:rPr>
              <a:t>4</a:t>
            </a:r>
            <a:r>
              <a:rPr lang="en-US" altLang="ja-JP" sz="1034" b="1" dirty="0">
                <a:solidFill>
                  <a:srgbClr val="FF0000"/>
                </a:solidFill>
              </a:rPr>
              <a:t>)</a:t>
            </a:r>
            <a:r>
              <a:rPr lang="ja-JP" altLang="en-US" sz="1034" b="1" dirty="0">
                <a:solidFill>
                  <a:srgbClr val="FF0000"/>
                </a:solidFill>
              </a:rPr>
              <a:t>・硫化水素</a:t>
            </a:r>
            <a:r>
              <a:rPr lang="en-US" altLang="ja-JP" sz="1034" b="1" dirty="0">
                <a:solidFill>
                  <a:srgbClr val="FF0000"/>
                </a:solidFill>
              </a:rPr>
              <a:t>(H</a:t>
            </a:r>
            <a:r>
              <a:rPr lang="en-US" altLang="ja-JP" sz="1034" b="1" baseline="-25000" dirty="0">
                <a:solidFill>
                  <a:srgbClr val="FF0000"/>
                </a:solidFill>
              </a:rPr>
              <a:t>2</a:t>
            </a:r>
            <a:r>
              <a:rPr lang="en-US" altLang="ja-JP" sz="1034" b="1" dirty="0">
                <a:solidFill>
                  <a:srgbClr val="FF0000"/>
                </a:solidFill>
              </a:rPr>
              <a:t>S)</a:t>
            </a:r>
          </a:p>
          <a:p>
            <a:pPr algn="ctr"/>
            <a:r>
              <a:rPr lang="ja-JP" altLang="en-US" sz="1034" b="1" dirty="0">
                <a:solidFill>
                  <a:srgbClr val="FF0000"/>
                </a:solidFill>
              </a:rPr>
              <a:t>の発生抑制</a:t>
            </a:r>
          </a:p>
        </p:txBody>
      </p:sp>
      <p:sp>
        <p:nvSpPr>
          <p:cNvPr id="103" name="吹き出し: 四角形 102">
            <a:extLst>
              <a:ext uri="{FF2B5EF4-FFF2-40B4-BE49-F238E27FC236}">
                <a16:creationId xmlns:a16="http://schemas.microsoft.com/office/drawing/2014/main" id="{8DF93A24-668E-43E7-ACD4-578E9E9D0CDF}"/>
              </a:ext>
            </a:extLst>
          </p:cNvPr>
          <p:cNvSpPr/>
          <p:nvPr/>
        </p:nvSpPr>
        <p:spPr>
          <a:xfrm>
            <a:off x="6977782" y="5910500"/>
            <a:ext cx="1741789" cy="503557"/>
          </a:xfrm>
          <a:prstGeom prst="wedgeRectCallout">
            <a:avLst>
              <a:gd name="adj1" fmla="val 31444"/>
              <a:gd name="adj2" fmla="val -137335"/>
            </a:avLst>
          </a:prstGeom>
          <a:solidFill>
            <a:srgbClr val="FFFF00"/>
          </a:soli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656" tIns="67656" rIns="67656" bIns="67656" rtlCol="0" anchor="ctr"/>
          <a:lstStyle/>
          <a:p>
            <a:r>
              <a:rPr lang="ja-JP" altLang="en-US" sz="1127" dirty="0">
                <a:solidFill>
                  <a:schemeClr val="tx1"/>
                </a:solidFill>
              </a:rPr>
              <a:t>想定される指標の変化</a:t>
            </a:r>
            <a:endParaRPr lang="en-US" altLang="ja-JP" sz="1127" dirty="0">
              <a:solidFill>
                <a:schemeClr val="tx1"/>
              </a:solidFill>
            </a:endParaRPr>
          </a:p>
          <a:p>
            <a:r>
              <a:rPr lang="ja-JP" altLang="en-US" sz="1127"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全硫化物</a:t>
            </a:r>
            <a:r>
              <a:rPr lang="ja-JP" altLang="en-US" sz="1127" b="1" kern="100" baseline="300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27"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27" b="1" kern="100" dirty="0">
                <a:solidFill>
                  <a:srgbClr val="0000FF"/>
                </a:solidFill>
                <a:latin typeface="ＭＳ ゴシック" panose="020B0609070205080204" pitchFamily="49" charset="-128"/>
                <a:ea typeface="ＭＳ ゴシック" panose="020B0609070205080204" pitchFamily="49" charset="-128"/>
                <a:cs typeface="Times New Roman" panose="02020603050405020304" pitchFamily="18" charset="0"/>
              </a:rPr>
              <a:t>低下</a:t>
            </a:r>
            <a:endParaRPr lang="ja-JP" altLang="en-US" sz="1127" dirty="0">
              <a:solidFill>
                <a:schemeClr val="accent5"/>
              </a:solidFill>
            </a:endParaRPr>
          </a:p>
        </p:txBody>
      </p:sp>
      <p:sp>
        <p:nvSpPr>
          <p:cNvPr id="20" name="四角形: 角を丸くする 19">
            <a:extLst>
              <a:ext uri="{FF2B5EF4-FFF2-40B4-BE49-F238E27FC236}">
                <a16:creationId xmlns:a16="http://schemas.microsoft.com/office/drawing/2014/main" id="{16CFB5D5-76EA-4E76-9E4D-988E18D78F76}"/>
              </a:ext>
            </a:extLst>
          </p:cNvPr>
          <p:cNvSpPr/>
          <p:nvPr/>
        </p:nvSpPr>
        <p:spPr>
          <a:xfrm>
            <a:off x="1866015" y="1556314"/>
            <a:ext cx="3906900" cy="1145819"/>
          </a:xfrm>
          <a:prstGeom prst="roundRect">
            <a:avLst>
              <a:gd name="adj" fmla="val 4717"/>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9" name="四角形: 角を丸くする 88">
            <a:extLst>
              <a:ext uri="{FF2B5EF4-FFF2-40B4-BE49-F238E27FC236}">
                <a16:creationId xmlns:a16="http://schemas.microsoft.com/office/drawing/2014/main" id="{AC0298FD-4AE0-4277-B245-CC6D4A5FE5E5}"/>
              </a:ext>
            </a:extLst>
          </p:cNvPr>
          <p:cNvSpPr/>
          <p:nvPr/>
        </p:nvSpPr>
        <p:spPr>
          <a:xfrm>
            <a:off x="3759998" y="2980350"/>
            <a:ext cx="3073283" cy="458129"/>
          </a:xfrm>
          <a:prstGeom prst="roundRect">
            <a:avLst>
              <a:gd name="adj" fmla="val 8104"/>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12" name="四角形: 角を丸くする 111">
            <a:extLst>
              <a:ext uri="{FF2B5EF4-FFF2-40B4-BE49-F238E27FC236}">
                <a16:creationId xmlns:a16="http://schemas.microsoft.com/office/drawing/2014/main" id="{165E207B-AF33-49B9-A942-CFE9C9C75215}"/>
              </a:ext>
            </a:extLst>
          </p:cNvPr>
          <p:cNvSpPr/>
          <p:nvPr/>
        </p:nvSpPr>
        <p:spPr>
          <a:xfrm>
            <a:off x="885344" y="3204888"/>
            <a:ext cx="2522356" cy="1432270"/>
          </a:xfrm>
          <a:prstGeom prst="roundRect">
            <a:avLst>
              <a:gd name="adj" fmla="val 4454"/>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50" name="テキスト ボックス 49">
            <a:extLst>
              <a:ext uri="{FF2B5EF4-FFF2-40B4-BE49-F238E27FC236}">
                <a16:creationId xmlns:a16="http://schemas.microsoft.com/office/drawing/2014/main" id="{4E675C14-D618-418C-B6E9-05E015A6A803}"/>
              </a:ext>
            </a:extLst>
          </p:cNvPr>
          <p:cNvSpPr txBox="1"/>
          <p:nvPr/>
        </p:nvSpPr>
        <p:spPr>
          <a:xfrm>
            <a:off x="4096502" y="3840552"/>
            <a:ext cx="3276966" cy="2173672"/>
          </a:xfrm>
          <a:prstGeom prst="rect">
            <a:avLst/>
          </a:prstGeom>
          <a:solidFill>
            <a:schemeClr val="accent1">
              <a:lumMod val="75000"/>
            </a:schemeClr>
          </a:solidFill>
          <a:ln>
            <a:noFill/>
          </a:ln>
          <a:effectLst>
            <a:outerShdw blurRad="50800" dist="25400" dir="2700000" algn="tl" rotWithShape="0">
              <a:prstClr val="black">
                <a:alpha val="20000"/>
              </a:prstClr>
            </a:outerShdw>
          </a:effectLst>
        </p:spPr>
        <p:txBody>
          <a:bodyPr wrap="square" rtlCol="0" anchor="t" anchorCtr="0">
            <a:spAutoFit/>
          </a:bodyPr>
          <a:lstStyle/>
          <a:p>
            <a:pPr algn="ctr"/>
            <a:endParaRPr lang="en-US" altLang="ja-JP" sz="1127" b="1" dirty="0">
              <a:solidFill>
                <a:schemeClr val="bg1"/>
              </a:solidFill>
            </a:endParaRPr>
          </a:p>
          <a:p>
            <a:pPr algn="ctr"/>
            <a:endParaRPr lang="en-US" altLang="ja-JP" sz="1127" b="1" dirty="0">
              <a:solidFill>
                <a:schemeClr val="bg1"/>
              </a:solidFill>
            </a:endParaRPr>
          </a:p>
          <a:p>
            <a:pPr algn="ctr"/>
            <a:endParaRPr lang="en-US" altLang="ja-JP" sz="1127" b="1" dirty="0">
              <a:solidFill>
                <a:schemeClr val="bg1"/>
              </a:solidFill>
            </a:endParaRPr>
          </a:p>
          <a:p>
            <a:pPr algn="ctr"/>
            <a:endParaRPr lang="en-US" altLang="ja-JP" sz="1127" b="1" dirty="0">
              <a:solidFill>
                <a:schemeClr val="bg1"/>
              </a:solidFill>
            </a:endParaRPr>
          </a:p>
          <a:p>
            <a:pPr algn="ctr"/>
            <a:endParaRPr lang="ja-JP" altLang="en-US" sz="1127" b="1" dirty="0">
              <a:solidFill>
                <a:schemeClr val="bg1"/>
              </a:solidFill>
            </a:endParaRPr>
          </a:p>
          <a:p>
            <a:endParaRPr lang="en-US" altLang="ja-JP" sz="1127" b="1" dirty="0">
              <a:solidFill>
                <a:schemeClr val="bg1"/>
              </a:solidFill>
            </a:endParaRPr>
          </a:p>
          <a:p>
            <a:endParaRPr lang="en-US" altLang="ja-JP" sz="1127" b="1" dirty="0">
              <a:solidFill>
                <a:schemeClr val="bg1"/>
              </a:solidFill>
            </a:endParaRPr>
          </a:p>
          <a:p>
            <a:endParaRPr lang="en-US" altLang="ja-JP" sz="1127" b="1" dirty="0">
              <a:solidFill>
                <a:schemeClr val="bg1"/>
              </a:solidFill>
            </a:endParaRPr>
          </a:p>
          <a:p>
            <a:endParaRPr lang="en-US" altLang="ja-JP" sz="1127" b="1" dirty="0">
              <a:solidFill>
                <a:schemeClr val="bg1"/>
              </a:solidFill>
            </a:endParaRPr>
          </a:p>
          <a:p>
            <a:endParaRPr lang="en-US" altLang="ja-JP" sz="1127" b="1" dirty="0">
              <a:solidFill>
                <a:schemeClr val="bg1"/>
              </a:solidFill>
            </a:endParaRPr>
          </a:p>
          <a:p>
            <a:endParaRPr lang="en-US" altLang="ja-JP" sz="1127" b="1" dirty="0">
              <a:solidFill>
                <a:schemeClr val="bg1"/>
              </a:solidFill>
            </a:endParaRPr>
          </a:p>
          <a:p>
            <a:endParaRPr lang="ja-JP" altLang="en-US" sz="1127" b="1" dirty="0">
              <a:solidFill>
                <a:schemeClr val="bg1"/>
              </a:solidFill>
            </a:endParaRPr>
          </a:p>
        </p:txBody>
      </p:sp>
      <p:sp>
        <p:nvSpPr>
          <p:cNvPr id="111" name="テキスト ボックス 110">
            <a:extLst>
              <a:ext uri="{FF2B5EF4-FFF2-40B4-BE49-F238E27FC236}">
                <a16:creationId xmlns:a16="http://schemas.microsoft.com/office/drawing/2014/main" id="{E108A327-2338-4A16-9896-90E18048FC6D}"/>
              </a:ext>
            </a:extLst>
          </p:cNvPr>
          <p:cNvSpPr txBox="1"/>
          <p:nvPr/>
        </p:nvSpPr>
        <p:spPr>
          <a:xfrm>
            <a:off x="5875385" y="2051223"/>
            <a:ext cx="1575064" cy="353045"/>
          </a:xfrm>
          <a:prstGeom prst="rect">
            <a:avLst/>
          </a:prstGeom>
          <a:noFill/>
          <a:ln>
            <a:noFill/>
          </a:ln>
          <a:effectLst/>
        </p:spPr>
        <p:txBody>
          <a:bodyPr vert="horz" wrap="square" rtlCol="0" anchor="ctr" anchorCtr="0">
            <a:spAutoFit/>
          </a:bodyPr>
          <a:lstStyle/>
          <a:p>
            <a:r>
              <a:rPr lang="ja-JP" altLang="en-US" sz="847" b="1" dirty="0">
                <a:solidFill>
                  <a:schemeClr val="accent6">
                    <a:lumMod val="75000"/>
                  </a:schemeClr>
                </a:solidFill>
                <a:latin typeface="ＭＳ Ｐゴシック" panose="020B0600070205080204" pitchFamily="50" charset="-128"/>
                <a:ea typeface="ＭＳ Ｐゴシック" panose="020B0600070205080204" pitchFamily="50" charset="-128"/>
              </a:rPr>
              <a:t>硝酸イオンを脱窒菌に供給し、</a:t>
            </a:r>
            <a:endParaRPr lang="en-US" altLang="ja-JP" sz="847" b="1" dirty="0">
              <a:solidFill>
                <a:schemeClr val="accent6">
                  <a:lumMod val="75000"/>
                </a:schemeClr>
              </a:solidFill>
              <a:latin typeface="ＭＳ Ｐゴシック" panose="020B0600070205080204" pitchFamily="50" charset="-128"/>
              <a:ea typeface="ＭＳ Ｐゴシック" panose="020B0600070205080204" pitchFamily="50" charset="-128"/>
            </a:endParaRPr>
          </a:p>
          <a:p>
            <a:r>
              <a:rPr lang="ja-JP" altLang="en-US" sz="847" b="1" dirty="0">
                <a:solidFill>
                  <a:schemeClr val="accent6">
                    <a:lumMod val="75000"/>
                  </a:schemeClr>
                </a:solidFill>
                <a:latin typeface="ＭＳ Ｐゴシック" panose="020B0600070205080204" pitchFamily="50" charset="-128"/>
                <a:ea typeface="ＭＳ Ｐゴシック" panose="020B0600070205080204" pitchFamily="50" charset="-128"/>
              </a:rPr>
              <a:t>脱窒菌の活性を向上</a:t>
            </a:r>
          </a:p>
        </p:txBody>
      </p:sp>
      <p:sp>
        <p:nvSpPr>
          <p:cNvPr id="120" name="矢印: 下 119">
            <a:extLst>
              <a:ext uri="{FF2B5EF4-FFF2-40B4-BE49-F238E27FC236}">
                <a16:creationId xmlns:a16="http://schemas.microsoft.com/office/drawing/2014/main" id="{880D3BBD-7F2F-4943-BA17-C600C46A3FDD}"/>
              </a:ext>
            </a:extLst>
          </p:cNvPr>
          <p:cNvSpPr/>
          <p:nvPr/>
        </p:nvSpPr>
        <p:spPr>
          <a:xfrm>
            <a:off x="5069631" y="2364636"/>
            <a:ext cx="364551" cy="660635"/>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dirty="0"/>
          </a:p>
        </p:txBody>
      </p:sp>
      <p:sp>
        <p:nvSpPr>
          <p:cNvPr id="39" name="テキスト ボックス 38">
            <a:extLst>
              <a:ext uri="{FF2B5EF4-FFF2-40B4-BE49-F238E27FC236}">
                <a16:creationId xmlns:a16="http://schemas.microsoft.com/office/drawing/2014/main" id="{49081437-CCA0-4513-A061-3DC478EAF146}"/>
              </a:ext>
            </a:extLst>
          </p:cNvPr>
          <p:cNvSpPr txBox="1"/>
          <p:nvPr/>
        </p:nvSpPr>
        <p:spPr>
          <a:xfrm>
            <a:off x="303411" y="1251126"/>
            <a:ext cx="3529403" cy="294696"/>
          </a:xfrm>
          <a:prstGeom prst="rect">
            <a:avLst/>
          </a:prstGeom>
          <a:noFill/>
          <a:ln cmpd="dbl">
            <a:noFill/>
          </a:ln>
        </p:spPr>
        <p:txBody>
          <a:bodyPr wrap="square" rtlCol="0">
            <a:spAutoFit/>
          </a:bodyPr>
          <a:lstStyle/>
          <a:p>
            <a:r>
              <a:rPr lang="ja-JP" altLang="en-US" sz="1315" b="1" dirty="0">
                <a:solidFill>
                  <a:srgbClr val="333399"/>
                </a:solidFill>
                <a:latin typeface="ＭＳ ゴシック" panose="020B0609070205080204" pitchFamily="49" charset="-128"/>
                <a:ea typeface="ＭＳ ゴシック" panose="020B0609070205080204" pitchFamily="49" charset="-128"/>
              </a:rPr>
              <a:t>薬剤による底質改善メカニズムの推定</a:t>
            </a:r>
          </a:p>
        </p:txBody>
      </p:sp>
      <p:sp>
        <p:nvSpPr>
          <p:cNvPr id="118" name="矢印: 下 117">
            <a:extLst>
              <a:ext uri="{FF2B5EF4-FFF2-40B4-BE49-F238E27FC236}">
                <a16:creationId xmlns:a16="http://schemas.microsoft.com/office/drawing/2014/main" id="{04B46065-B8B1-4335-ABD9-84D9CE46EFAC}"/>
              </a:ext>
            </a:extLst>
          </p:cNvPr>
          <p:cNvSpPr/>
          <p:nvPr/>
        </p:nvSpPr>
        <p:spPr>
          <a:xfrm>
            <a:off x="5065795" y="3264837"/>
            <a:ext cx="364551" cy="559405"/>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dirty="0"/>
          </a:p>
        </p:txBody>
      </p:sp>
      <p:sp>
        <p:nvSpPr>
          <p:cNvPr id="94" name="矢印: 下 93">
            <a:extLst>
              <a:ext uri="{FF2B5EF4-FFF2-40B4-BE49-F238E27FC236}">
                <a16:creationId xmlns:a16="http://schemas.microsoft.com/office/drawing/2014/main" id="{F297BADC-90D7-4495-A489-7949E5F98705}"/>
              </a:ext>
            </a:extLst>
          </p:cNvPr>
          <p:cNvSpPr/>
          <p:nvPr/>
        </p:nvSpPr>
        <p:spPr>
          <a:xfrm>
            <a:off x="2259270" y="2577504"/>
            <a:ext cx="364551" cy="834612"/>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dirty="0"/>
          </a:p>
        </p:txBody>
      </p:sp>
      <p:sp>
        <p:nvSpPr>
          <p:cNvPr id="95" name="テキスト ボックス 94">
            <a:extLst>
              <a:ext uri="{FF2B5EF4-FFF2-40B4-BE49-F238E27FC236}">
                <a16:creationId xmlns:a16="http://schemas.microsoft.com/office/drawing/2014/main" id="{B9F722B3-2521-4468-A80F-8FCF61602F2F}"/>
              </a:ext>
            </a:extLst>
          </p:cNvPr>
          <p:cNvSpPr txBox="1"/>
          <p:nvPr/>
        </p:nvSpPr>
        <p:spPr>
          <a:xfrm>
            <a:off x="1155022" y="3433541"/>
            <a:ext cx="2038283" cy="304243"/>
          </a:xfrm>
          <a:prstGeom prst="rect">
            <a:avLst/>
          </a:prstGeom>
          <a:solidFill>
            <a:schemeClr val="accent1">
              <a:lumMod val="75000"/>
            </a:schemeClr>
          </a:solidFill>
          <a:ln>
            <a:noFill/>
          </a:ln>
          <a:effectLst>
            <a:outerShdw blurRad="50800" dist="25400" dir="2700000" algn="tl" rotWithShape="0">
              <a:prstClr val="black">
                <a:alpha val="20000"/>
              </a:prstClr>
            </a:outerShdw>
          </a:effectLst>
        </p:spPr>
        <p:txBody>
          <a:bodyPr wrap="square" tIns="67656" bIns="67656" rtlCol="0" anchor="ctr" anchorCtr="0">
            <a:spAutoFit/>
          </a:bodyPr>
          <a:lstStyle/>
          <a:p>
            <a:pPr algn="ctr"/>
            <a:r>
              <a:rPr lang="ja-JP" altLang="en-US" sz="1089" b="1" dirty="0">
                <a:solidFill>
                  <a:schemeClr val="bg1"/>
                </a:solidFill>
              </a:rPr>
              <a:t>硫酸カルシウム生成</a:t>
            </a:r>
            <a:r>
              <a:rPr lang="en-US" altLang="ja-JP" sz="1089" b="1" dirty="0">
                <a:solidFill>
                  <a:schemeClr val="bg1"/>
                </a:solidFill>
              </a:rPr>
              <a:t>(S</a:t>
            </a:r>
            <a:r>
              <a:rPr lang="ja-JP" altLang="en-US" sz="1089" b="1" dirty="0">
                <a:solidFill>
                  <a:schemeClr val="bg1"/>
                </a:solidFill>
              </a:rPr>
              <a:t>を固定</a:t>
            </a:r>
            <a:r>
              <a:rPr lang="en-US" altLang="ja-JP" sz="1089" b="1" dirty="0">
                <a:solidFill>
                  <a:schemeClr val="bg1"/>
                </a:solidFill>
              </a:rPr>
              <a:t>)</a:t>
            </a:r>
            <a:endParaRPr lang="ja-JP" altLang="en-US" sz="1089" b="1" dirty="0">
              <a:solidFill>
                <a:schemeClr val="bg1"/>
              </a:solidFill>
            </a:endParaRPr>
          </a:p>
        </p:txBody>
      </p:sp>
      <p:sp>
        <p:nvSpPr>
          <p:cNvPr id="93" name="四角形: 角を丸くする 92">
            <a:extLst>
              <a:ext uri="{FF2B5EF4-FFF2-40B4-BE49-F238E27FC236}">
                <a16:creationId xmlns:a16="http://schemas.microsoft.com/office/drawing/2014/main" id="{5782531A-8069-4D5B-A2C5-84B5F5A13295}"/>
              </a:ext>
            </a:extLst>
          </p:cNvPr>
          <p:cNvSpPr/>
          <p:nvPr/>
        </p:nvSpPr>
        <p:spPr>
          <a:xfrm>
            <a:off x="1895898" y="2170103"/>
            <a:ext cx="1030866" cy="48758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a:p>
        </p:txBody>
      </p:sp>
      <p:sp>
        <p:nvSpPr>
          <p:cNvPr id="92" name="テキスト ボックス 91">
            <a:extLst>
              <a:ext uri="{FF2B5EF4-FFF2-40B4-BE49-F238E27FC236}">
                <a16:creationId xmlns:a16="http://schemas.microsoft.com/office/drawing/2014/main" id="{A3178131-A7EA-4B08-8A50-DDE321F730B6}"/>
              </a:ext>
            </a:extLst>
          </p:cNvPr>
          <p:cNvSpPr txBox="1"/>
          <p:nvPr/>
        </p:nvSpPr>
        <p:spPr>
          <a:xfrm>
            <a:off x="1839257" y="2283583"/>
            <a:ext cx="1160798" cy="390235"/>
          </a:xfrm>
          <a:prstGeom prst="rect">
            <a:avLst/>
          </a:prstGeom>
          <a:noFill/>
          <a:ln>
            <a:noFill/>
          </a:ln>
          <a:effectLst/>
        </p:spPr>
        <p:txBody>
          <a:bodyPr wrap="square" lIns="16914" rIns="16914" rtlCol="0" anchor="ctr" anchorCtr="0">
            <a:spAutoFit/>
          </a:bodyPr>
          <a:lstStyle/>
          <a:p>
            <a:pPr algn="ctr"/>
            <a:r>
              <a:rPr lang="ja-JP" altLang="en-US" sz="968" b="1" dirty="0"/>
              <a:t>カルシウムイオン</a:t>
            </a:r>
            <a:r>
              <a:rPr lang="en-US" altLang="ja-JP" sz="968" b="1" dirty="0"/>
              <a:t>(</a:t>
            </a:r>
            <a:r>
              <a:rPr lang="ja-JP" altLang="en-US" sz="968" b="1" dirty="0"/>
              <a:t> </a:t>
            </a:r>
            <a:r>
              <a:rPr lang="en-US" altLang="ja-JP" sz="968" b="1" dirty="0"/>
              <a:t>Ca</a:t>
            </a:r>
            <a:r>
              <a:rPr lang="en-US" altLang="ja-JP" sz="968" b="1" baseline="30000" dirty="0"/>
              <a:t>2+</a:t>
            </a:r>
            <a:r>
              <a:rPr lang="ja-JP" altLang="en-US" sz="968" b="1" dirty="0"/>
              <a:t> </a:t>
            </a:r>
            <a:r>
              <a:rPr lang="en-US" altLang="ja-JP" sz="968" b="1" dirty="0"/>
              <a:t>)</a:t>
            </a:r>
            <a:endParaRPr lang="en-US" altLang="ja-JP" sz="968" b="1" baseline="30000" dirty="0"/>
          </a:p>
        </p:txBody>
      </p:sp>
      <p:sp>
        <p:nvSpPr>
          <p:cNvPr id="86" name="テキスト ボックス 85">
            <a:extLst>
              <a:ext uri="{FF2B5EF4-FFF2-40B4-BE49-F238E27FC236}">
                <a16:creationId xmlns:a16="http://schemas.microsoft.com/office/drawing/2014/main" id="{7F6D4CA3-87C6-4A2A-A497-0356959CFDD4}"/>
              </a:ext>
            </a:extLst>
          </p:cNvPr>
          <p:cNvSpPr txBox="1"/>
          <p:nvPr/>
        </p:nvSpPr>
        <p:spPr>
          <a:xfrm>
            <a:off x="226703" y="1646772"/>
            <a:ext cx="1166995" cy="244041"/>
          </a:xfrm>
          <a:prstGeom prst="rect">
            <a:avLst/>
          </a:prstGeom>
          <a:noFill/>
          <a:ln>
            <a:noFill/>
          </a:ln>
          <a:effectLst/>
        </p:spPr>
        <p:txBody>
          <a:bodyPr wrap="square" rtlCol="0" anchor="ctr" anchorCtr="0">
            <a:spAutoFit/>
          </a:bodyPr>
          <a:lstStyle/>
          <a:p>
            <a:pPr algn="ctr"/>
            <a:r>
              <a:rPr lang="ja-JP" altLang="en-US" sz="986" b="1" dirty="0"/>
              <a:t>下水等に由来</a:t>
            </a:r>
          </a:p>
        </p:txBody>
      </p:sp>
      <p:sp>
        <p:nvSpPr>
          <p:cNvPr id="8" name="フリーフォーム: 図形 7">
            <a:extLst>
              <a:ext uri="{FF2B5EF4-FFF2-40B4-BE49-F238E27FC236}">
                <a16:creationId xmlns:a16="http://schemas.microsoft.com/office/drawing/2014/main" id="{BC7E2F3F-D1B0-4960-B888-38C4024E2CFA}"/>
              </a:ext>
            </a:extLst>
          </p:cNvPr>
          <p:cNvSpPr/>
          <p:nvPr/>
        </p:nvSpPr>
        <p:spPr>
          <a:xfrm flipH="1">
            <a:off x="605261" y="2325143"/>
            <a:ext cx="1640810" cy="551294"/>
          </a:xfrm>
          <a:custGeom>
            <a:avLst/>
            <a:gdLst>
              <a:gd name="connsiteX0" fmla="*/ 1065475 w 1065475"/>
              <a:gd name="connsiteY0" fmla="*/ 0 h 333955"/>
              <a:gd name="connsiteX1" fmla="*/ 1065475 w 1065475"/>
              <a:gd name="connsiteY1" fmla="*/ 333955 h 333955"/>
              <a:gd name="connsiteX2" fmla="*/ 0 w 1065475"/>
              <a:gd name="connsiteY2" fmla="*/ 333955 h 333955"/>
            </a:gdLst>
            <a:ahLst/>
            <a:cxnLst>
              <a:cxn ang="0">
                <a:pos x="connsiteX0" y="connsiteY0"/>
              </a:cxn>
              <a:cxn ang="0">
                <a:pos x="connsiteX1" y="connsiteY1"/>
              </a:cxn>
              <a:cxn ang="0">
                <a:pos x="connsiteX2" y="connsiteY2"/>
              </a:cxn>
            </a:cxnLst>
            <a:rect l="l" t="t" r="r" b="b"/>
            <a:pathLst>
              <a:path w="1065475" h="333955">
                <a:moveTo>
                  <a:pt x="1065475" y="0"/>
                </a:moveTo>
                <a:lnTo>
                  <a:pt x="1065475" y="333955"/>
                </a:lnTo>
                <a:lnTo>
                  <a:pt x="0" y="333955"/>
                </a:lnTo>
              </a:path>
            </a:pathLst>
          </a:custGeom>
          <a:noFill/>
          <a:ln w="762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a:p>
        </p:txBody>
      </p:sp>
      <p:sp>
        <p:nvSpPr>
          <p:cNvPr id="96" name="テキスト ボックス 95">
            <a:extLst>
              <a:ext uri="{FF2B5EF4-FFF2-40B4-BE49-F238E27FC236}">
                <a16:creationId xmlns:a16="http://schemas.microsoft.com/office/drawing/2014/main" id="{2E96545C-B697-427C-A8B0-630119662258}"/>
              </a:ext>
            </a:extLst>
          </p:cNvPr>
          <p:cNvSpPr txBox="1"/>
          <p:nvPr/>
        </p:nvSpPr>
        <p:spPr>
          <a:xfrm>
            <a:off x="620719" y="2809632"/>
            <a:ext cx="1623093" cy="483402"/>
          </a:xfrm>
          <a:prstGeom prst="rect">
            <a:avLst/>
          </a:prstGeom>
          <a:noFill/>
          <a:ln>
            <a:noFill/>
          </a:ln>
          <a:effectLst/>
        </p:spPr>
        <p:txBody>
          <a:bodyPr wrap="square" rtlCol="0" anchor="ctr" anchorCtr="0">
            <a:spAutoFit/>
          </a:bodyPr>
          <a:lstStyle/>
          <a:p>
            <a:pPr algn="ctr"/>
            <a:r>
              <a:rPr lang="ja-JP" altLang="en-US" sz="847" b="1" dirty="0">
                <a:solidFill>
                  <a:srgbClr val="548235"/>
                </a:solidFill>
              </a:rPr>
              <a:t>硫酸イオンがカルシウムイオンと結合し、硫酸カルシウム生成</a:t>
            </a:r>
          </a:p>
        </p:txBody>
      </p:sp>
      <p:sp>
        <p:nvSpPr>
          <p:cNvPr id="109" name="吹き出し: 四角形 108">
            <a:extLst>
              <a:ext uri="{FF2B5EF4-FFF2-40B4-BE49-F238E27FC236}">
                <a16:creationId xmlns:a16="http://schemas.microsoft.com/office/drawing/2014/main" id="{A00CF075-AF28-4250-80F2-9EED01E1CE38}"/>
              </a:ext>
            </a:extLst>
          </p:cNvPr>
          <p:cNvSpPr/>
          <p:nvPr/>
        </p:nvSpPr>
        <p:spPr>
          <a:xfrm>
            <a:off x="1025594" y="3917672"/>
            <a:ext cx="2274262" cy="641379"/>
          </a:xfrm>
          <a:prstGeom prst="wedgeRectCallout">
            <a:avLst>
              <a:gd name="adj1" fmla="val -21410"/>
              <a:gd name="adj2" fmla="val -8174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79062"/>
            <a:r>
              <a:rPr lang="ja-JP" altLang="en-US" sz="847" dirty="0">
                <a:solidFill>
                  <a:schemeClr val="tx1"/>
                </a:solidFill>
              </a:rPr>
              <a:t>カルシウムイオン</a:t>
            </a:r>
            <a:r>
              <a:rPr lang="en-US" altLang="ja-JP" sz="847" dirty="0">
                <a:solidFill>
                  <a:schemeClr val="tx1"/>
                </a:solidFill>
              </a:rPr>
              <a:t>(</a:t>
            </a:r>
            <a:r>
              <a:rPr lang="en-US" altLang="ja-JP" sz="847" b="1" dirty="0">
                <a:solidFill>
                  <a:schemeClr val="tx1"/>
                </a:solidFill>
              </a:rPr>
              <a:t>Ca</a:t>
            </a:r>
            <a:r>
              <a:rPr lang="en-US" altLang="ja-JP" sz="847" b="1" baseline="30000" dirty="0">
                <a:solidFill>
                  <a:schemeClr val="tx1"/>
                </a:solidFill>
              </a:rPr>
              <a:t>2+</a:t>
            </a:r>
            <a:r>
              <a:rPr lang="en-US" altLang="ja-JP" sz="847" b="1" dirty="0">
                <a:solidFill>
                  <a:schemeClr val="tx1"/>
                </a:solidFill>
              </a:rPr>
              <a:t>)</a:t>
            </a:r>
            <a:r>
              <a:rPr lang="ja-JP" altLang="en-US" sz="847" dirty="0">
                <a:solidFill>
                  <a:schemeClr val="tx1"/>
                </a:solidFill>
              </a:rPr>
              <a:t>と硫酸イオン</a:t>
            </a:r>
            <a:r>
              <a:rPr lang="en-US" altLang="ja-JP" sz="847" dirty="0">
                <a:solidFill>
                  <a:schemeClr val="tx1"/>
                </a:solidFill>
              </a:rPr>
              <a:t>(</a:t>
            </a:r>
            <a:r>
              <a:rPr lang="en-US" altLang="ja-JP" sz="847" b="1" dirty="0">
                <a:solidFill>
                  <a:schemeClr val="tx1"/>
                </a:solidFill>
              </a:rPr>
              <a:t>SO</a:t>
            </a:r>
            <a:r>
              <a:rPr lang="en-US" altLang="ja-JP" sz="847" b="1" baseline="-25000" dirty="0">
                <a:solidFill>
                  <a:schemeClr val="tx1"/>
                </a:solidFill>
              </a:rPr>
              <a:t>4</a:t>
            </a:r>
            <a:r>
              <a:rPr lang="en-US" altLang="ja-JP" sz="847" b="1" baseline="30000" dirty="0">
                <a:solidFill>
                  <a:schemeClr val="tx1"/>
                </a:solidFill>
              </a:rPr>
              <a:t>2-</a:t>
            </a:r>
            <a:r>
              <a:rPr lang="en-US" altLang="ja-JP" sz="847" dirty="0">
                <a:solidFill>
                  <a:schemeClr val="tx1"/>
                </a:solidFill>
              </a:rPr>
              <a:t>)</a:t>
            </a:r>
            <a:r>
              <a:rPr lang="ja-JP" altLang="en-US" sz="847" dirty="0">
                <a:solidFill>
                  <a:schemeClr val="tx1"/>
                </a:solidFill>
              </a:rPr>
              <a:t>が結合し、難溶解性の硫酸カルシウム</a:t>
            </a:r>
            <a:r>
              <a:rPr lang="en-US" altLang="ja-JP" sz="847" dirty="0">
                <a:solidFill>
                  <a:schemeClr val="tx1"/>
                </a:solidFill>
              </a:rPr>
              <a:t>(</a:t>
            </a:r>
            <a:r>
              <a:rPr lang="en-US" altLang="ja-JP" sz="847" b="1" dirty="0">
                <a:solidFill>
                  <a:schemeClr val="tx1"/>
                </a:solidFill>
              </a:rPr>
              <a:t>CaSO</a:t>
            </a:r>
            <a:r>
              <a:rPr lang="en-US" altLang="ja-JP" sz="847" b="1" baseline="-25000" dirty="0">
                <a:solidFill>
                  <a:schemeClr val="tx1"/>
                </a:solidFill>
              </a:rPr>
              <a:t>4</a:t>
            </a:r>
            <a:r>
              <a:rPr lang="en-US" altLang="ja-JP" sz="847" dirty="0">
                <a:solidFill>
                  <a:schemeClr val="tx1"/>
                </a:solidFill>
              </a:rPr>
              <a:t>)</a:t>
            </a:r>
            <a:r>
              <a:rPr lang="ja-JP" altLang="en-US" sz="847" dirty="0">
                <a:solidFill>
                  <a:schemeClr val="tx1"/>
                </a:solidFill>
              </a:rPr>
              <a:t>を生成</a:t>
            </a:r>
            <a:endParaRPr lang="en-US" altLang="ja-JP" sz="847" dirty="0">
              <a:solidFill>
                <a:schemeClr val="tx1"/>
              </a:solidFill>
            </a:endParaRPr>
          </a:p>
          <a:p>
            <a:pPr marL="79062">
              <a:spcBef>
                <a:spcPts val="564"/>
              </a:spcBef>
            </a:pPr>
            <a:r>
              <a:rPr lang="ja-JP" altLang="en-US" sz="986" b="1" kern="100" dirty="0">
                <a:solidFill>
                  <a:schemeClr val="tx1"/>
                </a:solidFill>
                <a:ea typeface="ＭＳ ゴシック" panose="020B0609070205080204" pitchFamily="49" charset="-128"/>
                <a:cs typeface="Times New Roman" panose="02020603050405020304" pitchFamily="18" charset="0"/>
              </a:rPr>
              <a:t>・</a:t>
            </a:r>
            <a:r>
              <a:rPr lang="en-US" altLang="ja-JP" sz="986" b="1" dirty="0">
                <a:solidFill>
                  <a:schemeClr val="tx1"/>
                </a:solidFill>
              </a:rPr>
              <a:t> Ca</a:t>
            </a:r>
            <a:r>
              <a:rPr lang="en-US" altLang="ja-JP" sz="986" b="1" baseline="30000" dirty="0">
                <a:solidFill>
                  <a:schemeClr val="tx1"/>
                </a:solidFill>
              </a:rPr>
              <a:t>2+</a:t>
            </a:r>
            <a:r>
              <a:rPr lang="ja-JP" altLang="en-US" sz="986" b="1" dirty="0">
                <a:solidFill>
                  <a:schemeClr val="tx1"/>
                </a:solidFill>
              </a:rPr>
              <a:t> ＋ </a:t>
            </a:r>
            <a:r>
              <a:rPr lang="en-US" altLang="ja-JP" sz="986" b="1" dirty="0">
                <a:solidFill>
                  <a:schemeClr val="tx1"/>
                </a:solidFill>
              </a:rPr>
              <a:t>SO</a:t>
            </a:r>
            <a:r>
              <a:rPr lang="en-US" altLang="ja-JP" sz="986" b="1" baseline="-25000" dirty="0">
                <a:solidFill>
                  <a:schemeClr val="tx1"/>
                </a:solidFill>
              </a:rPr>
              <a:t>4</a:t>
            </a:r>
            <a:r>
              <a:rPr lang="en-US" altLang="ja-JP" sz="986" b="1" baseline="30000" dirty="0">
                <a:solidFill>
                  <a:schemeClr val="tx1"/>
                </a:solidFill>
              </a:rPr>
              <a:t>2-</a:t>
            </a:r>
            <a:r>
              <a:rPr lang="ja-JP" altLang="en-US" sz="986" b="1" baseline="30000" dirty="0">
                <a:solidFill>
                  <a:schemeClr val="tx1"/>
                </a:solidFill>
              </a:rPr>
              <a:t> </a:t>
            </a:r>
            <a:r>
              <a:rPr lang="ja-JP" altLang="en-US" sz="986" b="1" dirty="0">
                <a:solidFill>
                  <a:schemeClr val="tx1"/>
                </a:solidFill>
              </a:rPr>
              <a:t>→ </a:t>
            </a:r>
            <a:r>
              <a:rPr lang="en-US" altLang="ja-JP" sz="986" b="1" dirty="0">
                <a:solidFill>
                  <a:schemeClr val="tx1"/>
                </a:solidFill>
              </a:rPr>
              <a:t>CaSO</a:t>
            </a:r>
            <a:r>
              <a:rPr lang="en-US" altLang="ja-JP" sz="986" b="1" baseline="-25000" dirty="0">
                <a:solidFill>
                  <a:schemeClr val="tx1"/>
                </a:solidFill>
              </a:rPr>
              <a:t>4</a:t>
            </a:r>
            <a:endParaRPr lang="en-US" altLang="ja-JP" sz="940" b="1" dirty="0">
              <a:solidFill>
                <a:schemeClr val="tx1"/>
              </a:solidFill>
            </a:endParaRPr>
          </a:p>
          <a:p>
            <a:pPr marL="79062">
              <a:spcAft>
                <a:spcPts val="564"/>
              </a:spcAft>
            </a:pPr>
            <a:endParaRPr lang="en-US" altLang="ja-JP" sz="752" b="1" dirty="0">
              <a:solidFill>
                <a:srgbClr val="00B050"/>
              </a:solidFill>
            </a:endParaRPr>
          </a:p>
        </p:txBody>
      </p:sp>
      <p:sp>
        <p:nvSpPr>
          <p:cNvPr id="101" name="吹き出し: 四角形 100">
            <a:extLst>
              <a:ext uri="{FF2B5EF4-FFF2-40B4-BE49-F238E27FC236}">
                <a16:creationId xmlns:a16="http://schemas.microsoft.com/office/drawing/2014/main" id="{C010FC88-6A18-426A-9587-E8F653609E15}"/>
              </a:ext>
            </a:extLst>
          </p:cNvPr>
          <p:cNvSpPr/>
          <p:nvPr/>
        </p:nvSpPr>
        <p:spPr>
          <a:xfrm>
            <a:off x="6776254" y="1588840"/>
            <a:ext cx="1990295" cy="447594"/>
          </a:xfrm>
          <a:prstGeom prst="wedgeRectCallout">
            <a:avLst>
              <a:gd name="adj1" fmla="val -19235"/>
              <a:gd name="adj2" fmla="val 1538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79062"/>
            <a:r>
              <a:rPr lang="en-US" altLang="ja-JP" sz="544" dirty="0">
                <a:solidFill>
                  <a:schemeClr val="tx1"/>
                </a:solidFill>
              </a:rPr>
              <a:t>※</a:t>
            </a:r>
            <a:r>
              <a:rPr lang="ja-JP" altLang="en-US" sz="544" dirty="0">
                <a:solidFill>
                  <a:schemeClr val="tx1"/>
                </a:solidFill>
              </a:rPr>
              <a:t>１：硫酸還元菌の硫酸呼吸による硫化水素生成の例</a:t>
            </a:r>
            <a:endParaRPr lang="en-US" altLang="ja-JP" sz="544" dirty="0">
              <a:solidFill>
                <a:schemeClr val="tx1"/>
              </a:solidFill>
            </a:endParaRPr>
          </a:p>
          <a:p>
            <a:pPr marL="79062"/>
            <a:r>
              <a:rPr lang="ja-JP" altLang="en-US" sz="544" b="1" dirty="0">
                <a:solidFill>
                  <a:schemeClr val="tx1"/>
                </a:solidFill>
              </a:rPr>
              <a:t>　　　＜有機物 ＋</a:t>
            </a:r>
            <a:r>
              <a:rPr lang="en-US" altLang="ja-JP" sz="544" dirty="0">
                <a:solidFill>
                  <a:schemeClr val="tx1"/>
                </a:solidFill>
              </a:rPr>
              <a:t>α</a:t>
            </a:r>
            <a:r>
              <a:rPr lang="en-US" altLang="ja-JP" sz="544" b="1" dirty="0">
                <a:solidFill>
                  <a:schemeClr val="tx1"/>
                </a:solidFill>
              </a:rPr>
              <a:t>SO</a:t>
            </a:r>
            <a:r>
              <a:rPr lang="en-US" altLang="ja-JP" sz="544" b="1" baseline="-25000" dirty="0">
                <a:solidFill>
                  <a:schemeClr val="tx1"/>
                </a:solidFill>
              </a:rPr>
              <a:t>4</a:t>
            </a:r>
            <a:r>
              <a:rPr lang="en-US" altLang="ja-JP" sz="544" b="1" baseline="30000" dirty="0">
                <a:solidFill>
                  <a:schemeClr val="tx1"/>
                </a:solidFill>
              </a:rPr>
              <a:t>2-</a:t>
            </a:r>
            <a:r>
              <a:rPr lang="en-US" altLang="ja-JP" sz="544" b="1" dirty="0">
                <a:solidFill>
                  <a:schemeClr val="tx1"/>
                </a:solidFill>
              </a:rPr>
              <a:t> </a:t>
            </a:r>
            <a:r>
              <a:rPr lang="ja-JP" altLang="en-US" sz="544" b="1" dirty="0">
                <a:solidFill>
                  <a:schemeClr val="tx1"/>
                </a:solidFill>
              </a:rPr>
              <a:t>＋</a:t>
            </a:r>
            <a:r>
              <a:rPr lang="en-US" altLang="ja-JP" sz="544" dirty="0">
                <a:solidFill>
                  <a:schemeClr val="tx1"/>
                </a:solidFill>
              </a:rPr>
              <a:t>β</a:t>
            </a:r>
            <a:r>
              <a:rPr lang="ja-JP" altLang="en-US" sz="544" b="1" dirty="0">
                <a:solidFill>
                  <a:schemeClr val="tx1"/>
                </a:solidFill>
              </a:rPr>
              <a:t>Ｈ</a:t>
            </a:r>
            <a:r>
              <a:rPr lang="en-US" altLang="ja-JP" sz="544" b="1" baseline="30000" dirty="0">
                <a:solidFill>
                  <a:schemeClr val="tx1"/>
                </a:solidFill>
              </a:rPr>
              <a:t>+</a:t>
            </a:r>
            <a:r>
              <a:rPr lang="en-US" altLang="ja-JP" sz="544" b="1" dirty="0">
                <a:solidFill>
                  <a:schemeClr val="tx1"/>
                </a:solidFill>
              </a:rPr>
              <a:t> → </a:t>
            </a:r>
            <a:r>
              <a:rPr lang="el-GR" altLang="ja-JP" sz="544" dirty="0">
                <a:solidFill>
                  <a:schemeClr val="tx1"/>
                </a:solidFill>
              </a:rPr>
              <a:t>α</a:t>
            </a:r>
            <a:r>
              <a:rPr lang="en-US" altLang="ja-JP" sz="544" b="1" dirty="0">
                <a:solidFill>
                  <a:schemeClr val="tx1"/>
                </a:solidFill>
              </a:rPr>
              <a:t>H</a:t>
            </a:r>
            <a:r>
              <a:rPr lang="en-US" altLang="ja-JP" sz="544" b="1" baseline="-25000" dirty="0">
                <a:solidFill>
                  <a:schemeClr val="tx1"/>
                </a:solidFill>
              </a:rPr>
              <a:t>2</a:t>
            </a:r>
            <a:r>
              <a:rPr lang="en-US" altLang="ja-JP" sz="544" b="1" dirty="0">
                <a:solidFill>
                  <a:schemeClr val="tx1"/>
                </a:solidFill>
              </a:rPr>
              <a:t>S +</a:t>
            </a:r>
            <a:r>
              <a:rPr lang="en-US" altLang="ja-JP" sz="544" dirty="0">
                <a:solidFill>
                  <a:schemeClr val="tx1"/>
                </a:solidFill>
              </a:rPr>
              <a:t>γ</a:t>
            </a:r>
            <a:r>
              <a:rPr lang="en-US" altLang="ja-JP" sz="544" b="1" dirty="0">
                <a:solidFill>
                  <a:schemeClr val="tx1"/>
                </a:solidFill>
              </a:rPr>
              <a:t>CO</a:t>
            </a:r>
            <a:r>
              <a:rPr lang="en-US" altLang="ja-JP" sz="544" b="1" baseline="-25000" dirty="0">
                <a:solidFill>
                  <a:schemeClr val="tx1"/>
                </a:solidFill>
              </a:rPr>
              <a:t>2 </a:t>
            </a:r>
            <a:r>
              <a:rPr lang="ja-JP" altLang="en-US" sz="544" b="1" dirty="0">
                <a:solidFill>
                  <a:schemeClr val="tx1"/>
                </a:solidFill>
              </a:rPr>
              <a:t>＋</a:t>
            </a:r>
            <a:r>
              <a:rPr lang="en-US" altLang="ja-JP" sz="544" dirty="0">
                <a:solidFill>
                  <a:schemeClr val="tx1"/>
                </a:solidFill>
              </a:rPr>
              <a:t>δ</a:t>
            </a:r>
            <a:r>
              <a:rPr lang="en-US" altLang="ja-JP" sz="544" b="1" dirty="0">
                <a:solidFill>
                  <a:schemeClr val="tx1"/>
                </a:solidFill>
              </a:rPr>
              <a:t>H</a:t>
            </a:r>
            <a:r>
              <a:rPr lang="en-US" altLang="ja-JP" sz="544" b="1" baseline="-25000" dirty="0">
                <a:solidFill>
                  <a:schemeClr val="tx1"/>
                </a:solidFill>
              </a:rPr>
              <a:t>2</a:t>
            </a:r>
            <a:r>
              <a:rPr lang="en-US" altLang="ja-JP" sz="544" b="1" dirty="0">
                <a:solidFill>
                  <a:schemeClr val="tx1"/>
                </a:solidFill>
              </a:rPr>
              <a:t>O</a:t>
            </a:r>
            <a:r>
              <a:rPr lang="ja-JP" altLang="en-US" sz="544" b="1" dirty="0">
                <a:solidFill>
                  <a:schemeClr val="tx1"/>
                </a:solidFill>
              </a:rPr>
              <a:t>＞</a:t>
            </a:r>
          </a:p>
          <a:p>
            <a:pPr marL="79062">
              <a:spcBef>
                <a:spcPts val="363"/>
              </a:spcBef>
            </a:pPr>
            <a:r>
              <a:rPr lang="en-US" altLang="ja-JP" sz="544" dirty="0">
                <a:solidFill>
                  <a:schemeClr val="tx1"/>
                </a:solidFill>
              </a:rPr>
              <a:t>※</a:t>
            </a:r>
            <a:r>
              <a:rPr lang="ja-JP" altLang="en-US" sz="544" dirty="0">
                <a:solidFill>
                  <a:schemeClr val="tx1"/>
                </a:solidFill>
              </a:rPr>
              <a:t>２：脱窒菌の硝酸呼吸による脱窒の例</a:t>
            </a:r>
            <a:endParaRPr lang="en-US" altLang="ja-JP" sz="544" dirty="0">
              <a:solidFill>
                <a:schemeClr val="tx1"/>
              </a:solidFill>
            </a:endParaRPr>
          </a:p>
          <a:p>
            <a:pPr marL="79062"/>
            <a:r>
              <a:rPr lang="ja-JP" altLang="en-US" sz="544" b="1" dirty="0">
                <a:solidFill>
                  <a:schemeClr val="tx1"/>
                </a:solidFill>
              </a:rPr>
              <a:t>　　　＜有機物 ＋</a:t>
            </a:r>
            <a:r>
              <a:rPr lang="en-US" altLang="ja-JP" sz="544" dirty="0">
                <a:solidFill>
                  <a:schemeClr val="tx1"/>
                </a:solidFill>
              </a:rPr>
              <a:t>2α</a:t>
            </a:r>
            <a:r>
              <a:rPr lang="en-US" altLang="ja-JP" sz="544" b="1" dirty="0">
                <a:solidFill>
                  <a:schemeClr val="tx1"/>
                </a:solidFill>
              </a:rPr>
              <a:t>NO</a:t>
            </a:r>
            <a:r>
              <a:rPr lang="en-US" altLang="ja-JP" sz="544" b="1" baseline="-25000" dirty="0">
                <a:solidFill>
                  <a:schemeClr val="tx1"/>
                </a:solidFill>
              </a:rPr>
              <a:t>3</a:t>
            </a:r>
            <a:r>
              <a:rPr lang="en-US" altLang="ja-JP" sz="544" b="1" baseline="30000" dirty="0">
                <a:solidFill>
                  <a:schemeClr val="tx1"/>
                </a:solidFill>
              </a:rPr>
              <a:t>⁻</a:t>
            </a:r>
            <a:r>
              <a:rPr lang="en-US" altLang="ja-JP" sz="544" b="1" dirty="0">
                <a:solidFill>
                  <a:schemeClr val="tx1"/>
                </a:solidFill>
              </a:rPr>
              <a:t> </a:t>
            </a:r>
            <a:r>
              <a:rPr lang="ja-JP" altLang="en-US" sz="544" b="1" dirty="0">
                <a:solidFill>
                  <a:schemeClr val="tx1"/>
                </a:solidFill>
              </a:rPr>
              <a:t>＋</a:t>
            </a:r>
            <a:r>
              <a:rPr lang="en-US" altLang="ja-JP" sz="544" dirty="0">
                <a:solidFill>
                  <a:schemeClr val="tx1"/>
                </a:solidFill>
              </a:rPr>
              <a:t>β</a:t>
            </a:r>
            <a:r>
              <a:rPr lang="ja-JP" altLang="en-US" sz="544" b="1" dirty="0">
                <a:solidFill>
                  <a:schemeClr val="tx1"/>
                </a:solidFill>
              </a:rPr>
              <a:t>Ｈ</a:t>
            </a:r>
            <a:r>
              <a:rPr lang="en-US" altLang="ja-JP" sz="544" b="1" baseline="30000" dirty="0">
                <a:solidFill>
                  <a:schemeClr val="tx1"/>
                </a:solidFill>
              </a:rPr>
              <a:t>+</a:t>
            </a:r>
            <a:r>
              <a:rPr lang="en-US" altLang="ja-JP" sz="544" b="1" dirty="0">
                <a:solidFill>
                  <a:schemeClr val="tx1"/>
                </a:solidFill>
              </a:rPr>
              <a:t> →</a:t>
            </a:r>
            <a:r>
              <a:rPr lang="ja-JP" altLang="en-US" sz="544" b="1" dirty="0">
                <a:solidFill>
                  <a:schemeClr val="tx1"/>
                </a:solidFill>
              </a:rPr>
              <a:t> </a:t>
            </a:r>
            <a:r>
              <a:rPr lang="en-US" altLang="ja-JP" sz="544" dirty="0">
                <a:solidFill>
                  <a:schemeClr val="tx1"/>
                </a:solidFill>
              </a:rPr>
              <a:t>α</a:t>
            </a:r>
            <a:r>
              <a:rPr lang="en-US" altLang="ja-JP" sz="544" b="1" dirty="0">
                <a:solidFill>
                  <a:schemeClr val="tx1"/>
                </a:solidFill>
              </a:rPr>
              <a:t>N ₂ </a:t>
            </a:r>
            <a:r>
              <a:rPr lang="ja-JP" altLang="en-US" sz="544" b="1" dirty="0">
                <a:solidFill>
                  <a:schemeClr val="tx1"/>
                </a:solidFill>
              </a:rPr>
              <a:t>＋</a:t>
            </a:r>
            <a:r>
              <a:rPr lang="en-US" altLang="ja-JP" sz="544" dirty="0">
                <a:solidFill>
                  <a:schemeClr val="tx1"/>
                </a:solidFill>
              </a:rPr>
              <a:t>γ</a:t>
            </a:r>
            <a:r>
              <a:rPr lang="en-US" altLang="ja-JP" sz="544" b="1" dirty="0">
                <a:solidFill>
                  <a:schemeClr val="tx1"/>
                </a:solidFill>
              </a:rPr>
              <a:t>CO</a:t>
            </a:r>
            <a:r>
              <a:rPr lang="en-US" altLang="ja-JP" sz="544" b="1" baseline="-25000" dirty="0">
                <a:solidFill>
                  <a:schemeClr val="tx1"/>
                </a:solidFill>
              </a:rPr>
              <a:t>2 </a:t>
            </a:r>
            <a:r>
              <a:rPr lang="ja-JP" altLang="en-US" sz="544" b="1" dirty="0">
                <a:solidFill>
                  <a:schemeClr val="tx1"/>
                </a:solidFill>
              </a:rPr>
              <a:t>＋</a:t>
            </a:r>
            <a:r>
              <a:rPr lang="en-US" altLang="ja-JP" sz="544" dirty="0">
                <a:solidFill>
                  <a:schemeClr val="tx1"/>
                </a:solidFill>
              </a:rPr>
              <a:t>δ</a:t>
            </a:r>
            <a:r>
              <a:rPr lang="en-US" altLang="ja-JP" sz="544" b="1" dirty="0">
                <a:solidFill>
                  <a:schemeClr val="tx1"/>
                </a:solidFill>
              </a:rPr>
              <a:t>H</a:t>
            </a:r>
            <a:r>
              <a:rPr lang="en-US" altLang="ja-JP" sz="544" b="1" baseline="-25000" dirty="0">
                <a:solidFill>
                  <a:schemeClr val="tx1"/>
                </a:solidFill>
              </a:rPr>
              <a:t>2</a:t>
            </a:r>
            <a:r>
              <a:rPr lang="en-US" altLang="ja-JP" sz="544" b="1" dirty="0">
                <a:solidFill>
                  <a:schemeClr val="tx1"/>
                </a:solidFill>
              </a:rPr>
              <a:t>O</a:t>
            </a:r>
            <a:r>
              <a:rPr lang="ja-JP" altLang="en-US" sz="544" b="1" dirty="0">
                <a:solidFill>
                  <a:schemeClr val="tx1"/>
                </a:solidFill>
              </a:rPr>
              <a:t>＞</a:t>
            </a:r>
          </a:p>
        </p:txBody>
      </p:sp>
      <p:sp>
        <p:nvSpPr>
          <p:cNvPr id="102" name="テキスト ボックス 101">
            <a:extLst>
              <a:ext uri="{FF2B5EF4-FFF2-40B4-BE49-F238E27FC236}">
                <a16:creationId xmlns:a16="http://schemas.microsoft.com/office/drawing/2014/main" id="{2B2E0418-5E55-49C5-9FFE-AD6B2C86FB14}"/>
              </a:ext>
            </a:extLst>
          </p:cNvPr>
          <p:cNvSpPr txBox="1"/>
          <p:nvPr/>
        </p:nvSpPr>
        <p:spPr>
          <a:xfrm>
            <a:off x="567599" y="4843221"/>
            <a:ext cx="3800265" cy="353045"/>
          </a:xfrm>
          <a:prstGeom prst="rect">
            <a:avLst/>
          </a:prstGeom>
          <a:noFill/>
          <a:ln>
            <a:noFill/>
          </a:ln>
          <a:effectLst/>
        </p:spPr>
        <p:txBody>
          <a:bodyPr vert="horz" wrap="square" rtlCol="0" anchor="ctr" anchorCtr="0">
            <a:spAutoFit/>
          </a:bodyPr>
          <a:lstStyle/>
          <a:p>
            <a:r>
              <a:rPr lang="ja-JP" altLang="en-US" sz="847" b="1" dirty="0">
                <a:solidFill>
                  <a:schemeClr val="accent6">
                    <a:lumMod val="75000"/>
                  </a:schemeClr>
                </a:solidFill>
              </a:rPr>
              <a:t>薬剤散布により、硫酸イオンがカルシウムイオンと結合して</a:t>
            </a:r>
            <a:endParaRPr lang="en-US" altLang="ja-JP" sz="847" b="1" dirty="0">
              <a:solidFill>
                <a:schemeClr val="accent6">
                  <a:lumMod val="75000"/>
                </a:schemeClr>
              </a:solidFill>
            </a:endParaRPr>
          </a:p>
          <a:p>
            <a:r>
              <a:rPr lang="ja-JP" altLang="en-US" sz="847" b="1" dirty="0">
                <a:solidFill>
                  <a:schemeClr val="accent6">
                    <a:lumMod val="75000"/>
                  </a:schemeClr>
                </a:solidFill>
              </a:rPr>
              <a:t>減少し、硫酸還元菌の活性が低下</a:t>
            </a:r>
          </a:p>
        </p:txBody>
      </p:sp>
      <p:sp>
        <p:nvSpPr>
          <p:cNvPr id="68" name="正方形/長方形 67">
            <a:extLst>
              <a:ext uri="{FF2B5EF4-FFF2-40B4-BE49-F238E27FC236}">
                <a16:creationId xmlns:a16="http://schemas.microsoft.com/office/drawing/2014/main" id="{57BA6438-8F77-4179-B6BE-EBF006308064}"/>
              </a:ext>
            </a:extLst>
          </p:cNvPr>
          <p:cNvSpPr/>
          <p:nvPr/>
        </p:nvSpPr>
        <p:spPr>
          <a:xfrm>
            <a:off x="0" y="206902"/>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51" name="テキスト ボックス 50">
            <a:extLst>
              <a:ext uri="{FF2B5EF4-FFF2-40B4-BE49-F238E27FC236}">
                <a16:creationId xmlns:a16="http://schemas.microsoft.com/office/drawing/2014/main" id="{AB7ED4B7-762D-4925-BD6C-EA4AA420FACB}"/>
              </a:ext>
            </a:extLst>
          </p:cNvPr>
          <p:cNvSpPr txBox="1"/>
          <p:nvPr/>
        </p:nvSpPr>
        <p:spPr>
          <a:xfrm>
            <a:off x="4219142" y="3057770"/>
            <a:ext cx="2322100" cy="304243"/>
          </a:xfrm>
          <a:prstGeom prst="rect">
            <a:avLst/>
          </a:prstGeom>
          <a:solidFill>
            <a:schemeClr val="accent1">
              <a:lumMod val="75000"/>
            </a:schemeClr>
          </a:solidFill>
          <a:ln>
            <a:noFill/>
          </a:ln>
          <a:effectLst>
            <a:outerShdw blurRad="50800" dist="25400" dir="2700000" algn="tl" rotWithShape="0">
              <a:prstClr val="black">
                <a:alpha val="20000"/>
              </a:prstClr>
            </a:outerShdw>
          </a:effectLst>
        </p:spPr>
        <p:txBody>
          <a:bodyPr wrap="square" lIns="33828" tIns="67656" rIns="33828" bIns="67656" rtlCol="0" anchor="ctr" anchorCtr="0">
            <a:spAutoFit/>
          </a:bodyPr>
          <a:lstStyle/>
          <a:p>
            <a:pPr algn="ctr"/>
            <a:r>
              <a:rPr lang="ja-JP" altLang="en-US" sz="1089" b="1" dirty="0">
                <a:solidFill>
                  <a:schemeClr val="bg1"/>
                </a:solidFill>
              </a:rPr>
              <a:t>底質の酸化が進む</a:t>
            </a:r>
            <a:r>
              <a:rPr lang="en-US" altLang="ja-JP" sz="1089" b="1" dirty="0">
                <a:solidFill>
                  <a:schemeClr val="bg1"/>
                </a:solidFill>
              </a:rPr>
              <a:t>(ORP</a:t>
            </a:r>
            <a:r>
              <a:rPr lang="ja-JP" altLang="en-US" sz="1089" b="1" dirty="0">
                <a:solidFill>
                  <a:schemeClr val="bg1"/>
                </a:solidFill>
              </a:rPr>
              <a:t>上昇</a:t>
            </a:r>
            <a:r>
              <a:rPr lang="en-US" altLang="ja-JP" sz="1089" b="1" dirty="0">
                <a:solidFill>
                  <a:schemeClr val="bg1"/>
                </a:solidFill>
              </a:rPr>
              <a:t>)</a:t>
            </a:r>
            <a:endParaRPr lang="ja-JP" altLang="en-US" sz="1089" b="1" dirty="0">
              <a:solidFill>
                <a:schemeClr val="bg1"/>
              </a:solidFill>
            </a:endParaRPr>
          </a:p>
        </p:txBody>
      </p:sp>
      <p:sp>
        <p:nvSpPr>
          <p:cNvPr id="121" name="テキスト ボックス 120">
            <a:extLst>
              <a:ext uri="{FF2B5EF4-FFF2-40B4-BE49-F238E27FC236}">
                <a16:creationId xmlns:a16="http://schemas.microsoft.com/office/drawing/2014/main" id="{25828AD4-1FD0-4F9E-A874-27E2D8249EFB}"/>
              </a:ext>
            </a:extLst>
          </p:cNvPr>
          <p:cNvSpPr txBox="1"/>
          <p:nvPr/>
        </p:nvSpPr>
        <p:spPr>
          <a:xfrm>
            <a:off x="1850152" y="1538010"/>
            <a:ext cx="316525" cy="323807"/>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1504" b="1" dirty="0"/>
              <a:t>①</a:t>
            </a:r>
          </a:p>
        </p:txBody>
      </p:sp>
      <p:sp>
        <p:nvSpPr>
          <p:cNvPr id="122" name="テキスト ボックス 121">
            <a:extLst>
              <a:ext uri="{FF2B5EF4-FFF2-40B4-BE49-F238E27FC236}">
                <a16:creationId xmlns:a16="http://schemas.microsoft.com/office/drawing/2014/main" id="{81063394-10D7-4C10-A003-8AE4BE0D4584}"/>
              </a:ext>
            </a:extLst>
          </p:cNvPr>
          <p:cNvSpPr txBox="1"/>
          <p:nvPr/>
        </p:nvSpPr>
        <p:spPr>
          <a:xfrm>
            <a:off x="896572" y="3200520"/>
            <a:ext cx="316525" cy="323807"/>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1504" b="1" dirty="0"/>
              <a:t>③</a:t>
            </a:r>
          </a:p>
        </p:txBody>
      </p:sp>
      <p:sp>
        <p:nvSpPr>
          <p:cNvPr id="124" name="テキスト ボックス 123">
            <a:extLst>
              <a:ext uri="{FF2B5EF4-FFF2-40B4-BE49-F238E27FC236}">
                <a16:creationId xmlns:a16="http://schemas.microsoft.com/office/drawing/2014/main" id="{4AA6F9F7-B184-4012-A827-A52DAE900EEB}"/>
              </a:ext>
            </a:extLst>
          </p:cNvPr>
          <p:cNvSpPr txBox="1"/>
          <p:nvPr/>
        </p:nvSpPr>
        <p:spPr>
          <a:xfrm>
            <a:off x="3768700" y="2976505"/>
            <a:ext cx="316525" cy="323807"/>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1504" b="1" dirty="0"/>
              <a:t>②</a:t>
            </a:r>
          </a:p>
        </p:txBody>
      </p:sp>
      <p:sp>
        <p:nvSpPr>
          <p:cNvPr id="125" name="テキスト ボックス 124">
            <a:extLst>
              <a:ext uri="{FF2B5EF4-FFF2-40B4-BE49-F238E27FC236}">
                <a16:creationId xmlns:a16="http://schemas.microsoft.com/office/drawing/2014/main" id="{06101D60-4643-4CDE-8A4D-A40915B56E54}"/>
              </a:ext>
            </a:extLst>
          </p:cNvPr>
          <p:cNvSpPr txBox="1"/>
          <p:nvPr/>
        </p:nvSpPr>
        <p:spPr>
          <a:xfrm>
            <a:off x="3770677" y="3780943"/>
            <a:ext cx="316525" cy="323807"/>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1504" b="1" dirty="0"/>
              <a:t>④</a:t>
            </a:r>
          </a:p>
        </p:txBody>
      </p:sp>
      <p:sp>
        <p:nvSpPr>
          <p:cNvPr id="78" name="吹き出し: 四角形 77">
            <a:extLst>
              <a:ext uri="{FF2B5EF4-FFF2-40B4-BE49-F238E27FC236}">
                <a16:creationId xmlns:a16="http://schemas.microsoft.com/office/drawing/2014/main" id="{65C22E3C-03D5-4D38-830C-C4B5B8412035}"/>
              </a:ext>
            </a:extLst>
          </p:cNvPr>
          <p:cNvSpPr/>
          <p:nvPr/>
        </p:nvSpPr>
        <p:spPr>
          <a:xfrm>
            <a:off x="347128" y="5254860"/>
            <a:ext cx="1741789" cy="503557"/>
          </a:xfrm>
          <a:prstGeom prst="wedgeRectCallout">
            <a:avLst>
              <a:gd name="adj1" fmla="val 49549"/>
              <a:gd name="adj2" fmla="val 78563"/>
            </a:avLst>
          </a:prstGeom>
          <a:solidFill>
            <a:srgbClr val="FFFF00"/>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656" tIns="67656" rIns="67656" bIns="67656" rtlCol="0" anchor="ctr"/>
          <a:lstStyle/>
          <a:p>
            <a:r>
              <a:rPr lang="ja-JP" altLang="en-US" sz="1127" dirty="0">
                <a:solidFill>
                  <a:schemeClr val="tx1"/>
                </a:solidFill>
              </a:rPr>
              <a:t>想定される指標の変化</a:t>
            </a:r>
            <a:endParaRPr lang="en-US" altLang="ja-JP" sz="1127" dirty="0">
              <a:solidFill>
                <a:schemeClr val="tx1"/>
              </a:solidFill>
            </a:endParaRPr>
          </a:p>
          <a:p>
            <a:r>
              <a:rPr lang="en-US" altLang="ja-JP" sz="1127"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TOC,</a:t>
            </a:r>
            <a:r>
              <a:rPr lang="ja-JP" altLang="en-US" sz="1127"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強熱減量</a:t>
            </a:r>
            <a:r>
              <a:rPr lang="ja-JP" altLang="en-US" sz="1127"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27" b="1" kern="100" dirty="0">
                <a:solidFill>
                  <a:srgbClr val="0000FF"/>
                </a:solidFill>
                <a:latin typeface="ＭＳ ゴシック" panose="020B0609070205080204" pitchFamily="49" charset="-128"/>
                <a:ea typeface="ＭＳ ゴシック" panose="020B0609070205080204" pitchFamily="49" charset="-128"/>
                <a:cs typeface="Times New Roman" panose="02020603050405020304" pitchFamily="18" charset="0"/>
              </a:rPr>
              <a:t>低下</a:t>
            </a:r>
            <a:endParaRPr lang="ja-JP" altLang="en-US" sz="1127" dirty="0">
              <a:solidFill>
                <a:schemeClr val="accent5"/>
              </a:solidFill>
            </a:endParaRPr>
          </a:p>
        </p:txBody>
      </p:sp>
      <p:grpSp>
        <p:nvGrpSpPr>
          <p:cNvPr id="4" name="グループ化 3"/>
          <p:cNvGrpSpPr/>
          <p:nvPr/>
        </p:nvGrpSpPr>
        <p:grpSpPr>
          <a:xfrm>
            <a:off x="1304874" y="5941444"/>
            <a:ext cx="1614782" cy="404536"/>
            <a:chOff x="8658217" y="9637554"/>
            <a:chExt cx="2669997" cy="668889"/>
          </a:xfrm>
        </p:grpSpPr>
        <p:sp>
          <p:nvSpPr>
            <p:cNvPr id="135" name="四角形: 角を丸くする 134">
              <a:extLst>
                <a:ext uri="{FF2B5EF4-FFF2-40B4-BE49-F238E27FC236}">
                  <a16:creationId xmlns:a16="http://schemas.microsoft.com/office/drawing/2014/main" id="{492542CF-27BF-4795-867C-776805CA17EC}"/>
                </a:ext>
              </a:extLst>
            </p:cNvPr>
            <p:cNvSpPr/>
            <p:nvPr/>
          </p:nvSpPr>
          <p:spPr>
            <a:xfrm>
              <a:off x="8658217" y="9637554"/>
              <a:ext cx="2669997" cy="668889"/>
            </a:xfrm>
            <a:prstGeom prst="roundRect">
              <a:avLst>
                <a:gd name="adj" fmla="val 14929"/>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23" name="テキスト ボックス 122">
              <a:extLst>
                <a:ext uri="{FF2B5EF4-FFF2-40B4-BE49-F238E27FC236}">
                  <a16:creationId xmlns:a16="http://schemas.microsoft.com/office/drawing/2014/main" id="{4EC1CF7D-6370-462C-B5E3-3AAD0FE1192D}"/>
                </a:ext>
              </a:extLst>
            </p:cNvPr>
            <p:cNvSpPr txBox="1"/>
            <p:nvPr/>
          </p:nvSpPr>
          <p:spPr>
            <a:xfrm>
              <a:off x="8946974" y="9819380"/>
              <a:ext cx="2228292" cy="415814"/>
            </a:xfrm>
            <a:prstGeom prst="rect">
              <a:avLst/>
            </a:prstGeom>
            <a:noFill/>
            <a:ln>
              <a:noFill/>
            </a:ln>
            <a:effectLst/>
          </p:spPr>
          <p:txBody>
            <a:bodyPr wrap="square" rtlCol="0" anchor="ctr" anchorCtr="0">
              <a:spAutoFit/>
            </a:bodyPr>
            <a:lstStyle/>
            <a:p>
              <a:pPr algn="ctr"/>
              <a:r>
                <a:rPr lang="ja-JP" altLang="en-US" sz="1034" b="1" dirty="0">
                  <a:solidFill>
                    <a:srgbClr val="FF0000"/>
                  </a:solidFill>
                </a:rPr>
                <a:t>有機物の分解促進</a:t>
              </a:r>
            </a:p>
          </p:txBody>
        </p:sp>
        <p:sp>
          <p:nvSpPr>
            <p:cNvPr id="136" name="テキスト ボックス 135">
              <a:extLst>
                <a:ext uri="{FF2B5EF4-FFF2-40B4-BE49-F238E27FC236}">
                  <a16:creationId xmlns:a16="http://schemas.microsoft.com/office/drawing/2014/main" id="{B5D308FC-3EDE-4A08-A354-8EF30EE15A68}"/>
                </a:ext>
              </a:extLst>
            </p:cNvPr>
            <p:cNvSpPr txBox="1"/>
            <p:nvPr/>
          </p:nvSpPr>
          <p:spPr>
            <a:xfrm>
              <a:off x="8685291" y="9674904"/>
              <a:ext cx="523365" cy="535406"/>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1504" b="1" dirty="0"/>
                <a:t>⑥</a:t>
              </a:r>
            </a:p>
          </p:txBody>
        </p:sp>
      </p:grpSp>
      <p:sp>
        <p:nvSpPr>
          <p:cNvPr id="72" name="テキスト ボックス 71">
            <a:extLst>
              <a:ext uri="{FF2B5EF4-FFF2-40B4-BE49-F238E27FC236}">
                <a16:creationId xmlns:a16="http://schemas.microsoft.com/office/drawing/2014/main" id="{B03B8269-5019-40D8-B1A3-4FCD9656EA0B}"/>
              </a:ext>
            </a:extLst>
          </p:cNvPr>
          <p:cNvSpPr txBox="1"/>
          <p:nvPr/>
        </p:nvSpPr>
        <p:spPr>
          <a:xfrm>
            <a:off x="3151453" y="2294269"/>
            <a:ext cx="1403593" cy="222690"/>
          </a:xfrm>
          <a:prstGeom prst="rect">
            <a:avLst/>
          </a:prstGeom>
          <a:noFill/>
          <a:ln>
            <a:noFill/>
          </a:ln>
          <a:effectLst/>
        </p:spPr>
        <p:txBody>
          <a:bodyPr wrap="square" rtlCol="0" anchor="ctr" anchorCtr="0">
            <a:spAutoFit/>
          </a:bodyPr>
          <a:lstStyle/>
          <a:p>
            <a:pPr algn="ctr"/>
            <a:r>
              <a:rPr lang="ja-JP" altLang="en-US" sz="847" b="1" dirty="0">
                <a:solidFill>
                  <a:srgbClr val="548235"/>
                </a:solidFill>
              </a:rPr>
              <a:t>底質中で間隙水に溶解</a:t>
            </a:r>
          </a:p>
        </p:txBody>
      </p:sp>
      <p:sp>
        <p:nvSpPr>
          <p:cNvPr id="74" name="テキスト ボックス 73">
            <a:extLst>
              <a:ext uri="{FF2B5EF4-FFF2-40B4-BE49-F238E27FC236}">
                <a16:creationId xmlns:a16="http://schemas.microsoft.com/office/drawing/2014/main" id="{97CBEAE2-8863-4F27-856A-DAB08F20DA6B}"/>
              </a:ext>
            </a:extLst>
          </p:cNvPr>
          <p:cNvSpPr txBox="1"/>
          <p:nvPr/>
        </p:nvSpPr>
        <p:spPr>
          <a:xfrm>
            <a:off x="5429137" y="2681843"/>
            <a:ext cx="1071892" cy="353045"/>
          </a:xfrm>
          <a:prstGeom prst="rect">
            <a:avLst/>
          </a:prstGeom>
          <a:noFill/>
          <a:ln>
            <a:noFill/>
          </a:ln>
          <a:effectLst/>
        </p:spPr>
        <p:txBody>
          <a:bodyPr wrap="square" rtlCol="0" anchor="ctr" anchorCtr="0">
            <a:spAutoFit/>
          </a:bodyPr>
          <a:lstStyle/>
          <a:p>
            <a:r>
              <a:rPr lang="ja-JP" altLang="en-US" sz="847" b="1" dirty="0">
                <a:solidFill>
                  <a:srgbClr val="548235"/>
                </a:solidFill>
              </a:rPr>
              <a:t>硝酸イオンが</a:t>
            </a:r>
            <a:endParaRPr lang="en-US" altLang="ja-JP" sz="847" b="1" dirty="0">
              <a:solidFill>
                <a:srgbClr val="548235"/>
              </a:solidFill>
            </a:endParaRPr>
          </a:p>
          <a:p>
            <a:r>
              <a:rPr lang="ja-JP" altLang="en-US" sz="847" b="1" dirty="0">
                <a:solidFill>
                  <a:srgbClr val="548235"/>
                </a:solidFill>
              </a:rPr>
              <a:t>酸化剤として作用</a:t>
            </a:r>
          </a:p>
        </p:txBody>
      </p:sp>
      <p:sp>
        <p:nvSpPr>
          <p:cNvPr id="98" name="テキスト ボックス 97">
            <a:extLst>
              <a:ext uri="{FF2B5EF4-FFF2-40B4-BE49-F238E27FC236}">
                <a16:creationId xmlns:a16="http://schemas.microsoft.com/office/drawing/2014/main" id="{933EE2A4-3519-4027-B973-F4B87D3B9DE5}"/>
              </a:ext>
            </a:extLst>
          </p:cNvPr>
          <p:cNvSpPr txBox="1"/>
          <p:nvPr/>
        </p:nvSpPr>
        <p:spPr>
          <a:xfrm>
            <a:off x="6300883" y="3943066"/>
            <a:ext cx="1056322" cy="471725"/>
          </a:xfrm>
          <a:prstGeom prst="rect">
            <a:avLst/>
          </a:prstGeom>
          <a:noFill/>
          <a:ln>
            <a:noFill/>
          </a:ln>
          <a:effectLst>
            <a:outerShdw blurRad="50800" dist="25400" dir="2700000" algn="tl" rotWithShape="0">
              <a:prstClr val="black">
                <a:alpha val="20000"/>
              </a:prstClr>
            </a:outerShdw>
          </a:effectLst>
        </p:spPr>
        <p:txBody>
          <a:bodyPr wrap="square" lIns="33828" tIns="67656" rIns="33828" bIns="67656" rtlCol="0" anchor="ctr" anchorCtr="0">
            <a:spAutoFit/>
          </a:bodyPr>
          <a:lstStyle/>
          <a:p>
            <a:r>
              <a:rPr lang="ja-JP" altLang="en-US" sz="726" b="1" u="sng" dirty="0">
                <a:solidFill>
                  <a:schemeClr val="bg1"/>
                </a:solidFill>
              </a:rPr>
              <a:t>有機酸</a:t>
            </a:r>
            <a:r>
              <a:rPr lang="ja-JP" altLang="en-US" sz="726" dirty="0">
                <a:solidFill>
                  <a:schemeClr val="bg1"/>
                </a:solidFill>
              </a:rPr>
              <a:t>を利用して有機物を分解し、</a:t>
            </a:r>
            <a:endParaRPr lang="en-US" altLang="ja-JP" sz="726" dirty="0">
              <a:solidFill>
                <a:schemeClr val="bg1"/>
              </a:solidFill>
            </a:endParaRPr>
          </a:p>
          <a:p>
            <a:r>
              <a:rPr lang="ja-JP" altLang="en-US" sz="726" b="1" u="sng" dirty="0">
                <a:solidFill>
                  <a:schemeClr val="bg1"/>
                </a:solidFill>
              </a:rPr>
              <a:t>メタンを生成</a:t>
            </a:r>
          </a:p>
        </p:txBody>
      </p:sp>
      <p:sp>
        <p:nvSpPr>
          <p:cNvPr id="100" name="テキスト ボックス 99">
            <a:extLst>
              <a:ext uri="{FF2B5EF4-FFF2-40B4-BE49-F238E27FC236}">
                <a16:creationId xmlns:a16="http://schemas.microsoft.com/office/drawing/2014/main" id="{BF8EB33E-AA07-4A8B-9634-45DDA24F3118}"/>
              </a:ext>
            </a:extLst>
          </p:cNvPr>
          <p:cNvSpPr txBox="1"/>
          <p:nvPr/>
        </p:nvSpPr>
        <p:spPr>
          <a:xfrm>
            <a:off x="6273286" y="4688556"/>
            <a:ext cx="1056322" cy="471725"/>
          </a:xfrm>
          <a:prstGeom prst="rect">
            <a:avLst/>
          </a:prstGeom>
          <a:noFill/>
          <a:ln>
            <a:noFill/>
          </a:ln>
          <a:effectLst>
            <a:outerShdw blurRad="50800" dist="25400" dir="2700000" algn="tl" rotWithShape="0">
              <a:prstClr val="black">
                <a:alpha val="20000"/>
              </a:prstClr>
            </a:outerShdw>
          </a:effectLst>
        </p:spPr>
        <p:txBody>
          <a:bodyPr wrap="square" lIns="33828" tIns="67656" rIns="33828" bIns="67656" rtlCol="0" anchor="ctr" anchorCtr="0">
            <a:spAutoFit/>
          </a:bodyPr>
          <a:lstStyle/>
          <a:p>
            <a:r>
              <a:rPr lang="ja-JP" altLang="en-US" sz="726" b="1" u="sng" dirty="0">
                <a:solidFill>
                  <a:schemeClr val="bg1"/>
                </a:solidFill>
              </a:rPr>
              <a:t>硫酸イオン</a:t>
            </a:r>
            <a:r>
              <a:rPr lang="ja-JP" altLang="en-US" sz="726" dirty="0">
                <a:solidFill>
                  <a:schemeClr val="bg1"/>
                </a:solidFill>
              </a:rPr>
              <a:t>を利用して有機物を分解し、</a:t>
            </a:r>
            <a:r>
              <a:rPr lang="ja-JP" altLang="en-US" sz="726" b="1" u="sng" dirty="0">
                <a:solidFill>
                  <a:schemeClr val="bg1"/>
                </a:solidFill>
              </a:rPr>
              <a:t>硫化水素を生成</a:t>
            </a:r>
            <a:r>
              <a:rPr lang="en-US" altLang="ja-JP" sz="726" baseline="30000" dirty="0">
                <a:solidFill>
                  <a:schemeClr val="bg1"/>
                </a:solidFill>
              </a:rPr>
              <a:t>※</a:t>
            </a:r>
            <a:r>
              <a:rPr lang="ja-JP" altLang="en-US" sz="726" baseline="30000" dirty="0">
                <a:solidFill>
                  <a:schemeClr val="bg1"/>
                </a:solidFill>
              </a:rPr>
              <a:t>１</a:t>
            </a:r>
            <a:endParaRPr lang="ja-JP" altLang="en-US" sz="726" b="1" u="sng" baseline="30000" dirty="0">
              <a:solidFill>
                <a:schemeClr val="bg1"/>
              </a:solidFill>
            </a:endParaRPr>
          </a:p>
        </p:txBody>
      </p:sp>
      <p:sp>
        <p:nvSpPr>
          <p:cNvPr id="104" name="テキスト ボックス 103">
            <a:extLst>
              <a:ext uri="{FF2B5EF4-FFF2-40B4-BE49-F238E27FC236}">
                <a16:creationId xmlns:a16="http://schemas.microsoft.com/office/drawing/2014/main" id="{8BB826CF-4694-47CC-8C6E-093071968233}"/>
              </a:ext>
            </a:extLst>
          </p:cNvPr>
          <p:cNvSpPr txBox="1"/>
          <p:nvPr/>
        </p:nvSpPr>
        <p:spPr>
          <a:xfrm>
            <a:off x="6248094" y="5459172"/>
            <a:ext cx="1056322" cy="471725"/>
          </a:xfrm>
          <a:prstGeom prst="rect">
            <a:avLst/>
          </a:prstGeom>
          <a:noFill/>
          <a:ln>
            <a:noFill/>
          </a:ln>
          <a:effectLst>
            <a:outerShdw blurRad="50800" dist="25400" dir="2700000" algn="tl" rotWithShape="0">
              <a:prstClr val="black">
                <a:alpha val="20000"/>
              </a:prstClr>
            </a:outerShdw>
          </a:effectLst>
        </p:spPr>
        <p:txBody>
          <a:bodyPr wrap="square" lIns="33828" tIns="67656" rIns="33828" bIns="67656" rtlCol="0" anchor="ctr" anchorCtr="0">
            <a:spAutoFit/>
          </a:bodyPr>
          <a:lstStyle/>
          <a:p>
            <a:r>
              <a:rPr lang="ja-JP" altLang="en-US" sz="726" b="1" u="sng" dirty="0">
                <a:solidFill>
                  <a:schemeClr val="bg1"/>
                </a:solidFill>
              </a:rPr>
              <a:t>硝酸イオン</a:t>
            </a:r>
            <a:r>
              <a:rPr lang="ja-JP" altLang="en-US" sz="726" dirty="0">
                <a:solidFill>
                  <a:schemeClr val="bg1"/>
                </a:solidFill>
              </a:rPr>
              <a:t>を利用して有機物を分解し、</a:t>
            </a:r>
            <a:endParaRPr lang="en-US" altLang="ja-JP" sz="726" dirty="0">
              <a:solidFill>
                <a:schemeClr val="bg1"/>
              </a:solidFill>
            </a:endParaRPr>
          </a:p>
          <a:p>
            <a:r>
              <a:rPr lang="ja-JP" altLang="en-US" sz="726" b="1" u="sng" dirty="0">
                <a:solidFill>
                  <a:schemeClr val="bg1"/>
                </a:solidFill>
              </a:rPr>
              <a:t>窒素を生成</a:t>
            </a:r>
            <a:r>
              <a:rPr lang="en-US" altLang="ja-JP" sz="726" baseline="30000" dirty="0">
                <a:solidFill>
                  <a:schemeClr val="bg1"/>
                </a:solidFill>
              </a:rPr>
              <a:t>※</a:t>
            </a:r>
            <a:r>
              <a:rPr lang="ja-JP" altLang="en-US" sz="726" baseline="30000" dirty="0">
                <a:solidFill>
                  <a:schemeClr val="bg1"/>
                </a:solidFill>
              </a:rPr>
              <a:t>２</a:t>
            </a:r>
            <a:endParaRPr lang="ja-JP" altLang="en-US" sz="726" b="1" u="sng" dirty="0">
              <a:solidFill>
                <a:schemeClr val="bg1"/>
              </a:solidFill>
            </a:endParaRPr>
          </a:p>
        </p:txBody>
      </p:sp>
      <p:sp>
        <p:nvSpPr>
          <p:cNvPr id="84" name="四角形: 角を丸くする 83">
            <a:extLst>
              <a:ext uri="{FF2B5EF4-FFF2-40B4-BE49-F238E27FC236}">
                <a16:creationId xmlns:a16="http://schemas.microsoft.com/office/drawing/2014/main" id="{F7FBE39C-3F34-4673-B90B-C040467C6038}"/>
              </a:ext>
            </a:extLst>
          </p:cNvPr>
          <p:cNvSpPr/>
          <p:nvPr/>
        </p:nvSpPr>
        <p:spPr>
          <a:xfrm>
            <a:off x="393972" y="1898384"/>
            <a:ext cx="1092320" cy="48758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a:p>
        </p:txBody>
      </p:sp>
      <p:sp>
        <p:nvSpPr>
          <p:cNvPr id="85" name="テキスト ボックス 84">
            <a:extLst>
              <a:ext uri="{FF2B5EF4-FFF2-40B4-BE49-F238E27FC236}">
                <a16:creationId xmlns:a16="http://schemas.microsoft.com/office/drawing/2014/main" id="{E5CFB7D3-B5BA-45B7-BDD0-23AB587EBBE0}"/>
              </a:ext>
            </a:extLst>
          </p:cNvPr>
          <p:cNvSpPr txBox="1"/>
          <p:nvPr/>
        </p:nvSpPr>
        <p:spPr>
          <a:xfrm>
            <a:off x="378654" y="1949046"/>
            <a:ext cx="1166995" cy="390235"/>
          </a:xfrm>
          <a:prstGeom prst="rect">
            <a:avLst/>
          </a:prstGeom>
          <a:noFill/>
          <a:ln>
            <a:noFill/>
          </a:ln>
          <a:effectLst/>
        </p:spPr>
        <p:txBody>
          <a:bodyPr wrap="square" lIns="16914" rIns="16914" rtlCol="0" anchor="ctr" anchorCtr="0">
            <a:spAutoFit/>
          </a:bodyPr>
          <a:lstStyle/>
          <a:p>
            <a:pPr algn="ctr"/>
            <a:r>
              <a:rPr lang="ja-JP" altLang="en-US" sz="968" b="1" dirty="0"/>
              <a:t>硫酸イオン</a:t>
            </a:r>
            <a:endParaRPr lang="en-US" altLang="ja-JP" sz="968" b="1" dirty="0"/>
          </a:p>
          <a:p>
            <a:pPr algn="ctr"/>
            <a:r>
              <a:rPr lang="en-US" altLang="ja-JP" sz="968" b="1" dirty="0"/>
              <a:t>(</a:t>
            </a:r>
            <a:r>
              <a:rPr lang="ja-JP" altLang="en-US" sz="968" b="1" dirty="0"/>
              <a:t> </a:t>
            </a:r>
            <a:r>
              <a:rPr lang="en-US" altLang="ja-JP" sz="968" b="1" dirty="0"/>
              <a:t>SO</a:t>
            </a:r>
            <a:r>
              <a:rPr lang="en-US" altLang="ja-JP" sz="968" b="1" baseline="-25000" dirty="0"/>
              <a:t>4</a:t>
            </a:r>
            <a:r>
              <a:rPr lang="en-US" altLang="ja-JP" sz="968" b="1" baseline="30000" dirty="0"/>
              <a:t>2- </a:t>
            </a:r>
            <a:r>
              <a:rPr lang="en-US" altLang="ja-JP" sz="968" b="1" dirty="0"/>
              <a:t>)</a:t>
            </a:r>
            <a:endParaRPr lang="ja-JP" altLang="en-US" sz="968" b="1" dirty="0"/>
          </a:p>
        </p:txBody>
      </p:sp>
      <p:sp>
        <p:nvSpPr>
          <p:cNvPr id="106" name="テキスト ボックス 105">
            <a:extLst>
              <a:ext uri="{FF2B5EF4-FFF2-40B4-BE49-F238E27FC236}">
                <a16:creationId xmlns:a16="http://schemas.microsoft.com/office/drawing/2014/main" id="{B33ACB08-29DB-48DA-B4A9-6F1AFDDAD36D}"/>
              </a:ext>
            </a:extLst>
          </p:cNvPr>
          <p:cNvSpPr txBox="1"/>
          <p:nvPr/>
        </p:nvSpPr>
        <p:spPr>
          <a:xfrm>
            <a:off x="4917486" y="4292285"/>
            <a:ext cx="1527503" cy="287771"/>
          </a:xfrm>
          <a:prstGeom prst="rect">
            <a:avLst/>
          </a:prstGeom>
          <a:noFill/>
          <a:ln>
            <a:noFill/>
          </a:ln>
          <a:effectLst/>
        </p:spPr>
        <p:txBody>
          <a:bodyPr wrap="square" rtlCol="0" anchor="ctr" anchorCtr="0">
            <a:spAutoFit/>
          </a:bodyPr>
          <a:lstStyle/>
          <a:p>
            <a:r>
              <a:rPr lang="en-US" altLang="ja-JP" sz="635" b="1" dirty="0">
                <a:solidFill>
                  <a:schemeClr val="bg1"/>
                </a:solidFill>
              </a:rPr>
              <a:t>ORP:-200mV</a:t>
            </a:r>
            <a:r>
              <a:rPr lang="ja-JP" altLang="en-US" sz="635" b="1" dirty="0">
                <a:solidFill>
                  <a:schemeClr val="bg1"/>
                </a:solidFill>
              </a:rPr>
              <a:t>以下でメタン生成菌が優占</a:t>
            </a:r>
          </a:p>
        </p:txBody>
      </p:sp>
      <p:sp>
        <p:nvSpPr>
          <p:cNvPr id="141" name="二等辺三角形 140">
            <a:extLst>
              <a:ext uri="{FF2B5EF4-FFF2-40B4-BE49-F238E27FC236}">
                <a16:creationId xmlns:a16="http://schemas.microsoft.com/office/drawing/2014/main" id="{55DCDE71-2214-41B5-812B-4635434546D7}"/>
              </a:ext>
            </a:extLst>
          </p:cNvPr>
          <p:cNvSpPr/>
          <p:nvPr/>
        </p:nvSpPr>
        <p:spPr>
          <a:xfrm rot="10800000">
            <a:off x="5489012" y="4555355"/>
            <a:ext cx="265662" cy="144533"/>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42" name="二等辺三角形 141">
            <a:extLst>
              <a:ext uri="{FF2B5EF4-FFF2-40B4-BE49-F238E27FC236}">
                <a16:creationId xmlns:a16="http://schemas.microsoft.com/office/drawing/2014/main" id="{BDEEF7AA-59A0-4738-A0B7-E14962CBB8DD}"/>
              </a:ext>
            </a:extLst>
          </p:cNvPr>
          <p:cNvSpPr/>
          <p:nvPr/>
        </p:nvSpPr>
        <p:spPr>
          <a:xfrm rot="10800000">
            <a:off x="5489012" y="5244036"/>
            <a:ext cx="265662" cy="144533"/>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43" name="四角形: 角を丸くする 142">
            <a:extLst>
              <a:ext uri="{FF2B5EF4-FFF2-40B4-BE49-F238E27FC236}">
                <a16:creationId xmlns:a16="http://schemas.microsoft.com/office/drawing/2014/main" id="{5B489613-B906-462B-9174-D85DB7EC05EC}"/>
              </a:ext>
            </a:extLst>
          </p:cNvPr>
          <p:cNvSpPr/>
          <p:nvPr/>
        </p:nvSpPr>
        <p:spPr>
          <a:xfrm>
            <a:off x="5004754" y="3936581"/>
            <a:ext cx="1231001" cy="421637"/>
          </a:xfrm>
          <a:prstGeom prst="roundRect">
            <a:avLst>
              <a:gd name="adj" fmla="val 2500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a:p>
        </p:txBody>
      </p:sp>
      <p:sp>
        <p:nvSpPr>
          <p:cNvPr id="144" name="四角形: 角を丸くする 143">
            <a:extLst>
              <a:ext uri="{FF2B5EF4-FFF2-40B4-BE49-F238E27FC236}">
                <a16:creationId xmlns:a16="http://schemas.microsoft.com/office/drawing/2014/main" id="{8585129F-DD98-4FCC-B506-F10057235DE0}"/>
              </a:ext>
            </a:extLst>
          </p:cNvPr>
          <p:cNvSpPr/>
          <p:nvPr/>
        </p:nvSpPr>
        <p:spPr>
          <a:xfrm>
            <a:off x="5004754" y="4706197"/>
            <a:ext cx="1231001" cy="421637"/>
          </a:xfrm>
          <a:prstGeom prst="roundRect">
            <a:avLst>
              <a:gd name="adj" fmla="val 2500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a:p>
        </p:txBody>
      </p:sp>
      <p:sp>
        <p:nvSpPr>
          <p:cNvPr id="145" name="四角形: 角を丸くする 144">
            <a:extLst>
              <a:ext uri="{FF2B5EF4-FFF2-40B4-BE49-F238E27FC236}">
                <a16:creationId xmlns:a16="http://schemas.microsoft.com/office/drawing/2014/main" id="{A1F65DB7-D02D-4E4F-A4BA-E018D845542F}"/>
              </a:ext>
            </a:extLst>
          </p:cNvPr>
          <p:cNvSpPr/>
          <p:nvPr/>
        </p:nvSpPr>
        <p:spPr>
          <a:xfrm>
            <a:off x="4976896" y="5447836"/>
            <a:ext cx="1231001" cy="421637"/>
          </a:xfrm>
          <a:prstGeom prst="roundRect">
            <a:avLst>
              <a:gd name="adj" fmla="val 2500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a:p>
        </p:txBody>
      </p:sp>
      <p:sp>
        <p:nvSpPr>
          <p:cNvPr id="146" name="テキスト ボックス 145">
            <a:extLst>
              <a:ext uri="{FF2B5EF4-FFF2-40B4-BE49-F238E27FC236}">
                <a16:creationId xmlns:a16="http://schemas.microsoft.com/office/drawing/2014/main" id="{8BC6FF89-8F05-4EF9-9D9C-69D7D1F2B3E2}"/>
              </a:ext>
            </a:extLst>
          </p:cNvPr>
          <p:cNvSpPr txBox="1"/>
          <p:nvPr/>
        </p:nvSpPr>
        <p:spPr>
          <a:xfrm>
            <a:off x="5102475" y="4051268"/>
            <a:ext cx="1038331" cy="440726"/>
          </a:xfrm>
          <a:prstGeom prst="rect">
            <a:avLst/>
          </a:prstGeom>
          <a:noFill/>
          <a:ln>
            <a:noFill/>
          </a:ln>
          <a:effectLst>
            <a:outerShdw blurRad="50800" dist="25400" dir="2700000" algn="tl" rotWithShape="0">
              <a:prstClr val="black">
                <a:alpha val="20000"/>
              </a:prstClr>
            </a:outerShdw>
          </a:effectLst>
        </p:spPr>
        <p:txBody>
          <a:bodyPr vert="horz" wrap="square" tIns="33828" bIns="33828" rtlCol="0" anchor="t" anchorCtr="0">
            <a:spAutoFit/>
          </a:bodyPr>
          <a:lstStyle/>
          <a:p>
            <a:r>
              <a:rPr lang="ja-JP" altLang="en-US" sz="1210" b="1" dirty="0"/>
              <a:t>メタン生成菌</a:t>
            </a:r>
            <a:endParaRPr lang="en-US" altLang="ja-JP" sz="1210" b="1" dirty="0"/>
          </a:p>
        </p:txBody>
      </p:sp>
      <p:sp>
        <p:nvSpPr>
          <p:cNvPr id="147" name="テキスト ボックス 146">
            <a:extLst>
              <a:ext uri="{FF2B5EF4-FFF2-40B4-BE49-F238E27FC236}">
                <a16:creationId xmlns:a16="http://schemas.microsoft.com/office/drawing/2014/main" id="{C3CE322A-4DB4-4E27-AA15-954FB3D61440}"/>
              </a:ext>
            </a:extLst>
          </p:cNvPr>
          <p:cNvSpPr txBox="1"/>
          <p:nvPr/>
        </p:nvSpPr>
        <p:spPr>
          <a:xfrm>
            <a:off x="5159290" y="4799692"/>
            <a:ext cx="924701" cy="440726"/>
          </a:xfrm>
          <a:prstGeom prst="rect">
            <a:avLst/>
          </a:prstGeom>
          <a:noFill/>
          <a:ln>
            <a:noFill/>
          </a:ln>
          <a:effectLst>
            <a:outerShdw blurRad="50800" dist="25400" dir="2700000" algn="tl" rotWithShape="0">
              <a:prstClr val="black">
                <a:alpha val="20000"/>
              </a:prstClr>
            </a:outerShdw>
          </a:effectLst>
        </p:spPr>
        <p:txBody>
          <a:bodyPr vert="horz" wrap="square" tIns="33828" bIns="33828" rtlCol="0" anchor="t" anchorCtr="0">
            <a:spAutoFit/>
          </a:bodyPr>
          <a:lstStyle/>
          <a:p>
            <a:r>
              <a:rPr lang="ja-JP" altLang="en-US" sz="1210" b="1" dirty="0"/>
              <a:t>硫酸還元菌　</a:t>
            </a:r>
            <a:endParaRPr lang="en-US" altLang="ja-JP" sz="1210" b="1" dirty="0"/>
          </a:p>
        </p:txBody>
      </p:sp>
      <p:sp>
        <p:nvSpPr>
          <p:cNvPr id="148" name="テキスト ボックス 147">
            <a:extLst>
              <a:ext uri="{FF2B5EF4-FFF2-40B4-BE49-F238E27FC236}">
                <a16:creationId xmlns:a16="http://schemas.microsoft.com/office/drawing/2014/main" id="{D3985622-0D7A-4A3F-BCB5-3C0DA2FFF99C}"/>
              </a:ext>
            </a:extLst>
          </p:cNvPr>
          <p:cNvSpPr txBox="1"/>
          <p:nvPr/>
        </p:nvSpPr>
        <p:spPr>
          <a:xfrm>
            <a:off x="5292121" y="5536093"/>
            <a:ext cx="659038" cy="254522"/>
          </a:xfrm>
          <a:prstGeom prst="rect">
            <a:avLst/>
          </a:prstGeom>
          <a:noFill/>
          <a:ln>
            <a:noFill/>
          </a:ln>
          <a:effectLst>
            <a:outerShdw blurRad="50800" dist="25400" dir="2700000" algn="tl" rotWithShape="0">
              <a:prstClr val="black">
                <a:alpha val="20000"/>
              </a:prstClr>
            </a:outerShdw>
          </a:effectLst>
        </p:spPr>
        <p:txBody>
          <a:bodyPr vert="horz" wrap="square" tIns="33828" bIns="33828" rtlCol="0" anchor="ctr" anchorCtr="0">
            <a:spAutoFit/>
          </a:bodyPr>
          <a:lstStyle/>
          <a:p>
            <a:r>
              <a:rPr lang="ja-JP" altLang="en-US" sz="1210" b="1" dirty="0"/>
              <a:t>脱窒菌　　　</a:t>
            </a:r>
            <a:endParaRPr lang="en-US" altLang="ja-JP" sz="1210" b="1" dirty="0"/>
          </a:p>
        </p:txBody>
      </p:sp>
      <p:sp>
        <p:nvSpPr>
          <p:cNvPr id="126" name="テキスト ボックス 125">
            <a:extLst>
              <a:ext uri="{FF2B5EF4-FFF2-40B4-BE49-F238E27FC236}">
                <a16:creationId xmlns:a16="http://schemas.microsoft.com/office/drawing/2014/main" id="{03D6F105-AB87-48B1-9F4B-14323491E3E4}"/>
              </a:ext>
            </a:extLst>
          </p:cNvPr>
          <p:cNvSpPr txBox="1"/>
          <p:nvPr/>
        </p:nvSpPr>
        <p:spPr>
          <a:xfrm>
            <a:off x="8247344" y="3664033"/>
            <a:ext cx="316525" cy="323807"/>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1504" b="1" dirty="0"/>
              <a:t>⑤</a:t>
            </a:r>
          </a:p>
        </p:txBody>
      </p:sp>
      <p:sp>
        <p:nvSpPr>
          <p:cNvPr id="117" name="フリーフォーム: 図形 116">
            <a:extLst>
              <a:ext uri="{FF2B5EF4-FFF2-40B4-BE49-F238E27FC236}">
                <a16:creationId xmlns:a16="http://schemas.microsoft.com/office/drawing/2014/main" id="{20BB6405-DFE1-4672-8127-C545DA1517C6}"/>
              </a:ext>
            </a:extLst>
          </p:cNvPr>
          <p:cNvSpPr/>
          <p:nvPr/>
        </p:nvSpPr>
        <p:spPr>
          <a:xfrm>
            <a:off x="605261" y="2940844"/>
            <a:ext cx="4453354" cy="1911783"/>
          </a:xfrm>
          <a:custGeom>
            <a:avLst/>
            <a:gdLst>
              <a:gd name="connsiteX0" fmla="*/ 1359673 w 1359673"/>
              <a:gd name="connsiteY0" fmla="*/ 0 h 1971923"/>
              <a:gd name="connsiteX1" fmla="*/ 0 w 1359673"/>
              <a:gd name="connsiteY1" fmla="*/ 0 h 1971923"/>
              <a:gd name="connsiteX2" fmla="*/ 0 w 1359673"/>
              <a:gd name="connsiteY2" fmla="*/ 1971923 h 1971923"/>
              <a:gd name="connsiteX3" fmla="*/ 469127 w 1359673"/>
              <a:gd name="connsiteY3" fmla="*/ 1971923 h 1971923"/>
              <a:gd name="connsiteX0" fmla="*/ 0 w 469127"/>
              <a:gd name="connsiteY0" fmla="*/ 0 h 1971923"/>
              <a:gd name="connsiteX1" fmla="*/ 0 w 469127"/>
              <a:gd name="connsiteY1" fmla="*/ 1971923 h 1971923"/>
              <a:gd name="connsiteX2" fmla="*/ 469127 w 469127"/>
              <a:gd name="connsiteY2" fmla="*/ 1971923 h 1971923"/>
              <a:gd name="connsiteX0" fmla="*/ 0 w 469127"/>
              <a:gd name="connsiteY0" fmla="*/ 0 h 1971923"/>
              <a:gd name="connsiteX1" fmla="*/ 0 w 469127"/>
              <a:gd name="connsiteY1" fmla="*/ 1971923 h 1971923"/>
              <a:gd name="connsiteX2" fmla="*/ 317770 w 469127"/>
              <a:gd name="connsiteY2" fmla="*/ 1964336 h 1971923"/>
              <a:gd name="connsiteX3" fmla="*/ 469127 w 469127"/>
              <a:gd name="connsiteY3" fmla="*/ 1971923 h 1971923"/>
              <a:gd name="connsiteX0" fmla="*/ 0 w 318388"/>
              <a:gd name="connsiteY0" fmla="*/ 0 h 2154224"/>
              <a:gd name="connsiteX1" fmla="*/ 0 w 318388"/>
              <a:gd name="connsiteY1" fmla="*/ 1971923 h 2154224"/>
              <a:gd name="connsiteX2" fmla="*/ 317770 w 318388"/>
              <a:gd name="connsiteY2" fmla="*/ 1964336 h 2154224"/>
              <a:gd name="connsiteX3" fmla="*/ 318388 w 318388"/>
              <a:gd name="connsiteY3" fmla="*/ 2154224 h 2154224"/>
              <a:gd name="connsiteX0" fmla="*/ 0 w 318768"/>
              <a:gd name="connsiteY0" fmla="*/ 0 h 2154224"/>
              <a:gd name="connsiteX1" fmla="*/ 0 w 318768"/>
              <a:gd name="connsiteY1" fmla="*/ 1971923 h 2154224"/>
              <a:gd name="connsiteX2" fmla="*/ 318768 w 318768"/>
              <a:gd name="connsiteY2" fmla="*/ 1976489 h 2154224"/>
              <a:gd name="connsiteX3" fmla="*/ 318388 w 318768"/>
              <a:gd name="connsiteY3" fmla="*/ 2154224 h 2154224"/>
              <a:gd name="connsiteX0" fmla="*/ 0 w 318768"/>
              <a:gd name="connsiteY0" fmla="*/ 0 h 2201237"/>
              <a:gd name="connsiteX1" fmla="*/ 0 w 318768"/>
              <a:gd name="connsiteY1" fmla="*/ 1971923 h 2201237"/>
              <a:gd name="connsiteX2" fmla="*/ 318768 w 318768"/>
              <a:gd name="connsiteY2" fmla="*/ 1976489 h 2201237"/>
              <a:gd name="connsiteX3" fmla="*/ 318601 w 318768"/>
              <a:gd name="connsiteY3" fmla="*/ 2201237 h 2201237"/>
              <a:gd name="connsiteX0" fmla="*/ 0 w 318768"/>
              <a:gd name="connsiteY0" fmla="*/ 0 h 1976489"/>
              <a:gd name="connsiteX1" fmla="*/ 0 w 318768"/>
              <a:gd name="connsiteY1" fmla="*/ 1971923 h 1976489"/>
              <a:gd name="connsiteX2" fmla="*/ 318768 w 318768"/>
              <a:gd name="connsiteY2" fmla="*/ 1976489 h 1976489"/>
            </a:gdLst>
            <a:ahLst/>
            <a:cxnLst>
              <a:cxn ang="0">
                <a:pos x="connsiteX0" y="connsiteY0"/>
              </a:cxn>
              <a:cxn ang="0">
                <a:pos x="connsiteX1" y="connsiteY1"/>
              </a:cxn>
              <a:cxn ang="0">
                <a:pos x="connsiteX2" y="connsiteY2"/>
              </a:cxn>
            </a:cxnLst>
            <a:rect l="l" t="t" r="r" b="b"/>
            <a:pathLst>
              <a:path w="318768" h="1976489">
                <a:moveTo>
                  <a:pt x="0" y="0"/>
                </a:moveTo>
                <a:lnTo>
                  <a:pt x="0" y="1971923"/>
                </a:lnTo>
                <a:lnTo>
                  <a:pt x="318768" y="1976489"/>
                </a:lnTo>
              </a:path>
            </a:pathLst>
          </a:custGeom>
          <a:noFill/>
          <a:ln w="76200">
            <a:solidFill>
              <a:schemeClr val="accent6"/>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dirty="0"/>
          </a:p>
        </p:txBody>
      </p:sp>
      <p:sp>
        <p:nvSpPr>
          <p:cNvPr id="113" name="矢印: 下 112">
            <a:extLst>
              <a:ext uri="{FF2B5EF4-FFF2-40B4-BE49-F238E27FC236}">
                <a16:creationId xmlns:a16="http://schemas.microsoft.com/office/drawing/2014/main" id="{5E0C70E3-49E8-4D32-9F9E-26618A320544}"/>
              </a:ext>
            </a:extLst>
          </p:cNvPr>
          <p:cNvSpPr/>
          <p:nvPr/>
        </p:nvSpPr>
        <p:spPr>
          <a:xfrm>
            <a:off x="4115697" y="3844607"/>
            <a:ext cx="540928" cy="2128383"/>
          </a:xfrm>
          <a:prstGeom prst="downArrow">
            <a:avLst>
              <a:gd name="adj1" fmla="val 63906"/>
              <a:gd name="adj2" fmla="val 50000"/>
            </a:avLst>
          </a:prstGeom>
          <a:gradFill flip="none" rotWithShape="1">
            <a:gsLst>
              <a:gs pos="0">
                <a:schemeClr val="accent1"/>
              </a:gs>
              <a:gs pos="100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dirty="0"/>
          </a:p>
        </p:txBody>
      </p:sp>
      <p:sp>
        <p:nvSpPr>
          <p:cNvPr id="116" name="テキスト ボックス 115">
            <a:extLst>
              <a:ext uri="{FF2B5EF4-FFF2-40B4-BE49-F238E27FC236}">
                <a16:creationId xmlns:a16="http://schemas.microsoft.com/office/drawing/2014/main" id="{6953499C-BF33-49A5-AFD4-8CC748BFBEE4}"/>
              </a:ext>
            </a:extLst>
          </p:cNvPr>
          <p:cNvSpPr txBox="1"/>
          <p:nvPr/>
        </p:nvSpPr>
        <p:spPr>
          <a:xfrm>
            <a:off x="4227842" y="3844607"/>
            <a:ext cx="333617" cy="1973916"/>
          </a:xfrm>
          <a:prstGeom prst="rect">
            <a:avLst/>
          </a:prstGeom>
          <a:noFill/>
          <a:ln>
            <a:noFill/>
          </a:ln>
          <a:effectLst/>
        </p:spPr>
        <p:txBody>
          <a:bodyPr vert="eaVert" wrap="square" rtlCol="0" anchor="ctr" anchorCtr="0">
            <a:spAutoFit/>
          </a:bodyPr>
          <a:lstStyle/>
          <a:p>
            <a:pPr algn="ctr"/>
            <a:r>
              <a:rPr lang="ja-JP" altLang="en-US" sz="968" b="1" dirty="0">
                <a:solidFill>
                  <a:schemeClr val="bg1"/>
                </a:solidFill>
              </a:rPr>
              <a:t>ＯＲＰの上昇に伴い優占種が変化</a:t>
            </a:r>
          </a:p>
        </p:txBody>
      </p:sp>
      <p:sp>
        <p:nvSpPr>
          <p:cNvPr id="131" name="矢印: 上下 130">
            <a:extLst>
              <a:ext uri="{FF2B5EF4-FFF2-40B4-BE49-F238E27FC236}">
                <a16:creationId xmlns:a16="http://schemas.microsoft.com/office/drawing/2014/main" id="{D3230A26-4F6E-4F56-B9B5-39EAEC7014AC}"/>
              </a:ext>
            </a:extLst>
          </p:cNvPr>
          <p:cNvSpPr/>
          <p:nvPr/>
        </p:nvSpPr>
        <p:spPr>
          <a:xfrm>
            <a:off x="4602969" y="3840553"/>
            <a:ext cx="370994" cy="2145396"/>
          </a:xfrm>
          <a:prstGeom prst="upDownArrow">
            <a:avLst/>
          </a:prstGeom>
          <a:gradFill>
            <a:gsLst>
              <a:gs pos="0">
                <a:schemeClr val="accent5">
                  <a:lumMod val="40000"/>
                  <a:lumOff val="60000"/>
                </a:schemeClr>
              </a:gs>
              <a:gs pos="100000">
                <a:srgbClr val="FF7C8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40" name="テキスト ボックス 139">
            <a:extLst>
              <a:ext uri="{FF2B5EF4-FFF2-40B4-BE49-F238E27FC236}">
                <a16:creationId xmlns:a16="http://schemas.microsoft.com/office/drawing/2014/main" id="{C33D3139-C0AF-4C6D-A9CC-3CE3CD3F7439}"/>
              </a:ext>
            </a:extLst>
          </p:cNvPr>
          <p:cNvSpPr txBox="1"/>
          <p:nvPr/>
        </p:nvSpPr>
        <p:spPr>
          <a:xfrm>
            <a:off x="4524381" y="3807754"/>
            <a:ext cx="519886" cy="2162963"/>
          </a:xfrm>
          <a:prstGeom prst="rect">
            <a:avLst/>
          </a:prstGeom>
          <a:noFill/>
          <a:ln>
            <a:noFill/>
          </a:ln>
          <a:effectLst/>
        </p:spPr>
        <p:txBody>
          <a:bodyPr vert="eaVert" wrap="square" rtlCol="0" anchor="ctr" anchorCtr="0">
            <a:spAutoFit/>
          </a:bodyPr>
          <a:lstStyle/>
          <a:p>
            <a:pPr algn="ctr"/>
            <a:r>
              <a:rPr lang="ja-JP" altLang="en-US" sz="1089" b="1" dirty="0"/>
              <a:t>小　　　　　　　　　　　　　大</a:t>
            </a:r>
          </a:p>
        </p:txBody>
      </p:sp>
      <p:sp>
        <p:nvSpPr>
          <p:cNvPr id="127" name="テキスト ボックス 126">
            <a:extLst>
              <a:ext uri="{FF2B5EF4-FFF2-40B4-BE49-F238E27FC236}">
                <a16:creationId xmlns:a16="http://schemas.microsoft.com/office/drawing/2014/main" id="{B7F109F8-0338-408C-A6C0-C86CDBE05132}"/>
              </a:ext>
            </a:extLst>
          </p:cNvPr>
          <p:cNvSpPr txBox="1"/>
          <p:nvPr/>
        </p:nvSpPr>
        <p:spPr>
          <a:xfrm>
            <a:off x="4634853" y="3952330"/>
            <a:ext cx="315023" cy="1866193"/>
          </a:xfrm>
          <a:prstGeom prst="rect">
            <a:avLst/>
          </a:prstGeom>
          <a:noFill/>
          <a:ln>
            <a:noFill/>
          </a:ln>
          <a:effectLst/>
        </p:spPr>
        <p:txBody>
          <a:bodyPr vert="eaVert" wrap="square" rtlCol="0" anchor="ctr" anchorCtr="0">
            <a:spAutoFit/>
          </a:bodyPr>
          <a:lstStyle/>
          <a:p>
            <a:pPr algn="ctr"/>
            <a:r>
              <a:rPr lang="ja-JP" altLang="en-US" sz="847" b="1" dirty="0">
                <a:solidFill>
                  <a:schemeClr val="bg1"/>
                </a:solidFill>
              </a:rPr>
              <a:t>各菌の有機物分解のエネルギー効率</a:t>
            </a:r>
          </a:p>
        </p:txBody>
      </p:sp>
      <p:sp>
        <p:nvSpPr>
          <p:cNvPr id="149" name="テキスト ボックス 148">
            <a:extLst>
              <a:ext uri="{FF2B5EF4-FFF2-40B4-BE49-F238E27FC236}">
                <a16:creationId xmlns:a16="http://schemas.microsoft.com/office/drawing/2014/main" id="{69F71D1C-40C4-4E7C-9A84-2EEB0B0BAC08}"/>
              </a:ext>
            </a:extLst>
          </p:cNvPr>
          <p:cNvSpPr txBox="1"/>
          <p:nvPr/>
        </p:nvSpPr>
        <p:spPr>
          <a:xfrm>
            <a:off x="5403300" y="3416567"/>
            <a:ext cx="2369385" cy="353045"/>
          </a:xfrm>
          <a:prstGeom prst="rect">
            <a:avLst/>
          </a:prstGeom>
          <a:noFill/>
          <a:ln>
            <a:noFill/>
          </a:ln>
          <a:effectLst/>
        </p:spPr>
        <p:txBody>
          <a:bodyPr wrap="square" rtlCol="0" anchor="ctr" anchorCtr="0">
            <a:spAutoFit/>
          </a:bodyPr>
          <a:lstStyle/>
          <a:p>
            <a:r>
              <a:rPr lang="en-US" altLang="ja-JP" sz="847" b="1" dirty="0">
                <a:solidFill>
                  <a:srgbClr val="548235"/>
                </a:solidFill>
              </a:rPr>
              <a:t>ORP</a:t>
            </a:r>
            <a:r>
              <a:rPr lang="ja-JP" altLang="en-US" sz="847" b="1" dirty="0">
                <a:solidFill>
                  <a:srgbClr val="548235"/>
                </a:solidFill>
              </a:rPr>
              <a:t>の上昇によって、</a:t>
            </a:r>
            <a:endParaRPr lang="en-US" altLang="ja-JP" sz="847" b="1" dirty="0">
              <a:solidFill>
                <a:srgbClr val="548235"/>
              </a:solidFill>
            </a:endParaRPr>
          </a:p>
          <a:p>
            <a:r>
              <a:rPr lang="ja-JP" altLang="en-US" sz="847" b="1" dirty="0">
                <a:solidFill>
                  <a:srgbClr val="548235"/>
                </a:solidFill>
              </a:rPr>
              <a:t>底質中の優占種が変化する。</a:t>
            </a:r>
          </a:p>
        </p:txBody>
      </p:sp>
      <p:sp>
        <p:nvSpPr>
          <p:cNvPr id="3" name="フリーフォーム: 図形 2">
            <a:extLst>
              <a:ext uri="{FF2B5EF4-FFF2-40B4-BE49-F238E27FC236}">
                <a16:creationId xmlns:a16="http://schemas.microsoft.com/office/drawing/2014/main" id="{4138A3B4-77A0-4244-AA25-AABA14F6CE9C}"/>
              </a:ext>
            </a:extLst>
          </p:cNvPr>
          <p:cNvSpPr/>
          <p:nvPr/>
        </p:nvSpPr>
        <p:spPr>
          <a:xfrm flipH="1">
            <a:off x="5210134" y="2389020"/>
            <a:ext cx="2507895" cy="3167591"/>
          </a:xfrm>
          <a:custGeom>
            <a:avLst/>
            <a:gdLst>
              <a:gd name="connsiteX0" fmla="*/ 946298 w 946298"/>
              <a:gd name="connsiteY0" fmla="*/ 0 h 1010093"/>
              <a:gd name="connsiteX1" fmla="*/ 0 w 946298"/>
              <a:gd name="connsiteY1" fmla="*/ 0 h 1010093"/>
              <a:gd name="connsiteX2" fmla="*/ 0 w 946298"/>
              <a:gd name="connsiteY2" fmla="*/ 1010093 h 1010093"/>
              <a:gd name="connsiteX3" fmla="*/ 287079 w 946298"/>
              <a:gd name="connsiteY3" fmla="*/ 1010093 h 1010093"/>
              <a:gd name="connsiteX0" fmla="*/ 619806 w 619806"/>
              <a:gd name="connsiteY0" fmla="*/ 3761 h 1010093"/>
              <a:gd name="connsiteX1" fmla="*/ 0 w 619806"/>
              <a:gd name="connsiteY1" fmla="*/ 0 h 1010093"/>
              <a:gd name="connsiteX2" fmla="*/ 0 w 619806"/>
              <a:gd name="connsiteY2" fmla="*/ 1010093 h 1010093"/>
              <a:gd name="connsiteX3" fmla="*/ 287079 w 619806"/>
              <a:gd name="connsiteY3" fmla="*/ 1010093 h 1010093"/>
              <a:gd name="connsiteX0" fmla="*/ 619806 w 619806"/>
              <a:gd name="connsiteY0" fmla="*/ 3761 h 1010093"/>
              <a:gd name="connsiteX1" fmla="*/ 0 w 619806"/>
              <a:gd name="connsiteY1" fmla="*/ 0 h 1010093"/>
              <a:gd name="connsiteX2" fmla="*/ 0 w 619806"/>
              <a:gd name="connsiteY2" fmla="*/ 1010093 h 1010093"/>
              <a:gd name="connsiteX3" fmla="*/ 194528 w 619806"/>
              <a:gd name="connsiteY3" fmla="*/ 1010093 h 1010093"/>
              <a:gd name="connsiteX0" fmla="*/ 619806 w 619806"/>
              <a:gd name="connsiteY0" fmla="*/ 3761 h 1010093"/>
              <a:gd name="connsiteX1" fmla="*/ 0 w 619806"/>
              <a:gd name="connsiteY1" fmla="*/ 0 h 1010093"/>
              <a:gd name="connsiteX2" fmla="*/ 0 w 619806"/>
              <a:gd name="connsiteY2" fmla="*/ 1010093 h 1010093"/>
              <a:gd name="connsiteX3" fmla="*/ 456600 w 619806"/>
              <a:gd name="connsiteY3" fmla="*/ 1007350 h 1010093"/>
              <a:gd name="connsiteX0" fmla="*/ 925064 w 925064"/>
              <a:gd name="connsiteY0" fmla="*/ 901 h 1010093"/>
              <a:gd name="connsiteX1" fmla="*/ 0 w 925064"/>
              <a:gd name="connsiteY1" fmla="*/ 0 h 1010093"/>
              <a:gd name="connsiteX2" fmla="*/ 0 w 925064"/>
              <a:gd name="connsiteY2" fmla="*/ 1010093 h 1010093"/>
              <a:gd name="connsiteX3" fmla="*/ 456600 w 925064"/>
              <a:gd name="connsiteY3" fmla="*/ 1007350 h 1010093"/>
              <a:gd name="connsiteX0" fmla="*/ 917237 w 917237"/>
              <a:gd name="connsiteY0" fmla="*/ 0 h 1012052"/>
              <a:gd name="connsiteX1" fmla="*/ 0 w 917237"/>
              <a:gd name="connsiteY1" fmla="*/ 1959 h 1012052"/>
              <a:gd name="connsiteX2" fmla="*/ 0 w 917237"/>
              <a:gd name="connsiteY2" fmla="*/ 1012052 h 1012052"/>
              <a:gd name="connsiteX3" fmla="*/ 456600 w 917237"/>
              <a:gd name="connsiteY3" fmla="*/ 1009309 h 1012052"/>
              <a:gd name="connsiteX0" fmla="*/ 917237 w 917237"/>
              <a:gd name="connsiteY0" fmla="*/ 0 h 1012052"/>
              <a:gd name="connsiteX1" fmla="*/ 0 w 917237"/>
              <a:gd name="connsiteY1" fmla="*/ 1959 h 1012052"/>
              <a:gd name="connsiteX2" fmla="*/ 0 w 917237"/>
              <a:gd name="connsiteY2" fmla="*/ 1012052 h 1012052"/>
              <a:gd name="connsiteX3" fmla="*/ 199469 w 917237"/>
              <a:gd name="connsiteY3" fmla="*/ 1007786 h 1012052"/>
              <a:gd name="connsiteX4" fmla="*/ 456600 w 917237"/>
              <a:gd name="connsiteY4" fmla="*/ 1009309 h 1012052"/>
              <a:gd name="connsiteX0" fmla="*/ 917237 w 917237"/>
              <a:gd name="connsiteY0" fmla="*/ 0 h 1098524"/>
              <a:gd name="connsiteX1" fmla="*/ 0 w 917237"/>
              <a:gd name="connsiteY1" fmla="*/ 1959 h 1098524"/>
              <a:gd name="connsiteX2" fmla="*/ 0 w 917237"/>
              <a:gd name="connsiteY2" fmla="*/ 1012052 h 1098524"/>
              <a:gd name="connsiteX3" fmla="*/ 199469 w 917237"/>
              <a:gd name="connsiteY3" fmla="*/ 1007786 h 1098524"/>
              <a:gd name="connsiteX4" fmla="*/ 200612 w 917237"/>
              <a:gd name="connsiteY4" fmla="*/ 1098524 h 1098524"/>
              <a:gd name="connsiteX0" fmla="*/ 917237 w 917237"/>
              <a:gd name="connsiteY0" fmla="*/ 0 h 1100195"/>
              <a:gd name="connsiteX1" fmla="*/ 0 w 917237"/>
              <a:gd name="connsiteY1" fmla="*/ 1959 h 1100195"/>
              <a:gd name="connsiteX2" fmla="*/ 0 w 917237"/>
              <a:gd name="connsiteY2" fmla="*/ 1012052 h 1100195"/>
              <a:gd name="connsiteX3" fmla="*/ 199469 w 917237"/>
              <a:gd name="connsiteY3" fmla="*/ 1007786 h 1100195"/>
              <a:gd name="connsiteX4" fmla="*/ 198297 w 917237"/>
              <a:gd name="connsiteY4" fmla="*/ 1100195 h 1100195"/>
              <a:gd name="connsiteX0" fmla="*/ 917237 w 917237"/>
              <a:gd name="connsiteY0" fmla="*/ 0 h 1100195"/>
              <a:gd name="connsiteX1" fmla="*/ 0 w 917237"/>
              <a:gd name="connsiteY1" fmla="*/ 1959 h 1100195"/>
              <a:gd name="connsiteX2" fmla="*/ 0 w 917237"/>
              <a:gd name="connsiteY2" fmla="*/ 1012052 h 1100195"/>
              <a:gd name="connsiteX3" fmla="*/ 199469 w 917237"/>
              <a:gd name="connsiteY3" fmla="*/ 1007786 h 1100195"/>
              <a:gd name="connsiteX4" fmla="*/ 200612 w 917237"/>
              <a:gd name="connsiteY4" fmla="*/ 1100195 h 1100195"/>
              <a:gd name="connsiteX0" fmla="*/ 917237 w 917237"/>
              <a:gd name="connsiteY0" fmla="*/ 0 h 1100195"/>
              <a:gd name="connsiteX1" fmla="*/ 0 w 917237"/>
              <a:gd name="connsiteY1" fmla="*/ 1959 h 1100195"/>
              <a:gd name="connsiteX2" fmla="*/ 0 w 917237"/>
              <a:gd name="connsiteY2" fmla="*/ 1012052 h 1100195"/>
              <a:gd name="connsiteX3" fmla="*/ 199469 w 917237"/>
              <a:gd name="connsiteY3" fmla="*/ 1007786 h 1100195"/>
              <a:gd name="connsiteX4" fmla="*/ 200612 w 917237"/>
              <a:gd name="connsiteY4" fmla="*/ 1100195 h 1100195"/>
              <a:gd name="connsiteX0" fmla="*/ 917237 w 917237"/>
              <a:gd name="connsiteY0" fmla="*/ 0 h 1100195"/>
              <a:gd name="connsiteX1" fmla="*/ 0 w 917237"/>
              <a:gd name="connsiteY1" fmla="*/ 1959 h 1100195"/>
              <a:gd name="connsiteX2" fmla="*/ 0 w 917237"/>
              <a:gd name="connsiteY2" fmla="*/ 1012052 h 1100195"/>
              <a:gd name="connsiteX3" fmla="*/ 199469 w 917237"/>
              <a:gd name="connsiteY3" fmla="*/ 1007786 h 1100195"/>
              <a:gd name="connsiteX4" fmla="*/ 200612 w 917237"/>
              <a:gd name="connsiteY4" fmla="*/ 1100195 h 1100195"/>
              <a:gd name="connsiteX0" fmla="*/ 917237 w 917237"/>
              <a:gd name="connsiteY0" fmla="*/ 0 h 1101866"/>
              <a:gd name="connsiteX1" fmla="*/ 0 w 917237"/>
              <a:gd name="connsiteY1" fmla="*/ 1959 h 1101866"/>
              <a:gd name="connsiteX2" fmla="*/ 0 w 917237"/>
              <a:gd name="connsiteY2" fmla="*/ 1012052 h 1101866"/>
              <a:gd name="connsiteX3" fmla="*/ 199469 w 917237"/>
              <a:gd name="connsiteY3" fmla="*/ 1007786 h 1101866"/>
              <a:gd name="connsiteX4" fmla="*/ 199455 w 917237"/>
              <a:gd name="connsiteY4" fmla="*/ 1101866 h 1101866"/>
              <a:gd name="connsiteX0" fmla="*/ 383151 w 383151"/>
              <a:gd name="connsiteY0" fmla="*/ 2233 h 1099907"/>
              <a:gd name="connsiteX1" fmla="*/ 0 w 383151"/>
              <a:gd name="connsiteY1" fmla="*/ 0 h 1099907"/>
              <a:gd name="connsiteX2" fmla="*/ 0 w 383151"/>
              <a:gd name="connsiteY2" fmla="*/ 1010093 h 1099907"/>
              <a:gd name="connsiteX3" fmla="*/ 199469 w 383151"/>
              <a:gd name="connsiteY3" fmla="*/ 1005827 h 1099907"/>
              <a:gd name="connsiteX4" fmla="*/ 199455 w 383151"/>
              <a:gd name="connsiteY4" fmla="*/ 1099907 h 1099907"/>
              <a:gd name="connsiteX0" fmla="*/ 389379 w 389379"/>
              <a:gd name="connsiteY0" fmla="*/ 2233 h 1099907"/>
              <a:gd name="connsiteX1" fmla="*/ 0 w 389379"/>
              <a:gd name="connsiteY1" fmla="*/ 0 h 1099907"/>
              <a:gd name="connsiteX2" fmla="*/ 0 w 389379"/>
              <a:gd name="connsiteY2" fmla="*/ 1010093 h 1099907"/>
              <a:gd name="connsiteX3" fmla="*/ 199469 w 389379"/>
              <a:gd name="connsiteY3" fmla="*/ 1005827 h 1099907"/>
              <a:gd name="connsiteX4" fmla="*/ 199455 w 389379"/>
              <a:gd name="connsiteY4" fmla="*/ 1099907 h 1099907"/>
              <a:gd name="connsiteX0" fmla="*/ 389379 w 389379"/>
              <a:gd name="connsiteY0" fmla="*/ 0 h 1106059"/>
              <a:gd name="connsiteX1" fmla="*/ 0 w 389379"/>
              <a:gd name="connsiteY1" fmla="*/ 6152 h 1106059"/>
              <a:gd name="connsiteX2" fmla="*/ 0 w 389379"/>
              <a:gd name="connsiteY2" fmla="*/ 1016245 h 1106059"/>
              <a:gd name="connsiteX3" fmla="*/ 199469 w 389379"/>
              <a:gd name="connsiteY3" fmla="*/ 1011979 h 1106059"/>
              <a:gd name="connsiteX4" fmla="*/ 199455 w 389379"/>
              <a:gd name="connsiteY4" fmla="*/ 1106059 h 1106059"/>
              <a:gd name="connsiteX0" fmla="*/ 389379 w 389379"/>
              <a:gd name="connsiteY0" fmla="*/ 0 h 1101867"/>
              <a:gd name="connsiteX1" fmla="*/ 0 w 389379"/>
              <a:gd name="connsiteY1" fmla="*/ 1960 h 1101867"/>
              <a:gd name="connsiteX2" fmla="*/ 0 w 389379"/>
              <a:gd name="connsiteY2" fmla="*/ 1012053 h 1101867"/>
              <a:gd name="connsiteX3" fmla="*/ 199469 w 389379"/>
              <a:gd name="connsiteY3" fmla="*/ 1007787 h 1101867"/>
              <a:gd name="connsiteX4" fmla="*/ 199455 w 389379"/>
              <a:gd name="connsiteY4" fmla="*/ 1101867 h 1101867"/>
              <a:gd name="connsiteX0" fmla="*/ 389379 w 389379"/>
              <a:gd name="connsiteY0" fmla="*/ 0 h 1012053"/>
              <a:gd name="connsiteX1" fmla="*/ 0 w 389379"/>
              <a:gd name="connsiteY1" fmla="*/ 1960 h 1012053"/>
              <a:gd name="connsiteX2" fmla="*/ 0 w 389379"/>
              <a:gd name="connsiteY2" fmla="*/ 1012053 h 1012053"/>
              <a:gd name="connsiteX3" fmla="*/ 199469 w 389379"/>
              <a:gd name="connsiteY3" fmla="*/ 1007787 h 1012053"/>
              <a:gd name="connsiteX0" fmla="*/ 389379 w 389379"/>
              <a:gd name="connsiteY0" fmla="*/ 0 h 1013800"/>
              <a:gd name="connsiteX1" fmla="*/ 0 w 389379"/>
              <a:gd name="connsiteY1" fmla="*/ 1960 h 1013800"/>
              <a:gd name="connsiteX2" fmla="*/ 0 w 389379"/>
              <a:gd name="connsiteY2" fmla="*/ 1012053 h 1013800"/>
              <a:gd name="connsiteX3" fmla="*/ 199469 w 389379"/>
              <a:gd name="connsiteY3" fmla="*/ 1013800 h 1013800"/>
              <a:gd name="connsiteX0" fmla="*/ 389379 w 389379"/>
              <a:gd name="connsiteY0" fmla="*/ 0 h 1012053"/>
              <a:gd name="connsiteX1" fmla="*/ 0 w 389379"/>
              <a:gd name="connsiteY1" fmla="*/ 1960 h 1012053"/>
              <a:gd name="connsiteX2" fmla="*/ 0 w 389379"/>
              <a:gd name="connsiteY2" fmla="*/ 1012053 h 1012053"/>
              <a:gd name="connsiteX3" fmla="*/ 199469 w 389379"/>
              <a:gd name="connsiteY3" fmla="*/ 1007787 h 1012053"/>
              <a:gd name="connsiteX0" fmla="*/ 389379 w 389379"/>
              <a:gd name="connsiteY0" fmla="*/ 0 h 1013800"/>
              <a:gd name="connsiteX1" fmla="*/ 0 w 389379"/>
              <a:gd name="connsiteY1" fmla="*/ 1960 h 1013800"/>
              <a:gd name="connsiteX2" fmla="*/ 0 w 389379"/>
              <a:gd name="connsiteY2" fmla="*/ 1012053 h 1013800"/>
              <a:gd name="connsiteX3" fmla="*/ 199469 w 389379"/>
              <a:gd name="connsiteY3" fmla="*/ 1013800 h 1013800"/>
              <a:gd name="connsiteX0" fmla="*/ 389379 w 389379"/>
              <a:gd name="connsiteY0" fmla="*/ 0 h 1012053"/>
              <a:gd name="connsiteX1" fmla="*/ 0 w 389379"/>
              <a:gd name="connsiteY1" fmla="*/ 1960 h 1012053"/>
              <a:gd name="connsiteX2" fmla="*/ 0 w 389379"/>
              <a:gd name="connsiteY2" fmla="*/ 1012053 h 1012053"/>
              <a:gd name="connsiteX3" fmla="*/ 199469 w 389379"/>
              <a:gd name="connsiteY3" fmla="*/ 1010793 h 1012053"/>
              <a:gd name="connsiteX0" fmla="*/ 389379 w 389379"/>
              <a:gd name="connsiteY0" fmla="*/ 0 h 1012053"/>
              <a:gd name="connsiteX1" fmla="*/ 0 w 389379"/>
              <a:gd name="connsiteY1" fmla="*/ 1960 h 1012053"/>
              <a:gd name="connsiteX2" fmla="*/ 0 w 389379"/>
              <a:gd name="connsiteY2" fmla="*/ 1012053 h 1012053"/>
              <a:gd name="connsiteX3" fmla="*/ 178819 w 389379"/>
              <a:gd name="connsiteY3" fmla="*/ 1009405 h 1012053"/>
              <a:gd name="connsiteX4" fmla="*/ 199469 w 389379"/>
              <a:gd name="connsiteY4" fmla="*/ 1010793 h 1012053"/>
              <a:gd name="connsiteX0" fmla="*/ 389379 w 389379"/>
              <a:gd name="connsiteY0" fmla="*/ 0 h 1050670"/>
              <a:gd name="connsiteX1" fmla="*/ 0 w 389379"/>
              <a:gd name="connsiteY1" fmla="*/ 1960 h 1050670"/>
              <a:gd name="connsiteX2" fmla="*/ 0 w 389379"/>
              <a:gd name="connsiteY2" fmla="*/ 1012053 h 1050670"/>
              <a:gd name="connsiteX3" fmla="*/ 178819 w 389379"/>
              <a:gd name="connsiteY3" fmla="*/ 1009405 h 1050670"/>
              <a:gd name="connsiteX4" fmla="*/ 205762 w 389379"/>
              <a:gd name="connsiteY4" fmla="*/ 1050670 h 1050670"/>
              <a:gd name="connsiteX0" fmla="*/ 313557 w 313557"/>
              <a:gd name="connsiteY0" fmla="*/ 0 h 1050670"/>
              <a:gd name="connsiteX1" fmla="*/ 0 w 313557"/>
              <a:gd name="connsiteY1" fmla="*/ 1960 h 1050670"/>
              <a:gd name="connsiteX2" fmla="*/ 0 w 313557"/>
              <a:gd name="connsiteY2" fmla="*/ 1012053 h 1050670"/>
              <a:gd name="connsiteX3" fmla="*/ 178819 w 313557"/>
              <a:gd name="connsiteY3" fmla="*/ 1009405 h 1050670"/>
              <a:gd name="connsiteX4" fmla="*/ 205762 w 313557"/>
              <a:gd name="connsiteY4" fmla="*/ 1050670 h 105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57" h="1050670">
                <a:moveTo>
                  <a:pt x="313557" y="0"/>
                </a:moveTo>
                <a:lnTo>
                  <a:pt x="0" y="1960"/>
                </a:lnTo>
                <a:lnTo>
                  <a:pt x="0" y="1012053"/>
                </a:lnTo>
                <a:lnTo>
                  <a:pt x="178819" y="1009405"/>
                </a:lnTo>
                <a:lnTo>
                  <a:pt x="205762" y="1050670"/>
                </a:lnTo>
              </a:path>
            </a:pathLst>
          </a:custGeom>
          <a:noFill/>
          <a:ln w="762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p>
        </p:txBody>
      </p:sp>
      <p:sp>
        <p:nvSpPr>
          <p:cNvPr id="7" name="四角形: 角を丸くする 6">
            <a:extLst>
              <a:ext uri="{FF2B5EF4-FFF2-40B4-BE49-F238E27FC236}">
                <a16:creationId xmlns:a16="http://schemas.microsoft.com/office/drawing/2014/main" id="{277FFC9A-8172-4A03-A6C6-490833136417}"/>
              </a:ext>
            </a:extLst>
          </p:cNvPr>
          <p:cNvSpPr/>
          <p:nvPr/>
        </p:nvSpPr>
        <p:spPr>
          <a:xfrm>
            <a:off x="4732054" y="2170103"/>
            <a:ext cx="981007" cy="48758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a:p>
        </p:txBody>
      </p:sp>
      <p:sp>
        <p:nvSpPr>
          <p:cNvPr id="91" name="テキスト ボックス 90">
            <a:extLst>
              <a:ext uri="{FF2B5EF4-FFF2-40B4-BE49-F238E27FC236}">
                <a16:creationId xmlns:a16="http://schemas.microsoft.com/office/drawing/2014/main" id="{96529832-B0C0-4BA2-B329-5455A94DA0A2}"/>
              </a:ext>
            </a:extLst>
          </p:cNvPr>
          <p:cNvSpPr txBox="1"/>
          <p:nvPr/>
        </p:nvSpPr>
        <p:spPr>
          <a:xfrm>
            <a:off x="4744300" y="2283582"/>
            <a:ext cx="981007" cy="390235"/>
          </a:xfrm>
          <a:prstGeom prst="rect">
            <a:avLst/>
          </a:prstGeom>
          <a:noFill/>
          <a:ln>
            <a:noFill/>
          </a:ln>
          <a:effectLst/>
        </p:spPr>
        <p:txBody>
          <a:bodyPr wrap="square" lIns="16914" rIns="16914" rtlCol="0" anchor="ctr" anchorCtr="0">
            <a:spAutoFit/>
          </a:bodyPr>
          <a:lstStyle/>
          <a:p>
            <a:pPr algn="ctr"/>
            <a:r>
              <a:rPr lang="ja-JP" altLang="en-US" sz="968" b="1" dirty="0"/>
              <a:t>硝酸イオン</a:t>
            </a:r>
            <a:endParaRPr lang="en-US" altLang="ja-JP" sz="968" b="1" dirty="0"/>
          </a:p>
          <a:p>
            <a:pPr algn="ctr"/>
            <a:r>
              <a:rPr lang="en-US" altLang="ja-JP" sz="968" b="1" dirty="0"/>
              <a:t>(</a:t>
            </a:r>
            <a:r>
              <a:rPr lang="ja-JP" altLang="en-US" sz="968" b="1" dirty="0"/>
              <a:t> </a:t>
            </a:r>
            <a:r>
              <a:rPr lang="en-US" altLang="ja-JP" sz="968" b="1" dirty="0"/>
              <a:t>NO</a:t>
            </a:r>
            <a:r>
              <a:rPr lang="en-US" altLang="ja-JP" sz="968" b="1" baseline="-25000" dirty="0"/>
              <a:t>3</a:t>
            </a:r>
            <a:r>
              <a:rPr lang="en-US" altLang="ja-JP" sz="968" b="1" baseline="30000" dirty="0"/>
              <a:t>-</a:t>
            </a:r>
            <a:r>
              <a:rPr lang="ja-JP" altLang="en-US" sz="968" b="1" dirty="0"/>
              <a:t> </a:t>
            </a:r>
            <a:r>
              <a:rPr lang="en-US" altLang="ja-JP" sz="968" b="1" dirty="0"/>
              <a:t>)</a:t>
            </a:r>
            <a:endParaRPr lang="en-US" altLang="ja-JP" sz="968" b="1" baseline="30000" dirty="0"/>
          </a:p>
        </p:txBody>
      </p:sp>
      <p:sp>
        <p:nvSpPr>
          <p:cNvPr id="75" name="吹き出し: 四角形 74">
            <a:extLst>
              <a:ext uri="{FF2B5EF4-FFF2-40B4-BE49-F238E27FC236}">
                <a16:creationId xmlns:a16="http://schemas.microsoft.com/office/drawing/2014/main" id="{B1A4508D-E454-436C-9CB6-4B146B5B867F}"/>
              </a:ext>
            </a:extLst>
          </p:cNvPr>
          <p:cNvSpPr/>
          <p:nvPr/>
        </p:nvSpPr>
        <p:spPr>
          <a:xfrm>
            <a:off x="6662203" y="2536995"/>
            <a:ext cx="1741789" cy="496934"/>
          </a:xfrm>
          <a:prstGeom prst="wedgeRectCallout">
            <a:avLst>
              <a:gd name="adj1" fmla="val -52447"/>
              <a:gd name="adj2" fmla="val 95082"/>
            </a:avLst>
          </a:prstGeom>
          <a:solidFill>
            <a:srgbClr val="FFFF00"/>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656" tIns="67656" rIns="67656" bIns="67656" rtlCol="0" anchor="ctr"/>
          <a:lstStyle/>
          <a:p>
            <a:r>
              <a:rPr lang="ja-JP" altLang="en-US" sz="1127" dirty="0">
                <a:solidFill>
                  <a:schemeClr val="tx1"/>
                </a:solidFill>
              </a:rPr>
              <a:t>想定される指標の変化</a:t>
            </a:r>
            <a:endParaRPr lang="en-US" altLang="ja-JP" sz="1127" dirty="0">
              <a:solidFill>
                <a:schemeClr val="tx1"/>
              </a:solidFill>
            </a:endParaRPr>
          </a:p>
          <a:p>
            <a:r>
              <a:rPr lang="ja-JP" altLang="en-US" sz="1127"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27"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ORP</a:t>
            </a:r>
            <a:r>
              <a:rPr lang="ja-JP" altLang="en-US" sz="1127"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27" b="1"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上昇</a:t>
            </a:r>
            <a:endParaRPr lang="ja-JP" altLang="en-US" sz="1127" dirty="0">
              <a:solidFill>
                <a:schemeClr val="accent5"/>
              </a:solidFill>
            </a:endParaRPr>
          </a:p>
        </p:txBody>
      </p:sp>
      <p:sp>
        <p:nvSpPr>
          <p:cNvPr id="77" name="テキスト ボックス 76">
            <a:extLst>
              <a:ext uri="{FF2B5EF4-FFF2-40B4-BE49-F238E27FC236}">
                <a16:creationId xmlns:a16="http://schemas.microsoft.com/office/drawing/2014/main" id="{138C3245-393C-4383-BF98-AE7968F197C5}"/>
              </a:ext>
            </a:extLst>
          </p:cNvPr>
          <p:cNvSpPr txBox="1"/>
          <p:nvPr/>
        </p:nvSpPr>
        <p:spPr>
          <a:xfrm>
            <a:off x="7346298" y="3490937"/>
            <a:ext cx="936199" cy="788415"/>
          </a:xfrm>
          <a:prstGeom prst="rect">
            <a:avLst/>
          </a:prstGeom>
          <a:noFill/>
          <a:ln>
            <a:noFill/>
          </a:ln>
          <a:effectLst/>
        </p:spPr>
        <p:txBody>
          <a:bodyPr wrap="square" lIns="33828" tIns="67656" rIns="33828" bIns="67656" rtlCol="0" anchor="ctr" anchorCtr="0">
            <a:spAutoFit/>
          </a:bodyPr>
          <a:lstStyle/>
          <a:p>
            <a:r>
              <a:rPr lang="en-US" altLang="ja-JP" sz="847" b="1" dirty="0">
                <a:solidFill>
                  <a:srgbClr val="C00000"/>
                </a:solidFill>
                <a:effectLst>
                  <a:glow rad="50800">
                    <a:schemeClr val="bg1"/>
                  </a:glow>
                </a:effectLst>
              </a:rPr>
              <a:t>ORP</a:t>
            </a:r>
            <a:r>
              <a:rPr lang="ja-JP" altLang="en-US" sz="847" b="1" dirty="0">
                <a:solidFill>
                  <a:srgbClr val="C00000"/>
                </a:solidFill>
                <a:effectLst>
                  <a:glow rad="50800">
                    <a:schemeClr val="bg1"/>
                  </a:glow>
                </a:effectLst>
              </a:rPr>
              <a:t>の上昇に伴うメタン生成菌の優占度の低下により、メタンの生成が　抑制</a:t>
            </a:r>
          </a:p>
        </p:txBody>
      </p:sp>
      <p:sp>
        <p:nvSpPr>
          <p:cNvPr id="138" name="フリーフォーム: 図形 137">
            <a:extLst>
              <a:ext uri="{FF2B5EF4-FFF2-40B4-BE49-F238E27FC236}">
                <a16:creationId xmlns:a16="http://schemas.microsoft.com/office/drawing/2014/main" id="{F56C1453-1757-4227-935F-DAD3FC338F61}"/>
              </a:ext>
            </a:extLst>
          </p:cNvPr>
          <p:cNvSpPr/>
          <p:nvPr/>
        </p:nvSpPr>
        <p:spPr>
          <a:xfrm rot="16200000">
            <a:off x="7784067" y="4321671"/>
            <a:ext cx="27650" cy="949500"/>
          </a:xfrm>
          <a:custGeom>
            <a:avLst/>
            <a:gdLst>
              <a:gd name="connsiteX0" fmla="*/ 1065475 w 1065475"/>
              <a:gd name="connsiteY0" fmla="*/ 0 h 333955"/>
              <a:gd name="connsiteX1" fmla="*/ 1065475 w 1065475"/>
              <a:gd name="connsiteY1" fmla="*/ 333955 h 333955"/>
              <a:gd name="connsiteX2" fmla="*/ 0 w 1065475"/>
              <a:gd name="connsiteY2" fmla="*/ 333955 h 333955"/>
              <a:gd name="connsiteX0" fmla="*/ 0 w 0"/>
              <a:gd name="connsiteY0" fmla="*/ 0 h 333955"/>
              <a:gd name="connsiteX1" fmla="*/ 0 w 0"/>
              <a:gd name="connsiteY1" fmla="*/ 333955 h 333955"/>
            </a:gdLst>
            <a:ahLst/>
            <a:cxnLst>
              <a:cxn ang="0">
                <a:pos x="connsiteX0" y="connsiteY0"/>
              </a:cxn>
              <a:cxn ang="0">
                <a:pos x="connsiteX1" y="connsiteY1"/>
              </a:cxn>
            </a:cxnLst>
            <a:rect l="l" t="t" r="r" b="b"/>
            <a:pathLst>
              <a:path h="333955">
                <a:moveTo>
                  <a:pt x="0" y="0"/>
                </a:moveTo>
                <a:lnTo>
                  <a:pt x="0" y="333955"/>
                </a:lnTo>
              </a:path>
            </a:pathLst>
          </a:custGeom>
          <a:noFill/>
          <a:ln w="127000">
            <a:solidFill>
              <a:srgbClr val="C00000"/>
            </a:solidFill>
            <a:prstDash val="sysDot"/>
            <a:headEnd w="sm"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dirty="0"/>
          </a:p>
        </p:txBody>
      </p:sp>
      <p:sp>
        <p:nvSpPr>
          <p:cNvPr id="139" name="テキスト ボックス 138">
            <a:extLst>
              <a:ext uri="{FF2B5EF4-FFF2-40B4-BE49-F238E27FC236}">
                <a16:creationId xmlns:a16="http://schemas.microsoft.com/office/drawing/2014/main" id="{335B89C3-0E51-4545-8BF9-9D7FB4C655B2}"/>
              </a:ext>
            </a:extLst>
          </p:cNvPr>
          <p:cNvSpPr txBox="1"/>
          <p:nvPr/>
        </p:nvSpPr>
        <p:spPr>
          <a:xfrm>
            <a:off x="7350724" y="4825452"/>
            <a:ext cx="931774" cy="918771"/>
          </a:xfrm>
          <a:prstGeom prst="rect">
            <a:avLst/>
          </a:prstGeom>
          <a:noFill/>
          <a:ln>
            <a:noFill/>
          </a:ln>
          <a:effectLst/>
        </p:spPr>
        <p:txBody>
          <a:bodyPr wrap="square" lIns="33828" tIns="67656" rIns="33828" bIns="67656" rtlCol="0" anchor="ctr" anchorCtr="0">
            <a:spAutoFit/>
          </a:bodyPr>
          <a:lstStyle/>
          <a:p>
            <a:r>
              <a:rPr lang="ja-JP" altLang="en-US" sz="847" b="1" dirty="0">
                <a:solidFill>
                  <a:srgbClr val="C00000"/>
                </a:solidFill>
                <a:effectLst>
                  <a:glow rad="50800">
                    <a:schemeClr val="bg1"/>
                  </a:glow>
                </a:effectLst>
              </a:rPr>
              <a:t>硫酸イオンの供給減少及び</a:t>
            </a:r>
            <a:r>
              <a:rPr lang="en-US" altLang="ja-JP" sz="847" b="1" dirty="0">
                <a:solidFill>
                  <a:srgbClr val="C00000"/>
                </a:solidFill>
                <a:effectLst>
                  <a:glow rad="50800">
                    <a:schemeClr val="bg1"/>
                  </a:glow>
                </a:effectLst>
              </a:rPr>
              <a:t>ORP</a:t>
            </a:r>
            <a:r>
              <a:rPr lang="ja-JP" altLang="en-US" sz="847" b="1" dirty="0">
                <a:solidFill>
                  <a:srgbClr val="C00000"/>
                </a:solidFill>
                <a:effectLst>
                  <a:glow rad="50800">
                    <a:schemeClr val="bg1"/>
                  </a:glow>
                </a:effectLst>
              </a:rPr>
              <a:t>の上昇に伴う硫酸還元菌の優占度の低下により、硫化水素の生成が抑制</a:t>
            </a:r>
          </a:p>
        </p:txBody>
      </p:sp>
      <p:sp>
        <p:nvSpPr>
          <p:cNvPr id="132" name="フリーフォーム: 図形 131">
            <a:extLst>
              <a:ext uri="{FF2B5EF4-FFF2-40B4-BE49-F238E27FC236}">
                <a16:creationId xmlns:a16="http://schemas.microsoft.com/office/drawing/2014/main" id="{F05AA92B-0AF1-4D6F-AE1D-D5172BC858B8}"/>
              </a:ext>
            </a:extLst>
          </p:cNvPr>
          <p:cNvSpPr/>
          <p:nvPr/>
        </p:nvSpPr>
        <p:spPr>
          <a:xfrm rot="16200000">
            <a:off x="7774891" y="3772478"/>
            <a:ext cx="27650" cy="967851"/>
          </a:xfrm>
          <a:custGeom>
            <a:avLst/>
            <a:gdLst>
              <a:gd name="connsiteX0" fmla="*/ 1065475 w 1065475"/>
              <a:gd name="connsiteY0" fmla="*/ 0 h 333955"/>
              <a:gd name="connsiteX1" fmla="*/ 1065475 w 1065475"/>
              <a:gd name="connsiteY1" fmla="*/ 333955 h 333955"/>
              <a:gd name="connsiteX2" fmla="*/ 0 w 1065475"/>
              <a:gd name="connsiteY2" fmla="*/ 333955 h 333955"/>
              <a:gd name="connsiteX0" fmla="*/ 0 w 0"/>
              <a:gd name="connsiteY0" fmla="*/ 0 h 333955"/>
              <a:gd name="connsiteX1" fmla="*/ 0 w 0"/>
              <a:gd name="connsiteY1" fmla="*/ 333955 h 333955"/>
            </a:gdLst>
            <a:ahLst/>
            <a:cxnLst>
              <a:cxn ang="0">
                <a:pos x="connsiteX0" y="connsiteY0"/>
              </a:cxn>
              <a:cxn ang="0">
                <a:pos x="connsiteX1" y="connsiteY1"/>
              </a:cxn>
            </a:cxnLst>
            <a:rect l="l" t="t" r="r" b="b"/>
            <a:pathLst>
              <a:path h="333955">
                <a:moveTo>
                  <a:pt x="0" y="0"/>
                </a:moveTo>
                <a:lnTo>
                  <a:pt x="0" y="333955"/>
                </a:lnTo>
              </a:path>
            </a:pathLst>
          </a:custGeom>
          <a:noFill/>
          <a:ln w="127000">
            <a:solidFill>
              <a:srgbClr val="C00000"/>
            </a:solidFill>
            <a:prstDash val="sysDot"/>
            <a:headEnd w="sm"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a:p>
        </p:txBody>
      </p:sp>
      <p:sp>
        <p:nvSpPr>
          <p:cNvPr id="151" name="テキスト ボックス 150">
            <a:extLst>
              <a:ext uri="{FF2B5EF4-FFF2-40B4-BE49-F238E27FC236}">
                <a16:creationId xmlns:a16="http://schemas.microsoft.com/office/drawing/2014/main" id="{BDBFC63E-02A3-47B7-92E6-576F0F98D03C}"/>
              </a:ext>
            </a:extLst>
          </p:cNvPr>
          <p:cNvSpPr txBox="1"/>
          <p:nvPr/>
        </p:nvSpPr>
        <p:spPr>
          <a:xfrm>
            <a:off x="2161088" y="5127745"/>
            <a:ext cx="1585173" cy="527703"/>
          </a:xfrm>
          <a:prstGeom prst="rect">
            <a:avLst/>
          </a:prstGeom>
          <a:noFill/>
          <a:ln>
            <a:noFill/>
          </a:ln>
          <a:effectLst/>
        </p:spPr>
        <p:txBody>
          <a:bodyPr wrap="square" lIns="33828" tIns="67656" rIns="33828" bIns="67656" rtlCol="0" anchor="ctr" anchorCtr="0">
            <a:spAutoFit/>
          </a:bodyPr>
          <a:lstStyle/>
          <a:p>
            <a:r>
              <a:rPr lang="en-US" altLang="ja-JP" sz="847" b="1" dirty="0">
                <a:solidFill>
                  <a:srgbClr val="C00000"/>
                </a:solidFill>
                <a:effectLst>
                  <a:glow rad="50800">
                    <a:schemeClr val="bg1"/>
                  </a:glow>
                </a:effectLst>
              </a:rPr>
              <a:t>ORP</a:t>
            </a:r>
            <a:r>
              <a:rPr lang="ja-JP" altLang="en-US" sz="847" b="1" dirty="0">
                <a:solidFill>
                  <a:srgbClr val="C00000"/>
                </a:solidFill>
                <a:effectLst>
                  <a:glow rad="50800">
                    <a:schemeClr val="bg1"/>
                  </a:glow>
                </a:effectLst>
              </a:rPr>
              <a:t>の上昇に伴う脱窒菌の優占度の上昇により、有機物分解のエネルギー効率向上</a:t>
            </a:r>
          </a:p>
        </p:txBody>
      </p:sp>
      <p:sp>
        <p:nvSpPr>
          <p:cNvPr id="54" name="テキスト ボックス 53">
            <a:extLst>
              <a:ext uri="{FF2B5EF4-FFF2-40B4-BE49-F238E27FC236}">
                <a16:creationId xmlns:a16="http://schemas.microsoft.com/office/drawing/2014/main" id="{2D97282C-3964-44E2-A5ED-6CF97B11C5E0}"/>
              </a:ext>
            </a:extLst>
          </p:cNvPr>
          <p:cNvSpPr txBox="1"/>
          <p:nvPr/>
        </p:nvSpPr>
        <p:spPr>
          <a:xfrm>
            <a:off x="2203092" y="1560644"/>
            <a:ext cx="3417116" cy="278538"/>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1210" b="1" dirty="0">
                <a:solidFill>
                  <a:srgbClr val="0000FF"/>
                </a:solidFill>
              </a:rPr>
              <a:t>薬剤</a:t>
            </a:r>
            <a:r>
              <a:rPr lang="en-US" altLang="ja-JP" sz="1210" b="1" dirty="0">
                <a:solidFill>
                  <a:srgbClr val="0000FF"/>
                </a:solidFill>
              </a:rPr>
              <a:t>(</a:t>
            </a:r>
            <a:r>
              <a:rPr lang="ja-JP" altLang="en-US" sz="1210" b="1" dirty="0">
                <a:solidFill>
                  <a:srgbClr val="0000FF"/>
                </a:solidFill>
              </a:rPr>
              <a:t>主成分</a:t>
            </a:r>
            <a:r>
              <a:rPr lang="en-US" altLang="ja-JP" sz="1210" b="1" dirty="0">
                <a:solidFill>
                  <a:srgbClr val="0000FF"/>
                </a:solidFill>
              </a:rPr>
              <a:t>:</a:t>
            </a:r>
            <a:r>
              <a:rPr lang="ja-JP" altLang="en-US" sz="1210" b="1" dirty="0">
                <a:solidFill>
                  <a:srgbClr val="0000FF"/>
                </a:solidFill>
              </a:rPr>
              <a:t>硝酸カルシウム</a:t>
            </a:r>
            <a:r>
              <a:rPr lang="en-US" altLang="ja-JP" sz="1210" b="1" dirty="0">
                <a:solidFill>
                  <a:srgbClr val="0000FF"/>
                </a:solidFill>
              </a:rPr>
              <a:t>(CaNO</a:t>
            </a:r>
            <a:r>
              <a:rPr lang="en-US" altLang="ja-JP" sz="1210" b="1" baseline="-25000" dirty="0">
                <a:solidFill>
                  <a:srgbClr val="0000FF"/>
                </a:solidFill>
              </a:rPr>
              <a:t>3</a:t>
            </a:r>
            <a:r>
              <a:rPr lang="en-US" altLang="ja-JP" sz="1210" b="1" dirty="0">
                <a:solidFill>
                  <a:srgbClr val="0000FF"/>
                </a:solidFill>
              </a:rPr>
              <a:t>))</a:t>
            </a:r>
            <a:r>
              <a:rPr lang="ja-JP" altLang="en-US" sz="1210" b="1" dirty="0">
                <a:solidFill>
                  <a:srgbClr val="0000FF"/>
                </a:solidFill>
              </a:rPr>
              <a:t>の投入</a:t>
            </a:r>
          </a:p>
        </p:txBody>
      </p:sp>
      <p:grpSp>
        <p:nvGrpSpPr>
          <p:cNvPr id="12" name="グループ化 11">
            <a:extLst>
              <a:ext uri="{FF2B5EF4-FFF2-40B4-BE49-F238E27FC236}">
                <a16:creationId xmlns:a16="http://schemas.microsoft.com/office/drawing/2014/main" id="{ABAFD732-4659-4CB5-AB96-23D0BF43AB9C}"/>
              </a:ext>
            </a:extLst>
          </p:cNvPr>
          <p:cNvGrpSpPr/>
          <p:nvPr/>
        </p:nvGrpSpPr>
        <p:grpSpPr>
          <a:xfrm>
            <a:off x="2821012" y="1797480"/>
            <a:ext cx="2000904" cy="489459"/>
            <a:chOff x="-4300315" y="1912006"/>
            <a:chExt cx="2004881" cy="361388"/>
          </a:xfrm>
        </p:grpSpPr>
        <p:cxnSp>
          <p:nvCxnSpPr>
            <p:cNvPr id="16" name="直線コネクタ 15">
              <a:extLst>
                <a:ext uri="{FF2B5EF4-FFF2-40B4-BE49-F238E27FC236}">
                  <a16:creationId xmlns:a16="http://schemas.microsoft.com/office/drawing/2014/main" id="{6B25F168-EA08-47C7-AB01-E54E5CB5E41D}"/>
                </a:ext>
              </a:extLst>
            </p:cNvPr>
            <p:cNvCxnSpPr>
              <a:cxnSpLocks/>
            </p:cNvCxnSpPr>
            <p:nvPr/>
          </p:nvCxnSpPr>
          <p:spPr>
            <a:xfrm flipV="1">
              <a:off x="-3296686" y="1912006"/>
              <a:ext cx="0" cy="200002"/>
            </a:xfrm>
            <a:prstGeom prst="line">
              <a:avLst/>
            </a:prstGeom>
            <a:ln w="203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二等辺三角形 17">
              <a:extLst>
                <a:ext uri="{FF2B5EF4-FFF2-40B4-BE49-F238E27FC236}">
                  <a16:creationId xmlns:a16="http://schemas.microsoft.com/office/drawing/2014/main" id="{6E15F553-EBF1-4FC5-AB68-A403C555ABEC}"/>
                </a:ext>
              </a:extLst>
            </p:cNvPr>
            <p:cNvSpPr/>
            <p:nvPr/>
          </p:nvSpPr>
          <p:spPr>
            <a:xfrm>
              <a:off x="-4300315" y="2106922"/>
              <a:ext cx="2004881" cy="166472"/>
            </a:xfrm>
            <a:custGeom>
              <a:avLst/>
              <a:gdLst>
                <a:gd name="connsiteX0" fmla="*/ 0 w 755374"/>
                <a:gd name="connsiteY0" fmla="*/ 706120 h 706120"/>
                <a:gd name="connsiteX1" fmla="*/ 377687 w 755374"/>
                <a:gd name="connsiteY1" fmla="*/ 0 h 706120"/>
                <a:gd name="connsiteX2" fmla="*/ 755374 w 755374"/>
                <a:gd name="connsiteY2" fmla="*/ 706120 h 706120"/>
                <a:gd name="connsiteX3" fmla="*/ 0 w 755374"/>
                <a:gd name="connsiteY3" fmla="*/ 706120 h 706120"/>
                <a:gd name="connsiteX0" fmla="*/ 0 w 755374"/>
                <a:gd name="connsiteY0" fmla="*/ 706120 h 707666"/>
                <a:gd name="connsiteX1" fmla="*/ 377687 w 755374"/>
                <a:gd name="connsiteY1" fmla="*/ 0 h 707666"/>
                <a:gd name="connsiteX2" fmla="*/ 755374 w 755374"/>
                <a:gd name="connsiteY2" fmla="*/ 706120 h 707666"/>
                <a:gd name="connsiteX3" fmla="*/ 453225 w 755374"/>
                <a:gd name="connsiteY3" fmla="*/ 707666 h 707666"/>
                <a:gd name="connsiteX4" fmla="*/ 0 w 755374"/>
                <a:gd name="connsiteY4" fmla="*/ 706120 h 707666"/>
                <a:gd name="connsiteX0" fmla="*/ 453225 w 755374"/>
                <a:gd name="connsiteY0" fmla="*/ 707666 h 799106"/>
                <a:gd name="connsiteX1" fmla="*/ 0 w 755374"/>
                <a:gd name="connsiteY1" fmla="*/ 706120 h 799106"/>
                <a:gd name="connsiteX2" fmla="*/ 377687 w 755374"/>
                <a:gd name="connsiteY2" fmla="*/ 0 h 799106"/>
                <a:gd name="connsiteX3" fmla="*/ 755374 w 755374"/>
                <a:gd name="connsiteY3" fmla="*/ 706120 h 799106"/>
                <a:gd name="connsiteX4" fmla="*/ 544665 w 755374"/>
                <a:gd name="connsiteY4" fmla="*/ 799106 h 799106"/>
                <a:gd name="connsiteX0" fmla="*/ 0 w 755374"/>
                <a:gd name="connsiteY0" fmla="*/ 706120 h 799106"/>
                <a:gd name="connsiteX1" fmla="*/ 377687 w 755374"/>
                <a:gd name="connsiteY1" fmla="*/ 0 h 799106"/>
                <a:gd name="connsiteX2" fmla="*/ 755374 w 755374"/>
                <a:gd name="connsiteY2" fmla="*/ 706120 h 799106"/>
                <a:gd name="connsiteX3" fmla="*/ 544665 w 755374"/>
                <a:gd name="connsiteY3" fmla="*/ 799106 h 799106"/>
                <a:gd name="connsiteX0" fmla="*/ 0 w 755374"/>
                <a:gd name="connsiteY0" fmla="*/ 706120 h 706120"/>
                <a:gd name="connsiteX1" fmla="*/ 377687 w 755374"/>
                <a:gd name="connsiteY1" fmla="*/ 0 h 706120"/>
                <a:gd name="connsiteX2" fmla="*/ 755374 w 755374"/>
                <a:gd name="connsiteY2" fmla="*/ 706120 h 706120"/>
              </a:gdLst>
              <a:ahLst/>
              <a:cxnLst>
                <a:cxn ang="0">
                  <a:pos x="connsiteX0" y="connsiteY0"/>
                </a:cxn>
                <a:cxn ang="0">
                  <a:pos x="connsiteX1" y="connsiteY1"/>
                </a:cxn>
                <a:cxn ang="0">
                  <a:pos x="connsiteX2" y="connsiteY2"/>
                </a:cxn>
              </a:cxnLst>
              <a:rect l="l" t="t" r="r" b="b"/>
              <a:pathLst>
                <a:path w="755374" h="706120">
                  <a:moveTo>
                    <a:pt x="0" y="706120"/>
                  </a:moveTo>
                  <a:lnTo>
                    <a:pt x="377687" y="0"/>
                  </a:lnTo>
                  <a:lnTo>
                    <a:pt x="755374" y="706120"/>
                  </a:lnTo>
                </a:path>
              </a:pathLst>
            </a:custGeom>
            <a:noFill/>
            <a:ln w="203200">
              <a:solidFill>
                <a:schemeClr val="accent6"/>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5"/>
            </a:p>
          </p:txBody>
        </p:sp>
      </p:grpSp>
      <p:sp>
        <p:nvSpPr>
          <p:cNvPr id="80" name="テキスト ボックス 79">
            <a:extLst>
              <a:ext uri="{FF2B5EF4-FFF2-40B4-BE49-F238E27FC236}">
                <a16:creationId xmlns:a16="http://schemas.microsoft.com/office/drawing/2014/main" id="{3ECF2D34-EF60-4900-9156-775B227CE045}"/>
              </a:ext>
            </a:extLst>
          </p:cNvPr>
          <p:cNvSpPr txBox="1"/>
          <p:nvPr/>
        </p:nvSpPr>
        <p:spPr>
          <a:xfrm>
            <a:off x="3156515" y="1900822"/>
            <a:ext cx="1316826" cy="427553"/>
          </a:xfrm>
          <a:prstGeom prst="rect">
            <a:avLst/>
          </a:prstGeom>
          <a:solidFill>
            <a:schemeClr val="accent1">
              <a:lumMod val="75000"/>
            </a:schemeClr>
          </a:solid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1089" b="1" dirty="0">
                <a:solidFill>
                  <a:schemeClr val="bg1"/>
                </a:solidFill>
              </a:rPr>
              <a:t>硝酸カルシウム</a:t>
            </a:r>
            <a:endParaRPr lang="en-US" altLang="ja-JP" sz="1089" b="1" dirty="0">
              <a:solidFill>
                <a:schemeClr val="bg1"/>
              </a:solidFill>
            </a:endParaRPr>
          </a:p>
          <a:p>
            <a:pPr algn="ctr"/>
            <a:r>
              <a:rPr lang="ja-JP" altLang="en-US" sz="1089" b="1" dirty="0">
                <a:solidFill>
                  <a:schemeClr val="bg1"/>
                </a:solidFill>
              </a:rPr>
              <a:t>の分離</a:t>
            </a:r>
          </a:p>
        </p:txBody>
      </p:sp>
      <p:sp>
        <p:nvSpPr>
          <p:cNvPr id="79" name="吹き出し: 四角形 78">
            <a:extLst>
              <a:ext uri="{FF2B5EF4-FFF2-40B4-BE49-F238E27FC236}">
                <a16:creationId xmlns:a16="http://schemas.microsoft.com/office/drawing/2014/main" id="{CD2F8524-2E7D-4435-8998-4371EE54E9E9}"/>
              </a:ext>
            </a:extLst>
          </p:cNvPr>
          <p:cNvSpPr/>
          <p:nvPr/>
        </p:nvSpPr>
        <p:spPr>
          <a:xfrm>
            <a:off x="3629183" y="6156799"/>
            <a:ext cx="1467919" cy="233625"/>
          </a:xfrm>
          <a:prstGeom prst="wedgeRectCallout">
            <a:avLst>
              <a:gd name="adj1" fmla="val -19235"/>
              <a:gd name="adj2" fmla="val 1538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0886" rIns="0" bIns="10886" rtlCol="0" anchor="t"/>
          <a:lstStyle/>
          <a:p>
            <a:pPr marL="79062"/>
            <a:endParaRPr lang="ja-JP" altLang="en-US" sz="605" b="1" dirty="0">
              <a:solidFill>
                <a:schemeClr val="tx1"/>
              </a:solidFill>
            </a:endParaRP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38</a:t>
            </a:fld>
            <a:endParaRPr kumimoji="1" lang="ja-JP" altLang="en-US" dirty="0"/>
          </a:p>
        </p:txBody>
      </p:sp>
      <p:sp>
        <p:nvSpPr>
          <p:cNvPr id="82" name="テキスト ボックス 3"/>
          <p:cNvSpPr txBox="1"/>
          <p:nvPr/>
        </p:nvSpPr>
        <p:spPr>
          <a:xfrm>
            <a:off x="0" y="197220"/>
            <a:ext cx="5522280" cy="38185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2"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２．薬剤散布による底質改善試行実施概要</a:t>
            </a:r>
          </a:p>
        </p:txBody>
      </p:sp>
      <p:sp>
        <p:nvSpPr>
          <p:cNvPr id="9" name="下矢印 8"/>
          <p:cNvSpPr/>
          <p:nvPr/>
        </p:nvSpPr>
        <p:spPr>
          <a:xfrm rot="5400000">
            <a:off x="4248012" y="4834515"/>
            <a:ext cx="150841" cy="26959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 name="正方形/長方形 9"/>
          <p:cNvSpPr/>
          <p:nvPr/>
        </p:nvSpPr>
        <p:spPr>
          <a:xfrm rot="16200000" flipV="1">
            <a:off x="5424705" y="5957942"/>
            <a:ext cx="401240" cy="921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0" name="テキスト ボックス 89">
            <a:extLst>
              <a:ext uri="{FF2B5EF4-FFF2-40B4-BE49-F238E27FC236}">
                <a16:creationId xmlns:a16="http://schemas.microsoft.com/office/drawing/2014/main" id="{5650FD9B-1185-45D2-9240-D2FCC4ED3E41}"/>
              </a:ext>
            </a:extLst>
          </p:cNvPr>
          <p:cNvSpPr txBox="1"/>
          <p:nvPr/>
        </p:nvSpPr>
        <p:spPr>
          <a:xfrm>
            <a:off x="273931" y="629854"/>
            <a:ext cx="8655684" cy="646819"/>
          </a:xfrm>
          <a:prstGeom prst="rect">
            <a:avLst/>
          </a:prstGeom>
          <a:solidFill>
            <a:srgbClr val="FFFFCC"/>
          </a:solidFill>
          <a:ln>
            <a:solidFill>
              <a:srgbClr val="333300"/>
            </a:solidFill>
          </a:ln>
        </p:spPr>
        <p:txBody>
          <a:bodyPr wrap="square" lIns="43545" tIns="43545" rIns="43545" bIns="0" rtlCol="0">
            <a:noAutofit/>
          </a:bodyPr>
          <a:lstStyle/>
          <a:p>
            <a:r>
              <a:rPr lang="ja-JP" altLang="en-US" sz="968" dirty="0">
                <a:latin typeface="ＭＳ ゴシック" panose="020B0609070205080204" pitchFamily="49" charset="-128"/>
                <a:ea typeface="ＭＳ ゴシック" panose="020B0609070205080204" pitchFamily="49" charset="-128"/>
              </a:rPr>
              <a:t>・底質改善の最終的な目標は下図「⑤メタン・硫化水素の発生抑制」「⑥有機物の分解促進」である。</a:t>
            </a:r>
            <a:endParaRPr lang="en-US" altLang="ja-JP" sz="968" dirty="0">
              <a:latin typeface="ＭＳ ゴシック" panose="020B0609070205080204" pitchFamily="49" charset="-128"/>
              <a:ea typeface="ＭＳ ゴシック" panose="020B0609070205080204" pitchFamily="49" charset="-128"/>
            </a:endParaRPr>
          </a:p>
          <a:p>
            <a:r>
              <a:rPr lang="ja-JP" altLang="en-US" sz="968" dirty="0">
                <a:latin typeface="ＭＳ ゴシック" panose="020B0609070205080204" pitchFamily="49" charset="-128"/>
                <a:ea typeface="ＭＳ ゴシック" panose="020B0609070205080204" pitchFamily="49" charset="-128"/>
              </a:rPr>
              <a:t>・推定メカニズムに則って底質が改善する場合、「</a:t>
            </a:r>
            <a:r>
              <a:rPr lang="en-US" altLang="ja-JP" sz="968" dirty="0">
                <a:latin typeface="ＭＳ ゴシック" panose="020B0609070205080204" pitchFamily="49" charset="-128"/>
                <a:ea typeface="ＭＳ ゴシック" panose="020B0609070205080204" pitchFamily="49" charset="-128"/>
              </a:rPr>
              <a:t>ORP</a:t>
            </a:r>
            <a:r>
              <a:rPr lang="ja-JP" altLang="en-US" sz="968" dirty="0">
                <a:latin typeface="ＭＳ ゴシック" panose="020B0609070205080204" pitchFamily="49" charset="-128"/>
                <a:ea typeface="ＭＳ ゴシック" panose="020B0609070205080204" pitchFamily="49" charset="-128"/>
              </a:rPr>
              <a:t>の上昇」「</a:t>
            </a:r>
            <a:r>
              <a:rPr lang="en-US" altLang="ja-JP" sz="968" dirty="0">
                <a:latin typeface="ＭＳ ゴシック" panose="020B0609070205080204" pitchFamily="49" charset="-128"/>
                <a:ea typeface="ＭＳ ゴシック" panose="020B0609070205080204" pitchFamily="49" charset="-128"/>
              </a:rPr>
              <a:t>TOC</a:t>
            </a:r>
            <a:r>
              <a:rPr lang="ja-JP" altLang="en-US" sz="968" dirty="0">
                <a:latin typeface="ＭＳ ゴシック" panose="020B0609070205080204" pitchFamily="49" charset="-128"/>
                <a:ea typeface="ＭＳ ゴシック" panose="020B0609070205080204" pitchFamily="49" charset="-128"/>
              </a:rPr>
              <a:t>の低下」「強熱減量の低下」が連動して起きると考えられる。</a:t>
            </a:r>
            <a:endParaRPr lang="en-US" altLang="ja-JP" sz="968" dirty="0">
              <a:latin typeface="ＭＳ ゴシック" panose="020B0609070205080204" pitchFamily="49" charset="-128"/>
              <a:ea typeface="ＭＳ ゴシック" panose="020B0609070205080204" pitchFamily="49" charset="-128"/>
            </a:endParaRPr>
          </a:p>
          <a:p>
            <a:r>
              <a:rPr lang="ja-JP" altLang="en-US" sz="968" dirty="0">
                <a:latin typeface="ＭＳ ゴシック" panose="020B0609070205080204" pitchFamily="49" charset="-128"/>
                <a:ea typeface="ＭＳ ゴシック" panose="020B0609070205080204" pitchFamily="49" charset="-128"/>
              </a:rPr>
              <a:t>・</a:t>
            </a:r>
            <a:r>
              <a:rPr lang="en-US" altLang="ja-JP" sz="968" dirty="0">
                <a:latin typeface="ＭＳ ゴシック" panose="020B0609070205080204" pitchFamily="49" charset="-128"/>
                <a:ea typeface="ＭＳ ゴシック" panose="020B0609070205080204" pitchFamily="49" charset="-128"/>
              </a:rPr>
              <a:t>TOC</a:t>
            </a:r>
            <a:r>
              <a:rPr lang="ja-JP" altLang="en-US" sz="968" dirty="0" err="1">
                <a:latin typeface="ＭＳ ゴシック" panose="020B0609070205080204" pitchFamily="49" charset="-128"/>
                <a:ea typeface="ＭＳ ゴシック" panose="020B0609070205080204" pitchFamily="49" charset="-128"/>
              </a:rPr>
              <a:t>と強</a:t>
            </a:r>
            <a:r>
              <a:rPr lang="ja-JP" altLang="en-US" sz="968" dirty="0">
                <a:latin typeface="ＭＳ ゴシック" panose="020B0609070205080204" pitchFamily="49" charset="-128"/>
                <a:ea typeface="ＭＳ ゴシック" panose="020B0609070205080204" pitchFamily="49" charset="-128"/>
              </a:rPr>
              <a:t>熱減量は有機物に係る指標であるため、同じ傾向を示すと考えられる。</a:t>
            </a:r>
            <a:endParaRPr lang="en-US" altLang="ja-JP" sz="968" dirty="0">
              <a:latin typeface="ＭＳ ゴシック" panose="020B0609070205080204" pitchFamily="49" charset="-128"/>
              <a:ea typeface="ＭＳ ゴシック" panose="020B0609070205080204" pitchFamily="49" charset="-128"/>
            </a:endParaRPr>
          </a:p>
          <a:p>
            <a:r>
              <a:rPr lang="ja-JP" altLang="en-US" sz="968" dirty="0">
                <a:latin typeface="ＭＳ ゴシック" panose="020B0609070205080204" pitchFamily="49" charset="-128"/>
                <a:ea typeface="ＭＳ ゴシック" panose="020B0609070205080204" pitchFamily="49" charset="-128"/>
              </a:rPr>
              <a:t>・全硫化物は他の項目と連動しない可能性がある。</a:t>
            </a:r>
            <a:endParaRPr lang="en-US" altLang="ja-JP" sz="968" dirty="0">
              <a:latin typeface="ＭＳ ゴシック" panose="020B0609070205080204" pitchFamily="49" charset="-128"/>
              <a:ea typeface="ＭＳ ゴシック" panose="020B0609070205080204" pitchFamily="49" charset="-128"/>
            </a:endParaRPr>
          </a:p>
          <a:p>
            <a:endParaRPr lang="ja-JP" altLang="en-US" sz="968" dirty="0">
              <a:latin typeface="ＭＳ ゴシック" panose="020B0609070205080204" pitchFamily="49" charset="-128"/>
              <a:ea typeface="ＭＳ ゴシック" panose="020B0609070205080204" pitchFamily="49" charset="-128"/>
            </a:endParaRPr>
          </a:p>
        </p:txBody>
      </p:sp>
      <p:sp>
        <p:nvSpPr>
          <p:cNvPr id="97" name="テキスト ボックス 96"/>
          <p:cNvSpPr txBox="1"/>
          <p:nvPr/>
        </p:nvSpPr>
        <p:spPr>
          <a:xfrm>
            <a:off x="-2881428" y="3621052"/>
            <a:ext cx="1958595" cy="595163"/>
          </a:xfrm>
          <a:prstGeom prst="rect">
            <a:avLst/>
          </a:prstGeom>
          <a:solidFill>
            <a:srgbClr val="FFFF00"/>
          </a:solidFill>
          <a:ln>
            <a:solidFill>
              <a:schemeClr val="tx1"/>
            </a:solidFill>
          </a:ln>
        </p:spPr>
        <p:txBody>
          <a:bodyPr wrap="square" rtlCol="0">
            <a:spAutoFit/>
          </a:bodyPr>
          <a:lstStyle/>
          <a:p>
            <a:r>
              <a:rPr kumimoji="1" lang="ja-JP" altLang="en-US" sz="1089" dirty="0"/>
              <a:t>文言を追加</a:t>
            </a:r>
            <a:endParaRPr kumimoji="1" lang="en-US" altLang="ja-JP" sz="1089" dirty="0"/>
          </a:p>
          <a:p>
            <a:r>
              <a:rPr kumimoji="1" lang="ja-JP" altLang="en-US" sz="1089" dirty="0"/>
              <a:t>最終的な試行実施の評価と整合が取れるように</a:t>
            </a:r>
            <a:endParaRPr kumimoji="1" lang="en-US" altLang="ja-JP" sz="1089" dirty="0"/>
          </a:p>
        </p:txBody>
      </p:sp>
    </p:spTree>
    <p:extLst>
      <p:ext uri="{BB962C8B-B14F-4D97-AF65-F5344CB8AC3E}">
        <p14:creationId xmlns:p14="http://schemas.microsoft.com/office/powerpoint/2010/main" val="3876998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角丸四角形吹き出し 120"/>
          <p:cNvSpPr/>
          <p:nvPr/>
        </p:nvSpPr>
        <p:spPr>
          <a:xfrm>
            <a:off x="780521" y="6317820"/>
            <a:ext cx="3672000" cy="432000"/>
          </a:xfrm>
          <a:prstGeom prst="wedgeRoundRectCallout">
            <a:avLst>
              <a:gd name="adj1" fmla="val -8371"/>
              <a:gd name="adj2" fmla="val -37721"/>
              <a:gd name="adj3" fmla="val 16667"/>
            </a:avLst>
          </a:prstGeom>
          <a:gradFill>
            <a:gsLst>
              <a:gs pos="0">
                <a:srgbClr val="FFCCFF">
                  <a:lumMod val="88000"/>
                  <a:lumOff val="12000"/>
                </a:srgbClr>
              </a:gs>
              <a:gs pos="100000">
                <a:srgbClr val="FF66CC"/>
              </a:gs>
            </a:gsLst>
            <a:lin ang="5400000" scaled="0"/>
          </a:gradFill>
          <a:ln w="952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latin typeface="ＭＳ Ｐゴシック" panose="020B0600070205080204" pitchFamily="50" charset="-128"/>
                <a:ea typeface="ＭＳ Ｐゴシック" panose="020B0600070205080204" pitchFamily="50" charset="-128"/>
              </a:rPr>
              <a:t>新たな底質改善対策に取り組む</a:t>
            </a:r>
            <a:endParaRPr kumimoji="1" lang="en-US" altLang="ja-JP" sz="1600" dirty="0">
              <a:latin typeface="ＭＳ Ｐゴシック" panose="020B0600070205080204" pitchFamily="50" charset="-128"/>
              <a:ea typeface="ＭＳ Ｐゴシック" panose="020B0600070205080204" pitchFamily="50" charset="-128"/>
            </a:endParaRPr>
          </a:p>
        </p:txBody>
      </p:sp>
      <p:sp>
        <p:nvSpPr>
          <p:cNvPr id="112" name="下矢印 111"/>
          <p:cNvSpPr/>
          <p:nvPr/>
        </p:nvSpPr>
        <p:spPr>
          <a:xfrm>
            <a:off x="2418521" y="5987901"/>
            <a:ext cx="396000"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角丸四角形 18"/>
          <p:cNvSpPr/>
          <p:nvPr/>
        </p:nvSpPr>
        <p:spPr>
          <a:xfrm>
            <a:off x="780521" y="5441983"/>
            <a:ext cx="3672000" cy="576000"/>
          </a:xfrm>
          <a:prstGeom prst="roundRect">
            <a:avLst/>
          </a:prstGeom>
          <a:gradFill>
            <a:gsLst>
              <a:gs pos="0">
                <a:schemeClr val="bg1"/>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dirty="0">
                <a:latin typeface="ＭＳ Ｐゴシック" panose="020B0600070205080204" pitchFamily="50" charset="-128"/>
                <a:ea typeface="ＭＳ Ｐゴシック" panose="020B0600070205080204" pitchFamily="50" charset="-128"/>
              </a:rPr>
              <a:t> </a:t>
            </a:r>
            <a:r>
              <a:rPr kumimoji="1" lang="ja-JP" altLang="en-US" sz="1200" dirty="0" smtClean="0">
                <a:latin typeface="ＭＳ Ｐゴシック" panose="020B0600070205080204" pitchFamily="50" charset="-128"/>
                <a:ea typeface="ＭＳ Ｐゴシック" panose="020B0600070205080204" pitchFamily="50" charset="-128"/>
              </a:rPr>
              <a:t>　　・スカムは現在も毎年発生</a:t>
            </a:r>
            <a:endParaRPr kumimoji="1" lang="en-US" altLang="ja-JP" sz="1200" dirty="0" smtClean="0">
              <a:latin typeface="ＭＳ Ｐゴシック" panose="020B0600070205080204" pitchFamily="50" charset="-128"/>
              <a:ea typeface="ＭＳ Ｐゴシック" panose="020B0600070205080204" pitchFamily="50" charset="-128"/>
            </a:endParaRPr>
          </a:p>
          <a:p>
            <a:r>
              <a:rPr kumimoji="1" lang="ja-JP" altLang="en-US" sz="1200" dirty="0" smtClean="0">
                <a:latin typeface="ＭＳ Ｐゴシック" panose="020B0600070205080204" pitchFamily="50" charset="-128"/>
                <a:ea typeface="ＭＳ Ｐゴシック" panose="020B0600070205080204" pitchFamily="50" charset="-128"/>
              </a:rPr>
              <a:t>　　 ・地域住民から対策を求める声が</a:t>
            </a:r>
            <a:r>
              <a:rPr kumimoji="1" lang="ja-JP" altLang="en-US" sz="1200" dirty="0">
                <a:latin typeface="ＭＳ Ｐゴシック" panose="020B0600070205080204" pitchFamily="50" charset="-128"/>
                <a:ea typeface="ＭＳ Ｐゴシック" panose="020B0600070205080204" pitchFamily="50" charset="-128"/>
              </a:rPr>
              <a:t>増</a:t>
            </a:r>
            <a:r>
              <a:rPr kumimoji="1" lang="ja-JP" altLang="en-US" sz="1200" dirty="0" smtClean="0">
                <a:latin typeface="ＭＳ Ｐゴシック" panose="020B0600070205080204" pitchFamily="50" charset="-128"/>
                <a:ea typeface="ＭＳ Ｐゴシック" panose="020B0600070205080204" pitchFamily="50" charset="-128"/>
              </a:rPr>
              <a:t>えてい</a:t>
            </a:r>
            <a:r>
              <a:rPr kumimoji="1" lang="ja-JP" altLang="en-US" sz="1200" dirty="0">
                <a:latin typeface="ＭＳ Ｐゴシック" panose="020B0600070205080204" pitchFamily="50" charset="-128"/>
                <a:ea typeface="ＭＳ Ｐゴシック" panose="020B0600070205080204" pitchFamily="50" charset="-128"/>
              </a:rPr>
              <a:t>る</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24" name="下矢印 23"/>
          <p:cNvSpPr/>
          <p:nvPr/>
        </p:nvSpPr>
        <p:spPr>
          <a:xfrm>
            <a:off x="2418521" y="5112065"/>
            <a:ext cx="396000"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8" name="星 32 77"/>
          <p:cNvSpPr/>
          <p:nvPr/>
        </p:nvSpPr>
        <p:spPr>
          <a:xfrm>
            <a:off x="106553" y="629298"/>
            <a:ext cx="6876138" cy="3451207"/>
          </a:xfrm>
          <a:prstGeom prst="star32">
            <a:avLst>
              <a:gd name="adj" fmla="val 44991"/>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dirty="0">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414934" y="2146712"/>
            <a:ext cx="2363146" cy="738664"/>
          </a:xfrm>
          <a:prstGeom prst="rect">
            <a:avLst/>
          </a:prstGeom>
          <a:noFill/>
        </p:spPr>
        <p:txBody>
          <a:bodyPr wrap="none" rtlCol="0">
            <a:spAutoFit/>
          </a:bodyPr>
          <a:lstStyle/>
          <a:p>
            <a:pPr algn="ctr"/>
            <a:r>
              <a:rPr kumimoji="1" lang="ja-JP" altLang="en-US" sz="1600" dirty="0" smtClean="0">
                <a:latin typeface="ＭＳ Ｐゴシック" panose="020B0600070205080204" pitchFamily="50" charset="-128"/>
                <a:ea typeface="ＭＳ Ｐゴシック" panose="020B0600070205080204" pitchFamily="50" charset="-128"/>
              </a:rPr>
              <a:t>平野川でのスカム発生の</a:t>
            </a:r>
            <a:endParaRPr kumimoji="1" lang="en-US" altLang="ja-JP" sz="1600" dirty="0" smtClean="0">
              <a:latin typeface="ＭＳ Ｐゴシック" panose="020B0600070205080204" pitchFamily="50" charset="-128"/>
              <a:ea typeface="ＭＳ Ｐゴシック" panose="020B0600070205080204" pitchFamily="50" charset="-128"/>
            </a:endParaRPr>
          </a:p>
          <a:p>
            <a:pPr algn="ctr"/>
            <a:r>
              <a:rPr kumimoji="1" lang="ja-JP" altLang="en-US" sz="1600" dirty="0" smtClean="0">
                <a:latin typeface="ＭＳ Ｐゴシック" panose="020B0600070205080204" pitchFamily="50" charset="-128"/>
                <a:ea typeface="ＭＳ Ｐゴシック" panose="020B0600070205080204" pitchFamily="50" charset="-128"/>
              </a:rPr>
              <a:t>確認件数が多い！</a:t>
            </a:r>
          </a:p>
          <a:p>
            <a:pPr algn="ctr"/>
            <a:r>
              <a:rPr kumimoji="1" lang="ja-JP" altLang="en-US" sz="1000" dirty="0" smtClean="0">
                <a:latin typeface="ＭＳ Ｐゴシック" panose="020B0600070205080204" pitchFamily="50" charset="-128"/>
                <a:ea typeface="ＭＳ Ｐゴシック" panose="020B0600070205080204" pitchFamily="50" charset="-128"/>
              </a:rPr>
              <a:t>全体の</a:t>
            </a:r>
            <a:r>
              <a:rPr kumimoji="1" lang="en-US" altLang="ja-JP" sz="1000" dirty="0" smtClean="0">
                <a:latin typeface="ＭＳ Ｐゴシック" panose="020B0600070205080204" pitchFamily="50" charset="-128"/>
                <a:ea typeface="ＭＳ Ｐゴシック" panose="020B0600070205080204" pitchFamily="50" charset="-128"/>
              </a:rPr>
              <a:t>70%</a:t>
            </a:r>
            <a:r>
              <a:rPr kumimoji="1" lang="ja-JP" altLang="en-US" sz="1000" dirty="0" smtClean="0">
                <a:latin typeface="ＭＳ Ｐゴシック" panose="020B0600070205080204" pitchFamily="50" charset="-128"/>
                <a:ea typeface="ＭＳ Ｐゴシック" panose="020B0600070205080204" pitchFamily="50" charset="-128"/>
              </a:rPr>
              <a:t>（令和元年度）</a:t>
            </a:r>
            <a:endParaRPr kumimoji="1" lang="en-US" altLang="ja-JP" sz="1000" dirty="0" smtClean="0">
              <a:latin typeface="ＭＳ Ｐゴシック" panose="020B0600070205080204" pitchFamily="50" charset="-128"/>
              <a:ea typeface="ＭＳ Ｐゴシック" panose="020B0600070205080204" pitchFamily="50" charset="-128"/>
            </a:endParaRPr>
          </a:p>
        </p:txBody>
      </p:sp>
      <p:graphicFrame>
        <p:nvGraphicFramePr>
          <p:cNvPr id="95" name="グラフ 94"/>
          <p:cNvGraphicFramePr>
            <a:graphicFrameLocks/>
          </p:cNvGraphicFramePr>
          <p:nvPr>
            <p:extLst>
              <p:ext uri="{D42A27DB-BD31-4B8C-83A1-F6EECF244321}">
                <p14:modId xmlns:p14="http://schemas.microsoft.com/office/powerpoint/2010/main" val="1007846953"/>
              </p:ext>
            </p:extLst>
          </p:nvPr>
        </p:nvGraphicFramePr>
        <p:xfrm>
          <a:off x="1596507" y="760578"/>
          <a:ext cx="4572000" cy="2962275"/>
        </p:xfrm>
        <a:graphic>
          <a:graphicData uri="http://schemas.openxmlformats.org/drawingml/2006/chart">
            <c:chart xmlns:c="http://schemas.openxmlformats.org/drawingml/2006/chart" xmlns:r="http://schemas.openxmlformats.org/officeDocument/2006/relationships" r:id="rId3"/>
          </a:graphicData>
        </a:graphic>
      </p:graphicFrame>
      <p:sp>
        <p:nvSpPr>
          <p:cNvPr id="114" name="角丸四角形 113"/>
          <p:cNvSpPr/>
          <p:nvPr/>
        </p:nvSpPr>
        <p:spPr>
          <a:xfrm>
            <a:off x="182027" y="1212119"/>
            <a:ext cx="1512916" cy="382385"/>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平野川では</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スライド番号プレースホルダー 9"/>
          <p:cNvSpPr>
            <a:spLocks noGrp="1"/>
          </p:cNvSpPr>
          <p:nvPr>
            <p:ph type="sldNum" sz="quarter" idx="12"/>
          </p:nvPr>
        </p:nvSpPr>
        <p:spPr>
          <a:xfrm>
            <a:off x="7141446" y="6588055"/>
            <a:ext cx="2057400" cy="365125"/>
          </a:xfrm>
        </p:spPr>
        <p:txBody>
          <a:bodyPr/>
          <a:lstStyle/>
          <a:p>
            <a:fld id="{F7809CC4-BC24-49F4-821D-E9970E7A63E4}" type="slidenum">
              <a:rPr kumimoji="1" lang="ja-JP" altLang="en-US" smtClean="0"/>
              <a:t>3</a:t>
            </a:fld>
            <a:endParaRPr kumimoji="1" lang="ja-JP" altLang="en-US" dirty="0"/>
          </a:p>
        </p:txBody>
      </p:sp>
      <p:pic>
        <p:nvPicPr>
          <p:cNvPr id="21" name="図 20"/>
          <p:cNvPicPr>
            <a:picLocks noChangeAspect="1"/>
          </p:cNvPicPr>
          <p:nvPr/>
        </p:nvPicPr>
        <p:blipFill rotWithShape="1">
          <a:blip r:embed="rId4" cstate="print">
            <a:extLst>
              <a:ext uri="{28A0092B-C50C-407E-A947-70E740481C1C}">
                <a14:useLocalDpi xmlns:a14="http://schemas.microsoft.com/office/drawing/2010/main" val="0"/>
              </a:ext>
            </a:extLst>
          </a:blip>
          <a:srcRect l="11287" t="18462" r="20548" b="34448"/>
          <a:stretch/>
        </p:blipFill>
        <p:spPr>
          <a:xfrm>
            <a:off x="5293483" y="477070"/>
            <a:ext cx="3755267" cy="3669099"/>
          </a:xfrm>
          <a:prstGeom prst="rect">
            <a:avLst/>
          </a:prstGeom>
          <a:noFill/>
          <a:ln>
            <a:solidFill>
              <a:schemeClr val="tx1"/>
            </a:solidFill>
          </a:ln>
        </p:spPr>
      </p:pic>
      <p:sp>
        <p:nvSpPr>
          <p:cNvPr id="73" name="角丸四角形吹き出し 72"/>
          <p:cNvSpPr/>
          <p:nvPr/>
        </p:nvSpPr>
        <p:spPr>
          <a:xfrm>
            <a:off x="265002" y="452331"/>
            <a:ext cx="4608000" cy="360000"/>
          </a:xfrm>
          <a:prstGeom prst="wedgeRoundRectCallout">
            <a:avLst>
              <a:gd name="adj1" fmla="val -8371"/>
              <a:gd name="adj2" fmla="val -37721"/>
              <a:gd name="adj3" fmla="val 16667"/>
            </a:avLst>
          </a:prstGeom>
          <a:gradFill>
            <a:gsLst>
              <a:gs pos="0">
                <a:srgbClr val="FFCCFF">
                  <a:lumMod val="88000"/>
                  <a:lumOff val="12000"/>
                </a:srgbClr>
              </a:gs>
              <a:gs pos="100000">
                <a:srgbClr val="FF66CC"/>
              </a:gs>
            </a:gsLst>
            <a:lin ang="5400000" scaled="0"/>
          </a:gradFill>
          <a:ln w="952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ＭＳ Ｐゴシック" panose="020B0600070205080204" pitchFamily="50" charset="-128"/>
                <a:ea typeface="ＭＳ Ｐゴシック" panose="020B0600070205080204" pitchFamily="50" charset="-128"/>
              </a:rPr>
              <a:t>寝屋川流域河川のうち、平野川に取り組む理由・・・</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108" name="テキスト ボックス 107"/>
          <p:cNvSpPr txBox="1"/>
          <p:nvPr/>
        </p:nvSpPr>
        <p:spPr>
          <a:xfrm>
            <a:off x="2678462" y="3222381"/>
            <a:ext cx="2596549" cy="677108"/>
          </a:xfrm>
          <a:prstGeom prst="rect">
            <a:avLst/>
          </a:prstGeom>
          <a:noFill/>
        </p:spPr>
        <p:txBody>
          <a:bodyPr wrap="square" rtlCol="0">
            <a:spAutoFit/>
          </a:bodyPr>
          <a:lstStyle/>
          <a:p>
            <a:pPr algn="r"/>
            <a:r>
              <a:rPr kumimoji="1" lang="ja-JP" altLang="en-US" sz="1000" dirty="0" smtClean="0">
                <a:latin typeface="ＭＳ Ｐゴシック" panose="020B0600070205080204" pitchFamily="50" charset="-128"/>
                <a:ea typeface="ＭＳ Ｐゴシック" panose="020B0600070205080204" pitchFamily="50" charset="-128"/>
              </a:rPr>
              <a:t>（令和元年度）</a:t>
            </a:r>
            <a:endParaRPr kumimoji="1" lang="en-US" altLang="ja-JP" sz="10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rPr>
              <a:t>寝屋川流域における</a:t>
            </a:r>
            <a:endParaRPr kumimoji="1" lang="en-US" altLang="ja-JP" sz="1400" dirty="0" smtClean="0">
              <a:latin typeface="ＭＳ Ｐゴシック" panose="020B0600070205080204" pitchFamily="50" charset="-128"/>
              <a:ea typeface="ＭＳ Ｐゴシック" panose="020B0600070205080204" pitchFamily="50" charset="-128"/>
            </a:endParaRPr>
          </a:p>
          <a:p>
            <a:pPr algn="ctr"/>
            <a:r>
              <a:rPr kumimoji="1" lang="ja-JP" altLang="en-US" sz="1400" dirty="0" smtClean="0">
                <a:latin typeface="ＭＳ Ｐゴシック" panose="020B0600070205080204" pitchFamily="50" charset="-128"/>
                <a:ea typeface="ＭＳ Ｐゴシック" panose="020B0600070205080204" pitchFamily="50" charset="-128"/>
              </a:rPr>
              <a:t>スカム確認件数</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26" name="角丸四角形 25"/>
          <p:cNvSpPr/>
          <p:nvPr/>
        </p:nvSpPr>
        <p:spPr>
          <a:xfrm>
            <a:off x="6640797" y="5730715"/>
            <a:ext cx="1248732" cy="382385"/>
          </a:xfrm>
          <a:prstGeom prst="roundRect">
            <a:avLst/>
          </a:prstGeom>
          <a:gradFill>
            <a:gsLst>
              <a:gs pos="0">
                <a:srgbClr val="FFCCFF">
                  <a:lumMod val="88000"/>
                  <a:lumOff val="12000"/>
                </a:srgbClr>
              </a:gs>
              <a:gs pos="100000">
                <a:srgbClr val="FF66CC"/>
              </a:gs>
            </a:gsLst>
            <a:lin ang="5400000" scaled="0"/>
          </a:gradFill>
          <a:ln w="952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chemeClr val="dk1"/>
                </a:solidFill>
                <a:latin typeface="ＭＳ Ｐゴシック" panose="020B0600070205080204" pitchFamily="50" charset="-128"/>
                <a:ea typeface="ＭＳ Ｐゴシック" panose="020B0600070205080204" pitchFamily="50" charset="-128"/>
              </a:rPr>
              <a:t>審議</a:t>
            </a:r>
          </a:p>
        </p:txBody>
      </p:sp>
      <p:sp>
        <p:nvSpPr>
          <p:cNvPr id="29" name="フリーフォーム 28"/>
          <p:cNvSpPr/>
          <p:nvPr/>
        </p:nvSpPr>
        <p:spPr>
          <a:xfrm>
            <a:off x="4459764" y="4552949"/>
            <a:ext cx="1015813" cy="2083242"/>
          </a:xfrm>
          <a:custGeom>
            <a:avLst/>
            <a:gdLst>
              <a:gd name="connsiteX0" fmla="*/ 721161 w 1015813"/>
              <a:gd name="connsiteY0" fmla="*/ 0 h 2083242"/>
              <a:gd name="connsiteX1" fmla="*/ 1015813 w 1015813"/>
              <a:gd name="connsiteY1" fmla="*/ 178296 h 2083242"/>
              <a:gd name="connsiteX2" fmla="*/ 721161 w 1015813"/>
              <a:gd name="connsiteY2" fmla="*/ 356592 h 2083242"/>
              <a:gd name="connsiteX3" fmla="*/ 721161 w 1015813"/>
              <a:gd name="connsiteY3" fmla="*/ 267444 h 2083242"/>
              <a:gd name="connsiteX4" fmla="*/ 480925 w 1015813"/>
              <a:gd name="connsiteY4" fmla="*/ 267444 h 2083242"/>
              <a:gd name="connsiteX5" fmla="*/ 480925 w 1015813"/>
              <a:gd name="connsiteY5" fmla="*/ 1886154 h 2083242"/>
              <a:gd name="connsiteX6" fmla="*/ 481508 w 1015813"/>
              <a:gd name="connsiteY6" fmla="*/ 1886154 h 2083242"/>
              <a:gd name="connsiteX7" fmla="*/ 481508 w 1015813"/>
              <a:gd name="connsiteY7" fmla="*/ 2083242 h 2083242"/>
              <a:gd name="connsiteX8" fmla="*/ 0 w 1015813"/>
              <a:gd name="connsiteY8" fmla="*/ 2083242 h 2083242"/>
              <a:gd name="connsiteX9" fmla="*/ 0 w 1015813"/>
              <a:gd name="connsiteY9" fmla="*/ 1886154 h 2083242"/>
              <a:gd name="connsiteX10" fmla="*/ 302629 w 1015813"/>
              <a:gd name="connsiteY10" fmla="*/ 1886154 h 2083242"/>
              <a:gd name="connsiteX11" fmla="*/ 302629 w 1015813"/>
              <a:gd name="connsiteY11" fmla="*/ 89148 h 2083242"/>
              <a:gd name="connsiteX12" fmla="*/ 721161 w 1015813"/>
              <a:gd name="connsiteY12" fmla="*/ 89148 h 208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5813" h="2083242">
                <a:moveTo>
                  <a:pt x="721161" y="0"/>
                </a:moveTo>
                <a:lnTo>
                  <a:pt x="1015813" y="178296"/>
                </a:lnTo>
                <a:lnTo>
                  <a:pt x="721161" y="356592"/>
                </a:lnTo>
                <a:lnTo>
                  <a:pt x="721161" y="267444"/>
                </a:lnTo>
                <a:lnTo>
                  <a:pt x="480925" y="267444"/>
                </a:lnTo>
                <a:lnTo>
                  <a:pt x="480925" y="1886154"/>
                </a:lnTo>
                <a:lnTo>
                  <a:pt x="481508" y="1886154"/>
                </a:lnTo>
                <a:lnTo>
                  <a:pt x="481508" y="2083242"/>
                </a:lnTo>
                <a:lnTo>
                  <a:pt x="0" y="2083242"/>
                </a:lnTo>
                <a:lnTo>
                  <a:pt x="0" y="1886154"/>
                </a:lnTo>
                <a:lnTo>
                  <a:pt x="302629" y="1886154"/>
                </a:lnTo>
                <a:lnTo>
                  <a:pt x="302629" y="89148"/>
                </a:lnTo>
                <a:lnTo>
                  <a:pt x="721161" y="8914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7" name="角丸四角形 26"/>
          <p:cNvSpPr/>
          <p:nvPr/>
        </p:nvSpPr>
        <p:spPr>
          <a:xfrm>
            <a:off x="5526846" y="4389282"/>
            <a:ext cx="3476635" cy="432000"/>
          </a:xfrm>
          <a:prstGeom prst="roundRect">
            <a:avLst/>
          </a:prstGeom>
          <a:gradFill>
            <a:gsLst>
              <a:gs pos="0">
                <a:schemeClr val="bg1"/>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dirty="0" smtClean="0">
                <a:latin typeface="ＭＳ Ｐゴシック" panose="020B0600070205080204" pitchFamily="50" charset="-128"/>
                <a:ea typeface="ＭＳ Ｐゴシック" panose="020B0600070205080204" pitchFamily="50" charset="-128"/>
              </a:rPr>
              <a:t>新たに</a:t>
            </a:r>
            <a:endParaRPr kumimoji="1" lang="en-US" altLang="ja-JP" sz="1200" dirty="0" smtClean="0">
              <a:latin typeface="ＭＳ Ｐゴシック" panose="020B0600070205080204" pitchFamily="50" charset="-128"/>
              <a:ea typeface="ＭＳ Ｐゴシック" panose="020B0600070205080204" pitchFamily="50" charset="-128"/>
            </a:endParaRPr>
          </a:p>
          <a:p>
            <a:r>
              <a:rPr kumimoji="1" lang="ja-JP" altLang="en-US" sz="1200" dirty="0" smtClean="0">
                <a:latin typeface="ＭＳ Ｐゴシック" panose="020B0600070205080204" pitchFamily="50" charset="-128"/>
                <a:ea typeface="ＭＳ Ｐゴシック" panose="020B0600070205080204" pitchFamily="50" charset="-128"/>
              </a:rPr>
              <a:t>「寝屋川流域底質改善検討部会」を設置（</a:t>
            </a:r>
            <a:r>
              <a:rPr kumimoji="1" lang="en-US" altLang="ja-JP" sz="1200" dirty="0" smtClean="0">
                <a:latin typeface="ＭＳ Ｐゴシック" panose="020B0600070205080204" pitchFamily="50" charset="-128"/>
                <a:ea typeface="ＭＳ Ｐゴシック" panose="020B0600070205080204" pitchFamily="50" charset="-128"/>
              </a:rPr>
              <a:t>R2.3)</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28" name="角丸四角形 27"/>
          <p:cNvSpPr/>
          <p:nvPr/>
        </p:nvSpPr>
        <p:spPr>
          <a:xfrm>
            <a:off x="5526846" y="4848395"/>
            <a:ext cx="3476635" cy="432000"/>
          </a:xfrm>
          <a:prstGeom prst="roundRect">
            <a:avLst/>
          </a:prstGeom>
          <a:gradFill>
            <a:gsLst>
              <a:gs pos="0">
                <a:schemeClr val="bg1"/>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諮問</a:t>
            </a:r>
            <a:r>
              <a:rPr kumimoji="1" lang="en-US" altLang="ja-JP" sz="1200" dirty="0" smtClean="0">
                <a:latin typeface="ＭＳ Ｐゴシック" panose="020B0600070205080204" pitchFamily="50" charset="-128"/>
                <a:ea typeface="ＭＳ Ｐゴシック" panose="020B0600070205080204" pitchFamily="50" charset="-128"/>
              </a:rPr>
              <a:t>】</a:t>
            </a:r>
          </a:p>
          <a:p>
            <a:r>
              <a:rPr kumimoji="1" lang="ja-JP" altLang="en-US" sz="1050" dirty="0" smtClean="0">
                <a:latin typeface="ＭＳ Ｐゴシック" panose="020B0600070205080204" pitchFamily="50" charset="-128"/>
                <a:ea typeface="ＭＳ Ｐゴシック" panose="020B0600070205080204" pitchFamily="50" charset="-128"/>
              </a:rPr>
              <a:t>平野</a:t>
            </a:r>
            <a:r>
              <a:rPr kumimoji="1" lang="ja-JP" altLang="en-US" sz="1050" dirty="0">
                <a:latin typeface="ＭＳ Ｐゴシック" panose="020B0600070205080204" pitchFamily="50" charset="-128"/>
                <a:ea typeface="ＭＳ Ｐゴシック" panose="020B0600070205080204" pitchFamily="50" charset="-128"/>
              </a:rPr>
              <a:t>川における薬剤等を活用した底質改善対策について</a:t>
            </a:r>
            <a:endParaRPr kumimoji="1" lang="en-US" altLang="ja-JP" sz="1050" dirty="0">
              <a:latin typeface="ＭＳ Ｐゴシック" panose="020B0600070205080204" pitchFamily="50" charset="-128"/>
              <a:ea typeface="ＭＳ Ｐゴシック" panose="020B0600070205080204" pitchFamily="50" charset="-128"/>
            </a:endParaRPr>
          </a:p>
        </p:txBody>
      </p:sp>
      <p:sp>
        <p:nvSpPr>
          <p:cNvPr id="22" name="角丸四角形 21"/>
          <p:cNvSpPr/>
          <p:nvPr/>
        </p:nvSpPr>
        <p:spPr>
          <a:xfrm>
            <a:off x="780521" y="4710147"/>
            <a:ext cx="3672000" cy="432000"/>
          </a:xfrm>
          <a:prstGeom prst="roundRect">
            <a:avLst/>
          </a:prstGeom>
          <a:gradFill>
            <a:gsLst>
              <a:gs pos="0">
                <a:schemeClr val="bg1"/>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latin typeface="ＭＳ Ｐゴシック" panose="020B0600070205080204" pitchFamily="50" charset="-128"/>
                <a:ea typeface="ＭＳ Ｐゴシック" panose="020B0600070205080204" pitchFamily="50" charset="-128"/>
              </a:rPr>
              <a:t>発生メカニズムが不明のため効果的な対策が未実施</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23" name="下矢印 22"/>
          <p:cNvSpPr/>
          <p:nvPr/>
        </p:nvSpPr>
        <p:spPr>
          <a:xfrm>
            <a:off x="2418521" y="4380229"/>
            <a:ext cx="396000"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角丸四角形 17"/>
          <p:cNvSpPr/>
          <p:nvPr/>
        </p:nvSpPr>
        <p:spPr>
          <a:xfrm>
            <a:off x="780521" y="3978311"/>
            <a:ext cx="3672000" cy="432000"/>
          </a:xfrm>
          <a:prstGeom prst="roundRect">
            <a:avLst/>
          </a:prstGeom>
          <a:gradFill>
            <a:gsLst>
              <a:gs pos="0">
                <a:schemeClr val="bg1"/>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latin typeface="ＭＳ Ｐゴシック" panose="020B0600070205080204" pitchFamily="50" charset="-128"/>
                <a:ea typeface="ＭＳ Ｐゴシック" panose="020B0600070205080204" pitchFamily="50" charset="-128"/>
              </a:rPr>
              <a:t>浄化浚渫など様々なスカム対策を実施</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5" name="下矢印 4"/>
          <p:cNvSpPr/>
          <p:nvPr/>
        </p:nvSpPr>
        <p:spPr>
          <a:xfrm>
            <a:off x="2418521" y="3648393"/>
            <a:ext cx="396000"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下矢印 32"/>
          <p:cNvSpPr/>
          <p:nvPr/>
        </p:nvSpPr>
        <p:spPr>
          <a:xfrm>
            <a:off x="7067163" y="5325555"/>
            <a:ext cx="396000"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正方形/長方形 33"/>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1.</a:t>
            </a:r>
            <a:r>
              <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はじめに</a:t>
            </a:r>
          </a:p>
        </p:txBody>
      </p:sp>
    </p:spTree>
    <p:extLst>
      <p:ext uri="{BB962C8B-B14F-4D97-AF65-F5344CB8AC3E}">
        <p14:creationId xmlns:p14="http://schemas.microsoft.com/office/powerpoint/2010/main" val="2172032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02583" y="2752853"/>
            <a:ext cx="8965639" cy="2637644"/>
          </a:xfrm>
          <a:prstGeom prst="rect">
            <a:avLst/>
          </a:prstGeom>
          <a:solidFill>
            <a:srgbClr val="DEEB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0" name="正方形/長方形 39">
            <a:extLst>
              <a:ext uri="{FF2B5EF4-FFF2-40B4-BE49-F238E27FC236}">
                <a16:creationId xmlns:a16="http://schemas.microsoft.com/office/drawing/2014/main" id="{41B2EF0D-1E3C-4F5C-B05F-0E4BD736A2D7}"/>
              </a:ext>
            </a:extLst>
          </p:cNvPr>
          <p:cNvSpPr/>
          <p:nvPr/>
        </p:nvSpPr>
        <p:spPr>
          <a:xfrm>
            <a:off x="0" y="206902"/>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0" y="197218"/>
            <a:ext cx="4938860" cy="66828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2"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２．薬剤散布による底質改善試行実施概要</a:t>
            </a:r>
          </a:p>
          <a:p>
            <a:pPr fontAlgn="auto">
              <a:spcBef>
                <a:spcPct val="10000"/>
              </a:spcBef>
              <a:spcAft>
                <a:spcPts val="0"/>
              </a:spcAft>
              <a:defRPr/>
            </a:pPr>
            <a:endParaRPr lang="ja-JP" altLang="en-US" sz="1692"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fld id="{F7809CC4-BC24-49F4-821D-E9970E7A63E4}" type="slidenum">
              <a:rPr kumimoji="1" lang="ja-JP" altLang="en-US" smtClean="0"/>
              <a:pPr/>
              <a:t>39</a:t>
            </a:fld>
            <a:endParaRPr kumimoji="1" lang="ja-JP" altLang="en-US" dirty="0"/>
          </a:p>
        </p:txBody>
      </p:sp>
      <p:graphicFrame>
        <p:nvGraphicFramePr>
          <p:cNvPr id="9" name="表 8">
            <a:extLst>
              <a:ext uri="{FF2B5EF4-FFF2-40B4-BE49-F238E27FC236}">
                <a16:creationId xmlns:a16="http://schemas.microsoft.com/office/drawing/2014/main" id="{8A562137-2DFA-4BA6-BE1C-2598E5E1D249}"/>
              </a:ext>
            </a:extLst>
          </p:cNvPr>
          <p:cNvGraphicFramePr>
            <a:graphicFrameLocks noGrp="1"/>
          </p:cNvGraphicFramePr>
          <p:nvPr>
            <p:extLst/>
          </p:nvPr>
        </p:nvGraphicFramePr>
        <p:xfrm>
          <a:off x="-197" y="594327"/>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本試行実施の目的</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rgbClr val="FF66CC"/>
                    </a:solidFill>
                  </a:tcPr>
                </a:tc>
                <a:extLst>
                  <a:ext uri="{0D108BD9-81ED-4DB2-BD59-A6C34878D82A}">
                    <a16:rowId xmlns:a16="http://schemas.microsoft.com/office/drawing/2014/main" val="3349066960"/>
                  </a:ext>
                </a:extLst>
              </a:tr>
            </a:tbl>
          </a:graphicData>
        </a:graphic>
      </p:graphicFrame>
      <p:sp>
        <p:nvSpPr>
          <p:cNvPr id="5" name="テキスト ボックス 4"/>
          <p:cNvSpPr txBox="1"/>
          <p:nvPr/>
        </p:nvSpPr>
        <p:spPr>
          <a:xfrm>
            <a:off x="102583" y="1802831"/>
            <a:ext cx="8965638" cy="651012"/>
          </a:xfrm>
          <a:prstGeom prst="rect">
            <a:avLst/>
          </a:prstGeom>
          <a:solidFill>
            <a:schemeClr val="accent5">
              <a:lumMod val="20000"/>
              <a:lumOff val="80000"/>
            </a:schemeClr>
          </a:solidFill>
          <a:ln>
            <a:solidFill>
              <a:schemeClr val="tx1"/>
            </a:solidFill>
          </a:ln>
        </p:spPr>
        <p:txBody>
          <a:bodyPr wrap="square" rtlCol="0">
            <a:spAutoFit/>
          </a:bodyPr>
          <a:lstStyle/>
          <a:p>
            <a:r>
              <a:rPr kumimoji="1" lang="ja-JP" altLang="en-US" sz="1452" b="1" dirty="0">
                <a:latin typeface="ＭＳ Ｐゴシック" panose="020B0600070205080204" pitchFamily="50" charset="-128"/>
                <a:ea typeface="ＭＳ Ｐゴシック" panose="020B0600070205080204" pitchFamily="50" charset="-128"/>
              </a:rPr>
              <a:t>①底質調査による１年間を通じた底質改善効果の検証</a:t>
            </a:r>
            <a:endParaRPr kumimoji="1" lang="en-US" altLang="ja-JP" sz="1452" dirty="0">
              <a:latin typeface="ＭＳ Ｐゴシック" panose="020B0600070205080204" pitchFamily="50" charset="-128"/>
              <a:ea typeface="ＭＳ Ｐゴシック" panose="020B0600070205080204" pitchFamily="50" charset="-128"/>
            </a:endParaRPr>
          </a:p>
          <a:p>
            <a:r>
              <a:rPr kumimoji="1" lang="ja-JP" altLang="en-US" sz="1089" dirty="0">
                <a:latin typeface="ＭＳ Ｐゴシック" panose="020B0600070205080204" pitchFamily="50" charset="-128"/>
                <a:ea typeface="ＭＳ Ｐゴシック" panose="020B0600070205080204" pitchFamily="50" charset="-128"/>
              </a:rPr>
              <a:t>・底質調査結果より、対象区と実験区を比較した</a:t>
            </a:r>
            <a:r>
              <a:rPr kumimoji="1" lang="en-US" altLang="ja-JP" sz="1089" dirty="0">
                <a:latin typeface="ＭＳ Ｐゴシック" panose="020B0600070205080204" pitchFamily="50" charset="-128"/>
                <a:ea typeface="ＭＳ Ｐゴシック" panose="020B0600070205080204" pitchFamily="50" charset="-128"/>
              </a:rPr>
              <a:t>1</a:t>
            </a:r>
            <a:r>
              <a:rPr kumimoji="1" lang="ja-JP" altLang="en-US" sz="1089" dirty="0">
                <a:latin typeface="ＭＳ Ｐゴシック" panose="020B0600070205080204" pitchFamily="50" charset="-128"/>
                <a:ea typeface="ＭＳ Ｐゴシック" panose="020B0600070205080204" pitchFamily="50" charset="-128"/>
              </a:rPr>
              <a:t>年を通じた改善効果を整理し、薬剤散布により平野川で期待されるような底質の改善効果を検証する。</a:t>
            </a:r>
            <a:endParaRPr kumimoji="1" lang="en-US" altLang="ja-JP" sz="1089" dirty="0">
              <a:latin typeface="ＭＳ Ｐゴシック" panose="020B0600070205080204" pitchFamily="50" charset="-128"/>
              <a:ea typeface="ＭＳ Ｐゴシック" panose="020B0600070205080204" pitchFamily="50" charset="-128"/>
            </a:endParaRPr>
          </a:p>
          <a:p>
            <a:r>
              <a:rPr kumimoji="1" lang="ja-JP" altLang="en-US" sz="1089" dirty="0">
                <a:latin typeface="ＭＳ Ｐゴシック" panose="020B0600070205080204" pitchFamily="50" charset="-128"/>
                <a:ea typeface="ＭＳ Ｐゴシック" panose="020B0600070205080204" pitchFamily="50" charset="-128"/>
              </a:rPr>
              <a:t>・散布量、散布頻度の違いによる改善効果の比較を行い、効果的・効率的な散布方法を検証する。</a:t>
            </a:r>
          </a:p>
        </p:txBody>
      </p:sp>
      <p:sp>
        <p:nvSpPr>
          <p:cNvPr id="13" name="テキスト ボックス 12"/>
          <p:cNvSpPr txBox="1"/>
          <p:nvPr/>
        </p:nvSpPr>
        <p:spPr>
          <a:xfrm>
            <a:off x="3118658" y="2904374"/>
            <a:ext cx="5788175" cy="595163"/>
          </a:xfrm>
          <a:prstGeom prst="rect">
            <a:avLst/>
          </a:prstGeom>
          <a:solidFill>
            <a:schemeClr val="bg1"/>
          </a:solidFill>
          <a:ln>
            <a:solidFill>
              <a:schemeClr val="tx1"/>
            </a:solidFill>
          </a:ln>
        </p:spPr>
        <p:txBody>
          <a:bodyPr wrap="square" rtlCol="0">
            <a:spAutoFit/>
          </a:bodyPr>
          <a:lstStyle/>
          <a:p>
            <a:pPr marL="172822" indent="-172822">
              <a:buFont typeface="Wingdings" panose="05000000000000000000" pitchFamily="2" charset="2"/>
              <a:buChar char="l"/>
            </a:pPr>
            <a:r>
              <a:rPr kumimoji="1" lang="ja-JP" altLang="en-US" sz="1089" b="1" dirty="0">
                <a:latin typeface="ＭＳ Ｐゴシック" panose="020B0600070205080204" pitchFamily="50" charset="-128"/>
                <a:ea typeface="ＭＳ Ｐゴシック" panose="020B0600070205080204" pitchFamily="50" charset="-128"/>
              </a:rPr>
              <a:t>調査期間ごとの底質改善効果の検証</a:t>
            </a:r>
            <a:endParaRPr kumimoji="1" lang="en-US" altLang="ja-JP" sz="1089" dirty="0">
              <a:latin typeface="ＭＳ Ｐゴシック" panose="020B0600070205080204" pitchFamily="50" charset="-128"/>
              <a:ea typeface="ＭＳ Ｐゴシック" panose="020B0600070205080204" pitchFamily="50" charset="-128"/>
            </a:endParaRPr>
          </a:p>
          <a:p>
            <a:r>
              <a:rPr kumimoji="1" lang="ja-JP" altLang="en-US" sz="1089" dirty="0">
                <a:latin typeface="ＭＳ Ｐゴシック" panose="020B0600070205080204" pitchFamily="50" charset="-128"/>
                <a:ea typeface="ＭＳ Ｐゴシック" panose="020B0600070205080204" pitchFamily="50" charset="-128"/>
              </a:rPr>
              <a:t>年間を通じた底質改善効果の検証結果の考察のため、調査期間ごとの底質改善効果を確認し、効果が現れた期間とそうでない期間の違いを考察する。</a:t>
            </a:r>
          </a:p>
        </p:txBody>
      </p:sp>
      <p:sp>
        <p:nvSpPr>
          <p:cNvPr id="14" name="テキスト ボックス 13"/>
          <p:cNvSpPr txBox="1"/>
          <p:nvPr/>
        </p:nvSpPr>
        <p:spPr>
          <a:xfrm>
            <a:off x="3118659" y="4543833"/>
            <a:ext cx="5788174" cy="762773"/>
          </a:xfrm>
          <a:prstGeom prst="rect">
            <a:avLst/>
          </a:prstGeom>
          <a:solidFill>
            <a:schemeClr val="bg1"/>
          </a:solidFill>
          <a:ln>
            <a:solidFill>
              <a:schemeClr val="tx1"/>
            </a:solidFill>
          </a:ln>
        </p:spPr>
        <p:txBody>
          <a:bodyPr wrap="square" rtlCol="0">
            <a:spAutoFit/>
          </a:bodyPr>
          <a:lstStyle/>
          <a:p>
            <a:pPr marL="172822" indent="-172822">
              <a:buFont typeface="Wingdings" panose="05000000000000000000" pitchFamily="2" charset="2"/>
              <a:buChar char="l"/>
            </a:pPr>
            <a:r>
              <a:rPr kumimoji="1" lang="ja-JP" altLang="en-US" sz="1089" b="1" dirty="0">
                <a:latin typeface="ＭＳ Ｐゴシック" panose="020B0600070205080204" pitchFamily="50" charset="-128"/>
                <a:ea typeface="ＭＳ Ｐゴシック" panose="020B0600070205080204" pitchFamily="50" charset="-128"/>
              </a:rPr>
              <a:t>主成分分析による結果の可視化</a:t>
            </a:r>
            <a:endParaRPr kumimoji="1" lang="en-US" altLang="ja-JP" sz="1089" dirty="0">
              <a:latin typeface="ＭＳ Ｐゴシック" panose="020B0600070205080204" pitchFamily="50" charset="-128"/>
              <a:ea typeface="ＭＳ Ｐゴシック" panose="020B0600070205080204" pitchFamily="50" charset="-128"/>
            </a:endParaRPr>
          </a:p>
          <a:p>
            <a:r>
              <a:rPr kumimoji="1" lang="ja-JP" altLang="en-US" sz="1089" dirty="0">
                <a:latin typeface="ＭＳ Ｐゴシック" panose="020B0600070205080204" pitchFamily="50" charset="-128"/>
                <a:ea typeface="ＭＳ Ｐゴシック" panose="020B0600070205080204" pitchFamily="50" charset="-128"/>
              </a:rPr>
              <a:t>本試行実施では評価項目が多く、底質の改善効果が項目によって異なる可能性がある。そこで、主成分分析によって結果を２次元データとして可視化し、期間ごとの底質環境の変動傾向やその要因、エリア間の違いについて考察を行った。</a:t>
            </a:r>
            <a:endParaRPr kumimoji="1" lang="en-US" altLang="ja-JP" sz="1089" dirty="0">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102582" y="5818218"/>
            <a:ext cx="8992839" cy="483402"/>
          </a:xfrm>
          <a:prstGeom prst="rect">
            <a:avLst/>
          </a:prstGeom>
          <a:solidFill>
            <a:schemeClr val="accent5">
              <a:lumMod val="20000"/>
              <a:lumOff val="80000"/>
            </a:schemeClr>
          </a:solidFill>
          <a:ln>
            <a:solidFill>
              <a:schemeClr val="tx1"/>
            </a:solidFill>
          </a:ln>
        </p:spPr>
        <p:txBody>
          <a:bodyPr wrap="square" rtlCol="0">
            <a:spAutoFit/>
          </a:bodyPr>
          <a:lstStyle/>
          <a:p>
            <a:r>
              <a:rPr kumimoji="1" lang="ja-JP" altLang="en-US" sz="1452" b="1" dirty="0">
                <a:latin typeface="ＭＳ Ｐゴシック" panose="020B0600070205080204" pitchFamily="50" charset="-128"/>
                <a:ea typeface="ＭＳ Ｐゴシック" panose="020B0600070205080204" pitchFamily="50" charset="-128"/>
              </a:rPr>
              <a:t>③試行実施全体の評価</a:t>
            </a:r>
            <a:endParaRPr kumimoji="1" lang="en-US" altLang="ja-JP" sz="1089" dirty="0">
              <a:latin typeface="ＭＳ Ｐゴシック" panose="020B0600070205080204" pitchFamily="50" charset="-128"/>
              <a:ea typeface="ＭＳ Ｐゴシック" panose="020B0600070205080204" pitchFamily="50" charset="-128"/>
            </a:endParaRPr>
          </a:p>
          <a:p>
            <a:r>
              <a:rPr kumimoji="1" lang="ja-JP" altLang="en-US" sz="1089" dirty="0">
                <a:latin typeface="ＭＳ Ｐゴシック" panose="020B0600070205080204" pitchFamily="50" charset="-128"/>
                <a:ea typeface="ＭＳ Ｐゴシック" panose="020B0600070205080204" pitchFamily="50" charset="-128"/>
              </a:rPr>
              <a:t>①②を総合し、今回の実証試験の結果と、今後の運用について総括する。</a:t>
            </a:r>
          </a:p>
        </p:txBody>
      </p:sp>
      <p:sp>
        <p:nvSpPr>
          <p:cNvPr id="17" name="二等辺三角形 16"/>
          <p:cNvSpPr/>
          <p:nvPr/>
        </p:nvSpPr>
        <p:spPr>
          <a:xfrm rot="10800000">
            <a:off x="3929843" y="2487742"/>
            <a:ext cx="1009015" cy="1988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6" name="テキスト ボックス 15">
            <a:extLst>
              <a:ext uri="{FF2B5EF4-FFF2-40B4-BE49-F238E27FC236}">
                <a16:creationId xmlns:a16="http://schemas.microsoft.com/office/drawing/2014/main" id="{5650FD9B-1185-45D2-9240-D2FCC4ED3E41}"/>
              </a:ext>
            </a:extLst>
          </p:cNvPr>
          <p:cNvSpPr txBox="1"/>
          <p:nvPr/>
        </p:nvSpPr>
        <p:spPr>
          <a:xfrm>
            <a:off x="75383" y="912959"/>
            <a:ext cx="8992839" cy="356037"/>
          </a:xfrm>
          <a:prstGeom prst="rect">
            <a:avLst/>
          </a:prstGeom>
          <a:solidFill>
            <a:srgbClr val="FFFFCC"/>
          </a:solidFill>
          <a:ln>
            <a:solidFill>
              <a:srgbClr val="333300"/>
            </a:solidFill>
          </a:ln>
        </p:spPr>
        <p:txBody>
          <a:bodyPr wrap="square" lIns="43545" tIns="43545" rIns="43545" bIns="0" rtlCol="0">
            <a:noAutofit/>
          </a:bodyPr>
          <a:lstStyle/>
          <a:p>
            <a:r>
              <a:rPr lang="ja-JP" altLang="en-US" sz="968" dirty="0">
                <a:latin typeface="ＭＳ ゴシック" panose="020B0609070205080204" pitchFamily="49" charset="-128"/>
                <a:ea typeface="ＭＳ ゴシック" panose="020B0609070205080204" pitchFamily="49" charset="-128"/>
              </a:rPr>
              <a:t>・平野川では年間を通じて断続的にスカム発生が確認されている。この対策案として、令和</a:t>
            </a:r>
            <a:r>
              <a:rPr lang="en-US" altLang="ja-JP" sz="968" dirty="0">
                <a:latin typeface="ＭＳ ゴシック" panose="020B0609070205080204" pitchFamily="49" charset="-128"/>
                <a:ea typeface="ＭＳ ゴシック" panose="020B0609070205080204" pitchFamily="49" charset="-128"/>
              </a:rPr>
              <a:t>2</a:t>
            </a:r>
            <a:r>
              <a:rPr lang="ja-JP" altLang="en-US" sz="968" dirty="0">
                <a:latin typeface="ＭＳ ゴシック" panose="020B0609070205080204" pitchFamily="49" charset="-128"/>
                <a:ea typeface="ＭＳ ゴシック" panose="020B0609070205080204" pitchFamily="49" charset="-128"/>
              </a:rPr>
              <a:t>年度の現地実験で選定された薬剤による底質改善効果を検証する。</a:t>
            </a:r>
          </a:p>
          <a:p>
            <a:r>
              <a:rPr lang="ja-JP" altLang="en-US" sz="968" dirty="0">
                <a:latin typeface="ＭＳ ゴシック" panose="020B0609070205080204" pitchFamily="49" charset="-128"/>
                <a:ea typeface="ＭＳ ゴシック" panose="020B0609070205080204" pitchFamily="49" charset="-128"/>
              </a:rPr>
              <a:t>・薬剤散布量や散布頻度を変化させ、効果的・効率的な散布方法を検証する。</a:t>
            </a:r>
            <a:endParaRPr lang="en-US" altLang="ja-JP" sz="968" dirty="0">
              <a:latin typeface="ＭＳ ゴシック" panose="020B0609070205080204" pitchFamily="49" charset="-128"/>
              <a:ea typeface="ＭＳ ゴシック" panose="020B0609070205080204" pitchFamily="49" charset="-128"/>
            </a:endParaRPr>
          </a:p>
          <a:p>
            <a:r>
              <a:rPr lang="ja-JP" altLang="en-US" sz="968" dirty="0" err="1">
                <a:latin typeface="ＭＳ ゴシック" panose="020B0609070205080204" pitchFamily="49" charset="-128"/>
                <a:ea typeface="ＭＳ ゴシック" panose="020B0609070205080204" pitchFamily="49" charset="-128"/>
              </a:rPr>
              <a:t>。</a:t>
            </a:r>
            <a:endParaRPr lang="ja-JP" altLang="en-US" sz="968" dirty="0">
              <a:latin typeface="ＭＳ ゴシック" panose="020B0609070205080204" pitchFamily="49" charset="-128"/>
              <a:ea typeface="ＭＳ ゴシック" panose="020B0609070205080204" pitchFamily="49" charset="-128"/>
            </a:endParaRPr>
          </a:p>
        </p:txBody>
      </p:sp>
      <p:sp>
        <p:nvSpPr>
          <p:cNvPr id="2" name="テキスト ボックス 1"/>
          <p:cNvSpPr txBox="1"/>
          <p:nvPr/>
        </p:nvSpPr>
        <p:spPr>
          <a:xfrm>
            <a:off x="-4078245" y="539608"/>
            <a:ext cx="3911648" cy="687881"/>
          </a:xfrm>
          <a:prstGeom prst="rect">
            <a:avLst/>
          </a:prstGeom>
          <a:solidFill>
            <a:schemeClr val="bg1"/>
          </a:solidFill>
          <a:ln>
            <a:solidFill>
              <a:schemeClr val="accent1"/>
            </a:solidFill>
          </a:ln>
        </p:spPr>
        <p:txBody>
          <a:bodyPr wrap="none" rtlCol="0">
            <a:spAutoFit/>
          </a:bodyPr>
          <a:lstStyle/>
          <a:p>
            <a:r>
              <a:rPr kumimoji="1" lang="ja-JP" altLang="en-US" sz="1935" dirty="0"/>
              <a:t>大阪府で一定修正してますので、</a:t>
            </a:r>
            <a:endParaRPr kumimoji="1" lang="en-US" altLang="ja-JP" sz="1935" dirty="0"/>
          </a:p>
          <a:p>
            <a:r>
              <a:rPr kumimoji="1" lang="ja-JP" altLang="en-US" sz="1935" dirty="0"/>
              <a:t>体裁は整えてください</a:t>
            </a:r>
          </a:p>
        </p:txBody>
      </p:sp>
      <p:graphicFrame>
        <p:nvGraphicFramePr>
          <p:cNvPr id="20" name="表 19">
            <a:extLst>
              <a:ext uri="{FF2B5EF4-FFF2-40B4-BE49-F238E27FC236}">
                <a16:creationId xmlns:a16="http://schemas.microsoft.com/office/drawing/2014/main" id="{8A562137-2DFA-4BA6-BE1C-2598E5E1D249}"/>
              </a:ext>
            </a:extLst>
          </p:cNvPr>
          <p:cNvGraphicFramePr>
            <a:graphicFrameLocks noGrp="1"/>
          </p:cNvGraphicFramePr>
          <p:nvPr>
            <p:extLst/>
          </p:nvPr>
        </p:nvGraphicFramePr>
        <p:xfrm>
          <a:off x="0" y="1397133"/>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調査結果の検証・解析の進め方</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rgbClr val="FF66CC"/>
                    </a:solidFill>
                  </a:tcPr>
                </a:tc>
                <a:extLst>
                  <a:ext uri="{0D108BD9-81ED-4DB2-BD59-A6C34878D82A}">
                    <a16:rowId xmlns:a16="http://schemas.microsoft.com/office/drawing/2014/main" val="3349066960"/>
                  </a:ext>
                </a:extLst>
              </a:tr>
            </a:tbl>
          </a:graphicData>
        </a:graphic>
      </p:graphicFrame>
      <p:sp>
        <p:nvSpPr>
          <p:cNvPr id="22" name="テキスト ボックス 21"/>
          <p:cNvSpPr txBox="1"/>
          <p:nvPr/>
        </p:nvSpPr>
        <p:spPr>
          <a:xfrm>
            <a:off x="3138496" y="3650008"/>
            <a:ext cx="5788174" cy="762773"/>
          </a:xfrm>
          <a:prstGeom prst="rect">
            <a:avLst/>
          </a:prstGeom>
          <a:solidFill>
            <a:schemeClr val="bg1"/>
          </a:solidFill>
          <a:ln>
            <a:solidFill>
              <a:schemeClr val="tx1"/>
            </a:solidFill>
          </a:ln>
        </p:spPr>
        <p:txBody>
          <a:bodyPr wrap="square" rtlCol="0">
            <a:spAutoFit/>
          </a:bodyPr>
          <a:lstStyle/>
          <a:p>
            <a:pPr marL="172822" indent="-172822">
              <a:buFont typeface="Wingdings" panose="05000000000000000000" pitchFamily="2" charset="2"/>
              <a:buChar char="l"/>
            </a:pPr>
            <a:r>
              <a:rPr kumimoji="1" lang="ja-JP" altLang="en-US" sz="1089" b="1" dirty="0">
                <a:latin typeface="ＭＳ Ｐゴシック" panose="020B0600070205080204" pitchFamily="50" charset="-128"/>
                <a:ea typeface="ＭＳ Ｐゴシック" panose="020B0600070205080204" pitchFamily="50" charset="-128"/>
              </a:rPr>
              <a:t>地盤高変化と薬剤散布効果の関係性の検証</a:t>
            </a:r>
            <a:endParaRPr kumimoji="1" lang="en-US" altLang="ja-JP" sz="1089" dirty="0">
              <a:latin typeface="ＭＳ Ｐゴシック" panose="020B0600070205080204" pitchFamily="50" charset="-128"/>
              <a:ea typeface="ＭＳ Ｐゴシック" panose="020B0600070205080204" pitchFamily="50" charset="-128"/>
            </a:endParaRPr>
          </a:p>
          <a:p>
            <a:r>
              <a:rPr kumimoji="1" lang="ja-JP" altLang="en-US" sz="1089" dirty="0">
                <a:latin typeface="ＭＳ Ｐゴシック" panose="020B0600070205080204" pitchFamily="50" charset="-128"/>
                <a:ea typeface="ＭＳ Ｐゴシック" panose="020B0600070205080204" pitchFamily="50" charset="-128"/>
              </a:rPr>
              <a:t>河床は上流からの底質の供給などにより、浸食・堆積が常に生じている。このような河床の攪乱が薬剤散布効果に与える影響を調べるため、地盤高変化と薬剤散布効果の関係性について考察する。</a:t>
            </a:r>
          </a:p>
        </p:txBody>
      </p:sp>
      <p:sp>
        <p:nvSpPr>
          <p:cNvPr id="3" name="テキスト ボックス 2"/>
          <p:cNvSpPr txBox="1"/>
          <p:nvPr/>
        </p:nvSpPr>
        <p:spPr>
          <a:xfrm>
            <a:off x="-3588214" y="1712957"/>
            <a:ext cx="3344443" cy="1097993"/>
          </a:xfrm>
          <a:prstGeom prst="rect">
            <a:avLst/>
          </a:prstGeom>
          <a:solidFill>
            <a:schemeClr val="bg1"/>
          </a:solidFill>
          <a:ln>
            <a:solidFill>
              <a:schemeClr val="tx1"/>
            </a:solidFill>
          </a:ln>
        </p:spPr>
        <p:txBody>
          <a:bodyPr wrap="square" rtlCol="0">
            <a:spAutoFit/>
          </a:bodyPr>
          <a:lstStyle/>
          <a:p>
            <a:r>
              <a:rPr kumimoji="1" lang="ja-JP" altLang="en-US" sz="1089" dirty="0"/>
              <a:t>試行実施の目的（何を検証するのかなど）を記載</a:t>
            </a:r>
            <a:endParaRPr kumimoji="1" lang="en-US" altLang="ja-JP" sz="1089" dirty="0"/>
          </a:p>
          <a:p>
            <a:endParaRPr kumimoji="1" lang="en-US" altLang="ja-JP" sz="1089" dirty="0"/>
          </a:p>
          <a:p>
            <a:r>
              <a:rPr kumimoji="1" lang="ja-JP" altLang="en-US" sz="1089" dirty="0"/>
              <a:t>第１の目的は今回の試行試験の結果、大阪府として期待する効果（１年間を通じて論文等で報告されているような改善効果を発現する）が確認されること</a:t>
            </a:r>
          </a:p>
        </p:txBody>
      </p:sp>
      <p:sp>
        <p:nvSpPr>
          <p:cNvPr id="25" name="テキスト ボックス 24"/>
          <p:cNvSpPr txBox="1"/>
          <p:nvPr/>
        </p:nvSpPr>
        <p:spPr>
          <a:xfrm>
            <a:off x="102582" y="3848206"/>
            <a:ext cx="2839514" cy="315792"/>
          </a:xfrm>
          <a:prstGeom prst="rect">
            <a:avLst/>
          </a:prstGeom>
          <a:noFill/>
        </p:spPr>
        <p:txBody>
          <a:bodyPr wrap="square" rtlCol="0">
            <a:spAutoFit/>
          </a:bodyPr>
          <a:lstStyle/>
          <a:p>
            <a:r>
              <a:rPr kumimoji="1" lang="ja-JP" altLang="en-US" sz="1452" b="1" dirty="0">
                <a:latin typeface="ＭＳ Ｐゴシック" panose="020B0600070205080204" pitchFamily="50" charset="-128"/>
                <a:ea typeface="ＭＳ Ｐゴシック" panose="020B0600070205080204" pitchFamily="50" charset="-128"/>
              </a:rPr>
              <a:t>②検証結果に対する原因の考察</a:t>
            </a:r>
          </a:p>
        </p:txBody>
      </p:sp>
      <p:sp>
        <p:nvSpPr>
          <p:cNvPr id="30" name="二等辺三角形 29"/>
          <p:cNvSpPr/>
          <p:nvPr/>
        </p:nvSpPr>
        <p:spPr>
          <a:xfrm rot="10800000">
            <a:off x="3929842" y="5481539"/>
            <a:ext cx="1009015" cy="1988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2" name="テキスト ボックス 11"/>
          <p:cNvSpPr txBox="1"/>
          <p:nvPr/>
        </p:nvSpPr>
        <p:spPr>
          <a:xfrm>
            <a:off x="-1762160" y="3708601"/>
            <a:ext cx="1593442" cy="259943"/>
          </a:xfrm>
          <a:prstGeom prst="rect">
            <a:avLst/>
          </a:prstGeom>
          <a:solidFill>
            <a:srgbClr val="FFFF00"/>
          </a:solidFill>
          <a:ln>
            <a:solidFill>
              <a:schemeClr val="tx1"/>
            </a:solidFill>
          </a:ln>
        </p:spPr>
        <p:txBody>
          <a:bodyPr wrap="square" rtlCol="0">
            <a:spAutoFit/>
          </a:bodyPr>
          <a:lstStyle/>
          <a:p>
            <a:r>
              <a:rPr kumimoji="1" lang="ja-JP" altLang="en-US" sz="1089" dirty="0"/>
              <a:t>見やすく整理しました</a:t>
            </a:r>
          </a:p>
        </p:txBody>
      </p:sp>
    </p:spTree>
    <p:extLst>
      <p:ext uri="{BB962C8B-B14F-4D97-AF65-F5344CB8AC3E}">
        <p14:creationId xmlns:p14="http://schemas.microsoft.com/office/powerpoint/2010/main" val="482502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F62F9387-2750-452D-9DA8-06632AB7389A}"/>
              </a:ext>
            </a:extLst>
          </p:cNvPr>
          <p:cNvSpPr/>
          <p:nvPr/>
        </p:nvSpPr>
        <p:spPr>
          <a:xfrm>
            <a:off x="249490" y="962833"/>
            <a:ext cx="8488880" cy="5063261"/>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7">
              <a:latin typeface="ＭＳ ゴシック" panose="020B0609070205080204" pitchFamily="49" charset="-128"/>
              <a:ea typeface="ＭＳ ゴシック" panose="020B0609070205080204" pitchFamily="49" charset="-128"/>
            </a:endParaRPr>
          </a:p>
        </p:txBody>
      </p:sp>
      <p:sp>
        <p:nvSpPr>
          <p:cNvPr id="47" name="テキスト ボックス 46">
            <a:extLst>
              <a:ext uri="{FF2B5EF4-FFF2-40B4-BE49-F238E27FC236}">
                <a16:creationId xmlns:a16="http://schemas.microsoft.com/office/drawing/2014/main" id="{2ACFE46B-D02A-436B-8209-B2297C144E76}"/>
              </a:ext>
            </a:extLst>
          </p:cNvPr>
          <p:cNvSpPr txBox="1"/>
          <p:nvPr/>
        </p:nvSpPr>
        <p:spPr>
          <a:xfrm>
            <a:off x="263516" y="971128"/>
            <a:ext cx="4738963" cy="294696"/>
          </a:xfrm>
          <a:prstGeom prst="rect">
            <a:avLst/>
          </a:prstGeom>
          <a:noFill/>
          <a:ln cmpd="dbl">
            <a:noFill/>
          </a:ln>
        </p:spPr>
        <p:txBody>
          <a:bodyPr wrap="square" rtlCol="0">
            <a:spAutoFit/>
          </a:bodyPr>
          <a:lstStyle/>
          <a:p>
            <a:r>
              <a:rPr lang="ja-JP" altLang="en-US" sz="1315" b="1" dirty="0">
                <a:solidFill>
                  <a:srgbClr val="333399"/>
                </a:solidFill>
                <a:latin typeface="ＭＳ ゴシック" panose="020B0609070205080204" pitchFamily="49" charset="-128"/>
                <a:ea typeface="ＭＳ ゴシック" panose="020B0609070205080204" pitchFamily="49" charset="-128"/>
              </a:rPr>
              <a:t>前回（</a:t>
            </a:r>
            <a:r>
              <a:rPr lang="en-US" altLang="ja-JP" sz="1315" b="1" dirty="0">
                <a:solidFill>
                  <a:srgbClr val="333399"/>
                </a:solidFill>
                <a:latin typeface="ＭＳ ゴシック" panose="020B0609070205080204" pitchFamily="49" charset="-128"/>
                <a:ea typeface="ＭＳ ゴシック" panose="020B0609070205080204" pitchFamily="49" charset="-128"/>
              </a:rPr>
              <a:t>R4.1/7</a:t>
            </a:r>
            <a:r>
              <a:rPr lang="ja-JP" altLang="en-US" sz="1315" b="1" dirty="0">
                <a:solidFill>
                  <a:srgbClr val="333399"/>
                </a:solidFill>
                <a:latin typeface="ＭＳ ゴシック" panose="020B0609070205080204" pitchFamily="49" charset="-128"/>
                <a:ea typeface="ＭＳ ゴシック" panose="020B0609070205080204" pitchFamily="49" charset="-128"/>
              </a:rPr>
              <a:t>）の意見と対応</a:t>
            </a:r>
            <a:endParaRPr lang="en-US" altLang="ja-JP" sz="1315" b="1" dirty="0">
              <a:solidFill>
                <a:srgbClr val="333399"/>
              </a:solidFill>
              <a:latin typeface="ＭＳ ゴシック" panose="020B0609070205080204" pitchFamily="49" charset="-128"/>
              <a:ea typeface="ＭＳ ゴシック" panose="020B0609070205080204" pitchFamily="49" charset="-128"/>
            </a:endParaRPr>
          </a:p>
        </p:txBody>
      </p:sp>
      <p:sp>
        <p:nvSpPr>
          <p:cNvPr id="37" name="テキスト ボックス 36">
            <a:extLst>
              <a:ext uri="{FF2B5EF4-FFF2-40B4-BE49-F238E27FC236}">
                <a16:creationId xmlns:a16="http://schemas.microsoft.com/office/drawing/2014/main" id="{8A0E54EE-6831-4C90-A711-3CC30BCE49EB}"/>
              </a:ext>
            </a:extLst>
          </p:cNvPr>
          <p:cNvSpPr txBox="1"/>
          <p:nvPr/>
        </p:nvSpPr>
        <p:spPr>
          <a:xfrm>
            <a:off x="288641" y="1201846"/>
            <a:ext cx="8291882" cy="236988"/>
          </a:xfrm>
          <a:prstGeom prst="rect">
            <a:avLst/>
          </a:prstGeom>
          <a:noFill/>
        </p:spPr>
        <p:txBody>
          <a:bodyPr wrap="square" rtlCol="0">
            <a:spAutoFit/>
          </a:bodyPr>
          <a:lstStyle/>
          <a:p>
            <a:r>
              <a:rPr lang="ja-JP" altLang="en-US" sz="940" dirty="0">
                <a:latin typeface="ＭＳ ゴシック" panose="020B0609070205080204" pitchFamily="49" charset="-128"/>
                <a:ea typeface="ＭＳ ゴシック" panose="020B0609070205080204" pitchFamily="49" charset="-128"/>
              </a:rPr>
              <a:t>・前回の部会でいただいたご意見について、本資料では以下のように対応している。</a:t>
            </a:r>
            <a:endParaRPr lang="en-US" altLang="ja-JP" sz="846" dirty="0">
              <a:latin typeface="ＭＳ ゴシック" panose="020B0609070205080204" pitchFamily="49" charset="-128"/>
              <a:ea typeface="ＭＳ ゴシック" panose="020B0609070205080204" pitchFamily="49" charset="-128"/>
            </a:endParaRPr>
          </a:p>
        </p:txBody>
      </p:sp>
      <p:graphicFrame>
        <p:nvGraphicFramePr>
          <p:cNvPr id="4" name="表 3"/>
          <p:cNvGraphicFramePr>
            <a:graphicFrameLocks noGrp="1"/>
          </p:cNvGraphicFramePr>
          <p:nvPr>
            <p:extLst/>
          </p:nvPr>
        </p:nvGraphicFramePr>
        <p:xfrm>
          <a:off x="497716" y="1466463"/>
          <a:ext cx="8049936" cy="4548638"/>
        </p:xfrm>
        <a:graphic>
          <a:graphicData uri="http://schemas.openxmlformats.org/drawingml/2006/table">
            <a:tbl>
              <a:tblPr firstRow="1" firstCol="1" bandRow="1">
                <a:tableStyleId>{5C22544A-7EE6-4342-B048-85BDC9FD1C3A}</a:tableStyleId>
              </a:tblPr>
              <a:tblGrid>
                <a:gridCol w="581860">
                  <a:extLst>
                    <a:ext uri="{9D8B030D-6E8A-4147-A177-3AD203B41FA5}">
                      <a16:colId xmlns:a16="http://schemas.microsoft.com/office/drawing/2014/main" val="20000"/>
                    </a:ext>
                  </a:extLst>
                </a:gridCol>
                <a:gridCol w="2313462">
                  <a:extLst>
                    <a:ext uri="{9D8B030D-6E8A-4147-A177-3AD203B41FA5}">
                      <a16:colId xmlns:a16="http://schemas.microsoft.com/office/drawing/2014/main" val="20001"/>
                    </a:ext>
                  </a:extLst>
                </a:gridCol>
                <a:gridCol w="2284630">
                  <a:extLst>
                    <a:ext uri="{9D8B030D-6E8A-4147-A177-3AD203B41FA5}">
                      <a16:colId xmlns:a16="http://schemas.microsoft.com/office/drawing/2014/main" val="20002"/>
                    </a:ext>
                  </a:extLst>
                </a:gridCol>
                <a:gridCol w="2869984">
                  <a:extLst>
                    <a:ext uri="{9D8B030D-6E8A-4147-A177-3AD203B41FA5}">
                      <a16:colId xmlns:a16="http://schemas.microsoft.com/office/drawing/2014/main" val="20003"/>
                    </a:ext>
                  </a:extLst>
                </a:gridCol>
              </a:tblGrid>
              <a:tr h="129038">
                <a:tc>
                  <a:txBody>
                    <a:bodyPr/>
                    <a:lstStyle/>
                    <a:p>
                      <a:pPr algn="ctr">
                        <a:lnSpc>
                          <a:spcPct val="100000"/>
                        </a:lnSpc>
                        <a:spcAft>
                          <a:spcPts val="0"/>
                        </a:spcAft>
                      </a:pPr>
                      <a:r>
                        <a:rPr lang="en-US" sz="800" kern="100" dirty="0">
                          <a:effectLst/>
                        </a:rPr>
                        <a:t>No.</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ctr">
                        <a:lnSpc>
                          <a:spcPct val="100000"/>
                        </a:lnSpc>
                        <a:spcAft>
                          <a:spcPts val="0"/>
                        </a:spcAft>
                      </a:pPr>
                      <a:r>
                        <a:rPr lang="ja-JP" sz="800" kern="100">
                          <a:effectLst/>
                        </a:rPr>
                        <a:t>意見</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ctr">
                        <a:lnSpc>
                          <a:spcPct val="100000"/>
                        </a:lnSpc>
                        <a:spcAft>
                          <a:spcPts val="0"/>
                        </a:spcAft>
                      </a:pPr>
                      <a:r>
                        <a:rPr lang="ja-JP" sz="800" kern="100">
                          <a:effectLst/>
                        </a:rPr>
                        <a:t>当日の回答</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ctr">
                        <a:lnSpc>
                          <a:spcPct val="100000"/>
                        </a:lnSpc>
                        <a:spcAft>
                          <a:spcPts val="0"/>
                        </a:spcAft>
                      </a:pPr>
                      <a:r>
                        <a:rPr lang="ja-JP" altLang="en-US" sz="800" kern="100" dirty="0">
                          <a:effectLst/>
                        </a:rPr>
                        <a:t>本資料での</a:t>
                      </a:r>
                      <a:r>
                        <a:rPr lang="ja-JP" sz="800" kern="100" dirty="0">
                          <a:effectLst/>
                        </a:rPr>
                        <a:t>対応（案）</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extLst>
                  <a:ext uri="{0D108BD9-81ED-4DB2-BD59-A6C34878D82A}">
                    <a16:rowId xmlns:a16="http://schemas.microsoft.com/office/drawing/2014/main" val="10000"/>
                  </a:ext>
                </a:extLst>
              </a:tr>
              <a:tr h="294943">
                <a:tc>
                  <a:txBody>
                    <a:bodyPr/>
                    <a:lstStyle/>
                    <a:p>
                      <a:pPr marL="0" algn="ctr" defTabSz="1420703" rtl="0" eaLnBrk="1" latinLnBrk="0" hangingPunct="1">
                        <a:lnSpc>
                          <a:spcPts val="1200"/>
                        </a:lnSpc>
                        <a:spcAft>
                          <a:spcPts val="0"/>
                        </a:spcAft>
                      </a:pPr>
                      <a:r>
                        <a:rPr kumimoji="1" lang="en-US" altLang="ja-JP" sz="1000" b="1" kern="100">
                          <a:solidFill>
                            <a:schemeClr val="lt1"/>
                          </a:solidFill>
                          <a:effectLst/>
                          <a:latin typeface="+mn-lt"/>
                          <a:ea typeface="+mn-ea"/>
                          <a:cs typeface="+mn-cs"/>
                        </a:rPr>
                        <a:t>1</a:t>
                      </a:r>
                      <a:endParaRPr kumimoji="1" lang="ja-JP" altLang="en-US" sz="1000" b="1" kern="100">
                        <a:solidFill>
                          <a:schemeClr val="lt1"/>
                        </a:solidFill>
                        <a:effectLst/>
                        <a:latin typeface="+mn-lt"/>
                        <a:ea typeface="+mn-ea"/>
                        <a:cs typeface="+mn-cs"/>
                      </a:endParaRPr>
                    </a:p>
                  </a:txBody>
                  <a:tcPr marL="40462" marR="40462" marT="0" marB="0" anchor="ctr"/>
                </a:tc>
                <a:tc>
                  <a:txBody>
                    <a:bodyPr/>
                    <a:lstStyle/>
                    <a:p>
                      <a:pPr algn="l">
                        <a:lnSpc>
                          <a:spcPct val="100000"/>
                        </a:lnSpc>
                        <a:spcAft>
                          <a:spcPts val="0"/>
                        </a:spcAft>
                      </a:pPr>
                      <a:r>
                        <a:rPr lang="ja-JP" sz="1000" kern="100">
                          <a:effectLst/>
                        </a:rPr>
                        <a:t>万才橋の</a:t>
                      </a:r>
                      <a:r>
                        <a:rPr lang="en-US" sz="1000" kern="100">
                          <a:effectLst/>
                        </a:rPr>
                        <a:t>3</a:t>
                      </a:r>
                      <a:r>
                        <a:rPr lang="ja-JP" sz="1000" kern="100">
                          <a:effectLst/>
                        </a:rPr>
                        <a:t>か月以降は評価対象外とすることの意見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a:effectLst/>
                        </a:rPr>
                        <a:t>－</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l">
                        <a:lnSpc>
                          <a:spcPct val="100000"/>
                        </a:lnSpc>
                        <a:spcAft>
                          <a:spcPts val="0"/>
                        </a:spcAft>
                      </a:pPr>
                      <a:r>
                        <a:rPr lang="ja-JP" sz="1000" kern="100">
                          <a:effectLst/>
                        </a:rPr>
                        <a:t>記載は存置するが、凡例や文字の色で区別できるようにする。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extLst>
                  <a:ext uri="{0D108BD9-81ED-4DB2-BD59-A6C34878D82A}">
                    <a16:rowId xmlns:a16="http://schemas.microsoft.com/office/drawing/2014/main" val="10001"/>
                  </a:ext>
                </a:extLst>
              </a:tr>
              <a:tr h="294943">
                <a:tc>
                  <a:txBody>
                    <a:bodyPr/>
                    <a:lstStyle/>
                    <a:p>
                      <a:pPr marL="0" algn="ctr" defTabSz="1420703" rtl="0" eaLnBrk="1" latinLnBrk="0" hangingPunct="1">
                        <a:lnSpc>
                          <a:spcPts val="1200"/>
                        </a:lnSpc>
                        <a:spcAft>
                          <a:spcPts val="0"/>
                        </a:spcAft>
                      </a:pPr>
                      <a:r>
                        <a:rPr kumimoji="1" lang="en-US" altLang="ja-JP" sz="1000" b="1" kern="100">
                          <a:solidFill>
                            <a:schemeClr val="lt1"/>
                          </a:solidFill>
                          <a:effectLst/>
                          <a:latin typeface="+mn-lt"/>
                          <a:ea typeface="+mn-ea"/>
                          <a:cs typeface="+mn-cs"/>
                        </a:rPr>
                        <a:t>2</a:t>
                      </a:r>
                      <a:endParaRPr kumimoji="1" lang="ja-JP" altLang="en-US" sz="1000" b="1" kern="100">
                        <a:solidFill>
                          <a:schemeClr val="lt1"/>
                        </a:solidFill>
                        <a:effectLst/>
                        <a:latin typeface="+mn-lt"/>
                        <a:ea typeface="+mn-ea"/>
                        <a:cs typeface="+mn-cs"/>
                      </a:endParaRPr>
                    </a:p>
                  </a:txBody>
                  <a:tcPr marL="40462" marR="40462" marT="0" marB="0" anchor="ctr"/>
                </a:tc>
                <a:tc>
                  <a:txBody>
                    <a:bodyPr/>
                    <a:lstStyle/>
                    <a:p>
                      <a:pPr algn="l">
                        <a:lnSpc>
                          <a:spcPct val="100000"/>
                        </a:lnSpc>
                        <a:spcAft>
                          <a:spcPts val="0"/>
                        </a:spcAft>
                      </a:pPr>
                      <a:r>
                        <a:rPr lang="ja-JP" sz="1000" kern="100" dirty="0">
                          <a:effectLst/>
                        </a:rPr>
                        <a:t>底質変化傾向についての「改善」、「緩和」の表現の使い分けに関する意見</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a:effectLst/>
                        </a:rPr>
                        <a:t>誤解の無いよう表現を改善する。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dirty="0">
                          <a:solidFill>
                            <a:schemeClr val="tx1"/>
                          </a:solidFill>
                          <a:effectLst/>
                        </a:rPr>
                        <a:t>「改善」・「緩和」に分類し、資料に反映する。</a:t>
                      </a:r>
                      <a:endParaRPr lang="ja-JP" sz="10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extLst>
                  <a:ext uri="{0D108BD9-81ED-4DB2-BD59-A6C34878D82A}">
                    <a16:rowId xmlns:a16="http://schemas.microsoft.com/office/drawing/2014/main" val="10002"/>
                  </a:ext>
                </a:extLst>
              </a:tr>
              <a:tr h="442414">
                <a:tc>
                  <a:txBody>
                    <a:bodyPr/>
                    <a:lstStyle/>
                    <a:p>
                      <a:pPr marL="0" algn="ctr" defTabSz="1420703" rtl="0" eaLnBrk="1" latinLnBrk="0" hangingPunct="1">
                        <a:lnSpc>
                          <a:spcPts val="1200"/>
                        </a:lnSpc>
                        <a:spcAft>
                          <a:spcPts val="0"/>
                        </a:spcAft>
                      </a:pPr>
                      <a:r>
                        <a:rPr kumimoji="1" lang="en-US" altLang="ja-JP" sz="1000" b="1" kern="100">
                          <a:solidFill>
                            <a:schemeClr val="lt1"/>
                          </a:solidFill>
                          <a:effectLst/>
                          <a:latin typeface="+mn-lt"/>
                          <a:ea typeface="+mn-ea"/>
                          <a:cs typeface="+mn-cs"/>
                        </a:rPr>
                        <a:t>3</a:t>
                      </a:r>
                      <a:endParaRPr kumimoji="1" lang="ja-JP" altLang="en-US" sz="1000" b="1" kern="100">
                        <a:solidFill>
                          <a:schemeClr val="lt1"/>
                        </a:solidFill>
                        <a:effectLst/>
                        <a:latin typeface="+mn-lt"/>
                        <a:ea typeface="+mn-ea"/>
                        <a:cs typeface="+mn-cs"/>
                      </a:endParaRPr>
                    </a:p>
                  </a:txBody>
                  <a:tcPr marL="40462" marR="40462" marT="0" marB="0" anchor="ctr"/>
                </a:tc>
                <a:tc>
                  <a:txBody>
                    <a:bodyPr/>
                    <a:lstStyle/>
                    <a:p>
                      <a:pPr algn="l">
                        <a:lnSpc>
                          <a:spcPct val="100000"/>
                        </a:lnSpc>
                        <a:spcAft>
                          <a:spcPts val="0"/>
                        </a:spcAft>
                      </a:pPr>
                      <a:r>
                        <a:rPr lang="ja-JP" sz="1000" kern="100" dirty="0">
                          <a:effectLst/>
                        </a:rPr>
                        <a:t>「まとめイメージ」一覧表において「散布回数」や「散布量」ごとに比較・評価することについての意見</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rowSpan="3">
                  <a:txBody>
                    <a:bodyPr/>
                    <a:lstStyle/>
                    <a:p>
                      <a:pPr algn="just">
                        <a:lnSpc>
                          <a:spcPct val="100000"/>
                        </a:lnSpc>
                        <a:spcAft>
                          <a:spcPts val="0"/>
                        </a:spcAft>
                      </a:pPr>
                      <a:r>
                        <a:rPr lang="ja-JP" sz="1000" kern="100">
                          <a:effectLst/>
                        </a:rPr>
                        <a:t>「まとめイメージ」一覧表について、頂いた意見を踏まえ、複数のパターンを作成する。</a:t>
                      </a:r>
                    </a:p>
                    <a:p>
                      <a:pPr algn="l">
                        <a:lnSpc>
                          <a:spcPct val="100000"/>
                        </a:lnSpc>
                        <a:spcAft>
                          <a:spcPts val="0"/>
                        </a:spcAft>
                      </a:pPr>
                      <a:r>
                        <a:rPr lang="ja-JP" sz="1000" kern="100">
                          <a:effectLst/>
                        </a:rPr>
                        <a:t>その上で、評価しやすいパターンについて改めて相談させてもらいたい。</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rowSpan="3">
                  <a:txBody>
                    <a:bodyPr/>
                    <a:lstStyle/>
                    <a:p>
                      <a:pPr marL="114300" indent="-114300" algn="just">
                        <a:lnSpc>
                          <a:spcPct val="100000"/>
                        </a:lnSpc>
                        <a:spcAft>
                          <a:spcPts val="0"/>
                        </a:spcAft>
                      </a:pPr>
                      <a:r>
                        <a:rPr lang="ja-JP" sz="1000" kern="100" dirty="0">
                          <a:solidFill>
                            <a:schemeClr val="tx1"/>
                          </a:solidFill>
                          <a:effectLst/>
                        </a:rPr>
                        <a:t>・各種視点ごとに列をグルーピングしたケースも作成し、比較・評価を行う。</a:t>
                      </a:r>
                    </a:p>
                    <a:p>
                      <a:pPr marL="114300" indent="-114300" algn="just">
                        <a:lnSpc>
                          <a:spcPct val="100000"/>
                        </a:lnSpc>
                        <a:spcAft>
                          <a:spcPts val="0"/>
                        </a:spcAft>
                      </a:pPr>
                      <a:r>
                        <a:rPr lang="en-US" sz="1000" kern="100" dirty="0">
                          <a:solidFill>
                            <a:schemeClr val="tx1"/>
                          </a:solidFill>
                          <a:effectLst/>
                        </a:rPr>
                        <a:t> </a:t>
                      </a:r>
                      <a:endParaRPr lang="ja-JP" sz="1000" kern="100" dirty="0">
                        <a:solidFill>
                          <a:schemeClr val="tx1"/>
                        </a:solidFill>
                        <a:effectLst/>
                      </a:endParaRPr>
                    </a:p>
                    <a:p>
                      <a:pPr marL="114300" indent="-114300" algn="just">
                        <a:lnSpc>
                          <a:spcPct val="100000"/>
                        </a:lnSpc>
                        <a:spcAft>
                          <a:spcPts val="0"/>
                        </a:spcAft>
                      </a:pPr>
                      <a:r>
                        <a:rPr lang="ja-JP" sz="1000" kern="100" dirty="0">
                          <a:solidFill>
                            <a:schemeClr val="tx1"/>
                          </a:solidFill>
                          <a:effectLst/>
                        </a:rPr>
                        <a:t>・「改善傾向が大きい」場合（改善）と「悪化傾向が小さい」場合（緩和）は凡例を分けて示す。</a:t>
                      </a:r>
                    </a:p>
                  </a:txBody>
                  <a:tcPr marL="40462" marR="40462" marT="0" marB="0"/>
                </a:tc>
                <a:extLst>
                  <a:ext uri="{0D108BD9-81ED-4DB2-BD59-A6C34878D82A}">
                    <a16:rowId xmlns:a16="http://schemas.microsoft.com/office/drawing/2014/main" val="10003"/>
                  </a:ext>
                </a:extLst>
              </a:tr>
              <a:tr h="442414">
                <a:tc>
                  <a:txBody>
                    <a:bodyPr/>
                    <a:lstStyle/>
                    <a:p>
                      <a:pPr marL="0" algn="ctr" defTabSz="1420703" rtl="0" eaLnBrk="1" latinLnBrk="0" hangingPunct="1">
                        <a:lnSpc>
                          <a:spcPts val="1200"/>
                        </a:lnSpc>
                        <a:spcAft>
                          <a:spcPts val="0"/>
                        </a:spcAft>
                      </a:pPr>
                      <a:r>
                        <a:rPr kumimoji="1" lang="en-US" altLang="ja-JP" sz="1000" b="1" kern="100">
                          <a:solidFill>
                            <a:schemeClr val="lt1"/>
                          </a:solidFill>
                          <a:effectLst/>
                          <a:latin typeface="+mn-lt"/>
                          <a:ea typeface="+mn-ea"/>
                          <a:cs typeface="+mn-cs"/>
                        </a:rPr>
                        <a:t>4</a:t>
                      </a:r>
                      <a:endParaRPr kumimoji="1" lang="ja-JP" altLang="en-US" sz="1000" b="1" kern="100">
                        <a:solidFill>
                          <a:schemeClr val="lt1"/>
                        </a:solidFill>
                        <a:effectLst/>
                        <a:latin typeface="+mn-lt"/>
                        <a:ea typeface="+mn-ea"/>
                        <a:cs typeface="+mn-cs"/>
                      </a:endParaRPr>
                    </a:p>
                  </a:txBody>
                  <a:tcPr marL="40462" marR="40462" marT="0" marB="0" anchor="ctr"/>
                </a:tc>
                <a:tc>
                  <a:txBody>
                    <a:bodyPr/>
                    <a:lstStyle/>
                    <a:p>
                      <a:pPr algn="l">
                        <a:lnSpc>
                          <a:spcPct val="100000"/>
                        </a:lnSpc>
                        <a:spcAft>
                          <a:spcPts val="0"/>
                        </a:spcAft>
                      </a:pPr>
                      <a:r>
                        <a:rPr lang="ja-JP" sz="1000" kern="100">
                          <a:effectLst/>
                        </a:rPr>
                        <a:t>「まとめイメージ」一覧表において底質変化傾向についての「改善」、「緩和」毎に整理する必要性についての質問</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4"/>
                  </a:ext>
                </a:extLst>
              </a:tr>
              <a:tr h="294943">
                <a:tc>
                  <a:txBody>
                    <a:bodyPr/>
                    <a:lstStyle/>
                    <a:p>
                      <a:pPr marL="0" algn="ctr" defTabSz="1420703" rtl="0" eaLnBrk="1" latinLnBrk="0" hangingPunct="1">
                        <a:lnSpc>
                          <a:spcPts val="1200"/>
                        </a:lnSpc>
                        <a:spcAft>
                          <a:spcPts val="0"/>
                        </a:spcAft>
                      </a:pPr>
                      <a:r>
                        <a:rPr kumimoji="1" lang="en-US" altLang="ja-JP" sz="1000" b="1" kern="100">
                          <a:solidFill>
                            <a:schemeClr val="lt1"/>
                          </a:solidFill>
                          <a:effectLst/>
                          <a:latin typeface="+mn-lt"/>
                          <a:ea typeface="+mn-ea"/>
                          <a:cs typeface="+mn-cs"/>
                        </a:rPr>
                        <a:t>5</a:t>
                      </a:r>
                      <a:endParaRPr kumimoji="1" lang="ja-JP" altLang="en-US" sz="1000" b="1" kern="100">
                        <a:solidFill>
                          <a:schemeClr val="lt1"/>
                        </a:solidFill>
                        <a:effectLst/>
                        <a:latin typeface="+mn-lt"/>
                        <a:ea typeface="+mn-ea"/>
                        <a:cs typeface="+mn-cs"/>
                      </a:endParaRPr>
                    </a:p>
                  </a:txBody>
                  <a:tcPr marL="40462" marR="40462" marT="0" marB="0" anchor="ctr"/>
                </a:tc>
                <a:tc>
                  <a:txBody>
                    <a:bodyPr/>
                    <a:lstStyle/>
                    <a:p>
                      <a:pPr algn="l">
                        <a:lnSpc>
                          <a:spcPct val="100000"/>
                        </a:lnSpc>
                        <a:spcAft>
                          <a:spcPts val="0"/>
                        </a:spcAft>
                      </a:pPr>
                      <a:r>
                        <a:rPr lang="ja-JP" sz="1000" kern="100">
                          <a:effectLst/>
                        </a:rPr>
                        <a:t>実験区と対照区で初期値が異なる場合の整理についての意見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5"/>
                  </a:ext>
                </a:extLst>
              </a:tr>
              <a:tr h="442414">
                <a:tc>
                  <a:txBody>
                    <a:bodyPr/>
                    <a:lstStyle/>
                    <a:p>
                      <a:pPr algn="ctr">
                        <a:lnSpc>
                          <a:spcPts val="1200"/>
                        </a:lnSpc>
                        <a:spcAft>
                          <a:spcPts val="0"/>
                        </a:spcAft>
                      </a:pPr>
                      <a:r>
                        <a:rPr lang="en-US" sz="1000" kern="100">
                          <a:effectLst/>
                        </a:rPr>
                        <a:t>6</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l">
                        <a:lnSpc>
                          <a:spcPct val="100000"/>
                        </a:lnSpc>
                        <a:spcAft>
                          <a:spcPts val="0"/>
                        </a:spcAft>
                      </a:pPr>
                      <a:r>
                        <a:rPr lang="ja-JP" sz="1000" kern="100">
                          <a:effectLst/>
                        </a:rPr>
                        <a:t>堆積・洗堀の状況により、対象底質試料が異なる可能性についての意見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a:effectLst/>
                        </a:rPr>
                        <a:t>「まとめイメージ」一覧表について、地盤高の変化に応じて凡例を変えて整理する。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dirty="0">
                          <a:solidFill>
                            <a:schemeClr val="tx1"/>
                          </a:solidFill>
                          <a:effectLst/>
                        </a:rPr>
                        <a:t>「まとめイメージ」一覧表について、地盤高の変化状況に応じて凡例を変えて整理する。</a:t>
                      </a:r>
                      <a:endParaRPr lang="ja-JP" sz="10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extLst>
                  <a:ext uri="{0D108BD9-81ED-4DB2-BD59-A6C34878D82A}">
                    <a16:rowId xmlns:a16="http://schemas.microsoft.com/office/drawing/2014/main" val="10006"/>
                  </a:ext>
                </a:extLst>
              </a:tr>
              <a:tr h="442414">
                <a:tc>
                  <a:txBody>
                    <a:bodyPr/>
                    <a:lstStyle/>
                    <a:p>
                      <a:pPr algn="ctr">
                        <a:lnSpc>
                          <a:spcPts val="1200"/>
                        </a:lnSpc>
                        <a:spcAft>
                          <a:spcPts val="0"/>
                        </a:spcAft>
                      </a:pPr>
                      <a:r>
                        <a:rPr lang="en-US" sz="1000" kern="100">
                          <a:effectLst/>
                        </a:rPr>
                        <a:t>7</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just">
                        <a:lnSpc>
                          <a:spcPct val="100000"/>
                        </a:lnSpc>
                        <a:spcAft>
                          <a:spcPts val="0"/>
                        </a:spcAft>
                      </a:pPr>
                      <a:r>
                        <a:rPr lang="ja-JP" sz="1000" kern="100">
                          <a:effectLst/>
                        </a:rPr>
                        <a:t>答申に向けての「まとめイメージ」一覧表の最終的なまとめ方への質問</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just">
                        <a:lnSpc>
                          <a:spcPct val="100000"/>
                        </a:lnSpc>
                        <a:spcAft>
                          <a:spcPts val="0"/>
                        </a:spcAft>
                      </a:pPr>
                      <a:r>
                        <a:rPr lang="ja-JP" sz="1000" kern="100">
                          <a:effectLst/>
                        </a:rPr>
                        <a:t>グルーピングなど見せ方は工夫していきたい。</a:t>
                      </a:r>
                    </a:p>
                    <a:p>
                      <a:pPr algn="l">
                        <a:lnSpc>
                          <a:spcPct val="100000"/>
                        </a:lnSpc>
                        <a:spcAft>
                          <a:spcPts val="0"/>
                        </a:spcAft>
                      </a:pPr>
                      <a:r>
                        <a:rPr lang="en-US" sz="1000" kern="100">
                          <a:effectLst/>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just">
                        <a:lnSpc>
                          <a:spcPct val="100000"/>
                        </a:lnSpc>
                        <a:spcAft>
                          <a:spcPts val="0"/>
                        </a:spcAft>
                      </a:pPr>
                      <a:r>
                        <a:rPr lang="ja-JP" sz="1000" kern="100" dirty="0">
                          <a:solidFill>
                            <a:schemeClr val="tx1"/>
                          </a:solidFill>
                          <a:effectLst/>
                        </a:rPr>
                        <a:t>「まとめイメージ」一覧表について、「散布量」ごとにグルーピングしたケースも作成し、比較・評価を行う。</a:t>
                      </a:r>
                      <a:endParaRPr lang="ja-JP" sz="10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extLst>
                  <a:ext uri="{0D108BD9-81ED-4DB2-BD59-A6C34878D82A}">
                    <a16:rowId xmlns:a16="http://schemas.microsoft.com/office/drawing/2014/main" val="10007"/>
                  </a:ext>
                </a:extLst>
              </a:tr>
              <a:tr h="294943">
                <a:tc>
                  <a:txBody>
                    <a:bodyPr/>
                    <a:lstStyle/>
                    <a:p>
                      <a:pPr algn="ctr">
                        <a:lnSpc>
                          <a:spcPts val="1200"/>
                        </a:lnSpc>
                        <a:spcAft>
                          <a:spcPts val="0"/>
                        </a:spcAft>
                      </a:pPr>
                      <a:r>
                        <a:rPr lang="en-US" sz="1000" kern="100">
                          <a:effectLst/>
                        </a:rPr>
                        <a:t>8</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l">
                        <a:lnSpc>
                          <a:spcPct val="100000"/>
                        </a:lnSpc>
                        <a:spcAft>
                          <a:spcPts val="0"/>
                        </a:spcAft>
                      </a:pPr>
                      <a:r>
                        <a:rPr lang="ja-JP" sz="1000" kern="100">
                          <a:effectLst/>
                        </a:rPr>
                        <a:t>底質項目について主成分分析等により指標の単純化を検討することへの意見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a:effectLst/>
                        </a:rPr>
                        <a:t>－</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l">
                        <a:lnSpc>
                          <a:spcPct val="100000"/>
                        </a:lnSpc>
                        <a:spcAft>
                          <a:spcPts val="0"/>
                        </a:spcAft>
                      </a:pPr>
                      <a:r>
                        <a:rPr lang="ja-JP" sz="1000" kern="100" dirty="0">
                          <a:solidFill>
                            <a:schemeClr val="tx1"/>
                          </a:solidFill>
                          <a:effectLst/>
                        </a:rPr>
                        <a:t>主成分分析を試行し、指標の合成を検討する。</a:t>
                      </a:r>
                      <a:endParaRPr lang="ja-JP" sz="10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extLst>
                  <a:ext uri="{0D108BD9-81ED-4DB2-BD59-A6C34878D82A}">
                    <a16:rowId xmlns:a16="http://schemas.microsoft.com/office/drawing/2014/main" val="10008"/>
                  </a:ext>
                </a:extLst>
              </a:tr>
              <a:tr h="442414">
                <a:tc>
                  <a:txBody>
                    <a:bodyPr/>
                    <a:lstStyle/>
                    <a:p>
                      <a:pPr algn="ctr">
                        <a:lnSpc>
                          <a:spcPts val="1200"/>
                        </a:lnSpc>
                        <a:spcAft>
                          <a:spcPts val="0"/>
                        </a:spcAft>
                      </a:pPr>
                      <a:r>
                        <a:rPr lang="en-US" sz="1000" kern="100">
                          <a:effectLst/>
                        </a:rPr>
                        <a:t>9</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l">
                        <a:lnSpc>
                          <a:spcPct val="100000"/>
                        </a:lnSpc>
                        <a:spcAft>
                          <a:spcPts val="0"/>
                        </a:spcAft>
                      </a:pPr>
                      <a:r>
                        <a:rPr lang="ja-JP" sz="1000" kern="100">
                          <a:effectLst/>
                        </a:rPr>
                        <a:t>スカムの流下する範囲についての質問</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a:effectLst/>
                        </a:rPr>
                        <a:t>おそらく第二寝屋川程度まで流下し、沈降するが、再浮上の有無は不明である。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a:effectLst/>
                        </a:rPr>
                        <a:t>（当日に回答済み）</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extLst>
                  <a:ext uri="{0D108BD9-81ED-4DB2-BD59-A6C34878D82A}">
                    <a16:rowId xmlns:a16="http://schemas.microsoft.com/office/drawing/2014/main" val="10009"/>
                  </a:ext>
                </a:extLst>
              </a:tr>
              <a:tr h="294943">
                <a:tc>
                  <a:txBody>
                    <a:bodyPr/>
                    <a:lstStyle/>
                    <a:p>
                      <a:pPr algn="ctr">
                        <a:lnSpc>
                          <a:spcPts val="1200"/>
                        </a:lnSpc>
                        <a:spcAft>
                          <a:spcPts val="0"/>
                        </a:spcAft>
                      </a:pPr>
                      <a:r>
                        <a:rPr lang="en-US" sz="1000" kern="100">
                          <a:effectLst/>
                        </a:rPr>
                        <a:t>10</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just">
                        <a:lnSpc>
                          <a:spcPct val="100000"/>
                        </a:lnSpc>
                        <a:spcAft>
                          <a:spcPts val="0"/>
                        </a:spcAft>
                      </a:pPr>
                      <a:r>
                        <a:rPr lang="en-US" sz="1000" kern="100">
                          <a:effectLst/>
                        </a:rPr>
                        <a:t>AI</a:t>
                      </a:r>
                      <a:r>
                        <a:rPr lang="ja-JP" sz="1000" kern="100">
                          <a:effectLst/>
                        </a:rPr>
                        <a:t>を活用したスカム発生予測に関する意見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a:effectLst/>
                        </a:rPr>
                        <a:t>今後可能な範囲で進めたい。</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a:effectLst/>
                        </a:rPr>
                        <a:t>（当日に回答済み）</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extLst>
                  <a:ext uri="{0D108BD9-81ED-4DB2-BD59-A6C34878D82A}">
                    <a16:rowId xmlns:a16="http://schemas.microsoft.com/office/drawing/2014/main" val="10010"/>
                  </a:ext>
                </a:extLst>
              </a:tr>
              <a:tr h="294943">
                <a:tc>
                  <a:txBody>
                    <a:bodyPr/>
                    <a:lstStyle/>
                    <a:p>
                      <a:pPr algn="ctr">
                        <a:lnSpc>
                          <a:spcPts val="1200"/>
                        </a:lnSpc>
                        <a:spcAft>
                          <a:spcPts val="0"/>
                        </a:spcAft>
                      </a:pPr>
                      <a:r>
                        <a:rPr lang="en-US" altLang="ja-JP" sz="1000" kern="100">
                          <a:effectLst/>
                        </a:rPr>
                        <a:t>11</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tc>
                  <a:txBody>
                    <a:bodyPr/>
                    <a:lstStyle/>
                    <a:p>
                      <a:pPr algn="l">
                        <a:lnSpc>
                          <a:spcPct val="100000"/>
                        </a:lnSpc>
                        <a:spcAft>
                          <a:spcPts val="0"/>
                        </a:spcAft>
                      </a:pPr>
                      <a:r>
                        <a:rPr lang="ja-JP" sz="1000" kern="100">
                          <a:effectLst/>
                        </a:rPr>
                        <a:t>スカム検知の際の苦情等の有無に関する質問</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a:effectLst/>
                        </a:rPr>
                        <a:t>スカムアラートと苦情の相関性はまだ不明確である。</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tc>
                <a:tc>
                  <a:txBody>
                    <a:bodyPr/>
                    <a:lstStyle/>
                    <a:p>
                      <a:pPr algn="l">
                        <a:lnSpc>
                          <a:spcPct val="100000"/>
                        </a:lnSpc>
                        <a:spcAft>
                          <a:spcPts val="0"/>
                        </a:spcAft>
                      </a:pPr>
                      <a:r>
                        <a:rPr lang="ja-JP" sz="1000" kern="100" dirty="0">
                          <a:effectLst/>
                        </a:rPr>
                        <a:t>（当日に回答済み）</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462" marR="40462" marT="0" marB="0" anchor="ctr"/>
                </a:tc>
                <a:extLst>
                  <a:ext uri="{0D108BD9-81ED-4DB2-BD59-A6C34878D82A}">
                    <a16:rowId xmlns:a16="http://schemas.microsoft.com/office/drawing/2014/main" val="10011"/>
                  </a:ext>
                </a:extLst>
              </a:tr>
            </a:tbl>
          </a:graphicData>
        </a:graphic>
      </p:graphicFrame>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40</a:t>
            </a:fld>
            <a:endParaRPr kumimoji="1" lang="ja-JP" altLang="en-US" dirty="0"/>
          </a:p>
        </p:txBody>
      </p:sp>
      <p:grpSp>
        <p:nvGrpSpPr>
          <p:cNvPr id="9" name="グループ化 8"/>
          <p:cNvGrpSpPr/>
          <p:nvPr/>
        </p:nvGrpSpPr>
        <p:grpSpPr>
          <a:xfrm>
            <a:off x="0" y="-37863"/>
            <a:ext cx="8179435" cy="433863"/>
            <a:chOff x="0" y="-37863"/>
            <a:chExt cx="8179435" cy="433863"/>
          </a:xfrm>
        </p:grpSpPr>
        <p:sp>
          <p:nvSpPr>
            <p:cNvPr id="10" name="正方形/長方形 9"/>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13267121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表 50">
            <a:extLst>
              <a:ext uri="{FF2B5EF4-FFF2-40B4-BE49-F238E27FC236}">
                <a16:creationId xmlns:a16="http://schemas.microsoft.com/office/drawing/2014/main" id="{FD1099DE-80B1-47AC-8777-9BB22664FFA8}"/>
              </a:ext>
            </a:extLst>
          </p:cNvPr>
          <p:cNvGraphicFramePr>
            <a:graphicFrameLocks noGrp="1"/>
          </p:cNvGraphicFramePr>
          <p:nvPr>
            <p:extLst/>
          </p:nvPr>
        </p:nvGraphicFramePr>
        <p:xfrm>
          <a:off x="220631" y="1106408"/>
          <a:ext cx="6378580" cy="4984233"/>
        </p:xfrm>
        <a:graphic>
          <a:graphicData uri="http://schemas.openxmlformats.org/drawingml/2006/table">
            <a:tbl>
              <a:tblPr firstRow="1" bandRow="1">
                <a:tableStyleId>{5940675A-B579-460E-94D1-54222C63F5DA}</a:tableStyleId>
              </a:tblPr>
              <a:tblGrid>
                <a:gridCol w="436678">
                  <a:extLst>
                    <a:ext uri="{9D8B030D-6E8A-4147-A177-3AD203B41FA5}">
                      <a16:colId xmlns:a16="http://schemas.microsoft.com/office/drawing/2014/main" val="3649475352"/>
                    </a:ext>
                  </a:extLst>
                </a:gridCol>
                <a:gridCol w="1980634">
                  <a:extLst>
                    <a:ext uri="{9D8B030D-6E8A-4147-A177-3AD203B41FA5}">
                      <a16:colId xmlns:a16="http://schemas.microsoft.com/office/drawing/2014/main" val="1456372851"/>
                    </a:ext>
                  </a:extLst>
                </a:gridCol>
                <a:gridCol w="1980634">
                  <a:extLst>
                    <a:ext uri="{9D8B030D-6E8A-4147-A177-3AD203B41FA5}">
                      <a16:colId xmlns:a16="http://schemas.microsoft.com/office/drawing/2014/main" val="3492022314"/>
                    </a:ext>
                  </a:extLst>
                </a:gridCol>
                <a:gridCol w="1980634">
                  <a:extLst>
                    <a:ext uri="{9D8B030D-6E8A-4147-A177-3AD203B41FA5}">
                      <a16:colId xmlns:a16="http://schemas.microsoft.com/office/drawing/2014/main" val="1229923971"/>
                    </a:ext>
                  </a:extLst>
                </a:gridCol>
              </a:tblGrid>
              <a:tr h="145093">
                <a:tc>
                  <a:txBody>
                    <a:bodyPr/>
                    <a:lstStyle/>
                    <a:p>
                      <a:pPr marL="31750" indent="63500" algn="ctr"/>
                      <a:r>
                        <a:rPr lang="ja-JP" altLang="en-US"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項目</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55963" marR="55963" marT="0" marB="0" anchor="ctr">
                    <a:solidFill>
                      <a:schemeClr val="accent5">
                        <a:lumMod val="40000"/>
                        <a:lumOff val="60000"/>
                      </a:schemeClr>
                    </a:solidFill>
                  </a:tcPr>
                </a:tc>
                <a:tc>
                  <a:txBody>
                    <a:bodyPr/>
                    <a:lstStyle/>
                    <a:p>
                      <a:pPr marL="31750" indent="63500" algn="ctr"/>
                      <a:r>
                        <a:rPr lang="ja-JP" altLang="en-US"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エリア１</a:t>
                      </a:r>
                      <a:r>
                        <a:rPr lang="en-US"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万才橋</a:t>
                      </a:r>
                      <a:r>
                        <a:rPr lang="en-US"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55963" marR="55963" marT="0" marB="0" anchor="ctr">
                    <a:solidFill>
                      <a:schemeClr val="accent5">
                        <a:lumMod val="40000"/>
                        <a:lumOff val="60000"/>
                      </a:schemeClr>
                    </a:solidFill>
                  </a:tcPr>
                </a:tc>
                <a:tc>
                  <a:txBody>
                    <a:bodyPr/>
                    <a:lstStyle/>
                    <a:p>
                      <a:pPr marL="31750" indent="63500" algn="ctr"/>
                      <a:r>
                        <a:rPr lang="ja-JP" altLang="en-US"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エリア２</a:t>
                      </a:r>
                      <a:r>
                        <a:rPr lang="en-US"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7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千歳橋</a:t>
                      </a:r>
                      <a:r>
                        <a:rPr lang="en-US" altLang="ja-JP" sz="7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55963" marR="55963" marT="0" marB="0" anchor="ctr">
                    <a:solidFill>
                      <a:schemeClr val="accent5">
                        <a:lumMod val="40000"/>
                        <a:lumOff val="60000"/>
                      </a:schemeClr>
                    </a:solidFill>
                  </a:tcPr>
                </a:tc>
                <a:tc>
                  <a:txBody>
                    <a:bodyPr/>
                    <a:lstStyle/>
                    <a:p>
                      <a:pPr marL="31750" indent="63500" algn="ctr"/>
                      <a:r>
                        <a:rPr lang="ja-JP" altLang="en-US"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エリア３</a:t>
                      </a:r>
                      <a:r>
                        <a:rPr lang="en-US" alt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7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南弁天橋</a:t>
                      </a:r>
                      <a:r>
                        <a:rPr lang="en-US" altLang="ja-JP" sz="7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55963" marR="55963" marT="0" marB="0" anchor="ctr">
                    <a:solidFill>
                      <a:schemeClr val="accent5">
                        <a:lumMod val="40000"/>
                        <a:lumOff val="60000"/>
                      </a:schemeClr>
                    </a:solidFill>
                  </a:tcPr>
                </a:tc>
                <a:extLst>
                  <a:ext uri="{0D108BD9-81ED-4DB2-BD59-A6C34878D82A}">
                    <a16:rowId xmlns:a16="http://schemas.microsoft.com/office/drawing/2014/main" val="2707961998"/>
                  </a:ext>
                </a:extLst>
              </a:tr>
              <a:tr h="967828">
                <a:tc>
                  <a:txBody>
                    <a:bodyPr/>
                    <a:lstStyle/>
                    <a:p>
                      <a:r>
                        <a:rPr kumimoji="1" lang="ja-JP" altLang="en-US" sz="800" dirty="0">
                          <a:latin typeface="ＭＳ ゴシック" panose="020B0609070205080204" pitchFamily="49" charset="-128"/>
                          <a:ea typeface="ＭＳ ゴシック" panose="020B0609070205080204" pitchFamily="49" charset="-128"/>
                        </a:rPr>
                        <a:t>水温</a:t>
                      </a:r>
                    </a:p>
                  </a:txBody>
                  <a:tcPr marL="29376" marR="29376" marT="37308" marB="37308" anchor="ctr">
                    <a:solidFill>
                      <a:schemeClr val="accent5">
                        <a:lumMod val="40000"/>
                        <a:lumOff val="60000"/>
                      </a:schemeClr>
                    </a:solidFill>
                  </a:tcP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extLst>
                  <a:ext uri="{0D108BD9-81ED-4DB2-BD59-A6C34878D82A}">
                    <a16:rowId xmlns:a16="http://schemas.microsoft.com/office/drawing/2014/main" val="1474579480"/>
                  </a:ext>
                </a:extLst>
              </a:tr>
              <a:tr h="9678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ＭＳ ゴシック" panose="020B0609070205080204" pitchFamily="49" charset="-128"/>
                          <a:ea typeface="ＭＳ ゴシック" panose="020B0609070205080204" pitchFamily="49" charset="-128"/>
                        </a:rPr>
                        <a:t>塩分</a:t>
                      </a:r>
                    </a:p>
                  </a:txBody>
                  <a:tcPr marL="29376" marR="29376" marT="37308" marB="37308" anchor="ctr">
                    <a:solidFill>
                      <a:schemeClr val="accent5">
                        <a:lumMod val="40000"/>
                        <a:lumOff val="60000"/>
                      </a:schemeClr>
                    </a:solidFill>
                  </a:tcP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extLst>
                  <a:ext uri="{0D108BD9-81ED-4DB2-BD59-A6C34878D82A}">
                    <a16:rowId xmlns:a16="http://schemas.microsoft.com/office/drawing/2014/main" val="3774027084"/>
                  </a:ext>
                </a:extLst>
              </a:tr>
              <a:tr h="967828">
                <a:tc>
                  <a:txBody>
                    <a:bodyPr/>
                    <a:lstStyle/>
                    <a:p>
                      <a:r>
                        <a:rPr kumimoji="1" lang="en-US" altLang="ja-JP" sz="800" dirty="0">
                          <a:latin typeface="ＭＳ ゴシック" panose="020B0609070205080204" pitchFamily="49" charset="-128"/>
                          <a:ea typeface="ＭＳ ゴシック" panose="020B0609070205080204" pitchFamily="49" charset="-128"/>
                        </a:rPr>
                        <a:t>pH</a:t>
                      </a:r>
                      <a:endParaRPr kumimoji="1" lang="ja-JP" altLang="en-US" sz="800" dirty="0">
                        <a:latin typeface="ＭＳ ゴシック" panose="020B0609070205080204" pitchFamily="49" charset="-128"/>
                        <a:ea typeface="ＭＳ ゴシック" panose="020B0609070205080204" pitchFamily="49" charset="-128"/>
                      </a:endParaRPr>
                    </a:p>
                  </a:txBody>
                  <a:tcPr marL="29376" marR="29376" marT="37308" marB="37308" anchor="ctr">
                    <a:solidFill>
                      <a:schemeClr val="accent5">
                        <a:lumMod val="40000"/>
                        <a:lumOff val="60000"/>
                      </a:schemeClr>
                    </a:solidFill>
                  </a:tcP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extLst>
                  <a:ext uri="{0D108BD9-81ED-4DB2-BD59-A6C34878D82A}">
                    <a16:rowId xmlns:a16="http://schemas.microsoft.com/office/drawing/2014/main" val="3107462647"/>
                  </a:ext>
                </a:extLst>
              </a:tr>
              <a:tr h="967828">
                <a:tc>
                  <a:txBody>
                    <a:bodyPr/>
                    <a:lstStyle/>
                    <a:p>
                      <a:r>
                        <a:rPr kumimoji="1" lang="en-US" altLang="ja-JP" sz="800" dirty="0">
                          <a:latin typeface="ＭＳ ゴシック" panose="020B0609070205080204" pitchFamily="49" charset="-128"/>
                          <a:ea typeface="ＭＳ ゴシック" panose="020B0609070205080204" pitchFamily="49" charset="-128"/>
                        </a:rPr>
                        <a:t>DO</a:t>
                      </a:r>
                      <a:endParaRPr kumimoji="1" lang="ja-JP" altLang="en-US" sz="800" dirty="0">
                        <a:latin typeface="ＭＳ ゴシック" panose="020B0609070205080204" pitchFamily="49" charset="-128"/>
                        <a:ea typeface="ＭＳ ゴシック" panose="020B0609070205080204" pitchFamily="49" charset="-128"/>
                      </a:endParaRPr>
                    </a:p>
                  </a:txBody>
                  <a:tcPr marL="29376" marR="29376" marT="37308" marB="37308" anchor="ctr">
                    <a:solidFill>
                      <a:schemeClr val="accent5">
                        <a:lumMod val="40000"/>
                        <a:lumOff val="60000"/>
                      </a:schemeClr>
                    </a:solidFill>
                  </a:tcP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extLst>
                  <a:ext uri="{0D108BD9-81ED-4DB2-BD59-A6C34878D82A}">
                    <a16:rowId xmlns:a16="http://schemas.microsoft.com/office/drawing/2014/main" val="2781051378"/>
                  </a:ext>
                </a:extLst>
              </a:tr>
              <a:tr h="9678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ＭＳ ゴシック" panose="020B0609070205080204" pitchFamily="49" charset="-128"/>
                          <a:ea typeface="ＭＳ ゴシック" panose="020B0609070205080204" pitchFamily="49" charset="-128"/>
                        </a:rPr>
                        <a:t>ORP</a:t>
                      </a:r>
                      <a:endParaRPr kumimoji="1" lang="ja-JP" altLang="en-US" sz="800" dirty="0">
                        <a:latin typeface="ＭＳ ゴシック" panose="020B0609070205080204" pitchFamily="49" charset="-128"/>
                        <a:ea typeface="ＭＳ ゴシック" panose="020B0609070205080204" pitchFamily="49" charset="-128"/>
                      </a:endParaRPr>
                    </a:p>
                  </a:txBody>
                  <a:tcPr marL="29376" marR="29376" marT="37308" marB="37308" anchor="ctr">
                    <a:solidFill>
                      <a:schemeClr val="accent5">
                        <a:lumMod val="40000"/>
                        <a:lumOff val="60000"/>
                      </a:schemeClr>
                    </a:solidFill>
                  </a:tcP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tc>
                  <a:txBody>
                    <a:bodyPr/>
                    <a:lstStyle/>
                    <a:p>
                      <a:endParaRPr kumimoji="1" lang="ja-JP" altLang="en-US" sz="1100" dirty="0">
                        <a:latin typeface="ＭＳ ゴシック" panose="020B0609070205080204" pitchFamily="49" charset="-128"/>
                        <a:ea typeface="ＭＳ ゴシック" panose="020B0609070205080204" pitchFamily="49" charset="-128"/>
                      </a:endParaRPr>
                    </a:p>
                  </a:txBody>
                  <a:tcPr marL="74617" marR="74617" marT="37308" marB="37308" anchor="ctr"/>
                </a:tc>
                <a:extLst>
                  <a:ext uri="{0D108BD9-81ED-4DB2-BD59-A6C34878D82A}">
                    <a16:rowId xmlns:a16="http://schemas.microsoft.com/office/drawing/2014/main" val="2092778449"/>
                  </a:ext>
                </a:extLst>
              </a:tr>
            </a:tbl>
          </a:graphicData>
        </a:graphic>
      </p:graphicFrame>
      <p:pic>
        <p:nvPicPr>
          <p:cNvPr id="3" name="図 2"/>
          <p:cNvPicPr>
            <a:picLocks noChangeAspect="1"/>
          </p:cNvPicPr>
          <p:nvPr/>
        </p:nvPicPr>
        <p:blipFill>
          <a:blip r:embed="rId3"/>
          <a:stretch>
            <a:fillRect/>
          </a:stretch>
        </p:blipFill>
        <p:spPr>
          <a:xfrm>
            <a:off x="527265" y="1288562"/>
            <a:ext cx="6178954" cy="4753457"/>
          </a:xfrm>
          <a:prstGeom prst="rect">
            <a:avLst/>
          </a:prstGeom>
        </p:spPr>
      </p:pic>
      <p:graphicFrame>
        <p:nvGraphicFramePr>
          <p:cNvPr id="61" name="表 60"/>
          <p:cNvGraphicFramePr>
            <a:graphicFrameLocks noGrp="1"/>
          </p:cNvGraphicFramePr>
          <p:nvPr>
            <p:extLst>
              <p:ext uri="{D42A27DB-BD31-4B8C-83A1-F6EECF244321}">
                <p14:modId xmlns:p14="http://schemas.microsoft.com/office/powerpoint/2010/main" val="680245372"/>
              </p:ext>
            </p:extLst>
          </p:nvPr>
        </p:nvGraphicFramePr>
        <p:xfrm>
          <a:off x="0" y="592147"/>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試行実施結果：実施水質</a:t>
                      </a:r>
                      <a:r>
                        <a:rPr kumimoji="1" lang="ja-JP" altLang="en-US" sz="1100" dirty="0">
                          <a:latin typeface="ＭＳ ゴシック" panose="020B0609070205080204" pitchFamily="49" charset="-128"/>
                          <a:ea typeface="ＭＳ ゴシック" panose="020B0609070205080204" pitchFamily="49" charset="-128"/>
                        </a:rPr>
                        <a:t>の状況</a:t>
                      </a: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grpSp>
        <p:nvGrpSpPr>
          <p:cNvPr id="6" name="グループ化 5"/>
          <p:cNvGrpSpPr/>
          <p:nvPr/>
        </p:nvGrpSpPr>
        <p:grpSpPr>
          <a:xfrm>
            <a:off x="220630" y="6117077"/>
            <a:ext cx="7707907" cy="396355"/>
            <a:chOff x="651170" y="9495731"/>
            <a:chExt cx="12744810" cy="655361"/>
          </a:xfrm>
        </p:grpSpPr>
        <p:grpSp>
          <p:nvGrpSpPr>
            <p:cNvPr id="5" name="グループ化 4"/>
            <p:cNvGrpSpPr/>
            <p:nvPr/>
          </p:nvGrpSpPr>
          <p:grpSpPr>
            <a:xfrm>
              <a:off x="651170" y="9495731"/>
              <a:ext cx="12744810" cy="655361"/>
              <a:chOff x="698234" y="9481025"/>
              <a:chExt cx="12744810" cy="655361"/>
            </a:xfrm>
          </p:grpSpPr>
          <p:sp>
            <p:nvSpPr>
              <p:cNvPr id="60" name="二等辺三角形 59">
                <a:extLst>
                  <a:ext uri="{FF2B5EF4-FFF2-40B4-BE49-F238E27FC236}">
                    <a16:creationId xmlns:a16="http://schemas.microsoft.com/office/drawing/2014/main" id="{958905D3-A42A-40A2-A3B4-79D40C9660A6}"/>
                  </a:ext>
                </a:extLst>
              </p:cNvPr>
              <p:cNvSpPr/>
              <p:nvPr/>
            </p:nvSpPr>
            <p:spPr>
              <a:xfrm rot="10800000">
                <a:off x="977688" y="9595599"/>
                <a:ext cx="89774" cy="129471"/>
              </a:xfrm>
              <a:prstGeom prst="triangl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63" name="正方形/長方形 62">
                <a:extLst>
                  <a:ext uri="{FF2B5EF4-FFF2-40B4-BE49-F238E27FC236}">
                    <a16:creationId xmlns:a16="http://schemas.microsoft.com/office/drawing/2014/main" id="{62584062-5580-449A-B062-41A739F0EA59}"/>
                  </a:ext>
                </a:extLst>
              </p:cNvPr>
              <p:cNvSpPr/>
              <p:nvPr/>
            </p:nvSpPr>
            <p:spPr>
              <a:xfrm>
                <a:off x="698234" y="9481025"/>
                <a:ext cx="11256201" cy="503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66" name="テキスト ボックス 65">
                <a:extLst>
                  <a:ext uri="{FF2B5EF4-FFF2-40B4-BE49-F238E27FC236}">
                    <a16:creationId xmlns:a16="http://schemas.microsoft.com/office/drawing/2014/main" id="{981117D1-9F53-4248-AF56-2B78DF4D01CB}"/>
                  </a:ext>
                </a:extLst>
              </p:cNvPr>
              <p:cNvSpPr txBox="1"/>
              <p:nvPr/>
            </p:nvSpPr>
            <p:spPr>
              <a:xfrm>
                <a:off x="1239599" y="9498990"/>
                <a:ext cx="12203445" cy="637396"/>
              </a:xfrm>
              <a:prstGeom prst="rect">
                <a:avLst/>
              </a:prstGeom>
              <a:noFill/>
            </p:spPr>
            <p:txBody>
              <a:bodyPr wrap="square" rtlCol="0">
                <a:spAutoFit/>
              </a:bodyPr>
              <a:lstStyle/>
              <a:p>
                <a:pPr>
                  <a:lnSpc>
                    <a:spcPct val="150000"/>
                  </a:lnSpc>
                </a:pPr>
                <a:r>
                  <a:rPr lang="ja-JP" altLang="en-US" sz="635" dirty="0">
                    <a:latin typeface="ＭＳ Ｐゴシック" panose="020B0600070205080204" pitchFamily="50" charset="-128"/>
                    <a:ea typeface="ＭＳ Ｐゴシック" panose="020B0600070205080204" pitchFamily="50" charset="-128"/>
                  </a:rPr>
                  <a:t>薬剤散布時期　　　　　　　　</a:t>
                </a:r>
                <a:r>
                  <a:rPr lang="en-US" altLang="ja-JP" sz="635" dirty="0">
                    <a:latin typeface="ＭＳ Ｐゴシック" panose="020B0600070205080204" pitchFamily="50" charset="-128"/>
                    <a:ea typeface="ＭＳ Ｐゴシック" panose="020B0600070205080204" pitchFamily="50" charset="-128"/>
                  </a:rPr>
                  <a:t>R3 </a:t>
                </a:r>
                <a:r>
                  <a:rPr lang="ja-JP" altLang="en-US" sz="635" dirty="0">
                    <a:latin typeface="ＭＳ Ｐゴシック" panose="020B0600070205080204" pitchFamily="50" charset="-128"/>
                    <a:ea typeface="ＭＳ Ｐゴシック" panose="020B0600070205080204" pitchFamily="50" charset="-128"/>
                  </a:rPr>
                  <a:t>表層</a:t>
                </a:r>
                <a:r>
                  <a:rPr lang="en-US" altLang="ja-JP" sz="635" dirty="0">
                    <a:latin typeface="ＭＳ Ｐゴシック" panose="020B0600070205080204" pitchFamily="50" charset="-128"/>
                    <a:ea typeface="ＭＳ Ｐゴシック" panose="020B0600070205080204" pitchFamily="50" charset="-128"/>
                  </a:rPr>
                  <a:t>(</a:t>
                </a:r>
                <a:r>
                  <a:rPr lang="ja-JP" altLang="en-US" sz="635" dirty="0">
                    <a:latin typeface="ＭＳ Ｐゴシック" panose="020B0600070205080204" pitchFamily="50" charset="-128"/>
                    <a:ea typeface="ＭＳ Ｐゴシック" panose="020B0600070205080204" pitchFamily="50" charset="-128"/>
                  </a:rPr>
                  <a:t>水面から</a:t>
                </a:r>
                <a:r>
                  <a:rPr lang="en-US" altLang="ja-JP" sz="635" dirty="0">
                    <a:latin typeface="ＭＳ Ｐゴシック" panose="020B0600070205080204" pitchFamily="50" charset="-128"/>
                    <a:ea typeface="ＭＳ Ｐゴシック" panose="020B0600070205080204" pitchFamily="50" charset="-128"/>
                  </a:rPr>
                  <a:t>0.5m)</a:t>
                </a:r>
                <a:r>
                  <a:rPr lang="ja-JP" altLang="en-US" sz="635" dirty="0">
                    <a:latin typeface="ＭＳ Ｐゴシック" panose="020B0600070205080204" pitchFamily="50" charset="-128"/>
                    <a:ea typeface="ＭＳ Ｐゴシック" panose="020B0600070205080204" pitchFamily="50" charset="-128"/>
                  </a:rPr>
                  <a:t>　　　　　　　　　　</a:t>
                </a:r>
                <a:r>
                  <a:rPr lang="en-US" altLang="ja-JP" sz="635" dirty="0">
                    <a:latin typeface="ＭＳ Ｐゴシック" panose="020B0600070205080204" pitchFamily="50" charset="-128"/>
                    <a:ea typeface="ＭＳ Ｐゴシック" panose="020B0600070205080204" pitchFamily="50" charset="-128"/>
                  </a:rPr>
                  <a:t>R2(</a:t>
                </a:r>
                <a:r>
                  <a:rPr lang="ja-JP" altLang="en-US" sz="635" dirty="0">
                    <a:latin typeface="ＭＳ Ｐゴシック" panose="020B0600070205080204" pitchFamily="50" charset="-128"/>
                    <a:ea typeface="ＭＳ Ｐゴシック" panose="020B0600070205080204" pitchFamily="50" charset="-128"/>
                  </a:rPr>
                  <a:t>万才橋</a:t>
                </a:r>
                <a:r>
                  <a:rPr lang="en-US" altLang="ja-JP" sz="635" dirty="0">
                    <a:latin typeface="ＭＳ Ｐゴシック" panose="020B0600070205080204" pitchFamily="50" charset="-128"/>
                    <a:ea typeface="ＭＳ Ｐゴシック" panose="020B0600070205080204" pitchFamily="50" charset="-128"/>
                  </a:rPr>
                  <a:t>)</a:t>
                </a:r>
                <a:r>
                  <a:rPr lang="ja-JP" altLang="en-US" sz="635" dirty="0">
                    <a:latin typeface="ＭＳ Ｐゴシック" panose="020B0600070205080204" pitchFamily="50" charset="-128"/>
                    <a:ea typeface="ＭＳ Ｐゴシック" panose="020B0600070205080204" pitchFamily="50" charset="-128"/>
                  </a:rPr>
                  <a:t> 表層</a:t>
                </a:r>
                <a:r>
                  <a:rPr lang="en-US" altLang="ja-JP" sz="635" dirty="0">
                    <a:latin typeface="ＭＳ Ｐゴシック" panose="020B0600070205080204" pitchFamily="50" charset="-128"/>
                    <a:ea typeface="ＭＳ Ｐゴシック" panose="020B0600070205080204" pitchFamily="50" charset="-128"/>
                  </a:rPr>
                  <a:t>(</a:t>
                </a:r>
                <a:r>
                  <a:rPr lang="ja-JP" altLang="en-US" sz="635" dirty="0">
                    <a:latin typeface="ＭＳ Ｐゴシック" panose="020B0600070205080204" pitchFamily="50" charset="-128"/>
                    <a:ea typeface="ＭＳ Ｐゴシック" panose="020B0600070205080204" pitchFamily="50" charset="-128"/>
                  </a:rPr>
                  <a:t>水面から</a:t>
                </a:r>
                <a:r>
                  <a:rPr lang="en-US" altLang="ja-JP" sz="635" dirty="0">
                    <a:latin typeface="ＭＳ Ｐゴシック" panose="020B0600070205080204" pitchFamily="50" charset="-128"/>
                    <a:ea typeface="ＭＳ Ｐゴシック" panose="020B0600070205080204" pitchFamily="50" charset="-128"/>
                  </a:rPr>
                  <a:t>0.5m)</a:t>
                </a:r>
                <a:r>
                  <a:rPr lang="ja-JP" altLang="en-US" sz="635" dirty="0">
                    <a:latin typeface="ＭＳ Ｐゴシック" panose="020B0600070205080204" pitchFamily="50" charset="-128"/>
                    <a:ea typeface="ＭＳ Ｐゴシック" panose="020B0600070205080204" pitchFamily="50" charset="-128"/>
                  </a:rPr>
                  <a:t>　　　　　　　</a:t>
                </a:r>
                <a:r>
                  <a:rPr lang="en-US" altLang="ja-JP" sz="635" dirty="0">
                    <a:latin typeface="ＭＳ Ｐゴシック" panose="020B0600070205080204" pitchFamily="50" charset="-128"/>
                    <a:ea typeface="ＭＳ Ｐゴシック" panose="020B0600070205080204" pitchFamily="50" charset="-128"/>
                  </a:rPr>
                  <a:t>R3 </a:t>
                </a:r>
                <a:r>
                  <a:rPr lang="ja-JP" altLang="en-US" sz="635" dirty="0">
                    <a:latin typeface="ＭＳ Ｐゴシック" panose="020B0600070205080204" pitchFamily="50" charset="-128"/>
                    <a:ea typeface="ＭＳ Ｐゴシック" panose="020B0600070205080204" pitchFamily="50" charset="-128"/>
                  </a:rPr>
                  <a:t>底泥直上</a:t>
                </a:r>
                <a:r>
                  <a:rPr lang="en-US" altLang="ja-JP" sz="635" dirty="0">
                    <a:latin typeface="ＭＳ Ｐゴシック" panose="020B0600070205080204" pitchFamily="50" charset="-128"/>
                    <a:ea typeface="ＭＳ Ｐゴシック" panose="020B0600070205080204" pitchFamily="50" charset="-128"/>
                  </a:rPr>
                  <a:t>(</a:t>
                </a:r>
                <a:r>
                  <a:rPr lang="ja-JP" altLang="en-US" sz="635" dirty="0">
                    <a:latin typeface="ＭＳ Ｐゴシック" panose="020B0600070205080204" pitchFamily="50" charset="-128"/>
                    <a:ea typeface="ＭＳ Ｐゴシック" panose="020B0600070205080204" pitchFamily="50" charset="-128"/>
                  </a:rPr>
                  <a:t>底泥から</a:t>
                </a:r>
                <a:r>
                  <a:rPr lang="en-US" altLang="ja-JP" sz="635" dirty="0">
                    <a:latin typeface="ＭＳ Ｐゴシック" panose="020B0600070205080204" pitchFamily="50" charset="-128"/>
                    <a:ea typeface="ＭＳ Ｐゴシック" panose="020B0600070205080204" pitchFamily="50" charset="-128"/>
                  </a:rPr>
                  <a:t>0.2m)</a:t>
                </a:r>
                <a:r>
                  <a:rPr lang="ja-JP" altLang="en-US" sz="635" dirty="0">
                    <a:latin typeface="ＭＳ Ｐゴシック" panose="020B0600070205080204" pitchFamily="50" charset="-128"/>
                    <a:ea typeface="ＭＳ Ｐゴシック" panose="020B0600070205080204" pitchFamily="50" charset="-128"/>
                  </a:rPr>
                  <a:t>　　　　　　　</a:t>
                </a:r>
                <a:r>
                  <a:rPr lang="en-US" altLang="ja-JP" sz="635" dirty="0">
                    <a:latin typeface="ＭＳ Ｐゴシック" panose="020B0600070205080204" pitchFamily="50" charset="-128"/>
                    <a:ea typeface="ＭＳ Ｐゴシック" panose="020B0600070205080204" pitchFamily="50" charset="-128"/>
                  </a:rPr>
                  <a:t>R2(</a:t>
                </a:r>
                <a:r>
                  <a:rPr lang="ja-JP" altLang="en-US" sz="635" dirty="0">
                    <a:latin typeface="ＭＳ Ｐゴシック" panose="020B0600070205080204" pitchFamily="50" charset="-128"/>
                    <a:ea typeface="ＭＳ Ｐゴシック" panose="020B0600070205080204" pitchFamily="50" charset="-128"/>
                  </a:rPr>
                  <a:t>万才橋</a:t>
                </a:r>
                <a:r>
                  <a:rPr lang="en-US" altLang="ja-JP" sz="635" dirty="0">
                    <a:latin typeface="ＭＳ Ｐゴシック" panose="020B0600070205080204" pitchFamily="50" charset="-128"/>
                    <a:ea typeface="ＭＳ Ｐゴシック" panose="020B0600070205080204" pitchFamily="50" charset="-128"/>
                  </a:rPr>
                  <a:t>)</a:t>
                </a:r>
                <a:r>
                  <a:rPr lang="ja-JP" altLang="en-US" sz="635" dirty="0">
                    <a:latin typeface="ＭＳ Ｐゴシック" panose="020B0600070205080204" pitchFamily="50" charset="-128"/>
                    <a:ea typeface="ＭＳ Ｐゴシック" panose="020B0600070205080204" pitchFamily="50" charset="-128"/>
                  </a:rPr>
                  <a:t> 底泥直上</a:t>
                </a:r>
                <a:r>
                  <a:rPr lang="en-US" altLang="ja-JP" sz="635" dirty="0">
                    <a:latin typeface="ＭＳ Ｐゴシック" panose="020B0600070205080204" pitchFamily="50" charset="-128"/>
                    <a:ea typeface="ＭＳ Ｐゴシック" panose="020B0600070205080204" pitchFamily="50" charset="-128"/>
                  </a:rPr>
                  <a:t>(</a:t>
                </a:r>
                <a:r>
                  <a:rPr lang="ja-JP" altLang="en-US" sz="635" dirty="0">
                    <a:latin typeface="ＭＳ Ｐゴシック" panose="020B0600070205080204" pitchFamily="50" charset="-128"/>
                    <a:ea typeface="ＭＳ Ｐゴシック" panose="020B0600070205080204" pitchFamily="50" charset="-128"/>
                  </a:rPr>
                  <a:t>底泥から</a:t>
                </a:r>
                <a:r>
                  <a:rPr lang="en-US" altLang="ja-JP" sz="635" dirty="0">
                    <a:latin typeface="ＭＳ Ｐゴシック" panose="020B0600070205080204" pitchFamily="50" charset="-128"/>
                    <a:ea typeface="ＭＳ Ｐゴシック" panose="020B0600070205080204" pitchFamily="50" charset="-128"/>
                  </a:rPr>
                  <a:t>0.2m)</a:t>
                </a:r>
                <a:endParaRPr lang="ja-JP" altLang="en-US" sz="635" dirty="0">
                  <a:latin typeface="ＭＳ Ｐゴシック" panose="020B0600070205080204" pitchFamily="50" charset="-128"/>
                  <a:ea typeface="ＭＳ Ｐゴシック" panose="020B0600070205080204" pitchFamily="50" charset="-128"/>
                </a:endParaRPr>
              </a:p>
              <a:p>
                <a:pPr>
                  <a:lnSpc>
                    <a:spcPct val="150000"/>
                  </a:lnSpc>
                </a:pPr>
                <a:endParaRPr lang="ja-JP" altLang="en-US" sz="635" dirty="0">
                  <a:latin typeface="ＭＳ Ｐゴシック" panose="020B0600070205080204" pitchFamily="50" charset="-128"/>
                  <a:ea typeface="ＭＳ Ｐゴシック" panose="020B0600070205080204" pitchFamily="50" charset="-128"/>
                </a:endParaRPr>
              </a:p>
            </p:txBody>
          </p:sp>
          <p:cxnSp>
            <p:nvCxnSpPr>
              <p:cNvPr id="19" name="直線コネクタ 18">
                <a:extLst>
                  <a:ext uri="{FF2B5EF4-FFF2-40B4-BE49-F238E27FC236}">
                    <a16:creationId xmlns:a16="http://schemas.microsoft.com/office/drawing/2014/main" id="{4E18648C-1290-4FA0-B643-38BE1A5DEB6B}"/>
                  </a:ext>
                </a:extLst>
              </p:cNvPr>
              <p:cNvCxnSpPr>
                <a:cxnSpLocks/>
              </p:cNvCxnSpPr>
              <p:nvPr/>
            </p:nvCxnSpPr>
            <p:spPr>
              <a:xfrm>
                <a:off x="2459713" y="9689002"/>
                <a:ext cx="31563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B4F98858-1639-44DA-A6AD-B1EBD30D32EE}"/>
                  </a:ext>
                </a:extLst>
              </p:cNvPr>
              <p:cNvCxnSpPr>
                <a:cxnSpLocks/>
              </p:cNvCxnSpPr>
              <p:nvPr/>
            </p:nvCxnSpPr>
            <p:spPr>
              <a:xfrm>
                <a:off x="7099667" y="9678334"/>
                <a:ext cx="315636" cy="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1D63D9C2-3505-40AC-8E82-4BFC01EEA167}"/>
                  </a:ext>
                </a:extLst>
              </p:cNvPr>
              <p:cNvCxnSpPr>
                <a:cxnSpLocks/>
              </p:cNvCxnSpPr>
              <p:nvPr/>
            </p:nvCxnSpPr>
            <p:spPr>
              <a:xfrm>
                <a:off x="4653183" y="9678757"/>
                <a:ext cx="315636"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145C2777-163B-487E-A35F-19DF8E83CE03}"/>
                  </a:ext>
                </a:extLst>
              </p:cNvPr>
              <p:cNvCxnSpPr>
                <a:cxnSpLocks/>
              </p:cNvCxnSpPr>
              <p:nvPr/>
            </p:nvCxnSpPr>
            <p:spPr>
              <a:xfrm>
                <a:off x="9283331" y="9692204"/>
                <a:ext cx="315636" cy="0"/>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3B4A5358-CA50-485B-95AE-56BCE497B917}"/>
                  </a:ext>
                </a:extLst>
              </p:cNvPr>
              <p:cNvSpPr/>
              <p:nvPr/>
            </p:nvSpPr>
            <p:spPr>
              <a:xfrm>
                <a:off x="2583357" y="9653558"/>
                <a:ext cx="72000" cy="7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82" name="楕円 81">
                <a:extLst>
                  <a:ext uri="{FF2B5EF4-FFF2-40B4-BE49-F238E27FC236}">
                    <a16:creationId xmlns:a16="http://schemas.microsoft.com/office/drawing/2014/main" id="{ED621BD4-024A-4E5F-AFD9-41FD68E938EB}"/>
                  </a:ext>
                </a:extLst>
              </p:cNvPr>
              <p:cNvSpPr/>
              <p:nvPr/>
            </p:nvSpPr>
            <p:spPr>
              <a:xfrm>
                <a:off x="4776827" y="9646264"/>
                <a:ext cx="72000" cy="7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21" name="ひし形 20">
                <a:extLst>
                  <a:ext uri="{FF2B5EF4-FFF2-40B4-BE49-F238E27FC236}">
                    <a16:creationId xmlns:a16="http://schemas.microsoft.com/office/drawing/2014/main" id="{14986D76-7343-4F20-A498-748CDD5E1346}"/>
                  </a:ext>
                </a:extLst>
              </p:cNvPr>
              <p:cNvSpPr/>
              <p:nvPr/>
            </p:nvSpPr>
            <p:spPr>
              <a:xfrm>
                <a:off x="7223311" y="9638449"/>
                <a:ext cx="72000" cy="72000"/>
              </a:xfrm>
              <a:prstGeom prst="diamon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83" name="ひし形 82">
                <a:extLst>
                  <a:ext uri="{FF2B5EF4-FFF2-40B4-BE49-F238E27FC236}">
                    <a16:creationId xmlns:a16="http://schemas.microsoft.com/office/drawing/2014/main" id="{8042424F-7FC4-4000-8A92-4F0A76989C76}"/>
                  </a:ext>
                </a:extLst>
              </p:cNvPr>
              <p:cNvSpPr/>
              <p:nvPr/>
            </p:nvSpPr>
            <p:spPr>
              <a:xfrm>
                <a:off x="9423538" y="9651500"/>
                <a:ext cx="72000" cy="72000"/>
              </a:xfrm>
              <a:prstGeom prst="diamond">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grpSp>
        <p:sp>
          <p:nvSpPr>
            <p:cNvPr id="84" name="テキスト ボックス 83">
              <a:extLst>
                <a:ext uri="{FF2B5EF4-FFF2-40B4-BE49-F238E27FC236}">
                  <a16:creationId xmlns:a16="http://schemas.microsoft.com/office/drawing/2014/main" id="{2A995B74-2DEA-4C37-B3F7-4A9F0193FE86}"/>
                </a:ext>
              </a:extLst>
            </p:cNvPr>
            <p:cNvSpPr txBox="1"/>
            <p:nvPr/>
          </p:nvSpPr>
          <p:spPr>
            <a:xfrm>
              <a:off x="10068146" y="9601631"/>
              <a:ext cx="1762501" cy="513139"/>
            </a:xfrm>
            <a:prstGeom prst="rect">
              <a:avLst/>
            </a:prstGeom>
            <a:noFill/>
          </p:spPr>
          <p:txBody>
            <a:bodyPr wrap="square" rtlCol="0">
              <a:spAutoFit/>
            </a:bodyPr>
            <a:lstStyle/>
            <a:p>
              <a:pPr>
                <a:lnSpc>
                  <a:spcPts val="1692"/>
                </a:lnSpc>
              </a:pPr>
              <a:r>
                <a:rPr lang="ja-JP" altLang="en-US" sz="605" dirty="0">
                  <a:latin typeface="ＭＳ Ｐゴシック" panose="020B0600070205080204" pitchFamily="50" charset="-128"/>
                  <a:ea typeface="ＭＳ Ｐゴシック" panose="020B0600070205080204" pitchFamily="50" charset="-128"/>
                </a:rPr>
                <a:t>注）</a:t>
              </a:r>
              <a:r>
                <a:rPr lang="en-US" altLang="ja-JP" sz="605" dirty="0">
                  <a:latin typeface="ＭＳ Ｐゴシック" panose="020B0600070205080204" pitchFamily="50" charset="-128"/>
                  <a:ea typeface="ＭＳ Ｐゴシック" panose="020B0600070205080204" pitchFamily="50" charset="-128"/>
                </a:rPr>
                <a:t>R2</a:t>
              </a:r>
              <a:r>
                <a:rPr lang="ja-JP" altLang="en-US" sz="605" dirty="0">
                  <a:latin typeface="ＭＳ Ｐゴシック" panose="020B0600070205080204" pitchFamily="50" charset="-128"/>
                  <a:ea typeface="ＭＳ Ｐゴシック" panose="020B0600070205080204" pitchFamily="50" charset="-128"/>
                </a:rPr>
                <a:t>は万才橋でのみ測定</a:t>
              </a:r>
              <a:endParaRPr lang="ja-JP" altLang="en-US" sz="484" dirty="0">
                <a:latin typeface="ＭＳ Ｐゴシック" panose="020B0600070205080204" pitchFamily="50" charset="-128"/>
                <a:ea typeface="ＭＳ Ｐゴシック" panose="020B0600070205080204" pitchFamily="50" charset="-128"/>
              </a:endParaRPr>
            </a:p>
          </p:txBody>
        </p:sp>
      </p:grpSp>
      <p:sp>
        <p:nvSpPr>
          <p:cNvPr id="241" name="テキスト ボックス 240">
            <a:extLst>
              <a:ext uri="{FF2B5EF4-FFF2-40B4-BE49-F238E27FC236}">
                <a16:creationId xmlns:a16="http://schemas.microsoft.com/office/drawing/2014/main" id="{1604E637-BF81-428D-A352-8B32C4D5CC91}"/>
              </a:ext>
            </a:extLst>
          </p:cNvPr>
          <p:cNvSpPr txBox="1"/>
          <p:nvPr/>
        </p:nvSpPr>
        <p:spPr>
          <a:xfrm>
            <a:off x="6816889" y="1260395"/>
            <a:ext cx="2062042" cy="870895"/>
          </a:xfrm>
          <a:prstGeom prst="rect">
            <a:avLst/>
          </a:prstGeom>
          <a:solidFill>
            <a:srgbClr val="FFFFCC"/>
          </a:solidFill>
          <a:ln>
            <a:solidFill>
              <a:srgbClr val="333300"/>
            </a:solidFill>
          </a:ln>
        </p:spPr>
        <p:txBody>
          <a:bodyPr wrap="square" lIns="21772" tIns="21772" rIns="21772" bIns="0" rtlCol="0">
            <a:noAutofit/>
          </a:bodyPr>
          <a:lstStyle/>
          <a:p>
            <a:pPr marL="65318" indent="-65318"/>
            <a:r>
              <a:rPr lang="en-US" altLang="ja-JP" sz="847" dirty="0">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水温</a:t>
            </a:r>
            <a:r>
              <a:rPr lang="en-US" altLang="ja-JP" sz="847" dirty="0">
                <a:latin typeface="ＭＳ Ｐゴシック" panose="020B0600070205080204" pitchFamily="50" charset="-128"/>
                <a:ea typeface="ＭＳ Ｐゴシック" panose="020B0600070205080204" pitchFamily="50" charset="-128"/>
              </a:rPr>
              <a:t>】</a:t>
            </a:r>
          </a:p>
          <a:p>
            <a:pPr marL="65318" indent="-65318"/>
            <a:r>
              <a:rPr lang="ja-JP" altLang="en-US" sz="847" dirty="0">
                <a:latin typeface="ＭＳ Ｐゴシック" panose="020B0600070205080204" pitchFamily="50" charset="-128"/>
                <a:ea typeface="ＭＳ Ｐゴシック" panose="020B0600070205080204" pitchFamily="50" charset="-128"/>
              </a:rPr>
              <a:t>・最高が</a:t>
            </a:r>
            <a:r>
              <a:rPr lang="en-US" altLang="ja-JP" sz="847" dirty="0">
                <a:latin typeface="ＭＳ Ｐゴシック" panose="020B0600070205080204" pitchFamily="50" charset="-128"/>
                <a:ea typeface="ＭＳ Ｐゴシック" panose="020B0600070205080204" pitchFamily="50" charset="-128"/>
              </a:rPr>
              <a:t>8</a:t>
            </a:r>
            <a:r>
              <a:rPr lang="ja-JP" altLang="en-US" sz="847" dirty="0">
                <a:latin typeface="ＭＳ Ｐゴシック" panose="020B0600070205080204" pitchFamily="50" charset="-128"/>
                <a:ea typeface="ＭＳ Ｐゴシック" panose="020B0600070205080204" pitchFamily="50" charset="-128"/>
              </a:rPr>
              <a:t>月で約</a:t>
            </a:r>
            <a:r>
              <a:rPr lang="en-US" altLang="ja-JP" sz="847" dirty="0">
                <a:latin typeface="ＭＳ Ｐゴシック" panose="020B0600070205080204" pitchFamily="50" charset="-128"/>
                <a:ea typeface="ＭＳ Ｐゴシック" panose="020B0600070205080204" pitchFamily="50" charset="-128"/>
              </a:rPr>
              <a:t>28℃</a:t>
            </a:r>
            <a:r>
              <a:rPr lang="ja-JP" altLang="en-US" sz="847" dirty="0" err="1">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最低が</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月に約</a:t>
            </a:r>
            <a:r>
              <a:rPr lang="en-US" altLang="ja-JP" sz="847" dirty="0">
                <a:latin typeface="ＭＳ Ｐゴシック" panose="020B0600070205080204" pitchFamily="50" charset="-128"/>
                <a:ea typeface="ＭＳ Ｐゴシック" panose="020B0600070205080204" pitchFamily="50" charset="-128"/>
              </a:rPr>
              <a:t>15℃</a:t>
            </a:r>
            <a:r>
              <a:rPr lang="ja-JP" altLang="en-US" sz="847" dirty="0">
                <a:latin typeface="ＭＳ Ｐゴシック" panose="020B0600070205080204" pitchFamily="50" charset="-128"/>
                <a:ea typeface="ＭＳ Ｐゴシック" panose="020B0600070205080204" pitchFamily="50" charset="-128"/>
              </a:rPr>
              <a:t>である。</a:t>
            </a:r>
            <a:endParaRPr lang="en-US" altLang="ja-JP" sz="847" dirty="0">
              <a:latin typeface="ＭＳ Ｐゴシック" panose="020B0600070205080204" pitchFamily="50" charset="-128"/>
              <a:ea typeface="ＭＳ Ｐゴシック" panose="020B0600070205080204" pitchFamily="50" charset="-128"/>
            </a:endParaRPr>
          </a:p>
          <a:p>
            <a:pPr marL="65318" indent="-65318"/>
            <a:r>
              <a:rPr lang="ja-JP" altLang="en-US" sz="847" dirty="0">
                <a:latin typeface="ＭＳ Ｐゴシック" panose="020B0600070205080204" pitchFamily="50" charset="-128"/>
                <a:ea typeface="ＭＳ Ｐゴシック" panose="020B0600070205080204" pitchFamily="50" charset="-128"/>
              </a:rPr>
              <a:t>・各地点間に差は見られない。</a:t>
            </a:r>
          </a:p>
        </p:txBody>
      </p:sp>
      <p:sp>
        <p:nvSpPr>
          <p:cNvPr id="242" name="テキスト ボックス 241">
            <a:extLst>
              <a:ext uri="{FF2B5EF4-FFF2-40B4-BE49-F238E27FC236}">
                <a16:creationId xmlns:a16="http://schemas.microsoft.com/office/drawing/2014/main" id="{FF668D3B-A472-4B98-970A-9FA9EE472A8B}"/>
              </a:ext>
            </a:extLst>
          </p:cNvPr>
          <p:cNvSpPr txBox="1"/>
          <p:nvPr/>
        </p:nvSpPr>
        <p:spPr>
          <a:xfrm>
            <a:off x="6816889" y="2227315"/>
            <a:ext cx="2062042" cy="870895"/>
          </a:xfrm>
          <a:prstGeom prst="rect">
            <a:avLst/>
          </a:prstGeom>
          <a:solidFill>
            <a:srgbClr val="FFFFCC"/>
          </a:solidFill>
          <a:ln>
            <a:solidFill>
              <a:srgbClr val="333300"/>
            </a:solidFill>
          </a:ln>
        </p:spPr>
        <p:txBody>
          <a:bodyPr wrap="square" lIns="21772" tIns="21772" rIns="21772" bIns="0" rtlCol="0">
            <a:noAutofit/>
          </a:bodyPr>
          <a:lstStyle/>
          <a:p>
            <a:pPr marL="65318" indent="-65318"/>
            <a:r>
              <a:rPr lang="en-US" altLang="ja-JP" sz="847" dirty="0">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塩分</a:t>
            </a:r>
            <a:r>
              <a:rPr lang="en-US" altLang="ja-JP" sz="847" dirty="0">
                <a:latin typeface="ＭＳ Ｐゴシック" panose="020B0600070205080204" pitchFamily="50" charset="-128"/>
                <a:ea typeface="ＭＳ Ｐゴシック" panose="020B0600070205080204" pitchFamily="50" charset="-128"/>
              </a:rPr>
              <a:t>】</a:t>
            </a:r>
          </a:p>
          <a:p>
            <a:pPr marL="65318" indent="-65318"/>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0.2</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0.3psu</a:t>
            </a:r>
            <a:r>
              <a:rPr lang="ja-JP" altLang="en-US" sz="847" dirty="0">
                <a:latin typeface="ＭＳ Ｐゴシック" panose="020B0600070205080204" pitchFamily="50" charset="-128"/>
                <a:ea typeface="ＭＳ Ｐゴシック" panose="020B0600070205080204" pitchFamily="50" charset="-128"/>
              </a:rPr>
              <a:t>と一定であり、海水の影響は見られない。</a:t>
            </a:r>
            <a:endParaRPr lang="en-US" altLang="ja-JP" sz="847" dirty="0">
              <a:latin typeface="ＭＳ Ｐゴシック" panose="020B0600070205080204" pitchFamily="50" charset="-128"/>
              <a:ea typeface="ＭＳ Ｐゴシック" panose="020B0600070205080204" pitchFamily="50" charset="-128"/>
            </a:endParaRPr>
          </a:p>
        </p:txBody>
      </p:sp>
      <p:sp>
        <p:nvSpPr>
          <p:cNvPr id="243" name="テキスト ボックス 242">
            <a:extLst>
              <a:ext uri="{FF2B5EF4-FFF2-40B4-BE49-F238E27FC236}">
                <a16:creationId xmlns:a16="http://schemas.microsoft.com/office/drawing/2014/main" id="{5FAC2B11-670A-4891-8F0E-EC6E97EF538D}"/>
              </a:ext>
            </a:extLst>
          </p:cNvPr>
          <p:cNvSpPr txBox="1"/>
          <p:nvPr/>
        </p:nvSpPr>
        <p:spPr>
          <a:xfrm>
            <a:off x="6816889" y="3194236"/>
            <a:ext cx="2062042" cy="870895"/>
          </a:xfrm>
          <a:prstGeom prst="rect">
            <a:avLst/>
          </a:prstGeom>
          <a:solidFill>
            <a:srgbClr val="FFFFCC"/>
          </a:solidFill>
          <a:ln>
            <a:solidFill>
              <a:srgbClr val="333300"/>
            </a:solidFill>
          </a:ln>
        </p:spPr>
        <p:txBody>
          <a:bodyPr wrap="square" lIns="21772" tIns="21772" rIns="21772" bIns="0" rtlCol="0">
            <a:noAutofit/>
          </a:bodyPr>
          <a:lstStyle/>
          <a:p>
            <a:pPr marL="65318" indent="-65318"/>
            <a:r>
              <a:rPr lang="en-US" altLang="ja-JP" sz="847" dirty="0">
                <a:latin typeface="ＭＳ Ｐゴシック" panose="020B0600070205080204" pitchFamily="50" charset="-128"/>
                <a:ea typeface="ＭＳ Ｐゴシック" panose="020B0600070205080204" pitchFamily="50" charset="-128"/>
              </a:rPr>
              <a:t>【pH】</a:t>
            </a:r>
          </a:p>
          <a:p>
            <a:pPr marL="65318" indent="-65318"/>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7</a:t>
            </a:r>
            <a:r>
              <a:rPr lang="ja-JP" altLang="en-US" sz="847" dirty="0">
                <a:latin typeface="ＭＳ Ｐゴシック" panose="020B0600070205080204" pitchFamily="50" charset="-128"/>
                <a:ea typeface="ＭＳ Ｐゴシック" panose="020B0600070205080204" pitchFamily="50" charset="-128"/>
              </a:rPr>
              <a:t>前後で一定であるが、やや上昇傾向であった。</a:t>
            </a:r>
            <a:endParaRPr lang="en-US" altLang="ja-JP" sz="847" dirty="0">
              <a:latin typeface="ＭＳ Ｐゴシック" panose="020B0600070205080204" pitchFamily="50" charset="-128"/>
              <a:ea typeface="ＭＳ Ｐゴシック" panose="020B0600070205080204" pitchFamily="50" charset="-128"/>
            </a:endParaRPr>
          </a:p>
          <a:p>
            <a:pPr marL="65318" indent="-65318"/>
            <a:r>
              <a:rPr lang="ja-JP" altLang="en-US" sz="847" dirty="0">
                <a:latin typeface="ＭＳ Ｐゴシック" panose="020B0600070205080204" pitchFamily="50" charset="-128"/>
                <a:ea typeface="ＭＳ Ｐゴシック" panose="020B0600070205080204" pitchFamily="50" charset="-128"/>
              </a:rPr>
              <a:t>・各地点間に差は見られない。</a:t>
            </a:r>
          </a:p>
        </p:txBody>
      </p:sp>
      <p:sp>
        <p:nvSpPr>
          <p:cNvPr id="244" name="テキスト ボックス 243">
            <a:extLst>
              <a:ext uri="{FF2B5EF4-FFF2-40B4-BE49-F238E27FC236}">
                <a16:creationId xmlns:a16="http://schemas.microsoft.com/office/drawing/2014/main" id="{C0D46D35-0AEA-4539-8041-8437DE0CA0F0}"/>
              </a:ext>
            </a:extLst>
          </p:cNvPr>
          <p:cNvSpPr txBox="1"/>
          <p:nvPr/>
        </p:nvSpPr>
        <p:spPr>
          <a:xfrm>
            <a:off x="6816889" y="4161156"/>
            <a:ext cx="2062042" cy="870895"/>
          </a:xfrm>
          <a:prstGeom prst="rect">
            <a:avLst/>
          </a:prstGeom>
          <a:solidFill>
            <a:srgbClr val="FFFFCC"/>
          </a:solidFill>
          <a:ln>
            <a:solidFill>
              <a:srgbClr val="333300"/>
            </a:solidFill>
          </a:ln>
        </p:spPr>
        <p:txBody>
          <a:bodyPr wrap="square" lIns="21772" tIns="21772" rIns="21772" bIns="0" rtlCol="0">
            <a:noAutofit/>
          </a:bodyPr>
          <a:lstStyle/>
          <a:p>
            <a:pPr marL="65318" indent="-65318"/>
            <a:r>
              <a:rPr lang="en-US" altLang="ja-JP" sz="847" dirty="0">
                <a:latin typeface="ＭＳ Ｐゴシック" panose="020B0600070205080204" pitchFamily="50" charset="-128"/>
                <a:ea typeface="ＭＳ Ｐゴシック" panose="020B0600070205080204" pitchFamily="50" charset="-128"/>
              </a:rPr>
              <a:t>【DO】</a:t>
            </a:r>
          </a:p>
          <a:p>
            <a:pPr marL="65318" indent="-65318"/>
            <a:r>
              <a:rPr lang="ja-JP" altLang="en-US" sz="847" dirty="0">
                <a:latin typeface="ＭＳ Ｐゴシック" panose="020B0600070205080204" pitchFamily="50" charset="-128"/>
                <a:ea typeface="ＭＳ Ｐゴシック" panose="020B0600070205080204" pitchFamily="50" charset="-128"/>
              </a:rPr>
              <a:t>・令和</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年</a:t>
            </a:r>
            <a:r>
              <a:rPr lang="en-US" altLang="ja-JP" sz="847" dirty="0">
                <a:latin typeface="ＭＳ Ｐゴシック" panose="020B0600070205080204" pitchFamily="50" charset="-128"/>
                <a:ea typeface="ＭＳ Ｐゴシック" panose="020B0600070205080204" pitchFamily="50" charset="-128"/>
              </a:rPr>
              <a:t>9</a:t>
            </a:r>
            <a:r>
              <a:rPr lang="ja-JP" altLang="en-US" sz="847" dirty="0">
                <a:latin typeface="ＭＳ Ｐゴシック" panose="020B0600070205080204" pitchFamily="50" charset="-128"/>
                <a:ea typeface="ＭＳ Ｐゴシック" panose="020B0600070205080204" pitchFamily="50" charset="-128"/>
              </a:rPr>
              <a:t>月を除き、表層は</a:t>
            </a:r>
            <a:r>
              <a:rPr lang="en-US" altLang="ja-JP" sz="847" dirty="0">
                <a:latin typeface="ＭＳ Ｐゴシック" panose="020B0600070205080204" pitchFamily="50" charset="-128"/>
                <a:ea typeface="ＭＳ Ｐゴシック" panose="020B0600070205080204" pitchFamily="50" charset="-128"/>
              </a:rPr>
              <a:t>6</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8mg/L</a:t>
            </a:r>
            <a:r>
              <a:rPr lang="ja-JP" altLang="en-US" sz="847" dirty="0">
                <a:latin typeface="ＭＳ Ｐゴシック" panose="020B0600070205080204" pitchFamily="50" charset="-128"/>
                <a:ea typeface="ＭＳ Ｐゴシック" panose="020B0600070205080204" pitchFamily="50" charset="-128"/>
              </a:rPr>
              <a:t>で概ね一定であり、各地点間に差は見られない。</a:t>
            </a:r>
            <a:endParaRPr lang="en-US" altLang="ja-JP" sz="847" dirty="0">
              <a:latin typeface="ＭＳ Ｐゴシック" panose="020B0600070205080204" pitchFamily="50" charset="-128"/>
              <a:ea typeface="ＭＳ Ｐゴシック" panose="020B0600070205080204" pitchFamily="50" charset="-128"/>
            </a:endParaRPr>
          </a:p>
          <a:p>
            <a:pPr marL="65318" indent="-65318"/>
            <a:r>
              <a:rPr lang="ja-JP" altLang="en-US" sz="847" dirty="0">
                <a:latin typeface="ＭＳ Ｐゴシック" panose="020B0600070205080204" pitchFamily="50" charset="-128"/>
                <a:ea typeface="ＭＳ Ｐゴシック" panose="020B0600070205080204" pitchFamily="50" charset="-128"/>
              </a:rPr>
              <a:t>・底泥直上は、万才橋、南弁天橋において</a:t>
            </a:r>
            <a:r>
              <a:rPr lang="en-US" altLang="ja-JP" sz="847" dirty="0">
                <a:latin typeface="ＭＳ Ｐゴシック" panose="020B0600070205080204" pitchFamily="50" charset="-128"/>
                <a:ea typeface="ＭＳ Ｐゴシック" panose="020B0600070205080204" pitchFamily="50" charset="-128"/>
              </a:rPr>
              <a:t>8</a:t>
            </a:r>
            <a:r>
              <a:rPr lang="ja-JP" altLang="en-US" sz="847" dirty="0">
                <a:latin typeface="ＭＳ Ｐゴシック" panose="020B0600070205080204" pitchFamily="50" charset="-128"/>
                <a:ea typeface="ＭＳ Ｐゴシック" panose="020B0600070205080204" pitchFamily="50" charset="-128"/>
              </a:rPr>
              <a:t>月～</a:t>
            </a:r>
            <a:r>
              <a:rPr lang="en-US" altLang="ja-JP" sz="847" dirty="0">
                <a:latin typeface="ＭＳ Ｐゴシック" panose="020B0600070205080204" pitchFamily="50" charset="-128"/>
                <a:ea typeface="ＭＳ Ｐゴシック" panose="020B0600070205080204" pitchFamily="50" charset="-128"/>
              </a:rPr>
              <a:t>9</a:t>
            </a:r>
            <a:r>
              <a:rPr lang="ja-JP" altLang="en-US" sz="847" dirty="0">
                <a:latin typeface="ＭＳ Ｐゴシック" panose="020B0600070205080204" pitchFamily="50" charset="-128"/>
                <a:ea typeface="ＭＳ Ｐゴシック" panose="020B0600070205080204" pitchFamily="50" charset="-128"/>
              </a:rPr>
              <a:t>月に</a:t>
            </a:r>
            <a:r>
              <a:rPr lang="en-US" altLang="ja-JP" sz="847" dirty="0">
                <a:latin typeface="ＭＳ Ｐゴシック" panose="020B0600070205080204" pitchFamily="50" charset="-128"/>
                <a:ea typeface="ＭＳ Ｐゴシック" panose="020B0600070205080204" pitchFamily="50" charset="-128"/>
              </a:rPr>
              <a:t>1mg/L</a:t>
            </a:r>
            <a:r>
              <a:rPr lang="ja-JP" altLang="en-US" sz="847" dirty="0">
                <a:latin typeface="ＭＳ Ｐゴシック" panose="020B0600070205080204" pitchFamily="50" charset="-128"/>
                <a:ea typeface="ＭＳ Ｐゴシック" panose="020B0600070205080204" pitchFamily="50" charset="-128"/>
              </a:rPr>
              <a:t>程度まで低下している。</a:t>
            </a:r>
          </a:p>
        </p:txBody>
      </p:sp>
      <p:sp>
        <p:nvSpPr>
          <p:cNvPr id="245" name="テキスト ボックス 244">
            <a:extLst>
              <a:ext uri="{FF2B5EF4-FFF2-40B4-BE49-F238E27FC236}">
                <a16:creationId xmlns:a16="http://schemas.microsoft.com/office/drawing/2014/main" id="{D2BBD75C-6680-4C58-9572-44C8BC0914A2}"/>
              </a:ext>
            </a:extLst>
          </p:cNvPr>
          <p:cNvSpPr txBox="1"/>
          <p:nvPr/>
        </p:nvSpPr>
        <p:spPr>
          <a:xfrm>
            <a:off x="6816889" y="5119156"/>
            <a:ext cx="2062042" cy="870895"/>
          </a:xfrm>
          <a:prstGeom prst="rect">
            <a:avLst/>
          </a:prstGeom>
          <a:solidFill>
            <a:srgbClr val="FFFFCC"/>
          </a:solidFill>
          <a:ln>
            <a:solidFill>
              <a:srgbClr val="333300"/>
            </a:solidFill>
          </a:ln>
        </p:spPr>
        <p:txBody>
          <a:bodyPr wrap="square" lIns="21772" tIns="21772" rIns="21772" bIns="0" rtlCol="0">
            <a:noAutofit/>
          </a:bodyPr>
          <a:lstStyle/>
          <a:p>
            <a:pPr marL="65318" indent="-65318"/>
            <a:r>
              <a:rPr lang="en-US" altLang="ja-JP" sz="847" dirty="0">
                <a:latin typeface="ＭＳ Ｐゴシック" panose="020B0600070205080204" pitchFamily="50" charset="-128"/>
                <a:ea typeface="ＭＳ Ｐゴシック" panose="020B0600070205080204" pitchFamily="50" charset="-128"/>
              </a:rPr>
              <a:t>【ORP】</a:t>
            </a:r>
          </a:p>
          <a:p>
            <a:pPr marL="65318" indent="-65318"/>
            <a:r>
              <a:rPr lang="ja-JP" altLang="en-US" sz="847" dirty="0">
                <a:latin typeface="ＭＳ Ｐゴシック" panose="020B0600070205080204" pitchFamily="50" charset="-128"/>
                <a:ea typeface="ＭＳ Ｐゴシック" panose="020B0600070205080204" pitchFamily="50" charset="-128"/>
              </a:rPr>
              <a:t>・表層は</a:t>
            </a:r>
            <a:r>
              <a:rPr lang="en-US" altLang="ja-JP" sz="847" dirty="0">
                <a:latin typeface="ＭＳ Ｐゴシック" panose="020B0600070205080204" pitchFamily="50" charset="-128"/>
                <a:ea typeface="ＭＳ Ｐゴシック" panose="020B0600070205080204" pitchFamily="50" charset="-128"/>
              </a:rPr>
              <a:t>150</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250mV</a:t>
            </a:r>
            <a:r>
              <a:rPr lang="ja-JP" altLang="en-US" sz="847" dirty="0">
                <a:latin typeface="ＭＳ Ｐゴシック" panose="020B0600070205080204" pitchFamily="50" charset="-128"/>
                <a:ea typeface="ＭＳ Ｐゴシック" panose="020B0600070205080204" pitchFamily="50" charset="-128"/>
              </a:rPr>
              <a:t>で変動し、概ね一定である。</a:t>
            </a:r>
            <a:endParaRPr lang="en-US" altLang="ja-JP" sz="847" dirty="0">
              <a:latin typeface="ＭＳ Ｐゴシック" panose="020B0600070205080204" pitchFamily="50" charset="-128"/>
              <a:ea typeface="ＭＳ Ｐゴシック" panose="020B0600070205080204" pitchFamily="50" charset="-128"/>
            </a:endParaRPr>
          </a:p>
          <a:p>
            <a:pPr marL="65318" indent="-65318"/>
            <a:r>
              <a:rPr lang="ja-JP" altLang="en-US" sz="847" dirty="0">
                <a:latin typeface="ＭＳ Ｐゴシック" panose="020B0600070205080204" pitchFamily="50" charset="-128"/>
                <a:ea typeface="ＭＳ Ｐゴシック" panose="020B0600070205080204" pitchFamily="50" charset="-128"/>
              </a:rPr>
              <a:t>・底泥直上は表層よりも低く、万才橋の令和</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年の</a:t>
            </a:r>
            <a:r>
              <a:rPr lang="en-US" altLang="ja-JP" sz="847" dirty="0">
                <a:latin typeface="ＭＳ Ｐゴシック" panose="020B0600070205080204" pitchFamily="50" charset="-128"/>
                <a:ea typeface="ＭＳ Ｐゴシック" panose="020B0600070205080204" pitchFamily="50" charset="-128"/>
              </a:rPr>
              <a:t>8,9,11</a:t>
            </a:r>
            <a:r>
              <a:rPr lang="ja-JP" altLang="en-US" sz="847" dirty="0">
                <a:latin typeface="ＭＳ Ｐゴシック" panose="020B0600070205080204" pitchFamily="50" charset="-128"/>
                <a:ea typeface="ＭＳ Ｐゴシック" panose="020B0600070205080204" pitchFamily="50" charset="-128"/>
              </a:rPr>
              <a:t>月と千歳橋の令和</a:t>
            </a:r>
            <a:r>
              <a:rPr lang="en-US" altLang="ja-JP" sz="847" dirty="0">
                <a:latin typeface="ＭＳ Ｐゴシック" panose="020B0600070205080204" pitchFamily="50" charset="-128"/>
                <a:ea typeface="ＭＳ Ｐゴシック" panose="020B0600070205080204" pitchFamily="50" charset="-128"/>
              </a:rPr>
              <a:t>3</a:t>
            </a:r>
            <a:r>
              <a:rPr lang="ja-JP" altLang="en-US" sz="847" dirty="0">
                <a:latin typeface="ＭＳ Ｐゴシック" panose="020B0600070205080204" pitchFamily="50" charset="-128"/>
                <a:ea typeface="ＭＳ Ｐゴシック" panose="020B0600070205080204" pitchFamily="50" charset="-128"/>
              </a:rPr>
              <a:t>年</a:t>
            </a:r>
            <a:r>
              <a:rPr lang="en-US" altLang="ja-JP" sz="847" dirty="0">
                <a:latin typeface="ＭＳ Ｐゴシック" panose="020B0600070205080204" pitchFamily="50" charset="-128"/>
                <a:ea typeface="ＭＳ Ｐゴシック" panose="020B0600070205080204" pitchFamily="50" charset="-128"/>
              </a:rPr>
              <a:t>5</a:t>
            </a:r>
            <a:r>
              <a:rPr lang="ja-JP" altLang="en-US" sz="847" dirty="0">
                <a:latin typeface="ＭＳ Ｐゴシック" panose="020B0600070205080204" pitchFamily="50" charset="-128"/>
                <a:ea typeface="ＭＳ Ｐゴシック" panose="020B0600070205080204" pitchFamily="50" charset="-128"/>
              </a:rPr>
              <a:t>月はマイナス値になっている。</a:t>
            </a:r>
            <a:endParaRPr lang="en-US" altLang="ja-JP" sz="847" dirty="0">
              <a:latin typeface="ＭＳ Ｐゴシック" panose="020B0600070205080204" pitchFamily="50" charset="-128"/>
              <a:ea typeface="ＭＳ Ｐゴシック" panose="020B0600070205080204" pitchFamily="50" charset="-128"/>
            </a:endParaRPr>
          </a:p>
        </p:txBody>
      </p:sp>
      <p:sp>
        <p:nvSpPr>
          <p:cNvPr id="43" name="テキスト ボックス 42">
            <a:extLst>
              <a:ext uri="{FF2B5EF4-FFF2-40B4-BE49-F238E27FC236}">
                <a16:creationId xmlns:a16="http://schemas.microsoft.com/office/drawing/2014/main" id="{33F9F082-8F35-417C-9D26-AE729E9C28E8}"/>
              </a:ext>
            </a:extLst>
          </p:cNvPr>
          <p:cNvSpPr txBox="1"/>
          <p:nvPr/>
        </p:nvSpPr>
        <p:spPr>
          <a:xfrm>
            <a:off x="220630" y="883520"/>
            <a:ext cx="8273499" cy="174327"/>
          </a:xfrm>
          <a:prstGeom prst="rect">
            <a:avLst/>
          </a:prstGeom>
          <a:noFill/>
          <a:ln cmpd="dbl">
            <a:noFill/>
          </a:ln>
        </p:spPr>
        <p:txBody>
          <a:bodyPr wrap="square" lIns="43545" tIns="43545" rIns="43545" bIns="0" rtlCol="0">
            <a:spAutoFit/>
          </a:bodyPr>
          <a:lstStyle/>
          <a:p>
            <a:r>
              <a:rPr lang="ja-JP" altLang="en-US" sz="847" dirty="0">
                <a:latin typeface="ＭＳ Ｐゴシック" panose="020B0600070205080204" pitchFamily="50" charset="-128"/>
                <a:ea typeface="ＭＳ Ｐゴシック" panose="020B0600070205080204" pitchFamily="50" charset="-128"/>
              </a:rPr>
              <a:t>底質を採取した各地点の表層と底層の水質を計測した。</a:t>
            </a: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41</a:t>
            </a:fld>
            <a:endParaRPr kumimoji="1" lang="ja-JP" altLang="en-US" dirty="0"/>
          </a:p>
        </p:txBody>
      </p:sp>
      <p:grpSp>
        <p:nvGrpSpPr>
          <p:cNvPr id="31" name="グループ化 30"/>
          <p:cNvGrpSpPr/>
          <p:nvPr/>
        </p:nvGrpSpPr>
        <p:grpSpPr>
          <a:xfrm>
            <a:off x="0" y="-37863"/>
            <a:ext cx="8179435" cy="433863"/>
            <a:chOff x="0" y="-37863"/>
            <a:chExt cx="8179435" cy="433863"/>
          </a:xfrm>
        </p:grpSpPr>
        <p:sp>
          <p:nvSpPr>
            <p:cNvPr id="32" name="正方形/長方形 31"/>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41294493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2BB536CE-98AE-4405-BD25-9A05F39EFC6A}"/>
              </a:ext>
            </a:extLst>
          </p:cNvPr>
          <p:cNvGraphicFramePr>
            <a:graphicFrameLocks noGrp="1"/>
          </p:cNvGraphicFramePr>
          <p:nvPr>
            <p:extLst/>
          </p:nvPr>
        </p:nvGraphicFramePr>
        <p:xfrm>
          <a:off x="435447" y="1077797"/>
          <a:ext cx="8273499" cy="4561017"/>
        </p:xfrm>
        <a:graphic>
          <a:graphicData uri="http://schemas.openxmlformats.org/drawingml/2006/table">
            <a:tbl>
              <a:tblPr firstRow="1" bandRow="1">
                <a:tableStyleId>{5940675A-B579-460E-94D1-54222C63F5DA}</a:tableStyleId>
              </a:tblPr>
              <a:tblGrid>
                <a:gridCol w="762033">
                  <a:extLst>
                    <a:ext uri="{9D8B030D-6E8A-4147-A177-3AD203B41FA5}">
                      <a16:colId xmlns:a16="http://schemas.microsoft.com/office/drawing/2014/main" val="3288603210"/>
                    </a:ext>
                  </a:extLst>
                </a:gridCol>
                <a:gridCol w="2503822">
                  <a:extLst>
                    <a:ext uri="{9D8B030D-6E8A-4147-A177-3AD203B41FA5}">
                      <a16:colId xmlns:a16="http://schemas.microsoft.com/office/drawing/2014/main" val="1456372851"/>
                    </a:ext>
                  </a:extLst>
                </a:gridCol>
                <a:gridCol w="2503822">
                  <a:extLst>
                    <a:ext uri="{9D8B030D-6E8A-4147-A177-3AD203B41FA5}">
                      <a16:colId xmlns:a16="http://schemas.microsoft.com/office/drawing/2014/main" val="3492022314"/>
                    </a:ext>
                  </a:extLst>
                </a:gridCol>
                <a:gridCol w="2503822">
                  <a:extLst>
                    <a:ext uri="{9D8B030D-6E8A-4147-A177-3AD203B41FA5}">
                      <a16:colId xmlns:a16="http://schemas.microsoft.com/office/drawing/2014/main" val="1229923971"/>
                    </a:ext>
                  </a:extLst>
                </a:gridCol>
              </a:tblGrid>
              <a:tr h="184773">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エリア</a:t>
                      </a:r>
                      <a:endParaRPr kumimoji="1" lang="en-US" altLang="ja-JP" sz="1000" dirty="0">
                        <a:latin typeface="ＭＳ Ｐゴシック" panose="020B0600070205080204" pitchFamily="50" charset="-128"/>
                        <a:ea typeface="ＭＳ Ｐゴシック" panose="020B0600070205080204" pitchFamily="50" charset="-128"/>
                      </a:endParaRPr>
                    </a:p>
                  </a:txBody>
                  <a:tcPr marL="60369" marR="60369" marT="0" marB="0" anchor="ctr">
                    <a:solidFill>
                      <a:schemeClr val="accent5">
                        <a:lumMod val="40000"/>
                        <a:lumOff val="60000"/>
                      </a:schemeClr>
                    </a:solidFill>
                  </a:tcPr>
                </a:tc>
                <a:tc>
                  <a:txBody>
                    <a:bodyPr/>
                    <a:lstStyle/>
                    <a:p>
                      <a:pPr marL="31750" indent="63500" algn="ct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実験区１</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0369" marR="60369" marT="0" marB="0" anchor="ctr">
                    <a:solidFill>
                      <a:schemeClr val="accent5">
                        <a:lumMod val="40000"/>
                        <a:lumOff val="60000"/>
                      </a:schemeClr>
                    </a:solidFill>
                  </a:tcPr>
                </a:tc>
                <a:tc>
                  <a:txBody>
                    <a:bodyPr/>
                    <a:lstStyle/>
                    <a:p>
                      <a:pPr marL="31750" indent="63500" algn="ct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対照区</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0369" marR="60369" marT="0" marB="0" anchor="ctr">
                    <a:solidFill>
                      <a:schemeClr val="accent5">
                        <a:lumMod val="40000"/>
                        <a:lumOff val="60000"/>
                      </a:schemeClr>
                    </a:solidFill>
                  </a:tcPr>
                </a:tc>
                <a:tc>
                  <a:txBody>
                    <a:bodyPr/>
                    <a:lstStyle/>
                    <a:p>
                      <a:pPr marL="31750" indent="63500" algn="ct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実験区２</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0369" marR="60369" marT="0" marB="0" anchor="ctr">
                    <a:solidFill>
                      <a:schemeClr val="accent5">
                        <a:lumMod val="40000"/>
                        <a:lumOff val="60000"/>
                      </a:schemeClr>
                    </a:solidFill>
                  </a:tcPr>
                </a:tc>
                <a:extLst>
                  <a:ext uri="{0D108BD9-81ED-4DB2-BD59-A6C34878D82A}">
                    <a16:rowId xmlns:a16="http://schemas.microsoft.com/office/drawing/2014/main" val="2707961998"/>
                  </a:ext>
                </a:extLst>
              </a:tr>
              <a:tr h="1458748">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000" dirty="0">
                          <a:latin typeface="ＭＳ Ｐゴシック" panose="020B0600070205080204" pitchFamily="50" charset="-128"/>
                          <a:ea typeface="ＭＳ Ｐゴシック" panose="020B0600070205080204" pitchFamily="50" charset="-128"/>
                        </a:rPr>
                        <a:t>エリア１</a:t>
                      </a:r>
                      <a:endParaRPr kumimoji="1" lang="en-US" altLang="ja-JP" sz="1000" dirty="0">
                        <a:latin typeface="ＭＳ Ｐゴシック" panose="020B0600070205080204" pitchFamily="50" charset="-128"/>
                        <a:ea typeface="ＭＳ Ｐゴシック" panose="020B0600070205080204" pitchFamily="50" charset="-128"/>
                      </a:endParaRPr>
                    </a:p>
                    <a:p>
                      <a:pPr marL="0" marR="0" lvl="0" indent="0" algn="ctr" defTabSz="1420703" rtl="0" eaLnBrk="1" fontAlgn="auto" latinLnBrk="0" hangingPunct="1">
                        <a:lnSpc>
                          <a:spcPct val="100000"/>
                        </a:lnSpc>
                        <a:spcBef>
                          <a:spcPts val="0"/>
                        </a:spcBef>
                        <a:spcAft>
                          <a:spcPts val="0"/>
                        </a:spcAft>
                        <a:buClrTx/>
                        <a:buSzTx/>
                        <a:buFontTx/>
                        <a:buNone/>
                        <a:tabLst/>
                        <a:defRPr/>
                      </a:pP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万才橋</a:t>
                      </a:r>
                      <a:r>
                        <a:rPr kumimoji="1" lang="en-US" altLang="ja-JP" sz="1000" dirty="0">
                          <a:latin typeface="ＭＳ Ｐゴシック" panose="020B0600070205080204" pitchFamily="50" charset="-128"/>
                          <a:ea typeface="ＭＳ Ｐゴシック" panose="020B0600070205080204" pitchFamily="50" charset="-128"/>
                        </a:rPr>
                        <a:t>)</a:t>
                      </a:r>
                    </a:p>
                  </a:txBody>
                  <a:tcPr marL="60369" marR="60369" marT="0" marB="0" anchor="ctr">
                    <a:solidFill>
                      <a:schemeClr val="accent5">
                        <a:lumMod val="40000"/>
                        <a:lumOff val="60000"/>
                      </a:schemeClr>
                    </a:solidFill>
                  </a:tcP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pPr algn="ctr"/>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extLst>
                  <a:ext uri="{0D108BD9-81ED-4DB2-BD59-A6C34878D82A}">
                    <a16:rowId xmlns:a16="http://schemas.microsoft.com/office/drawing/2014/main" val="1474579480"/>
                  </a:ext>
                </a:extLst>
              </a:tr>
              <a:tr h="1458748">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エリア２</a:t>
                      </a:r>
                      <a:endParaRPr kumimoji="1" lang="en-US" altLang="ja-JP" sz="1000" dirty="0">
                        <a:latin typeface="ＭＳ Ｐゴシック" panose="020B0600070205080204" pitchFamily="50" charset="-128"/>
                        <a:ea typeface="ＭＳ Ｐゴシック" panose="020B0600070205080204" pitchFamily="50" charset="-128"/>
                      </a:endParaRPr>
                    </a:p>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千歳橋</a:t>
                      </a:r>
                      <a:r>
                        <a:rPr kumimoji="1" lang="en-US" altLang="ja-JP" sz="1000" dirty="0">
                          <a:latin typeface="ＭＳ Ｐゴシック" panose="020B0600070205080204" pitchFamily="50" charset="-128"/>
                          <a:ea typeface="ＭＳ Ｐゴシック" panose="020B0600070205080204" pitchFamily="50" charset="-128"/>
                        </a:rPr>
                        <a:t>)</a:t>
                      </a:r>
                    </a:p>
                  </a:txBody>
                  <a:tcPr marL="60369" marR="60369" marT="0" marB="0" anchor="ctr">
                    <a:solidFill>
                      <a:schemeClr val="accent5">
                        <a:lumMod val="40000"/>
                        <a:lumOff val="60000"/>
                      </a:schemeClr>
                    </a:solidFill>
                  </a:tcP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pPr algn="ctr"/>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extLst>
                  <a:ext uri="{0D108BD9-81ED-4DB2-BD59-A6C34878D82A}">
                    <a16:rowId xmlns:a16="http://schemas.microsoft.com/office/drawing/2014/main" val="3320675580"/>
                  </a:ext>
                </a:extLst>
              </a:tr>
              <a:tr h="1458748">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エリア３</a:t>
                      </a:r>
                      <a:endParaRPr kumimoji="1" lang="en-US" altLang="ja-JP" sz="1000" dirty="0">
                        <a:latin typeface="ＭＳ Ｐゴシック" panose="020B0600070205080204" pitchFamily="50" charset="-128"/>
                        <a:ea typeface="ＭＳ Ｐゴシック" panose="020B0600070205080204" pitchFamily="50" charset="-128"/>
                      </a:endParaRPr>
                    </a:p>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南弁天橋</a:t>
                      </a:r>
                      <a:r>
                        <a:rPr kumimoji="1" lang="en-US" altLang="ja-JP" sz="1000" dirty="0">
                          <a:latin typeface="ＭＳ Ｐゴシック" panose="020B0600070205080204" pitchFamily="50" charset="-128"/>
                          <a:ea typeface="ＭＳ Ｐゴシック" panose="020B0600070205080204" pitchFamily="50" charset="-128"/>
                        </a:rPr>
                        <a:t>)</a:t>
                      </a:r>
                    </a:p>
                  </a:txBody>
                  <a:tcPr marL="60369" marR="60369" marT="0" marB="0" anchor="ctr">
                    <a:solidFill>
                      <a:schemeClr val="accent5">
                        <a:lumMod val="40000"/>
                        <a:lumOff val="60000"/>
                      </a:schemeClr>
                    </a:solidFill>
                  </a:tcP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pPr algn="ctr"/>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extLst>
                  <a:ext uri="{0D108BD9-81ED-4DB2-BD59-A6C34878D82A}">
                    <a16:rowId xmlns:a16="http://schemas.microsoft.com/office/drawing/2014/main" val="4035087383"/>
                  </a:ext>
                </a:extLst>
              </a:tr>
            </a:tbl>
          </a:graphicData>
        </a:graphic>
      </p:graphicFrame>
      <p:graphicFrame>
        <p:nvGraphicFramePr>
          <p:cNvPr id="3" name="表 2">
            <a:extLst>
              <a:ext uri="{FF2B5EF4-FFF2-40B4-BE49-F238E27FC236}">
                <a16:creationId xmlns:a16="http://schemas.microsoft.com/office/drawing/2014/main" id="{EA1C36E7-0C87-4AA4-8561-998364A117A3}"/>
              </a:ext>
            </a:extLst>
          </p:cNvPr>
          <p:cNvGraphicFramePr>
            <a:graphicFrameLocks noGrp="1"/>
          </p:cNvGraphicFramePr>
          <p:nvPr>
            <p:extLst/>
          </p:nvPr>
        </p:nvGraphicFramePr>
        <p:xfrm>
          <a:off x="-197" y="510938"/>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a:latin typeface="ＭＳ ゴシック" panose="020B0609070205080204" pitchFamily="49" charset="-128"/>
                          <a:ea typeface="ＭＳ ゴシック" panose="020B0609070205080204" pitchFamily="49" charset="-128"/>
                        </a:rPr>
                        <a:t>地盤高の変化</a:t>
                      </a: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7" name="テキスト ボックス 6">
            <a:extLst>
              <a:ext uri="{FF2B5EF4-FFF2-40B4-BE49-F238E27FC236}">
                <a16:creationId xmlns:a16="http://schemas.microsoft.com/office/drawing/2014/main" id="{33F9F082-8F35-417C-9D26-AE729E9C28E8}"/>
              </a:ext>
            </a:extLst>
          </p:cNvPr>
          <p:cNvSpPr txBox="1"/>
          <p:nvPr/>
        </p:nvSpPr>
        <p:spPr>
          <a:xfrm>
            <a:off x="435447" y="759523"/>
            <a:ext cx="8273499" cy="304683"/>
          </a:xfrm>
          <a:prstGeom prst="rect">
            <a:avLst/>
          </a:prstGeom>
          <a:noFill/>
          <a:ln cmpd="dbl">
            <a:noFill/>
          </a:ln>
        </p:spPr>
        <p:txBody>
          <a:bodyPr wrap="square" lIns="43545" tIns="43545" rIns="43545" bIns="0" rtlCol="0">
            <a:spAutoFit/>
          </a:bodyPr>
          <a:lstStyle/>
          <a:p>
            <a:r>
              <a:rPr lang="ja-JP" altLang="en-US" sz="847" dirty="0">
                <a:latin typeface="ＭＳ Ｐゴシック" panose="020B0600070205080204" pitchFamily="50" charset="-128"/>
                <a:ea typeface="ＭＳ Ｐゴシック" panose="020B0600070205080204" pitchFamily="50" charset="-128"/>
              </a:rPr>
              <a:t>各地区の</a:t>
            </a:r>
            <a:r>
              <a:rPr lang="en-US" altLang="ja-JP" sz="847" dirty="0">
                <a:latin typeface="ＭＳ Ｐゴシック" panose="020B0600070205080204" pitchFamily="50" charset="-128"/>
                <a:ea typeface="ＭＳ Ｐゴシック" panose="020B0600070205080204" pitchFamily="50" charset="-128"/>
              </a:rPr>
              <a:t>4</a:t>
            </a:r>
            <a:r>
              <a:rPr lang="ja-JP" altLang="en-US" sz="847" dirty="0">
                <a:latin typeface="ＭＳ Ｐゴシック" panose="020B0600070205080204" pitchFamily="50" charset="-128"/>
                <a:ea typeface="ＭＳ Ｐゴシック" panose="020B0600070205080204" pitchFamily="50" charset="-128"/>
              </a:rPr>
              <a:t>地点</a:t>
            </a:r>
            <a:r>
              <a:rPr lang="en-US" altLang="ja-JP" sz="847" dirty="0">
                <a:latin typeface="ＭＳ Ｐゴシック" panose="020B0600070205080204" pitchFamily="50" charset="-128"/>
                <a:ea typeface="ＭＳ Ｐゴシック" panose="020B0600070205080204" pitchFamily="50" charset="-128"/>
              </a:rPr>
              <a:t>(P1,P3,P9,P11)</a:t>
            </a:r>
            <a:r>
              <a:rPr lang="ja-JP" altLang="en-US" sz="847" dirty="0">
                <a:latin typeface="ＭＳ Ｐゴシック" panose="020B0600070205080204" pitchFamily="50" charset="-128"/>
                <a:ea typeface="ＭＳ Ｐゴシック" panose="020B0600070205080204" pitchFamily="50" charset="-128"/>
              </a:rPr>
              <a:t>における試行開始時からの地盤高の変化を計測した。</a:t>
            </a:r>
            <a:endParaRPr lang="en-US" altLang="ja-JP" sz="847" dirty="0">
              <a:latin typeface="ＭＳ Ｐゴシック" panose="020B0600070205080204" pitchFamily="50" charset="-128"/>
              <a:ea typeface="ＭＳ Ｐゴシック" panose="020B0600070205080204" pitchFamily="50" charset="-128"/>
            </a:endParaRPr>
          </a:p>
          <a:p>
            <a:r>
              <a:rPr lang="ja-JP" altLang="en-US" sz="847" dirty="0">
                <a:latin typeface="ＭＳ Ｐゴシック" panose="020B0600070205080204" pitchFamily="50" charset="-128"/>
                <a:ea typeface="ＭＳ Ｐゴシック" panose="020B0600070205080204" pitchFamily="50" charset="-128"/>
              </a:rPr>
              <a:t>各エリアとも実験区、対象区の間で地盤高に大きな差はなく、試行実施の結果に影響を及ぼすような浚渫や不法投棄等の人為的な影響はなかった。</a:t>
            </a:r>
          </a:p>
        </p:txBody>
      </p:sp>
      <p:sp>
        <p:nvSpPr>
          <p:cNvPr id="20" name="テキスト ボックス 19">
            <a:extLst>
              <a:ext uri="{FF2B5EF4-FFF2-40B4-BE49-F238E27FC236}">
                <a16:creationId xmlns:a16="http://schemas.microsoft.com/office/drawing/2014/main" id="{26123DDB-70B2-4B95-A7B1-90F5BF6DF529}"/>
              </a:ext>
            </a:extLst>
          </p:cNvPr>
          <p:cNvSpPr txBox="1"/>
          <p:nvPr/>
        </p:nvSpPr>
        <p:spPr>
          <a:xfrm>
            <a:off x="435448" y="5649993"/>
            <a:ext cx="4267383" cy="174179"/>
          </a:xfrm>
          <a:prstGeom prst="rect">
            <a:avLst/>
          </a:prstGeom>
          <a:noFill/>
          <a:ln cmpd="dbl">
            <a:noFill/>
          </a:ln>
        </p:spPr>
        <p:txBody>
          <a:bodyPr wrap="square" lIns="0" tIns="0" rIns="0" bIns="0" rtlCol="0" anchor="ctr" anchorCtr="0">
            <a:noAutofit/>
          </a:bodyPr>
          <a:lstStyle/>
          <a:p>
            <a:r>
              <a:rPr lang="ja-JP" altLang="en-US" sz="847" dirty="0">
                <a:latin typeface="ＭＳ Ｐゴシック" panose="020B0600070205080204" pitchFamily="50" charset="-128"/>
                <a:ea typeface="ＭＳ Ｐゴシック" panose="020B0600070205080204" pitchFamily="50" charset="-128"/>
              </a:rPr>
              <a:t>地盤高：試行開始時</a:t>
            </a:r>
            <a:r>
              <a:rPr lang="en-US" altLang="ja-JP" sz="847" dirty="0">
                <a:latin typeface="ＭＳ Ｐゴシック" panose="020B0600070205080204" pitchFamily="50" charset="-128"/>
                <a:ea typeface="ＭＳ Ｐゴシック" panose="020B0600070205080204" pitchFamily="50" charset="-128"/>
              </a:rPr>
              <a:t>(R3.5/13)</a:t>
            </a:r>
            <a:r>
              <a:rPr lang="ja-JP" altLang="en-US" sz="847" dirty="0">
                <a:latin typeface="ＭＳ Ｐゴシック" panose="020B0600070205080204" pitchFamily="50" charset="-128"/>
                <a:ea typeface="ＭＳ Ｐゴシック" panose="020B0600070205080204" pitchFamily="50" charset="-128"/>
              </a:rPr>
              <a:t>を基準とした高さ　</a:t>
            </a:r>
          </a:p>
        </p:txBody>
      </p:sp>
      <p:sp>
        <p:nvSpPr>
          <p:cNvPr id="21" name="テキスト ボックス 20">
            <a:extLst>
              <a:ext uri="{FF2B5EF4-FFF2-40B4-BE49-F238E27FC236}">
                <a16:creationId xmlns:a16="http://schemas.microsoft.com/office/drawing/2014/main" id="{02473722-078B-4C8C-A459-C79264F6C43A}"/>
              </a:ext>
            </a:extLst>
          </p:cNvPr>
          <p:cNvSpPr txBox="1"/>
          <p:nvPr/>
        </p:nvSpPr>
        <p:spPr>
          <a:xfrm>
            <a:off x="4229589" y="5643662"/>
            <a:ext cx="4478963" cy="1007436"/>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4</a:t>
            </a:r>
            <a:r>
              <a:rPr lang="ja-JP" altLang="en-US" sz="847" dirty="0">
                <a:latin typeface="ＭＳ Ｐゴシック" panose="020B0600070205080204" pitchFamily="50" charset="-128"/>
                <a:ea typeface="ＭＳ Ｐゴシック" panose="020B0600070205080204" pitchFamily="50" charset="-128"/>
              </a:rPr>
              <a:t>点の地盤高の平均値は</a:t>
            </a:r>
            <a:r>
              <a:rPr lang="en-US" altLang="ja-JP" sz="847" dirty="0">
                <a:latin typeface="ＭＳ Ｐゴシック" panose="020B0600070205080204" pitchFamily="50" charset="-128"/>
                <a:ea typeface="ＭＳ Ｐゴシック" panose="020B0600070205080204" pitchFamily="50" charset="-128"/>
              </a:rPr>
              <a:t>4</a:t>
            </a:r>
            <a:r>
              <a:rPr lang="ja-JP" altLang="en-US" sz="847" dirty="0">
                <a:latin typeface="ＭＳ Ｐゴシック" panose="020B0600070205080204" pitchFamily="50" charset="-128"/>
                <a:ea typeface="ＭＳ Ｐゴシック" panose="020B0600070205080204" pitchFamily="50" charset="-128"/>
              </a:rPr>
              <a:t>地点の浸食・堆積傾向と同じ傾向を示した。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・各地区における平均地盤高の堆積・洗堀傾向は、以下のとおりであった。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ゴシック" panose="020B0609070205080204" pitchFamily="49" charset="-128"/>
                <a:ea typeface="ＭＳ ゴシック" panose="020B0609070205080204" pitchFamily="49" charset="-128"/>
              </a:rPr>
              <a:t>　第</a:t>
            </a:r>
            <a:r>
              <a:rPr lang="en-US" altLang="ja-JP" sz="847" dirty="0">
                <a:latin typeface="ＭＳ ゴシック" panose="020B0609070205080204" pitchFamily="49" charset="-128"/>
                <a:ea typeface="ＭＳ ゴシック" panose="020B0609070205080204" pitchFamily="49" charset="-128"/>
              </a:rPr>
              <a:t>1</a:t>
            </a:r>
            <a:r>
              <a:rPr lang="ja-JP" altLang="en-US" sz="847" dirty="0">
                <a:latin typeface="ＭＳ ゴシック" panose="020B0609070205080204" pitchFamily="49" charset="-128"/>
                <a:ea typeface="ＭＳ ゴシック" panose="020B0609070205080204" pitchFamily="49" charset="-128"/>
              </a:rPr>
              <a:t>回</a:t>
            </a:r>
            <a:r>
              <a:rPr lang="en-US" altLang="ja-JP" sz="847" dirty="0">
                <a:latin typeface="ＭＳ ゴシック" panose="020B0609070205080204" pitchFamily="49" charset="-128"/>
                <a:ea typeface="ＭＳ ゴシック" panose="020B0609070205080204" pitchFamily="49" charset="-128"/>
              </a:rPr>
              <a:t>(R3.6/25)</a:t>
            </a:r>
            <a:r>
              <a:rPr lang="ja-JP" altLang="en-US" sz="847" dirty="0">
                <a:latin typeface="ＭＳ ゴシック" panose="020B0609070205080204" pitchFamily="49" charset="-128"/>
                <a:ea typeface="ＭＳ ゴシック" panose="020B0609070205080204" pitchFamily="49" charset="-128"/>
              </a:rPr>
              <a:t>　：概ね</a:t>
            </a:r>
            <a:r>
              <a:rPr lang="ja-JP" altLang="en-US" sz="847" dirty="0">
                <a:solidFill>
                  <a:schemeClr val="accent5"/>
                </a:solidFill>
                <a:latin typeface="ＭＳ ゴシック" panose="020B0609070205080204" pitchFamily="49" charset="-128"/>
                <a:ea typeface="ＭＳ ゴシック" panose="020B0609070205080204" pitchFamily="49" charset="-128"/>
              </a:rPr>
              <a:t>堆積</a:t>
            </a:r>
            <a:r>
              <a:rPr lang="ja-JP" altLang="en-US" sz="847" dirty="0">
                <a:latin typeface="ＭＳ ゴシック" panose="020B0609070205080204" pitchFamily="49" charset="-128"/>
                <a:ea typeface="ＭＳ ゴシック" panose="020B0609070205080204" pitchFamily="49" charset="-128"/>
              </a:rPr>
              <a:t>傾向　　　　第</a:t>
            </a:r>
            <a:r>
              <a:rPr lang="en-US" altLang="ja-JP" sz="847" dirty="0">
                <a:latin typeface="ＭＳ ゴシック" panose="020B0609070205080204" pitchFamily="49" charset="-128"/>
                <a:ea typeface="ＭＳ ゴシック" panose="020B0609070205080204" pitchFamily="49" charset="-128"/>
              </a:rPr>
              <a:t>5</a:t>
            </a:r>
            <a:r>
              <a:rPr lang="ja-JP" altLang="en-US" sz="847" dirty="0">
                <a:latin typeface="ＭＳ ゴシック" panose="020B0609070205080204" pitchFamily="49" charset="-128"/>
                <a:ea typeface="ＭＳ ゴシック" panose="020B0609070205080204" pitchFamily="49" charset="-128"/>
              </a:rPr>
              <a:t>回</a:t>
            </a:r>
            <a:r>
              <a:rPr lang="en-US" altLang="ja-JP" sz="847" dirty="0">
                <a:latin typeface="ＭＳ ゴシック" panose="020B0609070205080204" pitchFamily="49" charset="-128"/>
                <a:ea typeface="ＭＳ ゴシック" panose="020B0609070205080204" pitchFamily="49" charset="-128"/>
              </a:rPr>
              <a:t>(R3.11/22)</a:t>
            </a:r>
            <a:r>
              <a:rPr lang="ja-JP" altLang="en-US" sz="847" dirty="0">
                <a:latin typeface="ＭＳ ゴシック" panose="020B0609070205080204" pitchFamily="49" charset="-128"/>
                <a:ea typeface="ＭＳ ゴシック" panose="020B0609070205080204" pitchFamily="49" charset="-128"/>
              </a:rPr>
              <a:t> ：概ね</a:t>
            </a:r>
            <a:r>
              <a:rPr lang="ja-JP" altLang="en-US" sz="847" dirty="0">
                <a:solidFill>
                  <a:schemeClr val="accent5"/>
                </a:solidFill>
                <a:latin typeface="ＭＳ ゴシック" panose="020B0609070205080204" pitchFamily="49" charset="-128"/>
                <a:ea typeface="ＭＳ ゴシック" panose="020B0609070205080204" pitchFamily="49" charset="-128"/>
              </a:rPr>
              <a:t>堆積</a:t>
            </a:r>
            <a:r>
              <a:rPr lang="ja-JP" altLang="en-US" sz="847" dirty="0">
                <a:latin typeface="ＭＳ ゴシック" panose="020B0609070205080204" pitchFamily="49" charset="-128"/>
                <a:ea typeface="ＭＳ ゴシック" panose="020B0609070205080204" pitchFamily="49" charset="-128"/>
              </a:rPr>
              <a:t>傾向</a:t>
            </a:r>
            <a:endParaRPr lang="en-US" altLang="ja-JP" sz="847" dirty="0">
              <a:latin typeface="ＭＳ ゴシック" panose="020B0609070205080204" pitchFamily="49" charset="-128"/>
              <a:ea typeface="ＭＳ ゴシック" panose="020B0609070205080204" pitchFamily="49" charset="-128"/>
            </a:endParaRPr>
          </a:p>
          <a:p>
            <a:pPr marL="108864" indent="-108864"/>
            <a:r>
              <a:rPr lang="ja-JP" altLang="en-US" sz="847" dirty="0">
                <a:latin typeface="ＭＳ ゴシック" panose="020B0609070205080204" pitchFamily="49" charset="-128"/>
                <a:ea typeface="ＭＳ ゴシック" panose="020B0609070205080204" pitchFamily="49" charset="-128"/>
              </a:rPr>
              <a:t>　第</a:t>
            </a:r>
            <a:r>
              <a:rPr lang="en-US" altLang="ja-JP" sz="847" dirty="0">
                <a:latin typeface="ＭＳ ゴシック" panose="020B0609070205080204" pitchFamily="49" charset="-128"/>
                <a:ea typeface="ＭＳ ゴシック" panose="020B0609070205080204" pitchFamily="49" charset="-128"/>
              </a:rPr>
              <a:t>2</a:t>
            </a:r>
            <a:r>
              <a:rPr lang="ja-JP" altLang="en-US" sz="847" dirty="0">
                <a:latin typeface="ＭＳ ゴシック" panose="020B0609070205080204" pitchFamily="49" charset="-128"/>
                <a:ea typeface="ＭＳ ゴシック" panose="020B0609070205080204" pitchFamily="49" charset="-128"/>
              </a:rPr>
              <a:t>回</a:t>
            </a:r>
            <a:r>
              <a:rPr lang="en-US" altLang="ja-JP" sz="847" dirty="0">
                <a:latin typeface="ＭＳ ゴシック" panose="020B0609070205080204" pitchFamily="49" charset="-128"/>
                <a:ea typeface="ＭＳ ゴシック" panose="020B0609070205080204" pitchFamily="49" charset="-128"/>
              </a:rPr>
              <a:t>(R3.8/23)</a:t>
            </a:r>
            <a:r>
              <a:rPr lang="ja-JP" altLang="en-US" sz="847" dirty="0">
                <a:latin typeface="ＭＳ ゴシック" panose="020B0609070205080204" pitchFamily="49" charset="-128"/>
                <a:ea typeface="ＭＳ ゴシック" panose="020B0609070205080204" pitchFamily="49" charset="-128"/>
              </a:rPr>
              <a:t>　：概ね</a:t>
            </a:r>
            <a:r>
              <a:rPr lang="ja-JP" altLang="en-US" sz="847" dirty="0">
                <a:solidFill>
                  <a:srgbClr val="FF66FF"/>
                </a:solidFill>
                <a:latin typeface="ＭＳ ゴシック" panose="020B0609070205080204" pitchFamily="49" charset="-128"/>
                <a:ea typeface="ＭＳ ゴシック" panose="020B0609070205080204" pitchFamily="49" charset="-128"/>
              </a:rPr>
              <a:t>浸食</a:t>
            </a:r>
            <a:r>
              <a:rPr lang="ja-JP" altLang="en-US" sz="847" dirty="0">
                <a:latin typeface="ＭＳ ゴシック" panose="020B0609070205080204" pitchFamily="49" charset="-128"/>
                <a:ea typeface="ＭＳ ゴシック" panose="020B0609070205080204" pitchFamily="49" charset="-128"/>
              </a:rPr>
              <a:t>傾向　　　　第</a:t>
            </a:r>
            <a:r>
              <a:rPr lang="en-US" altLang="ja-JP" sz="847" dirty="0">
                <a:latin typeface="ＭＳ ゴシック" panose="020B0609070205080204" pitchFamily="49" charset="-128"/>
                <a:ea typeface="ＭＳ ゴシック" panose="020B0609070205080204" pitchFamily="49" charset="-128"/>
              </a:rPr>
              <a:t>6</a:t>
            </a:r>
            <a:r>
              <a:rPr lang="ja-JP" altLang="en-US" sz="847" dirty="0">
                <a:latin typeface="ＭＳ ゴシック" panose="020B0609070205080204" pitchFamily="49" charset="-128"/>
                <a:ea typeface="ＭＳ ゴシック" panose="020B0609070205080204" pitchFamily="49" charset="-128"/>
              </a:rPr>
              <a:t>回</a:t>
            </a:r>
            <a:r>
              <a:rPr lang="en-US" altLang="ja-JP" sz="847" dirty="0">
                <a:latin typeface="ＭＳ ゴシック" panose="020B0609070205080204" pitchFamily="49" charset="-128"/>
                <a:ea typeface="ＭＳ ゴシック" panose="020B0609070205080204" pitchFamily="49" charset="-128"/>
              </a:rPr>
              <a:t>(R4.2/13)</a:t>
            </a:r>
            <a:r>
              <a:rPr lang="ja-JP" altLang="en-US" sz="847" dirty="0">
                <a:latin typeface="ＭＳ ゴシック" panose="020B0609070205080204" pitchFamily="49" charset="-128"/>
                <a:ea typeface="ＭＳ ゴシック" panose="020B0609070205080204" pitchFamily="49" charset="-128"/>
              </a:rPr>
              <a:t> ：概ね</a:t>
            </a:r>
            <a:r>
              <a:rPr lang="ja-JP" altLang="en-US" sz="847" dirty="0">
                <a:solidFill>
                  <a:schemeClr val="accent5"/>
                </a:solidFill>
                <a:latin typeface="ＭＳ ゴシック" panose="020B0609070205080204" pitchFamily="49" charset="-128"/>
                <a:ea typeface="ＭＳ ゴシック" panose="020B0609070205080204" pitchFamily="49" charset="-128"/>
              </a:rPr>
              <a:t>堆積</a:t>
            </a:r>
            <a:r>
              <a:rPr lang="ja-JP" altLang="en-US" sz="847" dirty="0">
                <a:latin typeface="ＭＳ ゴシック" panose="020B0609070205080204" pitchFamily="49" charset="-128"/>
                <a:ea typeface="ＭＳ ゴシック" panose="020B0609070205080204" pitchFamily="49" charset="-128"/>
              </a:rPr>
              <a:t>傾向</a:t>
            </a:r>
            <a:endParaRPr lang="en-US" altLang="ja-JP" sz="847" dirty="0">
              <a:latin typeface="ＭＳ ゴシック" panose="020B0609070205080204" pitchFamily="49" charset="-128"/>
              <a:ea typeface="ＭＳ ゴシック" panose="020B0609070205080204" pitchFamily="49" charset="-128"/>
            </a:endParaRPr>
          </a:p>
          <a:p>
            <a:pPr marL="108864" indent="-108864"/>
            <a:r>
              <a:rPr lang="ja-JP" altLang="en-US" sz="847" dirty="0">
                <a:latin typeface="ＭＳ ゴシック" panose="020B0609070205080204" pitchFamily="49" charset="-128"/>
                <a:ea typeface="ＭＳ ゴシック" panose="020B0609070205080204" pitchFamily="49" charset="-128"/>
              </a:rPr>
              <a:t>　第</a:t>
            </a:r>
            <a:r>
              <a:rPr lang="en-US" altLang="ja-JP" sz="847" dirty="0">
                <a:latin typeface="ＭＳ ゴシック" panose="020B0609070205080204" pitchFamily="49" charset="-128"/>
                <a:ea typeface="ＭＳ ゴシック" panose="020B0609070205080204" pitchFamily="49" charset="-128"/>
              </a:rPr>
              <a:t>3</a:t>
            </a:r>
            <a:r>
              <a:rPr lang="ja-JP" altLang="en-US" sz="847" dirty="0">
                <a:latin typeface="ＭＳ ゴシック" panose="020B0609070205080204" pitchFamily="49" charset="-128"/>
                <a:ea typeface="ＭＳ ゴシック" panose="020B0609070205080204" pitchFamily="49" charset="-128"/>
              </a:rPr>
              <a:t>回</a:t>
            </a:r>
            <a:r>
              <a:rPr lang="en-US" altLang="ja-JP" sz="847" dirty="0">
                <a:latin typeface="ＭＳ ゴシック" panose="020B0609070205080204" pitchFamily="49" charset="-128"/>
                <a:ea typeface="ＭＳ ゴシック" panose="020B0609070205080204" pitchFamily="49" charset="-128"/>
              </a:rPr>
              <a:t>(R3.9/27)</a:t>
            </a:r>
            <a:r>
              <a:rPr lang="ja-JP" altLang="en-US" sz="847" dirty="0">
                <a:latin typeface="ＭＳ ゴシック" panose="020B0609070205080204" pitchFamily="49" charset="-128"/>
                <a:ea typeface="ＭＳ ゴシック" panose="020B0609070205080204" pitchFamily="49" charset="-128"/>
              </a:rPr>
              <a:t>　：概ね</a:t>
            </a:r>
            <a:r>
              <a:rPr lang="ja-JP" altLang="en-US" sz="847" dirty="0">
                <a:solidFill>
                  <a:schemeClr val="accent5"/>
                </a:solidFill>
                <a:latin typeface="ＭＳ ゴシック" panose="020B0609070205080204" pitchFamily="49" charset="-128"/>
                <a:ea typeface="ＭＳ ゴシック" panose="020B0609070205080204" pitchFamily="49" charset="-128"/>
              </a:rPr>
              <a:t>堆積</a:t>
            </a:r>
            <a:r>
              <a:rPr lang="ja-JP" altLang="en-US" sz="847" dirty="0">
                <a:latin typeface="ＭＳ ゴシック" panose="020B0609070205080204" pitchFamily="49" charset="-128"/>
                <a:ea typeface="ＭＳ ゴシック" panose="020B0609070205080204" pitchFamily="49" charset="-128"/>
              </a:rPr>
              <a:t>傾向　　　　第</a:t>
            </a:r>
            <a:r>
              <a:rPr lang="en-US" altLang="ja-JP" sz="847" dirty="0">
                <a:latin typeface="ＭＳ ゴシック" panose="020B0609070205080204" pitchFamily="49" charset="-128"/>
                <a:ea typeface="ＭＳ ゴシック" panose="020B0609070205080204" pitchFamily="49" charset="-128"/>
              </a:rPr>
              <a:t>7</a:t>
            </a:r>
            <a:r>
              <a:rPr lang="ja-JP" altLang="en-US" sz="847" dirty="0">
                <a:latin typeface="ＭＳ ゴシック" panose="020B0609070205080204" pitchFamily="49" charset="-128"/>
                <a:ea typeface="ＭＳ ゴシック" panose="020B0609070205080204" pitchFamily="49" charset="-128"/>
              </a:rPr>
              <a:t>回</a:t>
            </a:r>
            <a:r>
              <a:rPr lang="en-US" altLang="ja-JP" sz="847" dirty="0">
                <a:latin typeface="ＭＳ ゴシック" panose="020B0609070205080204" pitchFamily="49" charset="-128"/>
                <a:ea typeface="ＭＳ ゴシック" panose="020B0609070205080204" pitchFamily="49" charset="-128"/>
              </a:rPr>
              <a:t>(R4.5/17)</a:t>
            </a:r>
            <a:r>
              <a:rPr lang="ja-JP" altLang="en-US" sz="847" dirty="0">
                <a:latin typeface="ＭＳ ゴシック" panose="020B0609070205080204" pitchFamily="49" charset="-128"/>
                <a:ea typeface="ＭＳ ゴシック" panose="020B0609070205080204" pitchFamily="49" charset="-128"/>
              </a:rPr>
              <a:t> ：概ね</a:t>
            </a:r>
            <a:r>
              <a:rPr lang="ja-JP" altLang="en-US" sz="847" dirty="0">
                <a:solidFill>
                  <a:schemeClr val="accent5"/>
                </a:solidFill>
                <a:latin typeface="ＭＳ ゴシック" panose="020B0609070205080204" pitchFamily="49" charset="-128"/>
                <a:ea typeface="ＭＳ ゴシック" panose="020B0609070205080204" pitchFamily="49" charset="-128"/>
              </a:rPr>
              <a:t>堆積</a:t>
            </a:r>
            <a:r>
              <a:rPr lang="ja-JP" altLang="en-US" sz="847" dirty="0">
                <a:latin typeface="ＭＳ ゴシック" panose="020B0609070205080204" pitchFamily="49" charset="-128"/>
                <a:ea typeface="ＭＳ ゴシック" panose="020B0609070205080204" pitchFamily="49" charset="-128"/>
              </a:rPr>
              <a:t>傾向</a:t>
            </a:r>
            <a:endParaRPr lang="en-US" altLang="ja-JP" sz="847" dirty="0">
              <a:latin typeface="ＭＳ ゴシック" panose="020B0609070205080204" pitchFamily="49" charset="-128"/>
              <a:ea typeface="ＭＳ ゴシック" panose="020B0609070205080204" pitchFamily="49" charset="-128"/>
            </a:endParaRPr>
          </a:p>
          <a:p>
            <a:pPr marL="108864" indent="-108864"/>
            <a:r>
              <a:rPr lang="ja-JP" altLang="en-US" sz="847" dirty="0">
                <a:latin typeface="ＭＳ ゴシック" panose="020B0609070205080204" pitchFamily="49" charset="-128"/>
                <a:ea typeface="ＭＳ ゴシック" panose="020B0609070205080204" pitchFamily="49" charset="-128"/>
              </a:rPr>
              <a:t>　第</a:t>
            </a:r>
            <a:r>
              <a:rPr lang="en-US" altLang="ja-JP" sz="847" dirty="0">
                <a:latin typeface="ＭＳ ゴシック" panose="020B0609070205080204" pitchFamily="49" charset="-128"/>
                <a:ea typeface="ＭＳ ゴシック" panose="020B0609070205080204" pitchFamily="49" charset="-128"/>
              </a:rPr>
              <a:t>4</a:t>
            </a:r>
            <a:r>
              <a:rPr lang="ja-JP" altLang="en-US" sz="847" dirty="0">
                <a:latin typeface="ＭＳ ゴシック" panose="020B0609070205080204" pitchFamily="49" charset="-128"/>
                <a:ea typeface="ＭＳ ゴシック" panose="020B0609070205080204" pitchFamily="49" charset="-128"/>
              </a:rPr>
              <a:t>回</a:t>
            </a:r>
            <a:r>
              <a:rPr lang="en-US" altLang="ja-JP" sz="847" dirty="0">
                <a:latin typeface="ＭＳ ゴシック" panose="020B0609070205080204" pitchFamily="49" charset="-128"/>
                <a:ea typeface="ＭＳ ゴシック" panose="020B0609070205080204" pitchFamily="49" charset="-128"/>
              </a:rPr>
              <a:t>(R3.10/25)</a:t>
            </a:r>
            <a:r>
              <a:rPr lang="ja-JP" altLang="en-US" sz="847" dirty="0">
                <a:latin typeface="ＭＳ ゴシック" panose="020B0609070205080204" pitchFamily="49" charset="-128"/>
                <a:ea typeface="ＭＳ ゴシック" panose="020B0609070205080204" pitchFamily="49" charset="-128"/>
              </a:rPr>
              <a:t> ：概ね</a:t>
            </a:r>
            <a:r>
              <a:rPr lang="ja-JP" altLang="en-US" sz="847" dirty="0">
                <a:solidFill>
                  <a:schemeClr val="accent5"/>
                </a:solidFill>
                <a:latin typeface="ＭＳ ゴシック" panose="020B0609070205080204" pitchFamily="49" charset="-128"/>
                <a:ea typeface="ＭＳ ゴシック" panose="020B0609070205080204" pitchFamily="49" charset="-128"/>
              </a:rPr>
              <a:t>堆積</a:t>
            </a:r>
            <a:r>
              <a:rPr lang="ja-JP" altLang="en-US" sz="847" dirty="0">
                <a:latin typeface="ＭＳ ゴシック" panose="020B0609070205080204" pitchFamily="49" charset="-128"/>
                <a:ea typeface="ＭＳ ゴシック" panose="020B0609070205080204" pitchFamily="49" charset="-128"/>
              </a:rPr>
              <a:t>傾向</a:t>
            </a:r>
            <a:endParaRPr lang="en-US" altLang="ja-JP" sz="847" dirty="0">
              <a:latin typeface="ＭＳ ゴシック" panose="020B0609070205080204" pitchFamily="49" charset="-128"/>
              <a:ea typeface="ＭＳ ゴシック" panose="020B0609070205080204" pitchFamily="49" charset="-128"/>
            </a:endParaRPr>
          </a:p>
          <a:p>
            <a:pPr marL="51846" indent="-51846"/>
            <a:r>
              <a:rPr lang="ja-JP" altLang="en-US" sz="968" dirty="0">
                <a:latin typeface="ＭＳ Ｐゴシック" panose="020B0600070205080204" pitchFamily="50" charset="-128"/>
                <a:ea typeface="ＭＳ Ｐゴシック" panose="020B0600070205080204" pitchFamily="50" charset="-128"/>
              </a:rPr>
              <a:t>・エリア</a:t>
            </a:r>
            <a:r>
              <a:rPr lang="en-US" altLang="ja-JP" sz="968" dirty="0">
                <a:latin typeface="ＭＳ Ｐゴシック" panose="020B0600070205080204" pitchFamily="50" charset="-128"/>
                <a:ea typeface="ＭＳ Ｐゴシック" panose="020B0600070205080204" pitchFamily="50" charset="-128"/>
              </a:rPr>
              <a:t>1</a:t>
            </a:r>
            <a:r>
              <a:rPr lang="ja-JP" altLang="en-US" sz="968" dirty="0">
                <a:latin typeface="ＭＳ Ｐゴシック" panose="020B0600070205080204" pitchFamily="50" charset="-128"/>
                <a:ea typeface="ＭＳ Ｐゴシック" panose="020B0600070205080204" pitchFamily="50" charset="-128"/>
              </a:rPr>
              <a:t>（万才橋）、エリア</a:t>
            </a:r>
            <a:r>
              <a:rPr lang="en-US" altLang="ja-JP" sz="968" dirty="0">
                <a:latin typeface="ＭＳ Ｐゴシック" panose="020B0600070205080204" pitchFamily="50" charset="-128"/>
                <a:ea typeface="ＭＳ Ｐゴシック" panose="020B0600070205080204" pitchFamily="50" charset="-128"/>
              </a:rPr>
              <a:t>3(</a:t>
            </a:r>
            <a:r>
              <a:rPr lang="ja-JP" altLang="en-US" sz="968" dirty="0">
                <a:latin typeface="ＭＳ Ｐゴシック" panose="020B0600070205080204" pitchFamily="50" charset="-128"/>
                <a:ea typeface="ＭＳ Ｐゴシック" panose="020B0600070205080204" pitchFamily="50" charset="-128"/>
              </a:rPr>
              <a:t>南弁天橋</a:t>
            </a:r>
            <a:r>
              <a:rPr lang="en-US" altLang="ja-JP" sz="968" dirty="0">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で堆積傾向が大きい。</a:t>
            </a:r>
            <a:endParaRPr lang="en-US" altLang="ja-JP" sz="968" dirty="0">
              <a:latin typeface="ＭＳ Ｐゴシック" panose="020B0600070205080204" pitchFamily="50" charset="-128"/>
              <a:ea typeface="ＭＳ Ｐゴシック" panose="020B0600070205080204" pitchFamily="50" charset="-128"/>
            </a:endParaRPr>
          </a:p>
        </p:txBody>
      </p:sp>
      <p:sp>
        <p:nvSpPr>
          <p:cNvPr id="22" name="正方形/長方形 21">
            <a:extLst>
              <a:ext uri="{FF2B5EF4-FFF2-40B4-BE49-F238E27FC236}">
                <a16:creationId xmlns:a16="http://schemas.microsoft.com/office/drawing/2014/main" id="{44CC2BD1-8CF5-437D-B0E3-7F0DC5908301}"/>
              </a:ext>
            </a:extLst>
          </p:cNvPr>
          <p:cNvSpPr/>
          <p:nvPr/>
        </p:nvSpPr>
        <p:spPr>
          <a:xfrm>
            <a:off x="0" y="206902"/>
            <a:ext cx="9144000" cy="30251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60" name="テキスト ボックス 3">
            <a:extLst>
              <a:ext uri="{FF2B5EF4-FFF2-40B4-BE49-F238E27FC236}">
                <a16:creationId xmlns:a16="http://schemas.microsoft.com/office/drawing/2014/main" id="{55491129-CC71-410F-8C1B-3E81CBE8F1A7}"/>
              </a:ext>
            </a:extLst>
          </p:cNvPr>
          <p:cNvSpPr txBox="1"/>
          <p:nvPr/>
        </p:nvSpPr>
        <p:spPr>
          <a:xfrm>
            <a:off x="0" y="146943"/>
            <a:ext cx="6599212" cy="3819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４．２　地盤高</a:t>
            </a:r>
            <a:endPar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5" name="Group 4">
            <a:extLst>
              <a:ext uri="{FF2B5EF4-FFF2-40B4-BE49-F238E27FC236}">
                <a16:creationId xmlns:a16="http://schemas.microsoft.com/office/drawing/2014/main" id="{4506F7CE-B830-465D-8906-E8DF167AE339}"/>
              </a:ext>
            </a:extLst>
          </p:cNvPr>
          <p:cNvGrpSpPr>
            <a:grpSpLocks noChangeAspect="1"/>
          </p:cNvGrpSpPr>
          <p:nvPr/>
        </p:nvGrpSpPr>
        <p:grpSpPr bwMode="auto">
          <a:xfrm>
            <a:off x="2242795" y="5824452"/>
            <a:ext cx="1997970" cy="783442"/>
            <a:chOff x="2336" y="5851"/>
            <a:chExt cx="2081" cy="816"/>
          </a:xfrm>
        </p:grpSpPr>
        <p:sp>
          <p:nvSpPr>
            <p:cNvPr id="6" name="AutoShape 3">
              <a:extLst>
                <a:ext uri="{FF2B5EF4-FFF2-40B4-BE49-F238E27FC236}">
                  <a16:creationId xmlns:a16="http://schemas.microsoft.com/office/drawing/2014/main" id="{61576159-601B-46CF-8940-DB1F68B70925}"/>
                </a:ext>
              </a:extLst>
            </p:cNvPr>
            <p:cNvSpPr>
              <a:spLocks noChangeAspect="1" noChangeArrowheads="1" noTextEdit="1"/>
            </p:cNvSpPr>
            <p:nvPr/>
          </p:nvSpPr>
          <p:spPr bwMode="auto">
            <a:xfrm>
              <a:off x="2336" y="5851"/>
              <a:ext cx="2081"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9" name="Rectangle 5">
              <a:extLst>
                <a:ext uri="{FF2B5EF4-FFF2-40B4-BE49-F238E27FC236}">
                  <a16:creationId xmlns:a16="http://schemas.microsoft.com/office/drawing/2014/main" id="{8B8A600A-027B-439F-AA48-476838F254FC}"/>
                </a:ext>
              </a:extLst>
            </p:cNvPr>
            <p:cNvSpPr>
              <a:spLocks noChangeArrowheads="1"/>
            </p:cNvSpPr>
            <p:nvPr/>
          </p:nvSpPr>
          <p:spPr bwMode="auto">
            <a:xfrm>
              <a:off x="2964" y="5873"/>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a:solidFill>
                    <a:srgbClr val="4472C4"/>
                  </a:solidFill>
                  <a:latin typeface="Calibri" panose="020F0502020204030204" pitchFamily="34" charset="0"/>
                </a:rPr>
                <a:t>P1</a:t>
              </a:r>
              <a:endParaRPr lang="ja-JP" altLang="ja-JP" sz="1089"/>
            </a:p>
          </p:txBody>
        </p:sp>
        <p:sp>
          <p:nvSpPr>
            <p:cNvPr id="14" name="Rectangle 6">
              <a:extLst>
                <a:ext uri="{FF2B5EF4-FFF2-40B4-BE49-F238E27FC236}">
                  <a16:creationId xmlns:a16="http://schemas.microsoft.com/office/drawing/2014/main" id="{31F153FB-9241-43DB-9AB5-24738170BCEC}"/>
                </a:ext>
              </a:extLst>
            </p:cNvPr>
            <p:cNvSpPr>
              <a:spLocks noChangeArrowheads="1"/>
            </p:cNvSpPr>
            <p:nvPr/>
          </p:nvSpPr>
          <p:spPr bwMode="auto">
            <a:xfrm>
              <a:off x="3261" y="5873"/>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a:solidFill>
                    <a:srgbClr val="000000"/>
                  </a:solidFill>
                  <a:latin typeface="Calibri" panose="020F0502020204030204" pitchFamily="34" charset="0"/>
                </a:rPr>
                <a:t>P2</a:t>
              </a:r>
              <a:endParaRPr lang="ja-JP" altLang="ja-JP" sz="1089"/>
            </a:p>
          </p:txBody>
        </p:sp>
        <p:sp>
          <p:nvSpPr>
            <p:cNvPr id="15" name="Rectangle 7">
              <a:extLst>
                <a:ext uri="{FF2B5EF4-FFF2-40B4-BE49-F238E27FC236}">
                  <a16:creationId xmlns:a16="http://schemas.microsoft.com/office/drawing/2014/main" id="{D7E3CE03-95BE-40D4-A7A7-CA640509839F}"/>
                </a:ext>
              </a:extLst>
            </p:cNvPr>
            <p:cNvSpPr>
              <a:spLocks noChangeArrowheads="1"/>
            </p:cNvSpPr>
            <p:nvPr/>
          </p:nvSpPr>
          <p:spPr bwMode="auto">
            <a:xfrm>
              <a:off x="3558" y="5873"/>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dirty="0">
                  <a:solidFill>
                    <a:srgbClr val="339933"/>
                  </a:solidFill>
                  <a:latin typeface="Calibri" panose="020F0502020204030204" pitchFamily="34" charset="0"/>
                </a:rPr>
                <a:t>P3</a:t>
              </a:r>
              <a:endParaRPr lang="ja-JP" altLang="ja-JP" sz="1089" dirty="0">
                <a:solidFill>
                  <a:srgbClr val="339933"/>
                </a:solidFill>
              </a:endParaRPr>
            </a:p>
          </p:txBody>
        </p:sp>
        <p:sp>
          <p:nvSpPr>
            <p:cNvPr id="16" name="Rectangle 8">
              <a:extLst>
                <a:ext uri="{FF2B5EF4-FFF2-40B4-BE49-F238E27FC236}">
                  <a16:creationId xmlns:a16="http://schemas.microsoft.com/office/drawing/2014/main" id="{2279416F-14AC-406F-81B0-3715E652B3EC}"/>
                </a:ext>
              </a:extLst>
            </p:cNvPr>
            <p:cNvSpPr>
              <a:spLocks noChangeArrowheads="1"/>
            </p:cNvSpPr>
            <p:nvPr/>
          </p:nvSpPr>
          <p:spPr bwMode="auto">
            <a:xfrm>
              <a:off x="3855" y="5873"/>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a:solidFill>
                    <a:srgbClr val="000000"/>
                  </a:solidFill>
                  <a:latin typeface="Calibri" panose="020F0502020204030204" pitchFamily="34" charset="0"/>
                </a:rPr>
                <a:t>P4</a:t>
              </a:r>
              <a:endParaRPr lang="ja-JP" altLang="ja-JP" sz="1089"/>
            </a:p>
          </p:txBody>
        </p:sp>
        <p:sp>
          <p:nvSpPr>
            <p:cNvPr id="17" name="Rectangle 9">
              <a:extLst>
                <a:ext uri="{FF2B5EF4-FFF2-40B4-BE49-F238E27FC236}">
                  <a16:creationId xmlns:a16="http://schemas.microsoft.com/office/drawing/2014/main" id="{E7A66A9B-9358-4DE1-ACFA-FC44BDC8F176}"/>
                </a:ext>
              </a:extLst>
            </p:cNvPr>
            <p:cNvSpPr>
              <a:spLocks noChangeArrowheads="1"/>
            </p:cNvSpPr>
            <p:nvPr/>
          </p:nvSpPr>
          <p:spPr bwMode="auto">
            <a:xfrm>
              <a:off x="2966" y="6165"/>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a:solidFill>
                    <a:srgbClr val="000000"/>
                  </a:solidFill>
                  <a:latin typeface="Calibri" panose="020F0502020204030204" pitchFamily="34" charset="0"/>
                </a:rPr>
                <a:t>P5</a:t>
              </a:r>
              <a:endParaRPr lang="ja-JP" altLang="ja-JP" sz="1089"/>
            </a:p>
          </p:txBody>
        </p:sp>
        <p:sp>
          <p:nvSpPr>
            <p:cNvPr id="18" name="Rectangle 10">
              <a:extLst>
                <a:ext uri="{FF2B5EF4-FFF2-40B4-BE49-F238E27FC236}">
                  <a16:creationId xmlns:a16="http://schemas.microsoft.com/office/drawing/2014/main" id="{8F902B36-80B7-4318-B9FF-F79F09221CB8}"/>
                </a:ext>
              </a:extLst>
            </p:cNvPr>
            <p:cNvSpPr>
              <a:spLocks noChangeArrowheads="1"/>
            </p:cNvSpPr>
            <p:nvPr/>
          </p:nvSpPr>
          <p:spPr bwMode="auto">
            <a:xfrm>
              <a:off x="3263" y="6165"/>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a:solidFill>
                    <a:srgbClr val="000000"/>
                  </a:solidFill>
                  <a:latin typeface="Calibri" panose="020F0502020204030204" pitchFamily="34" charset="0"/>
                </a:rPr>
                <a:t>P6</a:t>
              </a:r>
              <a:endParaRPr lang="ja-JP" altLang="ja-JP" sz="1089"/>
            </a:p>
          </p:txBody>
        </p:sp>
        <p:sp>
          <p:nvSpPr>
            <p:cNvPr id="25" name="Rectangle 11">
              <a:extLst>
                <a:ext uri="{FF2B5EF4-FFF2-40B4-BE49-F238E27FC236}">
                  <a16:creationId xmlns:a16="http://schemas.microsoft.com/office/drawing/2014/main" id="{4C60AAF1-D43D-4682-9375-F57B445B75D0}"/>
                </a:ext>
              </a:extLst>
            </p:cNvPr>
            <p:cNvSpPr>
              <a:spLocks noChangeArrowheads="1"/>
            </p:cNvSpPr>
            <p:nvPr/>
          </p:nvSpPr>
          <p:spPr bwMode="auto">
            <a:xfrm>
              <a:off x="3560" y="6165"/>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a:solidFill>
                    <a:srgbClr val="000000"/>
                  </a:solidFill>
                  <a:latin typeface="Calibri" panose="020F0502020204030204" pitchFamily="34" charset="0"/>
                </a:rPr>
                <a:t>P7</a:t>
              </a:r>
              <a:endParaRPr lang="ja-JP" altLang="ja-JP" sz="1089"/>
            </a:p>
          </p:txBody>
        </p:sp>
        <p:sp>
          <p:nvSpPr>
            <p:cNvPr id="29" name="Rectangle 12">
              <a:extLst>
                <a:ext uri="{FF2B5EF4-FFF2-40B4-BE49-F238E27FC236}">
                  <a16:creationId xmlns:a16="http://schemas.microsoft.com/office/drawing/2014/main" id="{32704D60-6955-4665-AB97-CE146F8311DE}"/>
                </a:ext>
              </a:extLst>
            </p:cNvPr>
            <p:cNvSpPr>
              <a:spLocks noChangeArrowheads="1"/>
            </p:cNvSpPr>
            <p:nvPr/>
          </p:nvSpPr>
          <p:spPr bwMode="auto">
            <a:xfrm>
              <a:off x="3857" y="6165"/>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a:solidFill>
                    <a:srgbClr val="000000"/>
                  </a:solidFill>
                  <a:latin typeface="Calibri" panose="020F0502020204030204" pitchFamily="34" charset="0"/>
                </a:rPr>
                <a:t>P8</a:t>
              </a:r>
              <a:endParaRPr lang="ja-JP" altLang="ja-JP" sz="1089"/>
            </a:p>
          </p:txBody>
        </p:sp>
        <p:sp>
          <p:nvSpPr>
            <p:cNvPr id="30" name="Rectangle 13">
              <a:extLst>
                <a:ext uri="{FF2B5EF4-FFF2-40B4-BE49-F238E27FC236}">
                  <a16:creationId xmlns:a16="http://schemas.microsoft.com/office/drawing/2014/main" id="{888D38D7-EEC8-489B-909B-1799D81B2736}"/>
                </a:ext>
              </a:extLst>
            </p:cNvPr>
            <p:cNvSpPr>
              <a:spLocks noChangeArrowheads="1"/>
            </p:cNvSpPr>
            <p:nvPr/>
          </p:nvSpPr>
          <p:spPr bwMode="auto">
            <a:xfrm>
              <a:off x="2970" y="6460"/>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dirty="0">
                  <a:solidFill>
                    <a:srgbClr val="FF6600"/>
                  </a:solidFill>
                  <a:latin typeface="Calibri" panose="020F0502020204030204" pitchFamily="34" charset="0"/>
                </a:rPr>
                <a:t>P9</a:t>
              </a:r>
              <a:endParaRPr lang="ja-JP" altLang="ja-JP" sz="1089" dirty="0">
                <a:solidFill>
                  <a:srgbClr val="FF6600"/>
                </a:solidFill>
              </a:endParaRPr>
            </a:p>
          </p:txBody>
        </p:sp>
        <p:sp>
          <p:nvSpPr>
            <p:cNvPr id="31" name="Rectangle 14">
              <a:extLst>
                <a:ext uri="{FF2B5EF4-FFF2-40B4-BE49-F238E27FC236}">
                  <a16:creationId xmlns:a16="http://schemas.microsoft.com/office/drawing/2014/main" id="{76F673ED-48D8-400F-88E8-5DFF0C136020}"/>
                </a:ext>
              </a:extLst>
            </p:cNvPr>
            <p:cNvSpPr>
              <a:spLocks noChangeArrowheads="1"/>
            </p:cNvSpPr>
            <p:nvPr/>
          </p:nvSpPr>
          <p:spPr bwMode="auto">
            <a:xfrm>
              <a:off x="3248" y="6460"/>
              <a:ext cx="11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a:solidFill>
                    <a:srgbClr val="000000"/>
                  </a:solidFill>
                  <a:latin typeface="Calibri" panose="020F0502020204030204" pitchFamily="34" charset="0"/>
                </a:rPr>
                <a:t>P10</a:t>
              </a:r>
              <a:endParaRPr lang="ja-JP" altLang="ja-JP" sz="1089"/>
            </a:p>
          </p:txBody>
        </p:sp>
        <p:sp>
          <p:nvSpPr>
            <p:cNvPr id="32" name="Rectangle 15">
              <a:extLst>
                <a:ext uri="{FF2B5EF4-FFF2-40B4-BE49-F238E27FC236}">
                  <a16:creationId xmlns:a16="http://schemas.microsoft.com/office/drawing/2014/main" id="{43C37FE0-3CF1-43CF-80FB-B49661E0E8DF}"/>
                </a:ext>
              </a:extLst>
            </p:cNvPr>
            <p:cNvSpPr>
              <a:spLocks noChangeArrowheads="1"/>
            </p:cNvSpPr>
            <p:nvPr/>
          </p:nvSpPr>
          <p:spPr bwMode="auto">
            <a:xfrm>
              <a:off x="3545" y="6460"/>
              <a:ext cx="11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dirty="0">
                  <a:solidFill>
                    <a:srgbClr val="FF66FF"/>
                  </a:solidFill>
                  <a:latin typeface="Calibri" panose="020F0502020204030204" pitchFamily="34" charset="0"/>
                </a:rPr>
                <a:t>P11</a:t>
              </a:r>
              <a:endParaRPr lang="ja-JP" altLang="ja-JP" sz="1089" dirty="0">
                <a:solidFill>
                  <a:srgbClr val="FF66FF"/>
                </a:solidFill>
              </a:endParaRPr>
            </a:p>
          </p:txBody>
        </p:sp>
        <p:sp>
          <p:nvSpPr>
            <p:cNvPr id="33" name="Rectangle 16">
              <a:extLst>
                <a:ext uri="{FF2B5EF4-FFF2-40B4-BE49-F238E27FC236}">
                  <a16:creationId xmlns:a16="http://schemas.microsoft.com/office/drawing/2014/main" id="{EF16ADA3-CB50-460A-8C1A-4354DB14255A}"/>
                </a:ext>
              </a:extLst>
            </p:cNvPr>
            <p:cNvSpPr>
              <a:spLocks noChangeArrowheads="1"/>
            </p:cNvSpPr>
            <p:nvPr/>
          </p:nvSpPr>
          <p:spPr bwMode="auto">
            <a:xfrm>
              <a:off x="3842" y="6460"/>
              <a:ext cx="11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544" b="1">
                  <a:solidFill>
                    <a:srgbClr val="000000"/>
                  </a:solidFill>
                  <a:latin typeface="Calibri" panose="020F0502020204030204" pitchFamily="34" charset="0"/>
                </a:rPr>
                <a:t>P12</a:t>
              </a:r>
              <a:endParaRPr lang="ja-JP" altLang="ja-JP" sz="1089"/>
            </a:p>
          </p:txBody>
        </p:sp>
        <p:sp>
          <p:nvSpPr>
            <p:cNvPr id="34" name="Line 17">
              <a:extLst>
                <a:ext uri="{FF2B5EF4-FFF2-40B4-BE49-F238E27FC236}">
                  <a16:creationId xmlns:a16="http://schemas.microsoft.com/office/drawing/2014/main" id="{5987CCF8-6073-469D-AD39-3F92C6D57391}"/>
                </a:ext>
              </a:extLst>
            </p:cNvPr>
            <p:cNvSpPr>
              <a:spLocks noChangeShapeType="1"/>
            </p:cNvSpPr>
            <p:nvPr/>
          </p:nvSpPr>
          <p:spPr bwMode="auto">
            <a:xfrm>
              <a:off x="3405" y="5972"/>
              <a:ext cx="0" cy="588"/>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35" name="Line 18">
              <a:extLst>
                <a:ext uri="{FF2B5EF4-FFF2-40B4-BE49-F238E27FC236}">
                  <a16:creationId xmlns:a16="http://schemas.microsoft.com/office/drawing/2014/main" id="{83AA348E-5C45-42E7-824B-8D4EACB2696F}"/>
                </a:ext>
              </a:extLst>
            </p:cNvPr>
            <p:cNvSpPr>
              <a:spLocks noChangeShapeType="1"/>
            </p:cNvSpPr>
            <p:nvPr/>
          </p:nvSpPr>
          <p:spPr bwMode="auto">
            <a:xfrm>
              <a:off x="3704" y="5972"/>
              <a:ext cx="0" cy="588"/>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36" name="Line 19">
              <a:extLst>
                <a:ext uri="{FF2B5EF4-FFF2-40B4-BE49-F238E27FC236}">
                  <a16:creationId xmlns:a16="http://schemas.microsoft.com/office/drawing/2014/main" id="{643DAA2C-479A-40B7-900B-CD6E47E72FA1}"/>
                </a:ext>
              </a:extLst>
            </p:cNvPr>
            <p:cNvSpPr>
              <a:spLocks noChangeShapeType="1"/>
            </p:cNvSpPr>
            <p:nvPr/>
          </p:nvSpPr>
          <p:spPr bwMode="auto">
            <a:xfrm>
              <a:off x="3104" y="6266"/>
              <a:ext cx="90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37" name="Line 20">
              <a:extLst>
                <a:ext uri="{FF2B5EF4-FFF2-40B4-BE49-F238E27FC236}">
                  <a16:creationId xmlns:a16="http://schemas.microsoft.com/office/drawing/2014/main" id="{1C127F2B-B44D-4984-9D5A-1057FE6AA613}"/>
                </a:ext>
              </a:extLst>
            </p:cNvPr>
            <p:cNvSpPr>
              <a:spLocks noChangeShapeType="1"/>
            </p:cNvSpPr>
            <p:nvPr/>
          </p:nvSpPr>
          <p:spPr bwMode="auto">
            <a:xfrm>
              <a:off x="3106" y="5972"/>
              <a:ext cx="0" cy="588"/>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38" name="Line 21">
              <a:extLst>
                <a:ext uri="{FF2B5EF4-FFF2-40B4-BE49-F238E27FC236}">
                  <a16:creationId xmlns:a16="http://schemas.microsoft.com/office/drawing/2014/main" id="{C7FE8E24-EFB0-4979-8B6F-0443EDCB0855}"/>
                </a:ext>
              </a:extLst>
            </p:cNvPr>
            <p:cNvSpPr>
              <a:spLocks noChangeShapeType="1"/>
            </p:cNvSpPr>
            <p:nvPr/>
          </p:nvSpPr>
          <p:spPr bwMode="auto">
            <a:xfrm>
              <a:off x="4002" y="5972"/>
              <a:ext cx="0" cy="588"/>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39" name="Line 22">
              <a:extLst>
                <a:ext uri="{FF2B5EF4-FFF2-40B4-BE49-F238E27FC236}">
                  <a16:creationId xmlns:a16="http://schemas.microsoft.com/office/drawing/2014/main" id="{F0548E73-3A52-4892-9539-A6924A3E3078}"/>
                </a:ext>
              </a:extLst>
            </p:cNvPr>
            <p:cNvSpPr>
              <a:spLocks noChangeShapeType="1"/>
            </p:cNvSpPr>
            <p:nvPr/>
          </p:nvSpPr>
          <p:spPr bwMode="auto">
            <a:xfrm>
              <a:off x="3104" y="5974"/>
              <a:ext cx="90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40" name="Line 23">
              <a:extLst>
                <a:ext uri="{FF2B5EF4-FFF2-40B4-BE49-F238E27FC236}">
                  <a16:creationId xmlns:a16="http://schemas.microsoft.com/office/drawing/2014/main" id="{21A097AF-9D22-401F-8885-BBA66C238DC5}"/>
                </a:ext>
              </a:extLst>
            </p:cNvPr>
            <p:cNvSpPr>
              <a:spLocks noChangeShapeType="1"/>
            </p:cNvSpPr>
            <p:nvPr/>
          </p:nvSpPr>
          <p:spPr bwMode="auto">
            <a:xfrm>
              <a:off x="3104" y="6557"/>
              <a:ext cx="90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41" name="Freeform 24">
              <a:extLst>
                <a:ext uri="{FF2B5EF4-FFF2-40B4-BE49-F238E27FC236}">
                  <a16:creationId xmlns:a16="http://schemas.microsoft.com/office/drawing/2014/main" id="{70287BC1-BB2F-4E76-9E58-6B70C0AD84D9}"/>
                </a:ext>
              </a:extLst>
            </p:cNvPr>
            <p:cNvSpPr>
              <a:spLocks/>
            </p:cNvSpPr>
            <p:nvPr/>
          </p:nvSpPr>
          <p:spPr bwMode="auto">
            <a:xfrm>
              <a:off x="3059" y="5929"/>
              <a:ext cx="87" cy="87"/>
            </a:xfrm>
            <a:custGeom>
              <a:avLst/>
              <a:gdLst>
                <a:gd name="T0" fmla="*/ 0 w 87"/>
                <a:gd name="T1" fmla="*/ 21 h 87"/>
                <a:gd name="T2" fmla="*/ 21 w 87"/>
                <a:gd name="T3" fmla="*/ 0 h 87"/>
                <a:gd name="T4" fmla="*/ 44 w 87"/>
                <a:gd name="T5" fmla="*/ 23 h 87"/>
                <a:gd name="T6" fmla="*/ 66 w 87"/>
                <a:gd name="T7" fmla="*/ 0 h 87"/>
                <a:gd name="T8" fmla="*/ 87 w 87"/>
                <a:gd name="T9" fmla="*/ 21 h 87"/>
                <a:gd name="T10" fmla="*/ 65 w 87"/>
                <a:gd name="T11" fmla="*/ 44 h 87"/>
                <a:gd name="T12" fmla="*/ 87 w 87"/>
                <a:gd name="T13" fmla="*/ 66 h 87"/>
                <a:gd name="T14" fmla="*/ 66 w 87"/>
                <a:gd name="T15" fmla="*/ 87 h 87"/>
                <a:gd name="T16" fmla="*/ 44 w 87"/>
                <a:gd name="T17" fmla="*/ 65 h 87"/>
                <a:gd name="T18" fmla="*/ 21 w 87"/>
                <a:gd name="T19" fmla="*/ 87 h 87"/>
                <a:gd name="T20" fmla="*/ 0 w 87"/>
                <a:gd name="T21" fmla="*/ 66 h 87"/>
                <a:gd name="T22" fmla="*/ 23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4" y="23"/>
                  </a:lnTo>
                  <a:lnTo>
                    <a:pt x="66" y="0"/>
                  </a:lnTo>
                  <a:lnTo>
                    <a:pt x="87" y="21"/>
                  </a:lnTo>
                  <a:lnTo>
                    <a:pt x="65" y="44"/>
                  </a:lnTo>
                  <a:lnTo>
                    <a:pt x="87" y="66"/>
                  </a:lnTo>
                  <a:lnTo>
                    <a:pt x="66" y="87"/>
                  </a:lnTo>
                  <a:lnTo>
                    <a:pt x="44" y="65"/>
                  </a:lnTo>
                  <a:lnTo>
                    <a:pt x="21" y="87"/>
                  </a:lnTo>
                  <a:lnTo>
                    <a:pt x="0" y="66"/>
                  </a:lnTo>
                  <a:lnTo>
                    <a:pt x="23" y="44"/>
                  </a:lnTo>
                  <a:lnTo>
                    <a:pt x="0" y="21"/>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42" name="Rectangle 25">
              <a:extLst>
                <a:ext uri="{FF2B5EF4-FFF2-40B4-BE49-F238E27FC236}">
                  <a16:creationId xmlns:a16="http://schemas.microsoft.com/office/drawing/2014/main" id="{77C46A57-CE13-4ABE-A55A-BE9777081EB9}"/>
                </a:ext>
              </a:extLst>
            </p:cNvPr>
            <p:cNvSpPr>
              <a:spLocks noChangeArrowheads="1"/>
            </p:cNvSpPr>
            <p:nvPr/>
          </p:nvSpPr>
          <p:spPr bwMode="auto">
            <a:xfrm>
              <a:off x="2700" y="6211"/>
              <a:ext cx="17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665">
                  <a:solidFill>
                    <a:srgbClr val="000000"/>
                  </a:solidFill>
                  <a:latin typeface="游ゴシック" panose="020B0400000000000000" pitchFamily="50" charset="-128"/>
                  <a:ea typeface="游ゴシック" panose="020B0400000000000000" pitchFamily="50" charset="-128"/>
                </a:rPr>
                <a:t>下流</a:t>
              </a:r>
              <a:endParaRPr lang="ja-JP" altLang="ja-JP" sz="1089"/>
            </a:p>
          </p:txBody>
        </p:sp>
        <p:sp>
          <p:nvSpPr>
            <p:cNvPr id="43" name="Rectangle 26">
              <a:extLst>
                <a:ext uri="{FF2B5EF4-FFF2-40B4-BE49-F238E27FC236}">
                  <a16:creationId xmlns:a16="http://schemas.microsoft.com/office/drawing/2014/main" id="{D2D48B31-E285-4764-A766-DBA62A88C2F1}"/>
                </a:ext>
              </a:extLst>
            </p:cNvPr>
            <p:cNvSpPr>
              <a:spLocks noChangeArrowheads="1"/>
            </p:cNvSpPr>
            <p:nvPr/>
          </p:nvSpPr>
          <p:spPr bwMode="auto">
            <a:xfrm>
              <a:off x="4148" y="6211"/>
              <a:ext cx="17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665">
                  <a:solidFill>
                    <a:srgbClr val="000000"/>
                  </a:solidFill>
                  <a:latin typeface="游ゴシック" panose="020B0400000000000000" pitchFamily="50" charset="-128"/>
                  <a:ea typeface="游ゴシック" panose="020B0400000000000000" pitchFamily="50" charset="-128"/>
                </a:rPr>
                <a:t>上流</a:t>
              </a:r>
              <a:endParaRPr lang="ja-JP" altLang="ja-JP" sz="1089"/>
            </a:p>
          </p:txBody>
        </p:sp>
        <p:sp>
          <p:nvSpPr>
            <p:cNvPr id="44" name="Rectangle 27">
              <a:extLst>
                <a:ext uri="{FF2B5EF4-FFF2-40B4-BE49-F238E27FC236}">
                  <a16:creationId xmlns:a16="http://schemas.microsoft.com/office/drawing/2014/main" id="{A378571D-C18B-43B4-9A01-AC6380135851}"/>
                </a:ext>
              </a:extLst>
            </p:cNvPr>
            <p:cNvSpPr>
              <a:spLocks noChangeArrowheads="1"/>
            </p:cNvSpPr>
            <p:nvPr/>
          </p:nvSpPr>
          <p:spPr bwMode="auto">
            <a:xfrm>
              <a:off x="3196" y="6556"/>
              <a:ext cx="11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423" b="1">
                  <a:solidFill>
                    <a:srgbClr val="7F7F7F"/>
                  </a:solidFill>
                  <a:latin typeface="游ゴシック" panose="020B0400000000000000" pitchFamily="50" charset="-128"/>
                  <a:ea typeface="游ゴシック" panose="020B0400000000000000" pitchFamily="50" charset="-128"/>
                </a:rPr>
                <a:t>２ｍ</a:t>
              </a:r>
              <a:endParaRPr lang="ja-JP" altLang="ja-JP" sz="1089" b="1"/>
            </a:p>
          </p:txBody>
        </p:sp>
        <p:sp>
          <p:nvSpPr>
            <p:cNvPr id="45" name="Rectangle 28">
              <a:extLst>
                <a:ext uri="{FF2B5EF4-FFF2-40B4-BE49-F238E27FC236}">
                  <a16:creationId xmlns:a16="http://schemas.microsoft.com/office/drawing/2014/main" id="{C2DCDF39-E8DC-48AF-B1F2-308674AE2658}"/>
                </a:ext>
              </a:extLst>
            </p:cNvPr>
            <p:cNvSpPr>
              <a:spLocks noChangeArrowheads="1"/>
            </p:cNvSpPr>
            <p:nvPr/>
          </p:nvSpPr>
          <p:spPr bwMode="auto">
            <a:xfrm>
              <a:off x="3499" y="6556"/>
              <a:ext cx="11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423" b="1">
                  <a:solidFill>
                    <a:srgbClr val="7F7F7F"/>
                  </a:solidFill>
                  <a:latin typeface="游ゴシック" panose="020B0400000000000000" pitchFamily="50" charset="-128"/>
                  <a:ea typeface="游ゴシック" panose="020B0400000000000000" pitchFamily="50" charset="-128"/>
                </a:rPr>
                <a:t>２ｍ</a:t>
              </a:r>
              <a:endParaRPr lang="ja-JP" altLang="ja-JP" sz="1089" b="1"/>
            </a:p>
          </p:txBody>
        </p:sp>
        <p:sp>
          <p:nvSpPr>
            <p:cNvPr id="46" name="Rectangle 29">
              <a:extLst>
                <a:ext uri="{FF2B5EF4-FFF2-40B4-BE49-F238E27FC236}">
                  <a16:creationId xmlns:a16="http://schemas.microsoft.com/office/drawing/2014/main" id="{AF962CE2-3CE1-4957-8952-8274ABB40342}"/>
                </a:ext>
              </a:extLst>
            </p:cNvPr>
            <p:cNvSpPr>
              <a:spLocks noChangeArrowheads="1"/>
            </p:cNvSpPr>
            <p:nvPr/>
          </p:nvSpPr>
          <p:spPr bwMode="auto">
            <a:xfrm>
              <a:off x="3789" y="6556"/>
              <a:ext cx="11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423" b="1">
                  <a:solidFill>
                    <a:srgbClr val="7F7F7F"/>
                  </a:solidFill>
                  <a:latin typeface="游ゴシック" panose="020B0400000000000000" pitchFamily="50" charset="-128"/>
                  <a:ea typeface="游ゴシック" panose="020B0400000000000000" pitchFamily="50" charset="-128"/>
                </a:rPr>
                <a:t>２ｍ</a:t>
              </a:r>
              <a:endParaRPr lang="ja-JP" altLang="ja-JP" sz="1089" b="1"/>
            </a:p>
          </p:txBody>
        </p:sp>
        <p:sp>
          <p:nvSpPr>
            <p:cNvPr id="47" name="Rectangle 30">
              <a:extLst>
                <a:ext uri="{FF2B5EF4-FFF2-40B4-BE49-F238E27FC236}">
                  <a16:creationId xmlns:a16="http://schemas.microsoft.com/office/drawing/2014/main" id="{1DA2BE4D-66B9-49EB-B4B3-354088FBF103}"/>
                </a:ext>
              </a:extLst>
            </p:cNvPr>
            <p:cNvSpPr>
              <a:spLocks noChangeArrowheads="1"/>
            </p:cNvSpPr>
            <p:nvPr/>
          </p:nvSpPr>
          <p:spPr bwMode="auto">
            <a:xfrm>
              <a:off x="4018" y="6359"/>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484" b="1">
                  <a:solidFill>
                    <a:srgbClr val="7F7F7F"/>
                  </a:solidFill>
                  <a:latin typeface="游ゴシック" panose="020B0400000000000000" pitchFamily="50" charset="-128"/>
                  <a:ea typeface="游ゴシック" panose="020B0400000000000000" pitchFamily="50" charset="-128"/>
                </a:rPr>
                <a:t>２ｍ</a:t>
              </a:r>
              <a:endParaRPr lang="ja-JP" altLang="ja-JP" sz="1089" b="1"/>
            </a:p>
          </p:txBody>
        </p:sp>
        <p:sp>
          <p:nvSpPr>
            <p:cNvPr id="48" name="Rectangle 31">
              <a:extLst>
                <a:ext uri="{FF2B5EF4-FFF2-40B4-BE49-F238E27FC236}">
                  <a16:creationId xmlns:a16="http://schemas.microsoft.com/office/drawing/2014/main" id="{671F8698-22A1-4174-AEC6-F16D2B220CF2}"/>
                </a:ext>
              </a:extLst>
            </p:cNvPr>
            <p:cNvSpPr>
              <a:spLocks noChangeArrowheads="1"/>
            </p:cNvSpPr>
            <p:nvPr/>
          </p:nvSpPr>
          <p:spPr bwMode="auto">
            <a:xfrm>
              <a:off x="4014" y="6072"/>
              <a:ext cx="11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423" b="1" dirty="0">
                  <a:solidFill>
                    <a:srgbClr val="7F7F7F"/>
                  </a:solidFill>
                  <a:latin typeface="游ゴシック" panose="020B0400000000000000" pitchFamily="50" charset="-128"/>
                  <a:ea typeface="游ゴシック" panose="020B0400000000000000" pitchFamily="50" charset="-128"/>
                </a:rPr>
                <a:t>２ｍ</a:t>
              </a:r>
              <a:endParaRPr lang="ja-JP" altLang="ja-JP" sz="1089" b="1" dirty="0"/>
            </a:p>
          </p:txBody>
        </p:sp>
        <p:sp>
          <p:nvSpPr>
            <p:cNvPr id="49" name="Rectangle 32">
              <a:extLst>
                <a:ext uri="{FF2B5EF4-FFF2-40B4-BE49-F238E27FC236}">
                  <a16:creationId xmlns:a16="http://schemas.microsoft.com/office/drawing/2014/main" id="{9E3A28D1-E33E-4554-A784-8D4A9D1F3E56}"/>
                </a:ext>
              </a:extLst>
            </p:cNvPr>
            <p:cNvSpPr>
              <a:spLocks noChangeArrowheads="1"/>
            </p:cNvSpPr>
            <p:nvPr/>
          </p:nvSpPr>
          <p:spPr bwMode="auto">
            <a:xfrm>
              <a:off x="2357" y="5900"/>
              <a:ext cx="536" cy="1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0" name="Rectangle 33">
              <a:extLst>
                <a:ext uri="{FF2B5EF4-FFF2-40B4-BE49-F238E27FC236}">
                  <a16:creationId xmlns:a16="http://schemas.microsoft.com/office/drawing/2014/main" id="{0366122E-23F2-4EE2-8C24-FE9586641162}"/>
                </a:ext>
              </a:extLst>
            </p:cNvPr>
            <p:cNvSpPr>
              <a:spLocks noChangeArrowheads="1"/>
            </p:cNvSpPr>
            <p:nvPr/>
          </p:nvSpPr>
          <p:spPr bwMode="auto">
            <a:xfrm>
              <a:off x="2357" y="5900"/>
              <a:ext cx="536" cy="130"/>
            </a:xfrm>
            <a:prstGeom prst="rect">
              <a:avLst/>
            </a:pr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1" name="Rectangle 34">
              <a:extLst>
                <a:ext uri="{FF2B5EF4-FFF2-40B4-BE49-F238E27FC236}">
                  <a16:creationId xmlns:a16="http://schemas.microsoft.com/office/drawing/2014/main" id="{79B7157D-6563-4B8E-8985-57ED3CC43A45}"/>
                </a:ext>
              </a:extLst>
            </p:cNvPr>
            <p:cNvSpPr>
              <a:spLocks noChangeArrowheads="1"/>
            </p:cNvSpPr>
            <p:nvPr/>
          </p:nvSpPr>
          <p:spPr bwMode="auto">
            <a:xfrm>
              <a:off x="2392" y="5914"/>
              <a:ext cx="40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3029"/>
              <a:r>
                <a:rPr lang="ja-JP" altLang="ja-JP" sz="605">
                  <a:solidFill>
                    <a:srgbClr val="000000"/>
                  </a:solidFill>
                  <a:latin typeface="游ゴシック" panose="020B0400000000000000" pitchFamily="50" charset="-128"/>
                  <a:ea typeface="游ゴシック" panose="020B0400000000000000" pitchFamily="50" charset="-128"/>
                </a:rPr>
                <a:t>ペグ配置図</a:t>
              </a:r>
              <a:endParaRPr lang="ja-JP" altLang="ja-JP" sz="1089"/>
            </a:p>
          </p:txBody>
        </p:sp>
        <p:sp>
          <p:nvSpPr>
            <p:cNvPr id="52" name="Freeform 35">
              <a:extLst>
                <a:ext uri="{FF2B5EF4-FFF2-40B4-BE49-F238E27FC236}">
                  <a16:creationId xmlns:a16="http://schemas.microsoft.com/office/drawing/2014/main" id="{D4592D63-C8D1-44E0-81BC-C1C954079B47}"/>
                </a:ext>
              </a:extLst>
            </p:cNvPr>
            <p:cNvSpPr>
              <a:spLocks/>
            </p:cNvSpPr>
            <p:nvPr/>
          </p:nvSpPr>
          <p:spPr bwMode="auto">
            <a:xfrm>
              <a:off x="3358" y="5929"/>
              <a:ext cx="87" cy="87"/>
            </a:xfrm>
            <a:custGeom>
              <a:avLst/>
              <a:gdLst>
                <a:gd name="T0" fmla="*/ 0 w 87"/>
                <a:gd name="T1" fmla="*/ 21 h 87"/>
                <a:gd name="T2" fmla="*/ 21 w 87"/>
                <a:gd name="T3" fmla="*/ 0 h 87"/>
                <a:gd name="T4" fmla="*/ 43 w 87"/>
                <a:gd name="T5" fmla="*/ 23 h 87"/>
                <a:gd name="T6" fmla="*/ 66 w 87"/>
                <a:gd name="T7" fmla="*/ 0 h 87"/>
                <a:gd name="T8" fmla="*/ 87 w 87"/>
                <a:gd name="T9" fmla="*/ 21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2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3" y="23"/>
                  </a:lnTo>
                  <a:lnTo>
                    <a:pt x="66" y="0"/>
                  </a:lnTo>
                  <a:lnTo>
                    <a:pt x="87" y="21"/>
                  </a:lnTo>
                  <a:lnTo>
                    <a:pt x="64" y="44"/>
                  </a:lnTo>
                  <a:lnTo>
                    <a:pt x="87" y="66"/>
                  </a:lnTo>
                  <a:lnTo>
                    <a:pt x="66" y="87"/>
                  </a:lnTo>
                  <a:lnTo>
                    <a:pt x="43" y="65"/>
                  </a:lnTo>
                  <a:lnTo>
                    <a:pt x="21" y="87"/>
                  </a:lnTo>
                  <a:lnTo>
                    <a:pt x="0" y="66"/>
                  </a:lnTo>
                  <a:lnTo>
                    <a:pt x="22"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3" name="Freeform 36">
              <a:extLst>
                <a:ext uri="{FF2B5EF4-FFF2-40B4-BE49-F238E27FC236}">
                  <a16:creationId xmlns:a16="http://schemas.microsoft.com/office/drawing/2014/main" id="{0FEBA7D3-F699-4A44-8BA5-86F3F306DC43}"/>
                </a:ext>
              </a:extLst>
            </p:cNvPr>
            <p:cNvSpPr>
              <a:spLocks/>
            </p:cNvSpPr>
            <p:nvPr/>
          </p:nvSpPr>
          <p:spPr bwMode="auto">
            <a:xfrm>
              <a:off x="3657" y="5930"/>
              <a:ext cx="86" cy="86"/>
            </a:xfrm>
            <a:custGeom>
              <a:avLst/>
              <a:gdLst>
                <a:gd name="T0" fmla="*/ 0 w 86"/>
                <a:gd name="T1" fmla="*/ 21 h 86"/>
                <a:gd name="T2" fmla="*/ 21 w 86"/>
                <a:gd name="T3" fmla="*/ 0 h 86"/>
                <a:gd name="T4" fmla="*/ 43 w 86"/>
                <a:gd name="T5" fmla="*/ 22 h 86"/>
                <a:gd name="T6" fmla="*/ 65 w 86"/>
                <a:gd name="T7" fmla="*/ 0 h 86"/>
                <a:gd name="T8" fmla="*/ 86 w 86"/>
                <a:gd name="T9" fmla="*/ 21 h 86"/>
                <a:gd name="T10" fmla="*/ 64 w 86"/>
                <a:gd name="T11" fmla="*/ 43 h 86"/>
                <a:gd name="T12" fmla="*/ 86 w 86"/>
                <a:gd name="T13" fmla="*/ 65 h 86"/>
                <a:gd name="T14" fmla="*/ 65 w 86"/>
                <a:gd name="T15" fmla="*/ 86 h 86"/>
                <a:gd name="T16" fmla="*/ 43 w 86"/>
                <a:gd name="T17" fmla="*/ 64 h 86"/>
                <a:gd name="T18" fmla="*/ 21 w 86"/>
                <a:gd name="T19" fmla="*/ 86 h 86"/>
                <a:gd name="T20" fmla="*/ 0 w 86"/>
                <a:gd name="T21" fmla="*/ 65 h 86"/>
                <a:gd name="T22" fmla="*/ 22 w 86"/>
                <a:gd name="T23" fmla="*/ 43 h 86"/>
                <a:gd name="T24" fmla="*/ 0 w 86"/>
                <a:gd name="T25" fmla="*/ 2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6">
                  <a:moveTo>
                    <a:pt x="0" y="21"/>
                  </a:moveTo>
                  <a:lnTo>
                    <a:pt x="21" y="0"/>
                  </a:lnTo>
                  <a:lnTo>
                    <a:pt x="43" y="22"/>
                  </a:lnTo>
                  <a:lnTo>
                    <a:pt x="65" y="0"/>
                  </a:lnTo>
                  <a:lnTo>
                    <a:pt x="86" y="21"/>
                  </a:lnTo>
                  <a:lnTo>
                    <a:pt x="64" y="43"/>
                  </a:lnTo>
                  <a:lnTo>
                    <a:pt x="86" y="65"/>
                  </a:lnTo>
                  <a:lnTo>
                    <a:pt x="65" y="86"/>
                  </a:lnTo>
                  <a:lnTo>
                    <a:pt x="43" y="64"/>
                  </a:lnTo>
                  <a:lnTo>
                    <a:pt x="21" y="86"/>
                  </a:lnTo>
                  <a:lnTo>
                    <a:pt x="0" y="65"/>
                  </a:lnTo>
                  <a:lnTo>
                    <a:pt x="22" y="43"/>
                  </a:lnTo>
                  <a:lnTo>
                    <a:pt x="0" y="21"/>
                  </a:lnTo>
                  <a:close/>
                </a:path>
              </a:pathLst>
            </a:cu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4" name="Freeform 37">
              <a:extLst>
                <a:ext uri="{FF2B5EF4-FFF2-40B4-BE49-F238E27FC236}">
                  <a16:creationId xmlns:a16="http://schemas.microsoft.com/office/drawing/2014/main" id="{A40AB9FA-E7D8-4825-97D5-FC7A5C4ABDD4}"/>
                </a:ext>
              </a:extLst>
            </p:cNvPr>
            <p:cNvSpPr>
              <a:spLocks/>
            </p:cNvSpPr>
            <p:nvPr/>
          </p:nvSpPr>
          <p:spPr bwMode="auto">
            <a:xfrm>
              <a:off x="3955" y="5929"/>
              <a:ext cx="87" cy="87"/>
            </a:xfrm>
            <a:custGeom>
              <a:avLst/>
              <a:gdLst>
                <a:gd name="T0" fmla="*/ 0 w 87"/>
                <a:gd name="T1" fmla="*/ 22 h 87"/>
                <a:gd name="T2" fmla="*/ 21 w 87"/>
                <a:gd name="T3" fmla="*/ 0 h 87"/>
                <a:gd name="T4" fmla="*/ 43 w 87"/>
                <a:gd name="T5" fmla="*/ 23 h 87"/>
                <a:gd name="T6" fmla="*/ 66 w 87"/>
                <a:gd name="T7" fmla="*/ 0 h 87"/>
                <a:gd name="T8" fmla="*/ 87 w 87"/>
                <a:gd name="T9" fmla="*/ 22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2 w 87"/>
                <a:gd name="T23" fmla="*/ 44 h 87"/>
                <a:gd name="T24" fmla="*/ 0 w 87"/>
                <a:gd name="T25"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2"/>
                  </a:moveTo>
                  <a:lnTo>
                    <a:pt x="21" y="0"/>
                  </a:lnTo>
                  <a:lnTo>
                    <a:pt x="43" y="23"/>
                  </a:lnTo>
                  <a:lnTo>
                    <a:pt x="66" y="0"/>
                  </a:lnTo>
                  <a:lnTo>
                    <a:pt x="87" y="22"/>
                  </a:lnTo>
                  <a:lnTo>
                    <a:pt x="64" y="44"/>
                  </a:lnTo>
                  <a:lnTo>
                    <a:pt x="87" y="66"/>
                  </a:lnTo>
                  <a:lnTo>
                    <a:pt x="66" y="87"/>
                  </a:lnTo>
                  <a:lnTo>
                    <a:pt x="43" y="65"/>
                  </a:lnTo>
                  <a:lnTo>
                    <a:pt x="21" y="87"/>
                  </a:lnTo>
                  <a:lnTo>
                    <a:pt x="0" y="66"/>
                  </a:lnTo>
                  <a:lnTo>
                    <a:pt x="22" y="4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5" name="Freeform 38">
              <a:extLst>
                <a:ext uri="{FF2B5EF4-FFF2-40B4-BE49-F238E27FC236}">
                  <a16:creationId xmlns:a16="http://schemas.microsoft.com/office/drawing/2014/main" id="{C02F9905-F95C-48F0-9BB3-363894A5A77B}"/>
                </a:ext>
              </a:extLst>
            </p:cNvPr>
            <p:cNvSpPr>
              <a:spLocks/>
            </p:cNvSpPr>
            <p:nvPr/>
          </p:nvSpPr>
          <p:spPr bwMode="auto">
            <a:xfrm>
              <a:off x="3063" y="6224"/>
              <a:ext cx="87" cy="87"/>
            </a:xfrm>
            <a:custGeom>
              <a:avLst/>
              <a:gdLst>
                <a:gd name="T0" fmla="*/ 0 w 87"/>
                <a:gd name="T1" fmla="*/ 21 h 87"/>
                <a:gd name="T2" fmla="*/ 21 w 87"/>
                <a:gd name="T3" fmla="*/ 0 h 87"/>
                <a:gd name="T4" fmla="*/ 43 w 87"/>
                <a:gd name="T5" fmla="*/ 23 h 87"/>
                <a:gd name="T6" fmla="*/ 66 w 87"/>
                <a:gd name="T7" fmla="*/ 0 h 87"/>
                <a:gd name="T8" fmla="*/ 87 w 87"/>
                <a:gd name="T9" fmla="*/ 21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2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3" y="23"/>
                  </a:lnTo>
                  <a:lnTo>
                    <a:pt x="66" y="0"/>
                  </a:lnTo>
                  <a:lnTo>
                    <a:pt x="87" y="21"/>
                  </a:lnTo>
                  <a:lnTo>
                    <a:pt x="64" y="44"/>
                  </a:lnTo>
                  <a:lnTo>
                    <a:pt x="87" y="66"/>
                  </a:lnTo>
                  <a:lnTo>
                    <a:pt x="66" y="87"/>
                  </a:lnTo>
                  <a:lnTo>
                    <a:pt x="43" y="65"/>
                  </a:lnTo>
                  <a:lnTo>
                    <a:pt x="21" y="87"/>
                  </a:lnTo>
                  <a:lnTo>
                    <a:pt x="0" y="66"/>
                  </a:lnTo>
                  <a:lnTo>
                    <a:pt x="22"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6" name="Freeform 39">
              <a:extLst>
                <a:ext uri="{FF2B5EF4-FFF2-40B4-BE49-F238E27FC236}">
                  <a16:creationId xmlns:a16="http://schemas.microsoft.com/office/drawing/2014/main" id="{742A698E-F571-48BE-81C9-CEE4562BFEEC}"/>
                </a:ext>
              </a:extLst>
            </p:cNvPr>
            <p:cNvSpPr>
              <a:spLocks/>
            </p:cNvSpPr>
            <p:nvPr/>
          </p:nvSpPr>
          <p:spPr bwMode="auto">
            <a:xfrm>
              <a:off x="3362" y="6224"/>
              <a:ext cx="86" cy="87"/>
            </a:xfrm>
            <a:custGeom>
              <a:avLst/>
              <a:gdLst>
                <a:gd name="T0" fmla="*/ 0 w 86"/>
                <a:gd name="T1" fmla="*/ 21 h 87"/>
                <a:gd name="T2" fmla="*/ 21 w 86"/>
                <a:gd name="T3" fmla="*/ 0 h 87"/>
                <a:gd name="T4" fmla="*/ 43 w 86"/>
                <a:gd name="T5" fmla="*/ 23 h 87"/>
                <a:gd name="T6" fmla="*/ 65 w 86"/>
                <a:gd name="T7" fmla="*/ 0 h 87"/>
                <a:gd name="T8" fmla="*/ 86 w 86"/>
                <a:gd name="T9" fmla="*/ 21 h 87"/>
                <a:gd name="T10" fmla="*/ 64 w 86"/>
                <a:gd name="T11" fmla="*/ 44 h 87"/>
                <a:gd name="T12" fmla="*/ 86 w 86"/>
                <a:gd name="T13" fmla="*/ 66 h 87"/>
                <a:gd name="T14" fmla="*/ 65 w 86"/>
                <a:gd name="T15" fmla="*/ 87 h 87"/>
                <a:gd name="T16" fmla="*/ 43 w 86"/>
                <a:gd name="T17" fmla="*/ 65 h 87"/>
                <a:gd name="T18" fmla="*/ 21 w 86"/>
                <a:gd name="T19" fmla="*/ 87 h 87"/>
                <a:gd name="T20" fmla="*/ 0 w 86"/>
                <a:gd name="T21" fmla="*/ 66 h 87"/>
                <a:gd name="T22" fmla="*/ 22 w 86"/>
                <a:gd name="T23" fmla="*/ 44 h 87"/>
                <a:gd name="T24" fmla="*/ 0 w 86"/>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7">
                  <a:moveTo>
                    <a:pt x="0" y="21"/>
                  </a:moveTo>
                  <a:lnTo>
                    <a:pt x="21" y="0"/>
                  </a:lnTo>
                  <a:lnTo>
                    <a:pt x="43" y="23"/>
                  </a:lnTo>
                  <a:lnTo>
                    <a:pt x="65" y="0"/>
                  </a:lnTo>
                  <a:lnTo>
                    <a:pt x="86" y="21"/>
                  </a:lnTo>
                  <a:lnTo>
                    <a:pt x="64" y="44"/>
                  </a:lnTo>
                  <a:lnTo>
                    <a:pt x="86" y="66"/>
                  </a:lnTo>
                  <a:lnTo>
                    <a:pt x="65" y="87"/>
                  </a:lnTo>
                  <a:lnTo>
                    <a:pt x="43" y="65"/>
                  </a:lnTo>
                  <a:lnTo>
                    <a:pt x="21" y="87"/>
                  </a:lnTo>
                  <a:lnTo>
                    <a:pt x="0" y="66"/>
                  </a:lnTo>
                  <a:lnTo>
                    <a:pt x="22"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7" name="Freeform 40">
              <a:extLst>
                <a:ext uri="{FF2B5EF4-FFF2-40B4-BE49-F238E27FC236}">
                  <a16:creationId xmlns:a16="http://schemas.microsoft.com/office/drawing/2014/main" id="{ADF98B81-28E1-4E65-BEBB-522F33A15C65}"/>
                </a:ext>
              </a:extLst>
            </p:cNvPr>
            <p:cNvSpPr>
              <a:spLocks/>
            </p:cNvSpPr>
            <p:nvPr/>
          </p:nvSpPr>
          <p:spPr bwMode="auto">
            <a:xfrm>
              <a:off x="3660" y="6224"/>
              <a:ext cx="87" cy="87"/>
            </a:xfrm>
            <a:custGeom>
              <a:avLst/>
              <a:gdLst>
                <a:gd name="T0" fmla="*/ 0 w 87"/>
                <a:gd name="T1" fmla="*/ 21 h 87"/>
                <a:gd name="T2" fmla="*/ 21 w 87"/>
                <a:gd name="T3" fmla="*/ 0 h 87"/>
                <a:gd name="T4" fmla="*/ 43 w 87"/>
                <a:gd name="T5" fmla="*/ 23 h 87"/>
                <a:gd name="T6" fmla="*/ 66 w 87"/>
                <a:gd name="T7" fmla="*/ 0 h 87"/>
                <a:gd name="T8" fmla="*/ 87 w 87"/>
                <a:gd name="T9" fmla="*/ 21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3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3" y="23"/>
                  </a:lnTo>
                  <a:lnTo>
                    <a:pt x="66" y="0"/>
                  </a:lnTo>
                  <a:lnTo>
                    <a:pt x="87" y="21"/>
                  </a:lnTo>
                  <a:lnTo>
                    <a:pt x="64" y="44"/>
                  </a:lnTo>
                  <a:lnTo>
                    <a:pt x="87" y="66"/>
                  </a:lnTo>
                  <a:lnTo>
                    <a:pt x="66" y="87"/>
                  </a:lnTo>
                  <a:lnTo>
                    <a:pt x="43" y="65"/>
                  </a:lnTo>
                  <a:lnTo>
                    <a:pt x="21" y="87"/>
                  </a:lnTo>
                  <a:lnTo>
                    <a:pt x="0" y="66"/>
                  </a:lnTo>
                  <a:lnTo>
                    <a:pt x="23"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8" name="Freeform 41">
              <a:extLst>
                <a:ext uri="{FF2B5EF4-FFF2-40B4-BE49-F238E27FC236}">
                  <a16:creationId xmlns:a16="http://schemas.microsoft.com/office/drawing/2014/main" id="{C854B9C8-0E31-4191-A435-A6648A479203}"/>
                </a:ext>
              </a:extLst>
            </p:cNvPr>
            <p:cNvSpPr>
              <a:spLocks/>
            </p:cNvSpPr>
            <p:nvPr/>
          </p:nvSpPr>
          <p:spPr bwMode="auto">
            <a:xfrm>
              <a:off x="3959" y="6224"/>
              <a:ext cx="86" cy="87"/>
            </a:xfrm>
            <a:custGeom>
              <a:avLst/>
              <a:gdLst>
                <a:gd name="T0" fmla="*/ 0 w 86"/>
                <a:gd name="T1" fmla="*/ 21 h 87"/>
                <a:gd name="T2" fmla="*/ 21 w 86"/>
                <a:gd name="T3" fmla="*/ 0 h 87"/>
                <a:gd name="T4" fmla="*/ 43 w 86"/>
                <a:gd name="T5" fmla="*/ 23 h 87"/>
                <a:gd name="T6" fmla="*/ 65 w 86"/>
                <a:gd name="T7" fmla="*/ 0 h 87"/>
                <a:gd name="T8" fmla="*/ 86 w 86"/>
                <a:gd name="T9" fmla="*/ 21 h 87"/>
                <a:gd name="T10" fmla="*/ 64 w 86"/>
                <a:gd name="T11" fmla="*/ 44 h 87"/>
                <a:gd name="T12" fmla="*/ 86 w 86"/>
                <a:gd name="T13" fmla="*/ 66 h 87"/>
                <a:gd name="T14" fmla="*/ 65 w 86"/>
                <a:gd name="T15" fmla="*/ 87 h 87"/>
                <a:gd name="T16" fmla="*/ 43 w 86"/>
                <a:gd name="T17" fmla="*/ 65 h 87"/>
                <a:gd name="T18" fmla="*/ 21 w 86"/>
                <a:gd name="T19" fmla="*/ 87 h 87"/>
                <a:gd name="T20" fmla="*/ 0 w 86"/>
                <a:gd name="T21" fmla="*/ 66 h 87"/>
                <a:gd name="T22" fmla="*/ 22 w 86"/>
                <a:gd name="T23" fmla="*/ 44 h 87"/>
                <a:gd name="T24" fmla="*/ 0 w 86"/>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7">
                  <a:moveTo>
                    <a:pt x="0" y="21"/>
                  </a:moveTo>
                  <a:lnTo>
                    <a:pt x="21" y="0"/>
                  </a:lnTo>
                  <a:lnTo>
                    <a:pt x="43" y="23"/>
                  </a:lnTo>
                  <a:lnTo>
                    <a:pt x="65" y="0"/>
                  </a:lnTo>
                  <a:lnTo>
                    <a:pt x="86" y="21"/>
                  </a:lnTo>
                  <a:lnTo>
                    <a:pt x="64" y="44"/>
                  </a:lnTo>
                  <a:lnTo>
                    <a:pt x="86" y="66"/>
                  </a:lnTo>
                  <a:lnTo>
                    <a:pt x="65" y="87"/>
                  </a:lnTo>
                  <a:lnTo>
                    <a:pt x="43" y="65"/>
                  </a:lnTo>
                  <a:lnTo>
                    <a:pt x="21" y="87"/>
                  </a:lnTo>
                  <a:lnTo>
                    <a:pt x="0" y="66"/>
                  </a:lnTo>
                  <a:lnTo>
                    <a:pt x="22"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59" name="Freeform 42">
              <a:extLst>
                <a:ext uri="{FF2B5EF4-FFF2-40B4-BE49-F238E27FC236}">
                  <a16:creationId xmlns:a16="http://schemas.microsoft.com/office/drawing/2014/main" id="{B939B224-0892-4A03-9D9D-65E27F5E3659}"/>
                </a:ext>
              </a:extLst>
            </p:cNvPr>
            <p:cNvSpPr>
              <a:spLocks/>
            </p:cNvSpPr>
            <p:nvPr/>
          </p:nvSpPr>
          <p:spPr bwMode="auto">
            <a:xfrm>
              <a:off x="3062" y="6513"/>
              <a:ext cx="86" cy="87"/>
            </a:xfrm>
            <a:custGeom>
              <a:avLst/>
              <a:gdLst>
                <a:gd name="T0" fmla="*/ 0 w 86"/>
                <a:gd name="T1" fmla="*/ 21 h 87"/>
                <a:gd name="T2" fmla="*/ 21 w 86"/>
                <a:gd name="T3" fmla="*/ 0 h 87"/>
                <a:gd name="T4" fmla="*/ 43 w 86"/>
                <a:gd name="T5" fmla="*/ 23 h 87"/>
                <a:gd name="T6" fmla="*/ 65 w 86"/>
                <a:gd name="T7" fmla="*/ 0 h 87"/>
                <a:gd name="T8" fmla="*/ 86 w 86"/>
                <a:gd name="T9" fmla="*/ 21 h 87"/>
                <a:gd name="T10" fmla="*/ 64 w 86"/>
                <a:gd name="T11" fmla="*/ 44 h 87"/>
                <a:gd name="T12" fmla="*/ 86 w 86"/>
                <a:gd name="T13" fmla="*/ 66 h 87"/>
                <a:gd name="T14" fmla="*/ 65 w 86"/>
                <a:gd name="T15" fmla="*/ 87 h 87"/>
                <a:gd name="T16" fmla="*/ 43 w 86"/>
                <a:gd name="T17" fmla="*/ 65 h 87"/>
                <a:gd name="T18" fmla="*/ 21 w 86"/>
                <a:gd name="T19" fmla="*/ 87 h 87"/>
                <a:gd name="T20" fmla="*/ 0 w 86"/>
                <a:gd name="T21" fmla="*/ 66 h 87"/>
                <a:gd name="T22" fmla="*/ 22 w 86"/>
                <a:gd name="T23" fmla="*/ 44 h 87"/>
                <a:gd name="T24" fmla="*/ 0 w 86"/>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7">
                  <a:moveTo>
                    <a:pt x="0" y="21"/>
                  </a:moveTo>
                  <a:lnTo>
                    <a:pt x="21" y="0"/>
                  </a:lnTo>
                  <a:lnTo>
                    <a:pt x="43" y="23"/>
                  </a:lnTo>
                  <a:lnTo>
                    <a:pt x="65" y="0"/>
                  </a:lnTo>
                  <a:lnTo>
                    <a:pt x="86" y="21"/>
                  </a:lnTo>
                  <a:lnTo>
                    <a:pt x="64" y="44"/>
                  </a:lnTo>
                  <a:lnTo>
                    <a:pt x="86" y="66"/>
                  </a:lnTo>
                  <a:lnTo>
                    <a:pt x="65" y="87"/>
                  </a:lnTo>
                  <a:lnTo>
                    <a:pt x="43" y="65"/>
                  </a:lnTo>
                  <a:lnTo>
                    <a:pt x="21" y="87"/>
                  </a:lnTo>
                  <a:lnTo>
                    <a:pt x="0" y="66"/>
                  </a:lnTo>
                  <a:lnTo>
                    <a:pt x="22" y="44"/>
                  </a:lnTo>
                  <a:lnTo>
                    <a:pt x="0" y="21"/>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61" name="Freeform 43">
              <a:extLst>
                <a:ext uri="{FF2B5EF4-FFF2-40B4-BE49-F238E27FC236}">
                  <a16:creationId xmlns:a16="http://schemas.microsoft.com/office/drawing/2014/main" id="{9CC387D0-5887-4203-B02E-2E3E13F27DE4}"/>
                </a:ext>
              </a:extLst>
            </p:cNvPr>
            <p:cNvSpPr>
              <a:spLocks/>
            </p:cNvSpPr>
            <p:nvPr/>
          </p:nvSpPr>
          <p:spPr bwMode="auto">
            <a:xfrm>
              <a:off x="3360" y="6513"/>
              <a:ext cx="87" cy="87"/>
            </a:xfrm>
            <a:custGeom>
              <a:avLst/>
              <a:gdLst>
                <a:gd name="T0" fmla="*/ 0 w 87"/>
                <a:gd name="T1" fmla="*/ 21 h 87"/>
                <a:gd name="T2" fmla="*/ 21 w 87"/>
                <a:gd name="T3" fmla="*/ 0 h 87"/>
                <a:gd name="T4" fmla="*/ 44 w 87"/>
                <a:gd name="T5" fmla="*/ 23 h 87"/>
                <a:gd name="T6" fmla="*/ 66 w 87"/>
                <a:gd name="T7" fmla="*/ 0 h 87"/>
                <a:gd name="T8" fmla="*/ 87 w 87"/>
                <a:gd name="T9" fmla="*/ 21 h 87"/>
                <a:gd name="T10" fmla="*/ 65 w 87"/>
                <a:gd name="T11" fmla="*/ 44 h 87"/>
                <a:gd name="T12" fmla="*/ 87 w 87"/>
                <a:gd name="T13" fmla="*/ 66 h 87"/>
                <a:gd name="T14" fmla="*/ 66 w 87"/>
                <a:gd name="T15" fmla="*/ 87 h 87"/>
                <a:gd name="T16" fmla="*/ 44 w 87"/>
                <a:gd name="T17" fmla="*/ 65 h 87"/>
                <a:gd name="T18" fmla="*/ 21 w 87"/>
                <a:gd name="T19" fmla="*/ 87 h 87"/>
                <a:gd name="T20" fmla="*/ 0 w 87"/>
                <a:gd name="T21" fmla="*/ 66 h 87"/>
                <a:gd name="T22" fmla="*/ 23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4" y="23"/>
                  </a:lnTo>
                  <a:lnTo>
                    <a:pt x="66" y="0"/>
                  </a:lnTo>
                  <a:lnTo>
                    <a:pt x="87" y="21"/>
                  </a:lnTo>
                  <a:lnTo>
                    <a:pt x="65" y="44"/>
                  </a:lnTo>
                  <a:lnTo>
                    <a:pt x="87" y="66"/>
                  </a:lnTo>
                  <a:lnTo>
                    <a:pt x="66" y="87"/>
                  </a:lnTo>
                  <a:lnTo>
                    <a:pt x="44" y="65"/>
                  </a:lnTo>
                  <a:lnTo>
                    <a:pt x="21" y="87"/>
                  </a:lnTo>
                  <a:lnTo>
                    <a:pt x="0" y="66"/>
                  </a:lnTo>
                  <a:lnTo>
                    <a:pt x="23"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63" name="Freeform 44">
              <a:extLst>
                <a:ext uri="{FF2B5EF4-FFF2-40B4-BE49-F238E27FC236}">
                  <a16:creationId xmlns:a16="http://schemas.microsoft.com/office/drawing/2014/main" id="{D6B6269E-4C8D-4A0B-ACE0-04D40BAD773E}"/>
                </a:ext>
              </a:extLst>
            </p:cNvPr>
            <p:cNvSpPr>
              <a:spLocks/>
            </p:cNvSpPr>
            <p:nvPr/>
          </p:nvSpPr>
          <p:spPr bwMode="auto">
            <a:xfrm>
              <a:off x="3659" y="6513"/>
              <a:ext cx="87" cy="87"/>
            </a:xfrm>
            <a:custGeom>
              <a:avLst/>
              <a:gdLst>
                <a:gd name="T0" fmla="*/ 0 w 87"/>
                <a:gd name="T1" fmla="*/ 21 h 87"/>
                <a:gd name="T2" fmla="*/ 21 w 87"/>
                <a:gd name="T3" fmla="*/ 0 h 87"/>
                <a:gd name="T4" fmla="*/ 43 w 87"/>
                <a:gd name="T5" fmla="*/ 23 h 87"/>
                <a:gd name="T6" fmla="*/ 66 w 87"/>
                <a:gd name="T7" fmla="*/ 0 h 87"/>
                <a:gd name="T8" fmla="*/ 87 w 87"/>
                <a:gd name="T9" fmla="*/ 21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2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3" y="23"/>
                  </a:lnTo>
                  <a:lnTo>
                    <a:pt x="66" y="0"/>
                  </a:lnTo>
                  <a:lnTo>
                    <a:pt x="87" y="21"/>
                  </a:lnTo>
                  <a:lnTo>
                    <a:pt x="64" y="44"/>
                  </a:lnTo>
                  <a:lnTo>
                    <a:pt x="87" y="66"/>
                  </a:lnTo>
                  <a:lnTo>
                    <a:pt x="66" y="87"/>
                  </a:lnTo>
                  <a:lnTo>
                    <a:pt x="43" y="65"/>
                  </a:lnTo>
                  <a:lnTo>
                    <a:pt x="21" y="87"/>
                  </a:lnTo>
                  <a:lnTo>
                    <a:pt x="0" y="66"/>
                  </a:lnTo>
                  <a:lnTo>
                    <a:pt x="22" y="44"/>
                  </a:lnTo>
                  <a:lnTo>
                    <a:pt x="0" y="21"/>
                  </a:lnTo>
                  <a:close/>
                </a:path>
              </a:pathLst>
            </a:custGeom>
            <a:solidFill>
              <a:srgbClr val="FF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64" name="Freeform 45">
              <a:extLst>
                <a:ext uri="{FF2B5EF4-FFF2-40B4-BE49-F238E27FC236}">
                  <a16:creationId xmlns:a16="http://schemas.microsoft.com/office/drawing/2014/main" id="{8E014984-CCF2-4397-940F-38E7F229276B}"/>
                </a:ext>
              </a:extLst>
            </p:cNvPr>
            <p:cNvSpPr>
              <a:spLocks/>
            </p:cNvSpPr>
            <p:nvPr/>
          </p:nvSpPr>
          <p:spPr bwMode="auto">
            <a:xfrm>
              <a:off x="3957" y="6513"/>
              <a:ext cx="87" cy="87"/>
            </a:xfrm>
            <a:custGeom>
              <a:avLst/>
              <a:gdLst>
                <a:gd name="T0" fmla="*/ 0 w 87"/>
                <a:gd name="T1" fmla="*/ 21 h 87"/>
                <a:gd name="T2" fmla="*/ 21 w 87"/>
                <a:gd name="T3" fmla="*/ 0 h 87"/>
                <a:gd name="T4" fmla="*/ 44 w 87"/>
                <a:gd name="T5" fmla="*/ 23 h 87"/>
                <a:gd name="T6" fmla="*/ 66 w 87"/>
                <a:gd name="T7" fmla="*/ 0 h 87"/>
                <a:gd name="T8" fmla="*/ 87 w 87"/>
                <a:gd name="T9" fmla="*/ 21 h 87"/>
                <a:gd name="T10" fmla="*/ 65 w 87"/>
                <a:gd name="T11" fmla="*/ 44 h 87"/>
                <a:gd name="T12" fmla="*/ 87 w 87"/>
                <a:gd name="T13" fmla="*/ 66 h 87"/>
                <a:gd name="T14" fmla="*/ 66 w 87"/>
                <a:gd name="T15" fmla="*/ 87 h 87"/>
                <a:gd name="T16" fmla="*/ 44 w 87"/>
                <a:gd name="T17" fmla="*/ 65 h 87"/>
                <a:gd name="T18" fmla="*/ 21 w 87"/>
                <a:gd name="T19" fmla="*/ 87 h 87"/>
                <a:gd name="T20" fmla="*/ 0 w 87"/>
                <a:gd name="T21" fmla="*/ 66 h 87"/>
                <a:gd name="T22" fmla="*/ 23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4" y="23"/>
                  </a:lnTo>
                  <a:lnTo>
                    <a:pt x="66" y="0"/>
                  </a:lnTo>
                  <a:lnTo>
                    <a:pt x="87" y="21"/>
                  </a:lnTo>
                  <a:lnTo>
                    <a:pt x="65" y="44"/>
                  </a:lnTo>
                  <a:lnTo>
                    <a:pt x="87" y="66"/>
                  </a:lnTo>
                  <a:lnTo>
                    <a:pt x="66" y="87"/>
                  </a:lnTo>
                  <a:lnTo>
                    <a:pt x="44" y="65"/>
                  </a:lnTo>
                  <a:lnTo>
                    <a:pt x="21" y="87"/>
                  </a:lnTo>
                  <a:lnTo>
                    <a:pt x="0" y="66"/>
                  </a:lnTo>
                  <a:lnTo>
                    <a:pt x="23"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5302" tIns="27651" rIns="55302" bIns="27651" numCol="1" anchor="t" anchorCtr="0" compatLnSpc="1">
              <a:prstTxWarp prst="textNoShape">
                <a:avLst/>
              </a:prstTxWarp>
            </a:bodyPr>
            <a:lstStyle/>
            <a:p>
              <a:endParaRPr lang="ja-JP" altLang="en-US" sz="1089"/>
            </a:p>
          </p:txBody>
        </p:sp>
        <p:sp>
          <p:nvSpPr>
            <p:cNvPr id="65" name="Rectangle 46">
              <a:extLst>
                <a:ext uri="{FF2B5EF4-FFF2-40B4-BE49-F238E27FC236}">
                  <a16:creationId xmlns:a16="http://schemas.microsoft.com/office/drawing/2014/main" id="{854991D4-C348-4A44-8D8E-6DDE88D5C4AC}"/>
                </a:ext>
              </a:extLst>
            </p:cNvPr>
            <p:cNvSpPr>
              <a:spLocks noChangeArrowheads="1"/>
            </p:cNvSpPr>
            <p:nvPr/>
          </p:nvSpPr>
          <p:spPr bwMode="auto">
            <a:xfrm>
              <a:off x="2338" y="5875"/>
              <a:ext cx="2024" cy="758"/>
            </a:xfrm>
            <a:prstGeom prst="rect">
              <a:avLst/>
            </a:pr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5302" tIns="27651" rIns="55302" bIns="27651" numCol="1" anchor="t" anchorCtr="0" compatLnSpc="1">
              <a:prstTxWarp prst="textNoShape">
                <a:avLst/>
              </a:prstTxWarp>
            </a:bodyPr>
            <a:lstStyle/>
            <a:p>
              <a:endParaRPr lang="ja-JP" altLang="en-US" sz="1089"/>
            </a:p>
          </p:txBody>
        </p:sp>
      </p:grpSp>
      <p:pic>
        <p:nvPicPr>
          <p:cNvPr id="11" name="図 10">
            <a:extLst>
              <a:ext uri="{FF2B5EF4-FFF2-40B4-BE49-F238E27FC236}">
                <a16:creationId xmlns:a16="http://schemas.microsoft.com/office/drawing/2014/main" id="{BF39089A-886D-4A83-BB96-EBE38F9304A9}"/>
              </a:ext>
            </a:extLst>
          </p:cNvPr>
          <p:cNvPicPr>
            <a:picLocks noChangeAspect="1"/>
          </p:cNvPicPr>
          <p:nvPr/>
        </p:nvPicPr>
        <p:blipFill>
          <a:blip r:embed="rId2"/>
          <a:stretch>
            <a:fillRect/>
          </a:stretch>
        </p:blipFill>
        <p:spPr>
          <a:xfrm>
            <a:off x="6910864" y="804646"/>
            <a:ext cx="2015806" cy="137535"/>
          </a:xfrm>
          <a:prstGeom prst="rect">
            <a:avLst/>
          </a:prstGeom>
        </p:spPr>
      </p:pic>
      <p:grpSp>
        <p:nvGrpSpPr>
          <p:cNvPr id="62" name="グループ化 61">
            <a:extLst>
              <a:ext uri="{FF2B5EF4-FFF2-40B4-BE49-F238E27FC236}">
                <a16:creationId xmlns:a16="http://schemas.microsoft.com/office/drawing/2014/main" id="{6F5F3A28-1BC6-495F-951C-A9F653264793}"/>
              </a:ext>
            </a:extLst>
          </p:cNvPr>
          <p:cNvGrpSpPr/>
          <p:nvPr/>
        </p:nvGrpSpPr>
        <p:grpSpPr>
          <a:xfrm>
            <a:off x="512172" y="5802417"/>
            <a:ext cx="1580674" cy="846260"/>
            <a:chOff x="846863" y="9252028"/>
            <a:chExt cx="2613600" cy="1399267"/>
          </a:xfrm>
        </p:grpSpPr>
        <p:pic>
          <p:nvPicPr>
            <p:cNvPr id="27" name="図 26">
              <a:extLst>
                <a:ext uri="{FF2B5EF4-FFF2-40B4-BE49-F238E27FC236}">
                  <a16:creationId xmlns:a16="http://schemas.microsoft.com/office/drawing/2014/main" id="{85AF704C-8BA7-4A43-97C0-5D9E9BD2B759}"/>
                </a:ext>
              </a:extLst>
            </p:cNvPr>
            <p:cNvPicPr>
              <a:picLocks noChangeAspect="1"/>
            </p:cNvPicPr>
            <p:nvPr/>
          </p:nvPicPr>
          <p:blipFill>
            <a:blip r:embed="rId3"/>
            <a:stretch>
              <a:fillRect/>
            </a:stretch>
          </p:blipFill>
          <p:spPr>
            <a:xfrm>
              <a:off x="846863" y="9252028"/>
              <a:ext cx="2613600" cy="1399267"/>
            </a:xfrm>
            <a:prstGeom prst="rect">
              <a:avLst/>
            </a:prstGeom>
          </p:spPr>
        </p:pic>
        <p:sp>
          <p:nvSpPr>
            <p:cNvPr id="28" name="楕円 27">
              <a:extLst>
                <a:ext uri="{FF2B5EF4-FFF2-40B4-BE49-F238E27FC236}">
                  <a16:creationId xmlns:a16="http://schemas.microsoft.com/office/drawing/2014/main" id="{0F956286-BC89-4584-8554-857C4C14A411}"/>
                </a:ext>
              </a:extLst>
            </p:cNvPr>
            <p:cNvSpPr/>
            <p:nvPr/>
          </p:nvSpPr>
          <p:spPr>
            <a:xfrm>
              <a:off x="2349610" y="9925215"/>
              <a:ext cx="97404" cy="93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pic>
        <p:nvPicPr>
          <p:cNvPr id="2" name="図 1"/>
          <p:cNvPicPr>
            <a:picLocks noChangeAspect="1"/>
          </p:cNvPicPr>
          <p:nvPr/>
        </p:nvPicPr>
        <p:blipFill>
          <a:blip r:embed="rId4"/>
          <a:stretch>
            <a:fillRect/>
          </a:stretch>
        </p:blipFill>
        <p:spPr>
          <a:xfrm>
            <a:off x="1338253" y="1308899"/>
            <a:ext cx="7138456" cy="4264882"/>
          </a:xfrm>
          <a:prstGeom prst="rect">
            <a:avLst/>
          </a:prstGeom>
        </p:spPr>
      </p:pic>
      <p:sp>
        <p:nvSpPr>
          <p:cNvPr id="4" name="スライド番号プレースホルダー 3"/>
          <p:cNvSpPr>
            <a:spLocks noGrp="1"/>
          </p:cNvSpPr>
          <p:nvPr>
            <p:ph type="sldNum" sz="quarter" idx="12"/>
          </p:nvPr>
        </p:nvSpPr>
        <p:spPr/>
        <p:txBody>
          <a:bodyPr/>
          <a:lstStyle/>
          <a:p>
            <a:fld id="{F7809CC4-BC24-49F4-821D-E9970E7A63E4}" type="slidenum">
              <a:rPr kumimoji="1" lang="ja-JP" altLang="en-US" smtClean="0"/>
              <a:pPr/>
              <a:t>42</a:t>
            </a:fld>
            <a:endParaRPr kumimoji="1" lang="ja-JP" altLang="en-US" dirty="0"/>
          </a:p>
        </p:txBody>
      </p:sp>
    </p:spTree>
    <p:extLst>
      <p:ext uri="{BB962C8B-B14F-4D97-AF65-F5344CB8AC3E}">
        <p14:creationId xmlns:p14="http://schemas.microsoft.com/office/powerpoint/2010/main" val="1362240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表 53">
            <a:extLst>
              <a:ext uri="{FF2B5EF4-FFF2-40B4-BE49-F238E27FC236}">
                <a16:creationId xmlns:a16="http://schemas.microsoft.com/office/drawing/2014/main" id="{8A562137-2DFA-4BA6-BE1C-2598E5E1D249}"/>
              </a:ext>
            </a:extLst>
          </p:cNvPr>
          <p:cNvGraphicFramePr>
            <a:graphicFrameLocks noGrp="1"/>
          </p:cNvGraphicFramePr>
          <p:nvPr>
            <p:extLst/>
          </p:nvPr>
        </p:nvGraphicFramePr>
        <p:xfrm>
          <a:off x="-197" y="594327"/>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評価方法について</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rgbClr val="FF66CC"/>
                    </a:solidFill>
                  </a:tcPr>
                </a:tc>
                <a:extLst>
                  <a:ext uri="{0D108BD9-81ED-4DB2-BD59-A6C34878D82A}">
                    <a16:rowId xmlns:a16="http://schemas.microsoft.com/office/drawing/2014/main" val="3349066960"/>
                  </a:ext>
                </a:extLst>
              </a:tr>
            </a:tbl>
          </a:graphicData>
        </a:graphic>
      </p:graphicFrame>
      <p:sp>
        <p:nvSpPr>
          <p:cNvPr id="57" name="正方形/長方形 56">
            <a:extLst>
              <a:ext uri="{FF2B5EF4-FFF2-40B4-BE49-F238E27FC236}">
                <a16:creationId xmlns:a16="http://schemas.microsoft.com/office/drawing/2014/main" id="{218FD209-9E94-44CD-A345-E286AAABF489}"/>
              </a:ext>
            </a:extLst>
          </p:cNvPr>
          <p:cNvSpPr/>
          <p:nvPr/>
        </p:nvSpPr>
        <p:spPr>
          <a:xfrm>
            <a:off x="0" y="206902"/>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74" name="テキスト ボックス 3">
            <a:extLst>
              <a:ext uri="{FF2B5EF4-FFF2-40B4-BE49-F238E27FC236}">
                <a16:creationId xmlns:a16="http://schemas.microsoft.com/office/drawing/2014/main" id="{DB4CE161-E48F-4601-84F0-45A1621F2695}"/>
              </a:ext>
            </a:extLst>
          </p:cNvPr>
          <p:cNvSpPr txBox="1"/>
          <p:nvPr/>
        </p:nvSpPr>
        <p:spPr>
          <a:xfrm>
            <a:off x="0" y="197217"/>
            <a:ext cx="6402209" cy="3819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底質</a:t>
            </a:r>
            <a:endPar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5650FD9B-1185-45D2-9240-D2FCC4ED3E41}"/>
              </a:ext>
            </a:extLst>
          </p:cNvPr>
          <p:cNvSpPr txBox="1"/>
          <p:nvPr/>
        </p:nvSpPr>
        <p:spPr>
          <a:xfrm>
            <a:off x="167490" y="895432"/>
            <a:ext cx="8882695" cy="458938"/>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・本資料では調査前後の底泥の評価指標について、</a:t>
            </a:r>
            <a:r>
              <a:rPr lang="en-US" altLang="ja-JP" sz="847" dirty="0">
                <a:latin typeface="ＭＳ Ｐゴシック" panose="020B0600070205080204" pitchFamily="50" charset="-128"/>
                <a:ea typeface="ＭＳ Ｐゴシック" panose="020B0600070205080204" pitchFamily="50" charset="-128"/>
              </a:rPr>
              <a:t>20</a:t>
            </a:r>
            <a:r>
              <a:rPr lang="ja-JP" altLang="en-US" sz="847" dirty="0">
                <a:latin typeface="ＭＳ Ｐゴシック" panose="020B0600070205080204" pitchFamily="50" charset="-128"/>
                <a:ea typeface="ＭＳ Ｐゴシック" panose="020B0600070205080204" pitchFamily="50" charset="-128"/>
              </a:rPr>
              <a:t>％以上の減少を「低下傾向」、</a:t>
            </a:r>
            <a:r>
              <a:rPr lang="en-US" altLang="ja-JP" sz="847" dirty="0">
                <a:latin typeface="ＭＳ Ｐゴシック" panose="020B0600070205080204" pitchFamily="50" charset="-128"/>
                <a:ea typeface="ＭＳ Ｐゴシック" panose="020B0600070205080204" pitchFamily="50" charset="-128"/>
              </a:rPr>
              <a:t>-20%</a:t>
            </a:r>
            <a:r>
              <a:rPr lang="ja-JP" altLang="en-US" sz="847" dirty="0">
                <a:latin typeface="ＭＳ Ｐゴシック" panose="020B0600070205080204" pitchFamily="50" charset="-128"/>
                <a:ea typeface="ＭＳ Ｐゴシック" panose="020B0600070205080204" pitchFamily="50" charset="-128"/>
              </a:rPr>
              <a:t>未満の減少～</a:t>
            </a:r>
            <a:r>
              <a:rPr lang="en-US" altLang="ja-JP" sz="847" dirty="0">
                <a:latin typeface="ＭＳ Ｐゴシック" panose="020B0600070205080204" pitchFamily="50" charset="-128"/>
                <a:ea typeface="ＭＳ Ｐゴシック" panose="020B0600070205080204" pitchFamily="50" charset="-128"/>
              </a:rPr>
              <a:t>+20</a:t>
            </a:r>
            <a:r>
              <a:rPr lang="ja-JP" altLang="en-US" sz="847" dirty="0">
                <a:latin typeface="ＭＳ Ｐゴシック" panose="020B0600070205080204" pitchFamily="50" charset="-128"/>
                <a:ea typeface="ＭＳ Ｐゴシック" panose="020B0600070205080204" pitchFamily="50" charset="-128"/>
              </a:rPr>
              <a:t>未満の上昇を「横ばい傾向」、２０％以上の上昇を「増加傾向」の３区分に分類した</a:t>
            </a:r>
            <a:r>
              <a:rPr lang="en-US" altLang="ja-JP" sz="847" baseline="30000" dirty="0">
                <a:latin typeface="ＭＳ Ｐゴシック" panose="020B0600070205080204" pitchFamily="50" charset="-128"/>
                <a:ea typeface="ＭＳ Ｐゴシック" panose="020B0600070205080204" pitchFamily="50" charset="-128"/>
              </a:rPr>
              <a:t>※</a:t>
            </a:r>
            <a:r>
              <a:rPr lang="ja-JP" altLang="en-US" sz="847" dirty="0" err="1">
                <a:latin typeface="ＭＳ Ｐゴシック" panose="020B0600070205080204" pitchFamily="50" charset="-128"/>
                <a:ea typeface="ＭＳ Ｐゴシック" panose="020B0600070205080204" pitchFamily="50" charset="-128"/>
              </a:rPr>
              <a:t>。</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・１年間の変動については最小二乗法により変動傾向を直線化し、試行前後の変動を上記指標により区分した。期間前後の変動は、期間前後の数値を直接比較により区分した。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・本資料では実験区を対照区と比較して、下記に示す通りに改善・緩和で分けて効果を分析した。</a:t>
            </a:r>
            <a:endParaRPr lang="en-US" altLang="ja-JP" sz="847" dirty="0">
              <a:latin typeface="ＭＳ Ｐゴシック" panose="020B0600070205080204" pitchFamily="50" charset="-128"/>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5B4811B2-9DF7-BE53-EEDA-485A6A7928D3}"/>
              </a:ext>
            </a:extLst>
          </p:cNvPr>
          <p:cNvSpPr txBox="1"/>
          <p:nvPr/>
        </p:nvSpPr>
        <p:spPr>
          <a:xfrm>
            <a:off x="7542608" y="5822836"/>
            <a:ext cx="1158613" cy="427553"/>
          </a:xfrm>
          <a:prstGeom prst="rect">
            <a:avLst/>
          </a:prstGeom>
          <a:noFill/>
          <a:ln>
            <a:solidFill>
              <a:schemeClr val="tx1"/>
            </a:solidFill>
          </a:ln>
        </p:spPr>
        <p:txBody>
          <a:bodyPr wrap="square" rtlCol="0">
            <a:spAutoFit/>
          </a:bodyPr>
          <a:lstStyle/>
          <a:p>
            <a:r>
              <a:rPr kumimoji="1" lang="ja-JP" altLang="en-US" sz="1089" dirty="0">
                <a:ln>
                  <a:solidFill>
                    <a:schemeClr val="tx1"/>
                  </a:solidFill>
                </a:ln>
                <a:noFill/>
              </a:rPr>
              <a:t>　　　実験区</a:t>
            </a:r>
            <a:endParaRPr kumimoji="1" lang="en-US" altLang="ja-JP" sz="1089" dirty="0">
              <a:ln>
                <a:solidFill>
                  <a:schemeClr val="tx1"/>
                </a:solidFill>
              </a:ln>
              <a:noFill/>
            </a:endParaRPr>
          </a:p>
          <a:p>
            <a:r>
              <a:rPr kumimoji="1" lang="ja-JP" altLang="en-US" sz="1089" dirty="0">
                <a:ln>
                  <a:solidFill>
                    <a:schemeClr val="tx1"/>
                  </a:solidFill>
                </a:ln>
                <a:noFill/>
              </a:rPr>
              <a:t>　　　対照区</a:t>
            </a:r>
          </a:p>
        </p:txBody>
      </p:sp>
      <p:cxnSp>
        <p:nvCxnSpPr>
          <p:cNvPr id="6" name="直線矢印コネクタ 5">
            <a:extLst>
              <a:ext uri="{FF2B5EF4-FFF2-40B4-BE49-F238E27FC236}">
                <a16:creationId xmlns:a16="http://schemas.microsoft.com/office/drawing/2014/main" id="{9DB6850D-A4B7-6D2F-A273-3F2F5A22DCE5}"/>
              </a:ext>
            </a:extLst>
          </p:cNvPr>
          <p:cNvCxnSpPr/>
          <p:nvPr/>
        </p:nvCxnSpPr>
        <p:spPr>
          <a:xfrm>
            <a:off x="7722576" y="5921697"/>
            <a:ext cx="210674" cy="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0B68E70-5149-7C72-ECDD-1F6C5D82BC9F}"/>
              </a:ext>
            </a:extLst>
          </p:cNvPr>
          <p:cNvCxnSpPr/>
          <p:nvPr/>
        </p:nvCxnSpPr>
        <p:spPr>
          <a:xfrm>
            <a:off x="7722576" y="6097807"/>
            <a:ext cx="210674" cy="0"/>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aphicFrame>
        <p:nvGraphicFramePr>
          <p:cNvPr id="5" name="表 4"/>
          <p:cNvGraphicFramePr>
            <a:graphicFrameLocks noGrp="1"/>
          </p:cNvGraphicFramePr>
          <p:nvPr>
            <p:extLst/>
          </p:nvPr>
        </p:nvGraphicFramePr>
        <p:xfrm>
          <a:off x="434472" y="1439611"/>
          <a:ext cx="6801408" cy="4712677"/>
        </p:xfrm>
        <a:graphic>
          <a:graphicData uri="http://schemas.openxmlformats.org/drawingml/2006/table">
            <a:tbl>
              <a:tblPr firstRow="1" bandRow="1">
                <a:tableStyleId>{5C22544A-7EE6-4342-B048-85BDC9FD1C3A}</a:tableStyleId>
              </a:tblPr>
              <a:tblGrid>
                <a:gridCol w="2267136">
                  <a:extLst>
                    <a:ext uri="{9D8B030D-6E8A-4147-A177-3AD203B41FA5}">
                      <a16:colId xmlns:a16="http://schemas.microsoft.com/office/drawing/2014/main" val="2097689260"/>
                    </a:ext>
                  </a:extLst>
                </a:gridCol>
                <a:gridCol w="2267136">
                  <a:extLst>
                    <a:ext uri="{9D8B030D-6E8A-4147-A177-3AD203B41FA5}">
                      <a16:colId xmlns:a16="http://schemas.microsoft.com/office/drawing/2014/main" val="2600422554"/>
                    </a:ext>
                  </a:extLst>
                </a:gridCol>
                <a:gridCol w="2267136">
                  <a:extLst>
                    <a:ext uri="{9D8B030D-6E8A-4147-A177-3AD203B41FA5}">
                      <a16:colId xmlns:a16="http://schemas.microsoft.com/office/drawing/2014/main" val="2425802146"/>
                    </a:ext>
                  </a:extLst>
                </a:gridCol>
              </a:tblGrid>
              <a:tr h="366845">
                <a:tc>
                  <a:txBody>
                    <a:bodyPr/>
                    <a:lstStyle/>
                    <a:p>
                      <a:pPr algn="ctr"/>
                      <a:r>
                        <a:rPr kumimoji="1" lang="ja-JP" altLang="en-US" sz="1100" b="0" dirty="0" smtClean="0">
                          <a:solidFill>
                            <a:schemeClr val="tx1"/>
                          </a:solidFill>
                          <a:latin typeface="ＭＳ Ｐゴシック" panose="020B0600070205080204" pitchFamily="50" charset="-128"/>
                          <a:ea typeface="ＭＳ Ｐゴシック" panose="020B0600070205080204" pitchFamily="50" charset="-128"/>
                        </a:rPr>
                        <a:t>評価項目</a:t>
                      </a:r>
                      <a:endParaRPr kumimoji="1" lang="ja-JP" altLang="en-US" sz="1100" b="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700" b="0" dirty="0" smtClean="0">
                          <a:solidFill>
                            <a:srgbClr val="FF0000"/>
                          </a:solidFill>
                          <a:latin typeface="ＭＳ Ｐゴシック" panose="020B0600070205080204" pitchFamily="50" charset="-128"/>
                          <a:ea typeface="ＭＳ Ｐゴシック" panose="020B0600070205080204" pitchFamily="50" charset="-128"/>
                        </a:rPr>
                        <a:t>改善</a:t>
                      </a:r>
                      <a:endParaRPr kumimoji="1" lang="ja-JP" altLang="en-US" sz="1700" b="0" dirty="0">
                        <a:solidFill>
                          <a:srgbClr val="FF0000"/>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0" dirty="0" smtClean="0">
                          <a:solidFill>
                            <a:srgbClr val="0000FF"/>
                          </a:solidFill>
                          <a:latin typeface="ＭＳ Ｐゴシック" panose="020B0600070205080204" pitchFamily="50" charset="-128"/>
                          <a:ea typeface="ＭＳ Ｐゴシック" panose="020B0600070205080204" pitchFamily="50" charset="-128"/>
                        </a:rPr>
                        <a:t>緩和</a:t>
                      </a:r>
                      <a:endParaRPr kumimoji="1" lang="ja-JP" altLang="en-US" sz="1100" b="0" dirty="0">
                        <a:solidFill>
                          <a:srgbClr val="0000FF"/>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137484"/>
                  </a:ext>
                </a:extLst>
              </a:tr>
              <a:tr h="2172916">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352403"/>
                  </a:ext>
                </a:extLst>
              </a:tr>
              <a:tr h="2172916">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7890630"/>
                  </a:ext>
                </a:extLst>
              </a:tr>
            </a:tbl>
          </a:graphicData>
        </a:graphic>
      </p:graphicFrame>
      <p:sp>
        <p:nvSpPr>
          <p:cNvPr id="17" name="矢印: 五方向 47">
            <a:extLst>
              <a:ext uri="{FF2B5EF4-FFF2-40B4-BE49-F238E27FC236}">
                <a16:creationId xmlns:a16="http://schemas.microsoft.com/office/drawing/2014/main" id="{E3E50F3B-4616-42E7-97A3-9DB70C5FD9B8}"/>
              </a:ext>
            </a:extLst>
          </p:cNvPr>
          <p:cNvSpPr/>
          <p:nvPr/>
        </p:nvSpPr>
        <p:spPr>
          <a:xfrm>
            <a:off x="1131772" y="2036586"/>
            <a:ext cx="931727" cy="792005"/>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693" dirty="0">
                <a:solidFill>
                  <a:schemeClr val="tx1"/>
                </a:solidFill>
                <a:latin typeface="ＭＳ Ｐゴシック" panose="020B0600070205080204" pitchFamily="50" charset="-128"/>
                <a:ea typeface="ＭＳ Ｐゴシック" panose="020B0600070205080204" pitchFamily="50" charset="-128"/>
              </a:rPr>
              <a:t>ORP</a:t>
            </a:r>
            <a:endParaRPr lang="ja-JP" altLang="en-US" sz="1693" dirty="0">
              <a:solidFill>
                <a:schemeClr val="tx1"/>
              </a:solidFill>
              <a:latin typeface="ＭＳ Ｐゴシック" panose="020B0600070205080204" pitchFamily="50" charset="-128"/>
              <a:ea typeface="ＭＳ Ｐゴシック" panose="020B0600070205080204" pitchFamily="50" charset="-128"/>
            </a:endParaRPr>
          </a:p>
        </p:txBody>
      </p:sp>
      <p:sp>
        <p:nvSpPr>
          <p:cNvPr id="18" name="矢印: 五方向 50">
            <a:extLst>
              <a:ext uri="{FF2B5EF4-FFF2-40B4-BE49-F238E27FC236}">
                <a16:creationId xmlns:a16="http://schemas.microsoft.com/office/drawing/2014/main" id="{9B479AD8-D8C1-441C-8CC6-75B9058B7AC3}"/>
              </a:ext>
            </a:extLst>
          </p:cNvPr>
          <p:cNvSpPr/>
          <p:nvPr/>
        </p:nvSpPr>
        <p:spPr>
          <a:xfrm>
            <a:off x="983498" y="4160161"/>
            <a:ext cx="1220617" cy="1103719"/>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693" dirty="0">
                <a:solidFill>
                  <a:schemeClr val="tx1"/>
                </a:solidFill>
                <a:latin typeface="ＭＳ Ｐゴシック" panose="020B0600070205080204" pitchFamily="50" charset="-128"/>
                <a:ea typeface="ＭＳ Ｐゴシック" panose="020B0600070205080204" pitchFamily="50" charset="-128"/>
              </a:rPr>
              <a:t>全硫化物</a:t>
            </a:r>
            <a:endParaRPr lang="en-US" altLang="ja-JP" sz="1693" dirty="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1693" dirty="0">
                <a:solidFill>
                  <a:schemeClr val="tx1"/>
                </a:solidFill>
                <a:latin typeface="ＭＳ Ｐゴシック" panose="020B0600070205080204" pitchFamily="50" charset="-128"/>
                <a:ea typeface="ＭＳ Ｐゴシック" panose="020B0600070205080204" pitchFamily="50" charset="-128"/>
              </a:rPr>
              <a:t>TOC</a:t>
            </a:r>
          </a:p>
          <a:p>
            <a:pPr algn="ctr"/>
            <a:r>
              <a:rPr lang="ja-JP" altLang="en-US" sz="1693" dirty="0">
                <a:solidFill>
                  <a:schemeClr val="tx1"/>
                </a:solidFill>
                <a:latin typeface="ＭＳ Ｐゴシック" panose="020B0600070205080204" pitchFamily="50" charset="-128"/>
                <a:ea typeface="ＭＳ Ｐゴシック" panose="020B0600070205080204" pitchFamily="50" charset="-128"/>
              </a:rPr>
              <a:t>強熱減量</a:t>
            </a:r>
          </a:p>
        </p:txBody>
      </p:sp>
      <p:sp>
        <p:nvSpPr>
          <p:cNvPr id="7" name="テキスト ボックス 6"/>
          <p:cNvSpPr txBox="1"/>
          <p:nvPr/>
        </p:nvSpPr>
        <p:spPr>
          <a:xfrm>
            <a:off x="785106" y="3203794"/>
            <a:ext cx="1748873" cy="613373"/>
          </a:xfrm>
          <a:prstGeom prst="rect">
            <a:avLst/>
          </a:prstGeom>
          <a:noFill/>
        </p:spPr>
        <p:txBody>
          <a:bodyPr wrap="square" rtlCol="0">
            <a:spAutoFit/>
          </a:bodyPr>
          <a:lstStyle/>
          <a:p>
            <a:r>
              <a:rPr kumimoji="1" lang="ja-JP" altLang="en-US" sz="1693" dirty="0">
                <a:latin typeface="ＭＳ Ｐゴシック" panose="020B0600070205080204" pitchFamily="50" charset="-128"/>
                <a:ea typeface="ＭＳ Ｐゴシック" panose="020B0600070205080204" pitchFamily="50" charset="-128"/>
              </a:rPr>
              <a:t>数値が高いほど底質環境が良好</a:t>
            </a:r>
          </a:p>
        </p:txBody>
      </p:sp>
      <p:sp>
        <p:nvSpPr>
          <p:cNvPr id="24" name="テキスト ボックス 23"/>
          <p:cNvSpPr txBox="1"/>
          <p:nvPr/>
        </p:nvSpPr>
        <p:spPr>
          <a:xfrm>
            <a:off x="785105" y="5384321"/>
            <a:ext cx="1748873" cy="613373"/>
          </a:xfrm>
          <a:prstGeom prst="rect">
            <a:avLst/>
          </a:prstGeom>
          <a:noFill/>
        </p:spPr>
        <p:txBody>
          <a:bodyPr wrap="square" rtlCol="0">
            <a:spAutoFit/>
          </a:bodyPr>
          <a:lstStyle/>
          <a:p>
            <a:r>
              <a:rPr kumimoji="1" lang="ja-JP" altLang="en-US" sz="1693" dirty="0">
                <a:latin typeface="ＭＳ Ｐゴシック" panose="020B0600070205080204" pitchFamily="50" charset="-128"/>
                <a:ea typeface="ＭＳ Ｐゴシック" panose="020B0600070205080204" pitchFamily="50" charset="-128"/>
              </a:rPr>
              <a:t>数値が低いほど底質環境が良好</a:t>
            </a:r>
          </a:p>
        </p:txBody>
      </p:sp>
      <p:cxnSp>
        <p:nvCxnSpPr>
          <p:cNvPr id="39" name="直線矢印コネクタ 38">
            <a:extLst>
              <a:ext uri="{FF2B5EF4-FFF2-40B4-BE49-F238E27FC236}">
                <a16:creationId xmlns:a16="http://schemas.microsoft.com/office/drawing/2014/main" id="{A0B68E70-5149-7C72-ECDD-1F6C5D82BC9F}"/>
              </a:ext>
            </a:extLst>
          </p:cNvPr>
          <p:cNvCxnSpPr/>
          <p:nvPr/>
        </p:nvCxnSpPr>
        <p:spPr>
          <a:xfrm>
            <a:off x="3506818" y="2878936"/>
            <a:ext cx="972102" cy="6944"/>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9DB6850D-A4B7-6D2F-A273-3F2F5A22DCE5}"/>
              </a:ext>
            </a:extLst>
          </p:cNvPr>
          <p:cNvCxnSpPr/>
          <p:nvPr/>
        </p:nvCxnSpPr>
        <p:spPr>
          <a:xfrm flipV="1">
            <a:off x="3506818" y="2289058"/>
            <a:ext cx="972102" cy="682063"/>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A0B68E70-5149-7C72-ECDD-1F6C5D82BC9F}"/>
              </a:ext>
            </a:extLst>
          </p:cNvPr>
          <p:cNvCxnSpPr/>
          <p:nvPr/>
        </p:nvCxnSpPr>
        <p:spPr>
          <a:xfrm>
            <a:off x="5702721" y="2408026"/>
            <a:ext cx="988928" cy="490125"/>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9DB6850D-A4B7-6D2F-A273-3F2F5A22DCE5}"/>
              </a:ext>
            </a:extLst>
          </p:cNvPr>
          <p:cNvCxnSpPr/>
          <p:nvPr/>
        </p:nvCxnSpPr>
        <p:spPr>
          <a:xfrm>
            <a:off x="5701643" y="2331755"/>
            <a:ext cx="990005" cy="94775"/>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A0B68E70-5149-7C72-ECDD-1F6C5D82BC9F}"/>
              </a:ext>
            </a:extLst>
          </p:cNvPr>
          <p:cNvCxnSpPr/>
          <p:nvPr/>
        </p:nvCxnSpPr>
        <p:spPr>
          <a:xfrm>
            <a:off x="3462185" y="4641991"/>
            <a:ext cx="972102" cy="6944"/>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9DB6850D-A4B7-6D2F-A273-3F2F5A22DCE5}"/>
              </a:ext>
            </a:extLst>
          </p:cNvPr>
          <p:cNvCxnSpPr/>
          <p:nvPr/>
        </p:nvCxnSpPr>
        <p:spPr>
          <a:xfrm>
            <a:off x="3462185" y="4531616"/>
            <a:ext cx="952818" cy="505201"/>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A0B68E70-5149-7C72-ECDD-1F6C5D82BC9F}"/>
              </a:ext>
            </a:extLst>
          </p:cNvPr>
          <p:cNvCxnSpPr/>
          <p:nvPr/>
        </p:nvCxnSpPr>
        <p:spPr>
          <a:xfrm flipV="1">
            <a:off x="5729627" y="4613425"/>
            <a:ext cx="925090" cy="609882"/>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9DB6850D-A4B7-6D2F-A273-3F2F5A22DCE5}"/>
              </a:ext>
            </a:extLst>
          </p:cNvPr>
          <p:cNvCxnSpPr/>
          <p:nvPr/>
        </p:nvCxnSpPr>
        <p:spPr>
          <a:xfrm flipV="1">
            <a:off x="5729627" y="5061425"/>
            <a:ext cx="925090" cy="91621"/>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3213673" y="3186663"/>
            <a:ext cx="1447554" cy="1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直線矢印コネクタ 70"/>
          <p:cNvCxnSpPr/>
          <p:nvPr/>
        </p:nvCxnSpPr>
        <p:spPr>
          <a:xfrm flipV="1">
            <a:off x="3201104" y="1995711"/>
            <a:ext cx="0" cy="1165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直線矢印コネクタ 72"/>
          <p:cNvCxnSpPr/>
          <p:nvPr/>
        </p:nvCxnSpPr>
        <p:spPr>
          <a:xfrm>
            <a:off x="5489284" y="3175101"/>
            <a:ext cx="1447554" cy="1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直線矢印コネクタ 74"/>
          <p:cNvCxnSpPr/>
          <p:nvPr/>
        </p:nvCxnSpPr>
        <p:spPr>
          <a:xfrm flipV="1">
            <a:off x="5489284" y="2007982"/>
            <a:ext cx="0" cy="1165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直線矢印コネクタ 75"/>
          <p:cNvCxnSpPr/>
          <p:nvPr/>
        </p:nvCxnSpPr>
        <p:spPr>
          <a:xfrm>
            <a:off x="3262107" y="5401386"/>
            <a:ext cx="1447554" cy="1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直線矢印コネクタ 76"/>
          <p:cNvCxnSpPr/>
          <p:nvPr/>
        </p:nvCxnSpPr>
        <p:spPr>
          <a:xfrm flipV="1">
            <a:off x="3262106" y="4233572"/>
            <a:ext cx="0" cy="1165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直線矢印コネクタ 77"/>
          <p:cNvCxnSpPr/>
          <p:nvPr/>
        </p:nvCxnSpPr>
        <p:spPr>
          <a:xfrm>
            <a:off x="5510834" y="5424107"/>
            <a:ext cx="1447554" cy="1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直線矢印コネクタ 78"/>
          <p:cNvCxnSpPr/>
          <p:nvPr/>
        </p:nvCxnSpPr>
        <p:spPr>
          <a:xfrm flipV="1">
            <a:off x="5510833" y="4256293"/>
            <a:ext cx="0" cy="1165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2884613" y="3240971"/>
            <a:ext cx="1869662" cy="762773"/>
          </a:xfrm>
          <a:prstGeom prst="rect">
            <a:avLst/>
          </a:prstGeom>
          <a:noFill/>
        </p:spPr>
        <p:txBody>
          <a:bodyPr wrap="square" rtlCol="0">
            <a:spAutoFit/>
          </a:bodyPr>
          <a:lstStyle/>
          <a:p>
            <a:r>
              <a:rPr kumimoji="1" lang="ja-JP" altLang="en-US" sz="1089" dirty="0">
                <a:latin typeface="ＭＳ Ｐゴシック" panose="020B0600070205080204" pitchFamily="50" charset="-128"/>
                <a:ea typeface="ＭＳ Ｐゴシック" panose="020B0600070205080204" pitchFamily="50" charset="-128"/>
              </a:rPr>
              <a:t>対照区に比べ実験区の上昇が大きい（対象区が低下傾向、横ばい傾向のときに実験区が増加傾向）</a:t>
            </a:r>
          </a:p>
        </p:txBody>
      </p:sp>
      <p:sp>
        <p:nvSpPr>
          <p:cNvPr id="81" name="テキスト ボックス 80"/>
          <p:cNvSpPr txBox="1"/>
          <p:nvPr/>
        </p:nvSpPr>
        <p:spPr>
          <a:xfrm>
            <a:off x="5104909" y="3240970"/>
            <a:ext cx="1924976" cy="762773"/>
          </a:xfrm>
          <a:prstGeom prst="rect">
            <a:avLst/>
          </a:prstGeom>
          <a:noFill/>
        </p:spPr>
        <p:txBody>
          <a:bodyPr wrap="square" rtlCol="0">
            <a:spAutoFit/>
          </a:bodyPr>
          <a:lstStyle/>
          <a:p>
            <a:r>
              <a:rPr kumimoji="1" lang="ja-JP" altLang="en-US" sz="1089" dirty="0">
                <a:latin typeface="ＭＳ Ｐゴシック" panose="020B0600070205080204" pitchFamily="50" charset="-128"/>
                <a:ea typeface="ＭＳ Ｐゴシック" panose="020B0600070205080204" pitchFamily="50" charset="-128"/>
              </a:rPr>
              <a:t>対照区に比べ実験区の低下が小さい（対象区が低下傾向のときに、実験区が横ばい傾向）</a:t>
            </a:r>
          </a:p>
        </p:txBody>
      </p:sp>
      <p:sp>
        <p:nvSpPr>
          <p:cNvPr id="82" name="テキスト ボックス 81"/>
          <p:cNvSpPr txBox="1"/>
          <p:nvPr/>
        </p:nvSpPr>
        <p:spPr>
          <a:xfrm>
            <a:off x="2840707" y="5427329"/>
            <a:ext cx="1962000" cy="930383"/>
          </a:xfrm>
          <a:prstGeom prst="rect">
            <a:avLst/>
          </a:prstGeom>
          <a:noFill/>
        </p:spPr>
        <p:txBody>
          <a:bodyPr wrap="square" rtlCol="0">
            <a:spAutoFit/>
          </a:bodyPr>
          <a:lstStyle/>
          <a:p>
            <a:r>
              <a:rPr kumimoji="1" lang="ja-JP" altLang="en-US" sz="1089" dirty="0">
                <a:latin typeface="ＭＳ Ｐゴシック" panose="020B0600070205080204" pitchFamily="50" charset="-128"/>
                <a:ea typeface="ＭＳ Ｐゴシック" panose="020B0600070205080204" pitchFamily="50" charset="-128"/>
              </a:rPr>
              <a:t>対照区に比べ実験区の低下が大きい（対象区が横ばい傾向、増加傾向のときに実験区が低下傾向）</a:t>
            </a:r>
          </a:p>
          <a:p>
            <a:endParaRPr kumimoji="1" lang="ja-JP" altLang="en-US" sz="1089" dirty="0">
              <a:latin typeface="ＭＳ Ｐゴシック" panose="020B0600070205080204" pitchFamily="50" charset="-128"/>
              <a:ea typeface="ＭＳ Ｐゴシック" panose="020B0600070205080204" pitchFamily="50" charset="-128"/>
            </a:endParaRPr>
          </a:p>
        </p:txBody>
      </p:sp>
      <p:sp>
        <p:nvSpPr>
          <p:cNvPr id="84" name="テキスト ボックス 83"/>
          <p:cNvSpPr txBox="1"/>
          <p:nvPr/>
        </p:nvSpPr>
        <p:spPr>
          <a:xfrm>
            <a:off x="5104910" y="5448195"/>
            <a:ext cx="1900001" cy="762773"/>
          </a:xfrm>
          <a:prstGeom prst="rect">
            <a:avLst/>
          </a:prstGeom>
          <a:noFill/>
        </p:spPr>
        <p:txBody>
          <a:bodyPr wrap="square" rtlCol="0">
            <a:spAutoFit/>
          </a:bodyPr>
          <a:lstStyle/>
          <a:p>
            <a:r>
              <a:rPr kumimoji="1" lang="ja-JP" altLang="en-US" sz="1089" dirty="0">
                <a:latin typeface="ＭＳ Ｐゴシック" panose="020B0600070205080204" pitchFamily="50" charset="-128"/>
                <a:ea typeface="ＭＳ Ｐゴシック" panose="020B0600070205080204" pitchFamily="50" charset="-128"/>
              </a:rPr>
              <a:t>対照区に比べ実験区の上昇が小さい（対象区が低下傾向のときに、実験区が横ばい傾向）</a:t>
            </a:r>
          </a:p>
        </p:txBody>
      </p:sp>
      <p:cxnSp>
        <p:nvCxnSpPr>
          <p:cNvPr id="85" name="直線矢印コネクタ 84">
            <a:extLst>
              <a:ext uri="{FF2B5EF4-FFF2-40B4-BE49-F238E27FC236}">
                <a16:creationId xmlns:a16="http://schemas.microsoft.com/office/drawing/2014/main" id="{C4AD1E9A-5807-4454-BB57-2F81ADF52D5F}"/>
              </a:ext>
            </a:extLst>
          </p:cNvPr>
          <p:cNvCxnSpPr>
            <a:cxnSpLocks/>
          </p:cNvCxnSpPr>
          <p:nvPr/>
        </p:nvCxnSpPr>
        <p:spPr>
          <a:xfrm flipH="1">
            <a:off x="2389380" y="4386608"/>
            <a:ext cx="9372" cy="613515"/>
          </a:xfrm>
          <a:prstGeom prst="straightConnector1">
            <a:avLst/>
          </a:prstGeom>
          <a:ln w="762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C4AD1E9A-5807-4454-BB57-2F81ADF52D5F}"/>
              </a:ext>
            </a:extLst>
          </p:cNvPr>
          <p:cNvCxnSpPr>
            <a:cxnSpLocks/>
          </p:cNvCxnSpPr>
          <p:nvPr/>
        </p:nvCxnSpPr>
        <p:spPr>
          <a:xfrm flipV="1">
            <a:off x="2361365" y="2148180"/>
            <a:ext cx="0" cy="605823"/>
          </a:xfrm>
          <a:prstGeom prst="straightConnector1">
            <a:avLst/>
          </a:prstGeom>
          <a:ln w="762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43</a:t>
            </a:fld>
            <a:endParaRPr kumimoji="1" lang="ja-JP" altLang="en-US" dirty="0"/>
          </a:p>
        </p:txBody>
      </p:sp>
      <p:sp>
        <p:nvSpPr>
          <p:cNvPr id="37" name="正方形/長方形 36"/>
          <p:cNvSpPr/>
          <p:nvPr/>
        </p:nvSpPr>
        <p:spPr>
          <a:xfrm>
            <a:off x="7345954" y="5114109"/>
            <a:ext cx="1551920" cy="613758"/>
          </a:xfrm>
          <a:prstGeom prst="rect">
            <a:avLst/>
          </a:prstGeom>
        </p:spPr>
        <p:txBody>
          <a:bodyPr wrap="square">
            <a:spAutoFit/>
          </a:bodyPr>
          <a:lstStyle/>
          <a:p>
            <a:r>
              <a:rPr lang="en-US" altLang="ja-JP" sz="847" b="1" dirty="0">
                <a:latin typeface="ＭＳ ゴシック" panose="020B0609070205080204" pitchFamily="49" charset="-128"/>
                <a:ea typeface="ＭＳ ゴシック" panose="020B0609070205080204" pitchFamily="49" charset="-128"/>
              </a:rPr>
              <a:t>※</a:t>
            </a:r>
            <a:r>
              <a:rPr lang="ja-JP" altLang="en-US" sz="847" b="1" dirty="0">
                <a:latin typeface="ＭＳ ゴシック" panose="020B0609070205080204" pitchFamily="49" charset="-128"/>
                <a:ea typeface="ＭＳ ゴシック" panose="020B0609070205080204" pitchFamily="49" charset="-128"/>
              </a:rPr>
              <a:t>分析等による誤差を考慮し、本資料では、前後の差が</a:t>
            </a:r>
            <a:r>
              <a:rPr lang="en-US" altLang="ja-JP" sz="847" b="1" dirty="0">
                <a:latin typeface="ＭＳ ゴシック" panose="020B0609070205080204" pitchFamily="49" charset="-128"/>
                <a:ea typeface="ＭＳ ゴシック" panose="020B0609070205080204" pitchFamily="49" charset="-128"/>
              </a:rPr>
              <a:t>20</a:t>
            </a:r>
            <a:r>
              <a:rPr lang="ja-JP" altLang="en-US" sz="847" b="1" dirty="0">
                <a:latin typeface="ＭＳ ゴシック" panose="020B0609070205080204" pitchFamily="49" charset="-128"/>
                <a:ea typeface="ＭＳ ゴシック" panose="020B0609070205080204" pitchFamily="49" charset="-128"/>
              </a:rPr>
              <a:t>％以上　見られた場合に変動があると評価した。</a:t>
            </a:r>
            <a:endParaRPr lang="ja-JP" altLang="en-US" sz="847" dirty="0"/>
          </a:p>
        </p:txBody>
      </p:sp>
    </p:spTree>
    <p:extLst>
      <p:ext uri="{BB962C8B-B14F-4D97-AF65-F5344CB8AC3E}">
        <p14:creationId xmlns:p14="http://schemas.microsoft.com/office/powerpoint/2010/main" val="38863316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4046761" y="3019401"/>
            <a:ext cx="3197540" cy="3392624"/>
          </a:xfrm>
          <a:prstGeom prst="rect">
            <a:avLst/>
          </a:prstGeom>
        </p:spPr>
      </p:pic>
      <p:graphicFrame>
        <p:nvGraphicFramePr>
          <p:cNvPr id="36" name="表 36">
            <a:extLst>
              <a:ext uri="{FF2B5EF4-FFF2-40B4-BE49-F238E27FC236}">
                <a16:creationId xmlns:a16="http://schemas.microsoft.com/office/drawing/2014/main" id="{6D094353-C356-4C28-AC96-B36C6B5D4593}"/>
              </a:ext>
            </a:extLst>
          </p:cNvPr>
          <p:cNvGraphicFramePr>
            <a:graphicFrameLocks noGrp="1"/>
          </p:cNvGraphicFramePr>
          <p:nvPr>
            <p:extLst/>
          </p:nvPr>
        </p:nvGraphicFramePr>
        <p:xfrm>
          <a:off x="783805" y="1338210"/>
          <a:ext cx="6531710" cy="5126665"/>
        </p:xfrm>
        <a:graphic>
          <a:graphicData uri="http://schemas.openxmlformats.org/drawingml/2006/table">
            <a:tbl>
              <a:tblPr firstRow="1" bandRow="1">
                <a:tableStyleId>{5940675A-B579-460E-94D1-54222C63F5DA}</a:tableStyleId>
              </a:tblPr>
              <a:tblGrid>
                <a:gridCol w="3265855">
                  <a:extLst>
                    <a:ext uri="{9D8B030D-6E8A-4147-A177-3AD203B41FA5}">
                      <a16:colId xmlns:a16="http://schemas.microsoft.com/office/drawing/2014/main" val="3521166180"/>
                    </a:ext>
                  </a:extLst>
                </a:gridCol>
                <a:gridCol w="3265855">
                  <a:extLst>
                    <a:ext uri="{9D8B030D-6E8A-4147-A177-3AD203B41FA5}">
                      <a16:colId xmlns:a16="http://schemas.microsoft.com/office/drawing/2014/main" val="3619023527"/>
                    </a:ext>
                  </a:extLst>
                </a:gridCol>
              </a:tblGrid>
              <a:tr h="184339">
                <a:tc>
                  <a:txBody>
                    <a:bodyPr/>
                    <a:lstStyle/>
                    <a:p>
                      <a:pPr algn="ctr"/>
                      <a:r>
                        <a:rPr kumimoji="1" lang="ja-JP" altLang="en-US" sz="800" dirty="0">
                          <a:latin typeface="ＭＳ Ｐゴシック" panose="020B0600070205080204" pitchFamily="50" charset="-128"/>
                          <a:ea typeface="ＭＳ Ｐゴシック" panose="020B0600070205080204" pitchFamily="50" charset="-128"/>
                        </a:rPr>
                        <a:t>上層</a:t>
                      </a:r>
                      <a:r>
                        <a:rPr kumimoji="1" lang="en-US" altLang="ja-JP" sz="800" dirty="0">
                          <a:latin typeface="ＭＳ Ｐゴシック" panose="020B0600070205080204" pitchFamily="50" charset="-128"/>
                          <a:ea typeface="ＭＳ Ｐゴシック" panose="020B0600070205080204" pitchFamily="50" charset="-128"/>
                        </a:rPr>
                        <a:t>(0</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5cm)</a:t>
                      </a:r>
                    </a:p>
                  </a:txBody>
                  <a:tcPr marL="55302" marR="55302" marT="27651" marB="27651"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800" dirty="0">
                          <a:latin typeface="ＭＳ Ｐゴシック" panose="020B0600070205080204" pitchFamily="50" charset="-128"/>
                          <a:ea typeface="ＭＳ Ｐゴシック" panose="020B0600070205080204" pitchFamily="50" charset="-128"/>
                        </a:rPr>
                        <a:t>下層</a:t>
                      </a:r>
                      <a:r>
                        <a:rPr kumimoji="1" lang="en-US" altLang="ja-JP" sz="800" dirty="0">
                          <a:latin typeface="ＭＳ Ｐゴシック" panose="020B0600070205080204" pitchFamily="50" charset="-128"/>
                          <a:ea typeface="ＭＳ Ｐゴシック" panose="020B0600070205080204" pitchFamily="50" charset="-128"/>
                        </a:rPr>
                        <a:t>(5</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10cm)</a:t>
                      </a:r>
                    </a:p>
                  </a:txBody>
                  <a:tcPr marL="55302" marR="55302" marT="27651" marB="27651" anchor="ctr">
                    <a:solidFill>
                      <a:srgbClr val="FFCCFF"/>
                    </a:solidFill>
                  </a:tcPr>
                </a:tc>
                <a:extLst>
                  <a:ext uri="{0D108BD9-81ED-4DB2-BD59-A6C34878D82A}">
                    <a16:rowId xmlns:a16="http://schemas.microsoft.com/office/drawing/2014/main" val="930869081"/>
                  </a:ext>
                </a:extLst>
              </a:tr>
              <a:tr h="145874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1349801849"/>
                  </a:ext>
                </a:extLst>
              </a:tr>
              <a:tr h="348357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3751038268"/>
                  </a:ext>
                </a:extLst>
              </a:tr>
            </a:tbl>
          </a:graphicData>
        </a:graphic>
      </p:graphicFrame>
      <p:pic>
        <p:nvPicPr>
          <p:cNvPr id="12" name="図 11"/>
          <p:cNvPicPr>
            <a:picLocks noChangeAspect="1"/>
          </p:cNvPicPr>
          <p:nvPr/>
        </p:nvPicPr>
        <p:blipFill>
          <a:blip r:embed="rId3"/>
          <a:stretch>
            <a:fillRect/>
          </a:stretch>
        </p:blipFill>
        <p:spPr>
          <a:xfrm>
            <a:off x="787348" y="3010532"/>
            <a:ext cx="3253057" cy="3452111"/>
          </a:xfrm>
          <a:prstGeom prst="rect">
            <a:avLst/>
          </a:prstGeom>
        </p:spPr>
      </p:pic>
      <p:grpSp>
        <p:nvGrpSpPr>
          <p:cNvPr id="2" name="グループ化 1">
            <a:extLst>
              <a:ext uri="{FF2B5EF4-FFF2-40B4-BE49-F238E27FC236}">
                <a16:creationId xmlns:a16="http://schemas.microsoft.com/office/drawing/2014/main" id="{5B902466-0CB5-41A7-B2FB-22D908E9A307}"/>
              </a:ext>
            </a:extLst>
          </p:cNvPr>
          <p:cNvGrpSpPr/>
          <p:nvPr/>
        </p:nvGrpSpPr>
        <p:grpSpPr>
          <a:xfrm>
            <a:off x="108862" y="1838975"/>
            <a:ext cx="609626" cy="4615741"/>
            <a:chOff x="180000" y="2016000"/>
            <a:chExt cx="1008000" cy="7632000"/>
          </a:xfrm>
        </p:grpSpPr>
        <p:sp>
          <p:nvSpPr>
            <p:cNvPr id="45" name="矢印: 五方向 44">
              <a:extLst>
                <a:ext uri="{FF2B5EF4-FFF2-40B4-BE49-F238E27FC236}">
                  <a16:creationId xmlns:a16="http://schemas.microsoft.com/office/drawing/2014/main" id="{CA1AE81C-CAA6-465C-A5EB-815F4E189EB2}"/>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47" name="矢印: 五方向 46">
              <a:extLst>
                <a:ext uri="{FF2B5EF4-FFF2-40B4-BE49-F238E27FC236}">
                  <a16:creationId xmlns:a16="http://schemas.microsoft.com/office/drawing/2014/main" id="{A13EC498-DDF6-422B-BE20-88A44AC87BDB}"/>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48" name="矢印: 五方向 47">
              <a:extLst>
                <a:ext uri="{FF2B5EF4-FFF2-40B4-BE49-F238E27FC236}">
                  <a16:creationId xmlns:a16="http://schemas.microsoft.com/office/drawing/2014/main" id="{E3E50F3B-4616-42E7-97A3-9DB70C5FD9B8}"/>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ORP</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49" name="矢印: 五方向 48">
              <a:extLst>
                <a:ext uri="{FF2B5EF4-FFF2-40B4-BE49-F238E27FC236}">
                  <a16:creationId xmlns:a16="http://schemas.microsoft.com/office/drawing/2014/main" id="{CEA8378C-C4F1-4CE6-976A-27ABBBFD149F}"/>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50" name="矢印: 五方向 49">
              <a:extLst>
                <a:ext uri="{FF2B5EF4-FFF2-40B4-BE49-F238E27FC236}">
                  <a16:creationId xmlns:a16="http://schemas.microsoft.com/office/drawing/2014/main" id="{07C2E8C4-7BE7-4558-A2D1-7FBBF3B02419}"/>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TOC</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51" name="矢印: 五方向 50">
              <a:extLst>
                <a:ext uri="{FF2B5EF4-FFF2-40B4-BE49-F238E27FC236}">
                  <a16:creationId xmlns:a16="http://schemas.microsoft.com/office/drawing/2014/main" id="{9B479AD8-D8C1-441C-8CC6-75B9058B7AC3}"/>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58" name="直線矢印コネクタ 57">
              <a:extLst>
                <a:ext uri="{FF2B5EF4-FFF2-40B4-BE49-F238E27FC236}">
                  <a16:creationId xmlns:a16="http://schemas.microsoft.com/office/drawing/2014/main" id="{C4AD1E9A-5807-4454-BB57-2F81ADF52D5F}"/>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C2D1B1A4-26F3-46E2-92E2-184972D1D8BA}"/>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2DF9B6AF-EA7B-4D8B-84FF-8F74029FE377}"/>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D7210E34-1C50-43CB-9C34-2822AD866E25}"/>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D321F900-7087-4DD8-A077-FD040195B141}"/>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605" dirty="0">
                  <a:solidFill>
                    <a:srgbClr val="C00000"/>
                  </a:solidFill>
                  <a:latin typeface="ＭＳ Ｐゴシック" panose="020B0600070205080204" pitchFamily="50" charset="-128"/>
                  <a:ea typeface="ＭＳ Ｐゴシック" panose="020B0600070205080204" pitchFamily="50" charset="-128"/>
                </a:rPr>
                <a:t>矢印</a:t>
              </a:r>
              <a:r>
                <a:rPr lang="ja-JP" altLang="en-US" sz="605" dirty="0">
                  <a:latin typeface="ＭＳ Ｐゴシック" panose="020B0600070205080204" pitchFamily="50" charset="-128"/>
                  <a:ea typeface="ＭＳ Ｐゴシック" panose="020B0600070205080204" pitchFamily="50" charset="-128"/>
                </a:rPr>
                <a:t>：改善方向</a:t>
              </a:r>
            </a:p>
          </p:txBody>
        </p:sp>
      </p:grpSp>
      <p:graphicFrame>
        <p:nvGraphicFramePr>
          <p:cNvPr id="63" name="表 63">
            <a:extLst>
              <a:ext uri="{FF2B5EF4-FFF2-40B4-BE49-F238E27FC236}">
                <a16:creationId xmlns:a16="http://schemas.microsoft.com/office/drawing/2014/main" id="{C03B627D-19BC-4434-8326-4278B65FEE90}"/>
              </a:ext>
            </a:extLst>
          </p:cNvPr>
          <p:cNvGraphicFramePr>
            <a:graphicFrameLocks noGrp="1"/>
          </p:cNvGraphicFramePr>
          <p:nvPr>
            <p:extLst/>
          </p:nvPr>
        </p:nvGraphicFramePr>
        <p:xfrm>
          <a:off x="7402604" y="1534162"/>
          <a:ext cx="1654698"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61268">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28575" cap="flat" cmpd="sng" algn="ctr">
                      <a:solidFill>
                        <a:srgbClr val="FF0000"/>
                      </a:solidFill>
                      <a:prstDash val="solid"/>
                      <a:round/>
                      <a:headEnd type="none" w="med" len="med"/>
                      <a:tailEnd type="none" w="med" len="med"/>
                    </a:lnB>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lnR w="28575" cap="flat" cmpd="sng" algn="ctr">
                      <a:solidFill>
                        <a:srgbClr val="FF0000"/>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28575" cap="flat" cmpd="sng" algn="ctr">
                      <a:solidFill>
                        <a:srgbClr val="FF0000"/>
                      </a:solidFill>
                      <a:prstDash val="solid"/>
                      <a:round/>
                      <a:headEnd type="none" w="med" len="med"/>
                      <a:tailEnd type="none" w="med" len="med"/>
                    </a:lnL>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extLst>
                  <a:ext uri="{0D108BD9-81ED-4DB2-BD59-A6C34878D82A}">
                    <a16:rowId xmlns:a16="http://schemas.microsoft.com/office/drawing/2014/main" val="1777216447"/>
                  </a:ext>
                </a:extLst>
              </a:tr>
            </a:tbl>
          </a:graphicData>
        </a:graphic>
      </p:graphicFrame>
      <p:sp>
        <p:nvSpPr>
          <p:cNvPr id="64" name="テキスト ボックス 63">
            <a:extLst>
              <a:ext uri="{FF2B5EF4-FFF2-40B4-BE49-F238E27FC236}">
                <a16:creationId xmlns:a16="http://schemas.microsoft.com/office/drawing/2014/main" id="{593F0270-4362-4496-915E-1173283DE13B}"/>
              </a:ext>
            </a:extLst>
          </p:cNvPr>
          <p:cNvSpPr txBox="1"/>
          <p:nvPr/>
        </p:nvSpPr>
        <p:spPr>
          <a:xfrm>
            <a:off x="7402604" y="1338210"/>
            <a:ext cx="1088618" cy="152407"/>
          </a:xfrm>
          <a:prstGeom prst="rect">
            <a:avLst/>
          </a:prstGeom>
          <a:noFill/>
        </p:spPr>
        <p:txBody>
          <a:bodyPr wrap="square" lIns="0" tIns="0" rIns="0" bIns="0" rtlCol="0" anchor="ctr" anchorCtr="0">
            <a:noAutofit/>
          </a:bodyPr>
          <a:lstStyle/>
          <a:p>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847"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847" dirty="0">
              <a:solidFill>
                <a:srgbClr val="000099"/>
              </a:solidFill>
              <a:latin typeface="ＭＳ Ｐゴシック" panose="020B0600070205080204" pitchFamily="50" charset="-128"/>
              <a:ea typeface="ＭＳ Ｐゴシック" panose="020B0600070205080204" pitchFamily="50" charset="-128"/>
            </a:endParaRPr>
          </a:p>
        </p:txBody>
      </p:sp>
      <p:sp>
        <p:nvSpPr>
          <p:cNvPr id="75" name="テキスト ボックス 74">
            <a:extLst>
              <a:ext uri="{FF2B5EF4-FFF2-40B4-BE49-F238E27FC236}">
                <a16:creationId xmlns:a16="http://schemas.microsoft.com/office/drawing/2014/main" id="{BB8193CD-494A-40D6-8EC1-791F628BF0E0}"/>
              </a:ext>
            </a:extLst>
          </p:cNvPr>
          <p:cNvSpPr txBox="1"/>
          <p:nvPr/>
        </p:nvSpPr>
        <p:spPr>
          <a:xfrm>
            <a:off x="7424376" y="2851390"/>
            <a:ext cx="1654307" cy="32658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万歳橋・実験区</a:t>
            </a:r>
            <a:r>
              <a:rPr lang="en-US" altLang="ja-JP" sz="605" dirty="0">
                <a:latin typeface="ＭＳ Ｐゴシック" panose="020B0600070205080204" pitchFamily="50" charset="-128"/>
                <a:ea typeface="ＭＳ Ｐゴシック" panose="020B0600070205080204" pitchFamily="50" charset="-128"/>
              </a:rPr>
              <a:t>1-1】</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・単位散布量は基準どおり</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・散布回数が少なく、総散布量が少ない</a:t>
            </a:r>
          </a:p>
        </p:txBody>
      </p:sp>
      <p:sp>
        <p:nvSpPr>
          <p:cNvPr id="77" name="テキスト ボックス 76">
            <a:extLst>
              <a:ext uri="{FF2B5EF4-FFF2-40B4-BE49-F238E27FC236}">
                <a16:creationId xmlns:a16="http://schemas.microsoft.com/office/drawing/2014/main" id="{CBBDEB18-8630-4429-8A57-5ECE0456D2BF}"/>
              </a:ext>
            </a:extLst>
          </p:cNvPr>
          <p:cNvSpPr txBox="1"/>
          <p:nvPr/>
        </p:nvSpPr>
        <p:spPr>
          <a:xfrm>
            <a:off x="2011975" y="6497791"/>
            <a:ext cx="1654307" cy="87089"/>
          </a:xfrm>
          <a:prstGeom prst="rect">
            <a:avLst/>
          </a:prstGeom>
          <a:noFill/>
          <a:ln w="6350">
            <a:noFill/>
          </a:ln>
        </p:spPr>
        <p:txBody>
          <a:bodyPr wrap="square" lIns="0" tIns="0" rIns="0" bIns="0" rtlCol="0" anchor="ctr" anchorCtr="0">
            <a:noAutofit/>
          </a:bodyPr>
          <a:lstStyle/>
          <a:p>
            <a:r>
              <a:rPr lang="ja-JP" altLang="en-US" sz="544" dirty="0">
                <a:solidFill>
                  <a:srgbClr val="000099"/>
                </a:solidFill>
                <a:latin typeface="ＭＳ Ｐゴシック" panose="020B0600070205080204" pitchFamily="50" charset="-128"/>
                <a:ea typeface="ＭＳ Ｐゴシック" panose="020B0600070205080204" pitchFamily="50" charset="-128"/>
              </a:rPr>
              <a:t>メーカー推奨条件から想定される薬剤効果継続期間</a:t>
            </a:r>
            <a:endParaRPr lang="en-US" altLang="ja-JP" sz="544" dirty="0">
              <a:solidFill>
                <a:srgbClr val="000099"/>
              </a:solidFill>
              <a:latin typeface="ＭＳ Ｐゴシック" panose="020B0600070205080204" pitchFamily="50" charset="-128"/>
              <a:ea typeface="ＭＳ Ｐゴシック" panose="020B0600070205080204" pitchFamily="50" charset="-128"/>
            </a:endParaRPr>
          </a:p>
        </p:txBody>
      </p:sp>
      <p:sp>
        <p:nvSpPr>
          <p:cNvPr id="79" name="矢印: 左右 78">
            <a:extLst>
              <a:ext uri="{FF2B5EF4-FFF2-40B4-BE49-F238E27FC236}">
                <a16:creationId xmlns:a16="http://schemas.microsoft.com/office/drawing/2014/main" id="{C9EC2D5F-DE3E-4CEF-A2E4-AFA3C0461968}"/>
              </a:ext>
            </a:extLst>
          </p:cNvPr>
          <p:cNvSpPr/>
          <p:nvPr/>
        </p:nvSpPr>
        <p:spPr>
          <a:xfrm>
            <a:off x="4445487" y="6404059"/>
            <a:ext cx="681451" cy="130634"/>
          </a:xfrm>
          <a:prstGeom prst="leftRightArrow">
            <a:avLst>
              <a:gd name="adj1" fmla="val 73519"/>
              <a:gd name="adj2" fmla="val 70579"/>
            </a:avLst>
          </a:prstGeom>
          <a:solidFill>
            <a:srgbClr val="66CCFF"/>
          </a:solidFill>
          <a:ln w="63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65" dirty="0">
                <a:solidFill>
                  <a:srgbClr val="000099"/>
                </a:solidFill>
                <a:latin typeface="ＭＳ Ｐゴシック" panose="020B0600070205080204" pitchFamily="50" charset="-128"/>
                <a:ea typeface="ＭＳ Ｐゴシック" panose="020B0600070205080204" pitchFamily="50" charset="-128"/>
              </a:rPr>
              <a:t>散布後</a:t>
            </a:r>
            <a:r>
              <a:rPr kumimoji="1" lang="en-US" altLang="ja-JP" sz="665" dirty="0">
                <a:solidFill>
                  <a:srgbClr val="000099"/>
                </a:solidFill>
                <a:latin typeface="ＭＳ Ｐゴシック" panose="020B0600070205080204" pitchFamily="50" charset="-128"/>
                <a:ea typeface="ＭＳ Ｐゴシック" panose="020B0600070205080204" pitchFamily="50" charset="-128"/>
              </a:rPr>
              <a:t>3</a:t>
            </a:r>
            <a:r>
              <a:rPr kumimoji="1" lang="ja-JP" altLang="en-US" sz="665" dirty="0">
                <a:solidFill>
                  <a:srgbClr val="000099"/>
                </a:solidFill>
                <a:latin typeface="ＭＳ Ｐゴシック" panose="020B0600070205080204" pitchFamily="50" charset="-128"/>
                <a:ea typeface="ＭＳ Ｐゴシック" panose="020B0600070205080204" pitchFamily="50" charset="-128"/>
              </a:rPr>
              <a:t>ヶ月間</a:t>
            </a:r>
          </a:p>
        </p:txBody>
      </p:sp>
      <p:grpSp>
        <p:nvGrpSpPr>
          <p:cNvPr id="7" name="グループ化 6">
            <a:extLst>
              <a:ext uri="{FF2B5EF4-FFF2-40B4-BE49-F238E27FC236}">
                <a16:creationId xmlns:a16="http://schemas.microsoft.com/office/drawing/2014/main" id="{05A6FEDD-E8E6-445D-B553-EA22B254F2DB}"/>
              </a:ext>
            </a:extLst>
          </p:cNvPr>
          <p:cNvGrpSpPr/>
          <p:nvPr/>
        </p:nvGrpSpPr>
        <p:grpSpPr>
          <a:xfrm>
            <a:off x="7424376" y="2611893"/>
            <a:ext cx="1522091" cy="217724"/>
            <a:chOff x="12275999" y="2880000"/>
            <a:chExt cx="2516735" cy="360000"/>
          </a:xfrm>
        </p:grpSpPr>
        <p:sp>
          <p:nvSpPr>
            <p:cNvPr id="65" name="テキスト ボックス 64">
              <a:extLst>
                <a:ext uri="{FF2B5EF4-FFF2-40B4-BE49-F238E27FC236}">
                  <a16:creationId xmlns:a16="http://schemas.microsoft.com/office/drawing/2014/main" id="{E32C770B-656E-43BA-B0D9-89119B903D69}"/>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70" name="テキスト ボックス 69">
              <a:extLst>
                <a:ext uri="{FF2B5EF4-FFF2-40B4-BE49-F238E27FC236}">
                  <a16:creationId xmlns:a16="http://schemas.microsoft.com/office/drawing/2014/main" id="{F0708C33-1284-46D8-9DB7-EF813B0FA0FA}"/>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71" name="正方形/長方形 70">
              <a:extLst>
                <a:ext uri="{FF2B5EF4-FFF2-40B4-BE49-F238E27FC236}">
                  <a16:creationId xmlns:a16="http://schemas.microsoft.com/office/drawing/2014/main" id="{A5F66D41-6F67-40C6-894F-CADF5C29DA71}"/>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72" name="正方形/長方形 71">
              <a:extLst>
                <a:ext uri="{FF2B5EF4-FFF2-40B4-BE49-F238E27FC236}">
                  <a16:creationId xmlns:a16="http://schemas.microsoft.com/office/drawing/2014/main" id="{2A344008-D357-4CF7-B768-B1788F95DD1F}"/>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73" name="正方形/長方形 72">
              <a:extLst>
                <a:ext uri="{FF2B5EF4-FFF2-40B4-BE49-F238E27FC236}">
                  <a16:creationId xmlns:a16="http://schemas.microsoft.com/office/drawing/2014/main" id="{39CA2650-0ABF-4B2E-A682-E2EBC4FD1CBC}"/>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52" name="テキスト ボックス 51">
              <a:extLst>
                <a:ext uri="{FF2B5EF4-FFF2-40B4-BE49-F238E27FC236}">
                  <a16:creationId xmlns:a16="http://schemas.microsoft.com/office/drawing/2014/main" id="{ED063D9B-1E98-462A-BE6D-05A53F448B9A}"/>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53" name="テキスト ボックス 52">
              <a:extLst>
                <a:ext uri="{FF2B5EF4-FFF2-40B4-BE49-F238E27FC236}">
                  <a16:creationId xmlns:a16="http://schemas.microsoft.com/office/drawing/2014/main" id="{9E69439A-F315-4C59-B7EF-91B25BF6D28D}"/>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graphicFrame>
        <p:nvGraphicFramePr>
          <p:cNvPr id="54" name="表 53">
            <a:extLst>
              <a:ext uri="{FF2B5EF4-FFF2-40B4-BE49-F238E27FC236}">
                <a16:creationId xmlns:a16="http://schemas.microsoft.com/office/drawing/2014/main" id="{8A562137-2DFA-4BA6-BE1C-2598E5E1D249}"/>
              </a:ext>
            </a:extLst>
          </p:cNvPr>
          <p:cNvGraphicFramePr>
            <a:graphicFrameLocks noGrp="1"/>
          </p:cNvGraphicFramePr>
          <p:nvPr>
            <p:extLst>
              <p:ext uri="{D42A27DB-BD31-4B8C-83A1-F6EECF244321}">
                <p14:modId xmlns:p14="http://schemas.microsoft.com/office/powerpoint/2010/main" val="1014748253"/>
              </p:ext>
            </p:extLst>
          </p:nvPr>
        </p:nvGraphicFramePr>
        <p:xfrm>
          <a:off x="-197" y="473748"/>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試行実施結果・底質</a:t>
                      </a:r>
                      <a:r>
                        <a:rPr kumimoji="1" lang="ja-JP" altLang="en-US" sz="1100" dirty="0">
                          <a:latin typeface="ＭＳ ゴシック" panose="020B0609070205080204" pitchFamily="49" charset="-128"/>
                          <a:ea typeface="ＭＳ ゴシック" panose="020B0609070205080204" pitchFamily="49" charset="-128"/>
                        </a:rPr>
                        <a:t>　エリア１</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万才橋</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　実験区 </a:t>
                      </a:r>
                      <a:r>
                        <a:rPr kumimoji="1" lang="en-US" altLang="ja-JP" sz="1100" dirty="0">
                          <a:latin typeface="ＭＳ ゴシック" panose="020B0609070205080204" pitchFamily="49" charset="-128"/>
                          <a:ea typeface="ＭＳ ゴシック" panose="020B0609070205080204" pitchFamily="49" charset="-128"/>
                        </a:rPr>
                        <a:t>1-1(1/2)</a:t>
                      </a: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cxnSp>
        <p:nvCxnSpPr>
          <p:cNvPr id="5" name="直線コネクタ 4">
            <a:extLst>
              <a:ext uri="{FF2B5EF4-FFF2-40B4-BE49-F238E27FC236}">
                <a16:creationId xmlns:a16="http://schemas.microsoft.com/office/drawing/2014/main" id="{D553D9F9-E520-4087-BD54-00C14C1AC6F2}"/>
              </a:ext>
            </a:extLst>
          </p:cNvPr>
          <p:cNvCxnSpPr>
            <a:cxnSpLocks/>
          </p:cNvCxnSpPr>
          <p:nvPr/>
        </p:nvCxnSpPr>
        <p:spPr>
          <a:xfrm>
            <a:off x="1835713" y="6465177"/>
            <a:ext cx="145700" cy="76159"/>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76" name="矢印: 左右 75">
            <a:extLst>
              <a:ext uri="{FF2B5EF4-FFF2-40B4-BE49-F238E27FC236}">
                <a16:creationId xmlns:a16="http://schemas.microsoft.com/office/drawing/2014/main" id="{EFFE1C87-DBFF-4178-B2B7-CDFA3D651C33}"/>
              </a:ext>
            </a:extLst>
          </p:cNvPr>
          <p:cNvSpPr/>
          <p:nvPr/>
        </p:nvSpPr>
        <p:spPr>
          <a:xfrm>
            <a:off x="1194031" y="6408168"/>
            <a:ext cx="683926" cy="130634"/>
          </a:xfrm>
          <a:prstGeom prst="leftRightArrow">
            <a:avLst>
              <a:gd name="adj1" fmla="val 73519"/>
              <a:gd name="adj2" fmla="val 70579"/>
            </a:avLst>
          </a:prstGeom>
          <a:solidFill>
            <a:srgbClr val="66CCFF"/>
          </a:solidFill>
          <a:ln w="63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65" dirty="0">
                <a:solidFill>
                  <a:srgbClr val="000099"/>
                </a:solidFill>
                <a:latin typeface="ＭＳ Ｐゴシック" panose="020B0600070205080204" pitchFamily="50" charset="-128"/>
                <a:ea typeface="ＭＳ Ｐゴシック" panose="020B0600070205080204" pitchFamily="50" charset="-128"/>
              </a:rPr>
              <a:t>散布後</a:t>
            </a:r>
            <a:r>
              <a:rPr kumimoji="1" lang="en-US" altLang="ja-JP" sz="665" dirty="0">
                <a:solidFill>
                  <a:srgbClr val="000099"/>
                </a:solidFill>
                <a:latin typeface="ＭＳ Ｐゴシック" panose="020B0600070205080204" pitchFamily="50" charset="-128"/>
                <a:ea typeface="ＭＳ Ｐゴシック" panose="020B0600070205080204" pitchFamily="50" charset="-128"/>
              </a:rPr>
              <a:t>3</a:t>
            </a:r>
            <a:r>
              <a:rPr kumimoji="1" lang="ja-JP" altLang="en-US" sz="665" dirty="0">
                <a:solidFill>
                  <a:srgbClr val="000099"/>
                </a:solidFill>
                <a:latin typeface="ＭＳ Ｐゴシック" panose="020B0600070205080204" pitchFamily="50" charset="-128"/>
                <a:ea typeface="ＭＳ Ｐゴシック" panose="020B0600070205080204" pitchFamily="50" charset="-128"/>
              </a:rPr>
              <a:t>ヶ月間</a:t>
            </a:r>
          </a:p>
        </p:txBody>
      </p:sp>
      <p:pic>
        <p:nvPicPr>
          <p:cNvPr id="6" name="図 5"/>
          <p:cNvPicPr>
            <a:picLocks noChangeAspect="1"/>
          </p:cNvPicPr>
          <p:nvPr/>
        </p:nvPicPr>
        <p:blipFill>
          <a:blip r:embed="rId4"/>
          <a:stretch>
            <a:fillRect/>
          </a:stretch>
        </p:blipFill>
        <p:spPr>
          <a:xfrm>
            <a:off x="810186" y="1534162"/>
            <a:ext cx="3222310" cy="805577"/>
          </a:xfrm>
          <a:prstGeom prst="rect">
            <a:avLst/>
          </a:prstGeom>
        </p:spPr>
      </p:pic>
      <p:pic>
        <p:nvPicPr>
          <p:cNvPr id="109" name="図 108"/>
          <p:cNvPicPr>
            <a:picLocks noChangeAspect="1"/>
          </p:cNvPicPr>
          <p:nvPr/>
        </p:nvPicPr>
        <p:blipFill>
          <a:blip r:embed="rId4"/>
          <a:stretch>
            <a:fillRect/>
          </a:stretch>
        </p:blipFill>
        <p:spPr>
          <a:xfrm>
            <a:off x="4062513" y="1534162"/>
            <a:ext cx="3222310" cy="805577"/>
          </a:xfrm>
          <a:prstGeom prst="rect">
            <a:avLst/>
          </a:prstGeom>
        </p:spPr>
      </p:pic>
      <p:sp>
        <p:nvSpPr>
          <p:cNvPr id="99" name="右矢印 98"/>
          <p:cNvSpPr/>
          <p:nvPr/>
        </p:nvSpPr>
        <p:spPr>
          <a:xfrm>
            <a:off x="7457354" y="352941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00" name="右矢印 99"/>
          <p:cNvSpPr/>
          <p:nvPr/>
        </p:nvSpPr>
        <p:spPr>
          <a:xfrm rot="19800000">
            <a:off x="7466341" y="3776850"/>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01" name="右矢印 100"/>
          <p:cNvSpPr/>
          <p:nvPr/>
        </p:nvSpPr>
        <p:spPr>
          <a:xfrm rot="1800000">
            <a:off x="7474241" y="4040231"/>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grpSp>
        <p:nvGrpSpPr>
          <p:cNvPr id="104" name="グループ化 103"/>
          <p:cNvGrpSpPr/>
          <p:nvPr/>
        </p:nvGrpSpPr>
        <p:grpSpPr>
          <a:xfrm>
            <a:off x="4793421" y="3165635"/>
            <a:ext cx="311439" cy="278660"/>
            <a:chOff x="2284998" y="4003060"/>
            <a:chExt cx="514955" cy="460757"/>
          </a:xfrm>
        </p:grpSpPr>
        <p:sp>
          <p:nvSpPr>
            <p:cNvPr id="105" name="右矢印 104"/>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06" name="右矢印 105"/>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grpSp>
        <p:nvGrpSpPr>
          <p:cNvPr id="8" name="グループ化 7"/>
          <p:cNvGrpSpPr/>
          <p:nvPr/>
        </p:nvGrpSpPr>
        <p:grpSpPr>
          <a:xfrm>
            <a:off x="1375125" y="4007095"/>
            <a:ext cx="308110" cy="261135"/>
            <a:chOff x="2273730" y="5600927"/>
            <a:chExt cx="509451" cy="431780"/>
          </a:xfrm>
        </p:grpSpPr>
        <p:sp>
          <p:nvSpPr>
            <p:cNvPr id="107" name="右矢印 106"/>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08" name="右矢印 107"/>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grpSp>
        <p:nvGrpSpPr>
          <p:cNvPr id="110" name="グループ化 109"/>
          <p:cNvGrpSpPr/>
          <p:nvPr/>
        </p:nvGrpSpPr>
        <p:grpSpPr>
          <a:xfrm>
            <a:off x="4593963" y="4007095"/>
            <a:ext cx="308110" cy="261135"/>
            <a:chOff x="2273730" y="5600927"/>
            <a:chExt cx="509451" cy="431780"/>
          </a:xfrm>
        </p:grpSpPr>
        <p:sp>
          <p:nvSpPr>
            <p:cNvPr id="111" name="右矢印 110"/>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12" name="右矢印 111"/>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grpSp>
        <p:nvGrpSpPr>
          <p:cNvPr id="116" name="グループ化 115"/>
          <p:cNvGrpSpPr/>
          <p:nvPr/>
        </p:nvGrpSpPr>
        <p:grpSpPr>
          <a:xfrm>
            <a:off x="4630493" y="4770839"/>
            <a:ext cx="311439" cy="278660"/>
            <a:chOff x="2284998" y="4003060"/>
            <a:chExt cx="514955" cy="460757"/>
          </a:xfrm>
        </p:grpSpPr>
        <p:sp>
          <p:nvSpPr>
            <p:cNvPr id="117" name="右矢印 116"/>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18" name="右矢印 117"/>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grpSp>
        <p:nvGrpSpPr>
          <p:cNvPr id="122" name="グループ化 121"/>
          <p:cNvGrpSpPr/>
          <p:nvPr/>
        </p:nvGrpSpPr>
        <p:grpSpPr>
          <a:xfrm>
            <a:off x="4630493" y="5569017"/>
            <a:ext cx="311439" cy="278660"/>
            <a:chOff x="2284998" y="4003060"/>
            <a:chExt cx="514955" cy="460757"/>
          </a:xfrm>
        </p:grpSpPr>
        <p:sp>
          <p:nvSpPr>
            <p:cNvPr id="123" name="右矢印 122"/>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24" name="右矢印 123"/>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sp>
        <p:nvSpPr>
          <p:cNvPr id="125" name="テキスト ボックス 124">
            <a:extLst>
              <a:ext uri="{FF2B5EF4-FFF2-40B4-BE49-F238E27FC236}">
                <a16:creationId xmlns:a16="http://schemas.microsoft.com/office/drawing/2014/main" id="{BB8193CD-494A-40D6-8EC1-791F628BF0E0}"/>
              </a:ext>
            </a:extLst>
          </p:cNvPr>
          <p:cNvSpPr txBox="1"/>
          <p:nvPr/>
        </p:nvSpPr>
        <p:spPr>
          <a:xfrm>
            <a:off x="7844941" y="3444295"/>
            <a:ext cx="1085666" cy="1485176"/>
          </a:xfrm>
          <a:prstGeom prst="rect">
            <a:avLst/>
          </a:prstGeom>
          <a:noFill/>
        </p:spPr>
        <p:txBody>
          <a:bodyPr wrap="square" lIns="0" tIns="0" rIns="0" bIns="0" rtlCol="0" anchor="t" anchorCtr="0">
            <a:noAutofit/>
          </a:bodyPr>
          <a:lstStyle/>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年間通して横ばい</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年間通して増加傾向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年間通して減少傾向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上段は実験区</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下段は対照区</a:t>
            </a:r>
            <a:endParaRPr lang="en-US" altLang="ja-JP" sz="847" dirty="0">
              <a:latin typeface="ＭＳ Ｐゴシック" panose="020B0600070205080204" pitchFamily="50" charset="-128"/>
              <a:ea typeface="ＭＳ Ｐゴシック" panose="020B0600070205080204" pitchFamily="50" charset="-128"/>
            </a:endParaRPr>
          </a:p>
        </p:txBody>
      </p:sp>
      <p:sp>
        <p:nvSpPr>
          <p:cNvPr id="78" name="テキスト ボックス 77">
            <a:extLst>
              <a:ext uri="{FF2B5EF4-FFF2-40B4-BE49-F238E27FC236}">
                <a16:creationId xmlns:a16="http://schemas.microsoft.com/office/drawing/2014/main" id="{5650FD9B-1185-45D2-9240-D2FCC4ED3E41}"/>
              </a:ext>
            </a:extLst>
          </p:cNvPr>
          <p:cNvSpPr txBox="1"/>
          <p:nvPr/>
        </p:nvSpPr>
        <p:spPr>
          <a:xfrm>
            <a:off x="130634" y="775495"/>
            <a:ext cx="8622862" cy="385942"/>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・万才橋・実験区</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では全項目において年間を通じた傾向に対照区と比較して改善・緩和傾向は見られず、年間を通じた薬剤散布効果は確認できなかった。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・下層では薬剤散布後</a:t>
            </a:r>
            <a:r>
              <a:rPr lang="en-US" altLang="ja-JP" sz="847" dirty="0">
                <a:latin typeface="ＭＳ Ｐゴシック" panose="020B0600070205080204" pitchFamily="50" charset="-128"/>
                <a:ea typeface="ＭＳ Ｐゴシック" panose="020B0600070205080204" pitchFamily="50" charset="-128"/>
              </a:rPr>
              <a:t>9</a:t>
            </a:r>
            <a:r>
              <a:rPr lang="ja-JP" altLang="en-US" sz="847" dirty="0">
                <a:latin typeface="ＭＳ Ｐゴシック" panose="020B0600070205080204" pitchFamily="50" charset="-128"/>
                <a:ea typeface="ＭＳ Ｐゴシック" panose="020B0600070205080204" pitchFamily="50" charset="-128"/>
              </a:rPr>
              <a:t>か月後に全硫化物、</a:t>
            </a:r>
            <a:r>
              <a:rPr lang="en-US" altLang="ja-JP" sz="847" dirty="0">
                <a:latin typeface="ＭＳ Ｐゴシック" panose="020B0600070205080204" pitchFamily="50" charset="-128"/>
                <a:ea typeface="ＭＳ Ｐゴシック" panose="020B0600070205080204" pitchFamily="50" charset="-128"/>
              </a:rPr>
              <a:t>TOC</a:t>
            </a:r>
            <a:r>
              <a:rPr lang="ja-JP" altLang="en-US" sz="847" dirty="0" err="1">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強熱減量で改善傾向が見られたが、メーカーの薬剤効果継続期間（</a:t>
            </a:r>
            <a:r>
              <a:rPr lang="en-US" altLang="ja-JP" sz="847" dirty="0">
                <a:latin typeface="ＭＳ Ｐゴシック" panose="020B0600070205080204" pitchFamily="50" charset="-128"/>
                <a:ea typeface="ＭＳ Ｐゴシック" panose="020B0600070205080204" pitchFamily="50" charset="-128"/>
              </a:rPr>
              <a:t>3</a:t>
            </a:r>
            <a:r>
              <a:rPr lang="ja-JP" altLang="en-US" sz="847" dirty="0">
                <a:latin typeface="ＭＳ Ｐゴシック" panose="020B0600070205080204" pitchFamily="50" charset="-128"/>
                <a:ea typeface="ＭＳ Ｐゴシック" panose="020B0600070205080204" pitchFamily="50" charset="-128"/>
              </a:rPr>
              <a:t>か月）よりかなり遅れたものであった。</a:t>
            </a:r>
            <a:endParaRPr lang="en-US" altLang="ja-JP" sz="847" dirty="0">
              <a:latin typeface="ＭＳ Ｐゴシック" panose="020B0600070205080204" pitchFamily="50" charset="-128"/>
              <a:ea typeface="ＭＳ Ｐゴシック" panose="020B0600070205080204" pitchFamily="50" charset="-128"/>
            </a:endParaRPr>
          </a:p>
        </p:txBody>
      </p:sp>
      <p:sp>
        <p:nvSpPr>
          <p:cNvPr id="84" name="右矢印 83"/>
          <p:cNvSpPr/>
          <p:nvPr/>
        </p:nvSpPr>
        <p:spPr>
          <a:xfrm rot="1800000">
            <a:off x="1381939" y="5758647"/>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83" name="正方形/長方形 82"/>
          <p:cNvSpPr/>
          <p:nvPr/>
        </p:nvSpPr>
        <p:spPr>
          <a:xfrm>
            <a:off x="7361917" y="4814930"/>
            <a:ext cx="1677923" cy="483402"/>
          </a:xfrm>
          <a:prstGeom prst="rect">
            <a:avLst/>
          </a:prstGeom>
        </p:spPr>
        <p:txBody>
          <a:bodyPr wrap="square">
            <a:spAutoFit/>
          </a:bodyPr>
          <a:lstStyle/>
          <a:p>
            <a:r>
              <a:rPr lang="en-US" altLang="ja-JP" sz="847" b="1" dirty="0">
                <a:latin typeface="ＭＳ ゴシック" panose="020B0609070205080204" pitchFamily="49" charset="-128"/>
                <a:ea typeface="ＭＳ ゴシック" panose="020B0609070205080204" pitchFamily="49" charset="-128"/>
              </a:rPr>
              <a:t>※</a:t>
            </a:r>
            <a:r>
              <a:rPr lang="ja-JP" altLang="en-US" sz="847" b="1" dirty="0">
                <a:latin typeface="ＭＳ ゴシック" panose="020B0609070205080204" pitchFamily="49" charset="-128"/>
                <a:ea typeface="ＭＳ ゴシック" panose="020B0609070205080204" pitchFamily="49" charset="-128"/>
              </a:rPr>
              <a:t>最小二乗法により、</a:t>
            </a:r>
            <a:r>
              <a:rPr lang="en-US" altLang="ja-JP" sz="847" b="1" dirty="0">
                <a:latin typeface="ＭＳ ゴシック" panose="020B0609070205080204" pitchFamily="49" charset="-128"/>
                <a:ea typeface="ＭＳ ゴシック" panose="020B0609070205080204" pitchFamily="49" charset="-128"/>
              </a:rPr>
              <a:t>1</a:t>
            </a:r>
            <a:r>
              <a:rPr lang="ja-JP" altLang="en-US" sz="847" b="1" dirty="0">
                <a:latin typeface="ＭＳ ゴシック" panose="020B0609070205080204" pitchFamily="49" charset="-128"/>
                <a:ea typeface="ＭＳ ゴシック" panose="020B0609070205080204" pitchFamily="49" charset="-128"/>
              </a:rPr>
              <a:t>年間で　平均的に</a:t>
            </a:r>
            <a:r>
              <a:rPr lang="en-US" altLang="ja-JP" sz="847" b="1" dirty="0">
                <a:latin typeface="ＭＳ ゴシック" panose="020B0609070205080204" pitchFamily="49" charset="-128"/>
                <a:ea typeface="ＭＳ ゴシック" panose="020B0609070205080204" pitchFamily="49" charset="-128"/>
              </a:rPr>
              <a:t>20</a:t>
            </a:r>
            <a:r>
              <a:rPr lang="ja-JP" altLang="en-US" sz="847" b="1" dirty="0">
                <a:latin typeface="ＭＳ ゴシック" panose="020B0609070205080204" pitchFamily="49" charset="-128"/>
                <a:ea typeface="ＭＳ ゴシック" panose="020B0609070205080204" pitchFamily="49" charset="-128"/>
              </a:rPr>
              <a:t>％以上の変化があった場合に変化ありとした。</a:t>
            </a:r>
            <a:endParaRPr lang="ja-JP" altLang="en-US" sz="847" dirty="0"/>
          </a:p>
        </p:txBody>
      </p:sp>
      <p:sp>
        <p:nvSpPr>
          <p:cNvPr id="4" name="正方形/長方形 3">
            <a:extLst>
              <a:ext uri="{FF2B5EF4-FFF2-40B4-BE49-F238E27FC236}">
                <a16:creationId xmlns:a16="http://schemas.microsoft.com/office/drawing/2014/main" id="{0B83DE94-2C94-3432-396C-55E728E18A9E}"/>
              </a:ext>
            </a:extLst>
          </p:cNvPr>
          <p:cNvSpPr/>
          <p:nvPr/>
        </p:nvSpPr>
        <p:spPr>
          <a:xfrm>
            <a:off x="1044964" y="3140664"/>
            <a:ext cx="873683" cy="3222794"/>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nvGrpSpPr>
          <p:cNvPr id="3" name="グループ化 2"/>
          <p:cNvGrpSpPr/>
          <p:nvPr/>
        </p:nvGrpSpPr>
        <p:grpSpPr>
          <a:xfrm>
            <a:off x="1381939" y="3172454"/>
            <a:ext cx="311439" cy="278660"/>
            <a:chOff x="2284998" y="4003060"/>
            <a:chExt cx="514955" cy="460757"/>
          </a:xfrm>
        </p:grpSpPr>
        <p:sp>
          <p:nvSpPr>
            <p:cNvPr id="102" name="右矢印 101"/>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03" name="右矢印 102"/>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sp>
        <p:nvSpPr>
          <p:cNvPr id="87" name="正方形/長方形 86">
            <a:extLst>
              <a:ext uri="{FF2B5EF4-FFF2-40B4-BE49-F238E27FC236}">
                <a16:creationId xmlns:a16="http://schemas.microsoft.com/office/drawing/2014/main" id="{A266274D-3B8C-12CB-1D9E-6A907E300AA4}"/>
              </a:ext>
            </a:extLst>
          </p:cNvPr>
          <p:cNvSpPr/>
          <p:nvPr/>
        </p:nvSpPr>
        <p:spPr>
          <a:xfrm>
            <a:off x="4288920" y="3140664"/>
            <a:ext cx="873683" cy="3222794"/>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 name="スライド番号プレースホルダー 9"/>
          <p:cNvSpPr>
            <a:spLocks noGrp="1"/>
          </p:cNvSpPr>
          <p:nvPr>
            <p:ph type="sldNum" sz="quarter" idx="12"/>
          </p:nvPr>
        </p:nvSpPr>
        <p:spPr/>
        <p:txBody>
          <a:bodyPr/>
          <a:lstStyle/>
          <a:p>
            <a:fld id="{F7809CC4-BC24-49F4-821D-E9970E7A63E4}" type="slidenum">
              <a:rPr kumimoji="1" lang="ja-JP" altLang="en-US" smtClean="0"/>
              <a:pPr/>
              <a:t>44</a:t>
            </a:fld>
            <a:endParaRPr kumimoji="1" lang="ja-JP" altLang="en-US" dirty="0"/>
          </a:p>
        </p:txBody>
      </p:sp>
      <p:grpSp>
        <p:nvGrpSpPr>
          <p:cNvPr id="17" name="グループ化 16"/>
          <p:cNvGrpSpPr/>
          <p:nvPr/>
        </p:nvGrpSpPr>
        <p:grpSpPr>
          <a:xfrm>
            <a:off x="7420067" y="5548226"/>
            <a:ext cx="1619773" cy="415680"/>
            <a:chOff x="12268875" y="8831731"/>
            <a:chExt cx="2678249" cy="687316"/>
          </a:xfrm>
        </p:grpSpPr>
        <p:sp>
          <p:nvSpPr>
            <p:cNvPr id="90" name="テキスト ボックス 89">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solidFill>
                <a:schemeClr val="tx1"/>
              </a:solidFill>
            </a:ln>
          </p:spPr>
          <p:txBody>
            <a:bodyPr wrap="square" lIns="283041" tIns="0" rIns="0" bIns="0" rtlCol="0" anchor="ctr" anchorCtr="0">
              <a:noAutofit/>
            </a:bodyPr>
            <a:lstStyle/>
            <a:p>
              <a:pPr>
                <a:lnSpc>
                  <a:spcPts val="786"/>
                </a:lnSpc>
              </a:pPr>
              <a:r>
                <a:rPr lang="ja-JP" altLang="en-US" sz="726" dirty="0">
                  <a:latin typeface="ＭＳ Ｐゴシック" panose="020B0600070205080204" pitchFamily="50" charset="-128"/>
                  <a:ea typeface="ＭＳ Ｐゴシック" panose="020B0600070205080204" pitchFamily="50" charset="-128"/>
                </a:rPr>
                <a:t>　　　改善傾向が見られた範囲</a:t>
              </a: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r>
                <a:rPr lang="ja-JP" altLang="en-US" sz="726" dirty="0">
                  <a:latin typeface="ＭＳ Ｐゴシック" panose="020B0600070205080204" pitchFamily="50" charset="-128"/>
                  <a:ea typeface="ＭＳ Ｐゴシック" panose="020B0600070205080204" pitchFamily="50" charset="-128"/>
                </a:rPr>
                <a:t>　　　緩和傾向が見られた範囲</a:t>
              </a:r>
            </a:p>
          </p:txBody>
        </p:sp>
        <p:sp>
          <p:nvSpPr>
            <p:cNvPr id="16" name="フローチャート: 手作業 15"/>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5" name="フローチャート: 手作業 94"/>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sp>
        <p:nvSpPr>
          <p:cNvPr id="81" name="右矢印 80"/>
          <p:cNvSpPr/>
          <p:nvPr/>
        </p:nvSpPr>
        <p:spPr>
          <a:xfrm rot="1800000">
            <a:off x="1389055" y="4915644"/>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20" name="右矢印 119"/>
          <p:cNvSpPr/>
          <p:nvPr/>
        </p:nvSpPr>
        <p:spPr>
          <a:xfrm>
            <a:off x="1398826" y="5678840"/>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14" name="右矢印 113"/>
          <p:cNvSpPr/>
          <p:nvPr/>
        </p:nvSpPr>
        <p:spPr>
          <a:xfrm>
            <a:off x="1412298" y="4840592"/>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nvGrpSpPr>
          <p:cNvPr id="86" name="グループ化 85"/>
          <p:cNvGrpSpPr/>
          <p:nvPr/>
        </p:nvGrpSpPr>
        <p:grpSpPr>
          <a:xfrm>
            <a:off x="0" y="-37863"/>
            <a:ext cx="8179435" cy="433863"/>
            <a:chOff x="0" y="-37863"/>
            <a:chExt cx="8179435" cy="433863"/>
          </a:xfrm>
        </p:grpSpPr>
        <p:sp>
          <p:nvSpPr>
            <p:cNvPr id="88" name="正方形/長方形 87"/>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9"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pic>
        <p:nvPicPr>
          <p:cNvPr id="85" name="図 84"/>
          <p:cNvPicPr>
            <a:picLocks noChangeAspect="1"/>
          </p:cNvPicPr>
          <p:nvPr/>
        </p:nvPicPr>
        <p:blipFill>
          <a:blip r:embed="rId5"/>
          <a:stretch>
            <a:fillRect/>
          </a:stretch>
        </p:blipFill>
        <p:spPr>
          <a:xfrm>
            <a:off x="895155" y="2359276"/>
            <a:ext cx="3054493" cy="594427"/>
          </a:xfrm>
          <a:prstGeom prst="rect">
            <a:avLst/>
          </a:prstGeom>
        </p:spPr>
      </p:pic>
      <p:pic>
        <p:nvPicPr>
          <p:cNvPr id="91" name="図 90"/>
          <p:cNvPicPr>
            <a:picLocks noChangeAspect="1"/>
          </p:cNvPicPr>
          <p:nvPr/>
        </p:nvPicPr>
        <p:blipFill>
          <a:blip r:embed="rId5"/>
          <a:stretch>
            <a:fillRect/>
          </a:stretch>
        </p:blipFill>
        <p:spPr>
          <a:xfrm>
            <a:off x="4089717" y="2376407"/>
            <a:ext cx="3054493" cy="594427"/>
          </a:xfrm>
          <a:prstGeom prst="rect">
            <a:avLst/>
          </a:prstGeom>
        </p:spPr>
      </p:pic>
    </p:spTree>
    <p:extLst>
      <p:ext uri="{BB962C8B-B14F-4D97-AF65-F5344CB8AC3E}">
        <p14:creationId xmlns:p14="http://schemas.microsoft.com/office/powerpoint/2010/main" val="22083734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表 36">
            <a:extLst>
              <a:ext uri="{FF2B5EF4-FFF2-40B4-BE49-F238E27FC236}">
                <a16:creationId xmlns:a16="http://schemas.microsoft.com/office/drawing/2014/main" id="{5DBAF80F-CAC7-4B8D-A80F-AC16BFAC5082}"/>
              </a:ext>
            </a:extLst>
          </p:cNvPr>
          <p:cNvGraphicFramePr>
            <a:graphicFrameLocks noGrp="1"/>
          </p:cNvGraphicFramePr>
          <p:nvPr>
            <p:extLst/>
          </p:nvPr>
        </p:nvGraphicFramePr>
        <p:xfrm>
          <a:off x="783805" y="1338206"/>
          <a:ext cx="6531710" cy="5126665"/>
        </p:xfrm>
        <a:graphic>
          <a:graphicData uri="http://schemas.openxmlformats.org/drawingml/2006/table">
            <a:tbl>
              <a:tblPr firstRow="1" bandRow="1">
                <a:tableStyleId>{5940675A-B579-460E-94D1-54222C63F5DA}</a:tableStyleId>
              </a:tblPr>
              <a:tblGrid>
                <a:gridCol w="3265855">
                  <a:extLst>
                    <a:ext uri="{9D8B030D-6E8A-4147-A177-3AD203B41FA5}">
                      <a16:colId xmlns:a16="http://schemas.microsoft.com/office/drawing/2014/main" val="3521166180"/>
                    </a:ext>
                  </a:extLst>
                </a:gridCol>
                <a:gridCol w="3265855">
                  <a:extLst>
                    <a:ext uri="{9D8B030D-6E8A-4147-A177-3AD203B41FA5}">
                      <a16:colId xmlns:a16="http://schemas.microsoft.com/office/drawing/2014/main" val="3619023527"/>
                    </a:ext>
                  </a:extLst>
                </a:gridCol>
              </a:tblGrid>
              <a:tr h="184339">
                <a:tc>
                  <a:txBody>
                    <a:bodyPr/>
                    <a:lstStyle/>
                    <a:p>
                      <a:pPr algn="ctr"/>
                      <a:r>
                        <a:rPr kumimoji="1" lang="ja-JP" altLang="en-US" sz="800" dirty="0">
                          <a:latin typeface="ＭＳ Ｐゴシック" panose="020B0600070205080204" pitchFamily="50" charset="-128"/>
                          <a:ea typeface="ＭＳ Ｐゴシック" panose="020B0600070205080204" pitchFamily="50" charset="-128"/>
                        </a:rPr>
                        <a:t>上層</a:t>
                      </a:r>
                      <a:r>
                        <a:rPr kumimoji="1" lang="en-US" altLang="ja-JP" sz="800" dirty="0">
                          <a:latin typeface="ＭＳ Ｐゴシック" panose="020B0600070205080204" pitchFamily="50" charset="-128"/>
                          <a:ea typeface="ＭＳ Ｐゴシック" panose="020B0600070205080204" pitchFamily="50" charset="-128"/>
                        </a:rPr>
                        <a:t>(0</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5cm)</a:t>
                      </a:r>
                    </a:p>
                  </a:txBody>
                  <a:tcPr marL="55302" marR="55302" marT="27651" marB="27651"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800" dirty="0">
                          <a:latin typeface="ＭＳ Ｐゴシック" panose="020B0600070205080204" pitchFamily="50" charset="-128"/>
                          <a:ea typeface="ＭＳ Ｐゴシック" panose="020B0600070205080204" pitchFamily="50" charset="-128"/>
                        </a:rPr>
                        <a:t>下層</a:t>
                      </a:r>
                      <a:r>
                        <a:rPr kumimoji="1" lang="en-US" altLang="ja-JP" sz="800" dirty="0">
                          <a:latin typeface="ＭＳ Ｐゴシック" panose="020B0600070205080204" pitchFamily="50" charset="-128"/>
                          <a:ea typeface="ＭＳ Ｐゴシック" panose="020B0600070205080204" pitchFamily="50" charset="-128"/>
                        </a:rPr>
                        <a:t>(5</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10cm)</a:t>
                      </a:r>
                    </a:p>
                  </a:txBody>
                  <a:tcPr marL="55302" marR="55302" marT="27651" marB="27651" anchor="ctr">
                    <a:solidFill>
                      <a:srgbClr val="FFCCFF"/>
                    </a:solidFill>
                  </a:tcPr>
                </a:tc>
                <a:extLst>
                  <a:ext uri="{0D108BD9-81ED-4DB2-BD59-A6C34878D82A}">
                    <a16:rowId xmlns:a16="http://schemas.microsoft.com/office/drawing/2014/main" val="930869081"/>
                  </a:ext>
                </a:extLst>
              </a:tr>
              <a:tr h="145874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1349801849"/>
                  </a:ext>
                </a:extLst>
              </a:tr>
              <a:tr h="348357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3751038268"/>
                  </a:ext>
                </a:extLst>
              </a:tr>
            </a:tbl>
          </a:graphicData>
        </a:graphic>
      </p:graphicFrame>
      <p:pic>
        <p:nvPicPr>
          <p:cNvPr id="12" name="図 11"/>
          <p:cNvPicPr>
            <a:picLocks noChangeAspect="1"/>
          </p:cNvPicPr>
          <p:nvPr/>
        </p:nvPicPr>
        <p:blipFill>
          <a:blip r:embed="rId2"/>
          <a:stretch>
            <a:fillRect/>
          </a:stretch>
        </p:blipFill>
        <p:spPr>
          <a:xfrm>
            <a:off x="4071432" y="2996470"/>
            <a:ext cx="3222310" cy="3390124"/>
          </a:xfrm>
          <a:prstGeom prst="rect">
            <a:avLst/>
          </a:prstGeom>
        </p:spPr>
      </p:pic>
      <p:pic>
        <p:nvPicPr>
          <p:cNvPr id="10" name="図 9"/>
          <p:cNvPicPr>
            <a:picLocks noChangeAspect="1"/>
          </p:cNvPicPr>
          <p:nvPr/>
        </p:nvPicPr>
        <p:blipFill>
          <a:blip r:embed="rId3"/>
          <a:stretch>
            <a:fillRect/>
          </a:stretch>
        </p:blipFill>
        <p:spPr>
          <a:xfrm>
            <a:off x="793290" y="2996470"/>
            <a:ext cx="3224539" cy="3456348"/>
          </a:xfrm>
          <a:prstGeom prst="rect">
            <a:avLst/>
          </a:prstGeom>
        </p:spPr>
      </p:pic>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3848677287"/>
              </p:ext>
            </p:extLst>
          </p:nvPr>
        </p:nvGraphicFramePr>
        <p:xfrm>
          <a:off x="-197" y="473748"/>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試行実施結果・底質</a:t>
                      </a:r>
                      <a:r>
                        <a:rPr kumimoji="1" lang="ja-JP" altLang="en-US" sz="1100" dirty="0">
                          <a:latin typeface="ＭＳ ゴシック" panose="020B0609070205080204" pitchFamily="49" charset="-128"/>
                          <a:ea typeface="ＭＳ ゴシック" panose="020B0609070205080204" pitchFamily="49" charset="-128"/>
                        </a:rPr>
                        <a:t>　エリア１</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万才橋</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　実験区 </a:t>
                      </a:r>
                      <a:r>
                        <a:rPr kumimoji="1" lang="en-US" altLang="ja-JP" sz="1100" dirty="0">
                          <a:latin typeface="ＭＳ ゴシック" panose="020B0609070205080204" pitchFamily="49" charset="-128"/>
                          <a:ea typeface="ＭＳ ゴシック" panose="020B0609070205080204" pitchFamily="49" charset="-128"/>
                        </a:rPr>
                        <a:t>1-2(2/2)</a:t>
                      </a: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76" name="矢印: 左右 75">
            <a:extLst>
              <a:ext uri="{FF2B5EF4-FFF2-40B4-BE49-F238E27FC236}">
                <a16:creationId xmlns:a16="http://schemas.microsoft.com/office/drawing/2014/main" id="{EFFE1C87-DBFF-4178-B2B7-CDFA3D651C33}"/>
              </a:ext>
            </a:extLst>
          </p:cNvPr>
          <p:cNvSpPr/>
          <p:nvPr/>
        </p:nvSpPr>
        <p:spPr>
          <a:xfrm>
            <a:off x="1211000" y="6422988"/>
            <a:ext cx="672718" cy="130634"/>
          </a:xfrm>
          <a:prstGeom prst="leftRightArrow">
            <a:avLst>
              <a:gd name="adj1" fmla="val 73519"/>
              <a:gd name="adj2" fmla="val 70579"/>
            </a:avLst>
          </a:prstGeom>
          <a:solidFill>
            <a:srgbClr val="66CCFF"/>
          </a:solidFill>
          <a:ln w="63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65" dirty="0">
                <a:solidFill>
                  <a:srgbClr val="000099"/>
                </a:solidFill>
                <a:latin typeface="ＭＳ Ｐゴシック" panose="020B0600070205080204" pitchFamily="50" charset="-128"/>
                <a:ea typeface="ＭＳ Ｐゴシック" panose="020B0600070205080204" pitchFamily="50" charset="-128"/>
              </a:rPr>
              <a:t>散布後</a:t>
            </a:r>
            <a:r>
              <a:rPr kumimoji="1" lang="en-US" altLang="ja-JP" sz="665" dirty="0">
                <a:solidFill>
                  <a:srgbClr val="000099"/>
                </a:solidFill>
                <a:latin typeface="ＭＳ Ｐゴシック" panose="020B0600070205080204" pitchFamily="50" charset="-128"/>
                <a:ea typeface="ＭＳ Ｐゴシック" panose="020B0600070205080204" pitchFamily="50" charset="-128"/>
              </a:rPr>
              <a:t>3</a:t>
            </a:r>
            <a:r>
              <a:rPr kumimoji="1" lang="ja-JP" altLang="en-US" sz="665" dirty="0">
                <a:solidFill>
                  <a:srgbClr val="000099"/>
                </a:solidFill>
                <a:latin typeface="ＭＳ Ｐゴシック" panose="020B0600070205080204" pitchFamily="50" charset="-128"/>
                <a:ea typeface="ＭＳ Ｐゴシック" panose="020B0600070205080204" pitchFamily="50" charset="-128"/>
              </a:rPr>
              <a:t>ヶ月間</a:t>
            </a:r>
          </a:p>
        </p:txBody>
      </p:sp>
      <p:sp>
        <p:nvSpPr>
          <p:cNvPr id="79" name="矢印: 左右 78">
            <a:extLst>
              <a:ext uri="{FF2B5EF4-FFF2-40B4-BE49-F238E27FC236}">
                <a16:creationId xmlns:a16="http://schemas.microsoft.com/office/drawing/2014/main" id="{C9EC2D5F-DE3E-4CEF-A2E4-AFA3C0461968}"/>
              </a:ext>
            </a:extLst>
          </p:cNvPr>
          <p:cNvSpPr/>
          <p:nvPr/>
        </p:nvSpPr>
        <p:spPr>
          <a:xfrm>
            <a:off x="4464073" y="6414640"/>
            <a:ext cx="665746" cy="130634"/>
          </a:xfrm>
          <a:prstGeom prst="leftRightArrow">
            <a:avLst>
              <a:gd name="adj1" fmla="val 73519"/>
              <a:gd name="adj2" fmla="val 70579"/>
            </a:avLst>
          </a:prstGeom>
          <a:solidFill>
            <a:srgbClr val="66CCFF"/>
          </a:solidFill>
          <a:ln w="63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65" dirty="0">
                <a:solidFill>
                  <a:srgbClr val="000099"/>
                </a:solidFill>
                <a:latin typeface="ＭＳ Ｐゴシック" panose="020B0600070205080204" pitchFamily="50" charset="-128"/>
                <a:ea typeface="ＭＳ Ｐゴシック" panose="020B0600070205080204" pitchFamily="50" charset="-128"/>
              </a:rPr>
              <a:t>散布後</a:t>
            </a:r>
            <a:r>
              <a:rPr kumimoji="1" lang="en-US" altLang="ja-JP" sz="665" dirty="0">
                <a:solidFill>
                  <a:srgbClr val="000099"/>
                </a:solidFill>
                <a:latin typeface="ＭＳ Ｐゴシック" panose="020B0600070205080204" pitchFamily="50" charset="-128"/>
                <a:ea typeface="ＭＳ Ｐゴシック" panose="020B0600070205080204" pitchFamily="50" charset="-128"/>
              </a:rPr>
              <a:t>3</a:t>
            </a:r>
            <a:r>
              <a:rPr kumimoji="1" lang="ja-JP" altLang="en-US" sz="665" dirty="0">
                <a:solidFill>
                  <a:srgbClr val="000099"/>
                </a:solidFill>
                <a:latin typeface="ＭＳ Ｐゴシック" panose="020B0600070205080204" pitchFamily="50" charset="-128"/>
                <a:ea typeface="ＭＳ Ｐゴシック" panose="020B0600070205080204" pitchFamily="50" charset="-128"/>
              </a:rPr>
              <a:t>ヶ月間</a:t>
            </a:r>
          </a:p>
        </p:txBody>
      </p:sp>
      <p:graphicFrame>
        <p:nvGraphicFramePr>
          <p:cNvPr id="81" name="表 63">
            <a:extLst>
              <a:ext uri="{FF2B5EF4-FFF2-40B4-BE49-F238E27FC236}">
                <a16:creationId xmlns:a16="http://schemas.microsoft.com/office/drawing/2014/main" id="{0BE9C6B9-D34E-466A-B84E-453F0A60C0FC}"/>
              </a:ext>
            </a:extLst>
          </p:cNvPr>
          <p:cNvGraphicFramePr>
            <a:graphicFrameLocks noGrp="1"/>
          </p:cNvGraphicFramePr>
          <p:nvPr>
            <p:extLst/>
          </p:nvPr>
        </p:nvGraphicFramePr>
        <p:xfrm>
          <a:off x="7402604" y="1534157"/>
          <a:ext cx="1654698"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61268">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28575" cap="flat" cmpd="sng" algn="ctr">
                      <a:solidFill>
                        <a:srgbClr val="FF0000"/>
                      </a:solidFill>
                      <a:prstDash val="solid"/>
                      <a:round/>
                      <a:headEnd type="none" w="med" len="med"/>
                      <a:tailEnd type="none" w="med" len="med"/>
                    </a:lnB>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28575" cap="flat" cmpd="sng" algn="ctr">
                      <a:solidFill>
                        <a:srgbClr val="FF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lnR w="28575" cap="flat" cmpd="sng" algn="ctr">
                      <a:solidFill>
                        <a:srgbClr val="FF0000"/>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28575" cap="flat" cmpd="sng" algn="ctr">
                      <a:solidFill>
                        <a:srgbClr val="FF0000"/>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extLst>
                  <a:ext uri="{0D108BD9-81ED-4DB2-BD59-A6C34878D82A}">
                    <a16:rowId xmlns:a16="http://schemas.microsoft.com/office/drawing/2014/main" val="1777216447"/>
                  </a:ext>
                </a:extLst>
              </a:tr>
            </a:tbl>
          </a:graphicData>
        </a:graphic>
      </p:graphicFrame>
      <p:sp>
        <p:nvSpPr>
          <p:cNvPr id="91" name="テキスト ボックス 90">
            <a:extLst>
              <a:ext uri="{FF2B5EF4-FFF2-40B4-BE49-F238E27FC236}">
                <a16:creationId xmlns:a16="http://schemas.microsoft.com/office/drawing/2014/main" id="{B682EB72-31BB-405B-8E48-DBAFAF59F25F}"/>
              </a:ext>
            </a:extLst>
          </p:cNvPr>
          <p:cNvSpPr txBox="1"/>
          <p:nvPr/>
        </p:nvSpPr>
        <p:spPr>
          <a:xfrm>
            <a:off x="7402604" y="1338206"/>
            <a:ext cx="1088618" cy="152407"/>
          </a:xfrm>
          <a:prstGeom prst="rect">
            <a:avLst/>
          </a:prstGeom>
          <a:noFill/>
        </p:spPr>
        <p:txBody>
          <a:bodyPr wrap="square" lIns="0" tIns="0" rIns="0" bIns="0" rtlCol="0" anchor="ctr" anchorCtr="0">
            <a:noAutofit/>
          </a:bodyPr>
          <a:lstStyle/>
          <a:p>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847"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847" dirty="0">
              <a:solidFill>
                <a:srgbClr val="000099"/>
              </a:solidFill>
              <a:latin typeface="ＭＳ Ｐゴシック" panose="020B0600070205080204" pitchFamily="50" charset="-128"/>
              <a:ea typeface="ＭＳ Ｐゴシック" panose="020B0600070205080204" pitchFamily="50" charset="-128"/>
            </a:endParaRPr>
          </a:p>
        </p:txBody>
      </p:sp>
      <p:sp>
        <p:nvSpPr>
          <p:cNvPr id="92" name="テキスト ボックス 91">
            <a:extLst>
              <a:ext uri="{FF2B5EF4-FFF2-40B4-BE49-F238E27FC236}">
                <a16:creationId xmlns:a16="http://schemas.microsoft.com/office/drawing/2014/main" id="{0CA00E85-94C4-4081-BFA6-AED88536EAD7}"/>
              </a:ext>
            </a:extLst>
          </p:cNvPr>
          <p:cNvSpPr txBox="1"/>
          <p:nvPr/>
        </p:nvSpPr>
        <p:spPr>
          <a:xfrm>
            <a:off x="7424376" y="2872722"/>
            <a:ext cx="1654307" cy="32658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万歳橋・実験区</a:t>
            </a:r>
            <a:r>
              <a:rPr lang="en-US" altLang="ja-JP" sz="605" dirty="0">
                <a:latin typeface="ＭＳ Ｐゴシック" panose="020B0600070205080204" pitchFamily="50" charset="-128"/>
                <a:ea typeface="ＭＳ Ｐゴシック" panose="020B0600070205080204" pitchFamily="50" charset="-128"/>
              </a:rPr>
              <a:t>1-2】</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・単位散布量は基準より多い</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・散布回数が少なく、総散布量が少ない</a:t>
            </a:r>
          </a:p>
        </p:txBody>
      </p:sp>
      <p:grpSp>
        <p:nvGrpSpPr>
          <p:cNvPr id="94" name="グループ化 93">
            <a:extLst>
              <a:ext uri="{FF2B5EF4-FFF2-40B4-BE49-F238E27FC236}">
                <a16:creationId xmlns:a16="http://schemas.microsoft.com/office/drawing/2014/main" id="{D1FD328F-4767-4572-A88C-1BC9598F1411}"/>
              </a:ext>
            </a:extLst>
          </p:cNvPr>
          <p:cNvGrpSpPr/>
          <p:nvPr/>
        </p:nvGrpSpPr>
        <p:grpSpPr>
          <a:xfrm>
            <a:off x="7424376" y="2633226"/>
            <a:ext cx="1522091" cy="217724"/>
            <a:chOff x="12275999" y="2880000"/>
            <a:chExt cx="2516735" cy="360000"/>
          </a:xfrm>
        </p:grpSpPr>
        <p:sp>
          <p:nvSpPr>
            <p:cNvPr id="95" name="テキスト ボックス 94">
              <a:extLst>
                <a:ext uri="{FF2B5EF4-FFF2-40B4-BE49-F238E27FC236}">
                  <a16:creationId xmlns:a16="http://schemas.microsoft.com/office/drawing/2014/main" id="{12E33DEB-AF9E-4906-93B4-3F9400F1769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96" name="テキスト ボックス 95">
              <a:extLst>
                <a:ext uri="{FF2B5EF4-FFF2-40B4-BE49-F238E27FC236}">
                  <a16:creationId xmlns:a16="http://schemas.microsoft.com/office/drawing/2014/main" id="{38468507-76EB-48A8-AEFA-FD05E2079C2B}"/>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97" name="正方形/長方形 96">
              <a:extLst>
                <a:ext uri="{FF2B5EF4-FFF2-40B4-BE49-F238E27FC236}">
                  <a16:creationId xmlns:a16="http://schemas.microsoft.com/office/drawing/2014/main" id="{3166FB02-3666-4057-8375-09391B67D7A5}"/>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8" name="正方形/長方形 97">
              <a:extLst>
                <a:ext uri="{FF2B5EF4-FFF2-40B4-BE49-F238E27FC236}">
                  <a16:creationId xmlns:a16="http://schemas.microsoft.com/office/drawing/2014/main" id="{CADB5216-08A3-4E81-8218-F901B85FF4BA}"/>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9" name="正方形/長方形 98">
              <a:extLst>
                <a:ext uri="{FF2B5EF4-FFF2-40B4-BE49-F238E27FC236}">
                  <a16:creationId xmlns:a16="http://schemas.microsoft.com/office/drawing/2014/main" id="{42DF1230-591F-46E7-9392-401E8C86E2D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0" name="テキスト ボックス 99">
              <a:extLst>
                <a:ext uri="{FF2B5EF4-FFF2-40B4-BE49-F238E27FC236}">
                  <a16:creationId xmlns:a16="http://schemas.microsoft.com/office/drawing/2014/main" id="{651846B9-9A69-49CC-94CD-DC4D2E8BD9E3}"/>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102" name="テキスト ボックス 101">
              <a:extLst>
                <a:ext uri="{FF2B5EF4-FFF2-40B4-BE49-F238E27FC236}">
                  <a16:creationId xmlns:a16="http://schemas.microsoft.com/office/drawing/2014/main" id="{469A6420-A667-45C1-B0CF-6E135B945932}"/>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grpSp>
        <p:nvGrpSpPr>
          <p:cNvPr id="68" name="グループ化 67">
            <a:extLst>
              <a:ext uri="{FF2B5EF4-FFF2-40B4-BE49-F238E27FC236}">
                <a16:creationId xmlns:a16="http://schemas.microsoft.com/office/drawing/2014/main" id="{B2C77635-82DA-44F6-958D-56E9DF7BC0B8}"/>
              </a:ext>
            </a:extLst>
          </p:cNvPr>
          <p:cNvGrpSpPr/>
          <p:nvPr/>
        </p:nvGrpSpPr>
        <p:grpSpPr>
          <a:xfrm>
            <a:off x="108862" y="1838970"/>
            <a:ext cx="609626" cy="4615741"/>
            <a:chOff x="180000" y="2016000"/>
            <a:chExt cx="1008000" cy="7632000"/>
          </a:xfrm>
        </p:grpSpPr>
        <p:sp>
          <p:nvSpPr>
            <p:cNvPr id="69" name="矢印: 五方向 68">
              <a:extLst>
                <a:ext uri="{FF2B5EF4-FFF2-40B4-BE49-F238E27FC236}">
                  <a16:creationId xmlns:a16="http://schemas.microsoft.com/office/drawing/2014/main" id="{F2FAEAB8-5D47-425D-945D-3F2C55869365}"/>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70" name="矢印: 五方向 69">
              <a:extLst>
                <a:ext uri="{FF2B5EF4-FFF2-40B4-BE49-F238E27FC236}">
                  <a16:creationId xmlns:a16="http://schemas.microsoft.com/office/drawing/2014/main" id="{9E96405C-EBE8-456D-8B61-767D36D5AA02}"/>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71" name="矢印: 五方向 70">
              <a:extLst>
                <a:ext uri="{FF2B5EF4-FFF2-40B4-BE49-F238E27FC236}">
                  <a16:creationId xmlns:a16="http://schemas.microsoft.com/office/drawing/2014/main" id="{F0D057F7-4A46-478F-ABFA-D2643728D668}"/>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ORP</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72" name="矢印: 五方向 71">
              <a:extLst>
                <a:ext uri="{FF2B5EF4-FFF2-40B4-BE49-F238E27FC236}">
                  <a16:creationId xmlns:a16="http://schemas.microsoft.com/office/drawing/2014/main" id="{4971AF4F-832B-45A4-A45D-E647609786EC}"/>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73" name="矢印: 五方向 72">
              <a:extLst>
                <a:ext uri="{FF2B5EF4-FFF2-40B4-BE49-F238E27FC236}">
                  <a16:creationId xmlns:a16="http://schemas.microsoft.com/office/drawing/2014/main" id="{2424E851-A88B-4862-A586-986D345D0ADB}"/>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TOC</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74" name="矢印: 五方向 73">
              <a:extLst>
                <a:ext uri="{FF2B5EF4-FFF2-40B4-BE49-F238E27FC236}">
                  <a16:creationId xmlns:a16="http://schemas.microsoft.com/office/drawing/2014/main" id="{3D6DC582-19B6-4A9C-9774-9F3144E993B6}"/>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75" name="直線矢印コネクタ 74">
              <a:extLst>
                <a:ext uri="{FF2B5EF4-FFF2-40B4-BE49-F238E27FC236}">
                  <a16:creationId xmlns:a16="http://schemas.microsoft.com/office/drawing/2014/main" id="{F97B6449-D3AA-4D7F-9508-224E320B6EC5}"/>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B5F05BB7-89EE-41D9-B770-5865237B35D4}"/>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89E2E3F7-53F9-470C-9017-52A9C5BCD6CF}"/>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2F61FE35-5765-46EA-A0A3-7FDA4AE141C2}"/>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0C37D5E5-4003-4A74-A1BD-A50EE1210232}"/>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605" dirty="0">
                  <a:solidFill>
                    <a:srgbClr val="C00000"/>
                  </a:solidFill>
                  <a:latin typeface="ＭＳ Ｐゴシック" panose="020B0600070205080204" pitchFamily="50" charset="-128"/>
                  <a:ea typeface="ＭＳ Ｐゴシック" panose="020B0600070205080204" pitchFamily="50" charset="-128"/>
                </a:rPr>
                <a:t>矢印</a:t>
              </a:r>
              <a:r>
                <a:rPr lang="ja-JP" altLang="en-US" sz="605" dirty="0">
                  <a:latin typeface="ＭＳ Ｐゴシック" panose="020B0600070205080204" pitchFamily="50" charset="-128"/>
                  <a:ea typeface="ＭＳ Ｐゴシック" panose="020B0600070205080204" pitchFamily="50" charset="-128"/>
                </a:rPr>
                <a:t>：改善方向</a:t>
              </a:r>
            </a:p>
          </p:txBody>
        </p:sp>
      </p:grpSp>
      <p:pic>
        <p:nvPicPr>
          <p:cNvPr id="4" name="図 3"/>
          <p:cNvPicPr>
            <a:picLocks noChangeAspect="1"/>
          </p:cNvPicPr>
          <p:nvPr/>
        </p:nvPicPr>
        <p:blipFill>
          <a:blip r:embed="rId4"/>
          <a:stretch>
            <a:fillRect/>
          </a:stretch>
        </p:blipFill>
        <p:spPr>
          <a:xfrm>
            <a:off x="810186" y="1533673"/>
            <a:ext cx="3222310" cy="805577"/>
          </a:xfrm>
          <a:prstGeom prst="rect">
            <a:avLst/>
          </a:prstGeom>
        </p:spPr>
      </p:pic>
      <p:pic>
        <p:nvPicPr>
          <p:cNvPr id="64" name="図 63"/>
          <p:cNvPicPr>
            <a:picLocks noChangeAspect="1"/>
          </p:cNvPicPr>
          <p:nvPr/>
        </p:nvPicPr>
        <p:blipFill>
          <a:blip r:embed="rId4"/>
          <a:stretch>
            <a:fillRect/>
          </a:stretch>
        </p:blipFill>
        <p:spPr>
          <a:xfrm>
            <a:off x="4071432" y="1533673"/>
            <a:ext cx="3222310" cy="805577"/>
          </a:xfrm>
          <a:prstGeom prst="rect">
            <a:avLst/>
          </a:prstGeom>
        </p:spPr>
      </p:pic>
      <p:grpSp>
        <p:nvGrpSpPr>
          <p:cNvPr id="107" name="グループ化 106"/>
          <p:cNvGrpSpPr/>
          <p:nvPr/>
        </p:nvGrpSpPr>
        <p:grpSpPr>
          <a:xfrm>
            <a:off x="1472672" y="3172450"/>
            <a:ext cx="311439" cy="278660"/>
            <a:chOff x="2284998" y="4003060"/>
            <a:chExt cx="514955" cy="460757"/>
          </a:xfrm>
        </p:grpSpPr>
        <p:sp>
          <p:nvSpPr>
            <p:cNvPr id="108" name="右矢印 107"/>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09" name="右矢印 108"/>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grpSp>
        <p:nvGrpSpPr>
          <p:cNvPr id="110" name="グループ化 109"/>
          <p:cNvGrpSpPr/>
          <p:nvPr/>
        </p:nvGrpSpPr>
        <p:grpSpPr>
          <a:xfrm>
            <a:off x="1375125" y="4007091"/>
            <a:ext cx="308110" cy="261135"/>
            <a:chOff x="2273730" y="5600927"/>
            <a:chExt cx="509451" cy="431780"/>
          </a:xfrm>
        </p:grpSpPr>
        <p:sp>
          <p:nvSpPr>
            <p:cNvPr id="111" name="右矢印 110"/>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12" name="右矢印 111"/>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sp>
        <p:nvSpPr>
          <p:cNvPr id="114" name="右矢印 113"/>
          <p:cNvSpPr/>
          <p:nvPr/>
        </p:nvSpPr>
        <p:spPr>
          <a:xfrm>
            <a:off x="4673655" y="3330052"/>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17" name="右矢印 116"/>
          <p:cNvSpPr/>
          <p:nvPr/>
        </p:nvSpPr>
        <p:spPr>
          <a:xfrm rot="19800000">
            <a:off x="4691496" y="4007091"/>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18" name="右矢印 117"/>
          <p:cNvSpPr/>
          <p:nvPr/>
        </p:nvSpPr>
        <p:spPr>
          <a:xfrm rot="19800000">
            <a:off x="4691496" y="4118121"/>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82" name="右矢印 81"/>
          <p:cNvSpPr/>
          <p:nvPr/>
        </p:nvSpPr>
        <p:spPr>
          <a:xfrm rot="19800000">
            <a:off x="4673654" y="3217832"/>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nvGrpSpPr>
          <p:cNvPr id="3" name="グループ化 2"/>
          <p:cNvGrpSpPr/>
          <p:nvPr/>
        </p:nvGrpSpPr>
        <p:grpSpPr>
          <a:xfrm>
            <a:off x="1407773" y="4838239"/>
            <a:ext cx="467583" cy="1038355"/>
            <a:chOff x="2327713" y="6975207"/>
            <a:chExt cx="773136" cy="1716891"/>
          </a:xfrm>
        </p:grpSpPr>
        <p:sp>
          <p:nvSpPr>
            <p:cNvPr id="119" name="右矢印 118"/>
            <p:cNvSpPr/>
            <p:nvPr/>
          </p:nvSpPr>
          <p:spPr>
            <a:xfrm rot="1800000">
              <a:off x="2591398" y="6975207"/>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20" name="右矢印 119"/>
            <p:cNvSpPr/>
            <p:nvPr/>
          </p:nvSpPr>
          <p:spPr>
            <a:xfrm rot="1800000">
              <a:off x="2591398" y="7176566"/>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78" name="右矢印 77"/>
            <p:cNvSpPr/>
            <p:nvPr/>
          </p:nvSpPr>
          <p:spPr>
            <a:xfrm rot="1800000">
              <a:off x="2327713" y="8443904"/>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grpSp>
      <p:sp>
        <p:nvSpPr>
          <p:cNvPr id="122" name="右矢印 121"/>
          <p:cNvSpPr/>
          <p:nvPr/>
        </p:nvSpPr>
        <p:spPr>
          <a:xfrm>
            <a:off x="1407772" y="5599986"/>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nvGrpSpPr>
          <p:cNvPr id="124" name="グループ化 123"/>
          <p:cNvGrpSpPr/>
          <p:nvPr/>
        </p:nvGrpSpPr>
        <p:grpSpPr>
          <a:xfrm>
            <a:off x="4698311" y="5635676"/>
            <a:ext cx="311439" cy="278660"/>
            <a:chOff x="2284998" y="4003060"/>
            <a:chExt cx="514955" cy="460757"/>
          </a:xfrm>
        </p:grpSpPr>
        <p:sp>
          <p:nvSpPr>
            <p:cNvPr id="125" name="右矢印 124"/>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26" name="右矢印 125"/>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grpSp>
        <p:nvGrpSpPr>
          <p:cNvPr id="127" name="グループ化 126"/>
          <p:cNvGrpSpPr/>
          <p:nvPr/>
        </p:nvGrpSpPr>
        <p:grpSpPr>
          <a:xfrm>
            <a:off x="4698311" y="4822002"/>
            <a:ext cx="311439" cy="278660"/>
            <a:chOff x="2284998" y="4003060"/>
            <a:chExt cx="514955" cy="460757"/>
          </a:xfrm>
        </p:grpSpPr>
        <p:sp>
          <p:nvSpPr>
            <p:cNvPr id="128" name="右矢印 127"/>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29" name="右矢印 128"/>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sp>
        <p:nvSpPr>
          <p:cNvPr id="85" name="右矢印 98">
            <a:extLst>
              <a:ext uri="{FF2B5EF4-FFF2-40B4-BE49-F238E27FC236}">
                <a16:creationId xmlns:a16="http://schemas.microsoft.com/office/drawing/2014/main" id="{CBECB914-0E62-630F-3FDD-B879FA3B428D}"/>
              </a:ext>
            </a:extLst>
          </p:cNvPr>
          <p:cNvSpPr/>
          <p:nvPr/>
        </p:nvSpPr>
        <p:spPr>
          <a:xfrm>
            <a:off x="7457354" y="3529410"/>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86" name="右矢印 99">
            <a:extLst>
              <a:ext uri="{FF2B5EF4-FFF2-40B4-BE49-F238E27FC236}">
                <a16:creationId xmlns:a16="http://schemas.microsoft.com/office/drawing/2014/main" id="{768E194D-29FD-4597-6F4D-A2ED5230025D}"/>
              </a:ext>
            </a:extLst>
          </p:cNvPr>
          <p:cNvSpPr/>
          <p:nvPr/>
        </p:nvSpPr>
        <p:spPr>
          <a:xfrm rot="19800000">
            <a:off x="7466341" y="3776846"/>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93" name="右矢印 100">
            <a:extLst>
              <a:ext uri="{FF2B5EF4-FFF2-40B4-BE49-F238E27FC236}">
                <a16:creationId xmlns:a16="http://schemas.microsoft.com/office/drawing/2014/main" id="{8B5EBE11-BA89-791B-06FB-77A1FD4103D7}"/>
              </a:ext>
            </a:extLst>
          </p:cNvPr>
          <p:cNvSpPr/>
          <p:nvPr/>
        </p:nvSpPr>
        <p:spPr>
          <a:xfrm rot="1800000">
            <a:off x="7474241" y="4040226"/>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30" name="テキスト ボックス 129">
            <a:extLst>
              <a:ext uri="{FF2B5EF4-FFF2-40B4-BE49-F238E27FC236}">
                <a16:creationId xmlns:a16="http://schemas.microsoft.com/office/drawing/2014/main" id="{719DD4FC-1FD4-F1DB-3059-01E994C9F7CB}"/>
              </a:ext>
            </a:extLst>
          </p:cNvPr>
          <p:cNvSpPr txBox="1"/>
          <p:nvPr/>
        </p:nvSpPr>
        <p:spPr>
          <a:xfrm>
            <a:off x="7844941" y="3444290"/>
            <a:ext cx="1085666" cy="1485176"/>
          </a:xfrm>
          <a:prstGeom prst="rect">
            <a:avLst/>
          </a:prstGeom>
          <a:noFill/>
        </p:spPr>
        <p:txBody>
          <a:bodyPr wrap="square" lIns="0" tIns="0" rIns="0" bIns="0" rtlCol="0" anchor="t" anchorCtr="0">
            <a:noAutofit/>
          </a:bodyPr>
          <a:lstStyle/>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年間通して横ばい</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年間通して増加傾向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年間通して減少傾向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上段は実験区</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下段は対照区</a:t>
            </a:r>
            <a:endParaRPr lang="en-US" altLang="ja-JP" sz="847" dirty="0">
              <a:latin typeface="ＭＳ Ｐゴシック" panose="020B0600070205080204" pitchFamily="50" charset="-128"/>
              <a:ea typeface="ＭＳ Ｐゴシック" panose="020B0600070205080204" pitchFamily="50" charset="-128"/>
            </a:endParaRPr>
          </a:p>
        </p:txBody>
      </p:sp>
      <p:sp>
        <p:nvSpPr>
          <p:cNvPr id="131" name="テキスト ボックス 130">
            <a:extLst>
              <a:ext uri="{FF2B5EF4-FFF2-40B4-BE49-F238E27FC236}">
                <a16:creationId xmlns:a16="http://schemas.microsoft.com/office/drawing/2014/main" id="{5650FD9B-1185-45D2-9240-D2FCC4ED3E41}"/>
              </a:ext>
            </a:extLst>
          </p:cNvPr>
          <p:cNvSpPr txBox="1"/>
          <p:nvPr/>
        </p:nvSpPr>
        <p:spPr>
          <a:xfrm>
            <a:off x="240830" y="775595"/>
            <a:ext cx="8622862" cy="385942"/>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・万才橋・実験区</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では全項目において年間を通じた傾向には対照区と比較して改善・緩和は見られず、薬剤散布効果は確認できなかった。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・全硫化物、</a:t>
            </a:r>
            <a:r>
              <a:rPr lang="en-US" altLang="ja-JP" sz="847" dirty="0">
                <a:latin typeface="ＭＳ Ｐゴシック" panose="020B0600070205080204" pitchFamily="50" charset="-128"/>
                <a:ea typeface="ＭＳ Ｐゴシック" panose="020B0600070205080204" pitchFamily="50" charset="-128"/>
              </a:rPr>
              <a:t>TOC</a:t>
            </a:r>
            <a:r>
              <a:rPr lang="ja-JP" altLang="en-US" sz="847" dirty="0" err="1">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強熱減量の一部期間に改善傾向が見られたが、薬剤散布後</a:t>
            </a:r>
            <a:r>
              <a:rPr lang="en-US" altLang="ja-JP" sz="847" dirty="0">
                <a:latin typeface="ＭＳ Ｐゴシック" panose="020B0600070205080204" pitchFamily="50" charset="-128"/>
                <a:ea typeface="ＭＳ Ｐゴシック" panose="020B0600070205080204" pitchFamily="50" charset="-128"/>
              </a:rPr>
              <a:t>3</a:t>
            </a:r>
            <a:r>
              <a:rPr lang="ja-JP" altLang="en-US" sz="847" dirty="0">
                <a:latin typeface="ＭＳ Ｐゴシック" panose="020B0600070205080204" pitchFamily="50" charset="-128"/>
                <a:ea typeface="ＭＳ Ｐゴシック" panose="020B0600070205080204" pitchFamily="50" charset="-128"/>
              </a:rPr>
              <a:t>か月経過後も改善・緩和が断続的に続いており、薬剤散布による効果かは不明瞭。</a:t>
            </a:r>
            <a:endParaRPr lang="en-US" altLang="ja-JP" sz="847" dirty="0">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5"/>
          <a:stretch>
            <a:fillRect/>
          </a:stretch>
        </p:blipFill>
        <p:spPr>
          <a:xfrm>
            <a:off x="793373" y="2321526"/>
            <a:ext cx="6500369" cy="663679"/>
          </a:xfrm>
          <a:prstGeom prst="rect">
            <a:avLst/>
          </a:prstGeom>
        </p:spPr>
      </p:pic>
      <p:sp>
        <p:nvSpPr>
          <p:cNvPr id="133" name="正方形/長方形 132"/>
          <p:cNvSpPr/>
          <p:nvPr/>
        </p:nvSpPr>
        <p:spPr>
          <a:xfrm>
            <a:off x="7361917" y="4814930"/>
            <a:ext cx="1677923" cy="483402"/>
          </a:xfrm>
          <a:prstGeom prst="rect">
            <a:avLst/>
          </a:prstGeom>
        </p:spPr>
        <p:txBody>
          <a:bodyPr wrap="square">
            <a:spAutoFit/>
          </a:bodyPr>
          <a:lstStyle/>
          <a:p>
            <a:r>
              <a:rPr lang="en-US" altLang="ja-JP" sz="847" b="1" dirty="0">
                <a:latin typeface="ＭＳ ゴシック" panose="020B0609070205080204" pitchFamily="49" charset="-128"/>
                <a:ea typeface="ＭＳ ゴシック" panose="020B0609070205080204" pitchFamily="49" charset="-128"/>
              </a:rPr>
              <a:t>※</a:t>
            </a:r>
            <a:r>
              <a:rPr lang="ja-JP" altLang="en-US" sz="847" b="1" dirty="0">
                <a:latin typeface="ＭＳ ゴシック" panose="020B0609070205080204" pitchFamily="49" charset="-128"/>
                <a:ea typeface="ＭＳ ゴシック" panose="020B0609070205080204" pitchFamily="49" charset="-128"/>
              </a:rPr>
              <a:t>最小二乗法により、</a:t>
            </a:r>
            <a:r>
              <a:rPr lang="en-US" altLang="ja-JP" sz="847" b="1" dirty="0">
                <a:latin typeface="ＭＳ ゴシック" panose="020B0609070205080204" pitchFamily="49" charset="-128"/>
                <a:ea typeface="ＭＳ ゴシック" panose="020B0609070205080204" pitchFamily="49" charset="-128"/>
              </a:rPr>
              <a:t>1</a:t>
            </a:r>
            <a:r>
              <a:rPr lang="ja-JP" altLang="en-US" sz="847" b="1" dirty="0">
                <a:latin typeface="ＭＳ ゴシック" panose="020B0609070205080204" pitchFamily="49" charset="-128"/>
                <a:ea typeface="ＭＳ ゴシック" panose="020B0609070205080204" pitchFamily="49" charset="-128"/>
              </a:rPr>
              <a:t>年間で　平均的に</a:t>
            </a:r>
            <a:r>
              <a:rPr lang="en-US" altLang="ja-JP" sz="847" b="1" dirty="0">
                <a:latin typeface="ＭＳ ゴシック" panose="020B0609070205080204" pitchFamily="49" charset="-128"/>
                <a:ea typeface="ＭＳ ゴシック" panose="020B0609070205080204" pitchFamily="49" charset="-128"/>
              </a:rPr>
              <a:t>20</a:t>
            </a:r>
            <a:r>
              <a:rPr lang="ja-JP" altLang="en-US" sz="847" b="1" dirty="0">
                <a:latin typeface="ＭＳ ゴシック" panose="020B0609070205080204" pitchFamily="49" charset="-128"/>
                <a:ea typeface="ＭＳ ゴシック" panose="020B0609070205080204" pitchFamily="49" charset="-128"/>
              </a:rPr>
              <a:t>％以上の変化があった場合に変化ありとした。</a:t>
            </a:r>
            <a:endParaRPr lang="ja-JP" altLang="en-US" sz="847" dirty="0"/>
          </a:p>
        </p:txBody>
      </p:sp>
      <p:sp>
        <p:nvSpPr>
          <p:cNvPr id="80" name="正方形/長方形 79">
            <a:extLst>
              <a:ext uri="{FF2B5EF4-FFF2-40B4-BE49-F238E27FC236}">
                <a16:creationId xmlns:a16="http://schemas.microsoft.com/office/drawing/2014/main" id="{0B83DE94-2C94-3432-396C-55E728E18A9E}"/>
              </a:ext>
            </a:extLst>
          </p:cNvPr>
          <p:cNvSpPr/>
          <p:nvPr/>
        </p:nvSpPr>
        <p:spPr>
          <a:xfrm>
            <a:off x="1044964" y="3140664"/>
            <a:ext cx="873683" cy="3222794"/>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3" name="正方形/長方形 82">
            <a:extLst>
              <a:ext uri="{FF2B5EF4-FFF2-40B4-BE49-F238E27FC236}">
                <a16:creationId xmlns:a16="http://schemas.microsoft.com/office/drawing/2014/main" id="{A266274D-3B8C-12CB-1D9E-6A907E300AA4}"/>
              </a:ext>
            </a:extLst>
          </p:cNvPr>
          <p:cNvSpPr/>
          <p:nvPr/>
        </p:nvSpPr>
        <p:spPr>
          <a:xfrm>
            <a:off x="4288920" y="3140664"/>
            <a:ext cx="873683" cy="3222794"/>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45</a:t>
            </a:fld>
            <a:endParaRPr kumimoji="1" lang="ja-JP" altLang="en-US" dirty="0"/>
          </a:p>
        </p:txBody>
      </p:sp>
      <p:grpSp>
        <p:nvGrpSpPr>
          <p:cNvPr id="103" name="グループ化 102"/>
          <p:cNvGrpSpPr/>
          <p:nvPr/>
        </p:nvGrpSpPr>
        <p:grpSpPr>
          <a:xfrm>
            <a:off x="7420067" y="5548226"/>
            <a:ext cx="1619773" cy="415680"/>
            <a:chOff x="12268875" y="8831731"/>
            <a:chExt cx="2678249" cy="687316"/>
          </a:xfrm>
        </p:grpSpPr>
        <p:sp>
          <p:nvSpPr>
            <p:cNvPr id="104" name="テキスト ボックス 103">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solidFill>
                <a:schemeClr val="tx1"/>
              </a:solidFill>
            </a:ln>
          </p:spPr>
          <p:txBody>
            <a:bodyPr wrap="square" lIns="283041" tIns="0" rIns="0" bIns="0" rtlCol="0" anchor="ctr" anchorCtr="0">
              <a:noAutofit/>
            </a:bodyPr>
            <a:lstStyle/>
            <a:p>
              <a:pPr>
                <a:lnSpc>
                  <a:spcPts val="786"/>
                </a:lnSpc>
              </a:pPr>
              <a:r>
                <a:rPr lang="ja-JP" altLang="en-US" sz="726" dirty="0">
                  <a:latin typeface="ＭＳ Ｐゴシック" panose="020B0600070205080204" pitchFamily="50" charset="-128"/>
                  <a:ea typeface="ＭＳ Ｐゴシック" panose="020B0600070205080204" pitchFamily="50" charset="-128"/>
                </a:rPr>
                <a:t>　　　改善傾向が見られた範囲</a:t>
              </a: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r>
                <a:rPr lang="ja-JP" altLang="en-US" sz="726" dirty="0">
                  <a:latin typeface="ＭＳ Ｐゴシック" panose="020B0600070205080204" pitchFamily="50" charset="-128"/>
                  <a:ea typeface="ＭＳ Ｐゴシック" panose="020B0600070205080204" pitchFamily="50" charset="-128"/>
                </a:rPr>
                <a:t>　　　緩和傾向が見られた範囲</a:t>
              </a:r>
            </a:p>
          </p:txBody>
        </p:sp>
        <p:sp>
          <p:nvSpPr>
            <p:cNvPr id="105" name="フローチャート: 手作業 104"/>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6" name="フローチャート: 手作業 105"/>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grpSp>
        <p:nvGrpSpPr>
          <p:cNvPr id="84" name="グループ化 83"/>
          <p:cNvGrpSpPr/>
          <p:nvPr/>
        </p:nvGrpSpPr>
        <p:grpSpPr>
          <a:xfrm>
            <a:off x="0" y="-37863"/>
            <a:ext cx="8179435" cy="433863"/>
            <a:chOff x="0" y="-37863"/>
            <a:chExt cx="8179435" cy="433863"/>
          </a:xfrm>
        </p:grpSpPr>
        <p:sp>
          <p:nvSpPr>
            <p:cNvPr id="113" name="正方形/長方形 112"/>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2164209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4069563" y="3096216"/>
            <a:ext cx="3206555" cy="3436701"/>
          </a:xfrm>
          <a:prstGeom prst="rect">
            <a:avLst/>
          </a:prstGeom>
        </p:spPr>
      </p:pic>
      <p:graphicFrame>
        <p:nvGraphicFramePr>
          <p:cNvPr id="59" name="表 36">
            <a:extLst>
              <a:ext uri="{FF2B5EF4-FFF2-40B4-BE49-F238E27FC236}">
                <a16:creationId xmlns:a16="http://schemas.microsoft.com/office/drawing/2014/main" id="{511CA854-4CD7-4135-961B-1A9056C502B3}"/>
              </a:ext>
            </a:extLst>
          </p:cNvPr>
          <p:cNvGraphicFramePr>
            <a:graphicFrameLocks noGrp="1"/>
          </p:cNvGraphicFramePr>
          <p:nvPr>
            <p:extLst/>
          </p:nvPr>
        </p:nvGraphicFramePr>
        <p:xfrm>
          <a:off x="783805" y="1423884"/>
          <a:ext cx="6531710" cy="5126665"/>
        </p:xfrm>
        <a:graphic>
          <a:graphicData uri="http://schemas.openxmlformats.org/drawingml/2006/table">
            <a:tbl>
              <a:tblPr firstRow="1" bandRow="1">
                <a:tableStyleId>{5940675A-B579-460E-94D1-54222C63F5DA}</a:tableStyleId>
              </a:tblPr>
              <a:tblGrid>
                <a:gridCol w="3265855">
                  <a:extLst>
                    <a:ext uri="{9D8B030D-6E8A-4147-A177-3AD203B41FA5}">
                      <a16:colId xmlns:a16="http://schemas.microsoft.com/office/drawing/2014/main" val="3521166180"/>
                    </a:ext>
                  </a:extLst>
                </a:gridCol>
                <a:gridCol w="3265855">
                  <a:extLst>
                    <a:ext uri="{9D8B030D-6E8A-4147-A177-3AD203B41FA5}">
                      <a16:colId xmlns:a16="http://schemas.microsoft.com/office/drawing/2014/main" val="3619023527"/>
                    </a:ext>
                  </a:extLst>
                </a:gridCol>
              </a:tblGrid>
              <a:tr h="184339">
                <a:tc>
                  <a:txBody>
                    <a:bodyPr/>
                    <a:lstStyle/>
                    <a:p>
                      <a:pPr algn="ctr"/>
                      <a:r>
                        <a:rPr kumimoji="1" lang="ja-JP" altLang="en-US" sz="800" dirty="0">
                          <a:latin typeface="ＭＳ Ｐゴシック" panose="020B0600070205080204" pitchFamily="50" charset="-128"/>
                          <a:ea typeface="ＭＳ Ｐゴシック" panose="020B0600070205080204" pitchFamily="50" charset="-128"/>
                        </a:rPr>
                        <a:t>上層</a:t>
                      </a:r>
                      <a:r>
                        <a:rPr kumimoji="1" lang="en-US" altLang="ja-JP" sz="800" dirty="0">
                          <a:latin typeface="ＭＳ Ｐゴシック" panose="020B0600070205080204" pitchFamily="50" charset="-128"/>
                          <a:ea typeface="ＭＳ Ｐゴシック" panose="020B0600070205080204" pitchFamily="50" charset="-128"/>
                        </a:rPr>
                        <a:t>(0</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5cm)</a:t>
                      </a:r>
                    </a:p>
                  </a:txBody>
                  <a:tcPr marL="55302" marR="55302" marT="27651" marB="27651"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800" dirty="0">
                          <a:latin typeface="ＭＳ Ｐゴシック" panose="020B0600070205080204" pitchFamily="50" charset="-128"/>
                          <a:ea typeface="ＭＳ Ｐゴシック" panose="020B0600070205080204" pitchFamily="50" charset="-128"/>
                        </a:rPr>
                        <a:t>下層</a:t>
                      </a:r>
                      <a:r>
                        <a:rPr kumimoji="1" lang="en-US" altLang="ja-JP" sz="800" dirty="0">
                          <a:latin typeface="ＭＳ Ｐゴシック" panose="020B0600070205080204" pitchFamily="50" charset="-128"/>
                          <a:ea typeface="ＭＳ Ｐゴシック" panose="020B0600070205080204" pitchFamily="50" charset="-128"/>
                        </a:rPr>
                        <a:t>(5</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10cm)</a:t>
                      </a:r>
                    </a:p>
                  </a:txBody>
                  <a:tcPr marL="55302" marR="55302" marT="27651" marB="27651" anchor="ctr">
                    <a:solidFill>
                      <a:srgbClr val="FFCCFF"/>
                    </a:solidFill>
                  </a:tcPr>
                </a:tc>
                <a:extLst>
                  <a:ext uri="{0D108BD9-81ED-4DB2-BD59-A6C34878D82A}">
                    <a16:rowId xmlns:a16="http://schemas.microsoft.com/office/drawing/2014/main" val="930869081"/>
                  </a:ext>
                </a:extLst>
              </a:tr>
              <a:tr h="145874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1349801849"/>
                  </a:ext>
                </a:extLst>
              </a:tr>
              <a:tr h="348357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3751038268"/>
                  </a:ext>
                </a:extLst>
              </a:tr>
            </a:tbl>
          </a:graphicData>
        </a:graphic>
      </p:graphicFrame>
      <p:pic>
        <p:nvPicPr>
          <p:cNvPr id="3" name="図 2"/>
          <p:cNvPicPr>
            <a:picLocks noChangeAspect="1"/>
          </p:cNvPicPr>
          <p:nvPr/>
        </p:nvPicPr>
        <p:blipFill>
          <a:blip r:embed="rId3"/>
          <a:stretch>
            <a:fillRect/>
          </a:stretch>
        </p:blipFill>
        <p:spPr>
          <a:xfrm>
            <a:off x="797517" y="3078457"/>
            <a:ext cx="3234654" cy="3458853"/>
          </a:xfrm>
          <a:prstGeom prst="rect">
            <a:avLst/>
          </a:prstGeom>
        </p:spPr>
      </p:pic>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2571875224"/>
              </p:ext>
            </p:extLst>
          </p:nvPr>
        </p:nvGraphicFramePr>
        <p:xfrm>
          <a:off x="-197" y="453650"/>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試行実施結果・底質</a:t>
                      </a:r>
                      <a:r>
                        <a:rPr kumimoji="1" lang="ja-JP" altLang="en-US" sz="1100" dirty="0">
                          <a:latin typeface="ＭＳ ゴシック" panose="020B0609070205080204" pitchFamily="49" charset="-128"/>
                          <a:ea typeface="ＭＳ ゴシック" panose="020B0609070205080204" pitchFamily="49" charset="-128"/>
                        </a:rPr>
                        <a:t>　エリア２</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千歳橋</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　実験区 </a:t>
                      </a:r>
                      <a:r>
                        <a:rPr kumimoji="1" lang="en-US" altLang="ja-JP" sz="1100" dirty="0">
                          <a:latin typeface="ＭＳ ゴシック" panose="020B0609070205080204" pitchFamily="49" charset="-128"/>
                          <a:ea typeface="ＭＳ ゴシック" panose="020B0609070205080204" pitchFamily="49" charset="-128"/>
                        </a:rPr>
                        <a:t>2-1(1/2)</a:t>
                      </a: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graphicFrame>
        <p:nvGraphicFramePr>
          <p:cNvPr id="76" name="表 63">
            <a:extLst>
              <a:ext uri="{FF2B5EF4-FFF2-40B4-BE49-F238E27FC236}">
                <a16:creationId xmlns:a16="http://schemas.microsoft.com/office/drawing/2014/main" id="{E919B3AF-6CFD-4AF7-8B4F-89B543BC08F4}"/>
              </a:ext>
            </a:extLst>
          </p:cNvPr>
          <p:cNvGraphicFramePr>
            <a:graphicFrameLocks noGrp="1"/>
          </p:cNvGraphicFramePr>
          <p:nvPr>
            <p:extLst/>
          </p:nvPr>
        </p:nvGraphicFramePr>
        <p:xfrm>
          <a:off x="7402604" y="1619836"/>
          <a:ext cx="1654698"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61268">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R w="12700" cap="flat" cmpd="sng" algn="ctr">
                      <a:solidFill>
                        <a:schemeClr val="tx1"/>
                      </a:solidFill>
                      <a:prstDash val="solid"/>
                      <a:round/>
                      <a:headEnd type="none" w="med" len="med"/>
                      <a:tailEnd type="none" w="med" len="med"/>
                    </a:lnR>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lnR w="28575" cap="flat" cmpd="sng" algn="ctr">
                      <a:solidFill>
                        <a:srgbClr val="FF0000"/>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28575" cap="flat" cmpd="sng" algn="ctr">
                      <a:solidFill>
                        <a:srgbClr val="FF0000"/>
                      </a:solidFill>
                      <a:prstDash val="solid"/>
                      <a:round/>
                      <a:headEnd type="none" w="med" len="med"/>
                      <a:tailEnd type="none" w="med" len="med"/>
                    </a:lnL>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extLst>
                  <a:ext uri="{0D108BD9-81ED-4DB2-BD59-A6C34878D82A}">
                    <a16:rowId xmlns:a16="http://schemas.microsoft.com/office/drawing/2014/main" val="1777216447"/>
                  </a:ext>
                </a:extLst>
              </a:tr>
            </a:tbl>
          </a:graphicData>
        </a:graphic>
      </p:graphicFrame>
      <p:sp>
        <p:nvSpPr>
          <p:cNvPr id="77" name="テキスト ボックス 76">
            <a:extLst>
              <a:ext uri="{FF2B5EF4-FFF2-40B4-BE49-F238E27FC236}">
                <a16:creationId xmlns:a16="http://schemas.microsoft.com/office/drawing/2014/main" id="{83EE2877-846E-4203-8357-625EB73FB891}"/>
              </a:ext>
            </a:extLst>
          </p:cNvPr>
          <p:cNvSpPr txBox="1"/>
          <p:nvPr/>
        </p:nvSpPr>
        <p:spPr>
          <a:xfrm>
            <a:off x="7402604" y="1423884"/>
            <a:ext cx="1088618" cy="152407"/>
          </a:xfrm>
          <a:prstGeom prst="rect">
            <a:avLst/>
          </a:prstGeom>
          <a:noFill/>
        </p:spPr>
        <p:txBody>
          <a:bodyPr wrap="square" lIns="0" tIns="0" rIns="0" bIns="0" rtlCol="0" anchor="ctr" anchorCtr="0">
            <a:noAutofit/>
          </a:bodyPr>
          <a:lstStyle/>
          <a:p>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847"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847" dirty="0">
              <a:solidFill>
                <a:srgbClr val="000099"/>
              </a:solidFill>
              <a:latin typeface="ＭＳ Ｐゴシック" panose="020B0600070205080204" pitchFamily="50" charset="-128"/>
              <a:ea typeface="ＭＳ Ｐゴシック" panose="020B0600070205080204" pitchFamily="50" charset="-128"/>
            </a:endParaRPr>
          </a:p>
        </p:txBody>
      </p:sp>
      <p:sp>
        <p:nvSpPr>
          <p:cNvPr id="78" name="テキスト ボックス 77">
            <a:extLst>
              <a:ext uri="{FF2B5EF4-FFF2-40B4-BE49-F238E27FC236}">
                <a16:creationId xmlns:a16="http://schemas.microsoft.com/office/drawing/2014/main" id="{B0E6D533-7326-4103-883A-197ED6703B1C}"/>
              </a:ext>
            </a:extLst>
          </p:cNvPr>
          <p:cNvSpPr txBox="1"/>
          <p:nvPr/>
        </p:nvSpPr>
        <p:spPr>
          <a:xfrm>
            <a:off x="7424376" y="2938988"/>
            <a:ext cx="1654307" cy="32658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千歳橋・実験区</a:t>
            </a:r>
            <a:r>
              <a:rPr lang="en-US" altLang="ja-JP" sz="605" dirty="0">
                <a:latin typeface="ＭＳ Ｐゴシック" panose="020B0600070205080204" pitchFamily="50" charset="-128"/>
                <a:ea typeface="ＭＳ Ｐゴシック" panose="020B0600070205080204" pitchFamily="50" charset="-128"/>
              </a:rPr>
              <a:t>2-1】</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・単位散布量は基準より少ない</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・散布回数は基準どおり、総散布量が少ない</a:t>
            </a:r>
          </a:p>
        </p:txBody>
      </p:sp>
      <p:grpSp>
        <p:nvGrpSpPr>
          <p:cNvPr id="56" name="グループ化 55">
            <a:extLst>
              <a:ext uri="{FF2B5EF4-FFF2-40B4-BE49-F238E27FC236}">
                <a16:creationId xmlns:a16="http://schemas.microsoft.com/office/drawing/2014/main" id="{BFF89AF9-2EAA-4065-BB7C-35D8B28CFC4C}"/>
              </a:ext>
            </a:extLst>
          </p:cNvPr>
          <p:cNvGrpSpPr/>
          <p:nvPr/>
        </p:nvGrpSpPr>
        <p:grpSpPr>
          <a:xfrm>
            <a:off x="7424376" y="2699492"/>
            <a:ext cx="1522091" cy="217724"/>
            <a:chOff x="12275999" y="2880000"/>
            <a:chExt cx="2516735" cy="360000"/>
          </a:xfrm>
        </p:grpSpPr>
        <p:sp>
          <p:nvSpPr>
            <p:cNvPr id="73" name="テキスト ボックス 72">
              <a:extLst>
                <a:ext uri="{FF2B5EF4-FFF2-40B4-BE49-F238E27FC236}">
                  <a16:creationId xmlns:a16="http://schemas.microsoft.com/office/drawing/2014/main" id="{1C0A98F2-2C3E-4C90-BE8F-DD3B031430DA}"/>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74" name="テキスト ボックス 73">
              <a:extLst>
                <a:ext uri="{FF2B5EF4-FFF2-40B4-BE49-F238E27FC236}">
                  <a16:creationId xmlns:a16="http://schemas.microsoft.com/office/drawing/2014/main" id="{1DD333C1-692B-413F-BD00-06BBBC60ABE4}"/>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75" name="正方形/長方形 74">
              <a:extLst>
                <a:ext uri="{FF2B5EF4-FFF2-40B4-BE49-F238E27FC236}">
                  <a16:creationId xmlns:a16="http://schemas.microsoft.com/office/drawing/2014/main" id="{0AE40FD5-6F43-459E-8A1E-983A00A1676C}"/>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79" name="正方形/長方形 78">
              <a:extLst>
                <a:ext uri="{FF2B5EF4-FFF2-40B4-BE49-F238E27FC236}">
                  <a16:creationId xmlns:a16="http://schemas.microsoft.com/office/drawing/2014/main" id="{FEB65B37-86F5-4314-90B5-3C4FE2047AF4}"/>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0" name="正方形/長方形 79">
              <a:extLst>
                <a:ext uri="{FF2B5EF4-FFF2-40B4-BE49-F238E27FC236}">
                  <a16:creationId xmlns:a16="http://schemas.microsoft.com/office/drawing/2014/main" id="{51484510-1DE1-401A-AC7E-093A9EDAF4C3}"/>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5" name="テキスト ボックス 84">
              <a:extLst>
                <a:ext uri="{FF2B5EF4-FFF2-40B4-BE49-F238E27FC236}">
                  <a16:creationId xmlns:a16="http://schemas.microsoft.com/office/drawing/2014/main" id="{BC0446C7-09EF-4582-9285-B3667E786AA9}"/>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86" name="テキスト ボックス 85">
              <a:extLst>
                <a:ext uri="{FF2B5EF4-FFF2-40B4-BE49-F238E27FC236}">
                  <a16:creationId xmlns:a16="http://schemas.microsoft.com/office/drawing/2014/main" id="{092DFA26-17B5-4978-A967-9F7754089CBB}"/>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grpSp>
        <p:nvGrpSpPr>
          <p:cNvPr id="67" name="グループ化 66">
            <a:extLst>
              <a:ext uri="{FF2B5EF4-FFF2-40B4-BE49-F238E27FC236}">
                <a16:creationId xmlns:a16="http://schemas.microsoft.com/office/drawing/2014/main" id="{7F008669-D230-4999-83C2-EF878414D026}"/>
              </a:ext>
            </a:extLst>
          </p:cNvPr>
          <p:cNvGrpSpPr/>
          <p:nvPr/>
        </p:nvGrpSpPr>
        <p:grpSpPr>
          <a:xfrm>
            <a:off x="108862" y="1924649"/>
            <a:ext cx="609626" cy="4615741"/>
            <a:chOff x="180000" y="2016000"/>
            <a:chExt cx="1008000" cy="7632000"/>
          </a:xfrm>
        </p:grpSpPr>
        <p:sp>
          <p:nvSpPr>
            <p:cNvPr id="68" name="矢印: 五方向 67">
              <a:extLst>
                <a:ext uri="{FF2B5EF4-FFF2-40B4-BE49-F238E27FC236}">
                  <a16:creationId xmlns:a16="http://schemas.microsoft.com/office/drawing/2014/main" id="{D92AF67C-B6FE-433F-ACB6-0E9B89252D1D}"/>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69" name="矢印: 五方向 68">
              <a:extLst>
                <a:ext uri="{FF2B5EF4-FFF2-40B4-BE49-F238E27FC236}">
                  <a16:creationId xmlns:a16="http://schemas.microsoft.com/office/drawing/2014/main" id="{F0638261-3BC9-453F-8894-11BEE23A17DE}"/>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70" name="矢印: 五方向 69">
              <a:extLst>
                <a:ext uri="{FF2B5EF4-FFF2-40B4-BE49-F238E27FC236}">
                  <a16:creationId xmlns:a16="http://schemas.microsoft.com/office/drawing/2014/main" id="{93E20A55-86B7-4B3D-98AC-760F9D9E02A3}"/>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ORP</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71" name="矢印: 五方向 70">
              <a:extLst>
                <a:ext uri="{FF2B5EF4-FFF2-40B4-BE49-F238E27FC236}">
                  <a16:creationId xmlns:a16="http://schemas.microsoft.com/office/drawing/2014/main" id="{0565CC10-D67A-4478-8A28-6E337496A586}"/>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87" name="矢印: 五方向 86">
              <a:extLst>
                <a:ext uri="{FF2B5EF4-FFF2-40B4-BE49-F238E27FC236}">
                  <a16:creationId xmlns:a16="http://schemas.microsoft.com/office/drawing/2014/main" id="{F0B39948-7FA1-41CE-A79E-E11B3556FC89}"/>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TOC</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88" name="矢印: 五方向 87">
              <a:extLst>
                <a:ext uri="{FF2B5EF4-FFF2-40B4-BE49-F238E27FC236}">
                  <a16:creationId xmlns:a16="http://schemas.microsoft.com/office/drawing/2014/main" id="{A4F708DA-6ADA-42AB-AE4E-D3F7B4258417}"/>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89" name="直線矢印コネクタ 88">
              <a:extLst>
                <a:ext uri="{FF2B5EF4-FFF2-40B4-BE49-F238E27FC236}">
                  <a16:creationId xmlns:a16="http://schemas.microsoft.com/office/drawing/2014/main" id="{87ECF663-0F1E-4725-8A99-ED618B375A4D}"/>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2196C6D4-033F-4A48-AFB8-2A3892F54FF1}"/>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EB40898C-9C91-4A0D-A5BB-C0AA8AB0D2C2}"/>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77E1C1BB-B507-4C0C-8A69-864F31B7F141}"/>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F7EC3A5E-CAC8-4078-8D14-80C0A7F1F12A}"/>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605" dirty="0">
                  <a:solidFill>
                    <a:srgbClr val="C00000"/>
                  </a:solidFill>
                  <a:latin typeface="ＭＳ Ｐゴシック" panose="020B0600070205080204" pitchFamily="50" charset="-128"/>
                  <a:ea typeface="ＭＳ Ｐゴシック" panose="020B0600070205080204" pitchFamily="50" charset="-128"/>
                </a:rPr>
                <a:t>矢印</a:t>
              </a:r>
              <a:r>
                <a:rPr lang="ja-JP" altLang="en-US" sz="605" dirty="0">
                  <a:latin typeface="ＭＳ Ｐゴシック" panose="020B0600070205080204" pitchFamily="50" charset="-128"/>
                  <a:ea typeface="ＭＳ Ｐゴシック" panose="020B0600070205080204" pitchFamily="50" charset="-128"/>
                </a:rPr>
                <a:t>：改善方向</a:t>
              </a:r>
            </a:p>
          </p:txBody>
        </p:sp>
      </p:grpSp>
      <p:pic>
        <p:nvPicPr>
          <p:cNvPr id="4" name="図 3"/>
          <p:cNvPicPr>
            <a:picLocks noChangeAspect="1"/>
          </p:cNvPicPr>
          <p:nvPr/>
        </p:nvPicPr>
        <p:blipFill>
          <a:blip r:embed="rId4"/>
          <a:stretch>
            <a:fillRect/>
          </a:stretch>
        </p:blipFill>
        <p:spPr>
          <a:xfrm>
            <a:off x="805577" y="1619158"/>
            <a:ext cx="3222310" cy="810828"/>
          </a:xfrm>
          <a:prstGeom prst="rect">
            <a:avLst/>
          </a:prstGeom>
        </p:spPr>
      </p:pic>
      <p:pic>
        <p:nvPicPr>
          <p:cNvPr id="101" name="図 100"/>
          <p:cNvPicPr>
            <a:picLocks noChangeAspect="1"/>
          </p:cNvPicPr>
          <p:nvPr/>
        </p:nvPicPr>
        <p:blipFill>
          <a:blip r:embed="rId4"/>
          <a:stretch>
            <a:fillRect/>
          </a:stretch>
        </p:blipFill>
        <p:spPr>
          <a:xfrm>
            <a:off x="4071432" y="1619158"/>
            <a:ext cx="3222310" cy="810828"/>
          </a:xfrm>
          <a:prstGeom prst="rect">
            <a:avLst/>
          </a:prstGeom>
        </p:spPr>
      </p:pic>
      <p:grpSp>
        <p:nvGrpSpPr>
          <p:cNvPr id="113" name="グループ化 112"/>
          <p:cNvGrpSpPr/>
          <p:nvPr/>
        </p:nvGrpSpPr>
        <p:grpSpPr>
          <a:xfrm>
            <a:off x="1470287" y="5647726"/>
            <a:ext cx="311439" cy="278660"/>
            <a:chOff x="2284998" y="4003060"/>
            <a:chExt cx="514955" cy="460757"/>
          </a:xfrm>
        </p:grpSpPr>
        <p:sp>
          <p:nvSpPr>
            <p:cNvPr id="114" name="右矢印 113"/>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15" name="右矢印 114"/>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grpSp>
        <p:nvGrpSpPr>
          <p:cNvPr id="116" name="グループ化 115"/>
          <p:cNvGrpSpPr/>
          <p:nvPr/>
        </p:nvGrpSpPr>
        <p:grpSpPr>
          <a:xfrm>
            <a:off x="4782224" y="3259066"/>
            <a:ext cx="308110" cy="261135"/>
            <a:chOff x="2273730" y="5600927"/>
            <a:chExt cx="509451" cy="431780"/>
          </a:xfrm>
        </p:grpSpPr>
        <p:sp>
          <p:nvSpPr>
            <p:cNvPr id="117" name="右矢印 116"/>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18" name="右矢印 117"/>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sp>
        <p:nvSpPr>
          <p:cNvPr id="124" name="右矢印 123"/>
          <p:cNvSpPr/>
          <p:nvPr/>
        </p:nvSpPr>
        <p:spPr>
          <a:xfrm>
            <a:off x="4761932" y="5776281"/>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nvGrpSpPr>
          <p:cNvPr id="131" name="グループ化 130"/>
          <p:cNvGrpSpPr/>
          <p:nvPr/>
        </p:nvGrpSpPr>
        <p:grpSpPr>
          <a:xfrm>
            <a:off x="1470287" y="4027093"/>
            <a:ext cx="311439" cy="278660"/>
            <a:chOff x="2284998" y="4003060"/>
            <a:chExt cx="514955" cy="460757"/>
          </a:xfrm>
        </p:grpSpPr>
        <p:sp>
          <p:nvSpPr>
            <p:cNvPr id="132" name="右矢印 131"/>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33" name="右矢印 132"/>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sp>
        <p:nvSpPr>
          <p:cNvPr id="135" name="右矢印 134"/>
          <p:cNvSpPr/>
          <p:nvPr/>
        </p:nvSpPr>
        <p:spPr>
          <a:xfrm>
            <a:off x="4758603" y="4015088"/>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36" name="右矢印 135"/>
          <p:cNvSpPr/>
          <p:nvPr/>
        </p:nvSpPr>
        <p:spPr>
          <a:xfrm>
            <a:off x="4761932" y="414364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nvGrpSpPr>
          <p:cNvPr id="137" name="グループ化 136"/>
          <p:cNvGrpSpPr/>
          <p:nvPr/>
        </p:nvGrpSpPr>
        <p:grpSpPr>
          <a:xfrm>
            <a:off x="1494434" y="3215008"/>
            <a:ext cx="308110" cy="261135"/>
            <a:chOff x="2273730" y="5600927"/>
            <a:chExt cx="509451" cy="431780"/>
          </a:xfrm>
        </p:grpSpPr>
        <p:sp>
          <p:nvSpPr>
            <p:cNvPr id="138" name="右矢印 137"/>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39" name="右矢印 138"/>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sp>
        <p:nvSpPr>
          <p:cNvPr id="82" name="右矢印 98">
            <a:extLst>
              <a:ext uri="{FF2B5EF4-FFF2-40B4-BE49-F238E27FC236}">
                <a16:creationId xmlns:a16="http://schemas.microsoft.com/office/drawing/2014/main" id="{09A0C727-6C42-7CDC-0FCC-2077B881E610}"/>
              </a:ext>
            </a:extLst>
          </p:cNvPr>
          <p:cNvSpPr/>
          <p:nvPr/>
        </p:nvSpPr>
        <p:spPr>
          <a:xfrm>
            <a:off x="7457354" y="3615088"/>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91" name="右矢印 100">
            <a:extLst>
              <a:ext uri="{FF2B5EF4-FFF2-40B4-BE49-F238E27FC236}">
                <a16:creationId xmlns:a16="http://schemas.microsoft.com/office/drawing/2014/main" id="{6959D356-D99E-C3CE-77DC-87CA96C290DD}"/>
              </a:ext>
            </a:extLst>
          </p:cNvPr>
          <p:cNvSpPr/>
          <p:nvPr/>
        </p:nvSpPr>
        <p:spPr>
          <a:xfrm rot="1800000">
            <a:off x="4741716" y="5009011"/>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92" name="テキスト ボックス 91">
            <a:extLst>
              <a:ext uri="{FF2B5EF4-FFF2-40B4-BE49-F238E27FC236}">
                <a16:creationId xmlns:a16="http://schemas.microsoft.com/office/drawing/2014/main" id="{BE355988-445F-104A-0272-78F34A57D109}"/>
              </a:ext>
            </a:extLst>
          </p:cNvPr>
          <p:cNvSpPr txBox="1"/>
          <p:nvPr/>
        </p:nvSpPr>
        <p:spPr>
          <a:xfrm>
            <a:off x="7844941" y="3529969"/>
            <a:ext cx="1085666" cy="1485176"/>
          </a:xfrm>
          <a:prstGeom prst="rect">
            <a:avLst/>
          </a:prstGeom>
          <a:noFill/>
        </p:spPr>
        <p:txBody>
          <a:bodyPr wrap="square" lIns="0" tIns="0" rIns="0" bIns="0" rtlCol="0" anchor="t" anchorCtr="0">
            <a:noAutofit/>
          </a:bodyPr>
          <a:lstStyle/>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年間通して横ばい</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年間通して増加傾向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年間通して減少傾向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上段は実験区</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下段は対照区</a:t>
            </a:r>
            <a:endParaRPr lang="en-US" altLang="ja-JP" sz="847" dirty="0">
              <a:latin typeface="ＭＳ Ｐゴシック" panose="020B0600070205080204" pitchFamily="50" charset="-128"/>
              <a:ea typeface="ＭＳ Ｐゴシック" panose="020B0600070205080204" pitchFamily="50" charset="-128"/>
            </a:endParaRPr>
          </a:p>
        </p:txBody>
      </p:sp>
      <p:sp>
        <p:nvSpPr>
          <p:cNvPr id="100" name="テキスト ボックス 99">
            <a:extLst>
              <a:ext uri="{FF2B5EF4-FFF2-40B4-BE49-F238E27FC236}">
                <a16:creationId xmlns:a16="http://schemas.microsoft.com/office/drawing/2014/main" id="{5650FD9B-1185-45D2-9240-D2FCC4ED3E41}"/>
              </a:ext>
            </a:extLst>
          </p:cNvPr>
          <p:cNvSpPr txBox="1"/>
          <p:nvPr/>
        </p:nvSpPr>
        <p:spPr>
          <a:xfrm>
            <a:off x="240830" y="866030"/>
            <a:ext cx="8837853" cy="445905"/>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・千歳橋・実験区</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では、全項目において年間を通じた傾向には対照区と比較して改善・緩和は見られず、薬剤散布効果は確認できなかった。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・全硫化物、強熱減量の一部期間で改善・緩和傾向が見られた。</a:t>
            </a:r>
            <a:r>
              <a:rPr lang="en-US" altLang="ja-JP" sz="847" dirty="0">
                <a:latin typeface="ＭＳ Ｐゴシック" panose="020B0600070205080204" pitchFamily="50" charset="-128"/>
                <a:ea typeface="ＭＳ Ｐゴシック" panose="020B0600070205080204" pitchFamily="50" charset="-128"/>
              </a:rPr>
              <a:t>ORP</a:t>
            </a:r>
            <a:r>
              <a:rPr lang="ja-JP" altLang="en-US" sz="847" dirty="0">
                <a:latin typeface="ＭＳ Ｐゴシック" panose="020B0600070205080204" pitchFamily="50" charset="-128"/>
                <a:ea typeface="ＭＳ Ｐゴシック" panose="020B0600070205080204" pitchFamily="50" charset="-128"/>
              </a:rPr>
              <a:t>でも改善効果が見られる期間があるものの、全体的に対照区と同じ動きであり、観測のばらつきである可能性もある。</a:t>
            </a:r>
            <a:endParaRPr lang="en-US" altLang="ja-JP" sz="847" dirty="0">
              <a:latin typeface="ＭＳ Ｐゴシック" panose="020B0600070205080204" pitchFamily="50" charset="-128"/>
              <a:ea typeface="ＭＳ Ｐゴシック" panose="020B0600070205080204" pitchFamily="50" charset="-128"/>
            </a:endParaRPr>
          </a:p>
        </p:txBody>
      </p:sp>
      <p:pic>
        <p:nvPicPr>
          <p:cNvPr id="102" name="図 101"/>
          <p:cNvPicPr>
            <a:picLocks noChangeAspect="1"/>
          </p:cNvPicPr>
          <p:nvPr/>
        </p:nvPicPr>
        <p:blipFill>
          <a:blip r:embed="rId5"/>
          <a:stretch>
            <a:fillRect/>
          </a:stretch>
        </p:blipFill>
        <p:spPr>
          <a:xfrm>
            <a:off x="813809" y="2371179"/>
            <a:ext cx="3206555" cy="681690"/>
          </a:xfrm>
          <a:prstGeom prst="rect">
            <a:avLst/>
          </a:prstGeom>
        </p:spPr>
      </p:pic>
      <p:pic>
        <p:nvPicPr>
          <p:cNvPr id="103" name="図 102"/>
          <p:cNvPicPr>
            <a:picLocks noChangeAspect="1"/>
          </p:cNvPicPr>
          <p:nvPr/>
        </p:nvPicPr>
        <p:blipFill>
          <a:blip r:embed="rId5"/>
          <a:stretch>
            <a:fillRect/>
          </a:stretch>
        </p:blipFill>
        <p:spPr>
          <a:xfrm>
            <a:off x="4069563" y="2369305"/>
            <a:ext cx="3206555" cy="681690"/>
          </a:xfrm>
          <a:prstGeom prst="rect">
            <a:avLst/>
          </a:prstGeom>
        </p:spPr>
      </p:pic>
      <p:sp>
        <p:nvSpPr>
          <p:cNvPr id="108" name="正方形/長方形 107"/>
          <p:cNvSpPr/>
          <p:nvPr/>
        </p:nvSpPr>
        <p:spPr>
          <a:xfrm>
            <a:off x="7361917" y="4814930"/>
            <a:ext cx="1677923" cy="483402"/>
          </a:xfrm>
          <a:prstGeom prst="rect">
            <a:avLst/>
          </a:prstGeom>
        </p:spPr>
        <p:txBody>
          <a:bodyPr wrap="square">
            <a:spAutoFit/>
          </a:bodyPr>
          <a:lstStyle/>
          <a:p>
            <a:r>
              <a:rPr lang="en-US" altLang="ja-JP" sz="847" b="1" dirty="0">
                <a:latin typeface="ＭＳ ゴシック" panose="020B0609070205080204" pitchFamily="49" charset="-128"/>
                <a:ea typeface="ＭＳ ゴシック" panose="020B0609070205080204" pitchFamily="49" charset="-128"/>
              </a:rPr>
              <a:t>※</a:t>
            </a:r>
            <a:r>
              <a:rPr lang="ja-JP" altLang="en-US" sz="847" b="1" dirty="0">
                <a:latin typeface="ＭＳ ゴシック" panose="020B0609070205080204" pitchFamily="49" charset="-128"/>
                <a:ea typeface="ＭＳ ゴシック" panose="020B0609070205080204" pitchFamily="49" charset="-128"/>
              </a:rPr>
              <a:t>最小二乗法により、</a:t>
            </a:r>
            <a:r>
              <a:rPr lang="en-US" altLang="ja-JP" sz="847" b="1" dirty="0">
                <a:latin typeface="ＭＳ ゴシック" panose="020B0609070205080204" pitchFamily="49" charset="-128"/>
                <a:ea typeface="ＭＳ ゴシック" panose="020B0609070205080204" pitchFamily="49" charset="-128"/>
              </a:rPr>
              <a:t>1</a:t>
            </a:r>
            <a:r>
              <a:rPr lang="ja-JP" altLang="en-US" sz="847" b="1" dirty="0">
                <a:latin typeface="ＭＳ ゴシック" panose="020B0609070205080204" pitchFamily="49" charset="-128"/>
                <a:ea typeface="ＭＳ ゴシック" panose="020B0609070205080204" pitchFamily="49" charset="-128"/>
              </a:rPr>
              <a:t>年間で　平均的に</a:t>
            </a:r>
            <a:r>
              <a:rPr lang="en-US" altLang="ja-JP" sz="847" b="1" dirty="0">
                <a:latin typeface="ＭＳ ゴシック" panose="020B0609070205080204" pitchFamily="49" charset="-128"/>
                <a:ea typeface="ＭＳ ゴシック" panose="020B0609070205080204" pitchFamily="49" charset="-128"/>
              </a:rPr>
              <a:t>20</a:t>
            </a:r>
            <a:r>
              <a:rPr lang="ja-JP" altLang="en-US" sz="847" b="1" dirty="0">
                <a:latin typeface="ＭＳ ゴシック" panose="020B0609070205080204" pitchFamily="49" charset="-128"/>
                <a:ea typeface="ＭＳ ゴシック" panose="020B0609070205080204" pitchFamily="49" charset="-128"/>
              </a:rPr>
              <a:t>％以上の変化があった場合に変化ありとした。</a:t>
            </a:r>
            <a:endParaRPr lang="ja-JP" altLang="en-US" sz="847" dirty="0"/>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46</a:t>
            </a:fld>
            <a:endParaRPr kumimoji="1" lang="ja-JP" altLang="en-US" dirty="0"/>
          </a:p>
        </p:txBody>
      </p:sp>
      <p:grpSp>
        <p:nvGrpSpPr>
          <p:cNvPr id="93" name="グループ化 92"/>
          <p:cNvGrpSpPr/>
          <p:nvPr/>
        </p:nvGrpSpPr>
        <p:grpSpPr>
          <a:xfrm>
            <a:off x="7420067" y="5548226"/>
            <a:ext cx="1619773" cy="415680"/>
            <a:chOff x="12268875" y="8831731"/>
            <a:chExt cx="2678249" cy="687316"/>
          </a:xfrm>
        </p:grpSpPr>
        <p:sp>
          <p:nvSpPr>
            <p:cNvPr id="94" name="テキスト ボックス 93">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solidFill>
                <a:schemeClr val="tx1"/>
              </a:solidFill>
            </a:ln>
          </p:spPr>
          <p:txBody>
            <a:bodyPr wrap="square" lIns="283041" tIns="0" rIns="0" bIns="0" rtlCol="0" anchor="ctr" anchorCtr="0">
              <a:noAutofit/>
            </a:bodyPr>
            <a:lstStyle/>
            <a:p>
              <a:pPr>
                <a:lnSpc>
                  <a:spcPts val="786"/>
                </a:lnSpc>
              </a:pPr>
              <a:r>
                <a:rPr lang="ja-JP" altLang="en-US" sz="726" dirty="0">
                  <a:latin typeface="ＭＳ Ｐゴシック" panose="020B0600070205080204" pitchFamily="50" charset="-128"/>
                  <a:ea typeface="ＭＳ Ｐゴシック" panose="020B0600070205080204" pitchFamily="50" charset="-128"/>
                </a:rPr>
                <a:t>　　　改善傾向が見られた範囲</a:t>
              </a: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r>
                <a:rPr lang="ja-JP" altLang="en-US" sz="726" dirty="0">
                  <a:latin typeface="ＭＳ Ｐゴシック" panose="020B0600070205080204" pitchFamily="50" charset="-128"/>
                  <a:ea typeface="ＭＳ Ｐゴシック" panose="020B0600070205080204" pitchFamily="50" charset="-128"/>
                </a:rPr>
                <a:t>　　　緩和傾向が見られた範囲</a:t>
              </a:r>
            </a:p>
          </p:txBody>
        </p:sp>
        <p:sp>
          <p:nvSpPr>
            <p:cNvPr id="95" name="フローチャート: 手作業 94"/>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9" name="フローチャート: 手作業 98"/>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sp>
        <p:nvSpPr>
          <p:cNvPr id="72" name="右矢印 100">
            <a:extLst>
              <a:ext uri="{FF2B5EF4-FFF2-40B4-BE49-F238E27FC236}">
                <a16:creationId xmlns:a16="http://schemas.microsoft.com/office/drawing/2014/main" id="{6959D356-D99E-C3CE-77DC-87CA96C290DD}"/>
              </a:ext>
            </a:extLst>
          </p:cNvPr>
          <p:cNvSpPr/>
          <p:nvPr/>
        </p:nvSpPr>
        <p:spPr>
          <a:xfrm rot="1800000">
            <a:off x="1447777" y="4985259"/>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26" name="右矢印 125"/>
          <p:cNvSpPr/>
          <p:nvPr/>
        </p:nvSpPr>
        <p:spPr>
          <a:xfrm>
            <a:off x="1470287" y="487891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84" name="右矢印 99">
            <a:extLst>
              <a:ext uri="{FF2B5EF4-FFF2-40B4-BE49-F238E27FC236}">
                <a16:creationId xmlns:a16="http://schemas.microsoft.com/office/drawing/2014/main" id="{50ABFB93-5E7A-ED35-37CF-C8653CD6C075}"/>
              </a:ext>
            </a:extLst>
          </p:cNvPr>
          <p:cNvSpPr/>
          <p:nvPr/>
        </p:nvSpPr>
        <p:spPr>
          <a:xfrm rot="19800000">
            <a:off x="4741716" y="4866987"/>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83" name="右矢印 99">
            <a:extLst>
              <a:ext uri="{FF2B5EF4-FFF2-40B4-BE49-F238E27FC236}">
                <a16:creationId xmlns:a16="http://schemas.microsoft.com/office/drawing/2014/main" id="{50ABFB93-5E7A-ED35-37CF-C8653CD6C075}"/>
              </a:ext>
            </a:extLst>
          </p:cNvPr>
          <p:cNvSpPr/>
          <p:nvPr/>
        </p:nvSpPr>
        <p:spPr>
          <a:xfrm rot="19800000">
            <a:off x="7473542" y="3850219"/>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04" name="右矢印 100">
            <a:extLst>
              <a:ext uri="{FF2B5EF4-FFF2-40B4-BE49-F238E27FC236}">
                <a16:creationId xmlns:a16="http://schemas.microsoft.com/office/drawing/2014/main" id="{6959D356-D99E-C3CE-77DC-87CA96C290DD}"/>
              </a:ext>
            </a:extLst>
          </p:cNvPr>
          <p:cNvSpPr/>
          <p:nvPr/>
        </p:nvSpPr>
        <p:spPr>
          <a:xfrm rot="1800000">
            <a:off x="7457354" y="4136781"/>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05" name="右矢印 99">
            <a:extLst>
              <a:ext uri="{FF2B5EF4-FFF2-40B4-BE49-F238E27FC236}">
                <a16:creationId xmlns:a16="http://schemas.microsoft.com/office/drawing/2014/main" id="{50ABFB93-5E7A-ED35-37CF-C8653CD6C075}"/>
              </a:ext>
            </a:extLst>
          </p:cNvPr>
          <p:cNvSpPr/>
          <p:nvPr/>
        </p:nvSpPr>
        <p:spPr>
          <a:xfrm rot="19800000">
            <a:off x="4739422" y="5709309"/>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nvGrpSpPr>
          <p:cNvPr id="81" name="グループ化 80"/>
          <p:cNvGrpSpPr/>
          <p:nvPr/>
        </p:nvGrpSpPr>
        <p:grpSpPr>
          <a:xfrm>
            <a:off x="0" y="-37863"/>
            <a:ext cx="8179435" cy="433863"/>
            <a:chOff x="0" y="-37863"/>
            <a:chExt cx="8179435" cy="433863"/>
          </a:xfrm>
        </p:grpSpPr>
        <p:sp>
          <p:nvSpPr>
            <p:cNvPr id="107" name="正方形/長方形 106"/>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16850747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4070409" y="3120197"/>
            <a:ext cx="3212030" cy="3388578"/>
          </a:xfrm>
          <a:prstGeom prst="rect">
            <a:avLst/>
          </a:prstGeom>
        </p:spPr>
      </p:pic>
      <p:pic>
        <p:nvPicPr>
          <p:cNvPr id="8" name="図 7"/>
          <p:cNvPicPr>
            <a:picLocks noChangeAspect="1"/>
          </p:cNvPicPr>
          <p:nvPr/>
        </p:nvPicPr>
        <p:blipFill>
          <a:blip r:embed="rId3"/>
          <a:stretch>
            <a:fillRect/>
          </a:stretch>
        </p:blipFill>
        <p:spPr>
          <a:xfrm>
            <a:off x="805577" y="3116795"/>
            <a:ext cx="3222310" cy="3391407"/>
          </a:xfrm>
          <a:prstGeom prst="rect">
            <a:avLst/>
          </a:prstGeom>
        </p:spPr>
      </p:pic>
      <p:graphicFrame>
        <p:nvGraphicFramePr>
          <p:cNvPr id="65" name="表 36">
            <a:extLst>
              <a:ext uri="{FF2B5EF4-FFF2-40B4-BE49-F238E27FC236}">
                <a16:creationId xmlns:a16="http://schemas.microsoft.com/office/drawing/2014/main" id="{0EFD7755-62BC-4785-8813-8A9C46833FA6}"/>
              </a:ext>
            </a:extLst>
          </p:cNvPr>
          <p:cNvGraphicFramePr>
            <a:graphicFrameLocks noGrp="1"/>
          </p:cNvGraphicFramePr>
          <p:nvPr>
            <p:extLst/>
          </p:nvPr>
        </p:nvGraphicFramePr>
        <p:xfrm>
          <a:off x="783805" y="1447252"/>
          <a:ext cx="6531710" cy="5126665"/>
        </p:xfrm>
        <a:graphic>
          <a:graphicData uri="http://schemas.openxmlformats.org/drawingml/2006/table">
            <a:tbl>
              <a:tblPr firstRow="1" bandRow="1">
                <a:tableStyleId>{5940675A-B579-460E-94D1-54222C63F5DA}</a:tableStyleId>
              </a:tblPr>
              <a:tblGrid>
                <a:gridCol w="3265855">
                  <a:extLst>
                    <a:ext uri="{9D8B030D-6E8A-4147-A177-3AD203B41FA5}">
                      <a16:colId xmlns:a16="http://schemas.microsoft.com/office/drawing/2014/main" val="3521166180"/>
                    </a:ext>
                  </a:extLst>
                </a:gridCol>
                <a:gridCol w="3265855">
                  <a:extLst>
                    <a:ext uri="{9D8B030D-6E8A-4147-A177-3AD203B41FA5}">
                      <a16:colId xmlns:a16="http://schemas.microsoft.com/office/drawing/2014/main" val="3619023527"/>
                    </a:ext>
                  </a:extLst>
                </a:gridCol>
              </a:tblGrid>
              <a:tr h="184339">
                <a:tc>
                  <a:txBody>
                    <a:bodyPr/>
                    <a:lstStyle/>
                    <a:p>
                      <a:pPr algn="ctr"/>
                      <a:r>
                        <a:rPr kumimoji="1" lang="ja-JP" altLang="en-US" sz="800" dirty="0">
                          <a:latin typeface="ＭＳ Ｐゴシック" panose="020B0600070205080204" pitchFamily="50" charset="-128"/>
                          <a:ea typeface="ＭＳ Ｐゴシック" panose="020B0600070205080204" pitchFamily="50" charset="-128"/>
                        </a:rPr>
                        <a:t>上層</a:t>
                      </a:r>
                      <a:r>
                        <a:rPr kumimoji="1" lang="en-US" altLang="ja-JP" sz="800" dirty="0">
                          <a:latin typeface="ＭＳ Ｐゴシック" panose="020B0600070205080204" pitchFamily="50" charset="-128"/>
                          <a:ea typeface="ＭＳ Ｐゴシック" panose="020B0600070205080204" pitchFamily="50" charset="-128"/>
                        </a:rPr>
                        <a:t>(0</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5cm)</a:t>
                      </a:r>
                    </a:p>
                  </a:txBody>
                  <a:tcPr marL="55302" marR="55302" marT="27651" marB="27651"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800" dirty="0">
                          <a:latin typeface="ＭＳ Ｐゴシック" panose="020B0600070205080204" pitchFamily="50" charset="-128"/>
                          <a:ea typeface="ＭＳ Ｐゴシック" panose="020B0600070205080204" pitchFamily="50" charset="-128"/>
                        </a:rPr>
                        <a:t>下層</a:t>
                      </a:r>
                      <a:r>
                        <a:rPr kumimoji="1" lang="en-US" altLang="ja-JP" sz="800" dirty="0">
                          <a:latin typeface="ＭＳ Ｐゴシック" panose="020B0600070205080204" pitchFamily="50" charset="-128"/>
                          <a:ea typeface="ＭＳ Ｐゴシック" panose="020B0600070205080204" pitchFamily="50" charset="-128"/>
                        </a:rPr>
                        <a:t>(5</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10cm)</a:t>
                      </a:r>
                    </a:p>
                  </a:txBody>
                  <a:tcPr marL="55302" marR="55302" marT="27651" marB="27651" anchor="ctr">
                    <a:solidFill>
                      <a:srgbClr val="FFCCFF"/>
                    </a:solidFill>
                  </a:tcPr>
                </a:tc>
                <a:extLst>
                  <a:ext uri="{0D108BD9-81ED-4DB2-BD59-A6C34878D82A}">
                    <a16:rowId xmlns:a16="http://schemas.microsoft.com/office/drawing/2014/main" val="930869081"/>
                  </a:ext>
                </a:extLst>
              </a:tr>
              <a:tr h="145874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1349801849"/>
                  </a:ext>
                </a:extLst>
              </a:tr>
              <a:tr h="348357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3751038268"/>
                  </a:ext>
                </a:extLst>
              </a:tr>
            </a:tbl>
          </a:graphicData>
        </a:graphic>
      </p:graphicFrame>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1147076773"/>
              </p:ext>
            </p:extLst>
          </p:nvPr>
        </p:nvGraphicFramePr>
        <p:xfrm>
          <a:off x="-197" y="453650"/>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試行実施結果・底質</a:t>
                      </a:r>
                      <a:r>
                        <a:rPr kumimoji="1" lang="ja-JP" altLang="en-US" sz="1100" dirty="0">
                          <a:latin typeface="ＭＳ ゴシック" panose="020B0609070205080204" pitchFamily="49" charset="-128"/>
                          <a:ea typeface="ＭＳ ゴシック" panose="020B0609070205080204" pitchFamily="49" charset="-128"/>
                        </a:rPr>
                        <a:t>　エリア２</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千歳橋</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　実験区 </a:t>
                      </a:r>
                      <a:r>
                        <a:rPr kumimoji="1" lang="en-US" altLang="ja-JP" sz="1100" dirty="0">
                          <a:latin typeface="ＭＳ ゴシック" panose="020B0609070205080204" pitchFamily="49" charset="-128"/>
                          <a:ea typeface="ＭＳ ゴシック" panose="020B0609070205080204" pitchFamily="49" charset="-128"/>
                        </a:rPr>
                        <a:t>2-2(2/2)</a:t>
                      </a: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graphicFrame>
        <p:nvGraphicFramePr>
          <p:cNvPr id="79" name="表 63">
            <a:extLst>
              <a:ext uri="{FF2B5EF4-FFF2-40B4-BE49-F238E27FC236}">
                <a16:creationId xmlns:a16="http://schemas.microsoft.com/office/drawing/2014/main" id="{211EEDE5-A6DE-4BF3-BA96-57008FE0FDDB}"/>
              </a:ext>
            </a:extLst>
          </p:cNvPr>
          <p:cNvGraphicFramePr>
            <a:graphicFrameLocks noGrp="1"/>
          </p:cNvGraphicFramePr>
          <p:nvPr>
            <p:extLst/>
          </p:nvPr>
        </p:nvGraphicFramePr>
        <p:xfrm>
          <a:off x="7402604" y="1643204"/>
          <a:ext cx="1654698"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61268">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R w="12700" cap="flat" cmpd="sng" algn="ctr">
                      <a:solidFill>
                        <a:schemeClr val="tx1"/>
                      </a:solidFill>
                      <a:prstDash val="solid"/>
                      <a:round/>
                      <a:headEnd type="none" w="med" len="med"/>
                      <a:tailEnd type="none" w="med" len="med"/>
                    </a:lnR>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28575" cap="flat" cmpd="sng" algn="ctr">
                      <a:solidFill>
                        <a:srgbClr val="FF0000"/>
                      </a:solidFill>
                      <a:prstDash val="solid"/>
                      <a:round/>
                      <a:headEnd type="none" w="med" len="med"/>
                      <a:tailEnd type="none" w="med" len="med"/>
                    </a:lnB>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lnR w="28575" cap="flat" cmpd="sng" algn="ctr">
                      <a:solidFill>
                        <a:srgbClr val="FF0000"/>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28575" cap="flat" cmpd="sng" algn="ctr">
                      <a:solidFill>
                        <a:srgbClr val="FF0000"/>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28575" cap="flat" cmpd="sng" algn="ctr">
                      <a:solidFill>
                        <a:srgbClr val="FF0000"/>
                      </a:solidFill>
                      <a:prstDash val="solid"/>
                      <a:round/>
                      <a:headEnd type="none" w="med" len="med"/>
                      <a:tailEnd type="none" w="med" len="med"/>
                    </a:lnT>
                    <a:solidFill>
                      <a:srgbClr val="CCFFCC"/>
                    </a:solidFill>
                  </a:tcPr>
                </a:tc>
                <a:extLst>
                  <a:ext uri="{0D108BD9-81ED-4DB2-BD59-A6C34878D82A}">
                    <a16:rowId xmlns:a16="http://schemas.microsoft.com/office/drawing/2014/main" val="1777216447"/>
                  </a:ext>
                </a:extLst>
              </a:tr>
            </a:tbl>
          </a:graphicData>
        </a:graphic>
      </p:graphicFrame>
      <p:sp>
        <p:nvSpPr>
          <p:cNvPr id="80" name="テキスト ボックス 79">
            <a:extLst>
              <a:ext uri="{FF2B5EF4-FFF2-40B4-BE49-F238E27FC236}">
                <a16:creationId xmlns:a16="http://schemas.microsoft.com/office/drawing/2014/main" id="{D511D914-EA77-4A8B-AB1F-36DA544C989D}"/>
              </a:ext>
            </a:extLst>
          </p:cNvPr>
          <p:cNvSpPr txBox="1"/>
          <p:nvPr/>
        </p:nvSpPr>
        <p:spPr>
          <a:xfrm>
            <a:off x="7402604" y="1447252"/>
            <a:ext cx="1088618" cy="152407"/>
          </a:xfrm>
          <a:prstGeom prst="rect">
            <a:avLst/>
          </a:prstGeom>
          <a:noFill/>
        </p:spPr>
        <p:txBody>
          <a:bodyPr wrap="square" lIns="0" tIns="0" rIns="0" bIns="0" rtlCol="0" anchor="ctr" anchorCtr="0">
            <a:noAutofit/>
          </a:bodyPr>
          <a:lstStyle/>
          <a:p>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847"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847" dirty="0">
              <a:solidFill>
                <a:srgbClr val="000099"/>
              </a:solidFill>
              <a:latin typeface="ＭＳ Ｐゴシック" panose="020B0600070205080204" pitchFamily="50" charset="-128"/>
              <a:ea typeface="ＭＳ Ｐゴシック" panose="020B0600070205080204" pitchFamily="50" charset="-128"/>
            </a:endParaRPr>
          </a:p>
        </p:txBody>
      </p:sp>
      <p:sp>
        <p:nvSpPr>
          <p:cNvPr id="85" name="テキスト ボックス 84">
            <a:extLst>
              <a:ext uri="{FF2B5EF4-FFF2-40B4-BE49-F238E27FC236}">
                <a16:creationId xmlns:a16="http://schemas.microsoft.com/office/drawing/2014/main" id="{A2F8E9E5-FE71-46C4-908A-5F7DA5F96B64}"/>
              </a:ext>
            </a:extLst>
          </p:cNvPr>
          <p:cNvSpPr txBox="1"/>
          <p:nvPr/>
        </p:nvSpPr>
        <p:spPr>
          <a:xfrm>
            <a:off x="7424376" y="2956867"/>
            <a:ext cx="1654307" cy="41367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千歳橋・実験区</a:t>
            </a:r>
            <a:r>
              <a:rPr lang="en-US" altLang="ja-JP" sz="605" dirty="0">
                <a:latin typeface="ＭＳ Ｐゴシック" panose="020B0600070205080204" pitchFamily="50" charset="-128"/>
                <a:ea typeface="ＭＳ Ｐゴシック" panose="020B0600070205080204" pitchFamily="50" charset="-128"/>
              </a:rPr>
              <a:t>2-2】</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・単位散布量は基準どおり</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・散布回数、総散布量とも基準どおり</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　⇒メーカー推奨条件</a:t>
            </a:r>
          </a:p>
        </p:txBody>
      </p:sp>
      <p:grpSp>
        <p:nvGrpSpPr>
          <p:cNvPr id="52" name="グループ化 51">
            <a:extLst>
              <a:ext uri="{FF2B5EF4-FFF2-40B4-BE49-F238E27FC236}">
                <a16:creationId xmlns:a16="http://schemas.microsoft.com/office/drawing/2014/main" id="{158D46DC-8F83-4172-B388-458F507D9BDA}"/>
              </a:ext>
            </a:extLst>
          </p:cNvPr>
          <p:cNvGrpSpPr/>
          <p:nvPr/>
        </p:nvGrpSpPr>
        <p:grpSpPr>
          <a:xfrm>
            <a:off x="7424376" y="2717371"/>
            <a:ext cx="1522091" cy="217724"/>
            <a:chOff x="12275999" y="2880000"/>
            <a:chExt cx="2516735" cy="360000"/>
          </a:xfrm>
        </p:grpSpPr>
        <p:sp>
          <p:nvSpPr>
            <p:cNvPr id="78" name="テキスト ボックス 77">
              <a:extLst>
                <a:ext uri="{FF2B5EF4-FFF2-40B4-BE49-F238E27FC236}">
                  <a16:creationId xmlns:a16="http://schemas.microsoft.com/office/drawing/2014/main" id="{1599AEAA-6F31-46A4-9AFF-D68EFB828ED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86" name="テキスト ボックス 85">
              <a:extLst>
                <a:ext uri="{FF2B5EF4-FFF2-40B4-BE49-F238E27FC236}">
                  <a16:creationId xmlns:a16="http://schemas.microsoft.com/office/drawing/2014/main" id="{2DE00D96-13D0-4494-A477-DDA27F2674B9}"/>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87" name="正方形/長方形 86">
              <a:extLst>
                <a:ext uri="{FF2B5EF4-FFF2-40B4-BE49-F238E27FC236}">
                  <a16:creationId xmlns:a16="http://schemas.microsoft.com/office/drawing/2014/main" id="{78C7ABC4-B347-4538-8B3B-035FCFDD1E7D}"/>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8" name="正方形/長方形 87">
              <a:extLst>
                <a:ext uri="{FF2B5EF4-FFF2-40B4-BE49-F238E27FC236}">
                  <a16:creationId xmlns:a16="http://schemas.microsoft.com/office/drawing/2014/main" id="{FB657FAD-F0A8-4621-9AE1-32BAC5A42329}"/>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9" name="正方形/長方形 88">
              <a:extLst>
                <a:ext uri="{FF2B5EF4-FFF2-40B4-BE49-F238E27FC236}">
                  <a16:creationId xmlns:a16="http://schemas.microsoft.com/office/drawing/2014/main" id="{16F90A9B-9967-4EB8-9812-CEB510821738}"/>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0" name="テキスト ボックス 89">
              <a:extLst>
                <a:ext uri="{FF2B5EF4-FFF2-40B4-BE49-F238E27FC236}">
                  <a16:creationId xmlns:a16="http://schemas.microsoft.com/office/drawing/2014/main" id="{13562A64-1C7A-4F5C-80EE-D4DFE9B69E28}"/>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94" name="テキスト ボックス 93">
              <a:extLst>
                <a:ext uri="{FF2B5EF4-FFF2-40B4-BE49-F238E27FC236}">
                  <a16:creationId xmlns:a16="http://schemas.microsoft.com/office/drawing/2014/main" id="{053AB562-5514-416B-BA11-3824E4658896}"/>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grpSp>
        <p:nvGrpSpPr>
          <p:cNvPr id="74" name="グループ化 73">
            <a:extLst>
              <a:ext uri="{FF2B5EF4-FFF2-40B4-BE49-F238E27FC236}">
                <a16:creationId xmlns:a16="http://schemas.microsoft.com/office/drawing/2014/main" id="{DABA7FE0-5113-4DEC-AAB3-549C347D23D8}"/>
              </a:ext>
            </a:extLst>
          </p:cNvPr>
          <p:cNvGrpSpPr/>
          <p:nvPr/>
        </p:nvGrpSpPr>
        <p:grpSpPr>
          <a:xfrm>
            <a:off x="108862" y="1948017"/>
            <a:ext cx="609626" cy="4615741"/>
            <a:chOff x="180000" y="2016000"/>
            <a:chExt cx="1008000" cy="7632000"/>
          </a:xfrm>
        </p:grpSpPr>
        <p:sp>
          <p:nvSpPr>
            <p:cNvPr id="75" name="矢印: 五方向 74">
              <a:extLst>
                <a:ext uri="{FF2B5EF4-FFF2-40B4-BE49-F238E27FC236}">
                  <a16:creationId xmlns:a16="http://schemas.microsoft.com/office/drawing/2014/main" id="{EA2ED6B0-852A-4425-8520-499CF29C42AC}"/>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96" name="矢印: 五方向 95">
              <a:extLst>
                <a:ext uri="{FF2B5EF4-FFF2-40B4-BE49-F238E27FC236}">
                  <a16:creationId xmlns:a16="http://schemas.microsoft.com/office/drawing/2014/main" id="{25DF8562-AAF2-4846-B2D1-2FCBE6A0DE0F}"/>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97" name="矢印: 五方向 96">
              <a:extLst>
                <a:ext uri="{FF2B5EF4-FFF2-40B4-BE49-F238E27FC236}">
                  <a16:creationId xmlns:a16="http://schemas.microsoft.com/office/drawing/2014/main" id="{6E824FC6-117F-4CC4-9A58-6B90358404CF}"/>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ORP</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98" name="矢印: 五方向 97">
              <a:extLst>
                <a:ext uri="{FF2B5EF4-FFF2-40B4-BE49-F238E27FC236}">
                  <a16:creationId xmlns:a16="http://schemas.microsoft.com/office/drawing/2014/main" id="{D0827DEE-1234-4B2C-9C7E-47E3E0053C17}"/>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99" name="矢印: 五方向 98">
              <a:extLst>
                <a:ext uri="{FF2B5EF4-FFF2-40B4-BE49-F238E27FC236}">
                  <a16:creationId xmlns:a16="http://schemas.microsoft.com/office/drawing/2014/main" id="{7C69EB52-F53E-4268-8822-09E9C7F3B90D}"/>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TOC</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100" name="矢印: 五方向 99">
              <a:extLst>
                <a:ext uri="{FF2B5EF4-FFF2-40B4-BE49-F238E27FC236}">
                  <a16:creationId xmlns:a16="http://schemas.microsoft.com/office/drawing/2014/main" id="{BD4A23E0-9774-487B-9AF3-4221242DEEFB}"/>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101" name="直線矢印コネクタ 100">
              <a:extLst>
                <a:ext uri="{FF2B5EF4-FFF2-40B4-BE49-F238E27FC236}">
                  <a16:creationId xmlns:a16="http://schemas.microsoft.com/office/drawing/2014/main" id="{060C0F6D-9218-4114-8196-E1521025FFC4}"/>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A58DE15C-6628-4ED1-902D-282B8E10E211}"/>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7490A58E-18E8-4AEC-B1C4-7DF923F9F8E8}"/>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883CD10C-218C-465F-9665-5C39D40900C7}"/>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05" name="テキスト ボックス 104">
              <a:extLst>
                <a:ext uri="{FF2B5EF4-FFF2-40B4-BE49-F238E27FC236}">
                  <a16:creationId xmlns:a16="http://schemas.microsoft.com/office/drawing/2014/main" id="{5E0CBCFF-8601-4453-89E0-719938210C69}"/>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605" dirty="0">
                  <a:solidFill>
                    <a:srgbClr val="C00000"/>
                  </a:solidFill>
                  <a:latin typeface="ＭＳ Ｐゴシック" panose="020B0600070205080204" pitchFamily="50" charset="-128"/>
                  <a:ea typeface="ＭＳ Ｐゴシック" panose="020B0600070205080204" pitchFamily="50" charset="-128"/>
                </a:rPr>
                <a:t>矢印</a:t>
              </a:r>
              <a:r>
                <a:rPr lang="ja-JP" altLang="en-US" sz="605" dirty="0">
                  <a:latin typeface="ＭＳ Ｐゴシック" panose="020B0600070205080204" pitchFamily="50" charset="-128"/>
                  <a:ea typeface="ＭＳ Ｐゴシック" panose="020B0600070205080204" pitchFamily="50" charset="-128"/>
                </a:rPr>
                <a:t>：改善方向</a:t>
              </a:r>
            </a:p>
          </p:txBody>
        </p:sp>
      </p:grpSp>
      <p:pic>
        <p:nvPicPr>
          <p:cNvPr id="109" name="図 108"/>
          <p:cNvPicPr>
            <a:picLocks noChangeAspect="1"/>
          </p:cNvPicPr>
          <p:nvPr/>
        </p:nvPicPr>
        <p:blipFill>
          <a:blip r:embed="rId4"/>
          <a:stretch>
            <a:fillRect/>
          </a:stretch>
        </p:blipFill>
        <p:spPr>
          <a:xfrm>
            <a:off x="805577" y="1642526"/>
            <a:ext cx="3222310" cy="810828"/>
          </a:xfrm>
          <a:prstGeom prst="rect">
            <a:avLst/>
          </a:prstGeom>
        </p:spPr>
      </p:pic>
      <p:pic>
        <p:nvPicPr>
          <p:cNvPr id="114" name="図 113"/>
          <p:cNvPicPr>
            <a:picLocks noChangeAspect="1"/>
          </p:cNvPicPr>
          <p:nvPr/>
        </p:nvPicPr>
        <p:blipFill>
          <a:blip r:embed="rId4"/>
          <a:stretch>
            <a:fillRect/>
          </a:stretch>
        </p:blipFill>
        <p:spPr>
          <a:xfrm>
            <a:off x="4071432" y="1642526"/>
            <a:ext cx="3222310" cy="810828"/>
          </a:xfrm>
          <a:prstGeom prst="rect">
            <a:avLst/>
          </a:prstGeom>
        </p:spPr>
      </p:pic>
      <p:sp>
        <p:nvSpPr>
          <p:cNvPr id="121" name="右矢印 120"/>
          <p:cNvSpPr/>
          <p:nvPr/>
        </p:nvSpPr>
        <p:spPr>
          <a:xfrm rot="1800000">
            <a:off x="4769093" y="4902740"/>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28" name="右矢印 127"/>
          <p:cNvSpPr/>
          <p:nvPr/>
        </p:nvSpPr>
        <p:spPr>
          <a:xfrm>
            <a:off x="1530346" y="4193966"/>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nvGrpSpPr>
          <p:cNvPr id="129" name="グループ化 128"/>
          <p:cNvGrpSpPr/>
          <p:nvPr/>
        </p:nvGrpSpPr>
        <p:grpSpPr>
          <a:xfrm>
            <a:off x="4752206" y="3346852"/>
            <a:ext cx="284900" cy="279571"/>
            <a:chOff x="2273730" y="5600927"/>
            <a:chExt cx="509451" cy="431780"/>
          </a:xfrm>
        </p:grpSpPr>
        <p:sp>
          <p:nvSpPr>
            <p:cNvPr id="130" name="右矢印 129"/>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31" name="右矢印 130"/>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sp>
        <p:nvSpPr>
          <p:cNvPr id="134" name="右矢印 133"/>
          <p:cNvSpPr/>
          <p:nvPr/>
        </p:nvSpPr>
        <p:spPr>
          <a:xfrm>
            <a:off x="4700718" y="4193966"/>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nvGrpSpPr>
          <p:cNvPr id="139" name="グループ化 138"/>
          <p:cNvGrpSpPr/>
          <p:nvPr/>
        </p:nvGrpSpPr>
        <p:grpSpPr>
          <a:xfrm>
            <a:off x="1527017" y="5728959"/>
            <a:ext cx="311439" cy="278660"/>
            <a:chOff x="2284998" y="4003060"/>
            <a:chExt cx="514955" cy="460757"/>
          </a:xfrm>
        </p:grpSpPr>
        <p:sp>
          <p:nvSpPr>
            <p:cNvPr id="140" name="右矢印 139"/>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41" name="右矢印 140"/>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sp>
        <p:nvSpPr>
          <p:cNvPr id="143" name="右矢印 142"/>
          <p:cNvSpPr/>
          <p:nvPr/>
        </p:nvSpPr>
        <p:spPr>
          <a:xfrm>
            <a:off x="4710565" y="5822036"/>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42" name="右矢印 141"/>
          <p:cNvSpPr/>
          <p:nvPr/>
        </p:nvSpPr>
        <p:spPr>
          <a:xfrm rot="1800000">
            <a:off x="4720976" y="5704845"/>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72" name="右矢印 98">
            <a:extLst>
              <a:ext uri="{FF2B5EF4-FFF2-40B4-BE49-F238E27FC236}">
                <a16:creationId xmlns:a16="http://schemas.microsoft.com/office/drawing/2014/main" id="{8BDF560E-8381-20BF-B4D4-44007E3B355C}"/>
              </a:ext>
            </a:extLst>
          </p:cNvPr>
          <p:cNvSpPr/>
          <p:nvPr/>
        </p:nvSpPr>
        <p:spPr>
          <a:xfrm>
            <a:off x="7457354" y="3638456"/>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76" name="右矢印 99">
            <a:extLst>
              <a:ext uri="{FF2B5EF4-FFF2-40B4-BE49-F238E27FC236}">
                <a16:creationId xmlns:a16="http://schemas.microsoft.com/office/drawing/2014/main" id="{4C48B49E-F984-8305-6381-1C318FAB63E1}"/>
              </a:ext>
            </a:extLst>
          </p:cNvPr>
          <p:cNvSpPr/>
          <p:nvPr/>
        </p:nvSpPr>
        <p:spPr>
          <a:xfrm rot="19800000">
            <a:off x="7466341" y="3885892"/>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81" name="右矢印 100">
            <a:extLst>
              <a:ext uri="{FF2B5EF4-FFF2-40B4-BE49-F238E27FC236}">
                <a16:creationId xmlns:a16="http://schemas.microsoft.com/office/drawing/2014/main" id="{FD398614-7FBB-3CA7-3B56-A1723CC992A8}"/>
              </a:ext>
            </a:extLst>
          </p:cNvPr>
          <p:cNvSpPr/>
          <p:nvPr/>
        </p:nvSpPr>
        <p:spPr>
          <a:xfrm rot="1800000">
            <a:off x="7474241" y="4149273"/>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82" name="テキスト ボックス 81">
            <a:extLst>
              <a:ext uri="{FF2B5EF4-FFF2-40B4-BE49-F238E27FC236}">
                <a16:creationId xmlns:a16="http://schemas.microsoft.com/office/drawing/2014/main" id="{A4F86C04-BCF0-D66F-7481-600D4E6A65C0}"/>
              </a:ext>
            </a:extLst>
          </p:cNvPr>
          <p:cNvSpPr txBox="1"/>
          <p:nvPr/>
        </p:nvSpPr>
        <p:spPr>
          <a:xfrm>
            <a:off x="7844941" y="3553337"/>
            <a:ext cx="1085666" cy="1485176"/>
          </a:xfrm>
          <a:prstGeom prst="rect">
            <a:avLst/>
          </a:prstGeom>
          <a:noFill/>
        </p:spPr>
        <p:txBody>
          <a:bodyPr wrap="square" lIns="0" tIns="0" rIns="0" bIns="0" rtlCol="0" anchor="t" anchorCtr="0">
            <a:noAutofit/>
          </a:bodyPr>
          <a:lstStyle/>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年間通して横ばい</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年間通して増加傾向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年間通して減少傾向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上段は実験区</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下段は対照区</a:t>
            </a:r>
            <a:endParaRPr lang="en-US" altLang="ja-JP" sz="847" dirty="0">
              <a:latin typeface="ＭＳ Ｐゴシック" panose="020B0600070205080204" pitchFamily="50" charset="-128"/>
              <a:ea typeface="ＭＳ Ｐゴシック" panose="020B0600070205080204" pitchFamily="50" charset="-128"/>
            </a:endParaRPr>
          </a:p>
        </p:txBody>
      </p:sp>
      <p:sp>
        <p:nvSpPr>
          <p:cNvPr id="93" name="テキスト ボックス 92">
            <a:extLst>
              <a:ext uri="{FF2B5EF4-FFF2-40B4-BE49-F238E27FC236}">
                <a16:creationId xmlns:a16="http://schemas.microsoft.com/office/drawing/2014/main" id="{5650FD9B-1185-45D2-9240-D2FCC4ED3E41}"/>
              </a:ext>
            </a:extLst>
          </p:cNvPr>
          <p:cNvSpPr txBox="1"/>
          <p:nvPr/>
        </p:nvSpPr>
        <p:spPr>
          <a:xfrm>
            <a:off x="240830" y="755497"/>
            <a:ext cx="8622862" cy="392561"/>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・千歳橋・実験区</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では、全硫化物と強熱減量で年間を通じて対照区に比べ減少傾向が見られ、薬剤散布による底質改善効果が示唆された。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・非出水期を中心に全硫化物、</a:t>
            </a:r>
            <a:r>
              <a:rPr lang="en-US" altLang="ja-JP" sz="847" dirty="0">
                <a:latin typeface="ＭＳ Ｐゴシック" panose="020B0600070205080204" pitchFamily="50" charset="-128"/>
                <a:ea typeface="ＭＳ Ｐゴシック" panose="020B0600070205080204" pitchFamily="50" charset="-128"/>
              </a:rPr>
              <a:t>TOC</a:t>
            </a:r>
            <a:r>
              <a:rPr lang="ja-JP" altLang="en-US" sz="847" dirty="0" err="1">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強熱減量の一部期間に改善傾向が見られた。特に下層では</a:t>
            </a:r>
            <a:r>
              <a:rPr lang="en-US" altLang="ja-JP" sz="847" dirty="0">
                <a:latin typeface="ＭＳ Ｐゴシック" panose="020B0600070205080204" pitchFamily="50" charset="-128"/>
                <a:ea typeface="ＭＳ Ｐゴシック" panose="020B0600070205080204" pitchFamily="50" charset="-128"/>
              </a:rPr>
              <a:t>R3.11-R4.5</a:t>
            </a:r>
            <a:r>
              <a:rPr lang="ja-JP" altLang="en-US" sz="847" dirty="0">
                <a:latin typeface="ＭＳ Ｐゴシック" panose="020B0600070205080204" pitchFamily="50" charset="-128"/>
                <a:ea typeface="ＭＳ Ｐゴシック" panose="020B0600070205080204" pitchFamily="50" charset="-128"/>
              </a:rPr>
              <a:t>月の期間で</a:t>
            </a:r>
            <a:r>
              <a:rPr lang="en-US" altLang="ja-JP" sz="847" dirty="0">
                <a:latin typeface="ＭＳ Ｐゴシック" panose="020B0600070205080204" pitchFamily="50" charset="-128"/>
                <a:ea typeface="ＭＳ Ｐゴシック" panose="020B0600070205080204" pitchFamily="50" charset="-128"/>
              </a:rPr>
              <a:t>3</a:t>
            </a:r>
            <a:r>
              <a:rPr lang="ja-JP" altLang="en-US" sz="847" dirty="0">
                <a:latin typeface="ＭＳ Ｐゴシック" panose="020B0600070205080204" pitchFamily="50" charset="-128"/>
                <a:ea typeface="ＭＳ Ｐゴシック" panose="020B0600070205080204" pitchFamily="50" charset="-128"/>
              </a:rPr>
              <a:t>項目で改善傾向が見られた。</a:t>
            </a:r>
            <a:endParaRPr lang="en-US" altLang="ja-JP" sz="847" dirty="0">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5"/>
          <a:stretch>
            <a:fillRect/>
          </a:stretch>
        </p:blipFill>
        <p:spPr>
          <a:xfrm>
            <a:off x="800933" y="2401979"/>
            <a:ext cx="6485620" cy="667367"/>
          </a:xfrm>
          <a:prstGeom prst="rect">
            <a:avLst/>
          </a:prstGeom>
        </p:spPr>
      </p:pic>
      <p:sp>
        <p:nvSpPr>
          <p:cNvPr id="110" name="正方形/長方形 109"/>
          <p:cNvSpPr/>
          <p:nvPr/>
        </p:nvSpPr>
        <p:spPr>
          <a:xfrm>
            <a:off x="7361917" y="4814930"/>
            <a:ext cx="1677923" cy="483402"/>
          </a:xfrm>
          <a:prstGeom prst="rect">
            <a:avLst/>
          </a:prstGeom>
        </p:spPr>
        <p:txBody>
          <a:bodyPr wrap="square">
            <a:spAutoFit/>
          </a:bodyPr>
          <a:lstStyle/>
          <a:p>
            <a:r>
              <a:rPr lang="en-US" altLang="ja-JP" sz="847" b="1" dirty="0">
                <a:latin typeface="ＭＳ ゴシック" panose="020B0609070205080204" pitchFamily="49" charset="-128"/>
                <a:ea typeface="ＭＳ ゴシック" panose="020B0609070205080204" pitchFamily="49" charset="-128"/>
              </a:rPr>
              <a:t>※</a:t>
            </a:r>
            <a:r>
              <a:rPr lang="ja-JP" altLang="en-US" sz="847" b="1" dirty="0">
                <a:latin typeface="ＭＳ ゴシック" panose="020B0609070205080204" pitchFamily="49" charset="-128"/>
                <a:ea typeface="ＭＳ ゴシック" panose="020B0609070205080204" pitchFamily="49" charset="-128"/>
              </a:rPr>
              <a:t>最小二乗法により、</a:t>
            </a:r>
            <a:r>
              <a:rPr lang="en-US" altLang="ja-JP" sz="847" b="1" dirty="0">
                <a:latin typeface="ＭＳ ゴシック" panose="020B0609070205080204" pitchFamily="49" charset="-128"/>
                <a:ea typeface="ＭＳ ゴシック" panose="020B0609070205080204" pitchFamily="49" charset="-128"/>
              </a:rPr>
              <a:t>1</a:t>
            </a:r>
            <a:r>
              <a:rPr lang="ja-JP" altLang="en-US" sz="847" b="1" dirty="0">
                <a:latin typeface="ＭＳ ゴシック" panose="020B0609070205080204" pitchFamily="49" charset="-128"/>
                <a:ea typeface="ＭＳ ゴシック" panose="020B0609070205080204" pitchFamily="49" charset="-128"/>
              </a:rPr>
              <a:t>年間で　平均的に</a:t>
            </a:r>
            <a:r>
              <a:rPr lang="en-US" altLang="ja-JP" sz="847" b="1" dirty="0">
                <a:latin typeface="ＭＳ ゴシック" panose="020B0609070205080204" pitchFamily="49" charset="-128"/>
                <a:ea typeface="ＭＳ ゴシック" panose="020B0609070205080204" pitchFamily="49" charset="-128"/>
              </a:rPr>
              <a:t>20</a:t>
            </a:r>
            <a:r>
              <a:rPr lang="ja-JP" altLang="en-US" sz="847" b="1" dirty="0">
                <a:latin typeface="ＭＳ ゴシック" panose="020B0609070205080204" pitchFamily="49" charset="-128"/>
                <a:ea typeface="ＭＳ ゴシック" panose="020B0609070205080204" pitchFamily="49" charset="-128"/>
              </a:rPr>
              <a:t>％以上の変化があった場合に変化ありとした。</a:t>
            </a:r>
            <a:endParaRPr lang="ja-JP" altLang="en-US" sz="847" dirty="0"/>
          </a:p>
        </p:txBody>
      </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47</a:t>
            </a:fld>
            <a:endParaRPr kumimoji="1" lang="ja-JP" altLang="en-US" dirty="0"/>
          </a:p>
        </p:txBody>
      </p:sp>
      <p:grpSp>
        <p:nvGrpSpPr>
          <p:cNvPr id="83" name="グループ化 82"/>
          <p:cNvGrpSpPr/>
          <p:nvPr/>
        </p:nvGrpSpPr>
        <p:grpSpPr>
          <a:xfrm>
            <a:off x="1507208" y="3343674"/>
            <a:ext cx="284900" cy="279571"/>
            <a:chOff x="2273730" y="5600927"/>
            <a:chExt cx="509451" cy="431780"/>
          </a:xfrm>
        </p:grpSpPr>
        <p:sp>
          <p:nvSpPr>
            <p:cNvPr id="84" name="右矢印 83"/>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91" name="右矢印 90"/>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grpSp>
        <p:nvGrpSpPr>
          <p:cNvPr id="95" name="グループ化 94"/>
          <p:cNvGrpSpPr/>
          <p:nvPr/>
        </p:nvGrpSpPr>
        <p:grpSpPr>
          <a:xfrm>
            <a:off x="7420067" y="5548226"/>
            <a:ext cx="1619773" cy="415680"/>
            <a:chOff x="12268875" y="8831731"/>
            <a:chExt cx="2678249" cy="687316"/>
          </a:xfrm>
        </p:grpSpPr>
        <p:sp>
          <p:nvSpPr>
            <p:cNvPr id="108" name="テキスト ボックス 107">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solidFill>
                <a:schemeClr val="tx1"/>
              </a:solidFill>
            </a:ln>
          </p:spPr>
          <p:txBody>
            <a:bodyPr wrap="square" lIns="283041" tIns="0" rIns="0" bIns="0" rtlCol="0" anchor="ctr" anchorCtr="0">
              <a:noAutofit/>
            </a:bodyPr>
            <a:lstStyle/>
            <a:p>
              <a:pPr>
                <a:lnSpc>
                  <a:spcPts val="786"/>
                </a:lnSpc>
              </a:pPr>
              <a:r>
                <a:rPr lang="ja-JP" altLang="en-US" sz="726" dirty="0">
                  <a:latin typeface="ＭＳ Ｐゴシック" panose="020B0600070205080204" pitchFamily="50" charset="-128"/>
                  <a:ea typeface="ＭＳ Ｐゴシック" panose="020B0600070205080204" pitchFamily="50" charset="-128"/>
                </a:rPr>
                <a:t>　　　改善傾向が見られた範囲</a:t>
              </a: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r>
                <a:rPr lang="ja-JP" altLang="en-US" sz="726" dirty="0">
                  <a:latin typeface="ＭＳ Ｐゴシック" panose="020B0600070205080204" pitchFamily="50" charset="-128"/>
                  <a:ea typeface="ＭＳ Ｐゴシック" panose="020B0600070205080204" pitchFamily="50" charset="-128"/>
                </a:rPr>
                <a:t>　　　緩和傾向が見られた範囲</a:t>
              </a:r>
            </a:p>
          </p:txBody>
        </p:sp>
        <p:sp>
          <p:nvSpPr>
            <p:cNvPr id="116" name="フローチャート: 手作業 115"/>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17" name="フローチャート: 手作業 116"/>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sp>
        <p:nvSpPr>
          <p:cNvPr id="66" name="右矢印 100">
            <a:extLst>
              <a:ext uri="{FF2B5EF4-FFF2-40B4-BE49-F238E27FC236}">
                <a16:creationId xmlns:a16="http://schemas.microsoft.com/office/drawing/2014/main" id="{FD398614-7FBB-3CA7-3B56-A1723CC992A8}"/>
              </a:ext>
            </a:extLst>
          </p:cNvPr>
          <p:cNvSpPr/>
          <p:nvPr/>
        </p:nvSpPr>
        <p:spPr>
          <a:xfrm rot="1800000">
            <a:off x="1543904" y="4075818"/>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67" name="右矢印 100">
            <a:extLst>
              <a:ext uri="{FF2B5EF4-FFF2-40B4-BE49-F238E27FC236}">
                <a16:creationId xmlns:a16="http://schemas.microsoft.com/office/drawing/2014/main" id="{FD398614-7FBB-3CA7-3B56-A1723CC992A8}"/>
              </a:ext>
            </a:extLst>
          </p:cNvPr>
          <p:cNvSpPr/>
          <p:nvPr/>
        </p:nvSpPr>
        <p:spPr>
          <a:xfrm rot="1800000">
            <a:off x="1487667" y="4963245"/>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38" name="右矢印 137"/>
          <p:cNvSpPr/>
          <p:nvPr/>
        </p:nvSpPr>
        <p:spPr>
          <a:xfrm>
            <a:off x="1495052" y="4865652"/>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68" name="右矢印 100">
            <a:extLst>
              <a:ext uri="{FF2B5EF4-FFF2-40B4-BE49-F238E27FC236}">
                <a16:creationId xmlns:a16="http://schemas.microsoft.com/office/drawing/2014/main" id="{FD398614-7FBB-3CA7-3B56-A1723CC992A8}"/>
              </a:ext>
            </a:extLst>
          </p:cNvPr>
          <p:cNvSpPr/>
          <p:nvPr/>
        </p:nvSpPr>
        <p:spPr>
          <a:xfrm rot="1800000">
            <a:off x="4710564" y="4084338"/>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69" name="右矢印 68"/>
          <p:cNvSpPr/>
          <p:nvPr/>
        </p:nvSpPr>
        <p:spPr>
          <a:xfrm rot="1800000">
            <a:off x="4769093" y="5024666"/>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grpSp>
        <p:nvGrpSpPr>
          <p:cNvPr id="70" name="グループ化 69"/>
          <p:cNvGrpSpPr/>
          <p:nvPr/>
        </p:nvGrpSpPr>
        <p:grpSpPr>
          <a:xfrm>
            <a:off x="0" y="-37863"/>
            <a:ext cx="8179435" cy="433863"/>
            <a:chOff x="0" y="-37863"/>
            <a:chExt cx="8179435" cy="433863"/>
          </a:xfrm>
        </p:grpSpPr>
        <p:sp>
          <p:nvSpPr>
            <p:cNvPr id="71" name="正方形/長方形 70"/>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6518862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4060367" y="3135974"/>
            <a:ext cx="3205173" cy="3409206"/>
          </a:xfrm>
          <a:prstGeom prst="rect">
            <a:avLst/>
          </a:prstGeom>
        </p:spPr>
      </p:pic>
      <p:pic>
        <p:nvPicPr>
          <p:cNvPr id="7" name="図 6"/>
          <p:cNvPicPr>
            <a:picLocks noChangeAspect="1"/>
          </p:cNvPicPr>
          <p:nvPr/>
        </p:nvPicPr>
        <p:blipFill>
          <a:blip r:embed="rId3"/>
          <a:stretch>
            <a:fillRect/>
          </a:stretch>
        </p:blipFill>
        <p:spPr>
          <a:xfrm>
            <a:off x="815397" y="3187683"/>
            <a:ext cx="3222309" cy="3357496"/>
          </a:xfrm>
          <a:prstGeom prst="rect">
            <a:avLst/>
          </a:prstGeom>
        </p:spPr>
      </p:pic>
      <p:graphicFrame>
        <p:nvGraphicFramePr>
          <p:cNvPr id="69" name="表 36">
            <a:extLst>
              <a:ext uri="{FF2B5EF4-FFF2-40B4-BE49-F238E27FC236}">
                <a16:creationId xmlns:a16="http://schemas.microsoft.com/office/drawing/2014/main" id="{C9E73EE8-8C3E-434E-966A-32B64541DF7A}"/>
              </a:ext>
            </a:extLst>
          </p:cNvPr>
          <p:cNvGraphicFramePr>
            <a:graphicFrameLocks noGrp="1"/>
          </p:cNvGraphicFramePr>
          <p:nvPr>
            <p:extLst/>
          </p:nvPr>
        </p:nvGraphicFramePr>
        <p:xfrm>
          <a:off x="783805" y="1485487"/>
          <a:ext cx="6531710" cy="5126665"/>
        </p:xfrm>
        <a:graphic>
          <a:graphicData uri="http://schemas.openxmlformats.org/drawingml/2006/table">
            <a:tbl>
              <a:tblPr firstRow="1" bandRow="1">
                <a:tableStyleId>{5940675A-B579-460E-94D1-54222C63F5DA}</a:tableStyleId>
              </a:tblPr>
              <a:tblGrid>
                <a:gridCol w="3265855">
                  <a:extLst>
                    <a:ext uri="{9D8B030D-6E8A-4147-A177-3AD203B41FA5}">
                      <a16:colId xmlns:a16="http://schemas.microsoft.com/office/drawing/2014/main" val="3521166180"/>
                    </a:ext>
                  </a:extLst>
                </a:gridCol>
                <a:gridCol w="3265855">
                  <a:extLst>
                    <a:ext uri="{9D8B030D-6E8A-4147-A177-3AD203B41FA5}">
                      <a16:colId xmlns:a16="http://schemas.microsoft.com/office/drawing/2014/main" val="3619023527"/>
                    </a:ext>
                  </a:extLst>
                </a:gridCol>
              </a:tblGrid>
              <a:tr h="184339">
                <a:tc>
                  <a:txBody>
                    <a:bodyPr/>
                    <a:lstStyle/>
                    <a:p>
                      <a:pPr algn="ctr"/>
                      <a:r>
                        <a:rPr kumimoji="1" lang="ja-JP" altLang="en-US" sz="800" dirty="0">
                          <a:latin typeface="ＭＳ Ｐゴシック" panose="020B0600070205080204" pitchFamily="50" charset="-128"/>
                          <a:ea typeface="ＭＳ Ｐゴシック" panose="020B0600070205080204" pitchFamily="50" charset="-128"/>
                        </a:rPr>
                        <a:t>上層</a:t>
                      </a:r>
                      <a:r>
                        <a:rPr kumimoji="1" lang="en-US" altLang="ja-JP" sz="800" dirty="0">
                          <a:latin typeface="ＭＳ Ｐゴシック" panose="020B0600070205080204" pitchFamily="50" charset="-128"/>
                          <a:ea typeface="ＭＳ Ｐゴシック" panose="020B0600070205080204" pitchFamily="50" charset="-128"/>
                        </a:rPr>
                        <a:t>(0</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5cm)</a:t>
                      </a:r>
                    </a:p>
                  </a:txBody>
                  <a:tcPr marL="55302" marR="55302" marT="27651" marB="27651"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800" dirty="0">
                          <a:latin typeface="ＭＳ Ｐゴシック" panose="020B0600070205080204" pitchFamily="50" charset="-128"/>
                          <a:ea typeface="ＭＳ Ｐゴシック" panose="020B0600070205080204" pitchFamily="50" charset="-128"/>
                        </a:rPr>
                        <a:t>下層</a:t>
                      </a:r>
                      <a:r>
                        <a:rPr kumimoji="1" lang="en-US" altLang="ja-JP" sz="800" dirty="0">
                          <a:latin typeface="ＭＳ Ｐゴシック" panose="020B0600070205080204" pitchFamily="50" charset="-128"/>
                          <a:ea typeface="ＭＳ Ｐゴシック" panose="020B0600070205080204" pitchFamily="50" charset="-128"/>
                        </a:rPr>
                        <a:t>(5</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10cm)</a:t>
                      </a:r>
                    </a:p>
                  </a:txBody>
                  <a:tcPr marL="55302" marR="55302" marT="27651" marB="27651" anchor="ctr">
                    <a:solidFill>
                      <a:srgbClr val="FFCCFF"/>
                    </a:solidFill>
                  </a:tcPr>
                </a:tc>
                <a:extLst>
                  <a:ext uri="{0D108BD9-81ED-4DB2-BD59-A6C34878D82A}">
                    <a16:rowId xmlns:a16="http://schemas.microsoft.com/office/drawing/2014/main" val="930869081"/>
                  </a:ext>
                </a:extLst>
              </a:tr>
              <a:tr h="145874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1349801849"/>
                  </a:ext>
                </a:extLst>
              </a:tr>
              <a:tr h="348357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3751038268"/>
                  </a:ext>
                </a:extLst>
              </a:tr>
            </a:tbl>
          </a:graphicData>
        </a:graphic>
      </p:graphicFrame>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3411078820"/>
              </p:ext>
            </p:extLst>
          </p:nvPr>
        </p:nvGraphicFramePr>
        <p:xfrm>
          <a:off x="-197" y="453654"/>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試行実施結果・底質</a:t>
                      </a:r>
                      <a:r>
                        <a:rPr kumimoji="1" lang="ja-JP" altLang="en-US" sz="1100" dirty="0">
                          <a:latin typeface="ＭＳ ゴシック" panose="020B0609070205080204" pitchFamily="49" charset="-128"/>
                          <a:ea typeface="ＭＳ ゴシック" panose="020B0609070205080204" pitchFamily="49" charset="-128"/>
                        </a:rPr>
                        <a:t>　エリア３</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南弁天橋</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　実験区 </a:t>
                      </a:r>
                      <a:r>
                        <a:rPr kumimoji="1" lang="en-US" altLang="ja-JP" sz="1100" dirty="0">
                          <a:latin typeface="ＭＳ ゴシック" panose="020B0609070205080204" pitchFamily="49" charset="-128"/>
                          <a:ea typeface="ＭＳ ゴシック" panose="020B0609070205080204" pitchFamily="49" charset="-128"/>
                        </a:rPr>
                        <a:t>3-1(1/2)</a:t>
                      </a: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graphicFrame>
        <p:nvGraphicFramePr>
          <p:cNvPr id="94" name="表 63">
            <a:extLst>
              <a:ext uri="{FF2B5EF4-FFF2-40B4-BE49-F238E27FC236}">
                <a16:creationId xmlns:a16="http://schemas.microsoft.com/office/drawing/2014/main" id="{9E033E5A-7817-4F4E-8EA8-DB34E62688DF}"/>
              </a:ext>
            </a:extLst>
          </p:cNvPr>
          <p:cNvGraphicFramePr>
            <a:graphicFrameLocks noGrp="1"/>
          </p:cNvGraphicFramePr>
          <p:nvPr>
            <p:extLst/>
          </p:nvPr>
        </p:nvGraphicFramePr>
        <p:xfrm>
          <a:off x="7402604" y="1681438"/>
          <a:ext cx="1654698"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61268">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lnR w="28575" cap="flat" cmpd="sng" algn="ctr">
                      <a:solidFill>
                        <a:srgbClr val="FF0000"/>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28575" cap="flat" cmpd="sng" algn="ctr">
                      <a:solidFill>
                        <a:srgbClr val="FF0000"/>
                      </a:solidFill>
                      <a:prstDash val="solid"/>
                      <a:round/>
                      <a:headEnd type="none" w="med" len="med"/>
                      <a:tailEnd type="none" w="med" len="med"/>
                    </a:lnL>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CCFFCC"/>
                    </a:solidFill>
                  </a:tcPr>
                </a:tc>
                <a:extLst>
                  <a:ext uri="{0D108BD9-81ED-4DB2-BD59-A6C34878D82A}">
                    <a16:rowId xmlns:a16="http://schemas.microsoft.com/office/drawing/2014/main" val="1777216447"/>
                  </a:ext>
                </a:extLst>
              </a:tr>
            </a:tbl>
          </a:graphicData>
        </a:graphic>
      </p:graphicFrame>
      <p:sp>
        <p:nvSpPr>
          <p:cNvPr id="96" name="テキスト ボックス 95">
            <a:extLst>
              <a:ext uri="{FF2B5EF4-FFF2-40B4-BE49-F238E27FC236}">
                <a16:creationId xmlns:a16="http://schemas.microsoft.com/office/drawing/2014/main" id="{FB52F211-6E7E-4819-AFBF-268F383DDA10}"/>
              </a:ext>
            </a:extLst>
          </p:cNvPr>
          <p:cNvSpPr txBox="1"/>
          <p:nvPr/>
        </p:nvSpPr>
        <p:spPr>
          <a:xfrm>
            <a:off x="7402604" y="1485487"/>
            <a:ext cx="1088618" cy="152407"/>
          </a:xfrm>
          <a:prstGeom prst="rect">
            <a:avLst/>
          </a:prstGeom>
          <a:noFill/>
        </p:spPr>
        <p:txBody>
          <a:bodyPr wrap="square" lIns="0" tIns="0" rIns="0" bIns="0" rtlCol="0" anchor="ctr" anchorCtr="0">
            <a:noAutofit/>
          </a:bodyPr>
          <a:lstStyle/>
          <a:p>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847"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847" dirty="0">
              <a:solidFill>
                <a:srgbClr val="000099"/>
              </a:solidFill>
              <a:latin typeface="ＭＳ Ｐゴシック" panose="020B0600070205080204" pitchFamily="50" charset="-128"/>
              <a:ea typeface="ＭＳ Ｐゴシック" panose="020B0600070205080204" pitchFamily="50" charset="-128"/>
            </a:endParaRPr>
          </a:p>
        </p:txBody>
      </p:sp>
      <p:sp>
        <p:nvSpPr>
          <p:cNvPr id="97" name="テキスト ボックス 96">
            <a:extLst>
              <a:ext uri="{FF2B5EF4-FFF2-40B4-BE49-F238E27FC236}">
                <a16:creationId xmlns:a16="http://schemas.microsoft.com/office/drawing/2014/main" id="{B057AC18-1A97-4481-B90B-5AE70F8B2F97}"/>
              </a:ext>
            </a:extLst>
          </p:cNvPr>
          <p:cNvSpPr txBox="1"/>
          <p:nvPr/>
        </p:nvSpPr>
        <p:spPr>
          <a:xfrm>
            <a:off x="7424376" y="2998595"/>
            <a:ext cx="1654307" cy="32658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南弁天橋・実験区</a:t>
            </a:r>
            <a:r>
              <a:rPr lang="en-US" altLang="ja-JP" sz="605" dirty="0">
                <a:latin typeface="ＭＳ Ｐゴシック" panose="020B0600070205080204" pitchFamily="50" charset="-128"/>
                <a:ea typeface="ＭＳ Ｐゴシック" panose="020B0600070205080204" pitchFamily="50" charset="-128"/>
              </a:rPr>
              <a:t>3-1】</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・単位散布量は基準より少ない</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56" name="グループ化 55">
            <a:extLst>
              <a:ext uri="{FF2B5EF4-FFF2-40B4-BE49-F238E27FC236}">
                <a16:creationId xmlns:a16="http://schemas.microsoft.com/office/drawing/2014/main" id="{8F95769D-8D16-4A72-807F-0D09CEBC7E13}"/>
              </a:ext>
            </a:extLst>
          </p:cNvPr>
          <p:cNvGrpSpPr/>
          <p:nvPr/>
        </p:nvGrpSpPr>
        <p:grpSpPr>
          <a:xfrm>
            <a:off x="7424376" y="2759099"/>
            <a:ext cx="1522091" cy="217724"/>
            <a:chOff x="12275999" y="2880000"/>
            <a:chExt cx="2516735" cy="360000"/>
          </a:xfrm>
        </p:grpSpPr>
        <p:sp>
          <p:nvSpPr>
            <p:cNvPr id="82" name="テキスト ボックス 81">
              <a:extLst>
                <a:ext uri="{FF2B5EF4-FFF2-40B4-BE49-F238E27FC236}">
                  <a16:creationId xmlns:a16="http://schemas.microsoft.com/office/drawing/2014/main" id="{86142481-7F78-4A16-9E13-00CE577421B8}"/>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87" name="テキスト ボックス 86">
              <a:extLst>
                <a:ext uri="{FF2B5EF4-FFF2-40B4-BE49-F238E27FC236}">
                  <a16:creationId xmlns:a16="http://schemas.microsoft.com/office/drawing/2014/main" id="{C134B8D7-3037-4A27-9DA8-69C7EB0003CB}"/>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88" name="正方形/長方形 87">
              <a:extLst>
                <a:ext uri="{FF2B5EF4-FFF2-40B4-BE49-F238E27FC236}">
                  <a16:creationId xmlns:a16="http://schemas.microsoft.com/office/drawing/2014/main" id="{53E8566E-28AB-410E-86FF-9F470E25B20C}"/>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9" name="正方形/長方形 88">
              <a:extLst>
                <a:ext uri="{FF2B5EF4-FFF2-40B4-BE49-F238E27FC236}">
                  <a16:creationId xmlns:a16="http://schemas.microsoft.com/office/drawing/2014/main" id="{C87DD0A8-03C8-4D41-BDDD-6F96471D96FA}"/>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0" name="正方形/長方形 89">
              <a:extLst>
                <a:ext uri="{FF2B5EF4-FFF2-40B4-BE49-F238E27FC236}">
                  <a16:creationId xmlns:a16="http://schemas.microsoft.com/office/drawing/2014/main" id="{8F388475-309C-4FC2-B0F6-FAD26FDE8FA7}"/>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1" name="テキスト ボックス 90">
              <a:extLst>
                <a:ext uri="{FF2B5EF4-FFF2-40B4-BE49-F238E27FC236}">
                  <a16:creationId xmlns:a16="http://schemas.microsoft.com/office/drawing/2014/main" id="{0BD4FC3E-A3B6-486B-8E26-96B4CE4F3F99}"/>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98" name="テキスト ボックス 97">
              <a:extLst>
                <a:ext uri="{FF2B5EF4-FFF2-40B4-BE49-F238E27FC236}">
                  <a16:creationId xmlns:a16="http://schemas.microsoft.com/office/drawing/2014/main" id="{E239FB5E-2B40-4210-9CF1-CA4187797D5C}"/>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grpSp>
        <p:nvGrpSpPr>
          <p:cNvPr id="71" name="グループ化 70">
            <a:extLst>
              <a:ext uri="{FF2B5EF4-FFF2-40B4-BE49-F238E27FC236}">
                <a16:creationId xmlns:a16="http://schemas.microsoft.com/office/drawing/2014/main" id="{FCE47F2A-2094-4BA4-834D-D837A46B89BD}"/>
              </a:ext>
            </a:extLst>
          </p:cNvPr>
          <p:cNvGrpSpPr/>
          <p:nvPr/>
        </p:nvGrpSpPr>
        <p:grpSpPr>
          <a:xfrm>
            <a:off x="108862" y="1986251"/>
            <a:ext cx="609626" cy="4615741"/>
            <a:chOff x="180000" y="2016000"/>
            <a:chExt cx="1008000" cy="7632000"/>
          </a:xfrm>
        </p:grpSpPr>
        <p:sp>
          <p:nvSpPr>
            <p:cNvPr id="72" name="矢印: 五方向 71">
              <a:extLst>
                <a:ext uri="{FF2B5EF4-FFF2-40B4-BE49-F238E27FC236}">
                  <a16:creationId xmlns:a16="http://schemas.microsoft.com/office/drawing/2014/main" id="{FE70E27A-C058-4284-B09F-5BB34F86A51D}"/>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73" name="矢印: 五方向 72">
              <a:extLst>
                <a:ext uri="{FF2B5EF4-FFF2-40B4-BE49-F238E27FC236}">
                  <a16:creationId xmlns:a16="http://schemas.microsoft.com/office/drawing/2014/main" id="{2B018B23-90F9-478C-AE1F-1359C045D6DD}"/>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74" name="矢印: 五方向 73">
              <a:extLst>
                <a:ext uri="{FF2B5EF4-FFF2-40B4-BE49-F238E27FC236}">
                  <a16:creationId xmlns:a16="http://schemas.microsoft.com/office/drawing/2014/main" id="{CA2B55A9-A5BA-412D-B629-C0687F28FAA8}"/>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ORP</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99" name="矢印: 五方向 98">
              <a:extLst>
                <a:ext uri="{FF2B5EF4-FFF2-40B4-BE49-F238E27FC236}">
                  <a16:creationId xmlns:a16="http://schemas.microsoft.com/office/drawing/2014/main" id="{28C17F91-7BAD-4432-970D-286349CC24D1}"/>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100" name="矢印: 五方向 99">
              <a:extLst>
                <a:ext uri="{FF2B5EF4-FFF2-40B4-BE49-F238E27FC236}">
                  <a16:creationId xmlns:a16="http://schemas.microsoft.com/office/drawing/2014/main" id="{4B87D583-E059-400E-8CDA-45AD50F3AE8E}"/>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TOC</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101" name="矢印: 五方向 100">
              <a:extLst>
                <a:ext uri="{FF2B5EF4-FFF2-40B4-BE49-F238E27FC236}">
                  <a16:creationId xmlns:a16="http://schemas.microsoft.com/office/drawing/2014/main" id="{E7F4AC59-419D-444A-AE39-74251A1E6025}"/>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102" name="直線矢印コネクタ 101">
              <a:extLst>
                <a:ext uri="{FF2B5EF4-FFF2-40B4-BE49-F238E27FC236}">
                  <a16:creationId xmlns:a16="http://schemas.microsoft.com/office/drawing/2014/main" id="{8C65DC45-21CD-41ED-ADAA-6E053284FA5B}"/>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439C5AD4-5F58-406C-802F-5D4AE1A627D5}"/>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783EE60C-1D71-46B3-9652-59EB274DAEBB}"/>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41A1E227-0053-4860-A7A7-4FCF76936220}"/>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54F29AF1-2B3A-48E9-A80F-188E53C7D6DD}"/>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605" dirty="0">
                  <a:solidFill>
                    <a:srgbClr val="C00000"/>
                  </a:solidFill>
                  <a:latin typeface="ＭＳ Ｐゴシック" panose="020B0600070205080204" pitchFamily="50" charset="-128"/>
                  <a:ea typeface="ＭＳ Ｐゴシック" panose="020B0600070205080204" pitchFamily="50" charset="-128"/>
                </a:rPr>
                <a:t>矢印</a:t>
              </a:r>
              <a:r>
                <a:rPr lang="ja-JP" altLang="en-US" sz="605" dirty="0">
                  <a:latin typeface="ＭＳ Ｐゴシック" panose="020B0600070205080204" pitchFamily="50" charset="-128"/>
                  <a:ea typeface="ＭＳ Ｐゴシック" panose="020B0600070205080204" pitchFamily="50" charset="-128"/>
                </a:rPr>
                <a:t>：改善方向</a:t>
              </a:r>
            </a:p>
          </p:txBody>
        </p:sp>
      </p:grpSp>
      <p:pic>
        <p:nvPicPr>
          <p:cNvPr id="2" name="図 1"/>
          <p:cNvPicPr>
            <a:picLocks noChangeAspect="1"/>
          </p:cNvPicPr>
          <p:nvPr/>
        </p:nvPicPr>
        <p:blipFill>
          <a:blip r:embed="rId4"/>
          <a:stretch>
            <a:fillRect/>
          </a:stretch>
        </p:blipFill>
        <p:spPr>
          <a:xfrm>
            <a:off x="815396" y="1686997"/>
            <a:ext cx="3222310" cy="806136"/>
          </a:xfrm>
          <a:prstGeom prst="rect">
            <a:avLst/>
          </a:prstGeom>
        </p:spPr>
      </p:pic>
      <p:pic>
        <p:nvPicPr>
          <p:cNvPr id="126" name="図 125"/>
          <p:cNvPicPr>
            <a:picLocks noChangeAspect="1"/>
          </p:cNvPicPr>
          <p:nvPr/>
        </p:nvPicPr>
        <p:blipFill>
          <a:blip r:embed="rId4"/>
          <a:stretch>
            <a:fillRect/>
          </a:stretch>
        </p:blipFill>
        <p:spPr>
          <a:xfrm>
            <a:off x="4076642" y="1685273"/>
            <a:ext cx="3222310" cy="806136"/>
          </a:xfrm>
          <a:prstGeom prst="rect">
            <a:avLst/>
          </a:prstGeom>
        </p:spPr>
      </p:pic>
      <p:grpSp>
        <p:nvGrpSpPr>
          <p:cNvPr id="140" name="グループ化 139"/>
          <p:cNvGrpSpPr/>
          <p:nvPr/>
        </p:nvGrpSpPr>
        <p:grpSpPr>
          <a:xfrm>
            <a:off x="4827963" y="4930475"/>
            <a:ext cx="311439" cy="278660"/>
            <a:chOff x="2284998" y="4003060"/>
            <a:chExt cx="514955" cy="460757"/>
          </a:xfrm>
        </p:grpSpPr>
        <p:sp>
          <p:nvSpPr>
            <p:cNvPr id="141" name="右矢印 140"/>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42" name="右矢印 141"/>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grpSp>
        <p:nvGrpSpPr>
          <p:cNvPr id="143" name="グループ化 142"/>
          <p:cNvGrpSpPr/>
          <p:nvPr/>
        </p:nvGrpSpPr>
        <p:grpSpPr>
          <a:xfrm>
            <a:off x="4920618" y="3291198"/>
            <a:ext cx="278359" cy="238311"/>
            <a:chOff x="2273730" y="5600927"/>
            <a:chExt cx="509451" cy="431780"/>
          </a:xfrm>
        </p:grpSpPr>
        <p:sp>
          <p:nvSpPr>
            <p:cNvPr id="144" name="右矢印 143"/>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45" name="右矢印 144"/>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sp>
        <p:nvSpPr>
          <p:cNvPr id="148" name="右矢印 147"/>
          <p:cNvSpPr/>
          <p:nvPr/>
        </p:nvSpPr>
        <p:spPr>
          <a:xfrm>
            <a:off x="1633107" y="588885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49" name="右矢印 148"/>
          <p:cNvSpPr/>
          <p:nvPr/>
        </p:nvSpPr>
        <p:spPr>
          <a:xfrm>
            <a:off x="4905743" y="410451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50" name="右矢印 149"/>
          <p:cNvSpPr/>
          <p:nvPr/>
        </p:nvSpPr>
        <p:spPr>
          <a:xfrm rot="19800000">
            <a:off x="4899968" y="4274410"/>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52" name="右矢印 151"/>
          <p:cNvSpPr/>
          <p:nvPr/>
        </p:nvSpPr>
        <p:spPr>
          <a:xfrm rot="19800000">
            <a:off x="1573341" y="4274410"/>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79" name="右矢印 98">
            <a:extLst>
              <a:ext uri="{FF2B5EF4-FFF2-40B4-BE49-F238E27FC236}">
                <a16:creationId xmlns:a16="http://schemas.microsoft.com/office/drawing/2014/main" id="{8B8EBFCD-8282-20F6-0F7F-00190F2D0A57}"/>
              </a:ext>
            </a:extLst>
          </p:cNvPr>
          <p:cNvSpPr/>
          <p:nvPr/>
        </p:nvSpPr>
        <p:spPr>
          <a:xfrm>
            <a:off x="7457354" y="3676691"/>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80" name="右矢印 99">
            <a:extLst>
              <a:ext uri="{FF2B5EF4-FFF2-40B4-BE49-F238E27FC236}">
                <a16:creationId xmlns:a16="http://schemas.microsoft.com/office/drawing/2014/main" id="{B963A637-76AD-235B-2320-1E009C50F8CE}"/>
              </a:ext>
            </a:extLst>
          </p:cNvPr>
          <p:cNvSpPr/>
          <p:nvPr/>
        </p:nvSpPr>
        <p:spPr>
          <a:xfrm rot="19800000">
            <a:off x="7466341" y="3924127"/>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81" name="右矢印 100">
            <a:extLst>
              <a:ext uri="{FF2B5EF4-FFF2-40B4-BE49-F238E27FC236}">
                <a16:creationId xmlns:a16="http://schemas.microsoft.com/office/drawing/2014/main" id="{0FD5AECF-8C82-DDC9-AF39-E1BEDC932599}"/>
              </a:ext>
            </a:extLst>
          </p:cNvPr>
          <p:cNvSpPr/>
          <p:nvPr/>
        </p:nvSpPr>
        <p:spPr>
          <a:xfrm rot="1800000">
            <a:off x="7474241" y="4187507"/>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83" name="テキスト ボックス 82">
            <a:extLst>
              <a:ext uri="{FF2B5EF4-FFF2-40B4-BE49-F238E27FC236}">
                <a16:creationId xmlns:a16="http://schemas.microsoft.com/office/drawing/2014/main" id="{18D8FE9A-1F80-4232-35F7-BF149FE755B2}"/>
              </a:ext>
            </a:extLst>
          </p:cNvPr>
          <p:cNvSpPr txBox="1"/>
          <p:nvPr/>
        </p:nvSpPr>
        <p:spPr>
          <a:xfrm>
            <a:off x="7844941" y="3591571"/>
            <a:ext cx="1085666" cy="1485176"/>
          </a:xfrm>
          <a:prstGeom prst="rect">
            <a:avLst/>
          </a:prstGeom>
          <a:noFill/>
        </p:spPr>
        <p:txBody>
          <a:bodyPr wrap="square" lIns="0" tIns="0" rIns="0" bIns="0" rtlCol="0" anchor="t" anchorCtr="0">
            <a:noAutofit/>
          </a:bodyPr>
          <a:lstStyle/>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年間通して横ばい</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年間通して増加傾向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年間通して減少傾向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上段は実験区</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下段は対照区</a:t>
            </a:r>
            <a:endParaRPr lang="en-US" altLang="ja-JP" sz="847" dirty="0">
              <a:latin typeface="ＭＳ Ｐゴシック" panose="020B0600070205080204" pitchFamily="50" charset="-128"/>
              <a:ea typeface="ＭＳ Ｐゴシック" panose="020B0600070205080204" pitchFamily="50" charset="-128"/>
            </a:endParaRPr>
          </a:p>
        </p:txBody>
      </p:sp>
      <p:sp>
        <p:nvSpPr>
          <p:cNvPr id="93" name="テキスト ボックス 92">
            <a:extLst>
              <a:ext uri="{FF2B5EF4-FFF2-40B4-BE49-F238E27FC236}">
                <a16:creationId xmlns:a16="http://schemas.microsoft.com/office/drawing/2014/main" id="{5650FD9B-1185-45D2-9240-D2FCC4ED3E41}"/>
              </a:ext>
            </a:extLst>
          </p:cNvPr>
          <p:cNvSpPr txBox="1"/>
          <p:nvPr/>
        </p:nvSpPr>
        <p:spPr>
          <a:xfrm>
            <a:off x="240830" y="815790"/>
            <a:ext cx="8622862" cy="385942"/>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・南弁天橋・実験区</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では、対照区の全硫化物で年間を通じて増加傾向が見られたのに対し、実験区は横ばい傾向で、薬剤散布による底質改善効果が示唆された。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・全硫化物、</a:t>
            </a:r>
            <a:r>
              <a:rPr lang="en-US" altLang="ja-JP" sz="847" dirty="0">
                <a:latin typeface="ＭＳ Ｐゴシック" panose="020B0600070205080204" pitchFamily="50" charset="-128"/>
                <a:ea typeface="ＭＳ Ｐゴシック" panose="020B0600070205080204" pitchFamily="50" charset="-128"/>
              </a:rPr>
              <a:t>TOC</a:t>
            </a:r>
            <a:r>
              <a:rPr lang="ja-JP" altLang="en-US" sz="847" dirty="0" err="1">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強熱減量共に、上層では</a:t>
            </a:r>
            <a:r>
              <a:rPr lang="en-US" altLang="ja-JP" sz="847" dirty="0">
                <a:latin typeface="ＭＳ Ｐゴシック" panose="020B0600070205080204" pitchFamily="50" charset="-128"/>
                <a:ea typeface="ＭＳ Ｐゴシック" panose="020B0600070205080204" pitchFamily="50" charset="-128"/>
              </a:rPr>
              <a:t>R3.11-R4.2</a:t>
            </a:r>
            <a:r>
              <a:rPr lang="ja-JP" altLang="en-US" sz="847" dirty="0">
                <a:latin typeface="ＭＳ Ｐゴシック" panose="020B0600070205080204" pitchFamily="50" charset="-128"/>
                <a:ea typeface="ＭＳ Ｐゴシック" panose="020B0600070205080204" pitchFamily="50" charset="-128"/>
              </a:rPr>
              <a:t>月、下層では</a:t>
            </a:r>
            <a:r>
              <a:rPr lang="en-US" altLang="ja-JP" sz="847" dirty="0">
                <a:latin typeface="ＭＳ Ｐゴシック" panose="020B0600070205080204" pitchFamily="50" charset="-128"/>
                <a:ea typeface="ＭＳ Ｐゴシック" panose="020B0600070205080204" pitchFamily="50" charset="-128"/>
              </a:rPr>
              <a:t>R3.10-11</a:t>
            </a:r>
            <a:r>
              <a:rPr lang="ja-JP" altLang="en-US" sz="847" dirty="0">
                <a:latin typeface="ＭＳ Ｐゴシック" panose="020B0600070205080204" pitchFamily="50" charset="-128"/>
                <a:ea typeface="ＭＳ Ｐゴシック" panose="020B0600070205080204" pitchFamily="50" charset="-128"/>
              </a:rPr>
              <a:t>月と堆積が少ない期間で連動して改善傾向が見られた。</a:t>
            </a:r>
            <a:endParaRPr lang="en-US" altLang="ja-JP" sz="847" dirty="0">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5"/>
          <a:stretch>
            <a:fillRect/>
          </a:stretch>
        </p:blipFill>
        <p:spPr>
          <a:xfrm>
            <a:off x="803738" y="2468181"/>
            <a:ext cx="6463498" cy="600998"/>
          </a:xfrm>
          <a:prstGeom prst="rect">
            <a:avLst/>
          </a:prstGeom>
        </p:spPr>
      </p:pic>
      <p:sp>
        <p:nvSpPr>
          <p:cNvPr id="111" name="正方形/長方形 110"/>
          <p:cNvSpPr/>
          <p:nvPr/>
        </p:nvSpPr>
        <p:spPr>
          <a:xfrm>
            <a:off x="7361917" y="4814930"/>
            <a:ext cx="1677923" cy="483402"/>
          </a:xfrm>
          <a:prstGeom prst="rect">
            <a:avLst/>
          </a:prstGeom>
        </p:spPr>
        <p:txBody>
          <a:bodyPr wrap="square">
            <a:spAutoFit/>
          </a:bodyPr>
          <a:lstStyle/>
          <a:p>
            <a:r>
              <a:rPr lang="en-US" altLang="ja-JP" sz="847" b="1" dirty="0">
                <a:latin typeface="ＭＳ ゴシック" panose="020B0609070205080204" pitchFamily="49" charset="-128"/>
                <a:ea typeface="ＭＳ ゴシック" panose="020B0609070205080204" pitchFamily="49" charset="-128"/>
              </a:rPr>
              <a:t>※</a:t>
            </a:r>
            <a:r>
              <a:rPr lang="ja-JP" altLang="en-US" sz="847" b="1" dirty="0">
                <a:latin typeface="ＭＳ ゴシック" panose="020B0609070205080204" pitchFamily="49" charset="-128"/>
                <a:ea typeface="ＭＳ ゴシック" panose="020B0609070205080204" pitchFamily="49" charset="-128"/>
              </a:rPr>
              <a:t>最小二乗法により、</a:t>
            </a:r>
            <a:r>
              <a:rPr lang="en-US" altLang="ja-JP" sz="847" b="1" dirty="0">
                <a:latin typeface="ＭＳ ゴシック" panose="020B0609070205080204" pitchFamily="49" charset="-128"/>
                <a:ea typeface="ＭＳ ゴシック" panose="020B0609070205080204" pitchFamily="49" charset="-128"/>
              </a:rPr>
              <a:t>1</a:t>
            </a:r>
            <a:r>
              <a:rPr lang="ja-JP" altLang="en-US" sz="847" b="1" dirty="0">
                <a:latin typeface="ＭＳ ゴシック" panose="020B0609070205080204" pitchFamily="49" charset="-128"/>
                <a:ea typeface="ＭＳ ゴシック" panose="020B0609070205080204" pitchFamily="49" charset="-128"/>
              </a:rPr>
              <a:t>年間で　平均的に</a:t>
            </a:r>
            <a:r>
              <a:rPr lang="en-US" altLang="ja-JP" sz="847" b="1" dirty="0">
                <a:latin typeface="ＭＳ ゴシック" panose="020B0609070205080204" pitchFamily="49" charset="-128"/>
                <a:ea typeface="ＭＳ ゴシック" panose="020B0609070205080204" pitchFamily="49" charset="-128"/>
              </a:rPr>
              <a:t>20</a:t>
            </a:r>
            <a:r>
              <a:rPr lang="ja-JP" altLang="en-US" sz="847" b="1" dirty="0">
                <a:latin typeface="ＭＳ ゴシック" panose="020B0609070205080204" pitchFamily="49" charset="-128"/>
                <a:ea typeface="ＭＳ ゴシック" panose="020B0609070205080204" pitchFamily="49" charset="-128"/>
              </a:rPr>
              <a:t>％以上の変化があった場合に変化ありとした。</a:t>
            </a:r>
            <a:endParaRPr lang="ja-JP" altLang="en-US" sz="847" dirty="0"/>
          </a:p>
        </p:txBody>
      </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48</a:t>
            </a:fld>
            <a:endParaRPr kumimoji="1" lang="ja-JP" altLang="en-US" dirty="0"/>
          </a:p>
        </p:txBody>
      </p:sp>
      <p:grpSp>
        <p:nvGrpSpPr>
          <p:cNvPr id="86" name="グループ化 85"/>
          <p:cNvGrpSpPr/>
          <p:nvPr/>
        </p:nvGrpSpPr>
        <p:grpSpPr>
          <a:xfrm>
            <a:off x="1637900" y="3333933"/>
            <a:ext cx="278359" cy="238311"/>
            <a:chOff x="2273730" y="5600927"/>
            <a:chExt cx="509451" cy="431780"/>
          </a:xfrm>
        </p:grpSpPr>
        <p:sp>
          <p:nvSpPr>
            <p:cNvPr id="92" name="右矢印 91"/>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95" name="右矢印 94"/>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grpSp>
        <p:nvGrpSpPr>
          <p:cNvPr id="108" name="グループ化 107"/>
          <p:cNvGrpSpPr/>
          <p:nvPr/>
        </p:nvGrpSpPr>
        <p:grpSpPr>
          <a:xfrm>
            <a:off x="7420067" y="5548226"/>
            <a:ext cx="1619773" cy="415680"/>
            <a:chOff x="12268875" y="8831731"/>
            <a:chExt cx="2678249" cy="687316"/>
          </a:xfrm>
        </p:grpSpPr>
        <p:sp>
          <p:nvSpPr>
            <p:cNvPr id="109" name="テキスト ボックス 108">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solidFill>
                <a:schemeClr val="tx1"/>
              </a:solidFill>
            </a:ln>
          </p:spPr>
          <p:txBody>
            <a:bodyPr wrap="square" lIns="283041" tIns="0" rIns="0" bIns="0" rtlCol="0" anchor="ctr" anchorCtr="0">
              <a:noAutofit/>
            </a:bodyPr>
            <a:lstStyle/>
            <a:p>
              <a:pPr>
                <a:lnSpc>
                  <a:spcPts val="786"/>
                </a:lnSpc>
              </a:pPr>
              <a:r>
                <a:rPr lang="ja-JP" altLang="en-US" sz="726" dirty="0">
                  <a:latin typeface="ＭＳ Ｐゴシック" panose="020B0600070205080204" pitchFamily="50" charset="-128"/>
                  <a:ea typeface="ＭＳ Ｐゴシック" panose="020B0600070205080204" pitchFamily="50" charset="-128"/>
                </a:rPr>
                <a:t>　　　改善傾向が見られた範囲</a:t>
              </a: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r>
                <a:rPr lang="ja-JP" altLang="en-US" sz="726" dirty="0">
                  <a:latin typeface="ＭＳ Ｐゴシック" panose="020B0600070205080204" pitchFamily="50" charset="-128"/>
                  <a:ea typeface="ＭＳ Ｐゴシック" panose="020B0600070205080204" pitchFamily="50" charset="-128"/>
                </a:rPr>
                <a:t>　　　緩和傾向が見られた範囲</a:t>
              </a:r>
            </a:p>
          </p:txBody>
        </p:sp>
        <p:sp>
          <p:nvSpPr>
            <p:cNvPr id="110" name="フローチャート: 手作業 109"/>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16" name="フローチャート: 手作業 115"/>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sp>
        <p:nvSpPr>
          <p:cNvPr id="67" name="右矢印 66"/>
          <p:cNvSpPr/>
          <p:nvPr/>
        </p:nvSpPr>
        <p:spPr>
          <a:xfrm rot="19800000">
            <a:off x="1562229" y="4147403"/>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68" name="右矢印 100">
            <a:extLst>
              <a:ext uri="{FF2B5EF4-FFF2-40B4-BE49-F238E27FC236}">
                <a16:creationId xmlns:a16="http://schemas.microsoft.com/office/drawing/2014/main" id="{0FD5AECF-8C82-DDC9-AF39-E1BEDC932599}"/>
              </a:ext>
            </a:extLst>
          </p:cNvPr>
          <p:cNvSpPr/>
          <p:nvPr/>
        </p:nvSpPr>
        <p:spPr>
          <a:xfrm rot="1800000">
            <a:off x="1634913" y="5052714"/>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54" name="右矢印 153"/>
          <p:cNvSpPr/>
          <p:nvPr/>
        </p:nvSpPr>
        <p:spPr>
          <a:xfrm>
            <a:off x="1637900" y="493047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70" name="右矢印 69"/>
          <p:cNvSpPr/>
          <p:nvPr/>
        </p:nvSpPr>
        <p:spPr>
          <a:xfrm rot="19800000">
            <a:off x="1621012" y="5779023"/>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75" name="右矢印 74"/>
          <p:cNvSpPr/>
          <p:nvPr/>
        </p:nvSpPr>
        <p:spPr>
          <a:xfrm rot="19800000">
            <a:off x="4848178" y="5873770"/>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57" name="右矢印 156"/>
          <p:cNvSpPr/>
          <p:nvPr/>
        </p:nvSpPr>
        <p:spPr>
          <a:xfrm>
            <a:off x="4827963" y="575747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nvGrpSpPr>
          <p:cNvPr id="65" name="グループ化 64"/>
          <p:cNvGrpSpPr/>
          <p:nvPr/>
        </p:nvGrpSpPr>
        <p:grpSpPr>
          <a:xfrm>
            <a:off x="0" y="-37863"/>
            <a:ext cx="8179435" cy="433863"/>
            <a:chOff x="0" y="-37863"/>
            <a:chExt cx="8179435" cy="433863"/>
          </a:xfrm>
        </p:grpSpPr>
        <p:sp>
          <p:nvSpPr>
            <p:cNvPr id="66" name="正方形/長方形 65"/>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3071353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069654" y="2834036"/>
            <a:ext cx="4925386" cy="1401405"/>
          </a:xfrm>
          <a:prstGeom prst="rect">
            <a:avLst/>
          </a:prstGeom>
        </p:spPr>
      </p:pic>
      <p:pic>
        <p:nvPicPr>
          <p:cNvPr id="112" name="図 111"/>
          <p:cNvPicPr>
            <a:picLocks noChangeAspect="1"/>
          </p:cNvPicPr>
          <p:nvPr/>
        </p:nvPicPr>
        <p:blipFill rotWithShape="1">
          <a:blip r:embed="rId4" cstate="print">
            <a:extLst>
              <a:ext uri="{28A0092B-C50C-407E-A947-70E740481C1C}">
                <a14:useLocalDpi xmlns:a14="http://schemas.microsoft.com/office/drawing/2010/main" val="0"/>
              </a:ext>
            </a:extLst>
          </a:blip>
          <a:srcRect l="11246" t="18388" r="20568" b="34441"/>
          <a:stretch/>
        </p:blipFill>
        <p:spPr>
          <a:xfrm>
            <a:off x="1484583" y="1912883"/>
            <a:ext cx="2479578" cy="2425454"/>
          </a:xfrm>
          <a:prstGeom prst="rect">
            <a:avLst/>
          </a:prstGeom>
          <a:noFill/>
          <a:ln>
            <a:solidFill>
              <a:schemeClr val="tx1"/>
            </a:solidFill>
          </a:ln>
        </p:spPr>
      </p:pic>
      <p:sp>
        <p:nvSpPr>
          <p:cNvPr id="9" name="角丸四角形 8"/>
          <p:cNvSpPr/>
          <p:nvPr/>
        </p:nvSpPr>
        <p:spPr>
          <a:xfrm>
            <a:off x="2517930" y="3294209"/>
            <a:ext cx="169114" cy="265364"/>
          </a:xfrm>
          <a:prstGeom prst="roundRect">
            <a:avLst>
              <a:gd name="adj" fmla="val 50000"/>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2" dirty="0">
              <a:latin typeface="ＭＳ Ｐゴシック" panose="020B0600070205080204" pitchFamily="50" charset="-128"/>
              <a:ea typeface="ＭＳ Ｐゴシック" panose="020B0600070205080204" pitchFamily="50" charset="-128"/>
            </a:endParaRPr>
          </a:p>
        </p:txBody>
      </p:sp>
      <p:sp>
        <p:nvSpPr>
          <p:cNvPr id="77" name="角丸四角形 76"/>
          <p:cNvSpPr/>
          <p:nvPr/>
        </p:nvSpPr>
        <p:spPr>
          <a:xfrm>
            <a:off x="4032825" y="1029973"/>
            <a:ext cx="5069012" cy="1691390"/>
          </a:xfrm>
          <a:prstGeom prst="roundRect">
            <a:avLst>
              <a:gd name="adj" fmla="val 6321"/>
            </a:avLst>
          </a:prstGeom>
          <a:gradFill>
            <a:gsLst>
              <a:gs pos="55000">
                <a:schemeClr val="accent1">
                  <a:lumMod val="5000"/>
                  <a:lumOff val="95000"/>
                </a:schemeClr>
              </a:gs>
              <a:gs pos="0">
                <a:schemeClr val="accent1">
                  <a:lumMod val="40000"/>
                  <a:lumOff val="60000"/>
                </a:schemeClr>
              </a:gs>
            </a:gsLst>
            <a:lin ang="4800000" scaled="0"/>
          </a:gra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dirty="0">
              <a:latin typeface="ＭＳ Ｐゴシック" panose="020B0600070205080204" pitchFamily="50" charset="-128"/>
              <a:ea typeface="ＭＳ Ｐゴシック" panose="020B0600070205080204" pitchFamily="50" charset="-128"/>
            </a:endParaRPr>
          </a:p>
        </p:txBody>
      </p:sp>
      <p:sp>
        <p:nvSpPr>
          <p:cNvPr id="79" name="角丸四角形 78"/>
          <p:cNvSpPr/>
          <p:nvPr/>
        </p:nvSpPr>
        <p:spPr>
          <a:xfrm>
            <a:off x="3357042" y="1040354"/>
            <a:ext cx="575073" cy="439761"/>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2" dirty="0">
              <a:latin typeface="ＭＳ Ｐゴシック" panose="020B0600070205080204" pitchFamily="50" charset="-128"/>
              <a:ea typeface="ＭＳ Ｐゴシック" panose="020B0600070205080204" pitchFamily="50" charset="-128"/>
            </a:endParaRPr>
          </a:p>
        </p:txBody>
      </p:sp>
      <p:sp>
        <p:nvSpPr>
          <p:cNvPr id="80" name="テキスト ボックス 180"/>
          <p:cNvSpPr txBox="1"/>
          <p:nvPr/>
        </p:nvSpPr>
        <p:spPr>
          <a:xfrm>
            <a:off x="3316864" y="1022968"/>
            <a:ext cx="642728" cy="35294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504" b="1" dirty="0">
                <a:solidFill>
                  <a:srgbClr val="0070C0"/>
                </a:solidFill>
                <a:latin typeface="ＭＳ Ｐゴシック" panose="020B0600070205080204" pitchFamily="50" charset="-128"/>
                <a:ea typeface="ＭＳ Ｐゴシック" panose="020B0600070205080204" pitchFamily="50" charset="-128"/>
              </a:rPr>
              <a:t>流況</a:t>
            </a:r>
            <a:endParaRPr lang="en-US" altLang="ja-JP" sz="986" b="1" dirty="0">
              <a:solidFill>
                <a:srgbClr val="0070C0"/>
              </a:solidFill>
              <a:latin typeface="ＭＳ Ｐゴシック" panose="020B0600070205080204" pitchFamily="50" charset="-128"/>
              <a:ea typeface="ＭＳ Ｐゴシック" panose="020B0600070205080204" pitchFamily="50" charset="-128"/>
            </a:endParaRPr>
          </a:p>
        </p:txBody>
      </p:sp>
      <p:sp>
        <p:nvSpPr>
          <p:cNvPr id="82" name="テキスト ボックス 5"/>
          <p:cNvSpPr txBox="1"/>
          <p:nvPr/>
        </p:nvSpPr>
        <p:spPr>
          <a:xfrm>
            <a:off x="3382806" y="1250004"/>
            <a:ext cx="530920" cy="2516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fontAlgn="auto">
              <a:spcBef>
                <a:spcPct val="10000"/>
              </a:spcBef>
              <a:spcAft>
                <a:spcPts val="0"/>
              </a:spcAft>
              <a:defRPr/>
            </a:pPr>
            <a:r>
              <a:rPr lang="ja-JP" altLang="en-US" sz="846" dirty="0">
                <a:solidFill>
                  <a:schemeClr val="tx1"/>
                </a:solidFill>
                <a:latin typeface="ＭＳ Ｐゴシック" panose="020B0600070205080204" pitchFamily="50" charset="-128"/>
                <a:ea typeface="ＭＳ Ｐゴシック" panose="020B0600070205080204" pitchFamily="50" charset="-128"/>
              </a:rPr>
              <a:t>（</a:t>
            </a:r>
            <a:r>
              <a:rPr lang="en-US" altLang="ja-JP" sz="846" dirty="0">
                <a:solidFill>
                  <a:schemeClr val="tx1"/>
                </a:solidFill>
                <a:latin typeface="ＭＳ Ｐゴシック" panose="020B0600070205080204" pitchFamily="50" charset="-128"/>
                <a:ea typeface="ＭＳ Ｐゴシック" panose="020B0600070205080204" pitchFamily="50" charset="-128"/>
              </a:rPr>
              <a:t>H30</a:t>
            </a:r>
            <a:r>
              <a:rPr lang="ja-JP" altLang="en-US" sz="846" dirty="0">
                <a:solidFill>
                  <a:schemeClr val="tx1"/>
                </a:solidFill>
                <a:latin typeface="ＭＳ Ｐゴシック" panose="020B0600070205080204" pitchFamily="50" charset="-128"/>
                <a:ea typeface="ＭＳ Ｐゴシック" panose="020B0600070205080204" pitchFamily="50" charset="-128"/>
              </a:rPr>
              <a:t>）</a:t>
            </a:r>
          </a:p>
        </p:txBody>
      </p:sp>
      <p:grpSp>
        <p:nvGrpSpPr>
          <p:cNvPr id="83" name="グループ化 82"/>
          <p:cNvGrpSpPr>
            <a:grpSpLocks/>
          </p:cNvGrpSpPr>
          <p:nvPr/>
        </p:nvGrpSpPr>
        <p:grpSpPr bwMode="auto">
          <a:xfrm>
            <a:off x="2558136" y="3555438"/>
            <a:ext cx="226740" cy="294912"/>
            <a:chOff x="-1364756" y="4322363"/>
            <a:chExt cx="241300" cy="313850"/>
          </a:xfrm>
        </p:grpSpPr>
        <p:sp>
          <p:nvSpPr>
            <p:cNvPr id="93" name="楕円 59"/>
            <p:cNvSpPr/>
            <p:nvPr/>
          </p:nvSpPr>
          <p:spPr>
            <a:xfrm>
              <a:off x="-1274269" y="4420788"/>
              <a:ext cx="144463" cy="144463"/>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dirty="0">
                <a:latin typeface="ＭＳ Ｐゴシック" panose="020B0600070205080204" pitchFamily="50" charset="-128"/>
                <a:ea typeface="ＭＳ Ｐゴシック" panose="020B0600070205080204" pitchFamily="50" charset="-128"/>
              </a:endParaRPr>
            </a:p>
          </p:txBody>
        </p:sp>
        <p:sp>
          <p:nvSpPr>
            <p:cNvPr id="94" name="テキスト ボックス 4095"/>
            <p:cNvSpPr txBox="1"/>
            <p:nvPr/>
          </p:nvSpPr>
          <p:spPr>
            <a:xfrm>
              <a:off x="-1364756" y="4322363"/>
              <a:ext cx="241300" cy="313850"/>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3</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91" name="楕円 103"/>
          <p:cNvSpPr/>
          <p:nvPr/>
        </p:nvSpPr>
        <p:spPr bwMode="auto">
          <a:xfrm>
            <a:off x="2865323" y="3690913"/>
            <a:ext cx="135745" cy="135746"/>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dirty="0">
              <a:latin typeface="ＭＳ Ｐゴシック" panose="020B0600070205080204" pitchFamily="50" charset="-128"/>
              <a:ea typeface="ＭＳ Ｐゴシック" panose="020B0600070205080204" pitchFamily="50" charset="-128"/>
            </a:endParaRPr>
          </a:p>
        </p:txBody>
      </p:sp>
      <p:sp>
        <p:nvSpPr>
          <p:cNvPr id="92" name="テキスト ボックス 106"/>
          <p:cNvSpPr txBox="1"/>
          <p:nvPr/>
        </p:nvSpPr>
        <p:spPr bwMode="auto">
          <a:xfrm>
            <a:off x="2786263" y="3599918"/>
            <a:ext cx="225250" cy="294912"/>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2</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grpSp>
        <p:nvGrpSpPr>
          <p:cNvPr id="85" name="グループ化 84"/>
          <p:cNvGrpSpPr>
            <a:grpSpLocks/>
          </p:cNvGrpSpPr>
          <p:nvPr/>
        </p:nvGrpSpPr>
        <p:grpSpPr bwMode="auto">
          <a:xfrm>
            <a:off x="3105146" y="4080733"/>
            <a:ext cx="225249" cy="294912"/>
            <a:chOff x="-1124857" y="3937599"/>
            <a:chExt cx="239713" cy="313849"/>
          </a:xfrm>
        </p:grpSpPr>
        <p:sp>
          <p:nvSpPr>
            <p:cNvPr id="89" name="楕円 104"/>
            <p:cNvSpPr/>
            <p:nvPr/>
          </p:nvSpPr>
          <p:spPr>
            <a:xfrm>
              <a:off x="-1037544" y="4024912"/>
              <a:ext cx="144462" cy="144462"/>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dirty="0">
                <a:latin typeface="ＭＳ Ｐゴシック" panose="020B0600070205080204" pitchFamily="50" charset="-128"/>
                <a:ea typeface="ＭＳ Ｐゴシック" panose="020B0600070205080204" pitchFamily="50" charset="-128"/>
              </a:endParaRPr>
            </a:p>
          </p:txBody>
        </p:sp>
        <p:sp>
          <p:nvSpPr>
            <p:cNvPr id="90" name="テキスト ボックス 107"/>
            <p:cNvSpPr txBox="1"/>
            <p:nvPr/>
          </p:nvSpPr>
          <p:spPr>
            <a:xfrm>
              <a:off x="-1124857" y="3937599"/>
              <a:ext cx="239713" cy="313849"/>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5</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87" name="楕円 78"/>
          <p:cNvSpPr/>
          <p:nvPr/>
        </p:nvSpPr>
        <p:spPr bwMode="auto">
          <a:xfrm>
            <a:off x="2716824" y="3563369"/>
            <a:ext cx="135746" cy="135745"/>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dirty="0">
              <a:latin typeface="ＭＳ Ｐゴシック" panose="020B0600070205080204" pitchFamily="50" charset="-128"/>
              <a:ea typeface="ＭＳ Ｐゴシック" panose="020B0600070205080204" pitchFamily="50" charset="-128"/>
            </a:endParaRPr>
          </a:p>
        </p:txBody>
      </p:sp>
      <p:sp>
        <p:nvSpPr>
          <p:cNvPr id="88" name="テキスト ボックス 79"/>
          <p:cNvSpPr txBox="1"/>
          <p:nvPr/>
        </p:nvSpPr>
        <p:spPr bwMode="auto">
          <a:xfrm>
            <a:off x="2631796" y="3470882"/>
            <a:ext cx="226740" cy="294912"/>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1</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sp>
        <p:nvSpPr>
          <p:cNvPr id="69" name="楕円 104"/>
          <p:cNvSpPr/>
          <p:nvPr/>
        </p:nvSpPr>
        <p:spPr bwMode="auto">
          <a:xfrm>
            <a:off x="2793013" y="3790406"/>
            <a:ext cx="135745" cy="135745"/>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dirty="0">
              <a:latin typeface="ＭＳ Ｐゴシック" panose="020B0600070205080204" pitchFamily="50" charset="-128"/>
              <a:ea typeface="ＭＳ Ｐゴシック" panose="020B0600070205080204" pitchFamily="50" charset="-128"/>
            </a:endParaRPr>
          </a:p>
        </p:txBody>
      </p:sp>
      <p:sp>
        <p:nvSpPr>
          <p:cNvPr id="72" name="テキスト ボックス 107"/>
          <p:cNvSpPr txBox="1"/>
          <p:nvPr/>
        </p:nvSpPr>
        <p:spPr bwMode="auto">
          <a:xfrm>
            <a:off x="2710969" y="3708360"/>
            <a:ext cx="225249" cy="294912"/>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4</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6" name="直線コネクタ 15"/>
          <p:cNvCxnSpPr/>
          <p:nvPr/>
        </p:nvCxnSpPr>
        <p:spPr>
          <a:xfrm flipH="1" flipV="1">
            <a:off x="2418817" y="1759551"/>
            <a:ext cx="190543" cy="15346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4131776" y="1057666"/>
          <a:ext cx="4879478" cy="703563"/>
        </p:xfrm>
        <a:graphic>
          <a:graphicData uri="http://schemas.openxmlformats.org/drawingml/2006/table">
            <a:tbl>
              <a:tblPr>
                <a:tableStyleId>{5940675A-B579-460E-94D1-54222C63F5DA}</a:tableStyleId>
              </a:tblPr>
              <a:tblGrid>
                <a:gridCol w="241801">
                  <a:extLst>
                    <a:ext uri="{9D8B030D-6E8A-4147-A177-3AD203B41FA5}">
                      <a16:colId xmlns:a16="http://schemas.microsoft.com/office/drawing/2014/main" val="20000"/>
                    </a:ext>
                  </a:extLst>
                </a:gridCol>
                <a:gridCol w="1127735">
                  <a:extLst>
                    <a:ext uri="{9D8B030D-6E8A-4147-A177-3AD203B41FA5}">
                      <a16:colId xmlns:a16="http://schemas.microsoft.com/office/drawing/2014/main" val="20001"/>
                    </a:ext>
                  </a:extLst>
                </a:gridCol>
                <a:gridCol w="1020332">
                  <a:extLst>
                    <a:ext uri="{9D8B030D-6E8A-4147-A177-3AD203B41FA5}">
                      <a16:colId xmlns:a16="http://schemas.microsoft.com/office/drawing/2014/main" val="20002"/>
                    </a:ext>
                  </a:extLst>
                </a:gridCol>
                <a:gridCol w="1020332">
                  <a:extLst>
                    <a:ext uri="{9D8B030D-6E8A-4147-A177-3AD203B41FA5}">
                      <a16:colId xmlns:a16="http://schemas.microsoft.com/office/drawing/2014/main" val="20003"/>
                    </a:ext>
                  </a:extLst>
                </a:gridCol>
                <a:gridCol w="1469278">
                  <a:extLst>
                    <a:ext uri="{9D8B030D-6E8A-4147-A177-3AD203B41FA5}">
                      <a16:colId xmlns:a16="http://schemas.microsoft.com/office/drawing/2014/main" val="20004"/>
                    </a:ext>
                  </a:extLst>
                </a:gridCol>
              </a:tblGrid>
              <a:tr h="156143">
                <a:tc rowSpan="3">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平常時</a:t>
                      </a:r>
                    </a:p>
                  </a:txBody>
                  <a:tcPr marL="8671" marR="8671" marT="8671" marB="0" vert="eaVert" anchor="ctr">
                    <a:solidFill>
                      <a:schemeClr val="bg1"/>
                    </a:solidFill>
                  </a:tcPr>
                </a:tc>
                <a:tc rowSpan="2">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平野川</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solidFill>
                      <a:schemeClr val="bg1"/>
                    </a:solidFill>
                  </a:tcPr>
                </a:tc>
                <a:tc gridSpan="2">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高度処理水</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nchor="ctr">
                    <a:solidFill>
                      <a:schemeClr val="bg1"/>
                    </a:solidFill>
                  </a:tcPr>
                </a:tc>
                <a:tc hMerge="1">
                  <a:txBody>
                    <a:bodyPr/>
                    <a:lstStyle/>
                    <a:p>
                      <a:endParaRPr kumimoji="1" lang="ja-JP" altLang="en-US"/>
                    </a:p>
                  </a:txBody>
                  <a:tcP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農業用利水</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nchor="ctr">
                    <a:solidFill>
                      <a:schemeClr val="bg1"/>
                    </a:solidFill>
                  </a:tcPr>
                </a:tc>
                <a:extLst>
                  <a:ext uri="{0D108BD9-81ED-4DB2-BD59-A6C34878D82A}">
                    <a16:rowId xmlns:a16="http://schemas.microsoft.com/office/drawing/2014/main" val="10000"/>
                  </a:ext>
                </a:extLst>
              </a:tr>
              <a:tr h="156143">
                <a:tc vMerge="1">
                  <a:txBody>
                    <a:bodyPr/>
                    <a:lstStyle/>
                    <a:p>
                      <a:endParaRPr kumimoji="1" lang="ja-JP" altLang="en-US"/>
                    </a:p>
                  </a:txBody>
                  <a:tcPr/>
                </a:tc>
                <a:tc vMerge="1">
                  <a:txBody>
                    <a:bodyPr/>
                    <a:lstStyle/>
                    <a:p>
                      <a:endParaRPr kumimoji="1" lang="ja-JP" altLang="en-US"/>
                    </a:p>
                  </a:txBody>
                  <a:tcPr/>
                </a:tc>
                <a:tc>
                  <a:txBody>
                    <a:bodyPr/>
                    <a:lstStyle/>
                    <a:p>
                      <a:pPr algn="r" fontAlgn="ctr"/>
                      <a:r>
                        <a:rPr lang="ja-JP" altLang="en-US" sz="1000" u="none" strike="noStrike" dirty="0">
                          <a:effectLst/>
                          <a:latin typeface="ＭＳ Ｐゴシック" panose="020B0600070205080204" pitchFamily="50" charset="-128"/>
                          <a:ea typeface="ＭＳ Ｐゴシック" panose="020B0600070205080204" pitchFamily="50" charset="-128"/>
                        </a:rPr>
                        <a:t>平野下水処理場</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nchor="ctr">
                    <a:solidFill>
                      <a:schemeClr val="bg1"/>
                    </a:solidFill>
                  </a:tcPr>
                </a:tc>
                <a:tc>
                  <a:txBody>
                    <a:bodyPr/>
                    <a:lstStyle/>
                    <a:p>
                      <a:pPr algn="r" fontAlgn="ctr"/>
                      <a:r>
                        <a:rPr lang="ja-JP" altLang="en-US" sz="1000" u="none" strike="noStrike" dirty="0">
                          <a:effectLst/>
                          <a:latin typeface="ＭＳ Ｐゴシック" panose="020B0600070205080204" pitchFamily="50" charset="-128"/>
                          <a:ea typeface="ＭＳ Ｐゴシック" panose="020B0600070205080204" pitchFamily="50" charset="-128"/>
                        </a:rPr>
                        <a:t>竜華みらいｾﾝﾀｰ</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nchor="ctr">
                    <a:solidFill>
                      <a:schemeClr val="bg1"/>
                    </a:solidFill>
                  </a:tcP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大和川取水口</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nchor="ctr">
                    <a:solidFill>
                      <a:schemeClr val="bg1"/>
                    </a:solidFill>
                  </a:tcPr>
                </a:tc>
                <a:extLst>
                  <a:ext uri="{0D108BD9-81ED-4DB2-BD59-A6C34878D82A}">
                    <a16:rowId xmlns:a16="http://schemas.microsoft.com/office/drawing/2014/main" val="10001"/>
                  </a:ext>
                </a:extLst>
              </a:tr>
              <a:tr h="381421">
                <a:tc vMerge="1">
                  <a:txBody>
                    <a:bodyPr/>
                    <a:lstStyle/>
                    <a:p>
                      <a:pPr algn="ctr" fontAlgn="ctr"/>
                      <a:endPar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228" marR="9228" marT="9228" marB="0" anchor="ctr">
                    <a:solidFill>
                      <a:schemeClr val="bg1"/>
                    </a:solidFill>
                  </a:tcPr>
                </a:tc>
                <a:tc>
                  <a:txBody>
                    <a:bodyPr/>
                    <a:lstStyle/>
                    <a:p>
                      <a:pPr algn="ctr" fontAlgn="ctr"/>
                      <a:r>
                        <a:rPr lang="en-US" altLang="ja-JP" sz="1000" u="none" strike="noStrike" dirty="0">
                          <a:effectLst/>
                          <a:latin typeface="ＭＳ Ｐゴシック" panose="020B0600070205080204" pitchFamily="50" charset="-128"/>
                          <a:ea typeface="ＭＳ Ｐゴシック" panose="020B0600070205080204" pitchFamily="50" charset="-128"/>
                        </a:rPr>
                        <a:t>6</a:t>
                      </a:r>
                      <a:r>
                        <a:rPr lang="en-US" sz="1000" u="none" strike="noStrike" dirty="0">
                          <a:effectLst/>
                          <a:latin typeface="ＭＳ Ｐゴシック" panose="020B0600070205080204" pitchFamily="50" charset="-128"/>
                          <a:ea typeface="ＭＳ Ｐゴシック" panose="020B0600070205080204" pitchFamily="50" charset="-128"/>
                        </a:rPr>
                        <a:t>m</a:t>
                      </a:r>
                      <a:r>
                        <a:rPr lang="en-US" sz="1000" u="none" strike="noStrike" baseline="30000" dirty="0">
                          <a:effectLst/>
                          <a:latin typeface="ＭＳ Ｐゴシック" panose="020B0600070205080204" pitchFamily="50" charset="-128"/>
                          <a:ea typeface="ＭＳ Ｐゴシック" panose="020B0600070205080204" pitchFamily="50" charset="-128"/>
                        </a:rPr>
                        <a:t>3</a:t>
                      </a:r>
                      <a:r>
                        <a:rPr lang="en-US" sz="1000" u="none" strike="noStrike" dirty="0">
                          <a:effectLst/>
                          <a:latin typeface="ＭＳ Ｐゴシック" panose="020B0600070205080204" pitchFamily="50" charset="-128"/>
                          <a:ea typeface="ＭＳ Ｐゴシック" panose="020B0600070205080204" pitchFamily="50" charset="-128"/>
                        </a:rPr>
                        <a:t>/s</a:t>
                      </a:r>
                      <a:endPar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nchor="ctr">
                    <a:solidFill>
                      <a:schemeClr val="bg1"/>
                    </a:solidFill>
                  </a:tcPr>
                </a:tc>
                <a:tc>
                  <a:txBody>
                    <a:bodyPr/>
                    <a:lstStyle/>
                    <a:p>
                      <a:pPr algn="ctr" fontAlgn="ctr"/>
                      <a:r>
                        <a:rPr lang="en-US" altLang="ja-JP" sz="1000" u="none" strike="noStrike" dirty="0">
                          <a:effectLst/>
                          <a:latin typeface="ＭＳ Ｐゴシック" panose="020B0600070205080204" pitchFamily="50" charset="-128"/>
                          <a:ea typeface="ＭＳ Ｐゴシック" panose="020B0600070205080204" pitchFamily="50" charset="-128"/>
                        </a:rPr>
                        <a:t>2.75</a:t>
                      </a:r>
                      <a:r>
                        <a:rPr lang="en-US" sz="1000" u="none" strike="noStrike" dirty="0">
                          <a:effectLst/>
                          <a:latin typeface="ＭＳ Ｐゴシック" panose="020B0600070205080204" pitchFamily="50" charset="-128"/>
                          <a:ea typeface="ＭＳ Ｐゴシック" panose="020B0600070205080204" pitchFamily="50" charset="-128"/>
                        </a:rPr>
                        <a:t>m</a:t>
                      </a:r>
                      <a:r>
                        <a:rPr lang="en-US" altLang="ja-JP" sz="1000" u="none" strike="noStrike" baseline="30000" dirty="0">
                          <a:effectLst/>
                          <a:latin typeface="ＭＳ Ｐゴシック" panose="020B0600070205080204" pitchFamily="50" charset="-128"/>
                          <a:ea typeface="ＭＳ Ｐゴシック" panose="020B0600070205080204" pitchFamily="50" charset="-128"/>
                        </a:rPr>
                        <a:t>3</a:t>
                      </a:r>
                      <a:r>
                        <a:rPr lang="en-US" sz="1000" u="none" strike="noStrike" dirty="0">
                          <a:effectLst/>
                          <a:latin typeface="ＭＳ Ｐゴシック" panose="020B0600070205080204" pitchFamily="50" charset="-128"/>
                          <a:ea typeface="ＭＳ Ｐゴシック" panose="020B0600070205080204" pitchFamily="50" charset="-128"/>
                        </a:rPr>
                        <a:t>/s</a:t>
                      </a:r>
                      <a:endPar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nchor="ctr">
                    <a:solidFill>
                      <a:schemeClr val="bg1"/>
                    </a:solidFill>
                  </a:tcPr>
                </a:tc>
                <a:tc>
                  <a:txBody>
                    <a:bodyPr/>
                    <a:lstStyle/>
                    <a:p>
                      <a:pPr algn="ctr" fontAlgn="ctr"/>
                      <a:r>
                        <a:rPr 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a:effectLst/>
                          <a:latin typeface="ＭＳ Ｐゴシック" panose="020B0600070205080204" pitchFamily="50" charset="-128"/>
                          <a:ea typeface="ＭＳ Ｐゴシック" panose="020B0600070205080204" pitchFamily="50" charset="-128"/>
                        </a:rPr>
                        <a:t>0.3</a:t>
                      </a:r>
                      <a:r>
                        <a:rPr lang="en-US" sz="1000" u="none" strike="noStrike" dirty="0">
                          <a:effectLst/>
                          <a:latin typeface="ＭＳ Ｐゴシック" panose="020B0600070205080204" pitchFamily="50" charset="-128"/>
                          <a:ea typeface="ＭＳ Ｐゴシック" panose="020B0600070205080204" pitchFamily="50" charset="-128"/>
                        </a:rPr>
                        <a:t>m</a:t>
                      </a:r>
                      <a:r>
                        <a:rPr lang="en-US" altLang="ja-JP" sz="1000" u="none" strike="noStrike" baseline="30000" dirty="0">
                          <a:effectLst/>
                          <a:latin typeface="ＭＳ Ｐゴシック" panose="020B0600070205080204" pitchFamily="50" charset="-128"/>
                          <a:ea typeface="ＭＳ Ｐゴシック" panose="020B0600070205080204" pitchFamily="50" charset="-128"/>
                        </a:rPr>
                        <a:t>3</a:t>
                      </a:r>
                      <a:r>
                        <a:rPr lang="en-US" sz="1000" u="none" strike="noStrike" dirty="0">
                          <a:effectLst/>
                          <a:latin typeface="ＭＳ Ｐゴシック" panose="020B0600070205080204" pitchFamily="50" charset="-128"/>
                          <a:ea typeface="ＭＳ Ｐゴシック" panose="020B0600070205080204" pitchFamily="50" charset="-128"/>
                        </a:rPr>
                        <a:t>/s</a:t>
                      </a:r>
                      <a:endPar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nchor="ctr">
                    <a:solidFill>
                      <a:schemeClr val="bg1"/>
                    </a:solidFill>
                  </a:tcPr>
                </a:tc>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　かんがい期　 ：</a:t>
                      </a:r>
                      <a:r>
                        <a:rPr lang="en-US" altLang="ja-JP" sz="1000" u="none" strike="noStrike" dirty="0">
                          <a:effectLst/>
                          <a:latin typeface="ＭＳ Ｐゴシック" panose="020B0600070205080204" pitchFamily="50" charset="-128"/>
                          <a:ea typeface="ＭＳ Ｐゴシック" panose="020B0600070205080204" pitchFamily="50" charset="-128"/>
                        </a:rPr>
                        <a:t>1.7m</a:t>
                      </a:r>
                      <a:r>
                        <a:rPr lang="en-US" altLang="ja-JP" sz="1000" u="none" strike="noStrike" baseline="30000" dirty="0">
                          <a:effectLst/>
                          <a:latin typeface="ＭＳ Ｐゴシック" panose="020B0600070205080204" pitchFamily="50" charset="-128"/>
                          <a:ea typeface="ＭＳ Ｐゴシック" panose="020B0600070205080204" pitchFamily="50" charset="-128"/>
                        </a:rPr>
                        <a:t>3</a:t>
                      </a:r>
                      <a:r>
                        <a:rPr lang="en-US" altLang="ja-JP" sz="1000" u="none" strike="noStrike" dirty="0">
                          <a:effectLst/>
                          <a:latin typeface="ＭＳ Ｐゴシック" panose="020B0600070205080204" pitchFamily="50" charset="-128"/>
                          <a:ea typeface="ＭＳ Ｐゴシック" panose="020B0600070205080204" pitchFamily="50" charset="-128"/>
                        </a:rPr>
                        <a:t>/s</a:t>
                      </a:r>
                      <a:br>
                        <a:rPr lang="en-US" altLang="ja-JP" sz="1000" u="none" strike="noStrike" dirty="0">
                          <a:effectLst/>
                          <a:latin typeface="ＭＳ Ｐゴシック" panose="020B0600070205080204" pitchFamily="50" charset="-128"/>
                          <a:ea typeface="ＭＳ Ｐゴシック" panose="020B0600070205080204" pitchFamily="50" charset="-128"/>
                        </a:rPr>
                      </a:br>
                      <a:r>
                        <a:rPr lang="ja-JP" altLang="en-US" sz="1000" u="none" strike="noStrike" dirty="0">
                          <a:effectLst/>
                          <a:latin typeface="ＭＳ Ｐゴシック" panose="020B0600070205080204" pitchFamily="50" charset="-128"/>
                          <a:ea typeface="ＭＳ Ｐゴシック" panose="020B0600070205080204" pitchFamily="50" charset="-128"/>
                        </a:rPr>
                        <a:t>　非かんがい期：</a:t>
                      </a:r>
                      <a:r>
                        <a:rPr lang="en-US" altLang="ja-JP" sz="1000" u="none" strike="noStrike" dirty="0">
                          <a:effectLst/>
                          <a:latin typeface="ＭＳ Ｐゴシック" panose="020B0600070205080204" pitchFamily="50" charset="-128"/>
                          <a:ea typeface="ＭＳ Ｐゴシック" panose="020B0600070205080204" pitchFamily="50" charset="-128"/>
                        </a:rPr>
                        <a:t>0.5m</a:t>
                      </a:r>
                      <a:r>
                        <a:rPr lang="en-US" altLang="ja-JP" sz="1000" u="none" strike="noStrike" baseline="30000" dirty="0">
                          <a:effectLst/>
                          <a:latin typeface="ＭＳ Ｐゴシック" panose="020B0600070205080204" pitchFamily="50" charset="-128"/>
                          <a:ea typeface="ＭＳ Ｐゴシック" panose="020B0600070205080204" pitchFamily="50" charset="-128"/>
                        </a:rPr>
                        <a:t>3</a:t>
                      </a:r>
                      <a:r>
                        <a:rPr lang="en-US" altLang="ja-JP" sz="1000" u="none" strike="noStrike" dirty="0">
                          <a:effectLst/>
                          <a:latin typeface="ＭＳ Ｐゴシック" panose="020B0600070205080204" pitchFamily="50" charset="-128"/>
                          <a:ea typeface="ＭＳ Ｐゴシック" panose="020B0600070205080204" pitchFamily="50" charset="-128"/>
                        </a:rPr>
                        <a:t>/s</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71" marR="8671" marT="8671" marB="0" anchor="ctr">
                    <a:solidFill>
                      <a:schemeClr val="bg1"/>
                    </a:solidFill>
                  </a:tcPr>
                </a:tc>
                <a:extLst>
                  <a:ext uri="{0D108BD9-81ED-4DB2-BD59-A6C34878D82A}">
                    <a16:rowId xmlns:a16="http://schemas.microsoft.com/office/drawing/2014/main" val="10002"/>
                  </a:ext>
                </a:extLst>
              </a:tr>
            </a:tbl>
          </a:graphicData>
        </a:graphic>
      </p:graphicFrame>
      <p:graphicFrame>
        <p:nvGraphicFramePr>
          <p:cNvPr id="17" name="表 16"/>
          <p:cNvGraphicFramePr>
            <a:graphicFrameLocks noGrp="1"/>
          </p:cNvGraphicFramePr>
          <p:nvPr/>
        </p:nvGraphicFramePr>
        <p:xfrm>
          <a:off x="4128600" y="1798074"/>
          <a:ext cx="4866439" cy="941250"/>
        </p:xfrm>
        <a:graphic>
          <a:graphicData uri="http://schemas.openxmlformats.org/drawingml/2006/table">
            <a:tbl>
              <a:tblPr>
                <a:tableStyleId>{5940675A-B579-460E-94D1-54222C63F5DA}</a:tableStyleId>
              </a:tblPr>
              <a:tblGrid>
                <a:gridCol w="227567">
                  <a:extLst>
                    <a:ext uri="{9D8B030D-6E8A-4147-A177-3AD203B41FA5}">
                      <a16:colId xmlns:a16="http://schemas.microsoft.com/office/drawing/2014/main" val="20000"/>
                    </a:ext>
                  </a:extLst>
                </a:gridCol>
                <a:gridCol w="2319436">
                  <a:extLst>
                    <a:ext uri="{9D8B030D-6E8A-4147-A177-3AD203B41FA5}">
                      <a16:colId xmlns:a16="http://schemas.microsoft.com/office/drawing/2014/main" val="20001"/>
                    </a:ext>
                  </a:extLst>
                </a:gridCol>
                <a:gridCol w="2319436">
                  <a:extLst>
                    <a:ext uri="{9D8B030D-6E8A-4147-A177-3AD203B41FA5}">
                      <a16:colId xmlns:a16="http://schemas.microsoft.com/office/drawing/2014/main" val="20002"/>
                    </a:ext>
                  </a:extLst>
                </a:gridCol>
              </a:tblGrid>
              <a:tr h="156422">
                <a:tc rowSpan="3">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雨天時</a:t>
                      </a:r>
                    </a:p>
                  </a:txBody>
                  <a:tcPr marL="8950" marR="8950" marT="8950" marB="0" vert="eaVert" anchor="ctr">
                    <a:solidFill>
                      <a:schemeClr val="bg1"/>
                    </a:solidFill>
                  </a:tcPr>
                </a:tc>
                <a:tc gridSpan="2">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合流式下水道越流水</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50" marR="8950" marT="8950" marB="0" anchor="c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156422">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平野市町抽水所</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50" marR="8950" marT="8950" marB="0" anchor="ctr">
                    <a:solidFill>
                      <a:schemeClr val="bg1"/>
                    </a:solidFill>
                  </a:tcP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長吉ポンプ場</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50" marR="8950" marT="8950" marB="0" anchor="ctr">
                    <a:solidFill>
                      <a:schemeClr val="bg1"/>
                    </a:solidFill>
                  </a:tcPr>
                </a:tc>
                <a:extLst>
                  <a:ext uri="{0D108BD9-81ED-4DB2-BD59-A6C34878D82A}">
                    <a16:rowId xmlns:a16="http://schemas.microsoft.com/office/drawing/2014/main" val="10001"/>
                  </a:ext>
                </a:extLst>
              </a:tr>
              <a:tr h="598836">
                <a:tc vMerge="1">
                  <a:txBody>
                    <a:bodyPr/>
                    <a:lstStyle/>
                    <a:p>
                      <a:pPr algn="l" fontAlgn="ct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　年間吐出量　　      　：約</a:t>
                      </a:r>
                      <a:r>
                        <a:rPr lang="en-US" altLang="ja-JP" sz="1000" u="none" strike="noStrike" dirty="0">
                          <a:effectLst/>
                          <a:latin typeface="ＭＳ Ｐゴシック" panose="020B0600070205080204" pitchFamily="50" charset="-128"/>
                          <a:ea typeface="ＭＳ Ｐゴシック" panose="020B0600070205080204" pitchFamily="50" charset="-128"/>
                        </a:rPr>
                        <a:t>808</a:t>
                      </a:r>
                      <a:r>
                        <a:rPr lang="ja-JP" altLang="en-US" sz="1000" u="none" strike="noStrike" dirty="0">
                          <a:effectLst/>
                          <a:latin typeface="ＭＳ Ｐゴシック" panose="020B0600070205080204" pitchFamily="50" charset="-128"/>
                          <a:ea typeface="ＭＳ Ｐゴシック" panose="020B0600070205080204" pitchFamily="50" charset="-128"/>
                        </a:rPr>
                        <a:t>万</a:t>
                      </a:r>
                      <a:r>
                        <a:rPr lang="ja-JP" altLang="en-US" sz="1000" u="none" strike="noStrike" dirty="0" err="1">
                          <a:effectLst/>
                          <a:latin typeface="ＭＳ Ｐゴシック" panose="020B0600070205080204" pitchFamily="50" charset="-128"/>
                          <a:ea typeface="ＭＳ Ｐゴシック" panose="020B0600070205080204" pitchFamily="50" charset="-128"/>
                        </a:rPr>
                        <a:t>ｔ</a:t>
                      </a:r>
                      <a:r>
                        <a:rPr lang="en-US" altLang="ja-JP" sz="1000" u="none" strike="noStrike" dirty="0">
                          <a:effectLst/>
                          <a:latin typeface="ＭＳ Ｐゴシック" panose="020B0600070205080204" pitchFamily="50" charset="-128"/>
                          <a:ea typeface="ＭＳ Ｐゴシック" panose="020B0600070205080204" pitchFamily="50" charset="-128"/>
                        </a:rPr>
                        <a:t>/</a:t>
                      </a:r>
                      <a:r>
                        <a:rPr lang="ja-JP" altLang="en-US" sz="1000" u="none" strike="noStrike" dirty="0">
                          <a:effectLst/>
                          <a:latin typeface="ＭＳ Ｐゴシック" panose="020B0600070205080204" pitchFamily="50" charset="-128"/>
                          <a:ea typeface="ＭＳ Ｐゴシック" panose="020B0600070205080204" pitchFamily="50" charset="-128"/>
                        </a:rPr>
                        <a:t>年</a:t>
                      </a:r>
                      <a:r>
                        <a:rPr kumimoji="1" lang="ja-JP" altLang="en-US"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
                      </a:r>
                      <a:br>
                        <a:rPr kumimoji="1" lang="ja-JP" altLang="en-US"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ja-JP" altLang="en-US"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　年間稼働日数　　　</a:t>
                      </a:r>
                      <a:r>
                        <a:rPr kumimoji="1" lang="ja-JP" altLang="en-US" sz="1000" u="none" strike="noStrike" kern="1200" baseline="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en-US"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en-US" altLang="ja-JP"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65</a:t>
                      </a:r>
                      <a:r>
                        <a:rPr kumimoji="1" lang="ja-JP" altLang="en-US"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日</a:t>
                      </a:r>
                      <a:br>
                        <a:rPr kumimoji="1" lang="ja-JP" altLang="en-US"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ja-JP" altLang="en-US"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　かんがい期（</a:t>
                      </a:r>
                      <a:r>
                        <a:rPr kumimoji="1" lang="en-US" altLang="ja-JP"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7/6</a:t>
                      </a: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ja-JP" altLang="en-US" sz="1000" u="none" strike="noStrike" baseline="0" dirty="0">
                          <a:effectLst/>
                          <a:latin typeface="ＭＳ Ｐゴシック" panose="020B0600070205080204" pitchFamily="50" charset="-128"/>
                          <a:ea typeface="ＭＳ Ｐゴシック" panose="020B0600070205080204" pitchFamily="50" charset="-128"/>
                        </a:rPr>
                        <a:t>   </a:t>
                      </a:r>
                      <a:r>
                        <a:rPr lang="ja-JP" altLang="en-US" sz="1000" u="none" strike="noStrike" dirty="0">
                          <a:effectLst/>
                          <a:latin typeface="ＭＳ Ｐゴシック" panose="020B0600070205080204" pitchFamily="50" charset="-128"/>
                          <a:ea typeface="ＭＳ Ｐゴシック" panose="020B0600070205080204" pitchFamily="50" charset="-128"/>
                        </a:rPr>
                        <a:t>：</a:t>
                      </a:r>
                      <a:r>
                        <a:rPr lang="en-US" altLang="ja-JP" sz="1000" u="none" strike="noStrike" dirty="0">
                          <a:effectLst/>
                          <a:latin typeface="ＭＳ Ｐゴシック" panose="020B0600070205080204" pitchFamily="50" charset="-128"/>
                          <a:ea typeface="ＭＳ Ｐゴシック" panose="020B0600070205080204" pitchFamily="50" charset="-128"/>
                        </a:rPr>
                        <a:t>9.83m</a:t>
                      </a:r>
                      <a:r>
                        <a:rPr lang="en-US" altLang="ja-JP" sz="1000" u="none" strike="noStrike" baseline="30000" dirty="0">
                          <a:effectLst/>
                          <a:latin typeface="ＭＳ Ｐゴシック" panose="020B0600070205080204" pitchFamily="50" charset="-128"/>
                          <a:ea typeface="ＭＳ Ｐゴシック" panose="020B0600070205080204" pitchFamily="50" charset="-128"/>
                        </a:rPr>
                        <a:t>3</a:t>
                      </a:r>
                      <a:r>
                        <a:rPr lang="en-US" altLang="ja-JP" sz="1000" u="none" strike="noStrike" dirty="0">
                          <a:effectLst/>
                          <a:latin typeface="ＭＳ Ｐゴシック" panose="020B0600070205080204" pitchFamily="50" charset="-128"/>
                          <a:ea typeface="ＭＳ Ｐゴシック" panose="020B0600070205080204" pitchFamily="50" charset="-128"/>
                        </a:rPr>
                        <a:t>/s</a:t>
                      </a:r>
                      <a:br>
                        <a:rPr lang="en-US" altLang="ja-JP" sz="1000" u="none" strike="noStrike" dirty="0">
                          <a:effectLst/>
                          <a:latin typeface="ＭＳ Ｐゴシック" panose="020B0600070205080204" pitchFamily="50" charset="-128"/>
                          <a:ea typeface="ＭＳ Ｐゴシック" panose="020B0600070205080204" pitchFamily="50" charset="-128"/>
                        </a:rPr>
                      </a:br>
                      <a:r>
                        <a:rPr lang="ja-JP" altLang="en-US" sz="1000" u="none" strike="noStrike" dirty="0">
                          <a:effectLst/>
                          <a:latin typeface="ＭＳ Ｐゴシック" panose="020B0600070205080204" pitchFamily="50" charset="-128"/>
                          <a:ea typeface="ＭＳ Ｐゴシック" panose="020B0600070205080204" pitchFamily="50" charset="-128"/>
                        </a:rPr>
                        <a:t>　非かんがい期（</a:t>
                      </a:r>
                      <a:r>
                        <a:rPr lang="en-US" altLang="ja-JP" sz="1000" u="none" strike="noStrike" spc="-100" dirty="0">
                          <a:effectLst/>
                          <a:latin typeface="ＭＳ Ｐゴシック" panose="020B0600070205080204" pitchFamily="50" charset="-128"/>
                          <a:ea typeface="ＭＳ Ｐゴシック" panose="020B0600070205080204" pitchFamily="50" charset="-128"/>
                        </a:rPr>
                        <a:t>2/</a:t>
                      </a:r>
                      <a:r>
                        <a:rPr lang="en-US" altLang="ja-JP" sz="1000" u="none" strike="noStrike" spc="-100" baseline="0" dirty="0">
                          <a:effectLst/>
                          <a:latin typeface="ＭＳ Ｐゴシック" panose="020B0600070205080204" pitchFamily="50" charset="-128"/>
                          <a:ea typeface="ＭＳ Ｐゴシック" panose="020B0600070205080204" pitchFamily="50" charset="-128"/>
                        </a:rPr>
                        <a:t>16</a:t>
                      </a: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a:effectLst/>
                          <a:latin typeface="ＭＳ Ｐゴシック" panose="020B0600070205080204" pitchFamily="50" charset="-128"/>
                          <a:ea typeface="ＭＳ Ｐゴシック" panose="020B0600070205080204" pitchFamily="50" charset="-128"/>
                        </a:rPr>
                        <a:t>6.32m</a:t>
                      </a:r>
                      <a:r>
                        <a:rPr lang="en-US" altLang="ja-JP" sz="1000" u="none" strike="noStrike" baseline="30000" dirty="0">
                          <a:effectLst/>
                          <a:latin typeface="ＭＳ Ｐゴシック" panose="020B0600070205080204" pitchFamily="50" charset="-128"/>
                          <a:ea typeface="ＭＳ Ｐゴシック" panose="020B0600070205080204" pitchFamily="50" charset="-128"/>
                        </a:rPr>
                        <a:t>3</a:t>
                      </a:r>
                      <a:r>
                        <a:rPr lang="en-US" altLang="ja-JP" sz="1000" u="none" strike="noStrike" dirty="0">
                          <a:effectLst/>
                          <a:latin typeface="ＭＳ Ｐゴシック" panose="020B0600070205080204" pitchFamily="50" charset="-128"/>
                          <a:ea typeface="ＭＳ Ｐゴシック" panose="020B0600070205080204" pitchFamily="50" charset="-128"/>
                        </a:rPr>
                        <a:t>/s</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50" marR="8950" marT="8950" marB="0" anchor="ctr">
                    <a:solidFill>
                      <a:schemeClr val="bg1"/>
                    </a:solidFill>
                  </a:tcPr>
                </a:tc>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　年間吐出量　　      　 ：約</a:t>
                      </a:r>
                      <a:r>
                        <a:rPr lang="en-US" altLang="ja-JP" sz="1000" u="none" strike="noStrike" dirty="0">
                          <a:effectLst/>
                          <a:latin typeface="ＭＳ Ｐゴシック" panose="020B0600070205080204" pitchFamily="50" charset="-128"/>
                          <a:ea typeface="ＭＳ Ｐゴシック" panose="020B0600070205080204" pitchFamily="50" charset="-128"/>
                        </a:rPr>
                        <a:t>528</a:t>
                      </a:r>
                      <a:r>
                        <a:rPr lang="ja-JP" altLang="en-US" sz="1000" u="none" strike="noStrike" dirty="0">
                          <a:effectLst/>
                          <a:latin typeface="ＭＳ Ｐゴシック" panose="020B0600070205080204" pitchFamily="50" charset="-128"/>
                          <a:ea typeface="ＭＳ Ｐゴシック" panose="020B0600070205080204" pitchFamily="50" charset="-128"/>
                        </a:rPr>
                        <a:t>万</a:t>
                      </a:r>
                      <a:r>
                        <a:rPr lang="ja-JP" altLang="en-US" sz="1000" u="none" strike="noStrike" dirty="0" err="1">
                          <a:effectLst/>
                          <a:latin typeface="ＭＳ Ｐゴシック" panose="020B0600070205080204" pitchFamily="50" charset="-128"/>
                          <a:ea typeface="ＭＳ Ｐゴシック" panose="020B0600070205080204" pitchFamily="50" charset="-128"/>
                        </a:rPr>
                        <a:t>ｔ</a:t>
                      </a:r>
                      <a:r>
                        <a:rPr lang="en-US" altLang="ja-JP" sz="1000" u="none" strike="noStrike" dirty="0">
                          <a:effectLst/>
                          <a:latin typeface="ＭＳ Ｐゴシック" panose="020B0600070205080204" pitchFamily="50" charset="-128"/>
                          <a:ea typeface="ＭＳ Ｐゴシック" panose="020B0600070205080204" pitchFamily="50" charset="-128"/>
                        </a:rPr>
                        <a:t>/</a:t>
                      </a:r>
                      <a:r>
                        <a:rPr lang="ja-JP" altLang="en-US" sz="1000" u="none" strike="noStrike" dirty="0">
                          <a:effectLst/>
                          <a:latin typeface="ＭＳ Ｐゴシック" panose="020B0600070205080204" pitchFamily="50" charset="-128"/>
                          <a:ea typeface="ＭＳ Ｐゴシック" panose="020B0600070205080204" pitchFamily="50" charset="-128"/>
                        </a:rPr>
                        <a:t>年</a:t>
                      </a:r>
                      <a:br>
                        <a:rPr lang="ja-JP" altLang="en-US" sz="1000" u="none" strike="noStrike" dirty="0">
                          <a:effectLst/>
                          <a:latin typeface="ＭＳ Ｐゴシック" panose="020B0600070205080204" pitchFamily="50" charset="-128"/>
                          <a:ea typeface="ＭＳ Ｐゴシック" panose="020B0600070205080204" pitchFamily="50" charset="-128"/>
                        </a:rPr>
                      </a:br>
                      <a:r>
                        <a:rPr lang="ja-JP" altLang="en-US" sz="1000" u="none" strike="noStrike" dirty="0">
                          <a:effectLst/>
                          <a:latin typeface="ＭＳ Ｐゴシック" panose="020B0600070205080204" pitchFamily="50" charset="-128"/>
                          <a:ea typeface="ＭＳ Ｐゴシック" panose="020B0600070205080204" pitchFamily="50" charset="-128"/>
                        </a:rPr>
                        <a:t>　年間稼働日数　</a:t>
                      </a:r>
                      <a:r>
                        <a:rPr lang="ja-JP" altLang="en-US" sz="1000" u="none" strike="noStrike" baseline="0" dirty="0">
                          <a:effectLst/>
                          <a:latin typeface="ＭＳ Ｐゴシック" panose="020B0600070205080204" pitchFamily="50" charset="-128"/>
                          <a:ea typeface="ＭＳ Ｐゴシック" panose="020B0600070205080204" pitchFamily="50" charset="-128"/>
                        </a:rPr>
                        <a:t>        </a:t>
                      </a:r>
                      <a:r>
                        <a:rPr lang="ja-JP" altLang="en-US" sz="1000" u="none" strike="noStrike" dirty="0">
                          <a:effectLst/>
                          <a:latin typeface="ＭＳ Ｐゴシック" panose="020B0600070205080204" pitchFamily="50" charset="-128"/>
                          <a:ea typeface="ＭＳ Ｐゴシック" panose="020B0600070205080204" pitchFamily="50" charset="-128"/>
                        </a:rPr>
                        <a:t>：</a:t>
                      </a:r>
                      <a:r>
                        <a:rPr lang="en-US" altLang="ja-JP" sz="1000" u="none" strike="noStrike" dirty="0">
                          <a:effectLst/>
                          <a:latin typeface="ＭＳ Ｐゴシック" panose="020B0600070205080204" pitchFamily="50" charset="-128"/>
                          <a:ea typeface="ＭＳ Ｐゴシック" panose="020B0600070205080204" pitchFamily="50" charset="-128"/>
                        </a:rPr>
                        <a:t>36</a:t>
                      </a:r>
                      <a:r>
                        <a:rPr lang="ja-JP" altLang="en-US" sz="1000" u="none" strike="noStrike" dirty="0">
                          <a:effectLst/>
                          <a:latin typeface="ＭＳ Ｐゴシック" panose="020B0600070205080204" pitchFamily="50" charset="-128"/>
                          <a:ea typeface="ＭＳ Ｐゴシック" panose="020B0600070205080204" pitchFamily="50" charset="-128"/>
                        </a:rPr>
                        <a:t>日</a:t>
                      </a:r>
                      <a:br>
                        <a:rPr lang="ja-JP" altLang="en-US" sz="1000" u="none" strike="noStrike" dirty="0">
                          <a:effectLst/>
                          <a:latin typeface="ＭＳ Ｐゴシック" panose="020B0600070205080204" pitchFamily="50" charset="-128"/>
                          <a:ea typeface="ＭＳ Ｐゴシック" panose="020B0600070205080204" pitchFamily="50" charset="-128"/>
                        </a:rPr>
                      </a:br>
                      <a:r>
                        <a:rPr lang="ja-JP" altLang="en-US" sz="1000" u="none" strike="noStrike" dirty="0">
                          <a:effectLst/>
                          <a:latin typeface="ＭＳ Ｐゴシック" panose="020B0600070205080204" pitchFamily="50" charset="-128"/>
                          <a:ea typeface="ＭＳ Ｐゴシック" panose="020B0600070205080204" pitchFamily="50" charset="-128"/>
                        </a:rPr>
                        <a:t>　かんがい期（</a:t>
                      </a:r>
                      <a:r>
                        <a:rPr kumimoji="1" lang="en-US" altLang="ja-JP" sz="10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7/6</a:t>
                      </a: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a:effectLst/>
                          <a:latin typeface="ＭＳ Ｐゴシック" panose="020B0600070205080204" pitchFamily="50" charset="-128"/>
                          <a:ea typeface="ＭＳ Ｐゴシック" panose="020B0600070205080204" pitchFamily="50" charset="-128"/>
                        </a:rPr>
                        <a:t>20.3m</a:t>
                      </a:r>
                      <a:r>
                        <a:rPr lang="en-US" altLang="ja-JP" sz="1000" u="none" strike="noStrike" baseline="30000" dirty="0">
                          <a:effectLst/>
                          <a:latin typeface="ＭＳ Ｐゴシック" panose="020B0600070205080204" pitchFamily="50" charset="-128"/>
                          <a:ea typeface="ＭＳ Ｐゴシック" panose="020B0600070205080204" pitchFamily="50" charset="-128"/>
                        </a:rPr>
                        <a:t>3</a:t>
                      </a:r>
                      <a:r>
                        <a:rPr lang="en-US" altLang="ja-JP" sz="1000" u="none" strike="noStrike" dirty="0">
                          <a:effectLst/>
                          <a:latin typeface="ＭＳ Ｐゴシック" panose="020B0600070205080204" pitchFamily="50" charset="-128"/>
                          <a:ea typeface="ＭＳ Ｐゴシック" panose="020B0600070205080204" pitchFamily="50" charset="-128"/>
                        </a:rPr>
                        <a:t>/s</a:t>
                      </a:r>
                      <a:br>
                        <a:rPr lang="en-US" altLang="ja-JP" sz="1000" u="none" strike="noStrike" dirty="0">
                          <a:effectLst/>
                          <a:latin typeface="ＭＳ Ｐゴシック" panose="020B0600070205080204" pitchFamily="50" charset="-128"/>
                          <a:ea typeface="ＭＳ Ｐゴシック" panose="020B0600070205080204" pitchFamily="50" charset="-128"/>
                        </a:rPr>
                      </a:br>
                      <a:r>
                        <a:rPr lang="ja-JP" altLang="en-US" sz="1000" u="none" strike="noStrike" dirty="0">
                          <a:effectLst/>
                          <a:latin typeface="ＭＳ Ｐゴシック" panose="020B0600070205080204" pitchFamily="50" charset="-128"/>
                          <a:ea typeface="ＭＳ Ｐゴシック" panose="020B0600070205080204" pitchFamily="50" charset="-128"/>
                        </a:rPr>
                        <a:t>　非かんがい期（</a:t>
                      </a:r>
                      <a:r>
                        <a:rPr lang="en-US" altLang="ja-JP" sz="1000" u="none" strike="noStrike" dirty="0">
                          <a:effectLst/>
                          <a:latin typeface="ＭＳ Ｐゴシック" panose="020B0600070205080204" pitchFamily="50" charset="-128"/>
                          <a:ea typeface="ＭＳ Ｐゴシック" panose="020B0600070205080204" pitchFamily="50" charset="-128"/>
                        </a:rPr>
                        <a:t>2/19</a:t>
                      </a: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a:effectLst/>
                          <a:latin typeface="ＭＳ Ｐゴシック" panose="020B0600070205080204" pitchFamily="50" charset="-128"/>
                          <a:ea typeface="ＭＳ Ｐゴシック" panose="020B0600070205080204" pitchFamily="50" charset="-128"/>
                        </a:rPr>
                        <a:t>8.0m</a:t>
                      </a:r>
                      <a:r>
                        <a:rPr lang="en-US" altLang="ja-JP" sz="1000" u="none" strike="noStrike" baseline="30000" dirty="0">
                          <a:effectLst/>
                          <a:latin typeface="ＭＳ Ｐゴシック" panose="020B0600070205080204" pitchFamily="50" charset="-128"/>
                          <a:ea typeface="ＭＳ Ｐゴシック" panose="020B0600070205080204" pitchFamily="50" charset="-128"/>
                        </a:rPr>
                        <a:t>3</a:t>
                      </a:r>
                      <a:r>
                        <a:rPr lang="en-US" altLang="ja-JP" sz="1000" u="none" strike="noStrike" dirty="0">
                          <a:effectLst/>
                          <a:latin typeface="ＭＳ Ｐゴシック" panose="020B0600070205080204" pitchFamily="50" charset="-128"/>
                          <a:ea typeface="ＭＳ Ｐゴシック" panose="020B0600070205080204" pitchFamily="50" charset="-128"/>
                        </a:rPr>
                        <a:t>/s</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50" marR="8950" marT="8950" marB="0" anchor="ctr">
                    <a:solidFill>
                      <a:schemeClr val="bg1"/>
                    </a:solidFill>
                  </a:tcPr>
                </a:tc>
                <a:extLst>
                  <a:ext uri="{0D108BD9-81ED-4DB2-BD59-A6C34878D82A}">
                    <a16:rowId xmlns:a16="http://schemas.microsoft.com/office/drawing/2014/main" val="10002"/>
                  </a:ext>
                </a:extLst>
              </a:tr>
            </a:tbl>
          </a:graphicData>
        </a:graphic>
      </p:graphicFrame>
      <p:grpSp>
        <p:nvGrpSpPr>
          <p:cNvPr id="117" name="グループ化 116"/>
          <p:cNvGrpSpPr>
            <a:grpSpLocks/>
          </p:cNvGrpSpPr>
          <p:nvPr/>
        </p:nvGrpSpPr>
        <p:grpSpPr bwMode="auto">
          <a:xfrm>
            <a:off x="5424522" y="1132566"/>
            <a:ext cx="226740" cy="294912"/>
            <a:chOff x="-1406838" y="4285163"/>
            <a:chExt cx="241300" cy="313849"/>
          </a:xfrm>
        </p:grpSpPr>
        <p:sp>
          <p:nvSpPr>
            <p:cNvPr id="118" name="楕円 78"/>
            <p:cNvSpPr/>
            <p:nvPr/>
          </p:nvSpPr>
          <p:spPr>
            <a:xfrm>
              <a:off x="-1316351" y="4383588"/>
              <a:ext cx="144463" cy="144462"/>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a:latin typeface="ＭＳ Ｐゴシック" panose="020B0600070205080204" pitchFamily="50" charset="-128"/>
                <a:ea typeface="ＭＳ Ｐゴシック" panose="020B0600070205080204" pitchFamily="50" charset="-128"/>
              </a:endParaRPr>
            </a:p>
          </p:txBody>
        </p:sp>
        <p:sp>
          <p:nvSpPr>
            <p:cNvPr id="120" name="テキスト ボックス 79"/>
            <p:cNvSpPr txBox="1"/>
            <p:nvPr/>
          </p:nvSpPr>
          <p:spPr>
            <a:xfrm>
              <a:off x="-1406838" y="4285163"/>
              <a:ext cx="241300" cy="313849"/>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1</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21" name="グループ化 120"/>
          <p:cNvGrpSpPr>
            <a:grpSpLocks/>
          </p:cNvGrpSpPr>
          <p:nvPr/>
        </p:nvGrpSpPr>
        <p:grpSpPr bwMode="auto">
          <a:xfrm>
            <a:off x="6426696" y="1141727"/>
            <a:ext cx="226740" cy="294912"/>
            <a:chOff x="-1364756" y="4322363"/>
            <a:chExt cx="241300" cy="313850"/>
          </a:xfrm>
        </p:grpSpPr>
        <p:sp>
          <p:nvSpPr>
            <p:cNvPr id="122" name="楕円 59"/>
            <p:cNvSpPr/>
            <p:nvPr/>
          </p:nvSpPr>
          <p:spPr>
            <a:xfrm>
              <a:off x="-1274269" y="4420788"/>
              <a:ext cx="144463" cy="144463"/>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a:latin typeface="ＭＳ Ｐゴシック" panose="020B0600070205080204" pitchFamily="50" charset="-128"/>
                <a:ea typeface="ＭＳ Ｐゴシック" panose="020B0600070205080204" pitchFamily="50" charset="-128"/>
              </a:endParaRPr>
            </a:p>
          </p:txBody>
        </p:sp>
        <p:sp>
          <p:nvSpPr>
            <p:cNvPr id="123" name="テキスト ボックス 4095"/>
            <p:cNvSpPr txBox="1"/>
            <p:nvPr/>
          </p:nvSpPr>
          <p:spPr>
            <a:xfrm>
              <a:off x="-1364756" y="4322363"/>
              <a:ext cx="241300" cy="313850"/>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2</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24" name="グループ化 123"/>
          <p:cNvGrpSpPr>
            <a:grpSpLocks/>
          </p:cNvGrpSpPr>
          <p:nvPr/>
        </p:nvGrpSpPr>
        <p:grpSpPr bwMode="auto">
          <a:xfrm>
            <a:off x="7634417" y="1150676"/>
            <a:ext cx="225249" cy="294912"/>
            <a:chOff x="-1124857" y="3937599"/>
            <a:chExt cx="239713" cy="313849"/>
          </a:xfrm>
        </p:grpSpPr>
        <p:sp>
          <p:nvSpPr>
            <p:cNvPr id="125" name="楕円 104"/>
            <p:cNvSpPr/>
            <p:nvPr/>
          </p:nvSpPr>
          <p:spPr>
            <a:xfrm>
              <a:off x="-1037544" y="4024912"/>
              <a:ext cx="144462" cy="144462"/>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a:latin typeface="ＭＳ Ｐゴシック" panose="020B0600070205080204" pitchFamily="50" charset="-128"/>
                <a:ea typeface="ＭＳ Ｐゴシック" panose="020B0600070205080204" pitchFamily="50" charset="-128"/>
              </a:endParaRPr>
            </a:p>
          </p:txBody>
        </p:sp>
        <p:sp>
          <p:nvSpPr>
            <p:cNvPr id="126" name="テキスト ボックス 107"/>
            <p:cNvSpPr txBox="1"/>
            <p:nvPr/>
          </p:nvSpPr>
          <p:spPr>
            <a:xfrm>
              <a:off x="-1124857" y="3937599"/>
              <a:ext cx="239713" cy="313849"/>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5</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27" name="グループ化 126"/>
          <p:cNvGrpSpPr>
            <a:grpSpLocks/>
          </p:cNvGrpSpPr>
          <p:nvPr/>
        </p:nvGrpSpPr>
        <p:grpSpPr bwMode="auto">
          <a:xfrm>
            <a:off x="4787211" y="1848293"/>
            <a:ext cx="225250" cy="294912"/>
            <a:chOff x="-1590622" y="3502145"/>
            <a:chExt cx="239712" cy="313850"/>
          </a:xfrm>
        </p:grpSpPr>
        <p:sp>
          <p:nvSpPr>
            <p:cNvPr id="128" name="楕円 103"/>
            <p:cNvSpPr/>
            <p:nvPr/>
          </p:nvSpPr>
          <p:spPr>
            <a:xfrm>
              <a:off x="-1506486" y="3598982"/>
              <a:ext cx="144461" cy="144463"/>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a:latin typeface="ＭＳ Ｐゴシック" panose="020B0600070205080204" pitchFamily="50" charset="-128"/>
                <a:ea typeface="ＭＳ Ｐゴシック" panose="020B0600070205080204" pitchFamily="50" charset="-128"/>
              </a:endParaRPr>
            </a:p>
          </p:txBody>
        </p:sp>
        <p:sp>
          <p:nvSpPr>
            <p:cNvPr id="129" name="テキスト ボックス 106"/>
            <p:cNvSpPr txBox="1"/>
            <p:nvPr/>
          </p:nvSpPr>
          <p:spPr>
            <a:xfrm>
              <a:off x="-1590622" y="3502145"/>
              <a:ext cx="239712" cy="313850"/>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3</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30" name="グループ化 129"/>
          <p:cNvGrpSpPr>
            <a:grpSpLocks/>
          </p:cNvGrpSpPr>
          <p:nvPr/>
        </p:nvGrpSpPr>
        <p:grpSpPr bwMode="auto">
          <a:xfrm>
            <a:off x="7192870" y="1875567"/>
            <a:ext cx="225249" cy="294912"/>
            <a:chOff x="-1124857" y="3937599"/>
            <a:chExt cx="239713" cy="313849"/>
          </a:xfrm>
        </p:grpSpPr>
        <p:sp>
          <p:nvSpPr>
            <p:cNvPr id="131" name="楕円 104"/>
            <p:cNvSpPr/>
            <p:nvPr/>
          </p:nvSpPr>
          <p:spPr>
            <a:xfrm>
              <a:off x="-1037544" y="4024912"/>
              <a:ext cx="144462" cy="144462"/>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2349">
                <a:latin typeface="ＭＳ Ｐゴシック" panose="020B0600070205080204" pitchFamily="50" charset="-128"/>
                <a:ea typeface="ＭＳ Ｐゴシック" panose="020B0600070205080204" pitchFamily="50" charset="-128"/>
              </a:endParaRPr>
            </a:p>
          </p:txBody>
        </p:sp>
        <p:sp>
          <p:nvSpPr>
            <p:cNvPr id="132" name="テキスト ボックス 107"/>
            <p:cNvSpPr txBox="1"/>
            <p:nvPr/>
          </p:nvSpPr>
          <p:spPr>
            <a:xfrm>
              <a:off x="-1124857" y="3937599"/>
              <a:ext cx="239713" cy="313849"/>
            </a:xfrm>
            <a:prstGeom prst="rect">
              <a:avLst/>
            </a:prstGeom>
            <a:noFill/>
            <a:ln>
              <a:noFill/>
            </a:ln>
          </p:spPr>
          <p:style>
            <a:lnRef idx="2">
              <a:schemeClr val="dk1"/>
            </a:lnRef>
            <a:fillRef idx="1">
              <a:schemeClr val="lt1"/>
            </a:fillRef>
            <a:effectRef idx="0">
              <a:schemeClr val="dk1"/>
            </a:effectRef>
            <a:fontRef idx="minor">
              <a:schemeClr val="dk1"/>
            </a:fontRef>
          </p:style>
          <p:txBody>
            <a:bodyPr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127" dirty="0">
                  <a:solidFill>
                    <a:schemeClr val="bg1"/>
                  </a:solidFill>
                  <a:latin typeface="ＭＳ Ｐゴシック" panose="020B0600070205080204" pitchFamily="50" charset="-128"/>
                  <a:ea typeface="ＭＳ Ｐゴシック" panose="020B0600070205080204" pitchFamily="50" charset="-128"/>
                </a:rPr>
                <a:t>4</a:t>
              </a:r>
              <a:endParaRPr lang="ja-JP" altLang="en-US" sz="1127"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143" name="テキスト ボックス 142"/>
          <p:cNvSpPr txBox="1"/>
          <p:nvPr/>
        </p:nvSpPr>
        <p:spPr>
          <a:xfrm>
            <a:off x="2792538" y="3471092"/>
            <a:ext cx="857927" cy="208070"/>
          </a:xfrm>
          <a:prstGeom prst="rect">
            <a:avLst/>
          </a:prstGeom>
          <a:noFill/>
        </p:spPr>
        <p:txBody>
          <a:bodyPr wrap="none" rtlCol="0">
            <a:spAutoFit/>
          </a:bodyPr>
          <a:lstStyle/>
          <a:p>
            <a:r>
              <a:rPr kumimoji="1" lang="ja-JP" altLang="en-US" sz="752" dirty="0">
                <a:latin typeface="ＭＳ Ｐゴシック" panose="020B0600070205080204" pitchFamily="50" charset="-128"/>
                <a:ea typeface="ＭＳ Ｐゴシック" panose="020B0600070205080204" pitchFamily="50" charset="-128"/>
              </a:rPr>
              <a:t>平野下水処理場</a:t>
            </a:r>
            <a:endParaRPr kumimoji="1" lang="en-US" altLang="ja-JP" sz="752" dirty="0">
              <a:latin typeface="ＭＳ Ｐゴシック" panose="020B0600070205080204" pitchFamily="50" charset="-128"/>
              <a:ea typeface="ＭＳ Ｐゴシック" panose="020B0600070205080204" pitchFamily="50" charset="-128"/>
            </a:endParaRPr>
          </a:p>
        </p:txBody>
      </p:sp>
      <p:sp>
        <p:nvSpPr>
          <p:cNvPr id="144" name="テキスト ボックス 143"/>
          <p:cNvSpPr txBox="1"/>
          <p:nvPr/>
        </p:nvSpPr>
        <p:spPr>
          <a:xfrm>
            <a:off x="2945063" y="3665594"/>
            <a:ext cx="979755" cy="208070"/>
          </a:xfrm>
          <a:prstGeom prst="rect">
            <a:avLst/>
          </a:prstGeom>
          <a:noFill/>
        </p:spPr>
        <p:txBody>
          <a:bodyPr wrap="none" rtlCol="0">
            <a:spAutoFit/>
          </a:bodyPr>
          <a:lstStyle/>
          <a:p>
            <a:r>
              <a:rPr kumimoji="1" lang="ja-JP" altLang="en-US" sz="752" dirty="0">
                <a:latin typeface="ＭＳ Ｐゴシック" panose="020B0600070205080204" pitchFamily="50" charset="-128"/>
                <a:ea typeface="ＭＳ Ｐゴシック" panose="020B0600070205080204" pitchFamily="50" charset="-128"/>
              </a:rPr>
              <a:t>竜華みらいセンター</a:t>
            </a:r>
            <a:endParaRPr kumimoji="1" lang="en-US" altLang="ja-JP" sz="752" dirty="0">
              <a:latin typeface="ＭＳ Ｐゴシック" panose="020B0600070205080204" pitchFamily="50" charset="-128"/>
              <a:ea typeface="ＭＳ Ｐゴシック" panose="020B0600070205080204" pitchFamily="50" charset="-128"/>
            </a:endParaRPr>
          </a:p>
        </p:txBody>
      </p:sp>
      <p:sp>
        <p:nvSpPr>
          <p:cNvPr id="145" name="テキスト ボックス 144"/>
          <p:cNvSpPr txBox="1"/>
          <p:nvPr/>
        </p:nvSpPr>
        <p:spPr>
          <a:xfrm>
            <a:off x="3272039" y="4139522"/>
            <a:ext cx="761747" cy="208070"/>
          </a:xfrm>
          <a:prstGeom prst="rect">
            <a:avLst/>
          </a:prstGeom>
          <a:noFill/>
        </p:spPr>
        <p:txBody>
          <a:bodyPr wrap="none" rtlCol="0">
            <a:spAutoFit/>
          </a:bodyPr>
          <a:lstStyle/>
          <a:p>
            <a:r>
              <a:rPr kumimoji="1" lang="ja-JP" altLang="en-US" sz="752" dirty="0">
                <a:latin typeface="ＭＳ Ｐゴシック" panose="020B0600070205080204" pitchFamily="50" charset="-128"/>
                <a:ea typeface="ＭＳ Ｐゴシック" panose="020B0600070205080204" pitchFamily="50" charset="-128"/>
              </a:rPr>
              <a:t>大和川取水口</a:t>
            </a:r>
            <a:endParaRPr kumimoji="1" lang="en-US" altLang="ja-JP" sz="752" dirty="0">
              <a:latin typeface="ＭＳ Ｐゴシック" panose="020B0600070205080204" pitchFamily="50" charset="-128"/>
              <a:ea typeface="ＭＳ Ｐゴシック" panose="020B0600070205080204" pitchFamily="50" charset="-128"/>
            </a:endParaRPr>
          </a:p>
        </p:txBody>
      </p:sp>
      <p:sp>
        <p:nvSpPr>
          <p:cNvPr id="146" name="テキスト ボックス 145"/>
          <p:cNvSpPr txBox="1"/>
          <p:nvPr/>
        </p:nvSpPr>
        <p:spPr>
          <a:xfrm>
            <a:off x="2687069" y="3896643"/>
            <a:ext cx="732893" cy="208070"/>
          </a:xfrm>
          <a:prstGeom prst="rect">
            <a:avLst/>
          </a:prstGeom>
          <a:noFill/>
        </p:spPr>
        <p:txBody>
          <a:bodyPr wrap="none" rtlCol="0">
            <a:spAutoFit/>
          </a:bodyPr>
          <a:lstStyle/>
          <a:p>
            <a:r>
              <a:rPr kumimoji="1" lang="ja-JP" altLang="en-US" sz="752" dirty="0">
                <a:latin typeface="ＭＳ Ｐゴシック" panose="020B0600070205080204" pitchFamily="50" charset="-128"/>
                <a:ea typeface="ＭＳ Ｐゴシック" panose="020B0600070205080204" pitchFamily="50" charset="-128"/>
              </a:rPr>
              <a:t>長吉ポンプ場</a:t>
            </a:r>
            <a:endParaRPr kumimoji="1" lang="en-US" altLang="ja-JP" sz="752" dirty="0">
              <a:latin typeface="ＭＳ Ｐゴシック" panose="020B0600070205080204" pitchFamily="50" charset="-128"/>
              <a:ea typeface="ＭＳ Ｐゴシック" panose="020B0600070205080204" pitchFamily="50" charset="-128"/>
            </a:endParaRPr>
          </a:p>
        </p:txBody>
      </p:sp>
      <p:sp>
        <p:nvSpPr>
          <p:cNvPr id="147" name="テキスト ボックス 146"/>
          <p:cNvSpPr txBox="1"/>
          <p:nvPr/>
        </p:nvSpPr>
        <p:spPr>
          <a:xfrm>
            <a:off x="1892346" y="3681695"/>
            <a:ext cx="857927" cy="208070"/>
          </a:xfrm>
          <a:prstGeom prst="rect">
            <a:avLst/>
          </a:prstGeom>
          <a:noFill/>
        </p:spPr>
        <p:txBody>
          <a:bodyPr wrap="none" rtlCol="0">
            <a:spAutoFit/>
          </a:bodyPr>
          <a:lstStyle/>
          <a:p>
            <a:r>
              <a:rPr kumimoji="1" lang="ja-JP" altLang="en-US" sz="752" dirty="0">
                <a:latin typeface="ＭＳ Ｐゴシック" panose="020B0600070205080204" pitchFamily="50" charset="-128"/>
                <a:ea typeface="ＭＳ Ｐゴシック" panose="020B0600070205080204" pitchFamily="50" charset="-128"/>
              </a:rPr>
              <a:t>平野市町抽水所</a:t>
            </a:r>
            <a:endParaRPr kumimoji="1" lang="en-US" altLang="ja-JP" sz="752" dirty="0">
              <a:latin typeface="ＭＳ Ｐゴシック" panose="020B0600070205080204" pitchFamily="50" charset="-128"/>
              <a:ea typeface="ＭＳ Ｐゴシック" panose="020B0600070205080204" pitchFamily="50" charset="-128"/>
            </a:endParaRPr>
          </a:p>
        </p:txBody>
      </p:sp>
      <p:sp>
        <p:nvSpPr>
          <p:cNvPr id="149" name="テキスト ボックス 148"/>
          <p:cNvSpPr txBox="1"/>
          <p:nvPr/>
        </p:nvSpPr>
        <p:spPr>
          <a:xfrm>
            <a:off x="4689160" y="1201040"/>
            <a:ext cx="630301" cy="182101"/>
          </a:xfrm>
          <a:prstGeom prst="rect">
            <a:avLst/>
          </a:prstGeom>
          <a:noFill/>
        </p:spPr>
        <p:txBody>
          <a:bodyPr wrap="none" rtlCol="0">
            <a:spAutoFit/>
          </a:bodyPr>
          <a:lstStyle/>
          <a:p>
            <a:pPr>
              <a:lnSpc>
                <a:spcPts val="658"/>
              </a:lnSpc>
            </a:pPr>
            <a:r>
              <a:rPr kumimoji="1" lang="ja-JP" altLang="en-US" sz="658" dirty="0">
                <a:latin typeface="ＭＳ Ｐゴシック" panose="020B0600070205080204" pitchFamily="50" charset="-128"/>
                <a:ea typeface="ＭＳ Ｐゴシック" panose="020B0600070205080204" pitchFamily="50" charset="-128"/>
              </a:rPr>
              <a:t>大池橋</a:t>
            </a:r>
            <a:r>
              <a:rPr kumimoji="1" lang="en-US" altLang="ja-JP" sz="658" dirty="0">
                <a:latin typeface="ＭＳ Ｐゴシック" panose="020B0600070205080204" pitchFamily="50" charset="-128"/>
                <a:ea typeface="ＭＳ Ｐゴシック" panose="020B0600070205080204" pitchFamily="50" charset="-128"/>
              </a:rPr>
              <a:t>(4.0k)</a:t>
            </a:r>
            <a:endParaRPr kumimoji="1" lang="ja-JP" altLang="en-US" sz="658" dirty="0">
              <a:latin typeface="ＭＳ Ｐゴシック" panose="020B0600070205080204" pitchFamily="50" charset="-128"/>
              <a:ea typeface="ＭＳ Ｐゴシック" panose="020B0600070205080204" pitchFamily="50" charset="-128"/>
            </a:endParaRPr>
          </a:p>
        </p:txBody>
      </p:sp>
      <p:sp>
        <p:nvSpPr>
          <p:cNvPr id="13" name="テキスト ボックス 126"/>
          <p:cNvSpPr txBox="1">
            <a:spLocks noChangeArrowheads="1"/>
          </p:cNvSpPr>
          <p:nvPr/>
        </p:nvSpPr>
        <p:spPr bwMode="auto">
          <a:xfrm>
            <a:off x="1830293" y="1572466"/>
            <a:ext cx="1603005" cy="2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1pPr>
            <a:lvl2pPr marL="639763" indent="-182563"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2pPr>
            <a:lvl3pPr marL="1279525" indent="-365125"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3pPr>
            <a:lvl4pPr marL="1919288" indent="-547688"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4pPr>
            <a:lvl5pPr marL="2559050" indent="-730250"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940" b="1" dirty="0">
                <a:latin typeface="ＭＳ Ｐゴシック" panose="020B0600070205080204" pitchFamily="50" charset="-128"/>
              </a:rPr>
              <a:t>実施エリア（感潮区間）</a:t>
            </a:r>
            <a:endParaRPr lang="en-US" altLang="ja-JP" sz="940" b="1" dirty="0">
              <a:latin typeface="ＭＳ Ｐゴシック" panose="020B0600070205080204" pitchFamily="50" charset="-128"/>
            </a:endParaRPr>
          </a:p>
        </p:txBody>
      </p:sp>
      <p:sp>
        <p:nvSpPr>
          <p:cNvPr id="165" name="テキスト ボックス 164"/>
          <p:cNvSpPr txBox="1"/>
          <p:nvPr/>
        </p:nvSpPr>
        <p:spPr>
          <a:xfrm>
            <a:off x="8600119" y="1242899"/>
            <a:ext cx="417102" cy="182101"/>
          </a:xfrm>
          <a:prstGeom prst="rect">
            <a:avLst/>
          </a:prstGeom>
          <a:noFill/>
        </p:spPr>
        <p:txBody>
          <a:bodyPr wrap="none" rtlCol="0">
            <a:spAutoFit/>
          </a:bodyPr>
          <a:lstStyle/>
          <a:p>
            <a:pPr>
              <a:lnSpc>
                <a:spcPts val="658"/>
              </a:lnSpc>
            </a:pPr>
            <a:r>
              <a:rPr kumimoji="1" lang="en-US" altLang="ja-JP" sz="658" dirty="0">
                <a:latin typeface="ＭＳ Ｐゴシック" panose="020B0600070205080204" pitchFamily="50" charset="-128"/>
                <a:ea typeface="ＭＳ Ｐゴシック" panose="020B0600070205080204" pitchFamily="50" charset="-128"/>
              </a:rPr>
              <a:t>(17.3k)</a:t>
            </a:r>
            <a:endParaRPr kumimoji="1" lang="ja-JP" altLang="en-US" sz="658" dirty="0">
              <a:latin typeface="ＭＳ Ｐゴシック" panose="020B0600070205080204" pitchFamily="50" charset="-128"/>
              <a:ea typeface="ＭＳ Ｐゴシック" panose="020B0600070205080204" pitchFamily="50" charset="-128"/>
            </a:endParaRPr>
          </a:p>
        </p:txBody>
      </p:sp>
      <p:sp>
        <p:nvSpPr>
          <p:cNvPr id="166" name="テキスト ボックス 165"/>
          <p:cNvSpPr txBox="1"/>
          <p:nvPr/>
        </p:nvSpPr>
        <p:spPr>
          <a:xfrm>
            <a:off x="5885382" y="1969612"/>
            <a:ext cx="375424" cy="182101"/>
          </a:xfrm>
          <a:prstGeom prst="rect">
            <a:avLst/>
          </a:prstGeom>
          <a:noFill/>
        </p:spPr>
        <p:txBody>
          <a:bodyPr wrap="none" rtlCol="0">
            <a:spAutoFit/>
          </a:bodyPr>
          <a:lstStyle/>
          <a:p>
            <a:pPr>
              <a:lnSpc>
                <a:spcPts val="658"/>
              </a:lnSpc>
            </a:pPr>
            <a:r>
              <a:rPr kumimoji="1" lang="en-US" altLang="ja-JP" sz="658" dirty="0">
                <a:latin typeface="ＭＳ Ｐゴシック" panose="020B0600070205080204" pitchFamily="50" charset="-128"/>
                <a:ea typeface="ＭＳ Ｐゴシック" panose="020B0600070205080204" pitchFamily="50" charset="-128"/>
              </a:rPr>
              <a:t>(7.0k)</a:t>
            </a:r>
            <a:endParaRPr kumimoji="1" lang="ja-JP" altLang="en-US" sz="658" dirty="0">
              <a:latin typeface="ＭＳ Ｐゴシック" panose="020B0600070205080204" pitchFamily="50" charset="-128"/>
              <a:ea typeface="ＭＳ Ｐゴシック" panose="020B0600070205080204" pitchFamily="50" charset="-128"/>
            </a:endParaRPr>
          </a:p>
        </p:txBody>
      </p:sp>
      <p:sp>
        <p:nvSpPr>
          <p:cNvPr id="167" name="テキスト ボックス 166"/>
          <p:cNvSpPr txBox="1"/>
          <p:nvPr/>
        </p:nvSpPr>
        <p:spPr>
          <a:xfrm>
            <a:off x="8129759" y="1980835"/>
            <a:ext cx="417102" cy="182101"/>
          </a:xfrm>
          <a:prstGeom prst="rect">
            <a:avLst/>
          </a:prstGeom>
          <a:noFill/>
        </p:spPr>
        <p:txBody>
          <a:bodyPr wrap="none" rtlCol="0">
            <a:spAutoFit/>
          </a:bodyPr>
          <a:lstStyle/>
          <a:p>
            <a:pPr>
              <a:lnSpc>
                <a:spcPts val="658"/>
              </a:lnSpc>
            </a:pPr>
            <a:r>
              <a:rPr kumimoji="1" lang="en-US" altLang="ja-JP" sz="658" dirty="0">
                <a:latin typeface="ＭＳ Ｐゴシック" panose="020B0600070205080204" pitchFamily="50" charset="-128"/>
                <a:ea typeface="ＭＳ Ｐゴシック" panose="020B0600070205080204" pitchFamily="50" charset="-128"/>
              </a:rPr>
              <a:t>(10.5k)</a:t>
            </a:r>
            <a:endParaRPr kumimoji="1" lang="ja-JP" altLang="en-US" sz="658" dirty="0">
              <a:latin typeface="ＭＳ Ｐゴシック" panose="020B0600070205080204" pitchFamily="50" charset="-128"/>
              <a:ea typeface="ＭＳ Ｐゴシック" panose="020B0600070205080204" pitchFamily="50" charset="-128"/>
            </a:endParaRPr>
          </a:p>
        </p:txBody>
      </p:sp>
      <p:pic>
        <p:nvPicPr>
          <p:cNvPr id="168" name="図 167"/>
          <p:cNvPicPr>
            <a:picLocks noChangeAspect="1"/>
          </p:cNvPicPr>
          <p:nvPr/>
        </p:nvPicPr>
        <p:blipFill>
          <a:blip r:embed="rId5">
            <a:extLst>
              <a:ext uri="{28A0092B-C50C-407E-A947-70E740481C1C}">
                <a14:useLocalDpi xmlns:a14="http://schemas.microsoft.com/office/drawing/2010/main" val="0"/>
              </a:ext>
            </a:extLst>
          </a:blip>
          <a:srcRect b="27023"/>
          <a:stretch>
            <a:fillRect/>
          </a:stretch>
        </p:blipFill>
        <p:spPr bwMode="auto">
          <a:xfrm>
            <a:off x="1507997" y="4532733"/>
            <a:ext cx="1786476" cy="97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0" name="グループ化 169"/>
          <p:cNvGrpSpPr/>
          <p:nvPr/>
        </p:nvGrpSpPr>
        <p:grpSpPr>
          <a:xfrm>
            <a:off x="2794924" y="4393088"/>
            <a:ext cx="1153855" cy="780397"/>
            <a:chOff x="4349695" y="5018243"/>
            <a:chExt cx="1907868" cy="1290365"/>
          </a:xfrm>
        </p:grpSpPr>
        <p:sp>
          <p:nvSpPr>
            <p:cNvPr id="171" name="円形吹き出し 170"/>
            <p:cNvSpPr/>
            <p:nvPr/>
          </p:nvSpPr>
          <p:spPr>
            <a:xfrm>
              <a:off x="4349695" y="5018243"/>
              <a:ext cx="1907868" cy="1290365"/>
            </a:xfrm>
            <a:prstGeom prst="wedgeEllipseCallout">
              <a:avLst>
                <a:gd name="adj1" fmla="val -64896"/>
                <a:gd name="adj2" fmla="val 662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89">
                <a:latin typeface="ＭＳ Ｐゴシック" panose="020B0600070205080204" pitchFamily="50" charset="-128"/>
                <a:ea typeface="ＭＳ Ｐゴシック" panose="020B0600070205080204" pitchFamily="50" charset="-128"/>
              </a:endParaRPr>
            </a:p>
          </p:txBody>
        </p:sp>
        <p:pic>
          <p:nvPicPr>
            <p:cNvPr id="172" name="図 171"/>
            <p:cNvPicPr>
              <a:picLocks noChangeAspect="1"/>
            </p:cNvPicPr>
            <p:nvPr/>
          </p:nvPicPr>
          <p:blipFill>
            <a:blip r:embed="rId6">
              <a:extLst>
                <a:ext uri="{28A0092B-C50C-407E-A947-70E740481C1C}">
                  <a14:useLocalDpi xmlns:a14="http://schemas.microsoft.com/office/drawing/2010/main" val="0"/>
                </a:ext>
              </a:extLst>
            </a:blip>
            <a:srcRect l="8714" t="18411" r="24947" b="22289"/>
            <a:stretch>
              <a:fillRect/>
            </a:stretch>
          </p:blipFill>
          <p:spPr bwMode="auto">
            <a:xfrm>
              <a:off x="4387024" y="5047173"/>
              <a:ext cx="1844564" cy="1236851"/>
            </a:xfrm>
            <a:prstGeom prst="ellipse">
              <a:avLst/>
            </a:prstGeom>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3" name="テキスト ボックス 8"/>
          <p:cNvSpPr txBox="1">
            <a:spLocks noChangeArrowheads="1"/>
          </p:cNvSpPr>
          <p:nvPr/>
        </p:nvSpPr>
        <p:spPr bwMode="auto">
          <a:xfrm>
            <a:off x="1761277" y="5499216"/>
            <a:ext cx="1245329" cy="30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1pPr>
            <a:lvl2pPr marL="639763" indent="-182563"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2pPr>
            <a:lvl3pPr marL="1279525" indent="-365125"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3pPr>
            <a:lvl4pPr marL="1919288" indent="-547688"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4pPr>
            <a:lvl5pPr marL="2559050" indent="-730250"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9pPr>
          </a:lstStyle>
          <a:p>
            <a:pPr algn="ctr" fontAlgn="auto">
              <a:spcBef>
                <a:spcPct val="10000"/>
              </a:spcBef>
              <a:spcAft>
                <a:spcPts val="0"/>
              </a:spcAft>
              <a:defRPr/>
            </a:pPr>
            <a:r>
              <a:rPr lang="ja-JP" altLang="en-US" sz="665" b="1" dirty="0">
                <a:solidFill>
                  <a:srgbClr val="0070C0"/>
                </a:solidFill>
                <a:latin typeface="ＭＳ Ｐゴシック" panose="020B0600070205080204" pitchFamily="50" charset="-128"/>
              </a:rPr>
              <a:t>平野川に発生したスカム</a:t>
            </a:r>
            <a:r>
              <a:rPr lang="en-US" altLang="ja-JP" sz="665" b="1" dirty="0">
                <a:solidFill>
                  <a:srgbClr val="0070C0"/>
                </a:solidFill>
                <a:latin typeface="ＭＳ Ｐゴシック" panose="020B0600070205080204" pitchFamily="50" charset="-128"/>
              </a:rPr>
              <a:t> </a:t>
            </a:r>
          </a:p>
          <a:p>
            <a:pPr algn="ctr" fontAlgn="auto">
              <a:spcBef>
                <a:spcPct val="10000"/>
              </a:spcBef>
              <a:spcAft>
                <a:spcPts val="0"/>
              </a:spcAft>
              <a:defRPr/>
            </a:pPr>
            <a:r>
              <a:rPr lang="ja-JP" altLang="en-US" sz="635" dirty="0">
                <a:latin typeface="ＭＳ Ｐゴシック" panose="020B0600070205080204" pitchFamily="50" charset="-128"/>
              </a:rPr>
              <a:t>（南弁天橋：令和元年</a:t>
            </a:r>
            <a:r>
              <a:rPr lang="en-US" altLang="ja-JP" sz="635" dirty="0">
                <a:latin typeface="ＭＳ Ｐゴシック" panose="020B0600070205080204" pitchFamily="50" charset="-128"/>
              </a:rPr>
              <a:t>8</a:t>
            </a:r>
            <a:r>
              <a:rPr lang="ja-JP" altLang="en-US" sz="635" dirty="0">
                <a:latin typeface="ＭＳ Ｐゴシック" panose="020B0600070205080204" pitchFamily="50" charset="-128"/>
              </a:rPr>
              <a:t>月</a:t>
            </a:r>
            <a:r>
              <a:rPr lang="en-US" altLang="ja-JP" sz="635" dirty="0">
                <a:latin typeface="ＭＳ Ｐゴシック" panose="020B0600070205080204" pitchFamily="50" charset="-128"/>
              </a:rPr>
              <a:t>21</a:t>
            </a:r>
            <a:r>
              <a:rPr lang="ja-JP" altLang="en-US" sz="635" dirty="0">
                <a:latin typeface="ＭＳ Ｐゴシック" panose="020B0600070205080204" pitchFamily="50" charset="-128"/>
              </a:rPr>
              <a:t>日）</a:t>
            </a:r>
          </a:p>
        </p:txBody>
      </p:sp>
      <p:sp>
        <p:nvSpPr>
          <p:cNvPr id="174" name="テキスト ボックス 173"/>
          <p:cNvSpPr txBox="1"/>
          <p:nvPr/>
        </p:nvSpPr>
        <p:spPr>
          <a:xfrm>
            <a:off x="1920767" y="5757869"/>
            <a:ext cx="325730" cy="143629"/>
          </a:xfrm>
          <a:prstGeom prst="rect">
            <a:avLst/>
          </a:prstGeom>
          <a:noFill/>
        </p:spPr>
        <p:txBody>
          <a:bodyPr wrap="none" rtlCol="0">
            <a:spAutoFit/>
          </a:bodyPr>
          <a:lstStyle/>
          <a:p>
            <a:pPr>
              <a:lnSpc>
                <a:spcPts val="423"/>
              </a:lnSpc>
            </a:pPr>
            <a:r>
              <a:rPr kumimoji="1" lang="en-US" altLang="ja-JP" sz="484" dirty="0">
                <a:latin typeface="ＭＳ Ｐゴシック" panose="020B0600070205080204" pitchFamily="50" charset="-128"/>
                <a:ea typeface="ＭＳ Ｐゴシック" panose="020B0600070205080204" pitchFamily="50" charset="-128"/>
              </a:rPr>
              <a:t>(2.6k)</a:t>
            </a:r>
            <a:endParaRPr kumimoji="1" lang="ja-JP" altLang="en-US" sz="484" dirty="0">
              <a:latin typeface="ＭＳ Ｐゴシック" panose="020B0600070205080204" pitchFamily="50" charset="-128"/>
              <a:ea typeface="ＭＳ Ｐゴシック" panose="020B0600070205080204" pitchFamily="50" charset="-128"/>
            </a:endParaRPr>
          </a:p>
        </p:txBody>
      </p:sp>
      <p:pic>
        <p:nvPicPr>
          <p:cNvPr id="175" name="図 174">
            <a:extLst>
              <a:ext uri="{FF2B5EF4-FFF2-40B4-BE49-F238E27FC236}">
                <a16:creationId xmlns:a16="http://schemas.microsoft.com/office/drawing/2014/main" id="{A4FC147A-742E-47E9-9BF1-42615038818E}"/>
              </a:ext>
            </a:extLst>
          </p:cNvPr>
          <p:cNvPicPr>
            <a:picLocks noChangeAspect="1"/>
          </p:cNvPicPr>
          <p:nvPr/>
        </p:nvPicPr>
        <p:blipFill>
          <a:blip r:embed="rId7"/>
          <a:stretch>
            <a:fillRect/>
          </a:stretch>
        </p:blipFill>
        <p:spPr>
          <a:xfrm>
            <a:off x="4019359" y="4446804"/>
            <a:ext cx="5127286" cy="2029974"/>
          </a:xfrm>
          <a:prstGeom prst="rect">
            <a:avLst/>
          </a:prstGeom>
        </p:spPr>
      </p:pic>
      <p:pic>
        <p:nvPicPr>
          <p:cNvPr id="180" name="図 179">
            <a:extLst>
              <a:ext uri="{FF2B5EF4-FFF2-40B4-BE49-F238E27FC236}">
                <a16:creationId xmlns:a16="http://schemas.microsoft.com/office/drawing/2014/main" id="{64B68D9F-E6C0-458B-8B14-0A64E8035C8E}"/>
              </a:ext>
            </a:extLst>
          </p:cNvPr>
          <p:cNvPicPr>
            <a:picLocks noChangeAspect="1"/>
          </p:cNvPicPr>
          <p:nvPr/>
        </p:nvPicPr>
        <p:blipFill rotWithShape="1">
          <a:blip r:embed="rId8"/>
          <a:srcRect l="16462" r="6474"/>
          <a:stretch/>
        </p:blipFill>
        <p:spPr>
          <a:xfrm>
            <a:off x="67954" y="1482313"/>
            <a:ext cx="1324939" cy="4686348"/>
          </a:xfrm>
          <a:prstGeom prst="rect">
            <a:avLst/>
          </a:prstGeom>
        </p:spPr>
      </p:pic>
      <p:sp>
        <p:nvSpPr>
          <p:cNvPr id="181" name="テキスト ボックス 20"/>
          <p:cNvSpPr txBox="1"/>
          <p:nvPr/>
        </p:nvSpPr>
        <p:spPr>
          <a:xfrm>
            <a:off x="7441485" y="3659410"/>
            <a:ext cx="1270870" cy="155796"/>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ja-JP" alt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1/1,000</a:t>
            </a:r>
            <a:endParaRPr lang="ja-JP" altLang="en-US" sz="847" kern="100" dirty="0">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82" name="直線矢印コネクタ 181"/>
          <p:cNvCxnSpPr/>
          <p:nvPr/>
        </p:nvCxnSpPr>
        <p:spPr>
          <a:xfrm>
            <a:off x="6850570" y="3777397"/>
            <a:ext cx="1689370" cy="869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3" name="テキスト ボックス 20"/>
          <p:cNvSpPr txBox="1"/>
          <p:nvPr/>
        </p:nvSpPr>
        <p:spPr>
          <a:xfrm>
            <a:off x="6139790" y="4274039"/>
            <a:ext cx="1270870" cy="155796"/>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ja-JP" altLang="ja-JP" sz="665" dirty="0">
                <a:latin typeface="ＭＳ ゴシック" panose="020B0609070205080204" pitchFamily="49" charset="-128"/>
                <a:ea typeface="ＭＳ ゴシック" panose="020B0609070205080204" pitchFamily="49" charset="-128"/>
              </a:rPr>
              <a:t>平野川最深河床高縦断図</a:t>
            </a:r>
            <a:r>
              <a:rPr lang="ja-JP" altLang="en-US" sz="665" dirty="0">
                <a:latin typeface="ＭＳ ゴシック" panose="020B0609070205080204" pitchFamily="49" charset="-128"/>
                <a:ea typeface="ＭＳ ゴシック" panose="020B0609070205080204" pitchFamily="49" charset="-128"/>
              </a:rPr>
              <a:t>（計画）</a:t>
            </a:r>
            <a:endParaRPr lang="ja-JP" altLang="en-US" sz="968"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84" name="テキスト ボックス 20"/>
          <p:cNvSpPr txBox="1"/>
          <p:nvPr/>
        </p:nvSpPr>
        <p:spPr>
          <a:xfrm>
            <a:off x="5402737" y="3951595"/>
            <a:ext cx="1270870" cy="155796"/>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ja-JP" alt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1/</a:t>
            </a:r>
            <a:r>
              <a:rPr lang="en-US" altLang="ja-JP"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3</a:t>
            </a:r>
            <a:r>
              <a:rPr 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,000</a:t>
            </a:r>
            <a:endParaRPr lang="ja-JP" altLang="en-US" sz="847"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5" name="テキスト ボックス 20"/>
          <p:cNvSpPr txBox="1"/>
          <p:nvPr/>
        </p:nvSpPr>
        <p:spPr>
          <a:xfrm>
            <a:off x="4139668" y="6379107"/>
            <a:ext cx="166818" cy="167731"/>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en-US" altLang="ja-JP" sz="665">
                <a:latin typeface="ＭＳ ゴシック" panose="020B0609070205080204" pitchFamily="49" charset="-128"/>
                <a:ea typeface="ＭＳ ゴシック" panose="020B0609070205080204" pitchFamily="49" charset="-128"/>
              </a:rPr>
              <a:t>R3</a:t>
            </a:r>
            <a:endParaRPr lang="ja-JP" altLang="en-US" sz="968" kern="10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86" name="角丸四角形 185"/>
          <p:cNvSpPr/>
          <p:nvPr/>
        </p:nvSpPr>
        <p:spPr>
          <a:xfrm>
            <a:off x="238402" y="3765846"/>
            <a:ext cx="834922" cy="1110109"/>
          </a:xfrm>
          <a:prstGeom prst="roundRect">
            <a:avLst>
              <a:gd name="adj" fmla="val 50000"/>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2">
              <a:latin typeface="ＭＳ Ｐゴシック" panose="020B0600070205080204" pitchFamily="50" charset="-128"/>
              <a:ea typeface="ＭＳ Ｐゴシック" panose="020B0600070205080204" pitchFamily="50" charset="-128"/>
            </a:endParaRPr>
          </a:p>
        </p:txBody>
      </p:sp>
      <p:sp>
        <p:nvSpPr>
          <p:cNvPr id="187" name="角丸四角形 186"/>
          <p:cNvSpPr/>
          <p:nvPr/>
        </p:nvSpPr>
        <p:spPr>
          <a:xfrm>
            <a:off x="5402737" y="3474518"/>
            <a:ext cx="619264" cy="219946"/>
          </a:xfrm>
          <a:prstGeom prst="roundRect">
            <a:avLst>
              <a:gd name="adj" fmla="val 50000"/>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92">
              <a:latin typeface="ＭＳ Ｐゴシック" panose="020B0600070205080204" pitchFamily="50" charset="-128"/>
              <a:ea typeface="ＭＳ Ｐゴシック" panose="020B0600070205080204" pitchFamily="50" charset="-128"/>
            </a:endParaRPr>
          </a:p>
        </p:txBody>
      </p:sp>
      <p:cxnSp>
        <p:nvCxnSpPr>
          <p:cNvPr id="188" name="直線コネクタ 187"/>
          <p:cNvCxnSpPr/>
          <p:nvPr/>
        </p:nvCxnSpPr>
        <p:spPr>
          <a:xfrm flipH="1" flipV="1">
            <a:off x="2418817" y="1781281"/>
            <a:ext cx="2968810" cy="16896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0" name="テキスト ボックス 8"/>
          <p:cNvSpPr txBox="1">
            <a:spLocks noChangeArrowheads="1"/>
          </p:cNvSpPr>
          <p:nvPr/>
        </p:nvSpPr>
        <p:spPr bwMode="auto">
          <a:xfrm>
            <a:off x="4389796" y="2699804"/>
            <a:ext cx="1245329" cy="19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1pPr>
            <a:lvl2pPr marL="639763" indent="-182563"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2pPr>
            <a:lvl3pPr marL="1279525" indent="-365125"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3pPr>
            <a:lvl4pPr marL="1919288" indent="-547688"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4pPr>
            <a:lvl5pPr marL="2559050" indent="-730250"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9pPr>
          </a:lstStyle>
          <a:p>
            <a:pPr algn="ctr" fontAlgn="auto">
              <a:spcBef>
                <a:spcPct val="10000"/>
              </a:spcBef>
              <a:spcAft>
                <a:spcPts val="0"/>
              </a:spcAft>
              <a:defRPr/>
            </a:pPr>
            <a:r>
              <a:rPr lang="ja-JP" altLang="en-US" sz="635">
                <a:latin typeface="ＭＳ Ｐゴシック" panose="020B0600070205080204" pitchFamily="50" charset="-128"/>
              </a:rPr>
              <a:t>出典：</a:t>
            </a:r>
            <a:r>
              <a:rPr lang="en-US" altLang="ja-JP" sz="635">
                <a:latin typeface="ＭＳ Ｐゴシック" panose="020B0600070205080204" pitchFamily="50" charset="-128"/>
              </a:rPr>
              <a:t>R2</a:t>
            </a:r>
            <a:r>
              <a:rPr lang="ja-JP" altLang="en-US" sz="635">
                <a:latin typeface="ＭＳ Ｐゴシック" panose="020B0600070205080204" pitchFamily="50" charset="-128"/>
              </a:rPr>
              <a:t>　第</a:t>
            </a:r>
            <a:r>
              <a:rPr lang="en-US" altLang="ja-JP" sz="635">
                <a:latin typeface="ＭＳ Ｐゴシック" panose="020B0600070205080204" pitchFamily="50" charset="-128"/>
              </a:rPr>
              <a:t>1</a:t>
            </a:r>
            <a:r>
              <a:rPr lang="ja-JP" altLang="en-US" sz="635">
                <a:latin typeface="ＭＳ Ｐゴシック" panose="020B0600070205080204" pitchFamily="50" charset="-128"/>
              </a:rPr>
              <a:t>回検討部会資料</a:t>
            </a:r>
            <a:endParaRPr lang="ja-JP" altLang="en-US" sz="635" dirty="0">
              <a:latin typeface="ＭＳ Ｐゴシック" panose="020B0600070205080204" pitchFamily="50" charset="-128"/>
            </a:endParaRPr>
          </a:p>
        </p:txBody>
      </p:sp>
      <p:sp>
        <p:nvSpPr>
          <p:cNvPr id="191" name="テキスト ボックス 190">
            <a:extLst>
              <a:ext uri="{FF2B5EF4-FFF2-40B4-BE49-F238E27FC236}">
                <a16:creationId xmlns:a16="http://schemas.microsoft.com/office/drawing/2014/main" id="{93C30597-AC13-495A-A1D8-4DF1132735FF}"/>
              </a:ext>
            </a:extLst>
          </p:cNvPr>
          <p:cNvSpPr txBox="1"/>
          <p:nvPr/>
        </p:nvSpPr>
        <p:spPr>
          <a:xfrm>
            <a:off x="27594" y="504565"/>
            <a:ext cx="8488508" cy="390235"/>
          </a:xfrm>
          <a:prstGeom prst="rect">
            <a:avLst/>
          </a:prstGeom>
          <a:solidFill>
            <a:srgbClr val="FFFFCC"/>
          </a:solidFill>
          <a:ln>
            <a:solidFill>
              <a:schemeClr val="tx1"/>
            </a:solidFill>
          </a:ln>
        </p:spPr>
        <p:txBody>
          <a:bodyPr wrap="square" rtlCol="0">
            <a:spAutoFit/>
          </a:bodyPr>
          <a:lstStyle/>
          <a:p>
            <a:r>
              <a:rPr lang="ja-JP" altLang="en-US" sz="968" dirty="0" smtClean="0">
                <a:latin typeface="ＭＳ ゴシック" panose="020B0609070205080204" pitchFamily="49" charset="-128"/>
                <a:ea typeface="ＭＳ ゴシック" panose="020B0609070205080204" pitchFamily="49" charset="-128"/>
              </a:rPr>
              <a:t>◆平野川下流部は</a:t>
            </a:r>
            <a:r>
              <a:rPr lang="ja-JP" altLang="en-US" sz="968" dirty="0">
                <a:latin typeface="ＭＳ ゴシック" panose="020B0609070205080204" pitchFamily="49" charset="-128"/>
                <a:ea typeface="ＭＳ ゴシック" panose="020B0609070205080204" pitchFamily="49" charset="-128"/>
              </a:rPr>
              <a:t>勾配が</a:t>
            </a:r>
            <a:r>
              <a:rPr lang="en-US" altLang="ja-JP" sz="968" dirty="0">
                <a:latin typeface="ＭＳ ゴシック" panose="020B0609070205080204" pitchFamily="49" charset="-128"/>
                <a:ea typeface="ＭＳ ゴシック" panose="020B0609070205080204" pitchFamily="49" charset="-128"/>
              </a:rPr>
              <a:t>1/3,000</a:t>
            </a:r>
            <a:r>
              <a:rPr lang="ja-JP" altLang="en-US" sz="968" dirty="0">
                <a:latin typeface="ＭＳ ゴシック" panose="020B0609070205080204" pitchFamily="49" charset="-128"/>
                <a:ea typeface="ＭＳ ゴシック" panose="020B0609070205080204" pitchFamily="49" charset="-128"/>
              </a:rPr>
              <a:t>と緩く感潮区間であり、大阪湾と水位がほとんど同じである。</a:t>
            </a:r>
            <a:endParaRPr lang="en-US" altLang="ja-JP" sz="968" dirty="0">
              <a:latin typeface="ＭＳ ゴシック" panose="020B0609070205080204" pitchFamily="49" charset="-128"/>
              <a:ea typeface="ＭＳ ゴシック" panose="020B0609070205080204" pitchFamily="49" charset="-128"/>
            </a:endParaRPr>
          </a:p>
          <a:p>
            <a:r>
              <a:rPr lang="ja-JP" altLang="en-US" sz="968" dirty="0">
                <a:latin typeface="ＭＳ ゴシック" panose="020B0609070205080204" pitchFamily="49" charset="-128"/>
                <a:ea typeface="ＭＳ ゴシック" panose="020B0609070205080204" pitchFamily="49" charset="-128"/>
              </a:rPr>
              <a:t>◆雨天時には上流（</a:t>
            </a:r>
            <a:r>
              <a:rPr lang="en-US" altLang="ja-JP" sz="968" dirty="0">
                <a:latin typeface="ＭＳ ゴシック" panose="020B0609070205080204" pitchFamily="49" charset="-128"/>
                <a:ea typeface="ＭＳ ゴシック" panose="020B0609070205080204" pitchFamily="49" charset="-128"/>
              </a:rPr>
              <a:t>1/1,000</a:t>
            </a:r>
            <a:r>
              <a:rPr lang="ja-JP" altLang="en-US" sz="968" dirty="0">
                <a:latin typeface="ＭＳ ゴシック" panose="020B0609070205080204" pitchFamily="49" charset="-128"/>
                <a:ea typeface="ＭＳ ゴシック" panose="020B0609070205080204" pitchFamily="49" charset="-128"/>
              </a:rPr>
              <a:t>区間）で合流式下水道越流水が放流される。また、</a:t>
            </a:r>
            <a:r>
              <a:rPr lang="en-US" altLang="ja-JP" sz="968" dirty="0">
                <a:latin typeface="ＭＳ ゴシック" panose="020B0609070205080204" pitchFamily="49" charset="-128"/>
                <a:ea typeface="ＭＳ ゴシック" panose="020B0609070205080204" pitchFamily="49" charset="-128"/>
              </a:rPr>
              <a:t> </a:t>
            </a:r>
            <a:r>
              <a:rPr lang="ja-JP" altLang="en-US" sz="968" dirty="0" smtClean="0">
                <a:latin typeface="ＭＳ ゴシック" panose="020B0609070205080204" pitchFamily="49" charset="-128"/>
                <a:ea typeface="ＭＳ ゴシック" panose="020B0609070205080204" pitchFamily="49" charset="-128"/>
              </a:rPr>
              <a:t>河川勾配</a:t>
            </a:r>
            <a:r>
              <a:rPr lang="en-US" altLang="ja-JP" sz="968" dirty="0" smtClean="0">
                <a:latin typeface="ＭＳ ゴシック" panose="020B0609070205080204" pitchFamily="49" charset="-128"/>
                <a:ea typeface="ＭＳ ゴシック" panose="020B0609070205080204" pitchFamily="49" charset="-128"/>
              </a:rPr>
              <a:t>1/3,000</a:t>
            </a:r>
            <a:r>
              <a:rPr lang="ja-JP" altLang="en-US" sz="968" dirty="0" smtClean="0">
                <a:latin typeface="ＭＳ ゴシック" panose="020B0609070205080204" pitchFamily="49" charset="-128"/>
                <a:ea typeface="ＭＳ ゴシック" panose="020B0609070205080204" pitchFamily="49" charset="-128"/>
              </a:rPr>
              <a:t>の区間で</a:t>
            </a:r>
            <a:r>
              <a:rPr lang="ja-JP" altLang="en-US" sz="968" dirty="0">
                <a:latin typeface="ＭＳ ゴシック" panose="020B0609070205080204" pitchFamily="49" charset="-128"/>
                <a:ea typeface="ＭＳ ゴシック" panose="020B0609070205080204" pitchFamily="49" charset="-128"/>
              </a:rPr>
              <a:t>スカムが確認されている</a:t>
            </a:r>
          </a:p>
        </p:txBody>
      </p:sp>
      <p:cxnSp>
        <p:nvCxnSpPr>
          <p:cNvPr id="189" name="直線コネクタ 188"/>
          <p:cNvCxnSpPr/>
          <p:nvPr/>
        </p:nvCxnSpPr>
        <p:spPr>
          <a:xfrm flipV="1">
            <a:off x="803590" y="1759552"/>
            <a:ext cx="1623127" cy="20308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テキスト ボックス 20"/>
          <p:cNvSpPr txBox="1"/>
          <p:nvPr/>
        </p:nvSpPr>
        <p:spPr>
          <a:xfrm>
            <a:off x="6353556" y="5939290"/>
            <a:ext cx="1864906" cy="194394"/>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ja-JP" alt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通常は大阪湾の潮位と河川水位が一致</a:t>
            </a:r>
            <a:endParaRPr lang="ja-JP" altLang="en-US" sz="847"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75" name="テキスト ボックス 20"/>
          <p:cNvSpPr txBox="1"/>
          <p:nvPr/>
        </p:nvSpPr>
        <p:spPr>
          <a:xfrm>
            <a:off x="5165370" y="5939291"/>
            <a:ext cx="1362905" cy="155796"/>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ja-JP" alt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出水時も河川水位は一致</a:t>
            </a:r>
            <a:endParaRPr lang="ja-JP" altLang="en-US" sz="847" kern="100" dirty="0">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96" name="直線矢印コネクタ 95"/>
          <p:cNvCxnSpPr/>
          <p:nvPr/>
        </p:nvCxnSpPr>
        <p:spPr>
          <a:xfrm>
            <a:off x="4484901" y="4056414"/>
            <a:ext cx="2098101" cy="869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テキスト ボックス 20"/>
          <p:cNvSpPr txBox="1"/>
          <p:nvPr/>
        </p:nvSpPr>
        <p:spPr>
          <a:xfrm>
            <a:off x="6323230" y="3873697"/>
            <a:ext cx="1270870" cy="155796"/>
          </a:xfrm>
          <a:prstGeom prst="rect">
            <a:avLst/>
          </a:prstGeom>
          <a:noFill/>
          <a:ln w="6350">
            <a:noFill/>
          </a:ln>
        </p:spPr>
        <p:txBody>
          <a:bodyPr rot="0" spcFirstLastPara="0" vert="horz" wrap="square" lIns="1089" tIns="1089" rIns="1089" bIns="1089" numCol="1" spcCol="0" rtlCol="0" fromWordArt="0" anchor="t" anchorCtr="0" forceAA="0" compatLnSpc="1">
            <a:prstTxWarp prst="textNoShape">
              <a:avLst/>
            </a:prstTxWarp>
            <a:noAutofit/>
          </a:bodyPr>
          <a:lstStyle/>
          <a:p>
            <a:pPr algn="just"/>
            <a:r>
              <a:rPr lang="ja-JP" alt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1/</a:t>
            </a:r>
            <a:r>
              <a:rPr lang="en-US" altLang="ja-JP"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2</a:t>
            </a:r>
            <a:r>
              <a:rPr lang="en-US" sz="635"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,000</a:t>
            </a:r>
            <a:endParaRPr lang="ja-JP" altLang="en-US" sz="847" kern="100" dirty="0">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98" name="直線矢印コネクタ 97"/>
          <p:cNvCxnSpPr/>
          <p:nvPr/>
        </p:nvCxnSpPr>
        <p:spPr>
          <a:xfrm flipV="1">
            <a:off x="6567779" y="3999655"/>
            <a:ext cx="290844" cy="578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4</a:t>
            </a:fld>
            <a:endParaRPr kumimoji="1" lang="ja-JP" altLang="en-US" dirty="0"/>
          </a:p>
        </p:txBody>
      </p:sp>
      <p:cxnSp>
        <p:nvCxnSpPr>
          <p:cNvPr id="95" name="直線矢印コネクタ 94"/>
          <p:cNvCxnSpPr/>
          <p:nvPr/>
        </p:nvCxnSpPr>
        <p:spPr>
          <a:xfrm flipV="1">
            <a:off x="8581107" y="3161397"/>
            <a:ext cx="0" cy="85080"/>
          </a:xfrm>
          <a:prstGeom prst="straightConnector1">
            <a:avLst/>
          </a:prstGeom>
          <a:ln>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1.</a:t>
            </a:r>
            <a:r>
              <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はじめに</a:t>
            </a:r>
          </a:p>
        </p:txBody>
      </p:sp>
    </p:spTree>
    <p:extLst>
      <p:ext uri="{BB962C8B-B14F-4D97-AF65-F5344CB8AC3E}">
        <p14:creationId xmlns:p14="http://schemas.microsoft.com/office/powerpoint/2010/main" val="21958660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810648" y="3082800"/>
            <a:ext cx="3230350" cy="3395642"/>
          </a:xfrm>
          <a:prstGeom prst="rect">
            <a:avLst/>
          </a:prstGeom>
        </p:spPr>
      </p:pic>
      <p:graphicFrame>
        <p:nvGraphicFramePr>
          <p:cNvPr id="62" name="表 36">
            <a:extLst>
              <a:ext uri="{FF2B5EF4-FFF2-40B4-BE49-F238E27FC236}">
                <a16:creationId xmlns:a16="http://schemas.microsoft.com/office/drawing/2014/main" id="{C36FFD12-3A2C-427E-A287-C0F26BD97DB6}"/>
              </a:ext>
            </a:extLst>
          </p:cNvPr>
          <p:cNvGraphicFramePr>
            <a:graphicFrameLocks noGrp="1"/>
          </p:cNvGraphicFramePr>
          <p:nvPr>
            <p:extLst/>
          </p:nvPr>
        </p:nvGraphicFramePr>
        <p:xfrm>
          <a:off x="827350" y="1405940"/>
          <a:ext cx="6531710" cy="5126665"/>
        </p:xfrm>
        <a:graphic>
          <a:graphicData uri="http://schemas.openxmlformats.org/drawingml/2006/table">
            <a:tbl>
              <a:tblPr firstRow="1" bandRow="1">
                <a:tableStyleId>{5940675A-B579-460E-94D1-54222C63F5DA}</a:tableStyleId>
              </a:tblPr>
              <a:tblGrid>
                <a:gridCol w="3265855">
                  <a:extLst>
                    <a:ext uri="{9D8B030D-6E8A-4147-A177-3AD203B41FA5}">
                      <a16:colId xmlns:a16="http://schemas.microsoft.com/office/drawing/2014/main" val="3521166180"/>
                    </a:ext>
                  </a:extLst>
                </a:gridCol>
                <a:gridCol w="3265855">
                  <a:extLst>
                    <a:ext uri="{9D8B030D-6E8A-4147-A177-3AD203B41FA5}">
                      <a16:colId xmlns:a16="http://schemas.microsoft.com/office/drawing/2014/main" val="3619023527"/>
                    </a:ext>
                  </a:extLst>
                </a:gridCol>
              </a:tblGrid>
              <a:tr h="184339">
                <a:tc>
                  <a:txBody>
                    <a:bodyPr/>
                    <a:lstStyle/>
                    <a:p>
                      <a:pPr algn="ctr"/>
                      <a:r>
                        <a:rPr kumimoji="1" lang="ja-JP" altLang="en-US" sz="800" dirty="0">
                          <a:latin typeface="ＭＳ Ｐゴシック" panose="020B0600070205080204" pitchFamily="50" charset="-128"/>
                          <a:ea typeface="ＭＳ Ｐゴシック" panose="020B0600070205080204" pitchFamily="50" charset="-128"/>
                        </a:rPr>
                        <a:t>上層</a:t>
                      </a:r>
                      <a:r>
                        <a:rPr kumimoji="1" lang="en-US" altLang="ja-JP" sz="800" dirty="0">
                          <a:latin typeface="ＭＳ Ｐゴシック" panose="020B0600070205080204" pitchFamily="50" charset="-128"/>
                          <a:ea typeface="ＭＳ Ｐゴシック" panose="020B0600070205080204" pitchFamily="50" charset="-128"/>
                        </a:rPr>
                        <a:t>(0</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5cm)</a:t>
                      </a:r>
                    </a:p>
                  </a:txBody>
                  <a:tcPr marL="55302" marR="55302" marT="27651" marB="27651"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800" dirty="0">
                          <a:latin typeface="ＭＳ Ｐゴシック" panose="020B0600070205080204" pitchFamily="50" charset="-128"/>
                          <a:ea typeface="ＭＳ Ｐゴシック" panose="020B0600070205080204" pitchFamily="50" charset="-128"/>
                        </a:rPr>
                        <a:t>下層</a:t>
                      </a:r>
                      <a:r>
                        <a:rPr kumimoji="1" lang="en-US" altLang="ja-JP" sz="800" dirty="0">
                          <a:latin typeface="ＭＳ Ｐゴシック" panose="020B0600070205080204" pitchFamily="50" charset="-128"/>
                          <a:ea typeface="ＭＳ Ｐゴシック" panose="020B0600070205080204" pitchFamily="50" charset="-128"/>
                        </a:rPr>
                        <a:t>(5</a:t>
                      </a:r>
                      <a:r>
                        <a:rPr kumimoji="1" lang="ja-JP" altLang="en-US" sz="800" dirty="0">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10cm)</a:t>
                      </a:r>
                    </a:p>
                  </a:txBody>
                  <a:tcPr marL="55302" marR="55302" marT="27651" marB="27651" anchor="ctr">
                    <a:solidFill>
                      <a:srgbClr val="FFCCFF"/>
                    </a:solidFill>
                  </a:tcPr>
                </a:tc>
                <a:extLst>
                  <a:ext uri="{0D108BD9-81ED-4DB2-BD59-A6C34878D82A}">
                    <a16:rowId xmlns:a16="http://schemas.microsoft.com/office/drawing/2014/main" val="930869081"/>
                  </a:ext>
                </a:extLst>
              </a:tr>
              <a:tr h="145874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1349801849"/>
                  </a:ext>
                </a:extLst>
              </a:tr>
              <a:tr h="3483578">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tc>
                  <a:txBody>
                    <a:bodyPr/>
                    <a:lstStyle/>
                    <a:p>
                      <a:endParaRPr kumimoji="1" lang="ja-JP" altLang="en-US" sz="800" dirty="0">
                        <a:latin typeface="ＭＳ Ｐゴシック" panose="020B0600070205080204" pitchFamily="50" charset="-128"/>
                        <a:ea typeface="ＭＳ Ｐゴシック" panose="020B0600070205080204" pitchFamily="50" charset="-128"/>
                      </a:endParaRPr>
                    </a:p>
                  </a:txBody>
                  <a:tcPr marL="55302" marR="55302" marT="27651" marB="27651"/>
                </a:tc>
                <a:extLst>
                  <a:ext uri="{0D108BD9-81ED-4DB2-BD59-A6C34878D82A}">
                    <a16:rowId xmlns:a16="http://schemas.microsoft.com/office/drawing/2014/main" val="3751038268"/>
                  </a:ext>
                </a:extLst>
              </a:tr>
            </a:tbl>
          </a:graphicData>
        </a:graphic>
      </p:graphicFrame>
      <p:pic>
        <p:nvPicPr>
          <p:cNvPr id="8" name="図 7"/>
          <p:cNvPicPr>
            <a:picLocks noChangeAspect="1"/>
          </p:cNvPicPr>
          <p:nvPr/>
        </p:nvPicPr>
        <p:blipFill>
          <a:blip r:embed="rId3"/>
          <a:stretch>
            <a:fillRect/>
          </a:stretch>
        </p:blipFill>
        <p:spPr>
          <a:xfrm>
            <a:off x="4076642" y="3075932"/>
            <a:ext cx="3222310" cy="3386001"/>
          </a:xfrm>
          <a:prstGeom prst="rect">
            <a:avLst/>
          </a:prstGeom>
        </p:spPr>
      </p:pic>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489192166"/>
              </p:ext>
            </p:extLst>
          </p:nvPr>
        </p:nvGraphicFramePr>
        <p:xfrm>
          <a:off x="-197" y="433555"/>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試行実施結果・底質</a:t>
                      </a:r>
                      <a:r>
                        <a:rPr kumimoji="1" lang="ja-JP" altLang="en-US" sz="1100" dirty="0">
                          <a:latin typeface="ＭＳ ゴシック" panose="020B0609070205080204" pitchFamily="49" charset="-128"/>
                          <a:ea typeface="ＭＳ ゴシック" panose="020B0609070205080204" pitchFamily="49" charset="-128"/>
                        </a:rPr>
                        <a:t>　エリア３</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南弁天橋</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　実験区 </a:t>
                      </a:r>
                      <a:r>
                        <a:rPr kumimoji="1" lang="en-US" altLang="ja-JP" sz="1100" dirty="0">
                          <a:latin typeface="ＭＳ ゴシック" panose="020B0609070205080204" pitchFamily="49" charset="-128"/>
                          <a:ea typeface="ＭＳ ゴシック" panose="020B0609070205080204" pitchFamily="49" charset="-128"/>
                        </a:rPr>
                        <a:t>3-2(2/2)</a:t>
                      </a: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graphicFrame>
        <p:nvGraphicFramePr>
          <p:cNvPr id="97" name="表 63">
            <a:extLst>
              <a:ext uri="{FF2B5EF4-FFF2-40B4-BE49-F238E27FC236}">
                <a16:creationId xmlns:a16="http://schemas.microsoft.com/office/drawing/2014/main" id="{3CCE8C38-B3CB-4D75-8BAD-538516DD1DB2}"/>
              </a:ext>
            </a:extLst>
          </p:cNvPr>
          <p:cNvGraphicFramePr>
            <a:graphicFrameLocks noGrp="1"/>
          </p:cNvGraphicFramePr>
          <p:nvPr>
            <p:extLst/>
          </p:nvPr>
        </p:nvGraphicFramePr>
        <p:xfrm>
          <a:off x="7402604" y="1596470"/>
          <a:ext cx="1654698"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61268">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28575" cap="flat" cmpd="sng" algn="ctr">
                      <a:solidFill>
                        <a:srgbClr val="FF0000"/>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lnR w="28575" cap="flat" cmpd="sng" algn="ctr">
                      <a:solidFill>
                        <a:srgbClr val="FF0000"/>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28575" cap="flat" cmpd="sng" algn="ctr">
                      <a:solidFill>
                        <a:srgbClr val="FF0000"/>
                      </a:solidFill>
                      <a:prstDash val="solid"/>
                      <a:round/>
                      <a:headEnd type="none" w="med" len="med"/>
                      <a:tailEnd type="none" w="med" len="med"/>
                    </a:lnT>
                    <a:solidFill>
                      <a:srgbClr val="CCFFCC"/>
                    </a:solidFill>
                  </a:tcPr>
                </a:tc>
                <a:extLst>
                  <a:ext uri="{0D108BD9-81ED-4DB2-BD59-A6C34878D82A}">
                    <a16:rowId xmlns:a16="http://schemas.microsoft.com/office/drawing/2014/main" val="1777216447"/>
                  </a:ext>
                </a:extLst>
              </a:tr>
            </a:tbl>
          </a:graphicData>
        </a:graphic>
      </p:graphicFrame>
      <p:sp>
        <p:nvSpPr>
          <p:cNvPr id="98" name="テキスト ボックス 97">
            <a:extLst>
              <a:ext uri="{FF2B5EF4-FFF2-40B4-BE49-F238E27FC236}">
                <a16:creationId xmlns:a16="http://schemas.microsoft.com/office/drawing/2014/main" id="{68F34994-A693-49A1-A6EF-0840E4D9FDA5}"/>
              </a:ext>
            </a:extLst>
          </p:cNvPr>
          <p:cNvSpPr txBox="1"/>
          <p:nvPr/>
        </p:nvSpPr>
        <p:spPr>
          <a:xfrm>
            <a:off x="7402604" y="1400518"/>
            <a:ext cx="1088618" cy="152407"/>
          </a:xfrm>
          <a:prstGeom prst="rect">
            <a:avLst/>
          </a:prstGeom>
          <a:noFill/>
        </p:spPr>
        <p:txBody>
          <a:bodyPr wrap="square" lIns="0" tIns="0" rIns="0" bIns="0" rtlCol="0" anchor="ctr" anchorCtr="0">
            <a:noAutofit/>
          </a:bodyPr>
          <a:lstStyle/>
          <a:p>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847"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847" dirty="0">
              <a:solidFill>
                <a:srgbClr val="000099"/>
              </a:solidFill>
              <a:latin typeface="ＭＳ Ｐゴシック" panose="020B0600070205080204" pitchFamily="50" charset="-128"/>
              <a:ea typeface="ＭＳ Ｐゴシック" panose="020B0600070205080204" pitchFamily="50" charset="-128"/>
            </a:endParaRPr>
          </a:p>
        </p:txBody>
      </p:sp>
      <p:sp>
        <p:nvSpPr>
          <p:cNvPr id="99" name="テキスト ボックス 98">
            <a:extLst>
              <a:ext uri="{FF2B5EF4-FFF2-40B4-BE49-F238E27FC236}">
                <a16:creationId xmlns:a16="http://schemas.microsoft.com/office/drawing/2014/main" id="{0B677973-D0F0-4BF9-843F-5ECD9C850D71}"/>
              </a:ext>
            </a:extLst>
          </p:cNvPr>
          <p:cNvSpPr txBox="1"/>
          <p:nvPr/>
        </p:nvSpPr>
        <p:spPr>
          <a:xfrm>
            <a:off x="7424376" y="2912639"/>
            <a:ext cx="1654307" cy="32658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南弁天橋・実験区</a:t>
            </a:r>
            <a:r>
              <a:rPr lang="en-US" altLang="ja-JP" sz="605" dirty="0">
                <a:latin typeface="ＭＳ Ｐゴシック" panose="020B0600070205080204" pitchFamily="50" charset="-128"/>
                <a:ea typeface="ＭＳ Ｐゴシック" panose="020B0600070205080204" pitchFamily="50" charset="-128"/>
              </a:rPr>
              <a:t>3-2】</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・単位散布量は基準どおり</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96" name="グループ化 95">
            <a:extLst>
              <a:ext uri="{FF2B5EF4-FFF2-40B4-BE49-F238E27FC236}">
                <a16:creationId xmlns:a16="http://schemas.microsoft.com/office/drawing/2014/main" id="{EC1877F4-7E2D-436E-8179-EFBE6D8CC690}"/>
              </a:ext>
            </a:extLst>
          </p:cNvPr>
          <p:cNvGrpSpPr/>
          <p:nvPr/>
        </p:nvGrpSpPr>
        <p:grpSpPr>
          <a:xfrm>
            <a:off x="7424376" y="2673143"/>
            <a:ext cx="1522091" cy="217724"/>
            <a:chOff x="12275999" y="2880000"/>
            <a:chExt cx="2516735" cy="360000"/>
          </a:xfrm>
        </p:grpSpPr>
        <p:sp>
          <p:nvSpPr>
            <p:cNvPr id="100" name="テキスト ボックス 99">
              <a:extLst>
                <a:ext uri="{FF2B5EF4-FFF2-40B4-BE49-F238E27FC236}">
                  <a16:creationId xmlns:a16="http://schemas.microsoft.com/office/drawing/2014/main" id="{101D20CF-E00C-4BE9-B676-CE9495FB4B1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101" name="テキスト ボックス 100">
              <a:extLst>
                <a:ext uri="{FF2B5EF4-FFF2-40B4-BE49-F238E27FC236}">
                  <a16:creationId xmlns:a16="http://schemas.microsoft.com/office/drawing/2014/main" id="{1B21AC53-3DEF-45A0-9B89-C93B41FF2E0E}"/>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102" name="正方形/長方形 101">
              <a:extLst>
                <a:ext uri="{FF2B5EF4-FFF2-40B4-BE49-F238E27FC236}">
                  <a16:creationId xmlns:a16="http://schemas.microsoft.com/office/drawing/2014/main" id="{BACFDA2A-46A6-483E-B748-52FAF96A3556}"/>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3" name="正方形/長方形 102">
              <a:extLst>
                <a:ext uri="{FF2B5EF4-FFF2-40B4-BE49-F238E27FC236}">
                  <a16:creationId xmlns:a16="http://schemas.microsoft.com/office/drawing/2014/main" id="{296C5429-9EFA-458F-8017-D66FAA57352C}"/>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4" name="正方形/長方形 103">
              <a:extLst>
                <a:ext uri="{FF2B5EF4-FFF2-40B4-BE49-F238E27FC236}">
                  <a16:creationId xmlns:a16="http://schemas.microsoft.com/office/drawing/2014/main" id="{1EF5D999-DDAA-402E-AF36-FB97B18C7B6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5" name="テキスト ボックス 104">
              <a:extLst>
                <a:ext uri="{FF2B5EF4-FFF2-40B4-BE49-F238E27FC236}">
                  <a16:creationId xmlns:a16="http://schemas.microsoft.com/office/drawing/2014/main" id="{80D77A92-1FD1-426E-ABA9-020C2A9A5CEC}"/>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106" name="テキスト ボックス 105">
              <a:extLst>
                <a:ext uri="{FF2B5EF4-FFF2-40B4-BE49-F238E27FC236}">
                  <a16:creationId xmlns:a16="http://schemas.microsoft.com/office/drawing/2014/main" id="{C13934B7-A2B7-496D-AE29-476CF767C360}"/>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grpSp>
        <p:nvGrpSpPr>
          <p:cNvPr id="69" name="グループ化 68">
            <a:extLst>
              <a:ext uri="{FF2B5EF4-FFF2-40B4-BE49-F238E27FC236}">
                <a16:creationId xmlns:a16="http://schemas.microsoft.com/office/drawing/2014/main" id="{84D0AE36-45CF-49D0-9820-EA8A5B917567}"/>
              </a:ext>
            </a:extLst>
          </p:cNvPr>
          <p:cNvGrpSpPr/>
          <p:nvPr/>
        </p:nvGrpSpPr>
        <p:grpSpPr>
          <a:xfrm>
            <a:off x="108862" y="1901283"/>
            <a:ext cx="609626" cy="4615741"/>
            <a:chOff x="180000" y="2016000"/>
            <a:chExt cx="1008000" cy="7632000"/>
          </a:xfrm>
        </p:grpSpPr>
        <p:sp>
          <p:nvSpPr>
            <p:cNvPr id="70" name="矢印: 五方向 69">
              <a:extLst>
                <a:ext uri="{FF2B5EF4-FFF2-40B4-BE49-F238E27FC236}">
                  <a16:creationId xmlns:a16="http://schemas.microsoft.com/office/drawing/2014/main" id="{64FDB11E-E53A-47FA-87E3-92D3FDC90CF1}"/>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71" name="矢印: 五方向 70">
              <a:extLst>
                <a:ext uri="{FF2B5EF4-FFF2-40B4-BE49-F238E27FC236}">
                  <a16:creationId xmlns:a16="http://schemas.microsoft.com/office/drawing/2014/main" id="{42094AB6-4CB5-4447-928D-DFB8DDD22C4A}"/>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72" name="矢印: 五方向 71">
              <a:extLst>
                <a:ext uri="{FF2B5EF4-FFF2-40B4-BE49-F238E27FC236}">
                  <a16:creationId xmlns:a16="http://schemas.microsoft.com/office/drawing/2014/main" id="{74F4C983-8E4B-48ED-A526-99DFA7B1B665}"/>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ORP</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74" name="矢印: 五方向 73">
              <a:extLst>
                <a:ext uri="{FF2B5EF4-FFF2-40B4-BE49-F238E27FC236}">
                  <a16:creationId xmlns:a16="http://schemas.microsoft.com/office/drawing/2014/main" id="{269D8F2F-CEAB-40FE-8C69-75B36215ED43}"/>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75" name="矢印: 五方向 74">
              <a:extLst>
                <a:ext uri="{FF2B5EF4-FFF2-40B4-BE49-F238E27FC236}">
                  <a16:creationId xmlns:a16="http://schemas.microsoft.com/office/drawing/2014/main" id="{7C4C3ADA-8F8E-4141-A129-1334D87B935D}"/>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847" dirty="0">
                  <a:solidFill>
                    <a:schemeClr val="tx1"/>
                  </a:solidFill>
                  <a:latin typeface="ＭＳ Ｐゴシック" panose="020B0600070205080204" pitchFamily="50" charset="-128"/>
                  <a:ea typeface="ＭＳ Ｐゴシック" panose="020B0600070205080204" pitchFamily="50" charset="-128"/>
                </a:rPr>
                <a:t>TOC</a:t>
              </a:r>
              <a:endParaRPr lang="ja-JP" altLang="en-US" sz="847" dirty="0">
                <a:solidFill>
                  <a:schemeClr val="tx1"/>
                </a:solidFill>
                <a:latin typeface="ＭＳ Ｐゴシック" panose="020B0600070205080204" pitchFamily="50" charset="-128"/>
                <a:ea typeface="ＭＳ Ｐゴシック" panose="020B0600070205080204" pitchFamily="50" charset="-128"/>
              </a:endParaRPr>
            </a:p>
          </p:txBody>
        </p:sp>
        <p:sp>
          <p:nvSpPr>
            <p:cNvPr id="86" name="矢印: 五方向 85">
              <a:extLst>
                <a:ext uri="{FF2B5EF4-FFF2-40B4-BE49-F238E27FC236}">
                  <a16:creationId xmlns:a16="http://schemas.microsoft.com/office/drawing/2014/main" id="{7F82EE78-F0A2-4EC9-A269-1D5928BA9292}"/>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47"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87" name="直線矢印コネクタ 86">
              <a:extLst>
                <a:ext uri="{FF2B5EF4-FFF2-40B4-BE49-F238E27FC236}">
                  <a16:creationId xmlns:a16="http://schemas.microsoft.com/office/drawing/2014/main" id="{1EA7B06D-55F5-4698-BB30-4FF71E27B382}"/>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5F0DE8E7-6776-4E73-BD10-9105B656987F}"/>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2EDB1EC2-212A-4023-A915-0D43A0B26AE1}"/>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3AB6B8C7-F770-4C6E-9EC3-68A01F7A03C9}"/>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73573EB0-9E5B-4F1F-A975-EAB9565FD16B}"/>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605" dirty="0">
                  <a:solidFill>
                    <a:srgbClr val="C00000"/>
                  </a:solidFill>
                  <a:latin typeface="ＭＳ Ｐゴシック" panose="020B0600070205080204" pitchFamily="50" charset="-128"/>
                  <a:ea typeface="ＭＳ Ｐゴシック" panose="020B0600070205080204" pitchFamily="50" charset="-128"/>
                </a:rPr>
                <a:t>矢印</a:t>
              </a:r>
              <a:r>
                <a:rPr lang="ja-JP" altLang="en-US" sz="605" dirty="0">
                  <a:latin typeface="ＭＳ Ｐゴシック" panose="020B0600070205080204" pitchFamily="50" charset="-128"/>
                  <a:ea typeface="ＭＳ Ｐゴシック" panose="020B0600070205080204" pitchFamily="50" charset="-128"/>
                </a:rPr>
                <a:t>：改善方向</a:t>
              </a:r>
            </a:p>
          </p:txBody>
        </p:sp>
      </p:grpSp>
      <p:pic>
        <p:nvPicPr>
          <p:cNvPr id="124" name="図 123"/>
          <p:cNvPicPr>
            <a:picLocks noChangeAspect="1"/>
          </p:cNvPicPr>
          <p:nvPr/>
        </p:nvPicPr>
        <p:blipFill>
          <a:blip r:embed="rId4"/>
          <a:stretch>
            <a:fillRect/>
          </a:stretch>
        </p:blipFill>
        <p:spPr>
          <a:xfrm>
            <a:off x="815396" y="1602028"/>
            <a:ext cx="3222310" cy="806136"/>
          </a:xfrm>
          <a:prstGeom prst="rect">
            <a:avLst/>
          </a:prstGeom>
        </p:spPr>
      </p:pic>
      <p:pic>
        <p:nvPicPr>
          <p:cNvPr id="125" name="図 124"/>
          <p:cNvPicPr>
            <a:picLocks noChangeAspect="1"/>
          </p:cNvPicPr>
          <p:nvPr/>
        </p:nvPicPr>
        <p:blipFill>
          <a:blip r:embed="rId4"/>
          <a:stretch>
            <a:fillRect/>
          </a:stretch>
        </p:blipFill>
        <p:spPr>
          <a:xfrm>
            <a:off x="4076642" y="1600304"/>
            <a:ext cx="3222310" cy="806136"/>
          </a:xfrm>
          <a:prstGeom prst="rect">
            <a:avLst/>
          </a:prstGeom>
        </p:spPr>
      </p:pic>
      <p:sp>
        <p:nvSpPr>
          <p:cNvPr id="139" name="右矢印 138"/>
          <p:cNvSpPr/>
          <p:nvPr/>
        </p:nvSpPr>
        <p:spPr>
          <a:xfrm>
            <a:off x="4831292" y="4974061"/>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nvGrpSpPr>
          <p:cNvPr id="146" name="グループ化 145"/>
          <p:cNvGrpSpPr/>
          <p:nvPr/>
        </p:nvGrpSpPr>
        <p:grpSpPr>
          <a:xfrm>
            <a:off x="1510391" y="3323190"/>
            <a:ext cx="275620" cy="266949"/>
            <a:chOff x="2180793" y="5634982"/>
            <a:chExt cx="606237" cy="407698"/>
          </a:xfrm>
        </p:grpSpPr>
        <p:sp>
          <p:nvSpPr>
            <p:cNvPr id="147" name="右矢印 146"/>
            <p:cNvSpPr/>
            <p:nvPr/>
          </p:nvSpPr>
          <p:spPr>
            <a:xfrm rot="19800000">
              <a:off x="2180793" y="5634982"/>
              <a:ext cx="525415"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48" name="右矢印 147"/>
            <p:cNvSpPr/>
            <p:nvPr/>
          </p:nvSpPr>
          <p:spPr>
            <a:xfrm rot="19800000">
              <a:off x="2220130" y="5794486"/>
              <a:ext cx="566900" cy="248194"/>
            </a:xfrm>
            <a:prstGeom prst="rightArrow">
              <a:avLst>
                <a:gd name="adj1" fmla="val 50000"/>
                <a:gd name="adj2" fmla="val 4602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grpSp>
        <p:nvGrpSpPr>
          <p:cNvPr id="149" name="グループ化 148"/>
          <p:cNvGrpSpPr/>
          <p:nvPr/>
        </p:nvGrpSpPr>
        <p:grpSpPr>
          <a:xfrm>
            <a:off x="1556168" y="5608045"/>
            <a:ext cx="311439" cy="278660"/>
            <a:chOff x="2284998" y="4003060"/>
            <a:chExt cx="514955" cy="460757"/>
          </a:xfrm>
        </p:grpSpPr>
        <p:sp>
          <p:nvSpPr>
            <p:cNvPr id="150" name="右矢印 149"/>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51" name="右矢印 150"/>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grpSp>
      <p:sp>
        <p:nvSpPr>
          <p:cNvPr id="155" name="右矢印 154"/>
          <p:cNvSpPr/>
          <p:nvPr/>
        </p:nvSpPr>
        <p:spPr>
          <a:xfrm>
            <a:off x="4876023" y="4023518"/>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56" name="右矢印 155"/>
          <p:cNvSpPr/>
          <p:nvPr/>
        </p:nvSpPr>
        <p:spPr>
          <a:xfrm rot="19800000">
            <a:off x="4881959" y="4175190"/>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57" name="右矢印 156"/>
          <p:cNvSpPr/>
          <p:nvPr/>
        </p:nvSpPr>
        <p:spPr>
          <a:xfrm rot="19800000">
            <a:off x="1640804" y="4194824"/>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58" name="右矢印 157"/>
          <p:cNvSpPr/>
          <p:nvPr/>
        </p:nvSpPr>
        <p:spPr>
          <a:xfrm rot="1800000">
            <a:off x="1640804" y="3980296"/>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79" name="右矢印 98">
            <a:extLst>
              <a:ext uri="{FF2B5EF4-FFF2-40B4-BE49-F238E27FC236}">
                <a16:creationId xmlns:a16="http://schemas.microsoft.com/office/drawing/2014/main" id="{B3901FF2-32EE-3684-036F-9E83CED56BAA}"/>
              </a:ext>
            </a:extLst>
          </p:cNvPr>
          <p:cNvSpPr/>
          <p:nvPr/>
        </p:nvSpPr>
        <p:spPr>
          <a:xfrm>
            <a:off x="7457354" y="3591722"/>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80" name="右矢印 99">
            <a:extLst>
              <a:ext uri="{FF2B5EF4-FFF2-40B4-BE49-F238E27FC236}">
                <a16:creationId xmlns:a16="http://schemas.microsoft.com/office/drawing/2014/main" id="{1FE9CD84-7D52-E699-9516-51E0BF833B67}"/>
              </a:ext>
            </a:extLst>
          </p:cNvPr>
          <p:cNvSpPr/>
          <p:nvPr/>
        </p:nvSpPr>
        <p:spPr>
          <a:xfrm rot="19800000">
            <a:off x="7466341" y="3839159"/>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81" name="右矢印 100">
            <a:extLst>
              <a:ext uri="{FF2B5EF4-FFF2-40B4-BE49-F238E27FC236}">
                <a16:creationId xmlns:a16="http://schemas.microsoft.com/office/drawing/2014/main" id="{A994E223-0AF6-52A8-EE82-492A40891458}"/>
              </a:ext>
            </a:extLst>
          </p:cNvPr>
          <p:cNvSpPr/>
          <p:nvPr/>
        </p:nvSpPr>
        <p:spPr>
          <a:xfrm rot="1800000">
            <a:off x="7474241" y="4102539"/>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82" name="テキスト ボックス 81">
            <a:extLst>
              <a:ext uri="{FF2B5EF4-FFF2-40B4-BE49-F238E27FC236}">
                <a16:creationId xmlns:a16="http://schemas.microsoft.com/office/drawing/2014/main" id="{5F661712-6AE8-8063-D137-0DFB96FEF447}"/>
              </a:ext>
            </a:extLst>
          </p:cNvPr>
          <p:cNvSpPr txBox="1"/>
          <p:nvPr/>
        </p:nvSpPr>
        <p:spPr>
          <a:xfrm>
            <a:off x="7844941" y="3506603"/>
            <a:ext cx="1085666" cy="1485176"/>
          </a:xfrm>
          <a:prstGeom prst="rect">
            <a:avLst/>
          </a:prstGeom>
          <a:noFill/>
        </p:spPr>
        <p:txBody>
          <a:bodyPr wrap="square" lIns="0" tIns="0" rIns="0" bIns="0" rtlCol="0" anchor="t" anchorCtr="0">
            <a:noAutofit/>
          </a:bodyPr>
          <a:lstStyle/>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年間通して横ばい</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年間通して増加傾向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年間通して減少傾向</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上段は実験区</a:t>
            </a:r>
            <a:endParaRPr lang="en-US" altLang="ja-JP" sz="847" dirty="0">
              <a:latin typeface="ＭＳ Ｐゴシック" panose="020B0600070205080204" pitchFamily="50" charset="-128"/>
              <a:ea typeface="ＭＳ Ｐゴシック" panose="020B0600070205080204" pitchFamily="50" charset="-128"/>
            </a:endParaRPr>
          </a:p>
          <a:p>
            <a:pPr marL="43546" indent="-43546">
              <a:lnSpc>
                <a:spcPct val="200000"/>
              </a:lnSpc>
            </a:pPr>
            <a:r>
              <a:rPr lang="ja-JP" altLang="en-US" sz="847" dirty="0">
                <a:latin typeface="ＭＳ Ｐゴシック" panose="020B0600070205080204" pitchFamily="50" charset="-128"/>
                <a:ea typeface="ＭＳ Ｐゴシック" panose="020B0600070205080204" pitchFamily="50" charset="-128"/>
              </a:rPr>
              <a:t>下段は対照区</a:t>
            </a:r>
            <a:endParaRPr lang="en-US" altLang="ja-JP" sz="847" dirty="0">
              <a:latin typeface="ＭＳ Ｐゴシック" panose="020B0600070205080204" pitchFamily="50" charset="-128"/>
              <a:ea typeface="ＭＳ Ｐゴシック" panose="020B0600070205080204" pitchFamily="50" charset="-128"/>
            </a:endParaRPr>
          </a:p>
        </p:txBody>
      </p:sp>
      <p:sp>
        <p:nvSpPr>
          <p:cNvPr id="92" name="テキスト ボックス 91">
            <a:extLst>
              <a:ext uri="{FF2B5EF4-FFF2-40B4-BE49-F238E27FC236}">
                <a16:creationId xmlns:a16="http://schemas.microsoft.com/office/drawing/2014/main" id="{5650FD9B-1185-45D2-9240-D2FCC4ED3E41}"/>
              </a:ext>
            </a:extLst>
          </p:cNvPr>
          <p:cNvSpPr txBox="1"/>
          <p:nvPr/>
        </p:nvSpPr>
        <p:spPr>
          <a:xfrm>
            <a:off x="240830" y="735402"/>
            <a:ext cx="8622862" cy="385942"/>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・南弁天橋・実験区</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では、上層の全硫化物、下層の</a:t>
            </a:r>
            <a:r>
              <a:rPr lang="en-US" altLang="ja-JP" sz="847" dirty="0">
                <a:latin typeface="ＭＳ Ｐゴシック" panose="020B0600070205080204" pitchFamily="50" charset="-128"/>
                <a:ea typeface="ＭＳ Ｐゴシック" panose="020B0600070205080204" pitchFamily="50" charset="-128"/>
              </a:rPr>
              <a:t>TOC</a:t>
            </a:r>
            <a:r>
              <a:rPr lang="ja-JP" altLang="en-US" sz="847" dirty="0" err="1">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強熱減量で年間を通じた改善傾向が見られ、薬剤散布による底質改善効果が示唆された。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・全硫化物、</a:t>
            </a:r>
            <a:r>
              <a:rPr lang="en-US" altLang="ja-JP" sz="847" dirty="0">
                <a:latin typeface="ＭＳ Ｐゴシック" panose="020B0600070205080204" pitchFamily="50" charset="-128"/>
                <a:ea typeface="ＭＳ Ｐゴシック" panose="020B0600070205080204" pitchFamily="50" charset="-128"/>
              </a:rPr>
              <a:t>TOC</a:t>
            </a:r>
            <a:r>
              <a:rPr lang="ja-JP" altLang="en-US" sz="847" dirty="0" err="1">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強熱減量で上層・下層とも</a:t>
            </a:r>
            <a:r>
              <a:rPr lang="en-US" altLang="ja-JP" sz="847" dirty="0">
                <a:latin typeface="ＭＳ Ｐゴシック" panose="020B0600070205080204" pitchFamily="50" charset="-128"/>
                <a:ea typeface="ＭＳ Ｐゴシック" panose="020B0600070205080204" pitchFamily="50" charset="-128"/>
              </a:rPr>
              <a:t>R3.9-R4.2</a:t>
            </a:r>
            <a:r>
              <a:rPr lang="ja-JP" altLang="en-US" sz="847" dirty="0">
                <a:latin typeface="ＭＳ Ｐゴシック" panose="020B0600070205080204" pitchFamily="50" charset="-128"/>
                <a:ea typeface="ＭＳ Ｐゴシック" panose="020B0600070205080204" pitchFamily="50" charset="-128"/>
              </a:rPr>
              <a:t>月に</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または</a:t>
            </a:r>
            <a:r>
              <a:rPr lang="en-US" altLang="ja-JP" sz="847" dirty="0">
                <a:latin typeface="ＭＳ Ｐゴシック" panose="020B0600070205080204" pitchFamily="50" charset="-128"/>
                <a:ea typeface="ＭＳ Ｐゴシック" panose="020B0600070205080204" pitchFamily="50" charset="-128"/>
              </a:rPr>
              <a:t>3</a:t>
            </a:r>
            <a:r>
              <a:rPr lang="ja-JP" altLang="en-US" sz="847" dirty="0">
                <a:latin typeface="ＭＳ Ｐゴシック" panose="020B0600070205080204" pitchFamily="50" charset="-128"/>
                <a:ea typeface="ＭＳ Ｐゴシック" panose="020B0600070205080204" pitchFamily="50" charset="-128"/>
              </a:rPr>
              <a:t>項目で連動した改善傾向が見られた。</a:t>
            </a:r>
            <a:endParaRPr lang="en-US" altLang="ja-JP" sz="847" dirty="0">
              <a:latin typeface="ＭＳ Ｐゴシック" panose="020B0600070205080204" pitchFamily="50" charset="-128"/>
              <a:ea typeface="ＭＳ Ｐゴシック" panose="020B0600070205080204" pitchFamily="50" charset="-128"/>
            </a:endParaRPr>
          </a:p>
        </p:txBody>
      </p:sp>
      <p:pic>
        <p:nvPicPr>
          <p:cNvPr id="93" name="図 92"/>
          <p:cNvPicPr>
            <a:picLocks noChangeAspect="1"/>
          </p:cNvPicPr>
          <p:nvPr/>
        </p:nvPicPr>
        <p:blipFill>
          <a:blip r:embed="rId5"/>
          <a:stretch>
            <a:fillRect/>
          </a:stretch>
        </p:blipFill>
        <p:spPr>
          <a:xfrm>
            <a:off x="819095" y="2364712"/>
            <a:ext cx="3200190" cy="658921"/>
          </a:xfrm>
          <a:prstGeom prst="rect">
            <a:avLst/>
          </a:prstGeom>
        </p:spPr>
      </p:pic>
      <p:pic>
        <p:nvPicPr>
          <p:cNvPr id="94" name="図 93"/>
          <p:cNvPicPr>
            <a:picLocks noChangeAspect="1"/>
          </p:cNvPicPr>
          <p:nvPr/>
        </p:nvPicPr>
        <p:blipFill>
          <a:blip r:embed="rId5"/>
          <a:stretch>
            <a:fillRect/>
          </a:stretch>
        </p:blipFill>
        <p:spPr>
          <a:xfrm>
            <a:off x="4063629" y="2364712"/>
            <a:ext cx="3200190" cy="658921"/>
          </a:xfrm>
          <a:prstGeom prst="rect">
            <a:avLst/>
          </a:prstGeom>
        </p:spPr>
      </p:pic>
      <p:sp>
        <p:nvSpPr>
          <p:cNvPr id="111" name="正方形/長方形 110"/>
          <p:cNvSpPr/>
          <p:nvPr/>
        </p:nvSpPr>
        <p:spPr>
          <a:xfrm>
            <a:off x="7361917" y="4814930"/>
            <a:ext cx="1677923" cy="483402"/>
          </a:xfrm>
          <a:prstGeom prst="rect">
            <a:avLst/>
          </a:prstGeom>
        </p:spPr>
        <p:txBody>
          <a:bodyPr wrap="square">
            <a:spAutoFit/>
          </a:bodyPr>
          <a:lstStyle/>
          <a:p>
            <a:r>
              <a:rPr lang="en-US" altLang="ja-JP" sz="847" b="1" dirty="0">
                <a:latin typeface="ＭＳ ゴシック" panose="020B0609070205080204" pitchFamily="49" charset="-128"/>
                <a:ea typeface="ＭＳ ゴシック" panose="020B0609070205080204" pitchFamily="49" charset="-128"/>
              </a:rPr>
              <a:t>※</a:t>
            </a:r>
            <a:r>
              <a:rPr lang="ja-JP" altLang="en-US" sz="847" b="1" dirty="0">
                <a:latin typeface="ＭＳ ゴシック" panose="020B0609070205080204" pitchFamily="49" charset="-128"/>
                <a:ea typeface="ＭＳ ゴシック" panose="020B0609070205080204" pitchFamily="49" charset="-128"/>
              </a:rPr>
              <a:t>最小二乗法により、</a:t>
            </a:r>
            <a:r>
              <a:rPr lang="en-US" altLang="ja-JP" sz="847" b="1" dirty="0">
                <a:latin typeface="ＭＳ ゴシック" panose="020B0609070205080204" pitchFamily="49" charset="-128"/>
                <a:ea typeface="ＭＳ ゴシック" panose="020B0609070205080204" pitchFamily="49" charset="-128"/>
              </a:rPr>
              <a:t>1</a:t>
            </a:r>
            <a:r>
              <a:rPr lang="ja-JP" altLang="en-US" sz="847" b="1" dirty="0">
                <a:latin typeface="ＭＳ ゴシック" panose="020B0609070205080204" pitchFamily="49" charset="-128"/>
                <a:ea typeface="ＭＳ ゴシック" panose="020B0609070205080204" pitchFamily="49" charset="-128"/>
              </a:rPr>
              <a:t>年間で　平均的に</a:t>
            </a:r>
            <a:r>
              <a:rPr lang="en-US" altLang="ja-JP" sz="847" b="1" dirty="0">
                <a:latin typeface="ＭＳ ゴシック" panose="020B0609070205080204" pitchFamily="49" charset="-128"/>
                <a:ea typeface="ＭＳ ゴシック" panose="020B0609070205080204" pitchFamily="49" charset="-128"/>
              </a:rPr>
              <a:t>20</a:t>
            </a:r>
            <a:r>
              <a:rPr lang="ja-JP" altLang="en-US" sz="847" b="1" dirty="0">
                <a:latin typeface="ＭＳ ゴシック" panose="020B0609070205080204" pitchFamily="49" charset="-128"/>
                <a:ea typeface="ＭＳ ゴシック" panose="020B0609070205080204" pitchFamily="49" charset="-128"/>
              </a:rPr>
              <a:t>％以上の変化があった場合に変化ありとした。</a:t>
            </a:r>
            <a:endParaRPr lang="ja-JP" altLang="en-US" sz="847" dirty="0"/>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49</a:t>
            </a:fld>
            <a:endParaRPr kumimoji="1" lang="ja-JP" altLang="en-US" dirty="0"/>
          </a:p>
        </p:txBody>
      </p:sp>
      <p:grpSp>
        <p:nvGrpSpPr>
          <p:cNvPr id="85" name="グループ化 84"/>
          <p:cNvGrpSpPr/>
          <p:nvPr/>
        </p:nvGrpSpPr>
        <p:grpSpPr>
          <a:xfrm>
            <a:off x="7420067" y="5548226"/>
            <a:ext cx="1619773" cy="415680"/>
            <a:chOff x="12268875" y="8831731"/>
            <a:chExt cx="2678249" cy="687316"/>
          </a:xfrm>
        </p:grpSpPr>
        <p:sp>
          <p:nvSpPr>
            <p:cNvPr id="91" name="テキスト ボックス 90">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solidFill>
                <a:schemeClr val="tx1"/>
              </a:solidFill>
            </a:ln>
          </p:spPr>
          <p:txBody>
            <a:bodyPr wrap="square" lIns="283041" tIns="0" rIns="0" bIns="0" rtlCol="0" anchor="ctr" anchorCtr="0">
              <a:noAutofit/>
            </a:bodyPr>
            <a:lstStyle/>
            <a:p>
              <a:pPr>
                <a:lnSpc>
                  <a:spcPts val="786"/>
                </a:lnSpc>
              </a:pPr>
              <a:r>
                <a:rPr lang="ja-JP" altLang="en-US" sz="726" dirty="0">
                  <a:latin typeface="ＭＳ Ｐゴシック" panose="020B0600070205080204" pitchFamily="50" charset="-128"/>
                  <a:ea typeface="ＭＳ Ｐゴシック" panose="020B0600070205080204" pitchFamily="50" charset="-128"/>
                </a:rPr>
                <a:t>　　　改善傾向が見られた範囲</a:t>
              </a: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endParaRPr lang="en-US" altLang="ja-JP" sz="726" dirty="0">
                <a:latin typeface="ＭＳ Ｐゴシック" panose="020B0600070205080204" pitchFamily="50" charset="-128"/>
                <a:ea typeface="ＭＳ Ｐゴシック" panose="020B0600070205080204" pitchFamily="50" charset="-128"/>
              </a:endParaRPr>
            </a:p>
            <a:p>
              <a:pPr>
                <a:lnSpc>
                  <a:spcPts val="786"/>
                </a:lnSpc>
              </a:pPr>
              <a:r>
                <a:rPr lang="ja-JP" altLang="en-US" sz="726" dirty="0">
                  <a:latin typeface="ＭＳ Ｐゴシック" panose="020B0600070205080204" pitchFamily="50" charset="-128"/>
                  <a:ea typeface="ＭＳ Ｐゴシック" panose="020B0600070205080204" pitchFamily="50" charset="-128"/>
                </a:rPr>
                <a:t>　　　緩和傾向が見られた範囲</a:t>
              </a:r>
            </a:p>
          </p:txBody>
        </p:sp>
        <p:sp>
          <p:nvSpPr>
            <p:cNvPr id="112" name="フローチャート: 手作業 111"/>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13" name="フローチャート: 手作業 112"/>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sp>
        <p:nvSpPr>
          <p:cNvPr id="68" name="右矢印 67"/>
          <p:cNvSpPr/>
          <p:nvPr/>
        </p:nvSpPr>
        <p:spPr>
          <a:xfrm rot="1800000">
            <a:off x="1573055" y="4966174"/>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44" name="右矢印 143"/>
          <p:cNvSpPr/>
          <p:nvPr/>
        </p:nvSpPr>
        <p:spPr>
          <a:xfrm>
            <a:off x="1556168" y="4845506"/>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73" name="右矢印 72"/>
          <p:cNvSpPr/>
          <p:nvPr/>
        </p:nvSpPr>
        <p:spPr>
          <a:xfrm rot="1800000">
            <a:off x="4862447" y="4860825"/>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76" name="右矢印 75"/>
          <p:cNvSpPr/>
          <p:nvPr/>
        </p:nvSpPr>
        <p:spPr>
          <a:xfrm rot="19800000">
            <a:off x="4862447" y="5861304"/>
            <a:ext cx="308110" cy="1501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77" name="右矢印 76"/>
          <p:cNvSpPr/>
          <p:nvPr/>
        </p:nvSpPr>
        <p:spPr>
          <a:xfrm rot="1800000">
            <a:off x="4862447" y="5646776"/>
            <a:ext cx="308110" cy="1501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grpSp>
        <p:nvGrpSpPr>
          <p:cNvPr id="66" name="グループ化 65"/>
          <p:cNvGrpSpPr/>
          <p:nvPr/>
        </p:nvGrpSpPr>
        <p:grpSpPr>
          <a:xfrm>
            <a:off x="4931336" y="3254668"/>
            <a:ext cx="275620" cy="266949"/>
            <a:chOff x="2180793" y="5634982"/>
            <a:chExt cx="606237" cy="407698"/>
          </a:xfrm>
        </p:grpSpPr>
        <p:sp>
          <p:nvSpPr>
            <p:cNvPr id="67" name="右矢印 66"/>
            <p:cNvSpPr/>
            <p:nvPr/>
          </p:nvSpPr>
          <p:spPr>
            <a:xfrm rot="19800000">
              <a:off x="2180793" y="5634982"/>
              <a:ext cx="525415"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83" name="右矢印 82"/>
            <p:cNvSpPr/>
            <p:nvPr/>
          </p:nvSpPr>
          <p:spPr>
            <a:xfrm rot="19800000">
              <a:off x="2220130" y="5794486"/>
              <a:ext cx="566900" cy="248194"/>
            </a:xfrm>
            <a:prstGeom prst="rightArrow">
              <a:avLst>
                <a:gd name="adj1" fmla="val 50000"/>
                <a:gd name="adj2" fmla="val 4602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grpSp>
      <p:grpSp>
        <p:nvGrpSpPr>
          <p:cNvPr id="78" name="グループ化 77"/>
          <p:cNvGrpSpPr/>
          <p:nvPr/>
        </p:nvGrpSpPr>
        <p:grpSpPr>
          <a:xfrm>
            <a:off x="0" y="-37863"/>
            <a:ext cx="8179435" cy="433863"/>
            <a:chOff x="0" y="-37863"/>
            <a:chExt cx="8179435" cy="433863"/>
          </a:xfrm>
        </p:grpSpPr>
        <p:sp>
          <p:nvSpPr>
            <p:cNvPr id="84" name="正方形/長方形 83"/>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5"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2404660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243918" y="1491334"/>
          <a:ext cx="8687966" cy="3933744"/>
        </p:xfrm>
        <a:graphic>
          <a:graphicData uri="http://schemas.openxmlformats.org/drawingml/2006/table">
            <a:tbl>
              <a:tblPr/>
              <a:tblGrid>
                <a:gridCol w="732790">
                  <a:extLst>
                    <a:ext uri="{9D8B030D-6E8A-4147-A177-3AD203B41FA5}">
                      <a16:colId xmlns:a16="http://schemas.microsoft.com/office/drawing/2014/main" val="1048653730"/>
                    </a:ext>
                  </a:extLst>
                </a:gridCol>
                <a:gridCol w="965286">
                  <a:extLst>
                    <a:ext uri="{9D8B030D-6E8A-4147-A177-3AD203B41FA5}">
                      <a16:colId xmlns:a16="http://schemas.microsoft.com/office/drawing/2014/main" val="1146107614"/>
                    </a:ext>
                  </a:extLst>
                </a:gridCol>
                <a:gridCol w="1813252">
                  <a:extLst>
                    <a:ext uri="{9D8B030D-6E8A-4147-A177-3AD203B41FA5}">
                      <a16:colId xmlns:a16="http://schemas.microsoft.com/office/drawing/2014/main" val="1674082742"/>
                    </a:ext>
                  </a:extLst>
                </a:gridCol>
                <a:gridCol w="611414">
                  <a:extLst>
                    <a:ext uri="{9D8B030D-6E8A-4147-A177-3AD203B41FA5}">
                      <a16:colId xmlns:a16="http://schemas.microsoft.com/office/drawing/2014/main" val="2502395586"/>
                    </a:ext>
                  </a:extLst>
                </a:gridCol>
                <a:gridCol w="570653">
                  <a:extLst>
                    <a:ext uri="{9D8B030D-6E8A-4147-A177-3AD203B41FA5}">
                      <a16:colId xmlns:a16="http://schemas.microsoft.com/office/drawing/2014/main" val="1770904845"/>
                    </a:ext>
                  </a:extLst>
                </a:gridCol>
                <a:gridCol w="570653">
                  <a:extLst>
                    <a:ext uri="{9D8B030D-6E8A-4147-A177-3AD203B41FA5}">
                      <a16:colId xmlns:a16="http://schemas.microsoft.com/office/drawing/2014/main" val="1149603264"/>
                    </a:ext>
                  </a:extLst>
                </a:gridCol>
                <a:gridCol w="570653">
                  <a:extLst>
                    <a:ext uri="{9D8B030D-6E8A-4147-A177-3AD203B41FA5}">
                      <a16:colId xmlns:a16="http://schemas.microsoft.com/office/drawing/2014/main" val="3506890026"/>
                    </a:ext>
                  </a:extLst>
                </a:gridCol>
                <a:gridCol w="570653">
                  <a:extLst>
                    <a:ext uri="{9D8B030D-6E8A-4147-A177-3AD203B41FA5}">
                      <a16:colId xmlns:a16="http://schemas.microsoft.com/office/drawing/2014/main" val="3873294162"/>
                    </a:ext>
                  </a:extLst>
                </a:gridCol>
                <a:gridCol w="570653">
                  <a:extLst>
                    <a:ext uri="{9D8B030D-6E8A-4147-A177-3AD203B41FA5}">
                      <a16:colId xmlns:a16="http://schemas.microsoft.com/office/drawing/2014/main" val="418397562"/>
                    </a:ext>
                  </a:extLst>
                </a:gridCol>
                <a:gridCol w="570653">
                  <a:extLst>
                    <a:ext uri="{9D8B030D-6E8A-4147-A177-3AD203B41FA5}">
                      <a16:colId xmlns:a16="http://schemas.microsoft.com/office/drawing/2014/main" val="3682676424"/>
                    </a:ext>
                  </a:extLst>
                </a:gridCol>
                <a:gridCol w="570653">
                  <a:extLst>
                    <a:ext uri="{9D8B030D-6E8A-4147-A177-3AD203B41FA5}">
                      <a16:colId xmlns:a16="http://schemas.microsoft.com/office/drawing/2014/main" val="3839469254"/>
                    </a:ext>
                  </a:extLst>
                </a:gridCol>
                <a:gridCol w="570653">
                  <a:extLst>
                    <a:ext uri="{9D8B030D-6E8A-4147-A177-3AD203B41FA5}">
                      <a16:colId xmlns:a16="http://schemas.microsoft.com/office/drawing/2014/main" val="1531934514"/>
                    </a:ext>
                  </a:extLst>
                </a:gridCol>
              </a:tblGrid>
              <a:tr h="282810">
                <a:tc grid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エリア</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rowSpan="4">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a:t>
                      </a:r>
                      <a:r>
                        <a:rPr lang="ja-JP" altLang="en-US" sz="800" b="0" i="0" u="none" strike="noStrike" dirty="0">
                          <a:effectLst/>
                          <a:latin typeface="ＭＳ Ｐゴシック" panose="020B0600070205080204" pitchFamily="50" charset="-128"/>
                          <a:ea typeface="ＭＳ Ｐゴシック" panose="020B0600070205080204" pitchFamily="50" charset="-128"/>
                        </a:rPr>
                        <a:t>年間通した変化</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3">
                  <a:txBody>
                    <a:bodyPr/>
                    <a:lstStyle/>
                    <a:p>
                      <a:pPr algn="ctr" fontAlgn="ctr"/>
                      <a:r>
                        <a:rPr lang="ja-JP" altLang="en-US" sz="800" b="0" i="0" u="none" strike="noStrike">
                          <a:effectLst/>
                          <a:latin typeface="ＭＳ Ｐゴシック" panose="020B0600070205080204" pitchFamily="50" charset="-128"/>
                          <a:ea typeface="ＭＳ Ｐゴシック" panose="020B0600070205080204" pitchFamily="50" charset="-128"/>
                        </a:rPr>
                        <a:t>エリア</a:t>
                      </a:r>
                      <a:r>
                        <a:rPr lang="en-US" altLang="ja-JP" sz="800" b="0" i="0" u="none" strike="noStrike">
                          <a:effectLst/>
                          <a:latin typeface="ＭＳ Ｐゴシック" panose="020B0600070205080204" pitchFamily="50" charset="-128"/>
                          <a:ea typeface="ＭＳ Ｐゴシック" panose="020B0600070205080204" pitchFamily="50" charset="-128"/>
                        </a:rPr>
                        <a:t>1</a:t>
                      </a:r>
                      <a:br>
                        <a:rPr lang="en-US" altLang="ja-JP" sz="800" b="0" i="0" u="none" strike="noStrike">
                          <a:effectLst/>
                          <a:latin typeface="ＭＳ Ｐゴシック" panose="020B0600070205080204" pitchFamily="50" charset="-128"/>
                          <a:ea typeface="ＭＳ Ｐゴシック" panose="020B0600070205080204" pitchFamily="50" charset="-128"/>
                        </a:rPr>
                      </a:br>
                      <a:r>
                        <a:rPr lang="ja-JP" altLang="en-US" sz="800" b="0" i="0" u="none" strike="noStrike">
                          <a:effectLst/>
                          <a:latin typeface="ＭＳ Ｐゴシック" panose="020B0600070205080204" pitchFamily="50" charset="-128"/>
                          <a:ea typeface="ＭＳ Ｐゴシック" panose="020B0600070205080204" pitchFamily="50" charset="-128"/>
                        </a:rPr>
                        <a:t>万才橋</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0" i="0" u="none" strike="noStrike">
                          <a:effectLst/>
                          <a:latin typeface="ＭＳ Ｐゴシック" panose="020B0600070205080204" pitchFamily="50" charset="-128"/>
                          <a:ea typeface="ＭＳ Ｐゴシック" panose="020B0600070205080204" pitchFamily="50" charset="-128"/>
                        </a:rPr>
                        <a:t>エリア</a:t>
                      </a:r>
                      <a:r>
                        <a:rPr lang="en-US" altLang="ja-JP" sz="800" b="0" i="0" u="none" strike="noStrike">
                          <a:effectLst/>
                          <a:latin typeface="ＭＳ Ｐゴシック" panose="020B0600070205080204" pitchFamily="50" charset="-128"/>
                          <a:ea typeface="ＭＳ Ｐゴシック" panose="020B0600070205080204" pitchFamily="50" charset="-128"/>
                        </a:rPr>
                        <a:t>2</a:t>
                      </a:r>
                      <a:br>
                        <a:rPr lang="en-US" altLang="ja-JP" sz="800" b="0" i="0" u="none" strike="noStrike">
                          <a:effectLst/>
                          <a:latin typeface="ＭＳ Ｐゴシック" panose="020B0600070205080204" pitchFamily="50" charset="-128"/>
                          <a:ea typeface="ＭＳ Ｐゴシック" panose="020B0600070205080204" pitchFamily="50" charset="-128"/>
                        </a:rPr>
                      </a:br>
                      <a:r>
                        <a:rPr lang="ja-JP" altLang="en-US" sz="800" b="0" i="0" u="none" strike="noStrike">
                          <a:effectLst/>
                          <a:latin typeface="ＭＳ Ｐゴシック" panose="020B0600070205080204" pitchFamily="50" charset="-128"/>
                          <a:ea typeface="ＭＳ Ｐゴシック" panose="020B0600070205080204" pitchFamily="50" charset="-128"/>
                        </a:rPr>
                        <a:t>千歳橋</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0" i="0" u="none" strike="noStrike">
                          <a:effectLst/>
                          <a:latin typeface="ＭＳ Ｐゴシック" panose="020B0600070205080204" pitchFamily="50" charset="-128"/>
                          <a:ea typeface="ＭＳ Ｐゴシック" panose="020B0600070205080204" pitchFamily="50" charset="-128"/>
                        </a:rPr>
                        <a:t>エリア</a:t>
                      </a:r>
                      <a:r>
                        <a:rPr lang="en-US" altLang="ja-JP" sz="800" b="0" i="0" u="none" strike="noStrike">
                          <a:effectLst/>
                          <a:latin typeface="ＭＳ Ｐゴシック" panose="020B0600070205080204" pitchFamily="50" charset="-128"/>
                          <a:ea typeface="ＭＳ Ｐゴシック" panose="020B0600070205080204" pitchFamily="50" charset="-128"/>
                        </a:rPr>
                        <a:t>3</a:t>
                      </a:r>
                      <a:br>
                        <a:rPr lang="en-US" altLang="ja-JP" sz="800" b="0" i="0" u="none" strike="noStrike">
                          <a:effectLst/>
                          <a:latin typeface="ＭＳ Ｐゴシック" panose="020B0600070205080204" pitchFamily="50" charset="-128"/>
                          <a:ea typeface="ＭＳ Ｐゴシック" panose="020B0600070205080204" pitchFamily="50" charset="-128"/>
                        </a:rPr>
                      </a:br>
                      <a:r>
                        <a:rPr lang="ja-JP" altLang="en-US" sz="800" b="0" i="0" u="none" strike="noStrike">
                          <a:effectLst/>
                          <a:latin typeface="ＭＳ Ｐゴシック" panose="020B0600070205080204" pitchFamily="50" charset="-128"/>
                          <a:ea typeface="ＭＳ Ｐゴシック" panose="020B0600070205080204" pitchFamily="50" charset="-128"/>
                        </a:rPr>
                        <a:t>南弁天橋</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74359167"/>
                  </a:ext>
                </a:extLst>
              </a:tr>
              <a:tr h="136018">
                <a:tc grid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実験区</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1-1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1-2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800" b="0" i="0" u="none" strike="noStrike">
                          <a:effectLst/>
                          <a:latin typeface="ＭＳ Ｐゴシック" panose="020B0600070205080204" pitchFamily="50" charset="-128"/>
                          <a:ea typeface="ＭＳ Ｐゴシック" panose="020B0600070205080204" pitchFamily="50" charset="-128"/>
                        </a:rPr>
                        <a:t>対照区</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2-1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2-2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800" b="0" i="0" u="none" strike="noStrike">
                          <a:effectLst/>
                          <a:latin typeface="ＭＳ Ｐゴシック" panose="020B0600070205080204" pitchFamily="50" charset="-128"/>
                          <a:ea typeface="ＭＳ Ｐゴシック" panose="020B0600070205080204" pitchFamily="50" charset="-128"/>
                        </a:rPr>
                        <a:t>対照区</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3-1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3-2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対照区</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29908635"/>
                  </a:ext>
                </a:extLst>
              </a:tr>
              <a:tr h="136018">
                <a:tc rowSpan="2">
                  <a:txBody>
                    <a:bodyPr/>
                    <a:lstStyle/>
                    <a:p>
                      <a:pPr algn="ctr" fontAlgn="ctr"/>
                      <a:r>
                        <a:rPr lang="zh-CN" altLang="en-US" sz="800" b="0" i="0" u="none" strike="noStrike" dirty="0">
                          <a:effectLst/>
                          <a:latin typeface="ＭＳ Ｐゴシック" panose="020B0600070205080204" pitchFamily="50" charset="-128"/>
                          <a:ea typeface="ＭＳ Ｐゴシック" panose="020B0600070205080204" pitchFamily="50" charset="-128"/>
                        </a:rPr>
                        <a:t>薬剤散布条件</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ja-JP" altLang="en-US" sz="800" b="0" i="0" u="none" strike="noStrike" dirty="0">
                          <a:effectLst/>
                          <a:latin typeface="ＭＳ Ｐゴシック" panose="020B0600070205080204" pitchFamily="50" charset="-128"/>
                          <a:ea typeface="ＭＳ Ｐゴシック" panose="020B0600070205080204" pitchFamily="50" charset="-128"/>
                        </a:rPr>
                        <a:t>散布回数</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4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4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6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6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40357221"/>
                  </a:ext>
                </a:extLst>
              </a:tr>
              <a:tr h="136018">
                <a:tc vMerge="1">
                  <a:txBody>
                    <a:bodyPr/>
                    <a:lstStyle/>
                    <a:p>
                      <a:endParaRPr kumimoji="1" lang="ja-JP" altLang="en-US"/>
                    </a:p>
                  </a:txBody>
                  <a:tcPr/>
                </a:tc>
                <a:tc>
                  <a:txBody>
                    <a:bodyPr/>
                    <a:lstStyle/>
                    <a:p>
                      <a:pPr algn="l" fontAlgn="ctr"/>
                      <a:r>
                        <a:rPr lang="ja-JP" altLang="en-US" sz="800" b="0" i="0" u="none" strike="noStrike" dirty="0">
                          <a:effectLst/>
                          <a:latin typeface="ＭＳ Ｐゴシック" panose="020B0600070205080204" pitchFamily="50" charset="-128"/>
                          <a:ea typeface="ＭＳ Ｐゴシック" panose="020B0600070205080204" pitchFamily="50" charset="-128"/>
                        </a:rPr>
                        <a:t>散布単位量（</a:t>
                      </a:r>
                      <a:r>
                        <a:rPr lang="en-US" sz="800" b="0" i="0" u="none" strike="noStrike" dirty="0">
                          <a:effectLst/>
                          <a:latin typeface="ＭＳ Ｐゴシック" panose="020B0600070205080204" pitchFamily="50" charset="-128"/>
                          <a:ea typeface="ＭＳ Ｐゴシック" panose="020B0600070205080204" pitchFamily="50" charset="-128"/>
                        </a:rPr>
                        <a:t>kg/㎡)</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0.9</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1.8</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0.6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0.9</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0.6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0.9</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26642840"/>
                  </a:ext>
                </a:extLst>
              </a:tr>
              <a:tr h="269342">
                <a:tc rowSpan="4">
                  <a:txBody>
                    <a:bodyPr/>
                    <a:lstStyle/>
                    <a:p>
                      <a:pPr algn="ctr" fontAlgn="ctr"/>
                      <a:r>
                        <a:rPr lang="en-US" sz="800" b="0" i="0" u="none" strike="noStrike" dirty="0">
                          <a:effectLst/>
                          <a:latin typeface="ＭＳ Ｐゴシック" panose="020B0600070205080204" pitchFamily="50" charset="-128"/>
                          <a:ea typeface="ＭＳ Ｐゴシック" panose="020B0600070205080204" pitchFamily="50" charset="-128"/>
                        </a:rPr>
                        <a:t>ORP</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上層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4">
                  <a:txBody>
                    <a:bodyPr/>
                    <a:lstStyle/>
                    <a:p>
                      <a:pPr marL="87313" indent="-1588" algn="l" fontAlgn="ctr">
                        <a:buFont typeface="Wingdings" panose="05000000000000000000" pitchFamily="2" charset="2"/>
                        <a:buChar char="l"/>
                      </a:pPr>
                      <a:r>
                        <a:rPr lang="ja-JP" altLang="en-US" sz="800" b="0" i="0" u="none" strike="noStrike" dirty="0">
                          <a:effectLst/>
                          <a:latin typeface="ＭＳ Ｐゴシック" panose="020B0600070205080204" pitchFamily="50" charset="-128"/>
                          <a:ea typeface="ＭＳ Ｐゴシック" panose="020B0600070205080204" pitchFamily="50" charset="-128"/>
                        </a:rPr>
                        <a:t>　</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エリア</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1</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万才橋では横ばい</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marL="261938" indent="-176213" algn="l" fontAlgn="ctr">
                        <a:buFont typeface="Wingdings" panose="05000000000000000000" pitchFamily="2" charset="2"/>
                        <a:buChar char="l"/>
                      </a:pPr>
                      <a:r>
                        <a:rPr lang="ja-JP" altLang="en-US" sz="800" b="0" i="0" u="none" strike="noStrike" dirty="0" smtClean="0">
                          <a:effectLst/>
                          <a:latin typeface="ＭＳ Ｐゴシック" panose="020B0600070205080204" pitchFamily="50" charset="-128"/>
                          <a:ea typeface="ＭＳ Ｐゴシック" panose="020B0600070205080204" pitchFamily="50" charset="-128"/>
                        </a:rPr>
                        <a:t>他は対照区も含めて上昇傾向</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35596380"/>
                  </a:ext>
                </a:extLst>
              </a:tr>
              <a:tr h="1360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7.7%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13.6%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2.8%</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32.3%</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34.8%</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30.2%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42.4%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61.0%</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34.4%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6910982"/>
                  </a:ext>
                </a:extLst>
              </a:tr>
              <a:tr h="269342">
                <a:tc vMerge="1">
                  <a:txBody>
                    <a:bodyPr/>
                    <a:lstStyle/>
                    <a:p>
                      <a:endParaRPr kumimoji="1" lang="ja-JP" altLang="en-US"/>
                    </a:p>
                  </a:txBody>
                  <a:tcPr/>
                </a:tc>
                <a:tc row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下層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08911607"/>
                  </a:ext>
                </a:extLst>
              </a:tr>
              <a:tr h="1360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19.2%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21.5%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18.0%</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47.5%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57.1%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59.1%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48.3%</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65.2%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800" b="0" i="0" u="none" strike="noStrike">
                          <a:solidFill>
                            <a:srgbClr val="FF0000"/>
                          </a:solidFill>
                          <a:effectLst/>
                          <a:latin typeface="ＭＳ Ｐゴシック" panose="020B0600070205080204" pitchFamily="50" charset="-128"/>
                          <a:ea typeface="ＭＳ Ｐゴシック" panose="020B0600070205080204" pitchFamily="50" charset="-128"/>
                        </a:rPr>
                        <a:t>40.4%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58554496"/>
                  </a:ext>
                </a:extLst>
              </a:tr>
              <a:tr h="269342">
                <a:tc rowSpan="4">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全硫化物</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上層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4">
                  <a:txBody>
                    <a:bodyPr/>
                    <a:lstStyle/>
                    <a:p>
                      <a:pPr marL="87313" indent="0" algn="l" fontAlgn="ctr">
                        <a:buFont typeface="Wingdings" panose="05000000000000000000" pitchFamily="2" charset="2"/>
                        <a:buChar char="l"/>
                      </a:pPr>
                      <a:r>
                        <a:rPr lang="ja-JP" altLang="en-US" sz="800" b="0" i="0" u="none" strike="noStrike" dirty="0">
                          <a:effectLst/>
                          <a:latin typeface="ＭＳ Ｐゴシック" panose="020B0600070205080204" pitchFamily="50" charset="-128"/>
                          <a:ea typeface="ＭＳ Ｐゴシック" panose="020B0600070205080204" pitchFamily="50" charset="-128"/>
                        </a:rPr>
                        <a:t>　</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エリア</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1</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万才橋では上昇傾向</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marL="261938" indent="-174625" algn="l" fontAlgn="ctr">
                        <a:buFont typeface="Wingdings" panose="05000000000000000000" pitchFamily="2" charset="2"/>
                        <a:buChar char="l"/>
                        <a:tabLst/>
                      </a:pPr>
                      <a:r>
                        <a:rPr lang="ja-JP" altLang="en-US" sz="800" b="0" i="0" u="none" strike="noStrike" dirty="0" smtClean="0">
                          <a:effectLst/>
                          <a:latin typeface="ＭＳ Ｐゴシック" panose="020B0600070205080204" pitchFamily="50" charset="-128"/>
                          <a:ea typeface="ＭＳ Ｐゴシック" panose="020B0600070205080204" pitchFamily="50" charset="-128"/>
                        </a:rPr>
                        <a:t>エリア２千歳橋では実験区</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上層下層で</a:t>
                      </a: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傾向</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marL="261938" indent="-174625" algn="l" fontAlgn="ctr">
                        <a:buFont typeface="Wingdings" panose="05000000000000000000" pitchFamily="2" charset="2"/>
                        <a:buChar char="l"/>
                        <a:tabLst>
                          <a:tab pos="363538" algn="l"/>
                        </a:tabLst>
                      </a:pPr>
                      <a:r>
                        <a:rPr lang="ja-JP" altLang="en-US" sz="800" b="0" i="0" u="none" strike="noStrike" dirty="0" smtClean="0">
                          <a:effectLst/>
                          <a:latin typeface="ＭＳ Ｐゴシック" panose="020B0600070205080204" pitchFamily="50" charset="-128"/>
                          <a:ea typeface="ＭＳ Ｐゴシック" panose="020B0600070205080204" pitchFamily="50" charset="-128"/>
                        </a:rPr>
                        <a:t>エリア３南弁天橋では実験区</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1</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下層実験区</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上層下層で</a:t>
                      </a: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ja-JP" altLang="en-US" sz="800" b="0"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傾向</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7893936"/>
                  </a:ext>
                </a:extLst>
              </a:tr>
              <a:tr h="1360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126.5%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55.8%</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86.6%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5.4%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-29.0%</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2.8%</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26.0%</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-61.5%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64.0%</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70500201"/>
                  </a:ext>
                </a:extLst>
              </a:tr>
              <a:tr h="269342">
                <a:tc vMerge="1">
                  <a:txBody>
                    <a:bodyPr/>
                    <a:lstStyle/>
                    <a:p>
                      <a:endParaRPr kumimoji="1" lang="ja-JP" altLang="en-US"/>
                    </a:p>
                  </a:txBody>
                  <a:tcPr/>
                </a:tc>
                <a:tc row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下層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77787315"/>
                  </a:ext>
                </a:extLst>
              </a:tr>
              <a:tr h="1360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29.9%</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46.6%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43.8%</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8.6%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-35.9%</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-4.7%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8.4%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-13.7%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85.7%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173636"/>
                  </a:ext>
                </a:extLst>
              </a:tr>
              <a:tr h="269342">
                <a:tc rowSpan="4">
                  <a:txBody>
                    <a:bodyPr/>
                    <a:lstStyle/>
                    <a:p>
                      <a:pPr algn="ctr" fontAlgn="ctr"/>
                      <a:r>
                        <a:rPr lang="en-US" sz="800" b="0" i="0" u="none" strike="noStrike" dirty="0">
                          <a:effectLst/>
                          <a:latin typeface="ＭＳ Ｐゴシック" panose="020B0600070205080204" pitchFamily="50" charset="-128"/>
                          <a:ea typeface="ＭＳ Ｐゴシック" panose="020B0600070205080204" pitchFamily="50" charset="-128"/>
                        </a:rPr>
                        <a:t>TOC</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上層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4">
                  <a:txBody>
                    <a:bodyPr/>
                    <a:lstStyle/>
                    <a:p>
                      <a:pPr marL="87313" indent="0" algn="l" fontAlgn="ctr">
                        <a:buFont typeface="Wingdings" panose="05000000000000000000" pitchFamily="2" charset="2"/>
                        <a:buChar char="l"/>
                      </a:pPr>
                      <a:r>
                        <a:rPr lang="ja-JP" altLang="en-US" sz="800" b="0" i="0" u="none" strike="noStrike" dirty="0">
                          <a:effectLst/>
                          <a:latin typeface="ＭＳ Ｐゴシック" panose="020B0600070205080204" pitchFamily="50" charset="-128"/>
                          <a:ea typeface="ＭＳ Ｐゴシック" panose="020B0600070205080204" pitchFamily="50" charset="-128"/>
                        </a:rPr>
                        <a:t>　</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全体では横ばいあるいは低下傾向</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marL="261938" indent="-174625" algn="l" fontAlgn="ctr">
                        <a:buFont typeface="Wingdings" panose="05000000000000000000" pitchFamily="2" charset="2"/>
                        <a:buChar char="l"/>
                      </a:pPr>
                      <a:r>
                        <a:rPr lang="ja-JP" altLang="en-US" sz="800" b="0" i="0" u="none" strike="noStrike" dirty="0" smtClean="0">
                          <a:effectLst/>
                          <a:latin typeface="ＭＳ Ｐゴシック" panose="020B0600070205080204" pitchFamily="50" charset="-128"/>
                          <a:ea typeface="ＭＳ Ｐゴシック" panose="020B0600070205080204" pitchFamily="50" charset="-128"/>
                        </a:rPr>
                        <a:t>エリア３南弁天橋では実験区２下層で</a:t>
                      </a: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傾向</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marL="285750" indent="-198438" algn="l" fontAlgn="ctr">
                        <a:buFont typeface="Wingdings" panose="05000000000000000000" pitchFamily="2" charset="2"/>
                        <a:buChar char="l"/>
                      </a:pP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4512889"/>
                  </a:ext>
                </a:extLst>
              </a:tr>
              <a:tr h="1360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10.3%</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-56.5%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-37.4%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15.4%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-10.9%</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-45.9%</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-4.7%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13.1%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-29.4%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12993965"/>
                  </a:ext>
                </a:extLst>
              </a:tr>
              <a:tr h="269342">
                <a:tc vMerge="1">
                  <a:txBody>
                    <a:bodyPr/>
                    <a:lstStyle/>
                    <a:p>
                      <a:endParaRPr kumimoji="1" lang="ja-JP" altLang="en-US"/>
                    </a:p>
                  </a:txBody>
                  <a:tcPr/>
                </a:tc>
                <a:tc row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下層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57890974"/>
                  </a:ext>
                </a:extLst>
              </a:tr>
              <a:tr h="1360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-4.8%</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-5.6%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-18.7%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a:solidFill>
                            <a:srgbClr val="FF0000"/>
                          </a:solidFill>
                          <a:effectLst/>
                          <a:latin typeface="ＭＳ Ｐゴシック" panose="020B0600070205080204" pitchFamily="50" charset="-128"/>
                          <a:ea typeface="ＭＳ Ｐゴシック" panose="020B0600070205080204" pitchFamily="50" charset="-128"/>
                        </a:rPr>
                        <a:t>31.3%</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-30.8%</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-20.7%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3.7%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-35.3%</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-5.1%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3761429"/>
                  </a:ext>
                </a:extLst>
              </a:tr>
              <a:tr h="269342">
                <a:tc rowSpan="4">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強熱減量</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上層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4">
                  <a:txBody>
                    <a:bodyPr/>
                    <a:lstStyle/>
                    <a:p>
                      <a:pPr marL="285750" indent="-198438" algn="l" fontAlgn="ctr">
                        <a:buFont typeface="Wingdings" panose="05000000000000000000" pitchFamily="2" charset="2"/>
                        <a:buChar char="l"/>
                      </a:pPr>
                      <a:r>
                        <a:rPr lang="ja-JP" altLang="en-US" sz="800" b="0" i="0" u="none" strike="noStrike" dirty="0" smtClean="0">
                          <a:effectLst/>
                          <a:latin typeface="ＭＳ Ｐゴシック" panose="020B0600070205080204" pitchFamily="50" charset="-128"/>
                          <a:ea typeface="ＭＳ Ｐゴシック" panose="020B0600070205080204" pitchFamily="50" charset="-128"/>
                        </a:rPr>
                        <a:t>エリア２千歳橋では実験区２下層で</a:t>
                      </a: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傾向</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marL="285750" indent="-198438" algn="l" fontAlgn="ctr">
                        <a:buFont typeface="Wingdings" panose="05000000000000000000" pitchFamily="2" charset="2"/>
                        <a:buChar char="l"/>
                      </a:pPr>
                      <a:r>
                        <a:rPr lang="ja-JP" altLang="en-US" sz="800" b="0" i="0" u="none" strike="noStrike" dirty="0" smtClean="0">
                          <a:effectLst/>
                          <a:latin typeface="ＭＳ Ｐゴシック" panose="020B0600070205080204" pitchFamily="50" charset="-128"/>
                          <a:ea typeface="ＭＳ Ｐゴシック" panose="020B0600070205080204" pitchFamily="50" charset="-128"/>
                        </a:rPr>
                        <a:t>エリア３南弁天橋では実験区</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1</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下層</a:t>
                      </a:r>
                      <a:r>
                        <a:rPr lang="ja-JP" altLang="en-US" sz="800" b="0"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、実験区２下層で</a:t>
                      </a: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傾向</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43601217"/>
                  </a:ext>
                </a:extLst>
              </a:tr>
              <a:tr h="1360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-17.4%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-2.8%</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-39.6%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-19.0%</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7.9%</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18.2%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26.5%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6.0%</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14.2%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63778079"/>
                  </a:ext>
                </a:extLst>
              </a:tr>
              <a:tr h="269342">
                <a:tc vMerge="1">
                  <a:txBody>
                    <a:bodyPr/>
                    <a:lstStyle/>
                    <a:p>
                      <a:endParaRPr kumimoji="1" lang="ja-JP" altLang="en-US"/>
                    </a:p>
                  </a:txBody>
                  <a:tcPr/>
                </a:tc>
                <a:tc rowSpan="2">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下層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800" b="0" i="0" u="none" strike="noStrike" dirty="0">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36764260"/>
                  </a:ext>
                </a:extLst>
              </a:tr>
              <a:tr h="1360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0.0%</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7.5%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-8.0%</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20.6%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-37.6%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-4.5%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a:effectLst/>
                          <a:latin typeface="ＭＳ Ｐゴシック" panose="020B0600070205080204" pitchFamily="50" charset="-128"/>
                          <a:ea typeface="ＭＳ Ｐゴシック" panose="020B0600070205080204" pitchFamily="50" charset="-128"/>
                        </a:rPr>
                        <a:t>-5.6%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800" b="0" i="0" u="none" strike="noStrike" dirty="0">
                          <a:solidFill>
                            <a:srgbClr val="0000FF"/>
                          </a:solidFill>
                          <a:effectLst/>
                          <a:latin typeface="ＭＳ Ｐゴシック" panose="020B0600070205080204" pitchFamily="50" charset="-128"/>
                          <a:ea typeface="ＭＳ Ｐゴシック" panose="020B0600070205080204" pitchFamily="50" charset="-128"/>
                        </a:rPr>
                        <a:t>-27.3%</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rPr>
                        <a:t>54.5%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89031613"/>
                  </a:ext>
                </a:extLst>
              </a:tr>
            </a:tbl>
          </a:graphicData>
        </a:graphic>
      </p:graphicFrame>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1062912101"/>
              </p:ext>
            </p:extLst>
          </p:nvPr>
        </p:nvGraphicFramePr>
        <p:xfrm>
          <a:off x="-197" y="433554"/>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薬剤散布後の底質変化（</a:t>
                      </a:r>
                      <a:r>
                        <a:rPr kumimoji="1" lang="en-US" altLang="ja-JP" sz="1100" dirty="0" smtClean="0">
                          <a:latin typeface="ＭＳ ゴシック" panose="020B0609070205080204" pitchFamily="49" charset="-128"/>
                          <a:ea typeface="ＭＳ ゴシック" panose="020B0609070205080204" pitchFamily="49" charset="-128"/>
                        </a:rPr>
                        <a:t>1</a:t>
                      </a:r>
                      <a:r>
                        <a:rPr kumimoji="1" lang="ja-JP" altLang="en-US" sz="1100" dirty="0" smtClean="0">
                          <a:latin typeface="ＭＳ ゴシック" panose="020B0609070205080204" pitchFamily="49" charset="-128"/>
                          <a:ea typeface="ＭＳ ゴシック" panose="020B0609070205080204" pitchFamily="49" charset="-128"/>
                        </a:rPr>
                        <a:t>年間通した評価）</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13" name="テキスト ボックス 12">
            <a:extLst>
              <a:ext uri="{FF2B5EF4-FFF2-40B4-BE49-F238E27FC236}">
                <a16:creationId xmlns:a16="http://schemas.microsoft.com/office/drawing/2014/main" id="{95B00D1F-138D-42CD-8BE7-2F253E30AA70}"/>
              </a:ext>
            </a:extLst>
          </p:cNvPr>
          <p:cNvSpPr txBox="1"/>
          <p:nvPr/>
        </p:nvSpPr>
        <p:spPr>
          <a:xfrm>
            <a:off x="142324" y="735401"/>
            <a:ext cx="8890302" cy="559794"/>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・１年間の変動を最小二乗法により平均化し、</a:t>
            </a:r>
            <a:r>
              <a:rPr lang="en-US" altLang="ja-JP" sz="847" dirty="0">
                <a:latin typeface="ＭＳ Ｐゴシック" panose="020B0600070205080204" pitchFamily="50" charset="-128"/>
                <a:ea typeface="ＭＳ Ｐゴシック" panose="020B0600070205080204" pitchFamily="50" charset="-128"/>
              </a:rPr>
              <a:t>20</a:t>
            </a:r>
            <a:r>
              <a:rPr lang="ja-JP" altLang="en-US" sz="847" dirty="0">
                <a:latin typeface="ＭＳ Ｐゴシック" panose="020B0600070205080204" pitchFamily="50" charset="-128"/>
                <a:ea typeface="ＭＳ Ｐゴシック" panose="020B0600070205080204" pitchFamily="50" charset="-128"/>
              </a:rPr>
              <a:t>％以上の増減を基準に項目ごとに傾向を整理した。上段矢印は傾向、下段数値は１年間の変化割合を示す。</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年間通した評価では、主にメーカー推奨以上の散布を行ったエリア</a:t>
            </a:r>
            <a:r>
              <a:rPr lang="en-US" altLang="ja-JP" sz="847" dirty="0">
                <a:latin typeface="ＭＳ Ｐゴシック" panose="020B0600070205080204" pitchFamily="50" charset="-128"/>
                <a:ea typeface="ＭＳ Ｐゴシック" panose="020B0600070205080204" pitchFamily="50" charset="-128"/>
              </a:rPr>
              <a:t>2-2</a:t>
            </a:r>
            <a:r>
              <a:rPr lang="ja-JP" altLang="en-US" sz="847" dirty="0">
                <a:latin typeface="ＭＳ Ｐゴシック" panose="020B0600070205080204" pitchFamily="50" charset="-128"/>
                <a:ea typeface="ＭＳ Ｐゴシック" panose="020B0600070205080204" pitchFamily="50" charset="-128"/>
              </a:rPr>
              <a:t>千歳橋、エリア</a:t>
            </a:r>
            <a:r>
              <a:rPr lang="en-US" altLang="ja-JP" sz="847" dirty="0">
                <a:latin typeface="ＭＳ Ｐゴシック" panose="020B0600070205080204" pitchFamily="50" charset="-128"/>
                <a:ea typeface="ＭＳ Ｐゴシック" panose="020B0600070205080204" pitchFamily="50" charset="-128"/>
              </a:rPr>
              <a:t>3-1</a:t>
            </a:r>
            <a:r>
              <a:rPr lang="ja-JP" altLang="en-US" sz="847" dirty="0" err="1">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3-2</a:t>
            </a:r>
            <a:r>
              <a:rPr lang="ja-JP" altLang="en-US" sz="847" dirty="0">
                <a:latin typeface="ＭＳ Ｐゴシック" panose="020B0600070205080204" pitchFamily="50" charset="-128"/>
                <a:ea typeface="ＭＳ Ｐゴシック" panose="020B0600070205080204" pitchFamily="50" charset="-128"/>
              </a:rPr>
              <a:t>南弁天橋の下層で、全硫化物・</a:t>
            </a:r>
            <a:r>
              <a:rPr lang="en-US" altLang="ja-JP" sz="847" dirty="0">
                <a:latin typeface="ＭＳ Ｐゴシック" panose="020B0600070205080204" pitchFamily="50" charset="-128"/>
                <a:ea typeface="ＭＳ Ｐゴシック" panose="020B0600070205080204" pitchFamily="50" charset="-128"/>
              </a:rPr>
              <a:t>TOC</a:t>
            </a:r>
            <a:r>
              <a:rPr lang="ja-JP" altLang="en-US" sz="847" dirty="0">
                <a:latin typeface="ＭＳ Ｐゴシック" panose="020B0600070205080204" pitchFamily="50" charset="-128"/>
                <a:ea typeface="ＭＳ Ｐゴシック" panose="020B0600070205080204" pitchFamily="50" charset="-128"/>
              </a:rPr>
              <a:t>・強熱減量の改善・緩和傾向が見られた。また、上層では全硫化物にのみ改善傾向が見られた。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・エリア</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千歳橋、エリア</a:t>
            </a:r>
            <a:r>
              <a:rPr lang="en-US" altLang="ja-JP" sz="847" dirty="0">
                <a:latin typeface="ＭＳ Ｐゴシック" panose="020B0600070205080204" pitchFamily="50" charset="-128"/>
                <a:ea typeface="ＭＳ Ｐゴシック" panose="020B0600070205080204" pitchFamily="50" charset="-128"/>
              </a:rPr>
              <a:t>3</a:t>
            </a:r>
            <a:r>
              <a:rPr lang="ja-JP" altLang="en-US" sz="847" dirty="0">
                <a:latin typeface="ＭＳ Ｐゴシック" panose="020B0600070205080204" pitchFamily="50" charset="-128"/>
                <a:ea typeface="ＭＳ Ｐゴシック" panose="020B0600070205080204" pitchFamily="50" charset="-128"/>
              </a:rPr>
              <a:t>南弁天橋では</a:t>
            </a:r>
            <a:r>
              <a:rPr lang="en-US" altLang="ja-JP" sz="847" dirty="0">
                <a:latin typeface="ＭＳ Ｐゴシック" panose="020B0600070205080204" pitchFamily="50" charset="-128"/>
                <a:ea typeface="ＭＳ Ｐゴシック" panose="020B0600070205080204" pitchFamily="50" charset="-128"/>
              </a:rPr>
              <a:t>ORP</a:t>
            </a:r>
            <a:r>
              <a:rPr lang="ja-JP" altLang="en-US" sz="847" dirty="0">
                <a:latin typeface="ＭＳ Ｐゴシック" panose="020B0600070205080204" pitchFamily="50" charset="-128"/>
                <a:ea typeface="ＭＳ Ｐゴシック" panose="020B0600070205080204" pitchFamily="50" charset="-128"/>
              </a:rPr>
              <a:t>は全体的に上昇傾向であり、対照区と実験区の間に大きな違いが見られなかった。</a:t>
            </a:r>
            <a:endParaRPr lang="en-US" altLang="ja-JP" sz="847" dirty="0">
              <a:latin typeface="ＭＳ Ｐゴシック" panose="020B0600070205080204" pitchFamily="50" charset="-128"/>
              <a:ea typeface="ＭＳ Ｐゴシック" panose="020B0600070205080204" pitchFamily="50" charset="-128"/>
            </a:endParaRPr>
          </a:p>
        </p:txBody>
      </p:sp>
      <p:sp>
        <p:nvSpPr>
          <p:cNvPr id="26" name="右矢印 98">
            <a:extLst>
              <a:ext uri="{FF2B5EF4-FFF2-40B4-BE49-F238E27FC236}">
                <a16:creationId xmlns:a16="http://schemas.microsoft.com/office/drawing/2014/main" id="{B3901FF2-32EE-3684-036F-9E83CED56BAA}"/>
              </a:ext>
            </a:extLst>
          </p:cNvPr>
          <p:cNvSpPr/>
          <p:nvPr/>
        </p:nvSpPr>
        <p:spPr>
          <a:xfrm>
            <a:off x="3906270" y="2245402"/>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74" name="テキスト ボックス 73">
            <a:extLst>
              <a:ext uri="{FF2B5EF4-FFF2-40B4-BE49-F238E27FC236}">
                <a16:creationId xmlns:a16="http://schemas.microsoft.com/office/drawing/2014/main" id="{0B677973-D0F0-4BF9-843F-5ECD9C850D71}"/>
              </a:ext>
            </a:extLst>
          </p:cNvPr>
          <p:cNvSpPr txBox="1"/>
          <p:nvPr/>
        </p:nvSpPr>
        <p:spPr>
          <a:xfrm>
            <a:off x="7328768" y="5725115"/>
            <a:ext cx="1654307" cy="32658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南弁天橋・実験区</a:t>
            </a:r>
            <a:r>
              <a:rPr lang="en-US" altLang="ja-JP" sz="605" dirty="0">
                <a:latin typeface="ＭＳ Ｐゴシック" panose="020B0600070205080204" pitchFamily="50" charset="-128"/>
                <a:ea typeface="ＭＳ Ｐゴシック" panose="020B0600070205080204" pitchFamily="50" charset="-128"/>
              </a:rPr>
              <a:t>3-2】</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・単位散布量は基準どおり</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75" name="グループ化 74">
            <a:extLst>
              <a:ext uri="{FF2B5EF4-FFF2-40B4-BE49-F238E27FC236}">
                <a16:creationId xmlns:a16="http://schemas.microsoft.com/office/drawing/2014/main" id="{EC1877F4-7E2D-436E-8179-EFBE6D8CC690}"/>
              </a:ext>
            </a:extLst>
          </p:cNvPr>
          <p:cNvGrpSpPr/>
          <p:nvPr/>
        </p:nvGrpSpPr>
        <p:grpSpPr>
          <a:xfrm>
            <a:off x="7328768" y="5485619"/>
            <a:ext cx="1522091" cy="217724"/>
            <a:chOff x="12275999" y="2880000"/>
            <a:chExt cx="2516735" cy="360000"/>
          </a:xfrm>
        </p:grpSpPr>
        <p:sp>
          <p:nvSpPr>
            <p:cNvPr id="76" name="テキスト ボックス 75">
              <a:extLst>
                <a:ext uri="{FF2B5EF4-FFF2-40B4-BE49-F238E27FC236}">
                  <a16:creationId xmlns:a16="http://schemas.microsoft.com/office/drawing/2014/main" id="{101D20CF-E00C-4BE9-B676-CE9495FB4B1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77" name="テキスト ボックス 76">
              <a:extLst>
                <a:ext uri="{FF2B5EF4-FFF2-40B4-BE49-F238E27FC236}">
                  <a16:creationId xmlns:a16="http://schemas.microsoft.com/office/drawing/2014/main" id="{1B21AC53-3DEF-45A0-9B89-C93B41FF2E0E}"/>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78" name="正方形/長方形 77">
              <a:extLst>
                <a:ext uri="{FF2B5EF4-FFF2-40B4-BE49-F238E27FC236}">
                  <a16:creationId xmlns:a16="http://schemas.microsoft.com/office/drawing/2014/main" id="{BACFDA2A-46A6-483E-B748-52FAF96A3556}"/>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79" name="正方形/長方形 78">
              <a:extLst>
                <a:ext uri="{FF2B5EF4-FFF2-40B4-BE49-F238E27FC236}">
                  <a16:creationId xmlns:a16="http://schemas.microsoft.com/office/drawing/2014/main" id="{296C5429-9EFA-458F-8017-D66FAA57352C}"/>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0" name="正方形/長方形 79">
              <a:extLst>
                <a:ext uri="{FF2B5EF4-FFF2-40B4-BE49-F238E27FC236}">
                  <a16:creationId xmlns:a16="http://schemas.microsoft.com/office/drawing/2014/main" id="{1EF5D999-DDAA-402E-AF36-FB97B18C7B6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1" name="テキスト ボックス 80">
              <a:extLst>
                <a:ext uri="{FF2B5EF4-FFF2-40B4-BE49-F238E27FC236}">
                  <a16:creationId xmlns:a16="http://schemas.microsoft.com/office/drawing/2014/main" id="{80D77A92-1FD1-426E-ABA9-020C2A9A5CEC}"/>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82" name="テキスト ボックス 81">
              <a:extLst>
                <a:ext uri="{FF2B5EF4-FFF2-40B4-BE49-F238E27FC236}">
                  <a16:creationId xmlns:a16="http://schemas.microsoft.com/office/drawing/2014/main" id="{C13934B7-A2B7-496D-AE29-476CF767C360}"/>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sp>
        <p:nvSpPr>
          <p:cNvPr id="84" name="テキスト ボックス 83">
            <a:extLst>
              <a:ext uri="{FF2B5EF4-FFF2-40B4-BE49-F238E27FC236}">
                <a16:creationId xmlns:a16="http://schemas.microsoft.com/office/drawing/2014/main" id="{0E390BE3-315E-44B8-A1A1-4818C5C099EC}"/>
              </a:ext>
            </a:extLst>
          </p:cNvPr>
          <p:cNvSpPr txBox="1"/>
          <p:nvPr/>
        </p:nvSpPr>
        <p:spPr>
          <a:xfrm>
            <a:off x="7328768" y="6103891"/>
            <a:ext cx="1478466" cy="182979"/>
          </a:xfrm>
          <a:prstGeom prst="rect">
            <a:avLst/>
          </a:prstGeom>
          <a:noFill/>
          <a:ln>
            <a:noFill/>
          </a:ln>
        </p:spPr>
        <p:txBody>
          <a:bodyPr wrap="square" lIns="43545" tIns="43545" rIns="43545" bIns="0" rtlCol="0">
            <a:noAutofit/>
          </a:bodyPr>
          <a:lstStyle/>
          <a:p>
            <a:pPr>
              <a:lnSpc>
                <a:spcPts val="786"/>
              </a:lnSpc>
            </a:pPr>
            <a:r>
              <a:rPr lang="ja-JP" altLang="en-US" sz="968" dirty="0">
                <a:latin typeface="ＭＳ Ｐゴシック" panose="020B0600070205080204" pitchFamily="50" charset="-128"/>
                <a:ea typeface="ＭＳ Ｐゴシック" panose="020B0600070205080204" pitchFamily="50" charset="-128"/>
              </a:rPr>
              <a:t>メーカー推奨期間は</a:t>
            </a:r>
            <a:r>
              <a:rPr lang="en-US" altLang="ja-JP" sz="968" dirty="0">
                <a:latin typeface="ＭＳ Ｐゴシック" panose="020B0600070205080204" pitchFamily="50" charset="-128"/>
                <a:ea typeface="ＭＳ Ｐゴシック" panose="020B0600070205080204" pitchFamily="50" charset="-128"/>
              </a:rPr>
              <a:t>3</a:t>
            </a:r>
            <a:r>
              <a:rPr lang="ja-JP" altLang="en-US" sz="968" dirty="0">
                <a:latin typeface="ＭＳ Ｐゴシック" panose="020B0600070205080204" pitchFamily="50" charset="-128"/>
                <a:ea typeface="ＭＳ Ｐゴシック" panose="020B0600070205080204" pitchFamily="50" charset="-128"/>
              </a:rPr>
              <a:t>か月</a:t>
            </a:r>
          </a:p>
        </p:txBody>
      </p:sp>
      <p:cxnSp>
        <p:nvCxnSpPr>
          <p:cNvPr id="83" name="直線矢印コネクタ 82">
            <a:extLst>
              <a:ext uri="{FF2B5EF4-FFF2-40B4-BE49-F238E27FC236}">
                <a16:creationId xmlns:a16="http://schemas.microsoft.com/office/drawing/2014/main" id="{1EA7B06D-55F5-4698-BB30-4FF71E27B382}"/>
              </a:ext>
            </a:extLst>
          </p:cNvPr>
          <p:cNvCxnSpPr>
            <a:cxnSpLocks/>
          </p:cNvCxnSpPr>
          <p:nvPr/>
        </p:nvCxnSpPr>
        <p:spPr>
          <a:xfrm flipV="1">
            <a:off x="762680" y="2486751"/>
            <a:ext cx="0" cy="174179"/>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1EA7B06D-55F5-4698-BB30-4FF71E27B382}"/>
              </a:ext>
            </a:extLst>
          </p:cNvPr>
          <p:cNvCxnSpPr>
            <a:cxnSpLocks/>
          </p:cNvCxnSpPr>
          <p:nvPr/>
        </p:nvCxnSpPr>
        <p:spPr>
          <a:xfrm>
            <a:off x="850668" y="3347997"/>
            <a:ext cx="0" cy="174179"/>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1EA7B06D-55F5-4698-BB30-4FF71E27B382}"/>
              </a:ext>
            </a:extLst>
          </p:cNvPr>
          <p:cNvCxnSpPr>
            <a:cxnSpLocks/>
          </p:cNvCxnSpPr>
          <p:nvPr/>
        </p:nvCxnSpPr>
        <p:spPr>
          <a:xfrm>
            <a:off x="850668" y="4142636"/>
            <a:ext cx="0" cy="174179"/>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1EA7B06D-55F5-4698-BB30-4FF71E27B382}"/>
              </a:ext>
            </a:extLst>
          </p:cNvPr>
          <p:cNvCxnSpPr>
            <a:cxnSpLocks/>
          </p:cNvCxnSpPr>
          <p:nvPr/>
        </p:nvCxnSpPr>
        <p:spPr>
          <a:xfrm>
            <a:off x="850668" y="4947003"/>
            <a:ext cx="0" cy="174179"/>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graphicFrame>
        <p:nvGraphicFramePr>
          <p:cNvPr id="89" name="表 63">
            <a:extLst>
              <a:ext uri="{FF2B5EF4-FFF2-40B4-BE49-F238E27FC236}">
                <a16:creationId xmlns:a16="http://schemas.microsoft.com/office/drawing/2014/main" id="{3CCE8C38-B3CB-4D75-8BAD-538516DD1DB2}"/>
              </a:ext>
            </a:extLst>
          </p:cNvPr>
          <p:cNvGraphicFramePr>
            <a:graphicFrameLocks noGrp="1"/>
          </p:cNvGraphicFramePr>
          <p:nvPr>
            <p:extLst/>
          </p:nvPr>
        </p:nvGraphicFramePr>
        <p:xfrm>
          <a:off x="5559589" y="5498844"/>
          <a:ext cx="1672190"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78760">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lnR w="12700" cap="flat" cmpd="sng" algn="ctr">
                      <a:solidFill>
                        <a:schemeClr val="tx1"/>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77216447"/>
                  </a:ext>
                </a:extLst>
              </a:tr>
            </a:tbl>
          </a:graphicData>
        </a:graphic>
      </p:graphicFrame>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50</a:t>
            </a:fld>
            <a:endParaRPr kumimoji="1" lang="ja-JP" altLang="en-US" dirty="0"/>
          </a:p>
        </p:txBody>
      </p:sp>
      <p:sp>
        <p:nvSpPr>
          <p:cNvPr id="117" name="右矢印 99">
            <a:extLst>
              <a:ext uri="{FF2B5EF4-FFF2-40B4-BE49-F238E27FC236}">
                <a16:creationId xmlns:a16="http://schemas.microsoft.com/office/drawing/2014/main" id="{1FE9CD84-7D52-E699-9516-51E0BF833B67}"/>
              </a:ext>
            </a:extLst>
          </p:cNvPr>
          <p:cNvSpPr/>
          <p:nvPr/>
        </p:nvSpPr>
        <p:spPr>
          <a:xfrm rot="19800000">
            <a:off x="4551149" y="2637286"/>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24" name="右矢印 98">
            <a:extLst>
              <a:ext uri="{FF2B5EF4-FFF2-40B4-BE49-F238E27FC236}">
                <a16:creationId xmlns:a16="http://schemas.microsoft.com/office/drawing/2014/main" id="{B3901FF2-32EE-3684-036F-9E83CED56BAA}"/>
              </a:ext>
            </a:extLst>
          </p:cNvPr>
          <p:cNvSpPr/>
          <p:nvPr/>
        </p:nvSpPr>
        <p:spPr>
          <a:xfrm>
            <a:off x="4541357" y="2245402"/>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25" name="右矢印 98">
            <a:extLst>
              <a:ext uri="{FF2B5EF4-FFF2-40B4-BE49-F238E27FC236}">
                <a16:creationId xmlns:a16="http://schemas.microsoft.com/office/drawing/2014/main" id="{B3901FF2-32EE-3684-036F-9E83CED56BAA}"/>
              </a:ext>
            </a:extLst>
          </p:cNvPr>
          <p:cNvSpPr/>
          <p:nvPr/>
        </p:nvSpPr>
        <p:spPr>
          <a:xfrm>
            <a:off x="5054266" y="2245402"/>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26" name="右矢印 98">
            <a:extLst>
              <a:ext uri="{FF2B5EF4-FFF2-40B4-BE49-F238E27FC236}">
                <a16:creationId xmlns:a16="http://schemas.microsoft.com/office/drawing/2014/main" id="{B3901FF2-32EE-3684-036F-9E83CED56BAA}"/>
              </a:ext>
            </a:extLst>
          </p:cNvPr>
          <p:cNvSpPr/>
          <p:nvPr/>
        </p:nvSpPr>
        <p:spPr>
          <a:xfrm>
            <a:off x="3906270" y="2659190"/>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28" name="右矢印 98">
            <a:extLst>
              <a:ext uri="{FF2B5EF4-FFF2-40B4-BE49-F238E27FC236}">
                <a16:creationId xmlns:a16="http://schemas.microsoft.com/office/drawing/2014/main" id="{B3901FF2-32EE-3684-036F-9E83CED56BAA}"/>
              </a:ext>
            </a:extLst>
          </p:cNvPr>
          <p:cNvSpPr/>
          <p:nvPr/>
        </p:nvSpPr>
        <p:spPr>
          <a:xfrm>
            <a:off x="5054266" y="2659190"/>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29" name="右矢印 98">
            <a:extLst>
              <a:ext uri="{FF2B5EF4-FFF2-40B4-BE49-F238E27FC236}">
                <a16:creationId xmlns:a16="http://schemas.microsoft.com/office/drawing/2014/main" id="{B3901FF2-32EE-3684-036F-9E83CED56BAA}"/>
              </a:ext>
            </a:extLst>
          </p:cNvPr>
          <p:cNvSpPr/>
          <p:nvPr/>
        </p:nvSpPr>
        <p:spPr>
          <a:xfrm>
            <a:off x="3906270" y="3859219"/>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30" name="右矢印 98">
            <a:extLst>
              <a:ext uri="{FF2B5EF4-FFF2-40B4-BE49-F238E27FC236}">
                <a16:creationId xmlns:a16="http://schemas.microsoft.com/office/drawing/2014/main" id="{B3901FF2-32EE-3684-036F-9E83CED56BAA}"/>
              </a:ext>
            </a:extLst>
          </p:cNvPr>
          <p:cNvSpPr/>
          <p:nvPr/>
        </p:nvSpPr>
        <p:spPr>
          <a:xfrm>
            <a:off x="3906270" y="4273007"/>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31" name="右矢印 98">
            <a:extLst>
              <a:ext uri="{FF2B5EF4-FFF2-40B4-BE49-F238E27FC236}">
                <a16:creationId xmlns:a16="http://schemas.microsoft.com/office/drawing/2014/main" id="{B3901FF2-32EE-3684-036F-9E83CED56BAA}"/>
              </a:ext>
            </a:extLst>
          </p:cNvPr>
          <p:cNvSpPr/>
          <p:nvPr/>
        </p:nvSpPr>
        <p:spPr>
          <a:xfrm>
            <a:off x="4541357" y="4273007"/>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32" name="右矢印 98">
            <a:extLst>
              <a:ext uri="{FF2B5EF4-FFF2-40B4-BE49-F238E27FC236}">
                <a16:creationId xmlns:a16="http://schemas.microsoft.com/office/drawing/2014/main" id="{B3901FF2-32EE-3684-036F-9E83CED56BAA}"/>
              </a:ext>
            </a:extLst>
          </p:cNvPr>
          <p:cNvSpPr/>
          <p:nvPr/>
        </p:nvSpPr>
        <p:spPr>
          <a:xfrm>
            <a:off x="5054266" y="4273007"/>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36" name="右矢印 98">
            <a:extLst>
              <a:ext uri="{FF2B5EF4-FFF2-40B4-BE49-F238E27FC236}">
                <a16:creationId xmlns:a16="http://schemas.microsoft.com/office/drawing/2014/main" id="{B3901FF2-32EE-3684-036F-9E83CED56BAA}"/>
              </a:ext>
            </a:extLst>
          </p:cNvPr>
          <p:cNvSpPr/>
          <p:nvPr/>
        </p:nvSpPr>
        <p:spPr>
          <a:xfrm>
            <a:off x="3906270" y="468679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37" name="右矢印 98">
            <a:extLst>
              <a:ext uri="{FF2B5EF4-FFF2-40B4-BE49-F238E27FC236}">
                <a16:creationId xmlns:a16="http://schemas.microsoft.com/office/drawing/2014/main" id="{B3901FF2-32EE-3684-036F-9E83CED56BAA}"/>
              </a:ext>
            </a:extLst>
          </p:cNvPr>
          <p:cNvSpPr/>
          <p:nvPr/>
        </p:nvSpPr>
        <p:spPr>
          <a:xfrm>
            <a:off x="4541357" y="468679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38" name="右矢印 98">
            <a:extLst>
              <a:ext uri="{FF2B5EF4-FFF2-40B4-BE49-F238E27FC236}">
                <a16:creationId xmlns:a16="http://schemas.microsoft.com/office/drawing/2014/main" id="{B3901FF2-32EE-3684-036F-9E83CED56BAA}"/>
              </a:ext>
            </a:extLst>
          </p:cNvPr>
          <p:cNvSpPr/>
          <p:nvPr/>
        </p:nvSpPr>
        <p:spPr>
          <a:xfrm>
            <a:off x="3906270" y="507235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39" name="右矢印 98">
            <a:extLst>
              <a:ext uri="{FF2B5EF4-FFF2-40B4-BE49-F238E27FC236}">
                <a16:creationId xmlns:a16="http://schemas.microsoft.com/office/drawing/2014/main" id="{B3901FF2-32EE-3684-036F-9E83CED56BAA}"/>
              </a:ext>
            </a:extLst>
          </p:cNvPr>
          <p:cNvSpPr/>
          <p:nvPr/>
        </p:nvSpPr>
        <p:spPr>
          <a:xfrm>
            <a:off x="4541357" y="507235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40" name="右矢印 98">
            <a:extLst>
              <a:ext uri="{FF2B5EF4-FFF2-40B4-BE49-F238E27FC236}">
                <a16:creationId xmlns:a16="http://schemas.microsoft.com/office/drawing/2014/main" id="{B3901FF2-32EE-3684-036F-9E83CED56BAA}"/>
              </a:ext>
            </a:extLst>
          </p:cNvPr>
          <p:cNvSpPr/>
          <p:nvPr/>
        </p:nvSpPr>
        <p:spPr>
          <a:xfrm>
            <a:off x="5054266" y="507235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41" name="右矢印 140"/>
          <p:cNvSpPr/>
          <p:nvPr/>
        </p:nvSpPr>
        <p:spPr>
          <a:xfrm rot="1800000">
            <a:off x="4585114" y="3869269"/>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42" name="右矢印 141"/>
          <p:cNvSpPr/>
          <p:nvPr/>
        </p:nvSpPr>
        <p:spPr>
          <a:xfrm rot="1800000">
            <a:off x="5108361" y="3869270"/>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43" name="右矢印 142"/>
          <p:cNvSpPr/>
          <p:nvPr/>
        </p:nvSpPr>
        <p:spPr>
          <a:xfrm rot="1800000">
            <a:off x="5108361" y="4673102"/>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44" name="右矢印 99">
            <a:extLst>
              <a:ext uri="{FF2B5EF4-FFF2-40B4-BE49-F238E27FC236}">
                <a16:creationId xmlns:a16="http://schemas.microsoft.com/office/drawing/2014/main" id="{1FE9CD84-7D52-E699-9516-51E0BF833B67}"/>
              </a:ext>
            </a:extLst>
          </p:cNvPr>
          <p:cNvSpPr/>
          <p:nvPr/>
        </p:nvSpPr>
        <p:spPr>
          <a:xfrm rot="19800000">
            <a:off x="5692978" y="2241294"/>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45" name="右矢印 99">
            <a:extLst>
              <a:ext uri="{FF2B5EF4-FFF2-40B4-BE49-F238E27FC236}">
                <a16:creationId xmlns:a16="http://schemas.microsoft.com/office/drawing/2014/main" id="{1FE9CD84-7D52-E699-9516-51E0BF833B67}"/>
              </a:ext>
            </a:extLst>
          </p:cNvPr>
          <p:cNvSpPr/>
          <p:nvPr/>
        </p:nvSpPr>
        <p:spPr>
          <a:xfrm rot="19800000">
            <a:off x="6230171" y="2241295"/>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46" name="右矢印 99">
            <a:extLst>
              <a:ext uri="{FF2B5EF4-FFF2-40B4-BE49-F238E27FC236}">
                <a16:creationId xmlns:a16="http://schemas.microsoft.com/office/drawing/2014/main" id="{1FE9CD84-7D52-E699-9516-51E0BF833B67}"/>
              </a:ext>
            </a:extLst>
          </p:cNvPr>
          <p:cNvSpPr/>
          <p:nvPr/>
        </p:nvSpPr>
        <p:spPr>
          <a:xfrm rot="19800000">
            <a:off x="6785677" y="2241295"/>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47" name="右矢印 99">
            <a:extLst>
              <a:ext uri="{FF2B5EF4-FFF2-40B4-BE49-F238E27FC236}">
                <a16:creationId xmlns:a16="http://schemas.microsoft.com/office/drawing/2014/main" id="{1FE9CD84-7D52-E699-9516-51E0BF833B67}"/>
              </a:ext>
            </a:extLst>
          </p:cNvPr>
          <p:cNvSpPr/>
          <p:nvPr/>
        </p:nvSpPr>
        <p:spPr>
          <a:xfrm rot="19800000">
            <a:off x="3936793" y="3054756"/>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48" name="右矢印 99">
            <a:extLst>
              <a:ext uri="{FF2B5EF4-FFF2-40B4-BE49-F238E27FC236}">
                <a16:creationId xmlns:a16="http://schemas.microsoft.com/office/drawing/2014/main" id="{1FE9CD84-7D52-E699-9516-51E0BF833B67}"/>
              </a:ext>
            </a:extLst>
          </p:cNvPr>
          <p:cNvSpPr/>
          <p:nvPr/>
        </p:nvSpPr>
        <p:spPr>
          <a:xfrm rot="19800000">
            <a:off x="4551149" y="3054756"/>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49" name="右矢印 99">
            <a:extLst>
              <a:ext uri="{FF2B5EF4-FFF2-40B4-BE49-F238E27FC236}">
                <a16:creationId xmlns:a16="http://schemas.microsoft.com/office/drawing/2014/main" id="{1FE9CD84-7D52-E699-9516-51E0BF833B67}"/>
              </a:ext>
            </a:extLst>
          </p:cNvPr>
          <p:cNvSpPr/>
          <p:nvPr/>
        </p:nvSpPr>
        <p:spPr>
          <a:xfrm rot="19800000">
            <a:off x="5068073" y="3054756"/>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50" name="右矢印 99">
            <a:extLst>
              <a:ext uri="{FF2B5EF4-FFF2-40B4-BE49-F238E27FC236}">
                <a16:creationId xmlns:a16="http://schemas.microsoft.com/office/drawing/2014/main" id="{1FE9CD84-7D52-E699-9516-51E0BF833B67}"/>
              </a:ext>
            </a:extLst>
          </p:cNvPr>
          <p:cNvSpPr/>
          <p:nvPr/>
        </p:nvSpPr>
        <p:spPr>
          <a:xfrm rot="19800000">
            <a:off x="3936794" y="3452595"/>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51" name="右矢印 99">
            <a:extLst>
              <a:ext uri="{FF2B5EF4-FFF2-40B4-BE49-F238E27FC236}">
                <a16:creationId xmlns:a16="http://schemas.microsoft.com/office/drawing/2014/main" id="{1FE9CD84-7D52-E699-9516-51E0BF833B67}"/>
              </a:ext>
            </a:extLst>
          </p:cNvPr>
          <p:cNvSpPr/>
          <p:nvPr/>
        </p:nvSpPr>
        <p:spPr>
          <a:xfrm rot="19800000">
            <a:off x="4551150" y="3452596"/>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52" name="右矢印 99">
            <a:extLst>
              <a:ext uri="{FF2B5EF4-FFF2-40B4-BE49-F238E27FC236}">
                <a16:creationId xmlns:a16="http://schemas.microsoft.com/office/drawing/2014/main" id="{1FE9CD84-7D52-E699-9516-51E0BF833B67}"/>
              </a:ext>
            </a:extLst>
          </p:cNvPr>
          <p:cNvSpPr/>
          <p:nvPr/>
        </p:nvSpPr>
        <p:spPr>
          <a:xfrm rot="19800000">
            <a:off x="5068074" y="3452596"/>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61" name="右矢印 99">
            <a:extLst>
              <a:ext uri="{FF2B5EF4-FFF2-40B4-BE49-F238E27FC236}">
                <a16:creationId xmlns:a16="http://schemas.microsoft.com/office/drawing/2014/main" id="{1FE9CD84-7D52-E699-9516-51E0BF833B67}"/>
              </a:ext>
            </a:extLst>
          </p:cNvPr>
          <p:cNvSpPr/>
          <p:nvPr/>
        </p:nvSpPr>
        <p:spPr>
          <a:xfrm rot="19800000">
            <a:off x="5692978" y="2652928"/>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62" name="右矢印 99">
            <a:extLst>
              <a:ext uri="{FF2B5EF4-FFF2-40B4-BE49-F238E27FC236}">
                <a16:creationId xmlns:a16="http://schemas.microsoft.com/office/drawing/2014/main" id="{1FE9CD84-7D52-E699-9516-51E0BF833B67}"/>
              </a:ext>
            </a:extLst>
          </p:cNvPr>
          <p:cNvSpPr/>
          <p:nvPr/>
        </p:nvSpPr>
        <p:spPr>
          <a:xfrm rot="19800000">
            <a:off x="6230171" y="2652929"/>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63" name="右矢印 99">
            <a:extLst>
              <a:ext uri="{FF2B5EF4-FFF2-40B4-BE49-F238E27FC236}">
                <a16:creationId xmlns:a16="http://schemas.microsoft.com/office/drawing/2014/main" id="{1FE9CD84-7D52-E699-9516-51E0BF833B67}"/>
              </a:ext>
            </a:extLst>
          </p:cNvPr>
          <p:cNvSpPr/>
          <p:nvPr/>
        </p:nvSpPr>
        <p:spPr>
          <a:xfrm rot="19800000">
            <a:off x="6785677" y="2652929"/>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64" name="右矢印 98">
            <a:extLst>
              <a:ext uri="{FF2B5EF4-FFF2-40B4-BE49-F238E27FC236}">
                <a16:creationId xmlns:a16="http://schemas.microsoft.com/office/drawing/2014/main" id="{B3901FF2-32EE-3684-036F-9E83CED56BAA}"/>
              </a:ext>
            </a:extLst>
          </p:cNvPr>
          <p:cNvSpPr/>
          <p:nvPr/>
        </p:nvSpPr>
        <p:spPr>
          <a:xfrm>
            <a:off x="5662456" y="305886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65" name="右矢印 98">
            <a:extLst>
              <a:ext uri="{FF2B5EF4-FFF2-40B4-BE49-F238E27FC236}">
                <a16:creationId xmlns:a16="http://schemas.microsoft.com/office/drawing/2014/main" id="{B3901FF2-32EE-3684-036F-9E83CED56BAA}"/>
              </a:ext>
            </a:extLst>
          </p:cNvPr>
          <p:cNvSpPr/>
          <p:nvPr/>
        </p:nvSpPr>
        <p:spPr>
          <a:xfrm>
            <a:off x="6755155" y="3047688"/>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66" name="右矢印 165"/>
          <p:cNvSpPr/>
          <p:nvPr/>
        </p:nvSpPr>
        <p:spPr>
          <a:xfrm rot="1800000">
            <a:off x="6255177" y="3051787"/>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71" name="右矢印 98">
            <a:extLst>
              <a:ext uri="{FF2B5EF4-FFF2-40B4-BE49-F238E27FC236}">
                <a16:creationId xmlns:a16="http://schemas.microsoft.com/office/drawing/2014/main" id="{B3901FF2-32EE-3684-036F-9E83CED56BAA}"/>
              </a:ext>
            </a:extLst>
          </p:cNvPr>
          <p:cNvSpPr/>
          <p:nvPr/>
        </p:nvSpPr>
        <p:spPr>
          <a:xfrm>
            <a:off x="5662456" y="3445968"/>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72" name="右矢印 98">
            <a:extLst>
              <a:ext uri="{FF2B5EF4-FFF2-40B4-BE49-F238E27FC236}">
                <a16:creationId xmlns:a16="http://schemas.microsoft.com/office/drawing/2014/main" id="{B3901FF2-32EE-3684-036F-9E83CED56BAA}"/>
              </a:ext>
            </a:extLst>
          </p:cNvPr>
          <p:cNvSpPr/>
          <p:nvPr/>
        </p:nvSpPr>
        <p:spPr>
          <a:xfrm>
            <a:off x="6755155" y="343479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73" name="右矢印 172"/>
          <p:cNvSpPr/>
          <p:nvPr/>
        </p:nvSpPr>
        <p:spPr>
          <a:xfrm rot="1800000">
            <a:off x="6255177" y="3452218"/>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74" name="右矢印 173"/>
          <p:cNvSpPr/>
          <p:nvPr/>
        </p:nvSpPr>
        <p:spPr>
          <a:xfrm rot="1800000">
            <a:off x="6820891" y="3852987"/>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75" name="右矢印 98">
            <a:extLst>
              <a:ext uri="{FF2B5EF4-FFF2-40B4-BE49-F238E27FC236}">
                <a16:creationId xmlns:a16="http://schemas.microsoft.com/office/drawing/2014/main" id="{B3901FF2-32EE-3684-036F-9E83CED56BAA}"/>
              </a:ext>
            </a:extLst>
          </p:cNvPr>
          <p:cNvSpPr/>
          <p:nvPr/>
        </p:nvSpPr>
        <p:spPr>
          <a:xfrm>
            <a:off x="5662455" y="3873389"/>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76" name="右矢印 98">
            <a:extLst>
              <a:ext uri="{FF2B5EF4-FFF2-40B4-BE49-F238E27FC236}">
                <a16:creationId xmlns:a16="http://schemas.microsoft.com/office/drawing/2014/main" id="{B3901FF2-32EE-3684-036F-9E83CED56BAA}"/>
              </a:ext>
            </a:extLst>
          </p:cNvPr>
          <p:cNvSpPr/>
          <p:nvPr/>
        </p:nvSpPr>
        <p:spPr>
          <a:xfrm>
            <a:off x="6208075" y="3859219"/>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77" name="右矢印 98">
            <a:extLst>
              <a:ext uri="{FF2B5EF4-FFF2-40B4-BE49-F238E27FC236}">
                <a16:creationId xmlns:a16="http://schemas.microsoft.com/office/drawing/2014/main" id="{B3901FF2-32EE-3684-036F-9E83CED56BAA}"/>
              </a:ext>
            </a:extLst>
          </p:cNvPr>
          <p:cNvSpPr/>
          <p:nvPr/>
        </p:nvSpPr>
        <p:spPr>
          <a:xfrm>
            <a:off x="5653771" y="468473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78" name="右矢印 98">
            <a:extLst>
              <a:ext uri="{FF2B5EF4-FFF2-40B4-BE49-F238E27FC236}">
                <a16:creationId xmlns:a16="http://schemas.microsoft.com/office/drawing/2014/main" id="{B3901FF2-32EE-3684-036F-9E83CED56BAA}"/>
              </a:ext>
            </a:extLst>
          </p:cNvPr>
          <p:cNvSpPr/>
          <p:nvPr/>
        </p:nvSpPr>
        <p:spPr>
          <a:xfrm>
            <a:off x="6211695" y="468473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79" name="右矢印 98">
            <a:extLst>
              <a:ext uri="{FF2B5EF4-FFF2-40B4-BE49-F238E27FC236}">
                <a16:creationId xmlns:a16="http://schemas.microsoft.com/office/drawing/2014/main" id="{B3901FF2-32EE-3684-036F-9E83CED56BAA}"/>
              </a:ext>
            </a:extLst>
          </p:cNvPr>
          <p:cNvSpPr/>
          <p:nvPr/>
        </p:nvSpPr>
        <p:spPr>
          <a:xfrm>
            <a:off x="6763185" y="468473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80" name="右矢印 98">
            <a:extLst>
              <a:ext uri="{FF2B5EF4-FFF2-40B4-BE49-F238E27FC236}">
                <a16:creationId xmlns:a16="http://schemas.microsoft.com/office/drawing/2014/main" id="{B3901FF2-32EE-3684-036F-9E83CED56BAA}"/>
              </a:ext>
            </a:extLst>
          </p:cNvPr>
          <p:cNvSpPr/>
          <p:nvPr/>
        </p:nvSpPr>
        <p:spPr>
          <a:xfrm>
            <a:off x="6773790" y="507235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81" name="右矢印 99">
            <a:extLst>
              <a:ext uri="{FF2B5EF4-FFF2-40B4-BE49-F238E27FC236}">
                <a16:creationId xmlns:a16="http://schemas.microsoft.com/office/drawing/2014/main" id="{1FE9CD84-7D52-E699-9516-51E0BF833B67}"/>
              </a:ext>
            </a:extLst>
          </p:cNvPr>
          <p:cNvSpPr/>
          <p:nvPr/>
        </p:nvSpPr>
        <p:spPr>
          <a:xfrm rot="19800000">
            <a:off x="5675927" y="4261022"/>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82" name="右矢印 181"/>
          <p:cNvSpPr/>
          <p:nvPr/>
        </p:nvSpPr>
        <p:spPr>
          <a:xfrm rot="1800000">
            <a:off x="6255177" y="4247574"/>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83" name="右矢印 182"/>
          <p:cNvSpPr/>
          <p:nvPr/>
        </p:nvSpPr>
        <p:spPr>
          <a:xfrm rot="1800000">
            <a:off x="6255177" y="5063129"/>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84" name="右矢印 99">
            <a:extLst>
              <a:ext uri="{FF2B5EF4-FFF2-40B4-BE49-F238E27FC236}">
                <a16:creationId xmlns:a16="http://schemas.microsoft.com/office/drawing/2014/main" id="{1FE9CD84-7D52-E699-9516-51E0BF833B67}"/>
              </a:ext>
            </a:extLst>
          </p:cNvPr>
          <p:cNvSpPr/>
          <p:nvPr/>
        </p:nvSpPr>
        <p:spPr>
          <a:xfrm rot="19800000">
            <a:off x="5692978" y="5075547"/>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85" name="右矢印 184"/>
          <p:cNvSpPr/>
          <p:nvPr/>
        </p:nvSpPr>
        <p:spPr>
          <a:xfrm rot="1800000">
            <a:off x="6820892" y="4250431"/>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86" name="右矢印 99">
            <a:extLst>
              <a:ext uri="{FF2B5EF4-FFF2-40B4-BE49-F238E27FC236}">
                <a16:creationId xmlns:a16="http://schemas.microsoft.com/office/drawing/2014/main" id="{1FE9CD84-7D52-E699-9516-51E0BF833B67}"/>
              </a:ext>
            </a:extLst>
          </p:cNvPr>
          <p:cNvSpPr/>
          <p:nvPr/>
        </p:nvSpPr>
        <p:spPr>
          <a:xfrm rot="19800000">
            <a:off x="7436724" y="2241294"/>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87" name="右矢印 99">
            <a:extLst>
              <a:ext uri="{FF2B5EF4-FFF2-40B4-BE49-F238E27FC236}">
                <a16:creationId xmlns:a16="http://schemas.microsoft.com/office/drawing/2014/main" id="{1FE9CD84-7D52-E699-9516-51E0BF833B67}"/>
              </a:ext>
            </a:extLst>
          </p:cNvPr>
          <p:cNvSpPr/>
          <p:nvPr/>
        </p:nvSpPr>
        <p:spPr>
          <a:xfrm rot="19800000">
            <a:off x="7928902" y="2241295"/>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88" name="右矢印 99">
            <a:extLst>
              <a:ext uri="{FF2B5EF4-FFF2-40B4-BE49-F238E27FC236}">
                <a16:creationId xmlns:a16="http://schemas.microsoft.com/office/drawing/2014/main" id="{1FE9CD84-7D52-E699-9516-51E0BF833B67}"/>
              </a:ext>
            </a:extLst>
          </p:cNvPr>
          <p:cNvSpPr/>
          <p:nvPr/>
        </p:nvSpPr>
        <p:spPr>
          <a:xfrm rot="19800000">
            <a:off x="8497272" y="2241295"/>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89" name="右矢印 99">
            <a:extLst>
              <a:ext uri="{FF2B5EF4-FFF2-40B4-BE49-F238E27FC236}">
                <a16:creationId xmlns:a16="http://schemas.microsoft.com/office/drawing/2014/main" id="{1FE9CD84-7D52-E699-9516-51E0BF833B67}"/>
              </a:ext>
            </a:extLst>
          </p:cNvPr>
          <p:cNvSpPr/>
          <p:nvPr/>
        </p:nvSpPr>
        <p:spPr>
          <a:xfrm rot="19800000">
            <a:off x="7436724" y="2640039"/>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90" name="右矢印 99">
            <a:extLst>
              <a:ext uri="{FF2B5EF4-FFF2-40B4-BE49-F238E27FC236}">
                <a16:creationId xmlns:a16="http://schemas.microsoft.com/office/drawing/2014/main" id="{1FE9CD84-7D52-E699-9516-51E0BF833B67}"/>
              </a:ext>
            </a:extLst>
          </p:cNvPr>
          <p:cNvSpPr/>
          <p:nvPr/>
        </p:nvSpPr>
        <p:spPr>
          <a:xfrm rot="19800000">
            <a:off x="7928902" y="2640039"/>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91" name="右矢印 99">
            <a:extLst>
              <a:ext uri="{FF2B5EF4-FFF2-40B4-BE49-F238E27FC236}">
                <a16:creationId xmlns:a16="http://schemas.microsoft.com/office/drawing/2014/main" id="{1FE9CD84-7D52-E699-9516-51E0BF833B67}"/>
              </a:ext>
            </a:extLst>
          </p:cNvPr>
          <p:cNvSpPr/>
          <p:nvPr/>
        </p:nvSpPr>
        <p:spPr>
          <a:xfrm rot="19800000">
            <a:off x="8497272" y="2640039"/>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92" name="右矢印 99">
            <a:extLst>
              <a:ext uri="{FF2B5EF4-FFF2-40B4-BE49-F238E27FC236}">
                <a16:creationId xmlns:a16="http://schemas.microsoft.com/office/drawing/2014/main" id="{1FE9CD84-7D52-E699-9516-51E0BF833B67}"/>
              </a:ext>
            </a:extLst>
          </p:cNvPr>
          <p:cNvSpPr/>
          <p:nvPr/>
        </p:nvSpPr>
        <p:spPr>
          <a:xfrm rot="19800000">
            <a:off x="7436724" y="3054754"/>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93" name="右矢印 99">
            <a:extLst>
              <a:ext uri="{FF2B5EF4-FFF2-40B4-BE49-F238E27FC236}">
                <a16:creationId xmlns:a16="http://schemas.microsoft.com/office/drawing/2014/main" id="{1FE9CD84-7D52-E699-9516-51E0BF833B67}"/>
              </a:ext>
            </a:extLst>
          </p:cNvPr>
          <p:cNvSpPr/>
          <p:nvPr/>
        </p:nvSpPr>
        <p:spPr>
          <a:xfrm rot="19800000">
            <a:off x="8497272" y="3054755"/>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94" name="右矢印 193"/>
          <p:cNvSpPr/>
          <p:nvPr/>
        </p:nvSpPr>
        <p:spPr>
          <a:xfrm rot="1800000">
            <a:off x="7939157" y="3050332"/>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95" name="右矢印 99">
            <a:extLst>
              <a:ext uri="{FF2B5EF4-FFF2-40B4-BE49-F238E27FC236}">
                <a16:creationId xmlns:a16="http://schemas.microsoft.com/office/drawing/2014/main" id="{1FE9CD84-7D52-E699-9516-51E0BF833B67}"/>
              </a:ext>
            </a:extLst>
          </p:cNvPr>
          <p:cNvSpPr/>
          <p:nvPr/>
        </p:nvSpPr>
        <p:spPr>
          <a:xfrm rot="19800000">
            <a:off x="8497272" y="3469470"/>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96" name="右矢印 98">
            <a:extLst>
              <a:ext uri="{FF2B5EF4-FFF2-40B4-BE49-F238E27FC236}">
                <a16:creationId xmlns:a16="http://schemas.microsoft.com/office/drawing/2014/main" id="{B3901FF2-32EE-3684-036F-9E83CED56BAA}"/>
              </a:ext>
            </a:extLst>
          </p:cNvPr>
          <p:cNvSpPr/>
          <p:nvPr/>
        </p:nvSpPr>
        <p:spPr>
          <a:xfrm>
            <a:off x="7906409" y="3468021"/>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97" name="右矢印 98">
            <a:extLst>
              <a:ext uri="{FF2B5EF4-FFF2-40B4-BE49-F238E27FC236}">
                <a16:creationId xmlns:a16="http://schemas.microsoft.com/office/drawing/2014/main" id="{B3901FF2-32EE-3684-036F-9E83CED56BAA}"/>
              </a:ext>
            </a:extLst>
          </p:cNvPr>
          <p:cNvSpPr/>
          <p:nvPr/>
        </p:nvSpPr>
        <p:spPr>
          <a:xfrm>
            <a:off x="7414447" y="3457149"/>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98" name="右矢印 98">
            <a:extLst>
              <a:ext uri="{FF2B5EF4-FFF2-40B4-BE49-F238E27FC236}">
                <a16:creationId xmlns:a16="http://schemas.microsoft.com/office/drawing/2014/main" id="{B3901FF2-32EE-3684-036F-9E83CED56BAA}"/>
              </a:ext>
            </a:extLst>
          </p:cNvPr>
          <p:cNvSpPr/>
          <p:nvPr/>
        </p:nvSpPr>
        <p:spPr>
          <a:xfrm>
            <a:off x="7906409" y="3879517"/>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99" name="右矢印 98">
            <a:extLst>
              <a:ext uri="{FF2B5EF4-FFF2-40B4-BE49-F238E27FC236}">
                <a16:creationId xmlns:a16="http://schemas.microsoft.com/office/drawing/2014/main" id="{B3901FF2-32EE-3684-036F-9E83CED56BAA}"/>
              </a:ext>
            </a:extLst>
          </p:cNvPr>
          <p:cNvSpPr/>
          <p:nvPr/>
        </p:nvSpPr>
        <p:spPr>
          <a:xfrm>
            <a:off x="7414447" y="386864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200" name="右矢印 199"/>
          <p:cNvSpPr/>
          <p:nvPr/>
        </p:nvSpPr>
        <p:spPr>
          <a:xfrm rot="1800000">
            <a:off x="8546226" y="3854675"/>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201" name="右矢印 200"/>
          <p:cNvSpPr/>
          <p:nvPr/>
        </p:nvSpPr>
        <p:spPr>
          <a:xfrm rot="1800000">
            <a:off x="7969173" y="4263781"/>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202" name="右矢印 98">
            <a:extLst>
              <a:ext uri="{FF2B5EF4-FFF2-40B4-BE49-F238E27FC236}">
                <a16:creationId xmlns:a16="http://schemas.microsoft.com/office/drawing/2014/main" id="{B3901FF2-32EE-3684-036F-9E83CED56BAA}"/>
              </a:ext>
            </a:extLst>
          </p:cNvPr>
          <p:cNvSpPr/>
          <p:nvPr/>
        </p:nvSpPr>
        <p:spPr>
          <a:xfrm>
            <a:off x="8499125" y="4265129"/>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203" name="右矢印 98">
            <a:extLst>
              <a:ext uri="{FF2B5EF4-FFF2-40B4-BE49-F238E27FC236}">
                <a16:creationId xmlns:a16="http://schemas.microsoft.com/office/drawing/2014/main" id="{B3901FF2-32EE-3684-036F-9E83CED56BAA}"/>
              </a:ext>
            </a:extLst>
          </p:cNvPr>
          <p:cNvSpPr/>
          <p:nvPr/>
        </p:nvSpPr>
        <p:spPr>
          <a:xfrm>
            <a:off x="7413937" y="424176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204" name="右矢印 98">
            <a:extLst>
              <a:ext uri="{FF2B5EF4-FFF2-40B4-BE49-F238E27FC236}">
                <a16:creationId xmlns:a16="http://schemas.microsoft.com/office/drawing/2014/main" id="{B3901FF2-32EE-3684-036F-9E83CED56BAA}"/>
              </a:ext>
            </a:extLst>
          </p:cNvPr>
          <p:cNvSpPr/>
          <p:nvPr/>
        </p:nvSpPr>
        <p:spPr>
          <a:xfrm>
            <a:off x="8499125" y="4684733"/>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205" name="右矢印 98">
            <a:extLst>
              <a:ext uri="{FF2B5EF4-FFF2-40B4-BE49-F238E27FC236}">
                <a16:creationId xmlns:a16="http://schemas.microsoft.com/office/drawing/2014/main" id="{B3901FF2-32EE-3684-036F-9E83CED56BAA}"/>
              </a:ext>
            </a:extLst>
          </p:cNvPr>
          <p:cNvSpPr/>
          <p:nvPr/>
        </p:nvSpPr>
        <p:spPr>
          <a:xfrm>
            <a:off x="7912731" y="4681957"/>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206" name="右矢印 99">
            <a:extLst>
              <a:ext uri="{FF2B5EF4-FFF2-40B4-BE49-F238E27FC236}">
                <a16:creationId xmlns:a16="http://schemas.microsoft.com/office/drawing/2014/main" id="{1FE9CD84-7D52-E699-9516-51E0BF833B67}"/>
              </a:ext>
            </a:extLst>
          </p:cNvPr>
          <p:cNvSpPr/>
          <p:nvPr/>
        </p:nvSpPr>
        <p:spPr>
          <a:xfrm rot="19800000">
            <a:off x="7431363" y="4664590"/>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207" name="右矢印 98">
            <a:extLst>
              <a:ext uri="{FF2B5EF4-FFF2-40B4-BE49-F238E27FC236}">
                <a16:creationId xmlns:a16="http://schemas.microsoft.com/office/drawing/2014/main" id="{B3901FF2-32EE-3684-036F-9E83CED56BAA}"/>
              </a:ext>
            </a:extLst>
          </p:cNvPr>
          <p:cNvSpPr/>
          <p:nvPr/>
        </p:nvSpPr>
        <p:spPr>
          <a:xfrm>
            <a:off x="7406201" y="5072354"/>
            <a:ext cx="308110" cy="150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208" name="右矢印 207"/>
          <p:cNvSpPr/>
          <p:nvPr/>
        </p:nvSpPr>
        <p:spPr>
          <a:xfrm rot="1800000">
            <a:off x="7969173" y="5071124"/>
            <a:ext cx="234583" cy="1685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209" name="右矢印 99">
            <a:extLst>
              <a:ext uri="{FF2B5EF4-FFF2-40B4-BE49-F238E27FC236}">
                <a16:creationId xmlns:a16="http://schemas.microsoft.com/office/drawing/2014/main" id="{1FE9CD84-7D52-E699-9516-51E0BF833B67}"/>
              </a:ext>
            </a:extLst>
          </p:cNvPr>
          <p:cNvSpPr/>
          <p:nvPr/>
        </p:nvSpPr>
        <p:spPr>
          <a:xfrm rot="19800000">
            <a:off x="8503101" y="5077252"/>
            <a:ext cx="255095" cy="1583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4" name="正方形/長方形 3"/>
          <p:cNvSpPr/>
          <p:nvPr/>
        </p:nvSpPr>
        <p:spPr>
          <a:xfrm>
            <a:off x="4368143" y="2584117"/>
            <a:ext cx="567018" cy="4069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7" name="正方形/長方形 96"/>
          <p:cNvSpPr/>
          <p:nvPr/>
        </p:nvSpPr>
        <p:spPr>
          <a:xfrm>
            <a:off x="6074209" y="3001586"/>
            <a:ext cx="567018" cy="4034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8" name="正方形/長方形 97"/>
          <p:cNvSpPr/>
          <p:nvPr/>
        </p:nvSpPr>
        <p:spPr>
          <a:xfrm>
            <a:off x="6074209" y="3405021"/>
            <a:ext cx="567018" cy="3981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9" name="正方形/長方形 98"/>
          <p:cNvSpPr/>
          <p:nvPr/>
        </p:nvSpPr>
        <p:spPr>
          <a:xfrm>
            <a:off x="6074209" y="5036775"/>
            <a:ext cx="567018" cy="3799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0" name="正方形/長方形 99"/>
          <p:cNvSpPr/>
          <p:nvPr/>
        </p:nvSpPr>
        <p:spPr>
          <a:xfrm>
            <a:off x="7788977" y="3006138"/>
            <a:ext cx="567018" cy="3799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1" name="正方形/長方形 100"/>
          <p:cNvSpPr/>
          <p:nvPr/>
        </p:nvSpPr>
        <p:spPr>
          <a:xfrm>
            <a:off x="7790972" y="5038909"/>
            <a:ext cx="567018" cy="3799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4" name="正方形/長方形 103"/>
          <p:cNvSpPr/>
          <p:nvPr/>
        </p:nvSpPr>
        <p:spPr>
          <a:xfrm>
            <a:off x="7797635" y="4222798"/>
            <a:ext cx="567018" cy="3799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5" name="正方形/長方形 104"/>
          <p:cNvSpPr/>
          <p:nvPr/>
        </p:nvSpPr>
        <p:spPr>
          <a:xfrm>
            <a:off x="7793130" y="3413849"/>
            <a:ext cx="567018" cy="37997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6" name="正方形/長方形 105"/>
          <p:cNvSpPr/>
          <p:nvPr/>
        </p:nvSpPr>
        <p:spPr>
          <a:xfrm>
            <a:off x="7223331" y="3414932"/>
            <a:ext cx="567018" cy="37997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7" name="正方形/長方形 106"/>
          <p:cNvSpPr/>
          <p:nvPr/>
        </p:nvSpPr>
        <p:spPr>
          <a:xfrm>
            <a:off x="7209937" y="5038483"/>
            <a:ext cx="567018" cy="37997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nvGrpSpPr>
          <p:cNvPr id="7" name="グループ化 6"/>
          <p:cNvGrpSpPr/>
          <p:nvPr/>
        </p:nvGrpSpPr>
        <p:grpSpPr>
          <a:xfrm>
            <a:off x="243918" y="5593892"/>
            <a:ext cx="5679388" cy="895001"/>
            <a:chOff x="403311" y="8907238"/>
            <a:chExt cx="9390711" cy="1479859"/>
          </a:xfrm>
        </p:grpSpPr>
        <p:grpSp>
          <p:nvGrpSpPr>
            <p:cNvPr id="5" name="グループ化 4"/>
            <p:cNvGrpSpPr/>
            <p:nvPr/>
          </p:nvGrpSpPr>
          <p:grpSpPr>
            <a:xfrm>
              <a:off x="5577301" y="8966703"/>
              <a:ext cx="4216721" cy="919391"/>
              <a:chOff x="519147" y="9510441"/>
              <a:chExt cx="4216721" cy="919391"/>
            </a:xfrm>
          </p:grpSpPr>
          <p:sp>
            <p:nvSpPr>
              <p:cNvPr id="112" name="正方形/長方形 111"/>
              <p:cNvSpPr/>
              <p:nvPr/>
            </p:nvSpPr>
            <p:spPr>
              <a:xfrm>
                <a:off x="519147" y="9630000"/>
                <a:ext cx="565326" cy="2109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13" name="テキスト ボックス 112">
                <a:extLst>
                  <a:ext uri="{FF2B5EF4-FFF2-40B4-BE49-F238E27FC236}">
                    <a16:creationId xmlns:a16="http://schemas.microsoft.com/office/drawing/2014/main" id="{0E390BE3-315E-44B8-A1A1-4818C5C099EC}"/>
                  </a:ext>
                </a:extLst>
              </p:cNvPr>
              <p:cNvSpPr txBox="1"/>
              <p:nvPr/>
            </p:nvSpPr>
            <p:spPr>
              <a:xfrm>
                <a:off x="1120473" y="9510441"/>
                <a:ext cx="3615395" cy="559487"/>
              </a:xfrm>
              <a:prstGeom prst="rect">
                <a:avLst/>
              </a:prstGeom>
              <a:noFill/>
              <a:ln>
                <a:noFill/>
              </a:ln>
            </p:spPr>
            <p:txBody>
              <a:bodyPr wrap="square" lIns="43545" tIns="43545" rIns="43545" bIns="0" rtlCol="0">
                <a:noAutofit/>
              </a:bodyPr>
              <a:lstStyle/>
              <a:p>
                <a:r>
                  <a:rPr lang="ja-JP" altLang="en-US" sz="847" dirty="0">
                    <a:latin typeface="ＭＳ Ｐゴシック" panose="020B0600070205080204" pitchFamily="50" charset="-128"/>
                    <a:ea typeface="ＭＳ Ｐゴシック" panose="020B0600070205080204" pitchFamily="50" charset="-128"/>
                  </a:rPr>
                  <a:t>：改善傾向が見られた箇所・期間</a:t>
                </a:r>
              </a:p>
            </p:txBody>
          </p:sp>
          <p:sp>
            <p:nvSpPr>
              <p:cNvPr id="108" name="正方形/長方形 107"/>
              <p:cNvSpPr/>
              <p:nvPr/>
            </p:nvSpPr>
            <p:spPr>
              <a:xfrm>
                <a:off x="520255" y="9992123"/>
                <a:ext cx="565326" cy="210961"/>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9" name="テキスト ボックス 108">
                <a:extLst>
                  <a:ext uri="{FF2B5EF4-FFF2-40B4-BE49-F238E27FC236}">
                    <a16:creationId xmlns:a16="http://schemas.microsoft.com/office/drawing/2014/main" id="{0E390BE3-315E-44B8-A1A1-4818C5C099EC}"/>
                  </a:ext>
                </a:extLst>
              </p:cNvPr>
              <p:cNvSpPr txBox="1"/>
              <p:nvPr/>
            </p:nvSpPr>
            <p:spPr>
              <a:xfrm>
                <a:off x="1120473" y="9870345"/>
                <a:ext cx="3615395" cy="559487"/>
              </a:xfrm>
              <a:prstGeom prst="rect">
                <a:avLst/>
              </a:prstGeom>
              <a:noFill/>
              <a:ln>
                <a:noFill/>
              </a:ln>
            </p:spPr>
            <p:txBody>
              <a:bodyPr wrap="square" lIns="43545" tIns="43545" rIns="43545" bIns="0" rtlCol="0">
                <a:noAutofit/>
              </a:bodyPr>
              <a:lstStyle/>
              <a:p>
                <a:r>
                  <a:rPr lang="ja-JP" altLang="en-US" sz="847" dirty="0">
                    <a:latin typeface="ＭＳ Ｐゴシック" panose="020B0600070205080204" pitchFamily="50" charset="-128"/>
                    <a:ea typeface="ＭＳ Ｐゴシック" panose="020B0600070205080204" pitchFamily="50" charset="-128"/>
                  </a:rPr>
                  <a:t>：緩和傾向が見られた箇所・期間</a:t>
                </a:r>
              </a:p>
            </p:txBody>
          </p:sp>
        </p:grpSp>
        <p:sp>
          <p:nvSpPr>
            <p:cNvPr id="111" name="右矢印 98">
              <a:extLst>
                <a:ext uri="{FF2B5EF4-FFF2-40B4-BE49-F238E27FC236}">
                  <a16:creationId xmlns:a16="http://schemas.microsoft.com/office/drawing/2014/main" id="{B3901FF2-32EE-3684-036F-9E83CED56BAA}"/>
                </a:ext>
              </a:extLst>
            </p:cNvPr>
            <p:cNvSpPr/>
            <p:nvPr/>
          </p:nvSpPr>
          <p:spPr>
            <a:xfrm>
              <a:off x="478386" y="9903196"/>
              <a:ext cx="429268"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89"/>
            </a:p>
          </p:txBody>
        </p:sp>
        <p:sp>
          <p:nvSpPr>
            <p:cNvPr id="114" name="右矢印 113"/>
            <p:cNvSpPr/>
            <p:nvPr/>
          </p:nvSpPr>
          <p:spPr>
            <a:xfrm rot="1800000">
              <a:off x="476084" y="9504699"/>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1089"/>
            </a:p>
          </p:txBody>
        </p:sp>
        <p:sp>
          <p:nvSpPr>
            <p:cNvPr id="115" name="右矢印 99">
              <a:extLst>
                <a:ext uri="{FF2B5EF4-FFF2-40B4-BE49-F238E27FC236}">
                  <a16:creationId xmlns:a16="http://schemas.microsoft.com/office/drawing/2014/main" id="{1FE9CD84-7D52-E699-9516-51E0BF833B67}"/>
                </a:ext>
              </a:extLst>
            </p:cNvPr>
            <p:cNvSpPr/>
            <p:nvPr/>
          </p:nvSpPr>
          <p:spPr>
            <a:xfrm rot="19800000">
              <a:off x="515173" y="9104639"/>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89"/>
            </a:p>
          </p:txBody>
        </p:sp>
        <p:sp>
          <p:nvSpPr>
            <p:cNvPr id="116" name="テキスト ボックス 115">
              <a:extLst>
                <a:ext uri="{FF2B5EF4-FFF2-40B4-BE49-F238E27FC236}">
                  <a16:creationId xmlns:a16="http://schemas.microsoft.com/office/drawing/2014/main" id="{0E390BE3-315E-44B8-A1A1-4818C5C099EC}"/>
                </a:ext>
              </a:extLst>
            </p:cNvPr>
            <p:cNvSpPr txBox="1"/>
            <p:nvPr/>
          </p:nvSpPr>
          <p:spPr>
            <a:xfrm>
              <a:off x="917968" y="9026577"/>
              <a:ext cx="4200355" cy="559487"/>
            </a:xfrm>
            <a:prstGeom prst="rect">
              <a:avLst/>
            </a:prstGeom>
            <a:noFill/>
            <a:ln>
              <a:noFill/>
            </a:ln>
          </p:spPr>
          <p:txBody>
            <a:bodyPr wrap="square" lIns="43545" tIns="43545" rIns="43545" bIns="0" rtlCol="0">
              <a:noAutofit/>
            </a:bodyPr>
            <a:lstStyle/>
            <a:p>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年間で</a:t>
              </a:r>
              <a:r>
                <a:rPr lang="en-US" altLang="ja-JP" sz="847" dirty="0">
                  <a:latin typeface="ＭＳ Ｐゴシック" panose="020B0600070205080204" pitchFamily="50" charset="-128"/>
                  <a:ea typeface="ＭＳ Ｐゴシック" panose="020B0600070205080204" pitchFamily="50" charset="-128"/>
                </a:rPr>
                <a:t>20</a:t>
              </a:r>
              <a:r>
                <a:rPr lang="ja-JP" altLang="en-US" sz="847" dirty="0">
                  <a:latin typeface="ＭＳ Ｐゴシック" panose="020B0600070205080204" pitchFamily="50" charset="-128"/>
                  <a:ea typeface="ＭＳ Ｐゴシック" panose="020B0600070205080204" pitchFamily="50" charset="-128"/>
                </a:rPr>
                <a:t>％以上の上昇が見られた箇所・期間</a:t>
              </a:r>
            </a:p>
          </p:txBody>
        </p:sp>
        <p:sp>
          <p:nvSpPr>
            <p:cNvPr id="118" name="テキスト ボックス 117">
              <a:extLst>
                <a:ext uri="{FF2B5EF4-FFF2-40B4-BE49-F238E27FC236}">
                  <a16:creationId xmlns:a16="http://schemas.microsoft.com/office/drawing/2014/main" id="{0E390BE3-315E-44B8-A1A1-4818C5C099EC}"/>
                </a:ext>
              </a:extLst>
            </p:cNvPr>
            <p:cNvSpPr txBox="1"/>
            <p:nvPr/>
          </p:nvSpPr>
          <p:spPr>
            <a:xfrm>
              <a:off x="921532" y="9415543"/>
              <a:ext cx="4200355" cy="559487"/>
            </a:xfrm>
            <a:prstGeom prst="rect">
              <a:avLst/>
            </a:prstGeom>
            <a:noFill/>
            <a:ln>
              <a:noFill/>
            </a:ln>
          </p:spPr>
          <p:txBody>
            <a:bodyPr wrap="square" lIns="43545" tIns="43545" rIns="43545" bIns="0" rtlCol="0">
              <a:noAutofit/>
            </a:bodyPr>
            <a:lstStyle/>
            <a:p>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年間で</a:t>
              </a:r>
              <a:r>
                <a:rPr lang="en-US" altLang="ja-JP" sz="847" dirty="0">
                  <a:latin typeface="ＭＳ Ｐゴシック" panose="020B0600070205080204" pitchFamily="50" charset="-128"/>
                  <a:ea typeface="ＭＳ Ｐゴシック" panose="020B0600070205080204" pitchFamily="50" charset="-128"/>
                </a:rPr>
                <a:t>20</a:t>
              </a:r>
              <a:r>
                <a:rPr lang="ja-JP" altLang="en-US" sz="847" dirty="0">
                  <a:latin typeface="ＭＳ Ｐゴシック" panose="020B0600070205080204" pitchFamily="50" charset="-128"/>
                  <a:ea typeface="ＭＳ Ｐゴシック" panose="020B0600070205080204" pitchFamily="50" charset="-128"/>
                </a:rPr>
                <a:t>％以上の低下が見られた箇所・期間</a:t>
              </a:r>
            </a:p>
          </p:txBody>
        </p:sp>
        <p:sp>
          <p:nvSpPr>
            <p:cNvPr id="119" name="テキスト ボックス 118">
              <a:extLst>
                <a:ext uri="{FF2B5EF4-FFF2-40B4-BE49-F238E27FC236}">
                  <a16:creationId xmlns:a16="http://schemas.microsoft.com/office/drawing/2014/main" id="{0E390BE3-315E-44B8-A1A1-4818C5C099EC}"/>
                </a:ext>
              </a:extLst>
            </p:cNvPr>
            <p:cNvSpPr txBox="1"/>
            <p:nvPr/>
          </p:nvSpPr>
          <p:spPr>
            <a:xfrm>
              <a:off x="925097" y="9827610"/>
              <a:ext cx="5114036" cy="559487"/>
            </a:xfrm>
            <a:prstGeom prst="rect">
              <a:avLst/>
            </a:prstGeom>
            <a:noFill/>
            <a:ln>
              <a:noFill/>
            </a:ln>
          </p:spPr>
          <p:txBody>
            <a:bodyPr wrap="square" lIns="43545" tIns="43545" rIns="43545" bIns="0" rtlCol="0">
              <a:noAutofit/>
            </a:bodyPr>
            <a:lstStyle/>
            <a:p>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年間で</a:t>
              </a:r>
              <a:r>
                <a:rPr lang="en-US" altLang="ja-JP" sz="847" dirty="0">
                  <a:latin typeface="ＭＳ Ｐゴシック" panose="020B0600070205080204" pitchFamily="50" charset="-128"/>
                  <a:ea typeface="ＭＳ Ｐゴシック" panose="020B0600070205080204" pitchFamily="50" charset="-128"/>
                </a:rPr>
                <a:t>20</a:t>
              </a:r>
              <a:r>
                <a:rPr lang="ja-JP" altLang="en-US" sz="847" dirty="0">
                  <a:latin typeface="ＭＳ Ｐゴシック" panose="020B0600070205080204" pitchFamily="50" charset="-128"/>
                  <a:ea typeface="ＭＳ Ｐゴシック" panose="020B0600070205080204" pitchFamily="50" charset="-128"/>
                </a:rPr>
                <a:t>％以上の上昇・低下が見られなかった箇所・期間</a:t>
              </a:r>
            </a:p>
          </p:txBody>
        </p:sp>
        <p:sp>
          <p:nvSpPr>
            <p:cNvPr id="6" name="正方形/長方形 5"/>
            <p:cNvSpPr/>
            <p:nvPr/>
          </p:nvSpPr>
          <p:spPr>
            <a:xfrm>
              <a:off x="403311" y="8907238"/>
              <a:ext cx="8601541" cy="13711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sp>
        <p:nvSpPr>
          <p:cNvPr id="88" name="テキスト ボックス 87">
            <a:extLst>
              <a:ext uri="{FF2B5EF4-FFF2-40B4-BE49-F238E27FC236}">
                <a16:creationId xmlns:a16="http://schemas.microsoft.com/office/drawing/2014/main" id="{73573EB0-9E5B-4F1F-A975-EAB9565FD16B}"/>
              </a:ext>
            </a:extLst>
          </p:cNvPr>
          <p:cNvSpPr txBox="1"/>
          <p:nvPr/>
        </p:nvSpPr>
        <p:spPr>
          <a:xfrm>
            <a:off x="323597" y="5415277"/>
            <a:ext cx="566081" cy="108862"/>
          </a:xfrm>
          <a:prstGeom prst="rect">
            <a:avLst/>
          </a:prstGeom>
          <a:noFill/>
        </p:spPr>
        <p:txBody>
          <a:bodyPr wrap="square" lIns="0" tIns="0" rIns="0" bIns="0" rtlCol="0" anchor="ctr" anchorCtr="0">
            <a:noAutofit/>
          </a:bodyPr>
          <a:lstStyle/>
          <a:p>
            <a:r>
              <a:rPr lang="ja-JP" altLang="en-US" sz="605" dirty="0">
                <a:solidFill>
                  <a:srgbClr val="C00000"/>
                </a:solidFill>
                <a:latin typeface="ＭＳ Ｐゴシック" panose="020B0600070205080204" pitchFamily="50" charset="-128"/>
                <a:ea typeface="ＭＳ Ｐゴシック" panose="020B0600070205080204" pitchFamily="50" charset="-128"/>
              </a:rPr>
              <a:t>矢印</a:t>
            </a:r>
            <a:r>
              <a:rPr lang="ja-JP" altLang="en-US" sz="605" dirty="0">
                <a:latin typeface="ＭＳ Ｐゴシック" panose="020B0600070205080204" pitchFamily="50" charset="-128"/>
                <a:ea typeface="ＭＳ Ｐゴシック" panose="020B0600070205080204" pitchFamily="50" charset="-128"/>
              </a:rPr>
              <a:t>：改善方向</a:t>
            </a:r>
          </a:p>
        </p:txBody>
      </p:sp>
      <p:grpSp>
        <p:nvGrpSpPr>
          <p:cNvPr id="120" name="グループ化 119"/>
          <p:cNvGrpSpPr/>
          <p:nvPr/>
        </p:nvGrpSpPr>
        <p:grpSpPr>
          <a:xfrm>
            <a:off x="0" y="-37863"/>
            <a:ext cx="8179435" cy="433863"/>
            <a:chOff x="0" y="-37863"/>
            <a:chExt cx="8179435" cy="433863"/>
          </a:xfrm>
        </p:grpSpPr>
        <p:sp>
          <p:nvSpPr>
            <p:cNvPr id="122" name="正方形/長方形 121"/>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3"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6291942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51</a:t>
            </a:fld>
            <a:endParaRPr kumimoji="1" lang="ja-JP" altLang="en-US" dirty="0"/>
          </a:p>
        </p:txBody>
      </p:sp>
      <p:graphicFrame>
        <p:nvGraphicFramePr>
          <p:cNvPr id="3" name="表 2">
            <a:extLst>
              <a:ext uri="{FF2B5EF4-FFF2-40B4-BE49-F238E27FC236}">
                <a16:creationId xmlns:a16="http://schemas.microsoft.com/office/drawing/2014/main" id="{D7F2FBA7-ABBD-4074-8C34-613E782EAC07}"/>
              </a:ext>
            </a:extLst>
          </p:cNvPr>
          <p:cNvGraphicFramePr>
            <a:graphicFrameLocks noGrp="1"/>
          </p:cNvGraphicFramePr>
          <p:nvPr>
            <p:extLst/>
          </p:nvPr>
        </p:nvGraphicFramePr>
        <p:xfrm>
          <a:off x="-197" y="569189"/>
          <a:ext cx="9144393" cy="238322"/>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33394">
                <a:tc>
                  <a:txBody>
                    <a:bodyPr/>
                    <a:lstStyle/>
                    <a:p>
                      <a:pPr algn="ctr"/>
                      <a:r>
                        <a:rPr kumimoji="1" lang="ja-JP" altLang="en-US" sz="1000" dirty="0" smtClean="0">
                          <a:latin typeface="ＭＳ ゴシック" panose="020B0609070205080204" pitchFamily="49" charset="-128"/>
                          <a:ea typeface="ＭＳ ゴシック" panose="020B0609070205080204" pitchFamily="49" charset="-128"/>
                        </a:rPr>
                        <a:t>薬剤散布後の底質変化（</a:t>
                      </a:r>
                      <a:r>
                        <a:rPr kumimoji="1" lang="en-US" altLang="ja-JP" sz="1000" dirty="0" smtClean="0">
                          <a:latin typeface="ＭＳ ゴシック" panose="020B0609070205080204" pitchFamily="49" charset="-128"/>
                          <a:ea typeface="ＭＳ ゴシック" panose="020B0609070205080204" pitchFamily="49" charset="-128"/>
                        </a:rPr>
                        <a:t>1</a:t>
                      </a:r>
                      <a:r>
                        <a:rPr kumimoji="1" lang="ja-JP" altLang="en-US" sz="1000" dirty="0" smtClean="0">
                          <a:latin typeface="ＭＳ ゴシック" panose="020B0609070205080204" pitchFamily="49" charset="-128"/>
                          <a:ea typeface="ＭＳ ゴシック" panose="020B0609070205080204" pitchFamily="49" charset="-128"/>
                        </a:rPr>
                        <a:t>年間通した評価）</a:t>
                      </a:r>
                      <a:endParaRPr kumimoji="1" lang="en-US" altLang="ja-JP" sz="1000" dirty="0">
                        <a:latin typeface="ＭＳ ゴシック" panose="020B0609070205080204" pitchFamily="49" charset="-128"/>
                        <a:ea typeface="ＭＳ ゴシック" panose="020B0609070205080204" pitchFamily="49" charset="-128"/>
                      </a:endParaRPr>
                    </a:p>
                  </a:txBody>
                  <a:tcPr marL="85923" marR="85923" marT="42961" marB="42961" anchor="ctr">
                    <a:solidFill>
                      <a:srgbClr val="FF66CC"/>
                    </a:solidFill>
                  </a:tcPr>
                </a:tc>
                <a:extLst>
                  <a:ext uri="{0D108BD9-81ED-4DB2-BD59-A6C34878D82A}">
                    <a16:rowId xmlns:a16="http://schemas.microsoft.com/office/drawing/2014/main" val="3349066960"/>
                  </a:ext>
                </a:extLst>
              </a:tr>
            </a:tbl>
          </a:graphicData>
        </a:graphic>
      </p:graphicFrame>
      <p:sp>
        <p:nvSpPr>
          <p:cNvPr id="4" name="正方形/長方形 3">
            <a:extLst>
              <a:ext uri="{FF2B5EF4-FFF2-40B4-BE49-F238E27FC236}">
                <a16:creationId xmlns:a16="http://schemas.microsoft.com/office/drawing/2014/main" id="{7B8B2E89-8F78-401E-84C9-97230D25329D}"/>
              </a:ext>
            </a:extLst>
          </p:cNvPr>
          <p:cNvSpPr/>
          <p:nvPr/>
        </p:nvSpPr>
        <p:spPr>
          <a:xfrm>
            <a:off x="0" y="206902"/>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5" name="テキスト ボックス 3">
            <a:extLst>
              <a:ext uri="{FF2B5EF4-FFF2-40B4-BE49-F238E27FC236}">
                <a16:creationId xmlns:a16="http://schemas.microsoft.com/office/drawing/2014/main" id="{DB4CE161-E48F-4601-84F0-45A1621F2695}"/>
              </a:ext>
            </a:extLst>
          </p:cNvPr>
          <p:cNvSpPr txBox="1"/>
          <p:nvPr/>
        </p:nvSpPr>
        <p:spPr>
          <a:xfrm>
            <a:off x="0" y="197217"/>
            <a:ext cx="6402209" cy="3819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底質</a:t>
            </a:r>
            <a:endPar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aphicFrame>
        <p:nvGraphicFramePr>
          <p:cNvPr id="6" name="表 5"/>
          <p:cNvGraphicFramePr>
            <a:graphicFrameLocks noGrp="1"/>
          </p:cNvGraphicFramePr>
          <p:nvPr>
            <p:extLst/>
          </p:nvPr>
        </p:nvGraphicFramePr>
        <p:xfrm>
          <a:off x="231008" y="1409148"/>
          <a:ext cx="8723340" cy="4634822"/>
        </p:xfrm>
        <a:graphic>
          <a:graphicData uri="http://schemas.openxmlformats.org/drawingml/2006/table">
            <a:tbl>
              <a:tblPr firstRow="1" bandRow="1">
                <a:tableStyleId>{5C22544A-7EE6-4342-B048-85BDC9FD1C3A}</a:tableStyleId>
              </a:tblPr>
              <a:tblGrid>
                <a:gridCol w="1837619">
                  <a:extLst>
                    <a:ext uri="{9D8B030D-6E8A-4147-A177-3AD203B41FA5}">
                      <a16:colId xmlns:a16="http://schemas.microsoft.com/office/drawing/2014/main" val="1063321374"/>
                    </a:ext>
                  </a:extLst>
                </a:gridCol>
                <a:gridCol w="3785559">
                  <a:extLst>
                    <a:ext uri="{9D8B030D-6E8A-4147-A177-3AD203B41FA5}">
                      <a16:colId xmlns:a16="http://schemas.microsoft.com/office/drawing/2014/main" val="219656951"/>
                    </a:ext>
                  </a:extLst>
                </a:gridCol>
                <a:gridCol w="3100162">
                  <a:extLst>
                    <a:ext uri="{9D8B030D-6E8A-4147-A177-3AD203B41FA5}">
                      <a16:colId xmlns:a16="http://schemas.microsoft.com/office/drawing/2014/main" val="708218209"/>
                    </a:ext>
                  </a:extLst>
                </a:gridCol>
              </a:tblGrid>
              <a:tr h="229873">
                <a:tc>
                  <a:txBody>
                    <a:bodyP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項目</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試行実施の結果</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評価</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10419300"/>
                  </a:ext>
                </a:extLst>
              </a:tr>
              <a:tr h="1109185">
                <a:tc>
                  <a:txBody>
                    <a:bodyPr/>
                    <a:lstStyle/>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b="0" dirty="0" smtClean="0">
                          <a:latin typeface="ＭＳ Ｐゴシック" panose="020B0600070205080204" pitchFamily="50" charset="-128"/>
                          <a:ea typeface="ＭＳ Ｐゴシック" panose="020B0600070205080204" pitchFamily="50" charset="-128"/>
                        </a:rPr>
                        <a:t>底質調査による１年間を</a:t>
                      </a:r>
                      <a:endParaRPr kumimoji="1" lang="en-US" altLang="ja-JP" sz="1100" b="0" dirty="0" smtClean="0">
                        <a:latin typeface="ＭＳ Ｐゴシック" panose="020B0600070205080204" pitchFamily="50" charset="-128"/>
                        <a:ea typeface="ＭＳ Ｐゴシック" panose="020B0600070205080204" pitchFamily="50" charset="-128"/>
                      </a:endParaRPr>
                    </a:p>
                    <a:p>
                      <a:pPr algn="ctr"/>
                      <a:r>
                        <a:rPr kumimoji="1" lang="ja-JP" altLang="en-US" sz="1100" b="0" dirty="0" smtClean="0">
                          <a:latin typeface="ＭＳ Ｐゴシック" panose="020B0600070205080204" pitchFamily="50" charset="-128"/>
                          <a:ea typeface="ＭＳ Ｐゴシック" panose="020B0600070205080204" pitchFamily="50" charset="-128"/>
                        </a:rPr>
                        <a:t>通じた底質改善効果の検証</a:t>
                      </a:r>
                      <a:endParaRPr kumimoji="1" lang="en-US" altLang="ja-JP" sz="1100" b="0" dirty="0" smtClean="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上層・下層とも改善・緩和が確認されたのはエリア</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2-2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と</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の全硫化物のみであった。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改善メカニズムを踏まえると、</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ORP,TOC,</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強熱減量は連動して改善するものと考えられる。下層ではエリア</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でのみ</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TOC,</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強熱減量とも改善が確認されたが、上層では改善・緩和は確認されなかった。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sz="1100" dirty="0" smtClean="0">
                          <a:latin typeface="ＭＳ Ｐゴシック" panose="020B0600070205080204" pitchFamily="50" charset="-128"/>
                          <a:ea typeface="ＭＳ Ｐゴシック" panose="020B0600070205080204" pitchFamily="50" charset="-128"/>
                        </a:rPr>
                        <a:t>年間を通して実験区全体で改善・緩和が確認されたのは全硫化物のみであり、平野川において期待する底質改善効果（底質上層・下層双方での</a:t>
                      </a:r>
                      <a:r>
                        <a:rPr lang="en-US" altLang="ja-JP" sz="1100" dirty="0" smtClean="0">
                          <a:latin typeface="ＭＳ Ｐゴシック" panose="020B0600070205080204" pitchFamily="50" charset="-128"/>
                          <a:ea typeface="ＭＳ Ｐゴシック" panose="020B0600070205080204" pitchFamily="50" charset="-128"/>
                        </a:rPr>
                        <a:t>TOC</a:t>
                      </a:r>
                      <a:r>
                        <a:rPr lang="ja-JP" altLang="en-US" sz="1100" dirty="0" err="1" smtClean="0">
                          <a:latin typeface="ＭＳ Ｐゴシック" panose="020B0600070205080204" pitchFamily="50" charset="-128"/>
                          <a:ea typeface="ＭＳ Ｐゴシック" panose="020B0600070205080204" pitchFamily="50" charset="-128"/>
                        </a:rPr>
                        <a:t>や強</a:t>
                      </a:r>
                      <a:r>
                        <a:rPr lang="ja-JP" altLang="en-US" sz="1100" dirty="0" smtClean="0">
                          <a:latin typeface="ＭＳ Ｐゴシック" panose="020B0600070205080204" pitchFamily="50" charset="-128"/>
                          <a:ea typeface="ＭＳ Ｐゴシック" panose="020B0600070205080204" pitchFamily="50" charset="-128"/>
                        </a:rPr>
                        <a:t>熱減量の改善緩和）は確認されなかった。</a:t>
                      </a:r>
                      <a:endParaRPr lang="en-US" altLang="ja-JP" sz="1100" dirty="0" smtClean="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21960772"/>
                  </a:ext>
                </a:extLst>
              </a:tr>
              <a:tr h="1714356">
                <a:tc>
                  <a:txBody>
                    <a:bodyPr/>
                    <a:lstStyle/>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b="0" dirty="0" smtClean="0">
                          <a:latin typeface="ＭＳ Ｐゴシック" panose="020B0600070205080204" pitchFamily="50" charset="-128"/>
                          <a:ea typeface="ＭＳ Ｐゴシック" panose="020B0600070205080204" pitchFamily="50" charset="-128"/>
                        </a:rPr>
                        <a:t>薬剤散布量の違い</a:t>
                      </a:r>
                      <a:endParaRPr kumimoji="1" lang="en-US" altLang="ja-JP" sz="1100" b="0" dirty="0" smtClean="0">
                        <a:latin typeface="ＭＳ Ｐゴシック" panose="020B0600070205080204" pitchFamily="50" charset="-128"/>
                        <a:ea typeface="ＭＳ Ｐゴシック" panose="020B0600070205080204" pitchFamily="50" charset="-128"/>
                      </a:endParaRPr>
                    </a:p>
                    <a:p>
                      <a:pPr algn="ctr"/>
                      <a:r>
                        <a:rPr kumimoji="1" lang="ja-JP" altLang="en-US" sz="1100" b="0" dirty="0" smtClean="0">
                          <a:latin typeface="ＭＳ Ｐゴシック" panose="020B0600070205080204" pitchFamily="50" charset="-128"/>
                          <a:ea typeface="ＭＳ Ｐゴシック" panose="020B0600070205080204" pitchFamily="50" charset="-128"/>
                        </a:rPr>
                        <a:t>による結果の評価</a:t>
                      </a:r>
                      <a:endParaRPr kumimoji="1" lang="ja-JP" altLang="en-US" sz="1100" b="0" dirty="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実験区１－１と１－２の比較では、実験区１－２の下層で</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ORP</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について改善効果が見られたのみであり、薬剤散布量の違いによる差は確認されなかった。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実験区２－１と２－２の比較では、実験区２－１ではいずれの項目の改善・緩和が見られなかったが、実験区２－２では全硫化物及び強熱減量で改善がみられた。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実験区３－１と３－２の比較では、実験区３－１では下層の全硫化物、強熱減量の緩和が見られた。実験区３－２では上層・下層での全硫化物及び下層での</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TOC,</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強熱減量で改善・緩和がみられた。</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試行実施の結果、１回あたりの散布量はメーカー推奨条件である</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0.9kg/m</a:t>
                      </a:r>
                      <a:r>
                        <a:rPr kumimoji="1" lang="en-US" altLang="ja-JP" sz="1100" baseline="30000" dirty="0" smtClean="0">
                          <a:solidFill>
                            <a:schemeClr val="tx1"/>
                          </a:solidFill>
                          <a:latin typeface="ＭＳ Ｐゴシック" panose="020B0600070205080204" pitchFamily="50" charset="-128"/>
                          <a:ea typeface="ＭＳ Ｐゴシック" panose="020B0600070205080204" pitchFamily="50" charset="-128"/>
                        </a:rPr>
                        <a:t>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のほうが、より薬剤による改善が確認された。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一方で散布量を変化させた場合でも、期待する底質改善効果は確認されず、効率的・効果的な散布量の検証には至らなかった。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867043"/>
                  </a:ext>
                </a:extLst>
              </a:tr>
              <a:tr h="1548451">
                <a:tc>
                  <a:txBody>
                    <a:bodyPr/>
                    <a:lstStyle/>
                    <a:p>
                      <a:pPr algn="ctr"/>
                      <a:r>
                        <a:rPr kumimoji="1" lang="ja-JP" altLang="en-US" sz="1100" dirty="0" smtClean="0">
                          <a:latin typeface="ＭＳ Ｐゴシック" panose="020B0600070205080204" pitchFamily="50" charset="-128"/>
                          <a:ea typeface="ＭＳ Ｐゴシック" panose="020B0600070205080204" pitchFamily="50" charset="-128"/>
                        </a:rPr>
                        <a:t>薬剤散布頻度の違い</a:t>
                      </a:r>
                      <a:endParaRPr kumimoji="1" lang="en-US" altLang="ja-JP" sz="1100" dirty="0" smtClean="0">
                        <a:latin typeface="ＭＳ Ｐゴシック" panose="020B0600070205080204" pitchFamily="50" charset="-128"/>
                        <a:ea typeface="ＭＳ Ｐゴシック" panose="020B0600070205080204" pitchFamily="50" charset="-128"/>
                      </a:endParaRPr>
                    </a:p>
                    <a:p>
                      <a:pPr algn="ctr"/>
                      <a:r>
                        <a:rPr kumimoji="1" lang="ja-JP" altLang="en-US" sz="1100" dirty="0" smtClean="0">
                          <a:latin typeface="ＭＳ Ｐゴシック" panose="020B0600070205080204" pitchFamily="50" charset="-128"/>
                          <a:ea typeface="ＭＳ Ｐゴシック" panose="020B0600070205080204" pitchFamily="50" charset="-128"/>
                        </a:rPr>
                        <a:t>による結果の評価</a:t>
                      </a:r>
                    </a:p>
                  </a:txBody>
                  <a:tcPr marL="55302" marR="55302" marT="27651" marB="27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実験区１では年間を通じた改善は確認されなかった。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実験区２－２と実験区３－２の比較では、実験区２－２では上層・下層の全硫化物及び下層の強熱減量で改善がみられた。実験区３－２では上層・下層での全硫化物及び下層での</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TOC,</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強熱減量で改善・緩和がみられた。</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100" dirty="0" smtClean="0">
                          <a:latin typeface="ＭＳ Ｐゴシック" panose="020B0600070205080204" pitchFamily="50" charset="-128"/>
                          <a:ea typeface="ＭＳ Ｐゴシック" panose="020B0600070205080204" pitchFamily="50" charset="-128"/>
                        </a:rPr>
                        <a:t>年１回の散布では年間を通じた改善効果を得るには不十分である。</a:t>
                      </a:r>
                      <a:endParaRPr kumimoji="1" lang="en-US" altLang="ja-JP" sz="1100" dirty="0" smtClean="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100" dirty="0" smtClean="0">
                          <a:latin typeface="ＭＳ Ｐゴシック" panose="020B0600070205080204" pitchFamily="50" charset="-128"/>
                          <a:ea typeface="ＭＳ Ｐゴシック" panose="020B0600070205080204" pitchFamily="50" charset="-128"/>
                        </a:rPr>
                        <a:t>薬剤散布頻度の高い実験区３のほうが改善・緩和された項目が多く、メーカー推奨より多い頻度で薬剤を散布したほうが高い底質改善効果が確認された。</a:t>
                      </a:r>
                      <a:endParaRPr kumimoji="1" lang="en-US" altLang="ja-JP" sz="1100" dirty="0" smtClean="0">
                        <a:latin typeface="ＭＳ Ｐゴシック" panose="020B0600070205080204" pitchFamily="50" charset="-128"/>
                        <a:ea typeface="ＭＳ Ｐゴシック" panose="020B0600070205080204" pitchFamily="50" charset="-128"/>
                      </a:endParaRPr>
                    </a:p>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一方で散布頻度を変化させた場合でも期待する底質改善効果は確認されず、効率的・効果的な散布頻度の検証には至らなかった。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22247934"/>
                  </a:ext>
                </a:extLst>
              </a:tr>
            </a:tbl>
          </a:graphicData>
        </a:graphic>
      </p:graphicFrame>
      <p:sp>
        <p:nvSpPr>
          <p:cNvPr id="7" name="テキスト ボックス 6">
            <a:extLst>
              <a:ext uri="{FF2B5EF4-FFF2-40B4-BE49-F238E27FC236}">
                <a16:creationId xmlns:a16="http://schemas.microsoft.com/office/drawing/2014/main" id="{0B677973-D0F0-4BF9-843F-5ECD9C850D71}"/>
              </a:ext>
            </a:extLst>
          </p:cNvPr>
          <p:cNvSpPr txBox="1"/>
          <p:nvPr/>
        </p:nvSpPr>
        <p:spPr>
          <a:xfrm>
            <a:off x="9443833" y="6291991"/>
            <a:ext cx="1654307" cy="32658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南弁天橋・実験区</a:t>
            </a:r>
            <a:r>
              <a:rPr lang="en-US" altLang="ja-JP" sz="605" dirty="0">
                <a:latin typeface="ＭＳ Ｐゴシック" panose="020B0600070205080204" pitchFamily="50" charset="-128"/>
                <a:ea typeface="ＭＳ Ｐゴシック" panose="020B0600070205080204" pitchFamily="50" charset="-128"/>
              </a:rPr>
              <a:t>3-2】</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・単位散布量は基準どおり</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8" name="グループ化 7">
            <a:extLst>
              <a:ext uri="{FF2B5EF4-FFF2-40B4-BE49-F238E27FC236}">
                <a16:creationId xmlns:a16="http://schemas.microsoft.com/office/drawing/2014/main" id="{EC1877F4-7E2D-436E-8179-EFBE6D8CC690}"/>
              </a:ext>
            </a:extLst>
          </p:cNvPr>
          <p:cNvGrpSpPr/>
          <p:nvPr/>
        </p:nvGrpSpPr>
        <p:grpSpPr>
          <a:xfrm>
            <a:off x="9576048" y="5902196"/>
            <a:ext cx="1522091" cy="217724"/>
            <a:chOff x="12275999" y="2880000"/>
            <a:chExt cx="2516735" cy="360000"/>
          </a:xfrm>
        </p:grpSpPr>
        <p:sp>
          <p:nvSpPr>
            <p:cNvPr id="9" name="テキスト ボックス 8">
              <a:extLst>
                <a:ext uri="{FF2B5EF4-FFF2-40B4-BE49-F238E27FC236}">
                  <a16:creationId xmlns:a16="http://schemas.microsoft.com/office/drawing/2014/main" id="{101D20CF-E00C-4BE9-B676-CE9495FB4B1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1B21AC53-3DEF-45A0-9B89-C93B41FF2E0E}"/>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BACFDA2A-46A6-483E-B748-52FAF96A3556}"/>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2" name="正方形/長方形 11">
              <a:extLst>
                <a:ext uri="{FF2B5EF4-FFF2-40B4-BE49-F238E27FC236}">
                  <a16:creationId xmlns:a16="http://schemas.microsoft.com/office/drawing/2014/main" id="{296C5429-9EFA-458F-8017-D66FAA57352C}"/>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3" name="正方形/長方形 12">
              <a:extLst>
                <a:ext uri="{FF2B5EF4-FFF2-40B4-BE49-F238E27FC236}">
                  <a16:creationId xmlns:a16="http://schemas.microsoft.com/office/drawing/2014/main" id="{1EF5D999-DDAA-402E-AF36-FB97B18C7B6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4" name="テキスト ボックス 13">
              <a:extLst>
                <a:ext uri="{FF2B5EF4-FFF2-40B4-BE49-F238E27FC236}">
                  <a16:creationId xmlns:a16="http://schemas.microsoft.com/office/drawing/2014/main" id="{80D77A92-1FD1-426E-ABA9-020C2A9A5CEC}"/>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C13934B7-A2B7-496D-AE29-476CF767C360}"/>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graphicFrame>
        <p:nvGraphicFramePr>
          <p:cNvPr id="16" name="表 63">
            <a:extLst>
              <a:ext uri="{FF2B5EF4-FFF2-40B4-BE49-F238E27FC236}">
                <a16:creationId xmlns:a16="http://schemas.microsoft.com/office/drawing/2014/main" id="{3CCE8C38-B3CB-4D75-8BAD-538516DD1DB2}"/>
              </a:ext>
            </a:extLst>
          </p:cNvPr>
          <p:cNvGraphicFramePr>
            <a:graphicFrameLocks noGrp="1"/>
          </p:cNvGraphicFramePr>
          <p:nvPr>
            <p:extLst/>
          </p:nvPr>
        </p:nvGraphicFramePr>
        <p:xfrm>
          <a:off x="9576048" y="4370530"/>
          <a:ext cx="1672190"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78760">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lnR w="12700" cap="flat" cmpd="sng" algn="ctr">
                      <a:solidFill>
                        <a:schemeClr val="tx1"/>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77216447"/>
                  </a:ext>
                </a:extLst>
              </a:tr>
            </a:tbl>
          </a:graphicData>
        </a:graphic>
      </p:graphicFrame>
      <p:sp>
        <p:nvSpPr>
          <p:cNvPr id="17" name="テキスト ボックス 16">
            <a:extLst>
              <a:ext uri="{FF2B5EF4-FFF2-40B4-BE49-F238E27FC236}">
                <a16:creationId xmlns:a16="http://schemas.microsoft.com/office/drawing/2014/main" id="{95B00D1F-138D-42CD-8BE7-2F253E30AA70}"/>
              </a:ext>
            </a:extLst>
          </p:cNvPr>
          <p:cNvSpPr txBox="1"/>
          <p:nvPr/>
        </p:nvSpPr>
        <p:spPr>
          <a:xfrm>
            <a:off x="147527" y="820860"/>
            <a:ext cx="8890302" cy="462792"/>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・１年間を通じた改善効果について、</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年間を通じた実験区全体（上層・下層）で薬剤の改善メカニズムから期待される薬剤による底質改善効果があったかどうかを検証した。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散布量・頻度による結果の違いについては、１回あたりの散布量・散布頻度のみが異なる実験区どうしで比較を行い、改善・緩和効果が見られた項目の多少により評価したうえで、効果的な散布方法について検討した。</a:t>
            </a:r>
            <a:endParaRPr lang="en-US" altLang="ja-JP" sz="847"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390757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テキスト ボックス 79">
            <a:extLst>
              <a:ext uri="{FF2B5EF4-FFF2-40B4-BE49-F238E27FC236}">
                <a16:creationId xmlns:a16="http://schemas.microsoft.com/office/drawing/2014/main" id="{0E390BE3-315E-44B8-A1A1-4818C5C099EC}"/>
              </a:ext>
            </a:extLst>
          </p:cNvPr>
          <p:cNvSpPr txBox="1"/>
          <p:nvPr/>
        </p:nvSpPr>
        <p:spPr>
          <a:xfrm>
            <a:off x="341728" y="6373448"/>
            <a:ext cx="7388844" cy="635556"/>
          </a:xfrm>
          <a:prstGeom prst="rect">
            <a:avLst/>
          </a:prstGeom>
          <a:noFill/>
          <a:ln>
            <a:noFill/>
          </a:ln>
        </p:spPr>
        <p:txBody>
          <a:bodyPr wrap="square" lIns="43545" tIns="43545" rIns="43545" bIns="0" rtlCol="0">
            <a:noAutofit/>
          </a:bodyPr>
          <a:lstStyle/>
          <a:p>
            <a:pPr>
              <a:lnSpc>
                <a:spcPts val="786"/>
              </a:lnSpc>
            </a:pPr>
            <a:r>
              <a:rPr kumimoji="1" lang="ja-JP" altLang="en-US" sz="847" b="1" dirty="0">
                <a:solidFill>
                  <a:srgbClr val="FF0000"/>
                </a:solidFill>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：改善傾向が見られた範囲　</a:t>
            </a:r>
            <a:r>
              <a:rPr lang="en-US" altLang="ja-JP" sz="847" dirty="0">
                <a:latin typeface="ＭＳ Ｐゴシック" panose="020B0600070205080204" pitchFamily="50" charset="-128"/>
                <a:ea typeface="ＭＳ Ｐゴシック" panose="020B0600070205080204" pitchFamily="50" charset="-128"/>
              </a:rPr>
              <a:t> </a:t>
            </a:r>
            <a:r>
              <a:rPr kumimoji="1" lang="ja-JP" altLang="en-US" sz="847" b="1" dirty="0">
                <a:solidFill>
                  <a:srgbClr val="0000FF"/>
                </a:solidFill>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：緩和傾向が見られた範囲　</a:t>
            </a:r>
            <a:r>
              <a:rPr lang="en-US" altLang="ja-JP" sz="847" dirty="0">
                <a:latin typeface="ＭＳ Ｐゴシック" panose="020B0600070205080204" pitchFamily="50" charset="-128"/>
                <a:ea typeface="ＭＳ Ｐゴシック" panose="020B0600070205080204" pitchFamily="50" charset="-128"/>
              </a:rPr>
              <a:t> </a:t>
            </a:r>
            <a:r>
              <a:rPr kumimoji="1" lang="en-US" altLang="ja-JP" sz="847" b="1" dirty="0">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：改善・緩和傾向が見られなかった範囲（改善または緩和傾向が見られた範囲は、黄色で着色）</a:t>
            </a:r>
            <a:endParaRPr lang="en-US" altLang="ja-JP" sz="847" dirty="0">
              <a:latin typeface="ＭＳ Ｐゴシック" panose="020B0600070205080204" pitchFamily="50" charset="-128"/>
              <a:ea typeface="ＭＳ Ｐゴシック" panose="020B0600070205080204" pitchFamily="50" charset="-128"/>
            </a:endParaRPr>
          </a:p>
          <a:p>
            <a:pPr>
              <a:lnSpc>
                <a:spcPts val="786"/>
              </a:lnSpc>
            </a:pPr>
            <a:endParaRPr lang="en-US" altLang="ja-JP" sz="847" dirty="0">
              <a:latin typeface="ＭＳ Ｐゴシック" panose="020B0600070205080204" pitchFamily="50" charset="-128"/>
              <a:ea typeface="ＭＳ Ｐゴシック" panose="020B0600070205080204" pitchFamily="50" charset="-128"/>
            </a:endParaRPr>
          </a:p>
          <a:p>
            <a:pPr>
              <a:lnSpc>
                <a:spcPts val="786"/>
              </a:lnSpc>
            </a:pPr>
            <a:endParaRPr lang="en-US" altLang="ja-JP" sz="847" dirty="0">
              <a:latin typeface="ＭＳ Ｐゴシック" panose="020B0600070205080204" pitchFamily="50" charset="-128"/>
              <a:ea typeface="ＭＳ Ｐゴシック" panose="020B0600070205080204" pitchFamily="50" charset="-128"/>
            </a:endParaRPr>
          </a:p>
        </p:txBody>
      </p:sp>
      <p:graphicFrame>
        <p:nvGraphicFramePr>
          <p:cNvPr id="4" name="表 3"/>
          <p:cNvGraphicFramePr>
            <a:graphicFrameLocks noGrp="1"/>
          </p:cNvGraphicFramePr>
          <p:nvPr>
            <p:extLst/>
          </p:nvPr>
        </p:nvGraphicFramePr>
        <p:xfrm>
          <a:off x="189833" y="1594107"/>
          <a:ext cx="8834923" cy="4747716"/>
        </p:xfrm>
        <a:graphic>
          <a:graphicData uri="http://schemas.openxmlformats.org/drawingml/2006/table">
            <a:tbl>
              <a:tblPr/>
              <a:tblGrid>
                <a:gridCol w="649284">
                  <a:extLst>
                    <a:ext uri="{9D8B030D-6E8A-4147-A177-3AD203B41FA5}">
                      <a16:colId xmlns:a16="http://schemas.microsoft.com/office/drawing/2014/main" val="520119555"/>
                    </a:ext>
                  </a:extLst>
                </a:gridCol>
                <a:gridCol w="259643">
                  <a:extLst>
                    <a:ext uri="{9D8B030D-6E8A-4147-A177-3AD203B41FA5}">
                      <a16:colId xmlns:a16="http://schemas.microsoft.com/office/drawing/2014/main" val="241721337"/>
                    </a:ext>
                  </a:extLst>
                </a:gridCol>
                <a:gridCol w="1104825">
                  <a:extLst>
                    <a:ext uri="{9D8B030D-6E8A-4147-A177-3AD203B41FA5}">
                      <a16:colId xmlns:a16="http://schemas.microsoft.com/office/drawing/2014/main" val="2621522215"/>
                    </a:ext>
                  </a:extLst>
                </a:gridCol>
                <a:gridCol w="1320072">
                  <a:extLst>
                    <a:ext uri="{9D8B030D-6E8A-4147-A177-3AD203B41FA5}">
                      <a16:colId xmlns:a16="http://schemas.microsoft.com/office/drawing/2014/main" val="3458589269"/>
                    </a:ext>
                  </a:extLst>
                </a:gridCol>
                <a:gridCol w="171673">
                  <a:extLst>
                    <a:ext uri="{9D8B030D-6E8A-4147-A177-3AD203B41FA5}">
                      <a16:colId xmlns:a16="http://schemas.microsoft.com/office/drawing/2014/main" val="3526145457"/>
                    </a:ext>
                  </a:extLst>
                </a:gridCol>
                <a:gridCol w="129986">
                  <a:extLst>
                    <a:ext uri="{9D8B030D-6E8A-4147-A177-3AD203B41FA5}">
                      <a16:colId xmlns:a16="http://schemas.microsoft.com/office/drawing/2014/main" val="1013063247"/>
                    </a:ext>
                  </a:extLst>
                </a:gridCol>
                <a:gridCol w="129986">
                  <a:extLst>
                    <a:ext uri="{9D8B030D-6E8A-4147-A177-3AD203B41FA5}">
                      <a16:colId xmlns:a16="http://schemas.microsoft.com/office/drawing/2014/main" val="1528537267"/>
                    </a:ext>
                  </a:extLst>
                </a:gridCol>
                <a:gridCol w="129986">
                  <a:extLst>
                    <a:ext uri="{9D8B030D-6E8A-4147-A177-3AD203B41FA5}">
                      <a16:colId xmlns:a16="http://schemas.microsoft.com/office/drawing/2014/main" val="4161814955"/>
                    </a:ext>
                  </a:extLst>
                </a:gridCol>
                <a:gridCol w="129986">
                  <a:extLst>
                    <a:ext uri="{9D8B030D-6E8A-4147-A177-3AD203B41FA5}">
                      <a16:colId xmlns:a16="http://schemas.microsoft.com/office/drawing/2014/main" val="2901763075"/>
                    </a:ext>
                  </a:extLst>
                </a:gridCol>
                <a:gridCol w="129986">
                  <a:extLst>
                    <a:ext uri="{9D8B030D-6E8A-4147-A177-3AD203B41FA5}">
                      <a16:colId xmlns:a16="http://schemas.microsoft.com/office/drawing/2014/main" val="926858838"/>
                    </a:ext>
                  </a:extLst>
                </a:gridCol>
                <a:gridCol w="129986">
                  <a:extLst>
                    <a:ext uri="{9D8B030D-6E8A-4147-A177-3AD203B41FA5}">
                      <a16:colId xmlns:a16="http://schemas.microsoft.com/office/drawing/2014/main" val="4075010308"/>
                    </a:ext>
                  </a:extLst>
                </a:gridCol>
                <a:gridCol w="129986">
                  <a:extLst>
                    <a:ext uri="{9D8B030D-6E8A-4147-A177-3AD203B41FA5}">
                      <a16:colId xmlns:a16="http://schemas.microsoft.com/office/drawing/2014/main" val="1612861013"/>
                    </a:ext>
                  </a:extLst>
                </a:gridCol>
                <a:gridCol w="129986">
                  <a:extLst>
                    <a:ext uri="{9D8B030D-6E8A-4147-A177-3AD203B41FA5}">
                      <a16:colId xmlns:a16="http://schemas.microsoft.com/office/drawing/2014/main" val="1924511434"/>
                    </a:ext>
                  </a:extLst>
                </a:gridCol>
                <a:gridCol w="129986">
                  <a:extLst>
                    <a:ext uri="{9D8B030D-6E8A-4147-A177-3AD203B41FA5}">
                      <a16:colId xmlns:a16="http://schemas.microsoft.com/office/drawing/2014/main" val="1234408962"/>
                    </a:ext>
                  </a:extLst>
                </a:gridCol>
                <a:gridCol w="129986">
                  <a:extLst>
                    <a:ext uri="{9D8B030D-6E8A-4147-A177-3AD203B41FA5}">
                      <a16:colId xmlns:a16="http://schemas.microsoft.com/office/drawing/2014/main" val="2259516412"/>
                    </a:ext>
                  </a:extLst>
                </a:gridCol>
                <a:gridCol w="129986">
                  <a:extLst>
                    <a:ext uri="{9D8B030D-6E8A-4147-A177-3AD203B41FA5}">
                      <a16:colId xmlns:a16="http://schemas.microsoft.com/office/drawing/2014/main" val="2006971664"/>
                    </a:ext>
                  </a:extLst>
                </a:gridCol>
                <a:gridCol w="129986">
                  <a:extLst>
                    <a:ext uri="{9D8B030D-6E8A-4147-A177-3AD203B41FA5}">
                      <a16:colId xmlns:a16="http://schemas.microsoft.com/office/drawing/2014/main" val="1682644233"/>
                    </a:ext>
                  </a:extLst>
                </a:gridCol>
                <a:gridCol w="129986">
                  <a:extLst>
                    <a:ext uri="{9D8B030D-6E8A-4147-A177-3AD203B41FA5}">
                      <a16:colId xmlns:a16="http://schemas.microsoft.com/office/drawing/2014/main" val="2351953249"/>
                    </a:ext>
                  </a:extLst>
                </a:gridCol>
                <a:gridCol w="129986">
                  <a:extLst>
                    <a:ext uri="{9D8B030D-6E8A-4147-A177-3AD203B41FA5}">
                      <a16:colId xmlns:a16="http://schemas.microsoft.com/office/drawing/2014/main" val="528320531"/>
                    </a:ext>
                  </a:extLst>
                </a:gridCol>
                <a:gridCol w="129986">
                  <a:extLst>
                    <a:ext uri="{9D8B030D-6E8A-4147-A177-3AD203B41FA5}">
                      <a16:colId xmlns:a16="http://schemas.microsoft.com/office/drawing/2014/main" val="2841135438"/>
                    </a:ext>
                  </a:extLst>
                </a:gridCol>
                <a:gridCol w="129986">
                  <a:extLst>
                    <a:ext uri="{9D8B030D-6E8A-4147-A177-3AD203B41FA5}">
                      <a16:colId xmlns:a16="http://schemas.microsoft.com/office/drawing/2014/main" val="2327317813"/>
                    </a:ext>
                  </a:extLst>
                </a:gridCol>
                <a:gridCol w="129986">
                  <a:extLst>
                    <a:ext uri="{9D8B030D-6E8A-4147-A177-3AD203B41FA5}">
                      <a16:colId xmlns:a16="http://schemas.microsoft.com/office/drawing/2014/main" val="3901572468"/>
                    </a:ext>
                  </a:extLst>
                </a:gridCol>
                <a:gridCol w="129986">
                  <a:extLst>
                    <a:ext uri="{9D8B030D-6E8A-4147-A177-3AD203B41FA5}">
                      <a16:colId xmlns:a16="http://schemas.microsoft.com/office/drawing/2014/main" val="1374572283"/>
                    </a:ext>
                  </a:extLst>
                </a:gridCol>
                <a:gridCol w="129986">
                  <a:extLst>
                    <a:ext uri="{9D8B030D-6E8A-4147-A177-3AD203B41FA5}">
                      <a16:colId xmlns:a16="http://schemas.microsoft.com/office/drawing/2014/main" val="1174951385"/>
                    </a:ext>
                  </a:extLst>
                </a:gridCol>
                <a:gridCol w="129986">
                  <a:extLst>
                    <a:ext uri="{9D8B030D-6E8A-4147-A177-3AD203B41FA5}">
                      <a16:colId xmlns:a16="http://schemas.microsoft.com/office/drawing/2014/main" val="923381269"/>
                    </a:ext>
                  </a:extLst>
                </a:gridCol>
                <a:gridCol w="129986">
                  <a:extLst>
                    <a:ext uri="{9D8B030D-6E8A-4147-A177-3AD203B41FA5}">
                      <a16:colId xmlns:a16="http://schemas.microsoft.com/office/drawing/2014/main" val="3562399574"/>
                    </a:ext>
                  </a:extLst>
                </a:gridCol>
                <a:gridCol w="129986">
                  <a:extLst>
                    <a:ext uri="{9D8B030D-6E8A-4147-A177-3AD203B41FA5}">
                      <a16:colId xmlns:a16="http://schemas.microsoft.com/office/drawing/2014/main" val="3414316024"/>
                    </a:ext>
                  </a:extLst>
                </a:gridCol>
                <a:gridCol w="129986">
                  <a:extLst>
                    <a:ext uri="{9D8B030D-6E8A-4147-A177-3AD203B41FA5}">
                      <a16:colId xmlns:a16="http://schemas.microsoft.com/office/drawing/2014/main" val="494038181"/>
                    </a:ext>
                  </a:extLst>
                </a:gridCol>
                <a:gridCol w="129986">
                  <a:extLst>
                    <a:ext uri="{9D8B030D-6E8A-4147-A177-3AD203B41FA5}">
                      <a16:colId xmlns:a16="http://schemas.microsoft.com/office/drawing/2014/main" val="3853887995"/>
                    </a:ext>
                  </a:extLst>
                </a:gridCol>
                <a:gridCol w="129986">
                  <a:extLst>
                    <a:ext uri="{9D8B030D-6E8A-4147-A177-3AD203B41FA5}">
                      <a16:colId xmlns:a16="http://schemas.microsoft.com/office/drawing/2014/main" val="3587576059"/>
                    </a:ext>
                  </a:extLst>
                </a:gridCol>
                <a:gridCol w="129986">
                  <a:extLst>
                    <a:ext uri="{9D8B030D-6E8A-4147-A177-3AD203B41FA5}">
                      <a16:colId xmlns:a16="http://schemas.microsoft.com/office/drawing/2014/main" val="1625232094"/>
                    </a:ext>
                  </a:extLst>
                </a:gridCol>
                <a:gridCol w="129986">
                  <a:extLst>
                    <a:ext uri="{9D8B030D-6E8A-4147-A177-3AD203B41FA5}">
                      <a16:colId xmlns:a16="http://schemas.microsoft.com/office/drawing/2014/main" val="2079420385"/>
                    </a:ext>
                  </a:extLst>
                </a:gridCol>
                <a:gridCol w="129986">
                  <a:extLst>
                    <a:ext uri="{9D8B030D-6E8A-4147-A177-3AD203B41FA5}">
                      <a16:colId xmlns:a16="http://schemas.microsoft.com/office/drawing/2014/main" val="1198339333"/>
                    </a:ext>
                  </a:extLst>
                </a:gridCol>
                <a:gridCol w="129986">
                  <a:extLst>
                    <a:ext uri="{9D8B030D-6E8A-4147-A177-3AD203B41FA5}">
                      <a16:colId xmlns:a16="http://schemas.microsoft.com/office/drawing/2014/main" val="827166528"/>
                    </a:ext>
                  </a:extLst>
                </a:gridCol>
                <a:gridCol w="129986">
                  <a:extLst>
                    <a:ext uri="{9D8B030D-6E8A-4147-A177-3AD203B41FA5}">
                      <a16:colId xmlns:a16="http://schemas.microsoft.com/office/drawing/2014/main" val="30518554"/>
                    </a:ext>
                  </a:extLst>
                </a:gridCol>
                <a:gridCol w="129986">
                  <a:extLst>
                    <a:ext uri="{9D8B030D-6E8A-4147-A177-3AD203B41FA5}">
                      <a16:colId xmlns:a16="http://schemas.microsoft.com/office/drawing/2014/main" val="2220134237"/>
                    </a:ext>
                  </a:extLst>
                </a:gridCol>
                <a:gridCol w="129986">
                  <a:extLst>
                    <a:ext uri="{9D8B030D-6E8A-4147-A177-3AD203B41FA5}">
                      <a16:colId xmlns:a16="http://schemas.microsoft.com/office/drawing/2014/main" val="360138363"/>
                    </a:ext>
                  </a:extLst>
                </a:gridCol>
                <a:gridCol w="129986">
                  <a:extLst>
                    <a:ext uri="{9D8B030D-6E8A-4147-A177-3AD203B41FA5}">
                      <a16:colId xmlns:a16="http://schemas.microsoft.com/office/drawing/2014/main" val="3042636335"/>
                    </a:ext>
                  </a:extLst>
                </a:gridCol>
                <a:gridCol w="129986">
                  <a:extLst>
                    <a:ext uri="{9D8B030D-6E8A-4147-A177-3AD203B41FA5}">
                      <a16:colId xmlns:a16="http://schemas.microsoft.com/office/drawing/2014/main" val="2371940218"/>
                    </a:ext>
                  </a:extLst>
                </a:gridCol>
                <a:gridCol w="129986">
                  <a:extLst>
                    <a:ext uri="{9D8B030D-6E8A-4147-A177-3AD203B41FA5}">
                      <a16:colId xmlns:a16="http://schemas.microsoft.com/office/drawing/2014/main" val="2752157385"/>
                    </a:ext>
                  </a:extLst>
                </a:gridCol>
                <a:gridCol w="129986">
                  <a:extLst>
                    <a:ext uri="{9D8B030D-6E8A-4147-A177-3AD203B41FA5}">
                      <a16:colId xmlns:a16="http://schemas.microsoft.com/office/drawing/2014/main" val="1751563017"/>
                    </a:ext>
                  </a:extLst>
                </a:gridCol>
                <a:gridCol w="129986">
                  <a:extLst>
                    <a:ext uri="{9D8B030D-6E8A-4147-A177-3AD203B41FA5}">
                      <a16:colId xmlns:a16="http://schemas.microsoft.com/office/drawing/2014/main" val="2159447147"/>
                    </a:ext>
                  </a:extLst>
                </a:gridCol>
                <a:gridCol w="129986">
                  <a:extLst>
                    <a:ext uri="{9D8B030D-6E8A-4147-A177-3AD203B41FA5}">
                      <a16:colId xmlns:a16="http://schemas.microsoft.com/office/drawing/2014/main" val="2302581696"/>
                    </a:ext>
                  </a:extLst>
                </a:gridCol>
                <a:gridCol w="129986">
                  <a:extLst>
                    <a:ext uri="{9D8B030D-6E8A-4147-A177-3AD203B41FA5}">
                      <a16:colId xmlns:a16="http://schemas.microsoft.com/office/drawing/2014/main" val="910912147"/>
                    </a:ext>
                  </a:extLst>
                </a:gridCol>
                <a:gridCol w="129986">
                  <a:extLst>
                    <a:ext uri="{9D8B030D-6E8A-4147-A177-3AD203B41FA5}">
                      <a16:colId xmlns:a16="http://schemas.microsoft.com/office/drawing/2014/main" val="1453371443"/>
                    </a:ext>
                  </a:extLst>
                </a:gridCol>
                <a:gridCol w="129986">
                  <a:extLst>
                    <a:ext uri="{9D8B030D-6E8A-4147-A177-3AD203B41FA5}">
                      <a16:colId xmlns:a16="http://schemas.microsoft.com/office/drawing/2014/main" val="790903022"/>
                    </a:ext>
                  </a:extLst>
                </a:gridCol>
              </a:tblGrid>
              <a:tr h="243765">
                <a:tc rowSpan="4">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項目</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エリア</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rowSpan="4">
                  <a:txBody>
                    <a:bodyPr/>
                    <a:lstStyle/>
                    <a:p>
                      <a:pPr algn="ct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期間ごとの変化</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7">
                  <a:txBody>
                    <a:bodyPr/>
                    <a:lstStyle/>
                    <a:p>
                      <a:pPr algn="ctr" fontAlgn="ct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・万才橋</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・万才橋</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・千歳橋</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・千歳橋</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・南弁天橋</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・南弁天橋</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39129112"/>
                  </a:ext>
                </a:extLst>
              </a:tr>
              <a:tr h="240878">
                <a:tc vMerge="1">
                  <a:txBody>
                    <a:bodyPr/>
                    <a:lstStyle/>
                    <a:p>
                      <a:endParaRPr kumimoji="1" lang="ja-JP" altLang="en-US"/>
                    </a:p>
                  </a:txBody>
                  <a:tcPr/>
                </a:tc>
                <a:tc grid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実験区</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endParaRPr kumimoji="1" lang="ja-JP" altLang="en-US"/>
                    </a:p>
                  </a:txBody>
                  <a:tcPr/>
                </a:tc>
                <a:tc gridSpan="7">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1-1</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1-2</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2-1</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2-2</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3-2</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51046952"/>
                  </a:ext>
                </a:extLst>
              </a:tr>
              <a:tr h="172789">
                <a:tc vMerge="1">
                  <a:txBody>
                    <a:bodyPr/>
                    <a:lstStyle/>
                    <a:p>
                      <a:endParaRPr kumimoji="1" lang="ja-JP" altLang="en-US"/>
                    </a:p>
                  </a:txBody>
                  <a:tcPr/>
                </a:tc>
                <a:tc row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散布方法</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散布回数</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vMerge="1">
                  <a:txBody>
                    <a:bodyPr/>
                    <a:lstStyle/>
                    <a:p>
                      <a:endParaRPr kumimoji="1" lang="ja-JP" altLang="en-US"/>
                    </a:p>
                  </a:txBody>
                  <a:tcPr/>
                </a:tc>
                <a:tc gridSpan="7">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959239135"/>
                  </a:ext>
                </a:extLst>
              </a:tr>
              <a:tr h="20624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散布単位量</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kg/㎡)</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vMerge="1">
                  <a:txBody>
                    <a:bodyPr/>
                    <a:lstStyle/>
                    <a:p>
                      <a:endParaRPr kumimoji="1" lang="ja-JP" altLang="en-US"/>
                    </a:p>
                  </a:txBody>
                  <a:tcPr/>
                </a:tc>
                <a:tc gridSpan="7">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0.9</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1.8</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0.6</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0.9</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0.6</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0.9</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29167561"/>
                  </a:ext>
                </a:extLst>
              </a:tr>
              <a:tr h="431560">
                <a:tc rowSpan="2">
                  <a:txBody>
                    <a:bodyPr/>
                    <a:lstStyle/>
                    <a:p>
                      <a:pPr algn="ctr" fontAlgn="ctr"/>
                      <a:r>
                        <a:rPr 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ORP</a:t>
                      </a:r>
                      <a:endParaRPr 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上層</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rowSpan="2">
                  <a:txBody>
                    <a:bodyPr/>
                    <a:lstStyle/>
                    <a:p>
                      <a:pPr marL="174625" indent="-174625" algn="l" fontAlgn="ctr">
                        <a:buFont typeface="Wingdings" panose="05000000000000000000" pitchFamily="2" charset="2"/>
                        <a:buChar char="l"/>
                      </a:pP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1</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万才橋で薬剤散布後改善・</a:t>
                      </a:r>
                      <a:r>
                        <a:rPr lang="ja-JP" altLang="en-US" sz="800" b="1"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傾向</a:t>
                      </a:r>
                      <a:endPar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p>
                      <a:pPr marL="174625" indent="-174625" algn="l" fontAlgn="ctr">
                        <a:buFont typeface="Wingdings" panose="05000000000000000000" pitchFamily="2" charset="2"/>
                        <a:buChar char="l"/>
                      </a:pPr>
                      <a:r>
                        <a:rPr lang="ja-JP" altLang="en-US" sz="800" b="1" i="0" u="none" strike="noStrike" dirty="0" smtClean="0">
                          <a:solidFill>
                            <a:schemeClr val="tx1"/>
                          </a:solidFill>
                          <a:effectLst/>
                          <a:latin typeface="ＭＳ Ｐゴシック" panose="020B0600070205080204" pitchFamily="50" charset="-128"/>
                          <a:ea typeface="ＭＳ Ｐゴシック" panose="020B0600070205080204" pitchFamily="50" charset="-128"/>
                        </a:rPr>
                        <a:t>他は一貫した改善・緩和傾向はなし</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7999347"/>
                  </a:ext>
                </a:extLst>
              </a:tr>
              <a:tr h="431560">
                <a:tc vMerge="1">
                  <a:txBody>
                    <a:bodyPr/>
                    <a:lstStyle/>
                    <a:p>
                      <a:endParaRPr kumimoji="1" lang="ja-JP" altLang="en-US"/>
                    </a:p>
                  </a:txBody>
                  <a:tcPr/>
                </a:tc>
                <a:tc grid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6233494"/>
                  </a:ext>
                </a:extLst>
              </a:tr>
              <a:tr h="431560">
                <a:tc row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全硫化物</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rowSpan="2">
                  <a:txBody>
                    <a:bodyPr/>
                    <a:lstStyle/>
                    <a:p>
                      <a:pPr marL="174625" indent="-174625" algn="l" fontAlgn="ctr">
                        <a:buFont typeface="Wingdings" panose="05000000000000000000" pitchFamily="2" charset="2"/>
                        <a:buChar char="l"/>
                      </a:pP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2</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千歳橋、エリア</a:t>
                      </a:r>
                      <a:r>
                        <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3</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南弁天橋では非出水期に改善傾向</a:t>
                      </a:r>
                      <a:endParaRPr lang="ja-JP" altLang="en-US" sz="8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3288850"/>
                  </a:ext>
                </a:extLst>
              </a:tr>
              <a:tr h="431560">
                <a:tc vMerge="1">
                  <a:txBody>
                    <a:bodyPr/>
                    <a:lstStyle/>
                    <a:p>
                      <a:endParaRPr kumimoji="1" lang="ja-JP" altLang="en-US"/>
                    </a:p>
                  </a:txBody>
                  <a:tcPr/>
                </a:tc>
                <a:tc grid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5149446"/>
                  </a:ext>
                </a:extLst>
              </a:tr>
              <a:tr h="431560">
                <a:tc rowSpan="2">
                  <a:txBody>
                    <a:bodyPr/>
                    <a:lstStyle/>
                    <a:p>
                      <a:pPr algn="ctr" fontAlgn="ctr"/>
                      <a:r>
                        <a:rPr lang="en-US" sz="900" b="0" i="0" u="none" strike="noStrike">
                          <a:solidFill>
                            <a:srgbClr val="000000"/>
                          </a:solidFill>
                          <a:effectLst/>
                          <a:latin typeface="ＭＳ Ｐゴシック" panose="020B0600070205080204" pitchFamily="50" charset="-128"/>
                          <a:ea typeface="ＭＳ Ｐゴシック" panose="020B0600070205080204" pitchFamily="50" charset="-128"/>
                        </a:rPr>
                        <a:t>TOC</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rowSpan="2">
                  <a:txBody>
                    <a:bodyPr/>
                    <a:lstStyle/>
                    <a:p>
                      <a:pPr marL="174625" indent="-174625" algn="l" fontAlgn="ctr">
                        <a:buFont typeface="Wingdings" panose="05000000000000000000" pitchFamily="2" charset="2"/>
                        <a:buChar char="l"/>
                      </a:pP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1</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万才橋下層では出水期に改善傾向</a:t>
                      </a:r>
                      <a:endPar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p>
                      <a:pPr marL="174625" indent="-174625" algn="l" fontAlgn="ctr">
                        <a:buFont typeface="Wingdings" panose="05000000000000000000" pitchFamily="2" charset="2"/>
                        <a:buChar char="l"/>
                      </a:pP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2</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千歳橋、エリア</a:t>
                      </a:r>
                      <a:r>
                        <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3</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南弁天橋では非出水期に改善傾向</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9598582"/>
                  </a:ext>
                </a:extLst>
              </a:tr>
              <a:tr h="431560">
                <a:tc vMerge="1">
                  <a:txBody>
                    <a:bodyPr/>
                    <a:lstStyle/>
                    <a:p>
                      <a:endParaRPr kumimoji="1" lang="ja-JP" altLang="en-US"/>
                    </a:p>
                  </a:txBody>
                  <a:tcPr/>
                </a:tc>
                <a:tc grid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6079376"/>
                  </a:ext>
                </a:extLst>
              </a:tr>
              <a:tr h="431560">
                <a:tc rowSpan="2">
                  <a:txBody>
                    <a:bodyPr/>
                    <a:lstStyle/>
                    <a:p>
                      <a:pPr algn="ct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強熱減量</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rowSpan="2">
                  <a:txBody>
                    <a:bodyPr/>
                    <a:lstStyle/>
                    <a:p>
                      <a:pPr marL="174625" indent="-174625" algn="l" fontAlgn="ctr">
                        <a:buFont typeface="Wingdings" panose="05000000000000000000" pitchFamily="2" charset="2"/>
                        <a:buChar char="l"/>
                      </a:pP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1</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万才橋では下層で通年改善・</a:t>
                      </a:r>
                      <a:r>
                        <a:rPr lang="ja-JP" altLang="en-US" sz="800" b="1"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傾向</a:t>
                      </a:r>
                      <a:endPar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p>
                      <a:pPr marL="174625" indent="-174625" algn="l" fontAlgn="ctr">
                        <a:buFont typeface="Wingdings" panose="05000000000000000000" pitchFamily="2" charset="2"/>
                        <a:buChar char="l"/>
                      </a:pP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2</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千歳橋、エリア</a:t>
                      </a:r>
                      <a:r>
                        <a:rPr lang="en-US" altLang="ja-JP"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3</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南弁天ア橋では非出水期に改善</a:t>
                      </a:r>
                      <a:r>
                        <a:rPr lang="ja-JP" altLang="en-US" sz="800" b="1"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8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傾向</a:t>
                      </a:r>
                      <a:endParaRPr lang="ja-JP" altLang="en-US" sz="8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2848636"/>
                  </a:ext>
                </a:extLst>
              </a:tr>
              <a:tr h="431560">
                <a:tc vMerge="1">
                  <a:txBody>
                    <a:bodyPr/>
                    <a:lstStyle/>
                    <a:p>
                      <a:endParaRPr kumimoji="1" lang="ja-JP" altLang="en-US"/>
                    </a:p>
                  </a:txBody>
                  <a:tcPr/>
                </a:tc>
                <a:tc gridSpan="2">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7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7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7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619249"/>
                  </a:ext>
                </a:extLst>
              </a:tr>
              <a:tr h="431560">
                <a:tc gridSpan="4">
                  <a:txBody>
                    <a:bodyPr/>
                    <a:lstStyle/>
                    <a:p>
                      <a:pPr algn="ctr" fontAlgn="ct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改善緩和項目数合計（平均）</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472" marR="5472" marT="54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pPr algn="ctr" fontAlgn="ctr"/>
                      <a:endPar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pPr marL="174625" indent="-174625" algn="l" fontAlgn="ctr">
                        <a:buFont typeface="Wingdings" panose="05000000000000000000" pitchFamily="2" charset="2"/>
                        <a:buChar char="l"/>
                      </a:pPr>
                      <a:endPar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5</a:t>
                      </a:r>
                      <a:r>
                        <a:rPr lang="ja-JP" altLang="en-US"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20.8%)</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8(25.0%)</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gn="ctr" fontAlgn="ct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6(25.0%)</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9(28.1%)</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7(29.2%)</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3(9.4%)</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7(29.2%)</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11(34.3%)</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7(29.2%)</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13(40.6%)</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7(29.2%)</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7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13(40.6%)</a:t>
                      </a:r>
                      <a:endParaRPr lang="ja-JP" altLang="en-US" sz="7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5472" marR="5472" marT="5472"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71739"/>
                  </a:ext>
                </a:extLst>
              </a:tr>
            </a:tbl>
          </a:graphicData>
        </a:graphic>
      </p:graphicFrame>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nvPr>
        </p:nvGraphicFramePr>
        <p:xfrm>
          <a:off x="-197" y="594327"/>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薬剤散布後の底質変化（改善・緩和が見られた期間）</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rgbClr val="FF66CC"/>
                    </a:solidFill>
                  </a:tcPr>
                </a:tc>
                <a:extLst>
                  <a:ext uri="{0D108BD9-81ED-4DB2-BD59-A6C34878D82A}">
                    <a16:rowId xmlns:a16="http://schemas.microsoft.com/office/drawing/2014/main" val="3349066960"/>
                  </a:ext>
                </a:extLst>
              </a:tr>
            </a:tbl>
          </a:graphicData>
        </a:graphic>
      </p:graphicFrame>
      <p:sp>
        <p:nvSpPr>
          <p:cNvPr id="18" name="正方形/長方形 17">
            <a:extLst>
              <a:ext uri="{FF2B5EF4-FFF2-40B4-BE49-F238E27FC236}">
                <a16:creationId xmlns:a16="http://schemas.microsoft.com/office/drawing/2014/main" id="{7B8B2E89-8F78-401E-84C9-97230D25329D}"/>
              </a:ext>
            </a:extLst>
          </p:cNvPr>
          <p:cNvSpPr/>
          <p:nvPr/>
        </p:nvSpPr>
        <p:spPr>
          <a:xfrm>
            <a:off x="0" y="206902"/>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95B00D1F-138D-42CD-8BE7-2F253E30AA70}"/>
              </a:ext>
            </a:extLst>
          </p:cNvPr>
          <p:cNvSpPr txBox="1"/>
          <p:nvPr/>
        </p:nvSpPr>
        <p:spPr>
          <a:xfrm>
            <a:off x="142324" y="896174"/>
            <a:ext cx="8890302" cy="513323"/>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・期間を区切って効果が現れた期間を一覧として整理した。</a:t>
            </a:r>
            <a:r>
              <a:rPr lang="en-US" altLang="ja-JP" sz="847" dirty="0">
                <a:latin typeface="ＭＳ Ｐゴシック" panose="020B0600070205080204" pitchFamily="50" charset="-128"/>
                <a:ea typeface="ＭＳ Ｐゴシック" panose="020B0600070205080204" pitchFamily="50" charset="-128"/>
              </a:rPr>
              <a:t>9</a:t>
            </a:r>
            <a:r>
              <a:rPr lang="ja-JP" altLang="en-US" sz="847" dirty="0">
                <a:latin typeface="ＭＳ Ｐゴシック" panose="020B0600070205080204" pitchFamily="50" charset="-128"/>
                <a:ea typeface="ＭＳ Ｐゴシック" panose="020B0600070205080204" pitchFamily="50" charset="-128"/>
              </a:rPr>
              <a:t>月以降を中心に各調査項目で改善傾向が見られる期間があった。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・特に実験区</a:t>
            </a:r>
            <a:r>
              <a:rPr lang="en-US" altLang="ja-JP" sz="847" dirty="0">
                <a:latin typeface="ＭＳ Ｐゴシック" panose="020B0600070205080204" pitchFamily="50" charset="-128"/>
                <a:ea typeface="ＭＳ Ｐゴシック" panose="020B0600070205080204" pitchFamily="50" charset="-128"/>
              </a:rPr>
              <a:t>2-2</a:t>
            </a:r>
            <a:r>
              <a:rPr lang="ja-JP" altLang="en-US" sz="847" dirty="0">
                <a:latin typeface="ＭＳ Ｐゴシック" panose="020B0600070205080204" pitchFamily="50" charset="-128"/>
                <a:ea typeface="ＭＳ Ｐゴシック" panose="020B0600070205080204" pitchFamily="50" charset="-128"/>
              </a:rPr>
              <a:t>の</a:t>
            </a:r>
            <a:r>
              <a:rPr lang="en-US" altLang="ja-JP" sz="847" dirty="0">
                <a:latin typeface="ＭＳ Ｐゴシック" panose="020B0600070205080204" pitchFamily="50" charset="-128"/>
                <a:ea typeface="ＭＳ Ｐゴシック" panose="020B0600070205080204" pitchFamily="50" charset="-128"/>
              </a:rPr>
              <a:t>R4.11</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月、エリア</a:t>
            </a:r>
            <a:r>
              <a:rPr lang="en-US" altLang="ja-JP" sz="847" dirty="0">
                <a:latin typeface="ＭＳ Ｐゴシック" panose="020B0600070205080204" pitchFamily="50" charset="-128"/>
                <a:ea typeface="ＭＳ Ｐゴシック" panose="020B0600070205080204" pitchFamily="50" charset="-128"/>
              </a:rPr>
              <a:t>3-2</a:t>
            </a:r>
            <a:r>
              <a:rPr lang="ja-JP" altLang="en-US" sz="847" dirty="0">
                <a:latin typeface="ＭＳ Ｐゴシック" panose="020B0600070205080204" pitchFamily="50" charset="-128"/>
                <a:ea typeface="ＭＳ Ｐゴシック" panose="020B0600070205080204" pitchFamily="50" charset="-128"/>
              </a:rPr>
              <a:t>の</a:t>
            </a:r>
            <a:r>
              <a:rPr lang="en-US" altLang="ja-JP" sz="847" dirty="0">
                <a:latin typeface="ＭＳ Ｐゴシック" panose="020B0600070205080204" pitchFamily="50" charset="-128"/>
                <a:ea typeface="ＭＳ Ｐゴシック" panose="020B0600070205080204" pitchFamily="50" charset="-128"/>
              </a:rPr>
              <a:t>R3.9</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10</a:t>
            </a:r>
            <a:r>
              <a:rPr lang="ja-JP" altLang="en-US" sz="847" dirty="0">
                <a:latin typeface="ＭＳ Ｐゴシック" panose="020B0600070205080204" pitchFamily="50" charset="-128"/>
                <a:ea typeface="ＭＳ Ｐゴシック" panose="020B0600070205080204" pitchFamily="50" charset="-128"/>
              </a:rPr>
              <a:t>月、</a:t>
            </a:r>
            <a:r>
              <a:rPr lang="en-US" altLang="ja-JP" sz="847" dirty="0">
                <a:latin typeface="ＭＳ Ｐゴシック" panose="020B0600070205080204" pitchFamily="50" charset="-128"/>
                <a:ea typeface="ＭＳ Ｐゴシック" panose="020B0600070205080204" pitchFamily="50" charset="-128"/>
              </a:rPr>
              <a:t>R4.11</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月に上層・下層とも多くの項目について改善・緩和が見られている。</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・以上から比較的降雨の少なかった</a:t>
            </a:r>
            <a:r>
              <a:rPr lang="en-US" altLang="ja-JP" sz="847" dirty="0">
                <a:latin typeface="ＭＳ Ｐゴシック" panose="020B0600070205080204" pitchFamily="50" charset="-128"/>
                <a:ea typeface="ＭＳ Ｐゴシック" panose="020B0600070205080204" pitchFamily="50" charset="-128"/>
              </a:rPr>
              <a:t>9</a:t>
            </a:r>
            <a:r>
              <a:rPr lang="ja-JP" altLang="en-US" sz="847" dirty="0">
                <a:latin typeface="ＭＳ Ｐゴシック" panose="020B0600070205080204" pitchFamily="50" charset="-128"/>
                <a:ea typeface="ＭＳ Ｐゴシック" panose="020B0600070205080204" pitchFamily="50" charset="-128"/>
              </a:rPr>
              <a:t>月～</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月にかけて</a:t>
            </a:r>
            <a:r>
              <a:rPr lang="ja-JP" altLang="en-US" sz="847" dirty="0" err="1">
                <a:latin typeface="ＭＳ Ｐゴシック" panose="020B0600070205080204" pitchFamily="50" charset="-128"/>
                <a:ea typeface="ＭＳ Ｐゴシック" panose="020B0600070205080204" pitchFamily="50" charset="-128"/>
              </a:rPr>
              <a:t>に</a:t>
            </a:r>
            <a:r>
              <a:rPr lang="ja-JP" altLang="en-US" sz="847" dirty="0">
                <a:latin typeface="ＭＳ Ｐゴシック" panose="020B0600070205080204" pitchFamily="50" charset="-128"/>
                <a:ea typeface="ＭＳ Ｐゴシック" panose="020B0600070205080204" pitchFamily="50" charset="-128"/>
              </a:rPr>
              <a:t>おいては、薬剤による底質改善効果が見られたといえる。</a:t>
            </a:r>
            <a:endParaRPr lang="en-US" altLang="ja-JP" sz="847" dirty="0">
              <a:latin typeface="ＭＳ Ｐゴシック" panose="020B0600070205080204" pitchFamily="50" charset="-128"/>
              <a:ea typeface="ＭＳ Ｐゴシック" panose="020B0600070205080204" pitchFamily="50" charset="-128"/>
            </a:endParaRPr>
          </a:p>
        </p:txBody>
      </p:sp>
      <p:sp>
        <p:nvSpPr>
          <p:cNvPr id="34" name="テキスト ボックス 33">
            <a:extLst>
              <a:ext uri="{FF2B5EF4-FFF2-40B4-BE49-F238E27FC236}">
                <a16:creationId xmlns:a16="http://schemas.microsoft.com/office/drawing/2014/main" id="{0E390BE3-315E-44B8-A1A1-4818C5C099EC}"/>
              </a:ext>
            </a:extLst>
          </p:cNvPr>
          <p:cNvSpPr txBox="1"/>
          <p:nvPr/>
        </p:nvSpPr>
        <p:spPr>
          <a:xfrm>
            <a:off x="413426" y="6386060"/>
            <a:ext cx="7388844" cy="635556"/>
          </a:xfrm>
          <a:prstGeom prst="rect">
            <a:avLst/>
          </a:prstGeom>
          <a:noFill/>
          <a:ln>
            <a:noFill/>
          </a:ln>
        </p:spPr>
        <p:txBody>
          <a:bodyPr wrap="square" lIns="43545" tIns="43545" rIns="43545" bIns="0" rtlCol="0">
            <a:noAutofit/>
          </a:bodyPr>
          <a:lstStyle/>
          <a:p>
            <a:pPr>
              <a:lnSpc>
                <a:spcPts val="786"/>
              </a:lnSpc>
            </a:pPr>
            <a:endParaRPr lang="en-US" altLang="ja-JP" sz="847" dirty="0">
              <a:latin typeface="ＭＳ Ｐゴシック" panose="020B0600070205080204" pitchFamily="50" charset="-128"/>
              <a:ea typeface="ＭＳ Ｐゴシック" panose="020B0600070205080204" pitchFamily="50" charset="-128"/>
            </a:endParaRPr>
          </a:p>
          <a:p>
            <a:pPr>
              <a:lnSpc>
                <a:spcPts val="786"/>
              </a:lnSpc>
            </a:pPr>
            <a:r>
              <a:rPr lang="ja-JP" altLang="en-US" sz="847" dirty="0">
                <a:latin typeface="ＭＳ Ｐゴシック" panose="020B0600070205080204" pitchFamily="50" charset="-128"/>
                <a:ea typeface="ＭＳ Ｐゴシック" panose="020B0600070205080204" pitchFamily="50" charset="-128"/>
              </a:rPr>
              <a:t>期間は左から①</a:t>
            </a:r>
            <a:r>
              <a:rPr lang="en-US" altLang="ja-JP" sz="847" dirty="0">
                <a:latin typeface="ＭＳ Ｐゴシック" panose="020B0600070205080204" pitchFamily="50" charset="-128"/>
                <a:ea typeface="ＭＳ Ｐゴシック" panose="020B0600070205080204" pitchFamily="50" charset="-128"/>
              </a:rPr>
              <a:t>R3</a:t>
            </a:r>
            <a:r>
              <a:rPr lang="ja-JP" altLang="en-US" sz="847" dirty="0">
                <a:latin typeface="ＭＳ Ｐゴシック" panose="020B0600070205080204" pitchFamily="50" charset="-128"/>
                <a:ea typeface="ＭＳ Ｐゴシック" panose="020B0600070205080204" pitchFamily="50" charset="-128"/>
              </a:rPr>
              <a:t>年</a:t>
            </a:r>
            <a:r>
              <a:rPr lang="en-US" altLang="ja-JP" sz="847" dirty="0">
                <a:latin typeface="ＭＳ Ｐゴシック" panose="020B0600070205080204" pitchFamily="50" charset="-128"/>
                <a:ea typeface="ＭＳ Ｐゴシック" panose="020B0600070205080204" pitchFamily="50" charset="-128"/>
              </a:rPr>
              <a:t>5</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6</a:t>
            </a:r>
            <a:r>
              <a:rPr lang="ja-JP" altLang="en-US" sz="847" dirty="0">
                <a:latin typeface="ＭＳ Ｐゴシック" panose="020B0600070205080204" pitchFamily="50" charset="-128"/>
                <a:ea typeface="ＭＳ Ｐゴシック" panose="020B0600070205080204" pitchFamily="50" charset="-128"/>
              </a:rPr>
              <a:t>月、②</a:t>
            </a:r>
            <a:r>
              <a:rPr lang="en-US" altLang="ja-JP" sz="847" dirty="0">
                <a:latin typeface="ＭＳ Ｐゴシック" panose="020B0600070205080204" pitchFamily="50" charset="-128"/>
                <a:ea typeface="ＭＳ Ｐゴシック" panose="020B0600070205080204" pitchFamily="50" charset="-128"/>
              </a:rPr>
              <a:t>R3</a:t>
            </a:r>
            <a:r>
              <a:rPr lang="ja-JP" altLang="en-US" sz="847" dirty="0">
                <a:latin typeface="ＭＳ Ｐゴシック" panose="020B0600070205080204" pitchFamily="50" charset="-128"/>
                <a:ea typeface="ＭＳ Ｐゴシック" panose="020B0600070205080204" pitchFamily="50" charset="-128"/>
              </a:rPr>
              <a:t>年</a:t>
            </a:r>
            <a:r>
              <a:rPr lang="en-US" altLang="ja-JP" sz="847" dirty="0">
                <a:latin typeface="ＭＳ Ｐゴシック" panose="020B0600070205080204" pitchFamily="50" charset="-128"/>
                <a:ea typeface="ＭＳ Ｐゴシック" panose="020B0600070205080204" pitchFamily="50" charset="-128"/>
              </a:rPr>
              <a:t>6</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8</a:t>
            </a:r>
            <a:r>
              <a:rPr lang="ja-JP" altLang="en-US" sz="847" dirty="0">
                <a:latin typeface="ＭＳ Ｐゴシック" panose="020B0600070205080204" pitchFamily="50" charset="-128"/>
                <a:ea typeface="ＭＳ Ｐゴシック" panose="020B0600070205080204" pitchFamily="50" charset="-128"/>
              </a:rPr>
              <a:t>月、③</a:t>
            </a:r>
            <a:r>
              <a:rPr lang="en-US" altLang="ja-JP" sz="847" dirty="0">
                <a:latin typeface="ＭＳ Ｐゴシック" panose="020B0600070205080204" pitchFamily="50" charset="-128"/>
                <a:ea typeface="ＭＳ Ｐゴシック" panose="020B0600070205080204" pitchFamily="50" charset="-128"/>
              </a:rPr>
              <a:t>R3</a:t>
            </a:r>
            <a:r>
              <a:rPr lang="ja-JP" altLang="en-US" sz="847" dirty="0">
                <a:latin typeface="ＭＳ Ｐゴシック" panose="020B0600070205080204" pitchFamily="50" charset="-128"/>
                <a:ea typeface="ＭＳ Ｐゴシック" panose="020B0600070205080204" pitchFamily="50" charset="-128"/>
              </a:rPr>
              <a:t>年</a:t>
            </a:r>
            <a:r>
              <a:rPr lang="en-US" altLang="ja-JP" sz="847" dirty="0">
                <a:latin typeface="ＭＳ Ｐゴシック" panose="020B0600070205080204" pitchFamily="50" charset="-128"/>
                <a:ea typeface="ＭＳ Ｐゴシック" panose="020B0600070205080204" pitchFamily="50" charset="-128"/>
              </a:rPr>
              <a:t>8</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9</a:t>
            </a:r>
            <a:r>
              <a:rPr lang="ja-JP" altLang="en-US" sz="847" dirty="0">
                <a:latin typeface="ＭＳ Ｐゴシック" panose="020B0600070205080204" pitchFamily="50" charset="-128"/>
                <a:ea typeface="ＭＳ Ｐゴシック" panose="020B0600070205080204" pitchFamily="50" charset="-128"/>
              </a:rPr>
              <a:t>月、</a:t>
            </a:r>
            <a:r>
              <a:rPr lang="en-US" altLang="ja-JP" sz="847" dirty="0">
                <a:latin typeface="ＭＳ Ｐゴシック" panose="020B0600070205080204" pitchFamily="50" charset="-128"/>
                <a:ea typeface="ＭＳ Ｐゴシック" panose="020B0600070205080204" pitchFamily="50" charset="-128"/>
              </a:rPr>
              <a:t> </a:t>
            </a:r>
            <a:r>
              <a:rPr lang="ja-JP" altLang="en-US" sz="847" dirty="0">
                <a:latin typeface="ＭＳ Ｐゴシック" panose="020B0600070205080204" pitchFamily="50" charset="-128"/>
                <a:ea typeface="ＭＳ Ｐゴシック" panose="020B0600070205080204" pitchFamily="50" charset="-128"/>
              </a:rPr>
              <a:t>④</a:t>
            </a:r>
            <a:r>
              <a:rPr lang="en-US" altLang="ja-JP" sz="847" dirty="0">
                <a:latin typeface="ＭＳ Ｐゴシック" panose="020B0600070205080204" pitchFamily="50" charset="-128"/>
                <a:ea typeface="ＭＳ Ｐゴシック" panose="020B0600070205080204" pitchFamily="50" charset="-128"/>
              </a:rPr>
              <a:t>R3</a:t>
            </a:r>
            <a:r>
              <a:rPr lang="ja-JP" altLang="en-US" sz="847" dirty="0">
                <a:latin typeface="ＭＳ Ｐゴシック" panose="020B0600070205080204" pitchFamily="50" charset="-128"/>
                <a:ea typeface="ＭＳ Ｐゴシック" panose="020B0600070205080204" pitchFamily="50" charset="-128"/>
              </a:rPr>
              <a:t>年</a:t>
            </a:r>
            <a:r>
              <a:rPr lang="en-US" altLang="ja-JP" sz="847" dirty="0">
                <a:latin typeface="ＭＳ Ｐゴシック" panose="020B0600070205080204" pitchFamily="50" charset="-128"/>
                <a:ea typeface="ＭＳ Ｐゴシック" panose="020B0600070205080204" pitchFamily="50" charset="-128"/>
              </a:rPr>
              <a:t>9</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10</a:t>
            </a:r>
            <a:r>
              <a:rPr lang="ja-JP" altLang="en-US" sz="847" dirty="0">
                <a:latin typeface="ＭＳ Ｐゴシック" panose="020B0600070205080204" pitchFamily="50" charset="-128"/>
                <a:ea typeface="ＭＳ Ｐゴシック" panose="020B0600070205080204" pitchFamily="50" charset="-128"/>
              </a:rPr>
              <a:t>月、⑤</a:t>
            </a:r>
            <a:r>
              <a:rPr lang="en-US" altLang="ja-JP" sz="847" dirty="0">
                <a:latin typeface="ＭＳ Ｐゴシック" panose="020B0600070205080204" pitchFamily="50" charset="-128"/>
                <a:ea typeface="ＭＳ Ｐゴシック" panose="020B0600070205080204" pitchFamily="50" charset="-128"/>
              </a:rPr>
              <a:t> R3</a:t>
            </a:r>
            <a:r>
              <a:rPr lang="ja-JP" altLang="en-US" sz="847" dirty="0">
                <a:latin typeface="ＭＳ Ｐゴシック" panose="020B0600070205080204" pitchFamily="50" charset="-128"/>
                <a:ea typeface="ＭＳ Ｐゴシック" panose="020B0600070205080204" pitchFamily="50" charset="-128"/>
              </a:rPr>
              <a:t>年</a:t>
            </a:r>
            <a:r>
              <a:rPr lang="en-US" altLang="ja-JP" sz="847" dirty="0">
                <a:latin typeface="ＭＳ Ｐゴシック" panose="020B0600070205080204" pitchFamily="50" charset="-128"/>
                <a:ea typeface="ＭＳ Ｐゴシック" panose="020B0600070205080204" pitchFamily="50" charset="-128"/>
              </a:rPr>
              <a:t>10</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11</a:t>
            </a:r>
            <a:r>
              <a:rPr lang="ja-JP" altLang="en-US" sz="847" dirty="0">
                <a:latin typeface="ＭＳ Ｐゴシック" panose="020B0600070205080204" pitchFamily="50" charset="-128"/>
                <a:ea typeface="ＭＳ Ｐゴシック" panose="020B0600070205080204" pitchFamily="50" charset="-128"/>
              </a:rPr>
              <a:t>月、⑥</a:t>
            </a:r>
            <a:r>
              <a:rPr lang="en-US" altLang="ja-JP" sz="847" dirty="0">
                <a:latin typeface="ＭＳ Ｐゴシック" panose="020B0600070205080204" pitchFamily="50" charset="-128"/>
                <a:ea typeface="ＭＳ Ｐゴシック" panose="020B0600070205080204" pitchFamily="50" charset="-128"/>
              </a:rPr>
              <a:t>R3</a:t>
            </a:r>
            <a:r>
              <a:rPr lang="ja-JP" altLang="en-US" sz="847" dirty="0">
                <a:latin typeface="ＭＳ Ｐゴシック" panose="020B0600070205080204" pitchFamily="50" charset="-128"/>
                <a:ea typeface="ＭＳ Ｐゴシック" panose="020B0600070205080204" pitchFamily="50" charset="-128"/>
              </a:rPr>
              <a:t>年</a:t>
            </a:r>
            <a:r>
              <a:rPr lang="en-US" altLang="ja-JP" sz="847" dirty="0">
                <a:latin typeface="ＭＳ Ｐゴシック" panose="020B0600070205080204" pitchFamily="50" charset="-128"/>
                <a:ea typeface="ＭＳ Ｐゴシック" panose="020B0600070205080204" pitchFamily="50" charset="-128"/>
              </a:rPr>
              <a:t>11</a:t>
            </a:r>
            <a:r>
              <a:rPr lang="ja-JP" altLang="en-US" sz="847" dirty="0">
                <a:latin typeface="ＭＳ Ｐゴシック" panose="020B0600070205080204" pitchFamily="50" charset="-128"/>
                <a:ea typeface="ＭＳ Ｐゴシック" panose="020B0600070205080204" pitchFamily="50" charset="-128"/>
              </a:rPr>
              <a:t>月～</a:t>
            </a:r>
            <a:r>
              <a:rPr lang="en-US" altLang="ja-JP" sz="847" dirty="0">
                <a:latin typeface="ＭＳ Ｐゴシック" panose="020B0600070205080204" pitchFamily="50" charset="-128"/>
                <a:ea typeface="ＭＳ Ｐゴシック" panose="020B0600070205080204" pitchFamily="50" charset="-128"/>
              </a:rPr>
              <a:t>R</a:t>
            </a:r>
            <a:r>
              <a:rPr lang="ja-JP" altLang="en-US" sz="847" dirty="0">
                <a:latin typeface="ＭＳ Ｐゴシック" panose="020B0600070205080204" pitchFamily="50" charset="-128"/>
                <a:ea typeface="ＭＳ Ｐゴシック" panose="020B0600070205080204" pitchFamily="50" charset="-128"/>
              </a:rPr>
              <a:t>４年</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月、⑦</a:t>
            </a:r>
            <a:r>
              <a:rPr lang="en-US" altLang="ja-JP" sz="847" dirty="0">
                <a:latin typeface="ＭＳ Ｐゴシック" panose="020B0600070205080204" pitchFamily="50" charset="-128"/>
                <a:ea typeface="ＭＳ Ｐゴシック" panose="020B0600070205080204" pitchFamily="50" charset="-128"/>
              </a:rPr>
              <a:t>R4</a:t>
            </a:r>
            <a:r>
              <a:rPr lang="ja-JP" altLang="en-US" sz="847" dirty="0">
                <a:latin typeface="ＭＳ Ｐゴシック" panose="020B0600070205080204" pitchFamily="50" charset="-128"/>
                <a:ea typeface="ＭＳ Ｐゴシック" panose="020B0600070205080204" pitchFamily="50" charset="-128"/>
              </a:rPr>
              <a:t>年</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月～</a:t>
            </a:r>
            <a:r>
              <a:rPr lang="en-US" altLang="ja-JP" sz="847" dirty="0">
                <a:latin typeface="ＭＳ Ｐゴシック" panose="020B0600070205080204" pitchFamily="50" charset="-128"/>
                <a:ea typeface="ＭＳ Ｐゴシック" panose="020B0600070205080204" pitchFamily="50" charset="-128"/>
              </a:rPr>
              <a:t>5</a:t>
            </a:r>
            <a:r>
              <a:rPr lang="ja-JP" altLang="en-US" sz="847" dirty="0">
                <a:latin typeface="ＭＳ Ｐゴシック" panose="020B0600070205080204" pitchFamily="50" charset="-128"/>
                <a:ea typeface="ＭＳ Ｐゴシック" panose="020B0600070205080204" pitchFamily="50" charset="-128"/>
              </a:rPr>
              <a:t>月</a:t>
            </a:r>
            <a:endParaRPr lang="en-US" altLang="ja-JP" sz="847" dirty="0">
              <a:latin typeface="ＭＳ Ｐゴシック" panose="020B0600070205080204" pitchFamily="50" charset="-128"/>
              <a:ea typeface="ＭＳ Ｐゴシック" panose="020B0600070205080204" pitchFamily="50" charset="-128"/>
            </a:endParaRPr>
          </a:p>
          <a:p>
            <a:pPr>
              <a:lnSpc>
                <a:spcPts val="786"/>
              </a:lnSpc>
            </a:pPr>
            <a:endParaRPr lang="en-US" altLang="ja-JP" sz="847" dirty="0">
              <a:latin typeface="ＭＳ Ｐゴシック" panose="020B0600070205080204" pitchFamily="50" charset="-128"/>
              <a:ea typeface="ＭＳ Ｐゴシック" panose="020B0600070205080204" pitchFamily="50" charset="-128"/>
            </a:endParaRPr>
          </a:p>
        </p:txBody>
      </p:sp>
      <p:cxnSp>
        <p:nvCxnSpPr>
          <p:cNvPr id="19" name="直線矢印コネクタ 18">
            <a:extLst>
              <a:ext uri="{FF2B5EF4-FFF2-40B4-BE49-F238E27FC236}">
                <a16:creationId xmlns:a16="http://schemas.microsoft.com/office/drawing/2014/main" id="{1EA7B06D-55F5-4698-BB30-4FF71E27B382}"/>
              </a:ext>
            </a:extLst>
          </p:cNvPr>
          <p:cNvCxnSpPr>
            <a:cxnSpLocks/>
          </p:cNvCxnSpPr>
          <p:nvPr/>
        </p:nvCxnSpPr>
        <p:spPr>
          <a:xfrm flipV="1">
            <a:off x="770279" y="2790197"/>
            <a:ext cx="0" cy="174179"/>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1EA7B06D-55F5-4698-BB30-4FF71E27B382}"/>
              </a:ext>
            </a:extLst>
          </p:cNvPr>
          <p:cNvCxnSpPr>
            <a:cxnSpLocks/>
          </p:cNvCxnSpPr>
          <p:nvPr/>
        </p:nvCxnSpPr>
        <p:spPr>
          <a:xfrm>
            <a:off x="770279" y="3688101"/>
            <a:ext cx="0" cy="174179"/>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1EA7B06D-55F5-4698-BB30-4FF71E27B382}"/>
              </a:ext>
            </a:extLst>
          </p:cNvPr>
          <p:cNvCxnSpPr>
            <a:cxnSpLocks/>
          </p:cNvCxnSpPr>
          <p:nvPr/>
        </p:nvCxnSpPr>
        <p:spPr>
          <a:xfrm>
            <a:off x="766495" y="4538629"/>
            <a:ext cx="0" cy="174179"/>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1EA7B06D-55F5-4698-BB30-4FF71E27B382}"/>
              </a:ext>
            </a:extLst>
          </p:cNvPr>
          <p:cNvCxnSpPr>
            <a:cxnSpLocks/>
          </p:cNvCxnSpPr>
          <p:nvPr/>
        </p:nvCxnSpPr>
        <p:spPr>
          <a:xfrm>
            <a:off x="770279" y="5411979"/>
            <a:ext cx="0" cy="174179"/>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73573EB0-9E5B-4F1F-A975-EAB9565FD16B}"/>
              </a:ext>
            </a:extLst>
          </p:cNvPr>
          <p:cNvSpPr txBox="1"/>
          <p:nvPr/>
        </p:nvSpPr>
        <p:spPr>
          <a:xfrm>
            <a:off x="272112" y="5728179"/>
            <a:ext cx="566081" cy="108862"/>
          </a:xfrm>
          <a:prstGeom prst="rect">
            <a:avLst/>
          </a:prstGeom>
          <a:noFill/>
        </p:spPr>
        <p:txBody>
          <a:bodyPr wrap="square" lIns="0" tIns="0" rIns="0" bIns="0" rtlCol="0" anchor="ctr" anchorCtr="0">
            <a:noAutofit/>
          </a:bodyPr>
          <a:lstStyle/>
          <a:p>
            <a:r>
              <a:rPr lang="ja-JP" altLang="en-US" sz="605" dirty="0">
                <a:solidFill>
                  <a:srgbClr val="C00000"/>
                </a:solidFill>
                <a:latin typeface="ＭＳ Ｐゴシック" panose="020B0600070205080204" pitchFamily="50" charset="-128"/>
                <a:ea typeface="ＭＳ Ｐゴシック" panose="020B0600070205080204" pitchFamily="50" charset="-128"/>
              </a:rPr>
              <a:t>矢印</a:t>
            </a:r>
            <a:r>
              <a:rPr lang="ja-JP" altLang="en-US" sz="605" dirty="0">
                <a:latin typeface="ＭＳ Ｐゴシック" panose="020B0600070205080204" pitchFamily="50" charset="-128"/>
                <a:ea typeface="ＭＳ Ｐゴシック" panose="020B0600070205080204" pitchFamily="50" charset="-128"/>
              </a:rPr>
              <a:t>：改善方向</a:t>
            </a: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52</a:t>
            </a:fld>
            <a:endParaRPr kumimoji="1" lang="ja-JP" altLang="en-US" dirty="0"/>
          </a:p>
        </p:txBody>
      </p:sp>
      <p:sp>
        <p:nvSpPr>
          <p:cNvPr id="37" name="テキスト ボックス 3">
            <a:extLst>
              <a:ext uri="{FF2B5EF4-FFF2-40B4-BE49-F238E27FC236}">
                <a16:creationId xmlns:a16="http://schemas.microsoft.com/office/drawing/2014/main" id="{DB4CE161-E48F-4601-84F0-45A1621F2695}"/>
              </a:ext>
            </a:extLst>
          </p:cNvPr>
          <p:cNvSpPr txBox="1"/>
          <p:nvPr/>
        </p:nvSpPr>
        <p:spPr>
          <a:xfrm>
            <a:off x="0" y="197217"/>
            <a:ext cx="6402209" cy="3819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底質</a:t>
            </a:r>
            <a:endPar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15" name="グループ化 14"/>
          <p:cNvGrpSpPr/>
          <p:nvPr/>
        </p:nvGrpSpPr>
        <p:grpSpPr>
          <a:xfrm>
            <a:off x="3925935" y="2448991"/>
            <a:ext cx="522633" cy="3893169"/>
            <a:chOff x="6491424" y="3707233"/>
            <a:chExt cx="864159" cy="5723111"/>
          </a:xfrm>
        </p:grpSpPr>
        <p:cxnSp>
          <p:nvCxnSpPr>
            <p:cNvPr id="11" name="直線コネクタ 10"/>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59" name="テキスト ボックス 58"/>
            <p:cNvSpPr txBox="1"/>
            <p:nvPr/>
          </p:nvSpPr>
          <p:spPr>
            <a:xfrm>
              <a:off x="6491424" y="4178664"/>
              <a:ext cx="864159" cy="464131"/>
            </a:xfrm>
            <a:prstGeom prst="rect">
              <a:avLst/>
            </a:prstGeom>
            <a:noFill/>
          </p:spPr>
          <p:txBody>
            <a:bodyPr wrap="square" rtlCol="0">
              <a:spAutoFit/>
            </a:bodyPr>
            <a:lstStyle/>
            <a:p>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726" b="1" dirty="0">
                  <a:solidFill>
                    <a:srgbClr val="FF66CC"/>
                  </a:solidFill>
                  <a:latin typeface="ＭＳ Ｐゴシック" panose="020B0600070205080204" pitchFamily="50" charset="-128"/>
                  <a:ea typeface="ＭＳ Ｐゴシック" panose="020B0600070205080204" pitchFamily="50" charset="-128"/>
                </a:rPr>
                <a:t>R3.9</a:t>
              </a:r>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月</a:t>
              </a:r>
            </a:p>
          </p:txBody>
        </p:sp>
      </p:grpSp>
      <p:grpSp>
        <p:nvGrpSpPr>
          <p:cNvPr id="60" name="グループ化 59"/>
          <p:cNvGrpSpPr/>
          <p:nvPr/>
        </p:nvGrpSpPr>
        <p:grpSpPr>
          <a:xfrm>
            <a:off x="4847754" y="2443228"/>
            <a:ext cx="522633" cy="3898591"/>
            <a:chOff x="6491424" y="3707233"/>
            <a:chExt cx="864159" cy="5723111"/>
          </a:xfrm>
        </p:grpSpPr>
        <p:cxnSp>
          <p:nvCxnSpPr>
            <p:cNvPr id="61" name="直線コネクタ 60"/>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62" name="テキスト ボックス 61"/>
            <p:cNvSpPr txBox="1"/>
            <p:nvPr/>
          </p:nvSpPr>
          <p:spPr>
            <a:xfrm>
              <a:off x="6491424" y="4178663"/>
              <a:ext cx="864159" cy="463486"/>
            </a:xfrm>
            <a:prstGeom prst="rect">
              <a:avLst/>
            </a:prstGeom>
            <a:noFill/>
          </p:spPr>
          <p:txBody>
            <a:bodyPr wrap="square" rtlCol="0">
              <a:spAutoFit/>
            </a:bodyPr>
            <a:lstStyle/>
            <a:p>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726" b="1" dirty="0">
                  <a:solidFill>
                    <a:srgbClr val="FF66CC"/>
                  </a:solidFill>
                  <a:latin typeface="ＭＳ Ｐゴシック" panose="020B0600070205080204" pitchFamily="50" charset="-128"/>
                  <a:ea typeface="ＭＳ Ｐゴシック" panose="020B0600070205080204" pitchFamily="50" charset="-128"/>
                </a:rPr>
                <a:t>R3.9</a:t>
              </a:r>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月</a:t>
              </a:r>
            </a:p>
          </p:txBody>
        </p:sp>
      </p:grpSp>
      <p:grpSp>
        <p:nvGrpSpPr>
          <p:cNvPr id="67" name="グループ化 66"/>
          <p:cNvGrpSpPr/>
          <p:nvPr/>
        </p:nvGrpSpPr>
        <p:grpSpPr>
          <a:xfrm>
            <a:off x="5745382" y="2444583"/>
            <a:ext cx="522633" cy="3897237"/>
            <a:chOff x="6491424" y="3707233"/>
            <a:chExt cx="864159" cy="5723111"/>
          </a:xfrm>
        </p:grpSpPr>
        <p:cxnSp>
          <p:nvCxnSpPr>
            <p:cNvPr id="68" name="直線コネクタ 67"/>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69" name="テキスト ボックス 68"/>
            <p:cNvSpPr txBox="1"/>
            <p:nvPr/>
          </p:nvSpPr>
          <p:spPr>
            <a:xfrm>
              <a:off x="6491424" y="4178664"/>
              <a:ext cx="864159" cy="463647"/>
            </a:xfrm>
            <a:prstGeom prst="rect">
              <a:avLst/>
            </a:prstGeom>
            <a:noFill/>
          </p:spPr>
          <p:txBody>
            <a:bodyPr wrap="square" rtlCol="0">
              <a:spAutoFit/>
            </a:bodyPr>
            <a:lstStyle/>
            <a:p>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726" b="1" dirty="0">
                  <a:solidFill>
                    <a:srgbClr val="FF66CC"/>
                  </a:solidFill>
                  <a:latin typeface="ＭＳ Ｐゴシック" panose="020B0600070205080204" pitchFamily="50" charset="-128"/>
                  <a:ea typeface="ＭＳ Ｐゴシック" panose="020B0600070205080204" pitchFamily="50" charset="-128"/>
                </a:rPr>
                <a:t>R3.9</a:t>
              </a:r>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月</a:t>
              </a:r>
            </a:p>
          </p:txBody>
        </p:sp>
      </p:grpSp>
      <p:grpSp>
        <p:nvGrpSpPr>
          <p:cNvPr id="70" name="グループ化 69"/>
          <p:cNvGrpSpPr/>
          <p:nvPr/>
        </p:nvGrpSpPr>
        <p:grpSpPr>
          <a:xfrm>
            <a:off x="6671425" y="2443228"/>
            <a:ext cx="522633" cy="3898592"/>
            <a:chOff x="6491424" y="3707233"/>
            <a:chExt cx="864159" cy="5723111"/>
          </a:xfrm>
        </p:grpSpPr>
        <p:cxnSp>
          <p:nvCxnSpPr>
            <p:cNvPr id="71" name="直線コネクタ 70"/>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72" name="テキスト ボックス 71"/>
            <p:cNvSpPr txBox="1"/>
            <p:nvPr/>
          </p:nvSpPr>
          <p:spPr>
            <a:xfrm>
              <a:off x="6491424" y="4178665"/>
              <a:ext cx="864159" cy="463485"/>
            </a:xfrm>
            <a:prstGeom prst="rect">
              <a:avLst/>
            </a:prstGeom>
            <a:noFill/>
          </p:spPr>
          <p:txBody>
            <a:bodyPr wrap="square" rtlCol="0">
              <a:spAutoFit/>
            </a:bodyPr>
            <a:lstStyle/>
            <a:p>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726" b="1" dirty="0">
                  <a:solidFill>
                    <a:srgbClr val="FF66CC"/>
                  </a:solidFill>
                  <a:latin typeface="ＭＳ Ｐゴシック" panose="020B0600070205080204" pitchFamily="50" charset="-128"/>
                  <a:ea typeface="ＭＳ Ｐゴシック" panose="020B0600070205080204" pitchFamily="50" charset="-128"/>
                </a:rPr>
                <a:t>R3.9</a:t>
              </a:r>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月</a:t>
              </a:r>
            </a:p>
          </p:txBody>
        </p:sp>
      </p:grpSp>
      <p:grpSp>
        <p:nvGrpSpPr>
          <p:cNvPr id="73" name="グループ化 72"/>
          <p:cNvGrpSpPr/>
          <p:nvPr/>
        </p:nvGrpSpPr>
        <p:grpSpPr>
          <a:xfrm>
            <a:off x="7565132" y="2443228"/>
            <a:ext cx="522633" cy="3898592"/>
            <a:chOff x="6491424" y="3707233"/>
            <a:chExt cx="864159" cy="5723111"/>
          </a:xfrm>
        </p:grpSpPr>
        <p:cxnSp>
          <p:nvCxnSpPr>
            <p:cNvPr id="74" name="直線コネクタ 73"/>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75" name="テキスト ボックス 74"/>
            <p:cNvSpPr txBox="1"/>
            <p:nvPr/>
          </p:nvSpPr>
          <p:spPr>
            <a:xfrm>
              <a:off x="6491424" y="4178665"/>
              <a:ext cx="864159" cy="463485"/>
            </a:xfrm>
            <a:prstGeom prst="rect">
              <a:avLst/>
            </a:prstGeom>
            <a:noFill/>
          </p:spPr>
          <p:txBody>
            <a:bodyPr wrap="square" rtlCol="0">
              <a:spAutoFit/>
            </a:bodyPr>
            <a:lstStyle/>
            <a:p>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726" b="1" dirty="0">
                  <a:solidFill>
                    <a:srgbClr val="FF66CC"/>
                  </a:solidFill>
                  <a:latin typeface="ＭＳ Ｐゴシック" panose="020B0600070205080204" pitchFamily="50" charset="-128"/>
                  <a:ea typeface="ＭＳ Ｐゴシック" panose="020B0600070205080204" pitchFamily="50" charset="-128"/>
                </a:rPr>
                <a:t>R3.9</a:t>
              </a:r>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月</a:t>
              </a:r>
            </a:p>
          </p:txBody>
        </p:sp>
      </p:grpSp>
      <p:grpSp>
        <p:nvGrpSpPr>
          <p:cNvPr id="76" name="グループ化 75"/>
          <p:cNvGrpSpPr/>
          <p:nvPr/>
        </p:nvGrpSpPr>
        <p:grpSpPr>
          <a:xfrm>
            <a:off x="8494593" y="2447598"/>
            <a:ext cx="522633" cy="3894221"/>
            <a:chOff x="6491424" y="3707233"/>
            <a:chExt cx="864159" cy="5723111"/>
          </a:xfrm>
        </p:grpSpPr>
        <p:cxnSp>
          <p:nvCxnSpPr>
            <p:cNvPr id="77" name="直線コネクタ 76"/>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78" name="テキスト ボックス 77"/>
            <p:cNvSpPr txBox="1"/>
            <p:nvPr/>
          </p:nvSpPr>
          <p:spPr>
            <a:xfrm>
              <a:off x="6491424" y="4178663"/>
              <a:ext cx="864159" cy="464006"/>
            </a:xfrm>
            <a:prstGeom prst="rect">
              <a:avLst/>
            </a:prstGeom>
            <a:noFill/>
          </p:spPr>
          <p:txBody>
            <a:bodyPr wrap="square" rtlCol="0">
              <a:spAutoFit/>
            </a:bodyPr>
            <a:lstStyle/>
            <a:p>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726" b="1" dirty="0">
                  <a:solidFill>
                    <a:srgbClr val="FF66CC"/>
                  </a:solidFill>
                  <a:latin typeface="ＭＳ Ｐゴシック" panose="020B0600070205080204" pitchFamily="50" charset="-128"/>
                  <a:ea typeface="ＭＳ Ｐゴシック" panose="020B0600070205080204" pitchFamily="50" charset="-128"/>
                </a:rPr>
                <a:t>R3.9</a:t>
              </a:r>
              <a:r>
                <a:rPr kumimoji="1" lang="ja-JP" altLang="en-US" sz="726" b="1" dirty="0">
                  <a:solidFill>
                    <a:srgbClr val="FF66CC"/>
                  </a:solidFill>
                  <a:latin typeface="ＭＳ Ｐゴシック" panose="020B0600070205080204" pitchFamily="50" charset="-128"/>
                  <a:ea typeface="ＭＳ Ｐゴシック" panose="020B0600070205080204" pitchFamily="50" charset="-128"/>
                </a:rPr>
                <a:t>月</a:t>
              </a:r>
            </a:p>
          </p:txBody>
        </p:sp>
      </p:grpSp>
      <p:sp>
        <p:nvSpPr>
          <p:cNvPr id="5" name="テキスト ボックス 4"/>
          <p:cNvSpPr txBox="1"/>
          <p:nvPr/>
        </p:nvSpPr>
        <p:spPr>
          <a:xfrm>
            <a:off x="3519595" y="2448080"/>
            <a:ext cx="1176669" cy="204030"/>
          </a:xfrm>
          <a:prstGeom prst="rect">
            <a:avLst/>
          </a:prstGeom>
          <a:noFill/>
        </p:spPr>
        <p:txBody>
          <a:bodyPr wrap="square" rtlCol="0">
            <a:spAutoFit/>
          </a:bodyPr>
          <a:lstStyle/>
          <a:p>
            <a:r>
              <a:rPr kumimoji="1" lang="ja-JP" altLang="en-US" sz="726" dirty="0">
                <a:latin typeface="ＭＳ Ｐゴシック" panose="020B0600070205080204" pitchFamily="50" charset="-128"/>
                <a:ea typeface="ＭＳ Ｐゴシック" panose="020B0600070205080204" pitchFamily="50" charset="-128"/>
              </a:rPr>
              <a:t>①  ② ③ ④　⑤ ⑥ ⑦</a:t>
            </a:r>
          </a:p>
        </p:txBody>
      </p:sp>
      <p:sp>
        <p:nvSpPr>
          <p:cNvPr id="81" name="テキスト ボックス 80"/>
          <p:cNvSpPr txBox="1"/>
          <p:nvPr/>
        </p:nvSpPr>
        <p:spPr>
          <a:xfrm>
            <a:off x="4437924" y="2442888"/>
            <a:ext cx="1176669" cy="204030"/>
          </a:xfrm>
          <a:prstGeom prst="rect">
            <a:avLst/>
          </a:prstGeom>
          <a:noFill/>
        </p:spPr>
        <p:txBody>
          <a:bodyPr wrap="square" rtlCol="0">
            <a:spAutoFit/>
          </a:bodyPr>
          <a:lstStyle/>
          <a:p>
            <a:r>
              <a:rPr kumimoji="1" lang="ja-JP" altLang="en-US" sz="726" dirty="0">
                <a:latin typeface="ＭＳ Ｐゴシック" panose="020B0600070205080204" pitchFamily="50" charset="-128"/>
                <a:ea typeface="ＭＳ Ｐゴシック" panose="020B0600070205080204" pitchFamily="50" charset="-128"/>
              </a:rPr>
              <a:t>①  ② ③ ④　⑤ ⑥ ⑦</a:t>
            </a:r>
          </a:p>
        </p:txBody>
      </p:sp>
      <p:sp>
        <p:nvSpPr>
          <p:cNvPr id="82" name="テキスト ボックス 81"/>
          <p:cNvSpPr txBox="1"/>
          <p:nvPr/>
        </p:nvSpPr>
        <p:spPr>
          <a:xfrm>
            <a:off x="5363966" y="2455500"/>
            <a:ext cx="1176669" cy="204030"/>
          </a:xfrm>
          <a:prstGeom prst="rect">
            <a:avLst/>
          </a:prstGeom>
          <a:noFill/>
        </p:spPr>
        <p:txBody>
          <a:bodyPr wrap="square" rtlCol="0">
            <a:spAutoFit/>
          </a:bodyPr>
          <a:lstStyle/>
          <a:p>
            <a:r>
              <a:rPr kumimoji="1" lang="ja-JP" altLang="en-US" sz="726" dirty="0">
                <a:latin typeface="ＭＳ Ｐゴシック" panose="020B0600070205080204" pitchFamily="50" charset="-128"/>
                <a:ea typeface="ＭＳ Ｐゴシック" panose="020B0600070205080204" pitchFamily="50" charset="-128"/>
              </a:rPr>
              <a:t>①  ② ③ ④　⑤ ⑥ ⑦</a:t>
            </a:r>
          </a:p>
        </p:txBody>
      </p:sp>
      <p:sp>
        <p:nvSpPr>
          <p:cNvPr id="83" name="テキスト ボックス 82"/>
          <p:cNvSpPr txBox="1"/>
          <p:nvPr/>
        </p:nvSpPr>
        <p:spPr>
          <a:xfrm>
            <a:off x="6255852" y="2450664"/>
            <a:ext cx="1176669" cy="204030"/>
          </a:xfrm>
          <a:prstGeom prst="rect">
            <a:avLst/>
          </a:prstGeom>
          <a:noFill/>
        </p:spPr>
        <p:txBody>
          <a:bodyPr wrap="square" rtlCol="0">
            <a:spAutoFit/>
          </a:bodyPr>
          <a:lstStyle/>
          <a:p>
            <a:r>
              <a:rPr kumimoji="1" lang="ja-JP" altLang="en-US" sz="726" dirty="0">
                <a:latin typeface="ＭＳ Ｐゴシック" panose="020B0600070205080204" pitchFamily="50" charset="-128"/>
                <a:ea typeface="ＭＳ Ｐゴシック" panose="020B0600070205080204" pitchFamily="50" charset="-128"/>
              </a:rPr>
              <a:t>①  ② ③ ④　⑤ ⑥ ⑦</a:t>
            </a:r>
          </a:p>
        </p:txBody>
      </p:sp>
      <p:sp>
        <p:nvSpPr>
          <p:cNvPr id="84" name="テキスト ボックス 83"/>
          <p:cNvSpPr txBox="1"/>
          <p:nvPr/>
        </p:nvSpPr>
        <p:spPr>
          <a:xfrm>
            <a:off x="7181894" y="2455500"/>
            <a:ext cx="1176669" cy="204030"/>
          </a:xfrm>
          <a:prstGeom prst="rect">
            <a:avLst/>
          </a:prstGeom>
          <a:noFill/>
        </p:spPr>
        <p:txBody>
          <a:bodyPr wrap="square" rtlCol="0">
            <a:spAutoFit/>
          </a:bodyPr>
          <a:lstStyle/>
          <a:p>
            <a:r>
              <a:rPr kumimoji="1" lang="ja-JP" altLang="en-US" sz="726" dirty="0">
                <a:latin typeface="ＭＳ Ｐゴシック" panose="020B0600070205080204" pitchFamily="50" charset="-128"/>
                <a:ea typeface="ＭＳ Ｐゴシック" panose="020B0600070205080204" pitchFamily="50" charset="-128"/>
              </a:rPr>
              <a:t>①  ② ③ ④　⑤ ⑥ ⑦</a:t>
            </a:r>
          </a:p>
        </p:txBody>
      </p:sp>
      <p:sp>
        <p:nvSpPr>
          <p:cNvPr id="85" name="テキスト ボックス 84"/>
          <p:cNvSpPr txBox="1"/>
          <p:nvPr/>
        </p:nvSpPr>
        <p:spPr>
          <a:xfrm>
            <a:off x="8101545" y="2460336"/>
            <a:ext cx="1176669" cy="204030"/>
          </a:xfrm>
          <a:prstGeom prst="rect">
            <a:avLst/>
          </a:prstGeom>
          <a:noFill/>
        </p:spPr>
        <p:txBody>
          <a:bodyPr wrap="square" rtlCol="0">
            <a:spAutoFit/>
          </a:bodyPr>
          <a:lstStyle/>
          <a:p>
            <a:r>
              <a:rPr kumimoji="1" lang="ja-JP" altLang="en-US" sz="726" dirty="0">
                <a:latin typeface="ＭＳ Ｐゴシック" panose="020B0600070205080204" pitchFamily="50" charset="-128"/>
                <a:ea typeface="ＭＳ Ｐゴシック" panose="020B0600070205080204" pitchFamily="50" charset="-128"/>
              </a:rPr>
              <a:t>①  ② ③ ④　⑤ ⑥ ⑦</a:t>
            </a:r>
          </a:p>
        </p:txBody>
      </p:sp>
    </p:spTree>
    <p:extLst>
      <p:ext uri="{BB962C8B-B14F-4D97-AF65-F5344CB8AC3E}">
        <p14:creationId xmlns:p14="http://schemas.microsoft.com/office/powerpoint/2010/main" val="28448932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228312" y="1947197"/>
          <a:ext cx="8633692" cy="2793585"/>
        </p:xfrm>
        <a:graphic>
          <a:graphicData uri="http://schemas.openxmlformats.org/drawingml/2006/table">
            <a:tbl>
              <a:tblPr/>
              <a:tblGrid>
                <a:gridCol w="548266">
                  <a:extLst>
                    <a:ext uri="{9D8B030D-6E8A-4147-A177-3AD203B41FA5}">
                      <a16:colId xmlns:a16="http://schemas.microsoft.com/office/drawing/2014/main" val="2894924467"/>
                    </a:ext>
                  </a:extLst>
                </a:gridCol>
                <a:gridCol w="325345">
                  <a:extLst>
                    <a:ext uri="{9D8B030D-6E8A-4147-A177-3AD203B41FA5}">
                      <a16:colId xmlns:a16="http://schemas.microsoft.com/office/drawing/2014/main" val="1732651527"/>
                    </a:ext>
                  </a:extLst>
                </a:gridCol>
                <a:gridCol w="1108583">
                  <a:extLst>
                    <a:ext uri="{9D8B030D-6E8A-4147-A177-3AD203B41FA5}">
                      <a16:colId xmlns:a16="http://schemas.microsoft.com/office/drawing/2014/main" val="1576241237"/>
                    </a:ext>
                  </a:extLst>
                </a:gridCol>
                <a:gridCol w="1108583">
                  <a:extLst>
                    <a:ext uri="{9D8B030D-6E8A-4147-A177-3AD203B41FA5}">
                      <a16:colId xmlns:a16="http://schemas.microsoft.com/office/drawing/2014/main" val="2744037869"/>
                    </a:ext>
                  </a:extLst>
                </a:gridCol>
                <a:gridCol w="1108583">
                  <a:extLst>
                    <a:ext uri="{9D8B030D-6E8A-4147-A177-3AD203B41FA5}">
                      <a16:colId xmlns:a16="http://schemas.microsoft.com/office/drawing/2014/main" val="1368123641"/>
                    </a:ext>
                  </a:extLst>
                </a:gridCol>
                <a:gridCol w="1108583">
                  <a:extLst>
                    <a:ext uri="{9D8B030D-6E8A-4147-A177-3AD203B41FA5}">
                      <a16:colId xmlns:a16="http://schemas.microsoft.com/office/drawing/2014/main" val="3539795727"/>
                    </a:ext>
                  </a:extLst>
                </a:gridCol>
                <a:gridCol w="1108583">
                  <a:extLst>
                    <a:ext uri="{9D8B030D-6E8A-4147-A177-3AD203B41FA5}">
                      <a16:colId xmlns:a16="http://schemas.microsoft.com/office/drawing/2014/main" val="2917279559"/>
                    </a:ext>
                  </a:extLst>
                </a:gridCol>
                <a:gridCol w="1108583">
                  <a:extLst>
                    <a:ext uri="{9D8B030D-6E8A-4147-A177-3AD203B41FA5}">
                      <a16:colId xmlns:a16="http://schemas.microsoft.com/office/drawing/2014/main" val="3442092999"/>
                    </a:ext>
                  </a:extLst>
                </a:gridCol>
                <a:gridCol w="1108583">
                  <a:extLst>
                    <a:ext uri="{9D8B030D-6E8A-4147-A177-3AD203B41FA5}">
                      <a16:colId xmlns:a16="http://schemas.microsoft.com/office/drawing/2014/main" val="1393678394"/>
                    </a:ext>
                  </a:extLst>
                </a:gridCol>
              </a:tblGrid>
              <a:tr h="367207">
                <a:tc grid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堆積・浸食状況</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堆積厚</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9cm</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以上</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堆積厚</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9cm</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堆積厚</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4cm</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堆積・浸食が</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1cm</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以内</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1420703"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浸食深</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4cm</a:t>
                      </a:r>
                      <a:endPar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1420703"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浸食深</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9cm</a:t>
                      </a:r>
                      <a:endPar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浸食深</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9cm</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以上</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484742"/>
                  </a:ext>
                </a:extLst>
              </a:tr>
              <a:tr h="1962365">
                <a:tc grid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イメージ図</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67382"/>
                  </a:ext>
                </a:extLst>
              </a:tr>
              <a:tr h="233305">
                <a:tc row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薬剤</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散布</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効果</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の検証可否</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上層</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071241"/>
                  </a:ext>
                </a:extLst>
              </a:tr>
              <a:tr h="230708">
                <a:tc v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128" marR="4128" marT="41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548977"/>
                  </a:ext>
                </a:extLst>
              </a:tr>
            </a:tbl>
          </a:graphicData>
        </a:graphic>
      </p:graphicFrame>
      <p:sp>
        <p:nvSpPr>
          <p:cNvPr id="79" name="正方形/長方形 78"/>
          <p:cNvSpPr/>
          <p:nvPr/>
        </p:nvSpPr>
        <p:spPr>
          <a:xfrm>
            <a:off x="4887614" y="2946982"/>
            <a:ext cx="294543" cy="670714"/>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aphicFrame>
        <p:nvGraphicFramePr>
          <p:cNvPr id="54" name="表 53">
            <a:extLst>
              <a:ext uri="{FF2B5EF4-FFF2-40B4-BE49-F238E27FC236}">
                <a16:creationId xmlns:a16="http://schemas.microsoft.com/office/drawing/2014/main" id="{8A562137-2DFA-4BA6-BE1C-2598E5E1D249}"/>
              </a:ext>
            </a:extLst>
          </p:cNvPr>
          <p:cNvGraphicFramePr>
            <a:graphicFrameLocks noGrp="1"/>
          </p:cNvGraphicFramePr>
          <p:nvPr>
            <p:extLst>
              <p:ext uri="{D42A27DB-BD31-4B8C-83A1-F6EECF244321}">
                <p14:modId xmlns:p14="http://schemas.microsoft.com/office/powerpoint/2010/main" val="1509718642"/>
              </p:ext>
            </p:extLst>
          </p:nvPr>
        </p:nvGraphicFramePr>
        <p:xfrm>
          <a:off x="-197" y="453655"/>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採泥試料における底泥の堆積、浸食の影響について</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22" name="テキスト ボックス 21">
            <a:extLst>
              <a:ext uri="{FF2B5EF4-FFF2-40B4-BE49-F238E27FC236}">
                <a16:creationId xmlns:a16="http://schemas.microsoft.com/office/drawing/2014/main" id="{5650FD9B-1185-45D2-9240-D2FCC4ED3E41}"/>
              </a:ext>
            </a:extLst>
          </p:cNvPr>
          <p:cNvSpPr txBox="1"/>
          <p:nvPr/>
        </p:nvSpPr>
        <p:spPr>
          <a:xfrm>
            <a:off x="180866" y="773642"/>
            <a:ext cx="8830338" cy="623323"/>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・底質は上層（</a:t>
            </a:r>
            <a:r>
              <a:rPr lang="en-US" altLang="ja-JP" sz="847" dirty="0">
                <a:latin typeface="ＭＳ Ｐゴシック" panose="020B0600070205080204" pitchFamily="50" charset="-128"/>
                <a:ea typeface="ＭＳ Ｐゴシック" panose="020B0600070205080204" pitchFamily="50" charset="-128"/>
              </a:rPr>
              <a:t>0</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5cm</a:t>
            </a:r>
            <a:r>
              <a:rPr lang="ja-JP" altLang="en-US" sz="847" dirty="0">
                <a:latin typeface="ＭＳ Ｐゴシック" panose="020B0600070205080204" pitchFamily="50" charset="-128"/>
                <a:ea typeface="ＭＳ Ｐゴシック" panose="020B0600070205080204" pitchFamily="50" charset="-128"/>
              </a:rPr>
              <a:t>）と下層（</a:t>
            </a:r>
            <a:r>
              <a:rPr lang="en-US" altLang="ja-JP" sz="847" dirty="0">
                <a:latin typeface="ＭＳ Ｐゴシック" panose="020B0600070205080204" pitchFamily="50" charset="-128"/>
                <a:ea typeface="ＭＳ Ｐゴシック" panose="020B0600070205080204" pitchFamily="50" charset="-128"/>
              </a:rPr>
              <a:t>5</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10cm</a:t>
            </a:r>
            <a:r>
              <a:rPr lang="ja-JP" altLang="en-US" sz="847" dirty="0">
                <a:latin typeface="ＭＳ Ｐゴシック" panose="020B0600070205080204" pitchFamily="50" charset="-128"/>
                <a:ea typeface="ＭＳ Ｐゴシック" panose="020B0600070205080204" pitchFamily="50" charset="-128"/>
              </a:rPr>
              <a:t>）を採取して調査している。しかし、堆積・浸食が大きいと薬剤散布した底質を採取していない可能性がある。</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・底泥の堆積、浸食の状況と底質改善効果の関係性を分析するため、 薬剤散布後から採泥日までの地盤高変化から、薬剤散布した底質</a:t>
            </a:r>
            <a:r>
              <a:rPr lang="en-US" altLang="ja-JP" sz="847" baseline="30000" dirty="0">
                <a:latin typeface="ＭＳ Ｐゴシック" panose="020B0600070205080204" pitchFamily="50" charset="-128"/>
                <a:ea typeface="ＭＳ Ｐゴシック" panose="020B0600070205080204" pitchFamily="50" charset="-128"/>
              </a:rPr>
              <a:t>※1,2</a:t>
            </a:r>
            <a:r>
              <a:rPr lang="ja-JP" altLang="en-US" sz="847" dirty="0">
                <a:latin typeface="ＭＳ Ｐゴシック" panose="020B0600070205080204" pitchFamily="50" charset="-128"/>
                <a:ea typeface="ＭＳ Ｐゴシック" panose="020B0600070205080204" pitchFamily="50" charset="-128"/>
              </a:rPr>
              <a:t>が残っている量で採泥結果を分類して考察を行った 。</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・上層・下層の厚さを</a:t>
            </a:r>
            <a:r>
              <a:rPr lang="en-US" altLang="ja-JP" sz="847" dirty="0">
                <a:latin typeface="ＭＳ Ｐゴシック" panose="020B0600070205080204" pitchFamily="50" charset="-128"/>
                <a:ea typeface="ＭＳ Ｐゴシック" panose="020B0600070205080204" pitchFamily="50" charset="-128"/>
              </a:rPr>
              <a:t>5cm</a:t>
            </a:r>
            <a:r>
              <a:rPr lang="ja-JP" altLang="en-US" sz="847" dirty="0">
                <a:latin typeface="ＭＳ Ｐゴシック" panose="020B0600070205080204" pitchFamily="50" charset="-128"/>
                <a:ea typeface="ＭＳ Ｐゴシック" panose="020B0600070205080204" pitchFamily="50" charset="-128"/>
              </a:rPr>
              <a:t>としていることから、</a:t>
            </a:r>
            <a:r>
              <a:rPr lang="en-US" altLang="ja-JP" sz="847" dirty="0">
                <a:latin typeface="ＭＳ Ｐゴシック" panose="020B0600070205080204" pitchFamily="50" charset="-128"/>
                <a:ea typeface="ＭＳ Ｐゴシック" panose="020B0600070205080204" pitchFamily="50" charset="-128"/>
              </a:rPr>
              <a:t>1cm</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20</a:t>
            </a:r>
            <a:r>
              <a:rPr lang="ja-JP" altLang="en-US" sz="847" dirty="0">
                <a:latin typeface="ＭＳ Ｐゴシック" panose="020B0600070205080204" pitchFamily="50" charset="-128"/>
                <a:ea typeface="ＭＳ Ｐゴシック" panose="020B0600070205080204" pitchFamily="50" charset="-128"/>
              </a:rPr>
              <a:t>％）を指標とし、薬剤散布した底泥が</a:t>
            </a:r>
            <a:r>
              <a:rPr lang="en-US" altLang="ja-JP" sz="847" dirty="0">
                <a:latin typeface="ＭＳ Ｐゴシック" panose="020B0600070205080204" pitchFamily="50" charset="-128"/>
                <a:ea typeface="ＭＳ Ｐゴシック" panose="020B0600070205080204" pitchFamily="50" charset="-128"/>
              </a:rPr>
              <a:t>80</a:t>
            </a:r>
            <a:r>
              <a:rPr lang="ja-JP" altLang="en-US" sz="847" dirty="0">
                <a:latin typeface="ＭＳ Ｐゴシック" panose="020B0600070205080204" pitchFamily="50" charset="-128"/>
                <a:ea typeface="ＭＳ Ｐゴシック" panose="020B0600070205080204" pitchFamily="50" charset="-128"/>
              </a:rPr>
              <a:t>％以上残っている（〇）、</a:t>
            </a:r>
            <a:r>
              <a:rPr lang="en-US" altLang="ja-JP" sz="847" dirty="0">
                <a:latin typeface="ＭＳ Ｐゴシック" panose="020B0600070205080204" pitchFamily="50" charset="-128"/>
                <a:ea typeface="ＭＳ Ｐゴシック" panose="020B0600070205080204" pitchFamily="50" charset="-128"/>
              </a:rPr>
              <a:t> 20</a:t>
            </a:r>
            <a:r>
              <a:rPr lang="ja-JP" altLang="en-US" sz="847" dirty="0">
                <a:latin typeface="ＭＳ Ｐゴシック" panose="020B0600070205080204" pitchFamily="50" charset="-128"/>
                <a:ea typeface="ＭＳ Ｐゴシック" panose="020B0600070205080204" pitchFamily="50" charset="-128"/>
              </a:rPr>
              <a:t>％以上</a:t>
            </a:r>
            <a:r>
              <a:rPr lang="en-US" altLang="ja-JP" sz="847" dirty="0">
                <a:latin typeface="ＭＳ Ｐゴシック" panose="020B0600070205080204" pitchFamily="50" charset="-128"/>
                <a:ea typeface="ＭＳ Ｐゴシック" panose="020B0600070205080204" pitchFamily="50" charset="-128"/>
              </a:rPr>
              <a:t>80</a:t>
            </a:r>
            <a:r>
              <a:rPr lang="ja-JP" altLang="en-US" sz="847" dirty="0">
                <a:latin typeface="ＭＳ Ｐゴシック" panose="020B0600070205080204" pitchFamily="50" charset="-128"/>
                <a:ea typeface="ＭＳ Ｐゴシック" panose="020B0600070205080204" pitchFamily="50" charset="-128"/>
              </a:rPr>
              <a:t>％未満残っている（△）、</a:t>
            </a:r>
            <a:r>
              <a:rPr lang="en-US" altLang="ja-JP" sz="847" dirty="0">
                <a:latin typeface="ＭＳ Ｐゴシック" panose="020B0600070205080204" pitchFamily="50" charset="-128"/>
                <a:ea typeface="ＭＳ Ｐゴシック" panose="020B0600070205080204" pitchFamily="50" charset="-128"/>
              </a:rPr>
              <a:t>20</a:t>
            </a:r>
            <a:r>
              <a:rPr lang="ja-JP" altLang="en-US" sz="847" dirty="0">
                <a:latin typeface="ＭＳ Ｐゴシック" panose="020B0600070205080204" pitchFamily="50" charset="-128"/>
                <a:ea typeface="ＭＳ Ｐゴシック" panose="020B0600070205080204" pitchFamily="50" charset="-128"/>
              </a:rPr>
              <a:t>％未満しか残っていない（</a:t>
            </a:r>
            <a:r>
              <a:rPr lang="en-US" altLang="ja-JP" sz="847" dirty="0">
                <a:latin typeface="ＭＳ Ｐゴシック" panose="020B0600070205080204" pitchFamily="50" charset="-128"/>
                <a:ea typeface="ＭＳ Ｐゴシック" panose="020B0600070205080204" pitchFamily="50" charset="-128"/>
              </a:rPr>
              <a:t>×</a:t>
            </a:r>
            <a:r>
              <a:rPr lang="ja-JP" altLang="en-US" sz="847" dirty="0">
                <a:latin typeface="ＭＳ Ｐゴシック" panose="020B0600070205080204" pitchFamily="50" charset="-128"/>
                <a:ea typeface="ＭＳ Ｐゴシック" panose="020B0600070205080204" pitchFamily="50" charset="-128"/>
              </a:rPr>
              <a:t>）と</a:t>
            </a:r>
            <a:r>
              <a:rPr lang="en-US" altLang="ja-JP" sz="847" dirty="0">
                <a:latin typeface="ＭＳ Ｐゴシック" panose="020B0600070205080204" pitchFamily="50" charset="-128"/>
                <a:ea typeface="ＭＳ Ｐゴシック" panose="020B0600070205080204" pitchFamily="50" charset="-128"/>
              </a:rPr>
              <a:t>3</a:t>
            </a:r>
            <a:r>
              <a:rPr lang="ja-JP" altLang="en-US" sz="847" dirty="0">
                <a:latin typeface="ＭＳ Ｐゴシック" panose="020B0600070205080204" pitchFamily="50" charset="-128"/>
                <a:ea typeface="ＭＳ Ｐゴシック" panose="020B0600070205080204" pitchFamily="50" charset="-128"/>
              </a:rPr>
              <a:t>段階に底泥を分類した。</a:t>
            </a:r>
            <a:endParaRPr lang="en-US" altLang="ja-JP" sz="847" dirty="0">
              <a:latin typeface="ＭＳ Ｐゴシック" panose="020B0600070205080204" pitchFamily="50" charset="-128"/>
              <a:ea typeface="ＭＳ Ｐゴシック" panose="020B0600070205080204" pitchFamily="50" charset="-128"/>
            </a:endParaRPr>
          </a:p>
        </p:txBody>
      </p:sp>
      <p:sp>
        <p:nvSpPr>
          <p:cNvPr id="2" name="テキスト ボックス 1"/>
          <p:cNvSpPr txBox="1"/>
          <p:nvPr/>
        </p:nvSpPr>
        <p:spPr>
          <a:xfrm>
            <a:off x="3374703" y="4873729"/>
            <a:ext cx="1025397" cy="1526252"/>
          </a:xfrm>
          <a:prstGeom prst="rect">
            <a:avLst/>
          </a:prstGeom>
          <a:noFill/>
          <a:ln w="19050">
            <a:solidFill>
              <a:srgbClr val="FF66FF"/>
            </a:solidFill>
          </a:ln>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上層は一部薬剤散布を行っていない底質を採取している。</a:t>
            </a:r>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20</a:t>
            </a:r>
            <a:r>
              <a:rPr kumimoji="1" lang="ja-JP" altLang="en-US" sz="847" dirty="0">
                <a:latin typeface="ＭＳ Ｐゴシック" panose="020B0600070205080204" pitchFamily="50" charset="-128"/>
                <a:ea typeface="ＭＳ Ｐゴシック" panose="020B0600070205080204" pitchFamily="50" charset="-128"/>
              </a:rPr>
              <a:t>％以上</a:t>
            </a:r>
            <a:r>
              <a:rPr kumimoji="1" lang="en-US" altLang="ja-JP" sz="847" dirty="0">
                <a:latin typeface="ＭＳ Ｐゴシック" panose="020B0600070205080204" pitchFamily="50" charset="-128"/>
                <a:ea typeface="ＭＳ Ｐゴシック" panose="020B0600070205080204" pitchFamily="50" charset="-128"/>
              </a:rPr>
              <a:t>80</a:t>
            </a:r>
            <a:r>
              <a:rPr kumimoji="1" lang="ja-JP" altLang="en-US" sz="847" dirty="0">
                <a:latin typeface="ＭＳ Ｐゴシック" panose="020B0600070205080204" pitchFamily="50" charset="-128"/>
                <a:ea typeface="ＭＳ Ｐゴシック" panose="020B0600070205080204" pitchFamily="50" charset="-128"/>
              </a:rPr>
              <a:t>％未満</a:t>
            </a:r>
            <a:r>
              <a:rPr kumimoji="1" lang="en-US" altLang="ja-JP" sz="847" dirty="0">
                <a:latin typeface="ＭＳ Ｐゴシック" panose="020B0600070205080204" pitchFamily="50" charset="-128"/>
                <a:ea typeface="ＭＳ Ｐゴシック" panose="020B0600070205080204" pitchFamily="50" charset="-128"/>
              </a:rPr>
              <a:t>)</a:t>
            </a:r>
          </a:p>
          <a:p>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下層は薬剤散布を行った底質を採取している。</a:t>
            </a:r>
            <a:r>
              <a:rPr kumimoji="1" lang="en-US" altLang="ja-JP" sz="847" dirty="0">
                <a:latin typeface="ＭＳ Ｐゴシック" panose="020B0600070205080204" pitchFamily="50" charset="-128"/>
                <a:ea typeface="ＭＳ Ｐゴシック" panose="020B0600070205080204" pitchFamily="50" charset="-128"/>
              </a:rPr>
              <a:t>(80</a:t>
            </a:r>
            <a:r>
              <a:rPr kumimoji="1" lang="ja-JP" altLang="en-US" sz="847" dirty="0">
                <a:latin typeface="ＭＳ Ｐゴシック" panose="020B0600070205080204" pitchFamily="50" charset="-128"/>
                <a:ea typeface="ＭＳ Ｐゴシック" panose="020B0600070205080204" pitchFamily="50" charset="-128"/>
              </a:rPr>
              <a:t>％以上</a:t>
            </a:r>
            <a:r>
              <a:rPr kumimoji="1" lang="en-US" altLang="ja-JP" sz="847" dirty="0">
                <a:latin typeface="ＭＳ Ｐゴシック" panose="020B0600070205080204" pitchFamily="50" charset="-128"/>
                <a:ea typeface="ＭＳ Ｐゴシック" panose="020B0600070205080204" pitchFamily="50" charset="-128"/>
              </a:rPr>
              <a:t>)</a:t>
            </a:r>
          </a:p>
        </p:txBody>
      </p:sp>
      <p:sp>
        <p:nvSpPr>
          <p:cNvPr id="18" name="テキスト ボックス 17"/>
          <p:cNvSpPr txBox="1"/>
          <p:nvPr/>
        </p:nvSpPr>
        <p:spPr>
          <a:xfrm>
            <a:off x="2235689" y="4873730"/>
            <a:ext cx="1054993" cy="1526252"/>
          </a:xfrm>
          <a:prstGeom prst="rect">
            <a:avLst/>
          </a:prstGeom>
          <a:noFill/>
          <a:ln w="19050">
            <a:solidFill>
              <a:srgbClr val="FF66FF"/>
            </a:solidFill>
          </a:ln>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上層は薬剤散布を行った底質を採取していない。</a:t>
            </a:r>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20</a:t>
            </a:r>
            <a:r>
              <a:rPr kumimoji="1" lang="ja-JP" altLang="en-US" sz="847" dirty="0">
                <a:latin typeface="ＭＳ Ｐゴシック" panose="020B0600070205080204" pitchFamily="50" charset="-128"/>
                <a:ea typeface="ＭＳ Ｐゴシック" panose="020B0600070205080204" pitchFamily="50" charset="-128"/>
              </a:rPr>
              <a:t>％未満）</a:t>
            </a:r>
            <a:endParaRPr kumimoji="1" lang="en-US" altLang="ja-JP" sz="847" dirty="0">
              <a:latin typeface="ＭＳ Ｐゴシック" panose="020B0600070205080204" pitchFamily="50" charset="-128"/>
              <a:ea typeface="ＭＳ Ｐゴシック" panose="020B0600070205080204" pitchFamily="50" charset="-128"/>
            </a:endParaRPr>
          </a:p>
          <a:p>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下層は一部薬剤散布を行っていない底質を採取している。</a:t>
            </a:r>
            <a:endParaRPr kumimoji="1" lang="en-US" altLang="ja-JP" sz="847" dirty="0">
              <a:latin typeface="ＭＳ Ｐゴシック" panose="020B0600070205080204" pitchFamily="50" charset="-128"/>
              <a:ea typeface="ＭＳ Ｐゴシック" panose="020B0600070205080204" pitchFamily="50" charset="-128"/>
            </a:endParaRPr>
          </a:p>
          <a:p>
            <a:r>
              <a:rPr kumimoji="1" lang="en-US" altLang="ja-JP" sz="847" dirty="0">
                <a:latin typeface="ＭＳ Ｐゴシック" panose="020B0600070205080204" pitchFamily="50" charset="-128"/>
                <a:ea typeface="ＭＳ Ｐゴシック" panose="020B0600070205080204" pitchFamily="50" charset="-128"/>
              </a:rPr>
              <a:t>(20</a:t>
            </a:r>
            <a:r>
              <a:rPr kumimoji="1" lang="ja-JP" altLang="en-US" sz="847" dirty="0">
                <a:latin typeface="ＭＳ Ｐゴシック" panose="020B0600070205080204" pitchFamily="50" charset="-128"/>
                <a:ea typeface="ＭＳ Ｐゴシック" panose="020B0600070205080204" pitchFamily="50" charset="-128"/>
              </a:rPr>
              <a:t>％以上</a:t>
            </a:r>
            <a:r>
              <a:rPr kumimoji="1" lang="en-US" altLang="ja-JP" sz="847" dirty="0">
                <a:latin typeface="ＭＳ Ｐゴシック" panose="020B0600070205080204" pitchFamily="50" charset="-128"/>
                <a:ea typeface="ＭＳ Ｐゴシック" panose="020B0600070205080204" pitchFamily="50" charset="-128"/>
              </a:rPr>
              <a:t>80</a:t>
            </a:r>
            <a:r>
              <a:rPr kumimoji="1" lang="ja-JP" altLang="en-US" sz="847" dirty="0">
                <a:latin typeface="ＭＳ Ｐゴシック" panose="020B0600070205080204" pitchFamily="50" charset="-128"/>
                <a:ea typeface="ＭＳ Ｐゴシック" panose="020B0600070205080204" pitchFamily="50" charset="-128"/>
              </a:rPr>
              <a:t>％未満）</a:t>
            </a:r>
          </a:p>
        </p:txBody>
      </p:sp>
      <p:sp>
        <p:nvSpPr>
          <p:cNvPr id="23" name="テキスト ボックス 22"/>
          <p:cNvSpPr txBox="1"/>
          <p:nvPr/>
        </p:nvSpPr>
        <p:spPr>
          <a:xfrm>
            <a:off x="1172757" y="4873729"/>
            <a:ext cx="1003249" cy="744114"/>
          </a:xfrm>
          <a:prstGeom prst="rect">
            <a:avLst/>
          </a:prstGeom>
          <a:noFill/>
          <a:ln w="19050">
            <a:solidFill>
              <a:srgbClr val="FF66FF"/>
            </a:solidFill>
          </a:ln>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上層・下層ともに薬剤散布を行った底質をほぼ採取していない。</a:t>
            </a:r>
            <a:r>
              <a:rPr kumimoji="1" lang="en-US" altLang="ja-JP" sz="847" dirty="0">
                <a:latin typeface="ＭＳ Ｐゴシック" panose="020B0600070205080204" pitchFamily="50" charset="-128"/>
                <a:ea typeface="ＭＳ Ｐゴシック" panose="020B0600070205080204" pitchFamily="50" charset="-128"/>
              </a:rPr>
              <a:t>(20</a:t>
            </a:r>
            <a:r>
              <a:rPr kumimoji="1" lang="ja-JP" altLang="en-US" sz="847" dirty="0">
                <a:latin typeface="ＭＳ Ｐゴシック" panose="020B0600070205080204" pitchFamily="50" charset="-128"/>
                <a:ea typeface="ＭＳ Ｐゴシック" panose="020B0600070205080204" pitchFamily="50" charset="-128"/>
              </a:rPr>
              <a:t>％未満）</a:t>
            </a:r>
            <a:endParaRPr kumimoji="1" lang="en-US" altLang="ja-JP" sz="847" dirty="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5605591" y="4859778"/>
            <a:ext cx="1014344" cy="1526252"/>
          </a:xfrm>
          <a:prstGeom prst="rect">
            <a:avLst/>
          </a:prstGeom>
          <a:noFill/>
          <a:ln w="19050">
            <a:solidFill>
              <a:srgbClr val="00B0F0"/>
            </a:solidFill>
          </a:ln>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上層は薬剤散布を行った底質を採取している。</a:t>
            </a:r>
            <a:r>
              <a:rPr kumimoji="1" lang="en-US" altLang="ja-JP" sz="847" dirty="0">
                <a:latin typeface="ＭＳ Ｐゴシック" panose="020B0600070205080204" pitchFamily="50" charset="-128"/>
                <a:ea typeface="ＭＳ Ｐゴシック" panose="020B0600070205080204" pitchFamily="50" charset="-128"/>
              </a:rPr>
              <a:t>(80</a:t>
            </a:r>
            <a:r>
              <a:rPr kumimoji="1" lang="ja-JP" altLang="en-US" sz="847" dirty="0">
                <a:latin typeface="ＭＳ Ｐゴシック" panose="020B0600070205080204" pitchFamily="50" charset="-128"/>
                <a:ea typeface="ＭＳ Ｐゴシック" panose="020B0600070205080204" pitchFamily="50" charset="-128"/>
              </a:rPr>
              <a:t>％以上</a:t>
            </a:r>
            <a:r>
              <a:rPr kumimoji="1" lang="en-US" altLang="ja-JP" sz="847" dirty="0">
                <a:latin typeface="ＭＳ Ｐゴシック" panose="020B0600070205080204" pitchFamily="50" charset="-128"/>
                <a:ea typeface="ＭＳ Ｐゴシック" panose="020B0600070205080204" pitchFamily="50" charset="-128"/>
              </a:rPr>
              <a:t>)</a:t>
            </a:r>
          </a:p>
          <a:p>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下層は一部薬剤散布を行っていない底質を採取している。</a:t>
            </a:r>
            <a:endParaRPr kumimoji="1" lang="en-US" altLang="ja-JP" sz="847" dirty="0">
              <a:latin typeface="ＭＳ Ｐゴシック" panose="020B0600070205080204" pitchFamily="50" charset="-128"/>
              <a:ea typeface="ＭＳ Ｐゴシック" panose="020B0600070205080204" pitchFamily="50" charset="-128"/>
            </a:endParaRPr>
          </a:p>
          <a:p>
            <a:r>
              <a:rPr kumimoji="1" lang="en-US" altLang="ja-JP" sz="847" dirty="0">
                <a:latin typeface="ＭＳ Ｐゴシック" panose="020B0600070205080204" pitchFamily="50" charset="-128"/>
                <a:ea typeface="ＭＳ Ｐゴシック" panose="020B0600070205080204" pitchFamily="50" charset="-128"/>
              </a:rPr>
              <a:t>(20</a:t>
            </a:r>
            <a:r>
              <a:rPr kumimoji="1" lang="ja-JP" altLang="en-US" sz="847" dirty="0">
                <a:latin typeface="ＭＳ Ｐゴシック" panose="020B0600070205080204" pitchFamily="50" charset="-128"/>
                <a:ea typeface="ＭＳ Ｐゴシック" panose="020B0600070205080204" pitchFamily="50" charset="-128"/>
              </a:rPr>
              <a:t>％以上</a:t>
            </a:r>
            <a:r>
              <a:rPr kumimoji="1" lang="en-US" altLang="ja-JP" sz="847" dirty="0">
                <a:latin typeface="ＭＳ Ｐゴシック" panose="020B0600070205080204" pitchFamily="50" charset="-128"/>
                <a:ea typeface="ＭＳ Ｐゴシック" panose="020B0600070205080204" pitchFamily="50" charset="-128"/>
              </a:rPr>
              <a:t>80</a:t>
            </a:r>
            <a:r>
              <a:rPr kumimoji="1" lang="ja-JP" altLang="en-US" sz="847" dirty="0">
                <a:latin typeface="ＭＳ Ｐゴシック" panose="020B0600070205080204" pitchFamily="50" charset="-128"/>
                <a:ea typeface="ＭＳ Ｐゴシック" panose="020B0600070205080204" pitchFamily="50" charset="-128"/>
              </a:rPr>
              <a:t>％未満</a:t>
            </a:r>
            <a:r>
              <a:rPr kumimoji="1" lang="en-US" altLang="ja-JP" sz="847" dirty="0">
                <a:latin typeface="ＭＳ Ｐゴシック" panose="020B0600070205080204" pitchFamily="50" charset="-128"/>
                <a:ea typeface="ＭＳ Ｐゴシック" panose="020B0600070205080204" pitchFamily="50" charset="-128"/>
              </a:rPr>
              <a:t>)</a:t>
            </a:r>
            <a:endParaRPr kumimoji="1" lang="ja-JP" altLang="en-US" sz="847" dirty="0">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a:xfrm>
            <a:off x="6688034" y="4859778"/>
            <a:ext cx="1066187" cy="1526252"/>
          </a:xfrm>
          <a:prstGeom prst="rect">
            <a:avLst/>
          </a:prstGeom>
          <a:noFill/>
          <a:ln w="19050">
            <a:solidFill>
              <a:srgbClr val="00B0F0"/>
            </a:solidFill>
          </a:ln>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上層は一部薬剤散布を行っていない底質を採取している。</a:t>
            </a:r>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a:t>
            </a:r>
            <a:r>
              <a:rPr kumimoji="1" lang="en-US" altLang="ja-JP" sz="847" dirty="0">
                <a:latin typeface="ＭＳ Ｐゴシック" panose="020B0600070205080204" pitchFamily="50" charset="-128"/>
                <a:ea typeface="ＭＳ Ｐゴシック" panose="020B0600070205080204" pitchFamily="50" charset="-128"/>
              </a:rPr>
              <a:t>20</a:t>
            </a:r>
            <a:r>
              <a:rPr kumimoji="1" lang="ja-JP" altLang="en-US" sz="847" dirty="0">
                <a:latin typeface="ＭＳ Ｐゴシック" panose="020B0600070205080204" pitchFamily="50" charset="-128"/>
                <a:ea typeface="ＭＳ Ｐゴシック" panose="020B0600070205080204" pitchFamily="50" charset="-128"/>
              </a:rPr>
              <a:t>％以上</a:t>
            </a:r>
            <a:r>
              <a:rPr kumimoji="1" lang="en-US" altLang="ja-JP" sz="847" dirty="0">
                <a:latin typeface="ＭＳ Ｐゴシック" panose="020B0600070205080204" pitchFamily="50" charset="-128"/>
                <a:ea typeface="ＭＳ Ｐゴシック" panose="020B0600070205080204" pitchFamily="50" charset="-128"/>
              </a:rPr>
              <a:t>80</a:t>
            </a:r>
            <a:r>
              <a:rPr kumimoji="1" lang="ja-JP" altLang="en-US" sz="847" dirty="0">
                <a:latin typeface="ＭＳ Ｐゴシック" panose="020B0600070205080204" pitchFamily="50" charset="-128"/>
                <a:ea typeface="ＭＳ Ｐゴシック" panose="020B0600070205080204" pitchFamily="50" charset="-128"/>
              </a:rPr>
              <a:t>％未満</a:t>
            </a:r>
            <a:r>
              <a:rPr kumimoji="1" lang="en-US" altLang="ja-JP" sz="847" dirty="0">
                <a:latin typeface="ＭＳ Ｐゴシック" panose="020B0600070205080204" pitchFamily="50" charset="-128"/>
                <a:ea typeface="ＭＳ Ｐゴシック" panose="020B0600070205080204" pitchFamily="50" charset="-128"/>
              </a:rPr>
              <a:t>)</a:t>
            </a:r>
          </a:p>
          <a:p>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下層は薬剤散布を行った底質を採取していない。</a:t>
            </a:r>
            <a:r>
              <a:rPr kumimoji="1" lang="en-US" altLang="ja-JP" sz="847" dirty="0">
                <a:latin typeface="ＭＳ Ｐゴシック" panose="020B0600070205080204" pitchFamily="50" charset="-128"/>
                <a:ea typeface="ＭＳ Ｐゴシック" panose="020B0600070205080204" pitchFamily="50" charset="-128"/>
              </a:rPr>
              <a:t>(20</a:t>
            </a:r>
            <a:r>
              <a:rPr kumimoji="1" lang="ja-JP" altLang="en-US" sz="847" dirty="0">
                <a:latin typeface="ＭＳ Ｐゴシック" panose="020B0600070205080204" pitchFamily="50" charset="-128"/>
                <a:ea typeface="ＭＳ Ｐゴシック" panose="020B0600070205080204" pitchFamily="50" charset="-128"/>
              </a:rPr>
              <a:t>％未満</a:t>
            </a:r>
            <a:r>
              <a:rPr kumimoji="1" lang="en-US" altLang="ja-JP" sz="847" dirty="0">
                <a:latin typeface="ＭＳ Ｐゴシック" panose="020B0600070205080204" pitchFamily="50" charset="-128"/>
                <a:ea typeface="ＭＳ Ｐゴシック" panose="020B0600070205080204" pitchFamily="50" charset="-128"/>
              </a:rPr>
              <a:t>)</a:t>
            </a:r>
          </a:p>
        </p:txBody>
      </p:sp>
      <p:sp>
        <p:nvSpPr>
          <p:cNvPr id="28" name="テキスト ボックス 27"/>
          <p:cNvSpPr txBox="1"/>
          <p:nvPr/>
        </p:nvSpPr>
        <p:spPr>
          <a:xfrm>
            <a:off x="7853506" y="4859778"/>
            <a:ext cx="993535" cy="744114"/>
          </a:xfrm>
          <a:prstGeom prst="rect">
            <a:avLst/>
          </a:prstGeom>
          <a:noFill/>
          <a:ln w="19050">
            <a:solidFill>
              <a:srgbClr val="00B0F0"/>
            </a:solidFill>
          </a:ln>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上層・下層ともに薬剤散布を行った底質をほとんど採取していない。</a:t>
            </a:r>
            <a:endParaRPr kumimoji="1" lang="en-US" altLang="ja-JP" sz="847" dirty="0">
              <a:latin typeface="ＭＳ Ｐゴシック" panose="020B0600070205080204" pitchFamily="50" charset="-128"/>
              <a:ea typeface="ＭＳ Ｐゴシック" panose="020B0600070205080204" pitchFamily="50" charset="-128"/>
            </a:endParaRPr>
          </a:p>
          <a:p>
            <a:r>
              <a:rPr kumimoji="1" lang="en-US" altLang="ja-JP" sz="847" dirty="0">
                <a:latin typeface="ＭＳ Ｐゴシック" panose="020B0600070205080204" pitchFamily="50" charset="-128"/>
                <a:ea typeface="ＭＳ Ｐゴシック" panose="020B0600070205080204" pitchFamily="50" charset="-128"/>
              </a:rPr>
              <a:t>(20</a:t>
            </a:r>
            <a:r>
              <a:rPr kumimoji="1" lang="ja-JP" altLang="en-US" sz="847" dirty="0">
                <a:latin typeface="ＭＳ Ｐゴシック" panose="020B0600070205080204" pitchFamily="50" charset="-128"/>
                <a:ea typeface="ＭＳ Ｐゴシック" panose="020B0600070205080204" pitchFamily="50" charset="-128"/>
              </a:rPr>
              <a:t>％未満</a:t>
            </a:r>
            <a:r>
              <a:rPr kumimoji="1" lang="en-US" altLang="ja-JP" sz="847" dirty="0">
                <a:latin typeface="ＭＳ Ｐゴシック" panose="020B0600070205080204" pitchFamily="50" charset="-128"/>
                <a:ea typeface="ＭＳ Ｐゴシック" panose="020B0600070205080204" pitchFamily="50" charset="-128"/>
              </a:rPr>
              <a:t>)</a:t>
            </a:r>
          </a:p>
        </p:txBody>
      </p:sp>
      <p:sp>
        <p:nvSpPr>
          <p:cNvPr id="27" name="テキスト ボックス 26"/>
          <p:cNvSpPr txBox="1"/>
          <p:nvPr/>
        </p:nvSpPr>
        <p:spPr>
          <a:xfrm>
            <a:off x="180866" y="6289018"/>
            <a:ext cx="8890302" cy="315727"/>
          </a:xfrm>
          <a:prstGeom prst="rect">
            <a:avLst/>
          </a:prstGeom>
          <a:noFill/>
        </p:spPr>
        <p:txBody>
          <a:bodyPr wrap="square" rtlCol="0">
            <a:spAutoFit/>
          </a:bodyPr>
          <a:lstStyle/>
          <a:p>
            <a:r>
              <a:rPr kumimoji="1" lang="en-US" altLang="ja-JP" sz="726" dirty="0">
                <a:latin typeface="ＭＳ Ｐゴシック" panose="020B0600070205080204" pitchFamily="50" charset="-128"/>
                <a:ea typeface="ＭＳ Ｐゴシック" panose="020B0600070205080204" pitchFamily="50" charset="-128"/>
              </a:rPr>
              <a:t>※</a:t>
            </a:r>
            <a:r>
              <a:rPr kumimoji="1" lang="ja-JP" altLang="en-US" sz="726" dirty="0">
                <a:latin typeface="ＭＳ Ｐゴシック" panose="020B0600070205080204" pitchFamily="50" charset="-128"/>
                <a:ea typeface="ＭＳ Ｐゴシック" panose="020B0600070205080204" pitchFamily="50" charset="-128"/>
              </a:rPr>
              <a:t>１　薬剤はその散布方法から、散布時の表層（今回の調査範囲である概ね</a:t>
            </a:r>
            <a:r>
              <a:rPr kumimoji="1" lang="en-US" altLang="ja-JP" sz="726" dirty="0">
                <a:latin typeface="ＭＳ Ｐゴシック" panose="020B0600070205080204" pitchFamily="50" charset="-128"/>
                <a:ea typeface="ＭＳ Ｐゴシック" panose="020B0600070205080204" pitchFamily="50" charset="-128"/>
              </a:rPr>
              <a:t>10cm</a:t>
            </a:r>
            <a:r>
              <a:rPr kumimoji="1" lang="ja-JP" altLang="en-US" sz="726" dirty="0">
                <a:latin typeface="ＭＳ Ｐゴシック" panose="020B0600070205080204" pitchFamily="50" charset="-128"/>
                <a:ea typeface="ＭＳ Ｐゴシック" panose="020B0600070205080204" pitchFamily="50" charset="-128"/>
              </a:rPr>
              <a:t>程度）に大きな効果を発現すると考えられることから、本頁では便宜上薬剤散布時の底泥の表層から</a:t>
            </a:r>
            <a:r>
              <a:rPr kumimoji="1" lang="en-US" altLang="ja-JP" sz="726" dirty="0">
                <a:latin typeface="ＭＳ Ｐゴシック" panose="020B0600070205080204" pitchFamily="50" charset="-128"/>
                <a:ea typeface="ＭＳ Ｐゴシック" panose="020B0600070205080204" pitchFamily="50" charset="-128"/>
              </a:rPr>
              <a:t>10cm</a:t>
            </a:r>
            <a:r>
              <a:rPr kumimoji="1" lang="ja-JP" altLang="en-US" sz="726" dirty="0">
                <a:latin typeface="ＭＳ Ｐゴシック" panose="020B0600070205080204" pitchFamily="50" charset="-128"/>
                <a:ea typeface="ＭＳ Ｐゴシック" panose="020B0600070205080204" pitchFamily="50" charset="-128"/>
              </a:rPr>
              <a:t>を「薬剤散布範囲」と表現している。</a:t>
            </a:r>
            <a:endParaRPr kumimoji="1" lang="en-US" altLang="ja-JP" sz="726" dirty="0">
              <a:latin typeface="ＭＳ Ｐゴシック" panose="020B0600070205080204" pitchFamily="50" charset="-128"/>
              <a:ea typeface="ＭＳ Ｐゴシック" panose="020B0600070205080204" pitchFamily="50" charset="-128"/>
            </a:endParaRPr>
          </a:p>
          <a:p>
            <a:r>
              <a:rPr kumimoji="1" lang="en-US" altLang="ja-JP" sz="726" dirty="0">
                <a:latin typeface="ＭＳ Ｐゴシック" panose="020B0600070205080204" pitchFamily="50" charset="-128"/>
                <a:ea typeface="ＭＳ Ｐゴシック" panose="020B0600070205080204" pitchFamily="50" charset="-128"/>
              </a:rPr>
              <a:t>※</a:t>
            </a:r>
            <a:r>
              <a:rPr kumimoji="1" lang="ja-JP" altLang="en-US" sz="726" dirty="0">
                <a:latin typeface="ＭＳ Ｐゴシック" panose="020B0600070205080204" pitchFamily="50" charset="-128"/>
                <a:ea typeface="ＭＳ Ｐゴシック" panose="020B0600070205080204" pitchFamily="50" charset="-128"/>
              </a:rPr>
              <a:t>２　本試行実施では浸食後の堆積は考慮していないため、例えば</a:t>
            </a:r>
            <a:r>
              <a:rPr kumimoji="1" lang="en-US" altLang="ja-JP" sz="726" dirty="0">
                <a:latin typeface="ＭＳ Ｐゴシック" panose="020B0600070205080204" pitchFamily="50" charset="-128"/>
                <a:ea typeface="ＭＳ Ｐゴシック" panose="020B0600070205080204" pitchFamily="50" charset="-128"/>
              </a:rPr>
              <a:t>2cm</a:t>
            </a:r>
            <a:r>
              <a:rPr kumimoji="1" lang="ja-JP" altLang="en-US" sz="726" dirty="0">
                <a:latin typeface="ＭＳ Ｐゴシック" panose="020B0600070205080204" pitchFamily="50" charset="-128"/>
                <a:ea typeface="ＭＳ Ｐゴシック" panose="020B0600070205080204" pitchFamily="50" charset="-128"/>
              </a:rPr>
              <a:t>の浸食でも、</a:t>
            </a:r>
            <a:r>
              <a:rPr kumimoji="1" lang="en-US" altLang="ja-JP" sz="726" dirty="0">
                <a:latin typeface="ＭＳ Ｐゴシック" panose="020B0600070205080204" pitchFamily="50" charset="-128"/>
                <a:ea typeface="ＭＳ Ｐゴシック" panose="020B0600070205080204" pitchFamily="50" charset="-128"/>
              </a:rPr>
              <a:t>10cm</a:t>
            </a:r>
            <a:r>
              <a:rPr kumimoji="1" lang="ja-JP" altLang="en-US" sz="726" dirty="0">
                <a:latin typeface="ＭＳ Ｐゴシック" panose="020B0600070205080204" pitchFamily="50" charset="-128"/>
                <a:ea typeface="ＭＳ Ｐゴシック" panose="020B0600070205080204" pitchFamily="50" charset="-128"/>
              </a:rPr>
              <a:t>浸食した後</a:t>
            </a:r>
            <a:r>
              <a:rPr kumimoji="1" lang="en-US" altLang="ja-JP" sz="726" dirty="0">
                <a:latin typeface="ＭＳ Ｐゴシック" panose="020B0600070205080204" pitchFamily="50" charset="-128"/>
                <a:ea typeface="ＭＳ Ｐゴシック" panose="020B0600070205080204" pitchFamily="50" charset="-128"/>
              </a:rPr>
              <a:t>8cm</a:t>
            </a:r>
            <a:r>
              <a:rPr kumimoji="1" lang="ja-JP" altLang="en-US" sz="726" dirty="0">
                <a:latin typeface="ＭＳ Ｐゴシック" panose="020B0600070205080204" pitchFamily="50" charset="-128"/>
                <a:ea typeface="ＭＳ Ｐゴシック" panose="020B0600070205080204" pitchFamily="50" charset="-128"/>
              </a:rPr>
              <a:t>堆積した場合薬剤散布底質は残っていないが、このようなケースは考慮していない。</a:t>
            </a:r>
          </a:p>
        </p:txBody>
      </p:sp>
      <p:sp>
        <p:nvSpPr>
          <p:cNvPr id="6" name="正方形/長方形 5"/>
          <p:cNvSpPr/>
          <p:nvPr/>
        </p:nvSpPr>
        <p:spPr>
          <a:xfrm>
            <a:off x="1172159" y="2928379"/>
            <a:ext cx="294543" cy="670714"/>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9" name="正方形/長方形 28"/>
          <p:cNvSpPr/>
          <p:nvPr/>
        </p:nvSpPr>
        <p:spPr>
          <a:xfrm>
            <a:off x="1572902" y="2928379"/>
            <a:ext cx="290530" cy="113859"/>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30" name="正方形/長方形 29"/>
          <p:cNvSpPr/>
          <p:nvPr/>
        </p:nvSpPr>
        <p:spPr>
          <a:xfrm>
            <a:off x="1572902" y="2371754"/>
            <a:ext cx="290530" cy="55662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9" name="直線コネクタ 8"/>
          <p:cNvCxnSpPr/>
          <p:nvPr/>
        </p:nvCxnSpPr>
        <p:spPr>
          <a:xfrm>
            <a:off x="1172159" y="2928378"/>
            <a:ext cx="691273"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V="1">
            <a:off x="1466702" y="2371755"/>
            <a:ext cx="0" cy="5141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172159" y="2570958"/>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堆積</a:t>
            </a:r>
          </a:p>
        </p:txBody>
      </p:sp>
      <p:cxnSp>
        <p:nvCxnSpPr>
          <p:cNvPr id="32" name="直線コネクタ 31"/>
          <p:cNvCxnSpPr/>
          <p:nvPr/>
        </p:nvCxnSpPr>
        <p:spPr>
          <a:xfrm>
            <a:off x="1172159" y="3278110"/>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a:off x="1570045" y="2697040"/>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36" name="テキスト ボックス 35"/>
          <p:cNvSpPr txBox="1"/>
          <p:nvPr/>
        </p:nvSpPr>
        <p:spPr>
          <a:xfrm>
            <a:off x="1177673" y="3037526"/>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37" name="テキスト ボックス 36"/>
          <p:cNvSpPr txBox="1"/>
          <p:nvPr/>
        </p:nvSpPr>
        <p:spPr>
          <a:xfrm>
            <a:off x="1179907" y="3359493"/>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sp>
        <p:nvSpPr>
          <p:cNvPr id="38" name="テキスト ボックス 37"/>
          <p:cNvSpPr txBox="1"/>
          <p:nvPr/>
        </p:nvSpPr>
        <p:spPr>
          <a:xfrm>
            <a:off x="1572901" y="2508785"/>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39" name="テキスト ボックス 38"/>
          <p:cNvSpPr txBox="1"/>
          <p:nvPr/>
        </p:nvSpPr>
        <p:spPr>
          <a:xfrm>
            <a:off x="1586220" y="2762760"/>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sp>
        <p:nvSpPr>
          <p:cNvPr id="31" name="左中かっこ 30"/>
          <p:cNvSpPr/>
          <p:nvPr/>
        </p:nvSpPr>
        <p:spPr>
          <a:xfrm flipH="1">
            <a:off x="1902379" y="2931141"/>
            <a:ext cx="70878" cy="670715"/>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89"/>
          </a:p>
        </p:txBody>
      </p:sp>
      <p:sp>
        <p:nvSpPr>
          <p:cNvPr id="33" name="テキスト ボックス 32"/>
          <p:cNvSpPr txBox="1"/>
          <p:nvPr/>
        </p:nvSpPr>
        <p:spPr>
          <a:xfrm>
            <a:off x="1935638" y="2985308"/>
            <a:ext cx="287002" cy="766029"/>
          </a:xfrm>
          <a:prstGeom prst="rect">
            <a:avLst/>
          </a:prstGeom>
          <a:noFill/>
        </p:spPr>
        <p:txBody>
          <a:bodyPr vert="eaVert"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薬剤散布範囲</a:t>
            </a:r>
          </a:p>
        </p:txBody>
      </p:sp>
      <p:sp>
        <p:nvSpPr>
          <p:cNvPr id="42" name="正方形/長方形 41"/>
          <p:cNvSpPr/>
          <p:nvPr/>
        </p:nvSpPr>
        <p:spPr>
          <a:xfrm>
            <a:off x="2283956" y="2934140"/>
            <a:ext cx="294543" cy="670714"/>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3" name="正方形/長方形 42"/>
          <p:cNvSpPr/>
          <p:nvPr/>
        </p:nvSpPr>
        <p:spPr>
          <a:xfrm>
            <a:off x="2684698" y="2934139"/>
            <a:ext cx="305184" cy="261605"/>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4" name="正方形/長方形 43"/>
          <p:cNvSpPr/>
          <p:nvPr/>
        </p:nvSpPr>
        <p:spPr>
          <a:xfrm>
            <a:off x="2684698" y="2570957"/>
            <a:ext cx="305184" cy="36318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45" name="直線矢印コネクタ 44"/>
          <p:cNvCxnSpPr/>
          <p:nvPr/>
        </p:nvCxnSpPr>
        <p:spPr>
          <a:xfrm flipV="1">
            <a:off x="2578499" y="2576718"/>
            <a:ext cx="0" cy="3149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2289469" y="2657045"/>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堆積</a:t>
            </a:r>
          </a:p>
        </p:txBody>
      </p:sp>
      <p:cxnSp>
        <p:nvCxnSpPr>
          <p:cNvPr id="47" name="直線コネクタ 46"/>
          <p:cNvCxnSpPr/>
          <p:nvPr/>
        </p:nvCxnSpPr>
        <p:spPr>
          <a:xfrm>
            <a:off x="2283956" y="3283870"/>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48" name="直線コネクタ 47"/>
          <p:cNvCxnSpPr/>
          <p:nvPr/>
        </p:nvCxnSpPr>
        <p:spPr>
          <a:xfrm>
            <a:off x="2684699" y="2841868"/>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49" name="テキスト ボックス 48"/>
          <p:cNvSpPr txBox="1"/>
          <p:nvPr/>
        </p:nvSpPr>
        <p:spPr>
          <a:xfrm>
            <a:off x="2289469" y="3043287"/>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50" name="テキスト ボックス 49"/>
          <p:cNvSpPr txBox="1"/>
          <p:nvPr/>
        </p:nvSpPr>
        <p:spPr>
          <a:xfrm>
            <a:off x="2291704" y="3365253"/>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sp>
        <p:nvSpPr>
          <p:cNvPr id="51" name="テキスト ボックス 50"/>
          <p:cNvSpPr txBox="1"/>
          <p:nvPr/>
        </p:nvSpPr>
        <p:spPr>
          <a:xfrm>
            <a:off x="2675428" y="2636370"/>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52" name="テキスト ボックス 51"/>
          <p:cNvSpPr txBox="1"/>
          <p:nvPr/>
        </p:nvSpPr>
        <p:spPr>
          <a:xfrm>
            <a:off x="2684698" y="2955760"/>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cxnSp>
        <p:nvCxnSpPr>
          <p:cNvPr id="55" name="直線コネクタ 54"/>
          <p:cNvCxnSpPr/>
          <p:nvPr/>
        </p:nvCxnSpPr>
        <p:spPr>
          <a:xfrm>
            <a:off x="2283955" y="2933062"/>
            <a:ext cx="69127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56" name="左中かっこ 55"/>
          <p:cNvSpPr/>
          <p:nvPr/>
        </p:nvSpPr>
        <p:spPr>
          <a:xfrm flipH="1">
            <a:off x="3042979" y="2931141"/>
            <a:ext cx="70878" cy="670715"/>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89"/>
          </a:p>
        </p:txBody>
      </p:sp>
      <p:sp>
        <p:nvSpPr>
          <p:cNvPr id="58" name="テキスト ボックス 57"/>
          <p:cNvSpPr txBox="1"/>
          <p:nvPr/>
        </p:nvSpPr>
        <p:spPr>
          <a:xfrm>
            <a:off x="3076237" y="2985308"/>
            <a:ext cx="287002" cy="766029"/>
          </a:xfrm>
          <a:prstGeom prst="rect">
            <a:avLst/>
          </a:prstGeom>
          <a:noFill/>
        </p:spPr>
        <p:txBody>
          <a:bodyPr vert="eaVert"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薬剤散布範囲</a:t>
            </a:r>
          </a:p>
        </p:txBody>
      </p:sp>
      <p:sp>
        <p:nvSpPr>
          <p:cNvPr id="59" name="正方形/長方形 58"/>
          <p:cNvSpPr/>
          <p:nvPr/>
        </p:nvSpPr>
        <p:spPr>
          <a:xfrm>
            <a:off x="3366950" y="2934140"/>
            <a:ext cx="294543" cy="670714"/>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60" name="正方形/長方形 59"/>
          <p:cNvSpPr/>
          <p:nvPr/>
        </p:nvSpPr>
        <p:spPr>
          <a:xfrm>
            <a:off x="3767692" y="2934139"/>
            <a:ext cx="305184" cy="518855"/>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61" name="正方形/長方形 60"/>
          <p:cNvSpPr/>
          <p:nvPr/>
        </p:nvSpPr>
        <p:spPr>
          <a:xfrm>
            <a:off x="3767692" y="2762759"/>
            <a:ext cx="305184" cy="171379"/>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62" name="直線矢印コネクタ 61"/>
          <p:cNvCxnSpPr/>
          <p:nvPr/>
        </p:nvCxnSpPr>
        <p:spPr>
          <a:xfrm flipV="1">
            <a:off x="3661492" y="2762759"/>
            <a:ext cx="0" cy="1289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3361822" y="2735840"/>
            <a:ext cx="344360"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堆積</a:t>
            </a:r>
          </a:p>
        </p:txBody>
      </p:sp>
      <p:cxnSp>
        <p:nvCxnSpPr>
          <p:cNvPr id="64" name="直線コネクタ 63"/>
          <p:cNvCxnSpPr/>
          <p:nvPr/>
        </p:nvCxnSpPr>
        <p:spPr>
          <a:xfrm>
            <a:off x="3366950" y="3283870"/>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a:xfrm>
            <a:off x="3767692" y="3124138"/>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3372463" y="3043287"/>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67" name="テキスト ボックス 66"/>
          <p:cNvSpPr txBox="1"/>
          <p:nvPr/>
        </p:nvSpPr>
        <p:spPr>
          <a:xfrm>
            <a:off x="3374698" y="3365253"/>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sp>
        <p:nvSpPr>
          <p:cNvPr id="68" name="テキスト ボックス 67"/>
          <p:cNvSpPr txBox="1"/>
          <p:nvPr/>
        </p:nvSpPr>
        <p:spPr>
          <a:xfrm>
            <a:off x="3781464" y="2935921"/>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69" name="テキスト ボックス 68"/>
          <p:cNvSpPr txBox="1"/>
          <p:nvPr/>
        </p:nvSpPr>
        <p:spPr>
          <a:xfrm>
            <a:off x="3783598" y="3190388"/>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cxnSp>
        <p:nvCxnSpPr>
          <p:cNvPr id="70" name="直線コネクタ 69"/>
          <p:cNvCxnSpPr/>
          <p:nvPr/>
        </p:nvCxnSpPr>
        <p:spPr>
          <a:xfrm>
            <a:off x="3366949" y="2933062"/>
            <a:ext cx="69127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71" name="左中かっこ 70"/>
          <p:cNvSpPr/>
          <p:nvPr/>
        </p:nvSpPr>
        <p:spPr>
          <a:xfrm flipH="1">
            <a:off x="4102930" y="2925380"/>
            <a:ext cx="70878" cy="670715"/>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89"/>
          </a:p>
        </p:txBody>
      </p:sp>
      <p:sp>
        <p:nvSpPr>
          <p:cNvPr id="72" name="テキスト ボックス 71"/>
          <p:cNvSpPr txBox="1"/>
          <p:nvPr/>
        </p:nvSpPr>
        <p:spPr>
          <a:xfrm>
            <a:off x="4136189" y="2979548"/>
            <a:ext cx="287002" cy="766029"/>
          </a:xfrm>
          <a:prstGeom prst="rect">
            <a:avLst/>
          </a:prstGeom>
          <a:noFill/>
        </p:spPr>
        <p:txBody>
          <a:bodyPr vert="eaVert"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薬剤散布範囲</a:t>
            </a:r>
          </a:p>
        </p:txBody>
      </p:sp>
      <p:sp>
        <p:nvSpPr>
          <p:cNvPr id="73" name="正方形/長方形 72"/>
          <p:cNvSpPr/>
          <p:nvPr/>
        </p:nvSpPr>
        <p:spPr>
          <a:xfrm>
            <a:off x="4478746" y="2948550"/>
            <a:ext cx="294543" cy="670714"/>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75" name="直線コネクタ 74"/>
          <p:cNvCxnSpPr/>
          <p:nvPr/>
        </p:nvCxnSpPr>
        <p:spPr>
          <a:xfrm>
            <a:off x="4478746" y="2948549"/>
            <a:ext cx="691273"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a:xfrm>
            <a:off x="4478746" y="3298280"/>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77" name="テキスト ボックス 76"/>
          <p:cNvSpPr txBox="1"/>
          <p:nvPr/>
        </p:nvSpPr>
        <p:spPr>
          <a:xfrm>
            <a:off x="4484260" y="3057696"/>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78" name="テキスト ボックス 77"/>
          <p:cNvSpPr txBox="1"/>
          <p:nvPr/>
        </p:nvSpPr>
        <p:spPr>
          <a:xfrm>
            <a:off x="4486494" y="3379663"/>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cxnSp>
        <p:nvCxnSpPr>
          <p:cNvPr id="80" name="直線コネクタ 79"/>
          <p:cNvCxnSpPr/>
          <p:nvPr/>
        </p:nvCxnSpPr>
        <p:spPr>
          <a:xfrm>
            <a:off x="4887614" y="3298280"/>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81" name="テキスト ボックス 80"/>
          <p:cNvSpPr txBox="1"/>
          <p:nvPr/>
        </p:nvSpPr>
        <p:spPr>
          <a:xfrm>
            <a:off x="4887614" y="3388244"/>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sp>
        <p:nvSpPr>
          <p:cNvPr id="82" name="テキスト ボックス 81"/>
          <p:cNvSpPr txBox="1"/>
          <p:nvPr/>
        </p:nvSpPr>
        <p:spPr>
          <a:xfrm>
            <a:off x="4871967" y="3057696"/>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83" name="左中かっこ 82"/>
          <p:cNvSpPr/>
          <p:nvPr/>
        </p:nvSpPr>
        <p:spPr>
          <a:xfrm flipH="1">
            <a:off x="5233258" y="2938809"/>
            <a:ext cx="70878" cy="670715"/>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89"/>
          </a:p>
        </p:txBody>
      </p:sp>
      <p:sp>
        <p:nvSpPr>
          <p:cNvPr id="84" name="テキスト ボックス 83"/>
          <p:cNvSpPr txBox="1"/>
          <p:nvPr/>
        </p:nvSpPr>
        <p:spPr>
          <a:xfrm>
            <a:off x="5235835" y="2999480"/>
            <a:ext cx="287002" cy="766029"/>
          </a:xfrm>
          <a:prstGeom prst="rect">
            <a:avLst/>
          </a:prstGeom>
          <a:noFill/>
        </p:spPr>
        <p:txBody>
          <a:bodyPr vert="eaVert"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薬剤散布範囲</a:t>
            </a:r>
          </a:p>
        </p:txBody>
      </p:sp>
      <p:sp>
        <p:nvSpPr>
          <p:cNvPr id="85" name="正方形/長方形 84"/>
          <p:cNvSpPr/>
          <p:nvPr/>
        </p:nvSpPr>
        <p:spPr>
          <a:xfrm>
            <a:off x="5584348" y="2919260"/>
            <a:ext cx="294543" cy="670714"/>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87" name="直線コネクタ 86"/>
          <p:cNvCxnSpPr/>
          <p:nvPr/>
        </p:nvCxnSpPr>
        <p:spPr>
          <a:xfrm>
            <a:off x="5584348" y="3268990"/>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88" name="テキスト ボックス 87"/>
          <p:cNvSpPr txBox="1"/>
          <p:nvPr/>
        </p:nvSpPr>
        <p:spPr>
          <a:xfrm>
            <a:off x="5589862" y="3028407"/>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89" name="テキスト ボックス 88"/>
          <p:cNvSpPr txBox="1"/>
          <p:nvPr/>
        </p:nvSpPr>
        <p:spPr>
          <a:xfrm>
            <a:off x="5592096" y="3350373"/>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sp>
        <p:nvSpPr>
          <p:cNvPr id="90" name="正方形/長方形 89"/>
          <p:cNvSpPr/>
          <p:nvPr/>
        </p:nvSpPr>
        <p:spPr>
          <a:xfrm>
            <a:off x="5976199" y="3121108"/>
            <a:ext cx="305184" cy="465521"/>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1" name="正方形/長方形 90"/>
          <p:cNvSpPr/>
          <p:nvPr/>
        </p:nvSpPr>
        <p:spPr>
          <a:xfrm>
            <a:off x="5976199" y="3586629"/>
            <a:ext cx="305184" cy="147195"/>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92" name="テキスト ボックス 91"/>
          <p:cNvSpPr txBox="1"/>
          <p:nvPr/>
        </p:nvSpPr>
        <p:spPr>
          <a:xfrm>
            <a:off x="5976198" y="3162322"/>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93" name="テキスト ボックス 92"/>
          <p:cNvSpPr txBox="1"/>
          <p:nvPr/>
        </p:nvSpPr>
        <p:spPr>
          <a:xfrm>
            <a:off x="5983461" y="3496497"/>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cxnSp>
        <p:nvCxnSpPr>
          <p:cNvPr id="94" name="直線コネクタ 93"/>
          <p:cNvCxnSpPr/>
          <p:nvPr/>
        </p:nvCxnSpPr>
        <p:spPr>
          <a:xfrm>
            <a:off x="5981565" y="3429482"/>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95" name="左中かっこ 94"/>
          <p:cNvSpPr/>
          <p:nvPr/>
        </p:nvSpPr>
        <p:spPr>
          <a:xfrm flipH="1">
            <a:off x="6352844" y="2919195"/>
            <a:ext cx="70878" cy="670715"/>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89"/>
          </a:p>
        </p:txBody>
      </p:sp>
      <p:sp>
        <p:nvSpPr>
          <p:cNvPr id="96" name="テキスト ボックス 95"/>
          <p:cNvSpPr txBox="1"/>
          <p:nvPr/>
        </p:nvSpPr>
        <p:spPr>
          <a:xfrm>
            <a:off x="6355421" y="2979866"/>
            <a:ext cx="287002" cy="766029"/>
          </a:xfrm>
          <a:prstGeom prst="rect">
            <a:avLst/>
          </a:prstGeom>
          <a:noFill/>
        </p:spPr>
        <p:txBody>
          <a:bodyPr vert="eaVert"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薬剤散布範囲</a:t>
            </a:r>
          </a:p>
        </p:txBody>
      </p:sp>
      <p:cxnSp>
        <p:nvCxnSpPr>
          <p:cNvPr id="102" name="直線矢印コネクタ 101"/>
          <p:cNvCxnSpPr/>
          <p:nvPr/>
        </p:nvCxnSpPr>
        <p:spPr>
          <a:xfrm>
            <a:off x="5998846" y="2956824"/>
            <a:ext cx="0" cy="13548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3" name="テキスト ボックス 102"/>
          <p:cNvSpPr txBox="1"/>
          <p:nvPr/>
        </p:nvSpPr>
        <p:spPr>
          <a:xfrm>
            <a:off x="5994729" y="2941075"/>
            <a:ext cx="344360"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浸食</a:t>
            </a:r>
          </a:p>
        </p:txBody>
      </p:sp>
      <p:sp>
        <p:nvSpPr>
          <p:cNvPr id="104" name="正方形/長方形 103"/>
          <p:cNvSpPr/>
          <p:nvPr/>
        </p:nvSpPr>
        <p:spPr>
          <a:xfrm>
            <a:off x="6696145" y="2919260"/>
            <a:ext cx="294543" cy="670714"/>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106" name="直線コネクタ 105"/>
          <p:cNvCxnSpPr/>
          <p:nvPr/>
        </p:nvCxnSpPr>
        <p:spPr>
          <a:xfrm>
            <a:off x="6696145" y="3268990"/>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07" name="テキスト ボックス 106"/>
          <p:cNvSpPr txBox="1"/>
          <p:nvPr/>
        </p:nvSpPr>
        <p:spPr>
          <a:xfrm>
            <a:off x="6701658" y="3028407"/>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108" name="テキスト ボックス 107"/>
          <p:cNvSpPr txBox="1"/>
          <p:nvPr/>
        </p:nvSpPr>
        <p:spPr>
          <a:xfrm>
            <a:off x="6703893" y="3350373"/>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sp>
        <p:nvSpPr>
          <p:cNvPr id="109" name="正方形/長方形 108"/>
          <p:cNvSpPr/>
          <p:nvPr/>
        </p:nvSpPr>
        <p:spPr>
          <a:xfrm>
            <a:off x="7087995" y="3338978"/>
            <a:ext cx="305184" cy="247650"/>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10" name="正方形/長方形 109"/>
          <p:cNvSpPr/>
          <p:nvPr/>
        </p:nvSpPr>
        <p:spPr>
          <a:xfrm>
            <a:off x="7087995" y="3586628"/>
            <a:ext cx="305184" cy="419719"/>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11" name="テキスト ボックス 110"/>
          <p:cNvSpPr txBox="1"/>
          <p:nvPr/>
        </p:nvSpPr>
        <p:spPr>
          <a:xfrm>
            <a:off x="7099122" y="3417387"/>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112" name="テキスト ボックス 111"/>
          <p:cNvSpPr txBox="1"/>
          <p:nvPr/>
        </p:nvSpPr>
        <p:spPr>
          <a:xfrm>
            <a:off x="7095258" y="3771075"/>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cxnSp>
        <p:nvCxnSpPr>
          <p:cNvPr id="113" name="直線コネクタ 112"/>
          <p:cNvCxnSpPr/>
          <p:nvPr/>
        </p:nvCxnSpPr>
        <p:spPr>
          <a:xfrm>
            <a:off x="7093316" y="3705571"/>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14" name="左中かっこ 113"/>
          <p:cNvSpPr/>
          <p:nvPr/>
        </p:nvSpPr>
        <p:spPr>
          <a:xfrm flipH="1">
            <a:off x="7464641" y="2919195"/>
            <a:ext cx="70878" cy="670715"/>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89"/>
          </a:p>
        </p:txBody>
      </p:sp>
      <p:sp>
        <p:nvSpPr>
          <p:cNvPr id="115" name="テキスト ボックス 114"/>
          <p:cNvSpPr txBox="1"/>
          <p:nvPr/>
        </p:nvSpPr>
        <p:spPr>
          <a:xfrm>
            <a:off x="7467218" y="2979866"/>
            <a:ext cx="287002" cy="766029"/>
          </a:xfrm>
          <a:prstGeom prst="rect">
            <a:avLst/>
          </a:prstGeom>
          <a:noFill/>
        </p:spPr>
        <p:txBody>
          <a:bodyPr vert="eaVert"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薬剤散布範囲</a:t>
            </a:r>
          </a:p>
        </p:txBody>
      </p:sp>
      <p:sp>
        <p:nvSpPr>
          <p:cNvPr id="116" name="テキスト ボックス 115"/>
          <p:cNvSpPr txBox="1"/>
          <p:nvPr/>
        </p:nvSpPr>
        <p:spPr>
          <a:xfrm>
            <a:off x="7117809" y="3038202"/>
            <a:ext cx="344360"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浸食</a:t>
            </a:r>
          </a:p>
        </p:txBody>
      </p:sp>
      <p:cxnSp>
        <p:nvCxnSpPr>
          <p:cNvPr id="117" name="直線矢印コネクタ 116"/>
          <p:cNvCxnSpPr/>
          <p:nvPr/>
        </p:nvCxnSpPr>
        <p:spPr>
          <a:xfrm>
            <a:off x="7106525" y="2961388"/>
            <a:ext cx="0" cy="35915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9" name="正方形/長方形 118"/>
          <p:cNvSpPr/>
          <p:nvPr/>
        </p:nvSpPr>
        <p:spPr>
          <a:xfrm>
            <a:off x="7807942" y="2916928"/>
            <a:ext cx="294543" cy="670714"/>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121" name="直線コネクタ 120"/>
          <p:cNvCxnSpPr/>
          <p:nvPr/>
        </p:nvCxnSpPr>
        <p:spPr>
          <a:xfrm>
            <a:off x="7807942" y="3274751"/>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22" name="テキスト ボックス 121"/>
          <p:cNvSpPr txBox="1"/>
          <p:nvPr/>
        </p:nvSpPr>
        <p:spPr>
          <a:xfrm>
            <a:off x="7813455" y="3034167"/>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123" name="テキスト ボックス 122"/>
          <p:cNvSpPr txBox="1"/>
          <p:nvPr/>
        </p:nvSpPr>
        <p:spPr>
          <a:xfrm>
            <a:off x="7815690" y="3356134"/>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sp>
        <p:nvSpPr>
          <p:cNvPr id="124" name="正方形/長方形 123"/>
          <p:cNvSpPr/>
          <p:nvPr/>
        </p:nvSpPr>
        <p:spPr>
          <a:xfrm>
            <a:off x="8197681" y="3510596"/>
            <a:ext cx="305184" cy="78037"/>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25" name="正方形/長方形 124"/>
          <p:cNvSpPr/>
          <p:nvPr/>
        </p:nvSpPr>
        <p:spPr>
          <a:xfrm>
            <a:off x="8199792" y="3588627"/>
            <a:ext cx="305184" cy="608575"/>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26" name="テキスト ボックス 125"/>
          <p:cNvSpPr txBox="1"/>
          <p:nvPr/>
        </p:nvSpPr>
        <p:spPr>
          <a:xfrm>
            <a:off x="8210919" y="3654715"/>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上層</a:t>
            </a:r>
          </a:p>
        </p:txBody>
      </p:sp>
      <p:sp>
        <p:nvSpPr>
          <p:cNvPr id="127" name="テキスト ボックス 126"/>
          <p:cNvSpPr txBox="1"/>
          <p:nvPr/>
        </p:nvSpPr>
        <p:spPr>
          <a:xfrm>
            <a:off x="8213295" y="3929294"/>
            <a:ext cx="395229"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下層</a:t>
            </a:r>
          </a:p>
        </p:txBody>
      </p:sp>
      <p:cxnSp>
        <p:nvCxnSpPr>
          <p:cNvPr id="128" name="直線コネクタ 127"/>
          <p:cNvCxnSpPr/>
          <p:nvPr/>
        </p:nvCxnSpPr>
        <p:spPr>
          <a:xfrm>
            <a:off x="8205113" y="3884149"/>
            <a:ext cx="29454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29" name="左中かっこ 128"/>
          <p:cNvSpPr/>
          <p:nvPr/>
        </p:nvSpPr>
        <p:spPr>
          <a:xfrm flipH="1">
            <a:off x="8576438" y="2924956"/>
            <a:ext cx="70878" cy="670715"/>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89"/>
          </a:p>
        </p:txBody>
      </p:sp>
      <p:sp>
        <p:nvSpPr>
          <p:cNvPr id="130" name="テキスト ボックス 129"/>
          <p:cNvSpPr txBox="1"/>
          <p:nvPr/>
        </p:nvSpPr>
        <p:spPr>
          <a:xfrm>
            <a:off x="8579015" y="2985627"/>
            <a:ext cx="287002" cy="766029"/>
          </a:xfrm>
          <a:prstGeom prst="rect">
            <a:avLst/>
          </a:prstGeom>
          <a:noFill/>
        </p:spPr>
        <p:txBody>
          <a:bodyPr vert="eaVert"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薬剤散布範囲</a:t>
            </a:r>
          </a:p>
        </p:txBody>
      </p:sp>
      <p:sp>
        <p:nvSpPr>
          <p:cNvPr id="131" name="テキスト ボックス 130"/>
          <p:cNvSpPr txBox="1"/>
          <p:nvPr/>
        </p:nvSpPr>
        <p:spPr>
          <a:xfrm>
            <a:off x="8224509" y="3143089"/>
            <a:ext cx="344360"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浸食</a:t>
            </a:r>
          </a:p>
        </p:txBody>
      </p:sp>
      <p:cxnSp>
        <p:nvCxnSpPr>
          <p:cNvPr id="132" name="直線矢印コネクタ 131"/>
          <p:cNvCxnSpPr/>
          <p:nvPr/>
        </p:nvCxnSpPr>
        <p:spPr>
          <a:xfrm flipH="1">
            <a:off x="8218322" y="2947997"/>
            <a:ext cx="3699" cy="514806"/>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4" name="テキスト ボックス 133"/>
          <p:cNvSpPr txBox="1"/>
          <p:nvPr/>
        </p:nvSpPr>
        <p:spPr>
          <a:xfrm>
            <a:off x="4478746" y="4859777"/>
            <a:ext cx="1025397" cy="744114"/>
          </a:xfrm>
          <a:prstGeom prst="rect">
            <a:avLst/>
          </a:prstGeom>
          <a:noFill/>
          <a:ln w="19050">
            <a:solidFill>
              <a:schemeClr val="tx1"/>
            </a:solidFill>
          </a:ln>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上層・下層ともに薬剤散布を行った底質を採取している。</a:t>
            </a:r>
            <a:endParaRPr kumimoji="1" lang="en-US" altLang="ja-JP" sz="847" dirty="0">
              <a:latin typeface="ＭＳ Ｐゴシック" panose="020B0600070205080204" pitchFamily="50" charset="-128"/>
              <a:ea typeface="ＭＳ Ｐゴシック" panose="020B0600070205080204" pitchFamily="50" charset="-128"/>
            </a:endParaRPr>
          </a:p>
          <a:p>
            <a:r>
              <a:rPr kumimoji="1" lang="en-US" altLang="ja-JP" sz="847" dirty="0">
                <a:latin typeface="ＭＳ Ｐゴシック" panose="020B0600070205080204" pitchFamily="50" charset="-128"/>
                <a:ea typeface="ＭＳ Ｐゴシック" panose="020B0600070205080204" pitchFamily="50" charset="-128"/>
              </a:rPr>
              <a:t>(80</a:t>
            </a:r>
            <a:r>
              <a:rPr kumimoji="1" lang="ja-JP" altLang="en-US" sz="847" dirty="0">
                <a:latin typeface="ＭＳ Ｐゴシック" panose="020B0600070205080204" pitchFamily="50" charset="-128"/>
                <a:ea typeface="ＭＳ Ｐゴシック" panose="020B0600070205080204" pitchFamily="50" charset="-128"/>
              </a:rPr>
              <a:t>％以上</a:t>
            </a:r>
            <a:r>
              <a:rPr kumimoji="1" lang="en-US" altLang="ja-JP" sz="847" dirty="0">
                <a:latin typeface="ＭＳ Ｐゴシック" panose="020B0600070205080204" pitchFamily="50" charset="-128"/>
                <a:ea typeface="ＭＳ Ｐゴシック" panose="020B0600070205080204" pitchFamily="50" charset="-128"/>
              </a:rPr>
              <a:t>)</a:t>
            </a:r>
          </a:p>
        </p:txBody>
      </p:sp>
      <p:cxnSp>
        <p:nvCxnSpPr>
          <p:cNvPr id="120" name="直線コネクタ 119"/>
          <p:cNvCxnSpPr/>
          <p:nvPr/>
        </p:nvCxnSpPr>
        <p:spPr>
          <a:xfrm>
            <a:off x="7807941" y="3585343"/>
            <a:ext cx="691273"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35" name="テキスト ボックス 134"/>
          <p:cNvSpPr txBox="1"/>
          <p:nvPr/>
        </p:nvSpPr>
        <p:spPr>
          <a:xfrm>
            <a:off x="1116777" y="1637121"/>
            <a:ext cx="3317155" cy="259943"/>
          </a:xfrm>
          <a:prstGeom prst="rect">
            <a:avLst/>
          </a:prstGeom>
          <a:noFill/>
          <a:ln w="19050">
            <a:solidFill>
              <a:srgbClr val="FF00FF"/>
            </a:solidFill>
          </a:ln>
        </p:spPr>
        <p:txBody>
          <a:bodyPr wrap="square" rtlCol="0">
            <a:spAutoFit/>
          </a:bodyPr>
          <a:lstStyle/>
          <a:p>
            <a:pPr algn="ctr"/>
            <a:r>
              <a:rPr kumimoji="1" lang="ja-JP" altLang="en-US" sz="1089" dirty="0">
                <a:latin typeface="ＭＳ Ｐゴシック" panose="020B0600070205080204" pitchFamily="50" charset="-128"/>
                <a:ea typeface="ＭＳ Ｐゴシック" panose="020B0600070205080204" pitchFamily="50" charset="-128"/>
              </a:rPr>
              <a:t>堆積</a:t>
            </a:r>
          </a:p>
        </p:txBody>
      </p:sp>
      <p:sp>
        <p:nvSpPr>
          <p:cNvPr id="136" name="テキスト ボックス 135"/>
          <p:cNvSpPr txBox="1"/>
          <p:nvPr/>
        </p:nvSpPr>
        <p:spPr>
          <a:xfrm>
            <a:off x="5529230" y="1640862"/>
            <a:ext cx="3317155" cy="259943"/>
          </a:xfrm>
          <a:prstGeom prst="rect">
            <a:avLst/>
          </a:prstGeom>
          <a:noFill/>
          <a:ln w="19050">
            <a:solidFill>
              <a:srgbClr val="00B0F0"/>
            </a:solidFill>
          </a:ln>
        </p:spPr>
        <p:txBody>
          <a:bodyPr wrap="square" rtlCol="0">
            <a:spAutoFit/>
          </a:bodyPr>
          <a:lstStyle/>
          <a:p>
            <a:pPr algn="ctr"/>
            <a:r>
              <a:rPr kumimoji="1" lang="ja-JP" altLang="en-US" sz="1089" dirty="0">
                <a:latin typeface="ＭＳ Ｐゴシック" panose="020B0600070205080204" pitchFamily="50" charset="-128"/>
                <a:ea typeface="ＭＳ Ｐゴシック" panose="020B0600070205080204" pitchFamily="50" charset="-128"/>
              </a:rPr>
              <a:t>浸食</a:t>
            </a:r>
          </a:p>
        </p:txBody>
      </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53</a:t>
            </a:fld>
            <a:endParaRPr kumimoji="1" lang="ja-JP" altLang="en-US" dirty="0"/>
          </a:p>
        </p:txBody>
      </p:sp>
      <p:cxnSp>
        <p:nvCxnSpPr>
          <p:cNvPr id="86" name="直線コネクタ 85"/>
          <p:cNvCxnSpPr/>
          <p:nvPr/>
        </p:nvCxnSpPr>
        <p:spPr>
          <a:xfrm>
            <a:off x="5584348" y="3587832"/>
            <a:ext cx="691273"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05" name="直線コネクタ 104"/>
          <p:cNvCxnSpPr/>
          <p:nvPr/>
        </p:nvCxnSpPr>
        <p:spPr>
          <a:xfrm>
            <a:off x="6696144" y="3587835"/>
            <a:ext cx="691273" cy="0"/>
          </a:xfrm>
          <a:prstGeom prst="line">
            <a:avLst/>
          </a:prstGeom>
          <a:ln w="12700">
            <a:prstDash val="dash"/>
          </a:ln>
        </p:spPr>
        <p:style>
          <a:lnRef idx="1">
            <a:schemeClr val="dk1"/>
          </a:lnRef>
          <a:fillRef idx="0">
            <a:schemeClr val="dk1"/>
          </a:fillRef>
          <a:effectRef idx="0">
            <a:schemeClr val="dk1"/>
          </a:effectRef>
          <a:fontRef idx="minor">
            <a:schemeClr val="tx1"/>
          </a:fontRef>
        </p:style>
      </p:cxnSp>
      <p:grpSp>
        <p:nvGrpSpPr>
          <p:cNvPr id="138" name="グループ化 137"/>
          <p:cNvGrpSpPr/>
          <p:nvPr/>
        </p:nvGrpSpPr>
        <p:grpSpPr>
          <a:xfrm>
            <a:off x="0" y="-37863"/>
            <a:ext cx="8179435" cy="433863"/>
            <a:chOff x="0" y="-37863"/>
            <a:chExt cx="8179435" cy="433863"/>
          </a:xfrm>
        </p:grpSpPr>
        <p:sp>
          <p:nvSpPr>
            <p:cNvPr id="139" name="正方形/長方形 138"/>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0"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29060597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nvPr>
        </p:nvGraphicFramePr>
        <p:xfrm>
          <a:off x="-197" y="594327"/>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smtClean="0">
                          <a:latin typeface="ＭＳ ゴシック" panose="020B0609070205080204" pitchFamily="49" charset="-128"/>
                          <a:ea typeface="ＭＳ ゴシック" panose="020B0609070205080204" pitchFamily="49" charset="-128"/>
                        </a:rPr>
                        <a:t>採泥試料における底泥の堆積、浸食の影響について</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rgbClr val="FF66CC"/>
                    </a:solidFill>
                  </a:tcPr>
                </a:tc>
                <a:extLst>
                  <a:ext uri="{0D108BD9-81ED-4DB2-BD59-A6C34878D82A}">
                    <a16:rowId xmlns:a16="http://schemas.microsoft.com/office/drawing/2014/main" val="3349066960"/>
                  </a:ext>
                </a:extLst>
              </a:tr>
            </a:tbl>
          </a:graphicData>
        </a:graphic>
      </p:graphicFrame>
      <p:sp>
        <p:nvSpPr>
          <p:cNvPr id="18" name="正方形/長方形 17">
            <a:extLst>
              <a:ext uri="{FF2B5EF4-FFF2-40B4-BE49-F238E27FC236}">
                <a16:creationId xmlns:a16="http://schemas.microsoft.com/office/drawing/2014/main" id="{7B8B2E89-8F78-401E-84C9-97230D25329D}"/>
              </a:ext>
            </a:extLst>
          </p:cNvPr>
          <p:cNvSpPr/>
          <p:nvPr/>
        </p:nvSpPr>
        <p:spPr>
          <a:xfrm>
            <a:off x="0" y="206902"/>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0D431109-E2C7-493E-9F88-6EBFC7DFFBBE}"/>
              </a:ext>
            </a:extLst>
          </p:cNvPr>
          <p:cNvSpPr txBox="1"/>
          <p:nvPr/>
        </p:nvSpPr>
        <p:spPr>
          <a:xfrm>
            <a:off x="249136" y="1534168"/>
            <a:ext cx="3248355" cy="223632"/>
          </a:xfrm>
          <a:prstGeom prst="rect">
            <a:avLst/>
          </a:prstGeom>
          <a:noFill/>
          <a:ln>
            <a:noFill/>
          </a:ln>
        </p:spPr>
        <p:txBody>
          <a:bodyPr wrap="square" lIns="43545" tIns="43545" rIns="43545" bIns="0" rtlCol="0">
            <a:noAutofit/>
          </a:bodyPr>
          <a:lstStyle/>
          <a:p>
            <a:pPr marL="108864" indent="-108864"/>
            <a:r>
              <a:rPr lang="ja-JP" altLang="en-US" sz="1210" dirty="0">
                <a:latin typeface="ＭＳ Ｐゴシック" panose="020B0600070205080204" pitchFamily="50" charset="-128"/>
                <a:ea typeface="ＭＳ Ｐゴシック" panose="020B0600070205080204" pitchFamily="50" charset="-128"/>
              </a:rPr>
              <a:t>地盤高変化状況と改善・緩和傾向の関係（一覧）</a:t>
            </a:r>
            <a:endParaRPr lang="en-US" altLang="ja-JP" sz="1210" dirty="0">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95B00D1F-138D-42CD-8BE7-2F253E30AA70}"/>
              </a:ext>
            </a:extLst>
          </p:cNvPr>
          <p:cNvSpPr txBox="1"/>
          <p:nvPr/>
        </p:nvSpPr>
        <p:spPr>
          <a:xfrm>
            <a:off x="142324" y="896174"/>
            <a:ext cx="8890302" cy="527772"/>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・浸食・堆積状況を分類した結果、薬剤を散布した底質が採泥できた場合（〇、△：計</a:t>
            </a:r>
            <a:r>
              <a:rPr lang="en-US" altLang="ja-JP" sz="847" dirty="0">
                <a:latin typeface="ＭＳ Ｐゴシック" panose="020B0600070205080204" pitchFamily="50" charset="-128"/>
                <a:ea typeface="ＭＳ Ｐゴシック" panose="020B0600070205080204" pitchFamily="50" charset="-128"/>
              </a:rPr>
              <a:t>67</a:t>
            </a:r>
            <a:r>
              <a:rPr lang="ja-JP" altLang="en-US" sz="847" dirty="0">
                <a:latin typeface="ＭＳ Ｐゴシック" panose="020B0600070205080204" pitchFamily="50" charset="-128"/>
                <a:ea typeface="ＭＳ Ｐゴシック" panose="020B0600070205080204" pitchFamily="50" charset="-128"/>
              </a:rPr>
              <a:t>）には、最低</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項目の改善・緩和であれば</a:t>
            </a:r>
            <a:r>
              <a:rPr lang="en-US" altLang="ja-JP" sz="847" dirty="0">
                <a:latin typeface="ＭＳ Ｐゴシック" panose="020B0600070205080204" pitchFamily="50" charset="-128"/>
                <a:ea typeface="ＭＳ Ｐゴシック" panose="020B0600070205080204" pitchFamily="50" charset="-128"/>
              </a:rPr>
              <a:t>67</a:t>
            </a:r>
            <a:r>
              <a:rPr lang="ja-JP" altLang="en-US" sz="847" dirty="0">
                <a:latin typeface="ＭＳ Ｐゴシック" panose="020B0600070205080204" pitchFamily="50" charset="-128"/>
                <a:ea typeface="ＭＳ Ｐゴシック" panose="020B0600070205080204" pitchFamily="50" charset="-128"/>
              </a:rPr>
              <a:t>％（計</a:t>
            </a:r>
            <a:r>
              <a:rPr lang="en-US" altLang="ja-JP" sz="847" dirty="0">
                <a:latin typeface="ＭＳ Ｐゴシック" panose="020B0600070205080204" pitchFamily="50" charset="-128"/>
                <a:ea typeface="ＭＳ Ｐゴシック" panose="020B0600070205080204" pitchFamily="50" charset="-128"/>
              </a:rPr>
              <a:t>45</a:t>
            </a:r>
            <a:r>
              <a:rPr lang="ja-JP" altLang="en-US" sz="847" dirty="0">
                <a:latin typeface="ＭＳ Ｐゴシック" panose="020B0600070205080204" pitchFamily="50" charset="-128"/>
                <a:ea typeface="ＭＳ Ｐゴシック" panose="020B0600070205080204" pitchFamily="50" charset="-128"/>
              </a:rPr>
              <a:t>）で見られた期間があった。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・特に薬剤散布底質が</a:t>
            </a:r>
            <a:r>
              <a:rPr lang="en-US" altLang="ja-JP" sz="847" dirty="0">
                <a:latin typeface="ＭＳ Ｐゴシック" panose="020B0600070205080204" pitchFamily="50" charset="-128"/>
                <a:ea typeface="ＭＳ Ｐゴシック" panose="020B0600070205080204" pitchFamily="50" charset="-128"/>
              </a:rPr>
              <a:t>80</a:t>
            </a:r>
            <a:r>
              <a:rPr lang="ja-JP" altLang="en-US" sz="847" dirty="0">
                <a:latin typeface="ＭＳ Ｐゴシック" panose="020B0600070205080204" pitchFamily="50" charset="-128"/>
                <a:ea typeface="ＭＳ Ｐゴシック" panose="020B0600070205080204" pitchFamily="50" charset="-128"/>
              </a:rPr>
              <a:t>％以上残っている（〇）場合、</a:t>
            </a:r>
            <a:r>
              <a:rPr lang="en-US" altLang="ja-JP" sz="847" dirty="0">
                <a:latin typeface="ＭＳ Ｐゴシック" panose="020B0600070205080204" pitchFamily="50" charset="-128"/>
                <a:ea typeface="ＭＳ Ｐゴシック" panose="020B0600070205080204" pitchFamily="50" charset="-128"/>
              </a:rPr>
              <a:t>3</a:t>
            </a:r>
            <a:r>
              <a:rPr lang="ja-JP" altLang="en-US" sz="847" dirty="0">
                <a:latin typeface="ＭＳ Ｐゴシック" panose="020B0600070205080204" pitchFamily="50" charset="-128"/>
                <a:ea typeface="ＭＳ Ｐゴシック" panose="020B0600070205080204" pitchFamily="50" charset="-128"/>
              </a:rPr>
              <a:t>項目は</a:t>
            </a:r>
            <a:r>
              <a:rPr lang="en-US" altLang="ja-JP" sz="847" dirty="0">
                <a:latin typeface="ＭＳ Ｐゴシック" panose="020B0600070205080204" pitchFamily="50" charset="-128"/>
                <a:ea typeface="ＭＳ Ｐゴシック" panose="020B0600070205080204" pitchFamily="50" charset="-128"/>
              </a:rPr>
              <a:t>20.0</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項目で</a:t>
            </a:r>
            <a:r>
              <a:rPr lang="en-US" altLang="ja-JP" sz="847" dirty="0">
                <a:latin typeface="ＭＳ Ｐゴシック" panose="020B0600070205080204" pitchFamily="50" charset="-128"/>
                <a:ea typeface="ＭＳ Ｐゴシック" panose="020B0600070205080204" pitchFamily="50" charset="-128"/>
              </a:rPr>
              <a:t>22.9</a:t>
            </a:r>
            <a:r>
              <a:rPr lang="ja-JP" altLang="en-US" sz="847" dirty="0">
                <a:latin typeface="ＭＳ Ｐゴシック" panose="020B0600070205080204" pitchFamily="50" charset="-128"/>
                <a:ea typeface="ＭＳ Ｐゴシック" panose="020B0600070205080204" pitchFamily="50" charset="-128"/>
              </a:rPr>
              <a:t>％に改善・緩和が見られ、</a:t>
            </a:r>
            <a:r>
              <a:rPr kumimoji="1" lang="ja-JP" altLang="en-US" sz="847" dirty="0">
                <a:latin typeface="ＭＳ Ｐゴシック" panose="020B0600070205080204" pitchFamily="50" charset="-128"/>
                <a:ea typeface="ＭＳ Ｐゴシック" panose="020B0600070205080204" pitchFamily="50" charset="-128"/>
              </a:rPr>
              <a:t>堆積や浸食の少ない状況では底質改善効果がよく確認された。</a:t>
            </a:r>
            <a:endParaRPr kumimoji="1"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・散布総量は同じだが、千歳橋</a:t>
            </a:r>
            <a:r>
              <a:rPr lang="en-US" altLang="ja-JP" sz="847" dirty="0">
                <a:latin typeface="ＭＳ Ｐゴシック" panose="020B0600070205080204" pitchFamily="50" charset="-128"/>
                <a:ea typeface="ＭＳ Ｐゴシック" panose="020B0600070205080204" pitchFamily="50" charset="-128"/>
              </a:rPr>
              <a:t>2-2</a:t>
            </a:r>
            <a:r>
              <a:rPr lang="ja-JP" altLang="en-US" sz="847" dirty="0">
                <a:latin typeface="ＭＳ Ｐゴシック" panose="020B0600070205080204" pitchFamily="50" charset="-128"/>
                <a:ea typeface="ＭＳ Ｐゴシック" panose="020B0600070205080204" pitchFamily="50" charset="-128"/>
              </a:rPr>
              <a:t>よりも頻繁に薬剤散布を行った南弁天橋</a:t>
            </a:r>
            <a:r>
              <a:rPr lang="en-US" altLang="ja-JP" sz="847" dirty="0">
                <a:latin typeface="ＭＳ Ｐゴシック" panose="020B0600070205080204" pitchFamily="50" charset="-128"/>
                <a:ea typeface="ＭＳ Ｐゴシック" panose="020B0600070205080204" pitchFamily="50" charset="-128"/>
              </a:rPr>
              <a:t>3-1</a:t>
            </a:r>
            <a:r>
              <a:rPr lang="ja-JP" altLang="en-US" sz="847" dirty="0">
                <a:latin typeface="ＭＳ Ｐゴシック" panose="020B0600070205080204" pitchFamily="50" charset="-128"/>
                <a:ea typeface="ＭＳ Ｐゴシック" panose="020B0600070205080204" pitchFamily="50" charset="-128"/>
              </a:rPr>
              <a:t>の方が、長い期間底質改善効果が見られた。</a:t>
            </a:r>
            <a:endParaRPr lang="en-US" altLang="ja-JP" sz="847" dirty="0">
              <a:latin typeface="ＭＳ Ｐゴシック" panose="020B0600070205080204" pitchFamily="50" charset="-128"/>
              <a:ea typeface="ＭＳ Ｐゴシック" panose="020B0600070205080204" pitchFamily="50" charset="-128"/>
            </a:endParaRPr>
          </a:p>
        </p:txBody>
      </p:sp>
      <p:grpSp>
        <p:nvGrpSpPr>
          <p:cNvPr id="51" name="グループ化 50"/>
          <p:cNvGrpSpPr/>
          <p:nvPr/>
        </p:nvGrpSpPr>
        <p:grpSpPr>
          <a:xfrm>
            <a:off x="5007989" y="3289105"/>
            <a:ext cx="3860967" cy="1420636"/>
            <a:chOff x="8288139" y="5423327"/>
            <a:chExt cx="6384002" cy="2348982"/>
          </a:xfrm>
        </p:grpSpPr>
        <p:sp>
          <p:nvSpPr>
            <p:cNvPr id="11" name="テキスト ボックス 10">
              <a:extLst>
                <a:ext uri="{FF2B5EF4-FFF2-40B4-BE49-F238E27FC236}">
                  <a16:creationId xmlns:a16="http://schemas.microsoft.com/office/drawing/2014/main" id="{0E390BE3-315E-44B8-A1A1-4818C5C099EC}"/>
                </a:ext>
              </a:extLst>
            </p:cNvPr>
            <p:cNvSpPr txBox="1"/>
            <p:nvPr/>
          </p:nvSpPr>
          <p:spPr>
            <a:xfrm>
              <a:off x="8288139" y="5423327"/>
              <a:ext cx="6384002" cy="2348982"/>
            </a:xfrm>
            <a:prstGeom prst="rect">
              <a:avLst/>
            </a:prstGeom>
            <a:noFill/>
            <a:ln>
              <a:solidFill>
                <a:schemeClr val="tx1"/>
              </a:solidFill>
            </a:ln>
          </p:spPr>
          <p:txBody>
            <a:bodyPr wrap="square" lIns="43545" tIns="43545" rIns="43545" bIns="0" rtlCol="0">
              <a:noAutofit/>
            </a:bodyPr>
            <a:lstStyle/>
            <a:p>
              <a:pPr>
                <a:lnSpc>
                  <a:spcPts val="786"/>
                </a:lnSpc>
              </a:pPr>
              <a:r>
                <a:rPr lang="ja-JP" altLang="en-US" sz="968" dirty="0">
                  <a:latin typeface="ＭＳ Ｐゴシック" panose="020B0600070205080204" pitchFamily="50" charset="-128"/>
                  <a:ea typeface="ＭＳ Ｐゴシック" panose="020B0600070205080204" pitchFamily="50" charset="-128"/>
                </a:rPr>
                <a:t>   ：</a:t>
              </a:r>
              <a:r>
                <a:rPr lang="en-US" altLang="ja-JP" sz="968" dirty="0">
                  <a:latin typeface="ＭＳ Ｐゴシック" panose="020B0600070205080204" pitchFamily="50" charset="-128"/>
                  <a:ea typeface="ＭＳ Ｐゴシック" panose="020B0600070205080204" pitchFamily="50" charset="-128"/>
                </a:rPr>
                <a:t>ORP</a:t>
              </a:r>
              <a:r>
                <a:rPr lang="ja-JP" altLang="en-US" sz="968" dirty="0" err="1">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全硫化物、</a:t>
              </a:r>
              <a:r>
                <a:rPr lang="en-US" altLang="ja-JP" sz="968" dirty="0">
                  <a:latin typeface="ＭＳ Ｐゴシック" panose="020B0600070205080204" pitchFamily="50" charset="-128"/>
                  <a:ea typeface="ＭＳ Ｐゴシック" panose="020B0600070205080204" pitchFamily="50" charset="-128"/>
                </a:rPr>
                <a:t>TOC</a:t>
              </a:r>
              <a:r>
                <a:rPr lang="ja-JP" altLang="en-US" sz="968" dirty="0" err="1">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強熱減量の</a:t>
              </a:r>
              <a:r>
                <a:rPr lang="en-US" altLang="ja-JP" sz="968" dirty="0">
                  <a:latin typeface="ＭＳ Ｐゴシック" panose="020B0600070205080204" pitchFamily="50" charset="-128"/>
                  <a:ea typeface="ＭＳ Ｐゴシック" panose="020B0600070205080204" pitchFamily="50" charset="-128"/>
                </a:rPr>
                <a:t>4</a:t>
              </a:r>
              <a:r>
                <a:rPr lang="ja-JP" altLang="en-US" sz="968" dirty="0">
                  <a:latin typeface="ＭＳ Ｐゴシック" panose="020B0600070205080204" pitchFamily="50" charset="-128"/>
                  <a:ea typeface="ＭＳ Ｐゴシック" panose="020B0600070205080204" pitchFamily="50" charset="-128"/>
                </a:rPr>
                <a:t>項目とも改善・緩和傾向</a:t>
              </a: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r>
                <a:rPr lang="ja-JP" altLang="en-US" sz="968" dirty="0">
                  <a:latin typeface="ＭＳ Ｐゴシック" panose="020B0600070205080204" pitchFamily="50" charset="-128"/>
                  <a:ea typeface="ＭＳ Ｐゴシック" panose="020B0600070205080204" pitchFamily="50" charset="-128"/>
                </a:rPr>
                <a:t>　 ：</a:t>
              </a:r>
              <a:r>
                <a:rPr lang="en-US" altLang="ja-JP" sz="968" dirty="0">
                  <a:latin typeface="ＭＳ Ｐゴシック" panose="020B0600070205080204" pitchFamily="50" charset="-128"/>
                  <a:ea typeface="ＭＳ Ｐゴシック" panose="020B0600070205080204" pitchFamily="50" charset="-128"/>
                </a:rPr>
                <a:t>ORP</a:t>
              </a:r>
              <a:r>
                <a:rPr lang="ja-JP" altLang="en-US" sz="968" dirty="0" err="1">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全硫化物、</a:t>
              </a:r>
              <a:r>
                <a:rPr lang="en-US" altLang="ja-JP" sz="968" dirty="0">
                  <a:latin typeface="ＭＳ Ｐゴシック" panose="020B0600070205080204" pitchFamily="50" charset="-128"/>
                  <a:ea typeface="ＭＳ Ｐゴシック" panose="020B0600070205080204" pitchFamily="50" charset="-128"/>
                </a:rPr>
                <a:t>TOC</a:t>
              </a:r>
              <a:r>
                <a:rPr lang="ja-JP" altLang="en-US" sz="968" dirty="0" err="1">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強熱減量の</a:t>
              </a:r>
              <a:r>
                <a:rPr lang="en-US" altLang="ja-JP" sz="968" dirty="0">
                  <a:latin typeface="ＭＳ Ｐゴシック" panose="020B0600070205080204" pitchFamily="50" charset="-128"/>
                  <a:ea typeface="ＭＳ Ｐゴシック" panose="020B0600070205080204" pitchFamily="50" charset="-128"/>
                </a:rPr>
                <a:t>3</a:t>
              </a:r>
              <a:r>
                <a:rPr lang="ja-JP" altLang="en-US" sz="968" dirty="0">
                  <a:latin typeface="ＭＳ Ｐゴシック" panose="020B0600070205080204" pitchFamily="50" charset="-128"/>
                  <a:ea typeface="ＭＳ Ｐゴシック" panose="020B0600070205080204" pitchFamily="50" charset="-128"/>
                </a:rPr>
                <a:t>項目とも改善・緩和傾向</a:t>
              </a: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r>
                <a:rPr lang="ja-JP" altLang="en-US" sz="968" dirty="0">
                  <a:latin typeface="ＭＳ Ｐゴシック" panose="020B0600070205080204" pitchFamily="50" charset="-128"/>
                  <a:ea typeface="ＭＳ Ｐゴシック" panose="020B0600070205080204" pitchFamily="50" charset="-128"/>
                </a:rPr>
                <a:t>　 ：</a:t>
              </a:r>
              <a:r>
                <a:rPr lang="en-US" altLang="ja-JP" sz="968" dirty="0">
                  <a:latin typeface="ＭＳ Ｐゴシック" panose="020B0600070205080204" pitchFamily="50" charset="-128"/>
                  <a:ea typeface="ＭＳ Ｐゴシック" panose="020B0600070205080204" pitchFamily="50" charset="-128"/>
                </a:rPr>
                <a:t>ORP</a:t>
              </a:r>
              <a:r>
                <a:rPr lang="ja-JP" altLang="en-US" sz="968" dirty="0" err="1">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全硫化物、</a:t>
              </a:r>
              <a:r>
                <a:rPr lang="en-US" altLang="ja-JP" sz="968" dirty="0">
                  <a:latin typeface="ＭＳ Ｐゴシック" panose="020B0600070205080204" pitchFamily="50" charset="-128"/>
                  <a:ea typeface="ＭＳ Ｐゴシック" panose="020B0600070205080204" pitchFamily="50" charset="-128"/>
                </a:rPr>
                <a:t>TOC</a:t>
              </a:r>
              <a:r>
                <a:rPr lang="ja-JP" altLang="en-US" sz="968" dirty="0" err="1">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強熱減量のうち</a:t>
              </a:r>
              <a:r>
                <a:rPr lang="en-US" altLang="ja-JP" sz="968" dirty="0">
                  <a:latin typeface="ＭＳ Ｐゴシック" panose="020B0600070205080204" pitchFamily="50" charset="-128"/>
                  <a:ea typeface="ＭＳ Ｐゴシック" panose="020B0600070205080204" pitchFamily="50" charset="-128"/>
                </a:rPr>
                <a:t>2</a:t>
              </a:r>
              <a:r>
                <a:rPr lang="ja-JP" altLang="en-US" sz="968" dirty="0">
                  <a:latin typeface="ＭＳ Ｐゴシック" panose="020B0600070205080204" pitchFamily="50" charset="-128"/>
                  <a:ea typeface="ＭＳ Ｐゴシック" panose="020B0600070205080204" pitchFamily="50" charset="-128"/>
                </a:rPr>
                <a:t>項目で改善・緩和傾向</a:t>
              </a: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r>
                <a:rPr lang="ja-JP" altLang="en-US" sz="968" dirty="0">
                  <a:latin typeface="ＭＳ Ｐゴシック" panose="020B0600070205080204" pitchFamily="50" charset="-128"/>
                  <a:ea typeface="ＭＳ Ｐゴシック" panose="020B0600070205080204" pitchFamily="50" charset="-128"/>
                </a:rPr>
                <a:t>　 ：</a:t>
              </a:r>
              <a:r>
                <a:rPr lang="en-US" altLang="ja-JP" sz="968" dirty="0">
                  <a:latin typeface="ＭＳ Ｐゴシック" panose="020B0600070205080204" pitchFamily="50" charset="-128"/>
                  <a:ea typeface="ＭＳ Ｐゴシック" panose="020B0600070205080204" pitchFamily="50" charset="-128"/>
                </a:rPr>
                <a:t>ORP</a:t>
              </a:r>
              <a:r>
                <a:rPr lang="ja-JP" altLang="en-US" sz="968" dirty="0" err="1">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全硫化物、</a:t>
              </a:r>
              <a:r>
                <a:rPr lang="en-US" altLang="ja-JP" sz="968" dirty="0">
                  <a:latin typeface="ＭＳ Ｐゴシック" panose="020B0600070205080204" pitchFamily="50" charset="-128"/>
                  <a:ea typeface="ＭＳ Ｐゴシック" panose="020B0600070205080204" pitchFamily="50" charset="-128"/>
                </a:rPr>
                <a:t>TOC</a:t>
              </a:r>
              <a:r>
                <a:rPr lang="ja-JP" altLang="en-US" sz="968" dirty="0" err="1">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強熱減量のうち</a:t>
              </a:r>
              <a:r>
                <a:rPr lang="en-US" altLang="ja-JP" sz="968" dirty="0">
                  <a:latin typeface="ＭＳ Ｐゴシック" panose="020B0600070205080204" pitchFamily="50" charset="-128"/>
                  <a:ea typeface="ＭＳ Ｐゴシック" panose="020B0600070205080204" pitchFamily="50" charset="-128"/>
                </a:rPr>
                <a:t>1</a:t>
              </a:r>
              <a:r>
                <a:rPr lang="ja-JP" altLang="en-US" sz="968" dirty="0">
                  <a:latin typeface="ＭＳ Ｐゴシック" panose="020B0600070205080204" pitchFamily="50" charset="-128"/>
                  <a:ea typeface="ＭＳ Ｐゴシック" panose="020B0600070205080204" pitchFamily="50" charset="-128"/>
                </a:rPr>
                <a:t>項目で改善・緩和傾向</a:t>
              </a: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r>
                <a:rPr lang="ja-JP" altLang="en-US" sz="968" dirty="0">
                  <a:latin typeface="ＭＳ Ｐゴシック" panose="020B0600070205080204" pitchFamily="50" charset="-128"/>
                  <a:ea typeface="ＭＳ Ｐゴシック" panose="020B0600070205080204" pitchFamily="50" charset="-128"/>
                </a:rPr>
                <a:t>〇：薬剤散布を行った底質が</a:t>
              </a:r>
              <a:r>
                <a:rPr lang="en-US" altLang="ja-JP" sz="968" dirty="0">
                  <a:latin typeface="ＭＳ Ｐゴシック" panose="020B0600070205080204" pitchFamily="50" charset="-128"/>
                  <a:ea typeface="ＭＳ Ｐゴシック" panose="020B0600070205080204" pitchFamily="50" charset="-128"/>
                </a:rPr>
                <a:t>80</a:t>
              </a:r>
              <a:r>
                <a:rPr lang="ja-JP" altLang="en-US" sz="968" dirty="0">
                  <a:latin typeface="ＭＳ Ｐゴシック" panose="020B0600070205080204" pitchFamily="50" charset="-128"/>
                  <a:ea typeface="ＭＳ Ｐゴシック" panose="020B0600070205080204" pitchFamily="50" charset="-128"/>
                </a:rPr>
                <a:t>％以上残っている可能性がある</a:t>
              </a: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r>
                <a:rPr kumimoji="1" lang="ja-JP" altLang="en-US" sz="1028" dirty="0">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：薬剤散布を行った底質が</a:t>
              </a:r>
              <a:r>
                <a:rPr lang="en-US" altLang="ja-JP" sz="968" dirty="0">
                  <a:latin typeface="ＭＳ Ｐゴシック" panose="020B0600070205080204" pitchFamily="50" charset="-128"/>
                  <a:ea typeface="ＭＳ Ｐゴシック" panose="020B0600070205080204" pitchFamily="50" charset="-128"/>
                </a:rPr>
                <a:t>20</a:t>
              </a:r>
              <a:r>
                <a:rPr lang="ja-JP" altLang="en-US" sz="968" dirty="0">
                  <a:latin typeface="ＭＳ Ｐゴシック" panose="020B0600070205080204" pitchFamily="50" charset="-128"/>
                  <a:ea typeface="ＭＳ Ｐゴシック" panose="020B0600070205080204" pitchFamily="50" charset="-128"/>
                </a:rPr>
                <a:t>％～</a:t>
              </a:r>
              <a:r>
                <a:rPr lang="en-US" altLang="ja-JP" sz="968" dirty="0">
                  <a:latin typeface="ＭＳ Ｐゴシック" panose="020B0600070205080204" pitchFamily="50" charset="-128"/>
                  <a:ea typeface="ＭＳ Ｐゴシック" panose="020B0600070205080204" pitchFamily="50" charset="-128"/>
                </a:rPr>
                <a:t>80</a:t>
              </a:r>
              <a:r>
                <a:rPr lang="ja-JP" altLang="en-US" sz="968" dirty="0">
                  <a:latin typeface="ＭＳ Ｐゴシック" panose="020B0600070205080204" pitchFamily="50" charset="-128"/>
                  <a:ea typeface="ＭＳ Ｐゴシック" panose="020B0600070205080204" pitchFamily="50" charset="-128"/>
                </a:rPr>
                <a:t>％残っている可能性がある</a:t>
              </a: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r>
                <a:rPr lang="en-US" altLang="ja-JP" sz="968" dirty="0">
                  <a:latin typeface="ＭＳ Ｐゴシック" panose="020B0600070205080204" pitchFamily="50" charset="-128"/>
                  <a:ea typeface="ＭＳ Ｐゴシック" panose="020B0600070205080204" pitchFamily="50" charset="-128"/>
                </a:rPr>
                <a:t>×</a:t>
              </a:r>
              <a:r>
                <a:rPr lang="ja-JP" altLang="en-US" sz="968" dirty="0">
                  <a:latin typeface="ＭＳ Ｐゴシック" panose="020B0600070205080204" pitchFamily="50" charset="-128"/>
                  <a:ea typeface="ＭＳ Ｐゴシック" panose="020B0600070205080204" pitchFamily="50" charset="-128"/>
                </a:rPr>
                <a:t>：薬剤散布を行った底質は</a:t>
              </a:r>
              <a:r>
                <a:rPr lang="en-US" altLang="ja-JP" sz="968" dirty="0">
                  <a:latin typeface="ＭＳ Ｐゴシック" panose="020B0600070205080204" pitchFamily="50" charset="-128"/>
                  <a:ea typeface="ＭＳ Ｐゴシック" panose="020B0600070205080204" pitchFamily="50" charset="-128"/>
                </a:rPr>
                <a:t>20</a:t>
              </a:r>
              <a:r>
                <a:rPr lang="ja-JP" altLang="en-US" sz="968" dirty="0">
                  <a:latin typeface="ＭＳ Ｐゴシック" panose="020B0600070205080204" pitchFamily="50" charset="-128"/>
                  <a:ea typeface="ＭＳ Ｐゴシック" panose="020B0600070205080204" pitchFamily="50" charset="-128"/>
                </a:rPr>
                <a:t>％未満しか残っていない</a:t>
              </a: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r>
                <a:rPr lang="ja-JP" altLang="en-US" sz="968" dirty="0">
                  <a:latin typeface="ＭＳ Ｐゴシック" panose="020B0600070205080204" pitchFamily="50" charset="-128"/>
                  <a:ea typeface="ＭＳ Ｐゴシック" panose="020B0600070205080204" pitchFamily="50" charset="-128"/>
                </a:rPr>
                <a:t>　</a:t>
              </a: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r>
                <a:rPr lang="en-US" altLang="ja-JP" sz="968" dirty="0">
                  <a:latin typeface="ＭＳ Ｐゴシック" panose="020B0600070205080204" pitchFamily="50" charset="-128"/>
                  <a:ea typeface="ＭＳ Ｐゴシック" panose="020B0600070205080204" pitchFamily="50" charset="-128"/>
                </a:rPr>
                <a:t>    </a:t>
              </a:r>
            </a:p>
            <a:p>
              <a:pPr>
                <a:lnSpc>
                  <a:spcPts val="786"/>
                </a:lnSpc>
              </a:pPr>
              <a:endParaRPr lang="en-US" altLang="ja-JP" sz="968" dirty="0">
                <a:latin typeface="ＭＳ Ｐゴシック" panose="020B0600070205080204" pitchFamily="50" charset="-128"/>
                <a:ea typeface="ＭＳ Ｐゴシック" panose="020B0600070205080204" pitchFamily="50" charset="-128"/>
              </a:endParaRPr>
            </a:p>
            <a:p>
              <a:pPr>
                <a:lnSpc>
                  <a:spcPts val="786"/>
                </a:lnSpc>
              </a:pPr>
              <a:endParaRPr lang="ja-JP" altLang="en-US" sz="968" dirty="0">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8334634" y="5477726"/>
              <a:ext cx="208641" cy="15013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4" name="正方形/長方形 13"/>
            <p:cNvSpPr/>
            <p:nvPr/>
          </p:nvSpPr>
          <p:spPr>
            <a:xfrm>
              <a:off x="8334633" y="6142009"/>
              <a:ext cx="208641" cy="15013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5" name="正方形/長方形 14"/>
            <p:cNvSpPr/>
            <p:nvPr/>
          </p:nvSpPr>
          <p:spPr>
            <a:xfrm>
              <a:off x="8334634" y="6463912"/>
              <a:ext cx="208641" cy="150131"/>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graphicFrame>
        <p:nvGraphicFramePr>
          <p:cNvPr id="2" name="表 1"/>
          <p:cNvGraphicFramePr>
            <a:graphicFrameLocks noGrp="1"/>
          </p:cNvGraphicFramePr>
          <p:nvPr>
            <p:extLst/>
          </p:nvPr>
        </p:nvGraphicFramePr>
        <p:xfrm>
          <a:off x="297044" y="5358472"/>
          <a:ext cx="5484974" cy="1091058"/>
        </p:xfrm>
        <a:graphic>
          <a:graphicData uri="http://schemas.openxmlformats.org/drawingml/2006/table">
            <a:tbl>
              <a:tblPr/>
              <a:tblGrid>
                <a:gridCol w="1172295">
                  <a:extLst>
                    <a:ext uri="{9D8B030D-6E8A-4147-A177-3AD203B41FA5}">
                      <a16:colId xmlns:a16="http://schemas.microsoft.com/office/drawing/2014/main" val="1596165962"/>
                    </a:ext>
                  </a:extLst>
                </a:gridCol>
                <a:gridCol w="616097">
                  <a:extLst>
                    <a:ext uri="{9D8B030D-6E8A-4147-A177-3AD203B41FA5}">
                      <a16:colId xmlns:a16="http://schemas.microsoft.com/office/drawing/2014/main" val="1396603590"/>
                    </a:ext>
                  </a:extLst>
                </a:gridCol>
                <a:gridCol w="616097">
                  <a:extLst>
                    <a:ext uri="{9D8B030D-6E8A-4147-A177-3AD203B41FA5}">
                      <a16:colId xmlns:a16="http://schemas.microsoft.com/office/drawing/2014/main" val="3726753931"/>
                    </a:ext>
                  </a:extLst>
                </a:gridCol>
                <a:gridCol w="616097">
                  <a:extLst>
                    <a:ext uri="{9D8B030D-6E8A-4147-A177-3AD203B41FA5}">
                      <a16:colId xmlns:a16="http://schemas.microsoft.com/office/drawing/2014/main" val="2992358237"/>
                    </a:ext>
                  </a:extLst>
                </a:gridCol>
                <a:gridCol w="616097">
                  <a:extLst>
                    <a:ext uri="{9D8B030D-6E8A-4147-A177-3AD203B41FA5}">
                      <a16:colId xmlns:a16="http://schemas.microsoft.com/office/drawing/2014/main" val="4052015377"/>
                    </a:ext>
                  </a:extLst>
                </a:gridCol>
                <a:gridCol w="616097">
                  <a:extLst>
                    <a:ext uri="{9D8B030D-6E8A-4147-A177-3AD203B41FA5}">
                      <a16:colId xmlns:a16="http://schemas.microsoft.com/office/drawing/2014/main" val="2467511672"/>
                    </a:ext>
                  </a:extLst>
                </a:gridCol>
                <a:gridCol w="616097">
                  <a:extLst>
                    <a:ext uri="{9D8B030D-6E8A-4147-A177-3AD203B41FA5}">
                      <a16:colId xmlns:a16="http://schemas.microsoft.com/office/drawing/2014/main" val="1677208336"/>
                    </a:ext>
                  </a:extLst>
                </a:gridCol>
                <a:gridCol w="616097">
                  <a:extLst>
                    <a:ext uri="{9D8B030D-6E8A-4147-A177-3AD203B41FA5}">
                      <a16:colId xmlns:a16="http://schemas.microsoft.com/office/drawing/2014/main" val="2887991000"/>
                    </a:ext>
                  </a:extLst>
                </a:gridCol>
              </a:tblGrid>
              <a:tr h="144015">
                <a:tc gridSpan="3">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採泥期間</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No.</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と</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比較している採泥日の対応</a:t>
                      </a: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388136"/>
                  </a:ext>
                </a:extLst>
              </a:tr>
              <a:tr h="144015">
                <a:tc>
                  <a:txBody>
                    <a:bodyPr/>
                    <a:lstStyle/>
                    <a:p>
                      <a:pPr algn="ctr"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期間</a:t>
                      </a: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28233"/>
                  </a:ext>
                </a:extLst>
              </a:tr>
              <a:tr h="144015">
                <a:tc>
                  <a:txBody>
                    <a:bodyPr/>
                    <a:lstStyle/>
                    <a:p>
                      <a:pPr algn="ctr" fontAlgn="ct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万才橋</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chemeClr val="tx1"/>
                          </a:solidFill>
                          <a:effectLst/>
                          <a:latin typeface="ＭＳ Ｐゴシック" panose="020B0600070205080204" pitchFamily="50" charset="-128"/>
                          <a:ea typeface="ＭＳ Ｐゴシック" panose="020B0600070205080204" pitchFamily="50" charset="-128"/>
                        </a:rPr>
                        <a:t>R3.5-6</a:t>
                      </a:r>
                      <a:r>
                        <a:rPr lang="ja-JP" altLang="en-US" sz="700" b="0" i="0" u="none" strike="noStrike" dirty="0">
                          <a:solidFill>
                            <a:schemeClr val="tx1"/>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chemeClr val="tx1"/>
                          </a:solidFill>
                          <a:effectLst/>
                          <a:latin typeface="ＭＳ Ｐゴシック" panose="020B0600070205080204" pitchFamily="50" charset="-128"/>
                          <a:ea typeface="ＭＳ Ｐゴシック" panose="020B0600070205080204" pitchFamily="50" charset="-128"/>
                        </a:rPr>
                        <a:t>R3.5-8</a:t>
                      </a:r>
                      <a:r>
                        <a:rPr lang="ja-JP" altLang="en-US" sz="700" b="0" i="0" u="none" strike="noStrike" dirty="0">
                          <a:solidFill>
                            <a:schemeClr val="tx1"/>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R3.5-9</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R3.5-10</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R3.5-11</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ctr"/>
                      <a:r>
                        <a:rPr lang="en-US" sz="700" b="0" i="0" u="none" strike="noStrike">
                          <a:solidFill>
                            <a:srgbClr val="000000"/>
                          </a:solidFill>
                          <a:effectLst/>
                          <a:latin typeface="ＭＳ Ｐゴシック" panose="020B0600070205080204" pitchFamily="50" charset="-128"/>
                          <a:ea typeface="ＭＳ Ｐゴシック" panose="020B0600070205080204" pitchFamily="50" charset="-128"/>
                        </a:rPr>
                        <a:t>R3.5-R4.2</a:t>
                      </a: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R3.5-R4.5</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964328174"/>
                  </a:ext>
                </a:extLst>
              </a:tr>
              <a:tr h="144015">
                <a:tc>
                  <a:txBody>
                    <a:bodyPr/>
                    <a:lstStyle/>
                    <a:p>
                      <a:pPr algn="ctr" fontAlgn="ct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千歳橋</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R3.5-6</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R3.5-8</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ＭＳ Ｐゴシック" panose="020B0600070205080204" pitchFamily="50" charset="-128"/>
                          <a:ea typeface="ＭＳ Ｐゴシック" panose="020B0600070205080204" pitchFamily="50" charset="-128"/>
                        </a:rPr>
                        <a:t>R3.8-9</a:t>
                      </a: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R3.8-10</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R3.8-11</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R3.11-R4.2</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R4.2-5</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033925"/>
                  </a:ext>
                </a:extLst>
              </a:tr>
              <a:tr h="144015">
                <a:tc>
                  <a:txBody>
                    <a:bodyPr/>
                    <a:lstStyle/>
                    <a:p>
                      <a:pPr algn="ctr" fontAlgn="ct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南弁天橋</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ＭＳ Ｐゴシック" panose="020B0600070205080204" pitchFamily="50" charset="-128"/>
                          <a:ea typeface="ＭＳ Ｐゴシック" panose="020B0600070205080204" pitchFamily="50" charset="-128"/>
                        </a:rPr>
                        <a:t>R3.5-6</a:t>
                      </a: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ＭＳ Ｐゴシック" panose="020B0600070205080204" pitchFamily="50" charset="-128"/>
                          <a:ea typeface="ＭＳ Ｐゴシック" panose="020B0600070205080204" pitchFamily="50" charset="-128"/>
                        </a:rPr>
                        <a:t>R3.6-8</a:t>
                      </a: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ＭＳ Ｐゴシック" panose="020B0600070205080204" pitchFamily="50" charset="-128"/>
                          <a:ea typeface="ＭＳ Ｐゴシック" panose="020B0600070205080204" pitchFamily="50" charset="-128"/>
                        </a:rPr>
                        <a:t>R3.6-9</a:t>
                      </a: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ＭＳ Ｐゴシック" panose="020B0600070205080204" pitchFamily="50" charset="-128"/>
                          <a:ea typeface="ＭＳ Ｐゴシック" panose="020B0600070205080204" pitchFamily="50" charset="-128"/>
                        </a:rPr>
                        <a:t>R3.9-10</a:t>
                      </a: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ＭＳ Ｐゴシック" panose="020B0600070205080204" pitchFamily="50" charset="-128"/>
                          <a:ea typeface="ＭＳ Ｐゴシック" panose="020B0600070205080204" pitchFamily="50" charset="-128"/>
                        </a:rPr>
                        <a:t>R3.9-11</a:t>
                      </a: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ＭＳ Ｐゴシック" panose="020B0600070205080204" pitchFamily="50" charset="-128"/>
                          <a:ea typeface="ＭＳ Ｐゴシック" panose="020B0600070205080204" pitchFamily="50" charset="-128"/>
                        </a:rPr>
                        <a:t>R3.11-R4.2</a:t>
                      </a: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R4.2-5</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6346900"/>
                  </a:ext>
                </a:extLst>
              </a:tr>
              <a:tr h="144015">
                <a:tc gridSpan="8">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各採泥日の地盤高と、直近の薬剤散布日の直前で行われた採泥日の地盤高を比較している</a:t>
                      </a:r>
                    </a:p>
                  </a:txBody>
                  <a:tcPr marL="5761" marR="5761" marT="5761"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07433757"/>
                  </a:ext>
                </a:extLst>
              </a:tr>
              <a:tr h="226968">
                <a:tc gridSpan="8">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例：千歳橋</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R3.10/25</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の地盤高は直近の薬剤散布日が</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R3.8/26</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なので、その直前の採泥日の</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R3.8/23</a:t>
                      </a:r>
                      <a:r>
                        <a:rPr lang="ja-JP" altLang="en-US" sz="700" b="0" i="0" u="none" strike="noStrike" dirty="0" err="1">
                          <a:solidFill>
                            <a:srgbClr val="000000"/>
                          </a:solidFill>
                          <a:effectLst/>
                          <a:latin typeface="ＭＳ Ｐゴシック" panose="020B0600070205080204" pitchFamily="50" charset="-128"/>
                          <a:ea typeface="ＭＳ Ｐゴシック" panose="020B0600070205080204" pitchFamily="50" charset="-128"/>
                        </a:rPr>
                        <a:t>の採</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泥日と地盤高を比較して</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いる</a:t>
                      </a:r>
                      <a:endPar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：薬剤散布から</a:t>
                      </a: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か月以上経過している期間</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176331463"/>
                  </a:ext>
                </a:extLst>
              </a:tr>
            </a:tbl>
          </a:graphicData>
        </a:graphic>
      </p:graphicFrame>
      <p:sp>
        <p:nvSpPr>
          <p:cNvPr id="21" name="テキスト ボックス 20">
            <a:extLst>
              <a:ext uri="{FF2B5EF4-FFF2-40B4-BE49-F238E27FC236}">
                <a16:creationId xmlns:a16="http://schemas.microsoft.com/office/drawing/2014/main" id="{0D431109-E2C7-493E-9F88-6EBFC7DFFBBE}"/>
              </a:ext>
            </a:extLst>
          </p:cNvPr>
          <p:cNvSpPr txBox="1"/>
          <p:nvPr/>
        </p:nvSpPr>
        <p:spPr>
          <a:xfrm>
            <a:off x="249136" y="3279733"/>
            <a:ext cx="3248355" cy="223632"/>
          </a:xfrm>
          <a:prstGeom prst="rect">
            <a:avLst/>
          </a:prstGeom>
          <a:noFill/>
          <a:ln>
            <a:noFill/>
          </a:ln>
        </p:spPr>
        <p:txBody>
          <a:bodyPr wrap="square" lIns="43545" tIns="43545" rIns="43545" bIns="0" rtlCol="0">
            <a:noAutofit/>
          </a:bodyPr>
          <a:lstStyle/>
          <a:p>
            <a:pPr marL="108864" indent="-108864"/>
            <a:r>
              <a:rPr lang="ja-JP" altLang="en-US" sz="1210" dirty="0">
                <a:latin typeface="ＭＳ Ｐゴシック" panose="020B0600070205080204" pitchFamily="50" charset="-128"/>
                <a:ea typeface="ＭＳ Ｐゴシック" panose="020B0600070205080204" pitchFamily="50" charset="-128"/>
              </a:rPr>
              <a:t>地盤高変化状況と改善・緩和傾向の項目比率</a:t>
            </a:r>
            <a:endParaRPr lang="en-US" altLang="ja-JP" sz="1210" dirty="0">
              <a:latin typeface="ＭＳ Ｐゴシック" panose="020B0600070205080204" pitchFamily="50" charset="-128"/>
              <a:ea typeface="ＭＳ Ｐゴシック" panose="020B0600070205080204" pitchFamily="50" charset="-128"/>
            </a:endParaRPr>
          </a:p>
        </p:txBody>
      </p:sp>
      <p:graphicFrame>
        <p:nvGraphicFramePr>
          <p:cNvPr id="7" name="表 6"/>
          <p:cNvGraphicFramePr>
            <a:graphicFrameLocks noGrp="1"/>
          </p:cNvGraphicFramePr>
          <p:nvPr>
            <p:extLst/>
          </p:nvPr>
        </p:nvGraphicFramePr>
        <p:xfrm>
          <a:off x="297044" y="4731744"/>
          <a:ext cx="5484974" cy="432045"/>
        </p:xfrm>
        <a:graphic>
          <a:graphicData uri="http://schemas.openxmlformats.org/drawingml/2006/table">
            <a:tbl>
              <a:tblPr/>
              <a:tblGrid>
                <a:gridCol w="1172295">
                  <a:extLst>
                    <a:ext uri="{9D8B030D-6E8A-4147-A177-3AD203B41FA5}">
                      <a16:colId xmlns:a16="http://schemas.microsoft.com/office/drawing/2014/main" val="277609110"/>
                    </a:ext>
                  </a:extLst>
                </a:gridCol>
                <a:gridCol w="616097">
                  <a:extLst>
                    <a:ext uri="{9D8B030D-6E8A-4147-A177-3AD203B41FA5}">
                      <a16:colId xmlns:a16="http://schemas.microsoft.com/office/drawing/2014/main" val="1709235077"/>
                    </a:ext>
                  </a:extLst>
                </a:gridCol>
                <a:gridCol w="616097">
                  <a:extLst>
                    <a:ext uri="{9D8B030D-6E8A-4147-A177-3AD203B41FA5}">
                      <a16:colId xmlns:a16="http://schemas.microsoft.com/office/drawing/2014/main" val="2405268718"/>
                    </a:ext>
                  </a:extLst>
                </a:gridCol>
                <a:gridCol w="616097">
                  <a:extLst>
                    <a:ext uri="{9D8B030D-6E8A-4147-A177-3AD203B41FA5}">
                      <a16:colId xmlns:a16="http://schemas.microsoft.com/office/drawing/2014/main" val="2071884167"/>
                    </a:ext>
                  </a:extLst>
                </a:gridCol>
                <a:gridCol w="616097">
                  <a:extLst>
                    <a:ext uri="{9D8B030D-6E8A-4147-A177-3AD203B41FA5}">
                      <a16:colId xmlns:a16="http://schemas.microsoft.com/office/drawing/2014/main" val="316528441"/>
                    </a:ext>
                  </a:extLst>
                </a:gridCol>
                <a:gridCol w="616097">
                  <a:extLst>
                    <a:ext uri="{9D8B030D-6E8A-4147-A177-3AD203B41FA5}">
                      <a16:colId xmlns:a16="http://schemas.microsoft.com/office/drawing/2014/main" val="1404729347"/>
                    </a:ext>
                  </a:extLst>
                </a:gridCol>
                <a:gridCol w="616097">
                  <a:extLst>
                    <a:ext uri="{9D8B030D-6E8A-4147-A177-3AD203B41FA5}">
                      <a16:colId xmlns:a16="http://schemas.microsoft.com/office/drawing/2014/main" val="1470616517"/>
                    </a:ext>
                  </a:extLst>
                </a:gridCol>
                <a:gridCol w="616097">
                  <a:extLst>
                    <a:ext uri="{9D8B030D-6E8A-4147-A177-3AD203B41FA5}">
                      <a16:colId xmlns:a16="http://schemas.microsoft.com/office/drawing/2014/main" val="19790867"/>
                    </a:ext>
                  </a:extLst>
                </a:gridCol>
              </a:tblGrid>
              <a:tr h="144015">
                <a:tc gridSpan="3">
                  <a:txBody>
                    <a:bodyPr/>
                    <a:lstStyle/>
                    <a:p>
                      <a:pPr algn="l"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採泥期間</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と底質改善・緩和期間の対応</a:t>
                      </a: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284918"/>
                  </a:ext>
                </a:extLst>
              </a:tr>
              <a:tr h="144015">
                <a:tc>
                  <a:txBody>
                    <a:bodyPr/>
                    <a:lstStyle/>
                    <a:p>
                      <a:pPr algn="ctr"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期間</a:t>
                      </a: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4</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457266"/>
                  </a:ext>
                </a:extLst>
              </a:tr>
              <a:tr h="144015">
                <a:tc>
                  <a:txBody>
                    <a:bodyPr/>
                    <a:lstStyle/>
                    <a:p>
                      <a:pPr algn="ctr" fontAlgn="ctr"/>
                      <a:r>
                        <a:rPr lang="ja-JP" altLang="en-US" sz="700" b="0" i="0" u="none" strike="noStrike">
                          <a:solidFill>
                            <a:srgbClr val="000000"/>
                          </a:solidFill>
                          <a:effectLst/>
                          <a:latin typeface="ＭＳ Ｐゴシック" panose="020B0600070205080204" pitchFamily="50" charset="-128"/>
                          <a:ea typeface="ＭＳ Ｐゴシック" panose="020B0600070205080204" pitchFamily="50" charset="-128"/>
                        </a:rPr>
                        <a:t>実際の期間</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R3.5-6</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R3.6-8</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R3.8-9</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R3.9-10</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R3.10-11</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R3.11-R4.2</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R4.2-5</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121069"/>
                  </a:ext>
                </a:extLst>
              </a:tr>
            </a:tbl>
          </a:graphicData>
        </a:graphic>
      </p:graphicFrame>
      <p:sp>
        <p:nvSpPr>
          <p:cNvPr id="35" name="テキスト ボックス 34"/>
          <p:cNvSpPr txBox="1"/>
          <p:nvPr/>
        </p:nvSpPr>
        <p:spPr>
          <a:xfrm>
            <a:off x="249137" y="3009537"/>
            <a:ext cx="2584259" cy="315727"/>
          </a:xfrm>
          <a:prstGeom prst="rect">
            <a:avLst/>
          </a:prstGeom>
          <a:noFill/>
        </p:spPr>
        <p:txBody>
          <a:bodyPr wrap="square" rtlCol="0">
            <a:spAutoFit/>
          </a:bodyPr>
          <a:lstStyle/>
          <a:p>
            <a:r>
              <a:rPr kumimoji="1" lang="ja-JP" altLang="en-US" sz="726" dirty="0">
                <a:latin typeface="ＭＳ Ｐゴシック" panose="020B0600070205080204" pitchFamily="50" charset="-128"/>
                <a:ea typeface="ＭＳ Ｐゴシック" panose="020B0600070205080204" pitchFamily="50" charset="-128"/>
              </a:rPr>
              <a:t>下水放流量が多い期間    ：</a:t>
            </a:r>
            <a:r>
              <a:rPr kumimoji="1" lang="en-US" altLang="ja-JP" sz="726" dirty="0">
                <a:latin typeface="ＭＳ Ｐゴシック" panose="020B0600070205080204" pitchFamily="50" charset="-128"/>
                <a:ea typeface="ＭＳ Ｐゴシック" panose="020B0600070205080204" pitchFamily="50" charset="-128"/>
              </a:rPr>
              <a:t>R3.5</a:t>
            </a:r>
            <a:r>
              <a:rPr kumimoji="1" lang="ja-JP" altLang="en-US" sz="726" dirty="0">
                <a:latin typeface="ＭＳ Ｐゴシック" panose="020B0600070205080204" pitchFamily="50" charset="-128"/>
                <a:ea typeface="ＭＳ Ｐゴシック" panose="020B0600070205080204" pitchFamily="50" charset="-128"/>
              </a:rPr>
              <a:t>月～</a:t>
            </a:r>
            <a:r>
              <a:rPr kumimoji="1" lang="en-US" altLang="ja-JP" sz="726" dirty="0">
                <a:latin typeface="ＭＳ Ｐゴシック" panose="020B0600070205080204" pitchFamily="50" charset="-128"/>
                <a:ea typeface="ＭＳ Ｐゴシック" panose="020B0600070205080204" pitchFamily="50" charset="-128"/>
              </a:rPr>
              <a:t>8</a:t>
            </a:r>
            <a:r>
              <a:rPr kumimoji="1" lang="ja-JP" altLang="en-US" sz="726" dirty="0">
                <a:latin typeface="ＭＳ Ｐゴシック" panose="020B0600070205080204" pitchFamily="50" charset="-128"/>
                <a:ea typeface="ＭＳ Ｐゴシック" panose="020B0600070205080204" pitchFamily="50" charset="-128"/>
              </a:rPr>
              <a:t>月</a:t>
            </a:r>
            <a:endParaRPr kumimoji="1" lang="en-US" altLang="ja-JP" sz="726" dirty="0">
              <a:latin typeface="ＭＳ Ｐゴシック" panose="020B0600070205080204" pitchFamily="50" charset="-128"/>
              <a:ea typeface="ＭＳ Ｐゴシック" panose="020B0600070205080204" pitchFamily="50" charset="-128"/>
            </a:endParaRPr>
          </a:p>
          <a:p>
            <a:r>
              <a:rPr kumimoji="1" lang="ja-JP" altLang="en-US" sz="726" dirty="0">
                <a:latin typeface="ＭＳ Ｐゴシック" panose="020B0600070205080204" pitchFamily="50" charset="-128"/>
                <a:ea typeface="ＭＳ Ｐゴシック" panose="020B0600070205080204" pitchFamily="50" charset="-128"/>
              </a:rPr>
              <a:t>下水放流量が少ない期間 ：</a:t>
            </a:r>
            <a:r>
              <a:rPr kumimoji="1" lang="en-US" altLang="ja-JP" sz="726" dirty="0">
                <a:latin typeface="ＭＳ Ｐゴシック" panose="020B0600070205080204" pitchFamily="50" charset="-128"/>
                <a:ea typeface="ＭＳ Ｐゴシック" panose="020B0600070205080204" pitchFamily="50" charset="-128"/>
              </a:rPr>
              <a:t>R3.9</a:t>
            </a:r>
            <a:r>
              <a:rPr kumimoji="1" lang="ja-JP" altLang="en-US" sz="726" dirty="0">
                <a:latin typeface="ＭＳ Ｐゴシック" panose="020B0600070205080204" pitchFamily="50" charset="-128"/>
                <a:ea typeface="ＭＳ Ｐゴシック" panose="020B0600070205080204" pitchFamily="50" charset="-128"/>
              </a:rPr>
              <a:t>月～</a:t>
            </a:r>
            <a:r>
              <a:rPr kumimoji="1" lang="en-US" altLang="ja-JP" sz="726" dirty="0">
                <a:latin typeface="ＭＳ Ｐゴシック" panose="020B0600070205080204" pitchFamily="50" charset="-128"/>
                <a:ea typeface="ＭＳ Ｐゴシック" panose="020B0600070205080204" pitchFamily="50" charset="-128"/>
              </a:rPr>
              <a:t>R4.5</a:t>
            </a:r>
            <a:r>
              <a:rPr kumimoji="1" lang="ja-JP" altLang="en-US" sz="726" dirty="0">
                <a:latin typeface="ＭＳ Ｐゴシック" panose="020B0600070205080204" pitchFamily="50" charset="-128"/>
                <a:ea typeface="ＭＳ Ｐゴシック" panose="020B0600070205080204" pitchFamily="50" charset="-128"/>
              </a:rPr>
              <a:t>月</a:t>
            </a:r>
            <a:endParaRPr kumimoji="1" lang="en-US" altLang="ja-JP" sz="726" dirty="0">
              <a:latin typeface="ＭＳ Ｐゴシック" panose="020B0600070205080204" pitchFamily="50" charset="-128"/>
              <a:ea typeface="ＭＳ Ｐゴシック" panose="020B0600070205080204" pitchFamily="50" charset="-128"/>
            </a:endParaRPr>
          </a:p>
        </p:txBody>
      </p:sp>
      <p:cxnSp>
        <p:nvCxnSpPr>
          <p:cNvPr id="42" name="直線矢印コネクタ 41"/>
          <p:cNvCxnSpPr/>
          <p:nvPr/>
        </p:nvCxnSpPr>
        <p:spPr>
          <a:xfrm>
            <a:off x="1310410" y="2264782"/>
            <a:ext cx="720217" cy="3370"/>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V="1">
            <a:off x="3882084" y="2265086"/>
            <a:ext cx="2453149" cy="3824"/>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6396448" y="2264782"/>
            <a:ext cx="2456906" cy="6472"/>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表 63">
            <a:extLst>
              <a:ext uri="{FF2B5EF4-FFF2-40B4-BE49-F238E27FC236}">
                <a16:creationId xmlns:a16="http://schemas.microsoft.com/office/drawing/2014/main" id="{3CCE8C38-B3CB-4D75-8BAD-538516DD1DB2}"/>
              </a:ext>
            </a:extLst>
          </p:cNvPr>
          <p:cNvGraphicFramePr>
            <a:graphicFrameLocks noGrp="1"/>
          </p:cNvGraphicFramePr>
          <p:nvPr>
            <p:extLst/>
          </p:nvPr>
        </p:nvGraphicFramePr>
        <p:xfrm>
          <a:off x="6165038" y="4933022"/>
          <a:ext cx="1672190"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78760">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lnR w="12700" cap="flat" cmpd="sng" algn="ctr">
                      <a:solidFill>
                        <a:schemeClr val="tx1"/>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77216447"/>
                  </a:ext>
                </a:extLst>
              </a:tr>
            </a:tbl>
          </a:graphicData>
        </a:graphic>
      </p:graphicFrame>
      <p:sp>
        <p:nvSpPr>
          <p:cNvPr id="32" name="テキスト ボックス 31">
            <a:extLst>
              <a:ext uri="{FF2B5EF4-FFF2-40B4-BE49-F238E27FC236}">
                <a16:creationId xmlns:a16="http://schemas.microsoft.com/office/drawing/2014/main" id="{0B677973-D0F0-4BF9-843F-5ECD9C850D71}"/>
              </a:ext>
            </a:extLst>
          </p:cNvPr>
          <p:cNvSpPr txBox="1"/>
          <p:nvPr/>
        </p:nvSpPr>
        <p:spPr>
          <a:xfrm>
            <a:off x="7810785" y="6044516"/>
            <a:ext cx="1654307" cy="32658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南弁天橋・実験区</a:t>
            </a:r>
            <a:r>
              <a:rPr lang="en-US" altLang="ja-JP" sz="605" dirty="0">
                <a:latin typeface="ＭＳ Ｐゴシック" panose="020B0600070205080204" pitchFamily="50" charset="-128"/>
                <a:ea typeface="ＭＳ Ｐゴシック" panose="020B0600070205080204" pitchFamily="50" charset="-128"/>
              </a:rPr>
              <a:t>3-2】</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・単位散布量は基準どおり</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33" name="グループ化 32">
            <a:extLst>
              <a:ext uri="{FF2B5EF4-FFF2-40B4-BE49-F238E27FC236}">
                <a16:creationId xmlns:a16="http://schemas.microsoft.com/office/drawing/2014/main" id="{EC1877F4-7E2D-436E-8179-EFBE6D8CC690}"/>
              </a:ext>
            </a:extLst>
          </p:cNvPr>
          <p:cNvGrpSpPr/>
          <p:nvPr/>
        </p:nvGrpSpPr>
        <p:grpSpPr>
          <a:xfrm>
            <a:off x="6240088" y="6044516"/>
            <a:ext cx="1522091" cy="217724"/>
            <a:chOff x="12275999" y="2880000"/>
            <a:chExt cx="2516735" cy="360000"/>
          </a:xfrm>
        </p:grpSpPr>
        <p:sp>
          <p:nvSpPr>
            <p:cNvPr id="34" name="テキスト ボックス 33">
              <a:extLst>
                <a:ext uri="{FF2B5EF4-FFF2-40B4-BE49-F238E27FC236}">
                  <a16:creationId xmlns:a16="http://schemas.microsoft.com/office/drawing/2014/main" id="{101D20CF-E00C-4BE9-B676-CE9495FB4B1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36" name="テキスト ボックス 35">
              <a:extLst>
                <a:ext uri="{FF2B5EF4-FFF2-40B4-BE49-F238E27FC236}">
                  <a16:creationId xmlns:a16="http://schemas.microsoft.com/office/drawing/2014/main" id="{1B21AC53-3DEF-45A0-9B89-C93B41FF2E0E}"/>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37" name="正方形/長方形 36">
              <a:extLst>
                <a:ext uri="{FF2B5EF4-FFF2-40B4-BE49-F238E27FC236}">
                  <a16:creationId xmlns:a16="http://schemas.microsoft.com/office/drawing/2014/main" id="{BACFDA2A-46A6-483E-B748-52FAF96A3556}"/>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38" name="正方形/長方形 37">
              <a:extLst>
                <a:ext uri="{FF2B5EF4-FFF2-40B4-BE49-F238E27FC236}">
                  <a16:creationId xmlns:a16="http://schemas.microsoft.com/office/drawing/2014/main" id="{296C5429-9EFA-458F-8017-D66FAA57352C}"/>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39" name="正方形/長方形 38">
              <a:extLst>
                <a:ext uri="{FF2B5EF4-FFF2-40B4-BE49-F238E27FC236}">
                  <a16:creationId xmlns:a16="http://schemas.microsoft.com/office/drawing/2014/main" id="{1EF5D999-DDAA-402E-AF36-FB97B18C7B6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0" name="テキスト ボックス 39">
              <a:extLst>
                <a:ext uri="{FF2B5EF4-FFF2-40B4-BE49-F238E27FC236}">
                  <a16:creationId xmlns:a16="http://schemas.microsoft.com/office/drawing/2014/main" id="{80D77A92-1FD1-426E-ABA9-020C2A9A5CEC}"/>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41" name="テキスト ボックス 40">
              <a:extLst>
                <a:ext uri="{FF2B5EF4-FFF2-40B4-BE49-F238E27FC236}">
                  <a16:creationId xmlns:a16="http://schemas.microsoft.com/office/drawing/2014/main" id="{C13934B7-A2B7-496D-AE29-476CF767C360}"/>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sp>
        <p:nvSpPr>
          <p:cNvPr id="22" name="正方形/長方形 21"/>
          <p:cNvSpPr/>
          <p:nvPr/>
        </p:nvSpPr>
        <p:spPr>
          <a:xfrm>
            <a:off x="303856" y="6352870"/>
            <a:ext cx="97234" cy="7843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pSp>
        <p:nvGrpSpPr>
          <p:cNvPr id="29" name="グループ化 28"/>
          <p:cNvGrpSpPr/>
          <p:nvPr/>
        </p:nvGrpSpPr>
        <p:grpSpPr>
          <a:xfrm>
            <a:off x="303856" y="5165112"/>
            <a:ext cx="3589749" cy="192549"/>
            <a:chOff x="502418" y="8196075"/>
            <a:chExt cx="5935550" cy="318375"/>
          </a:xfrm>
        </p:grpSpPr>
        <p:sp>
          <p:nvSpPr>
            <p:cNvPr id="43" name="正方形/長方形 42"/>
            <p:cNvSpPr/>
            <p:nvPr/>
          </p:nvSpPr>
          <p:spPr>
            <a:xfrm>
              <a:off x="502418" y="8260458"/>
              <a:ext cx="160773" cy="129681"/>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6" name="テキスト ボックス 25"/>
            <p:cNvSpPr txBox="1"/>
            <p:nvPr/>
          </p:nvSpPr>
          <p:spPr>
            <a:xfrm>
              <a:off x="634522" y="8196075"/>
              <a:ext cx="1799861" cy="306612"/>
            </a:xfrm>
            <a:prstGeom prst="rect">
              <a:avLst/>
            </a:prstGeom>
            <a:noFill/>
          </p:spPr>
          <p:txBody>
            <a:bodyPr wrap="square" rtlCol="0">
              <a:spAutoFit/>
            </a:bodyPr>
            <a:lstStyle/>
            <a:p>
              <a:r>
                <a:rPr kumimoji="1" lang="ja-JP" altLang="en-US" sz="544" dirty="0">
                  <a:latin typeface="ＭＳ Ｐゴシック" panose="020B0600070205080204" pitchFamily="50" charset="-128"/>
                  <a:ea typeface="ＭＳ Ｐゴシック" panose="020B0600070205080204" pitchFamily="50" charset="-128"/>
                </a:rPr>
                <a:t>：</a:t>
              </a:r>
              <a:r>
                <a:rPr kumimoji="1" lang="ja-JP" altLang="en-US" sz="605" dirty="0">
                  <a:latin typeface="ＭＳ Ｐゴシック" panose="020B0600070205080204" pitchFamily="50" charset="-128"/>
                  <a:ea typeface="ＭＳ Ｐゴシック" panose="020B0600070205080204" pitchFamily="50" charset="-128"/>
                </a:rPr>
                <a:t>下水放流量が多い期間</a:t>
              </a:r>
            </a:p>
          </p:txBody>
        </p:sp>
        <p:sp>
          <p:nvSpPr>
            <p:cNvPr id="46" name="正方形/長方形 45"/>
            <p:cNvSpPr/>
            <p:nvPr/>
          </p:nvSpPr>
          <p:spPr>
            <a:xfrm>
              <a:off x="2434655" y="8271759"/>
              <a:ext cx="160773" cy="12968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8" name="テキスト ボックス 47"/>
            <p:cNvSpPr txBox="1"/>
            <p:nvPr/>
          </p:nvSpPr>
          <p:spPr>
            <a:xfrm>
              <a:off x="2570189" y="8207838"/>
              <a:ext cx="2114751" cy="306612"/>
            </a:xfrm>
            <a:prstGeom prst="rect">
              <a:avLst/>
            </a:prstGeom>
            <a:noFill/>
          </p:spPr>
          <p:txBody>
            <a:bodyPr wrap="square" rtlCol="0">
              <a:spAutoFit/>
            </a:bodyPr>
            <a:lstStyle/>
            <a:p>
              <a:r>
                <a:rPr kumimoji="1" lang="ja-JP" altLang="en-US" sz="544" dirty="0">
                  <a:latin typeface="ＭＳ Ｐゴシック" panose="020B0600070205080204" pitchFamily="50" charset="-128"/>
                  <a:ea typeface="ＭＳ Ｐゴシック" panose="020B0600070205080204" pitchFamily="50" charset="-128"/>
                </a:rPr>
                <a:t>：</a:t>
              </a:r>
              <a:r>
                <a:rPr kumimoji="1" lang="ja-JP" altLang="en-US" sz="605" dirty="0">
                  <a:latin typeface="ＭＳ Ｐゴシック" panose="020B0600070205080204" pitchFamily="50" charset="-128"/>
                  <a:ea typeface="ＭＳ Ｐゴシック" panose="020B0600070205080204" pitchFamily="50" charset="-128"/>
                </a:rPr>
                <a:t>下水放流量が減少していく期間</a:t>
              </a:r>
            </a:p>
          </p:txBody>
        </p:sp>
        <p:sp>
          <p:nvSpPr>
            <p:cNvPr id="49" name="正方形/長方形 48"/>
            <p:cNvSpPr/>
            <p:nvPr/>
          </p:nvSpPr>
          <p:spPr>
            <a:xfrm>
              <a:off x="4526920" y="8266107"/>
              <a:ext cx="160773" cy="1296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50" name="テキスト ボックス 49"/>
            <p:cNvSpPr txBox="1"/>
            <p:nvPr/>
          </p:nvSpPr>
          <p:spPr>
            <a:xfrm>
              <a:off x="4684940" y="8207838"/>
              <a:ext cx="1753028" cy="306612"/>
            </a:xfrm>
            <a:prstGeom prst="rect">
              <a:avLst/>
            </a:prstGeom>
            <a:noFill/>
          </p:spPr>
          <p:txBody>
            <a:bodyPr wrap="square" rtlCol="0">
              <a:spAutoFit/>
            </a:bodyPr>
            <a:lstStyle/>
            <a:p>
              <a:r>
                <a:rPr kumimoji="1" lang="ja-JP" altLang="en-US" sz="544" dirty="0">
                  <a:latin typeface="ＭＳ Ｐゴシック" panose="020B0600070205080204" pitchFamily="50" charset="-128"/>
                  <a:ea typeface="ＭＳ Ｐゴシック" panose="020B0600070205080204" pitchFamily="50" charset="-128"/>
                </a:rPr>
                <a:t>：</a:t>
              </a:r>
              <a:r>
                <a:rPr kumimoji="1" lang="ja-JP" altLang="en-US" sz="605" dirty="0">
                  <a:latin typeface="ＭＳ Ｐゴシック" panose="020B0600070205080204" pitchFamily="50" charset="-128"/>
                  <a:ea typeface="ＭＳ Ｐゴシック" panose="020B0600070205080204" pitchFamily="50" charset="-128"/>
                </a:rPr>
                <a:t>下水放流量が少ない期間</a:t>
              </a:r>
            </a:p>
          </p:txBody>
        </p:sp>
      </p:gr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54</a:t>
            </a:fld>
            <a:endParaRPr kumimoji="1" lang="ja-JP" altLang="en-US" dirty="0"/>
          </a:p>
        </p:txBody>
      </p:sp>
      <p:sp>
        <p:nvSpPr>
          <p:cNvPr id="52" name="テキスト ボックス 3">
            <a:extLst>
              <a:ext uri="{FF2B5EF4-FFF2-40B4-BE49-F238E27FC236}">
                <a16:creationId xmlns:a16="http://schemas.microsoft.com/office/drawing/2014/main" id="{DB4CE161-E48F-4601-84F0-45A1621F2695}"/>
              </a:ext>
            </a:extLst>
          </p:cNvPr>
          <p:cNvSpPr txBox="1"/>
          <p:nvPr/>
        </p:nvSpPr>
        <p:spPr>
          <a:xfrm>
            <a:off x="0" y="197217"/>
            <a:ext cx="6402209" cy="3819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底質</a:t>
            </a:r>
            <a:endPar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aphicFrame>
        <p:nvGraphicFramePr>
          <p:cNvPr id="4" name="表 3"/>
          <p:cNvGraphicFramePr>
            <a:graphicFrameLocks noGrp="1"/>
          </p:cNvGraphicFramePr>
          <p:nvPr>
            <p:extLst/>
          </p:nvPr>
        </p:nvGraphicFramePr>
        <p:xfrm>
          <a:off x="305233" y="1802252"/>
          <a:ext cx="8562071" cy="1216877"/>
        </p:xfrm>
        <a:graphic>
          <a:graphicData uri="http://schemas.openxmlformats.org/drawingml/2006/table">
            <a:tbl>
              <a:tblPr/>
              <a:tblGrid>
                <a:gridCol w="502349">
                  <a:extLst>
                    <a:ext uri="{9D8B030D-6E8A-4147-A177-3AD203B41FA5}">
                      <a16:colId xmlns:a16="http://schemas.microsoft.com/office/drawing/2014/main" val="3727658176"/>
                    </a:ext>
                  </a:extLst>
                </a:gridCol>
                <a:gridCol w="473423">
                  <a:extLst>
                    <a:ext uri="{9D8B030D-6E8A-4147-A177-3AD203B41FA5}">
                      <a16:colId xmlns:a16="http://schemas.microsoft.com/office/drawing/2014/main" val="108467481"/>
                    </a:ext>
                  </a:extLst>
                </a:gridCol>
                <a:gridCol w="422219">
                  <a:extLst>
                    <a:ext uri="{9D8B030D-6E8A-4147-A177-3AD203B41FA5}">
                      <a16:colId xmlns:a16="http://schemas.microsoft.com/office/drawing/2014/main" val="3805399210"/>
                    </a:ext>
                  </a:extLst>
                </a:gridCol>
                <a:gridCol w="358204">
                  <a:extLst>
                    <a:ext uri="{9D8B030D-6E8A-4147-A177-3AD203B41FA5}">
                      <a16:colId xmlns:a16="http://schemas.microsoft.com/office/drawing/2014/main" val="2764977210"/>
                    </a:ext>
                  </a:extLst>
                </a:gridCol>
                <a:gridCol w="358204">
                  <a:extLst>
                    <a:ext uri="{9D8B030D-6E8A-4147-A177-3AD203B41FA5}">
                      <a16:colId xmlns:a16="http://schemas.microsoft.com/office/drawing/2014/main" val="3475017359"/>
                    </a:ext>
                  </a:extLst>
                </a:gridCol>
                <a:gridCol w="358204">
                  <a:extLst>
                    <a:ext uri="{9D8B030D-6E8A-4147-A177-3AD203B41FA5}">
                      <a16:colId xmlns:a16="http://schemas.microsoft.com/office/drawing/2014/main" val="3350880165"/>
                    </a:ext>
                  </a:extLst>
                </a:gridCol>
                <a:gridCol w="358204">
                  <a:extLst>
                    <a:ext uri="{9D8B030D-6E8A-4147-A177-3AD203B41FA5}">
                      <a16:colId xmlns:a16="http://schemas.microsoft.com/office/drawing/2014/main" val="578456579"/>
                    </a:ext>
                  </a:extLst>
                </a:gridCol>
                <a:gridCol w="358204">
                  <a:extLst>
                    <a:ext uri="{9D8B030D-6E8A-4147-A177-3AD203B41FA5}">
                      <a16:colId xmlns:a16="http://schemas.microsoft.com/office/drawing/2014/main" val="134988592"/>
                    </a:ext>
                  </a:extLst>
                </a:gridCol>
                <a:gridCol w="358204">
                  <a:extLst>
                    <a:ext uri="{9D8B030D-6E8A-4147-A177-3AD203B41FA5}">
                      <a16:colId xmlns:a16="http://schemas.microsoft.com/office/drawing/2014/main" val="963510498"/>
                    </a:ext>
                  </a:extLst>
                </a:gridCol>
                <a:gridCol w="358204">
                  <a:extLst>
                    <a:ext uri="{9D8B030D-6E8A-4147-A177-3AD203B41FA5}">
                      <a16:colId xmlns:a16="http://schemas.microsoft.com/office/drawing/2014/main" val="104306846"/>
                    </a:ext>
                  </a:extLst>
                </a:gridCol>
                <a:gridCol w="358204">
                  <a:extLst>
                    <a:ext uri="{9D8B030D-6E8A-4147-A177-3AD203B41FA5}">
                      <a16:colId xmlns:a16="http://schemas.microsoft.com/office/drawing/2014/main" val="3387248764"/>
                    </a:ext>
                  </a:extLst>
                </a:gridCol>
                <a:gridCol w="358204">
                  <a:extLst>
                    <a:ext uri="{9D8B030D-6E8A-4147-A177-3AD203B41FA5}">
                      <a16:colId xmlns:a16="http://schemas.microsoft.com/office/drawing/2014/main" val="2304891623"/>
                    </a:ext>
                  </a:extLst>
                </a:gridCol>
                <a:gridCol w="358204">
                  <a:extLst>
                    <a:ext uri="{9D8B030D-6E8A-4147-A177-3AD203B41FA5}">
                      <a16:colId xmlns:a16="http://schemas.microsoft.com/office/drawing/2014/main" val="267265247"/>
                    </a:ext>
                  </a:extLst>
                </a:gridCol>
                <a:gridCol w="358204">
                  <a:extLst>
                    <a:ext uri="{9D8B030D-6E8A-4147-A177-3AD203B41FA5}">
                      <a16:colId xmlns:a16="http://schemas.microsoft.com/office/drawing/2014/main" val="340693681"/>
                    </a:ext>
                  </a:extLst>
                </a:gridCol>
                <a:gridCol w="358204">
                  <a:extLst>
                    <a:ext uri="{9D8B030D-6E8A-4147-A177-3AD203B41FA5}">
                      <a16:colId xmlns:a16="http://schemas.microsoft.com/office/drawing/2014/main" val="3366798169"/>
                    </a:ext>
                  </a:extLst>
                </a:gridCol>
                <a:gridCol w="358204">
                  <a:extLst>
                    <a:ext uri="{9D8B030D-6E8A-4147-A177-3AD203B41FA5}">
                      <a16:colId xmlns:a16="http://schemas.microsoft.com/office/drawing/2014/main" val="4228453830"/>
                    </a:ext>
                  </a:extLst>
                </a:gridCol>
                <a:gridCol w="358204">
                  <a:extLst>
                    <a:ext uri="{9D8B030D-6E8A-4147-A177-3AD203B41FA5}">
                      <a16:colId xmlns:a16="http://schemas.microsoft.com/office/drawing/2014/main" val="4203316678"/>
                    </a:ext>
                  </a:extLst>
                </a:gridCol>
                <a:gridCol w="358204">
                  <a:extLst>
                    <a:ext uri="{9D8B030D-6E8A-4147-A177-3AD203B41FA5}">
                      <a16:colId xmlns:a16="http://schemas.microsoft.com/office/drawing/2014/main" val="3321321240"/>
                    </a:ext>
                  </a:extLst>
                </a:gridCol>
                <a:gridCol w="358204">
                  <a:extLst>
                    <a:ext uri="{9D8B030D-6E8A-4147-A177-3AD203B41FA5}">
                      <a16:colId xmlns:a16="http://schemas.microsoft.com/office/drawing/2014/main" val="1923991605"/>
                    </a:ext>
                  </a:extLst>
                </a:gridCol>
                <a:gridCol w="358204">
                  <a:extLst>
                    <a:ext uri="{9D8B030D-6E8A-4147-A177-3AD203B41FA5}">
                      <a16:colId xmlns:a16="http://schemas.microsoft.com/office/drawing/2014/main" val="3291353497"/>
                    </a:ext>
                  </a:extLst>
                </a:gridCol>
                <a:gridCol w="358204">
                  <a:extLst>
                    <a:ext uri="{9D8B030D-6E8A-4147-A177-3AD203B41FA5}">
                      <a16:colId xmlns:a16="http://schemas.microsoft.com/office/drawing/2014/main" val="3117186732"/>
                    </a:ext>
                  </a:extLst>
                </a:gridCol>
                <a:gridCol w="358204">
                  <a:extLst>
                    <a:ext uri="{9D8B030D-6E8A-4147-A177-3AD203B41FA5}">
                      <a16:colId xmlns:a16="http://schemas.microsoft.com/office/drawing/2014/main" val="2736570861"/>
                    </a:ext>
                  </a:extLst>
                </a:gridCol>
                <a:gridCol w="358204">
                  <a:extLst>
                    <a:ext uri="{9D8B030D-6E8A-4147-A177-3AD203B41FA5}">
                      <a16:colId xmlns:a16="http://schemas.microsoft.com/office/drawing/2014/main" val="196913741"/>
                    </a:ext>
                  </a:extLst>
                </a:gridCol>
              </a:tblGrid>
              <a:tr h="155239">
                <a:tc grid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地点</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7">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万才橋</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千歳橋</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南弁天橋</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3230872"/>
                  </a:ext>
                </a:extLst>
              </a:tr>
              <a:tr h="155239">
                <a:tc grid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採泥期間</a:t>
                      </a:r>
                      <a:r>
                        <a:rPr 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275530"/>
                  </a:ext>
                </a:extLst>
              </a:tr>
              <a:tr h="262656">
                <a:tc grid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直近の薬剤散布から</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か月以内</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7">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36610601"/>
                  </a:ext>
                </a:extLst>
              </a:tr>
              <a:tr h="161448">
                <a:tc row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実験区１</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99FF"/>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99FF"/>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extLst>
                  <a:ext uri="{0D108BD9-81ED-4DB2-BD59-A6C34878D82A}">
                    <a16:rowId xmlns:a16="http://schemas.microsoft.com/office/drawing/2014/main" val="720699406"/>
                  </a:ext>
                </a:extLst>
              </a:tr>
              <a:tr h="171817">
                <a:tc v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832456839"/>
                  </a:ext>
                </a:extLst>
              </a:tr>
              <a:tr h="155239">
                <a:tc row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実験区２</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800" b="0" i="0" u="none" strike="noStrike" dirty="0">
                          <a:solidFill>
                            <a:schemeClr val="bg1"/>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0000"/>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800" b="0" i="0" u="none" strike="noStrike" dirty="0">
                          <a:solidFill>
                            <a:schemeClr val="bg1"/>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0000"/>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99FF"/>
                    </a:solidFill>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extLst>
                  <a:ext uri="{0D108BD9-81ED-4DB2-BD59-A6C34878D82A}">
                    <a16:rowId xmlns:a16="http://schemas.microsoft.com/office/drawing/2014/main" val="1402364420"/>
                  </a:ext>
                </a:extLst>
              </a:tr>
              <a:tr h="155239">
                <a:tc vMerge="1">
                  <a:txBody>
                    <a:bodyPr/>
                    <a:lstStyle/>
                    <a:p>
                      <a:endParaRPr kumimoji="1" lang="ja-JP" altLang="en-US"/>
                    </a:p>
                  </a:txBody>
                  <a:tcPr/>
                </a:tc>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下層</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581" marR="4581" marT="45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289855"/>
                  </a:ext>
                </a:extLst>
              </a:tr>
            </a:tbl>
          </a:graphicData>
        </a:graphic>
      </p:graphicFrame>
      <p:sp>
        <p:nvSpPr>
          <p:cNvPr id="53" name="正方形/長方形 52"/>
          <p:cNvSpPr/>
          <p:nvPr/>
        </p:nvSpPr>
        <p:spPr>
          <a:xfrm>
            <a:off x="5036108" y="3522736"/>
            <a:ext cx="126184" cy="90797"/>
          </a:xfrm>
          <a:prstGeom prst="rect">
            <a:avLst/>
          </a:prstGeom>
          <a:solidFill>
            <a:srgbClr val="FF66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aphicFrame>
        <p:nvGraphicFramePr>
          <p:cNvPr id="16" name="表 15"/>
          <p:cNvGraphicFramePr>
            <a:graphicFrameLocks noGrp="1"/>
          </p:cNvGraphicFramePr>
          <p:nvPr>
            <p:extLst/>
          </p:nvPr>
        </p:nvGraphicFramePr>
        <p:xfrm>
          <a:off x="303856" y="3558942"/>
          <a:ext cx="4605390" cy="1114606"/>
        </p:xfrm>
        <a:graphic>
          <a:graphicData uri="http://schemas.openxmlformats.org/drawingml/2006/table">
            <a:tbl>
              <a:tblPr/>
              <a:tblGrid>
                <a:gridCol w="464409">
                  <a:extLst>
                    <a:ext uri="{9D8B030D-6E8A-4147-A177-3AD203B41FA5}">
                      <a16:colId xmlns:a16="http://schemas.microsoft.com/office/drawing/2014/main" val="1539348712"/>
                    </a:ext>
                  </a:extLst>
                </a:gridCol>
                <a:gridCol w="464409">
                  <a:extLst>
                    <a:ext uri="{9D8B030D-6E8A-4147-A177-3AD203B41FA5}">
                      <a16:colId xmlns:a16="http://schemas.microsoft.com/office/drawing/2014/main" val="882747909"/>
                    </a:ext>
                  </a:extLst>
                </a:gridCol>
                <a:gridCol w="445059">
                  <a:extLst>
                    <a:ext uri="{9D8B030D-6E8A-4147-A177-3AD203B41FA5}">
                      <a16:colId xmlns:a16="http://schemas.microsoft.com/office/drawing/2014/main" val="2603036856"/>
                    </a:ext>
                  </a:extLst>
                </a:gridCol>
                <a:gridCol w="290256">
                  <a:extLst>
                    <a:ext uri="{9D8B030D-6E8A-4147-A177-3AD203B41FA5}">
                      <a16:colId xmlns:a16="http://schemas.microsoft.com/office/drawing/2014/main" val="3470671403"/>
                    </a:ext>
                  </a:extLst>
                </a:gridCol>
                <a:gridCol w="379911">
                  <a:extLst>
                    <a:ext uri="{9D8B030D-6E8A-4147-A177-3AD203B41FA5}">
                      <a16:colId xmlns:a16="http://schemas.microsoft.com/office/drawing/2014/main" val="571285815"/>
                    </a:ext>
                  </a:extLst>
                </a:gridCol>
                <a:gridCol w="355403">
                  <a:extLst>
                    <a:ext uri="{9D8B030D-6E8A-4147-A177-3AD203B41FA5}">
                      <a16:colId xmlns:a16="http://schemas.microsoft.com/office/drawing/2014/main" val="4015043014"/>
                    </a:ext>
                  </a:extLst>
                </a:gridCol>
                <a:gridCol w="381954">
                  <a:extLst>
                    <a:ext uri="{9D8B030D-6E8A-4147-A177-3AD203B41FA5}">
                      <a16:colId xmlns:a16="http://schemas.microsoft.com/office/drawing/2014/main" val="3676112204"/>
                    </a:ext>
                  </a:extLst>
                </a:gridCol>
                <a:gridCol w="327445">
                  <a:extLst>
                    <a:ext uri="{9D8B030D-6E8A-4147-A177-3AD203B41FA5}">
                      <a16:colId xmlns:a16="http://schemas.microsoft.com/office/drawing/2014/main" val="2463480770"/>
                    </a:ext>
                  </a:extLst>
                </a:gridCol>
                <a:gridCol w="392934">
                  <a:extLst>
                    <a:ext uri="{9D8B030D-6E8A-4147-A177-3AD203B41FA5}">
                      <a16:colId xmlns:a16="http://schemas.microsoft.com/office/drawing/2014/main" val="3263858173"/>
                    </a:ext>
                  </a:extLst>
                </a:gridCol>
                <a:gridCol w="334721">
                  <a:extLst>
                    <a:ext uri="{9D8B030D-6E8A-4147-A177-3AD203B41FA5}">
                      <a16:colId xmlns:a16="http://schemas.microsoft.com/office/drawing/2014/main" val="601376123"/>
                    </a:ext>
                  </a:extLst>
                </a:gridCol>
                <a:gridCol w="478633">
                  <a:extLst>
                    <a:ext uri="{9D8B030D-6E8A-4147-A177-3AD203B41FA5}">
                      <a16:colId xmlns:a16="http://schemas.microsoft.com/office/drawing/2014/main" val="1869652812"/>
                    </a:ext>
                  </a:extLst>
                </a:gridCol>
                <a:gridCol w="290256">
                  <a:extLst>
                    <a:ext uri="{9D8B030D-6E8A-4147-A177-3AD203B41FA5}">
                      <a16:colId xmlns:a16="http://schemas.microsoft.com/office/drawing/2014/main" val="3425521755"/>
                    </a:ext>
                  </a:extLst>
                </a:gridCol>
              </a:tblGrid>
              <a:tr h="291516">
                <a:tc grid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総数</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dirty="0">
                          <a:solidFill>
                            <a:schemeClr val="bg1"/>
                          </a:solidFill>
                          <a:effectLst/>
                          <a:latin typeface="ＭＳ Ｐゴシック" panose="020B0600070205080204" pitchFamily="50" charset="-128"/>
                          <a:ea typeface="ＭＳ Ｐゴシック" panose="020B0600070205080204" pitchFamily="50" charset="-128"/>
                        </a:rPr>
                        <a:t>４項目で改善・緩和</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kumimoji="1" lang="ja-JP" altLang="en-US"/>
                    </a:p>
                  </a:txBody>
                  <a:tcPr/>
                </a:tc>
                <a:tc gridSpan="2">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項目で改善・緩和</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hMerge="1">
                  <a:txBody>
                    <a:bodyPr/>
                    <a:lstStyle/>
                    <a:p>
                      <a:endParaRPr kumimoji="1" lang="ja-JP" altLang="en-US"/>
                    </a:p>
                  </a:txBody>
                  <a:tcPr/>
                </a:tc>
                <a:tc gridSpan="2">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項目で改善・緩和</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kumimoji="1" lang="ja-JP" altLang="en-US"/>
                    </a:p>
                  </a:txBody>
                  <a:tcPr/>
                </a:tc>
                <a:tc gridSpan="2">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項目で改善・緩和</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hMerge="1">
                  <a:txBody>
                    <a:bodyPr/>
                    <a:lstStyle/>
                    <a:p>
                      <a:endParaRPr kumimoji="1" lang="ja-JP" altLang="en-US"/>
                    </a:p>
                  </a:txBody>
                  <a:tcPr/>
                </a:tc>
                <a:tc gridSpan="2">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平均改善項目数</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72372378"/>
                  </a:ext>
                </a:extLst>
              </a:tr>
              <a:tr h="201323">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35</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 </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(2.9%)</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7</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(20.0%)</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(22.9%)</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(11.4%)</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1.29</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092073"/>
                  </a:ext>
                </a:extLst>
              </a:tr>
              <a:tr h="201323">
                <a:tc>
                  <a:txBody>
                    <a:bodyPr/>
                    <a:lstStyle/>
                    <a:p>
                      <a:pPr algn="ctr" fontAlgn="ctr"/>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32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baseline="0" dirty="0" smtClean="0">
                          <a:solidFill>
                            <a:srgbClr val="000000"/>
                          </a:solidFill>
                          <a:effectLst/>
                          <a:latin typeface="ＭＳ Ｐゴシック" panose="020B0600070205080204" pitchFamily="50" charset="-128"/>
                          <a:ea typeface="ＭＳ Ｐゴシック" panose="020B0600070205080204" pitchFamily="50" charset="-128"/>
                        </a:rPr>
                        <a:t>0  </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0.0%)</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(12.5%)</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(15.6%)</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16</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(50.0%)</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1.18</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484282"/>
                  </a:ext>
                </a:extLst>
              </a:tr>
              <a:tr h="201323">
                <a:tc>
                  <a:txBody>
                    <a:bodyPr/>
                    <a:lstStyle/>
                    <a:p>
                      <a:pPr algn="ctr" fontAlgn="ctr"/>
                      <a:r>
                        <a:rPr lang="en-US" altLang="ja-JP" sz="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(5.9%)</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(5.9%)</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(11.8%)</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(11.8%)</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0.76</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8694"/>
                  </a:ext>
                </a:extLst>
              </a:tr>
              <a:tr h="201323">
                <a:tc gridSpan="12">
                  <a:txBody>
                    <a:bodyPr/>
                    <a:lstStyle/>
                    <a:p>
                      <a:pPr algn="l" fontAlgn="ct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は総数に対する割合を示す。　　</a:t>
                      </a: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期間あたりの平均改善項目数は地盤高変化</a:t>
                      </a: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〇△</a:t>
                      </a: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）の改善項目合計を総数で割ったもの。</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0503680"/>
                  </a:ext>
                </a:extLst>
              </a:tr>
            </a:tbl>
          </a:graphicData>
        </a:graphic>
      </p:graphicFrame>
    </p:spTree>
    <p:extLst>
      <p:ext uri="{BB962C8B-B14F-4D97-AF65-F5344CB8AC3E}">
        <p14:creationId xmlns:p14="http://schemas.microsoft.com/office/powerpoint/2010/main" val="9398039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46"/>
          <p:cNvPicPr>
            <a:picLocks noChangeAspect="1"/>
          </p:cNvPicPr>
          <p:nvPr/>
        </p:nvPicPr>
        <p:blipFill>
          <a:blip r:embed="rId3"/>
          <a:stretch>
            <a:fillRect/>
          </a:stretch>
        </p:blipFill>
        <p:spPr>
          <a:xfrm>
            <a:off x="267224" y="1672193"/>
            <a:ext cx="4064881" cy="3817545"/>
          </a:xfrm>
          <a:prstGeom prst="rect">
            <a:avLst/>
          </a:prstGeom>
        </p:spPr>
      </p:pic>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2864559115"/>
              </p:ext>
            </p:extLst>
          </p:nvPr>
        </p:nvGraphicFramePr>
        <p:xfrm>
          <a:off x="-197" y="463699"/>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a:latin typeface="ＭＳ ゴシック" panose="020B0609070205080204" pitchFamily="49" charset="-128"/>
                          <a:ea typeface="ＭＳ ゴシック" panose="020B0609070205080204" pitchFamily="49" charset="-128"/>
                        </a:rPr>
                        <a:t>主成分分析の実施</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13" name="テキスト ボックス 12">
            <a:extLst>
              <a:ext uri="{FF2B5EF4-FFF2-40B4-BE49-F238E27FC236}">
                <a16:creationId xmlns:a16="http://schemas.microsoft.com/office/drawing/2014/main" id="{95B00D1F-138D-42CD-8BE7-2F253E30AA70}"/>
              </a:ext>
            </a:extLst>
          </p:cNvPr>
          <p:cNvSpPr txBox="1"/>
          <p:nvPr/>
        </p:nvSpPr>
        <p:spPr>
          <a:xfrm>
            <a:off x="142324" y="765545"/>
            <a:ext cx="8890302" cy="804351"/>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・薬剤散布後の底質改善効果について、主成分分析により</a:t>
            </a:r>
            <a:r>
              <a:rPr lang="en-US" altLang="ja-JP" sz="847" dirty="0">
                <a:latin typeface="ＭＳ Ｐゴシック" panose="020B0600070205080204" pitchFamily="50" charset="-128"/>
                <a:ea typeface="ＭＳ Ｐゴシック" panose="020B0600070205080204" pitchFamily="50" charset="-128"/>
              </a:rPr>
              <a:t>x</a:t>
            </a:r>
            <a:r>
              <a:rPr lang="ja-JP" altLang="en-US" sz="847" dirty="0">
                <a:latin typeface="ＭＳ Ｐゴシック" panose="020B0600070205080204" pitchFamily="50" charset="-128"/>
                <a:ea typeface="ＭＳ Ｐゴシック" panose="020B0600070205080204" pitchFamily="50" charset="-128"/>
              </a:rPr>
              <a:t>軸、ｙ軸にまとめ、プロット図の平面位置から薬剤散布効果を可視化した。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・全期間、全地点の採泥データを用いて主成分分析を行い、第</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主成分、第</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主成分の軸を作成して各データの主成分得点をプロットした。そして各月の得点の変化を確認した。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・第</a:t>
            </a:r>
            <a:r>
              <a:rPr lang="en-US" altLang="ja-JP" sz="847" dirty="0">
                <a:latin typeface="ＭＳ Ｐゴシック" panose="020B0600070205080204" pitchFamily="50" charset="-128"/>
                <a:ea typeface="ＭＳ Ｐゴシック" panose="020B0600070205080204" pitchFamily="50" charset="-128"/>
              </a:rPr>
              <a:t>1</a:t>
            </a:r>
            <a:r>
              <a:rPr lang="ja-JP" altLang="en-US" sz="847" dirty="0">
                <a:latin typeface="ＭＳ Ｐゴシック" panose="020B0600070205080204" pitchFamily="50" charset="-128"/>
                <a:ea typeface="ＭＳ Ｐゴシック" panose="020B0600070205080204" pitchFamily="50" charset="-128"/>
              </a:rPr>
              <a:t>主成分は</a:t>
            </a:r>
            <a:r>
              <a:rPr lang="en-US" altLang="ja-JP" sz="847" dirty="0">
                <a:latin typeface="ＭＳ Ｐゴシック" panose="020B0600070205080204" pitchFamily="50" charset="-128"/>
                <a:ea typeface="ＭＳ Ｐゴシック" panose="020B0600070205080204" pitchFamily="50" charset="-128"/>
              </a:rPr>
              <a:t>TOC</a:t>
            </a:r>
            <a:r>
              <a:rPr lang="ja-JP" altLang="en-US" sz="847" dirty="0">
                <a:latin typeface="ＭＳ Ｐゴシック" panose="020B0600070205080204" pitchFamily="50" charset="-128"/>
                <a:ea typeface="ＭＳ Ｐゴシック" panose="020B0600070205080204" pitchFamily="50" charset="-128"/>
              </a:rPr>
              <a:t>、強熱減量から正の影響を受けていた（①）。このため、第１主成分は底質の化学的な良否を表現していると考えられ、横軸方向でマイナス側（左側）ほど底質環境が良いといえる。</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・第</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主成分は</a:t>
            </a:r>
            <a:r>
              <a:rPr lang="en-US" altLang="ja-JP" sz="847" dirty="0">
                <a:latin typeface="ＭＳ Ｐゴシック" panose="020B0600070205080204" pitchFamily="50" charset="-128"/>
                <a:ea typeface="ＭＳ Ｐゴシック" panose="020B0600070205080204" pitchFamily="50" charset="-128"/>
              </a:rPr>
              <a:t>ORP</a:t>
            </a:r>
            <a:r>
              <a:rPr lang="ja-JP" altLang="en-US" sz="847" dirty="0">
                <a:latin typeface="ＭＳ Ｐゴシック" panose="020B0600070205080204" pitchFamily="50" charset="-128"/>
                <a:ea typeface="ＭＳ Ｐゴシック" panose="020B0600070205080204" pitchFamily="50" charset="-128"/>
              </a:rPr>
              <a:t>と地盤高から正の影響を（②）、下水放流量から負の影響を受けていた（③）。よって第</a:t>
            </a:r>
            <a:r>
              <a:rPr lang="en-US" altLang="ja-JP" sz="847" dirty="0">
                <a:latin typeface="ＭＳ Ｐゴシック" panose="020B0600070205080204" pitchFamily="50" charset="-128"/>
                <a:ea typeface="ＭＳ Ｐゴシック" panose="020B0600070205080204" pitchFamily="50" charset="-128"/>
              </a:rPr>
              <a:t>2</a:t>
            </a:r>
            <a:r>
              <a:rPr lang="ja-JP" altLang="en-US" sz="847" dirty="0">
                <a:latin typeface="ＭＳ Ｐゴシック" panose="020B0600070205080204" pitchFamily="50" charset="-128"/>
                <a:ea typeface="ＭＳ Ｐゴシック" panose="020B0600070205080204" pitchFamily="50" charset="-128"/>
              </a:rPr>
              <a:t>主成分は河床攪乱の大きさを表現している。</a:t>
            </a:r>
            <a:endParaRPr lang="en-US" altLang="ja-JP" sz="847" dirty="0">
              <a:latin typeface="ＭＳ Ｐゴシック" panose="020B0600070205080204" pitchFamily="50" charset="-128"/>
              <a:ea typeface="ＭＳ Ｐゴシック" panose="020B0600070205080204" pitchFamily="50" charset="-128"/>
            </a:endParaRPr>
          </a:p>
          <a:p>
            <a:pPr marL="108864" indent="-108864"/>
            <a:endParaRPr lang="en-US" altLang="ja-JP" sz="847" dirty="0">
              <a:latin typeface="ＭＳ Ｐゴシック" panose="020B0600070205080204" pitchFamily="50" charset="-128"/>
              <a:ea typeface="ＭＳ Ｐゴシック" panose="020B0600070205080204" pitchFamily="50" charset="-128"/>
            </a:endParaRPr>
          </a:p>
        </p:txBody>
      </p:sp>
      <p:sp>
        <p:nvSpPr>
          <p:cNvPr id="10" name="右矢印 9"/>
          <p:cNvSpPr/>
          <p:nvPr/>
        </p:nvSpPr>
        <p:spPr>
          <a:xfrm>
            <a:off x="2421139" y="5268850"/>
            <a:ext cx="464479" cy="99270"/>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5" name="右矢印 14"/>
          <p:cNvSpPr/>
          <p:nvPr/>
        </p:nvSpPr>
        <p:spPr>
          <a:xfrm rot="10800000">
            <a:off x="1253792" y="5262620"/>
            <a:ext cx="469523" cy="122893"/>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6" name="右矢印 15"/>
          <p:cNvSpPr/>
          <p:nvPr/>
        </p:nvSpPr>
        <p:spPr>
          <a:xfrm rot="16200000">
            <a:off x="188451" y="2941013"/>
            <a:ext cx="473979" cy="12289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9" name="右矢印 18"/>
          <p:cNvSpPr/>
          <p:nvPr/>
        </p:nvSpPr>
        <p:spPr>
          <a:xfrm rot="5400000">
            <a:off x="175319" y="4137027"/>
            <a:ext cx="485761" cy="1267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2" name="テキスト ボックス 11"/>
          <p:cNvSpPr txBox="1"/>
          <p:nvPr/>
        </p:nvSpPr>
        <p:spPr>
          <a:xfrm>
            <a:off x="260949" y="5518873"/>
            <a:ext cx="4013238" cy="501997"/>
          </a:xfrm>
          <a:prstGeom prst="rect">
            <a:avLst/>
          </a:prstGeom>
          <a:noFill/>
        </p:spPr>
        <p:txBody>
          <a:bodyPr wrap="square" rtlCol="0">
            <a:spAutoFit/>
          </a:bodyPr>
          <a:lstStyle/>
          <a:p>
            <a:r>
              <a:rPr kumimoji="1" lang="ja-JP" altLang="en-US" sz="968" dirty="0"/>
              <a:t>第</a:t>
            </a:r>
            <a:r>
              <a:rPr kumimoji="1" lang="en-US" altLang="ja-JP" sz="968" dirty="0"/>
              <a:t>1</a:t>
            </a:r>
            <a:r>
              <a:rPr kumimoji="1" lang="ja-JP" altLang="en-US" sz="968" dirty="0"/>
              <a:t>主成分</a:t>
            </a:r>
            <a:endParaRPr kumimoji="1" lang="en-US" altLang="ja-JP" sz="968" dirty="0"/>
          </a:p>
          <a:p>
            <a:r>
              <a:rPr kumimoji="1" lang="ja-JP" altLang="en-US" sz="847" dirty="0"/>
              <a:t>　　　　：</a:t>
            </a:r>
            <a:r>
              <a:rPr kumimoji="1" lang="en-US" altLang="ja-JP" sz="847" dirty="0"/>
              <a:t>TOC</a:t>
            </a:r>
            <a:r>
              <a:rPr kumimoji="1" lang="ja-JP" altLang="en-US" sz="847" dirty="0" err="1"/>
              <a:t>、</a:t>
            </a:r>
            <a:r>
              <a:rPr kumimoji="1" lang="ja-JP" altLang="en-US" sz="847" dirty="0"/>
              <a:t>強熱減量が低く</a:t>
            </a:r>
            <a:r>
              <a:rPr kumimoji="1" lang="ja-JP" altLang="en-US" sz="847" b="1" dirty="0"/>
              <a:t>底質環境は良い</a:t>
            </a:r>
            <a:r>
              <a:rPr kumimoji="1" lang="ja-JP" altLang="en-US" sz="847" dirty="0"/>
              <a:t>（有機物が少ない）</a:t>
            </a:r>
            <a:endParaRPr kumimoji="1" lang="en-US" altLang="ja-JP" sz="847" dirty="0"/>
          </a:p>
          <a:p>
            <a:r>
              <a:rPr kumimoji="1" lang="ja-JP" altLang="en-US" sz="847" dirty="0"/>
              <a:t>　　　　：</a:t>
            </a:r>
            <a:r>
              <a:rPr kumimoji="1" lang="en-US" altLang="ja-JP" sz="847" dirty="0"/>
              <a:t>TOC</a:t>
            </a:r>
            <a:r>
              <a:rPr kumimoji="1" lang="ja-JP" altLang="en-US" sz="847" dirty="0" err="1"/>
              <a:t>、</a:t>
            </a:r>
            <a:r>
              <a:rPr kumimoji="1" lang="ja-JP" altLang="en-US" sz="847" dirty="0"/>
              <a:t>強熱減量が高く</a:t>
            </a:r>
            <a:r>
              <a:rPr kumimoji="1" lang="ja-JP" altLang="en-US" sz="847" b="1" dirty="0"/>
              <a:t>底質環境は悪い（</a:t>
            </a:r>
            <a:r>
              <a:rPr kumimoji="1" lang="ja-JP" altLang="en-US" sz="847" dirty="0"/>
              <a:t>有機物が多い）</a:t>
            </a:r>
          </a:p>
        </p:txBody>
      </p:sp>
      <p:sp>
        <p:nvSpPr>
          <p:cNvPr id="21" name="右矢印 20"/>
          <p:cNvSpPr/>
          <p:nvPr/>
        </p:nvSpPr>
        <p:spPr>
          <a:xfrm>
            <a:off x="381913" y="5811406"/>
            <a:ext cx="372536" cy="125705"/>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2" name="右矢印 21"/>
          <p:cNvSpPr/>
          <p:nvPr/>
        </p:nvSpPr>
        <p:spPr>
          <a:xfrm>
            <a:off x="381913" y="5671548"/>
            <a:ext cx="372536" cy="116218"/>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3" name="テキスト ボックス 22"/>
          <p:cNvSpPr txBox="1"/>
          <p:nvPr/>
        </p:nvSpPr>
        <p:spPr>
          <a:xfrm>
            <a:off x="260949" y="5960751"/>
            <a:ext cx="4013238" cy="501997"/>
          </a:xfrm>
          <a:prstGeom prst="rect">
            <a:avLst/>
          </a:prstGeom>
          <a:noFill/>
        </p:spPr>
        <p:txBody>
          <a:bodyPr wrap="square" rtlCol="0">
            <a:spAutoFit/>
          </a:bodyPr>
          <a:lstStyle/>
          <a:p>
            <a:r>
              <a:rPr kumimoji="1" lang="ja-JP" altLang="en-US" sz="968" dirty="0"/>
              <a:t>第</a:t>
            </a:r>
            <a:r>
              <a:rPr kumimoji="1" lang="en-US" altLang="ja-JP" sz="968" dirty="0"/>
              <a:t>2</a:t>
            </a:r>
            <a:r>
              <a:rPr kumimoji="1" lang="ja-JP" altLang="en-US" sz="968" dirty="0"/>
              <a:t>主成分</a:t>
            </a:r>
            <a:endParaRPr kumimoji="1" lang="en-US" altLang="ja-JP" sz="968" dirty="0"/>
          </a:p>
          <a:p>
            <a:r>
              <a:rPr kumimoji="1" lang="ja-JP" altLang="en-US" sz="847" dirty="0"/>
              <a:t>　　　　：下水放流が少なく地盤高が高いため</a:t>
            </a:r>
            <a:r>
              <a:rPr kumimoji="1" lang="ja-JP" altLang="en-US" sz="847" b="1" dirty="0"/>
              <a:t>底質環境の撹乱が小さい</a:t>
            </a:r>
            <a:endParaRPr kumimoji="1" lang="en-US" altLang="ja-JP" sz="847" b="1" dirty="0"/>
          </a:p>
          <a:p>
            <a:r>
              <a:rPr kumimoji="1" lang="ja-JP" altLang="en-US" sz="847" dirty="0"/>
              <a:t>　　　　：下水放流が多く地盤高が低いため</a:t>
            </a:r>
            <a:r>
              <a:rPr kumimoji="1" lang="ja-JP" altLang="en-US" sz="847" b="1" dirty="0"/>
              <a:t>底質環境の撹乱が大きい</a:t>
            </a:r>
          </a:p>
        </p:txBody>
      </p:sp>
      <p:sp>
        <p:nvSpPr>
          <p:cNvPr id="24" name="右矢印 23"/>
          <p:cNvSpPr/>
          <p:nvPr/>
        </p:nvSpPr>
        <p:spPr>
          <a:xfrm>
            <a:off x="381913" y="6125749"/>
            <a:ext cx="372536" cy="118169"/>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5" name="右矢印 24"/>
          <p:cNvSpPr/>
          <p:nvPr/>
        </p:nvSpPr>
        <p:spPr>
          <a:xfrm>
            <a:off x="381913" y="6273505"/>
            <a:ext cx="372536" cy="12895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4" name="正方形/長方形 13"/>
          <p:cNvSpPr/>
          <p:nvPr/>
        </p:nvSpPr>
        <p:spPr>
          <a:xfrm>
            <a:off x="305114" y="5518873"/>
            <a:ext cx="3590785" cy="9072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 name="正方形/長方形 3"/>
          <p:cNvSpPr/>
          <p:nvPr/>
        </p:nvSpPr>
        <p:spPr>
          <a:xfrm>
            <a:off x="6270433" y="2568886"/>
            <a:ext cx="903554" cy="262652"/>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5" name="テキスト ボックス 4"/>
          <p:cNvSpPr txBox="1"/>
          <p:nvPr/>
        </p:nvSpPr>
        <p:spPr>
          <a:xfrm>
            <a:off x="4548971" y="2831533"/>
            <a:ext cx="4600822" cy="427553"/>
          </a:xfrm>
          <a:prstGeom prst="rect">
            <a:avLst/>
          </a:prstGeom>
          <a:noFill/>
        </p:spPr>
        <p:txBody>
          <a:bodyPr wrap="square" rtlCol="0">
            <a:spAutoFit/>
          </a:bodyPr>
          <a:lstStyle/>
          <a:p>
            <a:r>
              <a:rPr kumimoji="1" lang="ja-JP" altLang="en-US" sz="1089" dirty="0">
                <a:latin typeface="ＭＳ Ｐゴシック" panose="020B0600070205080204" pitchFamily="50" charset="-128"/>
                <a:ea typeface="ＭＳ Ｐゴシック" panose="020B0600070205080204" pitchFamily="50" charset="-128"/>
              </a:rPr>
              <a:t>第</a:t>
            </a:r>
            <a:r>
              <a:rPr kumimoji="1" lang="en-US" altLang="ja-JP" sz="1089" dirty="0">
                <a:latin typeface="ＭＳ Ｐゴシック" panose="020B0600070205080204" pitchFamily="50" charset="-128"/>
                <a:ea typeface="ＭＳ Ｐゴシック" panose="020B0600070205080204" pitchFamily="50" charset="-128"/>
              </a:rPr>
              <a:t>2</a:t>
            </a:r>
            <a:r>
              <a:rPr kumimoji="1" lang="ja-JP" altLang="en-US" sz="1089" dirty="0">
                <a:latin typeface="ＭＳ Ｐゴシック" panose="020B0600070205080204" pitchFamily="50" charset="-128"/>
                <a:ea typeface="ＭＳ Ｐゴシック" panose="020B0600070205080204" pitchFamily="50" charset="-128"/>
              </a:rPr>
              <a:t>主成分までの累積寄与率は</a:t>
            </a:r>
            <a:r>
              <a:rPr kumimoji="1" lang="en-US" altLang="ja-JP" sz="1089" dirty="0">
                <a:latin typeface="ＭＳ Ｐゴシック" panose="020B0600070205080204" pitchFamily="50" charset="-128"/>
                <a:ea typeface="ＭＳ Ｐゴシック" panose="020B0600070205080204" pitchFamily="50" charset="-128"/>
              </a:rPr>
              <a:t>0.66</a:t>
            </a:r>
          </a:p>
          <a:p>
            <a:r>
              <a:rPr kumimoji="1" lang="ja-JP" altLang="en-US" sz="1089" b="1" dirty="0">
                <a:solidFill>
                  <a:srgbClr val="FF0000"/>
                </a:solidFill>
                <a:latin typeface="ＭＳ Ｐゴシック" panose="020B0600070205080204" pitchFamily="50" charset="-128"/>
                <a:ea typeface="ＭＳ Ｐゴシック" panose="020B0600070205080204" pitchFamily="50" charset="-128"/>
              </a:rPr>
              <a:t>→</a:t>
            </a:r>
            <a:r>
              <a:rPr kumimoji="1" lang="ja-JP" altLang="en-US" sz="1089" b="1" dirty="0">
                <a:latin typeface="ＭＳ Ｐゴシック" panose="020B0600070205080204" pitchFamily="50" charset="-128"/>
                <a:ea typeface="ＭＳ Ｐゴシック" panose="020B0600070205080204" pitchFamily="50" charset="-128"/>
              </a:rPr>
              <a:t>全観測データに含まれる底質の情報の</a:t>
            </a:r>
            <a:r>
              <a:rPr kumimoji="1" lang="en-US" altLang="ja-JP" sz="1089" b="1" dirty="0">
                <a:latin typeface="ＭＳ Ｐゴシック" panose="020B0600070205080204" pitchFamily="50" charset="-128"/>
                <a:ea typeface="ＭＳ Ｐゴシック" panose="020B0600070205080204" pitchFamily="50" charset="-128"/>
              </a:rPr>
              <a:t>2/3</a:t>
            </a:r>
            <a:r>
              <a:rPr kumimoji="1" lang="ja-JP" altLang="en-US" sz="1089" b="1" dirty="0" err="1">
                <a:latin typeface="ＭＳ Ｐゴシック" panose="020B0600070205080204" pitchFamily="50" charset="-128"/>
                <a:ea typeface="ＭＳ Ｐゴシック" panose="020B0600070205080204" pitchFamily="50" charset="-128"/>
              </a:rPr>
              <a:t>を第</a:t>
            </a:r>
            <a:r>
              <a:rPr kumimoji="1" lang="en-US" altLang="ja-JP" sz="1089" b="1" dirty="0">
                <a:latin typeface="ＭＳ Ｐゴシック" panose="020B0600070205080204" pitchFamily="50" charset="-128"/>
                <a:ea typeface="ＭＳ Ｐゴシック" panose="020B0600070205080204" pitchFamily="50" charset="-128"/>
              </a:rPr>
              <a:t>1</a:t>
            </a:r>
            <a:r>
              <a:rPr kumimoji="1" lang="ja-JP" altLang="en-US" sz="1089" b="1" dirty="0">
                <a:latin typeface="ＭＳ Ｐゴシック" panose="020B0600070205080204" pitchFamily="50" charset="-128"/>
                <a:ea typeface="ＭＳ Ｐゴシック" panose="020B0600070205080204" pitchFamily="50" charset="-128"/>
              </a:rPr>
              <a:t>・第</a:t>
            </a:r>
            <a:r>
              <a:rPr kumimoji="1" lang="en-US" altLang="ja-JP" sz="1089" b="1" dirty="0">
                <a:latin typeface="ＭＳ Ｐゴシック" panose="020B0600070205080204" pitchFamily="50" charset="-128"/>
                <a:ea typeface="ＭＳ Ｐゴシック" panose="020B0600070205080204" pitchFamily="50" charset="-128"/>
              </a:rPr>
              <a:t>2</a:t>
            </a:r>
            <a:r>
              <a:rPr kumimoji="1" lang="ja-JP" altLang="en-US" sz="1089" b="1" dirty="0">
                <a:latin typeface="ＭＳ Ｐゴシック" panose="020B0600070205080204" pitchFamily="50" charset="-128"/>
                <a:ea typeface="ＭＳ Ｐゴシック" panose="020B0600070205080204" pitchFamily="50" charset="-128"/>
              </a:rPr>
              <a:t>主成分で説明可能</a:t>
            </a:r>
          </a:p>
        </p:txBody>
      </p:sp>
      <p:pic>
        <p:nvPicPr>
          <p:cNvPr id="27" name="図 26"/>
          <p:cNvPicPr>
            <a:picLocks noChangeAspect="1"/>
          </p:cNvPicPr>
          <p:nvPr/>
        </p:nvPicPr>
        <p:blipFill>
          <a:blip r:embed="rId4"/>
          <a:stretch>
            <a:fillRect/>
          </a:stretch>
        </p:blipFill>
        <p:spPr>
          <a:xfrm>
            <a:off x="4587475" y="1898320"/>
            <a:ext cx="2586512" cy="933218"/>
          </a:xfrm>
          <a:prstGeom prst="rect">
            <a:avLst/>
          </a:prstGeom>
        </p:spPr>
      </p:pic>
      <p:sp>
        <p:nvSpPr>
          <p:cNvPr id="28" name="テキスト ボックス 27"/>
          <p:cNvSpPr txBox="1"/>
          <p:nvPr/>
        </p:nvSpPr>
        <p:spPr>
          <a:xfrm>
            <a:off x="7165330" y="1606770"/>
            <a:ext cx="1731773" cy="1265539"/>
          </a:xfrm>
          <a:prstGeom prst="rect">
            <a:avLst/>
          </a:prstGeom>
          <a:noFill/>
        </p:spPr>
        <p:txBody>
          <a:bodyPr wrap="square" rtlCol="0">
            <a:spAutoFit/>
          </a:bodyPr>
          <a:lstStyle/>
          <a:p>
            <a:r>
              <a:rPr kumimoji="1" lang="ja-JP" altLang="en-US" sz="847" b="1" dirty="0">
                <a:latin typeface="ＭＳ Ｐゴシック" panose="020B0600070205080204" pitchFamily="50" charset="-128"/>
                <a:ea typeface="ＭＳ Ｐゴシック" panose="020B0600070205080204" pitchFamily="50" charset="-128"/>
              </a:rPr>
              <a:t>寄与率</a:t>
            </a:r>
            <a:endParaRPr kumimoji="1" lang="en-US" altLang="ja-JP" sz="847" b="1"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全期間、全地点の採泥データに含まれる</a:t>
            </a:r>
            <a:r>
              <a:rPr kumimoji="1" lang="en-US" altLang="ja-JP" sz="847" dirty="0">
                <a:latin typeface="ＭＳ Ｐゴシック" panose="020B0600070205080204" pitchFamily="50" charset="-128"/>
                <a:ea typeface="ＭＳ Ｐゴシック" panose="020B0600070205080204" pitchFamily="50" charset="-128"/>
              </a:rPr>
              <a:t>ORP</a:t>
            </a:r>
            <a:r>
              <a:rPr kumimoji="1" lang="ja-JP" altLang="en-US" sz="847" dirty="0">
                <a:latin typeface="ＭＳ Ｐゴシック" panose="020B0600070205080204" pitchFamily="50" charset="-128"/>
                <a:ea typeface="ＭＳ Ｐゴシック" panose="020B0600070205080204" pitchFamily="50" charset="-128"/>
              </a:rPr>
              <a:t>～強熱減量、及び地盤高と下水放流量の数値を、各主成分がどれだけ説明できるかを示す</a:t>
            </a:r>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b="1" dirty="0">
                <a:latin typeface="ＭＳ Ｐゴシック" panose="020B0600070205080204" pitchFamily="50" charset="-128"/>
                <a:ea typeface="ＭＳ Ｐゴシック" panose="020B0600070205080204" pitchFamily="50" charset="-128"/>
              </a:rPr>
              <a:t>累積寄与率</a:t>
            </a:r>
            <a:endParaRPr kumimoji="1" lang="en-US" altLang="ja-JP" sz="847" b="1" dirty="0">
              <a:latin typeface="ＭＳ Ｐゴシック" panose="020B0600070205080204" pitchFamily="50" charset="-128"/>
              <a:ea typeface="ＭＳ Ｐゴシック" panose="020B0600070205080204" pitchFamily="50" charset="-128"/>
            </a:endParaRPr>
          </a:p>
          <a:p>
            <a:r>
              <a:rPr kumimoji="1" lang="en-US" altLang="ja-JP" sz="847" dirty="0">
                <a:latin typeface="ＭＳ Ｐゴシック" panose="020B0600070205080204" pitchFamily="50" charset="-128"/>
                <a:ea typeface="ＭＳ Ｐゴシック" panose="020B0600070205080204" pitchFamily="50" charset="-128"/>
              </a:rPr>
              <a:t>1</a:t>
            </a:r>
            <a:r>
              <a:rPr kumimoji="1" lang="ja-JP" altLang="en-US" sz="847" dirty="0">
                <a:latin typeface="ＭＳ Ｐゴシック" panose="020B0600070205080204" pitchFamily="50" charset="-128"/>
                <a:ea typeface="ＭＳ Ｐゴシック" panose="020B0600070205080204" pitchFamily="50" charset="-128"/>
              </a:rPr>
              <a:t>～ｎ番目の主成分までが、全データをどれだけ説明できるかを示す。合計は</a:t>
            </a:r>
            <a:r>
              <a:rPr kumimoji="1" lang="en-US" altLang="ja-JP" sz="847" dirty="0">
                <a:latin typeface="ＭＳ Ｐゴシック" panose="020B0600070205080204" pitchFamily="50" charset="-128"/>
                <a:ea typeface="ＭＳ Ｐゴシック" panose="020B0600070205080204" pitchFamily="50" charset="-128"/>
              </a:rPr>
              <a:t>1</a:t>
            </a:r>
            <a:r>
              <a:rPr kumimoji="1" lang="ja-JP" altLang="en-US" sz="847" dirty="0">
                <a:latin typeface="ＭＳ Ｐゴシック" panose="020B0600070205080204" pitchFamily="50" charset="-128"/>
                <a:ea typeface="ＭＳ Ｐゴシック" panose="020B0600070205080204" pitchFamily="50" charset="-128"/>
              </a:rPr>
              <a:t>になる</a:t>
            </a:r>
          </a:p>
        </p:txBody>
      </p:sp>
      <p:sp>
        <p:nvSpPr>
          <p:cNvPr id="30" name="テキスト ボックス 29"/>
          <p:cNvSpPr txBox="1"/>
          <p:nvPr/>
        </p:nvSpPr>
        <p:spPr>
          <a:xfrm>
            <a:off x="4587475" y="1606770"/>
            <a:ext cx="2577855" cy="259943"/>
          </a:xfrm>
          <a:prstGeom prst="rect">
            <a:avLst/>
          </a:prstGeom>
          <a:noFill/>
        </p:spPr>
        <p:txBody>
          <a:bodyPr wrap="square" rtlCol="0">
            <a:spAutoFit/>
          </a:bodyPr>
          <a:lstStyle/>
          <a:p>
            <a:r>
              <a:rPr kumimoji="1" lang="ja-JP" altLang="en-US" sz="1089" dirty="0">
                <a:latin typeface="ＭＳ Ｐゴシック" panose="020B0600070205080204" pitchFamily="50" charset="-128"/>
                <a:ea typeface="ＭＳ Ｐゴシック" panose="020B0600070205080204" pitchFamily="50" charset="-128"/>
              </a:rPr>
              <a:t>第１・第</a:t>
            </a:r>
            <a:r>
              <a:rPr kumimoji="1" lang="en-US" altLang="ja-JP" sz="1089" dirty="0">
                <a:latin typeface="ＭＳ Ｐゴシック" panose="020B0600070205080204" pitchFamily="50" charset="-128"/>
                <a:ea typeface="ＭＳ Ｐゴシック" panose="020B0600070205080204" pitchFamily="50" charset="-128"/>
              </a:rPr>
              <a:t>2</a:t>
            </a:r>
            <a:r>
              <a:rPr kumimoji="1" lang="ja-JP" altLang="en-US" sz="1089" dirty="0">
                <a:latin typeface="ＭＳ Ｐゴシック" panose="020B0600070205080204" pitchFamily="50" charset="-128"/>
                <a:ea typeface="ＭＳ Ｐゴシック" panose="020B0600070205080204" pitchFamily="50" charset="-128"/>
              </a:rPr>
              <a:t>主成分までの寄与率</a:t>
            </a:r>
            <a:endParaRPr kumimoji="1" lang="en-US" altLang="ja-JP" sz="1089"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416000" y="5230175"/>
            <a:ext cx="1035668" cy="222690"/>
          </a:xfrm>
          <a:prstGeom prst="rect">
            <a:avLst/>
          </a:prstGeom>
          <a:noFill/>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底質環境が良い</a:t>
            </a:r>
          </a:p>
        </p:txBody>
      </p:sp>
      <p:sp>
        <p:nvSpPr>
          <p:cNvPr id="34" name="テキスト ボックス 33"/>
          <p:cNvSpPr txBox="1"/>
          <p:nvPr/>
        </p:nvSpPr>
        <p:spPr>
          <a:xfrm>
            <a:off x="2904843" y="5240249"/>
            <a:ext cx="1035668" cy="222690"/>
          </a:xfrm>
          <a:prstGeom prst="rect">
            <a:avLst/>
          </a:prstGeom>
          <a:noFill/>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底質環境が悪い</a:t>
            </a:r>
          </a:p>
        </p:txBody>
      </p:sp>
      <p:sp>
        <p:nvSpPr>
          <p:cNvPr id="35" name="テキスト ボックス 34"/>
          <p:cNvSpPr txBox="1"/>
          <p:nvPr/>
        </p:nvSpPr>
        <p:spPr>
          <a:xfrm rot="16200000">
            <a:off x="-117720" y="4514346"/>
            <a:ext cx="1067440" cy="222690"/>
          </a:xfrm>
          <a:prstGeom prst="rect">
            <a:avLst/>
          </a:prstGeom>
          <a:noFill/>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攪乱が大きい</a:t>
            </a:r>
          </a:p>
        </p:txBody>
      </p:sp>
      <p:sp>
        <p:nvSpPr>
          <p:cNvPr id="36" name="テキスト ボックス 35"/>
          <p:cNvSpPr txBox="1"/>
          <p:nvPr/>
        </p:nvSpPr>
        <p:spPr>
          <a:xfrm rot="16200000">
            <a:off x="28060" y="2235331"/>
            <a:ext cx="831282" cy="222690"/>
          </a:xfrm>
          <a:prstGeom prst="rect">
            <a:avLst/>
          </a:prstGeom>
          <a:noFill/>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攪乱が小さい</a:t>
            </a:r>
          </a:p>
        </p:txBody>
      </p:sp>
      <p:graphicFrame>
        <p:nvGraphicFramePr>
          <p:cNvPr id="37" name="表 36"/>
          <p:cNvGraphicFramePr>
            <a:graphicFrameLocks noGrp="1"/>
          </p:cNvGraphicFramePr>
          <p:nvPr>
            <p:extLst/>
          </p:nvPr>
        </p:nvGraphicFramePr>
        <p:xfrm>
          <a:off x="4557632" y="3213668"/>
          <a:ext cx="4099788" cy="3263532"/>
        </p:xfrm>
        <a:graphic>
          <a:graphicData uri="http://schemas.openxmlformats.org/drawingml/2006/table">
            <a:tbl>
              <a:tblPr/>
              <a:tblGrid>
                <a:gridCol w="1322159">
                  <a:extLst>
                    <a:ext uri="{9D8B030D-6E8A-4147-A177-3AD203B41FA5}">
                      <a16:colId xmlns:a16="http://schemas.microsoft.com/office/drawing/2014/main" val="3297122922"/>
                    </a:ext>
                  </a:extLst>
                </a:gridCol>
                <a:gridCol w="571142">
                  <a:extLst>
                    <a:ext uri="{9D8B030D-6E8A-4147-A177-3AD203B41FA5}">
                      <a16:colId xmlns:a16="http://schemas.microsoft.com/office/drawing/2014/main" val="2348373057"/>
                    </a:ext>
                  </a:extLst>
                </a:gridCol>
                <a:gridCol w="656893">
                  <a:extLst>
                    <a:ext uri="{9D8B030D-6E8A-4147-A177-3AD203B41FA5}">
                      <a16:colId xmlns:a16="http://schemas.microsoft.com/office/drawing/2014/main" val="4198767722"/>
                    </a:ext>
                  </a:extLst>
                </a:gridCol>
                <a:gridCol w="763568">
                  <a:extLst>
                    <a:ext uri="{9D8B030D-6E8A-4147-A177-3AD203B41FA5}">
                      <a16:colId xmlns:a16="http://schemas.microsoft.com/office/drawing/2014/main" val="3690766146"/>
                    </a:ext>
                  </a:extLst>
                </a:gridCol>
                <a:gridCol w="786026">
                  <a:extLst>
                    <a:ext uri="{9D8B030D-6E8A-4147-A177-3AD203B41FA5}">
                      <a16:colId xmlns:a16="http://schemas.microsoft.com/office/drawing/2014/main" val="901637295"/>
                    </a:ext>
                  </a:extLst>
                </a:gridCol>
              </a:tblGrid>
              <a:tr h="250905">
                <a:tc gridSpan="3">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評価項目と各主成分の構成</a:t>
                      </a: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61369"/>
                  </a:ext>
                </a:extLst>
              </a:tr>
              <a:tr h="233132">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主成分の構成</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各主成分に与える影響</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486784729"/>
                  </a:ext>
                </a:extLst>
              </a:tr>
              <a:tr h="233132">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評価項目</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第</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第</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第</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第</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2257873"/>
                  </a:ext>
                </a:extLst>
              </a:tr>
              <a:tr h="233132">
                <a:tc>
                  <a:txBody>
                    <a:bodyPr/>
                    <a:lstStyle/>
                    <a:p>
                      <a:pPr algn="l" fontAlgn="ctr"/>
                      <a:r>
                        <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ORP</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0.02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0.40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4014550948"/>
                  </a:ext>
                </a:extLst>
              </a:tr>
              <a:tr h="233132">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全硫化物</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0.21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-0.17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31140106"/>
                  </a:ext>
                </a:extLst>
              </a:tr>
              <a:tr h="233132">
                <a:tc>
                  <a:txBody>
                    <a:bodyPr/>
                    <a:lstStyle/>
                    <a:p>
                      <a:pPr algn="l" fontAlgn="ctr"/>
                      <a:r>
                        <a:rPr lang="en-US" sz="1100" b="0" i="0" u="none" strike="noStrike">
                          <a:solidFill>
                            <a:srgbClr val="000000"/>
                          </a:solidFill>
                          <a:effectLst/>
                          <a:latin typeface="ＭＳ Ｐゴシック" panose="020B0600070205080204" pitchFamily="50" charset="-128"/>
                          <a:ea typeface="ＭＳ Ｐゴシック" panose="020B0600070205080204" pitchFamily="50" charset="-128"/>
                        </a:rPr>
                        <a:t>TOC</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0.53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-0.04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9916680"/>
                  </a:ext>
                </a:extLst>
              </a:tr>
              <a:tr h="233132">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平均強熱減量</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0.56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0.00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86568444"/>
                  </a:ext>
                </a:extLst>
              </a:tr>
              <a:tr h="233132">
                <a:tc>
                  <a:txBody>
                    <a:bodyPr/>
                    <a:lstStyle/>
                    <a:p>
                      <a:pPr algn="l" fontAlgn="ctr"/>
                      <a:r>
                        <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混合強熱減量</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0.56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-0.01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79255313"/>
                  </a:ext>
                </a:extLst>
              </a:tr>
              <a:tr h="233132">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地盤</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高</a:t>
                      </a: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-0.18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0.37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2725213608"/>
                  </a:ext>
                </a:extLst>
              </a:tr>
              <a:tr h="233132">
                <a:tc>
                  <a:txBody>
                    <a:bodyPr/>
                    <a:lstStyle/>
                    <a:p>
                      <a:pPr algn="l" fontAlgn="ctr"/>
                      <a:r>
                        <a:rPr lang="zh-TW"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累積下水放流量</a:t>
                      </a:r>
                      <a:r>
                        <a:rPr lang="en-US" altLang="zh-TW"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１・２</a:t>
                      </a:r>
                      <a:endPar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-0.12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-0.58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4239874824"/>
                  </a:ext>
                </a:extLst>
              </a:tr>
              <a:tr h="233132">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最大下水放流量</a:t>
                      </a: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１・３</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-0.08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-0.58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305731452"/>
                  </a:ext>
                </a:extLst>
              </a:tr>
              <a:tr h="448175">
                <a:tc gridSpan="5">
                  <a:txBody>
                    <a:bodyPr/>
                    <a:lstStyle/>
                    <a:p>
                      <a:pPr marL="0" marR="0" lvl="0" indent="0" algn="l" defTabSz="1420703" rtl="0" eaLnBrk="1" fontAlgn="ctr" latinLnBrk="0" hangingPunct="1">
                        <a:lnSpc>
                          <a:spcPct val="100000"/>
                        </a:lnSpc>
                        <a:spcBef>
                          <a:spcPts val="0"/>
                        </a:spcBef>
                        <a:spcAft>
                          <a:spcPts val="0"/>
                        </a:spcAft>
                        <a:buClrTx/>
                        <a:buSzTx/>
                        <a:buFontTx/>
                        <a:buNone/>
                        <a:tabLst/>
                        <a:defRPr/>
                      </a:pP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１：下水放流量、地盤高変化は採泥日が同じ場合同一のデータを利用している</a:t>
                      </a:r>
                      <a:endPar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２</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前回採泥日から採泥日前日までの累積下水</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放流量</a:t>
                      </a:r>
                      <a:endPar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３：前回採泥日から採泥日前日までの日最大下水放流量</a:t>
                      </a:r>
                      <a:endPar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74202410"/>
                  </a:ext>
                </a:extLst>
              </a:tr>
              <a:tr h="233132">
                <a:tc gridSpan="5">
                  <a:txBody>
                    <a:bodyPr/>
                    <a:lstStyle/>
                    <a:p>
                      <a:pPr algn="l" fontAlgn="ctr"/>
                      <a:endPar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5761" marR="5761" marT="5761"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45743323"/>
                  </a:ext>
                </a:extLst>
              </a:tr>
            </a:tbl>
          </a:graphicData>
        </a:graphic>
      </p:graphicFrame>
      <p:sp>
        <p:nvSpPr>
          <p:cNvPr id="6" name="テキスト ボックス 5"/>
          <p:cNvSpPr txBox="1"/>
          <p:nvPr/>
        </p:nvSpPr>
        <p:spPr>
          <a:xfrm>
            <a:off x="2781336" y="2697382"/>
            <a:ext cx="1233449" cy="483337"/>
          </a:xfrm>
          <a:prstGeom prst="rect">
            <a:avLst/>
          </a:prstGeom>
          <a:noFill/>
        </p:spPr>
        <p:txBody>
          <a:bodyPr wrap="square" rtlCol="0">
            <a:spAutoFit/>
          </a:bodyPr>
          <a:lstStyle/>
          <a:p>
            <a:pPr algn="ctr"/>
            <a:r>
              <a:rPr kumimoji="1" lang="ja-JP" altLang="en-US" sz="1089" dirty="0">
                <a:solidFill>
                  <a:srgbClr val="0000FF"/>
                </a:solidFill>
              </a:rPr>
              <a:t>①</a:t>
            </a:r>
            <a:endParaRPr kumimoji="1" lang="en-US" altLang="ja-JP" sz="1089" dirty="0">
              <a:solidFill>
                <a:srgbClr val="0000FF"/>
              </a:solidFill>
            </a:endParaRPr>
          </a:p>
          <a:p>
            <a:pPr algn="ctr"/>
            <a:r>
              <a:rPr kumimoji="1" lang="ja-JP" altLang="en-US" sz="726" dirty="0">
                <a:solidFill>
                  <a:srgbClr val="0000FF"/>
                </a:solidFill>
              </a:rPr>
              <a:t>横軸（第</a:t>
            </a:r>
            <a:r>
              <a:rPr kumimoji="1" lang="en-US" altLang="ja-JP" sz="726" dirty="0">
                <a:solidFill>
                  <a:srgbClr val="0000FF"/>
                </a:solidFill>
              </a:rPr>
              <a:t>1</a:t>
            </a:r>
            <a:r>
              <a:rPr kumimoji="1" lang="ja-JP" altLang="en-US" sz="726" dirty="0">
                <a:solidFill>
                  <a:srgbClr val="0000FF"/>
                </a:solidFill>
              </a:rPr>
              <a:t>主成分）に</a:t>
            </a:r>
            <a:endParaRPr kumimoji="1" lang="en-US" altLang="ja-JP" sz="726" dirty="0">
              <a:solidFill>
                <a:srgbClr val="0000FF"/>
              </a:solidFill>
            </a:endParaRPr>
          </a:p>
          <a:p>
            <a:pPr algn="ctr"/>
            <a:r>
              <a:rPr kumimoji="1" lang="ja-JP" altLang="en-US" sz="726" dirty="0">
                <a:solidFill>
                  <a:srgbClr val="0000FF"/>
                </a:solidFill>
              </a:rPr>
              <a:t>正の影響</a:t>
            </a:r>
          </a:p>
        </p:txBody>
      </p:sp>
      <p:sp>
        <p:nvSpPr>
          <p:cNvPr id="43" name="テキスト ボックス 42"/>
          <p:cNvSpPr txBox="1"/>
          <p:nvPr/>
        </p:nvSpPr>
        <p:spPr>
          <a:xfrm>
            <a:off x="1037716" y="2108337"/>
            <a:ext cx="1001358" cy="483337"/>
          </a:xfrm>
          <a:prstGeom prst="rect">
            <a:avLst/>
          </a:prstGeom>
          <a:noFill/>
        </p:spPr>
        <p:txBody>
          <a:bodyPr wrap="square" rtlCol="0">
            <a:spAutoFit/>
          </a:bodyPr>
          <a:lstStyle/>
          <a:p>
            <a:pPr algn="ctr"/>
            <a:r>
              <a:rPr kumimoji="1" lang="ja-JP" altLang="en-US" sz="1089" dirty="0">
                <a:solidFill>
                  <a:srgbClr val="FF0000"/>
                </a:solidFill>
              </a:rPr>
              <a:t>②</a:t>
            </a:r>
            <a:endParaRPr kumimoji="1" lang="en-US" altLang="ja-JP" sz="1089" dirty="0">
              <a:solidFill>
                <a:srgbClr val="FF0000"/>
              </a:solidFill>
            </a:endParaRPr>
          </a:p>
          <a:p>
            <a:pPr algn="ctr"/>
            <a:r>
              <a:rPr kumimoji="1" lang="ja-JP" altLang="en-US" sz="726" dirty="0">
                <a:solidFill>
                  <a:srgbClr val="FF0000"/>
                </a:solidFill>
              </a:rPr>
              <a:t>縦軸（第</a:t>
            </a:r>
            <a:r>
              <a:rPr kumimoji="1" lang="en-US" altLang="ja-JP" sz="726" dirty="0">
                <a:solidFill>
                  <a:srgbClr val="FF0000"/>
                </a:solidFill>
              </a:rPr>
              <a:t>2</a:t>
            </a:r>
            <a:r>
              <a:rPr kumimoji="1" lang="ja-JP" altLang="en-US" sz="726" dirty="0">
                <a:solidFill>
                  <a:srgbClr val="FF0000"/>
                </a:solidFill>
              </a:rPr>
              <a:t>主成分）に正の影響</a:t>
            </a:r>
          </a:p>
        </p:txBody>
      </p:sp>
      <p:sp>
        <p:nvSpPr>
          <p:cNvPr id="45" name="テキスト ボックス 44"/>
          <p:cNvSpPr txBox="1"/>
          <p:nvPr/>
        </p:nvSpPr>
        <p:spPr>
          <a:xfrm>
            <a:off x="2492158" y="4410804"/>
            <a:ext cx="1001358" cy="483337"/>
          </a:xfrm>
          <a:prstGeom prst="rect">
            <a:avLst/>
          </a:prstGeom>
          <a:noFill/>
        </p:spPr>
        <p:txBody>
          <a:bodyPr wrap="square" rtlCol="0">
            <a:spAutoFit/>
          </a:bodyPr>
          <a:lstStyle/>
          <a:p>
            <a:pPr algn="ctr"/>
            <a:r>
              <a:rPr kumimoji="1" lang="ja-JP" altLang="en-US" sz="1089" dirty="0">
                <a:solidFill>
                  <a:srgbClr val="FF0000"/>
                </a:solidFill>
              </a:rPr>
              <a:t>③</a:t>
            </a:r>
            <a:endParaRPr kumimoji="1" lang="en-US" altLang="ja-JP" sz="1089" dirty="0">
              <a:solidFill>
                <a:srgbClr val="FF0000"/>
              </a:solidFill>
            </a:endParaRPr>
          </a:p>
          <a:p>
            <a:pPr algn="ctr"/>
            <a:r>
              <a:rPr kumimoji="1" lang="ja-JP" altLang="en-US" sz="726" dirty="0">
                <a:solidFill>
                  <a:srgbClr val="FF0000"/>
                </a:solidFill>
              </a:rPr>
              <a:t>縦軸（第</a:t>
            </a:r>
            <a:r>
              <a:rPr kumimoji="1" lang="en-US" altLang="ja-JP" sz="726" dirty="0">
                <a:solidFill>
                  <a:srgbClr val="FF0000"/>
                </a:solidFill>
              </a:rPr>
              <a:t>2</a:t>
            </a:r>
            <a:r>
              <a:rPr kumimoji="1" lang="ja-JP" altLang="en-US" sz="726" dirty="0">
                <a:solidFill>
                  <a:srgbClr val="FF0000"/>
                </a:solidFill>
              </a:rPr>
              <a:t>主成分）に負の影響</a:t>
            </a:r>
          </a:p>
        </p:txBody>
      </p:sp>
      <p:sp>
        <p:nvSpPr>
          <p:cNvPr id="3" name="右矢印 2"/>
          <p:cNvSpPr/>
          <p:nvPr/>
        </p:nvSpPr>
        <p:spPr>
          <a:xfrm>
            <a:off x="3115209" y="3182476"/>
            <a:ext cx="536989" cy="134975"/>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4" name="右矢印 43"/>
          <p:cNvSpPr/>
          <p:nvPr/>
        </p:nvSpPr>
        <p:spPr>
          <a:xfrm rot="16200000">
            <a:off x="1739167" y="2686666"/>
            <a:ext cx="536989" cy="13497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6" name="右矢印 45"/>
          <p:cNvSpPr/>
          <p:nvPr/>
        </p:nvSpPr>
        <p:spPr>
          <a:xfrm rot="5400000">
            <a:off x="2145578" y="4454454"/>
            <a:ext cx="536989" cy="13497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11" name="直線矢印コネクタ 10"/>
          <p:cNvCxnSpPr/>
          <p:nvPr/>
        </p:nvCxnSpPr>
        <p:spPr>
          <a:xfrm>
            <a:off x="676654" y="3608352"/>
            <a:ext cx="2868773" cy="4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2100506" y="2096723"/>
            <a:ext cx="0" cy="29923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右矢印 40"/>
          <p:cNvSpPr/>
          <p:nvPr/>
        </p:nvSpPr>
        <p:spPr>
          <a:xfrm rot="10800000">
            <a:off x="795147" y="3234296"/>
            <a:ext cx="536989" cy="134975"/>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42" name="テキスト ボックス 41"/>
          <p:cNvSpPr txBox="1"/>
          <p:nvPr/>
        </p:nvSpPr>
        <p:spPr>
          <a:xfrm>
            <a:off x="500324" y="3436025"/>
            <a:ext cx="1233449" cy="483337"/>
          </a:xfrm>
          <a:prstGeom prst="rect">
            <a:avLst/>
          </a:prstGeom>
          <a:noFill/>
        </p:spPr>
        <p:txBody>
          <a:bodyPr wrap="square" rtlCol="0">
            <a:spAutoFit/>
          </a:bodyPr>
          <a:lstStyle/>
          <a:p>
            <a:pPr algn="ctr"/>
            <a:r>
              <a:rPr kumimoji="1" lang="ja-JP" altLang="en-US" sz="1089" dirty="0">
                <a:solidFill>
                  <a:srgbClr val="0000FF"/>
                </a:solidFill>
              </a:rPr>
              <a:t>①</a:t>
            </a:r>
            <a:endParaRPr kumimoji="1" lang="en-US" altLang="ja-JP" sz="1089" dirty="0">
              <a:solidFill>
                <a:srgbClr val="0000FF"/>
              </a:solidFill>
            </a:endParaRPr>
          </a:p>
          <a:p>
            <a:pPr algn="ctr"/>
            <a:r>
              <a:rPr kumimoji="1" lang="ja-JP" altLang="en-US" sz="726" dirty="0">
                <a:solidFill>
                  <a:srgbClr val="0000FF"/>
                </a:solidFill>
              </a:rPr>
              <a:t>横軸（第</a:t>
            </a:r>
            <a:r>
              <a:rPr kumimoji="1" lang="en-US" altLang="ja-JP" sz="726" dirty="0">
                <a:solidFill>
                  <a:srgbClr val="0000FF"/>
                </a:solidFill>
              </a:rPr>
              <a:t>1</a:t>
            </a:r>
            <a:r>
              <a:rPr kumimoji="1" lang="ja-JP" altLang="en-US" sz="726" dirty="0">
                <a:solidFill>
                  <a:srgbClr val="0000FF"/>
                </a:solidFill>
              </a:rPr>
              <a:t>主成分）に</a:t>
            </a:r>
            <a:endParaRPr kumimoji="1" lang="en-US" altLang="ja-JP" sz="726" dirty="0">
              <a:solidFill>
                <a:srgbClr val="0000FF"/>
              </a:solidFill>
            </a:endParaRPr>
          </a:p>
          <a:p>
            <a:pPr algn="ctr"/>
            <a:r>
              <a:rPr kumimoji="1" lang="ja-JP" altLang="en-US" sz="726" dirty="0">
                <a:solidFill>
                  <a:srgbClr val="0000FF"/>
                </a:solidFill>
              </a:rPr>
              <a:t>負の影響</a:t>
            </a: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55</a:t>
            </a:fld>
            <a:endParaRPr kumimoji="1" lang="ja-JP" altLang="en-US" dirty="0"/>
          </a:p>
        </p:txBody>
      </p:sp>
      <p:sp>
        <p:nvSpPr>
          <p:cNvPr id="40" name="正方形/長方形 39"/>
          <p:cNvSpPr/>
          <p:nvPr/>
        </p:nvSpPr>
        <p:spPr>
          <a:xfrm>
            <a:off x="3707981" y="4186920"/>
            <a:ext cx="535705" cy="763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39" name="テキスト ボックス 38"/>
          <p:cNvSpPr txBox="1"/>
          <p:nvPr/>
        </p:nvSpPr>
        <p:spPr>
          <a:xfrm>
            <a:off x="3702692" y="4154296"/>
            <a:ext cx="624122" cy="190052"/>
          </a:xfrm>
          <a:prstGeom prst="rect">
            <a:avLst/>
          </a:prstGeom>
          <a:noFill/>
        </p:spPr>
        <p:txBody>
          <a:bodyPr wrap="square" rtlCol="0">
            <a:spAutoFit/>
          </a:bodyPr>
          <a:lstStyle/>
          <a:p>
            <a:r>
              <a:rPr kumimoji="1" lang="ja-JP" altLang="en-US" sz="635" dirty="0">
                <a:latin typeface="ＭＳ Ｐゴシック" panose="020B0600070205080204" pitchFamily="50" charset="-128"/>
                <a:ea typeface="ＭＳ Ｐゴシック" panose="020B0600070205080204" pitchFamily="50" charset="-128"/>
              </a:rPr>
              <a:t>万才橋上層</a:t>
            </a:r>
          </a:p>
        </p:txBody>
      </p:sp>
      <p:sp>
        <p:nvSpPr>
          <p:cNvPr id="49" name="テキスト ボックス 48"/>
          <p:cNvSpPr txBox="1"/>
          <p:nvPr/>
        </p:nvSpPr>
        <p:spPr>
          <a:xfrm>
            <a:off x="3702724" y="4284068"/>
            <a:ext cx="624122" cy="190052"/>
          </a:xfrm>
          <a:prstGeom prst="rect">
            <a:avLst/>
          </a:prstGeom>
          <a:noFill/>
        </p:spPr>
        <p:txBody>
          <a:bodyPr wrap="square" rtlCol="0">
            <a:spAutoFit/>
          </a:bodyPr>
          <a:lstStyle/>
          <a:p>
            <a:r>
              <a:rPr kumimoji="1" lang="ja-JP" altLang="en-US" sz="635" dirty="0">
                <a:latin typeface="ＭＳ Ｐゴシック" panose="020B0600070205080204" pitchFamily="50" charset="-128"/>
                <a:ea typeface="ＭＳ Ｐゴシック" panose="020B0600070205080204" pitchFamily="50" charset="-128"/>
              </a:rPr>
              <a:t>万才橋下層</a:t>
            </a:r>
          </a:p>
        </p:txBody>
      </p:sp>
      <p:sp>
        <p:nvSpPr>
          <p:cNvPr id="50" name="テキスト ボックス 49"/>
          <p:cNvSpPr txBox="1"/>
          <p:nvPr/>
        </p:nvSpPr>
        <p:spPr>
          <a:xfrm>
            <a:off x="3702692" y="4422543"/>
            <a:ext cx="624122" cy="190052"/>
          </a:xfrm>
          <a:prstGeom prst="rect">
            <a:avLst/>
          </a:prstGeom>
          <a:noFill/>
        </p:spPr>
        <p:txBody>
          <a:bodyPr wrap="square" rtlCol="0">
            <a:spAutoFit/>
          </a:bodyPr>
          <a:lstStyle/>
          <a:p>
            <a:r>
              <a:rPr kumimoji="1" lang="ja-JP" altLang="en-US" sz="635" dirty="0">
                <a:latin typeface="ＭＳ Ｐゴシック" panose="020B0600070205080204" pitchFamily="50" charset="-128"/>
                <a:ea typeface="ＭＳ Ｐゴシック" panose="020B0600070205080204" pitchFamily="50" charset="-128"/>
              </a:rPr>
              <a:t>千歳橋上層</a:t>
            </a:r>
          </a:p>
        </p:txBody>
      </p:sp>
      <p:sp>
        <p:nvSpPr>
          <p:cNvPr id="51" name="テキスト ボックス 50"/>
          <p:cNvSpPr txBox="1"/>
          <p:nvPr/>
        </p:nvSpPr>
        <p:spPr>
          <a:xfrm>
            <a:off x="3697384" y="4552314"/>
            <a:ext cx="624122" cy="190052"/>
          </a:xfrm>
          <a:prstGeom prst="rect">
            <a:avLst/>
          </a:prstGeom>
          <a:noFill/>
        </p:spPr>
        <p:txBody>
          <a:bodyPr wrap="square" rtlCol="0">
            <a:spAutoFit/>
          </a:bodyPr>
          <a:lstStyle/>
          <a:p>
            <a:r>
              <a:rPr kumimoji="1" lang="ja-JP" altLang="en-US" sz="635" dirty="0">
                <a:latin typeface="ＭＳ Ｐゴシック" panose="020B0600070205080204" pitchFamily="50" charset="-128"/>
                <a:ea typeface="ＭＳ Ｐゴシック" panose="020B0600070205080204" pitchFamily="50" charset="-128"/>
              </a:rPr>
              <a:t>千歳橋下層</a:t>
            </a:r>
          </a:p>
        </p:txBody>
      </p:sp>
      <p:sp>
        <p:nvSpPr>
          <p:cNvPr id="52" name="テキスト ボックス 51"/>
          <p:cNvSpPr txBox="1"/>
          <p:nvPr/>
        </p:nvSpPr>
        <p:spPr>
          <a:xfrm>
            <a:off x="3702651" y="4661104"/>
            <a:ext cx="624122" cy="287771"/>
          </a:xfrm>
          <a:prstGeom prst="rect">
            <a:avLst/>
          </a:prstGeom>
          <a:noFill/>
        </p:spPr>
        <p:txBody>
          <a:bodyPr wrap="square" rtlCol="0">
            <a:spAutoFit/>
          </a:bodyPr>
          <a:lstStyle/>
          <a:p>
            <a:r>
              <a:rPr kumimoji="1" lang="ja-JP" altLang="en-US" sz="635" dirty="0">
                <a:latin typeface="ＭＳ Ｐゴシック" panose="020B0600070205080204" pitchFamily="50" charset="-128"/>
                <a:ea typeface="ＭＳ Ｐゴシック" panose="020B0600070205080204" pitchFamily="50" charset="-128"/>
              </a:rPr>
              <a:t>南弁天橋上層</a:t>
            </a:r>
          </a:p>
        </p:txBody>
      </p:sp>
      <p:sp>
        <p:nvSpPr>
          <p:cNvPr id="53" name="テキスト ボックス 52"/>
          <p:cNvSpPr txBox="1"/>
          <p:nvPr/>
        </p:nvSpPr>
        <p:spPr>
          <a:xfrm>
            <a:off x="3697344" y="4790875"/>
            <a:ext cx="624122" cy="287771"/>
          </a:xfrm>
          <a:prstGeom prst="rect">
            <a:avLst/>
          </a:prstGeom>
          <a:noFill/>
        </p:spPr>
        <p:txBody>
          <a:bodyPr wrap="square" rtlCol="0">
            <a:spAutoFit/>
          </a:bodyPr>
          <a:lstStyle/>
          <a:p>
            <a:r>
              <a:rPr kumimoji="1" lang="ja-JP" altLang="en-US" sz="635" dirty="0">
                <a:latin typeface="ＭＳ Ｐゴシック" panose="020B0600070205080204" pitchFamily="50" charset="-128"/>
                <a:ea typeface="ＭＳ Ｐゴシック" panose="020B0600070205080204" pitchFamily="50" charset="-128"/>
              </a:rPr>
              <a:t>南弁天橋下層</a:t>
            </a:r>
          </a:p>
        </p:txBody>
      </p:sp>
      <p:grpSp>
        <p:nvGrpSpPr>
          <p:cNvPr id="54" name="グループ化 53"/>
          <p:cNvGrpSpPr/>
          <p:nvPr/>
        </p:nvGrpSpPr>
        <p:grpSpPr>
          <a:xfrm>
            <a:off x="0" y="-37863"/>
            <a:ext cx="8179435" cy="433863"/>
            <a:chOff x="0" y="-37863"/>
            <a:chExt cx="8179435" cy="433863"/>
          </a:xfrm>
        </p:grpSpPr>
        <p:sp>
          <p:nvSpPr>
            <p:cNvPr id="56" name="正方形/長方形 55"/>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11927521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146637" y="1841796"/>
            <a:ext cx="7252195" cy="4648619"/>
          </a:xfrm>
          <a:prstGeom prst="rect">
            <a:avLst/>
          </a:prstGeom>
        </p:spPr>
      </p:pic>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3445398636"/>
              </p:ext>
            </p:extLst>
          </p:nvPr>
        </p:nvGraphicFramePr>
        <p:xfrm>
          <a:off x="-197" y="474101"/>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a:latin typeface="ＭＳ ゴシック" panose="020B0609070205080204" pitchFamily="49" charset="-128"/>
                          <a:ea typeface="ＭＳ ゴシック" panose="020B0609070205080204" pitchFamily="49" charset="-128"/>
                        </a:rPr>
                        <a:t>主成分分析の実施</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13" name="テキスト ボックス 12">
            <a:extLst>
              <a:ext uri="{FF2B5EF4-FFF2-40B4-BE49-F238E27FC236}">
                <a16:creationId xmlns:a16="http://schemas.microsoft.com/office/drawing/2014/main" id="{95B00D1F-138D-42CD-8BE7-2F253E30AA70}"/>
              </a:ext>
            </a:extLst>
          </p:cNvPr>
          <p:cNvSpPr txBox="1"/>
          <p:nvPr/>
        </p:nvSpPr>
        <p:spPr>
          <a:xfrm>
            <a:off x="138105" y="759503"/>
            <a:ext cx="8932698" cy="907193"/>
          </a:xfrm>
          <a:prstGeom prst="rect">
            <a:avLst/>
          </a:prstGeom>
          <a:solidFill>
            <a:srgbClr val="FFFFCC"/>
          </a:solidFill>
          <a:ln>
            <a:solidFill>
              <a:srgbClr val="333300"/>
            </a:solidFill>
          </a:ln>
        </p:spPr>
        <p:txBody>
          <a:bodyPr wrap="square" lIns="43545" tIns="43545" rIns="43545" bIns="0" rtlCol="0">
            <a:noAutofit/>
          </a:bodyPr>
          <a:lstStyle/>
          <a:p>
            <a:pPr marL="108864" indent="-108864"/>
            <a:r>
              <a:rPr lang="ja-JP" altLang="en-US" sz="847" dirty="0">
                <a:latin typeface="ＭＳ Ｐゴシック" panose="020B0600070205080204" pitchFamily="50" charset="-128"/>
                <a:ea typeface="ＭＳ Ｐゴシック" panose="020B0600070205080204" pitchFamily="50" charset="-128"/>
              </a:rPr>
              <a:t>・万才橋では薬剤散布後の</a:t>
            </a:r>
            <a:r>
              <a:rPr lang="en-US" altLang="ja-JP" sz="847" dirty="0">
                <a:latin typeface="ＭＳ Ｐゴシック" panose="020B0600070205080204" pitchFamily="50" charset="-128"/>
                <a:ea typeface="ＭＳ Ｐゴシック" panose="020B0600070205080204" pitchFamily="50" charset="-128"/>
              </a:rPr>
              <a:t>x</a:t>
            </a:r>
            <a:r>
              <a:rPr lang="ja-JP" altLang="en-US" sz="847" dirty="0">
                <a:latin typeface="ＭＳ Ｐゴシック" panose="020B0600070205080204" pitchFamily="50" charset="-128"/>
                <a:ea typeface="ＭＳ Ｐゴシック" panose="020B0600070205080204" pitchFamily="50" charset="-128"/>
              </a:rPr>
              <a:t>軸方向の動きはほぼ見られず、薬剤散布による底質改善の傾向は見られない（①）。薬剤散布後すぐの下水放流量が多かったことが要因と考えられる。</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・千歳橋では出水期に底質が悪化したが（②）、非出水期の</a:t>
            </a:r>
            <a:r>
              <a:rPr lang="en-US" altLang="ja-JP" sz="847" dirty="0">
                <a:latin typeface="ＭＳ Ｐゴシック" panose="020B0600070205080204" pitchFamily="50" charset="-128"/>
                <a:ea typeface="ＭＳ Ｐゴシック" panose="020B0600070205080204" pitchFamily="50" charset="-128"/>
              </a:rPr>
              <a:t>R3.9/22</a:t>
            </a:r>
            <a:r>
              <a:rPr lang="ja-JP" altLang="en-US" sz="847" dirty="0">
                <a:latin typeface="ＭＳ Ｐゴシック" panose="020B0600070205080204" pitchFamily="50" charset="-128"/>
                <a:ea typeface="ＭＳ Ｐゴシック" panose="020B0600070205080204" pitchFamily="50" charset="-128"/>
              </a:rPr>
              <a:t>～</a:t>
            </a:r>
            <a:r>
              <a:rPr lang="en-US" altLang="ja-JP" sz="847" dirty="0">
                <a:latin typeface="ＭＳ Ｐゴシック" panose="020B0600070205080204" pitchFamily="50" charset="-128"/>
                <a:ea typeface="ＭＳ Ｐゴシック" panose="020B0600070205080204" pitchFamily="50" charset="-128"/>
              </a:rPr>
              <a:t>R4.5/17</a:t>
            </a:r>
            <a:r>
              <a:rPr lang="ja-JP" altLang="en-US" sz="847" dirty="0" err="1">
                <a:latin typeface="ＭＳ Ｐゴシック" panose="020B0600070205080204" pitchFamily="50" charset="-128"/>
                <a:ea typeface="ＭＳ Ｐゴシック" panose="020B0600070205080204" pitchFamily="50" charset="-128"/>
              </a:rPr>
              <a:t>には</a:t>
            </a:r>
            <a:r>
              <a:rPr lang="ja-JP" altLang="en-US" sz="847" dirty="0">
                <a:latin typeface="ＭＳ Ｐゴシック" panose="020B0600070205080204" pitchFamily="50" charset="-128"/>
                <a:ea typeface="ＭＳ Ｐゴシック" panose="020B0600070205080204" pitchFamily="50" charset="-128"/>
              </a:rPr>
              <a:t>底質環境の改善傾向が見られた（③）。</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・南弁天橋では、</a:t>
            </a:r>
            <a:r>
              <a:rPr lang="en-US" altLang="ja-JP" sz="847" dirty="0">
                <a:latin typeface="ＭＳ Ｐゴシック" panose="020B0600070205080204" pitchFamily="50" charset="-128"/>
                <a:ea typeface="ＭＳ Ｐゴシック" panose="020B0600070205080204" pitchFamily="50" charset="-128"/>
              </a:rPr>
              <a:t>9</a:t>
            </a:r>
            <a:r>
              <a:rPr lang="ja-JP" altLang="en-US" sz="847" dirty="0">
                <a:latin typeface="ＭＳ Ｐゴシック" panose="020B0600070205080204" pitchFamily="50" charset="-128"/>
                <a:ea typeface="ＭＳ Ｐゴシック" panose="020B0600070205080204" pitchFamily="50" charset="-128"/>
              </a:rPr>
              <a:t>月以降実験区２で大幅な底質改善傾向が見られた（④）。特に下層の</a:t>
            </a:r>
            <a:r>
              <a:rPr lang="en-US" altLang="ja-JP" sz="847" dirty="0">
                <a:latin typeface="ＭＳ Ｐゴシック" panose="020B0600070205080204" pitchFamily="50" charset="-128"/>
                <a:ea typeface="ＭＳ Ｐゴシック" panose="020B0600070205080204" pitchFamily="50" charset="-128"/>
              </a:rPr>
              <a:t>2/14</a:t>
            </a:r>
            <a:r>
              <a:rPr lang="ja-JP" altLang="en-US" sz="847" dirty="0">
                <a:latin typeface="ＭＳ Ｐゴシック" panose="020B0600070205080204" pitchFamily="50" charset="-128"/>
                <a:ea typeface="ＭＳ Ｐゴシック" panose="020B0600070205080204" pitchFamily="50" charset="-128"/>
              </a:rPr>
              <a:t>では全期間・全地点で最も底質が良好な状態であった（</a:t>
            </a:r>
            <a:r>
              <a:rPr lang="en-US" altLang="ja-JP" sz="847" dirty="0">
                <a:latin typeface="ＭＳ Ｐゴシック" panose="020B0600070205080204" pitchFamily="50" charset="-128"/>
                <a:ea typeface="ＭＳ Ｐゴシック" panose="020B0600070205080204" pitchFamily="50" charset="-128"/>
              </a:rPr>
              <a:t>x</a:t>
            </a:r>
            <a:r>
              <a:rPr lang="ja-JP" altLang="en-US" sz="847" dirty="0">
                <a:latin typeface="ＭＳ Ｐゴシック" panose="020B0600070205080204" pitchFamily="50" charset="-128"/>
                <a:ea typeface="ＭＳ Ｐゴシック" panose="020B0600070205080204" pitchFamily="50" charset="-128"/>
              </a:rPr>
              <a:t>軸で</a:t>
            </a:r>
            <a:r>
              <a:rPr lang="en-US" altLang="ja-JP" sz="847" dirty="0">
                <a:latin typeface="ＭＳ Ｐゴシック" panose="020B0600070205080204" pitchFamily="50" charset="-128"/>
                <a:ea typeface="ＭＳ Ｐゴシック" panose="020B0600070205080204" pitchFamily="50" charset="-128"/>
              </a:rPr>
              <a:t>-3</a:t>
            </a:r>
            <a:r>
              <a:rPr lang="ja-JP" altLang="en-US" sz="847" dirty="0">
                <a:latin typeface="ＭＳ Ｐゴシック" panose="020B0600070205080204" pitchFamily="50" charset="-128"/>
                <a:ea typeface="ＭＳ Ｐゴシック" panose="020B0600070205080204" pitchFamily="50" charset="-128"/>
              </a:rPr>
              <a:t>付近まで） （⑤）。また上層も同時期にこれに近い値を維持している（⑥）。よって高頻度で薬剤散布を行った方が底質改善効果が高いことが示唆された。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・千歳橋、南弁天橋ともに改善傾向が顕著に見られたのは攪乱が小さく</a:t>
            </a:r>
            <a:r>
              <a:rPr lang="en-US" altLang="ja-JP" sz="847" dirty="0">
                <a:latin typeface="ＭＳ Ｐゴシック" panose="020B0600070205080204" pitchFamily="50" charset="-128"/>
                <a:ea typeface="ＭＳ Ｐゴシック" panose="020B0600070205080204" pitchFamily="50" charset="-128"/>
              </a:rPr>
              <a:t>Y</a:t>
            </a:r>
            <a:r>
              <a:rPr lang="ja-JP" altLang="en-US" sz="847" dirty="0">
                <a:latin typeface="ＭＳ Ｐゴシック" panose="020B0600070205080204" pitchFamily="50" charset="-128"/>
                <a:ea typeface="ＭＳ Ｐゴシック" panose="020B0600070205080204" pitchFamily="50" charset="-128"/>
              </a:rPr>
              <a:t>軸方向の変動が小さい期間であった。</a:t>
            </a:r>
            <a:endParaRPr lang="en-US" altLang="ja-JP" sz="847" dirty="0">
              <a:latin typeface="ＭＳ Ｐゴシック" panose="020B0600070205080204" pitchFamily="50" charset="-128"/>
              <a:ea typeface="ＭＳ Ｐゴシック" panose="020B0600070205080204" pitchFamily="50" charset="-128"/>
            </a:endParaRPr>
          </a:p>
          <a:p>
            <a:pPr marL="108864" indent="-108864"/>
            <a:r>
              <a:rPr lang="ja-JP" altLang="en-US" sz="847" dirty="0">
                <a:latin typeface="ＭＳ Ｐゴシック" panose="020B0600070205080204" pitchFamily="50" charset="-128"/>
                <a:ea typeface="ＭＳ Ｐゴシック" panose="020B0600070205080204" pitchFamily="50" charset="-128"/>
              </a:rPr>
              <a:t>・南弁天橋では実験区１でも対照区に比べ底質は良好な傾向が見られた（⑦）。</a:t>
            </a:r>
            <a:endParaRPr lang="en-US" altLang="ja-JP" sz="847" dirty="0">
              <a:latin typeface="ＭＳ Ｐゴシック" panose="020B0600070205080204" pitchFamily="50" charset="-128"/>
              <a:ea typeface="ＭＳ Ｐゴシック" panose="020B0600070205080204" pitchFamily="50" charset="-128"/>
            </a:endParaRPr>
          </a:p>
          <a:p>
            <a:pPr marL="108864" indent="-108864"/>
            <a:endParaRPr lang="en-US" altLang="ja-JP" sz="847" dirty="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6583033" y="5746512"/>
            <a:ext cx="569526" cy="604012"/>
          </a:xfrm>
          <a:prstGeom prst="rect">
            <a:avLst/>
          </a:prstGeom>
          <a:solidFill>
            <a:schemeClr val="bg1"/>
          </a:solidFill>
          <a:ln>
            <a:solidFill>
              <a:schemeClr val="tx1"/>
            </a:solidFill>
          </a:ln>
        </p:spPr>
        <p:txBody>
          <a:bodyPr wrap="square" rtlCol="0">
            <a:spAutoFit/>
          </a:bodyPr>
          <a:lstStyle/>
          <a:p>
            <a:r>
              <a:rPr kumimoji="1" lang="ja-JP" altLang="en-US" sz="665" dirty="0">
                <a:solidFill>
                  <a:schemeClr val="bg1">
                    <a:lumMod val="65000"/>
                  </a:schemeClr>
                </a:solidFill>
              </a:rPr>
              <a:t>●</a:t>
            </a:r>
            <a:r>
              <a:rPr kumimoji="1" lang="ja-JP" altLang="en-US" sz="665" dirty="0"/>
              <a:t> 対照区</a:t>
            </a:r>
            <a:endParaRPr kumimoji="1" lang="en-US" altLang="ja-JP" sz="665" dirty="0"/>
          </a:p>
          <a:p>
            <a:r>
              <a:rPr kumimoji="1" lang="ja-JP" altLang="en-US" sz="665" dirty="0">
                <a:solidFill>
                  <a:srgbClr val="0070C0"/>
                </a:solidFill>
              </a:rPr>
              <a:t>● </a:t>
            </a:r>
            <a:r>
              <a:rPr kumimoji="1" lang="ja-JP" altLang="en-US" sz="665" dirty="0"/>
              <a:t>実験区</a:t>
            </a:r>
            <a:r>
              <a:rPr kumimoji="1" lang="en-US" altLang="ja-JP" sz="665" dirty="0"/>
              <a:t>1</a:t>
            </a:r>
          </a:p>
          <a:p>
            <a:r>
              <a:rPr kumimoji="1" lang="ja-JP" altLang="en-US" sz="665" dirty="0">
                <a:solidFill>
                  <a:srgbClr val="FF0000"/>
                </a:solidFill>
              </a:rPr>
              <a:t>●</a:t>
            </a:r>
            <a:r>
              <a:rPr kumimoji="1" lang="ja-JP" altLang="en-US" sz="665" dirty="0"/>
              <a:t> 実験区</a:t>
            </a:r>
            <a:r>
              <a:rPr kumimoji="1" lang="en-US" altLang="ja-JP" sz="665" dirty="0"/>
              <a:t>2</a:t>
            </a:r>
            <a:endParaRPr kumimoji="1" lang="ja-JP" altLang="en-US" sz="665" dirty="0"/>
          </a:p>
        </p:txBody>
      </p:sp>
      <p:sp>
        <p:nvSpPr>
          <p:cNvPr id="58" name="テキスト ボックス 57"/>
          <p:cNvSpPr txBox="1"/>
          <p:nvPr/>
        </p:nvSpPr>
        <p:spPr>
          <a:xfrm>
            <a:off x="7672108" y="2035151"/>
            <a:ext cx="1413392" cy="501997"/>
          </a:xfrm>
          <a:prstGeom prst="rect">
            <a:avLst/>
          </a:prstGeom>
          <a:noFill/>
        </p:spPr>
        <p:txBody>
          <a:bodyPr wrap="square" rtlCol="0">
            <a:spAutoFit/>
          </a:bodyPr>
          <a:lstStyle/>
          <a:p>
            <a:r>
              <a:rPr kumimoji="1" lang="ja-JP" altLang="en-US" sz="968" dirty="0">
                <a:latin typeface="ＭＳ Ｐゴシック" panose="020B0600070205080204" pitchFamily="50" charset="-128"/>
                <a:ea typeface="ＭＳ Ｐゴシック" panose="020B0600070205080204" pitchFamily="50" charset="-128"/>
              </a:rPr>
              <a:t>第</a:t>
            </a:r>
            <a:r>
              <a:rPr kumimoji="1" lang="en-US" altLang="ja-JP" sz="968" dirty="0">
                <a:latin typeface="ＭＳ Ｐゴシック" panose="020B0600070205080204" pitchFamily="50" charset="-128"/>
                <a:ea typeface="ＭＳ Ｐゴシック" panose="020B0600070205080204" pitchFamily="50" charset="-128"/>
              </a:rPr>
              <a:t>1</a:t>
            </a:r>
            <a:r>
              <a:rPr kumimoji="1" lang="ja-JP" altLang="en-US" sz="968" dirty="0">
                <a:latin typeface="ＭＳ Ｐゴシック" panose="020B0600070205080204" pitchFamily="50" charset="-128"/>
                <a:ea typeface="ＭＳ Ｐゴシック" panose="020B0600070205080204" pitchFamily="50" charset="-128"/>
              </a:rPr>
              <a:t>主成分</a:t>
            </a:r>
            <a:endParaRPr kumimoji="1" lang="en-US" altLang="ja-JP" sz="968"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　　　　：底質環境が良い</a:t>
            </a:r>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　　　　：底質環境が悪い</a:t>
            </a:r>
          </a:p>
        </p:txBody>
      </p:sp>
      <p:sp>
        <p:nvSpPr>
          <p:cNvPr id="59" name="右矢印 58"/>
          <p:cNvSpPr/>
          <p:nvPr/>
        </p:nvSpPr>
        <p:spPr>
          <a:xfrm>
            <a:off x="7569718" y="2360135"/>
            <a:ext cx="372536" cy="125705"/>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60" name="右矢印 59"/>
          <p:cNvSpPr/>
          <p:nvPr/>
        </p:nvSpPr>
        <p:spPr>
          <a:xfrm>
            <a:off x="7562436" y="2219532"/>
            <a:ext cx="372536" cy="116218"/>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61" name="テキスト ボックス 60"/>
          <p:cNvSpPr txBox="1"/>
          <p:nvPr/>
        </p:nvSpPr>
        <p:spPr>
          <a:xfrm>
            <a:off x="7648528" y="2485840"/>
            <a:ext cx="1497610" cy="501997"/>
          </a:xfrm>
          <a:prstGeom prst="rect">
            <a:avLst/>
          </a:prstGeom>
          <a:noFill/>
        </p:spPr>
        <p:txBody>
          <a:bodyPr wrap="square" rtlCol="0">
            <a:spAutoFit/>
          </a:bodyPr>
          <a:lstStyle/>
          <a:p>
            <a:r>
              <a:rPr kumimoji="1" lang="ja-JP" altLang="en-US" sz="968" dirty="0">
                <a:latin typeface="ＭＳ Ｐゴシック" panose="020B0600070205080204" pitchFamily="50" charset="-128"/>
                <a:ea typeface="ＭＳ Ｐゴシック" panose="020B0600070205080204" pitchFamily="50" charset="-128"/>
              </a:rPr>
              <a:t>第</a:t>
            </a:r>
            <a:r>
              <a:rPr kumimoji="1" lang="en-US" altLang="ja-JP" sz="968" dirty="0">
                <a:latin typeface="ＭＳ Ｐゴシック" panose="020B0600070205080204" pitchFamily="50" charset="-128"/>
                <a:ea typeface="ＭＳ Ｐゴシック" panose="020B0600070205080204" pitchFamily="50" charset="-128"/>
              </a:rPr>
              <a:t>2</a:t>
            </a:r>
            <a:r>
              <a:rPr kumimoji="1" lang="ja-JP" altLang="en-US" sz="968" dirty="0">
                <a:latin typeface="ＭＳ Ｐゴシック" panose="020B0600070205080204" pitchFamily="50" charset="-128"/>
                <a:ea typeface="ＭＳ Ｐゴシック" panose="020B0600070205080204" pitchFamily="50" charset="-128"/>
              </a:rPr>
              <a:t>主成分</a:t>
            </a:r>
            <a:endParaRPr kumimoji="1" lang="en-US" altLang="ja-JP" sz="968"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　　　　：底質の攪乱が小さい</a:t>
            </a:r>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　　　　：底質の攪乱が大きい</a:t>
            </a:r>
          </a:p>
        </p:txBody>
      </p:sp>
      <p:sp>
        <p:nvSpPr>
          <p:cNvPr id="62" name="右矢印 61"/>
          <p:cNvSpPr/>
          <p:nvPr/>
        </p:nvSpPr>
        <p:spPr>
          <a:xfrm>
            <a:off x="7563136" y="2669373"/>
            <a:ext cx="372536" cy="118169"/>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63" name="右矢印 62"/>
          <p:cNvSpPr/>
          <p:nvPr/>
        </p:nvSpPr>
        <p:spPr>
          <a:xfrm>
            <a:off x="7563136" y="2802391"/>
            <a:ext cx="372536" cy="12895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65" name="直線矢印コネクタ 64"/>
          <p:cNvCxnSpPr/>
          <p:nvPr/>
        </p:nvCxnSpPr>
        <p:spPr>
          <a:xfrm>
            <a:off x="1329632" y="3080126"/>
            <a:ext cx="23922" cy="298572"/>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H="1">
            <a:off x="1924682" y="3034546"/>
            <a:ext cx="54623" cy="332517"/>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楕円 1"/>
          <p:cNvSpPr/>
          <p:nvPr/>
        </p:nvSpPr>
        <p:spPr>
          <a:xfrm flipV="1">
            <a:off x="1924746" y="2907122"/>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56" name="楕円 55"/>
          <p:cNvSpPr/>
          <p:nvPr/>
        </p:nvSpPr>
        <p:spPr>
          <a:xfrm flipV="1">
            <a:off x="1924746" y="3344276"/>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57" name="楕円 56"/>
          <p:cNvSpPr/>
          <p:nvPr/>
        </p:nvSpPr>
        <p:spPr>
          <a:xfrm flipV="1">
            <a:off x="1200809" y="3360068"/>
            <a:ext cx="155779" cy="8178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67" name="楕円 66"/>
          <p:cNvSpPr/>
          <p:nvPr/>
        </p:nvSpPr>
        <p:spPr>
          <a:xfrm flipV="1">
            <a:off x="1271025" y="2953383"/>
            <a:ext cx="155779" cy="8178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68" name="楕円 67"/>
          <p:cNvSpPr/>
          <p:nvPr/>
        </p:nvSpPr>
        <p:spPr>
          <a:xfrm flipV="1">
            <a:off x="1498948" y="5043901"/>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69" name="直線矢印コネクタ 68"/>
          <p:cNvCxnSpPr/>
          <p:nvPr/>
        </p:nvCxnSpPr>
        <p:spPr>
          <a:xfrm flipH="1">
            <a:off x="1454178" y="5229072"/>
            <a:ext cx="71487" cy="410434"/>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0" name="楕円 69"/>
          <p:cNvSpPr/>
          <p:nvPr/>
        </p:nvSpPr>
        <p:spPr>
          <a:xfrm flipV="1">
            <a:off x="1447776" y="5648881"/>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72" name="楕円 71"/>
          <p:cNvSpPr/>
          <p:nvPr/>
        </p:nvSpPr>
        <p:spPr>
          <a:xfrm flipV="1">
            <a:off x="1165798" y="5229072"/>
            <a:ext cx="155779" cy="9532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73" name="直線矢印コネクタ 72"/>
          <p:cNvCxnSpPr/>
          <p:nvPr/>
        </p:nvCxnSpPr>
        <p:spPr>
          <a:xfrm flipH="1">
            <a:off x="1232734" y="5324393"/>
            <a:ext cx="70291" cy="251012"/>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楕円 73"/>
          <p:cNvSpPr/>
          <p:nvPr/>
        </p:nvSpPr>
        <p:spPr>
          <a:xfrm flipV="1">
            <a:off x="1129253" y="5619874"/>
            <a:ext cx="155779" cy="8178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75" name="テキスト ボックス 74"/>
          <p:cNvSpPr txBox="1"/>
          <p:nvPr/>
        </p:nvSpPr>
        <p:spPr>
          <a:xfrm>
            <a:off x="7506958" y="3079358"/>
            <a:ext cx="1563845" cy="744114"/>
          </a:xfrm>
          <a:prstGeom prst="rect">
            <a:avLst/>
          </a:prstGeom>
          <a:noFill/>
        </p:spPr>
        <p:txBody>
          <a:bodyPr wrap="square" rtlCol="0">
            <a:spAutoFit/>
          </a:bodyPr>
          <a:lstStyle/>
          <a:p>
            <a:r>
              <a:rPr kumimoji="1" lang="ja-JP" altLang="en-US" sz="847" dirty="0">
                <a:latin typeface="ＭＳ Ｐゴシック" panose="020B0600070205080204" pitchFamily="50" charset="-128"/>
                <a:ea typeface="ＭＳ Ｐゴシック" panose="020B0600070205080204" pitchFamily="50" charset="-128"/>
              </a:rPr>
              <a:t>薬剤散布に関連する主成分得点の変動</a:t>
            </a:r>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　　　　：対照区</a:t>
            </a:r>
            <a:endParaRPr kumimoji="1" lang="en-US" altLang="ja-JP" sz="847" dirty="0">
              <a:latin typeface="ＭＳ Ｐゴシック" panose="020B0600070205080204" pitchFamily="50" charset="-128"/>
              <a:ea typeface="ＭＳ Ｐゴシック" panose="020B0600070205080204" pitchFamily="50" charset="-128"/>
            </a:endParaRPr>
          </a:p>
          <a:p>
            <a:r>
              <a:rPr kumimoji="1" lang="ja-JP" altLang="en-US" sz="847" dirty="0">
                <a:latin typeface="ＭＳ Ｐゴシック" panose="020B0600070205080204" pitchFamily="50" charset="-128"/>
                <a:ea typeface="ＭＳ Ｐゴシック" panose="020B0600070205080204" pitchFamily="50" charset="-128"/>
              </a:rPr>
              <a:t>　　　　：実験区</a:t>
            </a:r>
            <a:r>
              <a:rPr kumimoji="1" lang="en-US" altLang="ja-JP" sz="847" dirty="0">
                <a:latin typeface="ＭＳ Ｐゴシック" panose="020B0600070205080204" pitchFamily="50" charset="-128"/>
                <a:ea typeface="ＭＳ Ｐゴシック" panose="020B0600070205080204" pitchFamily="50" charset="-128"/>
              </a:rPr>
              <a:t>1</a:t>
            </a:r>
          </a:p>
          <a:p>
            <a:r>
              <a:rPr kumimoji="1" lang="ja-JP" altLang="en-US" sz="847" dirty="0">
                <a:latin typeface="ＭＳ Ｐゴシック" panose="020B0600070205080204" pitchFamily="50" charset="-128"/>
                <a:ea typeface="ＭＳ Ｐゴシック" panose="020B0600070205080204" pitchFamily="50" charset="-128"/>
              </a:rPr>
              <a:t>　　　　：実験区</a:t>
            </a:r>
            <a:r>
              <a:rPr kumimoji="1" lang="en-US" altLang="ja-JP" sz="847" dirty="0">
                <a:latin typeface="ＭＳ Ｐゴシック" panose="020B0600070205080204" pitchFamily="50" charset="-128"/>
                <a:ea typeface="ＭＳ Ｐゴシック" panose="020B0600070205080204" pitchFamily="50" charset="-128"/>
              </a:rPr>
              <a:t>2</a:t>
            </a:r>
            <a:endParaRPr kumimoji="1" lang="ja-JP" altLang="en-US" sz="847" dirty="0">
              <a:latin typeface="ＭＳ Ｐゴシック" panose="020B0600070205080204" pitchFamily="50" charset="-128"/>
              <a:ea typeface="ＭＳ Ｐゴシック" panose="020B0600070205080204" pitchFamily="50" charset="-128"/>
            </a:endParaRPr>
          </a:p>
        </p:txBody>
      </p:sp>
      <p:cxnSp>
        <p:nvCxnSpPr>
          <p:cNvPr id="76" name="直線矢印コネクタ 75"/>
          <p:cNvCxnSpPr/>
          <p:nvPr/>
        </p:nvCxnSpPr>
        <p:spPr>
          <a:xfrm flipV="1">
            <a:off x="7602651" y="3699756"/>
            <a:ext cx="218065" cy="128"/>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flipV="1">
            <a:off x="7602650" y="3572989"/>
            <a:ext cx="231507" cy="1531"/>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flipH="1" flipV="1">
            <a:off x="3774261" y="5241230"/>
            <a:ext cx="697885" cy="145573"/>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2" name="楕円 81"/>
          <p:cNvSpPr/>
          <p:nvPr/>
        </p:nvSpPr>
        <p:spPr>
          <a:xfrm flipV="1">
            <a:off x="4550036" y="5368114"/>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4" name="楕円 83"/>
          <p:cNvSpPr/>
          <p:nvPr/>
        </p:nvSpPr>
        <p:spPr>
          <a:xfrm flipV="1">
            <a:off x="3529961" y="5145263"/>
            <a:ext cx="208032"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5" name="楕円 84"/>
          <p:cNvSpPr/>
          <p:nvPr/>
        </p:nvSpPr>
        <p:spPr>
          <a:xfrm flipV="1">
            <a:off x="6063053" y="4893090"/>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86" name="楕円 85"/>
          <p:cNvSpPr/>
          <p:nvPr/>
        </p:nvSpPr>
        <p:spPr>
          <a:xfrm flipV="1">
            <a:off x="5555612" y="4896989"/>
            <a:ext cx="230930"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87" name="直線矢印コネクタ 86"/>
          <p:cNvCxnSpPr/>
          <p:nvPr/>
        </p:nvCxnSpPr>
        <p:spPr>
          <a:xfrm flipH="1" flipV="1">
            <a:off x="5707366" y="5000735"/>
            <a:ext cx="262892" cy="65044"/>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4" name="楕円 93"/>
          <p:cNvSpPr/>
          <p:nvPr/>
        </p:nvSpPr>
        <p:spPr>
          <a:xfrm flipV="1">
            <a:off x="5747010" y="2783256"/>
            <a:ext cx="159322" cy="18014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02" name="楕円 101"/>
          <p:cNvSpPr/>
          <p:nvPr/>
        </p:nvSpPr>
        <p:spPr>
          <a:xfrm rot="19132625" flipV="1">
            <a:off x="5515992" y="2903064"/>
            <a:ext cx="844584" cy="51475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14" name="楕円 113"/>
          <p:cNvSpPr/>
          <p:nvPr/>
        </p:nvSpPr>
        <p:spPr>
          <a:xfrm flipV="1">
            <a:off x="6619313" y="5281497"/>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115" name="直線矢印コネクタ 114"/>
          <p:cNvCxnSpPr/>
          <p:nvPr/>
        </p:nvCxnSpPr>
        <p:spPr>
          <a:xfrm flipH="1" flipV="1">
            <a:off x="5930805" y="5201651"/>
            <a:ext cx="632872" cy="162016"/>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9" name="楕円 128"/>
          <p:cNvSpPr/>
          <p:nvPr/>
        </p:nvSpPr>
        <p:spPr>
          <a:xfrm rot="18785393" flipV="1">
            <a:off x="5794745" y="2986135"/>
            <a:ext cx="1037087" cy="5413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67" name="楕円 166"/>
          <p:cNvSpPr/>
          <p:nvPr/>
        </p:nvSpPr>
        <p:spPr>
          <a:xfrm flipV="1">
            <a:off x="5555612" y="5031755"/>
            <a:ext cx="624237" cy="74466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70" name="楕円 169"/>
          <p:cNvSpPr/>
          <p:nvPr/>
        </p:nvSpPr>
        <p:spPr>
          <a:xfrm rot="19525305" flipV="1">
            <a:off x="6039560" y="5031508"/>
            <a:ext cx="493795" cy="787107"/>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261" name="直線矢印コネクタ 260"/>
          <p:cNvCxnSpPr/>
          <p:nvPr/>
        </p:nvCxnSpPr>
        <p:spPr>
          <a:xfrm flipV="1">
            <a:off x="7602651" y="3441192"/>
            <a:ext cx="218065" cy="2740"/>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2" name="正方形/長方形 261"/>
          <p:cNvSpPr/>
          <p:nvPr/>
        </p:nvSpPr>
        <p:spPr>
          <a:xfrm>
            <a:off x="7457914" y="2041423"/>
            <a:ext cx="1584256" cy="17642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49" name="右矢印 148"/>
          <p:cNvSpPr/>
          <p:nvPr/>
        </p:nvSpPr>
        <p:spPr>
          <a:xfrm rot="10800000">
            <a:off x="1208730" y="4175360"/>
            <a:ext cx="207284" cy="95669"/>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50" name="右矢印 149"/>
          <p:cNvSpPr/>
          <p:nvPr/>
        </p:nvSpPr>
        <p:spPr>
          <a:xfrm>
            <a:off x="1762385" y="4175917"/>
            <a:ext cx="212942" cy="86959"/>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51" name="右矢印 150"/>
          <p:cNvSpPr/>
          <p:nvPr/>
        </p:nvSpPr>
        <p:spPr>
          <a:xfrm rot="5400000">
            <a:off x="419612" y="3465098"/>
            <a:ext cx="189871" cy="91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52" name="右矢印 151"/>
          <p:cNvSpPr/>
          <p:nvPr/>
        </p:nvSpPr>
        <p:spPr>
          <a:xfrm rot="16200000">
            <a:off x="435337" y="2820243"/>
            <a:ext cx="178555" cy="10458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19" name="テキスト ボックス 218">
            <a:extLst>
              <a:ext uri="{FF2B5EF4-FFF2-40B4-BE49-F238E27FC236}">
                <a16:creationId xmlns:a16="http://schemas.microsoft.com/office/drawing/2014/main" id="{68F34994-A693-49A1-A6EF-0840E4D9FDA5}"/>
              </a:ext>
            </a:extLst>
          </p:cNvPr>
          <p:cNvSpPr txBox="1"/>
          <p:nvPr/>
        </p:nvSpPr>
        <p:spPr>
          <a:xfrm>
            <a:off x="7435138" y="4149091"/>
            <a:ext cx="1088618" cy="152407"/>
          </a:xfrm>
          <a:prstGeom prst="rect">
            <a:avLst/>
          </a:prstGeom>
          <a:noFill/>
        </p:spPr>
        <p:txBody>
          <a:bodyPr wrap="square" lIns="0" tIns="0" rIns="0" bIns="0" rtlCol="0" anchor="ctr" anchorCtr="0">
            <a:noAutofit/>
          </a:bodyPr>
          <a:lstStyle/>
          <a:p>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847"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847"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847" dirty="0">
              <a:solidFill>
                <a:srgbClr val="000099"/>
              </a:solidFill>
              <a:latin typeface="ＭＳ Ｐゴシック" panose="020B0600070205080204" pitchFamily="50" charset="-128"/>
              <a:ea typeface="ＭＳ Ｐゴシック" panose="020B0600070205080204" pitchFamily="50" charset="-128"/>
            </a:endParaRPr>
          </a:p>
        </p:txBody>
      </p:sp>
      <p:sp>
        <p:nvSpPr>
          <p:cNvPr id="220" name="テキスト ボックス 219">
            <a:extLst>
              <a:ext uri="{FF2B5EF4-FFF2-40B4-BE49-F238E27FC236}">
                <a16:creationId xmlns:a16="http://schemas.microsoft.com/office/drawing/2014/main" id="{0B677973-D0F0-4BF9-843F-5ECD9C850D71}"/>
              </a:ext>
            </a:extLst>
          </p:cNvPr>
          <p:cNvSpPr txBox="1"/>
          <p:nvPr/>
        </p:nvSpPr>
        <p:spPr>
          <a:xfrm>
            <a:off x="7456910" y="5661212"/>
            <a:ext cx="1654307" cy="326585"/>
          </a:xfrm>
          <a:prstGeom prst="rect">
            <a:avLst/>
          </a:prstGeom>
          <a:noFill/>
        </p:spPr>
        <p:txBody>
          <a:bodyPr wrap="square" lIns="0" tIns="0" rIns="0" bIns="0" rtlCol="0" anchor="t" anchorCtr="0">
            <a:noAutofit/>
          </a:bodyPr>
          <a:lstStyle/>
          <a:p>
            <a:pPr>
              <a:lnSpc>
                <a:spcPts val="786"/>
              </a:lnSpc>
            </a:pPr>
            <a:r>
              <a:rPr lang="en-US" altLang="ja-JP" sz="605" dirty="0">
                <a:latin typeface="ＭＳ Ｐゴシック" panose="020B0600070205080204" pitchFamily="50" charset="-128"/>
                <a:ea typeface="ＭＳ Ｐゴシック" panose="020B0600070205080204" pitchFamily="50" charset="-128"/>
              </a:rPr>
              <a:t>【</a:t>
            </a:r>
            <a:r>
              <a:rPr lang="ja-JP" altLang="en-US" sz="605" dirty="0">
                <a:latin typeface="ＭＳ Ｐゴシック" panose="020B0600070205080204" pitchFamily="50" charset="-128"/>
                <a:ea typeface="ＭＳ Ｐゴシック" panose="020B0600070205080204" pitchFamily="50" charset="-128"/>
              </a:rPr>
              <a:t>南弁天橋・実験区</a:t>
            </a:r>
            <a:r>
              <a:rPr lang="en-US" altLang="ja-JP" sz="605" dirty="0">
                <a:latin typeface="ＭＳ Ｐゴシック" panose="020B0600070205080204" pitchFamily="50" charset="-128"/>
                <a:ea typeface="ＭＳ Ｐゴシック" panose="020B0600070205080204" pitchFamily="50" charset="-128"/>
              </a:rPr>
              <a:t>3-2】</a:t>
            </a: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・単位散布量は基準どおり</a:t>
            </a:r>
            <a:endParaRPr lang="en-US" altLang="ja-JP" sz="605" dirty="0">
              <a:latin typeface="ＭＳ Ｐゴシック" panose="020B0600070205080204" pitchFamily="50" charset="-128"/>
              <a:ea typeface="ＭＳ Ｐゴシック" panose="020B0600070205080204" pitchFamily="50" charset="-128"/>
            </a:endParaRPr>
          </a:p>
          <a:p>
            <a:pPr marL="43546" indent="-43546">
              <a:lnSpc>
                <a:spcPts val="786"/>
              </a:lnSpc>
            </a:pPr>
            <a:r>
              <a:rPr lang="ja-JP" altLang="en-US" sz="605"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221" name="グループ化 220">
            <a:extLst>
              <a:ext uri="{FF2B5EF4-FFF2-40B4-BE49-F238E27FC236}">
                <a16:creationId xmlns:a16="http://schemas.microsoft.com/office/drawing/2014/main" id="{EC1877F4-7E2D-436E-8179-EFBE6D8CC690}"/>
              </a:ext>
            </a:extLst>
          </p:cNvPr>
          <p:cNvGrpSpPr/>
          <p:nvPr/>
        </p:nvGrpSpPr>
        <p:grpSpPr>
          <a:xfrm>
            <a:off x="7456910" y="5421715"/>
            <a:ext cx="1522091" cy="217724"/>
            <a:chOff x="12275999" y="2880000"/>
            <a:chExt cx="2516735" cy="360000"/>
          </a:xfrm>
        </p:grpSpPr>
        <p:sp>
          <p:nvSpPr>
            <p:cNvPr id="222" name="テキスト ボックス 221">
              <a:extLst>
                <a:ext uri="{FF2B5EF4-FFF2-40B4-BE49-F238E27FC236}">
                  <a16:creationId xmlns:a16="http://schemas.microsoft.com/office/drawing/2014/main" id="{101D20CF-E00C-4BE9-B676-CE9495FB4B1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544" dirty="0">
                  <a:latin typeface="ＭＳ Ｐゴシック" panose="020B0600070205080204" pitchFamily="50" charset="-128"/>
                  <a:ea typeface="ＭＳ Ｐゴシック" panose="020B0600070205080204" pitchFamily="50" charset="-128"/>
                </a:rPr>
                <a:t>千歳橋・実験区</a:t>
              </a:r>
              <a:r>
                <a:rPr lang="en-US" altLang="ja-JP" sz="544" dirty="0">
                  <a:latin typeface="ＭＳ Ｐゴシック" panose="020B0600070205080204" pitchFamily="50" charset="-128"/>
                  <a:ea typeface="ＭＳ Ｐゴシック" panose="020B0600070205080204" pitchFamily="50" charset="-128"/>
                </a:rPr>
                <a:t>2-2</a:t>
              </a:r>
              <a:r>
                <a:rPr lang="ja-JP" altLang="en-US" sz="544" dirty="0">
                  <a:latin typeface="ＭＳ Ｐゴシック" panose="020B0600070205080204" pitchFamily="50" charset="-128"/>
                  <a:ea typeface="ＭＳ Ｐゴシック" panose="020B0600070205080204" pitchFamily="50" charset="-128"/>
                </a:rPr>
                <a:t>がメーカー推奨条件</a:t>
              </a:r>
              <a:r>
                <a:rPr lang="en-US" altLang="ja-JP" sz="544" dirty="0">
                  <a:latin typeface="ＭＳ Ｐゴシック" panose="020B0600070205080204" pitchFamily="50" charset="-128"/>
                  <a:ea typeface="ＭＳ Ｐゴシック" panose="020B0600070205080204" pitchFamily="50" charset="-128"/>
                </a:rPr>
                <a:t>(</a:t>
              </a:r>
              <a:r>
                <a:rPr lang="ja-JP" altLang="en-US" sz="544" dirty="0">
                  <a:latin typeface="ＭＳ Ｐゴシック" panose="020B0600070205080204" pitchFamily="50" charset="-128"/>
                  <a:ea typeface="ＭＳ Ｐゴシック" panose="020B0600070205080204" pitchFamily="50" charset="-128"/>
                </a:rPr>
                <a:t>基準</a:t>
              </a:r>
              <a:r>
                <a:rPr lang="en-US" altLang="ja-JP" sz="544" dirty="0">
                  <a:latin typeface="ＭＳ Ｐゴシック" panose="020B0600070205080204" pitchFamily="50" charset="-128"/>
                  <a:ea typeface="ＭＳ Ｐゴシック" panose="020B0600070205080204" pitchFamily="50" charset="-128"/>
                </a:rPr>
                <a:t>)</a:t>
              </a:r>
              <a:endParaRPr lang="ja-JP" altLang="en-US" sz="544" dirty="0">
                <a:latin typeface="ＭＳ Ｐゴシック" panose="020B0600070205080204" pitchFamily="50" charset="-128"/>
                <a:ea typeface="ＭＳ Ｐゴシック" panose="020B0600070205080204" pitchFamily="50" charset="-128"/>
              </a:endParaRPr>
            </a:p>
          </p:txBody>
        </p:sp>
        <p:sp>
          <p:nvSpPr>
            <p:cNvPr id="223" name="テキスト ボックス 222">
              <a:extLst>
                <a:ext uri="{FF2B5EF4-FFF2-40B4-BE49-F238E27FC236}">
                  <a16:creationId xmlns:a16="http://schemas.microsoft.com/office/drawing/2014/main" id="{1B21AC53-3DEF-45A0-9B89-C93B41FF2E0E}"/>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基準より少ない</a:t>
              </a:r>
              <a:endParaRPr lang="en-US" altLang="ja-JP" sz="544" dirty="0">
                <a:latin typeface="ＭＳ Ｐゴシック" panose="020B0600070205080204" pitchFamily="50" charset="-128"/>
                <a:ea typeface="ＭＳ Ｐゴシック" panose="020B0600070205080204" pitchFamily="50" charset="-128"/>
              </a:endParaRPr>
            </a:p>
          </p:txBody>
        </p:sp>
        <p:sp>
          <p:nvSpPr>
            <p:cNvPr id="224" name="正方形/長方形 223">
              <a:extLst>
                <a:ext uri="{FF2B5EF4-FFF2-40B4-BE49-F238E27FC236}">
                  <a16:creationId xmlns:a16="http://schemas.microsoft.com/office/drawing/2014/main" id="{BACFDA2A-46A6-483E-B748-52FAF96A3556}"/>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25" name="正方形/長方形 224">
              <a:extLst>
                <a:ext uri="{FF2B5EF4-FFF2-40B4-BE49-F238E27FC236}">
                  <a16:creationId xmlns:a16="http://schemas.microsoft.com/office/drawing/2014/main" id="{296C5429-9EFA-458F-8017-D66FAA57352C}"/>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26" name="正方形/長方形 225">
              <a:extLst>
                <a:ext uri="{FF2B5EF4-FFF2-40B4-BE49-F238E27FC236}">
                  <a16:creationId xmlns:a16="http://schemas.microsoft.com/office/drawing/2014/main" id="{1EF5D999-DDAA-402E-AF36-FB97B18C7B6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27" name="テキスト ボックス 226">
              <a:extLst>
                <a:ext uri="{FF2B5EF4-FFF2-40B4-BE49-F238E27FC236}">
                  <a16:creationId xmlns:a16="http://schemas.microsoft.com/office/drawing/2014/main" id="{80D77A92-1FD1-426E-ABA9-020C2A9A5CEC}"/>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基準と同じ</a:t>
              </a:r>
              <a:endParaRPr lang="en-US" altLang="ja-JP" sz="544" dirty="0">
                <a:latin typeface="ＭＳ Ｐゴシック" panose="020B0600070205080204" pitchFamily="50" charset="-128"/>
                <a:ea typeface="ＭＳ Ｐゴシック" panose="020B0600070205080204" pitchFamily="50" charset="-128"/>
              </a:endParaRPr>
            </a:p>
          </p:txBody>
        </p:sp>
        <p:sp>
          <p:nvSpPr>
            <p:cNvPr id="228" name="テキスト ボックス 227">
              <a:extLst>
                <a:ext uri="{FF2B5EF4-FFF2-40B4-BE49-F238E27FC236}">
                  <a16:creationId xmlns:a16="http://schemas.microsoft.com/office/drawing/2014/main" id="{C13934B7-A2B7-496D-AE29-476CF767C360}"/>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665"/>
                </a:lnSpc>
              </a:pPr>
              <a:r>
                <a:rPr lang="ja-JP" altLang="en-US" sz="544" dirty="0">
                  <a:latin typeface="ＭＳ Ｐゴシック" panose="020B0600070205080204" pitchFamily="50" charset="-128"/>
                  <a:ea typeface="ＭＳ Ｐゴシック" panose="020B0600070205080204" pitchFamily="50" charset="-128"/>
                </a:rPr>
                <a:t>基準より多い</a:t>
              </a:r>
              <a:endParaRPr lang="en-US" altLang="ja-JP" sz="544" dirty="0">
                <a:latin typeface="ＭＳ Ｐゴシック" panose="020B0600070205080204" pitchFamily="50" charset="-128"/>
                <a:ea typeface="ＭＳ Ｐゴシック" panose="020B0600070205080204" pitchFamily="50" charset="-128"/>
              </a:endParaRPr>
            </a:p>
          </p:txBody>
        </p:sp>
      </p:grpSp>
      <p:sp>
        <p:nvSpPr>
          <p:cNvPr id="229" name="テキスト ボックス 228"/>
          <p:cNvSpPr txBox="1"/>
          <p:nvPr/>
        </p:nvSpPr>
        <p:spPr>
          <a:xfrm>
            <a:off x="454254" y="4146579"/>
            <a:ext cx="799496"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底質環境が良い</a:t>
            </a:r>
          </a:p>
        </p:txBody>
      </p:sp>
      <p:sp>
        <p:nvSpPr>
          <p:cNvPr id="230" name="テキスト ボックス 229"/>
          <p:cNvSpPr txBox="1"/>
          <p:nvPr/>
        </p:nvSpPr>
        <p:spPr>
          <a:xfrm>
            <a:off x="1951269" y="4146579"/>
            <a:ext cx="1035668"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底質環境が悪い</a:t>
            </a:r>
          </a:p>
        </p:txBody>
      </p:sp>
      <p:sp>
        <p:nvSpPr>
          <p:cNvPr id="231" name="テキスト ボックス 230"/>
          <p:cNvSpPr txBox="1"/>
          <p:nvPr/>
        </p:nvSpPr>
        <p:spPr>
          <a:xfrm rot="16200000">
            <a:off x="206376" y="3692515"/>
            <a:ext cx="641884"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攪乱が大きい</a:t>
            </a:r>
          </a:p>
        </p:txBody>
      </p:sp>
      <p:sp>
        <p:nvSpPr>
          <p:cNvPr id="232" name="テキスト ボックス 231"/>
          <p:cNvSpPr txBox="1"/>
          <p:nvPr/>
        </p:nvSpPr>
        <p:spPr>
          <a:xfrm rot="16200000">
            <a:off x="111338" y="2285702"/>
            <a:ext cx="847942"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攪乱が小さい</a:t>
            </a:r>
          </a:p>
        </p:txBody>
      </p:sp>
      <p:sp>
        <p:nvSpPr>
          <p:cNvPr id="233" name="右矢印 232"/>
          <p:cNvSpPr/>
          <p:nvPr/>
        </p:nvSpPr>
        <p:spPr>
          <a:xfrm rot="10800000">
            <a:off x="3551376" y="4175360"/>
            <a:ext cx="207284" cy="95669"/>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34" name="右矢印 233"/>
          <p:cNvSpPr/>
          <p:nvPr/>
        </p:nvSpPr>
        <p:spPr>
          <a:xfrm>
            <a:off x="4105031" y="4175917"/>
            <a:ext cx="212942" cy="86959"/>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35" name="右矢印 234"/>
          <p:cNvSpPr/>
          <p:nvPr/>
        </p:nvSpPr>
        <p:spPr>
          <a:xfrm rot="5400000">
            <a:off x="2762258" y="3465098"/>
            <a:ext cx="189871" cy="91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36" name="右矢印 235"/>
          <p:cNvSpPr/>
          <p:nvPr/>
        </p:nvSpPr>
        <p:spPr>
          <a:xfrm rot="16200000">
            <a:off x="2777983" y="2820243"/>
            <a:ext cx="178555" cy="10458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37" name="テキスト ボックス 236"/>
          <p:cNvSpPr txBox="1"/>
          <p:nvPr/>
        </p:nvSpPr>
        <p:spPr>
          <a:xfrm>
            <a:off x="2796900" y="4146579"/>
            <a:ext cx="799496"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底質環境が良い</a:t>
            </a:r>
          </a:p>
        </p:txBody>
      </p:sp>
      <p:sp>
        <p:nvSpPr>
          <p:cNvPr id="238" name="テキスト ボックス 237"/>
          <p:cNvSpPr txBox="1"/>
          <p:nvPr/>
        </p:nvSpPr>
        <p:spPr>
          <a:xfrm>
            <a:off x="4293915" y="4146579"/>
            <a:ext cx="1035668"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底質環境が悪い</a:t>
            </a:r>
          </a:p>
        </p:txBody>
      </p:sp>
      <p:sp>
        <p:nvSpPr>
          <p:cNvPr id="239" name="テキスト ボックス 238"/>
          <p:cNvSpPr txBox="1"/>
          <p:nvPr/>
        </p:nvSpPr>
        <p:spPr>
          <a:xfrm rot="16200000">
            <a:off x="2549022" y="3692515"/>
            <a:ext cx="641884"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攪乱が大きい</a:t>
            </a:r>
          </a:p>
        </p:txBody>
      </p:sp>
      <p:sp>
        <p:nvSpPr>
          <p:cNvPr id="240" name="テキスト ボックス 239"/>
          <p:cNvSpPr txBox="1"/>
          <p:nvPr/>
        </p:nvSpPr>
        <p:spPr>
          <a:xfrm rot="16200000">
            <a:off x="2453984" y="2285702"/>
            <a:ext cx="847942"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攪乱が小さい</a:t>
            </a:r>
          </a:p>
        </p:txBody>
      </p:sp>
      <p:sp>
        <p:nvSpPr>
          <p:cNvPr id="241" name="右矢印 240"/>
          <p:cNvSpPr/>
          <p:nvPr/>
        </p:nvSpPr>
        <p:spPr>
          <a:xfrm rot="10800000">
            <a:off x="5832575" y="4175360"/>
            <a:ext cx="207284" cy="95669"/>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42" name="右矢印 241"/>
          <p:cNvSpPr/>
          <p:nvPr/>
        </p:nvSpPr>
        <p:spPr>
          <a:xfrm>
            <a:off x="6386231" y="4175917"/>
            <a:ext cx="212942" cy="86959"/>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43" name="右矢印 242"/>
          <p:cNvSpPr/>
          <p:nvPr/>
        </p:nvSpPr>
        <p:spPr>
          <a:xfrm rot="5400000">
            <a:off x="5043457" y="3465098"/>
            <a:ext cx="189871" cy="91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44" name="右矢印 243"/>
          <p:cNvSpPr/>
          <p:nvPr/>
        </p:nvSpPr>
        <p:spPr>
          <a:xfrm rot="16200000">
            <a:off x="5059183" y="2820243"/>
            <a:ext cx="178555" cy="10458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45" name="テキスト ボックス 244"/>
          <p:cNvSpPr txBox="1"/>
          <p:nvPr/>
        </p:nvSpPr>
        <p:spPr>
          <a:xfrm>
            <a:off x="5078099" y="4146579"/>
            <a:ext cx="799496"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底質環境が良い</a:t>
            </a:r>
          </a:p>
        </p:txBody>
      </p:sp>
      <p:sp>
        <p:nvSpPr>
          <p:cNvPr id="246" name="テキスト ボックス 245"/>
          <p:cNvSpPr txBox="1"/>
          <p:nvPr/>
        </p:nvSpPr>
        <p:spPr>
          <a:xfrm>
            <a:off x="6583033" y="4122837"/>
            <a:ext cx="1035668"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底質環境が悪い</a:t>
            </a:r>
          </a:p>
        </p:txBody>
      </p:sp>
      <p:sp>
        <p:nvSpPr>
          <p:cNvPr id="247" name="テキスト ボックス 246"/>
          <p:cNvSpPr txBox="1"/>
          <p:nvPr/>
        </p:nvSpPr>
        <p:spPr>
          <a:xfrm rot="16200000">
            <a:off x="4830222" y="3692515"/>
            <a:ext cx="641884"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攪乱が大きい</a:t>
            </a:r>
          </a:p>
        </p:txBody>
      </p:sp>
      <p:sp>
        <p:nvSpPr>
          <p:cNvPr id="249" name="テキスト ボックス 248"/>
          <p:cNvSpPr txBox="1"/>
          <p:nvPr/>
        </p:nvSpPr>
        <p:spPr>
          <a:xfrm rot="16200000">
            <a:off x="4735183" y="2285702"/>
            <a:ext cx="847942"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攪乱が小さい</a:t>
            </a:r>
          </a:p>
        </p:txBody>
      </p:sp>
      <p:sp>
        <p:nvSpPr>
          <p:cNvPr id="250" name="右矢印 249"/>
          <p:cNvSpPr/>
          <p:nvPr/>
        </p:nvSpPr>
        <p:spPr>
          <a:xfrm rot="10800000">
            <a:off x="1208730" y="6341348"/>
            <a:ext cx="207284" cy="95669"/>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52" name="右矢印 251"/>
          <p:cNvSpPr/>
          <p:nvPr/>
        </p:nvSpPr>
        <p:spPr>
          <a:xfrm>
            <a:off x="1762385" y="6341905"/>
            <a:ext cx="212942" cy="86959"/>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53" name="右矢印 252"/>
          <p:cNvSpPr/>
          <p:nvPr/>
        </p:nvSpPr>
        <p:spPr>
          <a:xfrm rot="5400000">
            <a:off x="419612" y="5631085"/>
            <a:ext cx="189871" cy="91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56" name="右矢印 255"/>
          <p:cNvSpPr/>
          <p:nvPr/>
        </p:nvSpPr>
        <p:spPr>
          <a:xfrm rot="16200000">
            <a:off x="435337" y="4986230"/>
            <a:ext cx="178555" cy="10458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58" name="テキスト ボックス 257"/>
          <p:cNvSpPr txBox="1"/>
          <p:nvPr/>
        </p:nvSpPr>
        <p:spPr>
          <a:xfrm>
            <a:off x="454254" y="6312566"/>
            <a:ext cx="799496"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底質環境が良い</a:t>
            </a:r>
          </a:p>
        </p:txBody>
      </p:sp>
      <p:sp>
        <p:nvSpPr>
          <p:cNvPr id="260" name="テキスト ボックス 259"/>
          <p:cNvSpPr txBox="1"/>
          <p:nvPr/>
        </p:nvSpPr>
        <p:spPr>
          <a:xfrm>
            <a:off x="1951269" y="6312566"/>
            <a:ext cx="1035668"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底質環境が悪い</a:t>
            </a:r>
          </a:p>
        </p:txBody>
      </p:sp>
      <p:sp>
        <p:nvSpPr>
          <p:cNvPr id="264" name="テキスト ボックス 263"/>
          <p:cNvSpPr txBox="1"/>
          <p:nvPr/>
        </p:nvSpPr>
        <p:spPr>
          <a:xfrm rot="16200000">
            <a:off x="206376" y="5858502"/>
            <a:ext cx="641884"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攪乱が大きい</a:t>
            </a:r>
          </a:p>
        </p:txBody>
      </p:sp>
      <p:sp>
        <p:nvSpPr>
          <p:cNvPr id="266" name="テキスト ボックス 265"/>
          <p:cNvSpPr txBox="1"/>
          <p:nvPr/>
        </p:nvSpPr>
        <p:spPr>
          <a:xfrm rot="16200000">
            <a:off x="111338" y="4451689"/>
            <a:ext cx="847942"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攪乱が小さい</a:t>
            </a:r>
          </a:p>
        </p:txBody>
      </p:sp>
      <p:sp>
        <p:nvSpPr>
          <p:cNvPr id="267" name="右矢印 266"/>
          <p:cNvSpPr/>
          <p:nvPr/>
        </p:nvSpPr>
        <p:spPr>
          <a:xfrm rot="10800000">
            <a:off x="3582099" y="6341348"/>
            <a:ext cx="207284" cy="95669"/>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68" name="右矢印 267"/>
          <p:cNvSpPr/>
          <p:nvPr/>
        </p:nvSpPr>
        <p:spPr>
          <a:xfrm>
            <a:off x="4135754" y="6341905"/>
            <a:ext cx="212942" cy="86959"/>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69" name="右矢印 268"/>
          <p:cNvSpPr/>
          <p:nvPr/>
        </p:nvSpPr>
        <p:spPr>
          <a:xfrm rot="5400000">
            <a:off x="2792981" y="5631085"/>
            <a:ext cx="189871" cy="91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70" name="右矢印 269"/>
          <p:cNvSpPr/>
          <p:nvPr/>
        </p:nvSpPr>
        <p:spPr>
          <a:xfrm rot="16200000">
            <a:off x="2808706" y="4986230"/>
            <a:ext cx="178555" cy="10458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71" name="テキスト ボックス 270"/>
          <p:cNvSpPr txBox="1"/>
          <p:nvPr/>
        </p:nvSpPr>
        <p:spPr>
          <a:xfrm>
            <a:off x="2827623" y="6312566"/>
            <a:ext cx="799496"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底質環境が良い</a:t>
            </a:r>
          </a:p>
        </p:txBody>
      </p:sp>
      <p:sp>
        <p:nvSpPr>
          <p:cNvPr id="272" name="テキスト ボックス 271"/>
          <p:cNvSpPr txBox="1"/>
          <p:nvPr/>
        </p:nvSpPr>
        <p:spPr>
          <a:xfrm>
            <a:off x="4324638" y="6312566"/>
            <a:ext cx="1035668"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底質環境が悪い</a:t>
            </a:r>
          </a:p>
        </p:txBody>
      </p:sp>
      <p:sp>
        <p:nvSpPr>
          <p:cNvPr id="273" name="テキスト ボックス 272"/>
          <p:cNvSpPr txBox="1"/>
          <p:nvPr/>
        </p:nvSpPr>
        <p:spPr>
          <a:xfrm rot="16200000">
            <a:off x="2579745" y="5858502"/>
            <a:ext cx="641884"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攪乱が大きい</a:t>
            </a:r>
          </a:p>
        </p:txBody>
      </p:sp>
      <p:sp>
        <p:nvSpPr>
          <p:cNvPr id="274" name="テキスト ボックス 273"/>
          <p:cNvSpPr txBox="1"/>
          <p:nvPr/>
        </p:nvSpPr>
        <p:spPr>
          <a:xfrm rot="16200000">
            <a:off x="2484707" y="4451689"/>
            <a:ext cx="847942"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攪乱が小さい</a:t>
            </a:r>
          </a:p>
        </p:txBody>
      </p:sp>
      <p:sp>
        <p:nvSpPr>
          <p:cNvPr id="275" name="右矢印 274"/>
          <p:cNvSpPr/>
          <p:nvPr/>
        </p:nvSpPr>
        <p:spPr>
          <a:xfrm rot="10800000">
            <a:off x="5832575" y="6341348"/>
            <a:ext cx="207284" cy="95669"/>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76" name="右矢印 275"/>
          <p:cNvSpPr/>
          <p:nvPr/>
        </p:nvSpPr>
        <p:spPr>
          <a:xfrm>
            <a:off x="6386231" y="6341905"/>
            <a:ext cx="212942" cy="86959"/>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77" name="右矢印 276"/>
          <p:cNvSpPr/>
          <p:nvPr/>
        </p:nvSpPr>
        <p:spPr>
          <a:xfrm rot="5400000">
            <a:off x="5043457" y="5631085"/>
            <a:ext cx="189871" cy="9131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78" name="右矢印 277"/>
          <p:cNvSpPr/>
          <p:nvPr/>
        </p:nvSpPr>
        <p:spPr>
          <a:xfrm rot="16200000">
            <a:off x="5059183" y="4986230"/>
            <a:ext cx="178555" cy="10458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79" name="テキスト ボックス 278"/>
          <p:cNvSpPr txBox="1"/>
          <p:nvPr/>
        </p:nvSpPr>
        <p:spPr>
          <a:xfrm>
            <a:off x="5078099" y="6312566"/>
            <a:ext cx="799496"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底質環境が良い</a:t>
            </a:r>
          </a:p>
        </p:txBody>
      </p:sp>
      <p:sp>
        <p:nvSpPr>
          <p:cNvPr id="280" name="テキスト ボックス 279"/>
          <p:cNvSpPr txBox="1"/>
          <p:nvPr/>
        </p:nvSpPr>
        <p:spPr>
          <a:xfrm>
            <a:off x="6566982" y="6312566"/>
            <a:ext cx="1035668"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底質環境が悪い</a:t>
            </a:r>
          </a:p>
        </p:txBody>
      </p:sp>
      <p:sp>
        <p:nvSpPr>
          <p:cNvPr id="281" name="テキスト ボックス 280"/>
          <p:cNvSpPr txBox="1"/>
          <p:nvPr/>
        </p:nvSpPr>
        <p:spPr>
          <a:xfrm rot="16200000">
            <a:off x="4830222" y="5858502"/>
            <a:ext cx="641884" cy="297004"/>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攪乱が大きい</a:t>
            </a:r>
          </a:p>
        </p:txBody>
      </p:sp>
      <p:sp>
        <p:nvSpPr>
          <p:cNvPr id="282" name="テキスト ボックス 281"/>
          <p:cNvSpPr txBox="1"/>
          <p:nvPr/>
        </p:nvSpPr>
        <p:spPr>
          <a:xfrm rot="16200000">
            <a:off x="4735183" y="4451689"/>
            <a:ext cx="847942" cy="194669"/>
          </a:xfrm>
          <a:prstGeom prst="rect">
            <a:avLst/>
          </a:prstGeom>
          <a:noFill/>
        </p:spPr>
        <p:txBody>
          <a:bodyPr wrap="square" rtlCol="0">
            <a:spAutoFit/>
          </a:bodyPr>
          <a:lstStyle/>
          <a:p>
            <a:r>
              <a:rPr kumimoji="1" lang="ja-JP" altLang="en-US" sz="665" dirty="0">
                <a:latin typeface="ＭＳ Ｐゴシック" panose="020B0600070205080204" pitchFamily="50" charset="-128"/>
                <a:ea typeface="ＭＳ Ｐゴシック" panose="020B0600070205080204" pitchFamily="50" charset="-128"/>
              </a:rPr>
              <a:t>攪乱が小さい</a:t>
            </a:r>
          </a:p>
        </p:txBody>
      </p:sp>
      <p:sp>
        <p:nvSpPr>
          <p:cNvPr id="286" name="楕円 285"/>
          <p:cNvSpPr/>
          <p:nvPr/>
        </p:nvSpPr>
        <p:spPr>
          <a:xfrm flipV="1">
            <a:off x="5786542" y="5071600"/>
            <a:ext cx="182105" cy="837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87" name="円形吹き出し 286"/>
          <p:cNvSpPr/>
          <p:nvPr/>
        </p:nvSpPr>
        <p:spPr>
          <a:xfrm>
            <a:off x="6247241" y="4454134"/>
            <a:ext cx="1078584" cy="402157"/>
          </a:xfrm>
          <a:prstGeom prst="wedgeEllipseCallout">
            <a:avLst>
              <a:gd name="adj1" fmla="val -40588"/>
              <a:gd name="adj2" fmla="val 92699"/>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④</a:t>
            </a:r>
            <a:r>
              <a:rPr kumimoji="1" lang="en-US" altLang="ja-JP" sz="665" dirty="0">
                <a:latin typeface="ＭＳ Ｐゴシック" panose="020B0600070205080204" pitchFamily="50" charset="-128"/>
                <a:ea typeface="ＭＳ Ｐゴシック" panose="020B0600070205080204" pitchFamily="50" charset="-128"/>
              </a:rPr>
              <a:t>9/27</a:t>
            </a:r>
            <a:r>
              <a:rPr kumimoji="1" lang="ja-JP" altLang="en-US" sz="665" dirty="0">
                <a:latin typeface="ＭＳ Ｐゴシック" panose="020B0600070205080204" pitchFamily="50" charset="-128"/>
                <a:ea typeface="ＭＳ Ｐゴシック" panose="020B0600070205080204" pitchFamily="50" charset="-128"/>
              </a:rPr>
              <a:t>～</a:t>
            </a:r>
            <a:r>
              <a:rPr kumimoji="1" lang="en-US" altLang="ja-JP" sz="665" dirty="0">
                <a:latin typeface="ＭＳ Ｐゴシック" panose="020B0600070205080204" pitchFamily="50" charset="-128"/>
                <a:ea typeface="ＭＳ Ｐゴシック" panose="020B0600070205080204" pitchFamily="50" charset="-128"/>
              </a:rPr>
              <a:t>2/13</a:t>
            </a:r>
          </a:p>
          <a:p>
            <a:pPr algn="ctr"/>
            <a:r>
              <a:rPr kumimoji="1" lang="ja-JP" altLang="en-US" sz="665" dirty="0">
                <a:latin typeface="ＭＳ Ｐゴシック" panose="020B0600070205080204" pitchFamily="50" charset="-128"/>
                <a:ea typeface="ＭＳ Ｐゴシック" panose="020B0600070205080204" pitchFamily="50" charset="-128"/>
              </a:rPr>
              <a:t>実験区</a:t>
            </a:r>
            <a:r>
              <a:rPr kumimoji="1" lang="en-US" altLang="ja-JP" sz="665" dirty="0">
                <a:latin typeface="ＭＳ Ｐゴシック" panose="020B0600070205080204" pitchFamily="50" charset="-128"/>
                <a:ea typeface="ＭＳ Ｐゴシック" panose="020B0600070205080204" pitchFamily="50" charset="-128"/>
              </a:rPr>
              <a:t>2</a:t>
            </a:r>
            <a:r>
              <a:rPr kumimoji="1" lang="ja-JP" altLang="en-US" sz="665" dirty="0">
                <a:latin typeface="ＭＳ Ｐゴシック" panose="020B0600070205080204" pitchFamily="50" charset="-128"/>
                <a:ea typeface="ＭＳ Ｐゴシック" panose="020B0600070205080204" pitchFamily="50" charset="-128"/>
              </a:rPr>
              <a:t>で大幅な改善傾向</a:t>
            </a:r>
            <a:endParaRPr kumimoji="1" lang="en-US" altLang="ja-JP" sz="665" dirty="0">
              <a:latin typeface="ＭＳ Ｐゴシック" panose="020B0600070205080204" pitchFamily="50" charset="-128"/>
              <a:ea typeface="ＭＳ Ｐゴシック" panose="020B0600070205080204" pitchFamily="50" charset="-128"/>
            </a:endParaRPr>
          </a:p>
        </p:txBody>
      </p:sp>
      <p:cxnSp>
        <p:nvCxnSpPr>
          <p:cNvPr id="117" name="直線矢印コネクタ 116"/>
          <p:cNvCxnSpPr/>
          <p:nvPr/>
        </p:nvCxnSpPr>
        <p:spPr>
          <a:xfrm flipV="1">
            <a:off x="3928386" y="3275860"/>
            <a:ext cx="434897" cy="371345"/>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p:nvPr/>
        </p:nvCxnSpPr>
        <p:spPr>
          <a:xfrm>
            <a:off x="3833770" y="3461423"/>
            <a:ext cx="84277" cy="162686"/>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p:nvPr/>
        </p:nvCxnSpPr>
        <p:spPr>
          <a:xfrm flipH="1" flipV="1">
            <a:off x="3955250" y="3065028"/>
            <a:ext cx="373779" cy="167632"/>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0" name="楕円 129"/>
          <p:cNvSpPr/>
          <p:nvPr/>
        </p:nvSpPr>
        <p:spPr>
          <a:xfrm flipV="1">
            <a:off x="3705329" y="3364992"/>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31" name="楕円 130"/>
          <p:cNvSpPr/>
          <p:nvPr/>
        </p:nvSpPr>
        <p:spPr>
          <a:xfrm flipV="1">
            <a:off x="4387065" y="3234153"/>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34" name="楕円 133"/>
          <p:cNvSpPr/>
          <p:nvPr/>
        </p:nvSpPr>
        <p:spPr>
          <a:xfrm flipV="1">
            <a:off x="3648384" y="3048384"/>
            <a:ext cx="236520"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38" name="楕円 137"/>
          <p:cNvSpPr/>
          <p:nvPr/>
        </p:nvSpPr>
        <p:spPr>
          <a:xfrm flipV="1">
            <a:off x="3815367" y="5716441"/>
            <a:ext cx="155779" cy="817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cxnSp>
        <p:nvCxnSpPr>
          <p:cNvPr id="139" name="直線矢印コネクタ 138"/>
          <p:cNvCxnSpPr/>
          <p:nvPr/>
        </p:nvCxnSpPr>
        <p:spPr>
          <a:xfrm flipV="1">
            <a:off x="3953314" y="5473203"/>
            <a:ext cx="587350" cy="348592"/>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613910" y="2948302"/>
            <a:ext cx="198981" cy="250518"/>
          </a:xfrm>
          <a:prstGeom prst="rect">
            <a:avLst/>
          </a:prstGeom>
          <a:noFill/>
        </p:spPr>
        <p:txBody>
          <a:bodyPr wrap="square" rtlCol="0">
            <a:spAutoFit/>
          </a:bodyPr>
          <a:lstStyle/>
          <a:p>
            <a:r>
              <a:rPr kumimoji="1" lang="en-US" altLang="ja-JP" sz="363" dirty="0">
                <a:solidFill>
                  <a:srgbClr val="FF0000"/>
                </a:solidFill>
                <a:latin typeface="ＭＳ Ｐゴシック" panose="020B0600070205080204" pitchFamily="50" charset="-128"/>
                <a:ea typeface="ＭＳ Ｐゴシック" panose="020B0600070205080204" pitchFamily="50" charset="-128"/>
              </a:rPr>
              <a:t>R4</a:t>
            </a:r>
            <a:r>
              <a:rPr kumimoji="1" lang="en-US" altLang="ja-JP" sz="302" dirty="0">
                <a:solidFill>
                  <a:srgbClr val="FF0000"/>
                </a:solidFill>
                <a:latin typeface="ＭＳ Ｐゴシック" panose="020B0600070205080204" pitchFamily="50" charset="-128"/>
                <a:ea typeface="ＭＳ Ｐゴシック" panose="020B0600070205080204" pitchFamily="50" charset="-128"/>
              </a:rPr>
              <a:t>.</a:t>
            </a:r>
            <a:endParaRPr kumimoji="1" lang="ja-JP" altLang="en-US" sz="302" dirty="0">
              <a:solidFill>
                <a:srgbClr val="FF0000"/>
              </a:solidFill>
              <a:latin typeface="ＭＳ Ｐゴシック" panose="020B0600070205080204" pitchFamily="50" charset="-128"/>
              <a:ea typeface="ＭＳ Ｐゴシック" panose="020B0600070205080204" pitchFamily="50" charset="-128"/>
            </a:endParaRPr>
          </a:p>
        </p:txBody>
      </p:sp>
      <p:graphicFrame>
        <p:nvGraphicFramePr>
          <p:cNvPr id="125" name="表 63">
            <a:extLst>
              <a:ext uri="{FF2B5EF4-FFF2-40B4-BE49-F238E27FC236}">
                <a16:creationId xmlns:a16="http://schemas.microsoft.com/office/drawing/2014/main" id="{3CCE8C38-B3CB-4D75-8BAD-538516DD1DB2}"/>
              </a:ext>
            </a:extLst>
          </p:cNvPr>
          <p:cNvGraphicFramePr>
            <a:graphicFrameLocks noGrp="1"/>
          </p:cNvGraphicFramePr>
          <p:nvPr>
            <p:extLst/>
          </p:nvPr>
        </p:nvGraphicFramePr>
        <p:xfrm>
          <a:off x="7421895" y="4343110"/>
          <a:ext cx="1672190" cy="1055523"/>
        </p:xfrm>
        <a:graphic>
          <a:graphicData uri="http://schemas.openxmlformats.org/drawingml/2006/table">
            <a:tbl>
              <a:tblPr firstRow="1" bandRow="1">
                <a:tableStyleId>{5940675A-B579-460E-94D1-54222C63F5DA}</a:tableStyleId>
              </a:tblPr>
              <a:tblGrid>
                <a:gridCol w="348358">
                  <a:extLst>
                    <a:ext uri="{9D8B030D-6E8A-4147-A177-3AD203B41FA5}">
                      <a16:colId xmlns:a16="http://schemas.microsoft.com/office/drawing/2014/main" val="4249874186"/>
                    </a:ext>
                  </a:extLst>
                </a:gridCol>
                <a:gridCol w="261268">
                  <a:extLst>
                    <a:ext uri="{9D8B030D-6E8A-4147-A177-3AD203B41FA5}">
                      <a16:colId xmlns:a16="http://schemas.microsoft.com/office/drawing/2014/main" val="4182326326"/>
                    </a:ext>
                  </a:extLst>
                </a:gridCol>
                <a:gridCol w="261268">
                  <a:extLst>
                    <a:ext uri="{9D8B030D-6E8A-4147-A177-3AD203B41FA5}">
                      <a16:colId xmlns:a16="http://schemas.microsoft.com/office/drawing/2014/main" val="2468637002"/>
                    </a:ext>
                  </a:extLst>
                </a:gridCol>
                <a:gridCol w="261268">
                  <a:extLst>
                    <a:ext uri="{9D8B030D-6E8A-4147-A177-3AD203B41FA5}">
                      <a16:colId xmlns:a16="http://schemas.microsoft.com/office/drawing/2014/main" val="1115386694"/>
                    </a:ext>
                  </a:extLst>
                </a:gridCol>
                <a:gridCol w="261268">
                  <a:extLst>
                    <a:ext uri="{9D8B030D-6E8A-4147-A177-3AD203B41FA5}">
                      <a16:colId xmlns:a16="http://schemas.microsoft.com/office/drawing/2014/main" val="890436440"/>
                    </a:ext>
                  </a:extLst>
                </a:gridCol>
                <a:gridCol w="278760">
                  <a:extLst>
                    <a:ext uri="{9D8B030D-6E8A-4147-A177-3AD203B41FA5}">
                      <a16:colId xmlns:a16="http://schemas.microsoft.com/office/drawing/2014/main" val="1038366537"/>
                    </a:ext>
                  </a:extLst>
                </a:gridCol>
              </a:tblGrid>
              <a:tr h="130634">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p>
                  </a:txBody>
                  <a:tcPr marL="21772" marR="21772" marT="0" marB="0" anchor="ctr">
                    <a:solidFill>
                      <a:schemeClr val="bg1">
                        <a:lumMod val="85000"/>
                      </a:schemeClr>
                    </a:solidFill>
                  </a:tcPr>
                </a:tc>
                <a:tc rowSpan="3">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回数</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a:t>
                      </a:r>
                      <a:r>
                        <a:rPr kumimoji="1" lang="ja-JP" altLang="en-US" sz="500" dirty="0">
                          <a:latin typeface="ＭＳ Ｐゴシック" panose="020B0600070205080204" pitchFamily="50" charset="-128"/>
                          <a:ea typeface="ＭＳ Ｐゴシック" panose="020B0600070205080204" pitchFamily="50" charset="-128"/>
                        </a:rPr>
                        <a:t>年間</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gridSpan="4">
                  <a:txBody>
                    <a:bodyPr/>
                    <a:lstStyle/>
                    <a:p>
                      <a:pPr algn="ctr"/>
                      <a:r>
                        <a:rPr kumimoji="1" lang="ja-JP" altLang="en-US" sz="500" dirty="0">
                          <a:latin typeface="ＭＳ Ｐゴシック" panose="020B0600070205080204" pitchFamily="50" charset="-128"/>
                          <a:ea typeface="ＭＳ Ｐゴシック" panose="020B0600070205080204" pitchFamily="50" charset="-128"/>
                        </a:rPr>
                        <a:t>散布量</a:t>
                      </a: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130634">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1</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実験区</a:t>
                      </a:r>
                      <a:r>
                        <a:rPr kumimoji="1" lang="en-US" altLang="ja-JP" sz="500" dirty="0">
                          <a:latin typeface="ＭＳ Ｐゴシック" panose="020B0600070205080204" pitchFamily="50" charset="-128"/>
                          <a:ea typeface="ＭＳ Ｐゴシック" panose="020B0600070205080204" pitchFamily="50" charset="-128"/>
                        </a:rPr>
                        <a:t>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165905">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総量</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en-US" altLang="ja-JP" sz="500" dirty="0">
                          <a:latin typeface="ＭＳ Ｐゴシック" panose="020B0600070205080204" pitchFamily="50" charset="-128"/>
                          <a:ea typeface="ＭＳ Ｐゴシック" panose="020B0600070205080204" pitchFamily="50" charset="-128"/>
                        </a:rPr>
                        <a:t>(kg)</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単位量</a:t>
                      </a:r>
                      <a:r>
                        <a:rPr kumimoji="1" lang="en-US" altLang="ja-JP" sz="500" dirty="0">
                          <a:latin typeface="ＭＳ Ｐゴシック" panose="020B0600070205080204" pitchFamily="50" charset="-128"/>
                          <a:ea typeface="ＭＳ Ｐゴシック" panose="020B0600070205080204" pitchFamily="50" charset="-128"/>
                        </a:rPr>
                        <a:t>(kg/m</a:t>
                      </a:r>
                      <a:r>
                        <a:rPr kumimoji="1" lang="en-US" altLang="ja-JP" sz="500" baseline="30000" dirty="0">
                          <a:latin typeface="ＭＳ Ｐゴシック" panose="020B0600070205080204" pitchFamily="50" charset="-128"/>
                          <a:ea typeface="ＭＳ Ｐゴシック" panose="020B0600070205080204" pitchFamily="50" charset="-128"/>
                        </a:rPr>
                        <a:t>2</a:t>
                      </a:r>
                      <a:r>
                        <a:rPr kumimoji="1" lang="en-US" altLang="ja-JP" sz="500" dirty="0">
                          <a:latin typeface="ＭＳ Ｐゴシック" panose="020B0600070205080204" pitchFamily="50" charset="-128"/>
                          <a:ea typeface="ＭＳ Ｐゴシック" panose="020B0600070205080204" pitchFamily="50" charset="-128"/>
                        </a:rPr>
                        <a:t>)</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0" marB="0" anchor="ctr">
                    <a:solidFill>
                      <a:schemeClr val="bg1">
                        <a:lumMod val="85000"/>
                      </a:schemeClr>
                    </a:solidFill>
                  </a:tcPr>
                </a:tc>
                <a:extLst>
                  <a:ext uri="{0D108BD9-81ED-4DB2-BD59-A6C34878D82A}">
                    <a16:rowId xmlns:a16="http://schemas.microsoft.com/office/drawing/2014/main" val="3347425879"/>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1</a:t>
                      </a:r>
                    </a:p>
                    <a:p>
                      <a:pPr algn="ctr"/>
                      <a:r>
                        <a:rPr kumimoji="1" lang="ja-JP" altLang="en-US" sz="500" dirty="0">
                          <a:latin typeface="ＭＳ Ｐゴシック" panose="020B0600070205080204" pitchFamily="50" charset="-128"/>
                          <a:ea typeface="ＭＳ Ｐゴシック" panose="020B0600070205080204" pitchFamily="50" charset="-128"/>
                        </a:rPr>
                        <a:t>万才橋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43.2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86.4</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solidFill>
                      <a:srgbClr val="FFCCFF"/>
                    </a:solidFill>
                  </a:tcPr>
                </a:tc>
                <a:extLst>
                  <a:ext uri="{0D108BD9-81ED-4DB2-BD59-A6C34878D82A}">
                    <a16:rowId xmlns:a16="http://schemas.microsoft.com/office/drawing/2014/main" val="332637755"/>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a:t>
                      </a:r>
                      <a:r>
                        <a:rPr kumimoji="1" lang="en-US" altLang="ja-JP" sz="500" dirty="0">
                          <a:latin typeface="ＭＳ Ｐゴシック" panose="020B0600070205080204" pitchFamily="50" charset="-128"/>
                          <a:ea typeface="ＭＳ Ｐゴシック" panose="020B0600070205080204" pitchFamily="50" charset="-128"/>
                        </a:rPr>
                        <a:t>2</a:t>
                      </a:r>
                    </a:p>
                    <a:p>
                      <a:pPr algn="ctr"/>
                      <a:r>
                        <a:rPr kumimoji="1" lang="ja-JP" altLang="en-US" sz="500" dirty="0">
                          <a:latin typeface="ＭＳ Ｐゴシック" panose="020B0600070205080204" pitchFamily="50" charset="-128"/>
                          <a:ea typeface="ＭＳ Ｐゴシック" panose="020B0600070205080204" pitchFamily="50" charset="-128"/>
                        </a:rPr>
                        <a:t>千歳橋</a:t>
                      </a:r>
                    </a:p>
                  </a:txBody>
                  <a:tcPr marL="21772" marR="21772" marT="21772" marB="21772" anchor="ct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4</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115.2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09450">
                <a:tc>
                  <a:txBody>
                    <a:bodyPr/>
                    <a:lstStyle/>
                    <a:p>
                      <a:pPr algn="ctr"/>
                      <a:r>
                        <a:rPr kumimoji="1" lang="ja-JP" altLang="en-US" sz="500" dirty="0">
                          <a:latin typeface="ＭＳ Ｐゴシック" panose="020B0600070205080204" pitchFamily="50" charset="-128"/>
                          <a:ea typeface="ＭＳ Ｐゴシック" panose="020B0600070205080204" pitchFamily="50" charset="-128"/>
                        </a:rPr>
                        <a:t>エリア３</a:t>
                      </a:r>
                      <a:endParaRPr kumimoji="1" lang="en-US" altLang="ja-JP" sz="500" dirty="0">
                        <a:latin typeface="ＭＳ Ｐゴシック" panose="020B0600070205080204" pitchFamily="50" charset="-128"/>
                        <a:ea typeface="ＭＳ Ｐゴシック" panose="020B0600070205080204" pitchFamily="50" charset="-128"/>
                      </a:endParaRPr>
                    </a:p>
                    <a:p>
                      <a:pPr algn="ctr"/>
                      <a:r>
                        <a:rPr kumimoji="1" lang="ja-JP" altLang="en-US" sz="500" dirty="0">
                          <a:latin typeface="ＭＳ Ｐゴシック" panose="020B0600070205080204" pitchFamily="50" charset="-128"/>
                          <a:ea typeface="ＭＳ Ｐゴシック" panose="020B0600070205080204" pitchFamily="50" charset="-128"/>
                        </a:rPr>
                        <a:t>南弁天橋</a:t>
                      </a:r>
                    </a:p>
                  </a:txBody>
                  <a:tcPr marL="21772" marR="21772" marT="21772" marB="21772" anchor="ctr">
                    <a:lnR w="12700" cap="flat" cmpd="sng" algn="ctr">
                      <a:solidFill>
                        <a:schemeClr val="tx1"/>
                      </a:solidFill>
                      <a:prstDash val="solid"/>
                      <a:round/>
                      <a:headEnd type="none" w="med" len="med"/>
                      <a:tailEnd type="none" w="med" len="med"/>
                    </a:lnR>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6</a:t>
                      </a:r>
                      <a:r>
                        <a:rPr kumimoji="1" lang="ja-JP" altLang="en-US" sz="500" dirty="0">
                          <a:latin typeface="ＭＳ Ｐゴシック" panose="020B0600070205080204" pitchFamily="50" charset="-128"/>
                          <a:ea typeface="ＭＳ Ｐゴシック" panose="020B0600070205080204" pitchFamily="50" charset="-128"/>
                        </a:rPr>
                        <a:t>回</a:t>
                      </a: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172.8</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0.6</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259.2</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500" dirty="0">
                          <a:latin typeface="ＭＳ Ｐゴシック" panose="020B0600070205080204" pitchFamily="50" charset="-128"/>
                          <a:ea typeface="ＭＳ Ｐゴシック" panose="020B0600070205080204" pitchFamily="50" charset="-128"/>
                        </a:rPr>
                        <a:t>0.9</a:t>
                      </a:r>
                      <a:endParaRPr kumimoji="1" lang="ja-JP" altLang="en-US" sz="500" dirty="0">
                        <a:latin typeface="ＭＳ Ｐゴシック" panose="020B0600070205080204" pitchFamily="50" charset="-128"/>
                        <a:ea typeface="ＭＳ Ｐゴシック" panose="020B0600070205080204" pitchFamily="50" charset="-128"/>
                      </a:endParaRPr>
                    </a:p>
                  </a:txBody>
                  <a:tcPr marL="21772" marR="21772" marT="21772" marB="217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77216447"/>
                  </a:ext>
                </a:extLst>
              </a:tr>
            </a:tbl>
          </a:graphicData>
        </a:graphic>
      </p:graphicFrame>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56</a:t>
            </a:fld>
            <a:endParaRPr kumimoji="1" lang="ja-JP" altLang="en-US" dirty="0"/>
          </a:p>
        </p:txBody>
      </p:sp>
      <p:cxnSp>
        <p:nvCxnSpPr>
          <p:cNvPr id="126" name="直線矢印コネクタ 125"/>
          <p:cNvCxnSpPr/>
          <p:nvPr/>
        </p:nvCxnSpPr>
        <p:spPr>
          <a:xfrm flipV="1">
            <a:off x="1617729" y="4470913"/>
            <a:ext cx="0" cy="1758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p:cNvCxnSpPr/>
          <p:nvPr/>
        </p:nvCxnSpPr>
        <p:spPr>
          <a:xfrm>
            <a:off x="665618" y="5353763"/>
            <a:ext cx="1895449" cy="4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flipV="1">
            <a:off x="3939431" y="2298344"/>
            <a:ext cx="0" cy="1758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矢印コネクタ 132"/>
          <p:cNvCxnSpPr/>
          <p:nvPr/>
        </p:nvCxnSpPr>
        <p:spPr>
          <a:xfrm>
            <a:off x="2979797" y="3184956"/>
            <a:ext cx="1895449" cy="4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円形吹き出し 121"/>
          <p:cNvSpPr/>
          <p:nvPr/>
        </p:nvSpPr>
        <p:spPr>
          <a:xfrm>
            <a:off x="2986937" y="3717665"/>
            <a:ext cx="988531" cy="402157"/>
          </a:xfrm>
          <a:prstGeom prst="wedgeEllipseCallout">
            <a:avLst>
              <a:gd name="adj1" fmla="val 41608"/>
              <a:gd name="adj2" fmla="val -5648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②</a:t>
            </a:r>
            <a:r>
              <a:rPr kumimoji="1" lang="en-US" altLang="ja-JP" sz="665" dirty="0">
                <a:latin typeface="ＭＳ Ｐゴシック" panose="020B0600070205080204" pitchFamily="50" charset="-128"/>
                <a:ea typeface="ＭＳ Ｐゴシック" panose="020B0600070205080204" pitchFamily="50" charset="-128"/>
              </a:rPr>
              <a:t>6/25</a:t>
            </a:r>
            <a:r>
              <a:rPr kumimoji="1" lang="ja-JP" altLang="en-US" sz="665" dirty="0">
                <a:latin typeface="ＭＳ Ｐゴシック" panose="020B0600070205080204" pitchFamily="50" charset="-128"/>
                <a:ea typeface="ＭＳ Ｐゴシック" panose="020B0600070205080204" pitchFamily="50" charset="-128"/>
              </a:rPr>
              <a:t>～</a:t>
            </a:r>
            <a:r>
              <a:rPr kumimoji="1" lang="en-US" altLang="ja-JP" sz="665" dirty="0">
                <a:latin typeface="ＭＳ Ｐゴシック" panose="020B0600070205080204" pitchFamily="50" charset="-128"/>
                <a:ea typeface="ＭＳ Ｐゴシック" panose="020B0600070205080204" pitchFamily="50" charset="-128"/>
              </a:rPr>
              <a:t>8/23</a:t>
            </a:r>
          </a:p>
          <a:p>
            <a:pPr algn="ctr"/>
            <a:r>
              <a:rPr kumimoji="1" lang="ja-JP" altLang="en-US" sz="665" dirty="0">
                <a:latin typeface="ＭＳ Ｐゴシック" panose="020B0600070205080204" pitchFamily="50" charset="-128"/>
                <a:ea typeface="ＭＳ Ｐゴシック" panose="020B0600070205080204" pitchFamily="50" charset="-128"/>
              </a:rPr>
              <a:t>下水放流により底質悪化</a:t>
            </a:r>
            <a:endParaRPr kumimoji="1" lang="en-US" altLang="ja-JP" sz="665" dirty="0">
              <a:latin typeface="ＭＳ Ｐゴシック" panose="020B0600070205080204" pitchFamily="50" charset="-128"/>
              <a:ea typeface="ＭＳ Ｐゴシック" panose="020B0600070205080204" pitchFamily="50" charset="-128"/>
            </a:endParaRPr>
          </a:p>
        </p:txBody>
      </p:sp>
      <p:sp>
        <p:nvSpPr>
          <p:cNvPr id="127" name="円形吹き出し 126"/>
          <p:cNvSpPr/>
          <p:nvPr/>
        </p:nvSpPr>
        <p:spPr>
          <a:xfrm>
            <a:off x="3054870" y="2233631"/>
            <a:ext cx="1011872" cy="402157"/>
          </a:xfrm>
          <a:prstGeom prst="wedgeEllipseCallout">
            <a:avLst>
              <a:gd name="adj1" fmla="val 25670"/>
              <a:gd name="adj2" fmla="val 12900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③</a:t>
            </a:r>
            <a:r>
              <a:rPr kumimoji="1" lang="en-US" altLang="ja-JP" sz="665" dirty="0">
                <a:latin typeface="ＭＳ Ｐゴシック" panose="020B0600070205080204" pitchFamily="50" charset="-128"/>
                <a:ea typeface="ＭＳ Ｐゴシック" panose="020B0600070205080204" pitchFamily="50" charset="-128"/>
              </a:rPr>
              <a:t>9/27</a:t>
            </a:r>
            <a:r>
              <a:rPr kumimoji="1" lang="ja-JP" altLang="en-US" sz="665" dirty="0">
                <a:latin typeface="ＭＳ Ｐゴシック" panose="020B0600070205080204" pitchFamily="50" charset="-128"/>
                <a:ea typeface="ＭＳ Ｐゴシック" panose="020B0600070205080204" pitchFamily="50" charset="-128"/>
              </a:rPr>
              <a:t>～</a:t>
            </a:r>
            <a:r>
              <a:rPr kumimoji="1" lang="en-US" altLang="ja-JP" sz="665" dirty="0">
                <a:latin typeface="ＭＳ Ｐゴシック" panose="020B0600070205080204" pitchFamily="50" charset="-128"/>
                <a:ea typeface="ＭＳ Ｐゴシック" panose="020B0600070205080204" pitchFamily="50" charset="-128"/>
              </a:rPr>
              <a:t>5/17</a:t>
            </a:r>
          </a:p>
          <a:p>
            <a:pPr algn="ctr"/>
            <a:r>
              <a:rPr kumimoji="1" lang="ja-JP" altLang="en-US" sz="665" dirty="0">
                <a:latin typeface="ＭＳ Ｐゴシック" panose="020B0600070205080204" pitchFamily="50" charset="-128"/>
                <a:ea typeface="ＭＳ Ｐゴシック" panose="020B0600070205080204" pitchFamily="50" charset="-128"/>
              </a:rPr>
              <a:t>底質の攪乱が　　少ないと改善傾向</a:t>
            </a:r>
            <a:endParaRPr kumimoji="1" lang="en-US" altLang="ja-JP" sz="665" dirty="0">
              <a:latin typeface="ＭＳ Ｐゴシック" panose="020B0600070205080204" pitchFamily="50" charset="-128"/>
              <a:ea typeface="ＭＳ Ｐゴシック" panose="020B0600070205080204" pitchFamily="50" charset="-128"/>
            </a:endParaRPr>
          </a:p>
        </p:txBody>
      </p:sp>
      <p:cxnSp>
        <p:nvCxnSpPr>
          <p:cNvPr id="135" name="直線矢印コネクタ 134"/>
          <p:cNvCxnSpPr/>
          <p:nvPr/>
        </p:nvCxnSpPr>
        <p:spPr>
          <a:xfrm flipV="1">
            <a:off x="6208428" y="2298344"/>
            <a:ext cx="0" cy="1758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矢印コネクタ 136"/>
          <p:cNvCxnSpPr/>
          <p:nvPr/>
        </p:nvCxnSpPr>
        <p:spPr>
          <a:xfrm>
            <a:off x="5248793" y="3184956"/>
            <a:ext cx="1895449" cy="4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9" name="円形吹き出し 288"/>
          <p:cNvSpPr/>
          <p:nvPr/>
        </p:nvSpPr>
        <p:spPr>
          <a:xfrm>
            <a:off x="5233236" y="2168925"/>
            <a:ext cx="1204631" cy="336348"/>
          </a:xfrm>
          <a:prstGeom prst="wedgeEllipseCallout">
            <a:avLst>
              <a:gd name="adj1" fmla="val 1211"/>
              <a:gd name="adj2" fmla="val 10280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⑥</a:t>
            </a:r>
            <a:r>
              <a:rPr kumimoji="1" lang="en-US" altLang="ja-JP" sz="665" dirty="0">
                <a:latin typeface="ＭＳ Ｐゴシック" panose="020B0600070205080204" pitchFamily="50" charset="-128"/>
                <a:ea typeface="ＭＳ Ｐゴシック" panose="020B0600070205080204" pitchFamily="50" charset="-128"/>
              </a:rPr>
              <a:t>10/25</a:t>
            </a:r>
            <a:r>
              <a:rPr kumimoji="1" lang="ja-JP" altLang="en-US" sz="665" dirty="0">
                <a:latin typeface="ＭＳ Ｐゴシック" panose="020B0600070205080204" pitchFamily="50" charset="-128"/>
                <a:ea typeface="ＭＳ Ｐゴシック" panose="020B0600070205080204" pitchFamily="50" charset="-128"/>
              </a:rPr>
              <a:t>～</a:t>
            </a:r>
            <a:r>
              <a:rPr kumimoji="1" lang="en-US" altLang="ja-JP" sz="665" dirty="0">
                <a:latin typeface="ＭＳ Ｐゴシック" panose="020B0600070205080204" pitchFamily="50" charset="-128"/>
                <a:ea typeface="ＭＳ Ｐゴシック" panose="020B0600070205080204" pitchFamily="50" charset="-128"/>
              </a:rPr>
              <a:t>2/13</a:t>
            </a:r>
          </a:p>
          <a:p>
            <a:pPr algn="ctr"/>
            <a:r>
              <a:rPr kumimoji="1" lang="ja-JP" altLang="en-US" sz="665" dirty="0">
                <a:latin typeface="ＭＳ Ｐゴシック" panose="020B0600070205080204" pitchFamily="50" charset="-128"/>
                <a:ea typeface="ＭＳ Ｐゴシック" panose="020B0600070205080204" pitchFamily="50" charset="-128"/>
              </a:rPr>
              <a:t>良好な状態を維持</a:t>
            </a:r>
            <a:endParaRPr kumimoji="1" lang="en-US" altLang="ja-JP" sz="665" dirty="0">
              <a:latin typeface="ＭＳ Ｐゴシック" panose="020B0600070205080204" pitchFamily="50" charset="-128"/>
              <a:ea typeface="ＭＳ Ｐゴシック" panose="020B0600070205080204" pitchFamily="50" charset="-128"/>
            </a:endParaRPr>
          </a:p>
        </p:txBody>
      </p:sp>
      <p:sp>
        <p:nvSpPr>
          <p:cNvPr id="290" name="円形吹き出し 289"/>
          <p:cNvSpPr/>
          <p:nvPr/>
        </p:nvSpPr>
        <p:spPr>
          <a:xfrm>
            <a:off x="5792979" y="3647205"/>
            <a:ext cx="1479466" cy="402157"/>
          </a:xfrm>
          <a:prstGeom prst="wedgeEllipseCallout">
            <a:avLst>
              <a:gd name="adj1" fmla="val -31389"/>
              <a:gd name="adj2" fmla="val -64063"/>
            </a:avLst>
          </a:prstGeom>
          <a:ln>
            <a:solidFill>
              <a:srgbClr val="00B0F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⑦年間通じて</a:t>
            </a:r>
            <a:endParaRPr kumimoji="1" lang="en-US" altLang="ja-JP" sz="665" dirty="0">
              <a:latin typeface="ＭＳ Ｐゴシック" panose="020B0600070205080204" pitchFamily="50" charset="-128"/>
              <a:ea typeface="ＭＳ Ｐゴシック" panose="020B0600070205080204" pitchFamily="50" charset="-128"/>
            </a:endParaRPr>
          </a:p>
          <a:p>
            <a:pPr algn="ctr"/>
            <a:r>
              <a:rPr kumimoji="1" lang="ja-JP" altLang="en-US" sz="665" dirty="0">
                <a:latin typeface="ＭＳ Ｐゴシック" panose="020B0600070205080204" pitchFamily="50" charset="-128"/>
                <a:ea typeface="ＭＳ Ｐゴシック" panose="020B0600070205080204" pitchFamily="50" charset="-128"/>
              </a:rPr>
              <a:t>対照区に比べ</a:t>
            </a:r>
            <a:endParaRPr kumimoji="1" lang="en-US" altLang="ja-JP" sz="665" dirty="0">
              <a:latin typeface="ＭＳ Ｐゴシック" panose="020B0600070205080204" pitchFamily="50" charset="-128"/>
              <a:ea typeface="ＭＳ Ｐゴシック" panose="020B0600070205080204" pitchFamily="50" charset="-128"/>
            </a:endParaRPr>
          </a:p>
          <a:p>
            <a:pPr algn="ctr"/>
            <a:r>
              <a:rPr kumimoji="1" lang="ja-JP" altLang="en-US" sz="665" dirty="0">
                <a:latin typeface="ＭＳ Ｐゴシック" panose="020B0600070205080204" pitchFamily="50" charset="-128"/>
                <a:ea typeface="ＭＳ Ｐゴシック" panose="020B0600070205080204" pitchFamily="50" charset="-128"/>
              </a:rPr>
              <a:t>実験区１の底質が良好</a:t>
            </a:r>
            <a:endParaRPr kumimoji="1" lang="en-US" altLang="ja-JP" sz="665" dirty="0">
              <a:latin typeface="ＭＳ Ｐゴシック" panose="020B0600070205080204" pitchFamily="50" charset="-128"/>
              <a:ea typeface="ＭＳ Ｐゴシック" panose="020B0600070205080204" pitchFamily="50" charset="-128"/>
            </a:endParaRPr>
          </a:p>
        </p:txBody>
      </p:sp>
      <p:cxnSp>
        <p:nvCxnSpPr>
          <p:cNvPr id="140" name="直線矢印コネクタ 139"/>
          <p:cNvCxnSpPr/>
          <p:nvPr/>
        </p:nvCxnSpPr>
        <p:spPr>
          <a:xfrm flipV="1">
            <a:off x="3970574" y="4461902"/>
            <a:ext cx="0" cy="1758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矢印コネクタ 140"/>
          <p:cNvCxnSpPr/>
          <p:nvPr/>
        </p:nvCxnSpPr>
        <p:spPr>
          <a:xfrm>
            <a:off x="3018463" y="5344752"/>
            <a:ext cx="1895449" cy="4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4" name="円形吹き出し 283"/>
          <p:cNvSpPr/>
          <p:nvPr/>
        </p:nvSpPr>
        <p:spPr>
          <a:xfrm>
            <a:off x="2968179" y="4552234"/>
            <a:ext cx="1026072" cy="402157"/>
          </a:xfrm>
          <a:prstGeom prst="wedgeEllipseCallout">
            <a:avLst>
              <a:gd name="adj1" fmla="val 20661"/>
              <a:gd name="adj2" fmla="val 9137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③</a:t>
            </a:r>
            <a:r>
              <a:rPr kumimoji="1" lang="en-US" altLang="ja-JP" sz="665" dirty="0">
                <a:latin typeface="ＭＳ Ｐゴシック" panose="020B0600070205080204" pitchFamily="50" charset="-128"/>
                <a:ea typeface="ＭＳ Ｐゴシック" panose="020B0600070205080204" pitchFamily="50" charset="-128"/>
              </a:rPr>
              <a:t>9/27</a:t>
            </a:r>
            <a:r>
              <a:rPr kumimoji="1" lang="ja-JP" altLang="en-US" sz="665" dirty="0">
                <a:latin typeface="ＭＳ Ｐゴシック" panose="020B0600070205080204" pitchFamily="50" charset="-128"/>
                <a:ea typeface="ＭＳ Ｐゴシック" panose="020B0600070205080204" pitchFamily="50" charset="-128"/>
              </a:rPr>
              <a:t>～</a:t>
            </a:r>
            <a:r>
              <a:rPr kumimoji="1" lang="en-US" altLang="ja-JP" sz="665" dirty="0">
                <a:latin typeface="ＭＳ Ｐゴシック" panose="020B0600070205080204" pitchFamily="50" charset="-128"/>
                <a:ea typeface="ＭＳ Ｐゴシック" panose="020B0600070205080204" pitchFamily="50" charset="-128"/>
              </a:rPr>
              <a:t>5/17</a:t>
            </a:r>
          </a:p>
          <a:p>
            <a:pPr algn="ctr"/>
            <a:r>
              <a:rPr kumimoji="1" lang="ja-JP" altLang="en-US" sz="665" dirty="0">
                <a:latin typeface="ＭＳ Ｐゴシック" panose="020B0600070205080204" pitchFamily="50" charset="-128"/>
                <a:ea typeface="ＭＳ Ｐゴシック" panose="020B0600070205080204" pitchFamily="50" charset="-128"/>
              </a:rPr>
              <a:t>底質の攪乱が　　少ないと改善傾向</a:t>
            </a:r>
            <a:endParaRPr kumimoji="1" lang="en-US" altLang="ja-JP" sz="665" dirty="0">
              <a:latin typeface="ＭＳ Ｐゴシック" panose="020B0600070205080204" pitchFamily="50" charset="-128"/>
              <a:ea typeface="ＭＳ Ｐゴシック" panose="020B0600070205080204" pitchFamily="50" charset="-128"/>
            </a:endParaRPr>
          </a:p>
        </p:txBody>
      </p:sp>
      <p:sp>
        <p:nvSpPr>
          <p:cNvPr id="136" name="円形吹き出し 135"/>
          <p:cNvSpPr/>
          <p:nvPr/>
        </p:nvSpPr>
        <p:spPr>
          <a:xfrm>
            <a:off x="3007155" y="5876642"/>
            <a:ext cx="968313" cy="402157"/>
          </a:xfrm>
          <a:prstGeom prst="wedgeEllipseCallout">
            <a:avLst>
              <a:gd name="adj1" fmla="val 37758"/>
              <a:gd name="adj2" fmla="val -4875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②</a:t>
            </a:r>
            <a:r>
              <a:rPr kumimoji="1" lang="en-US" altLang="ja-JP" sz="665" dirty="0">
                <a:latin typeface="ＭＳ Ｐゴシック" panose="020B0600070205080204" pitchFamily="50" charset="-128"/>
                <a:ea typeface="ＭＳ Ｐゴシック" panose="020B0600070205080204" pitchFamily="50" charset="-128"/>
              </a:rPr>
              <a:t>8/23</a:t>
            </a:r>
            <a:r>
              <a:rPr kumimoji="1" lang="ja-JP" altLang="en-US" sz="665" dirty="0">
                <a:latin typeface="ＭＳ Ｐゴシック" panose="020B0600070205080204" pitchFamily="50" charset="-128"/>
                <a:ea typeface="ＭＳ Ｐゴシック" panose="020B0600070205080204" pitchFamily="50" charset="-128"/>
              </a:rPr>
              <a:t>～</a:t>
            </a:r>
            <a:r>
              <a:rPr kumimoji="1" lang="en-US" altLang="ja-JP" sz="665" dirty="0">
                <a:latin typeface="ＭＳ Ｐゴシック" panose="020B0600070205080204" pitchFamily="50" charset="-128"/>
                <a:ea typeface="ＭＳ Ｐゴシック" panose="020B0600070205080204" pitchFamily="50" charset="-128"/>
              </a:rPr>
              <a:t>9/27</a:t>
            </a:r>
          </a:p>
          <a:p>
            <a:pPr algn="ctr"/>
            <a:r>
              <a:rPr kumimoji="1" lang="ja-JP" altLang="en-US" sz="665" dirty="0">
                <a:latin typeface="ＭＳ Ｐゴシック" panose="020B0600070205080204" pitchFamily="50" charset="-128"/>
                <a:ea typeface="ＭＳ Ｐゴシック" panose="020B0600070205080204" pitchFamily="50" charset="-128"/>
              </a:rPr>
              <a:t>堆積により底質悪化</a:t>
            </a:r>
            <a:endParaRPr kumimoji="1" lang="en-US" altLang="ja-JP" sz="665" dirty="0">
              <a:latin typeface="ＭＳ Ｐゴシック" panose="020B0600070205080204" pitchFamily="50" charset="-128"/>
              <a:ea typeface="ＭＳ Ｐゴシック" panose="020B0600070205080204" pitchFamily="50" charset="-128"/>
            </a:endParaRPr>
          </a:p>
        </p:txBody>
      </p:sp>
      <p:cxnSp>
        <p:nvCxnSpPr>
          <p:cNvPr id="142" name="直線矢印コネクタ 141"/>
          <p:cNvCxnSpPr/>
          <p:nvPr/>
        </p:nvCxnSpPr>
        <p:spPr>
          <a:xfrm flipV="1">
            <a:off x="6236736" y="4481971"/>
            <a:ext cx="0" cy="1758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a:off x="5279731" y="5357654"/>
            <a:ext cx="1895449" cy="4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1" name="円形吹き出し 290"/>
          <p:cNvSpPr/>
          <p:nvPr/>
        </p:nvSpPr>
        <p:spPr>
          <a:xfrm>
            <a:off x="5273269" y="4341901"/>
            <a:ext cx="950909" cy="403397"/>
          </a:xfrm>
          <a:prstGeom prst="wedgeEllipseCallout">
            <a:avLst>
              <a:gd name="adj1" fmla="val -9916"/>
              <a:gd name="adj2" fmla="val 7834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⑤</a:t>
            </a:r>
            <a:r>
              <a:rPr kumimoji="1" lang="en-US" altLang="ja-JP" sz="665" dirty="0">
                <a:latin typeface="ＭＳ Ｐゴシック" panose="020B0600070205080204" pitchFamily="50" charset="-128"/>
                <a:ea typeface="ＭＳ Ｐゴシック" panose="020B0600070205080204" pitchFamily="50" charset="-128"/>
              </a:rPr>
              <a:t>2/13</a:t>
            </a:r>
          </a:p>
          <a:p>
            <a:pPr algn="ctr"/>
            <a:r>
              <a:rPr kumimoji="1" lang="ja-JP" altLang="en-US" sz="665" dirty="0">
                <a:latin typeface="ＭＳ Ｐゴシック" panose="020B0600070205080204" pitchFamily="50" charset="-128"/>
                <a:ea typeface="ＭＳ Ｐゴシック" panose="020B0600070205080204" pitchFamily="50" charset="-128"/>
              </a:rPr>
              <a:t>全観測結果中</a:t>
            </a:r>
            <a:endParaRPr kumimoji="1" lang="en-US" altLang="ja-JP" sz="665" dirty="0">
              <a:latin typeface="ＭＳ Ｐゴシック" panose="020B0600070205080204" pitchFamily="50" charset="-128"/>
              <a:ea typeface="ＭＳ Ｐゴシック" panose="020B0600070205080204" pitchFamily="50" charset="-128"/>
            </a:endParaRPr>
          </a:p>
          <a:p>
            <a:pPr algn="ctr"/>
            <a:r>
              <a:rPr kumimoji="1" lang="ja-JP" altLang="en-US" sz="665" dirty="0">
                <a:latin typeface="ＭＳ Ｐゴシック" panose="020B0600070205080204" pitchFamily="50" charset="-128"/>
                <a:ea typeface="ＭＳ Ｐゴシック" panose="020B0600070205080204" pitchFamily="50" charset="-128"/>
              </a:rPr>
              <a:t>底質が最も良好</a:t>
            </a:r>
            <a:endParaRPr kumimoji="1" lang="en-US" altLang="ja-JP" sz="665" dirty="0">
              <a:latin typeface="ＭＳ Ｐゴシック" panose="020B0600070205080204" pitchFamily="50" charset="-128"/>
              <a:ea typeface="ＭＳ Ｐゴシック" panose="020B0600070205080204" pitchFamily="50" charset="-128"/>
            </a:endParaRPr>
          </a:p>
        </p:txBody>
      </p:sp>
      <p:sp>
        <p:nvSpPr>
          <p:cNvPr id="288" name="円形吹き出し 287"/>
          <p:cNvSpPr/>
          <p:nvPr/>
        </p:nvSpPr>
        <p:spPr>
          <a:xfrm>
            <a:off x="5266019" y="5824010"/>
            <a:ext cx="1255018" cy="402157"/>
          </a:xfrm>
          <a:prstGeom prst="wedgeEllipseCallout">
            <a:avLst>
              <a:gd name="adj1" fmla="val 16819"/>
              <a:gd name="adj2" fmla="val -80022"/>
            </a:avLst>
          </a:prstGeom>
          <a:ln>
            <a:solidFill>
              <a:srgbClr val="00B0F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⑦年間通じて</a:t>
            </a:r>
            <a:endParaRPr kumimoji="1" lang="en-US" altLang="ja-JP" sz="665" dirty="0">
              <a:latin typeface="ＭＳ Ｐゴシック" panose="020B0600070205080204" pitchFamily="50" charset="-128"/>
              <a:ea typeface="ＭＳ Ｐゴシック" panose="020B0600070205080204" pitchFamily="50" charset="-128"/>
            </a:endParaRPr>
          </a:p>
          <a:p>
            <a:pPr algn="ctr"/>
            <a:r>
              <a:rPr kumimoji="1" lang="ja-JP" altLang="en-US" sz="665" dirty="0">
                <a:latin typeface="ＭＳ Ｐゴシック" panose="020B0600070205080204" pitchFamily="50" charset="-128"/>
                <a:ea typeface="ＭＳ Ｐゴシック" panose="020B0600070205080204" pitchFamily="50" charset="-128"/>
              </a:rPr>
              <a:t>対照区に比べ</a:t>
            </a:r>
            <a:endParaRPr kumimoji="1" lang="en-US" altLang="ja-JP" sz="665" dirty="0">
              <a:latin typeface="ＭＳ Ｐゴシック" panose="020B0600070205080204" pitchFamily="50" charset="-128"/>
              <a:ea typeface="ＭＳ Ｐゴシック" panose="020B0600070205080204" pitchFamily="50" charset="-128"/>
            </a:endParaRPr>
          </a:p>
          <a:p>
            <a:pPr algn="ctr"/>
            <a:r>
              <a:rPr kumimoji="1" lang="ja-JP" altLang="en-US" sz="665" dirty="0">
                <a:latin typeface="ＭＳ Ｐゴシック" panose="020B0600070205080204" pitchFamily="50" charset="-128"/>
                <a:ea typeface="ＭＳ Ｐゴシック" panose="020B0600070205080204" pitchFamily="50" charset="-128"/>
              </a:rPr>
              <a:t>実験区１の底質が良好</a:t>
            </a:r>
            <a:endParaRPr kumimoji="1" lang="en-US" altLang="ja-JP" sz="665" dirty="0">
              <a:latin typeface="ＭＳ Ｐゴシック" panose="020B0600070205080204" pitchFamily="50" charset="-128"/>
              <a:ea typeface="ＭＳ Ｐゴシック" panose="020B0600070205080204" pitchFamily="50" charset="-128"/>
            </a:endParaRPr>
          </a:p>
        </p:txBody>
      </p:sp>
      <p:cxnSp>
        <p:nvCxnSpPr>
          <p:cNvPr id="144" name="直線矢印コネクタ 143"/>
          <p:cNvCxnSpPr/>
          <p:nvPr/>
        </p:nvCxnSpPr>
        <p:spPr>
          <a:xfrm flipV="1">
            <a:off x="1617729" y="2290500"/>
            <a:ext cx="0" cy="1766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p:cNvCxnSpPr/>
          <p:nvPr/>
        </p:nvCxnSpPr>
        <p:spPr>
          <a:xfrm>
            <a:off x="665618" y="3179633"/>
            <a:ext cx="1895449" cy="4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3" name="円形吹き出し 282"/>
          <p:cNvSpPr/>
          <p:nvPr/>
        </p:nvSpPr>
        <p:spPr>
          <a:xfrm>
            <a:off x="771979" y="2277334"/>
            <a:ext cx="977461" cy="454926"/>
          </a:xfrm>
          <a:prstGeom prst="wedgeEllipseCallout">
            <a:avLst>
              <a:gd name="adj1" fmla="val 12268"/>
              <a:gd name="adj2" fmla="val 98046"/>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①散布直後だが</a:t>
            </a:r>
            <a:endParaRPr kumimoji="1" lang="en-US" altLang="ja-JP" sz="665" dirty="0">
              <a:latin typeface="ＭＳ Ｐゴシック" panose="020B0600070205080204" pitchFamily="50" charset="-128"/>
              <a:ea typeface="ＭＳ Ｐゴシック" panose="020B0600070205080204" pitchFamily="50" charset="-128"/>
            </a:endParaRPr>
          </a:p>
          <a:p>
            <a:pPr algn="ctr"/>
            <a:r>
              <a:rPr kumimoji="1" lang="ja-JP" altLang="en-US" sz="665" dirty="0">
                <a:latin typeface="ＭＳ Ｐゴシック" panose="020B0600070205080204" pitchFamily="50" charset="-128"/>
                <a:ea typeface="ＭＳ Ｐゴシック" panose="020B0600070205080204" pitchFamily="50" charset="-128"/>
              </a:rPr>
              <a:t>下水放流があり底質改善傾向は見られない</a:t>
            </a:r>
            <a:endParaRPr kumimoji="1" lang="en-US" altLang="ja-JP" sz="665" dirty="0">
              <a:latin typeface="ＭＳ Ｐゴシック" panose="020B0600070205080204" pitchFamily="50" charset="-128"/>
              <a:ea typeface="ＭＳ Ｐゴシック" panose="020B0600070205080204" pitchFamily="50" charset="-128"/>
            </a:endParaRPr>
          </a:p>
        </p:txBody>
      </p:sp>
      <p:sp>
        <p:nvSpPr>
          <p:cNvPr id="148" name="円形吹き出し 147"/>
          <p:cNvSpPr/>
          <p:nvPr/>
        </p:nvSpPr>
        <p:spPr>
          <a:xfrm>
            <a:off x="4008066" y="3717665"/>
            <a:ext cx="988531" cy="402157"/>
          </a:xfrm>
          <a:prstGeom prst="wedgeEllipseCallout">
            <a:avLst>
              <a:gd name="adj1" fmla="val -34848"/>
              <a:gd name="adj2" fmla="val -10461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②</a:t>
            </a:r>
            <a:r>
              <a:rPr kumimoji="1" lang="en-US" altLang="ja-JP" sz="665" dirty="0">
                <a:latin typeface="ＭＳ Ｐゴシック" panose="020B0600070205080204" pitchFamily="50" charset="-128"/>
                <a:ea typeface="ＭＳ Ｐゴシック" panose="020B0600070205080204" pitchFamily="50" charset="-128"/>
              </a:rPr>
              <a:t>8/23</a:t>
            </a:r>
            <a:r>
              <a:rPr kumimoji="1" lang="ja-JP" altLang="en-US" sz="665" dirty="0">
                <a:latin typeface="ＭＳ Ｐゴシック" panose="020B0600070205080204" pitchFamily="50" charset="-128"/>
                <a:ea typeface="ＭＳ Ｐゴシック" panose="020B0600070205080204" pitchFamily="50" charset="-128"/>
              </a:rPr>
              <a:t>～</a:t>
            </a:r>
            <a:r>
              <a:rPr kumimoji="1" lang="en-US" altLang="ja-JP" sz="665" dirty="0">
                <a:latin typeface="ＭＳ Ｐゴシック" panose="020B0600070205080204" pitchFamily="50" charset="-128"/>
                <a:ea typeface="ＭＳ Ｐゴシック" panose="020B0600070205080204" pitchFamily="50" charset="-128"/>
              </a:rPr>
              <a:t>9/27</a:t>
            </a:r>
          </a:p>
          <a:p>
            <a:pPr algn="ctr"/>
            <a:r>
              <a:rPr kumimoji="1" lang="ja-JP" altLang="en-US" sz="665" dirty="0">
                <a:latin typeface="ＭＳ Ｐゴシック" panose="020B0600070205080204" pitchFamily="50" charset="-128"/>
                <a:ea typeface="ＭＳ Ｐゴシック" panose="020B0600070205080204" pitchFamily="50" charset="-128"/>
              </a:rPr>
              <a:t>堆積により底質悪化</a:t>
            </a:r>
            <a:endParaRPr kumimoji="1" lang="en-US" altLang="ja-JP" sz="665" dirty="0">
              <a:latin typeface="ＭＳ Ｐゴシック" panose="020B0600070205080204" pitchFamily="50" charset="-128"/>
              <a:ea typeface="ＭＳ Ｐゴシック" panose="020B0600070205080204" pitchFamily="50" charset="-128"/>
            </a:endParaRPr>
          </a:p>
        </p:txBody>
      </p:sp>
      <p:sp>
        <p:nvSpPr>
          <p:cNvPr id="153" name="円形吹き出し 152"/>
          <p:cNvSpPr/>
          <p:nvPr/>
        </p:nvSpPr>
        <p:spPr>
          <a:xfrm>
            <a:off x="1794110" y="5503203"/>
            <a:ext cx="977461" cy="454926"/>
          </a:xfrm>
          <a:prstGeom prst="wedgeEllipseCallout">
            <a:avLst>
              <a:gd name="adj1" fmla="val -72956"/>
              <a:gd name="adj2" fmla="val -28133"/>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lIns="33828" tIns="33828" rIns="33828" bIns="33828" rtlCol="0" anchor="ctr"/>
          <a:lstStyle/>
          <a:p>
            <a:pPr algn="ctr"/>
            <a:r>
              <a:rPr kumimoji="1" lang="ja-JP" altLang="en-US" sz="665" dirty="0">
                <a:latin typeface="ＭＳ Ｐゴシック" panose="020B0600070205080204" pitchFamily="50" charset="-128"/>
                <a:ea typeface="ＭＳ Ｐゴシック" panose="020B0600070205080204" pitchFamily="50" charset="-128"/>
              </a:rPr>
              <a:t>①散布直後だが</a:t>
            </a:r>
            <a:endParaRPr kumimoji="1" lang="en-US" altLang="ja-JP" sz="665" dirty="0">
              <a:latin typeface="ＭＳ Ｐゴシック" panose="020B0600070205080204" pitchFamily="50" charset="-128"/>
              <a:ea typeface="ＭＳ Ｐゴシック" panose="020B0600070205080204" pitchFamily="50" charset="-128"/>
            </a:endParaRPr>
          </a:p>
          <a:p>
            <a:pPr algn="ctr"/>
            <a:r>
              <a:rPr kumimoji="1" lang="ja-JP" altLang="en-US" sz="665" dirty="0">
                <a:latin typeface="ＭＳ Ｐゴシック" panose="020B0600070205080204" pitchFamily="50" charset="-128"/>
                <a:ea typeface="ＭＳ Ｐゴシック" panose="020B0600070205080204" pitchFamily="50" charset="-128"/>
              </a:rPr>
              <a:t>下水放流があり底質改善傾向は見られない</a:t>
            </a:r>
            <a:endParaRPr kumimoji="1" lang="en-US" altLang="ja-JP" sz="665" dirty="0">
              <a:latin typeface="ＭＳ Ｐゴシック" panose="020B0600070205080204" pitchFamily="50" charset="-128"/>
              <a:ea typeface="ＭＳ Ｐゴシック" panose="020B0600070205080204" pitchFamily="50" charset="-128"/>
            </a:endParaRPr>
          </a:p>
        </p:txBody>
      </p:sp>
      <p:grpSp>
        <p:nvGrpSpPr>
          <p:cNvPr id="154" name="グループ化 153"/>
          <p:cNvGrpSpPr/>
          <p:nvPr/>
        </p:nvGrpSpPr>
        <p:grpSpPr>
          <a:xfrm>
            <a:off x="0" y="-37863"/>
            <a:ext cx="8179435" cy="433863"/>
            <a:chOff x="0" y="-37863"/>
            <a:chExt cx="8179435" cy="433863"/>
          </a:xfrm>
        </p:grpSpPr>
        <p:sp>
          <p:nvSpPr>
            <p:cNvPr id="155" name="正方形/長方形 154"/>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6"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en-US" altLang="ja-JP" sz="1800" dirty="0">
                  <a:latin typeface="ＭＳ ゴシック" panose="020B0609070205080204" pitchFamily="49" charset="-128"/>
                  <a:ea typeface="ＭＳ ゴシック" panose="020B0609070205080204" pitchFamily="49" charset="-128"/>
                </a:rPr>
                <a:t>3-2.</a:t>
              </a:r>
              <a:r>
                <a:rPr lang="ja-JP" altLang="en-US" sz="1800" dirty="0">
                  <a:latin typeface="ＭＳ ゴシック" panose="020B0609070205080204" pitchFamily="49" charset="-128"/>
                  <a:ea typeface="ＭＳ ゴシック" panose="020B0609070205080204" pitchFamily="49" charset="-128"/>
                </a:rPr>
                <a:t>一年間を通じた薬剤を活用した底質改善対策の試行実施</a:t>
              </a:r>
              <a:endParaRPr lang="en-US" altLang="ja-JP" sz="1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40644801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t>57</a:t>
            </a:fld>
            <a:endParaRPr kumimoji="1" lang="ja-JP" altLang="en-US"/>
          </a:p>
        </p:txBody>
      </p:sp>
      <p:sp>
        <p:nvSpPr>
          <p:cNvPr id="10" name="テキスト ボックス 9">
            <a:extLst>
              <a:ext uri="{FF2B5EF4-FFF2-40B4-BE49-F238E27FC236}">
                <a16:creationId xmlns:a16="http://schemas.microsoft.com/office/drawing/2014/main" id="{C3DD1626-346E-4408-9AD1-ADA5B1F2C265}"/>
              </a:ext>
            </a:extLst>
          </p:cNvPr>
          <p:cNvSpPr txBox="1"/>
          <p:nvPr/>
        </p:nvSpPr>
        <p:spPr>
          <a:xfrm>
            <a:off x="737537" y="2871355"/>
            <a:ext cx="7908442" cy="646331"/>
          </a:xfrm>
          <a:prstGeom prst="rect">
            <a:avLst/>
          </a:prstGeom>
          <a:noFill/>
        </p:spPr>
        <p:txBody>
          <a:bodyPr wrap="square" rtlCol="0">
            <a:spAutoFit/>
          </a:bodyPr>
          <a:lstStyle/>
          <a:p>
            <a:pPr algn="ctr"/>
            <a:r>
              <a:rPr lang="en-US" altLang="ja-JP" sz="3600" dirty="0" smtClean="0">
                <a:latin typeface="ＭＳ ゴシック" panose="020B0609070205080204" pitchFamily="49" charset="-128"/>
                <a:ea typeface="ＭＳ ゴシック" panose="020B0609070205080204" pitchFamily="49" charset="-128"/>
              </a:rPr>
              <a:t>3-3.</a:t>
            </a:r>
            <a:r>
              <a:rPr lang="ja-JP" altLang="en-US" sz="3600" dirty="0" smtClean="0">
                <a:latin typeface="ＭＳ ゴシック" panose="020B0609070205080204" pitchFamily="49" charset="-128"/>
                <a:ea typeface="ＭＳ ゴシック" panose="020B0609070205080204" pitchFamily="49" charset="-128"/>
              </a:rPr>
              <a:t>評価のまとめ</a:t>
            </a:r>
            <a:endParaRPr lang="en-US" altLang="ja-JP" sz="36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5645198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5919" y="5564570"/>
            <a:ext cx="8723341" cy="1060995"/>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nvPr>
        </p:nvGraphicFramePr>
        <p:xfrm>
          <a:off x="-197" y="594327"/>
          <a:ext cx="9144393" cy="277560"/>
        </p:xfrm>
        <a:graphic>
          <a:graphicData uri="http://schemas.openxmlformats.org/drawingml/2006/table">
            <a:tbl>
              <a:tblPr firstRow="1" bandRow="1">
                <a:tableStyleId>{5C22544A-7EE6-4342-B048-85BDC9FD1C3A}</a:tableStyleId>
              </a:tblPr>
              <a:tblGrid>
                <a:gridCol w="9144393">
                  <a:extLst>
                    <a:ext uri="{9D8B030D-6E8A-4147-A177-3AD203B41FA5}">
                      <a16:colId xmlns:a16="http://schemas.microsoft.com/office/drawing/2014/main" val="3578394316"/>
                    </a:ext>
                  </a:extLst>
                </a:gridCol>
              </a:tblGrid>
              <a:tr h="277560">
                <a:tc>
                  <a:txBody>
                    <a:bodyPr/>
                    <a:lstStyle/>
                    <a:p>
                      <a:pPr algn="ctr"/>
                      <a:r>
                        <a:rPr kumimoji="1" lang="ja-JP" altLang="en-US" sz="1100" dirty="0">
                          <a:latin typeface="ＭＳ ゴシック" panose="020B0609070205080204" pitchFamily="49" charset="-128"/>
                          <a:ea typeface="ＭＳ ゴシック" panose="020B0609070205080204" pitchFamily="49" charset="-128"/>
                        </a:rPr>
                        <a:t>試行実施結果のまとめ</a:t>
                      </a:r>
                      <a:endParaRPr kumimoji="1" lang="en-US" altLang="ja-JP" sz="1100" dirty="0">
                        <a:latin typeface="ＭＳ ゴシック" panose="020B0609070205080204" pitchFamily="49" charset="-128"/>
                        <a:ea typeface="ＭＳ ゴシック" panose="020B0609070205080204" pitchFamily="49" charset="-128"/>
                      </a:endParaRPr>
                    </a:p>
                  </a:txBody>
                  <a:tcPr marL="85923" marR="85923" marT="42961" marB="42961" anchor="ctr">
                    <a:solidFill>
                      <a:srgbClr val="FF66CC"/>
                    </a:solidFill>
                  </a:tcPr>
                </a:tc>
                <a:extLst>
                  <a:ext uri="{0D108BD9-81ED-4DB2-BD59-A6C34878D82A}">
                    <a16:rowId xmlns:a16="http://schemas.microsoft.com/office/drawing/2014/main" val="3349066960"/>
                  </a:ext>
                </a:extLst>
              </a:tr>
            </a:tbl>
          </a:graphicData>
        </a:graphic>
      </p:graphicFrame>
      <p:sp>
        <p:nvSpPr>
          <p:cNvPr id="18" name="正方形/長方形 17">
            <a:extLst>
              <a:ext uri="{FF2B5EF4-FFF2-40B4-BE49-F238E27FC236}">
                <a16:creationId xmlns:a16="http://schemas.microsoft.com/office/drawing/2014/main" id="{7B8B2E89-8F78-401E-84C9-97230D25329D}"/>
              </a:ext>
            </a:extLst>
          </p:cNvPr>
          <p:cNvSpPr/>
          <p:nvPr/>
        </p:nvSpPr>
        <p:spPr>
          <a:xfrm>
            <a:off x="0" y="206902"/>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20" name="テキスト ボックス 3">
            <a:extLst>
              <a:ext uri="{FF2B5EF4-FFF2-40B4-BE49-F238E27FC236}">
                <a16:creationId xmlns:a16="http://schemas.microsoft.com/office/drawing/2014/main" id="{CAEC8E33-2818-4574-8D8C-5A019D018BB8}"/>
              </a:ext>
            </a:extLst>
          </p:cNvPr>
          <p:cNvSpPr txBox="1"/>
          <p:nvPr/>
        </p:nvSpPr>
        <p:spPr>
          <a:xfrm>
            <a:off x="0" y="197217"/>
            <a:ext cx="6402209" cy="3819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５． </a:t>
            </a:r>
            <a:r>
              <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のまとめ</a:t>
            </a:r>
            <a:endPar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a:xfrm>
            <a:off x="8814989" y="6390248"/>
            <a:ext cx="391903" cy="217724"/>
          </a:xfrm>
        </p:spPr>
        <p:txBody>
          <a:bodyPr/>
          <a:lstStyle/>
          <a:p>
            <a:fld id="{F7809CC4-BC24-49F4-821D-E9970E7A63E4}" type="slidenum">
              <a:rPr kumimoji="1" lang="ja-JP" altLang="en-US" smtClean="0"/>
              <a:pPr/>
              <a:t>58</a:t>
            </a:fld>
            <a:endParaRPr kumimoji="1" lang="ja-JP" altLang="en-US" dirty="0"/>
          </a:p>
        </p:txBody>
      </p:sp>
      <p:graphicFrame>
        <p:nvGraphicFramePr>
          <p:cNvPr id="4" name="表 3"/>
          <p:cNvGraphicFramePr>
            <a:graphicFrameLocks noGrp="1"/>
          </p:cNvGraphicFramePr>
          <p:nvPr>
            <p:extLst/>
          </p:nvPr>
        </p:nvGraphicFramePr>
        <p:xfrm>
          <a:off x="175921" y="1576280"/>
          <a:ext cx="8723340" cy="3872533"/>
        </p:xfrm>
        <a:graphic>
          <a:graphicData uri="http://schemas.openxmlformats.org/drawingml/2006/table">
            <a:tbl>
              <a:tblPr firstRow="1" bandRow="1">
                <a:tableStyleId>{5C22544A-7EE6-4342-B048-85BDC9FD1C3A}</a:tableStyleId>
              </a:tblPr>
              <a:tblGrid>
                <a:gridCol w="1837619">
                  <a:extLst>
                    <a:ext uri="{9D8B030D-6E8A-4147-A177-3AD203B41FA5}">
                      <a16:colId xmlns:a16="http://schemas.microsoft.com/office/drawing/2014/main" val="1063321374"/>
                    </a:ext>
                  </a:extLst>
                </a:gridCol>
                <a:gridCol w="3819936">
                  <a:extLst>
                    <a:ext uri="{9D8B030D-6E8A-4147-A177-3AD203B41FA5}">
                      <a16:colId xmlns:a16="http://schemas.microsoft.com/office/drawing/2014/main" val="219656951"/>
                    </a:ext>
                  </a:extLst>
                </a:gridCol>
                <a:gridCol w="3065785">
                  <a:extLst>
                    <a:ext uri="{9D8B030D-6E8A-4147-A177-3AD203B41FA5}">
                      <a16:colId xmlns:a16="http://schemas.microsoft.com/office/drawing/2014/main" val="708218209"/>
                    </a:ext>
                  </a:extLst>
                </a:gridCol>
              </a:tblGrid>
              <a:tr h="237007">
                <a:tc>
                  <a:txBody>
                    <a:bodyP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項目</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検証結果</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評価</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10419300"/>
                  </a:ext>
                </a:extLst>
              </a:tr>
              <a:tr h="1129599">
                <a:tc>
                  <a:txBody>
                    <a:bodyPr/>
                    <a:lstStyle/>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b="0" dirty="0" smtClean="0">
                          <a:latin typeface="ＭＳ Ｐゴシック" panose="020B0600070205080204" pitchFamily="50" charset="-128"/>
                          <a:ea typeface="ＭＳ Ｐゴシック" panose="020B0600070205080204" pitchFamily="50" charset="-128"/>
                        </a:rPr>
                        <a:t>底質調査による１年間を</a:t>
                      </a:r>
                      <a:endParaRPr kumimoji="1" lang="en-US" altLang="ja-JP" sz="1100" b="0" dirty="0" smtClean="0">
                        <a:latin typeface="ＭＳ Ｐゴシック" panose="020B0600070205080204" pitchFamily="50" charset="-128"/>
                        <a:ea typeface="ＭＳ Ｐゴシック" panose="020B0600070205080204" pitchFamily="50" charset="-128"/>
                      </a:endParaRPr>
                    </a:p>
                    <a:p>
                      <a:pPr algn="ctr"/>
                      <a:r>
                        <a:rPr kumimoji="1" lang="ja-JP" altLang="en-US" sz="1100" b="0" dirty="0" smtClean="0">
                          <a:latin typeface="ＭＳ Ｐゴシック" panose="020B0600070205080204" pitchFamily="50" charset="-128"/>
                          <a:ea typeface="ＭＳ Ｐゴシック" panose="020B0600070205080204" pitchFamily="50" charset="-128"/>
                        </a:rPr>
                        <a:t>通じた底質改善効果の検証</a:t>
                      </a:r>
                      <a:endParaRPr kumimoji="1" lang="en-US" altLang="ja-JP" sz="1100" b="0" dirty="0" smtClean="0">
                        <a:latin typeface="ＭＳ Ｐゴシック" panose="020B0600070205080204" pitchFamily="50" charset="-128"/>
                        <a:ea typeface="ＭＳ Ｐゴシック" panose="020B0600070205080204" pitchFamily="50" charset="-128"/>
                      </a:endParaRPr>
                    </a:p>
                    <a:p>
                      <a:pPr algn="ctr"/>
                      <a:r>
                        <a:rPr kumimoji="1" lang="ja-JP" altLang="en-US" sz="1100" b="0" dirty="0" smtClean="0">
                          <a:latin typeface="ＭＳ Ｐゴシック" panose="020B0600070205080204" pitchFamily="50" charset="-128"/>
                          <a:ea typeface="ＭＳ Ｐゴシック" panose="020B0600070205080204" pitchFamily="50" charset="-128"/>
                        </a:rPr>
                        <a:t>（</a:t>
                      </a:r>
                      <a:r>
                        <a:rPr kumimoji="1" lang="en-US" altLang="ja-JP" sz="1100" b="0" dirty="0" smtClean="0">
                          <a:latin typeface="ＭＳ Ｐゴシック" panose="020B0600070205080204" pitchFamily="50" charset="-128"/>
                          <a:ea typeface="ＭＳ Ｐゴシック" panose="020B0600070205080204" pitchFamily="50" charset="-128"/>
                        </a:rPr>
                        <a:t>p18,19</a:t>
                      </a:r>
                      <a:r>
                        <a:rPr kumimoji="1" lang="ja-JP" altLang="en-US" sz="1100" b="0" dirty="0" smtClean="0">
                          <a:latin typeface="ＭＳ Ｐゴシック" panose="020B0600070205080204" pitchFamily="50" charset="-128"/>
                          <a:ea typeface="ＭＳ Ｐゴシック" panose="020B0600070205080204" pitchFamily="50" charset="-128"/>
                        </a:rPr>
                        <a:t>）</a:t>
                      </a:r>
                      <a:endParaRPr kumimoji="1" lang="en-US" altLang="ja-JP" sz="1100" b="0" dirty="0" smtClean="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上層・下層とも改善・緩和が確認されたのはエリア</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2-2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と</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の全硫化物のみであった。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改善メカニズムを踏まえると、</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ORP,TOC,</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強熱減量は連動して改善するものと考えられる。下層ではエリア</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でのみ</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TOC,</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強熱減量とも改善が確認されたが、上層では改善・緩和は確認されなかった。</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sz="1100" dirty="0" smtClean="0">
                          <a:latin typeface="ＭＳ Ｐゴシック" panose="020B0600070205080204" pitchFamily="50" charset="-128"/>
                          <a:ea typeface="ＭＳ Ｐゴシック" panose="020B0600070205080204" pitchFamily="50" charset="-128"/>
                        </a:rPr>
                        <a:t>年間を通して実験区全体で改善・緩和が確認されたのは</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エリア</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2-2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と</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の</a:t>
                      </a:r>
                      <a:r>
                        <a:rPr lang="ja-JP" altLang="en-US" sz="1100" dirty="0" smtClean="0">
                          <a:latin typeface="ＭＳ Ｐゴシック" panose="020B0600070205080204" pitchFamily="50" charset="-128"/>
                          <a:ea typeface="ＭＳ Ｐゴシック" panose="020B0600070205080204" pitchFamily="50" charset="-128"/>
                        </a:rPr>
                        <a:t>全硫化物のみであり、平野川において薬剤の改善メカニズムから期待される底質改善効果（底質上層・下層双方での</a:t>
                      </a:r>
                      <a:r>
                        <a:rPr lang="en-US" altLang="ja-JP" sz="1100" dirty="0" smtClean="0">
                          <a:latin typeface="ＭＳ Ｐゴシック" panose="020B0600070205080204" pitchFamily="50" charset="-128"/>
                          <a:ea typeface="ＭＳ Ｐゴシック" panose="020B0600070205080204" pitchFamily="50" charset="-128"/>
                        </a:rPr>
                        <a:t>TOC,</a:t>
                      </a:r>
                      <a:r>
                        <a:rPr lang="ja-JP" altLang="en-US" sz="1100" dirty="0" smtClean="0">
                          <a:latin typeface="ＭＳ Ｐゴシック" panose="020B0600070205080204" pitchFamily="50" charset="-128"/>
                          <a:ea typeface="ＭＳ Ｐゴシック" panose="020B0600070205080204" pitchFamily="50" charset="-128"/>
                        </a:rPr>
                        <a:t>強熱減量の改善緩和）は確認されなかった。</a:t>
                      </a:r>
                      <a:endParaRPr lang="en-US" altLang="ja-JP" sz="1100" dirty="0" smtClean="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821960772"/>
                  </a:ext>
                </a:extLst>
              </a:tr>
              <a:tr h="774225">
                <a:tc>
                  <a:txBody>
                    <a:bodyPr/>
                    <a:lstStyle/>
                    <a:p>
                      <a:pPr algn="ctr"/>
                      <a:r>
                        <a:rPr kumimoji="1" lang="ja-JP" altLang="en-US" sz="1100" dirty="0" smtClean="0">
                          <a:latin typeface="ＭＳ Ｐゴシック" panose="020B0600070205080204" pitchFamily="50" charset="-128"/>
                          <a:ea typeface="ＭＳ Ｐゴシック" panose="020B0600070205080204" pitchFamily="50" charset="-128"/>
                        </a:rPr>
                        <a:t>薬剤散布量、散布頻度の違いによる底質改善効果の違い（</a:t>
                      </a:r>
                      <a:r>
                        <a:rPr kumimoji="1" lang="en-US" altLang="ja-JP" sz="1100" dirty="0" smtClean="0">
                          <a:latin typeface="ＭＳ Ｐゴシック" panose="020B0600070205080204" pitchFamily="50" charset="-128"/>
                          <a:ea typeface="ＭＳ Ｐゴシック" panose="020B0600070205080204" pitchFamily="50" charset="-128"/>
                        </a:rPr>
                        <a:t>p18,19</a:t>
                      </a:r>
                      <a:r>
                        <a:rPr kumimoji="1" lang="ja-JP" altLang="en-US" sz="1100" dirty="0" smtClean="0">
                          <a:latin typeface="ＭＳ Ｐゴシック" panose="020B0600070205080204" pitchFamily="50" charset="-128"/>
                          <a:ea typeface="ＭＳ Ｐゴシック" panose="020B0600070205080204" pitchFamily="50" charset="-128"/>
                        </a:rPr>
                        <a:t>）</a:t>
                      </a:r>
                      <a:endParaRPr kumimoji="1" lang="en-US" altLang="ja-JP" sz="1100" dirty="0" smtClean="0">
                        <a:latin typeface="ＭＳ Ｐゴシック" panose="020B0600070205080204" pitchFamily="50" charset="-128"/>
                        <a:ea typeface="ＭＳ Ｐゴシック" panose="020B0600070205080204" pitchFamily="50" charset="-128"/>
                      </a:endParaRPr>
                    </a:p>
                  </a:txBody>
                  <a:tcPr marL="55302" marR="55302" marT="27651" marB="27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今回の実証試験では、</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回あたりの散布量はメーカー推奨通り、散布頻度はメーカー推奨より高い頻度で散布すると、より多くの評価指標で改善・緩和効果が見られたが、いずれのパターンでも期待する効果は確認されなかった。</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100" dirty="0" smtClean="0">
                          <a:latin typeface="ＭＳ Ｐゴシック" panose="020B0600070205080204" pitchFamily="50" charset="-128"/>
                          <a:ea typeface="ＭＳ Ｐゴシック" panose="020B0600070205080204" pitchFamily="50" charset="-128"/>
                        </a:rPr>
                        <a:t>薬剤散布量、頻度の違いによる底質改善効果の違いは確認されたが、いずれのパターンでも期待される効果は得られず、効果的・効率的な散布方法の検証はできなかった。</a:t>
                      </a:r>
                      <a:endParaRPr kumimoji="1" lang="ja-JP" altLang="en-US" sz="1100" dirty="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971268809"/>
                  </a:ext>
                </a:extLst>
              </a:tr>
              <a:tr h="1714356">
                <a:tc>
                  <a:txBody>
                    <a:bodyPr/>
                    <a:lstStyle/>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100" b="0" dirty="0" smtClean="0">
                          <a:latin typeface="ＭＳ Ｐゴシック" panose="020B0600070205080204" pitchFamily="50" charset="-128"/>
                          <a:ea typeface="ＭＳ Ｐゴシック" panose="020B0600070205080204" pitchFamily="50" charset="-128"/>
                        </a:rPr>
                        <a:t>検証結果に対する</a:t>
                      </a:r>
                      <a:endParaRPr kumimoji="1" lang="en-US" altLang="ja-JP" sz="1100" b="0" dirty="0" smtClean="0">
                        <a:latin typeface="ＭＳ Ｐゴシック" panose="020B0600070205080204" pitchFamily="50" charset="-128"/>
                        <a:ea typeface="ＭＳ Ｐゴシック" panose="020B0600070205080204" pitchFamily="50" charset="-128"/>
                      </a:endParaRPr>
                    </a:p>
                    <a:p>
                      <a:pPr algn="ctr"/>
                      <a:r>
                        <a:rPr kumimoji="1" lang="ja-JP" altLang="en-US" sz="1100" b="0" dirty="0" smtClean="0">
                          <a:latin typeface="ＭＳ Ｐゴシック" panose="020B0600070205080204" pitchFamily="50" charset="-128"/>
                          <a:ea typeface="ＭＳ Ｐゴシック" panose="020B0600070205080204" pitchFamily="50" charset="-128"/>
                        </a:rPr>
                        <a:t>原因の考察</a:t>
                      </a:r>
                      <a:endParaRPr kumimoji="1" lang="en-US" altLang="ja-JP" sz="1100" b="0" dirty="0" smtClean="0">
                        <a:latin typeface="ＭＳ Ｐゴシック" panose="020B0600070205080204" pitchFamily="50" charset="-128"/>
                        <a:ea typeface="ＭＳ Ｐゴシック" panose="020B0600070205080204" pitchFamily="50" charset="-128"/>
                      </a:endParaRPr>
                    </a:p>
                    <a:p>
                      <a:pPr algn="ctr"/>
                      <a:r>
                        <a:rPr kumimoji="1" lang="en-US" altLang="ja-JP" sz="1100" b="0" dirty="0" smtClean="0">
                          <a:latin typeface="ＭＳ Ｐゴシック" panose="020B0600070205080204" pitchFamily="50" charset="-128"/>
                          <a:ea typeface="ＭＳ Ｐゴシック" panose="020B0600070205080204" pitchFamily="50" charset="-128"/>
                        </a:rPr>
                        <a:t>(p20</a:t>
                      </a:r>
                      <a:r>
                        <a:rPr kumimoji="1" lang="ja-JP" altLang="en-US" sz="1100" b="0" dirty="0" smtClean="0">
                          <a:latin typeface="ＭＳ Ｐゴシック" panose="020B0600070205080204" pitchFamily="50" charset="-128"/>
                          <a:ea typeface="ＭＳ Ｐゴシック" panose="020B0600070205080204" pitchFamily="50" charset="-128"/>
                        </a:rPr>
                        <a:t>～</a:t>
                      </a:r>
                      <a:r>
                        <a:rPr kumimoji="1" lang="en-US" altLang="ja-JP" sz="1100" b="0" dirty="0" smtClean="0">
                          <a:latin typeface="ＭＳ Ｐゴシック" panose="020B0600070205080204" pitchFamily="50" charset="-128"/>
                          <a:ea typeface="ＭＳ Ｐゴシック" panose="020B0600070205080204" pitchFamily="50" charset="-128"/>
                        </a:rPr>
                        <a:t>24</a:t>
                      </a:r>
                      <a:r>
                        <a:rPr kumimoji="1" lang="ja-JP" altLang="en-US" sz="1100" b="0" dirty="0" smtClean="0">
                          <a:latin typeface="ＭＳ Ｐゴシック" panose="020B0600070205080204" pitchFamily="50" charset="-128"/>
                          <a:ea typeface="ＭＳ Ｐゴシック" panose="020B0600070205080204" pitchFamily="50" charset="-128"/>
                        </a:rPr>
                        <a:t>）</a:t>
                      </a:r>
                      <a:endParaRPr kumimoji="1" lang="ja-JP" altLang="en-US" sz="1100" b="0" dirty="0">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期間ごとの変化を確認すると、比較的降雨の少ない</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9</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月～</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2</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月にかけて底質改善効果がよく確認された（</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p.20</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底泥の堆積や浸食の状況と底質改善効果を比較すると、堆積や浸食の少ない状況では底質改善効果が比較的多く確認されている（</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p.22)</a:t>
                      </a:r>
                      <a:r>
                        <a:rPr kumimoji="1" lang="ja-JP" altLang="en-US" sz="1100" dirty="0" err="1" smtClean="0">
                          <a:solidFill>
                            <a:schemeClr val="tx1"/>
                          </a:solidFill>
                          <a:latin typeface="ＭＳ Ｐゴシック" panose="020B0600070205080204" pitchFamily="50" charset="-128"/>
                          <a:ea typeface="ＭＳ Ｐゴシック" panose="020B0600070205080204" pitchFamily="50" charset="-128"/>
                        </a:rPr>
                        <a:t>。</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主成分分析の結果、薬剤散布～試料採取間に河床攪乱の小さい（下水放流量や底泥の堆積が少ない）ときに底泥の有機物指標が小さくなる（底泥がきれいになる）ことや、散布頻度が高いほど底泥の有機物指標が小さくなる傾向が確認された（</a:t>
                      </a:r>
                      <a:r>
                        <a:rPr kumimoji="1" lang="en-US" altLang="ja-JP" sz="1100" dirty="0" smtClean="0">
                          <a:solidFill>
                            <a:schemeClr val="tx1"/>
                          </a:solidFill>
                          <a:latin typeface="ＭＳ Ｐゴシック" panose="020B0600070205080204" pitchFamily="50" charset="-128"/>
                          <a:ea typeface="ＭＳ Ｐゴシック" panose="020B0600070205080204" pitchFamily="50" charset="-128"/>
                        </a:rPr>
                        <a:t>p.24</a:t>
                      </a: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本実証試験において期待される効果が確認されなかった理由として、平野川では降雨等による河床変動が大きく、薬剤散布後に堆積する底泥には効果が限定的であることが考えられる。</a:t>
                      </a:r>
                      <a:endParaRPr kumimoji="1" lang="en-US" altLang="ja-JP" sz="1100" dirty="0" smtClean="0">
                        <a:solidFill>
                          <a:schemeClr val="tx1"/>
                        </a:solidFill>
                        <a:latin typeface="ＭＳ Ｐゴシック" panose="020B0600070205080204" pitchFamily="50" charset="-128"/>
                        <a:ea typeface="ＭＳ Ｐゴシック" panose="020B0600070205080204" pitchFamily="50" charset="-128"/>
                      </a:endParaRPr>
                    </a:p>
                  </a:txBody>
                  <a:tcPr marL="55302" marR="55302" marT="27651" marB="276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867043"/>
                  </a:ext>
                </a:extLst>
              </a:tr>
            </a:tbl>
          </a:graphicData>
        </a:graphic>
      </p:graphicFrame>
      <p:sp>
        <p:nvSpPr>
          <p:cNvPr id="12" name="テキスト ボックス 11"/>
          <p:cNvSpPr txBox="1"/>
          <p:nvPr/>
        </p:nvSpPr>
        <p:spPr>
          <a:xfrm>
            <a:off x="-6938824" y="2278948"/>
            <a:ext cx="6517030" cy="1878976"/>
          </a:xfrm>
          <a:prstGeom prst="rect">
            <a:avLst/>
          </a:prstGeom>
          <a:solidFill>
            <a:schemeClr val="bg1"/>
          </a:solidFill>
          <a:ln>
            <a:solidFill>
              <a:schemeClr val="accent1"/>
            </a:solidFill>
          </a:ln>
        </p:spPr>
        <p:txBody>
          <a:bodyPr wrap="square" rtlCol="0">
            <a:spAutoFit/>
          </a:bodyPr>
          <a:lstStyle/>
          <a:p>
            <a:r>
              <a:rPr kumimoji="1" lang="en-US" altLang="ja-JP" sz="1935" dirty="0"/>
              <a:t>P7</a:t>
            </a:r>
            <a:r>
              <a:rPr kumimoji="1" lang="ja-JP" altLang="en-US" sz="1935" dirty="0"/>
              <a:t>の①、②でまとめをわける</a:t>
            </a:r>
            <a:endParaRPr kumimoji="1" lang="en-US" altLang="ja-JP" sz="1935" dirty="0"/>
          </a:p>
          <a:p>
            <a:r>
              <a:rPr kumimoji="1" lang="en-US" altLang="ja-JP" sz="1935" dirty="0"/>
              <a:t>※1</a:t>
            </a:r>
            <a:r>
              <a:rPr kumimoji="1" lang="ja-JP" altLang="en-US" sz="1935" dirty="0"/>
              <a:t>年間を通した結果⇒結果がよくなかった理由の考察</a:t>
            </a:r>
            <a:endParaRPr kumimoji="1" lang="en-US" altLang="ja-JP" sz="1935" dirty="0"/>
          </a:p>
          <a:p>
            <a:endParaRPr kumimoji="1" lang="en-US" altLang="ja-JP" sz="1935" dirty="0"/>
          </a:p>
          <a:p>
            <a:r>
              <a:rPr kumimoji="1" lang="ja-JP" altLang="en-US" sz="1935" dirty="0"/>
              <a:t>最後に総評</a:t>
            </a:r>
            <a:endParaRPr kumimoji="1" lang="en-US" altLang="ja-JP" sz="1935" dirty="0"/>
          </a:p>
          <a:p>
            <a:r>
              <a:rPr kumimoji="1" lang="ja-JP" altLang="en-US" sz="1935" dirty="0"/>
              <a:t>結果の案は書いてますが、体裁等は修正ください。</a:t>
            </a:r>
            <a:endParaRPr kumimoji="1" lang="en-US" altLang="ja-JP" sz="1935" dirty="0"/>
          </a:p>
          <a:p>
            <a:r>
              <a:rPr kumimoji="1" lang="ja-JP" altLang="en-US" sz="1935" dirty="0"/>
              <a:t>（評価方法を変えることで若干変わるかも）</a:t>
            </a:r>
            <a:endParaRPr kumimoji="1" lang="en-US" altLang="ja-JP" sz="1935" dirty="0"/>
          </a:p>
        </p:txBody>
      </p:sp>
      <p:sp>
        <p:nvSpPr>
          <p:cNvPr id="15" name="テキスト ボックス 14">
            <a:extLst>
              <a:ext uri="{FF2B5EF4-FFF2-40B4-BE49-F238E27FC236}">
                <a16:creationId xmlns:a16="http://schemas.microsoft.com/office/drawing/2014/main" id="{5650FD9B-1185-45D2-9240-D2FCC4ED3E41}"/>
              </a:ext>
            </a:extLst>
          </p:cNvPr>
          <p:cNvSpPr txBox="1"/>
          <p:nvPr/>
        </p:nvSpPr>
        <p:spPr>
          <a:xfrm>
            <a:off x="175919" y="931468"/>
            <a:ext cx="8796071" cy="509056"/>
          </a:xfrm>
          <a:prstGeom prst="rect">
            <a:avLst/>
          </a:prstGeom>
          <a:solidFill>
            <a:srgbClr val="FFFFCC"/>
          </a:solidFill>
          <a:ln>
            <a:solidFill>
              <a:srgbClr val="333300"/>
            </a:solidFill>
          </a:ln>
        </p:spPr>
        <p:txBody>
          <a:bodyPr wrap="square" lIns="43545" tIns="43545" rIns="43545" bIns="0" rtlCol="0">
            <a:noAutofit/>
          </a:bodyPr>
          <a:lstStyle/>
          <a:p>
            <a:r>
              <a:rPr lang="ja-JP" altLang="en-US" sz="968" b="1" dirty="0">
                <a:latin typeface="ＭＳ ゴシック" panose="020B0609070205080204" pitchFamily="49" charset="-128"/>
                <a:ea typeface="ＭＳ ゴシック" panose="020B0609070205080204" pitchFamily="49" charset="-128"/>
              </a:rPr>
              <a:t>本試行実施の目的</a:t>
            </a:r>
            <a:endParaRPr lang="en-US" altLang="ja-JP" sz="968" b="1" dirty="0">
              <a:latin typeface="ＭＳ ゴシック" panose="020B0609070205080204" pitchFamily="49" charset="-128"/>
              <a:ea typeface="ＭＳ ゴシック" panose="020B0609070205080204" pitchFamily="49" charset="-128"/>
            </a:endParaRPr>
          </a:p>
          <a:p>
            <a:r>
              <a:rPr lang="ja-JP" altLang="en-US" sz="968" dirty="0">
                <a:latin typeface="ＭＳ ゴシック" panose="020B0609070205080204" pitchFamily="49" charset="-128"/>
                <a:ea typeface="ＭＳ ゴシック" panose="020B0609070205080204" pitchFamily="49" charset="-128"/>
              </a:rPr>
              <a:t>・平野川では年間を通じて断続的にスカム発生が確認されている。この対策案として、令和</a:t>
            </a:r>
            <a:r>
              <a:rPr lang="en-US" altLang="ja-JP" sz="968" dirty="0">
                <a:latin typeface="ＭＳ ゴシック" panose="020B0609070205080204" pitchFamily="49" charset="-128"/>
                <a:ea typeface="ＭＳ ゴシック" panose="020B0609070205080204" pitchFamily="49" charset="-128"/>
              </a:rPr>
              <a:t>2</a:t>
            </a:r>
            <a:r>
              <a:rPr lang="ja-JP" altLang="en-US" sz="968" dirty="0">
                <a:latin typeface="ＭＳ ゴシック" panose="020B0609070205080204" pitchFamily="49" charset="-128"/>
                <a:ea typeface="ＭＳ ゴシック" panose="020B0609070205080204" pitchFamily="49" charset="-128"/>
              </a:rPr>
              <a:t>年度の現地実験で選定された薬剤による底質改善効果を検証する。</a:t>
            </a:r>
          </a:p>
          <a:p>
            <a:r>
              <a:rPr lang="ja-JP" altLang="en-US" sz="968" dirty="0">
                <a:latin typeface="ＭＳ ゴシック" panose="020B0609070205080204" pitchFamily="49" charset="-128"/>
                <a:ea typeface="ＭＳ ゴシック" panose="020B0609070205080204" pitchFamily="49" charset="-128"/>
              </a:rPr>
              <a:t>・薬剤散布量や散布頻度を変化させ、効果的・効率的な散布方法を検証する。</a:t>
            </a:r>
            <a:endParaRPr lang="en-US" altLang="ja-JP" sz="968" dirty="0">
              <a:latin typeface="ＭＳ ゴシック" panose="020B0609070205080204" pitchFamily="49" charset="-128"/>
              <a:ea typeface="ＭＳ ゴシック" panose="020B0609070205080204" pitchFamily="49" charset="-128"/>
            </a:endParaRPr>
          </a:p>
        </p:txBody>
      </p:sp>
      <p:sp>
        <p:nvSpPr>
          <p:cNvPr id="3" name="テキスト ボックス 2"/>
          <p:cNvSpPr txBox="1"/>
          <p:nvPr/>
        </p:nvSpPr>
        <p:spPr>
          <a:xfrm>
            <a:off x="249617" y="5546977"/>
            <a:ext cx="8722373" cy="1097993"/>
          </a:xfrm>
          <a:prstGeom prst="rect">
            <a:avLst/>
          </a:prstGeom>
          <a:noFill/>
        </p:spPr>
        <p:txBody>
          <a:bodyPr wrap="square" rtlCol="0">
            <a:spAutoFit/>
          </a:bodyPr>
          <a:lstStyle/>
          <a:p>
            <a:r>
              <a:rPr kumimoji="1" lang="ja-JP" altLang="en-US" sz="1089" b="1" dirty="0">
                <a:latin typeface="ＭＳ Ｐゴシック" panose="020B0600070205080204" pitchFamily="50" charset="-128"/>
                <a:ea typeface="ＭＳ Ｐゴシック" panose="020B0600070205080204" pitchFamily="50" charset="-128"/>
              </a:rPr>
              <a:t>試行実施全体の評価</a:t>
            </a:r>
            <a:endParaRPr kumimoji="1" lang="en-US" altLang="ja-JP" sz="1089" b="1" dirty="0">
              <a:latin typeface="ＭＳ Ｐゴシック" panose="020B0600070205080204" pitchFamily="50" charset="-128"/>
              <a:ea typeface="ＭＳ Ｐゴシック" panose="020B0600070205080204" pitchFamily="50" charset="-128"/>
            </a:endParaRPr>
          </a:p>
          <a:p>
            <a:pPr marL="172822" indent="-172822">
              <a:buFont typeface="Wingdings" panose="05000000000000000000" pitchFamily="2" charset="2"/>
              <a:buChar char="l"/>
            </a:pPr>
            <a:r>
              <a:rPr kumimoji="1" lang="ja-JP" altLang="en-US" sz="1089" dirty="0">
                <a:latin typeface="ＭＳ Ｐゴシック" panose="020B0600070205080204" pitchFamily="50" charset="-128"/>
                <a:ea typeface="ＭＳ Ｐゴシック" panose="020B0600070205080204" pitchFamily="50" charset="-128"/>
              </a:rPr>
              <a:t>今回の試行実施では平野川において確認された年間を通じた底質改善効果は限定的であり、期待された効果は見られなかった。薬剤を散布した底泥には薬剤の改善効果が生じると考えられるが、平野川では降雨等による河床変動が大きく、散布後に新たに堆積する底泥に対しては薬剤の効果が限定的であることが要因と推察される。</a:t>
            </a:r>
            <a:endParaRPr kumimoji="1" lang="en-US" altLang="ja-JP" sz="1089" dirty="0">
              <a:latin typeface="ＭＳ Ｐゴシック" panose="020B0600070205080204" pitchFamily="50" charset="-128"/>
              <a:ea typeface="ＭＳ Ｐゴシック" panose="020B0600070205080204" pitchFamily="50" charset="-128"/>
            </a:endParaRPr>
          </a:p>
          <a:p>
            <a:pPr marL="172822" indent="-172822">
              <a:buFont typeface="Wingdings" panose="05000000000000000000" pitchFamily="2" charset="2"/>
              <a:buChar char="l"/>
            </a:pPr>
            <a:r>
              <a:rPr kumimoji="1" lang="ja-JP" altLang="en-US" sz="1089" dirty="0">
                <a:latin typeface="ＭＳ Ｐゴシック" panose="020B0600070205080204" pitchFamily="50" charset="-128"/>
                <a:ea typeface="ＭＳ Ｐゴシック" panose="020B0600070205080204" pitchFamily="50" charset="-128"/>
              </a:rPr>
              <a:t>一方で河床変動の少ない条件であれば、特に散布回数を増やすことで薬剤による底質改善が確認された。河床変動の少ない場所で薬剤散布による底質改善を実証するには、薬剤の多量散布による水質への影響（環境基準の達成状況）や水生生物への影響について考慮する必要がある。</a:t>
            </a:r>
            <a:endParaRPr kumimoji="1" lang="ja-JP" altLang="en-US" sz="1089" dirty="0"/>
          </a:p>
        </p:txBody>
      </p:sp>
      <p:sp>
        <p:nvSpPr>
          <p:cNvPr id="19" name="テキスト ボックス 18"/>
          <p:cNvSpPr txBox="1"/>
          <p:nvPr/>
        </p:nvSpPr>
        <p:spPr>
          <a:xfrm>
            <a:off x="-2015236" y="5089795"/>
            <a:ext cx="1593442" cy="427553"/>
          </a:xfrm>
          <a:prstGeom prst="rect">
            <a:avLst/>
          </a:prstGeom>
          <a:solidFill>
            <a:srgbClr val="FFFF00"/>
          </a:solidFill>
          <a:ln>
            <a:solidFill>
              <a:schemeClr val="tx1"/>
            </a:solidFill>
          </a:ln>
        </p:spPr>
        <p:txBody>
          <a:bodyPr wrap="square" rtlCol="0">
            <a:spAutoFit/>
          </a:bodyPr>
          <a:lstStyle/>
          <a:p>
            <a:r>
              <a:rPr kumimoji="1" lang="ja-JP" altLang="en-US" sz="1089" dirty="0"/>
              <a:t>Ｐ</a:t>
            </a:r>
            <a:r>
              <a:rPr kumimoji="1" lang="en-US" altLang="ja-JP" sz="1089" dirty="0"/>
              <a:t>6</a:t>
            </a:r>
            <a:r>
              <a:rPr kumimoji="1" lang="ja-JP" altLang="en-US" sz="1089" dirty="0"/>
              <a:t>に対応する形で整理しました。</a:t>
            </a:r>
            <a:endParaRPr kumimoji="1" lang="en-US" altLang="ja-JP" sz="1089" dirty="0"/>
          </a:p>
        </p:txBody>
      </p:sp>
      <p:sp>
        <p:nvSpPr>
          <p:cNvPr id="13" name="テキスト ボックス 12"/>
          <p:cNvSpPr txBox="1"/>
          <p:nvPr/>
        </p:nvSpPr>
        <p:spPr>
          <a:xfrm>
            <a:off x="-3680309" y="4450723"/>
            <a:ext cx="2211626" cy="762773"/>
          </a:xfrm>
          <a:prstGeom prst="rect">
            <a:avLst/>
          </a:prstGeom>
          <a:solidFill>
            <a:srgbClr val="FFFF00"/>
          </a:solidFill>
          <a:ln>
            <a:solidFill>
              <a:schemeClr val="tx1"/>
            </a:solidFill>
          </a:ln>
        </p:spPr>
        <p:txBody>
          <a:bodyPr wrap="square" rtlCol="0">
            <a:spAutoFit/>
          </a:bodyPr>
          <a:lstStyle/>
          <a:p>
            <a:r>
              <a:rPr kumimoji="1" lang="ja-JP" altLang="en-US" sz="1089" dirty="0"/>
              <a:t>既往報告と比べて、は根拠が不十分だったので削除しました（どの論文を指しておられましたか？）</a:t>
            </a:r>
            <a:endParaRPr kumimoji="1" lang="en-US" altLang="ja-JP" sz="1089" dirty="0"/>
          </a:p>
        </p:txBody>
      </p:sp>
    </p:spTree>
    <p:extLst>
      <p:ext uri="{BB962C8B-B14F-4D97-AF65-F5344CB8AC3E}">
        <p14:creationId xmlns:p14="http://schemas.microsoft.com/office/powerpoint/2010/main" val="2689499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44791" y="6581503"/>
            <a:ext cx="2057400" cy="365125"/>
          </a:xfrm>
        </p:spPr>
        <p:txBody>
          <a:bodyPr/>
          <a:lstStyle/>
          <a:p>
            <a:fld id="{F7809CC4-BC24-49F4-821D-E9970E7A63E4}" type="slidenum">
              <a:rPr kumimoji="1" lang="ja-JP" altLang="en-US" smtClean="0"/>
              <a:t>5</a:t>
            </a:fld>
            <a:endParaRPr kumimoji="1" lang="ja-JP" altLang="en-US" dirty="0"/>
          </a:p>
        </p:txBody>
      </p:sp>
      <p:sp>
        <p:nvSpPr>
          <p:cNvPr id="30" name="フリーフォーム 29"/>
          <p:cNvSpPr/>
          <p:nvPr/>
        </p:nvSpPr>
        <p:spPr>
          <a:xfrm>
            <a:off x="272954" y="708720"/>
            <a:ext cx="8640000" cy="4248000"/>
          </a:xfrm>
          <a:custGeom>
            <a:avLst/>
            <a:gdLst>
              <a:gd name="connsiteX0" fmla="*/ 426868 w 8640000"/>
              <a:gd name="connsiteY0" fmla="*/ 0 h 4320000"/>
              <a:gd name="connsiteX1" fmla="*/ 8213132 w 8640000"/>
              <a:gd name="connsiteY1" fmla="*/ 0 h 4320000"/>
              <a:gd name="connsiteX2" fmla="*/ 8640000 w 8640000"/>
              <a:gd name="connsiteY2" fmla="*/ 426868 h 4320000"/>
              <a:gd name="connsiteX3" fmla="*/ 8640000 w 8640000"/>
              <a:gd name="connsiteY3" fmla="*/ 1795131 h 4320000"/>
              <a:gd name="connsiteX4" fmla="*/ 8213132 w 8640000"/>
              <a:gd name="connsiteY4" fmla="*/ 2221999 h 4320000"/>
              <a:gd name="connsiteX5" fmla="*/ 6840000 w 8640000"/>
              <a:gd name="connsiteY5" fmla="*/ 2221999 h 4320000"/>
              <a:gd name="connsiteX6" fmla="*/ 6840000 w 8640000"/>
              <a:gd name="connsiteY6" fmla="*/ 3962920 h 4320000"/>
              <a:gd name="connsiteX7" fmla="*/ 6482920 w 8640000"/>
              <a:gd name="connsiteY7" fmla="*/ 4320000 h 4320000"/>
              <a:gd name="connsiteX8" fmla="*/ 357080 w 8640000"/>
              <a:gd name="connsiteY8" fmla="*/ 4320000 h 4320000"/>
              <a:gd name="connsiteX9" fmla="*/ 0 w 8640000"/>
              <a:gd name="connsiteY9" fmla="*/ 3962920 h 4320000"/>
              <a:gd name="connsiteX10" fmla="*/ 0 w 8640000"/>
              <a:gd name="connsiteY10" fmla="*/ 1795131 h 4320000"/>
              <a:gd name="connsiteX11" fmla="*/ 0 w 8640000"/>
              <a:gd name="connsiteY11" fmla="*/ 1437080 h 4320000"/>
              <a:gd name="connsiteX12" fmla="*/ 0 w 8640000"/>
              <a:gd name="connsiteY12" fmla="*/ 426868 h 4320000"/>
              <a:gd name="connsiteX13" fmla="*/ 426868 w 8640000"/>
              <a:gd name="connsiteY13" fmla="*/ 0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0000" h="4320000">
                <a:moveTo>
                  <a:pt x="426868" y="0"/>
                </a:moveTo>
                <a:lnTo>
                  <a:pt x="8213132" y="0"/>
                </a:lnTo>
                <a:cubicBezTo>
                  <a:pt x="8448885" y="0"/>
                  <a:pt x="8640000" y="191115"/>
                  <a:pt x="8640000" y="426868"/>
                </a:cubicBezTo>
                <a:lnTo>
                  <a:pt x="8640000" y="1795131"/>
                </a:lnTo>
                <a:cubicBezTo>
                  <a:pt x="8640000" y="2030884"/>
                  <a:pt x="8448885" y="2221999"/>
                  <a:pt x="8213132" y="2221999"/>
                </a:cubicBezTo>
                <a:lnTo>
                  <a:pt x="6840000" y="2221999"/>
                </a:lnTo>
                <a:lnTo>
                  <a:pt x="6840000" y="3962920"/>
                </a:lnTo>
                <a:cubicBezTo>
                  <a:pt x="6840000" y="4160130"/>
                  <a:pt x="6680130" y="4320000"/>
                  <a:pt x="6482920" y="4320000"/>
                </a:cubicBezTo>
                <a:lnTo>
                  <a:pt x="357080" y="4320000"/>
                </a:lnTo>
                <a:cubicBezTo>
                  <a:pt x="159870" y="4320000"/>
                  <a:pt x="0" y="4160130"/>
                  <a:pt x="0" y="3962920"/>
                </a:cubicBezTo>
                <a:lnTo>
                  <a:pt x="0" y="1795131"/>
                </a:lnTo>
                <a:lnTo>
                  <a:pt x="0" y="1437080"/>
                </a:lnTo>
                <a:lnTo>
                  <a:pt x="0" y="426868"/>
                </a:lnTo>
                <a:cubicBezTo>
                  <a:pt x="0" y="191115"/>
                  <a:pt x="191115" y="0"/>
                  <a:pt x="426868" y="0"/>
                </a:cubicBezTo>
                <a:close/>
              </a:path>
            </a:pathLst>
          </a:custGeom>
          <a:solidFill>
            <a:schemeClr val="bg1"/>
          </a:soli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p:cNvPicPr>
            <a:picLocks noChangeAspect="1"/>
          </p:cNvPicPr>
          <p:nvPr/>
        </p:nvPicPr>
        <p:blipFill>
          <a:blip r:embed="rId3">
            <a:extLst>
              <a:ext uri="{28A0092B-C50C-407E-A947-70E740481C1C}">
                <a14:useLocalDpi xmlns:a14="http://schemas.microsoft.com/office/drawing/2010/main" val="0"/>
              </a:ext>
            </a:extLst>
          </a:blip>
          <a:srcRect b="27023"/>
          <a:stretch>
            <a:fillRect/>
          </a:stretch>
        </p:blipFill>
        <p:spPr bwMode="auto">
          <a:xfrm>
            <a:off x="1160401" y="5033151"/>
            <a:ext cx="2953889" cy="161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グループ化 31"/>
          <p:cNvGrpSpPr/>
          <p:nvPr/>
        </p:nvGrpSpPr>
        <p:grpSpPr>
          <a:xfrm>
            <a:off x="4349695" y="4996977"/>
            <a:ext cx="1907868" cy="1290365"/>
            <a:chOff x="4349695" y="5018243"/>
            <a:chExt cx="1907868" cy="1290365"/>
          </a:xfrm>
        </p:grpSpPr>
        <p:sp>
          <p:nvSpPr>
            <p:cNvPr id="33" name="円形吹き出し 32"/>
            <p:cNvSpPr/>
            <p:nvPr/>
          </p:nvSpPr>
          <p:spPr>
            <a:xfrm>
              <a:off x="4349695" y="5018243"/>
              <a:ext cx="1907868" cy="1290365"/>
            </a:xfrm>
            <a:prstGeom prst="wedgeEllipseCallout">
              <a:avLst>
                <a:gd name="adj1" fmla="val -82698"/>
                <a:gd name="adj2" fmla="val 46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pic>
          <p:nvPicPr>
            <p:cNvPr id="34" name="図 33"/>
            <p:cNvPicPr>
              <a:picLocks noChangeAspect="1"/>
            </p:cNvPicPr>
            <p:nvPr/>
          </p:nvPicPr>
          <p:blipFill>
            <a:blip r:embed="rId4">
              <a:extLst>
                <a:ext uri="{28A0092B-C50C-407E-A947-70E740481C1C}">
                  <a14:useLocalDpi xmlns:a14="http://schemas.microsoft.com/office/drawing/2010/main" val="0"/>
                </a:ext>
              </a:extLst>
            </a:blip>
            <a:srcRect l="8714" t="18411" r="24947" b="22289"/>
            <a:stretch>
              <a:fillRect/>
            </a:stretch>
          </p:blipFill>
          <p:spPr bwMode="auto">
            <a:xfrm>
              <a:off x="4387024" y="5047173"/>
              <a:ext cx="1844564" cy="1236851"/>
            </a:xfrm>
            <a:prstGeom prst="ellipse">
              <a:avLst/>
            </a:prstGeom>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図 34"/>
          <p:cNvPicPr>
            <a:picLocks noChangeAspect="1"/>
          </p:cNvPicPr>
          <p:nvPr/>
        </p:nvPicPr>
        <p:blipFill>
          <a:blip r:embed="rId5" cstate="print">
            <a:extLst>
              <a:ext uri="{28A0092B-C50C-407E-A947-70E740481C1C}">
                <a14:useLocalDpi xmlns:a14="http://schemas.microsoft.com/office/drawing/2010/main" val="0"/>
              </a:ext>
            </a:extLst>
          </a:blip>
          <a:srcRect l="28194" r="20197" b="24684"/>
          <a:stretch>
            <a:fillRect/>
          </a:stretch>
        </p:blipFill>
        <p:spPr bwMode="auto">
          <a:xfrm>
            <a:off x="7360776" y="3754725"/>
            <a:ext cx="1275189" cy="248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正方形/長方形 35"/>
          <p:cNvSpPr/>
          <p:nvPr/>
        </p:nvSpPr>
        <p:spPr>
          <a:xfrm>
            <a:off x="5959974" y="899480"/>
            <a:ext cx="480344" cy="12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a:latin typeface="ＭＳ Ｐゴシック" panose="020B0600070205080204" pitchFamily="50" charset="-128"/>
              <a:ea typeface="ＭＳ Ｐゴシック" panose="020B0600070205080204" pitchFamily="50" charset="-128"/>
            </a:endParaRPr>
          </a:p>
        </p:txBody>
      </p:sp>
      <p:pic>
        <p:nvPicPr>
          <p:cNvPr id="37" name="図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63" y="784009"/>
            <a:ext cx="8642717" cy="4141084"/>
          </a:xfrm>
          <a:prstGeom prst="rect">
            <a:avLst/>
          </a:prstGeom>
        </p:spPr>
      </p:pic>
      <p:sp>
        <p:nvSpPr>
          <p:cNvPr id="39" name="テキスト ボックス 8"/>
          <p:cNvSpPr txBox="1">
            <a:spLocks noChangeArrowheads="1"/>
          </p:cNvSpPr>
          <p:nvPr/>
        </p:nvSpPr>
        <p:spPr bwMode="auto">
          <a:xfrm>
            <a:off x="7012187" y="2407055"/>
            <a:ext cx="1972365" cy="461665"/>
          </a:xfrm>
          <a:prstGeom prst="rect">
            <a:avLst/>
          </a:prstGeom>
          <a:noFill/>
          <a:ln>
            <a:noFill/>
          </a:ln>
        </p:spPr>
        <p:txBody>
          <a:bodyPr wrap="square">
            <a:spAutoFit/>
          </a:bodyPr>
          <a:lstStyle>
            <a:defPPr>
              <a:defRPr lang="ja-JP"/>
            </a:defPPr>
            <a:lvl1pPr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1pPr>
            <a:lvl2pPr marL="639763" indent="-182563"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2pPr>
            <a:lvl3pPr marL="1279525" indent="-365125"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3pPr>
            <a:lvl4pPr marL="1919288" indent="-547688"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4pPr>
            <a:lvl5pPr marL="2559050" indent="-730250"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9pPr>
          </a:lstStyle>
          <a:p>
            <a:pPr>
              <a:defRPr/>
            </a:pPr>
            <a:r>
              <a:rPr lang="ja-JP" altLang="en-US" sz="800" dirty="0">
                <a:latin typeface="ＭＳ Ｐゴシック" panose="020B0600070205080204" pitchFamily="50" charset="-128"/>
              </a:rPr>
              <a:t>一級河川平野川スカム発生要因</a:t>
            </a:r>
            <a:r>
              <a:rPr lang="ja-JP" altLang="en-US" sz="800" dirty="0" smtClean="0">
                <a:latin typeface="ＭＳ Ｐゴシック" panose="020B0600070205080204" pitchFamily="50" charset="-128"/>
              </a:rPr>
              <a:t>検討調査委託（</a:t>
            </a:r>
            <a:r>
              <a:rPr lang="ja-JP" altLang="en-US" sz="800" dirty="0">
                <a:latin typeface="ＭＳ Ｐゴシック" panose="020B0600070205080204" pitchFamily="50" charset="-128"/>
              </a:rPr>
              <a:t>その２）報告書（寝屋川水系改修</a:t>
            </a:r>
            <a:r>
              <a:rPr lang="ja-JP" altLang="en-US" sz="800" dirty="0" smtClean="0">
                <a:latin typeface="ＭＳ Ｐゴシック" panose="020B0600070205080204" pitchFamily="50" charset="-128"/>
              </a:rPr>
              <a:t>工営所、平成</a:t>
            </a:r>
            <a:r>
              <a:rPr lang="en-US" altLang="ja-JP" sz="800" dirty="0">
                <a:latin typeface="ＭＳ Ｐゴシック" panose="020B0600070205080204" pitchFamily="50" charset="-128"/>
              </a:rPr>
              <a:t>7</a:t>
            </a:r>
            <a:r>
              <a:rPr lang="ja-JP" altLang="en-US" sz="800" dirty="0">
                <a:latin typeface="ＭＳ Ｐゴシック" panose="020B0600070205080204" pitchFamily="50" charset="-128"/>
              </a:rPr>
              <a:t>年</a:t>
            </a:r>
            <a:r>
              <a:rPr lang="en-US" altLang="ja-JP" sz="800" dirty="0">
                <a:latin typeface="ＭＳ Ｐゴシック" panose="020B0600070205080204" pitchFamily="50" charset="-128"/>
              </a:rPr>
              <a:t>3</a:t>
            </a:r>
            <a:r>
              <a:rPr lang="ja-JP" altLang="en-US" sz="800" dirty="0" smtClean="0">
                <a:latin typeface="ＭＳ Ｐゴシック" panose="020B0600070205080204" pitchFamily="50" charset="-128"/>
              </a:rPr>
              <a:t>月）を参考に作図</a:t>
            </a:r>
            <a:endParaRPr lang="en-US" altLang="ja-JP" sz="800" dirty="0">
              <a:latin typeface="ＭＳ Ｐゴシック" panose="020B0600070205080204" pitchFamily="50" charset="-128"/>
            </a:endParaRPr>
          </a:p>
        </p:txBody>
      </p:sp>
      <p:grpSp>
        <p:nvGrpSpPr>
          <p:cNvPr id="40" name="グループ化 39"/>
          <p:cNvGrpSpPr/>
          <p:nvPr/>
        </p:nvGrpSpPr>
        <p:grpSpPr>
          <a:xfrm>
            <a:off x="271579" y="688622"/>
            <a:ext cx="1721564" cy="313932"/>
            <a:chOff x="271579" y="578617"/>
            <a:chExt cx="1721564" cy="313932"/>
          </a:xfrm>
        </p:grpSpPr>
        <p:sp>
          <p:nvSpPr>
            <p:cNvPr id="41" name="角丸四角形 40"/>
            <p:cNvSpPr/>
            <p:nvPr/>
          </p:nvSpPr>
          <p:spPr>
            <a:xfrm>
              <a:off x="272954" y="589798"/>
              <a:ext cx="1696422" cy="270071"/>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42" name="テキスト ボックス 180"/>
            <p:cNvSpPr txBox="1"/>
            <p:nvPr/>
          </p:nvSpPr>
          <p:spPr>
            <a:xfrm>
              <a:off x="271579" y="578617"/>
              <a:ext cx="1721564" cy="3139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200" b="1" dirty="0">
                  <a:solidFill>
                    <a:srgbClr val="0070C0"/>
                  </a:solidFill>
                  <a:latin typeface="ＭＳ Ｐゴシック" panose="020B0600070205080204" pitchFamily="50" charset="-128"/>
                  <a:ea typeface="ＭＳ Ｐゴシック" panose="020B0600070205080204" pitchFamily="50" charset="-128"/>
                </a:rPr>
                <a:t>スカム発生の概念図</a:t>
              </a:r>
            </a:p>
          </p:txBody>
        </p:sp>
      </p:grpSp>
      <p:sp>
        <p:nvSpPr>
          <p:cNvPr id="29" name="テキスト ボックス 8"/>
          <p:cNvSpPr txBox="1">
            <a:spLocks noChangeArrowheads="1"/>
          </p:cNvSpPr>
          <p:nvPr/>
        </p:nvSpPr>
        <p:spPr bwMode="auto">
          <a:xfrm>
            <a:off x="4489169" y="6298715"/>
            <a:ext cx="1692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1pPr>
            <a:lvl2pPr marL="639763" indent="-182563"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2pPr>
            <a:lvl3pPr marL="1279525" indent="-365125"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3pPr>
            <a:lvl4pPr marL="1919288" indent="-547688"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4pPr>
            <a:lvl5pPr marL="2559050" indent="-730250"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9pPr>
          </a:lstStyle>
          <a:p>
            <a:pPr algn="ctr" fontAlgn="auto">
              <a:spcBef>
                <a:spcPct val="10000"/>
              </a:spcBef>
              <a:spcAft>
                <a:spcPts val="0"/>
              </a:spcAft>
              <a:defRPr/>
            </a:pPr>
            <a:r>
              <a:rPr lang="ja-JP" altLang="en-US" sz="1100" b="1" dirty="0">
                <a:solidFill>
                  <a:srgbClr val="0070C0"/>
                </a:solidFill>
                <a:latin typeface="ＭＳ Ｐゴシック" panose="020B0600070205080204" pitchFamily="50" charset="-128"/>
              </a:rPr>
              <a:t>平野川に発生した</a:t>
            </a:r>
            <a:r>
              <a:rPr lang="ja-JP" altLang="en-US" sz="1100" b="1" dirty="0" smtClean="0">
                <a:solidFill>
                  <a:srgbClr val="0070C0"/>
                </a:solidFill>
                <a:latin typeface="ＭＳ Ｐゴシック" panose="020B0600070205080204" pitchFamily="50" charset="-128"/>
              </a:rPr>
              <a:t>スカム</a:t>
            </a:r>
            <a:r>
              <a:rPr lang="en-US" altLang="ja-JP" sz="1100" b="1" dirty="0">
                <a:solidFill>
                  <a:srgbClr val="0070C0"/>
                </a:solidFill>
                <a:latin typeface="ＭＳ Ｐゴシック" panose="020B0600070205080204" pitchFamily="50" charset="-128"/>
              </a:rPr>
              <a:t> </a:t>
            </a:r>
            <a:endParaRPr lang="en-US" altLang="ja-JP" sz="1100" b="1" dirty="0" smtClean="0">
              <a:solidFill>
                <a:srgbClr val="0070C0"/>
              </a:solidFill>
              <a:latin typeface="ＭＳ Ｐゴシック" panose="020B0600070205080204" pitchFamily="50" charset="-128"/>
            </a:endParaRPr>
          </a:p>
          <a:p>
            <a:pPr algn="ctr" fontAlgn="auto">
              <a:spcBef>
                <a:spcPct val="10000"/>
              </a:spcBef>
              <a:spcAft>
                <a:spcPts val="0"/>
              </a:spcAft>
              <a:defRPr/>
            </a:pPr>
            <a:r>
              <a:rPr lang="ja-JP" altLang="en-US" sz="800" dirty="0" smtClean="0">
                <a:latin typeface="ＭＳ Ｐゴシック" panose="020B0600070205080204" pitchFamily="50" charset="-128"/>
              </a:rPr>
              <a:t>（</a:t>
            </a:r>
            <a:r>
              <a:rPr lang="ja-JP" altLang="en-US" sz="800" dirty="0">
                <a:latin typeface="ＭＳ Ｐゴシック" panose="020B0600070205080204" pitchFamily="50" charset="-128"/>
              </a:rPr>
              <a:t>南弁天橋：令和元年</a:t>
            </a:r>
            <a:r>
              <a:rPr lang="en-US" altLang="ja-JP" sz="800" dirty="0">
                <a:latin typeface="ＭＳ Ｐゴシック" panose="020B0600070205080204" pitchFamily="50" charset="-128"/>
              </a:rPr>
              <a:t>8</a:t>
            </a:r>
            <a:r>
              <a:rPr lang="ja-JP" altLang="en-US" sz="800" dirty="0">
                <a:latin typeface="ＭＳ Ｐゴシック" panose="020B0600070205080204" pitchFamily="50" charset="-128"/>
              </a:rPr>
              <a:t>月</a:t>
            </a:r>
            <a:r>
              <a:rPr lang="en-US" altLang="ja-JP" sz="800" dirty="0">
                <a:latin typeface="ＭＳ Ｐゴシック" panose="020B0600070205080204" pitchFamily="50" charset="-128"/>
              </a:rPr>
              <a:t>21</a:t>
            </a:r>
            <a:r>
              <a:rPr lang="ja-JP" altLang="en-US" sz="800" dirty="0">
                <a:latin typeface="ＭＳ Ｐゴシック" panose="020B0600070205080204" pitchFamily="50" charset="-128"/>
              </a:rPr>
              <a:t>日）</a:t>
            </a:r>
          </a:p>
        </p:txBody>
      </p:sp>
      <p:sp>
        <p:nvSpPr>
          <p:cNvPr id="43" name="テキスト ボックス 8"/>
          <p:cNvSpPr txBox="1">
            <a:spLocks noChangeArrowheads="1"/>
          </p:cNvSpPr>
          <p:nvPr/>
        </p:nvSpPr>
        <p:spPr bwMode="auto">
          <a:xfrm>
            <a:off x="7171425" y="6298715"/>
            <a:ext cx="16920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r>
              <a:rPr lang="ja-JP" altLang="en-US" dirty="0">
                <a:latin typeface="ＭＳ Ｐゴシック" panose="020B0600070205080204" pitchFamily="50" charset="-128"/>
                <a:ea typeface="ＭＳ Ｐゴシック" panose="020B0600070205080204" pitchFamily="50" charset="-128"/>
              </a:rPr>
              <a:t>平野川の底</a:t>
            </a:r>
            <a:r>
              <a:rPr lang="ja-JP" altLang="en-US" dirty="0" smtClean="0">
                <a:latin typeface="ＭＳ Ｐゴシック" panose="020B0600070205080204" pitchFamily="50" charset="-128"/>
                <a:ea typeface="ＭＳ Ｐゴシック" panose="020B0600070205080204" pitchFamily="50" charset="-128"/>
              </a:rPr>
              <a:t>泥</a:t>
            </a:r>
            <a:endParaRPr lang="en-US" altLang="ja-JP" dirty="0" smtClean="0">
              <a:latin typeface="ＭＳ Ｐゴシック" panose="020B0600070205080204" pitchFamily="50" charset="-128"/>
              <a:ea typeface="ＭＳ Ｐゴシック" panose="020B0600070205080204" pitchFamily="50" charset="-128"/>
            </a:endParaRPr>
          </a:p>
          <a:p>
            <a:pPr>
              <a:defRPr/>
            </a:pPr>
            <a:r>
              <a:rPr lang="en-US" altLang="ja-JP" sz="800" b="0" dirty="0">
                <a:solidFill>
                  <a:schemeClr val="tx1"/>
                </a:solidFill>
                <a:latin typeface="ＭＳ Ｐゴシック" panose="020B0600070205080204" pitchFamily="50" charset="-128"/>
              </a:rPr>
              <a:t>(</a:t>
            </a:r>
            <a:r>
              <a:rPr lang="ja-JP" altLang="en-US" sz="800" b="0" dirty="0" smtClean="0">
                <a:solidFill>
                  <a:schemeClr val="tx1"/>
                </a:solidFill>
                <a:latin typeface="ＭＳ Ｐゴシック" panose="020B0600070205080204" pitchFamily="50" charset="-128"/>
              </a:rPr>
              <a:t>眼鏡橋下流：</a:t>
            </a:r>
            <a:r>
              <a:rPr lang="ja-JP" altLang="en-US" sz="800" b="0" dirty="0">
                <a:solidFill>
                  <a:schemeClr val="tx1"/>
                </a:solidFill>
                <a:latin typeface="ＭＳ Ｐゴシック" panose="020B0600070205080204" pitchFamily="50" charset="-128"/>
              </a:rPr>
              <a:t>令和</a:t>
            </a:r>
            <a:r>
              <a:rPr lang="ja-JP" altLang="en-US" sz="800" b="0" dirty="0" smtClean="0">
                <a:solidFill>
                  <a:schemeClr val="tx1"/>
                </a:solidFill>
                <a:latin typeface="ＭＳ Ｐゴシック" panose="020B0600070205080204" pitchFamily="50" charset="-128"/>
              </a:rPr>
              <a:t>元年</a:t>
            </a:r>
            <a:r>
              <a:rPr lang="en-US" altLang="ja-JP" sz="800" b="0" dirty="0" smtClean="0">
                <a:solidFill>
                  <a:schemeClr val="tx1"/>
                </a:solidFill>
                <a:latin typeface="ＭＳ Ｐゴシック" panose="020B0600070205080204" pitchFamily="50" charset="-128"/>
              </a:rPr>
              <a:t>9</a:t>
            </a:r>
            <a:r>
              <a:rPr lang="ja-JP" altLang="en-US" sz="800" b="0" dirty="0" smtClean="0">
                <a:solidFill>
                  <a:schemeClr val="tx1"/>
                </a:solidFill>
                <a:latin typeface="ＭＳ Ｐゴシック" panose="020B0600070205080204" pitchFamily="50" charset="-128"/>
              </a:rPr>
              <a:t>月</a:t>
            </a:r>
            <a:r>
              <a:rPr lang="en-US" altLang="ja-JP" sz="800" b="0" dirty="0" smtClean="0">
                <a:solidFill>
                  <a:schemeClr val="tx1"/>
                </a:solidFill>
                <a:latin typeface="ＭＳ Ｐゴシック" panose="020B0600070205080204" pitchFamily="50" charset="-128"/>
              </a:rPr>
              <a:t>17</a:t>
            </a:r>
            <a:r>
              <a:rPr lang="ja-JP" altLang="en-US" sz="800" b="0" dirty="0" smtClean="0">
                <a:solidFill>
                  <a:schemeClr val="tx1"/>
                </a:solidFill>
                <a:latin typeface="ＭＳ Ｐゴシック" panose="020B0600070205080204" pitchFamily="50" charset="-128"/>
              </a:rPr>
              <a:t>日</a:t>
            </a:r>
            <a:r>
              <a:rPr lang="en-US" altLang="ja-JP" sz="800" b="0" dirty="0" smtClean="0">
                <a:solidFill>
                  <a:schemeClr val="tx1"/>
                </a:solidFill>
                <a:latin typeface="ＭＳ Ｐゴシック" panose="020B0600070205080204" pitchFamily="50" charset="-128"/>
              </a:rPr>
              <a:t>)</a:t>
            </a:r>
            <a:endParaRPr lang="ja-JP" altLang="en-US" sz="800" b="0" dirty="0">
              <a:solidFill>
                <a:schemeClr val="tx1"/>
              </a:solidFill>
              <a:latin typeface="ＭＳ Ｐゴシック" panose="020B0600070205080204" pitchFamily="50" charset="-128"/>
            </a:endParaRPr>
          </a:p>
        </p:txBody>
      </p:sp>
      <p:sp>
        <p:nvSpPr>
          <p:cNvPr id="44" name="テキスト ボックス 43"/>
          <p:cNvSpPr txBox="1"/>
          <p:nvPr/>
        </p:nvSpPr>
        <p:spPr>
          <a:xfrm>
            <a:off x="4754795" y="6605708"/>
            <a:ext cx="420308" cy="182101"/>
          </a:xfrm>
          <a:prstGeom prst="rect">
            <a:avLst/>
          </a:prstGeom>
          <a:noFill/>
        </p:spPr>
        <p:txBody>
          <a:bodyPr wrap="none" rtlCol="0">
            <a:spAutoFit/>
          </a:bodyPr>
          <a:lstStyle/>
          <a:p>
            <a:pPr>
              <a:lnSpc>
                <a:spcPts val="700"/>
              </a:lnSpc>
            </a:pPr>
            <a:r>
              <a:rPr kumimoji="1" lang="en-US" altLang="ja-JP" sz="800" dirty="0" smtClean="0">
                <a:latin typeface="ＭＳ Ｐゴシック" panose="020B0600070205080204" pitchFamily="50" charset="-128"/>
                <a:ea typeface="ＭＳ Ｐゴシック" panose="020B0600070205080204" pitchFamily="50" charset="-128"/>
              </a:rPr>
              <a:t>(2.6k)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45" name="テキスト ボックス 44"/>
          <p:cNvSpPr txBox="1"/>
          <p:nvPr/>
        </p:nvSpPr>
        <p:spPr>
          <a:xfrm>
            <a:off x="7319266" y="6607056"/>
            <a:ext cx="423514" cy="182101"/>
          </a:xfrm>
          <a:prstGeom prst="rect">
            <a:avLst/>
          </a:prstGeom>
          <a:noFill/>
        </p:spPr>
        <p:txBody>
          <a:bodyPr wrap="none" rtlCol="0">
            <a:spAutoFit/>
          </a:bodyPr>
          <a:lstStyle>
            <a:defPPr>
              <a:defRPr lang="en-US"/>
            </a:defPPr>
            <a:lvl1pPr>
              <a:lnSpc>
                <a:spcPts val="700"/>
              </a:lnSpc>
              <a:defRPr kumimoji="1" sz="800">
                <a:latin typeface="ＭＳ Ｐゴシック" panose="020B0600070205080204" pitchFamily="50" charset="-128"/>
                <a:ea typeface="ＭＳ Ｐゴシック" panose="020B0600070205080204" pitchFamily="50" charset="-128"/>
              </a:defRPr>
            </a:lvl1pPr>
          </a:lstStyle>
          <a:p>
            <a:r>
              <a:rPr lang="en-US" altLang="ja-JP" dirty="0"/>
              <a:t>(4.8k)</a:t>
            </a:r>
            <a:endParaRPr lang="ja-JP" altLang="en-US" dirty="0"/>
          </a:p>
        </p:txBody>
      </p:sp>
      <p:sp>
        <p:nvSpPr>
          <p:cNvPr id="26" name="正方形/長方形 25"/>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1.</a:t>
            </a:r>
            <a:r>
              <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はじめに</a:t>
            </a:r>
          </a:p>
        </p:txBody>
      </p:sp>
    </p:spTree>
    <p:extLst>
      <p:ext uri="{BB962C8B-B14F-4D97-AF65-F5344CB8AC3E}">
        <p14:creationId xmlns:p14="http://schemas.microsoft.com/office/powerpoint/2010/main" val="10202778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t>59</a:t>
            </a:fld>
            <a:endParaRPr kumimoji="1" lang="ja-JP" altLang="en-US"/>
          </a:p>
        </p:txBody>
      </p:sp>
      <p:sp>
        <p:nvSpPr>
          <p:cNvPr id="10" name="テキスト ボックス 9">
            <a:extLst>
              <a:ext uri="{FF2B5EF4-FFF2-40B4-BE49-F238E27FC236}">
                <a16:creationId xmlns:a16="http://schemas.microsoft.com/office/drawing/2014/main" id="{C3DD1626-346E-4408-9AD1-ADA5B1F2C265}"/>
              </a:ext>
            </a:extLst>
          </p:cNvPr>
          <p:cNvSpPr txBox="1"/>
          <p:nvPr/>
        </p:nvSpPr>
        <p:spPr>
          <a:xfrm>
            <a:off x="737537" y="2871355"/>
            <a:ext cx="7908442" cy="646331"/>
          </a:xfrm>
          <a:prstGeom prst="rect">
            <a:avLst/>
          </a:prstGeom>
          <a:noFill/>
        </p:spPr>
        <p:txBody>
          <a:bodyPr wrap="square" rtlCol="0">
            <a:spAutoFit/>
          </a:bodyPr>
          <a:lstStyle/>
          <a:p>
            <a:pPr algn="ctr"/>
            <a:r>
              <a:rPr lang="ja-JP" altLang="en-US" sz="3600" dirty="0">
                <a:latin typeface="ＭＳ ゴシック" panose="020B0609070205080204" pitchFamily="49" charset="-128"/>
                <a:ea typeface="ＭＳ ゴシック" panose="020B0609070205080204" pitchFamily="49" charset="-128"/>
              </a:rPr>
              <a:t>参考資料</a:t>
            </a:r>
            <a:endParaRPr lang="en-US" altLang="ja-JP" sz="36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442992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スライド番号プレースホルダー 9"/>
          <p:cNvSpPr>
            <a:spLocks noGrp="1"/>
          </p:cNvSpPr>
          <p:nvPr>
            <p:ph type="sldNum" sz="quarter" idx="12"/>
          </p:nvPr>
        </p:nvSpPr>
        <p:spPr>
          <a:xfrm>
            <a:off x="7086600" y="6484783"/>
            <a:ext cx="2057400" cy="365125"/>
          </a:xfrm>
        </p:spPr>
        <p:txBody>
          <a:bodyPr/>
          <a:lstStyle/>
          <a:p>
            <a:fld id="{F7809CC4-BC24-49F4-821D-E9970E7A63E4}" type="slidenum">
              <a:rPr kumimoji="1" lang="ja-JP" altLang="en-US" smtClean="0"/>
              <a:t>60</a:t>
            </a:fld>
            <a:endParaRPr kumimoji="1" lang="ja-JP" altLang="en-US" dirty="0"/>
          </a:p>
        </p:txBody>
      </p:sp>
      <p:graphicFrame>
        <p:nvGraphicFramePr>
          <p:cNvPr id="11" name="表 10"/>
          <p:cNvGraphicFramePr>
            <a:graphicFrameLocks noGrp="1"/>
          </p:cNvGraphicFramePr>
          <p:nvPr>
            <p:extLst/>
          </p:nvPr>
        </p:nvGraphicFramePr>
        <p:xfrm>
          <a:off x="60960" y="412298"/>
          <a:ext cx="9040178" cy="365760"/>
        </p:xfrm>
        <a:graphic>
          <a:graphicData uri="http://schemas.openxmlformats.org/drawingml/2006/table">
            <a:tbl>
              <a:tblPr firstRow="1" bandRow="1">
                <a:tableStyleId>{5C22544A-7EE6-4342-B048-85BDC9FD1C3A}</a:tableStyleId>
              </a:tblPr>
              <a:tblGrid>
                <a:gridCol w="9040178">
                  <a:extLst>
                    <a:ext uri="{9D8B030D-6E8A-4147-A177-3AD203B41FA5}">
                      <a16:colId xmlns:a16="http://schemas.microsoft.com/office/drawing/2014/main" val="3578394316"/>
                    </a:ext>
                  </a:extLst>
                </a:gridCol>
              </a:tblGrid>
              <a:tr h="295383">
                <a:tc>
                  <a:txBody>
                    <a:bodyPr/>
                    <a:lstStyle/>
                    <a:p>
                      <a:pPr algn="ctr"/>
                      <a:r>
                        <a:rPr kumimoji="1" lang="ja-JP" altLang="en-US" dirty="0" smtClean="0">
                          <a:latin typeface="+mn-lt"/>
                        </a:rPr>
                        <a:t>細菌叢分析結果（</a:t>
                      </a:r>
                      <a:r>
                        <a:rPr kumimoji="1" lang="en-US" altLang="ja-JP" dirty="0" smtClean="0">
                          <a:latin typeface="+mn-lt"/>
                        </a:rPr>
                        <a:t>0</a:t>
                      </a:r>
                      <a:r>
                        <a:rPr kumimoji="1" lang="ja-JP" altLang="en-US" dirty="0" smtClean="0">
                          <a:latin typeface="+mn-lt"/>
                        </a:rPr>
                        <a:t>～</a:t>
                      </a:r>
                      <a:r>
                        <a:rPr kumimoji="1" lang="en-US" altLang="ja-JP" dirty="0" smtClean="0">
                          <a:latin typeface="+mn-lt"/>
                        </a:rPr>
                        <a:t>5cm</a:t>
                      </a:r>
                      <a:r>
                        <a:rPr kumimoji="1" lang="ja-JP" altLang="en-US" dirty="0" smtClean="0">
                          <a:latin typeface="+mn-lt"/>
                        </a:rPr>
                        <a:t>層）</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2" name="テキスト ボックス 1"/>
          <p:cNvSpPr txBox="1"/>
          <p:nvPr/>
        </p:nvSpPr>
        <p:spPr>
          <a:xfrm>
            <a:off x="2872889" y="771597"/>
            <a:ext cx="3416320" cy="369332"/>
          </a:xfrm>
          <a:prstGeom prst="rect">
            <a:avLst/>
          </a:prstGeom>
          <a:noFill/>
        </p:spPr>
        <p:txBody>
          <a:bodyPr wrap="none" rtlCol="0">
            <a:spAutoFit/>
          </a:bodyPr>
          <a:lstStyle/>
          <a:p>
            <a:r>
              <a:rPr lang="ja-JP" altLang="en-US" dirty="0" smtClean="0"/>
              <a:t>典型的な硫酸</a:t>
            </a:r>
            <a:r>
              <a:rPr lang="ja-JP" altLang="en-US" dirty="0"/>
              <a:t>還元</a:t>
            </a:r>
            <a:r>
              <a:rPr lang="ja-JP" altLang="en-US" dirty="0" smtClean="0"/>
              <a:t>菌の出現割合</a:t>
            </a:r>
            <a:endParaRPr kumimoji="1" lang="ja-JP" altLang="en-US" dirty="0"/>
          </a:p>
        </p:txBody>
      </p:sp>
      <p:sp>
        <p:nvSpPr>
          <p:cNvPr id="14" name="テキスト ボックス 13"/>
          <p:cNvSpPr txBox="1"/>
          <p:nvPr/>
        </p:nvSpPr>
        <p:spPr>
          <a:xfrm>
            <a:off x="6120856" y="1074773"/>
            <a:ext cx="2656496" cy="307777"/>
          </a:xfrm>
          <a:prstGeom prst="rect">
            <a:avLst/>
          </a:prstGeom>
          <a:noFill/>
        </p:spPr>
        <p:txBody>
          <a:bodyPr wrap="none" rtlCol="0">
            <a:spAutoFit/>
          </a:bodyPr>
          <a:lstStyle/>
          <a:p>
            <a:r>
              <a:rPr lang="en-US" altLang="ja-JP" sz="1400" dirty="0" smtClean="0"/>
              <a:t>(</a:t>
            </a:r>
            <a:r>
              <a:rPr lang="ja-JP" altLang="en-US" sz="1400" dirty="0" smtClean="0"/>
              <a:t>数値は全リードに対する割合</a:t>
            </a:r>
            <a:r>
              <a:rPr lang="en-US" altLang="ja-JP" sz="1400" dirty="0" smtClean="0"/>
              <a:t>)</a:t>
            </a:r>
          </a:p>
        </p:txBody>
      </p:sp>
      <p:sp>
        <p:nvSpPr>
          <p:cNvPr id="15" name="テキスト ボックス 14"/>
          <p:cNvSpPr txBox="1"/>
          <p:nvPr/>
        </p:nvSpPr>
        <p:spPr>
          <a:xfrm>
            <a:off x="3267075" y="6501130"/>
            <a:ext cx="5619418" cy="246221"/>
          </a:xfrm>
          <a:prstGeom prst="rect">
            <a:avLst/>
          </a:prstGeom>
          <a:noFill/>
        </p:spPr>
        <p:txBody>
          <a:bodyPr wrap="square" rtlCol="0">
            <a:spAutoFit/>
          </a:bodyPr>
          <a:lstStyle/>
          <a:p>
            <a:r>
              <a:rPr lang="en-US" altLang="ja-JP" sz="1000" dirty="0" smtClean="0"/>
              <a:t>※</a:t>
            </a:r>
            <a:r>
              <a:rPr lang="ja-JP" altLang="en-US" sz="1000" dirty="0" smtClean="0"/>
              <a:t>デルタプロテオバクテリア綱に含まれる</a:t>
            </a:r>
            <a:r>
              <a:rPr lang="ja-JP" altLang="en-US" sz="1000" dirty="0"/>
              <a:t>典型的な</a:t>
            </a:r>
            <a:r>
              <a:rPr lang="en-US" altLang="ja-JP" sz="1000" dirty="0" smtClean="0"/>
              <a:t>(</a:t>
            </a:r>
            <a:r>
              <a:rPr lang="ja-JP" altLang="en-US" sz="1000" dirty="0" smtClean="0"/>
              <a:t>異化的亜硫酸還元酵素を持つ</a:t>
            </a:r>
            <a:r>
              <a:rPr lang="en-US" altLang="ja-JP" sz="1000" dirty="0" smtClean="0"/>
              <a:t>)</a:t>
            </a:r>
            <a:r>
              <a:rPr lang="ja-JP" altLang="en-US" sz="1000" dirty="0" smtClean="0"/>
              <a:t> 硫酸還元菌</a:t>
            </a:r>
            <a:endParaRPr lang="en-US" altLang="ja-JP" sz="1000" dirty="0" smtClean="0"/>
          </a:p>
        </p:txBody>
      </p:sp>
      <p:graphicFrame>
        <p:nvGraphicFramePr>
          <p:cNvPr id="21" name="表 20"/>
          <p:cNvGraphicFramePr>
            <a:graphicFrameLocks noGrp="1"/>
          </p:cNvGraphicFramePr>
          <p:nvPr>
            <p:extLst/>
          </p:nvPr>
        </p:nvGraphicFramePr>
        <p:xfrm>
          <a:off x="486163" y="1415180"/>
          <a:ext cx="8099674" cy="5020627"/>
        </p:xfrm>
        <a:graphic>
          <a:graphicData uri="http://schemas.openxmlformats.org/drawingml/2006/table">
            <a:tbl>
              <a:tblPr>
                <a:tableStyleId>{5940675A-B579-460E-94D1-54222C63F5DA}</a:tableStyleId>
              </a:tblPr>
              <a:tblGrid>
                <a:gridCol w="586726">
                  <a:extLst>
                    <a:ext uri="{9D8B030D-6E8A-4147-A177-3AD203B41FA5}">
                      <a16:colId xmlns:a16="http://schemas.microsoft.com/office/drawing/2014/main" val="188748269"/>
                    </a:ext>
                  </a:extLst>
                </a:gridCol>
                <a:gridCol w="2213564">
                  <a:extLst>
                    <a:ext uri="{9D8B030D-6E8A-4147-A177-3AD203B41FA5}">
                      <a16:colId xmlns:a16="http://schemas.microsoft.com/office/drawing/2014/main" val="2016071012"/>
                    </a:ext>
                  </a:extLst>
                </a:gridCol>
                <a:gridCol w="1324846">
                  <a:extLst>
                    <a:ext uri="{9D8B030D-6E8A-4147-A177-3AD203B41FA5}">
                      <a16:colId xmlns:a16="http://schemas.microsoft.com/office/drawing/2014/main" val="927422079"/>
                    </a:ext>
                  </a:extLst>
                </a:gridCol>
                <a:gridCol w="1324846">
                  <a:extLst>
                    <a:ext uri="{9D8B030D-6E8A-4147-A177-3AD203B41FA5}">
                      <a16:colId xmlns:a16="http://schemas.microsoft.com/office/drawing/2014/main" val="4254670772"/>
                    </a:ext>
                  </a:extLst>
                </a:gridCol>
                <a:gridCol w="1324846">
                  <a:extLst>
                    <a:ext uri="{9D8B030D-6E8A-4147-A177-3AD203B41FA5}">
                      <a16:colId xmlns:a16="http://schemas.microsoft.com/office/drawing/2014/main" val="1668326289"/>
                    </a:ext>
                  </a:extLst>
                </a:gridCol>
                <a:gridCol w="1324846">
                  <a:extLst>
                    <a:ext uri="{9D8B030D-6E8A-4147-A177-3AD203B41FA5}">
                      <a16:colId xmlns:a16="http://schemas.microsoft.com/office/drawing/2014/main" val="2084398798"/>
                    </a:ext>
                  </a:extLst>
                </a:gridCol>
              </a:tblGrid>
              <a:tr h="327717">
                <a:tc gridSpan="2">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chemeClr val="accent5">
                        <a:lumMod val="40000"/>
                        <a:lumOff val="60000"/>
                      </a:schemeClr>
                    </a:solidFill>
                  </a:tcPr>
                </a:tc>
                <a:tc hMerge="1">
                  <a:txBody>
                    <a:bodyPr/>
                    <a:lstStyle/>
                    <a:p>
                      <a:endParaRPr kumimoji="1" lang="ja-JP" altLang="en-US"/>
                    </a:p>
                  </a:txBody>
                  <a:tcPr/>
                </a:tc>
                <a:tc>
                  <a:txBody>
                    <a:bodyPr/>
                    <a:lstStyle/>
                    <a:p>
                      <a:pPr algn="ctr" fontAlgn="ctr"/>
                      <a:r>
                        <a:rPr lang="ja-JP" altLang="en-US" sz="1400" u="none" strike="noStrike" dirty="0">
                          <a:effectLst/>
                        </a:rPr>
                        <a:t>対照区</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chemeClr val="accent5">
                        <a:lumMod val="40000"/>
                        <a:lumOff val="60000"/>
                      </a:schemeClr>
                    </a:solidFill>
                  </a:tcPr>
                </a:tc>
                <a:tc>
                  <a:txBody>
                    <a:bodyPr/>
                    <a:lstStyle/>
                    <a:p>
                      <a:pPr algn="ctr" fontAlgn="ctr"/>
                      <a:r>
                        <a:rPr lang="en-US" sz="1400" u="none" strike="noStrike" dirty="0">
                          <a:effectLst/>
                        </a:rPr>
                        <a:t>X</a:t>
                      </a:r>
                      <a:r>
                        <a:rPr lang="ja-JP" altLang="en-US" sz="1400" u="none" strike="noStrike" dirty="0">
                          <a:effectLst/>
                        </a:rPr>
                        <a:t>社実験区</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chemeClr val="accent5">
                        <a:lumMod val="40000"/>
                        <a:lumOff val="60000"/>
                      </a:schemeClr>
                    </a:solidFill>
                  </a:tcPr>
                </a:tc>
                <a:tc>
                  <a:txBody>
                    <a:bodyPr/>
                    <a:lstStyle/>
                    <a:p>
                      <a:pPr algn="ctr" fontAlgn="ctr"/>
                      <a:r>
                        <a:rPr lang="en-US" sz="1400" u="none" strike="noStrike" dirty="0">
                          <a:effectLst/>
                        </a:rPr>
                        <a:t>Y</a:t>
                      </a:r>
                      <a:r>
                        <a:rPr lang="ja-JP" altLang="en-US" sz="1400" u="none" strike="noStrike" dirty="0">
                          <a:effectLst/>
                        </a:rPr>
                        <a:t>社実験区</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chemeClr val="accent5">
                        <a:lumMod val="40000"/>
                        <a:lumOff val="60000"/>
                      </a:schemeClr>
                    </a:solidFill>
                  </a:tcPr>
                </a:tc>
                <a:tc>
                  <a:txBody>
                    <a:bodyPr/>
                    <a:lstStyle/>
                    <a:p>
                      <a:pPr algn="ctr" fontAlgn="ctr"/>
                      <a:r>
                        <a:rPr lang="en-US" sz="1400" u="none" strike="noStrike" dirty="0">
                          <a:effectLst/>
                        </a:rPr>
                        <a:t>Z</a:t>
                      </a:r>
                      <a:r>
                        <a:rPr lang="ja-JP" altLang="en-US" sz="1400" u="none" strike="noStrike" dirty="0">
                          <a:effectLst/>
                        </a:rPr>
                        <a:t>社実験区</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3523613741"/>
                  </a:ext>
                </a:extLst>
              </a:tr>
              <a:tr h="327717">
                <a:tc rowSpan="14">
                  <a:txBody>
                    <a:bodyPr/>
                    <a:lstStyle/>
                    <a:p>
                      <a:pPr algn="ctr" fontAlgn="ctr"/>
                      <a:r>
                        <a:rPr lang="ja-JP" altLang="en-US" sz="1400" u="none" strike="noStrike" dirty="0" smtClean="0">
                          <a:effectLst/>
                        </a:rPr>
                        <a:t>デルタプロテオバクテリア網</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vert="eaVert" anchor="ctr"/>
                </a:tc>
                <a:tc>
                  <a:txBody>
                    <a:bodyPr/>
                    <a:lstStyle/>
                    <a:p>
                      <a:pPr algn="l"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　不明</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0.07 %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0.04 %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0.01 %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0.15 %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786650141"/>
                  </a:ext>
                </a:extLst>
              </a:tr>
              <a:tr h="327717">
                <a:tc vMerge="1">
                  <a:txBody>
                    <a:bodyPr/>
                    <a:lstStyle/>
                    <a:p>
                      <a:endParaRPr kumimoji="1" lang="ja-JP" altLang="en-US"/>
                    </a:p>
                  </a:txBody>
                  <a:tcPr/>
                </a:tc>
                <a:tc>
                  <a:txBody>
                    <a:bodyPr/>
                    <a:lstStyle/>
                    <a:p>
                      <a:pPr algn="l" fontAlgn="ctr"/>
                      <a:r>
                        <a:rPr lang="ja-JP" altLang="en-US" sz="1400" u="none" strike="noStrike" dirty="0">
                          <a:effectLst/>
                        </a:rPr>
                        <a:t>　</a:t>
                      </a:r>
                      <a:r>
                        <a:rPr lang="ja-JP" altLang="en-US" sz="1400" u="none" strike="noStrike" dirty="0" smtClean="0">
                          <a:effectLst/>
                        </a:rPr>
                        <a:t>不明</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0.02 %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0.06 %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0.12 %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0.23 %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898047334"/>
                  </a:ext>
                </a:extLst>
              </a:tr>
              <a:tr h="327717">
                <a:tc vMerge="1">
                  <a:txBody>
                    <a:bodyPr/>
                    <a:lstStyle/>
                    <a:p>
                      <a:endParaRPr kumimoji="1" lang="ja-JP" altLang="en-US"/>
                    </a:p>
                  </a:txBody>
                  <a:tcPr/>
                </a:tc>
                <a:tc>
                  <a:txBody>
                    <a:bodyPr/>
                    <a:lstStyle/>
                    <a:p>
                      <a:pPr algn="l" fontAlgn="ctr"/>
                      <a:r>
                        <a:rPr lang="en-US" sz="1400" u="none" strike="noStrike" dirty="0">
                          <a:effectLst/>
                        </a:rPr>
                        <a:t>BPC076</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0.02 %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0.00 %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0.00 %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0.09 %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751053563"/>
                  </a:ext>
                </a:extLst>
              </a:tr>
              <a:tr h="327717">
                <a:tc vMerge="1">
                  <a:txBody>
                    <a:bodyPr/>
                    <a:lstStyle/>
                    <a:p>
                      <a:endParaRPr kumimoji="1" lang="ja-JP" altLang="en-US"/>
                    </a:p>
                  </a:txBody>
                  <a:tcPr/>
                </a:tc>
                <a:tc>
                  <a:txBody>
                    <a:bodyPr/>
                    <a:lstStyle/>
                    <a:p>
                      <a:pPr algn="l" fontAlgn="ctr"/>
                      <a:r>
                        <a:rPr lang="en-US" sz="1400" u="none" strike="noStrike" dirty="0" err="1">
                          <a:effectLst/>
                        </a:rPr>
                        <a:t>Bdellovibrionales</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0.01 %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0.14 %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0.04 %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0.01 %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486436859"/>
                  </a:ext>
                </a:extLst>
              </a:tr>
              <a:tr h="353935">
                <a:tc vMerge="1">
                  <a:txBody>
                    <a:bodyPr/>
                    <a:lstStyle/>
                    <a:p>
                      <a:endParaRPr kumimoji="1" lang="ja-JP" altLang="en-US"/>
                    </a:p>
                  </a:txBody>
                  <a:tcPr/>
                </a:tc>
                <a:tc>
                  <a:txBody>
                    <a:bodyPr/>
                    <a:lstStyle/>
                    <a:p>
                      <a:pPr algn="l" fontAlgn="ctr"/>
                      <a:r>
                        <a:rPr lang="en-US" sz="1400" u="none" strike="noStrike" dirty="0">
                          <a:effectLst/>
                        </a:rPr>
                        <a:t>Desulfarculales</a:t>
                      </a:r>
                      <a:r>
                        <a:rPr lang="en-US" sz="1400" u="none" strike="noStrike" baseline="30000" dirty="0">
                          <a:effectLst/>
                        </a:rPr>
                        <a:t>※1</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a:effectLst/>
                        </a:rPr>
                        <a:t>0.07 %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0.03 %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0.00 %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a:effectLst/>
                        </a:rPr>
                        <a:t>0.03 %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extLst>
                  <a:ext uri="{0D108BD9-81ED-4DB2-BD59-A6C34878D82A}">
                    <a16:rowId xmlns:a16="http://schemas.microsoft.com/office/drawing/2014/main" val="436002018"/>
                  </a:ext>
                </a:extLst>
              </a:tr>
              <a:tr h="353935">
                <a:tc vMerge="1">
                  <a:txBody>
                    <a:bodyPr/>
                    <a:lstStyle/>
                    <a:p>
                      <a:endParaRPr kumimoji="1" lang="ja-JP" altLang="en-US"/>
                    </a:p>
                  </a:txBody>
                  <a:tcPr/>
                </a:tc>
                <a:tc>
                  <a:txBody>
                    <a:bodyPr/>
                    <a:lstStyle/>
                    <a:p>
                      <a:pPr algn="l" fontAlgn="ctr"/>
                      <a:r>
                        <a:rPr lang="en-US" sz="1400" u="none" strike="noStrike" dirty="0">
                          <a:effectLst/>
                        </a:rPr>
                        <a:t>Desulfobacterales</a:t>
                      </a:r>
                      <a:r>
                        <a:rPr lang="en-US" sz="1400" u="none" strike="noStrike" baseline="30000" dirty="0">
                          <a:effectLst/>
                        </a:rPr>
                        <a:t>※1</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0.36 %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a:effectLst/>
                        </a:rPr>
                        <a:t>0.48 %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0.38 %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a:effectLst/>
                        </a:rPr>
                        <a:t>0.35 %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extLst>
                  <a:ext uri="{0D108BD9-81ED-4DB2-BD59-A6C34878D82A}">
                    <a16:rowId xmlns:a16="http://schemas.microsoft.com/office/drawing/2014/main" val="4007442842"/>
                  </a:ext>
                </a:extLst>
              </a:tr>
              <a:tr h="353935">
                <a:tc vMerge="1">
                  <a:txBody>
                    <a:bodyPr/>
                    <a:lstStyle/>
                    <a:p>
                      <a:endParaRPr kumimoji="1" lang="ja-JP" altLang="en-US"/>
                    </a:p>
                  </a:txBody>
                  <a:tcPr/>
                </a:tc>
                <a:tc>
                  <a:txBody>
                    <a:bodyPr/>
                    <a:lstStyle/>
                    <a:p>
                      <a:pPr algn="l" fontAlgn="ctr"/>
                      <a:r>
                        <a:rPr lang="en-US" sz="1400" u="none" strike="noStrike" dirty="0">
                          <a:effectLst/>
                        </a:rPr>
                        <a:t>Desulfovibrionales</a:t>
                      </a:r>
                      <a:r>
                        <a:rPr lang="en-US" sz="1400" u="none" strike="noStrike" baseline="30000" dirty="0">
                          <a:effectLst/>
                        </a:rPr>
                        <a:t>※1</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a:effectLst/>
                        </a:rPr>
                        <a:t>0.00 %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0.03 %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0.00 %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0.02 %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extLst>
                  <a:ext uri="{0D108BD9-81ED-4DB2-BD59-A6C34878D82A}">
                    <a16:rowId xmlns:a16="http://schemas.microsoft.com/office/drawing/2014/main" val="708242253"/>
                  </a:ext>
                </a:extLst>
              </a:tr>
              <a:tr h="353935">
                <a:tc vMerge="1">
                  <a:txBody>
                    <a:bodyPr/>
                    <a:lstStyle/>
                    <a:p>
                      <a:endParaRPr kumimoji="1" lang="ja-JP" altLang="en-US"/>
                    </a:p>
                  </a:txBody>
                  <a:tcPr/>
                </a:tc>
                <a:tc>
                  <a:txBody>
                    <a:bodyPr/>
                    <a:lstStyle/>
                    <a:p>
                      <a:pPr algn="l" fontAlgn="ctr"/>
                      <a:r>
                        <a:rPr lang="en-US" sz="1400" u="none" strike="noStrike" dirty="0">
                          <a:effectLst/>
                        </a:rPr>
                        <a:t>Desulfuromonadales</a:t>
                      </a:r>
                      <a:r>
                        <a:rPr lang="en-US" sz="1400" u="none" strike="noStrike" baseline="30000" dirty="0">
                          <a:effectLst/>
                        </a:rPr>
                        <a:t>※1</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0.89 %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0.66 %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0.63 %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tc>
                  <a:txBody>
                    <a:bodyPr/>
                    <a:lstStyle/>
                    <a:p>
                      <a:pPr algn="r" fontAlgn="ctr"/>
                      <a:r>
                        <a:rPr lang="en-US" altLang="ja-JP" sz="1400" u="none" strike="noStrike" dirty="0">
                          <a:effectLst/>
                        </a:rPr>
                        <a:t>1.13 %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solidFill>
                      <a:srgbClr val="FFFFCC"/>
                    </a:solidFill>
                  </a:tcPr>
                </a:tc>
                <a:extLst>
                  <a:ext uri="{0D108BD9-81ED-4DB2-BD59-A6C34878D82A}">
                    <a16:rowId xmlns:a16="http://schemas.microsoft.com/office/drawing/2014/main" val="1259588674"/>
                  </a:ext>
                </a:extLst>
              </a:tr>
              <a:tr h="327717">
                <a:tc vMerge="1">
                  <a:txBody>
                    <a:bodyPr/>
                    <a:lstStyle/>
                    <a:p>
                      <a:endParaRPr kumimoji="1" lang="ja-JP" altLang="en-US"/>
                    </a:p>
                  </a:txBody>
                  <a:tcPr/>
                </a:tc>
                <a:tc>
                  <a:txBody>
                    <a:bodyPr/>
                    <a:lstStyle/>
                    <a:p>
                      <a:pPr algn="l" fontAlgn="ctr"/>
                      <a:r>
                        <a:rPr lang="en-US" sz="1400" u="none" strike="noStrike" dirty="0">
                          <a:effectLst/>
                        </a:rPr>
                        <a:t>GW-28</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0.34 %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0.26 %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0.39 %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0.31 %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764564207"/>
                  </a:ext>
                </a:extLst>
              </a:tr>
              <a:tr h="327717">
                <a:tc vMerge="1">
                  <a:txBody>
                    <a:bodyPr/>
                    <a:lstStyle/>
                    <a:p>
                      <a:endParaRPr kumimoji="1" lang="ja-JP" altLang="en-US"/>
                    </a:p>
                  </a:txBody>
                  <a:tcPr/>
                </a:tc>
                <a:tc>
                  <a:txBody>
                    <a:bodyPr/>
                    <a:lstStyle/>
                    <a:p>
                      <a:pPr algn="l" fontAlgn="ctr"/>
                      <a:r>
                        <a:rPr lang="en-US" sz="1400" u="none" strike="noStrike" dirty="0" err="1">
                          <a:effectLst/>
                        </a:rPr>
                        <a:t>Myxococcales</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1.04 %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0.99 %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0.93 %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0.98 %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567915752"/>
                  </a:ext>
                </a:extLst>
              </a:tr>
              <a:tr h="327717">
                <a:tc vMerge="1">
                  <a:txBody>
                    <a:bodyPr/>
                    <a:lstStyle/>
                    <a:p>
                      <a:endParaRPr kumimoji="1" lang="ja-JP" altLang="en-US"/>
                    </a:p>
                  </a:txBody>
                  <a:tcPr/>
                </a:tc>
                <a:tc>
                  <a:txBody>
                    <a:bodyPr/>
                    <a:lstStyle/>
                    <a:p>
                      <a:pPr algn="l" fontAlgn="ctr"/>
                      <a:r>
                        <a:rPr lang="en-US" sz="1400" u="none" strike="noStrike" dirty="0" err="1">
                          <a:effectLst/>
                        </a:rPr>
                        <a:t>Spirobacillales</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0.03 %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0.07 %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0.00 %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0.00 %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889404555"/>
                  </a:ext>
                </a:extLst>
              </a:tr>
              <a:tr h="327717">
                <a:tc vMerge="1">
                  <a:txBody>
                    <a:bodyPr/>
                    <a:lstStyle/>
                    <a:p>
                      <a:endParaRPr kumimoji="1" lang="ja-JP" altLang="en-US"/>
                    </a:p>
                  </a:txBody>
                  <a:tcPr/>
                </a:tc>
                <a:tc>
                  <a:txBody>
                    <a:bodyPr/>
                    <a:lstStyle/>
                    <a:p>
                      <a:pPr algn="l" fontAlgn="ctr"/>
                      <a:r>
                        <a:rPr lang="en-US" sz="1400" u="none" strike="noStrike" dirty="0" err="1">
                          <a:effectLst/>
                        </a:rPr>
                        <a:t>Syntrophobacterales</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5.65 %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4.75 %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4.63 %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5.99 %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060665650"/>
                  </a:ext>
                </a:extLst>
              </a:tr>
              <a:tr h="327717">
                <a:tc vMerge="1">
                  <a:txBody>
                    <a:bodyPr/>
                    <a:lstStyle/>
                    <a:p>
                      <a:endParaRPr kumimoji="1" lang="ja-JP" altLang="en-US"/>
                    </a:p>
                  </a:txBody>
                  <a:tcPr/>
                </a:tc>
                <a:tc>
                  <a:txBody>
                    <a:bodyPr/>
                    <a:lstStyle/>
                    <a:p>
                      <a:pPr algn="l" fontAlgn="ctr"/>
                      <a:r>
                        <a:rPr lang="en-US" sz="1400" u="none" strike="noStrike" dirty="0">
                          <a:effectLst/>
                        </a:rPr>
                        <a:t>[</a:t>
                      </a:r>
                      <a:r>
                        <a:rPr lang="en-US" sz="1400" u="none" strike="noStrike" dirty="0" err="1">
                          <a:effectLst/>
                        </a:rPr>
                        <a:t>Entotheonellales</a:t>
                      </a:r>
                      <a:r>
                        <a:rPr lang="en-US" sz="1400" u="none" strike="noStrike" dirty="0">
                          <a:effectLst/>
                        </a:rPr>
                        <a:t>]</a:t>
                      </a:r>
                      <a:endParaRPr 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0.00 %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0.01 %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0.00 %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0.00 %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700963157"/>
                  </a:ext>
                </a:extLst>
              </a:tr>
              <a:tr h="327717">
                <a:tc vMerge="1">
                  <a:txBody>
                    <a:bodyPr/>
                    <a:lstStyle/>
                    <a:p>
                      <a:endParaRPr kumimoji="1" lang="ja-JP" altLang="en-US"/>
                    </a:p>
                  </a:txBody>
                  <a:tcPr/>
                </a:tc>
                <a:tc>
                  <a:txBody>
                    <a:bodyPr/>
                    <a:lstStyle/>
                    <a:p>
                      <a:pPr algn="ctr" fontAlgn="ctr"/>
                      <a:r>
                        <a:rPr lang="ja-JP" altLang="en-US" sz="1400" u="none" strike="noStrike" dirty="0">
                          <a:effectLst/>
                        </a:rPr>
                        <a:t>計</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a:effectLst/>
                        </a:rPr>
                        <a:t>8.52 %</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7.53 %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7.11 %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400" u="none" strike="noStrike" dirty="0">
                          <a:effectLst/>
                        </a:rPr>
                        <a:t>9.29 %</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961851387"/>
                  </a:ext>
                </a:extLst>
              </a:tr>
            </a:tbl>
          </a:graphicData>
        </a:graphic>
      </p:graphicFrame>
      <p:sp>
        <p:nvSpPr>
          <p:cNvPr id="22" name="正方形/長方形 21"/>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10" name="グループ化 9"/>
          <p:cNvGrpSpPr/>
          <p:nvPr/>
        </p:nvGrpSpPr>
        <p:grpSpPr>
          <a:xfrm>
            <a:off x="7199721" y="19078"/>
            <a:ext cx="1902880" cy="375487"/>
            <a:chOff x="162150" y="2254313"/>
            <a:chExt cx="2412000" cy="375487"/>
          </a:xfrm>
        </p:grpSpPr>
        <p:sp>
          <p:nvSpPr>
            <p:cNvPr id="12" name="角丸四角形 11"/>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3"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9706968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61</a:t>
            </a:fld>
            <a:endParaRPr kumimoji="1" lang="ja-JP" altLang="en-US" dirty="0"/>
          </a:p>
        </p:txBody>
      </p:sp>
      <p:graphicFrame>
        <p:nvGraphicFramePr>
          <p:cNvPr id="61" name="表 60"/>
          <p:cNvGraphicFramePr>
            <a:graphicFrameLocks noGrp="1"/>
          </p:cNvGraphicFramePr>
          <p:nvPr>
            <p:extLst>
              <p:ext uri="{D42A27DB-BD31-4B8C-83A1-F6EECF244321}">
                <p14:modId xmlns:p14="http://schemas.microsoft.com/office/powerpoint/2010/main" val="2668314471"/>
              </p:ext>
            </p:extLst>
          </p:nvPr>
        </p:nvGraphicFramePr>
        <p:xfrm>
          <a:off x="83973" y="412298"/>
          <a:ext cx="8932908" cy="365760"/>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ctr"/>
                      <a:r>
                        <a:rPr kumimoji="1" lang="ja-JP" altLang="en-US" dirty="0" smtClean="0">
                          <a:latin typeface="+mn-lt"/>
                        </a:rPr>
                        <a:t>評価式の設定について</a:t>
                      </a:r>
                      <a:endParaRPr kumimoji="1" lang="ja-JP" altLang="en-US" dirty="0">
                        <a:latin typeface="+mn-lt"/>
                      </a:endParaRP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87" name="正方形/長方形 86"/>
          <p:cNvSpPr/>
          <p:nvPr/>
        </p:nvSpPr>
        <p:spPr>
          <a:xfrm>
            <a:off x="5591701" y="869252"/>
            <a:ext cx="3348000" cy="1855380"/>
          </a:xfrm>
          <a:prstGeom prst="rect">
            <a:avLst/>
          </a:prstGeom>
          <a:noFill/>
          <a:ln w="38100">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aphicFrame>
        <p:nvGraphicFramePr>
          <p:cNvPr id="88" name="グラフ 87"/>
          <p:cNvGraphicFramePr>
            <a:graphicFrameLocks/>
          </p:cNvGraphicFramePr>
          <p:nvPr/>
        </p:nvGraphicFramePr>
        <p:xfrm>
          <a:off x="5582498" y="1040581"/>
          <a:ext cx="3375662" cy="1402921"/>
        </p:xfrm>
        <a:graphic>
          <a:graphicData uri="http://schemas.openxmlformats.org/drawingml/2006/chart">
            <c:chart xmlns:c="http://schemas.openxmlformats.org/drawingml/2006/chart" xmlns:r="http://schemas.openxmlformats.org/officeDocument/2006/relationships" r:id="rId3"/>
          </a:graphicData>
        </a:graphic>
      </p:graphicFrame>
      <p:grpSp>
        <p:nvGrpSpPr>
          <p:cNvPr id="89" name="グループ化 88"/>
          <p:cNvGrpSpPr/>
          <p:nvPr/>
        </p:nvGrpSpPr>
        <p:grpSpPr>
          <a:xfrm>
            <a:off x="-10673" y="783211"/>
            <a:ext cx="1713727" cy="313932"/>
            <a:chOff x="230474" y="2269177"/>
            <a:chExt cx="1713727" cy="278620"/>
          </a:xfrm>
        </p:grpSpPr>
        <p:sp>
          <p:nvSpPr>
            <p:cNvPr id="90" name="角丸四角形 89"/>
            <p:cNvSpPr/>
            <p:nvPr/>
          </p:nvSpPr>
          <p:spPr>
            <a:xfrm>
              <a:off x="357926" y="2273802"/>
              <a:ext cx="1368000" cy="255605"/>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mj-ea"/>
                <a:ea typeface="+mj-ea"/>
              </a:endParaRPr>
            </a:p>
          </p:txBody>
        </p:sp>
        <p:sp>
          <p:nvSpPr>
            <p:cNvPr id="91" name="テキスト ボックス 180"/>
            <p:cNvSpPr txBox="1"/>
            <p:nvPr/>
          </p:nvSpPr>
          <p:spPr>
            <a:xfrm>
              <a:off x="230474" y="2269177"/>
              <a:ext cx="1713727" cy="2786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200" b="1" dirty="0">
                  <a:solidFill>
                    <a:srgbClr val="0070C0"/>
                  </a:solidFill>
                  <a:latin typeface="+mj-ea"/>
                  <a:ea typeface="+mj-ea"/>
                </a:rPr>
                <a:t>評価方法</a:t>
              </a:r>
            </a:p>
          </p:txBody>
        </p:sp>
      </p:grpSp>
      <p:sp>
        <p:nvSpPr>
          <p:cNvPr id="92" name="角丸四角形 91"/>
          <p:cNvSpPr/>
          <p:nvPr/>
        </p:nvSpPr>
        <p:spPr>
          <a:xfrm>
            <a:off x="5645167" y="923894"/>
            <a:ext cx="792000" cy="21600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100" dirty="0">
                <a:solidFill>
                  <a:schemeClr val="tx1"/>
                </a:solidFill>
                <a:latin typeface="+mj-ea"/>
                <a:ea typeface="+mj-ea"/>
              </a:rPr>
              <a:t>削減率</a:t>
            </a:r>
          </a:p>
        </p:txBody>
      </p:sp>
      <p:sp>
        <p:nvSpPr>
          <p:cNvPr id="112" name="テキスト ボックス 111"/>
          <p:cNvSpPr txBox="1"/>
          <p:nvPr/>
        </p:nvSpPr>
        <p:spPr>
          <a:xfrm>
            <a:off x="5579035" y="2287122"/>
            <a:ext cx="805658" cy="377026"/>
          </a:xfrm>
          <a:prstGeom prst="rect">
            <a:avLst/>
          </a:prstGeom>
          <a:noFill/>
        </p:spPr>
        <p:txBody>
          <a:bodyPr wrap="square" rtlCol="0">
            <a:spAutoFit/>
          </a:bodyPr>
          <a:lstStyle/>
          <a:p>
            <a:pPr algn="ctr"/>
            <a:r>
              <a:rPr kumimoji="1" lang="ja-JP" altLang="en-US" sz="1050" dirty="0">
                <a:latin typeface="+mj-ea"/>
                <a:ea typeface="+mj-ea"/>
              </a:rPr>
              <a:t>基準値</a:t>
            </a:r>
            <a:r>
              <a:rPr kumimoji="1" lang="en-US" altLang="ja-JP" sz="1050" dirty="0">
                <a:latin typeface="+mj-ea"/>
                <a:ea typeface="+mj-ea"/>
              </a:rPr>
              <a:t/>
            </a:r>
            <a:br>
              <a:rPr kumimoji="1" lang="en-US" altLang="ja-JP" sz="1050" dirty="0">
                <a:latin typeface="+mj-ea"/>
                <a:ea typeface="+mj-ea"/>
              </a:rPr>
            </a:br>
            <a:r>
              <a:rPr kumimoji="1" lang="ja-JP" altLang="en-US" sz="800" dirty="0">
                <a:latin typeface="+mj-ea"/>
                <a:ea typeface="+mj-ea"/>
              </a:rPr>
              <a:t>薬剤等散布前</a:t>
            </a:r>
          </a:p>
        </p:txBody>
      </p:sp>
      <p:sp>
        <p:nvSpPr>
          <p:cNvPr id="113" name="テキスト ボックス 112"/>
          <p:cNvSpPr txBox="1"/>
          <p:nvPr/>
        </p:nvSpPr>
        <p:spPr>
          <a:xfrm>
            <a:off x="6280626" y="2287122"/>
            <a:ext cx="805658" cy="377026"/>
          </a:xfrm>
          <a:prstGeom prst="rect">
            <a:avLst/>
          </a:prstGeom>
          <a:noFill/>
        </p:spPr>
        <p:txBody>
          <a:bodyPr wrap="square" rtlCol="0">
            <a:spAutoFit/>
          </a:bodyPr>
          <a:lstStyle/>
          <a:p>
            <a:pPr algn="ctr"/>
            <a:r>
              <a:rPr kumimoji="1" lang="en-US" altLang="ja-JP" sz="1050" dirty="0">
                <a:latin typeface="+mj-ea"/>
                <a:ea typeface="+mj-ea"/>
              </a:rPr>
              <a:t>Ⅰ</a:t>
            </a:r>
            <a:br>
              <a:rPr kumimoji="1" lang="en-US" altLang="ja-JP" sz="1050" dirty="0">
                <a:latin typeface="+mj-ea"/>
                <a:ea typeface="+mj-ea"/>
              </a:rPr>
            </a:br>
            <a:r>
              <a:rPr kumimoji="1" lang="ja-JP" altLang="en-US" sz="800" dirty="0">
                <a:latin typeface="+mj-ea"/>
                <a:ea typeface="+mj-ea"/>
              </a:rPr>
              <a:t>散布</a:t>
            </a:r>
            <a:r>
              <a:rPr kumimoji="1" lang="en-US" altLang="ja-JP" sz="800" dirty="0">
                <a:latin typeface="+mj-ea"/>
                <a:ea typeface="+mj-ea"/>
              </a:rPr>
              <a:t>2</a:t>
            </a:r>
            <a:r>
              <a:rPr kumimoji="1" lang="ja-JP" altLang="en-US" sz="800" dirty="0">
                <a:latin typeface="+mj-ea"/>
                <a:ea typeface="+mj-ea"/>
              </a:rPr>
              <a:t>週間後</a:t>
            </a:r>
          </a:p>
        </p:txBody>
      </p:sp>
      <p:sp>
        <p:nvSpPr>
          <p:cNvPr id="114" name="テキスト ボックス 113"/>
          <p:cNvSpPr txBox="1"/>
          <p:nvPr/>
        </p:nvSpPr>
        <p:spPr>
          <a:xfrm>
            <a:off x="6891509" y="2287122"/>
            <a:ext cx="805658" cy="377026"/>
          </a:xfrm>
          <a:prstGeom prst="rect">
            <a:avLst/>
          </a:prstGeom>
          <a:noFill/>
        </p:spPr>
        <p:txBody>
          <a:bodyPr wrap="square" rtlCol="0">
            <a:spAutoFit/>
          </a:bodyPr>
          <a:lstStyle/>
          <a:p>
            <a:pPr algn="ctr"/>
            <a:r>
              <a:rPr kumimoji="1" lang="en-US" altLang="ja-JP" sz="1050" dirty="0">
                <a:latin typeface="+mj-ea"/>
                <a:ea typeface="+mj-ea"/>
              </a:rPr>
              <a:t>Ⅱ</a:t>
            </a:r>
            <a:br>
              <a:rPr kumimoji="1" lang="en-US" altLang="ja-JP" sz="1050" dirty="0">
                <a:latin typeface="+mj-ea"/>
                <a:ea typeface="+mj-ea"/>
              </a:rPr>
            </a:br>
            <a:r>
              <a:rPr kumimoji="1" lang="ja-JP" altLang="en-US" sz="800" dirty="0">
                <a:latin typeface="+mj-ea"/>
                <a:ea typeface="+mj-ea"/>
              </a:rPr>
              <a:t>散布</a:t>
            </a:r>
            <a:r>
              <a:rPr kumimoji="1" lang="en-US" altLang="ja-JP" sz="800" dirty="0">
                <a:latin typeface="+mj-ea"/>
                <a:ea typeface="+mj-ea"/>
              </a:rPr>
              <a:t>1</a:t>
            </a:r>
            <a:r>
              <a:rPr kumimoji="1" lang="ja-JP" altLang="en-US" sz="800" dirty="0">
                <a:latin typeface="+mj-ea"/>
                <a:ea typeface="+mj-ea"/>
              </a:rPr>
              <a:t>か月後</a:t>
            </a:r>
          </a:p>
        </p:txBody>
      </p:sp>
      <p:sp>
        <p:nvSpPr>
          <p:cNvPr id="115" name="テキスト ボックス 114"/>
          <p:cNvSpPr txBox="1"/>
          <p:nvPr/>
        </p:nvSpPr>
        <p:spPr>
          <a:xfrm>
            <a:off x="7507643" y="2287122"/>
            <a:ext cx="805658" cy="377026"/>
          </a:xfrm>
          <a:prstGeom prst="rect">
            <a:avLst/>
          </a:prstGeom>
          <a:noFill/>
        </p:spPr>
        <p:txBody>
          <a:bodyPr wrap="square" rtlCol="0">
            <a:spAutoFit/>
          </a:bodyPr>
          <a:lstStyle/>
          <a:p>
            <a:pPr algn="ctr"/>
            <a:r>
              <a:rPr kumimoji="1" lang="en-US" altLang="ja-JP" sz="1050" dirty="0">
                <a:latin typeface="+mj-ea"/>
                <a:ea typeface="+mj-ea"/>
              </a:rPr>
              <a:t>Ⅲ</a:t>
            </a:r>
            <a:br>
              <a:rPr kumimoji="1" lang="en-US" altLang="ja-JP" sz="1050" dirty="0">
                <a:latin typeface="+mj-ea"/>
                <a:ea typeface="+mj-ea"/>
              </a:rPr>
            </a:br>
            <a:r>
              <a:rPr kumimoji="1" lang="ja-JP" altLang="en-US" sz="800" dirty="0">
                <a:latin typeface="+mj-ea"/>
                <a:ea typeface="+mj-ea"/>
              </a:rPr>
              <a:t>散布</a:t>
            </a:r>
            <a:r>
              <a:rPr kumimoji="1" lang="en-US" altLang="ja-JP" sz="800" dirty="0">
                <a:latin typeface="+mj-ea"/>
                <a:ea typeface="+mj-ea"/>
              </a:rPr>
              <a:t>2</a:t>
            </a:r>
            <a:r>
              <a:rPr kumimoji="1" lang="ja-JP" altLang="en-US" sz="800" dirty="0">
                <a:latin typeface="+mj-ea"/>
                <a:ea typeface="+mj-ea"/>
              </a:rPr>
              <a:t>か月後</a:t>
            </a:r>
          </a:p>
        </p:txBody>
      </p:sp>
      <p:sp>
        <p:nvSpPr>
          <p:cNvPr id="116" name="テキスト ボックス 115"/>
          <p:cNvSpPr txBox="1"/>
          <p:nvPr/>
        </p:nvSpPr>
        <p:spPr>
          <a:xfrm>
            <a:off x="8144164" y="2287122"/>
            <a:ext cx="805658" cy="377026"/>
          </a:xfrm>
          <a:prstGeom prst="rect">
            <a:avLst/>
          </a:prstGeom>
          <a:noFill/>
        </p:spPr>
        <p:txBody>
          <a:bodyPr wrap="square" rtlCol="0">
            <a:spAutoFit/>
          </a:bodyPr>
          <a:lstStyle/>
          <a:p>
            <a:pPr algn="ctr"/>
            <a:r>
              <a:rPr kumimoji="1" lang="en-US" altLang="ja-JP" sz="1050" dirty="0">
                <a:latin typeface="+mj-ea"/>
                <a:ea typeface="+mj-ea"/>
              </a:rPr>
              <a:t>Ⅳ</a:t>
            </a:r>
            <a:br>
              <a:rPr kumimoji="1" lang="en-US" altLang="ja-JP" sz="1050" dirty="0">
                <a:latin typeface="+mj-ea"/>
                <a:ea typeface="+mj-ea"/>
              </a:rPr>
            </a:br>
            <a:r>
              <a:rPr kumimoji="1" lang="ja-JP" altLang="en-US" sz="800" dirty="0">
                <a:latin typeface="+mj-ea"/>
                <a:ea typeface="+mj-ea"/>
              </a:rPr>
              <a:t>散布</a:t>
            </a:r>
            <a:r>
              <a:rPr kumimoji="1" lang="en-US" altLang="ja-JP" sz="800" dirty="0">
                <a:latin typeface="+mj-ea"/>
                <a:ea typeface="+mj-ea"/>
              </a:rPr>
              <a:t>3</a:t>
            </a:r>
            <a:r>
              <a:rPr kumimoji="1" lang="ja-JP" altLang="en-US" sz="800" dirty="0">
                <a:latin typeface="+mj-ea"/>
                <a:ea typeface="+mj-ea"/>
              </a:rPr>
              <a:t>か月後</a:t>
            </a:r>
          </a:p>
        </p:txBody>
      </p:sp>
      <p:sp>
        <p:nvSpPr>
          <p:cNvPr id="117" name="角丸四角形 116"/>
          <p:cNvSpPr/>
          <p:nvPr/>
        </p:nvSpPr>
        <p:spPr>
          <a:xfrm>
            <a:off x="5988086" y="1214938"/>
            <a:ext cx="2818574" cy="252000"/>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900" b="1" u="sng" dirty="0">
                <a:solidFill>
                  <a:schemeClr val="tx1"/>
                </a:solidFill>
                <a:latin typeface="+mj-ea"/>
                <a:ea typeface="+mj-ea"/>
              </a:rPr>
              <a:t>実験区</a:t>
            </a:r>
            <a:r>
              <a:rPr kumimoji="1" lang="ja-JP" altLang="en-US" sz="900" dirty="0">
                <a:latin typeface="+mj-ea"/>
                <a:ea typeface="+mj-ea"/>
              </a:rPr>
              <a:t>における評価指標（</a:t>
            </a:r>
            <a:r>
              <a:rPr kumimoji="1" lang="en-US" altLang="ja-JP" sz="900" dirty="0">
                <a:latin typeface="+mj-ea"/>
                <a:ea typeface="+mj-ea"/>
              </a:rPr>
              <a:t>TOC</a:t>
            </a:r>
            <a:r>
              <a:rPr kumimoji="1" lang="ja-JP" altLang="en-US" sz="900" dirty="0">
                <a:latin typeface="+mj-ea"/>
                <a:ea typeface="+mj-ea"/>
              </a:rPr>
              <a:t>など）分析値</a:t>
            </a:r>
          </a:p>
        </p:txBody>
      </p:sp>
      <p:sp>
        <p:nvSpPr>
          <p:cNvPr id="118" name="正方形/長方形 117"/>
          <p:cNvSpPr/>
          <p:nvPr/>
        </p:nvSpPr>
        <p:spPr>
          <a:xfrm>
            <a:off x="5698345" y="2880382"/>
            <a:ext cx="3398056" cy="253916"/>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400" dirty="0">
                <a:solidFill>
                  <a:schemeClr val="dk1"/>
                </a:solidFill>
                <a:latin typeface="+mj-ea"/>
                <a:ea typeface="+mj-ea"/>
              </a:rPr>
              <a:t>削減率</a:t>
            </a:r>
            <a:endParaRPr kumimoji="1" lang="en-US" altLang="ja-JP" sz="1400" dirty="0">
              <a:solidFill>
                <a:schemeClr val="dk1"/>
              </a:solidFill>
              <a:latin typeface="+mj-ea"/>
              <a:ea typeface="+mj-ea"/>
            </a:endParaRPr>
          </a:p>
          <a:p>
            <a:endParaRPr kumimoji="1" lang="en-US" altLang="ja-JP" sz="800" dirty="0">
              <a:solidFill>
                <a:schemeClr val="dk1"/>
              </a:solidFill>
              <a:latin typeface="+mj-ea"/>
              <a:ea typeface="+mj-ea"/>
            </a:endParaRPr>
          </a:p>
          <a:p>
            <a:r>
              <a:rPr kumimoji="1" lang="ja-JP" altLang="en-US" sz="1400" dirty="0">
                <a:solidFill>
                  <a:schemeClr val="dk1"/>
                </a:solidFill>
                <a:latin typeface="+mj-ea"/>
                <a:ea typeface="+mj-ea"/>
              </a:rPr>
              <a:t>＝（</a:t>
            </a:r>
            <a:r>
              <a:rPr kumimoji="1" lang="ja-JP" altLang="en-US" sz="1400" dirty="0">
                <a:latin typeface="+mj-ea"/>
                <a:ea typeface="+mj-ea"/>
              </a:rPr>
              <a:t>基準値</a:t>
            </a:r>
            <a:r>
              <a:rPr kumimoji="1" lang="ja-JP" altLang="en-US" sz="1400" dirty="0">
                <a:solidFill>
                  <a:schemeClr val="dk1"/>
                </a:solidFill>
                <a:latin typeface="+mj-ea"/>
                <a:ea typeface="+mj-ea"/>
              </a:rPr>
              <a:t>－散布後の分析値）</a:t>
            </a:r>
            <a:r>
              <a:rPr kumimoji="1" lang="en-US" altLang="ja-JP" sz="1400" dirty="0">
                <a:solidFill>
                  <a:schemeClr val="dk1"/>
                </a:solidFill>
                <a:latin typeface="+mj-ea"/>
                <a:ea typeface="+mj-ea"/>
              </a:rPr>
              <a:t>/</a:t>
            </a:r>
            <a:r>
              <a:rPr kumimoji="1" lang="ja-JP" altLang="en-US" sz="1400" dirty="0">
                <a:solidFill>
                  <a:schemeClr val="dk1"/>
                </a:solidFill>
                <a:latin typeface="+mj-ea"/>
                <a:ea typeface="+mj-ea"/>
              </a:rPr>
              <a:t>基準値</a:t>
            </a:r>
          </a:p>
        </p:txBody>
      </p:sp>
      <p:sp>
        <p:nvSpPr>
          <p:cNvPr id="119" name="正方形/長方形 118"/>
          <p:cNvSpPr/>
          <p:nvPr/>
        </p:nvSpPr>
        <p:spPr>
          <a:xfrm>
            <a:off x="5592160" y="3382175"/>
            <a:ext cx="3348000" cy="612000"/>
          </a:xfrm>
          <a:prstGeom prst="rect">
            <a:avLst/>
          </a:prstGeom>
          <a:noFill/>
          <a:ln w="38100">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20" name="角丸四角形 119"/>
          <p:cNvSpPr/>
          <p:nvPr/>
        </p:nvSpPr>
        <p:spPr>
          <a:xfrm>
            <a:off x="5645167" y="3475407"/>
            <a:ext cx="792000" cy="21600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100" dirty="0">
                <a:solidFill>
                  <a:schemeClr val="tx1"/>
                </a:solidFill>
                <a:latin typeface="+mj-ea"/>
                <a:ea typeface="+mj-ea"/>
              </a:rPr>
              <a:t>季節補正</a:t>
            </a:r>
          </a:p>
        </p:txBody>
      </p:sp>
      <p:sp>
        <p:nvSpPr>
          <p:cNvPr id="121" name="角丸四角形 120"/>
          <p:cNvSpPr/>
          <p:nvPr/>
        </p:nvSpPr>
        <p:spPr>
          <a:xfrm>
            <a:off x="5645167" y="4181370"/>
            <a:ext cx="792000" cy="21600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100" dirty="0">
                <a:solidFill>
                  <a:schemeClr val="tx1"/>
                </a:solidFill>
                <a:latin typeface="+mj-ea"/>
                <a:ea typeface="+mj-ea"/>
              </a:rPr>
              <a:t>地点補正</a:t>
            </a:r>
          </a:p>
        </p:txBody>
      </p:sp>
      <p:sp>
        <p:nvSpPr>
          <p:cNvPr id="122" name="角丸四角形 121"/>
          <p:cNvSpPr/>
          <p:nvPr/>
        </p:nvSpPr>
        <p:spPr>
          <a:xfrm>
            <a:off x="270514" y="1100443"/>
            <a:ext cx="5040000" cy="21754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b="1" u="sng" dirty="0">
                <a:latin typeface="+mj-ea"/>
                <a:ea typeface="+mj-ea"/>
              </a:rPr>
              <a:t>◆評価指標</a:t>
            </a:r>
            <a:endParaRPr lang="en-US" altLang="ja-JP" sz="1100" b="1" u="sng" dirty="0">
              <a:latin typeface="+mj-ea"/>
              <a:ea typeface="+mj-ea"/>
            </a:endParaRPr>
          </a:p>
          <a:p>
            <a:pPr algn="ctr"/>
            <a:endParaRPr lang="en-US" altLang="ja-JP" sz="1200" b="1" u="sng" dirty="0">
              <a:latin typeface="+mj-ea"/>
              <a:ea typeface="+mj-ea"/>
            </a:endParaRPr>
          </a:p>
          <a:p>
            <a:pPr algn="ctr"/>
            <a:endParaRPr lang="en-US" altLang="ja-JP" sz="1200" b="1" u="sng" dirty="0">
              <a:latin typeface="+mj-ea"/>
              <a:ea typeface="+mj-ea"/>
            </a:endParaRPr>
          </a:p>
          <a:p>
            <a:pPr algn="ctr"/>
            <a:endParaRPr lang="en-US" altLang="ja-JP" sz="1200" b="1" u="sng" dirty="0">
              <a:latin typeface="+mj-ea"/>
              <a:ea typeface="+mj-ea"/>
            </a:endParaRPr>
          </a:p>
          <a:p>
            <a:pPr algn="ctr"/>
            <a:endParaRPr lang="en-US" altLang="ja-JP" sz="1200" b="1" u="sng" dirty="0">
              <a:latin typeface="+mj-ea"/>
              <a:ea typeface="+mj-ea"/>
            </a:endParaRPr>
          </a:p>
          <a:p>
            <a:pPr algn="ctr"/>
            <a:endParaRPr lang="en-US" altLang="ja-JP" sz="1200" b="1" u="sng" dirty="0">
              <a:latin typeface="+mj-ea"/>
              <a:ea typeface="+mj-ea"/>
            </a:endParaRPr>
          </a:p>
          <a:p>
            <a:pPr algn="ctr"/>
            <a:endParaRPr lang="en-US" altLang="ja-JP" sz="1200" b="1" u="sng" dirty="0">
              <a:latin typeface="+mj-ea"/>
              <a:ea typeface="+mj-ea"/>
            </a:endParaRPr>
          </a:p>
          <a:p>
            <a:pPr algn="ctr"/>
            <a:endParaRPr lang="en-US" altLang="ja-JP" sz="1200" b="1" u="sng" dirty="0">
              <a:latin typeface="+mj-ea"/>
              <a:ea typeface="+mj-ea"/>
            </a:endParaRPr>
          </a:p>
          <a:p>
            <a:pPr algn="ctr"/>
            <a:endParaRPr lang="en-US" altLang="ja-JP" sz="1050" u="sng" dirty="0">
              <a:latin typeface="+mj-ea"/>
              <a:ea typeface="+mj-ea"/>
            </a:endParaRPr>
          </a:p>
          <a:p>
            <a:r>
              <a:rPr lang="ja-JP" altLang="en-US" sz="1050" dirty="0">
                <a:latin typeface="+mj-ea"/>
                <a:ea typeface="+mj-ea"/>
              </a:rPr>
              <a:t>　　</a:t>
            </a:r>
            <a:r>
              <a:rPr lang="en-US" altLang="ja-JP" sz="1050" dirty="0">
                <a:latin typeface="+mj-ea"/>
                <a:ea typeface="+mj-ea"/>
              </a:rPr>
              <a:t>※</a:t>
            </a:r>
            <a:r>
              <a:rPr lang="ja-JP" altLang="en-US" sz="1050" dirty="0">
                <a:latin typeface="+mj-ea"/>
                <a:ea typeface="+mj-ea"/>
              </a:rPr>
              <a:t>全硫化物の生成過程について</a:t>
            </a:r>
            <a:endParaRPr lang="en-US" altLang="ja-JP" sz="1050" dirty="0">
              <a:latin typeface="+mj-ea"/>
              <a:ea typeface="+mj-ea"/>
            </a:endParaRPr>
          </a:p>
          <a:p>
            <a:r>
              <a:rPr lang="ja-JP" altLang="en-US" sz="1050" dirty="0">
                <a:latin typeface="+mj-ea"/>
                <a:ea typeface="+mj-ea"/>
              </a:rPr>
              <a:t>　　　　　</a:t>
            </a:r>
            <a:r>
              <a:rPr lang="ja-JP" altLang="en-US" sz="1050" dirty="0" smtClean="0">
                <a:latin typeface="+mj-ea"/>
                <a:ea typeface="+mj-ea"/>
              </a:rPr>
              <a:t>底泥中</a:t>
            </a:r>
            <a:r>
              <a:rPr lang="ja-JP" altLang="en-US" sz="1050" dirty="0">
                <a:latin typeface="+mj-ea"/>
                <a:ea typeface="+mj-ea"/>
              </a:rPr>
              <a:t>の有機物を菌が嫌気分解すると硫化物イオンが生じる。</a:t>
            </a:r>
            <a:endParaRPr lang="en-US" altLang="ja-JP" sz="1050" dirty="0">
              <a:latin typeface="+mj-ea"/>
              <a:ea typeface="+mj-ea"/>
            </a:endParaRPr>
          </a:p>
          <a:p>
            <a:r>
              <a:rPr lang="ja-JP" altLang="en-US" sz="1050" dirty="0">
                <a:latin typeface="+mj-ea"/>
                <a:ea typeface="+mj-ea"/>
              </a:rPr>
              <a:t>　　　　　</a:t>
            </a:r>
            <a:r>
              <a:rPr lang="ja-JP" altLang="en-US" sz="1050" dirty="0" smtClean="0">
                <a:latin typeface="+mj-ea"/>
                <a:ea typeface="+mj-ea"/>
              </a:rPr>
              <a:t>底泥中</a:t>
            </a:r>
            <a:r>
              <a:rPr lang="ja-JP" altLang="en-US" sz="1050" dirty="0">
                <a:latin typeface="+mj-ea"/>
                <a:ea typeface="+mj-ea"/>
              </a:rPr>
              <a:t>の金属イオンと反応して硫化物が生成する。</a:t>
            </a:r>
            <a:endParaRPr lang="en-US" altLang="ja-JP" sz="1050" dirty="0">
              <a:latin typeface="+mj-ea"/>
              <a:ea typeface="+mj-ea"/>
            </a:endParaRPr>
          </a:p>
        </p:txBody>
      </p:sp>
      <p:sp>
        <p:nvSpPr>
          <p:cNvPr id="123" name="角丸四角形吹き出し 122"/>
          <p:cNvSpPr/>
          <p:nvPr/>
        </p:nvSpPr>
        <p:spPr>
          <a:xfrm>
            <a:off x="5574160" y="5020258"/>
            <a:ext cx="3384000" cy="360000"/>
          </a:xfrm>
          <a:prstGeom prst="wedgeRoundRectCallout">
            <a:avLst>
              <a:gd name="adj1" fmla="val -8371"/>
              <a:gd name="adj2" fmla="val -37721"/>
              <a:gd name="adj3" fmla="val 16667"/>
            </a:avLst>
          </a:prstGeom>
          <a:gradFill>
            <a:gsLst>
              <a:gs pos="0">
                <a:srgbClr val="FFCCFF">
                  <a:lumMod val="88000"/>
                  <a:lumOff val="12000"/>
                </a:srgbClr>
              </a:gs>
              <a:gs pos="100000">
                <a:srgbClr val="FF66CC"/>
              </a:gs>
            </a:gsLst>
            <a:lin ang="5400000" scaled="0"/>
          </a:gradFill>
          <a:ln w="952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latin typeface="+mj-ea"/>
                <a:ea typeface="+mj-ea"/>
              </a:rPr>
              <a:t>変化率＝削減率</a:t>
            </a:r>
            <a:r>
              <a:rPr kumimoji="1" lang="en-US" altLang="ja-JP" sz="1100" dirty="0">
                <a:latin typeface="+mj-ea"/>
                <a:ea typeface="+mj-ea"/>
              </a:rPr>
              <a:t>×</a:t>
            </a:r>
            <a:r>
              <a:rPr kumimoji="1" lang="ja-JP" altLang="en-US" sz="1100" dirty="0">
                <a:latin typeface="+mj-ea"/>
                <a:ea typeface="+mj-ea"/>
              </a:rPr>
              <a:t>季節補正</a:t>
            </a:r>
            <a:r>
              <a:rPr kumimoji="1" lang="en-US" altLang="ja-JP" sz="1100" dirty="0">
                <a:latin typeface="+mj-ea"/>
                <a:ea typeface="+mj-ea"/>
              </a:rPr>
              <a:t>×</a:t>
            </a:r>
            <a:r>
              <a:rPr kumimoji="1" lang="ja-JP" altLang="en-US" sz="1100" dirty="0">
                <a:latin typeface="+mj-ea"/>
                <a:ea typeface="+mj-ea"/>
              </a:rPr>
              <a:t>地点補正</a:t>
            </a:r>
            <a:endParaRPr kumimoji="1" lang="en-US" altLang="ja-JP" sz="1100" dirty="0">
              <a:latin typeface="+mj-ea"/>
              <a:ea typeface="+mj-ea"/>
            </a:endParaRPr>
          </a:p>
        </p:txBody>
      </p:sp>
      <p:sp>
        <p:nvSpPr>
          <p:cNvPr id="124" name="テキスト ボックス 123"/>
          <p:cNvSpPr txBox="1"/>
          <p:nvPr/>
        </p:nvSpPr>
        <p:spPr>
          <a:xfrm>
            <a:off x="5931812" y="2914442"/>
            <a:ext cx="697627" cy="215444"/>
          </a:xfrm>
          <a:prstGeom prst="rect">
            <a:avLst/>
          </a:prstGeom>
          <a:noFill/>
        </p:spPr>
        <p:txBody>
          <a:bodyPr wrap="none" rtlCol="0">
            <a:spAutoFit/>
          </a:bodyPr>
          <a:lstStyle/>
          <a:p>
            <a:r>
              <a:rPr kumimoji="1" lang="ja-JP" altLang="en-US" sz="800" dirty="0">
                <a:latin typeface="+mj-ea"/>
                <a:ea typeface="+mj-ea"/>
              </a:rPr>
              <a:t>各実験区の</a:t>
            </a:r>
          </a:p>
        </p:txBody>
      </p:sp>
      <p:sp>
        <p:nvSpPr>
          <p:cNvPr id="125" name="テキスト ボックス 124"/>
          <p:cNvSpPr txBox="1"/>
          <p:nvPr/>
        </p:nvSpPr>
        <p:spPr>
          <a:xfrm>
            <a:off x="6644361" y="2921626"/>
            <a:ext cx="697627" cy="215444"/>
          </a:xfrm>
          <a:prstGeom prst="rect">
            <a:avLst/>
          </a:prstGeom>
          <a:noFill/>
        </p:spPr>
        <p:txBody>
          <a:bodyPr wrap="none" rtlCol="0">
            <a:spAutoFit/>
          </a:bodyPr>
          <a:lstStyle/>
          <a:p>
            <a:r>
              <a:rPr kumimoji="1" lang="ja-JP" altLang="en-US" sz="800" dirty="0">
                <a:latin typeface="+mj-ea"/>
                <a:ea typeface="+mj-ea"/>
              </a:rPr>
              <a:t>各実験区の</a:t>
            </a:r>
          </a:p>
        </p:txBody>
      </p:sp>
      <p:sp>
        <p:nvSpPr>
          <p:cNvPr id="126" name="テキスト ボックス 125"/>
          <p:cNvSpPr txBox="1"/>
          <p:nvPr/>
        </p:nvSpPr>
        <p:spPr>
          <a:xfrm>
            <a:off x="8051792" y="2920378"/>
            <a:ext cx="697627" cy="215444"/>
          </a:xfrm>
          <a:prstGeom prst="rect">
            <a:avLst/>
          </a:prstGeom>
          <a:noFill/>
        </p:spPr>
        <p:txBody>
          <a:bodyPr wrap="none" rtlCol="0">
            <a:spAutoFit/>
          </a:bodyPr>
          <a:lstStyle/>
          <a:p>
            <a:r>
              <a:rPr kumimoji="1" lang="ja-JP" altLang="en-US" sz="800" dirty="0">
                <a:latin typeface="+mj-ea"/>
                <a:ea typeface="+mj-ea"/>
              </a:rPr>
              <a:t>各実験区の</a:t>
            </a:r>
          </a:p>
        </p:txBody>
      </p:sp>
      <p:sp>
        <p:nvSpPr>
          <p:cNvPr id="127" name="正方形/長方形 126"/>
          <p:cNvSpPr/>
          <p:nvPr/>
        </p:nvSpPr>
        <p:spPr>
          <a:xfrm>
            <a:off x="5693439" y="3706649"/>
            <a:ext cx="3636000" cy="276999"/>
          </a:xfrm>
          <a:prstGeom prst="rect">
            <a:avLst/>
          </a:prstGeom>
        </p:spPr>
        <p:txBody>
          <a:bodyPr>
            <a:spAutoFit/>
          </a:bodyPr>
          <a:lstStyle/>
          <a:p>
            <a:r>
              <a:rPr kumimoji="1" lang="ja-JP" altLang="en-US" sz="1200" dirty="0">
                <a:latin typeface="+mj-ea"/>
                <a:ea typeface="+mj-ea"/>
              </a:rPr>
              <a:t>対照区の評価指標の値を考慮して設定</a:t>
            </a:r>
            <a:endParaRPr kumimoji="1" lang="en-US" altLang="ja-JP" sz="1200" dirty="0">
              <a:latin typeface="+mj-ea"/>
              <a:ea typeface="+mj-ea"/>
            </a:endParaRPr>
          </a:p>
        </p:txBody>
      </p:sp>
      <p:sp>
        <p:nvSpPr>
          <p:cNvPr id="128" name="正方形/長方形 127"/>
          <p:cNvSpPr/>
          <p:nvPr/>
        </p:nvSpPr>
        <p:spPr>
          <a:xfrm>
            <a:off x="5592160" y="4089854"/>
            <a:ext cx="3348000" cy="612000"/>
          </a:xfrm>
          <a:prstGeom prst="rect">
            <a:avLst/>
          </a:prstGeom>
          <a:noFill/>
          <a:ln w="38100">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29" name="正方形/長方形 128"/>
          <p:cNvSpPr/>
          <p:nvPr/>
        </p:nvSpPr>
        <p:spPr>
          <a:xfrm>
            <a:off x="5709479" y="4417253"/>
            <a:ext cx="3636000" cy="276999"/>
          </a:xfrm>
          <a:prstGeom prst="rect">
            <a:avLst/>
          </a:prstGeom>
        </p:spPr>
        <p:txBody>
          <a:bodyPr>
            <a:spAutoFit/>
          </a:bodyPr>
          <a:lstStyle/>
          <a:p>
            <a:r>
              <a:rPr kumimoji="1" lang="ja-JP" altLang="en-US" sz="1200" dirty="0">
                <a:latin typeface="+mj-ea"/>
                <a:ea typeface="+mj-ea"/>
              </a:rPr>
              <a:t>実験区における基準値の差を考慮して設定</a:t>
            </a:r>
            <a:endParaRPr kumimoji="1" lang="en-US" altLang="ja-JP" sz="1200" dirty="0">
              <a:latin typeface="+mj-ea"/>
              <a:ea typeface="+mj-ea"/>
            </a:endParaRPr>
          </a:p>
        </p:txBody>
      </p:sp>
      <p:sp>
        <p:nvSpPr>
          <p:cNvPr id="130" name="下矢印 129"/>
          <p:cNvSpPr/>
          <p:nvPr/>
        </p:nvSpPr>
        <p:spPr>
          <a:xfrm>
            <a:off x="7103547" y="4755909"/>
            <a:ext cx="325226" cy="22549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mj-ea"/>
              <a:ea typeface="+mj-ea"/>
            </a:endParaRPr>
          </a:p>
        </p:txBody>
      </p:sp>
      <p:sp>
        <p:nvSpPr>
          <p:cNvPr id="131" name="下矢印 130"/>
          <p:cNvSpPr/>
          <p:nvPr/>
        </p:nvSpPr>
        <p:spPr>
          <a:xfrm>
            <a:off x="2628167" y="3288181"/>
            <a:ext cx="325226" cy="22549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mj-ea"/>
              <a:ea typeface="+mj-ea"/>
            </a:endParaRPr>
          </a:p>
        </p:txBody>
      </p:sp>
      <p:sp>
        <p:nvSpPr>
          <p:cNvPr id="132" name="角丸四角形吹き出し 131"/>
          <p:cNvSpPr/>
          <p:nvPr/>
        </p:nvSpPr>
        <p:spPr>
          <a:xfrm>
            <a:off x="1368780" y="3515424"/>
            <a:ext cx="2844000" cy="252000"/>
          </a:xfrm>
          <a:prstGeom prst="wedgeRoundRectCallout">
            <a:avLst>
              <a:gd name="adj1" fmla="val -8371"/>
              <a:gd name="adj2" fmla="val -37721"/>
              <a:gd name="adj3" fmla="val 16667"/>
            </a:avLst>
          </a:prstGeom>
          <a:gradFill>
            <a:gsLst>
              <a:gs pos="0">
                <a:srgbClr val="FFCCFF">
                  <a:lumMod val="88000"/>
                  <a:lumOff val="12000"/>
                </a:srgbClr>
              </a:gs>
              <a:gs pos="100000">
                <a:srgbClr val="FF66CC"/>
              </a:gs>
            </a:gsLst>
            <a:lin ang="5400000" scaled="0"/>
          </a:gradFill>
          <a:ln w="952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latin typeface="+mj-ea"/>
                <a:ea typeface="+mj-ea"/>
              </a:rPr>
              <a:t>評価指標ごとの変化率を算出</a:t>
            </a:r>
            <a:endParaRPr kumimoji="1" lang="en-US" altLang="ja-JP" sz="1100" dirty="0">
              <a:latin typeface="+mj-ea"/>
              <a:ea typeface="+mj-ea"/>
            </a:endParaRPr>
          </a:p>
        </p:txBody>
      </p:sp>
      <p:sp>
        <p:nvSpPr>
          <p:cNvPr id="133" name="下矢印 132"/>
          <p:cNvSpPr/>
          <p:nvPr/>
        </p:nvSpPr>
        <p:spPr>
          <a:xfrm>
            <a:off x="2628167" y="3788673"/>
            <a:ext cx="325226" cy="22549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mj-ea"/>
              <a:ea typeface="+mj-ea"/>
            </a:endParaRPr>
          </a:p>
        </p:txBody>
      </p:sp>
      <p:sp>
        <p:nvSpPr>
          <p:cNvPr id="134" name="角丸四角形吹き出し 133"/>
          <p:cNvSpPr/>
          <p:nvPr/>
        </p:nvSpPr>
        <p:spPr>
          <a:xfrm>
            <a:off x="1368780" y="3982624"/>
            <a:ext cx="2844000" cy="1381772"/>
          </a:xfrm>
          <a:prstGeom prst="wedgeRoundRectCallout">
            <a:avLst>
              <a:gd name="adj1" fmla="val -8371"/>
              <a:gd name="adj2" fmla="val -37721"/>
              <a:gd name="adj3" fmla="val 16667"/>
            </a:avLst>
          </a:prstGeom>
          <a:gradFill>
            <a:gsLst>
              <a:gs pos="0">
                <a:srgbClr val="FFCCFF">
                  <a:lumMod val="88000"/>
                  <a:lumOff val="12000"/>
                </a:srgbClr>
              </a:gs>
              <a:gs pos="100000">
                <a:srgbClr val="FF66CC"/>
              </a:gs>
            </a:gsLst>
            <a:lin ang="5400000" scaled="0"/>
          </a:gradFill>
          <a:ln w="952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mj-ea"/>
                <a:ea typeface="+mj-ea"/>
              </a:rPr>
              <a:t>各回（全</a:t>
            </a:r>
            <a:r>
              <a:rPr kumimoji="1" lang="en-US" altLang="ja-JP" sz="1200" dirty="0">
                <a:latin typeface="+mj-ea"/>
                <a:ea typeface="+mj-ea"/>
              </a:rPr>
              <a:t>4</a:t>
            </a:r>
            <a:r>
              <a:rPr kumimoji="1" lang="ja-JP" altLang="en-US" sz="1200" dirty="0">
                <a:latin typeface="+mj-ea"/>
                <a:ea typeface="+mj-ea"/>
              </a:rPr>
              <a:t>回）の変化率から</a:t>
            </a:r>
            <a:endParaRPr kumimoji="1" lang="en-US" altLang="ja-JP" sz="1200" dirty="0">
              <a:latin typeface="+mj-ea"/>
              <a:ea typeface="+mj-ea"/>
            </a:endParaRPr>
          </a:p>
          <a:p>
            <a:pPr algn="ctr"/>
            <a:endParaRPr kumimoji="1" lang="en-US" altLang="ja-JP" sz="500" dirty="0">
              <a:latin typeface="+mj-ea"/>
              <a:ea typeface="+mj-ea"/>
            </a:endParaRPr>
          </a:p>
          <a:p>
            <a:pPr algn="ctr"/>
            <a:r>
              <a:rPr lang="ja-JP" altLang="en-US" sz="1200" dirty="0">
                <a:latin typeface="+mj-ea"/>
                <a:ea typeface="+mj-ea"/>
              </a:rPr>
              <a:t>◎</a:t>
            </a:r>
            <a:r>
              <a:rPr lang="ja-JP" altLang="en-US" sz="1200" u="sng" dirty="0">
                <a:latin typeface="+mj-ea"/>
                <a:ea typeface="+mj-ea"/>
              </a:rPr>
              <a:t>平均変化率</a:t>
            </a:r>
            <a:endParaRPr lang="en-US" altLang="ja-JP" sz="1200" dirty="0">
              <a:latin typeface="+mj-ea"/>
              <a:ea typeface="+mj-ea"/>
            </a:endParaRPr>
          </a:p>
          <a:p>
            <a:pPr algn="ctr"/>
            <a:r>
              <a:rPr lang="ja-JP" altLang="en-US" sz="1200" dirty="0">
                <a:latin typeface="+mj-ea"/>
                <a:ea typeface="+mj-ea"/>
              </a:rPr>
              <a:t>◎</a:t>
            </a:r>
            <a:r>
              <a:rPr lang="ja-JP" altLang="en-US" sz="1200" u="sng" dirty="0">
                <a:latin typeface="+mj-ea"/>
                <a:ea typeface="+mj-ea"/>
              </a:rPr>
              <a:t>最大変化率</a:t>
            </a:r>
            <a:endParaRPr lang="en-US" altLang="ja-JP" sz="1200" u="sng" dirty="0">
              <a:latin typeface="+mj-ea"/>
              <a:ea typeface="+mj-ea"/>
            </a:endParaRPr>
          </a:p>
          <a:p>
            <a:r>
              <a:rPr lang="ja-JP" altLang="en-US" sz="1200" dirty="0">
                <a:latin typeface="+mj-ea"/>
                <a:ea typeface="+mj-ea"/>
              </a:rPr>
              <a:t>　　　　　 ◎</a:t>
            </a:r>
            <a:r>
              <a:rPr lang="ja-JP" altLang="en-US" sz="1200" u="sng" dirty="0">
                <a:latin typeface="+mj-ea"/>
                <a:ea typeface="+mj-ea"/>
              </a:rPr>
              <a:t>即効</a:t>
            </a:r>
            <a:r>
              <a:rPr lang="ja-JP" altLang="en-US" sz="1200" dirty="0">
                <a:latin typeface="+mj-ea"/>
                <a:ea typeface="+mj-ea"/>
              </a:rPr>
              <a:t>性</a:t>
            </a:r>
            <a:endParaRPr lang="en-US" altLang="ja-JP" sz="1200" dirty="0">
              <a:latin typeface="+mj-ea"/>
              <a:ea typeface="+mj-ea"/>
            </a:endParaRPr>
          </a:p>
          <a:p>
            <a:r>
              <a:rPr lang="ja-JP" altLang="en-US" sz="1200" dirty="0">
                <a:latin typeface="+mj-ea"/>
                <a:ea typeface="+mj-ea"/>
              </a:rPr>
              <a:t>　　　        ◎</a:t>
            </a:r>
            <a:r>
              <a:rPr lang="ja-JP" altLang="en-US" sz="1200" u="sng" dirty="0">
                <a:latin typeface="+mj-ea"/>
                <a:ea typeface="+mj-ea"/>
              </a:rPr>
              <a:t>持続</a:t>
            </a:r>
            <a:r>
              <a:rPr lang="ja-JP" altLang="en-US" sz="1200" dirty="0">
                <a:latin typeface="+mj-ea"/>
                <a:ea typeface="+mj-ea"/>
              </a:rPr>
              <a:t>性　 など</a:t>
            </a:r>
            <a:endParaRPr lang="en-US" altLang="ja-JP" sz="1200" dirty="0">
              <a:latin typeface="+mj-ea"/>
              <a:ea typeface="+mj-ea"/>
            </a:endParaRPr>
          </a:p>
          <a:p>
            <a:pPr algn="ctr"/>
            <a:endParaRPr lang="en-US" altLang="ja-JP" sz="600" dirty="0">
              <a:latin typeface="+mj-ea"/>
              <a:ea typeface="+mj-ea"/>
            </a:endParaRPr>
          </a:p>
          <a:p>
            <a:pPr algn="ctr"/>
            <a:r>
              <a:rPr lang="ja-JP" altLang="en-US" sz="1200" dirty="0" err="1">
                <a:latin typeface="+mj-ea"/>
                <a:ea typeface="+mj-ea"/>
              </a:rPr>
              <a:t>を評</a:t>
            </a:r>
            <a:r>
              <a:rPr lang="ja-JP" altLang="en-US" sz="1200" dirty="0">
                <a:latin typeface="+mj-ea"/>
                <a:ea typeface="+mj-ea"/>
              </a:rPr>
              <a:t>価する</a:t>
            </a:r>
            <a:endParaRPr lang="en-US" altLang="ja-JP" sz="1200" dirty="0">
              <a:latin typeface="+mj-ea"/>
              <a:ea typeface="+mj-ea"/>
            </a:endParaRPr>
          </a:p>
        </p:txBody>
      </p:sp>
      <p:sp>
        <p:nvSpPr>
          <p:cNvPr id="135" name="左中かっこ 134"/>
          <p:cNvSpPr/>
          <p:nvPr/>
        </p:nvSpPr>
        <p:spPr>
          <a:xfrm>
            <a:off x="2215070" y="4292918"/>
            <a:ext cx="140830" cy="74624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j-ea"/>
              <a:ea typeface="+mj-ea"/>
            </a:endParaRPr>
          </a:p>
        </p:txBody>
      </p:sp>
      <p:sp>
        <p:nvSpPr>
          <p:cNvPr id="136" name="テキスト ボックス 135"/>
          <p:cNvSpPr txBox="1"/>
          <p:nvPr/>
        </p:nvSpPr>
        <p:spPr>
          <a:xfrm>
            <a:off x="1809751" y="4456290"/>
            <a:ext cx="492443" cy="461665"/>
          </a:xfrm>
          <a:prstGeom prst="rect">
            <a:avLst/>
          </a:prstGeom>
          <a:noFill/>
        </p:spPr>
        <p:txBody>
          <a:bodyPr wrap="none" rtlCol="0">
            <a:spAutoFit/>
          </a:bodyPr>
          <a:lstStyle/>
          <a:p>
            <a:pPr algn="ctr"/>
            <a:r>
              <a:rPr lang="ja-JP" altLang="en-US" sz="1200" dirty="0">
                <a:solidFill>
                  <a:schemeClr val="dk1"/>
                </a:solidFill>
                <a:latin typeface="+mj-ea"/>
                <a:ea typeface="+mj-ea"/>
              </a:rPr>
              <a:t>評価</a:t>
            </a:r>
            <a:endParaRPr lang="en-US" altLang="ja-JP" sz="1200" dirty="0">
              <a:solidFill>
                <a:schemeClr val="dk1"/>
              </a:solidFill>
              <a:latin typeface="+mj-ea"/>
              <a:ea typeface="+mj-ea"/>
            </a:endParaRPr>
          </a:p>
          <a:p>
            <a:pPr algn="ctr"/>
            <a:r>
              <a:rPr lang="ja-JP" altLang="en-US" sz="1200" dirty="0">
                <a:solidFill>
                  <a:schemeClr val="dk1"/>
                </a:solidFill>
                <a:latin typeface="+mj-ea"/>
                <a:ea typeface="+mj-ea"/>
              </a:rPr>
              <a:t>項目</a:t>
            </a:r>
          </a:p>
        </p:txBody>
      </p:sp>
      <p:graphicFrame>
        <p:nvGraphicFramePr>
          <p:cNvPr id="137" name="表 136"/>
          <p:cNvGraphicFramePr>
            <a:graphicFrameLocks noGrp="1"/>
          </p:cNvGraphicFramePr>
          <p:nvPr>
            <p:extLst/>
          </p:nvPr>
        </p:nvGraphicFramePr>
        <p:xfrm>
          <a:off x="676841" y="1333056"/>
          <a:ext cx="4177104" cy="1415421"/>
        </p:xfrm>
        <a:graphic>
          <a:graphicData uri="http://schemas.openxmlformats.org/drawingml/2006/table">
            <a:tbl>
              <a:tblPr firstRow="1" bandRow="1">
                <a:tableStyleId>{5940675A-B579-460E-94D1-54222C63F5DA}</a:tableStyleId>
              </a:tblPr>
              <a:tblGrid>
                <a:gridCol w="1252929">
                  <a:extLst>
                    <a:ext uri="{9D8B030D-6E8A-4147-A177-3AD203B41FA5}">
                      <a16:colId xmlns:a16="http://schemas.microsoft.com/office/drawing/2014/main" val="20000"/>
                    </a:ext>
                  </a:extLst>
                </a:gridCol>
                <a:gridCol w="2924175">
                  <a:extLst>
                    <a:ext uri="{9D8B030D-6E8A-4147-A177-3AD203B41FA5}">
                      <a16:colId xmlns:a16="http://schemas.microsoft.com/office/drawing/2014/main" val="20001"/>
                    </a:ext>
                  </a:extLst>
                </a:gridCol>
              </a:tblGrid>
              <a:tr h="229425">
                <a:tc>
                  <a:txBody>
                    <a:bodyPr/>
                    <a:lstStyle/>
                    <a:p>
                      <a:pPr algn="ctr"/>
                      <a:r>
                        <a:rPr kumimoji="1" lang="ja-JP" altLang="en-US" sz="1050" dirty="0">
                          <a:latin typeface="+mj-ea"/>
                          <a:ea typeface="+mj-ea"/>
                        </a:rPr>
                        <a:t>評価指標項目</a:t>
                      </a:r>
                    </a:p>
                  </a:txBody>
                  <a:tcPr anchor="ctr">
                    <a:solidFill>
                      <a:schemeClr val="bg1"/>
                    </a:solidFill>
                  </a:tcPr>
                </a:tc>
                <a:tc>
                  <a:txBody>
                    <a:bodyPr/>
                    <a:lstStyle/>
                    <a:p>
                      <a:pPr algn="ctr"/>
                      <a:r>
                        <a:rPr kumimoji="1" lang="ja-JP" altLang="en-US" sz="1050" dirty="0">
                          <a:latin typeface="+mj-ea"/>
                          <a:ea typeface="+mj-ea"/>
                        </a:rPr>
                        <a:t>数値の内容</a:t>
                      </a:r>
                      <a:endParaRPr kumimoji="1" lang="en-US" altLang="ja-JP" sz="1050" dirty="0">
                        <a:latin typeface="+mj-ea"/>
                        <a:ea typeface="+mj-ea"/>
                      </a:endParaRPr>
                    </a:p>
                  </a:txBody>
                  <a:tcPr anchor="ctr">
                    <a:solidFill>
                      <a:schemeClr val="bg1"/>
                    </a:solidFill>
                  </a:tcPr>
                </a:tc>
                <a:extLst>
                  <a:ext uri="{0D108BD9-81ED-4DB2-BD59-A6C34878D82A}">
                    <a16:rowId xmlns:a16="http://schemas.microsoft.com/office/drawing/2014/main" val="10000"/>
                  </a:ext>
                </a:extLst>
              </a:tr>
              <a:tr h="375424">
                <a:tc>
                  <a:txBody>
                    <a:bodyPr/>
                    <a:lstStyle/>
                    <a:p>
                      <a:r>
                        <a:rPr kumimoji="1" lang="en-US" altLang="ja-JP" sz="1050" dirty="0">
                          <a:latin typeface="+mj-ea"/>
                          <a:ea typeface="+mj-ea"/>
                        </a:rPr>
                        <a:t>ORP</a:t>
                      </a:r>
                    </a:p>
                    <a:p>
                      <a:r>
                        <a:rPr kumimoji="1" lang="ja-JP" altLang="en-US" sz="1050" dirty="0">
                          <a:latin typeface="+mj-ea"/>
                          <a:ea typeface="+mj-ea"/>
                        </a:rPr>
                        <a:t>（酸化還元電位）</a:t>
                      </a:r>
                    </a:p>
                  </a:txBody>
                  <a:tcPr anchor="ctr">
                    <a:solidFill>
                      <a:schemeClr val="bg1"/>
                    </a:solidFill>
                  </a:tcPr>
                </a:tc>
                <a:tc>
                  <a:txBody>
                    <a:bodyPr/>
                    <a:lstStyle/>
                    <a:p>
                      <a:r>
                        <a:rPr kumimoji="1" lang="ja-JP" altLang="en-US" sz="1050" dirty="0">
                          <a:latin typeface="+mj-ea"/>
                          <a:ea typeface="+mj-ea"/>
                        </a:rPr>
                        <a:t>プラス　</a:t>
                      </a:r>
                      <a:r>
                        <a:rPr kumimoji="1" lang="ja-JP" altLang="en-US" sz="1050" baseline="0" dirty="0">
                          <a:latin typeface="+mj-ea"/>
                          <a:ea typeface="+mj-ea"/>
                        </a:rPr>
                        <a:t> </a:t>
                      </a:r>
                      <a:r>
                        <a:rPr kumimoji="1" lang="ja-JP" altLang="en-US" sz="1050" dirty="0">
                          <a:latin typeface="+mj-ea"/>
                          <a:ea typeface="+mj-ea"/>
                        </a:rPr>
                        <a:t>：酸化状態（酸素が十分ある）</a:t>
                      </a:r>
                      <a:endParaRPr kumimoji="1" lang="en-US" altLang="ja-JP" sz="1050" dirty="0">
                        <a:latin typeface="+mj-ea"/>
                        <a:ea typeface="+mj-ea"/>
                      </a:endParaRPr>
                    </a:p>
                    <a:p>
                      <a:r>
                        <a:rPr kumimoji="1" lang="ja-JP" altLang="en-US" sz="1050" dirty="0">
                          <a:latin typeface="+mj-ea"/>
                          <a:ea typeface="+mj-ea"/>
                        </a:rPr>
                        <a:t>マイナス：還元状態（酸素がなく嫌気状態）</a:t>
                      </a:r>
                    </a:p>
                  </a:txBody>
                  <a:tcPr anchor="ctr">
                    <a:solidFill>
                      <a:schemeClr val="bg1"/>
                    </a:solidFill>
                  </a:tcPr>
                </a:tc>
                <a:extLst>
                  <a:ext uri="{0D108BD9-81ED-4DB2-BD59-A6C34878D82A}">
                    <a16:rowId xmlns:a16="http://schemas.microsoft.com/office/drawing/2014/main" val="10001"/>
                  </a:ext>
                </a:extLst>
              </a:tr>
              <a:tr h="341001">
                <a:tc>
                  <a:txBody>
                    <a:bodyPr/>
                    <a:lstStyle/>
                    <a:p>
                      <a:r>
                        <a:rPr kumimoji="1" lang="ja-JP" altLang="en-US" sz="1050" dirty="0">
                          <a:latin typeface="+mj-ea"/>
                          <a:ea typeface="+mj-ea"/>
                        </a:rPr>
                        <a:t>全硫化物</a:t>
                      </a:r>
                      <a:r>
                        <a:rPr kumimoji="1" lang="en-US" altLang="ja-JP" sz="1050" baseline="30000" dirty="0">
                          <a:latin typeface="+mj-ea"/>
                          <a:ea typeface="+mj-ea"/>
                        </a:rPr>
                        <a:t>※</a:t>
                      </a:r>
                      <a:endParaRPr kumimoji="1" lang="ja-JP" altLang="en-US" sz="1050" baseline="30000" dirty="0">
                        <a:latin typeface="+mj-ea"/>
                        <a:ea typeface="+mj-ea"/>
                      </a:endParaRPr>
                    </a:p>
                  </a:txBody>
                  <a:tcPr anchor="ctr">
                    <a:solidFill>
                      <a:schemeClr val="bg1"/>
                    </a:solidFill>
                  </a:tcPr>
                </a:tc>
                <a:tc>
                  <a:txBody>
                    <a:bodyPr/>
                    <a:lstStyle/>
                    <a:p>
                      <a:r>
                        <a:rPr kumimoji="1" lang="ja-JP" altLang="en-US" sz="1050" dirty="0">
                          <a:latin typeface="+mj-ea"/>
                          <a:ea typeface="+mj-ea"/>
                        </a:rPr>
                        <a:t>数値が大きいほど還元状態</a:t>
                      </a:r>
                    </a:p>
                  </a:txBody>
                  <a:tcPr anchor="ctr">
                    <a:solidFill>
                      <a:schemeClr val="bg1"/>
                    </a:solidFill>
                  </a:tcPr>
                </a:tc>
                <a:extLst>
                  <a:ext uri="{0D108BD9-81ED-4DB2-BD59-A6C34878D82A}">
                    <a16:rowId xmlns:a16="http://schemas.microsoft.com/office/drawing/2014/main" val="10002"/>
                  </a:ext>
                </a:extLst>
              </a:tr>
              <a:tr h="375424">
                <a:tc>
                  <a:txBody>
                    <a:bodyPr/>
                    <a:lstStyle/>
                    <a:p>
                      <a:r>
                        <a:rPr kumimoji="1" lang="en-US" altLang="ja-JP" sz="1050" dirty="0">
                          <a:latin typeface="+mj-ea"/>
                          <a:ea typeface="+mj-ea"/>
                        </a:rPr>
                        <a:t>TOC</a:t>
                      </a:r>
                    </a:p>
                    <a:p>
                      <a:r>
                        <a:rPr kumimoji="1" lang="ja-JP" altLang="en-US" sz="1050" dirty="0">
                          <a:latin typeface="+mj-ea"/>
                          <a:ea typeface="+mj-ea"/>
                        </a:rPr>
                        <a:t>（全有機体炭素）</a:t>
                      </a:r>
                    </a:p>
                  </a:txBody>
                  <a:tcPr anchor="ctr">
                    <a:solidFill>
                      <a:schemeClr val="bg1"/>
                    </a:solidFill>
                  </a:tcPr>
                </a:tc>
                <a:tc>
                  <a:txBody>
                    <a:bodyPr/>
                    <a:lstStyle/>
                    <a:p>
                      <a:r>
                        <a:rPr kumimoji="1" lang="ja-JP" altLang="en-US" sz="1050" dirty="0">
                          <a:latin typeface="+mj-ea"/>
                          <a:ea typeface="+mj-ea"/>
                        </a:rPr>
                        <a:t>数値が大きいほど有機物が多い</a:t>
                      </a:r>
                    </a:p>
                  </a:txBody>
                  <a:tcPr anchor="ctr">
                    <a:solidFill>
                      <a:schemeClr val="bg1"/>
                    </a:solidFill>
                  </a:tcPr>
                </a:tc>
                <a:extLst>
                  <a:ext uri="{0D108BD9-81ED-4DB2-BD59-A6C34878D82A}">
                    <a16:rowId xmlns:a16="http://schemas.microsoft.com/office/drawing/2014/main" val="10003"/>
                  </a:ext>
                </a:extLst>
              </a:tr>
            </a:tbl>
          </a:graphicData>
        </a:graphic>
      </p:graphicFrame>
      <p:sp>
        <p:nvSpPr>
          <p:cNvPr id="138" name="左中かっこ 137"/>
          <p:cNvSpPr/>
          <p:nvPr/>
        </p:nvSpPr>
        <p:spPr>
          <a:xfrm>
            <a:off x="5241776" y="809976"/>
            <a:ext cx="502782" cy="4659171"/>
          </a:xfrm>
          <a:prstGeom prst="leftBrace">
            <a:avLst>
              <a:gd name="adj1" fmla="val 8333"/>
              <a:gd name="adj2" fmla="val 60331"/>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kumimoji="1" lang="ja-JP" altLang="en-US">
              <a:latin typeface="+mj-ea"/>
              <a:ea typeface="+mj-ea"/>
            </a:endParaRPr>
          </a:p>
        </p:txBody>
      </p:sp>
      <p:cxnSp>
        <p:nvCxnSpPr>
          <p:cNvPr id="139" name="直線矢印コネクタ 138"/>
          <p:cNvCxnSpPr/>
          <p:nvPr/>
        </p:nvCxnSpPr>
        <p:spPr>
          <a:xfrm flipH="1" flipV="1">
            <a:off x="4212780" y="3622004"/>
            <a:ext cx="1029262"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40" name="テキスト ボックス 139"/>
          <p:cNvSpPr txBox="1"/>
          <p:nvPr/>
        </p:nvSpPr>
        <p:spPr>
          <a:xfrm>
            <a:off x="282752" y="5605261"/>
            <a:ext cx="8511504" cy="1000274"/>
          </a:xfrm>
          <a:prstGeom prst="rect">
            <a:avLst/>
          </a:prstGeom>
          <a:noFill/>
          <a:ln>
            <a:solidFill>
              <a:srgbClr val="0070C0"/>
            </a:solidFill>
          </a:ln>
        </p:spPr>
        <p:txBody>
          <a:bodyPr wrap="square" rtlCol="0">
            <a:spAutoFit/>
          </a:bodyPr>
          <a:lstStyle/>
          <a:p>
            <a:r>
              <a:rPr kumimoji="1" lang="ja-JP" altLang="en-US" sz="1400" b="1" dirty="0">
                <a:solidFill>
                  <a:srgbClr val="0070C0"/>
                </a:solidFill>
              </a:rPr>
              <a:t>評価式の設定についての基本的な考え方</a:t>
            </a:r>
            <a:endParaRPr kumimoji="1" lang="en-US" altLang="ja-JP" sz="1400" b="1" dirty="0">
              <a:solidFill>
                <a:srgbClr val="0070C0"/>
              </a:solidFill>
            </a:endParaRPr>
          </a:p>
          <a:p>
            <a:endParaRPr kumimoji="1" lang="en-US" altLang="ja-JP" sz="300" b="1" dirty="0">
              <a:solidFill>
                <a:srgbClr val="0070C0"/>
              </a:solidFill>
            </a:endParaRPr>
          </a:p>
          <a:p>
            <a:pPr marL="171450" indent="-171450">
              <a:buFont typeface="Arial" panose="020B0604020202020204" pitchFamily="34" charset="0"/>
              <a:buChar char="•"/>
            </a:pPr>
            <a:r>
              <a:rPr kumimoji="1" lang="ja-JP" altLang="en-US" sz="1100" dirty="0"/>
              <a:t>薬剤等による変化状況を検証するため、薬剤等の散布後の測定結果と散布前もしくは対照区の測定結果との比較により評価する。</a:t>
            </a:r>
            <a:endParaRPr kumimoji="1" lang="en-US" altLang="ja-JP" sz="1100" dirty="0"/>
          </a:p>
          <a:p>
            <a:pPr marL="171450" indent="-171450">
              <a:buFont typeface="Arial" panose="020B0604020202020204" pitchFamily="34" charset="0"/>
              <a:buChar char="•"/>
            </a:pPr>
            <a:endParaRPr kumimoji="1" lang="en-US" altLang="ja-JP" sz="400" dirty="0"/>
          </a:p>
          <a:p>
            <a:pPr marL="171450" indent="-171450">
              <a:buFont typeface="Arial" panose="020B0604020202020204" pitchFamily="34" charset="0"/>
              <a:buChar char="•"/>
            </a:pPr>
            <a:r>
              <a:rPr kumimoji="1" lang="ja-JP" altLang="en-US" sz="1100" dirty="0"/>
              <a:t>実験区ごとの初期状態の違いにより、効果の発現が異なる可能性があるため地点補正をかける。</a:t>
            </a:r>
            <a:endParaRPr kumimoji="1" lang="en-US" altLang="ja-JP" sz="1100" dirty="0"/>
          </a:p>
          <a:p>
            <a:pPr marL="171450" indent="-171450">
              <a:buFont typeface="Arial" panose="020B0604020202020204" pitchFamily="34" charset="0"/>
              <a:buChar char="•"/>
            </a:pPr>
            <a:endParaRPr kumimoji="1" lang="en-US" altLang="ja-JP" sz="500" dirty="0"/>
          </a:p>
          <a:p>
            <a:pPr marL="171450" indent="-171450">
              <a:buFont typeface="Arial" panose="020B0604020202020204" pitchFamily="34" charset="0"/>
              <a:buChar char="•"/>
            </a:pPr>
            <a:r>
              <a:rPr kumimoji="1" lang="ja-JP" altLang="en-US" sz="1100" dirty="0"/>
              <a:t>測定した日が異なる場合には、薬剤等以外の影響が及んでいる可能性があるため、経時補正（季節補正）をかける。</a:t>
            </a:r>
          </a:p>
        </p:txBody>
      </p:sp>
      <p:sp>
        <p:nvSpPr>
          <p:cNvPr id="50" name="正方形/長方形 49"/>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52" name="グループ化 51"/>
          <p:cNvGrpSpPr/>
          <p:nvPr/>
        </p:nvGrpSpPr>
        <p:grpSpPr>
          <a:xfrm>
            <a:off x="7199721" y="19078"/>
            <a:ext cx="1902880" cy="375487"/>
            <a:chOff x="162150" y="2254313"/>
            <a:chExt cx="2412000" cy="375487"/>
          </a:xfrm>
        </p:grpSpPr>
        <p:sp>
          <p:nvSpPr>
            <p:cNvPr id="62" name="角丸四角形 61"/>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63"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9707477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 48"/>
          <p:cNvGraphicFramePr>
            <a:graphicFrameLocks noGrp="1"/>
          </p:cNvGraphicFramePr>
          <p:nvPr/>
        </p:nvGraphicFramePr>
        <p:xfrm>
          <a:off x="83973" y="412298"/>
          <a:ext cx="8932908" cy="365760"/>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l"/>
                      <a:r>
                        <a:rPr kumimoji="1" lang="ja-JP" altLang="en-US" dirty="0">
                          <a:latin typeface="+mn-lt"/>
                        </a:rPr>
                        <a:t>評価式について</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68" name="スライド番号プレースホルダー 9"/>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62</a:t>
            </a:fld>
            <a:endParaRPr kumimoji="1" lang="ja-JP" altLang="en-US" dirty="0"/>
          </a:p>
        </p:txBody>
      </p:sp>
      <p:sp>
        <p:nvSpPr>
          <p:cNvPr id="73" name="テキスト ボックス 72"/>
          <p:cNvSpPr txBox="1"/>
          <p:nvPr/>
        </p:nvSpPr>
        <p:spPr>
          <a:xfrm>
            <a:off x="183606" y="1279780"/>
            <a:ext cx="750498" cy="253916"/>
          </a:xfrm>
          <a:prstGeom prst="rect">
            <a:avLst/>
          </a:prstGeom>
          <a:noFill/>
        </p:spPr>
        <p:txBody>
          <a:bodyPr wrap="square" rtlCol="0">
            <a:spAutoFit/>
          </a:bodyPr>
          <a:lstStyle/>
          <a:p>
            <a:r>
              <a:rPr lang="en-US" altLang="ja-JP" sz="1050" dirty="0">
                <a:solidFill>
                  <a:srgbClr val="2C03DB"/>
                </a:solidFill>
              </a:rPr>
              <a:t>【</a:t>
            </a:r>
            <a:r>
              <a:rPr kumimoji="1" lang="ja-JP" altLang="en-US" sz="1050" dirty="0">
                <a:solidFill>
                  <a:srgbClr val="2C03DB"/>
                </a:solidFill>
              </a:rPr>
              <a:t>凡例</a:t>
            </a:r>
            <a:r>
              <a:rPr kumimoji="1" lang="en-US" altLang="ja-JP" sz="1050" dirty="0">
                <a:solidFill>
                  <a:srgbClr val="2C03DB"/>
                </a:solidFill>
              </a:rPr>
              <a:t>】</a:t>
            </a:r>
            <a:endParaRPr kumimoji="1" lang="ja-JP" altLang="en-US" sz="1050" dirty="0">
              <a:solidFill>
                <a:srgbClr val="2C03DB"/>
              </a:solidFill>
            </a:endParaRPr>
          </a:p>
        </p:txBody>
      </p:sp>
      <p:graphicFrame>
        <p:nvGraphicFramePr>
          <p:cNvPr id="74" name="表 73"/>
          <p:cNvGraphicFramePr>
            <a:graphicFrameLocks noGrp="1"/>
          </p:cNvGraphicFramePr>
          <p:nvPr/>
        </p:nvGraphicFramePr>
        <p:xfrm>
          <a:off x="182707" y="2524615"/>
          <a:ext cx="8714176" cy="1554480"/>
        </p:xfrm>
        <a:graphic>
          <a:graphicData uri="http://schemas.openxmlformats.org/drawingml/2006/table">
            <a:tbl>
              <a:tblPr firstRow="1" bandRow="1">
                <a:tableStyleId>{5940675A-B579-460E-94D1-54222C63F5DA}</a:tableStyleId>
              </a:tblPr>
              <a:tblGrid>
                <a:gridCol w="4357088">
                  <a:extLst>
                    <a:ext uri="{9D8B030D-6E8A-4147-A177-3AD203B41FA5}">
                      <a16:colId xmlns:a16="http://schemas.microsoft.com/office/drawing/2014/main" val="516488562"/>
                    </a:ext>
                  </a:extLst>
                </a:gridCol>
                <a:gridCol w="4357088">
                  <a:extLst>
                    <a:ext uri="{9D8B030D-6E8A-4147-A177-3AD203B41FA5}">
                      <a16:colId xmlns:a16="http://schemas.microsoft.com/office/drawing/2014/main" val="1775594204"/>
                    </a:ext>
                  </a:extLst>
                </a:gridCol>
              </a:tblGrid>
              <a:tr h="0">
                <a:tc>
                  <a:txBody>
                    <a:bodyPr/>
                    <a:lstStyle/>
                    <a:p>
                      <a:pPr algn="ctr"/>
                      <a:r>
                        <a:rPr kumimoji="1" lang="ja-JP" altLang="en-US" sz="1000" dirty="0"/>
                        <a:t>実験区の基準値と測定値の比率から</a:t>
                      </a:r>
                      <a:r>
                        <a:rPr kumimoji="1" lang="ja-JP" altLang="en-US" sz="1000" b="1" kern="1200" dirty="0">
                          <a:solidFill>
                            <a:srgbClr val="00B0F0"/>
                          </a:solidFill>
                          <a:latin typeface="+mn-lt"/>
                          <a:ea typeface="+mn-ea"/>
                          <a:cs typeface="+mn-cs"/>
                        </a:rPr>
                        <a:t>変化率</a:t>
                      </a:r>
                      <a:r>
                        <a:rPr kumimoji="1" lang="ja-JP" altLang="en-US" sz="1000" dirty="0"/>
                        <a:t>を算出</a:t>
                      </a:r>
                    </a:p>
                  </a:txBody>
                  <a:tcPr anchor="ctr">
                    <a:solidFill>
                      <a:srgbClr val="FFFFCC"/>
                    </a:solidFill>
                  </a:tcPr>
                </a:tc>
                <a:tc>
                  <a:txBody>
                    <a:bodyPr/>
                    <a:lstStyle/>
                    <a:p>
                      <a:pPr algn="ctr"/>
                      <a:r>
                        <a:rPr kumimoji="1" lang="ja-JP" altLang="en-US" sz="1000" dirty="0"/>
                        <a:t>評価式</a:t>
                      </a:r>
                      <a:r>
                        <a:rPr kumimoji="1" lang="ja-JP" altLang="en-US" sz="1000"/>
                        <a:t>・補正の</a:t>
                      </a:r>
                      <a:r>
                        <a:rPr kumimoji="1" lang="ja-JP" altLang="en-US" sz="1000" dirty="0"/>
                        <a:t>考え方</a:t>
                      </a:r>
                    </a:p>
                  </a:txBody>
                  <a:tcPr anchor="ctr">
                    <a:solidFill>
                      <a:srgbClr val="FFFFCC"/>
                    </a:solidFill>
                  </a:tcPr>
                </a:tc>
                <a:extLst>
                  <a:ext uri="{0D108BD9-81ED-4DB2-BD59-A6C34878D82A}">
                    <a16:rowId xmlns:a16="http://schemas.microsoft.com/office/drawing/2014/main" val="3407795172"/>
                  </a:ext>
                </a:extLst>
              </a:tr>
              <a:tr h="938052">
                <a:tc>
                  <a:txBody>
                    <a:bodyPr/>
                    <a:lstStyle/>
                    <a:p>
                      <a:endParaRPr kumimoji="1" lang="en-US" altLang="ja-JP" sz="800" dirty="0"/>
                    </a:p>
                    <a:p>
                      <a:endParaRPr kumimoji="1" lang="en-US" altLang="ja-JP" sz="800" dirty="0"/>
                    </a:p>
                    <a:p>
                      <a:endParaRPr kumimoji="1" lang="en-US" altLang="ja-JP" sz="800" dirty="0"/>
                    </a:p>
                    <a:p>
                      <a:endParaRPr kumimoji="1" lang="en-US" altLang="ja-JP" sz="800" dirty="0"/>
                    </a:p>
                    <a:p>
                      <a:endParaRPr kumimoji="1" lang="en-US" altLang="ja-JP" sz="8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t>　　</a:t>
                      </a:r>
                      <a:r>
                        <a:rPr kumimoji="1" lang="ja-JP" altLang="en-US" sz="800" dirty="0">
                          <a:solidFill>
                            <a:srgbClr val="0000FF"/>
                          </a:solidFill>
                        </a:rPr>
                        <a:t>地点補正値</a:t>
                      </a:r>
                      <a:r>
                        <a:rPr kumimoji="1" lang="ja-JP" altLang="en-US" sz="800" dirty="0"/>
                        <a:t>＝対照基準値</a:t>
                      </a:r>
                      <a:r>
                        <a:rPr kumimoji="1" lang="en-US" altLang="ja-JP" sz="800" dirty="0"/>
                        <a:t>/</a:t>
                      </a:r>
                      <a:r>
                        <a:rPr kumimoji="1" lang="ja-JP" altLang="en-US" sz="800" dirty="0"/>
                        <a:t>基準値</a:t>
                      </a:r>
                    </a:p>
                    <a:p>
                      <a:r>
                        <a:rPr kumimoji="1" lang="ja-JP" altLang="en-US" sz="800" dirty="0">
                          <a:solidFill>
                            <a:srgbClr val="FF0000"/>
                          </a:solidFill>
                        </a:rPr>
                        <a:t>　　経時補正値</a:t>
                      </a:r>
                      <a:r>
                        <a:rPr kumimoji="1" lang="en-US" altLang="ja-JP" sz="800" dirty="0"/>
                        <a:t>=</a:t>
                      </a:r>
                      <a:r>
                        <a:rPr kumimoji="1" lang="ja-JP" altLang="en-US" sz="800" dirty="0"/>
                        <a:t>対照基準値</a:t>
                      </a:r>
                      <a:r>
                        <a:rPr kumimoji="1" lang="en-US" altLang="ja-JP" sz="800" dirty="0"/>
                        <a:t>/</a:t>
                      </a:r>
                      <a:r>
                        <a:rPr kumimoji="1" lang="ja-JP" altLang="en-US" sz="800" dirty="0"/>
                        <a:t>対照測定値　</a:t>
                      </a:r>
                    </a:p>
                  </a:txBody>
                  <a:tcPr/>
                </a:tc>
                <a:tc>
                  <a:txBody>
                    <a:bodyPr/>
                    <a:lstStyle/>
                    <a:p>
                      <a:pPr marL="0" indent="0" algn="l">
                        <a:buFont typeface="+mj-ea"/>
                        <a:buNone/>
                      </a:pPr>
                      <a:r>
                        <a:rPr kumimoji="1" lang="en-US" altLang="ja-JP" sz="800" dirty="0"/>
                        <a:t>【</a:t>
                      </a:r>
                      <a:r>
                        <a:rPr kumimoji="1" lang="ja-JP" altLang="en-US" sz="800" dirty="0"/>
                        <a:t>評価式</a:t>
                      </a:r>
                      <a:r>
                        <a:rPr kumimoji="1" lang="en-US" altLang="ja-JP" sz="800" dirty="0"/>
                        <a:t>】</a:t>
                      </a:r>
                    </a:p>
                    <a:p>
                      <a:pPr marL="228600" indent="-228600" algn="l">
                        <a:buFont typeface="+mj-ea"/>
                        <a:buAutoNum type="circleNumDbPlain"/>
                      </a:pPr>
                      <a:r>
                        <a:rPr kumimoji="1" lang="en-US" altLang="ja-JP" sz="800" dirty="0"/>
                        <a:t>『</a:t>
                      </a:r>
                      <a:r>
                        <a:rPr kumimoji="1" lang="ja-JP" altLang="en-US" sz="800" dirty="0"/>
                        <a:t>（基準値</a:t>
                      </a:r>
                      <a:r>
                        <a:rPr kumimoji="1" lang="ja-JP" altLang="en-US" sz="800" dirty="0" err="1"/>
                        <a:t>ー</a:t>
                      </a:r>
                      <a:r>
                        <a:rPr kumimoji="1" lang="ja-JP" altLang="en-US" sz="800" dirty="0"/>
                        <a:t>測定値）</a:t>
                      </a:r>
                      <a:r>
                        <a:rPr kumimoji="1" lang="en-US" altLang="ja-JP" sz="800" dirty="0"/>
                        <a:t>/</a:t>
                      </a:r>
                      <a:r>
                        <a:rPr kumimoji="1" lang="ja-JP" altLang="en-US" sz="800" dirty="0"/>
                        <a:t>基準値</a:t>
                      </a:r>
                      <a:r>
                        <a:rPr kumimoji="1" lang="en-US" altLang="ja-JP" sz="800" dirty="0"/>
                        <a:t>』</a:t>
                      </a:r>
                      <a:r>
                        <a:rPr kumimoji="1" lang="ja-JP" altLang="en-US" sz="800" dirty="0"/>
                        <a:t>を基本とする。</a:t>
                      </a:r>
                      <a:endParaRPr kumimoji="1" lang="en-US" altLang="ja-JP" sz="800" dirty="0"/>
                    </a:p>
                    <a:p>
                      <a:pPr marL="228600" marR="0" lvl="0" indent="-228600" algn="l" defTabSz="685800" rtl="0" eaLnBrk="1" fontAlgn="auto" latinLnBrk="0" hangingPunct="1">
                        <a:lnSpc>
                          <a:spcPct val="100000"/>
                        </a:lnSpc>
                        <a:spcBef>
                          <a:spcPts val="0"/>
                        </a:spcBef>
                        <a:spcAft>
                          <a:spcPts val="0"/>
                        </a:spcAft>
                        <a:buClrTx/>
                        <a:buSzTx/>
                        <a:buFont typeface="+mj-ea"/>
                        <a:buAutoNum type="circleNumDbPlain"/>
                        <a:tabLst/>
                        <a:defRPr/>
                      </a:pPr>
                      <a:r>
                        <a:rPr kumimoji="1" lang="ja-JP" altLang="en-US" sz="800" dirty="0"/>
                        <a:t>基準値及び測定値に地点補正を加味する。</a:t>
                      </a:r>
                      <a:endParaRPr kumimoji="1" lang="en-US" altLang="ja-JP" sz="800" dirty="0"/>
                    </a:p>
                    <a:p>
                      <a:pPr marL="228600" marR="0" lvl="0" indent="-228600" algn="l" defTabSz="685800" rtl="0" eaLnBrk="1" fontAlgn="auto" latinLnBrk="0" hangingPunct="1">
                        <a:lnSpc>
                          <a:spcPct val="100000"/>
                        </a:lnSpc>
                        <a:spcBef>
                          <a:spcPts val="0"/>
                        </a:spcBef>
                        <a:spcAft>
                          <a:spcPts val="0"/>
                        </a:spcAft>
                        <a:buClrTx/>
                        <a:buSzTx/>
                        <a:buFont typeface="+mj-ea"/>
                        <a:buAutoNum type="circleNumDbPlain"/>
                        <a:tabLst/>
                        <a:defRPr/>
                      </a:pPr>
                      <a:r>
                        <a:rPr kumimoji="1" lang="ja-JP" altLang="en-US" sz="800" dirty="0"/>
                        <a:t>②の結果に測定値のみ経時補正を加味する。</a:t>
                      </a:r>
                      <a:endParaRPr kumimoji="1" lang="en-US" altLang="ja-JP" sz="800" dirty="0"/>
                    </a:p>
                    <a:p>
                      <a:pPr marL="0" marR="0" lvl="0" indent="0" algn="l" defTabSz="685800" rtl="0" eaLnBrk="1" fontAlgn="auto" latinLnBrk="0" hangingPunct="1">
                        <a:lnSpc>
                          <a:spcPct val="100000"/>
                        </a:lnSpc>
                        <a:spcBef>
                          <a:spcPts val="0"/>
                        </a:spcBef>
                        <a:spcAft>
                          <a:spcPts val="0"/>
                        </a:spcAft>
                        <a:buClrTx/>
                        <a:buSzTx/>
                        <a:buFont typeface="+mj-ea"/>
                        <a:buNone/>
                        <a:tabLst/>
                        <a:defRPr/>
                      </a:pPr>
                      <a:r>
                        <a:rPr kumimoji="1" lang="en-US" altLang="ja-JP" sz="800" dirty="0"/>
                        <a:t>【</a:t>
                      </a:r>
                      <a:r>
                        <a:rPr kumimoji="1" lang="ja-JP" altLang="en-US" sz="800" dirty="0"/>
                        <a:t>地点補正</a:t>
                      </a:r>
                      <a:r>
                        <a:rPr kumimoji="1" lang="en-US" altLang="ja-JP" sz="800" dirty="0"/>
                        <a:t>】</a:t>
                      </a:r>
                    </a:p>
                    <a:p>
                      <a:pPr marL="0" marR="0" lvl="0" indent="0" algn="l" defTabSz="685800" rtl="0" eaLnBrk="1" fontAlgn="auto" latinLnBrk="0" hangingPunct="1">
                        <a:lnSpc>
                          <a:spcPct val="100000"/>
                        </a:lnSpc>
                        <a:spcBef>
                          <a:spcPts val="0"/>
                        </a:spcBef>
                        <a:spcAft>
                          <a:spcPts val="0"/>
                        </a:spcAft>
                        <a:buClrTx/>
                        <a:buSzTx/>
                        <a:buFont typeface="+mj-ea"/>
                        <a:buNone/>
                        <a:tabLst/>
                        <a:defRPr/>
                      </a:pPr>
                      <a:r>
                        <a:rPr kumimoji="1" lang="ja-JP" altLang="en-US" sz="800" dirty="0"/>
                        <a:t>・実験区の最初の状態が異なるため、対照区の基準値と実験区の基準値の比率により</a:t>
                      </a:r>
                      <a:endParaRPr kumimoji="1" lang="en-US" altLang="ja-JP" sz="800" dirty="0"/>
                    </a:p>
                    <a:p>
                      <a:pPr marL="0" marR="0" lvl="0" indent="0" algn="l" defTabSz="685800" rtl="0" eaLnBrk="1" fontAlgn="auto" latinLnBrk="0" hangingPunct="1">
                        <a:lnSpc>
                          <a:spcPct val="100000"/>
                        </a:lnSpc>
                        <a:spcBef>
                          <a:spcPts val="0"/>
                        </a:spcBef>
                        <a:spcAft>
                          <a:spcPts val="0"/>
                        </a:spcAft>
                        <a:buClrTx/>
                        <a:buSzTx/>
                        <a:buFont typeface="+mj-ea"/>
                        <a:buNone/>
                        <a:tabLst/>
                        <a:defRPr/>
                      </a:pPr>
                      <a:r>
                        <a:rPr kumimoji="1" lang="ja-JP" altLang="en-US" sz="800" dirty="0"/>
                        <a:t>　補正する。</a:t>
                      </a:r>
                      <a:endParaRPr kumimoji="1" lang="en-US" altLang="ja-JP" sz="800" dirty="0"/>
                    </a:p>
                    <a:p>
                      <a:pPr marL="0" marR="0" lvl="0" indent="0" algn="l" defTabSz="685800" rtl="0" eaLnBrk="1" fontAlgn="auto" latinLnBrk="0" hangingPunct="1">
                        <a:lnSpc>
                          <a:spcPct val="100000"/>
                        </a:lnSpc>
                        <a:spcBef>
                          <a:spcPts val="0"/>
                        </a:spcBef>
                        <a:spcAft>
                          <a:spcPts val="0"/>
                        </a:spcAft>
                        <a:buClrTx/>
                        <a:buSzTx/>
                        <a:buFont typeface="+mj-ea"/>
                        <a:buNone/>
                        <a:tabLst/>
                        <a:defRPr/>
                      </a:pPr>
                      <a:r>
                        <a:rPr kumimoji="1" lang="en-US" altLang="ja-JP" sz="800" dirty="0"/>
                        <a:t>【</a:t>
                      </a:r>
                      <a:r>
                        <a:rPr kumimoji="1" lang="ja-JP" altLang="en-US" sz="800" dirty="0"/>
                        <a:t>経時補正</a:t>
                      </a:r>
                      <a:r>
                        <a:rPr kumimoji="1" lang="en-US" altLang="ja-JP" sz="800" dirty="0"/>
                        <a:t>】</a:t>
                      </a:r>
                    </a:p>
                    <a:p>
                      <a:pPr marL="0" marR="0" lvl="0" indent="0" algn="l" defTabSz="685800" rtl="0" eaLnBrk="1" fontAlgn="auto" latinLnBrk="0" hangingPunct="1">
                        <a:lnSpc>
                          <a:spcPct val="100000"/>
                        </a:lnSpc>
                        <a:spcBef>
                          <a:spcPts val="0"/>
                        </a:spcBef>
                        <a:spcAft>
                          <a:spcPts val="0"/>
                        </a:spcAft>
                        <a:buClrTx/>
                        <a:buSzTx/>
                        <a:buFont typeface="+mj-ea"/>
                        <a:buNone/>
                        <a:tabLst/>
                        <a:defRPr/>
                      </a:pPr>
                      <a:r>
                        <a:rPr kumimoji="1" lang="ja-JP" altLang="en-US" sz="800" dirty="0"/>
                        <a:t>・底泥の性状は採泥の時期によって異なるため、対照区の結果の違い（対照基準値と対照</a:t>
                      </a:r>
                      <a:endParaRPr kumimoji="1" lang="en-US" altLang="ja-JP" sz="800" dirty="0"/>
                    </a:p>
                    <a:p>
                      <a:pPr marL="0" marR="0" lvl="0" indent="0" algn="l" defTabSz="685800" rtl="0" eaLnBrk="1" fontAlgn="auto" latinLnBrk="0" hangingPunct="1">
                        <a:lnSpc>
                          <a:spcPct val="100000"/>
                        </a:lnSpc>
                        <a:spcBef>
                          <a:spcPts val="0"/>
                        </a:spcBef>
                        <a:spcAft>
                          <a:spcPts val="0"/>
                        </a:spcAft>
                        <a:buClrTx/>
                        <a:buSzTx/>
                        <a:buFont typeface="+mj-ea"/>
                        <a:buNone/>
                        <a:tabLst/>
                        <a:defRPr/>
                      </a:pPr>
                      <a:r>
                        <a:rPr kumimoji="1" lang="ja-JP" altLang="en-US" sz="800" dirty="0"/>
                        <a:t>　測定値の違い）が全実験区でも同様に起こっているとみなして補正する。</a:t>
                      </a:r>
                      <a:endParaRPr kumimoji="1" lang="en-US" altLang="ja-JP" sz="800" dirty="0"/>
                    </a:p>
                  </a:txBody>
                  <a:tcPr/>
                </a:tc>
                <a:extLst>
                  <a:ext uri="{0D108BD9-81ED-4DB2-BD59-A6C34878D82A}">
                    <a16:rowId xmlns:a16="http://schemas.microsoft.com/office/drawing/2014/main" val="3623322316"/>
                  </a:ext>
                </a:extLst>
              </a:tr>
            </a:tbl>
          </a:graphicData>
        </a:graphic>
      </p:graphicFrame>
      <p:graphicFrame>
        <p:nvGraphicFramePr>
          <p:cNvPr id="80" name="表 79"/>
          <p:cNvGraphicFramePr>
            <a:graphicFrameLocks noGrp="1"/>
          </p:cNvGraphicFramePr>
          <p:nvPr/>
        </p:nvGraphicFramePr>
        <p:xfrm>
          <a:off x="261613" y="1573192"/>
          <a:ext cx="2647816" cy="640080"/>
        </p:xfrm>
        <a:graphic>
          <a:graphicData uri="http://schemas.openxmlformats.org/drawingml/2006/table">
            <a:tbl>
              <a:tblPr firstRow="1" bandRow="1">
                <a:tableStyleId>{5940675A-B579-460E-94D1-54222C63F5DA}</a:tableStyleId>
              </a:tblPr>
              <a:tblGrid>
                <a:gridCol w="493388">
                  <a:extLst>
                    <a:ext uri="{9D8B030D-6E8A-4147-A177-3AD203B41FA5}">
                      <a16:colId xmlns:a16="http://schemas.microsoft.com/office/drawing/2014/main" val="3553443116"/>
                    </a:ext>
                  </a:extLst>
                </a:gridCol>
                <a:gridCol w="712057">
                  <a:extLst>
                    <a:ext uri="{9D8B030D-6E8A-4147-A177-3AD203B41FA5}">
                      <a16:colId xmlns:a16="http://schemas.microsoft.com/office/drawing/2014/main" val="153325859"/>
                    </a:ext>
                  </a:extLst>
                </a:gridCol>
                <a:gridCol w="718143">
                  <a:extLst>
                    <a:ext uri="{9D8B030D-6E8A-4147-A177-3AD203B41FA5}">
                      <a16:colId xmlns:a16="http://schemas.microsoft.com/office/drawing/2014/main" val="552628760"/>
                    </a:ext>
                  </a:extLst>
                </a:gridCol>
                <a:gridCol w="724228">
                  <a:extLst>
                    <a:ext uri="{9D8B030D-6E8A-4147-A177-3AD203B41FA5}">
                      <a16:colId xmlns:a16="http://schemas.microsoft.com/office/drawing/2014/main" val="1513155786"/>
                    </a:ext>
                  </a:extLst>
                </a:gridCol>
              </a:tblGrid>
              <a:tr h="155084">
                <a:tc>
                  <a:txBody>
                    <a:bodyPr/>
                    <a:lstStyle/>
                    <a:p>
                      <a:endParaRPr kumimoji="1" lang="ja-JP" altLang="en-US" sz="800" dirty="0"/>
                    </a:p>
                  </a:txBody>
                  <a:tcPr>
                    <a:solidFill>
                      <a:schemeClr val="bg1"/>
                    </a:solidFill>
                  </a:tcPr>
                </a:tc>
                <a:tc>
                  <a:txBody>
                    <a:bodyPr/>
                    <a:lstStyle/>
                    <a:p>
                      <a:pPr algn="ctr"/>
                      <a:r>
                        <a:rPr kumimoji="1" lang="ja-JP" altLang="en-US" sz="800" dirty="0"/>
                        <a:t>散布前</a:t>
                      </a:r>
                    </a:p>
                  </a:txBody>
                  <a:tcPr>
                    <a:solidFill>
                      <a:schemeClr val="bg1"/>
                    </a:solidFill>
                  </a:tcPr>
                </a:tc>
                <a:tc>
                  <a:txBody>
                    <a:bodyPr/>
                    <a:lstStyle/>
                    <a:p>
                      <a:pPr algn="ctr"/>
                      <a:r>
                        <a:rPr kumimoji="1" lang="en-US" altLang="ja-JP" sz="800" dirty="0"/>
                        <a:t>2</a:t>
                      </a:r>
                      <a:r>
                        <a:rPr kumimoji="1" lang="ja-JP" altLang="en-US" sz="800" dirty="0"/>
                        <a:t>週間後</a:t>
                      </a:r>
                    </a:p>
                  </a:txBody>
                  <a:tcPr>
                    <a:solidFill>
                      <a:schemeClr val="bg1"/>
                    </a:solidFill>
                  </a:tcPr>
                </a:tc>
                <a:tc>
                  <a:txBody>
                    <a:bodyPr/>
                    <a:lstStyle/>
                    <a:p>
                      <a:pPr algn="ctr"/>
                      <a:r>
                        <a:rPr kumimoji="1" lang="en-US" altLang="ja-JP" sz="800" dirty="0"/>
                        <a:t>1</a:t>
                      </a:r>
                      <a:r>
                        <a:rPr kumimoji="1" lang="ja-JP" altLang="en-US" sz="800" dirty="0"/>
                        <a:t>か月後</a:t>
                      </a:r>
                    </a:p>
                  </a:txBody>
                  <a:tcPr>
                    <a:solidFill>
                      <a:schemeClr val="bg1"/>
                    </a:solidFill>
                  </a:tcPr>
                </a:tc>
                <a:extLst>
                  <a:ext uri="{0D108BD9-81ED-4DB2-BD59-A6C34878D82A}">
                    <a16:rowId xmlns:a16="http://schemas.microsoft.com/office/drawing/2014/main" val="4089703891"/>
                  </a:ext>
                </a:extLst>
              </a:tr>
              <a:tr h="155084">
                <a:tc>
                  <a:txBody>
                    <a:bodyPr/>
                    <a:lstStyle/>
                    <a:p>
                      <a:r>
                        <a:rPr kumimoji="1" lang="ja-JP" altLang="en-US" sz="800" dirty="0"/>
                        <a:t>実験区</a:t>
                      </a:r>
                    </a:p>
                  </a:txBody>
                  <a:tcPr>
                    <a:solidFill>
                      <a:schemeClr val="bg1"/>
                    </a:solidFill>
                  </a:tcPr>
                </a:tc>
                <a:tc>
                  <a:txBody>
                    <a:bodyPr/>
                    <a:lstStyle/>
                    <a:p>
                      <a:pPr algn="ctr"/>
                      <a:r>
                        <a:rPr kumimoji="1" lang="ja-JP" altLang="en-US" sz="800" dirty="0"/>
                        <a:t>基準値</a:t>
                      </a:r>
                    </a:p>
                  </a:txBody>
                  <a:tcPr>
                    <a:solidFill>
                      <a:schemeClr val="bg1"/>
                    </a:solidFill>
                  </a:tcPr>
                </a:tc>
                <a:tc>
                  <a:txBody>
                    <a:bodyPr/>
                    <a:lstStyle/>
                    <a:p>
                      <a:pPr algn="ctr"/>
                      <a:r>
                        <a:rPr kumimoji="1" lang="ja-JP" altLang="en-US" sz="800" dirty="0"/>
                        <a:t>測定値</a:t>
                      </a:r>
                    </a:p>
                  </a:txBody>
                  <a:tcPr>
                    <a:solidFill>
                      <a:schemeClr val="bg1"/>
                    </a:solidFill>
                  </a:tcPr>
                </a:tc>
                <a:tc>
                  <a:txBody>
                    <a:bodyPr/>
                    <a:lstStyle/>
                    <a:p>
                      <a:pPr algn="ctr"/>
                      <a:r>
                        <a:rPr kumimoji="1" lang="ja-JP" altLang="en-US" sz="800" dirty="0"/>
                        <a:t>測定値</a:t>
                      </a:r>
                    </a:p>
                  </a:txBody>
                  <a:tcPr>
                    <a:solidFill>
                      <a:schemeClr val="bg1"/>
                    </a:solidFill>
                  </a:tcPr>
                </a:tc>
                <a:extLst>
                  <a:ext uri="{0D108BD9-81ED-4DB2-BD59-A6C34878D82A}">
                    <a16:rowId xmlns:a16="http://schemas.microsoft.com/office/drawing/2014/main" val="114781267"/>
                  </a:ext>
                </a:extLst>
              </a:tr>
              <a:tr h="155084">
                <a:tc>
                  <a:txBody>
                    <a:bodyPr/>
                    <a:lstStyle/>
                    <a:p>
                      <a:r>
                        <a:rPr kumimoji="1" lang="ja-JP" altLang="en-US" sz="800" dirty="0"/>
                        <a:t>対照区</a:t>
                      </a:r>
                    </a:p>
                  </a:txBody>
                  <a:tcPr>
                    <a:solidFill>
                      <a:schemeClr val="bg1"/>
                    </a:solidFill>
                  </a:tcPr>
                </a:tc>
                <a:tc>
                  <a:txBody>
                    <a:bodyPr/>
                    <a:lstStyle/>
                    <a:p>
                      <a:pPr algn="ctr"/>
                      <a:r>
                        <a:rPr kumimoji="1" lang="ja-JP" altLang="en-US" sz="800" dirty="0"/>
                        <a:t>対照基準値</a:t>
                      </a:r>
                    </a:p>
                  </a:txBody>
                  <a:tcPr>
                    <a:solidFill>
                      <a:schemeClr val="bg1"/>
                    </a:solidFill>
                  </a:tcPr>
                </a:tc>
                <a:tc>
                  <a:txBody>
                    <a:bodyPr/>
                    <a:lstStyle/>
                    <a:p>
                      <a:pPr algn="ctr"/>
                      <a:r>
                        <a:rPr kumimoji="1" lang="ja-JP" altLang="en-US" sz="800" dirty="0"/>
                        <a:t>対照測定値</a:t>
                      </a:r>
                    </a:p>
                  </a:txBody>
                  <a:tcPr>
                    <a:solidFill>
                      <a:schemeClr val="bg1"/>
                    </a:solidFill>
                  </a:tcPr>
                </a:tc>
                <a:tc>
                  <a:txBody>
                    <a:bodyPr/>
                    <a:lstStyle/>
                    <a:p>
                      <a:pPr algn="ctr"/>
                      <a:r>
                        <a:rPr kumimoji="1" lang="ja-JP" altLang="en-US" sz="800" dirty="0"/>
                        <a:t>対照測定値</a:t>
                      </a:r>
                    </a:p>
                  </a:txBody>
                  <a:tcPr>
                    <a:solidFill>
                      <a:schemeClr val="bg1"/>
                    </a:solidFill>
                  </a:tcPr>
                </a:tc>
                <a:extLst>
                  <a:ext uri="{0D108BD9-81ED-4DB2-BD59-A6C34878D82A}">
                    <a16:rowId xmlns:a16="http://schemas.microsoft.com/office/drawing/2014/main" val="1895098404"/>
                  </a:ext>
                </a:extLst>
              </a:tr>
            </a:tbl>
          </a:graphicData>
        </a:graphic>
      </p:graphicFrame>
      <p:grpSp>
        <p:nvGrpSpPr>
          <p:cNvPr id="81" name="グループ化 80"/>
          <p:cNvGrpSpPr/>
          <p:nvPr/>
        </p:nvGrpSpPr>
        <p:grpSpPr>
          <a:xfrm>
            <a:off x="412091" y="2864741"/>
            <a:ext cx="3976125" cy="496069"/>
            <a:chOff x="2011224" y="2520538"/>
            <a:chExt cx="3632541" cy="496069"/>
          </a:xfrm>
        </p:grpSpPr>
        <p:sp>
          <p:nvSpPr>
            <p:cNvPr id="82" name="テキスト ボックス 81"/>
            <p:cNvSpPr txBox="1"/>
            <p:nvPr/>
          </p:nvSpPr>
          <p:spPr>
            <a:xfrm>
              <a:off x="2542136" y="2520538"/>
              <a:ext cx="2908561" cy="215444"/>
            </a:xfrm>
            <a:prstGeom prst="rect">
              <a:avLst/>
            </a:prstGeom>
            <a:noFill/>
          </p:spPr>
          <p:txBody>
            <a:bodyPr wrap="square" rtlCol="0">
              <a:spAutoFit/>
            </a:bodyPr>
            <a:lstStyle/>
            <a:p>
              <a:r>
                <a:rPr lang="en-US" altLang="ja-JP" sz="800" dirty="0"/>
                <a:t>(</a:t>
              </a:r>
              <a:r>
                <a:rPr lang="ja-JP" altLang="ja-JP" sz="800" dirty="0"/>
                <a:t>基準値</a:t>
              </a:r>
              <a:r>
                <a:rPr lang="en-US" altLang="ja-JP" sz="800" dirty="0"/>
                <a:t>×</a:t>
              </a:r>
              <a:r>
                <a:rPr lang="ja-JP" altLang="en-US" sz="800" dirty="0">
                  <a:solidFill>
                    <a:srgbClr val="0000FF"/>
                  </a:solidFill>
                </a:rPr>
                <a:t>地点補正値</a:t>
              </a:r>
              <a:r>
                <a:rPr lang="en-US" altLang="ja-JP" sz="800" dirty="0"/>
                <a:t>)</a:t>
              </a:r>
              <a:r>
                <a:rPr lang="ja-JP" altLang="en-US" sz="800" dirty="0"/>
                <a:t>－</a:t>
              </a:r>
              <a:r>
                <a:rPr lang="en-US" altLang="ja-JP" sz="800" dirty="0"/>
                <a:t>(</a:t>
              </a:r>
              <a:r>
                <a:rPr lang="ja-JP" altLang="ja-JP" sz="800" dirty="0"/>
                <a:t>測定値</a:t>
              </a:r>
              <a:r>
                <a:rPr lang="en-US" altLang="ja-JP" sz="800" dirty="0"/>
                <a:t>×</a:t>
              </a:r>
              <a:r>
                <a:rPr lang="ja-JP" altLang="en-US" sz="800" dirty="0">
                  <a:solidFill>
                    <a:srgbClr val="0000FF"/>
                  </a:solidFill>
                </a:rPr>
                <a:t>地点補正値</a:t>
              </a:r>
              <a:r>
                <a:rPr lang="en-US" altLang="ja-JP" sz="800" dirty="0">
                  <a:solidFill>
                    <a:srgbClr val="0000FF"/>
                  </a:solidFill>
                </a:rPr>
                <a:t> </a:t>
              </a:r>
              <a:r>
                <a:rPr lang="ja-JP" altLang="ja-JP" sz="800" dirty="0"/>
                <a:t>×</a:t>
              </a:r>
              <a:r>
                <a:rPr lang="en-US" altLang="ja-JP" sz="800" dirty="0"/>
                <a:t> </a:t>
              </a:r>
              <a:r>
                <a:rPr lang="ja-JP" altLang="en-US" sz="800" dirty="0">
                  <a:solidFill>
                    <a:srgbClr val="FF0000"/>
                  </a:solidFill>
                </a:rPr>
                <a:t>経時</a:t>
              </a:r>
              <a:r>
                <a:rPr lang="ja-JP" altLang="ja-JP" sz="800" dirty="0">
                  <a:solidFill>
                    <a:srgbClr val="FF0000"/>
                  </a:solidFill>
                </a:rPr>
                <a:t>補正値</a:t>
              </a:r>
              <a:r>
                <a:rPr lang="en-US" altLang="ja-JP" sz="800" dirty="0"/>
                <a:t>)</a:t>
              </a:r>
              <a:endParaRPr lang="ja-JP" altLang="en-US" sz="800" dirty="0"/>
            </a:p>
          </p:txBody>
        </p:sp>
        <p:sp>
          <p:nvSpPr>
            <p:cNvPr id="83" name="テキスト ボックス 82"/>
            <p:cNvSpPr txBox="1"/>
            <p:nvPr/>
          </p:nvSpPr>
          <p:spPr>
            <a:xfrm>
              <a:off x="3265628" y="2801163"/>
              <a:ext cx="1187484" cy="215444"/>
            </a:xfrm>
            <a:prstGeom prst="rect">
              <a:avLst/>
            </a:prstGeom>
            <a:noFill/>
          </p:spPr>
          <p:txBody>
            <a:bodyPr wrap="square" rtlCol="0">
              <a:spAutoFit/>
            </a:bodyPr>
            <a:lstStyle/>
            <a:p>
              <a:r>
                <a:rPr lang="en-US" altLang="ja-JP" sz="800" dirty="0"/>
                <a:t>(</a:t>
              </a:r>
              <a:r>
                <a:rPr lang="ja-JP" altLang="ja-JP" sz="800" dirty="0"/>
                <a:t>基準値</a:t>
              </a:r>
              <a:r>
                <a:rPr lang="en-US" altLang="ja-JP" sz="800" dirty="0"/>
                <a:t>×</a:t>
              </a:r>
              <a:r>
                <a:rPr lang="ja-JP" altLang="en-US" sz="800" dirty="0">
                  <a:solidFill>
                    <a:srgbClr val="0000FF"/>
                  </a:solidFill>
                </a:rPr>
                <a:t>地点補正値</a:t>
              </a:r>
              <a:r>
                <a:rPr lang="en-US" altLang="ja-JP" sz="800" dirty="0"/>
                <a:t>)</a:t>
              </a:r>
              <a:endParaRPr lang="ja-JP" altLang="en-US" sz="800" dirty="0"/>
            </a:p>
          </p:txBody>
        </p:sp>
        <p:cxnSp>
          <p:nvCxnSpPr>
            <p:cNvPr id="84" name="直線コネクタ 83"/>
            <p:cNvCxnSpPr/>
            <p:nvPr/>
          </p:nvCxnSpPr>
          <p:spPr>
            <a:xfrm>
              <a:off x="2635751" y="2761207"/>
              <a:ext cx="240157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大かっこ 84"/>
            <p:cNvSpPr/>
            <p:nvPr/>
          </p:nvSpPr>
          <p:spPr>
            <a:xfrm>
              <a:off x="2513415" y="2559311"/>
              <a:ext cx="2656946" cy="406201"/>
            </a:xfrm>
            <a:prstGeom prst="bracketPair">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800"/>
            </a:p>
          </p:txBody>
        </p:sp>
        <p:sp>
          <p:nvSpPr>
            <p:cNvPr id="86" name="テキスト ボックス 85"/>
            <p:cNvSpPr txBox="1"/>
            <p:nvPr/>
          </p:nvSpPr>
          <p:spPr>
            <a:xfrm>
              <a:off x="5139914" y="2624237"/>
              <a:ext cx="503851" cy="222319"/>
            </a:xfrm>
            <a:prstGeom prst="rect">
              <a:avLst/>
            </a:prstGeom>
            <a:noFill/>
          </p:spPr>
          <p:txBody>
            <a:bodyPr wrap="square" rtlCol="0">
              <a:spAutoFit/>
            </a:bodyPr>
            <a:lstStyle/>
            <a:p>
              <a:r>
                <a:rPr lang="ja-JP" altLang="ja-JP" sz="800" dirty="0"/>
                <a:t>×</a:t>
              </a:r>
              <a:r>
                <a:rPr lang="en-US" altLang="ja-JP" sz="800" dirty="0"/>
                <a:t>100</a:t>
              </a:r>
              <a:endParaRPr lang="ja-JP" altLang="en-US" sz="800" dirty="0"/>
            </a:p>
          </p:txBody>
        </p:sp>
        <p:sp>
          <p:nvSpPr>
            <p:cNvPr id="87" name="テキスト ボックス 86"/>
            <p:cNvSpPr txBox="1"/>
            <p:nvPr/>
          </p:nvSpPr>
          <p:spPr>
            <a:xfrm>
              <a:off x="2011224" y="2647364"/>
              <a:ext cx="993089" cy="215444"/>
            </a:xfrm>
            <a:prstGeom prst="rect">
              <a:avLst/>
            </a:prstGeom>
            <a:noFill/>
          </p:spPr>
          <p:txBody>
            <a:bodyPr wrap="square" rtlCol="0">
              <a:spAutoFit/>
            </a:bodyPr>
            <a:lstStyle/>
            <a:p>
              <a:r>
                <a:rPr lang="ja-JP" altLang="en-US" sz="800" dirty="0"/>
                <a:t>変化率＝</a:t>
              </a:r>
            </a:p>
          </p:txBody>
        </p:sp>
      </p:grpSp>
      <p:sp>
        <p:nvSpPr>
          <p:cNvPr id="89" name="テキスト ボックス 88"/>
          <p:cNvSpPr txBox="1"/>
          <p:nvPr/>
        </p:nvSpPr>
        <p:spPr>
          <a:xfrm>
            <a:off x="260078" y="847171"/>
            <a:ext cx="3708066" cy="461665"/>
          </a:xfrm>
          <a:prstGeom prst="rect">
            <a:avLst/>
          </a:prstGeom>
          <a:noFill/>
        </p:spPr>
        <p:txBody>
          <a:bodyPr wrap="none" rtlCol="0">
            <a:spAutoFit/>
          </a:bodyPr>
          <a:lstStyle/>
          <a:p>
            <a:r>
              <a:rPr kumimoji="1" lang="ja-JP" altLang="en-US" sz="1200" dirty="0"/>
              <a:t>評価対象：</a:t>
            </a:r>
            <a:r>
              <a:rPr kumimoji="1" lang="en-US" altLang="ja-JP" sz="1200" dirty="0"/>
              <a:t>TOC</a:t>
            </a:r>
            <a:r>
              <a:rPr kumimoji="1" lang="ja-JP" altLang="en-US" sz="1200" dirty="0" err="1"/>
              <a:t>、</a:t>
            </a:r>
            <a:r>
              <a:rPr kumimoji="1" lang="ja-JP" altLang="en-US" sz="1200" dirty="0"/>
              <a:t>全硫化物</a:t>
            </a:r>
            <a:endParaRPr kumimoji="1" lang="en-US" altLang="ja-JP" sz="1200" dirty="0"/>
          </a:p>
          <a:p>
            <a:r>
              <a:rPr kumimoji="1" lang="ja-JP" altLang="en-US" sz="1200" dirty="0"/>
              <a:t>　　　　　</a:t>
            </a:r>
            <a:r>
              <a:rPr kumimoji="1" lang="en-US" altLang="ja-JP" sz="800" dirty="0"/>
              <a:t>(ORP</a:t>
            </a:r>
            <a:r>
              <a:rPr kumimoji="1" lang="ja-JP" altLang="en-US" sz="800" dirty="0"/>
              <a:t>は変化率になじまないため評価式の対象とはしない</a:t>
            </a:r>
            <a:r>
              <a:rPr kumimoji="1" lang="en-US" altLang="ja-JP" sz="800" dirty="0"/>
              <a:t>)</a:t>
            </a:r>
            <a:endParaRPr kumimoji="1" lang="ja-JP" altLang="en-US" sz="800" dirty="0"/>
          </a:p>
        </p:txBody>
      </p:sp>
      <p:grpSp>
        <p:nvGrpSpPr>
          <p:cNvPr id="31" name="グループ化 30"/>
          <p:cNvGrpSpPr/>
          <p:nvPr/>
        </p:nvGrpSpPr>
        <p:grpSpPr>
          <a:xfrm>
            <a:off x="527629" y="4543338"/>
            <a:ext cx="8016742" cy="1503072"/>
            <a:chOff x="466799" y="1910709"/>
            <a:chExt cx="8016742" cy="1503072"/>
          </a:xfrm>
        </p:grpSpPr>
        <p:pic>
          <p:nvPicPr>
            <p:cNvPr id="32" name="図 31"/>
            <p:cNvPicPr>
              <a:picLocks noChangeAspect="1"/>
            </p:cNvPicPr>
            <p:nvPr/>
          </p:nvPicPr>
          <p:blipFill>
            <a:blip r:embed="rId3"/>
            <a:stretch>
              <a:fillRect/>
            </a:stretch>
          </p:blipFill>
          <p:spPr>
            <a:xfrm>
              <a:off x="4514987" y="1928345"/>
              <a:ext cx="1683481" cy="1476000"/>
            </a:xfrm>
            <a:prstGeom prst="rect">
              <a:avLst/>
            </a:prstGeom>
          </p:spPr>
        </p:pic>
        <p:pic>
          <p:nvPicPr>
            <p:cNvPr id="33" name="図 32"/>
            <p:cNvPicPr>
              <a:picLocks noChangeAspect="1"/>
            </p:cNvPicPr>
            <p:nvPr/>
          </p:nvPicPr>
          <p:blipFill>
            <a:blip r:embed="rId4"/>
            <a:stretch>
              <a:fillRect/>
            </a:stretch>
          </p:blipFill>
          <p:spPr>
            <a:xfrm>
              <a:off x="2237025" y="1917672"/>
              <a:ext cx="1683480" cy="1476000"/>
            </a:xfrm>
            <a:prstGeom prst="rect">
              <a:avLst/>
            </a:prstGeom>
          </p:spPr>
        </p:pic>
        <p:pic>
          <p:nvPicPr>
            <p:cNvPr id="34" name="図 33"/>
            <p:cNvPicPr>
              <a:picLocks noChangeAspect="1"/>
            </p:cNvPicPr>
            <p:nvPr/>
          </p:nvPicPr>
          <p:blipFill>
            <a:blip r:embed="rId5"/>
            <a:stretch>
              <a:fillRect/>
            </a:stretch>
          </p:blipFill>
          <p:spPr>
            <a:xfrm>
              <a:off x="6449878" y="1910709"/>
              <a:ext cx="1677765" cy="1470665"/>
            </a:xfrm>
            <a:prstGeom prst="rect">
              <a:avLst/>
            </a:prstGeom>
          </p:spPr>
        </p:pic>
        <p:pic>
          <p:nvPicPr>
            <p:cNvPr id="35" name="図 34"/>
            <p:cNvPicPr>
              <a:picLocks noChangeAspect="1"/>
            </p:cNvPicPr>
            <p:nvPr/>
          </p:nvPicPr>
          <p:blipFill>
            <a:blip r:embed="rId6"/>
            <a:stretch>
              <a:fillRect/>
            </a:stretch>
          </p:blipFill>
          <p:spPr>
            <a:xfrm>
              <a:off x="466799" y="1948667"/>
              <a:ext cx="1671431" cy="1465114"/>
            </a:xfrm>
            <a:prstGeom prst="rect">
              <a:avLst/>
            </a:prstGeom>
          </p:spPr>
        </p:pic>
        <p:sp>
          <p:nvSpPr>
            <p:cNvPr id="36" name="二等辺三角形 35"/>
            <p:cNvSpPr/>
            <p:nvPr/>
          </p:nvSpPr>
          <p:spPr>
            <a:xfrm rot="5400000">
              <a:off x="1967751" y="2635633"/>
              <a:ext cx="352425" cy="9118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p:cNvSpPr/>
            <p:nvPr/>
          </p:nvSpPr>
          <p:spPr>
            <a:xfrm rot="5400000">
              <a:off x="3801619" y="2635632"/>
              <a:ext cx="352425" cy="9118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p:cNvCxnSpPr/>
            <p:nvPr/>
          </p:nvCxnSpPr>
          <p:spPr>
            <a:xfrm>
              <a:off x="2687426" y="2455465"/>
              <a:ext cx="0" cy="276225"/>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3120925" y="2193528"/>
              <a:ext cx="0" cy="352424"/>
            </a:xfrm>
            <a:prstGeom prst="straightConnector1">
              <a:avLst/>
            </a:prstGeom>
            <a:ln w="19050">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3565210" y="2646042"/>
              <a:ext cx="0" cy="201869"/>
            </a:xfrm>
            <a:prstGeom prst="straightConnector1">
              <a:avLst/>
            </a:prstGeom>
            <a:ln w="19050">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2453881" y="2081286"/>
              <a:ext cx="324240" cy="276999"/>
            </a:xfrm>
            <a:prstGeom prst="rect">
              <a:avLst/>
            </a:prstGeom>
            <a:noFill/>
          </p:spPr>
          <p:txBody>
            <a:bodyPr wrap="square" rtlCol="0">
              <a:spAutoFit/>
            </a:bodyPr>
            <a:lstStyle/>
            <a:p>
              <a:r>
                <a:rPr kumimoji="1" lang="ja-JP" altLang="en-US" sz="1200" b="1" dirty="0">
                  <a:solidFill>
                    <a:srgbClr val="FF0000"/>
                  </a:solidFill>
                </a:rPr>
                <a:t>①</a:t>
              </a:r>
            </a:p>
          </p:txBody>
        </p:sp>
        <p:sp>
          <p:nvSpPr>
            <p:cNvPr id="43" name="テキスト ボックス 42"/>
            <p:cNvSpPr txBox="1"/>
            <p:nvPr/>
          </p:nvSpPr>
          <p:spPr>
            <a:xfrm>
              <a:off x="4734961" y="2083217"/>
              <a:ext cx="324241" cy="276999"/>
            </a:xfrm>
            <a:prstGeom prst="rect">
              <a:avLst/>
            </a:prstGeom>
            <a:noFill/>
          </p:spPr>
          <p:txBody>
            <a:bodyPr wrap="square" rtlCol="0">
              <a:spAutoFit/>
            </a:bodyPr>
            <a:lstStyle/>
            <a:p>
              <a:r>
                <a:rPr kumimoji="1" lang="ja-JP" altLang="en-US" sz="1200" b="1" dirty="0">
                  <a:solidFill>
                    <a:srgbClr val="FF0000"/>
                  </a:solidFill>
                </a:rPr>
                <a:t>②</a:t>
              </a:r>
            </a:p>
          </p:txBody>
        </p:sp>
        <p:cxnSp>
          <p:nvCxnSpPr>
            <p:cNvPr id="44" name="直線矢印コネクタ 43"/>
            <p:cNvCxnSpPr/>
            <p:nvPr/>
          </p:nvCxnSpPr>
          <p:spPr>
            <a:xfrm flipH="1">
              <a:off x="5383323" y="2281067"/>
              <a:ext cx="6349" cy="46114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5448756" y="2556182"/>
              <a:ext cx="0" cy="344577"/>
            </a:xfrm>
            <a:prstGeom prst="straightConnector1">
              <a:avLst/>
            </a:prstGeom>
            <a:ln w="19050">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H="1" flipV="1">
              <a:off x="5907710" y="2723850"/>
              <a:ext cx="0" cy="72000"/>
            </a:xfrm>
            <a:prstGeom prst="straightConnector1">
              <a:avLst/>
            </a:prstGeom>
            <a:ln w="9525">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flipV="1">
              <a:off x="5854864" y="2880529"/>
              <a:ext cx="0" cy="72000"/>
            </a:xfrm>
            <a:prstGeom prst="straightConnector1">
              <a:avLst/>
            </a:prstGeom>
            <a:ln w="9525">
              <a:solidFill>
                <a:srgbClr val="FF0000"/>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7448186" y="2106026"/>
              <a:ext cx="521836" cy="276999"/>
            </a:xfrm>
            <a:prstGeom prst="rect">
              <a:avLst/>
            </a:prstGeom>
            <a:noFill/>
          </p:spPr>
          <p:txBody>
            <a:bodyPr wrap="square" rtlCol="0">
              <a:spAutoFit/>
            </a:bodyPr>
            <a:lstStyle/>
            <a:p>
              <a:pPr algn="r"/>
              <a:r>
                <a:rPr kumimoji="1" lang="ja-JP" altLang="en-US" sz="1200" b="1" dirty="0">
                  <a:solidFill>
                    <a:srgbClr val="FF0000"/>
                  </a:solidFill>
                </a:rPr>
                <a:t>③</a:t>
              </a:r>
            </a:p>
          </p:txBody>
        </p:sp>
        <p:cxnSp>
          <p:nvCxnSpPr>
            <p:cNvPr id="50" name="直線矢印コネクタ 49"/>
            <p:cNvCxnSpPr/>
            <p:nvPr/>
          </p:nvCxnSpPr>
          <p:spPr>
            <a:xfrm>
              <a:off x="7331638" y="2784494"/>
              <a:ext cx="0" cy="140229"/>
            </a:xfrm>
            <a:prstGeom prst="straightConnector1">
              <a:avLst/>
            </a:prstGeom>
            <a:ln w="95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7814862" y="2784494"/>
              <a:ext cx="0" cy="65417"/>
            </a:xfrm>
            <a:prstGeom prst="straightConnector1">
              <a:avLst/>
            </a:prstGeom>
            <a:ln w="6350">
              <a:solidFill>
                <a:srgbClr val="FF0000"/>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7069883" y="2526170"/>
              <a:ext cx="900139" cy="276999"/>
            </a:xfrm>
            <a:prstGeom prst="rect">
              <a:avLst/>
            </a:prstGeom>
            <a:noFill/>
          </p:spPr>
          <p:txBody>
            <a:bodyPr wrap="square" rtlCol="0">
              <a:spAutoFit/>
            </a:bodyPr>
            <a:lstStyle/>
            <a:p>
              <a:r>
                <a:rPr kumimoji="1" lang="ja-JP" altLang="en-US" sz="600" b="1" dirty="0">
                  <a:solidFill>
                    <a:srgbClr val="FF0000"/>
                  </a:solidFill>
                </a:rPr>
                <a:t>変化率</a:t>
              </a:r>
              <a:endParaRPr kumimoji="1" lang="en-US" altLang="ja-JP" sz="600" b="1" dirty="0">
                <a:solidFill>
                  <a:srgbClr val="FF0000"/>
                </a:solidFill>
              </a:endParaRPr>
            </a:p>
            <a:p>
              <a:r>
                <a:rPr kumimoji="1" lang="en-US" altLang="ja-JP" sz="600" b="1" dirty="0">
                  <a:solidFill>
                    <a:srgbClr val="FF0000"/>
                  </a:solidFill>
                </a:rPr>
                <a:t>(1-0.69)×100=31%</a:t>
              </a:r>
              <a:endParaRPr kumimoji="1" lang="ja-JP" altLang="en-US" sz="600" b="1" dirty="0">
                <a:solidFill>
                  <a:srgbClr val="FF0000"/>
                </a:solidFill>
              </a:endParaRPr>
            </a:p>
          </p:txBody>
        </p:sp>
        <p:sp>
          <p:nvSpPr>
            <p:cNvPr id="61" name="テキスト ボックス 60"/>
            <p:cNvSpPr txBox="1"/>
            <p:nvPr/>
          </p:nvSpPr>
          <p:spPr>
            <a:xfrm>
              <a:off x="7583402" y="2961230"/>
              <a:ext cx="900139" cy="276999"/>
            </a:xfrm>
            <a:prstGeom prst="rect">
              <a:avLst/>
            </a:prstGeom>
            <a:noFill/>
          </p:spPr>
          <p:txBody>
            <a:bodyPr wrap="square" rtlCol="0">
              <a:spAutoFit/>
            </a:bodyPr>
            <a:lstStyle/>
            <a:p>
              <a:r>
                <a:rPr kumimoji="1" lang="ja-JP" altLang="en-US" sz="600" b="1" dirty="0">
                  <a:solidFill>
                    <a:srgbClr val="FF0000"/>
                  </a:solidFill>
                </a:rPr>
                <a:t>変化率</a:t>
              </a:r>
              <a:endParaRPr kumimoji="1" lang="en-US" altLang="ja-JP" sz="600" b="1" dirty="0">
                <a:solidFill>
                  <a:srgbClr val="FF0000"/>
                </a:solidFill>
              </a:endParaRPr>
            </a:p>
            <a:p>
              <a:r>
                <a:rPr kumimoji="1" lang="en-US" altLang="ja-JP" sz="600" b="1" dirty="0">
                  <a:solidFill>
                    <a:srgbClr val="FF0000"/>
                  </a:solidFill>
                </a:rPr>
                <a:t>(1-0.83)×100=17%</a:t>
              </a:r>
              <a:endParaRPr kumimoji="1" lang="ja-JP" altLang="en-US" sz="600" b="1" dirty="0">
                <a:solidFill>
                  <a:srgbClr val="FF0000"/>
                </a:solidFill>
              </a:endParaRPr>
            </a:p>
          </p:txBody>
        </p:sp>
        <p:sp>
          <p:nvSpPr>
            <p:cNvPr id="62" name="テキスト ボックス 61"/>
            <p:cNvSpPr txBox="1"/>
            <p:nvPr/>
          </p:nvSpPr>
          <p:spPr>
            <a:xfrm>
              <a:off x="756329" y="2289568"/>
              <a:ext cx="452045" cy="215444"/>
            </a:xfrm>
            <a:prstGeom prst="rect">
              <a:avLst/>
            </a:prstGeom>
            <a:noFill/>
          </p:spPr>
          <p:txBody>
            <a:bodyPr wrap="square" rtlCol="0">
              <a:spAutoFit/>
            </a:bodyPr>
            <a:lstStyle/>
            <a:p>
              <a:r>
                <a:rPr kumimoji="1" lang="en-US" altLang="ja-JP" sz="800" dirty="0">
                  <a:solidFill>
                    <a:srgbClr val="FF0000"/>
                  </a:solidFill>
                </a:rPr>
                <a:t>97</a:t>
              </a:r>
              <a:endParaRPr kumimoji="1" lang="ja-JP" altLang="en-US" sz="800" dirty="0">
                <a:solidFill>
                  <a:srgbClr val="FF0000"/>
                </a:solidFill>
              </a:endParaRPr>
            </a:p>
          </p:txBody>
        </p:sp>
        <p:sp>
          <p:nvSpPr>
            <p:cNvPr id="63" name="テキスト ボックス 62"/>
            <p:cNvSpPr txBox="1"/>
            <p:nvPr/>
          </p:nvSpPr>
          <p:spPr>
            <a:xfrm>
              <a:off x="734899" y="2737085"/>
              <a:ext cx="452045" cy="215444"/>
            </a:xfrm>
            <a:prstGeom prst="rect">
              <a:avLst/>
            </a:prstGeom>
            <a:noFill/>
          </p:spPr>
          <p:txBody>
            <a:bodyPr wrap="square" rtlCol="0">
              <a:spAutoFit/>
            </a:bodyPr>
            <a:lstStyle/>
            <a:p>
              <a:r>
                <a:rPr kumimoji="1" lang="en-US" altLang="ja-JP" sz="800" dirty="0">
                  <a:solidFill>
                    <a:srgbClr val="FF0000"/>
                  </a:solidFill>
                </a:rPr>
                <a:t>62</a:t>
              </a:r>
              <a:endParaRPr kumimoji="1" lang="ja-JP" altLang="en-US" sz="800" dirty="0">
                <a:solidFill>
                  <a:srgbClr val="FF0000"/>
                </a:solidFill>
              </a:endParaRPr>
            </a:p>
          </p:txBody>
        </p:sp>
        <p:sp>
          <p:nvSpPr>
            <p:cNvPr id="64" name="テキスト ボックス 63"/>
            <p:cNvSpPr txBox="1"/>
            <p:nvPr/>
          </p:nvSpPr>
          <p:spPr>
            <a:xfrm>
              <a:off x="1165419" y="2329663"/>
              <a:ext cx="452045" cy="215444"/>
            </a:xfrm>
            <a:prstGeom prst="rect">
              <a:avLst/>
            </a:prstGeom>
            <a:noFill/>
          </p:spPr>
          <p:txBody>
            <a:bodyPr wrap="square" rtlCol="0">
              <a:spAutoFit/>
            </a:bodyPr>
            <a:lstStyle/>
            <a:p>
              <a:r>
                <a:rPr kumimoji="1" lang="en-US" altLang="ja-JP" sz="800" dirty="0">
                  <a:solidFill>
                    <a:srgbClr val="FF0000"/>
                  </a:solidFill>
                </a:rPr>
                <a:t>120</a:t>
              </a:r>
              <a:endParaRPr kumimoji="1" lang="ja-JP" altLang="en-US" sz="800" dirty="0">
                <a:solidFill>
                  <a:srgbClr val="FF0000"/>
                </a:solidFill>
              </a:endParaRPr>
            </a:p>
          </p:txBody>
        </p:sp>
        <p:sp>
          <p:nvSpPr>
            <p:cNvPr id="65" name="テキスト ボックス 64"/>
            <p:cNvSpPr txBox="1"/>
            <p:nvPr/>
          </p:nvSpPr>
          <p:spPr>
            <a:xfrm>
              <a:off x="1301144" y="2101126"/>
              <a:ext cx="452045" cy="215444"/>
            </a:xfrm>
            <a:prstGeom prst="rect">
              <a:avLst/>
            </a:prstGeom>
            <a:noFill/>
          </p:spPr>
          <p:txBody>
            <a:bodyPr wrap="square" rtlCol="0">
              <a:spAutoFit/>
            </a:bodyPr>
            <a:lstStyle/>
            <a:p>
              <a:r>
                <a:rPr kumimoji="1" lang="en-US" altLang="ja-JP" sz="800" dirty="0">
                  <a:solidFill>
                    <a:srgbClr val="FF0000"/>
                  </a:solidFill>
                </a:rPr>
                <a:t>130</a:t>
              </a:r>
              <a:endParaRPr kumimoji="1" lang="ja-JP" altLang="en-US" sz="800" dirty="0">
                <a:solidFill>
                  <a:srgbClr val="FF0000"/>
                </a:solidFill>
              </a:endParaRPr>
            </a:p>
          </p:txBody>
        </p:sp>
        <p:sp>
          <p:nvSpPr>
            <p:cNvPr id="66" name="テキスト ボックス 65"/>
            <p:cNvSpPr txBox="1"/>
            <p:nvPr/>
          </p:nvSpPr>
          <p:spPr>
            <a:xfrm>
              <a:off x="1727983" y="2571058"/>
              <a:ext cx="346977" cy="220061"/>
            </a:xfrm>
            <a:prstGeom prst="rect">
              <a:avLst/>
            </a:prstGeom>
            <a:noFill/>
          </p:spPr>
          <p:txBody>
            <a:bodyPr wrap="square" rtlCol="0">
              <a:spAutoFit/>
            </a:bodyPr>
            <a:lstStyle/>
            <a:p>
              <a:r>
                <a:rPr kumimoji="1" lang="en-US" altLang="ja-JP" sz="800" dirty="0">
                  <a:solidFill>
                    <a:srgbClr val="FF0000"/>
                  </a:solidFill>
                </a:rPr>
                <a:t>73</a:t>
              </a:r>
              <a:endParaRPr kumimoji="1" lang="ja-JP" altLang="en-US" sz="800" dirty="0">
                <a:solidFill>
                  <a:srgbClr val="FF0000"/>
                </a:solidFill>
              </a:endParaRPr>
            </a:p>
          </p:txBody>
        </p:sp>
        <p:sp>
          <p:nvSpPr>
            <p:cNvPr id="67" name="テキスト ボックス 66"/>
            <p:cNvSpPr txBox="1"/>
            <p:nvPr/>
          </p:nvSpPr>
          <p:spPr>
            <a:xfrm>
              <a:off x="1670904" y="2777701"/>
              <a:ext cx="452045" cy="215444"/>
            </a:xfrm>
            <a:prstGeom prst="rect">
              <a:avLst/>
            </a:prstGeom>
            <a:noFill/>
          </p:spPr>
          <p:txBody>
            <a:bodyPr wrap="square" rtlCol="0">
              <a:spAutoFit/>
            </a:bodyPr>
            <a:lstStyle/>
            <a:p>
              <a:r>
                <a:rPr kumimoji="1" lang="en-US" altLang="ja-JP" sz="800" dirty="0">
                  <a:solidFill>
                    <a:srgbClr val="FF0000"/>
                  </a:solidFill>
                </a:rPr>
                <a:t>56</a:t>
              </a:r>
              <a:endParaRPr kumimoji="1" lang="ja-JP" altLang="en-US" sz="800" dirty="0">
                <a:solidFill>
                  <a:srgbClr val="FF0000"/>
                </a:solidFill>
              </a:endParaRPr>
            </a:p>
          </p:txBody>
        </p:sp>
        <p:sp>
          <p:nvSpPr>
            <p:cNvPr id="69" name="テキスト ボックス 68"/>
            <p:cNvSpPr txBox="1"/>
            <p:nvPr/>
          </p:nvSpPr>
          <p:spPr>
            <a:xfrm>
              <a:off x="2540064" y="2703793"/>
              <a:ext cx="452045" cy="215444"/>
            </a:xfrm>
            <a:prstGeom prst="rect">
              <a:avLst/>
            </a:prstGeom>
            <a:noFill/>
          </p:spPr>
          <p:txBody>
            <a:bodyPr wrap="square" rtlCol="0">
              <a:spAutoFit/>
            </a:bodyPr>
            <a:lstStyle/>
            <a:p>
              <a:r>
                <a:rPr kumimoji="1" lang="en-US" altLang="ja-JP" sz="800" dirty="0">
                  <a:solidFill>
                    <a:srgbClr val="FF0000"/>
                  </a:solidFill>
                </a:rPr>
                <a:t>62</a:t>
              </a:r>
              <a:endParaRPr kumimoji="1" lang="ja-JP" altLang="en-US" sz="800" dirty="0">
                <a:solidFill>
                  <a:srgbClr val="FF0000"/>
                </a:solidFill>
              </a:endParaRPr>
            </a:p>
          </p:txBody>
        </p:sp>
        <p:sp>
          <p:nvSpPr>
            <p:cNvPr id="71" name="テキスト ボックス 70"/>
            <p:cNvSpPr txBox="1"/>
            <p:nvPr/>
          </p:nvSpPr>
          <p:spPr>
            <a:xfrm>
              <a:off x="2960095" y="2546613"/>
              <a:ext cx="452045" cy="215444"/>
            </a:xfrm>
            <a:prstGeom prst="rect">
              <a:avLst/>
            </a:prstGeom>
            <a:noFill/>
          </p:spPr>
          <p:txBody>
            <a:bodyPr wrap="square" rtlCol="0">
              <a:spAutoFit/>
            </a:bodyPr>
            <a:lstStyle/>
            <a:p>
              <a:r>
                <a:rPr kumimoji="1" lang="en-US" altLang="ja-JP" sz="800" dirty="0">
                  <a:solidFill>
                    <a:srgbClr val="FF0000"/>
                  </a:solidFill>
                </a:rPr>
                <a:t>83</a:t>
              </a:r>
              <a:endParaRPr kumimoji="1" lang="ja-JP" altLang="en-US" sz="800" dirty="0">
                <a:solidFill>
                  <a:srgbClr val="FF0000"/>
                </a:solidFill>
              </a:endParaRPr>
            </a:p>
          </p:txBody>
        </p:sp>
        <p:sp>
          <p:nvSpPr>
            <p:cNvPr id="77" name="テキスト ボックス 76"/>
            <p:cNvSpPr txBox="1"/>
            <p:nvPr/>
          </p:nvSpPr>
          <p:spPr>
            <a:xfrm>
              <a:off x="3527193" y="2747222"/>
              <a:ext cx="452045" cy="215444"/>
            </a:xfrm>
            <a:prstGeom prst="rect">
              <a:avLst/>
            </a:prstGeom>
            <a:noFill/>
          </p:spPr>
          <p:txBody>
            <a:bodyPr wrap="square" rtlCol="0">
              <a:spAutoFit/>
            </a:bodyPr>
            <a:lstStyle/>
            <a:p>
              <a:r>
                <a:rPr kumimoji="1" lang="en-US" altLang="ja-JP" sz="800" dirty="0">
                  <a:solidFill>
                    <a:srgbClr val="FF0000"/>
                  </a:solidFill>
                </a:rPr>
                <a:t>47</a:t>
              </a:r>
              <a:endParaRPr kumimoji="1" lang="ja-JP" altLang="en-US" sz="800" dirty="0">
                <a:solidFill>
                  <a:srgbClr val="FF0000"/>
                </a:solidFill>
              </a:endParaRPr>
            </a:p>
          </p:txBody>
        </p:sp>
        <p:grpSp>
          <p:nvGrpSpPr>
            <p:cNvPr id="78" name="グループ化 77"/>
            <p:cNvGrpSpPr/>
            <p:nvPr/>
          </p:nvGrpSpPr>
          <p:grpSpPr>
            <a:xfrm>
              <a:off x="1958729" y="2262306"/>
              <a:ext cx="557353" cy="318496"/>
              <a:chOff x="1600657" y="3530766"/>
              <a:chExt cx="557353" cy="318496"/>
            </a:xfrm>
          </p:grpSpPr>
          <p:sp>
            <p:nvSpPr>
              <p:cNvPr id="114" name="テキスト ボックス 113"/>
              <p:cNvSpPr txBox="1"/>
              <p:nvPr/>
            </p:nvSpPr>
            <p:spPr>
              <a:xfrm>
                <a:off x="1702163" y="3530766"/>
                <a:ext cx="452045" cy="215444"/>
              </a:xfrm>
              <a:prstGeom prst="rect">
                <a:avLst/>
              </a:prstGeom>
              <a:noFill/>
            </p:spPr>
            <p:txBody>
              <a:bodyPr wrap="square" rtlCol="0">
                <a:spAutoFit/>
              </a:bodyPr>
              <a:lstStyle/>
              <a:p>
                <a:r>
                  <a:rPr kumimoji="1" lang="en-US" altLang="ja-JP" sz="800" dirty="0">
                    <a:solidFill>
                      <a:srgbClr val="FF0000"/>
                    </a:solidFill>
                  </a:rPr>
                  <a:t>62</a:t>
                </a:r>
                <a:endParaRPr kumimoji="1" lang="ja-JP" altLang="en-US" sz="800" dirty="0">
                  <a:solidFill>
                    <a:srgbClr val="FF0000"/>
                  </a:solidFill>
                </a:endParaRPr>
              </a:p>
            </p:txBody>
          </p:sp>
          <p:sp>
            <p:nvSpPr>
              <p:cNvPr id="115" name="テキスト ボックス 114"/>
              <p:cNvSpPr txBox="1"/>
              <p:nvPr/>
            </p:nvSpPr>
            <p:spPr>
              <a:xfrm>
                <a:off x="1705965" y="3633818"/>
                <a:ext cx="452045" cy="215444"/>
              </a:xfrm>
              <a:prstGeom prst="rect">
                <a:avLst/>
              </a:prstGeom>
              <a:noFill/>
            </p:spPr>
            <p:txBody>
              <a:bodyPr wrap="square" rtlCol="0">
                <a:spAutoFit/>
              </a:bodyPr>
              <a:lstStyle/>
              <a:p>
                <a:r>
                  <a:rPr kumimoji="1" lang="en-US" altLang="ja-JP" sz="800" dirty="0">
                    <a:solidFill>
                      <a:srgbClr val="FF0000"/>
                    </a:solidFill>
                  </a:rPr>
                  <a:t>97</a:t>
                </a:r>
                <a:endParaRPr kumimoji="1" lang="ja-JP" altLang="en-US" sz="800" dirty="0">
                  <a:solidFill>
                    <a:srgbClr val="FF0000"/>
                  </a:solidFill>
                </a:endParaRPr>
              </a:p>
            </p:txBody>
          </p:sp>
          <p:sp>
            <p:nvSpPr>
              <p:cNvPr id="116" name="テキスト ボックス 115"/>
              <p:cNvSpPr txBox="1"/>
              <p:nvPr/>
            </p:nvSpPr>
            <p:spPr>
              <a:xfrm>
                <a:off x="1600657" y="3586234"/>
                <a:ext cx="452045" cy="215444"/>
              </a:xfrm>
              <a:prstGeom prst="rect">
                <a:avLst/>
              </a:prstGeom>
              <a:noFill/>
            </p:spPr>
            <p:txBody>
              <a:bodyPr wrap="square" rtlCol="0">
                <a:spAutoFit/>
              </a:bodyPr>
              <a:lstStyle/>
              <a:p>
                <a:r>
                  <a:rPr kumimoji="1" lang="en-US" altLang="ja-JP" sz="800" dirty="0">
                    <a:solidFill>
                      <a:srgbClr val="FF0000"/>
                    </a:solidFill>
                  </a:rPr>
                  <a:t>×</a:t>
                </a:r>
                <a:endParaRPr kumimoji="1" lang="ja-JP" altLang="en-US" sz="800" dirty="0">
                  <a:solidFill>
                    <a:srgbClr val="FF0000"/>
                  </a:solidFill>
                </a:endParaRPr>
              </a:p>
            </p:txBody>
          </p:sp>
          <p:cxnSp>
            <p:nvCxnSpPr>
              <p:cNvPr id="117" name="直線コネクタ 116"/>
              <p:cNvCxnSpPr/>
              <p:nvPr/>
            </p:nvCxnSpPr>
            <p:spPr>
              <a:xfrm>
                <a:off x="1770053" y="3685523"/>
                <a:ext cx="1440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1" name="テキスト ボックス 90"/>
            <p:cNvSpPr txBox="1"/>
            <p:nvPr/>
          </p:nvSpPr>
          <p:spPr>
            <a:xfrm>
              <a:off x="5257517" y="2880529"/>
              <a:ext cx="452045" cy="215444"/>
            </a:xfrm>
            <a:prstGeom prst="rect">
              <a:avLst/>
            </a:prstGeom>
            <a:noFill/>
          </p:spPr>
          <p:txBody>
            <a:bodyPr wrap="square" rtlCol="0">
              <a:spAutoFit/>
            </a:bodyPr>
            <a:lstStyle/>
            <a:p>
              <a:r>
                <a:rPr kumimoji="1" lang="en-US" altLang="ja-JP" sz="800" dirty="0">
                  <a:solidFill>
                    <a:srgbClr val="FF0000"/>
                  </a:solidFill>
                </a:rPr>
                <a:t>43</a:t>
              </a:r>
              <a:endParaRPr kumimoji="1" lang="ja-JP" altLang="en-US" sz="800" dirty="0">
                <a:solidFill>
                  <a:srgbClr val="FF0000"/>
                </a:solidFill>
              </a:endParaRPr>
            </a:p>
          </p:txBody>
        </p:sp>
        <p:sp>
          <p:nvSpPr>
            <p:cNvPr id="92" name="テキスト ボックス 91"/>
            <p:cNvSpPr txBox="1"/>
            <p:nvPr/>
          </p:nvSpPr>
          <p:spPr>
            <a:xfrm>
              <a:off x="5788897" y="2755389"/>
              <a:ext cx="301899" cy="215444"/>
            </a:xfrm>
            <a:prstGeom prst="rect">
              <a:avLst/>
            </a:prstGeom>
            <a:noFill/>
          </p:spPr>
          <p:txBody>
            <a:bodyPr wrap="square" rtlCol="0">
              <a:spAutoFit/>
            </a:bodyPr>
            <a:lstStyle/>
            <a:p>
              <a:r>
                <a:rPr kumimoji="1" lang="en-US" altLang="ja-JP" sz="800" dirty="0">
                  <a:solidFill>
                    <a:srgbClr val="FF0000"/>
                  </a:solidFill>
                </a:rPr>
                <a:t>52</a:t>
              </a:r>
              <a:endParaRPr kumimoji="1" lang="ja-JP" altLang="en-US" sz="800" dirty="0">
                <a:solidFill>
                  <a:srgbClr val="FF0000"/>
                </a:solidFill>
              </a:endParaRPr>
            </a:p>
          </p:txBody>
        </p:sp>
        <p:sp>
          <p:nvSpPr>
            <p:cNvPr id="93" name="テキスト ボックス 92"/>
            <p:cNvSpPr txBox="1"/>
            <p:nvPr/>
          </p:nvSpPr>
          <p:spPr>
            <a:xfrm>
              <a:off x="4805472" y="2710587"/>
              <a:ext cx="452045" cy="215444"/>
            </a:xfrm>
            <a:prstGeom prst="rect">
              <a:avLst/>
            </a:prstGeom>
            <a:noFill/>
          </p:spPr>
          <p:txBody>
            <a:bodyPr wrap="square" rtlCol="0">
              <a:spAutoFit/>
            </a:bodyPr>
            <a:lstStyle/>
            <a:p>
              <a:r>
                <a:rPr kumimoji="1" lang="en-US" altLang="ja-JP" sz="800" dirty="0">
                  <a:solidFill>
                    <a:srgbClr val="FF0000"/>
                  </a:solidFill>
                </a:rPr>
                <a:t>62</a:t>
              </a:r>
              <a:endParaRPr kumimoji="1" lang="ja-JP" altLang="en-US" sz="800" dirty="0">
                <a:solidFill>
                  <a:srgbClr val="FF0000"/>
                </a:solidFill>
              </a:endParaRPr>
            </a:p>
          </p:txBody>
        </p:sp>
        <p:grpSp>
          <p:nvGrpSpPr>
            <p:cNvPr id="94" name="グループ化 93"/>
            <p:cNvGrpSpPr/>
            <p:nvPr/>
          </p:nvGrpSpPr>
          <p:grpSpPr>
            <a:xfrm>
              <a:off x="4038291" y="2275787"/>
              <a:ext cx="566170" cy="323319"/>
              <a:chOff x="4797443" y="1595920"/>
              <a:chExt cx="566170" cy="323319"/>
            </a:xfrm>
          </p:grpSpPr>
          <p:sp>
            <p:nvSpPr>
              <p:cNvPr id="110" name="テキスト ボックス 109"/>
              <p:cNvSpPr txBox="1"/>
              <p:nvPr/>
            </p:nvSpPr>
            <p:spPr>
              <a:xfrm>
                <a:off x="4911568" y="1595920"/>
                <a:ext cx="452045" cy="215444"/>
              </a:xfrm>
              <a:prstGeom prst="rect">
                <a:avLst/>
              </a:prstGeom>
              <a:noFill/>
            </p:spPr>
            <p:txBody>
              <a:bodyPr wrap="square" rtlCol="0">
                <a:spAutoFit/>
              </a:bodyPr>
              <a:lstStyle/>
              <a:p>
                <a:r>
                  <a:rPr kumimoji="1" lang="en-US" altLang="ja-JP" sz="800" dirty="0">
                    <a:solidFill>
                      <a:srgbClr val="FF0000"/>
                    </a:solidFill>
                  </a:rPr>
                  <a:t>62</a:t>
                </a:r>
                <a:endParaRPr kumimoji="1" lang="ja-JP" altLang="en-US" sz="800" dirty="0">
                  <a:solidFill>
                    <a:srgbClr val="FF0000"/>
                  </a:solidFill>
                </a:endParaRPr>
              </a:p>
            </p:txBody>
          </p:sp>
          <p:sp>
            <p:nvSpPr>
              <p:cNvPr id="111" name="テキスト ボックス 110"/>
              <p:cNvSpPr txBox="1"/>
              <p:nvPr/>
            </p:nvSpPr>
            <p:spPr>
              <a:xfrm>
                <a:off x="4879919" y="1703795"/>
                <a:ext cx="452045" cy="215444"/>
              </a:xfrm>
              <a:prstGeom prst="rect">
                <a:avLst/>
              </a:prstGeom>
              <a:noFill/>
            </p:spPr>
            <p:txBody>
              <a:bodyPr wrap="square" rtlCol="0">
                <a:spAutoFit/>
              </a:bodyPr>
              <a:lstStyle/>
              <a:p>
                <a:r>
                  <a:rPr kumimoji="1" lang="en-US" altLang="ja-JP" sz="800" dirty="0">
                    <a:solidFill>
                      <a:srgbClr val="FF0000"/>
                    </a:solidFill>
                  </a:rPr>
                  <a:t>120</a:t>
                </a:r>
                <a:endParaRPr kumimoji="1" lang="ja-JP" altLang="en-US" sz="800" dirty="0">
                  <a:solidFill>
                    <a:srgbClr val="FF0000"/>
                  </a:solidFill>
                </a:endParaRPr>
              </a:p>
            </p:txBody>
          </p:sp>
          <p:sp>
            <p:nvSpPr>
              <p:cNvPr id="112" name="テキスト ボックス 111"/>
              <p:cNvSpPr txBox="1"/>
              <p:nvPr/>
            </p:nvSpPr>
            <p:spPr>
              <a:xfrm>
                <a:off x="4797443" y="1657574"/>
                <a:ext cx="283085" cy="215444"/>
              </a:xfrm>
              <a:prstGeom prst="rect">
                <a:avLst/>
              </a:prstGeom>
              <a:noFill/>
            </p:spPr>
            <p:txBody>
              <a:bodyPr wrap="square" rtlCol="0">
                <a:spAutoFit/>
              </a:bodyPr>
              <a:lstStyle/>
              <a:p>
                <a:r>
                  <a:rPr kumimoji="1" lang="en-US" altLang="ja-JP" sz="800" dirty="0">
                    <a:solidFill>
                      <a:srgbClr val="FF0000"/>
                    </a:solidFill>
                  </a:rPr>
                  <a:t>×</a:t>
                </a:r>
                <a:endParaRPr kumimoji="1" lang="ja-JP" altLang="en-US" sz="800" dirty="0">
                  <a:solidFill>
                    <a:srgbClr val="FF0000"/>
                  </a:solidFill>
                </a:endParaRPr>
              </a:p>
            </p:txBody>
          </p:sp>
          <p:cxnSp>
            <p:nvCxnSpPr>
              <p:cNvPr id="113" name="直線コネクタ 112"/>
              <p:cNvCxnSpPr/>
              <p:nvPr/>
            </p:nvCxnSpPr>
            <p:spPr>
              <a:xfrm>
                <a:off x="4979458" y="1750677"/>
                <a:ext cx="1440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5" name="グループ化 94"/>
            <p:cNvGrpSpPr/>
            <p:nvPr/>
          </p:nvGrpSpPr>
          <p:grpSpPr>
            <a:xfrm>
              <a:off x="4035997" y="2907464"/>
              <a:ext cx="566170" cy="317218"/>
              <a:chOff x="4797443" y="1595920"/>
              <a:chExt cx="566170" cy="317218"/>
            </a:xfrm>
          </p:grpSpPr>
          <p:sp>
            <p:nvSpPr>
              <p:cNvPr id="106" name="テキスト ボックス 105"/>
              <p:cNvSpPr txBox="1"/>
              <p:nvPr/>
            </p:nvSpPr>
            <p:spPr>
              <a:xfrm>
                <a:off x="4911568" y="1595920"/>
                <a:ext cx="452045" cy="215444"/>
              </a:xfrm>
              <a:prstGeom prst="rect">
                <a:avLst/>
              </a:prstGeom>
              <a:noFill/>
            </p:spPr>
            <p:txBody>
              <a:bodyPr wrap="square" rtlCol="0">
                <a:spAutoFit/>
              </a:bodyPr>
              <a:lstStyle/>
              <a:p>
                <a:r>
                  <a:rPr kumimoji="1" lang="en-US" altLang="ja-JP" sz="800" dirty="0">
                    <a:solidFill>
                      <a:srgbClr val="FF0000"/>
                    </a:solidFill>
                  </a:rPr>
                  <a:t>62</a:t>
                </a:r>
                <a:endParaRPr kumimoji="1" lang="ja-JP" altLang="en-US" sz="800" dirty="0">
                  <a:solidFill>
                    <a:srgbClr val="FF0000"/>
                  </a:solidFill>
                </a:endParaRPr>
              </a:p>
            </p:txBody>
          </p:sp>
          <p:sp>
            <p:nvSpPr>
              <p:cNvPr id="107" name="テキスト ボックス 106"/>
              <p:cNvSpPr txBox="1"/>
              <p:nvPr/>
            </p:nvSpPr>
            <p:spPr>
              <a:xfrm>
                <a:off x="4911138" y="1697694"/>
                <a:ext cx="452045" cy="215444"/>
              </a:xfrm>
              <a:prstGeom prst="rect">
                <a:avLst/>
              </a:prstGeom>
              <a:noFill/>
            </p:spPr>
            <p:txBody>
              <a:bodyPr wrap="square" rtlCol="0">
                <a:spAutoFit/>
              </a:bodyPr>
              <a:lstStyle/>
              <a:p>
                <a:r>
                  <a:rPr kumimoji="1" lang="en-US" altLang="ja-JP" sz="800" dirty="0">
                    <a:solidFill>
                      <a:srgbClr val="FF0000"/>
                    </a:solidFill>
                  </a:rPr>
                  <a:t>56</a:t>
                </a:r>
                <a:endParaRPr kumimoji="1" lang="ja-JP" altLang="en-US" sz="800" dirty="0">
                  <a:solidFill>
                    <a:srgbClr val="FF0000"/>
                  </a:solidFill>
                </a:endParaRPr>
              </a:p>
            </p:txBody>
          </p:sp>
          <p:sp>
            <p:nvSpPr>
              <p:cNvPr id="108" name="テキスト ボックス 107"/>
              <p:cNvSpPr txBox="1"/>
              <p:nvPr/>
            </p:nvSpPr>
            <p:spPr>
              <a:xfrm>
                <a:off x="4797443" y="1657574"/>
                <a:ext cx="283085" cy="215444"/>
              </a:xfrm>
              <a:prstGeom prst="rect">
                <a:avLst/>
              </a:prstGeom>
              <a:noFill/>
            </p:spPr>
            <p:txBody>
              <a:bodyPr wrap="square" rtlCol="0">
                <a:spAutoFit/>
              </a:bodyPr>
              <a:lstStyle/>
              <a:p>
                <a:r>
                  <a:rPr kumimoji="1" lang="en-US" altLang="ja-JP" sz="800" dirty="0">
                    <a:solidFill>
                      <a:srgbClr val="FF0000"/>
                    </a:solidFill>
                  </a:rPr>
                  <a:t>×</a:t>
                </a:r>
                <a:endParaRPr kumimoji="1" lang="ja-JP" altLang="en-US" sz="800" dirty="0">
                  <a:solidFill>
                    <a:srgbClr val="FF0000"/>
                  </a:solidFill>
                </a:endParaRPr>
              </a:p>
            </p:txBody>
          </p:sp>
          <p:cxnSp>
            <p:nvCxnSpPr>
              <p:cNvPr id="109" name="直線コネクタ 108"/>
              <p:cNvCxnSpPr/>
              <p:nvPr/>
            </p:nvCxnSpPr>
            <p:spPr>
              <a:xfrm>
                <a:off x="4979458" y="1750677"/>
                <a:ext cx="1440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6" name="テキスト ボックス 95"/>
            <p:cNvSpPr txBox="1"/>
            <p:nvPr/>
          </p:nvSpPr>
          <p:spPr>
            <a:xfrm>
              <a:off x="3990369" y="2166297"/>
              <a:ext cx="707135" cy="230832"/>
            </a:xfrm>
            <a:prstGeom prst="rect">
              <a:avLst/>
            </a:prstGeom>
            <a:noFill/>
          </p:spPr>
          <p:txBody>
            <a:bodyPr wrap="square" rtlCol="0">
              <a:spAutoFit/>
            </a:bodyPr>
            <a:lstStyle/>
            <a:p>
              <a:r>
                <a:rPr kumimoji="1" lang="en-US" altLang="ja-JP" sz="900" dirty="0"/>
                <a:t>2</a:t>
              </a:r>
              <a:r>
                <a:rPr kumimoji="1" lang="ja-JP" altLang="en-US" sz="900" dirty="0"/>
                <a:t>週間後</a:t>
              </a:r>
            </a:p>
          </p:txBody>
        </p:sp>
        <p:sp>
          <p:nvSpPr>
            <p:cNvPr id="97" name="テキスト ボックス 96"/>
            <p:cNvSpPr txBox="1"/>
            <p:nvPr/>
          </p:nvSpPr>
          <p:spPr>
            <a:xfrm>
              <a:off x="3957015" y="2789457"/>
              <a:ext cx="758417" cy="230832"/>
            </a:xfrm>
            <a:prstGeom prst="rect">
              <a:avLst/>
            </a:prstGeom>
            <a:noFill/>
          </p:spPr>
          <p:txBody>
            <a:bodyPr wrap="square" rtlCol="0">
              <a:spAutoFit/>
            </a:bodyPr>
            <a:lstStyle/>
            <a:p>
              <a:r>
                <a:rPr kumimoji="1" lang="ja-JP" altLang="en-US" sz="900" dirty="0"/>
                <a:t>１か月後</a:t>
              </a:r>
            </a:p>
          </p:txBody>
        </p:sp>
        <p:sp>
          <p:nvSpPr>
            <p:cNvPr id="98" name="テキスト ボックス 97"/>
            <p:cNvSpPr txBox="1"/>
            <p:nvPr/>
          </p:nvSpPr>
          <p:spPr>
            <a:xfrm>
              <a:off x="2796672" y="3140626"/>
              <a:ext cx="180000" cy="72000"/>
            </a:xfrm>
            <a:prstGeom prst="rect">
              <a:avLst/>
            </a:prstGeom>
            <a:noFill/>
          </p:spPr>
          <p:txBody>
            <a:bodyPr wrap="none" rtlCol="0" anchor="ctr">
              <a:spAutoFit/>
            </a:bodyPr>
            <a:lstStyle/>
            <a:p>
              <a:pPr algn="ctr"/>
              <a:r>
                <a:rPr kumimoji="1" lang="en-US" altLang="ja-JP" sz="300" dirty="0"/>
                <a:t>(</a:t>
              </a:r>
              <a:r>
                <a:rPr kumimoji="1" lang="ja-JP" altLang="en-US" sz="300" dirty="0"/>
                <a:t>補正前</a:t>
              </a:r>
              <a:r>
                <a:rPr kumimoji="1" lang="en-US" altLang="ja-JP" sz="300" dirty="0"/>
                <a:t>)</a:t>
              </a:r>
              <a:endParaRPr kumimoji="1" lang="ja-JP" altLang="en-US" sz="300" dirty="0"/>
            </a:p>
          </p:txBody>
        </p:sp>
        <p:sp>
          <p:nvSpPr>
            <p:cNvPr id="99" name="テキスト ボックス 98"/>
            <p:cNvSpPr txBox="1"/>
            <p:nvPr/>
          </p:nvSpPr>
          <p:spPr>
            <a:xfrm>
              <a:off x="3134127" y="3140626"/>
              <a:ext cx="180000" cy="72000"/>
            </a:xfrm>
            <a:prstGeom prst="rect">
              <a:avLst/>
            </a:prstGeom>
            <a:noFill/>
          </p:spPr>
          <p:txBody>
            <a:bodyPr wrap="none" rtlCol="0" anchor="ctr">
              <a:spAutoFit/>
            </a:bodyPr>
            <a:lstStyle/>
            <a:p>
              <a:pPr algn="ctr"/>
              <a:r>
                <a:rPr kumimoji="1" lang="en-US" altLang="ja-JP" sz="300" dirty="0"/>
                <a:t>(</a:t>
              </a:r>
              <a:r>
                <a:rPr kumimoji="1" lang="ja-JP" altLang="en-US" sz="300" dirty="0"/>
                <a:t>補正前</a:t>
              </a:r>
              <a:r>
                <a:rPr kumimoji="1" lang="en-US" altLang="ja-JP" sz="300" dirty="0"/>
                <a:t>)</a:t>
              </a:r>
              <a:endParaRPr kumimoji="1" lang="ja-JP" altLang="en-US" sz="300" dirty="0"/>
            </a:p>
          </p:txBody>
        </p:sp>
        <p:sp>
          <p:nvSpPr>
            <p:cNvPr id="100" name="テキスト ボックス 99"/>
            <p:cNvSpPr txBox="1"/>
            <p:nvPr/>
          </p:nvSpPr>
          <p:spPr>
            <a:xfrm>
              <a:off x="3437245" y="3140626"/>
              <a:ext cx="180000" cy="72000"/>
            </a:xfrm>
            <a:prstGeom prst="rect">
              <a:avLst/>
            </a:prstGeom>
            <a:noFill/>
          </p:spPr>
          <p:txBody>
            <a:bodyPr wrap="none" rtlCol="0" anchor="ctr">
              <a:spAutoFit/>
            </a:bodyPr>
            <a:lstStyle/>
            <a:p>
              <a:pPr algn="ctr"/>
              <a:r>
                <a:rPr kumimoji="1" lang="en-US" altLang="ja-JP" sz="300" dirty="0"/>
                <a:t>(</a:t>
              </a:r>
              <a:r>
                <a:rPr kumimoji="1" lang="ja-JP" altLang="en-US" sz="300" dirty="0"/>
                <a:t>補正</a:t>
              </a:r>
              <a:r>
                <a:rPr lang="ja-JP" altLang="en-US" sz="300" dirty="0"/>
                <a:t>後</a:t>
              </a:r>
              <a:r>
                <a:rPr kumimoji="1" lang="en-US" altLang="ja-JP" sz="300" dirty="0"/>
                <a:t>)</a:t>
              </a:r>
              <a:endParaRPr kumimoji="1" lang="ja-JP" altLang="en-US" sz="300" dirty="0"/>
            </a:p>
          </p:txBody>
        </p:sp>
        <p:sp>
          <p:nvSpPr>
            <p:cNvPr id="101" name="テキスト ボックス 100"/>
            <p:cNvSpPr txBox="1"/>
            <p:nvPr/>
          </p:nvSpPr>
          <p:spPr>
            <a:xfrm>
              <a:off x="5747540" y="3153782"/>
              <a:ext cx="180000" cy="72000"/>
            </a:xfrm>
            <a:prstGeom prst="rect">
              <a:avLst/>
            </a:prstGeom>
            <a:noFill/>
          </p:spPr>
          <p:txBody>
            <a:bodyPr wrap="none" rtlCol="0" anchor="ctr">
              <a:spAutoFit/>
            </a:bodyPr>
            <a:lstStyle/>
            <a:p>
              <a:pPr algn="ctr"/>
              <a:r>
                <a:rPr kumimoji="1" lang="en-US" altLang="ja-JP" sz="300" dirty="0"/>
                <a:t>(</a:t>
              </a:r>
              <a:r>
                <a:rPr kumimoji="1" lang="ja-JP" altLang="en-US" sz="300" dirty="0"/>
                <a:t>補正</a:t>
              </a:r>
              <a:r>
                <a:rPr lang="ja-JP" altLang="en-US" sz="300" dirty="0"/>
                <a:t>後</a:t>
              </a:r>
              <a:r>
                <a:rPr kumimoji="1" lang="en-US" altLang="ja-JP" sz="300" dirty="0"/>
                <a:t>)</a:t>
              </a:r>
              <a:endParaRPr kumimoji="1" lang="ja-JP" altLang="en-US" sz="300" dirty="0"/>
            </a:p>
          </p:txBody>
        </p:sp>
        <p:sp>
          <p:nvSpPr>
            <p:cNvPr id="102" name="テキスト ボックス 101"/>
            <p:cNvSpPr txBox="1"/>
            <p:nvPr/>
          </p:nvSpPr>
          <p:spPr>
            <a:xfrm>
              <a:off x="5533401" y="3153782"/>
              <a:ext cx="180000" cy="72000"/>
            </a:xfrm>
            <a:prstGeom prst="rect">
              <a:avLst/>
            </a:prstGeom>
            <a:noFill/>
          </p:spPr>
          <p:txBody>
            <a:bodyPr wrap="none" rtlCol="0" anchor="ctr">
              <a:spAutoFit/>
            </a:bodyPr>
            <a:lstStyle/>
            <a:p>
              <a:pPr algn="ctr"/>
              <a:r>
                <a:rPr kumimoji="1" lang="en-US" altLang="ja-JP" sz="300" dirty="0"/>
                <a:t>(</a:t>
              </a:r>
              <a:r>
                <a:rPr kumimoji="1" lang="ja-JP" altLang="en-US" sz="300" dirty="0"/>
                <a:t>補正</a:t>
              </a:r>
              <a:r>
                <a:rPr lang="ja-JP" altLang="en-US" sz="300" dirty="0"/>
                <a:t>後</a:t>
              </a:r>
              <a:r>
                <a:rPr kumimoji="1" lang="en-US" altLang="ja-JP" sz="300" dirty="0"/>
                <a:t>)</a:t>
              </a:r>
              <a:endParaRPr kumimoji="1" lang="ja-JP" altLang="en-US" sz="300" dirty="0"/>
            </a:p>
          </p:txBody>
        </p:sp>
        <p:sp>
          <p:nvSpPr>
            <p:cNvPr id="103" name="テキスト ボックス 102"/>
            <p:cNvSpPr txBox="1"/>
            <p:nvPr/>
          </p:nvSpPr>
          <p:spPr>
            <a:xfrm>
              <a:off x="4993268" y="3153782"/>
              <a:ext cx="180000" cy="72000"/>
            </a:xfrm>
            <a:prstGeom prst="rect">
              <a:avLst/>
            </a:prstGeom>
            <a:noFill/>
          </p:spPr>
          <p:txBody>
            <a:bodyPr wrap="none" rtlCol="0" anchor="ctr">
              <a:spAutoFit/>
            </a:bodyPr>
            <a:lstStyle/>
            <a:p>
              <a:pPr algn="ctr"/>
              <a:r>
                <a:rPr kumimoji="1" lang="en-US" altLang="ja-JP" sz="300" dirty="0"/>
                <a:t>(</a:t>
              </a:r>
              <a:r>
                <a:rPr kumimoji="1" lang="ja-JP" altLang="en-US" sz="300" dirty="0"/>
                <a:t>補正</a:t>
              </a:r>
              <a:r>
                <a:rPr lang="ja-JP" altLang="en-US" sz="300" dirty="0"/>
                <a:t>後</a:t>
              </a:r>
              <a:r>
                <a:rPr kumimoji="1" lang="en-US" altLang="ja-JP" sz="300" dirty="0"/>
                <a:t>)</a:t>
              </a:r>
              <a:endParaRPr kumimoji="1" lang="ja-JP" altLang="en-US" sz="300" dirty="0"/>
            </a:p>
          </p:txBody>
        </p:sp>
        <p:sp>
          <p:nvSpPr>
            <p:cNvPr id="104" name="テキスト ボックス 103"/>
            <p:cNvSpPr txBox="1"/>
            <p:nvPr/>
          </p:nvSpPr>
          <p:spPr>
            <a:xfrm>
              <a:off x="5289734" y="3155252"/>
              <a:ext cx="180000" cy="72000"/>
            </a:xfrm>
            <a:prstGeom prst="rect">
              <a:avLst/>
            </a:prstGeom>
            <a:noFill/>
          </p:spPr>
          <p:txBody>
            <a:bodyPr wrap="none" rtlCol="0" anchor="ctr">
              <a:spAutoFit/>
            </a:bodyPr>
            <a:lstStyle/>
            <a:p>
              <a:pPr algn="ctr"/>
              <a:r>
                <a:rPr kumimoji="1" lang="en-US" altLang="ja-JP" sz="300" dirty="0"/>
                <a:t>(</a:t>
              </a:r>
              <a:r>
                <a:rPr kumimoji="1" lang="ja-JP" altLang="en-US" sz="300" dirty="0"/>
                <a:t>補正前</a:t>
              </a:r>
              <a:r>
                <a:rPr kumimoji="1" lang="en-US" altLang="ja-JP" sz="300" dirty="0"/>
                <a:t>)</a:t>
              </a:r>
              <a:endParaRPr kumimoji="1" lang="ja-JP" altLang="en-US" sz="300" dirty="0"/>
            </a:p>
          </p:txBody>
        </p:sp>
        <p:sp>
          <p:nvSpPr>
            <p:cNvPr id="105" name="二等辺三角形 104"/>
            <p:cNvSpPr/>
            <p:nvPr/>
          </p:nvSpPr>
          <p:spPr>
            <a:xfrm rot="5400000">
              <a:off x="6078511" y="2617097"/>
              <a:ext cx="352425" cy="9118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8" name="テキスト ボックス 117"/>
          <p:cNvSpPr txBox="1"/>
          <p:nvPr/>
        </p:nvSpPr>
        <p:spPr>
          <a:xfrm>
            <a:off x="3412123" y="6306081"/>
            <a:ext cx="1877437" cy="276999"/>
          </a:xfrm>
          <a:prstGeom prst="rect">
            <a:avLst/>
          </a:prstGeom>
          <a:noFill/>
        </p:spPr>
        <p:txBody>
          <a:bodyPr wrap="none" rtlCol="0">
            <a:spAutoFit/>
          </a:bodyPr>
          <a:lstStyle/>
          <a:p>
            <a:r>
              <a:rPr kumimoji="1" lang="ja-JP" altLang="en-US" sz="1200" b="1" dirty="0"/>
              <a:t>評価式の考え方　模式図</a:t>
            </a:r>
            <a:endParaRPr kumimoji="1" lang="ja-JP" altLang="en-US" sz="800" b="1" dirty="0"/>
          </a:p>
        </p:txBody>
      </p:sp>
      <p:sp>
        <p:nvSpPr>
          <p:cNvPr id="2" name="正方形/長方形 1"/>
          <p:cNvSpPr/>
          <p:nvPr/>
        </p:nvSpPr>
        <p:spPr>
          <a:xfrm>
            <a:off x="6959065" y="4543339"/>
            <a:ext cx="916627" cy="151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1"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122" name="グループ化 121"/>
          <p:cNvGrpSpPr/>
          <p:nvPr/>
        </p:nvGrpSpPr>
        <p:grpSpPr>
          <a:xfrm>
            <a:off x="7199721" y="19078"/>
            <a:ext cx="1902880" cy="375487"/>
            <a:chOff x="162150" y="2254313"/>
            <a:chExt cx="2412000" cy="375487"/>
          </a:xfrm>
        </p:grpSpPr>
        <p:sp>
          <p:nvSpPr>
            <p:cNvPr id="123" name="角丸四角形 122"/>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24"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2040179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63</a:t>
            </a:fld>
            <a:endParaRPr kumimoji="1" lang="ja-JP" altLang="en-US" dirty="0"/>
          </a:p>
        </p:txBody>
      </p:sp>
      <p:graphicFrame>
        <p:nvGraphicFramePr>
          <p:cNvPr id="29" name="表 28"/>
          <p:cNvGraphicFramePr>
            <a:graphicFrameLocks noGrp="1"/>
          </p:cNvGraphicFramePr>
          <p:nvPr/>
        </p:nvGraphicFramePr>
        <p:xfrm>
          <a:off x="83973" y="412298"/>
          <a:ext cx="8932908" cy="365760"/>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l"/>
                      <a:r>
                        <a:rPr kumimoji="1" lang="en-US" altLang="ja-JP" dirty="0">
                          <a:latin typeface="+mn-lt"/>
                        </a:rPr>
                        <a:t>TOC</a:t>
                      </a:r>
                      <a:r>
                        <a:rPr kumimoji="1" lang="ja-JP" altLang="en-US" dirty="0">
                          <a:latin typeface="+mn-lt"/>
                        </a:rPr>
                        <a:t>の変化率</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14" name="テキスト ボックス 13"/>
          <p:cNvSpPr txBox="1"/>
          <p:nvPr/>
        </p:nvSpPr>
        <p:spPr>
          <a:xfrm>
            <a:off x="295151" y="1541773"/>
            <a:ext cx="846707" cy="523220"/>
          </a:xfrm>
          <a:prstGeom prst="rect">
            <a:avLst/>
          </a:prstGeom>
          <a:noFill/>
        </p:spPr>
        <p:txBody>
          <a:bodyPr wrap="none" rtlCol="0">
            <a:spAutoFit/>
          </a:bodyPr>
          <a:lstStyle/>
          <a:p>
            <a:r>
              <a:rPr kumimoji="1" lang="ja-JP" altLang="en-US" sz="1400" dirty="0"/>
              <a:t>上層</a:t>
            </a:r>
            <a:endParaRPr kumimoji="1" lang="en-US" altLang="ja-JP" sz="1400" dirty="0"/>
          </a:p>
          <a:p>
            <a:r>
              <a:rPr kumimoji="1" lang="en-US" altLang="ja-JP" sz="1400" dirty="0"/>
              <a:t>(0-5cm)</a:t>
            </a:r>
            <a:endParaRPr kumimoji="1" lang="ja-JP" altLang="en-US" sz="1400" dirty="0"/>
          </a:p>
        </p:txBody>
      </p:sp>
      <p:sp>
        <p:nvSpPr>
          <p:cNvPr id="30" name="テキスト ボックス 29"/>
          <p:cNvSpPr txBox="1"/>
          <p:nvPr/>
        </p:nvSpPr>
        <p:spPr>
          <a:xfrm>
            <a:off x="245459" y="3268450"/>
            <a:ext cx="946093" cy="523220"/>
          </a:xfrm>
          <a:prstGeom prst="rect">
            <a:avLst/>
          </a:prstGeom>
          <a:noFill/>
        </p:spPr>
        <p:txBody>
          <a:bodyPr wrap="none" rtlCol="0">
            <a:spAutoFit/>
          </a:bodyPr>
          <a:lstStyle/>
          <a:p>
            <a:r>
              <a:rPr kumimoji="1" lang="ja-JP" altLang="en-US" sz="1400" dirty="0"/>
              <a:t>下層</a:t>
            </a:r>
            <a:endParaRPr kumimoji="1" lang="en-US" altLang="ja-JP" sz="1400" dirty="0"/>
          </a:p>
          <a:p>
            <a:r>
              <a:rPr kumimoji="1" lang="en-US" altLang="ja-JP" sz="1400" dirty="0"/>
              <a:t>(5-10cm)</a:t>
            </a:r>
            <a:endParaRPr kumimoji="1" lang="ja-JP" altLang="en-US" sz="1400" dirty="0"/>
          </a:p>
        </p:txBody>
      </p:sp>
      <p:sp>
        <p:nvSpPr>
          <p:cNvPr id="4" name="テキスト ボックス 3"/>
          <p:cNvSpPr txBox="1"/>
          <p:nvPr/>
        </p:nvSpPr>
        <p:spPr>
          <a:xfrm>
            <a:off x="4886988" y="3930840"/>
            <a:ext cx="369012" cy="169277"/>
          </a:xfrm>
          <a:prstGeom prst="rect">
            <a:avLst/>
          </a:prstGeom>
          <a:noFill/>
        </p:spPr>
        <p:txBody>
          <a:bodyPr wrap="none" rtlCol="0">
            <a:spAutoFit/>
          </a:bodyPr>
          <a:lstStyle/>
          <a:p>
            <a:r>
              <a:rPr kumimoji="1" lang="en-US" altLang="ja-JP" sz="500" dirty="0"/>
              <a:t>-</a:t>
            </a:r>
            <a:r>
              <a:rPr kumimoji="1" lang="en-US" altLang="ja-JP" sz="500" dirty="0" smtClean="0"/>
              <a:t>242%</a:t>
            </a:r>
            <a:endParaRPr kumimoji="1" lang="ja-JP" altLang="en-US" sz="500" dirty="0"/>
          </a:p>
        </p:txBody>
      </p:sp>
      <p:graphicFrame>
        <p:nvGraphicFramePr>
          <p:cNvPr id="18" name="表 17"/>
          <p:cNvGraphicFramePr>
            <a:graphicFrameLocks noGrp="1"/>
          </p:cNvGraphicFramePr>
          <p:nvPr>
            <p:extLst/>
          </p:nvPr>
        </p:nvGraphicFramePr>
        <p:xfrm>
          <a:off x="634426" y="4197534"/>
          <a:ext cx="8011736" cy="1597306"/>
        </p:xfrm>
        <a:graphic>
          <a:graphicData uri="http://schemas.openxmlformats.org/drawingml/2006/table">
            <a:tbl>
              <a:tblPr firstRow="1" bandRow="1">
                <a:tableStyleId>{5C22544A-7EE6-4342-B048-85BDC9FD1C3A}</a:tableStyleId>
              </a:tblPr>
              <a:tblGrid>
                <a:gridCol w="600014">
                  <a:extLst>
                    <a:ext uri="{9D8B030D-6E8A-4147-A177-3AD203B41FA5}">
                      <a16:colId xmlns:a16="http://schemas.microsoft.com/office/drawing/2014/main" val="1562780721"/>
                    </a:ext>
                  </a:extLst>
                </a:gridCol>
                <a:gridCol w="2470574">
                  <a:extLst>
                    <a:ext uri="{9D8B030D-6E8A-4147-A177-3AD203B41FA5}">
                      <a16:colId xmlns:a16="http://schemas.microsoft.com/office/drawing/2014/main" val="3375721639"/>
                    </a:ext>
                  </a:extLst>
                </a:gridCol>
                <a:gridCol w="2470574">
                  <a:extLst>
                    <a:ext uri="{9D8B030D-6E8A-4147-A177-3AD203B41FA5}">
                      <a16:colId xmlns:a16="http://schemas.microsoft.com/office/drawing/2014/main" val="224660718"/>
                    </a:ext>
                  </a:extLst>
                </a:gridCol>
                <a:gridCol w="2470574">
                  <a:extLst>
                    <a:ext uri="{9D8B030D-6E8A-4147-A177-3AD203B41FA5}">
                      <a16:colId xmlns:a16="http://schemas.microsoft.com/office/drawing/2014/main" val="2582340428"/>
                    </a:ext>
                  </a:extLst>
                </a:gridCol>
              </a:tblGrid>
              <a:tr h="362866">
                <a:tc>
                  <a:txBody>
                    <a:bodyPr/>
                    <a:lstStyle/>
                    <a:p>
                      <a:endParaRPr kumimoji="1" lang="ja-JP" altLang="en-US" sz="1200" b="1" dirty="0"/>
                    </a:p>
                  </a:txBody>
                  <a:tcPr anchor="ctr"/>
                </a:tc>
                <a:tc>
                  <a:txBody>
                    <a:bodyPr/>
                    <a:lstStyle/>
                    <a:p>
                      <a:pPr algn="ctr"/>
                      <a:r>
                        <a:rPr kumimoji="1" lang="ja-JP" altLang="en-US" sz="1200" b="1" dirty="0"/>
                        <a:t>Ｘ社</a:t>
                      </a:r>
                    </a:p>
                  </a:txBody>
                  <a:tcPr anchor="ctr"/>
                </a:tc>
                <a:tc>
                  <a:txBody>
                    <a:bodyPr/>
                    <a:lstStyle/>
                    <a:p>
                      <a:pPr algn="ctr"/>
                      <a:r>
                        <a:rPr kumimoji="1" lang="ja-JP" altLang="en-US" sz="1200" b="1" dirty="0"/>
                        <a:t>Ｙ社</a:t>
                      </a:r>
                    </a:p>
                  </a:txBody>
                  <a:tcPr anchor="ctr"/>
                </a:tc>
                <a:tc>
                  <a:txBody>
                    <a:bodyPr/>
                    <a:lstStyle/>
                    <a:p>
                      <a:pPr algn="ctr"/>
                      <a:r>
                        <a:rPr kumimoji="1" lang="ja-JP" altLang="en-US" sz="1200" b="1" dirty="0"/>
                        <a:t>Ｚ社</a:t>
                      </a:r>
                    </a:p>
                  </a:txBody>
                  <a:tcPr anchor="ctr"/>
                </a:tc>
                <a:extLst>
                  <a:ext uri="{0D108BD9-81ED-4DB2-BD59-A6C34878D82A}">
                    <a16:rowId xmlns:a16="http://schemas.microsoft.com/office/drawing/2014/main" val="1184193080"/>
                  </a:ext>
                </a:extLst>
              </a:tr>
              <a:tr h="374684">
                <a:tc>
                  <a:txBody>
                    <a:bodyPr/>
                    <a:lstStyle/>
                    <a:p>
                      <a:r>
                        <a:rPr kumimoji="1" lang="ja-JP" altLang="en-US" sz="1050" dirty="0"/>
                        <a:t>上層</a:t>
                      </a:r>
                    </a:p>
                  </a:txBody>
                  <a:tcPr anchor="ctr"/>
                </a:tc>
                <a:tc>
                  <a:txBody>
                    <a:bodyPr/>
                    <a:lstStyle/>
                    <a:p>
                      <a:r>
                        <a:rPr kumimoji="1" lang="ja-JP" altLang="en-US" sz="1050" dirty="0"/>
                        <a:t>基準値と比較して１期＋傾向であった</a:t>
                      </a:r>
                      <a:endParaRPr kumimoji="1"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直近と比較して１期＋傾向であった</a:t>
                      </a:r>
                      <a:endParaRPr kumimoji="1" lang="en-US" altLang="ja-JP" sz="105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rgbClr val="FF0000"/>
                          </a:solidFill>
                        </a:rPr>
                        <a:t>基準値と比較して全て＋傾向であった</a:t>
                      </a:r>
                      <a:endParaRPr kumimoji="1" lang="en-US" altLang="ja-JP" sz="105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直近と比較して２期＋傾向であった</a:t>
                      </a:r>
                      <a:endParaRPr kumimoji="1" lang="en-US" altLang="ja-JP" sz="105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dirty="0">
                          <a:solidFill>
                            <a:srgbClr val="FF0000"/>
                          </a:solidFill>
                        </a:rPr>
                        <a:t>基準値と比較して３期＋傾向であった</a:t>
                      </a:r>
                      <a:endParaRPr kumimoji="1" lang="en-US" altLang="ja-JP" sz="1050" b="1" dirty="0">
                        <a:solidFill>
                          <a:srgbClr val="FF0000"/>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t>直近と比較</a:t>
                      </a:r>
                      <a:r>
                        <a:rPr kumimoji="1" lang="ja-JP" altLang="en-US" sz="1050" b="0" dirty="0">
                          <a:solidFill>
                            <a:schemeClr val="tx1"/>
                          </a:solidFill>
                        </a:rPr>
                        <a:t>して３期＋傾向であった</a:t>
                      </a:r>
                      <a:endParaRPr kumimoji="1" lang="en-US" altLang="ja-JP" sz="1050" b="0" dirty="0">
                        <a:solidFill>
                          <a:schemeClr val="tx1"/>
                        </a:solidFill>
                      </a:endParaRPr>
                    </a:p>
                  </a:txBody>
                  <a:tcPr anchor="ctr"/>
                </a:tc>
                <a:extLst>
                  <a:ext uri="{0D108BD9-81ED-4DB2-BD59-A6C34878D82A}">
                    <a16:rowId xmlns:a16="http://schemas.microsoft.com/office/drawing/2014/main" val="2384502555"/>
                  </a:ext>
                </a:extLst>
              </a:tr>
              <a:tr h="403259">
                <a:tc>
                  <a:txBody>
                    <a:bodyPr/>
                    <a:lstStyle/>
                    <a:p>
                      <a:r>
                        <a:rPr kumimoji="1" lang="ja-JP" altLang="en-US" sz="1050" dirty="0"/>
                        <a:t>下層</a:t>
                      </a:r>
                    </a:p>
                  </a:txBody>
                  <a:tcPr anchor="ctr"/>
                </a:tc>
                <a:tc>
                  <a:txBody>
                    <a:bodyPr/>
                    <a:lstStyle/>
                    <a:p>
                      <a:r>
                        <a:rPr kumimoji="1" lang="ja-JP" altLang="en-US" sz="1050" b="1" dirty="0">
                          <a:solidFill>
                            <a:srgbClr val="FF0000"/>
                          </a:solidFill>
                        </a:rPr>
                        <a:t>基準値と比較して全て＋傾向であった</a:t>
                      </a:r>
                      <a:endParaRPr kumimoji="1" lang="en-US" altLang="ja-JP" sz="105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直近と比較して２期＋傾向であった</a:t>
                      </a:r>
                      <a:endParaRPr kumimoji="1" lang="en-US" altLang="ja-JP" sz="105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rgbClr val="FF0000"/>
                          </a:solidFill>
                        </a:rPr>
                        <a:t>基準値と比較して全て＋傾向であった</a:t>
                      </a:r>
                      <a:endParaRPr kumimoji="1" lang="en-US" altLang="ja-JP" sz="105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直近と比較して２期＋傾向であった</a:t>
                      </a:r>
                      <a:endParaRPr kumimoji="1" lang="en-US" altLang="ja-JP" sz="105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dirty="0">
                          <a:solidFill>
                            <a:srgbClr val="FF0000"/>
                          </a:solidFill>
                        </a:rPr>
                        <a:t>基準値と比較して全て＋傾向であった</a:t>
                      </a:r>
                      <a:endParaRPr kumimoji="1" lang="en-US" altLang="ja-JP" sz="1050" b="1" dirty="0">
                        <a:solidFill>
                          <a:srgbClr val="FF0000"/>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直近と比較して１期＋傾向であった</a:t>
                      </a:r>
                      <a:endParaRPr kumimoji="1" lang="en-US" altLang="ja-JP" sz="1050" dirty="0"/>
                    </a:p>
                  </a:txBody>
                  <a:tcPr anchor="ctr"/>
                </a:tc>
                <a:extLst>
                  <a:ext uri="{0D108BD9-81ED-4DB2-BD59-A6C34878D82A}">
                    <a16:rowId xmlns:a16="http://schemas.microsoft.com/office/drawing/2014/main" val="3114262445"/>
                  </a:ext>
                </a:extLst>
              </a:tr>
              <a:tr h="259550">
                <a:tc>
                  <a:txBody>
                    <a:bodyPr/>
                    <a:lstStyle/>
                    <a:p>
                      <a:r>
                        <a:rPr kumimoji="1" lang="ja-JP" altLang="en-US" sz="1050" dirty="0"/>
                        <a:t>ＯＲＰ</a:t>
                      </a: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概ね上昇傾向にあるものの、酸化状態の目安となる＋値には至っていない</a:t>
                      </a:r>
                      <a:endParaRPr kumimoji="1" lang="en-US" altLang="ja-JP" sz="1050" dirty="0"/>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１か月後まで上昇し、以降減少傾向である</a:t>
                      </a:r>
                      <a:endParaRPr kumimoji="1" lang="en-US" altLang="ja-JP" sz="1050" dirty="0"/>
                    </a:p>
                  </a:txBody>
                  <a:tcPr anchor="ctr"/>
                </a:tc>
                <a:extLst>
                  <a:ext uri="{0D108BD9-81ED-4DB2-BD59-A6C34878D82A}">
                    <a16:rowId xmlns:a16="http://schemas.microsoft.com/office/drawing/2014/main" val="3509999663"/>
                  </a:ext>
                </a:extLst>
              </a:tr>
            </a:tbl>
          </a:graphicData>
        </a:graphic>
      </p:graphicFrame>
      <p:sp>
        <p:nvSpPr>
          <p:cNvPr id="7" name="テキスト ボックス 6">
            <a:extLst>
              <a:ext uri="{FF2B5EF4-FFF2-40B4-BE49-F238E27FC236}">
                <a16:creationId xmlns:a16="http://schemas.microsoft.com/office/drawing/2014/main" id="{D6A87634-8B74-4BE3-BBA2-0A7146A5FE87}"/>
              </a:ext>
            </a:extLst>
          </p:cNvPr>
          <p:cNvSpPr txBox="1"/>
          <p:nvPr/>
        </p:nvSpPr>
        <p:spPr>
          <a:xfrm>
            <a:off x="718504" y="5820397"/>
            <a:ext cx="6450378" cy="461665"/>
          </a:xfrm>
          <a:prstGeom prst="rect">
            <a:avLst/>
          </a:prstGeom>
          <a:noFill/>
        </p:spPr>
        <p:txBody>
          <a:bodyPr wrap="square" rtlCol="0">
            <a:spAutoFit/>
          </a:bodyPr>
          <a:lstStyle/>
          <a:p>
            <a:r>
              <a:rPr kumimoji="1" lang="ja-JP" altLang="en-US" sz="1200" dirty="0"/>
              <a:t>注１）＋傾向：基準値と比べて</a:t>
            </a:r>
            <a:r>
              <a:rPr kumimoji="1" lang="en-US" altLang="ja-JP" sz="1200" dirty="0"/>
              <a:t>TOC</a:t>
            </a:r>
            <a:r>
              <a:rPr kumimoji="1" lang="ja-JP" altLang="en-US" sz="1200" dirty="0"/>
              <a:t>の値が下がっている場合をプラスとしている。</a:t>
            </a:r>
            <a:endParaRPr kumimoji="1" lang="en-US" altLang="ja-JP" sz="1200" dirty="0"/>
          </a:p>
          <a:p>
            <a:r>
              <a:rPr kumimoji="1" lang="ja-JP" altLang="en-US" sz="1200" dirty="0"/>
              <a:t>注２）１～４期：薬剤散布後の</a:t>
            </a:r>
            <a:r>
              <a:rPr kumimoji="1" lang="en-US" altLang="ja-JP" sz="1200" dirty="0"/>
              <a:t>TOC</a:t>
            </a:r>
            <a:r>
              <a:rPr kumimoji="1" lang="ja-JP" altLang="en-US" sz="1200" dirty="0"/>
              <a:t>の値がプラス傾向となっている回数</a:t>
            </a:r>
          </a:p>
        </p:txBody>
      </p:sp>
      <p:pic>
        <p:nvPicPr>
          <p:cNvPr id="2" name="図 1"/>
          <p:cNvPicPr>
            <a:picLocks noChangeAspect="1"/>
          </p:cNvPicPr>
          <p:nvPr/>
        </p:nvPicPr>
        <p:blipFill>
          <a:blip r:embed="rId2"/>
          <a:stretch>
            <a:fillRect/>
          </a:stretch>
        </p:blipFill>
        <p:spPr>
          <a:xfrm>
            <a:off x="1051771" y="927742"/>
            <a:ext cx="7274866" cy="1650452"/>
          </a:xfrm>
          <a:prstGeom prst="rect">
            <a:avLst/>
          </a:prstGeom>
        </p:spPr>
      </p:pic>
      <p:pic>
        <p:nvPicPr>
          <p:cNvPr id="6" name="図 5"/>
          <p:cNvPicPr>
            <a:picLocks noChangeAspect="1"/>
          </p:cNvPicPr>
          <p:nvPr/>
        </p:nvPicPr>
        <p:blipFill>
          <a:blip r:embed="rId3"/>
          <a:stretch>
            <a:fillRect/>
          </a:stretch>
        </p:blipFill>
        <p:spPr>
          <a:xfrm>
            <a:off x="1067866" y="2471451"/>
            <a:ext cx="7242676" cy="1653379"/>
          </a:xfrm>
          <a:prstGeom prst="rect">
            <a:avLst/>
          </a:prstGeom>
        </p:spPr>
      </p:pic>
      <p:sp>
        <p:nvSpPr>
          <p:cNvPr id="32" name="正方形/長方形 31"/>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34" name="グループ化 33"/>
          <p:cNvGrpSpPr/>
          <p:nvPr/>
        </p:nvGrpSpPr>
        <p:grpSpPr>
          <a:xfrm>
            <a:off x="7199721" y="19078"/>
            <a:ext cx="1902880" cy="375487"/>
            <a:chOff x="162150" y="2254313"/>
            <a:chExt cx="2412000" cy="375487"/>
          </a:xfrm>
        </p:grpSpPr>
        <p:sp>
          <p:nvSpPr>
            <p:cNvPr id="35" name="角丸四角形 34"/>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36"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5983736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262732" y="2390450"/>
            <a:ext cx="7266086" cy="1650452"/>
          </a:xfrm>
          <a:prstGeom prst="rect">
            <a:avLst/>
          </a:prstGeom>
        </p:spPr>
      </p:pic>
      <p:sp>
        <p:nvSpPr>
          <p:cNvPr id="5" name="スライド番号プレースホルダー 1"/>
          <p:cNvSpPr>
            <a:spLocks noGrp="1"/>
          </p:cNvSpPr>
          <p:nvPr>
            <p:ph type="sldNum" sz="quarter" idx="12"/>
          </p:nvPr>
        </p:nvSpPr>
        <p:spPr>
          <a:xfrm>
            <a:off x="7086600" y="6492875"/>
            <a:ext cx="2057400" cy="365125"/>
          </a:xfrm>
        </p:spPr>
        <p:txBody>
          <a:bodyPr/>
          <a:lstStyle/>
          <a:p>
            <a:fld id="{F7809CC4-BC24-49F4-821D-E9970E7A63E4}" type="slidenum">
              <a:rPr kumimoji="1" lang="ja-JP" altLang="en-US" smtClean="0"/>
              <a:t>64</a:t>
            </a:fld>
            <a:endParaRPr kumimoji="1" lang="ja-JP" altLang="en-US" dirty="0"/>
          </a:p>
        </p:txBody>
      </p:sp>
      <p:graphicFrame>
        <p:nvGraphicFramePr>
          <p:cNvPr id="29" name="表 28"/>
          <p:cNvGraphicFramePr>
            <a:graphicFrameLocks noGrp="1"/>
          </p:cNvGraphicFramePr>
          <p:nvPr>
            <p:extLst/>
          </p:nvPr>
        </p:nvGraphicFramePr>
        <p:xfrm>
          <a:off x="161854" y="421743"/>
          <a:ext cx="8932908" cy="365760"/>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algn="l"/>
                      <a:r>
                        <a:rPr kumimoji="1" lang="ja-JP" altLang="en-US" dirty="0">
                          <a:latin typeface="+mn-lt"/>
                        </a:rPr>
                        <a:t>全硫化物の変化率</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31" name="テキスト ボックス 30"/>
          <p:cNvSpPr txBox="1"/>
          <p:nvPr/>
        </p:nvSpPr>
        <p:spPr>
          <a:xfrm>
            <a:off x="488001" y="1276358"/>
            <a:ext cx="846707" cy="523220"/>
          </a:xfrm>
          <a:prstGeom prst="rect">
            <a:avLst/>
          </a:prstGeom>
          <a:noFill/>
        </p:spPr>
        <p:txBody>
          <a:bodyPr wrap="none" rtlCol="0">
            <a:spAutoFit/>
          </a:bodyPr>
          <a:lstStyle/>
          <a:p>
            <a:r>
              <a:rPr kumimoji="1" lang="ja-JP" altLang="en-US" sz="1400" dirty="0"/>
              <a:t>上層</a:t>
            </a:r>
            <a:endParaRPr kumimoji="1" lang="en-US" altLang="ja-JP" sz="1400" dirty="0"/>
          </a:p>
          <a:p>
            <a:r>
              <a:rPr kumimoji="1" lang="en-US" altLang="ja-JP" sz="1400" dirty="0"/>
              <a:t>(0-5cm)</a:t>
            </a:r>
            <a:endParaRPr kumimoji="1" lang="ja-JP" altLang="en-US" sz="1400" dirty="0"/>
          </a:p>
        </p:txBody>
      </p:sp>
      <p:sp>
        <p:nvSpPr>
          <p:cNvPr id="32" name="テキスト ボックス 31"/>
          <p:cNvSpPr txBox="1"/>
          <p:nvPr/>
        </p:nvSpPr>
        <p:spPr>
          <a:xfrm>
            <a:off x="403843" y="2947295"/>
            <a:ext cx="946093" cy="523220"/>
          </a:xfrm>
          <a:prstGeom prst="rect">
            <a:avLst/>
          </a:prstGeom>
          <a:noFill/>
        </p:spPr>
        <p:txBody>
          <a:bodyPr wrap="none" rtlCol="0">
            <a:spAutoFit/>
          </a:bodyPr>
          <a:lstStyle/>
          <a:p>
            <a:r>
              <a:rPr kumimoji="1" lang="ja-JP" altLang="en-US" sz="1400" dirty="0"/>
              <a:t>下層</a:t>
            </a:r>
            <a:endParaRPr kumimoji="1" lang="en-US" altLang="ja-JP" sz="1400" dirty="0"/>
          </a:p>
          <a:p>
            <a:r>
              <a:rPr kumimoji="1" lang="en-US" altLang="ja-JP" sz="1400" dirty="0"/>
              <a:t>(5-10cm)</a:t>
            </a:r>
            <a:endParaRPr kumimoji="1" lang="ja-JP" altLang="en-US" sz="1400" dirty="0"/>
          </a:p>
        </p:txBody>
      </p:sp>
      <p:pic>
        <p:nvPicPr>
          <p:cNvPr id="2" name="図 1"/>
          <p:cNvPicPr>
            <a:picLocks noChangeAspect="1"/>
          </p:cNvPicPr>
          <p:nvPr/>
        </p:nvPicPr>
        <p:blipFill>
          <a:blip r:embed="rId3"/>
          <a:stretch>
            <a:fillRect/>
          </a:stretch>
        </p:blipFill>
        <p:spPr>
          <a:xfrm>
            <a:off x="1266538" y="790988"/>
            <a:ext cx="7292424" cy="1670937"/>
          </a:xfrm>
          <a:prstGeom prst="rect">
            <a:avLst/>
          </a:prstGeom>
        </p:spPr>
      </p:pic>
      <p:sp>
        <p:nvSpPr>
          <p:cNvPr id="17" name="テキスト ボックス 16"/>
          <p:cNvSpPr txBox="1"/>
          <p:nvPr/>
        </p:nvSpPr>
        <p:spPr>
          <a:xfrm>
            <a:off x="4727510" y="3853712"/>
            <a:ext cx="404278" cy="169277"/>
          </a:xfrm>
          <a:prstGeom prst="rect">
            <a:avLst/>
          </a:prstGeom>
          <a:noFill/>
        </p:spPr>
        <p:txBody>
          <a:bodyPr wrap="none" rtlCol="0">
            <a:spAutoFit/>
          </a:bodyPr>
          <a:lstStyle/>
          <a:p>
            <a:r>
              <a:rPr kumimoji="1" lang="en-US" altLang="ja-JP" sz="500" dirty="0"/>
              <a:t>-2509%</a:t>
            </a:r>
            <a:endParaRPr kumimoji="1" lang="ja-JP" altLang="en-US" sz="500" dirty="0"/>
          </a:p>
        </p:txBody>
      </p:sp>
      <p:sp>
        <p:nvSpPr>
          <p:cNvPr id="18" name="テキスト ボックス 17"/>
          <p:cNvSpPr txBox="1"/>
          <p:nvPr/>
        </p:nvSpPr>
        <p:spPr>
          <a:xfrm>
            <a:off x="5122798" y="3853712"/>
            <a:ext cx="404278" cy="169277"/>
          </a:xfrm>
          <a:prstGeom prst="rect">
            <a:avLst/>
          </a:prstGeom>
          <a:noFill/>
        </p:spPr>
        <p:txBody>
          <a:bodyPr wrap="none" rtlCol="0">
            <a:spAutoFit/>
          </a:bodyPr>
          <a:lstStyle/>
          <a:p>
            <a:r>
              <a:rPr kumimoji="1" lang="en-US" altLang="ja-JP" sz="500" dirty="0"/>
              <a:t>-1096%</a:t>
            </a:r>
            <a:endParaRPr kumimoji="1" lang="ja-JP" altLang="en-US" sz="500" dirty="0"/>
          </a:p>
        </p:txBody>
      </p:sp>
      <p:sp>
        <p:nvSpPr>
          <p:cNvPr id="19" name="テキスト ボックス 18"/>
          <p:cNvSpPr txBox="1"/>
          <p:nvPr/>
        </p:nvSpPr>
        <p:spPr>
          <a:xfrm>
            <a:off x="5503798" y="3853711"/>
            <a:ext cx="404278" cy="169277"/>
          </a:xfrm>
          <a:prstGeom prst="rect">
            <a:avLst/>
          </a:prstGeom>
          <a:noFill/>
        </p:spPr>
        <p:txBody>
          <a:bodyPr wrap="none" rtlCol="0">
            <a:spAutoFit/>
          </a:bodyPr>
          <a:lstStyle/>
          <a:p>
            <a:r>
              <a:rPr kumimoji="1" lang="en-US" altLang="ja-JP" sz="500" dirty="0"/>
              <a:t>-3668%</a:t>
            </a:r>
            <a:endParaRPr kumimoji="1" lang="ja-JP" altLang="en-US" sz="500" dirty="0"/>
          </a:p>
        </p:txBody>
      </p:sp>
      <p:sp>
        <p:nvSpPr>
          <p:cNvPr id="30" name="テキスト ボックス 29"/>
          <p:cNvSpPr txBox="1"/>
          <p:nvPr/>
        </p:nvSpPr>
        <p:spPr>
          <a:xfrm>
            <a:off x="7970520" y="3853712"/>
            <a:ext cx="404278" cy="169277"/>
          </a:xfrm>
          <a:prstGeom prst="rect">
            <a:avLst/>
          </a:prstGeom>
          <a:noFill/>
        </p:spPr>
        <p:txBody>
          <a:bodyPr wrap="none" rtlCol="0">
            <a:spAutoFit/>
          </a:bodyPr>
          <a:lstStyle/>
          <a:p>
            <a:r>
              <a:rPr kumimoji="1" lang="en-US" altLang="ja-JP" sz="500" dirty="0"/>
              <a:t>-1344%</a:t>
            </a:r>
            <a:endParaRPr kumimoji="1" lang="ja-JP" altLang="en-US" sz="500" dirty="0"/>
          </a:p>
        </p:txBody>
      </p:sp>
      <p:graphicFrame>
        <p:nvGraphicFramePr>
          <p:cNvPr id="33" name="表 32"/>
          <p:cNvGraphicFramePr>
            <a:graphicFrameLocks noGrp="1"/>
          </p:cNvGraphicFramePr>
          <p:nvPr>
            <p:extLst/>
          </p:nvPr>
        </p:nvGraphicFramePr>
        <p:xfrm>
          <a:off x="571815" y="4266131"/>
          <a:ext cx="8325067" cy="1485900"/>
        </p:xfrm>
        <a:graphic>
          <a:graphicData uri="http://schemas.openxmlformats.org/drawingml/2006/table">
            <a:tbl>
              <a:tblPr firstRow="1" bandRow="1">
                <a:tableStyleId>{5C22544A-7EE6-4342-B048-85BDC9FD1C3A}</a:tableStyleId>
              </a:tblPr>
              <a:tblGrid>
                <a:gridCol w="759948">
                  <a:extLst>
                    <a:ext uri="{9D8B030D-6E8A-4147-A177-3AD203B41FA5}">
                      <a16:colId xmlns:a16="http://schemas.microsoft.com/office/drawing/2014/main" val="1562780721"/>
                    </a:ext>
                  </a:extLst>
                </a:gridCol>
                <a:gridCol w="2633089">
                  <a:extLst>
                    <a:ext uri="{9D8B030D-6E8A-4147-A177-3AD203B41FA5}">
                      <a16:colId xmlns:a16="http://schemas.microsoft.com/office/drawing/2014/main" val="3375721639"/>
                    </a:ext>
                  </a:extLst>
                </a:gridCol>
                <a:gridCol w="2466015">
                  <a:extLst>
                    <a:ext uri="{9D8B030D-6E8A-4147-A177-3AD203B41FA5}">
                      <a16:colId xmlns:a16="http://schemas.microsoft.com/office/drawing/2014/main" val="224660718"/>
                    </a:ext>
                  </a:extLst>
                </a:gridCol>
                <a:gridCol w="2466015">
                  <a:extLst>
                    <a:ext uri="{9D8B030D-6E8A-4147-A177-3AD203B41FA5}">
                      <a16:colId xmlns:a16="http://schemas.microsoft.com/office/drawing/2014/main" val="2582340428"/>
                    </a:ext>
                  </a:extLst>
                </a:gridCol>
              </a:tblGrid>
              <a:tr h="244173">
                <a:tc>
                  <a:txBody>
                    <a:bodyPr/>
                    <a:lstStyle/>
                    <a:p>
                      <a:endParaRPr kumimoji="1" lang="ja-JP" altLang="en-US" sz="1050" b="1" dirty="0"/>
                    </a:p>
                  </a:txBody>
                  <a:tcPr anchor="ctr"/>
                </a:tc>
                <a:tc>
                  <a:txBody>
                    <a:bodyPr/>
                    <a:lstStyle/>
                    <a:p>
                      <a:pPr algn="ctr"/>
                      <a:r>
                        <a:rPr kumimoji="1" lang="ja-JP" altLang="en-US" sz="1050" b="1" dirty="0"/>
                        <a:t>Ｘ社</a:t>
                      </a:r>
                    </a:p>
                  </a:txBody>
                  <a:tcPr anchor="ctr"/>
                </a:tc>
                <a:tc>
                  <a:txBody>
                    <a:bodyPr/>
                    <a:lstStyle/>
                    <a:p>
                      <a:pPr algn="ctr"/>
                      <a:r>
                        <a:rPr kumimoji="1" lang="ja-JP" altLang="en-US" sz="1050" b="1" dirty="0"/>
                        <a:t>Ｙ社</a:t>
                      </a:r>
                    </a:p>
                  </a:txBody>
                  <a:tcPr anchor="ctr"/>
                </a:tc>
                <a:tc>
                  <a:txBody>
                    <a:bodyPr/>
                    <a:lstStyle/>
                    <a:p>
                      <a:pPr algn="ctr"/>
                      <a:r>
                        <a:rPr kumimoji="1" lang="ja-JP" altLang="en-US" sz="1050" b="1" dirty="0"/>
                        <a:t>Ｚ社</a:t>
                      </a:r>
                    </a:p>
                  </a:txBody>
                  <a:tcPr anchor="ctr"/>
                </a:tc>
                <a:extLst>
                  <a:ext uri="{0D108BD9-81ED-4DB2-BD59-A6C34878D82A}">
                    <a16:rowId xmlns:a16="http://schemas.microsoft.com/office/drawing/2014/main" val="1184193080"/>
                  </a:ext>
                </a:extLst>
              </a:tr>
              <a:tr h="374684">
                <a:tc>
                  <a:txBody>
                    <a:bodyPr/>
                    <a:lstStyle/>
                    <a:p>
                      <a:r>
                        <a:rPr kumimoji="1" lang="ja-JP" altLang="en-US" sz="1050" dirty="0"/>
                        <a:t>上層</a:t>
                      </a:r>
                    </a:p>
                  </a:txBody>
                  <a:tcPr/>
                </a:tc>
                <a:tc>
                  <a:txBody>
                    <a:bodyPr/>
                    <a:lstStyle/>
                    <a:p>
                      <a:r>
                        <a:rPr kumimoji="1" lang="ja-JP" altLang="en-US" sz="1050" dirty="0"/>
                        <a:t>基準値と比較して１期＋傾向であった</a:t>
                      </a:r>
                      <a:endParaRPr kumimoji="1"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直近と比較して２期＋傾向であった</a:t>
                      </a:r>
                      <a:endParaRPr kumimoji="1" lang="en-US" altLang="ja-JP" sz="105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基準値と比較して</a:t>
                      </a:r>
                      <a:r>
                        <a:rPr kumimoji="1" lang="ja-JP" altLang="en-US" sz="1050" b="0" dirty="0">
                          <a:solidFill>
                            <a:schemeClr val="tx1"/>
                          </a:solidFill>
                        </a:rPr>
                        <a:t>全て－</a:t>
                      </a:r>
                      <a:r>
                        <a:rPr kumimoji="1" lang="ja-JP" altLang="en-US" sz="1050" dirty="0"/>
                        <a:t>傾向であった</a:t>
                      </a:r>
                      <a:endParaRPr kumimoji="1"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直近と比較して２期＋傾向であった</a:t>
                      </a:r>
                      <a:endParaRPr kumimoji="1" lang="en-US" altLang="ja-JP" sz="105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t>基準値と比較して１</a:t>
                      </a:r>
                      <a:r>
                        <a:rPr kumimoji="1" lang="ja-JP" altLang="en-US" sz="1050" b="0" dirty="0">
                          <a:solidFill>
                            <a:schemeClr val="tx1"/>
                          </a:solidFill>
                        </a:rPr>
                        <a:t>期＋傾</a:t>
                      </a:r>
                      <a:r>
                        <a:rPr kumimoji="1" lang="ja-JP" altLang="en-US" sz="1050" dirty="0"/>
                        <a:t>向であった</a:t>
                      </a:r>
                      <a:endParaRPr kumimoji="1" lang="en-US" altLang="ja-JP" sz="105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t>直近と比較して</a:t>
                      </a:r>
                      <a:r>
                        <a:rPr kumimoji="1" lang="ja-JP" altLang="en-US" sz="1050" b="0" dirty="0">
                          <a:solidFill>
                            <a:schemeClr val="tx1"/>
                          </a:solidFill>
                        </a:rPr>
                        <a:t>３期＋傾向で</a:t>
                      </a:r>
                      <a:r>
                        <a:rPr kumimoji="1" lang="ja-JP" altLang="en-US" sz="1050" dirty="0"/>
                        <a:t>あった</a:t>
                      </a:r>
                      <a:endParaRPr kumimoji="1" lang="en-US" altLang="ja-JP" sz="1050" dirty="0"/>
                    </a:p>
                  </a:txBody>
                  <a:tcPr anchor="ctr"/>
                </a:tc>
                <a:extLst>
                  <a:ext uri="{0D108BD9-81ED-4DB2-BD59-A6C34878D82A}">
                    <a16:rowId xmlns:a16="http://schemas.microsoft.com/office/drawing/2014/main" val="2384502555"/>
                  </a:ext>
                </a:extLst>
              </a:tr>
              <a:tr h="403259">
                <a:tc>
                  <a:txBody>
                    <a:bodyPr/>
                    <a:lstStyle/>
                    <a:p>
                      <a:r>
                        <a:rPr kumimoji="1" lang="ja-JP" altLang="en-US" sz="1050" dirty="0"/>
                        <a:t>下層</a:t>
                      </a:r>
                    </a:p>
                  </a:txBody>
                  <a:tcPr/>
                </a:tc>
                <a:tc>
                  <a:txBody>
                    <a:bodyPr/>
                    <a:lstStyle/>
                    <a:p>
                      <a:r>
                        <a:rPr kumimoji="1" lang="ja-JP" altLang="en-US" sz="1050" b="1" dirty="0">
                          <a:solidFill>
                            <a:srgbClr val="FF0000"/>
                          </a:solidFill>
                        </a:rPr>
                        <a:t>基準値と比較して３期＋傾向であった</a:t>
                      </a:r>
                      <a:endParaRPr kumimoji="1" lang="en-US" altLang="ja-JP" sz="105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直近と比較して１期＋傾向であった</a:t>
                      </a:r>
                      <a:endParaRPr kumimoji="1" lang="en-US" altLang="ja-JP" sz="105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基準値と比較して</a:t>
                      </a:r>
                      <a:r>
                        <a:rPr kumimoji="1" lang="ja-JP" altLang="en-US" sz="1050" b="0" dirty="0">
                          <a:solidFill>
                            <a:schemeClr val="tx1"/>
                          </a:solidFill>
                        </a:rPr>
                        <a:t>全て－</a:t>
                      </a:r>
                      <a:r>
                        <a:rPr kumimoji="1" lang="ja-JP" altLang="en-US" sz="1050" dirty="0"/>
                        <a:t>傾向であった</a:t>
                      </a:r>
                      <a:endParaRPr kumimoji="1"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直近と比較して１期＋傾向であった</a:t>
                      </a:r>
                      <a:endParaRPr kumimoji="1" lang="en-US" altLang="ja-JP" sz="105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t>基準値と比較して概ね－傾向であった</a:t>
                      </a:r>
                      <a:endParaRPr kumimoji="1" lang="en-US" altLang="ja-JP" sz="105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t>直近と比較して１期＋傾向であった</a:t>
                      </a:r>
                      <a:endParaRPr kumimoji="1" lang="en-US" altLang="ja-JP" sz="1050" dirty="0"/>
                    </a:p>
                  </a:txBody>
                  <a:tcPr anchor="ctr"/>
                </a:tc>
                <a:extLst>
                  <a:ext uri="{0D108BD9-81ED-4DB2-BD59-A6C34878D82A}">
                    <a16:rowId xmlns:a16="http://schemas.microsoft.com/office/drawing/2014/main" val="3114262445"/>
                  </a:ext>
                </a:extLst>
              </a:tr>
              <a:tr h="230505">
                <a:tc>
                  <a:txBody>
                    <a:bodyPr/>
                    <a:lstStyle/>
                    <a:p>
                      <a:r>
                        <a:rPr kumimoji="1" lang="ja-JP" altLang="en-US" sz="1050" dirty="0"/>
                        <a:t>ＯＲＰ</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概ね上昇傾向にあるものの、還元状態の目安となる＋値には至っていない</a:t>
                      </a:r>
                      <a:endParaRPr kumimoji="1" lang="en-US" altLang="ja-JP" sz="1050" dirty="0"/>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１か月後まで上昇し、以降減少傾向である</a:t>
                      </a:r>
                      <a:endParaRPr kumimoji="1" lang="en-US" altLang="ja-JP" sz="1050" dirty="0"/>
                    </a:p>
                  </a:txBody>
                  <a:tcPr anchor="ctr"/>
                </a:tc>
                <a:extLst>
                  <a:ext uri="{0D108BD9-81ED-4DB2-BD59-A6C34878D82A}">
                    <a16:rowId xmlns:a16="http://schemas.microsoft.com/office/drawing/2014/main" val="3375987707"/>
                  </a:ext>
                </a:extLst>
              </a:tr>
            </a:tbl>
          </a:graphicData>
        </a:graphic>
      </p:graphicFrame>
      <p:sp>
        <p:nvSpPr>
          <p:cNvPr id="34" name="テキスト ボックス 33">
            <a:extLst>
              <a:ext uri="{FF2B5EF4-FFF2-40B4-BE49-F238E27FC236}">
                <a16:creationId xmlns:a16="http://schemas.microsoft.com/office/drawing/2014/main" id="{74B505B1-03CB-4211-A007-D891A75A5C9F}"/>
              </a:ext>
            </a:extLst>
          </p:cNvPr>
          <p:cNvSpPr txBox="1"/>
          <p:nvPr/>
        </p:nvSpPr>
        <p:spPr>
          <a:xfrm>
            <a:off x="571814" y="5752031"/>
            <a:ext cx="7159945" cy="646331"/>
          </a:xfrm>
          <a:prstGeom prst="rect">
            <a:avLst/>
          </a:prstGeom>
          <a:noFill/>
        </p:spPr>
        <p:txBody>
          <a:bodyPr wrap="square" rtlCol="0">
            <a:spAutoFit/>
          </a:bodyPr>
          <a:lstStyle/>
          <a:p>
            <a:r>
              <a:rPr kumimoji="1" lang="ja-JP" altLang="en-US" sz="1200" dirty="0"/>
              <a:t>注１）＋傾向：基準値と比べて全硫化物の値が下がっている場合をプラスとしている。</a:t>
            </a:r>
            <a:endParaRPr kumimoji="1" lang="en-US" altLang="ja-JP" sz="1200" dirty="0"/>
          </a:p>
          <a:p>
            <a:r>
              <a:rPr kumimoji="1" lang="ja-JP" altLang="en-US" sz="1200" dirty="0"/>
              <a:t>　　　－傾向：基準値と比べて全硫化物の値が上がっている場合をマイナスとしている。</a:t>
            </a:r>
            <a:endParaRPr kumimoji="1" lang="en-US" altLang="ja-JP" sz="1200" dirty="0"/>
          </a:p>
          <a:p>
            <a:r>
              <a:rPr kumimoji="1" lang="ja-JP" altLang="en-US" sz="1200" dirty="0"/>
              <a:t>注２）１～４期：薬剤散布後の全硫化物の値がプラス（マイナス）傾向となっている回数</a:t>
            </a:r>
          </a:p>
        </p:txBody>
      </p:sp>
      <p:sp>
        <p:nvSpPr>
          <p:cNvPr id="38" name="正方形/長方形 37"/>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40" name="グループ化 39"/>
          <p:cNvGrpSpPr/>
          <p:nvPr/>
        </p:nvGrpSpPr>
        <p:grpSpPr>
          <a:xfrm>
            <a:off x="7199721" y="19078"/>
            <a:ext cx="1902880" cy="375487"/>
            <a:chOff x="162150" y="2254313"/>
            <a:chExt cx="2412000" cy="375487"/>
          </a:xfrm>
        </p:grpSpPr>
        <p:sp>
          <p:nvSpPr>
            <p:cNvPr id="41" name="角丸四角形 40"/>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42"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a:solidFill>
                    <a:srgbClr val="0070C0"/>
                  </a:solidFill>
                  <a:latin typeface="ＭＳ Ｐゴシック" panose="020B0600070205080204" pitchFamily="50" charset="-128"/>
                  <a:ea typeface="ＭＳ Ｐゴシック" panose="020B0600070205080204" pitchFamily="50" charset="-128"/>
                </a:rPr>
                <a:t>実証</a:t>
              </a:r>
              <a:r>
                <a:rPr lang="zh-TW" altLang="en-US" sz="1600" b="1" dirty="0" smtClean="0">
                  <a:solidFill>
                    <a:srgbClr val="0070C0"/>
                  </a:solidFill>
                  <a:latin typeface="ＭＳ Ｐゴシック" panose="020B0600070205080204" pitchFamily="50" charset="-128"/>
                  <a:ea typeface="ＭＳ Ｐゴシック" panose="020B0600070205080204" pitchFamily="50" charset="-128"/>
                </a:rPr>
                <a:t>実験</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3268490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角丸四角形 117"/>
          <p:cNvSpPr/>
          <p:nvPr/>
        </p:nvSpPr>
        <p:spPr>
          <a:xfrm>
            <a:off x="70571" y="651459"/>
            <a:ext cx="8964000" cy="6167632"/>
          </a:xfrm>
          <a:prstGeom prst="roundRect">
            <a:avLst>
              <a:gd name="adj" fmla="val 6321"/>
            </a:avLst>
          </a:prstGeom>
          <a:solidFill>
            <a:schemeClr val="bg1"/>
          </a:soli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dirty="0">
              <a:latin typeface="ＭＳ Ｐゴシック" panose="020B0600070205080204" pitchFamily="50" charset="-128"/>
              <a:ea typeface="ＭＳ Ｐゴシック" panose="020B0600070205080204" pitchFamily="50" charset="-128"/>
            </a:endParaRPr>
          </a:p>
        </p:txBody>
      </p:sp>
      <p:sp>
        <p:nvSpPr>
          <p:cNvPr id="127" name="テキスト ボックス 126"/>
          <p:cNvSpPr txBox="1"/>
          <p:nvPr/>
        </p:nvSpPr>
        <p:spPr>
          <a:xfrm>
            <a:off x="439623" y="6570548"/>
            <a:ext cx="1395570" cy="246221"/>
          </a:xfrm>
          <a:prstGeom prst="rect">
            <a:avLst/>
          </a:prstGeom>
          <a:noFill/>
          <a:ln>
            <a:noFill/>
          </a:ln>
        </p:spPr>
        <p:txBody>
          <a:bodyPr wrap="square" lIns="0" tIns="0" rIns="0" bIns="0" rtlCol="0">
            <a:spAutoFit/>
          </a:bodyPr>
          <a:lstStyle>
            <a:defPPr>
              <a:defRPr lang="en-US"/>
            </a:defPPr>
            <a:lvl1pPr algn="ctr">
              <a:defRPr sz="1100" b="1">
                <a:solidFill>
                  <a:srgbClr val="0070C0"/>
                </a:solidFill>
                <a:latin typeface="+mn-ea"/>
              </a:defRPr>
            </a:lvl1pPr>
          </a:lstStyle>
          <a:p>
            <a:pPr algn="l"/>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注）</a:t>
            </a:r>
            <a:r>
              <a:rPr kumimoji="1" lang="en-US" altLang="ja-JP" sz="800" b="0" dirty="0">
                <a:solidFill>
                  <a:schemeClr val="tx1"/>
                </a:solidFill>
                <a:latin typeface="ＭＳ Ｐゴシック" panose="020B0600070205080204" pitchFamily="50" charset="-128"/>
                <a:ea typeface="ＭＳ Ｐゴシック" panose="020B0600070205080204" pitchFamily="50" charset="-128"/>
              </a:rPr>
              <a:t>P</a:t>
            </a:r>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：ポンプ場・抽水場を示す</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a:p>
            <a:pPr algn="l"/>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出典：国土地理院</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p:txBody>
      </p:sp>
      <p:pic>
        <p:nvPicPr>
          <p:cNvPr id="205" name="図 2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25" y="1333678"/>
            <a:ext cx="1175143" cy="5215292"/>
          </a:xfrm>
          <a:prstGeom prst="rect">
            <a:avLst/>
          </a:prstGeom>
        </p:spPr>
      </p:pic>
      <p:sp>
        <p:nvSpPr>
          <p:cNvPr id="206" name="テキスト ボックス 205"/>
          <p:cNvSpPr txBox="1"/>
          <p:nvPr/>
        </p:nvSpPr>
        <p:spPr>
          <a:xfrm>
            <a:off x="730823" y="2365774"/>
            <a:ext cx="271228" cy="261610"/>
          </a:xfrm>
          <a:prstGeom prst="rect">
            <a:avLst/>
          </a:prstGeom>
          <a:noFill/>
        </p:spPr>
        <p:txBody>
          <a:bodyPr wrap="none" rtlCol="0">
            <a:spAutoFit/>
          </a:bodyPr>
          <a:lstStyle/>
          <a:p>
            <a:r>
              <a:rPr kumimoji="1" lang="en-US" altLang="ja-JP" sz="1050" b="1" dirty="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207" name="テキスト ボックス 206"/>
          <p:cNvSpPr txBox="1"/>
          <p:nvPr/>
        </p:nvSpPr>
        <p:spPr>
          <a:xfrm>
            <a:off x="576580" y="5961169"/>
            <a:ext cx="342508" cy="261610"/>
          </a:xfrm>
          <a:prstGeom prst="rect">
            <a:avLst/>
          </a:prstGeom>
          <a:noFill/>
        </p:spPr>
        <p:txBody>
          <a:bodyPr wrap="square" rtlCol="0">
            <a:spAutoFit/>
          </a:bodyPr>
          <a:lstStyle/>
          <a:p>
            <a:r>
              <a:rPr kumimoji="1" lang="en-US" altLang="ja-JP" sz="1050" b="1" dirty="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208" name="テキスト ボックス 207"/>
          <p:cNvSpPr txBox="1"/>
          <p:nvPr/>
        </p:nvSpPr>
        <p:spPr>
          <a:xfrm>
            <a:off x="540715" y="6113569"/>
            <a:ext cx="342508" cy="261610"/>
          </a:xfrm>
          <a:prstGeom prst="rect">
            <a:avLst/>
          </a:prstGeom>
          <a:noFill/>
        </p:spPr>
        <p:txBody>
          <a:bodyPr wrap="square" rtlCol="0">
            <a:spAutoFit/>
          </a:bodyPr>
          <a:lstStyle/>
          <a:p>
            <a:r>
              <a:rPr kumimoji="1" lang="en-US" altLang="ja-JP" sz="1050" b="1" dirty="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pic>
        <p:nvPicPr>
          <p:cNvPr id="88" name="図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685" y="4071758"/>
            <a:ext cx="1410859" cy="2577734"/>
          </a:xfrm>
          <a:prstGeom prst="rect">
            <a:avLst/>
          </a:prstGeom>
        </p:spPr>
      </p:pic>
      <p:pic>
        <p:nvPicPr>
          <p:cNvPr id="89" name="図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4498" y="4071758"/>
            <a:ext cx="1407322" cy="2577734"/>
          </a:xfrm>
          <a:prstGeom prst="rect">
            <a:avLst/>
          </a:prstGeom>
        </p:spPr>
      </p:pic>
      <p:pic>
        <p:nvPicPr>
          <p:cNvPr id="90" name="図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9775" y="4071758"/>
            <a:ext cx="1414394" cy="2577734"/>
          </a:xfrm>
          <a:prstGeom prst="rect">
            <a:avLst/>
          </a:prstGeom>
        </p:spPr>
      </p:pic>
      <p:graphicFrame>
        <p:nvGraphicFramePr>
          <p:cNvPr id="91" name="表 12">
            <a:extLst>
              <a:ext uri="{FF2B5EF4-FFF2-40B4-BE49-F238E27FC236}">
                <a16:creationId xmlns:a16="http://schemas.microsoft.com/office/drawing/2014/main" id="{6154C4EC-1520-46D6-82B2-8C6BFA9664D3}"/>
              </a:ext>
            </a:extLst>
          </p:cNvPr>
          <p:cNvGraphicFramePr>
            <a:graphicFrameLocks noGrp="1"/>
          </p:cNvGraphicFramePr>
          <p:nvPr/>
        </p:nvGraphicFramePr>
        <p:xfrm>
          <a:off x="2096338" y="946818"/>
          <a:ext cx="6588954" cy="5712774"/>
        </p:xfrm>
        <a:graphic>
          <a:graphicData uri="http://schemas.openxmlformats.org/drawingml/2006/table">
            <a:tbl>
              <a:tblPr firstRow="1" bandRow="1">
                <a:tableStyleId>{5940675A-B579-460E-94D1-54222C63F5DA}</a:tableStyleId>
              </a:tblPr>
              <a:tblGrid>
                <a:gridCol w="2196318">
                  <a:extLst>
                    <a:ext uri="{9D8B030D-6E8A-4147-A177-3AD203B41FA5}">
                      <a16:colId xmlns:a16="http://schemas.microsoft.com/office/drawing/2014/main" val="3001709720"/>
                    </a:ext>
                  </a:extLst>
                </a:gridCol>
                <a:gridCol w="2196318">
                  <a:extLst>
                    <a:ext uri="{9D8B030D-6E8A-4147-A177-3AD203B41FA5}">
                      <a16:colId xmlns:a16="http://schemas.microsoft.com/office/drawing/2014/main" val="798541817"/>
                    </a:ext>
                  </a:extLst>
                </a:gridCol>
                <a:gridCol w="2196318">
                  <a:extLst>
                    <a:ext uri="{9D8B030D-6E8A-4147-A177-3AD203B41FA5}">
                      <a16:colId xmlns:a16="http://schemas.microsoft.com/office/drawing/2014/main" val="2223441024"/>
                    </a:ext>
                  </a:extLst>
                </a:gridCol>
              </a:tblGrid>
              <a:tr h="2856387">
                <a:tc>
                  <a:txBody>
                    <a:bodyPr/>
                    <a:lstStyle/>
                    <a:p>
                      <a:endParaRPr kumimoji="1" lang="ja-JP" altLang="en-US" sz="105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658595"/>
                  </a:ext>
                </a:extLst>
              </a:tr>
              <a:tr h="2856387">
                <a:tc>
                  <a:txBody>
                    <a:bodyPr/>
                    <a:lstStyle/>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dirty="0"/>
                    </a:p>
                    <a:p>
                      <a:endParaRPr kumimoji="1" lang="en-US" altLang="ja-JP" dirty="0"/>
                    </a:p>
                    <a:p>
                      <a:endParaRPr kumimoji="1" lang="ja-JP" alt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2781667"/>
                  </a:ext>
                </a:extLst>
              </a:tr>
            </a:tbl>
          </a:graphicData>
        </a:graphic>
      </p:graphicFrame>
      <p:pic>
        <p:nvPicPr>
          <p:cNvPr id="92" name="図 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5685" y="1212526"/>
            <a:ext cx="1407322" cy="2574198"/>
          </a:xfrm>
          <a:prstGeom prst="rect">
            <a:avLst/>
          </a:prstGeom>
        </p:spPr>
      </p:pic>
      <p:pic>
        <p:nvPicPr>
          <p:cNvPr id="93" name="図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0961" y="1208990"/>
            <a:ext cx="1410859" cy="2577734"/>
          </a:xfrm>
          <a:prstGeom prst="rect">
            <a:avLst/>
          </a:prstGeom>
        </p:spPr>
      </p:pic>
      <p:pic>
        <p:nvPicPr>
          <p:cNvPr id="96" name="図 9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9775" y="1208990"/>
            <a:ext cx="1414394" cy="2577734"/>
          </a:xfrm>
          <a:prstGeom prst="rect">
            <a:avLst/>
          </a:prstGeom>
        </p:spPr>
      </p:pic>
      <p:sp>
        <p:nvSpPr>
          <p:cNvPr id="97" name="スライド番号プレースホルダー 4"/>
          <p:cNvSpPr>
            <a:spLocks noGrp="1"/>
          </p:cNvSpPr>
          <p:nvPr>
            <p:ph type="sldNum" sz="quarter" idx="12"/>
          </p:nvPr>
        </p:nvSpPr>
        <p:spPr>
          <a:xfrm>
            <a:off x="7159637" y="6597692"/>
            <a:ext cx="2057400" cy="365125"/>
          </a:xfrm>
        </p:spPr>
        <p:txBody>
          <a:bodyPr/>
          <a:lstStyle/>
          <a:p>
            <a:fld id="{F7809CC4-BC24-49F4-821D-E9970E7A63E4}" type="slidenum">
              <a:rPr kumimoji="1" lang="ja-JP" altLang="en-US" smtClean="0"/>
              <a:t>65</a:t>
            </a:fld>
            <a:endParaRPr kumimoji="1" lang="ja-JP" altLang="en-US" dirty="0"/>
          </a:p>
        </p:txBody>
      </p:sp>
      <p:cxnSp>
        <p:nvCxnSpPr>
          <p:cNvPr id="99" name="直線矢印コネクタ 98"/>
          <p:cNvCxnSpPr/>
          <p:nvPr/>
        </p:nvCxnSpPr>
        <p:spPr>
          <a:xfrm>
            <a:off x="4046940" y="2198382"/>
            <a:ext cx="801191" cy="130280"/>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00" name="テキスト ボックス 99"/>
          <p:cNvSpPr txBox="1"/>
          <p:nvPr/>
        </p:nvSpPr>
        <p:spPr>
          <a:xfrm>
            <a:off x="4210711" y="2040887"/>
            <a:ext cx="500458" cy="230832"/>
          </a:xfrm>
          <a:prstGeom prst="rect">
            <a:avLst/>
          </a:prstGeom>
          <a:noFill/>
        </p:spPr>
        <p:txBody>
          <a:bodyPr wrap="none" rtlCol="0">
            <a:spAutoFit/>
          </a:bodyPr>
          <a:lstStyle/>
          <a:p>
            <a:r>
              <a:rPr kumimoji="1" lang="ja-JP" altLang="en-US" sz="90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13m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01" name="直線矢印コネクタ 100"/>
          <p:cNvCxnSpPr/>
          <p:nvPr/>
        </p:nvCxnSpPr>
        <p:spPr>
          <a:xfrm>
            <a:off x="4337067" y="1764378"/>
            <a:ext cx="257588" cy="24496"/>
          </a:xfrm>
          <a:prstGeom prst="straightConnector1">
            <a:avLst/>
          </a:prstGeom>
          <a:ln>
            <a:solidFill>
              <a:schemeClr val="bg1"/>
            </a:solidFill>
            <a:headEnd type="arrow" w="med" len="med"/>
            <a:tailEnd type="arrow" w="med" len="med"/>
          </a:ln>
        </p:spPr>
        <p:style>
          <a:lnRef idx="1">
            <a:schemeClr val="accent5"/>
          </a:lnRef>
          <a:fillRef idx="0">
            <a:schemeClr val="accent5"/>
          </a:fillRef>
          <a:effectRef idx="0">
            <a:schemeClr val="accent5"/>
          </a:effectRef>
          <a:fontRef idx="minor">
            <a:schemeClr val="tx1"/>
          </a:fontRef>
        </p:style>
      </p:cxnSp>
      <p:sp>
        <p:nvSpPr>
          <p:cNvPr id="102" name="テキスト ボックス 101"/>
          <p:cNvSpPr txBox="1"/>
          <p:nvPr/>
        </p:nvSpPr>
        <p:spPr>
          <a:xfrm>
            <a:off x="4337067" y="1431382"/>
            <a:ext cx="442750" cy="230832"/>
          </a:xfrm>
          <a:prstGeom prst="rect">
            <a:avLst/>
          </a:prstGeom>
          <a:noFill/>
        </p:spPr>
        <p:txBody>
          <a:bodyPr wrap="none" rtlCol="0">
            <a:spAutoFit/>
          </a:bodyPr>
          <a:lstStyle/>
          <a:p>
            <a:r>
              <a:rPr kumimoji="1" lang="ja-JP" altLang="en-US" sz="900" dirty="0">
                <a:solidFill>
                  <a:schemeClr val="bg1"/>
                </a:solidFill>
                <a:latin typeface="ＭＳ Ｐゴシック" panose="020B0600070205080204" pitchFamily="50" charset="-128"/>
                <a:ea typeface="ＭＳ Ｐゴシック" panose="020B0600070205080204" pitchFamily="50" charset="-128"/>
              </a:rPr>
              <a:t>約</a:t>
            </a:r>
            <a:r>
              <a:rPr kumimoji="1" lang="en-US" altLang="ja-JP" sz="900" dirty="0">
                <a:solidFill>
                  <a:schemeClr val="bg1"/>
                </a:solidFill>
                <a:latin typeface="ＭＳ Ｐゴシック" panose="020B0600070205080204" pitchFamily="50" charset="-128"/>
                <a:ea typeface="ＭＳ Ｐゴシック" panose="020B0600070205080204" pitchFamily="50" charset="-128"/>
              </a:rPr>
              <a:t>5m</a:t>
            </a:r>
            <a:endParaRPr kumimoji="1" lang="ja-JP" altLang="en-US" sz="900" dirty="0">
              <a:solidFill>
                <a:schemeClr val="bg1"/>
              </a:solidFill>
              <a:latin typeface="ＭＳ Ｐゴシック" panose="020B0600070205080204" pitchFamily="50" charset="-128"/>
              <a:ea typeface="ＭＳ Ｐゴシック" panose="020B0600070205080204" pitchFamily="50" charset="-128"/>
            </a:endParaRPr>
          </a:p>
        </p:txBody>
      </p:sp>
      <p:sp>
        <p:nvSpPr>
          <p:cNvPr id="103" name="テキスト ボックス 180"/>
          <p:cNvSpPr txBox="1"/>
          <p:nvPr/>
        </p:nvSpPr>
        <p:spPr>
          <a:xfrm>
            <a:off x="2675384" y="907436"/>
            <a:ext cx="1044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2.</a:t>
            </a:r>
            <a:r>
              <a:rPr lang="ja-JP" altLang="en-US" sz="1400" b="1" dirty="0">
                <a:solidFill>
                  <a:srgbClr val="0070C0"/>
                </a:solidFill>
                <a:latin typeface="ＭＳ Ｐゴシック" panose="020B0600070205080204" pitchFamily="50" charset="-128"/>
                <a:ea typeface="ＭＳ Ｐゴシック" panose="020B0600070205080204" pitchFamily="50" charset="-128"/>
              </a:rPr>
              <a:t>城東橋</a:t>
            </a:r>
          </a:p>
        </p:txBody>
      </p:sp>
      <p:sp>
        <p:nvSpPr>
          <p:cNvPr id="104" name="テキスト ボックス 180">
            <a:extLst>
              <a:ext uri="{FF2B5EF4-FFF2-40B4-BE49-F238E27FC236}">
                <a16:creationId xmlns:a16="http://schemas.microsoft.com/office/drawing/2014/main" id="{6630F697-C3BB-4714-8628-D4575E19E3A0}"/>
              </a:ext>
            </a:extLst>
          </p:cNvPr>
          <p:cNvSpPr txBox="1"/>
          <p:nvPr/>
        </p:nvSpPr>
        <p:spPr>
          <a:xfrm>
            <a:off x="4868266" y="907436"/>
            <a:ext cx="1044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3.</a:t>
            </a:r>
            <a:r>
              <a:rPr lang="ja-JP" altLang="en-US" sz="1400" b="1" dirty="0">
                <a:solidFill>
                  <a:srgbClr val="0070C0"/>
                </a:solidFill>
                <a:latin typeface="ＭＳ Ｐゴシック" panose="020B0600070205080204" pitchFamily="50" charset="-128"/>
                <a:ea typeface="ＭＳ Ｐゴシック" panose="020B0600070205080204" pitchFamily="50" charset="-128"/>
              </a:rPr>
              <a:t>中本橋</a:t>
            </a:r>
          </a:p>
        </p:txBody>
      </p:sp>
      <p:sp>
        <p:nvSpPr>
          <p:cNvPr id="105" name="テキスト ボックス 180">
            <a:extLst>
              <a:ext uri="{FF2B5EF4-FFF2-40B4-BE49-F238E27FC236}">
                <a16:creationId xmlns:a16="http://schemas.microsoft.com/office/drawing/2014/main" id="{AEE95606-CA1A-44A4-90FE-D6AE266346B5}"/>
              </a:ext>
            </a:extLst>
          </p:cNvPr>
          <p:cNvSpPr txBox="1"/>
          <p:nvPr/>
        </p:nvSpPr>
        <p:spPr>
          <a:xfrm>
            <a:off x="6975184" y="907436"/>
            <a:ext cx="1224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8.</a:t>
            </a:r>
            <a:r>
              <a:rPr lang="ja-JP" altLang="en-US" sz="1400" b="1" dirty="0">
                <a:solidFill>
                  <a:srgbClr val="0070C0"/>
                </a:solidFill>
                <a:latin typeface="ＭＳ Ｐゴシック" panose="020B0600070205080204" pitchFamily="50" charset="-128"/>
                <a:ea typeface="ＭＳ Ｐゴシック" panose="020B0600070205080204" pitchFamily="50" charset="-128"/>
              </a:rPr>
              <a:t>南弁天橋</a:t>
            </a:r>
          </a:p>
        </p:txBody>
      </p:sp>
      <p:sp>
        <p:nvSpPr>
          <p:cNvPr id="106" name="テキスト ボックス 180">
            <a:extLst>
              <a:ext uri="{FF2B5EF4-FFF2-40B4-BE49-F238E27FC236}">
                <a16:creationId xmlns:a16="http://schemas.microsoft.com/office/drawing/2014/main" id="{90D4FE5C-679B-4057-93B0-DC7AC90EB4FD}"/>
              </a:ext>
            </a:extLst>
          </p:cNvPr>
          <p:cNvSpPr txBox="1"/>
          <p:nvPr/>
        </p:nvSpPr>
        <p:spPr>
          <a:xfrm>
            <a:off x="2603384" y="3788988"/>
            <a:ext cx="1188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9.</a:t>
            </a:r>
            <a:r>
              <a:rPr lang="ja-JP" altLang="en-US" sz="1400" b="1" dirty="0">
                <a:solidFill>
                  <a:srgbClr val="0070C0"/>
                </a:solidFill>
                <a:latin typeface="ＭＳ Ｐゴシック" panose="020B0600070205080204" pitchFamily="50" charset="-128"/>
                <a:ea typeface="ＭＳ Ｐゴシック" panose="020B0600070205080204" pitchFamily="50" charset="-128"/>
              </a:rPr>
              <a:t>千歳橋</a:t>
            </a:r>
          </a:p>
        </p:txBody>
      </p:sp>
      <p:sp>
        <p:nvSpPr>
          <p:cNvPr id="107" name="テキスト ボックス 180">
            <a:extLst>
              <a:ext uri="{FF2B5EF4-FFF2-40B4-BE49-F238E27FC236}">
                <a16:creationId xmlns:a16="http://schemas.microsoft.com/office/drawing/2014/main" id="{EDE1DB95-8B80-4517-B3F4-8CE00330D473}"/>
              </a:ext>
            </a:extLst>
          </p:cNvPr>
          <p:cNvSpPr txBox="1"/>
          <p:nvPr/>
        </p:nvSpPr>
        <p:spPr>
          <a:xfrm>
            <a:off x="4616266" y="3788988"/>
            <a:ext cx="1548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10.</a:t>
            </a:r>
            <a:r>
              <a:rPr lang="ja-JP" altLang="en-US" sz="1400" b="1" dirty="0">
                <a:solidFill>
                  <a:srgbClr val="0070C0"/>
                </a:solidFill>
                <a:latin typeface="ＭＳ Ｐゴシック" panose="020B0600070205080204" pitchFamily="50" charset="-128"/>
                <a:ea typeface="ＭＳ Ｐゴシック" panose="020B0600070205080204" pitchFamily="50" charset="-128"/>
              </a:rPr>
              <a:t>猪飼野新橋</a:t>
            </a:r>
          </a:p>
        </p:txBody>
      </p:sp>
      <p:sp>
        <p:nvSpPr>
          <p:cNvPr id="108" name="テキスト ボックス 180">
            <a:extLst>
              <a:ext uri="{FF2B5EF4-FFF2-40B4-BE49-F238E27FC236}">
                <a16:creationId xmlns:a16="http://schemas.microsoft.com/office/drawing/2014/main" id="{74F965DD-D917-405B-A53A-7EE4CCAD0344}"/>
              </a:ext>
            </a:extLst>
          </p:cNvPr>
          <p:cNvSpPr txBox="1"/>
          <p:nvPr/>
        </p:nvSpPr>
        <p:spPr>
          <a:xfrm>
            <a:off x="7011184" y="3788988"/>
            <a:ext cx="1152000" cy="3447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en-US" altLang="ja-JP" sz="1400" b="1" dirty="0">
                <a:solidFill>
                  <a:srgbClr val="0070C0"/>
                </a:solidFill>
                <a:latin typeface="ＭＳ Ｐゴシック" panose="020B0600070205080204" pitchFamily="50" charset="-128"/>
                <a:ea typeface="ＭＳ Ｐゴシック" panose="020B0600070205080204" pitchFamily="50" charset="-128"/>
              </a:rPr>
              <a:t>13.</a:t>
            </a:r>
            <a:r>
              <a:rPr lang="ja-JP" altLang="en-US" sz="1400" b="1" dirty="0">
                <a:solidFill>
                  <a:srgbClr val="0070C0"/>
                </a:solidFill>
                <a:latin typeface="ＭＳ Ｐゴシック" panose="020B0600070205080204" pitchFamily="50" charset="-128"/>
                <a:ea typeface="ＭＳ Ｐゴシック" panose="020B0600070205080204" pitchFamily="50" charset="-128"/>
              </a:rPr>
              <a:t>万才橋</a:t>
            </a:r>
          </a:p>
        </p:txBody>
      </p:sp>
      <p:sp>
        <p:nvSpPr>
          <p:cNvPr id="109" name="テキスト ボックス 108">
            <a:extLst>
              <a:ext uri="{FF2B5EF4-FFF2-40B4-BE49-F238E27FC236}">
                <a16:creationId xmlns:a16="http://schemas.microsoft.com/office/drawing/2014/main" id="{50B032FD-2798-4535-9DAF-3229DEA3C11B}"/>
              </a:ext>
            </a:extLst>
          </p:cNvPr>
          <p:cNvSpPr txBox="1"/>
          <p:nvPr/>
        </p:nvSpPr>
        <p:spPr>
          <a:xfrm>
            <a:off x="1764387" y="1830810"/>
            <a:ext cx="369332" cy="1034642"/>
          </a:xfrm>
          <a:prstGeom prst="rect">
            <a:avLst/>
          </a:prstGeom>
          <a:noFill/>
        </p:spPr>
        <p:txBody>
          <a:bodyPr vert="eaVert" wrap="square" rtlCol="0">
            <a:spAutoFit/>
          </a:bodyPr>
          <a:lstStyle/>
          <a:p>
            <a:r>
              <a:rPr kumimoji="1" lang="ja-JP" altLang="en-US" sz="1200" dirty="0">
                <a:solidFill>
                  <a:srgbClr val="0070C0"/>
                </a:solidFill>
                <a:latin typeface="ＭＳ Ｐゴシック" panose="020B0600070205080204" pitchFamily="50" charset="-128"/>
                <a:ea typeface="ＭＳ Ｐゴシック" panose="020B0600070205080204" pitchFamily="50" charset="-128"/>
              </a:rPr>
              <a:t>実験区の位置</a:t>
            </a:r>
          </a:p>
        </p:txBody>
      </p:sp>
      <p:sp>
        <p:nvSpPr>
          <p:cNvPr id="110" name="テキスト ボックス 109">
            <a:extLst>
              <a:ext uri="{FF2B5EF4-FFF2-40B4-BE49-F238E27FC236}">
                <a16:creationId xmlns:a16="http://schemas.microsoft.com/office/drawing/2014/main" id="{0BDD5F41-FF49-4FE9-81E3-C28132DE2A09}"/>
              </a:ext>
            </a:extLst>
          </p:cNvPr>
          <p:cNvSpPr txBox="1"/>
          <p:nvPr/>
        </p:nvSpPr>
        <p:spPr>
          <a:xfrm>
            <a:off x="1764387" y="4782603"/>
            <a:ext cx="369332" cy="1034642"/>
          </a:xfrm>
          <a:prstGeom prst="rect">
            <a:avLst/>
          </a:prstGeom>
          <a:noFill/>
        </p:spPr>
        <p:txBody>
          <a:bodyPr vert="eaVert" wrap="square" rtlCol="0">
            <a:spAutoFit/>
          </a:bodyPr>
          <a:lstStyle/>
          <a:p>
            <a:r>
              <a:rPr kumimoji="1" lang="ja-JP" altLang="en-US" sz="1200" dirty="0">
                <a:solidFill>
                  <a:srgbClr val="0070C0"/>
                </a:solidFill>
                <a:latin typeface="ＭＳ Ｐゴシック" panose="020B0600070205080204" pitchFamily="50" charset="-128"/>
                <a:ea typeface="ＭＳ Ｐゴシック" panose="020B0600070205080204" pitchFamily="50" charset="-128"/>
              </a:rPr>
              <a:t>実験区の位置</a:t>
            </a:r>
          </a:p>
        </p:txBody>
      </p:sp>
      <p:pic>
        <p:nvPicPr>
          <p:cNvPr id="111" name="図 110">
            <a:extLst>
              <a:ext uri="{FF2B5EF4-FFF2-40B4-BE49-F238E27FC236}">
                <a16:creationId xmlns:a16="http://schemas.microsoft.com/office/drawing/2014/main" id="{4D152215-5F37-40E3-B998-FD2BB299ED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1338" y="6670452"/>
            <a:ext cx="609653" cy="146317"/>
          </a:xfrm>
          <a:prstGeom prst="rect">
            <a:avLst/>
          </a:prstGeom>
        </p:spPr>
      </p:pic>
      <p:cxnSp>
        <p:nvCxnSpPr>
          <p:cNvPr id="125" name="直線矢印コネクタ 124"/>
          <p:cNvCxnSpPr/>
          <p:nvPr/>
        </p:nvCxnSpPr>
        <p:spPr>
          <a:xfrm>
            <a:off x="3657180" y="1079791"/>
            <a:ext cx="1332000" cy="0"/>
          </a:xfrm>
          <a:prstGeom prst="straightConnector1">
            <a:avLst/>
          </a:prstGeom>
          <a:ln w="19050">
            <a:solidFill>
              <a:schemeClr val="tx1"/>
            </a:solidFill>
            <a:headEnd type="arrow" w="med" len="med"/>
            <a:tailEnd type="arrow" w="med" len="med"/>
          </a:ln>
          <a:effectLst/>
        </p:spPr>
        <p:style>
          <a:lnRef idx="1">
            <a:schemeClr val="accent5"/>
          </a:lnRef>
          <a:fillRef idx="0">
            <a:schemeClr val="accent5"/>
          </a:fillRef>
          <a:effectRef idx="0">
            <a:schemeClr val="accent5"/>
          </a:effectRef>
          <a:fontRef idx="minor">
            <a:schemeClr val="tx1"/>
          </a:fontRef>
        </p:style>
      </p:cxnSp>
      <p:sp>
        <p:nvSpPr>
          <p:cNvPr id="129" name="テキスト ボックス 128"/>
          <p:cNvSpPr txBox="1"/>
          <p:nvPr/>
        </p:nvSpPr>
        <p:spPr>
          <a:xfrm>
            <a:off x="4042253" y="961824"/>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370m</a:t>
            </a:r>
            <a:endParaRPr kumimoji="1" lang="ja-JP" altLang="en-US" sz="1100" dirty="0">
              <a:latin typeface="ＭＳ Ｐゴシック" panose="020B0600070205080204" pitchFamily="50" charset="-128"/>
              <a:ea typeface="ＭＳ Ｐゴシック" panose="020B0600070205080204" pitchFamily="50" charset="-128"/>
            </a:endParaRPr>
          </a:p>
        </p:txBody>
      </p:sp>
      <p:cxnSp>
        <p:nvCxnSpPr>
          <p:cNvPr id="130" name="直線矢印コネクタ 129"/>
          <p:cNvCxnSpPr/>
          <p:nvPr/>
        </p:nvCxnSpPr>
        <p:spPr>
          <a:xfrm>
            <a:off x="5789117" y="1083817"/>
            <a:ext cx="1332000" cy="0"/>
          </a:xfrm>
          <a:prstGeom prst="straightConnector1">
            <a:avLst/>
          </a:prstGeom>
          <a:ln w="19050">
            <a:solidFill>
              <a:schemeClr val="tx1"/>
            </a:solidFill>
            <a:headEnd type="arrow" w="med" len="med"/>
            <a:tailEnd type="arrow" w="med" len="med"/>
          </a:ln>
          <a:effectLst/>
        </p:spPr>
        <p:style>
          <a:lnRef idx="1">
            <a:schemeClr val="accent5"/>
          </a:lnRef>
          <a:fillRef idx="0">
            <a:schemeClr val="accent5"/>
          </a:fillRef>
          <a:effectRef idx="0">
            <a:schemeClr val="accent5"/>
          </a:effectRef>
          <a:fontRef idx="minor">
            <a:schemeClr val="tx1"/>
          </a:fontRef>
        </p:style>
      </p:cxnSp>
      <p:cxnSp>
        <p:nvCxnSpPr>
          <p:cNvPr id="131" name="直線矢印コネクタ 130"/>
          <p:cNvCxnSpPr/>
          <p:nvPr/>
        </p:nvCxnSpPr>
        <p:spPr>
          <a:xfrm>
            <a:off x="8058869" y="1083817"/>
            <a:ext cx="612000" cy="0"/>
          </a:xfrm>
          <a:prstGeom prst="straightConnector1">
            <a:avLst/>
          </a:prstGeom>
          <a:ln w="19050">
            <a:solidFill>
              <a:schemeClr val="tx1"/>
            </a:solidFill>
            <a:headEnd type="arrow" w="med" len="med"/>
            <a:tailEnd type="none" w="med" len="med"/>
          </a:ln>
          <a:effectLst/>
        </p:spPr>
        <p:style>
          <a:lnRef idx="1">
            <a:schemeClr val="accent5"/>
          </a:lnRef>
          <a:fillRef idx="0">
            <a:schemeClr val="accent5"/>
          </a:fillRef>
          <a:effectRef idx="0">
            <a:schemeClr val="accent5"/>
          </a:effectRef>
          <a:fontRef idx="minor">
            <a:schemeClr val="tx1"/>
          </a:fontRef>
        </p:style>
      </p:cxnSp>
      <p:cxnSp>
        <p:nvCxnSpPr>
          <p:cNvPr id="152" name="直線矢印コネクタ 151"/>
          <p:cNvCxnSpPr/>
          <p:nvPr/>
        </p:nvCxnSpPr>
        <p:spPr>
          <a:xfrm flipH="1">
            <a:off x="2224591" y="3994930"/>
            <a:ext cx="612000" cy="0"/>
          </a:xfrm>
          <a:prstGeom prst="straightConnector1">
            <a:avLst/>
          </a:prstGeom>
          <a:ln w="19050">
            <a:solidFill>
              <a:schemeClr val="tx1"/>
            </a:solidFill>
            <a:headEnd type="arrow" w="med" len="med"/>
            <a:tailEnd type="none" w="med" len="med"/>
          </a:ln>
          <a:effectLst/>
        </p:spPr>
        <p:style>
          <a:lnRef idx="1">
            <a:schemeClr val="accent5"/>
          </a:lnRef>
          <a:fillRef idx="0">
            <a:schemeClr val="accent5"/>
          </a:fillRef>
          <a:effectRef idx="0">
            <a:schemeClr val="accent5"/>
          </a:effectRef>
          <a:fontRef idx="minor">
            <a:schemeClr val="tx1"/>
          </a:fontRef>
        </p:style>
      </p:cxnSp>
      <p:cxnSp>
        <p:nvCxnSpPr>
          <p:cNvPr id="209" name="直線矢印コネクタ 208"/>
          <p:cNvCxnSpPr/>
          <p:nvPr/>
        </p:nvCxnSpPr>
        <p:spPr>
          <a:xfrm>
            <a:off x="3580571" y="3994930"/>
            <a:ext cx="1224000" cy="0"/>
          </a:xfrm>
          <a:prstGeom prst="straightConnector1">
            <a:avLst/>
          </a:prstGeom>
          <a:ln w="19050">
            <a:solidFill>
              <a:schemeClr val="tx1"/>
            </a:solidFill>
            <a:headEnd type="arrow" w="med" len="med"/>
            <a:tailEnd type="arrow" w="med" len="med"/>
          </a:ln>
          <a:effectLst/>
        </p:spPr>
        <p:style>
          <a:lnRef idx="1">
            <a:schemeClr val="accent5"/>
          </a:lnRef>
          <a:fillRef idx="0">
            <a:schemeClr val="accent5"/>
          </a:fillRef>
          <a:effectRef idx="0">
            <a:schemeClr val="accent5"/>
          </a:effectRef>
          <a:fontRef idx="minor">
            <a:schemeClr val="tx1"/>
          </a:fontRef>
        </p:style>
      </p:cxnSp>
      <p:sp>
        <p:nvSpPr>
          <p:cNvPr id="210" name="テキスト ボックス 209"/>
          <p:cNvSpPr txBox="1"/>
          <p:nvPr/>
        </p:nvSpPr>
        <p:spPr>
          <a:xfrm>
            <a:off x="6231610" y="949698"/>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1,270m</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211" name="テキスト ボックス 210"/>
          <p:cNvSpPr txBox="1"/>
          <p:nvPr/>
        </p:nvSpPr>
        <p:spPr>
          <a:xfrm>
            <a:off x="8416074" y="961824"/>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250m</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212" name="テキスト ボックス 211">
            <a:extLst>
              <a:ext uri="{FF2B5EF4-FFF2-40B4-BE49-F238E27FC236}">
                <a16:creationId xmlns:a16="http://schemas.microsoft.com/office/drawing/2014/main" id="{8563A9A5-AA62-4F20-9C78-A70789ED0DDC}"/>
              </a:ext>
            </a:extLst>
          </p:cNvPr>
          <p:cNvSpPr txBox="1"/>
          <p:nvPr/>
        </p:nvSpPr>
        <p:spPr>
          <a:xfrm>
            <a:off x="1895630" y="3860351"/>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250m</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213" name="テキスト ボックス 212"/>
          <p:cNvSpPr txBox="1"/>
          <p:nvPr/>
        </p:nvSpPr>
        <p:spPr>
          <a:xfrm>
            <a:off x="4002875" y="3860877"/>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210m</a:t>
            </a:r>
            <a:endParaRPr kumimoji="1" lang="ja-JP" altLang="en-US" sz="1100" dirty="0">
              <a:latin typeface="ＭＳ Ｐゴシック" panose="020B0600070205080204" pitchFamily="50" charset="-128"/>
              <a:ea typeface="ＭＳ Ｐゴシック" panose="020B0600070205080204" pitchFamily="50" charset="-128"/>
            </a:endParaRPr>
          </a:p>
        </p:txBody>
      </p:sp>
      <p:cxnSp>
        <p:nvCxnSpPr>
          <p:cNvPr id="214" name="直線矢印コネクタ 213"/>
          <p:cNvCxnSpPr/>
          <p:nvPr/>
        </p:nvCxnSpPr>
        <p:spPr>
          <a:xfrm>
            <a:off x="5988393" y="3994930"/>
            <a:ext cx="1224000" cy="0"/>
          </a:xfrm>
          <a:prstGeom prst="straightConnector1">
            <a:avLst/>
          </a:prstGeom>
          <a:ln w="19050">
            <a:solidFill>
              <a:schemeClr val="tx1"/>
            </a:solidFill>
            <a:headEnd type="arrow" w="med" len="med"/>
            <a:tailEnd type="arrow" w="med" len="med"/>
          </a:ln>
          <a:effectLst/>
        </p:spPr>
        <p:style>
          <a:lnRef idx="1">
            <a:schemeClr val="accent5"/>
          </a:lnRef>
          <a:fillRef idx="0">
            <a:schemeClr val="accent5"/>
          </a:fillRef>
          <a:effectRef idx="0">
            <a:schemeClr val="accent5"/>
          </a:effectRef>
          <a:fontRef idx="minor">
            <a:schemeClr val="tx1"/>
          </a:fontRef>
        </p:style>
      </p:cxnSp>
      <p:sp>
        <p:nvSpPr>
          <p:cNvPr id="215" name="テキスト ボックス 214"/>
          <p:cNvSpPr txBox="1"/>
          <p:nvPr/>
        </p:nvSpPr>
        <p:spPr>
          <a:xfrm>
            <a:off x="6217925" y="3860035"/>
            <a:ext cx="540000" cy="216000"/>
          </a:xfrm>
          <a:prstGeom prst="rect">
            <a:avLst/>
          </a:prstGeom>
          <a:solidFill>
            <a:schemeClr val="bg1"/>
          </a:solidFill>
        </p:spPr>
        <p:txBody>
          <a:bodyPr wrap="none" rtlCol="0">
            <a:spAutoFit/>
          </a:bodyPr>
          <a:lstStyle/>
          <a:p>
            <a:pPr algn="ctr"/>
            <a:r>
              <a:rPr kumimoji="1" lang="ja-JP" altLang="en-US" sz="1100" dirty="0">
                <a:latin typeface="ＭＳ Ｐゴシック" panose="020B0600070205080204" pitchFamily="50" charset="-128"/>
                <a:ea typeface="ＭＳ Ｐゴシック" panose="020B0600070205080204" pitchFamily="50" charset="-128"/>
              </a:rPr>
              <a:t>約</a:t>
            </a:r>
            <a:r>
              <a:rPr kumimoji="1" lang="en-US" altLang="ja-JP" sz="1100" dirty="0">
                <a:latin typeface="ＭＳ Ｐゴシック" panose="020B0600070205080204" pitchFamily="50" charset="-128"/>
                <a:ea typeface="ＭＳ Ｐゴシック" panose="020B0600070205080204" pitchFamily="50" charset="-128"/>
              </a:rPr>
              <a:t>635m</a:t>
            </a:r>
            <a:endParaRPr kumimoji="1" lang="ja-JP" altLang="en-US" sz="1100" dirty="0">
              <a:latin typeface="ＭＳ Ｐゴシック" panose="020B0600070205080204" pitchFamily="50" charset="-128"/>
              <a:ea typeface="ＭＳ Ｐゴシック" panose="020B0600070205080204" pitchFamily="50" charset="-128"/>
            </a:endParaRPr>
          </a:p>
        </p:txBody>
      </p:sp>
      <p:graphicFrame>
        <p:nvGraphicFramePr>
          <p:cNvPr id="50" name="表 49">
            <a:extLst>
              <a:ext uri="{FF2B5EF4-FFF2-40B4-BE49-F238E27FC236}">
                <a16:creationId xmlns:a16="http://schemas.microsoft.com/office/drawing/2014/main" id="{8AA83EE1-B3AC-491C-B905-5CD8C0E8E178}"/>
              </a:ext>
            </a:extLst>
          </p:cNvPr>
          <p:cNvGraphicFramePr>
            <a:graphicFrameLocks noGrp="1"/>
          </p:cNvGraphicFramePr>
          <p:nvPr>
            <p:extLst/>
          </p:nvPr>
        </p:nvGraphicFramePr>
        <p:xfrm>
          <a:off x="83973" y="459704"/>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rPr>
                        <a:t>試行実施場所の選定</a:t>
                      </a:r>
                      <a:endParaRPr kumimoji="1" lang="ja-JP" altLang="en-US" sz="1200" dirty="0">
                        <a:latin typeface="+mn-lt"/>
                      </a:endParaRP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51" name="正方形/長方形 50"/>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ja-JP" altLang="en-US" sz="1800" dirty="0" smtClean="0">
                <a:latin typeface="ＭＳ ゴシック" panose="020B0609070205080204" pitchFamily="49" charset="-128"/>
                <a:ea typeface="ＭＳ ゴシック" panose="020B0609070205080204" pitchFamily="49" charset="-128"/>
              </a:rPr>
              <a:t>参考資料</a:t>
            </a:r>
            <a:endParaRPr lang="en-US" altLang="ja-JP" sz="1800" dirty="0">
              <a:latin typeface="ＭＳ ゴシック" panose="020B0609070205080204" pitchFamily="49" charset="-128"/>
              <a:ea typeface="ＭＳ ゴシック" panose="020B0609070205080204" pitchFamily="49" charset="-128"/>
            </a:endParaRPr>
          </a:p>
        </p:txBody>
      </p:sp>
      <p:grpSp>
        <p:nvGrpSpPr>
          <p:cNvPr id="44" name="グループ化 43"/>
          <p:cNvGrpSpPr/>
          <p:nvPr/>
        </p:nvGrpSpPr>
        <p:grpSpPr>
          <a:xfrm>
            <a:off x="7199721" y="19078"/>
            <a:ext cx="1902880" cy="375487"/>
            <a:chOff x="162150" y="2254313"/>
            <a:chExt cx="2412000" cy="375487"/>
          </a:xfrm>
        </p:grpSpPr>
        <p:sp>
          <p:nvSpPr>
            <p:cNvPr id="45" name="角丸四角形 44"/>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46"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smtClean="0">
                  <a:solidFill>
                    <a:srgbClr val="0070C0"/>
                  </a:solidFill>
                  <a:latin typeface="ＭＳ Ｐゴシック" panose="020B0600070205080204" pitchFamily="50" charset="-128"/>
                  <a:ea typeface="ＭＳ Ｐゴシック" panose="020B0600070205080204" pitchFamily="50" charset="-128"/>
                </a:rPr>
                <a:t>試行実施</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132406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439623" y="6570548"/>
            <a:ext cx="1395570" cy="246221"/>
          </a:xfrm>
          <a:prstGeom prst="rect">
            <a:avLst/>
          </a:prstGeom>
          <a:noFill/>
          <a:ln>
            <a:noFill/>
          </a:ln>
        </p:spPr>
        <p:txBody>
          <a:bodyPr wrap="square" lIns="0" tIns="0" rIns="0" bIns="0" rtlCol="0">
            <a:spAutoFit/>
          </a:bodyPr>
          <a:lstStyle>
            <a:defPPr>
              <a:defRPr lang="en-US"/>
            </a:defPPr>
            <a:lvl1pPr algn="ctr">
              <a:defRPr sz="1100" b="1">
                <a:solidFill>
                  <a:srgbClr val="0070C0"/>
                </a:solidFill>
                <a:latin typeface="+mn-ea"/>
              </a:defRPr>
            </a:lvl1pPr>
          </a:lstStyle>
          <a:p>
            <a:pPr algn="l"/>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注）</a:t>
            </a:r>
            <a:r>
              <a:rPr kumimoji="1" lang="en-US" altLang="ja-JP" sz="800" b="0" dirty="0">
                <a:solidFill>
                  <a:schemeClr val="tx1"/>
                </a:solidFill>
                <a:latin typeface="ＭＳ Ｐゴシック" panose="020B0600070205080204" pitchFamily="50" charset="-128"/>
                <a:ea typeface="ＭＳ Ｐゴシック" panose="020B0600070205080204" pitchFamily="50" charset="-128"/>
              </a:rPr>
              <a:t>P</a:t>
            </a:r>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：ポンプ場・抽水場を示す</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a:p>
            <a:pPr algn="l"/>
            <a:r>
              <a:rPr kumimoji="1" lang="ja-JP" altLang="en-US" sz="800" b="0" dirty="0">
                <a:solidFill>
                  <a:schemeClr val="tx1"/>
                </a:solidFill>
                <a:latin typeface="ＭＳ Ｐゴシック" panose="020B0600070205080204" pitchFamily="50" charset="-128"/>
                <a:ea typeface="ＭＳ Ｐゴシック" panose="020B0600070205080204" pitchFamily="50" charset="-128"/>
              </a:rPr>
              <a:t>出典：国土地理院</a:t>
            </a:r>
            <a:endParaRPr kumimoji="1" lang="en-US" altLang="ja-JP" sz="800" b="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12"/>
          </p:nvPr>
        </p:nvSpPr>
        <p:spPr>
          <a:xfrm>
            <a:off x="7159637" y="6597692"/>
            <a:ext cx="2057400" cy="365125"/>
          </a:xfrm>
        </p:spPr>
        <p:txBody>
          <a:bodyPr/>
          <a:lstStyle/>
          <a:p>
            <a:fld id="{F7809CC4-BC24-49F4-821D-E9970E7A63E4}" type="slidenum">
              <a:rPr kumimoji="1" lang="ja-JP" altLang="en-US" smtClean="0"/>
              <a:t>66</a:t>
            </a:fld>
            <a:endParaRPr kumimoji="1" lang="ja-JP" altLang="en-US" dirty="0"/>
          </a:p>
        </p:txBody>
      </p:sp>
      <p:graphicFrame>
        <p:nvGraphicFramePr>
          <p:cNvPr id="4" name="表 3"/>
          <p:cNvGraphicFramePr>
            <a:graphicFrameLocks noGrp="1"/>
          </p:cNvGraphicFramePr>
          <p:nvPr>
            <p:extLst/>
          </p:nvPr>
        </p:nvGraphicFramePr>
        <p:xfrm>
          <a:off x="1696050" y="1278173"/>
          <a:ext cx="7240797" cy="4988111"/>
        </p:xfrm>
        <a:graphic>
          <a:graphicData uri="http://schemas.openxmlformats.org/drawingml/2006/table">
            <a:tbl>
              <a:tblPr firstRow="1" bandRow="1">
                <a:tableStyleId>{5940675A-B579-460E-94D1-54222C63F5DA}</a:tableStyleId>
              </a:tblPr>
              <a:tblGrid>
                <a:gridCol w="957213">
                  <a:extLst>
                    <a:ext uri="{9D8B030D-6E8A-4147-A177-3AD203B41FA5}">
                      <a16:colId xmlns:a16="http://schemas.microsoft.com/office/drawing/2014/main" val="20000"/>
                    </a:ext>
                  </a:extLst>
                </a:gridCol>
                <a:gridCol w="349088">
                  <a:extLst>
                    <a:ext uri="{9D8B030D-6E8A-4147-A177-3AD203B41FA5}">
                      <a16:colId xmlns:a16="http://schemas.microsoft.com/office/drawing/2014/main" val="20001"/>
                    </a:ext>
                  </a:extLst>
                </a:gridCol>
                <a:gridCol w="349088">
                  <a:extLst>
                    <a:ext uri="{9D8B030D-6E8A-4147-A177-3AD203B41FA5}">
                      <a16:colId xmlns:a16="http://schemas.microsoft.com/office/drawing/2014/main" val="1554777748"/>
                    </a:ext>
                  </a:extLst>
                </a:gridCol>
                <a:gridCol w="349088">
                  <a:extLst>
                    <a:ext uri="{9D8B030D-6E8A-4147-A177-3AD203B41FA5}">
                      <a16:colId xmlns:a16="http://schemas.microsoft.com/office/drawing/2014/main" val="3082593649"/>
                    </a:ext>
                  </a:extLst>
                </a:gridCol>
                <a:gridCol w="349088">
                  <a:extLst>
                    <a:ext uri="{9D8B030D-6E8A-4147-A177-3AD203B41FA5}">
                      <a16:colId xmlns:a16="http://schemas.microsoft.com/office/drawing/2014/main" val="20002"/>
                    </a:ext>
                  </a:extLst>
                </a:gridCol>
                <a:gridCol w="349088">
                  <a:extLst>
                    <a:ext uri="{9D8B030D-6E8A-4147-A177-3AD203B41FA5}">
                      <a16:colId xmlns:a16="http://schemas.microsoft.com/office/drawing/2014/main" val="452457717"/>
                    </a:ext>
                  </a:extLst>
                </a:gridCol>
                <a:gridCol w="349088">
                  <a:extLst>
                    <a:ext uri="{9D8B030D-6E8A-4147-A177-3AD203B41FA5}">
                      <a16:colId xmlns:a16="http://schemas.microsoft.com/office/drawing/2014/main" val="2077527962"/>
                    </a:ext>
                  </a:extLst>
                </a:gridCol>
                <a:gridCol w="349088">
                  <a:extLst>
                    <a:ext uri="{9D8B030D-6E8A-4147-A177-3AD203B41FA5}">
                      <a16:colId xmlns:a16="http://schemas.microsoft.com/office/drawing/2014/main" val="20003"/>
                    </a:ext>
                  </a:extLst>
                </a:gridCol>
                <a:gridCol w="349088">
                  <a:extLst>
                    <a:ext uri="{9D8B030D-6E8A-4147-A177-3AD203B41FA5}">
                      <a16:colId xmlns:a16="http://schemas.microsoft.com/office/drawing/2014/main" val="895850933"/>
                    </a:ext>
                  </a:extLst>
                </a:gridCol>
                <a:gridCol w="349088">
                  <a:extLst>
                    <a:ext uri="{9D8B030D-6E8A-4147-A177-3AD203B41FA5}">
                      <a16:colId xmlns:a16="http://schemas.microsoft.com/office/drawing/2014/main" val="1551128993"/>
                    </a:ext>
                  </a:extLst>
                </a:gridCol>
                <a:gridCol w="349088">
                  <a:extLst>
                    <a:ext uri="{9D8B030D-6E8A-4147-A177-3AD203B41FA5}">
                      <a16:colId xmlns:a16="http://schemas.microsoft.com/office/drawing/2014/main" val="20004"/>
                    </a:ext>
                  </a:extLst>
                </a:gridCol>
                <a:gridCol w="349088">
                  <a:extLst>
                    <a:ext uri="{9D8B030D-6E8A-4147-A177-3AD203B41FA5}">
                      <a16:colId xmlns:a16="http://schemas.microsoft.com/office/drawing/2014/main" val="915360276"/>
                    </a:ext>
                  </a:extLst>
                </a:gridCol>
                <a:gridCol w="349088">
                  <a:extLst>
                    <a:ext uri="{9D8B030D-6E8A-4147-A177-3AD203B41FA5}">
                      <a16:colId xmlns:a16="http://schemas.microsoft.com/office/drawing/2014/main" val="3429728336"/>
                    </a:ext>
                  </a:extLst>
                </a:gridCol>
                <a:gridCol w="349088">
                  <a:extLst>
                    <a:ext uri="{9D8B030D-6E8A-4147-A177-3AD203B41FA5}">
                      <a16:colId xmlns:a16="http://schemas.microsoft.com/office/drawing/2014/main" val="20005"/>
                    </a:ext>
                  </a:extLst>
                </a:gridCol>
                <a:gridCol w="349088">
                  <a:extLst>
                    <a:ext uri="{9D8B030D-6E8A-4147-A177-3AD203B41FA5}">
                      <a16:colId xmlns:a16="http://schemas.microsoft.com/office/drawing/2014/main" val="1646714985"/>
                    </a:ext>
                  </a:extLst>
                </a:gridCol>
                <a:gridCol w="349088">
                  <a:extLst>
                    <a:ext uri="{9D8B030D-6E8A-4147-A177-3AD203B41FA5}">
                      <a16:colId xmlns:a16="http://schemas.microsoft.com/office/drawing/2014/main" val="2693435924"/>
                    </a:ext>
                  </a:extLst>
                </a:gridCol>
                <a:gridCol w="349088">
                  <a:extLst>
                    <a:ext uri="{9D8B030D-6E8A-4147-A177-3AD203B41FA5}">
                      <a16:colId xmlns:a16="http://schemas.microsoft.com/office/drawing/2014/main" val="20006"/>
                    </a:ext>
                  </a:extLst>
                </a:gridCol>
                <a:gridCol w="349088">
                  <a:extLst>
                    <a:ext uri="{9D8B030D-6E8A-4147-A177-3AD203B41FA5}">
                      <a16:colId xmlns:a16="http://schemas.microsoft.com/office/drawing/2014/main" val="2081687729"/>
                    </a:ext>
                  </a:extLst>
                </a:gridCol>
                <a:gridCol w="349088">
                  <a:extLst>
                    <a:ext uri="{9D8B030D-6E8A-4147-A177-3AD203B41FA5}">
                      <a16:colId xmlns:a16="http://schemas.microsoft.com/office/drawing/2014/main" val="716086856"/>
                    </a:ext>
                  </a:extLst>
                </a:gridCol>
              </a:tblGrid>
              <a:tr h="370840">
                <a:tc>
                  <a:txBody>
                    <a:bodyPr/>
                    <a:lstStyle/>
                    <a:p>
                      <a:pPr algn="r"/>
                      <a:r>
                        <a:rPr kumimoji="1" lang="ja-JP" altLang="en-US" sz="1050" dirty="0">
                          <a:latin typeface="ＭＳ Ｐゴシック" panose="020B0600070205080204" pitchFamily="50" charset="-128"/>
                          <a:ea typeface="ＭＳ Ｐゴシック" panose="020B0600070205080204" pitchFamily="50" charset="-128"/>
                        </a:rPr>
                        <a:t>橋</a:t>
                      </a:r>
                      <a:endParaRPr kumimoji="1" lang="en-US" altLang="ja-JP" sz="1050" dirty="0">
                        <a:latin typeface="ＭＳ Ｐゴシック" panose="020B0600070205080204" pitchFamily="50" charset="-128"/>
                        <a:ea typeface="ＭＳ Ｐゴシック" panose="020B0600070205080204" pitchFamily="50" charset="-128"/>
                      </a:endParaRPr>
                    </a:p>
                    <a:p>
                      <a:pPr algn="l"/>
                      <a:r>
                        <a:rPr kumimoji="1" lang="ja-JP" altLang="en-US" sz="1050" dirty="0">
                          <a:latin typeface="ＭＳ Ｐゴシック" panose="020B0600070205080204" pitchFamily="50" charset="-128"/>
                          <a:ea typeface="ＭＳ Ｐゴシック" panose="020B0600070205080204" pitchFamily="50" charset="-128"/>
                        </a:rPr>
                        <a:t>項目</a:t>
                      </a:r>
                    </a:p>
                  </a:txBody>
                  <a:tcPr anchor="ctr">
                    <a:lnTlToBr w="3175" cap="flat" cmpd="sng" algn="ctr">
                      <a:solidFill>
                        <a:schemeClr val="tx1"/>
                      </a:solidFill>
                      <a:prstDash val="solid"/>
                      <a:round/>
                      <a:headEnd type="none" w="med" len="med"/>
                      <a:tailEnd type="none" w="med" len="med"/>
                    </a:lnTlToBr>
                    <a:solidFill>
                      <a:schemeClr val="accent5">
                        <a:lumMod val="20000"/>
                        <a:lumOff val="80000"/>
                      </a:schemeClr>
                    </a:solidFill>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a:t>
                      </a:r>
                      <a:r>
                        <a:rPr kumimoji="1" lang="ja-JP" altLang="en-US" sz="1050" dirty="0">
                          <a:latin typeface="ＭＳ Ｐゴシック" panose="020B0600070205080204" pitchFamily="50" charset="-128"/>
                          <a:ea typeface="ＭＳ Ｐゴシック" panose="020B0600070205080204" pitchFamily="50" charset="-128"/>
                        </a:rPr>
                        <a:t>城東橋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3.</a:t>
                      </a:r>
                      <a:r>
                        <a:rPr kumimoji="1" lang="ja-JP" altLang="en-US" sz="1050" dirty="0">
                          <a:latin typeface="ＭＳ Ｐゴシック" panose="020B0600070205080204" pitchFamily="50" charset="-128"/>
                          <a:ea typeface="ＭＳ Ｐゴシック" panose="020B0600070205080204" pitchFamily="50" charset="-128"/>
                        </a:rPr>
                        <a:t>中本橋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8.</a:t>
                      </a:r>
                      <a:r>
                        <a:rPr kumimoji="1" lang="ja-JP" altLang="en-US" sz="1050" dirty="0">
                          <a:latin typeface="ＭＳ Ｐゴシック" panose="020B0600070205080204" pitchFamily="50" charset="-128"/>
                          <a:ea typeface="ＭＳ Ｐゴシック" panose="020B0600070205080204" pitchFamily="50" charset="-128"/>
                        </a:rPr>
                        <a:t>南弁天橋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9.</a:t>
                      </a:r>
                      <a:r>
                        <a:rPr kumimoji="1" lang="ja-JP" altLang="en-US" sz="1050" dirty="0">
                          <a:latin typeface="ＭＳ Ｐゴシック" panose="020B0600070205080204" pitchFamily="50" charset="-128"/>
                          <a:ea typeface="ＭＳ Ｐゴシック" panose="020B0600070205080204" pitchFamily="50" charset="-128"/>
                        </a:rPr>
                        <a:t>千歳橋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10.</a:t>
                      </a:r>
                      <a:r>
                        <a:rPr kumimoji="1" lang="ja-JP" altLang="en-US" sz="1050" dirty="0">
                          <a:latin typeface="ＭＳ Ｐゴシック" panose="020B0600070205080204" pitchFamily="50" charset="-128"/>
                          <a:ea typeface="ＭＳ Ｐゴシック" panose="020B0600070205080204" pitchFamily="50" charset="-128"/>
                        </a:rPr>
                        <a:t>猪飼野新橋</a:t>
                      </a: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13.</a:t>
                      </a:r>
                      <a:r>
                        <a:rPr kumimoji="1" lang="ja-JP" altLang="en-US" sz="1050" dirty="0">
                          <a:latin typeface="ＭＳ Ｐゴシック" panose="020B0600070205080204" pitchFamily="50" charset="-128"/>
                          <a:ea typeface="ＭＳ Ｐゴシック" panose="020B0600070205080204" pitchFamily="50" charset="-128"/>
                        </a:rPr>
                        <a:t>万才橋</a:t>
                      </a:r>
                      <a:endParaRPr kumimoji="1" lang="en-US" altLang="ja-JP" sz="1050" dirty="0">
                        <a:latin typeface="ＭＳ Ｐゴシック" panose="020B0600070205080204" pitchFamily="50" charset="-128"/>
                        <a:ea typeface="ＭＳ Ｐゴシック" panose="020B0600070205080204" pitchFamily="50" charset="-128"/>
                      </a:endParaRPr>
                    </a:p>
                  </a:txBody>
                  <a:tcPr anchor="ctr">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強熱減量</a:t>
                      </a:r>
                      <a:r>
                        <a:rPr kumimoji="1" lang="en-US" altLang="ja-JP" sz="1050" dirty="0">
                          <a:latin typeface="ＭＳ Ｐゴシック" panose="020B0600070205080204" pitchFamily="50" charset="-128"/>
                          <a:ea typeface="ＭＳ Ｐゴシック" panose="020B0600070205080204" pitchFamily="50" charset="-128"/>
                        </a:rPr>
                        <a:t>(%)</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solidFill>
                      <a:schemeClr val="accent5">
                        <a:lumMod val="20000"/>
                        <a:lumOff val="80000"/>
                      </a:schemeClr>
                    </a:solidFill>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12.2</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21.6</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15.7</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22.1</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11.5</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17.7</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0">
                <a:tc rowSpan="2">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ヘドロ厚</a:t>
                      </a:r>
                      <a:r>
                        <a:rPr kumimoji="1" lang="en-US" altLang="ja-JP" sz="1050" dirty="0">
                          <a:latin typeface="ＭＳ Ｐゴシック" panose="020B0600070205080204" pitchFamily="50" charset="-128"/>
                          <a:ea typeface="ＭＳ Ｐゴシック" panose="020B0600070205080204" pitchFamily="50" charset="-128"/>
                        </a:rPr>
                        <a:t>(cm)</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solidFill>
                      <a:schemeClr val="accent5">
                        <a:lumMod val="20000"/>
                        <a:lumOff val="80000"/>
                      </a:schemeClr>
                    </a:solidFill>
                  </a:tcP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sz="4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1617986599"/>
                  </a:ext>
                </a:extLst>
              </a:tr>
              <a:tr h="216617">
                <a:tc vMerge="1">
                  <a:txBody>
                    <a:bodyPr/>
                    <a:lstStyle/>
                    <a:p>
                      <a:pPr algn="ctr"/>
                      <a:endParaRPr kumimoji="1" lang="ja-JP" altLang="en-US" sz="1050" dirty="0">
                        <a:latin typeface="ＭＳ Ｐゴシック" panose="020B0600070205080204" pitchFamily="50" charset="-128"/>
                        <a:ea typeface="ＭＳ Ｐゴシック" panose="020B0600070205080204" pitchFamily="50" charset="-128"/>
                      </a:endParaRPr>
                    </a:p>
                  </a:txBody>
                  <a:tcPr anchor="ctr">
                    <a:solidFill>
                      <a:schemeClr val="accent5">
                        <a:lumMod val="20000"/>
                        <a:lumOff val="80000"/>
                      </a:schemeClr>
                    </a:solidFill>
                  </a:tcP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41</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75</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40</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solidFill>
                            <a:srgbClr val="FF0000"/>
                          </a:solidFill>
                          <a:latin typeface="ＭＳ Ｐゴシック" panose="020B0600070205080204" pitchFamily="50" charset="-128"/>
                          <a:ea typeface="ＭＳ Ｐゴシック" panose="020B0600070205080204" pitchFamily="50" charset="-128"/>
                        </a:rPr>
                        <a:t>×</a:t>
                      </a:r>
                      <a:endParaRPr kumimoji="1" lang="ja-JP" altLang="en-US" sz="1050" dirty="0">
                        <a:solidFill>
                          <a:srgbClr val="FF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solidFill>
                            <a:srgbClr val="FF0000"/>
                          </a:solidFill>
                          <a:latin typeface="ＭＳ Ｐゴシック" panose="020B0600070205080204" pitchFamily="50" charset="-128"/>
                          <a:ea typeface="ＭＳ Ｐゴシック" panose="020B0600070205080204" pitchFamily="50" charset="-128"/>
                        </a:rPr>
                        <a:t>×</a:t>
                      </a:r>
                      <a:endParaRPr kumimoji="1" lang="ja-JP" altLang="en-US" sz="1050" dirty="0">
                        <a:solidFill>
                          <a:srgbClr val="FF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77</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59</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solidFill>
                            <a:srgbClr val="FF0000"/>
                          </a:solidFill>
                          <a:latin typeface="ＭＳ Ｐゴシック" panose="020B0600070205080204" pitchFamily="50" charset="-128"/>
                          <a:ea typeface="ＭＳ Ｐゴシック" panose="020B0600070205080204" pitchFamily="50" charset="-128"/>
                        </a:rPr>
                        <a:t>9</a:t>
                      </a:r>
                      <a:endParaRPr kumimoji="1" lang="ja-JP" altLang="en-US" sz="1050" dirty="0">
                        <a:solidFill>
                          <a:srgbClr val="FF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25</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66</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solidFill>
                            <a:srgbClr val="FF0000"/>
                          </a:solidFill>
                          <a:latin typeface="ＭＳ Ｐゴシック" panose="020B0600070205080204" pitchFamily="50" charset="-128"/>
                          <a:ea typeface="ＭＳ Ｐゴシック" panose="020B0600070205080204" pitchFamily="50" charset="-128"/>
                        </a:rPr>
                        <a:t>14</a:t>
                      </a:r>
                      <a:endParaRPr kumimoji="1" lang="ja-JP" altLang="en-US" sz="1050" dirty="0">
                        <a:solidFill>
                          <a:srgbClr val="FF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49</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solidFill>
                            <a:srgbClr val="FF0000"/>
                          </a:solidFill>
                          <a:latin typeface="ＭＳ Ｐゴシック" panose="020B0600070205080204" pitchFamily="50" charset="-128"/>
                          <a:ea typeface="ＭＳ Ｐゴシック" panose="020B0600070205080204" pitchFamily="50" charset="-128"/>
                        </a:rPr>
                        <a:t>5</a:t>
                      </a:r>
                      <a:endParaRPr kumimoji="1" lang="ja-JP" altLang="en-US" sz="1050" dirty="0">
                        <a:solidFill>
                          <a:srgbClr val="FF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39</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26</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62</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40</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46</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10002"/>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スカム発生</a:t>
                      </a:r>
                    </a:p>
                  </a:txBody>
                  <a:tcPr anchor="ctr">
                    <a:solidFill>
                      <a:schemeClr val="accent5">
                        <a:lumMod val="20000"/>
                        <a:lumOff val="80000"/>
                      </a:schemeClr>
                    </a:solidFill>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2</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2</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1</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1</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1</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2</a:t>
                      </a:r>
                      <a:r>
                        <a:rPr kumimoji="1" lang="ja-JP" altLang="en-US" sz="1050" dirty="0">
                          <a:latin typeface="ＭＳ Ｐゴシック" panose="020B0600070205080204" pitchFamily="50" charset="-128"/>
                          <a:ea typeface="ＭＳ Ｐゴシック" panose="020B0600070205080204" pitchFamily="50" charset="-128"/>
                        </a:rPr>
                        <a:t>回</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臭気</a:t>
                      </a:r>
                    </a:p>
                  </a:txBody>
                  <a:tcPr anchor="ctr">
                    <a:solidFill>
                      <a:schemeClr val="accent5">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中油臭</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性状</a:t>
                      </a:r>
                    </a:p>
                  </a:txBody>
                  <a:tcPr anchor="ctr">
                    <a:solidFill>
                      <a:schemeClr val="accent5">
                        <a:lumMod val="20000"/>
                        <a:lumOff val="80000"/>
                      </a:schemeClr>
                    </a:solidFill>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砂混りシルト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シルト</a:t>
                      </a:r>
                    </a:p>
                  </a:txBody>
                  <a:tcPr anchor="ct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10005"/>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夾雑物</a:t>
                      </a:r>
                    </a:p>
                  </a:txBody>
                  <a:tcPr anchor="ctr">
                    <a:solidFill>
                      <a:schemeClr val="accent5">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微量</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微量</a:t>
                      </a:r>
                    </a:p>
                  </a:txBody>
                  <a:tcPr anchor="ct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10006"/>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橋脚</a:t>
                      </a:r>
                    </a:p>
                  </a:txBody>
                  <a:tcPr anchor="ctr">
                    <a:solidFill>
                      <a:schemeClr val="accent5">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下水放流口</a:t>
                      </a:r>
                    </a:p>
                  </a:txBody>
                  <a:tcPr anchor="ctr">
                    <a:solidFill>
                      <a:schemeClr val="accent5">
                        <a:lumMod val="20000"/>
                        <a:lumOff val="80000"/>
                      </a:schemeClr>
                    </a:solidFill>
                  </a:tcPr>
                </a:tc>
                <a:tc gridSpan="3">
                  <a:txBody>
                    <a:bodyPr/>
                    <a:lstStyle/>
                    <a:p>
                      <a:pPr algn="ct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あり</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あり</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なし</a:t>
                      </a: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370840">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固定カメラの有無</a:t>
                      </a:r>
                    </a:p>
                  </a:txBody>
                  <a:tcPr anchor="ctr">
                    <a:solidFill>
                      <a:schemeClr val="accent5">
                        <a:lumMod val="20000"/>
                        <a:lumOff val="80000"/>
                      </a:schemeClr>
                    </a:solidFill>
                  </a:tcPr>
                </a:tc>
                <a:tc gridSpan="3">
                  <a:txBody>
                    <a:bodyPr/>
                    <a:lstStyle/>
                    <a:p>
                      <a:pPr algn="ctr"/>
                      <a:r>
                        <a:rPr kumimoji="1" lang="ja-JP" altLang="en-US" sz="1050" dirty="0">
                          <a:solidFill>
                            <a:schemeClr val="tx1"/>
                          </a:solidFill>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solidFill>
                            <a:schemeClr val="tx1"/>
                          </a:solidFill>
                          <a:latin typeface="ＭＳ Ｐゴシック" panose="020B0600070205080204" pitchFamily="50" charset="-128"/>
                          <a:ea typeface="ＭＳ Ｐゴシック" panose="020B0600070205080204" pitchFamily="50" charset="-128"/>
                        </a:rPr>
                        <a:t>あり</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なし</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あり</a:t>
                      </a:r>
                    </a:p>
                  </a:txBody>
                  <a:tcPr anchor="ct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あり</a:t>
                      </a:r>
                    </a:p>
                  </a:txBody>
                  <a:tcPr anchor="ctr">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あり</a:t>
                      </a:r>
                    </a:p>
                  </a:txBody>
                  <a:tcPr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593520749"/>
                  </a:ext>
                </a:extLst>
              </a:tr>
              <a:tr h="365760">
                <a:tc rowSpan="2">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その他</a:t>
                      </a:r>
                    </a:p>
                  </a:txBody>
                  <a:tcPr anchor="ctr">
                    <a:lnB w="28575" cap="flat" cmpd="sng" algn="ctr">
                      <a:solidFill>
                        <a:schemeClr val="tx1"/>
                      </a:solidFill>
                      <a:prstDash val="solid"/>
                      <a:round/>
                      <a:headEnd type="none" w="med" len="med"/>
                      <a:tailEnd type="none" w="med" len="med"/>
                    </a:lnB>
                    <a:solidFill>
                      <a:schemeClr val="accent5">
                        <a:lumMod val="20000"/>
                        <a:lumOff val="80000"/>
                      </a:schemeClr>
                    </a:solidFill>
                  </a:tcPr>
                </a:tc>
                <a:tc rowSpan="2" gridSpan="3">
                  <a:txBody>
                    <a:bodyPr/>
                    <a:lstStyle/>
                    <a:p>
                      <a:pPr algn="ct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砕石</a:t>
                      </a:r>
                      <a:r>
                        <a:rPr kumimoji="1" lang="ja-JP" altLang="en-US" sz="1050" dirty="0">
                          <a:latin typeface="ＭＳ Ｐゴシック" panose="020B0600070205080204" pitchFamily="50" charset="-128"/>
                          <a:ea typeface="ＭＳ Ｐゴシック" panose="020B0600070205080204" pitchFamily="50" charset="-128"/>
                        </a:rPr>
                        <a:t>多い</a:t>
                      </a:r>
                    </a:p>
                  </a:txBody>
                  <a:tcPr anchor="ctr">
                    <a:lnB w="28575"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rowSpan="2" hMerge="1">
                  <a:txBody>
                    <a:bodyPr/>
                    <a:lstStyle/>
                    <a:p>
                      <a:endParaRPr kumimoji="1" lang="ja-JP" altLang="en-US"/>
                    </a:p>
                  </a:txBody>
                  <a:tcPr/>
                </a:tc>
                <a:tc rowSpan="2" gridSpan="3">
                  <a:txBody>
                    <a:bodyPr/>
                    <a:lstStyle/>
                    <a:p>
                      <a:pPr algn="l"/>
                      <a:r>
                        <a:rPr kumimoji="1" lang="ja-JP" altLang="en-US" sz="1050" dirty="0">
                          <a:solidFill>
                            <a:srgbClr val="FF0000"/>
                          </a:solidFill>
                          <a:latin typeface="ＭＳ Ｐゴシック" panose="020B0600070205080204" pitchFamily="50" charset="-128"/>
                          <a:ea typeface="ＭＳ Ｐゴシック" panose="020B0600070205080204" pitchFamily="50" charset="-128"/>
                        </a:rPr>
                        <a:t>河川屈曲部</a:t>
                      </a:r>
                      <a:endParaRPr kumimoji="1" lang="en-US" altLang="ja-JP" sz="1050" dirty="0">
                        <a:solidFill>
                          <a:srgbClr val="FF0000"/>
                        </a:solidFill>
                        <a:latin typeface="ＭＳ Ｐゴシック" panose="020B0600070205080204" pitchFamily="50" charset="-128"/>
                        <a:ea typeface="ＭＳ Ｐゴシック" panose="020B0600070205080204" pitchFamily="50" charset="-128"/>
                      </a:endParaRPr>
                    </a:p>
                    <a:p>
                      <a:pPr algn="l"/>
                      <a:r>
                        <a:rPr kumimoji="1" lang="ja-JP" altLang="en-US" sz="1050" dirty="0">
                          <a:latin typeface="ＭＳ Ｐゴシック" panose="020B0600070205080204" pitchFamily="50" charset="-128"/>
                          <a:ea typeface="ＭＳ Ｐゴシック" panose="020B0600070205080204" pitchFamily="50" charset="-128"/>
                        </a:rPr>
                        <a:t>左岸、流心は河床全面に</a:t>
                      </a:r>
                      <a:r>
                        <a:rPr kumimoji="1" lang="ja-JP" altLang="en-US" sz="1050" dirty="0">
                          <a:solidFill>
                            <a:srgbClr val="FF0000"/>
                          </a:solidFill>
                          <a:latin typeface="ＭＳ Ｐゴシック" panose="020B0600070205080204" pitchFamily="50" charset="-128"/>
                          <a:ea typeface="ＭＳ Ｐゴシック" panose="020B0600070205080204" pitchFamily="50" charset="-128"/>
                        </a:rPr>
                        <a:t>砕石</a:t>
                      </a:r>
                      <a:r>
                        <a:rPr kumimoji="1" lang="ja-JP" altLang="en-US" sz="1050" dirty="0">
                          <a:latin typeface="ＭＳ Ｐゴシック" panose="020B0600070205080204" pitchFamily="50" charset="-128"/>
                          <a:ea typeface="ＭＳ Ｐゴシック" panose="020B0600070205080204" pitchFamily="50" charset="-128"/>
                        </a:rPr>
                        <a:t>あり</a:t>
                      </a:r>
                    </a:p>
                  </a:txBody>
                  <a:tcPr anchor="ctr">
                    <a:lnB w="28575"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rowSpan="2" hMerge="1">
                  <a:txBody>
                    <a:bodyPr/>
                    <a:lstStyle/>
                    <a:p>
                      <a:endParaRPr kumimoji="1" lang="ja-JP" altLang="en-US"/>
                    </a:p>
                  </a:txBody>
                  <a:tcPr/>
                </a:tc>
                <a:tc rowSpan="2"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a:t>
                      </a:r>
                      <a:endParaRPr kumimoji="1" lang="ja-JP" altLang="en-US" sz="1050" dirty="0">
                        <a:solidFill>
                          <a:srgbClr val="FF0000"/>
                        </a:solidFill>
                        <a:latin typeface="ＭＳ Ｐゴシック" panose="020B0600070205080204" pitchFamily="50" charset="-128"/>
                        <a:ea typeface="ＭＳ Ｐゴシック" panose="020B0600070205080204" pitchFamily="50" charset="-128"/>
                      </a:endParaRPr>
                    </a:p>
                  </a:txBody>
                  <a:tcPr anchor="ctr">
                    <a:lnB w="28575"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rowSpan="2" hMerge="1">
                  <a:txBody>
                    <a:bodyPr/>
                    <a:lstStyle/>
                    <a:p>
                      <a:endParaRPr kumimoji="1" lang="ja-JP" altLang="en-US"/>
                    </a:p>
                  </a:txBody>
                  <a:tcPr/>
                </a:tc>
                <a:tc rowSpan="2" gridSpan="3">
                  <a:txBody>
                    <a:bodyPr/>
                    <a:lstStyle/>
                    <a:p>
                      <a:pPr algn="ctr"/>
                      <a:r>
                        <a:rPr kumimoji="1" lang="en-US" altLang="ja-JP" sz="1050" dirty="0">
                          <a:latin typeface="ＭＳ Ｐゴシック" panose="020B0600070205080204" pitchFamily="50" charset="-128"/>
                          <a:ea typeface="ＭＳ Ｐゴシック" panose="020B0600070205080204" pitchFamily="50" charset="-128"/>
                        </a:rPr>
                        <a:t>―</a:t>
                      </a:r>
                      <a:endParaRPr kumimoji="1" lang="ja-JP" altLang="en-US" sz="1050" dirty="0">
                        <a:latin typeface="ＭＳ Ｐゴシック" panose="020B0600070205080204" pitchFamily="50" charset="-128"/>
                        <a:ea typeface="ＭＳ Ｐゴシック" panose="020B0600070205080204" pitchFamily="50" charset="-128"/>
                      </a:endParaRPr>
                    </a:p>
                  </a:txBody>
                  <a:tcPr anchor="ctr">
                    <a:lnB w="28575"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rowSpan="2" hMerge="1">
                  <a:txBody>
                    <a:bodyPr/>
                    <a:lstStyle/>
                    <a:p>
                      <a:endParaRPr kumimoji="1" lang="ja-JP" altLang="en-US"/>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実証実験実施場所</a:t>
                      </a:r>
                    </a:p>
                  </a:txBody>
                  <a:tcPr anchor="ctr">
                    <a:lnB w="9525" cap="flat" cmpd="sng" algn="ctr">
                      <a:solidFill>
                        <a:schemeClr val="tx1"/>
                      </a:solidFill>
                      <a:prstDash val="sys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dirty="0">
                        <a:latin typeface="ＭＳ Ｐゴシック" panose="020B0600070205080204" pitchFamily="50" charset="-128"/>
                        <a:ea typeface="ＭＳ Ｐゴシック" panose="020B0600070205080204" pitchFamily="50" charset="-128"/>
                      </a:endParaRP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365760">
                <a:tc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Z</a:t>
                      </a:r>
                      <a:r>
                        <a:rPr kumimoji="1" lang="ja-JP" altLang="en-US" sz="1050" dirty="0">
                          <a:latin typeface="ＭＳ Ｐゴシック" panose="020B0600070205080204" pitchFamily="50" charset="-128"/>
                          <a:ea typeface="ＭＳ Ｐゴシック" panose="020B0600070205080204" pitchFamily="50" charset="-128"/>
                        </a:rPr>
                        <a:t>社</a:t>
                      </a:r>
                    </a:p>
                  </a:txBody>
                  <a:tcPr anchor="ctr">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ＭＳ Ｐゴシック" panose="020B0600070205080204" pitchFamily="50" charset="-128"/>
                          <a:ea typeface="ＭＳ Ｐゴシック" panose="020B0600070205080204" pitchFamily="50" charset="-128"/>
                        </a:rPr>
                        <a:t>X</a:t>
                      </a:r>
                      <a:r>
                        <a:rPr kumimoji="1" lang="ja-JP" altLang="en-US" sz="1050" dirty="0">
                          <a:latin typeface="ＭＳ Ｐゴシック" panose="020B0600070205080204" pitchFamily="50" charset="-128"/>
                          <a:ea typeface="ＭＳ Ｐゴシック" panose="020B0600070205080204" pitchFamily="50" charset="-128"/>
                        </a:rPr>
                        <a:t>社・</a:t>
                      </a:r>
                      <a:r>
                        <a:rPr kumimoji="1" lang="en-US" altLang="ja-JP" sz="1050" dirty="0">
                          <a:latin typeface="ＭＳ Ｐゴシック" panose="020B0600070205080204" pitchFamily="50" charset="-128"/>
                          <a:ea typeface="ＭＳ Ｐゴシック" panose="020B0600070205080204" pitchFamily="50" charset="-128"/>
                        </a:rPr>
                        <a:t>Y</a:t>
                      </a:r>
                      <a:r>
                        <a:rPr kumimoji="1" lang="ja-JP" altLang="en-US" sz="1050" dirty="0">
                          <a:latin typeface="ＭＳ Ｐゴシック" panose="020B0600070205080204" pitchFamily="50" charset="-128"/>
                          <a:ea typeface="ＭＳ Ｐゴシック" panose="020B0600070205080204" pitchFamily="50" charset="-128"/>
                        </a:rPr>
                        <a:t>社</a:t>
                      </a:r>
                    </a:p>
                  </a:txBody>
                  <a:tcPr anchor="ctr">
                    <a:lnL w="9525" cap="flat" cmpd="sng" algn="ctr">
                      <a:solidFill>
                        <a:schemeClr val="tx1"/>
                      </a:solidFill>
                      <a:prstDash val="sysDot"/>
                      <a:round/>
                      <a:headEnd type="none" w="med" len="med"/>
                      <a:tailEnd type="none" w="med" len="med"/>
                    </a:lnL>
                    <a:lnT w="9525"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77726113"/>
                  </a:ext>
                </a:extLst>
              </a:tr>
              <a:tr h="433891">
                <a:tc>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候補の選定</a:t>
                      </a:r>
                    </a:p>
                  </a:txBody>
                  <a:tcPr anchor="ctr">
                    <a:lnT w="28575" cap="flat" cmpd="sng" algn="ctr">
                      <a:solidFill>
                        <a:schemeClr val="tx1"/>
                      </a:solidFill>
                      <a:prstDash val="solid"/>
                      <a:round/>
                      <a:headEnd type="none" w="med" len="med"/>
                      <a:tailEnd type="none" w="med" len="med"/>
                    </a:lnT>
                    <a:solidFill>
                      <a:schemeClr val="accent5">
                        <a:lumMod val="20000"/>
                        <a:lumOff val="80000"/>
                      </a:schemeClr>
                    </a:solidFill>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a:latin typeface="ＭＳ Ｐゴシック" panose="020B0600070205080204" pitchFamily="50" charset="-128"/>
                          <a:ea typeface="ＭＳ Ｐゴシック" panose="020B0600070205080204" pitchFamily="50" charset="-128"/>
                        </a:rPr>
                        <a:t>△</a:t>
                      </a:r>
                      <a:endParaRPr kumimoji="1" lang="en-US" altLang="ja-JP" sz="1050" dirty="0">
                        <a:latin typeface="ＭＳ Ｐゴシック" panose="020B0600070205080204" pitchFamily="50" charset="-128"/>
                        <a:ea typeface="ＭＳ Ｐゴシック" panose="020B0600070205080204" pitchFamily="50" charset="-128"/>
                      </a:endParaRP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050" dirty="0">
                          <a:latin typeface="ＭＳ Ｐゴシック" panose="020B0600070205080204" pitchFamily="50" charset="-128"/>
                          <a:ea typeface="ＭＳ Ｐゴシック" panose="020B0600070205080204" pitchFamily="50" charset="-128"/>
                        </a:rPr>
                        <a:t>〇</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〇</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ＭＳ Ｐゴシック" panose="020B0600070205080204" pitchFamily="50" charset="-128"/>
                          <a:ea typeface="ＭＳ Ｐゴシック" panose="020B0600070205080204" pitchFamily="50" charset="-128"/>
                        </a:rPr>
                        <a:t>〇</a:t>
                      </a:r>
                    </a:p>
                  </a:txBody>
                  <a:tcPr anchor="ct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bl>
          </a:graphicData>
        </a:graphic>
      </p:graphicFrame>
      <p:sp>
        <p:nvSpPr>
          <p:cNvPr id="24" name="角丸四角形 23"/>
          <p:cNvSpPr/>
          <p:nvPr/>
        </p:nvSpPr>
        <p:spPr>
          <a:xfrm>
            <a:off x="8396846" y="1009381"/>
            <a:ext cx="540000" cy="216000"/>
          </a:xfrm>
          <a:prstGeom prst="roundRect">
            <a:avLst/>
          </a:prstGeom>
          <a:solidFill>
            <a:schemeClr val="accent5">
              <a:lumMod val="75000"/>
            </a:schemeClr>
          </a:solidFill>
          <a:ln>
            <a:noFill/>
          </a:ln>
          <a:effectLst>
            <a:outerShdw blurRad="25400" dist="38100" dir="2700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ＭＳ Ｐゴシック" panose="020B0600070205080204" pitchFamily="50" charset="-128"/>
                <a:ea typeface="ＭＳ Ｐゴシック" panose="020B0600070205080204" pitchFamily="50" charset="-128"/>
              </a:rPr>
              <a:t>上流</a:t>
            </a:r>
          </a:p>
        </p:txBody>
      </p:sp>
      <p:sp>
        <p:nvSpPr>
          <p:cNvPr id="26" name="角丸四角形 25"/>
          <p:cNvSpPr/>
          <p:nvPr/>
        </p:nvSpPr>
        <p:spPr>
          <a:xfrm>
            <a:off x="1719468" y="1009381"/>
            <a:ext cx="540000" cy="216000"/>
          </a:xfrm>
          <a:prstGeom prst="roundRect">
            <a:avLst/>
          </a:prstGeom>
          <a:solidFill>
            <a:schemeClr val="accent5">
              <a:lumMod val="75000"/>
            </a:schemeClr>
          </a:solidFill>
          <a:ln>
            <a:noFill/>
          </a:ln>
          <a:effectLst>
            <a:outerShdw blurRad="25400" dist="38100" dir="2700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ＭＳ Ｐゴシック" panose="020B0600070205080204" pitchFamily="50" charset="-128"/>
                <a:ea typeface="ＭＳ Ｐゴシック" panose="020B0600070205080204" pitchFamily="50" charset="-128"/>
              </a:rPr>
              <a:t>下流</a:t>
            </a:r>
          </a:p>
        </p:txBody>
      </p:sp>
      <p:grpSp>
        <p:nvGrpSpPr>
          <p:cNvPr id="7" name="グループ化 6"/>
          <p:cNvGrpSpPr/>
          <p:nvPr/>
        </p:nvGrpSpPr>
        <p:grpSpPr>
          <a:xfrm>
            <a:off x="2597712" y="2000249"/>
            <a:ext cx="2214941" cy="246222"/>
            <a:chOff x="2721537" y="2000249"/>
            <a:chExt cx="2214941" cy="246222"/>
          </a:xfrm>
        </p:grpSpPr>
        <p:grpSp>
          <p:nvGrpSpPr>
            <p:cNvPr id="6" name="グループ化 5"/>
            <p:cNvGrpSpPr/>
            <p:nvPr/>
          </p:nvGrpSpPr>
          <p:grpSpPr>
            <a:xfrm>
              <a:off x="2721537" y="2000249"/>
              <a:ext cx="1167191" cy="246222"/>
              <a:chOff x="2721537" y="2000249"/>
              <a:chExt cx="1167191" cy="246222"/>
            </a:xfrm>
          </p:grpSpPr>
          <p:sp>
            <p:nvSpPr>
              <p:cNvPr id="3" name="テキスト ボックス 2"/>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27" name="テキスト ボックス 26"/>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29" name="テキスト ボックス 28"/>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nvGrpSpPr>
            <p:cNvPr id="30" name="グループ化 29"/>
            <p:cNvGrpSpPr/>
            <p:nvPr/>
          </p:nvGrpSpPr>
          <p:grpSpPr>
            <a:xfrm>
              <a:off x="3769287" y="2000249"/>
              <a:ext cx="1167191" cy="246222"/>
              <a:chOff x="2721537" y="2000249"/>
              <a:chExt cx="1167191" cy="246222"/>
            </a:xfrm>
          </p:grpSpPr>
          <p:sp>
            <p:nvSpPr>
              <p:cNvPr id="31" name="テキスト ボックス 30"/>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32" name="テキスト ボックス 31"/>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33" name="テキスト ボックス 32"/>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grpSp>
        <p:nvGrpSpPr>
          <p:cNvPr id="34" name="グループ化 33"/>
          <p:cNvGrpSpPr/>
          <p:nvPr/>
        </p:nvGrpSpPr>
        <p:grpSpPr>
          <a:xfrm>
            <a:off x="4693212" y="2000249"/>
            <a:ext cx="2214941" cy="246222"/>
            <a:chOff x="2721537" y="2000249"/>
            <a:chExt cx="2214941" cy="246222"/>
          </a:xfrm>
        </p:grpSpPr>
        <p:grpSp>
          <p:nvGrpSpPr>
            <p:cNvPr id="35" name="グループ化 34"/>
            <p:cNvGrpSpPr/>
            <p:nvPr/>
          </p:nvGrpSpPr>
          <p:grpSpPr>
            <a:xfrm>
              <a:off x="2721537" y="2000249"/>
              <a:ext cx="1167191" cy="246222"/>
              <a:chOff x="2721537" y="2000249"/>
              <a:chExt cx="1167191" cy="246222"/>
            </a:xfrm>
          </p:grpSpPr>
          <p:sp>
            <p:nvSpPr>
              <p:cNvPr id="40" name="テキスト ボックス 39"/>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41" name="テキスト ボックス 40"/>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42" name="テキスト ボックス 41"/>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nvGrpSpPr>
            <p:cNvPr id="36" name="グループ化 35"/>
            <p:cNvGrpSpPr/>
            <p:nvPr/>
          </p:nvGrpSpPr>
          <p:grpSpPr>
            <a:xfrm>
              <a:off x="3769287" y="2000249"/>
              <a:ext cx="1167191" cy="246222"/>
              <a:chOff x="2721537" y="2000249"/>
              <a:chExt cx="1167191" cy="246222"/>
            </a:xfrm>
          </p:grpSpPr>
          <p:sp>
            <p:nvSpPr>
              <p:cNvPr id="37" name="テキスト ボックス 36"/>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38" name="テキスト ボックス 37"/>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39" name="テキスト ボックス 38"/>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grpSp>
        <p:nvGrpSpPr>
          <p:cNvPr id="43" name="グループ化 42"/>
          <p:cNvGrpSpPr/>
          <p:nvPr/>
        </p:nvGrpSpPr>
        <p:grpSpPr>
          <a:xfrm>
            <a:off x="6798237" y="2000249"/>
            <a:ext cx="2214941" cy="246222"/>
            <a:chOff x="2721537" y="2000249"/>
            <a:chExt cx="2214941" cy="246222"/>
          </a:xfrm>
        </p:grpSpPr>
        <p:grpSp>
          <p:nvGrpSpPr>
            <p:cNvPr id="44" name="グループ化 43"/>
            <p:cNvGrpSpPr/>
            <p:nvPr/>
          </p:nvGrpSpPr>
          <p:grpSpPr>
            <a:xfrm>
              <a:off x="2721537" y="2000249"/>
              <a:ext cx="1167191" cy="246222"/>
              <a:chOff x="2721537" y="2000249"/>
              <a:chExt cx="1167191" cy="246222"/>
            </a:xfrm>
          </p:grpSpPr>
          <p:sp>
            <p:nvSpPr>
              <p:cNvPr id="49" name="テキスト ボックス 48"/>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50" name="テキスト ボックス 49"/>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51" name="テキスト ボックス 50"/>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nvGrpSpPr>
            <p:cNvPr id="45" name="グループ化 44"/>
            <p:cNvGrpSpPr/>
            <p:nvPr/>
          </p:nvGrpSpPr>
          <p:grpSpPr>
            <a:xfrm>
              <a:off x="3769287" y="2000249"/>
              <a:ext cx="1167191" cy="246222"/>
              <a:chOff x="2721537" y="2000249"/>
              <a:chExt cx="1167191" cy="246222"/>
            </a:xfrm>
          </p:grpSpPr>
          <p:sp>
            <p:nvSpPr>
              <p:cNvPr id="46" name="テキスト ボックス 45"/>
              <p:cNvSpPr txBox="1"/>
              <p:nvPr/>
            </p:nvSpPr>
            <p:spPr>
              <a:xfrm>
                <a:off x="2721537" y="2000250"/>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左岸</a:t>
                </a:r>
              </a:p>
            </p:txBody>
          </p:sp>
          <p:sp>
            <p:nvSpPr>
              <p:cNvPr id="47" name="テキスト ボックス 46"/>
              <p:cNvSpPr txBox="1"/>
              <p:nvPr/>
            </p:nvSpPr>
            <p:spPr>
              <a:xfrm>
                <a:off x="3447582"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右岸</a:t>
                </a:r>
              </a:p>
            </p:txBody>
          </p:sp>
          <p:sp>
            <p:nvSpPr>
              <p:cNvPr id="48" name="テキスト ボックス 47"/>
              <p:cNvSpPr txBox="1"/>
              <p:nvPr/>
            </p:nvSpPr>
            <p:spPr>
              <a:xfrm>
                <a:off x="3095157" y="2000249"/>
                <a:ext cx="441146"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流心</a:t>
                </a:r>
              </a:p>
            </p:txBody>
          </p:sp>
        </p:grpSp>
      </p:grpSp>
      <p:sp>
        <p:nvSpPr>
          <p:cNvPr id="52" name="テキスト ボックス 51"/>
          <p:cNvSpPr txBox="1"/>
          <p:nvPr/>
        </p:nvSpPr>
        <p:spPr>
          <a:xfrm>
            <a:off x="2971715"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(0.9k)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3" name="テキスト ボックス 52"/>
          <p:cNvSpPr txBox="1"/>
          <p:nvPr/>
        </p:nvSpPr>
        <p:spPr>
          <a:xfrm>
            <a:off x="4020754"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(1.4k)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4" name="テキスト ボックス 53"/>
          <p:cNvSpPr txBox="1"/>
          <p:nvPr/>
        </p:nvSpPr>
        <p:spPr>
          <a:xfrm>
            <a:off x="5069793"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(2.6k)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7" name="テキスト ボックス 56"/>
          <p:cNvSpPr txBox="1"/>
          <p:nvPr/>
        </p:nvSpPr>
        <p:spPr>
          <a:xfrm>
            <a:off x="6118832"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(2.9k)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8" name="テキスト ボックス 57"/>
          <p:cNvSpPr txBox="1"/>
          <p:nvPr/>
        </p:nvSpPr>
        <p:spPr>
          <a:xfrm>
            <a:off x="7167871"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(3.1k)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9" name="テキスト ボックス 58"/>
          <p:cNvSpPr txBox="1"/>
          <p:nvPr/>
        </p:nvSpPr>
        <p:spPr>
          <a:xfrm>
            <a:off x="8216912" y="1542071"/>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(3.7k)</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F007CFD1-E9A8-4F14-8A0A-41C416639994}"/>
              </a:ext>
            </a:extLst>
          </p:cNvPr>
          <p:cNvSpPr txBox="1"/>
          <p:nvPr/>
        </p:nvSpPr>
        <p:spPr>
          <a:xfrm>
            <a:off x="1738390" y="6288205"/>
            <a:ext cx="3611880" cy="276999"/>
          </a:xfrm>
          <a:prstGeom prst="rect">
            <a:avLst/>
          </a:prstGeom>
          <a:noFill/>
        </p:spPr>
        <p:txBody>
          <a:bodyPr wrap="square" rtlCol="0">
            <a:spAutoFit/>
          </a:bodyPr>
          <a:lstStyle/>
          <a:p>
            <a:r>
              <a:rPr kumimoji="1" lang="ja-JP" altLang="en-US" sz="1200" dirty="0">
                <a:solidFill>
                  <a:srgbClr val="FF0000"/>
                </a:solidFill>
              </a:rPr>
              <a:t>赤字は</a:t>
            </a:r>
            <a:r>
              <a:rPr kumimoji="1" lang="ja-JP" altLang="en-US" sz="1200" dirty="0" smtClean="0">
                <a:solidFill>
                  <a:srgbClr val="FF0000"/>
                </a:solidFill>
              </a:rPr>
              <a:t>、</a:t>
            </a:r>
            <a:r>
              <a:rPr lang="ja-JP" altLang="en-US" sz="1200" dirty="0">
                <a:solidFill>
                  <a:srgbClr val="FF0000"/>
                </a:solidFill>
              </a:rPr>
              <a:t>試行</a:t>
            </a:r>
            <a:r>
              <a:rPr kumimoji="1" lang="ja-JP" altLang="en-US" sz="1200" dirty="0" smtClean="0">
                <a:solidFill>
                  <a:srgbClr val="FF0000"/>
                </a:solidFill>
              </a:rPr>
              <a:t>実施</a:t>
            </a:r>
            <a:r>
              <a:rPr kumimoji="1" lang="ja-JP" altLang="en-US" sz="1200" dirty="0">
                <a:solidFill>
                  <a:srgbClr val="FF0000"/>
                </a:solidFill>
              </a:rPr>
              <a:t>場所としてなじまない条件</a:t>
            </a:r>
          </a:p>
        </p:txBody>
      </p:sp>
      <p:pic>
        <p:nvPicPr>
          <p:cNvPr id="67" name="図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25" y="1333678"/>
            <a:ext cx="1175143" cy="5215292"/>
          </a:xfrm>
          <a:prstGeom prst="rect">
            <a:avLst/>
          </a:prstGeom>
        </p:spPr>
      </p:pic>
      <p:sp>
        <p:nvSpPr>
          <p:cNvPr id="68" name="テキスト ボックス 67"/>
          <p:cNvSpPr txBox="1"/>
          <p:nvPr/>
        </p:nvSpPr>
        <p:spPr>
          <a:xfrm>
            <a:off x="730823" y="2365774"/>
            <a:ext cx="271228" cy="261610"/>
          </a:xfrm>
          <a:prstGeom prst="rect">
            <a:avLst/>
          </a:prstGeom>
          <a:noFill/>
        </p:spPr>
        <p:txBody>
          <a:bodyPr wrap="none" rtlCol="0">
            <a:spAutoFit/>
          </a:bodyPr>
          <a:lstStyle/>
          <a:p>
            <a:r>
              <a:rPr kumimoji="1" lang="en-US" altLang="ja-JP" sz="1050" b="1" dirty="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69" name="テキスト ボックス 68"/>
          <p:cNvSpPr txBox="1"/>
          <p:nvPr/>
        </p:nvSpPr>
        <p:spPr>
          <a:xfrm>
            <a:off x="576580" y="5961169"/>
            <a:ext cx="342508" cy="261610"/>
          </a:xfrm>
          <a:prstGeom prst="rect">
            <a:avLst/>
          </a:prstGeom>
          <a:noFill/>
        </p:spPr>
        <p:txBody>
          <a:bodyPr wrap="square" rtlCol="0">
            <a:spAutoFit/>
          </a:bodyPr>
          <a:lstStyle/>
          <a:p>
            <a:r>
              <a:rPr kumimoji="1" lang="en-US" altLang="ja-JP" sz="1050" b="1" dirty="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70" name="テキスト ボックス 69"/>
          <p:cNvSpPr txBox="1"/>
          <p:nvPr/>
        </p:nvSpPr>
        <p:spPr>
          <a:xfrm>
            <a:off x="540715" y="6113569"/>
            <a:ext cx="342508" cy="261610"/>
          </a:xfrm>
          <a:prstGeom prst="rect">
            <a:avLst/>
          </a:prstGeom>
          <a:noFill/>
        </p:spPr>
        <p:txBody>
          <a:bodyPr wrap="square" rtlCol="0">
            <a:spAutoFit/>
          </a:bodyPr>
          <a:lstStyle/>
          <a:p>
            <a:r>
              <a:rPr kumimoji="1" lang="en-US" altLang="ja-JP" sz="1050" b="1" dirty="0">
                <a:latin typeface="ＭＳ Ｐゴシック" panose="020B0600070205080204" pitchFamily="50" charset="-128"/>
                <a:ea typeface="ＭＳ Ｐゴシック" panose="020B0600070205080204" pitchFamily="50" charset="-128"/>
              </a:rPr>
              <a:t>P</a:t>
            </a:r>
            <a:endParaRPr kumimoji="1" lang="ja-JP" altLang="en-US" sz="1050" b="1" dirty="0">
              <a:latin typeface="ＭＳ Ｐゴシック" panose="020B0600070205080204" pitchFamily="50" charset="-128"/>
              <a:ea typeface="ＭＳ Ｐゴシック" panose="020B0600070205080204" pitchFamily="50" charset="-128"/>
            </a:endParaRPr>
          </a:p>
        </p:txBody>
      </p:sp>
      <p:graphicFrame>
        <p:nvGraphicFramePr>
          <p:cNvPr id="55" name="表 54">
            <a:extLst>
              <a:ext uri="{FF2B5EF4-FFF2-40B4-BE49-F238E27FC236}">
                <a16:creationId xmlns:a16="http://schemas.microsoft.com/office/drawing/2014/main" id="{80B20CDE-44D5-4D8B-9449-C9E10FC7F4F9}"/>
              </a:ext>
            </a:extLst>
          </p:cNvPr>
          <p:cNvGraphicFramePr>
            <a:graphicFrameLocks noGrp="1"/>
          </p:cNvGraphicFramePr>
          <p:nvPr>
            <p:extLst/>
          </p:nvPr>
        </p:nvGraphicFramePr>
        <p:xfrm>
          <a:off x="80270" y="608356"/>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rPr>
                        <a:t>試行実施場所の選定</a:t>
                      </a:r>
                      <a:endParaRPr kumimoji="1" lang="ja-JP" altLang="en-US" sz="1200" dirty="0">
                        <a:latin typeface="+mn-lt"/>
                      </a:endParaRP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56" name="正方形/長方形 55"/>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テキスト ボックス 3"/>
          <p:cNvSpPr txBox="1"/>
          <p:nvPr/>
        </p:nvSpPr>
        <p:spPr>
          <a:xfrm>
            <a:off x="0" y="-37863"/>
            <a:ext cx="817943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r>
              <a:rPr lang="ja-JP" altLang="en-US" sz="1800" dirty="0" smtClean="0">
                <a:latin typeface="ＭＳ ゴシック" panose="020B0609070205080204" pitchFamily="49" charset="-128"/>
                <a:ea typeface="ＭＳ ゴシック" panose="020B0609070205080204" pitchFamily="49" charset="-128"/>
              </a:rPr>
              <a:t>参考資料</a:t>
            </a:r>
            <a:endParaRPr lang="en-US" altLang="ja-JP" sz="1800" dirty="0">
              <a:latin typeface="ＭＳ ゴシック" panose="020B0609070205080204" pitchFamily="49" charset="-128"/>
              <a:ea typeface="ＭＳ ゴシック" panose="020B0609070205080204" pitchFamily="49" charset="-128"/>
            </a:endParaRPr>
          </a:p>
        </p:txBody>
      </p:sp>
      <p:grpSp>
        <p:nvGrpSpPr>
          <p:cNvPr id="60" name="グループ化 59"/>
          <p:cNvGrpSpPr/>
          <p:nvPr/>
        </p:nvGrpSpPr>
        <p:grpSpPr>
          <a:xfrm>
            <a:off x="7199721" y="19078"/>
            <a:ext cx="1902880" cy="375487"/>
            <a:chOff x="162150" y="2254313"/>
            <a:chExt cx="2412000" cy="375487"/>
          </a:xfrm>
        </p:grpSpPr>
        <p:sp>
          <p:nvSpPr>
            <p:cNvPr id="61" name="角丸四角形 60"/>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63"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smtClean="0">
                  <a:solidFill>
                    <a:srgbClr val="0070C0"/>
                  </a:solidFill>
                  <a:latin typeface="ＭＳ Ｐゴシック" panose="020B0600070205080204" pitchFamily="50" charset="-128"/>
                  <a:ea typeface="ＭＳ Ｐゴシック" panose="020B0600070205080204" pitchFamily="50" charset="-128"/>
                </a:rPr>
                <a:t>試行実施</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3562369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E052E6-8A4B-4F67-BA15-2EEE108BBAEE}"/>
              </a:ext>
            </a:extLst>
          </p:cNvPr>
          <p:cNvPicPr>
            <a:picLocks noChangeAspect="1"/>
          </p:cNvPicPr>
          <p:nvPr/>
        </p:nvPicPr>
        <p:blipFill>
          <a:blip r:embed="rId2"/>
          <a:stretch>
            <a:fillRect/>
          </a:stretch>
        </p:blipFill>
        <p:spPr>
          <a:xfrm>
            <a:off x="217429" y="3168409"/>
            <a:ext cx="2830407" cy="1623856"/>
          </a:xfrm>
          <a:prstGeom prst="rect">
            <a:avLst/>
          </a:prstGeom>
        </p:spPr>
      </p:pic>
      <p:pic>
        <p:nvPicPr>
          <p:cNvPr id="6" name="図 5">
            <a:extLst>
              <a:ext uri="{FF2B5EF4-FFF2-40B4-BE49-F238E27FC236}">
                <a16:creationId xmlns:a16="http://schemas.microsoft.com/office/drawing/2014/main" id="{E56928CC-B296-485D-8BEA-99D261183798}"/>
              </a:ext>
            </a:extLst>
          </p:cNvPr>
          <p:cNvPicPr>
            <a:picLocks noChangeAspect="1"/>
          </p:cNvPicPr>
          <p:nvPr/>
        </p:nvPicPr>
        <p:blipFill>
          <a:blip r:embed="rId3"/>
          <a:stretch>
            <a:fillRect/>
          </a:stretch>
        </p:blipFill>
        <p:spPr>
          <a:xfrm>
            <a:off x="220427" y="4971842"/>
            <a:ext cx="2830407" cy="1624523"/>
          </a:xfrm>
          <a:prstGeom prst="rect">
            <a:avLst/>
          </a:prstGeom>
        </p:spPr>
      </p:pic>
      <p:pic>
        <p:nvPicPr>
          <p:cNvPr id="10" name="図 9">
            <a:extLst>
              <a:ext uri="{FF2B5EF4-FFF2-40B4-BE49-F238E27FC236}">
                <a16:creationId xmlns:a16="http://schemas.microsoft.com/office/drawing/2014/main" id="{1E09BD11-B042-49B7-BF8A-1091FD4FD79E}"/>
              </a:ext>
            </a:extLst>
          </p:cNvPr>
          <p:cNvPicPr>
            <a:picLocks noChangeAspect="1"/>
          </p:cNvPicPr>
          <p:nvPr/>
        </p:nvPicPr>
        <p:blipFill>
          <a:blip r:embed="rId4"/>
          <a:stretch>
            <a:fillRect/>
          </a:stretch>
        </p:blipFill>
        <p:spPr>
          <a:xfrm>
            <a:off x="3160087" y="3168409"/>
            <a:ext cx="2830407" cy="1623856"/>
          </a:xfrm>
          <a:prstGeom prst="rect">
            <a:avLst/>
          </a:prstGeom>
        </p:spPr>
      </p:pic>
      <p:pic>
        <p:nvPicPr>
          <p:cNvPr id="28" name="図 27">
            <a:extLst>
              <a:ext uri="{FF2B5EF4-FFF2-40B4-BE49-F238E27FC236}">
                <a16:creationId xmlns:a16="http://schemas.microsoft.com/office/drawing/2014/main" id="{4214BFC6-8B2E-4A7F-B021-52A73CA9B4C5}"/>
              </a:ext>
            </a:extLst>
          </p:cNvPr>
          <p:cNvPicPr>
            <a:picLocks noChangeAspect="1"/>
          </p:cNvPicPr>
          <p:nvPr/>
        </p:nvPicPr>
        <p:blipFill>
          <a:blip r:embed="rId5"/>
          <a:stretch>
            <a:fillRect/>
          </a:stretch>
        </p:blipFill>
        <p:spPr>
          <a:xfrm>
            <a:off x="3157566" y="4971842"/>
            <a:ext cx="2830407" cy="1624523"/>
          </a:xfrm>
          <a:prstGeom prst="rect">
            <a:avLst/>
          </a:prstGeom>
        </p:spPr>
      </p:pic>
      <p:pic>
        <p:nvPicPr>
          <p:cNvPr id="30" name="図 29">
            <a:extLst>
              <a:ext uri="{FF2B5EF4-FFF2-40B4-BE49-F238E27FC236}">
                <a16:creationId xmlns:a16="http://schemas.microsoft.com/office/drawing/2014/main" id="{58AF77F9-9445-49F2-B4E2-6CC182EFD146}"/>
              </a:ext>
            </a:extLst>
          </p:cNvPr>
          <p:cNvPicPr>
            <a:picLocks noChangeAspect="1"/>
          </p:cNvPicPr>
          <p:nvPr/>
        </p:nvPicPr>
        <p:blipFill>
          <a:blip r:embed="rId6"/>
          <a:stretch>
            <a:fillRect/>
          </a:stretch>
        </p:blipFill>
        <p:spPr>
          <a:xfrm>
            <a:off x="6099286" y="3168409"/>
            <a:ext cx="2830407" cy="1623856"/>
          </a:xfrm>
          <a:prstGeom prst="rect">
            <a:avLst/>
          </a:prstGeom>
        </p:spPr>
      </p:pic>
      <p:pic>
        <p:nvPicPr>
          <p:cNvPr id="31" name="図 30">
            <a:extLst>
              <a:ext uri="{FF2B5EF4-FFF2-40B4-BE49-F238E27FC236}">
                <a16:creationId xmlns:a16="http://schemas.microsoft.com/office/drawing/2014/main" id="{5EE6F76C-BD76-4679-A6FE-5B8A4ACF38B5}"/>
              </a:ext>
            </a:extLst>
          </p:cNvPr>
          <p:cNvPicPr>
            <a:picLocks noChangeAspect="1"/>
          </p:cNvPicPr>
          <p:nvPr/>
        </p:nvPicPr>
        <p:blipFill>
          <a:blip r:embed="rId7"/>
          <a:stretch>
            <a:fillRect/>
          </a:stretch>
        </p:blipFill>
        <p:spPr>
          <a:xfrm>
            <a:off x="6096500" y="4971842"/>
            <a:ext cx="2830407" cy="1624523"/>
          </a:xfrm>
          <a:prstGeom prst="rect">
            <a:avLst/>
          </a:prstGeom>
        </p:spPr>
      </p:pic>
      <p:sp>
        <p:nvSpPr>
          <p:cNvPr id="36" name="正方形/長方形 35">
            <a:extLst>
              <a:ext uri="{FF2B5EF4-FFF2-40B4-BE49-F238E27FC236}">
                <a16:creationId xmlns:a16="http://schemas.microsoft.com/office/drawing/2014/main" id="{572C74DB-FE7A-46F3-9DBF-C682E7BC3A29}"/>
              </a:ext>
            </a:extLst>
          </p:cNvPr>
          <p:cNvSpPr/>
          <p:nvPr/>
        </p:nvSpPr>
        <p:spPr>
          <a:xfrm>
            <a:off x="6097530" y="4836034"/>
            <a:ext cx="2835177" cy="1769233"/>
          </a:xfrm>
          <a:prstGeom prst="rect">
            <a:avLst/>
          </a:prstGeom>
          <a:no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⑥ </a:t>
            </a:r>
            <a:r>
              <a:rPr kumimoji="1" lang="en-US" altLang="ja-JP" sz="847" dirty="0">
                <a:solidFill>
                  <a:schemeClr val="tx1"/>
                </a:solidFill>
              </a:rPr>
              <a:t>10/16</a:t>
            </a:r>
            <a:r>
              <a:rPr kumimoji="1" lang="ja-JP" altLang="en-US" sz="847" dirty="0">
                <a:solidFill>
                  <a:schemeClr val="tx1"/>
                </a:solidFill>
              </a:rPr>
              <a:t>～</a:t>
            </a:r>
            <a:r>
              <a:rPr kumimoji="1" lang="en-US" altLang="ja-JP" sz="847" dirty="0">
                <a:solidFill>
                  <a:schemeClr val="tx1"/>
                </a:solidFill>
              </a:rPr>
              <a:t>10/18</a:t>
            </a:r>
            <a:endParaRPr kumimoji="1" lang="ja-JP" altLang="en-US" sz="847" dirty="0">
              <a:solidFill>
                <a:schemeClr val="tx1"/>
              </a:solidFill>
            </a:endParaRPr>
          </a:p>
        </p:txBody>
      </p:sp>
      <p:sp>
        <p:nvSpPr>
          <p:cNvPr id="37" name="正方形/長方形 36">
            <a:extLst>
              <a:ext uri="{FF2B5EF4-FFF2-40B4-BE49-F238E27FC236}">
                <a16:creationId xmlns:a16="http://schemas.microsoft.com/office/drawing/2014/main" id="{BB99A81D-08BA-46D6-B42C-289BF30B09FE}"/>
              </a:ext>
            </a:extLst>
          </p:cNvPr>
          <p:cNvSpPr/>
          <p:nvPr/>
        </p:nvSpPr>
        <p:spPr>
          <a:xfrm>
            <a:off x="3154352" y="4837354"/>
            <a:ext cx="2835177" cy="1769233"/>
          </a:xfrm>
          <a:prstGeom prst="rect">
            <a:avLst/>
          </a:prstGeom>
          <a:no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④ </a:t>
            </a:r>
            <a:r>
              <a:rPr kumimoji="1" lang="en-US" altLang="ja-JP" sz="847" dirty="0">
                <a:solidFill>
                  <a:schemeClr val="tx1"/>
                </a:solidFill>
              </a:rPr>
              <a:t>8/17</a:t>
            </a:r>
            <a:r>
              <a:rPr kumimoji="1" lang="ja-JP" altLang="en-US" sz="847" dirty="0">
                <a:solidFill>
                  <a:schemeClr val="tx1"/>
                </a:solidFill>
              </a:rPr>
              <a:t>～</a:t>
            </a:r>
            <a:r>
              <a:rPr kumimoji="1" lang="en-US" altLang="ja-JP" sz="847" dirty="0">
                <a:solidFill>
                  <a:schemeClr val="tx1"/>
                </a:solidFill>
              </a:rPr>
              <a:t>8/19</a:t>
            </a:r>
            <a:endParaRPr kumimoji="1" lang="ja-JP" altLang="en-US" sz="847" dirty="0">
              <a:solidFill>
                <a:schemeClr val="tx1"/>
              </a:solidFill>
            </a:endParaRPr>
          </a:p>
        </p:txBody>
      </p:sp>
      <p:sp>
        <p:nvSpPr>
          <p:cNvPr id="38" name="正方形/長方形 37">
            <a:extLst>
              <a:ext uri="{FF2B5EF4-FFF2-40B4-BE49-F238E27FC236}">
                <a16:creationId xmlns:a16="http://schemas.microsoft.com/office/drawing/2014/main" id="{5C76B8DF-59E8-4074-BBF1-592F5F0A14A1}"/>
              </a:ext>
            </a:extLst>
          </p:cNvPr>
          <p:cNvSpPr/>
          <p:nvPr/>
        </p:nvSpPr>
        <p:spPr>
          <a:xfrm>
            <a:off x="219852" y="4837354"/>
            <a:ext cx="2835177" cy="1769233"/>
          </a:xfrm>
          <a:prstGeom prst="rect">
            <a:avLst/>
          </a:prstGeom>
          <a:no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② </a:t>
            </a:r>
            <a:r>
              <a:rPr kumimoji="1" lang="en-US" altLang="ja-JP" sz="847" dirty="0">
                <a:solidFill>
                  <a:schemeClr val="tx1"/>
                </a:solidFill>
              </a:rPr>
              <a:t>5/27</a:t>
            </a:r>
            <a:r>
              <a:rPr kumimoji="1" lang="ja-JP" altLang="en-US" sz="847" dirty="0">
                <a:solidFill>
                  <a:schemeClr val="tx1"/>
                </a:solidFill>
              </a:rPr>
              <a:t>～</a:t>
            </a:r>
            <a:r>
              <a:rPr kumimoji="1" lang="en-US" altLang="ja-JP" sz="847" dirty="0">
                <a:solidFill>
                  <a:schemeClr val="tx1"/>
                </a:solidFill>
              </a:rPr>
              <a:t>5/29</a:t>
            </a:r>
            <a:endParaRPr kumimoji="1" lang="ja-JP" altLang="en-US" sz="847" dirty="0">
              <a:solidFill>
                <a:schemeClr val="tx1"/>
              </a:solidFill>
            </a:endParaRPr>
          </a:p>
        </p:txBody>
      </p:sp>
      <p:sp>
        <p:nvSpPr>
          <p:cNvPr id="35" name="正方形/長方形 34">
            <a:extLst>
              <a:ext uri="{FF2B5EF4-FFF2-40B4-BE49-F238E27FC236}">
                <a16:creationId xmlns:a16="http://schemas.microsoft.com/office/drawing/2014/main" id="{084ED6E3-BE21-435A-9055-73129D966D84}"/>
              </a:ext>
            </a:extLst>
          </p:cNvPr>
          <p:cNvSpPr/>
          <p:nvPr/>
        </p:nvSpPr>
        <p:spPr>
          <a:xfrm>
            <a:off x="6095401" y="3025491"/>
            <a:ext cx="2835177" cy="1769233"/>
          </a:xfrm>
          <a:prstGeom prst="rect">
            <a:avLst/>
          </a:prstGeom>
          <a:noFill/>
          <a:ln w="1270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⑤ </a:t>
            </a:r>
            <a:r>
              <a:rPr kumimoji="1" lang="en-US" altLang="ja-JP" sz="847" dirty="0">
                <a:solidFill>
                  <a:schemeClr val="tx1"/>
                </a:solidFill>
              </a:rPr>
              <a:t>10/11</a:t>
            </a:r>
            <a:r>
              <a:rPr kumimoji="1" lang="ja-JP" altLang="en-US" sz="847" dirty="0">
                <a:solidFill>
                  <a:schemeClr val="tx1"/>
                </a:solidFill>
              </a:rPr>
              <a:t>～</a:t>
            </a:r>
            <a:r>
              <a:rPr kumimoji="1" lang="en-US" altLang="ja-JP" sz="847" dirty="0">
                <a:solidFill>
                  <a:schemeClr val="tx1"/>
                </a:solidFill>
              </a:rPr>
              <a:t>10/13</a:t>
            </a:r>
            <a:endParaRPr kumimoji="1" lang="ja-JP" altLang="en-US" sz="847" dirty="0">
              <a:solidFill>
                <a:schemeClr val="tx1"/>
              </a:solidFill>
            </a:endParaRPr>
          </a:p>
        </p:txBody>
      </p:sp>
      <p:sp>
        <p:nvSpPr>
          <p:cNvPr id="34" name="正方形/長方形 33">
            <a:extLst>
              <a:ext uri="{FF2B5EF4-FFF2-40B4-BE49-F238E27FC236}">
                <a16:creationId xmlns:a16="http://schemas.microsoft.com/office/drawing/2014/main" id="{60C14415-B615-4E5F-BB0B-F37642D36EBF}"/>
              </a:ext>
            </a:extLst>
          </p:cNvPr>
          <p:cNvSpPr/>
          <p:nvPr/>
        </p:nvSpPr>
        <p:spPr>
          <a:xfrm>
            <a:off x="3152223" y="3026811"/>
            <a:ext cx="2835177" cy="1769233"/>
          </a:xfrm>
          <a:prstGeom prst="rect">
            <a:avLst/>
          </a:prstGeom>
          <a:noFill/>
          <a:ln w="1270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③ </a:t>
            </a:r>
            <a:r>
              <a:rPr kumimoji="1" lang="en-US" altLang="ja-JP" sz="847" dirty="0">
                <a:solidFill>
                  <a:schemeClr val="tx1"/>
                </a:solidFill>
              </a:rPr>
              <a:t>8/12</a:t>
            </a:r>
            <a:r>
              <a:rPr kumimoji="1" lang="ja-JP" altLang="en-US" sz="847" dirty="0">
                <a:solidFill>
                  <a:schemeClr val="tx1"/>
                </a:solidFill>
              </a:rPr>
              <a:t>～</a:t>
            </a:r>
            <a:r>
              <a:rPr kumimoji="1" lang="en-US" altLang="ja-JP" sz="847" dirty="0">
                <a:solidFill>
                  <a:schemeClr val="tx1"/>
                </a:solidFill>
              </a:rPr>
              <a:t>8/14</a:t>
            </a:r>
            <a:endParaRPr kumimoji="1" lang="ja-JP" altLang="en-US" sz="847" dirty="0">
              <a:solidFill>
                <a:schemeClr val="tx1"/>
              </a:solidFill>
            </a:endParaRPr>
          </a:p>
        </p:txBody>
      </p:sp>
      <p:sp>
        <p:nvSpPr>
          <p:cNvPr id="3" name="正方形/長方形 2">
            <a:extLst>
              <a:ext uri="{FF2B5EF4-FFF2-40B4-BE49-F238E27FC236}">
                <a16:creationId xmlns:a16="http://schemas.microsoft.com/office/drawing/2014/main" id="{D84A3C0D-E2D7-44FC-9326-3F1409C7ECB1}"/>
              </a:ext>
            </a:extLst>
          </p:cNvPr>
          <p:cNvSpPr/>
          <p:nvPr/>
        </p:nvSpPr>
        <p:spPr>
          <a:xfrm>
            <a:off x="0" y="206902"/>
            <a:ext cx="9144000" cy="391903"/>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zh-TW"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D744C758-072B-4829-B46D-3BEE08C5E68E}"/>
              </a:ext>
            </a:extLst>
          </p:cNvPr>
          <p:cNvPicPr>
            <a:picLocks noChangeAspect="1"/>
          </p:cNvPicPr>
          <p:nvPr/>
        </p:nvPicPr>
        <p:blipFill>
          <a:blip r:embed="rId8"/>
          <a:stretch>
            <a:fillRect/>
          </a:stretch>
        </p:blipFill>
        <p:spPr>
          <a:xfrm>
            <a:off x="217724" y="624794"/>
            <a:ext cx="2830407" cy="2209338"/>
          </a:xfrm>
          <a:prstGeom prst="rect">
            <a:avLst/>
          </a:prstGeom>
        </p:spPr>
      </p:pic>
      <p:pic>
        <p:nvPicPr>
          <p:cNvPr id="7" name="図 6">
            <a:extLst>
              <a:ext uri="{FF2B5EF4-FFF2-40B4-BE49-F238E27FC236}">
                <a16:creationId xmlns:a16="http://schemas.microsoft.com/office/drawing/2014/main" id="{D5437148-318A-4C2E-9231-AFBF8A3D3EC0}"/>
              </a:ext>
            </a:extLst>
          </p:cNvPr>
          <p:cNvPicPr>
            <a:picLocks noChangeAspect="1"/>
          </p:cNvPicPr>
          <p:nvPr/>
        </p:nvPicPr>
        <p:blipFill>
          <a:blip r:embed="rId9"/>
          <a:stretch>
            <a:fillRect/>
          </a:stretch>
        </p:blipFill>
        <p:spPr>
          <a:xfrm>
            <a:off x="3157854" y="624794"/>
            <a:ext cx="2830407" cy="2209338"/>
          </a:xfrm>
          <a:prstGeom prst="rect">
            <a:avLst/>
          </a:prstGeom>
        </p:spPr>
      </p:pic>
      <p:pic>
        <p:nvPicPr>
          <p:cNvPr id="8" name="図 7">
            <a:extLst>
              <a:ext uri="{FF2B5EF4-FFF2-40B4-BE49-F238E27FC236}">
                <a16:creationId xmlns:a16="http://schemas.microsoft.com/office/drawing/2014/main" id="{8B3488D5-DA60-4987-B441-3962613F13A1}"/>
              </a:ext>
            </a:extLst>
          </p:cNvPr>
          <p:cNvPicPr>
            <a:picLocks noChangeAspect="1"/>
          </p:cNvPicPr>
          <p:nvPr/>
        </p:nvPicPr>
        <p:blipFill>
          <a:blip r:embed="rId10"/>
          <a:stretch>
            <a:fillRect/>
          </a:stretch>
        </p:blipFill>
        <p:spPr>
          <a:xfrm>
            <a:off x="6096262" y="624794"/>
            <a:ext cx="2830407" cy="2209338"/>
          </a:xfrm>
          <a:prstGeom prst="rect">
            <a:avLst/>
          </a:prstGeom>
        </p:spPr>
      </p:pic>
      <p:sp>
        <p:nvSpPr>
          <p:cNvPr id="18" name="矢印: 下 17">
            <a:extLst>
              <a:ext uri="{FF2B5EF4-FFF2-40B4-BE49-F238E27FC236}">
                <a16:creationId xmlns:a16="http://schemas.microsoft.com/office/drawing/2014/main" id="{CBBC5643-85C2-4020-A309-C673E0BEEC0F}"/>
              </a:ext>
            </a:extLst>
          </p:cNvPr>
          <p:cNvSpPr/>
          <p:nvPr/>
        </p:nvSpPr>
        <p:spPr>
          <a:xfrm>
            <a:off x="696716" y="2769371"/>
            <a:ext cx="130634" cy="108862"/>
          </a:xfrm>
          <a:prstGeom prst="downArrow">
            <a:avLst/>
          </a:prstGeom>
          <a:solidFill>
            <a:srgbClr val="99FF99"/>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9" name="矢印: 下 18">
            <a:extLst>
              <a:ext uri="{FF2B5EF4-FFF2-40B4-BE49-F238E27FC236}">
                <a16:creationId xmlns:a16="http://schemas.microsoft.com/office/drawing/2014/main" id="{569339B5-1590-4C7B-BB0A-694EDAE145FB}"/>
              </a:ext>
            </a:extLst>
          </p:cNvPr>
          <p:cNvSpPr/>
          <p:nvPr/>
        </p:nvSpPr>
        <p:spPr>
          <a:xfrm>
            <a:off x="2431325" y="2769371"/>
            <a:ext cx="130634" cy="108862"/>
          </a:xfrm>
          <a:prstGeom prst="downArrow">
            <a:avLst/>
          </a:prstGeom>
          <a:solidFill>
            <a:srgbClr val="FFCC00"/>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6" name="正方形/長方形 15">
            <a:extLst>
              <a:ext uri="{FF2B5EF4-FFF2-40B4-BE49-F238E27FC236}">
                <a16:creationId xmlns:a16="http://schemas.microsoft.com/office/drawing/2014/main" id="{729DBC39-8D4B-438B-9F73-AA9FB23055A2}"/>
              </a:ext>
            </a:extLst>
          </p:cNvPr>
          <p:cNvSpPr/>
          <p:nvPr/>
        </p:nvSpPr>
        <p:spPr>
          <a:xfrm>
            <a:off x="401942" y="1222352"/>
            <a:ext cx="731551" cy="1545838"/>
          </a:xfrm>
          <a:prstGeom prst="rect">
            <a:avLst/>
          </a:prstGeom>
          <a:noFill/>
          <a:ln w="19050">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17" name="正方形/長方形 16">
            <a:extLst>
              <a:ext uri="{FF2B5EF4-FFF2-40B4-BE49-F238E27FC236}">
                <a16:creationId xmlns:a16="http://schemas.microsoft.com/office/drawing/2014/main" id="{C1D56943-C2C3-458F-8C6E-8D3662489749}"/>
              </a:ext>
            </a:extLst>
          </p:cNvPr>
          <p:cNvSpPr/>
          <p:nvPr/>
        </p:nvSpPr>
        <p:spPr>
          <a:xfrm>
            <a:off x="2131564" y="1222352"/>
            <a:ext cx="731551" cy="1545838"/>
          </a:xfrm>
          <a:prstGeom prst="rect">
            <a:avLst/>
          </a:prstGeom>
          <a:noFill/>
          <a:ln w="19050">
            <a:solidFill>
              <a:srgbClr val="FF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0" name="矢印: 下 19">
            <a:extLst>
              <a:ext uri="{FF2B5EF4-FFF2-40B4-BE49-F238E27FC236}">
                <a16:creationId xmlns:a16="http://schemas.microsoft.com/office/drawing/2014/main" id="{403313E3-54D1-49F4-973F-5AC8621520F7}"/>
              </a:ext>
            </a:extLst>
          </p:cNvPr>
          <p:cNvSpPr/>
          <p:nvPr/>
        </p:nvSpPr>
        <p:spPr>
          <a:xfrm>
            <a:off x="4010197" y="2769371"/>
            <a:ext cx="130634" cy="108862"/>
          </a:xfrm>
          <a:prstGeom prst="downArrow">
            <a:avLst/>
          </a:prstGeom>
          <a:solidFill>
            <a:srgbClr val="99FF99"/>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1" name="矢印: 下 20">
            <a:extLst>
              <a:ext uri="{FF2B5EF4-FFF2-40B4-BE49-F238E27FC236}">
                <a16:creationId xmlns:a16="http://schemas.microsoft.com/office/drawing/2014/main" id="{B1B5FCD3-C8A7-4013-993C-04BF2A48DA24}"/>
              </a:ext>
            </a:extLst>
          </p:cNvPr>
          <p:cNvSpPr/>
          <p:nvPr/>
        </p:nvSpPr>
        <p:spPr>
          <a:xfrm>
            <a:off x="4835925" y="2769371"/>
            <a:ext cx="130634" cy="108862"/>
          </a:xfrm>
          <a:prstGeom prst="downArrow">
            <a:avLst/>
          </a:prstGeom>
          <a:solidFill>
            <a:srgbClr val="FFCC00"/>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2" name="正方形/長方形 21">
            <a:extLst>
              <a:ext uri="{FF2B5EF4-FFF2-40B4-BE49-F238E27FC236}">
                <a16:creationId xmlns:a16="http://schemas.microsoft.com/office/drawing/2014/main" id="{829ABC31-AEB4-4C6C-8973-81D8978DD850}"/>
              </a:ext>
            </a:extLst>
          </p:cNvPr>
          <p:cNvSpPr/>
          <p:nvPr/>
        </p:nvSpPr>
        <p:spPr>
          <a:xfrm>
            <a:off x="3830831" y="1222352"/>
            <a:ext cx="496410" cy="1545838"/>
          </a:xfrm>
          <a:prstGeom prst="rect">
            <a:avLst/>
          </a:prstGeom>
          <a:noFill/>
          <a:ln w="19050">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3" name="正方形/長方形 22">
            <a:extLst>
              <a:ext uri="{FF2B5EF4-FFF2-40B4-BE49-F238E27FC236}">
                <a16:creationId xmlns:a16="http://schemas.microsoft.com/office/drawing/2014/main" id="{A1487A57-FAC0-459B-8595-C8B55BC2D13C}"/>
              </a:ext>
            </a:extLst>
          </p:cNvPr>
          <p:cNvSpPr/>
          <p:nvPr/>
        </p:nvSpPr>
        <p:spPr>
          <a:xfrm>
            <a:off x="4656386" y="1222352"/>
            <a:ext cx="492055" cy="1545838"/>
          </a:xfrm>
          <a:prstGeom prst="rect">
            <a:avLst/>
          </a:prstGeom>
          <a:noFill/>
          <a:ln w="19050">
            <a:solidFill>
              <a:srgbClr val="FF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4" name="矢印: 下 23">
            <a:extLst>
              <a:ext uri="{FF2B5EF4-FFF2-40B4-BE49-F238E27FC236}">
                <a16:creationId xmlns:a16="http://schemas.microsoft.com/office/drawing/2014/main" id="{CFD29987-DFB3-4E65-8A72-EB76E818AD88}"/>
              </a:ext>
            </a:extLst>
          </p:cNvPr>
          <p:cNvSpPr/>
          <p:nvPr/>
        </p:nvSpPr>
        <p:spPr>
          <a:xfrm>
            <a:off x="6394067" y="2769371"/>
            <a:ext cx="130634" cy="108862"/>
          </a:xfrm>
          <a:prstGeom prst="downArrow">
            <a:avLst/>
          </a:prstGeom>
          <a:solidFill>
            <a:srgbClr val="99FF99"/>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5" name="矢印: 下 24">
            <a:extLst>
              <a:ext uri="{FF2B5EF4-FFF2-40B4-BE49-F238E27FC236}">
                <a16:creationId xmlns:a16="http://schemas.microsoft.com/office/drawing/2014/main" id="{F4CEC96A-D7BE-4B50-A17C-A93263C50DBC}"/>
              </a:ext>
            </a:extLst>
          </p:cNvPr>
          <p:cNvSpPr/>
          <p:nvPr/>
        </p:nvSpPr>
        <p:spPr>
          <a:xfrm>
            <a:off x="7013011" y="2769371"/>
            <a:ext cx="130634" cy="108862"/>
          </a:xfrm>
          <a:prstGeom prst="downArrow">
            <a:avLst/>
          </a:prstGeom>
          <a:solidFill>
            <a:srgbClr val="FFCC00"/>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6" name="正方形/長方形 25">
            <a:extLst>
              <a:ext uri="{FF2B5EF4-FFF2-40B4-BE49-F238E27FC236}">
                <a16:creationId xmlns:a16="http://schemas.microsoft.com/office/drawing/2014/main" id="{7A86C068-16B7-400B-A268-721413CDA0C1}"/>
              </a:ext>
            </a:extLst>
          </p:cNvPr>
          <p:cNvSpPr/>
          <p:nvPr/>
        </p:nvSpPr>
        <p:spPr>
          <a:xfrm>
            <a:off x="6282022" y="1222352"/>
            <a:ext cx="370130" cy="1545838"/>
          </a:xfrm>
          <a:prstGeom prst="rect">
            <a:avLst/>
          </a:prstGeom>
          <a:noFill/>
          <a:ln w="19050">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7" name="正方形/長方形 26">
            <a:extLst>
              <a:ext uri="{FF2B5EF4-FFF2-40B4-BE49-F238E27FC236}">
                <a16:creationId xmlns:a16="http://schemas.microsoft.com/office/drawing/2014/main" id="{409CD676-4A03-4E7C-9CB6-9AE4EFFF7450}"/>
              </a:ext>
            </a:extLst>
          </p:cNvPr>
          <p:cNvSpPr/>
          <p:nvPr/>
        </p:nvSpPr>
        <p:spPr>
          <a:xfrm>
            <a:off x="6891182" y="1222352"/>
            <a:ext cx="370130" cy="1545838"/>
          </a:xfrm>
          <a:prstGeom prst="rect">
            <a:avLst/>
          </a:prstGeom>
          <a:noFill/>
          <a:ln w="19050">
            <a:solidFill>
              <a:srgbClr val="FF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p>
        </p:txBody>
      </p:sp>
      <p:sp>
        <p:nvSpPr>
          <p:cNvPr id="2" name="正方形/長方形 1">
            <a:extLst>
              <a:ext uri="{FF2B5EF4-FFF2-40B4-BE49-F238E27FC236}">
                <a16:creationId xmlns:a16="http://schemas.microsoft.com/office/drawing/2014/main" id="{A3E74546-E411-4086-9BAD-6995E6039B79}"/>
              </a:ext>
            </a:extLst>
          </p:cNvPr>
          <p:cNvSpPr/>
          <p:nvPr/>
        </p:nvSpPr>
        <p:spPr>
          <a:xfrm>
            <a:off x="217724" y="3026811"/>
            <a:ext cx="2835177" cy="1769233"/>
          </a:xfrm>
          <a:prstGeom prst="rect">
            <a:avLst/>
          </a:prstGeom>
          <a:noFill/>
          <a:ln w="1270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① </a:t>
            </a:r>
            <a:r>
              <a:rPr kumimoji="1" lang="en-US" altLang="ja-JP" sz="847" dirty="0">
                <a:solidFill>
                  <a:schemeClr val="tx1"/>
                </a:solidFill>
              </a:rPr>
              <a:t>5/20</a:t>
            </a:r>
            <a:r>
              <a:rPr kumimoji="1" lang="ja-JP" altLang="en-US" sz="847" dirty="0">
                <a:solidFill>
                  <a:schemeClr val="tx1"/>
                </a:solidFill>
              </a:rPr>
              <a:t>～</a:t>
            </a:r>
            <a:r>
              <a:rPr kumimoji="1" lang="en-US" altLang="ja-JP" sz="847" dirty="0">
                <a:solidFill>
                  <a:schemeClr val="tx1"/>
                </a:solidFill>
              </a:rPr>
              <a:t>5/22</a:t>
            </a:r>
            <a:endParaRPr kumimoji="1" lang="ja-JP" altLang="en-US" sz="847" dirty="0">
              <a:solidFill>
                <a:schemeClr val="tx1"/>
              </a:solidFill>
            </a:endParaRPr>
          </a:p>
        </p:txBody>
      </p:sp>
      <p:sp>
        <p:nvSpPr>
          <p:cNvPr id="39" name="正方形/長方形 38">
            <a:extLst>
              <a:ext uri="{FF2B5EF4-FFF2-40B4-BE49-F238E27FC236}">
                <a16:creationId xmlns:a16="http://schemas.microsoft.com/office/drawing/2014/main" id="{1430747F-6787-4554-8FD7-3E1EE7C6CA3D}"/>
              </a:ext>
            </a:extLst>
          </p:cNvPr>
          <p:cNvSpPr/>
          <p:nvPr/>
        </p:nvSpPr>
        <p:spPr>
          <a:xfrm>
            <a:off x="648300" y="2858233"/>
            <a:ext cx="219419" cy="17656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①</a:t>
            </a:r>
          </a:p>
        </p:txBody>
      </p:sp>
      <p:sp>
        <p:nvSpPr>
          <p:cNvPr id="40" name="正方形/長方形 39">
            <a:extLst>
              <a:ext uri="{FF2B5EF4-FFF2-40B4-BE49-F238E27FC236}">
                <a16:creationId xmlns:a16="http://schemas.microsoft.com/office/drawing/2014/main" id="{DD5F858F-2D0F-4FD8-BF6F-DBE74E7BC939}"/>
              </a:ext>
            </a:extLst>
          </p:cNvPr>
          <p:cNvSpPr/>
          <p:nvPr/>
        </p:nvSpPr>
        <p:spPr>
          <a:xfrm>
            <a:off x="2390492" y="2858233"/>
            <a:ext cx="219419" cy="17656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②</a:t>
            </a:r>
          </a:p>
        </p:txBody>
      </p:sp>
      <p:sp>
        <p:nvSpPr>
          <p:cNvPr id="41" name="正方形/長方形 40">
            <a:extLst>
              <a:ext uri="{FF2B5EF4-FFF2-40B4-BE49-F238E27FC236}">
                <a16:creationId xmlns:a16="http://schemas.microsoft.com/office/drawing/2014/main" id="{468E9117-744A-4643-BE77-441D78518C14}"/>
              </a:ext>
            </a:extLst>
          </p:cNvPr>
          <p:cNvSpPr/>
          <p:nvPr/>
        </p:nvSpPr>
        <p:spPr>
          <a:xfrm>
            <a:off x="3967198" y="2858233"/>
            <a:ext cx="219419" cy="17656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③</a:t>
            </a:r>
          </a:p>
        </p:txBody>
      </p:sp>
      <p:sp>
        <p:nvSpPr>
          <p:cNvPr id="42" name="正方形/長方形 41">
            <a:extLst>
              <a:ext uri="{FF2B5EF4-FFF2-40B4-BE49-F238E27FC236}">
                <a16:creationId xmlns:a16="http://schemas.microsoft.com/office/drawing/2014/main" id="{03FF9F75-8D87-4AF9-9692-4A21BE02FDF3}"/>
              </a:ext>
            </a:extLst>
          </p:cNvPr>
          <p:cNvSpPr/>
          <p:nvPr/>
        </p:nvSpPr>
        <p:spPr>
          <a:xfrm>
            <a:off x="4795041" y="2858233"/>
            <a:ext cx="219419" cy="17656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④</a:t>
            </a:r>
          </a:p>
        </p:txBody>
      </p:sp>
      <p:sp>
        <p:nvSpPr>
          <p:cNvPr id="43" name="正方形/長方形 42">
            <a:extLst>
              <a:ext uri="{FF2B5EF4-FFF2-40B4-BE49-F238E27FC236}">
                <a16:creationId xmlns:a16="http://schemas.microsoft.com/office/drawing/2014/main" id="{8E2CA850-AF33-4109-A8A6-2ECDEC3AAE03}"/>
              </a:ext>
            </a:extLst>
          </p:cNvPr>
          <p:cNvSpPr/>
          <p:nvPr/>
        </p:nvSpPr>
        <p:spPr>
          <a:xfrm>
            <a:off x="6356550" y="2858233"/>
            <a:ext cx="219419" cy="17656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⑤</a:t>
            </a:r>
          </a:p>
        </p:txBody>
      </p:sp>
      <p:sp>
        <p:nvSpPr>
          <p:cNvPr id="44" name="正方形/長方形 43">
            <a:extLst>
              <a:ext uri="{FF2B5EF4-FFF2-40B4-BE49-F238E27FC236}">
                <a16:creationId xmlns:a16="http://schemas.microsoft.com/office/drawing/2014/main" id="{07C8B852-C84A-495A-A15B-8CC6D22232EA}"/>
              </a:ext>
            </a:extLst>
          </p:cNvPr>
          <p:cNvSpPr/>
          <p:nvPr/>
        </p:nvSpPr>
        <p:spPr>
          <a:xfrm>
            <a:off x="6975345" y="2858233"/>
            <a:ext cx="219419" cy="176562"/>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47" dirty="0">
                <a:solidFill>
                  <a:schemeClr val="tx1"/>
                </a:solidFill>
              </a:rPr>
              <a:t>⑥</a:t>
            </a:r>
          </a:p>
        </p:txBody>
      </p:sp>
      <p:sp>
        <p:nvSpPr>
          <p:cNvPr id="9" name="スライド番号プレースホルダー 8"/>
          <p:cNvSpPr>
            <a:spLocks noGrp="1"/>
          </p:cNvSpPr>
          <p:nvPr>
            <p:ph type="sldNum" sz="quarter" idx="12"/>
          </p:nvPr>
        </p:nvSpPr>
        <p:spPr/>
        <p:txBody>
          <a:bodyPr/>
          <a:lstStyle/>
          <a:p>
            <a:fld id="{F7809CC4-BC24-49F4-821D-E9970E7A63E4}" type="slidenum">
              <a:rPr kumimoji="1" lang="ja-JP" altLang="en-US" smtClean="0"/>
              <a:pPr/>
              <a:t>67</a:t>
            </a:fld>
            <a:endParaRPr kumimoji="1" lang="ja-JP" altLang="en-US" dirty="0"/>
          </a:p>
        </p:txBody>
      </p:sp>
      <p:grpSp>
        <p:nvGrpSpPr>
          <p:cNvPr id="45" name="グループ化 44"/>
          <p:cNvGrpSpPr/>
          <p:nvPr/>
        </p:nvGrpSpPr>
        <p:grpSpPr>
          <a:xfrm>
            <a:off x="7199721" y="19078"/>
            <a:ext cx="1902880" cy="375487"/>
            <a:chOff x="162150" y="2254313"/>
            <a:chExt cx="2412000" cy="375487"/>
          </a:xfrm>
        </p:grpSpPr>
        <p:sp>
          <p:nvSpPr>
            <p:cNvPr id="46" name="角丸四角形 45"/>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47"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smtClean="0">
                  <a:solidFill>
                    <a:srgbClr val="0070C0"/>
                  </a:solidFill>
                  <a:latin typeface="ＭＳ Ｐゴシック" panose="020B0600070205080204" pitchFamily="50" charset="-128"/>
                  <a:ea typeface="ＭＳ Ｐゴシック" panose="020B0600070205080204" pitchFamily="50" charset="-128"/>
                </a:rPr>
                <a:t>試行実施</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4085265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4A3C0D-E2D7-44FC-9326-3F1409C7ECB1}"/>
              </a:ext>
            </a:extLst>
          </p:cNvPr>
          <p:cNvSpPr/>
          <p:nvPr/>
        </p:nvSpPr>
        <p:spPr>
          <a:xfrm>
            <a:off x="0" y="206902"/>
            <a:ext cx="9144000" cy="391903"/>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spcBef>
                <a:spcPct val="10000"/>
              </a:spcBef>
              <a:defRPr/>
            </a:pP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p>
        </p:txBody>
      </p:sp>
      <p:pic>
        <p:nvPicPr>
          <p:cNvPr id="4" name="図 3"/>
          <p:cNvPicPr>
            <a:picLocks noChangeAspect="1"/>
          </p:cNvPicPr>
          <p:nvPr/>
        </p:nvPicPr>
        <p:blipFill>
          <a:blip r:embed="rId2"/>
          <a:stretch>
            <a:fillRect/>
          </a:stretch>
        </p:blipFill>
        <p:spPr>
          <a:xfrm>
            <a:off x="6033284" y="1342716"/>
            <a:ext cx="2830407" cy="2141313"/>
          </a:xfrm>
          <a:prstGeom prst="rect">
            <a:avLst/>
          </a:prstGeom>
        </p:spPr>
      </p:pic>
      <p:pic>
        <p:nvPicPr>
          <p:cNvPr id="11" name="図 10"/>
          <p:cNvPicPr>
            <a:picLocks noChangeAspect="1"/>
          </p:cNvPicPr>
          <p:nvPr/>
        </p:nvPicPr>
        <p:blipFill>
          <a:blip r:embed="rId3"/>
          <a:stretch>
            <a:fillRect/>
          </a:stretch>
        </p:blipFill>
        <p:spPr>
          <a:xfrm>
            <a:off x="175138" y="3917996"/>
            <a:ext cx="2830407" cy="2208859"/>
          </a:xfrm>
          <a:prstGeom prst="rect">
            <a:avLst/>
          </a:prstGeom>
        </p:spPr>
      </p:pic>
      <p:pic>
        <p:nvPicPr>
          <p:cNvPr id="12" name="図 11"/>
          <p:cNvPicPr>
            <a:picLocks noChangeAspect="1"/>
          </p:cNvPicPr>
          <p:nvPr/>
        </p:nvPicPr>
        <p:blipFill>
          <a:blip r:embed="rId4"/>
          <a:stretch>
            <a:fillRect/>
          </a:stretch>
        </p:blipFill>
        <p:spPr>
          <a:xfrm>
            <a:off x="3104211" y="3917996"/>
            <a:ext cx="2830407" cy="2208859"/>
          </a:xfrm>
          <a:prstGeom prst="rect">
            <a:avLst/>
          </a:prstGeom>
        </p:spPr>
      </p:pic>
      <p:pic>
        <p:nvPicPr>
          <p:cNvPr id="13" name="図 12"/>
          <p:cNvPicPr>
            <a:picLocks noChangeAspect="1"/>
          </p:cNvPicPr>
          <p:nvPr/>
        </p:nvPicPr>
        <p:blipFill>
          <a:blip r:embed="rId5"/>
          <a:stretch>
            <a:fillRect/>
          </a:stretch>
        </p:blipFill>
        <p:spPr>
          <a:xfrm>
            <a:off x="6033284" y="3985542"/>
            <a:ext cx="2830407" cy="2141313"/>
          </a:xfrm>
          <a:prstGeom prst="rect">
            <a:avLst/>
          </a:prstGeom>
        </p:spPr>
      </p:pic>
      <p:pic>
        <p:nvPicPr>
          <p:cNvPr id="14" name="図 13"/>
          <p:cNvPicPr>
            <a:picLocks noChangeAspect="1"/>
          </p:cNvPicPr>
          <p:nvPr/>
        </p:nvPicPr>
        <p:blipFill>
          <a:blip r:embed="rId6"/>
          <a:stretch>
            <a:fillRect/>
          </a:stretch>
        </p:blipFill>
        <p:spPr>
          <a:xfrm>
            <a:off x="3104211" y="1342716"/>
            <a:ext cx="2830407" cy="2141313"/>
          </a:xfrm>
          <a:prstGeom prst="rect">
            <a:avLst/>
          </a:prstGeom>
        </p:spPr>
      </p:pic>
      <p:pic>
        <p:nvPicPr>
          <p:cNvPr id="18" name="図 17"/>
          <p:cNvPicPr>
            <a:picLocks noChangeAspect="1"/>
          </p:cNvPicPr>
          <p:nvPr/>
        </p:nvPicPr>
        <p:blipFill>
          <a:blip r:embed="rId7"/>
          <a:stretch>
            <a:fillRect/>
          </a:stretch>
        </p:blipFill>
        <p:spPr>
          <a:xfrm>
            <a:off x="175138" y="1342716"/>
            <a:ext cx="2830407" cy="2100396"/>
          </a:xfrm>
          <a:prstGeom prst="rect">
            <a:avLst/>
          </a:prstGeom>
        </p:spPr>
      </p:pic>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68</a:t>
            </a:fld>
            <a:endParaRPr kumimoji="1" lang="ja-JP" altLang="en-US" dirty="0"/>
          </a:p>
        </p:txBody>
      </p:sp>
      <p:grpSp>
        <p:nvGrpSpPr>
          <p:cNvPr id="10" name="グループ化 9"/>
          <p:cNvGrpSpPr/>
          <p:nvPr/>
        </p:nvGrpSpPr>
        <p:grpSpPr>
          <a:xfrm>
            <a:off x="7199721" y="19078"/>
            <a:ext cx="1902880" cy="375487"/>
            <a:chOff x="162150" y="2254313"/>
            <a:chExt cx="2412000" cy="375487"/>
          </a:xfrm>
        </p:grpSpPr>
        <p:sp>
          <p:nvSpPr>
            <p:cNvPr id="15" name="角丸四角形 14"/>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6"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smtClean="0">
                  <a:solidFill>
                    <a:srgbClr val="0070C0"/>
                  </a:solidFill>
                  <a:latin typeface="ＭＳ Ｐゴシック" panose="020B0600070205080204" pitchFamily="50" charset="-128"/>
                  <a:ea typeface="ＭＳ Ｐゴシック" panose="020B0600070205080204" pitchFamily="50" charset="-128"/>
                </a:rPr>
                <a:t>試行実施</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499535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6368" y="733148"/>
            <a:ext cx="8925569" cy="4295681"/>
          </a:xfrm>
          <a:prstGeom prst="roundRect">
            <a:avLst>
              <a:gd name="adj" fmla="val 6321"/>
            </a:avLst>
          </a:prstGeom>
          <a:solidFill>
            <a:schemeClr val="bg1"/>
          </a:soli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20" name="角丸四角形 19"/>
          <p:cNvSpPr/>
          <p:nvPr/>
        </p:nvSpPr>
        <p:spPr>
          <a:xfrm>
            <a:off x="106369" y="5165368"/>
            <a:ext cx="8925568" cy="1568862"/>
          </a:xfrm>
          <a:prstGeom prst="roundRect">
            <a:avLst>
              <a:gd name="adj" fmla="val 6321"/>
            </a:avLst>
          </a:prstGeom>
          <a:solidFill>
            <a:schemeClr val="bg1"/>
          </a:soli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15" name="角丸四角形 14"/>
          <p:cNvSpPr/>
          <p:nvPr/>
        </p:nvSpPr>
        <p:spPr>
          <a:xfrm>
            <a:off x="7648621" y="5591915"/>
            <a:ext cx="1296000" cy="900000"/>
          </a:xfrm>
          <a:prstGeom prst="roundRec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latin typeface="ＭＳ Ｐゴシック" panose="020B0600070205080204" pitchFamily="50" charset="-128"/>
                <a:ea typeface="ＭＳ Ｐゴシック" panose="020B0600070205080204" pitchFamily="50" charset="-128"/>
              </a:rPr>
              <a:t>スカム浮上</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2" name="角丸四角形 1"/>
          <p:cNvSpPr/>
          <p:nvPr/>
        </p:nvSpPr>
        <p:spPr>
          <a:xfrm>
            <a:off x="484589" y="5591915"/>
            <a:ext cx="1296000" cy="900000"/>
          </a:xfrm>
          <a:prstGeom prst="roundRec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latin typeface="ＭＳ Ｐゴシック" panose="020B0600070205080204" pitchFamily="50" charset="-128"/>
                <a:ea typeface="ＭＳ Ｐゴシック" panose="020B0600070205080204" pitchFamily="50" charset="-128"/>
              </a:rPr>
              <a:t>汚濁物質</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600" dirty="0" smtClean="0">
                <a:solidFill>
                  <a:schemeClr val="tx1"/>
                </a:solidFill>
                <a:latin typeface="ＭＳ Ｐゴシック" panose="020B0600070205080204" pitchFamily="50" charset="-128"/>
                <a:ea typeface="ＭＳ Ｐゴシック" panose="020B0600070205080204" pitchFamily="50" charset="-128"/>
              </a:rPr>
              <a:t>流入</a:t>
            </a:r>
            <a:endParaRPr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12" name="角丸四角形 11"/>
          <p:cNvSpPr/>
          <p:nvPr/>
        </p:nvSpPr>
        <p:spPr>
          <a:xfrm>
            <a:off x="2275597" y="5591915"/>
            <a:ext cx="1296000" cy="900000"/>
          </a:xfrm>
          <a:prstGeom prst="roundRec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a:solidFill>
                  <a:schemeClr val="tx1"/>
                </a:solidFill>
                <a:latin typeface="ＭＳ Ｐゴシック" panose="020B0600070205080204" pitchFamily="50" charset="-128"/>
                <a:ea typeface="ＭＳ Ｐゴシック" panose="020B0600070205080204" pitchFamily="50" charset="-128"/>
              </a:rPr>
              <a:t>汚濁物質</a:t>
            </a:r>
            <a:endParaRPr lang="en-US" altLang="ja-JP" sz="160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600">
                <a:solidFill>
                  <a:schemeClr val="tx1"/>
                </a:solidFill>
                <a:latin typeface="ＭＳ Ｐゴシック" panose="020B0600070205080204" pitchFamily="50" charset="-128"/>
                <a:ea typeface="ＭＳ Ｐゴシック" panose="020B0600070205080204" pitchFamily="50" charset="-128"/>
              </a:rPr>
              <a:t>堆積</a:t>
            </a:r>
            <a:endParaRPr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13" name="角丸四角形 12"/>
          <p:cNvSpPr/>
          <p:nvPr/>
        </p:nvSpPr>
        <p:spPr>
          <a:xfrm>
            <a:off x="4066605" y="5591915"/>
            <a:ext cx="1296000" cy="900000"/>
          </a:xfrm>
          <a:prstGeom prst="roundRec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latin typeface="ＭＳ Ｐゴシック" panose="020B0600070205080204" pitchFamily="50" charset="-128"/>
                <a:ea typeface="ＭＳ Ｐゴシック" panose="020B0600070205080204" pitchFamily="50" charset="-128"/>
              </a:rPr>
              <a:t>汚濁物質</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600" dirty="0">
                <a:solidFill>
                  <a:schemeClr val="tx1"/>
                </a:solidFill>
                <a:latin typeface="ＭＳ Ｐゴシック" panose="020B0600070205080204" pitchFamily="50" charset="-128"/>
                <a:ea typeface="ＭＳ Ｐゴシック" panose="020B0600070205080204" pitchFamily="50" charset="-128"/>
              </a:rPr>
              <a:t>嫌気性分解</a:t>
            </a:r>
          </a:p>
        </p:txBody>
      </p:sp>
      <p:sp>
        <p:nvSpPr>
          <p:cNvPr id="14" name="角丸四角形 13"/>
          <p:cNvSpPr/>
          <p:nvPr/>
        </p:nvSpPr>
        <p:spPr>
          <a:xfrm>
            <a:off x="5857613" y="5591915"/>
            <a:ext cx="1296000" cy="900000"/>
          </a:xfrm>
          <a:prstGeom prst="roundRec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a:solidFill>
                  <a:schemeClr val="tx1"/>
                </a:solidFill>
                <a:latin typeface="ＭＳ Ｐゴシック" panose="020B0600070205080204" pitchFamily="50" charset="-128"/>
                <a:ea typeface="ＭＳ Ｐゴシック" panose="020B0600070205080204" pitchFamily="50" charset="-128"/>
              </a:rPr>
              <a:t>ガス発生</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矢印: 右 10">
            <a:extLst>
              <a:ext uri="{FF2B5EF4-FFF2-40B4-BE49-F238E27FC236}">
                <a16:creationId xmlns:a16="http://schemas.microsoft.com/office/drawing/2014/main" id="{23AA6C82-1CDD-4ED2-A8A2-9EB7CAF18B3E}"/>
              </a:ext>
            </a:extLst>
          </p:cNvPr>
          <p:cNvSpPr/>
          <p:nvPr/>
        </p:nvSpPr>
        <p:spPr>
          <a:xfrm>
            <a:off x="1830093" y="5898481"/>
            <a:ext cx="396000" cy="286871"/>
          </a:xfrm>
          <a:prstGeom prst="rightArrow">
            <a:avLst/>
          </a:prstGeom>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7" name="矢印: 右 10">
            <a:extLst>
              <a:ext uri="{FF2B5EF4-FFF2-40B4-BE49-F238E27FC236}">
                <a16:creationId xmlns:a16="http://schemas.microsoft.com/office/drawing/2014/main" id="{23AA6C82-1CDD-4ED2-A8A2-9EB7CAF18B3E}"/>
              </a:ext>
            </a:extLst>
          </p:cNvPr>
          <p:cNvSpPr/>
          <p:nvPr/>
        </p:nvSpPr>
        <p:spPr>
          <a:xfrm>
            <a:off x="3621101" y="5898481"/>
            <a:ext cx="396000" cy="286871"/>
          </a:xfrm>
          <a:prstGeom prst="rightArrow">
            <a:avLst/>
          </a:prstGeom>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8" name="矢印: 右 10">
            <a:extLst>
              <a:ext uri="{FF2B5EF4-FFF2-40B4-BE49-F238E27FC236}">
                <a16:creationId xmlns:a16="http://schemas.microsoft.com/office/drawing/2014/main" id="{23AA6C82-1CDD-4ED2-A8A2-9EB7CAF18B3E}"/>
              </a:ext>
            </a:extLst>
          </p:cNvPr>
          <p:cNvSpPr/>
          <p:nvPr/>
        </p:nvSpPr>
        <p:spPr>
          <a:xfrm>
            <a:off x="5415758" y="5898481"/>
            <a:ext cx="396000" cy="286871"/>
          </a:xfrm>
          <a:prstGeom prst="rightArrow">
            <a:avLst/>
          </a:prstGeom>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9" name="矢印: 右 10">
            <a:extLst>
              <a:ext uri="{FF2B5EF4-FFF2-40B4-BE49-F238E27FC236}">
                <a16:creationId xmlns:a16="http://schemas.microsoft.com/office/drawing/2014/main" id="{23AA6C82-1CDD-4ED2-A8A2-9EB7CAF18B3E}"/>
              </a:ext>
            </a:extLst>
          </p:cNvPr>
          <p:cNvSpPr/>
          <p:nvPr/>
        </p:nvSpPr>
        <p:spPr>
          <a:xfrm>
            <a:off x="7203117" y="5898481"/>
            <a:ext cx="396000" cy="286871"/>
          </a:xfrm>
          <a:prstGeom prst="rightArrow">
            <a:avLst/>
          </a:prstGeom>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grpSp>
        <p:nvGrpSpPr>
          <p:cNvPr id="11" name="グループ化 10"/>
          <p:cNvGrpSpPr/>
          <p:nvPr/>
        </p:nvGrpSpPr>
        <p:grpSpPr>
          <a:xfrm>
            <a:off x="35274" y="5283799"/>
            <a:ext cx="400110" cy="1332000"/>
            <a:chOff x="35274" y="5346326"/>
            <a:chExt cx="400110" cy="1332000"/>
          </a:xfrm>
        </p:grpSpPr>
        <p:sp>
          <p:nvSpPr>
            <p:cNvPr id="25" name="角丸四角形 24"/>
            <p:cNvSpPr/>
            <p:nvPr/>
          </p:nvSpPr>
          <p:spPr>
            <a:xfrm>
              <a:off x="73329" y="5369946"/>
              <a:ext cx="324000" cy="1284761"/>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C9B845FD-6F69-43E9-A3CD-865ECC887F39}"/>
                </a:ext>
              </a:extLst>
            </p:cNvPr>
            <p:cNvSpPr txBox="1"/>
            <p:nvPr/>
          </p:nvSpPr>
          <p:spPr>
            <a:xfrm>
              <a:off x="35274" y="5346326"/>
              <a:ext cx="40011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r>
                <a:rPr lang="ja-JP" altLang="en-US" sz="1400" dirty="0">
                  <a:latin typeface="ＭＳ Ｐゴシック" panose="020B0600070205080204" pitchFamily="50" charset="-128"/>
                  <a:ea typeface="ＭＳ Ｐゴシック" panose="020B0600070205080204" pitchFamily="50" charset="-128"/>
                </a:rPr>
                <a:t>スカムの挙動</a:t>
              </a:r>
            </a:p>
          </p:txBody>
        </p:sp>
      </p:grpSp>
      <p:grpSp>
        <p:nvGrpSpPr>
          <p:cNvPr id="10" name="グループ化 9"/>
          <p:cNvGrpSpPr/>
          <p:nvPr/>
        </p:nvGrpSpPr>
        <p:grpSpPr>
          <a:xfrm>
            <a:off x="35274" y="2214988"/>
            <a:ext cx="400110" cy="1332000"/>
            <a:chOff x="-1187590" y="2222282"/>
            <a:chExt cx="400110" cy="1332000"/>
          </a:xfrm>
        </p:grpSpPr>
        <p:sp>
          <p:nvSpPr>
            <p:cNvPr id="27" name="角丸四角形 26"/>
            <p:cNvSpPr/>
            <p:nvPr/>
          </p:nvSpPr>
          <p:spPr>
            <a:xfrm>
              <a:off x="-1149535" y="2245902"/>
              <a:ext cx="324000" cy="1284761"/>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ＭＳ Ｐゴシック" panose="020B0600070205080204" pitchFamily="50" charset="-128"/>
                <a:ea typeface="ＭＳ Ｐゴシック" panose="020B0600070205080204" pitchFamily="50" charset="-128"/>
              </a:endParaRPr>
            </a:p>
          </p:txBody>
        </p:sp>
        <p:sp>
          <p:nvSpPr>
            <p:cNvPr id="28" name="テキスト ボックス 27">
              <a:extLst>
                <a:ext uri="{FF2B5EF4-FFF2-40B4-BE49-F238E27FC236}">
                  <a16:creationId xmlns:a16="http://schemas.microsoft.com/office/drawing/2014/main" id="{C9B845FD-6F69-43E9-A3CD-865ECC887F39}"/>
                </a:ext>
              </a:extLst>
            </p:cNvPr>
            <p:cNvSpPr txBox="1"/>
            <p:nvPr/>
          </p:nvSpPr>
          <p:spPr>
            <a:xfrm>
              <a:off x="-1187590" y="2222282"/>
              <a:ext cx="40011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r>
                <a:rPr lang="ja-JP" altLang="en-US" sz="1400" dirty="0">
                  <a:latin typeface="ＭＳ Ｐゴシック" panose="020B0600070205080204" pitchFamily="50" charset="-128"/>
                  <a:ea typeface="ＭＳ Ｐゴシック" panose="020B0600070205080204" pitchFamily="50" charset="-128"/>
                </a:rPr>
                <a:t>スカム対策</a:t>
              </a:r>
            </a:p>
          </p:txBody>
        </p:sp>
      </p:grpSp>
      <p:sp>
        <p:nvSpPr>
          <p:cNvPr id="5" name="下矢印 4"/>
          <p:cNvSpPr/>
          <p:nvPr/>
        </p:nvSpPr>
        <p:spPr>
          <a:xfrm>
            <a:off x="1034774" y="4425456"/>
            <a:ext cx="591639" cy="1194442"/>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41" name="下矢印 40"/>
          <p:cNvSpPr/>
          <p:nvPr/>
        </p:nvSpPr>
        <p:spPr>
          <a:xfrm>
            <a:off x="2670771" y="4413422"/>
            <a:ext cx="591639" cy="1194442"/>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42" name="下矢印 41"/>
          <p:cNvSpPr/>
          <p:nvPr/>
        </p:nvSpPr>
        <p:spPr>
          <a:xfrm>
            <a:off x="4418786" y="4791898"/>
            <a:ext cx="591639" cy="828000"/>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43" name="下矢印 42"/>
          <p:cNvSpPr/>
          <p:nvPr/>
        </p:nvSpPr>
        <p:spPr>
          <a:xfrm>
            <a:off x="6209794" y="4796718"/>
            <a:ext cx="591639" cy="828000"/>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4600029" y="4783437"/>
            <a:ext cx="2052000" cy="18968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48" name="正方形/長方形 47"/>
          <p:cNvSpPr/>
          <p:nvPr/>
        </p:nvSpPr>
        <p:spPr>
          <a:xfrm>
            <a:off x="5464620" y="4326062"/>
            <a:ext cx="298277" cy="46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56" name="下矢印 55"/>
          <p:cNvSpPr/>
          <p:nvPr/>
        </p:nvSpPr>
        <p:spPr>
          <a:xfrm>
            <a:off x="7817442" y="4397473"/>
            <a:ext cx="591639" cy="1194442"/>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grpSp>
        <p:nvGrpSpPr>
          <p:cNvPr id="50" name="グループ化 49"/>
          <p:cNvGrpSpPr/>
          <p:nvPr/>
        </p:nvGrpSpPr>
        <p:grpSpPr>
          <a:xfrm rot="1077287">
            <a:off x="8153652" y="5494304"/>
            <a:ext cx="1040910" cy="426494"/>
            <a:chOff x="7574449" y="3227034"/>
            <a:chExt cx="1099344" cy="450436"/>
          </a:xfrm>
        </p:grpSpPr>
        <p:sp>
          <p:nvSpPr>
            <p:cNvPr id="51" name="星 32 50"/>
            <p:cNvSpPr/>
            <p:nvPr/>
          </p:nvSpPr>
          <p:spPr>
            <a:xfrm>
              <a:off x="7574449" y="3227034"/>
              <a:ext cx="1099344" cy="450436"/>
            </a:xfrm>
            <a:prstGeom prst="star32">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sz="1000">
                <a:solidFill>
                  <a:srgbClr val="FF0000"/>
                </a:solidFill>
                <a:latin typeface="ＭＳ Ｐゴシック" panose="020B0600070205080204" pitchFamily="50" charset="-128"/>
                <a:ea typeface="ＭＳ Ｐゴシック" panose="020B0600070205080204" pitchFamily="50" charset="-128"/>
              </a:endParaRPr>
            </a:p>
          </p:txBody>
        </p:sp>
        <p:sp>
          <p:nvSpPr>
            <p:cNvPr id="52" name="テキスト ボックス 157"/>
            <p:cNvSpPr txBox="1"/>
            <p:nvPr/>
          </p:nvSpPr>
          <p:spPr>
            <a:xfrm>
              <a:off x="7673568" y="3296796"/>
              <a:ext cx="930275" cy="299049"/>
            </a:xfrm>
            <a:prstGeom prst="rect">
              <a:avLst/>
            </a:prstGeom>
            <a:noFill/>
            <a:ln>
              <a:noFill/>
            </a:ln>
          </p:spPr>
          <p:style>
            <a:lnRef idx="2">
              <a:schemeClr val="dk1"/>
            </a:lnRef>
            <a:fillRef idx="1">
              <a:schemeClr val="lt1"/>
            </a:fillRef>
            <a:effectRef idx="0">
              <a:schemeClr val="dk1"/>
            </a:effectRef>
            <a:fontRef idx="minor">
              <a:schemeClr val="dk1"/>
            </a:fontRef>
          </p:style>
          <p:txBody>
            <a:bodyPr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fontAlgn="auto">
                <a:spcBef>
                  <a:spcPct val="10000"/>
                </a:spcBef>
                <a:spcAft>
                  <a:spcPts val="0"/>
                </a:spcAft>
                <a:defRPr/>
              </a:pPr>
              <a:r>
                <a:rPr lang="ja-JP" altLang="en-US" sz="1000" b="1" dirty="0">
                  <a:solidFill>
                    <a:srgbClr val="FF0000"/>
                  </a:solidFill>
                  <a:latin typeface="ＭＳ Ｐゴシック" panose="020B0600070205080204" pitchFamily="50" charset="-128"/>
                  <a:ea typeface="ＭＳ Ｐゴシック" panose="020B0600070205080204" pitchFamily="50" charset="-128"/>
                </a:rPr>
                <a:t>スカム発生</a:t>
              </a:r>
            </a:p>
          </p:txBody>
        </p:sp>
      </p:grpSp>
      <p:sp>
        <p:nvSpPr>
          <p:cNvPr id="31" name="角丸四角形 30"/>
          <p:cNvSpPr/>
          <p:nvPr/>
        </p:nvSpPr>
        <p:spPr>
          <a:xfrm>
            <a:off x="476735" y="2076062"/>
            <a:ext cx="1707716" cy="2628000"/>
          </a:xfrm>
          <a:prstGeom prst="roundRect">
            <a:avLst/>
          </a:prstGeom>
          <a:gradFill>
            <a:gsLst>
              <a:gs pos="0">
                <a:srgbClr val="FFCCFF">
                  <a:lumMod val="88000"/>
                  <a:lumOff val="12000"/>
                </a:srgbClr>
              </a:gs>
              <a:gs pos="100000">
                <a:srgbClr val="FF66CC"/>
              </a:gs>
            </a:gsLst>
          </a:gra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r>
              <a:rPr lang="ja-JP" altLang="en-US" sz="1400" dirty="0">
                <a:solidFill>
                  <a:schemeClr val="tx1"/>
                </a:solidFill>
                <a:latin typeface="ＭＳ Ｐゴシック" panose="020B0600070205080204" pitchFamily="50" charset="-128"/>
                <a:ea typeface="ＭＳ Ｐゴシック" panose="020B0600070205080204" pitchFamily="50" charset="-128"/>
              </a:rPr>
              <a:t>◎下水接続率向上・　</a:t>
            </a:r>
            <a:r>
              <a:rPr lang="ja-JP" altLang="en-US" sz="1400" u="sng" dirty="0" smtClean="0">
                <a:solidFill>
                  <a:schemeClr val="tx1"/>
                </a:solidFill>
                <a:latin typeface="ＭＳ Ｐゴシック" panose="020B0600070205080204" pitchFamily="50" charset="-128"/>
                <a:ea typeface="ＭＳ Ｐゴシック" panose="020B0600070205080204" pitchFamily="50" charset="-128"/>
              </a:rPr>
              <a:t>合流改善</a:t>
            </a:r>
            <a:endParaRPr lang="en-US" altLang="ja-JP" sz="1400" u="sng" dirty="0" smtClean="0">
              <a:solidFill>
                <a:schemeClr val="tx1"/>
              </a:solidFill>
              <a:latin typeface="ＭＳ Ｐゴシック" panose="020B0600070205080204" pitchFamily="50" charset="-128"/>
              <a:ea typeface="ＭＳ Ｐゴシック" panose="020B0600070205080204" pitchFamily="50" charset="-128"/>
            </a:endParaRPr>
          </a:p>
          <a:p>
            <a:endParaRPr lang="en-US" altLang="ja-JP" sz="700" dirty="0">
              <a:solidFill>
                <a:schemeClr val="tx1"/>
              </a:solidFill>
              <a:latin typeface="ＭＳ Ｐゴシック" panose="020B0600070205080204" pitchFamily="50" charset="-128"/>
              <a:ea typeface="ＭＳ Ｐゴシック" panose="020B0600070205080204" pitchFamily="50" charset="-128"/>
            </a:endParaRPr>
          </a:p>
          <a:p>
            <a:r>
              <a:rPr lang="ja-JP" altLang="en-US" sz="1400" dirty="0" smtClean="0">
                <a:solidFill>
                  <a:schemeClr val="tx1"/>
                </a:solidFill>
                <a:latin typeface="ＭＳ Ｐゴシック" panose="020B0600070205080204" pitchFamily="50" charset="-128"/>
                <a:ea typeface="ＭＳ Ｐゴシック" panose="020B0600070205080204" pitchFamily="50" charset="-128"/>
              </a:rPr>
              <a:t>◎スクリーンの細目化</a:t>
            </a:r>
            <a:endParaRPr lang="en-US" altLang="ja-JP" sz="1400" dirty="0" smtClean="0">
              <a:solidFill>
                <a:schemeClr val="tx1"/>
              </a:solidFill>
              <a:latin typeface="ＭＳ Ｐゴシック" panose="020B0600070205080204" pitchFamily="50" charset="-128"/>
              <a:ea typeface="ＭＳ Ｐゴシック" panose="020B0600070205080204" pitchFamily="50" charset="-128"/>
            </a:endParaRPr>
          </a:p>
          <a:p>
            <a:r>
              <a:rPr lang="ja-JP" altLang="en-US" sz="1400" dirty="0">
                <a:solidFill>
                  <a:schemeClr val="tx1"/>
                </a:solidFill>
                <a:latin typeface="ＭＳ Ｐゴシック" panose="020B0600070205080204" pitchFamily="50" charset="-128"/>
                <a:ea typeface="ＭＳ Ｐゴシック" panose="020B0600070205080204" pitchFamily="50" charset="-128"/>
              </a:rPr>
              <a:t>　</a:t>
            </a:r>
            <a:r>
              <a:rPr lang="ja-JP" altLang="en-US" sz="1400" dirty="0" smtClean="0">
                <a:solidFill>
                  <a:schemeClr val="tx1"/>
                </a:solidFill>
                <a:latin typeface="ＭＳ Ｐゴシック" panose="020B0600070205080204" pitchFamily="50" charset="-128"/>
                <a:ea typeface="ＭＳ Ｐゴシック" panose="020B0600070205080204" pitchFamily="50" charset="-128"/>
              </a:rPr>
              <a:t>　　　　　　　　　・貯水池の設置</a:t>
            </a:r>
            <a:endParaRPr lang="en-US" altLang="ja-JP" sz="800" dirty="0" smtClean="0">
              <a:solidFill>
                <a:schemeClr val="tx1"/>
              </a:solidFill>
              <a:latin typeface="ＭＳ Ｐゴシック" panose="020B0600070205080204" pitchFamily="50" charset="-128"/>
              <a:ea typeface="ＭＳ Ｐゴシック" panose="020B0600070205080204" pitchFamily="50" charset="-128"/>
            </a:endParaRPr>
          </a:p>
          <a:p>
            <a:endParaRPr lang="en-US" altLang="ja-JP" sz="700" dirty="0" smtClean="0">
              <a:solidFill>
                <a:schemeClr val="tx1"/>
              </a:solidFill>
              <a:latin typeface="ＭＳ Ｐゴシック" panose="020B0600070205080204" pitchFamily="50" charset="-128"/>
              <a:ea typeface="ＭＳ Ｐゴシック" panose="020B0600070205080204" pitchFamily="50" charset="-128"/>
            </a:endParaRPr>
          </a:p>
          <a:p>
            <a:r>
              <a:rPr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400" dirty="0">
                <a:solidFill>
                  <a:schemeClr val="tx1"/>
                </a:solidFill>
                <a:latin typeface="ＭＳ Ｐゴシック" panose="020B0600070205080204" pitchFamily="50" charset="-128"/>
                <a:ea typeface="ＭＳ Ｐゴシック" panose="020B0600070205080204" pitchFamily="50" charset="-128"/>
              </a:rPr>
              <a:t>抽水所でのフラッシング運転</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endParaRPr lang="en-US" altLang="ja-JP" sz="700" u="sng" dirty="0">
              <a:solidFill>
                <a:schemeClr val="tx1"/>
              </a:solidFill>
              <a:latin typeface="ＭＳ Ｐゴシック" panose="020B0600070205080204" pitchFamily="50" charset="-128"/>
              <a:ea typeface="ＭＳ Ｐゴシック" panose="020B0600070205080204" pitchFamily="50" charset="-128"/>
            </a:endParaRPr>
          </a:p>
          <a:p>
            <a:r>
              <a:rPr lang="ja-JP" altLang="en-US" sz="1400" dirty="0" smtClean="0">
                <a:solidFill>
                  <a:schemeClr val="tx1"/>
                </a:solidFill>
                <a:latin typeface="ＭＳ Ｐゴシック" panose="020B0600070205080204" pitchFamily="50" charset="-128"/>
                <a:ea typeface="ＭＳ Ｐゴシック" panose="020B0600070205080204" pitchFamily="50" charset="-128"/>
              </a:rPr>
              <a:t>◎生活排水対策</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33" name="角丸四角形 32"/>
          <p:cNvSpPr/>
          <p:nvPr/>
        </p:nvSpPr>
        <p:spPr>
          <a:xfrm>
            <a:off x="2390590" y="2076062"/>
            <a:ext cx="1152000" cy="2628000"/>
          </a:xfrm>
          <a:prstGeom prst="roundRect">
            <a:avLst/>
          </a:prstGeom>
          <a:gradFill>
            <a:gsLst>
              <a:gs pos="0">
                <a:srgbClr val="FFCCFF">
                  <a:lumMod val="88000"/>
                  <a:lumOff val="12000"/>
                </a:srgbClr>
              </a:gs>
              <a:gs pos="100000">
                <a:srgbClr val="FF66CC"/>
              </a:gs>
            </a:gsLst>
          </a:gra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r>
              <a:rPr lang="ja-JP" altLang="en-US" sz="1400" dirty="0">
                <a:solidFill>
                  <a:schemeClr val="tx1"/>
                </a:solidFill>
                <a:latin typeface="ＭＳ Ｐゴシック" panose="020B0600070205080204" pitchFamily="50" charset="-128"/>
                <a:ea typeface="ＭＳ Ｐゴシック" panose="020B0600070205080204" pitchFamily="50" charset="-128"/>
              </a:rPr>
              <a:t>◎</a:t>
            </a:r>
            <a:r>
              <a:rPr lang="ja-JP" altLang="en-US" sz="1400" u="sng" dirty="0">
                <a:solidFill>
                  <a:schemeClr val="tx1"/>
                </a:solidFill>
                <a:latin typeface="ＭＳ Ｐゴシック" panose="020B0600070205080204" pitchFamily="50" charset="-128"/>
                <a:ea typeface="ＭＳ Ｐゴシック" panose="020B0600070205080204" pitchFamily="50" charset="-128"/>
              </a:rPr>
              <a:t>計画河床以深の</a:t>
            </a:r>
            <a:endParaRPr lang="en-US" altLang="ja-JP" sz="1400" u="sng" dirty="0">
              <a:solidFill>
                <a:schemeClr val="tx1"/>
              </a:solidFill>
              <a:latin typeface="ＭＳ Ｐゴシック" panose="020B0600070205080204" pitchFamily="50" charset="-128"/>
              <a:ea typeface="ＭＳ Ｐゴシック" panose="020B0600070205080204" pitchFamily="50" charset="-128"/>
            </a:endParaRPr>
          </a:p>
          <a:p>
            <a:r>
              <a:rPr lang="ja-JP" altLang="en-US" sz="1400" dirty="0">
                <a:solidFill>
                  <a:schemeClr val="tx1"/>
                </a:solidFill>
                <a:latin typeface="ＭＳ Ｐゴシック" panose="020B0600070205080204" pitchFamily="50" charset="-128"/>
                <a:ea typeface="ＭＳ Ｐゴシック" panose="020B0600070205080204" pitchFamily="50" charset="-128"/>
              </a:rPr>
              <a:t>　 </a:t>
            </a:r>
            <a:r>
              <a:rPr lang="ja-JP" altLang="en-US" sz="1400" u="sng" dirty="0">
                <a:solidFill>
                  <a:schemeClr val="tx1"/>
                </a:solidFill>
                <a:latin typeface="ＭＳ Ｐゴシック" panose="020B0600070205080204" pitchFamily="50" charset="-128"/>
                <a:ea typeface="ＭＳ Ｐゴシック" panose="020B0600070205080204" pitchFamily="50" charset="-128"/>
              </a:rPr>
              <a:t>浄化浚渫</a:t>
            </a:r>
          </a:p>
        </p:txBody>
      </p:sp>
      <p:sp>
        <p:nvSpPr>
          <p:cNvPr id="37" name="角丸四角形 36"/>
          <p:cNvSpPr/>
          <p:nvPr/>
        </p:nvSpPr>
        <p:spPr>
          <a:xfrm>
            <a:off x="5042643" y="2076062"/>
            <a:ext cx="1152000" cy="2628000"/>
          </a:xfrm>
          <a:prstGeom prst="roundRect">
            <a:avLst/>
          </a:prstGeom>
          <a:gradFill>
            <a:gsLst>
              <a:gs pos="0">
                <a:srgbClr val="FFCCFF">
                  <a:lumMod val="88000"/>
                  <a:lumOff val="12000"/>
                </a:srgbClr>
              </a:gs>
              <a:gs pos="100000">
                <a:srgbClr val="FF66CC"/>
              </a:gs>
            </a:gsLst>
          </a:gra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r>
              <a:rPr lang="ja-JP" altLang="en-US" sz="1400" dirty="0">
                <a:solidFill>
                  <a:schemeClr val="tx1"/>
                </a:solidFill>
                <a:latin typeface="ＭＳ Ｐゴシック" panose="020B0600070205080204" pitchFamily="50" charset="-128"/>
                <a:ea typeface="ＭＳ Ｐゴシック" panose="020B0600070205080204" pitchFamily="50" charset="-128"/>
              </a:rPr>
              <a:t>◎</a:t>
            </a:r>
            <a:r>
              <a:rPr lang="ja-JP" altLang="en-US" sz="1400" u="sng" dirty="0">
                <a:solidFill>
                  <a:schemeClr val="tx1"/>
                </a:solidFill>
                <a:latin typeface="ＭＳ Ｐゴシック" panose="020B0600070205080204" pitchFamily="50" charset="-128"/>
                <a:ea typeface="ＭＳ Ｐゴシック" panose="020B0600070205080204" pitchFamily="50" charset="-128"/>
              </a:rPr>
              <a:t>浄化</a:t>
            </a:r>
            <a:r>
              <a:rPr lang="ja-JP" altLang="en-US" sz="1400" u="sng" dirty="0" smtClean="0">
                <a:solidFill>
                  <a:schemeClr val="tx1"/>
                </a:solidFill>
                <a:latin typeface="ＭＳ Ｐゴシック" panose="020B0600070205080204" pitchFamily="50" charset="-128"/>
                <a:ea typeface="ＭＳ Ｐゴシック" panose="020B0600070205080204" pitchFamily="50" charset="-128"/>
              </a:rPr>
              <a:t>導水</a:t>
            </a:r>
            <a:endParaRPr lang="en-US" altLang="ja-JP" sz="1400" u="sng" dirty="0">
              <a:solidFill>
                <a:schemeClr val="tx1"/>
              </a:solidFill>
              <a:latin typeface="ＭＳ Ｐゴシック" panose="020B0600070205080204" pitchFamily="50" charset="-128"/>
              <a:ea typeface="ＭＳ Ｐゴシック" panose="020B0600070205080204" pitchFamily="50" charset="-128"/>
            </a:endParaRPr>
          </a:p>
        </p:txBody>
      </p:sp>
      <p:pic>
        <p:nvPicPr>
          <p:cNvPr id="35" name="図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2565" y="3677540"/>
            <a:ext cx="1993039" cy="936046"/>
          </a:xfrm>
          <a:prstGeom prst="rect">
            <a:avLst/>
          </a:prstGeom>
          <a:ln>
            <a:noFill/>
          </a:ln>
          <a:effectLst>
            <a:outerShdw blurRad="114300" dist="38100" dir="2700000" algn="tl" rotWithShape="0">
              <a:srgbClr val="333333">
                <a:alpha val="65000"/>
              </a:srgbClr>
            </a:outerShdw>
          </a:effectLst>
        </p:spPr>
      </p:pic>
      <p:sp>
        <p:nvSpPr>
          <p:cNvPr id="54" name="角丸四角形 53"/>
          <p:cNvSpPr/>
          <p:nvPr/>
        </p:nvSpPr>
        <p:spPr>
          <a:xfrm>
            <a:off x="7537261" y="2076062"/>
            <a:ext cx="1152000" cy="2628000"/>
          </a:xfrm>
          <a:prstGeom prst="roundRect">
            <a:avLst/>
          </a:prstGeom>
          <a:gradFill>
            <a:gsLst>
              <a:gs pos="0">
                <a:srgbClr val="FFCCFF">
                  <a:lumMod val="88000"/>
                  <a:lumOff val="12000"/>
                </a:srgbClr>
              </a:gs>
              <a:gs pos="100000">
                <a:srgbClr val="FF66CC"/>
              </a:gs>
            </a:gsLst>
          </a:gra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r>
              <a:rPr lang="ja-JP" altLang="en-US" sz="1400" dirty="0">
                <a:solidFill>
                  <a:schemeClr val="tx1"/>
                </a:solidFill>
                <a:latin typeface="ＭＳ Ｐゴシック" panose="020B0600070205080204" pitchFamily="50" charset="-128"/>
                <a:ea typeface="ＭＳ Ｐゴシック" panose="020B0600070205080204" pitchFamily="50" charset="-128"/>
              </a:rPr>
              <a:t>◎舟による破砕</a:t>
            </a:r>
          </a:p>
        </p:txBody>
      </p:sp>
      <p:pic>
        <p:nvPicPr>
          <p:cNvPr id="55" name="図 54">
            <a:extLst>
              <a:ext uri="{FF2B5EF4-FFF2-40B4-BE49-F238E27FC236}">
                <a16:creationId xmlns:a16="http://schemas.microsoft.com/office/drawing/2014/main" id="{09B1DB5C-84EF-4257-AF83-DDADE881A50D}"/>
              </a:ext>
            </a:extLst>
          </p:cNvPr>
          <p:cNvPicPr>
            <a:picLocks noChangeAspect="1"/>
          </p:cNvPicPr>
          <p:nvPr/>
        </p:nvPicPr>
        <p:blipFill rotWithShape="1">
          <a:blip r:embed="rId4"/>
          <a:srcRect l="56864" t="23555" r="17855" b="43969"/>
          <a:stretch/>
        </p:blipFill>
        <p:spPr>
          <a:xfrm>
            <a:off x="7227028" y="3562732"/>
            <a:ext cx="1690430" cy="1220924"/>
          </a:xfrm>
          <a:prstGeom prst="rect">
            <a:avLst/>
          </a:prstGeom>
          <a:ln>
            <a:noFill/>
          </a:ln>
          <a:effectLst>
            <a:outerShdw blurRad="114300" dist="38100" dir="2700000" algn="tl" rotWithShape="0">
              <a:srgbClr val="333333">
                <a:alpha val="65000"/>
              </a:srgbClr>
            </a:outerShdw>
          </a:effectLst>
        </p:spPr>
      </p:pic>
      <p:sp>
        <p:nvSpPr>
          <p:cNvPr id="57" name="テキスト ボックス 56">
            <a:extLst>
              <a:ext uri="{FF2B5EF4-FFF2-40B4-BE49-F238E27FC236}">
                <a16:creationId xmlns:a16="http://schemas.microsoft.com/office/drawing/2014/main" id="{D920FE37-5366-423D-870B-5A9BB8D1633D}"/>
              </a:ext>
            </a:extLst>
          </p:cNvPr>
          <p:cNvSpPr txBox="1"/>
          <p:nvPr/>
        </p:nvSpPr>
        <p:spPr>
          <a:xfrm>
            <a:off x="2851590" y="830885"/>
            <a:ext cx="2430029"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defTabSz="1279525" eaLnBrk="0" fontAlgn="auto" hangingPunct="0">
              <a:spcBef>
                <a:spcPct val="10000"/>
              </a:spcBef>
              <a:spcAft>
                <a:spcPts val="0"/>
              </a:spcAft>
              <a:defRPr sz="1100" b="1">
                <a:solidFill>
                  <a:srgbClr val="0070C0"/>
                </a:solidFill>
                <a:latin typeface="+mn-ea"/>
              </a:defRPr>
            </a:lvl1pPr>
            <a:lvl2pPr marL="639763" indent="-182563"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2pPr>
            <a:lvl3pPr marL="1279525" indent="-365125"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3pPr>
            <a:lvl4pPr marL="1919288" indent="-547688"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4pPr>
            <a:lvl5pPr marL="2559050" indent="-730250" defTabSz="1279525" eaLnBrk="0" fontAlgn="base" hangingPunct="0">
              <a:spcBef>
                <a:spcPct val="0"/>
              </a:spcBef>
              <a:spcAft>
                <a:spcPct val="0"/>
              </a:spcAft>
              <a:defRPr sz="2500">
                <a:latin typeface="Calibri" panose="020F0502020204030204" pitchFamily="34" charset="0"/>
                <a:ea typeface="ＭＳ Ｐゴシック" panose="020B0600070205080204" pitchFamily="50" charset="-128"/>
              </a:defRPr>
            </a:lvl5pPr>
            <a:lvl6pPr>
              <a:defRPr sz="2500">
                <a:latin typeface="Calibri" panose="020F0502020204030204" pitchFamily="34" charset="0"/>
                <a:ea typeface="ＭＳ Ｐゴシック" panose="020B0600070205080204" pitchFamily="50" charset="-128"/>
              </a:defRPr>
            </a:lvl6pPr>
            <a:lvl7pPr>
              <a:defRPr sz="2500">
                <a:latin typeface="Calibri" panose="020F0502020204030204" pitchFamily="34" charset="0"/>
                <a:ea typeface="ＭＳ Ｐゴシック" panose="020B0600070205080204" pitchFamily="50" charset="-128"/>
              </a:defRPr>
            </a:lvl7pPr>
            <a:lvl8pPr>
              <a:defRPr sz="2500">
                <a:latin typeface="Calibri" panose="020F0502020204030204" pitchFamily="34" charset="0"/>
                <a:ea typeface="ＭＳ Ｐゴシック" panose="020B0600070205080204" pitchFamily="50" charset="-128"/>
              </a:defRPr>
            </a:lvl8pPr>
            <a:lvl9pPr>
              <a:defRPr sz="2500">
                <a:latin typeface="Calibri" panose="020F0502020204030204" pitchFamily="34" charset="0"/>
                <a:ea typeface="ＭＳ Ｐゴシック" panose="020B0600070205080204" pitchFamily="50" charset="-128"/>
              </a:defRPr>
            </a:lvl9pPr>
          </a:lstStyle>
          <a:p>
            <a:pPr algn="l"/>
            <a:r>
              <a:rPr lang="ja-JP" altLang="en-US" sz="1200" b="0" dirty="0">
                <a:solidFill>
                  <a:schemeClr val="tx1"/>
                </a:solidFill>
                <a:latin typeface="ＭＳ Ｐゴシック" panose="020B0600070205080204" pitchFamily="50" charset="-128"/>
                <a:ea typeface="ＭＳ Ｐゴシック" panose="020B0600070205080204" pitchFamily="50" charset="-128"/>
              </a:rPr>
              <a:t>◆固定カメラによるモニタリング</a:t>
            </a:r>
            <a:endParaRPr lang="en-US" altLang="ja-JP" sz="1200" b="0" dirty="0">
              <a:solidFill>
                <a:schemeClr val="tx1"/>
              </a:solidFill>
              <a:latin typeface="ＭＳ Ｐゴシック" panose="020B0600070205080204" pitchFamily="50" charset="-128"/>
              <a:ea typeface="ＭＳ Ｐゴシック" panose="020B0600070205080204" pitchFamily="50" charset="-128"/>
            </a:endParaRPr>
          </a:p>
          <a:p>
            <a:pPr algn="l"/>
            <a:r>
              <a:rPr lang="ja-JP" altLang="en-US" sz="1200" b="0" dirty="0">
                <a:solidFill>
                  <a:schemeClr val="tx1"/>
                </a:solidFill>
                <a:latin typeface="ＭＳ Ｐゴシック" panose="020B0600070205080204" pitchFamily="50" charset="-128"/>
                <a:ea typeface="ＭＳ Ｐゴシック" panose="020B0600070205080204" pitchFamily="50" charset="-128"/>
              </a:rPr>
              <a:t>◆ＡＩを活用したカメラ画像解析</a:t>
            </a:r>
            <a:endParaRPr lang="en-US" altLang="ja-JP" sz="1200" b="0" dirty="0">
              <a:solidFill>
                <a:schemeClr val="tx1"/>
              </a:solidFill>
              <a:latin typeface="ＭＳ Ｐゴシック" panose="020B0600070205080204" pitchFamily="50" charset="-128"/>
              <a:ea typeface="ＭＳ Ｐゴシック" panose="020B0600070205080204" pitchFamily="50" charset="-128"/>
            </a:endParaRPr>
          </a:p>
          <a:p>
            <a:pPr algn="l"/>
            <a:r>
              <a:rPr lang="ja-JP" altLang="en-US" sz="1200" b="0" dirty="0">
                <a:solidFill>
                  <a:schemeClr val="tx1"/>
                </a:solidFill>
                <a:latin typeface="ＭＳ Ｐゴシック" panose="020B0600070205080204" pitchFamily="50" charset="-128"/>
                <a:ea typeface="ＭＳ Ｐゴシック" panose="020B0600070205080204" pitchFamily="50" charset="-128"/>
              </a:rPr>
              <a:t>◆水理学的シミュレーション</a:t>
            </a:r>
            <a:endParaRPr lang="en-US" altLang="ja-JP" sz="1200" b="0" dirty="0">
              <a:solidFill>
                <a:schemeClr val="tx1"/>
              </a:solidFill>
              <a:latin typeface="ＭＳ Ｐゴシック" panose="020B0600070205080204" pitchFamily="50" charset="-128"/>
              <a:ea typeface="ＭＳ Ｐゴシック" panose="020B0600070205080204" pitchFamily="50" charset="-128"/>
            </a:endParaRPr>
          </a:p>
          <a:p>
            <a:pPr algn="l"/>
            <a:r>
              <a:rPr lang="ja-JP" altLang="en-US" sz="1200" b="0" dirty="0">
                <a:solidFill>
                  <a:schemeClr val="tx1"/>
                </a:solidFill>
                <a:latin typeface="ＭＳ Ｐゴシック" panose="020B0600070205080204" pitchFamily="50" charset="-128"/>
                <a:ea typeface="ＭＳ Ｐゴシック" panose="020B0600070205080204" pitchFamily="50" charset="-128"/>
              </a:rPr>
              <a:t>◆水質、底質、浮遊物の調査</a:t>
            </a:r>
          </a:p>
        </p:txBody>
      </p:sp>
      <p:pic>
        <p:nvPicPr>
          <p:cNvPr id="58" name="図 24" descr="C:\Users\eerg\AppData\Local\Microsoft\Windows\INetCache\Content.Word\201712290710.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5758" y="1054279"/>
            <a:ext cx="1228211" cy="92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図 25" descr="C:\Users\eerg\AppData\Local\Microsoft\Windows\INetCache\Content.Word\201712290710.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8108" y="1069245"/>
            <a:ext cx="1175267" cy="88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テキスト ボックス 59"/>
          <p:cNvSpPr txBox="1"/>
          <p:nvPr/>
        </p:nvSpPr>
        <p:spPr>
          <a:xfrm>
            <a:off x="5793574" y="794002"/>
            <a:ext cx="2384506" cy="276999"/>
          </a:xfrm>
          <a:prstGeom prst="rect">
            <a:avLst/>
          </a:prstGeom>
          <a:noFill/>
          <a:ln>
            <a:noFill/>
          </a:ln>
        </p:spPr>
        <p:txBody>
          <a:bodyPr wrap="square">
            <a:spAutoFit/>
          </a:bodyPr>
          <a:lstStyle/>
          <a:p>
            <a:pPr algn="ctr">
              <a:spcBef>
                <a:spcPct val="10000"/>
              </a:spcBef>
              <a:defRPr/>
            </a:pPr>
            <a:r>
              <a:rPr lang="ja-JP" altLang="en-US" sz="1200" b="1" dirty="0">
                <a:solidFill>
                  <a:srgbClr val="0070C0"/>
                </a:solidFill>
                <a:latin typeface="ＭＳ Ｐゴシック" panose="020B0600070205080204" pitchFamily="50" charset="-128"/>
                <a:ea typeface="ＭＳ Ｐゴシック" panose="020B0600070205080204" pitchFamily="50" charset="-128"/>
              </a:rPr>
              <a:t>スカムの</a:t>
            </a:r>
            <a:r>
              <a:rPr lang="en-US" altLang="ja-JP" sz="1200" b="1" dirty="0">
                <a:solidFill>
                  <a:srgbClr val="0070C0"/>
                </a:solidFill>
                <a:latin typeface="ＭＳ Ｐゴシック" panose="020B0600070205080204" pitchFamily="50" charset="-128"/>
                <a:ea typeface="ＭＳ Ｐゴシック" panose="020B0600070205080204" pitchFamily="50" charset="-128"/>
              </a:rPr>
              <a:t>AI</a:t>
            </a:r>
            <a:r>
              <a:rPr lang="ja-JP" altLang="en-US" sz="1200" b="1" dirty="0" smtClean="0">
                <a:solidFill>
                  <a:srgbClr val="0070C0"/>
                </a:solidFill>
                <a:latin typeface="ＭＳ Ｐゴシック" panose="020B0600070205080204" pitchFamily="50" charset="-128"/>
                <a:ea typeface="ＭＳ Ｐゴシック" panose="020B0600070205080204" pitchFamily="50" charset="-128"/>
              </a:rPr>
              <a:t>判別　</a:t>
            </a:r>
            <a:r>
              <a:rPr lang="ja-JP" altLang="en-US" sz="1050" dirty="0" smtClean="0">
                <a:latin typeface="ＭＳ Ｐゴシック" panose="020B0600070205080204" pitchFamily="50" charset="-128"/>
                <a:ea typeface="ＭＳ Ｐゴシック" panose="020B0600070205080204" pitchFamily="50" charset="-128"/>
              </a:rPr>
              <a:t>（</a:t>
            </a:r>
            <a:r>
              <a:rPr lang="ja-JP" altLang="en-US" sz="1050" dirty="0">
                <a:latin typeface="ＭＳ Ｐゴシック" panose="020B0600070205080204" pitchFamily="50" charset="-128"/>
                <a:ea typeface="ＭＳ Ｐゴシック" panose="020B0600070205080204" pitchFamily="50" charset="-128"/>
              </a:rPr>
              <a:t>大阪</a:t>
            </a:r>
            <a:r>
              <a:rPr lang="ja-JP" altLang="en-US" sz="1050" dirty="0" smtClean="0">
                <a:latin typeface="ＭＳ Ｐゴシック" panose="020B0600070205080204" pitchFamily="50" charset="-128"/>
                <a:ea typeface="ＭＳ Ｐゴシック" panose="020B0600070205080204" pitchFamily="50" charset="-128"/>
              </a:rPr>
              <a:t>大学提供</a:t>
            </a:r>
            <a:r>
              <a:rPr lang="ja-JP" altLang="en-US" sz="1050" dirty="0">
                <a:latin typeface="ＭＳ Ｐゴシック" panose="020B0600070205080204" pitchFamily="50" charset="-128"/>
                <a:ea typeface="ＭＳ Ｐゴシック" panose="020B0600070205080204" pitchFamily="50" charset="-128"/>
              </a:rPr>
              <a:t>）</a:t>
            </a:r>
            <a:endParaRPr lang="en-US" altLang="ja-JP" sz="1050" dirty="0">
              <a:latin typeface="ＭＳ Ｐゴシック" panose="020B0600070205080204" pitchFamily="50" charset="-128"/>
              <a:ea typeface="ＭＳ Ｐゴシック" panose="020B0600070205080204" pitchFamily="50" charset="-128"/>
            </a:endParaRPr>
          </a:p>
        </p:txBody>
      </p:sp>
      <p:sp>
        <p:nvSpPr>
          <p:cNvPr id="7" name="左中かっこ 6"/>
          <p:cNvSpPr/>
          <p:nvPr/>
        </p:nvSpPr>
        <p:spPr>
          <a:xfrm rot="5400000">
            <a:off x="5349025" y="-1209436"/>
            <a:ext cx="426433" cy="6484247"/>
          </a:xfrm>
          <a:prstGeom prst="leftBrace">
            <a:avLst>
              <a:gd name="adj1" fmla="val 32151"/>
              <a:gd name="adj2" fmla="val 68686"/>
            </a:avLst>
          </a:prstGeom>
          <a:ln w="19050">
            <a:solidFill>
              <a:srgbClr val="0070C0"/>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latin typeface="ＭＳ Ｐゴシック" panose="020B0600070205080204" pitchFamily="50" charset="-128"/>
              <a:ea typeface="ＭＳ Ｐゴシック" panose="020B0600070205080204" pitchFamily="50" charset="-128"/>
            </a:endParaRPr>
          </a:p>
        </p:txBody>
      </p:sp>
      <p:pic>
        <p:nvPicPr>
          <p:cNvPr id="44" name="図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073" y="3566847"/>
            <a:ext cx="1501369" cy="1126028"/>
          </a:xfrm>
          <a:prstGeom prst="rect">
            <a:avLst/>
          </a:prstGeom>
          <a:ln>
            <a:noFill/>
          </a:ln>
          <a:effectLst>
            <a:outerShdw blurRad="88900" dir="2700000" algn="tl" rotWithShape="0">
              <a:srgbClr val="333333">
                <a:alpha val="74000"/>
              </a:srgbClr>
            </a:outerShdw>
          </a:effectLst>
        </p:spPr>
      </p:pic>
      <p:sp>
        <p:nvSpPr>
          <p:cNvPr id="9" name="スライド番号プレースホルダー 8"/>
          <p:cNvSpPr>
            <a:spLocks noGrp="1"/>
          </p:cNvSpPr>
          <p:nvPr>
            <p:ph type="sldNum" sz="quarter" idx="12"/>
          </p:nvPr>
        </p:nvSpPr>
        <p:spPr>
          <a:xfrm>
            <a:off x="7149380" y="6598637"/>
            <a:ext cx="2057400" cy="365125"/>
          </a:xfrm>
        </p:spPr>
        <p:txBody>
          <a:bodyPr/>
          <a:lstStyle/>
          <a:p>
            <a:fld id="{F7809CC4-BC24-49F4-821D-E9970E7A63E4}" type="slidenum">
              <a:rPr kumimoji="1" lang="ja-JP" altLang="en-US" smtClean="0"/>
              <a:t>6</a:t>
            </a:fld>
            <a:endParaRPr kumimoji="1" lang="ja-JP" altLang="en-US" dirty="0"/>
          </a:p>
        </p:txBody>
      </p:sp>
      <p:sp>
        <p:nvSpPr>
          <p:cNvPr id="47" name="正方形/長方形 46"/>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3"/>
          <p:cNvSpPr txBox="1"/>
          <p:nvPr/>
        </p:nvSpPr>
        <p:spPr>
          <a:xfrm>
            <a:off x="0" y="-37863"/>
            <a:ext cx="3361509"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1.</a:t>
            </a:r>
            <a:r>
              <a:rPr lang="ja-JP" altLang="en-US" sz="1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はじめに</a:t>
            </a:r>
          </a:p>
        </p:txBody>
      </p:sp>
      <p:graphicFrame>
        <p:nvGraphicFramePr>
          <p:cNvPr id="64" name="表 63">
            <a:extLst>
              <a:ext uri="{FF2B5EF4-FFF2-40B4-BE49-F238E27FC236}">
                <a16:creationId xmlns:a16="http://schemas.microsoft.com/office/drawing/2014/main" id="{ACADAF8E-7317-4FE3-911A-E93886FD8B69}"/>
              </a:ext>
            </a:extLst>
          </p:cNvPr>
          <p:cNvGraphicFramePr>
            <a:graphicFrameLocks noGrp="1"/>
          </p:cNvGraphicFramePr>
          <p:nvPr>
            <p:extLst>
              <p:ext uri="{D42A27DB-BD31-4B8C-83A1-F6EECF244321}">
                <p14:modId xmlns:p14="http://schemas.microsoft.com/office/powerpoint/2010/main" val="32147032"/>
              </p:ext>
            </p:extLst>
          </p:nvPr>
        </p:nvGraphicFramePr>
        <p:xfrm>
          <a:off x="133575" y="420670"/>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rPr>
                        <a:t>これまでの取組</a:t>
                      </a:r>
                      <a:endParaRPr kumimoji="1" lang="ja-JP" altLang="en-US" sz="1200" dirty="0">
                        <a:latin typeface="+mn-lt"/>
                      </a:endParaRP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Tree>
    <p:extLst>
      <p:ext uri="{BB962C8B-B14F-4D97-AF65-F5344CB8AC3E}">
        <p14:creationId xmlns:p14="http://schemas.microsoft.com/office/powerpoint/2010/main" val="18799149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4A3C0D-E2D7-44FC-9326-3F1409C7ECB1}"/>
              </a:ext>
            </a:extLst>
          </p:cNvPr>
          <p:cNvSpPr/>
          <p:nvPr/>
        </p:nvSpPr>
        <p:spPr>
          <a:xfrm>
            <a:off x="0" y="206902"/>
            <a:ext cx="9144000" cy="391903"/>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spcBef>
                <a:spcPct val="10000"/>
              </a:spcBef>
              <a:defRPr/>
            </a:pPr>
            <a:r>
              <a:rPr lang="ja-JP" altLang="en-US" sz="1693"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p>
        </p:txBody>
      </p:sp>
      <p:sp>
        <p:nvSpPr>
          <p:cNvPr id="2" name="テキスト ボックス 1"/>
          <p:cNvSpPr txBox="1"/>
          <p:nvPr/>
        </p:nvSpPr>
        <p:spPr>
          <a:xfrm>
            <a:off x="132513" y="797826"/>
            <a:ext cx="2734367" cy="259943"/>
          </a:xfrm>
          <a:prstGeom prst="rect">
            <a:avLst/>
          </a:prstGeom>
          <a:noFill/>
        </p:spPr>
        <p:txBody>
          <a:bodyPr wrap="square" rtlCol="0">
            <a:spAutoFit/>
          </a:bodyPr>
          <a:lstStyle/>
          <a:p>
            <a:r>
              <a:rPr kumimoji="1" lang="en-US" altLang="ja-JP" sz="1089" dirty="0"/>
              <a:t>n – </a:t>
            </a:r>
            <a:r>
              <a:rPr kumimoji="1" lang="ja-JP" altLang="en-US" sz="1089" dirty="0"/>
              <a:t>ヘキサン抽出物質（％）</a:t>
            </a:r>
          </a:p>
        </p:txBody>
      </p:sp>
      <p:graphicFrame>
        <p:nvGraphicFramePr>
          <p:cNvPr id="15" name="表 14">
            <a:extLst>
              <a:ext uri="{FF2B5EF4-FFF2-40B4-BE49-F238E27FC236}">
                <a16:creationId xmlns:a16="http://schemas.microsoft.com/office/drawing/2014/main" id="{2BB536CE-98AE-4405-BD25-9A05F39EFC6A}"/>
              </a:ext>
            </a:extLst>
          </p:cNvPr>
          <p:cNvGraphicFramePr>
            <a:graphicFrameLocks noGrp="1"/>
          </p:cNvGraphicFramePr>
          <p:nvPr>
            <p:extLst/>
          </p:nvPr>
        </p:nvGraphicFramePr>
        <p:xfrm>
          <a:off x="132513" y="1052235"/>
          <a:ext cx="8871331" cy="3125559"/>
        </p:xfrm>
        <a:graphic>
          <a:graphicData uri="http://schemas.openxmlformats.org/drawingml/2006/table">
            <a:tbl>
              <a:tblPr firstRow="1" bandRow="1">
                <a:tableStyleId>{5940675A-B579-460E-94D1-54222C63F5DA}</a:tableStyleId>
              </a:tblPr>
              <a:tblGrid>
                <a:gridCol w="817096">
                  <a:extLst>
                    <a:ext uri="{9D8B030D-6E8A-4147-A177-3AD203B41FA5}">
                      <a16:colId xmlns:a16="http://schemas.microsoft.com/office/drawing/2014/main" val="3288603210"/>
                    </a:ext>
                  </a:extLst>
                </a:gridCol>
                <a:gridCol w="2684745">
                  <a:extLst>
                    <a:ext uri="{9D8B030D-6E8A-4147-A177-3AD203B41FA5}">
                      <a16:colId xmlns:a16="http://schemas.microsoft.com/office/drawing/2014/main" val="1456372851"/>
                    </a:ext>
                  </a:extLst>
                </a:gridCol>
                <a:gridCol w="2684745">
                  <a:extLst>
                    <a:ext uri="{9D8B030D-6E8A-4147-A177-3AD203B41FA5}">
                      <a16:colId xmlns:a16="http://schemas.microsoft.com/office/drawing/2014/main" val="3492022314"/>
                    </a:ext>
                  </a:extLst>
                </a:gridCol>
                <a:gridCol w="2684745">
                  <a:extLst>
                    <a:ext uri="{9D8B030D-6E8A-4147-A177-3AD203B41FA5}">
                      <a16:colId xmlns:a16="http://schemas.microsoft.com/office/drawing/2014/main" val="1229923971"/>
                    </a:ext>
                  </a:extLst>
                </a:gridCol>
              </a:tblGrid>
              <a:tr h="147471">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エリア</a:t>
                      </a:r>
                      <a:endParaRPr kumimoji="1" lang="en-US" altLang="ja-JP" sz="1000" dirty="0">
                        <a:latin typeface="ＭＳ Ｐゴシック" panose="020B0600070205080204" pitchFamily="50" charset="-128"/>
                        <a:ea typeface="ＭＳ Ｐゴシック" panose="020B0600070205080204" pitchFamily="50" charset="-128"/>
                      </a:endParaRPr>
                    </a:p>
                  </a:txBody>
                  <a:tcPr marL="60369" marR="60369" marT="0" marB="0" anchor="ctr">
                    <a:solidFill>
                      <a:schemeClr val="accent5">
                        <a:lumMod val="40000"/>
                        <a:lumOff val="60000"/>
                      </a:schemeClr>
                    </a:solidFill>
                  </a:tcPr>
                </a:tc>
                <a:tc>
                  <a:txBody>
                    <a:bodyPr/>
                    <a:lstStyle/>
                    <a:p>
                      <a:pPr marL="31750" indent="63500" algn="ct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実験区１</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0369" marR="60369" marT="0" marB="0" anchor="ctr">
                    <a:solidFill>
                      <a:schemeClr val="accent5">
                        <a:lumMod val="40000"/>
                        <a:lumOff val="60000"/>
                      </a:schemeClr>
                    </a:solidFill>
                  </a:tcPr>
                </a:tc>
                <a:tc>
                  <a:txBody>
                    <a:bodyPr/>
                    <a:lstStyle/>
                    <a:p>
                      <a:pPr marL="31750" indent="63500" algn="ct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対照区</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0369" marR="60369" marT="0" marB="0" anchor="ctr">
                    <a:solidFill>
                      <a:schemeClr val="accent5">
                        <a:lumMod val="40000"/>
                        <a:lumOff val="60000"/>
                      </a:schemeClr>
                    </a:solidFill>
                  </a:tcPr>
                </a:tc>
                <a:tc>
                  <a:txBody>
                    <a:bodyPr/>
                    <a:lstStyle/>
                    <a:p>
                      <a:pPr marL="31750" indent="63500" algn="ctr"/>
                      <a:r>
                        <a:rPr lang="ja-JP" altLang="en-US"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実験区２</a:t>
                      </a:r>
                      <a:endParaRPr lang="ja-JP" sz="1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0369" marR="60369" marT="0" marB="0" anchor="ctr">
                    <a:solidFill>
                      <a:schemeClr val="accent5">
                        <a:lumMod val="40000"/>
                        <a:lumOff val="60000"/>
                      </a:schemeClr>
                    </a:solidFill>
                  </a:tcPr>
                </a:tc>
                <a:extLst>
                  <a:ext uri="{0D108BD9-81ED-4DB2-BD59-A6C34878D82A}">
                    <a16:rowId xmlns:a16="http://schemas.microsoft.com/office/drawing/2014/main" val="2707961998"/>
                  </a:ext>
                </a:extLst>
              </a:tr>
              <a:tr h="991053">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000" dirty="0">
                          <a:latin typeface="ＭＳ Ｐゴシック" panose="020B0600070205080204" pitchFamily="50" charset="-128"/>
                          <a:ea typeface="ＭＳ Ｐゴシック" panose="020B0600070205080204" pitchFamily="50" charset="-128"/>
                        </a:rPr>
                        <a:t>エリア１</a:t>
                      </a:r>
                      <a:endParaRPr kumimoji="1" lang="en-US" altLang="ja-JP" sz="1000" dirty="0">
                        <a:latin typeface="ＭＳ Ｐゴシック" panose="020B0600070205080204" pitchFamily="50" charset="-128"/>
                        <a:ea typeface="ＭＳ Ｐゴシック" panose="020B0600070205080204" pitchFamily="50" charset="-128"/>
                      </a:endParaRPr>
                    </a:p>
                    <a:p>
                      <a:pPr marL="0" marR="0" lvl="0" indent="0" algn="ctr" defTabSz="1420703" rtl="0" eaLnBrk="1" fontAlgn="auto" latinLnBrk="0" hangingPunct="1">
                        <a:lnSpc>
                          <a:spcPct val="100000"/>
                        </a:lnSpc>
                        <a:spcBef>
                          <a:spcPts val="0"/>
                        </a:spcBef>
                        <a:spcAft>
                          <a:spcPts val="0"/>
                        </a:spcAft>
                        <a:buClrTx/>
                        <a:buSzTx/>
                        <a:buFontTx/>
                        <a:buNone/>
                        <a:tabLst/>
                        <a:defRPr/>
                      </a:pP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万才橋</a:t>
                      </a:r>
                      <a:r>
                        <a:rPr kumimoji="1" lang="en-US" altLang="ja-JP" sz="1000" dirty="0">
                          <a:latin typeface="ＭＳ Ｐゴシック" panose="020B0600070205080204" pitchFamily="50" charset="-128"/>
                          <a:ea typeface="ＭＳ Ｐゴシック" panose="020B0600070205080204" pitchFamily="50" charset="-128"/>
                        </a:rPr>
                        <a:t>)</a:t>
                      </a:r>
                    </a:p>
                  </a:txBody>
                  <a:tcPr marL="60369" marR="60369" marT="0" marB="0" anchor="ctr">
                    <a:solidFill>
                      <a:schemeClr val="accent5">
                        <a:lumMod val="40000"/>
                        <a:lumOff val="60000"/>
                      </a:schemeClr>
                    </a:solidFill>
                  </a:tcP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pPr algn="ctr"/>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extLst>
                  <a:ext uri="{0D108BD9-81ED-4DB2-BD59-A6C34878D82A}">
                    <a16:rowId xmlns:a16="http://schemas.microsoft.com/office/drawing/2014/main" val="1474579480"/>
                  </a:ext>
                </a:extLst>
              </a:tr>
              <a:tr h="991053">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エリア２</a:t>
                      </a:r>
                      <a:endParaRPr kumimoji="1" lang="en-US" altLang="ja-JP" sz="1000" dirty="0">
                        <a:latin typeface="ＭＳ Ｐゴシック" panose="020B0600070205080204" pitchFamily="50" charset="-128"/>
                        <a:ea typeface="ＭＳ Ｐゴシック" panose="020B0600070205080204" pitchFamily="50" charset="-128"/>
                      </a:endParaRPr>
                    </a:p>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千歳橋</a:t>
                      </a:r>
                      <a:r>
                        <a:rPr kumimoji="1" lang="en-US" altLang="ja-JP" sz="1000" dirty="0">
                          <a:latin typeface="ＭＳ Ｐゴシック" panose="020B0600070205080204" pitchFamily="50" charset="-128"/>
                          <a:ea typeface="ＭＳ Ｐゴシック" panose="020B0600070205080204" pitchFamily="50" charset="-128"/>
                        </a:rPr>
                        <a:t>)</a:t>
                      </a:r>
                    </a:p>
                  </a:txBody>
                  <a:tcPr marL="60369" marR="60369" marT="0" marB="0" anchor="ctr">
                    <a:solidFill>
                      <a:schemeClr val="accent5">
                        <a:lumMod val="40000"/>
                        <a:lumOff val="60000"/>
                      </a:schemeClr>
                    </a:solidFill>
                  </a:tcP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pPr algn="ctr"/>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extLst>
                  <a:ext uri="{0D108BD9-81ED-4DB2-BD59-A6C34878D82A}">
                    <a16:rowId xmlns:a16="http://schemas.microsoft.com/office/drawing/2014/main" val="3320675580"/>
                  </a:ext>
                </a:extLst>
              </a:tr>
              <a:tr h="991053">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エリア３</a:t>
                      </a:r>
                      <a:endParaRPr kumimoji="1" lang="en-US" altLang="ja-JP" sz="1000" dirty="0">
                        <a:latin typeface="ＭＳ Ｐゴシック" panose="020B0600070205080204" pitchFamily="50" charset="-128"/>
                        <a:ea typeface="ＭＳ Ｐゴシック" panose="020B0600070205080204" pitchFamily="50" charset="-128"/>
                      </a:endParaRPr>
                    </a:p>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南弁天橋</a:t>
                      </a:r>
                      <a:r>
                        <a:rPr kumimoji="1" lang="en-US" altLang="ja-JP" sz="1000" dirty="0">
                          <a:latin typeface="ＭＳ Ｐゴシック" panose="020B0600070205080204" pitchFamily="50" charset="-128"/>
                          <a:ea typeface="ＭＳ Ｐゴシック" panose="020B0600070205080204" pitchFamily="50" charset="-128"/>
                        </a:rPr>
                        <a:t>)</a:t>
                      </a:r>
                    </a:p>
                  </a:txBody>
                  <a:tcPr marL="60369" marR="60369" marT="0" marB="0" anchor="ctr">
                    <a:solidFill>
                      <a:schemeClr val="accent5">
                        <a:lumMod val="40000"/>
                        <a:lumOff val="60000"/>
                      </a:schemeClr>
                    </a:solidFill>
                  </a:tcP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tc>
                  <a:txBody>
                    <a:bodyPr/>
                    <a:lstStyle/>
                    <a:p>
                      <a:pPr algn="ctr"/>
                      <a:endParaRPr kumimoji="1" lang="ja-JP" altLang="en-US" sz="1200" dirty="0">
                        <a:latin typeface="ＭＳ ゴシック" panose="020B0609070205080204" pitchFamily="49" charset="-128"/>
                        <a:ea typeface="ＭＳ ゴシック" panose="020B0609070205080204" pitchFamily="49" charset="-128"/>
                      </a:endParaRPr>
                    </a:p>
                  </a:txBody>
                  <a:tcPr marL="80491" marR="80491" marT="40245" marB="40245" anchor="ctr"/>
                </a:tc>
                <a:extLst>
                  <a:ext uri="{0D108BD9-81ED-4DB2-BD59-A6C34878D82A}">
                    <a16:rowId xmlns:a16="http://schemas.microsoft.com/office/drawing/2014/main" val="4035087383"/>
                  </a:ext>
                </a:extLst>
              </a:tr>
            </a:tbl>
          </a:graphicData>
        </a:graphic>
      </p:graphicFrame>
      <p:pic>
        <p:nvPicPr>
          <p:cNvPr id="5" name="図 4"/>
          <p:cNvPicPr>
            <a:picLocks noChangeAspect="1"/>
          </p:cNvPicPr>
          <p:nvPr/>
        </p:nvPicPr>
        <p:blipFill>
          <a:blip r:embed="rId2"/>
          <a:stretch>
            <a:fillRect/>
          </a:stretch>
        </p:blipFill>
        <p:spPr>
          <a:xfrm>
            <a:off x="3709830" y="1268787"/>
            <a:ext cx="2688282" cy="796871"/>
          </a:xfrm>
          <a:prstGeom prst="rect">
            <a:avLst/>
          </a:prstGeom>
        </p:spPr>
      </p:pic>
      <p:pic>
        <p:nvPicPr>
          <p:cNvPr id="6" name="図 5"/>
          <p:cNvPicPr>
            <a:picLocks noChangeAspect="1"/>
          </p:cNvPicPr>
          <p:nvPr/>
        </p:nvPicPr>
        <p:blipFill>
          <a:blip r:embed="rId3"/>
          <a:stretch>
            <a:fillRect/>
          </a:stretch>
        </p:blipFill>
        <p:spPr>
          <a:xfrm>
            <a:off x="1017656" y="1272254"/>
            <a:ext cx="2688282" cy="793404"/>
          </a:xfrm>
          <a:prstGeom prst="rect">
            <a:avLst/>
          </a:prstGeom>
        </p:spPr>
      </p:pic>
      <p:pic>
        <p:nvPicPr>
          <p:cNvPr id="7" name="図 6"/>
          <p:cNvPicPr>
            <a:picLocks noChangeAspect="1"/>
          </p:cNvPicPr>
          <p:nvPr/>
        </p:nvPicPr>
        <p:blipFill>
          <a:blip r:embed="rId4"/>
          <a:stretch>
            <a:fillRect/>
          </a:stretch>
        </p:blipFill>
        <p:spPr>
          <a:xfrm>
            <a:off x="6398108" y="1268787"/>
            <a:ext cx="2692174" cy="796871"/>
          </a:xfrm>
          <a:prstGeom prst="rect">
            <a:avLst/>
          </a:prstGeom>
        </p:spPr>
      </p:pic>
      <p:pic>
        <p:nvPicPr>
          <p:cNvPr id="9" name="図 8"/>
          <p:cNvPicPr>
            <a:picLocks noChangeAspect="1"/>
          </p:cNvPicPr>
          <p:nvPr/>
        </p:nvPicPr>
        <p:blipFill>
          <a:blip r:embed="rId5"/>
          <a:stretch>
            <a:fillRect/>
          </a:stretch>
        </p:blipFill>
        <p:spPr>
          <a:xfrm>
            <a:off x="3709830" y="2241126"/>
            <a:ext cx="2692174" cy="796871"/>
          </a:xfrm>
          <a:prstGeom prst="rect">
            <a:avLst/>
          </a:prstGeom>
        </p:spPr>
      </p:pic>
      <p:pic>
        <p:nvPicPr>
          <p:cNvPr id="10" name="図 9"/>
          <p:cNvPicPr>
            <a:picLocks noChangeAspect="1"/>
          </p:cNvPicPr>
          <p:nvPr/>
        </p:nvPicPr>
        <p:blipFill>
          <a:blip r:embed="rId6"/>
          <a:stretch>
            <a:fillRect/>
          </a:stretch>
        </p:blipFill>
        <p:spPr>
          <a:xfrm>
            <a:off x="1017656" y="2241125"/>
            <a:ext cx="2692173" cy="796871"/>
          </a:xfrm>
          <a:prstGeom prst="rect">
            <a:avLst/>
          </a:prstGeom>
        </p:spPr>
      </p:pic>
      <p:pic>
        <p:nvPicPr>
          <p:cNvPr id="16" name="図 15"/>
          <p:cNvPicPr>
            <a:picLocks noChangeAspect="1"/>
          </p:cNvPicPr>
          <p:nvPr/>
        </p:nvPicPr>
        <p:blipFill>
          <a:blip r:embed="rId7"/>
          <a:stretch>
            <a:fillRect/>
          </a:stretch>
        </p:blipFill>
        <p:spPr>
          <a:xfrm>
            <a:off x="6392036" y="2241125"/>
            <a:ext cx="2701976" cy="796871"/>
          </a:xfrm>
          <a:prstGeom prst="rect">
            <a:avLst/>
          </a:prstGeom>
        </p:spPr>
      </p:pic>
      <p:pic>
        <p:nvPicPr>
          <p:cNvPr id="17" name="図 16"/>
          <p:cNvPicPr>
            <a:picLocks noChangeAspect="1"/>
          </p:cNvPicPr>
          <p:nvPr/>
        </p:nvPicPr>
        <p:blipFill>
          <a:blip r:embed="rId8"/>
          <a:stretch>
            <a:fillRect/>
          </a:stretch>
        </p:blipFill>
        <p:spPr>
          <a:xfrm>
            <a:off x="3705938" y="3226490"/>
            <a:ext cx="2696066" cy="785024"/>
          </a:xfrm>
          <a:prstGeom prst="rect">
            <a:avLst/>
          </a:prstGeom>
        </p:spPr>
      </p:pic>
      <p:pic>
        <p:nvPicPr>
          <p:cNvPr id="19" name="図 18"/>
          <p:cNvPicPr>
            <a:picLocks noChangeAspect="1"/>
          </p:cNvPicPr>
          <p:nvPr/>
        </p:nvPicPr>
        <p:blipFill>
          <a:blip r:embed="rId9"/>
          <a:stretch>
            <a:fillRect/>
          </a:stretch>
        </p:blipFill>
        <p:spPr>
          <a:xfrm>
            <a:off x="1012863" y="3232567"/>
            <a:ext cx="2693075" cy="783846"/>
          </a:xfrm>
          <a:prstGeom prst="rect">
            <a:avLst/>
          </a:prstGeom>
        </p:spPr>
      </p:pic>
      <p:pic>
        <p:nvPicPr>
          <p:cNvPr id="20" name="図 19"/>
          <p:cNvPicPr>
            <a:picLocks noChangeAspect="1"/>
          </p:cNvPicPr>
          <p:nvPr/>
        </p:nvPicPr>
        <p:blipFill>
          <a:blip r:embed="rId10"/>
          <a:stretch>
            <a:fillRect/>
          </a:stretch>
        </p:blipFill>
        <p:spPr>
          <a:xfrm>
            <a:off x="6398113" y="3225618"/>
            <a:ext cx="2686098" cy="796872"/>
          </a:xfrm>
          <a:prstGeom prst="rect">
            <a:avLst/>
          </a:prstGeom>
        </p:spPr>
      </p:pic>
      <p:graphicFrame>
        <p:nvGraphicFramePr>
          <p:cNvPr id="21" name="表 20"/>
          <p:cNvGraphicFramePr>
            <a:graphicFrameLocks noGrp="1"/>
          </p:cNvGraphicFramePr>
          <p:nvPr>
            <p:extLst/>
          </p:nvPr>
        </p:nvGraphicFramePr>
        <p:xfrm>
          <a:off x="132513" y="4389417"/>
          <a:ext cx="4333107" cy="2136379"/>
        </p:xfrm>
        <a:graphic>
          <a:graphicData uri="http://schemas.openxmlformats.org/drawingml/2006/table">
            <a:tbl>
              <a:tblPr/>
              <a:tblGrid>
                <a:gridCol w="665991">
                  <a:extLst>
                    <a:ext uri="{9D8B030D-6E8A-4147-A177-3AD203B41FA5}">
                      <a16:colId xmlns:a16="http://schemas.microsoft.com/office/drawing/2014/main" val="1336885495"/>
                    </a:ext>
                  </a:extLst>
                </a:gridCol>
                <a:gridCol w="778378">
                  <a:extLst>
                    <a:ext uri="{9D8B030D-6E8A-4147-A177-3AD203B41FA5}">
                      <a16:colId xmlns:a16="http://schemas.microsoft.com/office/drawing/2014/main" val="3275193808"/>
                    </a:ext>
                  </a:extLst>
                </a:gridCol>
                <a:gridCol w="653015">
                  <a:extLst>
                    <a:ext uri="{9D8B030D-6E8A-4147-A177-3AD203B41FA5}">
                      <a16:colId xmlns:a16="http://schemas.microsoft.com/office/drawing/2014/main" val="981501707"/>
                    </a:ext>
                  </a:extLst>
                </a:gridCol>
                <a:gridCol w="693135">
                  <a:extLst>
                    <a:ext uri="{9D8B030D-6E8A-4147-A177-3AD203B41FA5}">
                      <a16:colId xmlns:a16="http://schemas.microsoft.com/office/drawing/2014/main" val="3126537726"/>
                    </a:ext>
                  </a:extLst>
                </a:gridCol>
                <a:gridCol w="723515">
                  <a:extLst>
                    <a:ext uri="{9D8B030D-6E8A-4147-A177-3AD203B41FA5}">
                      <a16:colId xmlns:a16="http://schemas.microsoft.com/office/drawing/2014/main" val="488518978"/>
                    </a:ext>
                  </a:extLst>
                </a:gridCol>
                <a:gridCol w="819073">
                  <a:extLst>
                    <a:ext uri="{9D8B030D-6E8A-4147-A177-3AD203B41FA5}">
                      <a16:colId xmlns:a16="http://schemas.microsoft.com/office/drawing/2014/main" val="2589821338"/>
                    </a:ext>
                  </a:extLst>
                </a:gridCol>
              </a:tblGrid>
              <a:tr h="107147">
                <a:tc gridSpan="3">
                  <a:txBody>
                    <a:bodyPr/>
                    <a:lstStyle/>
                    <a:p>
                      <a:pPr algn="ctr" fontAlgn="ctr"/>
                      <a:r>
                        <a:rPr lang="ja-JP" altLang="en-US" sz="700" b="0" i="0" u="none" strike="noStrike" dirty="0">
                          <a:effectLst/>
                          <a:latin typeface="ＭＳ 明朝" panose="02020609040205080304" pitchFamily="17" charset="-128"/>
                          <a:ea typeface="ＭＳ 明朝" panose="02020609040205080304" pitchFamily="17" charset="-128"/>
                        </a:rPr>
                        <a:t>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エリア</a:t>
                      </a:r>
                      <a:r>
                        <a:rPr lang="en-US" altLang="ja-JP" sz="700" b="0" i="0" u="none" strike="noStrike" dirty="0">
                          <a:effectLst/>
                          <a:latin typeface="ＭＳ Ｐゴシック" panose="020B0600070205080204" pitchFamily="50" charset="-128"/>
                          <a:ea typeface="ＭＳ Ｐゴシック" panose="020B0600070205080204" pitchFamily="50" charset="-128"/>
                        </a:rPr>
                        <a:t>1</a:t>
                      </a:r>
                      <a:r>
                        <a:rPr lang="ja-JP" altLang="en-US" sz="700" b="0" i="0" u="none" strike="noStrike" dirty="0">
                          <a:effectLst/>
                          <a:latin typeface="ＭＳ Ｐゴシック" panose="020B0600070205080204" pitchFamily="50" charset="-128"/>
                          <a:ea typeface="ＭＳ Ｐゴシック" panose="020B0600070205080204" pitchFamily="50" charset="-128"/>
                        </a:rPr>
                        <a:t>（万才橋）</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ＭＳ Ｐゴシック" panose="020B0600070205080204" pitchFamily="50" charset="-128"/>
                          <a:ea typeface="ＭＳ Ｐゴシック" panose="020B0600070205080204" pitchFamily="50" charset="-128"/>
                        </a:rPr>
                        <a:t>エリア</a:t>
                      </a:r>
                      <a:r>
                        <a:rPr lang="en-US" altLang="ja-JP" sz="700" b="0" i="0" u="none" strike="noStrike">
                          <a:effectLst/>
                          <a:latin typeface="ＭＳ Ｐゴシック" panose="020B0600070205080204" pitchFamily="50" charset="-128"/>
                          <a:ea typeface="ＭＳ Ｐゴシック" panose="020B0600070205080204" pitchFamily="50" charset="-128"/>
                        </a:rPr>
                        <a:t>2</a:t>
                      </a:r>
                      <a:r>
                        <a:rPr lang="ja-JP" altLang="en-US" sz="700" b="0" i="0" u="none" strike="noStrike">
                          <a:effectLst/>
                          <a:latin typeface="ＭＳ Ｐゴシック" panose="020B0600070205080204" pitchFamily="50" charset="-128"/>
                          <a:ea typeface="ＭＳ Ｐゴシック" panose="020B0600070205080204" pitchFamily="50" charset="-128"/>
                        </a:rPr>
                        <a:t>（千歳橋）</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ＭＳ Ｐゴシック" panose="020B0600070205080204" pitchFamily="50" charset="-128"/>
                          <a:ea typeface="ＭＳ Ｐゴシック" panose="020B0600070205080204" pitchFamily="50" charset="-128"/>
                        </a:rPr>
                        <a:t>エリア</a:t>
                      </a:r>
                      <a:r>
                        <a:rPr lang="en-US" altLang="ja-JP" sz="700" b="0" i="0" u="none" strike="noStrike">
                          <a:effectLst/>
                          <a:latin typeface="ＭＳ Ｐゴシック" panose="020B0600070205080204" pitchFamily="50" charset="-128"/>
                          <a:ea typeface="ＭＳ Ｐゴシック" panose="020B0600070205080204" pitchFamily="50" charset="-128"/>
                        </a:rPr>
                        <a:t>3</a:t>
                      </a:r>
                      <a:r>
                        <a:rPr lang="ja-JP" altLang="en-US" sz="700" b="0" i="0" u="none" strike="noStrike">
                          <a:effectLst/>
                          <a:latin typeface="ＭＳ Ｐゴシック" panose="020B0600070205080204" pitchFamily="50" charset="-128"/>
                          <a:ea typeface="ＭＳ Ｐゴシック" panose="020B0600070205080204" pitchFamily="50" charset="-128"/>
                        </a:rPr>
                        <a:t>（南弁天橋）</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376268"/>
                  </a:ext>
                </a:extLst>
              </a:tr>
              <a:tr h="107147">
                <a:tc rowSpan="6">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対照区</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上層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平均値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0.40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0.37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0.53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6262774"/>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最大</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0.55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0.45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0.87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0472771"/>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最小</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0.31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0.30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0.28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824815"/>
                  </a:ext>
                </a:extLst>
              </a:tr>
              <a:tr h="107147">
                <a:tc vMerge="1">
                  <a:txBody>
                    <a:bodyPr/>
                    <a:lstStyle/>
                    <a:p>
                      <a:endParaRPr kumimoji="1" lang="ja-JP" altLang="en-US"/>
                    </a:p>
                  </a:txBody>
                  <a:tcPr/>
                </a:tc>
                <a:tc rowSpan="3">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下層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平均値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0.44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0.63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0.51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132797"/>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最大</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0.68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1.40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0.91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049438"/>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最小</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0.24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0.38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0.17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517462"/>
                  </a:ext>
                </a:extLst>
              </a:tr>
              <a:tr h="107147">
                <a:tc rowSpan="6">
                  <a:txBody>
                    <a:bodyPr/>
                    <a:lstStyle/>
                    <a:p>
                      <a:pPr algn="ctr" fontAlgn="ctr"/>
                      <a:r>
                        <a:rPr lang="ja-JP" altLang="en-US" sz="700" b="0" i="0" u="none" strike="noStrike">
                          <a:effectLst/>
                          <a:latin typeface="ＭＳ Ｐゴシック" panose="020B0600070205080204" pitchFamily="50" charset="-128"/>
                          <a:ea typeface="ＭＳ Ｐゴシック" panose="020B0600070205080204" pitchFamily="50" charset="-128"/>
                        </a:rPr>
                        <a:t>実験区</a:t>
                      </a:r>
                      <a:r>
                        <a:rPr lang="en-US" altLang="ja-JP" sz="700" b="0" i="0" u="none" strike="noStrike">
                          <a:effectLst/>
                          <a:latin typeface="ＭＳ Ｐゴシック" panose="020B0600070205080204" pitchFamily="50" charset="-128"/>
                          <a:ea typeface="ＭＳ Ｐゴシック" panose="020B0600070205080204" pitchFamily="50" charset="-128"/>
                        </a:rPr>
                        <a:t>1</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上層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平均値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0.28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0.44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0.38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84736"/>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最大</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0.48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0.63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0.79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4136721"/>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最小</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0.22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0.35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0.15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437738"/>
                  </a:ext>
                </a:extLst>
              </a:tr>
              <a:tr h="107147">
                <a:tc vMerge="1">
                  <a:txBody>
                    <a:bodyPr/>
                    <a:lstStyle/>
                    <a:p>
                      <a:endParaRPr kumimoji="1" lang="ja-JP" altLang="en-US"/>
                    </a:p>
                  </a:txBody>
                  <a:tcPr/>
                </a:tc>
                <a:tc rowSpan="3">
                  <a:txBody>
                    <a:bodyPr/>
                    <a:lstStyle/>
                    <a:p>
                      <a:pPr algn="ctr" fontAlgn="ctr"/>
                      <a:r>
                        <a:rPr lang="ja-JP" altLang="en-US" sz="700" b="0" i="0" u="none" strike="noStrike">
                          <a:effectLst/>
                          <a:latin typeface="ＭＳ Ｐゴシック" panose="020B0600070205080204" pitchFamily="50" charset="-128"/>
                          <a:ea typeface="ＭＳ Ｐゴシック" panose="020B0600070205080204" pitchFamily="50" charset="-128"/>
                        </a:rPr>
                        <a:t>下層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平均値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0.38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0.59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0.32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314237"/>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最大</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0.55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1.10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0.41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23412"/>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最小</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0.22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0.35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0.15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989058"/>
                  </a:ext>
                </a:extLst>
              </a:tr>
              <a:tr h="107147">
                <a:tc rowSpan="6">
                  <a:txBody>
                    <a:bodyPr/>
                    <a:lstStyle/>
                    <a:p>
                      <a:pPr algn="ctr" fontAlgn="ctr"/>
                      <a:r>
                        <a:rPr lang="ja-JP" altLang="en-US" sz="700" b="0" i="0" u="none" strike="noStrike">
                          <a:effectLst/>
                          <a:latin typeface="ＭＳ Ｐゴシック" panose="020B0600070205080204" pitchFamily="50" charset="-128"/>
                          <a:ea typeface="ＭＳ Ｐゴシック" panose="020B0600070205080204" pitchFamily="50" charset="-128"/>
                        </a:rPr>
                        <a:t>実験区</a:t>
                      </a:r>
                      <a:r>
                        <a:rPr lang="en-US" altLang="ja-JP" sz="700" b="0" i="0" u="none" strike="noStrike">
                          <a:effectLst/>
                          <a:latin typeface="ＭＳ Ｐゴシック" panose="020B0600070205080204" pitchFamily="50" charset="-128"/>
                          <a:ea typeface="ＭＳ Ｐゴシック" panose="020B0600070205080204" pitchFamily="50" charset="-128"/>
                        </a:rPr>
                        <a:t>2</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ja-JP" altLang="en-US" sz="700" b="0" i="0" u="none" strike="noStrike">
                          <a:effectLst/>
                          <a:latin typeface="ＭＳ Ｐゴシック" panose="020B0600070205080204" pitchFamily="50" charset="-128"/>
                          <a:ea typeface="ＭＳ Ｐゴシック" panose="020B0600070205080204" pitchFamily="50" charset="-128"/>
                        </a:rPr>
                        <a:t>上層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平均値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0.42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0.34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0.36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3659206"/>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最大</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0.57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0.48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0.80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607311"/>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最小</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0.28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0.25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0.13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64862"/>
                  </a:ext>
                </a:extLst>
              </a:tr>
              <a:tr h="107147">
                <a:tc vMerge="1">
                  <a:txBody>
                    <a:bodyPr/>
                    <a:lstStyle/>
                    <a:p>
                      <a:endParaRPr kumimoji="1" lang="ja-JP" altLang="en-US"/>
                    </a:p>
                  </a:txBody>
                  <a:tcPr/>
                </a:tc>
                <a:tc rowSpan="3">
                  <a:txBody>
                    <a:bodyPr/>
                    <a:lstStyle/>
                    <a:p>
                      <a:pPr algn="ctr" fontAlgn="ctr"/>
                      <a:r>
                        <a:rPr lang="ja-JP" altLang="en-US" sz="700" b="0" i="0" u="none" strike="noStrike">
                          <a:effectLst/>
                          <a:latin typeface="ＭＳ Ｐゴシック" panose="020B0600070205080204" pitchFamily="50" charset="-128"/>
                          <a:ea typeface="ＭＳ Ｐゴシック" panose="020B0600070205080204" pitchFamily="50" charset="-128"/>
                        </a:rPr>
                        <a:t>下層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平均値</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0.48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0.44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0.51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945909"/>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最大</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0.65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0.55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0.78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349267"/>
                  </a:ext>
                </a:extLst>
              </a:tr>
              <a:tr h="10714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00" b="0" i="0" u="none" strike="noStrike" dirty="0">
                          <a:effectLst/>
                          <a:latin typeface="ＭＳ Ｐゴシック" panose="020B0600070205080204" pitchFamily="50" charset="-128"/>
                          <a:ea typeface="ＭＳ Ｐゴシック" panose="020B0600070205080204" pitchFamily="50" charset="-128"/>
                        </a:rPr>
                        <a:t>最小</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0.37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ＭＳ Ｐゴシック" panose="020B0600070205080204" pitchFamily="50" charset="-128"/>
                          <a:ea typeface="ＭＳ Ｐゴシック" panose="020B0600070205080204" pitchFamily="50" charset="-128"/>
                        </a:rPr>
                        <a:t>0.31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effectLst/>
                          <a:latin typeface="ＭＳ Ｐゴシック" panose="020B0600070205080204" pitchFamily="50" charset="-128"/>
                          <a:ea typeface="ＭＳ Ｐゴシック" panose="020B0600070205080204" pitchFamily="50" charset="-128"/>
                        </a:rPr>
                        <a:t>0.24 </a:t>
                      </a:r>
                    </a:p>
                  </a:txBody>
                  <a:tcPr marL="5761" marR="5761" marT="57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85307"/>
                  </a:ext>
                </a:extLst>
              </a:tr>
            </a:tbl>
          </a:graphicData>
        </a:graphic>
      </p:graphicFrame>
      <p:sp>
        <p:nvSpPr>
          <p:cNvPr id="4" name="スライド番号プレースホルダー 3"/>
          <p:cNvSpPr>
            <a:spLocks noGrp="1"/>
          </p:cNvSpPr>
          <p:nvPr>
            <p:ph type="sldNum" sz="quarter" idx="12"/>
          </p:nvPr>
        </p:nvSpPr>
        <p:spPr/>
        <p:txBody>
          <a:bodyPr/>
          <a:lstStyle/>
          <a:p>
            <a:fld id="{F7809CC4-BC24-49F4-821D-E9970E7A63E4}" type="slidenum">
              <a:rPr kumimoji="1" lang="ja-JP" altLang="en-US" smtClean="0"/>
              <a:pPr/>
              <a:t>69</a:t>
            </a:fld>
            <a:endParaRPr kumimoji="1" lang="ja-JP" altLang="en-US" dirty="0"/>
          </a:p>
        </p:txBody>
      </p:sp>
      <p:grpSp>
        <p:nvGrpSpPr>
          <p:cNvPr id="18" name="グループ化 17"/>
          <p:cNvGrpSpPr/>
          <p:nvPr/>
        </p:nvGrpSpPr>
        <p:grpSpPr>
          <a:xfrm>
            <a:off x="7199721" y="19078"/>
            <a:ext cx="1902880" cy="375487"/>
            <a:chOff x="162150" y="2254313"/>
            <a:chExt cx="2412000" cy="375487"/>
          </a:xfrm>
        </p:grpSpPr>
        <p:sp>
          <p:nvSpPr>
            <p:cNvPr id="22" name="角丸四角形 21"/>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23"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smtClean="0">
                  <a:solidFill>
                    <a:srgbClr val="0070C0"/>
                  </a:solidFill>
                  <a:latin typeface="ＭＳ Ｐゴシック" panose="020B0600070205080204" pitchFamily="50" charset="-128"/>
                  <a:ea typeface="ＭＳ Ｐゴシック" panose="020B0600070205080204" pitchFamily="50" charset="-128"/>
                </a:rPr>
                <a:t>試行実施</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2433616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正方形/長方形 64"/>
          <p:cNvSpPr/>
          <p:nvPr/>
        </p:nvSpPr>
        <p:spPr>
          <a:xfrm>
            <a:off x="0" y="206904"/>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0" y="197220"/>
            <a:ext cx="5522280" cy="38185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2"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p>
        </p:txBody>
      </p:sp>
      <p:sp>
        <p:nvSpPr>
          <p:cNvPr id="41" name="正方形/長方形 40">
            <a:extLst>
              <a:ext uri="{FF2B5EF4-FFF2-40B4-BE49-F238E27FC236}">
                <a16:creationId xmlns:a16="http://schemas.microsoft.com/office/drawing/2014/main" id="{F62F9387-2750-452D-9DA8-06632AB7389A}"/>
              </a:ext>
            </a:extLst>
          </p:cNvPr>
          <p:cNvSpPr/>
          <p:nvPr/>
        </p:nvSpPr>
        <p:spPr>
          <a:xfrm>
            <a:off x="233690" y="962833"/>
            <a:ext cx="8488880" cy="5063261"/>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7">
              <a:latin typeface="ＭＳ ゴシック" panose="020B0609070205080204" pitchFamily="49" charset="-128"/>
              <a:ea typeface="ＭＳ ゴシック" panose="020B0609070205080204" pitchFamily="49" charset="-128"/>
            </a:endParaRPr>
          </a:p>
        </p:txBody>
      </p:sp>
      <p:sp>
        <p:nvSpPr>
          <p:cNvPr id="47" name="テキスト ボックス 46">
            <a:extLst>
              <a:ext uri="{FF2B5EF4-FFF2-40B4-BE49-F238E27FC236}">
                <a16:creationId xmlns:a16="http://schemas.microsoft.com/office/drawing/2014/main" id="{2ACFE46B-D02A-436B-8209-B2297C144E76}"/>
              </a:ext>
            </a:extLst>
          </p:cNvPr>
          <p:cNvSpPr txBox="1"/>
          <p:nvPr/>
        </p:nvSpPr>
        <p:spPr>
          <a:xfrm>
            <a:off x="247716" y="971128"/>
            <a:ext cx="4738963" cy="294696"/>
          </a:xfrm>
          <a:prstGeom prst="rect">
            <a:avLst/>
          </a:prstGeom>
          <a:noFill/>
          <a:ln cmpd="dbl">
            <a:noFill/>
          </a:ln>
        </p:spPr>
        <p:txBody>
          <a:bodyPr wrap="square" rtlCol="0">
            <a:spAutoFit/>
          </a:bodyPr>
          <a:lstStyle/>
          <a:p>
            <a:r>
              <a:rPr lang="zh-TW" altLang="en-US" sz="1315" b="1" dirty="0">
                <a:solidFill>
                  <a:srgbClr val="333399"/>
                </a:solidFill>
                <a:latin typeface="ＭＳ ゴシック" panose="020B0609070205080204" pitchFamily="49" charset="-128"/>
                <a:ea typeface="ＭＳ ゴシック" panose="020B0609070205080204" pitchFamily="49" charset="-128"/>
              </a:rPr>
              <a:t>流量計算結果（中竹渕橋）</a:t>
            </a:r>
            <a:endParaRPr lang="en-US" altLang="ja-JP" sz="1315" b="1" dirty="0">
              <a:solidFill>
                <a:srgbClr val="333399"/>
              </a:solidFill>
              <a:latin typeface="ＭＳ ゴシック" panose="020B0609070205080204" pitchFamily="49" charset="-128"/>
              <a:ea typeface="ＭＳ ゴシック" panose="020B0609070205080204" pitchFamily="49" charset="-128"/>
            </a:endParaRPr>
          </a:p>
        </p:txBody>
      </p:sp>
      <p:sp>
        <p:nvSpPr>
          <p:cNvPr id="37" name="テキスト ボックス 36">
            <a:extLst>
              <a:ext uri="{FF2B5EF4-FFF2-40B4-BE49-F238E27FC236}">
                <a16:creationId xmlns:a16="http://schemas.microsoft.com/office/drawing/2014/main" id="{8A0E54EE-6831-4C90-A711-3CC30BCE49EB}"/>
              </a:ext>
            </a:extLst>
          </p:cNvPr>
          <p:cNvSpPr txBox="1"/>
          <p:nvPr/>
        </p:nvSpPr>
        <p:spPr>
          <a:xfrm>
            <a:off x="272841" y="1201846"/>
            <a:ext cx="8291882" cy="381643"/>
          </a:xfrm>
          <a:prstGeom prst="rect">
            <a:avLst/>
          </a:prstGeom>
          <a:noFill/>
        </p:spPr>
        <p:txBody>
          <a:bodyPr wrap="square" rtlCol="0">
            <a:spAutoFit/>
          </a:bodyPr>
          <a:lstStyle/>
          <a:p>
            <a:r>
              <a:rPr lang="ja-JP" altLang="en-US" sz="940" dirty="0">
                <a:latin typeface="ＭＳ ゴシック" panose="020B0609070205080204" pitchFamily="49" charset="-128"/>
                <a:ea typeface="ＭＳ ゴシック" panose="020B0609070205080204" pitchFamily="49" charset="-128"/>
              </a:rPr>
              <a:t>・中竹渕橋（</a:t>
            </a:r>
            <a:r>
              <a:rPr lang="en-US" altLang="ja-JP" sz="940" dirty="0">
                <a:latin typeface="ＭＳ ゴシック" panose="020B0609070205080204" pitchFamily="49" charset="-128"/>
                <a:ea typeface="ＭＳ ゴシック" panose="020B0609070205080204" pitchFamily="49" charset="-128"/>
              </a:rPr>
              <a:t>9.2k</a:t>
            </a:r>
            <a:r>
              <a:rPr lang="ja-JP" altLang="en-US" sz="940" dirty="0">
                <a:latin typeface="ＭＳ ゴシック" panose="020B0609070205080204" pitchFamily="49" charset="-128"/>
                <a:ea typeface="ＭＳ ゴシック" panose="020B0609070205080204" pitchFamily="49" charset="-128"/>
              </a:rPr>
              <a:t>）の水位観測データ（</a:t>
            </a:r>
            <a:r>
              <a:rPr lang="en-US" altLang="ja-JP" sz="940" dirty="0">
                <a:latin typeface="ＭＳ ゴシック" panose="020B0609070205080204" pitchFamily="49" charset="-128"/>
                <a:ea typeface="ＭＳ ゴシック" panose="020B0609070205080204" pitchFamily="49" charset="-128"/>
              </a:rPr>
              <a:t>10</a:t>
            </a:r>
            <a:r>
              <a:rPr lang="ja-JP" altLang="en-US" sz="940" dirty="0">
                <a:latin typeface="ＭＳ ゴシック" panose="020B0609070205080204" pitchFamily="49" charset="-128"/>
                <a:ea typeface="ＭＳ ゴシック" panose="020B0609070205080204" pitchFamily="49" charset="-128"/>
              </a:rPr>
              <a:t>分値）をもとに、等流計算により流量を算出し、さらに日ごとに流量を合計し日流量を整理した。</a:t>
            </a:r>
            <a:endParaRPr lang="en-US" altLang="ja-JP" sz="940" dirty="0">
              <a:latin typeface="ＭＳ ゴシック" panose="020B0609070205080204" pitchFamily="49" charset="-128"/>
              <a:ea typeface="ＭＳ ゴシック" panose="020B0609070205080204" pitchFamily="49" charset="-128"/>
            </a:endParaRPr>
          </a:p>
          <a:p>
            <a:r>
              <a:rPr lang="ja-JP" altLang="en-US" sz="940" dirty="0">
                <a:latin typeface="ＭＳ ゴシック" panose="020B0609070205080204" pitchFamily="49" charset="-128"/>
                <a:ea typeface="ＭＳ ゴシック" panose="020B0609070205080204" pitchFamily="49" charset="-128"/>
              </a:rPr>
              <a:t>・雨量の多い</a:t>
            </a:r>
            <a:r>
              <a:rPr lang="en-US" altLang="ja-JP" sz="940" dirty="0">
                <a:latin typeface="ＭＳ ゴシック" panose="020B0609070205080204" pitchFamily="49" charset="-128"/>
                <a:ea typeface="ＭＳ ゴシック" panose="020B0609070205080204" pitchFamily="49" charset="-128"/>
              </a:rPr>
              <a:t>5</a:t>
            </a:r>
            <a:r>
              <a:rPr lang="ja-JP" altLang="en-US" sz="940" dirty="0">
                <a:latin typeface="ＭＳ ゴシック" panose="020B0609070205080204" pitchFamily="49" charset="-128"/>
                <a:ea typeface="ＭＳ ゴシック" panose="020B0609070205080204" pitchFamily="49" charset="-128"/>
              </a:rPr>
              <a:t>月～</a:t>
            </a:r>
            <a:r>
              <a:rPr lang="en-US" altLang="ja-JP" sz="940" dirty="0">
                <a:latin typeface="ＭＳ ゴシック" panose="020B0609070205080204" pitchFamily="49" charset="-128"/>
                <a:ea typeface="ＭＳ ゴシック" panose="020B0609070205080204" pitchFamily="49" charset="-128"/>
              </a:rPr>
              <a:t>6</a:t>
            </a:r>
            <a:r>
              <a:rPr lang="ja-JP" altLang="en-US" sz="940" dirty="0">
                <a:latin typeface="ＭＳ ゴシック" panose="020B0609070205080204" pitchFamily="49" charset="-128"/>
                <a:ea typeface="ＭＳ ゴシック" panose="020B0609070205080204" pitchFamily="49" charset="-128"/>
              </a:rPr>
              <a:t>月には</a:t>
            </a:r>
            <a:r>
              <a:rPr lang="en-US" altLang="ja-JP" sz="940" dirty="0">
                <a:latin typeface="ＭＳ ゴシック" panose="020B0609070205080204" pitchFamily="49" charset="-128"/>
                <a:ea typeface="ＭＳ ゴシック" panose="020B0609070205080204" pitchFamily="49" charset="-128"/>
              </a:rPr>
              <a:t>1</a:t>
            </a:r>
            <a:r>
              <a:rPr lang="ja-JP" altLang="en-US" sz="940" dirty="0">
                <a:latin typeface="ＭＳ ゴシック" panose="020B0609070205080204" pitchFamily="49" charset="-128"/>
                <a:ea typeface="ＭＳ ゴシック" panose="020B0609070205080204" pitchFamily="49" charset="-128"/>
              </a:rPr>
              <a:t>～</a:t>
            </a:r>
            <a:r>
              <a:rPr lang="en-US" altLang="ja-JP" sz="940" dirty="0">
                <a:latin typeface="ＭＳ ゴシック" panose="020B0609070205080204" pitchFamily="49" charset="-128"/>
                <a:ea typeface="ＭＳ ゴシック" panose="020B0609070205080204" pitchFamily="49" charset="-128"/>
              </a:rPr>
              <a:t>2m3/s</a:t>
            </a:r>
            <a:r>
              <a:rPr lang="ja-JP" altLang="en-US" sz="940" dirty="0" err="1">
                <a:latin typeface="ＭＳ ゴシック" panose="020B0609070205080204" pitchFamily="49" charset="-128"/>
                <a:ea typeface="ＭＳ ゴシック" panose="020B0609070205080204" pitchFamily="49" charset="-128"/>
              </a:rPr>
              <a:t>、</a:t>
            </a:r>
            <a:r>
              <a:rPr lang="ja-JP" altLang="en-US" sz="940" dirty="0">
                <a:latin typeface="ＭＳ ゴシック" panose="020B0609070205080204" pitchFamily="49" charset="-128"/>
                <a:ea typeface="ＭＳ ゴシック" panose="020B0609070205080204" pitchFamily="49" charset="-128"/>
              </a:rPr>
              <a:t>雨量の少ない</a:t>
            </a:r>
            <a:r>
              <a:rPr lang="en-US" altLang="ja-JP" sz="940" dirty="0">
                <a:latin typeface="ＭＳ ゴシック" panose="020B0609070205080204" pitchFamily="49" charset="-128"/>
                <a:ea typeface="ＭＳ ゴシック" panose="020B0609070205080204" pitchFamily="49" charset="-128"/>
              </a:rPr>
              <a:t>7</a:t>
            </a:r>
            <a:r>
              <a:rPr lang="ja-JP" altLang="en-US" sz="940" dirty="0">
                <a:latin typeface="ＭＳ ゴシック" panose="020B0609070205080204" pitchFamily="49" charset="-128"/>
                <a:ea typeface="ＭＳ ゴシック" panose="020B0609070205080204" pitchFamily="49" charset="-128"/>
              </a:rPr>
              <a:t>月～</a:t>
            </a:r>
            <a:r>
              <a:rPr lang="en-US" altLang="ja-JP" sz="940" dirty="0">
                <a:latin typeface="ＭＳ ゴシック" panose="020B0609070205080204" pitchFamily="49" charset="-128"/>
                <a:ea typeface="ＭＳ ゴシック" panose="020B0609070205080204" pitchFamily="49" charset="-128"/>
              </a:rPr>
              <a:t>10</a:t>
            </a:r>
            <a:r>
              <a:rPr lang="ja-JP" altLang="en-US" sz="940" dirty="0">
                <a:latin typeface="ＭＳ ゴシック" panose="020B0609070205080204" pitchFamily="49" charset="-128"/>
                <a:ea typeface="ＭＳ ゴシック" panose="020B0609070205080204" pitchFamily="49" charset="-128"/>
              </a:rPr>
              <a:t>月には</a:t>
            </a:r>
            <a:r>
              <a:rPr lang="en-US" altLang="ja-JP" sz="940" dirty="0">
                <a:latin typeface="ＭＳ ゴシック" panose="020B0609070205080204" pitchFamily="49" charset="-128"/>
                <a:ea typeface="ＭＳ ゴシック" panose="020B0609070205080204" pitchFamily="49" charset="-128"/>
              </a:rPr>
              <a:t>0.5</a:t>
            </a:r>
            <a:r>
              <a:rPr lang="ja-JP" altLang="en-US" sz="847" dirty="0">
                <a:latin typeface="ＭＳ ゴシック" panose="020B0609070205080204" pitchFamily="49" charset="-128"/>
                <a:ea typeface="ＭＳ ゴシック" panose="020B0609070205080204" pitchFamily="49" charset="-128"/>
              </a:rPr>
              <a:t>～</a:t>
            </a:r>
            <a:r>
              <a:rPr lang="en-US" altLang="ja-JP" sz="847" dirty="0">
                <a:latin typeface="ＭＳ ゴシック" panose="020B0609070205080204" pitchFamily="49" charset="-128"/>
                <a:ea typeface="ＭＳ ゴシック" panose="020B0609070205080204" pitchFamily="49" charset="-128"/>
              </a:rPr>
              <a:t>1m3/s</a:t>
            </a:r>
            <a:r>
              <a:rPr lang="ja-JP" altLang="en-US" sz="847" dirty="0">
                <a:latin typeface="ＭＳ ゴシック" panose="020B0609070205080204" pitchFamily="49" charset="-128"/>
                <a:ea typeface="ＭＳ ゴシック" panose="020B0609070205080204" pitchFamily="49" charset="-128"/>
              </a:rPr>
              <a:t>が基底流量と考えられる。</a:t>
            </a:r>
            <a:endParaRPr lang="en-US" altLang="ja-JP" sz="846" dirty="0">
              <a:latin typeface="ＭＳ ゴシック" panose="020B0609070205080204" pitchFamily="49" charset="-128"/>
              <a:ea typeface="ＭＳ ゴシック" panose="020B0609070205080204" pitchFamily="49" charset="-128"/>
            </a:endParaRPr>
          </a:p>
        </p:txBody>
      </p:sp>
      <p:pic>
        <p:nvPicPr>
          <p:cNvPr id="12" name="図 11"/>
          <p:cNvPicPr/>
          <p:nvPr/>
        </p:nvPicPr>
        <p:blipFill rotWithShape="1">
          <a:blip r:embed="rId3" cstate="print">
            <a:extLst>
              <a:ext uri="{28A0092B-C50C-407E-A947-70E740481C1C}">
                <a14:useLocalDpi xmlns:a14="http://schemas.microsoft.com/office/drawing/2010/main" val="0"/>
              </a:ext>
            </a:extLst>
          </a:blip>
          <a:srcRect b="77776"/>
          <a:stretch/>
        </p:blipFill>
        <p:spPr bwMode="auto">
          <a:xfrm>
            <a:off x="642092" y="1786156"/>
            <a:ext cx="5828219" cy="711821"/>
          </a:xfrm>
          <a:prstGeom prst="rect">
            <a:avLst/>
          </a:prstGeom>
          <a:noFill/>
          <a:ln>
            <a:noFill/>
          </a:ln>
        </p:spPr>
      </p:pic>
      <p:sp>
        <p:nvSpPr>
          <p:cNvPr id="2" name="正方形/長方形 1"/>
          <p:cNvSpPr/>
          <p:nvPr/>
        </p:nvSpPr>
        <p:spPr>
          <a:xfrm>
            <a:off x="6878715" y="2096327"/>
            <a:ext cx="1841136" cy="427553"/>
          </a:xfrm>
          <a:prstGeom prst="rect">
            <a:avLst/>
          </a:prstGeom>
        </p:spPr>
        <p:txBody>
          <a:bodyPr wrap="square">
            <a:spAutoFit/>
          </a:bodyPr>
          <a:lstStyle/>
          <a:p>
            <a:pPr marR="63368" indent="80650" algn="just"/>
            <a:r>
              <a:rPr lang="ja-JP" altLang="ja-JP" sz="1089" kern="100">
                <a:latin typeface="Century" panose="02040604050505020304" pitchFamily="18" charset="0"/>
                <a:ea typeface="ＭＳ ゴシック" panose="020B0609070205080204" pitchFamily="49" charset="-128"/>
                <a:cs typeface="Times New Roman" panose="02020603050405020304" pitchFamily="18" charset="0"/>
              </a:rPr>
              <a:t>・粗度係数：</a:t>
            </a:r>
            <a:r>
              <a:rPr lang="en-US" altLang="ja-JP" sz="1089" kern="100">
                <a:latin typeface="Century" panose="02040604050505020304" pitchFamily="18" charset="0"/>
                <a:ea typeface="ＭＳ ゴシック" panose="020B0609070205080204" pitchFamily="49" charset="-128"/>
                <a:cs typeface="Times New Roman" panose="02020603050405020304" pitchFamily="18" charset="0"/>
              </a:rPr>
              <a:t>n=0.02</a:t>
            </a:r>
            <a:endParaRPr lang="ja-JP" altLang="ja-JP" sz="1089" kern="100">
              <a:latin typeface="Century" panose="02040604050505020304" pitchFamily="18" charset="0"/>
              <a:ea typeface="ＭＳ 明朝" panose="02020609040205080304" pitchFamily="17" charset="-128"/>
              <a:cs typeface="Times New Roman" panose="02020603050405020304" pitchFamily="18" charset="0"/>
            </a:endParaRPr>
          </a:p>
          <a:p>
            <a:pPr marR="63368" indent="80650" algn="just"/>
            <a:r>
              <a:rPr lang="ja-JP" altLang="ja-JP" sz="1089" kern="100">
                <a:latin typeface="Century" panose="02040604050505020304" pitchFamily="18" charset="0"/>
                <a:ea typeface="ＭＳ ゴシック" panose="020B0609070205080204" pitchFamily="49" charset="-128"/>
                <a:cs typeface="Times New Roman" panose="02020603050405020304" pitchFamily="18" charset="0"/>
              </a:rPr>
              <a:t>・河床勾配：</a:t>
            </a:r>
            <a:r>
              <a:rPr lang="en-US" altLang="ja-JP" sz="1089" kern="100">
                <a:latin typeface="Century" panose="02040604050505020304" pitchFamily="18" charset="0"/>
                <a:ea typeface="ＭＳ ゴシック" panose="020B0609070205080204" pitchFamily="49" charset="-128"/>
                <a:cs typeface="Times New Roman" panose="02020603050405020304" pitchFamily="18" charset="0"/>
              </a:rPr>
              <a:t>I=1/1,000</a:t>
            </a:r>
            <a:endParaRPr lang="ja-JP" altLang="ja-JP" sz="1089" kern="10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0" name="図 9"/>
          <p:cNvPicPr/>
          <p:nvPr/>
        </p:nvPicPr>
        <p:blipFill rotWithShape="1">
          <a:blip r:embed="rId4" cstate="print">
            <a:extLst>
              <a:ext uri="{28A0092B-C50C-407E-A947-70E740481C1C}">
                <a14:useLocalDpi xmlns:a14="http://schemas.microsoft.com/office/drawing/2010/main" val="0"/>
              </a:ext>
            </a:extLst>
          </a:blip>
          <a:srcRect t="22997"/>
          <a:stretch/>
        </p:blipFill>
        <p:spPr bwMode="auto">
          <a:xfrm>
            <a:off x="659509" y="2569079"/>
            <a:ext cx="5810802" cy="2406679"/>
          </a:xfrm>
          <a:prstGeom prst="rect">
            <a:avLst/>
          </a:prstGeom>
          <a:noFill/>
          <a:ln>
            <a:noFill/>
          </a:ln>
        </p:spPr>
      </p:pic>
      <p:sp>
        <p:nvSpPr>
          <p:cNvPr id="3" name="正方形/長方形 2"/>
          <p:cNvSpPr/>
          <p:nvPr/>
        </p:nvSpPr>
        <p:spPr>
          <a:xfrm>
            <a:off x="1485249" y="5046860"/>
            <a:ext cx="4666642" cy="259943"/>
          </a:xfrm>
          <a:prstGeom prst="rect">
            <a:avLst/>
          </a:prstGeom>
        </p:spPr>
        <p:txBody>
          <a:bodyPr wrap="square">
            <a:spAutoFit/>
          </a:bodyPr>
          <a:lstStyle/>
          <a:p>
            <a:r>
              <a:rPr lang="ja-JP" altLang="ja-JP" sz="1089" kern="100">
                <a:ea typeface="ＭＳ ゴシック" panose="020B0609070205080204" pitchFamily="49" charset="-128"/>
                <a:cs typeface="Times New Roman" panose="02020603050405020304" pitchFamily="18" charset="0"/>
              </a:rPr>
              <a:t>中竹渕地点</a:t>
            </a:r>
            <a:r>
              <a:rPr lang="en-US" altLang="ja-JP" sz="1089" kern="100">
                <a:ea typeface="ＭＳ ゴシック" panose="020B0609070205080204" pitchFamily="49" charset="-128"/>
                <a:cs typeface="Times New Roman" panose="02020603050405020304" pitchFamily="18" charset="0"/>
              </a:rPr>
              <a:t>(9.2k)</a:t>
            </a:r>
            <a:r>
              <a:rPr lang="ja-JP" altLang="en-US" sz="1089" kern="100">
                <a:ea typeface="ＭＳ ゴシック" panose="020B0609070205080204" pitchFamily="49" charset="-128"/>
                <a:cs typeface="Times New Roman" panose="02020603050405020304" pitchFamily="18" charset="0"/>
              </a:rPr>
              <a:t>における推定基底流量（</a:t>
            </a:r>
            <a:r>
              <a:rPr lang="ja-JP" altLang="en-US" sz="1089">
                <a:latin typeface="ＭＳ Ｐゴシック" panose="020B0600070205080204" pitchFamily="50" charset="-128"/>
                <a:ea typeface="ＭＳ Ｐゴシック" panose="020B0600070205080204" pitchFamily="50" charset="-128"/>
              </a:rPr>
              <a:t>平野下水処理場からの放流前</a:t>
            </a:r>
            <a:r>
              <a:rPr lang="ja-JP" altLang="en-US" sz="1089" kern="100">
                <a:ea typeface="ＭＳ ゴシック" panose="020B0609070205080204" pitchFamily="49" charset="-128"/>
                <a:cs typeface="Times New Roman" panose="02020603050405020304" pitchFamily="18" charset="0"/>
              </a:rPr>
              <a:t>）</a:t>
            </a:r>
            <a:endParaRPr lang="ja-JP" altLang="en-US" sz="1089"/>
          </a:p>
        </p:txBody>
      </p:sp>
      <p:sp>
        <p:nvSpPr>
          <p:cNvPr id="4" name="スライド番号プレースホルダー 3"/>
          <p:cNvSpPr>
            <a:spLocks noGrp="1"/>
          </p:cNvSpPr>
          <p:nvPr>
            <p:ph type="sldNum" sz="quarter" idx="12"/>
          </p:nvPr>
        </p:nvSpPr>
        <p:spPr/>
        <p:txBody>
          <a:bodyPr/>
          <a:lstStyle/>
          <a:p>
            <a:fld id="{F7809CC4-BC24-49F4-821D-E9970E7A63E4}" type="slidenum">
              <a:rPr kumimoji="1" lang="ja-JP" altLang="en-US" smtClean="0"/>
              <a:pPr/>
              <a:t>70</a:t>
            </a:fld>
            <a:endParaRPr kumimoji="1" lang="ja-JP" altLang="en-US" dirty="0"/>
          </a:p>
        </p:txBody>
      </p:sp>
      <p:grpSp>
        <p:nvGrpSpPr>
          <p:cNvPr id="13" name="グループ化 12"/>
          <p:cNvGrpSpPr/>
          <p:nvPr/>
        </p:nvGrpSpPr>
        <p:grpSpPr>
          <a:xfrm>
            <a:off x="7199721" y="19078"/>
            <a:ext cx="1902880" cy="375487"/>
            <a:chOff x="162150" y="2254313"/>
            <a:chExt cx="2412000" cy="375487"/>
          </a:xfrm>
        </p:grpSpPr>
        <p:sp>
          <p:nvSpPr>
            <p:cNvPr id="14" name="角丸四角形 13"/>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5"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smtClean="0">
                  <a:solidFill>
                    <a:srgbClr val="0070C0"/>
                  </a:solidFill>
                  <a:latin typeface="ＭＳ Ｐゴシック" panose="020B0600070205080204" pitchFamily="50" charset="-128"/>
                  <a:ea typeface="ＭＳ Ｐゴシック" panose="020B0600070205080204" pitchFamily="50" charset="-128"/>
                </a:rPr>
                <a:t>試行実施</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1141487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正方形/長方形 67">
            <a:extLst>
              <a:ext uri="{FF2B5EF4-FFF2-40B4-BE49-F238E27FC236}">
                <a16:creationId xmlns:a16="http://schemas.microsoft.com/office/drawing/2014/main" id="{57BA6438-8F77-4179-B6BE-EBF006308064}"/>
              </a:ext>
            </a:extLst>
          </p:cNvPr>
          <p:cNvSpPr/>
          <p:nvPr/>
        </p:nvSpPr>
        <p:spPr>
          <a:xfrm>
            <a:off x="0" y="206902"/>
            <a:ext cx="9144000" cy="372106"/>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7619" y="180490"/>
            <a:ext cx="4938860" cy="38185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2">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ja-JP" altLang="en-US" sz="1692"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aphicFrame>
        <p:nvGraphicFramePr>
          <p:cNvPr id="82" name="表 81"/>
          <p:cNvGraphicFramePr>
            <a:graphicFrameLocks noGrp="1"/>
          </p:cNvGraphicFramePr>
          <p:nvPr>
            <p:extLst/>
          </p:nvPr>
        </p:nvGraphicFramePr>
        <p:xfrm>
          <a:off x="1633032" y="605420"/>
          <a:ext cx="5402515" cy="326708"/>
        </p:xfrm>
        <a:graphic>
          <a:graphicData uri="http://schemas.openxmlformats.org/drawingml/2006/table">
            <a:tbl>
              <a:tblPr firstRow="1" bandRow="1">
                <a:tableStyleId>{5C22544A-7EE6-4342-B048-85BDC9FD1C3A}</a:tableStyleId>
              </a:tblPr>
              <a:tblGrid>
                <a:gridCol w="5402515">
                  <a:extLst>
                    <a:ext uri="{9D8B030D-6E8A-4147-A177-3AD203B41FA5}">
                      <a16:colId xmlns:a16="http://schemas.microsoft.com/office/drawing/2014/main" val="3578394316"/>
                    </a:ext>
                  </a:extLst>
                </a:gridCol>
              </a:tblGrid>
              <a:tr h="326708">
                <a:tc>
                  <a:txBody>
                    <a:bodyPr/>
                    <a:lstStyle/>
                    <a:p>
                      <a:pPr algn="ctr"/>
                      <a:r>
                        <a:rPr kumimoji="1" lang="ja-JP" altLang="en-US" sz="1700" dirty="0">
                          <a:latin typeface="+mn-lt"/>
                        </a:rPr>
                        <a:t>ペグ設置箇所　時系列変化（各地区のペグ</a:t>
                      </a:r>
                      <a:r>
                        <a:rPr kumimoji="1" lang="en-US" altLang="ja-JP" sz="1700" dirty="0">
                          <a:latin typeface="+mn-lt"/>
                        </a:rPr>
                        <a:t>No.1</a:t>
                      </a:r>
                      <a:r>
                        <a:rPr kumimoji="1" lang="ja-JP" altLang="en-US" sz="1700" dirty="0">
                          <a:latin typeface="+mn-lt"/>
                        </a:rPr>
                        <a:t>）</a:t>
                      </a:r>
                    </a:p>
                  </a:txBody>
                  <a:tcPr marL="55302" marR="55302" marT="27651" marB="27651" anchor="ctr">
                    <a:solidFill>
                      <a:schemeClr val="accent5">
                        <a:lumMod val="75000"/>
                      </a:schemeClr>
                    </a:solidFill>
                  </a:tcPr>
                </a:tc>
                <a:extLst>
                  <a:ext uri="{0D108BD9-81ED-4DB2-BD59-A6C34878D82A}">
                    <a16:rowId xmlns:a16="http://schemas.microsoft.com/office/drawing/2014/main" val="3349066960"/>
                  </a:ext>
                </a:extLst>
              </a:tr>
            </a:tbl>
          </a:graphicData>
        </a:graphic>
      </p:graphicFrame>
      <p:pic>
        <p:nvPicPr>
          <p:cNvPr id="83" name="図 82"/>
          <p:cNvPicPr>
            <a:picLocks noChangeAspect="1"/>
          </p:cNvPicPr>
          <p:nvPr/>
        </p:nvPicPr>
        <p:blipFill>
          <a:blip r:embed="rId3"/>
          <a:stretch>
            <a:fillRect/>
          </a:stretch>
        </p:blipFill>
        <p:spPr>
          <a:xfrm>
            <a:off x="499341" y="1022444"/>
            <a:ext cx="7957227" cy="5447143"/>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71</a:t>
            </a:fld>
            <a:endParaRPr kumimoji="1" lang="ja-JP" altLang="en-US" dirty="0"/>
          </a:p>
        </p:txBody>
      </p:sp>
      <p:grpSp>
        <p:nvGrpSpPr>
          <p:cNvPr id="7" name="グループ化 6"/>
          <p:cNvGrpSpPr/>
          <p:nvPr/>
        </p:nvGrpSpPr>
        <p:grpSpPr>
          <a:xfrm>
            <a:off x="7199721" y="19078"/>
            <a:ext cx="1902880" cy="375487"/>
            <a:chOff x="162150" y="2254313"/>
            <a:chExt cx="2412000" cy="375487"/>
          </a:xfrm>
        </p:grpSpPr>
        <p:sp>
          <p:nvSpPr>
            <p:cNvPr id="8" name="角丸四角形 7"/>
            <p:cNvSpPr/>
            <p:nvPr/>
          </p:nvSpPr>
          <p:spPr>
            <a:xfrm>
              <a:off x="195455" y="2280056"/>
              <a:ext cx="2232000" cy="324000"/>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9" name="テキスト ボックス 180"/>
            <p:cNvSpPr txBox="1"/>
            <p:nvPr/>
          </p:nvSpPr>
          <p:spPr>
            <a:xfrm>
              <a:off x="162150" y="2254313"/>
              <a:ext cx="2412000" cy="3754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1600" b="1" dirty="0" smtClean="0">
                  <a:solidFill>
                    <a:srgbClr val="0070C0"/>
                  </a:solidFill>
                  <a:latin typeface="ＭＳ Ｐゴシック" panose="020B0600070205080204" pitchFamily="50" charset="-128"/>
                  <a:ea typeface="ＭＳ Ｐゴシック" panose="020B0600070205080204" pitchFamily="50" charset="-128"/>
                </a:rPr>
                <a:t>試行実施</a:t>
              </a:r>
              <a:endParaRPr lang="ja-JP" altLang="en-US" sz="1600" b="1" dirty="0">
                <a:solidFill>
                  <a:srgbClr val="0070C0"/>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4118984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61571" y="5889721"/>
            <a:ext cx="4172637" cy="439608"/>
          </a:xfrm>
          <a:prstGeom prst="rect">
            <a:avLst/>
          </a:prstGeom>
        </p:spPr>
        <p:txBody>
          <a:bodyPr wrap="square">
            <a:spAutoFit/>
          </a:bodyPr>
          <a:lstStyle/>
          <a:p>
            <a:r>
              <a:rPr lang="ja-JP" altLang="en-US" sz="564" dirty="0"/>
              <a:t>出典）</a:t>
            </a:r>
            <a:r>
              <a:rPr lang="en-US" altLang="ja-JP" sz="564" dirty="0"/>
              <a:t>※1</a:t>
            </a:r>
            <a:r>
              <a:rPr lang="ja-JP" altLang="en-US" sz="564" dirty="0"/>
              <a:t>：大阪府環境農林水産部環境管理室環境保全課環境監視グループ</a:t>
            </a:r>
            <a:r>
              <a:rPr lang="en-US" altLang="ja-JP" sz="564" dirty="0"/>
              <a:t>HP</a:t>
            </a:r>
          </a:p>
          <a:p>
            <a:r>
              <a:rPr lang="ja-JP" altLang="en-US" sz="564" dirty="0"/>
              <a:t>　　　　　（</a:t>
            </a:r>
            <a:r>
              <a:rPr lang="en-US" altLang="ja-JP" sz="564" dirty="0"/>
              <a:t>http://www.pref.osaka.lg.jp/kankyohozen/osaka-wan/kasen-term.html</a:t>
            </a:r>
            <a:r>
              <a:rPr lang="ja-JP" altLang="en-US" sz="564" dirty="0" err="1"/>
              <a:t>、</a:t>
            </a:r>
            <a:r>
              <a:rPr lang="en-US" altLang="ja-JP" sz="564" dirty="0"/>
              <a:t>R2.11.2</a:t>
            </a:r>
            <a:r>
              <a:rPr lang="ja-JP" altLang="en-US" sz="564" dirty="0"/>
              <a:t>閲覧</a:t>
            </a:r>
            <a:r>
              <a:rPr lang="en-US" altLang="ja-JP" sz="564" dirty="0"/>
              <a:t>)</a:t>
            </a:r>
          </a:p>
          <a:p>
            <a:r>
              <a:rPr lang="ja-JP" altLang="en-US" sz="564" dirty="0"/>
              <a:t>　　　</a:t>
            </a:r>
            <a:r>
              <a:rPr lang="en-US" altLang="ja-JP" sz="564" dirty="0"/>
              <a:t>※2</a:t>
            </a:r>
            <a:r>
              <a:rPr lang="ja-JP" altLang="en-US" sz="564" dirty="0"/>
              <a:t>：国土交通省港湾局環境整備計画室</a:t>
            </a:r>
            <a:r>
              <a:rPr lang="en-US" altLang="ja-JP" sz="564" dirty="0"/>
              <a:t>HP</a:t>
            </a:r>
            <a:r>
              <a:rPr lang="ja-JP" altLang="en-US" sz="564" dirty="0"/>
              <a:t>（</a:t>
            </a:r>
            <a:r>
              <a:rPr lang="en-US" altLang="ja-JP" sz="564" dirty="0"/>
              <a:t>https://www.mlit.go.jp/kowan/ecoport/index8.htm</a:t>
            </a:r>
            <a:r>
              <a:rPr lang="ja-JP" altLang="en-US" sz="564" dirty="0" err="1"/>
              <a:t>、</a:t>
            </a:r>
            <a:r>
              <a:rPr lang="en-US" altLang="ja-JP" sz="564" dirty="0"/>
              <a:t>R2.11.2</a:t>
            </a:r>
            <a:r>
              <a:rPr lang="ja-JP" altLang="en-US" sz="564" dirty="0"/>
              <a:t>閲覧</a:t>
            </a:r>
            <a:r>
              <a:rPr lang="en-US" altLang="ja-JP" sz="564" dirty="0"/>
              <a:t>)</a:t>
            </a:r>
          </a:p>
          <a:p>
            <a:r>
              <a:rPr lang="ja-JP" altLang="en-US" sz="564" dirty="0"/>
              <a:t>　　　</a:t>
            </a:r>
            <a:r>
              <a:rPr lang="en-US" altLang="ja-JP" sz="564" dirty="0"/>
              <a:t>※3</a:t>
            </a:r>
            <a:r>
              <a:rPr lang="ja-JP" altLang="en-US" sz="564" dirty="0"/>
              <a:t>：環境省水・大気環境局水環境課</a:t>
            </a:r>
            <a:r>
              <a:rPr lang="en-US" altLang="ja-JP" sz="564" dirty="0"/>
              <a:t>HP</a:t>
            </a:r>
            <a:r>
              <a:rPr lang="ja-JP" altLang="en-US" sz="564" dirty="0"/>
              <a:t>（</a:t>
            </a:r>
            <a:r>
              <a:rPr lang="en-US" altLang="ja-JP" sz="564" dirty="0"/>
              <a:t>https://www.env.go.jp/policy/etv/pdf/archive/080/080_H27.pdf</a:t>
            </a:r>
            <a:r>
              <a:rPr lang="ja-JP" altLang="en-US" sz="564" dirty="0" err="1"/>
              <a:t>、</a:t>
            </a:r>
            <a:r>
              <a:rPr lang="en-US" altLang="ja-JP" sz="564" dirty="0"/>
              <a:t>R2.11.2</a:t>
            </a:r>
            <a:r>
              <a:rPr lang="ja-JP" altLang="en-US" sz="564" dirty="0"/>
              <a:t>閲覧</a:t>
            </a:r>
            <a:r>
              <a:rPr lang="en-US" altLang="ja-JP" sz="564" dirty="0"/>
              <a:t>)</a:t>
            </a:r>
          </a:p>
        </p:txBody>
      </p:sp>
      <p:grpSp>
        <p:nvGrpSpPr>
          <p:cNvPr id="24" name="グループ化 23"/>
          <p:cNvGrpSpPr/>
          <p:nvPr/>
        </p:nvGrpSpPr>
        <p:grpSpPr>
          <a:xfrm>
            <a:off x="0" y="171324"/>
            <a:ext cx="9144000" cy="407685"/>
            <a:chOff x="0" y="-37863"/>
            <a:chExt cx="5256000" cy="433863"/>
          </a:xfrm>
        </p:grpSpPr>
        <p:sp>
          <p:nvSpPr>
            <p:cNvPr id="25" name="正方形/長方形 24"/>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dirty="0"/>
            </a:p>
          </p:txBody>
        </p:sp>
        <p:sp>
          <p:nvSpPr>
            <p:cNvPr id="26" name="テキスト ボックス 3"/>
            <p:cNvSpPr txBox="1"/>
            <p:nvPr/>
          </p:nvSpPr>
          <p:spPr>
            <a:xfrm>
              <a:off x="0" y="-37863"/>
              <a:ext cx="5256000" cy="4063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0292" tIns="60146" rIns="120292" bIns="60146">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1692"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用語集</a:t>
              </a:r>
              <a:endParaRPr lang="en-US" altLang="ja-JP" sz="1692"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4" name="正方形/長方形 3"/>
          <p:cNvSpPr/>
          <p:nvPr/>
        </p:nvSpPr>
        <p:spPr>
          <a:xfrm>
            <a:off x="4362180" y="5472806"/>
            <a:ext cx="4296131" cy="613245"/>
          </a:xfrm>
          <a:prstGeom prst="rect">
            <a:avLst/>
          </a:prstGeom>
        </p:spPr>
        <p:txBody>
          <a:bodyPr>
            <a:spAutoFit/>
          </a:bodyPr>
          <a:lstStyle/>
          <a:p>
            <a:pPr lvl="0"/>
            <a:r>
              <a:rPr lang="ja-JP" altLang="en-US" sz="564" dirty="0">
                <a:solidFill>
                  <a:prstClr val="black"/>
                </a:solidFill>
              </a:rPr>
              <a:t>出典）</a:t>
            </a:r>
            <a:r>
              <a:rPr lang="en-US" altLang="ja-JP" sz="564" dirty="0">
                <a:solidFill>
                  <a:prstClr val="black"/>
                </a:solidFill>
              </a:rPr>
              <a:t>※1</a:t>
            </a:r>
            <a:r>
              <a:rPr lang="ja-JP" altLang="en-US" sz="564" dirty="0">
                <a:solidFill>
                  <a:prstClr val="black"/>
                </a:solidFill>
              </a:rPr>
              <a:t>：「デジタル大辞泉」小学館（</a:t>
            </a:r>
            <a:r>
              <a:rPr lang="en-US" altLang="ja-JP" sz="564" dirty="0">
                <a:solidFill>
                  <a:prstClr val="black"/>
                </a:solidFill>
              </a:rPr>
              <a:t>https://kotobank.jp/word/</a:t>
            </a:r>
            <a:r>
              <a:rPr lang="ja-JP" altLang="en-US" sz="564" dirty="0" err="1">
                <a:solidFill>
                  <a:prstClr val="black"/>
                </a:solidFill>
              </a:rPr>
              <a:t>、</a:t>
            </a:r>
            <a:r>
              <a:rPr lang="en-US" altLang="ja-JP" sz="564" dirty="0">
                <a:solidFill>
                  <a:prstClr val="black"/>
                </a:solidFill>
              </a:rPr>
              <a:t>R2.11.2</a:t>
            </a:r>
            <a:r>
              <a:rPr lang="ja-JP" altLang="en-US" sz="564" dirty="0">
                <a:solidFill>
                  <a:prstClr val="black"/>
                </a:solidFill>
              </a:rPr>
              <a:t>閲覧）</a:t>
            </a:r>
            <a:endParaRPr lang="en-US" altLang="ja-JP" sz="564" dirty="0">
              <a:solidFill>
                <a:prstClr val="black"/>
              </a:solidFill>
            </a:endParaRPr>
          </a:p>
          <a:p>
            <a:pPr lvl="0"/>
            <a:r>
              <a:rPr lang="ja-JP" altLang="en-US" sz="564" dirty="0">
                <a:solidFill>
                  <a:prstClr val="black"/>
                </a:solidFill>
              </a:rPr>
              <a:t>　　　</a:t>
            </a:r>
            <a:r>
              <a:rPr lang="en-US" altLang="ja-JP" sz="564" dirty="0">
                <a:solidFill>
                  <a:prstClr val="black"/>
                </a:solidFill>
              </a:rPr>
              <a:t>※2</a:t>
            </a:r>
            <a:r>
              <a:rPr lang="ja-JP" altLang="en-US" sz="564" dirty="0">
                <a:solidFill>
                  <a:prstClr val="black"/>
                </a:solidFill>
              </a:rPr>
              <a:t>：松井ら</a:t>
            </a:r>
            <a:r>
              <a:rPr lang="en-US" altLang="ja-JP" sz="564" dirty="0">
                <a:solidFill>
                  <a:prstClr val="black"/>
                </a:solidFill>
              </a:rPr>
              <a:t>.</a:t>
            </a:r>
            <a:r>
              <a:rPr lang="ja-JP" altLang="en-US" sz="564" dirty="0">
                <a:solidFill>
                  <a:prstClr val="black"/>
                </a:solidFill>
              </a:rPr>
              <a:t>硫酸塩還元菌</a:t>
            </a:r>
            <a:r>
              <a:rPr lang="en-US" altLang="ja-JP" sz="564" dirty="0">
                <a:solidFill>
                  <a:prstClr val="black"/>
                </a:solidFill>
              </a:rPr>
              <a:t>:</a:t>
            </a:r>
            <a:r>
              <a:rPr lang="ja-JP" altLang="en-US" sz="564" dirty="0">
                <a:solidFill>
                  <a:prstClr val="black"/>
                </a:solidFill>
              </a:rPr>
              <a:t>環境技術</a:t>
            </a:r>
            <a:r>
              <a:rPr lang="en-US" altLang="ja-JP" sz="564" dirty="0">
                <a:solidFill>
                  <a:prstClr val="black"/>
                </a:solidFill>
              </a:rPr>
              <a:t>,Vol.18,No.4,1989,p.229</a:t>
            </a:r>
          </a:p>
          <a:p>
            <a:pPr lvl="0"/>
            <a:r>
              <a:rPr lang="ja-JP" altLang="en-US" sz="564" dirty="0">
                <a:solidFill>
                  <a:prstClr val="black"/>
                </a:solidFill>
              </a:rPr>
              <a:t>　　　</a:t>
            </a:r>
            <a:r>
              <a:rPr lang="en-US" altLang="ja-JP" sz="564" dirty="0">
                <a:solidFill>
                  <a:prstClr val="black"/>
                </a:solidFill>
              </a:rPr>
              <a:t>※3</a:t>
            </a:r>
            <a:r>
              <a:rPr lang="ja-JP" altLang="en-US" sz="564" dirty="0">
                <a:solidFill>
                  <a:prstClr val="black"/>
                </a:solidFill>
              </a:rPr>
              <a:t>：西尾尚道</a:t>
            </a:r>
            <a:r>
              <a:rPr lang="en-US" altLang="ja-JP" sz="564" dirty="0">
                <a:solidFill>
                  <a:prstClr val="black"/>
                </a:solidFill>
              </a:rPr>
              <a:t>.</a:t>
            </a:r>
            <a:r>
              <a:rPr lang="ja-JP" altLang="en-US" sz="564" dirty="0">
                <a:solidFill>
                  <a:prstClr val="black"/>
                </a:solidFill>
              </a:rPr>
              <a:t>メタン生成菌の生理と利用</a:t>
            </a:r>
            <a:r>
              <a:rPr lang="en-US" altLang="ja-JP" sz="564" dirty="0">
                <a:solidFill>
                  <a:prstClr val="black"/>
                </a:solidFill>
              </a:rPr>
              <a:t>:</a:t>
            </a:r>
            <a:r>
              <a:rPr lang="ja-JP" altLang="en-US" sz="564" dirty="0">
                <a:solidFill>
                  <a:prstClr val="black"/>
                </a:solidFill>
              </a:rPr>
              <a:t>化学と生物</a:t>
            </a:r>
            <a:r>
              <a:rPr lang="en-US" altLang="ja-JP" sz="564" dirty="0">
                <a:solidFill>
                  <a:prstClr val="black"/>
                </a:solidFill>
              </a:rPr>
              <a:t>,Vol.30,No.8,1992,p.537-538</a:t>
            </a:r>
          </a:p>
          <a:p>
            <a:pPr lvl="0"/>
            <a:r>
              <a:rPr lang="ja-JP" altLang="en-US" sz="564" dirty="0">
                <a:solidFill>
                  <a:prstClr val="black"/>
                </a:solidFill>
              </a:rPr>
              <a:t>　　　</a:t>
            </a:r>
            <a:r>
              <a:rPr lang="en-US" altLang="ja-JP" sz="564" dirty="0">
                <a:solidFill>
                  <a:prstClr val="black"/>
                </a:solidFill>
              </a:rPr>
              <a:t>※4</a:t>
            </a:r>
            <a:r>
              <a:rPr lang="ja-JP" altLang="en-US" sz="564" dirty="0">
                <a:solidFill>
                  <a:prstClr val="black"/>
                </a:solidFill>
              </a:rPr>
              <a:t>：脱窒光合成細菌</a:t>
            </a:r>
            <a:r>
              <a:rPr lang="en-US" altLang="ja-JP" sz="564" dirty="0">
                <a:solidFill>
                  <a:prstClr val="black"/>
                </a:solidFill>
              </a:rPr>
              <a:t>:</a:t>
            </a:r>
            <a:r>
              <a:rPr lang="ja-JP" altLang="en-US" sz="564" dirty="0">
                <a:solidFill>
                  <a:prstClr val="black"/>
                </a:solidFill>
              </a:rPr>
              <a:t>化学と生物</a:t>
            </a:r>
            <a:r>
              <a:rPr lang="en-US" altLang="ja-JP" sz="564" dirty="0">
                <a:solidFill>
                  <a:prstClr val="black"/>
                </a:solidFill>
              </a:rPr>
              <a:t>,Vol.15,No.8,1977,p.498</a:t>
            </a:r>
          </a:p>
          <a:p>
            <a:pPr lvl="0"/>
            <a:r>
              <a:rPr lang="ja-JP" altLang="en-US" sz="564" dirty="0">
                <a:solidFill>
                  <a:prstClr val="black"/>
                </a:solidFill>
              </a:rPr>
              <a:t>　　　</a:t>
            </a:r>
            <a:r>
              <a:rPr lang="en-US" altLang="ja-JP" sz="564" dirty="0">
                <a:solidFill>
                  <a:prstClr val="black"/>
                </a:solidFill>
              </a:rPr>
              <a:t>※5</a:t>
            </a:r>
            <a:r>
              <a:rPr lang="ja-JP" altLang="en-US" sz="564" dirty="0">
                <a:solidFill>
                  <a:prstClr val="black"/>
                </a:solidFill>
              </a:rPr>
              <a:t>：</a:t>
            </a:r>
            <a:r>
              <a:rPr lang="en-US" altLang="ja-JP" sz="564" dirty="0" err="1">
                <a:solidFill>
                  <a:prstClr val="black"/>
                </a:solidFill>
              </a:rPr>
              <a:t>BISMal</a:t>
            </a:r>
            <a:r>
              <a:rPr lang="en-US" altLang="ja-JP" sz="564" dirty="0">
                <a:solidFill>
                  <a:prstClr val="black"/>
                </a:solidFill>
              </a:rPr>
              <a:t>(</a:t>
            </a:r>
            <a:r>
              <a:rPr lang="ja-JP" altLang="en-US" sz="564" dirty="0">
                <a:solidFill>
                  <a:prstClr val="black"/>
                </a:solidFill>
              </a:rPr>
              <a:t>国際海洋環境情報センター</a:t>
            </a:r>
            <a:r>
              <a:rPr lang="en-US" altLang="ja-JP" sz="564" dirty="0">
                <a:solidFill>
                  <a:prstClr val="black"/>
                </a:solidFill>
              </a:rPr>
              <a:t>)HP</a:t>
            </a:r>
            <a:r>
              <a:rPr lang="ja-JP" altLang="en-US" sz="564" dirty="0">
                <a:solidFill>
                  <a:prstClr val="black"/>
                </a:solidFill>
              </a:rPr>
              <a:t>（</a:t>
            </a:r>
            <a:r>
              <a:rPr lang="en-US" altLang="ja-JP" sz="564" dirty="0">
                <a:solidFill>
                  <a:prstClr val="black"/>
                </a:solidFill>
              </a:rPr>
              <a:t>https://www.godac.jamstec.go.jp/bismal/j/index.html</a:t>
            </a:r>
            <a:r>
              <a:rPr lang="ja-JP" altLang="en-US" sz="564" dirty="0" err="1">
                <a:solidFill>
                  <a:prstClr val="black"/>
                </a:solidFill>
              </a:rPr>
              <a:t>、</a:t>
            </a:r>
            <a:r>
              <a:rPr lang="en-US" altLang="ja-JP" sz="564" dirty="0">
                <a:solidFill>
                  <a:prstClr val="black"/>
                </a:solidFill>
              </a:rPr>
              <a:t>R2.11.2</a:t>
            </a:r>
            <a:r>
              <a:rPr lang="ja-JP" altLang="en-US" sz="564" dirty="0">
                <a:solidFill>
                  <a:prstClr val="black"/>
                </a:solidFill>
              </a:rPr>
              <a:t>閲覧</a:t>
            </a:r>
            <a:r>
              <a:rPr lang="en-US" altLang="ja-JP" sz="564" dirty="0">
                <a:solidFill>
                  <a:prstClr val="black"/>
                </a:solidFill>
              </a:rPr>
              <a:t>)</a:t>
            </a:r>
          </a:p>
          <a:p>
            <a:pPr lvl="0"/>
            <a:r>
              <a:rPr lang="ja-JP" altLang="en-US" sz="564" dirty="0">
                <a:solidFill>
                  <a:prstClr val="black"/>
                </a:solidFill>
              </a:rPr>
              <a:t>　　　</a:t>
            </a:r>
            <a:r>
              <a:rPr lang="en-US" altLang="ja-JP" sz="564" dirty="0">
                <a:solidFill>
                  <a:prstClr val="black"/>
                </a:solidFill>
              </a:rPr>
              <a:t>※6</a:t>
            </a:r>
            <a:r>
              <a:rPr lang="ja-JP" altLang="en-US" sz="564" dirty="0">
                <a:solidFill>
                  <a:prstClr val="black"/>
                </a:solidFill>
              </a:rPr>
              <a:t>：</a:t>
            </a:r>
            <a:r>
              <a:rPr lang="ja-JP" altLang="en-US" sz="564" dirty="0">
                <a:solidFill>
                  <a:prstClr val="black"/>
                </a:solidFill>
                <a:latin typeface="游ゴシック Light" panose="020F0302020204030204"/>
              </a:rPr>
              <a:t>細菌叢分析結果より</a:t>
            </a:r>
            <a:endParaRPr lang="en-US" altLang="ja-JP" sz="564" dirty="0">
              <a:solidFill>
                <a:prstClr val="black"/>
              </a:solidFill>
              <a:latin typeface="游ゴシック Light" panose="020F0302020204030204"/>
            </a:endParaRPr>
          </a:p>
        </p:txBody>
      </p:sp>
      <p:graphicFrame>
        <p:nvGraphicFramePr>
          <p:cNvPr id="10" name="表 9"/>
          <p:cNvGraphicFramePr>
            <a:graphicFrameLocks noGrp="1"/>
          </p:cNvGraphicFramePr>
          <p:nvPr/>
        </p:nvGraphicFramePr>
        <p:xfrm>
          <a:off x="361572" y="672430"/>
          <a:ext cx="4000608" cy="5171298"/>
        </p:xfrm>
        <a:graphic>
          <a:graphicData uri="http://schemas.openxmlformats.org/drawingml/2006/table">
            <a:tbl>
              <a:tblPr firstRow="1" bandRow="1">
                <a:tableStyleId>{5940675A-B579-460E-94D1-54222C63F5DA}</a:tableStyleId>
              </a:tblPr>
              <a:tblGrid>
                <a:gridCol w="4000608">
                  <a:extLst>
                    <a:ext uri="{9D8B030D-6E8A-4147-A177-3AD203B41FA5}">
                      <a16:colId xmlns:a16="http://schemas.microsoft.com/office/drawing/2014/main" val="2614159703"/>
                    </a:ext>
                  </a:extLst>
                </a:gridCol>
              </a:tblGrid>
              <a:tr h="20048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ja-JP" altLang="en-US" sz="700" b="1" dirty="0"/>
                        <a:t>分析項目に関する用語</a:t>
                      </a:r>
                      <a:endParaRPr lang="en-US" altLang="ja-JP" sz="700" b="1" dirty="0"/>
                    </a:p>
                  </a:txBody>
                  <a:tcPr marL="85923" marR="85923" marT="42961" marB="42961" anchor="ctr">
                    <a:solidFill>
                      <a:schemeClr val="bg1"/>
                    </a:solidFill>
                  </a:tcPr>
                </a:tc>
                <a:extLst>
                  <a:ext uri="{0D108BD9-81ED-4DB2-BD59-A6C34878D82A}">
                    <a16:rowId xmlns:a16="http://schemas.microsoft.com/office/drawing/2014/main" val="1352755830"/>
                  </a:ext>
                </a:extLst>
              </a:tr>
              <a:tr h="490540">
                <a:tc>
                  <a:txBody>
                    <a:bodyPr/>
                    <a:lstStyle/>
                    <a:p>
                      <a:r>
                        <a:rPr lang="en-US" altLang="ja-JP" sz="700" b="1" dirty="0"/>
                        <a:t>BOD</a:t>
                      </a:r>
                      <a:r>
                        <a:rPr lang="ja-JP" altLang="en-US" sz="700" b="1" dirty="0"/>
                        <a:t>（生物化学的酸素要求量）</a:t>
                      </a:r>
                      <a:r>
                        <a:rPr lang="en-US" altLang="ja-JP" sz="700" b="1" baseline="30000" dirty="0"/>
                        <a:t>※1</a:t>
                      </a:r>
                      <a:endParaRPr kumimoji="1" lang="ja-JP" altLang="en-US" sz="7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水中の微生物が汚濁物等を酸化分解する際に必要とする酸素量で、有機物による水質汚濁の指標として使われる。</a:t>
                      </a:r>
                      <a:endParaRPr lang="en-US" altLang="ja-JP" sz="700" dirty="0"/>
                    </a:p>
                  </a:txBody>
                  <a:tcPr marL="85923" marR="85923" marT="42961" marB="42961" anchor="ctr">
                    <a:solidFill>
                      <a:schemeClr val="accent1">
                        <a:lumMod val="20000"/>
                        <a:lumOff val="80000"/>
                      </a:schemeClr>
                    </a:solidFill>
                  </a:tcPr>
                </a:tc>
                <a:extLst>
                  <a:ext uri="{0D108BD9-81ED-4DB2-BD59-A6C34878D82A}">
                    <a16:rowId xmlns:a16="http://schemas.microsoft.com/office/drawing/2014/main" val="3314351513"/>
                  </a:ext>
                </a:extLst>
              </a:tr>
              <a:tr h="490540">
                <a:tc>
                  <a:txBody>
                    <a:bodyPr/>
                    <a:lstStyle/>
                    <a:p>
                      <a:r>
                        <a:rPr lang="en-US" altLang="ja-JP" sz="700" b="1" dirty="0"/>
                        <a:t>COD</a:t>
                      </a:r>
                      <a:r>
                        <a:rPr lang="ja-JP" altLang="en-US" sz="700" b="1" dirty="0"/>
                        <a:t> （化学的酸素要求量）</a:t>
                      </a:r>
                      <a:r>
                        <a:rPr lang="en-US" altLang="ja-JP" sz="700" b="1" baseline="30000" dirty="0"/>
                        <a:t>※1</a:t>
                      </a:r>
                      <a:r>
                        <a:rPr lang="ja-JP" altLang="en-US" sz="700" b="1" baseline="30000" dirty="0"/>
                        <a:t> </a:t>
                      </a:r>
                      <a:endParaRPr kumimoji="1" lang="ja-JP" altLang="en-US" sz="7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試料に酸化剤を加えて一定の条件下（</a:t>
                      </a:r>
                      <a:r>
                        <a:rPr lang="en-US" altLang="ja-JP" sz="700" dirty="0"/>
                        <a:t>100℃</a:t>
                      </a:r>
                      <a:r>
                        <a:rPr lang="ja-JP" altLang="en-US" sz="700" dirty="0" err="1"/>
                        <a:t>、</a:t>
                      </a:r>
                      <a:r>
                        <a:rPr lang="en-US" altLang="ja-JP" sz="700" dirty="0"/>
                        <a:t>30</a:t>
                      </a:r>
                      <a:r>
                        <a:rPr lang="ja-JP" altLang="en-US" sz="700" dirty="0"/>
                        <a:t>分間）で反応させ、そのとき消費した酸化剤の量を酸素の量に換算したもの。有機物による水質汚濁の指標として使われる。</a:t>
                      </a:r>
                      <a:endParaRPr lang="en-US" altLang="ja-JP" sz="700" dirty="0"/>
                    </a:p>
                  </a:txBody>
                  <a:tcPr marL="85923" marR="85923" marT="42961" marB="42961" anchor="ctr">
                    <a:noFill/>
                  </a:tcPr>
                </a:tc>
                <a:extLst>
                  <a:ext uri="{0D108BD9-81ED-4DB2-BD59-A6C34878D82A}">
                    <a16:rowId xmlns:a16="http://schemas.microsoft.com/office/drawing/2014/main" val="1205418875"/>
                  </a:ext>
                </a:extLst>
              </a:tr>
              <a:tr h="621353">
                <a:tc>
                  <a:txBody>
                    <a:bodyPr/>
                    <a:lstStyle/>
                    <a:p>
                      <a:r>
                        <a:rPr lang="en-US" altLang="ja-JP" sz="700" b="1" dirty="0"/>
                        <a:t>pH</a:t>
                      </a:r>
                      <a:r>
                        <a:rPr lang="ja-JP" altLang="en-US" sz="700" b="1" dirty="0"/>
                        <a:t>（水素イオン濃度）</a:t>
                      </a:r>
                      <a:r>
                        <a:rPr lang="en-US" altLang="ja-JP" sz="700" b="1" baseline="30000" dirty="0"/>
                        <a:t>※1</a:t>
                      </a:r>
                      <a:r>
                        <a:rPr lang="ja-JP" altLang="en-US" sz="700" b="1" baseline="30000" dirty="0"/>
                        <a:t> </a:t>
                      </a:r>
                      <a:endParaRPr kumimoji="1" lang="ja-JP" altLang="en-US" sz="7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kern="1200" dirty="0">
                          <a:solidFill>
                            <a:schemeClr val="tx1"/>
                          </a:solidFill>
                          <a:latin typeface="+mn-lt"/>
                          <a:ea typeface="+mn-ea"/>
                          <a:cs typeface="+mn-cs"/>
                        </a:rPr>
                        <a:t>酸性やアルカリ性の程度を示す指標。水溶液中の水素イオン濃度［</a:t>
                      </a:r>
                      <a:r>
                        <a:rPr kumimoji="1" lang="en-US" altLang="ja-JP" sz="700" kern="1200" dirty="0">
                          <a:solidFill>
                            <a:schemeClr val="tx1"/>
                          </a:solidFill>
                          <a:latin typeface="+mn-lt"/>
                          <a:ea typeface="+mn-ea"/>
                          <a:cs typeface="+mn-cs"/>
                        </a:rPr>
                        <a:t>H</a:t>
                      </a:r>
                      <a:r>
                        <a:rPr kumimoji="1" lang="en-US" altLang="ja-JP" sz="700" kern="1200" baseline="30000" dirty="0">
                          <a:solidFill>
                            <a:schemeClr val="tx1"/>
                          </a:solidFill>
                          <a:latin typeface="+mn-lt"/>
                          <a:ea typeface="+mn-ea"/>
                          <a:cs typeface="+mn-cs"/>
                        </a:rPr>
                        <a:t>+</a:t>
                      </a:r>
                      <a:r>
                        <a:rPr kumimoji="1" lang="ja-JP" altLang="en-US" sz="700" kern="1200" dirty="0">
                          <a:solidFill>
                            <a:schemeClr val="tx1"/>
                          </a:solidFill>
                          <a:latin typeface="+mn-lt"/>
                          <a:ea typeface="+mn-ea"/>
                          <a:cs typeface="+mn-cs"/>
                        </a:rPr>
                        <a:t>］の逆数の常用対数を</a:t>
                      </a:r>
                      <a:r>
                        <a:rPr lang="en-US" altLang="ja-JP" sz="700" dirty="0"/>
                        <a:t>p</a:t>
                      </a:r>
                      <a:r>
                        <a:rPr kumimoji="1" lang="en-US" altLang="ja-JP" sz="700" kern="1200" dirty="0">
                          <a:solidFill>
                            <a:schemeClr val="tx1"/>
                          </a:solidFill>
                          <a:latin typeface="+mn-lt"/>
                          <a:ea typeface="+mn-ea"/>
                          <a:cs typeface="+mn-cs"/>
                        </a:rPr>
                        <a:t>H</a:t>
                      </a:r>
                      <a:r>
                        <a:rPr kumimoji="1" lang="ja-JP" altLang="en-US" sz="700" kern="1200" dirty="0">
                          <a:solidFill>
                            <a:schemeClr val="tx1"/>
                          </a:solidFill>
                          <a:latin typeface="+mn-lt"/>
                          <a:ea typeface="+mn-ea"/>
                          <a:cs typeface="+mn-cs"/>
                        </a:rPr>
                        <a:t>として示すもので、</a:t>
                      </a:r>
                      <a:r>
                        <a:rPr lang="en-US" altLang="ja-JP" sz="700" dirty="0"/>
                        <a:t>p</a:t>
                      </a:r>
                      <a:r>
                        <a:rPr kumimoji="1" lang="en-US" altLang="ja-JP" sz="700" kern="1200" dirty="0">
                          <a:solidFill>
                            <a:schemeClr val="tx1"/>
                          </a:solidFill>
                          <a:latin typeface="+mn-lt"/>
                          <a:ea typeface="+mn-ea"/>
                          <a:cs typeface="+mn-cs"/>
                        </a:rPr>
                        <a:t>H</a:t>
                      </a:r>
                      <a:r>
                        <a:rPr kumimoji="1" lang="ja-JP" altLang="en-US" sz="700" kern="1200" dirty="0">
                          <a:solidFill>
                            <a:schemeClr val="tx1"/>
                          </a:solidFill>
                          <a:latin typeface="+mn-lt"/>
                          <a:ea typeface="+mn-ea"/>
                          <a:cs typeface="+mn-cs"/>
                        </a:rPr>
                        <a:t>７は中性、７より大きい数値はアルカリ性、小さい数値は酸性を示す。</a:t>
                      </a:r>
                    </a:p>
                  </a:txBody>
                  <a:tcPr marL="85923" marR="85923" marT="42961" marB="42961" anchor="ctr">
                    <a:solidFill>
                      <a:schemeClr val="accent1">
                        <a:lumMod val="20000"/>
                        <a:lumOff val="80000"/>
                      </a:schemeClr>
                    </a:solidFill>
                  </a:tcPr>
                </a:tc>
                <a:extLst>
                  <a:ext uri="{0D108BD9-81ED-4DB2-BD59-A6C34878D82A}">
                    <a16:rowId xmlns:a16="http://schemas.microsoft.com/office/drawing/2014/main" val="4028171186"/>
                  </a:ext>
                </a:extLst>
              </a:tr>
              <a:tr h="882973">
                <a:tc>
                  <a:txBody>
                    <a:bodyPr/>
                    <a:lstStyle/>
                    <a:p>
                      <a:r>
                        <a:rPr lang="en-US" altLang="ja-JP" sz="700" b="1" dirty="0"/>
                        <a:t>DO</a:t>
                      </a:r>
                      <a:r>
                        <a:rPr lang="ja-JP" altLang="en-US" sz="700" b="1" dirty="0"/>
                        <a:t>（溶存酸素量）</a:t>
                      </a:r>
                      <a:r>
                        <a:rPr lang="en-US" altLang="ja-JP" sz="700" b="1" baseline="30000" dirty="0"/>
                        <a:t>※1</a:t>
                      </a:r>
                      <a:r>
                        <a:rPr lang="ja-JP" altLang="en-US" sz="700" dirty="0"/>
                        <a:t> </a:t>
                      </a:r>
                      <a:endParaRPr lang="en-US" altLang="ja-JP" sz="7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溶存酸素量水中にとけ込んでいる酸素の量。自浄作用や魚類等の水棲生物には不可欠なもので、数値が小さいほど水質汚濁が進んでいることを示す。水中における酸素の飽和量は気圧、水温、塩分等に影響され、水がきれいであるほどその温度における飽和量に近い量が含まれる（水温</a:t>
                      </a:r>
                      <a:r>
                        <a:rPr lang="en-US" altLang="ja-JP" sz="700" dirty="0"/>
                        <a:t>15</a:t>
                      </a:r>
                      <a:r>
                        <a:rPr lang="ja-JP" altLang="en-US" sz="700" dirty="0"/>
                        <a:t>度では約</a:t>
                      </a:r>
                      <a:r>
                        <a:rPr lang="en-US" altLang="ja-JP" sz="700" dirty="0"/>
                        <a:t>9mg/L</a:t>
                      </a:r>
                      <a:r>
                        <a:rPr lang="ja-JP" altLang="en-US" sz="700" dirty="0"/>
                        <a:t>で飽和状態）。逆に富栄養化した水域や人為的汚染の進んだ水域では、大量の有機物に分解が追いつかず、ＤＯが低くなる現象がみられる。</a:t>
                      </a:r>
                    </a:p>
                  </a:txBody>
                  <a:tcPr marL="85923" marR="85923" marT="42961" marB="42961" anchor="ctr">
                    <a:solidFill>
                      <a:schemeClr val="bg1"/>
                    </a:solidFill>
                  </a:tcPr>
                </a:tc>
                <a:extLst>
                  <a:ext uri="{0D108BD9-81ED-4DB2-BD59-A6C34878D82A}">
                    <a16:rowId xmlns:a16="http://schemas.microsoft.com/office/drawing/2014/main" val="1778922106"/>
                  </a:ext>
                </a:extLst>
              </a:tr>
              <a:tr h="4905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700" b="1" dirty="0"/>
                        <a:t>ORP</a:t>
                      </a:r>
                      <a:r>
                        <a:rPr lang="ja-JP" altLang="en-US" sz="700" b="1" dirty="0"/>
                        <a:t>（酸化還元電位）</a:t>
                      </a:r>
                      <a:r>
                        <a:rPr lang="en-US" altLang="ja-JP" sz="700" b="1" baseline="30000" dirty="0"/>
                        <a:t>※2</a:t>
                      </a:r>
                      <a:endParaRPr kumimoji="1" lang="en-US" altLang="ja-JP" sz="700" baseline="30000" dirty="0"/>
                    </a:p>
                    <a:p>
                      <a:r>
                        <a:rPr kumimoji="1" lang="ja-JP" altLang="en-US" sz="700" dirty="0"/>
                        <a:t>酸化還元電位は、試料中の酸化性物質と還元性物質との平衡によって生ずる電位の基準となる電位の差をいう。プラスは酸化の状態、マイナスは還元の状態を示す。</a:t>
                      </a:r>
                    </a:p>
                  </a:txBody>
                  <a:tcPr marL="85923" marR="85923" marT="42961" marB="42961" anchor="ctr">
                    <a:solidFill>
                      <a:schemeClr val="accent1">
                        <a:lumMod val="20000"/>
                        <a:lumOff val="80000"/>
                      </a:schemeClr>
                    </a:solidFill>
                  </a:tcPr>
                </a:tc>
                <a:extLst>
                  <a:ext uri="{0D108BD9-81ED-4DB2-BD59-A6C34878D82A}">
                    <a16:rowId xmlns:a16="http://schemas.microsoft.com/office/drawing/2014/main" val="1076429210"/>
                  </a:ext>
                </a:extLst>
              </a:tr>
              <a:tr h="4905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700" b="1" dirty="0"/>
                        <a:t>TOC</a:t>
                      </a:r>
                      <a:r>
                        <a:rPr lang="ja-JP" altLang="en-US" sz="700" b="1" dirty="0"/>
                        <a:t>（全有機炭素）</a:t>
                      </a:r>
                      <a:r>
                        <a:rPr lang="en-US" altLang="ja-JP" sz="700" b="1" baseline="30000" dirty="0"/>
                        <a:t>※3</a:t>
                      </a:r>
                      <a:endParaRPr kumimoji="1" lang="en-US" altLang="ja-JP" sz="700" kern="1200" baseline="30000" dirty="0">
                        <a:solidFill>
                          <a:schemeClr val="tx1"/>
                        </a:solidFill>
                        <a:latin typeface="+mn-lt"/>
                        <a:ea typeface="+mn-ea"/>
                        <a:cs typeface="+mn-cs"/>
                      </a:endParaRPr>
                    </a:p>
                    <a:p>
                      <a:pPr marL="0" algn="l" defTabSz="685800" rtl="0" eaLnBrk="1" latinLnBrk="0" hangingPunct="1"/>
                      <a:r>
                        <a:rPr kumimoji="1" lang="ja-JP" altLang="en-US" sz="700" kern="1200" dirty="0">
                          <a:solidFill>
                            <a:schemeClr val="tx1"/>
                          </a:solidFill>
                          <a:latin typeface="+mn-lt"/>
                          <a:ea typeface="+mn-ea"/>
                          <a:cs typeface="+mn-cs"/>
                        </a:rPr>
                        <a:t>水中に含まれる有機物量の指標。</a:t>
                      </a:r>
                      <a:r>
                        <a:rPr kumimoji="1" lang="en-US" altLang="ja-JP" sz="700" kern="1200" dirty="0">
                          <a:solidFill>
                            <a:schemeClr val="tx1"/>
                          </a:solidFill>
                          <a:latin typeface="+mn-lt"/>
                          <a:ea typeface="+mn-ea"/>
                          <a:cs typeface="+mn-cs"/>
                        </a:rPr>
                        <a:t>BOD </a:t>
                      </a:r>
                      <a:r>
                        <a:rPr kumimoji="1" lang="ja-JP" altLang="en-US" sz="700" kern="1200" dirty="0">
                          <a:solidFill>
                            <a:schemeClr val="tx1"/>
                          </a:solidFill>
                          <a:latin typeface="+mn-lt"/>
                          <a:ea typeface="+mn-ea"/>
                          <a:cs typeface="+mn-cs"/>
                        </a:rPr>
                        <a:t>や</a:t>
                      </a:r>
                      <a:r>
                        <a:rPr kumimoji="1" lang="en-US" altLang="ja-JP" sz="700" kern="1200" dirty="0">
                          <a:solidFill>
                            <a:schemeClr val="tx1"/>
                          </a:solidFill>
                          <a:latin typeface="+mn-lt"/>
                          <a:ea typeface="+mn-ea"/>
                          <a:cs typeface="+mn-cs"/>
                        </a:rPr>
                        <a:t>COD </a:t>
                      </a:r>
                      <a:r>
                        <a:rPr kumimoji="1" lang="ja-JP" altLang="en-US" sz="700" kern="1200" dirty="0">
                          <a:solidFill>
                            <a:schemeClr val="tx1"/>
                          </a:solidFill>
                          <a:latin typeface="+mn-lt"/>
                          <a:ea typeface="+mn-ea"/>
                          <a:cs typeface="+mn-cs"/>
                        </a:rPr>
                        <a:t>と比べて水中の共存物質の影響を受けにくい。</a:t>
                      </a:r>
                      <a:r>
                        <a:rPr kumimoji="1" lang="en-US" altLang="ja-JP" sz="700" kern="1200" dirty="0">
                          <a:solidFill>
                            <a:schemeClr val="tx1"/>
                          </a:solidFill>
                          <a:latin typeface="+mn-lt"/>
                          <a:ea typeface="+mn-ea"/>
                          <a:cs typeface="+mn-cs"/>
                        </a:rPr>
                        <a:t>TOC </a:t>
                      </a:r>
                      <a:r>
                        <a:rPr kumimoji="1" lang="ja-JP" altLang="en-US" sz="700" kern="1200" dirty="0">
                          <a:solidFill>
                            <a:schemeClr val="tx1"/>
                          </a:solidFill>
                          <a:latin typeface="+mn-lt"/>
                          <a:ea typeface="+mn-ea"/>
                          <a:cs typeface="+mn-cs"/>
                        </a:rPr>
                        <a:t>は排水処理の管理や新たな基準値として注目されている。</a:t>
                      </a:r>
                    </a:p>
                  </a:txBody>
                  <a:tcPr marL="85923" marR="85923" marT="42961" marB="42961" anchor="ctr">
                    <a:solidFill>
                      <a:schemeClr val="bg1"/>
                    </a:solidFill>
                  </a:tcPr>
                </a:tc>
                <a:extLst>
                  <a:ext uri="{0D108BD9-81ED-4DB2-BD59-A6C34878D82A}">
                    <a16:rowId xmlns:a16="http://schemas.microsoft.com/office/drawing/2014/main" val="2658606662"/>
                  </a:ext>
                </a:extLst>
              </a:tr>
              <a:tr h="88297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b="1" dirty="0"/>
                        <a:t>全硫化物</a:t>
                      </a:r>
                      <a:r>
                        <a:rPr lang="en-US" altLang="ja-JP" sz="700" b="1" baseline="30000" dirty="0"/>
                        <a:t>※2</a:t>
                      </a:r>
                      <a:endParaRPr kumimoji="1" lang="en-US" altLang="ja-JP" sz="700" b="1" baseline="30000" dirty="0"/>
                    </a:p>
                    <a:p>
                      <a:r>
                        <a:rPr kumimoji="1" lang="ja-JP" altLang="en-US" sz="700" dirty="0"/>
                        <a:t>硫化物は、有機性浮遊物等が底泥上に沈降し、その分解によって酸素が消費されて還元状態になると、硫酸塩還元細菌の増殖によって硫化水素（Ｈ</a:t>
                      </a:r>
                      <a:r>
                        <a:rPr kumimoji="1" lang="en-US" altLang="ja-JP" sz="700" baseline="-25000" dirty="0"/>
                        <a:t>2</a:t>
                      </a:r>
                      <a:r>
                        <a:rPr kumimoji="1" lang="ja-JP" altLang="en-US" sz="700" dirty="0"/>
                        <a:t>Ｓ）が発生し、これによって底質中に金属等とともに生成される。このため底質が悪変し、底生生物の生息に対して影響をあたえる。さらに状態が悪くなると、底質から上層の水に対して二次的な汚染がおこる場合もある。遊離硫化物と結合硫化物との和を全硫化物としている。</a:t>
                      </a:r>
                    </a:p>
                  </a:txBody>
                  <a:tcPr marL="85923" marR="85923" marT="42961" marB="42961" anchor="ctr">
                    <a:solidFill>
                      <a:schemeClr val="accent1">
                        <a:lumMod val="20000"/>
                        <a:lumOff val="80000"/>
                      </a:schemeClr>
                    </a:solidFill>
                  </a:tcPr>
                </a:tc>
                <a:extLst>
                  <a:ext uri="{0D108BD9-81ED-4DB2-BD59-A6C34878D82A}">
                    <a16:rowId xmlns:a16="http://schemas.microsoft.com/office/drawing/2014/main" val="2715603809"/>
                  </a:ext>
                </a:extLst>
              </a:tr>
              <a:tr h="6213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kern="1200" dirty="0">
                          <a:solidFill>
                            <a:schemeClr val="tx1"/>
                          </a:solidFill>
                          <a:latin typeface="+mn-lt"/>
                          <a:ea typeface="+mn-ea"/>
                          <a:cs typeface="+mn-cs"/>
                        </a:rPr>
                        <a:t>強熱減量</a:t>
                      </a:r>
                      <a:r>
                        <a:rPr kumimoji="1" lang="en-US" altLang="ja-JP" sz="700" b="1" kern="1200" baseline="30000" dirty="0">
                          <a:solidFill>
                            <a:schemeClr val="tx1"/>
                          </a:solidFill>
                          <a:latin typeface="+mn-lt"/>
                          <a:ea typeface="+mn-ea"/>
                          <a:cs typeface="+mn-cs"/>
                        </a:rPr>
                        <a:t>※2</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kern="1200" dirty="0">
                          <a:solidFill>
                            <a:schemeClr val="tx1"/>
                          </a:solidFill>
                          <a:latin typeface="+mn-lt"/>
                          <a:ea typeface="+mn-ea"/>
                          <a:cs typeface="+mn-cs"/>
                        </a:rPr>
                        <a:t>強熱減量は、乾燥させた試料を高温で熱したときに消失する量の割合をいう（試料中の有機物が加熱分解され、二酸化炭素などとして大気中に放出されて重量が減少する）。強熱減量の値は、試料中に含まれる有機物等のおよその目安になる。</a:t>
                      </a:r>
                    </a:p>
                  </a:txBody>
                  <a:tcPr marL="85923" marR="85923" marT="42961" marB="42961" anchor="ctr">
                    <a:solidFill>
                      <a:schemeClr val="bg1"/>
                    </a:solidFill>
                  </a:tcPr>
                </a:tc>
                <a:extLst>
                  <a:ext uri="{0D108BD9-81ED-4DB2-BD59-A6C34878D82A}">
                    <a16:rowId xmlns:a16="http://schemas.microsoft.com/office/drawing/2014/main" val="3661194794"/>
                  </a:ext>
                </a:extLst>
              </a:tr>
            </a:tbl>
          </a:graphicData>
        </a:graphic>
      </p:graphicFrame>
      <p:graphicFrame>
        <p:nvGraphicFramePr>
          <p:cNvPr id="32" name="表 31"/>
          <p:cNvGraphicFramePr>
            <a:graphicFrameLocks noGrp="1"/>
          </p:cNvGraphicFramePr>
          <p:nvPr/>
        </p:nvGraphicFramePr>
        <p:xfrm>
          <a:off x="4420841" y="672431"/>
          <a:ext cx="4303584" cy="4754387"/>
        </p:xfrm>
        <a:graphic>
          <a:graphicData uri="http://schemas.openxmlformats.org/drawingml/2006/table">
            <a:tbl>
              <a:tblPr firstRow="1" bandRow="1">
                <a:tableStyleId>{5940675A-B579-460E-94D1-54222C63F5DA}</a:tableStyleId>
              </a:tblPr>
              <a:tblGrid>
                <a:gridCol w="4303584">
                  <a:extLst>
                    <a:ext uri="{9D8B030D-6E8A-4147-A177-3AD203B41FA5}">
                      <a16:colId xmlns:a16="http://schemas.microsoft.com/office/drawing/2014/main" val="2614159703"/>
                    </a:ext>
                  </a:extLst>
                </a:gridCol>
              </a:tblGrid>
              <a:tr h="200486">
                <a:tc>
                  <a:txBody>
                    <a:bodyPr/>
                    <a:lstStyle/>
                    <a:p>
                      <a:pPr algn="ctr"/>
                      <a:r>
                        <a:rPr kumimoji="1" lang="ja-JP" altLang="en-US" sz="700" b="1" dirty="0"/>
                        <a:t>生物項目に関する用語</a:t>
                      </a:r>
                    </a:p>
                  </a:txBody>
                  <a:tcPr marL="85923" marR="85923" marT="42961" marB="42961" anchor="ctr">
                    <a:noFill/>
                  </a:tcPr>
                </a:tc>
                <a:extLst>
                  <a:ext uri="{0D108BD9-81ED-4DB2-BD59-A6C34878D82A}">
                    <a16:rowId xmlns:a16="http://schemas.microsoft.com/office/drawing/2014/main" val="3081990123"/>
                  </a:ext>
                </a:extLst>
              </a:tr>
              <a:tr h="3150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a:t>細菌叢</a:t>
                      </a:r>
                      <a:r>
                        <a:rPr kumimoji="1" lang="en-US" altLang="ja-JP" sz="700" b="1" baseline="30000" dirty="0"/>
                        <a:t>※1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t>微生物叢とも言う。</a:t>
                      </a:r>
                      <a:r>
                        <a:rPr lang="ja-JP" altLang="en-US" sz="700" dirty="0"/>
                        <a:t>ある特定の環境に生息する微生物の集まり、また集合体。</a:t>
                      </a:r>
                      <a:endParaRPr lang="en-US" altLang="ja-JP" sz="700" dirty="0"/>
                    </a:p>
                  </a:txBody>
                  <a:tcPr marL="85923" marR="85923" marT="42961" marB="42961" anchor="ctr">
                    <a:solidFill>
                      <a:schemeClr val="accent1">
                        <a:lumMod val="20000"/>
                        <a:lumOff val="80000"/>
                      </a:schemeClr>
                    </a:solidFill>
                  </a:tcPr>
                </a:tc>
                <a:extLst>
                  <a:ext uri="{0D108BD9-81ED-4DB2-BD59-A6C34878D82A}">
                    <a16:rowId xmlns:a16="http://schemas.microsoft.com/office/drawing/2014/main" val="3314351513"/>
                  </a:ext>
                </a:extLst>
              </a:tr>
              <a:tr h="54417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a:t>硫酸還元菌</a:t>
                      </a:r>
                      <a:r>
                        <a:rPr kumimoji="1" lang="en-US" altLang="ja-JP" sz="700" b="1" baseline="30000" dirty="0"/>
                        <a:t>※2</a:t>
                      </a:r>
                      <a:endParaRPr lang="en-US" altLang="ja-JP" sz="700"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硫酸塩還元菌は一般に</a:t>
                      </a:r>
                      <a:r>
                        <a:rPr kumimoji="1" lang="ja-JP" altLang="en-US" sz="700" kern="1200" dirty="0">
                          <a:solidFill>
                            <a:schemeClr val="tx1"/>
                          </a:solidFill>
                          <a:latin typeface="+mn-lt"/>
                          <a:ea typeface="+mn-ea"/>
                          <a:cs typeface="+mn-cs"/>
                        </a:rPr>
                        <a:t>、</a:t>
                      </a:r>
                      <a:r>
                        <a:rPr lang="ja-JP" altLang="en-US" sz="700" dirty="0"/>
                        <a:t>低分子の有機酸を電子供与体にそして硫酸塩を電子受容体として異化的硫酸塩還元を行う偏性嫌気性菌である。硫酸塩は還元され硫化水素として排出される。これは自然界での硫黄サイクルの重要な経路の一つである。</a:t>
                      </a:r>
                      <a:endParaRPr lang="en-US" altLang="ja-JP" sz="700" dirty="0"/>
                    </a:p>
                  </a:txBody>
                  <a:tcPr marL="85923" marR="85923" marT="42961" marB="42961" anchor="ctr">
                    <a:noFill/>
                  </a:tcPr>
                </a:tc>
                <a:extLst>
                  <a:ext uri="{0D108BD9-81ED-4DB2-BD59-A6C34878D82A}">
                    <a16:rowId xmlns:a16="http://schemas.microsoft.com/office/drawing/2014/main" val="1205418875"/>
                  </a:ext>
                </a:extLst>
              </a:tr>
              <a:tr h="77330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a:t>メタン生成菌</a:t>
                      </a:r>
                      <a:r>
                        <a:rPr kumimoji="1" lang="en-US" altLang="ja-JP" sz="700" b="1" baseline="30000" dirty="0"/>
                        <a:t>※3</a:t>
                      </a:r>
                      <a:endParaRPr kumimoji="1" lang="ja-JP" altLang="en-US" sz="7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kern="1200" dirty="0">
                          <a:solidFill>
                            <a:schemeClr val="tx1"/>
                          </a:solidFill>
                          <a:latin typeface="+mn-lt"/>
                          <a:ea typeface="+mn-ea"/>
                          <a:cs typeface="+mn-cs"/>
                        </a:rPr>
                        <a:t>有機物質は最終的にメタン生成菌によりメタンと炭酸ガスになる。一般的に高分子物質は加水分解酵素によって構成単位</a:t>
                      </a:r>
                      <a:r>
                        <a:rPr kumimoji="1" lang="en-US" altLang="ja-JP" sz="700" kern="1200" dirty="0">
                          <a:solidFill>
                            <a:schemeClr val="tx1"/>
                          </a:solidFill>
                          <a:latin typeface="+mn-lt"/>
                          <a:ea typeface="+mn-ea"/>
                          <a:cs typeface="+mn-cs"/>
                        </a:rPr>
                        <a:t>(</a:t>
                      </a:r>
                      <a:r>
                        <a:rPr kumimoji="1" lang="ja-JP" altLang="en-US" sz="700" kern="1200" dirty="0">
                          <a:solidFill>
                            <a:schemeClr val="tx1"/>
                          </a:solidFill>
                          <a:latin typeface="+mn-lt"/>
                          <a:ea typeface="+mn-ea"/>
                          <a:cs typeface="+mn-cs"/>
                        </a:rPr>
                        <a:t>糖、アミノ酸など</a:t>
                      </a:r>
                      <a:r>
                        <a:rPr kumimoji="1" lang="en-US" altLang="ja-JP" sz="700" kern="1200" dirty="0">
                          <a:solidFill>
                            <a:schemeClr val="tx1"/>
                          </a:solidFill>
                          <a:latin typeface="+mn-lt"/>
                          <a:ea typeface="+mn-ea"/>
                          <a:cs typeface="+mn-cs"/>
                        </a:rPr>
                        <a:t>)</a:t>
                      </a:r>
                      <a:r>
                        <a:rPr kumimoji="1" lang="ja-JP" altLang="en-US" sz="700" kern="1200" dirty="0">
                          <a:solidFill>
                            <a:schemeClr val="tx1"/>
                          </a:solidFill>
                          <a:latin typeface="+mn-lt"/>
                          <a:ea typeface="+mn-ea"/>
                          <a:cs typeface="+mn-cs"/>
                        </a:rPr>
                        <a:t>となり、これらは酸発酵され、アルコール、低級脂肪酸、水素、炭酸ガスを生成</a:t>
                      </a:r>
                      <a:r>
                        <a:rPr kumimoji="1" lang="en-US" altLang="ja-JP" sz="700" kern="1200" dirty="0">
                          <a:solidFill>
                            <a:schemeClr val="tx1"/>
                          </a:solidFill>
                          <a:latin typeface="+mn-lt"/>
                          <a:ea typeface="+mn-ea"/>
                          <a:cs typeface="+mn-cs"/>
                        </a:rPr>
                        <a:t>(</a:t>
                      </a:r>
                      <a:r>
                        <a:rPr kumimoji="1" lang="ja-JP" altLang="en-US" sz="700" kern="1200" dirty="0">
                          <a:solidFill>
                            <a:schemeClr val="tx1"/>
                          </a:solidFill>
                          <a:latin typeface="+mn-lt"/>
                          <a:ea typeface="+mn-ea"/>
                          <a:cs typeface="+mn-cs"/>
                        </a:rPr>
                        <a:t>加水分解・酸生成</a:t>
                      </a:r>
                      <a:r>
                        <a:rPr kumimoji="1" lang="en-US" altLang="ja-JP" sz="700" kern="1200" dirty="0">
                          <a:solidFill>
                            <a:schemeClr val="tx1"/>
                          </a:solidFill>
                          <a:latin typeface="+mn-lt"/>
                          <a:ea typeface="+mn-ea"/>
                          <a:cs typeface="+mn-cs"/>
                        </a:rPr>
                        <a:t>)</a:t>
                      </a:r>
                      <a:r>
                        <a:rPr kumimoji="1" lang="ja-JP" altLang="en-US" sz="700" kern="1200" dirty="0">
                          <a:solidFill>
                            <a:schemeClr val="tx1"/>
                          </a:solidFill>
                          <a:latin typeface="+mn-lt"/>
                          <a:ea typeface="+mn-ea"/>
                          <a:cs typeface="+mn-cs"/>
                        </a:rPr>
                        <a:t>し、ついでアルコール、低級脂肪酸</a:t>
                      </a:r>
                      <a:r>
                        <a:rPr kumimoji="1" lang="en-US" altLang="ja-JP" sz="700" kern="1200" dirty="0">
                          <a:solidFill>
                            <a:schemeClr val="tx1"/>
                          </a:solidFill>
                          <a:latin typeface="+mn-lt"/>
                          <a:ea typeface="+mn-ea"/>
                          <a:cs typeface="+mn-cs"/>
                        </a:rPr>
                        <a:t>(C</a:t>
                      </a:r>
                      <a:r>
                        <a:rPr kumimoji="1" lang="en-US" altLang="ja-JP" sz="700" kern="1200" baseline="-25000" dirty="0">
                          <a:solidFill>
                            <a:schemeClr val="tx1"/>
                          </a:solidFill>
                          <a:latin typeface="+mn-lt"/>
                          <a:ea typeface="+mn-ea"/>
                          <a:cs typeface="+mn-cs"/>
                        </a:rPr>
                        <a:t>3</a:t>
                      </a:r>
                      <a:r>
                        <a:rPr kumimoji="1" lang="ja-JP" altLang="en-US" sz="700" kern="1200" dirty="0">
                          <a:solidFill>
                            <a:schemeClr val="tx1"/>
                          </a:solidFill>
                          <a:latin typeface="+mn-lt"/>
                          <a:ea typeface="+mn-ea"/>
                          <a:cs typeface="+mn-cs"/>
                        </a:rPr>
                        <a:t>以上</a:t>
                      </a:r>
                      <a:r>
                        <a:rPr kumimoji="1" lang="en-US" altLang="ja-JP" sz="700" kern="1200" dirty="0">
                          <a:solidFill>
                            <a:schemeClr val="tx1"/>
                          </a:solidFill>
                          <a:latin typeface="+mn-lt"/>
                          <a:ea typeface="+mn-ea"/>
                          <a:cs typeface="+mn-cs"/>
                        </a:rPr>
                        <a:t>)</a:t>
                      </a:r>
                      <a:r>
                        <a:rPr kumimoji="1" lang="ja-JP" altLang="en-US" sz="700" kern="1200" dirty="0">
                          <a:solidFill>
                            <a:schemeClr val="tx1"/>
                          </a:solidFill>
                          <a:latin typeface="+mn-lt"/>
                          <a:ea typeface="+mn-ea"/>
                          <a:cs typeface="+mn-cs"/>
                        </a:rPr>
                        <a:t>などはプロトン還元菌によって、水素および酢酸となる</a:t>
                      </a:r>
                      <a:r>
                        <a:rPr kumimoji="1" lang="en-US" altLang="ja-JP" sz="700" kern="1200" dirty="0">
                          <a:solidFill>
                            <a:schemeClr val="tx1"/>
                          </a:solidFill>
                          <a:latin typeface="+mn-lt"/>
                          <a:ea typeface="+mn-ea"/>
                          <a:cs typeface="+mn-cs"/>
                        </a:rPr>
                        <a:t>(</a:t>
                      </a:r>
                      <a:r>
                        <a:rPr kumimoji="1" lang="ja-JP" altLang="en-US" sz="700" kern="1200" dirty="0">
                          <a:solidFill>
                            <a:schemeClr val="tx1"/>
                          </a:solidFill>
                          <a:latin typeface="+mn-lt"/>
                          <a:ea typeface="+mn-ea"/>
                          <a:cs typeface="+mn-cs"/>
                        </a:rPr>
                        <a:t>水素・酢酸生成</a:t>
                      </a:r>
                      <a:r>
                        <a:rPr kumimoji="1" lang="en-US" altLang="ja-JP" sz="700" kern="1200" dirty="0">
                          <a:solidFill>
                            <a:schemeClr val="tx1"/>
                          </a:solidFill>
                          <a:latin typeface="+mn-lt"/>
                          <a:ea typeface="+mn-ea"/>
                          <a:cs typeface="+mn-cs"/>
                        </a:rPr>
                        <a:t>)</a:t>
                      </a:r>
                      <a:r>
                        <a:rPr kumimoji="1" lang="ja-JP" altLang="en-US" sz="700" kern="1200" dirty="0" err="1">
                          <a:solidFill>
                            <a:schemeClr val="tx1"/>
                          </a:solidFill>
                          <a:latin typeface="+mn-lt"/>
                          <a:ea typeface="+mn-ea"/>
                          <a:cs typeface="+mn-cs"/>
                        </a:rPr>
                        <a:t>。</a:t>
                      </a:r>
                      <a:r>
                        <a:rPr kumimoji="1" lang="ja-JP" altLang="en-US" sz="700" kern="1200" dirty="0">
                          <a:solidFill>
                            <a:schemeClr val="tx1"/>
                          </a:solidFill>
                          <a:latin typeface="+mn-lt"/>
                          <a:ea typeface="+mn-ea"/>
                          <a:cs typeface="+mn-cs"/>
                        </a:rPr>
                        <a:t>こうして生成した</a:t>
                      </a:r>
                      <a:r>
                        <a:rPr kumimoji="1" lang="en-US" altLang="ja-JP" sz="700" kern="1200" dirty="0">
                          <a:solidFill>
                            <a:schemeClr val="tx1"/>
                          </a:solidFill>
                          <a:latin typeface="+mn-lt"/>
                          <a:ea typeface="+mn-ea"/>
                          <a:cs typeface="+mn-cs"/>
                        </a:rPr>
                        <a:t>H</a:t>
                      </a:r>
                      <a:r>
                        <a:rPr kumimoji="1" lang="en-US" altLang="ja-JP" sz="700" kern="1200" baseline="-25000" dirty="0">
                          <a:solidFill>
                            <a:schemeClr val="tx1"/>
                          </a:solidFill>
                          <a:latin typeface="+mn-lt"/>
                          <a:ea typeface="+mn-ea"/>
                          <a:cs typeface="+mn-cs"/>
                        </a:rPr>
                        <a:t>2</a:t>
                      </a:r>
                      <a:r>
                        <a:rPr kumimoji="1" lang="en-US" altLang="ja-JP" sz="700" kern="1200" dirty="0">
                          <a:solidFill>
                            <a:schemeClr val="tx1"/>
                          </a:solidFill>
                          <a:latin typeface="+mn-lt"/>
                          <a:ea typeface="+mn-ea"/>
                          <a:cs typeface="+mn-cs"/>
                        </a:rPr>
                        <a:t>/CO</a:t>
                      </a:r>
                      <a:r>
                        <a:rPr kumimoji="1" lang="en-US" altLang="ja-JP" sz="700" kern="1200" baseline="-25000" dirty="0">
                          <a:solidFill>
                            <a:schemeClr val="tx1"/>
                          </a:solidFill>
                          <a:latin typeface="+mn-lt"/>
                          <a:ea typeface="+mn-ea"/>
                          <a:cs typeface="+mn-cs"/>
                        </a:rPr>
                        <a:t>2</a:t>
                      </a:r>
                      <a:r>
                        <a:rPr kumimoji="1" lang="ja-JP" altLang="en-US" sz="700" kern="1200" dirty="0">
                          <a:solidFill>
                            <a:schemeClr val="tx1"/>
                          </a:solidFill>
                          <a:latin typeface="+mn-lt"/>
                          <a:ea typeface="+mn-ea"/>
                          <a:cs typeface="+mn-cs"/>
                        </a:rPr>
                        <a:t>および酢酸よりメタン生成菌によってメタン化され</a:t>
                      </a:r>
                      <a:r>
                        <a:rPr kumimoji="1" lang="en-US" altLang="ja-JP" sz="700" kern="1200" dirty="0">
                          <a:solidFill>
                            <a:schemeClr val="tx1"/>
                          </a:solidFill>
                          <a:latin typeface="+mn-lt"/>
                          <a:ea typeface="+mn-ea"/>
                          <a:cs typeface="+mn-cs"/>
                        </a:rPr>
                        <a:t>(</a:t>
                      </a:r>
                      <a:r>
                        <a:rPr kumimoji="1" lang="ja-JP" altLang="en-US" sz="700" kern="1200" dirty="0">
                          <a:solidFill>
                            <a:schemeClr val="tx1"/>
                          </a:solidFill>
                          <a:latin typeface="+mn-lt"/>
                          <a:ea typeface="+mn-ea"/>
                          <a:cs typeface="+mn-cs"/>
                        </a:rPr>
                        <a:t>メタン生成</a:t>
                      </a:r>
                      <a:r>
                        <a:rPr kumimoji="1" lang="en-US" altLang="ja-JP" sz="700" kern="1200" dirty="0">
                          <a:solidFill>
                            <a:schemeClr val="tx1"/>
                          </a:solidFill>
                          <a:latin typeface="+mn-lt"/>
                          <a:ea typeface="+mn-ea"/>
                          <a:cs typeface="+mn-cs"/>
                        </a:rPr>
                        <a:t>)</a:t>
                      </a:r>
                      <a:r>
                        <a:rPr kumimoji="1" lang="ja-JP" altLang="en-US" sz="700" kern="1200" dirty="0">
                          <a:solidFill>
                            <a:schemeClr val="tx1"/>
                          </a:solidFill>
                          <a:latin typeface="+mn-lt"/>
                          <a:ea typeface="+mn-ea"/>
                          <a:cs typeface="+mn-cs"/>
                        </a:rPr>
                        <a:t>一連の反応は終結する。</a:t>
                      </a:r>
                    </a:p>
                  </a:txBody>
                  <a:tcPr marL="85923" marR="85923" marT="42961" marB="42961" anchor="ctr">
                    <a:solidFill>
                      <a:schemeClr val="accent1">
                        <a:lumMod val="20000"/>
                        <a:lumOff val="80000"/>
                      </a:schemeClr>
                    </a:solidFill>
                  </a:tcPr>
                </a:tc>
                <a:extLst>
                  <a:ext uri="{0D108BD9-81ED-4DB2-BD59-A6C34878D82A}">
                    <a16:rowId xmlns:a16="http://schemas.microsoft.com/office/drawing/2014/main" val="4028171186"/>
                  </a:ext>
                </a:extLst>
              </a:tr>
              <a:tr h="54417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b="1" dirty="0"/>
                        <a:t>脱窒菌</a:t>
                      </a:r>
                      <a:r>
                        <a:rPr lang="en-US" altLang="ja-JP" sz="700" b="1" baseline="30000" dirty="0"/>
                        <a:t>※4</a:t>
                      </a: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脱窒とは、嫌気条件で酸素の代わりに硝酸、亜硝酸を終末電子受容体として利用し、</a:t>
                      </a:r>
                      <a:r>
                        <a:rPr lang="en-US" altLang="ja-JP" sz="700" dirty="0"/>
                        <a:t>N</a:t>
                      </a:r>
                      <a:r>
                        <a:rPr lang="en-US" altLang="ja-JP" sz="700" baseline="-25000" dirty="0"/>
                        <a:t>2</a:t>
                      </a:r>
                      <a:r>
                        <a:rPr lang="ja-JP" altLang="en-US" sz="700" dirty="0" err="1"/>
                        <a:t>、</a:t>
                      </a:r>
                      <a:r>
                        <a:rPr lang="en-US" altLang="ja-JP" sz="700" dirty="0"/>
                        <a:t>N</a:t>
                      </a:r>
                      <a:r>
                        <a:rPr lang="en-US" altLang="ja-JP" sz="700" baseline="-25000" dirty="0"/>
                        <a:t>2</a:t>
                      </a:r>
                      <a:r>
                        <a:rPr lang="en-US" altLang="ja-JP" sz="700" dirty="0"/>
                        <a:t>O</a:t>
                      </a:r>
                      <a:r>
                        <a:rPr lang="ja-JP" altLang="en-US" sz="700" dirty="0"/>
                        <a:t>を放出する現象である。このような脱窒を行う菌は多くの属にわたって知られており、いずれも通性嫌気性細菌である。また、</a:t>
                      </a:r>
                      <a:r>
                        <a:rPr lang="en-US" altLang="ja-JP" sz="700" i="1" dirty="0" err="1"/>
                        <a:t>Thiobacillus</a:t>
                      </a:r>
                      <a:r>
                        <a:rPr lang="en-US" altLang="ja-JP" sz="700" i="1" dirty="0"/>
                        <a:t> </a:t>
                      </a:r>
                      <a:r>
                        <a:rPr lang="en-US" altLang="ja-JP" sz="700" i="1" dirty="0" err="1"/>
                        <a:t>denitrificans</a:t>
                      </a:r>
                      <a:r>
                        <a:rPr lang="ja-JP" altLang="en-US" sz="700" dirty="0"/>
                        <a:t>を除けば、いずれも従属栄養細菌である。</a:t>
                      </a:r>
                    </a:p>
                  </a:txBody>
                  <a:tcPr marL="85923" marR="85923" marT="42961" marB="42961" anchor="ctr">
                    <a:solidFill>
                      <a:schemeClr val="bg1"/>
                    </a:solidFill>
                  </a:tcPr>
                </a:tc>
                <a:extLst>
                  <a:ext uri="{0D108BD9-81ED-4DB2-BD59-A6C34878D82A}">
                    <a16:rowId xmlns:a16="http://schemas.microsoft.com/office/drawing/2014/main" val="1778922106"/>
                  </a:ext>
                </a:extLst>
              </a:tr>
              <a:tr h="4296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1" dirty="0"/>
                        <a:t>生物分類体系</a:t>
                      </a:r>
                      <a:r>
                        <a:rPr kumimoji="1" lang="en-US" altLang="ja-JP" sz="700" b="1" baseline="30000" dirty="0"/>
                        <a:t>※5</a:t>
                      </a:r>
                      <a:endParaRPr kumimoji="1" lang="ja-JP" altLang="en-US" sz="7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ドメイン→界→門→綱→目→科→属→種</a:t>
                      </a:r>
                      <a:endParaRPr lang="en-US" altLang="ja-JP" sz="7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ヒトの場合、真核生物→動物界→脊椎動物門→哺乳綱→サル（霊長）目→ヒト科→ヒト属→ヒト</a:t>
                      </a:r>
                    </a:p>
                  </a:txBody>
                  <a:tcPr marL="85923" marR="85923" marT="42961" marB="42961" anchor="ctr">
                    <a:solidFill>
                      <a:schemeClr val="accent1">
                        <a:lumMod val="20000"/>
                        <a:lumOff val="80000"/>
                      </a:schemeClr>
                    </a:solidFill>
                  </a:tcPr>
                </a:tc>
                <a:extLst>
                  <a:ext uri="{0D108BD9-81ED-4DB2-BD59-A6C34878D82A}">
                    <a16:rowId xmlns:a16="http://schemas.microsoft.com/office/drawing/2014/main" val="3610779932"/>
                  </a:ext>
                </a:extLst>
              </a:tr>
              <a:tr h="6587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b="1" dirty="0"/>
                        <a:t>古細菌</a:t>
                      </a:r>
                      <a:r>
                        <a:rPr lang="en-US" altLang="ja-JP" sz="700" b="1" baseline="30000" dirty="0"/>
                        <a:t>※1</a:t>
                      </a:r>
                      <a:endParaRPr lang="en-US" altLang="ja-JP" sz="700"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生物の分類の一つ。従来原核生物とされていた生物は真正細菌と古細菌に分けられ、真核生物と合わせて、全生物は大きく三つに分類される。古細菌の多くは極端な環境を好み、塩分濃度が高い環境で生育する好塩菌、高温環境を好む好熱菌、有機物からメタンを作り出してエネルギーを得るメタン生成菌などが知られている。アーキア。アルケア。始原菌。</a:t>
                      </a:r>
                      <a:endParaRPr lang="en-US" altLang="ja-JP" sz="700" dirty="0"/>
                    </a:p>
                  </a:txBody>
                  <a:tcPr marL="85923" marR="85923" marT="42961" marB="42961" anchor="ctr">
                    <a:solidFill>
                      <a:schemeClr val="bg1"/>
                    </a:solidFill>
                  </a:tcPr>
                </a:tc>
                <a:extLst>
                  <a:ext uri="{0D108BD9-81ED-4DB2-BD59-A6C34878D82A}">
                    <a16:rowId xmlns:a16="http://schemas.microsoft.com/office/drawing/2014/main" val="1108791470"/>
                  </a:ext>
                </a:extLst>
              </a:tr>
              <a:tr h="54417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b="1" dirty="0"/>
                        <a:t>真正細菌</a:t>
                      </a:r>
                      <a:r>
                        <a:rPr lang="en-US" altLang="ja-JP" sz="700" b="1" baseline="30000" dirty="0"/>
                        <a:t>※1</a:t>
                      </a:r>
                      <a:endParaRPr lang="ja-JP" altLang="en-US" sz="7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生物の分類の一つ。大腸菌や藍藻などの一般的な細菌、バクテリアを指す。従来原核生物とされていた生物は真正細菌と古細菌に分けられ、真核生物と合わせて、全生物は大きく三つに分類される。</a:t>
                      </a:r>
                    </a:p>
                  </a:txBody>
                  <a:tcPr marL="85923" marR="85923" marT="42961" marB="42961" anchor="ctr">
                    <a:solidFill>
                      <a:schemeClr val="accent1">
                        <a:lumMod val="20000"/>
                        <a:lumOff val="80000"/>
                      </a:schemeClr>
                    </a:solidFill>
                  </a:tcPr>
                </a:tc>
                <a:extLst>
                  <a:ext uri="{0D108BD9-81ED-4DB2-BD59-A6C34878D82A}">
                    <a16:rowId xmlns:a16="http://schemas.microsoft.com/office/drawing/2014/main" val="1489859656"/>
                  </a:ext>
                </a:extLst>
              </a:tr>
              <a:tr h="3150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b="1" dirty="0"/>
                        <a:t>デルタプロテオバクテリア綱</a:t>
                      </a:r>
                      <a:r>
                        <a:rPr lang="en-US" altLang="ja-JP" sz="700" b="1" baseline="30000" dirty="0"/>
                        <a:t>※6</a:t>
                      </a:r>
                      <a:r>
                        <a:rPr lang="ja-JP" altLang="en-US" sz="700" b="1" baseline="30000"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プロテオバクテリア門の一種。グラム陰性菌。硫酸還元細菌、硫黄還元細菌等が含まれる。</a:t>
                      </a:r>
                    </a:p>
                  </a:txBody>
                  <a:tcPr marL="85923" marR="85923" marT="42961" marB="42961" anchor="ctr">
                    <a:noFill/>
                  </a:tcPr>
                </a:tc>
                <a:extLst>
                  <a:ext uri="{0D108BD9-81ED-4DB2-BD59-A6C34878D82A}">
                    <a16:rowId xmlns:a16="http://schemas.microsoft.com/office/drawing/2014/main" val="273108975"/>
                  </a:ext>
                </a:extLst>
              </a:tr>
              <a:tr h="4296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b="1" dirty="0"/>
                        <a:t>ガンマプロテオバクテリア綱</a:t>
                      </a:r>
                      <a:r>
                        <a:rPr lang="en-US" altLang="ja-JP" sz="700" b="1" baseline="30000" dirty="0"/>
                        <a:t>※6</a:t>
                      </a:r>
                      <a:endParaRPr lang="ja-JP" altLang="en-US" sz="7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700" dirty="0"/>
                        <a:t>プロテオバクテリア門の一種。グラム陰性菌。大腸菌やペスト菌などの病原菌、紅色硫黄細菌、硫黄酸化細菌等が含まれる。</a:t>
                      </a:r>
                    </a:p>
                  </a:txBody>
                  <a:tcPr marL="85923" marR="85923" marT="42961" marB="42961" anchor="ctr">
                    <a:solidFill>
                      <a:schemeClr val="accent1">
                        <a:lumMod val="20000"/>
                        <a:lumOff val="80000"/>
                      </a:schemeClr>
                    </a:solidFill>
                  </a:tcPr>
                </a:tc>
                <a:extLst>
                  <a:ext uri="{0D108BD9-81ED-4DB2-BD59-A6C34878D82A}">
                    <a16:rowId xmlns:a16="http://schemas.microsoft.com/office/drawing/2014/main" val="1394749382"/>
                  </a:ext>
                </a:extLst>
              </a:tr>
            </a:tbl>
          </a:graphicData>
        </a:graphic>
      </p:graphicFrame>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72</a:t>
            </a:fld>
            <a:endParaRPr kumimoji="1" lang="ja-JP" altLang="en-US" dirty="0"/>
          </a:p>
        </p:txBody>
      </p:sp>
    </p:spTree>
    <p:extLst>
      <p:ext uri="{BB962C8B-B14F-4D97-AF65-F5344CB8AC3E}">
        <p14:creationId xmlns:p14="http://schemas.microsoft.com/office/powerpoint/2010/main" val="3045950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t>7</a:t>
            </a:fld>
            <a:endParaRPr kumimoji="1" lang="ja-JP" altLang="en-US"/>
          </a:p>
        </p:txBody>
      </p:sp>
      <p:sp>
        <p:nvSpPr>
          <p:cNvPr id="10" name="テキスト ボックス 9">
            <a:extLst>
              <a:ext uri="{FF2B5EF4-FFF2-40B4-BE49-F238E27FC236}">
                <a16:creationId xmlns:a16="http://schemas.microsoft.com/office/drawing/2014/main" id="{C3DD1626-346E-4408-9AD1-ADA5B1F2C265}"/>
              </a:ext>
            </a:extLst>
          </p:cNvPr>
          <p:cNvSpPr txBox="1"/>
          <p:nvPr/>
        </p:nvSpPr>
        <p:spPr>
          <a:xfrm>
            <a:off x="737537" y="2871355"/>
            <a:ext cx="7908442" cy="1200329"/>
          </a:xfrm>
          <a:prstGeom prst="rect">
            <a:avLst/>
          </a:prstGeom>
          <a:noFill/>
        </p:spPr>
        <p:txBody>
          <a:bodyPr wrap="square" rtlCol="0">
            <a:spAutoFit/>
          </a:bodyPr>
          <a:lstStyle/>
          <a:p>
            <a:pPr algn="ctr"/>
            <a:r>
              <a:rPr lang="en-US" altLang="ja-JP" sz="3600" dirty="0">
                <a:latin typeface="ＭＳ ゴシック" panose="020B0609070205080204" pitchFamily="49" charset="-128"/>
                <a:ea typeface="ＭＳ ゴシック" panose="020B0609070205080204" pitchFamily="49" charset="-128"/>
              </a:rPr>
              <a:t>2</a:t>
            </a:r>
            <a:r>
              <a:rPr lang="en-US" altLang="ja-JP" sz="3600" dirty="0" smtClean="0">
                <a:latin typeface="ＭＳ ゴシック" panose="020B0609070205080204" pitchFamily="49" charset="-128"/>
                <a:ea typeface="ＭＳ ゴシック" panose="020B0609070205080204" pitchFamily="49" charset="-128"/>
              </a:rPr>
              <a:t>.</a:t>
            </a:r>
            <a:r>
              <a:rPr lang="ja-JP" altLang="en-US" sz="3600" dirty="0" smtClean="0">
                <a:latin typeface="ＭＳ ゴシック" panose="020B0609070205080204" pitchFamily="49" charset="-128"/>
                <a:ea typeface="ＭＳ ゴシック" panose="020B0609070205080204" pitchFamily="49" charset="-128"/>
              </a:rPr>
              <a:t>寝屋川流域底質改善対策検討部会における審議状況</a:t>
            </a:r>
            <a:endParaRPr lang="en-US" altLang="ja-JP" sz="36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689517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D9DBD625-BF41-4AFC-B46A-B1A90D3A28F4}"/>
              </a:ext>
            </a:extLst>
          </p:cNvPr>
          <p:cNvGraphicFramePr>
            <a:graphicFrameLocks noGrp="1"/>
          </p:cNvGraphicFramePr>
          <p:nvPr>
            <p:extLst>
              <p:ext uri="{D42A27DB-BD31-4B8C-83A1-F6EECF244321}">
                <p14:modId xmlns:p14="http://schemas.microsoft.com/office/powerpoint/2010/main" val="665324650"/>
              </p:ext>
            </p:extLst>
          </p:nvPr>
        </p:nvGraphicFramePr>
        <p:xfrm>
          <a:off x="327756" y="1022956"/>
          <a:ext cx="8354857" cy="5762373"/>
        </p:xfrm>
        <a:graphic>
          <a:graphicData uri="http://schemas.openxmlformats.org/drawingml/2006/table">
            <a:tbl>
              <a:tblPr firstRow="1" bandRow="1">
                <a:tableStyleId>{5940675A-B579-460E-94D1-54222C63F5DA}</a:tableStyleId>
              </a:tblPr>
              <a:tblGrid>
                <a:gridCol w="916729">
                  <a:extLst>
                    <a:ext uri="{9D8B030D-6E8A-4147-A177-3AD203B41FA5}">
                      <a16:colId xmlns:a16="http://schemas.microsoft.com/office/drawing/2014/main" val="1735624168"/>
                    </a:ext>
                  </a:extLst>
                </a:gridCol>
                <a:gridCol w="1711414">
                  <a:extLst>
                    <a:ext uri="{9D8B030D-6E8A-4147-A177-3AD203B41FA5}">
                      <a16:colId xmlns:a16="http://schemas.microsoft.com/office/drawing/2014/main" val="3273806236"/>
                    </a:ext>
                  </a:extLst>
                </a:gridCol>
                <a:gridCol w="2777592">
                  <a:extLst>
                    <a:ext uri="{9D8B030D-6E8A-4147-A177-3AD203B41FA5}">
                      <a16:colId xmlns:a16="http://schemas.microsoft.com/office/drawing/2014/main" val="1113067024"/>
                    </a:ext>
                  </a:extLst>
                </a:gridCol>
                <a:gridCol w="2949122">
                  <a:extLst>
                    <a:ext uri="{9D8B030D-6E8A-4147-A177-3AD203B41FA5}">
                      <a16:colId xmlns:a16="http://schemas.microsoft.com/office/drawing/2014/main" val="1666809184"/>
                    </a:ext>
                  </a:extLst>
                </a:gridCol>
              </a:tblGrid>
              <a:tr h="279479">
                <a:tc>
                  <a:txBody>
                    <a:bodyPr/>
                    <a:lstStyle/>
                    <a:p>
                      <a:endParaRPr kumimoji="1" lang="ja-JP" altLang="en-US" sz="1300" dirty="0"/>
                    </a:p>
                  </a:txBody>
                  <a:tcPr marL="85923" marR="85923" marT="42961" marB="42961">
                    <a:lnR w="635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kumimoji="1" lang="ja-JP" altLang="en-US" sz="1300" dirty="0"/>
                        <a:t>～令和</a:t>
                      </a:r>
                      <a:r>
                        <a:rPr kumimoji="1" lang="en-US" altLang="ja-JP" sz="1300" dirty="0"/>
                        <a:t>2</a:t>
                      </a:r>
                      <a:r>
                        <a:rPr kumimoji="1" lang="ja-JP" altLang="en-US" sz="1300" dirty="0"/>
                        <a:t>年度</a:t>
                      </a:r>
                    </a:p>
                  </a:txBody>
                  <a:tcPr marL="85923" marR="85923" marT="42961" marB="42961" anchor="ctr">
                    <a:lnL w="635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kumimoji="1" lang="ja-JP" altLang="en-US" sz="1300"/>
                        <a:t>令和</a:t>
                      </a:r>
                      <a:r>
                        <a:rPr kumimoji="1" lang="en-US" altLang="ja-JP" sz="1300"/>
                        <a:t>3</a:t>
                      </a:r>
                      <a:r>
                        <a:rPr kumimoji="1" lang="ja-JP" altLang="en-US" sz="1300"/>
                        <a:t>年度</a:t>
                      </a:r>
                      <a:endParaRPr kumimoji="1" lang="ja-JP" altLang="en-US" sz="1300" dirty="0"/>
                    </a:p>
                  </a:txBody>
                  <a:tcPr marL="85923" marR="85923" marT="42961" marB="42961" anchor="ctr">
                    <a:lnR w="635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kumimoji="1" lang="ja-JP" altLang="en-US" sz="1300" dirty="0"/>
                        <a:t>令和</a:t>
                      </a:r>
                      <a:r>
                        <a:rPr kumimoji="1" lang="en-US" altLang="ja-JP" sz="1300" dirty="0"/>
                        <a:t>4</a:t>
                      </a:r>
                      <a:r>
                        <a:rPr kumimoji="1" lang="ja-JP" altLang="en-US" sz="1300" dirty="0"/>
                        <a:t>年度～</a:t>
                      </a:r>
                    </a:p>
                  </a:txBody>
                  <a:tcPr marL="85923" marR="85923" marT="42961" marB="42961" anchor="ctr">
                    <a:lnL w="6350" cap="flat" cmpd="sng" algn="ctr">
                      <a:solidFill>
                        <a:schemeClr val="tx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2381352830"/>
                  </a:ext>
                </a:extLst>
              </a:tr>
              <a:tr h="2044574">
                <a:tc>
                  <a:txBody>
                    <a:bodyPr/>
                    <a:lstStyle/>
                    <a:p>
                      <a:pPr algn="ctr"/>
                      <a:r>
                        <a:rPr kumimoji="1" lang="ja-JP" altLang="en-US" sz="1300" b="1" dirty="0">
                          <a:solidFill>
                            <a:schemeClr val="tx1"/>
                          </a:solidFill>
                        </a:rPr>
                        <a:t>対策検討</a:t>
                      </a:r>
                    </a:p>
                  </a:txBody>
                  <a:tcPr marL="85923" marR="85923" marT="42961" marB="42961" anchor="ctr">
                    <a:lnR w="635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endParaRPr kumimoji="1" lang="ja-JP" altLang="en-US" sz="1300" dirty="0"/>
                    </a:p>
                  </a:txBody>
                  <a:tcPr marL="85923" marR="85923" marT="42961" marB="4296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1300" dirty="0"/>
                    </a:p>
                  </a:txBody>
                  <a:tcPr marL="85923" marR="85923" marT="42961" marB="4296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1300" dirty="0"/>
                    </a:p>
                  </a:txBody>
                  <a:tcPr marL="85923" marR="85923" marT="42961" marB="42961">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38945077"/>
                  </a:ext>
                </a:extLst>
              </a:tr>
              <a:tr h="87892">
                <a:tc gridSpan="4">
                  <a:txBody>
                    <a:bodyPr/>
                    <a:lstStyle/>
                    <a:p>
                      <a:pPr algn="ctr">
                        <a:lnSpc>
                          <a:spcPts val="0"/>
                        </a:lnSpc>
                      </a:pPr>
                      <a:endParaRPr kumimoji="1" lang="ja-JP" altLang="en-US" sz="1300" b="1" dirty="0">
                        <a:solidFill>
                          <a:schemeClr val="tx1"/>
                        </a:solidFill>
                      </a:endParaRPr>
                    </a:p>
                  </a:txBody>
                  <a:tcPr marL="85923" marR="85923" marT="0" marB="42961" anchor="ctr">
                    <a:noFill/>
                  </a:tcPr>
                </a:tc>
                <a:tc hMerge="1">
                  <a:txBody>
                    <a:bodyPr/>
                    <a:lstStyle/>
                    <a:p>
                      <a:pPr>
                        <a:lnSpc>
                          <a:spcPts val="0"/>
                        </a:lnSpc>
                      </a:pPr>
                      <a:endParaRPr kumimoji="1" lang="ja-JP" altLang="en-US" dirty="0"/>
                    </a:p>
                  </a:txBody>
                  <a:tcPr marT="0">
                    <a:lnR w="6350" cap="flat" cmpd="sng" algn="ctr">
                      <a:solidFill>
                        <a:schemeClr val="bg1">
                          <a:lumMod val="75000"/>
                        </a:schemeClr>
                      </a:solidFill>
                      <a:prstDash val="solid"/>
                      <a:round/>
                      <a:headEnd type="none" w="med" len="med"/>
                      <a:tailEnd type="none" w="med" len="med"/>
                    </a:lnR>
                    <a:noFill/>
                  </a:tcPr>
                </a:tc>
                <a:tc hMerge="1">
                  <a:txBody>
                    <a:bodyPr/>
                    <a:lstStyle/>
                    <a:p>
                      <a:endParaRPr kumimoji="1" lang="ja-JP" altLang="en-US"/>
                    </a:p>
                  </a:txBody>
                  <a:tcPr/>
                </a:tc>
                <a:tc hMerge="1">
                  <a:txBody>
                    <a:bodyPr/>
                    <a:lstStyle/>
                    <a:p>
                      <a:pPr>
                        <a:lnSpc>
                          <a:spcPts val="0"/>
                        </a:lnSpc>
                      </a:pPr>
                      <a:endParaRPr kumimoji="1" lang="ja-JP" altLang="en-US" dirty="0"/>
                    </a:p>
                  </a:txBody>
                  <a:tcPr marT="0">
                    <a:lnR w="6350" cap="flat" cmpd="sng" algn="ctr">
                      <a:solidFill>
                        <a:schemeClr val="bg1">
                          <a:lumMod val="75000"/>
                        </a:schemeClr>
                      </a:solidFill>
                      <a:prstDash val="solid"/>
                      <a:round/>
                      <a:headEnd type="none" w="med" len="med"/>
                      <a:tailEnd type="none" w="med" len="med"/>
                    </a:lnR>
                    <a:noFill/>
                  </a:tcPr>
                </a:tc>
                <a:extLst>
                  <a:ext uri="{0D108BD9-81ED-4DB2-BD59-A6C34878D82A}">
                    <a16:rowId xmlns:a16="http://schemas.microsoft.com/office/drawing/2014/main" val="262012968"/>
                  </a:ext>
                </a:extLst>
              </a:tr>
              <a:tr h="1280100">
                <a:tc>
                  <a:txBody>
                    <a:bodyPr/>
                    <a:lstStyle/>
                    <a:p>
                      <a:pPr algn="ctr"/>
                      <a:r>
                        <a:rPr kumimoji="1" lang="ja-JP" altLang="en-US" sz="1300" b="1" dirty="0">
                          <a:solidFill>
                            <a:schemeClr val="tx1"/>
                          </a:solidFill>
                        </a:rPr>
                        <a:t>審議会</a:t>
                      </a:r>
                    </a:p>
                  </a:txBody>
                  <a:tcPr marL="85923" marR="85923" marT="42961" marB="42961" anchor="ctr">
                    <a:lnR w="6350" cap="flat" cmpd="sng" algn="ctr">
                      <a:solidFill>
                        <a:schemeClr val="tx1"/>
                      </a:solidFill>
                      <a:prstDash val="solid"/>
                      <a:round/>
                      <a:headEnd type="none" w="med" len="med"/>
                      <a:tailEnd type="none" w="med" len="med"/>
                    </a:lnR>
                    <a:solidFill>
                      <a:srgbClr val="FF9999"/>
                    </a:solidFill>
                  </a:tcPr>
                </a:tc>
                <a:tc>
                  <a:txBody>
                    <a:bodyPr/>
                    <a:lstStyle/>
                    <a:p>
                      <a:endParaRPr kumimoji="1" lang="ja-JP" altLang="en-US" sz="1300" dirty="0"/>
                    </a:p>
                  </a:txBody>
                  <a:tcPr marL="85923" marR="85923" marT="42961" marB="4296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1300" dirty="0"/>
                    </a:p>
                  </a:txBody>
                  <a:tcPr marL="85923" marR="85923" marT="42961" marB="4296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1300" dirty="0"/>
                    </a:p>
                  </a:txBody>
                  <a:tcPr marL="85923" marR="85923" marT="42961" marB="42961">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62382833"/>
                  </a:ext>
                </a:extLst>
              </a:tr>
              <a:tr h="2065765">
                <a:tc>
                  <a:txBody>
                    <a:bodyPr/>
                    <a:lstStyle/>
                    <a:p>
                      <a:pPr algn="ctr"/>
                      <a:r>
                        <a:rPr kumimoji="1" lang="ja-JP" altLang="en-US" sz="1300" b="1" dirty="0">
                          <a:solidFill>
                            <a:schemeClr val="tx1"/>
                          </a:solidFill>
                        </a:rPr>
                        <a:t>検討部会</a:t>
                      </a:r>
                    </a:p>
                  </a:txBody>
                  <a:tcPr marL="85923" marR="85923" marT="42961" marB="42961" anchor="ctr">
                    <a:lnR w="6350" cap="flat" cmpd="sng" algn="ctr">
                      <a:solidFill>
                        <a:schemeClr val="tx1"/>
                      </a:solidFill>
                      <a:prstDash val="solid"/>
                      <a:round/>
                      <a:headEnd type="none" w="med" len="med"/>
                      <a:tailEnd type="none" w="med" len="med"/>
                    </a:lnR>
                    <a:solidFill>
                      <a:schemeClr val="accent2">
                        <a:lumMod val="60000"/>
                        <a:lumOff val="40000"/>
                      </a:schemeClr>
                    </a:solidFill>
                  </a:tcPr>
                </a:tc>
                <a:tc>
                  <a:txBody>
                    <a:bodyPr/>
                    <a:lstStyle/>
                    <a:p>
                      <a:endParaRPr kumimoji="1" lang="ja-JP" altLang="en-US" sz="1300" dirty="0"/>
                    </a:p>
                  </a:txBody>
                  <a:tcPr marL="85923" marR="85923" marT="42961" marB="4296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1300" dirty="0"/>
                    </a:p>
                  </a:txBody>
                  <a:tcPr marL="85923" marR="85923" marT="42961" marB="4296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1300" dirty="0"/>
                    </a:p>
                  </a:txBody>
                  <a:tcPr marL="85923" marR="85923" marT="42961" marB="42961">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17200037"/>
                  </a:ext>
                </a:extLst>
              </a:tr>
            </a:tbl>
          </a:graphicData>
        </a:graphic>
      </p:graphicFrame>
      <p:sp>
        <p:nvSpPr>
          <p:cNvPr id="54" name="フリーフォーム: 図形 53">
            <a:extLst>
              <a:ext uri="{FF2B5EF4-FFF2-40B4-BE49-F238E27FC236}">
                <a16:creationId xmlns:a16="http://schemas.microsoft.com/office/drawing/2014/main" id="{C5B379A4-EB6F-42E7-B80B-09FC78F5552A}"/>
              </a:ext>
            </a:extLst>
          </p:cNvPr>
          <p:cNvSpPr/>
          <p:nvPr/>
        </p:nvSpPr>
        <p:spPr>
          <a:xfrm rot="16200000">
            <a:off x="1181891" y="3250731"/>
            <a:ext cx="2535994" cy="718488"/>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5">
                <a:lumMod val="60000"/>
                <a:lumOff val="40000"/>
              </a:schemeClr>
            </a:solidFill>
            <a:prstDash val="solid"/>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80" name="テキスト ボックス 79">
            <a:extLst>
              <a:ext uri="{FF2B5EF4-FFF2-40B4-BE49-F238E27FC236}">
                <a16:creationId xmlns:a16="http://schemas.microsoft.com/office/drawing/2014/main" id="{25165471-887F-4444-9E63-93E7D0D8B9FD}"/>
              </a:ext>
            </a:extLst>
          </p:cNvPr>
          <p:cNvSpPr txBox="1"/>
          <p:nvPr/>
        </p:nvSpPr>
        <p:spPr>
          <a:xfrm>
            <a:off x="2998128" y="1597636"/>
            <a:ext cx="873637" cy="1973770"/>
          </a:xfrm>
          <a:prstGeom prst="rect">
            <a:avLst/>
          </a:prstGeom>
          <a:noFill/>
        </p:spPr>
        <p:txBody>
          <a:bodyPr vert="eaVert" wrap="square">
            <a:spAutoFit/>
          </a:bodyPr>
          <a:lstStyle/>
          <a:p>
            <a:r>
              <a:rPr lang="ja-JP" altLang="en-US" sz="1210" b="1" dirty="0">
                <a:latin typeface="ＭＳ ゴシック" panose="020B0609070205080204" pitchFamily="49" charset="-128"/>
                <a:ea typeface="ＭＳ ゴシック" panose="020B0609070205080204" pitchFamily="49" charset="-128"/>
              </a:rPr>
              <a:t>■試行実施</a:t>
            </a:r>
            <a:endParaRPr lang="en-US" altLang="ja-JP" sz="1210" b="1" dirty="0">
              <a:latin typeface="ＭＳ ゴシック" panose="020B0609070205080204" pitchFamily="49" charset="-128"/>
              <a:ea typeface="ＭＳ ゴシック" panose="020B0609070205080204" pitchFamily="49" charset="-128"/>
            </a:endParaRPr>
          </a:p>
          <a:p>
            <a:r>
              <a:rPr lang="ja-JP" altLang="en-US" sz="726" dirty="0">
                <a:latin typeface="ＭＳ ゴシック" panose="020B0609070205080204" pitchFamily="49" charset="-128"/>
                <a:ea typeface="ＭＳ ゴシック" panose="020B0609070205080204" pitchFamily="49" charset="-128"/>
              </a:rPr>
              <a:t>　</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Ｒ３年５～翌５月</a:t>
            </a:r>
            <a:r>
              <a:rPr lang="en-US" altLang="ja-JP" sz="726" dirty="0">
                <a:latin typeface="ＭＳ ゴシック" panose="020B0609070205080204" pitchFamily="49" charset="-128"/>
                <a:ea typeface="ＭＳ ゴシック" panose="020B0609070205080204" pitchFamily="49" charset="-128"/>
              </a:rPr>
              <a:t>)</a:t>
            </a:r>
          </a:p>
          <a:p>
            <a:r>
              <a:rPr lang="ja-JP" altLang="en-US" sz="847" dirty="0">
                <a:solidFill>
                  <a:srgbClr val="0000FF"/>
                </a:solidFill>
                <a:latin typeface="ＭＳ ゴシック" panose="020B0609070205080204" pitchFamily="49" charset="-128"/>
                <a:ea typeface="ＭＳ ゴシック" panose="020B0609070205080204" pitchFamily="49" charset="-128"/>
              </a:rPr>
              <a:t>・選定した薬剤に対し、</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ja-JP" altLang="en-US" sz="847" dirty="0">
                <a:solidFill>
                  <a:srgbClr val="0000FF"/>
                </a:solidFill>
                <a:latin typeface="ＭＳ ゴシック" panose="020B0609070205080204" pitchFamily="49" charset="-128"/>
                <a:ea typeface="ＭＳ ゴシック" panose="020B0609070205080204" pitchFamily="49" charset="-128"/>
              </a:rPr>
              <a:t>　薬剤による底質改善効果</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ja-JP" altLang="en-US" sz="847" dirty="0">
                <a:solidFill>
                  <a:srgbClr val="0000FF"/>
                </a:solidFill>
                <a:latin typeface="ＭＳ ゴシック" panose="020B0609070205080204" pitchFamily="49" charset="-128"/>
                <a:ea typeface="ＭＳ ゴシック" panose="020B0609070205080204" pitchFamily="49" charset="-128"/>
              </a:rPr>
              <a:t>　について整理</a:t>
            </a:r>
          </a:p>
        </p:txBody>
      </p:sp>
      <p:sp>
        <p:nvSpPr>
          <p:cNvPr id="75" name="テキスト ボックス 74">
            <a:extLst>
              <a:ext uri="{FF2B5EF4-FFF2-40B4-BE49-F238E27FC236}">
                <a16:creationId xmlns:a16="http://schemas.microsoft.com/office/drawing/2014/main" id="{BBA0F38C-B582-4B91-91B8-943FE8F075E3}"/>
              </a:ext>
            </a:extLst>
          </p:cNvPr>
          <p:cNvSpPr txBox="1"/>
          <p:nvPr/>
        </p:nvSpPr>
        <p:spPr>
          <a:xfrm>
            <a:off x="1277245" y="1613395"/>
            <a:ext cx="873637" cy="1958011"/>
          </a:xfrm>
          <a:prstGeom prst="rect">
            <a:avLst/>
          </a:prstGeom>
          <a:noFill/>
        </p:spPr>
        <p:txBody>
          <a:bodyPr vert="eaVert" wrap="square">
            <a:spAutoFit/>
          </a:bodyPr>
          <a:lstStyle/>
          <a:p>
            <a:r>
              <a:rPr lang="ja-JP" altLang="en-US" sz="1210" b="1" dirty="0">
                <a:latin typeface="ＭＳ ゴシック" panose="020B0609070205080204" pitchFamily="49" charset="-128"/>
                <a:ea typeface="ＭＳ ゴシック" panose="020B0609070205080204" pitchFamily="49" charset="-128"/>
              </a:rPr>
              <a:t>■実証実験</a:t>
            </a:r>
            <a:endParaRPr lang="en-US" altLang="ja-JP" sz="1210" b="1" dirty="0">
              <a:latin typeface="ＭＳ ゴシック" panose="020B0609070205080204" pitchFamily="49" charset="-128"/>
              <a:ea typeface="ＭＳ ゴシック" panose="020B0609070205080204" pitchFamily="49" charset="-128"/>
            </a:endParaRPr>
          </a:p>
          <a:p>
            <a:r>
              <a:rPr lang="ja-JP" altLang="en-US" sz="726" dirty="0">
                <a:latin typeface="ＭＳ ゴシック" panose="020B0609070205080204" pitchFamily="49" charset="-128"/>
                <a:ea typeface="ＭＳ ゴシック" panose="020B0609070205080204" pitchFamily="49" charset="-128"/>
              </a:rPr>
              <a:t>　</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Ｒ２年８～</a:t>
            </a:r>
            <a:r>
              <a:rPr kumimoji="1" lang="en-US" altLang="ja-JP" sz="726" dirty="0">
                <a:latin typeface="ＭＳ ゴシック" panose="020B0609070205080204" pitchFamily="49" charset="-128"/>
                <a:ea typeface="ＭＳ ゴシック" panose="020B0609070205080204" pitchFamily="49" charset="-128"/>
              </a:rPr>
              <a:t>11</a:t>
            </a:r>
            <a:r>
              <a:rPr lang="ja-JP" altLang="en-US" sz="726" dirty="0">
                <a:latin typeface="ＭＳ ゴシック" panose="020B0609070205080204" pitchFamily="49" charset="-128"/>
                <a:ea typeface="ＭＳ ゴシック" panose="020B0609070205080204" pitchFamily="49" charset="-128"/>
              </a:rPr>
              <a:t>月</a:t>
            </a:r>
            <a:r>
              <a:rPr lang="en-US" altLang="ja-JP" sz="726" dirty="0">
                <a:latin typeface="ＭＳ ゴシック" panose="020B0609070205080204" pitchFamily="49" charset="-128"/>
                <a:ea typeface="ＭＳ ゴシック" panose="020B0609070205080204" pitchFamily="49" charset="-128"/>
              </a:rPr>
              <a:t>)</a:t>
            </a:r>
          </a:p>
          <a:p>
            <a:r>
              <a:rPr lang="ja-JP" altLang="en-US" sz="847" dirty="0">
                <a:solidFill>
                  <a:srgbClr val="0000FF"/>
                </a:solidFill>
                <a:latin typeface="ＭＳ ゴシック" panose="020B0609070205080204" pitchFamily="49" charset="-128"/>
                <a:ea typeface="ＭＳ ゴシック" panose="020B0609070205080204" pitchFamily="49" charset="-128"/>
              </a:rPr>
              <a:t>・３社の薬剤候補を用いて</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ja-JP" altLang="en-US" sz="847" dirty="0">
                <a:solidFill>
                  <a:srgbClr val="0000FF"/>
                </a:solidFill>
                <a:latin typeface="ＭＳ ゴシック" panose="020B0609070205080204" pitchFamily="49" charset="-128"/>
                <a:ea typeface="ＭＳ ゴシック" panose="020B0609070205080204" pitchFamily="49" charset="-128"/>
              </a:rPr>
              <a:t>　実験を行い、結果を踏まえ</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ja-JP" altLang="en-US" sz="847" dirty="0">
                <a:solidFill>
                  <a:srgbClr val="0000FF"/>
                </a:solidFill>
                <a:latin typeface="ＭＳ ゴシック" panose="020B0609070205080204" pitchFamily="49" charset="-128"/>
                <a:ea typeface="ＭＳ ゴシック" panose="020B0609070205080204" pitchFamily="49" charset="-128"/>
              </a:rPr>
              <a:t>　薬剤を絞り込み</a:t>
            </a:r>
          </a:p>
        </p:txBody>
      </p:sp>
      <p:sp>
        <p:nvSpPr>
          <p:cNvPr id="84" name="テキスト ボックス 83">
            <a:extLst>
              <a:ext uri="{FF2B5EF4-FFF2-40B4-BE49-F238E27FC236}">
                <a16:creationId xmlns:a16="http://schemas.microsoft.com/office/drawing/2014/main" id="{0D6E10EC-5316-4629-A29D-F5088D142B15}"/>
              </a:ext>
            </a:extLst>
          </p:cNvPr>
          <p:cNvSpPr txBox="1"/>
          <p:nvPr/>
        </p:nvSpPr>
        <p:spPr>
          <a:xfrm>
            <a:off x="6639764" y="4822799"/>
            <a:ext cx="724686" cy="1989469"/>
          </a:xfrm>
          <a:prstGeom prst="rect">
            <a:avLst/>
          </a:prstGeom>
          <a:noFill/>
        </p:spPr>
        <p:txBody>
          <a:bodyPr vert="eaVert" wrap="square">
            <a:spAutoFit/>
          </a:bodyPr>
          <a:lstStyle/>
          <a:p>
            <a:r>
              <a:rPr lang="ja-JP" altLang="en-US" sz="1089" b="1" dirty="0">
                <a:latin typeface="ＭＳ ゴシック" panose="020B0609070205080204" pitchFamily="49" charset="-128"/>
                <a:ea typeface="ＭＳ ゴシック" panose="020B0609070205080204" pitchFamily="49" charset="-128"/>
              </a:rPr>
              <a:t>■令和４年度</a:t>
            </a:r>
            <a:endParaRPr lang="en-US" altLang="ja-JP" sz="1089" b="1" dirty="0">
              <a:latin typeface="ＭＳ ゴシック" panose="020B0609070205080204" pitchFamily="49" charset="-128"/>
              <a:ea typeface="ＭＳ ゴシック" panose="020B0609070205080204" pitchFamily="49" charset="-128"/>
            </a:endParaRPr>
          </a:p>
          <a:p>
            <a:r>
              <a:rPr lang="ja-JP" altLang="en-US" sz="726" dirty="0">
                <a:latin typeface="ＭＳ ゴシック" panose="020B0609070205080204" pitchFamily="49" charset="-128"/>
                <a:ea typeface="ＭＳ ゴシック" panose="020B0609070205080204" pitchFamily="49" charset="-128"/>
              </a:rPr>
              <a:t>　</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Ｒ４年</a:t>
            </a:r>
            <a:r>
              <a:rPr lang="ja-JP" altLang="en-US" sz="726" dirty="0" smtClean="0">
                <a:latin typeface="ＭＳ ゴシック" panose="020B0609070205080204" pitchFamily="49" charset="-128"/>
                <a:ea typeface="ＭＳ ゴシック" panose="020B0609070205080204" pitchFamily="49" charset="-128"/>
              </a:rPr>
              <a:t>９月頃</a:t>
            </a:r>
            <a:r>
              <a:rPr lang="en-US" altLang="ja-JP" sz="726" dirty="0" smtClean="0">
                <a:latin typeface="ＭＳ ゴシック" panose="020B0609070205080204" pitchFamily="49" charset="-128"/>
                <a:ea typeface="ＭＳ ゴシック" panose="020B0609070205080204" pitchFamily="49" charset="-128"/>
              </a:rPr>
              <a:t>)</a:t>
            </a:r>
            <a:endParaRPr lang="en-US" altLang="ja-JP" sz="726" dirty="0">
              <a:latin typeface="ＭＳ ゴシック" panose="020B0609070205080204" pitchFamily="49" charset="-128"/>
              <a:ea typeface="ＭＳ ゴシック" panose="020B0609070205080204" pitchFamily="49" charset="-128"/>
            </a:endParaRPr>
          </a:p>
          <a:p>
            <a:r>
              <a:rPr lang="ja-JP" altLang="en-US" sz="847" dirty="0">
                <a:solidFill>
                  <a:srgbClr val="0000FF"/>
                </a:solidFill>
                <a:latin typeface="ＭＳ ゴシック" panose="020B0609070205080204" pitchFamily="49" charset="-128"/>
                <a:ea typeface="ＭＳ ゴシック" panose="020B0609070205080204" pitchFamily="49" charset="-128"/>
              </a:rPr>
              <a:t>　・薬剤による底質改善効果について</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ja-JP" altLang="en-US" sz="847" dirty="0">
                <a:solidFill>
                  <a:srgbClr val="0000FF"/>
                </a:solidFill>
                <a:latin typeface="ＭＳ ゴシック" panose="020B0609070205080204" pitchFamily="49" charset="-128"/>
                <a:ea typeface="ＭＳ ゴシック" panose="020B0609070205080204" pitchFamily="49" charset="-128"/>
              </a:rPr>
              <a:t>　　部会報告の作成</a:t>
            </a:r>
          </a:p>
        </p:txBody>
      </p:sp>
      <p:sp>
        <p:nvSpPr>
          <p:cNvPr id="86" name="テキスト ボックス 85">
            <a:extLst>
              <a:ext uri="{FF2B5EF4-FFF2-40B4-BE49-F238E27FC236}">
                <a16:creationId xmlns:a16="http://schemas.microsoft.com/office/drawing/2014/main" id="{29D04AE0-DAC2-4C6D-8AB4-307910919A6E}"/>
              </a:ext>
            </a:extLst>
          </p:cNvPr>
          <p:cNvSpPr txBox="1"/>
          <p:nvPr/>
        </p:nvSpPr>
        <p:spPr>
          <a:xfrm>
            <a:off x="1489072" y="4824322"/>
            <a:ext cx="482633" cy="1343495"/>
          </a:xfrm>
          <a:prstGeom prst="rect">
            <a:avLst/>
          </a:prstGeom>
          <a:noFill/>
        </p:spPr>
        <p:txBody>
          <a:bodyPr vert="eaVert" wrap="square">
            <a:spAutoFit/>
          </a:bodyPr>
          <a:lstStyle/>
          <a:p>
            <a:r>
              <a:rPr lang="ja-JP" altLang="en-US" sz="1089" b="1" dirty="0">
                <a:latin typeface="ＭＳ ゴシック" panose="020B0609070205080204" pitchFamily="49" charset="-128"/>
                <a:ea typeface="ＭＳ ゴシック" panose="020B0609070205080204" pitchFamily="49" charset="-128"/>
              </a:rPr>
              <a:t>■第１回</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Ｒ２年７月</a:t>
            </a:r>
            <a:r>
              <a:rPr lang="en-US" altLang="ja-JP" sz="726" dirty="0">
                <a:latin typeface="ＭＳ ゴシック" panose="020B0609070205080204" pitchFamily="49" charset="-128"/>
                <a:ea typeface="ＭＳ ゴシック" panose="020B0609070205080204" pitchFamily="49" charset="-128"/>
              </a:rPr>
              <a:t>)</a:t>
            </a:r>
          </a:p>
          <a:p>
            <a:r>
              <a:rPr lang="ja-JP" altLang="en-US" sz="847" dirty="0">
                <a:solidFill>
                  <a:srgbClr val="0000FF"/>
                </a:solidFill>
                <a:latin typeface="ＭＳ ゴシック" panose="020B0609070205080204" pitchFamily="49" charset="-128"/>
                <a:ea typeface="ＭＳ ゴシック" panose="020B0609070205080204" pitchFamily="49" charset="-128"/>
              </a:rPr>
              <a:t>・実験方法の審議</a:t>
            </a:r>
            <a:endParaRPr lang="ja-JP" altLang="en-US" sz="986" dirty="0">
              <a:solidFill>
                <a:srgbClr val="0000FF"/>
              </a:solidFill>
              <a:latin typeface="ＭＳ ゴシック" panose="020B0609070205080204" pitchFamily="49" charset="-128"/>
              <a:ea typeface="ＭＳ ゴシック" panose="020B0609070205080204" pitchFamily="49" charset="-128"/>
            </a:endParaRPr>
          </a:p>
        </p:txBody>
      </p:sp>
      <p:sp>
        <p:nvSpPr>
          <p:cNvPr id="87" name="テキスト ボックス 86">
            <a:extLst>
              <a:ext uri="{FF2B5EF4-FFF2-40B4-BE49-F238E27FC236}">
                <a16:creationId xmlns:a16="http://schemas.microsoft.com/office/drawing/2014/main" id="{2FA26C36-B043-4AC6-A6B9-F12C97DCD04F}"/>
              </a:ext>
            </a:extLst>
          </p:cNvPr>
          <p:cNvSpPr txBox="1"/>
          <p:nvPr/>
        </p:nvSpPr>
        <p:spPr>
          <a:xfrm>
            <a:off x="1906142" y="4824322"/>
            <a:ext cx="482633" cy="1343495"/>
          </a:xfrm>
          <a:prstGeom prst="rect">
            <a:avLst/>
          </a:prstGeom>
          <a:noFill/>
        </p:spPr>
        <p:txBody>
          <a:bodyPr vert="eaVert" wrap="square">
            <a:spAutoFit/>
          </a:bodyPr>
          <a:lstStyle/>
          <a:p>
            <a:r>
              <a:rPr lang="ja-JP" altLang="en-US" sz="1089" b="1" dirty="0">
                <a:latin typeface="ＭＳ ゴシック" panose="020B0609070205080204" pitchFamily="49" charset="-128"/>
                <a:ea typeface="ＭＳ ゴシック" panose="020B0609070205080204" pitchFamily="49" charset="-128"/>
              </a:rPr>
              <a:t>■第２回</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Ｒ２年</a:t>
            </a:r>
            <a:r>
              <a:rPr kumimoji="1" lang="en-US" altLang="ja-JP" sz="726" dirty="0">
                <a:latin typeface="ＭＳ ゴシック" panose="020B0609070205080204" pitchFamily="49" charset="-128"/>
                <a:ea typeface="ＭＳ ゴシック" panose="020B0609070205080204" pitchFamily="49" charset="-128"/>
              </a:rPr>
              <a:t>12</a:t>
            </a:r>
            <a:r>
              <a:rPr lang="ja-JP" altLang="en-US" sz="726" dirty="0">
                <a:latin typeface="ＭＳ ゴシック" panose="020B0609070205080204" pitchFamily="49" charset="-128"/>
                <a:ea typeface="ＭＳ ゴシック" panose="020B0609070205080204" pitchFamily="49" charset="-128"/>
              </a:rPr>
              <a:t>月</a:t>
            </a:r>
            <a:r>
              <a:rPr lang="en-US" altLang="ja-JP" sz="726" dirty="0">
                <a:latin typeface="ＭＳ ゴシック" panose="020B0609070205080204" pitchFamily="49" charset="-128"/>
                <a:ea typeface="ＭＳ ゴシック" panose="020B0609070205080204" pitchFamily="49" charset="-128"/>
              </a:rPr>
              <a:t>)</a:t>
            </a:r>
          </a:p>
          <a:p>
            <a:r>
              <a:rPr lang="ja-JP" altLang="en-US" sz="847" dirty="0">
                <a:solidFill>
                  <a:srgbClr val="0000FF"/>
                </a:solidFill>
                <a:latin typeface="ＭＳ ゴシック" panose="020B0609070205080204" pitchFamily="49" charset="-128"/>
                <a:ea typeface="ＭＳ ゴシック" panose="020B0609070205080204" pitchFamily="49" charset="-128"/>
              </a:rPr>
              <a:t>・実験の中間報告</a:t>
            </a:r>
            <a:endParaRPr lang="ja-JP" altLang="en-US" sz="986" dirty="0">
              <a:solidFill>
                <a:srgbClr val="0000FF"/>
              </a:solidFill>
              <a:latin typeface="ＭＳ ゴシック" panose="020B0609070205080204" pitchFamily="49" charset="-128"/>
              <a:ea typeface="ＭＳ ゴシック" panose="020B0609070205080204" pitchFamily="49" charset="-128"/>
            </a:endParaRPr>
          </a:p>
        </p:txBody>
      </p:sp>
      <p:sp>
        <p:nvSpPr>
          <p:cNvPr id="88" name="テキスト ボックス 87">
            <a:extLst>
              <a:ext uri="{FF2B5EF4-FFF2-40B4-BE49-F238E27FC236}">
                <a16:creationId xmlns:a16="http://schemas.microsoft.com/office/drawing/2014/main" id="{8AABB4AF-33EF-49CD-90A8-8E914AC96096}"/>
              </a:ext>
            </a:extLst>
          </p:cNvPr>
          <p:cNvSpPr txBox="1"/>
          <p:nvPr/>
        </p:nvSpPr>
        <p:spPr>
          <a:xfrm>
            <a:off x="2344642" y="4824322"/>
            <a:ext cx="612988" cy="1440385"/>
          </a:xfrm>
          <a:prstGeom prst="rect">
            <a:avLst/>
          </a:prstGeom>
          <a:noFill/>
        </p:spPr>
        <p:txBody>
          <a:bodyPr vert="eaVert" wrap="square">
            <a:spAutoFit/>
          </a:bodyPr>
          <a:lstStyle/>
          <a:p>
            <a:r>
              <a:rPr lang="ja-JP" altLang="en-US" sz="1089" b="1" dirty="0">
                <a:latin typeface="ＭＳ ゴシック" panose="020B0609070205080204" pitchFamily="49" charset="-128"/>
                <a:ea typeface="ＭＳ ゴシック" panose="020B0609070205080204" pitchFamily="49" charset="-128"/>
              </a:rPr>
              <a:t>■第３回</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Ｒ３年２月</a:t>
            </a:r>
            <a:r>
              <a:rPr lang="en-US" altLang="ja-JP" sz="726" dirty="0">
                <a:latin typeface="ＭＳ ゴシック" panose="020B0609070205080204" pitchFamily="49" charset="-128"/>
                <a:ea typeface="ＭＳ ゴシック" panose="020B0609070205080204" pitchFamily="49" charset="-128"/>
              </a:rPr>
              <a:t>)</a:t>
            </a:r>
          </a:p>
          <a:p>
            <a:r>
              <a:rPr lang="ja-JP" altLang="en-US" sz="847" dirty="0">
                <a:solidFill>
                  <a:srgbClr val="0000FF"/>
                </a:solidFill>
                <a:latin typeface="ＭＳ ゴシック" panose="020B0609070205080204" pitchFamily="49" charset="-128"/>
                <a:ea typeface="ＭＳ ゴシック" panose="020B0609070205080204" pitchFamily="49" charset="-128"/>
              </a:rPr>
              <a:t>・薬剤の選定</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ja-JP" altLang="en-US" sz="847" dirty="0">
                <a:solidFill>
                  <a:srgbClr val="0000FF"/>
                </a:solidFill>
                <a:latin typeface="ＭＳ ゴシック" panose="020B0609070205080204" pitchFamily="49" charset="-128"/>
                <a:ea typeface="ＭＳ ゴシック" panose="020B0609070205080204" pitchFamily="49" charset="-128"/>
              </a:rPr>
              <a:t>・試行実施方法の審議</a:t>
            </a:r>
          </a:p>
        </p:txBody>
      </p:sp>
      <p:sp>
        <p:nvSpPr>
          <p:cNvPr id="89" name="テキスト ボックス 88">
            <a:extLst>
              <a:ext uri="{FF2B5EF4-FFF2-40B4-BE49-F238E27FC236}">
                <a16:creationId xmlns:a16="http://schemas.microsoft.com/office/drawing/2014/main" id="{93C30597-AC13-495A-A1D8-4DF1132735FF}"/>
              </a:ext>
            </a:extLst>
          </p:cNvPr>
          <p:cNvSpPr txBox="1"/>
          <p:nvPr/>
        </p:nvSpPr>
        <p:spPr>
          <a:xfrm>
            <a:off x="286772" y="762115"/>
            <a:ext cx="8763413" cy="265778"/>
          </a:xfrm>
          <a:prstGeom prst="rect">
            <a:avLst/>
          </a:prstGeom>
          <a:noFill/>
        </p:spPr>
        <p:txBody>
          <a:bodyPr wrap="square" rtlCol="0">
            <a:spAutoFit/>
          </a:bodyPr>
          <a:lstStyle/>
          <a:p>
            <a:r>
              <a:rPr lang="ja-JP" altLang="en-US" sz="1127" dirty="0">
                <a:latin typeface="ＭＳ ゴシック" panose="020B0609070205080204" pitchFamily="49" charset="-128"/>
                <a:ea typeface="ＭＳ ゴシック" panose="020B0609070205080204" pitchFamily="49" charset="-128"/>
              </a:rPr>
              <a:t>◆</a:t>
            </a:r>
            <a:r>
              <a:rPr lang="ja-JP" altLang="en-US" sz="968" dirty="0">
                <a:latin typeface="ＭＳ ゴシック" panose="020B0609070205080204" pitchFamily="49" charset="-128"/>
                <a:ea typeface="ＭＳ ゴシック" panose="020B0609070205080204" pitchFamily="49" charset="-128"/>
              </a:rPr>
              <a:t>平野川のスカムに対して「浄化浚渫」や「マイクロバブル」などと合わせた底質改善対策の選択肢の一つとして、「薬剤による底質改善」の検討を実施</a:t>
            </a:r>
            <a:endParaRPr lang="ja-JP" altLang="en-US" sz="1127" dirty="0">
              <a:latin typeface="ＭＳ ゴシック" panose="020B0609070205080204" pitchFamily="49" charset="-128"/>
              <a:ea typeface="ＭＳ ゴシック" panose="020B0609070205080204" pitchFamily="49" charset="-128"/>
            </a:endParaRPr>
          </a:p>
        </p:txBody>
      </p:sp>
      <p:sp>
        <p:nvSpPr>
          <p:cNvPr id="90" name="テキスト ボックス 89">
            <a:extLst>
              <a:ext uri="{FF2B5EF4-FFF2-40B4-BE49-F238E27FC236}">
                <a16:creationId xmlns:a16="http://schemas.microsoft.com/office/drawing/2014/main" id="{9127B441-C9AA-4B5A-B09D-0834D0E38468}"/>
              </a:ext>
            </a:extLst>
          </p:cNvPr>
          <p:cNvSpPr txBox="1"/>
          <p:nvPr/>
        </p:nvSpPr>
        <p:spPr>
          <a:xfrm>
            <a:off x="4177620" y="4803201"/>
            <a:ext cx="1051185" cy="2028872"/>
          </a:xfrm>
          <a:prstGeom prst="rect">
            <a:avLst/>
          </a:prstGeom>
          <a:noFill/>
        </p:spPr>
        <p:txBody>
          <a:bodyPr vert="eaVert" wrap="square">
            <a:spAutoFit/>
          </a:bodyPr>
          <a:lstStyle/>
          <a:p>
            <a:r>
              <a:rPr lang="ja-JP" altLang="en-US" sz="1089" b="1" dirty="0">
                <a:latin typeface="ＭＳ ゴシック" panose="020B0609070205080204" pitchFamily="49" charset="-128"/>
                <a:ea typeface="ＭＳ ゴシック" panose="020B0609070205080204" pitchFamily="49" charset="-128"/>
              </a:rPr>
              <a:t>■令和３年度　第１回</a:t>
            </a:r>
            <a:endParaRPr lang="en-US" altLang="ja-JP" sz="1089" b="1" dirty="0">
              <a:latin typeface="ＭＳ ゴシック" panose="020B0609070205080204" pitchFamily="49" charset="-128"/>
              <a:ea typeface="ＭＳ ゴシック" panose="020B0609070205080204" pitchFamily="49" charset="-128"/>
            </a:endParaRPr>
          </a:p>
          <a:p>
            <a:r>
              <a:rPr lang="ja-JP" altLang="en-US" sz="726" b="1" dirty="0">
                <a:latin typeface="ＭＳ ゴシック" panose="020B0609070205080204" pitchFamily="49" charset="-128"/>
                <a:ea typeface="ＭＳ ゴシック" panose="020B0609070205080204" pitchFamily="49" charset="-128"/>
              </a:rPr>
              <a:t>　</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Ｒ４年１月</a:t>
            </a:r>
            <a:r>
              <a:rPr lang="en-US" altLang="ja-JP" sz="726" dirty="0">
                <a:latin typeface="ＭＳ ゴシック" panose="020B0609070205080204" pitchFamily="49" charset="-128"/>
                <a:ea typeface="ＭＳ ゴシック" panose="020B0609070205080204" pitchFamily="49" charset="-128"/>
              </a:rPr>
              <a:t>)</a:t>
            </a:r>
          </a:p>
          <a:p>
            <a:r>
              <a:rPr lang="ja-JP" altLang="en-US" sz="940" dirty="0">
                <a:solidFill>
                  <a:srgbClr val="0000FF"/>
                </a:solidFill>
                <a:latin typeface="ＭＳ ゴシック" panose="020B0609070205080204" pitchFamily="49" charset="-128"/>
                <a:ea typeface="ＭＳ ゴシック" panose="020B0609070205080204" pitchFamily="49" charset="-128"/>
              </a:rPr>
              <a:t>・試行実施の中間報告</a:t>
            </a:r>
            <a:endParaRPr lang="en-US" altLang="ja-JP" sz="940" dirty="0">
              <a:solidFill>
                <a:srgbClr val="0000FF"/>
              </a:solidFill>
              <a:latin typeface="ＭＳ ゴシック" panose="020B0609070205080204" pitchFamily="49" charset="-128"/>
              <a:ea typeface="ＭＳ ゴシック" panose="020B0609070205080204" pitchFamily="49" charset="-128"/>
            </a:endParaRPr>
          </a:p>
          <a:p>
            <a:r>
              <a:rPr lang="ja-JP" altLang="en-US" sz="940" dirty="0">
                <a:solidFill>
                  <a:srgbClr val="0000FF"/>
                </a:solidFill>
                <a:latin typeface="ＭＳ ゴシック" panose="020B0609070205080204" pitchFamily="49" charset="-128"/>
                <a:ea typeface="ＭＳ ゴシック" panose="020B0609070205080204" pitchFamily="49" charset="-128"/>
              </a:rPr>
              <a:t>・部会報告の作成に向けた意見交換　　</a:t>
            </a:r>
            <a:endParaRPr lang="en-US" altLang="ja-JP" sz="940" dirty="0">
              <a:solidFill>
                <a:srgbClr val="0000FF"/>
              </a:solidFill>
              <a:latin typeface="ＭＳ ゴシック" panose="020B0609070205080204" pitchFamily="49" charset="-128"/>
              <a:ea typeface="ＭＳ ゴシック" panose="020B0609070205080204" pitchFamily="49" charset="-128"/>
            </a:endParaRPr>
          </a:p>
          <a:p>
            <a:r>
              <a:rPr lang="ja-JP" altLang="en-US" sz="726" dirty="0">
                <a:solidFill>
                  <a:srgbClr val="0000FF"/>
                </a:solidFill>
                <a:latin typeface="ＭＳ ゴシック" panose="020B0609070205080204" pitchFamily="49" charset="-128"/>
                <a:ea typeface="ＭＳ ゴシック" panose="020B0609070205080204" pitchFamily="49" charset="-128"/>
              </a:rPr>
              <a:t>  </a:t>
            </a:r>
            <a:r>
              <a:rPr lang="en-US" altLang="ja-JP" sz="847" dirty="0">
                <a:solidFill>
                  <a:srgbClr val="0000FF"/>
                </a:solidFill>
                <a:latin typeface="ＭＳ ゴシック" panose="020B0609070205080204" pitchFamily="49" charset="-128"/>
                <a:ea typeface="ＭＳ ゴシック" panose="020B0609070205080204" pitchFamily="49" charset="-128"/>
              </a:rPr>
              <a:t>(</a:t>
            </a:r>
            <a:r>
              <a:rPr lang="ja-JP" altLang="en-US" sz="968" dirty="0">
                <a:solidFill>
                  <a:srgbClr val="0000FF"/>
                </a:solidFill>
                <a:latin typeface="ＭＳ ゴシック" panose="020B0609070205080204" pitchFamily="49" charset="-128"/>
                <a:ea typeface="ＭＳ ゴシック" panose="020B0609070205080204" pitchFamily="49" charset="-128"/>
              </a:rPr>
              <a:t>データの取りまとめ方針、</a:t>
            </a:r>
            <a:endParaRPr lang="en-US" altLang="ja-JP" sz="968" dirty="0">
              <a:solidFill>
                <a:srgbClr val="0000FF"/>
              </a:solidFill>
              <a:latin typeface="ＭＳ ゴシック" panose="020B0609070205080204" pitchFamily="49" charset="-128"/>
              <a:ea typeface="ＭＳ ゴシック" panose="020B0609070205080204" pitchFamily="49" charset="-128"/>
            </a:endParaRPr>
          </a:p>
          <a:p>
            <a:r>
              <a:rPr lang="ja-JP" altLang="en-US" sz="968" dirty="0">
                <a:solidFill>
                  <a:srgbClr val="0000FF"/>
                </a:solidFill>
                <a:latin typeface="ＭＳ ゴシック" panose="020B0609070205080204" pitchFamily="49" charset="-128"/>
                <a:ea typeface="ＭＳ ゴシック" panose="020B0609070205080204" pitchFamily="49" charset="-128"/>
              </a:rPr>
              <a:t>  コメントの記載方針</a:t>
            </a:r>
            <a:r>
              <a:rPr lang="en-US" altLang="ja-JP" sz="968" dirty="0">
                <a:solidFill>
                  <a:srgbClr val="0000FF"/>
                </a:solidFill>
                <a:latin typeface="ＭＳ ゴシック" panose="020B0609070205080204" pitchFamily="49" charset="-128"/>
                <a:ea typeface="ＭＳ ゴシック" panose="020B0609070205080204" pitchFamily="49" charset="-128"/>
              </a:rPr>
              <a:t>)</a:t>
            </a:r>
            <a:endParaRPr lang="ja-JP" altLang="en-US" sz="1210" dirty="0">
              <a:solidFill>
                <a:srgbClr val="0000FF"/>
              </a:solidFill>
              <a:latin typeface="ＭＳ ゴシック" panose="020B0609070205080204" pitchFamily="49" charset="-128"/>
              <a:ea typeface="ＭＳ ゴシック" panose="020B0609070205080204" pitchFamily="49" charset="-128"/>
            </a:endParaRPr>
          </a:p>
        </p:txBody>
      </p:sp>
      <p:sp>
        <p:nvSpPr>
          <p:cNvPr id="25" name="フリーフォーム: 図形 24">
            <a:extLst>
              <a:ext uri="{FF2B5EF4-FFF2-40B4-BE49-F238E27FC236}">
                <a16:creationId xmlns:a16="http://schemas.microsoft.com/office/drawing/2014/main" id="{BB78F17D-469D-4500-8AF8-60FB57912659}"/>
              </a:ext>
            </a:extLst>
          </p:cNvPr>
          <p:cNvSpPr/>
          <p:nvPr/>
        </p:nvSpPr>
        <p:spPr>
          <a:xfrm>
            <a:off x="7320099" y="4587223"/>
            <a:ext cx="301399" cy="343521"/>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2">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27" name="吹き出し: 角を丸めた四角形 26">
            <a:extLst>
              <a:ext uri="{FF2B5EF4-FFF2-40B4-BE49-F238E27FC236}">
                <a16:creationId xmlns:a16="http://schemas.microsoft.com/office/drawing/2014/main" id="{BE888288-B48C-4204-9795-080FA9FDD456}"/>
              </a:ext>
            </a:extLst>
          </p:cNvPr>
          <p:cNvSpPr/>
          <p:nvPr/>
        </p:nvSpPr>
        <p:spPr>
          <a:xfrm>
            <a:off x="7779186" y="4890272"/>
            <a:ext cx="824237" cy="321623"/>
          </a:xfrm>
          <a:prstGeom prst="wedgeRoundRectCallout">
            <a:avLst>
              <a:gd name="adj1" fmla="val -66963"/>
              <a:gd name="adj2" fmla="val -51248"/>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846" dirty="0"/>
              <a:t>部会報告</a:t>
            </a:r>
          </a:p>
        </p:txBody>
      </p:sp>
      <p:sp>
        <p:nvSpPr>
          <p:cNvPr id="29" name="テキスト ボックス 28">
            <a:extLst>
              <a:ext uri="{FF2B5EF4-FFF2-40B4-BE49-F238E27FC236}">
                <a16:creationId xmlns:a16="http://schemas.microsoft.com/office/drawing/2014/main" id="{13F50E6B-F1DC-4E92-A4ED-1EFCCFA7DC13}"/>
              </a:ext>
            </a:extLst>
          </p:cNvPr>
          <p:cNvSpPr txBox="1"/>
          <p:nvPr/>
        </p:nvSpPr>
        <p:spPr>
          <a:xfrm>
            <a:off x="6555974" y="1597632"/>
            <a:ext cx="873637" cy="1925999"/>
          </a:xfrm>
          <a:prstGeom prst="rect">
            <a:avLst/>
          </a:prstGeom>
          <a:noFill/>
        </p:spPr>
        <p:txBody>
          <a:bodyPr vert="eaVert" wrap="square">
            <a:spAutoFit/>
          </a:bodyPr>
          <a:lstStyle/>
          <a:p>
            <a:r>
              <a:rPr lang="ja-JP" altLang="en-US" sz="1210" b="1" dirty="0">
                <a:latin typeface="ＭＳ ゴシック" panose="020B0609070205080204" pitchFamily="49" charset="-128"/>
                <a:ea typeface="ＭＳ ゴシック" panose="020B0609070205080204" pitchFamily="49" charset="-128"/>
              </a:rPr>
              <a:t>■結果の考察</a:t>
            </a:r>
            <a:endParaRPr lang="en-US" altLang="ja-JP" sz="1210" b="1" dirty="0">
              <a:latin typeface="ＭＳ ゴシック" panose="020B0609070205080204" pitchFamily="49" charset="-128"/>
              <a:ea typeface="ＭＳ ゴシック" panose="020B0609070205080204" pitchFamily="49" charset="-128"/>
            </a:endParaRPr>
          </a:p>
          <a:p>
            <a:r>
              <a:rPr lang="ja-JP" altLang="en-US" sz="726" dirty="0">
                <a:latin typeface="ＭＳ ゴシック" panose="020B0609070205080204" pitchFamily="49" charset="-128"/>
                <a:ea typeface="ＭＳ ゴシック" panose="020B0609070205080204" pitchFamily="49" charset="-128"/>
              </a:rPr>
              <a:t>　</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Ｒ４年５～７月</a:t>
            </a:r>
            <a:r>
              <a:rPr lang="en-US" altLang="ja-JP" sz="726" dirty="0">
                <a:latin typeface="ＭＳ ゴシック" panose="020B0609070205080204" pitchFamily="49" charset="-128"/>
                <a:ea typeface="ＭＳ ゴシック" panose="020B0609070205080204" pitchFamily="49" charset="-128"/>
              </a:rPr>
              <a:t>)</a:t>
            </a:r>
          </a:p>
          <a:p>
            <a:r>
              <a:rPr lang="ja-JP" altLang="en-US" sz="847" dirty="0">
                <a:solidFill>
                  <a:srgbClr val="0000FF"/>
                </a:solidFill>
                <a:latin typeface="ＭＳ ゴシック" panose="020B0609070205080204" pitchFamily="49" charset="-128"/>
                <a:ea typeface="ＭＳ ゴシック" panose="020B0609070205080204" pitchFamily="49" charset="-128"/>
              </a:rPr>
              <a:t>・試行実施結果を踏まえ、</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ja-JP" altLang="en-US" sz="847" dirty="0">
                <a:solidFill>
                  <a:srgbClr val="0000FF"/>
                </a:solidFill>
                <a:latin typeface="ＭＳ ゴシック" panose="020B0609070205080204" pitchFamily="49" charset="-128"/>
                <a:ea typeface="ＭＳ ゴシック" panose="020B0609070205080204" pitchFamily="49" charset="-128"/>
              </a:rPr>
              <a:t>　薬剤による底質改善効果</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ja-JP" altLang="en-US" sz="847" dirty="0">
                <a:solidFill>
                  <a:srgbClr val="0000FF"/>
                </a:solidFill>
                <a:latin typeface="ＭＳ ゴシック" panose="020B0609070205080204" pitchFamily="49" charset="-128"/>
                <a:ea typeface="ＭＳ ゴシック" panose="020B0609070205080204" pitchFamily="49" charset="-128"/>
              </a:rPr>
              <a:t>　について整理</a:t>
            </a:r>
          </a:p>
        </p:txBody>
      </p:sp>
      <p:sp>
        <p:nvSpPr>
          <p:cNvPr id="39" name="フリーフォーム: 図形 38">
            <a:extLst>
              <a:ext uri="{FF2B5EF4-FFF2-40B4-BE49-F238E27FC236}">
                <a16:creationId xmlns:a16="http://schemas.microsoft.com/office/drawing/2014/main" id="{A1812A1C-B046-42B9-B41A-AA11BC2D52B6}"/>
              </a:ext>
            </a:extLst>
          </p:cNvPr>
          <p:cNvSpPr/>
          <p:nvPr/>
        </p:nvSpPr>
        <p:spPr>
          <a:xfrm rot="5400000">
            <a:off x="5743572" y="3753523"/>
            <a:ext cx="2039040" cy="288862"/>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5">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43" name="フリーフォーム: 図形 42">
            <a:extLst>
              <a:ext uri="{FF2B5EF4-FFF2-40B4-BE49-F238E27FC236}">
                <a16:creationId xmlns:a16="http://schemas.microsoft.com/office/drawing/2014/main" id="{AC662ECF-78EA-41D0-B09D-CA50C2B3E4E1}"/>
              </a:ext>
            </a:extLst>
          </p:cNvPr>
          <p:cNvSpPr/>
          <p:nvPr/>
        </p:nvSpPr>
        <p:spPr>
          <a:xfrm>
            <a:off x="2930179" y="2408510"/>
            <a:ext cx="788411" cy="2633357"/>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2">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44" name="吹き出し: 角を丸めた四角形 43">
            <a:extLst>
              <a:ext uri="{FF2B5EF4-FFF2-40B4-BE49-F238E27FC236}">
                <a16:creationId xmlns:a16="http://schemas.microsoft.com/office/drawing/2014/main" id="{065BCACF-F0F0-4786-9576-BC760F5C0E4F}"/>
              </a:ext>
            </a:extLst>
          </p:cNvPr>
          <p:cNvSpPr/>
          <p:nvPr/>
        </p:nvSpPr>
        <p:spPr>
          <a:xfrm>
            <a:off x="2935682" y="5149811"/>
            <a:ext cx="859560" cy="485218"/>
          </a:xfrm>
          <a:prstGeom prst="wedgeRoundRectCallout">
            <a:avLst>
              <a:gd name="adj1" fmla="val -32982"/>
              <a:gd name="adj2" fmla="val -71488"/>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846" dirty="0"/>
              <a:t>薬剤選定、</a:t>
            </a:r>
            <a:endParaRPr lang="en-US" altLang="ja-JP" sz="846" dirty="0"/>
          </a:p>
          <a:p>
            <a:pPr algn="ctr"/>
            <a:r>
              <a:rPr lang="ja-JP" altLang="en-US" sz="846" dirty="0"/>
              <a:t>試行実施計画</a:t>
            </a:r>
            <a:endParaRPr lang="en-US" altLang="ja-JP" sz="846" dirty="0"/>
          </a:p>
          <a:p>
            <a:pPr algn="ctr"/>
            <a:r>
              <a:rPr lang="ja-JP" altLang="en-US" sz="846" dirty="0"/>
              <a:t>に対する意見</a:t>
            </a:r>
          </a:p>
        </p:txBody>
      </p:sp>
      <p:sp>
        <p:nvSpPr>
          <p:cNvPr id="45" name="フリーフォーム: 図形 44">
            <a:extLst>
              <a:ext uri="{FF2B5EF4-FFF2-40B4-BE49-F238E27FC236}">
                <a16:creationId xmlns:a16="http://schemas.microsoft.com/office/drawing/2014/main" id="{2CFFE69D-14C7-4F10-A65E-6577177D066E}"/>
              </a:ext>
            </a:extLst>
          </p:cNvPr>
          <p:cNvSpPr/>
          <p:nvPr/>
        </p:nvSpPr>
        <p:spPr>
          <a:xfrm>
            <a:off x="1904502" y="2408510"/>
            <a:ext cx="85962" cy="2569140"/>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2">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46" name="吹き出し: 角を丸めた四角形 45">
            <a:extLst>
              <a:ext uri="{FF2B5EF4-FFF2-40B4-BE49-F238E27FC236}">
                <a16:creationId xmlns:a16="http://schemas.microsoft.com/office/drawing/2014/main" id="{B2493FA6-4CE9-4469-BB22-F2EF68210EAF}"/>
              </a:ext>
            </a:extLst>
          </p:cNvPr>
          <p:cNvSpPr/>
          <p:nvPr/>
        </p:nvSpPr>
        <p:spPr>
          <a:xfrm>
            <a:off x="2119573" y="4130918"/>
            <a:ext cx="773429" cy="374612"/>
          </a:xfrm>
          <a:prstGeom prst="wedgeRoundRectCallout">
            <a:avLst>
              <a:gd name="adj1" fmla="val -67709"/>
              <a:gd name="adj2" fmla="val -21150"/>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846" dirty="0"/>
              <a:t>実証実験計画に対する意見</a:t>
            </a:r>
          </a:p>
        </p:txBody>
      </p:sp>
      <p:sp>
        <p:nvSpPr>
          <p:cNvPr id="8" name="矢印: 五方向 7">
            <a:extLst>
              <a:ext uri="{FF2B5EF4-FFF2-40B4-BE49-F238E27FC236}">
                <a16:creationId xmlns:a16="http://schemas.microsoft.com/office/drawing/2014/main" id="{72A392A3-EA3A-4150-AEB2-3E15C8A4629F}"/>
              </a:ext>
            </a:extLst>
          </p:cNvPr>
          <p:cNvSpPr/>
          <p:nvPr/>
        </p:nvSpPr>
        <p:spPr>
          <a:xfrm>
            <a:off x="1808111" y="1343566"/>
            <a:ext cx="1160036" cy="2831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1504" b="1" dirty="0"/>
              <a:t>実証実験</a:t>
            </a:r>
          </a:p>
        </p:txBody>
      </p:sp>
      <p:sp>
        <p:nvSpPr>
          <p:cNvPr id="49" name="矢印: 五方向 48">
            <a:extLst>
              <a:ext uri="{FF2B5EF4-FFF2-40B4-BE49-F238E27FC236}">
                <a16:creationId xmlns:a16="http://schemas.microsoft.com/office/drawing/2014/main" id="{EE577034-C25E-48D7-BD4F-30B843FFB82A}"/>
              </a:ext>
            </a:extLst>
          </p:cNvPr>
          <p:cNvSpPr/>
          <p:nvPr/>
        </p:nvSpPr>
        <p:spPr>
          <a:xfrm>
            <a:off x="6601409" y="1343565"/>
            <a:ext cx="1139393" cy="28311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1127" b="1" dirty="0"/>
              <a:t>    考察</a:t>
            </a:r>
          </a:p>
        </p:txBody>
      </p:sp>
      <p:sp>
        <p:nvSpPr>
          <p:cNvPr id="48" name="矢印: 五方向 47">
            <a:extLst>
              <a:ext uri="{FF2B5EF4-FFF2-40B4-BE49-F238E27FC236}">
                <a16:creationId xmlns:a16="http://schemas.microsoft.com/office/drawing/2014/main" id="{7A131FE6-B953-4099-9B26-BAB8802BB69F}"/>
              </a:ext>
            </a:extLst>
          </p:cNvPr>
          <p:cNvSpPr/>
          <p:nvPr/>
        </p:nvSpPr>
        <p:spPr>
          <a:xfrm>
            <a:off x="2987559" y="1343566"/>
            <a:ext cx="3572868" cy="2831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1504" b="1" dirty="0"/>
              <a:t>試行実施</a:t>
            </a:r>
          </a:p>
        </p:txBody>
      </p:sp>
      <p:sp>
        <p:nvSpPr>
          <p:cNvPr id="85" name="テキスト ボックス 84">
            <a:extLst>
              <a:ext uri="{FF2B5EF4-FFF2-40B4-BE49-F238E27FC236}">
                <a16:creationId xmlns:a16="http://schemas.microsoft.com/office/drawing/2014/main" id="{4E50D57F-C323-472A-AC5A-5356A45BF9DF}"/>
              </a:ext>
            </a:extLst>
          </p:cNvPr>
          <p:cNvSpPr txBox="1"/>
          <p:nvPr/>
        </p:nvSpPr>
        <p:spPr>
          <a:xfrm>
            <a:off x="6997457" y="3483200"/>
            <a:ext cx="743345" cy="1339599"/>
          </a:xfrm>
          <a:prstGeom prst="rect">
            <a:avLst/>
          </a:prstGeom>
          <a:noFill/>
        </p:spPr>
        <p:txBody>
          <a:bodyPr vert="eaVert" wrap="square">
            <a:spAutoFit/>
          </a:bodyPr>
          <a:lstStyle/>
          <a:p>
            <a:r>
              <a:rPr lang="ja-JP" altLang="en-US" sz="1089" b="1" dirty="0">
                <a:latin typeface="ＭＳ ゴシック" panose="020B0609070205080204" pitchFamily="49" charset="-128"/>
                <a:ea typeface="ＭＳ ゴシック" panose="020B0609070205080204" pitchFamily="49" charset="-128"/>
              </a:rPr>
              <a:t>■答申</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Ｒ４年</a:t>
            </a:r>
            <a:r>
              <a:rPr kumimoji="1" lang="en-US" altLang="ja-JP" sz="726" dirty="0">
                <a:latin typeface="ＭＳ ゴシック" panose="020B0609070205080204" pitchFamily="49" charset="-128"/>
                <a:ea typeface="ＭＳ ゴシック" panose="020B0609070205080204" pitchFamily="49" charset="-128"/>
              </a:rPr>
              <a:t>10</a:t>
            </a:r>
            <a:r>
              <a:rPr lang="ja-JP" altLang="en-US" sz="726" dirty="0">
                <a:latin typeface="ＭＳ ゴシック" panose="020B0609070205080204" pitchFamily="49" charset="-128"/>
                <a:ea typeface="ＭＳ ゴシック" panose="020B0609070205080204" pitchFamily="49" charset="-128"/>
              </a:rPr>
              <a:t>月頃</a:t>
            </a:r>
            <a:r>
              <a:rPr lang="en-US" altLang="ja-JP" sz="726" dirty="0">
                <a:latin typeface="ＭＳ ゴシック" panose="020B0609070205080204" pitchFamily="49" charset="-128"/>
                <a:ea typeface="ＭＳ ゴシック" panose="020B0609070205080204" pitchFamily="49" charset="-128"/>
              </a:rPr>
              <a:t>)</a:t>
            </a:r>
          </a:p>
          <a:p>
            <a:r>
              <a:rPr lang="ja-JP" altLang="en-US" sz="847" dirty="0">
                <a:solidFill>
                  <a:srgbClr val="0000FF"/>
                </a:solidFill>
                <a:latin typeface="ＭＳ ゴシック" panose="020B0609070205080204" pitchFamily="49" charset="-128"/>
                <a:ea typeface="ＭＳ ゴシック" panose="020B0609070205080204" pitchFamily="49" charset="-128"/>
              </a:rPr>
              <a:t>　・平野川における薬剤 </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en-US" altLang="ja-JP" sz="847" dirty="0">
                <a:solidFill>
                  <a:srgbClr val="0000FF"/>
                </a:solidFill>
                <a:latin typeface="ＭＳ ゴシック" panose="020B0609070205080204" pitchFamily="49" charset="-128"/>
                <a:ea typeface="ＭＳ ゴシック" panose="020B0609070205080204" pitchFamily="49" charset="-128"/>
              </a:rPr>
              <a:t>    </a:t>
            </a:r>
            <a:r>
              <a:rPr lang="ja-JP" altLang="en-US" sz="847" dirty="0">
                <a:solidFill>
                  <a:srgbClr val="0000FF"/>
                </a:solidFill>
                <a:latin typeface="ＭＳ ゴシック" panose="020B0609070205080204" pitchFamily="49" charset="-128"/>
                <a:ea typeface="ＭＳ ゴシック" panose="020B0609070205080204" pitchFamily="49" charset="-128"/>
              </a:rPr>
              <a:t>等を活用した底質改</a:t>
            </a:r>
            <a:endParaRPr lang="en-US" altLang="ja-JP" sz="847" dirty="0">
              <a:solidFill>
                <a:srgbClr val="0000FF"/>
              </a:solidFill>
              <a:latin typeface="ＭＳ ゴシック" panose="020B0609070205080204" pitchFamily="49" charset="-128"/>
              <a:ea typeface="ＭＳ ゴシック" panose="020B0609070205080204" pitchFamily="49" charset="-128"/>
            </a:endParaRPr>
          </a:p>
          <a:p>
            <a:r>
              <a:rPr lang="en-US" altLang="ja-JP" sz="847" dirty="0">
                <a:solidFill>
                  <a:srgbClr val="0000FF"/>
                </a:solidFill>
                <a:latin typeface="ＭＳ ゴシック" panose="020B0609070205080204" pitchFamily="49" charset="-128"/>
                <a:ea typeface="ＭＳ ゴシック" panose="020B0609070205080204" pitchFamily="49" charset="-128"/>
              </a:rPr>
              <a:t>    </a:t>
            </a:r>
            <a:r>
              <a:rPr lang="ja-JP" altLang="en-US" sz="847" dirty="0">
                <a:solidFill>
                  <a:srgbClr val="0000FF"/>
                </a:solidFill>
                <a:latin typeface="ＭＳ ゴシック" panose="020B0609070205080204" pitchFamily="49" charset="-128"/>
                <a:ea typeface="ＭＳ ゴシック" panose="020B0609070205080204" pitchFamily="49" charset="-128"/>
              </a:rPr>
              <a:t>善対策への答申</a:t>
            </a:r>
          </a:p>
        </p:txBody>
      </p:sp>
      <p:sp>
        <p:nvSpPr>
          <p:cNvPr id="56" name="フリーフォーム: 図形 55">
            <a:extLst>
              <a:ext uri="{FF2B5EF4-FFF2-40B4-BE49-F238E27FC236}">
                <a16:creationId xmlns:a16="http://schemas.microsoft.com/office/drawing/2014/main" id="{F3374AF4-3799-467F-8BCA-233CA62DD071}"/>
              </a:ext>
            </a:extLst>
          </p:cNvPr>
          <p:cNvSpPr/>
          <p:nvPr/>
        </p:nvSpPr>
        <p:spPr>
          <a:xfrm rot="16200000">
            <a:off x="3226812" y="2930704"/>
            <a:ext cx="2480821" cy="1303368"/>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5">
                <a:lumMod val="60000"/>
                <a:lumOff val="40000"/>
              </a:schemeClr>
            </a:solidFill>
            <a:prstDash val="solid"/>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sp>
        <p:nvSpPr>
          <p:cNvPr id="51" name="テキスト ボックス 50">
            <a:extLst>
              <a:ext uri="{FF2B5EF4-FFF2-40B4-BE49-F238E27FC236}">
                <a16:creationId xmlns:a16="http://schemas.microsoft.com/office/drawing/2014/main" id="{D4970DBE-A9B7-4C53-9397-8B9DD2338693}"/>
              </a:ext>
            </a:extLst>
          </p:cNvPr>
          <p:cNvSpPr txBox="1"/>
          <p:nvPr/>
        </p:nvSpPr>
        <p:spPr>
          <a:xfrm>
            <a:off x="1192383" y="3478977"/>
            <a:ext cx="743345" cy="1302988"/>
          </a:xfrm>
          <a:prstGeom prst="rect">
            <a:avLst/>
          </a:prstGeom>
          <a:noFill/>
        </p:spPr>
        <p:txBody>
          <a:bodyPr vert="eaVert" wrap="square">
            <a:spAutoFit/>
          </a:bodyPr>
          <a:lstStyle/>
          <a:p>
            <a:r>
              <a:rPr lang="ja-JP" altLang="en-US" sz="1089" b="1" dirty="0">
                <a:latin typeface="ＭＳ ゴシック" panose="020B0609070205080204" pitchFamily="49" charset="-128"/>
                <a:ea typeface="ＭＳ ゴシック" panose="020B0609070205080204" pitchFamily="49" charset="-128"/>
              </a:rPr>
              <a:t>■諮問</a:t>
            </a:r>
            <a:r>
              <a:rPr lang="en-US" altLang="ja-JP" sz="726" dirty="0">
                <a:latin typeface="ＭＳ ゴシック" panose="020B0609070205080204" pitchFamily="49" charset="-128"/>
                <a:ea typeface="ＭＳ ゴシック" panose="020B0609070205080204" pitchFamily="49" charset="-128"/>
              </a:rPr>
              <a:t>(</a:t>
            </a:r>
            <a:r>
              <a:rPr lang="ja-JP" altLang="en-US" sz="726" dirty="0">
                <a:latin typeface="ＭＳ ゴシック" panose="020B0609070205080204" pitchFamily="49" charset="-128"/>
                <a:ea typeface="ＭＳ ゴシック" panose="020B0609070205080204" pitchFamily="49" charset="-128"/>
              </a:rPr>
              <a:t>Ｒ２年３月</a:t>
            </a:r>
            <a:r>
              <a:rPr lang="en-US" altLang="ja-JP" sz="726" dirty="0">
                <a:latin typeface="ＭＳ ゴシック" panose="020B0609070205080204" pitchFamily="49" charset="-128"/>
                <a:ea typeface="ＭＳ ゴシック" panose="020B0609070205080204" pitchFamily="49" charset="-128"/>
              </a:rPr>
              <a:t>)</a:t>
            </a:r>
          </a:p>
          <a:p>
            <a:pPr marL="106574" indent="-106574"/>
            <a:r>
              <a:rPr lang="ja-JP" altLang="en-US" sz="847" dirty="0">
                <a:solidFill>
                  <a:srgbClr val="0000FF"/>
                </a:solidFill>
                <a:latin typeface="ＭＳ ゴシック" panose="020B0609070205080204" pitchFamily="49" charset="-128"/>
                <a:ea typeface="ＭＳ ゴシック" panose="020B0609070205080204" pitchFamily="49" charset="-128"/>
              </a:rPr>
              <a:t>・平野川における薬剤等を活用した底質改善対策への諮問</a:t>
            </a:r>
          </a:p>
        </p:txBody>
      </p:sp>
      <p:sp>
        <p:nvSpPr>
          <p:cNvPr id="55" name="吹き出し: 角を丸めた四角形 54">
            <a:extLst>
              <a:ext uri="{FF2B5EF4-FFF2-40B4-BE49-F238E27FC236}">
                <a16:creationId xmlns:a16="http://schemas.microsoft.com/office/drawing/2014/main" id="{51D64B7F-50FB-41C8-828F-FD24CF27CBDB}"/>
              </a:ext>
            </a:extLst>
          </p:cNvPr>
          <p:cNvSpPr/>
          <p:nvPr/>
        </p:nvSpPr>
        <p:spPr>
          <a:xfrm>
            <a:off x="2091417" y="3412460"/>
            <a:ext cx="620766" cy="352397"/>
          </a:xfrm>
          <a:prstGeom prst="wedgeRoundRectCallout">
            <a:avLst>
              <a:gd name="adj1" fmla="val 65280"/>
              <a:gd name="adj2" fmla="val 22404"/>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846" dirty="0"/>
              <a:t>実証実験</a:t>
            </a:r>
            <a:endParaRPr lang="en-US" altLang="ja-JP" sz="846" dirty="0"/>
          </a:p>
          <a:p>
            <a:pPr algn="ctr"/>
            <a:r>
              <a:rPr lang="ja-JP" altLang="en-US" sz="846" dirty="0"/>
              <a:t>結果</a:t>
            </a:r>
          </a:p>
        </p:txBody>
      </p:sp>
      <p:sp>
        <p:nvSpPr>
          <p:cNvPr id="57" name="吹き出し: 角を丸めた四角形 56">
            <a:extLst>
              <a:ext uri="{FF2B5EF4-FFF2-40B4-BE49-F238E27FC236}">
                <a16:creationId xmlns:a16="http://schemas.microsoft.com/office/drawing/2014/main" id="{D17A6479-B940-4B50-9010-3BFBBEBC9C34}"/>
              </a:ext>
            </a:extLst>
          </p:cNvPr>
          <p:cNvSpPr/>
          <p:nvPr/>
        </p:nvSpPr>
        <p:spPr>
          <a:xfrm>
            <a:off x="4387231" y="3415899"/>
            <a:ext cx="620766" cy="352397"/>
          </a:xfrm>
          <a:prstGeom prst="wedgeRoundRectCallout">
            <a:avLst>
              <a:gd name="adj1" fmla="val 66885"/>
              <a:gd name="adj2" fmla="val 37537"/>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846" dirty="0"/>
              <a:t>中間結果</a:t>
            </a:r>
          </a:p>
        </p:txBody>
      </p:sp>
      <p:sp>
        <p:nvSpPr>
          <p:cNvPr id="40" name="吹き出し: 角を丸めた四角形 39">
            <a:extLst>
              <a:ext uri="{FF2B5EF4-FFF2-40B4-BE49-F238E27FC236}">
                <a16:creationId xmlns:a16="http://schemas.microsoft.com/office/drawing/2014/main" id="{F1451AE0-63D9-4497-899A-A0506B6F1651}"/>
              </a:ext>
            </a:extLst>
          </p:cNvPr>
          <p:cNvSpPr/>
          <p:nvPr/>
        </p:nvSpPr>
        <p:spPr>
          <a:xfrm>
            <a:off x="5538988" y="4427328"/>
            <a:ext cx="954752" cy="512374"/>
          </a:xfrm>
          <a:prstGeom prst="wedgeRoundRectCallout">
            <a:avLst>
              <a:gd name="adj1" fmla="val 59822"/>
              <a:gd name="adj2" fmla="val 27953"/>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846" dirty="0"/>
              <a:t>薬剤による底質改善効果について</a:t>
            </a:r>
            <a:endParaRPr lang="en-US" altLang="ja-JP" sz="846" dirty="0"/>
          </a:p>
          <a:p>
            <a:pPr algn="ctr"/>
            <a:r>
              <a:rPr lang="ja-JP" altLang="en-US" sz="846" dirty="0"/>
              <a:t>整理</a:t>
            </a:r>
          </a:p>
        </p:txBody>
      </p:sp>
      <p:sp>
        <p:nvSpPr>
          <p:cNvPr id="5" name="四角形: 角を丸くする 4">
            <a:extLst>
              <a:ext uri="{FF2B5EF4-FFF2-40B4-BE49-F238E27FC236}">
                <a16:creationId xmlns:a16="http://schemas.microsoft.com/office/drawing/2014/main" id="{1A4158C8-AA39-4D10-BF95-2A157DC4CA15}"/>
              </a:ext>
            </a:extLst>
          </p:cNvPr>
          <p:cNvSpPr/>
          <p:nvPr/>
        </p:nvSpPr>
        <p:spPr>
          <a:xfrm>
            <a:off x="2120628" y="1778226"/>
            <a:ext cx="799923" cy="469842"/>
          </a:xfrm>
          <a:prstGeom prst="roundRect">
            <a:avLst>
              <a:gd name="adj" fmla="val 545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r>
              <a:rPr lang="ja-JP" altLang="en-US" sz="847" dirty="0">
                <a:solidFill>
                  <a:schemeClr val="tx1"/>
                </a:solidFill>
              </a:rPr>
              <a:t>対象</a:t>
            </a:r>
            <a:r>
              <a:rPr lang="en-US" altLang="ja-JP" sz="847" dirty="0">
                <a:solidFill>
                  <a:schemeClr val="tx1"/>
                </a:solidFill>
              </a:rPr>
              <a:t>:3</a:t>
            </a:r>
            <a:r>
              <a:rPr lang="ja-JP" altLang="en-US" sz="847" dirty="0">
                <a:solidFill>
                  <a:schemeClr val="tx1"/>
                </a:solidFill>
              </a:rPr>
              <a:t>社</a:t>
            </a:r>
            <a:endParaRPr lang="en-US" altLang="ja-JP" sz="847" dirty="0">
              <a:solidFill>
                <a:schemeClr val="tx1"/>
              </a:solidFill>
            </a:endParaRPr>
          </a:p>
          <a:p>
            <a:r>
              <a:rPr lang="ja-JP" altLang="en-US" sz="847" dirty="0">
                <a:solidFill>
                  <a:schemeClr val="tx1"/>
                </a:solidFill>
              </a:rPr>
              <a:t>範囲</a:t>
            </a:r>
            <a:r>
              <a:rPr lang="en-US" altLang="ja-JP" sz="847" dirty="0">
                <a:solidFill>
                  <a:schemeClr val="tx1"/>
                </a:solidFill>
              </a:rPr>
              <a:t>:1</a:t>
            </a:r>
            <a:r>
              <a:rPr lang="ja-JP" altLang="en-US" sz="847" dirty="0">
                <a:solidFill>
                  <a:schemeClr val="tx1"/>
                </a:solidFill>
              </a:rPr>
              <a:t>区画</a:t>
            </a:r>
            <a:r>
              <a:rPr lang="en-US" altLang="ja-JP" sz="847" dirty="0">
                <a:solidFill>
                  <a:schemeClr val="tx1"/>
                </a:solidFill>
              </a:rPr>
              <a:t>/</a:t>
            </a:r>
            <a:r>
              <a:rPr lang="ja-JP" altLang="en-US" sz="847" dirty="0">
                <a:solidFill>
                  <a:schemeClr val="tx1"/>
                </a:solidFill>
              </a:rPr>
              <a:t>社</a:t>
            </a:r>
            <a:endParaRPr lang="en-US" altLang="ja-JP" sz="847" dirty="0">
              <a:solidFill>
                <a:schemeClr val="tx1"/>
              </a:solidFill>
            </a:endParaRPr>
          </a:p>
          <a:p>
            <a:r>
              <a:rPr lang="ja-JP" altLang="en-US" sz="847" dirty="0">
                <a:solidFill>
                  <a:schemeClr val="tx1"/>
                </a:solidFill>
              </a:rPr>
              <a:t>期間</a:t>
            </a:r>
            <a:r>
              <a:rPr lang="en-US" altLang="ja-JP" sz="847" dirty="0">
                <a:solidFill>
                  <a:schemeClr val="tx1"/>
                </a:solidFill>
              </a:rPr>
              <a:t>:3</a:t>
            </a:r>
            <a:r>
              <a:rPr lang="ja-JP" altLang="en-US" sz="847" dirty="0">
                <a:solidFill>
                  <a:schemeClr val="tx1"/>
                </a:solidFill>
              </a:rPr>
              <a:t>か月</a:t>
            </a:r>
            <a:endParaRPr lang="en-US" altLang="ja-JP" sz="847" dirty="0">
              <a:solidFill>
                <a:schemeClr val="tx1"/>
              </a:solidFill>
            </a:endParaRPr>
          </a:p>
        </p:txBody>
      </p:sp>
      <p:sp>
        <p:nvSpPr>
          <p:cNvPr id="31" name="四角形: 角を丸くする 30">
            <a:extLst>
              <a:ext uri="{FF2B5EF4-FFF2-40B4-BE49-F238E27FC236}">
                <a16:creationId xmlns:a16="http://schemas.microsoft.com/office/drawing/2014/main" id="{44426C65-49E7-4A3B-9202-B32AB7555F11}"/>
              </a:ext>
            </a:extLst>
          </p:cNvPr>
          <p:cNvSpPr/>
          <p:nvPr/>
        </p:nvSpPr>
        <p:spPr>
          <a:xfrm>
            <a:off x="3832005" y="1771584"/>
            <a:ext cx="701187" cy="469842"/>
          </a:xfrm>
          <a:prstGeom prst="roundRect">
            <a:avLst>
              <a:gd name="adj" fmla="val 545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r>
              <a:rPr lang="ja-JP" altLang="en-US" sz="847" dirty="0">
                <a:solidFill>
                  <a:schemeClr val="tx1"/>
                </a:solidFill>
              </a:rPr>
              <a:t>対象</a:t>
            </a:r>
            <a:r>
              <a:rPr lang="en-US" altLang="ja-JP" sz="847" dirty="0">
                <a:solidFill>
                  <a:schemeClr val="tx1"/>
                </a:solidFill>
              </a:rPr>
              <a:t>:1</a:t>
            </a:r>
            <a:r>
              <a:rPr lang="ja-JP" altLang="en-US" sz="847" dirty="0">
                <a:solidFill>
                  <a:schemeClr val="tx1"/>
                </a:solidFill>
              </a:rPr>
              <a:t>社</a:t>
            </a:r>
            <a:endParaRPr lang="en-US" altLang="ja-JP" sz="847" dirty="0">
              <a:solidFill>
                <a:schemeClr val="tx1"/>
              </a:solidFill>
            </a:endParaRPr>
          </a:p>
          <a:p>
            <a:r>
              <a:rPr lang="ja-JP" altLang="en-US" sz="847" dirty="0">
                <a:solidFill>
                  <a:schemeClr val="tx1"/>
                </a:solidFill>
              </a:rPr>
              <a:t>範囲</a:t>
            </a:r>
            <a:r>
              <a:rPr lang="en-US" altLang="ja-JP" sz="847" dirty="0">
                <a:solidFill>
                  <a:schemeClr val="tx1"/>
                </a:solidFill>
              </a:rPr>
              <a:t>:6</a:t>
            </a:r>
            <a:r>
              <a:rPr lang="ja-JP" altLang="en-US" sz="847" dirty="0">
                <a:solidFill>
                  <a:schemeClr val="tx1"/>
                </a:solidFill>
              </a:rPr>
              <a:t>区画</a:t>
            </a:r>
            <a:endParaRPr lang="en-US" altLang="ja-JP" sz="847" dirty="0">
              <a:solidFill>
                <a:schemeClr val="tx1"/>
              </a:solidFill>
            </a:endParaRPr>
          </a:p>
          <a:p>
            <a:r>
              <a:rPr lang="ja-JP" altLang="en-US" sz="847" dirty="0">
                <a:solidFill>
                  <a:schemeClr val="tx1"/>
                </a:solidFill>
              </a:rPr>
              <a:t>期間</a:t>
            </a:r>
            <a:r>
              <a:rPr lang="en-US" altLang="ja-JP" sz="847" dirty="0">
                <a:solidFill>
                  <a:schemeClr val="tx1"/>
                </a:solidFill>
              </a:rPr>
              <a:t>:12</a:t>
            </a:r>
            <a:r>
              <a:rPr lang="ja-JP" altLang="en-US" sz="847" dirty="0">
                <a:solidFill>
                  <a:schemeClr val="tx1"/>
                </a:solidFill>
              </a:rPr>
              <a:t>か月</a:t>
            </a:r>
            <a:endParaRPr lang="en-US" altLang="ja-JP" sz="847" dirty="0">
              <a:solidFill>
                <a:schemeClr val="tx1"/>
              </a:solidFill>
            </a:endParaRPr>
          </a:p>
        </p:txBody>
      </p:sp>
      <p:sp>
        <p:nvSpPr>
          <p:cNvPr id="62" name="フリーフォーム: 図形 61">
            <a:extLst>
              <a:ext uri="{FF2B5EF4-FFF2-40B4-BE49-F238E27FC236}">
                <a16:creationId xmlns:a16="http://schemas.microsoft.com/office/drawing/2014/main" id="{0688103F-29BA-43DA-9595-5464E7CA7A2F}"/>
              </a:ext>
            </a:extLst>
          </p:cNvPr>
          <p:cNvSpPr/>
          <p:nvPr/>
        </p:nvSpPr>
        <p:spPr>
          <a:xfrm>
            <a:off x="5206437" y="1957735"/>
            <a:ext cx="1120651" cy="2923196"/>
          </a:xfrm>
          <a:custGeom>
            <a:avLst/>
            <a:gdLst>
              <a:gd name="connsiteX0" fmla="*/ 0 w 268357"/>
              <a:gd name="connsiteY0" fmla="*/ 506896 h 506896"/>
              <a:gd name="connsiteX1" fmla="*/ 268357 w 268357"/>
              <a:gd name="connsiteY1" fmla="*/ 506896 h 506896"/>
              <a:gd name="connsiteX2" fmla="*/ 268357 w 268357"/>
              <a:gd name="connsiteY2" fmla="*/ 0 h 506896"/>
              <a:gd name="connsiteX0" fmla="*/ 0 w 268357"/>
              <a:gd name="connsiteY0" fmla="*/ 506896 h 506896"/>
              <a:gd name="connsiteX1" fmla="*/ 268357 w 268357"/>
              <a:gd name="connsiteY1" fmla="*/ 506896 h 506896"/>
              <a:gd name="connsiteX2" fmla="*/ 266310 w 268357"/>
              <a:gd name="connsiteY2" fmla="*/ 52742 h 506896"/>
              <a:gd name="connsiteX3" fmla="*/ 268357 w 268357"/>
              <a:gd name="connsiteY3" fmla="*/ 0 h 506896"/>
              <a:gd name="connsiteX0" fmla="*/ 0 w 1853576"/>
              <a:gd name="connsiteY0" fmla="*/ 459084 h 459084"/>
              <a:gd name="connsiteX1" fmla="*/ 268357 w 1853576"/>
              <a:gd name="connsiteY1" fmla="*/ 459084 h 459084"/>
              <a:gd name="connsiteX2" fmla="*/ 266310 w 1853576"/>
              <a:gd name="connsiteY2" fmla="*/ 4930 h 459084"/>
              <a:gd name="connsiteX3" fmla="*/ 1853576 w 1853576"/>
              <a:gd name="connsiteY3" fmla="*/ 6233 h 459084"/>
              <a:gd name="connsiteX0" fmla="*/ 0 w 1853576"/>
              <a:gd name="connsiteY0" fmla="*/ 461184 h 461184"/>
              <a:gd name="connsiteX1" fmla="*/ 268357 w 1853576"/>
              <a:gd name="connsiteY1" fmla="*/ 461184 h 461184"/>
              <a:gd name="connsiteX2" fmla="*/ 266310 w 1853576"/>
              <a:gd name="connsiteY2" fmla="*/ 7030 h 461184"/>
              <a:gd name="connsiteX3" fmla="*/ 1853576 w 1853576"/>
              <a:gd name="connsiteY3" fmla="*/ 8333 h 461184"/>
              <a:gd name="connsiteX0" fmla="*/ 0 w 1853576"/>
              <a:gd name="connsiteY0" fmla="*/ 454154 h 454154"/>
              <a:gd name="connsiteX1" fmla="*/ 268357 w 1853576"/>
              <a:gd name="connsiteY1" fmla="*/ 454154 h 454154"/>
              <a:gd name="connsiteX2" fmla="*/ 266310 w 1853576"/>
              <a:gd name="connsiteY2" fmla="*/ 0 h 454154"/>
              <a:gd name="connsiteX3" fmla="*/ 1853576 w 1853576"/>
              <a:gd name="connsiteY3" fmla="*/ 1303 h 454154"/>
            </a:gdLst>
            <a:ahLst/>
            <a:cxnLst>
              <a:cxn ang="0">
                <a:pos x="connsiteX0" y="connsiteY0"/>
              </a:cxn>
              <a:cxn ang="0">
                <a:pos x="connsiteX1" y="connsiteY1"/>
              </a:cxn>
              <a:cxn ang="0">
                <a:pos x="connsiteX2" y="connsiteY2"/>
              </a:cxn>
              <a:cxn ang="0">
                <a:pos x="connsiteX3" y="connsiteY3"/>
              </a:cxn>
            </a:cxnLst>
            <a:rect l="l" t="t" r="r" b="b"/>
            <a:pathLst>
              <a:path w="1853576" h="454154">
                <a:moveTo>
                  <a:pt x="0" y="454154"/>
                </a:moveTo>
                <a:lnTo>
                  <a:pt x="268357" y="454154"/>
                </a:lnTo>
                <a:cubicBezTo>
                  <a:pt x="267675" y="302769"/>
                  <a:pt x="266992" y="151385"/>
                  <a:pt x="266310" y="0"/>
                </a:cubicBezTo>
                <a:lnTo>
                  <a:pt x="1853576" y="1303"/>
                </a:lnTo>
              </a:path>
            </a:pathLst>
          </a:custGeom>
          <a:noFill/>
          <a:ln w="50800">
            <a:solidFill>
              <a:schemeClr val="accent2">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24"/>
          </a:p>
        </p:txBody>
      </p:sp>
      <p:grpSp>
        <p:nvGrpSpPr>
          <p:cNvPr id="6" name="グループ化 5">
            <a:extLst>
              <a:ext uri="{FF2B5EF4-FFF2-40B4-BE49-F238E27FC236}">
                <a16:creationId xmlns:a16="http://schemas.microsoft.com/office/drawing/2014/main" id="{17B47E09-5086-48F4-A668-685D3DE7B132}"/>
              </a:ext>
            </a:extLst>
          </p:cNvPr>
          <p:cNvGrpSpPr/>
          <p:nvPr/>
        </p:nvGrpSpPr>
        <p:grpSpPr>
          <a:xfrm>
            <a:off x="1257949" y="3142353"/>
            <a:ext cx="7081957" cy="185482"/>
            <a:chOff x="1065788" y="3437668"/>
            <a:chExt cx="7536713" cy="197393"/>
          </a:xfrm>
        </p:grpSpPr>
        <p:sp>
          <p:nvSpPr>
            <p:cNvPr id="52" name="矢印: 五方向 51">
              <a:extLst>
                <a:ext uri="{FF2B5EF4-FFF2-40B4-BE49-F238E27FC236}">
                  <a16:creationId xmlns:a16="http://schemas.microsoft.com/office/drawing/2014/main" id="{02E08E04-7964-4EE8-A6DB-76AE30C060CD}"/>
                </a:ext>
              </a:extLst>
            </p:cNvPr>
            <p:cNvSpPr/>
            <p:nvPr/>
          </p:nvSpPr>
          <p:spPr>
            <a:xfrm>
              <a:off x="1065788" y="3437668"/>
              <a:ext cx="7473913" cy="188026"/>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endParaRPr lang="ja-JP" altLang="en-US" sz="1127" b="1" dirty="0"/>
            </a:p>
          </p:txBody>
        </p:sp>
        <p:sp>
          <p:nvSpPr>
            <p:cNvPr id="53" name="矢印: 五方向 52">
              <a:extLst>
                <a:ext uri="{FF2B5EF4-FFF2-40B4-BE49-F238E27FC236}">
                  <a16:creationId xmlns:a16="http://schemas.microsoft.com/office/drawing/2014/main" id="{3AC6C373-C51E-427E-93B2-E84D1DFA86D2}"/>
                </a:ext>
              </a:extLst>
            </p:cNvPr>
            <p:cNvSpPr/>
            <p:nvPr/>
          </p:nvSpPr>
          <p:spPr>
            <a:xfrm>
              <a:off x="1128588" y="3447035"/>
              <a:ext cx="7473913" cy="188026"/>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r>
                <a:rPr lang="ja-JP" altLang="en-US" sz="1127" b="1" dirty="0"/>
                <a:t>カメラ画像を用いたスカムの</a:t>
              </a:r>
              <a:r>
                <a:rPr lang="en-US" altLang="ja-JP" sz="1127" b="1" dirty="0"/>
                <a:t>AI</a:t>
              </a:r>
              <a:r>
                <a:rPr lang="ja-JP" altLang="en-US" sz="1127" b="1" dirty="0"/>
                <a:t>解析⇒スカムが発生しやすい箇所の特定</a:t>
              </a:r>
            </a:p>
          </p:txBody>
        </p:sp>
      </p:grpSp>
      <p:sp>
        <p:nvSpPr>
          <p:cNvPr id="63" name="吹き出し: 角を丸めた四角形 62">
            <a:extLst>
              <a:ext uri="{FF2B5EF4-FFF2-40B4-BE49-F238E27FC236}">
                <a16:creationId xmlns:a16="http://schemas.microsoft.com/office/drawing/2014/main" id="{57808642-3A48-4426-9696-D503F53B971E}"/>
              </a:ext>
            </a:extLst>
          </p:cNvPr>
          <p:cNvSpPr/>
          <p:nvPr/>
        </p:nvSpPr>
        <p:spPr>
          <a:xfrm>
            <a:off x="5266486" y="5011221"/>
            <a:ext cx="893604" cy="446296"/>
          </a:xfrm>
          <a:prstGeom prst="wedgeRoundRectCallout">
            <a:avLst>
              <a:gd name="adj1" fmla="val -45248"/>
              <a:gd name="adj2" fmla="val -75161"/>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914" tIns="16914" rIns="16914" bIns="16914" rtlCol="0" anchor="ctr"/>
          <a:lstStyle/>
          <a:p>
            <a:pPr algn="ctr"/>
            <a:r>
              <a:rPr lang="ja-JP" altLang="en-US" sz="846" dirty="0"/>
              <a:t>試行実施結果の</a:t>
            </a:r>
            <a:endParaRPr lang="en-US" altLang="ja-JP" sz="846" dirty="0"/>
          </a:p>
          <a:p>
            <a:pPr algn="ctr"/>
            <a:r>
              <a:rPr lang="ja-JP" altLang="en-US" sz="846" dirty="0"/>
              <a:t>取りまとめに対する意見</a:t>
            </a:r>
          </a:p>
        </p:txBody>
      </p:sp>
      <p:sp>
        <p:nvSpPr>
          <p:cNvPr id="2" name="スライド番号プレースホルダー 1"/>
          <p:cNvSpPr>
            <a:spLocks noGrp="1"/>
          </p:cNvSpPr>
          <p:nvPr>
            <p:ph type="sldNum" sz="quarter" idx="12"/>
          </p:nvPr>
        </p:nvSpPr>
        <p:spPr>
          <a:xfrm>
            <a:off x="7084243" y="6485764"/>
            <a:ext cx="2057400" cy="365125"/>
          </a:xfrm>
        </p:spPr>
        <p:txBody>
          <a:bodyPr/>
          <a:lstStyle/>
          <a:p>
            <a:fld id="{F7809CC4-BC24-49F4-821D-E9970E7A63E4}" type="slidenum">
              <a:rPr kumimoji="1" lang="ja-JP" altLang="en-US" smtClean="0"/>
              <a:pPr/>
              <a:t>8</a:t>
            </a:fld>
            <a:endParaRPr kumimoji="1" lang="ja-JP" altLang="en-US" dirty="0"/>
          </a:p>
        </p:txBody>
      </p:sp>
      <p:sp>
        <p:nvSpPr>
          <p:cNvPr id="47" name="正方形/長方形 46"/>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3"/>
          <p:cNvSpPr txBox="1"/>
          <p:nvPr/>
        </p:nvSpPr>
        <p:spPr>
          <a:xfrm>
            <a:off x="0" y="-37863"/>
            <a:ext cx="5934075" cy="406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8016" tIns="64008" rIns="128016" bIns="64008">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r>
              <a:rPr lang="en-US" altLang="ja-JP" sz="1800">
                <a:latin typeface="ＭＳ ゴシック" panose="020B0609070205080204" pitchFamily="49" charset="-128"/>
                <a:ea typeface="ＭＳ ゴシック" panose="020B0609070205080204" pitchFamily="49" charset="-128"/>
              </a:rPr>
              <a:t>2.</a:t>
            </a:r>
            <a:r>
              <a:rPr lang="ja-JP" altLang="en-US" sz="1800">
                <a:latin typeface="ＭＳ ゴシック" panose="020B0609070205080204" pitchFamily="49" charset="-128"/>
                <a:ea typeface="ＭＳ ゴシック" panose="020B0609070205080204" pitchFamily="49" charset="-128"/>
              </a:rPr>
              <a:t>寝屋川流域底質改善対策検討部会における審議状況</a:t>
            </a:r>
            <a:endParaRPr lang="en-US" altLang="ja-JP" sz="1800" dirty="0">
              <a:latin typeface="ＭＳ ゴシック" panose="020B0609070205080204" pitchFamily="49" charset="-128"/>
              <a:ea typeface="ＭＳ ゴシック" panose="020B0609070205080204" pitchFamily="49" charset="-128"/>
            </a:endParaRPr>
          </a:p>
        </p:txBody>
      </p:sp>
      <p:graphicFrame>
        <p:nvGraphicFramePr>
          <p:cNvPr id="64" name="表 63">
            <a:extLst>
              <a:ext uri="{FF2B5EF4-FFF2-40B4-BE49-F238E27FC236}">
                <a16:creationId xmlns:a16="http://schemas.microsoft.com/office/drawing/2014/main" id="{ACADAF8E-7317-4FE3-911A-E93886FD8B69}"/>
              </a:ext>
            </a:extLst>
          </p:cNvPr>
          <p:cNvGraphicFramePr>
            <a:graphicFrameLocks noGrp="1"/>
          </p:cNvGraphicFramePr>
          <p:nvPr>
            <p:extLst>
              <p:ext uri="{D42A27DB-BD31-4B8C-83A1-F6EECF244321}">
                <p14:modId xmlns:p14="http://schemas.microsoft.com/office/powerpoint/2010/main" val="946863861"/>
              </p:ext>
            </p:extLst>
          </p:nvPr>
        </p:nvGraphicFramePr>
        <p:xfrm>
          <a:off x="133575" y="420670"/>
          <a:ext cx="8932908" cy="295383"/>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29538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rPr>
                        <a:t>薬剤による底質改善対策のロードマップ</a:t>
                      </a:r>
                      <a:endParaRPr kumimoji="1" lang="ja-JP" altLang="en-US" sz="1200" dirty="0">
                        <a:latin typeface="+mn-lt"/>
                      </a:endParaRP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spTree>
    <p:extLst>
      <p:ext uri="{BB962C8B-B14F-4D97-AF65-F5344CB8AC3E}">
        <p14:creationId xmlns:p14="http://schemas.microsoft.com/office/powerpoint/2010/main" val="4115038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4123</TotalTime>
  <Words>24455</Words>
  <Application>Microsoft Office PowerPoint</Application>
  <PresentationFormat>画面に合わせる (4:3)</PresentationFormat>
  <Paragraphs>4694</Paragraphs>
  <Slides>73</Slides>
  <Notes>44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73</vt:i4>
      </vt:variant>
    </vt:vector>
  </HeadingPairs>
  <TitlesOfParts>
    <vt:vector size="85" baseType="lpstr">
      <vt:lpstr>ＭＳ Ｐゴシック</vt:lpstr>
      <vt:lpstr>ＭＳ ゴシック</vt:lpstr>
      <vt:lpstr>ＭＳ 明朝</vt:lpstr>
      <vt:lpstr>游ゴシック</vt:lpstr>
      <vt:lpstr>游ゴシック Light</vt:lpstr>
      <vt:lpstr>Arial</vt:lpstr>
      <vt:lpstr>Calibri</vt:lpstr>
      <vt:lpstr>Calibri Light</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大山　浩司</cp:lastModifiedBy>
  <cp:revision>448</cp:revision>
  <cp:lastPrinted>2020-07-27T01:00:45Z</cp:lastPrinted>
  <dcterms:created xsi:type="dcterms:W3CDTF">2020-06-02T00:44:54Z</dcterms:created>
  <dcterms:modified xsi:type="dcterms:W3CDTF">2022-10-20T07:29:18Z</dcterms:modified>
</cp:coreProperties>
</file>