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0691813" cy="7559675"/>
  <p:notesSz cx="6807200" cy="9939338"/>
  <p:defaultTextStyle>
    <a:defPPr>
      <a:defRPr lang="ja-JP"/>
    </a:defPPr>
    <a:lvl1pPr marL="0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" userDrawn="1">
          <p15:clr>
            <a:srgbClr val="A4A3A4"/>
          </p15:clr>
        </p15:guide>
        <p15:guide id="2" pos="238" userDrawn="1">
          <p15:clr>
            <a:srgbClr val="A4A3A4"/>
          </p15:clr>
        </p15:guide>
        <p15:guide id="3" pos="6497" userDrawn="1">
          <p15:clr>
            <a:srgbClr val="A4A3A4"/>
          </p15:clr>
        </p15:guide>
        <p15:guide id="4" orient="horz" pos="4558" userDrawn="1">
          <p15:clr>
            <a:srgbClr val="A4A3A4"/>
          </p15:clr>
        </p15:guide>
        <p15:guide id="6" pos="2324" userDrawn="1">
          <p15:clr>
            <a:srgbClr val="A4A3A4"/>
          </p15:clr>
        </p15:guide>
        <p15:guide id="7" pos="4275" userDrawn="1">
          <p15:clr>
            <a:srgbClr val="A4A3A4"/>
          </p15:clr>
        </p15:guide>
        <p15:guide id="8" pos="4592" userDrawn="1">
          <p15:clr>
            <a:srgbClr val="A4A3A4"/>
          </p15:clr>
        </p15:guide>
        <p15:guide id="9" pos="2007" userDrawn="1">
          <p15:clr>
            <a:srgbClr val="A4A3A4"/>
          </p15:clr>
        </p15:guide>
        <p15:guide id="10" orient="horz" pos="4649" userDrawn="1">
          <p15:clr>
            <a:srgbClr val="A4A3A4"/>
          </p15:clr>
        </p15:guide>
        <p15:guide id="11" orient="horz" pos="97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  <a:srgbClr val="2FBEBB"/>
    <a:srgbClr val="D4F4F3"/>
    <a:srgbClr val="B6ECEB"/>
    <a:srgbClr val="9BE5E3"/>
    <a:srgbClr val="DFF0F5"/>
    <a:srgbClr val="FFBC85"/>
    <a:srgbClr val="FFCFA7"/>
    <a:srgbClr val="FFF4EB"/>
    <a:srgbClr val="FFE1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25" autoAdjust="0"/>
    <p:restoredTop sz="96391" autoAdjust="0"/>
  </p:normalViewPr>
  <p:slideViewPr>
    <p:cSldViewPr>
      <p:cViewPr varScale="1">
        <p:scale>
          <a:sx n="68" d="100"/>
          <a:sy n="68" d="100"/>
        </p:scale>
        <p:origin x="1524" y="48"/>
      </p:cViewPr>
      <p:guideLst>
        <p:guide orient="horz" pos="204"/>
        <p:guide pos="238"/>
        <p:guide pos="6497"/>
        <p:guide orient="horz" pos="4558"/>
        <p:guide pos="2324"/>
        <p:guide pos="4275"/>
        <p:guide pos="4592"/>
        <p:guide pos="2007"/>
        <p:guide orient="horz" pos="4649"/>
        <p:guide orient="horz" pos="97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9F6E12-A670-4EE0-959B-00086771932B}" type="datetimeFigureOut">
              <a:rPr kumimoji="1" lang="ja-JP" altLang="en-US" smtClean="0"/>
              <a:t>2022/10/13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69938" y="746125"/>
            <a:ext cx="52673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466C6D-7E2D-4C88-8A4F-C024B94CA9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4024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kumimoji="1"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kumimoji="1"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kumimoji="1"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kumimoji="1"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kumimoji="1"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kumimoji="1"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kumimoji="1"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kumimoji="1"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kumimoji="1"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66C6D-7E2D-4C88-8A4F-C024B94CA93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9652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01886" y="2348400"/>
            <a:ext cx="9088041" cy="1620430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3772" y="4283816"/>
            <a:ext cx="7484269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5442-E759-4742-87E2-238276DBEB8A}" type="datetimeFigureOut">
              <a:rPr kumimoji="1" lang="ja-JP" altLang="en-US" smtClean="0"/>
              <a:t>2022/10/13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FCDF9-9DEA-499F-896C-0760A64C7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1017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5442-E759-4742-87E2-238276DBEB8A}" type="datetimeFigureOut">
              <a:rPr kumimoji="1" lang="ja-JP" altLang="en-US" smtClean="0"/>
              <a:t>2022/10/13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FCDF9-9DEA-499F-896C-0760A64C7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767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51564" y="302738"/>
            <a:ext cx="2405658" cy="645022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4591" y="302738"/>
            <a:ext cx="7038777" cy="645022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5442-E759-4742-87E2-238276DBEB8A}" type="datetimeFigureOut">
              <a:rPr kumimoji="1" lang="ja-JP" altLang="en-US" smtClean="0"/>
              <a:t>2022/10/13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FCDF9-9DEA-499F-896C-0760A64C7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2280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5442-E759-4742-87E2-238276DBEB8A}" type="datetimeFigureOut">
              <a:rPr kumimoji="1" lang="ja-JP" altLang="en-US" smtClean="0"/>
              <a:t>2022/10/13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FCDF9-9DEA-499F-896C-0760A64C7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31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4580" y="4857792"/>
            <a:ext cx="9088041" cy="1501435"/>
          </a:xfrm>
        </p:spPr>
        <p:txBody>
          <a:bodyPr anchor="t"/>
          <a:lstStyle>
            <a:lvl1pPr algn="l">
              <a:defRPr sz="4409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4580" y="3204114"/>
            <a:ext cx="9088041" cy="1653678"/>
          </a:xfrm>
        </p:spPr>
        <p:txBody>
          <a:bodyPr anchor="b"/>
          <a:lstStyle>
            <a:lvl1pPr marL="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5442-E759-4742-87E2-238276DBEB8A}" type="datetimeFigureOut">
              <a:rPr kumimoji="1" lang="ja-JP" altLang="en-US" smtClean="0"/>
              <a:t>2022/10/13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FCDF9-9DEA-499F-896C-0760A64C7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802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4591" y="1763925"/>
            <a:ext cx="4722217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35005" y="1763925"/>
            <a:ext cx="4722217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5442-E759-4742-87E2-238276DBEB8A}" type="datetimeFigureOut">
              <a:rPr kumimoji="1" lang="ja-JP" altLang="en-US" smtClean="0"/>
              <a:t>2022/10/13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FCDF9-9DEA-499F-896C-0760A64C7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8749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4591" y="1692178"/>
            <a:ext cx="4724074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34591" y="2397397"/>
            <a:ext cx="4724074" cy="4355563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31293" y="1692178"/>
            <a:ext cx="4725930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31293" y="2397397"/>
            <a:ext cx="4725930" cy="4355563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5442-E759-4742-87E2-238276DBEB8A}" type="datetimeFigureOut">
              <a:rPr kumimoji="1" lang="ja-JP" altLang="en-US" smtClean="0"/>
              <a:t>2022/10/13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FCDF9-9DEA-499F-896C-0760A64C7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6208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5442-E759-4742-87E2-238276DBEB8A}" type="datetimeFigureOut">
              <a:rPr kumimoji="1" lang="ja-JP" altLang="en-US" smtClean="0"/>
              <a:t>2022/10/13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FCDF9-9DEA-499F-896C-0760A64C7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3399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5442-E759-4742-87E2-238276DBEB8A}" type="datetimeFigureOut">
              <a:rPr kumimoji="1" lang="ja-JP" altLang="en-US" smtClean="0"/>
              <a:t>2022/10/13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FCDF9-9DEA-499F-896C-0760A64C7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218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591" y="300987"/>
            <a:ext cx="3517533" cy="1280945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180202" y="300988"/>
            <a:ext cx="5977020" cy="6451973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34591" y="1581933"/>
            <a:ext cx="3517533" cy="5171028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5442-E759-4742-87E2-238276DBEB8A}" type="datetimeFigureOut">
              <a:rPr kumimoji="1" lang="ja-JP" altLang="en-US" smtClean="0"/>
              <a:t>2022/10/13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FCDF9-9DEA-499F-896C-0760A64C7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24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95670" y="5291772"/>
            <a:ext cx="6415088" cy="624724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095670" y="675471"/>
            <a:ext cx="6415088" cy="4535805"/>
          </a:xfrm>
        </p:spPr>
        <p:txBody>
          <a:bodyPr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095670" y="5916496"/>
            <a:ext cx="6415088" cy="887211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5442-E759-4742-87E2-238276DBEB8A}" type="datetimeFigureOut">
              <a:rPr kumimoji="1" lang="ja-JP" altLang="en-US" smtClean="0"/>
              <a:t>2022/10/13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FCDF9-9DEA-499F-896C-0760A64C7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4642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34591" y="302737"/>
            <a:ext cx="9622632" cy="1259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4591" y="1763925"/>
            <a:ext cx="9622632" cy="49890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34591" y="7006699"/>
            <a:ext cx="249475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05442-E759-4742-87E2-238276DBEB8A}" type="datetimeFigureOut">
              <a:rPr kumimoji="1" lang="ja-JP" altLang="en-US" smtClean="0"/>
              <a:t>2022/10/13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653036" y="7006699"/>
            <a:ext cx="338574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466" y="7006699"/>
            <a:ext cx="249475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FCDF9-9DEA-499F-896C-0760A64C75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6471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07943" rtl="0" eaLnBrk="1" latinLnBrk="0" hangingPunct="1"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79" indent="-377979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527" kern="1200">
          <a:solidFill>
            <a:schemeClr val="tx1"/>
          </a:solidFill>
          <a:latin typeface="+mn-lt"/>
          <a:ea typeface="+mn-ea"/>
          <a:cs typeface="+mn-cs"/>
        </a:defRPr>
      </a:lvl1pPr>
      <a:lvl2pPr marL="818954" indent="-314982" algn="l" defTabSz="100794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 Box 3"/>
          <p:cNvSpPr txBox="1">
            <a:spLocks noChangeArrowheads="1"/>
          </p:cNvSpPr>
          <p:nvPr/>
        </p:nvSpPr>
        <p:spPr bwMode="auto">
          <a:xfrm>
            <a:off x="0" y="7388931"/>
            <a:ext cx="10691813" cy="1804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ctr" defTabSz="1007943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>
                <a:latin typeface="+mn-ea"/>
                <a:cs typeface="ＭＳ Ｐゴシック" pitchFamily="50" charset="-128"/>
              </a:rPr>
              <a:t>各サービスの内容は、裏面をご参照ください</a:t>
            </a:r>
            <a:r>
              <a:rPr lang="ja-JP" altLang="en-US" sz="1100" b="1" dirty="0" smtClean="0">
                <a:latin typeface="+mn-ea"/>
                <a:cs typeface="ＭＳ Ｐゴシック" pitchFamily="50" charset="-128"/>
              </a:rPr>
              <a:t>。　地域によって受けられるサービスが異なる場合もありますので、医師・ケアマネジャー等とも相談しましょう。　</a:t>
            </a:r>
            <a:endParaRPr lang="ja-JP" altLang="ja-JP" sz="1100" b="1" dirty="0">
              <a:latin typeface="+mn-ea"/>
              <a:cs typeface="ＭＳ Ｐゴシック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208574" y="3396617"/>
            <a:ext cx="10363102" cy="3949323"/>
          </a:xfrm>
          <a:prstGeom prst="roundRect">
            <a:avLst>
              <a:gd name="adj" fmla="val 8474"/>
            </a:avLst>
          </a:prstGeom>
          <a:noFill/>
          <a:ln w="57150"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メモ 1"/>
          <p:cNvSpPr/>
          <p:nvPr/>
        </p:nvSpPr>
        <p:spPr>
          <a:xfrm>
            <a:off x="263237" y="1521445"/>
            <a:ext cx="3667306" cy="1763925"/>
          </a:xfrm>
          <a:prstGeom prst="foldedCorner">
            <a:avLst>
              <a:gd name="adj" fmla="val 16456"/>
            </a:avLst>
          </a:prstGeom>
          <a:solidFill>
            <a:schemeClr val="accent6">
              <a:lumMod val="20000"/>
              <a:lumOff val="80000"/>
            </a:schemeClr>
          </a:solidFill>
          <a:ln cap="rnd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" name="二等辺三角形 123"/>
          <p:cNvSpPr/>
          <p:nvPr/>
        </p:nvSpPr>
        <p:spPr>
          <a:xfrm rot="16200000">
            <a:off x="6255969" y="1933249"/>
            <a:ext cx="360000" cy="324000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5" name="二等辺三角形 124"/>
          <p:cNvSpPr/>
          <p:nvPr/>
        </p:nvSpPr>
        <p:spPr>
          <a:xfrm rot="16200000">
            <a:off x="6255969" y="1058247"/>
            <a:ext cx="360000" cy="324000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角丸四角形 2"/>
          <p:cNvSpPr/>
          <p:nvPr/>
        </p:nvSpPr>
        <p:spPr>
          <a:xfrm>
            <a:off x="233338" y="3410748"/>
            <a:ext cx="10297144" cy="3913596"/>
          </a:xfrm>
          <a:prstGeom prst="roundRect">
            <a:avLst>
              <a:gd name="adj" fmla="val 8345"/>
            </a:avLst>
          </a:prstGeom>
          <a:solidFill>
            <a:srgbClr val="D4F4F3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mtClean="0">
                <a:solidFill>
                  <a:schemeClr val="accent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ｚ</a:t>
            </a:r>
            <a:endParaRPr kumimoji="1" lang="ja-JP" altLang="en-US" dirty="0">
              <a:solidFill>
                <a:schemeClr val="accent6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1" name="角丸四角形 120"/>
          <p:cNvSpPr/>
          <p:nvPr/>
        </p:nvSpPr>
        <p:spPr>
          <a:xfrm>
            <a:off x="3990072" y="2474549"/>
            <a:ext cx="2735665" cy="1001387"/>
          </a:xfrm>
          <a:prstGeom prst="roundRect">
            <a:avLst>
              <a:gd name="adj" fmla="val 19037"/>
            </a:avLst>
          </a:prstGeom>
          <a:solidFill>
            <a:schemeClr val="bg1"/>
          </a:solidFill>
          <a:ln w="50800">
            <a:solidFill>
              <a:srgbClr val="2FBE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rtlCol="0" anchor="t" anchorCtr="0"/>
          <a:lstStyle/>
          <a:p>
            <a:pPr algn="ctr"/>
            <a:r>
              <a:rPr kumimoji="1" lang="ja-JP" altLang="en-US" sz="3200" b="1" dirty="0" smtClean="0">
                <a:ln w="9525">
                  <a:noFill/>
                </a:ln>
                <a:solidFill>
                  <a:srgbClr val="2FBEBB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在 宅 医 療</a:t>
            </a:r>
            <a:endParaRPr kumimoji="1" lang="ja-JP" altLang="en-US" sz="3200" b="1" dirty="0">
              <a:ln w="9525">
                <a:noFill/>
              </a:ln>
              <a:solidFill>
                <a:srgbClr val="2FBEBB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円 3"/>
          <p:cNvSpPr/>
          <p:nvPr/>
        </p:nvSpPr>
        <p:spPr>
          <a:xfrm>
            <a:off x="3641667" y="3926660"/>
            <a:ext cx="3571995" cy="3353931"/>
          </a:xfrm>
          <a:prstGeom prst="pie">
            <a:avLst>
              <a:gd name="adj1" fmla="val 18041550"/>
              <a:gd name="adj2" fmla="val 900641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2" name="Text Box 3"/>
          <p:cNvSpPr txBox="1">
            <a:spLocks noChangeArrowheads="1"/>
          </p:cNvSpPr>
          <p:nvPr/>
        </p:nvSpPr>
        <p:spPr bwMode="auto">
          <a:xfrm>
            <a:off x="4015537" y="3167404"/>
            <a:ext cx="2741447" cy="252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FCC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ctr" defTabSz="1007943" fontAlgn="base">
              <a:spcBef>
                <a:spcPct val="0"/>
              </a:spcBef>
              <a:spcAft>
                <a:spcPct val="0"/>
              </a:spcAft>
            </a:pPr>
            <a:r>
              <a:rPr lang="ja-JP" altLang="ja-JP" sz="1500" b="1" dirty="0" smtClean="0">
                <a:solidFill>
                  <a:srgbClr val="2FBEBB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ＭＳ Ｐゴシック" pitchFamily="50" charset="-128"/>
              </a:rPr>
              <a:t>～</a:t>
            </a:r>
            <a:r>
              <a:rPr lang="en-US" altLang="ja-JP" sz="1500" b="1" dirty="0" smtClean="0">
                <a:solidFill>
                  <a:srgbClr val="2FBEBB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ＭＳ Ｐゴシック" pitchFamily="50" charset="-128"/>
              </a:rPr>
              <a:t> </a:t>
            </a:r>
            <a:r>
              <a:rPr lang="ja-JP" altLang="en-US" sz="1500" b="1" dirty="0" smtClean="0">
                <a:solidFill>
                  <a:srgbClr val="2FBEBB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ＭＳ Ｐゴシック" pitchFamily="50" charset="-128"/>
              </a:rPr>
              <a:t>自宅</a:t>
            </a:r>
            <a:r>
              <a:rPr lang="ja-JP" altLang="en-US" sz="1100" b="1" dirty="0" smtClean="0">
                <a:solidFill>
                  <a:srgbClr val="2FBEBB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ＭＳ Ｐゴシック" pitchFamily="50" charset="-128"/>
              </a:rPr>
              <a:t>等</a:t>
            </a:r>
            <a:r>
              <a:rPr lang="en-US" altLang="ja-JP" sz="1100" b="1" dirty="0" smtClean="0">
                <a:solidFill>
                  <a:srgbClr val="2FBEBB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ＭＳ Ｐゴシック" pitchFamily="50" charset="-128"/>
              </a:rPr>
              <a:t>※</a:t>
            </a:r>
            <a:r>
              <a:rPr lang="ja-JP" altLang="en-US" sz="1500" b="1" dirty="0" smtClean="0">
                <a:solidFill>
                  <a:srgbClr val="2FBEBB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ＭＳ Ｐゴシック" pitchFamily="50" charset="-128"/>
              </a:rPr>
              <a:t>で</a:t>
            </a:r>
            <a:r>
              <a:rPr lang="ja-JP" altLang="en-US" sz="1500" b="1" dirty="0">
                <a:solidFill>
                  <a:srgbClr val="2FBEBB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ＭＳ Ｐゴシック" pitchFamily="50" charset="-128"/>
              </a:rPr>
              <a:t>受ける</a:t>
            </a:r>
            <a:r>
              <a:rPr lang="ja-JP" altLang="en-US" sz="1500" b="1" dirty="0" smtClean="0">
                <a:solidFill>
                  <a:srgbClr val="2FBEBB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ＭＳ Ｐゴシック" pitchFamily="50" charset="-128"/>
              </a:rPr>
              <a:t>医療 </a:t>
            </a:r>
            <a:r>
              <a:rPr lang="ja-JP" altLang="ja-JP" sz="1500" b="1" dirty="0" smtClean="0">
                <a:solidFill>
                  <a:srgbClr val="2FBEBB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ＭＳ Ｐゴシック" pitchFamily="50" charset="-128"/>
              </a:rPr>
              <a:t>～</a:t>
            </a:r>
            <a:endParaRPr lang="ja-JP" altLang="ja-JP" sz="1500" b="1" dirty="0">
              <a:solidFill>
                <a:srgbClr val="2FBEBB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  <a:cs typeface="ＭＳ Ｐゴシック" pitchFamily="50" charset="-128"/>
            </a:endParaRPr>
          </a:p>
        </p:txBody>
      </p:sp>
      <p:sp>
        <p:nvSpPr>
          <p:cNvPr id="75" name="Text Box 2"/>
          <p:cNvSpPr txBox="1">
            <a:spLocks noChangeArrowheads="1"/>
          </p:cNvSpPr>
          <p:nvPr/>
        </p:nvSpPr>
        <p:spPr bwMode="auto">
          <a:xfrm>
            <a:off x="500185" y="251445"/>
            <a:ext cx="10030297" cy="554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FCC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dist" defTabSz="1007943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b="1" dirty="0" smtClean="0">
                <a:solidFill>
                  <a:schemeClr val="accent6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通院が難しくなったときや、退院後、自宅</a:t>
            </a:r>
            <a:r>
              <a:rPr lang="ja-JP" altLang="en-US" sz="1400" b="1" dirty="0" smtClean="0">
                <a:solidFill>
                  <a:schemeClr val="accent6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等</a:t>
            </a:r>
            <a:r>
              <a:rPr lang="en-US" altLang="ja-JP" sz="1000" b="1" dirty="0" smtClean="0">
                <a:solidFill>
                  <a:schemeClr val="accent6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※</a:t>
            </a:r>
            <a:r>
              <a:rPr lang="ja-JP" altLang="en-US" sz="2400" b="1" dirty="0" smtClean="0">
                <a:solidFill>
                  <a:schemeClr val="accent6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でも医療を受けられます。</a:t>
            </a:r>
            <a:endParaRPr lang="ja-JP" altLang="ja-JP" sz="2400" b="1" dirty="0">
              <a:solidFill>
                <a:schemeClr val="accent6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</p:txBody>
      </p:sp>
      <p:sp>
        <p:nvSpPr>
          <p:cNvPr id="87" name="楕円 86"/>
          <p:cNvSpPr/>
          <p:nvPr/>
        </p:nvSpPr>
        <p:spPr>
          <a:xfrm>
            <a:off x="4073199" y="4301992"/>
            <a:ext cx="2781437" cy="2634364"/>
          </a:xfrm>
          <a:prstGeom prst="ellipse">
            <a:avLst/>
          </a:prstGeom>
          <a:solidFill>
            <a:schemeClr val="bg1"/>
          </a:solidFill>
          <a:ln w="130175">
            <a:solidFill>
              <a:srgbClr val="B6ECEB"/>
            </a:solidFill>
          </a:ln>
          <a:effectLst>
            <a:glow rad="88900">
              <a:srgbClr val="B6ECEB">
                <a:alpha val="60000"/>
              </a:srgbClr>
            </a:glow>
            <a:softEdge rad="1016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263" dirty="0"/>
          </a:p>
        </p:txBody>
      </p:sp>
      <p:sp>
        <p:nvSpPr>
          <p:cNvPr id="88" name="角丸四角形 87"/>
          <p:cNvSpPr/>
          <p:nvPr/>
        </p:nvSpPr>
        <p:spPr>
          <a:xfrm>
            <a:off x="8298442" y="3563813"/>
            <a:ext cx="1872000" cy="432000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訪問</a:t>
            </a:r>
            <a:r>
              <a:rPr lang="ja-JP" altLang="en-US" sz="1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看護</a:t>
            </a:r>
            <a:endParaRPr lang="ja-JP" altLang="en-US" sz="1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9" name="角丸四角形 88"/>
          <p:cNvSpPr/>
          <p:nvPr/>
        </p:nvSpPr>
        <p:spPr>
          <a:xfrm>
            <a:off x="3113658" y="3563813"/>
            <a:ext cx="1872000" cy="420176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訪問</a:t>
            </a:r>
            <a:r>
              <a:rPr lang="ja-JP" altLang="en-US" sz="1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診療</a:t>
            </a:r>
            <a:endParaRPr lang="ja-JP" altLang="en-US" sz="1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0" name="角丸四角形 89"/>
          <p:cNvSpPr/>
          <p:nvPr/>
        </p:nvSpPr>
        <p:spPr>
          <a:xfrm>
            <a:off x="737394" y="6804221"/>
            <a:ext cx="1836484" cy="432000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訪問薬剤管理</a:t>
            </a:r>
            <a:endParaRPr lang="ja-JP" altLang="en-US" sz="1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1" name="角丸四角形 90"/>
          <p:cNvSpPr/>
          <p:nvPr/>
        </p:nvSpPr>
        <p:spPr>
          <a:xfrm>
            <a:off x="7353919" y="5508029"/>
            <a:ext cx="3104555" cy="432000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訪問</a:t>
            </a:r>
            <a:r>
              <a:rPr lang="ja-JP" altLang="en-US" sz="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による</a:t>
            </a:r>
            <a:r>
              <a:rPr lang="ja-JP" altLang="en-US" sz="1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リハビリテーション</a:t>
            </a:r>
            <a:endParaRPr lang="ja-JP" altLang="en-US" sz="1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5" name="角丸四角形 94"/>
          <p:cNvSpPr/>
          <p:nvPr/>
        </p:nvSpPr>
        <p:spPr>
          <a:xfrm>
            <a:off x="305346" y="5580085"/>
            <a:ext cx="1872000" cy="432000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訪問歯科</a:t>
            </a:r>
            <a:r>
              <a:rPr lang="ja-JP" altLang="en-US" sz="1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診療</a:t>
            </a:r>
            <a:endParaRPr lang="ja-JP" altLang="en-US" sz="1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下矢印 8"/>
          <p:cNvSpPr/>
          <p:nvPr/>
        </p:nvSpPr>
        <p:spPr>
          <a:xfrm>
            <a:off x="5067258" y="1709061"/>
            <a:ext cx="543973" cy="774632"/>
          </a:xfrm>
          <a:prstGeom prst="downArrow">
            <a:avLst/>
          </a:prstGeom>
          <a:gradFill flip="none" rotWithShape="1">
            <a:gsLst>
              <a:gs pos="100000">
                <a:schemeClr val="accent6">
                  <a:lumMod val="40000"/>
                  <a:lumOff val="60000"/>
                </a:schemeClr>
              </a:gs>
              <a:gs pos="0">
                <a:schemeClr val="accent6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" name="Text Box 2"/>
          <p:cNvSpPr txBox="1">
            <a:spLocks noChangeArrowheads="1"/>
          </p:cNvSpPr>
          <p:nvPr/>
        </p:nvSpPr>
        <p:spPr bwMode="auto">
          <a:xfrm>
            <a:off x="249012" y="683493"/>
            <a:ext cx="4210508" cy="761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FCC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1007943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600" dirty="0" smtClean="0">
                <a:solidFill>
                  <a:schemeClr val="accent6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困ったときのために、前もって</a:t>
            </a:r>
            <a:endParaRPr lang="en-US" altLang="ja-JP" sz="1600" dirty="0" smtClean="0">
              <a:solidFill>
                <a:schemeClr val="accent6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defTabSz="1007943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600" dirty="0" smtClean="0">
                <a:solidFill>
                  <a:schemeClr val="accent6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かかりつけの医師やケアマネジャーと相談し、色々な選択肢を見つけておきませんか？</a:t>
            </a:r>
            <a:endParaRPr lang="ja-JP" altLang="ja-JP" sz="1600" dirty="0">
              <a:solidFill>
                <a:schemeClr val="accent6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</p:txBody>
      </p:sp>
      <p:sp>
        <p:nvSpPr>
          <p:cNvPr id="113" name="角丸四角形 112"/>
          <p:cNvSpPr/>
          <p:nvPr/>
        </p:nvSpPr>
        <p:spPr>
          <a:xfrm>
            <a:off x="7074098" y="899517"/>
            <a:ext cx="3329434" cy="648000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tIns="0" rIns="0" bIns="0"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通院が困難となり、</a:t>
            </a:r>
            <a:endParaRPr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通院から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自宅</a:t>
            </a:r>
            <a:r>
              <a:rPr lang="ja-JP" altLang="en-US" sz="11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</a:t>
            </a:r>
            <a:r>
              <a:rPr lang="en-US" altLang="ja-JP" sz="11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400" dirty="0" err="1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での</a:t>
            </a:r>
            <a:r>
              <a:rPr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在宅医療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</a:t>
            </a: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4" name="角丸四角形 113"/>
          <p:cNvSpPr/>
          <p:nvPr/>
        </p:nvSpPr>
        <p:spPr>
          <a:xfrm>
            <a:off x="6521464" y="818738"/>
            <a:ext cx="792000" cy="792000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rtlCol="0" anchor="ctr"/>
          <a:lstStyle/>
          <a:p>
            <a:pPr algn="ctr">
              <a:lnSpc>
                <a:spcPct val="90000"/>
              </a:lnSpc>
            </a:pPr>
            <a:r>
              <a:rPr kumimoji="1" lang="ja-JP" altLang="en-US" sz="140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ケース</a:t>
            </a:r>
            <a:endParaRPr kumimoji="1" lang="en-US" altLang="ja-JP" sz="1400" b="1" dirty="0" smtClean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>
              <a:lnSpc>
                <a:spcPct val="90000"/>
              </a:lnSpc>
            </a:pPr>
            <a:r>
              <a:rPr kumimoji="1" lang="ja-JP" altLang="en-US" sz="180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</a:t>
            </a:r>
            <a:endParaRPr kumimoji="1" lang="ja-JP" altLang="en-US" sz="18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5" name="角丸四角形 114"/>
          <p:cNvSpPr/>
          <p:nvPr/>
        </p:nvSpPr>
        <p:spPr>
          <a:xfrm>
            <a:off x="7074098" y="1763685"/>
            <a:ext cx="3329433" cy="648000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tIns="0" rIns="0" bIns="0"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病状が進むなどで入院し、</a:t>
            </a:r>
            <a:endParaRPr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退院後に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自宅</a:t>
            </a:r>
            <a:r>
              <a:rPr lang="ja-JP" altLang="en-US" sz="11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</a:t>
            </a:r>
            <a:r>
              <a:rPr lang="en-US" altLang="ja-JP" sz="11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400" dirty="0" err="1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での</a:t>
            </a:r>
            <a:r>
              <a:rPr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在宅医療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</a:t>
            </a:r>
          </a:p>
        </p:txBody>
      </p:sp>
      <p:sp>
        <p:nvSpPr>
          <p:cNvPr id="116" name="角丸四角形 115"/>
          <p:cNvSpPr/>
          <p:nvPr/>
        </p:nvSpPr>
        <p:spPr>
          <a:xfrm>
            <a:off x="6521464" y="1687729"/>
            <a:ext cx="792000" cy="792000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rtlCol="0" anchor="ctr"/>
          <a:lstStyle/>
          <a:p>
            <a:pPr algn="ctr">
              <a:lnSpc>
                <a:spcPct val="90000"/>
              </a:lnSpc>
            </a:pPr>
            <a:r>
              <a:rPr kumimoji="1" lang="ja-JP" altLang="en-US" sz="140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ケース</a:t>
            </a:r>
            <a:endParaRPr kumimoji="1" lang="en-US" altLang="ja-JP" sz="1400" b="1" dirty="0" smtClean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>
              <a:lnSpc>
                <a:spcPct val="90000"/>
              </a:lnSpc>
            </a:pPr>
            <a:r>
              <a:rPr kumimoji="1" lang="ja-JP" altLang="en-US" sz="180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</a:t>
            </a:r>
            <a:endParaRPr kumimoji="1" lang="ja-JP" altLang="en-US" sz="18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0" name="角丸四角形 119"/>
          <p:cNvSpPr/>
          <p:nvPr/>
        </p:nvSpPr>
        <p:spPr>
          <a:xfrm>
            <a:off x="4459520" y="827509"/>
            <a:ext cx="1723007" cy="916910"/>
          </a:xfrm>
          <a:prstGeom prst="roundRect">
            <a:avLst>
              <a:gd name="adj" fmla="val 35484"/>
            </a:avLst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2400" b="1" dirty="0" smtClean="0">
                <a:solidFill>
                  <a:schemeClr val="accent6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病 院</a:t>
            </a:r>
            <a:endParaRPr kumimoji="1" lang="en-US" altLang="ja-JP" sz="2400" b="1" dirty="0" smtClean="0">
              <a:solidFill>
                <a:schemeClr val="accent6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2400" b="1" dirty="0" smtClean="0">
                <a:solidFill>
                  <a:schemeClr val="accent6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診 療 所</a:t>
            </a:r>
            <a:endParaRPr kumimoji="1" lang="ja-JP" altLang="en-US" sz="2400" b="1" dirty="0">
              <a:solidFill>
                <a:schemeClr val="accent6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8" name="角丸四角形 127"/>
          <p:cNvSpPr/>
          <p:nvPr/>
        </p:nvSpPr>
        <p:spPr>
          <a:xfrm>
            <a:off x="4913858" y="3491805"/>
            <a:ext cx="1002862" cy="567350"/>
          </a:xfrm>
          <a:prstGeom prst="roundRect">
            <a:avLst>
              <a:gd name="adj" fmla="val 0"/>
            </a:avLst>
          </a:prstGeom>
          <a:noFill/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2400" b="1" dirty="0">
                <a:solidFill>
                  <a:schemeClr val="accent6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医師</a:t>
            </a:r>
            <a:endParaRPr kumimoji="1" lang="ja-JP" altLang="en-US" sz="2400" b="1" dirty="0">
              <a:solidFill>
                <a:schemeClr val="accent6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9" name="角丸四角形 128"/>
          <p:cNvSpPr/>
          <p:nvPr/>
        </p:nvSpPr>
        <p:spPr>
          <a:xfrm>
            <a:off x="6783061" y="3491869"/>
            <a:ext cx="1732753" cy="576000"/>
          </a:xfrm>
          <a:prstGeom prst="roundRect">
            <a:avLst>
              <a:gd name="adj" fmla="val 0"/>
            </a:avLst>
          </a:prstGeom>
          <a:noFill/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2400" b="1" dirty="0" smtClean="0">
                <a:solidFill>
                  <a:schemeClr val="accent6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看護師</a:t>
            </a:r>
            <a:endParaRPr kumimoji="1" lang="ja-JP" altLang="en-US" sz="2400" b="1" dirty="0">
              <a:solidFill>
                <a:schemeClr val="accent6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0" name="角丸四角形 129"/>
          <p:cNvSpPr/>
          <p:nvPr/>
        </p:nvSpPr>
        <p:spPr>
          <a:xfrm>
            <a:off x="7351941" y="4283893"/>
            <a:ext cx="2674485" cy="1184839"/>
          </a:xfrm>
          <a:prstGeom prst="roundRect">
            <a:avLst>
              <a:gd name="adj" fmla="val 0"/>
            </a:avLst>
          </a:prstGeom>
          <a:noFill/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2400" b="1" dirty="0" smtClean="0">
                <a:solidFill>
                  <a:schemeClr val="accent6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理学療法士</a:t>
            </a:r>
            <a:endParaRPr lang="en-US" altLang="ja-JP" sz="2400" b="1" dirty="0" smtClean="0">
              <a:solidFill>
                <a:schemeClr val="accent6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2400" b="1" dirty="0" smtClean="0">
                <a:solidFill>
                  <a:schemeClr val="accent6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作業療法士</a:t>
            </a:r>
            <a:endParaRPr lang="en-US" altLang="ja-JP" sz="2400" b="1" dirty="0" smtClean="0">
              <a:solidFill>
                <a:schemeClr val="accent6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2400" b="1" dirty="0" smtClean="0">
                <a:solidFill>
                  <a:schemeClr val="accent6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言語聴覚士</a:t>
            </a:r>
            <a:endParaRPr lang="en-US" altLang="ja-JP" sz="2400" b="1" dirty="0">
              <a:solidFill>
                <a:schemeClr val="accent6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1" name="角丸四角形 130"/>
          <p:cNvSpPr/>
          <p:nvPr/>
        </p:nvSpPr>
        <p:spPr>
          <a:xfrm>
            <a:off x="2249562" y="5366162"/>
            <a:ext cx="2715148" cy="861947"/>
          </a:xfrm>
          <a:prstGeom prst="roundRect">
            <a:avLst>
              <a:gd name="adj" fmla="val 0"/>
            </a:avLst>
          </a:prstGeom>
          <a:noFill/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ja-JP" altLang="en-US" sz="2400" b="1" dirty="0" smtClean="0">
                <a:solidFill>
                  <a:schemeClr val="accent6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歯科医師</a:t>
            </a:r>
            <a:endParaRPr lang="en-US" altLang="ja-JP" sz="2400" b="1" dirty="0" smtClean="0">
              <a:solidFill>
                <a:schemeClr val="accent6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400" b="1" dirty="0" smtClean="0">
                <a:solidFill>
                  <a:schemeClr val="accent6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歯科衛生士</a:t>
            </a:r>
            <a:endParaRPr kumimoji="1" lang="ja-JP" altLang="en-US" sz="2400" b="1" dirty="0">
              <a:solidFill>
                <a:schemeClr val="accent6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3" name="角丸四角形 132"/>
          <p:cNvSpPr/>
          <p:nvPr/>
        </p:nvSpPr>
        <p:spPr>
          <a:xfrm>
            <a:off x="2393578" y="6732229"/>
            <a:ext cx="1600272" cy="576000"/>
          </a:xfrm>
          <a:prstGeom prst="roundRect">
            <a:avLst>
              <a:gd name="adj" fmla="val 0"/>
            </a:avLst>
          </a:prstGeom>
          <a:noFill/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2400" b="1" dirty="0" smtClean="0">
                <a:solidFill>
                  <a:schemeClr val="accent6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薬剤師</a:t>
            </a:r>
            <a:endParaRPr kumimoji="1" lang="ja-JP" altLang="en-US" sz="2400" b="1" dirty="0">
              <a:solidFill>
                <a:schemeClr val="accent6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138" name="直線矢印コネクタ 137"/>
          <p:cNvCxnSpPr/>
          <p:nvPr/>
        </p:nvCxnSpPr>
        <p:spPr>
          <a:xfrm>
            <a:off x="5406769" y="4084137"/>
            <a:ext cx="11145" cy="487788"/>
          </a:xfrm>
          <a:prstGeom prst="straightConnector1">
            <a:avLst/>
          </a:prstGeom>
          <a:ln w="76200" cap="rnd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直線矢印コネクタ 139"/>
          <p:cNvCxnSpPr/>
          <p:nvPr/>
        </p:nvCxnSpPr>
        <p:spPr>
          <a:xfrm flipV="1">
            <a:off x="3823341" y="5641442"/>
            <a:ext cx="586461" cy="10603"/>
          </a:xfrm>
          <a:prstGeom prst="straightConnector1">
            <a:avLst/>
          </a:prstGeom>
          <a:ln w="76200" cap="rnd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 Box 2"/>
          <p:cNvSpPr txBox="1">
            <a:spLocks noChangeArrowheads="1"/>
          </p:cNvSpPr>
          <p:nvPr/>
        </p:nvSpPr>
        <p:spPr bwMode="auto">
          <a:xfrm>
            <a:off x="305346" y="3549200"/>
            <a:ext cx="4248470" cy="1814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FCC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1007943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7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在宅医療では</a:t>
            </a:r>
            <a:endParaRPr lang="en-US" altLang="ja-JP" sz="17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defTabSz="1007943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7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医師の指示のもと</a:t>
            </a:r>
            <a:endParaRPr lang="en-US" altLang="ja-JP" sz="17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defTabSz="1007943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7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それぞれの専門知識をもつ医療職が連携し</a:t>
            </a:r>
            <a:endParaRPr lang="en-US" altLang="ja-JP" sz="17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defTabSz="1007943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7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あなたの自宅</a:t>
            </a:r>
            <a:r>
              <a:rPr lang="ja-JP" altLang="en-US" sz="11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等</a:t>
            </a:r>
            <a:r>
              <a:rPr lang="en-US" altLang="ja-JP" sz="11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※</a:t>
            </a:r>
            <a:r>
              <a:rPr lang="ja-JP" altLang="en-US" sz="17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を訪問することで</a:t>
            </a:r>
            <a:endParaRPr lang="en-US" altLang="ja-JP" sz="17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defTabSz="1007943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7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専門的なサービスを受けられます。</a:t>
            </a:r>
            <a:endParaRPr lang="en-US" altLang="ja-JP" sz="17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</p:txBody>
      </p:sp>
      <p:cxnSp>
        <p:nvCxnSpPr>
          <p:cNvPr id="58" name="直線コネクタ 57"/>
          <p:cNvCxnSpPr/>
          <p:nvPr/>
        </p:nvCxnSpPr>
        <p:spPr>
          <a:xfrm>
            <a:off x="346230" y="3851845"/>
            <a:ext cx="1327268" cy="0"/>
          </a:xfrm>
          <a:prstGeom prst="line">
            <a:avLst/>
          </a:prstGeom>
          <a:ln w="25400" cap="rnd">
            <a:solidFill>
              <a:srgbClr val="2FBEB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 flipV="1">
            <a:off x="326524" y="4200060"/>
            <a:ext cx="1707014" cy="11825"/>
          </a:xfrm>
          <a:prstGeom prst="line">
            <a:avLst/>
          </a:prstGeom>
          <a:ln w="25400" cap="rnd">
            <a:solidFill>
              <a:srgbClr val="2FBEB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 flipV="1">
            <a:off x="347472" y="4499917"/>
            <a:ext cx="4112048" cy="20210"/>
          </a:xfrm>
          <a:prstGeom prst="line">
            <a:avLst/>
          </a:prstGeom>
          <a:ln w="25400" cap="rnd">
            <a:solidFill>
              <a:srgbClr val="2FBEB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 flipV="1">
            <a:off x="325212" y="4853175"/>
            <a:ext cx="3316455" cy="6782"/>
          </a:xfrm>
          <a:prstGeom prst="line">
            <a:avLst/>
          </a:prstGeom>
          <a:ln w="25400" cap="rnd">
            <a:solidFill>
              <a:srgbClr val="2FBEB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角丸四角形 76"/>
          <p:cNvSpPr/>
          <p:nvPr/>
        </p:nvSpPr>
        <p:spPr>
          <a:xfrm>
            <a:off x="237456" y="1547589"/>
            <a:ext cx="3893789" cy="475486"/>
          </a:xfrm>
          <a:prstGeom prst="roundRect">
            <a:avLst>
              <a:gd name="adj" fmla="val 0"/>
            </a:avLst>
          </a:prstGeom>
          <a:noFill/>
          <a:ln>
            <a:noFill/>
            <a:prstDash val="sysDot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72000" tIns="72000" rIns="36000" bIns="72000" rtlCol="0" anchor="ctr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☆ 介護サービスの利用についても</a:t>
            </a:r>
            <a:endParaRPr lang="en-US" altLang="ja-JP" sz="1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今から調べておきましょう！</a:t>
            </a:r>
            <a:endParaRPr lang="en-US" altLang="ja-JP" sz="1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930082" y="2844894"/>
            <a:ext cx="364159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※</a:t>
            </a:r>
            <a:r>
              <a:rPr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　例えば、年齢・疾患・病状によって、自宅のほか</a:t>
            </a:r>
            <a:endParaRPr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r>
              <a:rPr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高齢者住宅等のお住まいで、医療を受けることも可能。</a:t>
            </a:r>
            <a:endParaRPr lang="ja-JP" altLang="en-US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5" name="角丸四角形 54"/>
          <p:cNvSpPr/>
          <p:nvPr/>
        </p:nvSpPr>
        <p:spPr>
          <a:xfrm>
            <a:off x="7866186" y="6804221"/>
            <a:ext cx="2272945" cy="432000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訪問</a:t>
            </a:r>
            <a:r>
              <a:rPr lang="ja-JP" altLang="en-US" sz="1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栄養食事指導</a:t>
            </a:r>
            <a:endParaRPr lang="ja-JP" altLang="en-US" sz="1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7290122" y="6228173"/>
            <a:ext cx="2690905" cy="576000"/>
          </a:xfrm>
          <a:prstGeom prst="roundRect">
            <a:avLst>
              <a:gd name="adj" fmla="val 0"/>
            </a:avLst>
          </a:prstGeom>
          <a:noFill/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2400" b="1" dirty="0" smtClean="0">
                <a:solidFill>
                  <a:schemeClr val="accent6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管理栄養士</a:t>
            </a:r>
            <a:endParaRPr kumimoji="1" lang="ja-JP" altLang="en-US" sz="2400" b="1" dirty="0">
              <a:solidFill>
                <a:schemeClr val="accent6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80" name="グループ化 79"/>
          <p:cNvGrpSpPr/>
          <p:nvPr/>
        </p:nvGrpSpPr>
        <p:grpSpPr>
          <a:xfrm>
            <a:off x="4387512" y="4693026"/>
            <a:ext cx="2038514" cy="1190877"/>
            <a:chOff x="4504616" y="4617828"/>
            <a:chExt cx="2038514" cy="1190877"/>
          </a:xfrm>
        </p:grpSpPr>
        <p:sp>
          <p:nvSpPr>
            <p:cNvPr id="82" name="正方形/長方形 81"/>
            <p:cNvSpPr/>
            <p:nvPr/>
          </p:nvSpPr>
          <p:spPr>
            <a:xfrm>
              <a:off x="4959463" y="5073363"/>
              <a:ext cx="1136688" cy="73534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3" name="二等辺三角形 82"/>
            <p:cNvSpPr/>
            <p:nvPr/>
          </p:nvSpPr>
          <p:spPr>
            <a:xfrm>
              <a:off x="4504616" y="4617828"/>
              <a:ext cx="2038514" cy="706743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4" name="正方形/長方形 83"/>
            <p:cNvSpPr/>
            <p:nvPr/>
          </p:nvSpPr>
          <p:spPr>
            <a:xfrm>
              <a:off x="5581022" y="5217274"/>
              <a:ext cx="350618" cy="29075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5099419" y="5361903"/>
              <a:ext cx="284922" cy="41192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92" name="直線コネクタ 91"/>
            <p:cNvCxnSpPr>
              <a:stCxn id="84" idx="0"/>
              <a:endCxn id="84" idx="2"/>
            </p:cNvCxnSpPr>
            <p:nvPr/>
          </p:nvCxnSpPr>
          <p:spPr>
            <a:xfrm>
              <a:off x="5756331" y="5217274"/>
              <a:ext cx="0" cy="290755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線コネクタ 92"/>
            <p:cNvCxnSpPr>
              <a:stCxn id="84" idx="1"/>
            </p:cNvCxnSpPr>
            <p:nvPr/>
          </p:nvCxnSpPr>
          <p:spPr>
            <a:xfrm flipV="1">
              <a:off x="5581022" y="5361903"/>
              <a:ext cx="362300" cy="749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楕円 93"/>
            <p:cNvSpPr/>
            <p:nvPr/>
          </p:nvSpPr>
          <p:spPr>
            <a:xfrm>
              <a:off x="5165999" y="5566543"/>
              <a:ext cx="54000" cy="540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6" name="角丸四角形 95"/>
          <p:cNvSpPr/>
          <p:nvPr/>
        </p:nvSpPr>
        <p:spPr>
          <a:xfrm>
            <a:off x="4746948" y="5878188"/>
            <a:ext cx="1371478" cy="421929"/>
          </a:xfrm>
          <a:prstGeom prst="roundRect">
            <a:avLst>
              <a:gd name="adj" fmla="val 50000"/>
            </a:avLst>
          </a:prstGeom>
          <a:solidFill>
            <a:srgbClr val="00B050"/>
          </a:solidFill>
          <a:ln w="6350"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800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 宅 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 </a:t>
            </a:r>
            <a:r>
              <a:rPr lang="en-US" altLang="ja-JP" sz="1100" dirty="0" smtClean="0">
                <a:latin typeface="+mn-ea"/>
                <a:cs typeface="ＭＳ Ｐゴシック" pitchFamily="50" charset="-128"/>
              </a:rPr>
              <a:t>※</a:t>
            </a:r>
            <a:endParaRPr kumimoji="1" lang="ja-JP" altLang="en-US" sz="11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98" name="Picture 2"/>
          <p:cNvPicPr>
            <a:picLocks noChangeAspect="1" noChangeArrowheads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74" y="154185"/>
            <a:ext cx="10290418" cy="355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8" name="直線コネクタ 67"/>
          <p:cNvCxnSpPr/>
          <p:nvPr/>
        </p:nvCxnSpPr>
        <p:spPr>
          <a:xfrm flipV="1">
            <a:off x="305804" y="5197420"/>
            <a:ext cx="3335863" cy="22577"/>
          </a:xfrm>
          <a:prstGeom prst="line">
            <a:avLst/>
          </a:prstGeom>
          <a:ln w="25400" cap="rnd">
            <a:solidFill>
              <a:srgbClr val="2FBEB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直線矢印コネクタ 147"/>
          <p:cNvCxnSpPr/>
          <p:nvPr/>
        </p:nvCxnSpPr>
        <p:spPr>
          <a:xfrm flipH="1">
            <a:off x="6407970" y="4010308"/>
            <a:ext cx="615423" cy="741109"/>
          </a:xfrm>
          <a:prstGeom prst="straightConnector1">
            <a:avLst/>
          </a:prstGeom>
          <a:ln w="60325" cap="rnd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直線矢印コネクタ 145"/>
          <p:cNvCxnSpPr/>
          <p:nvPr/>
        </p:nvCxnSpPr>
        <p:spPr>
          <a:xfrm flipH="1">
            <a:off x="6756984" y="4989568"/>
            <a:ext cx="765373" cy="408453"/>
          </a:xfrm>
          <a:prstGeom prst="straightConnector1">
            <a:avLst/>
          </a:prstGeom>
          <a:ln w="60325" cap="rnd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/>
          <p:cNvCxnSpPr/>
          <p:nvPr/>
        </p:nvCxnSpPr>
        <p:spPr>
          <a:xfrm flipH="1" flipV="1">
            <a:off x="6642050" y="6227821"/>
            <a:ext cx="880307" cy="288320"/>
          </a:xfrm>
          <a:prstGeom prst="straightConnector1">
            <a:avLst/>
          </a:prstGeom>
          <a:ln w="60325" cap="rnd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矢印コネクタ 141"/>
          <p:cNvCxnSpPr/>
          <p:nvPr/>
        </p:nvCxnSpPr>
        <p:spPr>
          <a:xfrm flipV="1">
            <a:off x="3932942" y="6559131"/>
            <a:ext cx="628855" cy="482691"/>
          </a:xfrm>
          <a:prstGeom prst="straightConnector1">
            <a:avLst/>
          </a:prstGeom>
          <a:ln w="60325" cap="rnd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矢印コネクタ 55"/>
          <p:cNvCxnSpPr/>
          <p:nvPr/>
        </p:nvCxnSpPr>
        <p:spPr>
          <a:xfrm>
            <a:off x="5705946" y="3995861"/>
            <a:ext cx="482332" cy="238423"/>
          </a:xfrm>
          <a:prstGeom prst="straightConnector1">
            <a:avLst/>
          </a:prstGeom>
          <a:ln w="60325" cap="rnd">
            <a:solidFill>
              <a:schemeClr val="accent6">
                <a:lumMod val="7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正方形/長方形 33"/>
          <p:cNvSpPr/>
          <p:nvPr/>
        </p:nvSpPr>
        <p:spPr>
          <a:xfrm>
            <a:off x="5861575" y="3779837"/>
            <a:ext cx="4924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b="1" dirty="0">
                <a:solidFill>
                  <a:schemeClr val="accent6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指示</a:t>
            </a:r>
            <a:endParaRPr lang="ja-JP" altLang="en-US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33338" y="2039190"/>
            <a:ext cx="3590003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要介護認定の申請場所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は◎◎◎◎◎</a:t>
            </a:r>
            <a:endParaRPr lang="en-US" altLang="ja-JP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ホームヘルパー等が自宅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を訪問し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  <a:endParaRPr lang="en-US" altLang="ja-JP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食事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･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入浴の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介助や掃除･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洗濯の援助等　</a:t>
            </a:r>
            <a:endParaRPr lang="en-US" altLang="ja-JP" sz="13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を通じて、生活を支援する</a:t>
            </a:r>
            <a:r>
              <a:rPr lang="ja-JP" altLang="en-US" sz="1300" b="1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訪問</a:t>
            </a:r>
            <a:r>
              <a:rPr lang="ja-JP" altLang="en-US" sz="13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介護</a:t>
            </a:r>
            <a:endParaRPr lang="en-US" altLang="ja-JP" sz="1300" u="sng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一時的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に施設に入所する</a:t>
            </a:r>
            <a:r>
              <a:rPr lang="ja-JP" altLang="en-US" sz="13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ショートステイ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102789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304</Words>
  <Application>Microsoft Office PowerPoint</Application>
  <PresentationFormat>ユーザー設定</PresentationFormat>
  <Paragraphs>51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ＤＦ特太ゴシック体</vt:lpstr>
      <vt:lpstr>HG丸ｺﾞｼｯｸM-PRO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2019-04-17T08:33:24Z</dcterms:created>
  <dcterms:modified xsi:type="dcterms:W3CDTF">2022-10-13T10:33:07Z</dcterms:modified>
</cp:coreProperties>
</file>