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86" r:id="rId2"/>
    <p:sldId id="322" r:id="rId3"/>
    <p:sldId id="296" r:id="rId4"/>
    <p:sldId id="318" r:id="rId5"/>
    <p:sldId id="319" r:id="rId6"/>
    <p:sldId id="320" r:id="rId7"/>
    <p:sldId id="321" r:id="rId8"/>
    <p:sldId id="303" r:id="rId9"/>
    <p:sldId id="293" r:id="rId10"/>
    <p:sldId id="292" r:id="rId11"/>
    <p:sldId id="310" r:id="rId12"/>
    <p:sldId id="311" r:id="rId13"/>
    <p:sldId id="312" r:id="rId14"/>
    <p:sldId id="313" r:id="rId15"/>
    <p:sldId id="314" r:id="rId16"/>
    <p:sldId id="315" r:id="rId17"/>
    <p:sldId id="316" r:id="rId18"/>
    <p:sldId id="323" r:id="rId19"/>
    <p:sldId id="324" r:id="rId20"/>
    <p:sldId id="317" r:id="rId2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0C499-4A01-4816-87D0-7ADD48437C92}" v="1" dt="2022-05-25T00:57:37.743"/>
    <p1510:client id="{9E3AC805-D2E6-4853-9A50-7EF3382E8F7F}" v="6" dt="2022-05-25T08:01:15.35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3" autoAdjust="0"/>
    <p:restoredTop sz="94434" autoAdjust="0"/>
  </p:normalViewPr>
  <p:slideViewPr>
    <p:cSldViewPr>
      <p:cViewPr varScale="1">
        <p:scale>
          <a:sx n="67" d="100"/>
          <a:sy n="67" d="100"/>
        </p:scale>
        <p:origin x="900" y="60"/>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68954424911232E-2"/>
          <c:y val="6.9798385506740196E-2"/>
          <c:w val="0.63385175184097442"/>
          <c:h val="0.84894318889068177"/>
        </c:manualLayout>
      </c:layout>
      <c:lineChart>
        <c:grouping val="standard"/>
        <c:varyColors val="0"/>
        <c:ser>
          <c:idx val="0"/>
          <c:order val="0"/>
          <c:tx>
            <c:strRef>
              <c:f>Sheet1!$B$1</c:f>
              <c:strCache>
                <c:ptCount val="1"/>
                <c:pt idx="0">
                  <c:v>KDBレセプトデータ実績</c:v>
                </c:pt>
              </c:strCache>
            </c:strRef>
          </c:tx>
          <c:spPr>
            <a:ln w="28575" cap="rnd">
              <a:solidFill>
                <a:schemeClr val="accent1"/>
              </a:solidFill>
              <a:round/>
            </a:ln>
            <a:effectLst/>
          </c:spPr>
          <c:marker>
            <c:symbol val="none"/>
          </c:marker>
          <c:dLbls>
            <c:dLbl>
              <c:idx val="2"/>
              <c:layout>
                <c:manualLayout>
                  <c:x val="-3.7854132752536095E-2"/>
                  <c:y val="5.529670903275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14-4651-A7C9-5860FB1BAE6D}"/>
                </c:ext>
              </c:extLst>
            </c:dLbl>
            <c:dLbl>
              <c:idx val="4"/>
              <c:layout>
                <c:manualLayout>
                  <c:x val="-3.7854132752536143E-2"/>
                  <c:y val="5.529670903275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14-4651-A7C9-5860FB1BAE6D}"/>
                </c:ext>
              </c:extLst>
            </c:dLbl>
            <c:dLbl>
              <c:idx val="5"/>
              <c:layout>
                <c:manualLayout>
                  <c:x val="-3.8270672256363131E-2"/>
                  <c:y val="4.2338585807706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07E-4962-98FF-F18BBCF264AD}"/>
                </c:ext>
              </c:extLst>
            </c:dLbl>
            <c:dLbl>
              <c:idx val="6"/>
              <c:layout>
                <c:manualLayout>
                  <c:x val="-2.6923577683395771E-2"/>
                  <c:y val="4.2275369258274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7E-4962-98FF-F18BBCF264AD}"/>
                </c:ext>
              </c:extLst>
            </c:dLbl>
            <c:dLbl>
              <c:idx val="7"/>
              <c:layout>
                <c:manualLayout>
                  <c:x val="-9.7784393800635586E-3"/>
                  <c:y val="7.464249644946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BD-41CA-936F-F5FD42802E9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H24</c:v>
                </c:pt>
                <c:pt idx="1">
                  <c:v>H25</c:v>
                </c:pt>
                <c:pt idx="2">
                  <c:v>H26</c:v>
                </c:pt>
                <c:pt idx="3">
                  <c:v>H27</c:v>
                </c:pt>
                <c:pt idx="4">
                  <c:v>H28</c:v>
                </c:pt>
                <c:pt idx="5">
                  <c:v>H29</c:v>
                </c:pt>
                <c:pt idx="6">
                  <c:v>H30</c:v>
                </c:pt>
                <c:pt idx="7">
                  <c:v>R01</c:v>
                </c:pt>
                <c:pt idx="8">
                  <c:v>R02</c:v>
                </c:pt>
                <c:pt idx="9">
                  <c:v>R03</c:v>
                </c:pt>
                <c:pt idx="10">
                  <c:v>R04</c:v>
                </c:pt>
                <c:pt idx="11">
                  <c:v>R05</c:v>
                </c:pt>
                <c:pt idx="12">
                  <c:v>R06</c:v>
                </c:pt>
                <c:pt idx="13">
                  <c:v>R07</c:v>
                </c:pt>
              </c:strCache>
            </c:strRef>
          </c:cat>
          <c:val>
            <c:numRef>
              <c:f>Sheet1!$B$2:$B$15</c:f>
              <c:numCache>
                <c:formatCode>#,##0_ </c:formatCode>
                <c:ptCount val="14"/>
                <c:pt idx="0">
                  <c:v>37748.199999999997</c:v>
                </c:pt>
                <c:pt idx="1">
                  <c:v>42558.6</c:v>
                </c:pt>
                <c:pt idx="2">
                  <c:v>54165.999999999978</c:v>
                </c:pt>
                <c:pt idx="3">
                  <c:v>60337.799999999988</c:v>
                </c:pt>
                <c:pt idx="4">
                  <c:v>56861.999999999985</c:v>
                </c:pt>
                <c:pt idx="5">
                  <c:v>60640.200000000012</c:v>
                </c:pt>
                <c:pt idx="6">
                  <c:v>64584.199999999983</c:v>
                </c:pt>
                <c:pt idx="7">
                  <c:v>68790</c:v>
                </c:pt>
                <c:pt idx="8">
                  <c:v>73946</c:v>
                </c:pt>
              </c:numCache>
            </c:numRef>
          </c:val>
          <c:smooth val="0"/>
          <c:extLst>
            <c:ext xmlns:c16="http://schemas.microsoft.com/office/drawing/2014/chart" uri="{C3380CC4-5D6E-409C-BE32-E72D297353CC}">
              <c16:uniqueId val="{00000000-B07E-4962-98FF-F18BBCF264AD}"/>
            </c:ext>
          </c:extLst>
        </c:ser>
        <c:ser>
          <c:idx val="1"/>
          <c:order val="1"/>
          <c:tx>
            <c:strRef>
              <c:f>Sheet1!$C$1</c:f>
              <c:strCache>
                <c:ptCount val="1"/>
                <c:pt idx="0">
                  <c:v>構想推計（Ｈ29協議 ）</c:v>
                </c:pt>
              </c:strCache>
            </c:strRef>
          </c:tx>
          <c:spPr>
            <a:ln w="28575" cap="rnd">
              <a:solidFill>
                <a:schemeClr val="accent2"/>
              </a:solidFill>
              <a:prstDash val="dash"/>
              <a:round/>
            </a:ln>
            <a:effectLst/>
          </c:spPr>
          <c:marker>
            <c:symbol val="none"/>
          </c:marker>
          <c:dPt>
            <c:idx val="0"/>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02-B07E-4962-98FF-F18BBCF264AD}"/>
              </c:ext>
            </c:extLst>
          </c:dPt>
          <c:dLbls>
            <c:dLbl>
              <c:idx val="1"/>
              <c:layout>
                <c:manualLayout>
                  <c:x val="-2.1647884711888814E-2"/>
                  <c:y val="1.771262471809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42-4898-91EE-09031FBCE62D}"/>
                </c:ext>
              </c:extLst>
            </c:dLbl>
            <c:dLbl>
              <c:idx val="2"/>
              <c:layout>
                <c:manualLayout>
                  <c:x val="-2.9553361444707659E-3"/>
                  <c:y val="9.67289370835381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07-47C8-90ED-1BBE1625860E}"/>
                </c:ext>
              </c:extLst>
            </c:dLbl>
            <c:dLbl>
              <c:idx val="13"/>
              <c:layout>
                <c:manualLayout>
                  <c:x val="2.3904829798817237E-2"/>
                  <c:y val="-1.2612590197829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7E-4962-98FF-F18BBCF264AD}"/>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H24</c:v>
                </c:pt>
                <c:pt idx="1">
                  <c:v>H25</c:v>
                </c:pt>
                <c:pt idx="2">
                  <c:v>H26</c:v>
                </c:pt>
                <c:pt idx="3">
                  <c:v>H27</c:v>
                </c:pt>
                <c:pt idx="4">
                  <c:v>H28</c:v>
                </c:pt>
                <c:pt idx="5">
                  <c:v>H29</c:v>
                </c:pt>
                <c:pt idx="6">
                  <c:v>H30</c:v>
                </c:pt>
                <c:pt idx="7">
                  <c:v>R01</c:v>
                </c:pt>
                <c:pt idx="8">
                  <c:v>R02</c:v>
                </c:pt>
                <c:pt idx="9">
                  <c:v>R03</c:v>
                </c:pt>
                <c:pt idx="10">
                  <c:v>R04</c:v>
                </c:pt>
                <c:pt idx="11">
                  <c:v>R05</c:v>
                </c:pt>
                <c:pt idx="12">
                  <c:v>R06</c:v>
                </c:pt>
                <c:pt idx="13">
                  <c:v>R07</c:v>
                </c:pt>
              </c:strCache>
            </c:strRef>
          </c:cat>
          <c:val>
            <c:numRef>
              <c:f>Sheet1!$C$2:$C$15</c:f>
              <c:numCache>
                <c:formatCode>#,##0_ </c:formatCode>
                <c:ptCount val="14"/>
                <c:pt idx="1">
                  <c:v>65964</c:v>
                </c:pt>
                <c:pt idx="2">
                  <c:v>69457</c:v>
                </c:pt>
                <c:pt idx="3">
                  <c:v>72928</c:v>
                </c:pt>
                <c:pt idx="4">
                  <c:v>76407</c:v>
                </c:pt>
                <c:pt idx="5">
                  <c:v>79879</c:v>
                </c:pt>
                <c:pt idx="6">
                  <c:v>84596</c:v>
                </c:pt>
                <c:pt idx="7">
                  <c:v>89324</c:v>
                </c:pt>
                <c:pt idx="8">
                  <c:v>94033</c:v>
                </c:pt>
                <c:pt idx="9">
                  <c:v>98407</c:v>
                </c:pt>
                <c:pt idx="10">
                  <c:v>102809</c:v>
                </c:pt>
                <c:pt idx="11">
                  <c:v>107202</c:v>
                </c:pt>
                <c:pt idx="12">
                  <c:v>111716</c:v>
                </c:pt>
                <c:pt idx="13">
                  <c:v>116193</c:v>
                </c:pt>
              </c:numCache>
            </c:numRef>
          </c:val>
          <c:smooth val="0"/>
          <c:extLst>
            <c:ext xmlns:c16="http://schemas.microsoft.com/office/drawing/2014/chart" uri="{C3380CC4-5D6E-409C-BE32-E72D297353CC}">
              <c16:uniqueId val="{00000003-B07E-4962-98FF-F18BBCF264AD}"/>
            </c:ext>
          </c:extLst>
        </c:ser>
        <c:ser>
          <c:idx val="2"/>
          <c:order val="2"/>
          <c:tx>
            <c:strRef>
              <c:f>Sheet1!$D$1</c:f>
              <c:strCache>
                <c:ptCount val="1"/>
                <c:pt idx="0">
                  <c:v>構想推計（Ｒ2協議 ）</c:v>
                </c:pt>
              </c:strCache>
            </c:strRef>
          </c:tx>
          <c:spPr>
            <a:ln w="28575" cap="rnd">
              <a:solidFill>
                <a:schemeClr val="accent3"/>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B07E-4962-98FF-F18BBCF264AD}"/>
                </c:ext>
              </c:extLst>
            </c:dLbl>
            <c:dLbl>
              <c:idx val="2"/>
              <c:delete val="1"/>
              <c:extLst>
                <c:ext xmlns:c15="http://schemas.microsoft.com/office/drawing/2012/chart" uri="{CE6537A1-D6FC-4f65-9D91-7224C49458BB}"/>
                <c:ext xmlns:c16="http://schemas.microsoft.com/office/drawing/2014/chart" uri="{C3380CC4-5D6E-409C-BE32-E72D297353CC}">
                  <c16:uniqueId val="{00000005-B07E-4962-98FF-F18BBCF264AD}"/>
                </c:ext>
              </c:extLst>
            </c:dLbl>
            <c:dLbl>
              <c:idx val="3"/>
              <c:delete val="1"/>
              <c:extLst>
                <c:ext xmlns:c15="http://schemas.microsoft.com/office/drawing/2012/chart" uri="{CE6537A1-D6FC-4f65-9D91-7224C49458BB}"/>
                <c:ext xmlns:c16="http://schemas.microsoft.com/office/drawing/2014/chart" uri="{C3380CC4-5D6E-409C-BE32-E72D297353CC}">
                  <c16:uniqueId val="{00000006-B07E-4962-98FF-F18BBCF264AD}"/>
                </c:ext>
              </c:extLst>
            </c:dLbl>
            <c:dLbl>
              <c:idx val="4"/>
              <c:delete val="1"/>
              <c:extLst>
                <c:ext xmlns:c15="http://schemas.microsoft.com/office/drawing/2012/chart" uri="{CE6537A1-D6FC-4f65-9D91-7224C49458BB}"/>
                <c:ext xmlns:c16="http://schemas.microsoft.com/office/drawing/2014/chart" uri="{C3380CC4-5D6E-409C-BE32-E72D297353CC}">
                  <c16:uniqueId val="{00000007-B07E-4962-98FF-F18BBCF264AD}"/>
                </c:ext>
              </c:extLst>
            </c:dLbl>
            <c:dLbl>
              <c:idx val="5"/>
              <c:delete val="1"/>
              <c:extLst>
                <c:ext xmlns:c15="http://schemas.microsoft.com/office/drawing/2012/chart" uri="{CE6537A1-D6FC-4f65-9D91-7224C49458BB}"/>
                <c:ext xmlns:c16="http://schemas.microsoft.com/office/drawing/2014/chart" uri="{C3380CC4-5D6E-409C-BE32-E72D297353CC}">
                  <c16:uniqueId val="{00000008-B07E-4962-98FF-F18BBCF264AD}"/>
                </c:ext>
              </c:extLst>
            </c:dLbl>
            <c:dLbl>
              <c:idx val="6"/>
              <c:delete val="1"/>
              <c:extLst>
                <c:ext xmlns:c15="http://schemas.microsoft.com/office/drawing/2012/chart" uri="{CE6537A1-D6FC-4f65-9D91-7224C49458BB}"/>
                <c:ext xmlns:c16="http://schemas.microsoft.com/office/drawing/2014/chart" uri="{C3380CC4-5D6E-409C-BE32-E72D297353CC}">
                  <c16:uniqueId val="{00000009-B07E-4962-98FF-F18BBCF264AD}"/>
                </c:ext>
              </c:extLst>
            </c:dLbl>
            <c:dLbl>
              <c:idx val="7"/>
              <c:delete val="1"/>
              <c:extLst>
                <c:ext xmlns:c15="http://schemas.microsoft.com/office/drawing/2012/chart" uri="{CE6537A1-D6FC-4f65-9D91-7224C49458BB}"/>
                <c:ext xmlns:c16="http://schemas.microsoft.com/office/drawing/2014/chart" uri="{C3380CC4-5D6E-409C-BE32-E72D297353CC}">
                  <c16:uniqueId val="{0000000A-B07E-4962-98FF-F18BBCF264AD}"/>
                </c:ext>
              </c:extLst>
            </c:dLbl>
            <c:dLbl>
              <c:idx val="8"/>
              <c:delete val="1"/>
              <c:extLst>
                <c:ext xmlns:c15="http://schemas.microsoft.com/office/drawing/2012/chart" uri="{CE6537A1-D6FC-4f65-9D91-7224C49458BB}"/>
                <c:ext xmlns:c16="http://schemas.microsoft.com/office/drawing/2014/chart" uri="{C3380CC4-5D6E-409C-BE32-E72D297353CC}">
                  <c16:uniqueId val="{0000000B-B07E-4962-98FF-F18BBCF264AD}"/>
                </c:ext>
              </c:extLst>
            </c:dLbl>
            <c:dLbl>
              <c:idx val="13"/>
              <c:layout>
                <c:manualLayout>
                  <c:x val="-1.1865674620050342E-2"/>
                  <c:y val="-7.2723912256444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07-47C8-90ED-1BBE1625860E}"/>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H24</c:v>
                </c:pt>
                <c:pt idx="1">
                  <c:v>H25</c:v>
                </c:pt>
                <c:pt idx="2">
                  <c:v>H26</c:v>
                </c:pt>
                <c:pt idx="3">
                  <c:v>H27</c:v>
                </c:pt>
                <c:pt idx="4">
                  <c:v>H28</c:v>
                </c:pt>
                <c:pt idx="5">
                  <c:v>H29</c:v>
                </c:pt>
                <c:pt idx="6">
                  <c:v>H30</c:v>
                </c:pt>
                <c:pt idx="7">
                  <c:v>R01</c:v>
                </c:pt>
                <c:pt idx="8">
                  <c:v>R02</c:v>
                </c:pt>
                <c:pt idx="9">
                  <c:v>R03</c:v>
                </c:pt>
                <c:pt idx="10">
                  <c:v>R04</c:v>
                </c:pt>
                <c:pt idx="11">
                  <c:v>R05</c:v>
                </c:pt>
                <c:pt idx="12">
                  <c:v>R06</c:v>
                </c:pt>
                <c:pt idx="13">
                  <c:v>R07</c:v>
                </c:pt>
              </c:strCache>
            </c:strRef>
          </c:cat>
          <c:val>
            <c:numRef>
              <c:f>Sheet1!$D$2:$D$15</c:f>
              <c:numCache>
                <c:formatCode>#,##0_ </c:formatCode>
                <c:ptCount val="14"/>
                <c:pt idx="1">
                  <c:v>65964</c:v>
                </c:pt>
                <c:pt idx="2">
                  <c:v>69457</c:v>
                </c:pt>
                <c:pt idx="3">
                  <c:v>72928</c:v>
                </c:pt>
                <c:pt idx="4">
                  <c:v>76407</c:v>
                </c:pt>
                <c:pt idx="5">
                  <c:v>79879</c:v>
                </c:pt>
                <c:pt idx="6">
                  <c:v>84596</c:v>
                </c:pt>
                <c:pt idx="7">
                  <c:v>89324</c:v>
                </c:pt>
                <c:pt idx="8">
                  <c:v>94033</c:v>
                </c:pt>
                <c:pt idx="9">
                  <c:v>99857</c:v>
                </c:pt>
                <c:pt idx="10">
                  <c:v>104776</c:v>
                </c:pt>
                <c:pt idx="11">
                  <c:v>110075</c:v>
                </c:pt>
                <c:pt idx="12">
                  <c:v>114383</c:v>
                </c:pt>
                <c:pt idx="13">
                  <c:v>119498</c:v>
                </c:pt>
              </c:numCache>
            </c:numRef>
          </c:val>
          <c:smooth val="0"/>
          <c:extLst>
            <c:ext xmlns:c16="http://schemas.microsoft.com/office/drawing/2014/chart" uri="{C3380CC4-5D6E-409C-BE32-E72D297353CC}">
              <c16:uniqueId val="{0000000C-B07E-4962-98FF-F18BBCF264AD}"/>
            </c:ext>
          </c:extLst>
        </c:ser>
        <c:dLbls>
          <c:showLegendKey val="0"/>
          <c:showVal val="0"/>
          <c:showCatName val="0"/>
          <c:showSerName val="0"/>
          <c:showPercent val="0"/>
          <c:showBubbleSize val="0"/>
        </c:dLbls>
        <c:smooth val="0"/>
        <c:axId val="1867136944"/>
        <c:axId val="1867135696"/>
      </c:lineChart>
      <c:catAx>
        <c:axId val="186713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1867135696"/>
        <c:crosses val="autoZero"/>
        <c:auto val="1"/>
        <c:lblAlgn val="ctr"/>
        <c:lblOffset val="100"/>
        <c:noMultiLvlLbl val="0"/>
      </c:catAx>
      <c:valAx>
        <c:axId val="1867135696"/>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186713694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legendEntry>
      <c:layout>
        <c:manualLayout>
          <c:xMode val="edge"/>
          <c:yMode val="edge"/>
          <c:x val="0.6544000412167944"/>
          <c:y val="0.35653824704112852"/>
          <c:w val="0.29408368448999977"/>
          <c:h val="0.288165151077397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1A3BBF6F-4F68-40D6-9252-5BBFC3C90370}"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79BDDE28-8ED5-4676-8D4E-B55C2B399C06}" type="slidenum">
              <a:rPr kumimoji="1" lang="ja-JP" altLang="en-US" smtClean="0"/>
              <a:t>‹#›</a:t>
            </a:fld>
            <a:endParaRPr kumimoji="1" lang="ja-JP" altLang="en-US"/>
          </a:p>
        </p:txBody>
      </p:sp>
    </p:spTree>
    <p:extLst>
      <p:ext uri="{BB962C8B-B14F-4D97-AF65-F5344CB8AC3E}">
        <p14:creationId xmlns:p14="http://schemas.microsoft.com/office/powerpoint/2010/main" val="900668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a:t>
            </a:fld>
            <a:endParaRPr kumimoji="1" lang="ja-JP" altLang="en-US"/>
          </a:p>
        </p:txBody>
      </p:sp>
    </p:spTree>
    <p:extLst>
      <p:ext uri="{BB962C8B-B14F-4D97-AF65-F5344CB8AC3E}">
        <p14:creationId xmlns:p14="http://schemas.microsoft.com/office/powerpoint/2010/main" val="8319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次のスライド。</a:t>
            </a:r>
            <a:endParaRPr kumimoji="1" lang="en-US" altLang="ja-JP" dirty="0"/>
          </a:p>
          <a:p>
            <a:r>
              <a:rPr kumimoji="1" lang="ja-JP" altLang="en-US" dirty="0"/>
              <a:t>国がワーキング等の資料で示している現時点でのスケジュールに府の大まかなスケジュールを入れた。</a:t>
            </a:r>
            <a:endParaRPr kumimoji="1" lang="en-US" altLang="ja-JP" dirty="0"/>
          </a:p>
          <a:p>
            <a:r>
              <a:rPr kumimoji="1" lang="ja-JP" altLang="en-US" dirty="0"/>
              <a:t>国では、前年度から次期医療計画策定にむけたワーキングがスタートしており</a:t>
            </a:r>
            <a:endParaRPr kumimoji="1" lang="en-US" altLang="ja-JP" dirty="0"/>
          </a:p>
          <a:p>
            <a:r>
              <a:rPr kumimoji="1" lang="ja-JP" altLang="en-US" dirty="0"/>
              <a:t>在宅医療についても、</a:t>
            </a:r>
            <a:r>
              <a:rPr kumimoji="1" lang="en-US" altLang="ja-JP" dirty="0"/>
              <a:t>10</a:t>
            </a:r>
            <a:r>
              <a:rPr kumimoji="1" lang="ja-JP" altLang="en-US" dirty="0"/>
              <a:t>月</a:t>
            </a:r>
            <a:r>
              <a:rPr kumimoji="1" lang="en-US" altLang="ja-JP" dirty="0"/>
              <a:t>~</a:t>
            </a:r>
            <a:r>
              <a:rPr kumimoji="1" lang="ja-JP" altLang="en-US" dirty="0"/>
              <a:t>在宅医療及び医療・介護連携に関するワーキングがスタートした。</a:t>
            </a:r>
            <a:endParaRPr kumimoji="1" lang="en-US" altLang="ja-JP" dirty="0"/>
          </a:p>
          <a:p>
            <a:r>
              <a:rPr kumimoji="1" lang="ja-JP" altLang="en-US" dirty="0"/>
              <a:t>次期医療計画については、ご承知のとおり、新型コロナを踏まえ</a:t>
            </a:r>
            <a:endParaRPr kumimoji="1" lang="en-US" altLang="ja-JP" dirty="0"/>
          </a:p>
          <a:p>
            <a:r>
              <a:rPr kumimoji="1" lang="ja-JP" altLang="en-US" dirty="0"/>
              <a:t>新興感染症等について盛り込まれることが決まっているところであり</a:t>
            </a:r>
            <a:endParaRPr kumimoji="1" lang="en-US" altLang="ja-JP" dirty="0"/>
          </a:p>
          <a:p>
            <a:r>
              <a:rPr kumimoji="1" lang="ja-JP" altLang="en-US" dirty="0"/>
              <a:t>当課においても、今年度に入り、新型コロナにおける往診体制等に関する検討を行ってきた。</a:t>
            </a:r>
            <a:endParaRPr kumimoji="1" lang="en-US" altLang="ja-JP" dirty="0"/>
          </a:p>
          <a:p>
            <a:r>
              <a:rPr kumimoji="1" lang="ja-JP" altLang="en-US" dirty="0"/>
              <a:t>府のスケジュールについては、あとのスライドで説明</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20</a:t>
            </a:fld>
            <a:endParaRPr kumimoji="1" lang="ja-JP" altLang="en-US"/>
          </a:p>
        </p:txBody>
      </p:sp>
    </p:spTree>
    <p:extLst>
      <p:ext uri="{BB962C8B-B14F-4D97-AF65-F5344CB8AC3E}">
        <p14:creationId xmlns:p14="http://schemas.microsoft.com/office/powerpoint/2010/main" val="356705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2</a:t>
            </a:fld>
            <a:endParaRPr kumimoji="1" lang="ja-JP" altLang="en-US"/>
          </a:p>
        </p:txBody>
      </p:sp>
    </p:spTree>
    <p:extLst>
      <p:ext uri="{BB962C8B-B14F-4D97-AF65-F5344CB8AC3E}">
        <p14:creationId xmlns:p14="http://schemas.microsoft.com/office/powerpoint/2010/main" val="140780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3</a:t>
            </a:fld>
            <a:endParaRPr kumimoji="1" lang="ja-JP" altLang="en-US"/>
          </a:p>
        </p:txBody>
      </p:sp>
    </p:spTree>
    <p:extLst>
      <p:ext uri="{BB962C8B-B14F-4D97-AF65-F5344CB8AC3E}">
        <p14:creationId xmlns:p14="http://schemas.microsoft.com/office/powerpoint/2010/main" val="239797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8766A0-7288-403B-92AD-2360E2C5F640}" type="slidenum">
              <a:rPr kumimoji="1" lang="ja-JP" altLang="en-US" smtClean="0"/>
              <a:t>4</a:t>
            </a:fld>
            <a:endParaRPr kumimoji="1" lang="ja-JP" altLang="en-US" dirty="0"/>
          </a:p>
        </p:txBody>
      </p:sp>
    </p:spTree>
    <p:extLst>
      <p:ext uri="{BB962C8B-B14F-4D97-AF65-F5344CB8AC3E}">
        <p14:creationId xmlns:p14="http://schemas.microsoft.com/office/powerpoint/2010/main" val="422164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8766A0-7288-403B-92AD-2360E2C5F640}" type="slidenum">
              <a:rPr kumimoji="1" lang="ja-JP" altLang="en-US" smtClean="0"/>
              <a:t>7</a:t>
            </a:fld>
            <a:endParaRPr kumimoji="1" lang="ja-JP" altLang="en-US" dirty="0"/>
          </a:p>
        </p:txBody>
      </p:sp>
    </p:spTree>
    <p:extLst>
      <p:ext uri="{BB962C8B-B14F-4D97-AF65-F5344CB8AC3E}">
        <p14:creationId xmlns:p14="http://schemas.microsoft.com/office/powerpoint/2010/main" val="406113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9</a:t>
            </a:fld>
            <a:endParaRPr kumimoji="1" lang="ja-JP" altLang="en-US"/>
          </a:p>
        </p:txBody>
      </p:sp>
    </p:spTree>
    <p:extLst>
      <p:ext uri="{BB962C8B-B14F-4D97-AF65-F5344CB8AC3E}">
        <p14:creationId xmlns:p14="http://schemas.microsoft.com/office/powerpoint/2010/main" val="383794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10</a:t>
            </a:fld>
            <a:endParaRPr kumimoji="1" lang="ja-JP" altLang="en-US"/>
          </a:p>
        </p:txBody>
      </p:sp>
    </p:spTree>
    <p:extLst>
      <p:ext uri="{BB962C8B-B14F-4D97-AF65-F5344CB8AC3E}">
        <p14:creationId xmlns:p14="http://schemas.microsoft.com/office/powerpoint/2010/main" val="372384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16</a:t>
            </a:fld>
            <a:endParaRPr kumimoji="1" lang="ja-JP" altLang="en-US"/>
          </a:p>
        </p:txBody>
      </p:sp>
    </p:spTree>
    <p:extLst>
      <p:ext uri="{BB962C8B-B14F-4D97-AF65-F5344CB8AC3E}">
        <p14:creationId xmlns:p14="http://schemas.microsoft.com/office/powerpoint/2010/main" val="246276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17</a:t>
            </a:fld>
            <a:endParaRPr kumimoji="1" lang="ja-JP" altLang="en-US"/>
          </a:p>
        </p:txBody>
      </p:sp>
    </p:spTree>
    <p:extLst>
      <p:ext uri="{BB962C8B-B14F-4D97-AF65-F5344CB8AC3E}">
        <p14:creationId xmlns:p14="http://schemas.microsoft.com/office/powerpoint/2010/main" val="172762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345068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55072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12852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98245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60208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18954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93746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91546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247703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269098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F5B708-A209-41E7-8B53-A19198A2A0BD}" type="datetimeFigureOut">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194088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B708-A209-41E7-8B53-A19198A2A0BD}" type="datetimeFigureOut">
              <a:rPr kumimoji="1" lang="ja-JP" altLang="en-US" smtClean="0"/>
              <a:t>2023/1/18</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800">
                <a:solidFill>
                  <a:schemeClr val="tx1">
                    <a:tint val="75000"/>
                  </a:schemeClr>
                </a:solidFill>
                <a:latin typeface="HGPｺﾞｼｯｸM" panose="020B0600000000000000" pitchFamily="50" charset="-128"/>
                <a:ea typeface="HGPｺﾞｼｯｸM" panose="020B0600000000000000" pitchFamily="50" charset="-128"/>
              </a:defRPr>
            </a:lvl1pPr>
          </a:lstStyle>
          <a:p>
            <a:fld id="{874F3BCA-136E-487B-809A-DB894FEF6A37}" type="slidenum">
              <a:rPr lang="ja-JP" altLang="en-US" smtClean="0"/>
              <a:pPr/>
              <a:t>‹#›</a:t>
            </a:fld>
            <a:endParaRPr lang="ja-JP" altLang="en-US" dirty="0"/>
          </a:p>
        </p:txBody>
      </p:sp>
    </p:spTree>
    <p:extLst>
      <p:ext uri="{BB962C8B-B14F-4D97-AF65-F5344CB8AC3E}">
        <p14:creationId xmlns:p14="http://schemas.microsoft.com/office/powerpoint/2010/main" val="187432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HGPｺﾞｼｯｸM" panose="020B0600000000000000" pitchFamily="50" charset="-128"/>
          <a:ea typeface="HGPｺﾞｼｯｸM" panose="020B06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PｺﾞｼｯｸM" panose="020B0600000000000000" pitchFamily="50" charset="-128"/>
          <a:ea typeface="HGPｺﾞｼｯｸM" panose="020B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PｺﾞｼｯｸM" panose="020B0600000000000000" pitchFamily="50" charset="-128"/>
          <a:ea typeface="HGPｺﾞｼｯｸM" panose="020B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PｺﾞｼｯｸM" panose="020B0600000000000000" pitchFamily="50" charset="-128"/>
          <a:ea typeface="HGPｺﾞｼｯｸM" panose="020B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456040" y="5569171"/>
            <a:ext cx="6440760" cy="812155"/>
          </a:xfrm>
        </p:spPr>
        <p:txBody>
          <a:bodyPr>
            <a:noAutofit/>
          </a:bodyPr>
          <a:lstStyle/>
          <a:p>
            <a:pPr algn="l"/>
            <a:r>
              <a:rPr lang="ja-JP" altLang="en-US" sz="2400" dirty="0">
                <a:solidFill>
                  <a:schemeClr val="tx1"/>
                </a:solidFill>
                <a:latin typeface="ＭＳ Ｐゴシック" panose="020B0600070205080204" pitchFamily="50" charset="-128"/>
                <a:ea typeface="ＭＳ Ｐゴシック" panose="020B0600070205080204" pitchFamily="50" charset="-128"/>
              </a:rPr>
              <a:t>大阪府健康医療部</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l"/>
            <a:r>
              <a:rPr lang="ja-JP" altLang="en-US" sz="2400" dirty="0">
                <a:solidFill>
                  <a:schemeClr val="tx1"/>
                </a:solidFill>
                <a:latin typeface="ＭＳ Ｐゴシック" panose="020B0600070205080204" pitchFamily="50" charset="-128"/>
                <a:ea typeface="ＭＳ Ｐゴシック" panose="020B0600070205080204" pitchFamily="50" charset="-128"/>
              </a:rPr>
              <a:t>保健医療企画課 在宅医療推進グループ</a:t>
            </a:r>
          </a:p>
        </p:txBody>
      </p:sp>
      <p:sp>
        <p:nvSpPr>
          <p:cNvPr id="4" name="サブタイトル 2"/>
          <p:cNvSpPr txBox="1">
            <a:spLocks/>
          </p:cNvSpPr>
          <p:nvPr/>
        </p:nvSpPr>
        <p:spPr>
          <a:xfrm>
            <a:off x="6456040" y="5085184"/>
            <a:ext cx="3634990"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ＭＳ Ｐゴシック" panose="020B0600070205080204" pitchFamily="50" charset="-128"/>
                <a:ea typeface="ＭＳ Ｐゴシック" panose="020B0600070205080204" pitchFamily="50" charset="-128"/>
              </a:rPr>
              <a:t>令和４年 ９月</a:t>
            </a:r>
          </a:p>
        </p:txBody>
      </p:sp>
      <p:sp>
        <p:nvSpPr>
          <p:cNvPr id="5" name="タイトル 1"/>
          <p:cNvSpPr txBox="1">
            <a:spLocks/>
          </p:cNvSpPr>
          <p:nvPr/>
        </p:nvSpPr>
        <p:spPr>
          <a:xfrm>
            <a:off x="407368" y="1268760"/>
            <a:ext cx="11593288"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a:latin typeface="ＭＳ Ｐゴシック" panose="020B0600070205080204" pitchFamily="50" charset="-128"/>
                <a:ea typeface="ＭＳ Ｐゴシック" panose="020B0600070205080204" pitchFamily="50" charset="-128"/>
              </a:rPr>
              <a:t>令和４年度　在宅医療にかかる取組について</a:t>
            </a:r>
            <a:endParaRPr lang="en-US" altLang="ja-JP"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0355833" y="96051"/>
            <a:ext cx="1296144" cy="369332"/>
          </a:xfrm>
          <a:prstGeom prst="rect">
            <a:avLst/>
          </a:prstGeom>
          <a:noFill/>
          <a:ln>
            <a:solidFill>
              <a:schemeClr val="tx1"/>
            </a:solidFill>
          </a:ln>
        </p:spPr>
        <p:txBody>
          <a:bodyPr wrap="square" rtlCol="0">
            <a:spAutoFit/>
          </a:bodyPr>
          <a:lstStyle/>
          <a:p>
            <a:pPr algn="ctr"/>
            <a:r>
              <a:rPr lang="ja-JP" altLang="en-US" dirty="0" smtClean="0">
                <a:latin typeface="ＭＳ Ｐゴシック" panose="020B0600070205080204" pitchFamily="50" charset="-128"/>
                <a:ea typeface="ＭＳ Ｐゴシック" panose="020B0600070205080204" pitchFamily="50" charset="-128"/>
              </a:rPr>
              <a:t>資料　１</a:t>
            </a:r>
            <a:endParaRPr lang="ja-JP" altLang="en-US" dirty="0">
              <a:latin typeface="ＭＳ Ｐゴシック" panose="020B0600070205080204" pitchFamily="50" charset="-128"/>
              <a:ea typeface="ＭＳ Ｐゴシック" panose="020B0600070205080204" pitchFamily="50" charset="-128"/>
            </a:endParaRPr>
          </a:p>
        </p:txBody>
      </p:sp>
      <p:sp>
        <p:nvSpPr>
          <p:cNvPr id="9" name="タイトル 1"/>
          <p:cNvSpPr txBox="1">
            <a:spLocks/>
          </p:cNvSpPr>
          <p:nvPr/>
        </p:nvSpPr>
        <p:spPr>
          <a:xfrm>
            <a:off x="1049252" y="2780928"/>
            <a:ext cx="10513168"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latin typeface="ＭＳ Ｐゴシック" panose="020B0600070205080204" pitchFamily="50" charset="-128"/>
                <a:ea typeface="ＭＳ Ｐゴシック" panose="020B0600070205080204" pitchFamily="50" charset="-128"/>
              </a:rPr>
              <a:t>第８次医療計画に向けた国の検討状況を踏まえた</a:t>
            </a:r>
            <a:endParaRPr lang="en-US" altLang="ja-JP" sz="3200" dirty="0">
              <a:latin typeface="ＭＳ Ｐゴシック" panose="020B0600070205080204" pitchFamily="50" charset="-128"/>
              <a:ea typeface="ＭＳ Ｐゴシック" panose="020B0600070205080204" pitchFamily="50" charset="-128"/>
            </a:endParaRPr>
          </a:p>
          <a:p>
            <a:pPr algn="l"/>
            <a:r>
              <a:rPr lang="ja-JP" altLang="en-US" sz="3200" dirty="0">
                <a:latin typeface="ＭＳ Ｐゴシック" panose="020B0600070205080204" pitchFamily="50" charset="-128"/>
                <a:ea typeface="ＭＳ Ｐゴシック" panose="020B0600070205080204" pitchFamily="50" charset="-128"/>
              </a:rPr>
              <a:t>　　　　　　　　　　　　　　　　　　　　　　　　　府の取組について</a:t>
            </a:r>
            <a:endParaRPr lang="en-US" altLang="ja-JP" sz="3200" dirty="0">
              <a:latin typeface="ＭＳ Ｐゴシック" panose="020B0600070205080204" pitchFamily="50" charset="-128"/>
              <a:ea typeface="ＭＳ Ｐゴシック" panose="020B0600070205080204" pitchFamily="50" charset="-128"/>
            </a:endParaRPr>
          </a:p>
        </p:txBody>
      </p:sp>
      <p:cxnSp>
        <p:nvCxnSpPr>
          <p:cNvPr id="10" name="直線コネクタ 9"/>
          <p:cNvCxnSpPr/>
          <p:nvPr/>
        </p:nvCxnSpPr>
        <p:spPr>
          <a:xfrm>
            <a:off x="-12000" y="2732931"/>
            <a:ext cx="12204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17192773"/>
              </p:ext>
            </p:extLst>
          </p:nvPr>
        </p:nvGraphicFramePr>
        <p:xfrm>
          <a:off x="323357" y="671182"/>
          <a:ext cx="11593286" cy="6075906"/>
        </p:xfrm>
        <a:graphic>
          <a:graphicData uri="http://schemas.openxmlformats.org/drawingml/2006/table">
            <a:tbl>
              <a:tblPr firstRow="1" bandRow="1">
                <a:tableStyleId>{F5AB1C69-6EDB-4FF4-983F-18BD219EF322}</a:tableStyleId>
              </a:tblPr>
              <a:tblGrid>
                <a:gridCol w="526295">
                  <a:extLst>
                    <a:ext uri="{9D8B030D-6E8A-4147-A177-3AD203B41FA5}">
                      <a16:colId xmlns:a16="http://schemas.microsoft.com/office/drawing/2014/main" val="20000"/>
                    </a:ext>
                  </a:extLst>
                </a:gridCol>
                <a:gridCol w="773293">
                  <a:extLst>
                    <a:ext uri="{9D8B030D-6E8A-4147-A177-3AD203B41FA5}">
                      <a16:colId xmlns:a16="http://schemas.microsoft.com/office/drawing/2014/main" val="20002"/>
                    </a:ext>
                  </a:extLst>
                </a:gridCol>
                <a:gridCol w="944272">
                  <a:extLst>
                    <a:ext uri="{9D8B030D-6E8A-4147-A177-3AD203B41FA5}">
                      <a16:colId xmlns:a16="http://schemas.microsoft.com/office/drawing/2014/main" val="20003"/>
                    </a:ext>
                  </a:extLst>
                </a:gridCol>
                <a:gridCol w="1121931">
                  <a:extLst>
                    <a:ext uri="{9D8B030D-6E8A-4147-A177-3AD203B41FA5}">
                      <a16:colId xmlns:a16="http://schemas.microsoft.com/office/drawing/2014/main" val="20004"/>
                    </a:ext>
                  </a:extLst>
                </a:gridCol>
                <a:gridCol w="1121931">
                  <a:extLst>
                    <a:ext uri="{9D8B030D-6E8A-4147-A177-3AD203B41FA5}">
                      <a16:colId xmlns:a16="http://schemas.microsoft.com/office/drawing/2014/main" val="20005"/>
                    </a:ext>
                  </a:extLst>
                </a:gridCol>
                <a:gridCol w="1121931">
                  <a:extLst>
                    <a:ext uri="{9D8B030D-6E8A-4147-A177-3AD203B41FA5}">
                      <a16:colId xmlns:a16="http://schemas.microsoft.com/office/drawing/2014/main" val="20006"/>
                    </a:ext>
                  </a:extLst>
                </a:gridCol>
                <a:gridCol w="1121931">
                  <a:extLst>
                    <a:ext uri="{9D8B030D-6E8A-4147-A177-3AD203B41FA5}">
                      <a16:colId xmlns:a16="http://schemas.microsoft.com/office/drawing/2014/main" val="20007"/>
                    </a:ext>
                  </a:extLst>
                </a:gridCol>
                <a:gridCol w="1121931">
                  <a:extLst>
                    <a:ext uri="{9D8B030D-6E8A-4147-A177-3AD203B41FA5}">
                      <a16:colId xmlns:a16="http://schemas.microsoft.com/office/drawing/2014/main" val="20008"/>
                    </a:ext>
                  </a:extLst>
                </a:gridCol>
                <a:gridCol w="1028437">
                  <a:extLst>
                    <a:ext uri="{9D8B030D-6E8A-4147-A177-3AD203B41FA5}">
                      <a16:colId xmlns:a16="http://schemas.microsoft.com/office/drawing/2014/main" val="20009"/>
                    </a:ext>
                  </a:extLst>
                </a:gridCol>
                <a:gridCol w="903778">
                  <a:extLst>
                    <a:ext uri="{9D8B030D-6E8A-4147-A177-3AD203B41FA5}">
                      <a16:colId xmlns:a16="http://schemas.microsoft.com/office/drawing/2014/main" val="20010"/>
                    </a:ext>
                  </a:extLst>
                </a:gridCol>
                <a:gridCol w="903778">
                  <a:extLst>
                    <a:ext uri="{9D8B030D-6E8A-4147-A177-3AD203B41FA5}">
                      <a16:colId xmlns:a16="http://schemas.microsoft.com/office/drawing/2014/main" val="20011"/>
                    </a:ext>
                  </a:extLst>
                </a:gridCol>
                <a:gridCol w="903778">
                  <a:extLst>
                    <a:ext uri="{9D8B030D-6E8A-4147-A177-3AD203B41FA5}">
                      <a16:colId xmlns:a16="http://schemas.microsoft.com/office/drawing/2014/main" val="20012"/>
                    </a:ext>
                  </a:extLst>
                </a:gridCol>
              </a:tblGrid>
              <a:tr h="597728">
                <a:tc>
                  <a:txBody>
                    <a:bodyPr/>
                    <a:lstStyle/>
                    <a:p>
                      <a:pPr algn="ctr"/>
                      <a:endParaRPr kumimoji="1" lang="ja-JP" altLang="en-US" dirty="0"/>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５月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６月</a:t>
                      </a:r>
                      <a:endParaRPr kumimoji="1" lang="en-US" altLang="ja-JP"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effectLst/>
                          <a:latin typeface="HGPｺﾞｼｯｸM" panose="020B0600000000000000" pitchFamily="50" charset="-128"/>
                          <a:ea typeface="HGPｺﾞｼｯｸM" panose="020B0600000000000000" pitchFamily="50" charset="-128"/>
                        </a:rPr>
                        <a:t>７月</a:t>
                      </a:r>
                      <a:endParaRPr kumimoji="1" lang="en-US" altLang="ja-JP"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８月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９月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10</a:t>
                      </a:r>
                      <a:r>
                        <a:rPr kumimoji="1" lang="ja-JP" altLang="en-US" sz="1400" dirty="0">
                          <a:effectLst/>
                          <a:latin typeface="HGPｺﾞｼｯｸM" panose="020B0600000000000000" pitchFamily="50" charset="-128"/>
                          <a:ea typeface="HGPｺﾞｼｯｸM" panose="020B0600000000000000" pitchFamily="50" charset="-128"/>
                        </a:rPr>
                        <a:t>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11</a:t>
                      </a:r>
                      <a:r>
                        <a:rPr kumimoji="1" lang="ja-JP" altLang="en-US" sz="1400" dirty="0">
                          <a:effectLst/>
                          <a:latin typeface="HGPｺﾞｼｯｸM" panose="020B0600000000000000" pitchFamily="50" charset="-128"/>
                          <a:ea typeface="HGPｺﾞｼｯｸM" panose="020B0600000000000000" pitchFamily="50" charset="-128"/>
                        </a:rPr>
                        <a:t>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12</a:t>
                      </a:r>
                      <a:r>
                        <a:rPr kumimoji="1" lang="ja-JP" altLang="en-US" sz="1400" dirty="0">
                          <a:effectLst/>
                          <a:latin typeface="HGPｺﾞｼｯｸM" panose="020B0600000000000000" pitchFamily="50" charset="-128"/>
                          <a:ea typeface="HGPｺﾞｼｯｸM" panose="020B0600000000000000" pitchFamily="50" charset="-128"/>
                        </a:rPr>
                        <a:t>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R</a:t>
                      </a:r>
                      <a:r>
                        <a:rPr kumimoji="1" lang="ja-JP" altLang="en-US" sz="1400" dirty="0">
                          <a:effectLst/>
                          <a:latin typeface="HGPｺﾞｼｯｸM" panose="020B0600000000000000" pitchFamily="50" charset="-128"/>
                          <a:ea typeface="HGPｺﾞｼｯｸM" panose="020B0600000000000000" pitchFamily="50" charset="-128"/>
                        </a:rPr>
                        <a:t>５</a:t>
                      </a:r>
                      <a:endParaRPr kumimoji="1" lang="en-US" altLang="ja-JP" sz="1400" dirty="0">
                        <a:effectLst/>
                        <a:latin typeface="HGPｺﾞｼｯｸM" panose="020B0600000000000000" pitchFamily="50" charset="-128"/>
                        <a:ea typeface="HGPｺﾞｼｯｸM" panose="020B0600000000000000" pitchFamily="50" charset="-128"/>
                      </a:endParaRPr>
                    </a:p>
                    <a:p>
                      <a:pPr algn="ctr"/>
                      <a:r>
                        <a:rPr kumimoji="1" lang="ja-JP" altLang="en-US" sz="1400" dirty="0">
                          <a:effectLst/>
                          <a:latin typeface="HGPｺﾞｼｯｸM" panose="020B0600000000000000" pitchFamily="50" charset="-128"/>
                          <a:ea typeface="HGPｺﾞｼｯｸM" panose="020B0600000000000000" pitchFamily="50" charset="-128"/>
                        </a:rPr>
                        <a:t>１月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２月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３月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0"/>
                  </a:ext>
                </a:extLst>
              </a:tr>
              <a:tr h="2358436">
                <a:tc>
                  <a:txBody>
                    <a:bodyPr/>
                    <a:lstStyle/>
                    <a:p>
                      <a:pPr algn="ctr"/>
                      <a:r>
                        <a:rPr kumimoji="1" lang="ja-JP" altLang="en-US" sz="1800" dirty="0">
                          <a:latin typeface="HGPｺﾞｼｯｸM" panose="020B0600000000000000" pitchFamily="50" charset="-128"/>
                          <a:ea typeface="HGPｺﾞｼｯｸM" panose="020B0600000000000000" pitchFamily="50" charset="-128"/>
                        </a:rPr>
                        <a:t>二次医療圏</a:t>
                      </a:r>
                      <a:endParaRPr kumimoji="1" lang="en-US" altLang="ja-JP" sz="1800" b="0" dirty="0">
                        <a:latin typeface="HGPｺﾞｼｯｸM" panose="020B0600000000000000" pitchFamily="50" charset="-128"/>
                        <a:ea typeface="HGPｺﾞｼｯｸM" panose="020B0600000000000000" pitchFamily="50" charset="-128"/>
                      </a:endParaRPr>
                    </a:p>
                  </a:txBody>
                  <a:tcPr vert="eaVert" anchor="ctr"/>
                </a:tc>
                <a:tc gridSpan="11">
                  <a:txBody>
                    <a:bodyPr/>
                    <a:lstStyle/>
                    <a:p>
                      <a:endParaRPr kumimoji="1" lang="en-US" altLang="ja-JP" sz="1400" dirty="0">
                        <a:latin typeface="HGPｺﾞｼｯｸM" panose="020B0600000000000000" pitchFamily="50" charset="-128"/>
                        <a:ea typeface="HGPｺﾞｼｯｸM" panose="020B0600000000000000" pitchFamily="50" charset="-128"/>
                      </a:endParaRPr>
                    </a:p>
                    <a:p>
                      <a:endParaRPr kumimoji="1" lang="ja-JP" altLang="en-US" sz="1400" dirty="0">
                        <a:latin typeface="HGPｺﾞｼｯｸM" panose="020B0600000000000000" pitchFamily="50" charset="-128"/>
                        <a:ea typeface="HGPｺﾞｼｯｸM" panose="020B0600000000000000" pitchFamily="50" charset="-128"/>
                      </a:endParaRPr>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3119742">
                <a:tc>
                  <a:txBody>
                    <a:bodyPr/>
                    <a:lstStyle/>
                    <a:p>
                      <a:pPr algn="ctr"/>
                      <a:r>
                        <a:rPr kumimoji="1" lang="ja-JP" altLang="en-US" dirty="0">
                          <a:latin typeface="HGPｺﾞｼｯｸM" panose="020B0600000000000000" pitchFamily="50" charset="-128"/>
                          <a:ea typeface="HGPｺﾞｼｯｸM" panose="020B0600000000000000" pitchFamily="50" charset="-128"/>
                        </a:rPr>
                        <a:t>大阪府</a:t>
                      </a:r>
                    </a:p>
                  </a:txBody>
                  <a:tcPr vert="eaVert" anchor="ctr"/>
                </a:tc>
                <a:tc gridSpan="11">
                  <a:txBody>
                    <a:bodyPr/>
                    <a:lstStyle/>
                    <a:p>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38" name="角丸四角形 37"/>
          <p:cNvSpPr/>
          <p:nvPr/>
        </p:nvSpPr>
        <p:spPr>
          <a:xfrm>
            <a:off x="5670991" y="1400094"/>
            <a:ext cx="1577137" cy="652214"/>
          </a:xfrm>
          <a:prstGeom prst="roundRect">
            <a:avLst>
              <a:gd name="adj" fmla="val 192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在宅医療</a:t>
            </a:r>
            <a:endParaRPr lang="en-US" altLang="ja-JP"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懇話会（部会）</a:t>
            </a:r>
            <a:endParaRPr lang="en-US" altLang="ja-JP"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8" name="角丸四角形 57"/>
          <p:cNvSpPr/>
          <p:nvPr/>
        </p:nvSpPr>
        <p:spPr>
          <a:xfrm>
            <a:off x="9543346" y="1407194"/>
            <a:ext cx="803225" cy="789079"/>
          </a:xfrm>
          <a:prstGeom prst="roundRect">
            <a:avLst>
              <a:gd name="adj" fmla="val 192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保健医療</a:t>
            </a:r>
            <a:endParaRPr lang="en-US" altLang="ja-JP"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協議会</a:t>
            </a:r>
            <a:endParaRPr lang="en-US" altLang="ja-JP"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05" name="テキスト ボックス 104"/>
          <p:cNvSpPr txBox="1"/>
          <p:nvPr/>
        </p:nvSpPr>
        <p:spPr>
          <a:xfrm>
            <a:off x="4126462" y="2547747"/>
            <a:ext cx="1249458" cy="518905"/>
          </a:xfrm>
          <a:prstGeom prst="rect">
            <a:avLst/>
          </a:prstGeom>
          <a:solidFill>
            <a:schemeClr val="bg1"/>
          </a:solidFill>
          <a:ln w="12700"/>
        </p:spPr>
        <p:style>
          <a:lnRef idx="1">
            <a:schemeClr val="accent2"/>
          </a:lnRef>
          <a:fillRef idx="2">
            <a:schemeClr val="accent2"/>
          </a:fillRef>
          <a:effectRef idx="1">
            <a:schemeClr val="accent2"/>
          </a:effectRef>
          <a:fontRef idx="minor">
            <a:schemeClr val="dk1"/>
          </a:fontRef>
        </p:style>
        <p:txBody>
          <a:bodyPr vert="horz" wrap="square" tIns="108000" bIns="72000" rtlCol="0" anchor="ctr" anchorCtr="0">
            <a:noAutofit/>
          </a:bodyPr>
          <a:lstStyle/>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地域での取組み・</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データの確認等</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1" name="正方形/長方形 40"/>
          <p:cNvSpPr/>
          <p:nvPr/>
        </p:nvSpPr>
        <p:spPr>
          <a:xfrm>
            <a:off x="336377" y="71282"/>
            <a:ext cx="9143999" cy="41554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tabLst>
                <a:tab pos="8432800" algn="l"/>
              </a:tabLst>
            </a:pPr>
            <a:r>
              <a:rPr lang="ja-JP" altLang="en-US" sz="3200" dirty="0">
                <a:solidFill>
                  <a:schemeClr val="tx1"/>
                </a:solidFill>
                <a:latin typeface="HGPｺﾞｼｯｸM" panose="020B0600000000000000" pitchFamily="50" charset="-128"/>
                <a:ea typeface="HGPｺﾞｼｯｸM" panose="020B0600000000000000" pitchFamily="50" charset="-128"/>
              </a:rPr>
              <a:t>③ 令和４年度 </a:t>
            </a:r>
            <a:r>
              <a:rPr lang="ja-JP" altLang="en-US" sz="3600" dirty="0">
                <a:solidFill>
                  <a:schemeClr val="tx1"/>
                </a:solidFill>
                <a:latin typeface="HGPｺﾞｼｯｸM" panose="020B0600000000000000" pitchFamily="50" charset="-128"/>
                <a:ea typeface="HGPｺﾞｼｯｸM" panose="020B0600000000000000" pitchFamily="50" charset="-128"/>
              </a:rPr>
              <a:t>スケジュール</a:t>
            </a:r>
            <a:endParaRPr lang="en-US" altLang="ja-JP" sz="3200" dirty="0">
              <a:solidFill>
                <a:schemeClr val="tx1"/>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a:xfrm>
            <a:off x="9795049" y="6381963"/>
            <a:ext cx="2133600" cy="365125"/>
          </a:xfrm>
        </p:spPr>
        <p:txBody>
          <a:bodyPr/>
          <a:lstStyle/>
          <a:p>
            <a:fld id="{A9848611-8FAA-4BFC-BAAD-33CAF1A3E273}" type="slidenum">
              <a:rPr lang="ja-JP" altLang="en-US">
                <a:solidFill>
                  <a:schemeClr val="tx1"/>
                </a:solidFill>
              </a:rPr>
              <a:t>10</a:t>
            </a:fld>
            <a:endParaRPr lang="ja-JP" altLang="en-US" dirty="0">
              <a:solidFill>
                <a:schemeClr val="tx1"/>
              </a:solidFill>
            </a:endParaRPr>
          </a:p>
        </p:txBody>
      </p:sp>
      <p:sp>
        <p:nvSpPr>
          <p:cNvPr id="64" name="テキスト ボックス 63"/>
          <p:cNvSpPr txBox="1"/>
          <p:nvPr/>
        </p:nvSpPr>
        <p:spPr>
          <a:xfrm>
            <a:off x="6477744" y="2545319"/>
            <a:ext cx="1704306" cy="415498"/>
          </a:xfrm>
          <a:prstGeom prst="rect">
            <a:avLst/>
          </a:prstGeom>
          <a:noFill/>
        </p:spPr>
        <p:txBody>
          <a:bodyPr vert="horz" wrap="square" rtlCol="0">
            <a:spAutoFit/>
          </a:bodyPr>
          <a:lstStyle/>
          <a:p>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終了後</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　 ２週間以内に報告</a:t>
            </a:r>
          </a:p>
        </p:txBody>
      </p:sp>
      <p:sp>
        <p:nvSpPr>
          <p:cNvPr id="40" name="テキスト ボックス 39"/>
          <p:cNvSpPr txBox="1"/>
          <p:nvPr/>
        </p:nvSpPr>
        <p:spPr>
          <a:xfrm>
            <a:off x="1989402" y="1407195"/>
            <a:ext cx="544141" cy="665415"/>
          </a:xfrm>
          <a:prstGeom prst="rect">
            <a:avLst/>
          </a:prstGeom>
          <a:ln w="12700"/>
        </p:spPr>
        <p:style>
          <a:lnRef idx="1">
            <a:schemeClr val="accent2"/>
          </a:lnRef>
          <a:fillRef idx="2">
            <a:schemeClr val="accent2"/>
          </a:fillRef>
          <a:effectRef idx="1">
            <a:schemeClr val="accent2"/>
          </a:effectRef>
          <a:fontRef idx="minor">
            <a:schemeClr val="dk1"/>
          </a:fontRef>
        </p:style>
        <p:txBody>
          <a:bodyPr vert="horz" wrap="square" lIns="0" tIns="0" rIns="0" bIns="0" rtlCol="0" anchor="ctr" anchorCtr="0">
            <a:noAutofit/>
          </a:bodyPr>
          <a:lstStyle/>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保健所</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説明会</a:t>
            </a:r>
            <a:endParaRPr lang="ja-JP" altLang="en-US" sz="1200" dirty="0">
              <a:latin typeface="HGPｺﾞｼｯｸM" panose="020B0600000000000000" pitchFamily="50" charset="-128"/>
              <a:ea typeface="HGPｺﾞｼｯｸM" panose="020B0600000000000000" pitchFamily="50" charset="-128"/>
            </a:endParaRPr>
          </a:p>
        </p:txBody>
      </p:sp>
      <p:sp>
        <p:nvSpPr>
          <p:cNvPr id="65" name="右矢印 64"/>
          <p:cNvSpPr/>
          <p:nvPr/>
        </p:nvSpPr>
        <p:spPr bwMode="auto">
          <a:xfrm>
            <a:off x="3890012" y="2096321"/>
            <a:ext cx="1665927" cy="432488"/>
          </a:xfrm>
          <a:prstGeom prst="rightArrow">
            <a:avLst>
              <a:gd name="adj1" fmla="val 100000"/>
              <a:gd name="adj2" fmla="val 0"/>
            </a:avLst>
          </a:prstGeom>
          <a:ln w="9525">
            <a:headEnd/>
            <a:tailEnd/>
          </a:ln>
        </p:spPr>
        <p:style>
          <a:lnRef idx="2">
            <a:schemeClr val="accent5"/>
          </a:lnRef>
          <a:fillRef idx="1">
            <a:schemeClr val="lt1"/>
          </a:fillRef>
          <a:effectRef idx="0">
            <a:schemeClr val="accent5"/>
          </a:effectRef>
          <a:fontRef idx="minor">
            <a:schemeClr val="dk1"/>
          </a:fontRef>
        </p:style>
        <p:txBody>
          <a:bodyPr wrap="none" lIns="90000" tIns="36000" rIns="90000" bIns="36000" anchor="t"/>
          <a:lstStyle/>
          <a:p>
            <a:pPr algn="ctr">
              <a:defRPr/>
            </a:pPr>
            <a:r>
              <a:rPr lang="ja-JP" altLang="en-US" sz="1050" dirty="0">
                <a:latin typeface="HGPｺﾞｼｯｸM" panose="020B0600000000000000" pitchFamily="50" charset="-128"/>
                <a:ea typeface="HGPｺﾞｼｯｸM" panose="020B0600000000000000" pitchFamily="50" charset="-128"/>
                <a:cs typeface="Meiryo UI" panose="020B0604030504040204" pitchFamily="50" charset="-128"/>
              </a:rPr>
              <a:t>在宅医療懇話会の整理</a:t>
            </a:r>
            <a:endParaRPr lang="en-US" altLang="ja-JP" sz="1050" dirty="0">
              <a:latin typeface="HGPｺﾞｼｯｸM" panose="020B0600000000000000" pitchFamily="50" charset="-128"/>
              <a:ea typeface="HGPｺﾞｼｯｸM" panose="020B0600000000000000" pitchFamily="50" charset="-128"/>
              <a:cs typeface="Meiryo UI" panose="020B0604030504040204" pitchFamily="50" charset="-128"/>
            </a:endParaRPr>
          </a:p>
          <a:p>
            <a:pPr algn="ctr">
              <a:defRPr/>
            </a:pPr>
            <a:r>
              <a:rPr lang="ja-JP" altLang="en-US" sz="1050" dirty="0">
                <a:latin typeface="HGPｺﾞｼｯｸM" panose="020B0600000000000000" pitchFamily="50" charset="-128"/>
                <a:ea typeface="HGPｺﾞｼｯｸM" panose="020B0600000000000000" pitchFamily="50" charset="-128"/>
                <a:cs typeface="Meiryo UI" panose="020B0604030504040204" pitchFamily="50" charset="-128"/>
              </a:rPr>
              <a:t>（配布資料準備）</a:t>
            </a:r>
            <a:endParaRPr lang="en-US" altLang="ja-JP" sz="105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83" name="テキスト ボックス 82"/>
          <p:cNvSpPr txBox="1"/>
          <p:nvPr/>
        </p:nvSpPr>
        <p:spPr>
          <a:xfrm>
            <a:off x="5940093" y="2178409"/>
            <a:ext cx="1452051" cy="436756"/>
          </a:xfrm>
          <a:prstGeom prst="rect">
            <a:avLst/>
          </a:prstGeom>
          <a:ln w="9525"/>
        </p:spPr>
        <p:style>
          <a:lnRef idx="2">
            <a:schemeClr val="accent5"/>
          </a:lnRef>
          <a:fillRef idx="1">
            <a:schemeClr val="lt1"/>
          </a:fillRef>
          <a:effectRef idx="0">
            <a:schemeClr val="accent5"/>
          </a:effectRef>
          <a:fontRef idx="minor">
            <a:schemeClr val="dk1"/>
          </a:fontRef>
        </p:style>
        <p:txBody>
          <a:bodyPr vert="horz" wrap="square" lIns="36000" tIns="36000" rIns="36000" bIns="36000" rtlCol="0" anchor="ctr" anchorCtr="0">
            <a:noAutofit/>
          </a:bodyPr>
          <a:lstStyle/>
          <a:p>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議事概要</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意見交換概要作成</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 name="正方形/長方形 2"/>
          <p:cNvSpPr/>
          <p:nvPr/>
        </p:nvSpPr>
        <p:spPr>
          <a:xfrm>
            <a:off x="5663952" y="1417871"/>
            <a:ext cx="1554539" cy="64406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右矢印 61"/>
          <p:cNvSpPr/>
          <p:nvPr/>
        </p:nvSpPr>
        <p:spPr bwMode="auto">
          <a:xfrm>
            <a:off x="2968518" y="1450673"/>
            <a:ext cx="1659238" cy="282926"/>
          </a:xfrm>
          <a:prstGeom prst="rightArrow">
            <a:avLst>
              <a:gd name="adj1" fmla="val 100000"/>
              <a:gd name="adj2" fmla="val 0"/>
            </a:avLst>
          </a:prstGeom>
          <a:ln w="9525">
            <a:headEnd/>
            <a:tailEnd/>
          </a:ln>
        </p:spPr>
        <p:style>
          <a:lnRef idx="2">
            <a:schemeClr val="accent5"/>
          </a:lnRef>
          <a:fillRef idx="1">
            <a:schemeClr val="lt1"/>
          </a:fillRef>
          <a:effectRef idx="0">
            <a:schemeClr val="accent5"/>
          </a:effectRef>
          <a:fontRef idx="minor">
            <a:schemeClr val="dk1"/>
          </a:fontRef>
        </p:style>
        <p:txBody>
          <a:bodyPr wrap="none" lIns="90000" tIns="36000" rIns="90000" bIns="36000" anchor="ctr"/>
          <a:lstStyle/>
          <a:p>
            <a:pPr algn="ctr">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rPr>
              <a:t>各圏域懇話会開催調整</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39" name="テキスト ボックス 38"/>
          <p:cNvSpPr txBox="1"/>
          <p:nvPr/>
        </p:nvSpPr>
        <p:spPr>
          <a:xfrm>
            <a:off x="10153238" y="4039148"/>
            <a:ext cx="910933" cy="728772"/>
          </a:xfrm>
          <a:prstGeom prst="rect">
            <a:avLst/>
          </a:prstGeom>
          <a:gradFill>
            <a:gsLst>
              <a:gs pos="100000">
                <a:schemeClr val="accent2">
                  <a:lumMod val="60000"/>
                  <a:lumOff val="40000"/>
                </a:schemeClr>
              </a:gs>
              <a:gs pos="100000">
                <a:schemeClr val="accent3">
                  <a:tint val="37000"/>
                  <a:satMod val="300000"/>
                </a:schemeClr>
              </a:gs>
              <a:gs pos="100000">
                <a:schemeClr val="accent3">
                  <a:tint val="15000"/>
                  <a:satMod val="350000"/>
                </a:schemeClr>
              </a:gs>
            </a:gsLst>
          </a:gradFill>
          <a:ln>
            <a:solidFill>
              <a:schemeClr val="accent3"/>
            </a:solidFill>
          </a:ln>
          <a:effectLst/>
        </p:spPr>
        <p:style>
          <a:lnRef idx="1">
            <a:schemeClr val="accent3"/>
          </a:lnRef>
          <a:fillRef idx="2">
            <a:schemeClr val="accent3"/>
          </a:fillRef>
          <a:effectRef idx="1">
            <a:schemeClr val="accent3"/>
          </a:effectRef>
          <a:fontRef idx="minor">
            <a:schemeClr val="dk1"/>
          </a:fontRef>
        </p:style>
        <p:txBody>
          <a:bodyPr vert="horz" wrap="square" tIns="108000" bIns="72000" rtlCol="0" anchor="ctr" anchorCtr="0">
            <a:noAutofit/>
          </a:bodyPr>
          <a:lstStyle/>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在宅医療</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推進部会</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5" name="テキスト ボックス 24"/>
          <p:cNvSpPr txBox="1"/>
          <p:nvPr/>
        </p:nvSpPr>
        <p:spPr>
          <a:xfrm>
            <a:off x="2609775" y="2698645"/>
            <a:ext cx="1058889" cy="550118"/>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0" tIns="0" rIns="0" bIns="0" rtlCol="0" anchor="ctr" anchorCtr="0">
            <a:noAutofit/>
          </a:bodyPr>
          <a:lstStyle/>
          <a:p>
            <a:pPr algn="ctr"/>
            <a:r>
              <a:rPr lang="ja-JP" altLang="en-US" sz="1100" u="sng" dirty="0">
                <a:latin typeface="HGPｺﾞｼｯｸM" panose="020B0600000000000000" pitchFamily="50" charset="-128"/>
                <a:ea typeface="HGPｺﾞｼｯｸM" panose="020B0600000000000000" pitchFamily="50" charset="-128"/>
                <a:cs typeface="メイリオ" panose="020B0604030504040204" pitchFamily="50" charset="-128"/>
              </a:rPr>
              <a:t>地区医師会</a:t>
            </a:r>
            <a:endParaRPr lang="en-US" altLang="ja-JP" sz="1100" u="sng"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調査</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（依頼・回収）</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6" name="テキスト ボックス 25"/>
          <p:cNvSpPr txBox="1"/>
          <p:nvPr/>
        </p:nvSpPr>
        <p:spPr>
          <a:xfrm>
            <a:off x="3287688" y="3622557"/>
            <a:ext cx="2088232" cy="475059"/>
          </a:xfrm>
          <a:prstGeom prst="rect">
            <a:avLst/>
          </a:prstGeom>
          <a:solidFill>
            <a:schemeClr val="bg1"/>
          </a:solidFill>
          <a:ln w="12700"/>
        </p:spPr>
        <p:style>
          <a:lnRef idx="1">
            <a:schemeClr val="accent2"/>
          </a:lnRef>
          <a:fillRef idx="2">
            <a:schemeClr val="accent2"/>
          </a:fillRef>
          <a:effectRef idx="1">
            <a:schemeClr val="accent2"/>
          </a:effectRef>
          <a:fontRef idx="minor">
            <a:schemeClr val="dk1"/>
          </a:fontRef>
        </p:style>
        <p:txBody>
          <a:bodyPr vert="horz" wrap="square" lIns="36000" tIns="36000" rIns="36000" bIns="0" rtlCol="0" anchor="ctr" anchorCtr="0">
            <a:noAutofit/>
          </a:bodyPr>
          <a:lstStyle/>
          <a:p>
            <a:pPr algn="ctr"/>
            <a:r>
              <a:rPr lang="ja-JP" altLang="en-US" sz="1400" dirty="0">
                <a:latin typeface="HGPｺﾞｼｯｸM" panose="020B0600000000000000" pitchFamily="50" charset="-128"/>
                <a:ea typeface="HGPｺﾞｼｯｸM" panose="020B0600000000000000" pitchFamily="50" charset="-128"/>
                <a:cs typeface="メイリオ" panose="020B0604030504040204" pitchFamily="50" charset="-128"/>
              </a:rPr>
              <a:t>データ集計等</a:t>
            </a:r>
            <a:endParaRPr lang="en-US" altLang="ja-JP" sz="14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7" name="テキスト ボックス 26"/>
          <p:cNvSpPr txBox="1"/>
          <p:nvPr/>
        </p:nvSpPr>
        <p:spPr>
          <a:xfrm>
            <a:off x="1463076" y="4075607"/>
            <a:ext cx="1088770" cy="411992"/>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地区医師会</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調査（作成）</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9" name="テキスト ボックス 28"/>
          <p:cNvSpPr txBox="1"/>
          <p:nvPr/>
        </p:nvSpPr>
        <p:spPr>
          <a:xfrm>
            <a:off x="1463076" y="4547939"/>
            <a:ext cx="2860437" cy="34615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診療所</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等調査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（作成・依頼・回収）</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テキスト ボックス 46"/>
          <p:cNvSpPr txBox="1"/>
          <p:nvPr/>
        </p:nvSpPr>
        <p:spPr>
          <a:xfrm>
            <a:off x="4350038" y="4122439"/>
            <a:ext cx="1025882" cy="783968"/>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vert="horz" wrap="square" tIns="108000" bIns="72000" rtlCol="0" anchor="ctr" anchorCtr="0">
            <a:noAutofit/>
          </a:bodyPr>
          <a:lstStyle/>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調査関係</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概要まとめ</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分析</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0" name="テキスト ボックス 49"/>
          <p:cNvSpPr txBox="1"/>
          <p:nvPr/>
        </p:nvSpPr>
        <p:spPr>
          <a:xfrm>
            <a:off x="3849945" y="5259440"/>
            <a:ext cx="2943697" cy="388165"/>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病院</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（地域医療連携部門等）への調査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（作成・依頼・回収）</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9" name="テキスト ボックス 58"/>
          <p:cNvSpPr txBox="1"/>
          <p:nvPr/>
        </p:nvSpPr>
        <p:spPr>
          <a:xfrm>
            <a:off x="7056207" y="3782300"/>
            <a:ext cx="3045387" cy="985620"/>
          </a:xfrm>
          <a:prstGeom prst="rect">
            <a:avLst/>
          </a:prstGeom>
          <a:ln>
            <a:solidFill>
              <a:schemeClr val="accent3"/>
            </a:solidFill>
          </a:ln>
          <a:effectLst/>
        </p:spPr>
        <p:style>
          <a:lnRef idx="1">
            <a:schemeClr val="accent3"/>
          </a:lnRef>
          <a:fillRef idx="2">
            <a:schemeClr val="accent3"/>
          </a:fillRef>
          <a:effectRef idx="1">
            <a:schemeClr val="accent3"/>
          </a:effectRef>
          <a:fontRef idx="minor">
            <a:schemeClr val="dk1"/>
          </a:fontRef>
        </p:style>
        <p:txBody>
          <a:bodyPr vert="horz" wrap="square" tIns="108000" bIns="72000" rtlCol="0" anchor="ctr" anchorCtr="0">
            <a:noAutofit/>
          </a:bodyPr>
          <a:lstStyle/>
          <a:p>
            <a:r>
              <a:rPr lang="ja-JP" altLang="en-US" sz="14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各圏域議事概要、</a:t>
            </a:r>
            <a:r>
              <a:rPr lang="ja-JP" altLang="en-US" sz="1400" dirty="0">
                <a:solidFill>
                  <a:schemeClr val="tx1"/>
                </a:solidFill>
                <a:latin typeface="HGPｺﾞｼｯｸM" panose="020B0600000000000000" pitchFamily="50" charset="-128"/>
                <a:ea typeface="HGPｺﾞｼｯｸM" panose="020B0600000000000000" pitchFamily="50" charset="-128"/>
              </a:rPr>
              <a:t>調査結果とりまとめ</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　</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⇒「めざす」方向の指標及び目標値</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　　の検討</a:t>
            </a:r>
            <a:endParaRPr lang="en-US" altLang="ja-JP" sz="14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6" name="テキスト ボックス 65"/>
          <p:cNvSpPr txBox="1"/>
          <p:nvPr/>
        </p:nvSpPr>
        <p:spPr>
          <a:xfrm>
            <a:off x="4908376" y="6150193"/>
            <a:ext cx="2784199" cy="596293"/>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vert="horz" wrap="square" lIns="36000" tIns="36000" rIns="36000" bIns="0" rtlCol="0" anchor="t" anchorCtr="0">
            <a:noAutofit/>
          </a:bodyPr>
          <a:lstStyle/>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＜福祉部共同事業＞</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市区町村対象　在宅医療・介護連携推進支援</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研修会（①</a:t>
            </a:r>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9</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月　②</a:t>
            </a:r>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11</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月）</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7" name="テキスト ボックス 66"/>
          <p:cNvSpPr txBox="1"/>
          <p:nvPr/>
        </p:nvSpPr>
        <p:spPr>
          <a:xfrm>
            <a:off x="4908376" y="5655425"/>
            <a:ext cx="2232248" cy="462968"/>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vert="horz" wrap="square" lIns="36000" tIns="36000" rIns="36000" bIns="0" rtlCol="0" anchor="ctr" anchorCtr="0">
            <a:noAutofit/>
          </a:bodyPr>
          <a:lstStyle/>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市町村担当者</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医介連携コーディネーター調査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8" name="テキスト ボックス 67"/>
          <p:cNvSpPr txBox="1"/>
          <p:nvPr/>
        </p:nvSpPr>
        <p:spPr>
          <a:xfrm>
            <a:off x="11165278" y="4039148"/>
            <a:ext cx="729828" cy="728772"/>
          </a:xfrm>
          <a:prstGeom prst="rect">
            <a:avLst/>
          </a:prstGeom>
          <a:gradFill>
            <a:gsLst>
              <a:gs pos="100000">
                <a:schemeClr val="accent2">
                  <a:lumMod val="60000"/>
                  <a:lumOff val="40000"/>
                </a:schemeClr>
              </a:gs>
              <a:gs pos="100000">
                <a:schemeClr val="accent3">
                  <a:tint val="37000"/>
                  <a:satMod val="300000"/>
                </a:schemeClr>
              </a:gs>
              <a:gs pos="100000">
                <a:schemeClr val="accent3">
                  <a:tint val="15000"/>
                  <a:satMod val="350000"/>
                </a:schemeClr>
              </a:gs>
            </a:gsLst>
          </a:gradFill>
          <a:ln>
            <a:solidFill>
              <a:schemeClr val="accent3"/>
            </a:solidFill>
          </a:ln>
          <a:effectLst/>
        </p:spPr>
        <p:style>
          <a:lnRef idx="1">
            <a:schemeClr val="accent3"/>
          </a:lnRef>
          <a:fillRef idx="2">
            <a:schemeClr val="accent3"/>
          </a:fillRef>
          <a:effectRef idx="1">
            <a:schemeClr val="accent3"/>
          </a:effectRef>
          <a:fontRef idx="minor">
            <a:schemeClr val="dk1"/>
          </a:fontRef>
        </p:style>
        <p:txBody>
          <a:bodyPr vert="horz" wrap="square" tIns="108000" bIns="72000" rtlCol="0" anchor="ctr" anchorCtr="0">
            <a:noAutofit/>
          </a:bodyPr>
          <a:lstStyle/>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大阪府</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医療</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審議会</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cxnSp>
        <p:nvCxnSpPr>
          <p:cNvPr id="70" name="直線コネクタ 69"/>
          <p:cNvCxnSpPr/>
          <p:nvPr/>
        </p:nvCxnSpPr>
        <p:spPr>
          <a:xfrm>
            <a:off x="0" y="620688"/>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748384" y="4916436"/>
            <a:ext cx="3058613" cy="343004"/>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訪問看護</a:t>
            </a:r>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ST</a:t>
            </a:r>
            <a:r>
              <a:rPr lang="ja-JP" altLang="en-US" sz="1050" dirty="0" err="1">
                <a:latin typeface="HGPｺﾞｼｯｸM" panose="020B0600000000000000" pitchFamily="50" charset="-128"/>
                <a:ea typeface="HGPｺﾞｼｯｸM" panose="020B0600000000000000" pitchFamily="50" charset="-128"/>
                <a:cs typeface="メイリオ" panose="020B0604030504040204" pitchFamily="50" charset="-128"/>
              </a:rPr>
              <a:t>への</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（作成・依頼・回収）</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下矢印 52"/>
          <p:cNvSpPr/>
          <p:nvPr/>
        </p:nvSpPr>
        <p:spPr>
          <a:xfrm flipV="1">
            <a:off x="4847451" y="3146399"/>
            <a:ext cx="136496" cy="426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2567722" y="2579001"/>
            <a:ext cx="2808198" cy="784806"/>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2" name="正方形/長方形 31"/>
          <p:cNvSpPr/>
          <p:nvPr/>
        </p:nvSpPr>
        <p:spPr>
          <a:xfrm>
            <a:off x="1481840" y="3641418"/>
            <a:ext cx="3894080" cy="1256462"/>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 name="下矢印 30"/>
          <p:cNvSpPr/>
          <p:nvPr/>
        </p:nvSpPr>
        <p:spPr>
          <a:xfrm flipH="1" flipV="1">
            <a:off x="5064445" y="3127719"/>
            <a:ext cx="162729" cy="99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1281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75520" y="1844824"/>
            <a:ext cx="9140552"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latin typeface="ＭＳ Ｐゴシック" panose="020B0600070205080204" pitchFamily="50" charset="-128"/>
                <a:ea typeface="ＭＳ Ｐゴシック" panose="020B0600070205080204" pitchFamily="50" charset="-128"/>
              </a:rPr>
              <a:t>第８次医療計画に向けた国の検討状況</a:t>
            </a:r>
            <a:endParaRPr lang="en-US" altLang="ja-JP" sz="4000" dirty="0">
              <a:latin typeface="ＭＳ Ｐゴシック" panose="020B0600070205080204" pitchFamily="50" charset="-128"/>
              <a:ea typeface="ＭＳ Ｐゴシック" panose="020B0600070205080204" pitchFamily="50" charset="-128"/>
            </a:endParaRPr>
          </a:p>
          <a:p>
            <a:r>
              <a:rPr lang="ja-JP" altLang="en-US" sz="4000" dirty="0">
                <a:latin typeface="ＭＳ Ｐゴシック" panose="020B0600070205080204" pitchFamily="50" charset="-128"/>
                <a:ea typeface="ＭＳ Ｐゴシック" panose="020B0600070205080204" pitchFamily="50" charset="-128"/>
              </a:rPr>
              <a:t>（参考）</a:t>
            </a:r>
            <a:endParaRPr lang="en-US" altLang="ja-JP" sz="4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623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1083" t="23422" r="22329" b="6688"/>
          <a:stretch/>
        </p:blipFill>
        <p:spPr>
          <a:xfrm>
            <a:off x="407368" y="0"/>
            <a:ext cx="9821066" cy="6819497"/>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136795539"/>
              </p:ext>
            </p:extLst>
          </p:nvPr>
        </p:nvGraphicFramePr>
        <p:xfrm>
          <a:off x="9624392" y="116632"/>
          <a:ext cx="2483769" cy="64008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443171829"/>
                    </a:ext>
                  </a:extLst>
                </a:gridCol>
                <a:gridCol w="539553">
                  <a:extLst>
                    <a:ext uri="{9D8B030D-6E8A-4147-A177-3AD203B41FA5}">
                      <a16:colId xmlns:a16="http://schemas.microsoft.com/office/drawing/2014/main" val="4177851032"/>
                    </a:ext>
                  </a:extLst>
                </a:gridCol>
              </a:tblGrid>
              <a:tr h="324233">
                <a:tc>
                  <a:txBody>
                    <a:bodyPr/>
                    <a:lstStyle/>
                    <a:p>
                      <a:pPr algn="dist"/>
                      <a:r>
                        <a:rPr kumimoji="1" lang="ja-JP" altLang="en-US" sz="1000" b="0" dirty="0">
                          <a:solidFill>
                            <a:schemeClr val="tx1"/>
                          </a:solidFill>
                        </a:rPr>
                        <a:t>第４回 在宅医療及び医療・介護連携に関するワーキンググループ</a:t>
                      </a:r>
                      <a:endParaRPr kumimoji="1" lang="en-US" altLang="ja-JP"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b="0" dirty="0">
                          <a:solidFill>
                            <a:schemeClr val="tx1"/>
                          </a:solidFill>
                        </a:rPr>
                        <a:t>資料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495788"/>
                  </a:ext>
                </a:extLst>
              </a:tr>
              <a:tr h="179824">
                <a:tc>
                  <a:txBody>
                    <a:bodyPr/>
                    <a:lstStyle/>
                    <a:p>
                      <a:pPr algn="dist"/>
                      <a:r>
                        <a:rPr kumimoji="1" lang="ja-JP" altLang="en-US" sz="1000" dirty="0">
                          <a:solidFill>
                            <a:schemeClr val="tx1"/>
                          </a:solidFill>
                        </a:rPr>
                        <a:t>令和４年</a:t>
                      </a:r>
                      <a:r>
                        <a:rPr kumimoji="1" lang="en-US" altLang="ja-JP" sz="1000" dirty="0">
                          <a:solidFill>
                            <a:schemeClr val="tx1"/>
                          </a:solidFill>
                        </a:rPr>
                        <a:t>7</a:t>
                      </a:r>
                      <a:r>
                        <a:rPr kumimoji="1" lang="ja-JP" altLang="en-US" sz="1000" dirty="0">
                          <a:solidFill>
                            <a:schemeClr val="tx1"/>
                          </a:solidFill>
                        </a:rPr>
                        <a:t>月</a:t>
                      </a:r>
                      <a:r>
                        <a:rPr kumimoji="1" lang="en-US" altLang="ja-JP" sz="1000" dirty="0">
                          <a:solidFill>
                            <a:schemeClr val="tx1"/>
                          </a:solidFill>
                        </a:rPr>
                        <a:t>20</a:t>
                      </a:r>
                      <a:r>
                        <a:rPr kumimoji="1" lang="ja-JP" altLang="en-US" sz="1000" dirty="0">
                          <a:solidFill>
                            <a:schemeClr val="tx1"/>
                          </a:solidFill>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651850"/>
                  </a:ext>
                </a:extLst>
              </a:tr>
            </a:tbl>
          </a:graphicData>
        </a:graphic>
      </p:graphicFrame>
    </p:spTree>
    <p:extLst>
      <p:ext uri="{BB962C8B-B14F-4D97-AF65-F5344CB8AC3E}">
        <p14:creationId xmlns:p14="http://schemas.microsoft.com/office/powerpoint/2010/main" val="110492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20668" t="22609" r="22329" b="6688"/>
          <a:stretch/>
        </p:blipFill>
        <p:spPr>
          <a:xfrm>
            <a:off x="695400" y="116632"/>
            <a:ext cx="9721080" cy="6624736"/>
          </a:xfrm>
          <a:prstGeom prst="rect">
            <a:avLst/>
          </a:prstGeom>
        </p:spPr>
      </p:pic>
    </p:spTree>
    <p:extLst>
      <p:ext uri="{BB962C8B-B14F-4D97-AF65-F5344CB8AC3E}">
        <p14:creationId xmlns:p14="http://schemas.microsoft.com/office/powerpoint/2010/main" val="133183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21775" t="23422" r="22328" b="6688"/>
          <a:stretch/>
        </p:blipFill>
        <p:spPr>
          <a:xfrm>
            <a:off x="1055440" y="93015"/>
            <a:ext cx="9577064" cy="6732391"/>
          </a:xfrm>
          <a:prstGeom prst="rect">
            <a:avLst/>
          </a:prstGeom>
        </p:spPr>
      </p:pic>
    </p:spTree>
    <p:extLst>
      <p:ext uri="{BB962C8B-B14F-4D97-AF65-F5344CB8AC3E}">
        <p14:creationId xmlns:p14="http://schemas.microsoft.com/office/powerpoint/2010/main" val="406088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662657"/>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318195" y="45765"/>
            <a:ext cx="8586117"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第８次医療計画に向けた今後の検討事項</a:t>
            </a:r>
          </a:p>
        </p:txBody>
      </p:sp>
      <p:pic>
        <p:nvPicPr>
          <p:cNvPr id="2" name="図 1"/>
          <p:cNvPicPr>
            <a:picLocks noChangeAspect="1"/>
          </p:cNvPicPr>
          <p:nvPr/>
        </p:nvPicPr>
        <p:blipFill rotWithShape="1">
          <a:blip r:embed="rId2"/>
          <a:srcRect l="23435" t="24609" r="24542" b="11407"/>
          <a:stretch/>
        </p:blipFill>
        <p:spPr>
          <a:xfrm>
            <a:off x="839416" y="679847"/>
            <a:ext cx="8934561" cy="6178153"/>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844915631"/>
              </p:ext>
            </p:extLst>
          </p:nvPr>
        </p:nvGraphicFramePr>
        <p:xfrm>
          <a:off x="8760296" y="731043"/>
          <a:ext cx="2483769" cy="64008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443171829"/>
                    </a:ext>
                  </a:extLst>
                </a:gridCol>
                <a:gridCol w="539553">
                  <a:extLst>
                    <a:ext uri="{9D8B030D-6E8A-4147-A177-3AD203B41FA5}">
                      <a16:colId xmlns:a16="http://schemas.microsoft.com/office/drawing/2014/main" val="4177851032"/>
                    </a:ext>
                  </a:extLst>
                </a:gridCol>
              </a:tblGrid>
              <a:tr h="324233">
                <a:tc>
                  <a:txBody>
                    <a:bodyPr/>
                    <a:lstStyle/>
                    <a:p>
                      <a:pPr algn="dist"/>
                      <a:r>
                        <a:rPr kumimoji="1" lang="ja-JP" altLang="en-US" sz="1000" b="0" dirty="0">
                          <a:solidFill>
                            <a:schemeClr val="tx1"/>
                          </a:solidFill>
                        </a:rPr>
                        <a:t>第</a:t>
                      </a:r>
                      <a:r>
                        <a:rPr kumimoji="1" lang="en-US" altLang="ja-JP" sz="1000" b="0" dirty="0">
                          <a:solidFill>
                            <a:schemeClr val="tx1"/>
                          </a:solidFill>
                        </a:rPr>
                        <a:t>1</a:t>
                      </a:r>
                      <a:r>
                        <a:rPr kumimoji="1" lang="ja-JP" altLang="en-US" sz="1000" b="0" dirty="0">
                          <a:solidFill>
                            <a:schemeClr val="tx1"/>
                          </a:solidFill>
                        </a:rPr>
                        <a:t>回 在宅医療及び医療・介護連携に関するワーキンググループ</a:t>
                      </a:r>
                      <a:endParaRPr kumimoji="1" lang="en-US" altLang="ja-JP"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b="0" dirty="0">
                          <a:solidFill>
                            <a:schemeClr val="tx1"/>
                          </a:solidFill>
                        </a:rPr>
                        <a:t>資料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495788"/>
                  </a:ext>
                </a:extLst>
              </a:tr>
              <a:tr h="237834">
                <a:tc>
                  <a:txBody>
                    <a:bodyPr/>
                    <a:lstStyle/>
                    <a:p>
                      <a:pPr algn="dist"/>
                      <a:r>
                        <a:rPr kumimoji="1" lang="ja-JP" altLang="en-US" sz="1000" dirty="0">
                          <a:solidFill>
                            <a:schemeClr val="tx1"/>
                          </a:solidFill>
                        </a:rPr>
                        <a:t>令和</a:t>
                      </a:r>
                      <a:r>
                        <a:rPr kumimoji="1" lang="en-US" altLang="ja-JP" sz="1000" dirty="0">
                          <a:solidFill>
                            <a:schemeClr val="tx1"/>
                          </a:solidFill>
                        </a:rPr>
                        <a:t>3</a:t>
                      </a:r>
                      <a:r>
                        <a:rPr kumimoji="1" lang="ja-JP" altLang="en-US" sz="1000" dirty="0">
                          <a:solidFill>
                            <a:schemeClr val="tx1"/>
                          </a:solidFill>
                        </a:rPr>
                        <a:t>年</a:t>
                      </a:r>
                      <a:r>
                        <a:rPr kumimoji="1" lang="en-US" altLang="ja-JP" sz="1000" dirty="0">
                          <a:solidFill>
                            <a:schemeClr val="tx1"/>
                          </a:solidFill>
                        </a:rPr>
                        <a:t>10</a:t>
                      </a:r>
                      <a:r>
                        <a:rPr kumimoji="1" lang="ja-JP" altLang="en-US" sz="1000" dirty="0">
                          <a:solidFill>
                            <a:schemeClr val="tx1"/>
                          </a:solidFill>
                        </a:rPr>
                        <a:t>月</a:t>
                      </a:r>
                      <a:r>
                        <a:rPr kumimoji="1" lang="en-US" altLang="ja-JP" sz="1000" dirty="0">
                          <a:solidFill>
                            <a:schemeClr val="tx1"/>
                          </a:solidFill>
                        </a:rPr>
                        <a:t>13</a:t>
                      </a:r>
                      <a:r>
                        <a:rPr kumimoji="1" lang="ja-JP" altLang="en-US" sz="1000" dirty="0">
                          <a:solidFill>
                            <a:schemeClr val="tx1"/>
                          </a:solidFill>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651850"/>
                  </a:ext>
                </a:extLst>
              </a:tr>
            </a:tbl>
          </a:graphicData>
        </a:graphic>
      </p:graphicFrame>
    </p:spTree>
    <p:extLst>
      <p:ext uri="{BB962C8B-B14F-4D97-AF65-F5344CB8AC3E}">
        <p14:creationId xmlns:p14="http://schemas.microsoft.com/office/powerpoint/2010/main" val="211504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457200">
              <a:defRPr/>
            </a:pPr>
            <a:fld id="{917BC1F7-888A-48EE-AA99-645E4FA09D1B}" type="slidenum">
              <a:rPr lang="ja-JP" altLang="en-US">
                <a:solidFill>
                  <a:prstClr val="black">
                    <a:tint val="75000"/>
                  </a:prstClr>
                </a:solidFill>
                <a:latin typeface="Calibri" panose="020F0502020204030204"/>
                <a:ea typeface="メイリオ" panose="020B0604030504040204" pitchFamily="50" charset="-128"/>
              </a:rPr>
              <a:pPr defTabSz="457200">
                <a:defRPr/>
              </a:pPr>
              <a:t>16</a:t>
            </a:fld>
            <a:endParaRPr lang="ja-JP" altLang="en-US" dirty="0">
              <a:solidFill>
                <a:prstClr val="black">
                  <a:tint val="75000"/>
                </a:prstClr>
              </a:solidFill>
              <a:latin typeface="Calibri" panose="020F0502020204030204"/>
              <a:ea typeface="メイリオ" panose="020B0604030504040204" pitchFamily="50" charset="-128"/>
            </a:endParaRPr>
          </a:p>
        </p:txBody>
      </p:sp>
      <p:sp>
        <p:nvSpPr>
          <p:cNvPr id="4" name="正方形/長方形 3"/>
          <p:cNvSpPr/>
          <p:nvPr/>
        </p:nvSpPr>
        <p:spPr>
          <a:xfrm>
            <a:off x="551384" y="873092"/>
            <a:ext cx="9704802" cy="1477328"/>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今後の検討事項（案）</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defTabSz="457200">
              <a:defRPr/>
            </a:pPr>
            <a:r>
              <a:rPr lang="ja-JP" altLang="en-US" dirty="0">
                <a:solidFill>
                  <a:prstClr val="black"/>
                </a:solidFill>
                <a:latin typeface="ＭＳ Ｐゴシック" panose="020B0600070205080204" pitchFamily="50" charset="-128"/>
                <a:ea typeface="ＭＳ Ｐゴシック" panose="020B0600070205080204" pitchFamily="50" charset="-128"/>
              </a:rPr>
              <a:t>　（１）在宅医療の基盤整備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dirty="0">
                <a:solidFill>
                  <a:prstClr val="black"/>
                </a:solidFill>
                <a:latin typeface="ＭＳ Ｐゴシック" panose="020B0600070205080204" pitchFamily="50" charset="-128"/>
                <a:ea typeface="ＭＳ Ｐゴシック" panose="020B0600070205080204" pitchFamily="50" charset="-128"/>
              </a:rPr>
              <a:t>　（２）患者の状態に応じた、質の高い在宅医療提供体制の確保</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dirty="0">
                <a:solidFill>
                  <a:prstClr val="black"/>
                </a:solidFill>
                <a:latin typeface="ＭＳ Ｐゴシック" panose="020B0600070205080204" pitchFamily="50" charset="-128"/>
                <a:ea typeface="ＭＳ Ｐゴシック" panose="020B0600070205080204" pitchFamily="50" charset="-128"/>
              </a:rPr>
              <a:t>　（３）災害時や新興感染症拡大時における在宅医療の提供体制</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  </a:t>
            </a:r>
            <a:r>
              <a:rPr lang="ja-JP" altLang="en-US"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⇒これら（</a:t>
            </a:r>
            <a:r>
              <a:rPr lang="en-US" altLang="ja-JP" sz="1400" dirty="0">
                <a:solidFill>
                  <a:prstClr val="black"/>
                </a:solidFill>
                <a:latin typeface="ＭＳ Ｐゴシック" panose="020B0600070205080204" pitchFamily="50" charset="-128"/>
                <a:ea typeface="ＭＳ Ｐゴシック" panose="020B0600070205080204" pitchFamily="50" charset="-128"/>
              </a:rPr>
              <a:t>1</a:t>
            </a:r>
            <a:r>
              <a:rPr lang="ja-JP" altLang="en-US" sz="1400" dirty="0">
                <a:solidFill>
                  <a:prstClr val="black"/>
                </a:solidFill>
                <a:latin typeface="ＭＳ Ｐゴシック" panose="020B0600070205080204" pitchFamily="50" charset="-128"/>
                <a:ea typeface="ＭＳ Ｐゴシック" panose="020B0600070205080204" pitchFamily="50" charset="-128"/>
              </a:rPr>
              <a:t>）～（</a:t>
            </a:r>
            <a:r>
              <a:rPr lang="en-US" altLang="ja-JP" sz="1400" dirty="0">
                <a:solidFill>
                  <a:prstClr val="black"/>
                </a:solidFill>
                <a:latin typeface="ＭＳ Ｐゴシック" panose="020B0600070205080204" pitchFamily="50" charset="-128"/>
                <a:ea typeface="ＭＳ Ｐゴシック" panose="020B0600070205080204" pitchFamily="50" charset="-128"/>
              </a:rPr>
              <a:t>3</a:t>
            </a:r>
            <a:r>
              <a:rPr lang="ja-JP" altLang="en-US" sz="1400" dirty="0">
                <a:solidFill>
                  <a:prstClr val="black"/>
                </a:solidFill>
                <a:latin typeface="ＭＳ Ｐゴシック" panose="020B0600070205080204" pitchFamily="50" charset="-128"/>
                <a:ea typeface="ＭＳ Ｐゴシック" panose="020B0600070205080204" pitchFamily="50" charset="-128"/>
              </a:rPr>
              <a:t>）については、</a:t>
            </a:r>
            <a:r>
              <a:rPr lang="en-US" altLang="ja-JP" sz="1400" dirty="0">
                <a:solidFill>
                  <a:prstClr val="black"/>
                </a:solidFill>
                <a:latin typeface="ＭＳ Ｐゴシック" panose="020B0600070205080204" pitchFamily="50" charset="-128"/>
                <a:ea typeface="ＭＳ Ｐゴシック" panose="020B0600070205080204" pitchFamily="50" charset="-128"/>
              </a:rPr>
              <a:t>R4</a:t>
            </a:r>
            <a:r>
              <a:rPr lang="ja-JP" altLang="en-US" sz="1400" dirty="0">
                <a:solidFill>
                  <a:prstClr val="black"/>
                </a:solidFill>
                <a:latin typeface="ＭＳ Ｐゴシック" panose="020B0600070205080204" pitchFamily="50" charset="-128"/>
                <a:ea typeface="ＭＳ Ｐゴシック" panose="020B0600070205080204" pitchFamily="50" charset="-128"/>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8</a:t>
            </a:r>
            <a:r>
              <a:rPr lang="ja-JP" altLang="en-US" sz="1400" dirty="0">
                <a:solidFill>
                  <a:prstClr val="black"/>
                </a:solidFill>
                <a:latin typeface="ＭＳ Ｐゴシック" panose="020B0600070205080204" pitchFamily="50" charset="-128"/>
                <a:ea typeface="ＭＳ Ｐゴシック" panose="020B0600070205080204" pitchFamily="50" charset="-128"/>
              </a:rPr>
              <a:t>月までに順次議論し、秋頃報告書をとりまとめ、</a:t>
            </a:r>
            <a:r>
              <a:rPr lang="en-US" altLang="ja-JP" sz="1400" dirty="0">
                <a:solidFill>
                  <a:prstClr val="black"/>
                </a:solidFill>
                <a:latin typeface="ＭＳ Ｐゴシック" panose="020B0600070205080204" pitchFamily="50" charset="-128"/>
                <a:ea typeface="ＭＳ Ｐゴシック" panose="020B0600070205080204" pitchFamily="50" charset="-128"/>
              </a:rPr>
              <a:t>R5</a:t>
            </a:r>
            <a:r>
              <a:rPr lang="ja-JP" altLang="en-US" sz="1400" dirty="0">
                <a:solidFill>
                  <a:prstClr val="black"/>
                </a:solidFill>
                <a:latin typeface="ＭＳ Ｐゴシック" panose="020B0600070205080204" pitchFamily="50" charset="-128"/>
                <a:ea typeface="ＭＳ Ｐゴシック" panose="020B0600070205080204" pitchFamily="50" charset="-128"/>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1</a:t>
            </a:r>
            <a:r>
              <a:rPr lang="ja-JP" altLang="en-US" sz="1400" dirty="0">
                <a:solidFill>
                  <a:prstClr val="black"/>
                </a:solidFill>
                <a:latin typeface="ＭＳ Ｐゴシック" panose="020B0600070205080204" pitchFamily="50" charset="-128"/>
                <a:ea typeface="ＭＳ Ｐゴシック" panose="020B0600070205080204" pitchFamily="50" charset="-128"/>
              </a:rPr>
              <a:t>～</a:t>
            </a:r>
            <a:r>
              <a:rPr lang="en-US" altLang="ja-JP" sz="1400" dirty="0">
                <a:solidFill>
                  <a:prstClr val="black"/>
                </a:solidFill>
                <a:latin typeface="ＭＳ Ｐゴシック" panose="020B0600070205080204" pitchFamily="50" charset="-128"/>
                <a:ea typeface="ＭＳ Ｐゴシック" panose="020B0600070205080204" pitchFamily="50" charset="-128"/>
              </a:rPr>
              <a:t>3</a:t>
            </a:r>
            <a:r>
              <a:rPr lang="ja-JP" altLang="en-US" sz="1400" dirty="0">
                <a:solidFill>
                  <a:prstClr val="black"/>
                </a:solidFill>
                <a:latin typeface="ＭＳ Ｐゴシック" panose="020B0600070205080204" pitchFamily="50" charset="-128"/>
                <a:ea typeface="ＭＳ Ｐゴシック" panose="020B0600070205080204" pitchFamily="50" charset="-128"/>
              </a:rPr>
              <a:t>月に作成指針に反映。</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2351584" y="2324657"/>
            <a:ext cx="9228995" cy="276999"/>
          </a:xfrm>
          <a:prstGeom prst="rect">
            <a:avLst/>
          </a:prstGeom>
        </p:spPr>
        <p:txBody>
          <a:bodyPr wrap="square">
            <a:spAutoFit/>
          </a:bodyPr>
          <a:lstStyle/>
          <a:p>
            <a:pPr algn="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・令和４年３月９日　第２回在宅医療及び医療・介護連携に関するワーキンググループ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278828" y="4649708"/>
            <a:ext cx="11593289" cy="2092881"/>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今後マンパワーの制約がある中、必要となる在宅医療等の整備量を確保するため、</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在宅医療等需要の設定及びそれを踏まえた</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整備量の在り方</a:t>
            </a:r>
            <a:r>
              <a:rPr lang="ja-JP" altLang="en-US" sz="1600" dirty="0">
                <a:solidFill>
                  <a:prstClr val="black"/>
                </a:solidFill>
                <a:latin typeface="ＭＳ Ｐゴシック" panose="020B0600070205080204" pitchFamily="50" charset="-128"/>
                <a:ea typeface="ＭＳ Ｐゴシック" panose="020B0600070205080204" pitchFamily="50" charset="-128"/>
              </a:rPr>
              <a:t>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基盤整備を行っていく上で、在宅医療を提供する医療機関等やそれを支える医療機関等との役割分担や診療のバックアップ等の仕組みとしてのグループ化、多職種連携、在宅医療・介護連携、情報通信機器等の活用等も含めた、</a:t>
            </a:r>
            <a:r>
              <a:rPr lang="ja-JP" altLang="en-US" sz="1600" u="sng" dirty="0">
                <a:solidFill>
                  <a:srgbClr val="FF0000"/>
                </a:solidFill>
                <a:latin typeface="ＭＳ Ｐゴシック" panose="020B0600070205080204" pitchFamily="50" charset="-128"/>
                <a:ea typeface="ＭＳ Ｐゴシック" panose="020B0600070205080204" pitchFamily="50" charset="-128"/>
              </a:rPr>
              <a:t>質の高い効果的・効率的な在宅医療の提供体制の在り方</a:t>
            </a:r>
            <a:r>
              <a:rPr lang="ja-JP" altLang="en-US" sz="1600" dirty="0">
                <a:solidFill>
                  <a:prstClr val="black"/>
                </a:solidFill>
                <a:latin typeface="ＭＳ Ｐゴシック" panose="020B0600070205080204" pitchFamily="50" charset="-128"/>
                <a:ea typeface="ＭＳ Ｐゴシック" panose="020B0600070205080204" pitchFamily="50" charset="-128"/>
              </a:rPr>
              <a:t>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これらを踏まえつつ、在宅療養患者の状態に応じて適切な医療を提供できるよう</a:t>
            </a:r>
            <a:r>
              <a:rPr lang="ja-JP" altLang="en-US" sz="1600" u="sng" dirty="0">
                <a:solidFill>
                  <a:srgbClr val="FF0000"/>
                </a:solidFill>
                <a:latin typeface="ＭＳ Ｐゴシック" panose="020B0600070205080204" pitchFamily="50" charset="-128"/>
                <a:ea typeface="ＭＳ Ｐゴシック" panose="020B0600070205080204" pitchFamily="50" charset="-128"/>
              </a:rPr>
              <a:t>質を維持し、また持続可能性を高める方策</a:t>
            </a:r>
            <a:r>
              <a:rPr lang="ja-JP" altLang="en-US" sz="1600" dirty="0">
                <a:solidFill>
                  <a:prstClr val="black"/>
                </a:solidFill>
                <a:latin typeface="ＭＳ Ｐゴシック" panose="020B0600070205080204" pitchFamily="50" charset="-128"/>
                <a:ea typeface="ＭＳ Ｐゴシック" panose="020B0600070205080204" pitchFamily="50" charset="-128"/>
              </a:rPr>
              <a:t>に</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2985358" y="591077"/>
            <a:ext cx="9228995" cy="307777"/>
          </a:xfrm>
          <a:prstGeom prst="rect">
            <a:avLst/>
          </a:prstGeom>
        </p:spPr>
        <p:txBody>
          <a:bodyPr wrap="square">
            <a:spAutoFit/>
          </a:bodyPr>
          <a:lstStyle/>
          <a:p>
            <a:pPr algn="r" defTabSz="457200">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・令和３年</a:t>
            </a:r>
            <a:r>
              <a:rPr lang="en-US" altLang="ja-JP" sz="1400" dirty="0">
                <a:solidFill>
                  <a:prstClr val="black"/>
                </a:solidFill>
                <a:latin typeface="ＭＳ Ｐゴシック" panose="020B0600070205080204" pitchFamily="50" charset="-128"/>
                <a:ea typeface="ＭＳ Ｐゴシック" panose="020B0600070205080204" pitchFamily="50" charset="-128"/>
              </a:rPr>
              <a:t>10</a:t>
            </a:r>
            <a:r>
              <a:rPr lang="ja-JP" altLang="en-US" sz="1400" dirty="0">
                <a:solidFill>
                  <a:prstClr val="black"/>
                </a:solidFill>
                <a:latin typeface="ＭＳ Ｐゴシック" panose="020B0600070205080204" pitchFamily="50" charset="-128"/>
                <a:ea typeface="ＭＳ Ｐゴシック" panose="020B0600070205080204" pitchFamily="50" charset="-128"/>
              </a:rPr>
              <a:t>月</a:t>
            </a:r>
            <a:r>
              <a:rPr lang="en-US" altLang="ja-JP" sz="1400" dirty="0">
                <a:solidFill>
                  <a:prstClr val="black"/>
                </a:solidFill>
                <a:latin typeface="ＭＳ Ｐゴシック" panose="020B0600070205080204" pitchFamily="50" charset="-128"/>
                <a:ea typeface="ＭＳ Ｐゴシック" panose="020B0600070205080204" pitchFamily="50" charset="-128"/>
              </a:rPr>
              <a:t>19</a:t>
            </a:r>
            <a:r>
              <a:rPr lang="ja-JP" altLang="en-US" sz="1400" dirty="0">
                <a:solidFill>
                  <a:prstClr val="black"/>
                </a:solidFill>
                <a:latin typeface="ＭＳ Ｐゴシック" panose="020B0600070205080204" pitchFamily="50" charset="-128"/>
                <a:ea typeface="ＭＳ Ｐゴシック" panose="020B0600070205080204" pitchFamily="50" charset="-128"/>
              </a:rPr>
              <a:t>日　第１回在宅医療及び医療・介護連携に関するワーキンググループ　資料より</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63351" y="2591305"/>
            <a:ext cx="11521279" cy="1846659"/>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現状の医療計画では、在宅医療の基盤整備に係る指標として訪問診療を実施している医療機関数等が採用されており、</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一日あたりの訪問サービスが可能な患者数など今後増加が見込まれる</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在宅医療等を必要とする患者に対応した具体的な</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数値目標は設定されていない。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今後高齢化等に伴う在宅医療や介護の需要増大に対し、相応の基盤整備を行う必要がある地域が一定程度存在するが、</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マンパワーの制約がある中、在宅医療等を必要とする患者に適切なサービスが提供されるためには、</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在宅医療における役割      </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分担や介護との連携、情報通信機器の活用などを含めた効率的な提供体制を構築すること</a:t>
            </a:r>
            <a:r>
              <a:rPr lang="ja-JP" altLang="en-US" sz="1600" dirty="0">
                <a:solidFill>
                  <a:prstClr val="black"/>
                </a:solidFill>
                <a:latin typeface="ＭＳ Ｐゴシック" panose="020B0600070205080204" pitchFamily="50" charset="-128"/>
                <a:ea typeface="ＭＳ Ｐゴシック" panose="020B0600070205080204" pitchFamily="50" charset="-128"/>
              </a:rPr>
              <a:t>が必要。</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タイトル 1"/>
          <p:cNvSpPr txBox="1">
            <a:spLocks/>
          </p:cNvSpPr>
          <p:nvPr/>
        </p:nvSpPr>
        <p:spPr>
          <a:xfrm>
            <a:off x="407369" y="-3561"/>
            <a:ext cx="972107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１</a:t>
            </a:r>
            <a:r>
              <a:rPr lang="en-US" altLang="ja-JP" sz="3600" dirty="0">
                <a:latin typeface="ＭＳ Ｐゴシック" panose="020B0600070205080204" pitchFamily="50" charset="-128"/>
                <a:ea typeface="ＭＳ Ｐゴシック" panose="020B0600070205080204" pitchFamily="50" charset="-128"/>
              </a:rPr>
              <a:t>)</a:t>
            </a:r>
            <a:endParaRPr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370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457200">
              <a:defRPr/>
            </a:pPr>
            <a:fld id="{917BC1F7-888A-48EE-AA99-645E4FA09D1B}" type="slidenum">
              <a:rPr lang="ja-JP" altLang="en-US">
                <a:solidFill>
                  <a:prstClr val="black">
                    <a:tint val="75000"/>
                  </a:prstClr>
                </a:solidFill>
                <a:latin typeface="ＭＳ Ｐゴシック" panose="020B0600070205080204" pitchFamily="50" charset="-128"/>
                <a:ea typeface="ＭＳ Ｐゴシック" panose="020B0600070205080204" pitchFamily="50" charset="-128"/>
              </a:rPr>
              <a:pPr defTabSz="457200">
                <a:defRPr/>
              </a:pPr>
              <a:t>17</a:t>
            </a:fld>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313145" y="2410933"/>
            <a:ext cx="11520000" cy="861774"/>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望まれない救急搬送事例が報告される中、在宅療養患者に対して</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、引き続き</a:t>
            </a:r>
            <a:r>
              <a:rPr lang="en-US" altLang="ja-JP" sz="1600" u="sng" dirty="0">
                <a:solidFill>
                  <a:srgbClr val="FF0000"/>
                </a:solidFill>
                <a:latin typeface="ＭＳ Ｐゴシック" panose="020B0600070205080204" pitchFamily="50" charset="-128"/>
                <a:ea typeface="ＭＳ Ｐゴシック" panose="020B0600070205080204" pitchFamily="50" charset="-128"/>
              </a:rPr>
              <a:t>ACP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の普及を進めるとともに、在宅医療機関及び救急医療機関・消防機関との情報共有や連携の強化</a:t>
            </a:r>
            <a:r>
              <a:rPr lang="ja-JP" altLang="en-US" sz="1600" dirty="0">
                <a:solidFill>
                  <a:prstClr val="black"/>
                </a:solidFill>
                <a:latin typeface="ＭＳ Ｐゴシック" panose="020B0600070205080204" pitchFamily="50" charset="-128"/>
                <a:ea typeface="ＭＳ Ｐゴシック" panose="020B0600070205080204" pitchFamily="50" charset="-128"/>
              </a:rPr>
              <a:t>（救急搬送時のルール策定等）を地域全体としてどのように考えるか。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35360" y="707649"/>
            <a:ext cx="11520000" cy="1846659"/>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「在宅医療連携モデル構築のための実態調査報告書」（</a:t>
            </a:r>
            <a:r>
              <a:rPr lang="en-US" altLang="ja-JP" sz="1600" dirty="0">
                <a:solidFill>
                  <a:prstClr val="black"/>
                </a:solidFill>
                <a:latin typeface="ＭＳ Ｐゴシック" panose="020B0600070205080204" pitchFamily="50" charset="-128"/>
                <a:ea typeface="ＭＳ Ｐゴシック" panose="020B0600070205080204" pitchFamily="50" charset="-128"/>
              </a:rPr>
              <a:t>H29</a:t>
            </a:r>
            <a:r>
              <a:rPr lang="ja-JP" altLang="en-US" sz="1600" dirty="0">
                <a:solidFill>
                  <a:prstClr val="black"/>
                </a:solidFill>
                <a:latin typeface="ＭＳ Ｐゴシック" panose="020B0600070205080204" pitchFamily="50" charset="-128"/>
                <a:ea typeface="ＭＳ Ｐゴシック" panose="020B0600070205080204" pitchFamily="50" charset="-128"/>
              </a:rPr>
              <a:t>年度）によると、地域の診療所で在宅医療を維持・推進する上での課題として、「在宅医療に携わる医療従事者の確保」に次いで、「</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急変時に対応するための後方支援体制の整備</a:t>
            </a:r>
            <a:r>
              <a:rPr lang="ja-JP" altLang="en-US" sz="1600" dirty="0">
                <a:solidFill>
                  <a:prstClr val="black"/>
                </a:solidFill>
                <a:latin typeface="ＭＳ Ｐゴシック" panose="020B0600070205080204" pitchFamily="50" charset="-128"/>
                <a:ea typeface="ＭＳ Ｐゴシック" panose="020B0600070205080204" pitchFamily="50" charset="-128"/>
              </a:rPr>
              <a:t>」が挙げられている。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在宅医療を受けている患者の救急搬送への対応状況について、「在宅療養患者における救急搬送について受入医療機関の</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指定等を含むルールの作成」があると回答したのは、９％であった。</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algn="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200" dirty="0">
                <a:solidFill>
                  <a:prstClr val="black"/>
                </a:solidFill>
                <a:latin typeface="ＭＳ Ｐゴシック" panose="020B0600070205080204" pitchFamily="50" charset="-128"/>
                <a:ea typeface="ＭＳ Ｐゴシック" panose="020B0600070205080204" pitchFamily="50" charset="-128"/>
              </a:rPr>
              <a:t>（「在宅医療・救急医療連携に係る調査・セミナー事業報告書」より：調査は</a:t>
            </a:r>
            <a:r>
              <a:rPr lang="en-US" altLang="ja-JP" sz="1200" dirty="0">
                <a:solidFill>
                  <a:prstClr val="black"/>
                </a:solidFill>
                <a:latin typeface="ＭＳ Ｐゴシック" panose="020B0600070205080204" pitchFamily="50" charset="-128"/>
                <a:ea typeface="ＭＳ Ｐゴシック" panose="020B0600070205080204" pitchFamily="50" charset="-128"/>
              </a:rPr>
              <a:t>47</a:t>
            </a:r>
            <a:r>
              <a:rPr lang="ja-JP" altLang="en-US" sz="1200" dirty="0">
                <a:solidFill>
                  <a:prstClr val="black"/>
                </a:solidFill>
                <a:latin typeface="ＭＳ Ｐゴシック" panose="020B0600070205080204" pitchFamily="50" charset="-128"/>
                <a:ea typeface="ＭＳ Ｐゴシック" panose="020B0600070205080204" pitchFamily="50" charset="-128"/>
              </a:rPr>
              <a:t>都道府県対象に実施）</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タイトル 1"/>
          <p:cNvSpPr txBox="1">
            <a:spLocks/>
          </p:cNvSpPr>
          <p:nvPr/>
        </p:nvSpPr>
        <p:spPr>
          <a:xfrm>
            <a:off x="407368" y="-23553"/>
            <a:ext cx="9793088"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２</a:t>
            </a:r>
            <a:r>
              <a:rPr lang="en-US" altLang="ja-JP" sz="3600" dirty="0">
                <a:latin typeface="ＭＳ Ｐゴシック" panose="020B0600070205080204" pitchFamily="50" charset="-128"/>
                <a:ea typeface="ＭＳ Ｐゴシック" panose="020B0600070205080204" pitchFamily="50" charset="-128"/>
              </a:rPr>
              <a:t>)</a:t>
            </a:r>
          </a:p>
        </p:txBody>
      </p:sp>
      <p:sp>
        <p:nvSpPr>
          <p:cNvPr id="15" name="正方形/長方形 14"/>
          <p:cNvSpPr/>
          <p:nvPr/>
        </p:nvSpPr>
        <p:spPr>
          <a:xfrm>
            <a:off x="335360" y="5234632"/>
            <a:ext cx="11520000" cy="1354217"/>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在宅医療機関での</a:t>
            </a:r>
            <a:r>
              <a:rPr lang="en-US" altLang="ja-JP" sz="1600" dirty="0">
                <a:solidFill>
                  <a:prstClr val="black"/>
                </a:solidFill>
                <a:latin typeface="ＭＳ Ｐゴシック" panose="020B0600070205080204" pitchFamily="50" charset="-128"/>
                <a:ea typeface="ＭＳ Ｐゴシック" panose="020B0600070205080204" pitchFamily="50" charset="-128"/>
              </a:rPr>
              <a:t>BCP</a:t>
            </a:r>
            <a:r>
              <a:rPr lang="ja-JP" altLang="en-US" sz="1600" dirty="0">
                <a:solidFill>
                  <a:prstClr val="black"/>
                </a:solidFill>
                <a:latin typeface="ＭＳ Ｐゴシック" panose="020B0600070205080204" pitchFamily="50" charset="-128"/>
                <a:ea typeface="ＭＳ Ｐゴシック" panose="020B0600070205080204" pitchFamily="50" charset="-128"/>
              </a:rPr>
              <a:t>策定率が低いことや、「在宅医療の体制構築に係る指針」上で、在宅医療にいて積極的役割を担う医療機関に求められる事項を踏まえ、</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まずは在宅医療において積極的役割を担う医療機関が自ら</a:t>
            </a:r>
            <a:r>
              <a:rPr lang="en-US" altLang="ja-JP" sz="1600" u="sng" dirty="0">
                <a:solidFill>
                  <a:srgbClr val="FF0000"/>
                </a:solidFill>
                <a:latin typeface="ＭＳ Ｐゴシック" panose="020B0600070205080204" pitchFamily="50" charset="-128"/>
                <a:ea typeface="ＭＳ Ｐゴシック" panose="020B0600070205080204" pitchFamily="50" charset="-128"/>
              </a:rPr>
              <a:t>BCP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策定</a:t>
            </a:r>
            <a:r>
              <a:rPr lang="ja-JP" altLang="en-US" sz="1600" dirty="0">
                <a:solidFill>
                  <a:prstClr val="black"/>
                </a:solidFill>
                <a:latin typeface="ＭＳ Ｐゴシック" panose="020B0600070205080204" pitchFamily="50" charset="-128"/>
                <a:ea typeface="ＭＳ Ｐゴシック" panose="020B0600070205080204" pitchFamily="50" charset="-128"/>
              </a:rPr>
              <a:t>を進めてはどうか。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また、当該医療機関が周囲の在宅医療を担う医療機関や事業所との連携及び相互の医療機能を補完する視点を含めた</a:t>
            </a:r>
            <a:r>
              <a:rPr lang="en-US" altLang="ja-JP" sz="1600" dirty="0">
                <a:solidFill>
                  <a:prstClr val="black"/>
                </a:solidFill>
                <a:latin typeface="ＭＳ Ｐゴシック" panose="020B0600070205080204" pitchFamily="50" charset="-128"/>
                <a:ea typeface="ＭＳ Ｐゴシック" panose="020B0600070205080204" pitchFamily="50" charset="-128"/>
              </a:rPr>
              <a:t>BCP</a:t>
            </a:r>
            <a:r>
              <a:rPr lang="ja-JP" altLang="en-US" sz="1600" dirty="0">
                <a:solidFill>
                  <a:prstClr val="black"/>
                </a:solidFill>
                <a:latin typeface="ＭＳ Ｐゴシック" panose="020B0600070205080204" pitchFamily="50" charset="-128"/>
                <a:ea typeface="ＭＳ Ｐゴシック" panose="020B0600070205080204" pitchFamily="50" charset="-128"/>
              </a:rPr>
              <a:t>策定を進めることについてどう考えるか。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335360" y="3347246"/>
            <a:ext cx="11520000" cy="2092881"/>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在宅療養支援病院における</a:t>
            </a:r>
            <a:r>
              <a:rPr lang="en-US" altLang="ja-JP" sz="1600" u="sng" dirty="0">
                <a:solidFill>
                  <a:srgbClr val="FF0000"/>
                </a:solidFill>
                <a:latin typeface="ＭＳ Ｐゴシック" panose="020B0600070205080204" pitchFamily="50" charset="-128"/>
                <a:ea typeface="ＭＳ Ｐゴシック" panose="020B0600070205080204" pitchFamily="50" charset="-128"/>
              </a:rPr>
              <a:t>BCP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の策定は約</a:t>
            </a:r>
            <a:r>
              <a:rPr lang="en-US" altLang="ja-JP" sz="1600" u="sng" dirty="0">
                <a:solidFill>
                  <a:srgbClr val="FF0000"/>
                </a:solidFill>
                <a:latin typeface="ＭＳ Ｐゴシック" panose="020B0600070205080204" pitchFamily="50" charset="-128"/>
                <a:ea typeface="ＭＳ Ｐゴシック" panose="020B0600070205080204" pitchFamily="50" charset="-128"/>
              </a:rPr>
              <a:t>32</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％、在宅療養支援診療所では約</a:t>
            </a:r>
            <a:r>
              <a:rPr lang="en-US" altLang="ja-JP" sz="1600" u="sng" dirty="0">
                <a:solidFill>
                  <a:srgbClr val="FF0000"/>
                </a:solidFill>
                <a:latin typeface="ＭＳ Ｐゴシック" panose="020B0600070205080204" pitchFamily="50" charset="-128"/>
                <a:ea typeface="ＭＳ Ｐゴシック" panose="020B0600070205080204" pitchFamily="50" charset="-128"/>
              </a:rPr>
              <a:t>11</a:t>
            </a:r>
            <a:r>
              <a:rPr lang="ja-JP" altLang="en-US" sz="1600" u="sng" dirty="0">
                <a:solidFill>
                  <a:srgbClr val="FF0000"/>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となっている。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策定した</a:t>
            </a:r>
            <a:r>
              <a:rPr lang="en-US" altLang="ja-JP" sz="1600" dirty="0">
                <a:solidFill>
                  <a:prstClr val="black"/>
                </a:solidFill>
                <a:latin typeface="ＭＳ Ｐゴシック" panose="020B0600070205080204" pitchFamily="50" charset="-128"/>
                <a:ea typeface="ＭＳ Ｐゴシック" panose="020B0600070205080204" pitchFamily="50" charset="-128"/>
              </a:rPr>
              <a:t>BCP</a:t>
            </a:r>
            <a:r>
              <a:rPr lang="ja-JP" altLang="en-US" sz="1600" dirty="0">
                <a:solidFill>
                  <a:prstClr val="black"/>
                </a:solidFill>
                <a:latin typeface="ＭＳ Ｐゴシック" panose="020B0600070205080204" pitchFamily="50" charset="-128"/>
                <a:ea typeface="ＭＳ Ｐゴシック" panose="020B0600070205080204" pitchFamily="50" charset="-128"/>
              </a:rPr>
              <a:t>の内容に地域の関係医療機関等との連携を踏まえた内容が含まれているのは、病院で約半数、診療所では</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約４割との回答であった。　</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（以上、令和２年</a:t>
            </a:r>
            <a:r>
              <a:rPr lang="en-US" altLang="ja-JP" sz="1600" dirty="0">
                <a:solidFill>
                  <a:prstClr val="black"/>
                </a:solidFill>
                <a:latin typeface="ＭＳ Ｐゴシック" panose="020B0600070205080204" pitchFamily="50" charset="-128"/>
                <a:ea typeface="ＭＳ Ｐゴシック" panose="020B0600070205080204" pitchFamily="50" charset="-128"/>
              </a:rPr>
              <a:t>12</a:t>
            </a:r>
            <a:r>
              <a:rPr lang="ja-JP" altLang="en-US" sz="1600" dirty="0">
                <a:solidFill>
                  <a:prstClr val="black"/>
                </a:solidFill>
                <a:latin typeface="ＭＳ Ｐゴシック" panose="020B0600070205080204" pitchFamily="50" charset="-128"/>
                <a:ea typeface="ＭＳ Ｐゴシック" panose="020B0600070205080204" pitchFamily="50" charset="-128"/>
              </a:rPr>
              <a:t>月～３年２月に在宅療養支援病院及び在宅療養支援診療所に対し、インターネットでの調査より）</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在宅医療機関が被災した場合、発災後の在宅療養患者の安否確認を含め、人工呼吸器等の医療機器を使用する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患者等を抱える医療機関も多く、緊急性も高く、事業の継続が必要であり、</a:t>
            </a:r>
            <a:r>
              <a:rPr lang="en-US" altLang="ja-JP" sz="1600" u="sng" dirty="0">
                <a:solidFill>
                  <a:srgbClr val="FF0000"/>
                </a:solidFill>
                <a:latin typeface="ＭＳ Ｐゴシック" panose="020B0600070205080204" pitchFamily="50" charset="-128"/>
                <a:ea typeface="ＭＳ Ｐゴシック" panose="020B0600070205080204" pitchFamily="50" charset="-128"/>
              </a:rPr>
              <a:t>BCP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の策定は重要</a:t>
            </a:r>
            <a:r>
              <a:rPr lang="ja-JP" altLang="en-US" sz="1600" dirty="0">
                <a:solidFill>
                  <a:prstClr val="black"/>
                </a:solidFill>
                <a:latin typeface="ＭＳ Ｐゴシック" panose="020B0600070205080204" pitchFamily="50" charset="-128"/>
                <a:ea typeface="ＭＳ Ｐゴシック" panose="020B0600070205080204" pitchFamily="50" charset="-128"/>
              </a:rPr>
              <a:t>である。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5315467" y="606606"/>
            <a:ext cx="6876533" cy="276999"/>
          </a:xfrm>
          <a:prstGeom prst="rect">
            <a:avLst/>
          </a:prstGeom>
        </p:spPr>
        <p:txBody>
          <a:bodyPr wrap="square">
            <a:spAutoFit/>
          </a:bodyPr>
          <a:lstStyle/>
          <a:p>
            <a:pP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（令和４年６月</a:t>
            </a:r>
            <a:r>
              <a:rPr lang="en-US" altLang="ja-JP" sz="1200" dirty="0">
                <a:solidFill>
                  <a:prstClr val="black"/>
                </a:solidFill>
                <a:latin typeface="ＭＳ Ｐゴシック" panose="020B0600070205080204" pitchFamily="50" charset="-128"/>
                <a:ea typeface="ＭＳ Ｐゴシック" panose="020B0600070205080204" pitchFamily="50" charset="-128"/>
              </a:rPr>
              <a:t>15</a:t>
            </a:r>
            <a:r>
              <a:rPr lang="ja-JP" altLang="en-US" sz="1200" dirty="0">
                <a:solidFill>
                  <a:prstClr val="black"/>
                </a:solidFill>
                <a:latin typeface="ＭＳ Ｐゴシック" panose="020B0600070205080204" pitchFamily="50" charset="-128"/>
                <a:ea typeface="ＭＳ Ｐゴシック" panose="020B0600070205080204" pitchFamily="50" charset="-128"/>
              </a:rPr>
              <a:t>日　第３回在宅医療及び医療・介護連携に関するワーキンググループ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6058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63352" y="8557"/>
            <a:ext cx="9793088"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３</a:t>
            </a:r>
            <a:r>
              <a:rPr lang="en-US" altLang="ja-JP" sz="3600" dirty="0">
                <a:latin typeface="ＭＳ Ｐゴシック" panose="020B0600070205080204" pitchFamily="50" charset="-128"/>
                <a:ea typeface="ＭＳ Ｐゴシック" panose="020B0600070205080204" pitchFamily="50" charset="-128"/>
              </a:rPr>
              <a:t>)</a:t>
            </a:r>
          </a:p>
        </p:txBody>
      </p:sp>
      <p:sp>
        <p:nvSpPr>
          <p:cNvPr id="4" name="正方形/長方形 3"/>
          <p:cNvSpPr/>
          <p:nvPr/>
        </p:nvSpPr>
        <p:spPr>
          <a:xfrm>
            <a:off x="3359696" y="642639"/>
            <a:ext cx="8640960" cy="276999"/>
          </a:xfrm>
          <a:prstGeom prst="rect">
            <a:avLst/>
          </a:prstGeom>
        </p:spPr>
        <p:txBody>
          <a:bodyPr wrap="square">
            <a:spAutoFit/>
          </a:bodyPr>
          <a:lstStyle/>
          <a:p>
            <a:pPr algn="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・令和４年７月</a:t>
            </a:r>
            <a:r>
              <a:rPr lang="en-US" altLang="ja-JP" sz="1200" dirty="0">
                <a:solidFill>
                  <a:prstClr val="black"/>
                </a:solidFill>
                <a:latin typeface="ＭＳ Ｐゴシック" panose="020B0600070205080204" pitchFamily="50" charset="-128"/>
                <a:ea typeface="ＭＳ Ｐゴシック" panose="020B0600070205080204" pitchFamily="50" charset="-128"/>
              </a:rPr>
              <a:t>20</a:t>
            </a:r>
            <a:r>
              <a:rPr lang="ja-JP" altLang="en-US" sz="1200" dirty="0">
                <a:solidFill>
                  <a:prstClr val="black"/>
                </a:solidFill>
                <a:latin typeface="ＭＳ Ｐゴシック" panose="020B0600070205080204" pitchFamily="50" charset="-128"/>
                <a:ea typeface="ＭＳ Ｐゴシック" panose="020B0600070205080204" pitchFamily="50" charset="-128"/>
              </a:rPr>
              <a:t>日　第４回在宅医療及び医療・介護連携に関するワーキンググループ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343794" y="3865175"/>
            <a:ext cx="11520000" cy="1846659"/>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71463" indent="-271463"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今後の在宅医療の提供体制について、量的拡充（医療機関や事業所数の増加）や効率化も含めた一層の整備が求められるが、</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現在の地域ごとの医療資源の状況を踏まえ、どのように整備していくべきか</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71463" indent="-271463"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在宅医療における医療圏（在宅医療圏）について、どのような規模で設定していくべきか。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71463" indent="-271463" defTabSz="457200">
              <a:buFont typeface="Wingdings" panose="05000000000000000000" pitchFamily="2" charset="2"/>
              <a:buChar char="u"/>
              <a:defRPr/>
            </a:pP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「在宅医療において積極的役割を担う医療機関」及び「在宅医療に必要な連携を担う拠点」の機能や役割を現行の記載よりも</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71463" indent="-27146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明確に</a:t>
            </a:r>
            <a:r>
              <a:rPr lang="ja-JP" altLang="en-US" sz="1600" dirty="0">
                <a:solidFill>
                  <a:prstClr val="black"/>
                </a:solidFill>
                <a:latin typeface="ＭＳ Ｐゴシック" panose="020B0600070205080204" pitchFamily="50" charset="-128"/>
                <a:ea typeface="ＭＳ Ｐゴシック" panose="020B0600070205080204" pitchFamily="50" charset="-128"/>
              </a:rPr>
              <a:t>し、地域における在宅医療の提供体制の整備や介護サービス等との連携を行うための</a:t>
            </a:r>
            <a:r>
              <a:rPr lang="ja-JP" altLang="en-US" sz="1600" dirty="0">
                <a:latin typeface="ＭＳ Ｐゴシック" panose="020B0600070205080204" pitchFamily="50" charset="-128"/>
                <a:ea typeface="ＭＳ Ｐゴシック" panose="020B0600070205080204" pitchFamily="50" charset="-128"/>
              </a:rPr>
              <a:t>拠点の整備</a:t>
            </a:r>
            <a:r>
              <a:rPr lang="ja-JP" altLang="en-US" sz="1600" dirty="0">
                <a:solidFill>
                  <a:prstClr val="black"/>
                </a:solidFill>
                <a:latin typeface="ＭＳ Ｐゴシック" panose="020B0600070205080204" pitchFamily="50" charset="-128"/>
                <a:ea typeface="ＭＳ Ｐゴシック" panose="020B0600070205080204" pitchFamily="50" charset="-128"/>
              </a:rPr>
              <a:t>を進めていくことと</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71463" indent="-27146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してはどうか。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35360" y="1192078"/>
            <a:ext cx="11520000" cy="2123658"/>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在宅医療及び訪問看護の利用者数は、今後高齢者の増加等により多くの地域で増加が見込まれる。</a:t>
            </a:r>
            <a:r>
              <a:rPr lang="en-US" altLang="ja-JP" sz="1600" dirty="0">
                <a:solidFill>
                  <a:prstClr val="black"/>
                </a:solidFill>
                <a:latin typeface="ＭＳ Ｐゴシック" panose="020B0600070205080204" pitchFamily="50" charset="-128"/>
                <a:ea typeface="ＭＳ Ｐゴシック" panose="020B0600070205080204" pitchFamily="50" charset="-128"/>
              </a:rPr>
              <a:t>2040</a:t>
            </a:r>
            <a:r>
              <a:rPr lang="ja-JP" altLang="en-US" sz="1600" dirty="0">
                <a:solidFill>
                  <a:prstClr val="black"/>
                </a:solidFill>
                <a:latin typeface="ＭＳ Ｐゴシック" panose="020B0600070205080204" pitchFamily="50" charset="-128"/>
                <a:ea typeface="ＭＳ Ｐゴシック" panose="020B0600070205080204" pitchFamily="50" charset="-128"/>
              </a:rPr>
              <a:t>年に向けて、</a:t>
            </a:r>
            <a:r>
              <a:rPr lang="ja-JP" altLang="en-US" sz="1600" u="sng" dirty="0">
                <a:solidFill>
                  <a:srgbClr val="FF0000"/>
                </a:solidFill>
                <a:latin typeface="ＭＳ Ｐゴシック" panose="020B0600070205080204" pitchFamily="50" charset="-128"/>
                <a:ea typeface="ＭＳ Ｐゴシック" panose="020B0600070205080204" pitchFamily="50" charset="-128"/>
              </a:rPr>
              <a:t>生産年齢人口の減少に伴うマンパワーの確保も求められる中、在宅医療の提供体制の整備がより一層必要</a:t>
            </a:r>
            <a:r>
              <a:rPr lang="ja-JP" altLang="en-US" sz="1600" dirty="0">
                <a:solidFill>
                  <a:prstClr val="black"/>
                </a:solidFill>
                <a:latin typeface="ＭＳ Ｐゴシック" panose="020B0600070205080204" pitchFamily="50" charset="-128"/>
                <a:ea typeface="ＭＳ Ｐゴシック" panose="020B0600070205080204" pitchFamily="50" charset="-128"/>
              </a:rPr>
              <a:t>となる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在宅医療の提供体制を整備していくに当たっては、現在の地域の在宅医療に係る体制の整備状況、介護サービス等との連携</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状況を踏まえ、適切な医療圏を設定することが必要。</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医療計画において、作成指針上記載が望ましいとされている</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「在宅医療を積極的に担う医療機関」や「在宅医療に必要な連携を</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担う拠点」に関して、多くの都道府県において具体的な記載がない</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algn="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0589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645" y="600461"/>
            <a:ext cx="11809312" cy="2585323"/>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「在宅医療の提供体制構築に係る指針」では、</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「日常の療養支援」においては、患者の疾患、重症度に応じた医療が多職種協働に</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より、できる限り患者が住み慣れた地域で継続的、包括的に提供されることが目標</a:t>
            </a:r>
            <a:r>
              <a:rPr lang="ja-JP" altLang="en-US" sz="1600" dirty="0">
                <a:solidFill>
                  <a:prstClr val="black"/>
                </a:solidFill>
                <a:latin typeface="ＭＳ Ｐゴシック" panose="020B0600070205080204" pitchFamily="50" charset="-128"/>
                <a:ea typeface="ＭＳ Ｐゴシック" panose="020B0600070205080204" pitchFamily="50" charset="-128"/>
              </a:rPr>
              <a:t>となっている。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今後増加が見込まれる在宅医療において、多職種連携の推進や薬物療法の有効性及び安全性の確保の観点から、令和元年の</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薬機法改正により導入された地域連携薬局をはじめ、薬局のさらなる活用が期待される。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リハビリ、栄養、口腔の取組は一体となって運用されることで、より効果的な自立支援・重度化防止につながることが期待される。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訪問リハビリテーションのレセプト件数は年々増加しており、多くは介護保険により提供されている。一方で、訪問リハビリテーションの実施の提供主体は病院・診療所となっており、地域における訪問リハビリテーションを行う事業所数・利用率のばらつきも大きい。</a:t>
            </a:r>
            <a:r>
              <a:rPr lang="ja-JP" altLang="en-US" sz="1200" dirty="0">
                <a:solidFill>
                  <a:prstClr val="black"/>
                </a:solidFill>
                <a:latin typeface="ＭＳ Ｐゴシック" panose="020B0600070205080204" pitchFamily="50" charset="-128"/>
                <a:ea typeface="ＭＳ Ｐゴシック" panose="020B0600070205080204" pitchFamily="50" charset="-128"/>
              </a:rPr>
              <a:t>　</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さらに、在宅医療を受ける患者への管理栄養士による栄養食事指導の実施件数や医療機関・事業所数は、年々増加傾向にある。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一方で、管理栄養士による居宅療養管理指導を算定している偉業所の数の分布は、全国でばらつきがある。</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362770" y="44624"/>
            <a:ext cx="9693670"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４</a:t>
            </a:r>
            <a:r>
              <a:rPr lang="en-US" altLang="ja-JP" sz="3600" dirty="0">
                <a:latin typeface="ＭＳ Ｐゴシック" panose="020B0600070205080204" pitchFamily="50" charset="-128"/>
                <a:ea typeface="ＭＳ Ｐゴシック" panose="020B0600070205080204" pitchFamily="50" charset="-128"/>
              </a:rPr>
              <a:t>)</a:t>
            </a:r>
          </a:p>
        </p:txBody>
      </p:sp>
      <p:sp>
        <p:nvSpPr>
          <p:cNvPr id="4" name="正方形/長方形 3"/>
          <p:cNvSpPr/>
          <p:nvPr/>
        </p:nvSpPr>
        <p:spPr>
          <a:xfrm>
            <a:off x="3574207" y="583389"/>
            <a:ext cx="8640960" cy="276999"/>
          </a:xfrm>
          <a:prstGeom prst="rect">
            <a:avLst/>
          </a:prstGeom>
        </p:spPr>
        <p:txBody>
          <a:bodyPr wrap="square">
            <a:spAutoFit/>
          </a:bodyPr>
          <a:lstStyle/>
          <a:p>
            <a:pPr algn="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・令和４年７月</a:t>
            </a:r>
            <a:r>
              <a:rPr lang="en-US" altLang="ja-JP" sz="1200" dirty="0">
                <a:solidFill>
                  <a:prstClr val="black"/>
                </a:solidFill>
                <a:latin typeface="ＭＳ Ｐゴシック" panose="020B0600070205080204" pitchFamily="50" charset="-128"/>
                <a:ea typeface="ＭＳ Ｐゴシック" panose="020B0600070205080204" pitchFamily="50" charset="-128"/>
              </a:rPr>
              <a:t>28</a:t>
            </a:r>
            <a:r>
              <a:rPr lang="ja-JP" altLang="en-US" sz="1200" dirty="0">
                <a:solidFill>
                  <a:prstClr val="black"/>
                </a:solidFill>
                <a:latin typeface="ＭＳ Ｐゴシック" panose="020B0600070205080204" pitchFamily="50" charset="-128"/>
                <a:ea typeface="ＭＳ Ｐゴシック" panose="020B0600070205080204" pitchFamily="50" charset="-128"/>
              </a:rPr>
              <a:t>日　第５回在宅医療及び医療・介護連携に関するワーキンググループ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263352" y="3217125"/>
            <a:ext cx="11809312" cy="1138773"/>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地域連携薬局を含めた在宅医療にかかわる薬局について、医療計画上の記載を充実させることについて、どのように考えるか。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在宅医療提供体制を充実させる観点から、リハビリテーション専門職によるリハビリや多職種と連携した管理栄養士による栄養食事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指導についてどのように考えるか。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263352" y="4317094"/>
            <a:ext cx="12169352" cy="1107996"/>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訪問診療を利用している小児は約</a:t>
            </a:r>
            <a:r>
              <a:rPr lang="en-US" altLang="ja-JP" sz="1600" dirty="0">
                <a:solidFill>
                  <a:prstClr val="black"/>
                </a:solidFill>
                <a:latin typeface="ＭＳ Ｐゴシック" panose="020B0600070205080204" pitchFamily="50" charset="-128"/>
                <a:ea typeface="ＭＳ Ｐゴシック" panose="020B0600070205080204" pitchFamily="50" charset="-128"/>
              </a:rPr>
              <a:t>3,200</a:t>
            </a:r>
            <a:r>
              <a:rPr lang="ja-JP" altLang="en-US" sz="1600" dirty="0">
                <a:solidFill>
                  <a:prstClr val="black"/>
                </a:solidFill>
                <a:latin typeface="ＭＳ Ｐゴシック" panose="020B0600070205080204" pitchFamily="50" charset="-128"/>
                <a:ea typeface="ＭＳ Ｐゴシック" panose="020B0600070205080204" pitchFamily="50" charset="-128"/>
              </a:rPr>
              <a:t>人であり、特に</a:t>
            </a:r>
            <a:r>
              <a:rPr lang="en-US" altLang="ja-JP" sz="1600" dirty="0">
                <a:solidFill>
                  <a:prstClr val="black"/>
                </a:solidFill>
                <a:latin typeface="ＭＳ Ｐゴシック" panose="020B0600070205080204" pitchFamily="50" charset="-128"/>
                <a:ea typeface="ＭＳ Ｐゴシック" panose="020B0600070205080204" pitchFamily="50" charset="-128"/>
              </a:rPr>
              <a:t>10</a:t>
            </a:r>
            <a:r>
              <a:rPr lang="ja-JP" altLang="en-US" sz="1600" dirty="0">
                <a:solidFill>
                  <a:prstClr val="black"/>
                </a:solidFill>
                <a:latin typeface="ＭＳ Ｐゴシック" panose="020B0600070205080204" pitchFamily="50" charset="-128"/>
                <a:ea typeface="ＭＳ Ｐゴシック" panose="020B0600070205080204" pitchFamily="50" charset="-128"/>
              </a:rPr>
              <a:t>歳未満は難病等の患者の割合が多い。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訪問看護を利用している小児は約</a:t>
            </a:r>
            <a:r>
              <a:rPr lang="en-US" altLang="ja-JP" sz="1600" dirty="0">
                <a:solidFill>
                  <a:prstClr val="black"/>
                </a:solidFill>
                <a:latin typeface="ＭＳ Ｐゴシック" panose="020B0600070205080204" pitchFamily="50" charset="-128"/>
                <a:ea typeface="ＭＳ Ｐゴシック" panose="020B0600070205080204" pitchFamily="50" charset="-128"/>
              </a:rPr>
              <a:t>20,000</a:t>
            </a:r>
            <a:r>
              <a:rPr lang="ja-JP" altLang="en-US" sz="1600" dirty="0">
                <a:solidFill>
                  <a:prstClr val="black"/>
                </a:solidFill>
                <a:latin typeface="ＭＳ Ｐゴシック" panose="020B0600070205080204" pitchFamily="50" charset="-128"/>
                <a:ea typeface="ＭＳ Ｐゴシック" panose="020B0600070205080204" pitchFamily="50" charset="-128"/>
              </a:rPr>
              <a:t>人であり、そのうち半数程度が難病等や医療的ケアに該当する児である。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小児在宅医療については利用者数や提供機関数を把握できていない都道府県が多く、小児在宅医療の実態が必ずしも明確ではない。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263352" y="5463236"/>
            <a:ext cx="11809312" cy="1354217"/>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都道府県が小児在宅医療の利用者数と提供機関数を把握するにあたり、国や都道府県においてどのような取組が必要と考え</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られるか。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小児に対応する訪問診療提供機関や訪問看護ステーションが不足している地域において、それらを充足するためにどのような</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方策が考えられるか。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4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75520" y="1556792"/>
            <a:ext cx="7776864" cy="3888432"/>
          </a:xfrm>
        </p:spPr>
        <p:txBody>
          <a:bodyPr>
            <a:normAutofit/>
          </a:bodyPr>
          <a:lstStyle/>
          <a:p>
            <a:pPr marL="0" indent="0">
              <a:lnSpc>
                <a:spcPct val="150000"/>
              </a:lnSpc>
              <a:spcBef>
                <a:spcPts val="600"/>
              </a:spcBef>
              <a:spcAft>
                <a:spcPts val="600"/>
              </a:spcAft>
              <a:buNone/>
            </a:pPr>
            <a:r>
              <a:rPr kumimoji="1" lang="ja-JP" altLang="en-US" sz="3600" dirty="0">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①　</a:t>
            </a:r>
            <a:r>
              <a:rPr kumimoji="1" lang="ja-JP" altLang="en-US" sz="3600" dirty="0">
                <a:latin typeface="ＭＳ Ｐゴシック" panose="020B0600070205080204" pitchFamily="50" charset="-128"/>
                <a:ea typeface="ＭＳ Ｐゴシック" panose="020B0600070205080204" pitchFamily="50" charset="-128"/>
              </a:rPr>
              <a:t>大阪府の在宅医療の現状</a:t>
            </a:r>
            <a:endParaRPr kumimoji="1" lang="en-US" altLang="ja-JP" sz="3600" dirty="0">
              <a:latin typeface="ＭＳ Ｐゴシック" panose="020B0600070205080204" pitchFamily="50" charset="-128"/>
              <a:ea typeface="ＭＳ Ｐゴシック" panose="020B0600070205080204" pitchFamily="50" charset="-128"/>
            </a:endParaRPr>
          </a:p>
          <a:p>
            <a:pPr marL="0" indent="0">
              <a:lnSpc>
                <a:spcPct val="150000"/>
              </a:lnSpc>
              <a:spcBef>
                <a:spcPts val="600"/>
              </a:spcBef>
              <a:spcAft>
                <a:spcPts val="600"/>
              </a:spcAft>
              <a:buNone/>
            </a:pPr>
            <a:r>
              <a:rPr lang="ja-JP" altLang="en-US" sz="3600" dirty="0">
                <a:latin typeface="ＭＳ Ｐゴシック" panose="020B0600070205080204" pitchFamily="50" charset="-128"/>
                <a:ea typeface="ＭＳ Ｐゴシック" panose="020B0600070205080204" pitchFamily="50" charset="-128"/>
              </a:rPr>
              <a:t>　②　令和４年度　府の取組</a:t>
            </a:r>
            <a:endParaRPr lang="en-US" altLang="ja-JP" sz="3600" dirty="0">
              <a:latin typeface="ＭＳ Ｐゴシック" panose="020B0600070205080204" pitchFamily="50" charset="-128"/>
              <a:ea typeface="ＭＳ Ｐゴシック" panose="020B0600070205080204" pitchFamily="50" charset="-128"/>
            </a:endParaRPr>
          </a:p>
          <a:p>
            <a:pPr marL="0" indent="0">
              <a:lnSpc>
                <a:spcPct val="150000"/>
              </a:lnSpc>
              <a:spcBef>
                <a:spcPts val="600"/>
              </a:spcBef>
              <a:spcAft>
                <a:spcPts val="600"/>
              </a:spcAft>
              <a:buNone/>
            </a:pPr>
            <a:r>
              <a:rPr lang="ja-JP" altLang="en-US" sz="3600" dirty="0">
                <a:latin typeface="ＭＳ Ｐゴシック" panose="020B0600070205080204" pitchFamily="50" charset="-128"/>
                <a:ea typeface="ＭＳ Ｐゴシック" panose="020B0600070205080204" pitchFamily="50" charset="-128"/>
              </a:rPr>
              <a:t>　③　令和４年度　スケジュール</a:t>
            </a:r>
            <a:endParaRPr lang="en-US" altLang="ja-JP" sz="3600" dirty="0">
              <a:latin typeface="ＭＳ Ｐゴシック" panose="020B0600070205080204" pitchFamily="50" charset="-128"/>
              <a:ea typeface="ＭＳ Ｐゴシック" panose="020B0600070205080204" pitchFamily="50" charset="-128"/>
            </a:endParaRPr>
          </a:p>
          <a:p>
            <a:pPr marL="0" indent="0">
              <a:lnSpc>
                <a:spcPct val="150000"/>
              </a:lnSpc>
              <a:spcBef>
                <a:spcPts val="600"/>
              </a:spcBef>
              <a:spcAft>
                <a:spcPts val="600"/>
              </a:spcAft>
              <a:buNone/>
            </a:pPr>
            <a:r>
              <a:rPr lang="ja-JP" altLang="en-US" sz="3600" dirty="0">
                <a:latin typeface="ＭＳ Ｐゴシック" panose="020B0600070205080204" pitchFamily="50" charset="-128"/>
                <a:ea typeface="ＭＳ Ｐゴシック" panose="020B0600070205080204" pitchFamily="50" charset="-128"/>
              </a:rPr>
              <a:t>　　（参考）国の検討状況</a:t>
            </a:r>
            <a:endParaRPr lang="en-US" altLang="ja-JP" sz="3600" dirty="0">
              <a:latin typeface="ＭＳ Ｐゴシック" panose="020B0600070205080204" pitchFamily="50" charset="-128"/>
              <a:ea typeface="ＭＳ Ｐゴシック" panose="020B0600070205080204" pitchFamily="50" charset="-128"/>
            </a:endParaRPr>
          </a:p>
        </p:txBody>
      </p:sp>
      <p:cxnSp>
        <p:nvCxnSpPr>
          <p:cNvPr id="4" name="直線コネクタ 3"/>
          <p:cNvCxnSpPr/>
          <p:nvPr/>
        </p:nvCxnSpPr>
        <p:spPr>
          <a:xfrm>
            <a:off x="-6352" y="676279"/>
            <a:ext cx="12204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479376" y="42197"/>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内容</a:t>
            </a:r>
          </a:p>
        </p:txBody>
      </p:sp>
    </p:spTree>
    <p:extLst>
      <p:ext uri="{BB962C8B-B14F-4D97-AF65-F5344CB8AC3E}">
        <p14:creationId xmlns:p14="http://schemas.microsoft.com/office/powerpoint/2010/main" val="201808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5591" y="-36546"/>
            <a:ext cx="10964985" cy="634082"/>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第８次医療計画策定に向けての国のスケジュール</a:t>
            </a:r>
          </a:p>
        </p:txBody>
      </p:sp>
      <p:cxnSp>
        <p:nvCxnSpPr>
          <p:cNvPr id="6" name="直線コネクタ 5"/>
          <p:cNvCxnSpPr/>
          <p:nvPr/>
        </p:nvCxnSpPr>
        <p:spPr>
          <a:xfrm>
            <a:off x="0" y="556120"/>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1831825233"/>
              </p:ext>
            </p:extLst>
          </p:nvPr>
        </p:nvGraphicFramePr>
        <p:xfrm>
          <a:off x="263352" y="638950"/>
          <a:ext cx="11660818" cy="5964182"/>
        </p:xfrm>
        <a:graphic>
          <a:graphicData uri="http://schemas.openxmlformats.org/drawingml/2006/table">
            <a:tbl>
              <a:tblPr firstRow="1" bandRow="1">
                <a:tableStyleId>{5940675A-B579-460E-94D1-54222C63F5DA}</a:tableStyleId>
              </a:tblPr>
              <a:tblGrid>
                <a:gridCol w="866472">
                  <a:extLst>
                    <a:ext uri="{9D8B030D-6E8A-4147-A177-3AD203B41FA5}">
                      <a16:colId xmlns:a16="http://schemas.microsoft.com/office/drawing/2014/main" val="3228792849"/>
                    </a:ext>
                  </a:extLst>
                </a:gridCol>
                <a:gridCol w="1233924">
                  <a:extLst>
                    <a:ext uri="{9D8B030D-6E8A-4147-A177-3AD203B41FA5}">
                      <a16:colId xmlns:a16="http://schemas.microsoft.com/office/drawing/2014/main" val="4147925540"/>
                    </a:ext>
                  </a:extLst>
                </a:gridCol>
                <a:gridCol w="9560422">
                  <a:extLst>
                    <a:ext uri="{9D8B030D-6E8A-4147-A177-3AD203B41FA5}">
                      <a16:colId xmlns:a16="http://schemas.microsoft.com/office/drawing/2014/main" val="3324577137"/>
                    </a:ext>
                  </a:extLst>
                </a:gridCol>
              </a:tblGrid>
              <a:tr h="545927">
                <a:tc rowSpan="2">
                  <a:txBody>
                    <a:bodyPr/>
                    <a:lstStyle/>
                    <a:p>
                      <a:r>
                        <a:rPr kumimoji="1" lang="ja-JP" altLang="en-US" sz="1400" dirty="0">
                          <a:latin typeface="ＭＳ Ｐゴシック" panose="020B0600070205080204" pitchFamily="50" charset="-128"/>
                          <a:ea typeface="ＭＳ Ｐゴシック" panose="020B0600070205080204" pitchFamily="50" charset="-128"/>
                        </a:rPr>
                        <a:t>令和</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３年度</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10</a:t>
                      </a:r>
                      <a:r>
                        <a:rPr kumimoji="1" lang="ja-JP" altLang="en-US" sz="1400" dirty="0">
                          <a:latin typeface="ＭＳ Ｐゴシック" panose="020B0600070205080204" pitchFamily="50" charset="-128"/>
                          <a:ea typeface="ＭＳ Ｐゴシック" panose="020B0600070205080204" pitchFamily="50" charset="-128"/>
                        </a:rPr>
                        <a:t>月～</a:t>
                      </a:r>
                      <a:r>
                        <a:rPr kumimoji="1" lang="en-US" altLang="ja-JP" sz="1400" dirty="0">
                          <a:latin typeface="ＭＳ Ｐゴシック" panose="020B0600070205080204" pitchFamily="50" charset="-128"/>
                          <a:ea typeface="ＭＳ Ｐゴシック" panose="020B0600070205080204" pitchFamily="50" charset="-128"/>
                        </a:rPr>
                        <a:t>12</a:t>
                      </a:r>
                      <a:r>
                        <a:rPr kumimoji="1" lang="ja-JP" altLang="en-US" sz="1400" dirty="0">
                          <a:latin typeface="ＭＳ Ｐゴシック" panose="020B0600070205080204" pitchFamily="50" charset="-128"/>
                          <a:ea typeface="ＭＳ Ｐゴシック" panose="020B0600070205080204" pitchFamily="50" charset="-128"/>
                        </a:rPr>
                        <a:t>月</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10/13 </a:t>
                      </a:r>
                      <a:r>
                        <a:rPr kumimoji="1" lang="ja-JP" altLang="en-US" sz="1400" dirty="0">
                          <a:latin typeface="ＭＳ Ｐゴシック" panose="020B0600070205080204" pitchFamily="50" charset="-128"/>
                          <a:ea typeface="ＭＳ Ｐゴシック" panose="020B0600070205080204" pitchFamily="50" charset="-128"/>
                        </a:rPr>
                        <a:t>　第１回在宅医療及び医療・介護連携に関するワーキング</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〇本ワーキンググループの今後の進め方について</a:t>
                      </a:r>
                      <a:endParaRPr kumimoji="1" lang="en-US" altLang="ja-JP"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315689089"/>
                  </a:ext>
                </a:extLst>
              </a:tr>
              <a:tr h="545927">
                <a:tc vMerge="1">
                  <a:txBody>
                    <a:bodyPr/>
                    <a:lstStyle/>
                    <a:p>
                      <a:endParaRPr kumimoji="1" lang="ja-JP" altLang="en-US" dirty="0"/>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１月～３月</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3/9</a:t>
                      </a:r>
                      <a:r>
                        <a:rPr kumimoji="1" lang="ja-JP" altLang="en-US" sz="1400" dirty="0">
                          <a:latin typeface="ＭＳ Ｐゴシック" panose="020B0600070205080204" pitchFamily="50" charset="-128"/>
                          <a:ea typeface="ＭＳ Ｐゴシック" panose="020B0600070205080204" pitchFamily="50" charset="-128"/>
                        </a:rPr>
                        <a:t>　第２回ワーキング</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a:t>
                      </a:r>
                      <a:r>
                        <a:rPr kumimoji="1" lang="en-US" altLang="ja-JP" sz="1400" dirty="0">
                          <a:latin typeface="ＭＳ Ｐゴシック" panose="020B0600070205080204" pitchFamily="50" charset="-128"/>
                          <a:ea typeface="ＭＳ Ｐゴシック" panose="020B0600070205080204" pitchFamily="50" charset="-128"/>
                        </a:rPr>
                        <a:t>2040</a:t>
                      </a:r>
                      <a:r>
                        <a:rPr kumimoji="1" lang="ja-JP" altLang="en-US" sz="1400" dirty="0">
                          <a:latin typeface="ＭＳ Ｐゴシック" panose="020B0600070205080204" pitchFamily="50" charset="-128"/>
                          <a:ea typeface="ＭＳ Ｐゴシック" panose="020B0600070205080204" pitchFamily="50" charset="-128"/>
                        </a:rPr>
                        <a:t>年までの人口動態・患者動態等について　　〇在宅医療の現状と課題について</a:t>
                      </a:r>
                    </a:p>
                  </a:txBody>
                  <a:tcPr/>
                </a:tc>
                <a:extLst>
                  <a:ext uri="{0D108BD9-81ED-4DB2-BD59-A6C34878D82A}">
                    <a16:rowId xmlns:a16="http://schemas.microsoft.com/office/drawing/2014/main" val="2382839597"/>
                  </a:ext>
                </a:extLst>
              </a:tr>
              <a:tr h="1122132">
                <a:tc rowSpan="5">
                  <a:txBody>
                    <a:bodyPr/>
                    <a:lstStyle/>
                    <a:p>
                      <a:r>
                        <a:rPr kumimoji="1" lang="ja-JP" altLang="en-US" sz="1400" dirty="0">
                          <a:latin typeface="ＭＳ Ｐゴシック" panose="020B0600070205080204" pitchFamily="50" charset="-128"/>
                          <a:ea typeface="ＭＳ Ｐゴシック" panose="020B0600070205080204" pitchFamily="50" charset="-128"/>
                        </a:rPr>
                        <a:t>令和</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４年度</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４月～６月</a:t>
                      </a:r>
                      <a:endParaRPr kumimoji="1" lang="en-US" altLang="ja-JP" sz="1400" dirty="0">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400" dirty="0">
                          <a:solidFill>
                            <a:srgbClr val="FF0000"/>
                          </a:solidFill>
                          <a:latin typeface="ＭＳ Ｐゴシック" panose="020B0600070205080204" pitchFamily="50" charset="-128"/>
                          <a:ea typeface="ＭＳ Ｐゴシック" panose="020B0600070205080204" pitchFamily="50" charset="-128"/>
                        </a:rPr>
                        <a:t>6/15 </a:t>
                      </a:r>
                      <a:r>
                        <a:rPr kumimoji="1" lang="ja-JP" altLang="en-US" sz="1400" dirty="0">
                          <a:solidFill>
                            <a:srgbClr val="FF0000"/>
                          </a:solidFill>
                          <a:latin typeface="ＭＳ Ｐゴシック" panose="020B0600070205080204" pitchFamily="50" charset="-128"/>
                          <a:ea typeface="ＭＳ Ｐゴシック" panose="020B0600070205080204" pitchFamily="50" charset="-128"/>
                        </a:rPr>
                        <a:t>第３回ワーキング</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〇急変時対応等入院医療との連携を含めた、住み慣れた地域における、看取りを含む患者の病状に応じた</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   </a:t>
                      </a:r>
                      <a:r>
                        <a:rPr kumimoji="1" lang="ja-JP" altLang="en-US" sz="1400" dirty="0">
                          <a:latin typeface="ＭＳ Ｐゴシック" panose="020B0600070205080204" pitchFamily="50" charset="-128"/>
                          <a:ea typeface="ＭＳ Ｐゴシック" panose="020B0600070205080204" pitchFamily="50" charset="-128"/>
                        </a:rPr>
                        <a:t>在宅医療の提供整備について</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〇新興感染症拡大時及び災害時における医療提供体制の確保や事業継続に係る体制構築について</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〇災害時における在宅人工呼吸器・在宅酸素患者の安否確認体制の構築や緊急時の医療機器の確保について</a:t>
                      </a:r>
                    </a:p>
                  </a:txBody>
                  <a:tcPr/>
                </a:tc>
                <a:extLst>
                  <a:ext uri="{0D108BD9-81ED-4DB2-BD59-A6C34878D82A}">
                    <a16:rowId xmlns:a16="http://schemas.microsoft.com/office/drawing/2014/main" val="611464829"/>
                  </a:ext>
                </a:extLst>
              </a:tr>
              <a:tr h="1894686">
                <a:tc vMerge="1">
                  <a:txBody>
                    <a:bodyPr/>
                    <a:lstStyle/>
                    <a:p>
                      <a:endParaRPr kumimoji="1" lang="ja-JP" altLang="en-US" dirty="0"/>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７月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7/20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第４回ワーキング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○在宅医療の基盤整備について（その１）</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・訪問診療、訪問看護等に係る基盤整備について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・情報通信機器の活用を含む、効率的な在宅医療提供体制整備の在り方について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7/28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第５回ワーキング</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○在宅医療の基盤整備について（その２）</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・訪問歯科診療、訪問薬剤管理指導、訪問リハビリテーション、訪問栄養食事指導を含む多職種連携について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・医療的ケア児をはじめとする小児に対する、小児医療や訪問看護等との連携を踏まえた在宅医療の</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体制整備について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45647151"/>
                  </a:ext>
                </a:extLst>
              </a:tr>
              <a:tr h="380148">
                <a:tc vMerge="1">
                  <a:txBody>
                    <a:bodyPr/>
                    <a:lstStyle/>
                    <a:p>
                      <a:endParaRPr kumimoji="1" lang="ja-JP" altLang="en-US" dirty="0"/>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62821657"/>
                  </a:ext>
                </a:extLst>
              </a:tr>
              <a:tr h="321133">
                <a:tc vMerge="1">
                  <a:txBody>
                    <a:bodyPr/>
                    <a:lstStyle/>
                    <a:p>
                      <a:endParaRPr kumimoji="1" lang="ja-JP" altLang="en-US" dirty="0"/>
                    </a:p>
                  </a:txBody>
                  <a:tcPr/>
                </a:tc>
                <a:tc>
                  <a:txBody>
                    <a:bodyP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p>
                  </a:txBody>
                  <a:tcPr/>
                </a:tc>
                <a:extLst>
                  <a:ext uri="{0D108BD9-81ED-4DB2-BD59-A6C34878D82A}">
                    <a16:rowId xmlns:a16="http://schemas.microsoft.com/office/drawing/2014/main" val="117115293"/>
                  </a:ext>
                </a:extLst>
              </a:tr>
              <a:tr h="455200">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１月～３月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医療計画の指針作成</a:t>
                      </a:r>
                    </a:p>
                  </a:txBody>
                  <a:tcPr/>
                </a:tc>
                <a:extLst>
                  <a:ext uri="{0D108BD9-81ED-4DB2-BD59-A6C34878D82A}">
                    <a16:rowId xmlns:a16="http://schemas.microsoft.com/office/drawing/2014/main" val="3345791095"/>
                  </a:ext>
                </a:extLst>
              </a:tr>
              <a:tr h="545927">
                <a:tc>
                  <a:txBody>
                    <a:bodyPr/>
                    <a:lstStyle/>
                    <a:p>
                      <a:r>
                        <a:rPr kumimoji="1" lang="ja-JP" altLang="en-US" sz="1400" dirty="0">
                          <a:latin typeface="ＭＳ Ｐゴシック" panose="020B0600070205080204" pitchFamily="50" charset="-128"/>
                          <a:ea typeface="ＭＳ Ｐゴシック" panose="020B0600070205080204" pitchFamily="50" charset="-128"/>
                        </a:rPr>
                        <a:t>令和</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５年度</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４月～</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都道府県における医療計画の策定</a:t>
                      </a:r>
                    </a:p>
                  </a:txBody>
                  <a:tcPr/>
                </a:tc>
                <a:extLst>
                  <a:ext uri="{0D108BD9-81ED-4DB2-BD59-A6C34878D82A}">
                    <a16:rowId xmlns:a16="http://schemas.microsoft.com/office/drawing/2014/main" val="3822233546"/>
                  </a:ext>
                </a:extLst>
              </a:tr>
            </a:tbl>
          </a:graphicData>
        </a:graphic>
      </p:graphicFrame>
      <p:sp>
        <p:nvSpPr>
          <p:cNvPr id="8" name="下矢印 7"/>
          <p:cNvSpPr/>
          <p:nvPr/>
        </p:nvSpPr>
        <p:spPr>
          <a:xfrm>
            <a:off x="11071145" y="634841"/>
            <a:ext cx="942619" cy="4080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　</a:t>
            </a:r>
          </a:p>
        </p:txBody>
      </p:sp>
      <p:sp>
        <p:nvSpPr>
          <p:cNvPr id="9" name="下矢印 8"/>
          <p:cNvSpPr/>
          <p:nvPr/>
        </p:nvSpPr>
        <p:spPr>
          <a:xfrm>
            <a:off x="11059716" y="4730366"/>
            <a:ext cx="942619" cy="483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1164087" y="2811090"/>
            <a:ext cx="815655" cy="369332"/>
          </a:xfrm>
          <a:prstGeom prst="rect">
            <a:avLst/>
          </a:prstGeom>
          <a:solidFill>
            <a:schemeClr val="bg1"/>
          </a:solidFill>
        </p:spPr>
        <p:txBody>
          <a:bodyPr wrap="square" lIns="36000" tIns="0" rIns="36000" bIns="0"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１巡目の</a:t>
            </a:r>
            <a:endParaRPr lang="en-US" altLang="ja-JP" sz="1200" dirty="0">
              <a:latin typeface="ＭＳ Ｐゴシック" panose="020B0600070205080204" pitchFamily="50" charset="-128"/>
              <a:ea typeface="ＭＳ Ｐゴシック" panose="020B0600070205080204" pitchFamily="50" charset="-128"/>
            </a:endParaRPr>
          </a:p>
          <a:p>
            <a:pPr algn="ctr"/>
            <a:r>
              <a:rPr lang="ja-JP" altLang="en-US" sz="1200" dirty="0">
                <a:latin typeface="ＭＳ Ｐゴシック" panose="020B0600070205080204" pitchFamily="50" charset="-128"/>
                <a:ea typeface="ＭＳ Ｐゴシック" panose="020B0600070205080204" pitchFamily="50" charset="-128"/>
              </a:rPr>
              <a:t>議論</a:t>
            </a:r>
          </a:p>
        </p:txBody>
      </p:sp>
      <p:sp>
        <p:nvSpPr>
          <p:cNvPr id="12" name="テキスト ボックス 11"/>
          <p:cNvSpPr txBox="1"/>
          <p:nvPr/>
        </p:nvSpPr>
        <p:spPr>
          <a:xfrm>
            <a:off x="11048819" y="4793728"/>
            <a:ext cx="964945" cy="184666"/>
          </a:xfrm>
          <a:prstGeom prst="rect">
            <a:avLst/>
          </a:prstGeom>
          <a:solidFill>
            <a:schemeClr val="bg1"/>
          </a:solidFill>
        </p:spPr>
        <p:txBody>
          <a:bodyPr wrap="square" lIns="36000" tIns="0" rIns="36000" bIns="0"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２巡目の議論</a:t>
            </a:r>
          </a:p>
        </p:txBody>
      </p:sp>
      <p:sp>
        <p:nvSpPr>
          <p:cNvPr id="11" name="テキスト ボックス 10"/>
          <p:cNvSpPr txBox="1"/>
          <p:nvPr/>
        </p:nvSpPr>
        <p:spPr>
          <a:xfrm>
            <a:off x="3045561" y="6568391"/>
            <a:ext cx="8949451" cy="307777"/>
          </a:xfrm>
          <a:prstGeom prst="rect">
            <a:avLst/>
          </a:prstGeom>
          <a:noFill/>
        </p:spPr>
        <p:txBody>
          <a:bodyPr wrap="square" rtlCol="0">
            <a:spAutoFit/>
          </a:bodyPr>
          <a:lstStyle/>
          <a:p>
            <a:pPr algn="r"/>
            <a:r>
              <a:rPr lang="ja-JP" altLang="en-US" sz="1100" dirty="0">
                <a:latin typeface="ＭＳ Ｐゴシック" panose="020B0600070205080204" pitchFamily="50" charset="-128"/>
                <a:ea typeface="ＭＳ Ｐゴシック" panose="020B0600070205080204" pitchFamily="50" charset="-128"/>
              </a:rPr>
              <a:t>令和４年６月</a:t>
            </a:r>
            <a:r>
              <a:rPr lang="en-US" altLang="ja-JP" sz="1100" dirty="0">
                <a:latin typeface="ＭＳ Ｐゴシック" panose="020B0600070205080204" pitchFamily="50" charset="-128"/>
                <a:ea typeface="ＭＳ Ｐゴシック" panose="020B0600070205080204" pitchFamily="50" charset="-128"/>
              </a:rPr>
              <a:t>15</a:t>
            </a:r>
            <a:r>
              <a:rPr lang="ja-JP" altLang="en-US" sz="1100" dirty="0">
                <a:latin typeface="ＭＳ Ｐゴシック" panose="020B0600070205080204" pitchFamily="50" charset="-128"/>
                <a:ea typeface="ＭＳ Ｐゴシック" panose="020B0600070205080204" pitchFamily="50" charset="-128"/>
              </a:rPr>
              <a:t>日</a:t>
            </a:r>
            <a:r>
              <a:rPr lang="ja-JP" altLang="en-US" sz="1400" dirty="0">
                <a:latin typeface="ＭＳ Ｐゴシック" panose="020B0600070205080204" pitchFamily="50" charset="-128"/>
                <a:ea typeface="ＭＳ Ｐゴシック" panose="020B0600070205080204" pitchFamily="50" charset="-128"/>
              </a:rPr>
              <a:t>及び</a:t>
            </a:r>
            <a:r>
              <a:rPr lang="ja-JP" altLang="en-US" sz="1100" dirty="0">
                <a:latin typeface="ＭＳ Ｐゴシック" panose="020B0600070205080204" pitchFamily="50" charset="-128"/>
                <a:ea typeface="ＭＳ Ｐゴシック" panose="020B0600070205080204" pitchFamily="50" charset="-128"/>
              </a:rPr>
              <a:t>令和４年</a:t>
            </a:r>
            <a:r>
              <a:rPr lang="en-US" altLang="ja-JP" sz="1100" dirty="0">
                <a:latin typeface="ＭＳ Ｐゴシック" panose="020B0600070205080204" pitchFamily="50" charset="-128"/>
                <a:ea typeface="ＭＳ Ｐゴシック" panose="020B0600070205080204" pitchFamily="50" charset="-128"/>
              </a:rPr>
              <a:t>7</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28</a:t>
            </a:r>
            <a:r>
              <a:rPr lang="ja-JP" altLang="en-US" sz="1100" dirty="0">
                <a:latin typeface="ＭＳ Ｐゴシック" panose="020B0600070205080204" pitchFamily="50" charset="-128"/>
                <a:ea typeface="ＭＳ Ｐゴシック" panose="020B0600070205080204" pitchFamily="50" charset="-128"/>
              </a:rPr>
              <a:t>日　在宅医療及び医療・介護連携に関するワーキンググループ資料を基に作成</a:t>
            </a:r>
            <a:endParaRPr lang="en-US" altLang="ja-JP" sz="1100" dirty="0">
              <a:latin typeface="ＭＳ Ｐゴシック" panose="020B0600070205080204" pitchFamily="50" charset="-128"/>
              <a:ea typeface="ＭＳ Ｐゴシック" panose="020B0600070205080204" pitchFamily="50" charset="-128"/>
            </a:endParaRPr>
          </a:p>
        </p:txBody>
      </p:sp>
      <p:sp>
        <p:nvSpPr>
          <p:cNvPr id="13" name="下矢印 12"/>
          <p:cNvSpPr/>
          <p:nvPr/>
        </p:nvSpPr>
        <p:spPr>
          <a:xfrm>
            <a:off x="11037123" y="5226432"/>
            <a:ext cx="942619" cy="32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11059983" y="5298300"/>
            <a:ext cx="964945" cy="184666"/>
          </a:xfrm>
          <a:prstGeom prst="rect">
            <a:avLst/>
          </a:prstGeom>
          <a:solidFill>
            <a:schemeClr val="bg1"/>
          </a:solidFill>
        </p:spPr>
        <p:txBody>
          <a:bodyPr wrap="square" lIns="36000" tIns="0" rIns="36000" bIns="0"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とりまとめ</a:t>
            </a:r>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535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626" y="952673"/>
            <a:ext cx="7597588" cy="461665"/>
          </a:xfrm>
          <a:prstGeom prst="rect">
            <a:avLst/>
          </a:prstGeom>
          <a:noFill/>
        </p:spPr>
        <p:txBody>
          <a:bodyPr wrap="square" rtlCol="0">
            <a:spAutoFit/>
          </a:bodyPr>
          <a:lstStyle/>
          <a:p>
            <a:pP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＜第７次大阪府医療計画に記載された「めざす方向」＞</a:t>
            </a:r>
            <a:endParaRPr lang="en-US" altLang="ja-JP" dirty="0">
              <a:solidFill>
                <a:prstClr val="black"/>
              </a:solidFill>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886232" y="1471036"/>
            <a:ext cx="3132000" cy="1116000"/>
          </a:xfrm>
          <a:prstGeom prst="rect">
            <a:avLst/>
          </a:prstGeom>
          <a:solidFill>
            <a:schemeClr val="accent3">
              <a:lumMod val="40000"/>
              <a:lumOff val="6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在宅医療の需要に</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応じたサービス</a:t>
            </a:r>
            <a:r>
              <a:rPr lang="ja-JP" altLang="en-US" sz="2400" dirty="0">
                <a:solidFill>
                  <a:srgbClr val="FF0000"/>
                </a:solidFill>
                <a:latin typeface="ＭＳ Ｐゴシック" panose="020B0600070205080204" pitchFamily="50" charset="-128"/>
                <a:ea typeface="ＭＳ Ｐゴシック" panose="020B0600070205080204" pitchFamily="50" charset="-128"/>
              </a:rPr>
              <a:t>量</a:t>
            </a:r>
            <a:r>
              <a:rPr lang="ja-JP" altLang="en-US" sz="2400" dirty="0">
                <a:solidFill>
                  <a:prstClr val="black"/>
                </a:solidFill>
                <a:latin typeface="ＭＳ Ｐゴシック" panose="020B0600070205080204" pitchFamily="50" charset="-128"/>
                <a:ea typeface="ＭＳ Ｐゴシック" panose="020B0600070205080204" pitchFamily="50" charset="-128"/>
              </a:rPr>
              <a:t>の</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確保</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63625" y="2960254"/>
            <a:ext cx="3517102" cy="1569660"/>
          </a:xfrm>
          <a:prstGeom prst="rect">
            <a:avLst/>
          </a:prstGeom>
          <a:noFill/>
        </p:spPr>
        <p:txBody>
          <a:bodyPr wrap="square" rtlCol="0">
            <a:spAutoFit/>
          </a:bodyPr>
          <a:lstStyle/>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既存データ等から各指標の目標値の増減をみることはできる。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実態として「充足しているか」に</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tabLst>
                <a:tab pos="357188" algn="l"/>
              </a:tabLst>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ついては、既存データでは確認</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 しきれない。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4505056" y="1471036"/>
            <a:ext cx="3132000" cy="1116000"/>
          </a:xfrm>
          <a:prstGeom prst="rect">
            <a:avLst/>
          </a:prstGeom>
          <a:solidFill>
            <a:schemeClr val="accent3">
              <a:lumMod val="40000"/>
              <a:lumOff val="60000"/>
            </a:schemeClr>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在宅医療の</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srgbClr val="FF0000"/>
                </a:solidFill>
                <a:latin typeface="ＭＳ Ｐゴシック" panose="020B0600070205080204" pitchFamily="50" charset="-128"/>
                <a:ea typeface="ＭＳ Ｐゴシック" panose="020B0600070205080204" pitchFamily="50" charset="-128"/>
              </a:rPr>
              <a:t>質</a:t>
            </a:r>
            <a:r>
              <a:rPr lang="ja-JP" altLang="en-US" sz="2400" dirty="0">
                <a:solidFill>
                  <a:prstClr val="black"/>
                </a:solidFill>
                <a:latin typeface="ＭＳ Ｐゴシック" panose="020B0600070205080204" pitchFamily="50" charset="-128"/>
                <a:ea typeface="ＭＳ Ｐゴシック" panose="020B0600070205080204" pitchFamily="50" charset="-128"/>
              </a:rPr>
              <a:t>の向上</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8123880" y="1471036"/>
            <a:ext cx="3132000" cy="1116000"/>
          </a:xfrm>
          <a:prstGeom prst="rect">
            <a:avLst/>
          </a:prstGeom>
          <a:solidFill>
            <a:schemeClr val="accent3">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地域包括ケアシステム</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構築に向けた</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体制整備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4337048" y="3011676"/>
            <a:ext cx="3504519" cy="1274195"/>
          </a:xfrm>
          <a:prstGeom prst="rect">
            <a:avLst/>
          </a:prstGeom>
          <a:noFill/>
        </p:spPr>
        <p:txBody>
          <a:bodyPr wrap="square" rtlCol="0">
            <a:spAutoFit/>
          </a:bodyPr>
          <a:lstStyle/>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医療計画では「看取り件数」が評価指標である。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本質的な（実態としての）「質」の　</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評価は、既存指標では困難。</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7944144" y="2970296"/>
            <a:ext cx="3842595" cy="1569660"/>
          </a:xfrm>
          <a:prstGeom prst="rect">
            <a:avLst/>
          </a:prstGeom>
          <a:noFill/>
        </p:spPr>
        <p:txBody>
          <a:bodyPr wrap="square" rtlCol="0">
            <a:spAutoFit/>
          </a:bodyPr>
          <a:lstStyle/>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地域包括ケアシステムを支える在宅</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医療の評価は福祉部との連携が必要。</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（在宅医療の必要量と介護保険での</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サービス量の見込み）</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lnSpc>
                <a:spcPct val="120000"/>
              </a:lnSpc>
              <a:buFont typeface="Wingdings" panose="05000000000000000000" pitchFamily="2" charset="2"/>
              <a:buChar char="Ø"/>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二等辺三角形 4"/>
          <p:cNvSpPr/>
          <p:nvPr/>
        </p:nvSpPr>
        <p:spPr>
          <a:xfrm flipV="1">
            <a:off x="1732859" y="2713076"/>
            <a:ext cx="1438745" cy="193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1" name="二等辺三角形 10"/>
          <p:cNvSpPr/>
          <p:nvPr/>
        </p:nvSpPr>
        <p:spPr>
          <a:xfrm flipV="1">
            <a:off x="8970507" y="2685787"/>
            <a:ext cx="1438745" cy="193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2" name="二等辺三角形 11"/>
          <p:cNvSpPr/>
          <p:nvPr/>
        </p:nvSpPr>
        <p:spPr>
          <a:xfrm flipV="1">
            <a:off x="3406697" y="4419613"/>
            <a:ext cx="5029200" cy="3530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3" name="二等辺三角形 12"/>
          <p:cNvSpPr/>
          <p:nvPr/>
        </p:nvSpPr>
        <p:spPr>
          <a:xfrm flipV="1">
            <a:off x="5369936" y="2684464"/>
            <a:ext cx="1438745" cy="193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4" name="角丸四角形 13"/>
          <p:cNvSpPr/>
          <p:nvPr/>
        </p:nvSpPr>
        <p:spPr>
          <a:xfrm>
            <a:off x="563625" y="5120650"/>
            <a:ext cx="10951556" cy="1717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536575" indent="-361950" defTabSz="179388">
              <a:buFont typeface="Wingdings" panose="05000000000000000000" pitchFamily="2" charset="2"/>
              <a:buChar char="Ø"/>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第８次大阪府医療計画策定にむけ、「めざす方向」に対する実態把握の方法について検討していく必要がある。</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536575" indent="-361950" defTabSz="179388">
              <a:buFont typeface="Wingdings" panose="05000000000000000000" pitchFamily="2" charset="2"/>
              <a:buChar char="Ø"/>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新型コロナウイルス感染症の経験を踏まえた在宅医療の現在の体制や課題を把握し、次期計画の検討を進める必要がある。</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左矢印吹き出し 14"/>
          <p:cNvSpPr/>
          <p:nvPr/>
        </p:nvSpPr>
        <p:spPr>
          <a:xfrm>
            <a:off x="8010120" y="4298390"/>
            <a:ext cx="2495584" cy="624826"/>
          </a:xfrm>
          <a:prstGeom prst="leftArrowCallout">
            <a:avLst>
              <a:gd name="adj1" fmla="val 25000"/>
              <a:gd name="adj2" fmla="val 25000"/>
              <a:gd name="adj3" fmla="val 25000"/>
              <a:gd name="adj4" fmla="val 85131"/>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457200">
              <a:defRPr/>
            </a:pPr>
            <a:r>
              <a:rPr lang="ja-JP" altLang="en-US" b="1" dirty="0">
                <a:solidFill>
                  <a:prstClr val="white"/>
                </a:solidFill>
                <a:latin typeface="ＭＳ Ｐゴシック" panose="020B0600070205080204" pitchFamily="50" charset="-128"/>
                <a:ea typeface="ＭＳ Ｐゴシック" panose="020B0600070205080204" pitchFamily="50" charset="-128"/>
              </a:rPr>
              <a:t>新たな課題</a:t>
            </a:r>
            <a:endParaRPr lang="en-US" altLang="ja-JP" b="1" dirty="0">
              <a:solidFill>
                <a:prstClr val="white"/>
              </a:solidFill>
              <a:latin typeface="ＭＳ Ｐゴシック" panose="020B0600070205080204" pitchFamily="50" charset="-128"/>
              <a:ea typeface="ＭＳ Ｐゴシック" panose="020B0600070205080204" pitchFamily="50" charset="-128"/>
            </a:endParaRPr>
          </a:p>
          <a:p>
            <a:pPr algn="ctr" defTabSz="457200">
              <a:defRPr/>
            </a:pPr>
            <a:r>
              <a:rPr lang="ja-JP" altLang="en-US" b="1" dirty="0">
                <a:solidFill>
                  <a:prstClr val="white"/>
                </a:solidFill>
                <a:latin typeface="ＭＳ Ｐゴシック" panose="020B0600070205080204" pitchFamily="50" charset="-128"/>
                <a:ea typeface="ＭＳ Ｐゴシック" panose="020B0600070205080204" pitchFamily="50" charset="-128"/>
              </a:rPr>
              <a:t>「新型コロナ」</a:t>
            </a:r>
            <a:endParaRPr lang="en-US" altLang="ja-JP" b="1" dirty="0">
              <a:solidFill>
                <a:prstClr val="white"/>
              </a:solidFill>
              <a:latin typeface="ＭＳ Ｐゴシック" panose="020B0600070205080204" pitchFamily="50" charset="-128"/>
              <a:ea typeface="ＭＳ Ｐゴシック" panose="020B0600070205080204" pitchFamily="50" charset="-128"/>
            </a:endParaRPr>
          </a:p>
        </p:txBody>
      </p:sp>
      <p:sp>
        <p:nvSpPr>
          <p:cNvPr id="17" name="スライド番号プレースホルダー 16"/>
          <p:cNvSpPr>
            <a:spLocks noGrp="1"/>
          </p:cNvSpPr>
          <p:nvPr>
            <p:ph type="sldNum" sz="quarter" idx="12"/>
          </p:nvPr>
        </p:nvSpPr>
        <p:spPr/>
        <p:txBody>
          <a:bodyPr/>
          <a:lstStyle/>
          <a:p>
            <a:pPr defTabSz="457200">
              <a:defRPr/>
            </a:pPr>
            <a:fld id="{917BC1F7-888A-48EE-AA99-645E4FA09D1B}" type="slidenum">
              <a:rPr lang="ja-JP" altLang="en-US">
                <a:solidFill>
                  <a:prstClr val="black">
                    <a:tint val="75000"/>
                  </a:prstClr>
                </a:solidFill>
                <a:latin typeface="Calibri" panose="020F0502020204030204"/>
                <a:ea typeface="メイリオ" panose="020B0604030504040204" pitchFamily="50" charset="-128"/>
              </a:rPr>
              <a:pPr defTabSz="457200">
                <a:defRPr/>
              </a:pPr>
              <a:t>3</a:t>
            </a:fld>
            <a:endParaRPr lang="ja-JP" altLang="en-US" dirty="0">
              <a:solidFill>
                <a:prstClr val="black">
                  <a:tint val="75000"/>
                </a:prstClr>
              </a:solidFill>
              <a:latin typeface="Calibri" panose="020F0502020204030204"/>
              <a:ea typeface="メイリオ" panose="020B0604030504040204" pitchFamily="50" charset="-128"/>
            </a:endParaRPr>
          </a:p>
        </p:txBody>
      </p:sp>
      <p:sp>
        <p:nvSpPr>
          <p:cNvPr id="20" name="タイトル 1"/>
          <p:cNvSpPr txBox="1">
            <a:spLocks/>
          </p:cNvSpPr>
          <p:nvPr/>
        </p:nvSpPr>
        <p:spPr>
          <a:xfrm>
            <a:off x="407368" y="23640"/>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大阪府の在宅医療の現状（１）</a:t>
            </a:r>
          </a:p>
        </p:txBody>
      </p:sp>
      <p:cxnSp>
        <p:nvCxnSpPr>
          <p:cNvPr id="18" name="直線コネクタ 17"/>
          <p:cNvCxnSpPr/>
          <p:nvPr/>
        </p:nvCxnSpPr>
        <p:spPr>
          <a:xfrm>
            <a:off x="-12691" y="642272"/>
            <a:ext cx="12204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7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69961" y="522758"/>
            <a:ext cx="9433193" cy="634082"/>
          </a:xfrm>
        </p:spPr>
        <p:txBody>
          <a:bodyPr>
            <a:noAutofit/>
          </a:bodyPr>
          <a:lstStyle/>
          <a:p>
            <a:pPr algn="l">
              <a:tabLst>
                <a:tab pos="2147888" algn="l"/>
              </a:tabLst>
            </a:pPr>
            <a:r>
              <a:rPr lang="ja-JP" altLang="en-US" sz="2400" dirty="0">
                <a:latin typeface="ＭＳ Ｐゴシック" panose="020B0600070205080204" pitchFamily="50" charset="-128"/>
                <a:ea typeface="ＭＳ Ｐゴシック" panose="020B0600070205080204" pitchFamily="50" charset="-128"/>
              </a:rPr>
              <a:t>第７次医療計画：在宅医療の目標値の状況（</a:t>
            </a:r>
            <a:r>
              <a:rPr lang="en-US" altLang="ja-JP" sz="2400" dirty="0">
                <a:latin typeface="ＭＳ Ｐゴシック" panose="020B0600070205080204" pitchFamily="50" charset="-128"/>
                <a:ea typeface="ＭＳ Ｐゴシック" panose="020B0600070205080204" pitchFamily="50" charset="-128"/>
              </a:rPr>
              <a:t>R3</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4222819757"/>
              </p:ext>
            </p:extLst>
          </p:nvPr>
        </p:nvGraphicFramePr>
        <p:xfrm>
          <a:off x="263351" y="1084895"/>
          <a:ext cx="11706472" cy="5272513"/>
        </p:xfrm>
        <a:graphic>
          <a:graphicData uri="http://schemas.openxmlformats.org/drawingml/2006/table">
            <a:tbl>
              <a:tblPr/>
              <a:tblGrid>
                <a:gridCol w="583615">
                  <a:extLst>
                    <a:ext uri="{9D8B030D-6E8A-4147-A177-3AD203B41FA5}">
                      <a16:colId xmlns:a16="http://schemas.microsoft.com/office/drawing/2014/main" val="3300868039"/>
                    </a:ext>
                  </a:extLst>
                </a:gridCol>
                <a:gridCol w="2104048">
                  <a:extLst>
                    <a:ext uri="{9D8B030D-6E8A-4147-A177-3AD203B41FA5}">
                      <a16:colId xmlns:a16="http://schemas.microsoft.com/office/drawing/2014/main" val="2742588664"/>
                    </a:ext>
                  </a:extLst>
                </a:gridCol>
                <a:gridCol w="526012">
                  <a:extLst>
                    <a:ext uri="{9D8B030D-6E8A-4147-A177-3AD203B41FA5}">
                      <a16:colId xmlns:a16="http://schemas.microsoft.com/office/drawing/2014/main" val="1336114495"/>
                    </a:ext>
                  </a:extLst>
                </a:gridCol>
                <a:gridCol w="1130237">
                  <a:extLst>
                    <a:ext uri="{9D8B030D-6E8A-4147-A177-3AD203B41FA5}">
                      <a16:colId xmlns:a16="http://schemas.microsoft.com/office/drawing/2014/main" val="166228658"/>
                    </a:ext>
                  </a:extLst>
                </a:gridCol>
                <a:gridCol w="1290214">
                  <a:extLst>
                    <a:ext uri="{9D8B030D-6E8A-4147-A177-3AD203B41FA5}">
                      <a16:colId xmlns:a16="http://schemas.microsoft.com/office/drawing/2014/main" val="1754150300"/>
                    </a:ext>
                  </a:extLst>
                </a:gridCol>
                <a:gridCol w="858050">
                  <a:extLst>
                    <a:ext uri="{9D8B030D-6E8A-4147-A177-3AD203B41FA5}">
                      <a16:colId xmlns:a16="http://schemas.microsoft.com/office/drawing/2014/main" val="2571862210"/>
                    </a:ext>
                  </a:extLst>
                </a:gridCol>
                <a:gridCol w="653181">
                  <a:extLst>
                    <a:ext uri="{9D8B030D-6E8A-4147-A177-3AD203B41FA5}">
                      <a16:colId xmlns:a16="http://schemas.microsoft.com/office/drawing/2014/main" val="2673291616"/>
                    </a:ext>
                  </a:extLst>
                </a:gridCol>
                <a:gridCol w="1274128">
                  <a:extLst>
                    <a:ext uri="{9D8B030D-6E8A-4147-A177-3AD203B41FA5}">
                      <a16:colId xmlns:a16="http://schemas.microsoft.com/office/drawing/2014/main" val="3060612854"/>
                    </a:ext>
                  </a:extLst>
                </a:gridCol>
                <a:gridCol w="607236">
                  <a:extLst>
                    <a:ext uri="{9D8B030D-6E8A-4147-A177-3AD203B41FA5}">
                      <a16:colId xmlns:a16="http://schemas.microsoft.com/office/drawing/2014/main" val="3589835258"/>
                    </a:ext>
                  </a:extLst>
                </a:gridCol>
                <a:gridCol w="171609">
                  <a:extLst>
                    <a:ext uri="{9D8B030D-6E8A-4147-A177-3AD203B41FA5}">
                      <a16:colId xmlns:a16="http://schemas.microsoft.com/office/drawing/2014/main" val="52779692"/>
                    </a:ext>
                  </a:extLst>
                </a:gridCol>
                <a:gridCol w="757864">
                  <a:extLst>
                    <a:ext uri="{9D8B030D-6E8A-4147-A177-3AD203B41FA5}">
                      <a16:colId xmlns:a16="http://schemas.microsoft.com/office/drawing/2014/main" val="2983102021"/>
                    </a:ext>
                  </a:extLst>
                </a:gridCol>
                <a:gridCol w="945033">
                  <a:extLst>
                    <a:ext uri="{9D8B030D-6E8A-4147-A177-3AD203B41FA5}">
                      <a16:colId xmlns:a16="http://schemas.microsoft.com/office/drawing/2014/main" val="2626549199"/>
                    </a:ext>
                  </a:extLst>
                </a:gridCol>
                <a:gridCol w="805245">
                  <a:extLst>
                    <a:ext uri="{9D8B030D-6E8A-4147-A177-3AD203B41FA5}">
                      <a16:colId xmlns:a16="http://schemas.microsoft.com/office/drawing/2014/main" val="1178883497"/>
                    </a:ext>
                  </a:extLst>
                </a:gridCol>
              </a:tblGrid>
              <a:tr h="247257">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分類</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Ｂ：目標</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Ｃ：目的</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　標</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対象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年齢</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計画策定時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gridSpan="4">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年度（中間評価年）の評価</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目標値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に対する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到達度</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目標値</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extLst>
                  <a:ext uri="{0D108BD9-81ED-4DB2-BD59-A6C34878D82A}">
                    <a16:rowId xmlns:a16="http://schemas.microsoft.com/office/drawing/2014/main" val="2181053631"/>
                  </a:ext>
                </a:extLst>
              </a:tr>
              <a:tr h="3710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値</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出典</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値</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調査年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出典</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傾向</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ctr" fontAlgn="ct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2020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年度</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（中間年）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050" b="0" i="0" u="none" strike="noStrike">
                          <a:solidFill>
                            <a:srgbClr val="000000"/>
                          </a:solidFill>
                          <a:effectLst/>
                          <a:latin typeface="Meiryo UI" panose="020B0604030504040204" pitchFamily="50" charset="-128"/>
                          <a:ea typeface="Meiryo UI" panose="020B0604030504040204" pitchFamily="50" charset="-128"/>
                        </a:rPr>
                        <a:t>2023</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年度</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（最終年）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43686668"/>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訪問診療を実施している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2,156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2,143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3,350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61801"/>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在宅歯科医療サービスを実施している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歯科診療所数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1,134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1,540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1,750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742925"/>
                  </a:ext>
                </a:extLst>
              </a:tr>
              <a:tr h="386492">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在宅患者調剤加算の届出薬局数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1,830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22518"/>
                  </a:ext>
                </a:extLst>
              </a:tr>
              <a:tr h="531588">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訪問看護師数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「介護サービス施設・</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「介護サービス施設・</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6,360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7,250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390978"/>
                  </a:ext>
                </a:extLst>
              </a:tr>
              <a:tr h="511490">
                <a:tc>
                  <a:txBody>
                    <a:bodyPr/>
                    <a:lstStyle/>
                    <a:p>
                      <a:pPr algn="ctr"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人口規模に応じた在宅療養後方支援病院が整備されている圏域数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圏域</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806025"/>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在宅看取りを実施している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405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460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29214"/>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退院支援加算を算定している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290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704235"/>
                  </a:ext>
                </a:extLst>
              </a:tr>
              <a:tr h="449134">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介護支援連携指導料を算定している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289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370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492587"/>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訪問診療件数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107,714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月）</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119,787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167,380</a:t>
                      </a: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190,820</a:t>
                      </a: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105660"/>
                  </a:ext>
                </a:extLst>
              </a:tr>
              <a:tr h="386492">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在宅看取り件数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6,660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10,068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10,260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408820"/>
                  </a:ext>
                </a:extLst>
              </a:tr>
              <a:tr h="449134">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介護支援連携指導料算定件数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25,321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41,516</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32,660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37,230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89788"/>
                  </a:ext>
                </a:extLst>
              </a:tr>
            </a:tbl>
          </a:graphicData>
        </a:graphic>
      </p:graphicFrame>
      <p:sp>
        <p:nvSpPr>
          <p:cNvPr id="4" name="スライド番号プレースホルダー 3"/>
          <p:cNvSpPr>
            <a:spLocks noGrp="1"/>
          </p:cNvSpPr>
          <p:nvPr>
            <p:ph type="sldNum" sz="quarter" idx="12"/>
          </p:nvPr>
        </p:nvSpPr>
        <p:spPr>
          <a:xfrm>
            <a:off x="9912424" y="6499062"/>
            <a:ext cx="2057400" cy="273844"/>
          </a:xfrm>
        </p:spPr>
        <p:txBody>
          <a:bodyPr/>
          <a:lstStyle/>
          <a:p>
            <a:fld id="{781DC9FB-E6BC-4991-9F31-1C177D6C3047}" type="slidenum">
              <a:rPr lang="ja-JP" altLang="en-US" sz="1500"/>
              <a:t>4</a:t>
            </a:fld>
            <a:endParaRPr lang="ja-JP" altLang="en-US" sz="1500" dirty="0"/>
          </a:p>
        </p:txBody>
      </p:sp>
      <p:sp>
        <p:nvSpPr>
          <p:cNvPr id="12" name="テキスト ボックス 11"/>
          <p:cNvSpPr txBox="1"/>
          <p:nvPr/>
        </p:nvSpPr>
        <p:spPr>
          <a:xfrm>
            <a:off x="2711624" y="6401317"/>
            <a:ext cx="8761904" cy="461665"/>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◆数値目標はほとんどの項目で上向きであり、中間年・最終年の目標を達成している項目もある</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r>
              <a:rPr lang="en-US" altLang="ja-JP" sz="1200" b="1"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訪問診療を実施している病院・診療所数は減少したが、訪問診療件数は増加傾向にある（１医療機関あたりの件数の増加）</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p:txBody>
      </p:sp>
      <p:cxnSp>
        <p:nvCxnSpPr>
          <p:cNvPr id="13" name="直線コネクタ 12"/>
          <p:cNvCxnSpPr/>
          <p:nvPr/>
        </p:nvCxnSpPr>
        <p:spPr>
          <a:xfrm>
            <a:off x="-31577" y="638612"/>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419185" y="4530"/>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大阪府の在宅医療の現状（２）</a:t>
            </a:r>
          </a:p>
        </p:txBody>
      </p:sp>
      <p:sp>
        <p:nvSpPr>
          <p:cNvPr id="7" name="正方形/長方形 6"/>
          <p:cNvSpPr/>
          <p:nvPr/>
        </p:nvSpPr>
        <p:spPr>
          <a:xfrm>
            <a:off x="8328248" y="522758"/>
            <a:ext cx="3484811" cy="518228"/>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altLang="ja-JP" sz="1050" dirty="0">
                <a:solidFill>
                  <a:schemeClr val="tx1"/>
                </a:solidFill>
                <a:latin typeface="+mn-ea"/>
              </a:rPr>
              <a:t>[</a:t>
            </a:r>
            <a:r>
              <a:rPr lang="ja-JP" altLang="en-US" sz="1050" dirty="0">
                <a:solidFill>
                  <a:schemeClr val="tx1"/>
                </a:solidFill>
                <a:latin typeface="+mn-ea"/>
              </a:rPr>
              <a:t>目標値に対する到達度</a:t>
            </a:r>
            <a:r>
              <a:rPr lang="en-US" altLang="ja-JP" sz="1050" dirty="0">
                <a:solidFill>
                  <a:schemeClr val="tx1"/>
                </a:solidFill>
                <a:latin typeface="+mn-ea"/>
              </a:rPr>
              <a:t>]</a:t>
            </a:r>
            <a:r>
              <a:rPr lang="ja-JP" altLang="en-US" sz="1050" dirty="0">
                <a:solidFill>
                  <a:schemeClr val="tx1"/>
                </a:solidFill>
                <a:latin typeface="+mn-ea"/>
              </a:rPr>
              <a:t>　　　　</a:t>
            </a:r>
            <a:endParaRPr lang="en-US" altLang="ja-JP" sz="1050" dirty="0">
              <a:solidFill>
                <a:schemeClr val="tx1"/>
              </a:solidFill>
              <a:latin typeface="+mn-ea"/>
            </a:endParaRPr>
          </a:p>
          <a:p>
            <a:pPr algn="l"/>
            <a:r>
              <a:rPr lang="ja-JP" altLang="en-US" sz="1050" dirty="0">
                <a:solidFill>
                  <a:schemeClr val="tx1"/>
                </a:solidFill>
                <a:latin typeface="+mn-ea"/>
              </a:rPr>
              <a:t>◎：最終年目標値達成　○：中間年目標値達成　</a:t>
            </a:r>
            <a:endParaRPr lang="en-US" altLang="ja-JP" sz="1050" dirty="0">
              <a:solidFill>
                <a:schemeClr val="tx1"/>
              </a:solidFill>
              <a:latin typeface="+mn-ea"/>
            </a:endParaRPr>
          </a:p>
          <a:p>
            <a:pPr algn="l"/>
            <a:r>
              <a:rPr lang="ja-JP" altLang="en-US" sz="1050" dirty="0">
                <a:solidFill>
                  <a:schemeClr val="tx1"/>
                </a:solidFill>
                <a:latin typeface="+mn-ea"/>
              </a:rPr>
              <a:t>△：未達成</a:t>
            </a:r>
          </a:p>
        </p:txBody>
      </p:sp>
    </p:spTree>
    <p:extLst>
      <p:ext uri="{BB962C8B-B14F-4D97-AF65-F5344CB8AC3E}">
        <p14:creationId xmlns:p14="http://schemas.microsoft.com/office/powerpoint/2010/main" val="99542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8850" y="586416"/>
            <a:ext cx="7525342" cy="470102"/>
          </a:xfrm>
          <a:prstGeom prst="rect">
            <a:avLst/>
          </a:prstGeom>
        </p:spPr>
        <p:txBody>
          <a:bodyPr wrap="square">
            <a:spAutoFit/>
          </a:bodyPr>
          <a:lstStyle/>
          <a:p>
            <a:pPr defTabSz="385763"/>
            <a:r>
              <a:rPr lang="ja-JP" altLang="en-US" sz="2400" dirty="0">
                <a:solidFill>
                  <a:prstClr val="black"/>
                </a:solidFill>
                <a:latin typeface="ＭＳ Ｐゴシック" panose="020B0600070205080204" pitchFamily="50" charset="-128"/>
                <a:ea typeface="ＭＳ Ｐゴシック" panose="020B0600070205080204" pitchFamily="50" charset="-128"/>
              </a:rPr>
              <a:t>在宅医療施設数の都道府県比較</a:t>
            </a:r>
          </a:p>
        </p:txBody>
      </p:sp>
      <p:sp>
        <p:nvSpPr>
          <p:cNvPr id="6" name="テキスト ボックス 5"/>
          <p:cNvSpPr txBox="1"/>
          <p:nvPr/>
        </p:nvSpPr>
        <p:spPr>
          <a:xfrm>
            <a:off x="7824192" y="6096098"/>
            <a:ext cx="4085838" cy="553998"/>
          </a:xfrm>
          <a:prstGeom prst="rect">
            <a:avLst/>
          </a:prstGeom>
          <a:noFill/>
        </p:spPr>
        <p:txBody>
          <a:bodyPr wrap="square" rtlCol="0">
            <a:spAutoFit/>
          </a:bodyPr>
          <a:lstStyle/>
          <a:p>
            <a:r>
              <a:rPr lang="ja-JP" altLang="en-US" sz="1000" dirty="0">
                <a:latin typeface="ＭＳ Ｐゴシック" panose="020B0600070205080204" pitchFamily="50" charset="-128"/>
                <a:ea typeface="ＭＳ Ｐゴシック" panose="020B0600070205080204" pitchFamily="50" charset="-128"/>
              </a:rPr>
              <a:t>出典：厚生労働省「在宅医療にかかる地域別データ集」</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訪問薬剤指導を実施する薬局のみ</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「厚生労働省令和３年度データブック」</a:t>
            </a:r>
          </a:p>
        </p:txBody>
      </p:sp>
      <p:sp>
        <p:nvSpPr>
          <p:cNvPr id="7" name="スライド番号プレースホルダー 1"/>
          <p:cNvSpPr>
            <a:spLocks noGrp="1"/>
          </p:cNvSpPr>
          <p:nvPr>
            <p:ph type="sldNum" sz="quarter" idx="12"/>
          </p:nvPr>
        </p:nvSpPr>
        <p:spPr>
          <a:xfrm>
            <a:off x="9984432" y="6499288"/>
            <a:ext cx="2057400" cy="273844"/>
          </a:xfrm>
        </p:spPr>
        <p:txBody>
          <a:bodyPr/>
          <a:lstStyle/>
          <a:p>
            <a:fld id="{B61B3C6D-9A25-464B-8DBB-8CD62CAE63B5}" type="slidenum">
              <a:rPr kumimoji="1" lang="ja-JP" altLang="en-US" smtClean="0"/>
              <a:t>5</a:t>
            </a:fld>
            <a:endParaRPr kumimoji="1" lang="ja-JP" altLang="en-US" dirty="0"/>
          </a:p>
        </p:txBody>
      </p:sp>
      <p:sp>
        <p:nvSpPr>
          <p:cNvPr id="8" name="タイトル 1"/>
          <p:cNvSpPr txBox="1">
            <a:spLocks/>
          </p:cNvSpPr>
          <p:nvPr/>
        </p:nvSpPr>
        <p:spPr>
          <a:xfrm>
            <a:off x="371727" y="-15972"/>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大阪府の在宅医療の現状（３）</a:t>
            </a:r>
          </a:p>
        </p:txBody>
      </p:sp>
      <p:cxnSp>
        <p:nvCxnSpPr>
          <p:cNvPr id="9" name="直線コネクタ 8"/>
          <p:cNvCxnSpPr/>
          <p:nvPr/>
        </p:nvCxnSpPr>
        <p:spPr>
          <a:xfrm>
            <a:off x="-48000" y="618110"/>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970233113"/>
              </p:ext>
            </p:extLst>
          </p:nvPr>
        </p:nvGraphicFramePr>
        <p:xfrm>
          <a:off x="298851" y="1042125"/>
          <a:ext cx="5681347" cy="5782037"/>
        </p:xfrm>
        <a:graphic>
          <a:graphicData uri="http://schemas.openxmlformats.org/drawingml/2006/table">
            <a:tbl>
              <a:tblPr firstRow="1" bandRow="1">
                <a:tableStyleId>{5940675A-B579-460E-94D1-54222C63F5DA}</a:tableStyleId>
              </a:tblPr>
              <a:tblGrid>
                <a:gridCol w="1245614">
                  <a:extLst>
                    <a:ext uri="{9D8B030D-6E8A-4147-A177-3AD203B41FA5}">
                      <a16:colId xmlns:a16="http://schemas.microsoft.com/office/drawing/2014/main" val="3849915345"/>
                    </a:ext>
                  </a:extLst>
                </a:gridCol>
                <a:gridCol w="1591619">
                  <a:extLst>
                    <a:ext uri="{9D8B030D-6E8A-4147-A177-3AD203B41FA5}">
                      <a16:colId xmlns:a16="http://schemas.microsoft.com/office/drawing/2014/main" val="3606239991"/>
                    </a:ext>
                  </a:extLst>
                </a:gridCol>
                <a:gridCol w="948038">
                  <a:extLst>
                    <a:ext uri="{9D8B030D-6E8A-4147-A177-3AD203B41FA5}">
                      <a16:colId xmlns:a16="http://schemas.microsoft.com/office/drawing/2014/main" val="2001370499"/>
                    </a:ext>
                  </a:extLst>
                </a:gridCol>
                <a:gridCol w="948038">
                  <a:extLst>
                    <a:ext uri="{9D8B030D-6E8A-4147-A177-3AD203B41FA5}">
                      <a16:colId xmlns:a16="http://schemas.microsoft.com/office/drawing/2014/main" val="829812586"/>
                    </a:ext>
                  </a:extLst>
                </a:gridCol>
                <a:gridCol w="948038">
                  <a:extLst>
                    <a:ext uri="{9D8B030D-6E8A-4147-A177-3AD203B41FA5}">
                      <a16:colId xmlns:a16="http://schemas.microsoft.com/office/drawing/2014/main" val="1141365049"/>
                    </a:ext>
                  </a:extLst>
                </a:gridCol>
              </a:tblGrid>
              <a:tr h="196708">
                <a:tc>
                  <a:txBody>
                    <a:bodyPr/>
                    <a:lstStyle/>
                    <a:p>
                      <a:endParaRPr kumimoji="1" lang="ja-JP" altLang="en-US"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在宅療養支援</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診療所</a:t>
                      </a:r>
                      <a:r>
                        <a:rPr kumimoji="1" lang="en-US" altLang="ja-JP" sz="1050" dirty="0">
                          <a:latin typeface="Meiryo UI" panose="020B0604030504040204" pitchFamily="50" charset="-128"/>
                          <a:ea typeface="Meiryo UI" panose="020B0604030504040204" pitchFamily="50" charset="-128"/>
                        </a:rPr>
                        <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1,744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1,516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兵庫県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900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34708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11.6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21.4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7339669"/>
                  </a:ext>
                </a:extLst>
              </a:tr>
              <a:tr h="54840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4.1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広島県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6.9</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在宅療養支援</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病院</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131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125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89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386094"/>
                  </a:ext>
                </a:extLst>
              </a:tr>
              <a:tr h="505577">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smtClean="0">
                          <a:latin typeface="Meiryo UI" panose="020B0604030504040204" pitchFamily="50" charset="-128"/>
                          <a:ea typeface="Meiryo UI" panose="020B0604030504040204" pitchFamily="50" charset="-128"/>
                        </a:rPr>
                        <a:t>1.5</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smtClean="0">
                          <a:latin typeface="Meiryo UI" panose="020B0604030504040204" pitchFamily="50" charset="-128"/>
                          <a:ea typeface="Meiryo UI" panose="020B0604030504040204" pitchFamily="50" charset="-128"/>
                        </a:rPr>
                        <a:t>1.2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鹿児島県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熊本県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大分県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2.7</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664074">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smtClean="0">
                          <a:latin typeface="Meiryo UI" panose="020B0604030504040204" pitchFamily="50" charset="-128"/>
                          <a:ea typeface="Meiryo UI" panose="020B0604030504040204" pitchFamily="50" charset="-128"/>
                        </a:rPr>
                        <a:t>0.4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1.6</a:t>
                      </a: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鹿児島県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1.1</a:t>
                      </a:r>
                    </a:p>
                    <a:p>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熊本県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0.9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467728"/>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在宅歯科診療を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歯科診療所</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居宅</a:t>
                      </a:r>
                      <a:r>
                        <a:rPr kumimoji="1" lang="en-US" altLang="ja-JP" sz="105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1,241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1,070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827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0934"/>
                  </a:ext>
                </a:extLst>
              </a:tr>
              <a:tr h="41073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smtClean="0">
                          <a:latin typeface="Meiryo UI" panose="020B0604030504040204" pitchFamily="50" charset="-128"/>
                          <a:ea typeface="Meiryo UI" panose="020B0604030504040204" pitchFamily="50" charset="-128"/>
                        </a:rPr>
                        <a:t>8.8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徳島県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13.9</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長崎県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13.5</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12.4</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85697442"/>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smtClean="0">
                          <a:latin typeface="Meiryo UI" panose="020B0604030504040204" pitchFamily="50" charset="-128"/>
                          <a:ea typeface="Meiryo UI" panose="020B0604030504040204" pitchFamily="50" charset="-128"/>
                        </a:rPr>
                        <a:t>3.1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4.6</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b="0" dirty="0" smtClean="0">
                          <a:latin typeface="Meiryo UI" panose="020B0604030504040204" pitchFamily="50" charset="-128"/>
                          <a:ea typeface="Meiryo UI" panose="020B0604030504040204" pitchFamily="50" charset="-128"/>
                        </a:rPr>
                        <a:t>長崎県</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徳島県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4.2</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smtClean="0">
                          <a:latin typeface="Meiryo UI" panose="020B0604030504040204" pitchFamily="50" charset="-128"/>
                          <a:ea typeface="Meiryo UI" panose="020B0604030504040204" pitchFamily="50" charset="-128"/>
                        </a:rPr>
                        <a:t>東京都</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兵庫県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4.0</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16493"/>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在宅歯科診療を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歯科診療所</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1,023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943</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726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7368903"/>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11.9</a:t>
                      </a: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9</a:t>
                      </a:r>
                      <a:r>
                        <a:rPr kumimoji="1" lang="en-US" altLang="ja-JP" sz="1050" dirty="0">
                          <a:latin typeface="Meiryo UI" panose="020B0604030504040204" pitchFamily="50" charset="-128"/>
                          <a:ea typeface="Meiryo UI" panose="020B0604030504040204" pitchFamily="50" charset="-128"/>
                        </a:rPr>
                        <a:t>.9</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19.8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19.5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佐賀県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18.4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765766"/>
                  </a:ext>
                </a:extLst>
              </a:tr>
              <a:tr h="664074">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4.4</a:t>
                      </a:r>
                    </a:p>
                    <a:p>
                      <a:r>
                        <a:rPr kumimoji="1" lang="en-US" altLang="ja-JP" sz="105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全国平均 </a:t>
                      </a:r>
                      <a:r>
                        <a:rPr kumimoji="1" lang="en-US" altLang="ja-JP" sz="1050" baseline="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佐賀県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徳島県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8801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083570640"/>
              </p:ext>
            </p:extLst>
          </p:nvPr>
        </p:nvGraphicFramePr>
        <p:xfrm>
          <a:off x="6350878" y="1056518"/>
          <a:ext cx="5544616" cy="4526895"/>
        </p:xfrm>
        <a:graphic>
          <a:graphicData uri="http://schemas.openxmlformats.org/drawingml/2006/table">
            <a:tbl>
              <a:tblPr firstRow="1" bandRow="1">
                <a:tableStyleId>{5940675A-B579-460E-94D1-54222C63F5DA}</a:tableStyleId>
              </a:tblPr>
              <a:tblGrid>
                <a:gridCol w="1272088">
                  <a:extLst>
                    <a:ext uri="{9D8B030D-6E8A-4147-A177-3AD203B41FA5}">
                      <a16:colId xmlns:a16="http://schemas.microsoft.com/office/drawing/2014/main" val="3849915345"/>
                    </a:ext>
                  </a:extLst>
                </a:gridCol>
                <a:gridCol w="1523916">
                  <a:extLst>
                    <a:ext uri="{9D8B030D-6E8A-4147-A177-3AD203B41FA5}">
                      <a16:colId xmlns:a16="http://schemas.microsoft.com/office/drawing/2014/main" val="3606239991"/>
                    </a:ext>
                  </a:extLst>
                </a:gridCol>
                <a:gridCol w="916204">
                  <a:extLst>
                    <a:ext uri="{9D8B030D-6E8A-4147-A177-3AD203B41FA5}">
                      <a16:colId xmlns:a16="http://schemas.microsoft.com/office/drawing/2014/main" val="2001370499"/>
                    </a:ext>
                  </a:extLst>
                </a:gridCol>
                <a:gridCol w="916204">
                  <a:extLst>
                    <a:ext uri="{9D8B030D-6E8A-4147-A177-3AD203B41FA5}">
                      <a16:colId xmlns:a16="http://schemas.microsoft.com/office/drawing/2014/main" val="829812586"/>
                    </a:ext>
                  </a:extLst>
                </a:gridCol>
                <a:gridCol w="916204">
                  <a:extLst>
                    <a:ext uri="{9D8B030D-6E8A-4147-A177-3AD203B41FA5}">
                      <a16:colId xmlns:a16="http://schemas.microsoft.com/office/drawing/2014/main" val="1141365049"/>
                    </a:ext>
                  </a:extLst>
                </a:gridCol>
              </a:tblGrid>
              <a:tr h="191009">
                <a:tc>
                  <a:txBody>
                    <a:bodyPr/>
                    <a:lstStyle/>
                    <a:p>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347389">
                <a:tc rowSpan="3">
                  <a:txBody>
                    <a:bodyPr/>
                    <a:lstStyle/>
                    <a:p>
                      <a:r>
                        <a:rPr kumimoji="1" lang="ja-JP" altLang="en-US" sz="1050" dirty="0">
                          <a:latin typeface="Meiryo UI" panose="020B0604030504040204" pitchFamily="50" charset="-128"/>
                          <a:ea typeface="Meiryo UI" panose="020B0604030504040204" pitchFamily="50" charset="-128"/>
                        </a:rPr>
                        <a:t>訪問診療を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病院・診療所数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2,261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1,966</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兵庫県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1,411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6137832"/>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大阪は</a:t>
                      </a:r>
                      <a:r>
                        <a:rPr kumimoji="1" lang="en-US" altLang="ja-JP" sz="1050" baseline="0" dirty="0">
                          <a:latin typeface="Meiryo UI" panose="020B0604030504040204" pitchFamily="50" charset="-128"/>
                          <a:ea typeface="Meiryo UI" panose="020B0604030504040204" pitchFamily="50" charset="-128"/>
                        </a:rPr>
                        <a:t>26.3</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18.6</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38.9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36.4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32.3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528052"/>
                  </a:ext>
                </a:extLst>
              </a:tr>
              <a:tr h="664074">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大阪は</a:t>
                      </a:r>
                      <a:r>
                        <a:rPr kumimoji="1" lang="en-US" altLang="ja-JP" sz="1050" baseline="0" dirty="0">
                          <a:latin typeface="Meiryo UI" panose="020B0604030504040204" pitchFamily="50" charset="-128"/>
                          <a:ea typeface="Meiryo UI" panose="020B0604030504040204" pitchFamily="50" charset="-128"/>
                        </a:rPr>
                        <a:t>9.7</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6.6</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11.9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95586"/>
                  </a:ext>
                </a:extLst>
              </a:tr>
              <a:tr h="347389">
                <a:tc rowSpan="3">
                  <a:txBody>
                    <a:bodyPr/>
                    <a:lstStyle/>
                    <a:p>
                      <a:r>
                        <a:rPr kumimoji="1" lang="ja-JP" altLang="en-US" sz="1050" dirty="0">
                          <a:latin typeface="Meiryo UI" panose="020B0604030504040204" pitchFamily="50" charset="-128"/>
                          <a:ea typeface="Meiryo UI" panose="020B0604030504040204" pitchFamily="50" charset="-128"/>
                        </a:rPr>
                        <a:t>在宅看取りを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病院・診療所数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a:t>
                      </a:r>
                      <a:r>
                        <a:rPr kumimoji="1" lang="en-US" altLang="ja-JP" sz="1050" u="none"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563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470</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414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a:t>
                      </a:r>
                      <a:r>
                        <a:rPr kumimoji="1" lang="ja-JP" altLang="en-US" sz="1050" dirty="0" smtClean="0">
                          <a:latin typeface="Meiryo UI" panose="020B0604030504040204" pitchFamily="50" charset="-128"/>
                          <a:ea typeface="Meiryo UI" panose="020B0604030504040204" pitchFamily="50" charset="-128"/>
                        </a:rPr>
                        <a:t>は</a:t>
                      </a:r>
                      <a:r>
                        <a:rPr kumimoji="1" lang="en-US" altLang="ja-JP" sz="1050" dirty="0" smtClean="0">
                          <a:latin typeface="Meiryo UI" panose="020B0604030504040204" pitchFamily="50" charset="-128"/>
                          <a:ea typeface="Meiryo UI" panose="020B0604030504040204" pitchFamily="50" charset="-128"/>
                        </a:rPr>
                        <a:t>5.5</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a:t>
                      </a:r>
                      <a:r>
                        <a:rPr kumimoji="1" lang="ja-JP" altLang="en-US" sz="1050" dirty="0" smtClean="0">
                          <a:latin typeface="Meiryo UI" panose="020B0604030504040204" pitchFamily="50" charset="-128"/>
                          <a:ea typeface="Meiryo UI" panose="020B0604030504040204" pitchFamily="50" charset="-128"/>
                        </a:rPr>
                        <a:t>平均</a:t>
                      </a:r>
                      <a:r>
                        <a:rPr kumimoji="1" lang="en-US" altLang="ja-JP" sz="1050" dirty="0" smtClean="0">
                          <a:latin typeface="Meiryo UI" panose="020B0604030504040204" pitchFamily="50" charset="-128"/>
                          <a:ea typeface="Meiryo UI" panose="020B0604030504040204" pitchFamily="50" charset="-128"/>
                        </a:rPr>
                        <a:t>4.9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9.4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8.6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長野県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8.2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39669"/>
                  </a:ext>
                </a:extLst>
              </a:tr>
              <a:tr h="664074">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2.0</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長野県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６</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岐阜県</a:t>
                      </a: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347389">
                <a:tc rowSpan="3">
                  <a:txBody>
                    <a:bodyPr/>
                    <a:lstStyle/>
                    <a:p>
                      <a:r>
                        <a:rPr kumimoji="1" lang="ja-JP" altLang="en-US" sz="1050" dirty="0">
                          <a:latin typeface="Meiryo UI" panose="020B0604030504040204" pitchFamily="50" charset="-128"/>
                          <a:ea typeface="Meiryo UI" panose="020B0604030504040204" pitchFamily="50" charset="-128"/>
                        </a:rPr>
                        <a:t>訪問薬剤指導を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実施する薬局</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1,587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1,038</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884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386094"/>
                  </a:ext>
                </a:extLst>
              </a:tr>
              <a:tr h="412418">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smtClean="0">
                          <a:latin typeface="Meiryo UI" panose="020B0604030504040204" pitchFamily="50" charset="-128"/>
                          <a:ea typeface="Meiryo UI" panose="020B0604030504040204" pitchFamily="50" charset="-128"/>
                        </a:rPr>
                        <a:t>9.2</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長野県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505577">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全国平均 </a:t>
                      </a:r>
                      <a:r>
                        <a:rPr kumimoji="1" lang="en-US" altLang="ja-JP" sz="1050" baseline="0" dirty="0" smtClean="0">
                          <a:latin typeface="Meiryo UI" panose="020B0604030504040204" pitchFamily="50" charset="-128"/>
                          <a:ea typeface="Meiryo UI" panose="020B0604030504040204" pitchFamily="50" charset="-128"/>
                        </a:rPr>
                        <a:t>3.3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129467728"/>
                  </a:ext>
                </a:extLst>
              </a:tr>
            </a:tbl>
          </a:graphicData>
        </a:graphic>
      </p:graphicFrame>
    </p:spTree>
    <p:extLst>
      <p:ext uri="{BB962C8B-B14F-4D97-AF65-F5344CB8AC3E}">
        <p14:creationId xmlns:p14="http://schemas.microsoft.com/office/powerpoint/2010/main" val="403064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405" y="741253"/>
            <a:ext cx="8604448" cy="461665"/>
          </a:xfrm>
          <a:prstGeom prst="rect">
            <a:avLst/>
          </a:prstGeom>
        </p:spPr>
        <p:txBody>
          <a:bodyPr wrap="square">
            <a:spAutoFit/>
          </a:bodyPr>
          <a:lstStyle/>
          <a:p>
            <a:pPr defTabSz="385763"/>
            <a:r>
              <a:rPr lang="ja-JP" altLang="en-US" sz="2400" dirty="0">
                <a:solidFill>
                  <a:prstClr val="black"/>
                </a:solidFill>
                <a:latin typeface="ＭＳ Ｐゴシック" panose="020B0600070205080204" pitchFamily="50" charset="-128"/>
                <a:ea typeface="ＭＳ Ｐゴシック" panose="020B0600070205080204" pitchFamily="50" charset="-128"/>
              </a:rPr>
              <a:t>訪問看護、介護事業所数等の都道府県比較</a:t>
            </a:r>
          </a:p>
        </p:txBody>
      </p:sp>
      <p:sp>
        <p:nvSpPr>
          <p:cNvPr id="6" name="テキスト ボックス 5"/>
          <p:cNvSpPr txBox="1"/>
          <p:nvPr/>
        </p:nvSpPr>
        <p:spPr>
          <a:xfrm>
            <a:off x="7903363" y="6503763"/>
            <a:ext cx="4143678" cy="253916"/>
          </a:xfrm>
          <a:prstGeom prst="rect">
            <a:avLst/>
          </a:prstGeom>
          <a:noFill/>
        </p:spPr>
        <p:txBody>
          <a:bodyPr wrap="square" rtlCol="0">
            <a:spAutoFit/>
          </a:bodyPr>
          <a:lstStyle/>
          <a:p>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出典</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厚生労働省「在宅医療にかかる地域別データ集」　　　</a:t>
            </a:r>
          </a:p>
        </p:txBody>
      </p:sp>
      <p:sp>
        <p:nvSpPr>
          <p:cNvPr id="7" name="スライド番号プレースホルダー 1"/>
          <p:cNvSpPr>
            <a:spLocks noGrp="1"/>
          </p:cNvSpPr>
          <p:nvPr>
            <p:ph type="sldNum" sz="quarter" idx="12"/>
          </p:nvPr>
        </p:nvSpPr>
        <p:spPr>
          <a:xfrm>
            <a:off x="9999588" y="6524754"/>
            <a:ext cx="2057400" cy="273844"/>
          </a:xfrm>
        </p:spPr>
        <p:txBody>
          <a:bodyPr/>
          <a:lstStyle/>
          <a:p>
            <a:fld id="{B61B3C6D-9A25-464B-8DBB-8CD62CAE63B5}" type="slidenum">
              <a:rPr kumimoji="1" lang="ja-JP" altLang="en-US" smtClean="0"/>
              <a:t>6</a:t>
            </a:fld>
            <a:endParaRPr kumimoji="1" lang="ja-JP" altLang="en-US" dirty="0"/>
          </a:p>
        </p:txBody>
      </p:sp>
      <p:sp>
        <p:nvSpPr>
          <p:cNvPr id="8" name="タイトル 1"/>
          <p:cNvSpPr txBox="1">
            <a:spLocks/>
          </p:cNvSpPr>
          <p:nvPr/>
        </p:nvSpPr>
        <p:spPr>
          <a:xfrm>
            <a:off x="371727" y="36674"/>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大阪府の在宅医療の現状（４）</a:t>
            </a:r>
          </a:p>
        </p:txBody>
      </p:sp>
      <p:cxnSp>
        <p:nvCxnSpPr>
          <p:cNvPr id="9" name="直線コネクタ 8"/>
          <p:cNvCxnSpPr/>
          <p:nvPr/>
        </p:nvCxnSpPr>
        <p:spPr>
          <a:xfrm>
            <a:off x="0" y="646231"/>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776251611"/>
              </p:ext>
            </p:extLst>
          </p:nvPr>
        </p:nvGraphicFramePr>
        <p:xfrm>
          <a:off x="377779" y="1202918"/>
          <a:ext cx="5467892" cy="4052432"/>
        </p:xfrm>
        <a:graphic>
          <a:graphicData uri="http://schemas.openxmlformats.org/drawingml/2006/table">
            <a:tbl>
              <a:tblPr firstRow="1" bandRow="1">
                <a:tableStyleId>{5940675A-B579-460E-94D1-54222C63F5DA}</a:tableStyleId>
              </a:tblPr>
              <a:tblGrid>
                <a:gridCol w="1234893">
                  <a:extLst>
                    <a:ext uri="{9D8B030D-6E8A-4147-A177-3AD203B41FA5}">
                      <a16:colId xmlns:a16="http://schemas.microsoft.com/office/drawing/2014/main" val="3849915345"/>
                    </a:ext>
                  </a:extLst>
                </a:gridCol>
                <a:gridCol w="1266479">
                  <a:extLst>
                    <a:ext uri="{9D8B030D-6E8A-4147-A177-3AD203B41FA5}">
                      <a16:colId xmlns:a16="http://schemas.microsoft.com/office/drawing/2014/main" val="3606239991"/>
                    </a:ext>
                  </a:extLst>
                </a:gridCol>
                <a:gridCol w="988840">
                  <a:extLst>
                    <a:ext uri="{9D8B030D-6E8A-4147-A177-3AD203B41FA5}">
                      <a16:colId xmlns:a16="http://schemas.microsoft.com/office/drawing/2014/main" val="2001370499"/>
                    </a:ext>
                  </a:extLst>
                </a:gridCol>
                <a:gridCol w="988840">
                  <a:extLst>
                    <a:ext uri="{9D8B030D-6E8A-4147-A177-3AD203B41FA5}">
                      <a16:colId xmlns:a16="http://schemas.microsoft.com/office/drawing/2014/main" val="829812586"/>
                    </a:ext>
                  </a:extLst>
                </a:gridCol>
                <a:gridCol w="988840">
                  <a:extLst>
                    <a:ext uri="{9D8B030D-6E8A-4147-A177-3AD203B41FA5}">
                      <a16:colId xmlns:a16="http://schemas.microsoft.com/office/drawing/2014/main" val="1141365049"/>
                    </a:ext>
                  </a:extLst>
                </a:gridCol>
              </a:tblGrid>
              <a:tr h="207607">
                <a:tc>
                  <a:txBody>
                    <a:bodyPr/>
                    <a:lstStyle/>
                    <a:p>
                      <a:endParaRPr kumimoji="1" lang="ja-JP" altLang="en-US"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394470">
                <a:tc rowSpan="3">
                  <a:txBody>
                    <a:bodyPr/>
                    <a:lstStyle/>
                    <a:p>
                      <a:r>
                        <a:rPr kumimoji="1" lang="ja-JP" altLang="en-US" sz="1050" dirty="0">
                          <a:latin typeface="Meiryo UI" panose="020B0604030504040204" pitchFamily="50" charset="-128"/>
                          <a:ea typeface="Meiryo UI" panose="020B0604030504040204" pitchFamily="50" charset="-128"/>
                        </a:rPr>
                        <a:t>訪問看護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ステーション数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a:t>
                      </a:r>
                      <a:r>
                        <a:rPr kumimoji="1" lang="en-US" altLang="ja-JP" sz="1050" u="none"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事業所数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1,357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1,258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791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38279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10.0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16.6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熊本県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13.6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39669"/>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5.1</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京都府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379240">
                <a:tc rowSpan="3">
                  <a:txBody>
                    <a:bodyPr/>
                    <a:lstStyle/>
                    <a:p>
                      <a:r>
                        <a:rPr kumimoji="1" lang="ja-JP" altLang="en-US" sz="1050" dirty="0">
                          <a:latin typeface="Meiryo UI" panose="020B0604030504040204" pitchFamily="50" charset="-128"/>
                          <a:ea typeface="Meiryo UI" panose="020B0604030504040204" pitchFamily="50" charset="-128"/>
                        </a:rPr>
                        <a:t>訪問看護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ステーション</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看護職員数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看護職員数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7,971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７</a:t>
                      </a:r>
                      <a:r>
                        <a:rPr kumimoji="1" lang="en-US" altLang="ja-JP" sz="1050" dirty="0">
                          <a:latin typeface="Meiryo UI" panose="020B0604030504040204" pitchFamily="50" charset="-128"/>
                          <a:ea typeface="Meiryo UI" panose="020B0604030504040204" pitchFamily="50" charset="-128"/>
                        </a:rPr>
                        <a:t>,164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4,395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386094"/>
                  </a:ext>
                </a:extLst>
              </a:tr>
              <a:tr h="371731">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53.0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a:latin typeface="Meiryo UI" panose="020B0604030504040204" pitchFamily="50" charset="-128"/>
                          <a:ea typeface="Meiryo UI" panose="020B0604030504040204" pitchFamily="50" charset="-128"/>
                        </a:rPr>
                        <a:t>92.7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75.5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京都府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67.9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521983">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smtClean="0">
                          <a:latin typeface="Meiryo UI" panose="020B0604030504040204" pitchFamily="50" charset="-128"/>
                          <a:ea typeface="Meiryo UI" panose="020B0604030504040204" pitchFamily="50" charset="-128"/>
                        </a:rPr>
                        <a:t>18.7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34.0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24.1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兵庫県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467728"/>
                  </a:ext>
                </a:extLst>
              </a:tr>
              <a:tr h="379240">
                <a:tc rowSpan="3">
                  <a:txBody>
                    <a:bodyPr/>
                    <a:lstStyle/>
                    <a:p>
                      <a:r>
                        <a:rPr kumimoji="1" lang="ja-JP" altLang="en-US" sz="1050" dirty="0">
                          <a:latin typeface="Meiryo UI" panose="020B0604030504040204" pitchFamily="50" charset="-128"/>
                          <a:ea typeface="Meiryo UI" panose="020B0604030504040204" pitchFamily="50" charset="-128"/>
                        </a:rPr>
                        <a:t>うち</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24</a:t>
                      </a:r>
                      <a:r>
                        <a:rPr kumimoji="1" lang="ja-JP" altLang="en-US" sz="1050" dirty="0">
                          <a:latin typeface="Meiryo UI" panose="020B0604030504040204" pitchFamily="50" charset="-128"/>
                          <a:ea typeface="Meiryo UI" panose="020B0604030504040204" pitchFamily="50" charset="-128"/>
                        </a:rPr>
                        <a:t>時間対応の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訪問看護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ステーション</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看護職員数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看護職員数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7,215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6,382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4,167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0934"/>
                  </a:ext>
                </a:extLst>
              </a:tr>
              <a:tr h="37139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48.9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83.9</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b="0" dirty="0">
                          <a:latin typeface="Meiryo UI" panose="020B0604030504040204" pitchFamily="50" charset="-128"/>
                          <a:ea typeface="Meiryo UI" panose="020B0604030504040204" pitchFamily="50" charset="-128"/>
                        </a:rPr>
                        <a:t>和歌山県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68.0</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島根県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64.1</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5697442"/>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２</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30.8</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b="0" dirty="0">
                          <a:latin typeface="Meiryo UI" panose="020B0604030504040204" pitchFamily="50" charset="-128"/>
                          <a:ea typeface="Meiryo UI" panose="020B0604030504040204" pitchFamily="50" charset="-128"/>
                        </a:rPr>
                        <a:t>福岡県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22.6</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愛知県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22.4</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1649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511745732"/>
              </p:ext>
            </p:extLst>
          </p:nvPr>
        </p:nvGraphicFramePr>
        <p:xfrm>
          <a:off x="6157703" y="1202918"/>
          <a:ext cx="5670894" cy="5300845"/>
        </p:xfrm>
        <a:graphic>
          <a:graphicData uri="http://schemas.openxmlformats.org/drawingml/2006/table">
            <a:tbl>
              <a:tblPr firstRow="1" bandRow="1">
                <a:tableStyleId>{5940675A-B579-460E-94D1-54222C63F5DA}</a:tableStyleId>
              </a:tblPr>
              <a:tblGrid>
                <a:gridCol w="1275843">
                  <a:extLst>
                    <a:ext uri="{9D8B030D-6E8A-4147-A177-3AD203B41FA5}">
                      <a16:colId xmlns:a16="http://schemas.microsoft.com/office/drawing/2014/main" val="3849915345"/>
                    </a:ext>
                  </a:extLst>
                </a:gridCol>
                <a:gridCol w="1309355">
                  <a:extLst>
                    <a:ext uri="{9D8B030D-6E8A-4147-A177-3AD203B41FA5}">
                      <a16:colId xmlns:a16="http://schemas.microsoft.com/office/drawing/2014/main" val="3606239991"/>
                    </a:ext>
                  </a:extLst>
                </a:gridCol>
                <a:gridCol w="1067550">
                  <a:extLst>
                    <a:ext uri="{9D8B030D-6E8A-4147-A177-3AD203B41FA5}">
                      <a16:colId xmlns:a16="http://schemas.microsoft.com/office/drawing/2014/main" val="2001370499"/>
                    </a:ext>
                  </a:extLst>
                </a:gridCol>
                <a:gridCol w="1067550">
                  <a:extLst>
                    <a:ext uri="{9D8B030D-6E8A-4147-A177-3AD203B41FA5}">
                      <a16:colId xmlns:a16="http://schemas.microsoft.com/office/drawing/2014/main" val="829812586"/>
                    </a:ext>
                  </a:extLst>
                </a:gridCol>
                <a:gridCol w="950596">
                  <a:extLst>
                    <a:ext uri="{9D8B030D-6E8A-4147-A177-3AD203B41FA5}">
                      <a16:colId xmlns:a16="http://schemas.microsoft.com/office/drawing/2014/main" val="1141365049"/>
                    </a:ext>
                  </a:extLst>
                </a:gridCol>
              </a:tblGrid>
              <a:tr h="197917">
                <a:tc>
                  <a:txBody>
                    <a:bodyPr/>
                    <a:lstStyle/>
                    <a:p>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521983">
                <a:tc rowSpan="3">
                  <a:txBody>
                    <a:bodyPr/>
                    <a:lstStyle/>
                    <a:p>
                      <a:r>
                        <a:rPr kumimoji="1" lang="zh-TW" altLang="en-US" sz="1050" dirty="0">
                          <a:latin typeface="Meiryo UI" panose="020B0604030504040204" pitchFamily="50" charset="-128"/>
                          <a:ea typeface="Meiryo UI" panose="020B0604030504040204" pitchFamily="50" charset="-128"/>
                        </a:rPr>
                        <a:t>介護老人福祉</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施設</a:t>
                      </a:r>
                      <a:endParaRPr kumimoji="1" lang="en-US" altLang="zh-TW"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特別養護老人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ホーム</a:t>
                      </a:r>
                      <a:r>
                        <a:rPr kumimoji="1" lang="en-US" altLang="ja-JP" sz="1050" dirty="0">
                          <a:latin typeface="Meiryo UI" panose="020B0604030504040204" pitchFamily="50" charset="-128"/>
                          <a:ea typeface="Meiryo UI" panose="020B0604030504040204" pitchFamily="50" charset="-128"/>
                        </a:rPr>
                        <a:t>)</a:t>
                      </a:r>
                      <a:r>
                        <a:rPr kumimoji="1" lang="zh-TW" altLang="en-US" sz="1050" dirty="0">
                          <a:latin typeface="Meiryo UI" panose="020B0604030504040204" pitchFamily="50" charset="-128"/>
                          <a:ea typeface="Meiryo UI" panose="020B0604030504040204" pitchFamily="50" charset="-128"/>
                        </a:rPr>
                        <a:t>定員</a:t>
                      </a:r>
                      <a:r>
                        <a:rPr kumimoji="1" lang="ja-JP" altLang="en-US" sz="1050" dirty="0">
                          <a:latin typeface="Meiryo UI" panose="020B0604030504040204" pitchFamily="50" charset="-128"/>
                          <a:ea typeface="Meiryo UI" panose="020B0604030504040204" pitchFamily="50" charset="-128"/>
                        </a:rPr>
                        <a:t>数</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定員数</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33,495</a:t>
                      </a: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49,714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37,114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埼玉県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35,681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6137832"/>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389.6</a:t>
                      </a: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463.9</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秋田県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739.0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732.6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720.8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528052"/>
                  </a:ext>
                </a:extLst>
              </a:tr>
              <a:tr h="68401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大阪は</a:t>
                      </a:r>
                      <a:r>
                        <a:rPr kumimoji="1" lang="en-US" altLang="ja-JP" sz="1050" baseline="0" dirty="0" smtClean="0">
                          <a:latin typeface="Meiryo UI" panose="020B0604030504040204" pitchFamily="50" charset="-128"/>
                          <a:ea typeface="Meiryo UI" panose="020B0604030504040204" pitchFamily="50" charset="-128"/>
                        </a:rPr>
                        <a:t>143.1</a:t>
                      </a:r>
                      <a:r>
                        <a:rPr kumimoji="1" lang="ja-JP" altLang="en-US" sz="1050" baseline="0" dirty="0">
                          <a:latin typeface="Meiryo UI" panose="020B0604030504040204" pitchFamily="50" charset="-128"/>
                          <a:ea typeface="Meiryo UI" panose="020B0604030504040204" pitchFamily="50" charset="-128"/>
                        </a:rPr>
                        <a:t>　</a:t>
                      </a:r>
                      <a:endParaRPr kumimoji="1" lang="en-US" altLang="ja-JP" sz="1050" baseline="0" dirty="0">
                        <a:latin typeface="Meiryo UI" panose="020B0604030504040204" pitchFamily="50" charset="-128"/>
                        <a:ea typeface="Meiryo UI" panose="020B0604030504040204" pitchFamily="50" charset="-128"/>
                      </a:endParaRPr>
                    </a:p>
                    <a:p>
                      <a:r>
                        <a:rPr kumimoji="1" lang="ja-JP" altLang="en-US" sz="1050" baseline="0" dirty="0">
                          <a:latin typeface="Meiryo UI" panose="020B0604030504040204" pitchFamily="50" charset="-128"/>
                          <a:ea typeface="Meiryo UI" panose="020B0604030504040204" pitchFamily="50" charset="-128"/>
                        </a:rPr>
                        <a:t>　全国平均 </a:t>
                      </a:r>
                      <a:r>
                        <a:rPr kumimoji="1" lang="en-US" altLang="ja-JP" sz="1050" baseline="0" dirty="0">
                          <a:latin typeface="Meiryo UI" panose="020B0604030504040204" pitchFamily="50" charset="-128"/>
                          <a:ea typeface="Meiryo UI" panose="020B0604030504040204" pitchFamily="50" charset="-128"/>
                        </a:rPr>
                        <a:t>163.3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220.0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新潟県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217.1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211.0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95586"/>
                  </a:ext>
                </a:extLst>
              </a:tr>
              <a:tr h="521983">
                <a:tc rowSpan="3">
                  <a:txBody>
                    <a:bodyPr/>
                    <a:lstStyle/>
                    <a:p>
                      <a:r>
                        <a:rPr kumimoji="1" lang="zh-TW" altLang="en-US" sz="1050" dirty="0">
                          <a:latin typeface="Meiryo UI" panose="020B0604030504040204" pitchFamily="50" charset="-128"/>
                          <a:ea typeface="Meiryo UI" panose="020B0604030504040204" pitchFamily="50" charset="-128"/>
                        </a:rPr>
                        <a:t>小規模多機能型</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居宅介護事業所</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a:t>
                      </a:r>
                      <a:r>
                        <a:rPr kumimoji="1" lang="en-US" altLang="ja-JP" sz="1050" u="none"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事業所数</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大阪は</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北海道</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362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317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279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2.6</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11.8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11.4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鳥取県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11.0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39669"/>
                  </a:ext>
                </a:extLst>
              </a:tr>
              <a:tr h="68401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1.0</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福井県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鳥取県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島根県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岡山県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521983">
                <a:tc rowSpan="3">
                  <a:txBody>
                    <a:bodyPr/>
                    <a:lstStyle/>
                    <a:p>
                      <a:r>
                        <a:rPr kumimoji="1" lang="zh-TW" altLang="en-US" sz="1050" dirty="0">
                          <a:latin typeface="Meiryo UI" panose="020B0604030504040204" pitchFamily="50" charset="-128"/>
                          <a:ea typeface="Meiryo UI" panose="020B0604030504040204" pitchFamily="50" charset="-128"/>
                        </a:rPr>
                        <a:t>看護小規模多機能型</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居宅介護事業所</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事業所数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北海道</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53</a:t>
                      </a:r>
                      <a:r>
                        <a:rPr kumimoji="1" lang="ja-JP" altLang="en-US" sz="1050" dirty="0">
                          <a:latin typeface="Meiryo UI" panose="020B0604030504040204" pitchFamily="50" charset="-128"/>
                          <a:ea typeface="Meiryo UI" panose="020B0604030504040204" pitchFamily="50" charset="-128"/>
                        </a:rPr>
                        <a:t>　</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180386094"/>
                  </a:ext>
                </a:extLst>
              </a:tr>
              <a:tr h="521983">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0.6</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0.6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福井県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北海道</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島根県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宮城県等</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0.9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602998">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a:t>
                      </a:r>
                      <a:r>
                        <a:rPr kumimoji="1" lang="ja-JP" altLang="en-US" sz="1050" dirty="0" smtClean="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0.2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福井県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0.7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北海道</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宮城県　等</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0.3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東京都　等</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0.2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129467728"/>
                  </a:ext>
                </a:extLst>
              </a:tr>
            </a:tbl>
          </a:graphicData>
        </a:graphic>
      </p:graphicFrame>
    </p:spTree>
    <p:extLst>
      <p:ext uri="{BB962C8B-B14F-4D97-AF65-F5344CB8AC3E}">
        <p14:creationId xmlns:p14="http://schemas.microsoft.com/office/powerpoint/2010/main" val="399714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9336" y="687776"/>
            <a:ext cx="8843342" cy="461665"/>
          </a:xfrm>
          <a:prstGeom prst="rect">
            <a:avLst/>
          </a:prstGeom>
          <a:noFill/>
        </p:spPr>
        <p:txBody>
          <a:bodyPr wrap="square" rtlCol="0">
            <a:spAutoFit/>
          </a:bodyPr>
          <a:lstStyle/>
          <a:p>
            <a:pPr>
              <a:tabLst>
                <a:tab pos="2147888" algn="l"/>
              </a:tabLst>
            </a:pPr>
            <a:r>
              <a:rPr lang="ja-JP" altLang="en-US" sz="2400" dirty="0">
                <a:latin typeface="ＭＳ Ｐゴシック" panose="020B0600070205080204" pitchFamily="50" charset="-128"/>
                <a:ea typeface="ＭＳ Ｐゴシック" panose="020B0600070205080204" pitchFamily="50" charset="-128"/>
              </a:rPr>
              <a:t>訪問診療（在宅医療）の需要推計について</a:t>
            </a:r>
            <a:r>
              <a:rPr lang="en-US" altLang="ja-JP" sz="1400" baseline="-25000" dirty="0">
                <a:latin typeface="ＭＳ Ｐゴシック" panose="020B0600070205080204" pitchFamily="50" charset="-128"/>
                <a:ea typeface="ＭＳ Ｐゴシック" panose="020B0600070205080204" pitchFamily="50" charset="-128"/>
              </a:rPr>
              <a:t>※</a:t>
            </a:r>
            <a:r>
              <a:rPr lang="ja-JP" altLang="en-US" sz="1400" baseline="-25000" dirty="0">
                <a:latin typeface="ＭＳ Ｐゴシック" panose="020B0600070205080204" pitchFamily="50" charset="-128"/>
                <a:ea typeface="ＭＳ Ｐゴシック" panose="020B0600070205080204" pitchFamily="50" charset="-128"/>
              </a:rPr>
              <a:t>１</a:t>
            </a:r>
            <a:r>
              <a:rPr lang="ja-JP" altLang="en-US" sz="2400" dirty="0">
                <a:latin typeface="ＭＳ Ｐゴシック" panose="020B0600070205080204" pitchFamily="50" charset="-128"/>
                <a:ea typeface="ＭＳ Ｐゴシック" panose="020B0600070205080204" pitchFamily="50" charset="-128"/>
              </a:rPr>
              <a:t>（大阪府）</a:t>
            </a:r>
            <a:r>
              <a:rPr lang="ja-JP" altLang="en-US" sz="2400" baseline="-25000" dirty="0">
                <a:latin typeface="ＭＳ Ｐゴシック" panose="020B0600070205080204" pitchFamily="50" charset="-128"/>
                <a:ea typeface="ＭＳ Ｐゴシック" panose="020B0600070205080204" pitchFamily="50" charset="-128"/>
              </a:rPr>
              <a:t>　　　　</a:t>
            </a:r>
            <a:endParaRPr lang="ja-JP" altLang="en-US" sz="1400" dirty="0">
              <a:latin typeface="ＭＳ Ｐゴシック" panose="020B0600070205080204" pitchFamily="50" charset="-128"/>
              <a:ea typeface="ＭＳ Ｐゴシック" panose="020B0600070205080204" pitchFamily="50" charset="-128"/>
            </a:endParaRPr>
          </a:p>
        </p:txBody>
      </p:sp>
      <p:graphicFrame>
        <p:nvGraphicFramePr>
          <p:cNvPr id="6" name="グラフ 5"/>
          <p:cNvGraphicFramePr/>
          <p:nvPr>
            <p:extLst>
              <p:ext uri="{D42A27DB-BD31-4B8C-83A1-F6EECF244321}">
                <p14:modId xmlns:p14="http://schemas.microsoft.com/office/powerpoint/2010/main" val="1594581867"/>
              </p:ext>
            </p:extLst>
          </p:nvPr>
        </p:nvGraphicFramePr>
        <p:xfrm>
          <a:off x="1415480" y="1149441"/>
          <a:ext cx="9505056" cy="443792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58"/>
          <p:cNvSpPr txBox="1"/>
          <p:nvPr/>
        </p:nvSpPr>
        <p:spPr>
          <a:xfrm>
            <a:off x="2744711" y="4577844"/>
            <a:ext cx="5550809" cy="37785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H28</a:t>
            </a:r>
            <a:r>
              <a:rPr lang="ja-JP" alt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年度診療報酬改定</a:t>
            </a:r>
            <a:r>
              <a:rPr lang="en-US" altLang="ja-JP" sz="1200" kern="100" baseline="-250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baseline="-250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２</a:t>
            </a:r>
            <a:r>
              <a:rPr lang="ja-JP" alt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後、推計と実績の傾きは、概ね一致している</a:t>
            </a:r>
            <a:endParaRPr lang="ja-JP" altLang="en-US" sz="15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9" name="テキスト ボックス 58"/>
          <p:cNvSpPr txBox="1"/>
          <p:nvPr/>
        </p:nvSpPr>
        <p:spPr>
          <a:xfrm>
            <a:off x="8688288" y="4300772"/>
            <a:ext cx="3330834" cy="970761"/>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訪問診療の需要見込み</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just"/>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H29</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の試算は</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1.76</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倍　→</a:t>
            </a:r>
            <a:endPar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R02</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の試算では</a:t>
            </a:r>
            <a:r>
              <a:rPr lang="en-US" altLang="ja-JP" sz="1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1.81</a:t>
            </a:r>
            <a:r>
              <a:rPr lang="ja-JP" altLang="en-US" sz="1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倍</a:t>
            </a:r>
            <a:endParaRPr lang="en-US" altLang="ja-JP" sz="1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H25</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R07</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年の伸び率）</a:t>
            </a:r>
            <a:endPar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4" name="下カーブ矢印 13"/>
          <p:cNvSpPr/>
          <p:nvPr/>
        </p:nvSpPr>
        <p:spPr>
          <a:xfrm rot="20403081">
            <a:off x="2702899" y="2068283"/>
            <a:ext cx="4795122" cy="4852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6" name="正方形/長方形 15"/>
          <p:cNvSpPr/>
          <p:nvPr/>
        </p:nvSpPr>
        <p:spPr>
          <a:xfrm>
            <a:off x="4022483" y="1782586"/>
            <a:ext cx="909765" cy="2168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500" b="1" dirty="0"/>
              <a:t>1.81</a:t>
            </a:r>
            <a:r>
              <a:rPr lang="ja-JP" altLang="en-US" sz="1500" b="1" dirty="0"/>
              <a:t>倍</a:t>
            </a:r>
          </a:p>
        </p:txBody>
      </p:sp>
      <p:sp>
        <p:nvSpPr>
          <p:cNvPr id="18" name="テキスト ボックス 17"/>
          <p:cNvSpPr txBox="1"/>
          <p:nvPr/>
        </p:nvSpPr>
        <p:spPr>
          <a:xfrm>
            <a:off x="755404" y="5587366"/>
            <a:ext cx="10729192" cy="1107996"/>
          </a:xfrm>
          <a:prstGeom prst="rect">
            <a:avLst/>
          </a:prstGeom>
          <a:noFill/>
        </p:spPr>
        <p:txBody>
          <a:bodyPr wrap="square" rtlCol="0">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１ 訪問診療（在宅医療）の需要推計について</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構想推計：</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地域医療構想策定支援ツールのレセプトデータ（厚生労働省提供）を基に「</a:t>
            </a:r>
            <a:r>
              <a:rPr lang="ja-JP" altLang="ja-JP" sz="1100" dirty="0">
                <a:latin typeface="ＭＳ Ｐゴシック" panose="020B0600070205080204" pitchFamily="50" charset="-128"/>
                <a:ea typeface="ＭＳ Ｐゴシック" panose="020B0600070205080204" pitchFamily="50" charset="-128"/>
              </a:rPr>
              <a:t>在宅患者訪問診療料」が届出された患者数から推計</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推計値については、介護保険事業計画との整合性を図るため、「医療・介護の体制整備に係る協議の場」で協議することになっている。（</a:t>
            </a:r>
            <a:r>
              <a:rPr lang="en-US" altLang="ja-JP" sz="1100" dirty="0">
                <a:latin typeface="ＭＳ Ｐゴシック" panose="020B0600070205080204" pitchFamily="50" charset="-128"/>
                <a:ea typeface="ＭＳ Ｐゴシック" panose="020B0600070205080204" pitchFamily="50" charset="-128"/>
              </a:rPr>
              <a:t>H29</a:t>
            </a:r>
            <a:r>
              <a:rPr lang="ja-JP" altLang="en-US" sz="1100" dirty="0">
                <a:latin typeface="ＭＳ Ｐゴシック" panose="020B0600070205080204" pitchFamily="50" charset="-128"/>
                <a:ea typeface="ＭＳ Ｐゴシック" panose="020B0600070205080204" pitchFamily="50" charset="-128"/>
              </a:rPr>
              <a:t>年及び</a:t>
            </a:r>
            <a:r>
              <a:rPr lang="en-US" altLang="ja-JP" sz="1100" dirty="0">
                <a:latin typeface="ＭＳ Ｐゴシック" panose="020B0600070205080204" pitchFamily="50" charset="-128"/>
                <a:ea typeface="ＭＳ Ｐゴシック" panose="020B0600070205080204" pitchFamily="50" charset="-128"/>
              </a:rPr>
              <a:t>R2</a:t>
            </a:r>
            <a:r>
              <a:rPr lang="ja-JP" altLang="en-US" sz="1100" dirty="0">
                <a:latin typeface="ＭＳ Ｐゴシック" panose="020B0600070205080204" pitchFamily="50" charset="-128"/>
                <a:ea typeface="ＭＳ Ｐゴシック" panose="020B0600070205080204" pitchFamily="50" charset="-128"/>
              </a:rPr>
              <a:t>年に開催）</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KDB</a:t>
            </a:r>
            <a:r>
              <a:rPr lang="ja-JP" altLang="en-US" sz="1100" dirty="0">
                <a:latin typeface="ＭＳ Ｐゴシック" panose="020B0600070205080204" pitchFamily="50" charset="-128"/>
                <a:ea typeface="ＭＳ Ｐゴシック" panose="020B0600070205080204" pitchFamily="50" charset="-128"/>
              </a:rPr>
              <a:t>レセプトデータ実績： 国保データベースのレセプトデータ（厚生労働省提供）から</a:t>
            </a:r>
            <a:r>
              <a:rPr lang="ja-JP" altLang="ja-JP" sz="1100" dirty="0">
                <a:latin typeface="ＭＳ Ｐゴシック" panose="020B0600070205080204" pitchFamily="50" charset="-128"/>
                <a:ea typeface="ＭＳ Ｐゴシック" panose="020B0600070205080204" pitchFamily="50" charset="-128"/>
              </a:rPr>
              <a:t>「在宅患者訪問診療料」を算定された月平均患者数を使用</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被用者</a:t>
            </a:r>
            <a:r>
              <a:rPr lang="ja-JP" altLang="ja-JP" sz="1100" dirty="0">
                <a:latin typeface="ＭＳ Ｐゴシック" panose="020B0600070205080204" pitchFamily="50" charset="-128"/>
                <a:ea typeface="ＭＳ Ｐゴシック" panose="020B0600070205080204" pitchFamily="50" charset="-128"/>
              </a:rPr>
              <a:t>保険及び医療扶助を含まない</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２ </a:t>
            </a:r>
            <a:r>
              <a:rPr lang="en-US" altLang="ja-JP" sz="1100" dirty="0">
                <a:latin typeface="ＭＳ Ｐゴシック" panose="020B0600070205080204" pitchFamily="50" charset="-128"/>
                <a:ea typeface="ＭＳ Ｐゴシック" panose="020B0600070205080204" pitchFamily="50" charset="-128"/>
              </a:rPr>
              <a:t>H28</a:t>
            </a:r>
            <a:r>
              <a:rPr lang="ja-JP" altLang="en-US" sz="1100" dirty="0">
                <a:latin typeface="ＭＳ Ｐゴシック" panose="020B0600070205080204" pitchFamily="50" charset="-128"/>
                <a:ea typeface="ＭＳ Ｐゴシック" panose="020B0600070205080204" pitchFamily="50" charset="-128"/>
              </a:rPr>
              <a:t>年度診療報酬改定：患者の重症度、訪問回数（同一建物の同一日訪問であるか）に応じて細分化等。</a:t>
            </a:r>
            <a:endParaRPr lang="ja-JP" altLang="ja-JP" sz="11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B61B3C6D-9A25-464B-8DBB-8CD62CAE63B5}" type="slidenum">
              <a:rPr kumimoji="1" lang="ja-JP" altLang="en-US" smtClean="0"/>
              <a:t>7</a:t>
            </a:fld>
            <a:endParaRPr kumimoji="1" lang="ja-JP" altLang="en-US" dirty="0"/>
          </a:p>
        </p:txBody>
      </p:sp>
      <p:sp>
        <p:nvSpPr>
          <p:cNvPr id="4" name="テキスト ボックス 3"/>
          <p:cNvSpPr txBox="1"/>
          <p:nvPr/>
        </p:nvSpPr>
        <p:spPr>
          <a:xfrm>
            <a:off x="2459560" y="1336621"/>
            <a:ext cx="570302"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（人）</a:t>
            </a:r>
          </a:p>
        </p:txBody>
      </p:sp>
      <p:sp>
        <p:nvSpPr>
          <p:cNvPr id="13" name="タイトル 1"/>
          <p:cNvSpPr txBox="1">
            <a:spLocks/>
          </p:cNvSpPr>
          <p:nvPr/>
        </p:nvSpPr>
        <p:spPr>
          <a:xfrm>
            <a:off x="407368" y="-20918"/>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大阪府の在宅医療の現状（５）</a:t>
            </a:r>
          </a:p>
        </p:txBody>
      </p:sp>
      <p:cxnSp>
        <p:nvCxnSpPr>
          <p:cNvPr id="15" name="直線コネクタ 14"/>
          <p:cNvCxnSpPr/>
          <p:nvPr/>
        </p:nvCxnSpPr>
        <p:spPr>
          <a:xfrm>
            <a:off x="0" y="613164"/>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9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705768"/>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359986" y="68322"/>
            <a:ext cx="7536214"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② 令和４年度　府の取組（１）</a:t>
            </a:r>
          </a:p>
        </p:txBody>
      </p:sp>
      <p:sp>
        <p:nvSpPr>
          <p:cNvPr id="5" name="正方形/長方形 4"/>
          <p:cNvSpPr/>
          <p:nvPr/>
        </p:nvSpPr>
        <p:spPr>
          <a:xfrm>
            <a:off x="343555" y="784075"/>
            <a:ext cx="11552889" cy="1384995"/>
          </a:xfrm>
          <a:prstGeom prst="rect">
            <a:avLst/>
          </a:prstGeom>
        </p:spPr>
        <p:txBody>
          <a:bodyPr wrap="square">
            <a:spAutoFit/>
          </a:bodyPr>
          <a:lstStyle/>
          <a:p>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課題</a:t>
            </a:r>
            <a:r>
              <a:rPr lang="en-US" altLang="ja-JP" sz="2400" dirty="0">
                <a:latin typeface="ＭＳ Ｐゴシック" panose="020B0600070205080204" pitchFamily="50" charset="-128"/>
                <a:ea typeface="ＭＳ Ｐゴシック" panose="020B0600070205080204" pitchFamily="50" charset="-128"/>
              </a:rPr>
              <a:t>】</a:t>
            </a:r>
          </a:p>
          <a:p>
            <a:r>
              <a:rPr lang="ja-JP" altLang="en-US" sz="2000" dirty="0">
                <a:latin typeface="ＭＳ Ｐゴシック" panose="020B0600070205080204" pitchFamily="50" charset="-128"/>
                <a:ea typeface="ＭＳ Ｐゴシック" panose="020B0600070205080204" pitchFamily="50" charset="-128"/>
              </a:rPr>
              <a:t>  ◆医療計画における「めざす方向」に対する実態把握が困難。</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◆新型コロナを経験し、「訪問診療（往診）体制」の重要性が再認識されたが、各地域での実態把握が</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できていない。</a:t>
            </a:r>
            <a:endParaRPr lang="en-US" altLang="ja-JP" sz="20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1669214" y="3304604"/>
            <a:ext cx="9051236" cy="400110"/>
          </a:xfrm>
          <a:prstGeom prst="rect">
            <a:avLst/>
          </a:prstGeom>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①地域における在宅医療（訪問診療（往診）体制）に係る実態把握</a:t>
            </a:r>
            <a:endParaRPr lang="en-US" altLang="ja-JP" sz="20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1669214" y="4419140"/>
            <a:ext cx="9051236" cy="400110"/>
          </a:xfrm>
          <a:prstGeom prst="rect">
            <a:avLst/>
          </a:prstGeom>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②地域包括ケアシステムの中の在宅医療に関する実態把握</a:t>
            </a:r>
            <a:endParaRPr lang="en-US" altLang="ja-JP" sz="20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003414" y="3650126"/>
            <a:ext cx="8860069" cy="584775"/>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（調査対象）地区医師会、医科診療所、訪問看護ステーション、病院</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　</a:t>
            </a:r>
            <a:r>
              <a:rPr lang="ja-JP" altLang="en-US" b="1" dirty="0">
                <a:latin typeface="ＭＳ Ｐゴシック" panose="020B0600070205080204" pitchFamily="50" charset="-128"/>
                <a:ea typeface="ＭＳ Ｐゴシック" panose="020B0600070205080204" pitchFamily="50" charset="-128"/>
              </a:rPr>
              <a:t>各二次医療圏 在宅医療懇話会での意見</a:t>
            </a:r>
            <a:endParaRPr lang="en-US" altLang="ja-JP" b="1"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874353" y="4843832"/>
            <a:ext cx="9118192"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（調査対象）在宅医療・介護連携コーディネーター、市区町村医介連携担当者</a:t>
            </a:r>
            <a:endParaRPr lang="en-US" altLang="ja-JP" sz="1400"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43555" y="2303824"/>
            <a:ext cx="11233248" cy="830997"/>
          </a:xfrm>
          <a:prstGeom prst="rect">
            <a:avLst/>
          </a:prstGeom>
        </p:spPr>
        <p:txBody>
          <a:bodyPr wrap="square">
            <a:spAutoFit/>
          </a:bodyPr>
          <a:lstStyle/>
          <a:p>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取組</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　</a:t>
            </a:r>
            <a:r>
              <a:rPr lang="ja-JP" altLang="en-US" sz="2400" u="sng" dirty="0">
                <a:latin typeface="ＭＳ Ｐゴシック" panose="020B0600070205080204" pitchFamily="50" charset="-128"/>
                <a:ea typeface="ＭＳ Ｐゴシック" panose="020B0600070205080204" pitchFamily="50" charset="-128"/>
              </a:rPr>
              <a:t>第８次医療計画の「めざす方向」の指標・目標値の検討に反映するため、</a:t>
            </a:r>
            <a:endParaRPr lang="en-US" altLang="ja-JP" sz="2400" u="sng"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ja-JP" altLang="en-US" sz="2400" u="sng" dirty="0">
                <a:latin typeface="ＭＳ Ｐゴシック" panose="020B0600070205080204" pitchFamily="50" charset="-128"/>
                <a:ea typeface="ＭＳ Ｐゴシック" panose="020B0600070205080204" pitchFamily="50" charset="-128"/>
              </a:rPr>
              <a:t>以下の実態を把握</a:t>
            </a:r>
            <a:endParaRPr lang="en-US" altLang="ja-JP" sz="3200" u="sng" dirty="0">
              <a:latin typeface="ＭＳ Ｐゴシック" panose="020B0600070205080204" pitchFamily="50" charset="-128"/>
              <a:ea typeface="ＭＳ Ｐゴシック" panose="020B0600070205080204" pitchFamily="50" charset="-128"/>
            </a:endParaRPr>
          </a:p>
        </p:txBody>
      </p:sp>
      <p:sp>
        <p:nvSpPr>
          <p:cNvPr id="2" name="二等辺三角形 1"/>
          <p:cNvSpPr/>
          <p:nvPr/>
        </p:nvSpPr>
        <p:spPr>
          <a:xfrm flipV="1">
            <a:off x="4943872" y="5413724"/>
            <a:ext cx="2442895" cy="456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角丸四角形 2"/>
          <p:cNvSpPr/>
          <p:nvPr/>
        </p:nvSpPr>
        <p:spPr>
          <a:xfrm>
            <a:off x="830236" y="5919756"/>
            <a:ext cx="10729192" cy="8980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結果は、府全体及び二次医療圏ごとに集計して、とりまとめを行い</a:t>
            </a:r>
            <a:endParaRPr lang="en-US" altLang="ja-JP" sz="2400" dirty="0">
              <a:latin typeface="ＭＳ Ｐゴシック" panose="020B0600070205080204" pitchFamily="50" charset="-128"/>
              <a:ea typeface="ＭＳ Ｐゴシック" panose="020B0600070205080204" pitchFamily="50" charset="-128"/>
            </a:endParaRPr>
          </a:p>
          <a:p>
            <a:pPr algn="ctr"/>
            <a:r>
              <a:rPr lang="ja-JP" altLang="en-US" sz="2400" dirty="0">
                <a:latin typeface="ＭＳ Ｐゴシック" panose="020B0600070205080204" pitchFamily="50" charset="-128"/>
                <a:ea typeface="ＭＳ Ｐゴシック" panose="020B0600070205080204" pitchFamily="50" charset="-128"/>
              </a:rPr>
              <a:t>第８次医療計画の指標や施策検討時の参考とする</a:t>
            </a:r>
          </a:p>
        </p:txBody>
      </p:sp>
    </p:spTree>
    <p:extLst>
      <p:ext uri="{BB962C8B-B14F-4D97-AF65-F5344CB8AC3E}">
        <p14:creationId xmlns:p14="http://schemas.microsoft.com/office/powerpoint/2010/main" val="338574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9417" y="1626693"/>
            <a:ext cx="10585176" cy="1451641"/>
          </a:xfrm>
          <a:ln>
            <a:noFill/>
          </a:ln>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buNone/>
            </a:pPr>
            <a:r>
              <a:rPr lang="ja-JP" altLang="en-US" sz="2200" dirty="0">
                <a:latin typeface="ＭＳ Ｐゴシック" panose="020B0600070205080204" pitchFamily="50" charset="-128"/>
                <a:ea typeface="ＭＳ Ｐゴシック" panose="020B0600070205080204" pitchFamily="50" charset="-128"/>
              </a:rPr>
              <a:t>◆第８次医療計画策定に向けて、在宅医療にかかる実態を把握し、関係者間で認識共有</a:t>
            </a:r>
            <a:endParaRPr lang="en-US" altLang="ja-JP" sz="2200" dirty="0">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2200" dirty="0">
                <a:latin typeface="ＭＳ Ｐゴシック" panose="020B0600070205080204" pitchFamily="50" charset="-128"/>
                <a:ea typeface="ＭＳ Ｐゴシック" panose="020B0600070205080204" pitchFamily="50" charset="-128"/>
              </a:rPr>
              <a:t> 　を図るとともに、今後の取組等について意見交換する。</a:t>
            </a:r>
            <a:endParaRPr lang="en-US" altLang="ja-JP" sz="2200" dirty="0">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2200" dirty="0">
                <a:latin typeface="ＭＳ Ｐゴシック" panose="020B0600070205080204" pitchFamily="50" charset="-128"/>
                <a:ea typeface="ＭＳ Ｐゴシック" panose="020B0600070205080204" pitchFamily="50" charset="-128"/>
              </a:rPr>
              <a:t>◆新型コロナウイルス感染症の経験を踏まえて、地域の訪問診療体制にかかる状況に</a:t>
            </a:r>
            <a:endParaRPr lang="en-US" altLang="ja-JP" sz="2200" dirty="0">
              <a:latin typeface="ＭＳ Ｐゴシック" panose="020B0600070205080204" pitchFamily="50" charset="-128"/>
              <a:ea typeface="ＭＳ Ｐゴシック" panose="020B0600070205080204" pitchFamily="50" charset="-128"/>
            </a:endParaRPr>
          </a:p>
          <a:p>
            <a:pPr marL="0" indent="0">
              <a:spcBef>
                <a:spcPts val="0"/>
              </a:spcBef>
              <a:buNone/>
            </a:pP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 ついて確認する。</a:t>
            </a:r>
            <a:endParaRPr lang="en-US" altLang="ja-JP" sz="2200" dirty="0">
              <a:latin typeface="ＭＳ Ｐゴシック" panose="020B0600070205080204" pitchFamily="50" charset="-128"/>
              <a:ea typeface="ＭＳ Ｐゴシック" panose="020B0600070205080204" pitchFamily="50" charset="-128"/>
            </a:endParaRPr>
          </a:p>
        </p:txBody>
      </p:sp>
      <p:sp>
        <p:nvSpPr>
          <p:cNvPr id="5" name="サブタイトル 2"/>
          <p:cNvSpPr txBox="1">
            <a:spLocks/>
          </p:cNvSpPr>
          <p:nvPr/>
        </p:nvSpPr>
        <p:spPr>
          <a:xfrm>
            <a:off x="8472264" y="1114461"/>
            <a:ext cx="2008730"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600" dirty="0">
              <a:solidFill>
                <a:schemeClr val="tx1"/>
              </a:solidFill>
            </a:endParaRPr>
          </a:p>
        </p:txBody>
      </p:sp>
      <p:sp>
        <p:nvSpPr>
          <p:cNvPr id="4" name="タイトル 1"/>
          <p:cNvSpPr>
            <a:spLocks noGrp="1"/>
          </p:cNvSpPr>
          <p:nvPr>
            <p:ph type="title"/>
          </p:nvPr>
        </p:nvSpPr>
        <p:spPr>
          <a:xfrm>
            <a:off x="440838" y="556032"/>
            <a:ext cx="7128937" cy="634082"/>
          </a:xfrm>
        </p:spPr>
        <p:txBody>
          <a:bodyPr>
            <a:noAutofit/>
          </a:bodyPr>
          <a:lstStyle/>
          <a:p>
            <a:pPr algn="l"/>
            <a:r>
              <a:rPr lang="ja-JP" altLang="en-US" sz="2800" dirty="0">
                <a:latin typeface="ＭＳ Ｐゴシック" panose="020B0600070205080204" pitchFamily="50" charset="-128"/>
                <a:ea typeface="ＭＳ Ｐゴシック" panose="020B0600070205080204" pitchFamily="50" charset="-128"/>
              </a:rPr>
              <a:t>令和４年度　在宅医療懇話会の開催</a:t>
            </a:r>
          </a:p>
        </p:txBody>
      </p:sp>
      <p:cxnSp>
        <p:nvCxnSpPr>
          <p:cNvPr id="6" name="直線コネクタ 5"/>
          <p:cNvCxnSpPr/>
          <p:nvPr/>
        </p:nvCxnSpPr>
        <p:spPr>
          <a:xfrm>
            <a:off x="0" y="619730"/>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6D62B61E-257B-A25E-EC0A-507F2990197C}"/>
              </a:ext>
            </a:extLst>
          </p:cNvPr>
          <p:cNvSpPr/>
          <p:nvPr/>
        </p:nvSpPr>
        <p:spPr>
          <a:xfrm>
            <a:off x="1934432" y="6096524"/>
            <a:ext cx="8564356" cy="770008"/>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Meiryo UI" panose="020B0604030504040204" pitchFamily="50" charset="-128"/>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懇話会での意見や課題は、別途実施している紙面調査の結果と併せてとりまとめ、次年度の第８次医療計画策定に向けた参考とする予定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654214" y="3925660"/>
            <a:ext cx="8858374" cy="400110"/>
          </a:xfrm>
          <a:prstGeom prst="rect">
            <a:avLst/>
          </a:prstGeom>
        </p:spPr>
        <p:txBody>
          <a:bodyPr wrap="square">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１　現在の訪問診療や往診、在宅医療における地域連携の現状と課題について</a:t>
            </a:r>
          </a:p>
        </p:txBody>
      </p:sp>
      <p:sp>
        <p:nvSpPr>
          <p:cNvPr id="11" name="正方形/長方形 10"/>
          <p:cNvSpPr/>
          <p:nvPr/>
        </p:nvSpPr>
        <p:spPr>
          <a:xfrm>
            <a:off x="1654214" y="5213605"/>
            <a:ext cx="9338330" cy="707886"/>
          </a:xfrm>
          <a:prstGeom prst="rect">
            <a:avLst/>
          </a:prstGeom>
        </p:spPr>
        <p:txBody>
          <a:bodyPr wrap="square">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３　今後の感染症や災害等、健康危機管理事象の発生時に対する平時からの</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solidFill>
                  <a:srgbClr val="FF0000"/>
                </a:solidFill>
                <a:latin typeface="ＭＳ Ｐゴシック" panose="020B0600070205080204" pitchFamily="50" charset="-128"/>
                <a:ea typeface="ＭＳ Ｐゴシック" panose="020B0600070205080204" pitchFamily="50" charset="-128"/>
              </a:rPr>
              <a:t>　　取組や準備内容と、今後の連携や取組に関する提案等</a:t>
            </a:r>
          </a:p>
        </p:txBody>
      </p:sp>
      <p:sp>
        <p:nvSpPr>
          <p:cNvPr id="13" name="正方形/長方形 12"/>
          <p:cNvSpPr/>
          <p:nvPr/>
        </p:nvSpPr>
        <p:spPr>
          <a:xfrm>
            <a:off x="1473400" y="3253368"/>
            <a:ext cx="8175636" cy="584775"/>
          </a:xfrm>
          <a:prstGeom prst="rect">
            <a:avLst/>
          </a:prstGeom>
        </p:spPr>
        <p:txBody>
          <a:bodyPr wrap="none">
            <a:spAutoFit/>
          </a:bodyPr>
          <a:lstStyle/>
          <a:p>
            <a:r>
              <a:rPr lang="ja-JP" altLang="en-US" sz="3200" u="sng" dirty="0">
                <a:solidFill>
                  <a:srgbClr val="FF0000"/>
                </a:solidFill>
                <a:latin typeface="ＭＳ Ｐゴシック" panose="020B0600070205080204" pitchFamily="50" charset="-128"/>
                <a:ea typeface="ＭＳ Ｐゴシック" panose="020B0600070205080204" pitchFamily="50" charset="-128"/>
              </a:rPr>
              <a:t>＜本日、皆さまから頂きたいご意見について＞</a:t>
            </a:r>
            <a:endParaRPr lang="en-US" altLang="ja-JP" sz="3200"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5" name="タイトル 1"/>
          <p:cNvSpPr txBox="1">
            <a:spLocks/>
          </p:cNvSpPr>
          <p:nvPr/>
        </p:nvSpPr>
        <p:spPr>
          <a:xfrm>
            <a:off x="335360" y="995281"/>
            <a:ext cx="7128937"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PｺﾞｼｯｸM" panose="020B0600000000000000" pitchFamily="50" charset="-128"/>
                <a:ea typeface="HGPｺﾞｼｯｸM" panose="020B0600000000000000" pitchFamily="50" charset="-128"/>
                <a:cs typeface="+mj-cs"/>
              </a:defRPr>
            </a:lvl1pPr>
          </a:lstStyle>
          <a:p>
            <a:pPr algn="l"/>
            <a:r>
              <a:rPr lang="en-US" altLang="ja-JP" sz="2400" dirty="0"/>
              <a:t>【</a:t>
            </a:r>
            <a:r>
              <a:rPr lang="ja-JP" altLang="en-US" sz="2400" dirty="0"/>
              <a:t>目的</a:t>
            </a:r>
            <a:r>
              <a:rPr lang="en-US" altLang="ja-JP" sz="2400" dirty="0"/>
              <a:t>】</a:t>
            </a:r>
            <a:endParaRPr lang="ja-JP" altLang="en-US" sz="2400" dirty="0"/>
          </a:p>
        </p:txBody>
      </p:sp>
      <p:sp>
        <p:nvSpPr>
          <p:cNvPr id="12" name="タイトル 1"/>
          <p:cNvSpPr txBox="1">
            <a:spLocks/>
          </p:cNvSpPr>
          <p:nvPr/>
        </p:nvSpPr>
        <p:spPr>
          <a:xfrm>
            <a:off x="359986" y="-20107"/>
            <a:ext cx="7536214"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② 令和４年度　府の取組（２）</a:t>
            </a:r>
          </a:p>
        </p:txBody>
      </p:sp>
      <p:sp>
        <p:nvSpPr>
          <p:cNvPr id="16" name="正方形/長方形 15"/>
          <p:cNvSpPr/>
          <p:nvPr/>
        </p:nvSpPr>
        <p:spPr>
          <a:xfrm>
            <a:off x="1654214" y="4415745"/>
            <a:ext cx="8450737" cy="707886"/>
          </a:xfrm>
          <a:prstGeom prst="rect">
            <a:avLst/>
          </a:prstGeom>
        </p:spPr>
        <p:txBody>
          <a:bodyPr wrap="square">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２　新型コロナの自宅療養者への往診や支援でどのような対応を行ったか／</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solidFill>
                  <a:srgbClr val="FF0000"/>
                </a:solidFill>
                <a:latin typeface="ＭＳ Ｐゴシック" panose="020B0600070205080204" pitchFamily="50" charset="-128"/>
                <a:ea typeface="ＭＳ Ｐゴシック" panose="020B0600070205080204" pitchFamily="50" charset="-128"/>
              </a:rPr>
              <a:t>　　高齢者施設への往診や支援でどのような対応を行ったか</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9895176"/>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5595</Words>
  <Application>Microsoft Office PowerPoint</Application>
  <PresentationFormat>ワイド画面</PresentationFormat>
  <Paragraphs>891</Paragraphs>
  <Slides>20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HGPｺﾞｼｯｸM</vt:lpstr>
      <vt:lpstr>Meiryo UI</vt: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第７次医療計画：在宅医療の目標値の状況（R3）</vt:lpstr>
      <vt:lpstr>PowerPoint プレゼンテーション</vt:lpstr>
      <vt:lpstr>PowerPoint プレゼンテーション</vt:lpstr>
      <vt:lpstr>PowerPoint プレゼンテーション</vt:lpstr>
      <vt:lpstr>PowerPoint プレゼンテーション</vt:lpstr>
      <vt:lpstr>令和４年度　在宅医療懇話会の開催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第８次医療計画策定に向けての国のスケジュール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2022-08-31T07:23:44Z</dcterms:created>
  <dcterms:modified xsi:type="dcterms:W3CDTF">2023-01-18T00:52:50Z</dcterms:modified>
</cp:coreProperties>
</file>