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34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2CC"/>
    <a:srgbClr val="FFCC99"/>
    <a:srgbClr val="FFF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47" autoAdjust="0"/>
    <p:restoredTop sz="94333" autoAdjust="0"/>
  </p:normalViewPr>
  <p:slideViewPr>
    <p:cSldViewPr snapToGrid="0">
      <p:cViewPr varScale="1">
        <p:scale>
          <a:sx n="71" d="100"/>
          <a:sy n="71" d="100"/>
        </p:scale>
        <p:origin x="918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81FBC-FA2A-4A39-B7BD-17BA18050241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9EDD4-B9C2-4FB2-A4F2-2A9C20147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28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9EDD4-B9C2-4FB2-A4F2-2A9C201478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303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56D62-EF56-45FF-A6CB-20C7BA8F05A7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47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47B9-16D7-439F-BE84-34CA85A18B07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7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7E7A5-7E3F-47A5-B817-95138FBB8C8C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7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DF9A-12F9-47EE-B1D0-1A474DFA5815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1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2F74-419F-405F-B629-D60055A9CE8C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83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E79A-F754-4BF1-943D-E85CB7943F59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0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798-2994-4FA4-8A51-B3C55D11236B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6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8CC32-C2F4-4B39-BD50-91855C49C35A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70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520F-6C42-4AAF-921C-5D4E2912B08D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43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1B5F-7935-4571-85CD-AE6E0E383D9D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14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F3B2-E19B-4BE6-9DD8-48A3530EA3E4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19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67CF0-2BE9-475D-AA25-F80C38CAB360}" type="datetime1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11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ホームベース 44"/>
          <p:cNvSpPr/>
          <p:nvPr/>
        </p:nvSpPr>
        <p:spPr>
          <a:xfrm>
            <a:off x="5282530" y="875157"/>
            <a:ext cx="3553388" cy="4409203"/>
          </a:xfrm>
          <a:prstGeom prst="homePlate">
            <a:avLst>
              <a:gd name="adj" fmla="val 6677"/>
            </a:avLst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endParaRPr kumimoji="1" lang="ja-JP" altLang="en-US" sz="1200" b="1" dirty="0"/>
          </a:p>
        </p:txBody>
      </p:sp>
      <p:sp>
        <p:nvSpPr>
          <p:cNvPr id="47" name="ホームベース 46"/>
          <p:cNvSpPr/>
          <p:nvPr/>
        </p:nvSpPr>
        <p:spPr>
          <a:xfrm>
            <a:off x="8931344" y="869439"/>
            <a:ext cx="3163832" cy="3859315"/>
          </a:xfrm>
          <a:prstGeom prst="homePlate">
            <a:avLst>
              <a:gd name="adj" fmla="val 6041"/>
            </a:avLst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endParaRPr kumimoji="1" lang="ja-JP" altLang="en-US" sz="1200" b="1" dirty="0"/>
          </a:p>
        </p:txBody>
      </p:sp>
      <p:sp>
        <p:nvSpPr>
          <p:cNvPr id="9" name="ホームベース 8"/>
          <p:cNvSpPr/>
          <p:nvPr/>
        </p:nvSpPr>
        <p:spPr>
          <a:xfrm>
            <a:off x="2318285" y="860463"/>
            <a:ext cx="2901925" cy="4423897"/>
          </a:xfrm>
          <a:prstGeom prst="homePlate">
            <a:avLst>
              <a:gd name="adj" fmla="val 7201"/>
            </a:avLst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endParaRPr kumimoji="1" lang="ja-JP" altLang="en-US" sz="1200" b="1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0"/>
            <a:ext cx="12192000" cy="450761"/>
          </a:xfrm>
          <a:prstGeom prst="rect">
            <a:avLst/>
          </a:prstGeom>
          <a:solidFill>
            <a:srgbClr val="000099"/>
          </a:solidFill>
        </p:spPr>
        <p:txBody>
          <a:bodyPr vert="horz" lIns="91440" tIns="108000" rIns="91440" bIns="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高齢者入所施設等への感染者対応の全体像</a:t>
            </a:r>
            <a:endParaRPr lang="ja-JP" altLang="en-US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224428" y="1170327"/>
            <a:ext cx="3045653" cy="1861415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108000" rIns="36000" rtlCol="0" anchor="t"/>
          <a:lstStyle/>
          <a:p>
            <a:pPr>
              <a:lnSpc>
                <a:spcPts val="19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（従来ツール）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・ 医療機関からの発生届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・ 施設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からコールセンターへの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電話相談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・ 福祉局経由の患者数報告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>
              <a:lnSpc>
                <a:spcPts val="19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77756" y="526794"/>
            <a:ext cx="1980031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覚知</a:t>
            </a:r>
            <a:endParaRPr kumimoji="1"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感染発生の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把握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2439739" y="3128390"/>
            <a:ext cx="2583153" cy="113044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0" rtlCol="0" anchor="ctr" anchorCtr="0"/>
          <a:lstStyle/>
          <a:p>
            <a:pPr>
              <a:lnSpc>
                <a:spcPts val="2100"/>
              </a:lnSpc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施設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から保健所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疫調班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へ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専用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メールによる患者情報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等の直接報告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426880" y="2840462"/>
            <a:ext cx="2596011" cy="287928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36000" bIns="0" rtlCol="0" anchor="ctr" anchorCtr="0"/>
          <a:lstStyle/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5/9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開始 報告専用メール</a:t>
            </a:r>
            <a:r>
              <a:rPr lang="en-US" altLang="ja-JP" sz="16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二等辺三角形 42"/>
          <p:cNvSpPr/>
          <p:nvPr/>
        </p:nvSpPr>
        <p:spPr>
          <a:xfrm flipV="1">
            <a:off x="2681425" y="4524702"/>
            <a:ext cx="2072640" cy="1080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endParaRPr kumimoji="1" lang="ja-JP" altLang="en-US" sz="1200" b="1" dirty="0"/>
          </a:p>
        </p:txBody>
      </p:sp>
      <p:sp>
        <p:nvSpPr>
          <p:cNvPr id="46" name="正方形/長方形 45"/>
          <p:cNvSpPr/>
          <p:nvPr/>
        </p:nvSpPr>
        <p:spPr>
          <a:xfrm>
            <a:off x="2649584" y="4657142"/>
            <a:ext cx="2074534" cy="530404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108000" rIns="36000" rtlCol="0" anchor="t"/>
          <a:lstStyle/>
          <a:p>
            <a:pPr>
              <a:lnSpc>
                <a:spcPts val="17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発生と同時に覚知・調査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32914" y="527203"/>
            <a:ext cx="2097317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③初期感染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制御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感染拡大の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防止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5320898" y="1164627"/>
            <a:ext cx="3003493" cy="1356313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108000" rIns="36000" rtlCol="0" anchor="t"/>
          <a:lstStyle/>
          <a:p>
            <a:pPr>
              <a:lnSpc>
                <a:spcPts val="19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（府制度による支援チーム）</a:t>
            </a:r>
            <a:endParaRPr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大阪府院内感染対策支援チーム</a:t>
            </a:r>
            <a:endParaRPr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  <a:spcBef>
                <a:spcPts val="600"/>
              </a:spcBef>
            </a:pP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 登録条件</a:t>
            </a:r>
            <a:endParaRPr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有資格の医師・看護師のみ　</a:t>
            </a:r>
            <a:endParaRPr lang="en-US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　　　　　　</a:t>
            </a:r>
            <a:endParaRPr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351879" y="2888862"/>
            <a:ext cx="3202936" cy="228001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36000" rIns="0" rtlCol="0" anchor="ctr" anchorCtr="0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感染制御支援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チーム 　　　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登録条件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・医師また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看護師を含むチーム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  <a:p>
            <a:pPr>
              <a:lnSpc>
                <a:spcPts val="2000"/>
              </a:lnSpc>
            </a:pP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・チーム全員に感染制御経験が必要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（感染制御専門</a:t>
            </a:r>
            <a:r>
              <a:rPr lang="ja-JP" altLang="en-US" sz="16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資格は必要なし</a:t>
            </a:r>
            <a:r>
              <a:rPr lang="en-US" altLang="ja-JP" sz="16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900"/>
              </a:spcBef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・保健所、有資格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の助言・指導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を受ける環境のもとにあること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328802" y="2600987"/>
            <a:ext cx="2740381" cy="288000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36000" bIns="0" rtlCol="0" anchor="ctr" anchorCtr="0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新設・市制度による支援チーム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大かっこ 10"/>
          <p:cNvSpPr/>
          <p:nvPr/>
        </p:nvSpPr>
        <p:spPr>
          <a:xfrm>
            <a:off x="5684177" y="1840361"/>
            <a:ext cx="2640214" cy="476369"/>
          </a:xfrm>
          <a:prstGeom prst="bracketPair">
            <a:avLst>
              <a:gd name="adj" fmla="val 1751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9601436" y="526794"/>
            <a:ext cx="1620000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治療</a:t>
            </a:r>
            <a:endParaRPr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医療の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8918551" y="1072045"/>
            <a:ext cx="3176626" cy="1521759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108000" rIns="36000" rtlCol="0" anchor="t"/>
          <a:lstStyle/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（往診）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 各施設の協力医療機関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 府登録の往診機関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 往診協力医療機関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(41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 重点往診チーム（２チーム）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9044465" y="3730226"/>
            <a:ext cx="2786357" cy="864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0" bIns="36000" rtlCol="0" anchor="ctr" anchorCtr="0"/>
          <a:lstStyle/>
          <a:p>
            <a:pPr>
              <a:lnSpc>
                <a:spcPts val="21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施設からの入院調整用の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 直通電話を保健所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疫調班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ts val="2100"/>
              </a:lnSpc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に新設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9026044" y="3454072"/>
            <a:ext cx="2612962" cy="276154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36000" bIns="0" rtlCol="0" anchor="ctr" anchorCtr="0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5/9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開始 専用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電話回線</a:t>
            </a:r>
            <a:r>
              <a:rPr lang="en-US" altLang="ja-JP" sz="16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en-US" altLang="ja-JP" sz="1600" b="1" baseline="30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8869969" y="2307152"/>
            <a:ext cx="3394969" cy="1073940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108000" rIns="36000" rtlCol="0" anchor="t"/>
          <a:lstStyle/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（入院）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コールセンタｰが受けた連絡により、</a:t>
            </a:r>
            <a:endParaRPr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保健所から府フォローアップセンターに</a:t>
            </a:r>
            <a:endParaRPr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入院調整依頼</a:t>
            </a:r>
            <a:endParaRPr lang="en-US" altLang="ja-JP" sz="1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ホームベース 49"/>
          <p:cNvSpPr/>
          <p:nvPr/>
        </p:nvSpPr>
        <p:spPr>
          <a:xfrm>
            <a:off x="130492" y="870735"/>
            <a:ext cx="2113955" cy="4413625"/>
          </a:xfrm>
          <a:prstGeom prst="homePlate">
            <a:avLst>
              <a:gd name="adj" fmla="val 7201"/>
            </a:avLst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endParaRPr kumimoji="1" lang="ja-JP" altLang="en-US" sz="1200" b="1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39576" y="540221"/>
            <a:ext cx="1527843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①予防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防止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9161" y="2548345"/>
            <a:ext cx="2099434" cy="954868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108000" rIns="36000" rtlCol="0" anchor="t"/>
          <a:lstStyle/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（従事者等の検査）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の実施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週間に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抗原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検査の実施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（３日に１回）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95014" y="1161168"/>
            <a:ext cx="2099434" cy="1159732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108000" rIns="36000" rtlCol="0" anchor="t"/>
          <a:lstStyle/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（ワクチン接種）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回目接種が完了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（高齢者施設の９割）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回目接種開始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月下旬から順次）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1549" y="3932431"/>
            <a:ext cx="2279267" cy="1159732"/>
          </a:xfrm>
          <a:prstGeom prst="rect">
            <a:avLst/>
          </a:prstGeom>
          <a:noFill/>
          <a:ln w="381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108000" rIns="36000" rtlCol="0" anchor="t"/>
          <a:lstStyle/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（研修等）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 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研修・相談</a:t>
            </a:r>
            <a:r>
              <a:rPr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 発生時対応訓練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8" name="左中かっこ 7"/>
          <p:cNvSpPr/>
          <p:nvPr/>
        </p:nvSpPr>
        <p:spPr>
          <a:xfrm>
            <a:off x="9360708" y="1909813"/>
            <a:ext cx="77490" cy="396000"/>
          </a:xfrm>
          <a:prstGeom prst="leftBrace">
            <a:avLst>
              <a:gd name="adj1" fmla="val 42158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9024786" y="5103286"/>
            <a:ext cx="2806036" cy="368916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36000" rIns="0" bIns="36000" rtlCol="0" anchor="ctr" anchorCtr="0"/>
          <a:lstStyle/>
          <a:p>
            <a:pPr>
              <a:lnSpc>
                <a:spcPts val="2100"/>
              </a:lnSpc>
            </a:pP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 搬送車増による体制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強化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9019065" y="4813478"/>
            <a:ext cx="2845808" cy="288000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36000" bIns="0" rtlCol="0" anchor="ctr" anchorCtr="0"/>
          <a:lstStyle/>
          <a:p>
            <a:pPr algn="ctr"/>
            <a:r>
              <a:rPr lang="en-US" altLang="ja-JP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7/</a:t>
            </a:r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１開始 </a:t>
            </a:r>
            <a:r>
              <a:rPr lang="en-US" altLang="ja-JP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時間体制の救急搬送</a:t>
            </a:r>
            <a:r>
              <a:rPr lang="en-US" altLang="ja-JP" sz="13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300" b="1" baseline="30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lang="en-US" altLang="ja-JP" sz="1300" b="1" baseline="30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30492" y="5750980"/>
            <a:ext cx="11964684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新たに施設から保健所への報告専用メールを設置し、感染発生と同時に「陽性者報告様式」により報告を求める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既存のコールセンター、福祉局を経由する方法も継続実施し、幅広く情報把握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　保健所（疫調班）に施設からの入院調整専用の直通電話を新設し、迅速な入院調整を実施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民間救急車を５台追加確保（４台→９台）し、高齢者入所施設等を含む救急搬送体制を強化（追加確保分５台で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時間対応）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690412" y="37702"/>
            <a:ext cx="1404764" cy="445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 ３－２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96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t"/>
      <a:lstStyle>
        <a:defPPr algn="l">
          <a:defRPr kumimoji="1" sz="1200" b="1" dirty="0"/>
        </a:defPPr>
      </a:lstStyle>
      <a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565</Words>
  <Application>Microsoft Office PowerPoint</Application>
  <PresentationFormat>ワイド画面</PresentationFormat>
  <Paragraphs>69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2022-11-21T03:05:51Z</dcterms:modified>
</cp:coreProperties>
</file>