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6" r:id="rId3"/>
    <p:sldId id="350" r:id="rId4"/>
    <p:sldId id="34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51" r:id="rId19"/>
    <p:sldId id="348" r:id="rId20"/>
    <p:sldId id="365" r:id="rId21"/>
    <p:sldId id="325" r:id="rId22"/>
    <p:sldId id="346" r:id="rId23"/>
    <p:sldId id="343" r:id="rId24"/>
    <p:sldId id="366" r:id="rId25"/>
    <p:sldId id="344" r:id="rId26"/>
    <p:sldId id="367" r:id="rId27"/>
  </p:sldIdLst>
  <p:sldSz cx="12192000" cy="6858000"/>
  <p:notesSz cx="6807200" cy="9939338"/>
  <p:defaultTextStyle>
    <a:defPPr>
      <a:defRPr lang="ja-JP"/>
    </a:defPPr>
    <a:lvl1pPr marL="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AAC8E-B11D-41F0-802A-544F77DCC46E}" v="59" dt="2022-08-16T23:10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434" autoAdjust="0"/>
  </p:normalViewPr>
  <p:slideViewPr>
    <p:cSldViewPr>
      <p:cViewPr varScale="1">
        <p:scale>
          <a:sx n="85" d="100"/>
          <a:sy n="85" d="100"/>
        </p:scale>
        <p:origin x="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A3BBF6F-4F68-40D6-9252-5BBFC3C90370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BDDE28-8ED5-4676-8D4E-B55C2B399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79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44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3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55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7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5042-49AE-478D-BFB6-0D03C44763E0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1068" y="653891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5AF-BF28-40A5-A2FA-04BCA96A72C1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0D59-5D47-47E2-ACCF-328A4C3E61DD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2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2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E7-66CB-4A95-B73A-883E71C686CC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264352" y="6488946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1F6-8441-450D-9BED-5D59103FE2A6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3FE-9AE8-48C5-9EBC-153C19E33405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E690-A7DE-44BE-AB2F-CA421E64C101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8C1B-20D5-4713-B428-C5DB64F309B7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2D-40B7-4D9F-9EC6-57566C7B7566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009-7136-43FC-B940-892B3CCFD197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98-353F-4784-B6C9-129F27763D81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17C-FC80-43AF-B1EA-59864A9A0B06}" type="datetime1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92344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3BCA-136E-487B-809A-DB894FEF6A3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3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A7E0-49F9-46D1-9948-820B196468C6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5440" y="1484784"/>
            <a:ext cx="10153128" cy="3528392"/>
          </a:xfrm>
        </p:spPr>
        <p:txBody>
          <a:bodyPr>
            <a:noAutofit/>
          </a:bodyPr>
          <a:lstStyle/>
          <a:p>
            <a:r>
              <a:rPr lang="ja-JP" altLang="en-US" dirty="0"/>
              <a:t>令和４年度　在宅医療懇話会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3200" dirty="0"/>
              <a:t>圏域（区）別データ　＜大阪市二次医療圏＞</a:t>
            </a:r>
            <a:br>
              <a:rPr lang="en-US" altLang="ja-JP" sz="3600" dirty="0"/>
            </a:br>
            <a:br>
              <a:rPr lang="en-US" altLang="ja-JP" sz="3600" dirty="0"/>
            </a:br>
            <a:r>
              <a:rPr lang="ja-JP" altLang="en-US" sz="2400" dirty="0"/>
              <a:t>医療計画における在宅医療の指標及び各圏域の参考指標の状況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76520" y="188640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1-2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-12000" y="2732931"/>
            <a:ext cx="1220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95663" y="5532867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在宅療養支援病院は、三島圏域を除き、大阪府全体で、微増傾向にあり、大阪府全体で、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の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1.20</a:t>
            </a:r>
            <a:r>
              <a:rPr lang="ja-JP" altLang="en-US" dirty="0">
                <a:latin typeface="+mn-ea"/>
              </a:rPr>
              <a:t>倍となっている。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993" y="608362"/>
            <a:ext cx="603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訪問診療を、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時間・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日体制の緊急コールセンターと共に提供できる病院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医療計画の在宅医療に係る参考指標の状況⑦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08362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在宅療養支援病院数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4032" y="1152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" y="1290988"/>
            <a:ext cx="6096616" cy="34341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0" y="1290988"/>
            <a:ext cx="6106584" cy="3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8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81111" y="5676618"/>
            <a:ext cx="106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在宅療養後方支援病院は、医療計画において、「</a:t>
            </a:r>
            <a:r>
              <a:rPr lang="en-US" altLang="ja-JP" dirty="0">
                <a:latin typeface="+mn-ea"/>
              </a:rPr>
              <a:t>2023</a:t>
            </a:r>
            <a:r>
              <a:rPr lang="ja-JP" altLang="en-US" dirty="0">
                <a:latin typeface="+mn-ea"/>
              </a:rPr>
              <a:t>年に人口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万人あたり</a:t>
            </a:r>
            <a:r>
              <a:rPr lang="en-US" altLang="ja-JP" dirty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施設以上を整備できている医療圏が７か所以上」を目標としている。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４年４月現在、この基準を満たしている医療圏は６圏域である。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7888" y="514493"/>
            <a:ext cx="70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在宅療養後方支援病院：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在宅医療を提供する医療機関の求めに応じて、入院を希望する患者の診療が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時間可能な体制を確保する病院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EADFB-9B93-410E-A826-3638125B77AA}"/>
              </a:ext>
            </a:extLst>
          </p:cNvPr>
          <p:cNvSpPr txBox="1"/>
          <p:nvPr/>
        </p:nvSpPr>
        <p:spPr>
          <a:xfrm>
            <a:off x="794649" y="4729414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医療計画の在宅医療に係る参考指標の状況⑧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773250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在宅療養後方支援病院数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2" y="1362703"/>
            <a:ext cx="6040853" cy="32571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73" y="1244037"/>
            <a:ext cx="5767095" cy="431735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28048" y="11992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149251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5415784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在宅療養支援歯科診療所については、令和２年に減少</a:t>
            </a:r>
            <a:r>
              <a:rPr lang="en-US" altLang="ja-JP" baseline="50000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したが、その後、微増傾向である。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D73491-D6C0-8274-0518-BB668C8FE739}"/>
              </a:ext>
            </a:extLst>
          </p:cNvPr>
          <p:cNvSpPr txBox="1"/>
          <p:nvPr/>
        </p:nvSpPr>
        <p:spPr>
          <a:xfrm>
            <a:off x="559449" y="4652923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328" y="6206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在宅療養支援歯科診療所数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7448" y="5932425"/>
            <a:ext cx="993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30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診療報酬改定で、施設基準が変更され、これ以前の基準で届出していた歯科診療所は、Ｒ２年３月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経過措置により、在宅療養支援歯科診療所となっていたが、新基準を満たさなかった歯科診療所が経過措置期間の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終了とともに、届出しなかったと想定される。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10" y="1082353"/>
            <a:ext cx="5859523" cy="39610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9438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1140451"/>
            <a:ext cx="6138359" cy="33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3188" y="5801316"/>
            <a:ext cx="110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在宅患者調剤加算を届出した薬局は、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４の間、全圏域において、前年を上回り順調に伸びている。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年の約</a:t>
            </a:r>
            <a:r>
              <a:rPr lang="en-US" altLang="ja-JP" dirty="0">
                <a:latin typeface="+mn-ea"/>
              </a:rPr>
              <a:t>1.60</a:t>
            </a:r>
            <a:r>
              <a:rPr lang="ja-JP" altLang="en-US" dirty="0">
                <a:latin typeface="+mn-ea"/>
              </a:rPr>
              <a:t>倍となっている。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16" y="473738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pPr algn="just"/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78202" y="595766"/>
            <a:ext cx="604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在宅患者調剤加算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：</a:t>
            </a:r>
            <a:endParaRPr lang="en-US" altLang="ja-JP" sz="1200" dirty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在宅業務を行っている薬局が、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厚生労働省が求める</a:t>
            </a:r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施設要件を満たせば算定できる加算</a:t>
            </a:r>
            <a:endParaRPr lang="ja-JP" altLang="en-US" sz="1200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在宅患者調剤加算を届出した薬局数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00056" y="105335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91" y="1096550"/>
            <a:ext cx="5720990" cy="44135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3" y="1313718"/>
            <a:ext cx="6210318" cy="33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1412" y="6144020"/>
            <a:ext cx="101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訪問看護ステーション数は、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以降、全圏域で増加しており、大阪府全体で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756</a:t>
            </a:r>
            <a:r>
              <a:rPr lang="ja-JP" altLang="en-US" dirty="0">
                <a:latin typeface="+mn-ea"/>
              </a:rPr>
              <a:t>施設）から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では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1.79</a:t>
            </a:r>
            <a:r>
              <a:rPr lang="ja-JP" altLang="en-US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70B9A-4C6F-6836-0BB0-67C97B791C07}"/>
              </a:ext>
            </a:extLst>
          </p:cNvPr>
          <p:cNvSpPr txBox="1"/>
          <p:nvPr/>
        </p:nvSpPr>
        <p:spPr>
          <a:xfrm>
            <a:off x="1614138" y="5382210"/>
            <a:ext cx="4481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出典：厚生労働省「在宅医療に係る地域別データ集」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</a:t>
            </a:r>
            <a:r>
              <a:rPr lang="en-US" altLang="ja-JP" sz="1000" dirty="0">
                <a:latin typeface="+mn-ea"/>
              </a:rPr>
              <a:t>10</a:t>
            </a:r>
            <a:r>
              <a:rPr lang="ja-JP" altLang="en-US" sz="1000" dirty="0">
                <a:latin typeface="+mn-ea"/>
              </a:rPr>
              <a:t>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8048" y="857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09" y="609193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訪問看護ステーション数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7" y="1108733"/>
            <a:ext cx="6059139" cy="44633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2" y="1059803"/>
            <a:ext cx="4804913" cy="42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9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9964" y="5899960"/>
            <a:ext cx="95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入退院加算を算定する病院、診療所数についても、全圏域で微増傾向である。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28500" y="607119"/>
            <a:ext cx="561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入退院支援加算：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施設間の連携を推進した上で、入院早期より退院困難な要因を有する患者を抽出し、入退院支援を実施することを評価するもの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84A7D-ECEA-DDE9-4E84-EA96D4419231}"/>
              </a:ext>
            </a:extLst>
          </p:cNvPr>
          <p:cNvSpPr txBox="1"/>
          <p:nvPr/>
        </p:nvSpPr>
        <p:spPr>
          <a:xfrm>
            <a:off x="1271464" y="5046863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56B01D-94D7-0603-9482-D2EC136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" y="1371842"/>
            <a:ext cx="6311251" cy="361361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入退院加算を算定する病院、診療所数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93" y="1320721"/>
            <a:ext cx="5652613" cy="42100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44072" y="120069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397362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6524" y="6075145"/>
            <a:ext cx="1120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入退院機関とケアマネージャーの連携数</a:t>
            </a:r>
            <a:r>
              <a:rPr lang="zh-TW" altLang="en-US" dirty="0">
                <a:latin typeface="+mn-ea"/>
              </a:rPr>
              <a:t>（介護支援連携指導料加算件数）</a:t>
            </a:r>
            <a:r>
              <a:rPr lang="ja-JP" altLang="en-US" dirty="0">
                <a:latin typeface="+mn-ea"/>
              </a:rPr>
              <a:t>について、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 err="1">
                <a:latin typeface="+mn-ea"/>
              </a:rPr>
              <a:t>まで</a:t>
            </a:r>
            <a:r>
              <a:rPr lang="ja-JP" altLang="en-US" dirty="0">
                <a:latin typeface="+mn-ea"/>
              </a:rPr>
              <a:t>増加傾向にあったが、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は三島圏域を除いて減少している。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1244" y="5398037"/>
            <a:ext cx="4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</a:t>
            </a:r>
            <a:r>
              <a:rPr lang="en-US" altLang="ja-JP" sz="1400" dirty="0">
                <a:latin typeface="+mn-ea"/>
              </a:rPr>
              <a:t>NDB</a:t>
            </a:r>
            <a:r>
              <a:rPr lang="ja-JP" altLang="en-US" sz="1400" dirty="0">
                <a:latin typeface="+mn-ea"/>
              </a:rPr>
              <a:t>データ（データブック）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709581" y="748362"/>
            <a:ext cx="431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介護支援連携指導料加算：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患者の退院後の介護サービス等を見越した取組を評価するもの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医療計画の在宅医療に係る参考指標の状況⑬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34487"/>
            <a:ext cx="79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入退院機関とケアマネジャーの連携数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（介護支援連携指導料加算件数）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54" y="1537380"/>
            <a:ext cx="5004169" cy="38606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10987" y="129708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13" y="1479650"/>
            <a:ext cx="6296587" cy="39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151" y="387247"/>
            <a:ext cx="10972800" cy="912813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9729" y="1580888"/>
            <a:ext cx="11253936" cy="443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訪問診療について、大阪府全体では、訪問診療を実施する病院・診療所の伸び（</a:t>
            </a:r>
            <a:r>
              <a:rPr lang="en-US" altLang="ja-JP" sz="2200" dirty="0">
                <a:latin typeface="+mn-ea"/>
              </a:rPr>
              <a:t>1.05</a:t>
            </a:r>
            <a:r>
              <a:rPr lang="ja-JP" altLang="en-US" sz="2200" dirty="0">
                <a:latin typeface="+mn-ea"/>
              </a:rPr>
              <a:t>倍）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よりも訪問診療件数の伸び（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</a:t>
            </a:r>
            <a:r>
              <a:rPr lang="en-US" altLang="ja-JP" sz="2200" baseline="30000" dirty="0">
                <a:latin typeface="+mn-ea"/>
              </a:rPr>
              <a:t> </a:t>
            </a:r>
            <a:r>
              <a:rPr lang="ja-JP" altLang="en-US" sz="2200" dirty="0">
                <a:latin typeface="+mn-ea"/>
              </a:rPr>
              <a:t>）が大きく、看取りにおいても同様の傾向となっている。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また、訪問診療件数の伸び（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倍）よりも看取り件数の伸び（</a:t>
            </a:r>
            <a:r>
              <a:rPr lang="en-US" altLang="ja-JP" sz="2200" dirty="0">
                <a:latin typeface="+mn-ea"/>
              </a:rPr>
              <a:t>1.88</a:t>
            </a:r>
            <a:r>
              <a:rPr lang="ja-JP" altLang="en-US" sz="2200" dirty="0">
                <a:latin typeface="+mn-ea"/>
              </a:rPr>
              <a:t>倍）が大きくなっている。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　　（上記の伸び率は、すべて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年から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２年までの増加分）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在宅療養支援診療所数、在宅療養支援歯科診療所数については、診療報酬の改定により、施設基準が変更されたことによって数は減少したが、その後は、増加に転じている。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在宅患者調剤加算を届出している薬局数と訪問看護ステーション数は、各圏域で、年々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増加している。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141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2088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２　大阪</a:t>
            </a:r>
            <a:r>
              <a:rPr lang="ja-JP" altLang="en-US" sz="3600" dirty="0"/>
              <a:t>市</a:t>
            </a:r>
            <a:r>
              <a:rPr kumimoji="1" lang="ja-JP" altLang="en-US" sz="3600" dirty="0"/>
              <a:t>圏域における区別データ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0FD7F-654E-4BB0-A983-E9F0AEC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6540" y="72535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（１）人口と高齢化率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68208" y="6308081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>
                <a:latin typeface="+mn-ea"/>
              </a:rPr>
              <a:t>総務省</a:t>
            </a:r>
            <a:r>
              <a:rPr lang="ja-JP" altLang="en-US" sz="1200" dirty="0">
                <a:latin typeface="+mn-ea"/>
              </a:rPr>
              <a:t>「</a:t>
            </a:r>
            <a:r>
              <a:rPr lang="zh-TW" altLang="en-US" sz="1200" dirty="0">
                <a:latin typeface="+mn-ea"/>
              </a:rPr>
              <a:t>国勢調査</a:t>
            </a:r>
            <a:r>
              <a:rPr lang="ja-JP" altLang="en-US" sz="1200" dirty="0">
                <a:latin typeface="+mn-ea"/>
              </a:rPr>
              <a:t>　都道府県・市区町村別主要統計表」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 調査時点は各年</a:t>
            </a:r>
            <a:r>
              <a:rPr lang="en-US" altLang="ja-JP" sz="1200" dirty="0">
                <a:latin typeface="+mn-ea"/>
              </a:rPr>
              <a:t>10</a:t>
            </a:r>
            <a:r>
              <a:rPr lang="ja-JP" altLang="en-US" sz="1200" dirty="0">
                <a:latin typeface="+mn-ea"/>
              </a:rPr>
              <a:t>月１日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0" y="1349791"/>
            <a:ext cx="11948001" cy="4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75550"/>
            <a:ext cx="1224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335360" y="-4746"/>
            <a:ext cx="802852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008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１　圏域ごとのデータ</a:t>
            </a:r>
            <a:endParaRPr kumimoji="1"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 txBox="1">
            <a:spLocks/>
          </p:cNvSpPr>
          <p:nvPr/>
        </p:nvSpPr>
        <p:spPr>
          <a:xfrm>
            <a:off x="1065076" y="29857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　大阪市圏域における区別データ</a:t>
            </a:r>
          </a:p>
        </p:txBody>
      </p:sp>
    </p:spTree>
    <p:extLst>
      <p:ext uri="{BB962C8B-B14F-4D97-AF65-F5344CB8AC3E}">
        <p14:creationId xmlns:p14="http://schemas.microsoft.com/office/powerpoint/2010/main" val="34865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大阪市圏域の状況②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32104" y="609392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>
                <a:latin typeface="+mn-ea"/>
              </a:rPr>
              <a:t>総務省</a:t>
            </a:r>
            <a:r>
              <a:rPr lang="ja-JP" altLang="en-US" sz="1200" dirty="0">
                <a:latin typeface="+mn-ea"/>
              </a:rPr>
              <a:t>「</a:t>
            </a:r>
            <a:r>
              <a:rPr lang="zh-TW" altLang="en-US" sz="1200" dirty="0">
                <a:latin typeface="+mn-ea"/>
              </a:rPr>
              <a:t>国勢調査</a:t>
            </a:r>
            <a:r>
              <a:rPr lang="ja-JP" altLang="en-US" sz="1200" dirty="0">
                <a:latin typeface="+mn-ea"/>
              </a:rPr>
              <a:t>　都道府県・市区町村別主要統計表」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 調査時点は各年</a:t>
            </a:r>
            <a:r>
              <a:rPr lang="en-US" altLang="ja-JP" sz="1200" dirty="0">
                <a:latin typeface="+mn-ea"/>
              </a:rPr>
              <a:t>10</a:t>
            </a:r>
            <a:r>
              <a:rPr lang="ja-JP" altLang="en-US" sz="1200" dirty="0">
                <a:latin typeface="+mn-ea"/>
              </a:rPr>
              <a:t>月１日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96688" y="565544"/>
            <a:ext cx="60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（２）世帯数と高齢者単身世帯の割合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9C95CF-A58F-417D-B809-884BA19A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6" y="1196752"/>
            <a:ext cx="11593288" cy="47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919536" y="5821871"/>
            <a:ext cx="2416046" cy="5076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sz="1200" dirty="0">
                <a:latin typeface="+mn-ea"/>
              </a:rPr>
              <a:t>出典：厚生労働省（人口動態調査）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36" y="60211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（３）病院死と自宅死、老人ホーム死の割合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03060B"/>
              </a:clrFrom>
              <a:clrTo>
                <a:srgbClr val="03060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5" y="1237034"/>
            <a:ext cx="12109875" cy="48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大阪市圏域の状況④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7200" y="6498573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384" y="876573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7" y="787698"/>
            <a:ext cx="11592834" cy="30531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5060"/>
            <a:ext cx="11764452" cy="309314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555034" y="533425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訪問診療を受けた患者数（</a:t>
            </a:r>
            <a:r>
              <a:rPr lang="en-US" altLang="ja-JP" sz="1600" dirty="0"/>
              <a:t>KDB</a:t>
            </a:r>
            <a:r>
              <a:rPr lang="ja-JP" altLang="ja-JP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62046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3973243"/>
            <a:ext cx="11577957" cy="3067935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7787" y="58247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0219" y="382956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9" y="752931"/>
            <a:ext cx="11673630" cy="31187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344832" y="566754"/>
            <a:ext cx="583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在宅療養支援診療所数（施設基準）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28372" y="3753181"/>
            <a:ext cx="583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在宅療養支援病院数（施設基準）</a:t>
            </a:r>
          </a:p>
        </p:txBody>
      </p:sp>
    </p:spTree>
    <p:extLst>
      <p:ext uri="{BB962C8B-B14F-4D97-AF65-F5344CB8AC3E}">
        <p14:creationId xmlns:p14="http://schemas.microsoft.com/office/powerpoint/2010/main" val="195496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" y="623478"/>
            <a:ext cx="11449272" cy="312242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136213" y="476672"/>
            <a:ext cx="4224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dirty="0"/>
              <a:t>入退院支援加算を算定する施設数（施設基準）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1943"/>
            <a:ext cx="11646998" cy="3066057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大阪市圏域の状況⑥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136213" y="3661138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在宅療養支援歯科診療所数</a:t>
            </a:r>
            <a:r>
              <a:rPr lang="ja-JP" altLang="ja-JP" sz="1600" dirty="0"/>
              <a:t>（施設基準）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5490" y="366113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3352" y="532175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268687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42132"/>
            <a:ext cx="11377264" cy="291977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79376" y="790585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在宅患者調剤加算を届出した薬局数（</a:t>
            </a:r>
            <a:r>
              <a:rPr lang="ja-JP" altLang="ja-JP" sz="1600" dirty="0"/>
              <a:t>施設基準）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7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大阪市圏域の状況⑦</a:t>
            </a:r>
          </a:p>
        </p:txBody>
      </p:sp>
    </p:spTree>
    <p:extLst>
      <p:ext uri="{BB962C8B-B14F-4D97-AF65-F5344CB8AC3E}">
        <p14:creationId xmlns:p14="http://schemas.microsoft.com/office/powerpoint/2010/main" val="288453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１　圏域ごとのデータ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4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84524E-4676-4621-8225-F272ECB2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2" y="973694"/>
            <a:ext cx="9045943" cy="46081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医療計画の在宅医療に係る参考指標の状況①</a:t>
            </a:r>
          </a:p>
        </p:txBody>
      </p:sp>
      <p:sp>
        <p:nvSpPr>
          <p:cNvPr id="6" name="テキスト ボックス 58"/>
          <p:cNvSpPr txBox="1"/>
          <p:nvPr/>
        </p:nvSpPr>
        <p:spPr>
          <a:xfrm>
            <a:off x="1863273" y="4798048"/>
            <a:ext cx="6464975" cy="356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H28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年度診療報酬改定</a:t>
            </a:r>
            <a:r>
              <a:rPr lang="en-US" altLang="ja-JP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後、推計と実績の傾きは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概ね一致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</a:t>
            </a:r>
            <a:endParaRPr lang="ja-JP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360" y="562590"/>
            <a:ext cx="778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訪問診療（在宅医療）の需要推計について</a:t>
            </a:r>
            <a:r>
              <a:rPr lang="en-US" altLang="ja-JP" sz="2400" baseline="-25000" dirty="0">
                <a:latin typeface="+mj-ea"/>
                <a:ea typeface="+mj-ea"/>
              </a:rPr>
              <a:t>※</a:t>
            </a:r>
            <a:r>
              <a:rPr lang="ja-JP" altLang="en-US" sz="2400" baseline="-25000" dirty="0">
                <a:latin typeface="+mj-ea"/>
                <a:ea typeface="+mj-ea"/>
              </a:rPr>
              <a:t>１</a:t>
            </a:r>
            <a:endParaRPr lang="en-US" altLang="ja-JP" sz="2400" baseline="-250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24083" y="9736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84" y="5673502"/>
            <a:ext cx="1072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 訪問診療（在宅医療）の需要推計について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構想推計：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地域医療構想策定支援ツールのレセプトデータ（厚生労働省提供）を基に「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在宅患者訪問診療料」が届出された患者数から推計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推計値については、介護保険事業計画との整合性を図るため、「医療・介護の体制整備に係る協議の場」で協議することになっている。（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年及び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年に開催）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KDB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レセプトデータ実績： 国保データベースのレセプトデータ（厚生労働省提供）から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「在宅患者訪問診療料」を算定された月平均患者数を使用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  被用者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保険及び医療扶助を含まない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年度診療報酬改定：患者の重症度、訪問回数（同一建物の同一日訪問であるか）に応じて細分化等。</a:t>
            </a:r>
            <a:endParaRPr lang="ja-JP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角丸四角形 5">
            <a:extLst>
              <a:ext uri="{FF2B5EF4-FFF2-40B4-BE49-F238E27FC236}">
                <a16:creationId xmlns:a16="http://schemas.microsoft.com/office/drawing/2014/main" id="{11383E44-A296-46EE-AEF3-B6EBB966BB69}"/>
              </a:ext>
            </a:extLst>
          </p:cNvPr>
          <p:cNvSpPr/>
          <p:nvPr/>
        </p:nvSpPr>
        <p:spPr>
          <a:xfrm>
            <a:off x="2490493" y="1184498"/>
            <a:ext cx="1198185" cy="42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b="1" dirty="0"/>
              <a:t>大阪市</a:t>
            </a:r>
          </a:p>
        </p:txBody>
      </p:sp>
      <p:sp>
        <p:nvSpPr>
          <p:cNvPr id="17" name="テキスト ボックス 58">
            <a:extLst>
              <a:ext uri="{FF2B5EF4-FFF2-40B4-BE49-F238E27FC236}">
                <a16:creationId xmlns:a16="http://schemas.microsoft.com/office/drawing/2014/main" id="{0F106DAA-A24E-442B-A6AF-374D6E67A705}"/>
              </a:ext>
            </a:extLst>
          </p:cNvPr>
          <p:cNvSpPr txBox="1"/>
          <p:nvPr/>
        </p:nvSpPr>
        <p:spPr>
          <a:xfrm>
            <a:off x="8328248" y="3777551"/>
            <a:ext cx="3607318" cy="10099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訪問診療の需要見込みについて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H29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1.64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R02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1.69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倍となった。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（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H25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年の伸び率）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医療計画の在宅医療に係る参考指標の状況②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34" y="634000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訪問診療を実施している病院・診療所数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5750211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訪問診療を実施している病院・診療所数について、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は、Ｈ</a:t>
            </a:r>
            <a:r>
              <a:rPr lang="en-US" altLang="ja-JP" dirty="0">
                <a:latin typeface="+mn-ea"/>
              </a:rPr>
              <a:t>29</a:t>
            </a:r>
            <a:r>
              <a:rPr lang="ja-JP" altLang="en-US" dirty="0">
                <a:latin typeface="+mn-ea"/>
              </a:rPr>
              <a:t>と比較して、三島圏域を除いて大阪府全体で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増加傾向である。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また、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と比較すると、大阪府全体では、</a:t>
            </a:r>
            <a:r>
              <a:rPr lang="en-US" altLang="ja-JP" dirty="0">
                <a:latin typeface="+mn-ea"/>
              </a:rPr>
              <a:t>1.05</a:t>
            </a:r>
            <a:r>
              <a:rPr lang="ja-JP" altLang="en-US" dirty="0">
                <a:latin typeface="+mn-ea"/>
              </a:rPr>
              <a:t>倍であるが、大阪市圏域で微減となっている。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9456" y="4986890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/>
              <a:t>調査時点；各年</a:t>
            </a:r>
            <a:r>
              <a:rPr lang="en-US" altLang="ja-JP" sz="1000" dirty="0"/>
              <a:t>10</a:t>
            </a:r>
            <a:r>
              <a:rPr lang="ja-JP" altLang="en-US" sz="1000" dirty="0"/>
              <a:t>月１日</a:t>
            </a:r>
            <a:endParaRPr lang="en-US" altLang="ja-JP" sz="1000" dirty="0"/>
          </a:p>
          <a:p>
            <a:r>
              <a:rPr lang="ja-JP" altLang="en-US" sz="1000" dirty="0"/>
              <a:t>人口は総務省（住民基本台帳に基づく人口、人口動態及び世帯数調査）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8991" y="8396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00965"/>
            <a:ext cx="5328592" cy="36896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55855"/>
            <a:ext cx="5976664" cy="4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60121" y="4947287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A5C8E5-BD8F-1746-80F5-1D9F79F72AF4}"/>
              </a:ext>
            </a:extLst>
          </p:cNvPr>
          <p:cNvSpPr txBox="1"/>
          <p:nvPr/>
        </p:nvSpPr>
        <p:spPr>
          <a:xfrm>
            <a:off x="839416" y="5796411"/>
            <a:ext cx="108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病院及び診療所における訪問診療件数について、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は、全圏域で増加し、大阪府全体で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1.34</a:t>
            </a:r>
            <a:r>
              <a:rPr lang="ja-JP" altLang="en-US" dirty="0">
                <a:latin typeface="+mn-ea"/>
              </a:rPr>
              <a:t>倍と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医療計画の在宅医療に係る参考指標の状況③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28" y="677888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訪問診療件数（病院・診療所）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5709" y="7816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9" y="1106709"/>
            <a:ext cx="5407691" cy="374440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946034"/>
            <a:ext cx="6359443" cy="4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023" y="5892583"/>
            <a:ext cx="107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在宅看取りを実施している病院・診療所数は、全圏域において、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>
                <a:latin typeface="+mn-ea"/>
              </a:rPr>
              <a:t>1.40</a:t>
            </a:r>
            <a:r>
              <a:rPr lang="ja-JP" altLang="en-US" dirty="0">
                <a:latin typeface="+mn-ea"/>
              </a:rPr>
              <a:t>倍となっている。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20664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在宅看取りを実施している病院・診療所数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5563" y="9286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8E20FA-CED0-5121-47AF-DD117C85419B}"/>
              </a:ext>
            </a:extLst>
          </p:cNvPr>
          <p:cNvSpPr txBox="1"/>
          <p:nvPr/>
        </p:nvSpPr>
        <p:spPr>
          <a:xfrm>
            <a:off x="398684" y="4979246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</a:t>
            </a:r>
            <a:r>
              <a:rPr lang="en-US" altLang="ja-JP" sz="1000" dirty="0">
                <a:latin typeface="+mn-ea"/>
              </a:rPr>
              <a:t>10</a:t>
            </a:r>
            <a:r>
              <a:rPr lang="ja-JP" altLang="en-US" sz="1000" dirty="0">
                <a:latin typeface="+mn-ea"/>
              </a:rPr>
              <a:t>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20" y="1006168"/>
            <a:ext cx="6505147" cy="45110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4" y="1235439"/>
            <a:ext cx="5015202" cy="3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CF6D5-88D1-A8FC-CEE5-CFA7BD529DE2}"/>
              </a:ext>
            </a:extLst>
          </p:cNvPr>
          <p:cNvSpPr txBox="1"/>
          <p:nvPr/>
        </p:nvSpPr>
        <p:spPr>
          <a:xfrm>
            <a:off x="318272" y="5007793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/>
              <a:t>人口は総務省（住民基本台帳に基づく人口、人口動態及び世帯数調査）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6179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在宅看取り件数（病院・診療所）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408" y="5828029"/>
            <a:ext cx="112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在宅看取りを実施している診療所及び病院での看取り件数は、全圏域において、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>
                <a:latin typeface="+mn-ea"/>
              </a:rPr>
              <a:t>1.88</a:t>
            </a:r>
            <a:r>
              <a:rPr lang="ja-JP" altLang="en-US" dirty="0">
                <a:latin typeface="+mn-ea"/>
              </a:rPr>
              <a:t>倍となっている。</a:t>
            </a:r>
            <a:endParaRPr lang="en-US" altLang="ja-JP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71" y="940433"/>
            <a:ext cx="6392576" cy="4441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19954" y="835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2" y="1210851"/>
            <a:ext cx="5319603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1573" y="5509982"/>
            <a:ext cx="100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在宅療養支援診療所数は、</a:t>
            </a:r>
            <a:r>
              <a:rPr lang="en-US" altLang="ja-JP" dirty="0">
                <a:latin typeface="+mn-ea"/>
              </a:rPr>
              <a:t>H30</a:t>
            </a:r>
            <a:r>
              <a:rPr lang="ja-JP" altLang="en-US" dirty="0">
                <a:latin typeface="+mn-ea"/>
              </a:rPr>
              <a:t>に全体として減少が見られたが、その後は増加傾向に転じている。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368" y="646267"/>
            <a:ext cx="606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在宅療養支援診療所：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訪問診療を、</a:t>
            </a:r>
            <a:r>
              <a:rPr lang="en-US" altLang="ja-JP" sz="1200" dirty="0">
                <a:latin typeface="+mn-ea"/>
              </a:rPr>
              <a:t>24</a:t>
            </a:r>
            <a:r>
              <a:rPr lang="ja-JP" altLang="en-US" sz="1200" dirty="0">
                <a:latin typeface="+mn-ea"/>
              </a:rPr>
              <a:t>時間・</a:t>
            </a:r>
            <a:r>
              <a:rPr lang="en-US" altLang="ja-JP" sz="1200" dirty="0">
                <a:latin typeface="+mn-ea"/>
              </a:rPr>
              <a:t>365</a:t>
            </a:r>
            <a:r>
              <a:rPr lang="ja-JP" altLang="en-US" sz="1200" dirty="0">
                <a:latin typeface="+mn-ea"/>
              </a:rPr>
              <a:t>日体制の緊急コールセンターと共に提供できる診療所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CD92D-C994-E2E3-5FAA-F3B0B447B3CE}"/>
              </a:ext>
            </a:extLst>
          </p:cNvPr>
          <p:cNvSpPr txBox="1"/>
          <p:nvPr/>
        </p:nvSpPr>
        <p:spPr>
          <a:xfrm>
            <a:off x="1139546" y="4816821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医療計画の在宅医療に係る参考指標の状況⑥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7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在宅療養支援診療所数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47322" y="6036473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28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診療報酬改定で、施設基準が変更され、これ以前の基準で届出していた診療所は、</a:t>
            </a:r>
            <a:r>
              <a:rPr lang="en-US" altLang="ja-JP" sz="1400" dirty="0">
                <a:latin typeface="+mn-ea"/>
              </a:rPr>
              <a:t>H29</a:t>
            </a:r>
            <a:r>
              <a:rPr lang="ja-JP" altLang="en-US" sz="1400" dirty="0">
                <a:latin typeface="+mn-ea"/>
              </a:rPr>
              <a:t>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経過措置により在宅療養支援診療所とされていたが、新基準を満たさなかった診療所が経過措置期間が終了し、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届け出なかった施設があったと想定される。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6" y="1191609"/>
            <a:ext cx="6102997" cy="3896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5" y="1248111"/>
            <a:ext cx="5845048" cy="3469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3698" y="10480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323290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ワイド画面</PresentationFormat>
  <Paragraphs>195</Paragraphs>
  <Slides>25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Meiryo UI</vt:lpstr>
      <vt:lpstr>ＭＳ Ｐゴシック</vt:lpstr>
      <vt:lpstr>新細明體</vt:lpstr>
      <vt:lpstr>游ゴシック</vt:lpstr>
      <vt:lpstr>游ゴシック Light</vt:lpstr>
      <vt:lpstr>Arial</vt:lpstr>
      <vt:lpstr>Calibri</vt:lpstr>
      <vt:lpstr>Wingdings</vt:lpstr>
      <vt:lpstr>Office ​​テーマ</vt:lpstr>
      <vt:lpstr>デザインの設定</vt:lpstr>
      <vt:lpstr>令和４年度　在宅医療懇話会  圏域（区）別データ　＜大阪市二次医療圏＞  医療計画における在宅医療の指標及び各圏域の参考指標の状況</vt:lpstr>
      <vt:lpstr>１　圏域ごとのデータ</vt:lpstr>
      <vt:lpstr>１　圏域ごとのデータ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２　大阪市圏域における区別データ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2022-10-05T11:11:05Z</dcterms:created>
  <dcterms:modified xsi:type="dcterms:W3CDTF">2022-10-05T11:11:14Z</dcterms:modified>
</cp:coreProperties>
</file>