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4" r:id="rId1"/>
  </p:sldMasterIdLst>
  <p:notesMasterIdLst>
    <p:notesMasterId r:id="rId10"/>
  </p:notesMasterIdLst>
  <p:handoutMasterIdLst>
    <p:handoutMasterId r:id="rId11"/>
  </p:handoutMasterIdLst>
  <p:sldIdLst>
    <p:sldId id="322" r:id="rId2"/>
    <p:sldId id="337" r:id="rId3"/>
    <p:sldId id="352" r:id="rId4"/>
    <p:sldId id="355" r:id="rId5"/>
    <p:sldId id="356" r:id="rId6"/>
    <p:sldId id="357" r:id="rId7"/>
    <p:sldId id="358" r:id="rId8"/>
    <p:sldId id="359"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4AB7C03-DE73-476F-B3D7-4703B3167430}">
          <p14:sldIdLst>
            <p14:sldId id="322"/>
            <p14:sldId id="337"/>
            <p14:sldId id="352"/>
            <p14:sldId id="355"/>
            <p14:sldId id="356"/>
            <p14:sldId id="357"/>
            <p14:sldId id="358"/>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329" autoAdjust="0"/>
  </p:normalViewPr>
  <p:slideViewPr>
    <p:cSldViewPr>
      <p:cViewPr varScale="1">
        <p:scale>
          <a:sx n="57" d="100"/>
          <a:sy n="57" d="100"/>
        </p:scale>
        <p:origin x="1692" y="4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p:scale>
          <a:sx n="75" d="100"/>
          <a:sy n="75" d="100"/>
        </p:scale>
        <p:origin x="-2442" y="108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4364780716703"/>
          <c:y val="4.9804619112312494E-2"/>
          <c:w val="0.85347085686495316"/>
          <c:h val="0.58218070281096379"/>
        </c:manualLayout>
      </c:layout>
      <c:barChart>
        <c:barDir val="col"/>
        <c:grouping val="clustered"/>
        <c:varyColors val="0"/>
        <c:ser>
          <c:idx val="0"/>
          <c:order val="0"/>
          <c:tx>
            <c:strRef>
              <c:f>ヒストグラム作成!$AA$27</c:f>
              <c:strCache>
                <c:ptCount val="1"/>
                <c:pt idx="0">
                  <c:v>度数</c:v>
                </c:pt>
              </c:strCache>
            </c:strRef>
          </c:tx>
          <c:spPr>
            <a:solidFill>
              <a:schemeClr val="accent1"/>
            </a:solidFill>
            <a:ln>
              <a:noFill/>
            </a:ln>
            <a:effectLst/>
          </c:spPr>
          <c:invertIfNegative val="0"/>
          <c:dLbls>
            <c:delete val="1"/>
          </c:dLbls>
          <c:cat>
            <c:strRef>
              <c:f>ヒストグラム作成!$Z$28:$Z$35</c:f>
              <c:strCache>
                <c:ptCount val="8"/>
                <c:pt idx="0">
                  <c:v>0</c:v>
                </c:pt>
                <c:pt idx="1">
                  <c:v>1-499</c:v>
                </c:pt>
                <c:pt idx="2">
                  <c:v>500--999</c:v>
                </c:pt>
                <c:pt idx="3">
                  <c:v>1000-1499</c:v>
                </c:pt>
                <c:pt idx="4">
                  <c:v>1500-1999</c:v>
                </c:pt>
                <c:pt idx="5">
                  <c:v>2000-2499</c:v>
                </c:pt>
                <c:pt idx="6">
                  <c:v>2500-2999</c:v>
                </c:pt>
                <c:pt idx="7">
                  <c:v>3000以上</c:v>
                </c:pt>
              </c:strCache>
            </c:strRef>
          </c:cat>
          <c:val>
            <c:numRef>
              <c:f>ヒストグラム作成!$AA$28:$AA$35</c:f>
              <c:numCache>
                <c:formatCode>#,##0_ </c:formatCode>
                <c:ptCount val="8"/>
                <c:pt idx="0" formatCode="General">
                  <c:v>0</c:v>
                </c:pt>
                <c:pt idx="1">
                  <c:v>10</c:v>
                </c:pt>
                <c:pt idx="2">
                  <c:v>2</c:v>
                </c:pt>
                <c:pt idx="3" formatCode="General">
                  <c:v>6</c:v>
                </c:pt>
                <c:pt idx="4" formatCode="General">
                  <c:v>4</c:v>
                </c:pt>
                <c:pt idx="5" formatCode="General">
                  <c:v>1</c:v>
                </c:pt>
                <c:pt idx="6" formatCode="General">
                  <c:v>0</c:v>
                </c:pt>
                <c:pt idx="7" formatCode="General">
                  <c:v>3</c:v>
                </c:pt>
              </c:numCache>
            </c:numRef>
          </c:val>
          <c:extLst>
            <c:ext xmlns:c16="http://schemas.microsoft.com/office/drawing/2014/chart" uri="{C3380CC4-5D6E-409C-BE32-E72D297353CC}">
              <c16:uniqueId val="{00000000-A2BD-42DC-8735-ED85CA113AE5}"/>
            </c:ext>
          </c:extLst>
        </c:ser>
        <c:dLbls>
          <c:dLblPos val="outEnd"/>
          <c:showLegendKey val="0"/>
          <c:showVal val="1"/>
          <c:showCatName val="0"/>
          <c:showSerName val="0"/>
          <c:showPercent val="0"/>
          <c:showBubbleSize val="0"/>
        </c:dLbls>
        <c:gapWidth val="0"/>
        <c:axId val="556647800"/>
        <c:axId val="556648784"/>
      </c:barChart>
      <c:catAx>
        <c:axId val="556647800"/>
        <c:scaling>
          <c:orientation val="minMax"/>
        </c:scaling>
        <c:delete val="0"/>
        <c:axPos val="b"/>
        <c:numFmt formatCode="General" sourceLinked="1"/>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6648784"/>
        <c:crosses val="autoZero"/>
        <c:auto val="1"/>
        <c:lblAlgn val="ctr"/>
        <c:lblOffset val="100"/>
        <c:tickMarkSkip val="2"/>
        <c:noMultiLvlLbl val="0"/>
      </c:catAx>
      <c:valAx>
        <c:axId val="55664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out"/>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6647800"/>
        <c:crosses val="autoZero"/>
        <c:crossBetween val="between"/>
        <c:majorUnit val="2"/>
        <c:minorUnit val="2"/>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78783539419617"/>
          <c:y val="0.10441015587207454"/>
          <c:w val="0.48042272945926334"/>
          <c:h val="0.84608133217234638"/>
        </c:manualLayout>
      </c:layout>
      <c:barChart>
        <c:barDir val="bar"/>
        <c:grouping val="clustered"/>
        <c:varyColors val="0"/>
        <c:ser>
          <c:idx val="0"/>
          <c:order val="0"/>
          <c:tx>
            <c:strRef>
              <c:f>'AB,AC(問4(3,4))'!$B$28</c:f>
              <c:strCache>
                <c:ptCount val="1"/>
                <c:pt idx="0">
                  <c:v>件数</c:v>
                </c:pt>
              </c:strCache>
            </c:strRef>
          </c:tx>
          <c:spPr>
            <a:solidFill>
              <a:srgbClr val="00B050"/>
            </a:solidFill>
            <a:ln>
              <a:noFill/>
            </a:ln>
            <a:effectLst/>
          </c:spPr>
          <c:invertIfNegative val="0"/>
          <c:dLbls>
            <c:dLbl>
              <c:idx val="0"/>
              <c:tx>
                <c:rich>
                  <a:bodyPr/>
                  <a:lstStyle/>
                  <a:p>
                    <a:fld id="{2C453571-9E3E-4C6B-9BDD-3E00EFB49223}"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813-420C-92FB-79B9A3DD791B}"/>
                </c:ext>
              </c:extLst>
            </c:dLbl>
            <c:dLbl>
              <c:idx val="1"/>
              <c:tx>
                <c:rich>
                  <a:bodyPr/>
                  <a:lstStyle/>
                  <a:p>
                    <a:fld id="{CFF62D2F-B882-48CA-9085-E5B77092E7ED}"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813-420C-92FB-79B9A3DD791B}"/>
                </c:ext>
              </c:extLst>
            </c:dLbl>
            <c:dLbl>
              <c:idx val="2"/>
              <c:tx>
                <c:rich>
                  <a:bodyPr/>
                  <a:lstStyle/>
                  <a:p>
                    <a:fld id="{CC232742-310B-4248-8F79-373706311BCE}"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813-420C-92FB-79B9A3DD791B}"/>
                </c:ext>
              </c:extLst>
            </c:dLbl>
            <c:dLbl>
              <c:idx val="3"/>
              <c:tx>
                <c:rich>
                  <a:bodyPr/>
                  <a:lstStyle/>
                  <a:p>
                    <a:fld id="{28E7FCD5-2BDA-4F10-A73D-83C71A113CCD}"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813-420C-92FB-79B9A3DD791B}"/>
                </c:ext>
              </c:extLst>
            </c:dLbl>
            <c:dLbl>
              <c:idx val="4"/>
              <c:tx>
                <c:rich>
                  <a:bodyPr/>
                  <a:lstStyle/>
                  <a:p>
                    <a:fld id="{64732305-5CFC-4148-8884-877927CC06C7}"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813-420C-92FB-79B9A3DD791B}"/>
                </c:ext>
              </c:extLst>
            </c:dLbl>
            <c:dLbl>
              <c:idx val="5"/>
              <c:tx>
                <c:rich>
                  <a:bodyPr/>
                  <a:lstStyle/>
                  <a:p>
                    <a:fld id="{F23645AD-E02B-4CE6-A598-62DB661BEEB7}"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813-420C-92FB-79B9A3DD791B}"/>
                </c:ext>
              </c:extLst>
            </c:dLbl>
            <c:dLbl>
              <c:idx val="6"/>
              <c:tx>
                <c:rich>
                  <a:bodyPr/>
                  <a:lstStyle/>
                  <a:p>
                    <a:fld id="{470F3032-4A1F-4D47-8571-91C5384554AC}"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813-420C-92FB-79B9A3DD791B}"/>
                </c:ext>
              </c:extLst>
            </c:dLbl>
            <c:dLbl>
              <c:idx val="7"/>
              <c:tx>
                <c:rich>
                  <a:bodyPr/>
                  <a:lstStyle/>
                  <a:p>
                    <a:fld id="{834B1865-AAE4-46A2-A0D1-CB0DCE3F9309}"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813-420C-92FB-79B9A3DD791B}"/>
                </c:ext>
              </c:extLst>
            </c:dLbl>
            <c:dLbl>
              <c:idx val="8"/>
              <c:tx>
                <c:rich>
                  <a:bodyPr/>
                  <a:lstStyle/>
                  <a:p>
                    <a:fld id="{2AE52EE1-4E0F-4004-ABF7-E2CB2B351BE2}"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813-420C-92FB-79B9A3DD791B}"/>
                </c:ext>
              </c:extLst>
            </c:dLbl>
            <c:dLbl>
              <c:idx val="9"/>
              <c:tx>
                <c:rich>
                  <a:bodyPr/>
                  <a:lstStyle/>
                  <a:p>
                    <a:fld id="{174A475F-F4EB-41AF-9F6C-295FB1220091}"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813-420C-92FB-79B9A3DD791B}"/>
                </c:ext>
              </c:extLst>
            </c:dLbl>
            <c:dLbl>
              <c:idx val="10"/>
              <c:tx>
                <c:rich>
                  <a:bodyPr/>
                  <a:lstStyle/>
                  <a:p>
                    <a:fld id="{82E13837-F178-417F-8847-517D642073C7}"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813-420C-92FB-79B9A3DD791B}"/>
                </c:ext>
              </c:extLst>
            </c:dLbl>
            <c:dLbl>
              <c:idx val="11"/>
              <c:tx>
                <c:rich>
                  <a:bodyPr/>
                  <a:lstStyle/>
                  <a:p>
                    <a:fld id="{8D5696E4-AEA6-41AF-8355-B77EFC168682}"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813-420C-92FB-79B9A3DD791B}"/>
                </c:ext>
              </c:extLst>
            </c:dLbl>
            <c:dLbl>
              <c:idx val="12"/>
              <c:tx>
                <c:rich>
                  <a:bodyPr/>
                  <a:lstStyle/>
                  <a:p>
                    <a:fld id="{14D26A33-D235-4775-926D-1913ED240C74}" type="CELLRANGE">
                      <a:rPr lang="ja-JP" altLang="en-US"/>
                      <a:pPr/>
                      <a:t>[CELLRANGE]</a:t>
                    </a:fld>
                    <a:endParaRPr lang="ja-JP" altLang="en-US"/>
                  </a:p>
                </c:rich>
              </c:tx>
              <c:dLblPos val="outEnd"/>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813-420C-92FB-79B9A3DD79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'AB,AC(問4(3,4))'!$A$29:$A$41</c:f>
              <c:strCache>
                <c:ptCount val="13"/>
                <c:pt idx="0">
                  <c:v>業務で必要性を感じない</c:v>
                </c:pt>
                <c:pt idx="1">
                  <c:v>必要な情報が得られない</c:v>
                </c:pt>
                <c:pt idx="2">
                  <c:v>使い方がわからない</c:v>
                </c:pt>
                <c:pt idx="3">
                  <c:v>使いづらい</c:v>
                </c:pt>
                <c:pt idx="4">
                  <c:v>手間がかかる</c:v>
                </c:pt>
                <c:pt idx="5">
                  <c:v>連絡先の施設が少ない</c:v>
                </c:pt>
                <c:pt idx="6">
                  <c:v>登録されている患者が少ない</c:v>
                </c:pt>
                <c:pt idx="7">
                  <c:v>登録されているユーザーアカウントが少ない</c:v>
                </c:pt>
                <c:pt idx="8">
                  <c:v>パスワードを忘れた</c:v>
                </c:pt>
                <c:pt idx="9">
                  <c:v>情報がリアルタイムに連携されない</c:v>
                </c:pt>
                <c:pt idx="10">
                  <c:v>システムの不具合が多い</c:v>
                </c:pt>
                <c:pt idx="11">
                  <c:v>セキュリティが不安</c:v>
                </c:pt>
                <c:pt idx="12">
                  <c:v>その他</c:v>
                </c:pt>
              </c:strCache>
            </c:strRef>
          </c:cat>
          <c:val>
            <c:numRef>
              <c:f>'AB,AC(問4(3,4))'!$B$29:$B$41</c:f>
              <c:numCache>
                <c:formatCode>General</c:formatCode>
                <c:ptCount val="13"/>
                <c:pt idx="0">
                  <c:v>19</c:v>
                </c:pt>
                <c:pt idx="1">
                  <c:v>6</c:v>
                </c:pt>
                <c:pt idx="2">
                  <c:v>3</c:v>
                </c:pt>
                <c:pt idx="3">
                  <c:v>14</c:v>
                </c:pt>
                <c:pt idx="4">
                  <c:v>22</c:v>
                </c:pt>
                <c:pt idx="5">
                  <c:v>8</c:v>
                </c:pt>
                <c:pt idx="6">
                  <c:v>27</c:v>
                </c:pt>
                <c:pt idx="7">
                  <c:v>0</c:v>
                </c:pt>
                <c:pt idx="8">
                  <c:v>3</c:v>
                </c:pt>
                <c:pt idx="9">
                  <c:v>1</c:v>
                </c:pt>
                <c:pt idx="10">
                  <c:v>1</c:v>
                </c:pt>
                <c:pt idx="11">
                  <c:v>2</c:v>
                </c:pt>
                <c:pt idx="12">
                  <c:v>4</c:v>
                </c:pt>
              </c:numCache>
            </c:numRef>
          </c:val>
          <c:extLst>
            <c:ext xmlns:c15="http://schemas.microsoft.com/office/drawing/2012/chart" uri="{02D57815-91ED-43cb-92C2-25804820EDAC}">
              <c15:datalabelsRange>
                <c15:f>'AB,AC(問4(3,4))'!$C$29:$C$41</c15:f>
                <c15:dlblRangeCache>
                  <c:ptCount val="13"/>
                  <c:pt idx="0">
                    <c:v>32.2%</c:v>
                  </c:pt>
                  <c:pt idx="1">
                    <c:v>10.2%</c:v>
                  </c:pt>
                  <c:pt idx="2">
                    <c:v>5.1%</c:v>
                  </c:pt>
                  <c:pt idx="3">
                    <c:v>23.7%</c:v>
                  </c:pt>
                  <c:pt idx="4">
                    <c:v>37.3%</c:v>
                  </c:pt>
                  <c:pt idx="5">
                    <c:v>13.6%</c:v>
                  </c:pt>
                  <c:pt idx="6">
                    <c:v>45.8%</c:v>
                  </c:pt>
                  <c:pt idx="7">
                    <c:v>0.0%</c:v>
                  </c:pt>
                  <c:pt idx="8">
                    <c:v>5.1%</c:v>
                  </c:pt>
                  <c:pt idx="9">
                    <c:v>1.7%</c:v>
                  </c:pt>
                  <c:pt idx="10">
                    <c:v>1.7%</c:v>
                  </c:pt>
                  <c:pt idx="11">
                    <c:v>3.4%</c:v>
                  </c:pt>
                  <c:pt idx="12">
                    <c:v>6.8%</c:v>
                  </c:pt>
                </c15:dlblRangeCache>
              </c15:datalabelsRange>
            </c:ext>
            <c:ext xmlns:c16="http://schemas.microsoft.com/office/drawing/2014/chart" uri="{C3380CC4-5D6E-409C-BE32-E72D297353CC}">
              <c16:uniqueId val="{0000000D-A813-420C-92FB-79B9A3DD791B}"/>
            </c:ext>
          </c:extLst>
        </c:ser>
        <c:dLbls>
          <c:dLblPos val="outEnd"/>
          <c:showLegendKey val="0"/>
          <c:showVal val="1"/>
          <c:showCatName val="0"/>
          <c:showSerName val="0"/>
          <c:showPercent val="0"/>
          <c:showBubbleSize val="0"/>
        </c:dLbls>
        <c:gapWidth val="182"/>
        <c:axId val="703730400"/>
        <c:axId val="703726136"/>
        <c:extLst/>
      </c:barChart>
      <c:catAx>
        <c:axId val="703730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703726136"/>
        <c:crosses val="autoZero"/>
        <c:auto val="1"/>
        <c:lblAlgn val="ctr"/>
        <c:lblOffset val="100"/>
        <c:noMultiLvlLbl val="0"/>
      </c:catAx>
      <c:valAx>
        <c:axId val="703726136"/>
        <c:scaling>
          <c:orientation val="minMax"/>
          <c:max val="6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0373040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92D050"/>
      </a:solid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5" rIns="91413"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13" tIns="45705" rIns="91413" bIns="45705" rtlCol="0"/>
          <a:lstStyle>
            <a:lvl1pPr algn="r">
              <a:defRPr sz="1200"/>
            </a:lvl1pPr>
          </a:lstStyle>
          <a:p>
            <a:fld id="{460BA497-4EC1-4667-AE57-0EBB5F62489D}" type="datetimeFigureOut">
              <a:rPr kumimoji="1" lang="ja-JP" altLang="en-US" smtClean="0"/>
              <a:t>2022/11/16</a:t>
            </a:fld>
            <a:endParaRPr kumimoji="1" lang="ja-JP" altLang="en-US"/>
          </a:p>
        </p:txBody>
      </p:sp>
      <p:sp>
        <p:nvSpPr>
          <p:cNvPr id="4" name="フッター プレースホルダー 3"/>
          <p:cNvSpPr>
            <a:spLocks noGrp="1"/>
          </p:cNvSpPr>
          <p:nvPr>
            <p:ph type="ftr" sz="quarter" idx="2"/>
          </p:nvPr>
        </p:nvSpPr>
        <p:spPr>
          <a:xfrm>
            <a:off x="3" y="9440863"/>
            <a:ext cx="2949575" cy="496887"/>
          </a:xfrm>
          <a:prstGeom prst="rect">
            <a:avLst/>
          </a:prstGeom>
        </p:spPr>
        <p:txBody>
          <a:bodyPr vert="horz" lIns="91413" tIns="45705" rIns="91413"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3"/>
            <a:ext cx="2949575" cy="496887"/>
          </a:xfrm>
          <a:prstGeom prst="rect">
            <a:avLst/>
          </a:prstGeom>
        </p:spPr>
        <p:txBody>
          <a:bodyPr vert="horz" lIns="91413" tIns="45705" rIns="91413" bIns="45705" rtlCol="0" anchor="b"/>
          <a:lstStyle>
            <a:lvl1pPr algn="r">
              <a:defRPr sz="1200"/>
            </a:lvl1pPr>
          </a:lstStyle>
          <a:p>
            <a:fld id="{C497B0E9-B4F1-4D3D-A6FD-2106ACD8E67D}" type="slidenum">
              <a:rPr kumimoji="1" lang="ja-JP" altLang="en-US" smtClean="0"/>
              <a:t>‹#›</a:t>
            </a:fld>
            <a:endParaRPr kumimoji="1" lang="ja-JP" altLang="en-US"/>
          </a:p>
        </p:txBody>
      </p:sp>
    </p:spTree>
    <p:extLst>
      <p:ext uri="{BB962C8B-B14F-4D97-AF65-F5344CB8AC3E}">
        <p14:creationId xmlns:p14="http://schemas.microsoft.com/office/powerpoint/2010/main" val="1985812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5" rIns="91413"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13" tIns="45705" rIns="91413" bIns="45705" rtlCol="0"/>
          <a:lstStyle>
            <a:lvl1pPr algn="r">
              <a:defRPr sz="1200"/>
            </a:lvl1pPr>
          </a:lstStyle>
          <a:p>
            <a:fld id="{677E1747-4A11-4550-BAB0-931AD17A6FB0}" type="datetimeFigureOut">
              <a:rPr kumimoji="1" lang="ja-JP" altLang="en-US" smtClean="0"/>
              <a:t>2022/11/16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3" tIns="45705" rIns="91413" bIns="45705"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3" tIns="45705" rIns="91413" bIns="4570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3"/>
            <a:ext cx="2949575" cy="496887"/>
          </a:xfrm>
          <a:prstGeom prst="rect">
            <a:avLst/>
          </a:prstGeom>
        </p:spPr>
        <p:txBody>
          <a:bodyPr vert="horz" lIns="91413" tIns="45705" rIns="91413"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6887"/>
          </a:xfrm>
          <a:prstGeom prst="rect">
            <a:avLst/>
          </a:prstGeom>
        </p:spPr>
        <p:txBody>
          <a:bodyPr vert="horz" lIns="91413" tIns="45705" rIns="91413" bIns="45705" rtlCol="0" anchor="b"/>
          <a:lstStyle>
            <a:lvl1pPr algn="r">
              <a:defRPr sz="1200"/>
            </a:lvl1pPr>
          </a:lstStyle>
          <a:p>
            <a:fld id="{D5BAA6EB-CC0A-4E09-918D-7842A86ACC75}" type="slidenum">
              <a:rPr kumimoji="1" lang="ja-JP" altLang="en-US" smtClean="0"/>
              <a:t>‹#›</a:t>
            </a:fld>
            <a:endParaRPr kumimoji="1" lang="ja-JP" altLang="en-US"/>
          </a:p>
        </p:txBody>
      </p:sp>
    </p:spTree>
    <p:extLst>
      <p:ext uri="{BB962C8B-B14F-4D97-AF65-F5344CB8AC3E}">
        <p14:creationId xmlns:p14="http://schemas.microsoft.com/office/powerpoint/2010/main" val="41675691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720725"/>
            <a:ext cx="4968875" cy="3725863"/>
          </a:xfrm>
        </p:spPr>
      </p:sp>
      <p:sp>
        <p:nvSpPr>
          <p:cNvPr id="3" name="ノート プレースホルダー 2"/>
          <p:cNvSpPr>
            <a:spLocks noGrp="1"/>
          </p:cNvSpPr>
          <p:nvPr>
            <p:ph type="body" idx="1"/>
          </p:nvPr>
        </p:nvSpPr>
        <p:spPr/>
        <p:txBody>
          <a:bodyPr/>
          <a:lstStyle/>
          <a:p>
            <a:endParaRPr kumimoji="1" lang="en-US"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1</a:t>
            </a:fld>
            <a:endParaRPr kumimoji="1" lang="ja-JP" altLang="en-US"/>
          </a:p>
        </p:txBody>
      </p:sp>
    </p:spTree>
    <p:extLst>
      <p:ext uri="{BB962C8B-B14F-4D97-AF65-F5344CB8AC3E}">
        <p14:creationId xmlns:p14="http://schemas.microsoft.com/office/powerpoint/2010/main" val="64100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2</a:t>
            </a:fld>
            <a:endParaRPr kumimoji="1" lang="ja-JP" altLang="en-US"/>
          </a:p>
        </p:txBody>
      </p:sp>
    </p:spTree>
    <p:extLst>
      <p:ext uri="{BB962C8B-B14F-4D97-AF65-F5344CB8AC3E}">
        <p14:creationId xmlns:p14="http://schemas.microsoft.com/office/powerpoint/2010/main" val="198266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6"/>
            <a:ext cx="5445125" cy="4928964"/>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3</a:t>
            </a:fld>
            <a:endParaRPr kumimoji="1" lang="ja-JP" altLang="en-US"/>
          </a:p>
        </p:txBody>
      </p:sp>
    </p:spTree>
    <p:extLst>
      <p:ext uri="{BB962C8B-B14F-4D97-AF65-F5344CB8AC3E}">
        <p14:creationId xmlns:p14="http://schemas.microsoft.com/office/powerpoint/2010/main" val="414430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a:xfrm>
            <a:off x="681211" y="4783279"/>
            <a:ext cx="5444784" cy="4724637"/>
          </a:xfrm>
          <a:prstGeom prst="rect">
            <a:avLst/>
          </a:prstGeom>
        </p:spPr>
        <p:txBody>
          <a:bodyPr lIns="93212" tIns="46605" rIns="93212" bIns="46605"/>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日付プレースホルダー 3"/>
          <p:cNvSpPr>
            <a:spLocks noGrp="1"/>
          </p:cNvSpPr>
          <p:nvPr>
            <p:ph type="dt" idx="10"/>
          </p:nvPr>
        </p:nvSpPr>
        <p:spPr/>
        <p:txBody>
          <a:bodyPr/>
          <a:lstStyle/>
          <a:p>
            <a:pPr>
              <a:defRPr/>
            </a:pPr>
            <a:fld id="{70F8284E-558B-4F71-AD97-5A019C7C3C5B}" type="datetime1">
              <a:rPr lang="ja-JP" altLang="en-US" smtClean="0"/>
              <a:t>2022/11/16</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4</a:t>
            </a:fld>
            <a:endParaRPr lang="ja-JP" altLang="en-US"/>
          </a:p>
        </p:txBody>
      </p:sp>
    </p:spTree>
    <p:extLst>
      <p:ext uri="{BB962C8B-B14F-4D97-AF65-F5344CB8AC3E}">
        <p14:creationId xmlns:p14="http://schemas.microsoft.com/office/powerpoint/2010/main" val="368579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9" y="4783140"/>
            <a:ext cx="5445125" cy="3913187"/>
          </a:xfrm>
          <a:prstGeom prst="rect">
            <a:avLst/>
          </a:prstGeom>
        </p:spPr>
        <p:txBody>
          <a:bodyPr lIns="91427" tIns="45714" rIns="91427" bIns="45714"/>
          <a:lstStyle/>
          <a:p>
            <a:endParaRPr kumimoji="1" lang="ja-JP" altLang="en-US" dirty="0"/>
          </a:p>
        </p:txBody>
      </p:sp>
      <p:sp>
        <p:nvSpPr>
          <p:cNvPr id="4" name="日付プレースホルダー 3"/>
          <p:cNvSpPr>
            <a:spLocks noGrp="1"/>
          </p:cNvSpPr>
          <p:nvPr>
            <p:ph type="dt" idx="10"/>
          </p:nvPr>
        </p:nvSpPr>
        <p:spPr/>
        <p:txBody>
          <a:bodyPr/>
          <a:lstStyle/>
          <a:p>
            <a:pPr>
              <a:defRPr/>
            </a:pPr>
            <a:fld id="{42861B62-AEA5-4F36-9D03-69B3707F5FB1}" type="datetime1">
              <a:rPr lang="ja-JP" altLang="en-US" smtClean="0"/>
              <a:t>2022/11/16</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8</a:t>
            </a:fld>
            <a:endParaRPr lang="ja-JP" altLang="en-US"/>
          </a:p>
        </p:txBody>
      </p:sp>
    </p:spTree>
    <p:extLst>
      <p:ext uri="{BB962C8B-B14F-4D97-AF65-F5344CB8AC3E}">
        <p14:creationId xmlns:p14="http://schemas.microsoft.com/office/powerpoint/2010/main" val="321593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28F3BAB-498A-49CC-B84A-8F6DC7243C46}" type="datetime1">
              <a:rPr kumimoji="1" lang="ja-JP" altLang="en-US" smtClean="0"/>
              <a:t>2022/11/16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06404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82F6CD-12F8-45D5-80E6-531A778AAE29}" type="datetime1">
              <a:rPr kumimoji="1" lang="ja-JP" altLang="en-US" smtClean="0"/>
              <a:t>2022/11/16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77763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8DDDEF-3C81-43CA-9514-6577B9D43A3A}" type="datetime1">
              <a:rPr kumimoji="1" lang="ja-JP" altLang="en-US" smtClean="0"/>
              <a:t>2022/11/16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147646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FE9B22-05C1-43F5-892F-E9D94F34D80B}" type="datetime1">
              <a:rPr kumimoji="1" lang="ja-JP" altLang="en-US" smtClean="0"/>
              <a:t>2022/11/16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381919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07A284C-9757-4797-8112-D3AFFB3B9AB9}" type="datetime1">
              <a:rPr kumimoji="1" lang="ja-JP" altLang="en-US" smtClean="0"/>
              <a:t>2022/11/16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31493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8B9C575-1EEB-4B02-8DF9-5D61E1E9B8ED}" type="datetime1">
              <a:rPr kumimoji="1" lang="ja-JP" altLang="en-US" smtClean="0"/>
              <a:t>2022/11/16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65564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B7A1A27-5FD4-435E-BC84-D393B4D41169}" type="datetime1">
              <a:rPr kumimoji="1" lang="ja-JP" altLang="en-US" smtClean="0"/>
              <a:t>2022/11/16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23773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BD1B16D-26A4-41A0-BA63-F89C1A21EE08}" type="datetime1">
              <a:rPr kumimoji="1" lang="ja-JP" altLang="en-US" smtClean="0"/>
              <a:t>2022/11/16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03949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9BA226-A28A-4267-AB62-5B8367E9654D}" type="datetime1">
              <a:rPr kumimoji="1" lang="ja-JP" altLang="en-US" smtClean="0"/>
              <a:t>2022/11/16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192543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78E8B03-2211-4DF7-A7B1-5ECD37FFB2EA}" type="datetime1">
              <a:rPr kumimoji="1" lang="ja-JP" altLang="en-US" smtClean="0"/>
              <a:t>2022/11/16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9036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FAE1AB-1E39-4B4D-A7EB-53F3B7A7DE7F}" type="datetime1">
              <a:rPr kumimoji="1" lang="ja-JP" altLang="en-US" smtClean="0"/>
              <a:t>2022/11/16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89303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45E6E-A3C8-4B50-87AC-F3CFE0A9EC08}" type="datetime1">
              <a:rPr kumimoji="1" lang="ja-JP" altLang="en-US" smtClean="0"/>
              <a:t>2022/11/16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52783204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hyperlink" Target="https://youtu.be/_XqGcR4FZV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74656" y="6486103"/>
            <a:ext cx="2133600" cy="365125"/>
          </a:xfrm>
        </p:spPr>
        <p:txBody>
          <a:bodyPr/>
          <a:lstStyle/>
          <a:p>
            <a:fld id="{DC08D7A6-B21C-4CC5-B909-7F83FE9B363B}" type="slidenum">
              <a:rPr kumimoji="1" lang="ja-JP" altLang="en-US" sz="2400" smtClean="0"/>
              <a:t>1</a:t>
            </a:fld>
            <a:endParaRPr kumimoji="1" lang="ja-JP" altLang="en-US" sz="1800" dirty="0"/>
          </a:p>
        </p:txBody>
      </p:sp>
      <p:sp>
        <p:nvSpPr>
          <p:cNvPr id="2" name="タイトル 1"/>
          <p:cNvSpPr>
            <a:spLocks noGrp="1"/>
          </p:cNvSpPr>
          <p:nvPr>
            <p:ph type="title"/>
          </p:nvPr>
        </p:nvSpPr>
        <p:spPr>
          <a:xfrm>
            <a:off x="467544" y="1412776"/>
            <a:ext cx="8229600" cy="4536504"/>
          </a:xfrm>
        </p:spPr>
        <p:txBody>
          <a:bodyPr>
            <a:normAutofit/>
          </a:bodyPr>
          <a:lstStyle/>
          <a:p>
            <a:pPr marL="0" indent="0"/>
            <a:r>
              <a:rPr kumimoji="1" lang="en-US" altLang="ja-JP" sz="3600" u="sng" dirty="0" smtClean="0"/>
              <a:t/>
            </a:r>
            <a:br>
              <a:rPr kumimoji="1" lang="en-US" altLang="ja-JP" sz="3600" u="sng" dirty="0" smtClean="0"/>
            </a:br>
            <a:r>
              <a:rPr kumimoji="1"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地域医療介護総合確保基金</a:t>
            </a:r>
            <a:r>
              <a:rPr kumimoji="1" lang="en-US" altLang="ja-JP" sz="4000" b="1" u="sng"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4000" b="1" u="sng"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（医療分）</a:t>
            </a:r>
            <a:r>
              <a:rPr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につ</a:t>
            </a:r>
            <a:r>
              <a:rPr lang="ja-JP" altLang="en-US" sz="4000" b="1" u="sng" dirty="0">
                <a:latin typeface="Meiryo UI" panose="020B0604030504040204" pitchFamily="50" charset="-128"/>
                <a:ea typeface="Meiryo UI" panose="020B0604030504040204" pitchFamily="50" charset="-128"/>
                <a:cs typeface="Meiryo UI" panose="020B0604030504040204" pitchFamily="50" charset="-128"/>
              </a:rPr>
              <a:t>いて</a:t>
            </a:r>
            <a:r>
              <a:rPr lang="en-US" altLang="ja-JP" sz="4000" b="1" u="sng" dirty="0">
                <a:latin typeface="Meiryo UI" panose="020B0604030504040204" pitchFamily="50" charset="-128"/>
                <a:ea typeface="Meiryo UI" panose="020B0604030504040204" pitchFamily="50" charset="-128"/>
                <a:cs typeface="Meiryo UI" panose="020B0604030504040204" pitchFamily="50" charset="-128"/>
              </a:rPr>
              <a:t/>
            </a:r>
            <a:br>
              <a:rPr lang="en-US" altLang="ja-JP" sz="4000" b="1" u="sng"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3600" b="1"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rPr>
            </a:br>
            <a: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保健医療企画課</a:t>
            </a:r>
            <a: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在宅医療推進グループ</a:t>
            </a:r>
            <a:r>
              <a:rPr kumimoji="1" lang="en-US" altLang="ja-JP" sz="31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3100" dirty="0" smtClean="0">
                <a:latin typeface="Meiryo UI" panose="020B0604030504040204" pitchFamily="50" charset="-128"/>
                <a:ea typeface="Meiryo UI" panose="020B0604030504040204" pitchFamily="50" charset="-128"/>
                <a:cs typeface="Meiryo UI" panose="020B0604030504040204" pitchFamily="50" charset="-128"/>
              </a:rPr>
            </a:b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429750" y="636533"/>
            <a:ext cx="1223412" cy="507831"/>
          </a:xfrm>
          <a:prstGeom prst="rect">
            <a:avLst/>
          </a:prstGeom>
          <a:ln>
            <a:solidFill>
              <a:schemeClr val="accent1"/>
            </a:solidFill>
          </a:ln>
        </p:spPr>
        <p:txBody>
          <a:bodyPr wrap="none">
            <a:spAutoFit/>
          </a:bodyPr>
          <a:lstStyle/>
          <a:p>
            <a:r>
              <a:rPr lang="ja-JP" altLang="en-US" sz="2700" dirty="0" smtClean="0">
                <a:latin typeface="Meiryo UI" panose="020B0604030504040204" pitchFamily="50" charset="-128"/>
                <a:ea typeface="Meiryo UI" panose="020B0604030504040204" pitchFamily="50" charset="-128"/>
                <a:cs typeface="Meiryo UI" panose="020B0604030504040204" pitchFamily="50" charset="-128"/>
              </a:rPr>
              <a:t>資料６</a:t>
            </a:r>
            <a:endParaRPr lang="ja-JP" altLang="en-US" sz="2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39164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2058" y="244606"/>
            <a:ext cx="8229600" cy="471600"/>
          </a:xfrm>
          <a:solidFill>
            <a:schemeClr val="tx1"/>
          </a:solidFill>
        </p:spPr>
        <p:txBody>
          <a:bodyPr>
            <a:noAutofit/>
          </a:bodyPr>
          <a:lstStyle/>
          <a:p>
            <a:r>
              <a:rPr kumimoji="1"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「地域医療介護総合確保基金」とは</a:t>
            </a:r>
            <a:endParaRPr kumimoji="1"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1"/>
          <p:cNvSpPr txBox="1">
            <a:spLocks/>
          </p:cNvSpPr>
          <p:nvPr/>
        </p:nvSpPr>
        <p:spPr>
          <a:xfrm>
            <a:off x="251520" y="652946"/>
            <a:ext cx="8640960" cy="9198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の世代が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を展望すれば、病床の機能分化・連携、在宅医療・介護の推進、医療・介護従事者の確保・勤務環境の改善等、「効率的かつ質の高い医療提供体制の構築」と「地域包括ケアシステムの構築」が急務の課題です。</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このため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、厚生労働省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年度より消費税増収分を活用した地域医療介護総合確保基金を各都道府県に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設置されました。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これを受けて、各都道府県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は、都道府県計画を作成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し地域医療構想との整合性を図り、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当該計画に基づき事業を実施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してまいります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05316" y="6461208"/>
            <a:ext cx="2133600" cy="365125"/>
          </a:xfrm>
        </p:spPr>
        <p:txBody>
          <a:bodyPr/>
          <a:lstStyle/>
          <a:p>
            <a:fld id="{DC08D7A6-B21C-4CC5-B909-7F83FE9B363B}" type="slidenum">
              <a:rPr kumimoji="1" lang="ja-JP" altLang="en-US" sz="2400" smtClean="0"/>
              <a:t>2</a:t>
            </a:fld>
            <a:endParaRPr kumimoji="1" lang="ja-JP" altLang="en-US" sz="2400" dirty="0"/>
          </a:p>
        </p:txBody>
      </p:sp>
      <p:sp>
        <p:nvSpPr>
          <p:cNvPr id="6" name="タイトル 1"/>
          <p:cNvSpPr txBox="1">
            <a:spLocks/>
          </p:cNvSpPr>
          <p:nvPr/>
        </p:nvSpPr>
        <p:spPr>
          <a:xfrm>
            <a:off x="27020" y="6583410"/>
            <a:ext cx="4472972" cy="279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t>※</a:t>
            </a:r>
            <a:r>
              <a:rPr lang="ja-JP" altLang="en-US" sz="1200" dirty="0" smtClean="0"/>
              <a:t>　説明図については、厚生労働省ホームページより抜粋。</a:t>
            </a:r>
            <a:endParaRPr lang="ja-JP" altLang="en-US" sz="1200" dirty="0"/>
          </a:p>
        </p:txBody>
      </p:sp>
      <p:sp>
        <p:nvSpPr>
          <p:cNvPr id="11" name="正方形/長方形 10"/>
          <p:cNvSpPr/>
          <p:nvPr/>
        </p:nvSpPr>
        <p:spPr>
          <a:xfrm>
            <a:off x="4220560" y="4644691"/>
            <a:ext cx="4884030" cy="1764329"/>
          </a:xfrm>
          <a:prstGeom prst="rect">
            <a:avLst/>
          </a:prstGeom>
        </p:spPr>
        <p:txBody>
          <a:bodyPr wrap="square">
            <a:spAutoFit/>
          </a:bodyPr>
          <a:lstStyle/>
          <a:p>
            <a:pPr marL="160090" indent="-160090">
              <a:defRPr/>
            </a:pPr>
            <a:r>
              <a:rPr lang="ja-JP" altLang="en-US" sz="1090" u="sng" dirty="0" smtClean="0">
                <a:latin typeface="+mn-ea"/>
                <a:ea typeface="ＭＳ Ｐゴシック" pitchFamily="50" charset="-128"/>
              </a:rPr>
              <a:t>１</a:t>
            </a:r>
            <a:r>
              <a:rPr lang="ja-JP" altLang="en-US" sz="1090" u="sng" dirty="0" smtClean="0">
                <a:latin typeface="+mn-ea"/>
              </a:rPr>
              <a:t>－１ </a:t>
            </a:r>
            <a:r>
              <a:rPr lang="ja-JP" altLang="en-US" sz="1000" u="sng" dirty="0" smtClean="0">
                <a:latin typeface="+mn-ea"/>
                <a:ea typeface="ＭＳ Ｐゴシック" pitchFamily="50" charset="-128"/>
              </a:rPr>
              <a:t>地域</a:t>
            </a:r>
            <a:r>
              <a:rPr lang="ja-JP" altLang="en-US" sz="1000" u="sng" dirty="0">
                <a:latin typeface="+mn-ea"/>
                <a:ea typeface="ＭＳ Ｐゴシック" pitchFamily="50" charset="-128"/>
              </a:rPr>
              <a:t>医療構想の達成に向けた医療機関の施設又は設備の整備に関する</a:t>
            </a:r>
            <a:r>
              <a:rPr lang="ja-JP" altLang="en-US" sz="1000" u="sng" dirty="0" smtClean="0">
                <a:latin typeface="+mn-ea"/>
                <a:ea typeface="ＭＳ Ｐゴシック" pitchFamily="50" charset="-128"/>
              </a:rPr>
              <a:t>事業</a:t>
            </a:r>
            <a:endParaRPr lang="en-US" altLang="ja-JP" sz="1000" u="sng" dirty="0" smtClean="0">
              <a:latin typeface="+mn-ea"/>
              <a:ea typeface="ＭＳ Ｐゴシック" pitchFamily="50" charset="-128"/>
            </a:endParaRPr>
          </a:p>
          <a:p>
            <a:pPr marL="160090" indent="-160090">
              <a:defRPr/>
            </a:pPr>
            <a:endParaRPr lang="en-US" altLang="ja-JP" sz="550" dirty="0" smtClean="0">
              <a:latin typeface="+mn-ea"/>
              <a:ea typeface="ＭＳ Ｐゴシック" pitchFamily="50" charset="-128"/>
            </a:endParaRPr>
          </a:p>
          <a:p>
            <a:pPr marL="160090" indent="-160090">
              <a:defRPr/>
            </a:pPr>
            <a:r>
              <a:rPr lang="ja-JP" altLang="en-US" sz="1050" u="sng" dirty="0" smtClean="0">
                <a:latin typeface="+mn-ea"/>
              </a:rPr>
              <a:t>１－２ 地域</a:t>
            </a:r>
            <a:r>
              <a:rPr lang="ja-JP" altLang="en-US" sz="1050" u="sng" dirty="0">
                <a:latin typeface="+mn-ea"/>
              </a:rPr>
              <a:t>医療構想の達成に向けた病床数又は病床の機能の変更に関する事業</a:t>
            </a:r>
            <a:endParaRPr lang="en-US" altLang="ja-JP" sz="1050" u="sng" dirty="0">
              <a:latin typeface="+mn-ea"/>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u="sng" dirty="0" smtClean="0">
                <a:latin typeface="+mn-ea"/>
                <a:ea typeface="ＭＳ Ｐゴシック" pitchFamily="50" charset="-128"/>
              </a:rPr>
              <a:t>  ２ 　 </a:t>
            </a:r>
            <a:r>
              <a:rPr lang="ja-JP" altLang="en-US" sz="1090" u="sng" dirty="0">
                <a:latin typeface="+mn-ea"/>
                <a:ea typeface="ＭＳ Ｐゴシック" pitchFamily="50" charset="-128"/>
              </a:rPr>
              <a:t>居宅等における医療の提供に関する事業</a:t>
            </a:r>
            <a:endParaRPr lang="en-US" altLang="ja-JP" sz="1090" u="sng"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dirty="0" smtClean="0">
                <a:latin typeface="+mn-ea"/>
                <a:ea typeface="ＭＳ Ｐゴシック" pitchFamily="50" charset="-128"/>
              </a:rPr>
              <a:t>  ３ 　 </a:t>
            </a:r>
            <a:r>
              <a:rPr lang="ja-JP" altLang="en-US" sz="1090" dirty="0">
                <a:latin typeface="+mn-ea"/>
                <a:ea typeface="ＭＳ Ｐゴシック" pitchFamily="50" charset="-128"/>
              </a:rPr>
              <a:t>介護施設等の整備に関する事業（地域密着型サービス等）</a:t>
            </a:r>
            <a:endParaRPr lang="en-US" altLang="ja-JP" sz="1090"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marL="160090" indent="-160090">
              <a:defRPr/>
            </a:pPr>
            <a:r>
              <a:rPr lang="ja-JP" altLang="en-US" sz="1090" u="sng" dirty="0" smtClean="0">
                <a:latin typeface="+mn-ea"/>
                <a:ea typeface="ＭＳ Ｐゴシック" pitchFamily="50" charset="-128"/>
              </a:rPr>
              <a:t>  ４ 　 </a:t>
            </a:r>
            <a:r>
              <a:rPr lang="ja-JP" altLang="en-US" sz="1090" u="sng" dirty="0">
                <a:latin typeface="+mn-ea"/>
                <a:ea typeface="ＭＳ Ｐゴシック" pitchFamily="50" charset="-128"/>
              </a:rPr>
              <a:t>医療従事者の確保に関する事業</a:t>
            </a:r>
            <a:endParaRPr lang="en-US" altLang="ja-JP" sz="1090" u="sng" dirty="0">
              <a:latin typeface="+mn-ea"/>
              <a:ea typeface="ＭＳ Ｐゴシック" pitchFamily="50" charset="-128"/>
            </a:endParaRPr>
          </a:p>
          <a:p>
            <a:pPr marL="160090" indent="-160090">
              <a:defRPr/>
            </a:pPr>
            <a:endParaRPr lang="en-US" altLang="ja-JP" sz="545" dirty="0">
              <a:latin typeface="+mn-ea"/>
              <a:ea typeface="ＭＳ Ｐゴシック" pitchFamily="50" charset="-128"/>
            </a:endParaRPr>
          </a:p>
          <a:p>
            <a:pPr>
              <a:defRPr/>
            </a:pPr>
            <a:r>
              <a:rPr lang="ja-JP" altLang="en-US" sz="1090" dirty="0" smtClean="0">
                <a:latin typeface="+mn-ea"/>
                <a:ea typeface="ＭＳ Ｐゴシック" pitchFamily="50" charset="-128"/>
              </a:rPr>
              <a:t>  ５</a:t>
            </a:r>
            <a:r>
              <a:rPr lang="ja-JP" altLang="en-US" sz="1090" dirty="0">
                <a:latin typeface="+mn-ea"/>
                <a:ea typeface="ＭＳ Ｐゴシック" pitchFamily="50" charset="-128"/>
              </a:rPr>
              <a:t>　</a:t>
            </a:r>
            <a:r>
              <a:rPr lang="ja-JP" altLang="en-US" sz="1090" dirty="0" smtClean="0">
                <a:latin typeface="+mn-ea"/>
                <a:ea typeface="ＭＳ Ｐゴシック" pitchFamily="50" charset="-128"/>
              </a:rPr>
              <a:t>　介護</a:t>
            </a:r>
            <a:r>
              <a:rPr lang="ja-JP" altLang="en-US" sz="1090" dirty="0">
                <a:latin typeface="+mn-ea"/>
                <a:ea typeface="ＭＳ Ｐゴシック" pitchFamily="50" charset="-128"/>
              </a:rPr>
              <a:t>従事者の確保に関する事業</a:t>
            </a:r>
            <a:endParaRPr lang="en-US" altLang="ja-JP" sz="1090" dirty="0">
              <a:latin typeface="+mn-ea"/>
              <a:ea typeface="ＭＳ Ｐゴシック" pitchFamily="50" charset="-128"/>
            </a:endParaRPr>
          </a:p>
          <a:p>
            <a:pPr>
              <a:defRPr/>
            </a:pPr>
            <a:endParaRPr lang="en-US" altLang="ja-JP" sz="545" dirty="0">
              <a:latin typeface="+mn-ea"/>
              <a:ea typeface="ＭＳ Ｐゴシック" pitchFamily="50" charset="-128"/>
            </a:endParaRPr>
          </a:p>
          <a:p>
            <a:pPr>
              <a:defRPr/>
            </a:pPr>
            <a:r>
              <a:rPr lang="ja-JP" altLang="en-US" sz="1090" u="sng" dirty="0" smtClean="0">
                <a:latin typeface="+mn-ea"/>
                <a:ea typeface="ＭＳ Ｐゴシック" pitchFamily="50" charset="-128"/>
              </a:rPr>
              <a:t>  ６</a:t>
            </a:r>
            <a:r>
              <a:rPr lang="ja-JP" altLang="en-US" sz="1090" u="sng" dirty="0">
                <a:latin typeface="+mn-ea"/>
                <a:ea typeface="ＭＳ Ｐゴシック" pitchFamily="50" charset="-128"/>
              </a:rPr>
              <a:t>　</a:t>
            </a:r>
            <a:r>
              <a:rPr lang="ja-JP" altLang="en-US" sz="1090" u="sng" dirty="0" smtClean="0">
                <a:latin typeface="+mn-ea"/>
                <a:ea typeface="ＭＳ Ｐゴシック" pitchFamily="50" charset="-128"/>
              </a:rPr>
              <a:t>　勤務医の</a:t>
            </a:r>
            <a:r>
              <a:rPr lang="ja-JP" altLang="en-US" sz="1090" u="sng" dirty="0">
                <a:latin typeface="+mn-ea"/>
                <a:ea typeface="ＭＳ Ｐゴシック" pitchFamily="50" charset="-128"/>
              </a:rPr>
              <a:t>働き方改革</a:t>
            </a:r>
            <a:r>
              <a:rPr lang="ja-JP" altLang="en-US" sz="1090" u="sng" dirty="0" smtClean="0">
                <a:latin typeface="+mn-ea"/>
                <a:ea typeface="ＭＳ Ｐゴシック" pitchFamily="50" charset="-128"/>
              </a:rPr>
              <a:t>の支援に</a:t>
            </a:r>
            <a:r>
              <a:rPr lang="ja-JP" altLang="en-US" sz="1090" u="sng" dirty="0">
                <a:latin typeface="+mn-ea"/>
                <a:ea typeface="ＭＳ Ｐゴシック" pitchFamily="50" charset="-128"/>
              </a:rPr>
              <a:t>関する</a:t>
            </a:r>
            <a:r>
              <a:rPr lang="ja-JP" altLang="en-US" sz="1090" u="sng" dirty="0" smtClean="0">
                <a:latin typeface="+mn-ea"/>
                <a:ea typeface="ＭＳ Ｐゴシック" pitchFamily="50" charset="-128"/>
              </a:rPr>
              <a:t>事業</a:t>
            </a:r>
            <a:endParaRPr lang="ja-JP" altLang="en-US" sz="1200" u="sng" dirty="0">
              <a:latin typeface="+mn-ea"/>
              <a:ea typeface="ＭＳ Ｐゴシック" pitchFamily="50" charset="-128"/>
            </a:endParaRPr>
          </a:p>
        </p:txBody>
      </p:sp>
      <p:sp>
        <p:nvSpPr>
          <p:cNvPr id="13" name="正方形/長方形 12"/>
          <p:cNvSpPr/>
          <p:nvPr/>
        </p:nvSpPr>
        <p:spPr bwMode="auto">
          <a:xfrm>
            <a:off x="38637" y="1563844"/>
            <a:ext cx="9057067" cy="5019566"/>
          </a:xfrm>
          <a:prstGeom prst="rect">
            <a:avLst/>
          </a:prstGeom>
          <a:noFill/>
          <a:ln w="50800" cap="flat" cmpd="sng" algn="ctr">
            <a:solidFill>
              <a:srgbClr val="343D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5" name="円/楕円 7"/>
          <p:cNvSpPr/>
          <p:nvPr/>
        </p:nvSpPr>
        <p:spPr bwMode="auto">
          <a:xfrm>
            <a:off x="4273487" y="5592804"/>
            <a:ext cx="360025" cy="360025"/>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6" name="円/楕円 8"/>
          <p:cNvSpPr/>
          <p:nvPr/>
        </p:nvSpPr>
        <p:spPr bwMode="auto">
          <a:xfrm>
            <a:off x="4280379" y="5136054"/>
            <a:ext cx="360025" cy="300914"/>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7" name="円/楕円 9"/>
          <p:cNvSpPr/>
          <p:nvPr/>
        </p:nvSpPr>
        <p:spPr bwMode="auto">
          <a:xfrm>
            <a:off x="4280379" y="6124890"/>
            <a:ext cx="360025" cy="360025"/>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19" name="角丸四角形 18"/>
          <p:cNvSpPr/>
          <p:nvPr/>
        </p:nvSpPr>
        <p:spPr>
          <a:xfrm>
            <a:off x="218254" y="1836771"/>
            <a:ext cx="3642140" cy="752505"/>
          </a:xfrm>
          <a:prstGeom prst="roundRect">
            <a:avLst>
              <a:gd name="adj" fmla="val 5972"/>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81"/>
          </a:p>
        </p:txBody>
      </p:sp>
      <p:sp>
        <p:nvSpPr>
          <p:cNvPr id="20" name="角丸四角形 19"/>
          <p:cNvSpPr/>
          <p:nvPr/>
        </p:nvSpPr>
        <p:spPr>
          <a:xfrm>
            <a:off x="218254" y="1836771"/>
            <a:ext cx="3642140" cy="466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1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21" name="正方形/長方形 20"/>
          <p:cNvSpPr/>
          <p:nvPr/>
        </p:nvSpPr>
        <p:spPr>
          <a:xfrm>
            <a:off x="354696" y="2222521"/>
            <a:ext cx="3359512" cy="290774"/>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FF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消費税財源活用</a:t>
            </a:r>
            <a:endParaRPr lang="ja-JP" altLang="en-US" sz="109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2" name="角丸四角形 21"/>
          <p:cNvSpPr/>
          <p:nvPr/>
        </p:nvSpPr>
        <p:spPr>
          <a:xfrm>
            <a:off x="1306686" y="4504424"/>
            <a:ext cx="2540865" cy="914695"/>
          </a:xfrm>
          <a:prstGeom prst="roundRect">
            <a:avLst>
              <a:gd name="adj" fmla="val 9955"/>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p:cNvSpPr/>
          <p:nvPr/>
        </p:nvSpPr>
        <p:spPr>
          <a:xfrm>
            <a:off x="1518308" y="4483968"/>
            <a:ext cx="261744" cy="9424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81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a:t>
            </a:r>
          </a:p>
        </p:txBody>
      </p:sp>
      <p:sp>
        <p:nvSpPr>
          <p:cNvPr id="24" name="角丸四角形 23"/>
          <p:cNvSpPr/>
          <p:nvPr/>
        </p:nvSpPr>
        <p:spPr>
          <a:xfrm>
            <a:off x="2331386" y="4634468"/>
            <a:ext cx="1369978" cy="68821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市町村計画</a:t>
            </a:r>
            <a:endParaRPr lang="en-US" altLang="ja-JP"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8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09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（基金事業計画）</a:t>
            </a:r>
            <a:endParaRPr lang="en-US" altLang="ja-JP" sz="109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218254" y="2981383"/>
            <a:ext cx="3628217" cy="1047662"/>
          </a:xfrm>
          <a:prstGeom prst="roundRect">
            <a:avLst>
              <a:gd name="adj" fmla="val 6324"/>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角丸四角形 25"/>
          <p:cNvSpPr/>
          <p:nvPr/>
        </p:nvSpPr>
        <p:spPr>
          <a:xfrm>
            <a:off x="234960" y="2811886"/>
            <a:ext cx="331357" cy="13866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sp>
        <p:nvSpPr>
          <p:cNvPr id="27" name="角丸四角形 26"/>
          <p:cNvSpPr/>
          <p:nvPr/>
        </p:nvSpPr>
        <p:spPr>
          <a:xfrm>
            <a:off x="2330305" y="3134806"/>
            <a:ext cx="1344918" cy="780267"/>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都道府県計画</a:t>
            </a:r>
            <a:endParaRPr lang="en-US" altLang="ja-JP" sz="127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8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en-US" altLang="ja-JP"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基金事業計画</a:t>
            </a:r>
            <a:r>
              <a:rPr lang="en-US" altLang="ja-JP" sz="109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663775" y="3133345"/>
            <a:ext cx="1520342" cy="765656"/>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defRPr/>
            </a:pPr>
            <a:r>
              <a:rPr lang="ja-JP" altLang="en-US" sz="1817" dirty="0">
                <a:solidFill>
                  <a:srgbClr val="FF0000"/>
                </a:solidFill>
                <a:latin typeface="ＤＨＰ特太ゴシック体" pitchFamily="50" charset="-128"/>
                <a:ea typeface="ＤＨＰ特太ゴシック体" pitchFamily="50" charset="-128"/>
                <a:cs typeface="メイリオ" pitchFamily="50" charset="-128"/>
              </a:rPr>
              <a:t>基金</a:t>
            </a:r>
            <a:endParaRPr lang="en-US" altLang="ja-JP" sz="363" b="1" dirty="0">
              <a:solidFill>
                <a:srgbClr val="FFFFFF"/>
              </a:solidFill>
              <a:latin typeface="メイリオ" pitchFamily="50" charset="-128"/>
              <a:ea typeface="ＤＨＰ特太ゴシック体" pitchFamily="50" charset="-128"/>
              <a:cs typeface="メイリオ" pitchFamily="50" charset="-128"/>
            </a:endParaRPr>
          </a:p>
          <a:p>
            <a:pPr algn="ctr">
              <a:defRPr/>
            </a:pPr>
            <a:endParaRPr lang="en-US" altLang="ja-JP" sz="273" dirty="0">
              <a:latin typeface="HGPｺﾞｼｯｸM" pitchFamily="50" charset="-128"/>
              <a:ea typeface="HGPｺﾞｼｯｸM" pitchFamily="50" charset="-128"/>
              <a:cs typeface="メイリオ" pitchFamily="50" charset="-128"/>
            </a:endParaRPr>
          </a:p>
          <a:p>
            <a:pPr algn="ctr">
              <a:defRPr/>
            </a:pPr>
            <a:r>
              <a:rPr lang="en-US" altLang="ja-JP" sz="909" dirty="0">
                <a:latin typeface="HGPｺﾞｼｯｸM" pitchFamily="50" charset="-128"/>
                <a:ea typeface="HGPｺﾞｼｯｸM" pitchFamily="50" charset="-128"/>
                <a:cs typeface="メイリオ" pitchFamily="50" charset="-128"/>
              </a:rPr>
              <a:t>※</a:t>
            </a:r>
            <a:r>
              <a:rPr lang="ja-JP" altLang="en-US" sz="909" dirty="0">
                <a:latin typeface="HGPｺﾞｼｯｸM" pitchFamily="50" charset="-128"/>
                <a:ea typeface="HGPｺﾞｼｯｸM" pitchFamily="50" charset="-128"/>
                <a:cs typeface="メイリオ" pitchFamily="50" charset="-128"/>
              </a:rPr>
              <a:t>国と都道府県の</a:t>
            </a:r>
            <a:endParaRPr lang="en-US" altLang="ja-JP" sz="909" dirty="0">
              <a:latin typeface="HGPｺﾞｼｯｸM" pitchFamily="50" charset="-128"/>
              <a:ea typeface="HGPｺﾞｼｯｸM" pitchFamily="50" charset="-128"/>
              <a:cs typeface="メイリオ" pitchFamily="50" charset="-128"/>
            </a:endParaRPr>
          </a:p>
          <a:p>
            <a:pPr algn="ctr">
              <a:defRPr/>
            </a:pPr>
            <a:r>
              <a:rPr lang="ja-JP" altLang="en-US" sz="909" dirty="0">
                <a:latin typeface="HGPｺﾞｼｯｸM" pitchFamily="50" charset="-128"/>
                <a:ea typeface="HGPｺﾞｼｯｸM" pitchFamily="50" charset="-128"/>
                <a:cs typeface="メイリオ" pitchFamily="50" charset="-128"/>
              </a:rPr>
              <a:t>負担割合２／３、 １／</a:t>
            </a:r>
            <a:r>
              <a:rPr lang="ja-JP" altLang="en-US" sz="909" dirty="0" smtClean="0">
                <a:latin typeface="HGPｺﾞｼｯｸM" pitchFamily="50" charset="-128"/>
                <a:ea typeface="HGPｺﾞｼｯｸM" pitchFamily="50" charset="-128"/>
                <a:cs typeface="メイリオ" pitchFamily="50" charset="-128"/>
              </a:rPr>
              <a:t>３</a:t>
            </a:r>
            <a:endParaRPr lang="en-US" altLang="ja-JP" sz="909" dirty="0" smtClean="0">
              <a:latin typeface="HGPｺﾞｼｯｸM" pitchFamily="50" charset="-128"/>
              <a:ea typeface="HGPｺﾞｼｯｸM" pitchFamily="50" charset="-128"/>
              <a:cs typeface="メイリオ" pitchFamily="50" charset="-128"/>
            </a:endParaRPr>
          </a:p>
          <a:p>
            <a:pPr algn="ctr">
              <a:defRPr/>
            </a:pPr>
            <a:r>
              <a:rPr lang="ja-JP" altLang="en-US" sz="909" dirty="0" smtClean="0">
                <a:latin typeface="HGPｺﾞｼｯｸM" pitchFamily="50" charset="-128"/>
                <a:ea typeface="HGPｺﾞｼｯｸM" pitchFamily="50" charset="-128"/>
                <a:cs typeface="メイリオ" pitchFamily="50" charset="-128"/>
              </a:rPr>
              <a:t>（</a:t>
            </a:r>
            <a:r>
              <a:rPr lang="en-US" altLang="ja-JP" sz="909" dirty="0" smtClean="0">
                <a:latin typeface="HGPｺﾞｼｯｸM" pitchFamily="50" charset="-128"/>
                <a:ea typeface="HGPｺﾞｼｯｸM" pitchFamily="50" charset="-128"/>
                <a:cs typeface="メイリオ" pitchFamily="50" charset="-128"/>
              </a:rPr>
              <a:t>Ⅰ-</a:t>
            </a:r>
            <a:r>
              <a:rPr lang="ja-JP" altLang="en-US" sz="909" dirty="0" smtClean="0">
                <a:latin typeface="HGPｺﾞｼｯｸM" pitchFamily="50" charset="-128"/>
                <a:ea typeface="HGPｺﾞｼｯｸM" pitchFamily="50" charset="-128"/>
                <a:cs typeface="メイリオ" pitchFamily="50" charset="-128"/>
              </a:rPr>
              <a:t>２については国</a:t>
            </a:r>
            <a:r>
              <a:rPr lang="en-US" altLang="ja-JP" sz="909" dirty="0" smtClean="0">
                <a:latin typeface="HGPｺﾞｼｯｸM" pitchFamily="50" charset="-128"/>
                <a:ea typeface="HGPｺﾞｼｯｸM" pitchFamily="50" charset="-128"/>
                <a:cs typeface="メイリオ" pitchFamily="50" charset="-128"/>
              </a:rPr>
              <a:t>10/10</a:t>
            </a:r>
            <a:r>
              <a:rPr lang="ja-JP" altLang="en-US" sz="909" dirty="0" smtClean="0">
                <a:latin typeface="HGPｺﾞｼｯｸM" pitchFamily="50" charset="-128"/>
                <a:ea typeface="HGPｺﾞｼｯｸM" pitchFamily="50" charset="-128"/>
                <a:cs typeface="メイリオ" pitchFamily="50" charset="-128"/>
              </a:rPr>
              <a:t>） </a:t>
            </a:r>
            <a:endParaRPr lang="ja-JP" altLang="en-US" sz="909" dirty="0">
              <a:latin typeface="HGPｺﾞｼｯｸM" pitchFamily="50" charset="-128"/>
              <a:ea typeface="HGPｺﾞｼｯｸM" pitchFamily="50" charset="-128"/>
              <a:cs typeface="メイリオ" pitchFamily="50" charset="-128"/>
            </a:endParaRPr>
          </a:p>
        </p:txBody>
      </p:sp>
      <p:sp>
        <p:nvSpPr>
          <p:cNvPr id="29" name="上矢印 28"/>
          <p:cNvSpPr/>
          <p:nvPr/>
        </p:nvSpPr>
        <p:spPr>
          <a:xfrm>
            <a:off x="374185" y="4050654"/>
            <a:ext cx="462229" cy="171541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90" b="1" dirty="0">
                <a:solidFill>
                  <a:schemeClr val="bg1"/>
                </a:solidFill>
                <a:latin typeface="ＭＳ ゴシック" panose="020B0609070205080204" pitchFamily="49" charset="-128"/>
                <a:ea typeface="ＭＳ ゴシック" panose="020B0609070205080204" pitchFamily="49" charset="-128"/>
              </a:rPr>
              <a:t>申請</a:t>
            </a:r>
          </a:p>
        </p:txBody>
      </p:sp>
      <p:sp>
        <p:nvSpPr>
          <p:cNvPr id="30" name="角丸四角形 29"/>
          <p:cNvSpPr/>
          <p:nvPr/>
        </p:nvSpPr>
        <p:spPr>
          <a:xfrm>
            <a:off x="225215" y="5843936"/>
            <a:ext cx="3621255" cy="444197"/>
          </a:xfrm>
          <a:prstGeom prst="roundRect">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954"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7"/>
          <p:cNvSpPr>
            <a:spLocks noChangeArrowheads="1"/>
          </p:cNvSpPr>
          <p:nvPr/>
        </p:nvSpPr>
        <p:spPr bwMode="auto">
          <a:xfrm>
            <a:off x="300397" y="5944193"/>
            <a:ext cx="3933120" cy="3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35" b="1" dirty="0">
                <a:latin typeface="メイリオ" pitchFamily="50" charset="-128"/>
                <a:ea typeface="メイリオ" pitchFamily="50" charset="-128"/>
                <a:cs typeface="メイリオ" pitchFamily="50" charset="-128"/>
              </a:rPr>
              <a:t>事業者等</a:t>
            </a:r>
            <a:r>
              <a:rPr lang="ja-JP" altLang="en-US" sz="1181" b="1" dirty="0">
                <a:latin typeface="メイリオ" pitchFamily="50" charset="-128"/>
                <a:ea typeface="メイリオ" pitchFamily="50" charset="-128"/>
                <a:cs typeface="メイリオ" pitchFamily="50" charset="-128"/>
              </a:rPr>
              <a:t>（医療機関、介護サービス事業所等）</a:t>
            </a:r>
            <a:endParaRPr lang="en-US" altLang="ja-JP" sz="1181" dirty="0">
              <a:latin typeface="メイリオ" pitchFamily="50" charset="-128"/>
              <a:ea typeface="メイリオ" pitchFamily="50" charset="-128"/>
              <a:cs typeface="メイリオ" pitchFamily="50" charset="-128"/>
            </a:endParaRPr>
          </a:p>
        </p:txBody>
      </p:sp>
      <p:sp>
        <p:nvSpPr>
          <p:cNvPr id="32" name="下矢印 31"/>
          <p:cNvSpPr/>
          <p:nvPr/>
        </p:nvSpPr>
        <p:spPr>
          <a:xfrm>
            <a:off x="762625" y="4075495"/>
            <a:ext cx="466405" cy="170373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90" b="1" dirty="0">
                <a:latin typeface="ＭＳ ゴシック" panose="020B0609070205080204" pitchFamily="49" charset="-128"/>
                <a:ea typeface="ＭＳ ゴシック" panose="020B0609070205080204" pitchFamily="49" charset="-128"/>
              </a:rPr>
              <a:t>交付</a:t>
            </a:r>
          </a:p>
        </p:txBody>
      </p:sp>
      <p:sp>
        <p:nvSpPr>
          <p:cNvPr id="33" name="下矢印 32"/>
          <p:cNvSpPr/>
          <p:nvPr/>
        </p:nvSpPr>
        <p:spPr>
          <a:xfrm>
            <a:off x="1284756" y="5437748"/>
            <a:ext cx="884081" cy="37844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4" name="正方形/長方形 33"/>
          <p:cNvSpPr/>
          <p:nvPr/>
        </p:nvSpPr>
        <p:spPr>
          <a:xfrm>
            <a:off x="4214025" y="4448093"/>
            <a:ext cx="4772651" cy="1957974"/>
          </a:xfrm>
          <a:prstGeom prst="rect">
            <a:avLst/>
          </a:prstGeom>
          <a:noFill/>
          <a:ln>
            <a:solidFill>
              <a:srgbClr val="5CC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下矢印 34"/>
          <p:cNvSpPr/>
          <p:nvPr/>
        </p:nvSpPr>
        <p:spPr>
          <a:xfrm>
            <a:off x="1284756" y="4077512"/>
            <a:ext cx="884081" cy="37844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6" name="上矢印 35"/>
          <p:cNvSpPr/>
          <p:nvPr/>
        </p:nvSpPr>
        <p:spPr>
          <a:xfrm>
            <a:off x="2341443" y="4055978"/>
            <a:ext cx="861805" cy="414974"/>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提出</a:t>
            </a:r>
          </a:p>
        </p:txBody>
      </p:sp>
      <p:sp>
        <p:nvSpPr>
          <p:cNvPr id="37" name="下矢印 36"/>
          <p:cNvSpPr/>
          <p:nvPr/>
        </p:nvSpPr>
        <p:spPr>
          <a:xfrm>
            <a:off x="786296" y="2586353"/>
            <a:ext cx="884082" cy="376983"/>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latin typeface="ＭＳ ゴシック" panose="020B0609070205080204" pitchFamily="49" charset="-128"/>
                <a:ea typeface="ＭＳ ゴシック" panose="020B0609070205080204" pitchFamily="49" charset="-128"/>
              </a:rPr>
              <a:t>交付</a:t>
            </a:r>
            <a:endParaRPr lang="en-US" altLang="ja-JP" sz="999" b="1" dirty="0">
              <a:latin typeface="ＭＳ ゴシック" panose="020B0609070205080204" pitchFamily="49" charset="-128"/>
              <a:ea typeface="ＭＳ ゴシック" panose="020B0609070205080204" pitchFamily="49" charset="-128"/>
            </a:endParaRPr>
          </a:p>
        </p:txBody>
      </p:sp>
      <p:sp>
        <p:nvSpPr>
          <p:cNvPr id="38" name="上矢印 37"/>
          <p:cNvSpPr/>
          <p:nvPr/>
        </p:nvSpPr>
        <p:spPr>
          <a:xfrm>
            <a:off x="2344230" y="2586353"/>
            <a:ext cx="861805" cy="376983"/>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提出</a:t>
            </a:r>
          </a:p>
        </p:txBody>
      </p:sp>
      <p:sp>
        <p:nvSpPr>
          <p:cNvPr id="39" name="上矢印 38"/>
          <p:cNvSpPr/>
          <p:nvPr/>
        </p:nvSpPr>
        <p:spPr>
          <a:xfrm>
            <a:off x="2338974" y="5436967"/>
            <a:ext cx="861805" cy="378444"/>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99" b="1" dirty="0">
                <a:solidFill>
                  <a:schemeClr val="bg1"/>
                </a:solidFill>
                <a:latin typeface="ＭＳ ゴシック" panose="020B0609070205080204" pitchFamily="49" charset="-128"/>
                <a:ea typeface="ＭＳ ゴシック" panose="020B0609070205080204" pitchFamily="49" charset="-128"/>
              </a:rPr>
              <a:t>申請</a:t>
            </a:r>
          </a:p>
        </p:txBody>
      </p:sp>
      <p:sp>
        <p:nvSpPr>
          <p:cNvPr id="40" name="正方形/長方形 39"/>
          <p:cNvSpPr/>
          <p:nvPr/>
        </p:nvSpPr>
        <p:spPr>
          <a:xfrm>
            <a:off x="4214025" y="4313116"/>
            <a:ext cx="4772651" cy="302464"/>
          </a:xfrm>
          <a:prstGeom prst="rect">
            <a:avLst/>
          </a:prstGeom>
          <a:solidFill>
            <a:srgbClr val="5CC468"/>
          </a:solidFill>
          <a:ln>
            <a:solidFill>
              <a:srgbClr val="5CC4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54" dirty="0">
                <a:latin typeface="ＤＨＰ特太ゴシック体" panose="020B0500000000000000" pitchFamily="50" charset="-128"/>
                <a:ea typeface="ＤＨＰ特太ゴシック体" panose="020B0500000000000000" pitchFamily="50" charset="-128"/>
              </a:rPr>
              <a:t>地域医療介護総合確保基金の対象事業</a:t>
            </a:r>
          </a:p>
        </p:txBody>
      </p:sp>
      <p:sp>
        <p:nvSpPr>
          <p:cNvPr id="41" name="正方形/長方形 40"/>
          <p:cNvSpPr/>
          <p:nvPr/>
        </p:nvSpPr>
        <p:spPr>
          <a:xfrm>
            <a:off x="4214025" y="1895422"/>
            <a:ext cx="4772651" cy="23320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41"/>
          <p:cNvSpPr/>
          <p:nvPr/>
        </p:nvSpPr>
        <p:spPr>
          <a:xfrm>
            <a:off x="4214025" y="1681250"/>
            <a:ext cx="4772651" cy="30830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54" dirty="0">
                <a:latin typeface="ＤＨＰ特太ゴシック体" panose="020B0500000000000000" pitchFamily="50" charset="-128"/>
                <a:ea typeface="ＤＨＰ特太ゴシック体" panose="020B0500000000000000" pitchFamily="50" charset="-128"/>
              </a:rPr>
              <a:t>都道府県計画及び市町村計画（基金事業計画）</a:t>
            </a:r>
          </a:p>
        </p:txBody>
      </p:sp>
      <p:sp>
        <p:nvSpPr>
          <p:cNvPr id="43" name="正方形/長方形 42"/>
          <p:cNvSpPr/>
          <p:nvPr/>
        </p:nvSpPr>
        <p:spPr>
          <a:xfrm>
            <a:off x="4228217" y="1991722"/>
            <a:ext cx="4868716" cy="2196114"/>
          </a:xfrm>
          <a:prstGeom prst="rect">
            <a:avLst/>
          </a:prstGeom>
        </p:spPr>
        <p:txBody>
          <a:bodyPr>
            <a:spAutoFit/>
          </a:bodyPr>
          <a:lstStyle/>
          <a:p>
            <a:pPr marL="160090" indent="-160090">
              <a:defRPr/>
            </a:pPr>
            <a:r>
              <a:rPr lang="ja-JP" altLang="en-US" sz="1181" b="1" dirty="0">
                <a:latin typeface="+mn-ea"/>
                <a:ea typeface="ＭＳ Ｐゴシック" pitchFamily="50" charset="-128"/>
              </a:rPr>
              <a:t>○　基金に関する基本的事項</a:t>
            </a:r>
            <a:endParaRPr lang="en-US" altLang="ja-JP" sz="1181" b="1" dirty="0">
              <a:latin typeface="+mn-ea"/>
              <a:ea typeface="ＭＳ Ｐゴシック" pitchFamily="50" charset="-128"/>
            </a:endParaRPr>
          </a:p>
          <a:p>
            <a:pPr marL="160090" indent="-160090">
              <a:defRPr/>
            </a:pPr>
            <a:r>
              <a:rPr lang="ja-JP" altLang="en-US" sz="1090" dirty="0">
                <a:latin typeface="+mn-ea"/>
                <a:ea typeface="ＭＳ Ｐゴシック" pitchFamily="50" charset="-128"/>
              </a:rPr>
              <a:t>　 ・公正かつ透明なプロセスの確保（関係者の意見を反映させる仕組みの整備）</a:t>
            </a:r>
          </a:p>
          <a:p>
            <a:pPr marL="160090" indent="-160090">
              <a:defRPr/>
            </a:pPr>
            <a:r>
              <a:rPr lang="ja-JP" altLang="en-US" sz="1090" dirty="0">
                <a:latin typeface="+mn-ea"/>
                <a:ea typeface="ＭＳ Ｐゴシック" pitchFamily="50" charset="-128"/>
              </a:rPr>
              <a:t>　 ・事業主体間の公平性など公正性・透明性の確保 </a:t>
            </a:r>
            <a:endParaRPr lang="en-US" altLang="ja-JP" sz="1090" dirty="0">
              <a:latin typeface="+mn-ea"/>
              <a:ea typeface="ＭＳ Ｐゴシック" pitchFamily="50" charset="-128"/>
            </a:endParaRPr>
          </a:p>
          <a:p>
            <a:pPr marL="160090" indent="-160090">
              <a:defRPr/>
            </a:pPr>
            <a:r>
              <a:rPr lang="ja-JP" altLang="en-US" sz="1090" dirty="0">
                <a:latin typeface="+mn-ea"/>
                <a:ea typeface="ＭＳ Ｐゴシック" pitchFamily="50" charset="-128"/>
              </a:rPr>
              <a:t>　 ・診療報酬・介護報酬等との役割分担</a:t>
            </a:r>
            <a:endParaRPr lang="en-US" altLang="ja-JP" sz="1090" dirty="0">
              <a:latin typeface="+mn-ea"/>
              <a:ea typeface="ＭＳ Ｐゴシック" pitchFamily="50" charset="-128"/>
            </a:endParaRPr>
          </a:p>
          <a:p>
            <a:pPr marL="160090" indent="-160090">
              <a:defRPr/>
            </a:pPr>
            <a:endParaRPr lang="en-US" altLang="ja-JP" sz="363" dirty="0">
              <a:latin typeface="+mn-ea"/>
              <a:ea typeface="ＭＳ Ｐゴシック" pitchFamily="50" charset="-128"/>
            </a:endParaRPr>
          </a:p>
          <a:p>
            <a:pPr marL="160090" indent="-160090">
              <a:defRPr/>
            </a:pPr>
            <a:r>
              <a:rPr lang="ja-JP" altLang="en-US" sz="1181" b="1" dirty="0">
                <a:latin typeface="+mn-ea"/>
                <a:ea typeface="ＭＳ Ｐゴシック" pitchFamily="50" charset="-128"/>
              </a:rPr>
              <a:t>○　都道府県計画及び市町村計画の基本的な記載事項</a:t>
            </a:r>
          </a:p>
          <a:p>
            <a:pPr marL="160090" indent="-160090">
              <a:defRPr/>
            </a:pPr>
            <a:r>
              <a:rPr lang="ja-JP" altLang="en-US" sz="1090" dirty="0">
                <a:latin typeface="+mn-ea"/>
                <a:ea typeface="ＭＳ Ｐゴシック" pitchFamily="50" charset="-128"/>
              </a:rPr>
              <a:t>　　　医療介護総合確保区域の設定</a:t>
            </a:r>
            <a:r>
              <a:rPr lang="en-US" altLang="ja-JP" sz="818" dirty="0">
                <a:latin typeface="HGPｺﾞｼｯｸM" panose="020B0600000000000000" pitchFamily="50" charset="-128"/>
                <a:ea typeface="HGPｺﾞｼｯｸM" panose="020B0600000000000000" pitchFamily="50" charset="-128"/>
              </a:rPr>
              <a:t>※1</a:t>
            </a:r>
            <a:r>
              <a:rPr lang="ja-JP" altLang="en-US" sz="1090" dirty="0">
                <a:latin typeface="+mn-ea"/>
                <a:ea typeface="ＭＳ Ｐゴシック" pitchFamily="50" charset="-128"/>
              </a:rPr>
              <a:t>  ／  目標と計画期間（原則１年間）  ／ </a:t>
            </a:r>
            <a:endParaRPr lang="en-US" altLang="ja-JP" sz="1090" dirty="0">
              <a:latin typeface="+mn-ea"/>
              <a:ea typeface="ＭＳ Ｐゴシック" pitchFamily="50" charset="-128"/>
            </a:endParaRPr>
          </a:p>
          <a:p>
            <a:pPr marL="160090" indent="-160090">
              <a:defRPr/>
            </a:pPr>
            <a:r>
              <a:rPr lang="ja-JP" altLang="en-US" sz="1090" dirty="0">
                <a:latin typeface="+mn-ea"/>
                <a:ea typeface="ＭＳ Ｐゴシック" pitchFamily="50" charset="-128"/>
              </a:rPr>
              <a:t>　　　事業の内容、費用の額等  ／  事業の評価方法</a:t>
            </a:r>
            <a:r>
              <a:rPr lang="en-US" altLang="ja-JP" sz="818" dirty="0">
                <a:latin typeface="HGPｺﾞｼｯｸM" panose="020B0600000000000000" pitchFamily="50" charset="-128"/>
                <a:ea typeface="HGPｺﾞｼｯｸM" panose="020B0600000000000000" pitchFamily="50" charset="-128"/>
              </a:rPr>
              <a:t>※2</a:t>
            </a:r>
            <a:endParaRPr lang="ja-JP" altLang="en-US" sz="1090" dirty="0">
              <a:latin typeface="HGPｺﾞｼｯｸM" panose="020B0600000000000000" pitchFamily="50" charset="-128"/>
              <a:ea typeface="HGPｺﾞｼｯｸM" panose="020B0600000000000000" pitchFamily="50" charset="-128"/>
            </a:endParaRPr>
          </a:p>
          <a:p>
            <a:pPr marL="160090" indent="-160090">
              <a:defRPr/>
            </a:pPr>
            <a:r>
              <a:rPr lang="ja-JP" altLang="en-US" sz="1090" dirty="0">
                <a:latin typeface="+mn-ea"/>
                <a:ea typeface="ＭＳ Ｐゴシック" pitchFamily="50" charset="-128"/>
              </a:rPr>
              <a:t>　　　  </a:t>
            </a:r>
            <a:r>
              <a:rPr lang="en-US" altLang="ja-JP" sz="954" dirty="0">
                <a:latin typeface="HGPｺﾞｼｯｸM" panose="020B0600000000000000" pitchFamily="50" charset="-128"/>
                <a:ea typeface="HGPｺﾞｼｯｸM" panose="020B0600000000000000" pitchFamily="50" charset="-128"/>
              </a:rPr>
              <a:t>※1</a:t>
            </a:r>
            <a:r>
              <a:rPr lang="ja-JP" altLang="en-US" sz="954" dirty="0">
                <a:latin typeface="HGPｺﾞｼｯｸM" panose="020B0600000000000000" pitchFamily="50" charset="-128"/>
                <a:ea typeface="HGPｺﾞｼｯｸM" panose="020B0600000000000000" pitchFamily="50" charset="-128"/>
              </a:rPr>
              <a:t>　 都道府県は、二次医療圏及び老人福祉圏域を念頭に置きつつ、地域の実情を</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踏まえて設定。市町村は、日常生活圏域を念頭に設定。</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a:t>
            </a:r>
            <a:r>
              <a:rPr lang="en-US" altLang="ja-JP" sz="954" dirty="0">
                <a:latin typeface="HGPｺﾞｼｯｸM" panose="020B0600000000000000" pitchFamily="50" charset="-128"/>
                <a:ea typeface="HGPｺﾞｼｯｸM" panose="020B0600000000000000" pitchFamily="50" charset="-128"/>
              </a:rPr>
              <a:t>※2</a:t>
            </a:r>
            <a:r>
              <a:rPr lang="ja-JP" altLang="en-US" sz="954" dirty="0">
                <a:latin typeface="HGPｺﾞｼｯｸM" panose="020B0600000000000000" pitchFamily="50" charset="-128"/>
                <a:ea typeface="HGPｺﾞｼｯｸM" panose="020B0600000000000000" pitchFamily="50" charset="-128"/>
              </a:rPr>
              <a:t>　 都道府県は、市町村の協力を得つつ、事業の事後評価等を実施  </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r>
              <a:rPr lang="ja-JP" altLang="en-US" sz="954" dirty="0">
                <a:latin typeface="HGPｺﾞｼｯｸM" panose="020B0600000000000000" pitchFamily="50" charset="-128"/>
                <a:ea typeface="HGPｺﾞｼｯｸM" panose="020B0600000000000000" pitchFamily="50" charset="-128"/>
              </a:rPr>
              <a:t>　　　　　　　  国は都道府県の事業を検証し、基金の配分等に活用</a:t>
            </a:r>
            <a:endParaRPr lang="en-US" altLang="ja-JP" sz="954" dirty="0">
              <a:latin typeface="HGPｺﾞｼｯｸM" panose="020B0600000000000000" pitchFamily="50" charset="-128"/>
              <a:ea typeface="HGPｺﾞｼｯｸM" panose="020B0600000000000000" pitchFamily="50" charset="-128"/>
            </a:endParaRPr>
          </a:p>
          <a:p>
            <a:pPr marL="160090" indent="-160090">
              <a:defRPr/>
            </a:pPr>
            <a:endParaRPr lang="en-US" altLang="ja-JP" sz="363" dirty="0">
              <a:latin typeface="HGPｺﾞｼｯｸM" panose="020B0600000000000000" pitchFamily="50" charset="-128"/>
              <a:ea typeface="HGPｺﾞｼｯｸM" panose="020B0600000000000000" pitchFamily="50" charset="-128"/>
            </a:endParaRPr>
          </a:p>
          <a:p>
            <a:pPr marL="160090" indent="-160090">
              <a:defRPr/>
            </a:pPr>
            <a:r>
              <a:rPr lang="ja-JP" altLang="en-US" sz="1181" b="1" dirty="0">
                <a:latin typeface="+mn-ea"/>
                <a:ea typeface="ＭＳ Ｐゴシック" pitchFamily="50" charset="-128"/>
              </a:rPr>
              <a:t>○　都道府県は市町村計画の事業をとりまとめて、都道府県計画を作成</a:t>
            </a:r>
          </a:p>
        </p:txBody>
      </p:sp>
      <p:sp>
        <p:nvSpPr>
          <p:cNvPr id="44" name="円/楕円 8"/>
          <p:cNvSpPr/>
          <p:nvPr/>
        </p:nvSpPr>
        <p:spPr bwMode="auto">
          <a:xfrm>
            <a:off x="4285516" y="4858892"/>
            <a:ext cx="360025" cy="320639"/>
          </a:xfrm>
          <a:prstGeom prst="ellipse">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0" rIns="0" bIns="0" rtlCol="0" anchor="t" anchorCtr="0" upright="1">
            <a:noAutofit/>
          </a:bodyPr>
          <a:lstStyle/>
          <a:p>
            <a:pPr algn="ctr">
              <a:lnSpc>
                <a:spcPts val="2400"/>
              </a:lnSpc>
              <a:spcAft>
                <a:spcPts val="0"/>
              </a:spcAft>
            </a:pPr>
            <a:endParaRPr kumimoji="1" lang="ja-JP" altLang="en-US" sz="1600" b="1" kern="100" dirty="0" smtClean="0">
              <a:effectLst/>
              <a:latin typeface="Century"/>
              <a:ea typeface="HG丸ｺﾞｼｯｸM-PRO"/>
              <a:cs typeface="Times New Roman"/>
            </a:endParaRPr>
          </a:p>
        </p:txBody>
      </p:sp>
      <p:sp>
        <p:nvSpPr>
          <p:cNvPr id="45" name="正方形/長方形 44"/>
          <p:cNvSpPr/>
          <p:nvPr/>
        </p:nvSpPr>
        <p:spPr>
          <a:xfrm>
            <a:off x="104089" y="1679813"/>
            <a:ext cx="3963751" cy="472625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6" name="図 45"/>
          <p:cNvPicPr>
            <a:picLocks noChangeAspect="1"/>
          </p:cNvPicPr>
          <p:nvPr/>
        </p:nvPicPr>
        <p:blipFill>
          <a:blip r:embed="rId3"/>
          <a:stretch>
            <a:fillRect/>
          </a:stretch>
        </p:blipFill>
        <p:spPr>
          <a:xfrm>
            <a:off x="4273487" y="4568553"/>
            <a:ext cx="384081" cy="384081"/>
          </a:xfrm>
          <a:prstGeom prst="rect">
            <a:avLst/>
          </a:prstGeom>
        </p:spPr>
      </p:pic>
    </p:spTree>
    <p:extLst>
      <p:ext uri="{BB962C8B-B14F-4D97-AF65-F5344CB8AC3E}">
        <p14:creationId xmlns:p14="http://schemas.microsoft.com/office/powerpoint/2010/main" val="205679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4561741" y="967563"/>
            <a:ext cx="4436994" cy="4185761"/>
          </a:xfrm>
          <a:prstGeom prst="rect">
            <a:avLst/>
          </a:prstGeom>
          <a:noFill/>
          <a:ln w="31750" cmpd="dbl">
            <a:solidFill>
              <a:schemeClr val="tx2"/>
            </a:solidFill>
          </a:ln>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の基金運営の課題</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indent="-342900">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病床機能分化・連携基盤整備事業（区分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の執行率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低迷（</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全国的に残高が多い状況）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342900">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令和４年度の都道府県への配分は、未計画額を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原則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して活用し、調整（国通知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効果的な事業構築が</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■各圏域の意見を聴取する理由</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○現在実施している基金事業について、着実に実績を積み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上げながら、効果的に進めていくことが必要。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○ＰＤＣＡ（改善）サイクルを回しながら、</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よりよい事業と</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するため、「在宅</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懇話会」等において、各圏域から</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u="sng"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ご意見をいただきたい。</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、圏域から意見聴取することにあたっては、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計画や地域医療介護総合確保計画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等にも位置づけ</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p>
        </p:txBody>
      </p:sp>
      <p:sp>
        <p:nvSpPr>
          <p:cNvPr id="9" name="テキスト ボックス 8"/>
          <p:cNvSpPr txBox="1"/>
          <p:nvPr/>
        </p:nvSpPr>
        <p:spPr>
          <a:xfrm>
            <a:off x="179512" y="963360"/>
            <a:ext cx="4311008" cy="5660968"/>
          </a:xfrm>
          <a:prstGeom prst="rect">
            <a:avLst/>
          </a:prstGeom>
          <a:solidFill>
            <a:schemeClr val="bg1"/>
          </a:solidFill>
          <a:ln>
            <a:solidFill>
              <a:schemeClr val="tx2"/>
            </a:solidFill>
          </a:ln>
        </p:spPr>
        <p:txBody>
          <a:bodyPr wrap="square" bIns="36000"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R4</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年度国予算（医療分）</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15000"/>
              </a:lnSpc>
              <a:spcBef>
                <a:spcPct val="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基金総額</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1,029</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億円のうち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、次のとおり充当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Ⅰ-</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１に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200</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19.4</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Ⅰ- 2</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195</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19.0</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Ⅱ</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及び区分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Ⅲ</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491</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47.7</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pPr>
              <a:lnSpc>
                <a:spcPct val="115000"/>
              </a:lnSpc>
              <a:spcBef>
                <a:spcPct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　区分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Ⅳ</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に</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143</a:t>
            </a:r>
            <a:r>
              <a:rPr lang="ja-JP" altLang="en-US"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億円（</a:t>
            </a:r>
            <a:r>
              <a:rPr lang="en-US" altLang="ja-JP" sz="1400"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13.9%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sym typeface="メイリオ"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大阪府の基金計画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67.7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年度計画額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68.0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■基金の最近の動き</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（令和２年度以降）</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　令和２年度より「勤務医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の労働時間短縮に向けた体制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整備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に関する事業（区分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追加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ＩＣＴを活用した地域医療ネットワークに係る予算執行の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厳格化（</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令和３年度より「地域医療構想の達成に向けた病床数又は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病床の機能の変更に関する事業（区分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２）」追加</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489334" y="282023"/>
            <a:ext cx="8229600" cy="573886"/>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基金の配分額及び意見聴取の理由など</a:t>
            </a:r>
            <a:endPar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3"/>
          <p:cNvSpPr txBox="1">
            <a:spLocks/>
          </p:cNvSpPr>
          <p:nvPr/>
        </p:nvSpPr>
        <p:spPr>
          <a:xfrm>
            <a:off x="7010400" y="653001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2400" smtClean="0"/>
              <a:pPr>
                <a:defRPr/>
              </a:pPr>
              <a:t>3</a:t>
            </a:fld>
            <a:endParaRPr lang="ja-JP" altLang="en-US" sz="2400" dirty="0">
              <a:solidFill>
                <a:schemeClr val="tx1"/>
              </a:solidFill>
            </a:endParaRPr>
          </a:p>
        </p:txBody>
      </p:sp>
      <p:sp>
        <p:nvSpPr>
          <p:cNvPr id="12" name="テキスト ボックス 11"/>
          <p:cNvSpPr txBox="1"/>
          <p:nvPr/>
        </p:nvSpPr>
        <p:spPr>
          <a:xfrm>
            <a:off x="4561741" y="5221529"/>
            <a:ext cx="4416134" cy="1154162"/>
          </a:xfrm>
          <a:prstGeom prst="rect">
            <a:avLst/>
          </a:prstGeom>
          <a:noFill/>
          <a:ln w="25400">
            <a:solidFill>
              <a:schemeClr val="tx2"/>
            </a:solidFill>
            <a:prstDash val="sysDash"/>
          </a:ln>
        </p:spPr>
        <p:txBody>
          <a:bodyPr wrap="square" rtlCol="0">
            <a:spAutoFit/>
          </a:bodyPr>
          <a:lstStyle/>
          <a:p>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■基金に</a:t>
            </a:r>
            <a:r>
              <a:rPr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かかるの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主なスケジュール</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○９月～：在宅医療懇話会で基金事業の意見集約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月上旬：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５当初予算要求（政策的経費）提出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a:xfrm>
            <a:off x="4665214" y="4427587"/>
            <a:ext cx="4281668" cy="54213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935699950"/>
              </p:ext>
            </p:extLst>
          </p:nvPr>
        </p:nvGraphicFramePr>
        <p:xfrm>
          <a:off x="404615" y="3102868"/>
          <a:ext cx="3860801" cy="1644593"/>
        </p:xfrm>
        <a:graphic>
          <a:graphicData uri="http://schemas.openxmlformats.org/drawingml/2006/table">
            <a:tbl>
              <a:tblPr firstRow="1" bandRow="1">
                <a:tableStyleId>{5C22544A-7EE6-4342-B048-85BDC9FD1C3A}</a:tableStyleId>
              </a:tblPr>
              <a:tblGrid>
                <a:gridCol w="572806">
                  <a:extLst>
                    <a:ext uri="{9D8B030D-6E8A-4147-A177-3AD203B41FA5}">
                      <a16:colId xmlns:a16="http://schemas.microsoft.com/office/drawing/2014/main" val="20000"/>
                    </a:ext>
                  </a:extLst>
                </a:gridCol>
                <a:gridCol w="2369483">
                  <a:extLst>
                    <a:ext uri="{9D8B030D-6E8A-4147-A177-3AD203B41FA5}">
                      <a16:colId xmlns:a16="http://schemas.microsoft.com/office/drawing/2014/main" val="20001"/>
                    </a:ext>
                  </a:extLst>
                </a:gridCol>
                <a:gridCol w="48646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tblGrid>
              <a:tr h="304337">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概要</a:t>
                      </a:r>
                    </a:p>
                  </a:txBody>
                  <a:tcPr marL="9525" marR="9525" marT="9525"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R3</a:t>
                      </a: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R4</a:t>
                      </a: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r h="227413">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医療機関の施設・設備の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病床の機能分化）</a:t>
                      </a: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26.3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26.9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146656">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ー</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kumimoji="1" lang="ja-JP" altLang="en-US" sz="1100" kern="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病床機能再編支援事業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9.7</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2"/>
                  </a:ext>
                </a:extLst>
              </a:tr>
              <a:tr h="146997">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Ⅱ</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居宅等における医療の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（在宅医療）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535340485"/>
                  </a:ext>
                </a:extLst>
              </a:tr>
              <a:tr h="146997">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Ⅲ</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医療従事者の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確保</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人材確保）</a:t>
                      </a: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3"/>
                  </a:ext>
                </a:extLst>
              </a:tr>
              <a:tr h="129766">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kumimoji="1" lang="ja-JP" altLang="en-US" sz="1050" kern="0" dirty="0" smtClean="0">
                          <a:latin typeface="Meiryo UI" panose="020B0604030504040204" pitchFamily="50" charset="-128"/>
                          <a:ea typeface="Meiryo UI" panose="020B0604030504040204" pitchFamily="50" charset="-128"/>
                          <a:cs typeface="Meiryo UI" panose="020B0604030504040204" pitchFamily="50" charset="-128"/>
                          <a:sym typeface="メイリオ" pitchFamily="50" charset="-128"/>
                        </a:rPr>
                        <a:t>医師の働き方改革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3941276372"/>
                  </a:ext>
                </a:extLst>
              </a:tr>
              <a:tr h="192983">
                <a:tc grid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合計</a:t>
                      </a:r>
                    </a:p>
                  </a:txBody>
                  <a:tcPr marL="9525" marR="9525" marT="9525" marB="0" anchor="ctr"/>
                </a:tc>
                <a:tc h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67.7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68.0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48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73678" y="1378766"/>
            <a:ext cx="3390252" cy="335028"/>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圏域等からの主な意見</a:t>
            </a:r>
            <a:endPar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9"/>
          <p:cNvSpPr txBox="1">
            <a:spLocks noChangeArrowheads="1"/>
          </p:cNvSpPr>
          <p:nvPr/>
        </p:nvSpPr>
        <p:spPr bwMode="auto">
          <a:xfrm>
            <a:off x="4091950" y="3755777"/>
            <a:ext cx="260115" cy="1816688"/>
          </a:xfrm>
          <a:prstGeom prst="rect">
            <a:avLst/>
          </a:prstGeom>
          <a:solidFill>
            <a:srgbClr val="FF5050"/>
          </a:solidFill>
          <a:ln w="0">
            <a:noFill/>
            <a:miter lim="800000"/>
            <a:headEnd/>
            <a:tailEnd/>
          </a:ln>
          <a:effectLst/>
          <a:extLst/>
        </p:spPr>
        <p:txBody>
          <a:bodyPr vert="eaVert"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kumimoji="0"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拡　大</a:t>
            </a:r>
            <a:endParaRPr kumimoji="0"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右矢印 9"/>
          <p:cNvSpPr/>
          <p:nvPr/>
        </p:nvSpPr>
        <p:spPr>
          <a:xfrm>
            <a:off x="3709506" y="3638084"/>
            <a:ext cx="234967" cy="1960666"/>
          </a:xfrm>
          <a:prstGeom prst="rightArrow">
            <a:avLst>
              <a:gd name="adj1" fmla="val 74116"/>
              <a:gd name="adj2" fmla="val 100000"/>
            </a:avLst>
          </a:prstGeom>
          <a:solidFill>
            <a:schemeClr val="tx2">
              <a:lumMod val="20000"/>
              <a:lumOff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13" descr="縦線 (反転)"/>
          <p:cNvSpPr>
            <a:spLocks noChangeArrowheads="1"/>
          </p:cNvSpPr>
          <p:nvPr/>
        </p:nvSpPr>
        <p:spPr bwMode="auto">
          <a:xfrm>
            <a:off x="4706362" y="4055382"/>
            <a:ext cx="4182424" cy="1677874"/>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看護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職のためのＡＣＰ支援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マニュアル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し、病院・診療所・介護施設などの勤務先はもとより、地域で指導的な役割を果たす専門人材を育成するための研修を支援。</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zh-TW"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人生会議（</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ACP</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の愛称）の普及啓発を図るため、退院支援における事例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等を参考に</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アニメーション動画を企画・制作</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令和４年度は、人生</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会議の意義や手順</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を描いた漫画をベースにした啓発冊子を制作する。（今秋完成予定）</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13" descr="縦線 (反転)"/>
          <p:cNvSpPr>
            <a:spLocks noChangeArrowheads="1"/>
          </p:cNvSpPr>
          <p:nvPr/>
        </p:nvSpPr>
        <p:spPr bwMode="auto">
          <a:xfrm>
            <a:off x="186373" y="1882439"/>
            <a:ext cx="3377557" cy="1647334"/>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地域医療機関</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連携整備事業について、府のフォロー、モニタリングをお願いしたい。</a:t>
            </a:r>
          </a:p>
          <a:p>
            <a:pPr eaLnBrk="0" hangingPunct="0">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を活用した複数の地域医療連携システムが相互利用できる仕組みの導入や、運用方法及び規約等に関する共通のひな形の作成の調整など、府が主体となって進めて頂きたい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6"/>
          <p:cNvSpPr txBox="1">
            <a:spLocks noChangeArrowheads="1"/>
          </p:cNvSpPr>
          <p:nvPr/>
        </p:nvSpPr>
        <p:spPr bwMode="auto">
          <a:xfrm>
            <a:off x="4637334" y="1390544"/>
            <a:ext cx="4320480" cy="333960"/>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基金事業例</a:t>
            </a:r>
            <a:endPar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13" descr="縦線 (反転)"/>
          <p:cNvSpPr>
            <a:spLocks noChangeArrowheads="1"/>
          </p:cNvSpPr>
          <p:nvPr/>
        </p:nvSpPr>
        <p:spPr bwMode="auto">
          <a:xfrm>
            <a:off x="4725386" y="2225385"/>
            <a:ext cx="4232427" cy="1402225"/>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地域連携システムを導入した病院及び地域連携システムを活用したネットワークに参加している施設を対象に、ネットワークの活用状況や運用方法等について、</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実態調査を実施。</a:t>
            </a:r>
            <a:endPar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、府内外の事例や国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の検討状況を踏まえつつ、調査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結果を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とりまとめ、既存ネットワークの利用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ネットワークとしてカバーする圏域や共有する医療情報の種類等の在り方を検討する。</a:t>
            </a:r>
          </a:p>
        </p:txBody>
      </p:sp>
      <p:sp>
        <p:nvSpPr>
          <p:cNvPr id="29" name="右矢印 28"/>
          <p:cNvSpPr/>
          <p:nvPr/>
        </p:nvSpPr>
        <p:spPr>
          <a:xfrm>
            <a:off x="3709506" y="1909365"/>
            <a:ext cx="176992" cy="1580094"/>
          </a:xfrm>
          <a:prstGeom prst="rightArrow">
            <a:avLst>
              <a:gd name="adj1" fmla="val 74116"/>
              <a:gd name="adj2" fmla="val 100000"/>
            </a:avLst>
          </a:prstGeom>
          <a:solidFill>
            <a:schemeClr val="tx2">
              <a:lumMod val="20000"/>
              <a:lumOff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6"/>
          <p:cNvSpPr txBox="1">
            <a:spLocks noChangeArrowheads="1"/>
          </p:cNvSpPr>
          <p:nvPr/>
        </p:nvSpPr>
        <p:spPr bwMode="auto">
          <a:xfrm>
            <a:off x="4651788" y="3726744"/>
            <a:ext cx="4320481" cy="306099"/>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kumimoji="0"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人生会議」相談対応支援事業</a:t>
            </a:r>
            <a:endPar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6"/>
          <p:cNvSpPr txBox="1">
            <a:spLocks noChangeArrowheads="1"/>
          </p:cNvSpPr>
          <p:nvPr/>
        </p:nvSpPr>
        <p:spPr bwMode="auto">
          <a:xfrm>
            <a:off x="4651788" y="1911435"/>
            <a:ext cx="4320481" cy="306847"/>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地域医療機関連携体制構築支援事業</a:t>
            </a:r>
            <a:endPar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9"/>
          <p:cNvSpPr txBox="1">
            <a:spLocks noChangeArrowheads="1"/>
          </p:cNvSpPr>
          <p:nvPr/>
        </p:nvSpPr>
        <p:spPr bwMode="auto">
          <a:xfrm>
            <a:off x="4091950" y="1814540"/>
            <a:ext cx="260115" cy="1655113"/>
          </a:xfrm>
          <a:prstGeom prst="rect">
            <a:avLst/>
          </a:prstGeom>
          <a:solidFill>
            <a:srgbClr val="FF5050"/>
          </a:solidFill>
          <a:ln w="0">
            <a:noFill/>
            <a:miter lim="800000"/>
            <a:headEnd/>
            <a:tailEnd/>
          </a:ln>
          <a:effectLst/>
          <a:extLst/>
        </p:spPr>
        <p:txBody>
          <a:bodyPr vert="eaVert"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kumimoji="0"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　規</a:t>
            </a:r>
            <a:endParaRPr kumimoji="0"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3"/>
          <p:cNvSpPr>
            <a:spLocks noGrp="1"/>
          </p:cNvSpPr>
          <p:nvPr>
            <p:ph type="sldNum" sz="quarter" idx="12"/>
          </p:nvPr>
        </p:nvSpPr>
        <p:spPr>
          <a:xfrm>
            <a:off x="8719607" y="6471176"/>
            <a:ext cx="477485" cy="365125"/>
          </a:xfrm>
        </p:spPr>
        <p:txBody>
          <a:bodyPr/>
          <a:lstStyle/>
          <a:p>
            <a:pPr>
              <a:defRPr/>
            </a:pPr>
            <a:fld id="{845FDA58-8628-4030-A7FF-2946B2EE6B4C}" type="slidenum">
              <a:rPr lang="ja-JP" altLang="en-US" sz="2400" smtClean="0"/>
              <a:pPr>
                <a:defRPr/>
              </a:pPr>
              <a:t>4</a:t>
            </a:fld>
            <a:endParaRPr lang="ja-JP" altLang="en-US" sz="2400" dirty="0">
              <a:solidFill>
                <a:schemeClr val="tx1"/>
              </a:solidFill>
            </a:endParaRPr>
          </a:p>
        </p:txBody>
      </p:sp>
      <p:sp>
        <p:nvSpPr>
          <p:cNvPr id="30" name="Rectangle 13" descr="縦線 (反転)"/>
          <p:cNvSpPr>
            <a:spLocks noChangeArrowheads="1"/>
          </p:cNvSpPr>
          <p:nvPr/>
        </p:nvSpPr>
        <p:spPr bwMode="auto">
          <a:xfrm>
            <a:off x="548436" y="6051212"/>
            <a:ext cx="7916401" cy="616117"/>
          </a:xfrm>
          <a:prstGeom prst="rect">
            <a:avLst/>
          </a:prstGeom>
          <a:noFill/>
          <a:ln w="19050">
            <a:solidFill>
              <a:srgbClr val="FF5050"/>
            </a:solidFill>
            <a:prstDash val="solid"/>
            <a:miter lim="800000"/>
            <a:headEnd/>
            <a:tailEnd/>
          </a:ln>
          <a:effectLst/>
          <a:extLst/>
        </p:spPr>
        <p:txBody>
          <a:bodyPr tIns="10800" bIns="10800" anchor="ctr" anchorCtr="0"/>
          <a:lstStyle/>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◆新規事業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２年度）</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地域医療勤務環境改善体制整備</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児等療育支援事業（医療的ケア児）</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◆継続事業　　訪問看護ネットワーク事業、医科歯科連携推進事業　等</a:t>
            </a:r>
            <a:endParaRPr lang="zh-TW"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9"/>
          <p:cNvSpPr txBox="1">
            <a:spLocks noChangeArrowheads="1"/>
          </p:cNvSpPr>
          <p:nvPr/>
        </p:nvSpPr>
        <p:spPr bwMode="auto">
          <a:xfrm flipH="1">
            <a:off x="548436" y="5744592"/>
            <a:ext cx="7933044" cy="296487"/>
          </a:xfrm>
          <a:prstGeom prst="rect">
            <a:avLst/>
          </a:prstGeom>
          <a:solidFill>
            <a:srgbClr val="FF5050"/>
          </a:solidFill>
          <a:ln w="0">
            <a:noFill/>
            <a:miter lim="800000"/>
            <a:headEnd/>
            <a:tailEnd/>
          </a:ln>
          <a:effectLst/>
          <a:extLst/>
        </p:spPr>
        <p:txBody>
          <a:bodyPr vert="horz"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　新規・継続事業～　　</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関係</a:t>
            </a:r>
            <a:r>
              <a:rPr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団体等からの提案</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（検討会議での意見等</a:t>
            </a:r>
            <a:r>
              <a:rPr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）及び効果検証により適宜構築・改善</a:t>
            </a:r>
            <a:endParaRPr kumimoji="0"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Rectangle 13" descr="縦線 (反転)"/>
          <p:cNvSpPr>
            <a:spLocks noChangeArrowheads="1"/>
          </p:cNvSpPr>
          <p:nvPr/>
        </p:nvSpPr>
        <p:spPr bwMode="auto">
          <a:xfrm>
            <a:off x="186373" y="3704884"/>
            <a:ext cx="3389463" cy="1867581"/>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医療・介護関係従事者及び住民へのＡＣＰの周知、認識を高める活動が必要。</a:t>
            </a:r>
          </a:p>
          <a:p>
            <a:pPr marL="171450" indent="-171450" eaLnBrk="0" hangingPunct="0">
              <a:buFont typeface="Wingdings" panose="05000000000000000000" pitchFamily="2" charset="2"/>
              <a:buChar char="ü"/>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コロナ禍だから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こそ、ＡＣＰ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の普及啓発がさらに必要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本人の意思を尊重することが今の医療では一番大事と言われている。色んな情報をお知らせして判断していただくということが重要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4344" y="771224"/>
            <a:ext cx="8822749" cy="523220"/>
          </a:xfrm>
          <a:prstGeom prst="rect">
            <a:avLst/>
          </a:prstGeom>
          <a:noFill/>
          <a:ln>
            <a:solidFill>
              <a:schemeClr val="tx2">
                <a:lumMod val="40000"/>
                <a:lumOff val="60000"/>
              </a:schemeClr>
            </a:solidFill>
          </a:ln>
        </p:spPr>
        <p:txBody>
          <a:bodyPr wrap="square" rtlCol="0">
            <a:spAutoFit/>
          </a:bodyPr>
          <a:lstStyle/>
          <a:p>
            <a:r>
              <a:rPr kumimoji="1" lang="ja-JP" altLang="en-US" sz="1400" dirty="0" smtClean="0"/>
              <a:t>👉  現在実施している基金事業について、着実に実績を積み上げながら、効果的に進めていくことが必要。</a:t>
            </a:r>
            <a:endParaRPr kumimoji="1" lang="en-US" altLang="ja-JP" sz="1400" dirty="0" smtClean="0"/>
          </a:p>
          <a:p>
            <a:r>
              <a:rPr kumimoji="1" lang="ja-JP" altLang="en-US" sz="1400" dirty="0" smtClean="0"/>
              <a:t>👉  ＰＤＣＡ（改善）サイクルを回しながら、より良い事業とするため、ご意見をお伺いしているところ。</a:t>
            </a:r>
            <a:endParaRPr lang="en-US" altLang="ja-JP" sz="1000" dirty="0"/>
          </a:p>
        </p:txBody>
      </p:sp>
      <p:sp>
        <p:nvSpPr>
          <p:cNvPr id="45" name="タイトル 1"/>
          <p:cNvSpPr>
            <a:spLocks noGrp="1"/>
          </p:cNvSpPr>
          <p:nvPr>
            <p:ph type="title"/>
          </p:nvPr>
        </p:nvSpPr>
        <p:spPr>
          <a:xfrm>
            <a:off x="-8424" y="13647"/>
            <a:ext cx="9152423" cy="638738"/>
          </a:xfrm>
          <a:solidFill>
            <a:schemeClr val="tx2">
              <a:lumMod val="75000"/>
            </a:schemeClr>
          </a:solidFill>
        </p:spPr>
        <p:txBody>
          <a:bodyPr>
            <a:normAutofit fontScale="90000"/>
          </a:bodyPr>
          <a:lstStyle/>
          <a:p>
            <a:r>
              <a:rPr lang="ja-JP" altLang="en-US" sz="3600" dirty="0" smtClean="0">
                <a:solidFill>
                  <a:schemeClr val="bg1"/>
                </a:solidFill>
                <a:latin typeface="+mj-ea"/>
                <a:cs typeface="Meiryo UI" panose="020B0604030504040204" pitchFamily="50" charset="-128"/>
              </a:rPr>
              <a:t>意見聴取を活用</a:t>
            </a:r>
            <a:r>
              <a:rPr lang="ja-JP" altLang="en-US" sz="3600" dirty="0">
                <a:solidFill>
                  <a:schemeClr val="bg1"/>
                </a:solidFill>
                <a:latin typeface="+mj-ea"/>
                <a:cs typeface="Meiryo UI" panose="020B0604030504040204" pitchFamily="50" charset="-128"/>
              </a:rPr>
              <a:t>した基金事業例</a:t>
            </a:r>
            <a:r>
              <a:rPr lang="en-US" altLang="ja-JP" sz="3600" dirty="0">
                <a:solidFill>
                  <a:schemeClr val="bg1"/>
                </a:solidFill>
                <a:latin typeface="+mj-ea"/>
                <a:cs typeface="Meiryo UI" panose="020B0604030504040204" pitchFamily="50" charset="-128"/>
              </a:rPr>
              <a:t>(PDCA)</a:t>
            </a:r>
          </a:p>
        </p:txBody>
      </p:sp>
      <p:sp>
        <p:nvSpPr>
          <p:cNvPr id="4" name="角丸四角形 3"/>
          <p:cNvSpPr/>
          <p:nvPr/>
        </p:nvSpPr>
        <p:spPr bwMode="auto">
          <a:xfrm>
            <a:off x="4607809" y="1908133"/>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事業１</a:t>
            </a:r>
          </a:p>
        </p:txBody>
      </p:sp>
      <p:sp>
        <p:nvSpPr>
          <p:cNvPr id="23" name="角丸四角形 22"/>
          <p:cNvSpPr/>
          <p:nvPr/>
        </p:nvSpPr>
        <p:spPr bwMode="auto">
          <a:xfrm>
            <a:off x="4637333" y="3714913"/>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Tree>
    <p:extLst>
      <p:ext uri="{BB962C8B-B14F-4D97-AF65-F5344CB8AC3E}">
        <p14:creationId xmlns:p14="http://schemas.microsoft.com/office/powerpoint/2010/main" val="104894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597867" y="1202149"/>
            <a:ext cx="4527470" cy="1572267"/>
          </a:xfrm>
          <a:prstGeom prst="rect">
            <a:avLst/>
          </a:prstGeom>
        </p:spPr>
      </p:pic>
      <p:sp>
        <p:nvSpPr>
          <p:cNvPr id="19" name="テキスト ボックス 18"/>
          <p:cNvSpPr txBox="1"/>
          <p:nvPr/>
        </p:nvSpPr>
        <p:spPr>
          <a:xfrm>
            <a:off x="4682230" y="718404"/>
            <a:ext cx="4339868" cy="2215991"/>
          </a:xfrm>
          <a:prstGeom prst="rect">
            <a:avLst/>
          </a:prstGeom>
          <a:noFill/>
          <a:ln>
            <a:solidFill>
              <a:schemeClr val="accent1">
                <a:shade val="50000"/>
              </a:schemeClr>
            </a:solidFill>
            <a:prstDash val="dash"/>
          </a:ln>
        </p:spPr>
        <p:txBody>
          <a:bodyPr wrap="square" rtlCol="0">
            <a:spAutoFit/>
          </a:bodyPr>
          <a:lstStyle/>
          <a:p>
            <a:endParaRPr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en-US" altLang="ja-JP" sz="1000" dirty="0" smtClean="0"/>
          </a:p>
          <a:p>
            <a:endParaRPr kumimoji="1" lang="en-US" altLang="ja-JP" sz="1000" dirty="0"/>
          </a:p>
          <a:p>
            <a:endParaRPr kumimoji="1" lang="ja-JP" altLang="en-US" dirty="0"/>
          </a:p>
        </p:txBody>
      </p:sp>
      <p:sp>
        <p:nvSpPr>
          <p:cNvPr id="4" name="タイトル 1"/>
          <p:cNvSpPr txBox="1">
            <a:spLocks/>
          </p:cNvSpPr>
          <p:nvPr/>
        </p:nvSpPr>
        <p:spPr>
          <a:xfrm>
            <a:off x="0" y="0"/>
            <a:ext cx="9152423" cy="638738"/>
          </a:xfrm>
          <a:prstGeom prst="rect">
            <a:avLst/>
          </a:prstGeom>
          <a:solidFill>
            <a:schemeClr val="tx2">
              <a:lumMod val="75000"/>
            </a:schemeClr>
          </a:solidFill>
        </p:spPr>
        <p:txBody>
          <a:bodyPr anchor="ctr" anchorCtr="0"/>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a:buFontTx/>
            </a:pPr>
            <a:r>
              <a:rPr lang="ja-JP" altLang="en-US" sz="2000" kern="0" dirty="0" smtClean="0">
                <a:solidFill>
                  <a:schemeClr val="bg1"/>
                </a:solidFill>
                <a:latin typeface="+mj-ea"/>
                <a:cs typeface="Meiryo UI" panose="020B0604030504040204" pitchFamily="50" charset="-128"/>
              </a:rPr>
              <a:t>　　　　　地域</a:t>
            </a:r>
            <a:r>
              <a:rPr lang="ja-JP" altLang="en-US" sz="2000" kern="0" dirty="0">
                <a:solidFill>
                  <a:schemeClr val="bg1"/>
                </a:solidFill>
                <a:latin typeface="+mj-ea"/>
                <a:cs typeface="Meiryo UI" panose="020B0604030504040204" pitchFamily="50" charset="-128"/>
              </a:rPr>
              <a:t>連携システムを活用したネットワークに</a:t>
            </a:r>
            <a:r>
              <a:rPr lang="ja-JP" altLang="en-US" sz="2000" kern="0" dirty="0" smtClean="0">
                <a:solidFill>
                  <a:schemeClr val="bg1"/>
                </a:solidFill>
                <a:latin typeface="+mj-ea"/>
                <a:cs typeface="Meiryo UI" panose="020B0604030504040204" pitchFamily="50" charset="-128"/>
              </a:rPr>
              <a:t>関する実態調査</a:t>
            </a:r>
            <a:endParaRPr lang="en-US" altLang="ja-JP" sz="1600" kern="0" dirty="0">
              <a:solidFill>
                <a:schemeClr val="bg1"/>
              </a:solidFill>
              <a:latin typeface="+mj-ea"/>
              <a:cs typeface="Meiryo UI" panose="020B0604030504040204" pitchFamily="50" charset="-128"/>
            </a:endParaRPr>
          </a:p>
        </p:txBody>
      </p:sp>
      <p:sp>
        <p:nvSpPr>
          <p:cNvPr id="5" name="角丸四角形 4"/>
          <p:cNvSpPr/>
          <p:nvPr/>
        </p:nvSpPr>
        <p:spPr bwMode="auto">
          <a:xfrm>
            <a:off x="179695"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事業１</a:t>
            </a:r>
          </a:p>
        </p:txBody>
      </p:sp>
      <p:sp>
        <p:nvSpPr>
          <p:cNvPr id="6" name="Text Box 6"/>
          <p:cNvSpPr txBox="1">
            <a:spLocks noChangeArrowheads="1"/>
          </p:cNvSpPr>
          <p:nvPr/>
        </p:nvSpPr>
        <p:spPr bwMode="auto">
          <a:xfrm>
            <a:off x="99952" y="744716"/>
            <a:ext cx="1088910" cy="301114"/>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調査概要</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179695" y="2906639"/>
            <a:ext cx="1088910" cy="258101"/>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結果概要</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41145" y="3122484"/>
            <a:ext cx="9266482"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ネットワーク数</a:t>
            </a:r>
            <a:r>
              <a:rPr lang="ja-JP" altLang="en-US" sz="1200" dirty="0" smtClean="0">
                <a:latin typeface="ＭＳ ゴシック" panose="020B0609070205080204" pitchFamily="49" charset="-128"/>
                <a:ea typeface="ＭＳ ゴシック" panose="020B0609070205080204" pitchFamily="49" charset="-128"/>
              </a:rPr>
              <a:t>：地域</a:t>
            </a:r>
            <a:r>
              <a:rPr lang="ja-JP" altLang="en-US" sz="1200" dirty="0">
                <a:latin typeface="ＭＳ ゴシック" panose="020B0609070205080204" pitchFamily="49" charset="-128"/>
                <a:ea typeface="ＭＳ ゴシック" panose="020B0609070205080204" pitchFamily="49" charset="-128"/>
              </a:rPr>
              <a:t>連携</a:t>
            </a:r>
            <a:r>
              <a:rPr lang="ja-JP" altLang="en-US" sz="1200" dirty="0" smtClean="0">
                <a:latin typeface="ＭＳ ゴシック" panose="020B0609070205080204" pitchFamily="49" charset="-128"/>
                <a:ea typeface="ＭＳ ゴシック" panose="020B0609070205080204" pitchFamily="49" charset="-128"/>
              </a:rPr>
              <a:t>システムを活用したネットワークは、府内に</a:t>
            </a:r>
            <a:r>
              <a:rPr lang="en-US" altLang="ja-JP" sz="1200" dirty="0" smtClean="0">
                <a:latin typeface="ＭＳ ゴシック" panose="020B0609070205080204" pitchFamily="49" charset="-128"/>
                <a:ea typeface="ＭＳ ゴシック" panose="020B0609070205080204" pitchFamily="49" charset="-128"/>
              </a:rPr>
              <a:t>26</a:t>
            </a:r>
            <a:r>
              <a:rPr lang="ja-JP" altLang="en-US" sz="1200" dirty="0" smtClean="0">
                <a:latin typeface="ＭＳ ゴシック" panose="020B0609070205080204" pitchFamily="49" charset="-128"/>
                <a:ea typeface="ＭＳ ゴシック" panose="020B0609070205080204" pitchFamily="49" charset="-128"/>
              </a:rPr>
              <a:t>存在。</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131078" y="995403"/>
            <a:ext cx="4620617" cy="830997"/>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の補助事業を利用して地域連携システムを導入した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病院（以下「運営病院」という。）及び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地域連携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システムを活用したネットワーク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に参加している医療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施設（以下「参加施設」という。）に対してアンケート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方式の調査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を実施。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、運営病院の一部に対しヒアリング調査を実施。</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a:extLst>
              <a:ext uri="{FF2B5EF4-FFF2-40B4-BE49-F238E27FC236}">
                <a16:creationId xmlns:a16="http://schemas.microsoft.com/office/drawing/2014/main" id="{09E6A7EF-3403-4884-96B2-9AE0D7EBCC26}"/>
              </a:ext>
            </a:extLst>
          </p:cNvPr>
          <p:cNvGraphicFramePr>
            <a:graphicFrameLocks noGrp="1"/>
          </p:cNvGraphicFramePr>
          <p:nvPr>
            <p:extLst/>
          </p:nvPr>
        </p:nvGraphicFramePr>
        <p:xfrm>
          <a:off x="277567" y="1860501"/>
          <a:ext cx="4320300" cy="869068"/>
        </p:xfrm>
        <a:graphic>
          <a:graphicData uri="http://schemas.openxmlformats.org/drawingml/2006/table">
            <a:tbl>
              <a:tblPr/>
              <a:tblGrid>
                <a:gridCol w="1152080">
                  <a:extLst>
                    <a:ext uri="{9D8B030D-6E8A-4147-A177-3AD203B41FA5}">
                      <a16:colId xmlns:a16="http://schemas.microsoft.com/office/drawing/2014/main" val="1941786212"/>
                    </a:ext>
                  </a:extLst>
                </a:gridCol>
                <a:gridCol w="1152080">
                  <a:extLst>
                    <a:ext uri="{9D8B030D-6E8A-4147-A177-3AD203B41FA5}">
                      <a16:colId xmlns:a16="http://schemas.microsoft.com/office/drawing/2014/main" val="2570453676"/>
                    </a:ext>
                  </a:extLst>
                </a:gridCol>
                <a:gridCol w="1152080">
                  <a:extLst>
                    <a:ext uri="{9D8B030D-6E8A-4147-A177-3AD203B41FA5}">
                      <a16:colId xmlns:a16="http://schemas.microsoft.com/office/drawing/2014/main" val="2049929627"/>
                    </a:ext>
                  </a:extLst>
                </a:gridCol>
                <a:gridCol w="864060">
                  <a:extLst>
                    <a:ext uri="{9D8B030D-6E8A-4147-A177-3AD203B41FA5}">
                      <a16:colId xmlns:a16="http://schemas.microsoft.com/office/drawing/2014/main" val="909525424"/>
                    </a:ext>
                  </a:extLst>
                </a:gridCol>
              </a:tblGrid>
              <a:tr h="251585">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発送数</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回収数</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回収率</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478097208"/>
                  </a:ext>
                </a:extLst>
              </a:tr>
              <a:tr h="228535">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（１</a:t>
                      </a:r>
                      <a:r>
                        <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rPr>
                        <a:t>）運用</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病院</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100.0%</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097920"/>
                  </a:ext>
                </a:extLst>
              </a:tr>
              <a:tr h="215126">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（２</a:t>
                      </a:r>
                      <a:r>
                        <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rPr>
                        <a:t>）参加</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施設</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1001</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334</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33.4%</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208283"/>
                  </a:ext>
                </a:extLst>
              </a:tr>
              <a:tr h="144010">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1043</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376</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36.0%</a:t>
                      </a:r>
                    </a:p>
                  </a:txBody>
                  <a:tcPr marL="13802" marR="13802" marT="13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737971"/>
                  </a:ext>
                </a:extLst>
              </a:tr>
            </a:tbl>
          </a:graphicData>
        </a:graphic>
      </p:graphicFrame>
      <p:graphicFrame>
        <p:nvGraphicFramePr>
          <p:cNvPr id="13" name="グラフ 12">
            <a:extLst>
              <a:ext uri="{FF2B5EF4-FFF2-40B4-BE49-F238E27FC236}">
                <a16:creationId xmlns:a16="http://schemas.microsoft.com/office/drawing/2014/main" id="{5DBDDCDB-D123-4713-81AF-42076300E9A7}"/>
              </a:ext>
            </a:extLst>
          </p:cNvPr>
          <p:cNvGraphicFramePr>
            <a:graphicFrameLocks/>
          </p:cNvGraphicFramePr>
          <p:nvPr>
            <p:extLst/>
          </p:nvPr>
        </p:nvGraphicFramePr>
        <p:xfrm>
          <a:off x="405951" y="4708789"/>
          <a:ext cx="3798950" cy="1679671"/>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179694" y="3962692"/>
            <a:ext cx="4244141" cy="830997"/>
          </a:xfrm>
          <a:prstGeom prst="rect">
            <a:avLst/>
          </a:prstGeom>
          <a:noFill/>
        </p:spPr>
        <p:txBody>
          <a:bodyPr wrap="square" rtlCol="0">
            <a:spAutoFit/>
          </a:bodyPr>
          <a:lstStyle/>
          <a:p>
            <a:r>
              <a:rPr lang="ja-JP" altLang="en-US" sz="1200" b="1" dirty="0" smtClean="0">
                <a:latin typeface="ＭＳ ゴシック" panose="020B0609070205080204" pitchFamily="49" charset="-128"/>
                <a:ea typeface="ＭＳ ゴシック" panose="020B0609070205080204" pitchFamily="49" charset="-128"/>
              </a:rPr>
              <a:t>● ネットワーク別の登録患者数：</a:t>
            </a:r>
            <a:endParaRPr lang="en-US" altLang="ja-JP" sz="1200" b="1" dirty="0" smtClean="0">
              <a:latin typeface="ＭＳ ゴシック" panose="020B0609070205080204" pitchFamily="49" charset="-128"/>
              <a:ea typeface="ＭＳ ゴシック" panose="020B0609070205080204" pitchFamily="49" charset="-128"/>
            </a:endParaRPr>
          </a:p>
          <a:p>
            <a:r>
              <a:rPr kumimoji="1" lang="ja-JP" altLang="en-US" sz="1200" b="1"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最小</a:t>
            </a:r>
            <a:r>
              <a:rPr kumimoji="1" lang="en-US" altLang="ja-JP" sz="1200" dirty="0" smtClean="0">
                <a:latin typeface="ＭＳ ゴシック" panose="020B0609070205080204" pitchFamily="49" charset="-128"/>
                <a:ea typeface="ＭＳ ゴシック" panose="020B0609070205080204" pitchFamily="49" charset="-128"/>
              </a:rPr>
              <a:t>4</a:t>
            </a:r>
            <a:r>
              <a:rPr kumimoji="1" lang="ja-JP" altLang="en-US" sz="1200" dirty="0" smtClean="0">
                <a:latin typeface="ＭＳ ゴシック" panose="020B0609070205080204" pitchFamily="49" charset="-128"/>
                <a:ea typeface="ＭＳ ゴシック" panose="020B0609070205080204" pitchFamily="49" charset="-128"/>
              </a:rPr>
              <a:t>人～最大</a:t>
            </a:r>
            <a:r>
              <a:rPr kumimoji="1" lang="en-US" altLang="ja-JP" sz="1200" dirty="0" smtClean="0">
                <a:latin typeface="ＭＳ ゴシック" panose="020B0609070205080204" pitchFamily="49" charset="-128"/>
                <a:ea typeface="ＭＳ ゴシック" panose="020B0609070205080204" pitchFamily="49" charset="-128"/>
              </a:rPr>
              <a:t>12,000</a:t>
            </a:r>
            <a:r>
              <a:rPr kumimoji="1" lang="ja-JP" altLang="en-US" sz="1200" dirty="0" smtClean="0">
                <a:latin typeface="ＭＳ ゴシック" panose="020B0609070205080204" pitchFamily="49" charset="-128"/>
                <a:ea typeface="ＭＳ ゴシック" panose="020B0609070205080204" pitchFamily="49" charset="-128"/>
              </a:rPr>
              <a:t>人と差が大きいが、</a:t>
            </a:r>
            <a:r>
              <a:rPr kumimoji="1" lang="en-US" altLang="ja-JP" sz="1200" dirty="0" smtClean="0">
                <a:latin typeface="ＭＳ ゴシック" panose="020B0609070205080204" pitchFamily="49" charset="-128"/>
                <a:ea typeface="ＭＳ ゴシック" panose="020B0609070205080204" pitchFamily="49" charset="-128"/>
              </a:rPr>
              <a:t>500</a:t>
            </a:r>
            <a:r>
              <a:rPr kumimoji="1" lang="ja-JP" altLang="en-US" sz="1200" dirty="0" smtClean="0">
                <a:latin typeface="ＭＳ ゴシック" panose="020B0609070205080204" pitchFamily="49" charset="-128"/>
                <a:ea typeface="ＭＳ ゴシック" panose="020B0609070205080204" pitchFamily="49" charset="-128"/>
              </a:rPr>
              <a:t>人未満の</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ネットワークが多い。</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b="1" dirty="0" smtClean="0">
                <a:latin typeface="ＭＳ ゴシック" panose="020B0609070205080204" pitchFamily="49" charset="-128"/>
                <a:ea typeface="ＭＳ ゴシック" panose="020B0609070205080204" pitchFamily="49" charset="-128"/>
              </a:rPr>
              <a:t>　　　</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4782821" y="802103"/>
            <a:ext cx="4199397" cy="600164"/>
          </a:xfrm>
          <a:prstGeom prst="rect">
            <a:avLst/>
          </a:prstGeom>
          <a:noFill/>
        </p:spPr>
        <p:txBody>
          <a:bodyPr wrap="square" rtlCol="0">
            <a:spAutoFit/>
          </a:bodyPr>
          <a:lstStyle/>
          <a:p>
            <a:r>
              <a:rPr lang="en-US" altLang="ja-JP" sz="1200" b="1" dirty="0" smtClean="0"/>
              <a:t>【</a:t>
            </a:r>
            <a:r>
              <a:rPr lang="ja-JP" altLang="en-US" sz="1200" b="1" dirty="0" smtClean="0"/>
              <a:t>大阪府の補助事業</a:t>
            </a:r>
            <a:r>
              <a:rPr lang="en-US" altLang="ja-JP" sz="1200" b="1" dirty="0" smtClean="0"/>
              <a:t>】</a:t>
            </a:r>
          </a:p>
          <a:p>
            <a:r>
              <a:rPr kumimoji="1" lang="ja-JP" altLang="en-US" sz="1000" dirty="0" smtClean="0"/>
              <a:t>　地域</a:t>
            </a:r>
            <a:r>
              <a:rPr kumimoji="1" lang="ja-JP" altLang="en-US" sz="1000" dirty="0"/>
              <a:t>の拠点となる病院に地域連携システム（電子カルテ情報、画像情報を提供するシステム）の導入費の一部を補助</a:t>
            </a:r>
          </a:p>
        </p:txBody>
      </p:sp>
      <p:sp>
        <p:nvSpPr>
          <p:cNvPr id="21" name="テキスト ボックス 20"/>
          <p:cNvSpPr txBox="1"/>
          <p:nvPr/>
        </p:nvSpPr>
        <p:spPr>
          <a:xfrm>
            <a:off x="-141145" y="3425642"/>
            <a:ext cx="4065100" cy="461665"/>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 毎月コンスタント</a:t>
            </a:r>
            <a:r>
              <a:rPr lang="ja-JP" altLang="en-US" sz="1200" b="1" dirty="0" smtClean="0">
                <a:latin typeface="ＭＳ ゴシック" panose="020B0609070205080204" pitchFamily="49" charset="-128"/>
                <a:ea typeface="ＭＳ ゴシック" panose="020B0609070205080204" pitchFamily="49" charset="-128"/>
              </a:rPr>
              <a:t>に患者が増えているか：</a:t>
            </a:r>
            <a:endParaRPr lang="en-US" altLang="ja-JP" sz="1200" b="1"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en-US" altLang="ja-JP" sz="1200" dirty="0" smtClean="0">
                <a:latin typeface="ＭＳ ゴシック" panose="020B0609070205080204" pitchFamily="49" charset="-128"/>
                <a:ea typeface="ＭＳ ゴシック" panose="020B0609070205080204" pitchFamily="49" charset="-128"/>
              </a:rPr>
              <a:t>73%</a:t>
            </a:r>
            <a:r>
              <a:rPr lang="ja-JP" altLang="en-US" sz="1200" dirty="0" smtClean="0">
                <a:latin typeface="ＭＳ ゴシック" panose="020B0609070205080204" pitchFamily="49" charset="-128"/>
                <a:ea typeface="ＭＳ ゴシック" panose="020B0609070205080204" pitchFamily="49" charset="-128"/>
              </a:rPr>
              <a:t>のネットワークが</a:t>
            </a:r>
            <a:r>
              <a:rPr lang="ja-JP" altLang="en-US" sz="1200" dirty="0">
                <a:latin typeface="ＭＳ ゴシック" panose="020B0609070205080204" pitchFamily="49" charset="-128"/>
                <a:ea typeface="ＭＳ ゴシック" panose="020B0609070205080204" pitchFamily="49" charset="-128"/>
              </a:rPr>
              <a:t>「はい」</a:t>
            </a:r>
            <a:r>
              <a:rPr lang="ja-JP" altLang="en-US" sz="1200" dirty="0" smtClean="0">
                <a:latin typeface="ＭＳ ゴシック" panose="020B0609070205080204" pitchFamily="49" charset="-128"/>
                <a:ea typeface="ＭＳ ゴシック" panose="020B0609070205080204" pitchFamily="49" charset="-128"/>
              </a:rPr>
              <a:t>と回答</a:t>
            </a:r>
            <a:r>
              <a:rPr kumimoji="1" lang="ja-JP" altLang="en-US" sz="1200" dirty="0" smtClean="0">
                <a:latin typeface="ＭＳ ゴシック" panose="020B0609070205080204" pitchFamily="49" charset="-128"/>
                <a:ea typeface="ＭＳ ゴシック" panose="020B0609070205080204" pitchFamily="49" charset="-128"/>
              </a:rPr>
              <a:t>。</a:t>
            </a:r>
            <a:endParaRPr kumimoji="1" lang="ja-JP" altLang="en-US" sz="1050" dirty="0">
              <a:latin typeface="ＭＳ ゴシック" panose="020B0609070205080204" pitchFamily="49" charset="-128"/>
              <a:ea typeface="ＭＳ ゴシック" panose="020B0609070205080204" pitchFamily="49" charset="-128"/>
            </a:endParaRPr>
          </a:p>
        </p:txBody>
      </p:sp>
      <p:sp>
        <p:nvSpPr>
          <p:cNvPr id="20" name="スライド番号プレースホルダー 2"/>
          <p:cNvSpPr txBox="1">
            <a:spLocks/>
          </p:cNvSpPr>
          <p:nvPr/>
        </p:nvSpPr>
        <p:spPr>
          <a:xfrm>
            <a:off x="7018823" y="644079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08D7A6-B21C-4CC5-B909-7F83FE9B363B}" type="slidenum">
              <a:rPr lang="ja-JP" altLang="en-US" sz="2400" smtClean="0"/>
              <a:pPr/>
              <a:t>5</a:t>
            </a:fld>
            <a:endParaRPr lang="ja-JP" altLang="en-US" sz="2400" dirty="0"/>
          </a:p>
        </p:txBody>
      </p:sp>
      <p:graphicFrame>
        <p:nvGraphicFramePr>
          <p:cNvPr id="2" name="表 1"/>
          <p:cNvGraphicFramePr>
            <a:graphicFrameLocks noGrp="1"/>
          </p:cNvGraphicFramePr>
          <p:nvPr>
            <p:extLst>
              <p:ext uri="{D42A27DB-BD31-4B8C-83A1-F6EECF244321}">
                <p14:modId xmlns:p14="http://schemas.microsoft.com/office/powerpoint/2010/main" val="4154515973"/>
              </p:ext>
            </p:extLst>
          </p:nvPr>
        </p:nvGraphicFramePr>
        <p:xfrm>
          <a:off x="4423835" y="3482788"/>
          <a:ext cx="2308405" cy="3002280"/>
        </p:xfrm>
        <a:graphic>
          <a:graphicData uri="http://schemas.openxmlformats.org/drawingml/2006/table">
            <a:tbl>
              <a:tblPr firstRow="1" bandRow="1">
                <a:tableStyleId>{3B4B98B0-60AC-42C2-AFA5-B58CD77FA1E5}</a:tableStyleId>
              </a:tblPr>
              <a:tblGrid>
                <a:gridCol w="453350">
                  <a:extLst>
                    <a:ext uri="{9D8B030D-6E8A-4147-A177-3AD203B41FA5}">
                      <a16:colId xmlns:a16="http://schemas.microsoft.com/office/drawing/2014/main" val="2432559531"/>
                    </a:ext>
                  </a:extLst>
                </a:gridCol>
                <a:gridCol w="1855055">
                  <a:extLst>
                    <a:ext uri="{9D8B030D-6E8A-4147-A177-3AD203B41FA5}">
                      <a16:colId xmlns:a16="http://schemas.microsoft.com/office/drawing/2014/main" val="1556362111"/>
                    </a:ext>
                  </a:extLst>
                </a:gridCol>
              </a:tblGrid>
              <a:tr h="0">
                <a:tc>
                  <a:txBody>
                    <a:bodyPr/>
                    <a:lstStyle/>
                    <a:p>
                      <a:pPr algn="ctr"/>
                      <a:r>
                        <a:rPr kumimoji="1" lang="ja-JP" altLang="en-US" sz="800" dirty="0" smtClean="0"/>
                        <a:t>圏域</a:t>
                      </a:r>
                      <a:endParaRPr kumimoji="1" lang="ja-JP" altLang="en-US" sz="800" dirty="0"/>
                    </a:p>
                  </a:txBody>
                  <a:tcPr/>
                </a:tc>
                <a:tc>
                  <a:txBody>
                    <a:bodyPr/>
                    <a:lstStyle/>
                    <a:p>
                      <a:pPr algn="ctr"/>
                      <a:r>
                        <a:rPr kumimoji="1" lang="ja-JP" altLang="en-US" sz="800" dirty="0" smtClean="0"/>
                        <a:t>ネットワーク名</a:t>
                      </a:r>
                      <a:endParaRPr kumimoji="1" lang="ja-JP" altLang="en-US" sz="800" dirty="0"/>
                    </a:p>
                  </a:txBody>
                  <a:tcPr/>
                </a:tc>
                <a:extLst>
                  <a:ext uri="{0D108BD9-81ED-4DB2-BD59-A6C34878D82A}">
                    <a16:rowId xmlns:a16="http://schemas.microsoft.com/office/drawing/2014/main" val="2446367434"/>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地域医療ネットワークシステム</a:t>
                      </a:r>
                      <a:endParaRPr kumimoji="1" lang="en-US" altLang="ja-JP" sz="700" dirty="0" smtClean="0"/>
                    </a:p>
                    <a:p>
                      <a:r>
                        <a:rPr kumimoji="1" lang="ja-JP" altLang="en-US" sz="700" dirty="0" smtClean="0"/>
                        <a:t>（箕面市立病院）</a:t>
                      </a:r>
                      <a:endParaRPr kumimoji="1" lang="ja-JP" altLang="en-US" sz="700" dirty="0"/>
                    </a:p>
                  </a:txBody>
                  <a:tcPr/>
                </a:tc>
                <a:extLst>
                  <a:ext uri="{0D108BD9-81ED-4DB2-BD59-A6C34878D82A}">
                    <a16:rowId xmlns:a16="http://schemas.microsoft.com/office/drawing/2014/main" val="1283381084"/>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err="1" smtClean="0"/>
                        <a:t>さん</a:t>
                      </a:r>
                      <a:r>
                        <a:rPr kumimoji="1" lang="ja-JP" altLang="en-US" sz="700" dirty="0" smtClean="0"/>
                        <a:t>すいヘルスケアネット</a:t>
                      </a:r>
                      <a:endParaRPr kumimoji="1" lang="ja-JP" altLang="en-US" sz="700" dirty="0"/>
                    </a:p>
                  </a:txBody>
                  <a:tcPr/>
                </a:tc>
                <a:extLst>
                  <a:ext uri="{0D108BD9-81ED-4DB2-BD59-A6C34878D82A}">
                    <a16:rowId xmlns:a16="http://schemas.microsoft.com/office/drawing/2014/main" val="1088195239"/>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関西メディカル病院</a:t>
                      </a:r>
                      <a:r>
                        <a:rPr kumimoji="1" lang="en-US" altLang="ja-JP" sz="700" dirty="0" smtClean="0"/>
                        <a:t>ICT</a:t>
                      </a:r>
                      <a:r>
                        <a:rPr kumimoji="1" lang="ja-JP" altLang="en-US" sz="700" dirty="0" smtClean="0"/>
                        <a:t>ネット</a:t>
                      </a:r>
                      <a:endParaRPr kumimoji="1" lang="ja-JP" altLang="en-US" sz="700" dirty="0"/>
                    </a:p>
                  </a:txBody>
                  <a:tcPr/>
                </a:tc>
                <a:extLst>
                  <a:ext uri="{0D108BD9-81ED-4DB2-BD59-A6C34878D82A}">
                    <a16:rowId xmlns:a16="http://schemas.microsoft.com/office/drawing/2014/main" val="4028410342"/>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済生会千里病院千里</a:t>
                      </a:r>
                      <a:r>
                        <a:rPr kumimoji="1" lang="en-US" altLang="ja-JP" sz="700" dirty="0" smtClean="0"/>
                        <a:t>e</a:t>
                      </a:r>
                      <a:r>
                        <a:rPr kumimoji="1" lang="ja-JP" altLang="en-US" sz="700" dirty="0" smtClean="0"/>
                        <a:t>サークル</a:t>
                      </a:r>
                      <a:endParaRPr kumimoji="1" lang="ja-JP" altLang="en-US" sz="700" dirty="0"/>
                    </a:p>
                  </a:txBody>
                  <a:tcPr/>
                </a:tc>
                <a:extLst>
                  <a:ext uri="{0D108BD9-81ED-4DB2-BD59-A6C34878D82A}">
                    <a16:rowId xmlns:a16="http://schemas.microsoft.com/office/drawing/2014/main" val="547039880"/>
                  </a:ext>
                </a:extLst>
              </a:tr>
              <a:tr h="0">
                <a:tc>
                  <a:txBody>
                    <a:bodyPr/>
                    <a:lstStyle/>
                    <a:p>
                      <a:pPr algn="ctr"/>
                      <a:r>
                        <a:rPr kumimoji="1" lang="ja-JP" altLang="en-US" sz="700" dirty="0" smtClean="0"/>
                        <a:t>豊能</a:t>
                      </a:r>
                      <a:endParaRPr kumimoji="1" lang="ja-JP" altLang="en-US" sz="700" dirty="0"/>
                    </a:p>
                  </a:txBody>
                  <a:tcPr/>
                </a:tc>
                <a:tc>
                  <a:txBody>
                    <a:bodyPr/>
                    <a:lstStyle/>
                    <a:p>
                      <a:r>
                        <a:rPr kumimoji="1" lang="ja-JP" altLang="en-US" sz="700" dirty="0" smtClean="0"/>
                        <a:t>市立豊中病院ネット</a:t>
                      </a:r>
                      <a:endParaRPr kumimoji="1" lang="ja-JP" altLang="en-US" sz="700" dirty="0"/>
                    </a:p>
                  </a:txBody>
                  <a:tcPr/>
                </a:tc>
                <a:extLst>
                  <a:ext uri="{0D108BD9-81ED-4DB2-BD59-A6C34878D82A}">
                    <a16:rowId xmlns:a16="http://schemas.microsoft.com/office/drawing/2014/main" val="2331860794"/>
                  </a:ext>
                </a:extLst>
              </a:tr>
              <a:tr h="0">
                <a:tc>
                  <a:txBody>
                    <a:bodyPr/>
                    <a:lstStyle/>
                    <a:p>
                      <a:pPr algn="ctr"/>
                      <a:r>
                        <a:rPr kumimoji="1" lang="ja-JP" altLang="en-US" sz="700" dirty="0" smtClean="0"/>
                        <a:t>三島</a:t>
                      </a:r>
                      <a:endParaRPr kumimoji="1" lang="ja-JP" altLang="en-US" sz="700" dirty="0"/>
                    </a:p>
                  </a:txBody>
                  <a:tcPr/>
                </a:tc>
                <a:tc>
                  <a:txBody>
                    <a:bodyPr/>
                    <a:lstStyle/>
                    <a:p>
                      <a:r>
                        <a:rPr kumimoji="1" lang="ja-JP" altLang="en-US" sz="700" dirty="0" smtClean="0"/>
                        <a:t>あいネット高槻</a:t>
                      </a:r>
                      <a:endParaRPr kumimoji="1" lang="ja-JP" altLang="en-US" sz="700" dirty="0"/>
                    </a:p>
                  </a:txBody>
                  <a:tcPr/>
                </a:tc>
                <a:extLst>
                  <a:ext uri="{0D108BD9-81ED-4DB2-BD59-A6C34878D82A}">
                    <a16:rowId xmlns:a16="http://schemas.microsoft.com/office/drawing/2014/main" val="2347277588"/>
                  </a:ext>
                </a:extLst>
              </a:tr>
              <a:tr h="0">
                <a:tc>
                  <a:txBody>
                    <a:bodyPr/>
                    <a:lstStyle/>
                    <a:p>
                      <a:pPr algn="ctr"/>
                      <a:r>
                        <a:rPr kumimoji="1" lang="ja-JP" altLang="en-US" sz="700" dirty="0" smtClean="0"/>
                        <a:t>三島</a:t>
                      </a:r>
                      <a:endParaRPr kumimoji="1" lang="ja-JP" altLang="en-US" sz="700" dirty="0"/>
                    </a:p>
                  </a:txBody>
                  <a:tcPr/>
                </a:tc>
                <a:tc>
                  <a:txBody>
                    <a:bodyPr/>
                    <a:lstStyle/>
                    <a:p>
                      <a:r>
                        <a:rPr kumimoji="1" lang="ja-JP" altLang="en-US" sz="700" dirty="0" smtClean="0"/>
                        <a:t>大阪三島医療連携けやきネットワーク</a:t>
                      </a:r>
                      <a:endParaRPr kumimoji="1" lang="en-US" altLang="ja-JP" sz="700" dirty="0" smtClean="0"/>
                    </a:p>
                    <a:p>
                      <a:r>
                        <a:rPr kumimoji="1" lang="ja-JP" altLang="en-US" sz="700" dirty="0" smtClean="0"/>
                        <a:t>システム</a:t>
                      </a:r>
                      <a:endParaRPr kumimoji="1" lang="ja-JP" altLang="en-US" sz="700" dirty="0"/>
                    </a:p>
                  </a:txBody>
                  <a:tcPr/>
                </a:tc>
                <a:extLst>
                  <a:ext uri="{0D108BD9-81ED-4DB2-BD59-A6C34878D82A}">
                    <a16:rowId xmlns:a16="http://schemas.microsoft.com/office/drawing/2014/main" val="3209648270"/>
                  </a:ext>
                </a:extLst>
              </a:tr>
              <a:tr h="0">
                <a:tc>
                  <a:txBody>
                    <a:bodyPr/>
                    <a:lstStyle/>
                    <a:p>
                      <a:pPr algn="ctr"/>
                      <a:r>
                        <a:rPr kumimoji="1" lang="ja-JP" altLang="en-US" sz="700" dirty="0" smtClean="0"/>
                        <a:t>北河内</a:t>
                      </a:r>
                      <a:endParaRPr kumimoji="1" lang="ja-JP" altLang="en-US" sz="700" dirty="0"/>
                    </a:p>
                  </a:txBody>
                  <a:tcPr/>
                </a:tc>
                <a:tc>
                  <a:txBody>
                    <a:bodyPr/>
                    <a:lstStyle/>
                    <a:p>
                      <a:r>
                        <a:rPr kumimoji="1" lang="ja-JP" altLang="en-US" sz="700" dirty="0" smtClean="0"/>
                        <a:t>ひらかた地域医療連携ネットワーク</a:t>
                      </a:r>
                      <a:endParaRPr kumimoji="1" lang="ja-JP" altLang="en-US" sz="700" dirty="0"/>
                    </a:p>
                  </a:txBody>
                  <a:tcPr/>
                </a:tc>
                <a:extLst>
                  <a:ext uri="{0D108BD9-81ED-4DB2-BD59-A6C34878D82A}">
                    <a16:rowId xmlns:a16="http://schemas.microsoft.com/office/drawing/2014/main" val="998633251"/>
                  </a:ext>
                </a:extLst>
              </a:tr>
              <a:tr h="0">
                <a:tc>
                  <a:txBody>
                    <a:bodyPr/>
                    <a:lstStyle/>
                    <a:p>
                      <a:pPr algn="ctr"/>
                      <a:r>
                        <a:rPr kumimoji="1" lang="ja-JP" altLang="en-US" sz="700" dirty="0" smtClean="0"/>
                        <a:t>北河内</a:t>
                      </a:r>
                      <a:endParaRPr kumimoji="1" lang="ja-JP" altLang="en-US" sz="700" dirty="0"/>
                    </a:p>
                  </a:txBody>
                  <a:tcPr/>
                </a:tc>
                <a:tc>
                  <a:txBody>
                    <a:bodyPr/>
                    <a:lstStyle/>
                    <a:p>
                      <a:r>
                        <a:rPr kumimoji="1" lang="en-US" altLang="ja-JP" sz="700" dirty="0" err="1" smtClean="0"/>
                        <a:t>Keijinkai</a:t>
                      </a:r>
                      <a:r>
                        <a:rPr kumimoji="1" lang="en-US" altLang="ja-JP" sz="700" dirty="0" smtClean="0"/>
                        <a:t>-Net</a:t>
                      </a:r>
                      <a:endParaRPr kumimoji="1" lang="ja-JP" altLang="en-US" sz="700" dirty="0"/>
                    </a:p>
                  </a:txBody>
                  <a:tcPr/>
                </a:tc>
                <a:extLst>
                  <a:ext uri="{0D108BD9-81ED-4DB2-BD59-A6C34878D82A}">
                    <a16:rowId xmlns:a16="http://schemas.microsoft.com/office/drawing/2014/main" val="2731491043"/>
                  </a:ext>
                </a:extLst>
              </a:tr>
              <a:tr h="0">
                <a:tc>
                  <a:txBody>
                    <a:bodyPr/>
                    <a:lstStyle/>
                    <a:p>
                      <a:pPr algn="ctr"/>
                      <a:r>
                        <a:rPr kumimoji="1" lang="ja-JP" altLang="en-US" sz="700" dirty="0" smtClean="0"/>
                        <a:t>北河内</a:t>
                      </a:r>
                      <a:endParaRPr kumimoji="1" lang="ja-JP" altLang="en-US" sz="700" dirty="0"/>
                    </a:p>
                  </a:txBody>
                  <a:tcPr/>
                </a:tc>
                <a:tc>
                  <a:txBody>
                    <a:bodyPr/>
                    <a:lstStyle/>
                    <a:p>
                      <a:r>
                        <a:rPr kumimoji="1" lang="ja-JP" altLang="en-US" sz="700" dirty="0" smtClean="0"/>
                        <a:t>弘道会ネット</a:t>
                      </a:r>
                      <a:endParaRPr kumimoji="1" lang="ja-JP" altLang="en-US" sz="700" dirty="0"/>
                    </a:p>
                  </a:txBody>
                  <a:tcPr/>
                </a:tc>
                <a:extLst>
                  <a:ext uri="{0D108BD9-81ED-4DB2-BD59-A6C34878D82A}">
                    <a16:rowId xmlns:a16="http://schemas.microsoft.com/office/drawing/2014/main" val="1109804259"/>
                  </a:ext>
                </a:extLst>
              </a:tr>
              <a:tr h="0">
                <a:tc>
                  <a:txBody>
                    <a:bodyPr/>
                    <a:lstStyle/>
                    <a:p>
                      <a:pPr algn="ctr"/>
                      <a:r>
                        <a:rPr kumimoji="1" lang="ja-JP" altLang="en-US" sz="700" dirty="0" smtClean="0"/>
                        <a:t>中河内</a:t>
                      </a:r>
                      <a:endParaRPr kumimoji="1" lang="ja-JP" altLang="en-US" sz="700" dirty="0"/>
                    </a:p>
                  </a:txBody>
                  <a:tcPr/>
                </a:tc>
                <a:tc>
                  <a:txBody>
                    <a:bodyPr/>
                    <a:lstStyle/>
                    <a:p>
                      <a:r>
                        <a:rPr kumimoji="1" lang="ja-JP" altLang="en-US" sz="700" dirty="0" smtClean="0"/>
                        <a:t>東大阪トライメディカルねっと</a:t>
                      </a:r>
                      <a:endParaRPr kumimoji="1" lang="ja-JP" altLang="en-US" sz="700" dirty="0"/>
                    </a:p>
                  </a:txBody>
                  <a:tcPr/>
                </a:tc>
                <a:extLst>
                  <a:ext uri="{0D108BD9-81ED-4DB2-BD59-A6C34878D82A}">
                    <a16:rowId xmlns:a16="http://schemas.microsoft.com/office/drawing/2014/main" val="2500956893"/>
                  </a:ext>
                </a:extLst>
              </a:tr>
              <a:tr h="0">
                <a:tc>
                  <a:txBody>
                    <a:bodyPr/>
                    <a:lstStyle/>
                    <a:p>
                      <a:pPr algn="ctr"/>
                      <a:r>
                        <a:rPr kumimoji="1" lang="ja-JP" altLang="en-US" sz="700" dirty="0" smtClean="0"/>
                        <a:t>中河内</a:t>
                      </a:r>
                      <a:endParaRPr kumimoji="1" lang="ja-JP" altLang="en-US" sz="700" dirty="0"/>
                    </a:p>
                  </a:txBody>
                  <a:tcPr/>
                </a:tc>
                <a:tc>
                  <a:txBody>
                    <a:bodyPr/>
                    <a:lstStyle/>
                    <a:p>
                      <a:r>
                        <a:rPr kumimoji="1" lang="ja-JP" altLang="en-US" sz="700" dirty="0" smtClean="0"/>
                        <a:t>病院・診療所・薬局連携ネットワークシステム</a:t>
                      </a:r>
                      <a:endParaRPr kumimoji="1" lang="ja-JP" altLang="en-US" sz="700" dirty="0"/>
                    </a:p>
                  </a:txBody>
                  <a:tcPr/>
                </a:tc>
                <a:extLst>
                  <a:ext uri="{0D108BD9-81ED-4DB2-BD59-A6C34878D82A}">
                    <a16:rowId xmlns:a16="http://schemas.microsoft.com/office/drawing/2014/main" val="1861654634"/>
                  </a:ext>
                </a:extLst>
              </a:tr>
              <a:tr h="0">
                <a:tc>
                  <a:txBody>
                    <a:bodyPr/>
                    <a:lstStyle/>
                    <a:p>
                      <a:pPr algn="ctr"/>
                      <a:r>
                        <a:rPr kumimoji="1" lang="ja-JP" altLang="en-US" sz="700" dirty="0" smtClean="0"/>
                        <a:t>南河内</a:t>
                      </a:r>
                      <a:endParaRPr kumimoji="1" lang="ja-JP" altLang="en-US" sz="700" dirty="0"/>
                    </a:p>
                  </a:txBody>
                  <a:tcPr/>
                </a:tc>
                <a:tc>
                  <a:txBody>
                    <a:bodyPr/>
                    <a:lstStyle/>
                    <a:p>
                      <a:r>
                        <a:rPr kumimoji="1" lang="ja-JP" altLang="en-US" sz="700" dirty="0" smtClean="0"/>
                        <a:t>近畿大学病院地域医療連携ネットワーク</a:t>
                      </a:r>
                      <a:endParaRPr kumimoji="1" lang="ja-JP" altLang="en-US" sz="700" dirty="0"/>
                    </a:p>
                  </a:txBody>
                  <a:tcPr/>
                </a:tc>
                <a:extLst>
                  <a:ext uri="{0D108BD9-81ED-4DB2-BD59-A6C34878D82A}">
                    <a16:rowId xmlns:a16="http://schemas.microsoft.com/office/drawing/2014/main" val="2693240868"/>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718401380"/>
              </p:ext>
            </p:extLst>
          </p:nvPr>
        </p:nvGraphicFramePr>
        <p:xfrm>
          <a:off x="6779865" y="3482788"/>
          <a:ext cx="2315221" cy="3002280"/>
        </p:xfrm>
        <a:graphic>
          <a:graphicData uri="http://schemas.openxmlformats.org/drawingml/2006/table">
            <a:tbl>
              <a:tblPr firstRow="1" bandRow="1">
                <a:tableStyleId>{3B4B98B0-60AC-42C2-AFA5-B58CD77FA1E5}</a:tableStyleId>
              </a:tblPr>
              <a:tblGrid>
                <a:gridCol w="469569">
                  <a:extLst>
                    <a:ext uri="{9D8B030D-6E8A-4147-A177-3AD203B41FA5}">
                      <a16:colId xmlns:a16="http://schemas.microsoft.com/office/drawing/2014/main" val="2432559531"/>
                    </a:ext>
                  </a:extLst>
                </a:gridCol>
                <a:gridCol w="1845652">
                  <a:extLst>
                    <a:ext uri="{9D8B030D-6E8A-4147-A177-3AD203B41FA5}">
                      <a16:colId xmlns:a16="http://schemas.microsoft.com/office/drawing/2014/main" val="1556362111"/>
                    </a:ext>
                  </a:extLst>
                </a:gridCol>
              </a:tblGrid>
              <a:tr h="0">
                <a:tc>
                  <a:txBody>
                    <a:bodyPr/>
                    <a:lstStyle/>
                    <a:p>
                      <a:pPr algn="ctr"/>
                      <a:r>
                        <a:rPr kumimoji="1" lang="ja-JP" altLang="en-US" sz="800" dirty="0" smtClean="0"/>
                        <a:t>圏域</a:t>
                      </a:r>
                      <a:endParaRPr kumimoji="1" lang="ja-JP" altLang="en-US" sz="800" dirty="0"/>
                    </a:p>
                  </a:txBody>
                  <a:tcPr/>
                </a:tc>
                <a:tc>
                  <a:txBody>
                    <a:bodyPr/>
                    <a:lstStyle/>
                    <a:p>
                      <a:pPr algn="ctr"/>
                      <a:r>
                        <a:rPr kumimoji="1" lang="ja-JP" altLang="en-US" sz="800" dirty="0" smtClean="0"/>
                        <a:t>ネットワーク名</a:t>
                      </a:r>
                      <a:endParaRPr kumimoji="1" lang="ja-JP" altLang="en-US" sz="800" dirty="0"/>
                    </a:p>
                  </a:txBody>
                  <a:tcPr/>
                </a:tc>
                <a:extLst>
                  <a:ext uri="{0D108BD9-81ED-4DB2-BD59-A6C34878D82A}">
                    <a16:rowId xmlns:a16="http://schemas.microsoft.com/office/drawing/2014/main" val="2446367434"/>
                  </a:ext>
                </a:extLst>
              </a:tr>
              <a:tr h="0">
                <a:tc>
                  <a:txBody>
                    <a:bodyPr/>
                    <a:lstStyle/>
                    <a:p>
                      <a:pPr algn="ctr"/>
                      <a:r>
                        <a:rPr kumimoji="1" lang="ja-JP" altLang="en-US" sz="700" dirty="0" smtClean="0"/>
                        <a:t>南河内</a:t>
                      </a:r>
                      <a:endParaRPr kumimoji="1" lang="ja-JP" altLang="en-US" sz="700" dirty="0"/>
                    </a:p>
                  </a:txBody>
                  <a:tcPr/>
                </a:tc>
                <a:tc>
                  <a:txBody>
                    <a:bodyPr/>
                    <a:lstStyle/>
                    <a:p>
                      <a:r>
                        <a:rPr kumimoji="1" lang="ja-JP" altLang="en-US" sz="700" dirty="0" smtClean="0"/>
                        <a:t>富田林病院地域医療連携ネットワーク</a:t>
                      </a:r>
                      <a:endParaRPr kumimoji="1" lang="en-US" altLang="ja-JP" sz="700" dirty="0" smtClean="0"/>
                    </a:p>
                    <a:p>
                      <a:r>
                        <a:rPr kumimoji="1" lang="ja-JP" altLang="en-US" sz="700" dirty="0" smtClean="0"/>
                        <a:t>システム</a:t>
                      </a:r>
                      <a:endParaRPr kumimoji="1" lang="ja-JP" altLang="en-US" sz="700" dirty="0"/>
                    </a:p>
                  </a:txBody>
                  <a:tcPr/>
                </a:tc>
                <a:extLst>
                  <a:ext uri="{0D108BD9-81ED-4DB2-BD59-A6C34878D82A}">
                    <a16:rowId xmlns:a16="http://schemas.microsoft.com/office/drawing/2014/main" val="1283381084"/>
                  </a:ext>
                </a:extLst>
              </a:tr>
              <a:tr h="0">
                <a:tc>
                  <a:txBody>
                    <a:bodyPr/>
                    <a:lstStyle/>
                    <a:p>
                      <a:pPr algn="ctr"/>
                      <a:r>
                        <a:rPr kumimoji="1" lang="ja-JP" altLang="en-US" sz="700" dirty="0" smtClean="0"/>
                        <a:t>南河内</a:t>
                      </a:r>
                      <a:endParaRPr kumimoji="1" lang="ja-JP" altLang="en-US" sz="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t>はびきのメディカルネット</a:t>
                      </a:r>
                    </a:p>
                  </a:txBody>
                  <a:tcPr/>
                </a:tc>
                <a:extLst>
                  <a:ext uri="{0D108BD9-81ED-4DB2-BD59-A6C34878D82A}">
                    <a16:rowId xmlns:a16="http://schemas.microsoft.com/office/drawing/2014/main" val="1088195239"/>
                  </a:ext>
                </a:extLst>
              </a:tr>
              <a:tr h="0">
                <a:tc>
                  <a:txBody>
                    <a:bodyPr/>
                    <a:lstStyle/>
                    <a:p>
                      <a:pPr algn="ctr"/>
                      <a:r>
                        <a:rPr kumimoji="1" lang="ja-JP" altLang="en-US" sz="700" dirty="0" smtClean="0"/>
                        <a:t>堺市</a:t>
                      </a:r>
                      <a:endParaRPr kumimoji="1" lang="ja-JP" altLang="en-US" sz="700" dirty="0"/>
                    </a:p>
                  </a:txBody>
                  <a:tcPr/>
                </a:tc>
                <a:tc>
                  <a:txBody>
                    <a:bodyPr/>
                    <a:lstStyle/>
                    <a:p>
                      <a:r>
                        <a:rPr kumimoji="1" lang="ja-JP" altLang="en-US" sz="700" dirty="0" smtClean="0"/>
                        <a:t>堺市地域医療情報ネットワーク</a:t>
                      </a:r>
                      <a:endParaRPr kumimoji="1" lang="ja-JP" altLang="en-US" sz="700" dirty="0"/>
                    </a:p>
                  </a:txBody>
                  <a:tcPr/>
                </a:tc>
                <a:extLst>
                  <a:ext uri="{0D108BD9-81ED-4DB2-BD59-A6C34878D82A}">
                    <a16:rowId xmlns:a16="http://schemas.microsoft.com/office/drawing/2014/main" val="4028410342"/>
                  </a:ext>
                </a:extLst>
              </a:tr>
              <a:tr h="0">
                <a:tc>
                  <a:txBody>
                    <a:bodyPr/>
                    <a:lstStyle/>
                    <a:p>
                      <a:pPr algn="ctr"/>
                      <a:r>
                        <a:rPr kumimoji="1" lang="ja-JP" altLang="en-US" sz="700" dirty="0" smtClean="0"/>
                        <a:t>泉州</a:t>
                      </a:r>
                      <a:endParaRPr kumimoji="1" lang="ja-JP" altLang="en-US" sz="700" dirty="0"/>
                    </a:p>
                  </a:txBody>
                  <a:tcPr/>
                </a:tc>
                <a:tc>
                  <a:txBody>
                    <a:bodyPr/>
                    <a:lstStyle/>
                    <a:p>
                      <a:r>
                        <a:rPr kumimoji="1" lang="ja-JP" altLang="en-US" sz="700" dirty="0" smtClean="0"/>
                        <a:t>泉州南部診療情報ネットワーク</a:t>
                      </a:r>
                      <a:endParaRPr kumimoji="1" lang="en-US" altLang="ja-JP" sz="700" dirty="0" smtClean="0"/>
                    </a:p>
                    <a:p>
                      <a:r>
                        <a:rPr kumimoji="1" lang="ja-JP" altLang="en-US" sz="700" dirty="0" smtClean="0"/>
                        <a:t>（なすびんネット）</a:t>
                      </a:r>
                      <a:endParaRPr kumimoji="1" lang="ja-JP" altLang="en-US" sz="700" dirty="0"/>
                    </a:p>
                  </a:txBody>
                  <a:tcPr/>
                </a:tc>
                <a:extLst>
                  <a:ext uri="{0D108BD9-81ED-4DB2-BD59-A6C34878D82A}">
                    <a16:rowId xmlns:a16="http://schemas.microsoft.com/office/drawing/2014/main" val="547039880"/>
                  </a:ext>
                </a:extLst>
              </a:tr>
              <a:tr h="0">
                <a:tc>
                  <a:txBody>
                    <a:bodyPr/>
                    <a:lstStyle/>
                    <a:p>
                      <a:pPr algn="ctr"/>
                      <a:r>
                        <a:rPr kumimoji="1" lang="ja-JP" altLang="en-US" sz="700" dirty="0" smtClean="0"/>
                        <a:t>泉州</a:t>
                      </a:r>
                      <a:endParaRPr kumimoji="1" lang="ja-JP" altLang="en-US" sz="700" dirty="0"/>
                    </a:p>
                  </a:txBody>
                  <a:tcPr/>
                </a:tc>
                <a:tc>
                  <a:txBody>
                    <a:bodyPr/>
                    <a:lstStyle/>
                    <a:p>
                      <a:r>
                        <a:rPr kumimoji="1" lang="ja-JP" altLang="en-US" sz="700" dirty="0" smtClean="0"/>
                        <a:t>市立岸和田市民病院ネット</a:t>
                      </a:r>
                      <a:endParaRPr kumimoji="1" lang="ja-JP" altLang="en-US" sz="700" dirty="0"/>
                    </a:p>
                  </a:txBody>
                  <a:tcPr/>
                </a:tc>
                <a:extLst>
                  <a:ext uri="{0D108BD9-81ED-4DB2-BD59-A6C34878D82A}">
                    <a16:rowId xmlns:a16="http://schemas.microsoft.com/office/drawing/2014/main" val="2331860794"/>
                  </a:ext>
                </a:extLst>
              </a:tr>
              <a:tr h="0">
                <a:tc>
                  <a:txBody>
                    <a:bodyPr/>
                    <a:lstStyle/>
                    <a:p>
                      <a:pPr algn="ctr"/>
                      <a:r>
                        <a:rPr kumimoji="1" lang="ja-JP" altLang="en-US" sz="700" dirty="0" smtClean="0"/>
                        <a:t>泉州</a:t>
                      </a:r>
                      <a:endParaRPr kumimoji="1" lang="ja-JP" altLang="en-US" sz="700" dirty="0"/>
                    </a:p>
                  </a:txBody>
                  <a:tcPr/>
                </a:tc>
                <a:tc>
                  <a:txBody>
                    <a:bodyPr/>
                    <a:lstStyle/>
                    <a:p>
                      <a:r>
                        <a:rPr kumimoji="1" lang="ja-JP" altLang="en-US" sz="700" dirty="0" smtClean="0"/>
                        <a:t>南大阪</a:t>
                      </a:r>
                      <a:r>
                        <a:rPr kumimoji="1" lang="en-US" altLang="ja-JP" sz="700" dirty="0" smtClean="0"/>
                        <a:t>MOCO</a:t>
                      </a:r>
                      <a:r>
                        <a:rPr kumimoji="1" lang="ja-JP" altLang="en-US" sz="700" dirty="0" smtClean="0"/>
                        <a:t>ネット</a:t>
                      </a:r>
                      <a:endParaRPr kumimoji="1" lang="ja-JP" altLang="en-US" sz="700" dirty="0"/>
                    </a:p>
                  </a:txBody>
                  <a:tcPr/>
                </a:tc>
                <a:extLst>
                  <a:ext uri="{0D108BD9-81ED-4DB2-BD59-A6C34878D82A}">
                    <a16:rowId xmlns:a16="http://schemas.microsoft.com/office/drawing/2014/main" val="2347277588"/>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万代</a:t>
                      </a:r>
                      <a:r>
                        <a:rPr kumimoji="1" lang="en-US" altLang="ja-JP" sz="700" dirty="0" smtClean="0"/>
                        <a:t>e</a:t>
                      </a:r>
                      <a:r>
                        <a:rPr kumimoji="1" lang="ja-JP" altLang="en-US" sz="700" dirty="0" smtClean="0"/>
                        <a:t>ネット</a:t>
                      </a:r>
                      <a:endParaRPr kumimoji="1" lang="ja-JP" altLang="en-US" sz="700" dirty="0"/>
                    </a:p>
                  </a:txBody>
                  <a:tcPr/>
                </a:tc>
                <a:extLst>
                  <a:ext uri="{0D108BD9-81ED-4DB2-BD59-A6C34878D82A}">
                    <a16:rowId xmlns:a16="http://schemas.microsoft.com/office/drawing/2014/main" val="3209648270"/>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に～</a:t>
                      </a:r>
                      <a:r>
                        <a:rPr kumimoji="1" lang="ja-JP" altLang="en-US" sz="700" dirty="0" err="1" smtClean="0"/>
                        <a:t>よん</a:t>
                      </a:r>
                      <a:r>
                        <a:rPr kumimoji="1" lang="ja-JP" altLang="en-US" sz="700" dirty="0" smtClean="0"/>
                        <a:t>医療ネット</a:t>
                      </a:r>
                      <a:endParaRPr kumimoji="1" lang="ja-JP" altLang="en-US" sz="700" dirty="0"/>
                    </a:p>
                  </a:txBody>
                  <a:tcPr/>
                </a:tc>
                <a:extLst>
                  <a:ext uri="{0D108BD9-81ED-4DB2-BD59-A6C34878D82A}">
                    <a16:rowId xmlns:a16="http://schemas.microsoft.com/office/drawing/2014/main" val="998633251"/>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友愛会病院ネット（</a:t>
                      </a:r>
                      <a:r>
                        <a:rPr kumimoji="1" lang="en-US" altLang="ja-JP" sz="700" dirty="0" err="1" smtClean="0"/>
                        <a:t>Camelia</a:t>
                      </a:r>
                      <a:r>
                        <a:rPr kumimoji="1" lang="en-US" altLang="ja-JP" sz="700" dirty="0" smtClean="0"/>
                        <a:t>-net</a:t>
                      </a:r>
                      <a:r>
                        <a:rPr kumimoji="1" lang="ja-JP" altLang="en-US" sz="700" dirty="0" smtClean="0"/>
                        <a:t>）</a:t>
                      </a:r>
                      <a:endParaRPr kumimoji="1" lang="ja-JP" altLang="en-US" sz="700" dirty="0"/>
                    </a:p>
                  </a:txBody>
                  <a:tcPr/>
                </a:tc>
                <a:extLst>
                  <a:ext uri="{0D108BD9-81ED-4DB2-BD59-A6C34878D82A}">
                    <a16:rowId xmlns:a16="http://schemas.microsoft.com/office/drawing/2014/main" val="2731491043"/>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en-US" altLang="ja-JP" sz="700" dirty="0" smtClean="0"/>
                        <a:t>ISEIKAI-Medical-Network</a:t>
                      </a:r>
                      <a:endParaRPr kumimoji="1" lang="ja-JP" altLang="en-US" sz="700" dirty="0"/>
                    </a:p>
                  </a:txBody>
                  <a:tcPr/>
                </a:tc>
                <a:extLst>
                  <a:ext uri="{0D108BD9-81ED-4DB2-BD59-A6C34878D82A}">
                    <a16:rowId xmlns:a16="http://schemas.microsoft.com/office/drawing/2014/main" val="1109804259"/>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大阪国際がんセンターネット</a:t>
                      </a:r>
                      <a:endParaRPr kumimoji="1" lang="ja-JP" altLang="en-US" sz="700" dirty="0"/>
                    </a:p>
                  </a:txBody>
                  <a:tcPr/>
                </a:tc>
                <a:extLst>
                  <a:ext uri="{0D108BD9-81ED-4DB2-BD59-A6C34878D82A}">
                    <a16:rowId xmlns:a16="http://schemas.microsoft.com/office/drawing/2014/main" val="2500956893"/>
                  </a:ext>
                </a:extLst>
              </a:tr>
              <a:tr h="0">
                <a:tc>
                  <a:txBody>
                    <a:bodyPr/>
                    <a:lstStyle/>
                    <a:p>
                      <a:pPr algn="ctr"/>
                      <a:r>
                        <a:rPr kumimoji="1" lang="ja-JP" altLang="en-US" sz="700" dirty="0" smtClean="0"/>
                        <a:t>大阪市</a:t>
                      </a:r>
                      <a:endParaRPr kumimoji="1" lang="ja-JP" altLang="en-US" sz="700" dirty="0"/>
                    </a:p>
                  </a:txBody>
                  <a:tcPr/>
                </a:tc>
                <a:tc>
                  <a:txBody>
                    <a:bodyPr/>
                    <a:lstStyle/>
                    <a:p>
                      <a:r>
                        <a:rPr kumimoji="1" lang="ja-JP" altLang="en-US" sz="700" dirty="0" smtClean="0"/>
                        <a:t>もり</a:t>
                      </a:r>
                      <a:r>
                        <a:rPr kumimoji="1" lang="ja-JP" altLang="en-US" sz="700" dirty="0" err="1" smtClean="0"/>
                        <a:t>りん</a:t>
                      </a:r>
                      <a:r>
                        <a:rPr kumimoji="1" lang="ja-JP" altLang="en-US" sz="700" dirty="0" smtClean="0"/>
                        <a:t>ネット</a:t>
                      </a:r>
                      <a:endParaRPr kumimoji="1" lang="ja-JP" altLang="en-US" sz="700" dirty="0"/>
                    </a:p>
                  </a:txBody>
                  <a:tcPr/>
                </a:tc>
                <a:extLst>
                  <a:ext uri="{0D108BD9-81ED-4DB2-BD59-A6C34878D82A}">
                    <a16:rowId xmlns:a16="http://schemas.microsoft.com/office/drawing/2014/main" val="1861654634"/>
                  </a:ext>
                </a:extLst>
              </a:tr>
              <a:tr h="0">
                <a:tc>
                  <a:txBody>
                    <a:bodyPr/>
                    <a:lstStyle/>
                    <a:p>
                      <a:pPr algn="ctr"/>
                      <a:r>
                        <a:rPr kumimoji="1" lang="ja-JP" altLang="en-US" sz="700" dirty="0" smtClean="0"/>
                        <a:t>大阪市</a:t>
                      </a:r>
                      <a:endParaRPr kumimoji="1" lang="ja-JP" altLang="en-US" sz="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t>大阪ベイエリア地域医療ネットワーク</a:t>
                      </a:r>
                    </a:p>
                  </a:txBody>
                  <a:tcPr/>
                </a:tc>
                <a:extLst>
                  <a:ext uri="{0D108BD9-81ED-4DB2-BD59-A6C34878D82A}">
                    <a16:rowId xmlns:a16="http://schemas.microsoft.com/office/drawing/2014/main" val="2693240868"/>
                  </a:ext>
                </a:extLst>
              </a:tr>
            </a:tbl>
          </a:graphicData>
        </a:graphic>
      </p:graphicFrame>
    </p:spTree>
    <p:extLst>
      <p:ext uri="{BB962C8B-B14F-4D97-AF65-F5344CB8AC3E}">
        <p14:creationId xmlns:p14="http://schemas.microsoft.com/office/powerpoint/2010/main" val="1692591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2537" y="5741294"/>
            <a:ext cx="8510884" cy="830997"/>
          </a:xfrm>
          <a:prstGeom prst="rect">
            <a:avLst/>
          </a:prstGeom>
          <a:noFill/>
          <a:ln w="34925">
            <a:solidFill>
              <a:schemeClr val="tx2"/>
            </a:solidFill>
            <a:prstDash val="solid"/>
          </a:ln>
        </p:spPr>
        <p:txBody>
          <a:bodyPr wrap="square" rtlCol="0">
            <a:spAutoFit/>
          </a:bodyPr>
          <a:lstStyle/>
          <a:p>
            <a:r>
              <a:rPr lang="ja-JP" altLang="en-US" sz="1200" dirty="0" smtClean="0"/>
              <a:t>　「</a:t>
            </a:r>
            <a:r>
              <a:rPr lang="ja-JP" altLang="en-US" sz="1200" dirty="0"/>
              <a:t>登録されている患者が少ない」、「手間がかかる」等の理由から、参加施設の利用が低調なネットワークが</a:t>
            </a:r>
            <a:r>
              <a:rPr lang="ja-JP" altLang="en-US" sz="1200" dirty="0" smtClean="0"/>
              <a:t>存在して</a:t>
            </a:r>
            <a:r>
              <a:rPr lang="ja-JP" altLang="en-US" sz="1200" dirty="0"/>
              <a:t>いるが、運用病院、参加施設ともに継続利用の意向割合が</a:t>
            </a:r>
            <a:r>
              <a:rPr lang="ja-JP" altLang="en-US" sz="1200" dirty="0" smtClean="0"/>
              <a:t>高く、</a:t>
            </a:r>
            <a:r>
              <a:rPr lang="ja-JP" altLang="en-US" sz="1200" dirty="0"/>
              <a:t>事業継続への</a:t>
            </a:r>
            <a:r>
              <a:rPr lang="ja-JP" altLang="en-US" sz="1200" dirty="0" smtClean="0"/>
              <a:t>期待は高い</a:t>
            </a:r>
            <a:r>
              <a:rPr lang="ja-JP" altLang="en-US" sz="1200" dirty="0"/>
              <a:t>。</a:t>
            </a:r>
            <a:endParaRPr lang="en-US" altLang="ja-JP" sz="1200" dirty="0"/>
          </a:p>
          <a:p>
            <a:r>
              <a:rPr kumimoji="1" lang="ja-JP" altLang="en-US" sz="800" dirty="0"/>
              <a:t>　</a:t>
            </a:r>
            <a:r>
              <a:rPr kumimoji="1" lang="ja-JP" altLang="en-US" sz="800" dirty="0" smtClean="0"/>
              <a:t> </a:t>
            </a:r>
            <a:r>
              <a:rPr lang="ja-JP" altLang="en-US" sz="1200" dirty="0" smtClean="0">
                <a:latin typeface="ＭＳ ゴシック" panose="020B0609070205080204" pitchFamily="49" charset="-128"/>
                <a:ea typeface="ＭＳ ゴシック" panose="020B0609070205080204" pitchFamily="49" charset="-128"/>
              </a:rPr>
              <a:t>今後、府内外の事例や国</a:t>
            </a:r>
            <a:r>
              <a:rPr lang="ja-JP" altLang="en-US" sz="1200" dirty="0">
                <a:latin typeface="ＭＳ ゴシック" panose="020B0609070205080204" pitchFamily="49" charset="-128"/>
                <a:ea typeface="ＭＳ ゴシック" panose="020B0609070205080204" pitchFamily="49" charset="-128"/>
              </a:rPr>
              <a:t>の検討状況を踏まえつつ、調査</a:t>
            </a:r>
            <a:r>
              <a:rPr lang="ja-JP" altLang="en-US" sz="1200" dirty="0" smtClean="0">
                <a:latin typeface="ＭＳ ゴシック" panose="020B0609070205080204" pitchFamily="49" charset="-128"/>
                <a:ea typeface="ＭＳ ゴシック" panose="020B0609070205080204" pitchFamily="49" charset="-128"/>
              </a:rPr>
              <a:t>結果をとりまとめ、既存</a:t>
            </a:r>
            <a:r>
              <a:rPr lang="ja-JP" altLang="en-US" sz="1200" dirty="0">
                <a:latin typeface="ＭＳ ゴシック" panose="020B0609070205080204" pitchFamily="49" charset="-128"/>
                <a:ea typeface="ＭＳ ゴシック" panose="020B0609070205080204" pitchFamily="49" charset="-128"/>
              </a:rPr>
              <a:t>ネットワークの利用</a:t>
            </a:r>
            <a:r>
              <a:rPr lang="ja-JP" altLang="en-US" sz="1200" dirty="0" smtClean="0">
                <a:latin typeface="ＭＳ ゴシック" panose="020B0609070205080204" pitchFamily="49" charset="-128"/>
                <a:ea typeface="ＭＳ ゴシック" panose="020B0609070205080204" pitchFamily="49" charset="-128"/>
              </a:rPr>
              <a:t>促進、ネットワークとしてカバー</a:t>
            </a:r>
            <a:r>
              <a:rPr lang="ja-JP" altLang="en-US" sz="1200" dirty="0">
                <a:latin typeface="ＭＳ ゴシック" panose="020B0609070205080204" pitchFamily="49" charset="-128"/>
                <a:ea typeface="ＭＳ ゴシック" panose="020B0609070205080204" pitchFamily="49" charset="-128"/>
              </a:rPr>
              <a:t>する</a:t>
            </a:r>
            <a:r>
              <a:rPr lang="ja-JP" altLang="en-US" sz="1200" dirty="0" smtClean="0">
                <a:latin typeface="ＭＳ ゴシック" panose="020B0609070205080204" pitchFamily="49" charset="-128"/>
                <a:ea typeface="ＭＳ ゴシック" panose="020B0609070205080204" pitchFamily="49" charset="-128"/>
              </a:rPr>
              <a:t>圏域や共有</a:t>
            </a:r>
            <a:r>
              <a:rPr lang="ja-JP" altLang="en-US" sz="1200" dirty="0">
                <a:latin typeface="ＭＳ ゴシック" panose="020B0609070205080204" pitchFamily="49" charset="-128"/>
                <a:ea typeface="ＭＳ ゴシック" panose="020B0609070205080204" pitchFamily="49" charset="-128"/>
              </a:rPr>
              <a:t>する医療情報の種類等の</a:t>
            </a:r>
            <a:r>
              <a:rPr lang="ja-JP" altLang="en-US" sz="1200" dirty="0" smtClean="0">
                <a:latin typeface="ＭＳ ゴシック" panose="020B0609070205080204" pitchFamily="49" charset="-128"/>
                <a:ea typeface="ＭＳ ゴシック" panose="020B0609070205080204" pitchFamily="49" charset="-128"/>
              </a:rPr>
              <a:t>在り方を検討する。</a:t>
            </a:r>
            <a:endParaRPr kumimoji="1" lang="ja-JP" altLang="en-US" sz="1200" dirty="0"/>
          </a:p>
        </p:txBody>
      </p:sp>
      <p:sp>
        <p:nvSpPr>
          <p:cNvPr id="6" name="Text Box 6"/>
          <p:cNvSpPr txBox="1">
            <a:spLocks noChangeArrowheads="1"/>
          </p:cNvSpPr>
          <p:nvPr/>
        </p:nvSpPr>
        <p:spPr bwMode="auto">
          <a:xfrm>
            <a:off x="202472" y="5451592"/>
            <a:ext cx="1075194" cy="310362"/>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まとめ</a:t>
            </a:r>
            <a:endPar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グラフ 11">
            <a:extLst>
              <a:ext uri="{FF2B5EF4-FFF2-40B4-BE49-F238E27FC236}">
                <a16:creationId xmlns:a16="http://schemas.microsoft.com/office/drawing/2014/main" id="{00000000-0008-0000-0C00-000004000000}"/>
              </a:ext>
            </a:extLst>
          </p:cNvPr>
          <p:cNvGraphicFramePr>
            <a:graphicFrameLocks/>
          </p:cNvGraphicFramePr>
          <p:nvPr>
            <p:extLst/>
          </p:nvPr>
        </p:nvGraphicFramePr>
        <p:xfrm>
          <a:off x="4644004" y="725956"/>
          <a:ext cx="4364071" cy="1911169"/>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173630" y="156361"/>
            <a:ext cx="4383557" cy="830997"/>
          </a:xfrm>
          <a:prstGeom prst="rect">
            <a:avLst/>
          </a:prstGeom>
          <a:noFill/>
        </p:spPr>
        <p:txBody>
          <a:bodyPr wrap="square" rtlCol="0">
            <a:spAutoFit/>
          </a:bodyPr>
          <a:lstStyle/>
          <a:p>
            <a:r>
              <a:rPr lang="ja-JP" altLang="en-US" sz="1200" b="1" dirty="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参加施設がどれ</a:t>
            </a:r>
            <a:r>
              <a:rPr lang="ja-JP" altLang="en-US" sz="1200" b="1" dirty="0">
                <a:latin typeface="ＭＳ ゴシック" panose="020B0609070205080204" pitchFamily="49" charset="-128"/>
                <a:ea typeface="ＭＳ ゴシック" panose="020B0609070205080204" pitchFamily="49" charset="-128"/>
              </a:rPr>
              <a:t>くらいの頻度で利用しているか：</a:t>
            </a:r>
            <a:endParaRPr lang="en-US" altLang="ja-JP" sz="1200" b="1"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参加</a:t>
            </a:r>
            <a:r>
              <a:rPr lang="ja-JP" altLang="en-US" sz="1200" dirty="0">
                <a:latin typeface="ＭＳ ゴシック" panose="020B0609070205080204" pitchFamily="49" charset="-128"/>
                <a:ea typeface="ＭＳ ゴシック" panose="020B0609070205080204" pitchFamily="49" charset="-128"/>
              </a:rPr>
              <a:t>施設</a:t>
            </a:r>
            <a:r>
              <a:rPr lang="ja-JP" altLang="en-US" sz="1200" dirty="0" smtClean="0">
                <a:latin typeface="ＭＳ ゴシック" panose="020B0609070205080204" pitchFamily="49" charset="-128"/>
                <a:ea typeface="ＭＳ ゴシック" panose="020B0609070205080204" pitchFamily="49" charset="-128"/>
              </a:rPr>
              <a:t>では日常的</a:t>
            </a:r>
            <a:r>
              <a:rPr lang="ja-JP" altLang="en-US" sz="1200" dirty="0">
                <a:latin typeface="ＭＳ ゴシック" panose="020B0609070205080204" pitchFamily="49" charset="-128"/>
                <a:ea typeface="ＭＳ ゴシック" panose="020B0609070205080204" pitchFamily="49" charset="-128"/>
              </a:rPr>
              <a:t>（ほぼ毎日）</a:t>
            </a:r>
            <a:r>
              <a:rPr lang="ja-JP" altLang="en-US" sz="1200" dirty="0" smtClean="0">
                <a:latin typeface="ＭＳ ゴシック" panose="020B0609070205080204" pitchFamily="49" charset="-128"/>
                <a:ea typeface="ＭＳ ゴシック" panose="020B0609070205080204" pitchFamily="49" charset="-128"/>
              </a:rPr>
              <a:t>と時々（</a:t>
            </a:r>
            <a:r>
              <a:rPr lang="ja-JP" altLang="en-US" sz="1200" dirty="0">
                <a:latin typeface="ＭＳ ゴシック" panose="020B0609070205080204" pitchFamily="49" charset="-128"/>
                <a:ea typeface="ＭＳ ゴシック" panose="020B0609070205080204" pitchFamily="49" charset="-128"/>
              </a:rPr>
              <a:t>週</a:t>
            </a: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回）の利用</a:t>
            </a:r>
            <a:r>
              <a:rPr lang="ja-JP" altLang="en-US" sz="1200" dirty="0" smtClean="0">
                <a:latin typeface="ＭＳ ゴシック" panose="020B0609070205080204" pitchFamily="49" charset="-128"/>
                <a:ea typeface="ＭＳ ゴシック" panose="020B0609070205080204" pitchFamily="49" charset="-128"/>
              </a:rPr>
              <a:t>が</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あわせて</a:t>
            </a:r>
            <a:r>
              <a:rPr lang="en-US" altLang="ja-JP" sz="1200" dirty="0">
                <a:latin typeface="ＭＳ ゴシック" panose="020B0609070205080204" pitchFamily="49" charset="-128"/>
                <a:ea typeface="ＭＳ ゴシック" panose="020B0609070205080204" pitchFamily="49" charset="-128"/>
              </a:rPr>
              <a:t>47%</a:t>
            </a:r>
            <a:r>
              <a:rPr lang="ja-JP" altLang="en-US" sz="1200" dirty="0">
                <a:latin typeface="ＭＳ ゴシック" panose="020B0609070205080204" pitchFamily="49" charset="-128"/>
                <a:ea typeface="ＭＳ ゴシック" panose="020B0609070205080204" pitchFamily="49" charset="-128"/>
              </a:rPr>
              <a:t>であった</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79993" y="4210600"/>
            <a:ext cx="8880168" cy="646331"/>
          </a:xfrm>
          <a:prstGeom prst="rect">
            <a:avLst/>
          </a:prstGeom>
        </p:spPr>
        <p:txBody>
          <a:bodyPr wrap="square">
            <a:spAutoFit/>
          </a:bodyPr>
          <a:lstStyle/>
          <a:p>
            <a:r>
              <a:rPr lang="ja-JP" altLang="en-US" sz="1200" b="1" dirty="0" smtClean="0">
                <a:latin typeface="ＭＳ ゴシック" panose="020B0609070205080204" pitchFamily="49" charset="-128"/>
                <a:ea typeface="ＭＳ ゴシック" panose="020B0609070205080204" pitchFamily="49" charset="-128"/>
              </a:rPr>
              <a:t>● 地域</a:t>
            </a:r>
            <a:r>
              <a:rPr lang="ja-JP" altLang="en-US" sz="1200" b="1" dirty="0">
                <a:latin typeface="ＭＳ ゴシック" panose="020B0609070205080204" pitchFamily="49" charset="-128"/>
                <a:ea typeface="ＭＳ ゴシック" panose="020B0609070205080204" pitchFamily="49" charset="-128"/>
              </a:rPr>
              <a:t>連携システムを継続して利用する意向：</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運用病院</a:t>
            </a:r>
            <a:r>
              <a:rPr lang="ja-JP" altLang="en-US" sz="1200" dirty="0" smtClean="0">
                <a:latin typeface="ＭＳ ゴシック" panose="020B0609070205080204" pitchFamily="49" charset="-128"/>
                <a:ea typeface="ＭＳ ゴシック" panose="020B0609070205080204" pitchFamily="49" charset="-128"/>
              </a:rPr>
              <a:t>、参加施設ともに、「今後</a:t>
            </a:r>
            <a:r>
              <a:rPr lang="ja-JP" altLang="en-US" sz="1200" dirty="0">
                <a:latin typeface="ＭＳ ゴシック" panose="020B0609070205080204" pitchFamily="49" charset="-128"/>
                <a:ea typeface="ＭＳ ゴシック" panose="020B0609070205080204" pitchFamily="49" charset="-128"/>
              </a:rPr>
              <a:t>も継続して</a:t>
            </a:r>
            <a:r>
              <a:rPr lang="ja-JP" altLang="en-US" sz="1200" dirty="0" smtClean="0">
                <a:latin typeface="ＭＳ ゴシック" panose="020B0609070205080204" pitchFamily="49" charset="-128"/>
                <a:ea typeface="ＭＳ ゴシック" panose="020B0609070205080204" pitchFamily="49" charset="-128"/>
              </a:rPr>
              <a:t>利用したい（</a:t>
            </a:r>
            <a:r>
              <a:rPr lang="en-US" altLang="ja-JP" sz="1200" dirty="0">
                <a:latin typeface="ＭＳ ゴシック" panose="020B0609070205080204" pitchFamily="49" charset="-128"/>
                <a:ea typeface="ＭＳ ゴシック" panose="020B0609070205080204" pitchFamily="49" charset="-128"/>
              </a:rPr>
              <a:t>76%, 82%</a:t>
            </a:r>
            <a:r>
              <a:rPr lang="ja-JP" altLang="en-US" sz="1200" dirty="0" smtClean="0">
                <a:latin typeface="ＭＳ ゴシック" panose="020B0609070205080204" pitchFamily="49" charset="-128"/>
                <a:ea typeface="ＭＳ ゴシック" panose="020B0609070205080204" pitchFamily="49" charset="-128"/>
              </a:rPr>
              <a:t>）」が多く、継続利用の意向割合は高い。</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一方、「継続</a:t>
            </a:r>
            <a:r>
              <a:rPr lang="ja-JP" altLang="en-US" sz="1200" dirty="0">
                <a:latin typeface="ＭＳ ゴシック" panose="020B0609070205080204" pitchFamily="49" charset="-128"/>
                <a:ea typeface="ＭＳ ゴシック" panose="020B0609070205080204" pitchFamily="49" charset="-128"/>
              </a:rPr>
              <a:t>して利用するか迷っている（</a:t>
            </a:r>
            <a:r>
              <a:rPr lang="en-US" altLang="ja-JP" sz="1200" dirty="0">
                <a:latin typeface="ＭＳ ゴシック" panose="020B0609070205080204" pitchFamily="49" charset="-128"/>
                <a:ea typeface="ＭＳ ゴシック" panose="020B0609070205080204" pitchFamily="49" charset="-128"/>
              </a:rPr>
              <a:t>12%, 10%</a:t>
            </a:r>
            <a:r>
              <a:rPr lang="ja-JP" altLang="en-US" sz="1200" dirty="0" smtClean="0">
                <a:latin typeface="ＭＳ ゴシック" panose="020B0609070205080204" pitchFamily="49" charset="-128"/>
                <a:ea typeface="ＭＳ ゴシック" panose="020B0609070205080204" pitchFamily="49" charset="-128"/>
              </a:rPr>
              <a:t>）」、「やめよう</a:t>
            </a:r>
            <a:r>
              <a:rPr lang="ja-JP" altLang="en-US" sz="1200" dirty="0">
                <a:latin typeface="ＭＳ ゴシック" panose="020B0609070205080204" pitchFamily="49" charset="-128"/>
                <a:ea typeface="ＭＳ ゴシック" panose="020B0609070205080204" pitchFamily="49" charset="-128"/>
              </a:rPr>
              <a:t>と思って</a:t>
            </a:r>
            <a:r>
              <a:rPr lang="ja-JP" altLang="en-US" sz="1200" dirty="0" smtClean="0">
                <a:latin typeface="ＭＳ ゴシック" panose="020B0609070205080204" pitchFamily="49" charset="-128"/>
                <a:ea typeface="ＭＳ ゴシック" panose="020B0609070205080204" pitchFamily="49" charset="-128"/>
              </a:rPr>
              <a:t>いる（</a:t>
            </a:r>
            <a:r>
              <a:rPr lang="en-US" altLang="ja-JP" sz="1200" dirty="0">
                <a:latin typeface="ＭＳ ゴシック" panose="020B0609070205080204" pitchFamily="49" charset="-128"/>
                <a:ea typeface="ＭＳ ゴシック" panose="020B0609070205080204" pitchFamily="49" charset="-128"/>
              </a:rPr>
              <a:t>10%, 7%</a:t>
            </a:r>
            <a:r>
              <a:rPr lang="ja-JP" altLang="en-US" sz="1200" dirty="0" smtClean="0">
                <a:latin typeface="ＭＳ ゴシック" panose="020B0609070205080204" pitchFamily="49" charset="-128"/>
                <a:ea typeface="ＭＳ ゴシック" panose="020B0609070205080204" pitchFamily="49" charset="-128"/>
              </a:rPr>
              <a:t>）」と回答した施設が存在。</a:t>
            </a:r>
            <a:endParaRPr lang="ja-JP" altLang="en-US" sz="1000" dirty="0">
              <a:latin typeface="+mn-ea"/>
              <a:ea typeface="+mn-ea"/>
            </a:endParaRPr>
          </a:p>
        </p:txBody>
      </p:sp>
      <p:sp>
        <p:nvSpPr>
          <p:cNvPr id="10" name="テキスト ボックス 9"/>
          <p:cNvSpPr txBox="1"/>
          <p:nvPr/>
        </p:nvSpPr>
        <p:spPr>
          <a:xfrm>
            <a:off x="4467547" y="127371"/>
            <a:ext cx="4383557" cy="461665"/>
          </a:xfrm>
          <a:prstGeom prst="rect">
            <a:avLst/>
          </a:prstGeom>
          <a:noFill/>
        </p:spPr>
        <p:txBody>
          <a:bodyPr wrap="square" rtlCol="0">
            <a:spAutoFit/>
          </a:bodyPr>
          <a:lstStyle/>
          <a:p>
            <a:r>
              <a:rPr lang="ja-JP" altLang="en-US" sz="1200" b="1" dirty="0">
                <a:latin typeface="ＭＳ ゴシック" panose="020B0609070205080204" pitchFamily="49" charset="-128"/>
                <a:ea typeface="ＭＳ ゴシック" panose="020B0609070205080204" pitchFamily="49" charset="-128"/>
              </a:rPr>
              <a:t>●参加施設が「月１回程度の</a:t>
            </a:r>
            <a:r>
              <a:rPr lang="ja-JP" altLang="en-US" sz="1200" b="1" dirty="0" smtClean="0">
                <a:latin typeface="ＭＳ ゴシック" panose="020B0609070205080204" pitchFamily="49" charset="-128"/>
                <a:ea typeface="ＭＳ ゴシック" panose="020B0609070205080204" pitchFamily="49" charset="-128"/>
              </a:rPr>
              <a:t>利用」</a:t>
            </a:r>
            <a:r>
              <a:rPr lang="ja-JP" altLang="en-US" sz="1200" b="1" dirty="0">
                <a:latin typeface="ＭＳ ゴシック" panose="020B0609070205080204" pitchFamily="49" charset="-128"/>
                <a:ea typeface="ＭＳ ゴシック" panose="020B0609070205080204" pitchFamily="49" charset="-128"/>
              </a:rPr>
              <a:t>、</a:t>
            </a:r>
          </a:p>
          <a:p>
            <a:r>
              <a:rPr lang="ja-JP" altLang="en-US" sz="1200" b="1" dirty="0">
                <a:latin typeface="ＭＳ ゴシック" panose="020B0609070205080204" pitchFamily="49" charset="-128"/>
                <a:ea typeface="ＭＳ ゴシック" panose="020B0609070205080204" pitchFamily="49" charset="-128"/>
              </a:rPr>
              <a:t>　 「全く利用していない」と回答した理由（複数回答）</a:t>
            </a:r>
            <a:r>
              <a:rPr lang="ja-JP" altLang="en-US" sz="1200" b="1"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66120" y="4883527"/>
            <a:ext cx="8784984" cy="461665"/>
          </a:xfrm>
          <a:prstGeom prst="rect">
            <a:avLst/>
          </a:prstGeom>
        </p:spPr>
        <p:txBody>
          <a:bodyPr wrap="square">
            <a:spAutoFit/>
          </a:bodyPr>
          <a:lstStyle/>
          <a:p>
            <a:r>
              <a:rPr lang="ja-JP" altLang="en-US" sz="1200" b="1" dirty="0" smtClean="0">
                <a:latin typeface="ＭＳ ゴシック" panose="020B0609070205080204" pitchFamily="49" charset="-128"/>
                <a:ea typeface="ＭＳ ゴシック" panose="020B0609070205080204" pitchFamily="49" charset="-128"/>
              </a:rPr>
              <a:t>● 国や大阪府への要望：</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運用病院、参加施設</a:t>
            </a:r>
            <a:r>
              <a:rPr lang="ja-JP" altLang="en-US" sz="1200" dirty="0" smtClean="0">
                <a:latin typeface="ＭＳ ゴシック" panose="020B0609070205080204" pitchFamily="49" charset="-128"/>
                <a:ea typeface="ＭＳ ゴシック" panose="020B0609070205080204" pitchFamily="49" charset="-128"/>
              </a:rPr>
              <a:t>ともに、国や大阪府に対して「統一した基盤やルールづくり（</a:t>
            </a:r>
            <a:r>
              <a:rPr lang="en-US" altLang="ja-JP" sz="1200" dirty="0" smtClean="0">
                <a:latin typeface="ＭＳ ゴシック" panose="020B0609070205080204" pitchFamily="49" charset="-128"/>
                <a:ea typeface="ＭＳ ゴシック" panose="020B0609070205080204" pitchFamily="49" charset="-128"/>
              </a:rPr>
              <a:t>57%,57%</a:t>
            </a:r>
            <a:r>
              <a:rPr lang="ja-JP" altLang="en-US" sz="1200" dirty="0" smtClean="0">
                <a:latin typeface="ＭＳ ゴシック" panose="020B0609070205080204" pitchFamily="49" charset="-128"/>
                <a:ea typeface="ＭＳ ゴシック" panose="020B0609070205080204" pitchFamily="49" charset="-128"/>
              </a:rPr>
              <a:t>）」を望んでいる割合が高い。</a:t>
            </a:r>
            <a:r>
              <a:rPr lang="ja-JP" altLang="en-US" sz="1200" dirty="0">
                <a:latin typeface="ＭＳ ゴシック" panose="020B0609070205080204" pitchFamily="49" charset="-128"/>
                <a:ea typeface="ＭＳ ゴシック" panose="020B0609070205080204" pitchFamily="49" charset="-128"/>
              </a:rPr>
              <a:t>　</a:t>
            </a:r>
            <a:endParaRPr lang="ja-JP" altLang="en-US" sz="1000" dirty="0">
              <a:latin typeface="+mn-ea"/>
              <a:ea typeface="+mn-ea"/>
            </a:endParaRPr>
          </a:p>
        </p:txBody>
      </p:sp>
      <p:sp>
        <p:nvSpPr>
          <p:cNvPr id="14" name="テキスト ボックス 13"/>
          <p:cNvSpPr txBox="1"/>
          <p:nvPr/>
        </p:nvSpPr>
        <p:spPr>
          <a:xfrm>
            <a:off x="1710379" y="5307351"/>
            <a:ext cx="6751311" cy="246221"/>
          </a:xfrm>
          <a:prstGeom prst="rect">
            <a:avLst/>
          </a:prstGeom>
          <a:noFill/>
        </p:spPr>
        <p:txBody>
          <a:bodyPr wrap="square" rtlCol="0">
            <a:spAutoFit/>
          </a:bodyPr>
          <a:lstStyle/>
          <a:p>
            <a:r>
              <a:rPr lang="en-US" altLang="ja-JP" sz="1000" dirty="0" smtClean="0"/>
              <a:t>【</a:t>
            </a:r>
            <a:r>
              <a:rPr lang="ja-JP" altLang="en-US" sz="1000" dirty="0" smtClean="0"/>
              <a:t>参考</a:t>
            </a:r>
            <a:r>
              <a:rPr lang="en-US" altLang="ja-JP" sz="1000" dirty="0" smtClean="0"/>
              <a:t>】</a:t>
            </a:r>
            <a:r>
              <a:rPr lang="ja-JP" altLang="en-US" sz="1000" dirty="0" smtClean="0"/>
              <a:t>　国において、</a:t>
            </a:r>
            <a:r>
              <a:rPr lang="ja-JP" altLang="en-US" sz="1000" dirty="0"/>
              <a:t>全国的な医療ネットワークの基盤の</a:t>
            </a:r>
            <a:r>
              <a:rPr lang="ja-JP" altLang="en-US" sz="1000" dirty="0" smtClean="0"/>
              <a:t>あり方及び技術的</a:t>
            </a:r>
            <a:r>
              <a:rPr lang="ja-JP" altLang="en-US" sz="1000" dirty="0"/>
              <a:t>な</a:t>
            </a:r>
            <a:r>
              <a:rPr lang="ja-JP" altLang="en-US" sz="1000" dirty="0" smtClean="0"/>
              <a:t>要件について、検討が行われている。</a:t>
            </a:r>
            <a:endParaRPr lang="ja-JP" altLang="en-US" sz="1000" dirty="0"/>
          </a:p>
        </p:txBody>
      </p:sp>
      <p:pic>
        <p:nvPicPr>
          <p:cNvPr id="15" name="図 14"/>
          <p:cNvPicPr>
            <a:picLocks noChangeAspect="1"/>
          </p:cNvPicPr>
          <p:nvPr/>
        </p:nvPicPr>
        <p:blipFill>
          <a:blip r:embed="rId3"/>
          <a:stretch>
            <a:fillRect/>
          </a:stretch>
        </p:blipFill>
        <p:spPr>
          <a:xfrm>
            <a:off x="1314726" y="785310"/>
            <a:ext cx="1960338" cy="1647518"/>
          </a:xfrm>
          <a:prstGeom prst="rect">
            <a:avLst/>
          </a:prstGeom>
        </p:spPr>
      </p:pic>
      <p:sp>
        <p:nvSpPr>
          <p:cNvPr id="16" name="正方形/長方形 15"/>
          <p:cNvSpPr/>
          <p:nvPr/>
        </p:nvSpPr>
        <p:spPr>
          <a:xfrm>
            <a:off x="128895" y="2481620"/>
            <a:ext cx="8535148" cy="646331"/>
          </a:xfrm>
          <a:prstGeom prst="rect">
            <a:avLst/>
          </a:prstGeom>
        </p:spPr>
        <p:txBody>
          <a:bodyPr wrap="square">
            <a:spAutoFit/>
          </a:bodyPr>
          <a:lstStyle/>
          <a:p>
            <a:r>
              <a:rPr lang="ja-JP" altLang="en-US" sz="1200" b="1" dirty="0" smtClean="0">
                <a:latin typeface="ＭＳ ゴシック" panose="020B0609070205080204" pitchFamily="49" charset="-128"/>
                <a:ea typeface="ＭＳ ゴシック" panose="020B0609070205080204" pitchFamily="49" charset="-128"/>
              </a:rPr>
              <a:t>● 導入されている</a:t>
            </a:r>
            <a:r>
              <a:rPr lang="ja-JP" altLang="en-US" sz="1200" b="1" dirty="0">
                <a:latin typeface="ＭＳ ゴシック" panose="020B0609070205080204" pitchFamily="49" charset="-128"/>
                <a:ea typeface="ＭＳ ゴシック" panose="020B0609070205080204" pitchFamily="49" charset="-128"/>
              </a:rPr>
              <a:t>地域連携システムの</a:t>
            </a:r>
            <a:r>
              <a:rPr lang="ja-JP" altLang="en-US" sz="1200" b="1" dirty="0" smtClean="0">
                <a:latin typeface="ＭＳ ゴシック" panose="020B0609070205080204" pitchFamily="49" charset="-128"/>
                <a:ea typeface="ＭＳ ゴシック" panose="020B0609070205080204" pitchFamily="49" charset="-128"/>
              </a:rPr>
              <a:t>満足度（５点満点）：</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運用病院は、比較的満足（４点、５点）が</a:t>
            </a:r>
            <a:r>
              <a:rPr lang="en-US" altLang="ja-JP" sz="1200" dirty="0">
                <a:latin typeface="ＭＳ ゴシック" panose="020B0609070205080204" pitchFamily="49" charset="-128"/>
                <a:ea typeface="ＭＳ ゴシック" panose="020B0609070205080204" pitchFamily="49" charset="-128"/>
              </a:rPr>
              <a:t>12%</a:t>
            </a:r>
            <a:r>
              <a:rPr lang="ja-JP" altLang="en-US" sz="1200" dirty="0">
                <a:latin typeface="ＭＳ ゴシック" panose="020B0609070205080204" pitchFamily="49" charset="-128"/>
                <a:ea typeface="ＭＳ ゴシック" panose="020B0609070205080204" pitchFamily="49" charset="-128"/>
              </a:rPr>
              <a:t>で、比較的</a:t>
            </a:r>
            <a:r>
              <a:rPr lang="ja-JP" altLang="en-US" sz="1200" dirty="0" smtClean="0">
                <a:latin typeface="ＭＳ ゴシック" panose="020B0609070205080204" pitchFamily="49" charset="-128"/>
                <a:ea typeface="ＭＳ ゴシック" panose="020B0609070205080204" pitchFamily="49" charset="-128"/>
              </a:rPr>
              <a:t>不満（</a:t>
            </a:r>
            <a:r>
              <a:rPr lang="ja-JP" altLang="en-US" sz="1200" dirty="0">
                <a:latin typeface="ＭＳ ゴシック" panose="020B0609070205080204" pitchFamily="49" charset="-128"/>
                <a:ea typeface="ＭＳ ゴシック" panose="020B0609070205080204" pitchFamily="49" charset="-128"/>
              </a:rPr>
              <a:t>１点、２点）が</a:t>
            </a:r>
            <a:r>
              <a:rPr lang="en-US" altLang="ja-JP" sz="1200" dirty="0">
                <a:latin typeface="ＭＳ ゴシック" panose="020B0609070205080204" pitchFamily="49" charset="-128"/>
                <a:ea typeface="ＭＳ ゴシック" panose="020B0609070205080204" pitchFamily="49" charset="-128"/>
              </a:rPr>
              <a:t>44</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で、平均満足度は２．６点である。</a:t>
            </a:r>
            <a:endParaRPr lang="ja-JP" altLang="en-US" sz="1200" dirty="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　参加</a:t>
            </a:r>
            <a:r>
              <a:rPr lang="ja-JP" altLang="en-US" sz="1200" dirty="0">
                <a:latin typeface="ＭＳ ゴシック" panose="020B0609070205080204" pitchFamily="49" charset="-128"/>
                <a:ea typeface="ＭＳ ゴシック" panose="020B0609070205080204" pitchFamily="49" charset="-128"/>
              </a:rPr>
              <a:t>施設は、比較的満足（４点、５点）が</a:t>
            </a:r>
            <a:r>
              <a:rPr lang="en-US" altLang="ja-JP" sz="1200" dirty="0">
                <a:latin typeface="ＭＳ ゴシック" panose="020B0609070205080204" pitchFamily="49" charset="-128"/>
                <a:ea typeface="ＭＳ ゴシック" panose="020B0609070205080204" pitchFamily="49" charset="-128"/>
              </a:rPr>
              <a:t>25%</a:t>
            </a:r>
            <a:r>
              <a:rPr lang="ja-JP" altLang="en-US" sz="1200" dirty="0">
                <a:latin typeface="ＭＳ ゴシック" panose="020B0609070205080204" pitchFamily="49" charset="-128"/>
                <a:ea typeface="ＭＳ ゴシック" panose="020B0609070205080204" pitchFamily="49" charset="-128"/>
              </a:rPr>
              <a:t>で、比較的</a:t>
            </a:r>
            <a:r>
              <a:rPr lang="ja-JP" altLang="en-US" sz="1200" dirty="0" smtClean="0">
                <a:latin typeface="ＭＳ ゴシック" panose="020B0609070205080204" pitchFamily="49" charset="-128"/>
                <a:ea typeface="ＭＳ ゴシック" panose="020B0609070205080204" pitchFamily="49" charset="-128"/>
              </a:rPr>
              <a:t>不満（</a:t>
            </a:r>
            <a:r>
              <a:rPr lang="ja-JP" altLang="en-US" sz="1200" dirty="0">
                <a:latin typeface="ＭＳ ゴシック" panose="020B0609070205080204" pitchFamily="49" charset="-128"/>
                <a:ea typeface="ＭＳ ゴシック" panose="020B0609070205080204" pitchFamily="49" charset="-128"/>
              </a:rPr>
              <a:t>１点、２点）が</a:t>
            </a:r>
            <a:r>
              <a:rPr lang="en-US" altLang="ja-JP" sz="1200" dirty="0">
                <a:latin typeface="ＭＳ ゴシック" panose="020B0609070205080204" pitchFamily="49" charset="-128"/>
                <a:ea typeface="ＭＳ ゴシック" panose="020B0609070205080204" pitchFamily="49" charset="-128"/>
              </a:rPr>
              <a:t>32%</a:t>
            </a:r>
            <a:r>
              <a:rPr lang="ja-JP" altLang="en-US" sz="1200" dirty="0" smtClean="0">
                <a:latin typeface="ＭＳ ゴシック" panose="020B0609070205080204" pitchFamily="49" charset="-128"/>
                <a:ea typeface="ＭＳ ゴシック" panose="020B0609070205080204" pitchFamily="49" charset="-128"/>
              </a:rPr>
              <a:t>で、平均満足度は２．８点である。</a:t>
            </a:r>
            <a:endParaRPr lang="ja-JP" altLang="en-US" sz="1000" dirty="0">
              <a:latin typeface="+mn-ea"/>
              <a:ea typeface="+mn-ea"/>
            </a:endParaRPr>
          </a:p>
        </p:txBody>
      </p:sp>
      <p:sp>
        <p:nvSpPr>
          <p:cNvPr id="17" name="テキスト ボックス 16"/>
          <p:cNvSpPr txBox="1"/>
          <p:nvPr/>
        </p:nvSpPr>
        <p:spPr>
          <a:xfrm>
            <a:off x="370595" y="3219152"/>
            <a:ext cx="4096952" cy="900246"/>
          </a:xfrm>
          <a:prstGeom prst="rect">
            <a:avLst/>
          </a:prstGeom>
          <a:solidFill>
            <a:schemeClr val="accent5">
              <a:lumMod val="20000"/>
              <a:lumOff val="80000"/>
            </a:schemeClr>
          </a:solidFill>
          <a:ln w="22225">
            <a:solidFill>
              <a:schemeClr val="accent1"/>
            </a:solidFill>
          </a:ln>
        </p:spPr>
        <p:txBody>
          <a:bodyPr wrap="square" rtlCol="0">
            <a:spAutoFit/>
          </a:bodyPr>
          <a:lstStyle/>
          <a:p>
            <a:r>
              <a:rPr lang="en-US" altLang="ja-JP" sz="1050" b="1" dirty="0" smtClean="0"/>
              <a:t>【</a:t>
            </a:r>
            <a:r>
              <a:rPr lang="ja-JP" altLang="en-US" sz="1050" b="1" dirty="0" smtClean="0"/>
              <a:t>満足度が高いケースの意見</a:t>
            </a:r>
            <a:r>
              <a:rPr lang="en-US" altLang="ja-JP" sz="1050" b="1" dirty="0" smtClean="0"/>
              <a:t>】</a:t>
            </a:r>
          </a:p>
          <a:p>
            <a:pPr marL="171450" indent="-171450">
              <a:buFont typeface="Arial" panose="020B0604020202020204" pitchFamily="34" charset="0"/>
              <a:buChar char="•"/>
            </a:pPr>
            <a:r>
              <a:rPr lang="ja-JP" altLang="en-US" sz="1050" dirty="0" smtClean="0"/>
              <a:t>参加施設、登録患者ともに増加しており、連携に活用できている</a:t>
            </a:r>
            <a:endParaRPr lang="en-US" altLang="ja-JP" sz="1050" dirty="0" smtClean="0"/>
          </a:p>
          <a:p>
            <a:pPr marL="171450" indent="-171450">
              <a:buFont typeface="Arial" panose="020B0604020202020204" pitchFamily="34" charset="0"/>
              <a:buChar char="•"/>
            </a:pPr>
            <a:r>
              <a:rPr lang="ja-JP" altLang="en-US" sz="1050" dirty="0" smtClean="0"/>
              <a:t>他</a:t>
            </a:r>
            <a:r>
              <a:rPr lang="ja-JP" altLang="en-US" sz="1050" dirty="0"/>
              <a:t>施設に入院しているときの患者さんの状況がよく</a:t>
            </a:r>
            <a:r>
              <a:rPr lang="ja-JP" altLang="en-US" sz="1050" dirty="0" smtClean="0"/>
              <a:t>わかる</a:t>
            </a:r>
            <a:endParaRPr lang="en-US" altLang="ja-JP" sz="1050" dirty="0" smtClean="0"/>
          </a:p>
          <a:p>
            <a:pPr marL="171450" indent="-171450">
              <a:buFont typeface="Arial" panose="020B0604020202020204" pitchFamily="34" charset="0"/>
              <a:buChar char="•"/>
            </a:pPr>
            <a:r>
              <a:rPr lang="ja-JP" altLang="en-US" sz="1050" dirty="0" smtClean="0"/>
              <a:t>患者のカルテ</a:t>
            </a:r>
            <a:r>
              <a:rPr lang="ja-JP" altLang="en-US" sz="1050" dirty="0"/>
              <a:t>が閲覧できることにより、適切な診療を行うこと</a:t>
            </a:r>
            <a:r>
              <a:rPr lang="ja-JP" altLang="en-US" sz="1050" dirty="0" smtClean="0"/>
              <a:t>ができている　など</a:t>
            </a:r>
            <a:endParaRPr kumimoji="1" lang="ja-JP" altLang="en-US" sz="1050" dirty="0"/>
          </a:p>
        </p:txBody>
      </p:sp>
      <p:sp>
        <p:nvSpPr>
          <p:cNvPr id="18" name="テキスト ボックス 17"/>
          <p:cNvSpPr txBox="1"/>
          <p:nvPr/>
        </p:nvSpPr>
        <p:spPr>
          <a:xfrm>
            <a:off x="4720101" y="3200437"/>
            <a:ext cx="4204280" cy="900246"/>
          </a:xfrm>
          <a:prstGeom prst="rect">
            <a:avLst/>
          </a:prstGeom>
          <a:solidFill>
            <a:schemeClr val="accent2">
              <a:lumMod val="20000"/>
              <a:lumOff val="80000"/>
            </a:schemeClr>
          </a:solidFill>
          <a:ln w="22225">
            <a:solidFill>
              <a:srgbClr val="FF0000"/>
            </a:solidFill>
          </a:ln>
        </p:spPr>
        <p:txBody>
          <a:bodyPr wrap="square" rtlCol="0">
            <a:spAutoFit/>
          </a:bodyPr>
          <a:lstStyle/>
          <a:p>
            <a:r>
              <a:rPr lang="en-US" altLang="ja-JP" sz="1050" b="1" dirty="0" smtClean="0"/>
              <a:t>【</a:t>
            </a:r>
            <a:r>
              <a:rPr lang="ja-JP" altLang="en-US" sz="1050" b="1" dirty="0" smtClean="0"/>
              <a:t>満足度が低いケースの意見</a:t>
            </a:r>
            <a:r>
              <a:rPr lang="en-US" altLang="ja-JP" sz="1050" b="1" dirty="0" smtClean="0"/>
              <a:t>】</a:t>
            </a:r>
          </a:p>
          <a:p>
            <a:r>
              <a:rPr lang="ja-JP" altLang="en-US" sz="1050" dirty="0" smtClean="0"/>
              <a:t>＜運用病院＞初期費用・維持費用が高い。費用対効果が得られない</a:t>
            </a:r>
            <a:endParaRPr lang="en-US" altLang="ja-JP" sz="1050" dirty="0" smtClean="0"/>
          </a:p>
          <a:p>
            <a:r>
              <a:rPr lang="ja-JP" altLang="en-US" sz="1050" dirty="0" smtClean="0"/>
              <a:t>　労力がかかる割にインセンティブが乏しい　　など</a:t>
            </a:r>
            <a:endParaRPr lang="en-US" altLang="ja-JP" sz="1050" dirty="0" smtClean="0"/>
          </a:p>
          <a:p>
            <a:r>
              <a:rPr lang="ja-JP" altLang="en-US" sz="1050" dirty="0" smtClean="0"/>
              <a:t>＜参加施設＞患者説明や同意取得、接続等に手間がかかる</a:t>
            </a:r>
            <a:endParaRPr lang="en-US" altLang="ja-JP" sz="1050" dirty="0" smtClean="0"/>
          </a:p>
          <a:p>
            <a:r>
              <a:rPr lang="ja-JP" altLang="en-US" sz="1050" dirty="0" smtClean="0"/>
              <a:t>　診療情報提供書で間に合っている　など</a:t>
            </a:r>
            <a:endParaRPr kumimoji="1" lang="ja-JP" altLang="en-US" sz="1050" dirty="0"/>
          </a:p>
        </p:txBody>
      </p:sp>
      <p:sp>
        <p:nvSpPr>
          <p:cNvPr id="19" name="スライド番号プレースホルダー 2"/>
          <p:cNvSpPr>
            <a:spLocks noGrp="1"/>
          </p:cNvSpPr>
          <p:nvPr>
            <p:ph type="sldNum" sz="quarter" idx="12"/>
          </p:nvPr>
        </p:nvSpPr>
        <p:spPr>
          <a:xfrm>
            <a:off x="7005316" y="6461208"/>
            <a:ext cx="2133600" cy="365125"/>
          </a:xfrm>
        </p:spPr>
        <p:txBody>
          <a:bodyPr/>
          <a:lstStyle/>
          <a:p>
            <a:fld id="{DC08D7A6-B21C-4CC5-B909-7F83FE9B363B}" type="slidenum">
              <a:rPr kumimoji="1" lang="ja-JP" altLang="en-US" sz="2400" smtClean="0"/>
              <a:t>6</a:t>
            </a:fld>
            <a:endParaRPr kumimoji="1" lang="ja-JP" altLang="en-US" sz="2400" dirty="0"/>
          </a:p>
        </p:txBody>
      </p:sp>
    </p:spTree>
    <p:extLst>
      <p:ext uri="{BB962C8B-B14F-4D97-AF65-F5344CB8AC3E}">
        <p14:creationId xmlns:p14="http://schemas.microsoft.com/office/powerpoint/2010/main" val="1493130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59560" y="4031758"/>
            <a:ext cx="9004280" cy="2448914"/>
            <a:chOff x="106976" y="3479871"/>
            <a:chExt cx="12005706" cy="3265219"/>
          </a:xfrm>
        </p:grpSpPr>
        <p:sp>
          <p:nvSpPr>
            <p:cNvPr id="19" name="正方形/長方形 18"/>
            <p:cNvSpPr/>
            <p:nvPr/>
          </p:nvSpPr>
          <p:spPr>
            <a:xfrm>
              <a:off x="106976" y="3514830"/>
              <a:ext cx="1764632" cy="1219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p:cNvSpPr/>
            <p:nvPr/>
          </p:nvSpPr>
          <p:spPr>
            <a:xfrm>
              <a:off x="10772018" y="3479871"/>
              <a:ext cx="1340664" cy="1219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2" name="直線コネクタ 21"/>
            <p:cNvCxnSpPr/>
            <p:nvPr/>
          </p:nvCxnSpPr>
          <p:spPr>
            <a:xfrm>
              <a:off x="1026695" y="4734356"/>
              <a:ext cx="0" cy="1711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1230366" y="4734356"/>
              <a:ext cx="0" cy="1711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026695" y="6446092"/>
              <a:ext cx="10227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20"/>
            <p:cNvSpPr txBox="1"/>
            <p:nvPr/>
          </p:nvSpPr>
          <p:spPr>
            <a:xfrm>
              <a:off x="5005137" y="6303646"/>
              <a:ext cx="2277979" cy="441444"/>
            </a:xfrm>
            <a:prstGeom prst="rect">
              <a:avLst/>
            </a:prstGeom>
            <a:solidFill>
              <a:schemeClr val="accent1">
                <a:lumMod val="5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ja-JP" altLang="en-US" sz="1200" b="1" kern="100" dirty="0">
                  <a:solidFill>
                    <a:schemeClr val="bg1"/>
                  </a:solidFill>
                  <a:latin typeface="游明朝" panose="02020400000000000000" pitchFamily="18" charset="-128"/>
                  <a:cs typeface="Times New Roman" panose="02020603050405020304" pitchFamily="18" charset="0"/>
                </a:rPr>
                <a:t>令和３年度の主な取組</a:t>
              </a:r>
              <a:endParaRPr lang="ja-JP" altLang="en-US" sz="12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0" name="正方形/長方形 9"/>
          <p:cNvSpPr/>
          <p:nvPr/>
        </p:nvSpPr>
        <p:spPr>
          <a:xfrm>
            <a:off x="1345483" y="2740630"/>
            <a:ext cx="1247775" cy="17049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6664251" y="2729603"/>
            <a:ext cx="1165430" cy="17049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4" name="直線コネクタ 13"/>
          <p:cNvCxnSpPr/>
          <p:nvPr/>
        </p:nvCxnSpPr>
        <p:spPr>
          <a:xfrm>
            <a:off x="1964608" y="2308135"/>
            <a:ext cx="5318367" cy="116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282975" y="2308653"/>
            <a:ext cx="4763" cy="425152"/>
          </a:xfrm>
          <a:prstGeom prst="line">
            <a:avLst/>
          </a:prstGeom>
          <a:ln w="38100"/>
        </p:spPr>
        <p:style>
          <a:lnRef idx="1">
            <a:schemeClr val="dk1"/>
          </a:lnRef>
          <a:fillRef idx="0">
            <a:schemeClr val="dk1"/>
          </a:fillRef>
          <a:effectRef idx="0">
            <a:schemeClr val="dk1"/>
          </a:effectRef>
          <a:fontRef idx="minor">
            <a:schemeClr val="tx1"/>
          </a:fontRef>
        </p:style>
      </p:cxnSp>
      <p:sp>
        <p:nvSpPr>
          <p:cNvPr id="11" name="テキスト ボックス 20"/>
          <p:cNvSpPr txBox="1"/>
          <p:nvPr/>
        </p:nvSpPr>
        <p:spPr>
          <a:xfrm>
            <a:off x="3661061" y="2214180"/>
            <a:ext cx="1708484" cy="331083"/>
          </a:xfrm>
          <a:prstGeom prst="rect">
            <a:avLst/>
          </a:prstGeom>
          <a:solidFill>
            <a:schemeClr val="accent1">
              <a:lumMod val="5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ja-JP" altLang="en-US" sz="1200" b="1" kern="100" dirty="0">
                <a:solidFill>
                  <a:schemeClr val="bg1"/>
                </a:solidFill>
                <a:latin typeface="游明朝" panose="02020400000000000000" pitchFamily="18" charset="-128"/>
                <a:cs typeface="Times New Roman" panose="02020603050405020304" pitchFamily="18" charset="0"/>
              </a:rPr>
              <a:t>令和２年度の主な取組</a:t>
            </a:r>
            <a:endParaRPr lang="ja-JP" altLang="en-US" sz="12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4" name="直線コネクタ 3"/>
          <p:cNvCxnSpPr>
            <a:endCxn id="10" idx="0"/>
          </p:cNvCxnSpPr>
          <p:nvPr/>
        </p:nvCxnSpPr>
        <p:spPr>
          <a:xfrm>
            <a:off x="1964608" y="2315478"/>
            <a:ext cx="4763" cy="425152"/>
          </a:xfrm>
          <a:prstGeom prst="line">
            <a:avLst/>
          </a:prstGeom>
          <a:ln w="38100"/>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60411" y="3124330"/>
            <a:ext cx="1205733" cy="523220"/>
          </a:xfrm>
          <a:prstGeom prst="rect">
            <a:avLst/>
          </a:prstGeom>
          <a:noFill/>
        </p:spPr>
        <p:txBody>
          <a:bodyPr wrap="square" rtlCol="0">
            <a:spAutoFit/>
          </a:bodyPr>
          <a:lstStyle/>
          <a:p>
            <a:r>
              <a:rPr lang="ja-JP" altLang="en-US" sz="1400" b="1" dirty="0"/>
              <a:t>医療・ケア</a:t>
            </a:r>
            <a:endParaRPr lang="en-US" altLang="ja-JP" sz="1400" b="1" dirty="0"/>
          </a:p>
          <a:p>
            <a:r>
              <a:rPr lang="ja-JP" altLang="en-US" sz="1400" b="1" dirty="0"/>
              <a:t>従事者向け</a:t>
            </a:r>
          </a:p>
        </p:txBody>
      </p:sp>
      <p:sp>
        <p:nvSpPr>
          <p:cNvPr id="29" name="左カーブ矢印 28"/>
          <p:cNvSpPr/>
          <p:nvPr/>
        </p:nvSpPr>
        <p:spPr>
          <a:xfrm>
            <a:off x="7415807" y="3348578"/>
            <a:ext cx="1140300" cy="1843059"/>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 name="右カーブ矢印 29"/>
          <p:cNvSpPr/>
          <p:nvPr/>
        </p:nvSpPr>
        <p:spPr>
          <a:xfrm>
            <a:off x="692359" y="3348577"/>
            <a:ext cx="1329914" cy="1963910"/>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3468" y="2902225"/>
            <a:ext cx="1332706" cy="1014784"/>
          </a:xfrm>
          <a:prstGeom prst="rect">
            <a:avLst/>
          </a:prstGeom>
        </p:spPr>
      </p:pic>
      <p:sp>
        <p:nvSpPr>
          <p:cNvPr id="34" name="角丸四角形 33"/>
          <p:cNvSpPr/>
          <p:nvPr/>
        </p:nvSpPr>
        <p:spPr>
          <a:xfrm>
            <a:off x="5498281" y="3893408"/>
            <a:ext cx="926960" cy="259205"/>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大阪府</a:t>
            </a:r>
          </a:p>
        </p:txBody>
      </p:sp>
      <p:pic>
        <p:nvPicPr>
          <p:cNvPr id="35" name="図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987" y="2687169"/>
            <a:ext cx="1190138" cy="1237169"/>
          </a:xfrm>
          <a:prstGeom prst="rect">
            <a:avLst/>
          </a:prstGeom>
        </p:spPr>
      </p:pic>
      <p:sp>
        <p:nvSpPr>
          <p:cNvPr id="36" name="角丸四角形 35"/>
          <p:cNvSpPr/>
          <p:nvPr/>
        </p:nvSpPr>
        <p:spPr>
          <a:xfrm>
            <a:off x="2594799" y="3940767"/>
            <a:ext cx="1416697" cy="241658"/>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大阪府看護協会</a:t>
            </a:r>
          </a:p>
        </p:txBody>
      </p:sp>
      <p:sp>
        <p:nvSpPr>
          <p:cNvPr id="38" name="左矢印 37"/>
          <p:cNvSpPr/>
          <p:nvPr/>
        </p:nvSpPr>
        <p:spPr>
          <a:xfrm>
            <a:off x="3903757" y="3375100"/>
            <a:ext cx="1248029" cy="446120"/>
          </a:xfrm>
          <a:prstGeom prst="lef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a:t>補助</a:t>
            </a:r>
          </a:p>
        </p:txBody>
      </p:sp>
      <p:pic>
        <p:nvPicPr>
          <p:cNvPr id="41" name="図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59" y="4669091"/>
            <a:ext cx="1332706" cy="1014784"/>
          </a:xfrm>
          <a:prstGeom prst="rect">
            <a:avLst/>
          </a:prstGeom>
        </p:spPr>
      </p:pic>
      <p:sp>
        <p:nvSpPr>
          <p:cNvPr id="42" name="角丸四角形 41"/>
          <p:cNvSpPr/>
          <p:nvPr/>
        </p:nvSpPr>
        <p:spPr>
          <a:xfrm>
            <a:off x="6107695" y="5589940"/>
            <a:ext cx="1311293" cy="250166"/>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市町村</a:t>
            </a:r>
          </a:p>
        </p:txBody>
      </p:sp>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518" y="4328726"/>
            <a:ext cx="829085" cy="1109956"/>
          </a:xfrm>
          <a:prstGeom prst="rect">
            <a:avLst/>
          </a:prstGeom>
        </p:spPr>
      </p:pic>
      <p:sp>
        <p:nvSpPr>
          <p:cNvPr id="44" name="下矢印 43"/>
          <p:cNvSpPr/>
          <p:nvPr/>
        </p:nvSpPr>
        <p:spPr>
          <a:xfrm rot="4046636">
            <a:off x="4118534" y="3664818"/>
            <a:ext cx="300168" cy="189869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969" y="5060784"/>
            <a:ext cx="677320" cy="565029"/>
          </a:xfrm>
          <a:prstGeom prst="rect">
            <a:avLst/>
          </a:prstGeom>
        </p:spPr>
      </p:pic>
      <p:pic>
        <p:nvPicPr>
          <p:cNvPr id="46"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1071" y="4993158"/>
            <a:ext cx="523333" cy="523613"/>
          </a:xfrm>
          <a:prstGeom prst="rect">
            <a:avLst/>
          </a:prstGeom>
        </p:spPr>
      </p:pic>
      <p:sp>
        <p:nvSpPr>
          <p:cNvPr id="47" name="角丸四角形 46"/>
          <p:cNvSpPr/>
          <p:nvPr/>
        </p:nvSpPr>
        <p:spPr>
          <a:xfrm>
            <a:off x="1636656" y="5574310"/>
            <a:ext cx="1672399" cy="250022"/>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医療機関等</a:t>
            </a:r>
          </a:p>
        </p:txBody>
      </p:sp>
      <p:sp>
        <p:nvSpPr>
          <p:cNvPr id="48" name="右矢印 47"/>
          <p:cNvSpPr/>
          <p:nvPr/>
        </p:nvSpPr>
        <p:spPr>
          <a:xfrm rot="1505423">
            <a:off x="4083980" y="4449855"/>
            <a:ext cx="2006830" cy="2085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248107" y="4759643"/>
            <a:ext cx="1006415" cy="230832"/>
          </a:xfrm>
          <a:prstGeom prst="rect">
            <a:avLst/>
          </a:prstGeom>
          <a:noFill/>
        </p:spPr>
        <p:txBody>
          <a:bodyPr wrap="square" rtlCol="0">
            <a:spAutoFit/>
          </a:bodyPr>
          <a:lstStyle/>
          <a:p>
            <a:pPr algn="ctr"/>
            <a:r>
              <a:rPr kumimoji="1" lang="ja-JP" altLang="en-US" sz="900" b="1" dirty="0"/>
              <a:t>専門人材育成</a:t>
            </a:r>
            <a:endParaRPr kumimoji="1" lang="en-US" altLang="ja-JP" sz="900" b="1" dirty="0"/>
          </a:p>
        </p:txBody>
      </p:sp>
      <p:sp>
        <p:nvSpPr>
          <p:cNvPr id="50" name="テキスト ボックス 49"/>
          <p:cNvSpPr txBox="1"/>
          <p:nvPr/>
        </p:nvSpPr>
        <p:spPr>
          <a:xfrm>
            <a:off x="7960788" y="2873176"/>
            <a:ext cx="934538" cy="473206"/>
          </a:xfrm>
          <a:prstGeom prst="rect">
            <a:avLst/>
          </a:prstGeom>
          <a:noFill/>
        </p:spPr>
        <p:txBody>
          <a:bodyPr wrap="square" rtlCol="0">
            <a:spAutoFit/>
          </a:bodyPr>
          <a:lstStyle/>
          <a:p>
            <a:pPr algn="ctr"/>
            <a:r>
              <a:rPr kumimoji="1" lang="ja-JP" altLang="en-US" sz="825" b="1" dirty="0"/>
              <a:t>手順を描いた</a:t>
            </a:r>
            <a:endParaRPr kumimoji="1" lang="en-US" altLang="ja-JP" sz="825" b="1" dirty="0"/>
          </a:p>
          <a:p>
            <a:pPr algn="ctr"/>
            <a:r>
              <a:rPr lang="ja-JP" altLang="en-US" sz="825" b="1" dirty="0" smtClean="0"/>
              <a:t>啓発冊子作成</a:t>
            </a:r>
            <a:r>
              <a:rPr kumimoji="1" lang="ja-JP" altLang="en-US" sz="825" b="1" dirty="0" smtClean="0"/>
              <a:t>中</a:t>
            </a:r>
            <a:endParaRPr kumimoji="1" lang="en-US" altLang="ja-JP" sz="825" b="1" dirty="0"/>
          </a:p>
          <a:p>
            <a:pPr algn="ctr"/>
            <a:r>
              <a:rPr kumimoji="1" lang="ja-JP" altLang="en-US" sz="825" b="1" dirty="0"/>
              <a:t>（Ｒ４年度）</a:t>
            </a:r>
          </a:p>
        </p:txBody>
      </p:sp>
      <p:sp>
        <p:nvSpPr>
          <p:cNvPr id="51" name="テキスト ボックス 50"/>
          <p:cNvSpPr txBox="1"/>
          <p:nvPr/>
        </p:nvSpPr>
        <p:spPr>
          <a:xfrm>
            <a:off x="1434448" y="4211900"/>
            <a:ext cx="1313129" cy="207749"/>
          </a:xfrm>
          <a:prstGeom prst="rect">
            <a:avLst/>
          </a:prstGeom>
          <a:noFill/>
        </p:spPr>
        <p:txBody>
          <a:bodyPr wrap="square" rtlCol="0">
            <a:spAutoFit/>
          </a:bodyPr>
          <a:lstStyle/>
          <a:p>
            <a:r>
              <a:rPr kumimoji="1" lang="ja-JP" altLang="en-US" sz="750" dirty="0"/>
              <a:t>ＡＣＰ支援マニュアル</a:t>
            </a:r>
          </a:p>
        </p:txBody>
      </p:sp>
      <p:sp>
        <p:nvSpPr>
          <p:cNvPr id="52" name="テキスト ボックス 51"/>
          <p:cNvSpPr txBox="1"/>
          <p:nvPr/>
        </p:nvSpPr>
        <p:spPr>
          <a:xfrm>
            <a:off x="2891441" y="4167851"/>
            <a:ext cx="1499639" cy="230832"/>
          </a:xfrm>
          <a:prstGeom prst="rect">
            <a:avLst/>
          </a:prstGeom>
          <a:noFill/>
        </p:spPr>
        <p:txBody>
          <a:bodyPr wrap="square" rtlCol="0">
            <a:spAutoFit/>
          </a:bodyPr>
          <a:lstStyle/>
          <a:p>
            <a:r>
              <a:rPr kumimoji="1" lang="ja-JP" altLang="en-US" sz="900" dirty="0"/>
              <a:t>専門人材紹介</a:t>
            </a:r>
          </a:p>
        </p:txBody>
      </p:sp>
      <p:sp>
        <p:nvSpPr>
          <p:cNvPr id="53" name="テキスト ボックス 52"/>
          <p:cNvSpPr txBox="1"/>
          <p:nvPr/>
        </p:nvSpPr>
        <p:spPr>
          <a:xfrm>
            <a:off x="5713116" y="4192817"/>
            <a:ext cx="796817" cy="230832"/>
          </a:xfrm>
          <a:prstGeom prst="rect">
            <a:avLst/>
          </a:prstGeom>
          <a:noFill/>
        </p:spPr>
        <p:txBody>
          <a:bodyPr wrap="square" rtlCol="0">
            <a:spAutoFit/>
          </a:bodyPr>
          <a:lstStyle/>
          <a:p>
            <a:r>
              <a:rPr kumimoji="1" lang="ja-JP" altLang="en-US" sz="900" dirty="0"/>
              <a:t>啓発資材</a:t>
            </a:r>
            <a:endParaRPr kumimoji="1" lang="en-US" altLang="ja-JP" sz="900" dirty="0"/>
          </a:p>
        </p:txBody>
      </p:sp>
      <p:pic>
        <p:nvPicPr>
          <p:cNvPr id="54" name="図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9294" y="4802229"/>
            <a:ext cx="832296" cy="865186"/>
          </a:xfrm>
          <a:prstGeom prst="rect">
            <a:avLst/>
          </a:prstGeom>
        </p:spPr>
      </p:pic>
      <p:sp>
        <p:nvSpPr>
          <p:cNvPr id="55" name="角丸四角形 54"/>
          <p:cNvSpPr/>
          <p:nvPr/>
        </p:nvSpPr>
        <p:spPr>
          <a:xfrm>
            <a:off x="3833389" y="5603331"/>
            <a:ext cx="1701239" cy="244636"/>
          </a:xfrm>
          <a:prstGeom prst="roundRect">
            <a:avLst>
              <a:gd name="adj" fmla="val 178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患者・家族（住民）</a:t>
            </a:r>
          </a:p>
        </p:txBody>
      </p:sp>
      <p:sp>
        <p:nvSpPr>
          <p:cNvPr id="56" name="右矢印 55"/>
          <p:cNvSpPr/>
          <p:nvPr/>
        </p:nvSpPr>
        <p:spPr>
          <a:xfrm>
            <a:off x="3106889" y="5048341"/>
            <a:ext cx="1142004" cy="5385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ＭＳ ゴシック" panose="020B0609070205080204" pitchFamily="49" charset="-128"/>
                <a:ea typeface="ＭＳ ゴシック" panose="020B0609070205080204" pitchFamily="49" charset="-128"/>
              </a:rPr>
              <a:t>意思決定支援</a:t>
            </a:r>
          </a:p>
        </p:txBody>
      </p:sp>
      <p:sp>
        <p:nvSpPr>
          <p:cNvPr id="57" name="左矢印 56"/>
          <p:cNvSpPr/>
          <p:nvPr/>
        </p:nvSpPr>
        <p:spPr>
          <a:xfrm>
            <a:off x="5078235" y="5085293"/>
            <a:ext cx="1038907" cy="48815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ＭＳ ゴシック" panose="020B0609070205080204" pitchFamily="49" charset="-128"/>
                <a:ea typeface="ＭＳ ゴシック" panose="020B0609070205080204" pitchFamily="49" charset="-128"/>
              </a:rPr>
              <a:t>普及啓発</a:t>
            </a:r>
          </a:p>
        </p:txBody>
      </p:sp>
      <p:sp>
        <p:nvSpPr>
          <p:cNvPr id="60" name="テキスト ボックス 59"/>
          <p:cNvSpPr txBox="1"/>
          <p:nvPr/>
        </p:nvSpPr>
        <p:spPr>
          <a:xfrm>
            <a:off x="8230643" y="4731862"/>
            <a:ext cx="898353" cy="219291"/>
          </a:xfrm>
          <a:prstGeom prst="rect">
            <a:avLst/>
          </a:prstGeom>
          <a:noFill/>
        </p:spPr>
        <p:txBody>
          <a:bodyPr wrap="square" rtlCol="0">
            <a:spAutoFit/>
          </a:bodyPr>
          <a:lstStyle/>
          <a:p>
            <a:pPr algn="ctr"/>
            <a:r>
              <a:rPr kumimoji="1" lang="ja-JP" altLang="en-US" sz="825" dirty="0"/>
              <a:t>啓発動画作成</a:t>
            </a:r>
            <a:endParaRPr kumimoji="1" lang="en-US" altLang="ja-JP" sz="825" dirty="0"/>
          </a:p>
        </p:txBody>
      </p:sp>
      <p:sp>
        <p:nvSpPr>
          <p:cNvPr id="61" name="下矢印 60"/>
          <p:cNvSpPr/>
          <p:nvPr/>
        </p:nvSpPr>
        <p:spPr>
          <a:xfrm rot="2633116">
            <a:off x="4917823" y="4067054"/>
            <a:ext cx="205669" cy="9731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2" name="図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4876" y="2074495"/>
            <a:ext cx="929879" cy="874795"/>
          </a:xfrm>
          <a:prstGeom prst="rect">
            <a:avLst/>
          </a:prstGeom>
        </p:spPr>
      </p:pic>
      <p:pic>
        <p:nvPicPr>
          <p:cNvPr id="63" name="図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1907" y="2289292"/>
            <a:ext cx="657741" cy="447686"/>
          </a:xfrm>
          <a:prstGeom prst="rect">
            <a:avLst/>
          </a:prstGeom>
        </p:spPr>
      </p:pic>
      <p:pic>
        <p:nvPicPr>
          <p:cNvPr id="64" name="図 63"/>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107938" y="3948266"/>
            <a:ext cx="929804" cy="961682"/>
          </a:xfrm>
          <a:prstGeom prst="rect">
            <a:avLst/>
          </a:prstGeom>
        </p:spPr>
      </p:pic>
      <p:pic>
        <p:nvPicPr>
          <p:cNvPr id="65" name="図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5629" y="4109173"/>
            <a:ext cx="795456" cy="541421"/>
          </a:xfrm>
          <a:prstGeom prst="rect">
            <a:avLst/>
          </a:prstGeom>
        </p:spPr>
      </p:pic>
      <p:pic>
        <p:nvPicPr>
          <p:cNvPr id="66" name="図 65"/>
          <p:cNvPicPr>
            <a:picLocks noChangeAspect="1"/>
          </p:cNvPicPr>
          <p:nvPr/>
        </p:nvPicPr>
        <p:blipFill>
          <a:blip r:embed="rId13"/>
          <a:stretch>
            <a:fillRect/>
          </a:stretch>
        </p:blipFill>
        <p:spPr>
          <a:xfrm>
            <a:off x="144671" y="4032435"/>
            <a:ext cx="1191774" cy="770388"/>
          </a:xfrm>
          <a:prstGeom prst="rect">
            <a:avLst/>
          </a:prstGeom>
        </p:spPr>
      </p:pic>
      <p:sp>
        <p:nvSpPr>
          <p:cNvPr id="67" name="テキスト ボックス 66"/>
          <p:cNvSpPr txBox="1"/>
          <p:nvPr/>
        </p:nvSpPr>
        <p:spPr>
          <a:xfrm>
            <a:off x="6741448" y="4215074"/>
            <a:ext cx="1499639" cy="230832"/>
          </a:xfrm>
          <a:prstGeom prst="rect">
            <a:avLst/>
          </a:prstGeom>
          <a:noFill/>
        </p:spPr>
        <p:txBody>
          <a:bodyPr wrap="square" rtlCol="0">
            <a:spAutoFit/>
          </a:bodyPr>
          <a:lstStyle/>
          <a:p>
            <a:r>
              <a:rPr kumimoji="1" lang="ja-JP" altLang="en-US" sz="900" dirty="0"/>
              <a:t>パンフレット作成</a:t>
            </a:r>
          </a:p>
        </p:txBody>
      </p:sp>
      <p:sp>
        <p:nvSpPr>
          <p:cNvPr id="3" name="正方形/長方形 2"/>
          <p:cNvSpPr/>
          <p:nvPr/>
        </p:nvSpPr>
        <p:spPr>
          <a:xfrm>
            <a:off x="7895622" y="2060848"/>
            <a:ext cx="1079043" cy="1257854"/>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7989664" y="3487069"/>
            <a:ext cx="1000898" cy="523220"/>
          </a:xfrm>
          <a:prstGeom prst="rect">
            <a:avLst/>
          </a:prstGeom>
          <a:noFill/>
        </p:spPr>
        <p:txBody>
          <a:bodyPr wrap="square" rtlCol="0">
            <a:spAutoFit/>
          </a:bodyPr>
          <a:lstStyle/>
          <a:p>
            <a:r>
              <a:rPr lang="ja-JP" altLang="en-US" sz="1400" b="1" dirty="0"/>
              <a:t>府民・住民</a:t>
            </a:r>
            <a:endParaRPr lang="en-US" altLang="ja-JP" sz="1400" b="1" dirty="0"/>
          </a:p>
          <a:p>
            <a:r>
              <a:rPr lang="ja-JP" altLang="en-US" sz="1400" b="1" dirty="0"/>
              <a:t>向け</a:t>
            </a:r>
          </a:p>
        </p:txBody>
      </p:sp>
      <p:pic>
        <p:nvPicPr>
          <p:cNvPr id="8" name="図 7"/>
          <p:cNvPicPr>
            <a:picLocks noChangeAspect="1"/>
          </p:cNvPicPr>
          <p:nvPr/>
        </p:nvPicPr>
        <p:blipFill>
          <a:blip r:embed="rId14"/>
          <a:stretch>
            <a:fillRect/>
          </a:stretch>
        </p:blipFill>
        <p:spPr>
          <a:xfrm>
            <a:off x="1509604" y="2824069"/>
            <a:ext cx="975206" cy="1368749"/>
          </a:xfrm>
          <a:prstGeom prst="rect">
            <a:avLst/>
          </a:prstGeom>
        </p:spPr>
      </p:pic>
      <p:pic>
        <p:nvPicPr>
          <p:cNvPr id="9" name="図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75381" y="2801669"/>
            <a:ext cx="1000741" cy="1413546"/>
          </a:xfrm>
          <a:prstGeom prst="rect">
            <a:avLst/>
          </a:prstGeom>
        </p:spPr>
      </p:pic>
      <p:sp>
        <p:nvSpPr>
          <p:cNvPr id="58" name="タイトル 1"/>
          <p:cNvSpPr txBox="1">
            <a:spLocks/>
          </p:cNvSpPr>
          <p:nvPr/>
        </p:nvSpPr>
        <p:spPr>
          <a:xfrm>
            <a:off x="-8424" y="13647"/>
            <a:ext cx="9152423" cy="638738"/>
          </a:xfrm>
          <a:prstGeom prst="rect">
            <a:avLst/>
          </a:prstGeom>
          <a:solidFill>
            <a:schemeClr val="tx2">
              <a:lumMod val="75000"/>
            </a:schemeClr>
          </a:solidFill>
        </p:spPr>
        <p:txBody>
          <a:bodyP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a:buFontTx/>
            </a:pPr>
            <a:r>
              <a:rPr lang="ja-JP" altLang="en-US" sz="3600" dirty="0" smtClean="0">
                <a:solidFill>
                  <a:schemeClr val="bg1"/>
                </a:solidFill>
                <a:latin typeface="Meiryo UI" panose="020B0604030504040204" pitchFamily="50" charset="-128"/>
                <a:ea typeface="Meiryo UI" panose="020B0604030504040204" pitchFamily="50" charset="-128"/>
              </a:rPr>
              <a:t>「</a:t>
            </a:r>
            <a:r>
              <a:rPr lang="ja-JP" altLang="en-US" sz="3600" dirty="0">
                <a:solidFill>
                  <a:schemeClr val="bg1"/>
                </a:solidFill>
                <a:latin typeface="Meiryo UI" panose="020B0604030504040204" pitchFamily="50" charset="-128"/>
                <a:ea typeface="Meiryo UI" panose="020B0604030504040204" pitchFamily="50" charset="-128"/>
              </a:rPr>
              <a:t>人生会議」相談対応支援事業</a:t>
            </a:r>
            <a:endParaRPr lang="en-US" altLang="ja-JP" sz="2400" kern="0" dirty="0">
              <a:solidFill>
                <a:schemeClr val="bg1"/>
              </a:solidFill>
              <a:latin typeface="+mj-ea"/>
              <a:cs typeface="Meiryo UI" panose="020B0604030504040204" pitchFamily="50" charset="-128"/>
            </a:endParaRPr>
          </a:p>
        </p:txBody>
      </p:sp>
      <p:sp>
        <p:nvSpPr>
          <p:cNvPr id="59" name="角丸四角形 58"/>
          <p:cNvSpPr/>
          <p:nvPr/>
        </p:nvSpPr>
        <p:spPr bwMode="auto">
          <a:xfrm>
            <a:off x="107690"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
        <p:nvSpPr>
          <p:cNvPr id="69" name="スライド番号プレースホルダー 2"/>
          <p:cNvSpPr>
            <a:spLocks noGrp="1"/>
          </p:cNvSpPr>
          <p:nvPr>
            <p:ph type="sldNum" sz="quarter" idx="12"/>
          </p:nvPr>
        </p:nvSpPr>
        <p:spPr>
          <a:xfrm>
            <a:off x="7005316" y="6461208"/>
            <a:ext cx="2133600" cy="365125"/>
          </a:xfrm>
        </p:spPr>
        <p:txBody>
          <a:bodyPr/>
          <a:lstStyle/>
          <a:p>
            <a:fld id="{DC08D7A6-B21C-4CC5-B909-7F83FE9B363B}" type="slidenum">
              <a:rPr kumimoji="1" lang="ja-JP" altLang="en-US" sz="2400" smtClean="0"/>
              <a:t>7</a:t>
            </a:fld>
            <a:endParaRPr kumimoji="1" lang="ja-JP" altLang="en-US" sz="2400" dirty="0"/>
          </a:p>
        </p:txBody>
      </p:sp>
      <p:sp>
        <p:nvSpPr>
          <p:cNvPr id="70" name="テキスト ボックス 69"/>
          <p:cNvSpPr txBox="1"/>
          <p:nvPr/>
        </p:nvSpPr>
        <p:spPr>
          <a:xfrm>
            <a:off x="188575" y="790462"/>
            <a:ext cx="8822749" cy="1169551"/>
          </a:xfrm>
          <a:prstGeom prst="rect">
            <a:avLst/>
          </a:prstGeom>
          <a:noFill/>
          <a:ln>
            <a:solidFill>
              <a:schemeClr val="tx2">
                <a:lumMod val="40000"/>
                <a:lumOff val="60000"/>
              </a:schemeClr>
            </a:solid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〇 平成</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月に厚生労働省が決定</a:t>
            </a:r>
            <a:r>
              <a:rPr lang="ja-JP" altLang="en-US" sz="1400" dirty="0" smtClean="0">
                <a:latin typeface="Meiryo UI" panose="020B0604030504040204" pitchFamily="50" charset="-128"/>
                <a:ea typeface="Meiryo UI" panose="020B0604030504040204" pitchFamily="50" charset="-128"/>
              </a:rPr>
              <a:t>した</a:t>
            </a:r>
            <a:r>
              <a:rPr lang="en-US" altLang="ja-JP" sz="1400" dirty="0" smtClean="0">
                <a:latin typeface="Meiryo UI" panose="020B0604030504040204" pitchFamily="50" charset="-128"/>
                <a:ea typeface="Meiryo UI" panose="020B0604030504040204" pitchFamily="50" charset="-128"/>
              </a:rPr>
              <a:t>ACP</a:t>
            </a:r>
            <a:r>
              <a:rPr lang="ja-JP" altLang="en-US" sz="1400" dirty="0">
                <a:latin typeface="Meiryo UI" panose="020B0604030504040204" pitchFamily="50" charset="-128"/>
                <a:ea typeface="Meiryo UI" panose="020B0604030504040204" pitchFamily="50" charset="-128"/>
              </a:rPr>
              <a:t>（アドバンス・ケア・プランニング）の</a:t>
            </a:r>
            <a:r>
              <a:rPr lang="ja-JP" altLang="en-US" sz="1400" dirty="0" smtClean="0">
                <a:latin typeface="Meiryo UI" panose="020B0604030504040204" pitchFamily="50" charset="-128"/>
                <a:ea typeface="Meiryo UI" panose="020B0604030504040204" pitchFamily="50" charset="-128"/>
              </a:rPr>
              <a:t>愛称「人生会議」</a:t>
            </a:r>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〇 </a:t>
            </a:r>
            <a:r>
              <a:rPr lang="ja-JP" altLang="en-US" sz="1400" dirty="0" smtClean="0">
                <a:latin typeface="Meiryo UI" panose="020B0604030504040204" pitchFamily="50" charset="-128"/>
                <a:ea typeface="Meiryo UI" panose="020B0604030504040204" pitchFamily="50" charset="-128"/>
              </a:rPr>
              <a:t>令和２年度に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看護職のためのＡＣＰ支援マニュアル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を作成。本マニュアルを活用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し、病院・診療所・介護施設など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勤務先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はもとより、地域で指導的な役割を果たす専門人材を育成するための研修を支援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〇 令和２年度</a:t>
            </a:r>
            <a:r>
              <a:rPr lang="ja-JP" altLang="en-US" sz="1400" dirty="0" smtClean="0">
                <a:latin typeface="Meiryo UI" panose="020B0604030504040204" pitchFamily="50" charset="-128"/>
                <a:ea typeface="Meiryo UI" panose="020B0604030504040204" pitchFamily="50" charset="-128"/>
              </a:rPr>
              <a:t>に府民向け人生会議啓発パンフレットを作成。令和３年度は啓発動画を作成し、令和４年度は手順を</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描いた啓発冊子を作成し、普及啓発を図る。</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19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520EF46-18EA-4CDF-BEAF-199C01403FB0}" type="slidenum">
              <a:rPr lang="ja-JP" altLang="en-US" smtClean="0"/>
              <a:pPr>
                <a:defRPr/>
              </a:pPr>
              <a:t>8</a:t>
            </a:fld>
            <a:endParaRPr lang="ja-JP" altLang="en-US" dirty="0">
              <a:solidFill>
                <a:schemeClr val="tx1"/>
              </a:solidFill>
            </a:endParaRPr>
          </a:p>
        </p:txBody>
      </p:sp>
      <p:sp>
        <p:nvSpPr>
          <p:cNvPr id="3" name="タイトル 1"/>
          <p:cNvSpPr txBox="1">
            <a:spLocks/>
          </p:cNvSpPr>
          <p:nvPr/>
        </p:nvSpPr>
        <p:spPr>
          <a:xfrm>
            <a:off x="-8424" y="13647"/>
            <a:ext cx="9152423" cy="638738"/>
          </a:xfrm>
          <a:prstGeom prst="rect">
            <a:avLst/>
          </a:prstGeom>
          <a:solidFill>
            <a:schemeClr val="tx2">
              <a:lumMod val="75000"/>
            </a:schemeClr>
          </a:solidFill>
        </p:spPr>
        <p:txBody>
          <a:bodyP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a:buFontTx/>
            </a:pPr>
            <a:r>
              <a:rPr lang="ja-JP" altLang="en-US" sz="1800" kern="0" dirty="0" smtClean="0">
                <a:solidFill>
                  <a:schemeClr val="bg1"/>
                </a:solidFill>
                <a:latin typeface="+mj-ea"/>
                <a:cs typeface="Meiryo UI" panose="020B0604030504040204" pitchFamily="50" charset="-128"/>
              </a:rPr>
              <a:t>　　　　　アニメーション動画</a:t>
            </a:r>
            <a:r>
              <a:rPr lang="ja-JP" altLang="en-US" sz="2800" kern="0" dirty="0" smtClean="0">
                <a:solidFill>
                  <a:schemeClr val="bg1"/>
                </a:solidFill>
                <a:latin typeface="+mj-ea"/>
                <a:cs typeface="Meiryo UI" panose="020B0604030504040204" pitchFamily="50" charset="-128"/>
              </a:rPr>
              <a:t>　</a:t>
            </a:r>
            <a:r>
              <a:rPr lang="ja-JP" altLang="en-US" sz="3600" kern="0" dirty="0" smtClean="0">
                <a:solidFill>
                  <a:schemeClr val="bg1"/>
                </a:solidFill>
                <a:latin typeface="+mj-ea"/>
                <a:cs typeface="Meiryo UI" panose="020B0604030504040204" pitchFamily="50" charset="-128"/>
              </a:rPr>
              <a:t>人生会議 </a:t>
            </a:r>
            <a:r>
              <a:rPr lang="ja-JP" altLang="en-US" sz="2400" kern="0" dirty="0" smtClean="0">
                <a:solidFill>
                  <a:schemeClr val="bg1"/>
                </a:solidFill>
                <a:latin typeface="+mj-ea"/>
                <a:cs typeface="Meiryo UI" panose="020B0604030504040204" pitchFamily="50" charset="-128"/>
              </a:rPr>
              <a:t>～よりよく生きるために～</a:t>
            </a:r>
            <a:endParaRPr lang="en-US" altLang="ja-JP" sz="2400" kern="0" dirty="0">
              <a:solidFill>
                <a:schemeClr val="bg1"/>
              </a:solidFill>
              <a:latin typeface="+mj-ea"/>
              <a:cs typeface="Meiryo UI" panose="020B0604030504040204" pitchFamily="50" charset="-128"/>
            </a:endParaRPr>
          </a:p>
        </p:txBody>
      </p:sp>
      <p:sp>
        <p:nvSpPr>
          <p:cNvPr id="6" name="角丸四角形 5"/>
          <p:cNvSpPr/>
          <p:nvPr/>
        </p:nvSpPr>
        <p:spPr>
          <a:xfrm>
            <a:off x="4946192" y="5828157"/>
            <a:ext cx="3662485" cy="903397"/>
          </a:xfrm>
          <a:prstGeom prst="roundRect">
            <a:avLst/>
          </a:prstGeom>
          <a:gradFill>
            <a:gsLst>
              <a:gs pos="0">
                <a:schemeClr val="accent1">
                  <a:tint val="66000"/>
                  <a:satMod val="160000"/>
                </a:schemeClr>
              </a:gs>
              <a:gs pos="15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連絡先</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保健医療企画課在宅医療推進グループ</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電話：</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06-6944-6025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E-mail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zaitakuiryo@gbox.pref.osaka.lg.jp</a:t>
            </a: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8188" y="1214885"/>
            <a:ext cx="2107690" cy="1239818"/>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3083" y="3951952"/>
            <a:ext cx="2062523" cy="1181046"/>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5255" y="2587297"/>
            <a:ext cx="2218166" cy="1232062"/>
          </a:xfrm>
          <a:prstGeom prst="rect">
            <a:avLst/>
          </a:prstGeom>
        </p:spPr>
      </p:pic>
      <p:sp>
        <p:nvSpPr>
          <p:cNvPr id="16" name="テキスト ボックス 15"/>
          <p:cNvSpPr txBox="1"/>
          <p:nvPr/>
        </p:nvSpPr>
        <p:spPr>
          <a:xfrm>
            <a:off x="4781792" y="1661392"/>
            <a:ext cx="1621882" cy="584775"/>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自分の気持ちを言葉にすることで</a:t>
            </a:r>
            <a:endParaRPr kumimoji="1" lang="ja-JP" altLang="en-US"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073381" y="2787829"/>
            <a:ext cx="1502497" cy="830997"/>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皆が相談に乗ってくれてサポートしてくれる</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035166" y="4171807"/>
            <a:ext cx="1345426" cy="830997"/>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自分の想いを伝えるって大切なんだな</a:t>
            </a:r>
            <a:endParaRPr kumimoji="1" lang="ja-JP" altLang="en-US" sz="1600"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4205" y="1196845"/>
            <a:ext cx="4079775" cy="5661155"/>
          </a:xfrm>
          <a:prstGeom prst="rect">
            <a:avLst/>
          </a:prstGeom>
        </p:spPr>
      </p:pic>
      <p:sp>
        <p:nvSpPr>
          <p:cNvPr id="13" name="テキスト ボックス 12"/>
          <p:cNvSpPr txBox="1"/>
          <p:nvPr/>
        </p:nvSpPr>
        <p:spPr>
          <a:xfrm>
            <a:off x="278603" y="764358"/>
            <a:ext cx="857227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大阪府では、大阪府看護協会の監修の下、人生会議啓発のためのアニメーション動画を制作しました。</a:t>
            </a:r>
            <a:endParaRPr kumimoji="1" lang="ja-JP" altLang="en-US" sz="16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244150" y="5223836"/>
            <a:ext cx="4855636" cy="615553"/>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（動画</a:t>
            </a:r>
            <a:r>
              <a:rPr kumimoji="1" lang="en-US" altLang="ja-JP" sz="1600" dirty="0" smtClean="0">
                <a:latin typeface="Meiryo UI" panose="020B0604030504040204" pitchFamily="50" charset="-128"/>
                <a:ea typeface="Meiryo UI" panose="020B0604030504040204" pitchFamily="50" charset="-128"/>
              </a:rPr>
              <a:t>URL</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lang="en-US" altLang="ja-JP" u="sng" dirty="0" smtClean="0">
                <a:hlinkClick r:id="rId7"/>
              </a:rPr>
              <a:t>https</a:t>
            </a:r>
            <a:r>
              <a:rPr lang="en-US" altLang="ja-JP" u="sng" dirty="0">
                <a:hlinkClick r:id="rId7"/>
              </a:rPr>
              <a:t>://youtu.be/_XqGcR4FZVk</a:t>
            </a:r>
            <a:endParaRPr kumimoji="1"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7730" y="6381750"/>
            <a:ext cx="476250" cy="476250"/>
          </a:xfrm>
          <a:prstGeom prst="rect">
            <a:avLst/>
          </a:prstGeom>
        </p:spPr>
      </p:pic>
      <p:sp>
        <p:nvSpPr>
          <p:cNvPr id="15" name="角丸四角形 14"/>
          <p:cNvSpPr/>
          <p:nvPr/>
        </p:nvSpPr>
        <p:spPr bwMode="auto">
          <a:xfrm>
            <a:off x="107690" y="175951"/>
            <a:ext cx="929424" cy="314129"/>
          </a:xfrm>
          <a:prstGeom prst="round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事業２</a:t>
            </a:r>
          </a:p>
        </p:txBody>
      </p:sp>
      <p:sp>
        <p:nvSpPr>
          <p:cNvPr id="20" name="スライド番号プレースホルダー 2"/>
          <p:cNvSpPr txBox="1">
            <a:spLocks/>
          </p:cNvSpPr>
          <p:nvPr/>
        </p:nvSpPr>
        <p:spPr>
          <a:xfrm>
            <a:off x="7005316" y="646120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08D7A6-B21C-4CC5-B909-7F83FE9B363B}" type="slidenum">
              <a:rPr lang="ja-JP" altLang="en-US" sz="2400" smtClean="0"/>
              <a:pPr/>
              <a:t>8</a:t>
            </a:fld>
            <a:endParaRPr lang="ja-JP" altLang="en-US" sz="2400" dirty="0"/>
          </a:p>
        </p:txBody>
      </p:sp>
    </p:spTree>
    <p:extLst>
      <p:ext uri="{BB962C8B-B14F-4D97-AF65-F5344CB8AC3E}">
        <p14:creationId xmlns:p14="http://schemas.microsoft.com/office/powerpoint/2010/main" val="3028508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2868</Words>
  <Application>Microsoft Office PowerPoint</Application>
  <PresentationFormat>画面に合わせる (4:3)</PresentationFormat>
  <Paragraphs>344</Paragraphs>
  <Slides>8</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8</vt:i4>
      </vt:variant>
    </vt:vector>
  </HeadingPairs>
  <TitlesOfParts>
    <vt:vector size="24" baseType="lpstr">
      <vt:lpstr>ＤＨＰ特太ゴシック体</vt:lpstr>
      <vt:lpstr>HGPｺﾞｼｯｸE</vt:lpstr>
      <vt:lpstr>HGPｺﾞｼｯｸM</vt:lpstr>
      <vt:lpstr>HG丸ｺﾞｼｯｸM-PRO</vt:lpstr>
      <vt:lpstr>Meiryo UI</vt:lpstr>
      <vt:lpstr>ＭＳ Ｐゴシック</vt:lpstr>
      <vt:lpstr>ＭＳ ゴシック</vt:lpstr>
      <vt:lpstr>メイリオ</vt:lpstr>
      <vt:lpstr>游ゴシック</vt:lpstr>
      <vt:lpstr>游明朝</vt:lpstr>
      <vt:lpstr>Arial</vt:lpstr>
      <vt:lpstr>Calibri</vt:lpstr>
      <vt:lpstr>Century</vt:lpstr>
      <vt:lpstr>Times New Roman</vt:lpstr>
      <vt:lpstr>Wingdings</vt:lpstr>
      <vt:lpstr>Office ​​テーマ</vt:lpstr>
      <vt:lpstr> 地域医療介護総合確保基金 （医療分）について    保健医療企画課 在宅医療推進グループ </vt:lpstr>
      <vt:lpstr>「地域医療介護総合確保基金」とは</vt:lpstr>
      <vt:lpstr>PowerPoint プレゼンテーション</vt:lpstr>
      <vt:lpstr>意見聴取を活用した基金事業例(PDCA)</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2022-09-21T08:28:44Z</dcterms:created>
  <dcterms:modified xsi:type="dcterms:W3CDTF">2022-11-16T02:34:09Z</dcterms:modified>
</cp:coreProperties>
</file>