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6" d="100"/>
          <a:sy n="86" d="100"/>
        </p:scale>
        <p:origin x="67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EBD73509-A513-498C-B96D-600A4B6D5F10}"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2255944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BD73509-A513-498C-B96D-600A4B6D5F10}"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989962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BD73509-A513-498C-B96D-600A4B6D5F10}"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100181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EBD73509-A513-498C-B96D-600A4B6D5F10}"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1198012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EBD73509-A513-498C-B96D-600A4B6D5F10}" type="datetimeFigureOut">
              <a:rPr kumimoji="1" lang="ja-JP" altLang="en-US" smtClean="0"/>
              <a:t>2022/3/1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2492217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EBD73509-A513-498C-B96D-600A4B6D5F10}"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4068659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EBD73509-A513-498C-B96D-600A4B6D5F10}" type="datetimeFigureOut">
              <a:rPr kumimoji="1" lang="ja-JP" altLang="en-US" smtClean="0"/>
              <a:t>2022/3/1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3597224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EBD73509-A513-498C-B96D-600A4B6D5F10}" type="datetimeFigureOut">
              <a:rPr kumimoji="1" lang="ja-JP" altLang="en-US" smtClean="0"/>
              <a:t>2022/3/1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981473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D73509-A513-498C-B96D-600A4B6D5F10}" type="datetimeFigureOut">
              <a:rPr kumimoji="1" lang="ja-JP" altLang="en-US" smtClean="0"/>
              <a:t>2022/3/1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4031510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BD73509-A513-498C-B96D-600A4B6D5F10}"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2421821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EBD73509-A513-498C-B96D-600A4B6D5F10}" type="datetimeFigureOut">
              <a:rPr kumimoji="1" lang="ja-JP" altLang="en-US" smtClean="0"/>
              <a:t>2022/3/1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330065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D73509-A513-498C-B96D-600A4B6D5F10}" type="datetimeFigureOut">
              <a:rPr kumimoji="1" lang="ja-JP" altLang="en-US" smtClean="0"/>
              <a:t>2022/3/1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876550-B2A0-45A7-9CED-7EA8AAD7C0CD}" type="slidenum">
              <a:rPr kumimoji="1" lang="ja-JP" altLang="en-US" smtClean="0"/>
              <a:t>‹#›</a:t>
            </a:fld>
            <a:endParaRPr kumimoji="1" lang="ja-JP" altLang="en-US"/>
          </a:p>
        </p:txBody>
      </p:sp>
    </p:spTree>
    <p:extLst>
      <p:ext uri="{BB962C8B-B14F-4D97-AF65-F5344CB8AC3E}">
        <p14:creationId xmlns:p14="http://schemas.microsoft.com/office/powerpoint/2010/main" val="865006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78779" y="951056"/>
            <a:ext cx="9322420" cy="334786"/>
          </a:xfrm>
          <a:solidFill>
            <a:srgbClr val="00B0F0"/>
          </a:solidFill>
        </p:spPr>
        <p:txBody>
          <a:bodyPr>
            <a:noAutofit/>
          </a:bodyPr>
          <a:lstStyle/>
          <a:p>
            <a:pPr algn="ctr"/>
            <a:r>
              <a:rPr lang="ja-JP" altLang="en-US" sz="2400" dirty="0">
                <a:latin typeface="ＭＳ ゴシック" panose="020B0609070205080204" pitchFamily="49" charset="-128"/>
                <a:ea typeface="ＭＳ ゴシック" panose="020B0609070205080204" pitchFamily="49" charset="-128"/>
              </a:rPr>
              <a:t>地域医療支援病院の承認のあり方について</a:t>
            </a:r>
          </a:p>
        </p:txBody>
      </p:sp>
      <p:sp>
        <p:nvSpPr>
          <p:cNvPr id="3" name="コンテンツ プレースホルダー 2"/>
          <p:cNvSpPr>
            <a:spLocks noGrp="1"/>
          </p:cNvSpPr>
          <p:nvPr>
            <p:ph idx="1"/>
          </p:nvPr>
        </p:nvSpPr>
        <p:spPr>
          <a:xfrm>
            <a:off x="278781" y="1304693"/>
            <a:ext cx="9322420" cy="5285678"/>
          </a:xfrm>
          <a:ln w="9525">
            <a:solidFill>
              <a:schemeClr val="tx1"/>
            </a:solidFill>
          </a:ln>
        </p:spPr>
        <p:txBody>
          <a:bodyPr>
            <a:normAutofit/>
          </a:bodyPr>
          <a:lstStyle/>
          <a:p>
            <a:pPr marL="0" indent="0">
              <a:lnSpc>
                <a:spcPct val="10000"/>
              </a:lnSpc>
              <a:buNone/>
            </a:pPr>
            <a:endParaRPr lang="en-US" altLang="ja-JP" sz="1401" dirty="0">
              <a:latin typeface="HGｺﾞｼｯｸE" panose="020B0909000000000000" pitchFamily="49" charset="-128"/>
              <a:ea typeface="HGｺﾞｼｯｸE" panose="020B0909000000000000" pitchFamily="49" charset="-128"/>
            </a:endParaRPr>
          </a:p>
          <a:p>
            <a:pPr marL="0" indent="0">
              <a:buNone/>
            </a:pPr>
            <a:r>
              <a:rPr lang="ja-JP" altLang="en-US" sz="1401" dirty="0">
                <a:latin typeface="HGｺﾞｼｯｸE" panose="020B0909000000000000" pitchFamily="49" charset="-128"/>
                <a:ea typeface="HGｺﾞｼｯｸE" panose="020B0909000000000000" pitchFamily="49" charset="-128"/>
              </a:rPr>
              <a:t>◆地域医療支援病院の概要</a:t>
            </a:r>
            <a:endParaRPr lang="en-US" altLang="ja-JP" sz="1401" dirty="0">
              <a:latin typeface="HGｺﾞｼｯｸE" panose="020B0909000000000000" pitchFamily="49" charset="-128"/>
              <a:ea typeface="HGｺﾞｼｯｸE" panose="020B0909000000000000" pitchFamily="49" charset="-128"/>
            </a:endParaRPr>
          </a:p>
          <a:p>
            <a:pPr marL="0" indent="0">
              <a:lnSpc>
                <a:spcPct val="50000"/>
              </a:lnSpc>
              <a:buNone/>
            </a:pPr>
            <a:r>
              <a:rPr lang="ja-JP" altLang="en-US" sz="1401" dirty="0">
                <a:latin typeface="ＭＳ ゴシック" panose="020B0609070205080204" pitchFamily="49" charset="-128"/>
                <a:ea typeface="ＭＳ ゴシック" panose="020B0609070205080204" pitchFamily="49" charset="-128"/>
              </a:rPr>
              <a:t>　　</a:t>
            </a:r>
            <a:r>
              <a:rPr lang="ja-JP" altLang="en-US" sz="1200" dirty="0">
                <a:latin typeface="メイリオ" panose="020B0604030504040204" pitchFamily="50" charset="-128"/>
                <a:ea typeface="メイリオ" panose="020B0604030504040204" pitchFamily="50" charset="-128"/>
              </a:rPr>
              <a:t>紹介者に対する医療提供や医療機器の共同利用の実施等を通じて、地域医療を担う、かかりつけ医等を支援する能力や地域</a:t>
            </a:r>
            <a:r>
              <a:rPr lang="ja-JP" altLang="en-US" sz="1200" dirty="0" smtClean="0">
                <a:latin typeface="メイリオ" panose="020B0604030504040204" pitchFamily="50" charset="-128"/>
                <a:ea typeface="メイリオ" panose="020B0604030504040204" pitchFamily="50" charset="-128"/>
              </a:rPr>
              <a:t>医療</a:t>
            </a:r>
            <a:endParaRPr lang="en-US" altLang="ja-JP" sz="1200" dirty="0" smtClean="0">
              <a:latin typeface="メイリオ" panose="020B0604030504040204" pitchFamily="50" charset="-128"/>
              <a:ea typeface="メイリオ" panose="020B0604030504040204" pitchFamily="50" charset="-128"/>
            </a:endParaRPr>
          </a:p>
          <a:p>
            <a:pPr marL="0" indent="0">
              <a:lnSpc>
                <a:spcPct val="50000"/>
              </a:lnSpc>
              <a:buNone/>
            </a:pPr>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の確保</a:t>
            </a:r>
            <a:r>
              <a:rPr lang="ja-JP" altLang="en-US" sz="1200" dirty="0">
                <a:latin typeface="メイリオ" panose="020B0604030504040204" pitchFamily="50" charset="-128"/>
                <a:ea typeface="メイリオ" panose="020B0604030504040204" pitchFamily="50" charset="-128"/>
              </a:rPr>
              <a:t>を</a:t>
            </a:r>
            <a:r>
              <a:rPr lang="ja-JP" altLang="en-US" sz="1200" dirty="0" smtClean="0">
                <a:latin typeface="メイリオ" panose="020B0604030504040204" pitchFamily="50" charset="-128"/>
                <a:ea typeface="メイリオ" panose="020B0604030504040204" pitchFamily="50" charset="-128"/>
              </a:rPr>
              <a:t>図る病院</a:t>
            </a:r>
            <a:r>
              <a:rPr lang="ja-JP" altLang="en-US" sz="1200" dirty="0">
                <a:latin typeface="メイリオ" panose="020B0604030504040204" pitchFamily="50" charset="-128"/>
                <a:ea typeface="メイリオ" panose="020B0604030504040204" pitchFamily="50" charset="-128"/>
              </a:rPr>
              <a:t>として相応しい構造設備等を有する病院に対して、都道府県知事が個別に承認する。</a:t>
            </a:r>
            <a:endParaRPr lang="en-US" altLang="ja-JP" sz="1200" dirty="0">
              <a:latin typeface="メイリオ" panose="020B0604030504040204" pitchFamily="50" charset="-128"/>
              <a:ea typeface="メイリオ" panose="020B0604030504040204" pitchFamily="50" charset="-128"/>
            </a:endParaRPr>
          </a:p>
          <a:p>
            <a:pPr marL="0" indent="0">
              <a:buNone/>
            </a:pPr>
            <a:endParaRPr lang="en-US" altLang="ja-JP" sz="1401" dirty="0">
              <a:latin typeface="ＭＳ ゴシック" panose="020B0609070205080204" pitchFamily="49" charset="-128"/>
              <a:ea typeface="ＭＳ ゴシック" panose="020B0609070205080204" pitchFamily="49" charset="-128"/>
            </a:endParaRPr>
          </a:p>
          <a:p>
            <a:pPr marL="0" indent="0">
              <a:buNone/>
            </a:pPr>
            <a:endParaRPr lang="en-US" altLang="ja-JP" sz="1200" dirty="0">
              <a:latin typeface="ＭＳ ゴシック" panose="020B0609070205080204" pitchFamily="49" charset="-128"/>
              <a:ea typeface="ＭＳ ゴシック" panose="020B0609070205080204" pitchFamily="49" charset="-128"/>
            </a:endParaRPr>
          </a:p>
          <a:p>
            <a:pPr marL="0" indent="0">
              <a:buNone/>
            </a:pPr>
            <a:r>
              <a:rPr lang="ja-JP" altLang="en-US" sz="1401" dirty="0">
                <a:latin typeface="HGｺﾞｼｯｸE" panose="020B0909000000000000" pitchFamily="49" charset="-128"/>
                <a:ea typeface="HGｺﾞｼｯｸE" panose="020B0909000000000000" pitchFamily="49" charset="-128"/>
              </a:rPr>
              <a:t>◆医療法施行規則の改正のポイント</a:t>
            </a:r>
            <a:endParaRPr lang="en-US" altLang="ja-JP" sz="1401" dirty="0">
              <a:latin typeface="HGｺﾞｼｯｸE" panose="020B0909000000000000" pitchFamily="49" charset="-128"/>
              <a:ea typeface="HGｺﾞｼｯｸE" panose="020B0909000000000000" pitchFamily="49" charset="-128"/>
            </a:endParaRPr>
          </a:p>
          <a:p>
            <a:pPr marL="0" indent="0">
              <a:lnSpc>
                <a:spcPct val="50000"/>
              </a:lnSpc>
              <a:buNone/>
            </a:pPr>
            <a:r>
              <a:rPr lang="ja-JP" altLang="en-US" sz="1401" dirty="0">
                <a:latin typeface="ＭＳ ゴシック" panose="020B0609070205080204" pitchFamily="49" charset="-128"/>
                <a:ea typeface="ＭＳ ゴシック" panose="020B0609070205080204" pitchFamily="49" charset="-128"/>
              </a:rPr>
              <a:t>　　</a:t>
            </a:r>
            <a:r>
              <a:rPr lang="ja-JP" altLang="en-US" sz="1200" dirty="0">
                <a:latin typeface="メイリオ" panose="020B0604030504040204" pitchFamily="50" charset="-128"/>
                <a:ea typeface="メイリオ" panose="020B0604030504040204" pitchFamily="50" charset="-128"/>
              </a:rPr>
              <a:t>地域医療支援病院の管理者が行うべき事項に「地域における医療の確保を図るために特に必要であるものとして都道府県知事</a:t>
            </a:r>
            <a:r>
              <a:rPr lang="ja-JP" altLang="en-US" sz="1200" dirty="0" smtClean="0">
                <a:latin typeface="メイリオ" panose="020B0604030504040204" pitchFamily="50" charset="-128"/>
                <a:ea typeface="メイリオ" panose="020B0604030504040204" pitchFamily="50" charset="-128"/>
              </a:rPr>
              <a:t>が</a:t>
            </a:r>
            <a:endParaRPr lang="en-US" altLang="ja-JP" sz="1200" dirty="0" smtClean="0">
              <a:latin typeface="メイリオ" panose="020B0604030504040204" pitchFamily="50" charset="-128"/>
              <a:ea typeface="メイリオ" panose="020B0604030504040204" pitchFamily="50" charset="-128"/>
            </a:endParaRPr>
          </a:p>
          <a:p>
            <a:pPr marL="0" indent="0">
              <a:lnSpc>
                <a:spcPct val="50000"/>
              </a:lnSpc>
              <a:buNone/>
            </a:pPr>
            <a:r>
              <a:rPr lang="ja-JP" altLang="en-US" sz="1200" dirty="0" smtClean="0">
                <a:latin typeface="メイリオ" panose="020B0604030504040204" pitchFamily="50" charset="-128"/>
                <a:ea typeface="メイリオ" panose="020B0604030504040204" pitchFamily="50" charset="-128"/>
              </a:rPr>
              <a:t>　定める事項」が追加</a:t>
            </a:r>
            <a:r>
              <a:rPr lang="ja-JP" altLang="en-US" sz="1200" dirty="0">
                <a:latin typeface="メイリオ" panose="020B0604030504040204" pitchFamily="50" charset="-128"/>
                <a:ea typeface="メイリオ" panose="020B0604030504040204" pitchFamily="50" charset="-128"/>
              </a:rPr>
              <a:t>され、</a:t>
            </a:r>
            <a:r>
              <a:rPr lang="ja-JP" altLang="en-US" sz="1200" b="1" u="sng" dirty="0">
                <a:latin typeface="メイリオ" panose="020B0604030504040204" pitchFamily="50" charset="-128"/>
                <a:ea typeface="メイリオ" panose="020B0604030504040204" pitchFamily="50" charset="-128"/>
              </a:rPr>
              <a:t>都道府県独自の設置要件を定めることが可能となった</a:t>
            </a:r>
            <a:r>
              <a:rPr lang="ja-JP" altLang="en-US" sz="1200" b="1" u="sng" dirty="0" smtClean="0">
                <a:latin typeface="メイリオ" panose="020B0604030504040204" pitchFamily="50" charset="-128"/>
                <a:ea typeface="メイリオ" panose="020B0604030504040204" pitchFamily="50" charset="-128"/>
              </a:rPr>
              <a:t>。</a:t>
            </a:r>
            <a:endParaRPr lang="en-US" altLang="ja-JP" sz="1200" dirty="0">
              <a:latin typeface="メイリオ" panose="020B0604030504040204" pitchFamily="50" charset="-128"/>
              <a:ea typeface="メイリオ" panose="020B0604030504040204" pitchFamily="50" charset="-128"/>
            </a:endParaRPr>
          </a:p>
          <a:p>
            <a:pPr marL="0" indent="0">
              <a:lnSpc>
                <a:spcPct val="50000"/>
              </a:lnSpc>
              <a:buNone/>
            </a:pPr>
            <a:r>
              <a:rPr lang="ja-JP" altLang="en-US" sz="1200" dirty="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　○平常時からの準備を含め、新興感染症等がまん延し、又はおそれがある状況において、感染症医療の提供を行うこと。</a:t>
            </a:r>
            <a:endParaRPr lang="en-US" altLang="ja-JP" sz="1200" dirty="0" smtClean="0">
              <a:latin typeface="メイリオ" panose="020B0604030504040204" pitchFamily="50" charset="-128"/>
              <a:ea typeface="メイリオ" panose="020B0604030504040204" pitchFamily="50" charset="-128"/>
            </a:endParaRPr>
          </a:p>
          <a:p>
            <a:pPr marL="0" indent="0">
              <a:lnSpc>
                <a:spcPct val="50000"/>
              </a:lnSpc>
              <a:buNone/>
            </a:pPr>
            <a:r>
              <a:rPr lang="ja-JP" altLang="en-US" sz="1200" dirty="0" smtClean="0">
                <a:latin typeface="メイリオ" panose="020B0604030504040204" pitchFamily="50" charset="-128"/>
                <a:ea typeface="メイリオ" panose="020B0604030504040204" pitchFamily="50" charset="-128"/>
              </a:rPr>
              <a:t>　　　○平常時からの準備を含め、災害時に医療を提供すること。　等</a:t>
            </a:r>
            <a:endParaRPr lang="en-US" altLang="ja-JP" sz="1200" dirty="0" smtClean="0">
              <a:latin typeface="メイリオ" panose="020B0604030504040204" pitchFamily="50" charset="-128"/>
              <a:ea typeface="メイリオ" panose="020B0604030504040204" pitchFamily="50" charset="-128"/>
            </a:endParaRPr>
          </a:p>
          <a:p>
            <a:pPr marL="0" indent="0">
              <a:lnSpc>
                <a:spcPct val="0"/>
              </a:lnSpc>
              <a:buNone/>
            </a:pPr>
            <a:endParaRPr lang="en-US" altLang="ja-JP" sz="1200" dirty="0" smtClean="0">
              <a:latin typeface="メイリオ" panose="020B0604030504040204" pitchFamily="50" charset="-128"/>
              <a:ea typeface="メイリオ" panose="020B0604030504040204" pitchFamily="50" charset="-128"/>
            </a:endParaRPr>
          </a:p>
          <a:p>
            <a:pPr marL="0" indent="0">
              <a:buNone/>
            </a:pPr>
            <a:r>
              <a:rPr lang="ja-JP" altLang="en-US" sz="1401" dirty="0" smtClean="0">
                <a:latin typeface="HGｺﾞｼｯｸE" panose="020B0909000000000000" pitchFamily="49" charset="-128"/>
                <a:ea typeface="HGｺﾞｼｯｸE" panose="020B0909000000000000" pitchFamily="49" charset="-128"/>
              </a:rPr>
              <a:t>◆</a:t>
            </a:r>
            <a:r>
              <a:rPr lang="ja-JP" altLang="en-US" sz="1401" dirty="0">
                <a:latin typeface="HGｺﾞｼｯｸE" panose="020B0909000000000000" pitchFamily="49" charset="-128"/>
                <a:ea typeface="HGｺﾞｼｯｸE" panose="020B0909000000000000" pitchFamily="49" charset="-128"/>
              </a:rPr>
              <a:t>大阪府における地域医療支援病院の状況</a:t>
            </a:r>
            <a:endParaRPr lang="en-US" altLang="ja-JP" sz="1401" dirty="0">
              <a:latin typeface="HGｺﾞｼｯｸE" panose="020B0909000000000000" pitchFamily="49" charset="-128"/>
              <a:ea typeface="HGｺﾞｼｯｸE" panose="020B0909000000000000" pitchFamily="49" charset="-128"/>
            </a:endParaRPr>
          </a:p>
          <a:p>
            <a:pPr marL="0" indent="0">
              <a:lnSpc>
                <a:spcPct val="50000"/>
              </a:lnSpc>
              <a:buNone/>
            </a:pPr>
            <a:r>
              <a:rPr lang="ja-JP" altLang="en-US" sz="1200" dirty="0">
                <a:latin typeface="ＭＳ ゴシック" panose="020B0609070205080204" pitchFamily="49" charset="-128"/>
                <a:ea typeface="ＭＳ ゴシック" panose="020B0609070205080204" pitchFamily="49" charset="-128"/>
              </a:rPr>
              <a:t>　</a:t>
            </a:r>
            <a:r>
              <a:rPr lang="ja-JP" altLang="en-US" sz="1200" dirty="0">
                <a:latin typeface="メイリオ" panose="020B0604030504040204" pitchFamily="50" charset="-128"/>
                <a:ea typeface="メイリオ" panose="020B0604030504040204" pitchFamily="50" charset="-128"/>
              </a:rPr>
              <a:t>　○府内で</a:t>
            </a:r>
            <a:r>
              <a:rPr lang="en-US" altLang="ja-JP" sz="1200" dirty="0">
                <a:latin typeface="メイリオ" panose="020B0604030504040204" pitchFamily="50" charset="-128"/>
                <a:ea typeface="メイリオ" panose="020B0604030504040204" pitchFamily="50" charset="-128"/>
              </a:rPr>
              <a:t>47</a:t>
            </a:r>
            <a:r>
              <a:rPr lang="ja-JP" altLang="en-US" sz="1200" dirty="0" smtClean="0">
                <a:latin typeface="メイリオ" panose="020B0604030504040204" pitchFamily="50" charset="-128"/>
                <a:ea typeface="メイリオ" panose="020B0604030504040204" pitchFamily="50" charset="-128"/>
              </a:rPr>
              <a:t>病院を承認（</a:t>
            </a:r>
            <a:r>
              <a:rPr lang="ja-JP" altLang="en-US" sz="1200" dirty="0">
                <a:latin typeface="メイリオ" panose="020B0604030504040204" pitchFamily="50" charset="-128"/>
                <a:ea typeface="メイリオ" panose="020B0604030504040204" pitchFamily="50" charset="-128"/>
              </a:rPr>
              <a:t>令和３年８月時点）</a:t>
            </a:r>
            <a:endParaRPr lang="en-US" altLang="ja-JP" sz="1200" dirty="0">
              <a:latin typeface="メイリオ" panose="020B0604030504040204" pitchFamily="50" charset="-128"/>
              <a:ea typeface="メイリオ" panose="020B0604030504040204" pitchFamily="50" charset="-128"/>
            </a:endParaRPr>
          </a:p>
          <a:p>
            <a:pPr marL="0" indent="0">
              <a:lnSpc>
                <a:spcPct val="50000"/>
              </a:lnSpc>
              <a:buNone/>
            </a:pPr>
            <a:r>
              <a:rPr lang="ja-JP" altLang="en-US" sz="1200" dirty="0">
                <a:latin typeface="メイリオ" panose="020B0604030504040204" pitchFamily="50" charset="-128"/>
                <a:ea typeface="メイリオ" panose="020B0604030504040204" pitchFamily="50" charset="-128"/>
              </a:rPr>
              <a:t>　　○既承認病院において、承認要件が未達成になった事例は</a:t>
            </a:r>
            <a:r>
              <a:rPr lang="ja-JP" altLang="en-US" sz="1200" dirty="0" smtClean="0">
                <a:latin typeface="メイリオ" panose="020B0604030504040204" pitchFamily="50" charset="-128"/>
                <a:ea typeface="メイリオ" panose="020B0604030504040204" pitchFamily="50" charset="-128"/>
              </a:rPr>
              <a:t>ない。</a:t>
            </a:r>
            <a:endParaRPr lang="en-US" altLang="ja-JP" sz="1200" dirty="0">
              <a:latin typeface="メイリオ" panose="020B0604030504040204" pitchFamily="50" charset="-128"/>
              <a:ea typeface="メイリオ" panose="020B0604030504040204" pitchFamily="50" charset="-128"/>
            </a:endParaRPr>
          </a:p>
          <a:p>
            <a:pPr marL="0" indent="0">
              <a:lnSpc>
                <a:spcPct val="50000"/>
              </a:lnSpc>
              <a:buNone/>
            </a:pPr>
            <a:r>
              <a:rPr lang="ja-JP" altLang="en-US" sz="1200" dirty="0">
                <a:latin typeface="メイリオ" panose="020B0604030504040204" pitchFamily="50" charset="-128"/>
                <a:ea typeface="メイリオ" panose="020B0604030504040204" pitchFamily="50" charset="-128"/>
              </a:rPr>
              <a:t>　　○今後も増加が見込まれる。</a:t>
            </a:r>
            <a:endParaRPr lang="en-US" altLang="ja-JP" sz="1200" dirty="0">
              <a:latin typeface="メイリオ" panose="020B0604030504040204" pitchFamily="50" charset="-128"/>
              <a:ea typeface="メイリオ" panose="020B0604030504040204" pitchFamily="50" charset="-128"/>
            </a:endParaRPr>
          </a:p>
          <a:p>
            <a:pPr marL="0" indent="0">
              <a:lnSpc>
                <a:spcPct val="0"/>
              </a:lnSpc>
              <a:buNone/>
            </a:pPr>
            <a:endParaRPr lang="en-US" altLang="ja-JP" sz="1200" dirty="0">
              <a:latin typeface="メイリオ" panose="020B0604030504040204" pitchFamily="50" charset="-128"/>
              <a:ea typeface="メイリオ" panose="020B0604030504040204" pitchFamily="50" charset="-128"/>
            </a:endParaRPr>
          </a:p>
          <a:p>
            <a:pPr marL="0" indent="0">
              <a:buNone/>
            </a:pPr>
            <a:r>
              <a:rPr lang="ja-JP" altLang="en-US" sz="1401" dirty="0" smtClean="0">
                <a:latin typeface="HGｺﾞｼｯｸE" panose="020B0909000000000000" pitchFamily="49" charset="-128"/>
                <a:ea typeface="HGｺﾞｼｯｸE" panose="020B0909000000000000" pitchFamily="49" charset="-128"/>
              </a:rPr>
              <a:t>◆今後の検討課題</a:t>
            </a:r>
            <a:endParaRPr lang="en-US" altLang="ja-JP" sz="1401" dirty="0">
              <a:latin typeface="HGｺﾞｼｯｸE" panose="020B0909000000000000" pitchFamily="49" charset="-128"/>
              <a:ea typeface="HGｺﾞｼｯｸE" panose="020B0909000000000000" pitchFamily="49" charset="-128"/>
            </a:endParaRPr>
          </a:p>
          <a:p>
            <a:pPr marL="0" indent="0">
              <a:lnSpc>
                <a:spcPct val="50000"/>
              </a:lnSpc>
              <a:buNone/>
            </a:pPr>
            <a:r>
              <a:rPr lang="ja-JP" altLang="en-US" sz="1200" dirty="0">
                <a:latin typeface="メイリオ" panose="020B0604030504040204" pitchFamily="50" charset="-128"/>
                <a:ea typeface="メイリオ" panose="020B0604030504040204" pitchFamily="50" charset="-128"/>
              </a:rPr>
              <a:t>　　①大阪府独自要件の</a:t>
            </a:r>
            <a:r>
              <a:rPr lang="ja-JP" altLang="en-US" sz="1200" dirty="0" smtClean="0">
                <a:latin typeface="メイリオ" panose="020B0604030504040204" pitchFamily="50" charset="-128"/>
                <a:ea typeface="メイリオ" panose="020B0604030504040204" pitchFamily="50" charset="-128"/>
              </a:rPr>
              <a:t>設定について</a:t>
            </a:r>
            <a:endParaRPr lang="en-US" altLang="ja-JP" sz="1200" dirty="0">
              <a:latin typeface="メイリオ" panose="020B0604030504040204" pitchFamily="50" charset="-128"/>
              <a:ea typeface="メイリオ" panose="020B0604030504040204" pitchFamily="50" charset="-128"/>
            </a:endParaRPr>
          </a:p>
          <a:p>
            <a:pPr marL="0" indent="0">
              <a:lnSpc>
                <a:spcPct val="50000"/>
              </a:lnSpc>
              <a:buNone/>
            </a:pPr>
            <a:r>
              <a:rPr lang="ja-JP" altLang="en-US" sz="1200" dirty="0">
                <a:latin typeface="メイリオ" panose="020B0604030504040204" pitchFamily="50" charset="-128"/>
                <a:ea typeface="メイリオ" panose="020B0604030504040204" pitchFamily="50" charset="-128"/>
              </a:rPr>
              <a:t>　　②業務</a:t>
            </a:r>
            <a:r>
              <a:rPr lang="ja-JP" altLang="en-US" sz="1200" dirty="0" smtClean="0">
                <a:latin typeface="メイリオ" panose="020B0604030504040204" pitchFamily="50" charset="-128"/>
                <a:ea typeface="メイリオ" panose="020B0604030504040204" pitchFamily="50" charset="-128"/>
              </a:rPr>
              <a:t>報告のあり方について</a:t>
            </a:r>
            <a:endParaRPr lang="en-US" altLang="ja-JP" sz="1200" dirty="0">
              <a:latin typeface="メイリオ" panose="020B0604030504040204" pitchFamily="50" charset="-128"/>
              <a:ea typeface="メイリオ" panose="020B0604030504040204" pitchFamily="50" charset="-128"/>
            </a:endParaRPr>
          </a:p>
          <a:p>
            <a:pPr marL="0" indent="0">
              <a:lnSpc>
                <a:spcPct val="50000"/>
              </a:lnSpc>
              <a:buNone/>
            </a:pPr>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⇒業務報告</a:t>
            </a:r>
            <a:r>
              <a:rPr lang="ja-JP" altLang="en-US" sz="1200" smtClean="0">
                <a:latin typeface="HG丸ｺﾞｼｯｸM-PRO" panose="020F0600000000000000" pitchFamily="50" charset="-128"/>
                <a:ea typeface="HG丸ｺﾞｼｯｸM-PRO" panose="020F0600000000000000" pitchFamily="50" charset="-128"/>
              </a:rPr>
              <a:t>時に、</a:t>
            </a:r>
            <a:r>
              <a:rPr lang="ja-JP" altLang="en-US" sz="1200" dirty="0" smtClean="0">
                <a:latin typeface="HG丸ｺﾞｼｯｸM-PRO" panose="020F0600000000000000" pitchFamily="50" charset="-128"/>
                <a:ea typeface="HG丸ｺﾞｼｯｸM-PRO" panose="020F0600000000000000" pitchFamily="50" charset="-128"/>
              </a:rPr>
              <a:t>以下のような地域</a:t>
            </a:r>
            <a:r>
              <a:rPr lang="ja-JP" altLang="en-US" sz="1200" smtClean="0">
                <a:latin typeface="HG丸ｺﾞｼｯｸM-PRO" panose="020F0600000000000000" pitchFamily="50" charset="-128"/>
                <a:ea typeface="HG丸ｺﾞｼｯｸM-PRO" panose="020F0600000000000000" pitchFamily="50" charset="-128"/>
              </a:rPr>
              <a:t>医療</a:t>
            </a:r>
            <a:r>
              <a:rPr lang="ja-JP" altLang="en-US" sz="1200" smtClean="0">
                <a:latin typeface="HG丸ｺﾞｼｯｸM-PRO" panose="020F0600000000000000" pitchFamily="50" charset="-128"/>
                <a:ea typeface="HG丸ｺﾞｼｯｸM-PRO" panose="020F0600000000000000" pitchFamily="50" charset="-128"/>
              </a:rPr>
              <a:t>機関に</a:t>
            </a:r>
            <a:r>
              <a:rPr lang="ja-JP" altLang="en-US" sz="1200" dirty="0" smtClean="0">
                <a:latin typeface="HG丸ｺﾞｼｯｸM-PRO" panose="020F0600000000000000" pitchFamily="50" charset="-128"/>
                <a:ea typeface="HG丸ｺﾞｼｯｸM-PRO" panose="020F0600000000000000" pitchFamily="50" charset="-128"/>
              </a:rPr>
              <a:t>対する支援の具体的</a:t>
            </a:r>
            <a:r>
              <a:rPr lang="ja-JP" altLang="en-US" sz="1200" smtClean="0">
                <a:latin typeface="HG丸ｺﾞｼｯｸM-PRO" panose="020F0600000000000000" pitchFamily="50" charset="-128"/>
                <a:ea typeface="HG丸ｺﾞｼｯｸM-PRO" panose="020F0600000000000000" pitchFamily="50" charset="-128"/>
              </a:rPr>
              <a:t>な取り組み内容に</a:t>
            </a:r>
            <a:r>
              <a:rPr lang="ja-JP" altLang="en-US" sz="1200" dirty="0" smtClean="0">
                <a:latin typeface="HG丸ｺﾞｼｯｸM-PRO" panose="020F0600000000000000" pitchFamily="50" charset="-128"/>
                <a:ea typeface="HG丸ｺﾞｼｯｸM-PRO" panose="020F0600000000000000" pitchFamily="50" charset="-128"/>
              </a:rPr>
              <a:t>ついての報告を義務化してはどうか。</a:t>
            </a:r>
            <a:endParaRPr lang="en-US" altLang="ja-JP" sz="1200" dirty="0" smtClean="0">
              <a:latin typeface="HG丸ｺﾞｼｯｸM-PRO" panose="020F0600000000000000" pitchFamily="50" charset="-128"/>
              <a:ea typeface="HG丸ｺﾞｼｯｸM-PRO" panose="020F0600000000000000" pitchFamily="50" charset="-128"/>
            </a:endParaRPr>
          </a:p>
          <a:p>
            <a:pPr marL="0" indent="0">
              <a:lnSpc>
                <a:spcPct val="50000"/>
              </a:lnSpc>
              <a:buNone/>
            </a:pPr>
            <a:r>
              <a:rPr lang="ja-JP" altLang="en-US" sz="1200" dirty="0">
                <a:latin typeface="HG丸ｺﾞｼｯｸM-PRO" panose="020F0600000000000000" pitchFamily="50" charset="-128"/>
                <a:ea typeface="HG丸ｺﾞｼｯｸM-PRO" panose="020F0600000000000000" pitchFamily="50" charset="-128"/>
              </a:rPr>
              <a:t>　</a:t>
            </a:r>
            <a:r>
              <a:rPr lang="ja-JP" altLang="en-US" sz="1200" dirty="0" smtClean="0">
                <a:latin typeface="HG丸ｺﾞｼｯｸM-PRO" panose="020F0600000000000000" pitchFamily="50" charset="-128"/>
                <a:ea typeface="HG丸ｺﾞｼｯｸM-PRO" panose="020F0600000000000000" pitchFamily="50" charset="-128"/>
              </a:rPr>
              <a:t>　　　</a:t>
            </a:r>
            <a:r>
              <a:rPr lang="ja-JP" altLang="en-US" sz="1000" dirty="0" smtClean="0">
                <a:latin typeface="HG丸ｺﾞｼｯｸM-PRO" panose="020F0600000000000000" pitchFamily="50" charset="-128"/>
                <a:ea typeface="HG丸ｺﾞｼｯｸM-PRO" panose="020F0600000000000000" pitchFamily="50" charset="-128"/>
              </a:rPr>
              <a:t>（</a:t>
            </a:r>
            <a:r>
              <a:rPr lang="ja-JP" altLang="en-US" sz="1050" dirty="0" smtClean="0">
                <a:latin typeface="HG丸ｺﾞｼｯｸM-PRO" panose="020F0600000000000000" pitchFamily="50" charset="-128"/>
                <a:ea typeface="HG丸ｺﾞｼｯｸM-PRO" panose="020F0600000000000000" pitchFamily="50" charset="-128"/>
              </a:rPr>
              <a:t>例　〇院外医療従事者の研修の充実　　〇登録医療機関への医療情報の提供　　〇地域医療支援病院間の連携　○医療機器等共同利用促進）</a:t>
            </a:r>
            <a:r>
              <a:rPr lang="ja-JP" altLang="en-US" sz="1401" dirty="0">
                <a:latin typeface="ＭＳ ゴシック" panose="020B0609070205080204" pitchFamily="49" charset="-128"/>
                <a:ea typeface="ＭＳ ゴシック" panose="020B0609070205080204" pitchFamily="49" charset="-128"/>
              </a:rPr>
              <a:t>　　</a:t>
            </a:r>
            <a:endParaRPr lang="en-US" altLang="ja-JP" sz="1401" dirty="0">
              <a:latin typeface="ＭＳ ゴシック" panose="020B0609070205080204" pitchFamily="49" charset="-128"/>
              <a:ea typeface="ＭＳ ゴシック" panose="020B0609070205080204" pitchFamily="49" charset="-128"/>
            </a:endParaRPr>
          </a:p>
        </p:txBody>
      </p:sp>
      <p:sp>
        <p:nvSpPr>
          <p:cNvPr id="4" name="正方形/長方形 3"/>
          <p:cNvSpPr/>
          <p:nvPr/>
        </p:nvSpPr>
        <p:spPr>
          <a:xfrm>
            <a:off x="758281" y="2275152"/>
            <a:ext cx="8363415" cy="372534"/>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HG丸ｺﾞｼｯｸM-PRO" panose="020F0600000000000000" pitchFamily="50" charset="-128"/>
                <a:ea typeface="HG丸ｺﾞｼｯｸM-PRO" panose="020F0600000000000000" pitchFamily="50" charset="-128"/>
              </a:rPr>
              <a:t>○紹介者に対する医療の提供　　○医療機器の共同利用の実施　　○救急医療の提供　　○地域医療従事者</a:t>
            </a:r>
            <a:r>
              <a:rPr lang="ja-JP" altLang="en-US" sz="1100">
                <a:solidFill>
                  <a:schemeClr val="tx1"/>
                </a:solidFill>
                <a:latin typeface="HG丸ｺﾞｼｯｸM-PRO" panose="020F0600000000000000" pitchFamily="50" charset="-128"/>
                <a:ea typeface="HG丸ｺﾞｼｯｸM-PRO" panose="020F0600000000000000" pitchFamily="50" charset="-128"/>
              </a:rPr>
              <a:t>に</a:t>
            </a:r>
            <a:r>
              <a:rPr lang="ja-JP" altLang="en-US" sz="1100" smtClean="0">
                <a:solidFill>
                  <a:schemeClr val="tx1"/>
                </a:solidFill>
                <a:latin typeface="HG丸ｺﾞｼｯｸM-PRO" panose="020F0600000000000000" pitchFamily="50" charset="-128"/>
                <a:ea typeface="HG丸ｺﾞｼｯｸM-PRO" panose="020F0600000000000000" pitchFamily="50" charset="-128"/>
              </a:rPr>
              <a:t>対する研修</a:t>
            </a:r>
            <a:r>
              <a:rPr lang="ja-JP" altLang="en-US" sz="1100" dirty="0">
                <a:solidFill>
                  <a:schemeClr val="tx1"/>
                </a:solidFill>
                <a:latin typeface="HG丸ｺﾞｼｯｸM-PRO" panose="020F0600000000000000" pitchFamily="50" charset="-128"/>
                <a:ea typeface="HG丸ｺﾞｼｯｸM-PRO" panose="020F0600000000000000" pitchFamily="50" charset="-128"/>
              </a:rPr>
              <a:t>の実施</a:t>
            </a:r>
          </a:p>
        </p:txBody>
      </p:sp>
      <p:sp>
        <p:nvSpPr>
          <p:cNvPr id="7" name="テキスト ボックス 6"/>
          <p:cNvSpPr txBox="1"/>
          <p:nvPr/>
        </p:nvSpPr>
        <p:spPr>
          <a:xfrm>
            <a:off x="8664497" y="488771"/>
            <a:ext cx="936702" cy="369332"/>
          </a:xfrm>
          <a:prstGeom prst="rect">
            <a:avLst/>
          </a:prstGeom>
          <a:noFill/>
          <a:ln>
            <a:solidFill>
              <a:schemeClr val="tx1"/>
            </a:solidFill>
          </a:ln>
        </p:spPr>
        <p:txBody>
          <a:bodyPr wrap="square" rtlCol="0">
            <a:spAutoFit/>
          </a:bodyPr>
          <a:lstStyle/>
          <a:p>
            <a:r>
              <a:rPr kumimoji="1" lang="ja-JP" altLang="en-US" b="1" dirty="0" smtClean="0">
                <a:latin typeface="ＭＳ ゴシック" panose="020B0609070205080204" pitchFamily="49" charset="-128"/>
                <a:ea typeface="ＭＳ ゴシック" panose="020B0609070205080204" pitchFamily="49" charset="-128"/>
              </a:rPr>
              <a:t>資料３</a:t>
            </a:r>
            <a:endParaRPr kumimoji="1" lang="ja-JP" altLang="en-US"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9684613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TotalTime>
  <Words>395</Words>
  <Application>Microsoft Office PowerPoint</Application>
  <PresentationFormat>A4 210 x 297 mm</PresentationFormat>
  <Paragraphs>25</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HGｺﾞｼｯｸE</vt:lpstr>
      <vt:lpstr>HG丸ｺﾞｼｯｸM-PRO</vt:lpstr>
      <vt:lpstr>ＭＳ ゴシック</vt:lpstr>
      <vt:lpstr>メイリオ</vt:lpstr>
      <vt:lpstr>游ゴシック</vt:lpstr>
      <vt:lpstr>游ゴシック Light</vt:lpstr>
      <vt:lpstr>Arial</vt:lpstr>
      <vt:lpstr>Calibri</vt:lpstr>
      <vt:lpstr>Calibri Light</vt:lpstr>
      <vt:lpstr>Office テーマ</vt:lpstr>
      <vt:lpstr>地域医療支援病院の承認のあり方について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地域医療支援病院の承認のあり方について</dc:title>
  <dc:creator>曽我部　和弘</dc:creator>
  <cp:lastModifiedBy>曽我部　和弘</cp:lastModifiedBy>
  <cp:revision>22</cp:revision>
  <cp:lastPrinted>2022-03-01T05:36:30Z</cp:lastPrinted>
  <dcterms:created xsi:type="dcterms:W3CDTF">2022-02-10T10:14:54Z</dcterms:created>
  <dcterms:modified xsi:type="dcterms:W3CDTF">2022-03-01T05:36:35Z</dcterms:modified>
</cp:coreProperties>
</file>