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0"/>
  </p:notesMasterIdLst>
  <p:sldIdLst>
    <p:sldId id="256" r:id="rId2"/>
    <p:sldId id="311" r:id="rId3"/>
    <p:sldId id="312" r:id="rId4"/>
    <p:sldId id="313" r:id="rId5"/>
    <p:sldId id="314" r:id="rId6"/>
    <p:sldId id="315" r:id="rId7"/>
    <p:sldId id="316" r:id="rId8"/>
    <p:sldId id="317" r:id="rId9"/>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63291" autoAdjust="0"/>
  </p:normalViewPr>
  <p:slideViewPr>
    <p:cSldViewPr snapToGrid="0">
      <p:cViewPr varScale="1">
        <p:scale>
          <a:sx n="74" d="100"/>
          <a:sy n="74" d="100"/>
        </p:scale>
        <p:origin x="111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______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______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______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______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______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______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______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______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______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______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398653797307592"/>
          <c:y val="2.6114791356641572E-2"/>
          <c:w val="0.48514943814985784"/>
          <c:h val="0.96259966291065613"/>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dLbl>
              <c:idx val="0"/>
              <c:layout/>
              <c:tx>
                <c:rich>
                  <a:bodyPr/>
                  <a:lstStyle/>
                  <a:p>
                    <a:fld id="{0C9F0962-A137-43CA-908E-B6F8CF7B2B04}"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2782-4DEA-80F1-507EA333551B}"/>
                </c:ext>
              </c:extLst>
            </c:dLbl>
            <c:dLbl>
              <c:idx val="1"/>
              <c:layout/>
              <c:tx>
                <c:rich>
                  <a:bodyPr/>
                  <a:lstStyle/>
                  <a:p>
                    <a:r>
                      <a:rPr lang="en-US" altLang="ja-JP" dirty="0" smtClean="0"/>
                      <a:t>6,293</a:t>
                    </a:r>
                    <a:r>
                      <a:rPr lang="ja-JP" altLang="en-US" dirty="0" smtClean="0"/>
                      <a:t>人</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782-4DEA-80F1-507EA333551B}"/>
                </c:ext>
              </c:extLst>
            </c:dLbl>
            <c:dLbl>
              <c:idx val="2"/>
              <c:layout/>
              <c:tx>
                <c:rich>
                  <a:bodyPr/>
                  <a:lstStyle/>
                  <a:p>
                    <a:fld id="{2B71931D-70B1-44C6-AC63-DA60704A88DB}"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2782-4DEA-80F1-507EA333551B}"/>
                </c:ext>
              </c:extLst>
            </c:dLbl>
            <c:dLbl>
              <c:idx val="3"/>
              <c:layout/>
              <c:tx>
                <c:rich>
                  <a:bodyPr/>
                  <a:lstStyle/>
                  <a:p>
                    <a:r>
                      <a:rPr lang="en-US" altLang="ja-JP" dirty="0" smtClean="0"/>
                      <a:t>2,740</a:t>
                    </a:r>
                    <a:r>
                      <a:rPr lang="ja-JP" altLang="en-US" dirty="0" smtClean="0"/>
                      <a:t>人</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782-4DEA-80F1-507EA333551B}"/>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Sheet1!$A$3:$A$6</c:f>
              <c:strCache>
                <c:ptCount val="4"/>
                <c:pt idx="0">
                  <c:v>その他</c:v>
                </c:pt>
                <c:pt idx="1">
                  <c:v>きょうだい</c:v>
                </c:pt>
                <c:pt idx="2">
                  <c:v>祖父母</c:v>
                </c:pt>
                <c:pt idx="3">
                  <c:v>父母</c:v>
                </c:pt>
              </c:strCache>
            </c:strRef>
          </c:cat>
          <c:val>
            <c:numRef>
              <c:f>Sheet1!$B$3:$B$6</c:f>
              <c:numCache>
                <c:formatCode>General</c:formatCode>
                <c:ptCount val="4"/>
                <c:pt idx="0">
                  <c:v>829</c:v>
                </c:pt>
                <c:pt idx="1">
                  <c:v>6293</c:v>
                </c:pt>
                <c:pt idx="2">
                  <c:v>916</c:v>
                </c:pt>
                <c:pt idx="3">
                  <c:v>2740</c:v>
                </c:pt>
              </c:numCache>
            </c:numRef>
          </c:val>
          <c:extLst>
            <c:ext xmlns:c16="http://schemas.microsoft.com/office/drawing/2014/chart" uri="{C3380CC4-5D6E-409C-BE32-E72D297353CC}">
              <c16:uniqueId val="{00000000-C576-4DDC-AF42-B78FF4D16645}"/>
            </c:ext>
          </c:extLst>
        </c:ser>
        <c:dLbls>
          <c:showLegendKey val="0"/>
          <c:showVal val="1"/>
          <c:showCatName val="0"/>
          <c:showSerName val="0"/>
          <c:showPercent val="0"/>
          <c:showBubbleSize val="0"/>
        </c:dLbls>
        <c:gapWidth val="150"/>
        <c:overlap val="-25"/>
        <c:axId val="64718176"/>
        <c:axId val="64716928"/>
      </c:barChart>
      <c:catAx>
        <c:axId val="64718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6928"/>
        <c:crosses val="autoZero"/>
        <c:auto val="1"/>
        <c:lblAlgn val="ctr"/>
        <c:lblOffset val="100"/>
        <c:noMultiLvlLbl val="0"/>
      </c:catAx>
      <c:valAx>
        <c:axId val="64716928"/>
        <c:scaling>
          <c:orientation val="minMax"/>
        </c:scaling>
        <c:delete val="1"/>
        <c:axPos val="b"/>
        <c:numFmt formatCode="General" sourceLinked="1"/>
        <c:majorTickMark val="none"/>
        <c:minorTickMark val="none"/>
        <c:tickLblPos val="nextTo"/>
        <c:crossAx val="64718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回答数</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7B3-4A3A-A5E9-B66C6830EC0A}"/>
              </c:ext>
            </c:extLst>
          </c:dPt>
          <c:dPt>
            <c:idx val="1"/>
            <c:bubble3D val="0"/>
            <c:spPr>
              <a:solidFill>
                <a:srgbClr val="FF6600"/>
              </a:solidFill>
              <a:ln w="19050">
                <a:solidFill>
                  <a:schemeClr val="lt1"/>
                </a:solidFill>
              </a:ln>
              <a:effectLst/>
            </c:spPr>
            <c:extLst>
              <c:ext xmlns:c16="http://schemas.microsoft.com/office/drawing/2014/chart" uri="{C3380CC4-5D6E-409C-BE32-E72D297353CC}">
                <c16:uniqueId val="{00000003-B7B3-4A3A-A5E9-B66C6830EC0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7B3-4A3A-A5E9-B66C6830EC0A}"/>
              </c:ext>
            </c:extLst>
          </c:dPt>
          <c:dLbls>
            <c:dLbl>
              <c:idx val="0"/>
              <c:layout>
                <c:manualLayout>
                  <c:x val="-9.6861748495066471E-2"/>
                  <c:y val="9.4305683221044337E-2"/>
                </c:manualLayout>
              </c:layout>
              <c:tx>
                <c:rich>
                  <a:bodyPr/>
                  <a:lstStyle/>
                  <a:p>
                    <a:fld id="{EDE22685-33A2-498C-87D2-BD7C382A55C2}" type="VALUE">
                      <a:rPr lang="en-US" altLang="ja-JP" baseline="0" smtClean="0"/>
                      <a:pPr/>
                      <a:t>[値]</a:t>
                    </a:fld>
                    <a:endParaRPr lang="ja-JP" altLang="en-US"/>
                  </a:p>
                </c:rich>
              </c:tx>
              <c:showLegendKey val="0"/>
              <c:showVal val="0"/>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B7B3-4A3A-A5E9-B66C6830EC0A}"/>
                </c:ext>
              </c:extLst>
            </c:dLbl>
            <c:dLbl>
              <c:idx val="1"/>
              <c:layout/>
              <c:tx>
                <c:rich>
                  <a:bodyPr/>
                  <a:lstStyle/>
                  <a:p>
                    <a:fld id="{17BB3D74-DFF7-48F8-881D-B40FBC61F580}" type="VALUE">
                      <a:rPr lang="en-US" altLang="ja-JP" baseline="0" smtClean="0"/>
                      <a:pPr/>
                      <a:t>[値]</a:t>
                    </a:fld>
                    <a:endParaRPr lang="ja-JP" altLang="en-US"/>
                  </a:p>
                </c:rich>
              </c:tx>
              <c:showLegendKey val="0"/>
              <c:showVal val="0"/>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B7B3-4A3A-A5E9-B66C6830EC0A}"/>
                </c:ext>
              </c:extLst>
            </c:dLbl>
            <c:dLbl>
              <c:idx val="2"/>
              <c:layout>
                <c:manualLayout>
                  <c:x val="9.7052533274024883E-2"/>
                  <c:y val="9.5369498631644609E-2"/>
                </c:manualLayout>
              </c:layout>
              <c:tx>
                <c:rich>
                  <a:bodyPr/>
                  <a:lstStyle/>
                  <a:p>
                    <a:fld id="{A8E1F26A-0379-4059-B103-DB3609373872}" type="VALUE">
                      <a:rPr lang="en-US" altLang="ja-JP" baseline="0" smtClean="0"/>
                      <a:pPr/>
                      <a:t>[値]</a:t>
                    </a:fld>
                    <a:endParaRPr lang="ja-JP" altLang="en-US"/>
                  </a:p>
                </c:rich>
              </c:tx>
              <c:showLegendKey val="0"/>
              <c:showVal val="0"/>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B7B3-4A3A-A5E9-B66C6830EC0A}"/>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ある</c:v>
                </c:pt>
                <c:pt idx="1">
                  <c:v>ない</c:v>
                </c:pt>
                <c:pt idx="2">
                  <c:v>無回答・その他</c:v>
                </c:pt>
              </c:strCache>
            </c:strRef>
          </c:cat>
          <c:val>
            <c:numRef>
              <c:f>Sheet1!$B$2:$B$4</c:f>
              <c:numCache>
                <c:formatCode>0.0%</c:formatCode>
                <c:ptCount val="3"/>
                <c:pt idx="0">
                  <c:v>0.12137288869640538</c:v>
                </c:pt>
                <c:pt idx="1">
                  <c:v>0.76115201385881337</c:v>
                </c:pt>
                <c:pt idx="2">
                  <c:v>0.1174750974447813</c:v>
                </c:pt>
              </c:numCache>
            </c:numRef>
          </c:val>
          <c:extLst>
            <c:ext xmlns:c16="http://schemas.microsoft.com/office/drawing/2014/chart" uri="{C3380CC4-5D6E-409C-BE32-E72D297353CC}">
              <c16:uniqueId val="{00000008-B7B3-4A3A-A5E9-B66C6830EC0A}"/>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1957251560798687"/>
          <c:y val="9.1295945053576119E-2"/>
          <c:w val="0.38042748439201318"/>
          <c:h val="0.8174077193821026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回答数</c:v>
                </c:pt>
              </c:strCache>
            </c:strRef>
          </c:tx>
          <c:spPr>
            <a:solidFill>
              <a:schemeClr val="tx2">
                <a:lumMod val="60000"/>
                <a:lumOff val="40000"/>
              </a:schemeClr>
            </a:solidFill>
          </c:spPr>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1-D6DC-47BF-90F3-4AE277846B68}"/>
              </c:ext>
            </c:extLst>
          </c:dPt>
          <c:dPt>
            <c:idx val="1"/>
            <c:bubble3D val="0"/>
            <c:spPr>
              <a:solidFill>
                <a:srgbClr val="FF6600"/>
              </a:solidFill>
              <a:ln w="19050">
                <a:solidFill>
                  <a:schemeClr val="lt1"/>
                </a:solidFill>
              </a:ln>
              <a:effectLst/>
            </c:spPr>
            <c:extLst>
              <c:ext xmlns:c16="http://schemas.microsoft.com/office/drawing/2014/chart" uri="{C3380CC4-5D6E-409C-BE32-E72D297353CC}">
                <c16:uniqueId val="{00000003-D6DC-47BF-90F3-4AE277846B68}"/>
              </c:ext>
            </c:extLst>
          </c:dPt>
          <c:dPt>
            <c:idx val="2"/>
            <c:bubble3D val="0"/>
            <c:spPr>
              <a:solidFill>
                <a:srgbClr val="92D050"/>
              </a:solidFill>
              <a:ln w="19050">
                <a:solidFill>
                  <a:schemeClr val="lt1"/>
                </a:solidFill>
              </a:ln>
              <a:effectLst/>
            </c:spPr>
            <c:extLst>
              <c:ext xmlns:c16="http://schemas.microsoft.com/office/drawing/2014/chart" uri="{C3380CC4-5D6E-409C-BE32-E72D297353CC}">
                <c16:uniqueId val="{00000005-D6DC-47BF-90F3-4AE277846B68}"/>
              </c:ext>
            </c:extLst>
          </c:dPt>
          <c:dLbls>
            <c:dLbl>
              <c:idx val="0"/>
              <c:layout/>
              <c:tx>
                <c:rich>
                  <a:bodyPr/>
                  <a:lstStyle/>
                  <a:p>
                    <a:fld id="{EDE22685-33A2-498C-87D2-BD7C382A55C2}" type="VALUE">
                      <a:rPr lang="en-US" altLang="ja-JP" baseline="0" smtClean="0"/>
                      <a:pPr/>
                      <a:t>[値]</a:t>
                    </a:fld>
                    <a:endParaRPr lang="ja-JP" altLang="en-US"/>
                  </a:p>
                </c:rich>
              </c:tx>
              <c:showLegendKey val="0"/>
              <c:showVal val="0"/>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D6DC-47BF-90F3-4AE277846B68}"/>
                </c:ext>
              </c:extLst>
            </c:dLbl>
            <c:dLbl>
              <c:idx val="1"/>
              <c:layout/>
              <c:tx>
                <c:rich>
                  <a:bodyPr/>
                  <a:lstStyle/>
                  <a:p>
                    <a:fld id="{17BB3D74-DFF7-48F8-881D-B40FBC61F580}" type="VALUE">
                      <a:rPr lang="en-US" altLang="ja-JP" baseline="0" smtClean="0"/>
                      <a:pPr/>
                      <a:t>[値]</a:t>
                    </a:fld>
                    <a:endParaRPr lang="ja-JP" altLang="en-US"/>
                  </a:p>
                </c:rich>
              </c:tx>
              <c:showLegendKey val="0"/>
              <c:showVal val="0"/>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D6DC-47BF-90F3-4AE277846B68}"/>
                </c:ext>
              </c:extLst>
            </c:dLbl>
            <c:dLbl>
              <c:idx val="2"/>
              <c:layout>
                <c:manualLayout>
                  <c:x val="0.14725211945024469"/>
                  <c:y val="0.10741358663220028"/>
                </c:manualLayout>
              </c:layout>
              <c:tx>
                <c:rich>
                  <a:bodyPr/>
                  <a:lstStyle/>
                  <a:p>
                    <a:fld id="{A8E1F26A-0379-4059-B103-DB3609373872}" type="VALUE">
                      <a:rPr lang="en-US" altLang="ja-JP" baseline="0" smtClean="0"/>
                      <a:pPr/>
                      <a:t>[値]</a:t>
                    </a:fld>
                    <a:endParaRPr lang="ja-JP" altLang="en-US"/>
                  </a:p>
                </c:rich>
              </c:tx>
              <c:showLegendKey val="0"/>
              <c:showVal val="0"/>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D6DC-47BF-90F3-4AE277846B6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ある</c:v>
                </c:pt>
                <c:pt idx="1">
                  <c:v>ない</c:v>
                </c:pt>
                <c:pt idx="2">
                  <c:v>無回答</c:v>
                </c:pt>
              </c:strCache>
            </c:strRef>
          </c:cat>
          <c:val>
            <c:numRef>
              <c:f>Sheet1!$B$2:$B$4</c:f>
              <c:numCache>
                <c:formatCode>0.0%</c:formatCode>
                <c:ptCount val="3"/>
                <c:pt idx="0">
                  <c:v>0.18597560975609756</c:v>
                </c:pt>
                <c:pt idx="1">
                  <c:v>0.52591463414634143</c:v>
                </c:pt>
                <c:pt idx="2">
                  <c:v>0.28810975609756095</c:v>
                </c:pt>
              </c:numCache>
            </c:numRef>
          </c:val>
          <c:extLst>
            <c:ext xmlns:c16="http://schemas.microsoft.com/office/drawing/2014/chart" uri="{C3380CC4-5D6E-409C-BE32-E72D297353CC}">
              <c16:uniqueId val="{00000006-D6DC-47BF-90F3-4AE277846B68}"/>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6642559167022497"/>
          <c:y val="9.1295945053576119E-2"/>
          <c:w val="0.33357440832977503"/>
          <c:h val="0.8174077193821026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7520564406534137"/>
          <c:y val="0.10025785718027827"/>
          <c:w val="0.16955179493516026"/>
          <c:h val="0.79948428563944351"/>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進路や就職など将来の相談にのってほしい</c:v>
                </c:pt>
                <c:pt idx="1">
                  <c:v>学校の勉強や受験勉強など学習のサポート</c:v>
                </c:pt>
                <c:pt idx="2">
                  <c:v>相談相手の事や福祉のサービス等に関する支援</c:v>
                </c:pt>
              </c:strCache>
            </c:strRef>
          </c:cat>
          <c:val>
            <c:numRef>
              <c:f>Sheet1!$B$2:$B$4</c:f>
              <c:numCache>
                <c:formatCode>0.0%</c:formatCode>
                <c:ptCount val="3"/>
                <c:pt idx="0">
                  <c:v>0.22800000000000001</c:v>
                </c:pt>
                <c:pt idx="1">
                  <c:v>0.23899999999999999</c:v>
                </c:pt>
                <c:pt idx="2">
                  <c:v>0.84599999999999997</c:v>
                </c:pt>
              </c:numCache>
            </c:numRef>
          </c:val>
          <c:extLst>
            <c:ext xmlns:c16="http://schemas.microsoft.com/office/drawing/2014/chart" uri="{C3380CC4-5D6E-409C-BE32-E72D297353CC}">
              <c16:uniqueId val="{00000000-3C13-44EA-8334-C84D893EA080}"/>
            </c:ext>
          </c:extLst>
        </c:ser>
        <c:dLbls>
          <c:showLegendKey val="0"/>
          <c:showVal val="1"/>
          <c:showCatName val="0"/>
          <c:showSerName val="0"/>
          <c:showPercent val="0"/>
          <c:showBubbleSize val="0"/>
        </c:dLbls>
        <c:gapWidth val="150"/>
        <c:overlap val="-25"/>
        <c:axId val="64718176"/>
        <c:axId val="64716928"/>
      </c:barChart>
      <c:catAx>
        <c:axId val="64718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6928"/>
        <c:crosses val="autoZero"/>
        <c:auto val="1"/>
        <c:lblAlgn val="ctr"/>
        <c:lblOffset val="100"/>
        <c:noMultiLvlLbl val="0"/>
      </c:catAx>
      <c:valAx>
        <c:axId val="64716928"/>
        <c:scaling>
          <c:orientation val="minMax"/>
        </c:scaling>
        <c:delete val="1"/>
        <c:axPos val="b"/>
        <c:numFmt formatCode="0.0%" sourceLinked="1"/>
        <c:majorTickMark val="none"/>
        <c:minorTickMark val="none"/>
        <c:tickLblPos val="nextTo"/>
        <c:crossAx val="64718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327000815002933"/>
          <c:y val="2.0978134877946301E-2"/>
          <c:w val="0.47085218045487298"/>
          <c:h val="0.95697034549630777"/>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dLbl>
              <c:idx val="2"/>
              <c:layout>
                <c:manualLayout>
                  <c:x val="-4.3627132297561089E-3"/>
                  <c:y val="-3.007940489200072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AD0-48E7-9A5A-B996677F826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無回答</c:v>
                </c:pt>
                <c:pt idx="1">
                  <c:v>その他</c:v>
                </c:pt>
                <c:pt idx="2">
                  <c:v>わからない</c:v>
                </c:pt>
                <c:pt idx="3">
                  <c:v>特にない</c:v>
                </c:pt>
                <c:pt idx="4">
                  <c:v>学校の勉強や受験勉強など学習のサポート</c:v>
                </c:pt>
                <c:pt idx="5">
                  <c:v>進路や就職など将来の相談にのってほしい</c:v>
                </c:pt>
                <c:pt idx="6">
                  <c:v>自由に使える時間がほしい</c:v>
                </c:pt>
                <c:pt idx="7">
                  <c:v>家族への経済的な支援</c:v>
                </c:pt>
                <c:pt idx="11">
                  <c:v>家族の世話について相談にのってほしい</c:v>
                </c:pt>
                <c:pt idx="12">
                  <c:v>同じ境遇の方と話をしてみたい</c:v>
                </c:pt>
                <c:pt idx="13">
                  <c:v>自分のいまの状況について話を聞いてほしい</c:v>
                </c:pt>
              </c:strCache>
            </c:strRef>
          </c:cat>
          <c:val>
            <c:numRef>
              <c:f>Sheet1!$B$2:$B$15</c:f>
              <c:numCache>
                <c:formatCode>0.0%</c:formatCode>
                <c:ptCount val="14"/>
                <c:pt idx="0">
                  <c:v>0.04</c:v>
                </c:pt>
                <c:pt idx="1">
                  <c:v>0.10199999999999999</c:v>
                </c:pt>
                <c:pt idx="2">
                  <c:v>6.5000000000000002E-2</c:v>
                </c:pt>
                <c:pt idx="3">
                  <c:v>0.66800000000000004</c:v>
                </c:pt>
                <c:pt idx="4">
                  <c:v>3.5999999999999997E-2</c:v>
                </c:pt>
                <c:pt idx="5">
                  <c:v>3.5000000000000003E-2</c:v>
                </c:pt>
                <c:pt idx="6">
                  <c:v>6.2E-2</c:v>
                </c:pt>
                <c:pt idx="7">
                  <c:v>3.5999999999999997E-2</c:v>
                </c:pt>
                <c:pt idx="8">
                  <c:v>1.2999999999999999E-2</c:v>
                </c:pt>
                <c:pt idx="9">
                  <c:v>1.2E-2</c:v>
                </c:pt>
                <c:pt idx="10">
                  <c:v>1.4E-2</c:v>
                </c:pt>
                <c:pt idx="11">
                  <c:v>1.4999999999999999E-2</c:v>
                </c:pt>
                <c:pt idx="12">
                  <c:v>2.5999999999999999E-2</c:v>
                </c:pt>
                <c:pt idx="13">
                  <c:v>3.1E-2</c:v>
                </c:pt>
              </c:numCache>
            </c:numRef>
          </c:val>
          <c:extLst>
            <c:ext xmlns:c16="http://schemas.microsoft.com/office/drawing/2014/chart" uri="{C3380CC4-5D6E-409C-BE32-E72D297353CC}">
              <c16:uniqueId val="{00000000-4AD0-48E7-9A5A-B996677F8269}"/>
            </c:ext>
          </c:extLst>
        </c:ser>
        <c:dLbls>
          <c:showLegendKey val="0"/>
          <c:showVal val="1"/>
          <c:showCatName val="0"/>
          <c:showSerName val="0"/>
          <c:showPercent val="0"/>
          <c:showBubbleSize val="0"/>
        </c:dLbls>
        <c:gapWidth val="150"/>
        <c:overlap val="-25"/>
        <c:axId val="64718176"/>
        <c:axId val="64716928"/>
      </c:barChart>
      <c:catAx>
        <c:axId val="64718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64716928"/>
        <c:crosses val="autoZero"/>
        <c:auto val="1"/>
        <c:lblAlgn val="ctr"/>
        <c:lblOffset val="100"/>
        <c:noMultiLvlLbl val="0"/>
      </c:catAx>
      <c:valAx>
        <c:axId val="64716928"/>
        <c:scaling>
          <c:orientation val="minMax"/>
        </c:scaling>
        <c:delete val="1"/>
        <c:axPos val="b"/>
        <c:numFmt formatCode="0.0%" sourceLinked="1"/>
        <c:majorTickMark val="none"/>
        <c:minorTickMark val="none"/>
        <c:tickLblPos val="nextTo"/>
        <c:crossAx val="64718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871562289664789"/>
          <c:y val="2.0978134877946301E-2"/>
          <c:w val="0.39305717925005673"/>
          <c:h val="0.95697034549630777"/>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dLbl>
              <c:idx val="2"/>
              <c:layout>
                <c:manualLayout>
                  <c:x val="-4.3627132297561089E-3"/>
                  <c:y val="-3.007940489200072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754-4B8D-B963-2C8136B2612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無回答</c:v>
                </c:pt>
                <c:pt idx="1">
                  <c:v>わからない</c:v>
                </c:pt>
                <c:pt idx="2">
                  <c:v>特にない</c:v>
                </c:pt>
                <c:pt idx="3">
                  <c:v>その他</c:v>
                </c:pt>
                <c:pt idx="5">
                  <c:v>進路や就職など将来の相談にのってほしい</c:v>
                </c:pt>
                <c:pt idx="6">
                  <c:v>自由に使える時間がほしい</c:v>
                </c:pt>
                <c:pt idx="7">
                  <c:v>家庭への経済的な支援</c:v>
                </c:pt>
                <c:pt idx="11">
                  <c:v>家族のお世話について相談にのってほしい</c:v>
                </c:pt>
                <c:pt idx="12">
                  <c:v>同じ境遇の方と話をしてみたい</c:v>
                </c:pt>
                <c:pt idx="13">
                  <c:v>自分の今の状況について話を聞いてほしい</c:v>
                </c:pt>
              </c:strCache>
            </c:strRef>
          </c:cat>
          <c:val>
            <c:numRef>
              <c:f>Sheet1!$B$2:$B$15</c:f>
              <c:numCache>
                <c:formatCode>0.0%</c:formatCode>
                <c:ptCount val="14"/>
                <c:pt idx="0">
                  <c:v>0.13490853658536586</c:v>
                </c:pt>
                <c:pt idx="1">
                  <c:v>9.375E-2</c:v>
                </c:pt>
                <c:pt idx="2">
                  <c:v>0.38414634146341464</c:v>
                </c:pt>
                <c:pt idx="3">
                  <c:v>1.2195121951219513E-2</c:v>
                </c:pt>
                <c:pt idx="4">
                  <c:v>0.1798780487804878</c:v>
                </c:pt>
                <c:pt idx="5">
                  <c:v>0.18445121951219512</c:v>
                </c:pt>
                <c:pt idx="6">
                  <c:v>0.11600000000000001</c:v>
                </c:pt>
                <c:pt idx="7">
                  <c:v>0.10213414634146341</c:v>
                </c:pt>
                <c:pt idx="8">
                  <c:v>4.2999999999999997E-2</c:v>
                </c:pt>
                <c:pt idx="9">
                  <c:v>0.04</c:v>
                </c:pt>
                <c:pt idx="10">
                  <c:v>4.8000000000000001E-2</c:v>
                </c:pt>
                <c:pt idx="11">
                  <c:v>5.8999999999999997E-2</c:v>
                </c:pt>
                <c:pt idx="12">
                  <c:v>7.3932926829268289E-2</c:v>
                </c:pt>
                <c:pt idx="13">
                  <c:v>0.125</c:v>
                </c:pt>
              </c:numCache>
            </c:numRef>
          </c:val>
          <c:extLst>
            <c:ext xmlns:c16="http://schemas.microsoft.com/office/drawing/2014/chart" uri="{C3380CC4-5D6E-409C-BE32-E72D297353CC}">
              <c16:uniqueId val="{00000001-5754-4B8D-B963-2C8136B2612C}"/>
            </c:ext>
          </c:extLst>
        </c:ser>
        <c:dLbls>
          <c:showLegendKey val="0"/>
          <c:showVal val="1"/>
          <c:showCatName val="0"/>
          <c:showSerName val="0"/>
          <c:showPercent val="0"/>
          <c:showBubbleSize val="0"/>
        </c:dLbls>
        <c:gapWidth val="150"/>
        <c:overlap val="-25"/>
        <c:axId val="64718176"/>
        <c:axId val="64716928"/>
      </c:barChart>
      <c:catAx>
        <c:axId val="64718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64716928"/>
        <c:crosses val="autoZero"/>
        <c:auto val="1"/>
        <c:lblAlgn val="ctr"/>
        <c:lblOffset val="100"/>
        <c:noMultiLvlLbl val="0"/>
      </c:catAx>
      <c:valAx>
        <c:axId val="64716928"/>
        <c:scaling>
          <c:orientation val="minMax"/>
        </c:scaling>
        <c:delete val="1"/>
        <c:axPos val="b"/>
        <c:numFmt formatCode="0.0%" sourceLinked="1"/>
        <c:majorTickMark val="none"/>
        <c:minorTickMark val="none"/>
        <c:tickLblPos val="nextTo"/>
        <c:crossAx val="64718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8953213789785"/>
          <c:y val="0.11696977677091344"/>
          <c:w val="0.57554707256033621"/>
          <c:h val="0.75516641068541923"/>
        </c:manualLayout>
      </c:layout>
      <c:pieChart>
        <c:varyColors val="1"/>
        <c:ser>
          <c:idx val="0"/>
          <c:order val="0"/>
          <c:tx>
            <c:strRef>
              <c:f>Sheet1!$B$1</c:f>
              <c:strCache>
                <c:ptCount val="1"/>
                <c:pt idx="0">
                  <c:v>回答数</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ED2-40C6-8536-69E16EE6C723}"/>
              </c:ext>
            </c:extLst>
          </c:dPt>
          <c:dPt>
            <c:idx val="1"/>
            <c:bubble3D val="0"/>
            <c:spPr>
              <a:solidFill>
                <a:srgbClr val="FF6600"/>
              </a:solidFill>
              <a:ln w="19050">
                <a:solidFill>
                  <a:schemeClr val="lt1"/>
                </a:solidFill>
              </a:ln>
              <a:effectLst/>
            </c:spPr>
            <c:extLst>
              <c:ext xmlns:c16="http://schemas.microsoft.com/office/drawing/2014/chart" uri="{C3380CC4-5D6E-409C-BE32-E72D297353CC}">
                <c16:uniqueId val="{00000003-AED2-40C6-8536-69E16EE6C72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2-AED2-40C6-8536-69E16EE6C723}"/>
              </c:ext>
            </c:extLst>
          </c:dPt>
          <c:dLbls>
            <c:dLbl>
              <c:idx val="0"/>
              <c:layout>
                <c:manualLayout>
                  <c:x val="0.19223322962835104"/>
                  <c:y val="9.5287378386875107E-3"/>
                </c:manualLayout>
              </c:layout>
              <c:tx>
                <c:rich>
                  <a:bodyPr/>
                  <a:lstStyle/>
                  <a:p>
                    <a:fld id="{88A40F4E-7DA1-4209-8299-F01E08007AAE}" type="CATEGORYNAME">
                      <a:rPr lang="ja-JP" altLang="en-US"/>
                      <a:pPr/>
                      <a:t>[分類名]</a:t>
                    </a:fld>
                    <a:r>
                      <a:rPr lang="ja-JP" altLang="en-US" baseline="0" dirty="0"/>
                      <a:t>
</a:t>
                    </a:r>
                    <a:fld id="{EDE22685-33A2-498C-87D2-BD7C382A55C2}" type="VALUE">
                      <a:rPr lang="en-US" altLang="ja-JP" baseline="0" smtClean="0"/>
                      <a:pPr/>
                      <a:t>[値]</a:t>
                    </a:fld>
                    <a:endParaRPr lang="ja-JP" altLang="en-US" baseline="0" dirty="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AED2-40C6-8536-69E16EE6C723}"/>
                </c:ext>
              </c:extLst>
            </c:dLbl>
            <c:dLbl>
              <c:idx val="1"/>
              <c:layout>
                <c:manualLayout>
                  <c:x val="2.5776710594105974E-2"/>
                  <c:y val="-0.25172018090891363"/>
                </c:manualLayout>
              </c:layout>
              <c:tx>
                <c:rich>
                  <a:bodyPr/>
                  <a:lstStyle/>
                  <a:p>
                    <a:fld id="{D7A9B05A-CBFF-4E71-BDC2-E0F8E398CBA0}" type="CATEGORYNAME">
                      <a:rPr lang="ja-JP" altLang="en-US"/>
                      <a:pPr/>
                      <a:t>[分類名]</a:t>
                    </a:fld>
                    <a:r>
                      <a:rPr lang="ja-JP" altLang="en-US" baseline="0" dirty="0"/>
                      <a:t>
</a:t>
                    </a:r>
                    <a:fld id="{17BB3D74-DFF7-48F8-881D-B40FBC61F580}" type="VALUE">
                      <a:rPr lang="en-US" altLang="ja-JP" baseline="0" smtClean="0"/>
                      <a:pPr/>
                      <a:t>[値]</a:t>
                    </a:fld>
                    <a:endParaRPr lang="ja-JP" altLang="en-US" baseline="0" dirty="0"/>
                  </a:p>
                </c:rich>
              </c:tx>
              <c:showLegendKey val="0"/>
              <c:showVal val="1"/>
              <c:showCatName val="1"/>
              <c:showSerName val="0"/>
              <c:showPercent val="1"/>
              <c:showBubbleSize val="0"/>
              <c:extLst>
                <c:ext xmlns:c15="http://schemas.microsoft.com/office/drawing/2012/chart" uri="{CE6537A1-D6FC-4f65-9D91-7224C49458BB}">
                  <c15:layout>
                    <c:manualLayout>
                      <c:w val="0.29739607966479165"/>
                      <c:h val="0.34781680410434174"/>
                    </c:manualLayout>
                  </c15:layout>
                  <c15:dlblFieldTable/>
                  <c15:showDataLabelsRange val="0"/>
                </c:ext>
                <c:ext xmlns:c16="http://schemas.microsoft.com/office/drawing/2014/chart" uri="{C3380CC4-5D6E-409C-BE32-E72D297353CC}">
                  <c16:uniqueId val="{00000003-AED2-40C6-8536-69E16EE6C723}"/>
                </c:ext>
              </c:extLst>
            </c:dLbl>
            <c:dLbl>
              <c:idx val="2"/>
              <c:layout/>
              <c:tx>
                <c:rich>
                  <a:bodyPr/>
                  <a:lstStyle/>
                  <a:p>
                    <a:fld id="{59F7378C-97D8-432B-ABBE-CDC59626A967}" type="CATEGORYNAME">
                      <a:rPr lang="ja-JP" altLang="en-US"/>
                      <a:pPr/>
                      <a:t>[分類名]</a:t>
                    </a:fld>
                    <a:r>
                      <a:rPr lang="ja-JP" altLang="en-US" baseline="0" dirty="0"/>
                      <a:t>
</a:t>
                    </a:r>
                    <a:fld id="{A8E1F26A-0379-4059-B103-DB3609373872}" type="VALUE">
                      <a:rPr lang="en-US" altLang="ja-JP" baseline="0" smtClean="0"/>
                      <a:pPr/>
                      <a:t>[値]</a:t>
                    </a:fld>
                    <a:endParaRPr lang="ja-JP" altLang="en-US" baseline="0" dirty="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AED2-40C6-8536-69E16EE6C72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いる</c:v>
                </c:pt>
                <c:pt idx="1">
                  <c:v>いない</c:v>
                </c:pt>
                <c:pt idx="2">
                  <c:v>無回答</c:v>
                </c:pt>
              </c:strCache>
            </c:strRef>
          </c:cat>
          <c:val>
            <c:numRef>
              <c:f>Sheet1!$B$2:$B$4</c:f>
              <c:numCache>
                <c:formatCode>0.0%</c:formatCode>
                <c:ptCount val="3"/>
                <c:pt idx="0">
                  <c:v>0.114</c:v>
                </c:pt>
                <c:pt idx="1">
                  <c:v>0.85099999999999998</c:v>
                </c:pt>
                <c:pt idx="2">
                  <c:v>3.5000000000000003E-2</c:v>
                </c:pt>
              </c:numCache>
            </c:numRef>
          </c:val>
          <c:extLst>
            <c:ext xmlns:c16="http://schemas.microsoft.com/office/drawing/2014/chart" uri="{C3380CC4-5D6E-409C-BE32-E72D297353CC}">
              <c16:uniqueId val="{00000000-AED2-40C6-8536-69E16EE6C723}"/>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398653797307592"/>
          <c:y val="2.6114791356641572E-2"/>
          <c:w val="0.48514943814985784"/>
          <c:h val="0.96259966291065613"/>
        </c:manualLayout>
      </c:layout>
      <c:barChart>
        <c:barDir val="bar"/>
        <c:grouping val="clustered"/>
        <c:varyColors val="0"/>
        <c:ser>
          <c:idx val="0"/>
          <c:order val="0"/>
          <c:tx>
            <c:strRef>
              <c:f>Sheet1!$B$1</c:f>
              <c:strCache>
                <c:ptCount val="1"/>
                <c:pt idx="0">
                  <c:v>系列 1</c:v>
                </c:pt>
              </c:strCache>
            </c:strRef>
          </c:tx>
          <c:spPr>
            <a:solidFill>
              <a:schemeClr val="accent1"/>
            </a:solidFill>
            <a:ln>
              <a:noFill/>
            </a:ln>
            <a:effectLst/>
          </c:spPr>
          <c:invertIfNegative val="0"/>
          <c:dLbls>
            <c:dLbl>
              <c:idx val="0"/>
              <c:layout/>
              <c:tx>
                <c:rich>
                  <a:bodyPr/>
                  <a:lstStyle/>
                  <a:p>
                    <a:fld id="{C8C7AB0B-AD13-4F23-846D-BB294523F8DB}"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1E35-4A14-8E78-240738FB341B}"/>
                </c:ext>
              </c:extLst>
            </c:dLbl>
            <c:dLbl>
              <c:idx val="1"/>
              <c:layout/>
              <c:tx>
                <c:rich>
                  <a:bodyPr/>
                  <a:lstStyle/>
                  <a:p>
                    <a:fld id="{926565F0-CC0C-4C57-81A2-52FC452CABA6}"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1E35-4A14-8E78-240738FB341B}"/>
                </c:ext>
              </c:extLst>
            </c:dLbl>
            <c:dLbl>
              <c:idx val="2"/>
              <c:layout/>
              <c:tx>
                <c:rich>
                  <a:bodyPr/>
                  <a:lstStyle/>
                  <a:p>
                    <a:fld id="{DE830D4E-1665-4557-A3AA-7BB9D3D79380}"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1E35-4A14-8E78-240738FB341B}"/>
                </c:ext>
              </c:extLst>
            </c:dLbl>
            <c:dLbl>
              <c:idx val="3"/>
              <c:layout/>
              <c:tx>
                <c:rich>
                  <a:bodyPr/>
                  <a:lstStyle/>
                  <a:p>
                    <a:fld id="{88B5BCA3-FF52-4495-ADF2-2E590C1263FE}"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1E35-4A14-8E78-240738FB341B}"/>
                </c:ext>
              </c:extLst>
            </c:dLbl>
            <c:dLbl>
              <c:idx val="4"/>
              <c:layout/>
              <c:tx>
                <c:rich>
                  <a:bodyPr/>
                  <a:lstStyle/>
                  <a:p>
                    <a:fld id="{10979814-0CBE-4E47-83D6-6750AF5ED417}" type="VALUE">
                      <a:rPr lang="en-US" altLang="ja-JP" smtClean="0"/>
                      <a:pPr/>
                      <a:t>[値]</a:t>
                    </a:fld>
                    <a:r>
                      <a:rPr lang="ja-JP" altLang="en-US" smtClean="0"/>
                      <a:t>人</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1E35-4A14-8E78-240738FB341B}"/>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無回答</c:v>
                </c:pt>
                <c:pt idx="1">
                  <c:v>その他</c:v>
                </c:pt>
                <c:pt idx="2">
                  <c:v>きょうだい</c:v>
                </c:pt>
                <c:pt idx="3">
                  <c:v>祖父母</c:v>
                </c:pt>
                <c:pt idx="4">
                  <c:v>父母</c:v>
                </c:pt>
              </c:strCache>
            </c:strRef>
          </c:cat>
          <c:val>
            <c:numRef>
              <c:f>Sheet1!$B$2:$B$6</c:f>
              <c:numCache>
                <c:formatCode>General</c:formatCode>
                <c:ptCount val="5"/>
                <c:pt idx="0">
                  <c:v>281</c:v>
                </c:pt>
                <c:pt idx="1">
                  <c:v>114</c:v>
                </c:pt>
                <c:pt idx="2">
                  <c:v>540</c:v>
                </c:pt>
                <c:pt idx="3">
                  <c:v>206</c:v>
                </c:pt>
                <c:pt idx="4">
                  <c:v>404</c:v>
                </c:pt>
              </c:numCache>
            </c:numRef>
          </c:val>
          <c:extLst>
            <c:ext xmlns:c16="http://schemas.microsoft.com/office/drawing/2014/chart" uri="{C3380CC4-5D6E-409C-BE32-E72D297353CC}">
              <c16:uniqueId val="{00000000-F45F-4CFC-ADC8-6130A804BECE}"/>
            </c:ext>
          </c:extLst>
        </c:ser>
        <c:dLbls>
          <c:showLegendKey val="0"/>
          <c:showVal val="1"/>
          <c:showCatName val="0"/>
          <c:showSerName val="0"/>
          <c:showPercent val="0"/>
          <c:showBubbleSize val="0"/>
        </c:dLbls>
        <c:gapWidth val="150"/>
        <c:overlap val="-25"/>
        <c:axId val="64718176"/>
        <c:axId val="64716928"/>
      </c:barChart>
      <c:catAx>
        <c:axId val="64718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6928"/>
        <c:crosses val="autoZero"/>
        <c:auto val="1"/>
        <c:lblAlgn val="ctr"/>
        <c:lblOffset val="100"/>
        <c:noMultiLvlLbl val="0"/>
      </c:catAx>
      <c:valAx>
        <c:axId val="64716928"/>
        <c:scaling>
          <c:orientation val="minMax"/>
        </c:scaling>
        <c:delete val="1"/>
        <c:axPos val="b"/>
        <c:numFmt formatCode="General" sourceLinked="1"/>
        <c:majorTickMark val="none"/>
        <c:minorTickMark val="none"/>
        <c:tickLblPos val="nextTo"/>
        <c:crossAx val="64718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8953213789785"/>
          <c:y val="0.11696977677091344"/>
          <c:w val="0.57554707256033621"/>
          <c:h val="0.75516641068541923"/>
        </c:manualLayout>
      </c:layout>
      <c:pieChart>
        <c:varyColors val="1"/>
        <c:ser>
          <c:idx val="0"/>
          <c:order val="0"/>
          <c:tx>
            <c:strRef>
              <c:f>Sheet1!$B$1</c:f>
              <c:strCache>
                <c:ptCount val="1"/>
                <c:pt idx="0">
                  <c:v>回答数</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5CB-45D6-840A-50B01AFB0BD7}"/>
              </c:ext>
            </c:extLst>
          </c:dPt>
          <c:dPt>
            <c:idx val="1"/>
            <c:bubble3D val="0"/>
            <c:spPr>
              <a:solidFill>
                <a:srgbClr val="FF6600"/>
              </a:solidFill>
              <a:ln w="19050">
                <a:solidFill>
                  <a:schemeClr val="lt1"/>
                </a:solidFill>
              </a:ln>
              <a:effectLst/>
            </c:spPr>
            <c:extLst>
              <c:ext xmlns:c16="http://schemas.microsoft.com/office/drawing/2014/chart" uri="{C3380CC4-5D6E-409C-BE32-E72D297353CC}">
                <c16:uniqueId val="{00000003-95CB-45D6-840A-50B01AFB0BD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5CB-45D6-840A-50B01AFB0BD7}"/>
              </c:ext>
            </c:extLst>
          </c:dPt>
          <c:dLbls>
            <c:dLbl>
              <c:idx val="0"/>
              <c:layout>
                <c:manualLayout>
                  <c:x val="0.27639638716892712"/>
                  <c:y val="4.5024846389856203E-2"/>
                </c:manualLayout>
              </c:layout>
              <c:tx>
                <c:rich>
                  <a:bodyPr/>
                  <a:lstStyle/>
                  <a:p>
                    <a:fld id="{88A40F4E-7DA1-4209-8299-F01E08007AAE}" type="CATEGORYNAME">
                      <a:rPr lang="ja-JP" altLang="en-US"/>
                      <a:pPr/>
                      <a:t>[分類名]</a:t>
                    </a:fld>
                    <a:r>
                      <a:rPr lang="ja-JP" altLang="en-US" baseline="0" dirty="0"/>
                      <a:t>
</a:t>
                    </a:r>
                    <a:fld id="{EDE22685-33A2-498C-87D2-BD7C382A55C2}" type="VALUE">
                      <a:rPr lang="en-US" altLang="ja-JP" baseline="0" smtClean="0"/>
                      <a:pPr/>
                      <a:t>[値]</a:t>
                    </a:fld>
                    <a:endParaRPr lang="ja-JP" altLang="en-US" baseline="0" dirty="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95CB-45D6-840A-50B01AFB0BD7}"/>
                </c:ext>
              </c:extLst>
            </c:dLbl>
            <c:dLbl>
              <c:idx val="1"/>
              <c:layout>
                <c:manualLayout>
                  <c:x val="2.5776710594105974E-2"/>
                  <c:y val="-0.25172018090891363"/>
                </c:manualLayout>
              </c:layout>
              <c:tx>
                <c:rich>
                  <a:bodyPr/>
                  <a:lstStyle/>
                  <a:p>
                    <a:fld id="{D7A9B05A-CBFF-4E71-BDC2-E0F8E398CBA0}" type="CATEGORYNAME">
                      <a:rPr lang="ja-JP" altLang="en-US"/>
                      <a:pPr/>
                      <a:t>[分類名]</a:t>
                    </a:fld>
                    <a:r>
                      <a:rPr lang="ja-JP" altLang="en-US" baseline="0" dirty="0"/>
                      <a:t>
</a:t>
                    </a:r>
                    <a:fld id="{17BB3D74-DFF7-48F8-881D-B40FBC61F580}" type="VALUE">
                      <a:rPr lang="en-US" altLang="ja-JP" baseline="0" smtClean="0"/>
                      <a:pPr/>
                      <a:t>[値]</a:t>
                    </a:fld>
                    <a:endParaRPr lang="ja-JP" altLang="en-US" baseline="0" dirty="0"/>
                  </a:p>
                </c:rich>
              </c:tx>
              <c:showLegendKey val="0"/>
              <c:showVal val="1"/>
              <c:showCatName val="1"/>
              <c:showSerName val="0"/>
              <c:showPercent val="1"/>
              <c:showBubbleSize val="0"/>
              <c:extLst>
                <c:ext xmlns:c15="http://schemas.microsoft.com/office/drawing/2012/chart" uri="{CE6537A1-D6FC-4f65-9D91-7224C49458BB}">
                  <c15:layout>
                    <c:manualLayout>
                      <c:w val="0.29739607966479165"/>
                      <c:h val="0.34781680410434174"/>
                    </c:manualLayout>
                  </c15:layout>
                  <c15:dlblFieldTable/>
                  <c15:showDataLabelsRange val="0"/>
                </c:ext>
                <c:ext xmlns:c16="http://schemas.microsoft.com/office/drawing/2014/chart" uri="{C3380CC4-5D6E-409C-BE32-E72D297353CC}">
                  <c16:uniqueId val="{00000003-95CB-45D6-840A-50B01AFB0BD7}"/>
                </c:ext>
              </c:extLst>
            </c:dLbl>
            <c:dLbl>
              <c:idx val="2"/>
              <c:layout/>
              <c:tx>
                <c:rich>
                  <a:bodyPr/>
                  <a:lstStyle/>
                  <a:p>
                    <a:fld id="{59F7378C-97D8-432B-ABBE-CDC59626A967}" type="CATEGORYNAME">
                      <a:rPr lang="ja-JP" altLang="en-US"/>
                      <a:pPr/>
                      <a:t>[分類名]</a:t>
                    </a:fld>
                    <a:r>
                      <a:rPr lang="ja-JP" altLang="en-US" baseline="0" dirty="0"/>
                      <a:t>
</a:t>
                    </a:r>
                    <a:fld id="{A8E1F26A-0379-4059-B103-DB3609373872}" type="VALUE">
                      <a:rPr lang="en-US" altLang="ja-JP" baseline="0" smtClean="0"/>
                      <a:pPr/>
                      <a:t>[値]</a:t>
                    </a:fld>
                    <a:endParaRPr lang="ja-JP" altLang="en-US" baseline="0" dirty="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95CB-45D6-840A-50B01AFB0BD7}"/>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いる</c:v>
                </c:pt>
                <c:pt idx="1">
                  <c:v>いない</c:v>
                </c:pt>
                <c:pt idx="2">
                  <c:v>無回答</c:v>
                </c:pt>
              </c:strCache>
            </c:strRef>
          </c:cat>
          <c:val>
            <c:numRef>
              <c:f>Sheet1!$B$2:$B$4</c:f>
              <c:numCache>
                <c:formatCode>0.0%</c:formatCode>
                <c:ptCount val="3"/>
                <c:pt idx="0">
                  <c:v>6.5000000000000002E-2</c:v>
                </c:pt>
                <c:pt idx="1">
                  <c:v>0.91900000000000004</c:v>
                </c:pt>
                <c:pt idx="2">
                  <c:v>1.6E-2</c:v>
                </c:pt>
              </c:numCache>
            </c:numRef>
          </c:val>
          <c:extLst>
            <c:ext xmlns:c16="http://schemas.microsoft.com/office/drawing/2014/chart" uri="{C3380CC4-5D6E-409C-BE32-E72D297353CC}">
              <c16:uniqueId val="{00000006-95CB-45D6-840A-50B01AFB0BD7}"/>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249575534878459"/>
          <c:y val="0.11515313240317721"/>
          <c:w val="0.57168102336968707"/>
          <c:h val="0.82234692648773999"/>
        </c:manualLayout>
      </c:layout>
      <c:pieChart>
        <c:varyColors val="1"/>
        <c:ser>
          <c:idx val="0"/>
          <c:order val="0"/>
          <c:tx>
            <c:strRef>
              <c:f>Sheet1!$B$1</c:f>
              <c:strCache>
                <c:ptCount val="1"/>
                <c:pt idx="0">
                  <c:v>％</c:v>
                </c:pt>
              </c:strCache>
            </c:strRef>
          </c:tx>
          <c:spPr>
            <a:ln>
              <a:solidFill>
                <a:schemeClr val="tx1"/>
              </a:solidFill>
            </a:ln>
          </c:spPr>
          <c:dPt>
            <c:idx val="0"/>
            <c:bubble3D val="0"/>
            <c:spPr>
              <a:solidFill>
                <a:schemeClr val="accent1"/>
              </a:solidFill>
              <a:ln w="19050">
                <a:solidFill>
                  <a:schemeClr val="tx1"/>
                </a:solidFill>
              </a:ln>
              <a:effectLst/>
            </c:spPr>
            <c:extLst>
              <c:ext xmlns:c16="http://schemas.microsoft.com/office/drawing/2014/chart" uri="{C3380CC4-5D6E-409C-BE32-E72D297353CC}">
                <c16:uniqueId val="{00000003-02D3-49C2-9B37-8173B18A416A}"/>
              </c:ext>
            </c:extLst>
          </c:dPt>
          <c:dPt>
            <c:idx val="1"/>
            <c:bubble3D val="0"/>
            <c:spPr>
              <a:solidFill>
                <a:schemeClr val="accent2"/>
              </a:solidFill>
              <a:ln w="19050">
                <a:solidFill>
                  <a:schemeClr val="tx1"/>
                </a:solidFill>
              </a:ln>
              <a:effectLst/>
            </c:spPr>
            <c:extLst>
              <c:ext xmlns:c16="http://schemas.microsoft.com/office/drawing/2014/chart" uri="{C3380CC4-5D6E-409C-BE32-E72D297353CC}">
                <c16:uniqueId val="{00000004-02D3-49C2-9B37-8173B18A416A}"/>
              </c:ext>
            </c:extLst>
          </c:dPt>
          <c:dPt>
            <c:idx val="2"/>
            <c:bubble3D val="0"/>
            <c:spPr>
              <a:solidFill>
                <a:schemeClr val="accent3"/>
              </a:solidFill>
              <a:ln w="19050">
                <a:solidFill>
                  <a:schemeClr val="tx1"/>
                </a:solidFill>
              </a:ln>
              <a:effectLst/>
            </c:spPr>
            <c:extLst>
              <c:ext xmlns:c16="http://schemas.microsoft.com/office/drawing/2014/chart" uri="{C3380CC4-5D6E-409C-BE32-E72D297353CC}">
                <c16:uniqueId val="{00000005-02D3-49C2-9B37-8173B18A416A}"/>
              </c:ext>
            </c:extLst>
          </c:dPt>
          <c:dPt>
            <c:idx val="3"/>
            <c:bubble3D val="0"/>
            <c:spPr>
              <a:solidFill>
                <a:schemeClr val="accent4"/>
              </a:solidFill>
              <a:ln w="19050">
                <a:solidFill>
                  <a:schemeClr val="tx1"/>
                </a:solidFill>
              </a:ln>
              <a:effectLst/>
            </c:spPr>
            <c:extLst>
              <c:ext xmlns:c16="http://schemas.microsoft.com/office/drawing/2014/chart" uri="{C3380CC4-5D6E-409C-BE32-E72D297353CC}">
                <c16:uniqueId val="{00000006-02D3-49C2-9B37-8173B18A416A}"/>
              </c:ext>
            </c:extLst>
          </c:dPt>
          <c:dPt>
            <c:idx val="4"/>
            <c:bubble3D val="0"/>
            <c:spPr>
              <a:solidFill>
                <a:schemeClr val="accent5"/>
              </a:solidFill>
              <a:ln w="19050">
                <a:solidFill>
                  <a:schemeClr val="tx1"/>
                </a:solidFill>
              </a:ln>
              <a:effectLst/>
            </c:spPr>
            <c:extLst>
              <c:ext xmlns:c16="http://schemas.microsoft.com/office/drawing/2014/chart" uri="{C3380CC4-5D6E-409C-BE32-E72D297353CC}">
                <c16:uniqueId val="{00000007-02D3-49C2-9B37-8173B18A416A}"/>
              </c:ext>
            </c:extLst>
          </c:dPt>
          <c:dPt>
            <c:idx val="5"/>
            <c:bubble3D val="0"/>
            <c:spPr>
              <a:solidFill>
                <a:schemeClr val="accent6"/>
              </a:solidFill>
              <a:ln w="19050">
                <a:solidFill>
                  <a:schemeClr val="tx1"/>
                </a:solidFill>
              </a:ln>
              <a:effectLst/>
            </c:spPr>
            <c:extLst>
              <c:ext xmlns:c16="http://schemas.microsoft.com/office/drawing/2014/chart" uri="{C3380CC4-5D6E-409C-BE32-E72D297353CC}">
                <c16:uniqueId val="{00000008-02D3-49C2-9B37-8173B18A416A}"/>
              </c:ext>
            </c:extLst>
          </c:dPt>
          <c:dPt>
            <c:idx val="6"/>
            <c:bubble3D val="0"/>
            <c:spPr>
              <a:solidFill>
                <a:schemeClr val="accent1">
                  <a:lumMod val="60000"/>
                </a:schemeClr>
              </a:solidFill>
              <a:ln w="19050">
                <a:solidFill>
                  <a:schemeClr val="tx1"/>
                </a:solidFill>
              </a:ln>
              <a:effectLst/>
            </c:spPr>
            <c:extLst>
              <c:ext xmlns:c16="http://schemas.microsoft.com/office/drawing/2014/chart" uri="{C3380CC4-5D6E-409C-BE32-E72D297353CC}">
                <c16:uniqueId val="{00000009-02D3-49C2-9B37-8173B18A416A}"/>
              </c:ext>
            </c:extLst>
          </c:dPt>
          <c:dPt>
            <c:idx val="7"/>
            <c:bubble3D val="0"/>
            <c:spPr>
              <a:solidFill>
                <a:schemeClr val="accent2">
                  <a:lumMod val="60000"/>
                </a:schemeClr>
              </a:solidFill>
              <a:ln w="19050">
                <a:solidFill>
                  <a:schemeClr val="tx1"/>
                </a:solidFill>
              </a:ln>
              <a:effectLst/>
            </c:spPr>
            <c:extLst>
              <c:ext xmlns:c16="http://schemas.microsoft.com/office/drawing/2014/chart" uri="{C3380CC4-5D6E-409C-BE32-E72D297353CC}">
                <c16:uniqueId val="{0000000A-02D3-49C2-9B37-8173B18A416A}"/>
              </c:ext>
            </c:extLst>
          </c:dPt>
          <c:dPt>
            <c:idx val="8"/>
            <c:bubble3D val="0"/>
            <c:spPr>
              <a:solidFill>
                <a:schemeClr val="accent3">
                  <a:lumMod val="60000"/>
                </a:schemeClr>
              </a:solidFill>
              <a:ln w="19050">
                <a:solidFill>
                  <a:schemeClr val="tx1"/>
                </a:solidFill>
              </a:ln>
              <a:effectLst/>
            </c:spPr>
            <c:extLst>
              <c:ext xmlns:c16="http://schemas.microsoft.com/office/drawing/2014/chart" uri="{C3380CC4-5D6E-409C-BE32-E72D297353CC}">
                <c16:uniqueId val="{00000002-02D3-49C2-9B37-8173B18A416A}"/>
              </c:ext>
            </c:extLst>
          </c:dPt>
          <c:dPt>
            <c:idx val="9"/>
            <c:bubble3D val="0"/>
            <c:spPr>
              <a:solidFill>
                <a:schemeClr val="accent4">
                  <a:lumMod val="60000"/>
                </a:schemeClr>
              </a:solidFill>
              <a:ln w="19050">
                <a:solidFill>
                  <a:schemeClr val="tx1"/>
                </a:solidFill>
              </a:ln>
              <a:effectLst/>
            </c:spPr>
            <c:extLst>
              <c:ext xmlns:c16="http://schemas.microsoft.com/office/drawing/2014/chart" uri="{C3380CC4-5D6E-409C-BE32-E72D297353CC}">
                <c16:uniqueId val="{0000000B-02D3-49C2-9B37-8173B18A416A}"/>
              </c:ext>
            </c:extLst>
          </c:dPt>
          <c:dPt>
            <c:idx val="10"/>
            <c:bubble3D val="0"/>
            <c:spPr>
              <a:solidFill>
                <a:schemeClr val="accent5">
                  <a:lumMod val="60000"/>
                </a:schemeClr>
              </a:solidFill>
              <a:ln w="19050">
                <a:solidFill>
                  <a:schemeClr val="tx1"/>
                </a:solidFill>
              </a:ln>
              <a:effectLst/>
            </c:spPr>
            <c:extLst>
              <c:ext xmlns:c16="http://schemas.microsoft.com/office/drawing/2014/chart" uri="{C3380CC4-5D6E-409C-BE32-E72D297353CC}">
                <c16:uniqueId val="{00000001-02D3-49C2-9B37-8173B18A416A}"/>
              </c:ext>
            </c:extLst>
          </c:dPt>
          <c:dLbls>
            <c:dLbl>
              <c:idx val="0"/>
              <c:layout>
                <c:manualLayout>
                  <c:x val="-3.6188664789936986E-2"/>
                  <c:y val="3.1973297922632829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mn-lt"/>
                        <a:ea typeface="+mn-ea"/>
                        <a:cs typeface="+mn-cs"/>
                      </a:defRPr>
                    </a:pPr>
                    <a:fld id="{64438572-B680-40F4-9ED5-C2D5E88D4E07}" type="CATEGORYNAME">
                      <a:rPr lang="ja-JP" altLang="en-US" smtClean="0"/>
                      <a:pPr>
                        <a:defRPr sz="1400"/>
                      </a:pPr>
                      <a:t>[分類名]</a:t>
                    </a:fld>
                    <a:r>
                      <a:rPr lang="ja-JP" altLang="en-US" baseline="0" dirty="0"/>
                      <a:t>
</a:t>
                    </a:r>
                    <a:r>
                      <a:rPr lang="en-US" altLang="ja-JP" baseline="0" dirty="0" smtClean="0"/>
                      <a:t>6.6% 11</a:t>
                    </a:r>
                    <a:r>
                      <a:rPr lang="ja-JP" altLang="en-US" baseline="0" dirty="0" smtClean="0"/>
                      <a:t>校</a:t>
                    </a: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12868930934808445"/>
                      <c:h val="0.17115292180953454"/>
                    </c:manualLayout>
                  </c15:layout>
                  <c15:dlblFieldTable/>
                  <c15:showDataLabelsRange val="0"/>
                </c:ext>
                <c:ext xmlns:c16="http://schemas.microsoft.com/office/drawing/2014/chart" uri="{C3380CC4-5D6E-409C-BE32-E72D297353CC}">
                  <c16:uniqueId val="{00000003-02D3-49C2-9B37-8173B18A416A}"/>
                </c:ext>
              </c:extLst>
            </c:dLbl>
            <c:dLbl>
              <c:idx val="1"/>
              <c:layout/>
              <c:tx>
                <c:rich>
                  <a:bodyPr/>
                  <a:lstStyle/>
                  <a:p>
                    <a:fld id="{29044394-E10B-48ED-A1EE-1B67117A8ADA}" type="CATEGORYNAME">
                      <a:rPr lang="ja-JP" altLang="en-US"/>
                      <a:pPr/>
                      <a:t>[分類名]</a:t>
                    </a:fld>
                    <a:r>
                      <a:rPr lang="ja-JP" altLang="en-US" baseline="0" dirty="0"/>
                      <a:t>
</a:t>
                    </a:r>
                    <a:r>
                      <a:rPr lang="en-US" altLang="ja-JP" baseline="0" dirty="0" smtClean="0"/>
                      <a:t>6.6% 11</a:t>
                    </a:r>
                    <a:r>
                      <a:rPr lang="ja-JP" altLang="en-US" baseline="0" dirty="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02D3-49C2-9B37-8173B18A416A}"/>
                </c:ext>
              </c:extLst>
            </c:dLbl>
            <c:dLbl>
              <c:idx val="2"/>
              <c:layout/>
              <c:tx>
                <c:rich>
                  <a:bodyPr/>
                  <a:lstStyle/>
                  <a:p>
                    <a:fld id="{7FBB2502-2DDC-4421-9D0E-B45DA00ED42B}" type="CATEGORYNAME">
                      <a:rPr lang="ja-JP" altLang="en-US"/>
                      <a:pPr/>
                      <a:t>[分類名]</a:t>
                    </a:fld>
                    <a:r>
                      <a:rPr lang="ja-JP" altLang="en-US" baseline="0"/>
                      <a:t>
</a:t>
                    </a:r>
                    <a:r>
                      <a:rPr lang="en-US" altLang="ja-JP" baseline="0" smtClean="0"/>
                      <a:t>7.2% 12</a:t>
                    </a:r>
                    <a:r>
                      <a:rPr lang="ja-JP" altLang="en-US" baseline="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02D3-49C2-9B37-8173B18A416A}"/>
                </c:ext>
              </c:extLst>
            </c:dLbl>
            <c:dLbl>
              <c:idx val="3"/>
              <c:layout/>
              <c:tx>
                <c:rich>
                  <a:bodyPr/>
                  <a:lstStyle/>
                  <a:p>
                    <a:fld id="{13F686C5-3DE6-4ECC-89BC-EEF54AC72480}" type="CATEGORYNAME">
                      <a:rPr lang="ja-JP" altLang="en-US"/>
                      <a:pPr/>
                      <a:t>[分類名]</a:t>
                    </a:fld>
                    <a:r>
                      <a:rPr lang="ja-JP" altLang="en-US" baseline="0" dirty="0"/>
                      <a:t>
</a:t>
                    </a:r>
                    <a:r>
                      <a:rPr lang="en-US" altLang="ja-JP" baseline="0" dirty="0" smtClean="0"/>
                      <a:t>10.2% 17</a:t>
                    </a:r>
                    <a:r>
                      <a:rPr lang="ja-JP" altLang="en-US" baseline="0" dirty="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6-02D3-49C2-9B37-8173B18A416A}"/>
                </c:ext>
              </c:extLst>
            </c:dLbl>
            <c:dLbl>
              <c:idx val="4"/>
              <c:layout>
                <c:manualLayout>
                  <c:x val="-7.7993486213303658E-3"/>
                  <c:y val="-9.8961152410573058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mn-lt"/>
                        <a:ea typeface="+mn-ea"/>
                        <a:cs typeface="+mn-cs"/>
                      </a:defRPr>
                    </a:pPr>
                    <a:fld id="{8D96CA90-EDF4-4D77-A890-F6E4879B4E8B}" type="CATEGORYNAME">
                      <a:rPr lang="ja-JP" altLang="en-US"/>
                      <a:pPr>
                        <a:defRPr sz="1400"/>
                      </a:pPr>
                      <a:t>[分類名]</a:t>
                    </a:fld>
                    <a:r>
                      <a:rPr lang="ja-JP" altLang="en-US" baseline="0"/>
                      <a:t>
</a:t>
                    </a:r>
                    <a:r>
                      <a:rPr lang="en-US" altLang="ja-JP" baseline="0" smtClean="0"/>
                      <a:t>10.8% 18</a:t>
                    </a:r>
                    <a:r>
                      <a:rPr lang="ja-JP" altLang="en-US" baseline="0" smtClean="0"/>
                      <a:t>校</a:t>
                    </a: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14688773236838856"/>
                      <c:h val="0.18389421684628884"/>
                    </c:manualLayout>
                  </c15:layout>
                  <c15:dlblFieldTable/>
                  <c15:showDataLabelsRange val="0"/>
                </c:ext>
                <c:ext xmlns:c16="http://schemas.microsoft.com/office/drawing/2014/chart" uri="{C3380CC4-5D6E-409C-BE32-E72D297353CC}">
                  <c16:uniqueId val="{00000007-02D3-49C2-9B37-8173B18A416A}"/>
                </c:ext>
              </c:extLst>
            </c:dLbl>
            <c:dLbl>
              <c:idx val="5"/>
              <c:layout/>
              <c:tx>
                <c:rich>
                  <a:bodyPr/>
                  <a:lstStyle/>
                  <a:p>
                    <a:fld id="{006C74D3-C48D-450E-8A2E-F5575B108FDB}" type="CATEGORYNAME">
                      <a:rPr lang="ja-JP" altLang="en-US"/>
                      <a:pPr/>
                      <a:t>[分類名]</a:t>
                    </a:fld>
                    <a:r>
                      <a:rPr lang="ja-JP" altLang="en-US" baseline="0" dirty="0"/>
                      <a:t>
</a:t>
                    </a:r>
                    <a:r>
                      <a:rPr lang="en-US" altLang="ja-JP" baseline="0" dirty="0" smtClean="0"/>
                      <a:t>11.4% 19</a:t>
                    </a:r>
                    <a:r>
                      <a:rPr lang="ja-JP" altLang="en-US" baseline="0" dirty="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8-02D3-49C2-9B37-8173B18A416A}"/>
                </c:ext>
              </c:extLst>
            </c:dLbl>
            <c:dLbl>
              <c:idx val="6"/>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fld id="{CE83F82F-4FA7-4DA2-9104-A786D6CF9C83}" type="CATEGORYNAME">
                      <a:rPr lang="ja-JP" altLang="en-US">
                        <a:solidFill>
                          <a:schemeClr val="bg1"/>
                        </a:solidFill>
                      </a:rPr>
                      <a:pPr>
                        <a:defRPr sz="1400">
                          <a:solidFill>
                            <a:schemeClr val="bg1"/>
                          </a:solidFill>
                        </a:defRPr>
                      </a:pPr>
                      <a:t>[分類名]</a:t>
                    </a:fld>
                    <a:r>
                      <a:rPr lang="ja-JP" altLang="en-US" baseline="0" dirty="0">
                        <a:solidFill>
                          <a:schemeClr val="bg1"/>
                        </a:solidFill>
                      </a:rPr>
                      <a:t>
</a:t>
                    </a:r>
                    <a:r>
                      <a:rPr lang="en-US" altLang="ja-JP" baseline="0" dirty="0" smtClean="0">
                        <a:solidFill>
                          <a:schemeClr val="bg1"/>
                        </a:solidFill>
                      </a:rPr>
                      <a:t>15.6% 26</a:t>
                    </a:r>
                    <a:r>
                      <a:rPr lang="ja-JP" altLang="en-US" baseline="0" dirty="0" smtClean="0">
                        <a:solidFill>
                          <a:schemeClr val="bg1"/>
                        </a:solidFill>
                      </a:rPr>
                      <a:t>校</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02D3-49C2-9B37-8173B18A416A}"/>
                </c:ext>
              </c:extLst>
            </c:dLbl>
            <c:dLbl>
              <c:idx val="7"/>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fld id="{3F69B71C-B773-4C2E-B986-83604188CDBA}" type="CATEGORYNAME">
                      <a:rPr lang="ja-JP" altLang="en-US">
                        <a:solidFill>
                          <a:schemeClr val="bg1"/>
                        </a:solidFill>
                      </a:rPr>
                      <a:pPr>
                        <a:defRPr sz="1400">
                          <a:solidFill>
                            <a:schemeClr val="bg1"/>
                          </a:solidFill>
                        </a:defRPr>
                      </a:pPr>
                      <a:t>[分類名]</a:t>
                    </a:fld>
                    <a:r>
                      <a:rPr lang="ja-JP" altLang="en-US" baseline="0">
                        <a:solidFill>
                          <a:schemeClr val="bg1"/>
                        </a:solidFill>
                      </a:rPr>
                      <a:t>
</a:t>
                    </a:r>
                    <a:r>
                      <a:rPr lang="en-US" altLang="ja-JP" baseline="0" smtClean="0">
                        <a:solidFill>
                          <a:schemeClr val="bg1"/>
                        </a:solidFill>
                      </a:rPr>
                      <a:t>14.4% 24</a:t>
                    </a:r>
                    <a:r>
                      <a:rPr lang="ja-JP" altLang="en-US" baseline="0" smtClean="0">
                        <a:solidFill>
                          <a:schemeClr val="bg1"/>
                        </a:solidFill>
                      </a:rPr>
                      <a:t>校</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A-02D3-49C2-9B37-8173B18A416A}"/>
                </c:ext>
              </c:extLst>
            </c:dLbl>
            <c:dLbl>
              <c:idx val="8"/>
              <c:layout>
                <c:manualLayout>
                  <c:x val="-1.7716872044964645E-2"/>
                  <c:y val="1.0994245079175872E-2"/>
                </c:manualLayout>
              </c:layout>
              <c:tx>
                <c:rich>
                  <a:bodyPr/>
                  <a:lstStyle/>
                  <a:p>
                    <a:fld id="{3E3E5713-18B3-4165-BF11-54D2451281B3}" type="CATEGORYNAME">
                      <a:rPr lang="ja-JP" altLang="en-US"/>
                      <a:pPr/>
                      <a:t>[分類名]</a:t>
                    </a:fld>
                    <a:r>
                      <a:rPr lang="ja-JP" altLang="en-US" baseline="0" dirty="0"/>
                      <a:t>
</a:t>
                    </a:r>
                    <a:r>
                      <a:rPr lang="en-US" altLang="ja-JP" baseline="0" dirty="0" smtClean="0"/>
                      <a:t>7.2% 12</a:t>
                    </a:r>
                    <a:r>
                      <a:rPr lang="ja-JP" altLang="en-US" baseline="0" dirty="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02D3-49C2-9B37-8173B18A416A}"/>
                </c:ext>
              </c:extLst>
            </c:dLbl>
            <c:dLbl>
              <c:idx val="9"/>
              <c:layout/>
              <c:tx>
                <c:rich>
                  <a:bodyPr/>
                  <a:lstStyle/>
                  <a:p>
                    <a:fld id="{31E73E45-DAED-44A3-9C2F-734B8DDEB6D6}" type="CATEGORYNAME">
                      <a:rPr lang="ja-JP" altLang="en-US"/>
                      <a:pPr/>
                      <a:t>[分類名]</a:t>
                    </a:fld>
                    <a:r>
                      <a:rPr lang="ja-JP" altLang="en-US" baseline="0"/>
                      <a:t>
</a:t>
                    </a:r>
                    <a:r>
                      <a:rPr lang="en-US" altLang="ja-JP" baseline="0" smtClean="0"/>
                      <a:t>3.6% 6</a:t>
                    </a:r>
                    <a:r>
                      <a:rPr lang="ja-JP" altLang="en-US" baseline="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B-02D3-49C2-9B37-8173B18A416A}"/>
                </c:ext>
              </c:extLst>
            </c:dLbl>
            <c:dLbl>
              <c:idx val="10"/>
              <c:layout>
                <c:manualLayout>
                  <c:x val="2.7242145299127385E-2"/>
                  <c:y val="5.5078554830082279E-3"/>
                </c:manualLayout>
              </c:layout>
              <c:tx>
                <c:rich>
                  <a:bodyPr/>
                  <a:lstStyle/>
                  <a:p>
                    <a:fld id="{EF2FE485-5777-46DA-A1B3-501969C21B06}" type="CATEGORYNAME">
                      <a:rPr lang="ja-JP" altLang="en-US"/>
                      <a:pPr/>
                      <a:t>[分類名]</a:t>
                    </a:fld>
                    <a:r>
                      <a:rPr lang="ja-JP" altLang="en-US" baseline="0" dirty="0"/>
                      <a:t>
</a:t>
                    </a:r>
                    <a:r>
                      <a:rPr lang="en-US" altLang="ja-JP" baseline="0" dirty="0" smtClean="0"/>
                      <a:t>6.6% 11</a:t>
                    </a:r>
                    <a:r>
                      <a:rPr lang="ja-JP" altLang="en-US" baseline="0" dirty="0" smtClean="0"/>
                      <a:t>校</a:t>
                    </a:r>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02D3-49C2-9B37-8173B18A416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Sheet1!$A$2:$A$12</c:f>
              <c:strCache>
                <c:ptCount val="11"/>
                <c:pt idx="0">
                  <c:v>1～9人</c:v>
                </c:pt>
                <c:pt idx="1">
                  <c:v>10～19人</c:v>
                </c:pt>
                <c:pt idx="2">
                  <c:v>20～29人</c:v>
                </c:pt>
                <c:pt idx="3">
                  <c:v>30～39人</c:v>
                </c:pt>
                <c:pt idx="4">
                  <c:v>40～49人</c:v>
                </c:pt>
                <c:pt idx="5">
                  <c:v>50～59人</c:v>
                </c:pt>
                <c:pt idx="6">
                  <c:v>60～69人</c:v>
                </c:pt>
                <c:pt idx="7">
                  <c:v>70～79人</c:v>
                </c:pt>
                <c:pt idx="8">
                  <c:v>80～89人</c:v>
                </c:pt>
                <c:pt idx="9">
                  <c:v>90～99人</c:v>
                </c:pt>
                <c:pt idx="10">
                  <c:v>100人以上</c:v>
                </c:pt>
              </c:strCache>
            </c:strRef>
          </c:cat>
          <c:val>
            <c:numRef>
              <c:f>Sheet1!$B$2:$B$12</c:f>
              <c:numCache>
                <c:formatCode>0.0%</c:formatCode>
                <c:ptCount val="11"/>
                <c:pt idx="0">
                  <c:v>6.5868263473053898E-2</c:v>
                </c:pt>
                <c:pt idx="1">
                  <c:v>6.5868263473053898E-2</c:v>
                </c:pt>
                <c:pt idx="2">
                  <c:v>7.1856287425149698E-2</c:v>
                </c:pt>
                <c:pt idx="3">
                  <c:v>0.10179640718562874</c:v>
                </c:pt>
                <c:pt idx="4">
                  <c:v>0.10778443113772455</c:v>
                </c:pt>
                <c:pt idx="5">
                  <c:v>0.11377245508982035</c:v>
                </c:pt>
                <c:pt idx="6">
                  <c:v>0.15568862275449102</c:v>
                </c:pt>
                <c:pt idx="7">
                  <c:v>0.1437125748502994</c:v>
                </c:pt>
                <c:pt idx="8">
                  <c:v>7.1856287425149698E-2</c:v>
                </c:pt>
                <c:pt idx="9">
                  <c:v>3.5928143712574849E-2</c:v>
                </c:pt>
                <c:pt idx="10">
                  <c:v>6.5868263473053898E-2</c:v>
                </c:pt>
              </c:numCache>
            </c:numRef>
          </c:val>
          <c:extLst>
            <c:ext xmlns:c16="http://schemas.microsoft.com/office/drawing/2014/chart" uri="{C3380CC4-5D6E-409C-BE32-E72D297353CC}">
              <c16:uniqueId val="{00000000-02D3-49C2-9B37-8173B18A416A}"/>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ほぼ毎日</c:v>
                </c:pt>
              </c:strCache>
            </c:strRef>
          </c:tx>
          <c:spPr>
            <a:solidFill>
              <a:schemeClr val="accent1"/>
            </a:solidFill>
            <a:ln>
              <a:solidFill>
                <a:schemeClr val="tx1"/>
              </a:solidFill>
            </a:ln>
            <a:effectLst/>
          </c:spPr>
          <c:invertIfNegative val="0"/>
          <c:dLbls>
            <c:dLbl>
              <c:idx val="0"/>
              <c:layout>
                <c:manualLayout>
                  <c:x val="2.5455181508458064E-3"/>
                  <c:y val="6.3106491583420132E-2"/>
                </c:manualLayout>
              </c:layout>
              <c:tx>
                <c:rich>
                  <a:bodyPr/>
                  <a:lstStyle/>
                  <a:p>
                    <a:r>
                      <a:rPr lang="en-US" altLang="ja-JP" dirty="0" smtClean="0"/>
                      <a:t>(</a:t>
                    </a:r>
                    <a:fld id="{00B8B532-9DBA-482B-A57D-DF8F538372AD}"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2E3A-441E-B8AB-1849698B8A0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Sheet1!$B$2</c:f>
              <c:numCache>
                <c:formatCode>0.0%</c:formatCode>
                <c:ptCount val="1"/>
                <c:pt idx="0">
                  <c:v>0.36128048780487804</c:v>
                </c:pt>
              </c:numCache>
            </c:numRef>
          </c:val>
          <c:extLst>
            <c:ext xmlns:c16="http://schemas.microsoft.com/office/drawing/2014/chart" uri="{C3380CC4-5D6E-409C-BE32-E72D297353CC}">
              <c16:uniqueId val="{00000000-CC95-4A61-8819-BD5FF1E9ABA0}"/>
            </c:ext>
          </c:extLst>
        </c:ser>
        <c:ser>
          <c:idx val="1"/>
          <c:order val="1"/>
          <c:tx>
            <c:strRef>
              <c:f>Sheet1!$C$1</c:f>
              <c:strCache>
                <c:ptCount val="1"/>
                <c:pt idx="0">
                  <c:v>週に３～５日</c:v>
                </c:pt>
              </c:strCache>
            </c:strRef>
          </c:tx>
          <c:spPr>
            <a:solidFill>
              <a:schemeClr val="accent2"/>
            </a:solidFill>
            <a:ln>
              <a:solidFill>
                <a:schemeClr val="tx1"/>
              </a:solidFill>
            </a:ln>
            <a:effectLst/>
          </c:spPr>
          <c:invertIfNegative val="0"/>
          <c:dLbls>
            <c:dLbl>
              <c:idx val="0"/>
              <c:layout>
                <c:manualLayout>
                  <c:x val="2.5640244976273072E-3"/>
                  <c:y val="7.0994803031347656E-2"/>
                </c:manualLayout>
              </c:layout>
              <c:tx>
                <c:rich>
                  <a:bodyPr/>
                  <a:lstStyle/>
                  <a:p>
                    <a:r>
                      <a:rPr lang="en-US" altLang="ja-JP" sz="800" dirty="0" smtClean="0"/>
                      <a:t>(</a:t>
                    </a:r>
                    <a:fld id="{6070D624-CE77-4CFA-BF32-BFD6CD79C430}" type="VALUE">
                      <a:rPr lang="en-US" altLang="ja-JP" sz="800" smtClean="0"/>
                      <a:pPr/>
                      <a:t>[値]</a:t>
                    </a:fld>
                    <a:r>
                      <a:rPr lang="en-US" altLang="ja-JP" sz="800"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2E3A-441E-B8AB-1849698B8A0A}"/>
                </c:ext>
              </c:extLst>
            </c:dLbl>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Sheet1!$C$2</c:f>
              <c:numCache>
                <c:formatCode>0.0%</c:formatCode>
                <c:ptCount val="1"/>
                <c:pt idx="0">
                  <c:v>0.10823170731707317</c:v>
                </c:pt>
              </c:numCache>
            </c:numRef>
          </c:val>
          <c:extLst>
            <c:ext xmlns:c16="http://schemas.microsoft.com/office/drawing/2014/chart" uri="{C3380CC4-5D6E-409C-BE32-E72D297353CC}">
              <c16:uniqueId val="{00000001-CC95-4A61-8819-BD5FF1E9ABA0}"/>
            </c:ext>
          </c:extLst>
        </c:ser>
        <c:ser>
          <c:idx val="2"/>
          <c:order val="2"/>
          <c:tx>
            <c:strRef>
              <c:f>Sheet1!$D$1</c:f>
              <c:strCache>
                <c:ptCount val="1"/>
                <c:pt idx="0">
                  <c:v>週に１～２日</c:v>
                </c:pt>
              </c:strCache>
            </c:strRef>
          </c:tx>
          <c:spPr>
            <a:solidFill>
              <a:schemeClr val="accent3"/>
            </a:solidFill>
            <a:ln>
              <a:solidFill>
                <a:schemeClr val="tx1"/>
              </a:solidFill>
            </a:ln>
            <a:effectLst/>
          </c:spPr>
          <c:invertIfNegative val="0"/>
          <c:dLbls>
            <c:dLbl>
              <c:idx val="0"/>
              <c:layout>
                <c:manualLayout>
                  <c:x val="-2.5089034432351641E-3"/>
                  <c:y val="7.0994803031347656E-2"/>
                </c:manualLayout>
              </c:layout>
              <c:tx>
                <c:rich>
                  <a:bodyPr rot="0" spcFirstLastPara="1" vertOverflow="ellipsis" vert="horz" wrap="square" anchor="ctr" anchorCtr="1"/>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r>
                      <a:rPr lang="en-US" altLang="ja-JP" sz="800" dirty="0" smtClean="0"/>
                      <a:t>(</a:t>
                    </a:r>
                    <a:fld id="{CA773D4F-3F93-43E1-9F96-5E7BF0C08DA9}" type="VALUE">
                      <a:rPr lang="en-US" altLang="ja-JP" sz="800" smtClean="0"/>
                      <a:pPr>
                        <a:defRPr sz="800"/>
                      </a:pPr>
                      <a:t>[値]</a:t>
                    </a:fld>
                    <a:r>
                      <a:rPr lang="en-US" altLang="ja-JP" sz="800" dirty="0" smtClean="0"/>
                      <a:t>)</a:t>
                    </a:r>
                  </a:p>
                </c:rich>
              </c:tx>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2E3A-441E-B8AB-1849698B8A0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Sheet1!$D$2</c:f>
              <c:numCache>
                <c:formatCode>0.0%</c:formatCode>
                <c:ptCount val="1"/>
                <c:pt idx="0">
                  <c:v>0.10365853658536585</c:v>
                </c:pt>
              </c:numCache>
            </c:numRef>
          </c:val>
          <c:extLst>
            <c:ext xmlns:c16="http://schemas.microsoft.com/office/drawing/2014/chart" uri="{C3380CC4-5D6E-409C-BE32-E72D297353CC}">
              <c16:uniqueId val="{00000002-CC95-4A61-8819-BD5FF1E9ABA0}"/>
            </c:ext>
          </c:extLst>
        </c:ser>
        <c:ser>
          <c:idx val="3"/>
          <c:order val="3"/>
          <c:tx>
            <c:strRef>
              <c:f>Sheet1!$E$1</c:f>
              <c:strCache>
                <c:ptCount val="1"/>
                <c:pt idx="0">
                  <c:v>１ヵ月に数日</c:v>
                </c:pt>
              </c:strCache>
            </c:strRef>
          </c:tx>
          <c:spPr>
            <a:solidFill>
              <a:schemeClr val="accent4"/>
            </a:solidFill>
            <a:ln>
              <a:solidFill>
                <a:schemeClr val="tx1"/>
              </a:solidFill>
            </a:ln>
            <a:effectLst/>
          </c:spPr>
          <c:invertIfNegative val="0"/>
          <c:dLbls>
            <c:dLbl>
              <c:idx val="0"/>
              <c:layout>
                <c:manualLayout>
                  <c:x val="2.5272107970404968E-3"/>
                  <c:y val="7.0994803031347656E-2"/>
                </c:manualLayout>
              </c:layout>
              <c:tx>
                <c:rich>
                  <a:bodyPr/>
                  <a:lstStyle/>
                  <a:p>
                    <a:r>
                      <a:rPr lang="en-US" altLang="ja-JP" dirty="0" smtClean="0"/>
                      <a:t>(</a:t>
                    </a:r>
                    <a:fld id="{A947CF95-2749-4C10-8EB9-6258A809492B}"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2E3A-441E-B8AB-1849698B8A0A}"/>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Sheet1!$E$2</c:f>
              <c:numCache>
                <c:formatCode>0.0%</c:formatCode>
                <c:ptCount val="1"/>
                <c:pt idx="0">
                  <c:v>5.8689024390243899E-2</c:v>
                </c:pt>
              </c:numCache>
            </c:numRef>
          </c:val>
          <c:extLst>
            <c:ext xmlns:c16="http://schemas.microsoft.com/office/drawing/2014/chart" uri="{C3380CC4-5D6E-409C-BE32-E72D297353CC}">
              <c16:uniqueId val="{00000003-CC95-4A61-8819-BD5FF1E9ABA0}"/>
            </c:ext>
          </c:extLst>
        </c:ser>
        <c:ser>
          <c:idx val="4"/>
          <c:order val="4"/>
          <c:tx>
            <c:strRef>
              <c:f>Sheet1!$F$1</c:f>
              <c:strCache>
                <c:ptCount val="1"/>
                <c:pt idx="0">
                  <c:v>その他・無回答</c:v>
                </c:pt>
              </c:strCache>
            </c:strRef>
          </c:tx>
          <c:spPr>
            <a:solidFill>
              <a:schemeClr val="accent5"/>
            </a:solidFill>
            <a:ln>
              <a:solidFill>
                <a:schemeClr val="tx1"/>
              </a:solidFill>
            </a:ln>
            <a:effectLst/>
          </c:spPr>
          <c:invertIfNegative val="0"/>
          <c:dLbls>
            <c:dLbl>
              <c:idx val="0"/>
              <c:layout>
                <c:manualLayout>
                  <c:x val="-5.0176078934942763E-3"/>
                  <c:y val="6.3106491583420132E-2"/>
                </c:manualLayout>
              </c:layout>
              <c:tx>
                <c:rich>
                  <a:bodyPr/>
                  <a:lstStyle/>
                  <a:p>
                    <a:r>
                      <a:rPr lang="en-US" altLang="ja-JP" dirty="0" smtClean="0"/>
                      <a:t>(</a:t>
                    </a:r>
                    <a:fld id="{4058D13E-DA05-497C-91D6-A5DB35A30C6A}"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2E3A-441E-B8AB-1849698B8A0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Sheet1!$F$2</c:f>
              <c:numCache>
                <c:formatCode>0.0%</c:formatCode>
                <c:ptCount val="1"/>
                <c:pt idx="0">
                  <c:v>0.36814024390243905</c:v>
                </c:pt>
              </c:numCache>
            </c:numRef>
          </c:val>
          <c:extLst>
            <c:ext xmlns:c16="http://schemas.microsoft.com/office/drawing/2014/chart" uri="{C3380CC4-5D6E-409C-BE32-E72D297353CC}">
              <c16:uniqueId val="{00000004-CC95-4A61-8819-BD5FF1E9ABA0}"/>
            </c:ext>
          </c:extLst>
        </c:ser>
        <c:dLbls>
          <c:showLegendKey val="0"/>
          <c:showVal val="1"/>
          <c:showCatName val="0"/>
          <c:showSerName val="0"/>
          <c:showPercent val="0"/>
          <c:showBubbleSize val="0"/>
        </c:dLbls>
        <c:gapWidth val="75"/>
        <c:overlap val="100"/>
        <c:axId val="64711936"/>
        <c:axId val="64719008"/>
      </c:barChart>
      <c:catAx>
        <c:axId val="64711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9008"/>
        <c:crosses val="autoZero"/>
        <c:auto val="1"/>
        <c:lblAlgn val="ctr"/>
        <c:lblOffset val="100"/>
        <c:noMultiLvlLbl val="0"/>
      </c:catAx>
      <c:valAx>
        <c:axId val="6471900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1936"/>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sz="1050">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７時間以上</c:v>
                </c:pt>
              </c:strCache>
            </c:strRef>
          </c:tx>
          <c:spPr>
            <a:solidFill>
              <a:schemeClr val="accent1"/>
            </a:solidFill>
            <a:ln>
              <a:solidFill>
                <a:schemeClr val="tx1"/>
              </a:solidFill>
            </a:ln>
            <a:effectLst/>
          </c:spPr>
          <c:invertIfNegative val="0"/>
          <c:dLbls>
            <c:dLbl>
              <c:idx val="0"/>
              <c:layout>
                <c:manualLayout>
                  <c:x val="0"/>
                  <c:y val="5.5218145838017665E-2"/>
                </c:manualLayout>
              </c:layout>
              <c:tx>
                <c:rich>
                  <a:bodyPr/>
                  <a:lstStyle/>
                  <a:p>
                    <a:r>
                      <a:rPr lang="en-US" altLang="ja-JP" sz="600" dirty="0" smtClean="0"/>
                      <a:t>(</a:t>
                    </a:r>
                    <a:fld id="{71475223-82CC-45A8-8C40-550E3860570E}" type="VALUE">
                      <a:rPr lang="en-US" altLang="ja-JP" sz="600" smtClean="0"/>
                      <a:pPr/>
                      <a:t>[値]</a:t>
                    </a:fld>
                    <a:r>
                      <a:rPr lang="en-US" altLang="ja-JP" sz="600"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43F2-4376-B371-6CD6E2A310EE}"/>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Sheet1!$B$2</c:f>
              <c:numCache>
                <c:formatCode>0.0%</c:formatCode>
                <c:ptCount val="1"/>
                <c:pt idx="0">
                  <c:v>5.6402439024390245E-2</c:v>
                </c:pt>
              </c:numCache>
            </c:numRef>
          </c:val>
          <c:extLst>
            <c:ext xmlns:c16="http://schemas.microsoft.com/office/drawing/2014/chart" uri="{C3380CC4-5D6E-409C-BE32-E72D297353CC}">
              <c16:uniqueId val="{00000000-A448-42DA-8E8A-1EA17801ED87}"/>
            </c:ext>
          </c:extLst>
        </c:ser>
        <c:ser>
          <c:idx val="1"/>
          <c:order val="1"/>
          <c:tx>
            <c:strRef>
              <c:f>Sheet1!$C$1</c:f>
              <c:strCache>
                <c:ptCount val="1"/>
                <c:pt idx="0">
                  <c:v>３～７時間未満</c:v>
                </c:pt>
              </c:strCache>
            </c:strRef>
          </c:tx>
          <c:spPr>
            <a:solidFill>
              <a:schemeClr val="accent2"/>
            </a:solidFill>
            <a:ln>
              <a:solidFill>
                <a:schemeClr val="tx1"/>
              </a:solidFill>
            </a:ln>
            <a:effectLst/>
          </c:spPr>
          <c:invertIfNegative val="0"/>
          <c:dLbls>
            <c:dLbl>
              <c:idx val="0"/>
              <c:layout>
                <c:manualLayout>
                  <c:x val="-2.5272107970404968E-3"/>
                  <c:y val="6.3106452386305897E-2"/>
                </c:manualLayout>
              </c:layout>
              <c:tx>
                <c:rich>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r>
                      <a:rPr lang="en-US" altLang="ja-JP" sz="900" dirty="0" smtClean="0"/>
                      <a:t>(</a:t>
                    </a:r>
                    <a:fld id="{89F2F49F-DBAB-420B-88A6-00CAD6E8676A}" type="VALUE">
                      <a:rPr lang="en-US" altLang="ja-JP" sz="900" smtClean="0"/>
                      <a:pPr>
                        <a:defRPr sz="900"/>
                      </a:pPr>
                      <a:t>[値]</a:t>
                    </a:fld>
                    <a:r>
                      <a:rPr lang="en-US" altLang="ja-JP" sz="900" dirty="0" smtClean="0"/>
                      <a:t>)</a:t>
                    </a:r>
                  </a:p>
                </c:rich>
              </c:tx>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6E8D-44C0-9FE1-3F30EF340ED7}"/>
                </c:ext>
              </c:extLst>
            </c:dLbl>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Sheet1!$C$2</c:f>
              <c:numCache>
                <c:formatCode>0.0%</c:formatCode>
                <c:ptCount val="1"/>
                <c:pt idx="0">
                  <c:v>0.14634146341463414</c:v>
                </c:pt>
              </c:numCache>
            </c:numRef>
          </c:val>
          <c:extLst>
            <c:ext xmlns:c16="http://schemas.microsoft.com/office/drawing/2014/chart" uri="{C3380CC4-5D6E-409C-BE32-E72D297353CC}">
              <c16:uniqueId val="{00000001-A448-42DA-8E8A-1EA17801ED87}"/>
            </c:ext>
          </c:extLst>
        </c:ser>
        <c:ser>
          <c:idx val="2"/>
          <c:order val="2"/>
          <c:tx>
            <c:strRef>
              <c:f>Sheet1!$D$1</c:f>
              <c:strCache>
                <c:ptCount val="1"/>
                <c:pt idx="0">
                  <c:v>３時間未満</c:v>
                </c:pt>
              </c:strCache>
            </c:strRef>
          </c:tx>
          <c:spPr>
            <a:solidFill>
              <a:schemeClr val="accent3"/>
            </a:solidFill>
            <a:ln>
              <a:solidFill>
                <a:schemeClr val="tx1"/>
              </a:solidFill>
            </a:ln>
            <a:effectLst/>
          </c:spPr>
          <c:invertIfNegative val="0"/>
          <c:dLbls>
            <c:dLbl>
              <c:idx val="0"/>
              <c:layout>
                <c:manualLayout>
                  <c:x val="-2.5089034432351641E-3"/>
                  <c:y val="6.3106452386305897E-2"/>
                </c:manualLayout>
              </c:layout>
              <c:tx>
                <c:rich>
                  <a:bodyPr/>
                  <a:lstStyle/>
                  <a:p>
                    <a:r>
                      <a:rPr lang="en-US" altLang="ja-JP" dirty="0" smtClean="0"/>
                      <a:t>(</a:t>
                    </a:r>
                    <a:fld id="{A239CFC9-E614-4A08-A0B1-77346E30B388}"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6E8D-44C0-9FE1-3F30EF340ED7}"/>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Sheet1!$D$2</c:f>
              <c:numCache>
                <c:formatCode>0.0%</c:formatCode>
                <c:ptCount val="1"/>
                <c:pt idx="0">
                  <c:v>0.30106707317073172</c:v>
                </c:pt>
              </c:numCache>
            </c:numRef>
          </c:val>
          <c:extLst>
            <c:ext xmlns:c16="http://schemas.microsoft.com/office/drawing/2014/chart" uri="{C3380CC4-5D6E-409C-BE32-E72D297353CC}">
              <c16:uniqueId val="{00000004-A448-42DA-8E8A-1EA17801ED87}"/>
            </c:ext>
          </c:extLst>
        </c:ser>
        <c:ser>
          <c:idx val="3"/>
          <c:order val="3"/>
          <c:tx>
            <c:strRef>
              <c:f>Sheet1!$E$1</c:f>
              <c:strCache>
                <c:ptCount val="1"/>
                <c:pt idx="0">
                  <c:v>無回答</c:v>
                </c:pt>
              </c:strCache>
            </c:strRef>
          </c:tx>
          <c:spPr>
            <a:solidFill>
              <a:schemeClr val="accent4"/>
            </a:solidFill>
            <a:ln>
              <a:solidFill>
                <a:schemeClr val="tx1"/>
              </a:solidFill>
            </a:ln>
            <a:effectLst/>
          </c:spPr>
          <c:invertIfNegative val="0"/>
          <c:dLbls>
            <c:dLbl>
              <c:idx val="0"/>
              <c:layout>
                <c:manualLayout>
                  <c:x val="2.545518150845737E-3"/>
                  <c:y val="6.3106452386305897E-2"/>
                </c:manualLayout>
              </c:layout>
              <c:tx>
                <c:rich>
                  <a:bodyPr/>
                  <a:lstStyle/>
                  <a:p>
                    <a:r>
                      <a:rPr lang="en-US" altLang="ja-JP" dirty="0" smtClean="0"/>
                      <a:t>(</a:t>
                    </a:r>
                    <a:fld id="{FE6F6156-C8E1-451B-B60D-CB55030FAA41}"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6E8D-44C0-9FE1-3F30EF340ED7}"/>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Sheet1!$E$2</c:f>
              <c:numCache>
                <c:formatCode>0.0%</c:formatCode>
                <c:ptCount val="1"/>
                <c:pt idx="0">
                  <c:v>0.49618902439024393</c:v>
                </c:pt>
              </c:numCache>
            </c:numRef>
          </c:val>
          <c:extLst>
            <c:ext xmlns:c16="http://schemas.microsoft.com/office/drawing/2014/chart" uri="{C3380CC4-5D6E-409C-BE32-E72D297353CC}">
              <c16:uniqueId val="{00000005-A448-42DA-8E8A-1EA17801ED87}"/>
            </c:ext>
          </c:extLst>
        </c:ser>
        <c:dLbls>
          <c:showLegendKey val="0"/>
          <c:showVal val="1"/>
          <c:showCatName val="0"/>
          <c:showSerName val="0"/>
          <c:showPercent val="0"/>
          <c:showBubbleSize val="0"/>
        </c:dLbls>
        <c:gapWidth val="75"/>
        <c:overlap val="100"/>
        <c:axId val="64711936"/>
        <c:axId val="64719008"/>
      </c:barChart>
      <c:catAx>
        <c:axId val="64711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9008"/>
        <c:crosses val="autoZero"/>
        <c:auto val="1"/>
        <c:lblAlgn val="ctr"/>
        <c:lblOffset val="100"/>
        <c:noMultiLvlLbl val="0"/>
      </c:catAx>
      <c:valAx>
        <c:axId val="6471900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1936"/>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sz="1050">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ほぼ毎日</c:v>
                </c:pt>
              </c:strCache>
            </c:strRef>
          </c:tx>
          <c:spPr>
            <a:solidFill>
              <a:schemeClr val="accent1"/>
            </a:solidFill>
            <a:ln>
              <a:solidFill>
                <a:schemeClr val="tx1"/>
              </a:solidFill>
            </a:ln>
            <a:effectLst/>
          </c:spPr>
          <c:invertIfNegative val="0"/>
          <c:dLbls>
            <c:dLbl>
              <c:idx val="0"/>
              <c:layout>
                <c:manualLayout>
                  <c:x val="5.2127377298557204E-3"/>
                  <c:y val="6.3244019829739137E-2"/>
                </c:manualLayout>
              </c:layout>
              <c:tx>
                <c:rich>
                  <a:bodyPr/>
                  <a:lstStyle/>
                  <a:p>
                    <a:r>
                      <a:rPr lang="en-US" altLang="ja-JP" dirty="0" smtClean="0"/>
                      <a:t>(</a:t>
                    </a:r>
                    <a:fld id="{D17D7E2B-3EB0-4C4F-BF2C-450812CA8CF7}"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DB6D-444A-86C7-7B706C4DF601}"/>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Sheet1!$B$2</c:f>
              <c:numCache>
                <c:formatCode>0.0%</c:formatCode>
                <c:ptCount val="1"/>
                <c:pt idx="0">
                  <c:v>0.39097011693373757</c:v>
                </c:pt>
              </c:numCache>
            </c:numRef>
          </c:val>
          <c:extLst>
            <c:ext xmlns:c16="http://schemas.microsoft.com/office/drawing/2014/chart" uri="{C3380CC4-5D6E-409C-BE32-E72D297353CC}">
              <c16:uniqueId val="{00000000-380F-4375-B87C-509DB870879A}"/>
            </c:ext>
          </c:extLst>
        </c:ser>
        <c:ser>
          <c:idx val="1"/>
          <c:order val="1"/>
          <c:tx>
            <c:strRef>
              <c:f>Sheet1!$C$1</c:f>
              <c:strCache>
                <c:ptCount val="1"/>
                <c:pt idx="0">
                  <c:v>週に３～５日</c:v>
                </c:pt>
              </c:strCache>
            </c:strRef>
          </c:tx>
          <c:spPr>
            <a:solidFill>
              <a:schemeClr val="accent2"/>
            </a:solidFill>
            <a:ln>
              <a:solidFill>
                <a:schemeClr val="tx1"/>
              </a:solidFill>
            </a:ln>
            <a:effectLst/>
          </c:spPr>
          <c:invertIfNegative val="0"/>
          <c:dLbls>
            <c:dLbl>
              <c:idx val="0"/>
              <c:layout>
                <c:manualLayout>
                  <c:x val="5.1150864434000741E-3"/>
                  <c:y val="6.3244019829739137E-2"/>
                </c:manualLayout>
              </c:layout>
              <c:tx>
                <c:rich>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r>
                      <a:rPr lang="en-US" altLang="ja-JP" sz="900" dirty="0" smtClean="0"/>
                      <a:t>(</a:t>
                    </a:r>
                    <a:fld id="{CC3145CB-E945-4AEB-9444-7DD3C9E9D100}" type="VALUE">
                      <a:rPr lang="en-US" altLang="ja-JP" sz="900" smtClean="0"/>
                      <a:pPr>
                        <a:defRPr sz="900"/>
                      </a:pPr>
                      <a:t>[値]</a:t>
                    </a:fld>
                    <a:r>
                      <a:rPr lang="en-US" altLang="ja-JP" sz="900" dirty="0" smtClean="0"/>
                      <a:t>)</a:t>
                    </a:r>
                  </a:p>
                </c:rich>
              </c:tx>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DB6D-444A-86C7-7B706C4DF601}"/>
                </c:ext>
              </c:extLst>
            </c:dLbl>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Sheet1!$C$2</c:f>
              <c:numCache>
                <c:formatCode>0.0%</c:formatCode>
                <c:ptCount val="1"/>
                <c:pt idx="0">
                  <c:v>0.20636639237765267</c:v>
                </c:pt>
              </c:numCache>
            </c:numRef>
          </c:val>
          <c:extLst>
            <c:ext xmlns:c16="http://schemas.microsoft.com/office/drawing/2014/chart" uri="{C3380CC4-5D6E-409C-BE32-E72D297353CC}">
              <c16:uniqueId val="{00000001-380F-4375-B87C-509DB870879A}"/>
            </c:ext>
          </c:extLst>
        </c:ser>
        <c:ser>
          <c:idx val="2"/>
          <c:order val="2"/>
          <c:tx>
            <c:strRef>
              <c:f>Sheet1!$D$1</c:f>
              <c:strCache>
                <c:ptCount val="1"/>
                <c:pt idx="0">
                  <c:v>週に１～２日</c:v>
                </c:pt>
              </c:strCache>
            </c:strRef>
          </c:tx>
          <c:spPr>
            <a:solidFill>
              <a:schemeClr val="accent3"/>
            </a:solidFill>
            <a:ln>
              <a:solidFill>
                <a:schemeClr val="tx1"/>
              </a:solidFill>
            </a:ln>
            <a:effectLst/>
          </c:spPr>
          <c:invertIfNegative val="0"/>
          <c:dLbls>
            <c:dLbl>
              <c:idx val="0"/>
              <c:layout>
                <c:manualLayout>
                  <c:x val="2.5413347089891609E-3"/>
                  <c:y val="7.1149522308456517E-2"/>
                </c:manualLayout>
              </c:layout>
              <c:tx>
                <c:rich>
                  <a:bodyPr/>
                  <a:lstStyle/>
                  <a:p>
                    <a:r>
                      <a:rPr lang="en-US" altLang="ja-JP" dirty="0" smtClean="0"/>
                      <a:t>(</a:t>
                    </a:r>
                    <a:fld id="{61A26A17-0344-484C-A79B-9468B54DC94E}"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DB6D-444A-86C7-7B706C4DF601}"/>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Sheet1!$D$2</c:f>
              <c:numCache>
                <c:formatCode>0.0%</c:formatCode>
                <c:ptCount val="1"/>
                <c:pt idx="0">
                  <c:v>0.20896491987873539</c:v>
                </c:pt>
              </c:numCache>
            </c:numRef>
          </c:val>
          <c:extLst>
            <c:ext xmlns:c16="http://schemas.microsoft.com/office/drawing/2014/chart" uri="{C3380CC4-5D6E-409C-BE32-E72D297353CC}">
              <c16:uniqueId val="{00000002-380F-4375-B87C-509DB870879A}"/>
            </c:ext>
          </c:extLst>
        </c:ser>
        <c:ser>
          <c:idx val="3"/>
          <c:order val="3"/>
          <c:tx>
            <c:strRef>
              <c:f>Sheet1!$E$1</c:f>
              <c:strCache>
                <c:ptCount val="1"/>
                <c:pt idx="0">
                  <c:v>１ヵ月に数日</c:v>
                </c:pt>
              </c:strCache>
            </c:strRef>
          </c:tx>
          <c:spPr>
            <a:solidFill>
              <a:schemeClr val="accent4"/>
            </a:solidFill>
            <a:ln>
              <a:solidFill>
                <a:schemeClr val="tx1"/>
              </a:solidFill>
            </a:ln>
            <a:effectLst/>
          </c:spPr>
          <c:invertIfNegative val="0"/>
          <c:dLbls>
            <c:dLbl>
              <c:idx val="0"/>
              <c:layout>
                <c:manualLayout>
                  <c:x val="-2.508917683567596E-3"/>
                  <c:y val="6.3244019829739137E-2"/>
                </c:manualLayout>
              </c:layout>
              <c:tx>
                <c:rich>
                  <a:bodyPr/>
                  <a:lstStyle/>
                  <a:p>
                    <a:r>
                      <a:rPr lang="en-US" altLang="ja-JP" dirty="0" smtClean="0"/>
                      <a:t>(</a:t>
                    </a:r>
                    <a:fld id="{945B9449-AE21-4FDF-ACEF-6C1852D17BCC}"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DB6D-444A-86C7-7B706C4DF601}"/>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Sheet1!$E$2</c:f>
              <c:numCache>
                <c:formatCode>0.0%</c:formatCode>
                <c:ptCount val="1"/>
                <c:pt idx="0">
                  <c:v>0.13057600692940666</c:v>
                </c:pt>
              </c:numCache>
            </c:numRef>
          </c:val>
          <c:extLst>
            <c:ext xmlns:c16="http://schemas.microsoft.com/office/drawing/2014/chart" uri="{C3380CC4-5D6E-409C-BE32-E72D297353CC}">
              <c16:uniqueId val="{00000003-380F-4375-B87C-509DB870879A}"/>
            </c:ext>
          </c:extLst>
        </c:ser>
        <c:ser>
          <c:idx val="4"/>
          <c:order val="4"/>
          <c:tx>
            <c:strRef>
              <c:f>Sheet1!$F$1</c:f>
              <c:strCache>
                <c:ptCount val="1"/>
                <c:pt idx="0">
                  <c:v>その他・無回答</c:v>
                </c:pt>
              </c:strCache>
            </c:strRef>
          </c:tx>
          <c:spPr>
            <a:solidFill>
              <a:schemeClr val="accent5"/>
            </a:solidFill>
            <a:ln>
              <a:solidFill>
                <a:schemeClr val="tx1"/>
              </a:solidFill>
            </a:ln>
            <a:effectLst/>
          </c:spPr>
          <c:invertIfNegative val="0"/>
          <c:dLbls>
            <c:dLbl>
              <c:idx val="0"/>
              <c:layout>
                <c:manualLayout>
                  <c:x val="8.8297373780709624E-3"/>
                  <c:y val="6.7197393549607964E-2"/>
                </c:manualLayout>
              </c:layout>
              <c:tx>
                <c:rich>
                  <a:bodyPr/>
                  <a:lstStyle/>
                  <a:p>
                    <a:r>
                      <a:rPr lang="en-US" altLang="ja-JP" dirty="0" smtClean="0"/>
                      <a:t>(</a:t>
                    </a:r>
                    <a:fld id="{36237379-512C-4A2C-94CD-2DAC98F41ECF}"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manualLayout>
                      <c:w val="8.9887008656946613E-2"/>
                      <c:h val="0.18625363839858175"/>
                    </c:manualLayout>
                  </c15:layout>
                  <c15:dlblFieldTable/>
                  <c15:showDataLabelsRange val="0"/>
                </c:ext>
                <c:ext xmlns:c16="http://schemas.microsoft.com/office/drawing/2014/chart" uri="{C3380CC4-5D6E-409C-BE32-E72D297353CC}">
                  <c16:uniqueId val="{00000000-FA00-454D-92D7-E00F5993291F}"/>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Sheet1!$F$2</c:f>
              <c:numCache>
                <c:formatCode>0.0%</c:formatCode>
                <c:ptCount val="1"/>
                <c:pt idx="0">
                  <c:v>6.3122563880467733E-2</c:v>
                </c:pt>
              </c:numCache>
            </c:numRef>
          </c:val>
          <c:extLst>
            <c:ext xmlns:c16="http://schemas.microsoft.com/office/drawing/2014/chart" uri="{C3380CC4-5D6E-409C-BE32-E72D297353CC}">
              <c16:uniqueId val="{00000004-380F-4375-B87C-509DB870879A}"/>
            </c:ext>
          </c:extLst>
        </c:ser>
        <c:dLbls>
          <c:showLegendKey val="0"/>
          <c:showVal val="1"/>
          <c:showCatName val="0"/>
          <c:showSerName val="0"/>
          <c:showPercent val="0"/>
          <c:showBubbleSize val="0"/>
        </c:dLbls>
        <c:gapWidth val="75"/>
        <c:overlap val="100"/>
        <c:axId val="64711936"/>
        <c:axId val="64719008"/>
      </c:barChart>
      <c:catAx>
        <c:axId val="64711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9008"/>
        <c:crosses val="autoZero"/>
        <c:auto val="1"/>
        <c:lblAlgn val="ctr"/>
        <c:lblOffset val="100"/>
        <c:noMultiLvlLbl val="0"/>
      </c:catAx>
      <c:valAx>
        <c:axId val="6471900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1936"/>
        <c:crosses val="autoZero"/>
        <c:crossBetween val="between"/>
        <c:majorUnit val="0.2"/>
      </c:valAx>
      <c:spPr>
        <a:noFill/>
        <a:ln>
          <a:noFill/>
        </a:ln>
        <a:effectLst/>
      </c:spPr>
    </c:plotArea>
    <c:legend>
      <c:legendPos val="b"/>
      <c:layout>
        <c:manualLayout>
          <c:xMode val="edge"/>
          <c:yMode val="edge"/>
          <c:x val="6.2544163677973816E-2"/>
          <c:y val="0.78992714488109372"/>
          <c:w val="0.88494696407741025"/>
          <c:h val="0.1468288352891671"/>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sz="1050">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７時間以上</c:v>
                </c:pt>
              </c:strCache>
            </c:strRef>
          </c:tx>
          <c:spPr>
            <a:solidFill>
              <a:schemeClr val="accent1"/>
            </a:solidFill>
            <a:ln>
              <a:solidFill>
                <a:schemeClr val="tx1"/>
              </a:solidFill>
            </a:ln>
            <a:effectLst/>
          </c:spPr>
          <c:invertIfNegative val="0"/>
          <c:dLbls>
            <c:dLbl>
              <c:idx val="0"/>
              <c:layout>
                <c:manualLayout>
                  <c:x val="-3.0073394546815999E-2"/>
                  <c:y val="0.25457278064259226"/>
                </c:manualLayout>
              </c:layout>
              <c:tx>
                <c:rich>
                  <a:bodyPr/>
                  <a:lstStyle/>
                  <a:p>
                    <a:r>
                      <a:rPr lang="en-US" altLang="ja-JP" sz="600" dirty="0" smtClean="0"/>
                      <a:t>(</a:t>
                    </a:r>
                    <a:fld id="{785C7D42-3D03-4BBA-952C-CE0E5D7978B6}" type="VALUE">
                      <a:rPr lang="en-US" altLang="ja-JP" sz="600" smtClean="0"/>
                      <a:pPr/>
                      <a:t>[値]</a:t>
                    </a:fld>
                    <a:r>
                      <a:rPr lang="en-US" altLang="ja-JP" sz="600"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7551-46AF-84E9-CFAB77DD9EBC}"/>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全体</c:v>
                </c:pt>
              </c:strCache>
            </c:strRef>
          </c:cat>
          <c:val>
            <c:numRef>
              <c:f>Sheet1!$B$2</c:f>
              <c:numCache>
                <c:formatCode>0.0%</c:formatCode>
                <c:ptCount val="1"/>
                <c:pt idx="0">
                  <c:v>1.7540060632308358E-2</c:v>
                </c:pt>
              </c:numCache>
            </c:numRef>
          </c:val>
          <c:extLst>
            <c:ext xmlns:c16="http://schemas.microsoft.com/office/drawing/2014/chart" uri="{C3380CC4-5D6E-409C-BE32-E72D297353CC}">
              <c16:uniqueId val="{00000003-6118-42D1-9A33-D2BB5B563369}"/>
            </c:ext>
          </c:extLst>
        </c:ser>
        <c:ser>
          <c:idx val="1"/>
          <c:order val="1"/>
          <c:tx>
            <c:strRef>
              <c:f>Sheet1!$C$1</c:f>
              <c:strCache>
                <c:ptCount val="1"/>
                <c:pt idx="0">
                  <c:v>３～７時間未満</c:v>
                </c:pt>
              </c:strCache>
            </c:strRef>
          </c:tx>
          <c:spPr>
            <a:solidFill>
              <a:schemeClr val="accent2"/>
            </a:solidFill>
            <a:ln>
              <a:solidFill>
                <a:schemeClr val="tx1"/>
              </a:solidFill>
            </a:ln>
            <a:effectLst/>
          </c:spPr>
          <c:invertIfNegative val="0"/>
          <c:dLbls>
            <c:dLbl>
              <c:idx val="0"/>
              <c:layout>
                <c:manualLayout>
                  <c:x val="2.5089176835674095E-3"/>
                  <c:y val="5.6407510182886263E-2"/>
                </c:manualLayout>
              </c:layout>
              <c:tx>
                <c:rich>
                  <a:bodyPr/>
                  <a:lstStyle/>
                  <a:p>
                    <a:r>
                      <a:rPr lang="en-US" altLang="ja-JP" dirty="0" smtClean="0"/>
                      <a:t>(</a:t>
                    </a:r>
                    <a:fld id="{B2FBCABC-430C-43C7-AD9D-F610EE92BD62}" type="VALUE">
                      <a:rPr lang="en-US" altLang="ja-JP" smtClean="0"/>
                      <a:pPr/>
                      <a:t>[値]</a:t>
                    </a:fld>
                    <a:r>
                      <a:rPr lang="en-US" altLang="ja-JP"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7551-46AF-84E9-CFAB77DD9EBC}"/>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Sheet1!$C$2</c:f>
              <c:numCache>
                <c:formatCode>0.0%</c:formatCode>
                <c:ptCount val="1"/>
                <c:pt idx="0">
                  <c:v>6.5612819402338679E-2</c:v>
                </c:pt>
              </c:numCache>
            </c:numRef>
          </c:val>
          <c:extLst>
            <c:ext xmlns:c16="http://schemas.microsoft.com/office/drawing/2014/chart" uri="{C3380CC4-5D6E-409C-BE32-E72D297353CC}">
              <c16:uniqueId val="{00000004-6118-42D1-9A33-D2BB5B563369}"/>
            </c:ext>
          </c:extLst>
        </c:ser>
        <c:ser>
          <c:idx val="2"/>
          <c:order val="2"/>
          <c:tx>
            <c:strRef>
              <c:f>Sheet1!$D$1</c:f>
              <c:strCache>
                <c:ptCount val="1"/>
                <c:pt idx="0">
                  <c:v>３時間未満</c:v>
                </c:pt>
              </c:strCache>
            </c:strRef>
          </c:tx>
          <c:spPr>
            <a:solidFill>
              <a:schemeClr val="accent3"/>
            </a:solidFill>
            <a:ln>
              <a:solidFill>
                <a:schemeClr val="tx1"/>
              </a:solidFill>
            </a:ln>
            <a:effectLst/>
          </c:spPr>
          <c:invertIfNegative val="0"/>
          <c:dLbls>
            <c:dLbl>
              <c:idx val="0"/>
              <c:layout>
                <c:manualLayout>
                  <c:x val="-1.498787163018017E-2"/>
                  <c:y val="6.3412886547105876E-2"/>
                </c:manualLayout>
              </c:layout>
              <c:tx>
                <c:rich>
                  <a:bodyPr/>
                  <a:lstStyle/>
                  <a:p>
                    <a:r>
                      <a:rPr lang="en-US" altLang="ja-JP" sz="900" dirty="0" smtClean="0"/>
                      <a:t>(</a:t>
                    </a:r>
                    <a:fld id="{EAC083D9-4540-4F42-9BD6-A5192185637C}" type="VALUE">
                      <a:rPr lang="en-US" altLang="ja-JP" sz="900" smtClean="0"/>
                      <a:pPr/>
                      <a:t>[値]</a:t>
                    </a:fld>
                    <a:r>
                      <a:rPr lang="en-US" altLang="ja-JP" sz="900"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2EE2-4EFE-8F8A-7B8C7A6FEC9F}"/>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Sheet1!$D$2</c:f>
              <c:numCache>
                <c:formatCode>0.0%</c:formatCode>
                <c:ptCount val="1"/>
                <c:pt idx="0">
                  <c:v>0.82199999999999995</c:v>
                </c:pt>
              </c:numCache>
            </c:numRef>
          </c:val>
          <c:extLst>
            <c:ext xmlns:c16="http://schemas.microsoft.com/office/drawing/2014/chart" uri="{C3380CC4-5D6E-409C-BE32-E72D297353CC}">
              <c16:uniqueId val="{00000007-6118-42D1-9A33-D2BB5B563369}"/>
            </c:ext>
          </c:extLst>
        </c:ser>
        <c:ser>
          <c:idx val="3"/>
          <c:order val="3"/>
          <c:tx>
            <c:strRef>
              <c:f>Sheet1!$E$1</c:f>
              <c:strCache>
                <c:ptCount val="1"/>
                <c:pt idx="0">
                  <c:v>無回答</c:v>
                </c:pt>
              </c:strCache>
            </c:strRef>
          </c:tx>
          <c:spPr>
            <a:solidFill>
              <a:schemeClr val="accent4"/>
            </a:solidFill>
            <a:ln>
              <a:solidFill>
                <a:schemeClr val="tx1"/>
              </a:solidFill>
            </a:ln>
            <a:effectLst/>
          </c:spPr>
          <c:invertIfNegative val="0"/>
          <c:dLbls>
            <c:dLbl>
              <c:idx val="0"/>
              <c:layout>
                <c:manualLayout>
                  <c:x val="0"/>
                  <c:y val="5.5486275728717713E-2"/>
                </c:manualLayout>
              </c:layout>
              <c:tx>
                <c:rich>
                  <a:bodyPr/>
                  <a:lstStyle/>
                  <a:p>
                    <a:r>
                      <a:rPr lang="en-US" altLang="ja-JP" sz="900" dirty="0" smtClean="0"/>
                      <a:t>(</a:t>
                    </a:r>
                    <a:fld id="{7EC770E8-BAE3-498F-BD9E-B9CBB677CA3D}" type="VALUE">
                      <a:rPr lang="en-US" altLang="ja-JP" sz="900" smtClean="0"/>
                      <a:pPr/>
                      <a:t>[値]</a:t>
                    </a:fld>
                    <a:r>
                      <a:rPr lang="en-US" altLang="ja-JP" sz="900" dirty="0" smtClean="0"/>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2EE2-4EFE-8F8A-7B8C7A6FEC9F}"/>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全体</c:v>
                </c:pt>
              </c:strCache>
            </c:strRef>
          </c:cat>
          <c:val>
            <c:numRef>
              <c:f>Sheet1!$E$2</c:f>
              <c:numCache>
                <c:formatCode>0.0%</c:formatCode>
                <c:ptCount val="1"/>
                <c:pt idx="0">
                  <c:v>9.4737981810307487E-2</c:v>
                </c:pt>
              </c:numCache>
            </c:numRef>
          </c:val>
          <c:extLst>
            <c:ext xmlns:c16="http://schemas.microsoft.com/office/drawing/2014/chart" uri="{C3380CC4-5D6E-409C-BE32-E72D297353CC}">
              <c16:uniqueId val="{00000008-6118-42D1-9A33-D2BB5B563369}"/>
            </c:ext>
          </c:extLst>
        </c:ser>
        <c:dLbls>
          <c:showLegendKey val="0"/>
          <c:showVal val="1"/>
          <c:showCatName val="0"/>
          <c:showSerName val="0"/>
          <c:showPercent val="0"/>
          <c:showBubbleSize val="0"/>
        </c:dLbls>
        <c:gapWidth val="75"/>
        <c:overlap val="100"/>
        <c:axId val="64711936"/>
        <c:axId val="64719008"/>
      </c:barChart>
      <c:catAx>
        <c:axId val="64711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9008"/>
        <c:crosses val="autoZero"/>
        <c:auto val="1"/>
        <c:lblAlgn val="ctr"/>
        <c:lblOffset val="100"/>
        <c:noMultiLvlLbl val="0"/>
      </c:catAx>
      <c:valAx>
        <c:axId val="6471900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64711936"/>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sz="1050">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0.2704</cdr:x>
      <cdr:y>0.33622</cdr:y>
    </cdr:from>
    <cdr:to>
      <cdr:x>0.5</cdr:x>
      <cdr:y>0.52583</cdr:y>
    </cdr:to>
    <cdr:cxnSp macro="">
      <cdr:nvCxnSpPr>
        <cdr:cNvPr id="3" name="直線コネクタ 2"/>
        <cdr:cNvCxnSpPr/>
      </cdr:nvCxnSpPr>
      <cdr:spPr>
        <a:xfrm xmlns:a="http://schemas.openxmlformats.org/drawingml/2006/main">
          <a:off x="2064003" y="1615145"/>
          <a:ext cx="1752565" cy="910865"/>
        </a:xfrm>
        <a:prstGeom xmlns:a="http://schemas.openxmlformats.org/drawingml/2006/main" prst="line">
          <a:avLst/>
        </a:prstGeom>
        <a:ln xmlns:a="http://schemas.openxmlformats.org/drawingml/2006/main" w="28575">
          <a:solidFill>
            <a:schemeClr val="bg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0.26232</cdr:x>
      <cdr:y>0.52583</cdr:y>
    </cdr:from>
    <cdr:to>
      <cdr:x>0.5</cdr:x>
      <cdr:y>0.69265</cdr:y>
    </cdr:to>
    <cdr:cxnSp macro="">
      <cdr:nvCxnSpPr>
        <cdr:cNvPr id="5" name="直線コネクタ 4"/>
        <cdr:cNvCxnSpPr/>
      </cdr:nvCxnSpPr>
      <cdr:spPr>
        <a:xfrm xmlns:a="http://schemas.openxmlformats.org/drawingml/2006/main" flipV="1">
          <a:off x="2002289" y="2526010"/>
          <a:ext cx="1814279" cy="801370"/>
        </a:xfrm>
        <a:prstGeom xmlns:a="http://schemas.openxmlformats.org/drawingml/2006/main" prst="line">
          <a:avLst/>
        </a:prstGeom>
        <a:ln xmlns:a="http://schemas.openxmlformats.org/drawingml/2006/main" w="28575">
          <a:solidFill>
            <a:schemeClr val="bg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0.45288</cdr:x>
      <cdr:y>0.52583</cdr:y>
    </cdr:from>
    <cdr:to>
      <cdr:x>0.49757</cdr:x>
      <cdr:y>0.92927</cdr:y>
    </cdr:to>
    <cdr:cxnSp macro="">
      <cdr:nvCxnSpPr>
        <cdr:cNvPr id="8" name="直線コネクタ 7"/>
        <cdr:cNvCxnSpPr/>
      </cdr:nvCxnSpPr>
      <cdr:spPr>
        <a:xfrm xmlns:a="http://schemas.openxmlformats.org/drawingml/2006/main" flipV="1">
          <a:off x="3456918" y="2526010"/>
          <a:ext cx="341079" cy="1938020"/>
        </a:xfrm>
        <a:prstGeom xmlns:a="http://schemas.openxmlformats.org/drawingml/2006/main" prst="line">
          <a:avLst/>
        </a:prstGeom>
        <a:ln xmlns:a="http://schemas.openxmlformats.org/drawingml/2006/main" w="28575">
          <a:solidFill>
            <a:schemeClr val="bg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0.4975</cdr:x>
      <cdr:y>0.52583</cdr:y>
    </cdr:from>
    <cdr:to>
      <cdr:x>0.74066</cdr:x>
      <cdr:y>0.66357</cdr:y>
    </cdr:to>
    <cdr:cxnSp macro="">
      <cdr:nvCxnSpPr>
        <cdr:cNvPr id="11" name="直線コネクタ 10"/>
        <cdr:cNvCxnSpPr/>
      </cdr:nvCxnSpPr>
      <cdr:spPr>
        <a:xfrm xmlns:a="http://schemas.openxmlformats.org/drawingml/2006/main">
          <a:off x="3797510" y="2526010"/>
          <a:ext cx="1856029" cy="661670"/>
        </a:xfrm>
        <a:prstGeom xmlns:a="http://schemas.openxmlformats.org/drawingml/2006/main" prst="line">
          <a:avLst/>
        </a:prstGeom>
        <a:ln xmlns:a="http://schemas.openxmlformats.org/drawingml/2006/main" w="28575">
          <a:solidFill>
            <a:schemeClr val="bg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cdr:x>
      <cdr:y>0.40735</cdr:y>
    </cdr:from>
    <cdr:to>
      <cdr:x>0.74555</cdr:x>
      <cdr:y>0.52482</cdr:y>
    </cdr:to>
    <cdr:cxnSp macro="">
      <cdr:nvCxnSpPr>
        <cdr:cNvPr id="15" name="直線コネクタ 14"/>
        <cdr:cNvCxnSpPr/>
      </cdr:nvCxnSpPr>
      <cdr:spPr>
        <a:xfrm xmlns:a="http://schemas.openxmlformats.org/drawingml/2006/main" flipV="1">
          <a:off x="3816568" y="1956838"/>
          <a:ext cx="1874354" cy="564313"/>
        </a:xfrm>
        <a:prstGeom xmlns:a="http://schemas.openxmlformats.org/drawingml/2006/main" prst="line">
          <a:avLst/>
        </a:prstGeom>
        <a:ln xmlns:a="http://schemas.openxmlformats.org/drawingml/2006/main" w="28575">
          <a:solidFill>
            <a:schemeClr val="bg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0.4975</cdr:x>
      <cdr:y>0.15307</cdr:y>
    </cdr:from>
    <cdr:to>
      <cdr:x>0.59923</cdr:x>
      <cdr:y>0.52583</cdr:y>
    </cdr:to>
    <cdr:cxnSp macro="">
      <cdr:nvCxnSpPr>
        <cdr:cNvPr id="18" name="直線コネクタ 17"/>
        <cdr:cNvCxnSpPr/>
      </cdr:nvCxnSpPr>
      <cdr:spPr>
        <a:xfrm xmlns:a="http://schemas.openxmlformats.org/drawingml/2006/main" flipV="1">
          <a:off x="3797510" y="735310"/>
          <a:ext cx="776529" cy="1790700"/>
        </a:xfrm>
        <a:prstGeom xmlns:a="http://schemas.openxmlformats.org/drawingml/2006/main" prst="line">
          <a:avLst/>
        </a:prstGeom>
        <a:ln xmlns:a="http://schemas.openxmlformats.org/drawingml/2006/main" w="28575">
          <a:solidFill>
            <a:schemeClr val="bg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0.49871</cdr:x>
      <cdr:y>0.11504</cdr:y>
    </cdr:from>
    <cdr:to>
      <cdr:x>0.49951</cdr:x>
      <cdr:y>0.52482</cdr:y>
    </cdr:to>
    <cdr:cxnSp macro="">
      <cdr:nvCxnSpPr>
        <cdr:cNvPr id="9" name="直線コネクタ 8"/>
        <cdr:cNvCxnSpPr/>
      </cdr:nvCxnSpPr>
      <cdr:spPr>
        <a:xfrm xmlns:a="http://schemas.openxmlformats.org/drawingml/2006/main" flipH="1">
          <a:off x="3806726" y="552609"/>
          <a:ext cx="6078" cy="1968541"/>
        </a:xfrm>
        <a:prstGeom xmlns:a="http://schemas.openxmlformats.org/drawingml/2006/main" prst="line">
          <a:avLst/>
        </a:prstGeom>
        <a:ln xmlns:a="http://schemas.openxmlformats.org/drawingml/2006/main" w="381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1"/>
            <a:ext cx="2949787" cy="498693"/>
          </a:xfrm>
          <a:prstGeom prst="rect">
            <a:avLst/>
          </a:prstGeom>
        </p:spPr>
        <p:txBody>
          <a:bodyPr vert="horz" lIns="91430" tIns="45716" rIns="91430" bIns="45716" rtlCol="0"/>
          <a:lstStyle>
            <a:lvl1pPr algn="r">
              <a:defRPr sz="1200"/>
            </a:lvl1pPr>
          </a:lstStyle>
          <a:p>
            <a:fld id="{D9A7526D-E0BE-4BC1-ACB4-9A52F8FCAEEB}" type="datetimeFigureOut">
              <a:rPr kumimoji="1" lang="ja-JP" altLang="en-US" smtClean="0"/>
              <a:t>2023/1/31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6" rIns="91430" bIns="45716"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0" tIns="45716" rIns="91430"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0" tIns="45716" rIns="91430"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1430" tIns="45716" rIns="91430" bIns="45716" rtlCol="0" anchor="b"/>
          <a:lstStyle>
            <a:lvl1pPr algn="r">
              <a:defRPr sz="1200"/>
            </a:lvl1pPr>
          </a:lstStyle>
          <a:p>
            <a:fld id="{4580AF4A-CA18-488D-99F8-5845EC629612}" type="slidenum">
              <a:rPr kumimoji="1" lang="ja-JP" altLang="en-US" smtClean="0"/>
              <a:t>‹#›</a:t>
            </a:fld>
            <a:endParaRPr kumimoji="1" lang="ja-JP" altLang="en-US"/>
          </a:p>
        </p:txBody>
      </p:sp>
    </p:spTree>
    <p:extLst>
      <p:ext uri="{BB962C8B-B14F-4D97-AF65-F5344CB8AC3E}">
        <p14:creationId xmlns:p14="http://schemas.microsoft.com/office/powerpoint/2010/main" val="36600427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1</a:t>
            </a:fld>
            <a:endParaRPr kumimoji="1" lang="ja-JP" altLang="en-US"/>
          </a:p>
        </p:txBody>
      </p:sp>
    </p:spTree>
    <p:extLst>
      <p:ext uri="{BB962C8B-B14F-4D97-AF65-F5344CB8AC3E}">
        <p14:creationId xmlns:p14="http://schemas.microsoft.com/office/powerpoint/2010/main" val="1581559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2</a:t>
            </a:fld>
            <a:endParaRPr kumimoji="1" lang="ja-JP" altLang="en-US"/>
          </a:p>
        </p:txBody>
      </p:sp>
    </p:spTree>
    <p:extLst>
      <p:ext uri="{BB962C8B-B14F-4D97-AF65-F5344CB8AC3E}">
        <p14:creationId xmlns:p14="http://schemas.microsoft.com/office/powerpoint/2010/main" val="3961933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3</a:t>
            </a:fld>
            <a:endParaRPr kumimoji="1" lang="ja-JP" altLang="en-US"/>
          </a:p>
        </p:txBody>
      </p:sp>
    </p:spTree>
    <p:extLst>
      <p:ext uri="{BB962C8B-B14F-4D97-AF65-F5344CB8AC3E}">
        <p14:creationId xmlns:p14="http://schemas.microsoft.com/office/powerpoint/2010/main" val="1700607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4</a:t>
            </a:fld>
            <a:endParaRPr kumimoji="1" lang="ja-JP" altLang="en-US"/>
          </a:p>
        </p:txBody>
      </p:sp>
    </p:spTree>
    <p:extLst>
      <p:ext uri="{BB962C8B-B14F-4D97-AF65-F5344CB8AC3E}">
        <p14:creationId xmlns:p14="http://schemas.microsoft.com/office/powerpoint/2010/main" val="2752695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5</a:t>
            </a:fld>
            <a:endParaRPr kumimoji="1" lang="ja-JP" altLang="en-US"/>
          </a:p>
        </p:txBody>
      </p:sp>
    </p:spTree>
    <p:extLst>
      <p:ext uri="{BB962C8B-B14F-4D97-AF65-F5344CB8AC3E}">
        <p14:creationId xmlns:p14="http://schemas.microsoft.com/office/powerpoint/2010/main" val="805119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6</a:t>
            </a:fld>
            <a:endParaRPr kumimoji="1" lang="ja-JP" altLang="en-US"/>
          </a:p>
        </p:txBody>
      </p:sp>
    </p:spTree>
    <p:extLst>
      <p:ext uri="{BB962C8B-B14F-4D97-AF65-F5344CB8AC3E}">
        <p14:creationId xmlns:p14="http://schemas.microsoft.com/office/powerpoint/2010/main" val="3543966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7</a:t>
            </a:fld>
            <a:endParaRPr kumimoji="1" lang="ja-JP" altLang="en-US"/>
          </a:p>
        </p:txBody>
      </p:sp>
    </p:spTree>
    <p:extLst>
      <p:ext uri="{BB962C8B-B14F-4D97-AF65-F5344CB8AC3E}">
        <p14:creationId xmlns:p14="http://schemas.microsoft.com/office/powerpoint/2010/main" val="3622761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10"/>
          </p:nvPr>
        </p:nvSpPr>
        <p:spPr/>
        <p:txBody>
          <a:bodyPr/>
          <a:lstStyle/>
          <a:p>
            <a:fld id="{4580AF4A-CA18-488D-99F8-5845EC629612}" type="slidenum">
              <a:rPr kumimoji="1" lang="ja-JP" altLang="en-US" smtClean="0"/>
              <a:t>8</a:t>
            </a:fld>
            <a:endParaRPr kumimoji="1" lang="ja-JP" altLang="en-US"/>
          </a:p>
        </p:txBody>
      </p:sp>
    </p:spTree>
    <p:extLst>
      <p:ext uri="{BB962C8B-B14F-4D97-AF65-F5344CB8AC3E}">
        <p14:creationId xmlns:p14="http://schemas.microsoft.com/office/powerpoint/2010/main" val="3220167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66471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186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2985608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10074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19686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5589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510091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280537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244781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789877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80DDB1-C6AD-4981-8889-945772B2C03B}" type="datetimeFigureOut">
              <a:rPr kumimoji="1" lang="ja-JP" altLang="en-US" smtClean="0"/>
              <a:t>2023/1/31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9611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80DDB1-C6AD-4981-8889-945772B2C03B}" type="datetimeFigureOut">
              <a:rPr kumimoji="1" lang="ja-JP" altLang="en-US" smtClean="0"/>
              <a:t>2023/1/31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200412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11.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hart" Target="../charts/chart14.xml"/><Relationship Id="rId4" Type="http://schemas.openxmlformats.org/officeDocument/2006/relationships/chart" Target="../charts/char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391951" y="1979585"/>
            <a:ext cx="9382126" cy="2160000"/>
          </a:xfrm>
          <a:prstGeom prst="rect">
            <a:avLst/>
          </a:prstGeom>
          <a:noFill/>
          <a:ln>
            <a:noFill/>
          </a:ln>
        </p:spPr>
        <p:txBody>
          <a:bodyPr wrap="square" tIns="90000" bIns="90000" rtlCol="0" anchor="ctr" anchorCtr="0">
            <a:noAutofit/>
          </a:bodyPr>
          <a:lstStyle/>
          <a:p>
            <a:r>
              <a:rPr lang="ja-JP" altLang="en-US" sz="4400" dirty="0">
                <a:latin typeface="Meiryo UI" panose="020B0604030504040204" pitchFamily="50" charset="-128"/>
                <a:ea typeface="Meiryo UI" panose="020B0604030504040204" pitchFamily="50" charset="-128"/>
              </a:rPr>
              <a:t>令和</a:t>
            </a:r>
            <a:r>
              <a:rPr lang="ja-JP" altLang="en-US" sz="4400" dirty="0" smtClean="0">
                <a:latin typeface="Meiryo UI" panose="020B0604030504040204" pitchFamily="50" charset="-128"/>
                <a:ea typeface="Meiryo UI" panose="020B0604030504040204" pitchFamily="50" charset="-128"/>
              </a:rPr>
              <a:t>４年度</a:t>
            </a:r>
            <a:endParaRPr lang="en-US" altLang="ja-JP" sz="4400" dirty="0" smtClean="0">
              <a:latin typeface="Meiryo UI" panose="020B0604030504040204" pitchFamily="50" charset="-128"/>
              <a:ea typeface="Meiryo UI" panose="020B0604030504040204" pitchFamily="50" charset="-128"/>
            </a:endParaRPr>
          </a:p>
          <a:p>
            <a:r>
              <a:rPr lang="ja-JP" altLang="en-US" sz="4400" dirty="0" smtClean="0">
                <a:latin typeface="Meiryo UI" panose="020B0604030504040204" pitchFamily="50" charset="-128"/>
                <a:ea typeface="Meiryo UI" panose="020B0604030504040204" pitchFamily="50" charset="-128"/>
              </a:rPr>
              <a:t>府立</a:t>
            </a:r>
            <a:r>
              <a:rPr lang="ja-JP" altLang="en-US" sz="4400" dirty="0">
                <a:latin typeface="Meiryo UI" panose="020B0604030504040204" pitchFamily="50" charset="-128"/>
                <a:ea typeface="Meiryo UI" panose="020B0604030504040204" pitchFamily="50" charset="-128"/>
              </a:rPr>
              <a:t>高校におけるヤングケアラーに関する調査結果について</a:t>
            </a:r>
          </a:p>
        </p:txBody>
      </p:sp>
      <p:sp>
        <p:nvSpPr>
          <p:cNvPr id="4" name="テキスト ボックス 3"/>
          <p:cNvSpPr txBox="1"/>
          <p:nvPr/>
        </p:nvSpPr>
        <p:spPr>
          <a:xfrm>
            <a:off x="5782613" y="5400809"/>
            <a:ext cx="3821023" cy="1175636"/>
          </a:xfrm>
          <a:prstGeom prst="rect">
            <a:avLst/>
          </a:prstGeom>
          <a:noFill/>
          <a:ln>
            <a:noFill/>
          </a:ln>
        </p:spPr>
        <p:txBody>
          <a:bodyPr wrap="square" tIns="90000" bIns="90000" rtlCol="0" anchor="ctr" anchorCtr="0">
            <a:noAutofit/>
          </a:bodyPr>
          <a:lstStyle/>
          <a:p>
            <a:pPr algn="r"/>
            <a:r>
              <a:rPr lang="ja-JP" altLang="en-US" sz="2000" b="1" dirty="0" smtClean="0">
                <a:latin typeface="Meiryo UI" panose="020B0604030504040204" pitchFamily="50" charset="-128"/>
                <a:ea typeface="Meiryo UI" panose="020B0604030504040204" pitchFamily="50" charset="-128"/>
              </a:rPr>
              <a:t>高等学校課　生徒指導グループ</a:t>
            </a:r>
            <a:endParaRPr lang="ja-JP" altLang="en-US" sz="2000" b="1"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8148320" y="518306"/>
            <a:ext cx="1016000" cy="400110"/>
          </a:xfrm>
          <a:prstGeom prst="rect">
            <a:avLst/>
          </a:prstGeom>
          <a:noFill/>
          <a:ln>
            <a:solidFill>
              <a:schemeClr val="tx1"/>
            </a:solidFill>
          </a:ln>
        </p:spPr>
        <p:txBody>
          <a:bodyPr wrap="square" rtlCol="0" anchor="ctr">
            <a:spAutoFit/>
          </a:bodyPr>
          <a:lstStyle/>
          <a:p>
            <a:pPr algn="ctr"/>
            <a:r>
              <a:rPr kumimoji="1" lang="ja-JP" altLang="en-US" sz="2000" dirty="0" smtClean="0"/>
              <a:t>資料３</a:t>
            </a:r>
            <a:endParaRPr kumimoji="1" lang="ja-JP" altLang="en-US" sz="2000" dirty="0"/>
          </a:p>
        </p:txBody>
      </p:sp>
    </p:spTree>
    <p:extLst>
      <p:ext uri="{BB962C8B-B14F-4D97-AF65-F5344CB8AC3E}">
        <p14:creationId xmlns:p14="http://schemas.microsoft.com/office/powerpoint/2010/main" val="3718130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7775"/>
            <a:ext cx="9906000" cy="703234"/>
          </a:xfrm>
          <a:prstGeom prst="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p:cNvSpPr txBox="1"/>
          <p:nvPr/>
        </p:nvSpPr>
        <p:spPr>
          <a:xfrm>
            <a:off x="366043" y="143654"/>
            <a:ext cx="8992824" cy="461665"/>
          </a:xfrm>
          <a:prstGeom prst="rect">
            <a:avLst/>
          </a:prstGeom>
          <a:noFill/>
        </p:spPr>
        <p:txBody>
          <a:bodyPr wrap="square" rtlCol="0">
            <a:spAutoFit/>
          </a:bodyPr>
          <a:lstStyle/>
          <a:p>
            <a:r>
              <a:rPr lang="ja-JP" altLang="en-US" sz="2400" dirty="0" smtClean="0">
                <a:solidFill>
                  <a:schemeClr val="bg1"/>
                </a:solidFill>
                <a:latin typeface="Meiryo UI" panose="020B0604030504040204" pitchFamily="50" charset="-128"/>
                <a:ea typeface="Meiryo UI" panose="020B0604030504040204" pitchFamily="50" charset="-128"/>
              </a:rPr>
              <a:t>令和４年度　</a:t>
            </a:r>
            <a:r>
              <a:rPr lang="ja-JP" altLang="ja-JP" sz="2400" dirty="0" smtClean="0">
                <a:solidFill>
                  <a:schemeClr val="bg1"/>
                </a:solidFill>
                <a:latin typeface="Meiryo UI" panose="020B0604030504040204" pitchFamily="50" charset="-128"/>
                <a:ea typeface="Meiryo UI" panose="020B0604030504040204" pitchFamily="50" charset="-128"/>
              </a:rPr>
              <a:t>府立</a:t>
            </a:r>
            <a:r>
              <a:rPr lang="ja-JP" altLang="ja-JP" sz="2400" dirty="0">
                <a:solidFill>
                  <a:schemeClr val="bg1"/>
                </a:solidFill>
                <a:latin typeface="Meiryo UI" panose="020B0604030504040204" pitchFamily="50" charset="-128"/>
                <a:ea typeface="Meiryo UI" panose="020B0604030504040204" pitchFamily="50" charset="-128"/>
              </a:rPr>
              <a:t>高校</a:t>
            </a:r>
            <a:r>
              <a:rPr lang="ja-JP" altLang="en-US" sz="2400" dirty="0">
                <a:solidFill>
                  <a:schemeClr val="bg1"/>
                </a:solidFill>
                <a:latin typeface="Meiryo UI" panose="020B0604030504040204" pitchFamily="50" charset="-128"/>
                <a:ea typeface="Meiryo UI" panose="020B0604030504040204" pitchFamily="50" charset="-128"/>
              </a:rPr>
              <a:t>におけるヤングケアラーに関する</a:t>
            </a:r>
            <a:r>
              <a:rPr lang="ja-JP" altLang="ja-JP" sz="2400" dirty="0">
                <a:solidFill>
                  <a:schemeClr val="bg1"/>
                </a:solidFill>
                <a:latin typeface="Meiryo UI" panose="020B0604030504040204" pitchFamily="50" charset="-128"/>
                <a:ea typeface="Meiryo UI" panose="020B0604030504040204" pitchFamily="50" charset="-128"/>
              </a:rPr>
              <a:t>調査結果に</a:t>
            </a:r>
            <a:r>
              <a:rPr lang="ja-JP" altLang="ja-JP" sz="2400" dirty="0" smtClean="0">
                <a:solidFill>
                  <a:schemeClr val="bg1"/>
                </a:solidFill>
                <a:latin typeface="Meiryo UI" panose="020B0604030504040204" pitchFamily="50" charset="-128"/>
                <a:ea typeface="Meiryo UI" panose="020B0604030504040204" pitchFamily="50" charset="-128"/>
              </a:rPr>
              <a:t>ついて</a:t>
            </a:r>
            <a:endParaRPr kumimoji="1" lang="ja-JP" altLang="en-US" sz="2400" dirty="0">
              <a:solidFill>
                <a:schemeClr val="bg1"/>
              </a:solidFill>
              <a:latin typeface="Meiryo UI" panose="020B0604030504040204" pitchFamily="50" charset="-128"/>
              <a:ea typeface="Meiryo UI" panose="020B0604030504040204" pitchFamily="50" charset="-128"/>
            </a:endParaRPr>
          </a:p>
        </p:txBody>
      </p:sp>
      <p:sp>
        <p:nvSpPr>
          <p:cNvPr id="6" name="正方形/長方形 5"/>
          <p:cNvSpPr/>
          <p:nvPr/>
        </p:nvSpPr>
        <p:spPr>
          <a:xfrm>
            <a:off x="65154" y="963604"/>
            <a:ext cx="9813700" cy="1639678"/>
          </a:xfrm>
          <a:prstGeom prst="rect">
            <a:avLst/>
          </a:prstGeom>
          <a:noFill/>
          <a:ln w="2857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19" name="テキスト ボックス 18"/>
          <p:cNvSpPr txBox="1"/>
          <p:nvPr/>
        </p:nvSpPr>
        <p:spPr>
          <a:xfrm>
            <a:off x="62357" y="963604"/>
            <a:ext cx="2034860" cy="369332"/>
          </a:xfrm>
          <a:prstGeom prst="rect">
            <a:avLst/>
          </a:prstGeom>
          <a:solidFill>
            <a:schemeClr val="accent3">
              <a:lumMod val="50000"/>
            </a:schemeClr>
          </a:solidFill>
        </p:spPr>
        <p:txBody>
          <a:bodyPr wrap="square" rtlCol="0">
            <a:spAutoFit/>
          </a:bodyPr>
          <a:lstStyle/>
          <a:p>
            <a:r>
              <a:rPr kumimoji="1" lang="ja-JP" altLang="en-US" b="1" dirty="0">
                <a:solidFill>
                  <a:schemeClr val="bg1"/>
                </a:solidFill>
                <a:latin typeface="Meiryo UI" panose="020B0604030504040204" pitchFamily="50" charset="-128"/>
                <a:ea typeface="Meiryo UI" panose="020B0604030504040204" pitchFamily="50" charset="-128"/>
              </a:rPr>
              <a:t>調査目的</a:t>
            </a:r>
            <a:endParaRPr kumimoji="1" lang="en-US" altLang="ja-JP" b="1" dirty="0">
              <a:solidFill>
                <a:schemeClr val="bg1"/>
              </a:solidFill>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62357" y="1490543"/>
            <a:ext cx="9779249" cy="877163"/>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府立高校におけるヤングケアラー</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の生活実態やケアによる学校生活への影響、支援ニーズ等を把握し、適切な支援につなげることができるよう、実態調査を実施。</a:t>
            </a:r>
            <a:endParaRPr kumimoji="1" lang="en-US" altLang="ja-JP" sz="1600" dirty="0">
              <a:latin typeface="Meiryo UI" panose="020B0604030504040204" pitchFamily="50" charset="-128"/>
              <a:ea typeface="Meiryo UI" panose="020B0604030504040204" pitchFamily="50" charset="-128"/>
            </a:endParaRPr>
          </a:p>
          <a:p>
            <a:endParaRPr kumimoji="1" lang="en-US" altLang="ja-JP" sz="7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本来大人が担うと想定されている家事や家族の世話などを日常的に行っている生徒のこと</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12"/>
          </p:nvPr>
        </p:nvSpPr>
        <p:spPr>
          <a:xfrm>
            <a:off x="7612756" y="6514846"/>
            <a:ext cx="2228850" cy="365125"/>
          </a:xfrm>
        </p:spPr>
        <p:txBody>
          <a:bodyPr/>
          <a:lstStyle/>
          <a:p>
            <a:r>
              <a:rPr kumimoji="1" lang="en-US" altLang="ja-JP" sz="2400" dirty="0" smtClean="0">
                <a:solidFill>
                  <a:schemeClr val="tx1"/>
                </a:solidFill>
              </a:rPr>
              <a:t>1</a:t>
            </a:r>
            <a:endParaRPr kumimoji="1" lang="ja-JP" altLang="en-US" sz="2400" dirty="0">
              <a:solidFill>
                <a:schemeClr val="tx1"/>
              </a:solidFill>
            </a:endParaRPr>
          </a:p>
        </p:txBody>
      </p:sp>
      <p:sp>
        <p:nvSpPr>
          <p:cNvPr id="12" name="正方形/長方形 11"/>
          <p:cNvSpPr/>
          <p:nvPr/>
        </p:nvSpPr>
        <p:spPr>
          <a:xfrm>
            <a:off x="62357" y="2795107"/>
            <a:ext cx="9813700" cy="995914"/>
          </a:xfrm>
          <a:prstGeom prst="rect">
            <a:avLst/>
          </a:prstGeom>
          <a:noFill/>
          <a:ln w="2857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13" name="テキスト ボックス 12"/>
          <p:cNvSpPr txBox="1"/>
          <p:nvPr/>
        </p:nvSpPr>
        <p:spPr>
          <a:xfrm>
            <a:off x="76093" y="2806826"/>
            <a:ext cx="2034860" cy="369332"/>
          </a:xfrm>
          <a:prstGeom prst="rect">
            <a:avLst/>
          </a:prstGeom>
          <a:solidFill>
            <a:schemeClr val="accent3">
              <a:lumMod val="50000"/>
            </a:schemeClr>
          </a:solidFill>
        </p:spPr>
        <p:txBody>
          <a:bodyPr wrap="square" rtlCol="0">
            <a:spAutoFit/>
          </a:bodyPr>
          <a:lstStyle/>
          <a:p>
            <a:r>
              <a:rPr kumimoji="1" lang="ja-JP" altLang="en-US" b="1" dirty="0">
                <a:solidFill>
                  <a:schemeClr val="bg1"/>
                </a:solidFill>
                <a:latin typeface="Meiryo UI" panose="020B0604030504040204" pitchFamily="50" charset="-128"/>
                <a:ea typeface="Meiryo UI" panose="020B0604030504040204" pitchFamily="50" charset="-128"/>
              </a:rPr>
              <a:t>調査対象</a:t>
            </a:r>
            <a:endParaRPr kumimoji="1" lang="en-US" altLang="ja-JP" b="1" dirty="0">
              <a:solidFill>
                <a:schemeClr val="bg1"/>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123710" y="3327321"/>
            <a:ext cx="3520212"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府立高校生全員（</a:t>
            </a:r>
            <a:r>
              <a:rPr kumimoji="1" lang="en-US" altLang="ja-JP" sz="1600" dirty="0" smtClean="0">
                <a:latin typeface="Meiryo UI" panose="020B0604030504040204" pitchFamily="50" charset="-128"/>
                <a:ea typeface="Meiryo UI" panose="020B0604030504040204" pitchFamily="50" charset="-128"/>
              </a:rPr>
              <a:t>109,264</a:t>
            </a:r>
            <a:r>
              <a:rPr kumimoji="1" lang="ja-JP" altLang="en-US" sz="1600" dirty="0" smtClean="0">
                <a:latin typeface="Meiryo UI" panose="020B0604030504040204" pitchFamily="50" charset="-128"/>
                <a:ea typeface="Meiryo UI" panose="020B0604030504040204" pitchFamily="50" charset="-128"/>
              </a:rPr>
              <a:t>人</a:t>
            </a:r>
            <a:r>
              <a:rPr kumimoji="1" lang="ja-JP" altLang="en-US" sz="1600" dirty="0">
                <a:latin typeface="Meiryo UI" panose="020B0604030504040204" pitchFamily="50" charset="-128"/>
                <a:ea typeface="Meiryo UI" panose="020B0604030504040204" pitchFamily="50" charset="-128"/>
              </a:rPr>
              <a:t>）</a:t>
            </a:r>
          </a:p>
        </p:txBody>
      </p:sp>
      <p:sp>
        <p:nvSpPr>
          <p:cNvPr id="15" name="正方形/長方形 14"/>
          <p:cNvSpPr/>
          <p:nvPr/>
        </p:nvSpPr>
        <p:spPr>
          <a:xfrm>
            <a:off x="72194" y="4048632"/>
            <a:ext cx="9813700" cy="1087039"/>
          </a:xfrm>
          <a:prstGeom prst="rect">
            <a:avLst/>
          </a:prstGeom>
          <a:noFill/>
          <a:ln w="2857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16" name="テキスト ボックス 15"/>
          <p:cNvSpPr txBox="1"/>
          <p:nvPr/>
        </p:nvSpPr>
        <p:spPr>
          <a:xfrm>
            <a:off x="89259" y="4049570"/>
            <a:ext cx="2034860" cy="369332"/>
          </a:xfrm>
          <a:prstGeom prst="rect">
            <a:avLst/>
          </a:prstGeom>
          <a:solidFill>
            <a:schemeClr val="accent3">
              <a:lumMod val="50000"/>
            </a:schemeClr>
          </a:solidFill>
        </p:spPr>
        <p:txBody>
          <a:bodyPr wrap="square" rtlCol="0">
            <a:spAutoFit/>
          </a:bodyPr>
          <a:lstStyle/>
          <a:p>
            <a:r>
              <a:rPr kumimoji="1" lang="ja-JP" altLang="en-US" b="1" dirty="0">
                <a:solidFill>
                  <a:schemeClr val="bg1"/>
                </a:solidFill>
                <a:latin typeface="Meiryo UI" panose="020B0604030504040204" pitchFamily="50" charset="-128"/>
                <a:ea typeface="Meiryo UI" panose="020B0604030504040204" pitchFamily="50" charset="-128"/>
              </a:rPr>
              <a:t>調査手法</a:t>
            </a:r>
            <a:endParaRPr kumimoji="1" lang="en-US" altLang="ja-JP" b="1"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89259" y="4533799"/>
            <a:ext cx="8995424" cy="412934"/>
          </a:xfrm>
          <a:prstGeom prst="rect">
            <a:avLst/>
          </a:prstGeom>
          <a:noFill/>
        </p:spPr>
        <p:txBody>
          <a:bodyPr wrap="square" rtlCol="0">
            <a:spAutoFit/>
          </a:bodyPr>
          <a:lstStyle/>
          <a:p>
            <a:pPr>
              <a:lnSpc>
                <a:spcPts val="2500"/>
              </a:lnSpc>
            </a:pPr>
            <a:r>
              <a:rPr kumimoji="1" lang="ja-JP" altLang="en-US" sz="1600" dirty="0">
                <a:latin typeface="Meiryo UI" panose="020B0604030504040204" pitchFamily="50" charset="-128"/>
                <a:ea typeface="Meiryo UI" panose="020B0604030504040204" pitchFamily="50" charset="-128"/>
              </a:rPr>
              <a:t>各府立</a:t>
            </a:r>
            <a:r>
              <a:rPr kumimoji="1" lang="ja-JP" altLang="en-US" sz="1600" dirty="0" smtClean="0">
                <a:latin typeface="Meiryo UI" panose="020B0604030504040204" pitchFamily="50" charset="-128"/>
                <a:ea typeface="Meiryo UI" panose="020B0604030504040204" pitchFamily="50" charset="-128"/>
              </a:rPr>
              <a:t>高校</a:t>
            </a:r>
            <a:r>
              <a:rPr kumimoji="1" lang="ja-JP" altLang="en-US" sz="1600" dirty="0">
                <a:latin typeface="Meiryo UI" panose="020B0604030504040204" pitchFamily="50" charset="-128"/>
                <a:ea typeface="Meiryo UI" panose="020B0604030504040204" pitchFamily="50" charset="-128"/>
              </a:rPr>
              <a:t>において</a:t>
            </a:r>
            <a:r>
              <a:rPr kumimoji="1" lang="ja-JP" altLang="en-US" sz="1600" dirty="0" smtClean="0">
                <a:latin typeface="Meiryo UI" panose="020B0604030504040204" pitchFamily="50" charset="-128"/>
                <a:ea typeface="Meiryo UI" panose="020B0604030504040204" pitchFamily="50" charset="-128"/>
              </a:rPr>
              <a:t>、１人</a:t>
            </a:r>
            <a:r>
              <a:rPr kumimoji="1" lang="ja-JP" altLang="en-US" sz="1600" dirty="0">
                <a:latin typeface="Meiryo UI" panose="020B0604030504040204" pitchFamily="50" charset="-128"/>
                <a:ea typeface="Meiryo UI" panose="020B0604030504040204" pitchFamily="50" charset="-128"/>
              </a:rPr>
              <a:t>１</a:t>
            </a:r>
            <a:r>
              <a:rPr kumimoji="1" lang="ja-JP" altLang="en-US" sz="1600" dirty="0" smtClean="0">
                <a:latin typeface="Meiryo UI" panose="020B0604030504040204" pitchFamily="50" charset="-128"/>
                <a:ea typeface="Meiryo UI" panose="020B0604030504040204" pitchFamily="50" charset="-128"/>
              </a:rPr>
              <a:t>台端末等を活用し、</a:t>
            </a:r>
            <a:r>
              <a:rPr kumimoji="1" lang="ja-JP" altLang="en-US" sz="1600" dirty="0">
                <a:latin typeface="Meiryo UI" panose="020B0604030504040204" pitchFamily="50" charset="-128"/>
                <a:ea typeface="Meiryo UI" panose="020B0604030504040204" pitchFamily="50" charset="-128"/>
              </a:rPr>
              <a:t>ウェブ</a:t>
            </a:r>
            <a:r>
              <a:rPr kumimoji="1" lang="ja-JP" altLang="en-US" sz="1600" dirty="0" smtClean="0">
                <a:latin typeface="Meiryo UI" panose="020B0604030504040204" pitchFamily="50" charset="-128"/>
                <a:ea typeface="Meiryo UI" panose="020B0604030504040204" pitchFamily="50" charset="-128"/>
              </a:rPr>
              <a:t>上で回答（回答は任意）</a:t>
            </a:r>
            <a:endParaRPr kumimoji="1" lang="en-US" altLang="ja-JP" sz="1400" dirty="0" smtClean="0">
              <a:latin typeface="Meiryo UI" panose="020B0604030504040204" pitchFamily="50" charset="-128"/>
              <a:ea typeface="Meiryo UI" panose="020B0604030504040204" pitchFamily="50" charset="-128"/>
            </a:endParaRPr>
          </a:p>
        </p:txBody>
      </p:sp>
      <p:sp>
        <p:nvSpPr>
          <p:cNvPr id="18" name="正方形/長方形 17"/>
          <p:cNvSpPr/>
          <p:nvPr/>
        </p:nvSpPr>
        <p:spPr>
          <a:xfrm>
            <a:off x="89259" y="5428476"/>
            <a:ext cx="9813700" cy="1260423"/>
          </a:xfrm>
          <a:prstGeom prst="rect">
            <a:avLst/>
          </a:prstGeom>
          <a:noFill/>
          <a:ln w="2857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21" name="テキスト ボックス 20"/>
          <p:cNvSpPr txBox="1"/>
          <p:nvPr/>
        </p:nvSpPr>
        <p:spPr>
          <a:xfrm>
            <a:off x="89259" y="5428476"/>
            <a:ext cx="2034860" cy="369332"/>
          </a:xfrm>
          <a:prstGeom prst="rect">
            <a:avLst/>
          </a:prstGeom>
          <a:solidFill>
            <a:schemeClr val="accent3">
              <a:lumMod val="50000"/>
            </a:schemeClr>
          </a:solidFill>
        </p:spPr>
        <p:txBody>
          <a:bodyPr wrap="square" rtlCol="0">
            <a:spAutoFit/>
          </a:bodyPr>
          <a:lstStyle/>
          <a:p>
            <a:r>
              <a:rPr kumimoji="1" lang="ja-JP" altLang="en-US" b="1" dirty="0">
                <a:solidFill>
                  <a:schemeClr val="bg1"/>
                </a:solidFill>
                <a:latin typeface="Meiryo UI" panose="020B0604030504040204" pitchFamily="50" charset="-128"/>
                <a:ea typeface="Meiryo UI" panose="020B0604030504040204" pitchFamily="50" charset="-128"/>
              </a:rPr>
              <a:t>調査期間等</a:t>
            </a:r>
            <a:endParaRPr kumimoji="1" lang="en-US" altLang="ja-JP"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123710" y="5944556"/>
            <a:ext cx="9477490" cy="584775"/>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調査期間：</a:t>
            </a:r>
            <a:r>
              <a:rPr kumimoji="1" lang="ja-JP" altLang="en-US" sz="1600" dirty="0" smtClean="0">
                <a:latin typeface="Meiryo UI" panose="020B0604030504040204" pitchFamily="50" charset="-128"/>
                <a:ea typeface="Meiryo UI" panose="020B0604030504040204" pitchFamily="50" charset="-128"/>
              </a:rPr>
              <a:t>令和４年７月から９月</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回答者数</a:t>
            </a:r>
            <a:r>
              <a:rPr kumimoji="1" lang="ja-JP" altLang="en-US" sz="1600" dirty="0" smtClean="0">
                <a:latin typeface="Meiryo UI" panose="020B0604030504040204" pitchFamily="50" charset="-128"/>
                <a:ea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rPr>
              <a:t>80,855</a:t>
            </a:r>
            <a:r>
              <a:rPr kumimoji="1" lang="ja-JP" altLang="en-US" sz="1600" dirty="0" smtClean="0">
                <a:latin typeface="Meiryo UI" panose="020B0604030504040204" pitchFamily="50" charset="-128"/>
                <a:ea typeface="Meiryo UI" panose="020B0604030504040204" pitchFamily="50" charset="-128"/>
              </a:rPr>
              <a:t>人 回答率：</a:t>
            </a:r>
            <a:r>
              <a:rPr kumimoji="1" lang="en-US" altLang="ja-JP" sz="1600" dirty="0" smtClean="0">
                <a:latin typeface="Meiryo UI" panose="020B0604030504040204" pitchFamily="50" charset="-128"/>
                <a:ea typeface="Meiryo UI" panose="020B0604030504040204" pitchFamily="50" charset="-128"/>
              </a:rPr>
              <a:t>74.0</a:t>
            </a:r>
            <a:r>
              <a:rPr kumimoji="1" lang="ja-JP" altLang="en-US" sz="1600" dirty="0" smtClean="0">
                <a:latin typeface="Meiryo UI" panose="020B0604030504040204" pitchFamily="50" charset="-128"/>
                <a:ea typeface="Meiryo UI" panose="020B0604030504040204" pitchFamily="50" charset="-128"/>
              </a:rPr>
              <a:t>％  （令和３年度府調査　回答者数：</a:t>
            </a:r>
            <a:r>
              <a:rPr kumimoji="1" lang="en-US" altLang="ja-JP" sz="1600" dirty="0" smtClean="0">
                <a:latin typeface="Meiryo UI" panose="020B0604030504040204" pitchFamily="50" charset="-128"/>
                <a:ea typeface="Meiryo UI" panose="020B0604030504040204" pitchFamily="50" charset="-128"/>
              </a:rPr>
              <a:t>20,182</a:t>
            </a:r>
            <a:r>
              <a:rPr kumimoji="1" lang="ja-JP" altLang="en-US" sz="1600" dirty="0" smtClean="0">
                <a:latin typeface="Meiryo UI" panose="020B0604030504040204" pitchFamily="50" charset="-128"/>
                <a:ea typeface="Meiryo UI" panose="020B0604030504040204" pitchFamily="50" charset="-128"/>
              </a:rPr>
              <a:t>人 回答率：</a:t>
            </a:r>
            <a:r>
              <a:rPr kumimoji="1" lang="en-US" altLang="ja-JP" sz="1600" dirty="0" smtClean="0">
                <a:latin typeface="Meiryo UI" panose="020B0604030504040204" pitchFamily="50" charset="-128"/>
                <a:ea typeface="Meiryo UI" panose="020B0604030504040204" pitchFamily="50" charset="-128"/>
              </a:rPr>
              <a:t>19.7</a:t>
            </a:r>
            <a:r>
              <a:rPr kumimoji="1" lang="ja-JP" altLang="en-US" sz="1600" dirty="0" smtClean="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00594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293341" y="887627"/>
            <a:ext cx="6749474" cy="393957"/>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latin typeface="Meiryo UI" panose="020B0604030504040204" pitchFamily="50" charset="-128"/>
                <a:ea typeface="Meiryo UI" panose="020B0604030504040204" pitchFamily="50" charset="-128"/>
              </a:rPr>
              <a:t>　世話をしている家族</a:t>
            </a:r>
            <a:r>
              <a:rPr kumimoji="1" lang="ja-JP" altLang="en-US" sz="1600" dirty="0" smtClean="0">
                <a:latin typeface="Meiryo UI" panose="020B0604030504040204" pitchFamily="50" charset="-128"/>
                <a:ea typeface="Meiryo UI" panose="020B0604030504040204" pitchFamily="50" charset="-128"/>
              </a:rPr>
              <a:t>がいる</a:t>
            </a:r>
            <a:r>
              <a:rPr kumimoji="1" lang="ja-JP" altLang="en-US" sz="1600" dirty="0">
                <a:latin typeface="Meiryo UI" panose="020B0604030504040204" pitchFamily="50" charset="-128"/>
                <a:ea typeface="Meiryo UI" panose="020B0604030504040204" pitchFamily="50" charset="-128"/>
              </a:rPr>
              <a:t>府立</a:t>
            </a:r>
            <a:r>
              <a:rPr kumimoji="1" lang="ja-JP" altLang="en-US" sz="1600" dirty="0" smtClean="0">
                <a:latin typeface="Meiryo UI" panose="020B0604030504040204" pitchFamily="50" charset="-128"/>
                <a:ea typeface="Meiryo UI" panose="020B0604030504040204" pitchFamily="50" charset="-128"/>
              </a:rPr>
              <a:t>高校生は、</a:t>
            </a:r>
            <a:r>
              <a:rPr kumimoji="1" lang="ja-JP" altLang="en-US" sz="1600" dirty="0">
                <a:latin typeface="Meiryo UI" panose="020B0604030504040204" pitchFamily="50" charset="-128"/>
                <a:ea typeface="Meiryo UI" panose="020B0604030504040204" pitchFamily="50" charset="-128"/>
              </a:rPr>
              <a:t>回答者全体</a:t>
            </a:r>
            <a:r>
              <a:rPr kumimoji="1" lang="ja-JP" altLang="en-US" sz="1600" dirty="0" smtClean="0">
                <a:latin typeface="Meiryo UI" panose="020B0604030504040204" pitchFamily="50" charset="-128"/>
                <a:ea typeface="Meiryo UI" panose="020B0604030504040204" pitchFamily="50" charset="-128"/>
              </a:rPr>
              <a:t>の</a:t>
            </a:r>
            <a:r>
              <a:rPr kumimoji="1" lang="en-US" altLang="ja-JP" sz="1600" dirty="0" smtClean="0">
                <a:latin typeface="Meiryo UI" panose="020B0604030504040204" pitchFamily="50" charset="-128"/>
                <a:ea typeface="Meiryo UI" panose="020B0604030504040204" pitchFamily="50" charset="-128"/>
              </a:rPr>
              <a:t>11.4%(9,236</a:t>
            </a:r>
            <a:r>
              <a:rPr kumimoji="1" lang="ja-JP" altLang="en-US" sz="1600" dirty="0" smtClean="0">
                <a:latin typeface="Meiryo UI" panose="020B0604030504040204" pitchFamily="50" charset="-128"/>
                <a:ea typeface="Meiryo UI" panose="020B0604030504040204" pitchFamily="50" charset="-128"/>
              </a:rPr>
              <a:t>人</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err="1" smtClean="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4364794" y="1691993"/>
            <a:ext cx="5067091" cy="650038"/>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「いる」と答えた</a:t>
            </a:r>
            <a:r>
              <a:rPr kumimoji="1" lang="ja-JP" altLang="en-US" dirty="0" smtClean="0">
                <a:latin typeface="Meiryo UI" panose="020B0604030504040204" pitchFamily="50" charset="-128"/>
                <a:ea typeface="Meiryo UI" panose="020B0604030504040204" pitchFamily="50" charset="-128"/>
              </a:rPr>
              <a:t>生徒</a:t>
            </a:r>
            <a:r>
              <a:rPr kumimoji="1" lang="en-US" altLang="ja-JP" dirty="0" smtClean="0">
                <a:latin typeface="Meiryo UI" panose="020B0604030504040204" pitchFamily="50" charset="-128"/>
                <a:ea typeface="Meiryo UI" panose="020B0604030504040204" pitchFamily="50" charset="-128"/>
              </a:rPr>
              <a:t>9,236</a:t>
            </a:r>
            <a:r>
              <a:rPr kumimoji="1" lang="ja-JP" altLang="en-US" dirty="0" smtClean="0">
                <a:latin typeface="Meiryo UI" panose="020B0604030504040204" pitchFamily="50" charset="-128"/>
                <a:ea typeface="Meiryo UI" panose="020B0604030504040204" pitchFamily="50" charset="-128"/>
              </a:rPr>
              <a:t>人の</a:t>
            </a:r>
            <a:r>
              <a:rPr kumimoji="1" lang="ja-JP" altLang="en-US" dirty="0">
                <a:latin typeface="Meiryo UI" panose="020B0604030504040204" pitchFamily="50" charset="-128"/>
                <a:ea typeface="Meiryo UI" panose="020B0604030504040204" pitchFamily="50" charset="-128"/>
              </a:rPr>
              <a:t>うち</a:t>
            </a:r>
            <a:r>
              <a:rPr kumimoji="1" lang="ja-JP" altLang="en-US" dirty="0" smtClean="0">
                <a:latin typeface="Meiryo UI" panose="020B0604030504040204" pitchFamily="50" charset="-128"/>
                <a:ea typeface="Meiryo UI" panose="020B0604030504040204" pitchFamily="50" charset="-128"/>
              </a:rPr>
              <a:t>、世話</a:t>
            </a:r>
            <a:r>
              <a:rPr kumimoji="1" lang="ja-JP" altLang="en-US" dirty="0">
                <a:latin typeface="Meiryo UI" panose="020B0604030504040204" pitchFamily="50" charset="-128"/>
                <a:ea typeface="Meiryo UI" panose="020B0604030504040204" pitchFamily="50" charset="-128"/>
              </a:rPr>
              <a:t>をして</a:t>
            </a:r>
            <a:r>
              <a:rPr kumimoji="1" lang="ja-JP" altLang="en-US" dirty="0" smtClean="0">
                <a:latin typeface="Meiryo UI" panose="020B0604030504040204" pitchFamily="50" charset="-128"/>
                <a:ea typeface="Meiryo UI" panose="020B0604030504040204" pitchFamily="50" charset="-128"/>
              </a:rPr>
              <a:t>いる</a:t>
            </a:r>
            <a:endParaRPr kumimoji="1" lang="en-US" altLang="ja-JP" dirty="0" smtClean="0">
              <a:latin typeface="Meiryo UI" panose="020B0604030504040204" pitchFamily="50" charset="-128"/>
              <a:ea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rPr>
              <a:t>家族</a:t>
            </a:r>
            <a:r>
              <a:rPr kumimoji="1" lang="ja-JP" altLang="en-US" dirty="0">
                <a:latin typeface="Meiryo UI" panose="020B0604030504040204" pitchFamily="50" charset="-128"/>
                <a:ea typeface="Meiryo UI" panose="020B0604030504040204" pitchFamily="50" charset="-128"/>
              </a:rPr>
              <a:t>の</a:t>
            </a:r>
            <a:r>
              <a:rPr kumimoji="1" lang="ja-JP" altLang="en-US" dirty="0" smtClean="0">
                <a:latin typeface="Meiryo UI" panose="020B0604030504040204" pitchFamily="50" charset="-128"/>
                <a:ea typeface="Meiryo UI" panose="020B0604030504040204" pitchFamily="50" charset="-128"/>
              </a:rPr>
              <a:t>内訳</a:t>
            </a:r>
            <a:endParaRPr kumimoji="1" lang="en-US" altLang="ja-JP" dirty="0" smtClean="0">
              <a:latin typeface="Meiryo UI" panose="020B0604030504040204" pitchFamily="50" charset="-128"/>
              <a:ea typeface="Meiryo UI" panose="020B0604030504040204" pitchFamily="50" charset="-128"/>
            </a:endParaRPr>
          </a:p>
        </p:txBody>
      </p:sp>
      <p:graphicFrame>
        <p:nvGraphicFramePr>
          <p:cNvPr id="24" name="グラフ 23"/>
          <p:cNvGraphicFramePr/>
          <p:nvPr>
            <p:extLst/>
          </p:nvPr>
        </p:nvGraphicFramePr>
        <p:xfrm>
          <a:off x="4722719" y="2226810"/>
          <a:ext cx="4137585" cy="1712899"/>
        </p:xfrm>
        <a:graphic>
          <a:graphicData uri="http://schemas.openxmlformats.org/drawingml/2006/chart">
            <c:chart xmlns:c="http://schemas.openxmlformats.org/drawingml/2006/chart" xmlns:r="http://schemas.openxmlformats.org/officeDocument/2006/relationships" r:id="rId3"/>
          </a:graphicData>
        </a:graphic>
      </p:graphicFrame>
      <p:grpSp>
        <p:nvGrpSpPr>
          <p:cNvPr id="2" name="グループ化 1"/>
          <p:cNvGrpSpPr/>
          <p:nvPr/>
        </p:nvGrpSpPr>
        <p:grpSpPr>
          <a:xfrm>
            <a:off x="212254" y="1417684"/>
            <a:ext cx="4277154" cy="3221821"/>
            <a:chOff x="-122041" y="1312784"/>
            <a:chExt cx="4102504" cy="3538683"/>
          </a:xfrm>
        </p:grpSpPr>
        <p:sp>
          <p:nvSpPr>
            <p:cNvPr id="8" name="テキスト ボックス 7"/>
            <p:cNvSpPr txBox="1"/>
            <p:nvPr/>
          </p:nvSpPr>
          <p:spPr>
            <a:xfrm>
              <a:off x="-122041" y="1312784"/>
              <a:ext cx="2798762" cy="405655"/>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府立高校全体の</a:t>
              </a:r>
              <a:r>
                <a:rPr kumimoji="1" lang="ja-JP" altLang="en-US" dirty="0" smtClean="0">
                  <a:latin typeface="Meiryo UI" panose="020B0604030504040204" pitchFamily="50" charset="-128"/>
                  <a:ea typeface="Meiryo UI" panose="020B0604030504040204" pitchFamily="50" charset="-128"/>
                </a:rPr>
                <a:t>回答者</a:t>
              </a:r>
              <a:r>
                <a:rPr kumimoji="1" lang="en-US" altLang="ja-JP" dirty="0" smtClean="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graphicFrame>
          <p:nvGraphicFramePr>
            <p:cNvPr id="19" name="グラフ 18"/>
            <p:cNvGraphicFramePr/>
            <p:nvPr>
              <p:extLst>
                <p:ext uri="{D42A27DB-BD31-4B8C-83A1-F6EECF244321}">
                  <p14:modId xmlns:p14="http://schemas.microsoft.com/office/powerpoint/2010/main" val="530940892"/>
                </p:ext>
              </p:extLst>
            </p:nvPr>
          </p:nvGraphicFramePr>
          <p:xfrm>
            <a:off x="101743" y="1693152"/>
            <a:ext cx="3878720" cy="3158315"/>
          </p:xfrm>
          <a:graphic>
            <a:graphicData uri="http://schemas.openxmlformats.org/drawingml/2006/chart">
              <c:chart xmlns:c="http://schemas.openxmlformats.org/drawingml/2006/chart" xmlns:r="http://schemas.openxmlformats.org/officeDocument/2006/relationships" r:id="rId4"/>
            </a:graphicData>
          </a:graphic>
        </p:graphicFrame>
        <p:sp>
          <p:nvSpPr>
            <p:cNvPr id="32" name="正方形/長方形 31"/>
            <p:cNvSpPr/>
            <p:nvPr/>
          </p:nvSpPr>
          <p:spPr>
            <a:xfrm>
              <a:off x="2824147" y="1760473"/>
              <a:ext cx="923750" cy="92747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grpSp>
      <p:sp>
        <p:nvSpPr>
          <p:cNvPr id="6" name="スライド番号プレースホルダー 5"/>
          <p:cNvSpPr>
            <a:spLocks noGrp="1"/>
          </p:cNvSpPr>
          <p:nvPr>
            <p:ph type="sldNum" sz="quarter" idx="12"/>
          </p:nvPr>
        </p:nvSpPr>
        <p:spPr>
          <a:xfrm>
            <a:off x="7549757" y="6448779"/>
            <a:ext cx="2228850" cy="365125"/>
          </a:xfrm>
        </p:spPr>
        <p:txBody>
          <a:bodyPr/>
          <a:lstStyle/>
          <a:p>
            <a:r>
              <a:rPr kumimoji="1" lang="en-US" altLang="ja-JP" sz="2400" dirty="0" smtClean="0">
                <a:solidFill>
                  <a:schemeClr val="tx1">
                    <a:lumMod val="75000"/>
                    <a:lumOff val="25000"/>
                  </a:schemeClr>
                </a:solidFill>
              </a:rPr>
              <a:t>2</a:t>
            </a:r>
            <a:endParaRPr kumimoji="1" lang="ja-JP" altLang="en-US" sz="2400" dirty="0">
              <a:solidFill>
                <a:schemeClr val="tx1">
                  <a:lumMod val="75000"/>
                  <a:lumOff val="25000"/>
                </a:schemeClr>
              </a:solidFill>
            </a:endParaRPr>
          </a:p>
        </p:txBody>
      </p:sp>
      <p:sp>
        <p:nvSpPr>
          <p:cNvPr id="20" name="正方形/長方形 19"/>
          <p:cNvSpPr/>
          <p:nvPr/>
        </p:nvSpPr>
        <p:spPr>
          <a:xfrm>
            <a:off x="1" y="-7775"/>
            <a:ext cx="9906000" cy="7032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テキスト ボックス 22"/>
          <p:cNvSpPr txBox="1"/>
          <p:nvPr/>
        </p:nvSpPr>
        <p:spPr>
          <a:xfrm>
            <a:off x="4489408" y="4667956"/>
            <a:ext cx="5170158"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「いる」と答えた</a:t>
            </a:r>
            <a:r>
              <a:rPr kumimoji="1" lang="ja-JP" altLang="en-US" sz="1400" dirty="0" smtClean="0">
                <a:latin typeface="Meiryo UI" panose="020B0604030504040204" pitchFamily="50" charset="-128"/>
                <a:ea typeface="Meiryo UI" panose="020B0604030504040204" pitchFamily="50" charset="-128"/>
              </a:rPr>
              <a:t>生徒</a:t>
            </a:r>
            <a:r>
              <a:rPr kumimoji="1" lang="en-US" altLang="ja-JP" sz="1400" dirty="0" smtClean="0">
                <a:latin typeface="Meiryo UI" panose="020B0604030504040204" pitchFamily="50" charset="-128"/>
                <a:ea typeface="Meiryo UI" panose="020B0604030504040204" pitchFamily="50" charset="-128"/>
              </a:rPr>
              <a:t>1,312</a:t>
            </a:r>
            <a:r>
              <a:rPr kumimoji="1" lang="ja-JP" altLang="en-US" sz="1400" dirty="0" smtClean="0">
                <a:latin typeface="Meiryo UI" panose="020B0604030504040204" pitchFamily="50" charset="-128"/>
                <a:ea typeface="Meiryo UI" panose="020B0604030504040204" pitchFamily="50" charset="-128"/>
              </a:rPr>
              <a:t>人の</a:t>
            </a:r>
            <a:r>
              <a:rPr kumimoji="1" lang="ja-JP" altLang="en-US" sz="1400" dirty="0">
                <a:latin typeface="Meiryo UI" panose="020B0604030504040204" pitchFamily="50" charset="-128"/>
                <a:ea typeface="Meiryo UI" panose="020B0604030504040204" pitchFamily="50" charset="-128"/>
              </a:rPr>
              <a:t>うち、世話をしている家族の</a:t>
            </a:r>
            <a:r>
              <a:rPr kumimoji="1" lang="ja-JP" altLang="en-US" sz="1400" dirty="0" smtClean="0">
                <a:latin typeface="Meiryo UI" panose="020B0604030504040204" pitchFamily="50" charset="-128"/>
                <a:ea typeface="Meiryo UI" panose="020B0604030504040204" pitchFamily="50" charset="-128"/>
              </a:rPr>
              <a:t>内訳                  </a:t>
            </a:r>
            <a:endParaRPr kumimoji="1" lang="en-US" altLang="ja-JP" sz="1400" dirty="0" smtClean="0">
              <a:latin typeface="Meiryo UI" panose="020B0604030504040204" pitchFamily="50" charset="-128"/>
              <a:ea typeface="Meiryo UI" panose="020B0604030504040204" pitchFamily="50" charset="-128"/>
            </a:endParaRPr>
          </a:p>
        </p:txBody>
      </p:sp>
      <p:graphicFrame>
        <p:nvGraphicFramePr>
          <p:cNvPr id="26" name="グラフ 25"/>
          <p:cNvGraphicFramePr/>
          <p:nvPr>
            <p:extLst/>
          </p:nvPr>
        </p:nvGraphicFramePr>
        <p:xfrm>
          <a:off x="5095001" y="5162083"/>
          <a:ext cx="2938849" cy="1499890"/>
        </p:xfrm>
        <a:graphic>
          <a:graphicData uri="http://schemas.openxmlformats.org/drawingml/2006/chart">
            <c:chart xmlns:c="http://schemas.openxmlformats.org/drawingml/2006/chart" xmlns:r="http://schemas.openxmlformats.org/officeDocument/2006/relationships" r:id="rId5"/>
          </a:graphicData>
        </a:graphic>
      </p:graphicFrame>
      <p:grpSp>
        <p:nvGrpSpPr>
          <p:cNvPr id="30" name="グループ化 29"/>
          <p:cNvGrpSpPr/>
          <p:nvPr/>
        </p:nvGrpSpPr>
        <p:grpSpPr>
          <a:xfrm>
            <a:off x="302686" y="4392284"/>
            <a:ext cx="3423008" cy="2848793"/>
            <a:chOff x="-894808" y="1289518"/>
            <a:chExt cx="3656207" cy="2309269"/>
          </a:xfrm>
        </p:grpSpPr>
        <p:sp>
          <p:nvSpPr>
            <p:cNvPr id="31" name="テキスト ボックス 30"/>
            <p:cNvSpPr txBox="1"/>
            <p:nvPr/>
          </p:nvSpPr>
          <p:spPr>
            <a:xfrm>
              <a:off x="-894808" y="1289518"/>
              <a:ext cx="3656207" cy="249488"/>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参考</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令和３年度府</a:t>
              </a:r>
              <a:r>
                <a:rPr kumimoji="1" lang="ja-JP" altLang="en-US" sz="1400" dirty="0">
                  <a:latin typeface="Meiryo UI" panose="020B0604030504040204" pitchFamily="50" charset="-128"/>
                  <a:ea typeface="Meiryo UI" panose="020B0604030504040204" pitchFamily="50" charset="-128"/>
                </a:rPr>
                <a:t>調査 </a:t>
              </a:r>
              <a:r>
                <a:rPr kumimoji="1" lang="ja-JP" altLang="en-US" sz="1400" dirty="0" smtClean="0">
                  <a:latin typeface="Meiryo UI" panose="020B0604030504040204" pitchFamily="50" charset="-128"/>
                  <a:ea typeface="Meiryo UI" panose="020B0604030504040204" pitchFamily="50" charset="-128"/>
                </a:rPr>
                <a:t>府立高校全体</a:t>
              </a:r>
              <a:endParaRPr kumimoji="1" lang="ja-JP" altLang="en-US" sz="1400" dirty="0">
                <a:latin typeface="Meiryo UI" panose="020B0604030504040204" pitchFamily="50" charset="-128"/>
                <a:ea typeface="Meiryo UI" panose="020B0604030504040204" pitchFamily="50" charset="-128"/>
              </a:endParaRPr>
            </a:p>
          </p:txBody>
        </p:sp>
        <p:graphicFrame>
          <p:nvGraphicFramePr>
            <p:cNvPr id="33" name="グラフ 32"/>
            <p:cNvGraphicFramePr/>
            <p:nvPr>
              <p:extLst>
                <p:ext uri="{D42A27DB-BD31-4B8C-83A1-F6EECF244321}">
                  <p14:modId xmlns:p14="http://schemas.microsoft.com/office/powerpoint/2010/main" val="2804307075"/>
                </p:ext>
              </p:extLst>
            </p:nvPr>
          </p:nvGraphicFramePr>
          <p:xfrm>
            <a:off x="-478588" y="1508667"/>
            <a:ext cx="3086804" cy="2090120"/>
          </p:xfrm>
          <a:graphic>
            <a:graphicData uri="http://schemas.openxmlformats.org/drawingml/2006/chart">
              <c:chart xmlns:c="http://schemas.openxmlformats.org/drawingml/2006/chart" xmlns:r="http://schemas.openxmlformats.org/officeDocument/2006/relationships" r:id="rId6"/>
            </a:graphicData>
          </a:graphic>
        </p:graphicFrame>
        <p:sp>
          <p:nvSpPr>
            <p:cNvPr id="34" name="正方形/長方形 33"/>
            <p:cNvSpPr/>
            <p:nvPr/>
          </p:nvSpPr>
          <p:spPr>
            <a:xfrm>
              <a:off x="1678773" y="1624047"/>
              <a:ext cx="795822" cy="548161"/>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3" name="テキスト ボックス 2"/>
          <p:cNvSpPr txBox="1"/>
          <p:nvPr/>
        </p:nvSpPr>
        <p:spPr>
          <a:xfrm>
            <a:off x="6909385" y="2333471"/>
            <a:ext cx="98937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29.7</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25" name="テキスト ボックス 24"/>
          <p:cNvSpPr txBox="1"/>
          <p:nvPr/>
        </p:nvSpPr>
        <p:spPr>
          <a:xfrm>
            <a:off x="6392838" y="2742864"/>
            <a:ext cx="89319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9.9</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29" name="テキスト ボックス 28"/>
          <p:cNvSpPr txBox="1"/>
          <p:nvPr/>
        </p:nvSpPr>
        <p:spPr>
          <a:xfrm>
            <a:off x="7674809" y="3160387"/>
            <a:ext cx="98937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68.1</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36" name="テキスト ボックス 35"/>
          <p:cNvSpPr txBox="1"/>
          <p:nvPr/>
        </p:nvSpPr>
        <p:spPr>
          <a:xfrm>
            <a:off x="6405519" y="3572334"/>
            <a:ext cx="89319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9.0</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37" name="テキスト ボックス 36"/>
          <p:cNvSpPr txBox="1"/>
          <p:nvPr/>
        </p:nvSpPr>
        <p:spPr>
          <a:xfrm>
            <a:off x="7243960" y="5169821"/>
            <a:ext cx="98937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30.8</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38" name="テキスト ボックス 37"/>
          <p:cNvSpPr txBox="1"/>
          <p:nvPr/>
        </p:nvSpPr>
        <p:spPr>
          <a:xfrm>
            <a:off x="6789303" y="5481200"/>
            <a:ext cx="98937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15.7</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39" name="テキスト ボックス 38"/>
          <p:cNvSpPr txBox="1"/>
          <p:nvPr/>
        </p:nvSpPr>
        <p:spPr>
          <a:xfrm>
            <a:off x="7608867" y="5766595"/>
            <a:ext cx="98937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41.2</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40" name="テキスト ボックス 39"/>
          <p:cNvSpPr txBox="1"/>
          <p:nvPr/>
        </p:nvSpPr>
        <p:spPr>
          <a:xfrm>
            <a:off x="6544105" y="6079065"/>
            <a:ext cx="89319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8.7</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41" name="テキスト ボックス 40"/>
          <p:cNvSpPr txBox="1"/>
          <p:nvPr/>
        </p:nvSpPr>
        <p:spPr>
          <a:xfrm>
            <a:off x="6950498" y="6372983"/>
            <a:ext cx="989373" cy="553998"/>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21.4</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endParaRPr kumimoji="1" lang="ja-JP" altLang="en-US" dirty="0"/>
          </a:p>
        </p:txBody>
      </p:sp>
      <p:sp>
        <p:nvSpPr>
          <p:cNvPr id="4" name="テキスト ボックス 3"/>
          <p:cNvSpPr txBox="1"/>
          <p:nvPr/>
        </p:nvSpPr>
        <p:spPr>
          <a:xfrm>
            <a:off x="2713195" y="1411287"/>
            <a:ext cx="1346844" cy="307777"/>
          </a:xfrm>
          <a:prstGeom prst="rect">
            <a:avLst/>
          </a:prstGeom>
          <a:noFill/>
        </p:spPr>
        <p:txBody>
          <a:bodyPr wrap="none" rtlCol="0">
            <a:spAutoFit/>
          </a:bodyPr>
          <a:lstStyle/>
          <a:p>
            <a:r>
              <a:rPr kumimoji="1" lang="ja-JP" altLang="en-US" sz="1400" dirty="0" smtClean="0">
                <a:latin typeface="Meiryo UI" panose="020B0604030504040204" pitchFamily="50" charset="-128"/>
                <a:ea typeface="Meiryo UI" panose="020B0604030504040204" pitchFamily="50" charset="-128"/>
              </a:rPr>
              <a:t>（</a:t>
            </a:r>
            <a:r>
              <a:rPr kumimoji="1" lang="en-US" altLang="ja-JP" sz="1400" dirty="0" smtClean="0">
                <a:latin typeface="Meiryo UI" panose="020B0604030504040204" pitchFamily="50" charset="-128"/>
                <a:ea typeface="Meiryo UI" panose="020B0604030504040204" pitchFamily="50" charset="-128"/>
              </a:rPr>
              <a:t>80,855</a:t>
            </a:r>
            <a:r>
              <a:rPr kumimoji="1" lang="ja-JP" altLang="en-US" sz="1400" dirty="0" smtClean="0">
                <a:latin typeface="Meiryo UI" panose="020B0604030504040204" pitchFamily="50" charset="-128"/>
                <a:ea typeface="Meiryo UI" panose="020B0604030504040204" pitchFamily="50" charset="-128"/>
              </a:rPr>
              <a:t>人）</a:t>
            </a:r>
            <a:endParaRPr kumimoji="1" lang="ja-JP" altLang="en-US" sz="1400" dirty="0">
              <a:latin typeface="Meiryo UI" panose="020B0604030504040204" pitchFamily="50" charset="-128"/>
              <a:ea typeface="Meiryo UI" panose="020B0604030504040204" pitchFamily="50" charset="-128"/>
            </a:endParaRPr>
          </a:p>
        </p:txBody>
      </p:sp>
      <p:sp>
        <p:nvSpPr>
          <p:cNvPr id="42" name="テキスト ボックス 41"/>
          <p:cNvSpPr txBox="1"/>
          <p:nvPr/>
        </p:nvSpPr>
        <p:spPr>
          <a:xfrm>
            <a:off x="3425527" y="4403380"/>
            <a:ext cx="1181734"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20,182</a:t>
            </a:r>
            <a:r>
              <a:rPr kumimoji="1" lang="ja-JP" altLang="en-US" sz="1200" dirty="0" smtClean="0">
                <a:latin typeface="Meiryo UI" panose="020B0604030504040204" pitchFamily="50" charset="-128"/>
                <a:ea typeface="Meiryo UI" panose="020B0604030504040204" pitchFamily="50" charset="-128"/>
              </a:rPr>
              <a:t>人）</a:t>
            </a:r>
            <a:endParaRPr kumimoji="1" lang="ja-JP" altLang="en-US" sz="12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8323889" y="2030005"/>
            <a:ext cx="1107996"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（複数回答）</a:t>
            </a:r>
            <a:endParaRPr kumimoji="1" lang="ja-JP" altLang="en-US" sz="1200" dirty="0">
              <a:latin typeface="Meiryo UI" panose="020B0604030504040204" pitchFamily="50" charset="-128"/>
              <a:ea typeface="Meiryo UI" panose="020B0604030504040204" pitchFamily="50" charset="-128"/>
            </a:endParaRPr>
          </a:p>
        </p:txBody>
      </p:sp>
      <p:sp>
        <p:nvSpPr>
          <p:cNvPr id="35" name="テキスト ボックス 34"/>
          <p:cNvSpPr txBox="1"/>
          <p:nvPr/>
        </p:nvSpPr>
        <p:spPr>
          <a:xfrm>
            <a:off x="8323889" y="4955665"/>
            <a:ext cx="1107996"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（複数回答）</a:t>
            </a:r>
            <a:endParaRPr kumimoji="1" lang="ja-JP" altLang="en-US" sz="12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3243765" y="2361930"/>
            <a:ext cx="1032655" cy="307777"/>
          </a:xfrm>
          <a:prstGeom prst="rect">
            <a:avLst/>
          </a:prstGeom>
          <a:noFill/>
        </p:spPr>
        <p:txBody>
          <a:bodyPr wrap="none" rtlCol="0">
            <a:spAutoFit/>
          </a:bodyPr>
          <a:lstStyle/>
          <a:p>
            <a:r>
              <a:rPr kumimoji="1" lang="en-US" altLang="ja-JP" sz="1400" dirty="0" smtClean="0"/>
              <a:t>(9,236</a:t>
            </a:r>
            <a:r>
              <a:rPr kumimoji="1" lang="ja-JP" altLang="en-US" sz="1400" dirty="0" smtClean="0"/>
              <a:t>人</a:t>
            </a:r>
            <a:r>
              <a:rPr kumimoji="1" lang="en-US" altLang="ja-JP" sz="1400" dirty="0" smtClean="0"/>
              <a:t>)</a:t>
            </a:r>
            <a:endParaRPr kumimoji="1" lang="ja-JP" altLang="en-US" sz="1400" dirty="0"/>
          </a:p>
        </p:txBody>
      </p:sp>
      <p:sp>
        <p:nvSpPr>
          <p:cNvPr id="43" name="テキスト ボックス 42"/>
          <p:cNvSpPr txBox="1"/>
          <p:nvPr/>
        </p:nvSpPr>
        <p:spPr>
          <a:xfrm>
            <a:off x="2705516" y="5222084"/>
            <a:ext cx="817853" cy="253916"/>
          </a:xfrm>
          <a:prstGeom prst="rect">
            <a:avLst/>
          </a:prstGeom>
          <a:noFill/>
        </p:spPr>
        <p:txBody>
          <a:bodyPr wrap="none" rtlCol="0">
            <a:spAutoFit/>
          </a:bodyPr>
          <a:lstStyle/>
          <a:p>
            <a:r>
              <a:rPr kumimoji="1" lang="en-US" altLang="ja-JP" sz="1050" dirty="0" smtClean="0">
                <a:solidFill>
                  <a:schemeClr val="tx1">
                    <a:lumMod val="75000"/>
                    <a:lumOff val="25000"/>
                  </a:schemeClr>
                </a:solidFill>
              </a:rPr>
              <a:t>(1,312</a:t>
            </a:r>
            <a:r>
              <a:rPr kumimoji="1" lang="ja-JP" altLang="en-US" sz="1050" dirty="0" smtClean="0">
                <a:solidFill>
                  <a:schemeClr val="tx1">
                    <a:lumMod val="75000"/>
                    <a:lumOff val="25000"/>
                  </a:schemeClr>
                </a:solidFill>
              </a:rPr>
              <a:t>人</a:t>
            </a:r>
            <a:r>
              <a:rPr kumimoji="1" lang="en-US" altLang="ja-JP" sz="1050" dirty="0" smtClean="0">
                <a:solidFill>
                  <a:schemeClr val="tx1">
                    <a:lumMod val="75000"/>
                    <a:lumOff val="25000"/>
                  </a:schemeClr>
                </a:solidFill>
              </a:rPr>
              <a:t>)</a:t>
            </a:r>
            <a:endParaRPr kumimoji="1" lang="ja-JP" altLang="en-US" sz="1050" dirty="0">
              <a:solidFill>
                <a:schemeClr val="tx1">
                  <a:lumMod val="75000"/>
                  <a:lumOff val="25000"/>
                </a:schemeClr>
              </a:solidFill>
            </a:endParaRPr>
          </a:p>
        </p:txBody>
      </p:sp>
      <p:sp>
        <p:nvSpPr>
          <p:cNvPr id="46" name="テキスト ボックス 45"/>
          <p:cNvSpPr txBox="1"/>
          <p:nvPr/>
        </p:nvSpPr>
        <p:spPr>
          <a:xfrm>
            <a:off x="1" y="82232"/>
            <a:ext cx="10006302" cy="523220"/>
          </a:xfrm>
          <a:prstGeom prst="rect">
            <a:avLst/>
          </a:prstGeom>
          <a:noFill/>
        </p:spPr>
        <p:txBody>
          <a:bodyPr wrap="square" rtlCol="0">
            <a:spAutoFit/>
          </a:bodyPr>
          <a:lstStyle/>
          <a:p>
            <a:r>
              <a:rPr lang="ja-JP" altLang="en-US" sz="2800" dirty="0" smtClean="0">
                <a:solidFill>
                  <a:schemeClr val="bg1"/>
                </a:solidFill>
                <a:latin typeface="Meiryo UI" panose="020B0604030504040204" pitchFamily="50" charset="-128"/>
                <a:ea typeface="Meiryo UI" panose="020B0604030504040204" pitchFamily="50" charset="-128"/>
              </a:rPr>
              <a:t>　</a:t>
            </a:r>
            <a:r>
              <a:rPr lang="ja-JP" altLang="en-US" sz="2800" dirty="0">
                <a:solidFill>
                  <a:schemeClr val="bg1"/>
                </a:solidFill>
                <a:latin typeface="Meiryo UI" panose="020B0604030504040204" pitchFamily="50" charset="-128"/>
                <a:ea typeface="Meiryo UI" panose="020B0604030504040204" pitchFamily="50" charset="-128"/>
              </a:rPr>
              <a:t>ヤングケアラーの状況</a:t>
            </a:r>
            <a:r>
              <a:rPr lang="ja-JP" altLang="en-US" sz="2800" dirty="0" smtClean="0">
                <a:solidFill>
                  <a:schemeClr val="bg1"/>
                </a:solidFill>
                <a:latin typeface="Meiryo UI" panose="020B0604030504040204" pitchFamily="50" charset="-128"/>
                <a:ea typeface="Meiryo UI" panose="020B0604030504040204" pitchFamily="50" charset="-128"/>
              </a:rPr>
              <a:t>（</a:t>
            </a:r>
            <a:r>
              <a:rPr lang="ja-JP" altLang="en-US" sz="2800" dirty="0">
                <a:solidFill>
                  <a:schemeClr val="bg1"/>
                </a:solidFill>
                <a:latin typeface="Meiryo UI" panose="020B0604030504040204" pitchFamily="50" charset="-128"/>
                <a:ea typeface="Meiryo UI" panose="020B0604030504040204" pitchFamily="50" charset="-128"/>
              </a:rPr>
              <a:t>１</a:t>
            </a:r>
            <a:r>
              <a:rPr lang="ja-JP" altLang="en-US" sz="2800" dirty="0" smtClean="0">
                <a:solidFill>
                  <a:schemeClr val="bg1"/>
                </a:solidFill>
                <a:latin typeface="Meiryo UI" panose="020B0604030504040204" pitchFamily="50" charset="-128"/>
                <a:ea typeface="Meiryo UI" panose="020B0604030504040204" pitchFamily="50" charset="-128"/>
              </a:rPr>
              <a:t>）</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48" name="正方形/長方形 47"/>
          <p:cNvSpPr/>
          <p:nvPr/>
        </p:nvSpPr>
        <p:spPr>
          <a:xfrm>
            <a:off x="5003152" y="3112708"/>
            <a:ext cx="3661030" cy="355657"/>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458101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22422" y="759517"/>
            <a:ext cx="9209902" cy="1010254"/>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smtClean="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　家族の世話をしている生徒が全ての府立高校に</a:t>
            </a:r>
            <a:r>
              <a:rPr kumimoji="1" lang="ja-JP" altLang="en-US" sz="1600" dirty="0" smtClean="0">
                <a:latin typeface="Meiryo UI" panose="020B0604030504040204" pitchFamily="50" charset="-128"/>
                <a:ea typeface="Meiryo UI" panose="020B0604030504040204" pitchFamily="50" charset="-128"/>
              </a:rPr>
              <a:t>在籍。</a:t>
            </a:r>
            <a:endParaRPr kumimoji="1" lang="ja-JP" altLang="en-US"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家族の世話をしている生徒が</a:t>
            </a:r>
            <a:r>
              <a:rPr kumimoji="1" lang="en-US" altLang="ja-JP" sz="1600" dirty="0" smtClean="0">
                <a:latin typeface="Meiryo UI" panose="020B0604030504040204" pitchFamily="50" charset="-128"/>
                <a:ea typeface="Meiryo UI" panose="020B0604030504040204" pitchFamily="50" charset="-128"/>
              </a:rPr>
              <a:t>20</a:t>
            </a:r>
            <a:r>
              <a:rPr kumimoji="1" lang="ja-JP" altLang="en-US" sz="1600" dirty="0">
                <a:latin typeface="Meiryo UI" panose="020B0604030504040204" pitchFamily="50" charset="-128"/>
                <a:ea typeface="Meiryo UI" panose="020B0604030504040204" pitchFamily="50" charset="-128"/>
              </a:rPr>
              <a:t>人</a:t>
            </a:r>
            <a:r>
              <a:rPr kumimoji="1" lang="ja-JP" altLang="en-US" sz="1600" dirty="0" smtClean="0">
                <a:latin typeface="Meiryo UI" panose="020B0604030504040204" pitchFamily="50" charset="-128"/>
                <a:ea typeface="Meiryo UI" panose="020B0604030504040204" pitchFamily="50" charset="-128"/>
              </a:rPr>
              <a:t>以上在籍</a:t>
            </a:r>
            <a:r>
              <a:rPr kumimoji="1" lang="ja-JP" altLang="en-US" sz="1600" dirty="0">
                <a:latin typeface="Meiryo UI" panose="020B0604030504040204" pitchFamily="50" charset="-128"/>
                <a:ea typeface="Meiryo UI" panose="020B0604030504040204" pitchFamily="50" charset="-128"/>
              </a:rPr>
              <a:t>している高校は</a:t>
            </a:r>
            <a:r>
              <a:rPr kumimoji="1" lang="en-US" altLang="ja-JP" sz="1600" dirty="0" smtClean="0">
                <a:latin typeface="Meiryo UI" panose="020B0604030504040204" pitchFamily="50" charset="-128"/>
                <a:ea typeface="Meiryo UI" panose="020B0604030504040204" pitchFamily="50" charset="-128"/>
              </a:rPr>
              <a:t>145</a:t>
            </a:r>
            <a:r>
              <a:rPr kumimoji="1" lang="ja-JP" altLang="en-US" sz="1600" dirty="0" smtClean="0">
                <a:latin typeface="Meiryo UI" panose="020B0604030504040204" pitchFamily="50" charset="-128"/>
                <a:ea typeface="Meiryo UI" panose="020B0604030504040204" pitchFamily="50" charset="-128"/>
              </a:rPr>
              <a:t>校（８割</a:t>
            </a:r>
            <a:r>
              <a:rPr kumimoji="1" lang="ja-JP" altLang="en-US" sz="1600" dirty="0">
                <a:latin typeface="Meiryo UI" panose="020B0604030504040204" pitchFamily="50" charset="-128"/>
                <a:ea typeface="Meiryo UI" panose="020B0604030504040204" pitchFamily="50" charset="-128"/>
              </a:rPr>
              <a:t>以上</a:t>
            </a:r>
            <a:r>
              <a:rPr kumimoji="1" lang="ja-JP" altLang="en-US" sz="1600" dirty="0" smtClean="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あり、最も</a:t>
            </a:r>
            <a:r>
              <a:rPr kumimoji="1" lang="ja-JP" altLang="en-US" sz="1600" dirty="0" smtClean="0">
                <a:latin typeface="Meiryo UI" panose="020B0604030504040204" pitchFamily="50" charset="-128"/>
                <a:ea typeface="Meiryo UI" panose="020B0604030504040204" pitchFamily="50" charset="-128"/>
              </a:rPr>
              <a:t>多い高校では、</a:t>
            </a:r>
            <a:endParaRPr kumimoji="1" lang="en-US" altLang="ja-JP" sz="1600" dirty="0" smtClean="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　</a:t>
            </a:r>
            <a:r>
              <a:rPr kumimoji="1" lang="en-US" altLang="ja-JP" sz="1600" dirty="0" smtClean="0">
                <a:latin typeface="Meiryo UI" panose="020B0604030504040204" pitchFamily="50" charset="-128"/>
                <a:ea typeface="Meiryo UI" panose="020B0604030504040204" pitchFamily="50" charset="-128"/>
              </a:rPr>
              <a:t>126</a:t>
            </a:r>
            <a:r>
              <a:rPr kumimoji="1" lang="ja-JP" altLang="en-US" sz="1600" dirty="0">
                <a:latin typeface="Meiryo UI" panose="020B0604030504040204" pitchFamily="50" charset="-128"/>
                <a:ea typeface="Meiryo UI" panose="020B0604030504040204" pitchFamily="50" charset="-128"/>
              </a:rPr>
              <a:t>人</a:t>
            </a:r>
            <a:r>
              <a:rPr kumimoji="1" lang="ja-JP" altLang="en-US" sz="1600" dirty="0" smtClean="0">
                <a:latin typeface="Meiryo UI" panose="020B0604030504040204" pitchFamily="50" charset="-128"/>
                <a:ea typeface="Meiryo UI" panose="020B0604030504040204" pitchFamily="50" charset="-128"/>
              </a:rPr>
              <a:t>の生徒</a:t>
            </a:r>
            <a:r>
              <a:rPr kumimoji="1" lang="ja-JP" altLang="en-US" sz="1600" dirty="0">
                <a:latin typeface="Meiryo UI" panose="020B0604030504040204" pitchFamily="50" charset="-128"/>
                <a:ea typeface="Meiryo UI" panose="020B0604030504040204" pitchFamily="50" charset="-128"/>
              </a:rPr>
              <a:t>が</a:t>
            </a:r>
            <a:r>
              <a:rPr kumimoji="1" lang="ja-JP" altLang="en-US" sz="1600" dirty="0" smtClean="0">
                <a:latin typeface="Meiryo UI" panose="020B0604030504040204" pitchFamily="50" charset="-128"/>
                <a:ea typeface="Meiryo UI" panose="020B0604030504040204" pitchFamily="50" charset="-128"/>
              </a:rPr>
              <a:t>在籍。</a:t>
            </a:r>
            <a:endParaRPr kumimoji="1" lang="ja-JP" altLang="en-US" sz="1600" dirty="0">
              <a:latin typeface="Meiryo UI" panose="020B0604030504040204" pitchFamily="50" charset="-128"/>
              <a:ea typeface="Meiryo UI" panose="020B0604030504040204" pitchFamily="50" charset="-128"/>
            </a:endParaRPr>
          </a:p>
        </p:txBody>
      </p:sp>
      <p:sp>
        <p:nvSpPr>
          <p:cNvPr id="6" name="スライド番号プレースホルダー 5"/>
          <p:cNvSpPr>
            <a:spLocks noGrp="1"/>
          </p:cNvSpPr>
          <p:nvPr>
            <p:ph type="sldNum" sz="quarter" idx="12"/>
          </p:nvPr>
        </p:nvSpPr>
        <p:spPr>
          <a:xfrm>
            <a:off x="7551780" y="6537391"/>
            <a:ext cx="2228850" cy="365125"/>
          </a:xfrm>
        </p:spPr>
        <p:txBody>
          <a:bodyPr/>
          <a:lstStyle/>
          <a:p>
            <a:fld id="{EA09DCB9-30BC-45CC-99BE-B76556F262DB}" type="slidenum">
              <a:rPr kumimoji="1" lang="ja-JP" altLang="en-US" smtClean="0"/>
              <a:t>4</a:t>
            </a:fld>
            <a:endParaRPr kumimoji="1" lang="ja-JP" altLang="en-US" dirty="0"/>
          </a:p>
        </p:txBody>
      </p:sp>
      <p:sp>
        <p:nvSpPr>
          <p:cNvPr id="9" name="テキスト ボックス 8"/>
          <p:cNvSpPr txBox="1"/>
          <p:nvPr/>
        </p:nvSpPr>
        <p:spPr>
          <a:xfrm>
            <a:off x="5376751" y="6483541"/>
            <a:ext cx="4350057" cy="307777"/>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en-US" altLang="ja-JP" sz="1400" dirty="0">
                <a:latin typeface="Meiryo UI" panose="020B0604030504040204" pitchFamily="50" charset="-128"/>
                <a:ea typeface="Meiryo UI" panose="020B0604030504040204" pitchFamily="50" charset="-128"/>
              </a:rPr>
              <a:t>4</a:t>
            </a:r>
            <a:r>
              <a:rPr kumimoji="1" lang="ja-JP" altLang="en-US" sz="1400" dirty="0">
                <a:latin typeface="Meiryo UI" panose="020B0604030504040204" pitchFamily="50" charset="-128"/>
                <a:ea typeface="Meiryo UI" panose="020B0604030504040204" pitchFamily="50" charset="-128"/>
              </a:rPr>
              <a:t>人以上の生徒</a:t>
            </a:r>
            <a:r>
              <a:rPr kumimoji="1" lang="ja-JP" altLang="en-US" sz="1400" dirty="0" smtClean="0">
                <a:latin typeface="Meiryo UI" panose="020B0604030504040204" pitchFamily="50" charset="-128"/>
                <a:ea typeface="Meiryo UI" panose="020B0604030504040204" pitchFamily="50" charset="-128"/>
              </a:rPr>
              <a:t>が在籍している高校</a:t>
            </a:r>
            <a:r>
              <a:rPr kumimoji="1" lang="en-US" altLang="ja-JP" sz="1400" dirty="0" smtClean="0">
                <a:latin typeface="Meiryo UI" panose="020B0604030504040204" pitchFamily="50" charset="-128"/>
                <a:ea typeface="Meiryo UI" panose="020B0604030504040204" pitchFamily="50" charset="-128"/>
              </a:rPr>
              <a:t>70</a:t>
            </a:r>
            <a:r>
              <a:rPr kumimoji="1" lang="ja-JP" altLang="en-US" sz="1400" dirty="0" smtClean="0">
                <a:latin typeface="Meiryo UI" panose="020B0604030504040204" pitchFamily="50" charset="-128"/>
                <a:ea typeface="Meiryo UI" panose="020B0604030504040204" pitchFamily="50" charset="-128"/>
              </a:rPr>
              <a:t>校（</a:t>
            </a:r>
            <a:r>
              <a:rPr kumimoji="1" lang="en-US" altLang="ja-JP" sz="1400" dirty="0" smtClean="0">
                <a:latin typeface="Meiryo UI" panose="020B0604030504040204" pitchFamily="50" charset="-128"/>
                <a:ea typeface="Meiryo UI" panose="020B0604030504040204" pitchFamily="50" charset="-128"/>
              </a:rPr>
              <a:t>53.0%</a:t>
            </a:r>
            <a:r>
              <a:rPr kumimoji="1" lang="ja-JP" altLang="en-US" sz="1400" dirty="0" smtClean="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26" name="正方形/長方形 25"/>
          <p:cNvSpPr/>
          <p:nvPr/>
        </p:nvSpPr>
        <p:spPr>
          <a:xfrm>
            <a:off x="1" y="-7775"/>
            <a:ext cx="9906000" cy="7032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5" name="グラフ 4"/>
          <p:cNvGraphicFramePr/>
          <p:nvPr>
            <p:extLst/>
          </p:nvPr>
        </p:nvGraphicFramePr>
        <p:xfrm>
          <a:off x="-814122" y="1716328"/>
          <a:ext cx="7633136" cy="4803821"/>
        </p:xfrm>
        <a:graphic>
          <a:graphicData uri="http://schemas.openxmlformats.org/drawingml/2006/chart">
            <c:chart xmlns:c="http://schemas.openxmlformats.org/drawingml/2006/chart" xmlns:r="http://schemas.openxmlformats.org/officeDocument/2006/relationships" r:id="rId3"/>
          </a:graphicData>
        </a:graphic>
      </p:graphicFrame>
      <p:sp>
        <p:nvSpPr>
          <p:cNvPr id="31" name="テキスト ボックス 30"/>
          <p:cNvSpPr txBox="1"/>
          <p:nvPr/>
        </p:nvSpPr>
        <p:spPr>
          <a:xfrm>
            <a:off x="5322928" y="6202689"/>
            <a:ext cx="4403879"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参考</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令和３年度府</a:t>
            </a:r>
            <a:r>
              <a:rPr kumimoji="1" lang="ja-JP" altLang="en-US" sz="1400" dirty="0">
                <a:latin typeface="Meiryo UI" panose="020B0604030504040204" pitchFamily="50" charset="-128"/>
                <a:ea typeface="Meiryo UI" panose="020B0604030504040204" pitchFamily="50" charset="-128"/>
              </a:rPr>
              <a:t>調査 </a:t>
            </a:r>
            <a:r>
              <a:rPr kumimoji="1" lang="ja-JP" altLang="en-US" sz="1400" dirty="0" smtClean="0">
                <a:latin typeface="Meiryo UI" panose="020B0604030504040204" pitchFamily="50" charset="-128"/>
                <a:ea typeface="Meiryo UI" panose="020B0604030504040204" pitchFamily="50" charset="-128"/>
              </a:rPr>
              <a:t>府立高校全体</a:t>
            </a:r>
            <a:endParaRPr kumimoji="1" lang="ja-JP" altLang="en-US" sz="1400" dirty="0">
              <a:latin typeface="Meiryo UI" panose="020B0604030504040204" pitchFamily="50" charset="-128"/>
              <a:ea typeface="Meiryo UI" panose="020B0604030504040204" pitchFamily="50" charset="-128"/>
            </a:endParaRPr>
          </a:p>
        </p:txBody>
      </p:sp>
      <p:grpSp>
        <p:nvGrpSpPr>
          <p:cNvPr id="37" name="グループ化 36"/>
          <p:cNvGrpSpPr/>
          <p:nvPr/>
        </p:nvGrpSpPr>
        <p:grpSpPr>
          <a:xfrm>
            <a:off x="1819675" y="2446778"/>
            <a:ext cx="2174073" cy="3462020"/>
            <a:chOff x="1819675" y="2446778"/>
            <a:chExt cx="2174073" cy="3462020"/>
          </a:xfrm>
        </p:grpSpPr>
        <p:cxnSp>
          <p:nvCxnSpPr>
            <p:cNvPr id="18" name="直線コネクタ 17"/>
            <p:cNvCxnSpPr/>
            <p:nvPr/>
          </p:nvCxnSpPr>
          <p:spPr>
            <a:xfrm>
              <a:off x="2187975" y="2446778"/>
              <a:ext cx="804629" cy="17907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1819675" y="2663948"/>
              <a:ext cx="1172929" cy="157353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a:off x="2973546" y="4237478"/>
              <a:ext cx="1020202" cy="16713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3" name="テキスト ボックス 42"/>
          <p:cNvSpPr txBox="1"/>
          <p:nvPr/>
        </p:nvSpPr>
        <p:spPr>
          <a:xfrm>
            <a:off x="6123044" y="3267797"/>
            <a:ext cx="2857470"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８割以上の学校</a:t>
            </a:r>
            <a:r>
              <a:rPr kumimoji="1" lang="ja-JP" altLang="en-US" sz="1600" dirty="0">
                <a:latin typeface="Meiryo UI" panose="020B0604030504040204" pitchFamily="50" charset="-128"/>
                <a:ea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rPr>
              <a:t>145</a:t>
            </a:r>
            <a:r>
              <a:rPr kumimoji="1" lang="ja-JP" altLang="en-US" sz="1600" dirty="0" smtClean="0">
                <a:latin typeface="Meiryo UI" panose="020B0604030504040204" pitchFamily="50" charset="-128"/>
                <a:ea typeface="Meiryo UI" panose="020B0604030504040204" pitchFamily="50" charset="-128"/>
              </a:rPr>
              <a:t>校</a:t>
            </a:r>
            <a:r>
              <a:rPr kumimoji="1" lang="ja-JP" altLang="en-US" sz="1600" dirty="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に</a:t>
            </a:r>
            <a:r>
              <a:rPr kumimoji="1" lang="en-US" altLang="ja-JP" sz="1600" dirty="0" smtClean="0">
                <a:latin typeface="Meiryo UI" panose="020B0604030504040204" pitchFamily="50" charset="-128"/>
                <a:ea typeface="Meiryo UI" panose="020B0604030504040204" pitchFamily="50" charset="-128"/>
              </a:rPr>
              <a:t>20</a:t>
            </a:r>
            <a:r>
              <a:rPr kumimoji="1" lang="ja-JP" altLang="en-US" sz="1600" dirty="0" smtClean="0">
                <a:latin typeface="Meiryo UI" panose="020B0604030504040204" pitchFamily="50" charset="-128"/>
                <a:ea typeface="Meiryo UI" panose="020B0604030504040204" pitchFamily="50" charset="-128"/>
              </a:rPr>
              <a:t>人</a:t>
            </a:r>
            <a:r>
              <a:rPr kumimoji="1" lang="ja-JP" altLang="en-US" sz="1600" dirty="0">
                <a:latin typeface="Meiryo UI" panose="020B0604030504040204" pitchFamily="50" charset="-128"/>
                <a:ea typeface="Meiryo UI" panose="020B0604030504040204" pitchFamily="50" charset="-128"/>
              </a:rPr>
              <a:t>以上の生徒</a:t>
            </a:r>
            <a:r>
              <a:rPr kumimoji="1" lang="ja-JP" altLang="en-US" sz="1600" dirty="0" smtClean="0">
                <a:latin typeface="Meiryo UI" panose="020B0604030504040204" pitchFamily="50" charset="-128"/>
                <a:ea typeface="Meiryo UI" panose="020B0604030504040204" pitchFamily="50" charset="-128"/>
              </a:rPr>
              <a:t>が在籍</a:t>
            </a:r>
            <a:endParaRPr kumimoji="1" lang="ja-JP" altLang="en-US" sz="1600" dirty="0">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769680" y="4831997"/>
            <a:ext cx="4023471" cy="116955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各校には、相当な人数の高校生が家族の世話</a:t>
            </a:r>
            <a:r>
              <a:rPr kumimoji="1" lang="ja-JP" altLang="en-US" sz="1400" dirty="0" smtClean="0">
                <a:latin typeface="Meiryo UI" panose="020B0604030504040204" pitchFamily="50" charset="-128"/>
                <a:ea typeface="Meiryo UI" panose="020B0604030504040204" pitchFamily="50" charset="-128"/>
              </a:rPr>
              <a:t>を     して</a:t>
            </a:r>
            <a:r>
              <a:rPr kumimoji="1" lang="ja-JP" altLang="en-US" sz="1400" dirty="0">
                <a:latin typeface="Meiryo UI" panose="020B0604030504040204" pitchFamily="50" charset="-128"/>
                <a:ea typeface="Meiryo UI" panose="020B0604030504040204" pitchFamily="50" charset="-128"/>
              </a:rPr>
              <a:t>いることが</a:t>
            </a:r>
            <a:r>
              <a:rPr kumimoji="1" lang="ja-JP" altLang="en-US" sz="1400" dirty="0" smtClean="0">
                <a:latin typeface="Meiryo UI" panose="020B0604030504040204" pitchFamily="50" charset="-128"/>
                <a:ea typeface="Meiryo UI" panose="020B0604030504040204" pitchFamily="50" charset="-128"/>
              </a:rPr>
              <a:t>判明</a:t>
            </a:r>
            <a:r>
              <a:rPr kumimoji="1" lang="ja-JP" altLang="en-US" sz="1400" dirty="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なお</a:t>
            </a:r>
            <a:r>
              <a:rPr kumimoji="1" lang="ja-JP" altLang="en-US" sz="1400" dirty="0">
                <a:latin typeface="Meiryo UI" panose="020B0604030504040204" pitchFamily="50" charset="-128"/>
                <a:ea typeface="Meiryo UI" panose="020B0604030504040204" pitchFamily="50" charset="-128"/>
              </a:rPr>
              <a:t>、家族の世話を行うことにより学業等にどの程度影響</a:t>
            </a:r>
            <a:r>
              <a:rPr kumimoji="1" lang="ja-JP" altLang="en-US" sz="1400" dirty="0" smtClean="0">
                <a:latin typeface="Meiryo UI" panose="020B0604030504040204" pitchFamily="50" charset="-128"/>
                <a:ea typeface="Meiryo UI" panose="020B0604030504040204" pitchFamily="50" charset="-128"/>
              </a:rPr>
              <a:t>を受けて</a:t>
            </a:r>
            <a:r>
              <a:rPr kumimoji="1" lang="ja-JP" altLang="en-US" sz="1400" dirty="0">
                <a:latin typeface="Meiryo UI" panose="020B0604030504040204" pitchFamily="50" charset="-128"/>
                <a:ea typeface="Meiryo UI" panose="020B0604030504040204" pitchFamily="50" charset="-128"/>
              </a:rPr>
              <a:t>いるかについては</a:t>
            </a:r>
            <a:r>
              <a:rPr kumimoji="1" lang="ja-JP" altLang="en-US" sz="1400" dirty="0" smtClean="0">
                <a:latin typeface="Meiryo UI" panose="020B0604030504040204" pitchFamily="50" charset="-128"/>
                <a:ea typeface="Meiryo UI" panose="020B0604030504040204" pitchFamily="50" charset="-128"/>
              </a:rPr>
              <a:t>、    各学校</a:t>
            </a:r>
            <a:r>
              <a:rPr kumimoji="1" lang="ja-JP" altLang="en-US" sz="1400" dirty="0">
                <a:latin typeface="Meiryo UI" panose="020B0604030504040204" pitchFamily="50" charset="-128"/>
                <a:ea typeface="Meiryo UI" panose="020B0604030504040204" pitchFamily="50" charset="-128"/>
              </a:rPr>
              <a:t>において個別に</a:t>
            </a:r>
            <a:r>
              <a:rPr kumimoji="1" lang="ja-JP" altLang="en-US" sz="1400" dirty="0" smtClean="0">
                <a:latin typeface="Meiryo UI" panose="020B0604030504040204" pitchFamily="50" charset="-128"/>
                <a:ea typeface="Meiryo UI" panose="020B0604030504040204" pitchFamily="50" charset="-128"/>
              </a:rPr>
              <a:t>事情を</a:t>
            </a:r>
            <a:r>
              <a:rPr kumimoji="1" lang="ja-JP" altLang="en-US" sz="1400" dirty="0">
                <a:latin typeface="Meiryo UI" panose="020B0604030504040204" pitchFamily="50" charset="-128"/>
                <a:ea typeface="Meiryo UI" panose="020B0604030504040204" pitchFamily="50" charset="-128"/>
              </a:rPr>
              <a:t>聞くなどし、必要に応じて関係機関につなぐなど、支援している。</a:t>
            </a:r>
          </a:p>
        </p:txBody>
      </p:sp>
      <p:cxnSp>
        <p:nvCxnSpPr>
          <p:cNvPr id="20" name="直線コネクタ 19"/>
          <p:cNvCxnSpPr/>
          <p:nvPr/>
        </p:nvCxnSpPr>
        <p:spPr>
          <a:xfrm flipH="1">
            <a:off x="3002449" y="2914650"/>
            <a:ext cx="1442551" cy="132282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1" y="82232"/>
            <a:ext cx="10006302" cy="523220"/>
          </a:xfrm>
          <a:prstGeom prst="rect">
            <a:avLst/>
          </a:prstGeom>
          <a:noFill/>
        </p:spPr>
        <p:txBody>
          <a:bodyPr wrap="square" rtlCol="0">
            <a:spAutoFit/>
          </a:bodyPr>
          <a:lstStyle/>
          <a:p>
            <a:r>
              <a:rPr lang="ja-JP" altLang="en-US" sz="2800" dirty="0" smtClean="0">
                <a:solidFill>
                  <a:schemeClr val="bg1"/>
                </a:solidFill>
                <a:latin typeface="Meiryo UI" panose="020B0604030504040204" pitchFamily="50" charset="-128"/>
                <a:ea typeface="Meiryo UI" panose="020B0604030504040204" pitchFamily="50" charset="-128"/>
              </a:rPr>
              <a:t>　</a:t>
            </a:r>
            <a:r>
              <a:rPr lang="ja-JP" altLang="en-US" sz="2800" dirty="0">
                <a:solidFill>
                  <a:schemeClr val="bg1"/>
                </a:solidFill>
                <a:latin typeface="Meiryo UI" panose="020B0604030504040204" pitchFamily="50" charset="-128"/>
                <a:ea typeface="Meiryo UI" panose="020B0604030504040204" pitchFamily="50" charset="-128"/>
              </a:rPr>
              <a:t>ヤングケアラーの状況</a:t>
            </a:r>
            <a:r>
              <a:rPr lang="ja-JP" altLang="en-US" sz="2800" dirty="0" smtClean="0">
                <a:solidFill>
                  <a:schemeClr val="bg1"/>
                </a:solidFill>
                <a:latin typeface="Meiryo UI" panose="020B0604030504040204" pitchFamily="50" charset="-128"/>
                <a:ea typeface="Meiryo UI" panose="020B0604030504040204" pitchFamily="50" charset="-128"/>
              </a:rPr>
              <a:t>（</a:t>
            </a:r>
            <a:r>
              <a:rPr lang="ja-JP" altLang="en-US" sz="2800" dirty="0">
                <a:solidFill>
                  <a:schemeClr val="bg1"/>
                </a:solidFill>
                <a:latin typeface="Meiryo UI" panose="020B0604030504040204" pitchFamily="50" charset="-128"/>
                <a:ea typeface="Meiryo UI" panose="020B0604030504040204" pitchFamily="50" charset="-128"/>
              </a:rPr>
              <a:t>２</a:t>
            </a:r>
            <a:r>
              <a:rPr lang="ja-JP" altLang="en-US" sz="2800" dirty="0" smtClean="0">
                <a:solidFill>
                  <a:schemeClr val="bg1"/>
                </a:solidFill>
                <a:latin typeface="Meiryo UI" panose="020B0604030504040204" pitchFamily="50" charset="-128"/>
                <a:ea typeface="Meiryo UI" panose="020B0604030504040204" pitchFamily="50" charset="-128"/>
              </a:rPr>
              <a:t>）</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19" name="スライド番号プレースホルダー 5"/>
          <p:cNvSpPr txBox="1">
            <a:spLocks/>
          </p:cNvSpPr>
          <p:nvPr/>
        </p:nvSpPr>
        <p:spPr>
          <a:xfrm>
            <a:off x="7549757" y="6448779"/>
            <a:ext cx="22288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smtClean="0">
                <a:solidFill>
                  <a:schemeClr val="tx1">
                    <a:lumMod val="75000"/>
                    <a:lumOff val="25000"/>
                  </a:schemeClr>
                </a:solidFill>
              </a:rPr>
              <a:t>3</a:t>
            </a:r>
            <a:endParaRPr kumimoji="1" lang="ja-JP" altLang="en-US" sz="2400" dirty="0">
              <a:solidFill>
                <a:schemeClr val="tx1">
                  <a:lumMod val="75000"/>
                  <a:lumOff val="25000"/>
                </a:schemeClr>
              </a:solidFill>
            </a:endParaRPr>
          </a:p>
        </p:txBody>
      </p:sp>
    </p:spTree>
    <p:extLst>
      <p:ext uri="{BB962C8B-B14F-4D97-AF65-F5344CB8AC3E}">
        <p14:creationId xmlns:p14="http://schemas.microsoft.com/office/powerpoint/2010/main" val="812431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54343" y="890378"/>
            <a:ext cx="9397316" cy="618485"/>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世話をしている家族がいると回答した生徒のうち、世話</a:t>
            </a:r>
            <a:r>
              <a:rPr kumimoji="1" lang="ja-JP" altLang="en-US" sz="1600" dirty="0">
                <a:latin typeface="Meiryo UI" panose="020B0604030504040204" pitchFamily="50" charset="-128"/>
                <a:ea typeface="Meiryo UI" panose="020B0604030504040204" pitchFamily="50" charset="-128"/>
              </a:rPr>
              <a:t>の頻度について、「ほぼ毎日」行っている生徒</a:t>
            </a:r>
            <a:r>
              <a:rPr kumimoji="1" lang="ja-JP" altLang="en-US" sz="1600" dirty="0" smtClean="0">
                <a:latin typeface="Meiryo UI" panose="020B0604030504040204" pitchFamily="50" charset="-128"/>
                <a:ea typeface="Meiryo UI" panose="020B0604030504040204" pitchFamily="50" charset="-128"/>
              </a:rPr>
              <a:t>が約４割。</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世話</a:t>
            </a:r>
            <a:r>
              <a:rPr kumimoji="1" lang="ja-JP" altLang="en-US" sz="1600" dirty="0">
                <a:latin typeface="Meiryo UI" panose="020B0604030504040204" pitchFamily="50" charset="-128"/>
                <a:ea typeface="Meiryo UI" panose="020B0604030504040204" pitchFamily="50" charset="-128"/>
              </a:rPr>
              <a:t>に費やす時間について、「</a:t>
            </a:r>
            <a:r>
              <a:rPr kumimoji="1" lang="ja-JP" altLang="en-US" sz="1600" dirty="0" smtClean="0">
                <a:latin typeface="Meiryo UI" panose="020B0604030504040204" pitchFamily="50" charset="-128"/>
                <a:ea typeface="Meiryo UI" panose="020B0604030504040204" pitchFamily="50" charset="-128"/>
              </a:rPr>
              <a:t>３時間</a:t>
            </a:r>
            <a:r>
              <a:rPr kumimoji="1" lang="ja-JP" altLang="en-US" sz="1600" dirty="0">
                <a:latin typeface="Meiryo UI" panose="020B0604030504040204" pitchFamily="50" charset="-128"/>
                <a:ea typeface="Meiryo UI" panose="020B0604030504040204" pitchFamily="50" charset="-128"/>
              </a:rPr>
              <a:t>未満</a:t>
            </a:r>
            <a:r>
              <a:rPr kumimoji="1" lang="ja-JP" altLang="en-US" sz="1600" dirty="0" smtClean="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の生徒</a:t>
            </a:r>
            <a:r>
              <a:rPr kumimoji="1" lang="ja-JP" altLang="en-US" sz="1600" dirty="0" smtClean="0">
                <a:latin typeface="Meiryo UI" panose="020B0604030504040204" pitchFamily="50" charset="-128"/>
                <a:ea typeface="Meiryo UI" panose="020B0604030504040204" pitchFamily="50" charset="-128"/>
              </a:rPr>
              <a:t>が約８割、「３時間</a:t>
            </a:r>
            <a:r>
              <a:rPr kumimoji="1" lang="ja-JP" altLang="en-US" sz="1600" dirty="0">
                <a:latin typeface="Meiryo UI" panose="020B0604030504040204" pitchFamily="50" charset="-128"/>
                <a:ea typeface="Meiryo UI" panose="020B0604030504040204" pitchFamily="50" charset="-128"/>
              </a:rPr>
              <a:t>以上</a:t>
            </a:r>
            <a:r>
              <a:rPr kumimoji="1" lang="ja-JP" altLang="en-US" sz="1600" dirty="0" smtClean="0">
                <a:latin typeface="Meiryo UI" panose="020B0604030504040204" pitchFamily="50" charset="-128"/>
                <a:ea typeface="Meiryo UI" panose="020B0604030504040204" pitchFamily="50" charset="-128"/>
              </a:rPr>
              <a:t>」の</a:t>
            </a:r>
            <a:r>
              <a:rPr kumimoji="1" lang="ja-JP" altLang="en-US" sz="1600" dirty="0">
                <a:latin typeface="Meiryo UI" panose="020B0604030504040204" pitchFamily="50" charset="-128"/>
                <a:ea typeface="Meiryo UI" panose="020B0604030504040204" pitchFamily="50" charset="-128"/>
              </a:rPr>
              <a:t>生徒</a:t>
            </a:r>
            <a:r>
              <a:rPr kumimoji="1" lang="ja-JP" altLang="en-US" sz="1600" dirty="0" smtClean="0">
                <a:latin typeface="Meiryo UI" panose="020B0604030504040204" pitchFamily="50" charset="-128"/>
                <a:ea typeface="Meiryo UI" panose="020B0604030504040204" pitchFamily="50" charset="-128"/>
              </a:rPr>
              <a:t>が約１割存在。</a:t>
            </a:r>
            <a:endParaRPr kumimoji="1" lang="ja-JP" altLang="en-US" sz="1600" dirty="0">
              <a:latin typeface="Meiryo UI" panose="020B0604030504040204" pitchFamily="50" charset="-128"/>
              <a:ea typeface="Meiryo UI" panose="020B0604030504040204" pitchFamily="50" charset="-128"/>
            </a:endParaRPr>
          </a:p>
        </p:txBody>
      </p:sp>
      <p:grpSp>
        <p:nvGrpSpPr>
          <p:cNvPr id="6" name="グループ化 5"/>
          <p:cNvGrpSpPr/>
          <p:nvPr/>
        </p:nvGrpSpPr>
        <p:grpSpPr>
          <a:xfrm>
            <a:off x="77821" y="4384609"/>
            <a:ext cx="9837893" cy="1975002"/>
            <a:chOff x="162778" y="4517995"/>
            <a:chExt cx="9909998" cy="1842938"/>
          </a:xfrm>
        </p:grpSpPr>
        <p:sp>
          <p:nvSpPr>
            <p:cNvPr id="9" name="テキスト ボックス 8"/>
            <p:cNvSpPr txBox="1"/>
            <p:nvPr/>
          </p:nvSpPr>
          <p:spPr>
            <a:xfrm>
              <a:off x="299706" y="4517995"/>
              <a:ext cx="3707733" cy="28719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参考</a:t>
              </a:r>
              <a:r>
                <a:rPr kumimoji="1" lang="en-US" altLang="ja-JP" sz="1400" dirty="0">
                  <a:latin typeface="Meiryo UI" panose="020B0604030504040204" pitchFamily="50" charset="-128"/>
                  <a:ea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rPr>
                <a:t>令和３年度府</a:t>
              </a:r>
              <a:r>
                <a:rPr kumimoji="1" lang="ja-JP" altLang="en-US" sz="1400" dirty="0">
                  <a:latin typeface="Meiryo UI" panose="020B0604030504040204" pitchFamily="50" charset="-128"/>
                  <a:ea typeface="Meiryo UI" panose="020B0604030504040204" pitchFamily="50" charset="-128"/>
                </a:rPr>
                <a:t>調査 府立高校全体</a:t>
              </a:r>
            </a:p>
          </p:txBody>
        </p:sp>
        <p:sp>
          <p:nvSpPr>
            <p:cNvPr id="14" name="テキスト ボックス 13"/>
            <p:cNvSpPr txBox="1"/>
            <p:nvPr/>
          </p:nvSpPr>
          <p:spPr>
            <a:xfrm>
              <a:off x="3483901" y="4805192"/>
              <a:ext cx="1615858" cy="28719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（世話の頻度）</a:t>
              </a:r>
            </a:p>
          </p:txBody>
        </p:sp>
        <p:sp>
          <p:nvSpPr>
            <p:cNvPr id="16" name="テキスト ボックス 15"/>
            <p:cNvSpPr txBox="1"/>
            <p:nvPr/>
          </p:nvSpPr>
          <p:spPr>
            <a:xfrm>
              <a:off x="8138496" y="4817680"/>
              <a:ext cx="1650835" cy="258477"/>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（世話に費やす時間）</a:t>
              </a:r>
            </a:p>
          </p:txBody>
        </p:sp>
        <p:sp>
          <p:nvSpPr>
            <p:cNvPr id="19" name="テキスト ボックス 18"/>
            <p:cNvSpPr txBox="1"/>
            <p:nvPr/>
          </p:nvSpPr>
          <p:spPr>
            <a:xfrm>
              <a:off x="3495326" y="4520673"/>
              <a:ext cx="1149228" cy="258477"/>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1,312</a:t>
              </a:r>
              <a:r>
                <a:rPr kumimoji="1" lang="ja-JP" altLang="en-US" sz="1200" dirty="0" smtClean="0">
                  <a:latin typeface="Meiryo UI" panose="020B0604030504040204" pitchFamily="50" charset="-128"/>
                  <a:ea typeface="Meiryo UI" panose="020B0604030504040204" pitchFamily="50" charset="-128"/>
                </a:rPr>
                <a:t>人）</a:t>
              </a:r>
              <a:endParaRPr kumimoji="1" lang="ja-JP" altLang="en-US" sz="1200" dirty="0">
                <a:latin typeface="Meiryo UI" panose="020B0604030504040204" pitchFamily="50" charset="-128"/>
                <a:ea typeface="Meiryo UI" panose="020B0604030504040204" pitchFamily="50" charset="-128"/>
              </a:endParaRPr>
            </a:p>
          </p:txBody>
        </p:sp>
        <p:graphicFrame>
          <p:nvGraphicFramePr>
            <p:cNvPr id="22" name="グラフ 21"/>
            <p:cNvGraphicFramePr/>
            <p:nvPr>
              <p:extLst/>
            </p:nvPr>
          </p:nvGraphicFramePr>
          <p:xfrm>
            <a:off x="162778" y="4858611"/>
            <a:ext cx="5062135" cy="15023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グラフ 22"/>
            <p:cNvGraphicFramePr/>
            <p:nvPr>
              <p:extLst/>
            </p:nvPr>
          </p:nvGraphicFramePr>
          <p:xfrm>
            <a:off x="5010641" y="4858611"/>
            <a:ext cx="5062135" cy="1502322"/>
          </p:xfrm>
          <a:graphic>
            <a:graphicData uri="http://schemas.openxmlformats.org/drawingml/2006/chart">
              <c:chart xmlns:c="http://schemas.openxmlformats.org/drawingml/2006/chart" xmlns:r="http://schemas.openxmlformats.org/officeDocument/2006/relationships" r:id="rId4"/>
            </a:graphicData>
          </a:graphic>
        </p:graphicFrame>
      </p:grpSp>
      <p:sp>
        <p:nvSpPr>
          <p:cNvPr id="5" name="スライド番号プレースホルダー 4"/>
          <p:cNvSpPr>
            <a:spLocks noGrp="1"/>
          </p:cNvSpPr>
          <p:nvPr>
            <p:ph type="sldNum" sz="quarter" idx="12"/>
          </p:nvPr>
        </p:nvSpPr>
        <p:spPr>
          <a:xfrm>
            <a:off x="7622850" y="6463417"/>
            <a:ext cx="2228850" cy="365125"/>
          </a:xfrm>
        </p:spPr>
        <p:txBody>
          <a:bodyPr/>
          <a:lstStyle/>
          <a:p>
            <a:r>
              <a:rPr kumimoji="1" lang="en-US" altLang="ja-JP" sz="2400" dirty="0" smtClean="0">
                <a:solidFill>
                  <a:schemeClr val="tx1">
                    <a:lumMod val="75000"/>
                    <a:lumOff val="25000"/>
                  </a:schemeClr>
                </a:solidFill>
              </a:rPr>
              <a:t>4</a:t>
            </a:r>
            <a:endParaRPr kumimoji="1" lang="ja-JP" altLang="en-US" sz="2400" dirty="0">
              <a:solidFill>
                <a:schemeClr val="tx1">
                  <a:lumMod val="75000"/>
                  <a:lumOff val="25000"/>
                </a:schemeClr>
              </a:solidFill>
            </a:endParaRPr>
          </a:p>
        </p:txBody>
      </p:sp>
      <p:sp>
        <p:nvSpPr>
          <p:cNvPr id="26" name="正方形/長方形 25"/>
          <p:cNvSpPr/>
          <p:nvPr/>
        </p:nvSpPr>
        <p:spPr>
          <a:xfrm>
            <a:off x="1" y="-7775"/>
            <a:ext cx="9906000" cy="7032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4" name="グループ化 23"/>
          <p:cNvGrpSpPr/>
          <p:nvPr/>
        </p:nvGrpSpPr>
        <p:grpSpPr>
          <a:xfrm>
            <a:off x="92691" y="1574391"/>
            <a:ext cx="9823023" cy="2130184"/>
            <a:chOff x="162778" y="4485647"/>
            <a:chExt cx="9950320" cy="1961134"/>
          </a:xfrm>
        </p:grpSpPr>
        <p:sp>
          <p:nvSpPr>
            <p:cNvPr id="29" name="テキスト ボックス 28"/>
            <p:cNvSpPr txBox="1"/>
            <p:nvPr/>
          </p:nvSpPr>
          <p:spPr>
            <a:xfrm>
              <a:off x="285409" y="4485647"/>
              <a:ext cx="2852016" cy="340022"/>
            </a:xfrm>
            <a:prstGeom prst="rect">
              <a:avLst/>
            </a:prstGeom>
            <a:noFill/>
          </p:spPr>
          <p:txBody>
            <a:bodyPr wrap="square" rtlCol="0">
              <a:spAutoFit/>
            </a:bodyPr>
            <a:lstStyle/>
            <a:p>
              <a:r>
                <a:rPr kumimoji="1" lang="en-US" altLang="ja-JP" dirty="0" smtClean="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府立高校全体の回答者</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3376337" y="4822122"/>
              <a:ext cx="1623872" cy="311687"/>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（世話の頻度）</a:t>
              </a:r>
            </a:p>
          </p:txBody>
        </p:sp>
        <p:sp>
          <p:nvSpPr>
            <p:cNvPr id="31" name="テキスト ボックス 30"/>
            <p:cNvSpPr txBox="1"/>
            <p:nvPr/>
          </p:nvSpPr>
          <p:spPr>
            <a:xfrm>
              <a:off x="7712246" y="4812064"/>
              <a:ext cx="2284785" cy="311687"/>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（世話に費やす時間）</a:t>
              </a:r>
            </a:p>
          </p:txBody>
        </p:sp>
        <p:sp>
          <p:nvSpPr>
            <p:cNvPr id="32" name="テキスト ボックス 31"/>
            <p:cNvSpPr txBox="1"/>
            <p:nvPr/>
          </p:nvSpPr>
          <p:spPr>
            <a:xfrm>
              <a:off x="2765315" y="4528712"/>
              <a:ext cx="1303546" cy="283352"/>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smtClean="0">
                  <a:latin typeface="Meiryo UI" panose="020B0604030504040204" pitchFamily="50" charset="-128"/>
                  <a:ea typeface="Meiryo UI" panose="020B0604030504040204" pitchFamily="50" charset="-128"/>
                </a:rPr>
                <a:t>9,236</a:t>
              </a:r>
              <a:r>
                <a:rPr kumimoji="1" lang="ja-JP" altLang="en-US" sz="1400" dirty="0" smtClean="0">
                  <a:latin typeface="Meiryo UI" panose="020B0604030504040204" pitchFamily="50" charset="-128"/>
                  <a:ea typeface="Meiryo UI" panose="020B0604030504040204" pitchFamily="50" charset="-128"/>
                </a:rPr>
                <a:t>人）</a:t>
              </a:r>
              <a:endParaRPr kumimoji="1" lang="ja-JP" altLang="en-US" sz="1400" dirty="0">
                <a:latin typeface="Meiryo UI" panose="020B0604030504040204" pitchFamily="50" charset="-128"/>
                <a:ea typeface="Meiryo UI" panose="020B0604030504040204" pitchFamily="50" charset="-128"/>
              </a:endParaRPr>
            </a:p>
          </p:txBody>
        </p:sp>
        <p:graphicFrame>
          <p:nvGraphicFramePr>
            <p:cNvPr id="34" name="グラフ 33"/>
            <p:cNvGraphicFramePr/>
            <p:nvPr>
              <p:extLst/>
            </p:nvPr>
          </p:nvGraphicFramePr>
          <p:xfrm>
            <a:off x="162778" y="4964558"/>
            <a:ext cx="5062135" cy="147898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5" name="グラフ 34"/>
            <p:cNvGraphicFramePr/>
            <p:nvPr>
              <p:extLst/>
            </p:nvPr>
          </p:nvGraphicFramePr>
          <p:xfrm>
            <a:off x="5050963" y="4971733"/>
            <a:ext cx="5062135" cy="1475048"/>
          </p:xfrm>
          <a:graphic>
            <a:graphicData uri="http://schemas.openxmlformats.org/drawingml/2006/chart">
              <c:chart xmlns:c="http://schemas.openxmlformats.org/drawingml/2006/chart" xmlns:r="http://schemas.openxmlformats.org/officeDocument/2006/relationships" r:id="rId6"/>
            </a:graphicData>
          </a:graphic>
        </p:graphicFrame>
      </p:grpSp>
      <p:sp>
        <p:nvSpPr>
          <p:cNvPr id="25" name="テキスト ボックス 24"/>
          <p:cNvSpPr txBox="1"/>
          <p:nvPr/>
        </p:nvSpPr>
        <p:spPr>
          <a:xfrm>
            <a:off x="1045822" y="2426159"/>
            <a:ext cx="712378" cy="423193"/>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3,611</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36" name="テキスト ボックス 35"/>
          <p:cNvSpPr txBox="1"/>
          <p:nvPr/>
        </p:nvSpPr>
        <p:spPr>
          <a:xfrm>
            <a:off x="2322073" y="2431239"/>
            <a:ext cx="1036388" cy="253916"/>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1,906</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3176409" y="2441548"/>
            <a:ext cx="1036388" cy="423193"/>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1,930</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38" name="テキスト ボックス 37"/>
          <p:cNvSpPr txBox="1"/>
          <p:nvPr/>
        </p:nvSpPr>
        <p:spPr>
          <a:xfrm>
            <a:off x="3894509" y="2445395"/>
            <a:ext cx="938780" cy="415498"/>
          </a:xfrm>
          <a:prstGeom prst="rect">
            <a:avLst/>
          </a:prstGeom>
          <a:noFill/>
        </p:spPr>
        <p:txBody>
          <a:bodyPr wrap="square" rtlCol="0">
            <a:spAutoFit/>
          </a:bodyPr>
          <a:lstStyle/>
          <a:p>
            <a:r>
              <a:rPr kumimoji="1" lang="en-US" altLang="ja-JP" sz="1000" dirty="0" smtClean="0">
                <a:solidFill>
                  <a:schemeClr val="tx2">
                    <a:lumMod val="75000"/>
                  </a:schemeClr>
                </a:solidFill>
                <a:latin typeface="Meiryo UI" panose="020B0604030504040204" pitchFamily="50" charset="-128"/>
                <a:ea typeface="Meiryo UI" panose="020B0604030504040204" pitchFamily="50" charset="-128"/>
              </a:rPr>
              <a:t>1,206</a:t>
            </a:r>
            <a:r>
              <a:rPr kumimoji="1" lang="ja-JP" altLang="en-US" sz="10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39" name="テキスト ボックス 38"/>
          <p:cNvSpPr txBox="1"/>
          <p:nvPr/>
        </p:nvSpPr>
        <p:spPr>
          <a:xfrm>
            <a:off x="4402205" y="2472325"/>
            <a:ext cx="743352" cy="361637"/>
          </a:xfrm>
          <a:prstGeom prst="rect">
            <a:avLst/>
          </a:prstGeom>
          <a:noFill/>
        </p:spPr>
        <p:txBody>
          <a:bodyPr wrap="square" rtlCol="0">
            <a:spAutoFit/>
          </a:bodyPr>
          <a:lstStyle/>
          <a:p>
            <a:r>
              <a:rPr kumimoji="1" lang="en-US" altLang="ja-JP" sz="700" dirty="0" smtClean="0">
                <a:solidFill>
                  <a:schemeClr val="tx2">
                    <a:lumMod val="75000"/>
                  </a:schemeClr>
                </a:solidFill>
                <a:latin typeface="Meiryo UI" panose="020B0604030504040204" pitchFamily="50" charset="-128"/>
                <a:ea typeface="Meiryo UI" panose="020B0604030504040204" pitchFamily="50" charset="-128"/>
              </a:rPr>
              <a:t>583</a:t>
            </a:r>
            <a:r>
              <a:rPr kumimoji="1" lang="ja-JP" altLang="en-US" sz="7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7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000" dirty="0"/>
          </a:p>
        </p:txBody>
      </p:sp>
      <p:sp>
        <p:nvSpPr>
          <p:cNvPr id="40" name="テキスト ボックス 39"/>
          <p:cNvSpPr txBox="1"/>
          <p:nvPr/>
        </p:nvSpPr>
        <p:spPr>
          <a:xfrm>
            <a:off x="5064581" y="2824936"/>
            <a:ext cx="483169" cy="369332"/>
          </a:xfrm>
          <a:prstGeom prst="rect">
            <a:avLst/>
          </a:prstGeom>
          <a:noFill/>
        </p:spPr>
        <p:txBody>
          <a:bodyPr wrap="square" rtlCol="0">
            <a:spAutoFit/>
          </a:bodyPr>
          <a:lstStyle/>
          <a:p>
            <a:r>
              <a:rPr kumimoji="1" lang="en-US" altLang="ja-JP" sz="700" dirty="0" smtClean="0">
                <a:solidFill>
                  <a:schemeClr val="tx2">
                    <a:lumMod val="75000"/>
                  </a:schemeClr>
                </a:solidFill>
                <a:latin typeface="Meiryo UI" panose="020B0604030504040204" pitchFamily="50" charset="-128"/>
                <a:ea typeface="Meiryo UI" panose="020B0604030504040204" pitchFamily="50" charset="-128"/>
              </a:rPr>
              <a:t>162</a:t>
            </a:r>
            <a:r>
              <a:rPr kumimoji="1" lang="ja-JP" altLang="en-US" sz="7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7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41" name="テキスト ボックス 40"/>
          <p:cNvSpPr txBox="1"/>
          <p:nvPr/>
        </p:nvSpPr>
        <p:spPr>
          <a:xfrm>
            <a:off x="5395507" y="2469386"/>
            <a:ext cx="938780" cy="361637"/>
          </a:xfrm>
          <a:prstGeom prst="rect">
            <a:avLst/>
          </a:prstGeom>
          <a:noFill/>
        </p:spPr>
        <p:txBody>
          <a:bodyPr wrap="square" rtlCol="0">
            <a:spAutoFit/>
          </a:bodyPr>
          <a:lstStyle/>
          <a:p>
            <a:r>
              <a:rPr kumimoji="1" lang="en-US" altLang="ja-JP" sz="700" dirty="0" smtClean="0">
                <a:solidFill>
                  <a:schemeClr val="tx2">
                    <a:lumMod val="75000"/>
                  </a:schemeClr>
                </a:solidFill>
                <a:latin typeface="Meiryo UI" panose="020B0604030504040204" pitchFamily="50" charset="-128"/>
                <a:ea typeface="Meiryo UI" panose="020B0604030504040204" pitchFamily="50" charset="-128"/>
              </a:rPr>
              <a:t>606</a:t>
            </a:r>
            <a:r>
              <a:rPr kumimoji="1" lang="ja-JP" altLang="en-US" sz="7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7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000" dirty="0"/>
          </a:p>
        </p:txBody>
      </p:sp>
      <p:sp>
        <p:nvSpPr>
          <p:cNvPr id="42" name="テキスト ボックス 41"/>
          <p:cNvSpPr txBox="1"/>
          <p:nvPr/>
        </p:nvSpPr>
        <p:spPr>
          <a:xfrm>
            <a:off x="7060547" y="2446425"/>
            <a:ext cx="1062604" cy="469359"/>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7,593</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400" dirty="0"/>
          </a:p>
        </p:txBody>
      </p:sp>
      <p:sp>
        <p:nvSpPr>
          <p:cNvPr id="43" name="テキスト ボックス 42"/>
          <p:cNvSpPr txBox="1"/>
          <p:nvPr/>
        </p:nvSpPr>
        <p:spPr>
          <a:xfrm>
            <a:off x="9123175" y="2441548"/>
            <a:ext cx="938780" cy="407804"/>
          </a:xfrm>
          <a:prstGeom prst="rect">
            <a:avLst/>
          </a:prstGeom>
          <a:noFill/>
        </p:spPr>
        <p:txBody>
          <a:bodyPr wrap="square" rtlCol="0">
            <a:spAutoFit/>
          </a:bodyPr>
          <a:lstStyle/>
          <a:p>
            <a:r>
              <a:rPr kumimoji="1" lang="en-US" altLang="ja-JP" sz="1000" dirty="0" smtClean="0">
                <a:solidFill>
                  <a:schemeClr val="tx2">
                    <a:lumMod val="75000"/>
                  </a:schemeClr>
                </a:solidFill>
                <a:latin typeface="Meiryo UI" panose="020B0604030504040204" pitchFamily="50" charset="-128"/>
                <a:ea typeface="Meiryo UI" panose="020B0604030504040204" pitchFamily="50" charset="-128"/>
              </a:rPr>
              <a:t>875</a:t>
            </a:r>
            <a:r>
              <a:rPr kumimoji="1" lang="ja-JP" altLang="en-US" sz="10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050" dirty="0"/>
          </a:p>
        </p:txBody>
      </p:sp>
      <p:sp>
        <p:nvSpPr>
          <p:cNvPr id="44" name="テキスト ボックス 43"/>
          <p:cNvSpPr txBox="1"/>
          <p:nvPr/>
        </p:nvSpPr>
        <p:spPr>
          <a:xfrm>
            <a:off x="8296726" y="5079915"/>
            <a:ext cx="1036388" cy="469359"/>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651</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400" dirty="0"/>
          </a:p>
        </p:txBody>
      </p:sp>
      <p:sp>
        <p:nvSpPr>
          <p:cNvPr id="45" name="テキスト ボックス 44"/>
          <p:cNvSpPr txBox="1"/>
          <p:nvPr/>
        </p:nvSpPr>
        <p:spPr>
          <a:xfrm>
            <a:off x="6571724" y="5083730"/>
            <a:ext cx="1036388" cy="469359"/>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395</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400" dirty="0"/>
          </a:p>
        </p:txBody>
      </p:sp>
      <p:sp>
        <p:nvSpPr>
          <p:cNvPr id="46" name="テキスト ボックス 45"/>
          <p:cNvSpPr txBox="1"/>
          <p:nvPr/>
        </p:nvSpPr>
        <p:spPr>
          <a:xfrm>
            <a:off x="5654710" y="5079914"/>
            <a:ext cx="1036388" cy="469359"/>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192</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400" dirty="0"/>
          </a:p>
        </p:txBody>
      </p:sp>
      <p:sp>
        <p:nvSpPr>
          <p:cNvPr id="47" name="テキスト ボックス 46"/>
          <p:cNvSpPr txBox="1"/>
          <p:nvPr/>
        </p:nvSpPr>
        <p:spPr>
          <a:xfrm>
            <a:off x="5283695" y="5122235"/>
            <a:ext cx="561710" cy="384721"/>
          </a:xfrm>
          <a:prstGeom prst="rect">
            <a:avLst/>
          </a:prstGeom>
          <a:noFill/>
        </p:spPr>
        <p:txBody>
          <a:bodyPr wrap="square" rtlCol="0">
            <a:spAutoFit/>
          </a:bodyPr>
          <a:lstStyle/>
          <a:p>
            <a:r>
              <a:rPr kumimoji="1" lang="en-US" altLang="ja-JP" sz="800" dirty="0" smtClean="0">
                <a:solidFill>
                  <a:schemeClr val="tx2">
                    <a:lumMod val="75000"/>
                  </a:schemeClr>
                </a:solidFill>
                <a:latin typeface="Meiryo UI" panose="020B0604030504040204" pitchFamily="50" charset="-128"/>
                <a:ea typeface="Meiryo UI" panose="020B0604030504040204" pitchFamily="50" charset="-128"/>
              </a:rPr>
              <a:t>74</a:t>
            </a:r>
            <a:r>
              <a:rPr kumimoji="1" lang="ja-JP" altLang="en-US" sz="8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8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050" dirty="0"/>
          </a:p>
        </p:txBody>
      </p:sp>
      <p:sp>
        <p:nvSpPr>
          <p:cNvPr id="49" name="テキスト ボックス 48"/>
          <p:cNvSpPr txBox="1"/>
          <p:nvPr/>
        </p:nvSpPr>
        <p:spPr>
          <a:xfrm>
            <a:off x="3725537" y="5086673"/>
            <a:ext cx="1036388" cy="423193"/>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483</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9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50" name="テキスト ボックス 49"/>
          <p:cNvSpPr txBox="1"/>
          <p:nvPr/>
        </p:nvSpPr>
        <p:spPr>
          <a:xfrm>
            <a:off x="2906838" y="5114348"/>
            <a:ext cx="1036388" cy="377026"/>
          </a:xfrm>
          <a:prstGeom prst="rect">
            <a:avLst/>
          </a:prstGeom>
          <a:noFill/>
        </p:spPr>
        <p:txBody>
          <a:bodyPr wrap="square" rtlCol="0">
            <a:spAutoFit/>
          </a:bodyPr>
          <a:lstStyle/>
          <a:p>
            <a:r>
              <a:rPr kumimoji="1" lang="en-US" altLang="ja-JP" sz="800" dirty="0" smtClean="0">
                <a:solidFill>
                  <a:schemeClr val="tx2">
                    <a:lumMod val="75000"/>
                  </a:schemeClr>
                </a:solidFill>
                <a:latin typeface="Meiryo UI" panose="020B0604030504040204" pitchFamily="50" charset="-128"/>
                <a:ea typeface="Meiryo UI" panose="020B0604030504040204" pitchFamily="50" charset="-128"/>
              </a:rPr>
              <a:t>77</a:t>
            </a:r>
            <a:r>
              <a:rPr kumimoji="1" lang="ja-JP" altLang="en-US" sz="80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8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050" dirty="0"/>
          </a:p>
        </p:txBody>
      </p:sp>
      <p:sp>
        <p:nvSpPr>
          <p:cNvPr id="51" name="テキスト ボックス 50"/>
          <p:cNvSpPr txBox="1"/>
          <p:nvPr/>
        </p:nvSpPr>
        <p:spPr>
          <a:xfrm>
            <a:off x="2482015" y="5093679"/>
            <a:ext cx="743613" cy="469359"/>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136</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400" dirty="0"/>
          </a:p>
        </p:txBody>
      </p:sp>
      <p:sp>
        <p:nvSpPr>
          <p:cNvPr id="52" name="テキスト ボックス 51"/>
          <p:cNvSpPr txBox="1"/>
          <p:nvPr/>
        </p:nvSpPr>
        <p:spPr>
          <a:xfrm>
            <a:off x="1087087" y="5089612"/>
            <a:ext cx="1036388" cy="423193"/>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474</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53" name="テキスト ボックス 52"/>
          <p:cNvSpPr txBox="1"/>
          <p:nvPr/>
        </p:nvSpPr>
        <p:spPr>
          <a:xfrm>
            <a:off x="2030688" y="5091997"/>
            <a:ext cx="631245" cy="423193"/>
          </a:xfrm>
          <a:prstGeom prst="rect">
            <a:avLst/>
          </a:prstGeom>
          <a:noFill/>
        </p:spPr>
        <p:txBody>
          <a:bodyPr wrap="square" rtlCol="0">
            <a:spAutoFit/>
          </a:bodyPr>
          <a:lstStyle/>
          <a:p>
            <a:r>
              <a:rPr kumimoji="1" lang="en-US" altLang="ja-JP" sz="1050" dirty="0" smtClean="0">
                <a:solidFill>
                  <a:schemeClr val="tx2">
                    <a:lumMod val="75000"/>
                  </a:schemeClr>
                </a:solidFill>
                <a:latin typeface="Meiryo UI" panose="020B0604030504040204" pitchFamily="50" charset="-128"/>
                <a:ea typeface="Meiryo UI" panose="020B0604030504040204" pitchFamily="50" charset="-128"/>
              </a:rPr>
              <a:t>142</a:t>
            </a:r>
            <a:r>
              <a:rPr kumimoji="1" lang="ja-JP" altLang="en-US" sz="1050" dirty="0" smtClean="0">
                <a:solidFill>
                  <a:schemeClr val="tx2">
                    <a:lumMod val="75000"/>
                  </a:schemeClr>
                </a:solidFill>
                <a:latin typeface="Meiryo UI" panose="020B0604030504040204" pitchFamily="50" charset="-128"/>
                <a:ea typeface="Meiryo UI" panose="020B0604030504040204" pitchFamily="50" charset="-128"/>
              </a:rPr>
              <a:t>人</a:t>
            </a:r>
            <a:endParaRPr kumimoji="1" lang="en-US" altLang="ja-JP" sz="900" dirty="0" smtClean="0">
              <a:solidFill>
                <a:schemeClr val="tx2">
                  <a:lumMod val="75000"/>
                </a:schemeClr>
              </a:solidFill>
              <a:latin typeface="Meiryo UI" panose="020B0604030504040204" pitchFamily="50" charset="-128"/>
              <a:ea typeface="Meiryo UI" panose="020B0604030504040204" pitchFamily="50" charset="-128"/>
            </a:endParaRPr>
          </a:p>
          <a:p>
            <a:endParaRPr kumimoji="1" lang="ja-JP" altLang="en-US" sz="1100" dirty="0"/>
          </a:p>
        </p:txBody>
      </p:sp>
      <p:sp>
        <p:nvSpPr>
          <p:cNvPr id="54" name="テキスト ボックス 53"/>
          <p:cNvSpPr txBox="1"/>
          <p:nvPr/>
        </p:nvSpPr>
        <p:spPr>
          <a:xfrm>
            <a:off x="1" y="82232"/>
            <a:ext cx="10006302" cy="523220"/>
          </a:xfrm>
          <a:prstGeom prst="rect">
            <a:avLst/>
          </a:prstGeom>
          <a:noFill/>
        </p:spPr>
        <p:txBody>
          <a:bodyPr wrap="square" rtlCol="0">
            <a:spAutoFit/>
          </a:bodyPr>
          <a:lstStyle/>
          <a:p>
            <a:r>
              <a:rPr lang="ja-JP" altLang="en-US" sz="2800" dirty="0" smtClean="0">
                <a:solidFill>
                  <a:schemeClr val="bg1"/>
                </a:solidFill>
                <a:latin typeface="Meiryo UI" panose="020B0604030504040204" pitchFamily="50" charset="-128"/>
                <a:ea typeface="Meiryo UI" panose="020B0604030504040204" pitchFamily="50" charset="-128"/>
              </a:rPr>
              <a:t>　</a:t>
            </a:r>
            <a:r>
              <a:rPr lang="ja-JP" altLang="en-US" sz="2800" dirty="0">
                <a:solidFill>
                  <a:schemeClr val="bg1"/>
                </a:solidFill>
                <a:latin typeface="Meiryo UI" panose="020B0604030504040204" pitchFamily="50" charset="-128"/>
                <a:ea typeface="Meiryo UI" panose="020B0604030504040204" pitchFamily="50" charset="-128"/>
              </a:rPr>
              <a:t>ヤングケアラーの状況</a:t>
            </a:r>
            <a:r>
              <a:rPr lang="ja-JP" altLang="en-US" sz="2800" dirty="0" smtClean="0">
                <a:solidFill>
                  <a:schemeClr val="bg1"/>
                </a:solidFill>
                <a:latin typeface="Meiryo UI" panose="020B0604030504040204" pitchFamily="50" charset="-128"/>
                <a:ea typeface="Meiryo UI" panose="020B0604030504040204" pitchFamily="50" charset="-128"/>
              </a:rPr>
              <a:t>（</a:t>
            </a:r>
            <a:r>
              <a:rPr lang="ja-JP" altLang="en-US" sz="2800" dirty="0">
                <a:solidFill>
                  <a:schemeClr val="bg1"/>
                </a:solidFill>
                <a:latin typeface="Meiryo UI" panose="020B0604030504040204" pitchFamily="50" charset="-128"/>
                <a:ea typeface="Meiryo UI" panose="020B0604030504040204" pitchFamily="50" charset="-128"/>
              </a:rPr>
              <a:t>３</a:t>
            </a:r>
            <a:r>
              <a:rPr lang="ja-JP" altLang="en-US" sz="2800" dirty="0" smtClean="0">
                <a:solidFill>
                  <a:schemeClr val="bg1"/>
                </a:solidFill>
                <a:latin typeface="Meiryo UI" panose="020B0604030504040204" pitchFamily="50" charset="-128"/>
                <a:ea typeface="Meiryo UI" panose="020B0604030504040204" pitchFamily="50" charset="-128"/>
              </a:rPr>
              <a:t>）</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55" name="楕円 54"/>
          <p:cNvSpPr/>
          <p:nvPr/>
        </p:nvSpPr>
        <p:spPr>
          <a:xfrm>
            <a:off x="2244956" y="2251500"/>
            <a:ext cx="2271191" cy="807224"/>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p:cNvSpPr/>
          <p:nvPr/>
        </p:nvSpPr>
        <p:spPr>
          <a:xfrm>
            <a:off x="6690176" y="2267499"/>
            <a:ext cx="1338199" cy="759576"/>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44812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82746" y="972007"/>
            <a:ext cx="9385075" cy="680177"/>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smtClean="0">
                <a:latin typeface="Meiryo UI" panose="020B0604030504040204" pitchFamily="50" charset="-128"/>
                <a:ea typeface="Meiryo UI" panose="020B0604030504040204" pitchFamily="50" charset="-128"/>
              </a:rPr>
              <a:t>世話をしている家族がいると回答した生徒のうち、世話</a:t>
            </a:r>
            <a:r>
              <a:rPr kumimoji="1" lang="ja-JP" altLang="en-US" sz="1600" dirty="0">
                <a:latin typeface="Meiryo UI" panose="020B0604030504040204" pitchFamily="50" charset="-128"/>
                <a:ea typeface="Meiryo UI" panose="020B0604030504040204" pitchFamily="50" charset="-128"/>
              </a:rPr>
              <a:t>を必要としている家族のことや、世話の悩みを相談したことがある生徒</a:t>
            </a:r>
            <a:r>
              <a:rPr kumimoji="1" lang="ja-JP" altLang="en-US" sz="1600" dirty="0" smtClean="0">
                <a:latin typeface="Meiryo UI" panose="020B0604030504040204" pitchFamily="50" charset="-128"/>
                <a:ea typeface="Meiryo UI" panose="020B0604030504040204" pitchFamily="50" charset="-128"/>
              </a:rPr>
              <a:t>は約１割であり、</a:t>
            </a:r>
            <a:r>
              <a:rPr kumimoji="1" lang="ja-JP" altLang="en-US" sz="1600" dirty="0">
                <a:latin typeface="Meiryo UI" panose="020B0604030504040204" pitchFamily="50" charset="-128"/>
                <a:ea typeface="Meiryo UI" panose="020B0604030504040204" pitchFamily="50" charset="-128"/>
              </a:rPr>
              <a:t>７割</a:t>
            </a:r>
            <a:r>
              <a:rPr kumimoji="1" lang="ja-JP" altLang="en-US" sz="1600" dirty="0" smtClean="0">
                <a:latin typeface="Meiryo UI" panose="020B0604030504040204" pitchFamily="50" charset="-128"/>
                <a:ea typeface="Meiryo UI" panose="020B0604030504040204" pitchFamily="50" charset="-128"/>
              </a:rPr>
              <a:t>を上回る</a:t>
            </a:r>
            <a:r>
              <a:rPr kumimoji="1" lang="ja-JP" altLang="en-US" sz="1600" dirty="0">
                <a:latin typeface="Meiryo UI" panose="020B0604030504040204" pitchFamily="50" charset="-128"/>
                <a:ea typeface="Meiryo UI" panose="020B0604030504040204" pitchFamily="50" charset="-128"/>
              </a:rPr>
              <a:t>生徒は相談した経験が</a:t>
            </a:r>
            <a:r>
              <a:rPr kumimoji="1" lang="ja-JP" altLang="en-US" sz="1600" dirty="0" smtClean="0">
                <a:latin typeface="Meiryo UI" panose="020B0604030504040204" pitchFamily="50" charset="-128"/>
                <a:ea typeface="Meiryo UI" panose="020B0604030504040204" pitchFamily="50" charset="-128"/>
              </a:rPr>
              <a:t>無い。</a:t>
            </a:r>
            <a:endParaRPr kumimoji="1" lang="ja-JP" altLang="en-US" sz="1600" dirty="0">
              <a:latin typeface="Meiryo UI" panose="020B0604030504040204" pitchFamily="50" charset="-128"/>
              <a:ea typeface="Meiryo UI" panose="020B0604030504040204" pitchFamily="50" charset="-128"/>
            </a:endParaRPr>
          </a:p>
        </p:txBody>
      </p:sp>
      <p:grpSp>
        <p:nvGrpSpPr>
          <p:cNvPr id="6" name="グループ化 5"/>
          <p:cNvGrpSpPr/>
          <p:nvPr/>
        </p:nvGrpSpPr>
        <p:grpSpPr>
          <a:xfrm>
            <a:off x="172773" y="2239309"/>
            <a:ext cx="5066270" cy="4398855"/>
            <a:chOff x="1" y="4357374"/>
            <a:chExt cx="4975654" cy="3757778"/>
          </a:xfrm>
        </p:grpSpPr>
        <p:graphicFrame>
          <p:nvGraphicFramePr>
            <p:cNvPr id="26" name="グラフ 25"/>
            <p:cNvGraphicFramePr/>
            <p:nvPr>
              <p:extLst>
                <p:ext uri="{D42A27DB-BD31-4B8C-83A1-F6EECF244321}">
                  <p14:modId xmlns:p14="http://schemas.microsoft.com/office/powerpoint/2010/main" val="1302317964"/>
                </p:ext>
              </p:extLst>
            </p:nvPr>
          </p:nvGraphicFramePr>
          <p:xfrm>
            <a:off x="1248678" y="4512011"/>
            <a:ext cx="3726977" cy="3603141"/>
          </p:xfrm>
          <a:graphic>
            <a:graphicData uri="http://schemas.openxmlformats.org/drawingml/2006/chart">
              <c:chart xmlns:c="http://schemas.openxmlformats.org/drawingml/2006/chart" xmlns:r="http://schemas.openxmlformats.org/officeDocument/2006/relationships" r:id="rId3"/>
            </a:graphicData>
          </a:graphic>
        </p:graphicFrame>
        <p:sp>
          <p:nvSpPr>
            <p:cNvPr id="9" name="テキスト ボックス 8"/>
            <p:cNvSpPr txBox="1"/>
            <p:nvPr/>
          </p:nvSpPr>
          <p:spPr>
            <a:xfrm>
              <a:off x="1" y="4357374"/>
              <a:ext cx="2731552" cy="315507"/>
            </a:xfrm>
            <a:prstGeom prst="rect">
              <a:avLst/>
            </a:prstGeom>
            <a:noFill/>
          </p:spPr>
          <p:txBody>
            <a:bodyPr wrap="square" rtlCol="0">
              <a:spAutoFit/>
            </a:bodyPr>
            <a:lstStyle/>
            <a:p>
              <a:r>
                <a:rPr kumimoji="1" lang="en-US" altLang="ja-JP" dirty="0" smtClean="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府立高校全体の回答者</a:t>
              </a:r>
              <a:r>
                <a:rPr kumimoji="1" lang="en-US" altLang="ja-JP" dirty="0" smtClean="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480735" y="4694816"/>
              <a:ext cx="3171704"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（世話について相談した経験）</a:t>
              </a:r>
            </a:p>
          </p:txBody>
        </p:sp>
      </p:grpSp>
      <p:sp>
        <p:nvSpPr>
          <p:cNvPr id="20" name="正方形/長方形 19"/>
          <p:cNvSpPr/>
          <p:nvPr/>
        </p:nvSpPr>
        <p:spPr>
          <a:xfrm>
            <a:off x="1" y="-7775"/>
            <a:ext cx="9906000" cy="7032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2" name="グループ化 21"/>
          <p:cNvGrpSpPr/>
          <p:nvPr/>
        </p:nvGrpSpPr>
        <p:grpSpPr>
          <a:xfrm>
            <a:off x="5514365" y="2577673"/>
            <a:ext cx="4396086" cy="3754979"/>
            <a:chOff x="63566" y="2240241"/>
            <a:chExt cx="5160807" cy="3757778"/>
          </a:xfrm>
        </p:grpSpPr>
        <p:sp>
          <p:nvSpPr>
            <p:cNvPr id="27" name="テキスト ボックス 26"/>
            <p:cNvSpPr txBox="1"/>
            <p:nvPr/>
          </p:nvSpPr>
          <p:spPr>
            <a:xfrm>
              <a:off x="3807166" y="2247296"/>
              <a:ext cx="1417207" cy="27720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1,312</a:t>
              </a:r>
              <a:r>
                <a:rPr kumimoji="1" lang="ja-JP" altLang="en-US" sz="1200" dirty="0" smtClean="0">
                  <a:latin typeface="Meiryo UI" panose="020B0604030504040204" pitchFamily="50" charset="-128"/>
                  <a:ea typeface="Meiryo UI" panose="020B0604030504040204" pitchFamily="50" charset="-128"/>
                </a:rPr>
                <a:t>人）</a:t>
              </a:r>
              <a:endParaRPr kumimoji="1" lang="ja-JP" altLang="en-US" sz="1200" dirty="0">
                <a:latin typeface="Meiryo UI" panose="020B0604030504040204" pitchFamily="50" charset="-128"/>
                <a:ea typeface="Meiryo UI" panose="020B0604030504040204" pitchFamily="50" charset="-128"/>
              </a:endParaRPr>
            </a:p>
          </p:txBody>
        </p:sp>
        <p:grpSp>
          <p:nvGrpSpPr>
            <p:cNvPr id="28" name="グループ化 27"/>
            <p:cNvGrpSpPr/>
            <p:nvPr/>
          </p:nvGrpSpPr>
          <p:grpSpPr>
            <a:xfrm>
              <a:off x="63566" y="2240241"/>
              <a:ext cx="4975654" cy="3757778"/>
              <a:chOff x="1" y="4357374"/>
              <a:chExt cx="4975654" cy="3757778"/>
            </a:xfrm>
          </p:grpSpPr>
          <p:graphicFrame>
            <p:nvGraphicFramePr>
              <p:cNvPr id="29" name="グラフ 28"/>
              <p:cNvGraphicFramePr/>
              <p:nvPr>
                <p:extLst>
                  <p:ext uri="{D42A27DB-BD31-4B8C-83A1-F6EECF244321}">
                    <p14:modId xmlns:p14="http://schemas.microsoft.com/office/powerpoint/2010/main" val="3388271003"/>
                  </p:ext>
                </p:extLst>
              </p:nvPr>
            </p:nvGraphicFramePr>
            <p:xfrm>
              <a:off x="1248678" y="4512011"/>
              <a:ext cx="3726977" cy="3603141"/>
            </p:xfrm>
            <a:graphic>
              <a:graphicData uri="http://schemas.openxmlformats.org/drawingml/2006/chart">
                <c:chart xmlns:c="http://schemas.openxmlformats.org/drawingml/2006/chart" xmlns:r="http://schemas.openxmlformats.org/officeDocument/2006/relationships" r:id="rId4"/>
              </a:graphicData>
            </a:graphic>
          </p:graphicFrame>
          <p:sp>
            <p:nvSpPr>
              <p:cNvPr id="30" name="テキスト ボックス 29"/>
              <p:cNvSpPr txBox="1"/>
              <p:nvPr/>
            </p:nvSpPr>
            <p:spPr>
              <a:xfrm>
                <a:off x="1" y="4357374"/>
                <a:ext cx="4158248" cy="308006"/>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参考</a:t>
                </a:r>
                <a:r>
                  <a:rPr kumimoji="1" lang="en-US" altLang="ja-JP" sz="1400" dirty="0">
                    <a:latin typeface="Meiryo UI" panose="020B0604030504040204" pitchFamily="50" charset="-128"/>
                    <a:ea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rPr>
                  <a:t>令和３年度府</a:t>
                </a:r>
                <a:r>
                  <a:rPr kumimoji="1" lang="ja-JP" altLang="en-US" sz="1400" dirty="0">
                    <a:latin typeface="Meiryo UI" panose="020B0604030504040204" pitchFamily="50" charset="-128"/>
                    <a:ea typeface="Meiryo UI" panose="020B0604030504040204" pitchFamily="50" charset="-128"/>
                  </a:rPr>
                  <a:t>調査 府立高校全体</a:t>
                </a:r>
              </a:p>
            </p:txBody>
          </p:sp>
          <p:sp>
            <p:nvSpPr>
              <p:cNvPr id="31" name="テキスト ボックス 30"/>
              <p:cNvSpPr txBox="1"/>
              <p:nvPr/>
            </p:nvSpPr>
            <p:spPr>
              <a:xfrm>
                <a:off x="1480735" y="4694816"/>
                <a:ext cx="3171704" cy="262922"/>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（世話について相談した経験）</a:t>
                </a:r>
              </a:p>
            </p:txBody>
          </p:sp>
        </p:grpSp>
      </p:grpSp>
      <p:sp>
        <p:nvSpPr>
          <p:cNvPr id="24" name="テキスト ボックス 23"/>
          <p:cNvSpPr txBox="1"/>
          <p:nvPr/>
        </p:nvSpPr>
        <p:spPr>
          <a:xfrm>
            <a:off x="3838196" y="3432979"/>
            <a:ext cx="1085554" cy="553998"/>
          </a:xfrm>
          <a:prstGeom prst="rect">
            <a:avLst/>
          </a:prstGeom>
          <a:noFill/>
        </p:spPr>
        <p:txBody>
          <a:bodyPr wrap="none" rtlCol="0">
            <a:spAutoFit/>
          </a:bodyPr>
          <a:lstStyle/>
          <a:p>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1200" dirty="0">
                <a:solidFill>
                  <a:schemeClr val="bg2">
                    <a:lumMod val="25000"/>
                  </a:schemeClr>
                </a:solidFill>
                <a:latin typeface="Meiryo UI" panose="020B0604030504040204" pitchFamily="50" charset="-128"/>
                <a:ea typeface="Meiryo UI" panose="020B0604030504040204" pitchFamily="50" charset="-128"/>
              </a:rPr>
              <a:t>1,121</a:t>
            </a:r>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12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dirty="0">
              <a:solidFill>
                <a:schemeClr val="bg2">
                  <a:lumMod val="25000"/>
                </a:schemeClr>
              </a:solidFill>
            </a:endParaRPr>
          </a:p>
        </p:txBody>
      </p:sp>
      <p:sp>
        <p:nvSpPr>
          <p:cNvPr id="32" name="テキスト ボックス 31"/>
          <p:cNvSpPr txBox="1"/>
          <p:nvPr/>
        </p:nvSpPr>
        <p:spPr>
          <a:xfrm>
            <a:off x="3821454" y="4578766"/>
            <a:ext cx="1085554" cy="553998"/>
          </a:xfrm>
          <a:prstGeom prst="rect">
            <a:avLst/>
          </a:prstGeom>
          <a:noFill/>
        </p:spPr>
        <p:txBody>
          <a:bodyPr wrap="none" rtlCol="0">
            <a:spAutoFit/>
          </a:bodyPr>
          <a:lstStyle/>
          <a:p>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1200" dirty="0">
                <a:solidFill>
                  <a:schemeClr val="bg2">
                    <a:lumMod val="25000"/>
                  </a:schemeClr>
                </a:solidFill>
                <a:latin typeface="Meiryo UI" panose="020B0604030504040204" pitchFamily="50" charset="-128"/>
                <a:ea typeface="Meiryo UI" panose="020B0604030504040204" pitchFamily="50" charset="-128"/>
              </a:rPr>
              <a:t>7,030</a:t>
            </a:r>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12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dirty="0">
              <a:solidFill>
                <a:schemeClr val="bg2">
                  <a:lumMod val="25000"/>
                </a:schemeClr>
              </a:solidFill>
            </a:endParaRPr>
          </a:p>
        </p:txBody>
      </p:sp>
      <p:sp>
        <p:nvSpPr>
          <p:cNvPr id="33" name="テキスト ボックス 32"/>
          <p:cNvSpPr txBox="1"/>
          <p:nvPr/>
        </p:nvSpPr>
        <p:spPr>
          <a:xfrm>
            <a:off x="3840908" y="5750119"/>
            <a:ext cx="1085554" cy="553998"/>
          </a:xfrm>
          <a:prstGeom prst="rect">
            <a:avLst/>
          </a:prstGeom>
          <a:noFill/>
        </p:spPr>
        <p:txBody>
          <a:bodyPr wrap="none" rtlCol="0">
            <a:spAutoFit/>
          </a:bodyPr>
          <a:lstStyle/>
          <a:p>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1200" dirty="0">
                <a:solidFill>
                  <a:schemeClr val="bg2">
                    <a:lumMod val="25000"/>
                  </a:schemeClr>
                </a:solidFill>
                <a:latin typeface="Meiryo UI" panose="020B0604030504040204" pitchFamily="50" charset="-128"/>
                <a:ea typeface="Meiryo UI" panose="020B0604030504040204" pitchFamily="50" charset="-128"/>
              </a:rPr>
              <a:t>1,085</a:t>
            </a:r>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12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dirty="0">
              <a:solidFill>
                <a:schemeClr val="bg2">
                  <a:lumMod val="25000"/>
                </a:schemeClr>
              </a:solidFill>
            </a:endParaRPr>
          </a:p>
        </p:txBody>
      </p:sp>
      <p:sp>
        <p:nvSpPr>
          <p:cNvPr id="34" name="テキスト ボックス 33"/>
          <p:cNvSpPr txBox="1"/>
          <p:nvPr/>
        </p:nvSpPr>
        <p:spPr>
          <a:xfrm>
            <a:off x="8800991" y="3615899"/>
            <a:ext cx="934871" cy="553998"/>
          </a:xfrm>
          <a:prstGeom prst="rect">
            <a:avLst/>
          </a:prstGeom>
          <a:noFill/>
        </p:spPr>
        <p:txBody>
          <a:bodyPr wrap="none" rtlCol="0">
            <a:spAutoFit/>
          </a:bodyPr>
          <a:lstStyle/>
          <a:p>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1200" dirty="0">
                <a:solidFill>
                  <a:schemeClr val="bg2">
                    <a:lumMod val="25000"/>
                  </a:schemeClr>
                </a:solidFill>
                <a:latin typeface="Meiryo UI" panose="020B0604030504040204" pitchFamily="50" charset="-128"/>
                <a:ea typeface="Meiryo UI" panose="020B0604030504040204" pitchFamily="50" charset="-128"/>
              </a:rPr>
              <a:t>244</a:t>
            </a:r>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12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dirty="0">
              <a:solidFill>
                <a:schemeClr val="bg2">
                  <a:lumMod val="25000"/>
                </a:schemeClr>
              </a:solidFill>
            </a:endParaRPr>
          </a:p>
        </p:txBody>
      </p:sp>
      <p:sp>
        <p:nvSpPr>
          <p:cNvPr id="35" name="テキスト ボックス 34"/>
          <p:cNvSpPr txBox="1"/>
          <p:nvPr/>
        </p:nvSpPr>
        <p:spPr>
          <a:xfrm>
            <a:off x="8817863" y="4634276"/>
            <a:ext cx="934871" cy="553998"/>
          </a:xfrm>
          <a:prstGeom prst="rect">
            <a:avLst/>
          </a:prstGeom>
          <a:noFill/>
        </p:spPr>
        <p:txBody>
          <a:bodyPr wrap="none" rtlCol="0">
            <a:spAutoFit/>
          </a:bodyPr>
          <a:lstStyle/>
          <a:p>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1200" dirty="0">
                <a:solidFill>
                  <a:schemeClr val="bg2">
                    <a:lumMod val="25000"/>
                  </a:schemeClr>
                </a:solidFill>
                <a:latin typeface="Meiryo UI" panose="020B0604030504040204" pitchFamily="50" charset="-128"/>
                <a:ea typeface="Meiryo UI" panose="020B0604030504040204" pitchFamily="50" charset="-128"/>
              </a:rPr>
              <a:t>690</a:t>
            </a:r>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12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dirty="0">
              <a:solidFill>
                <a:schemeClr val="bg2">
                  <a:lumMod val="25000"/>
                </a:schemeClr>
              </a:solidFill>
            </a:endParaRPr>
          </a:p>
        </p:txBody>
      </p:sp>
      <p:sp>
        <p:nvSpPr>
          <p:cNvPr id="36" name="テキスト ボックス 35"/>
          <p:cNvSpPr txBox="1"/>
          <p:nvPr/>
        </p:nvSpPr>
        <p:spPr>
          <a:xfrm>
            <a:off x="8817863" y="5606520"/>
            <a:ext cx="934871" cy="553998"/>
          </a:xfrm>
          <a:prstGeom prst="rect">
            <a:avLst/>
          </a:prstGeom>
          <a:noFill/>
        </p:spPr>
        <p:txBody>
          <a:bodyPr wrap="none" rtlCol="0">
            <a:spAutoFit/>
          </a:bodyPr>
          <a:lstStyle/>
          <a:p>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1200" dirty="0">
                <a:solidFill>
                  <a:schemeClr val="bg2">
                    <a:lumMod val="25000"/>
                  </a:schemeClr>
                </a:solidFill>
                <a:latin typeface="Meiryo UI" panose="020B0604030504040204" pitchFamily="50" charset="-128"/>
                <a:ea typeface="Meiryo UI" panose="020B0604030504040204" pitchFamily="50" charset="-128"/>
              </a:rPr>
              <a:t>378</a:t>
            </a:r>
            <a:r>
              <a:rPr kumimoji="1" lang="ja-JP" altLang="en-US" sz="12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12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dirty="0">
              <a:solidFill>
                <a:schemeClr val="bg2">
                  <a:lumMod val="25000"/>
                </a:schemeClr>
              </a:solidFill>
            </a:endParaRPr>
          </a:p>
        </p:txBody>
      </p:sp>
      <p:sp>
        <p:nvSpPr>
          <p:cNvPr id="37" name="テキスト ボックス 36"/>
          <p:cNvSpPr txBox="1"/>
          <p:nvPr/>
        </p:nvSpPr>
        <p:spPr>
          <a:xfrm>
            <a:off x="2577621" y="2276946"/>
            <a:ext cx="1303546"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smtClean="0">
                <a:latin typeface="Meiryo UI" panose="020B0604030504040204" pitchFamily="50" charset="-128"/>
                <a:ea typeface="Meiryo UI" panose="020B0604030504040204" pitchFamily="50" charset="-128"/>
              </a:rPr>
              <a:t>9,236</a:t>
            </a:r>
            <a:r>
              <a:rPr kumimoji="1" lang="ja-JP" altLang="en-US" sz="1400" dirty="0" smtClean="0">
                <a:latin typeface="Meiryo UI" panose="020B0604030504040204" pitchFamily="50" charset="-128"/>
                <a:ea typeface="Meiryo UI" panose="020B0604030504040204" pitchFamily="50" charset="-128"/>
              </a:rPr>
              <a:t>人）</a:t>
            </a:r>
            <a:endParaRPr kumimoji="1" lang="ja-JP" altLang="en-US" sz="1400" dirty="0">
              <a:latin typeface="Meiryo UI" panose="020B0604030504040204" pitchFamily="50" charset="-128"/>
              <a:ea typeface="Meiryo UI" panose="020B0604030504040204" pitchFamily="50" charset="-128"/>
            </a:endParaRPr>
          </a:p>
        </p:txBody>
      </p:sp>
      <p:sp>
        <p:nvSpPr>
          <p:cNvPr id="38" name="テキスト ボックス 37"/>
          <p:cNvSpPr txBox="1"/>
          <p:nvPr/>
        </p:nvSpPr>
        <p:spPr>
          <a:xfrm>
            <a:off x="1" y="82232"/>
            <a:ext cx="9667820" cy="523220"/>
          </a:xfrm>
          <a:prstGeom prst="rect">
            <a:avLst/>
          </a:prstGeom>
          <a:solidFill>
            <a:schemeClr val="accent3">
              <a:lumMod val="50000"/>
            </a:schemeClr>
          </a:solidFill>
        </p:spPr>
        <p:txBody>
          <a:bodyPr wrap="square" rtlCol="0">
            <a:spAutoFit/>
          </a:bodyPr>
          <a:lstStyle/>
          <a:p>
            <a:r>
              <a:rPr lang="ja-JP" altLang="en-US" sz="2800" dirty="0" smtClean="0">
                <a:solidFill>
                  <a:schemeClr val="bg1"/>
                </a:solidFill>
                <a:latin typeface="Meiryo UI" panose="020B0604030504040204" pitchFamily="50" charset="-128"/>
                <a:ea typeface="Meiryo UI" panose="020B0604030504040204" pitchFamily="50" charset="-128"/>
              </a:rPr>
              <a:t>　</a:t>
            </a:r>
            <a:r>
              <a:rPr lang="ja-JP" altLang="en-US" sz="2800" dirty="0">
                <a:solidFill>
                  <a:schemeClr val="bg1"/>
                </a:solidFill>
                <a:latin typeface="Meiryo UI" panose="020B0604030504040204" pitchFamily="50" charset="-128"/>
                <a:ea typeface="Meiryo UI" panose="020B0604030504040204" pitchFamily="50" charset="-128"/>
              </a:rPr>
              <a:t>ヤングケアラーの状況</a:t>
            </a:r>
            <a:r>
              <a:rPr lang="ja-JP" altLang="en-US" sz="2800" dirty="0" smtClean="0">
                <a:solidFill>
                  <a:schemeClr val="bg1"/>
                </a:solidFill>
                <a:latin typeface="Meiryo UI" panose="020B0604030504040204" pitchFamily="50" charset="-128"/>
                <a:ea typeface="Meiryo UI" panose="020B0604030504040204" pitchFamily="50" charset="-128"/>
              </a:rPr>
              <a:t>（</a:t>
            </a:r>
            <a:r>
              <a:rPr lang="ja-JP" altLang="en-US" sz="2800" dirty="0">
                <a:solidFill>
                  <a:schemeClr val="bg1"/>
                </a:solidFill>
                <a:latin typeface="Meiryo UI" panose="020B0604030504040204" pitchFamily="50" charset="-128"/>
                <a:ea typeface="Meiryo UI" panose="020B0604030504040204" pitchFamily="50" charset="-128"/>
              </a:rPr>
              <a:t>４</a:t>
            </a:r>
            <a:r>
              <a:rPr lang="ja-JP" altLang="en-US" sz="2800" dirty="0" smtClean="0">
                <a:solidFill>
                  <a:schemeClr val="bg1"/>
                </a:solidFill>
                <a:latin typeface="Meiryo UI" panose="020B0604030504040204" pitchFamily="50" charset="-128"/>
                <a:ea typeface="Meiryo UI" panose="020B0604030504040204" pitchFamily="50" charset="-128"/>
              </a:rPr>
              <a:t>）</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39" name="楕円 38"/>
          <p:cNvSpPr/>
          <p:nvPr/>
        </p:nvSpPr>
        <p:spPr>
          <a:xfrm>
            <a:off x="3722334" y="4167995"/>
            <a:ext cx="1184674" cy="921205"/>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ライド番号プレースホルダー 4"/>
          <p:cNvSpPr txBox="1">
            <a:spLocks/>
          </p:cNvSpPr>
          <p:nvPr/>
        </p:nvSpPr>
        <p:spPr>
          <a:xfrm>
            <a:off x="7588819" y="6405836"/>
            <a:ext cx="22288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smtClean="0">
                <a:solidFill>
                  <a:schemeClr val="tx1">
                    <a:lumMod val="75000"/>
                    <a:lumOff val="25000"/>
                  </a:schemeClr>
                </a:solidFill>
              </a:rPr>
              <a:t>5</a:t>
            </a:r>
          </a:p>
        </p:txBody>
      </p:sp>
    </p:spTree>
    <p:extLst>
      <p:ext uri="{BB962C8B-B14F-4D97-AF65-F5344CB8AC3E}">
        <p14:creationId xmlns:p14="http://schemas.microsoft.com/office/powerpoint/2010/main" val="4350662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 name="グラフ 56">
            <a:extLst>
              <a:ext uri="{FF2B5EF4-FFF2-40B4-BE49-F238E27FC236}">
                <a16:creationId xmlns:a16="http://schemas.microsoft.com/office/drawing/2014/main" id="{15C9F6C9-F0DB-4C1C-AFE0-459BDB798AB1}"/>
              </a:ext>
            </a:extLst>
          </p:cNvPr>
          <p:cNvGraphicFramePr/>
          <p:nvPr>
            <p:extLst/>
          </p:nvPr>
        </p:nvGraphicFramePr>
        <p:xfrm>
          <a:off x="3408626" y="2189227"/>
          <a:ext cx="6424397" cy="1352845"/>
        </p:xfrm>
        <a:graphic>
          <a:graphicData uri="http://schemas.openxmlformats.org/drawingml/2006/chart">
            <c:chart xmlns:c="http://schemas.openxmlformats.org/drawingml/2006/chart" xmlns:r="http://schemas.openxmlformats.org/officeDocument/2006/relationships" r:id="rId3"/>
          </a:graphicData>
        </a:graphic>
      </p:graphicFrame>
      <p:sp>
        <p:nvSpPr>
          <p:cNvPr id="7" name="正方形/長方形 6"/>
          <p:cNvSpPr/>
          <p:nvPr/>
        </p:nvSpPr>
        <p:spPr>
          <a:xfrm>
            <a:off x="76200" y="717235"/>
            <a:ext cx="9756823" cy="954773"/>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nSpc>
                <a:spcPts val="2300"/>
              </a:lnSpc>
            </a:pPr>
            <a:r>
              <a:rPr kumimoji="1" lang="ja-JP" altLang="en-US" sz="1200" dirty="0" smtClean="0">
                <a:latin typeface="Meiryo UI" panose="020B0604030504040204" pitchFamily="50" charset="-128"/>
                <a:ea typeface="Meiryo UI" panose="020B0604030504040204" pitchFamily="50" charset="-128"/>
              </a:rPr>
              <a:t>世話</a:t>
            </a:r>
            <a:r>
              <a:rPr kumimoji="1" lang="ja-JP" altLang="en-US" sz="1200" dirty="0">
                <a:latin typeface="Meiryo UI" panose="020B0604030504040204" pitchFamily="50" charset="-128"/>
                <a:ea typeface="Meiryo UI" panose="020B0604030504040204" pitchFamily="50" charset="-128"/>
              </a:rPr>
              <a:t>をしている家族</a:t>
            </a:r>
            <a:r>
              <a:rPr kumimoji="1" lang="ja-JP" altLang="en-US" sz="1200" dirty="0" smtClean="0">
                <a:latin typeface="Meiryo UI" panose="020B0604030504040204" pitchFamily="50" charset="-128"/>
                <a:ea typeface="Meiryo UI" panose="020B0604030504040204" pitchFamily="50" charset="-128"/>
              </a:rPr>
              <a:t>が</a:t>
            </a:r>
            <a:r>
              <a:rPr kumimoji="1" lang="ja-JP" altLang="en-US" sz="1200" dirty="0">
                <a:latin typeface="Meiryo UI" panose="020B0604030504040204" pitchFamily="50" charset="-128"/>
                <a:ea typeface="Meiryo UI" panose="020B0604030504040204" pitchFamily="50" charset="-128"/>
              </a:rPr>
              <a:t>おり</a:t>
            </a:r>
            <a:r>
              <a:rPr kumimoji="1" lang="ja-JP" altLang="en-US" sz="1200" dirty="0" smtClean="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支援を望む</a:t>
            </a:r>
            <a:r>
              <a:rPr kumimoji="1" lang="ja-JP" altLang="en-US" sz="1200" dirty="0" smtClean="0">
                <a:latin typeface="Meiryo UI" panose="020B0604030504040204" pitchFamily="50" charset="-128"/>
                <a:ea typeface="Meiryo UI" panose="020B0604030504040204" pitchFamily="50" charset="-128"/>
              </a:rPr>
              <a:t>と回答した生徒は全体の約</a:t>
            </a:r>
            <a:r>
              <a:rPr kumimoji="1" lang="en-US" altLang="ja-JP" sz="1200" dirty="0" smtClean="0">
                <a:latin typeface="Meiryo UI" panose="020B0604030504040204" pitchFamily="50" charset="-128"/>
                <a:ea typeface="Meiryo UI" panose="020B0604030504040204" pitchFamily="50" charset="-128"/>
              </a:rPr>
              <a:t>15</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(1,412</a:t>
            </a:r>
            <a:r>
              <a:rPr kumimoji="1" lang="ja-JP" altLang="en-US" sz="1200" dirty="0" smtClean="0">
                <a:latin typeface="Meiryo UI" panose="020B0604030504040204" pitchFamily="50" charset="-128"/>
                <a:ea typeface="Meiryo UI" panose="020B0604030504040204" pitchFamily="50" charset="-128"/>
              </a:rPr>
              <a:t>人</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err="1"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そのうち、相談相手の事や福祉のサービス等に関する支援を</a:t>
            </a:r>
            <a:r>
              <a:rPr kumimoji="1" lang="ja-JP" altLang="en-US" sz="1200" dirty="0">
                <a:latin typeface="Meiryo UI" panose="020B0604030504040204" pitchFamily="50" charset="-128"/>
                <a:ea typeface="Meiryo UI" panose="020B0604030504040204" pitchFamily="50" charset="-128"/>
              </a:rPr>
              <a:t>求める声</a:t>
            </a:r>
            <a:r>
              <a:rPr kumimoji="1" lang="ja-JP" altLang="en-US" sz="1200" dirty="0" smtClean="0">
                <a:latin typeface="Meiryo UI" panose="020B0604030504040204" pitchFamily="50" charset="-128"/>
                <a:ea typeface="Meiryo UI" panose="020B0604030504040204" pitchFamily="50" charset="-128"/>
              </a:rPr>
              <a:t>が</a:t>
            </a:r>
            <a:endParaRPr kumimoji="1" lang="en-US" altLang="ja-JP" sz="1200" dirty="0" smtClean="0">
              <a:latin typeface="Meiryo UI" panose="020B0604030504040204" pitchFamily="50" charset="-128"/>
              <a:ea typeface="Meiryo UI" panose="020B0604030504040204" pitchFamily="50" charset="-128"/>
            </a:endParaRPr>
          </a:p>
          <a:p>
            <a:pPr>
              <a:lnSpc>
                <a:spcPts val="2300"/>
              </a:lnSpc>
            </a:pPr>
            <a:r>
              <a:rPr kumimoji="1" lang="ja-JP" altLang="en-US" sz="1200" dirty="0" smtClean="0">
                <a:latin typeface="Meiryo UI" panose="020B0604030504040204" pitchFamily="50" charset="-128"/>
                <a:ea typeface="Meiryo UI" panose="020B0604030504040204" pitchFamily="50" charset="-128"/>
              </a:rPr>
              <a:t>約８割</a:t>
            </a:r>
            <a:r>
              <a:rPr kumimoji="1" lang="en-US" altLang="ja-JP" sz="1200" dirty="0" smtClean="0">
                <a:latin typeface="Meiryo UI" panose="020B0604030504040204" pitchFamily="50" charset="-128"/>
                <a:ea typeface="Meiryo UI" panose="020B0604030504040204" pitchFamily="50" charset="-128"/>
              </a:rPr>
              <a:t>(1,194</a:t>
            </a:r>
            <a:r>
              <a:rPr kumimoji="1" lang="ja-JP" altLang="en-US" sz="1200" dirty="0" smtClean="0">
                <a:latin typeface="Meiryo UI" panose="020B0604030504040204" pitchFamily="50" charset="-128"/>
                <a:ea typeface="Meiryo UI" panose="020B0604030504040204" pitchFamily="50" charset="-128"/>
              </a:rPr>
              <a:t>人</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err="1" smtClean="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また、学習面のサポートや</a:t>
            </a:r>
            <a:r>
              <a:rPr kumimoji="1" lang="ja-JP" altLang="en-US" sz="1200" dirty="0" smtClean="0">
                <a:latin typeface="Meiryo UI" panose="020B0604030504040204" pitchFamily="50" charset="-128"/>
                <a:ea typeface="Meiryo UI" panose="020B0604030504040204" pitchFamily="50" charset="-128"/>
              </a:rPr>
              <a:t>進路</a:t>
            </a:r>
            <a:r>
              <a:rPr kumimoji="1" lang="ja-JP" altLang="en-US" sz="1200" dirty="0">
                <a:latin typeface="Meiryo UI" panose="020B0604030504040204" pitchFamily="50" charset="-128"/>
                <a:ea typeface="Meiryo UI" panose="020B0604030504040204" pitchFamily="50" charset="-128"/>
              </a:rPr>
              <a:t>・就職等の相談を望む回答</a:t>
            </a:r>
            <a:r>
              <a:rPr kumimoji="1" lang="ja-JP" altLang="en-US" sz="1200" dirty="0" smtClean="0">
                <a:latin typeface="Meiryo UI" panose="020B0604030504040204" pitchFamily="50" charset="-128"/>
                <a:ea typeface="Meiryo UI" panose="020B0604030504040204" pitchFamily="50" charset="-128"/>
              </a:rPr>
              <a:t>がそれぞれ約２割存在。 </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令和３年度はそれぞれ約５割</a:t>
            </a:r>
            <a:r>
              <a:rPr kumimoji="1" lang="en-US" altLang="ja-JP" sz="1200" dirty="0" smtClean="0">
                <a:latin typeface="Meiryo UI" panose="020B0604030504040204" pitchFamily="50" charset="-128"/>
                <a:ea typeface="Meiryo UI" panose="020B0604030504040204" pitchFamily="50" charset="-128"/>
              </a:rPr>
              <a:t>)</a:t>
            </a:r>
          </a:p>
          <a:p>
            <a:pPr>
              <a:lnSpc>
                <a:spcPts val="2300"/>
              </a:lnSpc>
            </a:pPr>
            <a:r>
              <a:rPr kumimoji="1" lang="ja-JP" altLang="en-US" sz="1200" dirty="0" smtClean="0">
                <a:latin typeface="Meiryo UI" panose="020B0604030504040204" pitchFamily="50" charset="-128"/>
                <a:ea typeface="Meiryo UI" panose="020B0604030504040204" pitchFamily="50" charset="-128"/>
              </a:rPr>
              <a:t>昨年度よりも、相談相手の事や福祉のサービス等に関する支援を求める声が増加。</a:t>
            </a:r>
            <a:endParaRPr kumimoji="1" lang="ja-JP" altLang="en-US" sz="12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7671651" y="6472971"/>
            <a:ext cx="2228850" cy="365125"/>
          </a:xfrm>
        </p:spPr>
        <p:txBody>
          <a:bodyPr/>
          <a:lstStyle/>
          <a:p>
            <a:r>
              <a:rPr kumimoji="1" lang="en-US" altLang="ja-JP" sz="2400" dirty="0" smtClean="0">
                <a:solidFill>
                  <a:schemeClr val="tx1">
                    <a:lumMod val="75000"/>
                    <a:lumOff val="25000"/>
                  </a:schemeClr>
                </a:solidFill>
              </a:rPr>
              <a:t>6</a:t>
            </a:r>
            <a:endParaRPr kumimoji="1" lang="ja-JP" altLang="en-US" sz="2400" dirty="0">
              <a:solidFill>
                <a:schemeClr val="tx1">
                  <a:lumMod val="75000"/>
                  <a:lumOff val="25000"/>
                </a:schemeClr>
              </a:solidFill>
            </a:endParaRPr>
          </a:p>
        </p:txBody>
      </p:sp>
      <p:grpSp>
        <p:nvGrpSpPr>
          <p:cNvPr id="33" name="グループ化 32"/>
          <p:cNvGrpSpPr/>
          <p:nvPr/>
        </p:nvGrpSpPr>
        <p:grpSpPr>
          <a:xfrm>
            <a:off x="-865907" y="1625083"/>
            <a:ext cx="6527270" cy="5039887"/>
            <a:chOff x="-2119293" y="4489406"/>
            <a:chExt cx="6072488" cy="2844336"/>
          </a:xfrm>
        </p:grpSpPr>
        <p:graphicFrame>
          <p:nvGraphicFramePr>
            <p:cNvPr id="34" name="グラフ 33"/>
            <p:cNvGraphicFramePr/>
            <p:nvPr>
              <p:extLst/>
            </p:nvPr>
          </p:nvGraphicFramePr>
          <p:xfrm>
            <a:off x="-2119293" y="4729964"/>
            <a:ext cx="6072488" cy="2603778"/>
          </p:xfrm>
          <a:graphic>
            <a:graphicData uri="http://schemas.openxmlformats.org/drawingml/2006/chart">
              <c:chart xmlns:c="http://schemas.openxmlformats.org/drawingml/2006/chart" xmlns:r="http://schemas.openxmlformats.org/officeDocument/2006/relationships" r:id="rId4"/>
            </a:graphicData>
          </a:graphic>
        </p:graphicFrame>
        <p:sp>
          <p:nvSpPr>
            <p:cNvPr id="35" name="テキスト ボックス 34"/>
            <p:cNvSpPr txBox="1"/>
            <p:nvPr/>
          </p:nvSpPr>
          <p:spPr>
            <a:xfrm>
              <a:off x="-1137433" y="4489406"/>
              <a:ext cx="2817017" cy="208438"/>
            </a:xfrm>
            <a:prstGeom prst="rect">
              <a:avLst/>
            </a:prstGeom>
            <a:noFill/>
          </p:spPr>
          <p:txBody>
            <a:bodyPr wrap="square" rtlCol="0">
              <a:spAutoFit/>
            </a:bodyPr>
            <a:lstStyle/>
            <a:p>
              <a:r>
                <a:rPr kumimoji="1" lang="en-US" altLang="ja-JP" dirty="0" smtClean="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府立高校全体の回答者</a:t>
              </a:r>
              <a:r>
                <a:rPr kumimoji="1" lang="en-US" altLang="ja-JP" dirty="0" smtClean="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36" name="テキスト ボックス 35"/>
            <p:cNvSpPr txBox="1"/>
            <p:nvPr/>
          </p:nvSpPr>
          <p:spPr>
            <a:xfrm>
              <a:off x="2403597" y="4767685"/>
              <a:ext cx="1157537" cy="173699"/>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smtClean="0">
                  <a:latin typeface="Meiryo UI" panose="020B0604030504040204" pitchFamily="50" charset="-128"/>
                  <a:ea typeface="Meiryo UI" panose="020B0604030504040204" pitchFamily="50" charset="-128"/>
                </a:rPr>
                <a:t>9,236</a:t>
              </a:r>
              <a:r>
                <a:rPr kumimoji="1" lang="ja-JP" altLang="en-US" sz="1400" dirty="0" smtClean="0">
                  <a:latin typeface="Meiryo UI" panose="020B0604030504040204" pitchFamily="50" charset="-128"/>
                  <a:ea typeface="Meiryo UI" panose="020B0604030504040204" pitchFamily="50" charset="-128"/>
                </a:rPr>
                <a:t>人）</a:t>
              </a:r>
              <a:endParaRPr kumimoji="1" lang="ja-JP" altLang="en-US" sz="1400" dirty="0">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1113511" y="4640499"/>
              <a:ext cx="4674190" cy="191068"/>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（学校や大人に助けてほしいこと、必要な支援</a:t>
              </a:r>
              <a:r>
                <a:rPr kumimoji="1" lang="ja-JP" altLang="en-US" sz="1600" dirty="0" smtClean="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kumimoji="1" lang="ja-JP" altLang="en-US" sz="1000" dirty="0" smtClean="0">
                  <a:latin typeface="Meiryo UI" panose="020B0604030504040204" pitchFamily="50" charset="-128"/>
                  <a:ea typeface="Meiryo UI" panose="020B0604030504040204" pitchFamily="50" charset="-128"/>
                </a:rPr>
                <a:t>複数回答</a:t>
              </a:r>
              <a:endParaRPr kumimoji="1" lang="ja-JP" altLang="en-US" sz="1000" dirty="0">
                <a:latin typeface="Meiryo UI" panose="020B0604030504040204" pitchFamily="50" charset="-128"/>
                <a:ea typeface="Meiryo UI" panose="020B0604030504040204" pitchFamily="50" charset="-128"/>
              </a:endParaRPr>
            </a:p>
          </p:txBody>
        </p:sp>
      </p:grpSp>
      <p:cxnSp>
        <p:nvCxnSpPr>
          <p:cNvPr id="21" name="直線コネクタ 20"/>
          <p:cNvCxnSpPr/>
          <p:nvPr/>
        </p:nvCxnSpPr>
        <p:spPr>
          <a:xfrm>
            <a:off x="2708690" y="2463864"/>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2686239" y="2778983"/>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2654489" y="3088445"/>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2647126" y="3408921"/>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2647126" y="3718611"/>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2647126" y="4039927"/>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2734090" y="4357600"/>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5892800" y="1003071"/>
            <a:ext cx="3522494"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729814" y="5304364"/>
            <a:ext cx="395417"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2728926" y="4993355"/>
            <a:ext cx="395417"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2825379" y="4671440"/>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9" name="直線コネクタ 58"/>
          <p:cNvCxnSpPr>
            <a:cxnSpLocks/>
          </p:cNvCxnSpPr>
          <p:nvPr/>
        </p:nvCxnSpPr>
        <p:spPr>
          <a:xfrm>
            <a:off x="1794613" y="1328442"/>
            <a:ext cx="1050222"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19977412-2E9C-48B5-A3D1-2AFE3EA3999E}"/>
              </a:ext>
            </a:extLst>
          </p:cNvPr>
          <p:cNvSpPr txBox="1"/>
          <p:nvPr/>
        </p:nvSpPr>
        <p:spPr>
          <a:xfrm>
            <a:off x="5195639" y="1932558"/>
            <a:ext cx="4716682" cy="338554"/>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支援を望むと回答した生徒の内訳</a:t>
            </a:r>
            <a:r>
              <a:rPr kumimoji="1" lang="en-US" altLang="ja-JP" sz="160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　</a:t>
            </a:r>
            <a:r>
              <a:rPr kumimoji="1" lang="ja-JP" altLang="en-US" sz="1050" dirty="0" smtClean="0">
                <a:latin typeface="Meiryo UI" panose="020B0604030504040204" pitchFamily="50" charset="-128"/>
                <a:ea typeface="Meiryo UI" panose="020B0604030504040204" pitchFamily="50" charset="-128"/>
              </a:rPr>
              <a:t>複数回答</a:t>
            </a:r>
            <a:endParaRPr kumimoji="1" lang="ja-JP" altLang="en-US" dirty="0">
              <a:latin typeface="Meiryo UI" panose="020B0604030504040204" pitchFamily="50" charset="-128"/>
              <a:ea typeface="Meiryo UI" panose="020B0604030504040204" pitchFamily="50" charset="-128"/>
            </a:endParaRPr>
          </a:p>
        </p:txBody>
      </p:sp>
      <p:sp>
        <p:nvSpPr>
          <p:cNvPr id="58" name="テキスト ボックス 57">
            <a:extLst>
              <a:ext uri="{FF2B5EF4-FFF2-40B4-BE49-F238E27FC236}">
                <a16:creationId xmlns:a16="http://schemas.microsoft.com/office/drawing/2014/main" id="{D3446853-7EE0-4CE0-8A00-9F20068F1867}"/>
              </a:ext>
            </a:extLst>
          </p:cNvPr>
          <p:cNvSpPr txBox="1"/>
          <p:nvPr/>
        </p:nvSpPr>
        <p:spPr>
          <a:xfrm>
            <a:off x="8854789" y="2145223"/>
            <a:ext cx="1223666"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1,412</a:t>
            </a:r>
            <a:r>
              <a:rPr kumimoji="1" lang="ja-JP" altLang="en-US" sz="1200" dirty="0" smtClean="0">
                <a:latin typeface="Meiryo UI" panose="020B0604030504040204" pitchFamily="50" charset="-128"/>
                <a:ea typeface="Meiryo UI" panose="020B0604030504040204" pitchFamily="50" charset="-128"/>
              </a:rPr>
              <a:t>人）</a:t>
            </a:r>
            <a:endParaRPr kumimoji="1" lang="ja-JP" altLang="en-US" sz="1200" dirty="0">
              <a:latin typeface="Meiryo UI" panose="020B0604030504040204" pitchFamily="50" charset="-128"/>
              <a:ea typeface="Meiryo UI" panose="020B0604030504040204" pitchFamily="50" charset="-128"/>
            </a:endParaRPr>
          </a:p>
        </p:txBody>
      </p:sp>
      <p:cxnSp>
        <p:nvCxnSpPr>
          <p:cNvPr id="9" name="直線矢印コネクタ 8">
            <a:extLst>
              <a:ext uri="{FF2B5EF4-FFF2-40B4-BE49-F238E27FC236}">
                <a16:creationId xmlns:a16="http://schemas.microsoft.com/office/drawing/2014/main" id="{6F72D0F0-78BD-4267-8775-143DCCBDE341}"/>
              </a:ext>
            </a:extLst>
          </p:cNvPr>
          <p:cNvCxnSpPr/>
          <p:nvPr/>
        </p:nvCxnSpPr>
        <p:spPr>
          <a:xfrm flipV="1">
            <a:off x="4353059" y="2947925"/>
            <a:ext cx="1017227" cy="71990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右中かっこ 12">
            <a:extLst>
              <a:ext uri="{FF2B5EF4-FFF2-40B4-BE49-F238E27FC236}">
                <a16:creationId xmlns:a16="http://schemas.microsoft.com/office/drawing/2014/main" id="{02BE6AAA-991F-4890-9E08-317299633703}"/>
              </a:ext>
            </a:extLst>
          </p:cNvPr>
          <p:cNvSpPr/>
          <p:nvPr/>
        </p:nvSpPr>
        <p:spPr>
          <a:xfrm>
            <a:off x="3834047" y="2333810"/>
            <a:ext cx="327297" cy="2970554"/>
          </a:xfrm>
          <a:prstGeom prst="rightBrace">
            <a:avLst>
              <a:gd name="adj1" fmla="val 62158"/>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60" name="直線コネクタ 59">
            <a:extLst>
              <a:ext uri="{FF2B5EF4-FFF2-40B4-BE49-F238E27FC236}">
                <a16:creationId xmlns:a16="http://schemas.microsoft.com/office/drawing/2014/main" id="{29A5551A-C06E-4FDB-B4D5-E5A1E6EA0647}"/>
              </a:ext>
            </a:extLst>
          </p:cNvPr>
          <p:cNvCxnSpPr>
            <a:cxnSpLocks/>
          </p:cNvCxnSpPr>
          <p:nvPr/>
        </p:nvCxnSpPr>
        <p:spPr>
          <a:xfrm>
            <a:off x="5621109" y="3355768"/>
            <a:ext cx="2449100" cy="746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369554CD-24B6-4323-8D16-DEDE13E6338F}"/>
              </a:ext>
            </a:extLst>
          </p:cNvPr>
          <p:cNvCxnSpPr>
            <a:cxnSpLocks/>
          </p:cNvCxnSpPr>
          <p:nvPr/>
        </p:nvCxnSpPr>
        <p:spPr>
          <a:xfrm>
            <a:off x="5465266" y="2955742"/>
            <a:ext cx="2604943"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97A37867-8458-4858-9E1D-651C7F0A0338}"/>
              </a:ext>
            </a:extLst>
          </p:cNvPr>
          <p:cNvCxnSpPr>
            <a:cxnSpLocks/>
          </p:cNvCxnSpPr>
          <p:nvPr/>
        </p:nvCxnSpPr>
        <p:spPr>
          <a:xfrm>
            <a:off x="5195639" y="2626468"/>
            <a:ext cx="2886584" cy="4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3" name="正方形/長方形 62"/>
          <p:cNvSpPr/>
          <p:nvPr/>
        </p:nvSpPr>
        <p:spPr>
          <a:xfrm>
            <a:off x="1" y="-7775"/>
            <a:ext cx="9906000" cy="7032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n w="0"/>
              <a:solidFill>
                <a:schemeClr val="tx1"/>
              </a:solidFill>
              <a:effectLst>
                <a:outerShdw blurRad="38100" dist="19050" dir="2700000" algn="tl" rotWithShape="0">
                  <a:schemeClr val="dk1">
                    <a:alpha val="40000"/>
                  </a:schemeClr>
                </a:outerShdw>
              </a:effectLst>
            </a:endParaRPr>
          </a:p>
        </p:txBody>
      </p:sp>
      <p:grpSp>
        <p:nvGrpSpPr>
          <p:cNvPr id="67" name="グループ化 66"/>
          <p:cNvGrpSpPr/>
          <p:nvPr/>
        </p:nvGrpSpPr>
        <p:grpSpPr>
          <a:xfrm>
            <a:off x="4586765" y="3431225"/>
            <a:ext cx="5387234" cy="3271777"/>
            <a:chOff x="-618136" y="1937095"/>
            <a:chExt cx="5822065" cy="4804248"/>
          </a:xfrm>
        </p:grpSpPr>
        <p:grpSp>
          <p:nvGrpSpPr>
            <p:cNvPr id="68" name="グループ化 67"/>
            <p:cNvGrpSpPr/>
            <p:nvPr/>
          </p:nvGrpSpPr>
          <p:grpSpPr>
            <a:xfrm>
              <a:off x="-618136" y="1937095"/>
              <a:ext cx="5822065" cy="4804248"/>
              <a:chOff x="-1836541" y="4450897"/>
              <a:chExt cx="5416419" cy="2962749"/>
            </a:xfrm>
          </p:grpSpPr>
          <p:graphicFrame>
            <p:nvGraphicFramePr>
              <p:cNvPr id="72" name="グラフ 71"/>
              <p:cNvGraphicFramePr/>
              <p:nvPr>
                <p:extLst/>
              </p:nvPr>
            </p:nvGraphicFramePr>
            <p:xfrm>
              <a:off x="-1836541" y="4809868"/>
              <a:ext cx="5416419" cy="2603778"/>
            </p:xfrm>
            <a:graphic>
              <a:graphicData uri="http://schemas.openxmlformats.org/drawingml/2006/chart">
                <c:chart xmlns:c="http://schemas.openxmlformats.org/drawingml/2006/chart" xmlns:r="http://schemas.openxmlformats.org/officeDocument/2006/relationships" r:id="rId5"/>
              </a:graphicData>
            </a:graphic>
          </p:graphicFrame>
          <p:sp>
            <p:nvSpPr>
              <p:cNvPr id="73" name="テキスト ボックス 72"/>
              <p:cNvSpPr txBox="1"/>
              <p:nvPr/>
            </p:nvSpPr>
            <p:spPr>
              <a:xfrm>
                <a:off x="-1137433" y="4450897"/>
                <a:ext cx="3595755" cy="250836"/>
              </a:xfrm>
              <a:prstGeom prst="rect">
                <a:avLst/>
              </a:prstGeom>
              <a:noFill/>
            </p:spPr>
            <p:txBody>
              <a:bodyPr wrap="square" rtlCol="0">
                <a:spAutoFit/>
              </a:bodyP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参考</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令和３年度府</a:t>
                </a:r>
                <a:r>
                  <a:rPr kumimoji="1" lang="ja-JP" altLang="en-US" sz="1200" dirty="0">
                    <a:latin typeface="Meiryo UI" panose="020B0604030504040204" pitchFamily="50" charset="-128"/>
                    <a:ea typeface="Meiryo UI" panose="020B0604030504040204" pitchFamily="50" charset="-128"/>
                  </a:rPr>
                  <a:t>調査 府立高校全体</a:t>
                </a:r>
              </a:p>
            </p:txBody>
          </p:sp>
          <p:sp>
            <p:nvSpPr>
              <p:cNvPr id="74" name="テキスト ボックス 73"/>
              <p:cNvSpPr txBox="1"/>
              <p:nvPr/>
            </p:nvSpPr>
            <p:spPr>
              <a:xfrm>
                <a:off x="2575433" y="4767685"/>
                <a:ext cx="985701" cy="23690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en-US" altLang="ja-JP" sz="1100" dirty="0" smtClean="0">
                    <a:latin typeface="Meiryo UI" panose="020B0604030504040204" pitchFamily="50" charset="-128"/>
                    <a:ea typeface="Meiryo UI" panose="020B0604030504040204" pitchFamily="50" charset="-128"/>
                  </a:rPr>
                  <a:t>1,312</a:t>
                </a:r>
                <a:r>
                  <a:rPr kumimoji="1" lang="ja-JP" altLang="en-US" sz="1100" dirty="0" smtClean="0">
                    <a:latin typeface="Meiryo UI" panose="020B0604030504040204" pitchFamily="50" charset="-128"/>
                    <a:ea typeface="Meiryo UI" panose="020B0604030504040204" pitchFamily="50" charset="-128"/>
                  </a:rPr>
                  <a:t>人</a:t>
                </a:r>
                <a:r>
                  <a:rPr kumimoji="1" lang="en-US" altLang="ja-JP" sz="1100" dirty="0" smtClean="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sp>
            <p:nvSpPr>
              <p:cNvPr id="75" name="テキスト ボックス 74"/>
              <p:cNvSpPr txBox="1"/>
              <p:nvPr/>
            </p:nvSpPr>
            <p:spPr>
              <a:xfrm>
                <a:off x="-1113511" y="4640499"/>
                <a:ext cx="4674190" cy="236900"/>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（学校や大人に助けてほしいこと、必要な支援）</a:t>
                </a:r>
                <a:r>
                  <a:rPr kumimoji="1" lang="en-US" altLang="ja-JP" sz="600" dirty="0">
                    <a:latin typeface="Meiryo UI" panose="020B0604030504040204" pitchFamily="50" charset="-128"/>
                    <a:ea typeface="Meiryo UI" panose="020B0604030504040204" pitchFamily="50" charset="-128"/>
                  </a:rPr>
                  <a:t>(</a:t>
                </a:r>
                <a:r>
                  <a:rPr kumimoji="1" lang="ja-JP" altLang="en-US" sz="600" dirty="0">
                    <a:latin typeface="Meiryo UI" panose="020B0604030504040204" pitchFamily="50" charset="-128"/>
                    <a:ea typeface="Meiryo UI" panose="020B0604030504040204" pitchFamily="50" charset="-128"/>
                  </a:rPr>
                  <a:t>複数回答</a:t>
                </a:r>
                <a:r>
                  <a:rPr kumimoji="1" lang="en-US" altLang="ja-JP" sz="600" dirty="0">
                    <a:latin typeface="Meiryo UI" panose="020B0604030504040204" pitchFamily="50" charset="-128"/>
                    <a:ea typeface="Meiryo UI" panose="020B0604030504040204" pitchFamily="50" charset="-128"/>
                  </a:rPr>
                  <a:t>)</a:t>
                </a:r>
                <a:endParaRPr kumimoji="1" lang="ja-JP" altLang="en-US" sz="600" dirty="0">
                  <a:latin typeface="Meiryo UI" panose="020B0604030504040204" pitchFamily="50" charset="-128"/>
                  <a:ea typeface="Meiryo UI" panose="020B0604030504040204" pitchFamily="50" charset="-128"/>
                </a:endParaRPr>
              </a:p>
            </p:txBody>
          </p:sp>
        </p:grpSp>
        <p:sp>
          <p:nvSpPr>
            <p:cNvPr id="69" name="テキスト ボックス 68"/>
            <p:cNvSpPr txBox="1"/>
            <p:nvPr/>
          </p:nvSpPr>
          <p:spPr>
            <a:xfrm>
              <a:off x="882232" y="3331257"/>
              <a:ext cx="2414957" cy="451937"/>
            </a:xfrm>
            <a:prstGeom prst="rect">
              <a:avLst/>
            </a:prstGeom>
            <a:noFill/>
          </p:spPr>
          <p:txBody>
            <a:bodyPr wrap="square" rtlCol="0">
              <a:spAutoFit/>
            </a:bodyPr>
            <a:lstStyle/>
            <a:p>
              <a:r>
                <a:rPr kumimoji="1" lang="ja-JP" altLang="en-US" sz="700" dirty="0">
                  <a:latin typeface="Meiryo UI" panose="020B0604030504040204" pitchFamily="50" charset="-128"/>
                  <a:ea typeface="Meiryo UI" panose="020B0604030504040204" pitchFamily="50" charset="-128"/>
                </a:rPr>
                <a:t>家族の病気や</a:t>
              </a:r>
              <a:r>
                <a:rPr kumimoji="1" lang="ja-JP" altLang="en-US" sz="700" dirty="0" err="1">
                  <a:latin typeface="Meiryo UI" panose="020B0604030504040204" pitchFamily="50" charset="-128"/>
                  <a:ea typeface="Meiryo UI" panose="020B0604030504040204" pitchFamily="50" charset="-128"/>
                </a:rPr>
                <a:t>障がい</a:t>
              </a:r>
              <a:r>
                <a:rPr kumimoji="1" lang="ja-JP" altLang="en-US" sz="700" dirty="0">
                  <a:latin typeface="Meiryo UI" panose="020B0604030504040204" pitchFamily="50" charset="-128"/>
                  <a:ea typeface="Meiryo UI" panose="020B0604030504040204" pitchFamily="50" charset="-128"/>
                </a:rPr>
                <a:t>、ケアのことなどについて</a:t>
              </a:r>
              <a:endParaRPr kumimoji="1" lang="en-US" altLang="ja-JP" sz="70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わかりやすく説明してほしい</a:t>
              </a:r>
            </a:p>
          </p:txBody>
        </p:sp>
        <p:sp>
          <p:nvSpPr>
            <p:cNvPr id="70" name="テキスト ボックス 69"/>
            <p:cNvSpPr txBox="1"/>
            <p:nvPr/>
          </p:nvSpPr>
          <p:spPr>
            <a:xfrm>
              <a:off x="1245490" y="3626309"/>
              <a:ext cx="3142070" cy="451937"/>
            </a:xfrm>
            <a:prstGeom prst="rect">
              <a:avLst/>
            </a:prstGeom>
            <a:noFill/>
          </p:spPr>
          <p:txBody>
            <a:bodyPr wrap="square" rtlCol="0">
              <a:spAutoFit/>
            </a:bodyPr>
            <a:lstStyle/>
            <a:p>
              <a:r>
                <a:rPr kumimoji="1" lang="ja-JP" altLang="en-US" sz="700" dirty="0">
                  <a:latin typeface="Meiryo UI" panose="020B0604030504040204" pitchFamily="50" charset="-128"/>
                  <a:ea typeface="Meiryo UI" panose="020B0604030504040204" pitchFamily="50" charset="-128"/>
                </a:rPr>
                <a:t>自分が行っているお世話のすべて</a:t>
              </a:r>
              <a:r>
                <a:rPr kumimoji="1" lang="ja-JP" altLang="en-US" sz="700" dirty="0" smtClean="0">
                  <a:latin typeface="Meiryo UI" panose="020B0604030504040204" pitchFamily="50" charset="-128"/>
                  <a:ea typeface="Meiryo UI" panose="020B0604030504040204" pitchFamily="50" charset="-128"/>
                </a:rPr>
                <a:t>を</a:t>
              </a:r>
              <a:endParaRPr kumimoji="1" lang="en-US" altLang="ja-JP" sz="700" dirty="0" smtClean="0">
                <a:latin typeface="Meiryo UI" panose="020B0604030504040204" pitchFamily="50" charset="-128"/>
                <a:ea typeface="Meiryo UI" panose="020B0604030504040204" pitchFamily="50" charset="-128"/>
              </a:endParaRPr>
            </a:p>
            <a:p>
              <a:r>
                <a:rPr kumimoji="1" lang="ja-JP" altLang="en-US" sz="700" dirty="0" smtClean="0">
                  <a:latin typeface="Meiryo UI" panose="020B0604030504040204" pitchFamily="50" charset="-128"/>
                  <a:ea typeface="Meiryo UI" panose="020B0604030504040204" pitchFamily="50" charset="-128"/>
                </a:rPr>
                <a:t>代わってくれる人やサービスがほしい</a:t>
              </a:r>
              <a:endParaRPr kumimoji="1" lang="ja-JP" altLang="en-US" sz="700" dirty="0">
                <a:latin typeface="Meiryo UI" panose="020B0604030504040204" pitchFamily="50" charset="-128"/>
                <a:ea typeface="Meiryo UI" panose="020B0604030504040204" pitchFamily="50" charset="-128"/>
              </a:endParaRPr>
            </a:p>
          </p:txBody>
        </p:sp>
        <p:sp>
          <p:nvSpPr>
            <p:cNvPr id="71" name="テキスト ボックス 70"/>
            <p:cNvSpPr txBox="1"/>
            <p:nvPr/>
          </p:nvSpPr>
          <p:spPr>
            <a:xfrm>
              <a:off x="1245490" y="3958713"/>
              <a:ext cx="2011088" cy="451937"/>
            </a:xfrm>
            <a:prstGeom prst="rect">
              <a:avLst/>
            </a:prstGeom>
            <a:noFill/>
          </p:spPr>
          <p:txBody>
            <a:bodyPr wrap="square" rtlCol="0">
              <a:spAutoFit/>
            </a:bodyPr>
            <a:lstStyle/>
            <a:p>
              <a:r>
                <a:rPr kumimoji="1" lang="ja-JP" altLang="en-US" sz="700" dirty="0">
                  <a:latin typeface="Meiryo UI" panose="020B0604030504040204" pitchFamily="50" charset="-128"/>
                  <a:ea typeface="Meiryo UI" panose="020B0604030504040204" pitchFamily="50" charset="-128"/>
                </a:rPr>
                <a:t>自分が行っているお世話の一部を</a:t>
              </a:r>
              <a:endParaRPr kumimoji="1" lang="en-US" altLang="ja-JP" sz="70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代わってくれる人やサービスがほしい</a:t>
              </a:r>
            </a:p>
          </p:txBody>
        </p:sp>
      </p:grpSp>
      <p:sp>
        <p:nvSpPr>
          <p:cNvPr id="42" name="テキスト ボックス 41"/>
          <p:cNvSpPr txBox="1"/>
          <p:nvPr/>
        </p:nvSpPr>
        <p:spPr>
          <a:xfrm>
            <a:off x="330600" y="3100697"/>
            <a:ext cx="2414957" cy="403577"/>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家族の病気や</a:t>
            </a:r>
            <a:r>
              <a:rPr kumimoji="1" lang="ja-JP" altLang="en-US" sz="900" dirty="0" err="1">
                <a:latin typeface="Meiryo UI" panose="020B0604030504040204" pitchFamily="50" charset="-128"/>
                <a:ea typeface="Meiryo UI" panose="020B0604030504040204" pitchFamily="50" charset="-128"/>
              </a:rPr>
              <a:t>障がい</a:t>
            </a:r>
            <a:r>
              <a:rPr kumimoji="1" lang="ja-JP" altLang="en-US" sz="900" dirty="0">
                <a:latin typeface="Meiryo UI" panose="020B0604030504040204" pitchFamily="50" charset="-128"/>
                <a:ea typeface="Meiryo UI" panose="020B0604030504040204" pitchFamily="50" charset="-128"/>
              </a:rPr>
              <a:t>、ケアのことなどについて</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わかりやすく説明してほしい</a:t>
            </a:r>
          </a:p>
        </p:txBody>
      </p:sp>
      <p:sp>
        <p:nvSpPr>
          <p:cNvPr id="43" name="テキスト ボックス 42"/>
          <p:cNvSpPr txBox="1"/>
          <p:nvPr/>
        </p:nvSpPr>
        <p:spPr>
          <a:xfrm>
            <a:off x="737446" y="3430698"/>
            <a:ext cx="2107389"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自分が行っているお世話のすべてを</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代わってくれる人やサービスがほしい</a:t>
            </a:r>
          </a:p>
        </p:txBody>
      </p:sp>
      <p:sp>
        <p:nvSpPr>
          <p:cNvPr id="44" name="テキスト ボックス 43"/>
          <p:cNvSpPr txBox="1"/>
          <p:nvPr/>
        </p:nvSpPr>
        <p:spPr>
          <a:xfrm>
            <a:off x="743067" y="3768653"/>
            <a:ext cx="1787564" cy="403577"/>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自分が行っているお世話の一部を</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代わってくれる人やサービスがほしい</a:t>
            </a:r>
          </a:p>
        </p:txBody>
      </p:sp>
      <p:cxnSp>
        <p:nvCxnSpPr>
          <p:cNvPr id="45" name="直線コネクタ 44"/>
          <p:cNvCxnSpPr>
            <a:cxnSpLocks/>
          </p:cNvCxnSpPr>
          <p:nvPr/>
        </p:nvCxnSpPr>
        <p:spPr>
          <a:xfrm>
            <a:off x="2935829" y="1325702"/>
            <a:ext cx="1225515"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9088483" y="2555128"/>
            <a:ext cx="821059" cy="392415"/>
          </a:xfrm>
          <a:prstGeom prst="rect">
            <a:avLst/>
          </a:prstGeom>
          <a:noFill/>
        </p:spPr>
        <p:txBody>
          <a:bodyPr wrap="none" rtlCol="0">
            <a:spAutoFit/>
          </a:bodyPr>
          <a:lstStyle/>
          <a:p>
            <a:r>
              <a:rPr kumimoji="1" lang="ja-JP" altLang="en-US" sz="8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900" dirty="0">
                <a:solidFill>
                  <a:schemeClr val="bg2">
                    <a:lumMod val="25000"/>
                  </a:schemeClr>
                </a:solidFill>
                <a:latin typeface="Meiryo UI" panose="020B0604030504040204" pitchFamily="50" charset="-128"/>
                <a:ea typeface="Meiryo UI" panose="020B0604030504040204" pitchFamily="50" charset="-128"/>
              </a:rPr>
              <a:t>1,194</a:t>
            </a:r>
            <a:r>
              <a:rPr kumimoji="1" lang="ja-JP" altLang="en-US" sz="8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8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sz="1050" dirty="0">
              <a:solidFill>
                <a:schemeClr val="bg2">
                  <a:lumMod val="25000"/>
                </a:schemeClr>
              </a:solidFill>
            </a:endParaRPr>
          </a:p>
        </p:txBody>
      </p:sp>
      <p:sp>
        <p:nvSpPr>
          <p:cNvPr id="66" name="テキスト ボックス 65"/>
          <p:cNvSpPr txBox="1"/>
          <p:nvPr/>
        </p:nvSpPr>
        <p:spPr>
          <a:xfrm>
            <a:off x="8441098" y="2916062"/>
            <a:ext cx="708848" cy="392415"/>
          </a:xfrm>
          <a:prstGeom prst="rect">
            <a:avLst/>
          </a:prstGeom>
          <a:noFill/>
        </p:spPr>
        <p:txBody>
          <a:bodyPr wrap="none" rtlCol="0">
            <a:spAutoFit/>
          </a:bodyPr>
          <a:lstStyle/>
          <a:p>
            <a:r>
              <a:rPr kumimoji="1" lang="ja-JP" altLang="en-US" sz="8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900" dirty="0">
                <a:solidFill>
                  <a:schemeClr val="bg2">
                    <a:lumMod val="25000"/>
                  </a:schemeClr>
                </a:solidFill>
                <a:latin typeface="Meiryo UI" panose="020B0604030504040204" pitchFamily="50" charset="-128"/>
                <a:ea typeface="Meiryo UI" panose="020B0604030504040204" pitchFamily="50" charset="-128"/>
              </a:rPr>
              <a:t>337</a:t>
            </a:r>
            <a:r>
              <a:rPr kumimoji="1" lang="ja-JP" altLang="en-US" sz="8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8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sz="1050" dirty="0">
              <a:solidFill>
                <a:schemeClr val="bg2">
                  <a:lumMod val="25000"/>
                </a:schemeClr>
              </a:solidFill>
            </a:endParaRPr>
          </a:p>
        </p:txBody>
      </p:sp>
      <p:sp>
        <p:nvSpPr>
          <p:cNvPr id="76" name="テキスト ボックス 75"/>
          <p:cNvSpPr txBox="1"/>
          <p:nvPr/>
        </p:nvSpPr>
        <p:spPr>
          <a:xfrm>
            <a:off x="8441098" y="3272833"/>
            <a:ext cx="708848" cy="392415"/>
          </a:xfrm>
          <a:prstGeom prst="rect">
            <a:avLst/>
          </a:prstGeom>
          <a:noFill/>
        </p:spPr>
        <p:txBody>
          <a:bodyPr wrap="none" rtlCol="0">
            <a:spAutoFit/>
          </a:bodyPr>
          <a:lstStyle/>
          <a:p>
            <a:r>
              <a:rPr kumimoji="1" lang="ja-JP" altLang="en-US" sz="800" dirty="0" smtClean="0">
                <a:solidFill>
                  <a:schemeClr val="bg2">
                    <a:lumMod val="25000"/>
                  </a:schemeClr>
                </a:solidFill>
                <a:latin typeface="Meiryo UI" panose="020B0604030504040204" pitchFamily="50" charset="-128"/>
                <a:ea typeface="Meiryo UI" panose="020B0604030504040204" pitchFamily="50" charset="-128"/>
              </a:rPr>
              <a:t>（</a:t>
            </a:r>
            <a:r>
              <a:rPr kumimoji="1" lang="en-US" altLang="ja-JP" sz="900" dirty="0">
                <a:solidFill>
                  <a:schemeClr val="bg2">
                    <a:lumMod val="25000"/>
                  </a:schemeClr>
                </a:solidFill>
                <a:latin typeface="Meiryo UI" panose="020B0604030504040204" pitchFamily="50" charset="-128"/>
                <a:ea typeface="Meiryo UI" panose="020B0604030504040204" pitchFamily="50" charset="-128"/>
              </a:rPr>
              <a:t>322</a:t>
            </a:r>
            <a:r>
              <a:rPr kumimoji="1" lang="ja-JP" altLang="en-US" sz="800" dirty="0" smtClean="0">
                <a:solidFill>
                  <a:schemeClr val="bg2">
                    <a:lumMod val="25000"/>
                  </a:schemeClr>
                </a:solidFill>
                <a:latin typeface="Meiryo UI" panose="020B0604030504040204" pitchFamily="50" charset="-128"/>
                <a:ea typeface="Meiryo UI" panose="020B0604030504040204" pitchFamily="50" charset="-128"/>
              </a:rPr>
              <a:t>人）</a:t>
            </a:r>
            <a:endParaRPr kumimoji="1" lang="en-US" altLang="ja-JP" sz="800" dirty="0" smtClean="0">
              <a:solidFill>
                <a:schemeClr val="bg2">
                  <a:lumMod val="25000"/>
                </a:schemeClr>
              </a:solidFill>
              <a:latin typeface="Meiryo UI" panose="020B0604030504040204" pitchFamily="50" charset="-128"/>
              <a:ea typeface="Meiryo UI" panose="020B0604030504040204" pitchFamily="50" charset="-128"/>
            </a:endParaRPr>
          </a:p>
          <a:p>
            <a:endParaRPr kumimoji="1" lang="ja-JP" altLang="en-US" sz="1050" dirty="0">
              <a:solidFill>
                <a:schemeClr val="bg2">
                  <a:lumMod val="25000"/>
                </a:schemeClr>
              </a:solidFill>
            </a:endParaRPr>
          </a:p>
        </p:txBody>
      </p:sp>
      <p:cxnSp>
        <p:nvCxnSpPr>
          <p:cNvPr id="77" name="直線コネクタ 76"/>
          <p:cNvCxnSpPr/>
          <p:nvPr/>
        </p:nvCxnSpPr>
        <p:spPr>
          <a:xfrm>
            <a:off x="1059077" y="1595482"/>
            <a:ext cx="3411323"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p:nvPr/>
        </p:nvSpPr>
        <p:spPr>
          <a:xfrm>
            <a:off x="5330945" y="5759631"/>
            <a:ext cx="2380014"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学校</a:t>
            </a:r>
            <a:r>
              <a:rPr kumimoji="1" lang="ja-JP" altLang="en-US" sz="1000" dirty="0" smtClean="0">
                <a:latin typeface="Meiryo UI" panose="020B0604030504040204" pitchFamily="50" charset="-128"/>
                <a:ea typeface="Meiryo UI" panose="020B0604030504040204" pitchFamily="50" charset="-128"/>
              </a:rPr>
              <a:t>の勉強や受験勉強など学習のサポート</a:t>
            </a:r>
            <a:endParaRPr kumimoji="1" lang="ja-JP" altLang="en-US" sz="1000" dirty="0">
              <a:latin typeface="Meiryo UI" panose="020B0604030504040204" pitchFamily="50" charset="-128"/>
              <a:ea typeface="Meiryo UI" panose="020B0604030504040204" pitchFamily="50" charset="-128"/>
            </a:endParaRPr>
          </a:p>
        </p:txBody>
      </p:sp>
      <p:sp>
        <p:nvSpPr>
          <p:cNvPr id="79" name="テキスト ボックス 78"/>
          <p:cNvSpPr txBox="1"/>
          <p:nvPr/>
        </p:nvSpPr>
        <p:spPr>
          <a:xfrm>
            <a:off x="1" y="82232"/>
            <a:ext cx="9667820" cy="523220"/>
          </a:xfrm>
          <a:prstGeom prst="rect">
            <a:avLst/>
          </a:prstGeom>
          <a:solidFill>
            <a:schemeClr val="accent3">
              <a:lumMod val="50000"/>
            </a:schemeClr>
          </a:solidFill>
        </p:spPr>
        <p:txBody>
          <a:bodyPr wrap="square" rtlCol="0">
            <a:spAutoFit/>
          </a:bodyPr>
          <a:lstStyle/>
          <a:p>
            <a:r>
              <a:rPr lang="ja-JP" altLang="en-US" sz="2800" dirty="0" smtClean="0">
                <a:solidFill>
                  <a:schemeClr val="bg1"/>
                </a:solidFill>
                <a:latin typeface="Meiryo UI" panose="020B0604030504040204" pitchFamily="50" charset="-128"/>
                <a:ea typeface="Meiryo UI" panose="020B0604030504040204" pitchFamily="50" charset="-128"/>
              </a:rPr>
              <a:t>　</a:t>
            </a:r>
            <a:r>
              <a:rPr lang="ja-JP" altLang="en-US" sz="2800" dirty="0">
                <a:solidFill>
                  <a:schemeClr val="bg1"/>
                </a:solidFill>
                <a:latin typeface="Meiryo UI" panose="020B0604030504040204" pitchFamily="50" charset="-128"/>
                <a:ea typeface="Meiryo UI" panose="020B0604030504040204" pitchFamily="50" charset="-128"/>
              </a:rPr>
              <a:t>ヤングケアラーの状況</a:t>
            </a:r>
            <a:r>
              <a:rPr lang="ja-JP" altLang="en-US" sz="2800" dirty="0" smtClean="0">
                <a:solidFill>
                  <a:schemeClr val="bg1"/>
                </a:solidFill>
                <a:latin typeface="Meiryo UI" panose="020B0604030504040204" pitchFamily="50" charset="-128"/>
                <a:ea typeface="Meiryo UI" panose="020B0604030504040204" pitchFamily="50" charset="-128"/>
              </a:rPr>
              <a:t>（</a:t>
            </a:r>
            <a:r>
              <a:rPr lang="ja-JP" altLang="en-US" sz="2800" dirty="0">
                <a:solidFill>
                  <a:schemeClr val="bg1"/>
                </a:solidFill>
                <a:latin typeface="Meiryo UI" panose="020B0604030504040204" pitchFamily="50" charset="-128"/>
                <a:ea typeface="Meiryo UI" panose="020B0604030504040204" pitchFamily="50" charset="-128"/>
              </a:rPr>
              <a:t>５</a:t>
            </a:r>
            <a:r>
              <a:rPr lang="ja-JP" altLang="en-US" sz="2800" dirty="0" smtClean="0">
                <a:solidFill>
                  <a:schemeClr val="bg1"/>
                </a:solidFill>
                <a:latin typeface="Meiryo UI" panose="020B0604030504040204" pitchFamily="50" charset="-128"/>
                <a:ea typeface="Meiryo UI" panose="020B0604030504040204" pitchFamily="50" charset="-128"/>
              </a:rPr>
              <a:t>）</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81" name="正方形/長方形 80"/>
          <p:cNvSpPr/>
          <p:nvPr/>
        </p:nvSpPr>
        <p:spPr>
          <a:xfrm>
            <a:off x="1804235" y="5361277"/>
            <a:ext cx="3816873" cy="214753"/>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5062083" y="2397794"/>
            <a:ext cx="4720092" cy="1080419"/>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4454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p:cNvSpPr txBox="1"/>
          <p:nvPr/>
        </p:nvSpPr>
        <p:spPr>
          <a:xfrm>
            <a:off x="3257359" y="3761468"/>
            <a:ext cx="3308925" cy="1200329"/>
          </a:xfrm>
          <a:prstGeom prst="rect">
            <a:avLst/>
          </a:prstGeom>
          <a:noFill/>
        </p:spPr>
        <p:txBody>
          <a:bodyPr wrap="square" rtlCol="0">
            <a:spAutoFit/>
          </a:bodyPr>
          <a:lstStyle/>
          <a:p>
            <a:r>
              <a:rPr kumimoji="1" lang="ja-JP" altLang="en-US" sz="2400" dirty="0"/>
              <a:t>○相談支援体制の構築</a:t>
            </a:r>
            <a:endParaRPr kumimoji="1" lang="en-US" altLang="ja-JP" sz="2400" dirty="0"/>
          </a:p>
          <a:p>
            <a:pPr marL="268288"/>
            <a:r>
              <a:rPr kumimoji="1" lang="ja-JP" altLang="en-US" sz="2400" dirty="0"/>
              <a:t>・</a:t>
            </a:r>
            <a:r>
              <a:rPr kumimoji="1" lang="en-US" altLang="ja-JP" sz="2400" dirty="0"/>
              <a:t>SSW</a:t>
            </a:r>
            <a:r>
              <a:rPr kumimoji="1" lang="ja-JP" altLang="en-US" sz="2400" dirty="0"/>
              <a:t>の拡充</a:t>
            </a:r>
            <a:endParaRPr kumimoji="1" lang="en-US" altLang="ja-JP" sz="2400" dirty="0"/>
          </a:p>
          <a:p>
            <a:pPr marL="268288"/>
            <a:r>
              <a:rPr kumimoji="1" lang="ja-JP" altLang="en-US" sz="2400" dirty="0"/>
              <a:t>・</a:t>
            </a:r>
            <a:r>
              <a:rPr kumimoji="1" lang="en-US" altLang="ja-JP" sz="2400" dirty="0"/>
              <a:t>SSWSV</a:t>
            </a:r>
            <a:r>
              <a:rPr kumimoji="1" lang="ja-JP" altLang="en-US" sz="2400" dirty="0"/>
              <a:t>の新設</a:t>
            </a:r>
            <a:endParaRPr kumimoji="1" lang="en-US" altLang="ja-JP" sz="2400" dirty="0"/>
          </a:p>
        </p:txBody>
      </p:sp>
      <p:sp>
        <p:nvSpPr>
          <p:cNvPr id="17" name="テキスト ボックス 16"/>
          <p:cNvSpPr txBox="1"/>
          <p:nvPr/>
        </p:nvSpPr>
        <p:spPr>
          <a:xfrm>
            <a:off x="9429482" y="6459978"/>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400" dirty="0">
                <a:solidFill>
                  <a:prstClr val="black"/>
                </a:solidFill>
                <a:latin typeface="Meiryo UI" panose="020B0604030504040204" pitchFamily="50" charset="-128"/>
                <a:ea typeface="Meiryo UI" panose="020B0604030504040204" pitchFamily="50" charset="-128"/>
              </a:rPr>
              <a:t>7</a:t>
            </a: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2" name="テキスト ボックス 21"/>
          <p:cNvSpPr txBox="1"/>
          <p:nvPr/>
        </p:nvSpPr>
        <p:spPr>
          <a:xfrm>
            <a:off x="127835" y="3820591"/>
            <a:ext cx="3444391" cy="830997"/>
          </a:xfrm>
          <a:prstGeom prst="rect">
            <a:avLst/>
          </a:prstGeom>
          <a:noFill/>
        </p:spPr>
        <p:txBody>
          <a:bodyPr wrap="square" rtlCol="0">
            <a:spAutoFit/>
          </a:bodyPr>
          <a:lstStyle/>
          <a:p>
            <a:r>
              <a:rPr kumimoji="1" lang="ja-JP" altLang="en-US" sz="2400" dirty="0"/>
              <a:t>○早期発見力の向上</a:t>
            </a:r>
            <a:endParaRPr kumimoji="1" lang="en-US" altLang="ja-JP" sz="2400" dirty="0"/>
          </a:p>
          <a:p>
            <a:r>
              <a:rPr kumimoji="1" lang="ja-JP" altLang="en-US" sz="2400" dirty="0"/>
              <a:t>　</a:t>
            </a:r>
            <a:r>
              <a:rPr kumimoji="1" lang="ja-JP" altLang="en-US" sz="2000" dirty="0"/>
              <a:t>・ヤングケアラー研修の実施</a:t>
            </a:r>
          </a:p>
        </p:txBody>
      </p:sp>
      <p:grpSp>
        <p:nvGrpSpPr>
          <p:cNvPr id="2" name="グループ化 1"/>
          <p:cNvGrpSpPr/>
          <p:nvPr/>
        </p:nvGrpSpPr>
        <p:grpSpPr>
          <a:xfrm>
            <a:off x="566670" y="2120900"/>
            <a:ext cx="8862812" cy="1049174"/>
            <a:chOff x="566670" y="1175334"/>
            <a:chExt cx="8862812" cy="1049174"/>
          </a:xfrm>
        </p:grpSpPr>
        <p:sp>
          <p:nvSpPr>
            <p:cNvPr id="3" name="楕円 2"/>
            <p:cNvSpPr/>
            <p:nvPr/>
          </p:nvSpPr>
          <p:spPr>
            <a:xfrm>
              <a:off x="1380257" y="1683597"/>
              <a:ext cx="2034861" cy="399245"/>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380257" y="1175334"/>
              <a:ext cx="2034861" cy="707886"/>
            </a:xfrm>
            <a:prstGeom prst="rect">
              <a:avLst/>
            </a:prstGeom>
            <a:noFill/>
          </p:spPr>
          <p:txBody>
            <a:bodyPr wrap="square" rtlCol="0">
              <a:spAutoFit/>
            </a:bodyPr>
            <a:lstStyle/>
            <a:p>
              <a:pPr algn="ctr"/>
              <a:r>
                <a:rPr kumimoji="1" lang="ja-JP" altLang="en-US" sz="4000" dirty="0"/>
                <a:t>見つける</a:t>
              </a:r>
            </a:p>
          </p:txBody>
        </p:sp>
        <p:sp>
          <p:nvSpPr>
            <p:cNvPr id="13" name="楕円 12"/>
            <p:cNvSpPr/>
            <p:nvPr/>
          </p:nvSpPr>
          <p:spPr>
            <a:xfrm>
              <a:off x="4108431" y="1683596"/>
              <a:ext cx="2034861" cy="399245"/>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p:cNvSpPr/>
            <p:nvPr/>
          </p:nvSpPr>
          <p:spPr>
            <a:xfrm>
              <a:off x="6899926" y="1683595"/>
              <a:ext cx="2034861" cy="399245"/>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899926" y="1175334"/>
              <a:ext cx="2034861" cy="707886"/>
            </a:xfrm>
            <a:prstGeom prst="rect">
              <a:avLst/>
            </a:prstGeom>
            <a:noFill/>
          </p:spPr>
          <p:txBody>
            <a:bodyPr wrap="square" rtlCol="0">
              <a:spAutoFit/>
            </a:bodyPr>
            <a:lstStyle/>
            <a:p>
              <a:pPr algn="ctr"/>
              <a:r>
                <a:rPr kumimoji="1" lang="ja-JP" altLang="en-US" sz="4000" dirty="0"/>
                <a:t>支える</a:t>
              </a:r>
            </a:p>
          </p:txBody>
        </p:sp>
        <p:sp>
          <p:nvSpPr>
            <p:cNvPr id="18" name="テキスト ボックス 17"/>
            <p:cNvSpPr txBox="1"/>
            <p:nvPr/>
          </p:nvSpPr>
          <p:spPr>
            <a:xfrm>
              <a:off x="4108431" y="1175334"/>
              <a:ext cx="2034861" cy="707886"/>
            </a:xfrm>
            <a:prstGeom prst="rect">
              <a:avLst/>
            </a:prstGeom>
            <a:noFill/>
          </p:spPr>
          <p:txBody>
            <a:bodyPr wrap="square" rtlCol="0">
              <a:spAutoFit/>
            </a:bodyPr>
            <a:lstStyle/>
            <a:p>
              <a:pPr algn="ctr"/>
              <a:r>
                <a:rPr kumimoji="1" lang="ja-JP" altLang="en-US" sz="4000" dirty="0"/>
                <a:t>つなぐ</a:t>
              </a:r>
            </a:p>
          </p:txBody>
        </p:sp>
        <p:cxnSp>
          <p:nvCxnSpPr>
            <p:cNvPr id="34" name="直線コネクタ 33"/>
            <p:cNvCxnSpPr/>
            <p:nvPr/>
          </p:nvCxnSpPr>
          <p:spPr>
            <a:xfrm>
              <a:off x="566670" y="2224508"/>
              <a:ext cx="8862812"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grpSp>
      <p:cxnSp>
        <p:nvCxnSpPr>
          <p:cNvPr id="36" name="直線コネクタ 35"/>
          <p:cNvCxnSpPr/>
          <p:nvPr/>
        </p:nvCxnSpPr>
        <p:spPr>
          <a:xfrm>
            <a:off x="566670" y="6189623"/>
            <a:ext cx="8862812"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sp>
        <p:nvSpPr>
          <p:cNvPr id="37" name="二等辺三角形 36"/>
          <p:cNvSpPr/>
          <p:nvPr/>
        </p:nvSpPr>
        <p:spPr>
          <a:xfrm rot="5400000">
            <a:off x="2425373" y="4743284"/>
            <a:ext cx="1901780" cy="157108"/>
          </a:xfrm>
          <a:prstGeom prst="triangle">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p:nvPr/>
        </p:nvSpPr>
        <p:spPr>
          <a:xfrm rot="5400000">
            <a:off x="5615394" y="4775472"/>
            <a:ext cx="1901780" cy="157108"/>
          </a:xfrm>
          <a:prstGeom prst="triangle">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6644838" y="3739548"/>
            <a:ext cx="3261162" cy="2062103"/>
          </a:xfrm>
          <a:prstGeom prst="rect">
            <a:avLst/>
          </a:prstGeom>
          <a:noFill/>
        </p:spPr>
        <p:txBody>
          <a:bodyPr wrap="square" rtlCol="0">
            <a:spAutoFit/>
          </a:bodyPr>
          <a:lstStyle/>
          <a:p>
            <a:pPr marL="268288" indent="-268288"/>
            <a:r>
              <a:rPr kumimoji="1" lang="ja-JP" altLang="en-US" sz="2400" dirty="0"/>
              <a:t>○きめ細かな学習</a:t>
            </a:r>
            <a:endParaRPr kumimoji="1" lang="en-US" altLang="ja-JP" sz="2400" dirty="0"/>
          </a:p>
          <a:p>
            <a:pPr marL="268288"/>
            <a:r>
              <a:rPr kumimoji="1" lang="ja-JP" altLang="en-US" sz="2400" dirty="0"/>
              <a:t>支援、手厚い進路・就職相談対応</a:t>
            </a:r>
            <a:endParaRPr kumimoji="1" lang="en-US" altLang="ja-JP" sz="2400" dirty="0"/>
          </a:p>
          <a:p>
            <a:pPr marL="268288"/>
            <a:r>
              <a:rPr kumimoji="1" lang="ja-JP" altLang="en-US" dirty="0" smtClean="0"/>
              <a:t>・</a:t>
            </a:r>
            <a:r>
              <a:rPr kumimoji="1" lang="ja-JP" altLang="en-US" dirty="0"/>
              <a:t>キャリア</a:t>
            </a:r>
            <a:r>
              <a:rPr kumimoji="1" lang="ja-JP" altLang="en-US" dirty="0" smtClean="0"/>
              <a:t>教育コーディネーターの</a:t>
            </a:r>
            <a:endParaRPr kumimoji="1" lang="en-US" altLang="ja-JP" dirty="0" smtClean="0"/>
          </a:p>
          <a:p>
            <a:pPr marL="268288"/>
            <a:r>
              <a:rPr kumimoji="1" lang="ja-JP" altLang="en-US" dirty="0"/>
              <a:t>　</a:t>
            </a:r>
            <a:r>
              <a:rPr kumimoji="1" lang="ja-JP" altLang="en-US" dirty="0" smtClean="0"/>
              <a:t>配置</a:t>
            </a:r>
            <a:endParaRPr kumimoji="1" lang="en-US" altLang="ja-JP" dirty="0"/>
          </a:p>
          <a:p>
            <a:pPr marL="268288"/>
            <a:r>
              <a:rPr kumimoji="1" lang="ja-JP" altLang="en-US" sz="2000" dirty="0" smtClean="0"/>
              <a:t>・</a:t>
            </a:r>
            <a:r>
              <a:rPr kumimoji="1" lang="ja-JP" altLang="en-US" sz="2000" dirty="0"/>
              <a:t>学習支援スタッフの配置</a:t>
            </a:r>
            <a:endParaRPr kumimoji="1" lang="en-US" altLang="ja-JP" sz="2000" dirty="0"/>
          </a:p>
        </p:txBody>
      </p:sp>
      <p:sp>
        <p:nvSpPr>
          <p:cNvPr id="21" name="テキスト ボックス 20"/>
          <p:cNvSpPr txBox="1"/>
          <p:nvPr/>
        </p:nvSpPr>
        <p:spPr>
          <a:xfrm>
            <a:off x="406583" y="744788"/>
            <a:ext cx="9720000" cy="720000"/>
          </a:xfrm>
          <a:prstGeom prst="rect">
            <a:avLst/>
          </a:prstGeom>
          <a:noFill/>
          <a:ln>
            <a:noFill/>
            <a:prstDash val="dash"/>
          </a:ln>
        </p:spPr>
        <p:txBody>
          <a:bodyPr wrap="square" tIns="90000" bIns="90000" rtlCol="0" anchor="ctr" anchorCtr="0">
            <a:noAutofit/>
          </a:bodyPr>
          <a:lstStyle/>
          <a:p>
            <a:pPr algn="ctr"/>
            <a:r>
              <a:rPr lang="ja-JP" altLang="en-US" sz="2400" u="sng" dirty="0">
                <a:latin typeface="Meiryo UI" panose="020B0604030504040204" pitchFamily="50" charset="-128"/>
                <a:ea typeface="Meiryo UI" panose="020B0604030504040204" pitchFamily="50" charset="-128"/>
              </a:rPr>
              <a:t>府立高校におけるヤングケアラーを適切な支援につなげるため・・・</a:t>
            </a:r>
          </a:p>
        </p:txBody>
      </p:sp>
      <p:sp>
        <p:nvSpPr>
          <p:cNvPr id="23" name="二等辺三角形 22"/>
          <p:cNvSpPr/>
          <p:nvPr/>
        </p:nvSpPr>
        <p:spPr>
          <a:xfrm rot="10800000">
            <a:off x="1790952" y="1329252"/>
            <a:ext cx="6414247" cy="540000"/>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000" y="-11483"/>
            <a:ext cx="9900000" cy="720000"/>
          </a:xfrm>
          <a:prstGeom prst="rect">
            <a:avLst/>
          </a:prstGeom>
          <a:solidFill>
            <a:schemeClr val="accent3">
              <a:lumMod val="50000"/>
            </a:schemeClr>
          </a:solidFill>
          <a:ln>
            <a:noFill/>
          </a:ln>
        </p:spPr>
        <p:txBody>
          <a:bodyPr wrap="square" tIns="90000" bIns="90000" rtlCol="0" anchor="ctr" anchorCtr="0">
            <a:noAutofit/>
          </a:bodyPr>
          <a:lstStyle/>
          <a:p>
            <a:pPr lvl="0">
              <a:defRPr/>
            </a:pPr>
            <a:r>
              <a:rPr kumimoji="0" lang="ja-JP" altLang="en-US" sz="3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lang="ja-JP" altLang="en-US" sz="3600" dirty="0" smtClean="0">
                <a:solidFill>
                  <a:prstClr val="white"/>
                </a:solidFill>
                <a:latin typeface="Meiryo UI" panose="020B0604030504040204" pitchFamily="50" charset="-128"/>
                <a:ea typeface="Meiryo UI" panose="020B0604030504040204" pitchFamily="50" charset="-128"/>
              </a:rPr>
              <a:t>令和４年度　ヤングケアラー</a:t>
            </a:r>
            <a:r>
              <a:rPr lang="ja-JP" altLang="en-US" sz="3600" dirty="0">
                <a:solidFill>
                  <a:prstClr val="white"/>
                </a:solidFill>
                <a:latin typeface="Meiryo UI" panose="020B0604030504040204" pitchFamily="50" charset="-128"/>
                <a:ea typeface="Meiryo UI" panose="020B0604030504040204" pitchFamily="50" charset="-128"/>
              </a:rPr>
              <a:t>支援体制強化</a:t>
            </a:r>
            <a:r>
              <a:rPr lang="ja-JP" altLang="en-US" sz="3600" dirty="0" smtClean="0">
                <a:solidFill>
                  <a:prstClr val="white"/>
                </a:solidFill>
                <a:latin typeface="Meiryo UI" panose="020B0604030504040204" pitchFamily="50" charset="-128"/>
                <a:ea typeface="Meiryo UI" panose="020B0604030504040204" pitchFamily="50" charset="-128"/>
              </a:rPr>
              <a:t>事業</a:t>
            </a:r>
            <a:endParaRPr lang="ja-JP" altLang="en-US" sz="3600" dirty="0">
              <a:solidFill>
                <a:prstClr val="white"/>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56349904"/>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1315</Words>
  <Application>Microsoft Office PowerPoint</Application>
  <PresentationFormat>A4 210 x 297 mm</PresentationFormat>
  <Paragraphs>200</Paragraphs>
  <Slides>8</Slides>
  <Notes>8</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Meiryo UI</vt:lpstr>
      <vt:lpstr>游ゴシック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2023-01-31T02:51:51Z</dcterms:created>
  <dcterms:modified xsi:type="dcterms:W3CDTF">2023-01-31T02:52:00Z</dcterms:modified>
</cp:coreProperties>
</file>