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65" r:id="rId6"/>
    <p:sldId id="257" r:id="rId7"/>
    <p:sldId id="256" r:id="rId8"/>
    <p:sldId id="258" r:id="rId9"/>
    <p:sldId id="259" r:id="rId10"/>
    <p:sldId id="260" r:id="rId11"/>
    <p:sldId id="266"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3121357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191143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42410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3173035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189902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97638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1995827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1102483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558530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59020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907E65B-5F75-48D0-844F-0BB64B753B9D}" type="datetimeFigureOut">
              <a:rPr kumimoji="1" lang="ja-JP" altLang="en-US" smtClean="0"/>
              <a:t>2021/8/6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601032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7E65B-5F75-48D0-844F-0BB64B753B9D}" type="datetimeFigureOut">
              <a:rPr kumimoji="1" lang="ja-JP" altLang="en-US" smtClean="0"/>
              <a:t>2021/8/6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C67EF8-FDB5-4941-BA72-A00E09E04B98}" type="slidenum">
              <a:rPr kumimoji="1" lang="ja-JP" altLang="en-US" smtClean="0"/>
              <a:t>‹#›</a:t>
            </a:fld>
            <a:endParaRPr kumimoji="1" lang="ja-JP" altLang="en-US"/>
          </a:p>
        </p:txBody>
      </p:sp>
    </p:spTree>
    <p:extLst>
      <p:ext uri="{BB962C8B-B14F-4D97-AF65-F5344CB8AC3E}">
        <p14:creationId xmlns:p14="http://schemas.microsoft.com/office/powerpoint/2010/main" val="331698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403397" y="2664785"/>
            <a:ext cx="9523761" cy="646331"/>
          </a:xfrm>
          <a:prstGeom prst="rect">
            <a:avLst/>
          </a:prstGeom>
        </p:spPr>
        <p:txBody>
          <a:bodyPr wrap="none">
            <a:spAutoFit/>
          </a:bodyPr>
          <a:lstStyle/>
          <a:p>
            <a:r>
              <a:rPr lang="ja-JP" altLang="ja-JP" sz="3600" b="1" kern="100" dirty="0">
                <a:latin typeface="Meiryo UI" panose="020B0604030504040204" pitchFamily="50" charset="-128"/>
                <a:ea typeface="Meiryo UI" panose="020B0604030504040204" pitchFamily="50" charset="-128"/>
                <a:cs typeface="Times New Roman" panose="02020603050405020304" pitchFamily="18" charset="0"/>
              </a:rPr>
              <a:t>大阪府青少年健全育成条例の運用状況について</a:t>
            </a:r>
            <a:endParaRPr lang="ja-JP" altLang="en-US" sz="3600" b="1" dirty="0">
              <a:latin typeface="Meiryo UI" panose="020B0604030504040204" pitchFamily="50" charset="-128"/>
              <a:ea typeface="Meiryo UI" panose="020B0604030504040204" pitchFamily="50" charset="-128"/>
            </a:endParaRPr>
          </a:p>
        </p:txBody>
      </p:sp>
      <p:sp>
        <p:nvSpPr>
          <p:cNvPr id="5" name="正方形/長方形 4"/>
          <p:cNvSpPr/>
          <p:nvPr/>
        </p:nvSpPr>
        <p:spPr>
          <a:xfrm>
            <a:off x="10068431" y="485036"/>
            <a:ext cx="1415772" cy="584775"/>
          </a:xfrm>
          <a:prstGeom prst="rect">
            <a:avLst/>
          </a:prstGeom>
        </p:spPr>
        <p:txBody>
          <a:bodyPr wrap="none">
            <a:spAutoFit/>
          </a:bodyPr>
          <a:lstStyle/>
          <a:p>
            <a:r>
              <a:rPr lang="ja-JP" altLang="en-US" sz="3200" dirty="0">
                <a:latin typeface="Meiryo UI" panose="020B0604030504040204" pitchFamily="50" charset="-128"/>
                <a:ea typeface="Meiryo UI" panose="020B0604030504040204" pitchFamily="50" charset="-128"/>
              </a:rPr>
              <a:t>資料１</a:t>
            </a:r>
          </a:p>
        </p:txBody>
      </p:sp>
    </p:spTree>
    <p:extLst>
      <p:ext uri="{BB962C8B-B14F-4D97-AF65-F5344CB8AC3E}">
        <p14:creationId xmlns:p14="http://schemas.microsoft.com/office/powerpoint/2010/main" val="2903176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1681" y="562811"/>
            <a:ext cx="11367654" cy="5590309"/>
          </a:xfrm>
          <a:prstGeom prst="rect">
            <a:avLst/>
          </a:prstGeom>
          <a:solidFill>
            <a:sysClr val="window" lastClr="FFFFFF"/>
          </a:solidFill>
          <a:ln w="6350" cap="flat" cmpd="sng" algn="ctr">
            <a:solidFill>
              <a:srgbClr val="4F81BD">
                <a:shade val="50000"/>
              </a:srgbClr>
            </a:solidFill>
            <a:prstDash val="solid"/>
          </a:ln>
          <a:effectLst/>
        </p:spPr>
        <p:txBody>
          <a:bodyPr rtlCol="0" anchor="t"/>
          <a:lstStyle/>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kern="0" dirty="0">
              <a:solidFill>
                <a:prstClr val="black"/>
              </a:solidFill>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≪イラスト例≫</a:t>
            </a:r>
            <a:r>
              <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・大人</a:t>
            </a:r>
            <a:r>
              <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_</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行為者・イラスト　　　　　　　　　　　　　　　　　　　　　　　・青少年</a:t>
            </a:r>
            <a:r>
              <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_</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行為者・写真</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b"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pic>
        <p:nvPicPr>
          <p:cNvPr id="5" name="図 4"/>
          <p:cNvPicPr>
            <a:picLocks noChangeAspect="1"/>
          </p:cNvPicPr>
          <p:nvPr/>
        </p:nvPicPr>
        <p:blipFill>
          <a:blip r:embed="rId2"/>
          <a:stretch>
            <a:fillRect/>
          </a:stretch>
        </p:blipFill>
        <p:spPr>
          <a:xfrm>
            <a:off x="1439800" y="1729353"/>
            <a:ext cx="3948929" cy="1238223"/>
          </a:xfrm>
          <a:prstGeom prst="rect">
            <a:avLst/>
          </a:prstGeom>
        </p:spPr>
      </p:pic>
      <p:pic>
        <p:nvPicPr>
          <p:cNvPr id="6" name="図 5"/>
          <p:cNvPicPr>
            <a:picLocks noChangeAspect="1"/>
          </p:cNvPicPr>
          <p:nvPr/>
        </p:nvPicPr>
        <p:blipFill>
          <a:blip r:embed="rId3"/>
          <a:stretch>
            <a:fillRect/>
          </a:stretch>
        </p:blipFill>
        <p:spPr>
          <a:xfrm>
            <a:off x="6635637" y="1729353"/>
            <a:ext cx="3787431" cy="1187584"/>
          </a:xfrm>
          <a:prstGeom prst="rect">
            <a:avLst/>
          </a:prstGeom>
        </p:spPr>
      </p:pic>
      <p:sp>
        <p:nvSpPr>
          <p:cNvPr id="7" name="正方形/長方形 6"/>
          <p:cNvSpPr/>
          <p:nvPr/>
        </p:nvSpPr>
        <p:spPr>
          <a:xfrm>
            <a:off x="1801530" y="3676731"/>
            <a:ext cx="9261421" cy="1716595"/>
          </a:xfrm>
          <a:prstGeom prst="rect">
            <a:avLst/>
          </a:prstGeom>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133350" indent="-133350" algn="l">
              <a:spcAft>
                <a:spcPts val="0"/>
              </a:spcAft>
            </a:pPr>
            <a:r>
              <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kern="100" dirty="0">
                <a:latin typeface="Meiryo UI" panose="020B0604030504040204" pitchFamily="50" charset="-128"/>
                <a:ea typeface="Meiryo UI" panose="020B0604030504040204" pitchFamily="50" charset="-128"/>
                <a:cs typeface="Times New Roman" panose="02020603050405020304" pitchFamily="18" charset="0"/>
              </a:rPr>
              <a:t>効果</a:t>
            </a: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l">
              <a:spcAft>
                <a:spcPts val="0"/>
              </a:spcAft>
            </a:pPr>
            <a:r>
              <a:rPr lang="ja-JP" kern="100" dirty="0">
                <a:effectLst/>
                <a:latin typeface="Meiryo UI" panose="020B0604030504040204" pitchFamily="50" charset="-128"/>
                <a:ea typeface="Meiryo UI" panose="020B0604030504040204" pitchFamily="50" charset="-128"/>
                <a:cs typeface="Times New Roman" panose="02020603050405020304" pitchFamily="18" charset="0"/>
              </a:rPr>
              <a:t>〇子どもや大人がターゲティング広告を目にすることで「パパ活」・「ママ活」等デート援助交際から犯罪</a:t>
            </a:r>
            <a:r>
              <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133350" indent="-133350" algn="l">
              <a:spcAft>
                <a:spcPts val="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kern="100" dirty="0">
                <a:effectLst/>
                <a:latin typeface="Meiryo UI" panose="020B0604030504040204" pitchFamily="50" charset="-128"/>
                <a:ea typeface="Meiryo UI" panose="020B0604030504040204" pitchFamily="50" charset="-128"/>
                <a:cs typeface="Times New Roman" panose="02020603050405020304" pitchFamily="18" charset="0"/>
              </a:rPr>
              <a:t>被害やトラブルに遭う危険性があることを周知できた。</a:t>
            </a:r>
          </a:p>
          <a:p>
            <a:pPr marL="133350" indent="-133350" algn="l">
              <a:spcAft>
                <a:spcPts val="0"/>
              </a:spcAft>
            </a:pPr>
            <a:r>
              <a:rPr lang="ja-JP" kern="100" dirty="0">
                <a:effectLst/>
                <a:latin typeface="Meiryo UI" panose="020B0604030504040204" pitchFamily="50" charset="-128"/>
                <a:ea typeface="Meiryo UI" panose="020B0604030504040204" pitchFamily="50" charset="-128"/>
                <a:cs typeface="Times New Roman" panose="02020603050405020304" pitchFamily="18" charset="0"/>
              </a:rPr>
              <a:t>〇被害防止に向けて掲載内容を強化した「おおさか</a:t>
            </a:r>
            <a:r>
              <a:rPr lang="en-US" kern="100" dirty="0">
                <a:effectLst/>
                <a:latin typeface="Meiryo UI" panose="020B0604030504040204" pitchFamily="50" charset="-128"/>
                <a:ea typeface="Meiryo UI" panose="020B0604030504040204" pitchFamily="50" charset="-128"/>
                <a:cs typeface="Times New Roman" panose="02020603050405020304" pitchFamily="18" charset="0"/>
              </a:rPr>
              <a:t>SNS</a:t>
            </a:r>
            <a:r>
              <a:rPr lang="ja-JP" kern="100" dirty="0">
                <a:effectLst/>
                <a:latin typeface="Meiryo UI" panose="020B0604030504040204" pitchFamily="50" charset="-128"/>
                <a:ea typeface="Meiryo UI" panose="020B0604030504040204" pitchFamily="50" charset="-128"/>
                <a:cs typeface="Times New Roman" panose="02020603050405020304" pitchFamily="18" charset="0"/>
              </a:rPr>
              <a:t>子ども安心サイト」へ誘導することで、潜在層</a:t>
            </a:r>
            <a:r>
              <a:rPr lang="en-US" altLang="ja-JP"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133350" indent="-133350" algn="l">
              <a:spcAft>
                <a:spcPts val="0"/>
              </a:spcAft>
            </a:pPr>
            <a:r>
              <a:rPr lang="en-US" altLang="ja-JP" kern="100" dirty="0">
                <a:latin typeface="Meiryo UI" panose="020B0604030504040204" pitchFamily="50" charset="-128"/>
                <a:ea typeface="Meiryo UI" panose="020B0604030504040204" pitchFamily="50" charset="-128"/>
                <a:cs typeface="Times New Roman" panose="02020603050405020304" pitchFamily="18" charset="0"/>
              </a:rPr>
              <a:t>   </a:t>
            </a:r>
            <a:r>
              <a:rPr lang="ja-JP" kern="100" dirty="0">
                <a:effectLst/>
                <a:latin typeface="Meiryo UI" panose="020B0604030504040204" pitchFamily="50" charset="-128"/>
                <a:ea typeface="Meiryo UI" panose="020B0604030504040204" pitchFamily="50" charset="-128"/>
                <a:cs typeface="Times New Roman" panose="02020603050405020304" pitchFamily="18" charset="0"/>
              </a:rPr>
              <a:t>や行為者への注意喚起や抑止面で効果があった。</a:t>
            </a:r>
          </a:p>
        </p:txBody>
      </p:sp>
      <p:sp>
        <p:nvSpPr>
          <p:cNvPr id="8" name="右矢印 7"/>
          <p:cNvSpPr/>
          <p:nvPr/>
        </p:nvSpPr>
        <p:spPr>
          <a:xfrm>
            <a:off x="899983" y="4283620"/>
            <a:ext cx="653357" cy="699706"/>
          </a:xfrm>
          <a:prstGeom prst="righ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25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 name="正方形/長方形 8"/>
          <p:cNvSpPr/>
          <p:nvPr/>
        </p:nvSpPr>
        <p:spPr>
          <a:xfrm>
            <a:off x="11489211" y="631125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9</a:t>
            </a:r>
            <a:endParaRPr kumimoji="1" lang="ja-JP" altLang="en-US" dirty="0"/>
          </a:p>
        </p:txBody>
      </p:sp>
    </p:spTree>
    <p:extLst>
      <p:ext uri="{BB962C8B-B14F-4D97-AF65-F5344CB8AC3E}">
        <p14:creationId xmlns:p14="http://schemas.microsoft.com/office/powerpoint/2010/main" val="4259193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23770" y="640768"/>
            <a:ext cx="11744459" cy="5940336"/>
          </a:xfrm>
        </p:spPr>
        <p:style>
          <a:lnRef idx="2">
            <a:schemeClr val="dk1"/>
          </a:lnRef>
          <a:fillRef idx="1">
            <a:schemeClr val="lt1"/>
          </a:fillRef>
          <a:effectRef idx="0">
            <a:schemeClr val="dk1"/>
          </a:effectRef>
          <a:fontRef idx="minor">
            <a:schemeClr val="dk1"/>
          </a:fontRef>
        </p:style>
        <p:txBody>
          <a:bodyPr anchor="ctr">
            <a:normAutofit fontScale="92500" lnSpcReduction="20000"/>
          </a:bodyPr>
          <a:lstStyle/>
          <a:p>
            <a:pPr marL="0" indent="0">
              <a:buNone/>
            </a:pPr>
            <a:r>
              <a:rPr lang="ja-JP" altLang="en-US"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有害な図書類の</a:t>
            </a:r>
            <a:r>
              <a:rPr lang="ja-JP" altLang="en-US" sz="1800" dirty="0">
                <a:latin typeface="Meiryo UI" panose="020B0604030504040204" pitchFamily="50" charset="-128"/>
                <a:ea typeface="Meiryo UI" panose="020B0604030504040204" pitchFamily="50" charset="-128"/>
              </a:rPr>
              <a:t>指定（条例第</a:t>
            </a:r>
            <a:r>
              <a:rPr lang="en-US" altLang="ja-JP" sz="1800" dirty="0">
                <a:latin typeface="Meiryo UI" panose="020B0604030504040204" pitchFamily="50" charset="-128"/>
                <a:ea typeface="Meiryo UI" panose="020B0604030504040204" pitchFamily="50" charset="-128"/>
              </a:rPr>
              <a:t>13</a:t>
            </a:r>
            <a:r>
              <a:rPr lang="ja-JP" altLang="en-US" sz="1800" dirty="0">
                <a:latin typeface="Meiryo UI" panose="020B0604030504040204" pitchFamily="50" charset="-128"/>
                <a:ea typeface="Meiryo UI" panose="020B0604030504040204" pitchFamily="50" charset="-128"/>
              </a:rPr>
              <a:t>条～</a:t>
            </a:r>
            <a:r>
              <a:rPr lang="en-US" altLang="ja-JP" sz="1800" dirty="0">
                <a:latin typeface="Meiryo UI" panose="020B0604030504040204" pitchFamily="50" charset="-128"/>
                <a:ea typeface="Meiryo UI" panose="020B0604030504040204" pitchFamily="50" charset="-128"/>
              </a:rPr>
              <a:t>15</a:t>
            </a:r>
            <a:r>
              <a:rPr lang="ja-JP" altLang="en-US" sz="1800" dirty="0">
                <a:latin typeface="Meiryo UI" panose="020B0604030504040204" pitchFamily="50" charset="-128"/>
                <a:ea typeface="Meiryo UI" panose="020B0604030504040204" pitchFamily="50" charset="-128"/>
              </a:rPr>
              <a:t>条）</a:t>
            </a:r>
            <a:endParaRPr kumimoji="1" lang="en-US" altLang="ja-JP" sz="1800" dirty="0">
              <a:latin typeface="Meiryo UI" panose="020B0604030504040204" pitchFamily="50" charset="-128"/>
              <a:ea typeface="Meiryo UI" panose="020B0604030504040204" pitchFamily="50" charset="-128"/>
            </a:endParaRPr>
          </a:p>
          <a:p>
            <a:pPr marL="0" indent="0">
              <a:buNone/>
            </a:pPr>
            <a:r>
              <a:rPr kumimoji="1" lang="ja-JP" altLang="en-US" sz="1800" dirty="0">
                <a:latin typeface="Meiryo UI" panose="020B0604030504040204" pitchFamily="50" charset="-128"/>
                <a:ea typeface="Meiryo UI" panose="020B0604030504040204" pitchFamily="50" charset="-128"/>
              </a:rPr>
              <a:t>　・有害な図書類の指定、有害図書類の販売等の禁止等</a:t>
            </a:r>
            <a:endParaRPr kumimoji="1"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府嘱託員（青少年健全育成推進員）及び府職員による</a:t>
            </a:r>
            <a:r>
              <a:rPr kumimoji="1" lang="ja-JP" altLang="en-US" sz="1800" dirty="0">
                <a:latin typeface="Meiryo UI" panose="020B0604030504040204" pitchFamily="50" charset="-128"/>
                <a:ea typeface="Meiryo UI" panose="020B0604030504040204" pitchFamily="50" charset="-128"/>
              </a:rPr>
              <a:t>立入調査</a:t>
            </a:r>
            <a:endParaRPr kumimoji="1"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・有害図書の取扱い中止の動き（ミニストップ、セブンイレブン、ローソン、ファミリーマート）</a:t>
            </a:r>
            <a:endParaRPr lang="en-US" altLang="ja-JP" sz="1800" dirty="0">
              <a:latin typeface="Meiryo UI" panose="020B0604030504040204" pitchFamily="50" charset="-128"/>
              <a:ea typeface="Meiryo UI" panose="020B0604030504040204" pitchFamily="50" charset="-128"/>
            </a:endParaRPr>
          </a:p>
          <a:p>
            <a:pPr marL="0" indent="0">
              <a:buNone/>
            </a:pPr>
            <a:endParaRPr kumimoji="1" lang="en-US" altLang="ja-JP" sz="1800" dirty="0">
              <a:latin typeface="Meiryo UI" panose="020B0604030504040204" pitchFamily="50" charset="-128"/>
              <a:ea typeface="Meiryo UI" panose="020B0604030504040204" pitchFamily="50" charset="-128"/>
            </a:endParaRPr>
          </a:p>
          <a:p>
            <a:pPr marL="0" indent="0">
              <a:buNone/>
            </a:pPr>
            <a:r>
              <a:rPr kumimoji="1" lang="ja-JP" altLang="en-US" sz="1800" dirty="0">
                <a:latin typeface="Meiryo UI" panose="020B0604030504040204" pitchFamily="50" charset="-128"/>
                <a:ea typeface="Meiryo UI" panose="020B0604030504040204" pitchFamily="50" charset="-128"/>
              </a:rPr>
              <a:t>○夜間立入制限等への対応</a:t>
            </a:r>
            <a:r>
              <a:rPr lang="ja-JP" altLang="en-US" sz="1800" dirty="0">
                <a:latin typeface="Meiryo UI" panose="020B0604030504040204" pitchFamily="50" charset="-128"/>
                <a:ea typeface="Meiryo UI" panose="020B0604030504040204" pitchFamily="50" charset="-128"/>
              </a:rPr>
              <a:t>（条例第</a:t>
            </a:r>
            <a:r>
              <a:rPr lang="en-US" altLang="ja-JP" sz="1800" dirty="0">
                <a:latin typeface="Meiryo UI" panose="020B0604030504040204" pitchFamily="50" charset="-128"/>
                <a:ea typeface="Meiryo UI" panose="020B0604030504040204" pitchFamily="50" charset="-128"/>
              </a:rPr>
              <a:t>24</a:t>
            </a:r>
            <a:r>
              <a:rPr lang="ja-JP" altLang="en-US" sz="1800" dirty="0">
                <a:latin typeface="Meiryo UI" panose="020B0604030504040204" pitchFamily="50" charset="-128"/>
                <a:ea typeface="Meiryo UI" panose="020B0604030504040204" pitchFamily="50" charset="-128"/>
              </a:rPr>
              <a:t>条）</a:t>
            </a:r>
            <a:endParaRPr kumimoji="1"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a:t>
            </a:r>
            <a:r>
              <a:rPr kumimoji="1" lang="ja-JP" altLang="en-US" sz="1800" dirty="0">
                <a:latin typeface="Meiryo UI" panose="020B0604030504040204" pitchFamily="50" charset="-128"/>
                <a:ea typeface="Meiryo UI" panose="020B0604030504040204" pitchFamily="50" charset="-128"/>
              </a:rPr>
              <a:t>遊技場（ゲームセンター）、ボウリング場、カラオケボックス、まんが喫茶、インターネットカフェ営業者は、夜間に青少年を</a:t>
            </a:r>
            <a:endParaRPr kumimoji="1"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当該施設に立ち入らせてはいけない。</a:t>
            </a:r>
            <a:endParaRPr lang="en-US" altLang="ja-JP" sz="1800" dirty="0">
              <a:latin typeface="Meiryo UI" panose="020B0604030504040204" pitchFamily="50" charset="-128"/>
              <a:ea typeface="Meiryo UI" panose="020B0604030504040204" pitchFamily="50" charset="-128"/>
            </a:endParaRPr>
          </a:p>
          <a:p>
            <a:pPr marL="0" indent="0">
              <a:buNone/>
            </a:pPr>
            <a:r>
              <a:rPr kumimoji="1" lang="ja-JP" altLang="en-US" sz="1800" dirty="0">
                <a:latin typeface="Meiryo UI" panose="020B0604030504040204" pitchFamily="50" charset="-128"/>
                <a:ea typeface="Meiryo UI" panose="020B0604030504040204" pitchFamily="50" charset="-128"/>
              </a:rPr>
              <a:t>　・府職員による立ち入り調査</a:t>
            </a:r>
            <a:endParaRPr kumimoji="1" lang="en-US" altLang="ja-JP" sz="1800" dirty="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r>
              <a:rPr kumimoji="1" lang="ja-JP" altLang="en-US" sz="1800" dirty="0">
                <a:latin typeface="Meiryo UI" panose="020B0604030504040204" pitchFamily="50" charset="-128"/>
                <a:ea typeface="Meiryo UI" panose="020B0604030504040204" pitchFamily="50" charset="-128"/>
              </a:rPr>
              <a:t>〇青少年のインターネット利用環境の整備（第</a:t>
            </a:r>
            <a:r>
              <a:rPr kumimoji="1" lang="en-US" altLang="ja-JP" sz="1800" dirty="0">
                <a:latin typeface="Meiryo UI" panose="020B0604030504040204" pitchFamily="50" charset="-128"/>
                <a:ea typeface="Meiryo UI" panose="020B0604030504040204" pitchFamily="50" charset="-128"/>
              </a:rPr>
              <a:t>31</a:t>
            </a:r>
            <a:r>
              <a:rPr kumimoji="1" lang="ja-JP" altLang="en-US" sz="1800" dirty="0">
                <a:latin typeface="Meiryo UI" panose="020B0604030504040204" pitchFamily="50" charset="-128"/>
                <a:ea typeface="Meiryo UI" panose="020B0604030504040204" pitchFamily="50" charset="-128"/>
              </a:rPr>
              <a:t>条、第</a:t>
            </a:r>
            <a:r>
              <a:rPr lang="en-US" altLang="ja-JP" sz="1800" dirty="0">
                <a:latin typeface="Meiryo UI" panose="020B0604030504040204" pitchFamily="50" charset="-128"/>
                <a:ea typeface="Meiryo UI" panose="020B0604030504040204" pitchFamily="50" charset="-128"/>
              </a:rPr>
              <a:t>33</a:t>
            </a:r>
            <a:r>
              <a:rPr kumimoji="1" lang="ja-JP" altLang="en-US" sz="1800" dirty="0">
                <a:latin typeface="Meiryo UI" panose="020B0604030504040204" pitchFamily="50" charset="-128"/>
                <a:ea typeface="Meiryo UI" panose="020B0604030504040204" pitchFamily="50" charset="-128"/>
              </a:rPr>
              <a:t>条）</a:t>
            </a:r>
            <a:endParaRPr kumimoji="1"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・フィルタリング利用を啓発するチラシ等の配布</a:t>
            </a: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　・府嘱託員（青少年健全育成推進員）による携帯電話販売店舗への立入調査</a:t>
            </a:r>
            <a:endParaRPr lang="en-US" altLang="ja-JP" sz="1800" dirty="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○有害役務営業（いわゆる「</a:t>
            </a:r>
            <a:r>
              <a:rPr lang="en-US" altLang="ja-JP" sz="1800" dirty="0">
                <a:latin typeface="Meiryo UI" panose="020B0604030504040204" pitchFamily="50" charset="-128"/>
                <a:ea typeface="Meiryo UI" panose="020B0604030504040204" pitchFamily="50" charset="-128"/>
              </a:rPr>
              <a:t>JK</a:t>
            </a:r>
            <a:r>
              <a:rPr lang="ja-JP" altLang="en-US" sz="1800" dirty="0">
                <a:latin typeface="Meiryo UI" panose="020B0604030504040204" pitchFamily="50" charset="-128"/>
                <a:ea typeface="Meiryo UI" panose="020B0604030504040204" pitchFamily="50" charset="-128"/>
              </a:rPr>
              <a:t>ビジネス」）の規制（条例第</a:t>
            </a:r>
            <a:r>
              <a:rPr lang="en-US" altLang="ja-JP" sz="1800" dirty="0">
                <a:latin typeface="Meiryo UI" panose="020B0604030504040204" pitchFamily="50" charset="-128"/>
                <a:ea typeface="Meiryo UI" panose="020B0604030504040204" pitchFamily="50" charset="-128"/>
              </a:rPr>
              <a:t>26</a:t>
            </a:r>
            <a:r>
              <a:rPr lang="ja-JP" altLang="en-US" sz="1800" dirty="0">
                <a:latin typeface="Meiryo UI" panose="020B0604030504040204" pitchFamily="50" charset="-128"/>
                <a:ea typeface="Meiryo UI" panose="020B0604030504040204" pitchFamily="50" charset="-128"/>
              </a:rPr>
              <a:t>条～</a:t>
            </a:r>
            <a:r>
              <a:rPr lang="en-US" altLang="ja-JP" sz="1800" dirty="0">
                <a:latin typeface="Meiryo UI" panose="020B0604030504040204" pitchFamily="50" charset="-128"/>
                <a:ea typeface="Meiryo UI" panose="020B0604030504040204" pitchFamily="50" charset="-128"/>
              </a:rPr>
              <a:t>29</a:t>
            </a:r>
            <a:r>
              <a:rPr lang="ja-JP" altLang="en-US" sz="1800" dirty="0">
                <a:latin typeface="Meiryo UI" panose="020B0604030504040204" pitchFamily="50" charset="-128"/>
                <a:ea typeface="Meiryo UI" panose="020B0604030504040204" pitchFamily="50" charset="-128"/>
              </a:rPr>
              <a:t>条）</a:t>
            </a:r>
            <a:r>
              <a:rPr lang="en-US" altLang="ja-JP" sz="1800" dirty="0">
                <a:latin typeface="Meiryo UI" panose="020B0604030504040204" pitchFamily="50" charset="-128"/>
                <a:ea typeface="Meiryo UI" panose="020B0604030504040204" pitchFamily="50" charset="-128"/>
              </a:rPr>
              <a:t>【H30</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7</a:t>
            </a:r>
            <a:r>
              <a:rPr lang="ja-JP" altLang="en-US" sz="1800" dirty="0">
                <a:latin typeface="Meiryo UI" panose="020B0604030504040204" pitchFamily="50" charset="-128"/>
                <a:ea typeface="Meiryo UI" panose="020B0604030504040204" pitchFamily="50" charset="-128"/>
              </a:rPr>
              <a:t>月</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日施行</a:t>
            </a:r>
            <a:r>
              <a:rPr lang="en-US" altLang="ja-JP" sz="1800" dirty="0">
                <a:latin typeface="Meiryo UI" panose="020B0604030504040204" pitchFamily="50" charset="-128"/>
                <a:ea typeface="Meiryo UI" panose="020B0604030504040204" pitchFamily="50" charset="-128"/>
              </a:rPr>
              <a:t>】</a:t>
            </a: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〇児童ポルノ等の提供を求める行為等の禁止（条例第</a:t>
            </a:r>
            <a:r>
              <a:rPr lang="en-US" altLang="ja-JP" sz="1800" dirty="0">
                <a:latin typeface="Meiryo UI" panose="020B0604030504040204" pitchFamily="50" charset="-128"/>
                <a:ea typeface="Meiryo UI" panose="020B0604030504040204" pitchFamily="50" charset="-128"/>
              </a:rPr>
              <a:t>42</a:t>
            </a:r>
            <a:r>
              <a:rPr lang="ja-JP" altLang="en-US" sz="1800" dirty="0">
                <a:latin typeface="Meiryo UI" panose="020B0604030504040204" pitchFamily="50" charset="-128"/>
                <a:ea typeface="Meiryo UI" panose="020B0604030504040204" pitchFamily="50" charset="-128"/>
              </a:rPr>
              <a:t>条の２）</a:t>
            </a:r>
            <a:r>
              <a:rPr lang="en-US" altLang="ja-JP" sz="1800" dirty="0">
                <a:latin typeface="Meiryo UI" panose="020B0604030504040204" pitchFamily="50" charset="-128"/>
                <a:ea typeface="Meiryo UI" panose="020B0604030504040204" pitchFamily="50" charset="-128"/>
              </a:rPr>
              <a:t>【H31</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4</a:t>
            </a:r>
            <a:r>
              <a:rPr lang="ja-JP" altLang="en-US" sz="1800" dirty="0">
                <a:latin typeface="Meiryo UI" panose="020B0604030504040204" pitchFamily="50" charset="-128"/>
                <a:ea typeface="Meiryo UI" panose="020B0604030504040204" pitchFamily="50" charset="-128"/>
              </a:rPr>
              <a:t>月</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日施行（ただし罰則については同年</a:t>
            </a:r>
            <a:r>
              <a:rPr lang="en-US" altLang="ja-JP" sz="1800" dirty="0">
                <a:latin typeface="Meiryo UI" panose="020B0604030504040204" pitchFamily="50" charset="-128"/>
                <a:ea typeface="Meiryo UI" panose="020B0604030504040204" pitchFamily="50" charset="-128"/>
              </a:rPr>
              <a:t>6</a:t>
            </a:r>
            <a:r>
              <a:rPr lang="ja-JP" altLang="en-US" sz="1800" dirty="0">
                <a:latin typeface="Meiryo UI" panose="020B0604030504040204" pitchFamily="50" charset="-128"/>
                <a:ea typeface="Meiryo UI" panose="020B0604030504040204" pitchFamily="50" charset="-128"/>
              </a:rPr>
              <a:t>月</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日）</a:t>
            </a:r>
            <a:r>
              <a:rPr lang="en-US" altLang="ja-JP" sz="1800" dirty="0">
                <a:latin typeface="Meiryo UI" panose="020B0604030504040204" pitchFamily="50" charset="-128"/>
                <a:ea typeface="Meiryo UI" panose="020B0604030504040204" pitchFamily="50" charset="-128"/>
              </a:rPr>
              <a:t>】</a:t>
            </a:r>
            <a:endParaRPr lang="ja-JP" altLang="en-US" sz="1800" dirty="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〇淫</a:t>
            </a:r>
            <a:r>
              <a:rPr kumimoji="1" lang="ja-JP" altLang="en-US" sz="1800" dirty="0">
                <a:latin typeface="Meiryo UI" panose="020B0604030504040204" pitchFamily="50" charset="-128"/>
                <a:ea typeface="Meiryo UI" panose="020B0604030504040204" pitchFamily="50" charset="-128"/>
              </a:rPr>
              <a:t>らな性行為及びわいせつ</a:t>
            </a:r>
            <a:r>
              <a:rPr kumimoji="1" lang="ja-JP" altLang="en-US" sz="1800">
                <a:latin typeface="Meiryo UI" panose="020B0604030504040204" pitchFamily="50" charset="-128"/>
                <a:ea typeface="Meiryo UI" panose="020B0604030504040204" pitchFamily="50" charset="-128"/>
              </a:rPr>
              <a:t>な行為</a:t>
            </a:r>
            <a:r>
              <a:rPr lang="ja-JP" altLang="en-US" sz="1800" dirty="0">
                <a:latin typeface="Meiryo UI" panose="020B0604030504040204" pitchFamily="50" charset="-128"/>
                <a:ea typeface="Meiryo UI" panose="020B0604030504040204" pitchFamily="50" charset="-128"/>
              </a:rPr>
              <a:t>の</a:t>
            </a:r>
            <a:r>
              <a:rPr lang="ja-JP" altLang="en-US" sz="1800">
                <a:latin typeface="Meiryo UI" panose="020B0604030504040204" pitchFamily="50" charset="-128"/>
                <a:ea typeface="Meiryo UI" panose="020B0604030504040204" pitchFamily="50" charset="-128"/>
              </a:rPr>
              <a:t>禁止</a:t>
            </a:r>
            <a:r>
              <a:rPr lang="ja-JP" altLang="en-US" sz="1800" dirty="0">
                <a:latin typeface="Meiryo UI" panose="020B0604030504040204" pitchFamily="50" charset="-128"/>
                <a:ea typeface="Meiryo UI" panose="020B0604030504040204" pitchFamily="50" charset="-128"/>
              </a:rPr>
              <a:t>規定の適用対象の拡大（条例第</a:t>
            </a:r>
            <a:r>
              <a:rPr lang="en-US" altLang="ja-JP" sz="1800" dirty="0">
                <a:latin typeface="Meiryo UI" panose="020B0604030504040204" pitchFamily="50" charset="-128"/>
                <a:ea typeface="Meiryo UI" panose="020B0604030504040204" pitchFamily="50" charset="-128"/>
              </a:rPr>
              <a:t>39</a:t>
            </a:r>
            <a:r>
              <a:rPr lang="ja-JP" altLang="en-US" sz="1800" dirty="0">
                <a:latin typeface="Meiryo UI" panose="020B0604030504040204" pitchFamily="50" charset="-128"/>
                <a:ea typeface="Meiryo UI" panose="020B0604030504040204" pitchFamily="50" charset="-128"/>
              </a:rPr>
              <a:t>条）</a:t>
            </a:r>
            <a:r>
              <a:rPr lang="en-US" altLang="ja-JP" sz="1800" dirty="0">
                <a:latin typeface="Meiryo UI" panose="020B0604030504040204" pitchFamily="50" charset="-128"/>
                <a:ea typeface="Meiryo UI" panose="020B0604030504040204" pitchFamily="50" charset="-128"/>
              </a:rPr>
              <a:t>【R2</a:t>
            </a:r>
            <a:r>
              <a:rPr lang="ja-JP" altLang="en-US" sz="1800" dirty="0">
                <a:latin typeface="Meiryo UI" panose="020B0604030504040204" pitchFamily="50" charset="-128"/>
                <a:ea typeface="Meiryo UI" panose="020B0604030504040204" pitchFamily="50" charset="-128"/>
              </a:rPr>
              <a:t>年</a:t>
            </a:r>
            <a:r>
              <a:rPr lang="en-US" altLang="ja-JP" sz="1800" dirty="0">
                <a:latin typeface="Meiryo UI" panose="020B0604030504040204" pitchFamily="50" charset="-128"/>
                <a:ea typeface="Meiryo UI" panose="020B0604030504040204" pitchFamily="50" charset="-128"/>
              </a:rPr>
              <a:t>6</a:t>
            </a:r>
            <a:r>
              <a:rPr lang="ja-JP" altLang="en-US" sz="1800" dirty="0">
                <a:latin typeface="Meiryo UI" panose="020B0604030504040204" pitchFamily="50" charset="-128"/>
                <a:ea typeface="Meiryo UI" panose="020B0604030504040204" pitchFamily="50" charset="-128"/>
              </a:rPr>
              <a:t>月</a:t>
            </a:r>
            <a:r>
              <a:rPr lang="en-US" altLang="ja-JP" sz="1800" dirty="0">
                <a:latin typeface="Meiryo UI" panose="020B0604030504040204" pitchFamily="50" charset="-128"/>
                <a:ea typeface="Meiryo UI" panose="020B0604030504040204" pitchFamily="50" charset="-128"/>
              </a:rPr>
              <a:t>1</a:t>
            </a:r>
            <a:r>
              <a:rPr lang="ja-JP" altLang="en-US" sz="1800" dirty="0">
                <a:latin typeface="Meiryo UI" panose="020B0604030504040204" pitchFamily="50" charset="-128"/>
                <a:ea typeface="Meiryo UI" panose="020B0604030504040204" pitchFamily="50" charset="-128"/>
              </a:rPr>
              <a:t>日施行</a:t>
            </a:r>
            <a:r>
              <a:rPr lang="en-US" altLang="ja-JP" sz="1800" dirty="0">
                <a:latin typeface="Meiryo UI" panose="020B0604030504040204" pitchFamily="50" charset="-128"/>
                <a:ea typeface="Meiryo UI" panose="020B0604030504040204" pitchFamily="50" charset="-128"/>
              </a:rPr>
              <a:t>】</a:t>
            </a:r>
          </a:p>
        </p:txBody>
      </p:sp>
      <p:sp>
        <p:nvSpPr>
          <p:cNvPr id="4" name="正方形/長方形 3"/>
          <p:cNvSpPr/>
          <p:nvPr/>
        </p:nvSpPr>
        <p:spPr>
          <a:xfrm>
            <a:off x="0" y="15945"/>
            <a:ext cx="12192000" cy="400110"/>
          </a:xfrm>
          <a:prstGeom prst="rect">
            <a:avLst/>
          </a:prstGeom>
          <a:solidFill>
            <a:schemeClr val="tx1"/>
          </a:solidFill>
          <a:ln>
            <a:solidFill>
              <a:schemeClr val="accent5">
                <a:lumMod val="75000"/>
              </a:schemeClr>
            </a:solid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pPr defTabSz="1474872"/>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2000" b="1">
                <a:solidFill>
                  <a:schemeClr val="bg1"/>
                </a:solidFill>
                <a:latin typeface="Meiryo UI" panose="020B0604030504040204" pitchFamily="50" charset="-128"/>
                <a:ea typeface="Meiryo UI" panose="020B0604030504040204" pitchFamily="50" charset="-128"/>
                <a:cs typeface="Meiryo UI" panose="020B0604030504040204" pitchFamily="50" charset="-128"/>
              </a:rPr>
              <a:t>　その他</a:t>
            </a:r>
            <a:endParaRPr lang="ja-JP" altLang="en-US" sz="2000" dirty="0">
              <a:solidFill>
                <a:schemeClr val="bg1"/>
              </a:solidFill>
              <a:latin typeface="Calibri"/>
              <a:ea typeface="ＭＳ Ｐゴシック" panose="020B0600070205080204" pitchFamily="50" charset="-128"/>
            </a:endParaRPr>
          </a:p>
        </p:txBody>
      </p:sp>
      <p:sp>
        <p:nvSpPr>
          <p:cNvPr id="5" name="正方形/長方形 4"/>
          <p:cNvSpPr/>
          <p:nvPr/>
        </p:nvSpPr>
        <p:spPr>
          <a:xfrm>
            <a:off x="11407212" y="6199738"/>
            <a:ext cx="56101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10</a:t>
            </a:r>
            <a:endParaRPr kumimoji="1" lang="ja-JP" altLang="en-US" dirty="0"/>
          </a:p>
        </p:txBody>
      </p:sp>
    </p:spTree>
    <p:extLst>
      <p:ext uri="{BB962C8B-B14F-4D97-AF65-F5344CB8AC3E}">
        <p14:creationId xmlns:p14="http://schemas.microsoft.com/office/powerpoint/2010/main" val="2484698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72775" y="730340"/>
            <a:ext cx="11640183"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defTabSz="1280160">
              <a:defRPr/>
            </a:pPr>
            <a:r>
              <a:rPr kumimoji="0" lang="ja-JP" altLang="en-US" b="1" kern="0" dirty="0">
                <a:solidFill>
                  <a:schemeClr val="tx1"/>
                </a:solidFill>
                <a:latin typeface="Meiryo UI" pitchFamily="50" charset="-128"/>
                <a:ea typeface="Meiryo UI" pitchFamily="50" charset="-128"/>
                <a:cs typeface="Meiryo UI" pitchFamily="50" charset="-128"/>
              </a:rPr>
              <a:t>１．「クロスボウ」の青少年健全育成条例（以下「条例」）に基づく有害な玩具刃物類の指定（条例第</a:t>
            </a:r>
            <a:r>
              <a:rPr kumimoji="0" lang="en-US" altLang="ja-JP" b="1" kern="0" dirty="0">
                <a:solidFill>
                  <a:schemeClr val="tx1"/>
                </a:solidFill>
                <a:latin typeface="Meiryo UI" pitchFamily="50" charset="-128"/>
                <a:ea typeface="Meiryo UI" pitchFamily="50" charset="-128"/>
                <a:cs typeface="Meiryo UI" pitchFamily="50" charset="-128"/>
              </a:rPr>
              <a:t>16</a:t>
            </a:r>
            <a:r>
              <a:rPr kumimoji="0" lang="ja-JP" altLang="en-US" b="1" kern="0" dirty="0">
                <a:solidFill>
                  <a:schemeClr val="tx1"/>
                </a:solidFill>
                <a:latin typeface="Meiryo UI" pitchFamily="50" charset="-128"/>
                <a:ea typeface="Meiryo UI" pitchFamily="50" charset="-128"/>
                <a:cs typeface="Meiryo UI" pitchFamily="50" charset="-128"/>
              </a:rPr>
              <a:t>条）</a:t>
            </a:r>
            <a:endParaRPr kumimoji="0" lang="ja-JP" altLang="en-US" b="1" i="0" u="none" strike="noStrike" kern="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
        <p:nvSpPr>
          <p:cNvPr id="6" name="正方形/長方形 5"/>
          <p:cNvSpPr/>
          <p:nvPr/>
        </p:nvSpPr>
        <p:spPr>
          <a:xfrm>
            <a:off x="272775" y="1198340"/>
            <a:ext cx="11640183" cy="4923692"/>
          </a:xfrm>
          <a:prstGeom prst="rect">
            <a:avLst/>
          </a:prstGeom>
          <a:solidFill>
            <a:sysClr val="window" lastClr="FFFFFF"/>
          </a:solidFill>
          <a:ln w="9525" cap="flat" cmpd="sng" algn="ctr">
            <a:solidFill>
              <a:sysClr val="windowText" lastClr="000000"/>
            </a:solidFill>
            <a:prstDash val="solid"/>
          </a:ln>
          <a:effectLst/>
        </p:spPr>
        <p:txBody>
          <a:bodyPr rtlCol="0" anchor="t"/>
          <a:lstStyle/>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r>
              <a:rPr kumimoji="0" lang="ja-JP" altLang="en-US" b="1" kern="0" dirty="0">
                <a:solidFill>
                  <a:prstClr val="black"/>
                </a:solidFill>
                <a:latin typeface="Meiryo UI" panose="020B0604030504040204" pitchFamily="50" charset="-128"/>
                <a:ea typeface="Meiryo UI" panose="020B0604030504040204" pitchFamily="50" charset="-128"/>
              </a:rPr>
              <a:t>（１）</a:t>
            </a: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クロスボウが使用された主な事件（報道による）</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r>
              <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lang="ja-JP" altLang="en-US" kern="100" dirty="0">
                <a:solidFill>
                  <a:srgbClr val="000000"/>
                </a:solidFill>
                <a:latin typeface="Meiryo UI" panose="020B0604030504040204" pitchFamily="50" charset="-128"/>
                <a:ea typeface="Meiryo UI" panose="020B0604030504040204" pitchFamily="50" charset="-128"/>
              </a:rPr>
              <a:t>・</a:t>
            </a:r>
            <a:r>
              <a:rPr lang="en-US" altLang="ja-JP" kern="100" dirty="0">
                <a:solidFill>
                  <a:srgbClr val="000000"/>
                </a:solidFill>
                <a:latin typeface="Meiryo UI" panose="020B0604030504040204" pitchFamily="50" charset="-128"/>
                <a:ea typeface="Meiryo UI" panose="020B0604030504040204" pitchFamily="50" charset="-128"/>
              </a:rPr>
              <a:t>R2</a:t>
            </a:r>
            <a:r>
              <a:rPr lang="ja-JP" altLang="ja-JP" kern="100" dirty="0">
                <a:solidFill>
                  <a:srgbClr val="000000"/>
                </a:solidFill>
                <a:latin typeface="Meiryo UI" panose="020B0604030504040204" pitchFamily="50" charset="-128"/>
                <a:ea typeface="Meiryo UI" panose="020B0604030504040204" pitchFamily="50" charset="-128"/>
              </a:rPr>
              <a:t>年</a:t>
            </a:r>
            <a:r>
              <a:rPr lang="en-US" altLang="ja-JP" kern="100" dirty="0">
                <a:solidFill>
                  <a:srgbClr val="000000"/>
                </a:solidFill>
                <a:latin typeface="Meiryo UI" panose="020B0604030504040204" pitchFamily="50" charset="-128"/>
                <a:ea typeface="Meiryo UI" panose="020B0604030504040204" pitchFamily="50" charset="-128"/>
              </a:rPr>
              <a:t>6</a:t>
            </a:r>
            <a:r>
              <a:rPr lang="ja-JP" altLang="ja-JP" kern="100" dirty="0">
                <a:solidFill>
                  <a:srgbClr val="000000"/>
                </a:solidFill>
                <a:latin typeface="Meiryo UI" panose="020B0604030504040204" pitchFamily="50" charset="-128"/>
                <a:ea typeface="Meiryo UI" panose="020B0604030504040204" pitchFamily="50" charset="-128"/>
              </a:rPr>
              <a:t>月</a:t>
            </a:r>
            <a:r>
              <a:rPr lang="ja-JP" altLang="en-US" kern="100" dirty="0">
                <a:solidFill>
                  <a:srgbClr val="000000"/>
                </a:solidFill>
                <a:latin typeface="Meiryo UI" panose="020B0604030504040204" pitchFamily="50" charset="-128"/>
                <a:ea typeface="Meiryo UI" panose="020B0604030504040204" pitchFamily="50" charset="-128"/>
              </a:rPr>
              <a:t>　</a:t>
            </a:r>
            <a:r>
              <a:rPr lang="ja-JP" altLang="ja-JP" kern="100" dirty="0">
                <a:solidFill>
                  <a:srgbClr val="000000"/>
                </a:solidFill>
                <a:latin typeface="Meiryo UI" panose="020B0604030504040204" pitchFamily="50" charset="-128"/>
                <a:ea typeface="Meiryo UI" panose="020B0604030504040204" pitchFamily="50" charset="-128"/>
              </a:rPr>
              <a:t>兵庫県宝塚市</a:t>
            </a:r>
            <a:r>
              <a:rPr lang="en-US" altLang="ja-JP" kern="100" dirty="0">
                <a:solidFill>
                  <a:srgbClr val="000000"/>
                </a:solidFill>
                <a:latin typeface="Meiryo UI" panose="020B0604030504040204" pitchFamily="50" charset="-128"/>
                <a:ea typeface="Meiryo UI" panose="020B0604030504040204" pitchFamily="50" charset="-128"/>
              </a:rPr>
              <a:t>(23</a:t>
            </a:r>
            <a:r>
              <a:rPr lang="ja-JP" altLang="ja-JP" kern="100" dirty="0">
                <a:solidFill>
                  <a:srgbClr val="000000"/>
                </a:solidFill>
                <a:latin typeface="Meiryo UI" panose="020B0604030504040204" pitchFamily="50" charset="-128"/>
                <a:ea typeface="Meiryo UI" panose="020B0604030504040204" pitchFamily="50" charset="-128"/>
              </a:rPr>
              <a:t>歳男性による殺傷事件</a:t>
            </a:r>
            <a:r>
              <a:rPr lang="en-US" altLang="ja-JP" kern="100" dirty="0">
                <a:solidFill>
                  <a:srgbClr val="000000"/>
                </a:solidFill>
                <a:latin typeface="Meiryo UI" panose="020B0604030504040204" pitchFamily="50" charset="-128"/>
                <a:ea typeface="Meiryo UI" panose="020B0604030504040204" pitchFamily="50" charset="-128"/>
              </a:rPr>
              <a:t>:</a:t>
            </a:r>
            <a:r>
              <a:rPr lang="ja-JP" altLang="ja-JP" kern="100" dirty="0">
                <a:solidFill>
                  <a:srgbClr val="000000"/>
                </a:solidFill>
                <a:latin typeface="Meiryo UI" panose="020B0604030504040204" pitchFamily="50" charset="-128"/>
                <a:ea typeface="Meiryo UI" panose="020B0604030504040204" pitchFamily="50" charset="-128"/>
              </a:rPr>
              <a:t>被害者 祖母・母・弟〈殺害〉、伯母</a:t>
            </a:r>
            <a:r>
              <a:rPr lang="en-US" altLang="ja-JP" kern="100" dirty="0">
                <a:solidFill>
                  <a:srgbClr val="000000"/>
                </a:solidFill>
                <a:latin typeface="Meiryo UI" panose="020B0604030504040204" pitchFamily="50" charset="-128"/>
                <a:ea typeface="Meiryo UI" panose="020B0604030504040204" pitchFamily="50" charset="-128"/>
              </a:rPr>
              <a:t>)</a:t>
            </a:r>
            <a:endParaRPr lang="ja-JP" altLang="ja-JP" dirty="0">
              <a:latin typeface="Arial" panose="020B0604020202020204" pitchFamily="34" charset="0"/>
            </a:endParaRPr>
          </a:p>
          <a:p>
            <a:pPr algn="just" fontAlgn="t">
              <a:lnSpc>
                <a:spcPts val="2600"/>
              </a:lnSpc>
            </a:pPr>
            <a:r>
              <a:rPr lang="ja-JP" altLang="en-US" kern="100" dirty="0">
                <a:solidFill>
                  <a:srgbClr val="000000"/>
                </a:solidFill>
                <a:latin typeface="Meiryo UI" panose="020B0604030504040204" pitchFamily="50" charset="-128"/>
                <a:ea typeface="Meiryo UI" panose="020B0604030504040204" pitchFamily="50" charset="-128"/>
              </a:rPr>
              <a:t>　・</a:t>
            </a:r>
            <a:r>
              <a:rPr lang="en-US" altLang="ja-JP" kern="100" dirty="0">
                <a:solidFill>
                  <a:srgbClr val="000000"/>
                </a:solidFill>
                <a:latin typeface="Meiryo UI" panose="020B0604030504040204" pitchFamily="50" charset="-128"/>
                <a:ea typeface="Meiryo UI" panose="020B0604030504040204" pitchFamily="50" charset="-128"/>
              </a:rPr>
              <a:t>R2</a:t>
            </a:r>
            <a:r>
              <a:rPr lang="ja-JP" altLang="ja-JP" kern="100" dirty="0">
                <a:solidFill>
                  <a:srgbClr val="000000"/>
                </a:solidFill>
                <a:latin typeface="Meiryo UI" panose="020B0604030504040204" pitchFamily="50" charset="-128"/>
                <a:ea typeface="Meiryo UI" panose="020B0604030504040204" pitchFamily="50" charset="-128"/>
              </a:rPr>
              <a:t>年</a:t>
            </a:r>
            <a:r>
              <a:rPr lang="en-US" altLang="ja-JP" kern="100" dirty="0">
                <a:solidFill>
                  <a:srgbClr val="000000"/>
                </a:solidFill>
                <a:latin typeface="Meiryo UI" panose="020B0604030504040204" pitchFamily="50" charset="-128"/>
                <a:ea typeface="Meiryo UI" panose="020B0604030504040204" pitchFamily="50" charset="-128"/>
              </a:rPr>
              <a:t>7</a:t>
            </a:r>
            <a:r>
              <a:rPr lang="ja-JP" altLang="ja-JP" kern="100" dirty="0">
                <a:solidFill>
                  <a:srgbClr val="000000"/>
                </a:solidFill>
                <a:latin typeface="Meiryo UI" panose="020B0604030504040204" pitchFamily="50" charset="-128"/>
                <a:ea typeface="Meiryo UI" panose="020B0604030504040204" pitchFamily="50" charset="-128"/>
              </a:rPr>
              <a:t>月　兵庫県神戸市</a:t>
            </a:r>
            <a:r>
              <a:rPr lang="en-US" altLang="ja-JP" kern="100" dirty="0">
                <a:solidFill>
                  <a:srgbClr val="000000"/>
                </a:solidFill>
                <a:latin typeface="Meiryo UI" panose="020B0604030504040204" pitchFamily="50" charset="-128"/>
                <a:ea typeface="Meiryo UI" panose="020B0604030504040204" pitchFamily="50" charset="-128"/>
              </a:rPr>
              <a:t>(33</a:t>
            </a:r>
            <a:r>
              <a:rPr lang="ja-JP" altLang="ja-JP" kern="100" dirty="0">
                <a:solidFill>
                  <a:srgbClr val="000000"/>
                </a:solidFill>
                <a:latin typeface="Meiryo UI" panose="020B0604030504040204" pitchFamily="50" charset="-128"/>
                <a:ea typeface="Meiryo UI" panose="020B0604030504040204" pitchFamily="50" charset="-128"/>
              </a:rPr>
              <a:t>歳妻による殺人未遂事件</a:t>
            </a:r>
            <a:r>
              <a:rPr lang="en-US" altLang="ja-JP" kern="100" dirty="0">
                <a:solidFill>
                  <a:srgbClr val="000000"/>
                </a:solidFill>
                <a:latin typeface="Meiryo UI" panose="020B0604030504040204" pitchFamily="50" charset="-128"/>
                <a:ea typeface="Meiryo UI" panose="020B0604030504040204" pitchFamily="50" charset="-128"/>
              </a:rPr>
              <a:t>:</a:t>
            </a:r>
            <a:r>
              <a:rPr lang="ja-JP" altLang="ja-JP" kern="100" dirty="0">
                <a:solidFill>
                  <a:srgbClr val="000000"/>
                </a:solidFill>
                <a:latin typeface="Meiryo UI" panose="020B0604030504040204" pitchFamily="50" charset="-128"/>
                <a:ea typeface="Meiryo UI" panose="020B0604030504040204" pitchFamily="50" charset="-128"/>
              </a:rPr>
              <a:t>被害者 夫）</a:t>
            </a:r>
            <a:endParaRPr lang="ja-JP" altLang="ja-JP" dirty="0">
              <a:latin typeface="Arial" panose="020B0604020202020204" pitchFamily="34" charset="0"/>
            </a:endParaRPr>
          </a:p>
          <a:p>
            <a:pPr algn="just" fontAlgn="t">
              <a:lnSpc>
                <a:spcPts val="2600"/>
              </a:lnSpc>
            </a:pPr>
            <a:r>
              <a:rPr lang="ja-JP" altLang="en-US" kern="100" dirty="0">
                <a:solidFill>
                  <a:srgbClr val="000000"/>
                </a:solidFill>
                <a:latin typeface="Meiryo UI" panose="020B0604030504040204" pitchFamily="50" charset="-128"/>
                <a:ea typeface="Meiryo UI" panose="020B0604030504040204" pitchFamily="50" charset="-128"/>
              </a:rPr>
              <a:t>　・</a:t>
            </a:r>
            <a:r>
              <a:rPr lang="en-US" altLang="ja-JP" kern="100" dirty="0">
                <a:solidFill>
                  <a:srgbClr val="000000"/>
                </a:solidFill>
                <a:latin typeface="Meiryo UI" panose="020B0604030504040204" pitchFamily="50" charset="-128"/>
                <a:ea typeface="Meiryo UI" panose="020B0604030504040204" pitchFamily="50" charset="-128"/>
              </a:rPr>
              <a:t>R2</a:t>
            </a:r>
            <a:r>
              <a:rPr lang="ja-JP" altLang="ja-JP" kern="100" dirty="0">
                <a:solidFill>
                  <a:srgbClr val="000000"/>
                </a:solidFill>
                <a:latin typeface="Meiryo UI" panose="020B0604030504040204" pitchFamily="50" charset="-128"/>
                <a:ea typeface="Meiryo UI" panose="020B0604030504040204" pitchFamily="50" charset="-128"/>
              </a:rPr>
              <a:t>年</a:t>
            </a:r>
            <a:r>
              <a:rPr lang="en-US" altLang="ja-JP" kern="100" dirty="0">
                <a:solidFill>
                  <a:srgbClr val="000000"/>
                </a:solidFill>
                <a:latin typeface="Meiryo UI" panose="020B0604030504040204" pitchFamily="50" charset="-128"/>
                <a:ea typeface="Meiryo UI" panose="020B0604030504040204" pitchFamily="50" charset="-128"/>
              </a:rPr>
              <a:t>8</a:t>
            </a:r>
            <a:r>
              <a:rPr lang="ja-JP" altLang="ja-JP" kern="100" dirty="0">
                <a:solidFill>
                  <a:srgbClr val="000000"/>
                </a:solidFill>
                <a:latin typeface="Meiryo UI" panose="020B0604030504040204" pitchFamily="50" charset="-128"/>
                <a:ea typeface="Meiryo UI" panose="020B0604030504040204" pitchFamily="50" charset="-128"/>
              </a:rPr>
              <a:t>月</a:t>
            </a:r>
            <a:r>
              <a:rPr lang="ja-JP" altLang="en-US" kern="100" dirty="0">
                <a:solidFill>
                  <a:srgbClr val="000000"/>
                </a:solidFill>
                <a:latin typeface="Meiryo UI" panose="020B0604030504040204" pitchFamily="50" charset="-128"/>
                <a:ea typeface="Meiryo UI" panose="020B0604030504040204" pitchFamily="50" charset="-128"/>
              </a:rPr>
              <a:t>　</a:t>
            </a:r>
            <a:r>
              <a:rPr lang="ja-JP" altLang="ja-JP" kern="100" dirty="0">
                <a:solidFill>
                  <a:srgbClr val="000000"/>
                </a:solidFill>
                <a:latin typeface="Meiryo UI" panose="020B0604030504040204" pitchFamily="50" charset="-128"/>
                <a:ea typeface="Meiryo UI" panose="020B0604030504040204" pitchFamily="50" charset="-128"/>
              </a:rPr>
              <a:t>長野県長野市</a:t>
            </a:r>
            <a:r>
              <a:rPr lang="en-US" altLang="ja-JP" kern="100" dirty="0">
                <a:solidFill>
                  <a:srgbClr val="000000"/>
                </a:solidFill>
                <a:latin typeface="Meiryo UI" panose="020B0604030504040204" pitchFamily="50" charset="-128"/>
                <a:ea typeface="Meiryo UI" panose="020B0604030504040204" pitchFamily="50" charset="-128"/>
              </a:rPr>
              <a:t>(28</a:t>
            </a:r>
            <a:r>
              <a:rPr lang="ja-JP" altLang="ja-JP" kern="100" dirty="0">
                <a:solidFill>
                  <a:srgbClr val="000000"/>
                </a:solidFill>
                <a:latin typeface="Meiryo UI" panose="020B0604030504040204" pitchFamily="50" charset="-128"/>
                <a:ea typeface="Meiryo UI" panose="020B0604030504040204" pitchFamily="50" charset="-128"/>
              </a:rPr>
              <a:t>歳無職女性による殺人未遂事件</a:t>
            </a:r>
            <a:r>
              <a:rPr lang="en-US" altLang="ja-JP" kern="100" dirty="0">
                <a:solidFill>
                  <a:srgbClr val="000000"/>
                </a:solidFill>
                <a:latin typeface="Meiryo UI" panose="020B0604030504040204" pitchFamily="50" charset="-128"/>
                <a:ea typeface="Meiryo UI" panose="020B0604030504040204" pitchFamily="50" charset="-128"/>
              </a:rPr>
              <a:t>:</a:t>
            </a:r>
            <a:r>
              <a:rPr lang="ja-JP" altLang="ja-JP" kern="100" dirty="0">
                <a:solidFill>
                  <a:srgbClr val="000000"/>
                </a:solidFill>
                <a:latin typeface="Meiryo UI" panose="020B0604030504040204" pitchFamily="50" charset="-128"/>
                <a:ea typeface="Meiryo UI" panose="020B0604030504040204" pitchFamily="50" charset="-128"/>
              </a:rPr>
              <a:t>被害者　男性）</a:t>
            </a:r>
            <a:endParaRPr lang="ja-JP" altLang="ja-JP" dirty="0">
              <a:latin typeface="Arial" panose="020B0604020202020204" pitchFamily="34" charset="0"/>
            </a:endParaRPr>
          </a:p>
          <a:p>
            <a:pPr algn="just" fontAlgn="t">
              <a:lnSpc>
                <a:spcPts val="2600"/>
              </a:lnSpc>
            </a:pPr>
            <a:r>
              <a:rPr lang="ja-JP" altLang="en-US" kern="100" dirty="0">
                <a:solidFill>
                  <a:srgbClr val="000000"/>
                </a:solidFill>
                <a:latin typeface="Meiryo UI" panose="020B0604030504040204" pitchFamily="50" charset="-128"/>
                <a:ea typeface="Meiryo UI" panose="020B0604030504040204" pitchFamily="50" charset="-128"/>
              </a:rPr>
              <a:t>　・</a:t>
            </a:r>
            <a:r>
              <a:rPr lang="en-US" altLang="ja-JP" kern="100" dirty="0">
                <a:solidFill>
                  <a:srgbClr val="000000"/>
                </a:solidFill>
                <a:latin typeface="Meiryo UI" panose="020B0604030504040204" pitchFamily="50" charset="-128"/>
                <a:ea typeface="Meiryo UI" panose="020B0604030504040204" pitchFamily="50" charset="-128"/>
              </a:rPr>
              <a:t>R2</a:t>
            </a:r>
            <a:r>
              <a:rPr lang="ja-JP" altLang="ja-JP" kern="100" dirty="0">
                <a:solidFill>
                  <a:srgbClr val="000000"/>
                </a:solidFill>
                <a:latin typeface="Meiryo UI" panose="020B0604030504040204" pitchFamily="50" charset="-128"/>
                <a:ea typeface="Meiryo UI" panose="020B0604030504040204" pitchFamily="50" charset="-128"/>
              </a:rPr>
              <a:t>年</a:t>
            </a:r>
            <a:r>
              <a:rPr lang="en-US" altLang="ja-JP" kern="100" dirty="0">
                <a:solidFill>
                  <a:srgbClr val="000000"/>
                </a:solidFill>
                <a:latin typeface="Meiryo UI" panose="020B0604030504040204" pitchFamily="50" charset="-128"/>
                <a:ea typeface="Meiryo UI" panose="020B0604030504040204" pitchFamily="50" charset="-128"/>
              </a:rPr>
              <a:t>9</a:t>
            </a:r>
            <a:r>
              <a:rPr lang="ja-JP" altLang="ja-JP" kern="100" dirty="0">
                <a:solidFill>
                  <a:srgbClr val="000000"/>
                </a:solidFill>
                <a:latin typeface="Meiryo UI" panose="020B0604030504040204" pitchFamily="50" charset="-128"/>
                <a:ea typeface="Meiryo UI" panose="020B0604030504040204" pitchFamily="50" charset="-128"/>
              </a:rPr>
              <a:t>月</a:t>
            </a:r>
            <a:r>
              <a:rPr lang="ja-JP" altLang="en-US" kern="100" dirty="0">
                <a:solidFill>
                  <a:srgbClr val="000000"/>
                </a:solidFill>
                <a:latin typeface="Meiryo UI" panose="020B0604030504040204" pitchFamily="50" charset="-128"/>
                <a:ea typeface="Meiryo UI" panose="020B0604030504040204" pitchFamily="50" charset="-128"/>
              </a:rPr>
              <a:t>　</a:t>
            </a:r>
            <a:r>
              <a:rPr lang="ja-JP" altLang="ja-JP" kern="100" dirty="0">
                <a:solidFill>
                  <a:srgbClr val="000000"/>
                </a:solidFill>
                <a:latin typeface="Meiryo UI" panose="020B0604030504040204" pitchFamily="50" charset="-128"/>
                <a:ea typeface="Meiryo UI" panose="020B0604030504040204" pitchFamily="50" charset="-128"/>
              </a:rPr>
              <a:t>北海道共和町</a:t>
            </a:r>
            <a:r>
              <a:rPr lang="en-US" altLang="ja-JP" kern="100" dirty="0">
                <a:solidFill>
                  <a:srgbClr val="000000"/>
                </a:solidFill>
                <a:latin typeface="Meiryo UI" panose="020B0604030504040204" pitchFamily="50" charset="-128"/>
                <a:ea typeface="Meiryo UI" panose="020B0604030504040204" pitchFamily="50" charset="-128"/>
              </a:rPr>
              <a:t>(88</a:t>
            </a:r>
            <a:r>
              <a:rPr lang="ja-JP" altLang="ja-JP" kern="100" dirty="0">
                <a:solidFill>
                  <a:srgbClr val="000000"/>
                </a:solidFill>
                <a:latin typeface="Meiryo UI" panose="020B0604030504040204" pitchFamily="50" charset="-128"/>
                <a:ea typeface="Meiryo UI" panose="020B0604030504040204" pitchFamily="50" charset="-128"/>
              </a:rPr>
              <a:t>歳無職男性による暴行罪</a:t>
            </a:r>
            <a:r>
              <a:rPr lang="en-US" altLang="ja-JP" kern="100" dirty="0">
                <a:solidFill>
                  <a:srgbClr val="000000"/>
                </a:solidFill>
                <a:latin typeface="Meiryo UI" panose="020B0604030504040204" pitchFamily="50" charset="-128"/>
                <a:ea typeface="Meiryo UI" panose="020B0604030504040204" pitchFamily="50" charset="-128"/>
              </a:rPr>
              <a:t>(</a:t>
            </a:r>
            <a:r>
              <a:rPr lang="ja-JP" altLang="ja-JP" kern="100" dirty="0">
                <a:solidFill>
                  <a:srgbClr val="000000"/>
                </a:solidFill>
                <a:latin typeface="Meiryo UI" panose="020B0604030504040204" pitchFamily="50" charset="-128"/>
                <a:ea typeface="Meiryo UI" panose="020B0604030504040204" pitchFamily="50" charset="-128"/>
              </a:rPr>
              <a:t>ボウガンを被害者に向ける</a:t>
            </a:r>
            <a:r>
              <a:rPr lang="en-US" altLang="ja-JP" kern="100" dirty="0">
                <a:solidFill>
                  <a:srgbClr val="000000"/>
                </a:solidFill>
                <a:latin typeface="Meiryo UI" panose="020B0604030504040204" pitchFamily="50" charset="-128"/>
                <a:ea typeface="Meiryo UI" panose="020B0604030504040204" pitchFamily="50" charset="-128"/>
              </a:rPr>
              <a:t>):</a:t>
            </a:r>
            <a:r>
              <a:rPr lang="ja-JP" altLang="ja-JP" kern="100" dirty="0">
                <a:solidFill>
                  <a:srgbClr val="000000"/>
                </a:solidFill>
                <a:latin typeface="Meiryo UI" panose="020B0604030504040204" pitchFamily="50" charset="-128"/>
                <a:ea typeface="Meiryo UI" panose="020B0604030504040204" pitchFamily="50" charset="-128"/>
              </a:rPr>
              <a:t>被害者　男性）</a:t>
            </a:r>
            <a:endParaRPr lang="ja-JP" altLang="ja-JP" dirty="0">
              <a:latin typeface="Arial" panose="020B0604020202020204" pitchFamily="34" charset="0"/>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1"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r>
              <a:rPr kumimoji="0" lang="ja-JP" altLang="en-US" b="1" kern="0" dirty="0">
                <a:solidFill>
                  <a:prstClr val="black"/>
                </a:solidFill>
                <a:latin typeface="Meiryo UI" panose="020B0604030504040204" pitchFamily="50" charset="-128"/>
                <a:ea typeface="Meiryo UI" panose="020B0604030504040204" pitchFamily="50" charset="-128"/>
              </a:rPr>
              <a:t>（２）</a:t>
            </a: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府内のクロスボウの販売実態について</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r>
              <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・府内においてクロスボウを販売する事業者は確認できなかったが、インターネット上ではクロスボウが販売されており、インターネッ</a:t>
            </a: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r>
              <a:rPr kumimoji="0" lang="en-US" altLang="ja-JP" kern="0" dirty="0">
                <a:solidFill>
                  <a:prstClr val="black"/>
                </a:solidFill>
                <a:latin typeface="Meiryo UI" panose="020B0604030504040204" pitchFamily="50" charset="-128"/>
                <a:ea typeface="Meiryo UI" panose="020B0604030504040204" pitchFamily="50" charset="-128"/>
              </a:rPr>
              <a:t>   </a:t>
            </a:r>
            <a:r>
              <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トを通じた購入が可能。</a:t>
            </a: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ts val="2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右矢印 6"/>
          <p:cNvSpPr/>
          <p:nvPr/>
        </p:nvSpPr>
        <p:spPr>
          <a:xfrm>
            <a:off x="1131990" y="4960609"/>
            <a:ext cx="653357" cy="699706"/>
          </a:xfrm>
          <a:prstGeom prst="righ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25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正方形/長方形 7"/>
          <p:cNvSpPr/>
          <p:nvPr/>
        </p:nvSpPr>
        <p:spPr>
          <a:xfrm>
            <a:off x="2091328" y="4960609"/>
            <a:ext cx="8214742" cy="699707"/>
          </a:xfrm>
          <a:prstGeom prst="rect">
            <a:avLst/>
          </a:prstGeom>
          <a:solidFill>
            <a:sysClr val="window" lastClr="FFFFFF"/>
          </a:solidFill>
          <a:ln w="38100" cap="flat" cmpd="dbl" algn="ctr">
            <a:solidFill>
              <a:sysClr val="windowText" lastClr="000000"/>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クロスボウの威力を考慮し、府として青少年が所持しないよう規制が必要</a:t>
            </a:r>
            <a:endParaRPr kumimoji="0" lang="ja-JP" altLang="en-US" sz="2000" b="1" i="0" u="none" strike="noStrike" kern="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 name="正方形/長方形 8"/>
          <p:cNvSpPr/>
          <p:nvPr/>
        </p:nvSpPr>
        <p:spPr>
          <a:xfrm>
            <a:off x="0" y="4802"/>
            <a:ext cx="12192000" cy="432000"/>
          </a:xfrm>
          <a:prstGeom prst="rect">
            <a:avLst/>
          </a:prstGeom>
          <a:solidFill>
            <a:schemeClr val="tx1"/>
          </a:solidFill>
          <a:ln w="25400" cap="flat" cmpd="sng" algn="ctr">
            <a:noFill/>
            <a:prstDash val="solid"/>
          </a:ln>
          <a:effectLst/>
        </p:spPr>
        <p:txBody>
          <a:bodyPr lIns="0" rIns="288000" rtlCol="0" anchor="ctr"/>
          <a:lstStyle/>
          <a:p>
            <a:pPr marL="0" marR="0" lvl="0" indent="0" defTabSz="1280160" eaLnBrk="1" fontAlgn="auto" latinLnBrk="0" hangingPunct="1">
              <a:lnSpc>
                <a:spcPts val="3600"/>
              </a:lnSpc>
              <a:spcBef>
                <a:spcPts val="0"/>
              </a:spcBef>
              <a:spcAft>
                <a:spcPts val="0"/>
              </a:spcAft>
              <a:buClrTx/>
              <a:buSzTx/>
              <a:buFontTx/>
              <a:buNone/>
              <a:tabLst/>
              <a:defRPr/>
            </a:pPr>
            <a:r>
              <a:rPr kumimoji="0" lang="en-US" altLang="ja-JP" sz="2400" b="1" kern="0" noProof="0" dirty="0">
                <a:solidFill>
                  <a:prstClr val="white"/>
                </a:solidFill>
                <a:latin typeface="Meiryo UI" pitchFamily="50" charset="-128"/>
                <a:ea typeface="Meiryo UI" pitchFamily="50" charset="-128"/>
                <a:cs typeface="Meiryo UI" pitchFamily="50" charset="-128"/>
              </a:rPr>
              <a:t>Ⅰ</a:t>
            </a:r>
            <a:r>
              <a:rPr kumimoji="0" lang="ja-JP" altLang="en-US" sz="2400" b="1" kern="0" noProof="0" dirty="0">
                <a:solidFill>
                  <a:prstClr val="white"/>
                </a:solidFill>
                <a:latin typeface="Meiryo UI" pitchFamily="50" charset="-128"/>
                <a:ea typeface="Meiryo UI" pitchFamily="50" charset="-128"/>
                <a:cs typeface="Meiryo UI" pitchFamily="50" charset="-128"/>
              </a:rPr>
              <a:t>　</a:t>
            </a:r>
            <a:r>
              <a:rPr kumimoji="0" lang="en-US" altLang="ja-JP" sz="24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 </a:t>
            </a:r>
            <a:r>
              <a:rPr kumimoji="0" lang="ja-JP" altLang="en-US" sz="2400" b="1" i="0" u="none" strike="noStrike" kern="0" cap="none" spc="0" normalizeH="0" baseline="0" noProof="0" dirty="0">
                <a:ln>
                  <a:noFill/>
                </a:ln>
                <a:solidFill>
                  <a:prstClr val="white"/>
                </a:solidFill>
                <a:effectLst/>
                <a:uLnTx/>
                <a:uFillTx/>
                <a:latin typeface="Meiryo UI" pitchFamily="50" charset="-128"/>
                <a:ea typeface="Meiryo UI" pitchFamily="50" charset="-128"/>
                <a:cs typeface="Meiryo UI" pitchFamily="50" charset="-128"/>
              </a:rPr>
              <a:t>「クロスボウ」の規制について</a:t>
            </a:r>
          </a:p>
        </p:txBody>
      </p:sp>
      <p:sp>
        <p:nvSpPr>
          <p:cNvPr id="10" name="正方形/長方形 9"/>
          <p:cNvSpPr/>
          <p:nvPr/>
        </p:nvSpPr>
        <p:spPr>
          <a:xfrm>
            <a:off x="11489211" y="631125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t>１</a:t>
            </a:r>
          </a:p>
        </p:txBody>
      </p:sp>
    </p:spTree>
    <p:extLst>
      <p:ext uri="{BB962C8B-B14F-4D97-AF65-F5344CB8AC3E}">
        <p14:creationId xmlns:p14="http://schemas.microsoft.com/office/powerpoint/2010/main" val="1230243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64976" y="80714"/>
            <a:ext cx="11451705" cy="6264329"/>
          </a:xfrm>
          <a:prstGeom prst="rect">
            <a:avLst/>
          </a:prstGeom>
          <a:solidFill>
            <a:sysClr val="window" lastClr="FFFFFF"/>
          </a:solidFill>
          <a:ln w="9525" cap="flat" cmpd="sng" algn="ctr">
            <a:solidFill>
              <a:sysClr val="windowText" lastClr="000000"/>
            </a:solidFill>
            <a:prstDash val="solid"/>
          </a:ln>
          <a:effectLst/>
        </p:spPr>
        <p:txBody>
          <a:bodyPr rtlCol="0" anchor="t"/>
          <a:lstStyle/>
          <a:p>
            <a:pPr defTabSz="1280160">
              <a:defRPr/>
            </a:pPr>
            <a:r>
              <a:rPr kumimoji="0" lang="ja-JP" altLang="en-US" sz="1600" b="1" kern="0" dirty="0">
                <a:latin typeface="Meiryo UI" panose="020B0604030504040204" pitchFamily="50" charset="-128"/>
                <a:ea typeface="Meiryo UI" panose="020B0604030504040204" pitchFamily="50" charset="-128"/>
              </a:rPr>
              <a:t>（３）有害な玩具刃物類の指定について</a:t>
            </a:r>
            <a:endParaRPr kumimoji="0" lang="en-US" altLang="ja-JP" sz="1600" b="1" kern="0" dirty="0">
              <a:latin typeface="Meiryo UI" panose="020B0604030504040204" pitchFamily="50" charset="-128"/>
              <a:ea typeface="Meiryo UI" panose="020B0604030504040204" pitchFamily="50" charset="-128"/>
            </a:endParaRPr>
          </a:p>
          <a:p>
            <a:pPr defTabSz="1280160">
              <a:defRPr/>
            </a:pPr>
            <a:endParaRPr kumimoji="0" lang="en-US" altLang="ja-JP" sz="1600" b="1" kern="0" dirty="0">
              <a:latin typeface="Meiryo UI" panose="020B0604030504040204" pitchFamily="50" charset="-128"/>
              <a:ea typeface="Meiryo UI" panose="020B0604030504040204" pitchFamily="50" charset="-128"/>
            </a:endParaRPr>
          </a:p>
          <a:p>
            <a:pPr lvl="0" defTabSz="1280160">
              <a:defRPr/>
            </a:pPr>
            <a:r>
              <a:rPr kumimoji="0" lang="ja-JP" altLang="en-US" sz="1600" b="1" kern="0" dirty="0">
                <a:solidFill>
                  <a:prstClr val="black"/>
                </a:solidFill>
                <a:latin typeface="Meiryo UI" panose="020B0604030504040204" pitchFamily="50" charset="-128"/>
                <a:ea typeface="Meiryo UI" panose="020B0604030504040204" pitchFamily="50" charset="-128"/>
              </a:rPr>
              <a:t>　〇クロスボウの指定の効果</a:t>
            </a:r>
            <a:endParaRPr kumimoji="0" lang="en-US" altLang="ja-JP" sz="1600" b="1"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b="1" kern="0" dirty="0">
                <a:solidFill>
                  <a:prstClr val="black"/>
                </a:solidFill>
                <a:latin typeface="Meiryo UI" panose="020B0604030504040204" pitchFamily="50" charset="-128"/>
                <a:ea typeface="Meiryo UI" panose="020B0604030504040204" pitchFamily="50" charset="-128"/>
              </a:rPr>
              <a:t>　</a:t>
            </a:r>
            <a:r>
              <a:rPr kumimoji="0" lang="ja-JP" altLang="en-US" sz="1600" kern="0" dirty="0">
                <a:solidFill>
                  <a:prstClr val="black"/>
                </a:solidFill>
                <a:latin typeface="Meiryo UI" panose="020B0604030504040204" pitchFamily="50" charset="-128"/>
                <a:ea typeface="Meiryo UI" panose="020B0604030504040204" pitchFamily="50" charset="-128"/>
              </a:rPr>
              <a:t>・クロスボウは構造及び機能が人体に危害を及ぼし、青少年が携帯し、凶器として使用するおそれがあることから、青少年に入手させない。</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▶販売や貸付けを業とする者に対し、青少年への販売・贈与等を禁止（</a:t>
            </a:r>
            <a:r>
              <a:rPr kumimoji="0" lang="en-US" altLang="ja-JP" sz="1600" kern="0" dirty="0">
                <a:solidFill>
                  <a:prstClr val="black"/>
                </a:solidFill>
                <a:latin typeface="Meiryo UI" panose="020B0604030504040204" pitchFamily="50" charset="-128"/>
                <a:ea typeface="Meiryo UI" panose="020B0604030504040204" pitchFamily="50" charset="-128"/>
              </a:rPr>
              <a:t>30</a:t>
            </a:r>
            <a:r>
              <a:rPr kumimoji="0" lang="ja-JP" altLang="en-US" sz="1600" kern="0" dirty="0">
                <a:solidFill>
                  <a:prstClr val="black"/>
                </a:solidFill>
                <a:latin typeface="Meiryo UI" panose="020B0604030504040204" pitchFamily="50" charset="-128"/>
                <a:ea typeface="Meiryo UI" panose="020B0604030504040204" pitchFamily="50" charset="-128"/>
              </a:rPr>
              <a:t>万円以下の罰金）</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▶保護者等すべての者に対し、青少年への販売・贈与等を禁止（努力義務）</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・なお、インターネット販売等により府内の青少年が府外の事業者から有害な玩具刃物類を購入した場合にも本規定が適用。</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endParaRPr kumimoji="0" lang="en-US" altLang="ja-JP" sz="1600" b="1"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b="1" kern="0" dirty="0">
                <a:solidFill>
                  <a:prstClr val="black"/>
                </a:solidFill>
                <a:latin typeface="Meiryo UI" panose="020B0604030504040204" pitchFamily="50" charset="-128"/>
                <a:ea typeface="Meiryo UI" panose="020B0604030504040204" pitchFamily="50" charset="-128"/>
              </a:rPr>
              <a:t>　〇青少年健全育成審議会における審議状況</a:t>
            </a:r>
            <a:endParaRPr kumimoji="0" lang="en-US" altLang="ja-JP" sz="1600" b="1"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en-US" altLang="ja-JP" sz="1600" kern="0" dirty="0">
                <a:solidFill>
                  <a:prstClr val="black"/>
                </a:solidFill>
                <a:latin typeface="Meiryo UI" panose="020B0604030504040204" pitchFamily="50" charset="-128"/>
                <a:ea typeface="Meiryo UI" panose="020B0604030504040204" pitchFamily="50" charset="-128"/>
              </a:rPr>
              <a:t>R2</a:t>
            </a:r>
            <a:r>
              <a:rPr kumimoji="0" lang="ja-JP" altLang="en-US" sz="1600" kern="0" dirty="0">
                <a:solidFill>
                  <a:prstClr val="black"/>
                </a:solidFill>
                <a:latin typeface="Meiryo UI" panose="020B0604030504040204" pitchFamily="50" charset="-128"/>
                <a:ea typeface="Meiryo UI" panose="020B0604030504040204" pitchFamily="50" charset="-128"/>
              </a:rPr>
              <a:t>年</a:t>
            </a:r>
            <a:r>
              <a:rPr kumimoji="0" lang="en-US" altLang="ja-JP" sz="1600" kern="0" dirty="0">
                <a:solidFill>
                  <a:prstClr val="black"/>
                </a:solidFill>
                <a:latin typeface="Meiryo UI" panose="020B0604030504040204" pitchFamily="50" charset="-128"/>
                <a:ea typeface="Meiryo UI" panose="020B0604030504040204" pitchFamily="50" charset="-128"/>
              </a:rPr>
              <a:t>9</a:t>
            </a:r>
            <a:r>
              <a:rPr kumimoji="0" lang="ja-JP" altLang="en-US" sz="1600" kern="0" dirty="0">
                <a:solidFill>
                  <a:prstClr val="black"/>
                </a:solidFill>
                <a:latin typeface="Meiryo UI" panose="020B0604030504040204" pitchFamily="50" charset="-128"/>
                <a:ea typeface="Meiryo UI" panose="020B0604030504040204" pitchFamily="50" charset="-128"/>
              </a:rPr>
              <a:t>月</a:t>
            </a:r>
            <a:r>
              <a:rPr kumimoji="0" lang="en-US" altLang="ja-JP" sz="1600" kern="0" dirty="0">
                <a:solidFill>
                  <a:prstClr val="black"/>
                </a:solidFill>
                <a:latin typeface="Meiryo UI" panose="020B0604030504040204" pitchFamily="50" charset="-128"/>
                <a:ea typeface="Meiryo UI" panose="020B0604030504040204" pitchFamily="50" charset="-128"/>
              </a:rPr>
              <a:t>17</a:t>
            </a:r>
            <a:r>
              <a:rPr kumimoji="0" lang="ja-JP" altLang="en-US" sz="1600" kern="0" dirty="0">
                <a:solidFill>
                  <a:prstClr val="black"/>
                </a:solidFill>
                <a:latin typeface="Meiryo UI" panose="020B0604030504040204" pitchFamily="50" charset="-128"/>
                <a:ea typeface="Meiryo UI" panose="020B0604030504040204" pitchFamily="50" charset="-128"/>
              </a:rPr>
              <a:t>日　</a:t>
            </a:r>
            <a:r>
              <a:rPr lang="ja-JP" altLang="ja-JP" sz="1600" dirty="0">
                <a:latin typeface="Meiryo UI" panose="020B0604030504040204" pitchFamily="50" charset="-128"/>
                <a:ea typeface="Meiryo UI" panose="020B0604030504040204" pitchFamily="50" charset="-128"/>
              </a:rPr>
              <a:t>条例第</a:t>
            </a:r>
            <a:r>
              <a:rPr lang="en-US" altLang="ja-JP" sz="1600" dirty="0">
                <a:latin typeface="Meiryo UI" panose="020B0604030504040204" pitchFamily="50" charset="-128"/>
                <a:ea typeface="Meiryo UI" panose="020B0604030504040204" pitchFamily="50" charset="-128"/>
              </a:rPr>
              <a:t>47</a:t>
            </a:r>
            <a:r>
              <a:rPr lang="ja-JP" altLang="ja-JP" sz="1600" dirty="0">
                <a:latin typeface="Meiryo UI" panose="020B0604030504040204" pitchFamily="50" charset="-128"/>
                <a:ea typeface="Meiryo UI" panose="020B0604030504040204" pitchFamily="50" charset="-128"/>
              </a:rPr>
              <a:t>条第１項の規定により</a:t>
            </a:r>
            <a:r>
              <a:rPr lang="ja-JP" altLang="en-US" sz="1600" dirty="0">
                <a:latin typeface="Meiryo UI" panose="020B0604030504040204" pitchFamily="50" charset="-128"/>
                <a:ea typeface="Meiryo UI" panose="020B0604030504040204" pitchFamily="50" charset="-128"/>
              </a:rPr>
              <a:t>知事から青少年健全育成審議会に対し、</a:t>
            </a:r>
            <a:r>
              <a:rPr lang="ja-JP" altLang="ja-JP" sz="1600" dirty="0">
                <a:latin typeface="Meiryo UI" panose="020B0604030504040204" pitchFamily="50" charset="-128"/>
                <a:ea typeface="Meiryo UI" panose="020B0604030504040204" pitchFamily="50" charset="-128"/>
              </a:rPr>
              <a:t>有害な玩具刃物類の指定について諮問</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en-US" altLang="ja-JP" sz="1600" kern="0" dirty="0">
                <a:solidFill>
                  <a:prstClr val="black"/>
                </a:solidFill>
                <a:latin typeface="Meiryo UI" panose="020B0604030504040204" pitchFamily="50" charset="-128"/>
                <a:ea typeface="Meiryo UI" panose="020B0604030504040204" pitchFamily="50" charset="-128"/>
              </a:rPr>
              <a:t>R2</a:t>
            </a:r>
            <a:r>
              <a:rPr kumimoji="0" lang="ja-JP" altLang="en-US" sz="1600" kern="0" dirty="0">
                <a:solidFill>
                  <a:prstClr val="black"/>
                </a:solidFill>
                <a:latin typeface="Meiryo UI" panose="020B0604030504040204" pitchFamily="50" charset="-128"/>
                <a:ea typeface="Meiryo UI" panose="020B0604030504040204" pitchFamily="50" charset="-128"/>
              </a:rPr>
              <a:t>年</a:t>
            </a:r>
            <a:r>
              <a:rPr kumimoji="0" lang="en-US" altLang="ja-JP" sz="1600" kern="0" dirty="0">
                <a:solidFill>
                  <a:prstClr val="black"/>
                </a:solidFill>
                <a:latin typeface="Meiryo UI" panose="020B0604030504040204" pitchFamily="50" charset="-128"/>
                <a:ea typeface="Meiryo UI" panose="020B0604030504040204" pitchFamily="50" charset="-128"/>
              </a:rPr>
              <a:t>9</a:t>
            </a:r>
            <a:r>
              <a:rPr kumimoji="0" lang="ja-JP" altLang="en-US" sz="1600" kern="0" dirty="0">
                <a:solidFill>
                  <a:prstClr val="black"/>
                </a:solidFill>
                <a:latin typeface="Meiryo UI" panose="020B0604030504040204" pitchFamily="50" charset="-128"/>
                <a:ea typeface="Meiryo UI" panose="020B0604030504040204" pitchFamily="50" charset="-128"/>
              </a:rPr>
              <a:t>月</a:t>
            </a:r>
            <a:r>
              <a:rPr kumimoji="0" lang="en-US" altLang="ja-JP" sz="1600" kern="0" dirty="0">
                <a:solidFill>
                  <a:prstClr val="black"/>
                </a:solidFill>
                <a:latin typeface="Meiryo UI" panose="020B0604030504040204" pitchFamily="50" charset="-128"/>
                <a:ea typeface="Meiryo UI" panose="020B0604030504040204" pitchFamily="50" charset="-128"/>
              </a:rPr>
              <a:t>30</a:t>
            </a:r>
            <a:r>
              <a:rPr kumimoji="0" lang="ja-JP" altLang="en-US" sz="1600" kern="0" dirty="0">
                <a:solidFill>
                  <a:prstClr val="black"/>
                </a:solidFill>
                <a:latin typeface="Meiryo UI" panose="020B0604030504040204" pitchFamily="50" charset="-128"/>
                <a:ea typeface="Meiryo UI" panose="020B0604030504040204" pitchFamily="50" charset="-128"/>
              </a:rPr>
              <a:t>日　</a:t>
            </a:r>
            <a:r>
              <a:rPr lang="ja-JP" altLang="en-US" sz="1600" dirty="0">
                <a:latin typeface="Meiryo UI" panose="020B0604030504040204" pitchFamily="50" charset="-128"/>
                <a:ea typeface="Meiryo UI" panose="020B0604030504040204" pitchFamily="50" charset="-128"/>
              </a:rPr>
              <a:t>青少年健全育成</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審議会</a:t>
            </a:r>
            <a:r>
              <a:rPr kumimoji="0" lang="ja-JP" altLang="en-US" sz="1600" kern="0" dirty="0">
                <a:solidFill>
                  <a:prstClr val="black"/>
                </a:solidFill>
                <a:latin typeface="Meiryo UI" panose="020B0604030504040204" pitchFamily="50" charset="-128"/>
                <a:ea typeface="Meiryo UI" panose="020B0604030504040204" pitchFamily="50" charset="-128"/>
              </a:rPr>
              <a:t>において</a:t>
            </a:r>
            <a:r>
              <a:rPr kumimoji="0" lang="ja-JP"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「クロスボウは有害な玩具刃物類に指定すべき」と</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答申。</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b="1" kern="0" dirty="0">
                <a:solidFill>
                  <a:prstClr val="black"/>
                </a:solidFill>
                <a:latin typeface="Meiryo UI" panose="020B0604030504040204" pitchFamily="50" charset="-128"/>
                <a:ea typeface="Meiryo UI" panose="020B0604030504040204" pitchFamily="50" charset="-128"/>
              </a:rPr>
              <a:t>　〇</a:t>
            </a:r>
            <a:r>
              <a:rPr kumimoji="0" lang="ja-JP" altLang="en-US" sz="1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指定内容</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spcBef>
                <a:spcPts val="0"/>
              </a:spcBef>
              <a:spcAft>
                <a:spcPts val="0"/>
              </a:spcAft>
              <a:buClrTx/>
              <a:buSzTx/>
              <a:buFontTx/>
              <a:buNone/>
              <a:tabLst/>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指定・告示年月日　</a:t>
            </a:r>
            <a:r>
              <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R</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２年</a:t>
            </a:r>
            <a:r>
              <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10</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月９日</a:t>
            </a:r>
          </a:p>
          <a:p>
            <a:pPr marL="0" marR="0" lvl="0" indent="0" defTabSz="1280160" eaLnBrk="1" fontAlgn="auto" latinLnBrk="0" hangingPunct="1">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・指定する玩具刃物類の品名、構造、機能　　　</a:t>
            </a:r>
          </a:p>
          <a:p>
            <a:pPr marL="0" marR="0" lvl="0" indent="0" defTabSz="1280160" eaLnBrk="1" fontAlgn="auto" latinLnBrk="0" hangingPunct="1">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品名　クロスボウ</a:t>
            </a:r>
          </a:p>
          <a:p>
            <a:pPr marL="0" marR="0" lvl="0" indent="0" defTabSz="1280160" eaLnBrk="1" fontAlgn="auto" latinLnBrk="0" hangingPunct="1">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構造　銃型の弓で、銃同様に引き金を引くことで、矢を発射させるもの</a:t>
            </a:r>
          </a:p>
          <a:p>
            <a:pPr lvl="0" defTabSz="1280160">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機能　当該クロスボウに矢を装塡し、発射した場合において、発射された矢の有する発射直後の単位面積当たり</a:t>
            </a:r>
            <a:r>
              <a:rPr kumimoji="0" lang="ja-JP" altLang="en-US" sz="1600" kern="0" dirty="0">
                <a:solidFill>
                  <a:prstClr val="black"/>
                </a:solidFill>
                <a:latin typeface="Meiryo UI" panose="020B0604030504040204" pitchFamily="50" charset="-128"/>
                <a:ea typeface="Meiryo UI" panose="020B0604030504040204" pitchFamily="50" charset="-128"/>
              </a:rPr>
              <a:t>のエネルギーが</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en-US" altLang="ja-JP" sz="1600" kern="0" dirty="0">
                <a:solidFill>
                  <a:prstClr val="black"/>
                </a:solidFill>
                <a:latin typeface="Meiryo UI" panose="020B0604030504040204" pitchFamily="50" charset="-128"/>
                <a:ea typeface="Meiryo UI" panose="020B0604030504040204" pitchFamily="50" charset="-128"/>
              </a:rPr>
              <a:t>0.69</a:t>
            </a:r>
            <a:r>
              <a:rPr kumimoji="0" lang="ja-JP" altLang="en-US" sz="1600" kern="0" dirty="0">
                <a:solidFill>
                  <a:prstClr val="black"/>
                </a:solidFill>
                <a:latin typeface="Meiryo UI" panose="020B0604030504040204" pitchFamily="50" charset="-128"/>
                <a:ea typeface="Meiryo UI" panose="020B0604030504040204" pitchFamily="50" charset="-128"/>
              </a:rPr>
              <a:t>Ｊ／㎠</a:t>
            </a: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以上のもの</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defTabSz="1280160">
              <a:defRPr/>
            </a:pP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ja-JP" altLang="en-US" sz="1600" b="1" kern="0" dirty="0">
                <a:solidFill>
                  <a:prstClr val="black"/>
                </a:solidFill>
                <a:latin typeface="Meiryo UI" panose="020B0604030504040204" pitchFamily="50" charset="-128"/>
                <a:ea typeface="Meiryo UI" panose="020B0604030504040204" pitchFamily="50" charset="-128"/>
              </a:rPr>
              <a:t>〇要望</a:t>
            </a:r>
            <a:endParaRPr kumimoji="0" lang="en-US" altLang="ja-JP" sz="1600" b="1"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ja-JP" sz="1600" kern="0" dirty="0">
                <a:solidFill>
                  <a:prstClr val="black"/>
                </a:solidFill>
                <a:latin typeface="Meiryo UI" panose="020B0604030504040204" pitchFamily="50" charset="-128"/>
                <a:ea typeface="Meiryo UI" panose="020B0604030504040204" pitchFamily="50" charset="-128"/>
              </a:rPr>
              <a:t>第</a:t>
            </a:r>
            <a:r>
              <a:rPr kumimoji="0" lang="en-US" altLang="ja-JP" sz="1600" kern="0" dirty="0">
                <a:solidFill>
                  <a:prstClr val="black"/>
                </a:solidFill>
                <a:latin typeface="Meiryo UI" panose="020B0604030504040204" pitchFamily="50" charset="-128"/>
                <a:ea typeface="Meiryo UI" panose="020B0604030504040204" pitchFamily="50" charset="-128"/>
              </a:rPr>
              <a:t>107</a:t>
            </a:r>
            <a:r>
              <a:rPr kumimoji="0" lang="ja-JP" altLang="ja-JP" sz="1600" kern="0" dirty="0">
                <a:solidFill>
                  <a:prstClr val="black"/>
                </a:solidFill>
                <a:latin typeface="Meiryo UI" panose="020B0604030504040204" pitchFamily="50" charset="-128"/>
                <a:ea typeface="Meiryo UI" panose="020B0604030504040204" pitchFamily="50" charset="-128"/>
              </a:rPr>
              <a:t>回近畿ブロック知事会議（</a:t>
            </a:r>
            <a:r>
              <a:rPr kumimoji="0" lang="en-US" altLang="ja-JP" sz="1600" kern="0" dirty="0">
                <a:solidFill>
                  <a:prstClr val="black"/>
                </a:solidFill>
                <a:latin typeface="Meiryo UI" panose="020B0604030504040204" pitchFamily="50" charset="-128"/>
                <a:ea typeface="Meiryo UI" panose="020B0604030504040204" pitchFamily="50" charset="-128"/>
              </a:rPr>
              <a:t>R2</a:t>
            </a:r>
            <a:r>
              <a:rPr kumimoji="0" lang="ja-JP" altLang="en-US" sz="1600" kern="0" dirty="0">
                <a:solidFill>
                  <a:prstClr val="black"/>
                </a:solidFill>
                <a:latin typeface="Meiryo UI" panose="020B0604030504040204" pitchFamily="50" charset="-128"/>
                <a:ea typeface="Meiryo UI" panose="020B0604030504040204" pitchFamily="50" charset="-128"/>
              </a:rPr>
              <a:t>年</a:t>
            </a:r>
            <a:r>
              <a:rPr kumimoji="0" lang="en-US" altLang="ja-JP" sz="1600" kern="0" dirty="0">
                <a:solidFill>
                  <a:prstClr val="black"/>
                </a:solidFill>
                <a:latin typeface="Meiryo UI" panose="020B0604030504040204" pitchFamily="50" charset="-128"/>
                <a:ea typeface="Meiryo UI" panose="020B0604030504040204" pitchFamily="50" charset="-128"/>
              </a:rPr>
              <a:t>10</a:t>
            </a:r>
            <a:r>
              <a:rPr kumimoji="0" lang="ja-JP" altLang="ja-JP" sz="1600" kern="0" dirty="0">
                <a:solidFill>
                  <a:prstClr val="black"/>
                </a:solidFill>
                <a:latin typeface="Meiryo UI" panose="020B0604030504040204" pitchFamily="50" charset="-128"/>
                <a:ea typeface="Meiryo UI" panose="020B0604030504040204" pitchFamily="50" charset="-128"/>
              </a:rPr>
              <a:t>月</a:t>
            </a:r>
            <a:r>
              <a:rPr kumimoji="0" lang="en-US" altLang="ja-JP" sz="1600" kern="0" dirty="0">
                <a:solidFill>
                  <a:prstClr val="black"/>
                </a:solidFill>
                <a:latin typeface="Meiryo UI" panose="020B0604030504040204" pitchFamily="50" charset="-128"/>
                <a:ea typeface="Meiryo UI" panose="020B0604030504040204" pitchFamily="50" charset="-128"/>
              </a:rPr>
              <a:t>29</a:t>
            </a:r>
            <a:r>
              <a:rPr kumimoji="0" lang="ja-JP" altLang="ja-JP" sz="1600" kern="0" dirty="0">
                <a:solidFill>
                  <a:prstClr val="black"/>
                </a:solidFill>
                <a:latin typeface="Meiryo UI" panose="020B0604030504040204" pitchFamily="50" charset="-128"/>
                <a:ea typeface="Meiryo UI" panose="020B0604030504040204" pitchFamily="50" charset="-128"/>
              </a:rPr>
              <a:t>日開催）において、本府が提案し採択された「クロスボウに関する規制の強化について」の</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lvl="0" defTabSz="1280160">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ja-JP" altLang="ja-JP" sz="1600" kern="0" dirty="0">
                <a:solidFill>
                  <a:prstClr val="black"/>
                </a:solidFill>
                <a:latin typeface="Meiryo UI" panose="020B0604030504040204" pitchFamily="50" charset="-128"/>
                <a:ea typeface="Meiryo UI" panose="020B0604030504040204" pitchFamily="50" charset="-128"/>
              </a:rPr>
              <a:t>提言書により、警察庁生活安全局長等に対し、対策を講じるよう</a:t>
            </a:r>
            <a:r>
              <a:rPr kumimoji="0" lang="ja-JP" altLang="en-US" sz="1600" kern="0" dirty="0">
                <a:solidFill>
                  <a:prstClr val="black"/>
                </a:solidFill>
                <a:latin typeface="Meiryo UI" panose="020B0604030504040204" pitchFamily="50" charset="-128"/>
                <a:ea typeface="Meiryo UI" panose="020B0604030504040204" pitchFamily="50" charset="-128"/>
              </a:rPr>
              <a:t>要望（Ｒ２年</a:t>
            </a:r>
            <a:r>
              <a:rPr kumimoji="0" lang="en-US" altLang="ja-JP" sz="1600" kern="0" dirty="0">
                <a:solidFill>
                  <a:prstClr val="black"/>
                </a:solidFill>
                <a:latin typeface="Meiryo UI" panose="020B0604030504040204" pitchFamily="50" charset="-128"/>
                <a:ea typeface="Meiryo UI" panose="020B0604030504040204" pitchFamily="50" charset="-128"/>
              </a:rPr>
              <a:t>12</a:t>
            </a:r>
            <a:r>
              <a:rPr kumimoji="0" lang="ja-JP" altLang="en-US" sz="1600" kern="0" dirty="0">
                <a:solidFill>
                  <a:prstClr val="black"/>
                </a:solidFill>
                <a:latin typeface="Meiryo UI" panose="020B0604030504040204" pitchFamily="50" charset="-128"/>
                <a:ea typeface="Meiryo UI" panose="020B0604030504040204" pitchFamily="50" charset="-128"/>
              </a:rPr>
              <a:t>月</a:t>
            </a:r>
            <a:r>
              <a:rPr kumimoji="0" lang="en-US" altLang="ja-JP" sz="1600" kern="0" dirty="0">
                <a:solidFill>
                  <a:prstClr val="black"/>
                </a:solidFill>
                <a:latin typeface="Meiryo UI" panose="020B0604030504040204" pitchFamily="50" charset="-128"/>
                <a:ea typeface="Meiryo UI" panose="020B0604030504040204" pitchFamily="50" charset="-128"/>
              </a:rPr>
              <a:t>8</a:t>
            </a:r>
            <a:r>
              <a:rPr kumimoji="0" lang="ja-JP" altLang="en-US" sz="1600" kern="0" dirty="0">
                <a:solidFill>
                  <a:prstClr val="black"/>
                </a:solidFill>
                <a:latin typeface="Meiryo UI" panose="020B0604030504040204" pitchFamily="50" charset="-128"/>
                <a:ea typeface="Meiryo UI" panose="020B0604030504040204" pitchFamily="50" charset="-128"/>
              </a:rPr>
              <a:t>日）。</a:t>
            </a:r>
            <a:endParaRPr kumimoji="0" lang="en-US" altLang="ja-JP" sz="1600" kern="0" dirty="0">
              <a:solidFill>
                <a:prstClr val="black"/>
              </a:solidFill>
              <a:latin typeface="Meiryo UI" panose="020B0604030504040204" pitchFamily="50" charset="-128"/>
              <a:ea typeface="Meiryo UI" panose="020B0604030504040204" pitchFamily="50" charset="-128"/>
            </a:endParaRPr>
          </a:p>
          <a:p>
            <a:pPr defTabSz="1280160">
              <a:defRPr/>
            </a:pPr>
            <a:endParaRPr kumimoji="0" lang="en-US" altLang="ja-JP" sz="1600"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spcBef>
                <a:spcPts val="0"/>
              </a:spcBef>
              <a:spcAft>
                <a:spcPts val="0"/>
              </a:spcAft>
              <a:buClrTx/>
              <a:buSzTx/>
              <a:buFontTx/>
              <a:buNone/>
              <a:tabLst/>
              <a:defRPr/>
            </a:pPr>
            <a:endParaRPr kumimoji="0" lang="en-US" altLang="ja-JP" sz="1600"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1280160" eaLnBrk="1" fontAlgn="auto" latinLnBrk="0" hangingPunct="1">
              <a:spcBef>
                <a:spcPts val="0"/>
              </a:spcBef>
              <a:spcAft>
                <a:spcPts val="0"/>
              </a:spcAft>
              <a:buClrTx/>
              <a:buSzTx/>
              <a:buFontTx/>
              <a:buNone/>
              <a:tabLst/>
              <a:defRPr/>
            </a:pPr>
            <a:endParaRPr kumimoji="0" lang="en-US" altLang="ja-JP" sz="1600"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p:cNvSpPr/>
          <p:nvPr/>
        </p:nvSpPr>
        <p:spPr>
          <a:xfrm>
            <a:off x="11489211" y="650082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t>２</a:t>
            </a:r>
            <a:endParaRPr kumimoji="1" lang="ja-JP" altLang="en-US" dirty="0"/>
          </a:p>
        </p:txBody>
      </p:sp>
    </p:spTree>
    <p:extLst>
      <p:ext uri="{BB962C8B-B14F-4D97-AF65-F5344CB8AC3E}">
        <p14:creationId xmlns:p14="http://schemas.microsoft.com/office/powerpoint/2010/main" val="804853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72772" y="670305"/>
            <a:ext cx="11640183" cy="5228219"/>
          </a:xfrm>
          <a:prstGeom prst="rect">
            <a:avLst/>
          </a:prstGeom>
          <a:noFill/>
          <a:ln w="9525" cap="flat" cmpd="sng" algn="ctr">
            <a:solidFill>
              <a:sysClr val="windowText" lastClr="000000"/>
            </a:solidFill>
            <a:prstDash val="solid"/>
          </a:ln>
          <a:effectLst/>
        </p:spPr>
        <p:txBody>
          <a:bodyPr rtlCol="0" anchor="ctr"/>
          <a:lstStyle/>
          <a:p>
            <a:pPr defTabSz="1280160">
              <a:defRPr/>
            </a:pPr>
            <a:endParaRPr kumimoji="0" lang="en-US" altLang="ja-JP" sz="2000" b="1" kern="0" dirty="0">
              <a:solidFill>
                <a:prstClr val="white"/>
              </a:solidFill>
              <a:latin typeface="Meiryo UI" panose="020B0604030504040204" pitchFamily="50" charset="-128"/>
              <a:ea typeface="Meiryo UI" panose="020B0604030504040204" pitchFamily="50" charset="-128"/>
            </a:endParaRPr>
          </a:p>
          <a:p>
            <a:pPr lvl="0" defTabSz="1280160">
              <a:defRPr/>
            </a:pPr>
            <a:r>
              <a:rPr lang="ja-JP" altLang="en-US" b="1" dirty="0">
                <a:latin typeface="Meiryo UI" panose="020B0604030504040204" pitchFamily="50" charset="-128"/>
                <a:ea typeface="Meiryo UI" panose="020B0604030504040204" pitchFamily="50" charset="-128"/>
              </a:rPr>
              <a:t>（１）</a:t>
            </a:r>
            <a:r>
              <a:rPr lang="ja-JP" altLang="ja-JP" b="1" dirty="0">
                <a:latin typeface="Meiryo UI" panose="020B0604030504040204" pitchFamily="50" charset="-128"/>
                <a:ea typeface="Meiryo UI" panose="020B0604030504040204" pitchFamily="50" charset="-128"/>
              </a:rPr>
              <a:t>「クロスボウの所持等の在り方に関する有識者検討会」</a:t>
            </a:r>
            <a:r>
              <a:rPr kumimoji="0" lang="ja-JP" altLang="en-US" b="1" kern="0" dirty="0">
                <a:latin typeface="Meiryo UI" panose="020B0604030504040204" pitchFamily="50" charset="-128"/>
                <a:ea typeface="Meiryo UI" panose="020B0604030504040204" pitchFamily="50" charset="-128"/>
              </a:rPr>
              <a:t>の報告書について</a:t>
            </a:r>
            <a:endParaRPr lang="en-US" altLang="ja-JP" b="1" dirty="0">
              <a:latin typeface="Meiryo UI" panose="020B0604030504040204" pitchFamily="50" charset="-128"/>
              <a:ea typeface="Meiryo UI" panose="020B0604030504040204" pitchFamily="50" charset="-128"/>
            </a:endParaRPr>
          </a:p>
          <a:p>
            <a:pPr lvl="0" defTabSz="1280160"/>
            <a:endParaRPr lang="en-US" altLang="ja-JP" dirty="0">
              <a:solidFill>
                <a:prstClr val="black"/>
              </a:solidFill>
              <a:latin typeface="Meiryo UI" panose="020B0604030504040204" pitchFamily="50" charset="-128"/>
              <a:ea typeface="Meiryo UI" panose="020B0604030504040204" pitchFamily="50" charset="-128"/>
            </a:endParaRPr>
          </a:p>
          <a:p>
            <a:pPr lvl="0" defTabSz="1280160"/>
            <a:r>
              <a:rPr lang="ja-JP" altLang="en-US" dirty="0">
                <a:solidFill>
                  <a:prstClr val="black"/>
                </a:solidFill>
                <a:latin typeface="Meiryo UI" panose="020B0604030504040204" pitchFamily="50" charset="-128"/>
                <a:ea typeface="Meiryo UI" panose="020B0604030504040204" pitchFamily="50" charset="-128"/>
              </a:rPr>
              <a:t>　○警察庁は、クロスボウの所持等の在り方に関する有識者検討会を設置。</a:t>
            </a:r>
            <a:endParaRPr lang="en-US" altLang="ja-JP" dirty="0">
              <a:solidFill>
                <a:prstClr val="black"/>
              </a:solidFill>
              <a:latin typeface="Meiryo UI" panose="020B0604030504040204" pitchFamily="50" charset="-128"/>
              <a:ea typeface="Meiryo UI" panose="020B0604030504040204" pitchFamily="50" charset="-128"/>
            </a:endParaRPr>
          </a:p>
          <a:p>
            <a:pPr lvl="0" defTabSz="1280160"/>
            <a:endParaRPr lang="en-US" altLang="ja-JP" dirty="0">
              <a:solidFill>
                <a:prstClr val="black"/>
              </a:solidFill>
              <a:latin typeface="Meiryo UI" panose="020B0604030504040204" pitchFamily="50" charset="-128"/>
              <a:ea typeface="Meiryo UI" panose="020B0604030504040204" pitchFamily="50" charset="-128"/>
            </a:endParaRPr>
          </a:p>
          <a:p>
            <a:pPr defTabSz="1280160"/>
            <a:r>
              <a:rPr lang="ja-JP" altLang="en-US"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第</a:t>
            </a:r>
            <a:r>
              <a:rPr lang="en-US" altLang="ja-JP" dirty="0">
                <a:solidFill>
                  <a:prstClr val="black"/>
                </a:solidFill>
                <a:latin typeface="Meiryo UI" panose="020B0604030504040204" pitchFamily="50" charset="-128"/>
                <a:ea typeface="Meiryo UI" panose="020B0604030504040204" pitchFamily="50" charset="-128"/>
              </a:rPr>
              <a:t>1</a:t>
            </a:r>
            <a:r>
              <a:rPr lang="ja-JP" altLang="ja-JP" dirty="0">
                <a:solidFill>
                  <a:prstClr val="black"/>
                </a:solidFill>
                <a:latin typeface="Meiryo UI" panose="020B0604030504040204" pitchFamily="50" charset="-128"/>
                <a:ea typeface="Meiryo UI" panose="020B0604030504040204" pitchFamily="50" charset="-128"/>
              </a:rPr>
              <a:t>回　</a:t>
            </a:r>
            <a:r>
              <a:rPr lang="en-US" altLang="ja-JP" dirty="0">
                <a:solidFill>
                  <a:prstClr val="black"/>
                </a:solidFill>
                <a:latin typeface="Meiryo UI" panose="020B0604030504040204" pitchFamily="50" charset="-128"/>
                <a:ea typeface="Meiryo UI" panose="020B0604030504040204" pitchFamily="50" charset="-128"/>
              </a:rPr>
              <a:t>R</a:t>
            </a:r>
            <a:r>
              <a:rPr lang="ja-JP" altLang="ja-JP" dirty="0">
                <a:solidFill>
                  <a:prstClr val="black"/>
                </a:solidFill>
                <a:latin typeface="Meiryo UI" panose="020B0604030504040204" pitchFamily="50" charset="-128"/>
                <a:ea typeface="Meiryo UI" panose="020B0604030504040204" pitchFamily="50" charset="-128"/>
              </a:rPr>
              <a:t>２年 ９月</a:t>
            </a:r>
            <a:r>
              <a:rPr lang="en-US" altLang="ja-JP" dirty="0">
                <a:solidFill>
                  <a:prstClr val="black"/>
                </a:solidFill>
                <a:latin typeface="Meiryo UI" panose="020B0604030504040204" pitchFamily="50" charset="-128"/>
                <a:ea typeface="Meiryo UI" panose="020B0604030504040204" pitchFamily="50" charset="-128"/>
              </a:rPr>
              <a:t>23</a:t>
            </a:r>
            <a:r>
              <a:rPr lang="ja-JP" altLang="ja-JP" dirty="0">
                <a:solidFill>
                  <a:prstClr val="black"/>
                </a:solidFill>
                <a:latin typeface="Meiryo UI" panose="020B0604030504040204" pitchFamily="50" charset="-128"/>
                <a:ea typeface="Meiryo UI" panose="020B0604030504040204" pitchFamily="50" charset="-128"/>
              </a:rPr>
              <a:t>日</a:t>
            </a:r>
            <a:r>
              <a:rPr lang="ja-JP" altLang="en-US"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自由討議　</a:t>
            </a:r>
          </a:p>
          <a:p>
            <a:pPr defTabSz="1280160"/>
            <a:r>
              <a:rPr lang="ja-JP" altLang="en-US"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第</a:t>
            </a:r>
            <a:r>
              <a:rPr lang="en-US" altLang="ja-JP" dirty="0">
                <a:solidFill>
                  <a:prstClr val="black"/>
                </a:solidFill>
                <a:latin typeface="Meiryo UI" panose="020B0604030504040204" pitchFamily="50" charset="-128"/>
                <a:ea typeface="Meiryo UI" panose="020B0604030504040204" pitchFamily="50" charset="-128"/>
              </a:rPr>
              <a:t>2</a:t>
            </a:r>
            <a:r>
              <a:rPr lang="ja-JP" altLang="ja-JP" dirty="0">
                <a:solidFill>
                  <a:prstClr val="black"/>
                </a:solidFill>
                <a:latin typeface="Meiryo UI" panose="020B0604030504040204" pitchFamily="50" charset="-128"/>
                <a:ea typeface="Meiryo UI" panose="020B0604030504040204" pitchFamily="50" charset="-128"/>
              </a:rPr>
              <a:t>回　</a:t>
            </a:r>
            <a:r>
              <a:rPr lang="en-US" altLang="ja-JP" dirty="0">
                <a:solidFill>
                  <a:prstClr val="black"/>
                </a:solidFill>
                <a:latin typeface="Meiryo UI" panose="020B0604030504040204" pitchFamily="50" charset="-128"/>
                <a:ea typeface="Meiryo UI" panose="020B0604030504040204" pitchFamily="50" charset="-128"/>
              </a:rPr>
              <a:t>R</a:t>
            </a:r>
            <a:r>
              <a:rPr lang="ja-JP" altLang="ja-JP" dirty="0">
                <a:solidFill>
                  <a:prstClr val="black"/>
                </a:solidFill>
                <a:latin typeface="Meiryo UI" panose="020B0604030504040204" pitchFamily="50" charset="-128"/>
                <a:ea typeface="Meiryo UI" panose="020B0604030504040204" pitchFamily="50" charset="-128"/>
              </a:rPr>
              <a:t>２年</a:t>
            </a:r>
            <a:r>
              <a:rPr lang="en-US" altLang="ja-JP" dirty="0">
                <a:solidFill>
                  <a:prstClr val="black"/>
                </a:solidFill>
                <a:latin typeface="Meiryo UI" panose="020B0604030504040204" pitchFamily="50" charset="-128"/>
                <a:ea typeface="Meiryo UI" panose="020B0604030504040204" pitchFamily="50" charset="-128"/>
              </a:rPr>
              <a:t>10</a:t>
            </a:r>
            <a:r>
              <a:rPr lang="ja-JP" altLang="ja-JP" dirty="0">
                <a:solidFill>
                  <a:prstClr val="black"/>
                </a:solidFill>
                <a:latin typeface="Meiryo UI" panose="020B0604030504040204" pitchFamily="50" charset="-128"/>
                <a:ea typeface="Meiryo UI" panose="020B0604030504040204" pitchFamily="50" charset="-128"/>
              </a:rPr>
              <a:t>月</a:t>
            </a:r>
            <a:r>
              <a:rPr lang="en-US" altLang="ja-JP" dirty="0">
                <a:solidFill>
                  <a:prstClr val="black"/>
                </a:solidFill>
                <a:latin typeface="Meiryo UI" panose="020B0604030504040204" pitchFamily="50" charset="-128"/>
                <a:ea typeface="Meiryo UI" panose="020B0604030504040204" pitchFamily="50" charset="-128"/>
              </a:rPr>
              <a:t>14</a:t>
            </a:r>
            <a:r>
              <a:rPr lang="ja-JP" altLang="ja-JP" dirty="0">
                <a:solidFill>
                  <a:prstClr val="black"/>
                </a:solidFill>
                <a:latin typeface="Meiryo UI" panose="020B0604030504040204" pitchFamily="50" charset="-128"/>
                <a:ea typeface="Meiryo UI" panose="020B0604030504040204" pitchFamily="50" charset="-128"/>
              </a:rPr>
              <a:t>日</a:t>
            </a:r>
            <a:r>
              <a:rPr lang="ja-JP" altLang="en-US" dirty="0">
                <a:solidFill>
                  <a:prstClr val="black"/>
                </a:solidFill>
                <a:latin typeface="Meiryo UI" panose="020B0604030504040204" pitchFamily="50" charset="-128"/>
                <a:ea typeface="Meiryo UI" panose="020B0604030504040204" pitchFamily="50" charset="-128"/>
              </a:rPr>
              <a:t>　 自由</a:t>
            </a:r>
            <a:r>
              <a:rPr lang="ja-JP" altLang="ja-JP" dirty="0">
                <a:solidFill>
                  <a:prstClr val="black"/>
                </a:solidFill>
                <a:latin typeface="Meiryo UI" panose="020B0604030504040204" pitchFamily="50" charset="-128"/>
                <a:ea typeface="Meiryo UI" panose="020B0604030504040204" pitchFamily="50" charset="-128"/>
              </a:rPr>
              <a:t>討議</a:t>
            </a:r>
          </a:p>
          <a:p>
            <a:pPr defTabSz="1280160"/>
            <a:r>
              <a:rPr lang="ja-JP" altLang="en-US"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第</a:t>
            </a:r>
            <a:r>
              <a:rPr lang="en-US" altLang="ja-JP" dirty="0">
                <a:solidFill>
                  <a:prstClr val="black"/>
                </a:solidFill>
                <a:latin typeface="Meiryo UI" panose="020B0604030504040204" pitchFamily="50" charset="-128"/>
                <a:ea typeface="Meiryo UI" panose="020B0604030504040204" pitchFamily="50" charset="-128"/>
              </a:rPr>
              <a:t>3</a:t>
            </a:r>
            <a:r>
              <a:rPr lang="ja-JP" altLang="ja-JP" dirty="0">
                <a:solidFill>
                  <a:prstClr val="black"/>
                </a:solidFill>
                <a:latin typeface="Meiryo UI" panose="020B0604030504040204" pitchFamily="50" charset="-128"/>
                <a:ea typeface="Meiryo UI" panose="020B0604030504040204" pitchFamily="50" charset="-128"/>
              </a:rPr>
              <a:t>回　</a:t>
            </a:r>
            <a:r>
              <a:rPr lang="en-US" altLang="ja-JP" dirty="0">
                <a:solidFill>
                  <a:prstClr val="black"/>
                </a:solidFill>
                <a:latin typeface="Meiryo UI" panose="020B0604030504040204" pitchFamily="50" charset="-128"/>
                <a:ea typeface="Meiryo UI" panose="020B0604030504040204" pitchFamily="50" charset="-128"/>
              </a:rPr>
              <a:t>R</a:t>
            </a:r>
            <a:r>
              <a:rPr lang="ja-JP" altLang="en-US" dirty="0">
                <a:solidFill>
                  <a:prstClr val="black"/>
                </a:solidFill>
                <a:latin typeface="Meiryo UI" panose="020B0604030504040204" pitchFamily="50" charset="-128"/>
                <a:ea typeface="Meiryo UI" panose="020B0604030504040204" pitchFamily="50" charset="-128"/>
              </a:rPr>
              <a:t>２</a:t>
            </a:r>
            <a:r>
              <a:rPr lang="ja-JP" altLang="ja-JP" dirty="0">
                <a:solidFill>
                  <a:prstClr val="black"/>
                </a:solidFill>
                <a:latin typeface="Meiryo UI" panose="020B0604030504040204" pitchFamily="50" charset="-128"/>
                <a:ea typeface="Meiryo UI" panose="020B0604030504040204" pitchFamily="50" charset="-128"/>
              </a:rPr>
              <a:t>年</a:t>
            </a:r>
            <a:r>
              <a:rPr lang="en-US" altLang="ja-JP" dirty="0">
                <a:solidFill>
                  <a:prstClr val="black"/>
                </a:solidFill>
                <a:latin typeface="Meiryo UI" panose="020B0604030504040204" pitchFamily="50" charset="-128"/>
                <a:ea typeface="Meiryo UI" panose="020B0604030504040204" pitchFamily="50" charset="-128"/>
              </a:rPr>
              <a:t>11</a:t>
            </a:r>
            <a:r>
              <a:rPr lang="ja-JP" altLang="ja-JP" dirty="0">
                <a:solidFill>
                  <a:prstClr val="black"/>
                </a:solidFill>
                <a:latin typeface="Meiryo UI" panose="020B0604030504040204" pitchFamily="50" charset="-128"/>
                <a:ea typeface="Meiryo UI" panose="020B0604030504040204" pitchFamily="50" charset="-128"/>
              </a:rPr>
              <a:t>月 ２日</a:t>
            </a:r>
            <a:r>
              <a:rPr lang="en-US" altLang="ja-JP"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自由討議</a:t>
            </a:r>
          </a:p>
          <a:p>
            <a:pPr defTabSz="1280160"/>
            <a:r>
              <a:rPr lang="ja-JP" altLang="en-US"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第</a:t>
            </a:r>
            <a:r>
              <a:rPr lang="en-US" altLang="ja-JP" dirty="0">
                <a:solidFill>
                  <a:prstClr val="black"/>
                </a:solidFill>
                <a:latin typeface="Meiryo UI" panose="020B0604030504040204" pitchFamily="50" charset="-128"/>
                <a:ea typeface="Meiryo UI" panose="020B0604030504040204" pitchFamily="50" charset="-128"/>
              </a:rPr>
              <a:t>4</a:t>
            </a:r>
            <a:r>
              <a:rPr lang="ja-JP" altLang="ja-JP" dirty="0">
                <a:solidFill>
                  <a:prstClr val="black"/>
                </a:solidFill>
                <a:latin typeface="Meiryo UI" panose="020B0604030504040204" pitchFamily="50" charset="-128"/>
                <a:ea typeface="Meiryo UI" panose="020B0604030504040204" pitchFamily="50" charset="-128"/>
              </a:rPr>
              <a:t>回　</a:t>
            </a:r>
            <a:r>
              <a:rPr lang="en-US" altLang="ja-JP" dirty="0">
                <a:solidFill>
                  <a:prstClr val="black"/>
                </a:solidFill>
                <a:latin typeface="Meiryo UI" panose="020B0604030504040204" pitchFamily="50" charset="-128"/>
                <a:ea typeface="Meiryo UI" panose="020B0604030504040204" pitchFamily="50" charset="-128"/>
              </a:rPr>
              <a:t>R</a:t>
            </a:r>
            <a:r>
              <a:rPr lang="ja-JP" altLang="ja-JP" dirty="0">
                <a:solidFill>
                  <a:prstClr val="black"/>
                </a:solidFill>
                <a:latin typeface="Meiryo UI" panose="020B0604030504040204" pitchFamily="50" charset="-128"/>
                <a:ea typeface="Meiryo UI" panose="020B0604030504040204" pitchFamily="50" charset="-128"/>
              </a:rPr>
              <a:t>２年</a:t>
            </a:r>
            <a:r>
              <a:rPr lang="en-US" altLang="ja-JP" dirty="0">
                <a:solidFill>
                  <a:prstClr val="black"/>
                </a:solidFill>
                <a:latin typeface="Meiryo UI" panose="020B0604030504040204" pitchFamily="50" charset="-128"/>
                <a:ea typeface="Meiryo UI" panose="020B0604030504040204" pitchFamily="50" charset="-128"/>
              </a:rPr>
              <a:t>11</a:t>
            </a:r>
            <a:r>
              <a:rPr lang="ja-JP" altLang="ja-JP" dirty="0">
                <a:solidFill>
                  <a:prstClr val="black"/>
                </a:solidFill>
                <a:latin typeface="Meiryo UI" panose="020B0604030504040204" pitchFamily="50" charset="-128"/>
                <a:ea typeface="Meiryo UI" panose="020B0604030504040204" pitchFamily="50" charset="-128"/>
              </a:rPr>
              <a:t>月</a:t>
            </a:r>
            <a:r>
              <a:rPr lang="en-US" altLang="ja-JP" dirty="0">
                <a:solidFill>
                  <a:prstClr val="black"/>
                </a:solidFill>
                <a:latin typeface="Meiryo UI" panose="020B0604030504040204" pitchFamily="50" charset="-128"/>
                <a:ea typeface="Meiryo UI" panose="020B0604030504040204" pitchFamily="50" charset="-128"/>
              </a:rPr>
              <a:t>25</a:t>
            </a:r>
            <a:r>
              <a:rPr lang="ja-JP" altLang="ja-JP" dirty="0">
                <a:solidFill>
                  <a:prstClr val="black"/>
                </a:solidFill>
                <a:latin typeface="Meiryo UI" panose="020B0604030504040204" pitchFamily="50" charset="-128"/>
                <a:ea typeface="Meiryo UI" panose="020B0604030504040204" pitchFamily="50" charset="-128"/>
              </a:rPr>
              <a:t>日</a:t>
            </a:r>
            <a:r>
              <a:rPr lang="en-US" altLang="ja-JP" dirty="0">
                <a:solidFill>
                  <a:prstClr val="black"/>
                </a:solidFill>
                <a:latin typeface="Meiryo UI" panose="020B0604030504040204" pitchFamily="50" charset="-128"/>
                <a:ea typeface="Meiryo UI" panose="020B0604030504040204" pitchFamily="50" charset="-128"/>
              </a:rPr>
              <a:t>   </a:t>
            </a:r>
            <a:r>
              <a:rPr lang="ja-JP" altLang="ja-JP" dirty="0">
                <a:solidFill>
                  <a:prstClr val="black"/>
                </a:solidFill>
                <a:latin typeface="Meiryo UI" panose="020B0604030504040204" pitchFamily="50" charset="-128"/>
                <a:ea typeface="Meiryo UI" panose="020B0604030504040204" pitchFamily="50" charset="-128"/>
              </a:rPr>
              <a:t>報告書取りまとめ</a:t>
            </a:r>
            <a:endParaRPr lang="en-US" altLang="ja-JP" dirty="0">
              <a:solidFill>
                <a:prstClr val="black"/>
              </a:solidFill>
              <a:latin typeface="Meiryo UI" panose="020B0604030504040204" pitchFamily="50" charset="-128"/>
              <a:ea typeface="Meiryo UI" panose="020B0604030504040204" pitchFamily="50" charset="-128"/>
            </a:endParaRPr>
          </a:p>
          <a:p>
            <a:pPr defTabSz="1280160"/>
            <a:endParaRPr lang="en-US" altLang="ja-JP" dirty="0">
              <a:solidFill>
                <a:prstClr val="black"/>
              </a:solidFill>
              <a:latin typeface="Meiryo UI" panose="020B0604030504040204" pitchFamily="50" charset="-128"/>
              <a:ea typeface="Meiryo UI" panose="020B0604030504040204" pitchFamily="50" charset="-128"/>
            </a:endParaRPr>
          </a:p>
          <a:p>
            <a:pPr defTabSz="1280160"/>
            <a:endParaRPr lang="en-US" altLang="ja-JP" dirty="0">
              <a:solidFill>
                <a:prstClr val="black"/>
              </a:solidFill>
              <a:latin typeface="Meiryo UI" panose="020B0604030504040204" pitchFamily="50" charset="-128"/>
              <a:ea typeface="Meiryo UI" panose="020B0604030504040204" pitchFamily="50" charset="-128"/>
            </a:endParaRPr>
          </a:p>
          <a:p>
            <a:pPr defTabSz="1280160"/>
            <a:endParaRPr lang="en-US" altLang="ja-JP" dirty="0">
              <a:solidFill>
                <a:prstClr val="black"/>
              </a:solidFill>
              <a:latin typeface="Meiryo UI" panose="020B0604030504040204" pitchFamily="50" charset="-128"/>
              <a:ea typeface="Meiryo UI" panose="020B0604030504040204" pitchFamily="50" charset="-128"/>
            </a:endParaRPr>
          </a:p>
          <a:p>
            <a:pPr defTabSz="1280160"/>
            <a:endParaRPr lang="en-US" altLang="ja-JP" dirty="0">
              <a:solidFill>
                <a:prstClr val="black"/>
              </a:solidFill>
              <a:latin typeface="Meiryo UI" panose="020B0604030504040204" pitchFamily="50" charset="-128"/>
              <a:ea typeface="Meiryo UI" panose="020B0604030504040204" pitchFamily="50" charset="-128"/>
            </a:endParaRPr>
          </a:p>
          <a:p>
            <a:r>
              <a:rPr lang="ja-JP" altLang="en-US" dirty="0">
                <a:solidFill>
                  <a:prstClr val="black"/>
                </a:solidFill>
                <a:latin typeface="Meiryo UI" panose="020B0604030504040204" pitchFamily="50" charset="-128"/>
                <a:ea typeface="Meiryo UI" panose="020B0604030504040204" pitchFamily="50" charset="-128"/>
              </a:rPr>
              <a:t>　○クロスボウの所持等の在り方に関する</a:t>
            </a:r>
            <a:r>
              <a:rPr lang="ja-JP" altLang="ja-JP" dirty="0">
                <a:latin typeface="Meiryo UI" panose="020B0604030504040204" pitchFamily="50" charset="-128"/>
                <a:ea typeface="Meiryo UI" panose="020B0604030504040204" pitchFamily="50" charset="-128"/>
              </a:rPr>
              <a:t>報告書の概要等</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クロスボウの所持について、警察庁に対し、</a:t>
            </a:r>
            <a:r>
              <a:rPr lang="ja-JP" altLang="ja-JP" u="sng" dirty="0">
                <a:latin typeface="Meiryo UI" panose="020B0604030504040204" pitchFamily="50" charset="-128"/>
                <a:ea typeface="Meiryo UI" panose="020B0604030504040204" pitchFamily="50" charset="-128"/>
              </a:rPr>
              <a:t>都道府県公安委員会による許可制</a:t>
            </a:r>
            <a:r>
              <a:rPr lang="ja-JP" altLang="ja-JP" dirty="0">
                <a:latin typeface="Meiryo UI" panose="020B0604030504040204" pitchFamily="50" charset="-128"/>
                <a:ea typeface="Meiryo UI" panose="020B0604030504040204" pitchFamily="50" charset="-128"/>
              </a:rPr>
              <a:t>とすることが適当である</a:t>
            </a:r>
            <a:r>
              <a:rPr lang="ja-JP" altLang="en-US" dirty="0">
                <a:latin typeface="Meiryo UI" panose="020B0604030504040204" pitchFamily="50" charset="-128"/>
                <a:ea typeface="Meiryo UI" panose="020B0604030504040204" pitchFamily="50" charset="-128"/>
              </a:rPr>
              <a:t>こと。</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・本報告書の</a:t>
            </a:r>
            <a:r>
              <a:rPr lang="ja-JP" altLang="ja-JP" dirty="0">
                <a:latin typeface="Meiryo UI" panose="020B0604030504040204" pitchFamily="50" charset="-128"/>
                <a:ea typeface="Meiryo UI" panose="020B0604030504040204" pitchFamily="50" charset="-128"/>
              </a:rPr>
              <a:t>内容を踏まえた措置について、銃砲刀剣類所持等取締法の改正を含めた検討を行い、当該措置ができる限り</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速やかに講じられること。</a:t>
            </a: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警察庁では、本報告書に基づき、早ければ</a:t>
            </a:r>
            <a:r>
              <a:rPr lang="en-US" altLang="ja-JP" u="sng" dirty="0">
                <a:latin typeface="Meiryo UI" panose="020B0604030504040204" pitchFamily="50" charset="-128"/>
                <a:ea typeface="Meiryo UI" panose="020B0604030504040204" pitchFamily="50" charset="-128"/>
              </a:rPr>
              <a:t>R3</a:t>
            </a:r>
            <a:r>
              <a:rPr lang="ja-JP" altLang="en-US" u="sng" dirty="0">
                <a:latin typeface="Meiryo UI" panose="020B0604030504040204" pitchFamily="50" charset="-128"/>
                <a:ea typeface="Meiryo UI" panose="020B0604030504040204" pitchFamily="50" charset="-128"/>
              </a:rPr>
              <a:t>年の</a:t>
            </a:r>
            <a:r>
              <a:rPr lang="ja-JP" altLang="ja-JP" u="sng" dirty="0">
                <a:latin typeface="Meiryo UI" panose="020B0604030504040204" pitchFamily="50" charset="-128"/>
                <a:ea typeface="Meiryo UI" panose="020B0604030504040204" pitchFamily="50" charset="-128"/>
              </a:rPr>
              <a:t>通常国会に改正法案を提出</a:t>
            </a:r>
            <a:r>
              <a:rPr lang="ja-JP" altLang="ja-JP" dirty="0">
                <a:latin typeface="Meiryo UI" panose="020B0604030504040204" pitchFamily="50" charset="-128"/>
                <a:ea typeface="Meiryo UI" panose="020B0604030504040204" pitchFamily="50" charset="-128"/>
              </a:rPr>
              <a:t>。</a:t>
            </a:r>
            <a:endParaRPr lang="en-US" altLang="ja-JP" dirty="0">
              <a:latin typeface="Meiryo UI" panose="020B0604030504040204" pitchFamily="50" charset="-128"/>
              <a:ea typeface="Meiryo UI" panose="020B0604030504040204" pitchFamily="50" charset="-128"/>
            </a:endParaRPr>
          </a:p>
          <a:p>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endParaRPr kumimoji="0" lang="en-US" altLang="ja-JP" kern="0" dirty="0">
              <a:solidFill>
                <a:prstClr val="black"/>
              </a:solidFill>
              <a:latin typeface="Meiryo UI" panose="020B0604030504040204" pitchFamily="50" charset="-128"/>
              <a:ea typeface="Meiryo UI" panose="020B0604030504040204" pitchFamily="50" charset="-128"/>
            </a:endParaRPr>
          </a:p>
          <a:p>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正方形/長方形 6"/>
          <p:cNvSpPr/>
          <p:nvPr/>
        </p:nvSpPr>
        <p:spPr>
          <a:xfrm>
            <a:off x="272773" y="202306"/>
            <a:ext cx="11640183" cy="468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lvl="0" defTabSz="1280160">
              <a:defRPr/>
            </a:pPr>
            <a:r>
              <a:rPr kumimoji="0" lang="ja-JP" altLang="en-US" sz="2000" b="1" i="0" u="none" strike="noStrike" kern="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0" lang="ja-JP" altLang="en-US" sz="2000" b="1" kern="0" dirty="0">
                <a:solidFill>
                  <a:schemeClr val="tx1"/>
                </a:solidFill>
                <a:latin typeface="Meiryo UI" panose="020B0604030504040204" pitchFamily="50" charset="-128"/>
                <a:ea typeface="Meiryo UI" panose="020B0604030504040204" pitchFamily="50" charset="-128"/>
              </a:rPr>
              <a:t>２．国の動向</a:t>
            </a:r>
            <a:endParaRPr lang="en-US" altLang="ja-JP" b="1" dirty="0">
              <a:latin typeface="Meiryo UI" panose="020B0604030504040204" pitchFamily="50" charset="-128"/>
              <a:ea typeface="Meiryo UI" panose="020B0604030504040204" pitchFamily="50" charset="-128"/>
            </a:endParaRPr>
          </a:p>
        </p:txBody>
      </p:sp>
      <p:sp>
        <p:nvSpPr>
          <p:cNvPr id="8" name="正方形/長方形 7"/>
          <p:cNvSpPr/>
          <p:nvPr/>
        </p:nvSpPr>
        <p:spPr>
          <a:xfrm>
            <a:off x="5375778" y="1692231"/>
            <a:ext cx="5516137" cy="1938992"/>
          </a:xfrm>
          <a:prstGeom prst="rect">
            <a:avLst/>
          </a:prstGeom>
          <a:ln w="3175"/>
        </p:spPr>
        <p:style>
          <a:lnRef idx="2">
            <a:schemeClr val="dk1"/>
          </a:lnRef>
          <a:fillRef idx="1">
            <a:schemeClr val="lt1"/>
          </a:fillRef>
          <a:effectRef idx="0">
            <a:schemeClr val="dk1"/>
          </a:effectRef>
          <a:fontRef idx="minor">
            <a:schemeClr val="dk1"/>
          </a:fontRef>
        </p:style>
        <p:txBody>
          <a:bodyPr wrap="square">
            <a:spAutoFit/>
          </a:bodyPr>
          <a:lstStyle/>
          <a:p>
            <a:pPr defTabSz="1280160"/>
            <a:r>
              <a:rPr lang="ja-JP" altLang="ja-JP" sz="1200" dirty="0">
                <a:solidFill>
                  <a:prstClr val="black"/>
                </a:solidFill>
                <a:latin typeface="Meiryo UI" panose="020B0604030504040204" pitchFamily="50" charset="-128"/>
                <a:ea typeface="Meiryo UI" panose="020B0604030504040204" pitchFamily="50" charset="-128"/>
              </a:rPr>
              <a:t>【委員】</a:t>
            </a:r>
            <a:endParaRPr lang="en-US" altLang="ja-JP" sz="1200" dirty="0">
              <a:solidFill>
                <a:prstClr val="black"/>
              </a:solidFill>
              <a:latin typeface="Meiryo UI" panose="020B0604030504040204" pitchFamily="50" charset="-128"/>
              <a:ea typeface="Meiryo UI" panose="020B0604030504040204" pitchFamily="50" charset="-128"/>
            </a:endParaRPr>
          </a:p>
          <a:p>
            <a:pPr defTabSz="1280160"/>
            <a:r>
              <a:rPr lang="ja-JP" altLang="ja-JP" sz="1200" dirty="0">
                <a:solidFill>
                  <a:prstClr val="black"/>
                </a:solidFill>
                <a:latin typeface="Meiryo UI" panose="020B0604030504040204" pitchFamily="50" charset="-128"/>
                <a:ea typeface="Meiryo UI" panose="020B0604030504040204" pitchFamily="50" charset="-128"/>
              </a:rPr>
              <a:t>座長　藤原　靜雄　　中央大学大学院法務研究科教授</a:t>
            </a:r>
          </a:p>
          <a:p>
            <a:pPr defTabSz="1280160"/>
            <a:r>
              <a:rPr lang="ja-JP" altLang="ja-JP" sz="1200" dirty="0">
                <a:solidFill>
                  <a:prstClr val="black"/>
                </a:solidFill>
                <a:latin typeface="Meiryo UI" panose="020B0604030504040204" pitchFamily="50" charset="-128"/>
                <a:ea typeface="Meiryo UI" panose="020B0604030504040204" pitchFamily="50" charset="-128"/>
              </a:rPr>
              <a:t>委員　江田　明弘　　公益社団法人日本ＰＴＡ全国協議会副会長</a:t>
            </a:r>
          </a:p>
          <a:p>
            <a:pPr defTabSz="1280160"/>
            <a:r>
              <a:rPr lang="ja-JP" altLang="en-US" sz="1200" dirty="0">
                <a:solidFill>
                  <a:prstClr val="black"/>
                </a:solidFill>
                <a:latin typeface="Meiryo UI" panose="020B0604030504040204" pitchFamily="50" charset="-128"/>
                <a:ea typeface="Meiryo UI" panose="020B0604030504040204" pitchFamily="50" charset="-128"/>
              </a:rPr>
              <a:t>　　　　</a:t>
            </a:r>
            <a:r>
              <a:rPr lang="ja-JP" altLang="ja-JP" sz="1200" dirty="0">
                <a:solidFill>
                  <a:prstClr val="black"/>
                </a:solidFill>
                <a:latin typeface="Meiryo UI" panose="020B0604030504040204" pitchFamily="50" charset="-128"/>
                <a:ea typeface="Meiryo UI" panose="020B0604030504040204" pitchFamily="50" charset="-128"/>
              </a:rPr>
              <a:t>奥本　一法　　一般社団法人全日本クロスボウ協会会長</a:t>
            </a:r>
          </a:p>
          <a:p>
            <a:pPr defTabSz="1280160"/>
            <a:r>
              <a:rPr lang="ja-JP" altLang="en-US" sz="1200" dirty="0">
                <a:solidFill>
                  <a:prstClr val="black"/>
                </a:solidFill>
                <a:latin typeface="Meiryo UI" panose="020B0604030504040204" pitchFamily="50" charset="-128"/>
                <a:ea typeface="Meiryo UI" panose="020B0604030504040204" pitchFamily="50" charset="-128"/>
              </a:rPr>
              <a:t>　　　　</a:t>
            </a:r>
            <a:r>
              <a:rPr lang="ja-JP" altLang="ja-JP" sz="1200" dirty="0">
                <a:solidFill>
                  <a:prstClr val="black"/>
                </a:solidFill>
                <a:latin typeface="Meiryo UI" panose="020B0604030504040204" pitchFamily="50" charset="-128"/>
                <a:ea typeface="Meiryo UI" panose="020B0604030504040204" pitchFamily="50" charset="-128"/>
              </a:rPr>
              <a:t>木村　光江　　東京都立大学大学院法学政治学研究科教授</a:t>
            </a:r>
          </a:p>
          <a:p>
            <a:pPr defTabSz="1280160"/>
            <a:r>
              <a:rPr lang="ja-JP" altLang="en-US" sz="1200" dirty="0">
                <a:solidFill>
                  <a:prstClr val="black"/>
                </a:solidFill>
                <a:latin typeface="Meiryo UI" panose="020B0604030504040204" pitchFamily="50" charset="-128"/>
                <a:ea typeface="Meiryo UI" panose="020B0604030504040204" pitchFamily="50" charset="-128"/>
              </a:rPr>
              <a:t>　　　　</a:t>
            </a:r>
            <a:r>
              <a:rPr lang="ja-JP" altLang="ja-JP" sz="1200" dirty="0">
                <a:solidFill>
                  <a:prstClr val="black"/>
                </a:solidFill>
                <a:latin typeface="Meiryo UI" panose="020B0604030504040204" pitchFamily="50" charset="-128"/>
                <a:ea typeface="Meiryo UI" panose="020B0604030504040204" pitchFamily="50" charset="-128"/>
              </a:rPr>
              <a:t>清永　奈穂　　株式会社ステップ総合研究所所長</a:t>
            </a:r>
          </a:p>
          <a:p>
            <a:pPr defTabSz="1280160"/>
            <a:r>
              <a:rPr lang="ja-JP" altLang="en-US" sz="1200" dirty="0">
                <a:solidFill>
                  <a:prstClr val="black"/>
                </a:solidFill>
                <a:latin typeface="Meiryo UI" panose="020B0604030504040204" pitchFamily="50" charset="-128"/>
                <a:ea typeface="Meiryo UI" panose="020B0604030504040204" pitchFamily="50" charset="-128"/>
              </a:rPr>
              <a:t>　　　　</a:t>
            </a:r>
            <a:r>
              <a:rPr lang="ja-JP" altLang="ja-JP" sz="1200" dirty="0">
                <a:solidFill>
                  <a:prstClr val="black"/>
                </a:solidFill>
                <a:latin typeface="Meiryo UI" panose="020B0604030504040204" pitchFamily="50" charset="-128"/>
                <a:ea typeface="Meiryo UI" panose="020B0604030504040204" pitchFamily="50" charset="-128"/>
              </a:rPr>
              <a:t>鈴木　範夫　　日本ボウガン射撃協会常任理事</a:t>
            </a:r>
          </a:p>
          <a:p>
            <a:pPr defTabSz="1280160"/>
            <a:r>
              <a:rPr lang="ja-JP" altLang="en-US" sz="1200" dirty="0">
                <a:solidFill>
                  <a:prstClr val="black"/>
                </a:solidFill>
                <a:latin typeface="Meiryo UI" panose="020B0604030504040204" pitchFamily="50" charset="-128"/>
                <a:ea typeface="Meiryo UI" panose="020B0604030504040204" pitchFamily="50" charset="-128"/>
              </a:rPr>
              <a:t>　　　　</a:t>
            </a:r>
            <a:r>
              <a:rPr lang="ja-JP" altLang="ja-JP" sz="1200" dirty="0">
                <a:solidFill>
                  <a:prstClr val="black"/>
                </a:solidFill>
                <a:latin typeface="Meiryo UI" panose="020B0604030504040204" pitchFamily="50" charset="-128"/>
                <a:ea typeface="Meiryo UI" panose="020B0604030504040204" pitchFamily="50" charset="-128"/>
              </a:rPr>
              <a:t>髙﨑　玄太朗　弁護士・Ｔ＆Ｔパートナーズ法律事務所</a:t>
            </a:r>
          </a:p>
          <a:p>
            <a:pPr defTabSz="1280160"/>
            <a:r>
              <a:rPr lang="ja-JP" altLang="ja-JP" sz="1200" dirty="0">
                <a:solidFill>
                  <a:prstClr val="black"/>
                </a:solidFill>
                <a:latin typeface="Meiryo UI" panose="020B0604030504040204" pitchFamily="50" charset="-128"/>
                <a:ea typeface="Meiryo UI" panose="020B0604030504040204" pitchFamily="50" charset="-128"/>
              </a:rPr>
              <a:t>【警察庁】</a:t>
            </a:r>
          </a:p>
          <a:p>
            <a:pPr defTabSz="1280160"/>
            <a:r>
              <a:rPr lang="ja-JP" altLang="ja-JP" sz="1200" dirty="0">
                <a:solidFill>
                  <a:prstClr val="black"/>
                </a:solidFill>
                <a:latin typeface="Meiryo UI" panose="020B0604030504040204" pitchFamily="50" charset="-128"/>
                <a:ea typeface="Meiryo UI" panose="020B0604030504040204" pitchFamily="50" charset="-128"/>
              </a:rPr>
              <a:t>　　生活安全局長</a:t>
            </a:r>
            <a:r>
              <a:rPr lang="ja-JP" altLang="en-US" sz="1200" dirty="0">
                <a:solidFill>
                  <a:prstClr val="black"/>
                </a:solidFill>
                <a:latin typeface="Meiryo UI" panose="020B0604030504040204" pitchFamily="50" charset="-128"/>
                <a:ea typeface="Meiryo UI" panose="020B0604030504040204" pitchFamily="50" charset="-128"/>
              </a:rPr>
              <a:t>、</a:t>
            </a:r>
            <a:r>
              <a:rPr lang="ja-JP" altLang="ja-JP" sz="1200" dirty="0">
                <a:solidFill>
                  <a:prstClr val="black"/>
                </a:solidFill>
                <a:latin typeface="Meiryo UI" panose="020B0604030504040204" pitchFamily="50" charset="-128"/>
                <a:ea typeface="Meiryo UI" panose="020B0604030504040204" pitchFamily="50" charset="-128"/>
              </a:rPr>
              <a:t>長官官房審議官（生活安全局担当）</a:t>
            </a:r>
            <a:r>
              <a:rPr lang="ja-JP" altLang="en-US" sz="1200" dirty="0">
                <a:solidFill>
                  <a:prstClr val="black"/>
                </a:solidFill>
                <a:latin typeface="Meiryo UI" panose="020B0604030504040204" pitchFamily="50" charset="-128"/>
                <a:ea typeface="Meiryo UI" panose="020B0604030504040204" pitchFamily="50" charset="-128"/>
              </a:rPr>
              <a:t>、</a:t>
            </a:r>
            <a:r>
              <a:rPr lang="ja-JP" altLang="ja-JP" sz="1200" dirty="0">
                <a:solidFill>
                  <a:prstClr val="black"/>
                </a:solidFill>
                <a:latin typeface="Meiryo UI" panose="020B0604030504040204" pitchFamily="50" charset="-128"/>
                <a:ea typeface="Meiryo UI" panose="020B0604030504040204" pitchFamily="50" charset="-128"/>
              </a:rPr>
              <a:t>生活安全局保安課長</a:t>
            </a:r>
          </a:p>
        </p:txBody>
      </p:sp>
      <p:sp>
        <p:nvSpPr>
          <p:cNvPr id="6" name="正方形/長方形 5"/>
          <p:cNvSpPr/>
          <p:nvPr/>
        </p:nvSpPr>
        <p:spPr>
          <a:xfrm>
            <a:off x="11489211" y="631125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3</a:t>
            </a:r>
            <a:endParaRPr kumimoji="1" lang="ja-JP" altLang="en-US" dirty="0"/>
          </a:p>
        </p:txBody>
      </p:sp>
    </p:spTree>
    <p:extLst>
      <p:ext uri="{BB962C8B-B14F-4D97-AF65-F5344CB8AC3E}">
        <p14:creationId xmlns:p14="http://schemas.microsoft.com/office/powerpoint/2010/main" val="1525768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83926" y="167425"/>
            <a:ext cx="11640183" cy="6456399"/>
          </a:xfrm>
          <a:prstGeom prst="rect">
            <a:avLst/>
          </a:prstGeom>
          <a:noFill/>
          <a:ln w="9525" cap="flat" cmpd="sng" algn="ctr">
            <a:solidFill>
              <a:sysClr val="windowText" lastClr="000000"/>
            </a:solidFill>
            <a:prstDash val="solid"/>
          </a:ln>
          <a:effectLst/>
        </p:spPr>
        <p:txBody>
          <a:bodyPr rtlCol="0" anchor="t"/>
          <a:lstStyle/>
          <a:p>
            <a:pPr defTabSz="1280160"/>
            <a:r>
              <a:rPr kumimoji="0" lang="ja-JP" altLang="en-US" b="1" kern="0" dirty="0">
                <a:latin typeface="Meiryo UI" panose="020B0604030504040204" pitchFamily="50" charset="-128"/>
                <a:ea typeface="Meiryo UI" panose="020B0604030504040204" pitchFamily="50" charset="-128"/>
              </a:rPr>
              <a:t>（２）銃砲刀剣類所持等取締法の改正について</a:t>
            </a:r>
            <a:endParaRPr kumimoji="0" lang="en-US" altLang="ja-JP" b="1" kern="0" dirty="0">
              <a:latin typeface="Meiryo UI" panose="020B0604030504040204" pitchFamily="50" charset="-128"/>
              <a:ea typeface="Meiryo UI" panose="020B0604030504040204" pitchFamily="50" charset="-128"/>
            </a:endParaRPr>
          </a:p>
          <a:p>
            <a:pPr defTabSz="1280160"/>
            <a:endParaRPr lang="en-US" altLang="ja-JP" b="1" dirty="0">
              <a:latin typeface="Meiryo UI" panose="020B0604030504040204" pitchFamily="50" charset="-128"/>
              <a:ea typeface="Meiryo UI" panose="020B0604030504040204" pitchFamily="50" charset="-128"/>
            </a:endParaRPr>
          </a:p>
          <a:p>
            <a:pPr lvl="0" defTabSz="1280160"/>
            <a:r>
              <a:rPr lang="ja-JP" altLang="en-US" dirty="0">
                <a:solidFill>
                  <a:prstClr val="black"/>
                </a:solidFill>
                <a:latin typeface="Meiryo UI" panose="020B0604030504040204" pitchFamily="50" charset="-128"/>
                <a:ea typeface="Meiryo UI" panose="020B0604030504040204" pitchFamily="50" charset="-128"/>
              </a:rPr>
              <a:t>　○</a:t>
            </a:r>
            <a:r>
              <a:rPr lang="en-US" altLang="ja-JP" dirty="0">
                <a:solidFill>
                  <a:prstClr val="black"/>
                </a:solidFill>
                <a:latin typeface="Meiryo UI" panose="020B0604030504040204" pitchFamily="50" charset="-128"/>
                <a:ea typeface="Meiryo UI" panose="020B0604030504040204" pitchFamily="50" charset="-128"/>
              </a:rPr>
              <a:t>R3</a:t>
            </a:r>
            <a:r>
              <a:rPr lang="ja-JP" altLang="en-US" dirty="0">
                <a:solidFill>
                  <a:prstClr val="black"/>
                </a:solidFill>
                <a:latin typeface="Meiryo UI" panose="020B0604030504040204" pitchFamily="50" charset="-128"/>
                <a:ea typeface="Meiryo UI" panose="020B0604030504040204" pitchFamily="50" charset="-128"/>
              </a:rPr>
              <a:t>年</a:t>
            </a:r>
            <a:r>
              <a:rPr lang="en-US" altLang="ja-JP" dirty="0">
                <a:solidFill>
                  <a:prstClr val="black"/>
                </a:solidFill>
                <a:latin typeface="Meiryo UI" panose="020B0604030504040204" pitchFamily="50" charset="-128"/>
                <a:ea typeface="Meiryo UI" panose="020B0604030504040204" pitchFamily="50" charset="-128"/>
              </a:rPr>
              <a:t>2</a:t>
            </a:r>
            <a:r>
              <a:rPr lang="ja-JP" altLang="en-US" dirty="0">
                <a:solidFill>
                  <a:prstClr val="black"/>
                </a:solidFill>
                <a:latin typeface="Meiryo UI" panose="020B0604030504040204" pitchFamily="50" charset="-128"/>
                <a:ea typeface="Meiryo UI" panose="020B0604030504040204" pitchFamily="50" charset="-128"/>
              </a:rPr>
              <a:t>月</a:t>
            </a:r>
            <a:r>
              <a:rPr lang="en-US" altLang="ja-JP" dirty="0">
                <a:solidFill>
                  <a:prstClr val="black"/>
                </a:solidFill>
                <a:latin typeface="Meiryo UI" panose="020B0604030504040204" pitchFamily="50" charset="-128"/>
                <a:ea typeface="Meiryo UI" panose="020B0604030504040204" pitchFamily="50" charset="-128"/>
              </a:rPr>
              <a:t>24</a:t>
            </a:r>
            <a:r>
              <a:rPr lang="ja-JP" altLang="en-US" dirty="0">
                <a:solidFill>
                  <a:prstClr val="black"/>
                </a:solidFill>
                <a:latin typeface="Meiryo UI" panose="020B0604030504040204" pitchFamily="50" charset="-128"/>
                <a:ea typeface="Meiryo UI" panose="020B0604030504040204" pitchFamily="50" charset="-128"/>
              </a:rPr>
              <a:t>日、政府はクロスボウの所持を許可制とする銃砲刀剣類所持等取締法改正案を閣議決定し、国会に提出。</a:t>
            </a:r>
            <a:endParaRPr lang="en-US" altLang="ja-JP" dirty="0">
              <a:solidFill>
                <a:prstClr val="black"/>
              </a:solidFill>
              <a:latin typeface="Meiryo UI" panose="020B0604030504040204" pitchFamily="50" charset="-128"/>
              <a:ea typeface="Meiryo UI" panose="020B0604030504040204" pitchFamily="50" charset="-128"/>
            </a:endParaRPr>
          </a:p>
          <a:p>
            <a:pPr lvl="0" defTabSz="1280160"/>
            <a:r>
              <a:rPr lang="ja-JP" altLang="en-US" dirty="0">
                <a:solidFill>
                  <a:prstClr val="black"/>
                </a:solidFill>
                <a:latin typeface="Meiryo UI" panose="020B0604030504040204" pitchFamily="50" charset="-128"/>
                <a:ea typeface="Meiryo UI" panose="020B0604030504040204" pitchFamily="50" charset="-128"/>
              </a:rPr>
              <a:t>　 　</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b="1" kern="0" dirty="0">
                <a:solidFill>
                  <a:prstClr val="black"/>
                </a:solidFill>
                <a:latin typeface="Meiryo UI" panose="020B0604030504040204" pitchFamily="50" charset="-128"/>
                <a:ea typeface="Meiryo UI" panose="020B0604030504040204" pitchFamily="50" charset="-128"/>
              </a:rPr>
              <a:t>　</a:t>
            </a: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p>
          <a:p>
            <a:pPr marL="0" marR="0" lvl="0" indent="0"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 name="正方形/長方形 5"/>
          <p:cNvSpPr/>
          <p:nvPr/>
        </p:nvSpPr>
        <p:spPr>
          <a:xfrm>
            <a:off x="638507" y="1163299"/>
            <a:ext cx="10931020" cy="4031873"/>
          </a:xfrm>
          <a:prstGeom prst="rect">
            <a:avLst/>
          </a:prstGeom>
          <a:ln w="3175"/>
        </p:spPr>
        <p:style>
          <a:lnRef idx="2">
            <a:schemeClr val="dk1"/>
          </a:lnRef>
          <a:fillRef idx="1">
            <a:schemeClr val="lt1"/>
          </a:fillRef>
          <a:effectRef idx="0">
            <a:schemeClr val="dk1"/>
          </a:effectRef>
          <a:fontRef idx="minor">
            <a:schemeClr val="dk1"/>
          </a:fontRef>
        </p:style>
        <p:txBody>
          <a:bodyPr wrap="square">
            <a:spAutoFit/>
          </a:bodyPr>
          <a:lstStyle/>
          <a:p>
            <a:pPr defTabSz="1280160"/>
            <a:r>
              <a:rPr lang="ja-JP"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改正の概要</a:t>
            </a:r>
            <a:r>
              <a:rPr lang="ja-JP" altLang="ja-JP" sz="1600" dirty="0">
                <a:solidFill>
                  <a:prstClr val="black"/>
                </a:solidFill>
                <a:latin typeface="Meiryo UI" panose="020B0604030504040204" pitchFamily="50" charset="-128"/>
                <a:ea typeface="Meiryo UI" panose="020B0604030504040204" pitchFamily="50" charset="-128"/>
              </a:rPr>
              <a:t>】</a:t>
            </a:r>
            <a:endParaRPr lang="en-US" altLang="ja-JP" sz="1600" dirty="0">
              <a:solidFill>
                <a:prstClr val="black"/>
              </a:solidFill>
              <a:latin typeface="Meiryo UI" panose="020B0604030504040204" pitchFamily="50" charset="-128"/>
              <a:ea typeface="Meiryo UI" panose="020B0604030504040204" pitchFamily="50" charset="-128"/>
            </a:endParaRPr>
          </a:p>
          <a:p>
            <a:pPr defTabSz="1280160"/>
            <a:r>
              <a:rPr lang="ja-JP" altLang="en-US" sz="1600" dirty="0">
                <a:solidFill>
                  <a:prstClr val="black"/>
                </a:solidFill>
                <a:latin typeface="Meiryo UI" panose="020B0604030504040204" pitchFamily="50" charset="-128"/>
                <a:ea typeface="Meiryo UI" panose="020B0604030504040204" pitchFamily="50" charset="-128"/>
              </a:rPr>
              <a:t>　①所持の禁止と所持許可制の導入</a:t>
            </a:r>
            <a:endParaRPr lang="en-US" altLang="ja-JP" sz="1600" dirty="0">
              <a:solidFill>
                <a:prstClr val="black"/>
              </a:solidFill>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▶人の生命に危険を及ぼし得る威力を有するクロスボウを所持禁止の対象とする</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▶一定の用途（標的射撃、動物麻酔等）に供するため規制対象のクロスボウを所持しようとする者は、クロスボウごとに、都道府県</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公安委員会の許可を受けなければならない</a:t>
            </a:r>
            <a:endParaRPr lang="en-US" altLang="ja-JP" sz="1600" dirty="0">
              <a:latin typeface="Meiryo UI" panose="020B0604030504040204" pitchFamily="50" charset="-128"/>
              <a:ea typeface="Meiryo UI" panose="020B0604030504040204" pitchFamily="50" charset="-128"/>
            </a:endParaRPr>
          </a:p>
          <a:p>
            <a:pPr defTabSz="1280160"/>
            <a:endParaRPr lang="en-US" altLang="ja-JP" sz="1600" dirty="0">
              <a:solidFill>
                <a:prstClr val="black"/>
              </a:solidFill>
              <a:latin typeface="Meiryo UI" panose="020B0604030504040204" pitchFamily="50" charset="-128"/>
              <a:ea typeface="Meiryo UI" panose="020B0604030504040204" pitchFamily="50" charset="-128"/>
            </a:endParaRPr>
          </a:p>
          <a:p>
            <a:pPr defTabSz="1280160"/>
            <a:r>
              <a:rPr lang="ja-JP" altLang="en-US" sz="1600" dirty="0">
                <a:solidFill>
                  <a:prstClr val="black"/>
                </a:solidFill>
                <a:latin typeface="Meiryo UI" panose="020B0604030504040204" pitchFamily="50" charset="-128"/>
                <a:ea typeface="Meiryo UI" panose="020B0604030504040204" pitchFamily="50" charset="-128"/>
              </a:rPr>
              <a:t>　②使用、保管等に関する規制</a:t>
            </a:r>
            <a:endParaRPr lang="en-US" altLang="ja-JP" sz="1600" dirty="0">
              <a:solidFill>
                <a:prstClr val="black"/>
              </a:solidFill>
              <a:latin typeface="Meiryo UI" panose="020B0604030504040204" pitchFamily="50" charset="-128"/>
              <a:ea typeface="Meiryo UI" panose="020B0604030504040204" pitchFamily="50" charset="-128"/>
            </a:endParaRPr>
          </a:p>
          <a:p>
            <a:pPr defTabSz="128016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使用　　標的射撃は危害予防上必要な措置が執られている場所に限る</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▶保管　　適切な設備及び方法により保管する義務</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▶譲渡し（販売等）　　譲渡し時に所持許可証を確認する義務</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販売事業者は都道府県公安委員会に届出</a:t>
            </a:r>
            <a:endParaRPr lang="en-US" altLang="ja-JP" sz="1600" dirty="0">
              <a:latin typeface="Meiryo UI" panose="020B0604030504040204" pitchFamily="50" charset="-128"/>
              <a:ea typeface="Meiryo UI" panose="020B0604030504040204" pitchFamily="50" charset="-128"/>
            </a:endParaRPr>
          </a:p>
          <a:p>
            <a:pPr defTabSz="1280160"/>
            <a:endParaRPr lang="en-US" altLang="ja-JP" sz="1600" dirty="0">
              <a:solidFill>
                <a:prstClr val="black"/>
              </a:solidFill>
              <a:latin typeface="Meiryo UI" panose="020B0604030504040204" pitchFamily="50" charset="-128"/>
              <a:ea typeface="Meiryo UI" panose="020B0604030504040204" pitchFamily="50" charset="-128"/>
            </a:endParaRPr>
          </a:p>
          <a:p>
            <a:pPr defTabSz="1280160"/>
            <a:r>
              <a:rPr lang="ja-JP" altLang="en-US" sz="1600" dirty="0">
                <a:solidFill>
                  <a:prstClr val="black"/>
                </a:solidFill>
                <a:latin typeface="Meiryo UI" panose="020B0604030504040204" pitchFamily="50" charset="-128"/>
                <a:ea typeface="Meiryo UI" panose="020B0604030504040204" pitchFamily="50" charset="-128"/>
              </a:rPr>
              <a:t>　③その他</a:t>
            </a:r>
            <a:endParaRPr lang="en-US" altLang="ja-JP" sz="1600" dirty="0">
              <a:solidFill>
                <a:prstClr val="black"/>
              </a:solidFill>
              <a:latin typeface="Meiryo UI" panose="020B0604030504040204" pitchFamily="50" charset="-128"/>
              <a:ea typeface="Meiryo UI" panose="020B0604030504040204" pitchFamily="50" charset="-128"/>
            </a:endParaRPr>
          </a:p>
          <a:p>
            <a:pPr defTabSz="1280160"/>
            <a:r>
              <a:rPr lang="ja-JP" altLang="en-US" sz="1600" dirty="0">
                <a:solidFill>
                  <a:prstClr val="black"/>
                </a:solidFill>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不法所持に対する罰則、法令違反時の行政処分</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▶施行日は、公布の日から９月を超えない日（政令で定める）</a:t>
            </a:r>
            <a:endParaRPr lang="en-US" altLang="ja-JP" sz="1600" dirty="0">
              <a:latin typeface="Meiryo UI" panose="020B0604030504040204" pitchFamily="50" charset="-128"/>
              <a:ea typeface="Meiryo UI" panose="020B0604030504040204" pitchFamily="50" charset="-128"/>
            </a:endParaRPr>
          </a:p>
          <a:p>
            <a:pPr defTabSz="1280160"/>
            <a:r>
              <a:rPr lang="ja-JP" altLang="en-US" sz="1600" dirty="0">
                <a:latin typeface="Meiryo UI" panose="020B0604030504040204" pitchFamily="50" charset="-128"/>
                <a:ea typeface="Meiryo UI" panose="020B0604030504040204" pitchFamily="50" charset="-128"/>
              </a:rPr>
              <a:t>　▶施行前から所持する者は、一定期間内に許可申請、廃棄等 </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9" name="右矢印 8"/>
          <p:cNvSpPr/>
          <p:nvPr/>
        </p:nvSpPr>
        <p:spPr>
          <a:xfrm>
            <a:off x="774485" y="5650727"/>
            <a:ext cx="653357" cy="699706"/>
          </a:xfrm>
          <a:prstGeom prst="righ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0" lang="ja-JP" altLang="en-US" sz="25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正方形/長方形 9"/>
          <p:cNvSpPr/>
          <p:nvPr/>
        </p:nvSpPr>
        <p:spPr>
          <a:xfrm>
            <a:off x="1524461" y="5598242"/>
            <a:ext cx="9821099" cy="804677"/>
          </a:xfrm>
          <a:prstGeom prst="rect">
            <a:avLst/>
          </a:prstGeom>
          <a:solidFill>
            <a:sysClr val="window" lastClr="FFFFFF"/>
          </a:solidFill>
          <a:ln w="38100" cap="flat" cmpd="dbl" algn="ctr">
            <a:solidFill>
              <a:sysClr val="windowText" lastClr="000000"/>
            </a:solidFill>
            <a:prstDash val="solid"/>
          </a:ln>
          <a:effectLst/>
        </p:spPr>
        <p:txBody>
          <a:bodyPr rtlCol="0" anchor="ctr"/>
          <a:lstStyle/>
          <a:p>
            <a:pPr marL="0" marR="0" lvl="0" indent="0" defTabSz="1280160" eaLnBrk="1" fontAlgn="auto" latinLnBrk="0" hangingPunct="1">
              <a:lnSpc>
                <a:spcPct val="100000"/>
              </a:lnSpc>
              <a:spcBef>
                <a:spcPts val="0"/>
              </a:spcBef>
              <a:spcAft>
                <a:spcPts val="0"/>
              </a:spcAft>
              <a:buClrTx/>
              <a:buSzTx/>
              <a:buFontTx/>
              <a:buNone/>
              <a:tabLst/>
              <a:defRPr/>
            </a:pPr>
            <a:r>
              <a:rPr kumimoji="0" lang="en-US" altLang="ja-JP" b="1" kern="0" dirty="0">
                <a:solidFill>
                  <a:prstClr val="black"/>
                </a:solidFill>
                <a:latin typeface="Meiryo UI" panose="020B0604030504040204" pitchFamily="50" charset="-128"/>
                <a:ea typeface="Meiryo UI" panose="020B0604030504040204" pitchFamily="50" charset="-128"/>
              </a:rPr>
              <a:t>R3</a:t>
            </a:r>
            <a:r>
              <a:rPr kumimoji="0" lang="ja-JP" altLang="en-US" b="1" kern="0" dirty="0">
                <a:solidFill>
                  <a:prstClr val="black"/>
                </a:solidFill>
                <a:latin typeface="Meiryo UI" panose="020B0604030504040204" pitchFamily="50" charset="-128"/>
                <a:ea typeface="Meiryo UI" panose="020B0604030504040204" pitchFamily="50" charset="-128"/>
              </a:rPr>
              <a:t>年</a:t>
            </a:r>
            <a:r>
              <a:rPr kumimoji="0" lang="en-US" altLang="ja-JP" b="1" kern="0" dirty="0">
                <a:solidFill>
                  <a:prstClr val="black"/>
                </a:solidFill>
                <a:latin typeface="Meiryo UI" panose="020B0604030504040204" pitchFamily="50" charset="-128"/>
                <a:ea typeface="Meiryo UI" panose="020B0604030504040204" pitchFamily="50" charset="-128"/>
              </a:rPr>
              <a:t>6</a:t>
            </a:r>
            <a:r>
              <a:rPr kumimoji="0" lang="ja-JP" altLang="en-US" b="1" kern="0" dirty="0">
                <a:solidFill>
                  <a:prstClr val="black"/>
                </a:solidFill>
                <a:latin typeface="Meiryo UI" panose="020B0604030504040204" pitchFamily="50" charset="-128"/>
                <a:ea typeface="Meiryo UI" panose="020B0604030504040204" pitchFamily="50" charset="-128"/>
              </a:rPr>
              <a:t>月</a:t>
            </a:r>
            <a:r>
              <a:rPr kumimoji="0" lang="en-US" altLang="ja-JP" b="1" kern="0" dirty="0">
                <a:solidFill>
                  <a:prstClr val="black"/>
                </a:solidFill>
                <a:latin typeface="Meiryo UI" panose="020B0604030504040204" pitchFamily="50" charset="-128"/>
                <a:ea typeface="Meiryo UI" panose="020B0604030504040204" pitchFamily="50" charset="-128"/>
              </a:rPr>
              <a:t>8</a:t>
            </a:r>
            <a:r>
              <a:rPr kumimoji="0" lang="ja-JP" altLang="en-US" b="1" kern="0" dirty="0">
                <a:solidFill>
                  <a:prstClr val="black"/>
                </a:solidFill>
                <a:latin typeface="Meiryo UI" panose="020B0604030504040204" pitchFamily="50" charset="-128"/>
                <a:ea typeface="Meiryo UI" panose="020B0604030504040204" pitchFamily="50" charset="-128"/>
              </a:rPr>
              <a:t>日　改正銃刀法が可決、成立。</a:t>
            </a:r>
            <a:endParaRPr kumimoji="0" lang="en-US" altLang="ja-JP" b="1" kern="0" dirty="0">
              <a:solidFill>
                <a:prstClr val="black"/>
              </a:solidFill>
              <a:latin typeface="Meiryo UI" panose="020B0604030504040204" pitchFamily="50" charset="-128"/>
              <a:ea typeface="Meiryo UI" panose="020B0604030504040204" pitchFamily="50" charset="-128"/>
            </a:endParaRPr>
          </a:p>
          <a:p>
            <a:pPr marL="0" marR="0" lvl="0" indent="0" defTabSz="1280160" eaLnBrk="1" fontAlgn="auto" latinLnBrk="0" hangingPunct="1">
              <a:lnSpc>
                <a:spcPct val="100000"/>
              </a:lnSpc>
              <a:spcBef>
                <a:spcPts val="0"/>
              </a:spcBef>
              <a:spcAft>
                <a:spcPts val="0"/>
              </a:spcAft>
              <a:buClrTx/>
              <a:buSzTx/>
              <a:buFontTx/>
              <a:buNone/>
              <a:tabLst/>
              <a:defRPr/>
            </a:pP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ja-JP" altLang="en-US" b="1" kern="0" noProof="0" dirty="0">
                <a:solidFill>
                  <a:prstClr val="black"/>
                </a:solidFill>
                <a:latin typeface="Meiryo UI" panose="020B0604030504040204" pitchFamily="50" charset="-128"/>
                <a:ea typeface="Meiryo UI" panose="020B0604030504040204" pitchFamily="50" charset="-128"/>
              </a:rPr>
              <a:t> ⇒</a:t>
            </a: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所持は許可制とし、違反した場合は３年以下の懲役または</a:t>
            </a:r>
            <a:r>
              <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50</a:t>
            </a:r>
            <a:r>
              <a:rPr kumimoji="0" lang="ja-JP" altLang="en-US"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万円以下の罰金</a:t>
            </a:r>
            <a:endParaRPr kumimoji="0" lang="en-US" altLang="ja-JP"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 name="正方形/長方形 6"/>
          <p:cNvSpPr/>
          <p:nvPr/>
        </p:nvSpPr>
        <p:spPr>
          <a:xfrm>
            <a:off x="11489211" y="631125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4</a:t>
            </a:r>
            <a:endParaRPr kumimoji="1" lang="ja-JP" altLang="en-US" dirty="0"/>
          </a:p>
        </p:txBody>
      </p:sp>
    </p:spTree>
    <p:extLst>
      <p:ext uri="{BB962C8B-B14F-4D97-AF65-F5344CB8AC3E}">
        <p14:creationId xmlns:p14="http://schemas.microsoft.com/office/powerpoint/2010/main" val="4044246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12192000" cy="432000"/>
          </a:xfrm>
          <a:prstGeom prst="rect">
            <a:avLst/>
          </a:prstGeom>
          <a:solidFill>
            <a:schemeClr val="tx1"/>
          </a:solidFill>
          <a:ln>
            <a:solidFill>
              <a:schemeClr val="accent5">
                <a:lumMod val="75000"/>
              </a:schemeClr>
            </a:solidFill>
          </a:ln>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pPr defTabSz="1474872"/>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青少年を取り巻くインターネット上の有害情報対策</a:t>
            </a:r>
            <a:endParaRPr lang="ja-JP" altLang="en-US" sz="2000" dirty="0">
              <a:solidFill>
                <a:schemeClr val="bg1"/>
              </a:solidFill>
              <a:latin typeface="Calibri"/>
              <a:ea typeface="ＭＳ Ｐゴシック" panose="020B0600070205080204" pitchFamily="50" charset="-128"/>
            </a:endParaRPr>
          </a:p>
        </p:txBody>
      </p:sp>
      <p:sp>
        <p:nvSpPr>
          <p:cNvPr id="5" name="タイトル 1"/>
          <p:cNvSpPr txBox="1">
            <a:spLocks/>
          </p:cNvSpPr>
          <p:nvPr/>
        </p:nvSpPr>
        <p:spPr>
          <a:xfrm>
            <a:off x="2292081" y="975687"/>
            <a:ext cx="8128000" cy="552427"/>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100000"/>
              </a:lnSpc>
            </a:pPr>
            <a:endParaRPr lang="ja-JP" altLang="en-US" sz="2600" b="1" dirty="0">
              <a:latin typeface="Meiryo UI" panose="020B0604030504040204" pitchFamily="50" charset="-128"/>
              <a:ea typeface="Meiryo UI" panose="020B0604030504040204" pitchFamily="50" charset="-128"/>
            </a:endParaRPr>
          </a:p>
        </p:txBody>
      </p:sp>
      <p:sp>
        <p:nvSpPr>
          <p:cNvPr id="6" name="正方形/長方形 5"/>
          <p:cNvSpPr/>
          <p:nvPr/>
        </p:nvSpPr>
        <p:spPr>
          <a:xfrm>
            <a:off x="167682" y="1791008"/>
            <a:ext cx="11640183" cy="4524315"/>
          </a:xfrm>
          <a:prstGeom prst="rect">
            <a:avLst/>
          </a:prstGeom>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○青少年健全育成審議会の提言</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latin typeface="Meiryo UI" panose="020B0604030504040204" pitchFamily="50" charset="-128"/>
                <a:ea typeface="Meiryo UI" panose="020B0604030504040204" pitchFamily="50" charset="-128"/>
                <a:cs typeface="Meiryo UI" panose="020B0604030504040204" pitchFamily="50" charset="-128"/>
              </a:rPr>
              <a:t>被害防止に向けた教育・啓発、相談機能等の充実・強化</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b="1" dirty="0">
                <a:latin typeface="Meiryo UI" panose="020B0604030504040204" pitchFamily="50" charset="-128"/>
                <a:ea typeface="Meiryo UI" panose="020B0604030504040204" pitchFamily="50" charset="-128"/>
              </a:rPr>
              <a:t>（平成</a:t>
            </a:r>
            <a:r>
              <a:rPr lang="en-US" altLang="ja-JP" b="1" dirty="0">
                <a:latin typeface="Meiryo UI" panose="020B0604030504040204" pitchFamily="50" charset="-128"/>
                <a:ea typeface="Meiryo UI" panose="020B0604030504040204" pitchFamily="50" charset="-128"/>
              </a:rPr>
              <a:t>30</a:t>
            </a:r>
            <a:r>
              <a:rPr lang="ja-JP" altLang="en-US" b="1" dirty="0">
                <a:latin typeface="Meiryo UI" panose="020B0604030504040204" pitchFamily="50" charset="-128"/>
                <a:ea typeface="Meiryo UI" panose="020B0604030504040204" pitchFamily="50" charset="-128"/>
              </a:rPr>
              <a:t>年度</a:t>
            </a:r>
            <a:r>
              <a:rPr lang="ja-JP" altLang="ja-JP" b="1" dirty="0">
                <a:latin typeface="Meiryo UI" panose="020B0604030504040204" pitchFamily="50" charset="-128"/>
                <a:ea typeface="Meiryo UI" panose="020B0604030504040204" pitchFamily="50" charset="-128"/>
              </a:rPr>
              <a:t>提言）</a:t>
            </a:r>
          </a:p>
          <a:p>
            <a:r>
              <a:rPr lang="ja-JP" altLang="ja-JP" b="1"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青少年自身の情報の取捨選択能力や危険を見極める力等を高めることが必要であることから、青少年や保護者等への教育・啓発及び相談機能の一層の充実・強化に取り組むことが何より重要である。</a:t>
            </a:r>
            <a:endParaRPr lang="en-US" altLang="ja-JP" dirty="0">
              <a:latin typeface="Meiryo UI" panose="020B0604030504040204" pitchFamily="50" charset="-128"/>
              <a:ea typeface="Meiryo UI" panose="020B0604030504040204" pitchFamily="50" charset="-128"/>
            </a:endParaRPr>
          </a:p>
          <a:p>
            <a:endParaRPr lang="ja-JP"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ⅰ 青少年の主体的な取組による教育・啓発の充実</a:t>
            </a:r>
          </a:p>
          <a:p>
            <a:r>
              <a:rPr lang="ja-JP" altLang="ja-JP" dirty="0">
                <a:latin typeface="Meiryo UI" panose="020B0604030504040204" pitchFamily="50" charset="-128"/>
                <a:ea typeface="Meiryo UI" panose="020B0604030504040204" pitchFamily="50" charset="-128"/>
              </a:rPr>
              <a:t>　　ⅱ 適切な情報提供による効果的な教育・啓発</a:t>
            </a:r>
          </a:p>
          <a:p>
            <a:r>
              <a:rPr lang="ja-JP" altLang="ja-JP" dirty="0">
                <a:latin typeface="Meiryo UI" panose="020B0604030504040204" pitchFamily="50" charset="-128"/>
                <a:ea typeface="Meiryo UI" panose="020B0604030504040204" pitchFamily="50" charset="-128"/>
              </a:rPr>
              <a:t>　　ⅲ インターネットに潜む危険性やフィルタリングの意義に関する保護者の知識向上</a:t>
            </a:r>
          </a:p>
          <a:p>
            <a:r>
              <a:rPr lang="ja-JP" altLang="ja-JP" dirty="0">
                <a:latin typeface="Meiryo UI" panose="020B0604030504040204" pitchFamily="50" charset="-128"/>
                <a:ea typeface="Meiryo UI" panose="020B0604030504040204" pitchFamily="50" charset="-128"/>
              </a:rPr>
              <a:t>　　ⅳ 相談機能等の充実・強化（相談しやすい環境づくり）</a:t>
            </a:r>
          </a:p>
          <a:p>
            <a:r>
              <a:rPr lang="ja-JP" altLang="ja-JP" dirty="0">
                <a:latin typeface="Meiryo UI" panose="020B0604030504040204" pitchFamily="50" charset="-128"/>
                <a:ea typeface="Meiryo UI" panose="020B0604030504040204" pitchFamily="50" charset="-128"/>
              </a:rPr>
              <a:t>　　ⅴ 事業者等との連携</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（令和元年度提言）</a:t>
            </a:r>
            <a:endParaRPr lang="en-US" altLang="ja-JP" b="1"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平成</a:t>
            </a:r>
            <a:r>
              <a:rPr lang="en-US" altLang="ja-JP" dirty="0">
                <a:latin typeface="Meiryo UI" panose="020B0604030504040204" pitchFamily="50" charset="-128"/>
                <a:ea typeface="Meiryo UI" panose="020B0604030504040204" pitchFamily="50" charset="-128"/>
              </a:rPr>
              <a:t>30</a:t>
            </a:r>
            <a:r>
              <a:rPr lang="ja-JP" altLang="ja-JP" dirty="0">
                <a:latin typeface="Meiryo UI" panose="020B0604030504040204" pitchFamily="50" charset="-128"/>
                <a:ea typeface="Meiryo UI" panose="020B0604030504040204" pitchFamily="50" charset="-128"/>
              </a:rPr>
              <a:t>年提言に加え、青少年がＳＮＳ上にデート援助交際等を求める書き込みをした場合に、その危険性を直接伝える新たな仕組みを検討すべきである。</a:t>
            </a: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また、ＳＮＳ上で悪意を持って青少年に近づこうとする大人に対して直接警告を発するような取組を検討すべきである。</a:t>
            </a:r>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8" name="タイトル 1"/>
          <p:cNvSpPr>
            <a:spLocks noGrp="1"/>
          </p:cNvSpPr>
          <p:nvPr>
            <p:ph type="title"/>
          </p:nvPr>
        </p:nvSpPr>
        <p:spPr>
          <a:xfrm>
            <a:off x="167682" y="600270"/>
            <a:ext cx="11640183" cy="1022468"/>
          </a:xfrm>
          <a:ln w="28575" cmpd="dbl">
            <a:solidFill>
              <a:schemeClr val="tx1"/>
            </a:solidFill>
          </a:ln>
        </p:spPr>
        <p:txBody>
          <a:bodyPr>
            <a:noAutofit/>
          </a:bodyPr>
          <a:lstStyle/>
          <a:p>
            <a:r>
              <a:rPr lang="ja-JP" altLang="en-US" sz="1800" b="1" dirty="0">
                <a:latin typeface="Meiryo UI" panose="020B0604030504040204" pitchFamily="50" charset="-128"/>
                <a:ea typeface="Meiryo UI" panose="020B0604030504040204" pitchFamily="50" charset="-128"/>
              </a:rPr>
              <a:t>○</a:t>
            </a:r>
            <a:r>
              <a:rPr kumimoji="1" lang="ja-JP" altLang="en-US" sz="1800" b="1" dirty="0">
                <a:latin typeface="Meiryo UI" panose="020B0604030504040204" pitchFamily="50" charset="-128"/>
                <a:ea typeface="Meiryo UI" panose="020B0604030504040204" pitchFamily="50" charset="-128"/>
              </a:rPr>
              <a:t>条例第</a:t>
            </a:r>
            <a:r>
              <a:rPr kumimoji="1" lang="en-US" altLang="ja-JP" sz="1800" b="1" dirty="0">
                <a:latin typeface="Meiryo UI" panose="020B0604030504040204" pitchFamily="50" charset="-128"/>
                <a:ea typeface="Meiryo UI" panose="020B0604030504040204" pitchFamily="50" charset="-128"/>
              </a:rPr>
              <a:t>36</a:t>
            </a:r>
            <a:r>
              <a:rPr kumimoji="1" lang="ja-JP" altLang="en-US" sz="1800" b="1" dirty="0">
                <a:latin typeface="Meiryo UI" panose="020B0604030504040204" pitchFamily="50" charset="-128"/>
                <a:ea typeface="Meiryo UI" panose="020B0604030504040204" pitchFamily="50" charset="-128"/>
              </a:rPr>
              <a:t>条（教育及び啓発）</a:t>
            </a:r>
            <a:br>
              <a:rPr lang="en-US" altLang="ja-JP" sz="1600" b="1"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府は、青少年のインターネットを適切に活用する能力の育成を図るため、インターネットの利用に関する教育及び啓発活動の推進に努める</a:t>
            </a:r>
            <a:br>
              <a:rPr lang="en-US" altLang="ja-JP" sz="1600" dirty="0">
                <a:latin typeface="Meiryo UI" panose="020B0604030504040204" pitchFamily="50" charset="-128"/>
                <a:ea typeface="Meiryo UI" panose="020B0604030504040204" pitchFamily="50" charset="-128"/>
              </a:rPr>
            </a:br>
            <a:r>
              <a:rPr lang="ja-JP" altLang="en-US" sz="1600" dirty="0">
                <a:latin typeface="Meiryo UI" panose="020B0604030504040204" pitchFamily="50" charset="-128"/>
                <a:ea typeface="Meiryo UI" panose="020B0604030504040204" pitchFamily="50" charset="-128"/>
              </a:rPr>
              <a:t>　　　ものとする。</a:t>
            </a:r>
            <a:endParaRPr kumimoji="1" lang="ja-JP" altLang="en-US" sz="1600" dirty="0">
              <a:latin typeface="Meiryo UI" panose="020B0604030504040204" pitchFamily="50" charset="-128"/>
              <a:ea typeface="Meiryo UI" panose="020B0604030504040204" pitchFamily="50" charset="-128"/>
            </a:endParaRPr>
          </a:p>
        </p:txBody>
      </p:sp>
      <p:sp>
        <p:nvSpPr>
          <p:cNvPr id="7" name="正方形/長方形 6"/>
          <p:cNvSpPr/>
          <p:nvPr/>
        </p:nvSpPr>
        <p:spPr>
          <a:xfrm>
            <a:off x="11478060" y="6483593"/>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dirty="0"/>
              <a:t>5</a:t>
            </a:r>
            <a:endParaRPr kumimoji="1" lang="ja-JP" altLang="en-US" dirty="0"/>
          </a:p>
        </p:txBody>
      </p:sp>
    </p:spTree>
    <p:extLst>
      <p:ext uri="{BB962C8B-B14F-4D97-AF65-F5344CB8AC3E}">
        <p14:creationId xmlns:p14="http://schemas.microsoft.com/office/powerpoint/2010/main" val="1818326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6A10EBB6-D8CF-4980-957E-6C586228AD6D}"/>
              </a:ext>
            </a:extLst>
          </p:cNvPr>
          <p:cNvSpPr/>
          <p:nvPr/>
        </p:nvSpPr>
        <p:spPr>
          <a:xfrm>
            <a:off x="271722" y="380633"/>
            <a:ext cx="11638800" cy="412612"/>
          </a:xfrm>
          <a:prstGeom prst="rect">
            <a:avLst/>
          </a:prstGeom>
          <a:ln/>
        </p:spPr>
        <p:style>
          <a:lnRef idx="2">
            <a:schemeClr val="dk1"/>
          </a:lnRef>
          <a:fillRef idx="1">
            <a:schemeClr val="lt1"/>
          </a:fillRef>
          <a:effectRef idx="0">
            <a:schemeClr val="dk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800" b="1" dirty="0">
                <a:solidFill>
                  <a:schemeClr val="tx1"/>
                </a:solidFill>
                <a:latin typeface="Meiryo UI" panose="020B0604030504040204" pitchFamily="50" charset="-128"/>
                <a:ea typeface="Meiryo UI" panose="020B0604030504040204" pitchFamily="50" charset="-128"/>
              </a:rPr>
              <a:t>１．大阪の子どもを守るネット対策事業</a:t>
            </a:r>
          </a:p>
        </p:txBody>
      </p:sp>
      <p:sp>
        <p:nvSpPr>
          <p:cNvPr id="15" name="正方形/長方形 14"/>
          <p:cNvSpPr/>
          <p:nvPr/>
        </p:nvSpPr>
        <p:spPr>
          <a:xfrm>
            <a:off x="271722" y="793245"/>
            <a:ext cx="11638800" cy="5330791"/>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474872">
              <a:defRPr/>
            </a:pPr>
            <a:r>
              <a:rPr kumimoji="0" lang="ja-JP" altLang="en-US" b="1" kern="0" dirty="0">
                <a:solidFill>
                  <a:prstClr val="black"/>
                </a:solidFill>
                <a:latin typeface="Meiryo UI" panose="020B0604030504040204" pitchFamily="50" charset="-128"/>
                <a:ea typeface="Meiryo UI" panose="020B0604030504040204" pitchFamily="50" charset="-128"/>
              </a:rPr>
              <a:t>（１）ネット利用をみんなで考えるプロジェクト（旧ＯＳＡＫＡスマホサミット）　</a:t>
            </a:r>
            <a:endParaRPr kumimoji="0" lang="en-US" altLang="ja-JP" b="1"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・子どもがインターネットやＳＮＳを介して事件やトラブルに遭わないよう、子ども自身が使い方を見直し、大人も一緒にインター</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ネット等の適切な利用方法を考える場を提供。ワークショップで議論を重ねた上で、年</a:t>
            </a:r>
            <a:r>
              <a:rPr kumimoji="0" lang="en-US" altLang="ja-JP" kern="0" dirty="0">
                <a:solidFill>
                  <a:prstClr val="black"/>
                </a:solidFill>
                <a:latin typeface="Meiryo UI" panose="020B0604030504040204" pitchFamily="50" charset="-128"/>
                <a:ea typeface="Meiryo UI" panose="020B0604030504040204" pitchFamily="50" charset="-128"/>
              </a:rPr>
              <a:t>1</a:t>
            </a:r>
            <a:r>
              <a:rPr kumimoji="0" lang="ja-JP" altLang="en-US" kern="0" dirty="0">
                <a:solidFill>
                  <a:prstClr val="black"/>
                </a:solidFill>
                <a:latin typeface="Meiryo UI" panose="020B0604030504040204" pitchFamily="50" charset="-128"/>
                <a:ea typeface="Meiryo UI" panose="020B0604030504040204" pitchFamily="50" charset="-128"/>
              </a:rPr>
              <a:t>回発表。</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・本事業の一環として、府内の青少年のスマートフォン利用の実態を知り、課題と対策について考える際の基礎資料とするため、</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ＯＳＡＫＡスマホアンケート（児童生徒向け調査・保護者向け調査）を実施。</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en-US" altLang="ja-JP" b="1" kern="0" dirty="0">
                <a:solidFill>
                  <a:prstClr val="black"/>
                </a:solidFill>
                <a:latin typeface="Meiryo UI" panose="020B0604030504040204" pitchFamily="50" charset="-128"/>
                <a:ea typeface="Meiryo UI" panose="020B0604030504040204" pitchFamily="50" charset="-128"/>
              </a:rPr>
              <a:t>    【R3</a:t>
            </a:r>
            <a:r>
              <a:rPr kumimoji="0" lang="ja-JP" altLang="en-US" b="1" kern="0" dirty="0">
                <a:solidFill>
                  <a:prstClr val="black"/>
                </a:solidFill>
                <a:latin typeface="Meiryo UI" panose="020B0604030504040204" pitchFamily="50" charset="-128"/>
                <a:ea typeface="Meiryo UI" panose="020B0604030504040204" pitchFamily="50" charset="-128"/>
              </a:rPr>
              <a:t>年度の取組</a:t>
            </a:r>
            <a:r>
              <a:rPr kumimoji="0" lang="en-US" altLang="ja-JP" b="1" kern="0" dirty="0">
                <a:solidFill>
                  <a:prstClr val="black"/>
                </a:solidFill>
                <a:latin typeface="Meiryo UI" panose="020B0604030504040204" pitchFamily="50" charset="-128"/>
                <a:ea typeface="Meiryo UI" panose="020B0604030504040204" pitchFamily="50" charset="-128"/>
              </a:rPr>
              <a:t>】</a:t>
            </a: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・児童・生徒向けワークショップ及び保護者向けワークショップの実施</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・ＯＳＡＫＡスマホアンケート（児童・生徒向け、保護者向け）の実施</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・青少年のインターネット利用環境づくりフォーラムの開催（内閣府事業）</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・教材付き事例・教材集の作成・周知</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b="1" kern="0" dirty="0">
                <a:solidFill>
                  <a:prstClr val="black"/>
                </a:solidFill>
                <a:latin typeface="Meiryo UI" panose="020B0604030504040204" pitchFamily="50" charset="-128"/>
                <a:ea typeface="Meiryo UI" panose="020B0604030504040204" pitchFamily="50" charset="-128"/>
              </a:rPr>
              <a:t>（２）スマホ・ＳＮＳ安全教室</a:t>
            </a:r>
            <a:endParaRPr kumimoji="0" lang="en-US" altLang="ja-JP" b="1"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・ネットトラブルの低年齢化に対応するため、府警本部サイバー犯罪対策課と連携し、主に小学生を対象に年齢の近い大学</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kern="0">
                <a:solidFill>
                  <a:prstClr val="black"/>
                </a:solidFill>
                <a:latin typeface="Meiryo UI" panose="020B0604030504040204" pitchFamily="50" charset="-128"/>
                <a:ea typeface="Meiryo UI" panose="020B0604030504040204" pitchFamily="50" charset="-128"/>
              </a:rPr>
              <a:t>　生（サイバー</a:t>
            </a:r>
            <a:r>
              <a:rPr kumimoji="0" lang="ja-JP" altLang="en-US" kern="0" dirty="0">
                <a:solidFill>
                  <a:prstClr val="black"/>
                </a:solidFill>
                <a:latin typeface="Meiryo UI" panose="020B0604030504040204" pitchFamily="50" charset="-128"/>
                <a:ea typeface="Meiryo UI" panose="020B0604030504040204" pitchFamily="50" charset="-128"/>
              </a:rPr>
              <a:t>防犯ボランティア）が講師となり出張講座を実施。</a:t>
            </a: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・携帯電話事業者等と連携し、児童・生徒や保護者、教員等に対し、スマホに潜む危険性やその対処方法等について出張</a:t>
            </a:r>
            <a:endParaRPr kumimoji="0" lang="en-US" altLang="ja-JP" kern="0" dirty="0">
              <a:solidFill>
                <a:prstClr val="black"/>
              </a:solidFill>
              <a:latin typeface="Meiryo UI" panose="020B0604030504040204" pitchFamily="50" charset="-128"/>
              <a:ea typeface="Meiryo UI" panose="020B0604030504040204" pitchFamily="50" charset="-128"/>
            </a:endParaRPr>
          </a:p>
          <a:p>
            <a:pPr lvl="0" defTabSz="1474872">
              <a:defRPr/>
            </a:pPr>
            <a:r>
              <a:rPr kumimoji="0" lang="ja-JP" altLang="en-US" kern="0" dirty="0">
                <a:solidFill>
                  <a:prstClr val="black"/>
                </a:solidFill>
                <a:latin typeface="Meiryo UI" panose="020B0604030504040204" pitchFamily="50" charset="-128"/>
                <a:ea typeface="Meiryo UI" panose="020B0604030504040204" pitchFamily="50" charset="-128"/>
              </a:rPr>
              <a:t>　　講座を実施。　</a:t>
            </a:r>
          </a:p>
          <a:p>
            <a:pPr algn="ctr"/>
            <a:endParaRPr kumimoji="1" lang="ja-JP" altLang="en-US" dirty="0">
              <a:latin typeface="Meiryo UI" panose="020B0604030504040204" pitchFamily="50" charset="-128"/>
              <a:ea typeface="Meiryo UI" panose="020B0604030504040204" pitchFamily="50" charset="-128"/>
            </a:endParaRPr>
          </a:p>
        </p:txBody>
      </p:sp>
      <p:sp>
        <p:nvSpPr>
          <p:cNvPr id="4" name="正方形/長方形 3"/>
          <p:cNvSpPr/>
          <p:nvPr/>
        </p:nvSpPr>
        <p:spPr>
          <a:xfrm>
            <a:off x="11489211" y="631125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6</a:t>
            </a:r>
            <a:endParaRPr kumimoji="1" lang="ja-JP" altLang="en-US" dirty="0"/>
          </a:p>
        </p:txBody>
      </p:sp>
    </p:spTree>
    <p:extLst>
      <p:ext uri="{BB962C8B-B14F-4D97-AF65-F5344CB8AC3E}">
        <p14:creationId xmlns:p14="http://schemas.microsoft.com/office/powerpoint/2010/main" val="1818923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83029" y="344940"/>
            <a:ext cx="11625942" cy="437574"/>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r>
              <a:rPr kumimoji="0" lang="ja-JP" altLang="en-US" sz="2000" b="1"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a:solidFill>
                  <a:schemeClr val="tx1"/>
                </a:solidFill>
                <a:latin typeface="Meiryo UI" panose="020B0604030504040204" pitchFamily="50" charset="-128"/>
                <a:ea typeface="Meiryo UI" panose="020B0604030504040204" pitchFamily="50" charset="-128"/>
              </a:rPr>
              <a:t>子どもに対するインターネット上での被害防止のための啓発事業（ターゲティング啓発）</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283029" y="782514"/>
            <a:ext cx="11625942" cy="5528134"/>
          </a:xfrm>
          <a:prstGeom prst="rect">
            <a:avLst/>
          </a:prstGeom>
          <a:ln/>
        </p:spPr>
        <p:style>
          <a:lnRef idx="2">
            <a:schemeClr val="dk1"/>
          </a:lnRef>
          <a:fillRef idx="1">
            <a:schemeClr val="lt1"/>
          </a:fillRef>
          <a:effectRef idx="0">
            <a:schemeClr val="dk1"/>
          </a:effectRef>
          <a:fontRef idx="minor">
            <a:schemeClr val="dk1"/>
          </a:fontRef>
        </p:style>
        <p:txBody>
          <a:bodyPr rtlCol="0" anchor="t"/>
          <a:lstStyle/>
          <a:p>
            <a:r>
              <a:rPr lang="ja-JP" altLang="en-US" b="1"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a:t>
            </a:r>
            <a:r>
              <a:rPr lang="ja-JP" altLang="ja-JP" dirty="0">
                <a:solidFill>
                  <a:schemeClr val="tx1"/>
                </a:solidFill>
                <a:latin typeface="Meiryo UI" panose="020B0604030504040204" pitchFamily="50" charset="-128"/>
                <a:ea typeface="Meiryo UI" panose="020B0604030504040204" pitchFamily="50" charset="-128"/>
              </a:rPr>
              <a:t>インターネット広告を活用し</a:t>
            </a:r>
            <a:r>
              <a:rPr lang="ja-JP" altLang="en-US"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SNS</a:t>
            </a:r>
            <a:r>
              <a:rPr lang="ja-JP" altLang="ja-JP" dirty="0">
                <a:solidFill>
                  <a:schemeClr val="tx1"/>
                </a:solidFill>
                <a:latin typeface="Meiryo UI" panose="020B0604030504040204" pitchFamily="50" charset="-128"/>
                <a:ea typeface="Meiryo UI" panose="020B0604030504040204" pitchFamily="50" charset="-128"/>
              </a:rPr>
              <a:t>やインターネットの検索エンジン上で「パパ活」や「ママ活」など</a:t>
            </a:r>
            <a:r>
              <a:rPr lang="ja-JP" altLang="en-US" dirty="0">
                <a:solidFill>
                  <a:schemeClr val="tx1"/>
                </a:solidFill>
                <a:latin typeface="Meiryo UI" panose="020B0604030504040204" pitchFamily="50" charset="-128"/>
                <a:ea typeface="Meiryo UI" panose="020B0604030504040204" pitchFamily="50" charset="-128"/>
              </a:rPr>
              <a:t>性被害</a:t>
            </a:r>
            <a:r>
              <a:rPr lang="ja-JP" altLang="ja-JP" dirty="0">
                <a:solidFill>
                  <a:schemeClr val="tx1"/>
                </a:solidFill>
                <a:latin typeface="Meiryo UI" panose="020B0604030504040204" pitchFamily="50" charset="-128"/>
                <a:ea typeface="Meiryo UI" panose="020B0604030504040204" pitchFamily="50" charset="-128"/>
              </a:rPr>
              <a:t>を誘発するおそれの</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ある</a:t>
            </a:r>
            <a:r>
              <a:rPr lang="ja-JP" altLang="ja-JP" dirty="0">
                <a:solidFill>
                  <a:schemeClr val="tx1"/>
                </a:solidFill>
                <a:latin typeface="Meiryo UI" panose="020B0604030504040204" pitchFamily="50" charset="-128"/>
                <a:ea typeface="Meiryo UI" panose="020B0604030504040204" pitchFamily="50" charset="-128"/>
              </a:rPr>
              <a:t>書き込み</a:t>
            </a:r>
            <a:r>
              <a:rPr lang="ja-JP" altLang="en-US" dirty="0">
                <a:solidFill>
                  <a:schemeClr val="tx1"/>
                </a:solidFill>
                <a:latin typeface="Meiryo UI" panose="020B0604030504040204" pitchFamily="50" charset="-128"/>
                <a:ea typeface="Meiryo UI" panose="020B0604030504040204" pitchFamily="50" charset="-128"/>
              </a:rPr>
              <a:t>や検索</a:t>
            </a:r>
            <a:r>
              <a:rPr lang="ja-JP" altLang="ja-JP" dirty="0">
                <a:solidFill>
                  <a:schemeClr val="tx1"/>
                </a:solidFill>
                <a:latin typeface="Meiryo UI" panose="020B0604030504040204" pitchFamily="50" charset="-128"/>
                <a:ea typeface="Meiryo UI" panose="020B0604030504040204" pitchFamily="50" charset="-128"/>
              </a:rPr>
              <a:t>を行う</a:t>
            </a:r>
            <a:r>
              <a:rPr lang="ja-JP" altLang="en-US" dirty="0">
                <a:solidFill>
                  <a:schemeClr val="tx1"/>
                </a:solidFill>
                <a:latin typeface="Meiryo UI" panose="020B0604030504040204" pitchFamily="50" charset="-128"/>
                <a:ea typeface="Meiryo UI" panose="020B0604030504040204" pitchFamily="50" charset="-128"/>
              </a:rPr>
              <a:t>青少年</a:t>
            </a:r>
            <a:r>
              <a:rPr lang="ja-JP" altLang="ja-JP" dirty="0">
                <a:solidFill>
                  <a:schemeClr val="tx1"/>
                </a:solidFill>
                <a:latin typeface="Meiryo UI" panose="020B0604030504040204" pitchFamily="50" charset="-128"/>
                <a:ea typeface="Meiryo UI" panose="020B0604030504040204" pitchFamily="50" charset="-128"/>
              </a:rPr>
              <a:t>や大人に対して、当該者の</a:t>
            </a:r>
            <a:r>
              <a:rPr lang="en-US" altLang="ja-JP" dirty="0">
                <a:solidFill>
                  <a:schemeClr val="tx1"/>
                </a:solidFill>
                <a:latin typeface="Meiryo UI" panose="020B0604030504040204" pitchFamily="50" charset="-128"/>
                <a:ea typeface="Meiryo UI" panose="020B0604030504040204" pitchFamily="50" charset="-128"/>
              </a:rPr>
              <a:t>SNS</a:t>
            </a:r>
            <a:r>
              <a:rPr lang="ja-JP" altLang="ja-JP" dirty="0">
                <a:solidFill>
                  <a:schemeClr val="tx1"/>
                </a:solidFill>
                <a:latin typeface="Meiryo UI" panose="020B0604030504040204" pitchFamily="50" charset="-128"/>
                <a:ea typeface="Meiryo UI" panose="020B0604030504040204" pitchFamily="50" charset="-128"/>
              </a:rPr>
              <a:t>等の画面上に注意喚起のメッセージ広告を表示</a:t>
            </a:r>
            <a:r>
              <a:rPr lang="ja-JP" altLang="en-US" dirty="0">
                <a:solidFill>
                  <a:schemeClr val="tx1"/>
                </a:solidFill>
                <a:latin typeface="Meiryo UI" panose="020B0604030504040204" pitchFamily="50" charset="-128"/>
                <a:ea typeface="Meiryo UI" panose="020B0604030504040204" pitchFamily="50" charset="-128"/>
              </a:rPr>
              <a:t>さ</a:t>
            </a:r>
            <a:r>
              <a:rPr lang="ja-JP" altLang="ja-JP" dirty="0">
                <a:solidFill>
                  <a:schemeClr val="tx1"/>
                </a:solidFill>
                <a:latin typeface="Meiryo UI" panose="020B0604030504040204" pitchFamily="50" charset="-128"/>
                <a:ea typeface="Meiryo UI" panose="020B0604030504040204" pitchFamily="50" charset="-128"/>
              </a:rPr>
              <a:t>せ</a:t>
            </a:r>
            <a:r>
              <a:rPr lang="ja-JP" altLang="en-US" dirty="0">
                <a:solidFill>
                  <a:schemeClr val="tx1"/>
                </a:solidFill>
                <a:latin typeface="Meiryo UI" panose="020B0604030504040204" pitchFamily="50" charset="-128"/>
                <a:ea typeface="Meiryo UI" panose="020B0604030504040204" pitchFamily="50" charset="-128"/>
              </a:rPr>
              <a:t>る。</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Ｒ２年度実績</a:t>
            </a:r>
            <a:r>
              <a:rPr lang="en-US" altLang="ja-JP" b="1" dirty="0">
                <a:solidFill>
                  <a:schemeClr val="tx1"/>
                </a:solidFill>
                <a:latin typeface="Meiryo UI" panose="020B0604030504040204" pitchFamily="50" charset="-128"/>
                <a:ea typeface="Meiryo UI" panose="020B0604030504040204" pitchFamily="50" charset="-128"/>
              </a:rPr>
              <a:t>】</a:t>
            </a:r>
          </a:p>
          <a:p>
            <a:pPr lvl="0"/>
            <a:r>
              <a:rPr lang="ja-JP" altLang="en-US" dirty="0">
                <a:solidFill>
                  <a:schemeClr val="tx1"/>
                </a:solidFill>
                <a:latin typeface="Meiryo UI" panose="020B0604030504040204" pitchFamily="50" charset="-128"/>
                <a:ea typeface="Meiryo UI" panose="020B0604030504040204" pitchFamily="50" charset="-128"/>
              </a:rPr>
              <a:t>　　　・広告配信開始　　Ｒ</a:t>
            </a:r>
            <a:r>
              <a:rPr lang="en-US" altLang="ja-JP" dirty="0">
                <a:solidFill>
                  <a:schemeClr val="tx1"/>
                </a:solidFill>
                <a:latin typeface="Meiryo UI" panose="020B0604030504040204" pitchFamily="50" charset="-128"/>
                <a:ea typeface="Meiryo UI" panose="020B0604030504040204" pitchFamily="50" charset="-128"/>
              </a:rPr>
              <a:t>2</a:t>
            </a:r>
            <a:r>
              <a:rPr lang="ja-JP" altLang="ja-JP"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11</a:t>
            </a:r>
            <a:r>
              <a:rPr lang="ja-JP" altLang="ja-JP"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19</a:t>
            </a:r>
            <a:r>
              <a:rPr lang="ja-JP" altLang="ja-JP" dirty="0">
                <a:solidFill>
                  <a:schemeClr val="tx1"/>
                </a:solidFill>
                <a:latin typeface="Meiryo UI" panose="020B0604030504040204" pitchFamily="50" charset="-128"/>
                <a:ea typeface="Meiryo UI" panose="020B0604030504040204" pitchFamily="50" charset="-128"/>
              </a:rPr>
              <a:t>日（木）～</a:t>
            </a:r>
            <a:r>
              <a:rPr lang="ja-JP" altLang="en-US" dirty="0">
                <a:solidFill>
                  <a:schemeClr val="tx1"/>
                </a:solidFill>
                <a:latin typeface="Meiryo UI" panose="020B0604030504040204" pitchFamily="50" charset="-128"/>
                <a:ea typeface="Meiryo UI" panose="020B0604030504040204" pitchFamily="50" charset="-128"/>
              </a:rPr>
              <a:t>Ｒ</a:t>
            </a:r>
            <a:r>
              <a:rPr lang="en-US" altLang="ja-JP" dirty="0">
                <a:solidFill>
                  <a:schemeClr val="tx1"/>
                </a:solidFill>
                <a:latin typeface="Meiryo UI" panose="020B0604030504040204" pitchFamily="50" charset="-128"/>
                <a:ea typeface="Meiryo UI" panose="020B0604030504040204" pitchFamily="50" charset="-128"/>
              </a:rPr>
              <a:t>3</a:t>
            </a:r>
            <a:r>
              <a:rPr lang="ja-JP" altLang="en-US" dirty="0">
                <a:solidFill>
                  <a:schemeClr val="tx1"/>
                </a:solidFill>
                <a:latin typeface="Meiryo UI" panose="020B0604030504040204" pitchFamily="50" charset="-128"/>
                <a:ea typeface="Meiryo UI" panose="020B0604030504040204" pitchFamily="50" charset="-128"/>
              </a:rPr>
              <a:t>年</a:t>
            </a:r>
            <a:r>
              <a:rPr lang="en-US" altLang="ja-JP" dirty="0">
                <a:solidFill>
                  <a:schemeClr val="tx1"/>
                </a:solidFill>
                <a:latin typeface="Meiryo UI" panose="020B0604030504040204" pitchFamily="50" charset="-128"/>
                <a:ea typeface="Meiryo UI" panose="020B0604030504040204" pitchFamily="50" charset="-128"/>
              </a:rPr>
              <a:t>3</a:t>
            </a:r>
            <a:r>
              <a:rPr lang="ja-JP" altLang="en-US" dirty="0">
                <a:solidFill>
                  <a:schemeClr val="tx1"/>
                </a:solidFill>
                <a:latin typeface="Meiryo UI" panose="020B0604030504040204" pitchFamily="50" charset="-128"/>
                <a:ea typeface="Meiryo UI" panose="020B0604030504040204" pitchFamily="50" charset="-128"/>
              </a:rPr>
              <a:t>月</a:t>
            </a:r>
            <a:r>
              <a:rPr lang="en-US" altLang="ja-JP" dirty="0">
                <a:solidFill>
                  <a:schemeClr val="tx1"/>
                </a:solidFill>
                <a:latin typeface="Meiryo UI" panose="020B0604030504040204" pitchFamily="50" charset="-128"/>
                <a:ea typeface="Meiryo UI" panose="020B0604030504040204" pitchFamily="50" charset="-128"/>
              </a:rPr>
              <a:t>14</a:t>
            </a:r>
            <a:r>
              <a:rPr lang="ja-JP" altLang="en-US" dirty="0">
                <a:solidFill>
                  <a:schemeClr val="tx1"/>
                </a:solidFill>
                <a:latin typeface="Meiryo UI" panose="020B0604030504040204" pitchFamily="50" charset="-128"/>
                <a:ea typeface="Meiryo UI" panose="020B0604030504040204" pitchFamily="50" charset="-128"/>
              </a:rPr>
              <a:t>日（日）</a:t>
            </a:r>
            <a:r>
              <a:rPr lang="en-US" altLang="ja-JP" dirty="0">
                <a:solidFill>
                  <a:schemeClr val="tx1"/>
                </a:solidFill>
                <a:latin typeface="Meiryo UI" panose="020B0604030504040204" pitchFamily="50" charset="-128"/>
                <a:ea typeface="Meiryo UI" panose="020B0604030504040204" pitchFamily="50" charset="-128"/>
              </a:rPr>
              <a:t>116</a:t>
            </a:r>
            <a:r>
              <a:rPr lang="ja-JP" altLang="en-US" dirty="0">
                <a:solidFill>
                  <a:schemeClr val="tx1"/>
                </a:solidFill>
                <a:latin typeface="Meiryo UI" panose="020B0604030504040204" pitchFamily="50" charset="-128"/>
                <a:ea typeface="Meiryo UI" panose="020B0604030504040204" pitchFamily="50" charset="-128"/>
              </a:rPr>
              <a:t>日間</a:t>
            </a:r>
            <a:endParaRPr lang="en-US" altLang="ja-JP" dirty="0">
              <a:solidFill>
                <a:schemeClr val="tx1"/>
              </a:solidFill>
              <a:latin typeface="Meiryo UI" panose="020B0604030504040204" pitchFamily="50" charset="-128"/>
              <a:ea typeface="Meiryo UI" panose="020B0604030504040204" pitchFamily="50" charset="-128"/>
            </a:endParaRPr>
          </a:p>
          <a:p>
            <a:pPr lvl="0"/>
            <a:endParaRPr lang="en-US" altLang="ja-JP" dirty="0">
              <a:solidFill>
                <a:schemeClr val="tx1"/>
              </a:solidFill>
              <a:latin typeface="Meiryo UI" panose="020B0604030504040204" pitchFamily="50" charset="-128"/>
              <a:ea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・配信対象　　　　　①</a:t>
            </a:r>
            <a:r>
              <a:rPr lang="ja-JP" altLang="ja-JP" dirty="0">
                <a:solidFill>
                  <a:schemeClr val="tx1"/>
                </a:solidFill>
                <a:latin typeface="Meiryo UI" panose="020B0604030504040204" pitchFamily="50" charset="-128"/>
                <a:ea typeface="Meiryo UI" panose="020B0604030504040204" pitchFamily="50" charset="-128"/>
              </a:rPr>
              <a:t>大阪府域で主に活動する</a:t>
            </a:r>
            <a:r>
              <a:rPr lang="ja-JP" altLang="en-US" dirty="0">
                <a:solidFill>
                  <a:schemeClr val="tx1"/>
                </a:solidFill>
                <a:latin typeface="Meiryo UI" panose="020B0604030504040204" pitchFamily="50" charset="-128"/>
                <a:ea typeface="Meiryo UI" panose="020B0604030504040204" pitchFamily="50" charset="-128"/>
              </a:rPr>
              <a:t>子ども（</a:t>
            </a:r>
            <a:r>
              <a:rPr lang="en-US" altLang="ja-JP" dirty="0">
                <a:solidFill>
                  <a:schemeClr val="tx1"/>
                </a:solidFill>
                <a:latin typeface="Meiryo UI" panose="020B0604030504040204" pitchFamily="50" charset="-128"/>
                <a:ea typeface="Meiryo UI" panose="020B0604030504040204" pitchFamily="50" charset="-128"/>
              </a:rPr>
              <a:t>18</a:t>
            </a:r>
            <a:r>
              <a:rPr lang="ja-JP" altLang="en-US" dirty="0">
                <a:solidFill>
                  <a:schemeClr val="tx1"/>
                </a:solidFill>
                <a:latin typeface="Meiryo UI" panose="020B0604030504040204" pitchFamily="50" charset="-128"/>
                <a:ea typeface="Meiryo UI" panose="020B0604030504040204" pitchFamily="50" charset="-128"/>
              </a:rPr>
              <a:t>歳未満）・</a:t>
            </a:r>
            <a:r>
              <a:rPr lang="en-US" altLang="ja-JP"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②</a:t>
            </a:r>
            <a:r>
              <a:rPr lang="ja-JP" altLang="ja-JP" dirty="0">
                <a:solidFill>
                  <a:schemeClr val="tx1"/>
                </a:solidFill>
                <a:latin typeface="Meiryo UI" panose="020B0604030504040204" pitchFamily="50" charset="-128"/>
                <a:ea typeface="Meiryo UI" panose="020B0604030504040204" pitchFamily="50" charset="-128"/>
              </a:rPr>
              <a:t>大阪府域で主に活動する人</a:t>
            </a:r>
            <a:r>
              <a:rPr lang="ja-JP" altLang="en-US" dirty="0">
                <a:solidFill>
                  <a:schemeClr val="tx1"/>
                </a:solidFill>
                <a:latin typeface="Meiryo UI" panose="020B0604030504040204" pitchFamily="50" charset="-128"/>
                <a:ea typeface="Meiryo UI" panose="020B0604030504040204" pitchFamily="50" charset="-128"/>
              </a:rPr>
              <a:t>（①以外）　</a:t>
            </a:r>
            <a:endParaRPr lang="en-US" altLang="ja-JP" dirty="0">
              <a:solidFill>
                <a:schemeClr val="tx1"/>
              </a:solidFill>
              <a:latin typeface="Meiryo UI" panose="020B0604030504040204" pitchFamily="50" charset="-128"/>
              <a:ea typeface="Meiryo UI" panose="020B0604030504040204" pitchFamily="50" charset="-128"/>
            </a:endParaRPr>
          </a:p>
          <a:p>
            <a:pPr lvl="0"/>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・広告媒体　　　　　①年齢に応じた広告内容</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Google</a:t>
            </a:r>
            <a:r>
              <a:rPr lang="ja-JP" altLang="ja-JP" dirty="0">
                <a:solidFill>
                  <a:schemeClr val="tx1"/>
                </a:solidFill>
                <a:latin typeface="Meiryo UI" panose="020B0604030504040204" pitchFamily="50" charset="-128"/>
                <a:ea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rPr>
              <a:t>及び</a:t>
            </a:r>
            <a:r>
              <a:rPr lang="ja-JP" altLang="ja-JP"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Yahoo!</a:t>
            </a:r>
            <a:r>
              <a:rPr lang="ja-JP" altLang="ja-JP" dirty="0">
                <a:solidFill>
                  <a:schemeClr val="tx1"/>
                </a:solidFill>
                <a:latin typeface="Meiryo UI" panose="020B0604030504040204" pitchFamily="50" charset="-128"/>
                <a:ea typeface="Meiryo UI" panose="020B0604030504040204" pitchFamily="50" charset="-128"/>
              </a:rPr>
              <a:t>」でのリスティング</a:t>
            </a:r>
            <a:r>
              <a:rPr lang="en-US" altLang="ja-JP" dirty="0">
                <a:solidFill>
                  <a:schemeClr val="tx1"/>
                </a:solidFill>
                <a:latin typeface="Meiryo UI" panose="020B0604030504040204" pitchFamily="50" charset="-128"/>
                <a:ea typeface="Meiryo UI" panose="020B0604030504040204" pitchFamily="50" charset="-128"/>
              </a:rPr>
              <a:t>(</a:t>
            </a:r>
            <a:r>
              <a:rPr lang="ja-JP" altLang="ja-JP" dirty="0">
                <a:solidFill>
                  <a:schemeClr val="tx1"/>
                </a:solidFill>
                <a:latin typeface="Meiryo UI" panose="020B0604030504040204" pitchFamily="50" charset="-128"/>
                <a:ea typeface="Meiryo UI" panose="020B0604030504040204" pitchFamily="50" charset="-128"/>
              </a:rPr>
              <a:t>検索連動型</a:t>
            </a:r>
            <a:r>
              <a:rPr lang="en-US" altLang="ja-JP" dirty="0">
                <a:solidFill>
                  <a:schemeClr val="tx1"/>
                </a:solidFill>
                <a:latin typeface="Meiryo UI" panose="020B0604030504040204" pitchFamily="50" charset="-128"/>
                <a:ea typeface="Meiryo UI" panose="020B0604030504040204" pitchFamily="50" charset="-128"/>
              </a:rPr>
              <a:t>)</a:t>
            </a:r>
            <a:r>
              <a:rPr lang="ja-JP" altLang="ja-JP" dirty="0">
                <a:solidFill>
                  <a:schemeClr val="tx1"/>
                </a:solidFill>
                <a:latin typeface="Meiryo UI" panose="020B0604030504040204" pitchFamily="50" charset="-128"/>
                <a:ea typeface="Meiryo UI" panose="020B0604030504040204" pitchFamily="50" charset="-128"/>
              </a:rPr>
              <a:t>広告</a:t>
            </a:r>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検索エンジンで利用者が検索した際に、特定の文字に関連して表示される広告</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Twitter</a:t>
            </a:r>
            <a:r>
              <a:rPr lang="ja-JP" altLang="ja-JP" dirty="0">
                <a:solidFill>
                  <a:schemeClr val="tx1"/>
                </a:solidFill>
                <a:latin typeface="Meiryo UI" panose="020B0604030504040204" pitchFamily="50" charset="-128"/>
                <a:ea typeface="Meiryo UI" panose="020B0604030504040204" pitchFamily="50" charset="-128"/>
              </a:rPr>
              <a:t>」での</a:t>
            </a:r>
            <a:r>
              <a:rPr lang="en-US" altLang="ja-JP" dirty="0">
                <a:solidFill>
                  <a:schemeClr val="tx1"/>
                </a:solidFill>
                <a:latin typeface="Meiryo UI" panose="020B0604030504040204" pitchFamily="50" charset="-128"/>
                <a:ea typeface="Meiryo UI" panose="020B0604030504040204" pitchFamily="50" charset="-128"/>
              </a:rPr>
              <a:t>SNS</a:t>
            </a:r>
            <a:r>
              <a:rPr lang="ja-JP" altLang="ja-JP" dirty="0">
                <a:solidFill>
                  <a:schemeClr val="tx1"/>
                </a:solidFill>
                <a:latin typeface="Meiryo UI" panose="020B0604030504040204" pitchFamily="50" charset="-128"/>
                <a:ea typeface="Meiryo UI" panose="020B0604030504040204" pitchFamily="50" charset="-128"/>
              </a:rPr>
              <a:t>広告</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SNS</a:t>
            </a:r>
            <a:r>
              <a:rPr lang="ja-JP" altLang="ja-JP" dirty="0">
                <a:solidFill>
                  <a:schemeClr val="tx1"/>
                </a:solidFill>
                <a:latin typeface="Meiryo UI" panose="020B0604030504040204" pitchFamily="50" charset="-128"/>
                <a:ea typeface="Meiryo UI" panose="020B0604030504040204" pitchFamily="50" charset="-128"/>
              </a:rPr>
              <a:t>で利用者が検索や書き込みをした場合、</a:t>
            </a:r>
            <a:r>
              <a:rPr lang="en-US" altLang="ja-JP" dirty="0">
                <a:solidFill>
                  <a:schemeClr val="tx1"/>
                </a:solidFill>
                <a:latin typeface="Meiryo UI" panose="020B0604030504040204" pitchFamily="50" charset="-128"/>
                <a:ea typeface="Meiryo UI" panose="020B0604030504040204" pitchFamily="50" charset="-128"/>
              </a:rPr>
              <a:t>SNS</a:t>
            </a:r>
            <a:r>
              <a:rPr lang="ja-JP" altLang="ja-JP" dirty="0">
                <a:solidFill>
                  <a:schemeClr val="tx1"/>
                </a:solidFill>
                <a:latin typeface="Meiryo UI" panose="020B0604030504040204" pitchFamily="50" charset="-128"/>
                <a:ea typeface="Meiryo UI" panose="020B0604030504040204" pitchFamily="50" charset="-128"/>
              </a:rPr>
              <a:t>上に表示される広告</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②全年齢共通の広告内容</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en-US" altLang="ja-JP" dirty="0">
                <a:solidFill>
                  <a:schemeClr val="tx1"/>
                </a:solidFill>
                <a:latin typeface="Meiryo UI" panose="020B0604030504040204" pitchFamily="50" charset="-128"/>
                <a:ea typeface="Meiryo UI" panose="020B0604030504040204" pitchFamily="50" charset="-128"/>
              </a:rPr>
              <a:t>Yahoo!</a:t>
            </a:r>
            <a:r>
              <a:rPr lang="ja-JP" altLang="ja-JP" dirty="0">
                <a:solidFill>
                  <a:schemeClr val="tx1"/>
                </a:solidFill>
                <a:latin typeface="Meiryo UI" panose="020B0604030504040204" pitchFamily="50" charset="-128"/>
                <a:ea typeface="Meiryo UI" panose="020B0604030504040204" pitchFamily="50" charset="-128"/>
              </a:rPr>
              <a:t>」でのディスプレイ広告</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r>
              <a:rPr lang="ja-JP" altLang="ja-JP" dirty="0">
                <a:solidFill>
                  <a:schemeClr val="tx1"/>
                </a:solidFill>
                <a:latin typeface="Meiryo UI" panose="020B0604030504040204" pitchFamily="50" charset="-128"/>
                <a:ea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rPr>
              <a:t>Yahoo! Japan</a:t>
            </a:r>
            <a:r>
              <a:rPr lang="ja-JP" altLang="ja-JP" dirty="0">
                <a:solidFill>
                  <a:schemeClr val="tx1"/>
                </a:solidFill>
                <a:latin typeface="Meiryo UI" panose="020B0604030504040204" pitchFamily="50" charset="-128"/>
                <a:ea typeface="Meiryo UI" panose="020B0604030504040204" pitchFamily="50" charset="-128"/>
              </a:rPr>
              <a:t>」や提携サイトのページで利用者</a:t>
            </a:r>
            <a:r>
              <a:rPr lang="ja-JP" altLang="en-US" dirty="0">
                <a:solidFill>
                  <a:schemeClr val="tx1"/>
                </a:solidFill>
                <a:latin typeface="Meiryo UI" panose="020B0604030504040204" pitchFamily="50" charset="-128"/>
                <a:ea typeface="Meiryo UI" panose="020B0604030504040204" pitchFamily="50" charset="-128"/>
              </a:rPr>
              <a:t>の閲覧履歴により</a:t>
            </a:r>
            <a:r>
              <a:rPr lang="ja-JP" altLang="ja-JP" dirty="0">
                <a:solidFill>
                  <a:schemeClr val="tx1"/>
                </a:solidFill>
                <a:latin typeface="Meiryo UI" panose="020B0604030504040204" pitchFamily="50" charset="-128"/>
                <a:ea typeface="Meiryo UI" panose="020B0604030504040204" pitchFamily="50" charset="-128"/>
              </a:rPr>
              <a:t>、表示される広告</a:t>
            </a:r>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a:p>
            <a:endParaRPr lang="en-US" altLang="ja-JP" dirty="0">
              <a:solidFill>
                <a:schemeClr val="tx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11485224" y="6468498"/>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7</a:t>
            </a:r>
            <a:endParaRPr kumimoji="1" lang="ja-JP" altLang="en-US" dirty="0"/>
          </a:p>
        </p:txBody>
      </p:sp>
    </p:spTree>
    <p:extLst>
      <p:ext uri="{BB962C8B-B14F-4D97-AF65-F5344CB8AC3E}">
        <p14:creationId xmlns:p14="http://schemas.microsoft.com/office/powerpoint/2010/main" val="1113996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9191" y="289482"/>
            <a:ext cx="10763001" cy="5827982"/>
          </a:xfrm>
          <a:prstGeom prst="rect">
            <a:avLst/>
          </a:prstGeom>
          <a:solidFill>
            <a:sysClr val="window" lastClr="FFFFFF"/>
          </a:solidFill>
          <a:ln w="6350" cap="flat" cmpd="sng" algn="ctr">
            <a:solidFill>
              <a:srgbClr val="4F81BD">
                <a:shade val="50000"/>
              </a:srgbClr>
            </a:solidFill>
            <a:prstDash val="solid"/>
          </a:ln>
          <a:effectLst/>
        </p:spPr>
        <p:txBody>
          <a:bodyPr rtlCol="0" anchor="t"/>
          <a:lstStyle/>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kern="0" dirty="0">
                <a:solidFill>
                  <a:prstClr val="black"/>
                </a:solidFill>
                <a:latin typeface="Meiryo UI" panose="020B0604030504040204" pitchFamily="50" charset="-128"/>
                <a:ea typeface="Meiryo UI" panose="020B0604030504040204" pitchFamily="50" charset="-128"/>
              </a:rPr>
              <a:t>　</a:t>
            </a:r>
            <a:r>
              <a:rPr kumimoji="0" lang="ja-JP" altLang="en-US" kern="0" dirty="0">
                <a:solidFill>
                  <a:prstClr val="black"/>
                </a:solidFill>
                <a:latin typeface="Meiryo UI" panose="020B0604030504040204" pitchFamily="50" charset="-128"/>
                <a:ea typeface="Meiryo UI" panose="020B0604030504040204" pitchFamily="50" charset="-128"/>
              </a:rPr>
              <a:t>　 </a:t>
            </a:r>
            <a:r>
              <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・配信結果</a:t>
            </a: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画面表示数　目標回数</a:t>
            </a:r>
            <a:r>
              <a:rPr lang="en-US" altLang="ja-JP" dirty="0">
                <a:latin typeface="Meiryo UI" panose="020B0604030504040204" pitchFamily="50" charset="-128"/>
                <a:ea typeface="Meiryo UI" panose="020B0604030504040204" pitchFamily="50" charset="-128"/>
              </a:rPr>
              <a:t>1,400</a:t>
            </a:r>
            <a:r>
              <a:rPr lang="ja-JP" altLang="ja-JP" dirty="0">
                <a:latin typeface="Meiryo UI" panose="020B0604030504040204" pitchFamily="50" charset="-128"/>
                <a:ea typeface="Meiryo UI" panose="020B0604030504040204" pitchFamily="50" charset="-128"/>
              </a:rPr>
              <a:t>万回⇒</a:t>
            </a:r>
            <a:r>
              <a:rPr lang="en-US" altLang="ja-JP" b="1" dirty="0">
                <a:latin typeface="Meiryo UI" panose="020B0604030504040204" pitchFamily="50" charset="-128"/>
                <a:ea typeface="Meiryo UI" panose="020B0604030504040204" pitchFamily="50" charset="-128"/>
              </a:rPr>
              <a:t>24,670,690</a:t>
            </a:r>
            <a:r>
              <a:rPr lang="ja-JP" altLang="ja-JP" b="1" dirty="0">
                <a:latin typeface="Meiryo UI" panose="020B0604030504040204" pitchFamily="50" charset="-128"/>
                <a:ea typeface="Meiryo UI" panose="020B0604030504040204" pitchFamily="50" charset="-128"/>
              </a:rPr>
              <a:t>回</a:t>
            </a:r>
            <a:r>
              <a:rPr lang="ja-JP" altLang="ja-JP" dirty="0">
                <a:latin typeface="Meiryo UI" panose="020B0604030504040204" pitchFamily="50" charset="-128"/>
                <a:ea typeface="Meiryo UI" panose="020B0604030504040204" pitchFamily="50" charset="-128"/>
              </a:rPr>
              <a:t>（達成率</a:t>
            </a:r>
            <a:r>
              <a:rPr lang="en-US" altLang="ja-JP" dirty="0">
                <a:latin typeface="Meiryo UI" panose="020B0604030504040204" pitchFamily="50" charset="-128"/>
                <a:ea typeface="Meiryo UI" panose="020B0604030504040204" pitchFamily="50" charset="-128"/>
              </a:rPr>
              <a:t>1.8</a:t>
            </a:r>
            <a:r>
              <a:rPr lang="ja-JP" altLang="ja-JP" dirty="0">
                <a:latin typeface="Meiryo UI" panose="020B0604030504040204" pitchFamily="50" charset="-128"/>
                <a:ea typeface="Meiryo UI" panose="020B0604030504040204" pitchFamily="50" charset="-128"/>
              </a:rPr>
              <a:t>倍／１日あたり</a:t>
            </a:r>
            <a:r>
              <a:rPr lang="en-US" altLang="ja-JP" dirty="0">
                <a:latin typeface="Meiryo UI" panose="020B0604030504040204" pitchFamily="50" charset="-128"/>
                <a:ea typeface="Meiryo UI" panose="020B0604030504040204" pitchFamily="50" charset="-128"/>
              </a:rPr>
              <a:t>212,678</a:t>
            </a:r>
            <a:r>
              <a:rPr lang="ja-JP" altLang="ja-JP" dirty="0">
                <a:latin typeface="Meiryo UI" panose="020B0604030504040204" pitchFamily="50" charset="-128"/>
                <a:ea typeface="Meiryo UI" panose="020B0604030504040204" pitchFamily="50" charset="-128"/>
              </a:rPr>
              <a:t>回）</a:t>
            </a:r>
          </a:p>
          <a:p>
            <a:r>
              <a:rPr lang="ja-JP" altLang="en-US" dirty="0">
                <a:latin typeface="Meiryo UI" panose="020B0604030504040204" pitchFamily="50" charset="-128"/>
                <a:ea typeface="Meiryo UI" panose="020B0604030504040204" pitchFamily="50" charset="-128"/>
              </a:rPr>
              <a:t>　　　クリック</a:t>
            </a:r>
            <a:r>
              <a:rPr lang="ja-JP" altLang="ja-JP" dirty="0">
                <a:latin typeface="Meiryo UI" panose="020B0604030504040204" pitchFamily="50" charset="-128"/>
                <a:ea typeface="Meiryo UI" panose="020B0604030504040204" pitchFamily="50" charset="-128"/>
              </a:rPr>
              <a:t>数　目標回数</a:t>
            </a:r>
            <a:r>
              <a:rPr lang="en-US" altLang="ja-JP" dirty="0">
                <a:latin typeface="Meiryo UI" panose="020B0604030504040204" pitchFamily="50" charset="-128"/>
                <a:ea typeface="Meiryo UI" panose="020B0604030504040204" pitchFamily="50" charset="-128"/>
              </a:rPr>
              <a:t>   2</a:t>
            </a:r>
            <a:r>
              <a:rPr lang="ja-JP" altLang="ja-JP" dirty="0">
                <a:latin typeface="Meiryo UI" panose="020B0604030504040204" pitchFamily="50" charset="-128"/>
                <a:ea typeface="Meiryo UI" panose="020B0604030504040204" pitchFamily="50" charset="-128"/>
              </a:rPr>
              <a:t>万回⇒</a:t>
            </a:r>
            <a:r>
              <a:rPr lang="en-US" altLang="ja-JP" b="1" dirty="0">
                <a:latin typeface="Meiryo UI" panose="020B0604030504040204" pitchFamily="50" charset="-128"/>
                <a:ea typeface="Meiryo UI" panose="020B0604030504040204" pitchFamily="50" charset="-128"/>
              </a:rPr>
              <a:t>31,514</a:t>
            </a:r>
            <a:r>
              <a:rPr lang="ja-JP" altLang="ja-JP" b="1" dirty="0">
                <a:latin typeface="Meiryo UI" panose="020B0604030504040204" pitchFamily="50" charset="-128"/>
                <a:ea typeface="Meiryo UI" panose="020B0604030504040204" pitchFamily="50" charset="-128"/>
              </a:rPr>
              <a:t>回</a:t>
            </a:r>
            <a:r>
              <a:rPr lang="ja-JP" altLang="ja-JP" dirty="0">
                <a:latin typeface="Meiryo UI" panose="020B0604030504040204" pitchFamily="50" charset="-128"/>
                <a:ea typeface="Meiryo UI" panose="020B0604030504040204" pitchFamily="50" charset="-128"/>
              </a:rPr>
              <a:t>（達成率</a:t>
            </a:r>
            <a:r>
              <a:rPr lang="en-US" altLang="ja-JP" dirty="0">
                <a:latin typeface="Meiryo UI" panose="020B0604030504040204" pitchFamily="50" charset="-128"/>
                <a:ea typeface="Meiryo UI" panose="020B0604030504040204" pitchFamily="50" charset="-128"/>
              </a:rPr>
              <a:t>1.6</a:t>
            </a:r>
            <a:r>
              <a:rPr lang="ja-JP" altLang="ja-JP" dirty="0">
                <a:latin typeface="Meiryo UI" panose="020B0604030504040204" pitchFamily="50" charset="-128"/>
                <a:ea typeface="Meiryo UI" panose="020B0604030504040204" pitchFamily="50" charset="-128"/>
              </a:rPr>
              <a:t>倍／１日あたり</a:t>
            </a:r>
            <a:r>
              <a:rPr lang="en-US" altLang="ja-JP" dirty="0">
                <a:latin typeface="Meiryo UI" panose="020B0604030504040204" pitchFamily="50" charset="-128"/>
                <a:ea typeface="Meiryo UI" panose="020B0604030504040204" pitchFamily="50" charset="-128"/>
              </a:rPr>
              <a:t>272</a:t>
            </a:r>
            <a:r>
              <a:rPr lang="ja-JP" altLang="ja-JP" dirty="0">
                <a:latin typeface="Meiryo UI" panose="020B0604030504040204" pitchFamily="50" charset="-128"/>
                <a:ea typeface="Meiryo UI" panose="020B0604030504040204" pitchFamily="50" charset="-128"/>
              </a:rPr>
              <a:t>回）</a:t>
            </a:r>
          </a:p>
          <a:p>
            <a:r>
              <a:rPr kumimoji="0" lang="ja-JP" altLang="en-US"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（回）</a:t>
            </a: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r>
              <a:rPr lang="ja-JP" altLang="en-US" b="1" dirty="0">
                <a:latin typeface="Meiryo UI" panose="020B0604030504040204" pitchFamily="50" charset="-128"/>
                <a:ea typeface="Meiryo UI" panose="020B0604030504040204" pitchFamily="50" charset="-128"/>
              </a:rPr>
              <a:t>　〇</a:t>
            </a:r>
            <a:r>
              <a:rPr lang="ja-JP" altLang="ja-JP" b="1" dirty="0">
                <a:latin typeface="Meiryo UI" panose="020B0604030504040204" pitchFamily="50" charset="-128"/>
                <a:ea typeface="Meiryo UI" panose="020B0604030504040204" pitchFamily="50" charset="-128"/>
              </a:rPr>
              <a:t>おおさか</a:t>
            </a:r>
            <a:r>
              <a:rPr lang="en-US" altLang="ja-JP" b="1" dirty="0">
                <a:latin typeface="Meiryo UI" panose="020B0604030504040204" pitchFamily="50" charset="-128"/>
                <a:ea typeface="Meiryo UI" panose="020B0604030504040204" pitchFamily="50" charset="-128"/>
              </a:rPr>
              <a:t>SNS</a:t>
            </a:r>
            <a:r>
              <a:rPr lang="ja-JP" altLang="ja-JP" b="1" dirty="0">
                <a:latin typeface="Meiryo UI" panose="020B0604030504040204" pitchFamily="50" charset="-128"/>
                <a:ea typeface="Meiryo UI" panose="020B0604030504040204" pitchFamily="50" charset="-128"/>
              </a:rPr>
              <a:t>子ども安心サイトの閲覧数</a:t>
            </a: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広告配信と併せて、</a:t>
            </a:r>
            <a:r>
              <a:rPr lang="en-US" altLang="ja-JP" dirty="0">
                <a:latin typeface="Meiryo UI" panose="020B0604030504040204" pitchFamily="50" charset="-128"/>
                <a:ea typeface="Meiryo UI" panose="020B0604030504040204" pitchFamily="50" charset="-128"/>
              </a:rPr>
              <a:t>SNS</a:t>
            </a:r>
            <a:r>
              <a:rPr lang="ja-JP" altLang="ja-JP" dirty="0">
                <a:latin typeface="Meiryo UI" panose="020B0604030504040204" pitchFamily="50" charset="-128"/>
                <a:ea typeface="Meiryo UI" panose="020B0604030504040204" pitchFamily="50" charset="-128"/>
              </a:rPr>
              <a:t>上のトラブル事例や相談窓口（性被害相談の窓口等）を追加するとともに、大人向け</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に犯罪となった実例や罰則等のページを加え、「パパ活」等の危険性を周知。</a:t>
            </a:r>
          </a:p>
          <a:p>
            <a:r>
              <a:rPr lang="ja-JP" altLang="en-US" dirty="0">
                <a:latin typeface="Meiryo UI" panose="020B0604030504040204" pitchFamily="50" charset="-128"/>
                <a:ea typeface="Meiryo UI" panose="020B0604030504040204" pitchFamily="50" charset="-128"/>
              </a:rPr>
              <a:t>　　・</a:t>
            </a:r>
            <a:r>
              <a:rPr lang="ja-JP" altLang="ja-JP" dirty="0">
                <a:latin typeface="Meiryo UI" panose="020B0604030504040204" pitchFamily="50" charset="-128"/>
                <a:ea typeface="Meiryo UI" panose="020B0604030504040204" pitchFamily="50" charset="-128"/>
              </a:rPr>
              <a:t>同サイトの閲覧数は、</a:t>
            </a:r>
            <a:r>
              <a:rPr lang="en-US" altLang="ja-JP" b="1" dirty="0">
                <a:latin typeface="Meiryo UI" panose="020B0604030504040204" pitchFamily="50" charset="-128"/>
                <a:ea typeface="Meiryo UI" panose="020B0604030504040204" pitchFamily="50" charset="-128"/>
              </a:rPr>
              <a:t>40,175</a:t>
            </a:r>
            <a:r>
              <a:rPr lang="ja-JP" altLang="ja-JP" b="1" dirty="0">
                <a:latin typeface="Meiryo UI" panose="020B0604030504040204" pitchFamily="50" charset="-128"/>
                <a:ea typeface="Meiryo UI" panose="020B0604030504040204" pitchFamily="50" charset="-128"/>
              </a:rPr>
              <a:t>件</a:t>
            </a:r>
            <a:r>
              <a:rPr lang="en-US" altLang="ja-JP" dirty="0">
                <a:latin typeface="Meiryo UI" panose="020B0604030504040204" pitchFamily="50" charset="-128"/>
                <a:ea typeface="Meiryo UI" panose="020B0604030504040204" pitchFamily="50" charset="-128"/>
              </a:rPr>
              <a:t>  (R1</a:t>
            </a:r>
            <a:r>
              <a:rPr lang="ja-JP" altLang="ja-JP" dirty="0">
                <a:latin typeface="Meiryo UI" panose="020B0604030504040204" pitchFamily="50" charset="-128"/>
                <a:ea typeface="Meiryo UI" panose="020B0604030504040204" pitchFamily="50" charset="-128"/>
              </a:rPr>
              <a:t>同時期：</a:t>
            </a:r>
            <a:r>
              <a:rPr lang="en-US" altLang="ja-JP" dirty="0">
                <a:latin typeface="Meiryo UI" panose="020B0604030504040204" pitchFamily="50" charset="-128"/>
                <a:ea typeface="Meiryo UI" panose="020B0604030504040204" pitchFamily="50" charset="-128"/>
              </a:rPr>
              <a:t>26,751</a:t>
            </a:r>
            <a:r>
              <a:rPr lang="ja-JP" altLang="ja-JP" dirty="0">
                <a:latin typeface="Meiryo UI" panose="020B0604030504040204" pitchFamily="50" charset="-128"/>
                <a:ea typeface="Meiryo UI" panose="020B0604030504040204" pitchFamily="50" charset="-128"/>
              </a:rPr>
              <a:t>件⇒</a:t>
            </a:r>
            <a:r>
              <a:rPr lang="en-US" altLang="ja-JP" b="1" dirty="0">
                <a:latin typeface="Meiryo UI" panose="020B0604030504040204" pitchFamily="50" charset="-128"/>
                <a:ea typeface="Meiryo UI" panose="020B0604030504040204" pitchFamily="50" charset="-128"/>
              </a:rPr>
              <a:t>1.5</a:t>
            </a:r>
            <a:r>
              <a:rPr lang="ja-JP" altLang="ja-JP" b="1" dirty="0">
                <a:latin typeface="Meiryo UI" panose="020B0604030504040204" pitchFamily="50" charset="-128"/>
                <a:ea typeface="Meiryo UI" panose="020B0604030504040204" pitchFamily="50" charset="-128"/>
              </a:rPr>
              <a:t>倍</a:t>
            </a:r>
            <a:r>
              <a:rPr lang="ja-JP" altLang="ja-JP" dirty="0">
                <a:latin typeface="Meiryo UI" panose="020B0604030504040204" pitchFamily="50" charset="-128"/>
                <a:ea typeface="Meiryo UI" panose="020B0604030504040204" pitchFamily="50" charset="-128"/>
              </a:rPr>
              <a:t>）</a:t>
            </a: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defTabSz="1474872" eaLnBrk="1" fontAlgn="auto" latinLnBrk="0" hangingPunct="1">
              <a:lnSpc>
                <a:spcPct val="100000"/>
              </a:lnSpc>
              <a:spcBef>
                <a:spcPts val="0"/>
              </a:spcBef>
              <a:spcAft>
                <a:spcPts val="0"/>
              </a:spcAft>
              <a:buClrTx/>
              <a:buSzTx/>
              <a:buFontTx/>
              <a:buNone/>
              <a:tabLst/>
              <a:defRPr/>
            </a:pPr>
            <a:r>
              <a:rPr kumimoji="0" lang="ja-JP" altLang="en-US" sz="1600" kern="0" noProof="0" dirty="0">
                <a:solidFill>
                  <a:prstClr val="black"/>
                </a:solidFill>
                <a:latin typeface="Meiryo UI" panose="020B0604030504040204" pitchFamily="50" charset="-128"/>
                <a:ea typeface="Meiryo UI" panose="020B0604030504040204" pitchFamily="50" charset="-128"/>
              </a:rPr>
              <a:t>　　　</a:t>
            </a:r>
            <a:endParaRPr kumimoji="0" lang="en-US" altLang="ja-JP" sz="16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24649653"/>
              </p:ext>
            </p:extLst>
          </p:nvPr>
        </p:nvGraphicFramePr>
        <p:xfrm>
          <a:off x="1192307" y="1756418"/>
          <a:ext cx="9476462" cy="2894109"/>
        </p:xfrm>
        <a:graphic>
          <a:graphicData uri="http://schemas.openxmlformats.org/drawingml/2006/table">
            <a:tbl>
              <a:tblPr>
                <a:tableStyleId>{5940675A-B579-460E-94D1-54222C63F5DA}</a:tableStyleId>
              </a:tblPr>
              <a:tblGrid>
                <a:gridCol w="3262946">
                  <a:extLst>
                    <a:ext uri="{9D8B030D-6E8A-4147-A177-3AD203B41FA5}">
                      <a16:colId xmlns:a16="http://schemas.microsoft.com/office/drawing/2014/main" val="1041327850"/>
                    </a:ext>
                  </a:extLst>
                </a:gridCol>
                <a:gridCol w="1708744">
                  <a:extLst>
                    <a:ext uri="{9D8B030D-6E8A-4147-A177-3AD203B41FA5}">
                      <a16:colId xmlns:a16="http://schemas.microsoft.com/office/drawing/2014/main" val="653984944"/>
                    </a:ext>
                  </a:extLst>
                </a:gridCol>
                <a:gridCol w="1708744">
                  <a:extLst>
                    <a:ext uri="{9D8B030D-6E8A-4147-A177-3AD203B41FA5}">
                      <a16:colId xmlns:a16="http://schemas.microsoft.com/office/drawing/2014/main" val="3343512252"/>
                    </a:ext>
                  </a:extLst>
                </a:gridCol>
                <a:gridCol w="1398562">
                  <a:extLst>
                    <a:ext uri="{9D8B030D-6E8A-4147-A177-3AD203B41FA5}">
                      <a16:colId xmlns:a16="http://schemas.microsoft.com/office/drawing/2014/main" val="2969560583"/>
                    </a:ext>
                  </a:extLst>
                </a:gridCol>
                <a:gridCol w="1397466">
                  <a:extLst>
                    <a:ext uri="{9D8B030D-6E8A-4147-A177-3AD203B41FA5}">
                      <a16:colId xmlns:a16="http://schemas.microsoft.com/office/drawing/2014/main" val="340980554"/>
                    </a:ext>
                  </a:extLst>
                </a:gridCol>
              </a:tblGrid>
              <a:tr h="361041">
                <a:tc rowSpan="2">
                  <a:txBody>
                    <a:bodyPr/>
                    <a:lstStyle/>
                    <a:p>
                      <a:pPr algn="just">
                        <a:lnSpc>
                          <a:spcPct val="100000"/>
                        </a:lnSpc>
                        <a:spcAft>
                          <a:spcPts val="0"/>
                        </a:spcAft>
                      </a:pPr>
                      <a:r>
                        <a:rPr lang="ja-JP" sz="1600" kern="100" dirty="0">
                          <a:effectLst/>
                          <a:latin typeface="Meiryo UI" panose="020B0604030504040204" pitchFamily="50" charset="-128"/>
                          <a:ea typeface="Meiryo UI" panose="020B0604030504040204" pitchFamily="50" charset="-128"/>
                        </a:rPr>
                        <a:t>　</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gridSpan="2">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画面表示数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hMerge="1">
                  <a:txBody>
                    <a:bodyPr/>
                    <a:lstStyle/>
                    <a:p>
                      <a:endParaRPr kumimoji="1" lang="ja-JP" altLang="en-US"/>
                    </a:p>
                  </a:txBody>
                  <a:tcPr/>
                </a:tc>
                <a:tc gridSpan="2">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クリック数</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hMerge="1">
                  <a:txBody>
                    <a:bodyPr/>
                    <a:lstStyle/>
                    <a:p>
                      <a:endParaRPr kumimoji="1" lang="ja-JP" altLang="en-US"/>
                    </a:p>
                  </a:txBody>
                  <a:tcPr/>
                </a:tc>
                <a:extLst>
                  <a:ext uri="{0D108BD9-81ED-4DB2-BD59-A6C34878D82A}">
                    <a16:rowId xmlns:a16="http://schemas.microsoft.com/office/drawing/2014/main" val="3671222619"/>
                  </a:ext>
                </a:extLst>
              </a:tr>
              <a:tr h="366818">
                <a:tc vMerge="1">
                  <a:txBody>
                    <a:bodyPr/>
                    <a:lstStyle/>
                    <a:p>
                      <a:endParaRPr kumimoji="1" lang="ja-JP" altLang="en-US"/>
                    </a:p>
                  </a:txBody>
                  <a:tcP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実績</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１日あたり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実績</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algn="ctr">
                        <a:lnSpc>
                          <a:spcPct val="100000"/>
                        </a:lnSpc>
                        <a:spcAft>
                          <a:spcPts val="0"/>
                        </a:spcAft>
                      </a:pPr>
                      <a:r>
                        <a:rPr lang="ja-JP" sz="1600" kern="100" dirty="0">
                          <a:effectLst/>
                          <a:latin typeface="Meiryo UI" panose="020B0604030504040204" pitchFamily="50" charset="-128"/>
                          <a:ea typeface="Meiryo UI" panose="020B0604030504040204" pitchFamily="50" charset="-128"/>
                        </a:rPr>
                        <a:t>１日あたり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extLst>
                  <a:ext uri="{0D108BD9-81ED-4DB2-BD59-A6C34878D82A}">
                    <a16:rowId xmlns:a16="http://schemas.microsoft.com/office/drawing/2014/main" val="755992434"/>
                  </a:ext>
                </a:extLst>
              </a:tr>
              <a:tr h="433250">
                <a:tc>
                  <a:txBody>
                    <a:bodyPr/>
                    <a:lstStyle/>
                    <a:p>
                      <a:pPr algn="just">
                        <a:lnSpc>
                          <a:spcPct val="100000"/>
                        </a:lnSpc>
                        <a:spcAft>
                          <a:spcPts val="0"/>
                        </a:spcAft>
                      </a:pPr>
                      <a:r>
                        <a:rPr lang="ja-JP" sz="1600" kern="100">
                          <a:effectLst/>
                          <a:latin typeface="Meiryo UI" panose="020B0604030504040204" pitchFamily="50" charset="-128"/>
                          <a:ea typeface="Meiryo UI" panose="020B0604030504040204" pitchFamily="50" charset="-128"/>
                        </a:rPr>
                        <a:t>「</a:t>
                      </a:r>
                      <a:r>
                        <a:rPr lang="en-US" sz="1600" kern="100">
                          <a:effectLst/>
                          <a:latin typeface="Meiryo UI" panose="020B0604030504040204" pitchFamily="50" charset="-128"/>
                          <a:ea typeface="Meiryo UI" panose="020B0604030504040204" pitchFamily="50" charset="-128"/>
                        </a:rPr>
                        <a:t>Google</a:t>
                      </a:r>
                      <a:r>
                        <a:rPr lang="ja-JP" sz="1600" kern="100">
                          <a:effectLst/>
                          <a:latin typeface="Meiryo UI" panose="020B0604030504040204" pitchFamily="50" charset="-128"/>
                          <a:ea typeface="Meiryo UI" panose="020B0604030504040204" pitchFamily="50" charset="-128"/>
                        </a:rPr>
                        <a:t>」リスティング広告</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64,646</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557</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2,394</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a:effectLst/>
                          <a:latin typeface="Meiryo UI" panose="020B0604030504040204" pitchFamily="50" charset="-128"/>
                          <a:ea typeface="Meiryo UI" panose="020B0604030504040204" pitchFamily="50" charset="-128"/>
                        </a:rPr>
                        <a:t>21</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extLst>
                  <a:ext uri="{0D108BD9-81ED-4DB2-BD59-A6C34878D82A}">
                    <a16:rowId xmlns:a16="http://schemas.microsoft.com/office/drawing/2014/main" val="745664576"/>
                  </a:ext>
                </a:extLst>
              </a:tr>
              <a:tr h="433250">
                <a:tc>
                  <a:txBody>
                    <a:bodyPr/>
                    <a:lstStyle/>
                    <a:p>
                      <a:pPr algn="just">
                        <a:lnSpc>
                          <a:spcPct val="100000"/>
                        </a:lnSpc>
                        <a:spcAft>
                          <a:spcPts val="0"/>
                        </a:spcAft>
                      </a:pPr>
                      <a:r>
                        <a:rPr lang="ja-JP" sz="1600" kern="100" dirty="0">
                          <a:effectLst/>
                          <a:latin typeface="Meiryo UI" panose="020B0604030504040204" pitchFamily="50" charset="-128"/>
                          <a:ea typeface="Meiryo UI" panose="020B0604030504040204" pitchFamily="50" charset="-128"/>
                        </a:rPr>
                        <a:t>「</a:t>
                      </a:r>
                      <a:r>
                        <a:rPr lang="en-US" sz="1600" kern="100" dirty="0">
                          <a:effectLst/>
                          <a:latin typeface="Meiryo UI" panose="020B0604030504040204" pitchFamily="50" charset="-128"/>
                          <a:ea typeface="Meiryo UI" panose="020B0604030504040204" pitchFamily="50" charset="-128"/>
                        </a:rPr>
                        <a:t>Yahoo!</a:t>
                      </a:r>
                      <a:r>
                        <a:rPr lang="ja-JP" sz="1600" kern="100" dirty="0">
                          <a:effectLst/>
                          <a:latin typeface="Meiryo UI" panose="020B0604030504040204" pitchFamily="50" charset="-128"/>
                          <a:ea typeface="Meiryo UI" panose="020B0604030504040204" pitchFamily="50" charset="-128"/>
                        </a:rPr>
                        <a:t>」リスティング広告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72,664</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626</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3,010</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a:effectLst/>
                          <a:latin typeface="Meiryo UI" panose="020B0604030504040204" pitchFamily="50" charset="-128"/>
                          <a:ea typeface="Meiryo UI" panose="020B0604030504040204" pitchFamily="50" charset="-128"/>
                        </a:rPr>
                        <a:t>26</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extLst>
                  <a:ext uri="{0D108BD9-81ED-4DB2-BD59-A6C34878D82A}">
                    <a16:rowId xmlns:a16="http://schemas.microsoft.com/office/drawing/2014/main" val="786593960"/>
                  </a:ext>
                </a:extLst>
              </a:tr>
              <a:tr h="433250">
                <a:tc>
                  <a:txBody>
                    <a:bodyPr/>
                    <a:lstStyle/>
                    <a:p>
                      <a:pPr algn="just">
                        <a:lnSpc>
                          <a:spcPct val="100000"/>
                        </a:lnSpc>
                        <a:spcAft>
                          <a:spcPts val="0"/>
                        </a:spcAft>
                      </a:pPr>
                      <a:r>
                        <a:rPr lang="en-US" sz="1600" kern="100" dirty="0">
                          <a:effectLst/>
                          <a:latin typeface="Meiryo UI" panose="020B0604030504040204" pitchFamily="50" charset="-128"/>
                          <a:ea typeface="Meiryo UI" panose="020B0604030504040204" pitchFamily="50" charset="-128"/>
                        </a:rPr>
                        <a:t>Twitter</a:t>
                      </a:r>
                      <a:r>
                        <a:rPr lang="ja-JP" sz="1600" kern="100" dirty="0">
                          <a:effectLst/>
                          <a:latin typeface="Meiryo UI" panose="020B0604030504040204" pitchFamily="50" charset="-128"/>
                          <a:ea typeface="Meiryo UI" panose="020B0604030504040204" pitchFamily="50" charset="-128"/>
                        </a:rPr>
                        <a:t>広告</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a:effectLst/>
                          <a:latin typeface="Meiryo UI" panose="020B0604030504040204" pitchFamily="50" charset="-128"/>
                          <a:ea typeface="Meiryo UI" panose="020B0604030504040204" pitchFamily="50" charset="-128"/>
                        </a:rPr>
                        <a:t>2,154,663</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18,575</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15,471</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133</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extLst>
                  <a:ext uri="{0D108BD9-81ED-4DB2-BD59-A6C34878D82A}">
                    <a16:rowId xmlns:a16="http://schemas.microsoft.com/office/drawing/2014/main" val="1950909683"/>
                  </a:ext>
                </a:extLst>
              </a:tr>
              <a:tr h="433250">
                <a:tc>
                  <a:txBody>
                    <a:bodyPr/>
                    <a:lstStyle/>
                    <a:p>
                      <a:pPr algn="just">
                        <a:lnSpc>
                          <a:spcPct val="100000"/>
                        </a:lnSpc>
                        <a:spcAft>
                          <a:spcPts val="0"/>
                        </a:spcAft>
                      </a:pPr>
                      <a:r>
                        <a:rPr lang="en-US" sz="1600" kern="100">
                          <a:effectLst/>
                          <a:latin typeface="Meiryo UI" panose="020B0604030504040204" pitchFamily="50" charset="-128"/>
                          <a:ea typeface="Meiryo UI" panose="020B0604030504040204" pitchFamily="50" charset="-128"/>
                        </a:rPr>
                        <a:t>Yahoo!</a:t>
                      </a:r>
                      <a:r>
                        <a:rPr lang="ja-JP" sz="1600" kern="100">
                          <a:effectLst/>
                          <a:latin typeface="Meiryo UI" panose="020B0604030504040204" pitchFamily="50" charset="-128"/>
                          <a:ea typeface="Meiryo UI" panose="020B0604030504040204" pitchFamily="50" charset="-128"/>
                        </a:rPr>
                        <a:t>ディスプレイ広告</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a:effectLst/>
                          <a:latin typeface="Meiryo UI" panose="020B0604030504040204" pitchFamily="50" charset="-128"/>
                          <a:ea typeface="Meiryo UI" panose="020B0604030504040204" pitchFamily="50" charset="-128"/>
                        </a:rPr>
                        <a:t>22,378,717</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192,920</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a:effectLst/>
                          <a:latin typeface="Meiryo UI" panose="020B0604030504040204" pitchFamily="50" charset="-128"/>
                          <a:ea typeface="Meiryo UI" panose="020B0604030504040204" pitchFamily="50" charset="-128"/>
                        </a:rPr>
                        <a:t>10,639</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92</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extLst>
                  <a:ext uri="{0D108BD9-81ED-4DB2-BD59-A6C34878D82A}">
                    <a16:rowId xmlns:a16="http://schemas.microsoft.com/office/drawing/2014/main" val="910961074"/>
                  </a:ext>
                </a:extLst>
              </a:tr>
              <a:tr h="433250">
                <a:tc>
                  <a:txBody>
                    <a:bodyPr/>
                    <a:lstStyle/>
                    <a:p>
                      <a:pPr algn="ctr">
                        <a:lnSpc>
                          <a:spcPct val="100000"/>
                        </a:lnSpc>
                        <a:spcAft>
                          <a:spcPts val="0"/>
                        </a:spcAft>
                      </a:pPr>
                      <a:r>
                        <a:rPr lang="ja-JP" sz="1600" kern="100">
                          <a:effectLst/>
                          <a:latin typeface="Meiryo UI" panose="020B0604030504040204" pitchFamily="50" charset="-128"/>
                          <a:ea typeface="Meiryo UI" panose="020B0604030504040204" pitchFamily="50" charset="-128"/>
                        </a:rPr>
                        <a:t>合計</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a:effectLst/>
                          <a:latin typeface="Meiryo UI" panose="020B0604030504040204" pitchFamily="50" charset="-128"/>
                          <a:ea typeface="Meiryo UI" panose="020B0604030504040204" pitchFamily="50" charset="-128"/>
                        </a:rPr>
                        <a:t>24,670,690</a:t>
                      </a:r>
                      <a:endParaRPr lang="ja-JP" sz="16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212,678</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0" marR="0" marT="0"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31,514</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tc>
                  <a:txBody>
                    <a:bodyPr/>
                    <a:lstStyle/>
                    <a:p>
                      <a:pPr marR="49530" algn="r">
                        <a:lnSpc>
                          <a:spcPct val="100000"/>
                        </a:lnSpc>
                        <a:spcAft>
                          <a:spcPts val="0"/>
                        </a:spcAft>
                      </a:pPr>
                      <a:r>
                        <a:rPr lang="en-US" sz="1600" kern="100" dirty="0">
                          <a:effectLst/>
                          <a:latin typeface="Meiryo UI" panose="020B0604030504040204" pitchFamily="50" charset="-128"/>
                          <a:ea typeface="Meiryo UI" panose="020B0604030504040204" pitchFamily="50" charset="-128"/>
                        </a:rPr>
                        <a:t>272</a:t>
                      </a:r>
                      <a:endParaRPr lang="ja-JP" sz="1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525" marR="9525" marT="9525" marB="0" anchor="ctr"/>
                </a:tc>
                <a:extLst>
                  <a:ext uri="{0D108BD9-81ED-4DB2-BD59-A6C34878D82A}">
                    <a16:rowId xmlns:a16="http://schemas.microsoft.com/office/drawing/2014/main" val="4038588712"/>
                  </a:ext>
                </a:extLst>
              </a:tr>
            </a:tbl>
          </a:graphicData>
        </a:graphic>
      </p:graphicFrame>
      <p:sp>
        <p:nvSpPr>
          <p:cNvPr id="5" name="正方形/長方形 4"/>
          <p:cNvSpPr/>
          <p:nvPr/>
        </p:nvSpPr>
        <p:spPr>
          <a:xfrm>
            <a:off x="11489211" y="6311250"/>
            <a:ext cx="423747" cy="27878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a:t>8</a:t>
            </a:r>
            <a:endParaRPr kumimoji="1" lang="ja-JP" altLang="en-US" dirty="0"/>
          </a:p>
        </p:txBody>
      </p:sp>
    </p:spTree>
    <p:extLst>
      <p:ext uri="{BB962C8B-B14F-4D97-AF65-F5344CB8AC3E}">
        <p14:creationId xmlns:p14="http://schemas.microsoft.com/office/powerpoint/2010/main" val="15685811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651</TotalTime>
  <Words>2875</Words>
  <Application>Microsoft Office PowerPoint</Application>
  <PresentationFormat>ワイド画面</PresentationFormat>
  <Paragraphs>331</Paragraphs>
  <Slides>11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Meiryo UI</vt:lpstr>
      <vt:lpstr>游ゴシック</vt:lpstr>
      <vt:lpstr>游ゴシック Light</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○条例第36条（教育及び啓発） 　　　　府は、青少年のインターネットを適切に活用する能力の育成を図るため、インターネットの利用に関する教育及び啓発活動の推進に努める 　　　ものとする。</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宮井　雄大</dc:creator>
  <cp:lastModifiedBy>新見　洋未</cp:lastModifiedBy>
  <cp:revision>63</cp:revision>
  <cp:lastPrinted>2021-07-20T04:28:25Z</cp:lastPrinted>
  <dcterms:created xsi:type="dcterms:W3CDTF">2021-07-16T00:33:30Z</dcterms:created>
  <dcterms:modified xsi:type="dcterms:W3CDTF">2021-08-06T00:51:55Z</dcterms:modified>
</cp:coreProperties>
</file>