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262" r:id="rId5"/>
    <p:sldId id="312" r:id="rId6"/>
    <p:sldId id="259" r:id="rId7"/>
    <p:sldId id="260" r:id="rId8"/>
    <p:sldId id="261" r:id="rId9"/>
    <p:sldId id="284" r:id="rId10"/>
    <p:sldId id="313" r:id="rId11"/>
    <p:sldId id="264" r:id="rId12"/>
    <p:sldId id="308" r:id="rId13"/>
    <p:sldId id="314" r:id="rId14"/>
    <p:sldId id="316" r:id="rId15"/>
    <p:sldId id="315" r:id="rId16"/>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674" autoAdjust="0"/>
    <p:restoredTop sz="94660"/>
  </p:normalViewPr>
  <p:slideViewPr>
    <p:cSldViewPr snapToGrid="0">
      <p:cViewPr varScale="1">
        <p:scale>
          <a:sx n="74" d="100"/>
          <a:sy n="74" d="100"/>
        </p:scale>
        <p:origin x="10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BDD41CD9-4FEA-4E2A-A3FA-D7D56B193BB7}" type="datetimeFigureOut">
              <a:rPr kumimoji="1" lang="ja-JP" altLang="en-US" smtClean="0"/>
              <a:t>2021/5/17</a:t>
            </a:fld>
            <a:endParaRPr kumimoji="1" lang="ja-JP" altLang="en-US"/>
          </a:p>
        </p:txBody>
      </p:sp>
      <p:sp>
        <p:nvSpPr>
          <p:cNvPr id="4" name="スライド イメージ プレースホルダー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595CB93-06BD-4085-8714-578979252EDD}" type="slidenum">
              <a:rPr kumimoji="1" lang="ja-JP" altLang="en-US" smtClean="0"/>
              <a:t>‹#›</a:t>
            </a:fld>
            <a:endParaRPr kumimoji="1" lang="ja-JP" altLang="en-US"/>
          </a:p>
        </p:txBody>
      </p:sp>
    </p:spTree>
    <p:extLst>
      <p:ext uri="{BB962C8B-B14F-4D97-AF65-F5344CB8AC3E}">
        <p14:creationId xmlns:p14="http://schemas.microsoft.com/office/powerpoint/2010/main" val="14259202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8C0B91B-38C8-4F35-81BD-940D07322F21}" type="datetime1">
              <a:rPr kumimoji="1" lang="ja-JP" altLang="en-US" smtClean="0"/>
              <a:t>2021/5/17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353AF4-332A-470E-AEAE-E51067B046B2}" type="slidenum">
              <a:rPr kumimoji="1" lang="ja-JP" altLang="en-US" smtClean="0"/>
              <a:t>‹#›</a:t>
            </a:fld>
            <a:endParaRPr kumimoji="1" lang="ja-JP" altLang="en-US"/>
          </a:p>
        </p:txBody>
      </p:sp>
    </p:spTree>
    <p:extLst>
      <p:ext uri="{BB962C8B-B14F-4D97-AF65-F5344CB8AC3E}">
        <p14:creationId xmlns:p14="http://schemas.microsoft.com/office/powerpoint/2010/main" val="4236716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293C292-43F3-402D-9245-0F54EDEEBBEB}" type="datetime1">
              <a:rPr kumimoji="1" lang="ja-JP" altLang="en-US" smtClean="0"/>
              <a:t>2021/5/17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353AF4-332A-470E-AEAE-E51067B046B2}" type="slidenum">
              <a:rPr kumimoji="1" lang="ja-JP" altLang="en-US" smtClean="0"/>
              <a:t>‹#›</a:t>
            </a:fld>
            <a:endParaRPr kumimoji="1" lang="ja-JP" altLang="en-US"/>
          </a:p>
        </p:txBody>
      </p:sp>
    </p:spTree>
    <p:extLst>
      <p:ext uri="{BB962C8B-B14F-4D97-AF65-F5344CB8AC3E}">
        <p14:creationId xmlns:p14="http://schemas.microsoft.com/office/powerpoint/2010/main" val="3869292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4D7DE47-4576-4910-8F84-FB84CFA7FEC9}" type="datetime1">
              <a:rPr kumimoji="1" lang="ja-JP" altLang="en-US" smtClean="0"/>
              <a:t>2021/5/17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353AF4-332A-470E-AEAE-E51067B046B2}" type="slidenum">
              <a:rPr kumimoji="1" lang="ja-JP" altLang="en-US" smtClean="0"/>
              <a:t>‹#›</a:t>
            </a:fld>
            <a:endParaRPr kumimoji="1" lang="ja-JP" altLang="en-US"/>
          </a:p>
        </p:txBody>
      </p:sp>
    </p:spTree>
    <p:extLst>
      <p:ext uri="{BB962C8B-B14F-4D97-AF65-F5344CB8AC3E}">
        <p14:creationId xmlns:p14="http://schemas.microsoft.com/office/powerpoint/2010/main" val="1408069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EE6886-868D-4813-982D-FBE3C31C4F1D}" type="datetime1">
              <a:rPr kumimoji="1" lang="ja-JP" altLang="en-US" smtClean="0"/>
              <a:t>2021/5/17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353AF4-332A-470E-AEAE-E51067B046B2}" type="slidenum">
              <a:rPr kumimoji="1" lang="ja-JP" altLang="en-US" smtClean="0"/>
              <a:t>‹#›</a:t>
            </a:fld>
            <a:endParaRPr kumimoji="1" lang="ja-JP" altLang="en-US"/>
          </a:p>
        </p:txBody>
      </p:sp>
    </p:spTree>
    <p:extLst>
      <p:ext uri="{BB962C8B-B14F-4D97-AF65-F5344CB8AC3E}">
        <p14:creationId xmlns:p14="http://schemas.microsoft.com/office/powerpoint/2010/main" val="1287693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1CFFF15-C1E7-41E5-95CF-49E24E0DA177}" type="datetime1">
              <a:rPr kumimoji="1" lang="ja-JP" altLang="en-US" smtClean="0"/>
              <a:t>2021/5/17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353AF4-332A-470E-AEAE-E51067B046B2}" type="slidenum">
              <a:rPr kumimoji="1" lang="ja-JP" altLang="en-US" smtClean="0"/>
              <a:t>‹#›</a:t>
            </a:fld>
            <a:endParaRPr kumimoji="1" lang="ja-JP" altLang="en-US"/>
          </a:p>
        </p:txBody>
      </p:sp>
    </p:spTree>
    <p:extLst>
      <p:ext uri="{BB962C8B-B14F-4D97-AF65-F5344CB8AC3E}">
        <p14:creationId xmlns:p14="http://schemas.microsoft.com/office/powerpoint/2010/main" val="2109979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38BA805-B639-4C09-AD3B-7E92E0775FA2}" type="datetime1">
              <a:rPr kumimoji="1" lang="ja-JP" altLang="en-US" smtClean="0"/>
              <a:t>2021/5/17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0353AF4-332A-470E-AEAE-E51067B046B2}" type="slidenum">
              <a:rPr kumimoji="1" lang="ja-JP" altLang="en-US" smtClean="0"/>
              <a:t>‹#›</a:t>
            </a:fld>
            <a:endParaRPr kumimoji="1" lang="ja-JP" altLang="en-US"/>
          </a:p>
        </p:txBody>
      </p:sp>
    </p:spTree>
    <p:extLst>
      <p:ext uri="{BB962C8B-B14F-4D97-AF65-F5344CB8AC3E}">
        <p14:creationId xmlns:p14="http://schemas.microsoft.com/office/powerpoint/2010/main" val="4044830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7C1F693-32C0-473B-A764-1086C824E8BE}" type="datetime1">
              <a:rPr kumimoji="1" lang="ja-JP" altLang="en-US" smtClean="0"/>
              <a:t>2021/5/17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0353AF4-332A-470E-AEAE-E51067B046B2}" type="slidenum">
              <a:rPr kumimoji="1" lang="ja-JP" altLang="en-US" smtClean="0"/>
              <a:t>‹#›</a:t>
            </a:fld>
            <a:endParaRPr kumimoji="1" lang="ja-JP" altLang="en-US"/>
          </a:p>
        </p:txBody>
      </p:sp>
    </p:spTree>
    <p:extLst>
      <p:ext uri="{BB962C8B-B14F-4D97-AF65-F5344CB8AC3E}">
        <p14:creationId xmlns:p14="http://schemas.microsoft.com/office/powerpoint/2010/main" val="79508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E5709A0-1332-4C3E-B88A-3BC68890D2AB}" type="datetime1">
              <a:rPr kumimoji="1" lang="ja-JP" altLang="en-US" smtClean="0"/>
              <a:t>2021/5/17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0353AF4-332A-470E-AEAE-E51067B046B2}" type="slidenum">
              <a:rPr kumimoji="1" lang="ja-JP" altLang="en-US" smtClean="0"/>
              <a:t>‹#›</a:t>
            </a:fld>
            <a:endParaRPr kumimoji="1" lang="ja-JP" altLang="en-US"/>
          </a:p>
        </p:txBody>
      </p:sp>
    </p:spTree>
    <p:extLst>
      <p:ext uri="{BB962C8B-B14F-4D97-AF65-F5344CB8AC3E}">
        <p14:creationId xmlns:p14="http://schemas.microsoft.com/office/powerpoint/2010/main" val="846368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567AEA-3FDE-44CF-960A-2C96FE0D7D1E}" type="datetime1">
              <a:rPr kumimoji="1" lang="ja-JP" altLang="en-US" smtClean="0"/>
              <a:t>2021/5/17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0353AF4-332A-470E-AEAE-E51067B046B2}" type="slidenum">
              <a:rPr kumimoji="1" lang="ja-JP" altLang="en-US" smtClean="0"/>
              <a:t>‹#›</a:t>
            </a:fld>
            <a:endParaRPr kumimoji="1" lang="ja-JP" altLang="en-US"/>
          </a:p>
        </p:txBody>
      </p:sp>
    </p:spTree>
    <p:extLst>
      <p:ext uri="{BB962C8B-B14F-4D97-AF65-F5344CB8AC3E}">
        <p14:creationId xmlns:p14="http://schemas.microsoft.com/office/powerpoint/2010/main" val="932393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0A9BB0-8DCC-48AA-B329-21F30F744292}" type="datetime1">
              <a:rPr kumimoji="1" lang="ja-JP" altLang="en-US" smtClean="0"/>
              <a:t>2021/5/17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0353AF4-332A-470E-AEAE-E51067B046B2}" type="slidenum">
              <a:rPr kumimoji="1" lang="ja-JP" altLang="en-US" smtClean="0"/>
              <a:t>‹#›</a:t>
            </a:fld>
            <a:endParaRPr kumimoji="1" lang="ja-JP" altLang="en-US"/>
          </a:p>
        </p:txBody>
      </p:sp>
    </p:spTree>
    <p:extLst>
      <p:ext uri="{BB962C8B-B14F-4D97-AF65-F5344CB8AC3E}">
        <p14:creationId xmlns:p14="http://schemas.microsoft.com/office/powerpoint/2010/main" val="3812615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BA2EE7-89C8-4EA7-A969-8B26251C375F}" type="datetime1">
              <a:rPr kumimoji="1" lang="ja-JP" altLang="en-US" smtClean="0"/>
              <a:t>2021/5/17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0353AF4-332A-470E-AEAE-E51067B046B2}" type="slidenum">
              <a:rPr kumimoji="1" lang="ja-JP" altLang="en-US" smtClean="0"/>
              <a:t>‹#›</a:t>
            </a:fld>
            <a:endParaRPr kumimoji="1" lang="ja-JP" altLang="en-US"/>
          </a:p>
        </p:txBody>
      </p:sp>
    </p:spTree>
    <p:extLst>
      <p:ext uri="{BB962C8B-B14F-4D97-AF65-F5344CB8AC3E}">
        <p14:creationId xmlns:p14="http://schemas.microsoft.com/office/powerpoint/2010/main" val="143209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95172F-2788-4FA2-B3D0-85715910AA08}" type="datetime1">
              <a:rPr kumimoji="1" lang="ja-JP" altLang="en-US" smtClean="0"/>
              <a:t>2021/5/17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353AF4-332A-470E-AEAE-E51067B046B2}" type="slidenum">
              <a:rPr kumimoji="1" lang="ja-JP" altLang="en-US" smtClean="0"/>
              <a:t>‹#›</a:t>
            </a:fld>
            <a:endParaRPr kumimoji="1" lang="ja-JP" altLang="en-US"/>
          </a:p>
        </p:txBody>
      </p:sp>
    </p:spTree>
    <p:extLst>
      <p:ext uri="{BB962C8B-B14F-4D97-AF65-F5344CB8AC3E}">
        <p14:creationId xmlns:p14="http://schemas.microsoft.com/office/powerpoint/2010/main" val="20155640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037606" y="2729040"/>
            <a:ext cx="7520007" cy="600164"/>
          </a:xfrm>
          <a:prstGeom prst="rect">
            <a:avLst/>
          </a:prstGeom>
          <a:noFill/>
        </p:spPr>
        <p:txBody>
          <a:bodyPr wrap="none" rtlCol="0">
            <a:spAutoFit/>
          </a:bodyPr>
          <a:lstStyle/>
          <a:p>
            <a:pPr algn="ctr"/>
            <a:r>
              <a:rPr kumimoji="1" lang="ja-JP" altLang="en-US" sz="3300" dirty="0">
                <a:latin typeface="Meiryo UI" panose="020B0604030504040204" pitchFamily="50" charset="-128"/>
                <a:ea typeface="Meiryo UI" panose="020B0604030504040204" pitchFamily="50" charset="-128"/>
              </a:rPr>
              <a:t>大阪府におけるデジタル改革の推進について</a:t>
            </a:r>
            <a:endParaRPr kumimoji="1" lang="en-US" altLang="ja-JP" sz="33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99394" y="205858"/>
            <a:ext cx="4733214" cy="338554"/>
          </a:xfrm>
          <a:prstGeom prst="rect">
            <a:avLst/>
          </a:prstGeom>
          <a:noFill/>
          <a:ln>
            <a:solidFill>
              <a:schemeClr val="bg1">
                <a:lumMod val="65000"/>
              </a:schemeClr>
            </a:solidFill>
          </a:ln>
        </p:spPr>
        <p:txBody>
          <a:bodyPr wrap="square" rtlCol="0">
            <a:spAutoFit/>
          </a:bodyPr>
          <a:lstStyle/>
          <a:p>
            <a:pPr algn="ctr"/>
            <a:r>
              <a:rPr kumimoji="1" lang="ja-JP" altLang="en-US" sz="1600" b="1" dirty="0">
                <a:latin typeface="Meiryo UI" panose="020B0604030504040204" pitchFamily="50" charset="-128"/>
                <a:ea typeface="Meiryo UI" panose="020B0604030504040204" pitchFamily="50" charset="-128"/>
              </a:rPr>
              <a:t>第１回　大阪スマートシティ推進本部会議　</a:t>
            </a:r>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資料２</a:t>
            </a:r>
            <a:r>
              <a:rPr kumimoji="1" lang="en-US" altLang="ja-JP" sz="1600" b="1" dirty="0">
                <a:latin typeface="Meiryo UI" panose="020B0604030504040204" pitchFamily="50" charset="-128"/>
                <a:ea typeface="Meiryo UI" panose="020B0604030504040204" pitchFamily="50" charset="-128"/>
              </a:rPr>
              <a:t>】</a:t>
            </a:r>
          </a:p>
        </p:txBody>
      </p:sp>
      <p:sp>
        <p:nvSpPr>
          <p:cNvPr id="8" name="正方形/長方形 7">
            <a:extLst>
              <a:ext uri="{FF2B5EF4-FFF2-40B4-BE49-F238E27FC236}">
                <a16:creationId xmlns:a16="http://schemas.microsoft.com/office/drawing/2014/main" id="{F821321D-4177-453E-B11B-1CAE2484438B}"/>
              </a:ext>
            </a:extLst>
          </p:cNvPr>
          <p:cNvSpPr/>
          <p:nvPr/>
        </p:nvSpPr>
        <p:spPr>
          <a:xfrm>
            <a:off x="7410491" y="217217"/>
            <a:ext cx="1508746" cy="307777"/>
          </a:xfrm>
          <a:prstGeom prst="rect">
            <a:avLst/>
          </a:prstGeom>
        </p:spPr>
        <p:txBody>
          <a:bodyPr wrap="none">
            <a:spAutoFit/>
          </a:bodyPr>
          <a:lstStyle/>
          <a:p>
            <a:r>
              <a:rPr kumimoji="1" lang="en-US" altLang="ja-JP" sz="1400" dirty="0">
                <a:latin typeface="Meiryo UI" panose="020B0604030504040204" pitchFamily="50" charset="-128"/>
                <a:ea typeface="Meiryo UI" panose="020B0604030504040204" pitchFamily="50" charset="-128"/>
              </a:rPr>
              <a:t>2021</a:t>
            </a:r>
            <a:r>
              <a:rPr kumimoji="1" lang="ja-JP" altLang="en-US" sz="1400" dirty="0">
                <a:latin typeface="Meiryo UI" panose="020B0604030504040204" pitchFamily="50" charset="-128"/>
                <a:ea typeface="Meiryo UI" panose="020B0604030504040204" pitchFamily="50" charset="-128"/>
              </a:rPr>
              <a:t>年</a:t>
            </a:r>
            <a:r>
              <a:rPr kumimoji="1" lang="en-US" altLang="ja-JP" sz="1400" dirty="0">
                <a:latin typeface="Meiryo UI" panose="020B0604030504040204" pitchFamily="50" charset="-128"/>
                <a:ea typeface="Meiryo UI" panose="020B0604030504040204" pitchFamily="50" charset="-128"/>
              </a:rPr>
              <a:t>5</a:t>
            </a:r>
            <a:r>
              <a:rPr kumimoji="1" lang="ja-JP" altLang="en-US" sz="1400" dirty="0">
                <a:latin typeface="Meiryo UI" panose="020B0604030504040204" pitchFamily="50" charset="-128"/>
                <a:ea typeface="Meiryo UI" panose="020B0604030504040204" pitchFamily="50" charset="-128"/>
              </a:rPr>
              <a:t>月</a:t>
            </a:r>
            <a:r>
              <a:rPr kumimoji="1" lang="en-US" altLang="ja-JP" sz="1400" dirty="0">
                <a:latin typeface="Meiryo UI" panose="020B0604030504040204" pitchFamily="50" charset="-128"/>
                <a:ea typeface="Meiryo UI" panose="020B0604030504040204" pitchFamily="50" charset="-128"/>
              </a:rPr>
              <a:t>17</a:t>
            </a:r>
            <a:r>
              <a:rPr kumimoji="1" lang="ja-JP" altLang="en-US" sz="1400" dirty="0" smtClean="0">
                <a:latin typeface="Meiryo UI" panose="020B0604030504040204" pitchFamily="50" charset="-128"/>
                <a:ea typeface="Meiryo UI" panose="020B0604030504040204" pitchFamily="50" charset="-128"/>
              </a:rPr>
              <a:t>日</a:t>
            </a:r>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29920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CDBE5666-AC82-44E7-97D6-369D075BAC81}"/>
              </a:ext>
            </a:extLst>
          </p:cNvPr>
          <p:cNvSpPr>
            <a:spLocks noGrp="1"/>
          </p:cNvSpPr>
          <p:nvPr>
            <p:ph type="sldNum" sz="quarter" idx="12"/>
          </p:nvPr>
        </p:nvSpPr>
        <p:spPr/>
        <p:txBody>
          <a:bodyPr/>
          <a:lstStyle/>
          <a:p>
            <a:fld id="{80353AF4-332A-470E-AEAE-E51067B046B2}" type="slidenum">
              <a:rPr kumimoji="1" lang="ja-JP" altLang="en-US" smtClean="0"/>
              <a:t>10</a:t>
            </a:fld>
            <a:endParaRPr kumimoji="1" lang="ja-JP" altLang="en-US"/>
          </a:p>
        </p:txBody>
      </p:sp>
      <p:graphicFrame>
        <p:nvGraphicFramePr>
          <p:cNvPr id="5" name="表 5">
            <a:extLst>
              <a:ext uri="{FF2B5EF4-FFF2-40B4-BE49-F238E27FC236}">
                <a16:creationId xmlns:a16="http://schemas.microsoft.com/office/drawing/2014/main" id="{E16D8D79-78E3-49AB-86C6-D2B5A2587601}"/>
              </a:ext>
            </a:extLst>
          </p:cNvPr>
          <p:cNvGraphicFramePr>
            <a:graphicFrameLocks noGrp="1"/>
          </p:cNvGraphicFramePr>
          <p:nvPr>
            <p:extLst>
              <p:ext uri="{D42A27DB-BD31-4B8C-83A1-F6EECF244321}">
                <p14:modId xmlns:p14="http://schemas.microsoft.com/office/powerpoint/2010/main" val="177493904"/>
              </p:ext>
            </p:extLst>
          </p:nvPr>
        </p:nvGraphicFramePr>
        <p:xfrm>
          <a:off x="412928" y="1921511"/>
          <a:ext cx="8580452" cy="4434840"/>
        </p:xfrm>
        <a:graphic>
          <a:graphicData uri="http://schemas.openxmlformats.org/drawingml/2006/table">
            <a:tbl>
              <a:tblPr firstRow="1" bandRow="1">
                <a:tableStyleId>{5940675A-B579-460E-94D1-54222C63F5DA}</a:tableStyleId>
              </a:tblPr>
              <a:tblGrid>
                <a:gridCol w="368031">
                  <a:extLst>
                    <a:ext uri="{9D8B030D-6E8A-4147-A177-3AD203B41FA5}">
                      <a16:colId xmlns:a16="http://schemas.microsoft.com/office/drawing/2014/main" val="1490176154"/>
                    </a:ext>
                  </a:extLst>
                </a:gridCol>
                <a:gridCol w="1889443">
                  <a:extLst>
                    <a:ext uri="{9D8B030D-6E8A-4147-A177-3AD203B41FA5}">
                      <a16:colId xmlns:a16="http://schemas.microsoft.com/office/drawing/2014/main" val="4144830661"/>
                    </a:ext>
                  </a:extLst>
                </a:gridCol>
                <a:gridCol w="5126476">
                  <a:extLst>
                    <a:ext uri="{9D8B030D-6E8A-4147-A177-3AD203B41FA5}">
                      <a16:colId xmlns:a16="http://schemas.microsoft.com/office/drawing/2014/main" val="2614114934"/>
                    </a:ext>
                  </a:extLst>
                </a:gridCol>
                <a:gridCol w="1196502">
                  <a:extLst>
                    <a:ext uri="{9D8B030D-6E8A-4147-A177-3AD203B41FA5}">
                      <a16:colId xmlns:a16="http://schemas.microsoft.com/office/drawing/2014/main" val="2933854830"/>
                    </a:ext>
                  </a:extLst>
                </a:gridCol>
              </a:tblGrid>
              <a:tr h="229682">
                <a:tc gridSpan="2">
                  <a:txBody>
                    <a:bodyPr/>
                    <a:lstStyle/>
                    <a:p>
                      <a:pPr algn="ctr"/>
                      <a:r>
                        <a:rPr kumimoji="1" lang="ja-JP" altLang="en-US" sz="1400" b="1" dirty="0">
                          <a:latin typeface="Meiryo UI" panose="020B0604030504040204" pitchFamily="50" charset="-128"/>
                          <a:ea typeface="Meiryo UI" panose="020B0604030504040204" pitchFamily="50" charset="-128"/>
                        </a:rPr>
                        <a:t>調査名</a:t>
                      </a:r>
                    </a:p>
                  </a:txBody>
                  <a:tcPr>
                    <a:solidFill>
                      <a:schemeClr val="accent2">
                        <a:lumMod val="40000"/>
                        <a:lumOff val="60000"/>
                      </a:schemeClr>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b="1" dirty="0">
                          <a:latin typeface="Meiryo UI" panose="020B0604030504040204" pitchFamily="50" charset="-128"/>
                          <a:ea typeface="Meiryo UI" panose="020B0604030504040204" pitchFamily="50" charset="-128"/>
                        </a:rPr>
                        <a:t>調査概要</a:t>
                      </a:r>
                    </a:p>
                  </a:txBody>
                  <a:tcPr>
                    <a:solidFill>
                      <a:schemeClr val="accent2">
                        <a:lumMod val="40000"/>
                        <a:lumOff val="60000"/>
                      </a:schemeClr>
                    </a:solidFill>
                  </a:tcPr>
                </a:tc>
                <a:tc>
                  <a:txBody>
                    <a:bodyPr/>
                    <a:lstStyle/>
                    <a:p>
                      <a:pPr algn="ctr"/>
                      <a:r>
                        <a:rPr kumimoji="1" lang="ja-JP" altLang="en-US" sz="1400" b="1" dirty="0">
                          <a:latin typeface="Meiryo UI" panose="020B0604030504040204" pitchFamily="50" charset="-128"/>
                          <a:ea typeface="Meiryo UI" panose="020B0604030504040204" pitchFamily="50" charset="-128"/>
                        </a:rPr>
                        <a:t>調査時期</a:t>
                      </a:r>
                    </a:p>
                  </a:txBody>
                  <a:tcPr>
                    <a:solidFill>
                      <a:schemeClr val="accent2">
                        <a:lumMod val="40000"/>
                        <a:lumOff val="60000"/>
                      </a:schemeClr>
                    </a:solidFill>
                  </a:tcPr>
                </a:tc>
                <a:extLst>
                  <a:ext uri="{0D108BD9-81ED-4DB2-BD59-A6C34878D82A}">
                    <a16:rowId xmlns:a16="http://schemas.microsoft.com/office/drawing/2014/main" val="1647834206"/>
                  </a:ext>
                </a:extLst>
              </a:tr>
              <a:tr h="370840">
                <a:tc rowSpan="2">
                  <a:txBody>
                    <a:bodyPr/>
                    <a:lstStyle/>
                    <a:p>
                      <a:pPr algn="ctr"/>
                      <a:r>
                        <a:rPr kumimoji="1" lang="ja-JP" altLang="en-US" sz="1400" dirty="0">
                          <a:latin typeface="Meiryo UI" panose="020B0604030504040204" pitchFamily="50" charset="-128"/>
                          <a:ea typeface="Meiryo UI" panose="020B0604030504040204" pitchFamily="50" charset="-128"/>
                        </a:rPr>
                        <a:t>庁内</a:t>
                      </a:r>
                      <a:r>
                        <a:rPr kumimoji="1" lang="en-US" altLang="ja-JP" sz="1400" dirty="0">
                          <a:latin typeface="Meiryo UI" panose="020B0604030504040204" pitchFamily="50" charset="-128"/>
                          <a:ea typeface="Meiryo UI" panose="020B0604030504040204" pitchFamily="50" charset="-128"/>
                        </a:rPr>
                        <a:t>DX</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1300" dirty="0">
                          <a:latin typeface="Meiryo UI" panose="020B0604030504040204" pitchFamily="50" charset="-128"/>
                          <a:ea typeface="Meiryo UI" panose="020B0604030504040204" pitchFamily="50" charset="-128"/>
                        </a:rPr>
                        <a:t>①情報システム現況</a:t>
                      </a:r>
                      <a:endParaRPr kumimoji="1" lang="en-US" altLang="ja-JP" sz="1300"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調査</a:t>
                      </a:r>
                      <a:r>
                        <a:rPr kumimoji="1" lang="ja-JP" altLang="en-US" sz="1300" dirty="0">
                          <a:latin typeface="Meiryo UI" panose="020B0604030504040204" pitchFamily="50" charset="-128"/>
                          <a:ea typeface="Meiryo UI" panose="020B0604030504040204" pitchFamily="50" charset="-128"/>
                        </a:rPr>
                        <a:t>・執行状況調査</a:t>
                      </a:r>
                    </a:p>
                  </a:txBody>
                  <a:tcPr/>
                </a:tc>
                <a:tc>
                  <a:txBody>
                    <a:bodyPr/>
                    <a:lstStyle/>
                    <a:p>
                      <a:pPr marL="285750" indent="-285750">
                        <a:buFont typeface="Arial" panose="020B0604020202020204" pitchFamily="34" charset="0"/>
                        <a:buChar char="•"/>
                      </a:pPr>
                      <a:r>
                        <a:rPr kumimoji="1" lang="ja-JP" altLang="en-US" sz="1300" dirty="0">
                          <a:latin typeface="Meiryo UI" panose="020B0604030504040204" pitchFamily="50" charset="-128"/>
                          <a:ea typeface="Meiryo UI" panose="020B0604030504040204" pitchFamily="50" charset="-128"/>
                        </a:rPr>
                        <a:t>各部局の情報システムについて、システム構成や所要経費（執行状況）のほか、課題や今後の見通し等を調査</a:t>
                      </a:r>
                    </a:p>
                    <a:p>
                      <a:pPr marL="285750" indent="-285750">
                        <a:buFont typeface="Arial" panose="020B0604020202020204" pitchFamily="34" charset="0"/>
                        <a:buChar char="•"/>
                      </a:pPr>
                      <a:r>
                        <a:rPr kumimoji="1" lang="ja-JP" altLang="en-US" sz="1300" dirty="0">
                          <a:latin typeface="Meiryo UI" panose="020B0604030504040204" pitchFamily="50" charset="-128"/>
                          <a:ea typeface="Meiryo UI" panose="020B0604030504040204" pitchFamily="50" charset="-128"/>
                        </a:rPr>
                        <a:t>調査結果をふまえ、必要に応じて個別ヒアリングも行い、情報システムの適正化・効率化を図るべく、システムの課題解消に向け、改修時期等も見据え、企画段階から助言・支援を行っていく。</a:t>
                      </a:r>
                    </a:p>
                  </a:txBody>
                  <a:tcPr/>
                </a:tc>
                <a:tc rowSpan="2">
                  <a:txBody>
                    <a:bodyPr/>
                    <a:lstStyle/>
                    <a:p>
                      <a:r>
                        <a:rPr kumimoji="1" lang="ja-JP" altLang="en-US" sz="1200" dirty="0">
                          <a:latin typeface="Meiryo UI" panose="020B0604030504040204" pitchFamily="50" charset="-128"/>
                          <a:ea typeface="Meiryo UI" panose="020B0604030504040204" pitchFamily="50" charset="-128"/>
                        </a:rPr>
                        <a:t>４月</a:t>
                      </a:r>
                      <a:r>
                        <a:rPr kumimoji="1" lang="en-US" altLang="ja-JP" sz="1200" dirty="0">
                          <a:latin typeface="Meiryo UI" panose="020B0604030504040204" pitchFamily="50" charset="-128"/>
                          <a:ea typeface="Meiryo UI" panose="020B0604030504040204" pitchFamily="50" charset="-128"/>
                        </a:rPr>
                        <a:t>27</a:t>
                      </a:r>
                      <a:r>
                        <a:rPr kumimoji="1" lang="ja-JP" altLang="en-US" sz="1200" dirty="0">
                          <a:latin typeface="Meiryo UI" panose="020B0604030504040204" pitchFamily="50" charset="-128"/>
                          <a:ea typeface="Meiryo UI" panose="020B0604030504040204" pitchFamily="50" charset="-128"/>
                        </a:rPr>
                        <a:t>日～</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５月</a:t>
                      </a:r>
                      <a:r>
                        <a:rPr kumimoji="1" lang="en-US" altLang="ja-JP" sz="1200" dirty="0">
                          <a:latin typeface="Meiryo UI" panose="020B0604030504040204" pitchFamily="50" charset="-128"/>
                          <a:ea typeface="Meiryo UI" panose="020B0604030504040204" pitchFamily="50" charset="-128"/>
                        </a:rPr>
                        <a:t>27</a:t>
                      </a:r>
                      <a:r>
                        <a:rPr kumimoji="1" lang="ja-JP" altLang="en-US" sz="1200" dirty="0">
                          <a:latin typeface="Meiryo UI" panose="020B0604030504040204" pitchFamily="50" charset="-128"/>
                          <a:ea typeface="Meiryo UI" panose="020B0604030504040204" pitchFamily="50" charset="-128"/>
                        </a:rPr>
                        <a:t>日</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照会実施中</a:t>
                      </a:r>
                    </a:p>
                  </a:txBody>
                  <a:tcPr/>
                </a:tc>
                <a:extLst>
                  <a:ext uri="{0D108BD9-81ED-4DB2-BD59-A6C34878D82A}">
                    <a16:rowId xmlns:a16="http://schemas.microsoft.com/office/drawing/2014/main" val="870217848"/>
                  </a:ext>
                </a:extLst>
              </a:tr>
              <a:tr h="370840">
                <a:tc vMerge="1">
                  <a:txBody>
                    <a:bodyPr/>
                    <a:lstStyle/>
                    <a:p>
                      <a:endParaRPr kumimoji="1" lang="zh-TW"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300" dirty="0">
                          <a:latin typeface="Meiryo UI" panose="020B0604030504040204" pitchFamily="50" charset="-128"/>
                          <a:ea typeface="Meiryo UI" panose="020B0604030504040204" pitchFamily="50" charset="-128"/>
                        </a:rPr>
                        <a:t>②</a:t>
                      </a:r>
                      <a:r>
                        <a:rPr kumimoji="1" lang="zh-TW" altLang="en-US" sz="1300" dirty="0">
                          <a:latin typeface="Meiryo UI" panose="020B0604030504040204" pitchFamily="50" charset="-128"/>
                          <a:ea typeface="Meiryo UI" panose="020B0604030504040204" pitchFamily="50" charset="-128"/>
                        </a:rPr>
                        <a:t>ＩＣＴ支援希望調査</a:t>
                      </a:r>
                    </a:p>
                  </a:txBody>
                  <a:tcPr/>
                </a:tc>
                <a:tc>
                  <a:txBody>
                    <a:bodyPr/>
                    <a:lstStyle/>
                    <a:p>
                      <a:pPr marL="285750" indent="-285750">
                        <a:buFont typeface="Arial" panose="020B0604020202020204" pitchFamily="34" charset="0"/>
                        <a:buChar char="•"/>
                      </a:pPr>
                      <a:r>
                        <a:rPr kumimoji="1" lang="ja-JP" altLang="en-US" sz="1300" dirty="0">
                          <a:latin typeface="Meiryo UI" panose="020B0604030504040204" pitchFamily="50" charset="-128"/>
                          <a:ea typeface="Meiryo UI" panose="020B0604030504040204" pitchFamily="50" charset="-128"/>
                        </a:rPr>
                        <a:t>各部局の定例業務における</a:t>
                      </a:r>
                      <a:r>
                        <a:rPr kumimoji="1" lang="en-US" altLang="ja-JP" sz="1300" dirty="0">
                          <a:latin typeface="Meiryo UI" panose="020B0604030504040204" pitchFamily="50" charset="-128"/>
                          <a:ea typeface="Meiryo UI" panose="020B0604030504040204" pitchFamily="50" charset="-128"/>
                        </a:rPr>
                        <a:t>ICT</a:t>
                      </a:r>
                      <a:r>
                        <a:rPr kumimoji="1" lang="ja-JP" altLang="en-US" sz="1300" dirty="0">
                          <a:latin typeface="Meiryo UI" panose="020B0604030504040204" pitchFamily="50" charset="-128"/>
                          <a:ea typeface="Meiryo UI" panose="020B0604030504040204" pitchFamily="50" charset="-128"/>
                        </a:rPr>
                        <a:t>化の希望を調査</a:t>
                      </a:r>
                    </a:p>
                    <a:p>
                      <a:pPr marL="285750" indent="-285750">
                        <a:buFont typeface="Arial" panose="020B0604020202020204" pitchFamily="34" charset="0"/>
                        <a:buChar char="•"/>
                      </a:pPr>
                      <a:r>
                        <a:rPr kumimoji="1" lang="ja-JP" altLang="en-US" sz="1300" dirty="0">
                          <a:latin typeface="Meiryo UI" panose="020B0604030504040204" pitchFamily="50" charset="-128"/>
                          <a:ea typeface="Meiryo UI" panose="020B0604030504040204" pitchFamily="50" charset="-128"/>
                        </a:rPr>
                        <a:t>意向調査の結果をふまえ、個別業務ヒアリングを行い、現体制でできる範囲で効果の大きいものから順次対応していく</a:t>
                      </a:r>
                    </a:p>
                    <a:p>
                      <a:pPr marL="285750" indent="-285750">
                        <a:buFont typeface="Arial" panose="020B0604020202020204" pitchFamily="34" charset="0"/>
                        <a:buChar char="•"/>
                      </a:pPr>
                      <a:r>
                        <a:rPr kumimoji="1" lang="ja-JP" altLang="en-US" sz="1300" dirty="0">
                          <a:latin typeface="Meiryo UI" panose="020B0604030504040204" pitchFamily="50" charset="-128"/>
                          <a:ea typeface="Meiryo UI" panose="020B0604030504040204" pitchFamily="50" charset="-128"/>
                        </a:rPr>
                        <a:t>個々の業務課題に対する解決策の提示や、最適なデジタル技術の導入に向けた助言等を行う</a:t>
                      </a:r>
                    </a:p>
                  </a:txBody>
                  <a:tcPr/>
                </a:tc>
                <a:tc vMerge="1">
                  <a:txBody>
                    <a:bodyPr/>
                    <a:lstStyle/>
                    <a:p>
                      <a:endParaRPr kumimoji="1" lang="ja-JP" altLang="en-US" sz="140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64640870"/>
                  </a:ext>
                </a:extLst>
              </a:tr>
              <a:tr h="370840">
                <a:tc rowSpan="2">
                  <a:txBody>
                    <a:bodyPr/>
                    <a:lstStyle/>
                    <a:p>
                      <a:pPr algn="ctr"/>
                      <a:r>
                        <a:rPr kumimoji="1" lang="ja-JP" altLang="en-US" sz="1400" dirty="0">
                          <a:latin typeface="Meiryo UI" panose="020B0604030504040204" pitchFamily="50" charset="-128"/>
                          <a:ea typeface="Meiryo UI" panose="020B0604030504040204" pitchFamily="50" charset="-128"/>
                        </a:rPr>
                        <a:t>街の</a:t>
                      </a:r>
                      <a:r>
                        <a:rPr kumimoji="1" lang="en-US" altLang="ja-JP" sz="1400" dirty="0">
                          <a:latin typeface="Meiryo UI" panose="020B0604030504040204" pitchFamily="50" charset="-128"/>
                          <a:ea typeface="Meiryo UI" panose="020B0604030504040204" pitchFamily="50" charset="-128"/>
                        </a:rPr>
                        <a:t>DX</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1300" dirty="0">
                          <a:latin typeface="Meiryo UI" panose="020B0604030504040204" pitchFamily="50" charset="-128"/>
                          <a:ea typeface="Meiryo UI" panose="020B0604030504040204" pitchFamily="50" charset="-128"/>
                        </a:rPr>
                        <a:t>③</a:t>
                      </a:r>
                      <a:r>
                        <a:rPr kumimoji="1" lang="zh-TW" altLang="en-US" sz="1300" dirty="0">
                          <a:latin typeface="Meiryo UI" panose="020B0604030504040204" pitchFamily="50" charset="-128"/>
                          <a:ea typeface="Meiryo UI" panose="020B0604030504040204" pitchFamily="50" charset="-128"/>
                        </a:rPr>
                        <a:t>街</a:t>
                      </a:r>
                      <a:r>
                        <a:rPr kumimoji="1" lang="ja-JP" altLang="en-US" sz="1300" dirty="0">
                          <a:latin typeface="Meiryo UI" panose="020B0604030504040204" pitchFamily="50" charset="-128"/>
                          <a:ea typeface="Meiryo UI" panose="020B0604030504040204" pitchFamily="50" charset="-128"/>
                        </a:rPr>
                        <a:t>の</a:t>
                      </a:r>
                      <a:r>
                        <a:rPr kumimoji="1" lang="en-US" altLang="zh-TW" sz="1300" dirty="0">
                          <a:latin typeface="Meiryo UI" panose="020B0604030504040204" pitchFamily="50" charset="-128"/>
                          <a:ea typeface="Meiryo UI" panose="020B0604030504040204" pitchFamily="50" charset="-128"/>
                        </a:rPr>
                        <a:t>DX</a:t>
                      </a:r>
                      <a:r>
                        <a:rPr kumimoji="1" lang="zh-TW" altLang="en-US" sz="1300" dirty="0">
                          <a:latin typeface="Meiryo UI" panose="020B0604030504040204" pitchFamily="50" charset="-128"/>
                          <a:ea typeface="Meiryo UI" panose="020B0604030504040204" pitchFamily="50" charset="-128"/>
                        </a:rPr>
                        <a:t>事業調査</a:t>
                      </a:r>
                      <a:endParaRPr kumimoji="1" lang="ja-JP" altLang="en-US" sz="1300" dirty="0">
                        <a:latin typeface="Meiryo UI" panose="020B0604030504040204" pitchFamily="50" charset="-128"/>
                        <a:ea typeface="Meiryo UI" panose="020B0604030504040204" pitchFamily="50" charset="-128"/>
                      </a:endParaRPr>
                    </a:p>
                  </a:txBody>
                  <a:tcPr/>
                </a:tc>
                <a:tc>
                  <a:txBody>
                    <a:bodyPr/>
                    <a:lstStyle/>
                    <a:p>
                      <a:pPr marL="285750" indent="-285750">
                        <a:buFont typeface="Arial" panose="020B0604020202020204" pitchFamily="34" charset="0"/>
                        <a:buChar char="•"/>
                      </a:pPr>
                      <a:r>
                        <a:rPr kumimoji="1" lang="ja-JP" altLang="en-US" sz="1300" dirty="0">
                          <a:latin typeface="Meiryo UI" panose="020B0604030504040204" pitchFamily="50" charset="-128"/>
                          <a:ea typeface="Meiryo UI" panose="020B0604030504040204" pitchFamily="50" charset="-128"/>
                        </a:rPr>
                        <a:t>府庁における街の</a:t>
                      </a:r>
                      <a:r>
                        <a:rPr kumimoji="1" lang="en-US" altLang="ja-JP" sz="1300" dirty="0">
                          <a:latin typeface="Meiryo UI" panose="020B0604030504040204" pitchFamily="50" charset="-128"/>
                          <a:ea typeface="Meiryo UI" panose="020B0604030504040204" pitchFamily="50" charset="-128"/>
                        </a:rPr>
                        <a:t>DX</a:t>
                      </a:r>
                      <a:r>
                        <a:rPr kumimoji="1" lang="ja-JP" altLang="en-US" sz="1300" dirty="0">
                          <a:latin typeface="Meiryo UI" panose="020B0604030504040204" pitchFamily="50" charset="-128"/>
                          <a:ea typeface="Meiryo UI" panose="020B0604030504040204" pitchFamily="50" charset="-128"/>
                        </a:rPr>
                        <a:t>事業の戦略的・統一的な配置と、最適なデジタル技術の導入を目的に、現状を棚卸し調査するもの。</a:t>
                      </a:r>
                      <a:endParaRPr kumimoji="1" lang="en-US" altLang="ja-JP" sz="13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300" dirty="0">
                          <a:latin typeface="Meiryo UI" panose="020B0604030504040204" pitchFamily="50" charset="-128"/>
                          <a:ea typeface="Meiryo UI" panose="020B0604030504040204" pitchFamily="50" charset="-128"/>
                        </a:rPr>
                        <a:t>スマートシティ戦略部が作成する候補リストをベースに部局照会し、調査結果を踏まえ、必要に応じて個別ヒアリングも行う。</a:t>
                      </a:r>
                      <a:endParaRPr kumimoji="1" lang="en-US" altLang="ja-JP" sz="1300" dirty="0">
                        <a:latin typeface="Meiryo UI" panose="020B0604030504040204" pitchFamily="50" charset="-128"/>
                        <a:ea typeface="Meiryo UI" panose="020B0604030504040204" pitchFamily="50" charset="-128"/>
                      </a:endParaRPr>
                    </a:p>
                  </a:txBody>
                  <a:tcPr/>
                </a:tc>
                <a:tc rowSpan="2">
                  <a:txBody>
                    <a:bodyPr/>
                    <a:lstStyle/>
                    <a:p>
                      <a:r>
                        <a:rPr kumimoji="1" lang="ja-JP" altLang="en-US" sz="1200" dirty="0">
                          <a:latin typeface="Meiryo UI" panose="020B0604030504040204" pitchFamily="50" charset="-128"/>
                          <a:ea typeface="Meiryo UI" panose="020B0604030504040204" pitchFamily="50" charset="-128"/>
                        </a:rPr>
                        <a:t>５月●●日～</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６月末頃</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予定</a:t>
                      </a:r>
                    </a:p>
                  </a:txBody>
                  <a:tcPr/>
                </a:tc>
                <a:extLst>
                  <a:ext uri="{0D108BD9-81ED-4DB2-BD59-A6C34878D82A}">
                    <a16:rowId xmlns:a16="http://schemas.microsoft.com/office/drawing/2014/main" val="2828016875"/>
                  </a:ext>
                </a:extLst>
              </a:tr>
              <a:tr h="370840">
                <a:tc vMerge="1">
                  <a:txBody>
                    <a:bodyPr/>
                    <a:lstStyle/>
                    <a:p>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300" dirty="0">
                          <a:latin typeface="Meiryo UI" panose="020B0604030504040204" pitchFamily="50" charset="-128"/>
                          <a:ea typeface="Meiryo UI" panose="020B0604030504040204" pitchFamily="50" charset="-128"/>
                        </a:rPr>
                        <a:t>④行政データ調査</a:t>
                      </a:r>
                    </a:p>
                  </a:txBody>
                  <a:tcPr/>
                </a:tc>
                <a:tc>
                  <a:txBody>
                    <a:bodyPr/>
                    <a:lstStyle/>
                    <a:p>
                      <a:pPr marL="285750" indent="-285750">
                        <a:buFont typeface="Arial" panose="020B0604020202020204" pitchFamily="34" charset="0"/>
                        <a:buChar char="•"/>
                      </a:pPr>
                      <a:r>
                        <a:rPr kumimoji="1" lang="ja-JP" altLang="en-US" sz="1300" dirty="0">
                          <a:latin typeface="Meiryo UI" panose="020B0604030504040204" pitchFamily="50" charset="-128"/>
                          <a:ea typeface="Meiryo UI" panose="020B0604030504040204" pitchFamily="50" charset="-128"/>
                        </a:rPr>
                        <a:t>大阪府が持つ多様な行政データの利活用を図り、</a:t>
                      </a:r>
                      <a:r>
                        <a:rPr kumimoji="1" lang="en-US" altLang="ja-JP" sz="1300" dirty="0">
                          <a:latin typeface="Meiryo UI" panose="020B0604030504040204" pitchFamily="50" charset="-128"/>
                          <a:ea typeface="Meiryo UI" panose="020B0604030504040204" pitchFamily="50" charset="-128"/>
                        </a:rPr>
                        <a:t>EBPM</a:t>
                      </a:r>
                      <a:r>
                        <a:rPr kumimoji="1" lang="ja-JP" altLang="en-US" sz="1300" dirty="0">
                          <a:latin typeface="Meiryo UI" panose="020B0604030504040204" pitchFamily="50" charset="-128"/>
                          <a:ea typeface="Meiryo UI" panose="020B0604030504040204" pitchFamily="50" charset="-128"/>
                        </a:rPr>
                        <a:t>を始めとする政策立案支援や、都市</a:t>
                      </a:r>
                      <a:r>
                        <a:rPr kumimoji="1" lang="en-US" altLang="ja-JP" sz="1300" dirty="0">
                          <a:latin typeface="Meiryo UI" panose="020B0604030504040204" pitchFamily="50" charset="-128"/>
                          <a:ea typeface="Meiryo UI" panose="020B0604030504040204" pitchFamily="50" charset="-128"/>
                        </a:rPr>
                        <a:t>OS</a:t>
                      </a:r>
                      <a:r>
                        <a:rPr kumimoji="1" lang="ja-JP" altLang="en-US" sz="1300" dirty="0">
                          <a:latin typeface="Meiryo UI" panose="020B0604030504040204" pitchFamily="50" charset="-128"/>
                          <a:ea typeface="Meiryo UI" panose="020B0604030504040204" pitchFamily="50" charset="-128"/>
                        </a:rPr>
                        <a:t>への展開を進めるため、現状把握するための悉皆調査。</a:t>
                      </a:r>
                      <a:endParaRPr kumimoji="1" lang="en-US" altLang="ja-JP" sz="13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300" dirty="0">
                          <a:latin typeface="Meiryo UI" panose="020B0604030504040204" pitchFamily="50" charset="-128"/>
                          <a:ea typeface="Meiryo UI" panose="020B0604030504040204" pitchFamily="50" charset="-128"/>
                        </a:rPr>
                        <a:t>調査結果を踏まえ、オープンデータへの移行や、大阪版都市</a:t>
                      </a:r>
                      <a:r>
                        <a:rPr kumimoji="1" lang="en-US" altLang="ja-JP" sz="1300" dirty="0">
                          <a:latin typeface="Meiryo UI" panose="020B0604030504040204" pitchFamily="50" charset="-128"/>
                          <a:ea typeface="Meiryo UI" panose="020B0604030504040204" pitchFamily="50" charset="-128"/>
                        </a:rPr>
                        <a:t>OS</a:t>
                      </a:r>
                      <a:r>
                        <a:rPr kumimoji="1" lang="ja-JP" altLang="en-US" sz="1300" dirty="0">
                          <a:latin typeface="Meiryo UI" panose="020B0604030504040204" pitchFamily="50" charset="-128"/>
                          <a:ea typeface="Meiryo UI" panose="020B0604030504040204" pitchFamily="50" charset="-128"/>
                        </a:rPr>
                        <a:t>における利活用の方策を協議、検討。</a:t>
                      </a:r>
                      <a:endParaRPr kumimoji="1" lang="en-US" altLang="ja-JP" sz="130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04972314"/>
                  </a:ext>
                </a:extLst>
              </a:tr>
            </a:tbl>
          </a:graphicData>
        </a:graphic>
      </p:graphicFrame>
      <p:sp>
        <p:nvSpPr>
          <p:cNvPr id="6" name="テキスト ボックス 5">
            <a:extLst>
              <a:ext uri="{FF2B5EF4-FFF2-40B4-BE49-F238E27FC236}">
                <a16:creationId xmlns:a16="http://schemas.microsoft.com/office/drawing/2014/main" id="{38ECB1A4-72EA-460C-9A75-1EF8B8E15330}"/>
              </a:ext>
            </a:extLst>
          </p:cNvPr>
          <p:cNvSpPr txBox="1"/>
          <p:nvPr/>
        </p:nvSpPr>
        <p:spPr>
          <a:xfrm>
            <a:off x="412928" y="747869"/>
            <a:ext cx="8220370" cy="984885"/>
          </a:xfrm>
          <a:prstGeom prst="rect">
            <a:avLst/>
          </a:prstGeom>
          <a:noFill/>
        </p:spPr>
        <p:txBody>
          <a:bodyPr wrap="square" rtlCol="0">
            <a:spAutoFit/>
          </a:bodyPr>
          <a:lstStyle/>
          <a:p>
            <a:r>
              <a:rPr kumimoji="1" lang="ja-JP" altLang="en-US" sz="1600" b="1" u="sng" dirty="0">
                <a:latin typeface="Meiryo UI" panose="020B0604030504040204" pitchFamily="50" charset="-128"/>
                <a:ea typeface="Meiryo UI" panose="020B0604030504040204" pitchFamily="50" charset="-128"/>
              </a:rPr>
              <a:t>目的</a:t>
            </a:r>
            <a:endParaRPr kumimoji="1" lang="en-US" altLang="ja-JP" sz="1600" b="1" u="sng"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府におけるデジタル改革を推進するため、各部局のＩＣＴ関連事業に係る実態や今後に向けた課題などを踏まえ、スマートシティ戦略部が</a:t>
            </a:r>
            <a:r>
              <a:rPr kumimoji="1" lang="ja-JP" altLang="en-US" sz="1400" b="1" u="sng" dirty="0">
                <a:latin typeface="Meiryo UI" panose="020B0604030504040204" pitchFamily="50" charset="-128"/>
                <a:ea typeface="Meiryo UI" panose="020B0604030504040204" pitchFamily="50" charset="-128"/>
              </a:rPr>
              <a:t>事業の企画段階から部局等をきめ細やかに支援していく。</a:t>
            </a:r>
            <a:r>
              <a:rPr kumimoji="1" lang="ja-JP" altLang="en-US" sz="1400" dirty="0">
                <a:latin typeface="Meiryo UI" panose="020B0604030504040204" pitchFamily="50" charset="-128"/>
                <a:ea typeface="Meiryo UI" panose="020B0604030504040204" pitchFamily="50" charset="-128"/>
              </a:rPr>
              <a:t>その基礎情報として活用するため、以下の調査を行う。</a:t>
            </a:r>
            <a:endParaRPr kumimoji="1" lang="en-US" altLang="ja-JP" sz="1400" dirty="0">
              <a:solidFill>
                <a:srgbClr val="FF0000"/>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33BD476C-F0D4-44B1-A498-0D9279251176}"/>
              </a:ext>
            </a:extLst>
          </p:cNvPr>
          <p:cNvSpPr txBox="1"/>
          <p:nvPr/>
        </p:nvSpPr>
        <p:spPr>
          <a:xfrm>
            <a:off x="3107570" y="64394"/>
            <a:ext cx="3474028" cy="400110"/>
          </a:xfrm>
          <a:prstGeom prst="rect">
            <a:avLst/>
          </a:prstGeom>
          <a:noFill/>
        </p:spPr>
        <p:txBody>
          <a:bodyPr wrap="none" rtlCol="0">
            <a:spAutoFit/>
          </a:bodyPr>
          <a:lstStyle/>
          <a:p>
            <a:r>
              <a:rPr kumimoji="1" lang="ja-JP" altLang="en-US" sz="2000" b="1" dirty="0">
                <a:latin typeface="Meiryo UI" panose="020B0604030504040204" pitchFamily="50" charset="-128"/>
                <a:ea typeface="Meiryo UI" panose="020B0604030504040204" pitchFamily="50" charset="-128"/>
              </a:rPr>
              <a:t>ＩＣＴ関連事業調査について</a:t>
            </a:r>
          </a:p>
        </p:txBody>
      </p:sp>
      <p:cxnSp>
        <p:nvCxnSpPr>
          <p:cNvPr id="8" name="直線コネクタ 7">
            <a:extLst>
              <a:ext uri="{FF2B5EF4-FFF2-40B4-BE49-F238E27FC236}">
                <a16:creationId xmlns:a16="http://schemas.microsoft.com/office/drawing/2014/main" id="{A1AEA822-C3F7-40CC-9DEC-2DA31B96C2BB}"/>
              </a:ext>
            </a:extLst>
          </p:cNvPr>
          <p:cNvCxnSpPr/>
          <p:nvPr/>
        </p:nvCxnSpPr>
        <p:spPr>
          <a:xfrm>
            <a:off x="0" y="487535"/>
            <a:ext cx="91440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52061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1C3E224-84C9-4724-9D43-4BB5DB6C7994}"/>
              </a:ext>
            </a:extLst>
          </p:cNvPr>
          <p:cNvSpPr>
            <a:spLocks noGrp="1"/>
          </p:cNvSpPr>
          <p:nvPr>
            <p:ph type="sldNum" sz="quarter" idx="12"/>
          </p:nvPr>
        </p:nvSpPr>
        <p:spPr>
          <a:xfrm>
            <a:off x="6910532" y="6413157"/>
            <a:ext cx="2057400" cy="365125"/>
          </a:xfrm>
        </p:spPr>
        <p:txBody>
          <a:bodyPr/>
          <a:lstStyle/>
          <a:p>
            <a:fld id="{22008282-246F-4A9D-A809-A138ADCFA46B}" type="slidenum">
              <a:rPr kumimoji="1" lang="ja-JP" altLang="en-US" smtClean="0"/>
              <a:t>11</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427822597"/>
              </p:ext>
            </p:extLst>
          </p:nvPr>
        </p:nvGraphicFramePr>
        <p:xfrm>
          <a:off x="141668" y="1114308"/>
          <a:ext cx="8905132" cy="5423330"/>
        </p:xfrm>
        <a:graphic>
          <a:graphicData uri="http://schemas.openxmlformats.org/drawingml/2006/table">
            <a:tbl>
              <a:tblPr firstRow="1" bandRow="1">
                <a:tableStyleId>{5940675A-B579-460E-94D1-54222C63F5DA}</a:tableStyleId>
              </a:tblPr>
              <a:tblGrid>
                <a:gridCol w="1130618">
                  <a:extLst>
                    <a:ext uri="{9D8B030D-6E8A-4147-A177-3AD203B41FA5}">
                      <a16:colId xmlns:a16="http://schemas.microsoft.com/office/drawing/2014/main" val="3262891082"/>
                    </a:ext>
                  </a:extLst>
                </a:gridCol>
                <a:gridCol w="706774">
                  <a:extLst>
                    <a:ext uri="{9D8B030D-6E8A-4147-A177-3AD203B41FA5}">
                      <a16:colId xmlns:a16="http://schemas.microsoft.com/office/drawing/2014/main" val="320061271"/>
                    </a:ext>
                  </a:extLst>
                </a:gridCol>
                <a:gridCol w="706774">
                  <a:extLst>
                    <a:ext uri="{9D8B030D-6E8A-4147-A177-3AD203B41FA5}">
                      <a16:colId xmlns:a16="http://schemas.microsoft.com/office/drawing/2014/main" val="238704517"/>
                    </a:ext>
                  </a:extLst>
                </a:gridCol>
                <a:gridCol w="706774">
                  <a:extLst>
                    <a:ext uri="{9D8B030D-6E8A-4147-A177-3AD203B41FA5}">
                      <a16:colId xmlns:a16="http://schemas.microsoft.com/office/drawing/2014/main" val="556866237"/>
                    </a:ext>
                  </a:extLst>
                </a:gridCol>
                <a:gridCol w="706774">
                  <a:extLst>
                    <a:ext uri="{9D8B030D-6E8A-4147-A177-3AD203B41FA5}">
                      <a16:colId xmlns:a16="http://schemas.microsoft.com/office/drawing/2014/main" val="3235986323"/>
                    </a:ext>
                  </a:extLst>
                </a:gridCol>
                <a:gridCol w="706774">
                  <a:extLst>
                    <a:ext uri="{9D8B030D-6E8A-4147-A177-3AD203B41FA5}">
                      <a16:colId xmlns:a16="http://schemas.microsoft.com/office/drawing/2014/main" val="3197098211"/>
                    </a:ext>
                  </a:extLst>
                </a:gridCol>
                <a:gridCol w="706774">
                  <a:extLst>
                    <a:ext uri="{9D8B030D-6E8A-4147-A177-3AD203B41FA5}">
                      <a16:colId xmlns:a16="http://schemas.microsoft.com/office/drawing/2014/main" val="3411663607"/>
                    </a:ext>
                  </a:extLst>
                </a:gridCol>
                <a:gridCol w="706774">
                  <a:extLst>
                    <a:ext uri="{9D8B030D-6E8A-4147-A177-3AD203B41FA5}">
                      <a16:colId xmlns:a16="http://schemas.microsoft.com/office/drawing/2014/main" val="1635184799"/>
                    </a:ext>
                  </a:extLst>
                </a:gridCol>
                <a:gridCol w="706774">
                  <a:extLst>
                    <a:ext uri="{9D8B030D-6E8A-4147-A177-3AD203B41FA5}">
                      <a16:colId xmlns:a16="http://schemas.microsoft.com/office/drawing/2014/main" val="2161007071"/>
                    </a:ext>
                  </a:extLst>
                </a:gridCol>
                <a:gridCol w="706774">
                  <a:extLst>
                    <a:ext uri="{9D8B030D-6E8A-4147-A177-3AD203B41FA5}">
                      <a16:colId xmlns:a16="http://schemas.microsoft.com/office/drawing/2014/main" val="503769804"/>
                    </a:ext>
                  </a:extLst>
                </a:gridCol>
                <a:gridCol w="706774">
                  <a:extLst>
                    <a:ext uri="{9D8B030D-6E8A-4147-A177-3AD203B41FA5}">
                      <a16:colId xmlns:a16="http://schemas.microsoft.com/office/drawing/2014/main" val="2623908969"/>
                    </a:ext>
                  </a:extLst>
                </a:gridCol>
                <a:gridCol w="706774">
                  <a:extLst>
                    <a:ext uri="{9D8B030D-6E8A-4147-A177-3AD203B41FA5}">
                      <a16:colId xmlns:a16="http://schemas.microsoft.com/office/drawing/2014/main" val="606624366"/>
                    </a:ext>
                  </a:extLst>
                </a:gridCol>
              </a:tblGrid>
              <a:tr h="309608">
                <a:tc>
                  <a:txBody>
                    <a:bodyPr/>
                    <a:lstStyle/>
                    <a:p>
                      <a:pPr algn="ctr"/>
                      <a:r>
                        <a:rPr kumimoji="1" lang="ja-JP" altLang="en-US" sz="1400" b="1" dirty="0">
                          <a:latin typeface="Meiryo UI" panose="020B0604030504040204" pitchFamily="50" charset="-128"/>
                          <a:ea typeface="Meiryo UI" panose="020B0604030504040204" pitchFamily="50" charset="-128"/>
                        </a:rPr>
                        <a:t>対象</a:t>
                      </a:r>
                    </a:p>
                  </a:txBody>
                  <a:tcPr>
                    <a:solidFill>
                      <a:schemeClr val="accent1">
                        <a:lumMod val="20000"/>
                        <a:lumOff val="80000"/>
                      </a:schemeClr>
                    </a:solidFill>
                  </a:tcPr>
                </a:tc>
                <a:tc>
                  <a:txBody>
                    <a:bodyPr/>
                    <a:lstStyle/>
                    <a:p>
                      <a:pPr algn="ctr"/>
                      <a:r>
                        <a:rPr kumimoji="1" lang="en-US" altLang="ja-JP" sz="1300" b="1" dirty="0">
                          <a:latin typeface="Meiryo UI" panose="020B0604030504040204" pitchFamily="50" charset="-128"/>
                          <a:ea typeface="Meiryo UI" panose="020B0604030504040204" pitchFamily="50" charset="-128"/>
                        </a:rPr>
                        <a:t>5</a:t>
                      </a:r>
                      <a:r>
                        <a:rPr kumimoji="1" lang="ja-JP" altLang="en-US" sz="1300" b="1" dirty="0">
                          <a:latin typeface="Meiryo UI" panose="020B0604030504040204" pitchFamily="50" charset="-128"/>
                          <a:ea typeface="Meiryo UI" panose="020B0604030504040204" pitchFamily="50" charset="-128"/>
                        </a:rPr>
                        <a:t>月</a:t>
                      </a:r>
                    </a:p>
                  </a:txBody>
                  <a:tcPr>
                    <a:solidFill>
                      <a:schemeClr val="accent1">
                        <a:lumMod val="20000"/>
                        <a:lumOff val="80000"/>
                      </a:schemeClr>
                    </a:solidFill>
                  </a:tcPr>
                </a:tc>
                <a:tc>
                  <a:txBody>
                    <a:bodyPr/>
                    <a:lstStyle/>
                    <a:p>
                      <a:pPr algn="ctr"/>
                      <a:r>
                        <a:rPr kumimoji="1" lang="en-US" altLang="ja-JP" sz="1300" b="1" dirty="0">
                          <a:latin typeface="Meiryo UI" panose="020B0604030504040204" pitchFamily="50" charset="-128"/>
                          <a:ea typeface="Meiryo UI" panose="020B0604030504040204" pitchFamily="50" charset="-128"/>
                        </a:rPr>
                        <a:t>6</a:t>
                      </a:r>
                      <a:r>
                        <a:rPr kumimoji="1" lang="ja-JP" altLang="en-US" sz="1300" b="1" dirty="0">
                          <a:latin typeface="Meiryo UI" panose="020B0604030504040204" pitchFamily="50" charset="-128"/>
                          <a:ea typeface="Meiryo UI" panose="020B0604030504040204" pitchFamily="50" charset="-128"/>
                        </a:rPr>
                        <a:t>月</a:t>
                      </a:r>
                    </a:p>
                  </a:txBody>
                  <a:tcPr>
                    <a:solidFill>
                      <a:schemeClr val="accent1">
                        <a:lumMod val="20000"/>
                        <a:lumOff val="80000"/>
                      </a:schemeClr>
                    </a:solidFill>
                  </a:tcPr>
                </a:tc>
                <a:tc>
                  <a:txBody>
                    <a:bodyPr/>
                    <a:lstStyle/>
                    <a:p>
                      <a:pPr algn="ctr"/>
                      <a:r>
                        <a:rPr kumimoji="1" lang="en-US" altLang="ja-JP" sz="1300" b="1" dirty="0">
                          <a:latin typeface="Meiryo UI" panose="020B0604030504040204" pitchFamily="50" charset="-128"/>
                          <a:ea typeface="Meiryo UI" panose="020B0604030504040204" pitchFamily="50" charset="-128"/>
                        </a:rPr>
                        <a:t>7</a:t>
                      </a:r>
                      <a:r>
                        <a:rPr kumimoji="1" lang="ja-JP" altLang="en-US" sz="1300" b="1" dirty="0">
                          <a:latin typeface="Meiryo UI" panose="020B0604030504040204" pitchFamily="50" charset="-128"/>
                          <a:ea typeface="Meiryo UI" panose="020B0604030504040204" pitchFamily="50" charset="-128"/>
                        </a:rPr>
                        <a:t>月</a:t>
                      </a:r>
                    </a:p>
                  </a:txBody>
                  <a:tcPr>
                    <a:solidFill>
                      <a:schemeClr val="accent1">
                        <a:lumMod val="20000"/>
                        <a:lumOff val="80000"/>
                      </a:schemeClr>
                    </a:solidFill>
                  </a:tcPr>
                </a:tc>
                <a:tc>
                  <a:txBody>
                    <a:bodyPr/>
                    <a:lstStyle/>
                    <a:p>
                      <a:pPr algn="ctr"/>
                      <a:r>
                        <a:rPr kumimoji="1" lang="en-US" altLang="ja-JP" sz="1300" b="1" dirty="0">
                          <a:latin typeface="Meiryo UI" panose="020B0604030504040204" pitchFamily="50" charset="-128"/>
                          <a:ea typeface="Meiryo UI" panose="020B0604030504040204" pitchFamily="50" charset="-128"/>
                        </a:rPr>
                        <a:t>8</a:t>
                      </a:r>
                      <a:r>
                        <a:rPr kumimoji="1" lang="ja-JP" altLang="en-US" sz="1300" b="1" dirty="0">
                          <a:latin typeface="Meiryo UI" panose="020B0604030504040204" pitchFamily="50" charset="-128"/>
                          <a:ea typeface="Meiryo UI" panose="020B0604030504040204" pitchFamily="50" charset="-128"/>
                        </a:rPr>
                        <a:t>月</a:t>
                      </a:r>
                    </a:p>
                  </a:txBody>
                  <a:tcPr>
                    <a:solidFill>
                      <a:schemeClr val="accent1">
                        <a:lumMod val="20000"/>
                        <a:lumOff val="80000"/>
                      </a:schemeClr>
                    </a:solidFill>
                  </a:tcPr>
                </a:tc>
                <a:tc>
                  <a:txBody>
                    <a:bodyPr/>
                    <a:lstStyle/>
                    <a:p>
                      <a:pPr algn="ctr"/>
                      <a:r>
                        <a:rPr kumimoji="1" lang="en-US" altLang="ja-JP" sz="1300" b="1" dirty="0">
                          <a:latin typeface="Meiryo UI" panose="020B0604030504040204" pitchFamily="50" charset="-128"/>
                          <a:ea typeface="Meiryo UI" panose="020B0604030504040204" pitchFamily="50" charset="-128"/>
                        </a:rPr>
                        <a:t>9</a:t>
                      </a:r>
                      <a:r>
                        <a:rPr kumimoji="1" lang="ja-JP" altLang="en-US" sz="1300" b="1" dirty="0">
                          <a:latin typeface="Meiryo UI" panose="020B0604030504040204" pitchFamily="50" charset="-128"/>
                          <a:ea typeface="Meiryo UI" panose="020B0604030504040204" pitchFamily="50" charset="-128"/>
                        </a:rPr>
                        <a:t>月</a:t>
                      </a:r>
                    </a:p>
                  </a:txBody>
                  <a:tcPr>
                    <a:solidFill>
                      <a:schemeClr val="accent1">
                        <a:lumMod val="20000"/>
                        <a:lumOff val="80000"/>
                      </a:schemeClr>
                    </a:solidFill>
                  </a:tcPr>
                </a:tc>
                <a:tc>
                  <a:txBody>
                    <a:bodyPr/>
                    <a:lstStyle/>
                    <a:p>
                      <a:pPr algn="ctr"/>
                      <a:r>
                        <a:rPr kumimoji="1" lang="en-US" altLang="ja-JP" sz="1300" b="1" dirty="0">
                          <a:latin typeface="Meiryo UI" panose="020B0604030504040204" pitchFamily="50" charset="-128"/>
                          <a:ea typeface="Meiryo UI" panose="020B0604030504040204" pitchFamily="50" charset="-128"/>
                        </a:rPr>
                        <a:t>10</a:t>
                      </a:r>
                      <a:r>
                        <a:rPr kumimoji="1" lang="ja-JP" altLang="en-US" sz="1300" b="1" dirty="0">
                          <a:latin typeface="Meiryo UI" panose="020B0604030504040204" pitchFamily="50" charset="-128"/>
                          <a:ea typeface="Meiryo UI" panose="020B0604030504040204" pitchFamily="50" charset="-128"/>
                        </a:rPr>
                        <a:t>月</a:t>
                      </a:r>
                    </a:p>
                  </a:txBody>
                  <a:tcPr>
                    <a:solidFill>
                      <a:schemeClr val="accent1">
                        <a:lumMod val="20000"/>
                        <a:lumOff val="80000"/>
                      </a:schemeClr>
                    </a:solidFill>
                  </a:tcPr>
                </a:tc>
                <a:tc>
                  <a:txBody>
                    <a:bodyPr/>
                    <a:lstStyle/>
                    <a:p>
                      <a:pPr algn="ctr"/>
                      <a:r>
                        <a:rPr kumimoji="1" lang="en-US" altLang="ja-JP" sz="1300" b="1" dirty="0">
                          <a:latin typeface="Meiryo UI" panose="020B0604030504040204" pitchFamily="50" charset="-128"/>
                          <a:ea typeface="Meiryo UI" panose="020B0604030504040204" pitchFamily="50" charset="-128"/>
                        </a:rPr>
                        <a:t>11</a:t>
                      </a:r>
                      <a:r>
                        <a:rPr kumimoji="1" lang="ja-JP" altLang="en-US" sz="1300" b="1" dirty="0">
                          <a:latin typeface="Meiryo UI" panose="020B0604030504040204" pitchFamily="50" charset="-128"/>
                          <a:ea typeface="Meiryo UI" panose="020B0604030504040204" pitchFamily="50" charset="-128"/>
                        </a:rPr>
                        <a:t>月</a:t>
                      </a:r>
                    </a:p>
                  </a:txBody>
                  <a:tcPr>
                    <a:solidFill>
                      <a:schemeClr val="accent1">
                        <a:lumMod val="20000"/>
                        <a:lumOff val="80000"/>
                      </a:schemeClr>
                    </a:solidFill>
                  </a:tcPr>
                </a:tc>
                <a:tc>
                  <a:txBody>
                    <a:bodyPr/>
                    <a:lstStyle/>
                    <a:p>
                      <a:pPr algn="ctr"/>
                      <a:r>
                        <a:rPr kumimoji="1" lang="en-US" altLang="ja-JP" sz="1300" b="1" dirty="0">
                          <a:latin typeface="Meiryo UI" panose="020B0604030504040204" pitchFamily="50" charset="-128"/>
                          <a:ea typeface="Meiryo UI" panose="020B0604030504040204" pitchFamily="50" charset="-128"/>
                        </a:rPr>
                        <a:t>12</a:t>
                      </a:r>
                      <a:r>
                        <a:rPr kumimoji="1" lang="ja-JP" altLang="en-US" sz="1300" b="1" dirty="0">
                          <a:latin typeface="Meiryo UI" panose="020B0604030504040204" pitchFamily="50" charset="-128"/>
                          <a:ea typeface="Meiryo UI" panose="020B0604030504040204" pitchFamily="50" charset="-128"/>
                        </a:rPr>
                        <a:t>月</a:t>
                      </a:r>
                    </a:p>
                  </a:txBody>
                  <a:tcPr>
                    <a:solidFill>
                      <a:schemeClr val="accent1">
                        <a:lumMod val="20000"/>
                        <a:lumOff val="80000"/>
                      </a:schemeClr>
                    </a:solidFill>
                  </a:tcPr>
                </a:tc>
                <a:tc>
                  <a:txBody>
                    <a:bodyPr/>
                    <a:lstStyle/>
                    <a:p>
                      <a:pPr algn="ctr"/>
                      <a:r>
                        <a:rPr kumimoji="1" lang="en-US" altLang="ja-JP" sz="1300" b="1" dirty="0">
                          <a:latin typeface="Meiryo UI" panose="020B0604030504040204" pitchFamily="50" charset="-128"/>
                          <a:ea typeface="Meiryo UI" panose="020B0604030504040204" pitchFamily="50" charset="-128"/>
                        </a:rPr>
                        <a:t>1</a:t>
                      </a:r>
                      <a:r>
                        <a:rPr kumimoji="1" lang="ja-JP" altLang="en-US" sz="1300" b="1" dirty="0">
                          <a:latin typeface="Meiryo UI" panose="020B0604030504040204" pitchFamily="50" charset="-128"/>
                          <a:ea typeface="Meiryo UI" panose="020B0604030504040204" pitchFamily="50" charset="-128"/>
                        </a:rPr>
                        <a:t>月</a:t>
                      </a:r>
                    </a:p>
                  </a:txBody>
                  <a:tcPr>
                    <a:solidFill>
                      <a:schemeClr val="accent1">
                        <a:lumMod val="20000"/>
                        <a:lumOff val="80000"/>
                      </a:schemeClr>
                    </a:solidFill>
                  </a:tcPr>
                </a:tc>
                <a:tc>
                  <a:txBody>
                    <a:bodyPr/>
                    <a:lstStyle/>
                    <a:p>
                      <a:pPr algn="ctr"/>
                      <a:r>
                        <a:rPr kumimoji="1" lang="en-US" altLang="ja-JP" sz="1300" b="1" dirty="0">
                          <a:latin typeface="Meiryo UI" panose="020B0604030504040204" pitchFamily="50" charset="-128"/>
                          <a:ea typeface="Meiryo UI" panose="020B0604030504040204" pitchFamily="50" charset="-128"/>
                        </a:rPr>
                        <a:t>2</a:t>
                      </a:r>
                      <a:r>
                        <a:rPr kumimoji="1" lang="ja-JP" altLang="en-US" sz="1300" b="1" dirty="0">
                          <a:latin typeface="Meiryo UI" panose="020B0604030504040204" pitchFamily="50" charset="-128"/>
                          <a:ea typeface="Meiryo UI" panose="020B0604030504040204" pitchFamily="50" charset="-128"/>
                        </a:rPr>
                        <a:t>月</a:t>
                      </a:r>
                    </a:p>
                  </a:txBody>
                  <a:tcPr>
                    <a:solidFill>
                      <a:schemeClr val="accent1">
                        <a:lumMod val="20000"/>
                        <a:lumOff val="80000"/>
                      </a:schemeClr>
                    </a:solidFill>
                  </a:tcPr>
                </a:tc>
                <a:tc>
                  <a:txBody>
                    <a:bodyPr/>
                    <a:lstStyle/>
                    <a:p>
                      <a:pPr algn="ctr"/>
                      <a:r>
                        <a:rPr kumimoji="1" lang="en-US" altLang="ja-JP" sz="1300" b="1" dirty="0">
                          <a:latin typeface="Meiryo UI" panose="020B0604030504040204" pitchFamily="50" charset="-128"/>
                          <a:ea typeface="Meiryo UI" panose="020B0604030504040204" pitchFamily="50" charset="-128"/>
                        </a:rPr>
                        <a:t>3</a:t>
                      </a:r>
                      <a:r>
                        <a:rPr kumimoji="1" lang="ja-JP" altLang="en-US" sz="1300" b="1" dirty="0">
                          <a:latin typeface="Meiryo UI" panose="020B0604030504040204" pitchFamily="50" charset="-128"/>
                          <a:ea typeface="Meiryo UI" panose="020B0604030504040204" pitchFamily="50" charset="-128"/>
                        </a:rPr>
                        <a:t>月</a:t>
                      </a:r>
                    </a:p>
                  </a:txBody>
                  <a:tcPr>
                    <a:solidFill>
                      <a:schemeClr val="accent1">
                        <a:lumMod val="20000"/>
                        <a:lumOff val="80000"/>
                      </a:schemeClr>
                    </a:solidFill>
                  </a:tcPr>
                </a:tc>
                <a:extLst>
                  <a:ext uri="{0D108BD9-81ED-4DB2-BD59-A6C34878D82A}">
                    <a16:rowId xmlns:a16="http://schemas.microsoft.com/office/drawing/2014/main" val="3453583246"/>
                  </a:ext>
                </a:extLst>
              </a:tr>
              <a:tr h="1241947">
                <a:tc>
                  <a:txBody>
                    <a:bodyPr/>
                    <a:lstStyle/>
                    <a:p>
                      <a:r>
                        <a:rPr kumimoji="1" lang="ja-JP" altLang="en-US" sz="1400" b="1" dirty="0">
                          <a:latin typeface="Meiryo UI" panose="020B0604030504040204" pitchFamily="50" charset="-128"/>
                          <a:ea typeface="Meiryo UI" panose="020B0604030504040204" pitchFamily="50" charset="-128"/>
                        </a:rPr>
                        <a:t>推進本部</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会議</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454949095"/>
                  </a:ext>
                </a:extLst>
              </a:tr>
              <a:tr h="1455762">
                <a:tc>
                  <a:txBody>
                    <a:bodyPr/>
                    <a:lstStyle/>
                    <a:p>
                      <a:r>
                        <a:rPr kumimoji="1" lang="ja-JP" altLang="en-US" sz="1400" b="1" dirty="0">
                          <a:latin typeface="Meiryo UI" panose="020B0604030504040204" pitchFamily="50" charset="-128"/>
                          <a:ea typeface="Meiryo UI" panose="020B0604030504040204" pitchFamily="50" charset="-128"/>
                        </a:rPr>
                        <a:t>デジタル事業</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調査</a:t>
                      </a:r>
                      <a:endParaRPr kumimoji="1" lang="en-US" altLang="ja-JP" sz="1400" b="1" dirty="0">
                        <a:latin typeface="Meiryo UI" panose="020B0604030504040204" pitchFamily="50" charset="-128"/>
                        <a:ea typeface="Meiryo UI" panose="020B0604030504040204" pitchFamily="50" charset="-128"/>
                      </a:endParaRPr>
                    </a:p>
                    <a:p>
                      <a:endParaRPr kumimoji="1" lang="en-US" altLang="ja-JP" sz="1400" b="1" dirty="0">
                        <a:latin typeface="Meiryo UI" panose="020B0604030504040204" pitchFamily="50" charset="-128"/>
                        <a:ea typeface="Meiryo UI" panose="020B0604030504040204" pitchFamily="50" charset="-128"/>
                      </a:endParaRPr>
                    </a:p>
                    <a:p>
                      <a:endParaRPr kumimoji="1" lang="en-US" altLang="ja-JP" sz="1400" b="1"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デジタル事業</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最適化</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886301056"/>
                  </a:ext>
                </a:extLst>
              </a:tr>
              <a:tr h="1300766">
                <a:tc>
                  <a:txBody>
                    <a:bodyPr/>
                    <a:lstStyle/>
                    <a:p>
                      <a:r>
                        <a:rPr kumimoji="1" lang="ja-JP" altLang="en-US" sz="1400" b="1" dirty="0">
                          <a:latin typeface="Meiryo UI" panose="020B0604030504040204" pitchFamily="50" charset="-128"/>
                          <a:ea typeface="Meiryo UI" panose="020B0604030504040204" pitchFamily="50" charset="-128"/>
                        </a:rPr>
                        <a:t>予算関係</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39857117"/>
                  </a:ext>
                </a:extLst>
              </a:tr>
              <a:tr h="1115247">
                <a:tc>
                  <a:txBody>
                    <a:bodyPr/>
                    <a:lstStyle/>
                    <a:p>
                      <a:r>
                        <a:rPr kumimoji="1" lang="ja-JP" altLang="en-US" sz="1400" b="1" dirty="0">
                          <a:latin typeface="Meiryo UI" panose="020B0604030504040204" pitchFamily="50" charset="-128"/>
                          <a:ea typeface="Meiryo UI" panose="020B0604030504040204" pitchFamily="50" charset="-128"/>
                        </a:rPr>
                        <a:t>組織・人材育成関係</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16090973"/>
                  </a:ext>
                </a:extLst>
              </a:tr>
            </a:tbl>
          </a:graphicData>
        </a:graphic>
      </p:graphicFrame>
      <p:sp>
        <p:nvSpPr>
          <p:cNvPr id="6" name="テキスト ボックス 5">
            <a:extLst>
              <a:ext uri="{FF2B5EF4-FFF2-40B4-BE49-F238E27FC236}">
                <a16:creationId xmlns:a16="http://schemas.microsoft.com/office/drawing/2014/main" id="{95056529-8C18-4ACE-89A0-2FF7E437CAD4}"/>
              </a:ext>
            </a:extLst>
          </p:cNvPr>
          <p:cNvSpPr txBox="1"/>
          <p:nvPr/>
        </p:nvSpPr>
        <p:spPr>
          <a:xfrm>
            <a:off x="68167" y="732250"/>
            <a:ext cx="2252540"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2021</a:t>
            </a:r>
            <a:r>
              <a:rPr kumimoji="1" lang="ja-JP" altLang="en-US" sz="1400" b="1" dirty="0">
                <a:latin typeface="Meiryo UI" panose="020B0604030504040204" pitchFamily="50" charset="-128"/>
                <a:ea typeface="Meiryo UI" panose="020B0604030504040204" pitchFamily="50" charset="-128"/>
              </a:rPr>
              <a:t>年度のスケジュール</a:t>
            </a:r>
          </a:p>
        </p:txBody>
      </p:sp>
      <p:sp>
        <p:nvSpPr>
          <p:cNvPr id="7" name="テキスト ボックス 6"/>
          <p:cNvSpPr txBox="1"/>
          <p:nvPr/>
        </p:nvSpPr>
        <p:spPr>
          <a:xfrm>
            <a:off x="1293378" y="1456053"/>
            <a:ext cx="1031051" cy="430887"/>
          </a:xfrm>
          <a:prstGeom prst="rect">
            <a:avLst/>
          </a:prstGeom>
          <a:noFill/>
        </p:spPr>
        <p:txBody>
          <a:bodyPr wrap="none" rtlCol="0">
            <a:spAutoFit/>
          </a:bodyPr>
          <a:lstStyle/>
          <a:p>
            <a:r>
              <a:rPr kumimoji="1" lang="ja-JP" altLang="en-US" sz="1100" dirty="0">
                <a:latin typeface="Meiryo UI" panose="020B0604030504040204" pitchFamily="50" charset="-128"/>
                <a:ea typeface="Meiryo UI" panose="020B0604030504040204" pitchFamily="50" charset="-128"/>
              </a:rPr>
              <a:t>■第</a:t>
            </a: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回会議</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（方針確認）</a:t>
            </a:r>
          </a:p>
        </p:txBody>
      </p:sp>
      <p:sp>
        <p:nvSpPr>
          <p:cNvPr id="8" name="テキスト ボックス 7"/>
          <p:cNvSpPr txBox="1"/>
          <p:nvPr/>
        </p:nvSpPr>
        <p:spPr>
          <a:xfrm>
            <a:off x="3689083" y="1453993"/>
            <a:ext cx="2510624" cy="261610"/>
          </a:xfrm>
          <a:prstGeom prst="rect">
            <a:avLst/>
          </a:prstGeom>
          <a:noFill/>
        </p:spPr>
        <p:txBody>
          <a:bodyPr wrap="none" rtlCol="0">
            <a:spAutoFit/>
          </a:bodyPr>
          <a:lstStyle/>
          <a:p>
            <a:r>
              <a:rPr kumimoji="1" lang="ja-JP" altLang="en-US" sz="1100" dirty="0">
                <a:latin typeface="Meiryo UI" panose="020B0604030504040204" pitchFamily="50" charset="-128"/>
                <a:ea typeface="Meiryo UI" panose="020B0604030504040204" pitchFamily="50" charset="-128"/>
              </a:rPr>
              <a:t>■第２回会議（次年度予算の整理）</a:t>
            </a:r>
          </a:p>
        </p:txBody>
      </p:sp>
      <p:sp>
        <p:nvSpPr>
          <p:cNvPr id="21" name="テキスト ボックス 20"/>
          <p:cNvSpPr txBox="1"/>
          <p:nvPr/>
        </p:nvSpPr>
        <p:spPr>
          <a:xfrm>
            <a:off x="2093043" y="110351"/>
            <a:ext cx="4652391" cy="400110"/>
          </a:xfrm>
          <a:prstGeom prst="rect">
            <a:avLst/>
          </a:prstGeom>
          <a:noFill/>
        </p:spPr>
        <p:txBody>
          <a:bodyPr wrap="square" rtlCol="0">
            <a:spAutoFit/>
          </a:bodyPr>
          <a:lstStyle/>
          <a:p>
            <a:pPr algn="ctr"/>
            <a:r>
              <a:rPr lang="en-US" altLang="ja-JP" sz="2000" b="1" dirty="0">
                <a:latin typeface="Meiryo UI" panose="020B0604030504040204" pitchFamily="50" charset="-128"/>
                <a:ea typeface="Meiryo UI" panose="020B0604030504040204" pitchFamily="50" charset="-128"/>
              </a:rPr>
              <a:t>2021</a:t>
            </a:r>
            <a:r>
              <a:rPr lang="ja-JP" altLang="en-US" sz="2000" b="1" dirty="0">
                <a:latin typeface="Meiryo UI" panose="020B0604030504040204" pitchFamily="50" charset="-128"/>
                <a:ea typeface="Meiryo UI" panose="020B0604030504040204" pitchFamily="50" charset="-128"/>
              </a:rPr>
              <a:t>年度のスケジュール（案）</a:t>
            </a:r>
            <a:endParaRPr kumimoji="1" lang="ja-JP" altLang="en-US" sz="2000" b="1" dirty="0">
              <a:latin typeface="Meiryo UI" panose="020B0604030504040204" pitchFamily="50" charset="-128"/>
              <a:ea typeface="Meiryo UI" panose="020B0604030504040204" pitchFamily="50" charset="-128"/>
            </a:endParaRPr>
          </a:p>
        </p:txBody>
      </p:sp>
      <p:cxnSp>
        <p:nvCxnSpPr>
          <p:cNvPr id="22" name="直線コネクタ 21"/>
          <p:cNvCxnSpPr/>
          <p:nvPr/>
        </p:nvCxnSpPr>
        <p:spPr>
          <a:xfrm>
            <a:off x="59048" y="572706"/>
            <a:ext cx="9000000" cy="0"/>
          </a:xfrm>
          <a:prstGeom prst="line">
            <a:avLst/>
          </a:prstGeom>
        </p:spPr>
        <p:style>
          <a:lnRef idx="1">
            <a:schemeClr val="dk1"/>
          </a:lnRef>
          <a:fillRef idx="0">
            <a:schemeClr val="dk1"/>
          </a:fillRef>
          <a:effectRef idx="0">
            <a:schemeClr val="dk1"/>
          </a:effectRef>
          <a:fontRef idx="minor">
            <a:schemeClr val="tx1"/>
          </a:fontRef>
        </p:style>
      </p:cxnSp>
      <p:sp>
        <p:nvSpPr>
          <p:cNvPr id="30" name="テキスト ボックス 29"/>
          <p:cNvSpPr txBox="1"/>
          <p:nvPr/>
        </p:nvSpPr>
        <p:spPr>
          <a:xfrm>
            <a:off x="1225834" y="2682657"/>
            <a:ext cx="1090363" cy="261610"/>
          </a:xfrm>
          <a:prstGeom prst="rect">
            <a:avLst/>
          </a:prstGeom>
          <a:noFill/>
        </p:spPr>
        <p:txBody>
          <a:bodyPr wrap="none" rtlCol="0">
            <a:spAutoFit/>
          </a:bodyPr>
          <a:lstStyle/>
          <a:p>
            <a:r>
              <a:rPr kumimoji="1" lang="ja-JP" altLang="en-US" sz="1100" dirty="0">
                <a:latin typeface="Meiryo UI" panose="020B0604030504040204" pitchFamily="50" charset="-128"/>
                <a:ea typeface="Meiryo UI" panose="020B0604030504040204" pitchFamily="50" charset="-128"/>
              </a:rPr>
              <a:t>■庁内</a:t>
            </a:r>
            <a:r>
              <a:rPr kumimoji="1" lang="en-US" altLang="ja-JP" sz="1100" dirty="0">
                <a:latin typeface="Meiryo UI" panose="020B0604030504040204" pitchFamily="50" charset="-128"/>
                <a:ea typeface="Meiryo UI" panose="020B0604030504040204" pitchFamily="50" charset="-128"/>
              </a:rPr>
              <a:t>DX</a:t>
            </a:r>
            <a:r>
              <a:rPr kumimoji="1" lang="ja-JP" altLang="en-US" sz="1100" dirty="0">
                <a:latin typeface="Meiryo UI" panose="020B0604030504040204" pitchFamily="50" charset="-128"/>
                <a:ea typeface="Meiryo UI" panose="020B0604030504040204" pitchFamily="50" charset="-128"/>
              </a:rPr>
              <a:t>調査</a:t>
            </a:r>
          </a:p>
        </p:txBody>
      </p:sp>
      <p:sp>
        <p:nvSpPr>
          <p:cNvPr id="35" name="テキスト ボックス 34"/>
          <p:cNvSpPr txBox="1"/>
          <p:nvPr/>
        </p:nvSpPr>
        <p:spPr>
          <a:xfrm>
            <a:off x="1547862" y="3042004"/>
            <a:ext cx="1090363" cy="261610"/>
          </a:xfrm>
          <a:prstGeom prst="rect">
            <a:avLst/>
          </a:prstGeom>
          <a:noFill/>
        </p:spPr>
        <p:txBody>
          <a:bodyPr wrap="none" rtlCol="0">
            <a:spAutoFit/>
          </a:bodyPr>
          <a:lstStyle/>
          <a:p>
            <a:r>
              <a:rPr kumimoji="1" lang="ja-JP" altLang="en-US" sz="1100" dirty="0">
                <a:latin typeface="Meiryo UI" panose="020B0604030504040204" pitchFamily="50" charset="-128"/>
                <a:ea typeface="Meiryo UI" panose="020B0604030504040204" pitchFamily="50" charset="-128"/>
              </a:rPr>
              <a:t>■街の</a:t>
            </a:r>
            <a:r>
              <a:rPr kumimoji="1" lang="en-US" altLang="ja-JP" sz="1100" dirty="0">
                <a:latin typeface="Meiryo UI" panose="020B0604030504040204" pitchFamily="50" charset="-128"/>
                <a:ea typeface="Meiryo UI" panose="020B0604030504040204" pitchFamily="50" charset="-128"/>
              </a:rPr>
              <a:t>DX</a:t>
            </a:r>
            <a:r>
              <a:rPr kumimoji="1" lang="ja-JP" altLang="en-US" sz="1100" dirty="0">
                <a:latin typeface="Meiryo UI" panose="020B0604030504040204" pitchFamily="50" charset="-128"/>
                <a:ea typeface="Meiryo UI" panose="020B0604030504040204" pitchFamily="50" charset="-128"/>
              </a:rPr>
              <a:t>調査</a:t>
            </a:r>
          </a:p>
        </p:txBody>
      </p:sp>
      <p:cxnSp>
        <p:nvCxnSpPr>
          <p:cNvPr id="31" name="直線矢印コネクタ 30"/>
          <p:cNvCxnSpPr/>
          <p:nvPr/>
        </p:nvCxnSpPr>
        <p:spPr>
          <a:xfrm flipV="1">
            <a:off x="4478750" y="2436667"/>
            <a:ext cx="4392000" cy="0"/>
          </a:xfrm>
          <a:prstGeom prst="straightConnector1">
            <a:avLst/>
          </a:prstGeom>
          <a:ln>
            <a:prstDash val="dash"/>
            <a:headEnd type="triangle"/>
            <a:tailEnd type="triangle"/>
          </a:ln>
        </p:spPr>
        <p:style>
          <a:lnRef idx="1">
            <a:schemeClr val="dk1"/>
          </a:lnRef>
          <a:fillRef idx="0">
            <a:schemeClr val="dk1"/>
          </a:fillRef>
          <a:effectRef idx="0">
            <a:schemeClr val="dk1"/>
          </a:effectRef>
          <a:fontRef idx="minor">
            <a:schemeClr val="tx1"/>
          </a:fontRef>
        </p:style>
      </p:cxnSp>
      <p:sp>
        <p:nvSpPr>
          <p:cNvPr id="2" name="角丸四角形 1"/>
          <p:cNvSpPr/>
          <p:nvPr/>
        </p:nvSpPr>
        <p:spPr>
          <a:xfrm>
            <a:off x="2879592" y="1539016"/>
            <a:ext cx="254327" cy="1014189"/>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eaVert" wrap="none"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中期計画（素案</a:t>
            </a:r>
            <a:r>
              <a:rPr kumimoji="1" lang="en-US" altLang="ja-JP" sz="1000" dirty="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cxnSp>
        <p:nvCxnSpPr>
          <p:cNvPr id="36" name="直線矢印コネクタ 35"/>
          <p:cNvCxnSpPr/>
          <p:nvPr/>
        </p:nvCxnSpPr>
        <p:spPr>
          <a:xfrm flipV="1">
            <a:off x="1306257" y="2944267"/>
            <a:ext cx="612000" cy="0"/>
          </a:xfrm>
          <a:prstGeom prst="straightConnector1">
            <a:avLst/>
          </a:prstGeom>
          <a:ln>
            <a:prstDash val="dash"/>
            <a:headEnd type="triangle"/>
            <a:tailEnd type="triangle"/>
          </a:ln>
        </p:spPr>
        <p:style>
          <a:lnRef idx="1">
            <a:schemeClr val="dk1"/>
          </a:lnRef>
          <a:fillRef idx="0">
            <a:schemeClr val="dk1"/>
          </a:fillRef>
          <a:effectRef idx="0">
            <a:schemeClr val="dk1"/>
          </a:effectRef>
          <a:fontRef idx="minor">
            <a:schemeClr val="tx1"/>
          </a:fontRef>
        </p:style>
      </p:cxnSp>
      <p:cxnSp>
        <p:nvCxnSpPr>
          <p:cNvPr id="37" name="直線矢印コネクタ 36"/>
          <p:cNvCxnSpPr/>
          <p:nvPr/>
        </p:nvCxnSpPr>
        <p:spPr>
          <a:xfrm flipV="1">
            <a:off x="1640861" y="3303614"/>
            <a:ext cx="972000" cy="0"/>
          </a:xfrm>
          <a:prstGeom prst="straightConnector1">
            <a:avLst/>
          </a:prstGeom>
          <a:ln>
            <a:prstDash val="dash"/>
            <a:headEnd type="triangle"/>
            <a:tailEnd type="triangle"/>
          </a:ln>
        </p:spPr>
        <p:style>
          <a:lnRef idx="1">
            <a:schemeClr val="dk1"/>
          </a:lnRef>
          <a:fillRef idx="0">
            <a:schemeClr val="dk1"/>
          </a:fillRef>
          <a:effectRef idx="0">
            <a:schemeClr val="dk1"/>
          </a:effectRef>
          <a:fontRef idx="minor">
            <a:schemeClr val="tx1"/>
          </a:fontRef>
        </p:style>
      </p:cxnSp>
      <p:cxnSp>
        <p:nvCxnSpPr>
          <p:cNvPr id="40" name="直線矢印コネクタ 39"/>
          <p:cNvCxnSpPr/>
          <p:nvPr/>
        </p:nvCxnSpPr>
        <p:spPr>
          <a:xfrm flipV="1">
            <a:off x="2252861" y="3911881"/>
            <a:ext cx="2124000" cy="0"/>
          </a:xfrm>
          <a:prstGeom prst="straightConnector1">
            <a:avLst/>
          </a:prstGeom>
          <a:ln>
            <a:prstDash val="dash"/>
            <a:headEnd type="triangle"/>
            <a:tailEnd type="triangle"/>
          </a:ln>
        </p:spPr>
        <p:style>
          <a:lnRef idx="1">
            <a:schemeClr val="dk1"/>
          </a:lnRef>
          <a:fillRef idx="0">
            <a:schemeClr val="dk1"/>
          </a:fillRef>
          <a:effectRef idx="0">
            <a:schemeClr val="dk1"/>
          </a:effectRef>
          <a:fontRef idx="minor">
            <a:schemeClr val="tx1"/>
          </a:fontRef>
        </p:style>
      </p:cxnSp>
      <p:cxnSp>
        <p:nvCxnSpPr>
          <p:cNvPr id="41" name="直線矢印コネクタ 40"/>
          <p:cNvCxnSpPr/>
          <p:nvPr/>
        </p:nvCxnSpPr>
        <p:spPr>
          <a:xfrm flipV="1">
            <a:off x="4472635" y="3913810"/>
            <a:ext cx="4428000" cy="0"/>
          </a:xfrm>
          <a:prstGeom prst="straightConnector1">
            <a:avLst/>
          </a:prstGeom>
          <a:ln>
            <a:prstDash val="dash"/>
            <a:headEnd type="triangle"/>
            <a:tailEnd type="triangle"/>
          </a:ln>
        </p:spPr>
        <p:style>
          <a:lnRef idx="1">
            <a:schemeClr val="dk1"/>
          </a:lnRef>
          <a:fillRef idx="0">
            <a:schemeClr val="dk1"/>
          </a:fillRef>
          <a:effectRef idx="0">
            <a:schemeClr val="dk1"/>
          </a:effectRef>
          <a:fontRef idx="minor">
            <a:schemeClr val="tx1"/>
          </a:fontRef>
        </p:style>
      </p:cxnSp>
      <p:sp>
        <p:nvSpPr>
          <p:cNvPr id="42" name="テキスト ボックス 41"/>
          <p:cNvSpPr txBox="1"/>
          <p:nvPr/>
        </p:nvSpPr>
        <p:spPr>
          <a:xfrm>
            <a:off x="4913526" y="2197088"/>
            <a:ext cx="3778599" cy="261610"/>
          </a:xfrm>
          <a:prstGeom prst="rect">
            <a:avLst/>
          </a:prstGeom>
          <a:noFill/>
        </p:spPr>
        <p:txBody>
          <a:bodyPr wrap="none" rtlCol="0">
            <a:spAutoFit/>
          </a:bodyPr>
          <a:lstStyle/>
          <a:p>
            <a:r>
              <a:rPr kumimoji="1" lang="ja-JP" altLang="en-US" sz="1100" dirty="0">
                <a:latin typeface="Meiryo UI" panose="020B0604030504040204" pitchFamily="50" charset="-128"/>
                <a:ea typeface="Meiryo UI" panose="020B0604030504040204" pitchFamily="50" charset="-128"/>
              </a:rPr>
              <a:t>■調査結果を踏まえた個別案件にかかる会議（必要に応じ）</a:t>
            </a:r>
          </a:p>
        </p:txBody>
      </p:sp>
      <p:sp>
        <p:nvSpPr>
          <p:cNvPr id="43" name="テキスト ボックス 42"/>
          <p:cNvSpPr txBox="1"/>
          <p:nvPr/>
        </p:nvSpPr>
        <p:spPr>
          <a:xfrm>
            <a:off x="2168373" y="3565386"/>
            <a:ext cx="2286203" cy="261610"/>
          </a:xfrm>
          <a:prstGeom prst="rect">
            <a:avLst/>
          </a:prstGeom>
          <a:noFill/>
        </p:spPr>
        <p:txBody>
          <a:bodyPr wrap="none" rtlCol="0">
            <a:spAutoFit/>
          </a:bodyPr>
          <a:lstStyle/>
          <a:p>
            <a:r>
              <a:rPr kumimoji="1" lang="ja-JP" altLang="en-US" sz="1100" dirty="0">
                <a:latin typeface="Meiryo UI" panose="020B0604030504040204" pitchFamily="50" charset="-128"/>
                <a:ea typeface="Meiryo UI" panose="020B0604030504040204" pitchFamily="50" charset="-128"/>
              </a:rPr>
              <a:t>■次年度予算に向けた重点ヒアリング</a:t>
            </a:r>
          </a:p>
        </p:txBody>
      </p:sp>
      <p:sp>
        <p:nvSpPr>
          <p:cNvPr id="44" name="テキスト ボックス 43"/>
          <p:cNvSpPr txBox="1"/>
          <p:nvPr/>
        </p:nvSpPr>
        <p:spPr>
          <a:xfrm>
            <a:off x="4376861" y="3563646"/>
            <a:ext cx="2004075" cy="261610"/>
          </a:xfrm>
          <a:prstGeom prst="rect">
            <a:avLst/>
          </a:prstGeom>
          <a:noFill/>
        </p:spPr>
        <p:txBody>
          <a:bodyPr wrap="none" rtlCol="0">
            <a:spAutoFit/>
          </a:bodyPr>
          <a:lstStyle/>
          <a:p>
            <a:r>
              <a:rPr kumimoji="1" lang="ja-JP" altLang="en-US" sz="1100" dirty="0">
                <a:latin typeface="Meiryo UI" panose="020B0604030504040204" pitchFamily="50" charset="-128"/>
                <a:ea typeface="Meiryo UI" panose="020B0604030504040204" pitchFamily="50" charset="-128"/>
              </a:rPr>
              <a:t>■事業最適化に向けたヒアリング</a:t>
            </a:r>
          </a:p>
        </p:txBody>
      </p:sp>
      <p:cxnSp>
        <p:nvCxnSpPr>
          <p:cNvPr id="45" name="直線矢印コネクタ 44"/>
          <p:cNvCxnSpPr/>
          <p:nvPr/>
        </p:nvCxnSpPr>
        <p:spPr>
          <a:xfrm flipV="1">
            <a:off x="3411192" y="4510824"/>
            <a:ext cx="3420000" cy="0"/>
          </a:xfrm>
          <a:prstGeom prst="straightConnector1">
            <a:avLst/>
          </a:prstGeom>
          <a:ln>
            <a:prstDash val="dash"/>
            <a:headEnd type="triangle"/>
            <a:tailEnd type="triangle"/>
          </a:ln>
        </p:spPr>
        <p:style>
          <a:lnRef idx="1">
            <a:schemeClr val="dk1"/>
          </a:lnRef>
          <a:fillRef idx="0">
            <a:schemeClr val="dk1"/>
          </a:fillRef>
          <a:effectRef idx="0">
            <a:schemeClr val="dk1"/>
          </a:effectRef>
          <a:fontRef idx="minor">
            <a:schemeClr val="tx1"/>
          </a:fontRef>
        </p:style>
      </p:cxnSp>
      <p:sp>
        <p:nvSpPr>
          <p:cNvPr id="46" name="テキスト ボックス 45"/>
          <p:cNvSpPr txBox="1"/>
          <p:nvPr/>
        </p:nvSpPr>
        <p:spPr>
          <a:xfrm>
            <a:off x="3311474" y="4208449"/>
            <a:ext cx="4054315" cy="261610"/>
          </a:xfrm>
          <a:prstGeom prst="rect">
            <a:avLst/>
          </a:prstGeom>
          <a:noFill/>
        </p:spPr>
        <p:txBody>
          <a:bodyPr wrap="none" rtlCol="0">
            <a:spAutoFit/>
          </a:bodyPr>
          <a:lstStyle/>
          <a:p>
            <a:r>
              <a:rPr kumimoji="1" lang="ja-JP" altLang="en-US" sz="1100" dirty="0">
                <a:latin typeface="Meiryo UI" panose="020B0604030504040204" pitchFamily="50" charset="-128"/>
                <a:ea typeface="Meiryo UI" panose="020B0604030504040204" pitchFamily="50" charset="-128"/>
              </a:rPr>
              <a:t>■次年度予算に向けた助言・提案・協議（情報システムは</a:t>
            </a:r>
            <a:r>
              <a:rPr kumimoji="1" lang="en-US" altLang="ja-JP" sz="1100" dirty="0">
                <a:latin typeface="Meiryo UI" panose="020B0604030504040204" pitchFamily="50" charset="-128"/>
                <a:ea typeface="Meiryo UI" panose="020B0604030504040204" pitchFamily="50" charset="-128"/>
              </a:rPr>
              <a:t>IT</a:t>
            </a:r>
            <a:r>
              <a:rPr kumimoji="1" lang="ja-JP" altLang="en-US" sz="1100" dirty="0">
                <a:latin typeface="Meiryo UI" panose="020B0604030504040204" pitchFamily="50" charset="-128"/>
                <a:ea typeface="Meiryo UI" panose="020B0604030504040204" pitchFamily="50" charset="-128"/>
              </a:rPr>
              <a:t>査定）</a:t>
            </a:r>
          </a:p>
        </p:txBody>
      </p:sp>
      <p:sp>
        <p:nvSpPr>
          <p:cNvPr id="47" name="二等辺三角形 46"/>
          <p:cNvSpPr/>
          <p:nvPr/>
        </p:nvSpPr>
        <p:spPr>
          <a:xfrm rot="10800000">
            <a:off x="5002826" y="4609501"/>
            <a:ext cx="1800000" cy="180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1352712" y="4214057"/>
            <a:ext cx="324000" cy="5127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部局</a:t>
            </a:r>
          </a:p>
        </p:txBody>
      </p:sp>
      <p:sp>
        <p:nvSpPr>
          <p:cNvPr id="49" name="正方形/長方形 48"/>
          <p:cNvSpPr/>
          <p:nvPr/>
        </p:nvSpPr>
        <p:spPr>
          <a:xfrm>
            <a:off x="1352712" y="4818683"/>
            <a:ext cx="324000" cy="5127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財政</a:t>
            </a:r>
          </a:p>
        </p:txBody>
      </p:sp>
      <p:sp>
        <p:nvSpPr>
          <p:cNvPr id="51" name="テキスト ボックス 50"/>
          <p:cNvSpPr txBox="1"/>
          <p:nvPr/>
        </p:nvSpPr>
        <p:spPr>
          <a:xfrm>
            <a:off x="2168373" y="4909776"/>
            <a:ext cx="3326552" cy="261610"/>
          </a:xfrm>
          <a:prstGeom prst="rect">
            <a:avLst/>
          </a:prstGeom>
          <a:noFill/>
        </p:spPr>
        <p:txBody>
          <a:bodyPr wrap="none" rtlCol="0">
            <a:spAutoFit/>
          </a:bodyPr>
          <a:lstStyle/>
          <a:p>
            <a:r>
              <a:rPr kumimoji="1" lang="ja-JP" altLang="en-US" sz="1100" dirty="0" smtClean="0">
                <a:latin typeface="Meiryo UI" panose="020B0604030504040204" pitchFamily="50" charset="-128"/>
                <a:ea typeface="Meiryo UI" panose="020B0604030504040204" pitchFamily="50" charset="-128"/>
              </a:rPr>
              <a:t>■部局との協議を踏まえた新規・再構築の取り扱い協議</a:t>
            </a:r>
            <a:endParaRPr kumimoji="1" lang="ja-JP" altLang="en-US" sz="1100" dirty="0">
              <a:latin typeface="Meiryo UI" panose="020B0604030504040204" pitchFamily="50" charset="-128"/>
              <a:ea typeface="Meiryo UI" panose="020B0604030504040204" pitchFamily="50" charset="-128"/>
            </a:endParaRPr>
          </a:p>
        </p:txBody>
      </p:sp>
      <p:cxnSp>
        <p:nvCxnSpPr>
          <p:cNvPr id="52" name="直線矢印コネクタ 51"/>
          <p:cNvCxnSpPr>
            <a:cxnSpLocks/>
          </p:cNvCxnSpPr>
          <p:nvPr/>
        </p:nvCxnSpPr>
        <p:spPr>
          <a:xfrm>
            <a:off x="2252861" y="5199524"/>
            <a:ext cx="5400000" cy="0"/>
          </a:xfrm>
          <a:prstGeom prst="straightConnector1">
            <a:avLst/>
          </a:prstGeom>
          <a:ln>
            <a:prstDash val="dash"/>
            <a:headEnd type="triangle"/>
            <a:tailEnd type="triangle"/>
          </a:ln>
        </p:spPr>
        <p:style>
          <a:lnRef idx="1">
            <a:schemeClr val="dk1"/>
          </a:lnRef>
          <a:fillRef idx="0">
            <a:schemeClr val="dk1"/>
          </a:fillRef>
          <a:effectRef idx="0">
            <a:schemeClr val="dk1"/>
          </a:effectRef>
          <a:fontRef idx="minor">
            <a:schemeClr val="tx1"/>
          </a:fontRef>
        </p:style>
      </p:cxnSp>
      <p:sp>
        <p:nvSpPr>
          <p:cNvPr id="53" name="テキスト ボックス 52"/>
          <p:cNvSpPr txBox="1"/>
          <p:nvPr/>
        </p:nvSpPr>
        <p:spPr>
          <a:xfrm>
            <a:off x="5612013" y="4903474"/>
            <a:ext cx="2385589" cy="261610"/>
          </a:xfrm>
          <a:prstGeom prst="rect">
            <a:avLst/>
          </a:prstGeom>
          <a:noFill/>
        </p:spPr>
        <p:txBody>
          <a:bodyPr wrap="none" rtlCol="0">
            <a:spAutoFit/>
          </a:bodyPr>
          <a:lstStyle/>
          <a:p>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IT</a:t>
            </a:r>
            <a:r>
              <a:rPr kumimoji="1" lang="ja-JP" altLang="en-US" sz="1100" dirty="0" smtClean="0">
                <a:latin typeface="Meiryo UI" panose="020B0604030504040204" pitchFamily="50" charset="-128"/>
                <a:ea typeface="Meiryo UI" panose="020B0604030504040204" pitchFamily="50" charset="-128"/>
              </a:rPr>
              <a:t>査定の結果を</a:t>
            </a:r>
            <a:r>
              <a:rPr kumimoji="1" lang="ja-JP" altLang="en-US" sz="1100" dirty="0">
                <a:latin typeface="Meiryo UI" panose="020B0604030504040204" pitchFamily="50" charset="-128"/>
                <a:ea typeface="Meiryo UI" panose="020B0604030504040204" pitchFamily="50" charset="-128"/>
              </a:rPr>
              <a:t>報告</a:t>
            </a:r>
            <a:r>
              <a:rPr kumimoji="1" lang="ja-JP" altLang="en-US" sz="1100" dirty="0" smtClean="0">
                <a:latin typeface="Meiryo UI" panose="020B0604030504040204" pitchFamily="50" charset="-128"/>
                <a:ea typeface="Meiryo UI" panose="020B0604030504040204" pitchFamily="50" charset="-128"/>
              </a:rPr>
              <a:t>（拡充初回）</a:t>
            </a:r>
            <a:endParaRPr kumimoji="1" lang="ja-JP" altLang="en-US" sz="1100" dirty="0">
              <a:latin typeface="Meiryo UI" panose="020B0604030504040204" pitchFamily="50" charset="-128"/>
              <a:ea typeface="Meiryo UI" panose="020B0604030504040204" pitchFamily="50" charset="-128"/>
            </a:endParaRPr>
          </a:p>
        </p:txBody>
      </p:sp>
      <p:sp>
        <p:nvSpPr>
          <p:cNvPr id="54" name="テキスト ボックス 53"/>
          <p:cNvSpPr txBox="1"/>
          <p:nvPr/>
        </p:nvSpPr>
        <p:spPr>
          <a:xfrm>
            <a:off x="4801835" y="6153024"/>
            <a:ext cx="3137397" cy="261610"/>
          </a:xfrm>
          <a:prstGeom prst="rect">
            <a:avLst/>
          </a:prstGeom>
          <a:noFill/>
        </p:spPr>
        <p:txBody>
          <a:bodyPr wrap="none" rtlCol="0">
            <a:spAutoFit/>
          </a:bodyPr>
          <a:lstStyle/>
          <a:p>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2022</a:t>
            </a:r>
            <a:r>
              <a:rPr kumimoji="1" lang="ja-JP" altLang="en-US" sz="1100" dirty="0">
                <a:latin typeface="Meiryo UI" panose="020B0604030504040204" pitchFamily="50" charset="-128"/>
                <a:ea typeface="Meiryo UI" panose="020B0604030504040204" pitchFamily="50" charset="-128"/>
              </a:rPr>
              <a:t>年度のデジタル化推進に必要な体制協議</a:t>
            </a:r>
            <a:endParaRPr kumimoji="1" lang="en-US" altLang="ja-JP" sz="1100" dirty="0">
              <a:latin typeface="Meiryo UI" panose="020B0604030504040204" pitchFamily="50" charset="-128"/>
              <a:ea typeface="Meiryo UI" panose="020B0604030504040204" pitchFamily="50" charset="-128"/>
            </a:endParaRPr>
          </a:p>
        </p:txBody>
      </p:sp>
      <p:cxnSp>
        <p:nvCxnSpPr>
          <p:cNvPr id="55" name="直線矢印コネクタ 54"/>
          <p:cNvCxnSpPr/>
          <p:nvPr/>
        </p:nvCxnSpPr>
        <p:spPr>
          <a:xfrm>
            <a:off x="2775113" y="6067411"/>
            <a:ext cx="5673801" cy="0"/>
          </a:xfrm>
          <a:prstGeom prst="straightConnector1">
            <a:avLst/>
          </a:prstGeom>
          <a:ln>
            <a:prstDash val="dash"/>
            <a:headEnd type="triangle"/>
            <a:tailEnd type="triangle"/>
          </a:ln>
        </p:spPr>
        <p:style>
          <a:lnRef idx="1">
            <a:schemeClr val="dk1"/>
          </a:lnRef>
          <a:fillRef idx="0">
            <a:schemeClr val="dk1"/>
          </a:fillRef>
          <a:effectRef idx="0">
            <a:schemeClr val="dk1"/>
          </a:effectRef>
          <a:fontRef idx="minor">
            <a:schemeClr val="tx1"/>
          </a:fontRef>
        </p:style>
      </p:cxnSp>
      <p:cxnSp>
        <p:nvCxnSpPr>
          <p:cNvPr id="56" name="直線矢印コネクタ 55"/>
          <p:cNvCxnSpPr/>
          <p:nvPr/>
        </p:nvCxnSpPr>
        <p:spPr>
          <a:xfrm flipV="1">
            <a:off x="4869409" y="6428847"/>
            <a:ext cx="2306479" cy="17076"/>
          </a:xfrm>
          <a:prstGeom prst="straightConnector1">
            <a:avLst/>
          </a:prstGeom>
          <a:ln>
            <a:prstDash val="dash"/>
            <a:headEnd type="triangle"/>
            <a:tailEnd type="triangle"/>
          </a:ln>
        </p:spPr>
        <p:style>
          <a:lnRef idx="1">
            <a:schemeClr val="dk1"/>
          </a:lnRef>
          <a:fillRef idx="0">
            <a:schemeClr val="dk1"/>
          </a:fillRef>
          <a:effectRef idx="0">
            <a:schemeClr val="dk1"/>
          </a:effectRef>
          <a:fontRef idx="minor">
            <a:schemeClr val="tx1"/>
          </a:fontRef>
        </p:style>
      </p:cxnSp>
      <p:sp>
        <p:nvSpPr>
          <p:cNvPr id="57" name="テキスト ボックス 56"/>
          <p:cNvSpPr txBox="1"/>
          <p:nvPr/>
        </p:nvSpPr>
        <p:spPr>
          <a:xfrm>
            <a:off x="2629426" y="5447920"/>
            <a:ext cx="3494867" cy="600164"/>
          </a:xfrm>
          <a:prstGeom prst="rect">
            <a:avLst/>
          </a:prstGeom>
          <a:noFill/>
        </p:spPr>
        <p:txBody>
          <a:bodyPr wrap="none" rtlCol="0">
            <a:spAutoFit/>
          </a:bodyPr>
          <a:lstStyle/>
          <a:p>
            <a:r>
              <a:rPr kumimoji="1" lang="ja-JP" altLang="en-US" sz="1100" dirty="0">
                <a:latin typeface="Meiryo UI" panose="020B0604030504040204" pitchFamily="50" charset="-128"/>
                <a:ea typeface="Meiryo UI" panose="020B0604030504040204" pitchFamily="50" charset="-128"/>
              </a:rPr>
              <a:t>■部局との協議をふまえた新規・再構築案件の取扱い協議</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■職員の</a:t>
            </a:r>
            <a:r>
              <a:rPr kumimoji="1" lang="en-US" altLang="ja-JP" sz="1100" dirty="0">
                <a:latin typeface="Meiryo UI" panose="020B0604030504040204" pitchFamily="50" charset="-128"/>
                <a:ea typeface="Meiryo UI" panose="020B0604030504040204" pitchFamily="50" charset="-128"/>
              </a:rPr>
              <a:t>IT</a:t>
            </a:r>
            <a:r>
              <a:rPr kumimoji="1" lang="ja-JP" altLang="en-US" sz="1100" dirty="0">
                <a:latin typeface="Meiryo UI" panose="020B0604030504040204" pitchFamily="50" charset="-128"/>
                <a:ea typeface="Meiryo UI" panose="020B0604030504040204" pitchFamily="50" charset="-128"/>
              </a:rPr>
              <a:t>スキルアップに向けた研修に関する協議</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■民間人材の多様な雇用方式に関する協議</a:t>
            </a:r>
          </a:p>
        </p:txBody>
      </p:sp>
      <p:sp>
        <p:nvSpPr>
          <p:cNvPr id="33" name="角丸四角形 1">
            <a:extLst>
              <a:ext uri="{FF2B5EF4-FFF2-40B4-BE49-F238E27FC236}">
                <a16:creationId xmlns:a16="http://schemas.microsoft.com/office/drawing/2014/main" id="{8FAD4104-AA79-4537-9E3D-7F5737315D96}"/>
              </a:ext>
            </a:extLst>
          </p:cNvPr>
          <p:cNvSpPr/>
          <p:nvPr/>
        </p:nvSpPr>
        <p:spPr>
          <a:xfrm>
            <a:off x="3769567" y="1715603"/>
            <a:ext cx="254327" cy="895249"/>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eaVert" wrap="none"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中期計画（案</a:t>
            </a:r>
            <a:r>
              <a:rPr kumimoji="1" lang="en-US" altLang="ja-JP" sz="1000" dirty="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cxnSp>
        <p:nvCxnSpPr>
          <p:cNvPr id="10" name="直線矢印コネクタ 9">
            <a:extLst>
              <a:ext uri="{FF2B5EF4-FFF2-40B4-BE49-F238E27FC236}">
                <a16:creationId xmlns:a16="http://schemas.microsoft.com/office/drawing/2014/main" id="{FD04D637-7858-4022-9807-02731FC980C1}"/>
              </a:ext>
            </a:extLst>
          </p:cNvPr>
          <p:cNvCxnSpPr/>
          <p:nvPr/>
        </p:nvCxnSpPr>
        <p:spPr>
          <a:xfrm>
            <a:off x="3220872" y="886138"/>
            <a:ext cx="0" cy="6986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 name="テキスト ボックス 10">
            <a:extLst>
              <a:ext uri="{FF2B5EF4-FFF2-40B4-BE49-F238E27FC236}">
                <a16:creationId xmlns:a16="http://schemas.microsoft.com/office/drawing/2014/main" id="{1A0F9780-E8C5-4CBB-B066-08FB5DB9A8E2}"/>
              </a:ext>
            </a:extLst>
          </p:cNvPr>
          <p:cNvSpPr txBox="1"/>
          <p:nvPr/>
        </p:nvSpPr>
        <p:spPr>
          <a:xfrm>
            <a:off x="3047977" y="645888"/>
            <a:ext cx="3092513" cy="261610"/>
          </a:xfrm>
          <a:prstGeom prst="rect">
            <a:avLst/>
          </a:prstGeom>
          <a:noFill/>
        </p:spPr>
        <p:txBody>
          <a:bodyPr wrap="none" rtlCol="0">
            <a:spAutoFit/>
          </a:bodyPr>
          <a:lstStyle/>
          <a:p>
            <a:r>
              <a:rPr kumimoji="1" lang="en-US" altLang="ja-JP" sz="1100" dirty="0">
                <a:latin typeface="Meiryo UI" panose="020B0604030504040204" pitchFamily="50" charset="-128"/>
                <a:ea typeface="Meiryo UI" panose="020B0604030504040204" pitchFamily="50" charset="-128"/>
              </a:rPr>
              <a:t>7</a:t>
            </a:r>
            <a:r>
              <a:rPr kumimoji="1" lang="ja-JP" altLang="en-US" sz="1100" dirty="0">
                <a:latin typeface="Meiryo UI" panose="020B0604030504040204" pitchFamily="50" charset="-128"/>
                <a:ea typeface="Meiryo UI" panose="020B0604030504040204" pitchFamily="50" charset="-128"/>
              </a:rPr>
              <a:t>月頃にスマートシティ戦略</a:t>
            </a:r>
            <a:r>
              <a:rPr kumimoji="1" lang="en-US" altLang="ja-JP" sz="1100" dirty="0">
                <a:latin typeface="Meiryo UI" panose="020B0604030504040204" pitchFamily="50" charset="-128"/>
                <a:ea typeface="Meiryo UI" panose="020B0604030504040204" pitchFamily="50" charset="-128"/>
              </a:rPr>
              <a:t>Ver2.0</a:t>
            </a:r>
            <a:r>
              <a:rPr kumimoji="1" lang="ja-JP" altLang="en-US" sz="1100" dirty="0">
                <a:latin typeface="Meiryo UI" panose="020B0604030504040204" pitchFamily="50" charset="-128"/>
                <a:ea typeface="Meiryo UI" panose="020B0604030504040204" pitchFamily="50" charset="-128"/>
              </a:rPr>
              <a:t>を策定（予定）</a:t>
            </a:r>
          </a:p>
        </p:txBody>
      </p:sp>
    </p:spTree>
    <p:extLst>
      <p:ext uri="{BB962C8B-B14F-4D97-AF65-F5344CB8AC3E}">
        <p14:creationId xmlns:p14="http://schemas.microsoft.com/office/powerpoint/2010/main" val="3167456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126989" y="6483650"/>
            <a:ext cx="2057400" cy="365125"/>
          </a:xfrm>
        </p:spPr>
        <p:txBody>
          <a:bodyPr/>
          <a:lstStyle/>
          <a:p>
            <a:fld id="{80353AF4-332A-470E-AEAE-E51067B046B2}" type="slidenum">
              <a:rPr kumimoji="1" lang="ja-JP" altLang="en-US" smtClean="0"/>
              <a:t>12</a:t>
            </a:fld>
            <a:endParaRPr kumimoji="1" lang="ja-JP" altLang="en-US" dirty="0"/>
          </a:p>
        </p:txBody>
      </p:sp>
      <p:sp>
        <p:nvSpPr>
          <p:cNvPr id="5" name="テキスト ボックス 4"/>
          <p:cNvSpPr txBox="1"/>
          <p:nvPr/>
        </p:nvSpPr>
        <p:spPr>
          <a:xfrm>
            <a:off x="1534437" y="110883"/>
            <a:ext cx="6411828" cy="400110"/>
          </a:xfrm>
          <a:prstGeom prst="rect">
            <a:avLst/>
          </a:prstGeom>
          <a:noFill/>
        </p:spPr>
        <p:txBody>
          <a:bodyPr wrap="square" rtlCol="0">
            <a:spAutoFit/>
          </a:bodyPr>
          <a:lstStyle/>
          <a:p>
            <a:pPr algn="ctr"/>
            <a:r>
              <a:rPr lang="ja-JP" altLang="en-US" sz="2000" b="1" dirty="0">
                <a:latin typeface="Meiryo UI" panose="020B0604030504040204" pitchFamily="50" charset="-128"/>
                <a:ea typeface="Meiryo UI" panose="020B0604030504040204" pitchFamily="50" charset="-128"/>
              </a:rPr>
              <a:t>中期計画（大阪デジタル改革ビジョン</a:t>
            </a: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仮称</a:t>
            </a: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）のイメージ</a:t>
            </a:r>
            <a:endParaRPr kumimoji="1" lang="ja-JP" altLang="en-US" sz="2000" b="1"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59048" y="572706"/>
            <a:ext cx="9000000" cy="0"/>
          </a:xfrm>
          <a:prstGeom prst="line">
            <a:avLst/>
          </a:prstGeom>
        </p:spPr>
        <p:style>
          <a:lnRef idx="1">
            <a:schemeClr val="dk1"/>
          </a:lnRef>
          <a:fillRef idx="0">
            <a:schemeClr val="dk1"/>
          </a:fillRef>
          <a:effectRef idx="0">
            <a:schemeClr val="dk1"/>
          </a:effectRef>
          <a:fontRef idx="minor">
            <a:schemeClr val="tx1"/>
          </a:fontRef>
        </p:style>
      </p:cxnSp>
      <p:sp>
        <p:nvSpPr>
          <p:cNvPr id="8" name="正方形/長方形 7"/>
          <p:cNvSpPr/>
          <p:nvPr/>
        </p:nvSpPr>
        <p:spPr>
          <a:xfrm>
            <a:off x="225474" y="734095"/>
            <a:ext cx="1249252" cy="79849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b="1" dirty="0">
                <a:solidFill>
                  <a:schemeClr val="tx1"/>
                </a:solidFill>
                <a:latin typeface="Meiryo UI" panose="020B0604030504040204" pitchFamily="50" charset="-128"/>
                <a:ea typeface="Meiryo UI" panose="020B0604030504040204" pitchFamily="50" charset="-128"/>
              </a:rPr>
              <a:t>目的</a:t>
            </a:r>
          </a:p>
        </p:txBody>
      </p:sp>
      <p:sp>
        <p:nvSpPr>
          <p:cNvPr id="9" name="正方形/長方形 8"/>
          <p:cNvSpPr/>
          <p:nvPr/>
        </p:nvSpPr>
        <p:spPr>
          <a:xfrm>
            <a:off x="225474" y="1658498"/>
            <a:ext cx="1249252" cy="101566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b="1" dirty="0">
                <a:solidFill>
                  <a:schemeClr val="tx1"/>
                </a:solidFill>
                <a:latin typeface="Meiryo UI" panose="020B0604030504040204" pitchFamily="50" charset="-128"/>
                <a:ea typeface="Meiryo UI" panose="020B0604030504040204" pitchFamily="50" charset="-128"/>
              </a:rPr>
              <a:t>現状と課題</a:t>
            </a:r>
          </a:p>
        </p:txBody>
      </p:sp>
      <p:sp>
        <p:nvSpPr>
          <p:cNvPr id="10" name="正方形/長方形 9"/>
          <p:cNvSpPr/>
          <p:nvPr/>
        </p:nvSpPr>
        <p:spPr>
          <a:xfrm>
            <a:off x="225474" y="4232502"/>
            <a:ext cx="1249252" cy="157587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b="1" dirty="0">
                <a:solidFill>
                  <a:schemeClr val="tx1"/>
                </a:solidFill>
                <a:latin typeface="Meiryo UI" panose="020B0604030504040204" pitchFamily="50" charset="-128"/>
                <a:ea typeface="Meiryo UI" panose="020B0604030504040204" pitchFamily="50" charset="-128"/>
              </a:rPr>
              <a:t>アクション</a:t>
            </a:r>
          </a:p>
        </p:txBody>
      </p:sp>
      <p:sp>
        <p:nvSpPr>
          <p:cNvPr id="11" name="正方形/長方形 10"/>
          <p:cNvSpPr/>
          <p:nvPr/>
        </p:nvSpPr>
        <p:spPr>
          <a:xfrm>
            <a:off x="225474" y="5985427"/>
            <a:ext cx="1249252" cy="73604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b="1" dirty="0">
                <a:solidFill>
                  <a:schemeClr val="tx1"/>
                </a:solidFill>
                <a:latin typeface="Meiryo UI" panose="020B0604030504040204" pitchFamily="50" charset="-128"/>
                <a:ea typeface="Meiryo UI" panose="020B0604030504040204" pitchFamily="50" charset="-128"/>
              </a:rPr>
              <a:t>ロードマップ</a:t>
            </a:r>
            <a:endParaRPr kumimoji="1" lang="en-US" altLang="ja-JP" b="1" dirty="0">
              <a:solidFill>
                <a:schemeClr val="tx1"/>
              </a:solidFill>
              <a:latin typeface="Meiryo UI" panose="020B0604030504040204" pitchFamily="50" charset="-128"/>
              <a:ea typeface="Meiryo UI" panose="020B0604030504040204" pitchFamily="50" charset="-128"/>
            </a:endParaRPr>
          </a:p>
          <a:p>
            <a:pPr algn="ctr"/>
            <a:r>
              <a:rPr kumimoji="1" lang="ja-JP" altLang="en-US" b="1" dirty="0">
                <a:solidFill>
                  <a:schemeClr val="tx1"/>
                </a:solidFill>
                <a:latin typeface="Meiryo UI" panose="020B0604030504040204" pitchFamily="50" charset="-128"/>
                <a:ea typeface="Meiryo UI" panose="020B0604030504040204" pitchFamily="50" charset="-128"/>
              </a:rPr>
              <a:t>と</a:t>
            </a:r>
            <a:r>
              <a:rPr kumimoji="1" lang="en-US" altLang="ja-JP" b="1" dirty="0">
                <a:solidFill>
                  <a:schemeClr val="tx1"/>
                </a:solidFill>
                <a:latin typeface="Meiryo UI" panose="020B0604030504040204" pitchFamily="50" charset="-128"/>
                <a:ea typeface="Meiryo UI" panose="020B0604030504040204" pitchFamily="50" charset="-128"/>
              </a:rPr>
              <a:t>PDCA</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562266" y="734095"/>
            <a:ext cx="7276933" cy="784830"/>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1500" dirty="0">
                <a:latin typeface="Meiryo UI" panose="020B0604030504040204" pitchFamily="50" charset="-128"/>
                <a:ea typeface="Meiryo UI" panose="020B0604030504040204" pitchFamily="50" charset="-128"/>
              </a:rPr>
              <a:t>住民の</a:t>
            </a:r>
            <a:r>
              <a:rPr kumimoji="1" lang="en-US" altLang="ja-JP" sz="1500" dirty="0" err="1">
                <a:latin typeface="Meiryo UI" panose="020B0604030504040204" pitchFamily="50" charset="-128"/>
                <a:ea typeface="Meiryo UI" panose="020B0604030504040204" pitchFamily="50" charset="-128"/>
              </a:rPr>
              <a:t>QoL</a:t>
            </a:r>
            <a:r>
              <a:rPr kumimoji="1" lang="ja-JP" altLang="en-US" sz="1500" dirty="0">
                <a:latin typeface="Meiryo UI" panose="020B0604030504040204" pitchFamily="50" charset="-128"/>
                <a:ea typeface="Meiryo UI" panose="020B0604030504040204" pitchFamily="50" charset="-128"/>
              </a:rPr>
              <a:t>向上と都市機能の強化を行い、もって大阪のスマートシティの実現を図るため、政府のデジタル改革と足並みを揃えた大阪のデジタル改革を強力に推進する。</a:t>
            </a:r>
            <a:endParaRPr kumimoji="1" lang="en-US" altLang="ja-JP" sz="15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en-US" altLang="ja-JP" sz="1500" dirty="0">
                <a:latin typeface="Meiryo UI" panose="020B0604030504040204" pitchFamily="50" charset="-128"/>
                <a:ea typeface="Meiryo UI" panose="020B0604030504040204" pitchFamily="50" charset="-128"/>
              </a:rPr>
              <a:t>2025</a:t>
            </a:r>
            <a:r>
              <a:rPr kumimoji="1" lang="ja-JP" altLang="en-US" sz="1500" dirty="0">
                <a:latin typeface="Meiryo UI" panose="020B0604030504040204" pitchFamily="50" charset="-128"/>
                <a:ea typeface="Meiryo UI" panose="020B0604030504040204" pitchFamily="50" charset="-128"/>
              </a:rPr>
              <a:t>年大阪・関西万博において、デジタル改革が基準以上を満たすことを目指す</a:t>
            </a:r>
          </a:p>
        </p:txBody>
      </p:sp>
      <p:sp>
        <p:nvSpPr>
          <p:cNvPr id="13" name="テキスト ボックス 12"/>
          <p:cNvSpPr txBox="1"/>
          <p:nvPr/>
        </p:nvSpPr>
        <p:spPr>
          <a:xfrm>
            <a:off x="1562266" y="1671004"/>
            <a:ext cx="7276933" cy="1015663"/>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1500" dirty="0">
                <a:latin typeface="Meiryo UI" panose="020B0604030504040204" pitchFamily="50" charset="-128"/>
                <a:ea typeface="Meiryo UI" panose="020B0604030504040204" pitchFamily="50" charset="-128"/>
              </a:rPr>
              <a:t>コロナ禍で顕在化したデジタル化の遅れを取り戻す必要があり、都市間競争を勝ち抜くためにも、デジタル改革が必須</a:t>
            </a:r>
            <a:endParaRPr kumimoji="1" lang="en-US" altLang="ja-JP" sz="15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500" dirty="0">
                <a:latin typeface="Meiryo UI" panose="020B0604030504040204" pitchFamily="50" charset="-128"/>
                <a:ea typeface="Meiryo UI" panose="020B0604030504040204" pitchFamily="50" charset="-128"/>
              </a:rPr>
              <a:t>しかし大阪のデジタル改革は他都市より遅れており、かつ府内市町村の格差も大きいため、府域全体のスマートシティ化に向けて、集中的かつ戦略的な取り組みが必要</a:t>
            </a:r>
            <a:endParaRPr kumimoji="1" lang="en-US" altLang="ja-JP" sz="1500" dirty="0">
              <a:latin typeface="Meiryo UI" panose="020B0604030504040204" pitchFamily="50" charset="-128"/>
              <a:ea typeface="Meiryo UI" panose="020B0604030504040204" pitchFamily="50" charset="-128"/>
            </a:endParaRPr>
          </a:p>
        </p:txBody>
      </p:sp>
      <p:sp>
        <p:nvSpPr>
          <p:cNvPr id="14" name="角丸四角形 13"/>
          <p:cNvSpPr/>
          <p:nvPr/>
        </p:nvSpPr>
        <p:spPr>
          <a:xfrm>
            <a:off x="1645989" y="4232502"/>
            <a:ext cx="3456097" cy="288000"/>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街の</a:t>
            </a:r>
            <a:r>
              <a:rPr kumimoji="1" lang="en-US" altLang="ja-JP" sz="1400" b="1" dirty="0">
                <a:solidFill>
                  <a:schemeClr val="tx1"/>
                </a:solidFill>
                <a:latin typeface="Meiryo UI" panose="020B0604030504040204" pitchFamily="50" charset="-128"/>
                <a:ea typeface="Meiryo UI" panose="020B0604030504040204" pitchFamily="50" charset="-128"/>
              </a:rPr>
              <a:t>DX</a:t>
            </a:r>
            <a:r>
              <a:rPr kumimoji="1" lang="ja-JP" altLang="en-US" sz="1400" b="1" dirty="0">
                <a:solidFill>
                  <a:schemeClr val="tx1"/>
                </a:solidFill>
                <a:latin typeface="Meiryo UI" panose="020B0604030504040204" pitchFamily="50" charset="-128"/>
                <a:ea typeface="Meiryo UI" panose="020B0604030504040204" pitchFamily="50" charset="-128"/>
              </a:rPr>
              <a:t>事業</a:t>
            </a:r>
          </a:p>
        </p:txBody>
      </p:sp>
      <p:sp>
        <p:nvSpPr>
          <p:cNvPr id="15" name="角丸四角形 14"/>
          <p:cNvSpPr/>
          <p:nvPr/>
        </p:nvSpPr>
        <p:spPr>
          <a:xfrm>
            <a:off x="5273349" y="4232502"/>
            <a:ext cx="3456097" cy="288000"/>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庁内</a:t>
            </a:r>
            <a:r>
              <a:rPr kumimoji="1" lang="en-US" altLang="ja-JP" sz="1400" b="1" dirty="0">
                <a:solidFill>
                  <a:schemeClr val="tx1"/>
                </a:solidFill>
                <a:latin typeface="Meiryo UI" panose="020B0604030504040204" pitchFamily="50" charset="-128"/>
                <a:ea typeface="Meiryo UI" panose="020B0604030504040204" pitchFamily="50" charset="-128"/>
              </a:rPr>
              <a:t>DX</a:t>
            </a:r>
            <a:r>
              <a:rPr kumimoji="1" lang="ja-JP" altLang="en-US" sz="1400" b="1" dirty="0">
                <a:solidFill>
                  <a:schemeClr val="tx1"/>
                </a:solidFill>
                <a:latin typeface="Meiryo UI" panose="020B0604030504040204" pitchFamily="50" charset="-128"/>
                <a:ea typeface="Meiryo UI" panose="020B0604030504040204" pitchFamily="50" charset="-128"/>
              </a:rPr>
              <a:t>事業</a:t>
            </a:r>
          </a:p>
        </p:txBody>
      </p:sp>
      <p:sp>
        <p:nvSpPr>
          <p:cNvPr id="16" name="正方形/長方形 15"/>
          <p:cNvSpPr/>
          <p:nvPr/>
        </p:nvSpPr>
        <p:spPr>
          <a:xfrm>
            <a:off x="2083872" y="4601786"/>
            <a:ext cx="6624000" cy="252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府庁のデジタル関連事業の棚卸し（初年度のみ）　→　課題の抽出と戦略の策定</a:t>
            </a:r>
          </a:p>
        </p:txBody>
      </p:sp>
      <p:sp>
        <p:nvSpPr>
          <p:cNvPr id="17" name="正方形/長方形 16"/>
          <p:cNvSpPr/>
          <p:nvPr/>
        </p:nvSpPr>
        <p:spPr>
          <a:xfrm>
            <a:off x="225474" y="2818107"/>
            <a:ext cx="1249252" cy="121669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b="1" dirty="0">
                <a:solidFill>
                  <a:schemeClr val="tx1"/>
                </a:solidFill>
                <a:latin typeface="Meiryo UI" panose="020B0604030504040204" pitchFamily="50" charset="-128"/>
                <a:ea typeface="Meiryo UI" panose="020B0604030504040204" pitchFamily="50" charset="-128"/>
              </a:rPr>
              <a:t>目指す姿</a:t>
            </a:r>
          </a:p>
        </p:txBody>
      </p:sp>
      <p:sp>
        <p:nvSpPr>
          <p:cNvPr id="18" name="テキスト ボックス 17"/>
          <p:cNvSpPr txBox="1"/>
          <p:nvPr/>
        </p:nvSpPr>
        <p:spPr>
          <a:xfrm>
            <a:off x="1562266" y="2834020"/>
            <a:ext cx="942396" cy="1200781"/>
          </a:xfrm>
          <a:prstGeom prst="roundRect">
            <a:avLst>
              <a:gd name="adj" fmla="val 8467"/>
            </a:avLst>
          </a:prstGeom>
          <a:noFill/>
          <a:ln>
            <a:solidFill>
              <a:schemeClr val="bg1">
                <a:lumMod val="65000"/>
              </a:schemeClr>
            </a:solidFill>
          </a:ln>
        </p:spPr>
        <p:txBody>
          <a:bodyPr wrap="none" rtlCol="0" anchor="ctr" anchorCtr="0">
            <a:noAutofit/>
          </a:bodyPr>
          <a:lstStyle/>
          <a:p>
            <a:pPr algn="ctr"/>
            <a:r>
              <a:rPr lang="ja-JP" altLang="en-US" sz="1200" b="1" dirty="0">
                <a:latin typeface="Meiryo UI" panose="020B0604030504040204" pitchFamily="50" charset="-128"/>
                <a:ea typeface="Meiryo UI" panose="020B0604030504040204" pitchFamily="50" charset="-128"/>
              </a:rPr>
              <a:t>全国一の</a:t>
            </a:r>
            <a:endParaRPr lang="en-US" altLang="ja-JP" sz="1200" b="1" dirty="0">
              <a:latin typeface="Meiryo UI" panose="020B0604030504040204" pitchFamily="50" charset="-128"/>
              <a:ea typeface="Meiryo UI" panose="020B0604030504040204" pitchFamily="50" charset="-128"/>
            </a:endParaRPr>
          </a:p>
          <a:p>
            <a:pPr algn="ctr"/>
            <a:r>
              <a:rPr lang="ja-JP" altLang="en-US" sz="1200" b="1" dirty="0">
                <a:latin typeface="Meiryo UI" panose="020B0604030504040204" pitchFamily="50" charset="-128"/>
                <a:ea typeface="Meiryo UI" panose="020B0604030504040204" pitchFamily="50" charset="-128"/>
              </a:rPr>
              <a:t>デジタル府庁</a:t>
            </a:r>
            <a:endParaRPr lang="en-US" altLang="ja-JP" sz="1200" b="1" dirty="0">
              <a:latin typeface="Meiryo UI" panose="020B0604030504040204" pitchFamily="50" charset="-128"/>
              <a:ea typeface="Meiryo UI" panose="020B0604030504040204" pitchFamily="50" charset="-128"/>
            </a:endParaRPr>
          </a:p>
          <a:p>
            <a:pPr algn="ctr"/>
            <a:r>
              <a:rPr kumimoji="1" lang="ja-JP" altLang="en-US" sz="1200" b="1" dirty="0">
                <a:latin typeface="Meiryo UI" panose="020B0604030504040204" pitchFamily="50" charset="-128"/>
                <a:ea typeface="Meiryo UI" panose="020B0604030504040204" pitchFamily="50" charset="-128"/>
              </a:rPr>
              <a:t>（例）</a:t>
            </a:r>
          </a:p>
        </p:txBody>
      </p:sp>
      <p:sp>
        <p:nvSpPr>
          <p:cNvPr id="19" name="テキスト ボックス 18"/>
          <p:cNvSpPr txBox="1"/>
          <p:nvPr/>
        </p:nvSpPr>
        <p:spPr>
          <a:xfrm>
            <a:off x="2564374" y="2826613"/>
            <a:ext cx="6274825" cy="1292662"/>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街の</a:t>
            </a:r>
            <a:r>
              <a:rPr kumimoji="1" lang="en-US" altLang="ja-JP" sz="1400" dirty="0">
                <a:latin typeface="Meiryo UI" panose="020B0604030504040204" pitchFamily="50" charset="-128"/>
                <a:ea typeface="Meiryo UI" panose="020B0604030504040204" pitchFamily="50" charset="-128"/>
              </a:rPr>
              <a:t>DX】</a:t>
            </a:r>
            <a:r>
              <a:rPr kumimoji="1" lang="ja-JP" altLang="en-US" sz="1400" dirty="0">
                <a:latin typeface="Meiryo UI" panose="020B0604030504040204" pitchFamily="50" charset="-128"/>
                <a:ea typeface="Meiryo UI" panose="020B0604030504040204" pitchFamily="50" charset="-128"/>
              </a:rPr>
              <a:t>　デジタル技術を活かした先端的サービスを、府民の誰もが、いつでも、どこで</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も享受できる社会を構築</a:t>
            </a:r>
            <a:endParaRPr kumimoji="1" lang="en-US" altLang="ja-JP" sz="1400" dirty="0">
              <a:latin typeface="Meiryo UI" panose="020B0604030504040204" pitchFamily="50" charset="-128"/>
              <a:ea typeface="Meiryo UI" panose="020B0604030504040204" pitchFamily="50" charset="-128"/>
            </a:endParaRPr>
          </a:p>
          <a:p>
            <a:endParaRPr kumimoji="1" lang="en-US" altLang="ja-JP" sz="400" dirty="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庁内</a:t>
            </a:r>
            <a:r>
              <a:rPr kumimoji="1" lang="en-US" altLang="ja-JP" sz="1400" dirty="0">
                <a:latin typeface="Meiryo UI" panose="020B0604030504040204" pitchFamily="50" charset="-128"/>
                <a:ea typeface="Meiryo UI" panose="020B0604030504040204" pitchFamily="50" charset="-128"/>
              </a:rPr>
              <a:t>DX】</a:t>
            </a:r>
            <a:r>
              <a:rPr kumimoji="1" lang="ja-JP" altLang="en-US" sz="1400" dirty="0">
                <a:latin typeface="Meiryo UI" panose="020B0604030504040204" pitchFamily="50" charset="-128"/>
                <a:ea typeface="Meiryo UI" panose="020B0604030504040204" pitchFamily="50" charset="-128"/>
              </a:rPr>
              <a:t>　情報システムの最適化や、行政サービスの高度化を図り、府庁における業</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務効率化と住民サービスの向上を図る。</a:t>
            </a:r>
            <a:endParaRPr kumimoji="1" lang="en-US" altLang="ja-JP" sz="1400" dirty="0">
              <a:latin typeface="Meiryo UI" panose="020B0604030504040204" pitchFamily="50" charset="-128"/>
              <a:ea typeface="Meiryo UI" panose="020B0604030504040204" pitchFamily="50" charset="-128"/>
            </a:endParaRPr>
          </a:p>
          <a:p>
            <a:endParaRPr kumimoji="1" lang="en-US" altLang="ja-JP" sz="400" dirty="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データ活用</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　官民のデータ連携を促し、データ駆動型のスマートシティを実現</a:t>
            </a:r>
            <a:endParaRPr kumimoji="1" lang="en-US" altLang="ja-JP" sz="1400" dirty="0">
              <a:latin typeface="Meiryo UI" panose="020B0604030504040204" pitchFamily="50" charset="-128"/>
              <a:ea typeface="Meiryo UI" panose="020B0604030504040204" pitchFamily="50" charset="-128"/>
            </a:endParaRPr>
          </a:p>
        </p:txBody>
      </p:sp>
      <p:sp>
        <p:nvSpPr>
          <p:cNvPr id="20" name="正方形/長方形 19"/>
          <p:cNvSpPr/>
          <p:nvPr/>
        </p:nvSpPr>
        <p:spPr>
          <a:xfrm>
            <a:off x="2083871" y="4936767"/>
            <a:ext cx="6624000" cy="252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企画段階におけるスマシ部と事業部局との連携（提案・助言・技術支援等）</a:t>
            </a:r>
          </a:p>
        </p:txBody>
      </p:sp>
      <p:cxnSp>
        <p:nvCxnSpPr>
          <p:cNvPr id="21" name="直線コネクタ 20"/>
          <p:cNvCxnSpPr/>
          <p:nvPr/>
        </p:nvCxnSpPr>
        <p:spPr>
          <a:xfrm>
            <a:off x="240351" y="1596980"/>
            <a:ext cx="8712000"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a:xfrm>
            <a:off x="250086" y="2738183"/>
            <a:ext cx="8712000"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a:xfrm>
            <a:off x="225474" y="4117790"/>
            <a:ext cx="871200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24" name="正方形/長方形 23"/>
          <p:cNvSpPr/>
          <p:nvPr/>
        </p:nvSpPr>
        <p:spPr>
          <a:xfrm>
            <a:off x="2083871" y="5264147"/>
            <a:ext cx="6624000" cy="252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予算及び開発段階における専門的見地からの提案・助言　→　将来的なデジタル関連予算の集約も視野</a:t>
            </a:r>
          </a:p>
        </p:txBody>
      </p:sp>
      <p:sp>
        <p:nvSpPr>
          <p:cNvPr id="25" name="正方形/長方形 24"/>
          <p:cNvSpPr/>
          <p:nvPr/>
        </p:nvSpPr>
        <p:spPr>
          <a:xfrm>
            <a:off x="1704321" y="4598462"/>
            <a:ext cx="288000" cy="252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１</a:t>
            </a:r>
          </a:p>
        </p:txBody>
      </p:sp>
      <p:sp>
        <p:nvSpPr>
          <p:cNvPr id="26" name="正方形/長方形 25"/>
          <p:cNvSpPr/>
          <p:nvPr/>
        </p:nvSpPr>
        <p:spPr>
          <a:xfrm>
            <a:off x="1704321" y="4936767"/>
            <a:ext cx="288000" cy="252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２</a:t>
            </a:r>
          </a:p>
        </p:txBody>
      </p:sp>
      <p:sp>
        <p:nvSpPr>
          <p:cNvPr id="27" name="正方形/長方形 26"/>
          <p:cNvSpPr/>
          <p:nvPr/>
        </p:nvSpPr>
        <p:spPr>
          <a:xfrm>
            <a:off x="1704321" y="5264147"/>
            <a:ext cx="288000" cy="252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３</a:t>
            </a:r>
          </a:p>
        </p:txBody>
      </p:sp>
      <p:cxnSp>
        <p:nvCxnSpPr>
          <p:cNvPr id="28" name="直線コネクタ 27"/>
          <p:cNvCxnSpPr/>
          <p:nvPr/>
        </p:nvCxnSpPr>
        <p:spPr>
          <a:xfrm>
            <a:off x="204473" y="5902557"/>
            <a:ext cx="871200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29" name="正方形/長方形 28"/>
          <p:cNvSpPr/>
          <p:nvPr/>
        </p:nvSpPr>
        <p:spPr>
          <a:xfrm>
            <a:off x="2083871" y="5564828"/>
            <a:ext cx="6624000" cy="252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デジタル改革を着実に進めるための</a:t>
            </a:r>
            <a:r>
              <a:rPr kumimoji="1" lang="en-US" altLang="ja-JP" sz="1200" dirty="0">
                <a:solidFill>
                  <a:schemeClr val="tx1"/>
                </a:solidFill>
                <a:latin typeface="Meiryo UI" panose="020B0604030504040204" pitchFamily="50" charset="-128"/>
                <a:ea typeface="Meiryo UI" panose="020B0604030504040204" pitchFamily="50" charset="-128"/>
              </a:rPr>
              <a:t>IT</a:t>
            </a:r>
            <a:r>
              <a:rPr kumimoji="1" lang="ja-JP" altLang="en-US" sz="1200" dirty="0">
                <a:solidFill>
                  <a:schemeClr val="tx1"/>
                </a:solidFill>
                <a:latin typeface="Meiryo UI" panose="020B0604030504040204" pitchFamily="50" charset="-128"/>
                <a:ea typeface="Meiryo UI" panose="020B0604030504040204" pitchFamily="50" charset="-128"/>
              </a:rPr>
              <a:t>人材の強化（職員研修、人員交流、多様な雇用形態等）</a:t>
            </a:r>
          </a:p>
        </p:txBody>
      </p:sp>
      <p:sp>
        <p:nvSpPr>
          <p:cNvPr id="30" name="正方形/長方形 29"/>
          <p:cNvSpPr/>
          <p:nvPr/>
        </p:nvSpPr>
        <p:spPr>
          <a:xfrm>
            <a:off x="1704321" y="5564828"/>
            <a:ext cx="288000" cy="252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４</a:t>
            </a:r>
          </a:p>
        </p:txBody>
      </p:sp>
      <p:sp>
        <p:nvSpPr>
          <p:cNvPr id="31" name="ホームベース 30"/>
          <p:cNvSpPr/>
          <p:nvPr/>
        </p:nvSpPr>
        <p:spPr>
          <a:xfrm>
            <a:off x="1697601" y="5982143"/>
            <a:ext cx="1586658" cy="756000"/>
          </a:xfrm>
          <a:prstGeom prst="homePlate">
            <a:avLst>
              <a:gd name="adj" fmla="val 2231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a:t>
            </a:r>
            <a:r>
              <a:rPr kumimoji="1" lang="en-US" altLang="ja-JP" sz="1600" b="1" dirty="0">
                <a:solidFill>
                  <a:schemeClr val="tx1"/>
                </a:solidFill>
                <a:latin typeface="Meiryo UI" panose="020B0604030504040204" pitchFamily="50" charset="-128"/>
                <a:ea typeface="Meiryo UI" panose="020B0604030504040204" pitchFamily="50" charset="-128"/>
              </a:rPr>
              <a:t>2021</a:t>
            </a:r>
            <a:r>
              <a:rPr kumimoji="1" lang="ja-JP" altLang="en-US" sz="1600" b="1" dirty="0">
                <a:solidFill>
                  <a:schemeClr val="tx1"/>
                </a:solidFill>
                <a:latin typeface="Meiryo UI" panose="020B0604030504040204" pitchFamily="50" charset="-128"/>
                <a:ea typeface="Meiryo UI" panose="020B0604030504040204" pitchFamily="50" charset="-128"/>
              </a:rPr>
              <a:t>＞</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algn="ctr"/>
            <a:endParaRPr kumimoji="1" lang="en-US" altLang="ja-JP" sz="4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デジタル改革</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着手・調査</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36" name="ホームベース 35"/>
          <p:cNvSpPr/>
          <p:nvPr/>
        </p:nvSpPr>
        <p:spPr>
          <a:xfrm>
            <a:off x="3399843" y="5982143"/>
            <a:ext cx="1586658" cy="756000"/>
          </a:xfrm>
          <a:prstGeom prst="homePlate">
            <a:avLst>
              <a:gd name="adj" fmla="val 2231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a:t>
            </a:r>
            <a:r>
              <a:rPr kumimoji="1" lang="en-US" altLang="ja-JP" sz="1600" b="1" dirty="0">
                <a:solidFill>
                  <a:schemeClr val="tx1"/>
                </a:solidFill>
                <a:latin typeface="Meiryo UI" panose="020B0604030504040204" pitchFamily="50" charset="-128"/>
                <a:ea typeface="Meiryo UI" panose="020B0604030504040204" pitchFamily="50" charset="-128"/>
              </a:rPr>
              <a:t>2022</a:t>
            </a:r>
            <a:r>
              <a:rPr kumimoji="1" lang="ja-JP" altLang="en-US" sz="1600" b="1" dirty="0">
                <a:solidFill>
                  <a:schemeClr val="tx1"/>
                </a:solidFill>
                <a:latin typeface="Meiryo UI" panose="020B0604030504040204" pitchFamily="50" charset="-128"/>
                <a:ea typeface="Meiryo UI" panose="020B0604030504040204" pitchFamily="50" charset="-128"/>
              </a:rPr>
              <a:t>＞</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algn="ctr"/>
            <a:endParaRPr kumimoji="1" lang="en-US" altLang="ja-JP" sz="4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デジタル事業</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の最適化</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37" name="ホームベース 36"/>
          <p:cNvSpPr/>
          <p:nvPr/>
        </p:nvSpPr>
        <p:spPr>
          <a:xfrm>
            <a:off x="5102086" y="5982143"/>
            <a:ext cx="1586658" cy="756000"/>
          </a:xfrm>
          <a:prstGeom prst="homePlate">
            <a:avLst>
              <a:gd name="adj" fmla="val 2231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a:t>
            </a:r>
            <a:r>
              <a:rPr kumimoji="1" lang="en-US" altLang="ja-JP" sz="1600" b="1" dirty="0">
                <a:solidFill>
                  <a:schemeClr val="tx1"/>
                </a:solidFill>
                <a:latin typeface="Meiryo UI" panose="020B0604030504040204" pitchFamily="50" charset="-128"/>
                <a:ea typeface="Meiryo UI" panose="020B0604030504040204" pitchFamily="50" charset="-128"/>
              </a:rPr>
              <a:t>2023</a:t>
            </a:r>
            <a:r>
              <a:rPr kumimoji="1" lang="ja-JP" altLang="en-US" sz="1600" b="1" dirty="0">
                <a:solidFill>
                  <a:schemeClr val="tx1"/>
                </a:solidFill>
                <a:latin typeface="Meiryo UI" panose="020B0604030504040204" pitchFamily="50" charset="-128"/>
                <a:ea typeface="Meiryo UI" panose="020B0604030504040204" pitchFamily="50" charset="-128"/>
              </a:rPr>
              <a:t>＞</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algn="ctr"/>
            <a:endParaRPr kumimoji="1" lang="en-US" altLang="ja-JP" sz="4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大阪版</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デジタル庁完成</a:t>
            </a:r>
            <a:endParaRPr kumimoji="1" lang="ja-JP" altLang="en-US" sz="800" dirty="0">
              <a:solidFill>
                <a:schemeClr val="tx1"/>
              </a:solidFill>
              <a:latin typeface="Meiryo UI" panose="020B0604030504040204" pitchFamily="50" charset="-128"/>
              <a:ea typeface="Meiryo UI" panose="020B0604030504040204" pitchFamily="50" charset="-128"/>
            </a:endParaRPr>
          </a:p>
        </p:txBody>
      </p:sp>
      <p:sp>
        <p:nvSpPr>
          <p:cNvPr id="39" name="ホームベース 38"/>
          <p:cNvSpPr/>
          <p:nvPr/>
        </p:nvSpPr>
        <p:spPr>
          <a:xfrm>
            <a:off x="6804328" y="5982143"/>
            <a:ext cx="1586658" cy="756000"/>
          </a:xfrm>
          <a:prstGeom prst="homePlate">
            <a:avLst>
              <a:gd name="adj" fmla="val 2231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a:t>
            </a:r>
            <a:r>
              <a:rPr kumimoji="1" lang="en-US" altLang="ja-JP" sz="1600" b="1" dirty="0">
                <a:solidFill>
                  <a:schemeClr val="tx1"/>
                </a:solidFill>
                <a:latin typeface="Meiryo UI" panose="020B0604030504040204" pitchFamily="50" charset="-128"/>
                <a:ea typeface="Meiryo UI" panose="020B0604030504040204" pitchFamily="50" charset="-128"/>
              </a:rPr>
              <a:t>2024</a:t>
            </a:r>
            <a:r>
              <a:rPr kumimoji="1" lang="ja-JP" altLang="en-US" sz="1600" b="1" dirty="0">
                <a:solidFill>
                  <a:schemeClr val="tx1"/>
                </a:solidFill>
                <a:latin typeface="Meiryo UI" panose="020B0604030504040204" pitchFamily="50" charset="-128"/>
                <a:ea typeface="Meiryo UI" panose="020B0604030504040204" pitchFamily="50" charset="-128"/>
              </a:rPr>
              <a:t>～＞</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algn="ctr"/>
            <a:endParaRPr kumimoji="1" lang="en-US" altLang="ja-JP" sz="4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継続的な</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評価・見直し</a:t>
            </a:r>
            <a:endParaRPr kumimoji="1" lang="ja-JP" altLang="en-US" sz="8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30226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3BFC764-4D1F-4F83-8210-0014EECB2F1E}"/>
              </a:ext>
            </a:extLst>
          </p:cNvPr>
          <p:cNvSpPr>
            <a:spLocks noGrp="1"/>
          </p:cNvSpPr>
          <p:nvPr>
            <p:ph type="sldNum" sz="quarter" idx="12"/>
          </p:nvPr>
        </p:nvSpPr>
        <p:spPr>
          <a:xfrm>
            <a:off x="6930534" y="6423429"/>
            <a:ext cx="2057400" cy="365125"/>
          </a:xfrm>
        </p:spPr>
        <p:txBody>
          <a:bodyPr/>
          <a:lstStyle/>
          <a:p>
            <a:fld id="{80353AF4-332A-470E-AEAE-E51067B046B2}" type="slidenum">
              <a:rPr kumimoji="1" lang="ja-JP" altLang="en-US" smtClean="0"/>
              <a:t>2</a:t>
            </a:fld>
            <a:endParaRPr kumimoji="1" lang="ja-JP" altLang="en-US"/>
          </a:p>
        </p:txBody>
      </p:sp>
      <p:sp>
        <p:nvSpPr>
          <p:cNvPr id="5" name="正方形/長方形 4">
            <a:extLst>
              <a:ext uri="{FF2B5EF4-FFF2-40B4-BE49-F238E27FC236}">
                <a16:creationId xmlns:a16="http://schemas.microsoft.com/office/drawing/2014/main" id="{2BE777F5-818C-402B-A6B8-716C70FB9F59}"/>
              </a:ext>
            </a:extLst>
          </p:cNvPr>
          <p:cNvSpPr/>
          <p:nvPr/>
        </p:nvSpPr>
        <p:spPr>
          <a:xfrm>
            <a:off x="537543" y="2154590"/>
            <a:ext cx="720000" cy="3064553"/>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5992BEF1-6E0E-4D17-B2DE-E0D4C063C3F9}"/>
              </a:ext>
            </a:extLst>
          </p:cNvPr>
          <p:cNvSpPr/>
          <p:nvPr/>
        </p:nvSpPr>
        <p:spPr>
          <a:xfrm>
            <a:off x="537543" y="1756010"/>
            <a:ext cx="720000" cy="316173"/>
          </a:xfrm>
          <a:prstGeom prst="rect">
            <a:avLst/>
          </a:prstGeom>
          <a:solidFill>
            <a:schemeClr val="accent1">
              <a:lumMod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●●部</a:t>
            </a:r>
          </a:p>
        </p:txBody>
      </p:sp>
      <p:sp>
        <p:nvSpPr>
          <p:cNvPr id="8" name="正方形/長方形 7">
            <a:extLst>
              <a:ext uri="{FF2B5EF4-FFF2-40B4-BE49-F238E27FC236}">
                <a16:creationId xmlns:a16="http://schemas.microsoft.com/office/drawing/2014/main" id="{743EB2A4-889B-4BD7-87C3-A4570B95B13E}"/>
              </a:ext>
            </a:extLst>
          </p:cNvPr>
          <p:cNvSpPr/>
          <p:nvPr/>
        </p:nvSpPr>
        <p:spPr>
          <a:xfrm>
            <a:off x="537543" y="5219144"/>
            <a:ext cx="720000" cy="1327232"/>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18F477AF-D049-4442-87B2-90096705E502}"/>
              </a:ext>
            </a:extLst>
          </p:cNvPr>
          <p:cNvSpPr txBox="1"/>
          <p:nvPr/>
        </p:nvSpPr>
        <p:spPr>
          <a:xfrm>
            <a:off x="712877" y="5300587"/>
            <a:ext cx="369332" cy="1199596"/>
          </a:xfrm>
          <a:prstGeom prst="rect">
            <a:avLst/>
          </a:prstGeom>
          <a:noFill/>
        </p:spPr>
        <p:txBody>
          <a:bodyPr vert="eaVert" wrap="square" rtlCol="0">
            <a:spAutoFit/>
          </a:bodyPr>
          <a:lstStyle/>
          <a:p>
            <a:r>
              <a:rPr kumimoji="1" lang="ja-JP" altLang="en-US" sz="1200" dirty="0">
                <a:latin typeface="Meiryo UI" panose="020B0604030504040204" pitchFamily="50" charset="-128"/>
                <a:ea typeface="Meiryo UI" panose="020B0604030504040204" pitchFamily="50" charset="-128"/>
              </a:rPr>
              <a:t>その他一般事業</a:t>
            </a:r>
          </a:p>
        </p:txBody>
      </p:sp>
      <p:sp>
        <p:nvSpPr>
          <p:cNvPr id="10" name="テキスト ボックス 9">
            <a:extLst>
              <a:ext uri="{FF2B5EF4-FFF2-40B4-BE49-F238E27FC236}">
                <a16:creationId xmlns:a16="http://schemas.microsoft.com/office/drawing/2014/main" id="{7FA01530-F205-46EE-B7AC-E73F4C7ADB5A}"/>
              </a:ext>
            </a:extLst>
          </p:cNvPr>
          <p:cNvSpPr txBox="1"/>
          <p:nvPr/>
        </p:nvSpPr>
        <p:spPr>
          <a:xfrm>
            <a:off x="2100369" y="72735"/>
            <a:ext cx="4926349" cy="400110"/>
          </a:xfrm>
          <a:prstGeom prst="rect">
            <a:avLst/>
          </a:prstGeom>
          <a:noFill/>
        </p:spPr>
        <p:txBody>
          <a:bodyPr wrap="none" rtlCol="0">
            <a:spAutoFit/>
          </a:bodyPr>
          <a:lstStyle/>
          <a:p>
            <a:r>
              <a:rPr kumimoji="1" lang="ja-JP" altLang="en-US" sz="2000" b="1" dirty="0">
                <a:latin typeface="Meiryo UI" panose="020B0604030504040204" pitchFamily="50" charset="-128"/>
                <a:ea typeface="Meiryo UI" panose="020B0604030504040204" pitchFamily="50" charset="-128"/>
              </a:rPr>
              <a:t>　スマートシティ戦略部の役割（イメージ図）</a:t>
            </a:r>
            <a:endParaRPr kumimoji="1" lang="en-US" altLang="ja-JP" sz="2000" b="1" dirty="0">
              <a:latin typeface="Meiryo UI" panose="020B0604030504040204" pitchFamily="50" charset="-128"/>
              <a:ea typeface="Meiryo UI" panose="020B0604030504040204" pitchFamily="50" charset="-128"/>
            </a:endParaRPr>
          </a:p>
        </p:txBody>
      </p:sp>
      <p:cxnSp>
        <p:nvCxnSpPr>
          <p:cNvPr id="11" name="直線コネクタ 10">
            <a:extLst>
              <a:ext uri="{FF2B5EF4-FFF2-40B4-BE49-F238E27FC236}">
                <a16:creationId xmlns:a16="http://schemas.microsoft.com/office/drawing/2014/main" id="{AF09A013-0471-420C-9D68-7F0A05C1F602}"/>
              </a:ext>
            </a:extLst>
          </p:cNvPr>
          <p:cNvCxnSpPr/>
          <p:nvPr/>
        </p:nvCxnSpPr>
        <p:spPr>
          <a:xfrm>
            <a:off x="72000" y="519081"/>
            <a:ext cx="9072000" cy="0"/>
          </a:xfrm>
          <a:prstGeom prst="line">
            <a:avLst/>
          </a:prstGeom>
        </p:spPr>
        <p:style>
          <a:lnRef idx="1">
            <a:schemeClr val="dk1"/>
          </a:lnRef>
          <a:fillRef idx="0">
            <a:schemeClr val="dk1"/>
          </a:fillRef>
          <a:effectRef idx="0">
            <a:schemeClr val="dk1"/>
          </a:effectRef>
          <a:fontRef idx="minor">
            <a:schemeClr val="tx1"/>
          </a:fontRef>
        </p:style>
      </p:cxnSp>
      <p:sp>
        <p:nvSpPr>
          <p:cNvPr id="12" name="正方形/長方形 11">
            <a:extLst>
              <a:ext uri="{FF2B5EF4-FFF2-40B4-BE49-F238E27FC236}">
                <a16:creationId xmlns:a16="http://schemas.microsoft.com/office/drawing/2014/main" id="{F211C0AB-BAA1-4FE3-B960-A0E3F2881F6C}"/>
              </a:ext>
            </a:extLst>
          </p:cNvPr>
          <p:cNvSpPr/>
          <p:nvPr/>
        </p:nvSpPr>
        <p:spPr>
          <a:xfrm>
            <a:off x="1380369" y="2154590"/>
            <a:ext cx="720000" cy="3064553"/>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FDA347A2-00A8-43FA-8962-9AC237AF1CA0}"/>
              </a:ext>
            </a:extLst>
          </p:cNvPr>
          <p:cNvSpPr/>
          <p:nvPr/>
        </p:nvSpPr>
        <p:spPr>
          <a:xfrm>
            <a:off x="1380369" y="1756010"/>
            <a:ext cx="720000" cy="316173"/>
          </a:xfrm>
          <a:prstGeom prst="rect">
            <a:avLst/>
          </a:prstGeom>
          <a:solidFill>
            <a:schemeClr val="accent1">
              <a:lumMod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●●部</a:t>
            </a:r>
          </a:p>
        </p:txBody>
      </p:sp>
      <p:sp>
        <p:nvSpPr>
          <p:cNvPr id="15" name="正方形/長方形 14">
            <a:extLst>
              <a:ext uri="{FF2B5EF4-FFF2-40B4-BE49-F238E27FC236}">
                <a16:creationId xmlns:a16="http://schemas.microsoft.com/office/drawing/2014/main" id="{C8BE0EE1-7191-48CB-8828-CF0737E9C136}"/>
              </a:ext>
            </a:extLst>
          </p:cNvPr>
          <p:cNvSpPr/>
          <p:nvPr/>
        </p:nvSpPr>
        <p:spPr>
          <a:xfrm>
            <a:off x="1380369" y="5219144"/>
            <a:ext cx="720000" cy="1327232"/>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E7C535FC-4882-49D5-A197-840245649F4D}"/>
              </a:ext>
            </a:extLst>
          </p:cNvPr>
          <p:cNvSpPr/>
          <p:nvPr/>
        </p:nvSpPr>
        <p:spPr>
          <a:xfrm>
            <a:off x="2213466" y="2154590"/>
            <a:ext cx="720000" cy="3064553"/>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3BF154E3-DD57-4D50-9E8C-810FD099EDC0}"/>
              </a:ext>
            </a:extLst>
          </p:cNvPr>
          <p:cNvSpPr/>
          <p:nvPr/>
        </p:nvSpPr>
        <p:spPr>
          <a:xfrm>
            <a:off x="2213466" y="1756010"/>
            <a:ext cx="720000" cy="316173"/>
          </a:xfrm>
          <a:prstGeom prst="rect">
            <a:avLst/>
          </a:prstGeom>
          <a:solidFill>
            <a:schemeClr val="accent1">
              <a:lumMod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●●部</a:t>
            </a:r>
          </a:p>
        </p:txBody>
      </p:sp>
      <p:sp>
        <p:nvSpPr>
          <p:cNvPr id="19" name="正方形/長方形 18">
            <a:extLst>
              <a:ext uri="{FF2B5EF4-FFF2-40B4-BE49-F238E27FC236}">
                <a16:creationId xmlns:a16="http://schemas.microsoft.com/office/drawing/2014/main" id="{BC65235E-59FB-40C3-83E5-18BC98F36621}"/>
              </a:ext>
            </a:extLst>
          </p:cNvPr>
          <p:cNvSpPr/>
          <p:nvPr/>
        </p:nvSpPr>
        <p:spPr>
          <a:xfrm>
            <a:off x="2213466" y="5219144"/>
            <a:ext cx="720000" cy="1327232"/>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C68ABB22-DE50-4FE3-B441-8BDD2DE1FAF2}"/>
              </a:ext>
            </a:extLst>
          </p:cNvPr>
          <p:cNvSpPr txBox="1"/>
          <p:nvPr/>
        </p:nvSpPr>
        <p:spPr>
          <a:xfrm>
            <a:off x="2929602" y="1730145"/>
            <a:ext cx="530915"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a:t>
            </a:r>
          </a:p>
        </p:txBody>
      </p:sp>
      <p:sp>
        <p:nvSpPr>
          <p:cNvPr id="27" name="四角形: 角を丸くする 26">
            <a:extLst>
              <a:ext uri="{FF2B5EF4-FFF2-40B4-BE49-F238E27FC236}">
                <a16:creationId xmlns:a16="http://schemas.microsoft.com/office/drawing/2014/main" id="{B3307C90-5C5E-4234-A142-47D9A8716B38}"/>
              </a:ext>
            </a:extLst>
          </p:cNvPr>
          <p:cNvSpPr/>
          <p:nvPr/>
        </p:nvSpPr>
        <p:spPr>
          <a:xfrm>
            <a:off x="289964" y="2230415"/>
            <a:ext cx="7421018" cy="2935714"/>
          </a:xfrm>
          <a:prstGeom prst="roundRect">
            <a:avLst>
              <a:gd name="adj" fmla="val 6754"/>
            </a:avLst>
          </a:prstGeom>
          <a:solidFill>
            <a:schemeClr val="accent2">
              <a:lumMod val="20000"/>
              <a:lumOff val="80000"/>
              <a:alpha val="47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9" name="直線コネクタ 28">
            <a:extLst>
              <a:ext uri="{FF2B5EF4-FFF2-40B4-BE49-F238E27FC236}">
                <a16:creationId xmlns:a16="http://schemas.microsoft.com/office/drawing/2014/main" id="{142F0CE1-381E-488A-AE64-F670870EC035}"/>
              </a:ext>
            </a:extLst>
          </p:cNvPr>
          <p:cNvCxnSpPr/>
          <p:nvPr/>
        </p:nvCxnSpPr>
        <p:spPr>
          <a:xfrm>
            <a:off x="3058259" y="3678704"/>
            <a:ext cx="4572000" cy="0"/>
          </a:xfrm>
          <a:prstGeom prst="line">
            <a:avLst/>
          </a:prstGeom>
          <a:ln w="15875">
            <a:solidFill>
              <a:schemeClr val="accent2"/>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FB7CD346-25C2-4D34-B45D-C70ECE850F99}"/>
              </a:ext>
            </a:extLst>
          </p:cNvPr>
          <p:cNvSpPr txBox="1"/>
          <p:nvPr/>
        </p:nvSpPr>
        <p:spPr>
          <a:xfrm>
            <a:off x="8177381" y="2151299"/>
            <a:ext cx="677108" cy="2935714"/>
          </a:xfrm>
          <a:prstGeom prst="rect">
            <a:avLst/>
          </a:prstGeom>
          <a:noFill/>
        </p:spPr>
        <p:txBody>
          <a:bodyPr vert="eaVert" wrap="square" rtlCol="0">
            <a:spAutoFit/>
          </a:bodyPr>
          <a:lstStyle/>
          <a:p>
            <a:pPr algn="ctr"/>
            <a:r>
              <a:rPr kumimoji="1" lang="ja-JP" altLang="en-US" sz="1600" b="1" dirty="0">
                <a:latin typeface="Meiryo UI" panose="020B0604030504040204" pitchFamily="50" charset="-128"/>
                <a:ea typeface="Meiryo UI" panose="020B0604030504040204" pitchFamily="50" charset="-128"/>
              </a:rPr>
              <a:t>統一したデジタル戦略の元で効果的な</a:t>
            </a:r>
            <a:r>
              <a:rPr kumimoji="1" lang="en-US" altLang="ja-JP" sz="1600" b="1" dirty="0">
                <a:latin typeface="Meiryo UI" panose="020B0604030504040204" pitchFamily="50" charset="-128"/>
                <a:ea typeface="Meiryo UI" panose="020B0604030504040204" pitchFamily="50" charset="-128"/>
              </a:rPr>
              <a:t>ICT</a:t>
            </a:r>
            <a:r>
              <a:rPr kumimoji="1" lang="ja-JP" altLang="en-US" sz="1600" b="1" dirty="0">
                <a:latin typeface="Meiryo UI" panose="020B0604030504040204" pitchFamily="50" charset="-128"/>
                <a:ea typeface="Meiryo UI" panose="020B0604030504040204" pitchFamily="50" charset="-128"/>
              </a:rPr>
              <a:t>事業の展開を図る</a:t>
            </a:r>
          </a:p>
        </p:txBody>
      </p:sp>
      <p:sp>
        <p:nvSpPr>
          <p:cNvPr id="31" name="二等辺三角形 30">
            <a:extLst>
              <a:ext uri="{FF2B5EF4-FFF2-40B4-BE49-F238E27FC236}">
                <a16:creationId xmlns:a16="http://schemas.microsoft.com/office/drawing/2014/main" id="{08302CBD-C7EB-4A96-AC87-C6650C9E638E}"/>
              </a:ext>
            </a:extLst>
          </p:cNvPr>
          <p:cNvSpPr/>
          <p:nvPr/>
        </p:nvSpPr>
        <p:spPr>
          <a:xfrm rot="5400000">
            <a:off x="6625298" y="3577476"/>
            <a:ext cx="2682003" cy="218780"/>
          </a:xfrm>
          <a:prstGeom prst="triangl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BE8FB3C-9978-4749-BA6E-8E5DF93706FA}"/>
              </a:ext>
            </a:extLst>
          </p:cNvPr>
          <p:cNvSpPr txBox="1"/>
          <p:nvPr/>
        </p:nvSpPr>
        <p:spPr>
          <a:xfrm>
            <a:off x="697488" y="2563667"/>
            <a:ext cx="384721" cy="2283561"/>
          </a:xfrm>
          <a:prstGeom prst="rect">
            <a:avLst/>
          </a:prstGeom>
          <a:noFill/>
        </p:spPr>
        <p:txBody>
          <a:bodyPr vert="eaVert" wrap="square" rtlCol="0">
            <a:spAutoFit/>
          </a:bodyPr>
          <a:lstStyle/>
          <a:p>
            <a:r>
              <a:rPr kumimoji="1" lang="ja-JP" altLang="en-US" sz="1300" b="1" dirty="0">
                <a:latin typeface="Meiryo UI" panose="020B0604030504040204" pitchFamily="50" charset="-128"/>
                <a:ea typeface="Meiryo UI" panose="020B0604030504040204" pitchFamily="50" charset="-128"/>
              </a:rPr>
              <a:t>先端</a:t>
            </a:r>
            <a:r>
              <a:rPr kumimoji="1" lang="en-US" altLang="ja-JP" sz="1300" b="1" dirty="0">
                <a:latin typeface="Meiryo UI" panose="020B0604030504040204" pitchFamily="50" charset="-128"/>
                <a:ea typeface="Meiryo UI" panose="020B0604030504040204" pitchFamily="50" charset="-128"/>
              </a:rPr>
              <a:t>ICT</a:t>
            </a:r>
            <a:r>
              <a:rPr kumimoji="1" lang="ja-JP" altLang="en-US" sz="1300" b="1" dirty="0">
                <a:latin typeface="Meiryo UI" panose="020B0604030504040204" pitchFamily="50" charset="-128"/>
                <a:ea typeface="Meiryo UI" panose="020B0604030504040204" pitchFamily="50" charset="-128"/>
              </a:rPr>
              <a:t>技術を活用する事業</a:t>
            </a:r>
          </a:p>
        </p:txBody>
      </p:sp>
      <p:sp>
        <p:nvSpPr>
          <p:cNvPr id="32" name="正方形/長方形 31">
            <a:extLst>
              <a:ext uri="{FF2B5EF4-FFF2-40B4-BE49-F238E27FC236}">
                <a16:creationId xmlns:a16="http://schemas.microsoft.com/office/drawing/2014/main" id="{B664DBBA-7C3A-45E1-A881-4EB8855AE8AB}"/>
              </a:ext>
            </a:extLst>
          </p:cNvPr>
          <p:cNvSpPr/>
          <p:nvPr/>
        </p:nvSpPr>
        <p:spPr>
          <a:xfrm>
            <a:off x="3077714" y="2279056"/>
            <a:ext cx="250209" cy="133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a:latin typeface="Meiryo UI" panose="020B0604030504040204" pitchFamily="50" charset="-128"/>
                <a:ea typeface="Meiryo UI" panose="020B0604030504040204" pitchFamily="50" charset="-128"/>
              </a:rPr>
              <a:t>街の</a:t>
            </a:r>
            <a:r>
              <a:rPr kumimoji="1" lang="en-US" altLang="ja-JP" sz="1200" b="1" dirty="0">
                <a:latin typeface="Meiryo UI" panose="020B0604030504040204" pitchFamily="50" charset="-128"/>
                <a:ea typeface="Meiryo UI" panose="020B0604030504040204" pitchFamily="50" charset="-128"/>
              </a:rPr>
              <a:t>DX</a:t>
            </a:r>
            <a:r>
              <a:rPr kumimoji="1" lang="ja-JP" altLang="en-US" sz="1200" b="1" dirty="0">
                <a:latin typeface="Meiryo UI" panose="020B0604030504040204" pitchFamily="50" charset="-128"/>
                <a:ea typeface="Meiryo UI" panose="020B0604030504040204" pitchFamily="50" charset="-128"/>
              </a:rPr>
              <a:t>事業</a:t>
            </a:r>
          </a:p>
        </p:txBody>
      </p:sp>
      <p:sp>
        <p:nvSpPr>
          <p:cNvPr id="33" name="正方形/長方形 32">
            <a:extLst>
              <a:ext uri="{FF2B5EF4-FFF2-40B4-BE49-F238E27FC236}">
                <a16:creationId xmlns:a16="http://schemas.microsoft.com/office/drawing/2014/main" id="{A792EDA4-F39A-4F97-A3DD-3763B4C99F48}"/>
              </a:ext>
            </a:extLst>
          </p:cNvPr>
          <p:cNvSpPr/>
          <p:nvPr/>
        </p:nvSpPr>
        <p:spPr>
          <a:xfrm>
            <a:off x="3077714" y="3742083"/>
            <a:ext cx="250209" cy="133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a:latin typeface="Meiryo UI" panose="020B0604030504040204" pitchFamily="50" charset="-128"/>
                <a:ea typeface="Meiryo UI" panose="020B0604030504040204" pitchFamily="50" charset="-128"/>
              </a:rPr>
              <a:t>庁内</a:t>
            </a:r>
            <a:r>
              <a:rPr kumimoji="1" lang="en-US" altLang="ja-JP" sz="1200" b="1" dirty="0">
                <a:latin typeface="Meiryo UI" panose="020B0604030504040204" pitchFamily="50" charset="-128"/>
                <a:ea typeface="Meiryo UI" panose="020B0604030504040204" pitchFamily="50" charset="-128"/>
              </a:rPr>
              <a:t>DX</a:t>
            </a:r>
            <a:r>
              <a:rPr kumimoji="1" lang="ja-JP" altLang="en-US" sz="1200" b="1" dirty="0">
                <a:latin typeface="Meiryo UI" panose="020B0604030504040204" pitchFamily="50" charset="-128"/>
                <a:ea typeface="Meiryo UI" panose="020B0604030504040204" pitchFamily="50" charset="-128"/>
              </a:rPr>
              <a:t>事業</a:t>
            </a:r>
          </a:p>
        </p:txBody>
      </p:sp>
      <p:sp>
        <p:nvSpPr>
          <p:cNvPr id="34" name="テキスト ボックス 33">
            <a:extLst>
              <a:ext uri="{FF2B5EF4-FFF2-40B4-BE49-F238E27FC236}">
                <a16:creationId xmlns:a16="http://schemas.microsoft.com/office/drawing/2014/main" id="{BF29477F-FF20-4D9B-BCFB-1DC220D3D83C}"/>
              </a:ext>
            </a:extLst>
          </p:cNvPr>
          <p:cNvSpPr txBox="1"/>
          <p:nvPr/>
        </p:nvSpPr>
        <p:spPr>
          <a:xfrm>
            <a:off x="3480588" y="2290892"/>
            <a:ext cx="4006628" cy="1384995"/>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最適な先端デジタル技術導入による事業の高度化（住民サービスの向上）と業務効率化（財源と人材の最適化）</a:t>
            </a:r>
            <a:endParaRPr kumimoji="1" lang="en-US" altLang="ja-JP" sz="12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endParaRPr kumimoji="1" lang="en-US" altLang="ja-JP" sz="6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民間ノウハウや</a:t>
            </a:r>
            <a:r>
              <a:rPr kumimoji="1" lang="en-US" altLang="ja-JP" sz="1200" dirty="0">
                <a:latin typeface="Meiryo UI" panose="020B0604030504040204" pitchFamily="50" charset="-128"/>
                <a:ea typeface="Meiryo UI" panose="020B0604030504040204" pitchFamily="50" charset="-128"/>
              </a:rPr>
              <a:t>OSPF</a:t>
            </a:r>
            <a:r>
              <a:rPr kumimoji="1" lang="ja-JP" altLang="en-US" sz="1200" dirty="0">
                <a:latin typeface="Meiryo UI" panose="020B0604030504040204" pitchFamily="50" charset="-128"/>
                <a:ea typeface="Meiryo UI" panose="020B0604030504040204" pitchFamily="50" charset="-128"/>
              </a:rPr>
              <a:t>（公民共同エコシステム）の活用などによる、最適な事業スキームの導入</a:t>
            </a:r>
            <a:endParaRPr kumimoji="1" lang="en-US" altLang="ja-JP" sz="12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endParaRPr kumimoji="1" lang="en-US" altLang="ja-JP" sz="6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多様な行政データの利活用による、政策立案支援や産業の活性化</a:t>
            </a:r>
            <a:endParaRPr kumimoji="1" lang="en-US" altLang="ja-JP" sz="1200"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A7C3CAC2-7522-4DD0-B7C5-A526E81B9815}"/>
              </a:ext>
            </a:extLst>
          </p:cNvPr>
          <p:cNvSpPr txBox="1"/>
          <p:nvPr/>
        </p:nvSpPr>
        <p:spPr>
          <a:xfrm>
            <a:off x="1548009" y="2570490"/>
            <a:ext cx="384721" cy="2283561"/>
          </a:xfrm>
          <a:prstGeom prst="rect">
            <a:avLst/>
          </a:prstGeom>
          <a:noFill/>
        </p:spPr>
        <p:txBody>
          <a:bodyPr vert="eaVert" wrap="square" rtlCol="0">
            <a:spAutoFit/>
          </a:bodyPr>
          <a:lstStyle/>
          <a:p>
            <a:r>
              <a:rPr kumimoji="1" lang="ja-JP" altLang="en-US" sz="1300" b="1" dirty="0">
                <a:latin typeface="Meiryo UI" panose="020B0604030504040204" pitchFamily="50" charset="-128"/>
                <a:ea typeface="Meiryo UI" panose="020B0604030504040204" pitchFamily="50" charset="-128"/>
              </a:rPr>
              <a:t>先端</a:t>
            </a:r>
            <a:r>
              <a:rPr kumimoji="1" lang="en-US" altLang="ja-JP" sz="1300" b="1" dirty="0">
                <a:latin typeface="Meiryo UI" panose="020B0604030504040204" pitchFamily="50" charset="-128"/>
                <a:ea typeface="Meiryo UI" panose="020B0604030504040204" pitchFamily="50" charset="-128"/>
              </a:rPr>
              <a:t>ICT</a:t>
            </a:r>
            <a:r>
              <a:rPr kumimoji="1" lang="ja-JP" altLang="en-US" sz="1300" b="1" dirty="0">
                <a:latin typeface="Meiryo UI" panose="020B0604030504040204" pitchFamily="50" charset="-128"/>
                <a:ea typeface="Meiryo UI" panose="020B0604030504040204" pitchFamily="50" charset="-128"/>
              </a:rPr>
              <a:t>技術を活用する事業</a:t>
            </a:r>
          </a:p>
        </p:txBody>
      </p:sp>
      <p:sp>
        <p:nvSpPr>
          <p:cNvPr id="35" name="テキスト ボックス 34">
            <a:extLst>
              <a:ext uri="{FF2B5EF4-FFF2-40B4-BE49-F238E27FC236}">
                <a16:creationId xmlns:a16="http://schemas.microsoft.com/office/drawing/2014/main" id="{E45737AF-3C56-4CC8-892C-F44BF9003EA8}"/>
              </a:ext>
            </a:extLst>
          </p:cNvPr>
          <p:cNvSpPr txBox="1"/>
          <p:nvPr/>
        </p:nvSpPr>
        <p:spPr>
          <a:xfrm>
            <a:off x="2381106" y="2570490"/>
            <a:ext cx="384721" cy="2283561"/>
          </a:xfrm>
          <a:prstGeom prst="rect">
            <a:avLst/>
          </a:prstGeom>
          <a:noFill/>
        </p:spPr>
        <p:txBody>
          <a:bodyPr vert="eaVert" wrap="square" rtlCol="0">
            <a:spAutoFit/>
          </a:bodyPr>
          <a:lstStyle/>
          <a:p>
            <a:r>
              <a:rPr kumimoji="1" lang="ja-JP" altLang="en-US" sz="1300" b="1" dirty="0">
                <a:latin typeface="Meiryo UI" panose="020B0604030504040204" pitchFamily="50" charset="-128"/>
                <a:ea typeface="Meiryo UI" panose="020B0604030504040204" pitchFamily="50" charset="-128"/>
              </a:rPr>
              <a:t>先端</a:t>
            </a:r>
            <a:r>
              <a:rPr kumimoji="1" lang="en-US" altLang="ja-JP" sz="1300" b="1" dirty="0">
                <a:latin typeface="Meiryo UI" panose="020B0604030504040204" pitchFamily="50" charset="-128"/>
                <a:ea typeface="Meiryo UI" panose="020B0604030504040204" pitchFamily="50" charset="-128"/>
              </a:rPr>
              <a:t>ICT</a:t>
            </a:r>
            <a:r>
              <a:rPr kumimoji="1" lang="ja-JP" altLang="en-US" sz="1300" b="1" dirty="0">
                <a:latin typeface="Meiryo UI" panose="020B0604030504040204" pitchFamily="50" charset="-128"/>
                <a:ea typeface="Meiryo UI" panose="020B0604030504040204" pitchFamily="50" charset="-128"/>
              </a:rPr>
              <a:t>技術を活用する事業</a:t>
            </a:r>
          </a:p>
        </p:txBody>
      </p:sp>
      <p:sp>
        <p:nvSpPr>
          <p:cNvPr id="36" name="テキスト ボックス 35">
            <a:extLst>
              <a:ext uri="{FF2B5EF4-FFF2-40B4-BE49-F238E27FC236}">
                <a16:creationId xmlns:a16="http://schemas.microsoft.com/office/drawing/2014/main" id="{B5892A2C-AC51-428B-A180-58D2FBF46412}"/>
              </a:ext>
            </a:extLst>
          </p:cNvPr>
          <p:cNvSpPr txBox="1"/>
          <p:nvPr/>
        </p:nvSpPr>
        <p:spPr>
          <a:xfrm>
            <a:off x="1555703" y="5293766"/>
            <a:ext cx="369332" cy="1199596"/>
          </a:xfrm>
          <a:prstGeom prst="rect">
            <a:avLst/>
          </a:prstGeom>
          <a:noFill/>
        </p:spPr>
        <p:txBody>
          <a:bodyPr vert="eaVert" wrap="square" rtlCol="0">
            <a:spAutoFit/>
          </a:bodyPr>
          <a:lstStyle/>
          <a:p>
            <a:r>
              <a:rPr kumimoji="1" lang="ja-JP" altLang="en-US" sz="1200" dirty="0">
                <a:latin typeface="Meiryo UI" panose="020B0604030504040204" pitchFamily="50" charset="-128"/>
                <a:ea typeface="Meiryo UI" panose="020B0604030504040204" pitchFamily="50" charset="-128"/>
              </a:rPr>
              <a:t>その他一般事業</a:t>
            </a:r>
          </a:p>
        </p:txBody>
      </p:sp>
      <p:sp>
        <p:nvSpPr>
          <p:cNvPr id="37" name="テキスト ボックス 36">
            <a:extLst>
              <a:ext uri="{FF2B5EF4-FFF2-40B4-BE49-F238E27FC236}">
                <a16:creationId xmlns:a16="http://schemas.microsoft.com/office/drawing/2014/main" id="{40B49715-1D4B-48BE-B7E8-7F970CA5DD80}"/>
              </a:ext>
            </a:extLst>
          </p:cNvPr>
          <p:cNvSpPr txBox="1"/>
          <p:nvPr/>
        </p:nvSpPr>
        <p:spPr>
          <a:xfrm>
            <a:off x="2388800" y="5302859"/>
            <a:ext cx="369332" cy="1199596"/>
          </a:xfrm>
          <a:prstGeom prst="rect">
            <a:avLst/>
          </a:prstGeom>
          <a:noFill/>
        </p:spPr>
        <p:txBody>
          <a:bodyPr vert="eaVert" wrap="square" rtlCol="0">
            <a:spAutoFit/>
          </a:bodyPr>
          <a:lstStyle/>
          <a:p>
            <a:r>
              <a:rPr kumimoji="1" lang="ja-JP" altLang="en-US" sz="1200" dirty="0">
                <a:latin typeface="Meiryo UI" panose="020B0604030504040204" pitchFamily="50" charset="-128"/>
                <a:ea typeface="Meiryo UI" panose="020B0604030504040204" pitchFamily="50" charset="-128"/>
              </a:rPr>
              <a:t>その他一般事業</a:t>
            </a:r>
          </a:p>
        </p:txBody>
      </p:sp>
      <p:sp>
        <p:nvSpPr>
          <p:cNvPr id="2" name="テキスト ボックス 1">
            <a:extLst>
              <a:ext uri="{FF2B5EF4-FFF2-40B4-BE49-F238E27FC236}">
                <a16:creationId xmlns:a16="http://schemas.microsoft.com/office/drawing/2014/main" id="{DCE955DF-5A85-4705-BA60-564966880819}"/>
              </a:ext>
            </a:extLst>
          </p:cNvPr>
          <p:cNvSpPr txBox="1"/>
          <p:nvPr/>
        </p:nvSpPr>
        <p:spPr>
          <a:xfrm>
            <a:off x="3918825" y="1843522"/>
            <a:ext cx="3021981" cy="307777"/>
          </a:xfrm>
          <a:prstGeom prst="rect">
            <a:avLst/>
          </a:prstGeom>
          <a:noFill/>
        </p:spPr>
        <p:txBody>
          <a:bodyPr wrap="none" rtlCol="0">
            <a:spAutoFit/>
          </a:bodyPr>
          <a:lstStyle/>
          <a:p>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スマートシティ戦略部の役割イメージ</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38" name="テキスト ボックス 37">
            <a:extLst>
              <a:ext uri="{FF2B5EF4-FFF2-40B4-BE49-F238E27FC236}">
                <a16:creationId xmlns:a16="http://schemas.microsoft.com/office/drawing/2014/main" id="{EE889F39-2BCA-4810-BFD6-F3942A22ED03}"/>
              </a:ext>
            </a:extLst>
          </p:cNvPr>
          <p:cNvSpPr txBox="1"/>
          <p:nvPr/>
        </p:nvSpPr>
        <p:spPr>
          <a:xfrm>
            <a:off x="3480588" y="3735172"/>
            <a:ext cx="4006628" cy="1331134"/>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システム導入時における専門的な助言や技術支援</a:t>
            </a:r>
            <a:endParaRPr kumimoji="1" lang="en-US" altLang="ja-JP" sz="12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endParaRPr kumimoji="1"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陳腐化したシステムの改善や、ベンダーロックの解消</a:t>
            </a:r>
            <a:endParaRPr kumimoji="1" lang="en-US" altLang="ja-JP" sz="12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endParaRPr kumimoji="1"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類似する業務のシステム共通化（</a:t>
            </a:r>
            <a:r>
              <a:rPr kumimoji="1" lang="en-US" altLang="ja-JP" sz="1200" dirty="0">
                <a:latin typeface="Meiryo UI" panose="020B0604030504040204" pitchFamily="50" charset="-128"/>
                <a:ea typeface="Meiryo UI" panose="020B0604030504040204" pitchFamily="50" charset="-128"/>
              </a:rPr>
              <a:t>AI</a:t>
            </a:r>
            <a:r>
              <a:rPr kumimoji="1" lang="ja-JP" altLang="en-US" sz="1200" dirty="0">
                <a:latin typeface="Meiryo UI" panose="020B0604030504040204" pitchFamily="50" charset="-128"/>
                <a:ea typeface="Meiryo UI" panose="020B0604030504040204" pitchFamily="50" charset="-128"/>
              </a:rPr>
              <a:t>チャットボット等）</a:t>
            </a:r>
            <a:endParaRPr kumimoji="1" lang="en-US" altLang="ja-JP" sz="12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endParaRPr kumimoji="1"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情報システム運用にかかる恒常的な助言</a:t>
            </a:r>
            <a:endParaRPr kumimoji="1" lang="en-US" altLang="ja-JP" sz="1200" dirty="0">
              <a:latin typeface="Meiryo UI" panose="020B0604030504040204" pitchFamily="50" charset="-128"/>
              <a:ea typeface="Meiryo UI" panose="020B0604030504040204" pitchFamily="50" charset="-128"/>
            </a:endParaRPr>
          </a:p>
        </p:txBody>
      </p:sp>
      <p:sp>
        <p:nvSpPr>
          <p:cNvPr id="40" name="テキスト ボックス 39">
            <a:extLst>
              <a:ext uri="{FF2B5EF4-FFF2-40B4-BE49-F238E27FC236}">
                <a16:creationId xmlns:a16="http://schemas.microsoft.com/office/drawing/2014/main" id="{D79E893F-1605-4522-B373-47722DFDE798}"/>
              </a:ext>
            </a:extLst>
          </p:cNvPr>
          <p:cNvSpPr txBox="1"/>
          <p:nvPr/>
        </p:nvSpPr>
        <p:spPr>
          <a:xfrm>
            <a:off x="537543" y="643689"/>
            <a:ext cx="8145130" cy="830997"/>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1600" b="1" dirty="0">
                <a:latin typeface="Meiryo UI" panose="020B0604030504040204" pitchFamily="50" charset="-128"/>
                <a:ea typeface="Meiryo UI" panose="020B0604030504040204" pitchFamily="50" charset="-128"/>
              </a:rPr>
              <a:t>デジタル関連事業の持続可能な事業展開を図るため、スマートシティ戦略部が、街の</a:t>
            </a:r>
            <a:r>
              <a:rPr kumimoji="1" lang="en-US" altLang="ja-JP" sz="1600" b="1" dirty="0">
                <a:latin typeface="Meiryo UI" panose="020B0604030504040204" pitchFamily="50" charset="-128"/>
                <a:ea typeface="Meiryo UI" panose="020B0604030504040204" pitchFamily="50" charset="-128"/>
              </a:rPr>
              <a:t>DX</a:t>
            </a:r>
            <a:r>
              <a:rPr kumimoji="1" lang="ja-JP" altLang="en-US" sz="1600" b="1" dirty="0">
                <a:latin typeface="Meiryo UI" panose="020B0604030504040204" pitchFamily="50" charset="-128"/>
                <a:ea typeface="Meiryo UI" panose="020B0604030504040204" pitchFamily="50" charset="-128"/>
              </a:rPr>
              <a:t>事業・庁内</a:t>
            </a:r>
            <a:r>
              <a:rPr kumimoji="1" lang="en-US" altLang="ja-JP" sz="1600" b="1" dirty="0">
                <a:latin typeface="Meiryo UI" panose="020B0604030504040204" pitchFamily="50" charset="-128"/>
                <a:ea typeface="Meiryo UI" panose="020B0604030504040204" pitchFamily="50" charset="-128"/>
              </a:rPr>
              <a:t>DX</a:t>
            </a:r>
            <a:r>
              <a:rPr kumimoji="1" lang="ja-JP" altLang="en-US" sz="1600" b="1" dirty="0">
                <a:latin typeface="Meiryo UI" panose="020B0604030504040204" pitchFamily="50" charset="-128"/>
                <a:ea typeface="Meiryo UI" panose="020B0604030504040204" pitchFamily="50" charset="-128"/>
              </a:rPr>
              <a:t>事業の特性を踏まえつつ、必要な助言や提案を行う</a:t>
            </a:r>
            <a:endParaRPr kumimoji="1" lang="en-US" altLang="ja-JP" sz="1600" b="1"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b="1" dirty="0">
                <a:latin typeface="Meiryo UI" panose="020B0604030504040204" pitchFamily="50" charset="-128"/>
                <a:ea typeface="Meiryo UI" panose="020B0604030504040204" pitchFamily="50" charset="-128"/>
              </a:rPr>
              <a:t>そのための、府庁全体の統一したデジタル改革ビジョン（中期計画）を策定する。</a:t>
            </a:r>
            <a:endParaRPr kumimoji="1" lang="en-US" altLang="ja-JP" sz="1600" b="1" dirty="0">
              <a:latin typeface="Meiryo UI" panose="020B0604030504040204" pitchFamily="50" charset="-128"/>
              <a:ea typeface="Meiryo UI" panose="020B0604030504040204" pitchFamily="50" charset="-128"/>
            </a:endParaRPr>
          </a:p>
        </p:txBody>
      </p:sp>
      <p:pic>
        <p:nvPicPr>
          <p:cNvPr id="3" name="図 2">
            <a:extLst>
              <a:ext uri="{FF2B5EF4-FFF2-40B4-BE49-F238E27FC236}">
                <a16:creationId xmlns:a16="http://schemas.microsoft.com/office/drawing/2014/main" id="{6D36A7FD-E61F-42AF-9052-BF120D4FECB4}"/>
              </a:ext>
            </a:extLst>
          </p:cNvPr>
          <p:cNvPicPr>
            <a:picLocks noChangeAspect="1"/>
          </p:cNvPicPr>
          <p:nvPr/>
        </p:nvPicPr>
        <p:blipFill rotWithShape="1">
          <a:blip r:embed="rId2"/>
          <a:srcRect b="9563"/>
          <a:stretch/>
        </p:blipFill>
        <p:spPr>
          <a:xfrm>
            <a:off x="7856909" y="5441669"/>
            <a:ext cx="1147107" cy="780067"/>
          </a:xfrm>
          <a:prstGeom prst="rect">
            <a:avLst/>
          </a:prstGeom>
        </p:spPr>
      </p:pic>
    </p:spTree>
    <p:extLst>
      <p:ext uri="{BB962C8B-B14F-4D97-AF65-F5344CB8AC3E}">
        <p14:creationId xmlns:p14="http://schemas.microsoft.com/office/powerpoint/2010/main" val="3359095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41221" y="6402159"/>
            <a:ext cx="2057400" cy="365125"/>
          </a:xfrm>
        </p:spPr>
        <p:txBody>
          <a:bodyPr/>
          <a:lstStyle/>
          <a:p>
            <a:fld id="{22008282-246F-4A9D-A809-A138ADCFA46B}" type="slidenum">
              <a:rPr kumimoji="1" lang="ja-JP" altLang="en-US" smtClean="0"/>
              <a:t>3</a:t>
            </a:fld>
            <a:endParaRPr kumimoji="1" lang="ja-JP" altLang="en-US"/>
          </a:p>
        </p:txBody>
      </p:sp>
      <p:sp>
        <p:nvSpPr>
          <p:cNvPr id="7" name="テキスト ボックス 6"/>
          <p:cNvSpPr txBox="1"/>
          <p:nvPr/>
        </p:nvSpPr>
        <p:spPr>
          <a:xfrm>
            <a:off x="2032134" y="83850"/>
            <a:ext cx="4625305" cy="400110"/>
          </a:xfrm>
          <a:prstGeom prst="rect">
            <a:avLst/>
          </a:prstGeom>
          <a:noFill/>
        </p:spPr>
        <p:txBody>
          <a:bodyPr wrap="none" rtlCol="0">
            <a:spAutoFit/>
          </a:bodyPr>
          <a:lstStyle/>
          <a:p>
            <a:r>
              <a:rPr kumimoji="1" lang="ja-JP" altLang="en-US" sz="2000" b="1" dirty="0">
                <a:latin typeface="Meiryo UI" panose="020B0604030504040204" pitchFamily="50" charset="-128"/>
                <a:ea typeface="Meiryo UI" panose="020B0604030504040204" pitchFamily="50" charset="-128"/>
              </a:rPr>
              <a:t>　「街の</a:t>
            </a:r>
            <a:r>
              <a:rPr kumimoji="1" lang="en-US" altLang="ja-JP" sz="2000" b="1" dirty="0">
                <a:latin typeface="Meiryo UI" panose="020B0604030504040204" pitchFamily="50" charset="-128"/>
                <a:ea typeface="Meiryo UI" panose="020B0604030504040204" pitchFamily="50" charset="-128"/>
              </a:rPr>
              <a:t>DX</a:t>
            </a:r>
            <a:r>
              <a:rPr kumimoji="1" lang="ja-JP" altLang="en-US" sz="2000" b="1" dirty="0">
                <a:latin typeface="Meiryo UI" panose="020B0604030504040204" pitchFamily="50" charset="-128"/>
                <a:ea typeface="Meiryo UI" panose="020B0604030504040204" pitchFamily="50" charset="-128"/>
              </a:rPr>
              <a:t>事業」と「庁内</a:t>
            </a:r>
            <a:r>
              <a:rPr kumimoji="1" lang="en-US" altLang="ja-JP" sz="2000" b="1" dirty="0">
                <a:latin typeface="Meiryo UI" panose="020B0604030504040204" pitchFamily="50" charset="-128"/>
                <a:ea typeface="Meiryo UI" panose="020B0604030504040204" pitchFamily="50" charset="-128"/>
              </a:rPr>
              <a:t>DX</a:t>
            </a:r>
            <a:r>
              <a:rPr kumimoji="1" lang="ja-JP" altLang="en-US" sz="2000" b="1" dirty="0">
                <a:latin typeface="Meiryo UI" panose="020B0604030504040204" pitchFamily="50" charset="-128"/>
                <a:ea typeface="Meiryo UI" panose="020B0604030504040204" pitchFamily="50" charset="-128"/>
              </a:rPr>
              <a:t>事業」の整理</a:t>
            </a:r>
            <a:endParaRPr kumimoji="1" lang="en-US" altLang="ja-JP" sz="2000" b="1" dirty="0">
              <a:latin typeface="Meiryo UI" panose="020B0604030504040204" pitchFamily="50" charset="-128"/>
              <a:ea typeface="Meiryo UI" panose="020B0604030504040204" pitchFamily="50" charset="-128"/>
            </a:endParaRPr>
          </a:p>
        </p:txBody>
      </p:sp>
      <p:sp>
        <p:nvSpPr>
          <p:cNvPr id="12" name="角丸四角形 11"/>
          <p:cNvSpPr/>
          <p:nvPr/>
        </p:nvSpPr>
        <p:spPr>
          <a:xfrm>
            <a:off x="4967573" y="3144333"/>
            <a:ext cx="3604113" cy="340519"/>
          </a:xfrm>
          <a:prstGeom prst="roundRect">
            <a:avLst/>
          </a:prstGeom>
          <a:solidFill>
            <a:schemeClr val="bg1"/>
          </a:solidFill>
          <a:ln>
            <a:solidFill>
              <a:schemeClr val="bg1">
                <a:lumMod val="75000"/>
              </a:schemeClr>
            </a:solidFill>
          </a:ln>
        </p:spPr>
        <p:txBody>
          <a:bodyPr wrap="square">
            <a:spAutoFit/>
          </a:bodyPr>
          <a:lstStyle/>
          <a:p>
            <a:pPr algn="ctr"/>
            <a:r>
              <a:rPr kumimoji="1" lang="ja-JP" altLang="en-US" sz="1400" b="1" dirty="0">
                <a:latin typeface="Meiryo UI" panose="020B0604030504040204" pitchFamily="50" charset="-128"/>
                <a:ea typeface="Meiryo UI" panose="020B0604030504040204" pitchFamily="50" charset="-128"/>
              </a:rPr>
              <a:t>庁内</a:t>
            </a:r>
            <a:r>
              <a:rPr kumimoji="1" lang="en-US" altLang="ja-JP" sz="1400" b="1" dirty="0">
                <a:latin typeface="Meiryo UI" panose="020B0604030504040204" pitchFamily="50" charset="-128"/>
                <a:ea typeface="Meiryo UI" panose="020B0604030504040204" pitchFamily="50" charset="-128"/>
              </a:rPr>
              <a:t>DX</a:t>
            </a:r>
            <a:r>
              <a:rPr kumimoji="1" lang="ja-JP" altLang="en-US" sz="1400" b="1" dirty="0">
                <a:latin typeface="Meiryo UI" panose="020B0604030504040204" pitchFamily="50" charset="-128"/>
                <a:ea typeface="Meiryo UI" panose="020B0604030504040204" pitchFamily="50" charset="-128"/>
              </a:rPr>
              <a:t>事業とは（庁内・市町村向け）</a:t>
            </a:r>
          </a:p>
        </p:txBody>
      </p:sp>
      <p:sp>
        <p:nvSpPr>
          <p:cNvPr id="13" name="角丸四角形 12"/>
          <p:cNvSpPr/>
          <p:nvPr/>
        </p:nvSpPr>
        <p:spPr>
          <a:xfrm>
            <a:off x="604460" y="3144333"/>
            <a:ext cx="3688309" cy="340519"/>
          </a:xfrm>
          <a:prstGeom prst="roundRect">
            <a:avLst/>
          </a:prstGeom>
          <a:solidFill>
            <a:schemeClr val="bg1"/>
          </a:solidFill>
          <a:ln>
            <a:solidFill>
              <a:schemeClr val="bg1">
                <a:lumMod val="75000"/>
              </a:schemeClr>
            </a:solidFill>
          </a:ln>
        </p:spPr>
        <p:txBody>
          <a:bodyPr wrap="square">
            <a:spAutoFit/>
          </a:bodyPr>
          <a:lstStyle/>
          <a:p>
            <a:pPr algn="ctr"/>
            <a:r>
              <a:rPr kumimoji="1" lang="ja-JP" altLang="en-US" sz="1400" b="1" dirty="0">
                <a:latin typeface="Meiryo UI" panose="020B0604030504040204" pitchFamily="50" charset="-128"/>
                <a:ea typeface="Meiryo UI" panose="020B0604030504040204" pitchFamily="50" charset="-128"/>
              </a:rPr>
              <a:t>街の</a:t>
            </a:r>
            <a:r>
              <a:rPr kumimoji="1" lang="en-US" altLang="ja-JP" sz="1400" b="1" dirty="0">
                <a:latin typeface="Meiryo UI" panose="020B0604030504040204" pitchFamily="50" charset="-128"/>
                <a:ea typeface="Meiryo UI" panose="020B0604030504040204" pitchFamily="50" charset="-128"/>
              </a:rPr>
              <a:t>DX</a:t>
            </a:r>
            <a:r>
              <a:rPr kumimoji="1" lang="ja-JP" altLang="en-US" sz="1400" b="1" dirty="0">
                <a:latin typeface="Meiryo UI" panose="020B0604030504040204" pitchFamily="50" charset="-128"/>
                <a:ea typeface="Meiryo UI" panose="020B0604030504040204" pitchFamily="50" charset="-128"/>
              </a:rPr>
              <a:t>事業とは（住民・企業向け）</a:t>
            </a:r>
          </a:p>
        </p:txBody>
      </p:sp>
      <p:sp>
        <p:nvSpPr>
          <p:cNvPr id="14" name="正方形/長方形 13"/>
          <p:cNvSpPr/>
          <p:nvPr/>
        </p:nvSpPr>
        <p:spPr>
          <a:xfrm>
            <a:off x="604460" y="3494447"/>
            <a:ext cx="3688310" cy="523220"/>
          </a:xfrm>
          <a:prstGeom prst="rect">
            <a:avLst/>
          </a:prstGeom>
        </p:spPr>
        <p:txBody>
          <a:bodyPr wrap="square">
            <a:spAutoFit/>
          </a:bodyPr>
          <a:lstStyle/>
          <a:p>
            <a:pPr marL="285750" indent="-285750">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先端</a:t>
            </a:r>
            <a:r>
              <a:rPr kumimoji="1" lang="en-US" altLang="ja-JP" sz="1400" dirty="0">
                <a:latin typeface="Meiryo UI" panose="020B0604030504040204" pitchFamily="50" charset="-128"/>
                <a:ea typeface="Meiryo UI" panose="020B0604030504040204" pitchFamily="50" charset="-128"/>
              </a:rPr>
              <a:t>ICT</a:t>
            </a:r>
            <a:r>
              <a:rPr kumimoji="1" lang="ja-JP" altLang="en-US" sz="1400" dirty="0">
                <a:latin typeface="Meiryo UI" panose="020B0604030504040204" pitchFamily="50" charset="-128"/>
                <a:ea typeface="Meiryo UI" panose="020B0604030504040204" pitchFamily="50" charset="-128"/>
              </a:rPr>
              <a:t>技術やデータを使って、</a:t>
            </a:r>
            <a:r>
              <a:rPr kumimoji="1" lang="ja-JP" altLang="en-US" sz="1400" b="1" u="sng" dirty="0">
                <a:latin typeface="Meiryo UI" panose="020B0604030504040204" pitchFamily="50" charset="-128"/>
                <a:ea typeface="Meiryo UI" panose="020B0604030504040204" pitchFamily="50" charset="-128"/>
              </a:rPr>
              <a:t>住民や企業に対して、直接的にサービスを提供</a:t>
            </a:r>
            <a:r>
              <a:rPr kumimoji="1" lang="ja-JP" altLang="en-US" sz="1400" dirty="0">
                <a:latin typeface="Meiryo UI" panose="020B0604030504040204" pitchFamily="50" charset="-128"/>
                <a:ea typeface="Meiryo UI" panose="020B0604030504040204" pitchFamily="50" charset="-128"/>
              </a:rPr>
              <a:t>する事業</a:t>
            </a:r>
            <a:endParaRPr kumimoji="1" lang="en-US" altLang="ja-JP" sz="1400" dirty="0">
              <a:latin typeface="Meiryo UI" panose="020B0604030504040204" pitchFamily="50" charset="-128"/>
              <a:ea typeface="Meiryo UI"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3510881001"/>
              </p:ext>
            </p:extLst>
          </p:nvPr>
        </p:nvGraphicFramePr>
        <p:xfrm>
          <a:off x="604461" y="4105586"/>
          <a:ext cx="3688309" cy="1615440"/>
        </p:xfrm>
        <a:graphic>
          <a:graphicData uri="http://schemas.openxmlformats.org/drawingml/2006/table">
            <a:tbl>
              <a:tblPr firstRow="1" bandRow="1">
                <a:tableStyleId>{5940675A-B579-460E-94D1-54222C63F5DA}</a:tableStyleId>
              </a:tblPr>
              <a:tblGrid>
                <a:gridCol w="706701">
                  <a:extLst>
                    <a:ext uri="{9D8B030D-6E8A-4147-A177-3AD203B41FA5}">
                      <a16:colId xmlns:a16="http://schemas.microsoft.com/office/drawing/2014/main" val="2659471038"/>
                    </a:ext>
                  </a:extLst>
                </a:gridCol>
                <a:gridCol w="2981608">
                  <a:extLst>
                    <a:ext uri="{9D8B030D-6E8A-4147-A177-3AD203B41FA5}">
                      <a16:colId xmlns:a16="http://schemas.microsoft.com/office/drawing/2014/main" val="1073840996"/>
                    </a:ext>
                  </a:extLst>
                </a:gridCol>
              </a:tblGrid>
              <a:tr h="131564">
                <a:tc>
                  <a:txBody>
                    <a:bodyPr/>
                    <a:lstStyle/>
                    <a:p>
                      <a:pPr algn="ctr"/>
                      <a:r>
                        <a:rPr kumimoji="1" lang="ja-JP" altLang="en-US" sz="1100" b="1" dirty="0">
                          <a:latin typeface="Meiryo UI" panose="020B0604030504040204" pitchFamily="50" charset="-128"/>
                          <a:ea typeface="Meiryo UI" panose="020B0604030504040204" pitchFamily="50" charset="-128"/>
                        </a:rPr>
                        <a:t>対象</a:t>
                      </a:r>
                    </a:p>
                  </a:txBody>
                  <a:tcPr>
                    <a:solidFill>
                      <a:schemeClr val="accent2">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事例</a:t>
                      </a:r>
                    </a:p>
                  </a:txBody>
                  <a:tcPr>
                    <a:solidFill>
                      <a:schemeClr val="accent2">
                        <a:lumMod val="20000"/>
                        <a:lumOff val="80000"/>
                      </a:schemeClr>
                    </a:solidFill>
                  </a:tcPr>
                </a:tc>
                <a:extLst>
                  <a:ext uri="{0D108BD9-81ED-4DB2-BD59-A6C34878D82A}">
                    <a16:rowId xmlns:a16="http://schemas.microsoft.com/office/drawing/2014/main" val="238409994"/>
                  </a:ext>
                </a:extLst>
              </a:tr>
              <a:tr h="9268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対住民</a:t>
                      </a:r>
                    </a:p>
                  </a:txBody>
                  <a:tcPr/>
                </a:tc>
                <a:tc>
                  <a:txBody>
                    <a:bodyPr/>
                    <a:lstStyle/>
                    <a:p>
                      <a:r>
                        <a:rPr kumimoji="1" lang="ja-JP" altLang="en-US" sz="1100" b="0" dirty="0">
                          <a:latin typeface="Meiryo UI" panose="020B0604030504040204" pitchFamily="50" charset="-128"/>
                          <a:ea typeface="Meiryo UI" panose="020B0604030504040204" pitchFamily="50" charset="-128"/>
                        </a:rPr>
                        <a:t>■先端</a:t>
                      </a:r>
                      <a:r>
                        <a:rPr kumimoji="1" lang="en-US" altLang="ja-JP" sz="1100" b="0" dirty="0">
                          <a:latin typeface="Meiryo UI" panose="020B0604030504040204" pitchFamily="50" charset="-128"/>
                          <a:ea typeface="Meiryo UI" panose="020B0604030504040204" pitchFamily="50" charset="-128"/>
                        </a:rPr>
                        <a:t>ICT</a:t>
                      </a:r>
                      <a:r>
                        <a:rPr kumimoji="1" lang="ja-JP" altLang="en-US" sz="1100" b="0" dirty="0">
                          <a:latin typeface="Meiryo UI" panose="020B0604030504040204" pitchFamily="50" charset="-128"/>
                          <a:ea typeface="Meiryo UI" panose="020B0604030504040204" pitchFamily="50" charset="-128"/>
                        </a:rPr>
                        <a:t>技術を活用した次のような事業</a:t>
                      </a:r>
                      <a:endParaRPr kumimoji="1" lang="en-US" altLang="ja-JP" sz="1100" b="0" dirty="0">
                        <a:latin typeface="Meiryo UI" panose="020B0604030504040204" pitchFamily="50" charset="-128"/>
                        <a:ea typeface="Meiryo UI" panose="020B0604030504040204" pitchFamily="50" charset="-128"/>
                      </a:endParaRPr>
                    </a:p>
                    <a:p>
                      <a:r>
                        <a:rPr kumimoji="1" lang="ja-JP" altLang="en-US" sz="1100" b="0" dirty="0">
                          <a:latin typeface="Meiryo UI" panose="020B0604030504040204" pitchFamily="50" charset="-128"/>
                          <a:ea typeface="Meiryo UI" panose="020B0604030504040204" pitchFamily="50" charset="-128"/>
                        </a:rPr>
                        <a:t>　・健康づくり、高齢者サポート　など</a:t>
                      </a:r>
                      <a:endParaRPr kumimoji="1" lang="en-US" altLang="ja-JP" sz="1100" b="0" dirty="0">
                        <a:latin typeface="Meiryo UI" panose="020B0604030504040204" pitchFamily="50" charset="-128"/>
                        <a:ea typeface="Meiryo UI" panose="020B0604030504040204" pitchFamily="50" charset="-128"/>
                      </a:endParaRPr>
                    </a:p>
                    <a:p>
                      <a:r>
                        <a:rPr kumimoji="1" lang="ja-JP" altLang="en-US" sz="1100" b="0" dirty="0">
                          <a:latin typeface="Meiryo UI" panose="020B0604030504040204" pitchFamily="50" charset="-128"/>
                          <a:ea typeface="Meiryo UI" panose="020B0604030504040204" pitchFamily="50" charset="-128"/>
                        </a:rPr>
                        <a:t>　・子育て、教育施策のサービス向上　など</a:t>
                      </a:r>
                      <a:endParaRPr kumimoji="1" lang="en-US" altLang="ja-JP" sz="1100" b="0" dirty="0">
                        <a:latin typeface="Meiryo UI" panose="020B0604030504040204" pitchFamily="50" charset="-128"/>
                        <a:ea typeface="Meiryo UI" panose="020B0604030504040204" pitchFamily="50" charset="-128"/>
                      </a:endParaRPr>
                    </a:p>
                    <a:p>
                      <a:r>
                        <a:rPr kumimoji="1" lang="ja-JP" altLang="en-US" sz="1100" b="0" dirty="0">
                          <a:latin typeface="Meiryo UI" panose="020B0604030504040204" pitchFamily="50" charset="-128"/>
                          <a:ea typeface="Meiryo UI" panose="020B0604030504040204" pitchFamily="50" charset="-128"/>
                        </a:rPr>
                        <a:t>　・交通、観光の利便性向上　など</a:t>
                      </a:r>
                      <a:endParaRPr kumimoji="1" lang="en-US" altLang="ja-JP" sz="1100" b="0" dirty="0">
                        <a:latin typeface="Meiryo UI" panose="020B0604030504040204" pitchFamily="50" charset="-128"/>
                        <a:ea typeface="Meiryo UI" panose="020B0604030504040204" pitchFamily="50" charset="-128"/>
                      </a:endParaRPr>
                    </a:p>
                    <a:p>
                      <a:r>
                        <a:rPr kumimoji="1" lang="ja-JP" altLang="en-US" sz="1100" b="0" dirty="0">
                          <a:latin typeface="Meiryo UI" panose="020B0604030504040204" pitchFamily="50" charset="-128"/>
                          <a:ea typeface="Meiryo UI" panose="020B0604030504040204" pitchFamily="50" charset="-128"/>
                        </a:rPr>
                        <a:t>　・防災、防犯、見守り　など</a:t>
                      </a:r>
                      <a:endParaRPr kumimoji="1" lang="en-US" altLang="ja-JP" sz="11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18223471"/>
                  </a:ext>
                </a:extLst>
              </a:tr>
              <a:tr h="417674">
                <a:tc>
                  <a:txBody>
                    <a:bodyPr/>
                    <a:lstStyle/>
                    <a:p>
                      <a:r>
                        <a:rPr kumimoji="1" lang="ja-JP" altLang="en-US" sz="1100" dirty="0">
                          <a:latin typeface="Meiryo UI" panose="020B0604030504040204" pitchFamily="50" charset="-128"/>
                          <a:ea typeface="Meiryo UI" panose="020B0604030504040204" pitchFamily="50" charset="-128"/>
                        </a:rPr>
                        <a:t>対企業</a:t>
                      </a:r>
                    </a:p>
                  </a:txBody>
                  <a:tcPr/>
                </a:tc>
                <a:tc>
                  <a:txBody>
                    <a:bodyPr/>
                    <a:lstStyle/>
                    <a:p>
                      <a:r>
                        <a:rPr kumimoji="1" lang="ja-JP" altLang="en-US" sz="1100" dirty="0">
                          <a:latin typeface="Meiryo UI" panose="020B0604030504040204" pitchFamily="50" charset="-128"/>
                          <a:ea typeface="Meiryo UI" panose="020B0604030504040204" pitchFamily="50" charset="-128"/>
                        </a:rPr>
                        <a:t>　・企業の生産性向上、ベンチャー支援　など</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・データ流通基盤、キャッシュレス　など</a:t>
                      </a:r>
                    </a:p>
                  </a:txBody>
                  <a:tcPr/>
                </a:tc>
                <a:extLst>
                  <a:ext uri="{0D108BD9-81ED-4DB2-BD59-A6C34878D82A}">
                    <a16:rowId xmlns:a16="http://schemas.microsoft.com/office/drawing/2014/main" val="1426202854"/>
                  </a:ext>
                </a:extLst>
              </a:tr>
            </a:tbl>
          </a:graphicData>
        </a:graphic>
      </p:graphicFrame>
      <p:sp>
        <p:nvSpPr>
          <p:cNvPr id="17" name="正方形/長方形 16"/>
          <p:cNvSpPr/>
          <p:nvPr/>
        </p:nvSpPr>
        <p:spPr>
          <a:xfrm>
            <a:off x="4923311" y="3494447"/>
            <a:ext cx="3767730" cy="523220"/>
          </a:xfrm>
          <a:prstGeom prst="rect">
            <a:avLst/>
          </a:prstGeom>
        </p:spPr>
        <p:txBody>
          <a:bodyPr wrap="square">
            <a:spAutoFit/>
          </a:bodyPr>
          <a:lstStyle/>
          <a:p>
            <a:pPr marL="285750" indent="-285750">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先端</a:t>
            </a:r>
            <a:r>
              <a:rPr kumimoji="1" lang="en-US" altLang="ja-JP" sz="1400" dirty="0">
                <a:latin typeface="Meiryo UI" panose="020B0604030504040204" pitchFamily="50" charset="-128"/>
                <a:ea typeface="Meiryo UI" panose="020B0604030504040204" pitchFamily="50" charset="-128"/>
              </a:rPr>
              <a:t>ICT</a:t>
            </a:r>
            <a:r>
              <a:rPr kumimoji="1" lang="ja-JP" altLang="en-US" sz="1400" dirty="0">
                <a:latin typeface="Meiryo UI" panose="020B0604030504040204" pitchFamily="50" charset="-128"/>
                <a:ea typeface="Meiryo UI" panose="020B0604030504040204" pitchFamily="50" charset="-128"/>
              </a:rPr>
              <a:t>技術やデータを使って、</a:t>
            </a:r>
            <a:r>
              <a:rPr kumimoji="1" lang="ja-JP" altLang="en-US" sz="1400" b="1" u="sng" dirty="0">
                <a:latin typeface="Meiryo UI" panose="020B0604030504040204" pitchFamily="50" charset="-128"/>
                <a:ea typeface="Meiryo UI" panose="020B0604030504040204" pitchFamily="50" charset="-128"/>
              </a:rPr>
              <a:t>行政内部の業務の効率化や生産性の向上を図る</a:t>
            </a:r>
            <a:r>
              <a:rPr kumimoji="1" lang="ja-JP" altLang="en-US" sz="1400" dirty="0">
                <a:latin typeface="Meiryo UI" panose="020B0604030504040204" pitchFamily="50" charset="-128"/>
                <a:ea typeface="Meiryo UI" panose="020B0604030504040204" pitchFamily="50" charset="-128"/>
              </a:rPr>
              <a:t>事業</a:t>
            </a:r>
            <a:endParaRPr kumimoji="1" lang="en-US" altLang="ja-JP" sz="1400" dirty="0">
              <a:latin typeface="Meiryo UI" panose="020B0604030504040204" pitchFamily="50" charset="-128"/>
              <a:ea typeface="Meiryo UI" panose="020B0604030504040204" pitchFamily="50"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2493435840"/>
              </p:ext>
            </p:extLst>
          </p:nvPr>
        </p:nvGraphicFramePr>
        <p:xfrm>
          <a:off x="5006211" y="4101738"/>
          <a:ext cx="3568618" cy="1613060"/>
        </p:xfrm>
        <a:graphic>
          <a:graphicData uri="http://schemas.openxmlformats.org/drawingml/2006/table">
            <a:tbl>
              <a:tblPr firstRow="1" bandRow="1">
                <a:tableStyleId>{5940675A-B579-460E-94D1-54222C63F5DA}</a:tableStyleId>
              </a:tblPr>
              <a:tblGrid>
                <a:gridCol w="649605">
                  <a:extLst>
                    <a:ext uri="{9D8B030D-6E8A-4147-A177-3AD203B41FA5}">
                      <a16:colId xmlns:a16="http://schemas.microsoft.com/office/drawing/2014/main" val="2659471038"/>
                    </a:ext>
                  </a:extLst>
                </a:gridCol>
                <a:gridCol w="671830">
                  <a:extLst>
                    <a:ext uri="{9D8B030D-6E8A-4147-A177-3AD203B41FA5}">
                      <a16:colId xmlns:a16="http://schemas.microsoft.com/office/drawing/2014/main" val="1349683552"/>
                    </a:ext>
                  </a:extLst>
                </a:gridCol>
                <a:gridCol w="2247183">
                  <a:extLst>
                    <a:ext uri="{9D8B030D-6E8A-4147-A177-3AD203B41FA5}">
                      <a16:colId xmlns:a16="http://schemas.microsoft.com/office/drawing/2014/main" val="1073840996"/>
                    </a:ext>
                  </a:extLst>
                </a:gridCol>
              </a:tblGrid>
              <a:tr h="238561">
                <a:tc>
                  <a:txBody>
                    <a:bodyPr/>
                    <a:lstStyle/>
                    <a:p>
                      <a:pPr algn="ctr"/>
                      <a:r>
                        <a:rPr kumimoji="1" lang="ja-JP" altLang="en-US" sz="1100" b="1" dirty="0">
                          <a:latin typeface="Meiryo UI" panose="020B0604030504040204" pitchFamily="50" charset="-128"/>
                          <a:ea typeface="Meiryo UI" panose="020B0604030504040204" pitchFamily="50" charset="-128"/>
                        </a:rPr>
                        <a:t>対象</a:t>
                      </a:r>
                    </a:p>
                  </a:txBody>
                  <a:tcPr>
                    <a:solidFill>
                      <a:schemeClr val="accent2">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分類</a:t>
                      </a:r>
                    </a:p>
                  </a:txBody>
                  <a:tcPr>
                    <a:solidFill>
                      <a:schemeClr val="accent2">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事例</a:t>
                      </a:r>
                    </a:p>
                  </a:txBody>
                  <a:tcPr>
                    <a:solidFill>
                      <a:schemeClr val="accent2">
                        <a:lumMod val="20000"/>
                        <a:lumOff val="80000"/>
                      </a:schemeClr>
                    </a:solidFill>
                  </a:tcPr>
                </a:tc>
                <a:extLst>
                  <a:ext uri="{0D108BD9-81ED-4DB2-BD59-A6C34878D82A}">
                    <a16:rowId xmlns:a16="http://schemas.microsoft.com/office/drawing/2014/main" val="238409994"/>
                  </a:ext>
                </a:extLst>
              </a:tr>
              <a:tr h="51933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府庁内</a:t>
                      </a:r>
                    </a:p>
                  </a:txBody>
                  <a:tcPr/>
                </a:tc>
                <a:tc>
                  <a:txBody>
                    <a:bodyPr/>
                    <a:lstStyle/>
                    <a:p>
                      <a:r>
                        <a:rPr kumimoji="1" lang="ja-JP" altLang="en-US" sz="1100" dirty="0">
                          <a:latin typeface="Meiryo UI" panose="020B0604030504040204" pitchFamily="50" charset="-128"/>
                          <a:ea typeface="Meiryo UI" panose="020B0604030504040204" pitchFamily="50" charset="-128"/>
                        </a:rPr>
                        <a:t>情報</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システム</a:t>
                      </a:r>
                    </a:p>
                  </a:txBody>
                  <a:tcPr/>
                </a:tc>
                <a:tc>
                  <a:txBody>
                    <a:bodyPr/>
                    <a:lstStyle/>
                    <a:p>
                      <a:r>
                        <a:rPr kumimoji="1" lang="ja-JP" altLang="en-US" sz="1100" dirty="0">
                          <a:latin typeface="Meiryo UI" panose="020B0604030504040204" pitchFamily="50" charset="-128"/>
                          <a:ea typeface="Meiryo UI" panose="020B0604030504040204" pitchFamily="50" charset="-128"/>
                        </a:rPr>
                        <a:t>総務事務システム、電子調達システム、税務システム　など</a:t>
                      </a:r>
                    </a:p>
                  </a:txBody>
                  <a:tcPr/>
                </a:tc>
                <a:extLst>
                  <a:ext uri="{0D108BD9-81ED-4DB2-BD59-A6C34878D82A}">
                    <a16:rowId xmlns:a16="http://schemas.microsoft.com/office/drawing/2014/main" val="3118223471"/>
                  </a:ext>
                </a:extLst>
              </a:tr>
              <a:tr h="31531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en-US" altLang="ja-JP" sz="1100" dirty="0">
                          <a:latin typeface="Meiryo UI" panose="020B0604030504040204" pitchFamily="50" charset="-128"/>
                          <a:ea typeface="Meiryo UI" panose="020B0604030504040204" pitchFamily="50" charset="-128"/>
                        </a:rPr>
                        <a:t>BPR</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r>
                        <a:rPr kumimoji="1" lang="en-US" altLang="ja-JP" sz="1100" dirty="0">
                          <a:latin typeface="Meiryo UI" panose="020B0604030504040204" pitchFamily="50" charset="-128"/>
                          <a:ea typeface="Meiryo UI" panose="020B0604030504040204" pitchFamily="50" charset="-128"/>
                        </a:rPr>
                        <a:t>AI</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OCR</a:t>
                      </a:r>
                      <a:r>
                        <a:rPr kumimoji="1" lang="ja-JP" altLang="en-US" sz="1100" dirty="0" err="1">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RPA</a:t>
                      </a:r>
                      <a:r>
                        <a:rPr kumimoji="1" lang="ja-JP" altLang="en-US" sz="1100" dirty="0" err="1">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オンライン化など</a:t>
                      </a:r>
                    </a:p>
                  </a:txBody>
                  <a:tcPr/>
                </a:tc>
                <a:extLst>
                  <a:ext uri="{0D108BD9-81ED-4DB2-BD59-A6C34878D82A}">
                    <a16:rowId xmlns:a16="http://schemas.microsoft.com/office/drawing/2014/main" val="1072334832"/>
                  </a:ext>
                </a:extLst>
              </a:tr>
              <a:tr h="519335">
                <a:tc>
                  <a:txBody>
                    <a:bodyPr/>
                    <a:lstStyle/>
                    <a:p>
                      <a:r>
                        <a:rPr kumimoji="1" lang="ja-JP" altLang="en-US" sz="1100" dirty="0">
                          <a:latin typeface="Meiryo UI" panose="020B0604030504040204" pitchFamily="50" charset="-128"/>
                          <a:ea typeface="Meiryo UI" panose="020B0604030504040204" pitchFamily="50" charset="-128"/>
                        </a:rPr>
                        <a:t>市町村</a:t>
                      </a:r>
                    </a:p>
                  </a:txBody>
                  <a:tcPr/>
                </a:tc>
                <a:tc>
                  <a:txBody>
                    <a:bodyPr/>
                    <a:lstStyle/>
                    <a:p>
                      <a:r>
                        <a:rPr kumimoji="1" lang="ja-JP" altLang="en-US" sz="1100" dirty="0">
                          <a:latin typeface="Meiryo UI" panose="020B0604030504040204" pitchFamily="50" charset="-128"/>
                          <a:ea typeface="Meiryo UI" panose="020B0604030504040204" pitchFamily="50" charset="-128"/>
                        </a:rPr>
                        <a:t>標準化</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広域化</a:t>
                      </a:r>
                    </a:p>
                  </a:txBody>
                  <a:tcPr/>
                </a:tc>
                <a:tc>
                  <a:txBody>
                    <a:bodyPr/>
                    <a:lstStyle/>
                    <a:p>
                      <a:r>
                        <a:rPr kumimoji="1" lang="ja-JP" altLang="en-US" sz="1100" dirty="0">
                          <a:latin typeface="Meiryo UI" panose="020B0604030504040204" pitchFamily="50" charset="-128"/>
                          <a:ea typeface="Meiryo UI" panose="020B0604030504040204" pitchFamily="50" charset="-128"/>
                        </a:rPr>
                        <a:t>基幹情報システムの標準化</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共通システムの共同発注拡大</a:t>
                      </a:r>
                      <a:endParaRPr kumimoji="1" lang="en-US" altLang="ja-JP"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426202854"/>
                  </a:ext>
                </a:extLst>
              </a:tr>
            </a:tbl>
          </a:graphicData>
        </a:graphic>
      </p:graphicFrame>
      <p:cxnSp>
        <p:nvCxnSpPr>
          <p:cNvPr id="19" name="直線コネクタ 18"/>
          <p:cNvCxnSpPr/>
          <p:nvPr/>
        </p:nvCxnSpPr>
        <p:spPr>
          <a:xfrm>
            <a:off x="72000" y="519081"/>
            <a:ext cx="9072000" cy="0"/>
          </a:xfrm>
          <a:prstGeom prst="line">
            <a:avLst/>
          </a:prstGeom>
        </p:spPr>
        <p:style>
          <a:lnRef idx="1">
            <a:schemeClr val="dk1"/>
          </a:lnRef>
          <a:fillRef idx="0">
            <a:schemeClr val="dk1"/>
          </a:fillRef>
          <a:effectRef idx="0">
            <a:schemeClr val="dk1"/>
          </a:effectRef>
          <a:fontRef idx="minor">
            <a:schemeClr val="tx1"/>
          </a:fontRef>
        </p:style>
      </p:cxnSp>
      <p:sp>
        <p:nvSpPr>
          <p:cNvPr id="18" name="テキスト ボックス 17"/>
          <p:cNvSpPr txBox="1"/>
          <p:nvPr/>
        </p:nvSpPr>
        <p:spPr>
          <a:xfrm>
            <a:off x="724653" y="613101"/>
            <a:ext cx="8145130" cy="584775"/>
          </a:xfrm>
          <a:prstGeom prst="rect">
            <a:avLst/>
          </a:prstGeom>
          <a:no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大阪府では、</a:t>
            </a:r>
            <a:r>
              <a:rPr kumimoji="1" lang="en-US" altLang="ja-JP" sz="1600" b="1" dirty="0">
                <a:latin typeface="Meiryo UI" panose="020B0604030504040204" pitchFamily="50" charset="-128"/>
                <a:ea typeface="Meiryo UI" panose="020B0604030504040204" pitchFamily="50" charset="-128"/>
              </a:rPr>
              <a:t>ICT</a:t>
            </a:r>
            <a:r>
              <a:rPr kumimoji="1" lang="ja-JP" altLang="en-US" sz="1600" b="1" dirty="0">
                <a:latin typeface="Meiryo UI" panose="020B0604030504040204" pitchFamily="50" charset="-128"/>
                <a:ea typeface="Meiryo UI" panose="020B0604030504040204" pitchFamily="50" charset="-128"/>
              </a:rPr>
              <a:t>を活かした事業を多く展開しているが、専門性に裏付けされた全体を統括する方針がないため、次のような課題があると（可能性があると）考えられる。</a:t>
            </a:r>
            <a:endParaRPr kumimoji="1" lang="en-US" altLang="ja-JP" sz="1600" b="1"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268A7FB6-4CE5-4435-8B11-E12F705976C6}"/>
              </a:ext>
            </a:extLst>
          </p:cNvPr>
          <p:cNvSpPr/>
          <p:nvPr/>
        </p:nvSpPr>
        <p:spPr>
          <a:xfrm>
            <a:off x="938314" y="6306864"/>
            <a:ext cx="7376615" cy="369332"/>
          </a:xfrm>
          <a:prstGeom prst="rect">
            <a:avLst/>
          </a:prstGeom>
        </p:spPr>
        <p:txBody>
          <a:bodyPr wrap="square">
            <a:spAutoFit/>
          </a:bodyPr>
          <a:lstStyle/>
          <a:p>
            <a:r>
              <a:rPr kumimoji="1" lang="ja-JP" altLang="en-US" b="1" dirty="0">
                <a:latin typeface="Meiryo UI" panose="020B0604030504040204" pitchFamily="50" charset="-128"/>
                <a:ea typeface="Meiryo UI" panose="020B0604030504040204" pitchFamily="50" charset="-128"/>
              </a:rPr>
              <a:t>　</a:t>
            </a:r>
            <a:r>
              <a:rPr kumimoji="1" lang="en-US" altLang="ja-JP" b="1" dirty="0">
                <a:latin typeface="Meiryo UI" panose="020B0604030504040204" pitchFamily="50" charset="-128"/>
                <a:ea typeface="Meiryo UI" panose="020B0604030504040204" pitchFamily="50" charset="-128"/>
              </a:rPr>
              <a:t>ICT</a:t>
            </a:r>
            <a:r>
              <a:rPr kumimoji="1" lang="ja-JP" altLang="en-US" b="1" dirty="0">
                <a:latin typeface="Meiryo UI" panose="020B0604030504040204" pitchFamily="50" charset="-128"/>
                <a:ea typeface="Meiryo UI" panose="020B0604030504040204" pitchFamily="50" charset="-128"/>
              </a:rPr>
              <a:t>関連事業の棚卸をしたうえで、効率的な開発と全体最適化を図る　</a:t>
            </a:r>
            <a:endParaRPr kumimoji="1" lang="en-US" altLang="ja-JP" b="1"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E531BAFF-9B9D-43C9-A0B6-4C76C20554CA}"/>
              </a:ext>
            </a:extLst>
          </p:cNvPr>
          <p:cNvSpPr/>
          <p:nvPr/>
        </p:nvSpPr>
        <p:spPr>
          <a:xfrm>
            <a:off x="4797218" y="1321605"/>
            <a:ext cx="3944825" cy="1508105"/>
          </a:xfrm>
          <a:prstGeom prst="rect">
            <a:avLst/>
          </a:prstGeom>
          <a:solidFill>
            <a:schemeClr val="bg1"/>
          </a:solidFill>
          <a:ln w="19050">
            <a:solidFill>
              <a:schemeClr val="accent2"/>
            </a:solidFill>
          </a:ln>
        </p:spPr>
        <p:txBody>
          <a:bodyPr wrap="square">
            <a:spAutoFit/>
          </a:bodyPr>
          <a:lstStyle/>
          <a:p>
            <a:pPr algn="ctr"/>
            <a:r>
              <a:rPr kumimoji="1" lang="ja-JP" altLang="en-US" sz="1600" b="1" u="sng" dirty="0">
                <a:latin typeface="Meiryo UI" panose="020B0604030504040204" pitchFamily="50" charset="-128"/>
                <a:ea typeface="Meiryo UI" panose="020B0604030504040204" pitchFamily="50" charset="-128"/>
              </a:rPr>
              <a:t>２．庁内</a:t>
            </a:r>
            <a:r>
              <a:rPr kumimoji="1" lang="en-US" altLang="ja-JP" sz="1600" b="1" u="sng" dirty="0">
                <a:latin typeface="Meiryo UI" panose="020B0604030504040204" pitchFamily="50" charset="-128"/>
                <a:ea typeface="Meiryo UI" panose="020B0604030504040204" pitchFamily="50" charset="-128"/>
              </a:rPr>
              <a:t>DX</a:t>
            </a:r>
            <a:r>
              <a:rPr kumimoji="1" lang="ja-JP" altLang="en-US" sz="1600" b="1" u="sng" dirty="0">
                <a:latin typeface="Meiryo UI" panose="020B0604030504040204" pitchFamily="50" charset="-128"/>
                <a:ea typeface="Meiryo UI" panose="020B0604030504040204" pitchFamily="50" charset="-128"/>
              </a:rPr>
              <a:t>事業</a:t>
            </a:r>
            <a:endParaRPr kumimoji="1" lang="en-US" altLang="ja-JP" sz="1600" b="1" u="sng" dirty="0">
              <a:latin typeface="Meiryo UI" panose="020B0604030504040204" pitchFamily="50" charset="-128"/>
              <a:ea typeface="Meiryo UI" panose="020B0604030504040204" pitchFamily="50" charset="-128"/>
            </a:endParaRPr>
          </a:p>
          <a:p>
            <a:endParaRPr kumimoji="1" lang="en-US" altLang="ja-JP" sz="400" b="1" u="sng" dirty="0">
              <a:latin typeface="Meiryo UI" panose="020B0604030504040204" pitchFamily="50" charset="-128"/>
              <a:ea typeface="Meiryo UI" panose="020B0604030504040204" pitchFamily="50" charset="-128"/>
            </a:endParaRPr>
          </a:p>
          <a:p>
            <a:endParaRPr kumimoji="1" lang="en-US" altLang="ja-JP" sz="400" b="1"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専門性の高いシステムなどで、いわゆるベンダーロックが起きている</a:t>
            </a:r>
            <a:endParaRPr kumimoji="1" lang="en-US" altLang="ja-JP" sz="16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kumimoji="1" lang="en-US" altLang="ja-JP" sz="4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共通性のあるシステムを別々に開発して非効率になっている</a:t>
            </a:r>
            <a:endParaRPr kumimoji="1" lang="en-US" altLang="ja-JP" sz="1600"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AB316A44-71F1-4CFE-BC6B-9F37B2FFE401}"/>
              </a:ext>
            </a:extLst>
          </p:cNvPr>
          <p:cNvSpPr/>
          <p:nvPr/>
        </p:nvSpPr>
        <p:spPr>
          <a:xfrm>
            <a:off x="463856" y="1321605"/>
            <a:ext cx="3944826" cy="1508105"/>
          </a:xfrm>
          <a:prstGeom prst="rect">
            <a:avLst/>
          </a:prstGeom>
          <a:solidFill>
            <a:schemeClr val="bg1"/>
          </a:solidFill>
          <a:ln w="19050">
            <a:solidFill>
              <a:schemeClr val="accent2"/>
            </a:solidFill>
          </a:ln>
        </p:spPr>
        <p:txBody>
          <a:bodyPr wrap="square">
            <a:spAutoFit/>
          </a:bodyPr>
          <a:lstStyle/>
          <a:p>
            <a:pPr algn="ctr"/>
            <a:r>
              <a:rPr kumimoji="1" lang="ja-JP" altLang="en-US" sz="1600" b="1" u="sng" dirty="0">
                <a:latin typeface="Meiryo UI" panose="020B0604030504040204" pitchFamily="50" charset="-128"/>
                <a:ea typeface="Meiryo UI" panose="020B0604030504040204" pitchFamily="50" charset="-128"/>
              </a:rPr>
              <a:t>１．街の</a:t>
            </a:r>
            <a:r>
              <a:rPr kumimoji="1" lang="en-US" altLang="ja-JP" sz="1600" b="1" u="sng" dirty="0">
                <a:latin typeface="Meiryo UI" panose="020B0604030504040204" pitchFamily="50" charset="-128"/>
                <a:ea typeface="Meiryo UI" panose="020B0604030504040204" pitchFamily="50" charset="-128"/>
              </a:rPr>
              <a:t>DX</a:t>
            </a:r>
            <a:r>
              <a:rPr kumimoji="1" lang="ja-JP" altLang="en-US" sz="1600" b="1" u="sng" dirty="0">
                <a:latin typeface="Meiryo UI" panose="020B0604030504040204" pitchFamily="50" charset="-128"/>
                <a:ea typeface="Meiryo UI" panose="020B0604030504040204" pitchFamily="50" charset="-128"/>
              </a:rPr>
              <a:t>事業</a:t>
            </a:r>
            <a:endParaRPr kumimoji="1" lang="en-US" altLang="ja-JP" sz="1600" b="1" u="sng" dirty="0">
              <a:latin typeface="Meiryo UI" panose="020B0604030504040204" pitchFamily="50" charset="-128"/>
              <a:ea typeface="Meiryo UI" panose="020B0604030504040204" pitchFamily="50" charset="-128"/>
            </a:endParaRPr>
          </a:p>
          <a:p>
            <a:endParaRPr kumimoji="1" lang="en-US" altLang="ja-JP" sz="400" b="1" u="sng" dirty="0">
              <a:latin typeface="Meiryo UI" panose="020B0604030504040204" pitchFamily="50" charset="-128"/>
              <a:ea typeface="Meiryo UI" panose="020B0604030504040204" pitchFamily="50" charset="-128"/>
            </a:endParaRPr>
          </a:p>
          <a:p>
            <a:endParaRPr kumimoji="1" lang="en-US" altLang="ja-JP" sz="400" b="1"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各部局が個々に企画・運用するため、必ずしも全体最適が図られていない</a:t>
            </a:r>
            <a:endParaRPr kumimoji="1" lang="en-US" altLang="ja-JP" sz="16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kumimoji="1" lang="en-US" altLang="ja-JP" sz="4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最新のテクノロジーを、最適なコストで活かしきれていない</a:t>
            </a:r>
            <a:endParaRPr kumimoji="1" lang="en-US" altLang="ja-JP" sz="1600" dirty="0">
              <a:latin typeface="Meiryo UI" panose="020B0604030504040204" pitchFamily="50" charset="-128"/>
              <a:ea typeface="Meiryo UI" panose="020B0604030504040204" pitchFamily="50" charset="-128"/>
            </a:endParaRPr>
          </a:p>
        </p:txBody>
      </p:sp>
      <p:sp>
        <p:nvSpPr>
          <p:cNvPr id="6" name="二等辺三角形 5"/>
          <p:cNvSpPr/>
          <p:nvPr/>
        </p:nvSpPr>
        <p:spPr>
          <a:xfrm rot="10800000">
            <a:off x="2508047" y="5953561"/>
            <a:ext cx="4237151" cy="22613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大かっこ 7"/>
          <p:cNvSpPr/>
          <p:nvPr/>
        </p:nvSpPr>
        <p:spPr>
          <a:xfrm>
            <a:off x="463856" y="3038093"/>
            <a:ext cx="3944826" cy="2772000"/>
          </a:xfrm>
          <a:prstGeom prst="bracketPair">
            <a:avLst>
              <a:gd name="adj" fmla="val 4822"/>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1" name="大かっこ 20"/>
          <p:cNvSpPr/>
          <p:nvPr/>
        </p:nvSpPr>
        <p:spPr>
          <a:xfrm>
            <a:off x="4818107" y="3038093"/>
            <a:ext cx="3944826" cy="2772000"/>
          </a:xfrm>
          <a:prstGeom prst="bracketPair">
            <a:avLst>
              <a:gd name="adj" fmla="val 4822"/>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610824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54674" y="1684997"/>
            <a:ext cx="8829675" cy="4562475"/>
          </a:xfrm>
          <a:prstGeom prst="rect">
            <a:avLst/>
          </a:prstGeom>
        </p:spPr>
      </p:pic>
      <p:sp>
        <p:nvSpPr>
          <p:cNvPr id="4" name="スライド番号プレースホルダー 3"/>
          <p:cNvSpPr>
            <a:spLocks noGrp="1"/>
          </p:cNvSpPr>
          <p:nvPr>
            <p:ph type="sldNum" sz="quarter" idx="12"/>
          </p:nvPr>
        </p:nvSpPr>
        <p:spPr>
          <a:xfrm>
            <a:off x="6918974" y="6382855"/>
            <a:ext cx="2057400" cy="365125"/>
          </a:xfrm>
        </p:spPr>
        <p:txBody>
          <a:bodyPr/>
          <a:lstStyle/>
          <a:p>
            <a:fld id="{22008282-246F-4A9D-A809-A138ADCFA46B}" type="slidenum">
              <a:rPr kumimoji="1" lang="ja-JP" altLang="en-US" smtClean="0"/>
              <a:t>4</a:t>
            </a:fld>
            <a:endParaRPr kumimoji="1" lang="ja-JP" altLang="en-US"/>
          </a:p>
        </p:txBody>
      </p:sp>
      <p:sp>
        <p:nvSpPr>
          <p:cNvPr id="5" name="テキスト ボックス 4"/>
          <p:cNvSpPr txBox="1"/>
          <p:nvPr/>
        </p:nvSpPr>
        <p:spPr>
          <a:xfrm>
            <a:off x="1743899" y="76970"/>
            <a:ext cx="5651227" cy="400110"/>
          </a:xfrm>
          <a:prstGeom prst="rect">
            <a:avLst/>
          </a:prstGeom>
          <a:noFill/>
        </p:spPr>
        <p:txBody>
          <a:bodyPr wrap="none" rtlCol="0">
            <a:spAutoFit/>
          </a:bodyPr>
          <a:lstStyle/>
          <a:p>
            <a:r>
              <a:rPr kumimoji="1" lang="ja-JP" altLang="en-US" sz="2000" b="1" dirty="0">
                <a:latin typeface="Meiryo UI" panose="020B0604030504040204" pitchFamily="50" charset="-128"/>
                <a:ea typeface="Meiryo UI" panose="020B0604030504040204" pitchFamily="50" charset="-128"/>
              </a:rPr>
              <a:t>「街の</a:t>
            </a:r>
            <a:r>
              <a:rPr kumimoji="1" lang="en-US" altLang="ja-JP" sz="2000" b="1" dirty="0">
                <a:latin typeface="Meiryo UI" panose="020B0604030504040204" pitchFamily="50" charset="-128"/>
                <a:ea typeface="Meiryo UI" panose="020B0604030504040204" pitchFamily="50" charset="-128"/>
              </a:rPr>
              <a:t>DX</a:t>
            </a:r>
            <a:r>
              <a:rPr kumimoji="1" lang="ja-JP" altLang="en-US" sz="2000" b="1" dirty="0">
                <a:latin typeface="Meiryo UI" panose="020B0604030504040204" pitchFamily="50" charset="-128"/>
                <a:ea typeface="Meiryo UI" panose="020B0604030504040204" pitchFamily="50" charset="-128"/>
              </a:rPr>
              <a:t>事業」と「庁内</a:t>
            </a:r>
            <a:r>
              <a:rPr kumimoji="1" lang="en-US" altLang="ja-JP" sz="2000" b="1" dirty="0">
                <a:latin typeface="Meiryo UI" panose="020B0604030504040204" pitchFamily="50" charset="-128"/>
                <a:ea typeface="Meiryo UI" panose="020B0604030504040204" pitchFamily="50" charset="-128"/>
              </a:rPr>
              <a:t>DX</a:t>
            </a:r>
            <a:r>
              <a:rPr kumimoji="1" lang="ja-JP" altLang="en-US" sz="2000" b="1" dirty="0">
                <a:latin typeface="Meiryo UI" panose="020B0604030504040204" pitchFamily="50" charset="-128"/>
                <a:ea typeface="Meiryo UI" panose="020B0604030504040204" pitchFamily="50" charset="-128"/>
              </a:rPr>
              <a:t>事業」の（仮）の棚卸し</a:t>
            </a:r>
          </a:p>
        </p:txBody>
      </p:sp>
      <p:sp>
        <p:nvSpPr>
          <p:cNvPr id="9" name="テキスト ボックス 8"/>
          <p:cNvSpPr txBox="1"/>
          <p:nvPr/>
        </p:nvSpPr>
        <p:spPr>
          <a:xfrm>
            <a:off x="2788147" y="687017"/>
            <a:ext cx="3311291" cy="830997"/>
          </a:xfrm>
          <a:prstGeom prst="rect">
            <a:avLst/>
          </a:prstGeom>
          <a:noFill/>
        </p:spPr>
        <p:txBody>
          <a:bodyPr wrap="none" rtlCol="0">
            <a:spAutoFit/>
          </a:bodyPr>
          <a:lstStyle/>
          <a:p>
            <a:r>
              <a:rPr kumimoji="1" lang="ja-JP" altLang="en-US" sz="1600" dirty="0">
                <a:latin typeface="Meiryo UI" panose="020B0604030504040204" pitchFamily="50" charset="-128"/>
                <a:ea typeface="Meiryo UI" panose="020B0604030504040204" pitchFamily="50" charset="-128"/>
              </a:rPr>
              <a:t>街の</a:t>
            </a:r>
            <a:r>
              <a:rPr kumimoji="1" lang="en-US" altLang="ja-JP" sz="1600" dirty="0">
                <a:latin typeface="Meiryo UI" panose="020B0604030504040204" pitchFamily="50" charset="-128"/>
                <a:ea typeface="Meiryo UI" panose="020B0604030504040204" pitchFamily="50" charset="-128"/>
              </a:rPr>
              <a:t>DX</a:t>
            </a:r>
            <a:r>
              <a:rPr kumimoji="1" lang="ja-JP" altLang="en-US" sz="1600" dirty="0">
                <a:latin typeface="Meiryo UI" panose="020B0604030504040204" pitchFamily="50" charset="-128"/>
                <a:ea typeface="Meiryo UI" panose="020B0604030504040204" pitchFamily="50" charset="-128"/>
              </a:rPr>
              <a:t>事業：   </a:t>
            </a:r>
            <a:r>
              <a:rPr kumimoji="1" lang="en-US" altLang="ja-JP" sz="1600" dirty="0">
                <a:latin typeface="Meiryo UI" panose="020B0604030504040204" pitchFamily="50" charset="-128"/>
                <a:ea typeface="Meiryo UI" panose="020B0604030504040204" pitchFamily="50" charset="-128"/>
              </a:rPr>
              <a:t>33</a:t>
            </a:r>
            <a:r>
              <a:rPr kumimoji="1" lang="ja-JP" altLang="en-US" sz="1600" dirty="0">
                <a:latin typeface="Meiryo UI" panose="020B0604030504040204" pitchFamily="50" charset="-128"/>
                <a:ea typeface="Meiryo UI" panose="020B0604030504040204" pitchFamily="50" charset="-128"/>
              </a:rPr>
              <a:t>件／</a:t>
            </a:r>
            <a:r>
              <a:rPr kumimoji="1" lang="en-US" altLang="ja-JP" sz="1600" dirty="0">
                <a:latin typeface="Meiryo UI" panose="020B0604030504040204" pitchFamily="50" charset="-128"/>
                <a:ea typeface="Meiryo UI" panose="020B0604030504040204" pitchFamily="50" charset="-128"/>
              </a:rPr>
              <a:t>34.1</a:t>
            </a:r>
            <a:r>
              <a:rPr kumimoji="1" lang="ja-JP" altLang="en-US" sz="1600" dirty="0">
                <a:latin typeface="Meiryo UI" panose="020B0604030504040204" pitchFamily="50" charset="-128"/>
                <a:ea typeface="Meiryo UI" panose="020B0604030504040204" pitchFamily="50" charset="-128"/>
              </a:rPr>
              <a:t>億円</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庁内</a:t>
            </a:r>
            <a:r>
              <a:rPr kumimoji="1" lang="en-US" altLang="ja-JP" sz="1600" dirty="0">
                <a:latin typeface="Meiryo UI" panose="020B0604030504040204" pitchFamily="50" charset="-128"/>
                <a:ea typeface="Meiryo UI" panose="020B0604030504040204" pitchFamily="50" charset="-128"/>
              </a:rPr>
              <a:t>DX</a:t>
            </a:r>
            <a:r>
              <a:rPr kumimoji="1" lang="ja-JP" altLang="en-US" sz="1600" dirty="0">
                <a:latin typeface="Meiryo UI" panose="020B0604030504040204" pitchFamily="50" charset="-128"/>
                <a:ea typeface="Meiryo UI" panose="020B0604030504040204" pitchFamily="50" charset="-128"/>
              </a:rPr>
              <a:t>事業： </a:t>
            </a:r>
            <a:r>
              <a:rPr kumimoji="1" lang="en-US" altLang="ja-JP" sz="1600" dirty="0" smtClean="0">
                <a:latin typeface="Meiryo UI" panose="020B0604030504040204" pitchFamily="50" charset="-128"/>
                <a:ea typeface="Meiryo UI" panose="020B0604030504040204" pitchFamily="50" charset="-128"/>
              </a:rPr>
              <a:t>142</a:t>
            </a:r>
            <a:r>
              <a:rPr kumimoji="1" lang="ja-JP" altLang="en-US" sz="1600" dirty="0" smtClean="0">
                <a:latin typeface="Meiryo UI" panose="020B0604030504040204" pitchFamily="50" charset="-128"/>
                <a:ea typeface="Meiryo UI" panose="020B0604030504040204" pitchFamily="50" charset="-128"/>
              </a:rPr>
              <a:t>件</a:t>
            </a:r>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52.6</a:t>
            </a:r>
            <a:r>
              <a:rPr kumimoji="1" lang="ja-JP" altLang="en-US" sz="1600" dirty="0">
                <a:latin typeface="Meiryo UI" panose="020B0604030504040204" pitchFamily="50" charset="-128"/>
                <a:ea typeface="Meiryo UI" panose="020B0604030504040204" pitchFamily="50" charset="-128"/>
              </a:rPr>
              <a:t>億円</a:t>
            </a:r>
            <a:endParaRPr kumimoji="1" lang="en-US" altLang="ja-JP" sz="1600" dirty="0">
              <a:latin typeface="Meiryo UI" panose="020B0604030504040204" pitchFamily="50" charset="-128"/>
              <a:ea typeface="Meiryo UI" panose="020B0604030504040204" pitchFamily="50" charset="-128"/>
            </a:endParaRPr>
          </a:p>
          <a:p>
            <a:r>
              <a:rPr kumimoji="1" lang="ja-JP" altLang="en-US" sz="1600" b="1" u="sng" dirty="0">
                <a:latin typeface="Meiryo UI" panose="020B0604030504040204" pitchFamily="50" charset="-128"/>
                <a:ea typeface="Meiryo UI" panose="020B0604030504040204" pitchFamily="50" charset="-128"/>
              </a:rPr>
              <a:t>計</a:t>
            </a:r>
            <a:r>
              <a:rPr kumimoji="1" lang="en-US" altLang="ja-JP" sz="1600" b="1" u="sng" dirty="0" smtClean="0">
                <a:latin typeface="Meiryo UI" panose="020B0604030504040204" pitchFamily="50" charset="-128"/>
                <a:ea typeface="Meiryo UI" panose="020B0604030504040204" pitchFamily="50" charset="-128"/>
              </a:rPr>
              <a:t>175</a:t>
            </a:r>
            <a:r>
              <a:rPr kumimoji="1" lang="ja-JP" altLang="en-US" sz="1600" b="1" u="sng" dirty="0" smtClean="0">
                <a:latin typeface="Meiryo UI" panose="020B0604030504040204" pitchFamily="50" charset="-128"/>
                <a:ea typeface="Meiryo UI" panose="020B0604030504040204" pitchFamily="50" charset="-128"/>
              </a:rPr>
              <a:t>件</a:t>
            </a:r>
            <a:r>
              <a:rPr kumimoji="1" lang="ja-JP" altLang="en-US" sz="1600" b="1" u="sng" dirty="0">
                <a:latin typeface="Meiryo UI" panose="020B0604030504040204" pitchFamily="50" charset="-128"/>
                <a:ea typeface="Meiryo UI" panose="020B0604030504040204" pitchFamily="50" charset="-128"/>
              </a:rPr>
              <a:t>　８６</a:t>
            </a:r>
            <a:r>
              <a:rPr kumimoji="1" lang="en-US" altLang="ja-JP" sz="1600" b="1" u="sng" dirty="0" smtClean="0">
                <a:latin typeface="Meiryo UI" panose="020B0604030504040204" pitchFamily="50" charset="-128"/>
                <a:ea typeface="Meiryo UI" panose="020B0604030504040204" pitchFamily="50" charset="-128"/>
              </a:rPr>
              <a:t>.</a:t>
            </a:r>
            <a:r>
              <a:rPr kumimoji="1" lang="en-US" altLang="ja-JP" sz="1600" b="1" u="sng" dirty="0">
                <a:latin typeface="Meiryo UI" panose="020B0604030504040204" pitchFamily="50" charset="-128"/>
                <a:ea typeface="Meiryo UI" panose="020B0604030504040204" pitchFamily="50" charset="-128"/>
              </a:rPr>
              <a:t>7</a:t>
            </a:r>
            <a:r>
              <a:rPr kumimoji="1" lang="ja-JP" altLang="en-US" sz="1600" b="1" u="sng" dirty="0" smtClean="0">
                <a:latin typeface="Meiryo UI" panose="020B0604030504040204" pitchFamily="50" charset="-128"/>
                <a:ea typeface="Meiryo UI" panose="020B0604030504040204" pitchFamily="50" charset="-128"/>
              </a:rPr>
              <a:t>億</a:t>
            </a:r>
            <a:r>
              <a:rPr kumimoji="1" lang="ja-JP" altLang="en-US" sz="1600" b="1" u="sng" dirty="0">
                <a:latin typeface="Meiryo UI" panose="020B0604030504040204" pitchFamily="50" charset="-128"/>
                <a:ea typeface="Meiryo UI" panose="020B0604030504040204" pitchFamily="50" charset="-128"/>
              </a:rPr>
              <a:t>円</a:t>
            </a:r>
          </a:p>
        </p:txBody>
      </p:sp>
      <p:sp>
        <p:nvSpPr>
          <p:cNvPr id="10" name="正方形/長方形 9"/>
          <p:cNvSpPr/>
          <p:nvPr/>
        </p:nvSpPr>
        <p:spPr>
          <a:xfrm>
            <a:off x="7630070" y="1670148"/>
            <a:ext cx="1364960" cy="458379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7176270" y="1394087"/>
            <a:ext cx="1999265" cy="253916"/>
          </a:xfrm>
          <a:prstGeom prst="rect">
            <a:avLst/>
          </a:prstGeom>
        </p:spPr>
        <p:txBody>
          <a:bodyPr wrap="none">
            <a:spAutoFit/>
          </a:bodyPr>
          <a:lstStyle/>
          <a:p>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2021</a:t>
            </a:r>
            <a:r>
              <a:rPr kumimoji="1" lang="ja-JP" altLang="en-US" sz="1050" dirty="0">
                <a:latin typeface="Meiryo UI" panose="020B0604030504040204" pitchFamily="50" charset="-128"/>
                <a:ea typeface="Meiryo UI" panose="020B0604030504040204" pitchFamily="50" charset="-128"/>
              </a:rPr>
              <a:t>年度予算：単位千円）</a:t>
            </a:r>
          </a:p>
        </p:txBody>
      </p:sp>
      <p:cxnSp>
        <p:nvCxnSpPr>
          <p:cNvPr id="13" name="直線コネクタ 12"/>
          <p:cNvCxnSpPr/>
          <p:nvPr/>
        </p:nvCxnSpPr>
        <p:spPr>
          <a:xfrm>
            <a:off x="51514" y="520541"/>
            <a:ext cx="9036000" cy="0"/>
          </a:xfrm>
          <a:prstGeom prst="line">
            <a:avLst/>
          </a:prstGeom>
        </p:spPr>
        <p:style>
          <a:lnRef idx="1">
            <a:schemeClr val="dk1"/>
          </a:lnRef>
          <a:fillRef idx="0">
            <a:schemeClr val="dk1"/>
          </a:fillRef>
          <a:effectRef idx="0">
            <a:schemeClr val="dk1"/>
          </a:effectRef>
          <a:fontRef idx="minor">
            <a:schemeClr val="tx1"/>
          </a:fontRef>
        </p:style>
      </p:cxnSp>
      <p:sp>
        <p:nvSpPr>
          <p:cNvPr id="14" name="テキスト ボックス 13">
            <a:extLst>
              <a:ext uri="{FF2B5EF4-FFF2-40B4-BE49-F238E27FC236}">
                <a16:creationId xmlns:a16="http://schemas.microsoft.com/office/drawing/2014/main" id="{BFF50049-6E89-4190-A812-B208F0FAB057}"/>
              </a:ext>
            </a:extLst>
          </p:cNvPr>
          <p:cNvSpPr txBox="1"/>
          <p:nvPr/>
        </p:nvSpPr>
        <p:spPr>
          <a:xfrm>
            <a:off x="174958" y="6327584"/>
            <a:ext cx="6327981" cy="430887"/>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街の</a:t>
            </a:r>
            <a:r>
              <a:rPr kumimoji="1" lang="en-US" altLang="ja-JP" sz="1100" dirty="0">
                <a:latin typeface="Meiryo UI" panose="020B0604030504040204" pitchFamily="50" charset="-128"/>
                <a:ea typeface="Meiryo UI" panose="020B0604030504040204" pitchFamily="50" charset="-128"/>
              </a:rPr>
              <a:t>DX</a:t>
            </a:r>
            <a:r>
              <a:rPr kumimoji="1" lang="ja-JP" altLang="en-US" sz="1100" dirty="0">
                <a:latin typeface="Meiryo UI" panose="020B0604030504040204" pitchFamily="50" charset="-128"/>
                <a:ea typeface="Meiryo UI" panose="020B0604030504040204" pitchFamily="50" charset="-128"/>
              </a:rPr>
              <a:t>事業の抽出方法：大阪府予算編成過程公表サイトより、次のキーワードなどで検索して抽出</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①</a:t>
            </a:r>
            <a:r>
              <a:rPr kumimoji="1" lang="en-US" altLang="ja-JP" sz="1100" dirty="0">
                <a:latin typeface="Meiryo UI" panose="020B0604030504040204" pitchFamily="50" charset="-128"/>
                <a:ea typeface="Meiryo UI" panose="020B0604030504040204" pitchFamily="50" charset="-128"/>
              </a:rPr>
              <a:t>ICT</a:t>
            </a:r>
            <a:r>
              <a:rPr kumimoji="1" lang="ja-JP" altLang="en-US" sz="1100" dirty="0" err="1">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②</a:t>
            </a:r>
            <a:r>
              <a:rPr kumimoji="1" lang="en-US" altLang="ja-JP" sz="1100" dirty="0">
                <a:latin typeface="Meiryo UI" panose="020B0604030504040204" pitchFamily="50" charset="-128"/>
                <a:ea typeface="Meiryo UI" panose="020B0604030504040204" pitchFamily="50" charset="-128"/>
              </a:rPr>
              <a:t>IT</a:t>
            </a:r>
            <a:r>
              <a:rPr kumimoji="1" lang="ja-JP" altLang="en-US" sz="1100" dirty="0" err="1">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③</a:t>
            </a:r>
            <a:r>
              <a:rPr kumimoji="1" lang="en-US" altLang="ja-JP" sz="1100" dirty="0">
                <a:latin typeface="Meiryo UI" panose="020B0604030504040204" pitchFamily="50" charset="-128"/>
                <a:ea typeface="Meiryo UI" panose="020B0604030504040204" pitchFamily="50" charset="-128"/>
              </a:rPr>
              <a:t>AI</a:t>
            </a:r>
            <a:r>
              <a:rPr kumimoji="1" lang="ja-JP" altLang="en-US" sz="1100" dirty="0" err="1">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④デジタル、⑤スマート</a:t>
            </a:r>
          </a:p>
        </p:txBody>
      </p:sp>
    </p:spTree>
    <p:extLst>
      <p:ext uri="{BB962C8B-B14F-4D97-AF65-F5344CB8AC3E}">
        <p14:creationId xmlns:p14="http://schemas.microsoft.com/office/powerpoint/2010/main" val="816050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21974" y="6509424"/>
            <a:ext cx="2057400" cy="365125"/>
          </a:xfrm>
        </p:spPr>
        <p:txBody>
          <a:bodyPr/>
          <a:lstStyle/>
          <a:p>
            <a:fld id="{22008282-246F-4A9D-A809-A138ADCFA46B}" type="slidenum">
              <a:rPr kumimoji="1" lang="ja-JP" altLang="en-US" smtClean="0"/>
              <a:t>5</a:t>
            </a:fld>
            <a:endParaRPr kumimoji="1" lang="ja-JP" altLang="en-US"/>
          </a:p>
        </p:txBody>
      </p:sp>
      <p:sp>
        <p:nvSpPr>
          <p:cNvPr id="3" name="テキスト ボックス 2">
            <a:extLst>
              <a:ext uri="{FF2B5EF4-FFF2-40B4-BE49-F238E27FC236}">
                <a16:creationId xmlns:a16="http://schemas.microsoft.com/office/drawing/2014/main" id="{F14EA06C-B312-4115-95D2-7DA0EF8125CC}"/>
              </a:ext>
            </a:extLst>
          </p:cNvPr>
          <p:cNvSpPr txBox="1"/>
          <p:nvPr/>
        </p:nvSpPr>
        <p:spPr>
          <a:xfrm>
            <a:off x="652125" y="768438"/>
            <a:ext cx="7824534" cy="584775"/>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latin typeface="Meiryo UI" panose="020B0604030504040204" pitchFamily="50" charset="-128"/>
                <a:ea typeface="Meiryo UI" panose="020B0604030504040204" pitchFamily="50" charset="-128"/>
              </a:rPr>
              <a:t>現状では、それぞれ別々に事業を立ち上げるため、総合的な戦略の下で、全庁的なデジタル改革を進める必要がある</a:t>
            </a:r>
          </a:p>
        </p:txBody>
      </p:sp>
      <p:graphicFrame>
        <p:nvGraphicFramePr>
          <p:cNvPr id="8" name="表 2">
            <a:extLst>
              <a:ext uri="{FF2B5EF4-FFF2-40B4-BE49-F238E27FC236}">
                <a16:creationId xmlns:a16="http://schemas.microsoft.com/office/drawing/2014/main" id="{D180FE78-2E19-426B-BCCB-B964D6672F0C}"/>
              </a:ext>
            </a:extLst>
          </p:cNvPr>
          <p:cNvGraphicFramePr>
            <a:graphicFrameLocks noGrp="1"/>
          </p:cNvGraphicFramePr>
          <p:nvPr>
            <p:extLst>
              <p:ext uri="{D42A27DB-BD31-4B8C-83A1-F6EECF244321}">
                <p14:modId xmlns:p14="http://schemas.microsoft.com/office/powerpoint/2010/main" val="1729168544"/>
              </p:ext>
            </p:extLst>
          </p:nvPr>
        </p:nvGraphicFramePr>
        <p:xfrm>
          <a:off x="367833" y="1620841"/>
          <a:ext cx="8393119" cy="4426035"/>
        </p:xfrm>
        <a:graphic>
          <a:graphicData uri="http://schemas.openxmlformats.org/drawingml/2006/table">
            <a:tbl>
              <a:tblPr firstRow="1" bandRow="1">
                <a:tableStyleId>{5940675A-B579-460E-94D1-54222C63F5DA}</a:tableStyleId>
              </a:tblPr>
              <a:tblGrid>
                <a:gridCol w="446608">
                  <a:extLst>
                    <a:ext uri="{9D8B030D-6E8A-4147-A177-3AD203B41FA5}">
                      <a16:colId xmlns:a16="http://schemas.microsoft.com/office/drawing/2014/main" val="4109692001"/>
                    </a:ext>
                  </a:extLst>
                </a:gridCol>
                <a:gridCol w="1584101">
                  <a:extLst>
                    <a:ext uri="{9D8B030D-6E8A-4147-A177-3AD203B41FA5}">
                      <a16:colId xmlns:a16="http://schemas.microsoft.com/office/drawing/2014/main" val="1460608461"/>
                    </a:ext>
                  </a:extLst>
                </a:gridCol>
                <a:gridCol w="694863">
                  <a:extLst>
                    <a:ext uri="{9D8B030D-6E8A-4147-A177-3AD203B41FA5}">
                      <a16:colId xmlns:a16="http://schemas.microsoft.com/office/drawing/2014/main" val="1046665769"/>
                    </a:ext>
                  </a:extLst>
                </a:gridCol>
                <a:gridCol w="3725915">
                  <a:extLst>
                    <a:ext uri="{9D8B030D-6E8A-4147-A177-3AD203B41FA5}">
                      <a16:colId xmlns:a16="http://schemas.microsoft.com/office/drawing/2014/main" val="3830699379"/>
                    </a:ext>
                  </a:extLst>
                </a:gridCol>
                <a:gridCol w="1941632">
                  <a:extLst>
                    <a:ext uri="{9D8B030D-6E8A-4147-A177-3AD203B41FA5}">
                      <a16:colId xmlns:a16="http://schemas.microsoft.com/office/drawing/2014/main" val="1048695407"/>
                    </a:ext>
                  </a:extLst>
                </a:gridCol>
              </a:tblGrid>
              <a:tr h="365176">
                <a:tc>
                  <a:txBody>
                    <a:bodyPr/>
                    <a:lstStyle/>
                    <a:p>
                      <a:pPr algn="ctr"/>
                      <a:endParaRPr kumimoji="1" lang="ja-JP" altLang="en-US" sz="1300" dirty="0">
                        <a:latin typeface="Meiryo UI" panose="020B0604030504040204" pitchFamily="50" charset="-128"/>
                        <a:ea typeface="Meiryo UI" panose="020B0604030504040204" pitchFamily="50" charset="-128"/>
                      </a:endParaRPr>
                    </a:p>
                  </a:txBody>
                  <a:tcPr marL="72000" marR="72000">
                    <a:solidFill>
                      <a:schemeClr val="accent1">
                        <a:lumMod val="20000"/>
                        <a:lumOff val="80000"/>
                      </a:schemeClr>
                    </a:solidFill>
                  </a:tcPr>
                </a:tc>
                <a:tc>
                  <a:txBody>
                    <a:bodyPr/>
                    <a:lstStyle/>
                    <a:p>
                      <a:pPr algn="ctr"/>
                      <a:r>
                        <a:rPr kumimoji="1" lang="ja-JP" altLang="en-US" sz="1300" dirty="0">
                          <a:latin typeface="Meiryo UI" panose="020B0604030504040204" pitchFamily="50" charset="-128"/>
                          <a:ea typeface="Meiryo UI" panose="020B0604030504040204" pitchFamily="50" charset="-128"/>
                        </a:rPr>
                        <a:t>種別</a:t>
                      </a:r>
                    </a:p>
                  </a:txBody>
                  <a:tcPr marL="72000" marR="72000">
                    <a:solidFill>
                      <a:schemeClr val="accent1">
                        <a:lumMod val="20000"/>
                        <a:lumOff val="80000"/>
                      </a:schemeClr>
                    </a:solidFill>
                  </a:tcPr>
                </a:tc>
                <a:tc>
                  <a:txBody>
                    <a:bodyPr/>
                    <a:lstStyle/>
                    <a:p>
                      <a:pPr algn="ctr"/>
                      <a:r>
                        <a:rPr kumimoji="1" lang="ja-JP" altLang="en-US" sz="1300" dirty="0">
                          <a:latin typeface="Meiryo UI" panose="020B0604030504040204" pitchFamily="50" charset="-128"/>
                          <a:ea typeface="Meiryo UI" panose="020B0604030504040204" pitchFamily="50" charset="-128"/>
                        </a:rPr>
                        <a:t>部局等</a:t>
                      </a:r>
                    </a:p>
                  </a:txBody>
                  <a:tcPr marL="72000" marR="72000">
                    <a:solidFill>
                      <a:schemeClr val="accent1">
                        <a:lumMod val="20000"/>
                        <a:lumOff val="80000"/>
                      </a:schemeClr>
                    </a:solidFill>
                  </a:tcPr>
                </a:tc>
                <a:tc>
                  <a:txBody>
                    <a:bodyPr/>
                    <a:lstStyle/>
                    <a:p>
                      <a:pPr algn="ctr"/>
                      <a:r>
                        <a:rPr kumimoji="1" lang="ja-JP" altLang="en-US" sz="1300" dirty="0">
                          <a:latin typeface="Meiryo UI" panose="020B0604030504040204" pitchFamily="50" charset="-128"/>
                          <a:ea typeface="Meiryo UI" panose="020B0604030504040204" pitchFamily="50" charset="-128"/>
                        </a:rPr>
                        <a:t>例示事業 </a:t>
                      </a:r>
                      <a:r>
                        <a:rPr kumimoji="1" lang="en-US" altLang="ja-JP" sz="1300" dirty="0">
                          <a:latin typeface="Meiryo UI" panose="020B0604030504040204" pitchFamily="50" charset="-128"/>
                          <a:ea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endParaRPr>
                    </a:p>
                  </a:txBody>
                  <a:tcPr marL="72000" marR="72000">
                    <a:solidFill>
                      <a:schemeClr val="accent1">
                        <a:lumMod val="20000"/>
                        <a:lumOff val="80000"/>
                      </a:schemeClr>
                    </a:solidFill>
                  </a:tcPr>
                </a:tc>
                <a:tc>
                  <a:txBody>
                    <a:bodyPr/>
                    <a:lstStyle/>
                    <a:p>
                      <a:pPr algn="ctr"/>
                      <a:r>
                        <a:rPr kumimoji="1" lang="ja-JP" altLang="en-US" sz="1300" dirty="0" smtClean="0">
                          <a:latin typeface="Meiryo UI" panose="020B0604030504040204" pitchFamily="50" charset="-128"/>
                          <a:ea typeface="Meiryo UI" panose="020B0604030504040204" pitchFamily="50" charset="-128"/>
                        </a:rPr>
                        <a:t>連携の</a:t>
                      </a:r>
                      <a:r>
                        <a:rPr kumimoji="1" lang="ja-JP" altLang="en-US" sz="1300" dirty="0">
                          <a:latin typeface="Meiryo UI" panose="020B0604030504040204" pitchFamily="50" charset="-128"/>
                          <a:ea typeface="Meiryo UI" panose="020B0604030504040204" pitchFamily="50" charset="-128"/>
                        </a:rPr>
                        <a:t>可能性</a:t>
                      </a:r>
                    </a:p>
                  </a:txBody>
                  <a:tcPr marL="72000" marR="72000">
                    <a:solidFill>
                      <a:schemeClr val="accent1">
                        <a:lumMod val="20000"/>
                        <a:lumOff val="80000"/>
                      </a:schemeClr>
                    </a:solidFill>
                  </a:tcPr>
                </a:tc>
                <a:extLst>
                  <a:ext uri="{0D108BD9-81ED-4DB2-BD59-A6C34878D82A}">
                    <a16:rowId xmlns:a16="http://schemas.microsoft.com/office/drawing/2014/main" val="2230316582"/>
                  </a:ext>
                </a:extLst>
              </a:tr>
              <a:tr h="615032">
                <a:tc rowSpan="3">
                  <a:txBody>
                    <a:bodyPr/>
                    <a:lstStyle/>
                    <a:p>
                      <a:pPr algn="ctr"/>
                      <a:r>
                        <a:rPr kumimoji="1" lang="ja-JP" altLang="en-US" sz="1400" dirty="0">
                          <a:latin typeface="Meiryo UI" panose="020B0604030504040204" pitchFamily="50" charset="-128"/>
                          <a:ea typeface="Meiryo UI" panose="020B0604030504040204" pitchFamily="50" charset="-128"/>
                        </a:rPr>
                        <a:t>街の</a:t>
                      </a:r>
                      <a:r>
                        <a:rPr kumimoji="1" lang="en-US" altLang="ja-JP" sz="1400" dirty="0">
                          <a:latin typeface="Meiryo UI" panose="020B0604030504040204" pitchFamily="50" charset="-128"/>
                          <a:ea typeface="Meiryo UI" panose="020B0604030504040204" pitchFamily="50" charset="-128"/>
                        </a:rPr>
                        <a:t>DX</a:t>
                      </a:r>
                      <a:r>
                        <a:rPr kumimoji="1" lang="ja-JP" altLang="en-US" sz="1400" dirty="0">
                          <a:latin typeface="Meiryo UI" panose="020B0604030504040204" pitchFamily="50" charset="-128"/>
                          <a:ea typeface="Meiryo UI" panose="020B0604030504040204" pitchFamily="50" charset="-128"/>
                        </a:rPr>
                        <a:t>事業</a:t>
                      </a:r>
                    </a:p>
                  </a:txBody>
                  <a:tcPr marL="72000" marR="72000" vert="eaVert">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accent4">
                        <a:lumMod val="40000"/>
                        <a:lumOff val="60000"/>
                      </a:schemeClr>
                    </a:solidFill>
                  </a:tcPr>
                </a:tc>
                <a:tc rowSpan="3">
                  <a:txBody>
                    <a:bodyPr/>
                    <a:lstStyle/>
                    <a:p>
                      <a:pPr algn="l"/>
                      <a:r>
                        <a:rPr kumimoji="1" lang="ja-JP" altLang="en-US" sz="1300" dirty="0">
                          <a:latin typeface="Meiryo UI" panose="020B0604030504040204" pitchFamily="50" charset="-128"/>
                          <a:ea typeface="Meiryo UI" panose="020B0604030504040204" pitchFamily="50" charset="-128"/>
                        </a:rPr>
                        <a:t>各部で事業化しているデジタル関連事業</a:t>
                      </a:r>
                      <a:endParaRPr kumimoji="1" lang="en-US" altLang="ja-JP" sz="1300" dirty="0">
                        <a:latin typeface="Meiryo UI" panose="020B0604030504040204" pitchFamily="50" charset="-128"/>
                        <a:ea typeface="Meiryo UI" panose="020B0604030504040204" pitchFamily="50" charset="-128"/>
                      </a:endParaRPr>
                    </a:p>
                    <a:p>
                      <a:pPr algn="l"/>
                      <a:r>
                        <a:rPr kumimoji="1" lang="ja-JP" altLang="en-US" sz="1300" dirty="0">
                          <a:latin typeface="Meiryo UI" panose="020B0604030504040204" pitchFamily="50" charset="-128"/>
                          <a:ea typeface="Meiryo UI" panose="020B0604030504040204" pitchFamily="50" charset="-128"/>
                        </a:rPr>
                        <a:t>（例示）</a:t>
                      </a:r>
                    </a:p>
                  </a:txBody>
                  <a:tcPr marL="72000" marR="72000">
                    <a:lnL w="12700"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r>
                        <a:rPr kumimoji="1" lang="ja-JP" altLang="en-US" sz="1300" dirty="0">
                          <a:latin typeface="Meiryo UI" panose="020B0604030504040204" pitchFamily="50" charset="-128"/>
                          <a:ea typeface="Meiryo UI" panose="020B0604030504040204" pitchFamily="50" charset="-128"/>
                        </a:rPr>
                        <a:t>商工</a:t>
                      </a:r>
                    </a:p>
                  </a:txBody>
                  <a:tcPr marL="72000" marR="72000">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kumimoji="1" lang="ja-JP" altLang="en-US" sz="1300" dirty="0">
                          <a:latin typeface="Meiryo UI" panose="020B0604030504040204" pitchFamily="50" charset="-128"/>
                          <a:ea typeface="Meiryo UI" panose="020B0604030504040204" pitchFamily="50" charset="-128"/>
                        </a:rPr>
                        <a:t>大阪府</a:t>
                      </a:r>
                      <a:r>
                        <a:rPr kumimoji="1" lang="en-US" altLang="ja-JP" sz="1300" dirty="0">
                          <a:latin typeface="Meiryo UI" panose="020B0604030504040204" pitchFamily="50" charset="-128"/>
                          <a:ea typeface="Meiryo UI" panose="020B0604030504040204" pitchFamily="50" charset="-128"/>
                        </a:rPr>
                        <a:t>DX</a:t>
                      </a:r>
                      <a:r>
                        <a:rPr kumimoji="1" lang="ja-JP" altLang="en-US" sz="1300" dirty="0">
                          <a:latin typeface="Meiryo UI" panose="020B0604030504040204" pitchFamily="50" charset="-128"/>
                          <a:ea typeface="Meiryo UI" panose="020B0604030504040204" pitchFamily="50" charset="-128"/>
                        </a:rPr>
                        <a:t>推進パートナーズ</a:t>
                      </a:r>
                      <a:endParaRPr kumimoji="1" lang="en-US" altLang="ja-JP" sz="13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300" dirty="0">
                          <a:latin typeface="Meiryo UI" panose="020B0604030504040204" pitchFamily="50" charset="-128"/>
                          <a:ea typeface="Meiryo UI" panose="020B0604030504040204" pitchFamily="50" charset="-128"/>
                        </a:rPr>
                        <a:t>空飛ぶクルマ社会実装推進事業</a:t>
                      </a:r>
                      <a:endParaRPr kumimoji="1" lang="en-US" altLang="ja-JP" sz="1300" dirty="0">
                        <a:latin typeface="Meiryo UI" panose="020B0604030504040204" pitchFamily="50" charset="-128"/>
                        <a:ea typeface="Meiryo UI" panose="020B0604030504040204" pitchFamily="50" charset="-128"/>
                      </a:endParaRPr>
                    </a:p>
                  </a:txBody>
                  <a:tcPr marL="72000" marR="72000">
                    <a:lnB w="12700" cap="flat" cmpd="sng" algn="ctr">
                      <a:solidFill>
                        <a:schemeClr val="tx1"/>
                      </a:solidFill>
                      <a:prstDash val="solid"/>
                      <a:round/>
                      <a:headEnd type="none" w="med" len="med"/>
                      <a:tailEnd type="none" w="med" len="med"/>
                    </a:lnB>
                  </a:tcPr>
                </a:tc>
                <a:tc rowSpan="2">
                  <a:txBody>
                    <a:bodyPr/>
                    <a:lstStyle/>
                    <a:p>
                      <a:pPr marL="285750" indent="-285750">
                        <a:buFont typeface="Wingdings" panose="05000000000000000000" pitchFamily="2" charset="2"/>
                        <a:buChar char="n"/>
                      </a:pPr>
                      <a:r>
                        <a:rPr kumimoji="1" lang="ja-JP" altLang="en-US" sz="1300" dirty="0">
                          <a:latin typeface="Meiryo UI" panose="020B0604030504040204" pitchFamily="50" charset="-128"/>
                          <a:ea typeface="Meiryo UI" panose="020B0604030504040204" pitchFamily="50" charset="-128"/>
                        </a:rPr>
                        <a:t>スマシ部事業との連携による事業効果の最適化</a:t>
                      </a:r>
                    </a:p>
                  </a:txBody>
                  <a:tcPr marL="72000" marR="7200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3456855"/>
                  </a:ext>
                </a:extLst>
              </a:tr>
              <a:tr h="61503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300" dirty="0">
                          <a:latin typeface="Meiryo UI" panose="020B0604030504040204" pitchFamily="50" charset="-128"/>
                          <a:ea typeface="Meiryo UI" panose="020B0604030504040204" pitchFamily="50" charset="-128"/>
                        </a:rPr>
                        <a:t>健医</a:t>
                      </a:r>
                    </a:p>
                  </a:txBody>
                  <a:tcPr marL="72000" marR="7200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kumimoji="1" lang="ja-JP" altLang="en-US" sz="1300" dirty="0">
                          <a:latin typeface="Meiryo UI" panose="020B0604030504040204" pitchFamily="50" charset="-128"/>
                          <a:ea typeface="Meiryo UI" panose="020B0604030504040204" pitchFamily="50" charset="-128"/>
                        </a:rPr>
                        <a:t>健康づくり支援プラットフォーム（アスマイル）</a:t>
                      </a:r>
                      <a:endParaRPr kumimoji="1" lang="en-US" altLang="ja-JP" sz="13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300" dirty="0">
                          <a:latin typeface="Meiryo UI" panose="020B0604030504040204" pitchFamily="50" charset="-128"/>
                          <a:ea typeface="Meiryo UI" panose="020B0604030504040204" pitchFamily="50" charset="-128"/>
                        </a:rPr>
                        <a:t>健康格差解決プログラム促進事業</a:t>
                      </a:r>
                    </a:p>
                  </a:txBody>
                  <a:tcPr marL="72000" marR="7200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171450" indent="-171450">
                        <a:buFont typeface="Arial" panose="020B0604020202020204" pitchFamily="34" charset="0"/>
                        <a:buChar char="•"/>
                      </a:pPr>
                      <a:endParaRPr kumimoji="1" lang="ja-JP" altLang="en-US" sz="1300" dirty="0">
                        <a:latin typeface="Meiryo UI" panose="020B0604030504040204" pitchFamily="50" charset="-128"/>
                        <a:ea typeface="Meiryo UI" panose="020B0604030504040204" pitchFamily="50" charset="-128"/>
                      </a:endParaRPr>
                    </a:p>
                  </a:txBody>
                  <a:tcPr marL="72000" marR="7200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8249327"/>
                  </a:ext>
                </a:extLst>
              </a:tr>
              <a:tr h="1600731">
                <a:tc vMerge="1">
                  <a:txBody>
                    <a:bodyPr/>
                    <a:lstStyle/>
                    <a:p>
                      <a:endParaRPr kumimoji="1" lang="ja-JP" altLang="en-US"/>
                    </a:p>
                  </a:txBody>
                  <a:tcPr>
                    <a:lnT w="28575" cap="flat" cmpd="sng" algn="ctr">
                      <a:solidFill>
                        <a:schemeClr val="tx1"/>
                      </a:solidFill>
                      <a:prstDash val="solid"/>
                      <a:round/>
                      <a:headEnd type="none" w="med" len="med"/>
                      <a:tailEnd type="none" w="med" len="med"/>
                    </a:lnT>
                  </a:tcPr>
                </a:tc>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dash"/>
                      <a:round/>
                      <a:headEnd type="none" w="med" len="med"/>
                      <a:tailEnd type="none" w="med" len="med"/>
                    </a:lnL>
                  </a:tcPr>
                </a:tc>
                <a:tc>
                  <a:txBody>
                    <a:bodyPr/>
                    <a:lstStyle/>
                    <a:p>
                      <a:r>
                        <a:rPr kumimoji="1" lang="en-US" altLang="ja-JP" sz="1300" dirty="0">
                          <a:latin typeface="Meiryo UI" panose="020B0604030504040204" pitchFamily="50" charset="-128"/>
                          <a:ea typeface="Meiryo UI" panose="020B0604030504040204" pitchFamily="50" charset="-128"/>
                        </a:rPr>
                        <a:t>AI</a:t>
                      </a:r>
                    </a:p>
                    <a:p>
                      <a:r>
                        <a:rPr kumimoji="1" lang="ja-JP" altLang="en-US" sz="1300" dirty="0">
                          <a:latin typeface="Meiryo UI" panose="020B0604030504040204" pitchFamily="50" charset="-128"/>
                          <a:ea typeface="Meiryo UI" panose="020B0604030504040204" pitchFamily="50" charset="-128"/>
                        </a:rPr>
                        <a:t>チャット</a:t>
                      </a:r>
                      <a:endParaRPr kumimoji="1" lang="en-US" altLang="ja-JP" sz="1300"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ボット</a:t>
                      </a:r>
                    </a:p>
                  </a:txBody>
                  <a:tcPr marL="72000" marR="72000">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171450" indent="-171450">
                        <a:buFont typeface="Wingdings" panose="05000000000000000000" pitchFamily="2" charset="2"/>
                        <a:buChar char="Ø"/>
                      </a:pPr>
                      <a:r>
                        <a:rPr kumimoji="1" lang="ja-JP" altLang="en-US" sz="1300" dirty="0">
                          <a:latin typeface="Meiryo UI" panose="020B0604030504040204" pitchFamily="50" charset="-128"/>
                          <a:ea typeface="Meiryo UI" panose="020B0604030504040204" pitchFamily="50" charset="-128"/>
                        </a:rPr>
                        <a:t>多くの</a:t>
                      </a:r>
                      <a:r>
                        <a:rPr kumimoji="1" lang="en-US" altLang="ja-JP" sz="1300" dirty="0">
                          <a:latin typeface="Meiryo UI" panose="020B0604030504040204" pitchFamily="50" charset="-128"/>
                          <a:ea typeface="Meiryo UI" panose="020B0604030504040204" pitchFamily="50" charset="-128"/>
                        </a:rPr>
                        <a:t>AI</a:t>
                      </a:r>
                      <a:r>
                        <a:rPr kumimoji="1" lang="ja-JP" altLang="en-US" sz="1300" dirty="0">
                          <a:latin typeface="Meiryo UI" panose="020B0604030504040204" pitchFamily="50" charset="-128"/>
                          <a:ea typeface="Meiryo UI" panose="020B0604030504040204" pitchFamily="50" charset="-128"/>
                        </a:rPr>
                        <a:t>チャットボットが存在</a:t>
                      </a:r>
                      <a:endParaRPr kumimoji="1" lang="en-US" altLang="ja-JP" sz="13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sz="1300" dirty="0">
                          <a:latin typeface="Meiryo UI" panose="020B0604030504040204" pitchFamily="50" charset="-128"/>
                          <a:ea typeface="Meiryo UI" panose="020B0604030504040204" pitchFamily="50" charset="-128"/>
                        </a:rPr>
                        <a:t>＜既存＞</a:t>
                      </a:r>
                      <a:endParaRPr kumimoji="1" lang="en-US" altLang="ja-JP" sz="13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sz="1300" dirty="0">
                          <a:latin typeface="Meiryo UI" panose="020B0604030504040204" pitchFamily="50" charset="-128"/>
                          <a:ea typeface="Meiryo UI" panose="020B0604030504040204" pitchFamily="50" charset="-128"/>
                        </a:rPr>
                        <a:t>　①新型コロナ追跡システム、②新型コロナステッカー、</a:t>
                      </a:r>
                      <a:endParaRPr kumimoji="1" lang="en-US" altLang="ja-JP" sz="13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sz="1300" dirty="0">
                          <a:latin typeface="Meiryo UI" panose="020B0604030504040204" pitchFamily="50" charset="-128"/>
                          <a:ea typeface="Meiryo UI" panose="020B0604030504040204" pitchFamily="50" charset="-128"/>
                        </a:rPr>
                        <a:t>　③新型コロナ全般相談、④消費者センター、</a:t>
                      </a:r>
                      <a:endParaRPr kumimoji="1" lang="en-US" altLang="ja-JP" sz="13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endParaRPr kumimoji="1" lang="en-US" altLang="ja-JP" sz="5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sz="1300" dirty="0">
                          <a:latin typeface="Meiryo UI" panose="020B0604030504040204" pitchFamily="50" charset="-128"/>
                          <a:ea typeface="Meiryo UI" panose="020B0604030504040204" pitchFamily="50" charset="-128"/>
                        </a:rPr>
                        <a:t>＜新規＞</a:t>
                      </a:r>
                      <a:endParaRPr kumimoji="1" lang="en-US" altLang="ja-JP" sz="13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sz="1300" dirty="0">
                          <a:latin typeface="Meiryo UI" panose="020B0604030504040204" pitchFamily="50" charset="-128"/>
                          <a:ea typeface="Meiryo UI" panose="020B0604030504040204" pitchFamily="50" charset="-128"/>
                        </a:rPr>
                        <a:t>　⑤税務相談、⑥府民問い合わせセンター</a:t>
                      </a:r>
                    </a:p>
                  </a:txBody>
                  <a:tcPr marL="72000" marR="72000">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285750" indent="-285750">
                        <a:buFont typeface="Wingdings" panose="05000000000000000000" pitchFamily="2" charset="2"/>
                        <a:buChar char="n"/>
                      </a:pPr>
                      <a:r>
                        <a:rPr kumimoji="1" lang="ja-JP" altLang="en-US" sz="1300" dirty="0">
                          <a:latin typeface="Meiryo UI" panose="020B0604030504040204" pitchFamily="50" charset="-128"/>
                          <a:ea typeface="Meiryo UI" panose="020B0604030504040204" pitchFamily="50" charset="-128"/>
                        </a:rPr>
                        <a:t>共通業務の一体開発による効率化</a:t>
                      </a:r>
                    </a:p>
                  </a:txBody>
                  <a:tcPr marL="72000" marR="72000">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9166136"/>
                  </a:ext>
                </a:extLst>
              </a:tr>
              <a:tr h="615032">
                <a:tc rowSpan="2">
                  <a:txBody>
                    <a:bodyPr/>
                    <a:lstStyle/>
                    <a:p>
                      <a:pPr algn="ctr"/>
                      <a:r>
                        <a:rPr kumimoji="1" lang="ja-JP" altLang="en-US" sz="1400" dirty="0">
                          <a:latin typeface="Meiryo UI" panose="020B0604030504040204" pitchFamily="50" charset="-128"/>
                          <a:ea typeface="Meiryo UI" panose="020B0604030504040204" pitchFamily="50" charset="-128"/>
                        </a:rPr>
                        <a:t>庁内</a:t>
                      </a:r>
                      <a:r>
                        <a:rPr kumimoji="1" lang="en-US" altLang="ja-JP" sz="1400" dirty="0">
                          <a:latin typeface="Meiryo UI" panose="020B0604030504040204" pitchFamily="50" charset="-128"/>
                          <a:ea typeface="Meiryo UI" panose="020B0604030504040204" pitchFamily="50" charset="-128"/>
                        </a:rPr>
                        <a:t>DX</a:t>
                      </a:r>
                      <a:r>
                        <a:rPr kumimoji="1" lang="ja-JP" altLang="en-US" sz="1400" dirty="0">
                          <a:latin typeface="Meiryo UI" panose="020B0604030504040204" pitchFamily="50" charset="-128"/>
                          <a:ea typeface="Meiryo UI" panose="020B0604030504040204" pitchFamily="50" charset="-128"/>
                        </a:rPr>
                        <a:t>事業</a:t>
                      </a:r>
                    </a:p>
                  </a:txBody>
                  <a:tcPr marL="72000" marR="72000" vert="eaVert">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40000"/>
                        <a:lumOff val="60000"/>
                      </a:schemeClr>
                    </a:solidFill>
                  </a:tcPr>
                </a:tc>
                <a:tc>
                  <a:txBody>
                    <a:bodyPr/>
                    <a:lstStyle/>
                    <a:p>
                      <a:pPr algn="l"/>
                      <a:r>
                        <a:rPr kumimoji="1" lang="ja-JP" altLang="en-US" sz="1300" dirty="0">
                          <a:latin typeface="Meiryo UI" panose="020B0604030504040204" pitchFamily="50" charset="-128"/>
                          <a:ea typeface="Meiryo UI" panose="020B0604030504040204" pitchFamily="50" charset="-128"/>
                        </a:rPr>
                        <a:t>ベンダーロックの可能性</a:t>
                      </a:r>
                    </a:p>
                  </a:txBody>
                  <a:tcPr marL="72000" marR="72000">
                    <a:lnL w="12700"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r>
                        <a:rPr kumimoji="1" lang="ja-JP" altLang="en-US" sz="1300" dirty="0">
                          <a:latin typeface="Meiryo UI" panose="020B0604030504040204" pitchFamily="50" charset="-128"/>
                          <a:ea typeface="Meiryo UI" panose="020B0604030504040204" pitchFamily="50" charset="-128"/>
                        </a:rPr>
                        <a:t>各部</a:t>
                      </a:r>
                    </a:p>
                  </a:txBody>
                  <a:tcPr marL="72000" marR="72000">
                    <a:lnT w="28575" cap="flat" cmpd="sng" algn="ctr">
                      <a:solidFill>
                        <a:schemeClr val="tx1"/>
                      </a:solidFill>
                      <a:prstDash val="solid"/>
                      <a:round/>
                      <a:headEnd type="none" w="med" len="med"/>
                      <a:tailEnd type="none" w="med" len="med"/>
                    </a:lnT>
                  </a:tcPr>
                </a:tc>
                <a:tc>
                  <a:txBody>
                    <a:bodyPr/>
                    <a:lstStyle/>
                    <a:p>
                      <a:pPr marL="285750" indent="-285750">
                        <a:buFont typeface="Arial" panose="020B0604020202020204" pitchFamily="34" charset="0"/>
                        <a:buChar char="•"/>
                      </a:pPr>
                      <a:r>
                        <a:rPr kumimoji="1" lang="ja-JP" altLang="en-US" sz="1300" dirty="0">
                          <a:latin typeface="Meiryo UI" panose="020B0604030504040204" pitchFamily="50" charset="-128"/>
                          <a:ea typeface="Meiryo UI" panose="020B0604030504040204" pitchFamily="50" charset="-128"/>
                        </a:rPr>
                        <a:t>部局が運用する各種情報システム</a:t>
                      </a:r>
                      <a:endParaRPr kumimoji="1" lang="en-US" altLang="ja-JP" sz="1300" dirty="0">
                        <a:latin typeface="Meiryo UI" panose="020B0604030504040204" pitchFamily="50" charset="-128"/>
                        <a:ea typeface="Meiryo UI" panose="020B0604030504040204" pitchFamily="50" charset="-128"/>
                      </a:endParaRPr>
                    </a:p>
                  </a:txBody>
                  <a:tcPr marL="72000" marR="72000">
                    <a:lnT w="28575" cap="flat" cmpd="sng" algn="ctr">
                      <a:solidFill>
                        <a:schemeClr val="tx1"/>
                      </a:solidFill>
                      <a:prstDash val="solid"/>
                      <a:round/>
                      <a:headEnd type="none" w="med" len="med"/>
                      <a:tailEnd type="none" w="med" len="med"/>
                    </a:lnT>
                  </a:tcPr>
                </a:tc>
                <a:tc rowSpan="2">
                  <a:txBody>
                    <a:bodyPr/>
                    <a:lstStyle/>
                    <a:p>
                      <a:pPr marL="285750" indent="-285750">
                        <a:buFont typeface="Wingdings" panose="05000000000000000000" pitchFamily="2" charset="2"/>
                        <a:buChar char="n"/>
                      </a:pPr>
                      <a:r>
                        <a:rPr kumimoji="1" lang="ja-JP" altLang="en-US" sz="1300" dirty="0">
                          <a:latin typeface="Meiryo UI" panose="020B0604030504040204" pitchFamily="50" charset="-128"/>
                          <a:ea typeface="Meiryo UI" panose="020B0604030504040204" pitchFamily="50" charset="-128"/>
                        </a:rPr>
                        <a:t>スマシ部が持つ</a:t>
                      </a:r>
                      <a:r>
                        <a:rPr kumimoji="1" lang="en-US" altLang="ja-JP" sz="1300" dirty="0">
                          <a:latin typeface="Meiryo UI" panose="020B0604030504040204" pitchFamily="50" charset="-128"/>
                          <a:ea typeface="Meiryo UI" panose="020B0604030504040204" pitchFamily="50" charset="-128"/>
                        </a:rPr>
                        <a:t>ICT</a:t>
                      </a:r>
                      <a:r>
                        <a:rPr kumimoji="1" lang="ja-JP" altLang="en-US" sz="1300" dirty="0">
                          <a:latin typeface="Meiryo UI" panose="020B0604030504040204" pitchFamily="50" charset="-128"/>
                          <a:ea typeface="Meiryo UI" panose="020B0604030504040204" pitchFamily="50" charset="-128"/>
                        </a:rPr>
                        <a:t>ノウハウ活用によるシステム開発の最適化</a:t>
                      </a:r>
                    </a:p>
                  </a:txBody>
                  <a:tcPr marL="72000" marR="72000">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800583109"/>
                  </a:ext>
                </a:extLst>
              </a:tr>
              <a:tr h="615032">
                <a:tc vMerge="1">
                  <a:txBody>
                    <a:bodyPr/>
                    <a:lstStyle/>
                    <a:p>
                      <a:endParaRPr kumimoji="1" lang="ja-JP" altLang="en-US"/>
                    </a:p>
                  </a:txBody>
                  <a:tcPr/>
                </a:tc>
                <a:tc>
                  <a:txBody>
                    <a:bodyPr/>
                    <a:lstStyle/>
                    <a:p>
                      <a:pPr algn="l"/>
                      <a:r>
                        <a:rPr kumimoji="1" lang="ja-JP" altLang="en-US" sz="1300" dirty="0">
                          <a:latin typeface="Meiryo UI" panose="020B0604030504040204" pitchFamily="50" charset="-128"/>
                          <a:ea typeface="Meiryo UI" panose="020B0604030504040204" pitchFamily="50" charset="-128"/>
                        </a:rPr>
                        <a:t>更新時期が近づく大規模システム</a:t>
                      </a:r>
                    </a:p>
                  </a:txBody>
                  <a:tcPr marL="72000" marR="72000">
                    <a:lnL w="12700" cap="flat" cmpd="sng" algn="ctr">
                      <a:solidFill>
                        <a:schemeClr val="tx1"/>
                      </a:solidFill>
                      <a:prstDash val="solid"/>
                      <a:round/>
                      <a:headEnd type="none" w="med" len="med"/>
                      <a:tailEnd type="none" w="med" len="med"/>
                    </a:lnL>
                  </a:tcPr>
                </a:tc>
                <a:tc>
                  <a:txBody>
                    <a:bodyPr/>
                    <a:lstStyle/>
                    <a:p>
                      <a:r>
                        <a:rPr kumimoji="1" lang="ja-JP" altLang="en-US" sz="1300" dirty="0">
                          <a:latin typeface="Meiryo UI" panose="020B0604030504040204" pitchFamily="50" charset="-128"/>
                          <a:ea typeface="Meiryo UI" panose="020B0604030504040204" pitchFamily="50" charset="-128"/>
                        </a:rPr>
                        <a:t>各部</a:t>
                      </a:r>
                    </a:p>
                  </a:txBody>
                  <a:tcPr marL="72000" marR="72000"/>
                </a:tc>
                <a:tc>
                  <a:txBody>
                    <a:bodyPr/>
                    <a:lstStyle/>
                    <a:p>
                      <a:pPr marL="285750" indent="-285750">
                        <a:buFont typeface="Arial" panose="020B0604020202020204" pitchFamily="34" charset="0"/>
                        <a:buChar char="•"/>
                      </a:pPr>
                      <a:r>
                        <a:rPr kumimoji="1" lang="ja-JP" altLang="en-US" sz="1300" dirty="0">
                          <a:latin typeface="Meiryo UI" panose="020B0604030504040204" pitchFamily="50" charset="-128"/>
                          <a:ea typeface="Meiryo UI" panose="020B0604030504040204" pitchFamily="50" charset="-128"/>
                        </a:rPr>
                        <a:t>総務事務システムなど、初期開発から十数年経過している大規模システム</a:t>
                      </a:r>
                    </a:p>
                  </a:txBody>
                  <a:tcPr marL="72000" marR="72000"/>
                </a:tc>
                <a:tc vMerge="1">
                  <a:txBody>
                    <a:bodyPr/>
                    <a:lstStyle/>
                    <a:p>
                      <a:pPr marL="171450" indent="-171450">
                        <a:buFont typeface="Arial" panose="020B0604020202020204" pitchFamily="34" charset="0"/>
                        <a:buChar char="•"/>
                      </a:pPr>
                      <a:endParaRPr kumimoji="1" lang="ja-JP" altLang="en-US" sz="1300" dirty="0">
                        <a:latin typeface="Meiryo UI" panose="020B0604030504040204" pitchFamily="50" charset="-128"/>
                        <a:ea typeface="Meiryo UI" panose="020B0604030504040204" pitchFamily="50" charset="-128"/>
                      </a:endParaRPr>
                    </a:p>
                  </a:txBody>
                  <a:tcPr marL="72000" marR="72000"/>
                </a:tc>
                <a:extLst>
                  <a:ext uri="{0D108BD9-81ED-4DB2-BD59-A6C34878D82A}">
                    <a16:rowId xmlns:a16="http://schemas.microsoft.com/office/drawing/2014/main" val="2002899602"/>
                  </a:ext>
                </a:extLst>
              </a:tr>
            </a:tbl>
          </a:graphicData>
        </a:graphic>
      </p:graphicFrame>
      <p:sp>
        <p:nvSpPr>
          <p:cNvPr id="9" name="テキスト ボックス 8">
            <a:extLst>
              <a:ext uri="{FF2B5EF4-FFF2-40B4-BE49-F238E27FC236}">
                <a16:creationId xmlns:a16="http://schemas.microsoft.com/office/drawing/2014/main" id="{C5E9DE3C-FD5E-4750-B3B1-6291D38F4D7B}"/>
              </a:ext>
            </a:extLst>
          </p:cNvPr>
          <p:cNvSpPr txBox="1"/>
          <p:nvPr/>
        </p:nvSpPr>
        <p:spPr>
          <a:xfrm>
            <a:off x="630307" y="79048"/>
            <a:ext cx="8271816" cy="400110"/>
          </a:xfrm>
          <a:prstGeom prst="rect">
            <a:avLst/>
          </a:prstGeom>
          <a:noFill/>
        </p:spPr>
        <p:txBody>
          <a:bodyPr wrap="none" rtlCol="0">
            <a:spAutoFit/>
          </a:bodyPr>
          <a:lstStyle/>
          <a:p>
            <a:r>
              <a:rPr kumimoji="1" lang="ja-JP" altLang="en-US" sz="2000" b="1" dirty="0">
                <a:latin typeface="Meiryo UI" panose="020B0604030504040204" pitchFamily="50" charset="-128"/>
                <a:ea typeface="Meiryo UI" panose="020B0604030504040204" pitchFamily="50" charset="-128"/>
              </a:rPr>
              <a:t>各部に</a:t>
            </a:r>
            <a:r>
              <a:rPr kumimoji="1" lang="ja-JP" altLang="en-US" sz="2000" b="1" dirty="0" smtClean="0">
                <a:latin typeface="Meiryo UI" panose="020B0604030504040204" pitchFamily="50" charset="-128"/>
                <a:ea typeface="Meiryo UI" panose="020B0604030504040204" pitchFamily="50" charset="-128"/>
              </a:rPr>
              <a:t>おけるスマートシティ関連</a:t>
            </a:r>
            <a:r>
              <a:rPr kumimoji="1" lang="ja-JP" altLang="en-US" sz="2000" b="1" dirty="0">
                <a:latin typeface="Meiryo UI" panose="020B0604030504040204" pitchFamily="50" charset="-128"/>
                <a:ea typeface="Meiryo UI" panose="020B0604030504040204" pitchFamily="50" charset="-128"/>
              </a:rPr>
              <a:t>事業の主なもの（スマシ部による仮の抽出）</a:t>
            </a:r>
            <a:endParaRPr kumimoji="1" lang="ja-JP" altLang="en-US" dirty="0">
              <a:latin typeface="Meiryo UI" panose="020B0604030504040204" pitchFamily="50" charset="-128"/>
              <a:ea typeface="Meiryo UI" panose="020B0604030504040204" pitchFamily="50" charset="-128"/>
            </a:endParaRPr>
          </a:p>
        </p:txBody>
      </p:sp>
      <p:cxnSp>
        <p:nvCxnSpPr>
          <p:cNvPr id="10" name="直線コネクタ 9"/>
          <p:cNvCxnSpPr/>
          <p:nvPr/>
        </p:nvCxnSpPr>
        <p:spPr>
          <a:xfrm>
            <a:off x="64393" y="500809"/>
            <a:ext cx="9000000" cy="0"/>
          </a:xfrm>
          <a:prstGeom prst="line">
            <a:avLst/>
          </a:prstGeom>
        </p:spPr>
        <p:style>
          <a:lnRef idx="1">
            <a:schemeClr val="dk1"/>
          </a:lnRef>
          <a:fillRef idx="0">
            <a:schemeClr val="dk1"/>
          </a:fillRef>
          <a:effectRef idx="0">
            <a:schemeClr val="dk1"/>
          </a:effectRef>
          <a:fontRef idx="minor">
            <a:schemeClr val="tx1"/>
          </a:fontRef>
        </p:style>
      </p:cxnSp>
      <p:sp>
        <p:nvSpPr>
          <p:cNvPr id="2" name="テキスト ボックス 1"/>
          <p:cNvSpPr txBox="1"/>
          <p:nvPr/>
        </p:nvSpPr>
        <p:spPr>
          <a:xfrm>
            <a:off x="367833" y="6268582"/>
            <a:ext cx="5578771" cy="261610"/>
          </a:xfrm>
          <a:prstGeom prst="rect">
            <a:avLst/>
          </a:prstGeom>
          <a:noFill/>
        </p:spPr>
        <p:txBody>
          <a:bodyPr wrap="none" rtlCol="0">
            <a:spAutoFit/>
          </a:bodyPr>
          <a:lstStyle/>
          <a:p>
            <a:r>
              <a:rPr kumimoji="1" lang="ja-JP" altLang="en-US" sz="1100" dirty="0">
                <a:latin typeface="Meiryo UI" panose="020B0604030504040204" pitchFamily="50" charset="-128"/>
                <a:ea typeface="Meiryo UI" panose="020B0604030504040204" pitchFamily="50" charset="-128"/>
              </a:rPr>
              <a:t>注）表に記載の事業名は簡易調査による例示であり、今後の調査により棚卸しを行うものとする。</a:t>
            </a:r>
          </a:p>
        </p:txBody>
      </p:sp>
    </p:spTree>
    <p:extLst>
      <p:ext uri="{BB962C8B-B14F-4D97-AF65-F5344CB8AC3E}">
        <p14:creationId xmlns:p14="http://schemas.microsoft.com/office/powerpoint/2010/main" val="3049041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ドーナツ 5"/>
          <p:cNvSpPr/>
          <p:nvPr/>
        </p:nvSpPr>
        <p:spPr>
          <a:xfrm>
            <a:off x="3557797" y="1893191"/>
            <a:ext cx="2211937" cy="3541694"/>
          </a:xfrm>
          <a:prstGeom prst="donut">
            <a:avLst>
              <a:gd name="adj" fmla="val 21406"/>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角丸四角形 7"/>
          <p:cNvSpPr/>
          <p:nvPr/>
        </p:nvSpPr>
        <p:spPr>
          <a:xfrm>
            <a:off x="5079246" y="1706446"/>
            <a:ext cx="3755659" cy="3728439"/>
          </a:xfrm>
          <a:prstGeom prst="roundRect">
            <a:avLst>
              <a:gd name="adj" fmla="val 5756"/>
            </a:avLst>
          </a:prstGeom>
          <a:solidFill>
            <a:schemeClr val="accent1">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1115715" y="78821"/>
            <a:ext cx="7308586" cy="400110"/>
          </a:xfrm>
          <a:prstGeom prst="rect">
            <a:avLst/>
          </a:prstGeom>
          <a:noFill/>
        </p:spPr>
        <p:txBody>
          <a:bodyPr wrap="square" rtlCol="0">
            <a:spAutoFit/>
          </a:bodyPr>
          <a:lstStyle/>
          <a:p>
            <a:pPr algn="ctr"/>
            <a:r>
              <a:rPr lang="ja-JP" altLang="en-US" sz="2000" b="1" dirty="0">
                <a:latin typeface="Meiryo UI" panose="020B0604030504040204" pitchFamily="50" charset="-128"/>
                <a:ea typeface="Meiryo UI" panose="020B0604030504040204" pitchFamily="50" charset="-128"/>
              </a:rPr>
              <a:t>「デジタル支援」と「改善提案」の両輪でデジタル改革を推進</a:t>
            </a:r>
            <a:endParaRPr kumimoji="1" lang="ja-JP" altLang="en-US" sz="2000" b="1" dirty="0">
              <a:latin typeface="Meiryo UI" panose="020B0604030504040204" pitchFamily="50" charset="-128"/>
              <a:ea typeface="Meiryo UI" panose="020B0604030504040204" pitchFamily="50" charset="-128"/>
            </a:endParaRPr>
          </a:p>
        </p:txBody>
      </p:sp>
      <p:cxnSp>
        <p:nvCxnSpPr>
          <p:cNvPr id="5" name="直線コネクタ 4"/>
          <p:cNvCxnSpPr/>
          <p:nvPr/>
        </p:nvCxnSpPr>
        <p:spPr>
          <a:xfrm>
            <a:off x="59048" y="591620"/>
            <a:ext cx="9036000" cy="0"/>
          </a:xfrm>
          <a:prstGeom prst="line">
            <a:avLst/>
          </a:prstGeom>
        </p:spPr>
        <p:style>
          <a:lnRef idx="1">
            <a:schemeClr val="dk1"/>
          </a:lnRef>
          <a:fillRef idx="0">
            <a:schemeClr val="dk1"/>
          </a:fillRef>
          <a:effectRef idx="0">
            <a:schemeClr val="dk1"/>
          </a:effectRef>
          <a:fontRef idx="minor">
            <a:schemeClr val="tx1"/>
          </a:fontRef>
        </p:style>
      </p:cxnSp>
      <p:sp>
        <p:nvSpPr>
          <p:cNvPr id="7" name="角丸四角形 6"/>
          <p:cNvSpPr/>
          <p:nvPr/>
        </p:nvSpPr>
        <p:spPr>
          <a:xfrm>
            <a:off x="445188" y="1777280"/>
            <a:ext cx="3755659" cy="3657605"/>
          </a:xfrm>
          <a:prstGeom prst="roundRect">
            <a:avLst>
              <a:gd name="adj" fmla="val 5456"/>
            </a:avLst>
          </a:prstGeom>
          <a:solidFill>
            <a:schemeClr val="accent1">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445188" y="1392449"/>
            <a:ext cx="3755659" cy="6818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デジタル化支援</a:t>
            </a:r>
            <a:endParaRPr kumimoji="1" lang="en-US" altLang="ja-JP" b="1" dirty="0">
              <a:latin typeface="Meiryo UI" panose="020B0604030504040204" pitchFamily="50" charset="-128"/>
              <a:ea typeface="Meiryo UI" panose="020B0604030504040204" pitchFamily="50" charset="-128"/>
            </a:endParaRPr>
          </a:p>
          <a:p>
            <a:pPr algn="ctr"/>
            <a:endParaRPr kumimoji="1" lang="en-US" altLang="ja-JP" sz="600" b="1" dirty="0">
              <a:latin typeface="Meiryo UI" panose="020B0604030504040204" pitchFamily="50" charset="-128"/>
              <a:ea typeface="Meiryo UI" panose="020B0604030504040204" pitchFamily="50" charset="-128"/>
            </a:endParaRPr>
          </a:p>
          <a:p>
            <a:pPr algn="ct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下記は今年度実績</a:t>
            </a:r>
          </a:p>
        </p:txBody>
      </p:sp>
      <p:sp>
        <p:nvSpPr>
          <p:cNvPr id="10" name="正方形/長方形 9"/>
          <p:cNvSpPr/>
          <p:nvPr/>
        </p:nvSpPr>
        <p:spPr>
          <a:xfrm>
            <a:off x="5079247" y="1365910"/>
            <a:ext cx="3803096" cy="681826"/>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改善提案</a:t>
            </a:r>
            <a:endParaRPr kumimoji="1" lang="en-US" altLang="ja-JP" b="1" dirty="0">
              <a:latin typeface="Meiryo UI" panose="020B0604030504040204" pitchFamily="50" charset="-128"/>
              <a:ea typeface="Meiryo UI" panose="020B0604030504040204" pitchFamily="50" charset="-128"/>
            </a:endParaRPr>
          </a:p>
          <a:p>
            <a:pPr algn="ctr"/>
            <a:endParaRPr kumimoji="1" lang="en-US" altLang="ja-JP" sz="600" b="1" dirty="0">
              <a:latin typeface="Meiryo UI" panose="020B0604030504040204" pitchFamily="50" charset="-128"/>
              <a:ea typeface="Meiryo UI" panose="020B0604030504040204" pitchFamily="50" charset="-128"/>
            </a:endParaRPr>
          </a:p>
          <a:p>
            <a:pPr algn="ct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下記は例示</a:t>
            </a:r>
            <a:endParaRPr kumimoji="1" lang="ja-JP" altLang="en-US" b="1"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556734" y="2371270"/>
            <a:ext cx="3023585" cy="1938992"/>
          </a:xfrm>
          <a:prstGeom prst="rect">
            <a:avLst/>
          </a:prstGeom>
          <a:noFill/>
        </p:spPr>
        <p:txBody>
          <a:bodyPr wrap="none" rtlCol="0">
            <a:spAutoFit/>
          </a:bodyPr>
          <a:lstStyle/>
          <a:p>
            <a:pPr marL="285750" indent="-285750">
              <a:lnSpc>
                <a:spcPct val="150000"/>
              </a:lnSpc>
              <a:buFont typeface="Wingdings" panose="05000000000000000000" pitchFamily="2" charset="2"/>
              <a:buChar char="l"/>
            </a:pPr>
            <a:r>
              <a:rPr kumimoji="1" lang="ja-JP" altLang="en-US" sz="1600" dirty="0">
                <a:latin typeface="Meiryo UI" panose="020B0604030504040204" pitchFamily="50" charset="-128"/>
                <a:ea typeface="Meiryo UI" panose="020B0604030504040204" pitchFamily="50" charset="-128"/>
              </a:rPr>
              <a:t>保健所業務支援システム</a:t>
            </a:r>
            <a:endParaRPr kumimoji="1" lang="en-US" altLang="ja-JP" sz="1600" dirty="0">
              <a:latin typeface="Meiryo UI" panose="020B0604030504040204" pitchFamily="50" charset="-128"/>
              <a:ea typeface="Meiryo UI" panose="020B0604030504040204" pitchFamily="50" charset="-128"/>
            </a:endParaRPr>
          </a:p>
          <a:p>
            <a:pPr marL="285750" indent="-285750">
              <a:lnSpc>
                <a:spcPct val="150000"/>
              </a:lnSpc>
              <a:buFont typeface="Wingdings" panose="05000000000000000000" pitchFamily="2" charset="2"/>
              <a:buChar char="l"/>
            </a:pPr>
            <a:r>
              <a:rPr kumimoji="1" lang="ja-JP" altLang="en-US" sz="1600" dirty="0">
                <a:latin typeface="Meiryo UI" panose="020B0604030504040204" pitchFamily="50" charset="-128"/>
                <a:ea typeface="Meiryo UI" panose="020B0604030504040204" pitchFamily="50" charset="-128"/>
              </a:rPr>
              <a:t>休業支援給付金支援システム</a:t>
            </a:r>
            <a:endParaRPr kumimoji="1" lang="en-US" altLang="ja-JP" sz="1600" dirty="0">
              <a:latin typeface="Meiryo UI" panose="020B0604030504040204" pitchFamily="50" charset="-128"/>
              <a:ea typeface="Meiryo UI" panose="020B0604030504040204" pitchFamily="50" charset="-128"/>
            </a:endParaRPr>
          </a:p>
          <a:p>
            <a:pPr marL="285750" indent="-285750">
              <a:lnSpc>
                <a:spcPct val="150000"/>
              </a:lnSpc>
              <a:buFont typeface="Wingdings" panose="05000000000000000000" pitchFamily="2" charset="2"/>
              <a:buChar char="l"/>
            </a:pPr>
            <a:r>
              <a:rPr kumimoji="1" lang="ja-JP" altLang="en-US" sz="1600" dirty="0">
                <a:latin typeface="Meiryo UI" panose="020B0604030504040204" pitchFamily="50" charset="-128"/>
                <a:ea typeface="Meiryo UI" panose="020B0604030504040204" pitchFamily="50" charset="-128"/>
              </a:rPr>
              <a:t>高齢者施設スマホ検査センター</a:t>
            </a:r>
            <a:endParaRPr kumimoji="1" lang="en-US" altLang="ja-JP" sz="1600" dirty="0">
              <a:latin typeface="Meiryo UI" panose="020B0604030504040204" pitchFamily="50" charset="-128"/>
              <a:ea typeface="Meiryo UI" panose="020B0604030504040204" pitchFamily="50" charset="-128"/>
            </a:endParaRPr>
          </a:p>
          <a:p>
            <a:pPr marL="285750" indent="-285750">
              <a:lnSpc>
                <a:spcPct val="150000"/>
              </a:lnSpc>
              <a:buFont typeface="Wingdings" panose="05000000000000000000" pitchFamily="2" charset="2"/>
              <a:buChar char="l"/>
            </a:pPr>
            <a:r>
              <a:rPr kumimoji="1" lang="en-US" altLang="ja-JP" sz="1600" dirty="0">
                <a:latin typeface="Meiryo UI" panose="020B0604030504040204" pitchFamily="50" charset="-128"/>
                <a:ea typeface="Meiryo UI" panose="020B0604030504040204" pitchFamily="50" charset="-128"/>
              </a:rPr>
              <a:t>AI</a:t>
            </a:r>
            <a:r>
              <a:rPr kumimoji="1" lang="ja-JP" altLang="en-US" sz="1600" dirty="0">
                <a:latin typeface="Meiryo UI" panose="020B0604030504040204" pitchFamily="50" charset="-128"/>
                <a:ea typeface="Meiryo UI" panose="020B0604030504040204" pitchFamily="50" charset="-128"/>
              </a:rPr>
              <a:t>チャットボット導入支援</a:t>
            </a:r>
            <a:endParaRPr kumimoji="1" lang="en-US" altLang="ja-JP" sz="1600" dirty="0">
              <a:latin typeface="Meiryo UI" panose="020B0604030504040204" pitchFamily="50" charset="-128"/>
              <a:ea typeface="Meiryo UI" panose="020B0604030504040204" pitchFamily="50" charset="-128"/>
            </a:endParaRPr>
          </a:p>
          <a:p>
            <a:pPr marL="285750" indent="-285750">
              <a:lnSpc>
                <a:spcPct val="150000"/>
              </a:lnSpc>
              <a:buFont typeface="Wingdings" panose="05000000000000000000" pitchFamily="2" charset="2"/>
              <a:buChar char="l"/>
            </a:pPr>
            <a:r>
              <a:rPr kumimoji="1" lang="ja-JP" altLang="en-US" sz="1600" dirty="0">
                <a:latin typeface="Meiryo UI" panose="020B0604030504040204" pitchFamily="50" charset="-128"/>
                <a:ea typeface="Meiryo UI" panose="020B0604030504040204" pitchFamily="50" charset="-128"/>
              </a:rPr>
              <a:t>小学生プログラミングの支援</a:t>
            </a:r>
          </a:p>
        </p:txBody>
      </p:sp>
      <p:sp>
        <p:nvSpPr>
          <p:cNvPr id="12" name="テキスト ボックス 11"/>
          <p:cNvSpPr txBox="1"/>
          <p:nvPr/>
        </p:nvSpPr>
        <p:spPr>
          <a:xfrm rot="5400000">
            <a:off x="1194485" y="4577734"/>
            <a:ext cx="877163" cy="369332"/>
          </a:xfrm>
          <a:prstGeom prst="rect">
            <a:avLst/>
          </a:prstGeom>
          <a:noFill/>
        </p:spPr>
        <p:txBody>
          <a:bodyPr wrap="none" rtlCol="0">
            <a:spAutoFit/>
          </a:bodyPr>
          <a:lstStyle/>
          <a:p>
            <a:r>
              <a:rPr kumimoji="1" lang="ja-JP" altLang="en-US" dirty="0"/>
              <a:t>・・・</a:t>
            </a:r>
          </a:p>
        </p:txBody>
      </p:sp>
      <p:sp>
        <p:nvSpPr>
          <p:cNvPr id="13" name="テキスト ボックス 12"/>
          <p:cNvSpPr txBox="1"/>
          <p:nvPr/>
        </p:nvSpPr>
        <p:spPr>
          <a:xfrm>
            <a:off x="5940911" y="2297472"/>
            <a:ext cx="2758870" cy="1938992"/>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kumimoji="1" lang="ja-JP" altLang="en-US" sz="1600" dirty="0">
                <a:latin typeface="Meiryo UI" panose="020B0604030504040204" pitchFamily="50" charset="-128"/>
                <a:ea typeface="Meiryo UI" panose="020B0604030504040204" pitchFamily="50" charset="-128"/>
              </a:rPr>
              <a:t>連携・見直しなどにより、効率化の可能性がある事業</a:t>
            </a:r>
            <a:endParaRPr kumimoji="1" lang="en-US" altLang="ja-JP" sz="1600" dirty="0">
              <a:latin typeface="Meiryo UI" panose="020B0604030504040204" pitchFamily="50" charset="-128"/>
              <a:ea typeface="Meiryo UI" panose="020B0604030504040204" pitchFamily="50" charset="-128"/>
            </a:endParaRPr>
          </a:p>
          <a:p>
            <a:pPr marL="285750" indent="-285750">
              <a:lnSpc>
                <a:spcPct val="150000"/>
              </a:lnSpc>
              <a:buFont typeface="Wingdings" panose="05000000000000000000" pitchFamily="2" charset="2"/>
              <a:buChar char="l"/>
            </a:pPr>
            <a:endParaRPr kumimoji="1" lang="en-US" altLang="ja-JP" sz="1600" dirty="0">
              <a:latin typeface="Meiryo UI" panose="020B0604030504040204" pitchFamily="50" charset="-128"/>
              <a:ea typeface="Meiryo UI" panose="020B0604030504040204" pitchFamily="50" charset="-128"/>
            </a:endParaRPr>
          </a:p>
          <a:p>
            <a:pPr marL="285750" indent="-285750">
              <a:lnSpc>
                <a:spcPct val="150000"/>
              </a:lnSpc>
              <a:buFont typeface="Wingdings" panose="05000000000000000000" pitchFamily="2" charset="2"/>
              <a:buChar char="l"/>
            </a:pPr>
            <a:r>
              <a:rPr kumimoji="1" lang="ja-JP" altLang="en-US" sz="1600" dirty="0">
                <a:latin typeface="Meiryo UI" panose="020B0604030504040204" pitchFamily="50" charset="-128"/>
                <a:ea typeface="Meiryo UI" panose="020B0604030504040204" pitchFamily="50" charset="-128"/>
              </a:rPr>
              <a:t>民間ノウハウを活用できる可能性のある事業</a:t>
            </a:r>
            <a:endParaRPr kumimoji="1" lang="en-US" altLang="ja-JP" sz="16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rot="5400000">
            <a:off x="6235310" y="4490380"/>
            <a:ext cx="877163" cy="369332"/>
          </a:xfrm>
          <a:prstGeom prst="rect">
            <a:avLst/>
          </a:prstGeom>
          <a:noFill/>
        </p:spPr>
        <p:txBody>
          <a:bodyPr wrap="none" rtlCol="0">
            <a:spAutoFit/>
          </a:bodyPr>
          <a:lstStyle/>
          <a:p>
            <a:r>
              <a:rPr kumimoji="1" lang="ja-JP" altLang="en-US" dirty="0"/>
              <a:t>・・・</a:t>
            </a:r>
          </a:p>
        </p:txBody>
      </p:sp>
      <p:sp>
        <p:nvSpPr>
          <p:cNvPr id="15" name="テキスト ボックス 14"/>
          <p:cNvSpPr txBox="1"/>
          <p:nvPr/>
        </p:nvSpPr>
        <p:spPr>
          <a:xfrm>
            <a:off x="1545763" y="784296"/>
            <a:ext cx="6236003" cy="369332"/>
          </a:xfrm>
          <a:prstGeom prst="rect">
            <a:avLst/>
          </a:prstGeom>
          <a:noFill/>
        </p:spPr>
        <p:txBody>
          <a:bodyPr wrap="none" rtlCol="0">
            <a:spAutoFit/>
          </a:bodyPr>
          <a:lstStyle/>
          <a:p>
            <a:r>
              <a:rPr kumimoji="1" lang="ja-JP" altLang="en-US" b="1" dirty="0">
                <a:latin typeface="Meiryo UI" panose="020B0604030504040204" pitchFamily="50" charset="-128"/>
                <a:ea typeface="Meiryo UI" panose="020B0604030504040204" pitchFamily="50" charset="-128"/>
              </a:rPr>
              <a:t>部局の理解と協力を得ながら、オール府庁でデジタル改革を推進</a:t>
            </a:r>
          </a:p>
        </p:txBody>
      </p:sp>
      <p:sp>
        <p:nvSpPr>
          <p:cNvPr id="16" name="テキスト ボックス 15"/>
          <p:cNvSpPr txBox="1"/>
          <p:nvPr/>
        </p:nvSpPr>
        <p:spPr>
          <a:xfrm>
            <a:off x="704947" y="6083784"/>
            <a:ext cx="3236140" cy="584775"/>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常設の「庁内デジタル化支援チーム」を立ち上げることも検討</a:t>
            </a:r>
          </a:p>
        </p:txBody>
      </p:sp>
      <p:sp>
        <p:nvSpPr>
          <p:cNvPr id="17" name="二等辺三角形 16"/>
          <p:cNvSpPr/>
          <p:nvPr/>
        </p:nvSpPr>
        <p:spPr>
          <a:xfrm rot="10800000">
            <a:off x="912819" y="5673383"/>
            <a:ext cx="2871909" cy="26309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45589" y="6083784"/>
            <a:ext cx="3236140" cy="584775"/>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スマシ部と部局の連携により、府庁のデジタル改革を推進</a:t>
            </a:r>
          </a:p>
        </p:txBody>
      </p:sp>
      <p:sp>
        <p:nvSpPr>
          <p:cNvPr id="19" name="二等辺三角形 18"/>
          <p:cNvSpPr/>
          <p:nvPr/>
        </p:nvSpPr>
        <p:spPr>
          <a:xfrm rot="10800000">
            <a:off x="5669651" y="5630978"/>
            <a:ext cx="2871909" cy="263098"/>
          </a:xfrm>
          <a:prstGeom prst="triangl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スライド番号プレースホルダー 20"/>
          <p:cNvSpPr>
            <a:spLocks noGrp="1"/>
          </p:cNvSpPr>
          <p:nvPr>
            <p:ph type="sldNum" sz="quarter" idx="12"/>
          </p:nvPr>
        </p:nvSpPr>
        <p:spPr>
          <a:xfrm>
            <a:off x="6858558" y="6469739"/>
            <a:ext cx="2057400" cy="365125"/>
          </a:xfrm>
        </p:spPr>
        <p:txBody>
          <a:bodyPr/>
          <a:lstStyle/>
          <a:p>
            <a:fld id="{80353AF4-332A-470E-AEAE-E51067B046B2}" type="slidenum">
              <a:rPr kumimoji="1" lang="ja-JP" altLang="en-US" smtClean="0"/>
              <a:t>6</a:t>
            </a:fld>
            <a:endParaRPr kumimoji="1" lang="ja-JP" altLang="en-US"/>
          </a:p>
        </p:txBody>
      </p:sp>
    </p:spTree>
    <p:extLst>
      <p:ext uri="{BB962C8B-B14F-4D97-AF65-F5344CB8AC3E}">
        <p14:creationId xmlns:p14="http://schemas.microsoft.com/office/powerpoint/2010/main" val="441835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E913E18-FD32-4A77-BC4C-8B590F65695D}"/>
              </a:ext>
            </a:extLst>
          </p:cNvPr>
          <p:cNvSpPr>
            <a:spLocks noGrp="1"/>
          </p:cNvSpPr>
          <p:nvPr>
            <p:ph type="sldNum" sz="quarter" idx="12"/>
          </p:nvPr>
        </p:nvSpPr>
        <p:spPr>
          <a:xfrm>
            <a:off x="6821890" y="6413575"/>
            <a:ext cx="2057400" cy="365125"/>
          </a:xfrm>
        </p:spPr>
        <p:txBody>
          <a:bodyPr/>
          <a:lstStyle/>
          <a:p>
            <a:fld id="{80353AF4-332A-470E-AEAE-E51067B046B2}" type="slidenum">
              <a:rPr kumimoji="1" lang="ja-JP" altLang="en-US" smtClean="0"/>
              <a:t>7</a:t>
            </a:fld>
            <a:endParaRPr kumimoji="1" lang="ja-JP" altLang="en-US" dirty="0"/>
          </a:p>
        </p:txBody>
      </p:sp>
      <p:sp>
        <p:nvSpPr>
          <p:cNvPr id="5" name="テキスト ボックス 4">
            <a:extLst>
              <a:ext uri="{FF2B5EF4-FFF2-40B4-BE49-F238E27FC236}">
                <a16:creationId xmlns:a16="http://schemas.microsoft.com/office/drawing/2014/main" id="{E59533ED-6B51-4488-90EC-06E8E8BF9B06}"/>
              </a:ext>
            </a:extLst>
          </p:cNvPr>
          <p:cNvSpPr txBox="1"/>
          <p:nvPr/>
        </p:nvSpPr>
        <p:spPr>
          <a:xfrm>
            <a:off x="1681625" y="79300"/>
            <a:ext cx="5780750" cy="400110"/>
          </a:xfrm>
          <a:prstGeom prst="rect">
            <a:avLst/>
          </a:prstGeom>
          <a:noFill/>
        </p:spPr>
        <p:txBody>
          <a:bodyPr wrap="none" rtlCol="0">
            <a:spAutoFit/>
          </a:bodyPr>
          <a:lstStyle/>
          <a:p>
            <a:r>
              <a:rPr kumimoji="1" lang="ja-JP" altLang="en-US" sz="2000" b="1" dirty="0">
                <a:latin typeface="Meiryo UI" panose="020B0604030504040204" pitchFamily="50" charset="-128"/>
                <a:ea typeface="Meiryo UI" panose="020B0604030504040204" pitchFamily="50" charset="-128"/>
              </a:rPr>
              <a:t>スマシ部と各部局の役割分担（業務フローイメージ）</a:t>
            </a:r>
            <a:endParaRPr kumimoji="1" lang="en-US" altLang="ja-JP" sz="2000" b="1" dirty="0">
              <a:latin typeface="Meiryo UI" panose="020B0604030504040204" pitchFamily="50" charset="-128"/>
              <a:ea typeface="Meiryo UI" panose="020B0604030504040204" pitchFamily="50" charset="-128"/>
            </a:endParaRPr>
          </a:p>
        </p:txBody>
      </p:sp>
      <p:cxnSp>
        <p:nvCxnSpPr>
          <p:cNvPr id="6" name="直線コネクタ 5">
            <a:extLst>
              <a:ext uri="{FF2B5EF4-FFF2-40B4-BE49-F238E27FC236}">
                <a16:creationId xmlns:a16="http://schemas.microsoft.com/office/drawing/2014/main" id="{EE7FD7D8-880D-4AB4-81C5-CF7FCB01FB04}"/>
              </a:ext>
            </a:extLst>
          </p:cNvPr>
          <p:cNvCxnSpPr/>
          <p:nvPr/>
        </p:nvCxnSpPr>
        <p:spPr>
          <a:xfrm>
            <a:off x="72000" y="519081"/>
            <a:ext cx="9072000" cy="0"/>
          </a:xfrm>
          <a:prstGeom prst="line">
            <a:avLst/>
          </a:prstGeom>
        </p:spPr>
        <p:style>
          <a:lnRef idx="1">
            <a:schemeClr val="dk1"/>
          </a:lnRef>
          <a:fillRef idx="0">
            <a:schemeClr val="dk1"/>
          </a:fillRef>
          <a:effectRef idx="0">
            <a:schemeClr val="dk1"/>
          </a:effectRef>
          <a:fontRef idx="minor">
            <a:schemeClr val="tx1"/>
          </a:fontRef>
        </p:style>
      </p:cxnSp>
      <p:sp>
        <p:nvSpPr>
          <p:cNvPr id="7" name="四角形: 角を丸くする 6">
            <a:extLst>
              <a:ext uri="{FF2B5EF4-FFF2-40B4-BE49-F238E27FC236}">
                <a16:creationId xmlns:a16="http://schemas.microsoft.com/office/drawing/2014/main" id="{68DF03A1-1443-48D2-95DF-5B11D57EB0B5}"/>
              </a:ext>
            </a:extLst>
          </p:cNvPr>
          <p:cNvSpPr/>
          <p:nvPr/>
        </p:nvSpPr>
        <p:spPr>
          <a:xfrm>
            <a:off x="1780162" y="815079"/>
            <a:ext cx="3130079" cy="4321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スマートシティ戦略部</a:t>
            </a:r>
          </a:p>
        </p:txBody>
      </p:sp>
      <p:sp>
        <p:nvSpPr>
          <p:cNvPr id="8" name="四角形: 角を丸くする 7">
            <a:extLst>
              <a:ext uri="{FF2B5EF4-FFF2-40B4-BE49-F238E27FC236}">
                <a16:creationId xmlns:a16="http://schemas.microsoft.com/office/drawing/2014/main" id="{EF94B59B-F723-4636-961F-B4B5D25D1A2A}"/>
              </a:ext>
            </a:extLst>
          </p:cNvPr>
          <p:cNvSpPr/>
          <p:nvPr/>
        </p:nvSpPr>
        <p:spPr>
          <a:xfrm>
            <a:off x="5494196" y="820896"/>
            <a:ext cx="3130079" cy="4321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各部局</a:t>
            </a:r>
          </a:p>
        </p:txBody>
      </p:sp>
      <p:sp>
        <p:nvSpPr>
          <p:cNvPr id="9" name="正方形/長方形 8">
            <a:extLst>
              <a:ext uri="{FF2B5EF4-FFF2-40B4-BE49-F238E27FC236}">
                <a16:creationId xmlns:a16="http://schemas.microsoft.com/office/drawing/2014/main" id="{EBF81AE7-FD28-48B4-9AA0-F32473BD5013}"/>
              </a:ext>
            </a:extLst>
          </p:cNvPr>
          <p:cNvSpPr/>
          <p:nvPr/>
        </p:nvSpPr>
        <p:spPr>
          <a:xfrm>
            <a:off x="156871" y="1384193"/>
            <a:ext cx="1407319" cy="540000"/>
          </a:xfrm>
          <a:prstGeom prst="rect">
            <a:avLst/>
          </a:prstGeom>
          <a:solidFill>
            <a:schemeClr val="bg1">
              <a:lumMod val="85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noAutofit/>
          </a:bodyPr>
          <a:lstStyle/>
          <a:p>
            <a:pPr algn="ctr"/>
            <a:r>
              <a:rPr kumimoji="1" lang="ja-JP" altLang="en-US" b="1" dirty="0">
                <a:latin typeface="Meiryo UI" panose="020B0604030504040204" pitchFamily="50" charset="-128"/>
                <a:ea typeface="Meiryo UI" panose="020B0604030504040204" pitchFamily="50" charset="-128"/>
              </a:rPr>
              <a:t>事前の調査</a:t>
            </a:r>
          </a:p>
        </p:txBody>
      </p:sp>
      <p:sp>
        <p:nvSpPr>
          <p:cNvPr id="10" name="正方形/長方形 9">
            <a:extLst>
              <a:ext uri="{FF2B5EF4-FFF2-40B4-BE49-F238E27FC236}">
                <a16:creationId xmlns:a16="http://schemas.microsoft.com/office/drawing/2014/main" id="{97F3129C-C818-4714-99BA-6394AF652A20}"/>
              </a:ext>
            </a:extLst>
          </p:cNvPr>
          <p:cNvSpPr/>
          <p:nvPr/>
        </p:nvSpPr>
        <p:spPr>
          <a:xfrm>
            <a:off x="156871" y="2318978"/>
            <a:ext cx="1407319" cy="900000"/>
          </a:xfrm>
          <a:prstGeom prst="rect">
            <a:avLst/>
          </a:prstGeom>
          <a:solidFill>
            <a:schemeClr val="bg1">
              <a:lumMod val="85000"/>
            </a:schemeClr>
          </a:solidFill>
          <a:ln w="28575">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企画立案</a:t>
            </a:r>
          </a:p>
        </p:txBody>
      </p:sp>
      <p:sp>
        <p:nvSpPr>
          <p:cNvPr id="12" name="正方形/長方形 11">
            <a:extLst>
              <a:ext uri="{FF2B5EF4-FFF2-40B4-BE49-F238E27FC236}">
                <a16:creationId xmlns:a16="http://schemas.microsoft.com/office/drawing/2014/main" id="{CE247C6B-83FC-4C39-943E-C2AED042860A}"/>
              </a:ext>
            </a:extLst>
          </p:cNvPr>
          <p:cNvSpPr/>
          <p:nvPr/>
        </p:nvSpPr>
        <p:spPr>
          <a:xfrm>
            <a:off x="156871" y="3587420"/>
            <a:ext cx="1407319" cy="900000"/>
          </a:xfrm>
          <a:prstGeom prst="rect">
            <a:avLst/>
          </a:prstGeom>
          <a:solidFill>
            <a:schemeClr val="bg1">
              <a:lumMod val="85000"/>
            </a:schemeClr>
          </a:solidFill>
          <a:ln w="28575">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予算要求</a:t>
            </a:r>
          </a:p>
        </p:txBody>
      </p:sp>
      <p:sp>
        <p:nvSpPr>
          <p:cNvPr id="14" name="正方形/長方形 13">
            <a:extLst>
              <a:ext uri="{FF2B5EF4-FFF2-40B4-BE49-F238E27FC236}">
                <a16:creationId xmlns:a16="http://schemas.microsoft.com/office/drawing/2014/main" id="{7D98C909-C2DF-484A-9A39-D83412471397}"/>
              </a:ext>
            </a:extLst>
          </p:cNvPr>
          <p:cNvSpPr/>
          <p:nvPr/>
        </p:nvSpPr>
        <p:spPr>
          <a:xfrm>
            <a:off x="156871" y="4878400"/>
            <a:ext cx="1407319" cy="540000"/>
          </a:xfrm>
          <a:prstGeom prst="rect">
            <a:avLst/>
          </a:prstGeom>
          <a:solidFill>
            <a:schemeClr val="bg1">
              <a:lumMod val="85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noAutofit/>
          </a:bodyPr>
          <a:lstStyle/>
          <a:p>
            <a:pPr algn="ctr"/>
            <a:r>
              <a:rPr kumimoji="1" lang="ja-JP" altLang="en-US" sz="1600" b="1" dirty="0">
                <a:latin typeface="Meiryo UI" panose="020B0604030504040204" pitchFamily="50" charset="-128"/>
                <a:ea typeface="Meiryo UI" panose="020B0604030504040204" pitchFamily="50" charset="-128"/>
              </a:rPr>
              <a:t>事業化・運用</a:t>
            </a:r>
          </a:p>
        </p:txBody>
      </p:sp>
      <p:sp>
        <p:nvSpPr>
          <p:cNvPr id="15" name="正方形/長方形 14">
            <a:extLst>
              <a:ext uri="{FF2B5EF4-FFF2-40B4-BE49-F238E27FC236}">
                <a16:creationId xmlns:a16="http://schemas.microsoft.com/office/drawing/2014/main" id="{E6836EAC-EA05-48DA-BF6B-CD6F6B3AC964}"/>
              </a:ext>
            </a:extLst>
          </p:cNvPr>
          <p:cNvSpPr/>
          <p:nvPr/>
        </p:nvSpPr>
        <p:spPr>
          <a:xfrm>
            <a:off x="156871" y="5768534"/>
            <a:ext cx="1407319" cy="540000"/>
          </a:xfrm>
          <a:prstGeom prst="rect">
            <a:avLst/>
          </a:prstGeom>
          <a:solidFill>
            <a:schemeClr val="bg1">
              <a:lumMod val="85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noAutofit/>
          </a:bodyPr>
          <a:lstStyle/>
          <a:p>
            <a:pPr algn="ctr"/>
            <a:r>
              <a:rPr kumimoji="1" lang="ja-JP" altLang="en-US" sz="1600" b="1" dirty="0">
                <a:latin typeface="Meiryo UI" panose="020B0604030504040204" pitchFamily="50" charset="-128"/>
                <a:ea typeface="Meiryo UI" panose="020B0604030504040204" pitchFamily="50" charset="-128"/>
              </a:rPr>
              <a:t>評価・見直し</a:t>
            </a:r>
          </a:p>
        </p:txBody>
      </p:sp>
      <p:sp>
        <p:nvSpPr>
          <p:cNvPr id="2" name="テキスト ボックス 1">
            <a:extLst>
              <a:ext uri="{FF2B5EF4-FFF2-40B4-BE49-F238E27FC236}">
                <a16:creationId xmlns:a16="http://schemas.microsoft.com/office/drawing/2014/main" id="{12A1C209-FF5E-4460-A131-0793F285BD4A}"/>
              </a:ext>
            </a:extLst>
          </p:cNvPr>
          <p:cNvSpPr txBox="1"/>
          <p:nvPr/>
        </p:nvSpPr>
        <p:spPr>
          <a:xfrm>
            <a:off x="5494196" y="1384193"/>
            <a:ext cx="3130079" cy="540000"/>
          </a:xfrm>
          <a:prstGeom prst="rect">
            <a:avLst/>
          </a:prstGeom>
          <a:solidFill>
            <a:schemeClr val="accent2">
              <a:lumMod val="20000"/>
              <a:lumOff val="80000"/>
            </a:schemeClr>
          </a:solidFill>
          <a:ln>
            <a:solidFill>
              <a:schemeClr val="accent2"/>
            </a:solidFill>
          </a:ln>
        </p:spPr>
        <p:txBody>
          <a:bodyPr wrap="square" rtlCol="0">
            <a:noAutofit/>
          </a:bodyPr>
          <a:lstStyle/>
          <a:p>
            <a:pPr marL="285750" indent="-285750">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社会課題解決や、国の新たな方針などによる事業の検討調査を行う</a:t>
            </a:r>
          </a:p>
        </p:txBody>
      </p:sp>
      <p:sp>
        <p:nvSpPr>
          <p:cNvPr id="16" name="テキスト ボックス 15">
            <a:extLst>
              <a:ext uri="{FF2B5EF4-FFF2-40B4-BE49-F238E27FC236}">
                <a16:creationId xmlns:a16="http://schemas.microsoft.com/office/drawing/2014/main" id="{454B7274-6129-4D34-A3C2-A5B8426318C1}"/>
              </a:ext>
            </a:extLst>
          </p:cNvPr>
          <p:cNvSpPr txBox="1"/>
          <p:nvPr/>
        </p:nvSpPr>
        <p:spPr>
          <a:xfrm>
            <a:off x="5494196" y="2313128"/>
            <a:ext cx="3130079" cy="900000"/>
          </a:xfrm>
          <a:prstGeom prst="rect">
            <a:avLst/>
          </a:prstGeom>
          <a:solidFill>
            <a:schemeClr val="accent2">
              <a:lumMod val="20000"/>
              <a:lumOff val="80000"/>
            </a:schemeClr>
          </a:solidFill>
          <a:ln w="28575">
            <a:solidFill>
              <a:schemeClr val="accent2"/>
            </a:solidFill>
          </a:ln>
        </p:spPr>
        <p:txBody>
          <a:bodyPr wrap="square" rtlCol="0" anchor="ctr" anchorCtr="0">
            <a:noAutofit/>
          </a:bodyPr>
          <a:lstStyle/>
          <a:p>
            <a:pPr marL="285750" indent="-285750">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事業を効率的、効果的に推進していくための</a:t>
            </a:r>
            <a:r>
              <a:rPr kumimoji="1" lang="en-US" altLang="ja-JP" sz="1400" dirty="0">
                <a:latin typeface="Meiryo UI" panose="020B0604030504040204" pitchFamily="50" charset="-128"/>
                <a:ea typeface="Meiryo UI" panose="020B0604030504040204" pitchFamily="50" charset="-128"/>
              </a:rPr>
              <a:t>ICT</a:t>
            </a:r>
            <a:r>
              <a:rPr kumimoji="1" lang="ja-JP" altLang="en-US" sz="1400" dirty="0">
                <a:latin typeface="Meiryo UI" panose="020B0604030504040204" pitchFamily="50" charset="-128"/>
                <a:ea typeface="Meiryo UI" panose="020B0604030504040204" pitchFamily="50" charset="-128"/>
              </a:rPr>
              <a:t>技術導入の検討</a:t>
            </a:r>
            <a:endParaRPr kumimoji="1" lang="en-US" altLang="ja-JP" sz="14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システム導入が前提となっている事業</a:t>
            </a:r>
          </a:p>
        </p:txBody>
      </p:sp>
      <p:sp>
        <p:nvSpPr>
          <p:cNvPr id="17" name="テキスト ボックス 16">
            <a:extLst>
              <a:ext uri="{FF2B5EF4-FFF2-40B4-BE49-F238E27FC236}">
                <a16:creationId xmlns:a16="http://schemas.microsoft.com/office/drawing/2014/main" id="{9F87FF38-8DE9-4B71-A9C2-3311B06D98B7}"/>
              </a:ext>
            </a:extLst>
          </p:cNvPr>
          <p:cNvSpPr txBox="1"/>
          <p:nvPr/>
        </p:nvSpPr>
        <p:spPr>
          <a:xfrm>
            <a:off x="5494196" y="3587420"/>
            <a:ext cx="3130079" cy="900000"/>
          </a:xfrm>
          <a:prstGeom prst="rect">
            <a:avLst/>
          </a:prstGeom>
          <a:solidFill>
            <a:schemeClr val="accent2">
              <a:lumMod val="20000"/>
              <a:lumOff val="80000"/>
            </a:schemeClr>
          </a:solidFill>
          <a:ln w="28575">
            <a:solidFill>
              <a:schemeClr val="accent2"/>
            </a:solidFill>
          </a:ln>
        </p:spPr>
        <p:txBody>
          <a:bodyPr wrap="square" rtlCol="0" anchor="ctr" anchorCtr="0">
            <a:noAutofit/>
          </a:bodyPr>
          <a:lstStyle/>
          <a:p>
            <a:pPr marL="285750" indent="-285750">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企画立案時における助言・提案をベースに事業構築し、予算要求</a:t>
            </a:r>
            <a:endParaRPr kumimoji="1" lang="en-US" altLang="ja-JP" sz="14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kumimoji="1" lang="ja-JP" altLang="en-US" sz="1400" dirty="0">
              <a:latin typeface="Meiryo UI" panose="020B0604030504040204" pitchFamily="50" charset="-128"/>
              <a:ea typeface="Meiryo UI" panose="020B0604030504040204" pitchFamily="50" charset="-128"/>
            </a:endParaRPr>
          </a:p>
        </p:txBody>
      </p:sp>
      <p:sp>
        <p:nvSpPr>
          <p:cNvPr id="3" name="矢印: 左 2">
            <a:extLst>
              <a:ext uri="{FF2B5EF4-FFF2-40B4-BE49-F238E27FC236}">
                <a16:creationId xmlns:a16="http://schemas.microsoft.com/office/drawing/2014/main" id="{59AC4669-4A06-472D-96FD-2CC8A6D2A4E2}"/>
              </a:ext>
            </a:extLst>
          </p:cNvPr>
          <p:cNvSpPr/>
          <p:nvPr/>
        </p:nvSpPr>
        <p:spPr>
          <a:xfrm>
            <a:off x="4970833" y="2346758"/>
            <a:ext cx="432884" cy="376619"/>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矢印: 左 17">
            <a:extLst>
              <a:ext uri="{FF2B5EF4-FFF2-40B4-BE49-F238E27FC236}">
                <a16:creationId xmlns:a16="http://schemas.microsoft.com/office/drawing/2014/main" id="{B01B2A9C-AEE4-4C0F-A288-190BC97047E2}"/>
              </a:ext>
            </a:extLst>
          </p:cNvPr>
          <p:cNvSpPr/>
          <p:nvPr/>
        </p:nvSpPr>
        <p:spPr>
          <a:xfrm rot="16200000">
            <a:off x="6933235" y="1760298"/>
            <a:ext cx="252000" cy="756000"/>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F827BEBD-391E-4AE6-8C13-49BF8AC20475}"/>
              </a:ext>
            </a:extLst>
          </p:cNvPr>
          <p:cNvSpPr txBox="1"/>
          <p:nvPr/>
        </p:nvSpPr>
        <p:spPr>
          <a:xfrm>
            <a:off x="1780161" y="2313128"/>
            <a:ext cx="3130079" cy="900000"/>
          </a:xfrm>
          <a:prstGeom prst="rect">
            <a:avLst/>
          </a:prstGeom>
          <a:solidFill>
            <a:schemeClr val="accent2">
              <a:lumMod val="20000"/>
              <a:lumOff val="80000"/>
            </a:schemeClr>
          </a:solidFill>
          <a:ln w="28575">
            <a:solidFill>
              <a:schemeClr val="accent2"/>
            </a:solidFill>
          </a:ln>
        </p:spPr>
        <p:txBody>
          <a:bodyPr wrap="square" rtlCol="0" anchor="ctr" anchorCtr="0">
            <a:noAutofit/>
          </a:bodyPr>
          <a:lstStyle/>
          <a:p>
            <a:pPr marL="285750" indent="-285750">
              <a:buFont typeface="Arial" panose="020B0604020202020204" pitchFamily="34" charset="0"/>
              <a:buChar char="•"/>
            </a:pPr>
            <a:r>
              <a:rPr kumimoji="1" lang="en-US" altLang="ja-JP" sz="1400" dirty="0">
                <a:latin typeface="Meiryo UI" panose="020B0604030504040204" pitchFamily="50" charset="-128"/>
                <a:ea typeface="Meiryo UI" panose="020B0604030504040204" pitchFamily="50" charset="-128"/>
              </a:rPr>
              <a:t>IT</a:t>
            </a:r>
            <a:r>
              <a:rPr kumimoji="1" lang="ja-JP" altLang="en-US" sz="1400" dirty="0">
                <a:latin typeface="Meiryo UI" panose="020B0604030504040204" pitchFamily="50" charset="-128"/>
                <a:ea typeface="Meiryo UI" panose="020B0604030504040204" pitchFamily="50" charset="-128"/>
              </a:rPr>
              <a:t>企業へのヒアリングや、先進事例の調査等を踏まえ、最適な事業スキームや、デジタル技術導入の助言・提案</a:t>
            </a:r>
            <a:endParaRPr kumimoji="1" lang="en-US" altLang="ja-JP" sz="1400" dirty="0">
              <a:latin typeface="Meiryo UI" panose="020B0604030504040204" pitchFamily="50" charset="-128"/>
              <a:ea typeface="Meiryo UI" panose="020B0604030504040204" pitchFamily="50" charset="-128"/>
            </a:endParaRPr>
          </a:p>
        </p:txBody>
      </p:sp>
      <p:sp>
        <p:nvSpPr>
          <p:cNvPr id="20" name="矢印: 左 19">
            <a:extLst>
              <a:ext uri="{FF2B5EF4-FFF2-40B4-BE49-F238E27FC236}">
                <a16:creationId xmlns:a16="http://schemas.microsoft.com/office/drawing/2014/main" id="{090A284B-887E-4A69-86F5-222C28C2EDD3}"/>
              </a:ext>
            </a:extLst>
          </p:cNvPr>
          <p:cNvSpPr/>
          <p:nvPr/>
        </p:nvSpPr>
        <p:spPr>
          <a:xfrm rot="10800000">
            <a:off x="5020468" y="2759401"/>
            <a:ext cx="432884" cy="376619"/>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矢印: 左 20">
            <a:extLst>
              <a:ext uri="{FF2B5EF4-FFF2-40B4-BE49-F238E27FC236}">
                <a16:creationId xmlns:a16="http://schemas.microsoft.com/office/drawing/2014/main" id="{99EA5187-155B-455C-8DDA-D622A90B2B7F}"/>
              </a:ext>
            </a:extLst>
          </p:cNvPr>
          <p:cNvSpPr/>
          <p:nvPr/>
        </p:nvSpPr>
        <p:spPr>
          <a:xfrm>
            <a:off x="4970833" y="3624705"/>
            <a:ext cx="432884" cy="376619"/>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矢印: 左 21">
            <a:extLst>
              <a:ext uri="{FF2B5EF4-FFF2-40B4-BE49-F238E27FC236}">
                <a16:creationId xmlns:a16="http://schemas.microsoft.com/office/drawing/2014/main" id="{0B9C11BA-B970-4529-A514-B46644BE4211}"/>
              </a:ext>
            </a:extLst>
          </p:cNvPr>
          <p:cNvSpPr/>
          <p:nvPr/>
        </p:nvSpPr>
        <p:spPr>
          <a:xfrm rot="10800000">
            <a:off x="5020468" y="4042215"/>
            <a:ext cx="432884" cy="376619"/>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44E006D4-172E-4B7A-8BB1-ACEFD1584F64}"/>
              </a:ext>
            </a:extLst>
          </p:cNvPr>
          <p:cNvSpPr txBox="1"/>
          <p:nvPr/>
        </p:nvSpPr>
        <p:spPr>
          <a:xfrm>
            <a:off x="1780160" y="3587420"/>
            <a:ext cx="3130079" cy="900000"/>
          </a:xfrm>
          <a:prstGeom prst="rect">
            <a:avLst/>
          </a:prstGeom>
          <a:solidFill>
            <a:schemeClr val="accent2">
              <a:lumMod val="20000"/>
              <a:lumOff val="80000"/>
            </a:schemeClr>
          </a:solidFill>
          <a:ln w="28575">
            <a:solidFill>
              <a:schemeClr val="accent2"/>
            </a:solidFill>
          </a:ln>
        </p:spPr>
        <p:txBody>
          <a:bodyPr wrap="square" rtlCol="0" anchor="ctr" anchorCtr="0">
            <a:noAutofit/>
          </a:bodyPr>
          <a:lstStyle/>
          <a:p>
            <a:pPr marL="285750" indent="-285750">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最適なデジタル技術の選択や、持続可能な事業スキームの構築などについて確認、及び</a:t>
            </a:r>
            <a:r>
              <a:rPr kumimoji="1" lang="en-US" altLang="ja-JP" sz="1400" dirty="0">
                <a:latin typeface="Meiryo UI" panose="020B0604030504040204" pitchFamily="50" charset="-128"/>
                <a:ea typeface="Meiryo UI" panose="020B0604030504040204" pitchFamily="50" charset="-128"/>
              </a:rPr>
              <a:t>IT</a:t>
            </a:r>
            <a:r>
              <a:rPr kumimoji="1" lang="ja-JP" altLang="en-US" sz="1400" dirty="0">
                <a:latin typeface="Meiryo UI" panose="020B0604030504040204" pitchFamily="50" charset="-128"/>
                <a:ea typeface="Meiryo UI" panose="020B0604030504040204" pitchFamily="50" charset="-128"/>
              </a:rPr>
              <a:t>査定（庁内</a:t>
            </a:r>
            <a:r>
              <a:rPr kumimoji="1" lang="en-US" altLang="ja-JP" sz="1400" dirty="0">
                <a:latin typeface="Meiryo UI" panose="020B0604030504040204" pitchFamily="50" charset="-128"/>
                <a:ea typeface="Meiryo UI" panose="020B0604030504040204" pitchFamily="50" charset="-128"/>
              </a:rPr>
              <a:t>DX</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64BF4372-4C9E-4A79-AE8A-DF3BB6F63AF0}"/>
              </a:ext>
            </a:extLst>
          </p:cNvPr>
          <p:cNvSpPr txBox="1"/>
          <p:nvPr/>
        </p:nvSpPr>
        <p:spPr>
          <a:xfrm>
            <a:off x="5494196" y="4878400"/>
            <a:ext cx="3130079" cy="540000"/>
          </a:xfrm>
          <a:prstGeom prst="rect">
            <a:avLst/>
          </a:prstGeom>
          <a:solidFill>
            <a:schemeClr val="accent2">
              <a:lumMod val="20000"/>
              <a:lumOff val="80000"/>
            </a:schemeClr>
          </a:solidFill>
          <a:ln>
            <a:solidFill>
              <a:schemeClr val="accent2"/>
            </a:solidFill>
          </a:ln>
        </p:spPr>
        <p:txBody>
          <a:bodyPr wrap="square" rtlCol="0">
            <a:noAutofit/>
          </a:bodyPr>
          <a:lstStyle/>
          <a:p>
            <a:pPr marL="285750" indent="-285750">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構築された街の</a:t>
            </a:r>
            <a:r>
              <a:rPr kumimoji="1" lang="en-US" altLang="ja-JP" sz="1400" dirty="0">
                <a:latin typeface="Meiryo UI" panose="020B0604030504040204" pitchFamily="50" charset="-128"/>
                <a:ea typeface="Meiryo UI" panose="020B0604030504040204" pitchFamily="50" charset="-128"/>
              </a:rPr>
              <a:t>DX</a:t>
            </a:r>
            <a:r>
              <a:rPr kumimoji="1" lang="ja-JP" altLang="en-US" sz="1400" dirty="0">
                <a:latin typeface="Meiryo UI" panose="020B0604030504040204" pitchFamily="50" charset="-128"/>
                <a:ea typeface="Meiryo UI" panose="020B0604030504040204" pitchFamily="50" charset="-128"/>
              </a:rPr>
              <a:t>事業や情報システムの最適運用</a:t>
            </a:r>
          </a:p>
        </p:txBody>
      </p:sp>
      <p:sp>
        <p:nvSpPr>
          <p:cNvPr id="26" name="テキスト ボックス 25">
            <a:extLst>
              <a:ext uri="{FF2B5EF4-FFF2-40B4-BE49-F238E27FC236}">
                <a16:creationId xmlns:a16="http://schemas.microsoft.com/office/drawing/2014/main" id="{60E48393-4E4E-4840-AD94-F37500E338A9}"/>
              </a:ext>
            </a:extLst>
          </p:cNvPr>
          <p:cNvSpPr txBox="1"/>
          <p:nvPr/>
        </p:nvSpPr>
        <p:spPr>
          <a:xfrm>
            <a:off x="1806910" y="5788114"/>
            <a:ext cx="3130079" cy="540000"/>
          </a:xfrm>
          <a:prstGeom prst="rect">
            <a:avLst/>
          </a:prstGeom>
          <a:solidFill>
            <a:schemeClr val="accent2">
              <a:lumMod val="20000"/>
              <a:lumOff val="80000"/>
            </a:schemeClr>
          </a:solidFill>
          <a:ln>
            <a:solidFill>
              <a:schemeClr val="accent2"/>
            </a:solidFill>
          </a:ln>
        </p:spPr>
        <p:txBody>
          <a:bodyPr wrap="square" rtlCol="0">
            <a:noAutofit/>
          </a:bodyPr>
          <a:lstStyle/>
          <a:p>
            <a:pPr marL="285750" indent="-285750">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街の</a:t>
            </a:r>
            <a:r>
              <a:rPr kumimoji="1" lang="en-US" altLang="ja-JP" sz="1400" dirty="0">
                <a:latin typeface="Meiryo UI" panose="020B0604030504040204" pitchFamily="50" charset="-128"/>
                <a:ea typeface="Meiryo UI" panose="020B0604030504040204" pitchFamily="50" charset="-128"/>
              </a:rPr>
              <a:t>DX</a:t>
            </a:r>
            <a:r>
              <a:rPr kumimoji="1" lang="ja-JP" altLang="en-US" sz="1400" dirty="0">
                <a:latin typeface="Meiryo UI" panose="020B0604030504040204" pitchFamily="50" charset="-128"/>
                <a:ea typeface="Meiryo UI" panose="020B0604030504040204" pitchFamily="50" charset="-128"/>
              </a:rPr>
              <a:t>事業や庁内</a:t>
            </a:r>
            <a:r>
              <a:rPr kumimoji="1" lang="en-US" altLang="ja-JP" sz="1400" dirty="0">
                <a:latin typeface="Meiryo UI" panose="020B0604030504040204" pitchFamily="50" charset="-128"/>
                <a:ea typeface="Meiryo UI" panose="020B0604030504040204" pitchFamily="50" charset="-128"/>
              </a:rPr>
              <a:t>DX</a:t>
            </a:r>
            <a:r>
              <a:rPr kumimoji="1" lang="ja-JP" altLang="en-US" sz="1400" dirty="0">
                <a:latin typeface="Meiryo UI" panose="020B0604030504040204" pitchFamily="50" charset="-128"/>
                <a:ea typeface="Meiryo UI" panose="020B0604030504040204" pitchFamily="50" charset="-128"/>
              </a:rPr>
              <a:t>事業の定期的なモニタリングに基づく助言・提案</a:t>
            </a:r>
          </a:p>
        </p:txBody>
      </p:sp>
      <p:sp>
        <p:nvSpPr>
          <p:cNvPr id="28" name="矢印: 左 27">
            <a:extLst>
              <a:ext uri="{FF2B5EF4-FFF2-40B4-BE49-F238E27FC236}">
                <a16:creationId xmlns:a16="http://schemas.microsoft.com/office/drawing/2014/main" id="{E6FC2883-C1F3-4DF5-8256-0A041C6535DD}"/>
              </a:ext>
            </a:extLst>
          </p:cNvPr>
          <p:cNvSpPr/>
          <p:nvPr/>
        </p:nvSpPr>
        <p:spPr>
          <a:xfrm rot="16200000">
            <a:off x="6933235" y="3034289"/>
            <a:ext cx="252000" cy="756000"/>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矢印: 左 28">
            <a:extLst>
              <a:ext uri="{FF2B5EF4-FFF2-40B4-BE49-F238E27FC236}">
                <a16:creationId xmlns:a16="http://schemas.microsoft.com/office/drawing/2014/main" id="{3018A348-AB1E-4196-85D9-ED7A0850E090}"/>
              </a:ext>
            </a:extLst>
          </p:cNvPr>
          <p:cNvSpPr/>
          <p:nvPr/>
        </p:nvSpPr>
        <p:spPr>
          <a:xfrm rot="16200000">
            <a:off x="6933235" y="4308871"/>
            <a:ext cx="252000" cy="756000"/>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矢印: 左 29">
            <a:extLst>
              <a:ext uri="{FF2B5EF4-FFF2-40B4-BE49-F238E27FC236}">
                <a16:creationId xmlns:a16="http://schemas.microsoft.com/office/drawing/2014/main" id="{66A63E57-1507-4034-AB95-2355052DD75E}"/>
              </a:ext>
            </a:extLst>
          </p:cNvPr>
          <p:cNvSpPr/>
          <p:nvPr/>
        </p:nvSpPr>
        <p:spPr>
          <a:xfrm rot="10800000">
            <a:off x="5020468" y="5850224"/>
            <a:ext cx="432884" cy="376619"/>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56B81B31-4DFF-4DBD-BB90-752AB92D4D15}"/>
              </a:ext>
            </a:extLst>
          </p:cNvPr>
          <p:cNvSpPr txBox="1"/>
          <p:nvPr/>
        </p:nvSpPr>
        <p:spPr>
          <a:xfrm>
            <a:off x="5494196" y="5788114"/>
            <a:ext cx="3130079" cy="540000"/>
          </a:xfrm>
          <a:prstGeom prst="rect">
            <a:avLst/>
          </a:prstGeom>
          <a:solidFill>
            <a:schemeClr val="accent2">
              <a:lumMod val="20000"/>
              <a:lumOff val="80000"/>
            </a:schemeClr>
          </a:solidFill>
          <a:ln>
            <a:solidFill>
              <a:schemeClr val="accent2"/>
            </a:solidFill>
          </a:ln>
        </p:spPr>
        <p:txBody>
          <a:bodyPr wrap="square" rtlCol="0">
            <a:noAutofit/>
          </a:bodyPr>
          <a:lstStyle/>
          <a:p>
            <a:pPr marL="285750" indent="-285750">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助言・提案を踏まえた事業の最適運用のための見直し（再構築や廃止）</a:t>
            </a:r>
          </a:p>
        </p:txBody>
      </p:sp>
      <p:sp>
        <p:nvSpPr>
          <p:cNvPr id="32" name="矢印: 左 31">
            <a:extLst>
              <a:ext uri="{FF2B5EF4-FFF2-40B4-BE49-F238E27FC236}">
                <a16:creationId xmlns:a16="http://schemas.microsoft.com/office/drawing/2014/main" id="{58562AC1-D74E-4EFE-B40E-11C9E350B828}"/>
              </a:ext>
            </a:extLst>
          </p:cNvPr>
          <p:cNvSpPr/>
          <p:nvPr/>
        </p:nvSpPr>
        <p:spPr>
          <a:xfrm rot="16200000">
            <a:off x="6933235" y="5260905"/>
            <a:ext cx="252000" cy="756000"/>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277CB2AC-2AF8-4952-8802-26BF7719C534}"/>
              </a:ext>
            </a:extLst>
          </p:cNvPr>
          <p:cNvSpPr txBox="1"/>
          <p:nvPr/>
        </p:nvSpPr>
        <p:spPr>
          <a:xfrm>
            <a:off x="1780160" y="4878400"/>
            <a:ext cx="3130079" cy="540000"/>
          </a:xfrm>
          <a:prstGeom prst="rect">
            <a:avLst/>
          </a:prstGeom>
          <a:solidFill>
            <a:schemeClr val="accent2">
              <a:lumMod val="20000"/>
              <a:lumOff val="80000"/>
            </a:schemeClr>
          </a:solidFill>
          <a:ln>
            <a:solidFill>
              <a:schemeClr val="accent2"/>
            </a:solidFill>
          </a:ln>
        </p:spPr>
        <p:txBody>
          <a:bodyPr wrap="square" rtlCol="0">
            <a:noAutofit/>
          </a:bodyPr>
          <a:lstStyle/>
          <a:p>
            <a:pPr marL="285750" indent="-285750">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仕様書作成に対する技術的支援や最適運用の定期的なチェック</a:t>
            </a:r>
          </a:p>
        </p:txBody>
      </p:sp>
      <p:sp>
        <p:nvSpPr>
          <p:cNvPr id="34" name="矢印: 左 33">
            <a:extLst>
              <a:ext uri="{FF2B5EF4-FFF2-40B4-BE49-F238E27FC236}">
                <a16:creationId xmlns:a16="http://schemas.microsoft.com/office/drawing/2014/main" id="{8B236402-FD43-4C0F-B35E-A2DF44C855F9}"/>
              </a:ext>
            </a:extLst>
          </p:cNvPr>
          <p:cNvSpPr/>
          <p:nvPr/>
        </p:nvSpPr>
        <p:spPr>
          <a:xfrm rot="10800000">
            <a:off x="5020467" y="4979250"/>
            <a:ext cx="432884" cy="376619"/>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2167B72C-A84E-4430-BDE5-19D992A649A7}"/>
              </a:ext>
            </a:extLst>
          </p:cNvPr>
          <p:cNvSpPr txBox="1"/>
          <p:nvPr/>
        </p:nvSpPr>
        <p:spPr>
          <a:xfrm>
            <a:off x="1806910" y="1392781"/>
            <a:ext cx="3130079" cy="540000"/>
          </a:xfrm>
          <a:prstGeom prst="rect">
            <a:avLst/>
          </a:prstGeom>
          <a:solidFill>
            <a:schemeClr val="accent2">
              <a:lumMod val="20000"/>
              <a:lumOff val="80000"/>
            </a:schemeClr>
          </a:solidFill>
          <a:ln>
            <a:solidFill>
              <a:schemeClr val="accent2"/>
            </a:solidFill>
          </a:ln>
        </p:spPr>
        <p:txBody>
          <a:bodyPr wrap="square" rtlCol="0">
            <a:noAutofit/>
          </a:bodyPr>
          <a:lstStyle/>
          <a:p>
            <a:pPr marL="285750" indent="-285750">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必要に応じて適宜、助言・提案（スマシ部からの提案もあり得る）</a:t>
            </a:r>
          </a:p>
        </p:txBody>
      </p:sp>
      <p:sp>
        <p:nvSpPr>
          <p:cNvPr id="36" name="矢印: 左 35">
            <a:extLst>
              <a:ext uri="{FF2B5EF4-FFF2-40B4-BE49-F238E27FC236}">
                <a16:creationId xmlns:a16="http://schemas.microsoft.com/office/drawing/2014/main" id="{C9CF2623-ABC4-41E6-9D30-93F65C3D6022}"/>
              </a:ext>
            </a:extLst>
          </p:cNvPr>
          <p:cNvSpPr/>
          <p:nvPr/>
        </p:nvSpPr>
        <p:spPr>
          <a:xfrm rot="10800000">
            <a:off x="4970833" y="1474471"/>
            <a:ext cx="504000" cy="376619"/>
          </a:xfrm>
          <a:prstGeom prst="lef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21259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3925962" y="5151384"/>
            <a:ext cx="2807627" cy="1295398"/>
          </a:xfrm>
          <a:prstGeom prst="rect">
            <a:avLst/>
          </a:prstGeom>
          <a:solidFill>
            <a:schemeClr val="accent1">
              <a:lumMod val="20000"/>
              <a:lumOff val="80000"/>
            </a:schemeClr>
          </a:solidFill>
          <a:ln>
            <a:solidFill>
              <a:schemeClr val="accent1"/>
            </a:solidFill>
          </a:ln>
        </p:spPr>
        <p:txBody>
          <a:bodyPr wrap="square" rtlCol="0">
            <a:noAutofit/>
          </a:bodyPr>
          <a:lstStyle/>
          <a:p>
            <a:endParaRPr kumimoji="1" lang="en-US" altLang="ja-JP" sz="1400" dirty="0">
              <a:latin typeface="Meiryo UI" panose="020B0604030504040204" pitchFamily="50" charset="-128"/>
              <a:ea typeface="Meiryo UI" panose="020B0604030504040204" pitchFamily="50" charset="-128"/>
            </a:endParaRPr>
          </a:p>
        </p:txBody>
      </p:sp>
      <p:sp>
        <p:nvSpPr>
          <p:cNvPr id="8" name="正方形/長方形 7"/>
          <p:cNvSpPr/>
          <p:nvPr/>
        </p:nvSpPr>
        <p:spPr>
          <a:xfrm>
            <a:off x="961198" y="2074841"/>
            <a:ext cx="5837247" cy="1397534"/>
          </a:xfrm>
          <a:prstGeom prst="rect">
            <a:avLst/>
          </a:prstGeom>
          <a:solidFill>
            <a:schemeClr val="accent1">
              <a:lumMod val="20000"/>
              <a:lumOff val="8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a:xfrm>
            <a:off x="6989006" y="6355512"/>
            <a:ext cx="2057400" cy="365125"/>
          </a:xfrm>
        </p:spPr>
        <p:txBody>
          <a:bodyPr/>
          <a:lstStyle/>
          <a:p>
            <a:fld id="{22008282-246F-4A9D-A809-A138ADCFA46B}" type="slidenum">
              <a:rPr kumimoji="1" lang="ja-JP" altLang="en-US" smtClean="0"/>
              <a:t>8</a:t>
            </a:fld>
            <a:endParaRPr kumimoji="1" lang="ja-JP" altLang="en-US"/>
          </a:p>
        </p:txBody>
      </p:sp>
      <p:sp>
        <p:nvSpPr>
          <p:cNvPr id="2" name="ホームベース 1"/>
          <p:cNvSpPr/>
          <p:nvPr/>
        </p:nvSpPr>
        <p:spPr>
          <a:xfrm rot="5400000">
            <a:off x="-142365" y="2522740"/>
            <a:ext cx="1423830" cy="528034"/>
          </a:xfrm>
          <a:prstGeom prst="homePlate">
            <a:avLst>
              <a:gd name="adj" fmla="val 37805"/>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b="1" dirty="0">
              <a:latin typeface="Meiryo UI" panose="020B0604030504040204" pitchFamily="50" charset="-128"/>
              <a:ea typeface="Meiryo UI" panose="020B0604030504040204" pitchFamily="50" charset="-128"/>
            </a:endParaRPr>
          </a:p>
        </p:txBody>
      </p:sp>
      <p:sp>
        <p:nvSpPr>
          <p:cNvPr id="10" name="角丸四角形 9"/>
          <p:cNvSpPr/>
          <p:nvPr/>
        </p:nvSpPr>
        <p:spPr>
          <a:xfrm>
            <a:off x="3980236" y="1560496"/>
            <a:ext cx="2818209" cy="374571"/>
          </a:xfrm>
          <a:prstGeom prst="round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２．庁内</a:t>
            </a:r>
            <a:r>
              <a:rPr kumimoji="1" lang="en-US" altLang="ja-JP" sz="1600" b="1" dirty="0">
                <a:solidFill>
                  <a:schemeClr val="tx1"/>
                </a:solidFill>
                <a:latin typeface="Meiryo UI" panose="020B0604030504040204" pitchFamily="50" charset="-128"/>
                <a:ea typeface="Meiryo UI" panose="020B0604030504040204" pitchFamily="50" charset="-128"/>
              </a:rPr>
              <a:t>DX</a:t>
            </a:r>
            <a:r>
              <a:rPr kumimoji="1" lang="ja-JP" altLang="en-US" sz="1600" b="1" dirty="0">
                <a:solidFill>
                  <a:schemeClr val="tx1"/>
                </a:solidFill>
                <a:latin typeface="Meiryo UI" panose="020B0604030504040204" pitchFamily="50" charset="-128"/>
                <a:ea typeface="Meiryo UI" panose="020B0604030504040204" pitchFamily="50" charset="-128"/>
              </a:rPr>
              <a:t>事業</a:t>
            </a:r>
          </a:p>
        </p:txBody>
      </p:sp>
      <p:sp>
        <p:nvSpPr>
          <p:cNvPr id="11" name="角丸四角形 10"/>
          <p:cNvSpPr/>
          <p:nvPr/>
        </p:nvSpPr>
        <p:spPr>
          <a:xfrm>
            <a:off x="1053481" y="1560496"/>
            <a:ext cx="2818209" cy="374571"/>
          </a:xfrm>
          <a:prstGeom prst="round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１．街の</a:t>
            </a:r>
            <a:r>
              <a:rPr kumimoji="1" lang="en-US" altLang="ja-JP" sz="1600" b="1" dirty="0">
                <a:solidFill>
                  <a:schemeClr val="tx1"/>
                </a:solidFill>
                <a:latin typeface="Meiryo UI" panose="020B0604030504040204" pitchFamily="50" charset="-128"/>
                <a:ea typeface="Meiryo UI" panose="020B0604030504040204" pitchFamily="50" charset="-128"/>
              </a:rPr>
              <a:t>DX</a:t>
            </a:r>
            <a:r>
              <a:rPr kumimoji="1" lang="ja-JP" altLang="en-US" sz="1600" b="1" dirty="0">
                <a:solidFill>
                  <a:schemeClr val="tx1"/>
                </a:solidFill>
                <a:latin typeface="Meiryo UI" panose="020B0604030504040204" pitchFamily="50" charset="-128"/>
                <a:ea typeface="Meiryo UI" panose="020B0604030504040204" pitchFamily="50" charset="-128"/>
              </a:rPr>
              <a:t>事業</a:t>
            </a:r>
          </a:p>
        </p:txBody>
      </p:sp>
      <p:sp>
        <p:nvSpPr>
          <p:cNvPr id="12" name="正方形/長方形 11"/>
          <p:cNvSpPr/>
          <p:nvPr/>
        </p:nvSpPr>
        <p:spPr>
          <a:xfrm>
            <a:off x="338718" y="2203834"/>
            <a:ext cx="461665" cy="1015663"/>
          </a:xfrm>
          <a:prstGeom prst="rect">
            <a:avLst/>
          </a:prstGeom>
        </p:spPr>
        <p:txBody>
          <a:bodyPr vert="eaVert" wrap="none">
            <a:spAutoFit/>
          </a:bodyPr>
          <a:lstStyle/>
          <a:p>
            <a:pPr algn="ctr"/>
            <a:r>
              <a:rPr kumimoji="1" lang="ja-JP" altLang="en-US" b="1" dirty="0">
                <a:latin typeface="Meiryo UI" panose="020B0604030504040204" pitchFamily="50" charset="-128"/>
                <a:ea typeface="Meiryo UI" panose="020B0604030504040204" pitchFamily="50" charset="-128"/>
              </a:rPr>
              <a:t>企画立案</a:t>
            </a:r>
          </a:p>
        </p:txBody>
      </p:sp>
      <p:sp>
        <p:nvSpPr>
          <p:cNvPr id="17" name="ホームベース 16"/>
          <p:cNvSpPr/>
          <p:nvPr/>
        </p:nvSpPr>
        <p:spPr>
          <a:xfrm rot="5400000">
            <a:off x="-85925" y="5527290"/>
            <a:ext cx="1310950" cy="528034"/>
          </a:xfrm>
          <a:prstGeom prst="homePlate">
            <a:avLst>
              <a:gd name="adj" fmla="val 37805"/>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b="1" dirty="0">
              <a:latin typeface="Meiryo UI" panose="020B0604030504040204" pitchFamily="50" charset="-128"/>
              <a:ea typeface="Meiryo UI" panose="020B0604030504040204" pitchFamily="50" charset="-128"/>
            </a:endParaRPr>
          </a:p>
        </p:txBody>
      </p:sp>
      <p:sp>
        <p:nvSpPr>
          <p:cNvPr id="18" name="ホームベース 17"/>
          <p:cNvSpPr/>
          <p:nvPr/>
        </p:nvSpPr>
        <p:spPr>
          <a:xfrm rot="5400000">
            <a:off x="-187955" y="4071713"/>
            <a:ext cx="1515010" cy="528034"/>
          </a:xfrm>
          <a:prstGeom prst="homePlate">
            <a:avLst>
              <a:gd name="adj" fmla="val 37805"/>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b="1" dirty="0">
              <a:latin typeface="Meiryo UI" panose="020B0604030504040204" pitchFamily="50" charset="-128"/>
              <a:ea typeface="Meiryo UI" panose="020B0604030504040204" pitchFamily="50" charset="-128"/>
            </a:endParaRPr>
          </a:p>
        </p:txBody>
      </p:sp>
      <p:sp>
        <p:nvSpPr>
          <p:cNvPr id="14" name="正方形/長方形 13"/>
          <p:cNvSpPr/>
          <p:nvPr/>
        </p:nvSpPr>
        <p:spPr>
          <a:xfrm>
            <a:off x="338718" y="5297214"/>
            <a:ext cx="461665" cy="784830"/>
          </a:xfrm>
          <a:prstGeom prst="rect">
            <a:avLst/>
          </a:prstGeom>
        </p:spPr>
        <p:txBody>
          <a:bodyPr vert="eaVert" wrap="none">
            <a:spAutoFit/>
          </a:bodyPr>
          <a:lstStyle/>
          <a:p>
            <a:pPr algn="ctr"/>
            <a:r>
              <a:rPr kumimoji="1" lang="ja-JP" altLang="en-US" b="1" dirty="0">
                <a:latin typeface="Meiryo UI" panose="020B0604030504040204" pitchFamily="50" charset="-128"/>
                <a:ea typeface="Meiryo UI" panose="020B0604030504040204" pitchFamily="50" charset="-128"/>
              </a:rPr>
              <a:t>事業化</a:t>
            </a:r>
          </a:p>
        </p:txBody>
      </p:sp>
      <p:sp>
        <p:nvSpPr>
          <p:cNvPr id="15" name="正方形/長方形 14"/>
          <p:cNvSpPr/>
          <p:nvPr/>
        </p:nvSpPr>
        <p:spPr>
          <a:xfrm>
            <a:off x="354107" y="3604761"/>
            <a:ext cx="430887" cy="1323439"/>
          </a:xfrm>
          <a:prstGeom prst="rect">
            <a:avLst/>
          </a:prstGeom>
        </p:spPr>
        <p:txBody>
          <a:bodyPr vert="eaVert" wrap="none">
            <a:spAutoFit/>
          </a:bodyPr>
          <a:lstStyle/>
          <a:p>
            <a:pPr algn="ctr"/>
            <a:r>
              <a:rPr kumimoji="1" lang="ja-JP" altLang="en-US" sz="1600" b="1" dirty="0">
                <a:latin typeface="Meiryo UI" panose="020B0604030504040204" pitchFamily="50" charset="-128"/>
                <a:ea typeface="Meiryo UI" panose="020B0604030504040204" pitchFamily="50" charset="-128"/>
              </a:rPr>
              <a:t>運用・見直し</a:t>
            </a:r>
          </a:p>
        </p:txBody>
      </p:sp>
      <p:sp>
        <p:nvSpPr>
          <p:cNvPr id="5" name="テキスト ボックス 4"/>
          <p:cNvSpPr txBox="1"/>
          <p:nvPr/>
        </p:nvSpPr>
        <p:spPr>
          <a:xfrm>
            <a:off x="1227350" y="2162060"/>
            <a:ext cx="5397225" cy="1323439"/>
          </a:xfrm>
          <a:prstGeom prst="rect">
            <a:avLst/>
          </a:prstGeom>
          <a:noFill/>
        </p:spPr>
        <p:txBody>
          <a:bodyPr wrap="square" rtlCol="0">
            <a:spAutoFit/>
          </a:bodyPr>
          <a:lstStyle/>
          <a:p>
            <a:pPr marL="285750" indent="-285750">
              <a:buFont typeface="Wingdings" panose="05000000000000000000" pitchFamily="2" charset="2"/>
              <a:buChar char="Ø"/>
            </a:pPr>
            <a:r>
              <a:rPr kumimoji="1" lang="en-US" altLang="ja-JP" sz="1400" b="1" dirty="0">
                <a:latin typeface="Meiryo UI" panose="020B0604030504040204" pitchFamily="50" charset="-128"/>
                <a:ea typeface="Meiryo UI" panose="020B0604030504040204" pitchFamily="50" charset="-128"/>
              </a:rPr>
              <a:t>ICT</a:t>
            </a:r>
            <a:r>
              <a:rPr kumimoji="1" lang="ja-JP" altLang="en-US" sz="1400" b="1" dirty="0">
                <a:latin typeface="Meiryo UI" panose="020B0604030504040204" pitchFamily="50" charset="-128"/>
                <a:ea typeface="Meiryo UI" panose="020B0604030504040204" pitchFamily="50" charset="-128"/>
              </a:rPr>
              <a:t>関連事業について調査を実施</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・当該年度事業：年度当初</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・翌年度事業：企画立案段階＝</a:t>
            </a:r>
            <a:r>
              <a:rPr kumimoji="1" lang="en-US" altLang="ja-JP" sz="1400" b="1" dirty="0">
                <a:latin typeface="Meiryo UI" panose="020B0604030504040204" pitchFamily="50" charset="-128"/>
                <a:ea typeface="Meiryo UI" panose="020B0604030504040204" pitchFamily="50" charset="-128"/>
              </a:rPr>
              <a:t>7</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8</a:t>
            </a:r>
            <a:r>
              <a:rPr kumimoji="1" lang="ja-JP" altLang="en-US" sz="1400" b="1" dirty="0">
                <a:latin typeface="Meiryo UI" panose="020B0604030504040204" pitchFamily="50" charset="-128"/>
                <a:ea typeface="Meiryo UI" panose="020B0604030504040204" pitchFamily="50" charset="-128"/>
              </a:rPr>
              <a:t>月頃</a:t>
            </a:r>
            <a:endParaRPr kumimoji="1" lang="en-US" altLang="ja-JP" sz="1400" b="1"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400" b="1" dirty="0">
                <a:latin typeface="Meiryo UI" panose="020B0604030504040204" pitchFamily="50" charset="-128"/>
                <a:ea typeface="Meiryo UI" panose="020B0604030504040204" pitchFamily="50" charset="-128"/>
              </a:rPr>
              <a:t>調査に基づき、スマシ部は、必要に応じ助言・提案を行うことができる</a:t>
            </a:r>
            <a:endParaRPr kumimoji="1" lang="en-US" altLang="ja-JP" sz="1400" b="1"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en-US" altLang="ja-JP" sz="1400" b="1" dirty="0">
                <a:latin typeface="Meiryo UI" panose="020B0604030504040204" pitchFamily="50" charset="-128"/>
                <a:ea typeface="Meiryo UI" panose="020B0604030504040204" pitchFamily="50" charset="-128"/>
              </a:rPr>
              <a:t>ICT</a:t>
            </a:r>
            <a:r>
              <a:rPr kumimoji="1" lang="ja-JP" altLang="en-US" sz="1400" b="1" dirty="0">
                <a:latin typeface="Meiryo UI" panose="020B0604030504040204" pitchFamily="50" charset="-128"/>
                <a:ea typeface="Meiryo UI" panose="020B0604030504040204" pitchFamily="50" charset="-128"/>
              </a:rPr>
              <a:t>関連事業の予算要求段階では、</a:t>
            </a:r>
            <a:r>
              <a:rPr kumimoji="1" lang="en-US" altLang="ja-JP" sz="1400" b="1" dirty="0">
                <a:latin typeface="Meiryo UI" panose="020B0604030504040204" pitchFamily="50" charset="-128"/>
                <a:ea typeface="Meiryo UI" panose="020B0604030504040204" pitchFamily="50" charset="-128"/>
              </a:rPr>
              <a:t>ICT</a:t>
            </a:r>
            <a:r>
              <a:rPr kumimoji="1" lang="ja-JP" altLang="en-US" sz="1400" b="1" dirty="0">
                <a:latin typeface="Meiryo UI" panose="020B0604030504040204" pitchFamily="50" charset="-128"/>
                <a:ea typeface="Meiryo UI" panose="020B0604030504040204" pitchFamily="50" charset="-128"/>
              </a:rPr>
              <a:t>査定を実施</a:t>
            </a:r>
            <a:endParaRPr kumimoji="1" lang="en-US" altLang="ja-JP" sz="1400" b="1" dirty="0">
              <a:latin typeface="Meiryo UI" panose="020B0604030504040204" pitchFamily="50" charset="-128"/>
              <a:ea typeface="Meiryo UI" panose="020B0604030504040204" pitchFamily="50" charset="-128"/>
            </a:endParaRPr>
          </a:p>
          <a:p>
            <a:endParaRPr kumimoji="1" lang="en-US" altLang="ja-JP" sz="1000" b="1" dirty="0">
              <a:latin typeface="Meiryo UI" panose="020B0604030504040204" pitchFamily="50" charset="-128"/>
              <a:ea typeface="Meiryo UI" panose="020B0604030504040204" pitchFamily="50" charset="-128"/>
            </a:endParaRPr>
          </a:p>
        </p:txBody>
      </p:sp>
      <p:sp>
        <p:nvSpPr>
          <p:cNvPr id="7" name="正方形/長方形 6"/>
          <p:cNvSpPr/>
          <p:nvPr/>
        </p:nvSpPr>
        <p:spPr>
          <a:xfrm>
            <a:off x="7534892" y="2074842"/>
            <a:ext cx="1169551" cy="4280670"/>
          </a:xfrm>
          <a:prstGeom prst="rect">
            <a:avLst/>
          </a:prstGeom>
          <a:solidFill>
            <a:schemeClr val="accent4">
              <a:lumMod val="20000"/>
              <a:lumOff val="80000"/>
            </a:schemeClr>
          </a:solidFill>
          <a:ln>
            <a:solidFill>
              <a:schemeClr val="accent2"/>
            </a:solidFill>
          </a:ln>
        </p:spPr>
        <p:txBody>
          <a:bodyPr vert="eaVert" wrap="square">
            <a:spAutoFit/>
          </a:bodyPr>
          <a:lstStyle/>
          <a:p>
            <a:pPr algn="ctr"/>
            <a:r>
              <a:rPr lang="ja-JP" altLang="en-US" sz="1600" dirty="0">
                <a:latin typeface="Meiryo UI" panose="020B0604030504040204" pitchFamily="50" charset="-128"/>
                <a:ea typeface="Meiryo UI" panose="020B0604030504040204" pitchFamily="50" charset="-128"/>
              </a:rPr>
              <a:t>事業の方向性について必要に応じて</a:t>
            </a:r>
            <a:endParaRPr lang="en-US" altLang="ja-JP" sz="1600" dirty="0">
              <a:latin typeface="Meiryo UI" panose="020B0604030504040204" pitchFamily="50" charset="-128"/>
              <a:ea typeface="Meiryo UI" panose="020B0604030504040204" pitchFamily="50" charset="-128"/>
            </a:endParaRPr>
          </a:p>
          <a:p>
            <a:pPr algn="ctr"/>
            <a:endParaRPr lang="en-US" altLang="ja-JP" sz="700" dirty="0">
              <a:latin typeface="Meiryo UI" panose="020B0604030504040204" pitchFamily="50" charset="-128"/>
              <a:ea typeface="Meiryo UI" panose="020B0604030504040204" pitchFamily="50" charset="-128"/>
            </a:endParaRPr>
          </a:p>
          <a:p>
            <a:pPr algn="ctr"/>
            <a:r>
              <a:rPr lang="ja-JP" altLang="en-US" b="1" dirty="0">
                <a:latin typeface="Meiryo UI" panose="020B0604030504040204" pitchFamily="50" charset="-128"/>
                <a:ea typeface="Meiryo UI" panose="020B0604030504040204" pitchFamily="50" charset="-128"/>
              </a:rPr>
              <a:t>「大阪府スマートシティ推進本部」</a:t>
            </a:r>
            <a:r>
              <a:rPr lang="ja-JP" altLang="en-US" dirty="0">
                <a:latin typeface="Meiryo UI" panose="020B0604030504040204" pitchFamily="50" charset="-128"/>
                <a:ea typeface="Meiryo UI" panose="020B0604030504040204" pitchFamily="50" charset="-128"/>
              </a:rPr>
              <a:t>で</a:t>
            </a:r>
            <a:endParaRPr lang="en-US" altLang="ja-JP" dirty="0">
              <a:latin typeface="Meiryo UI" panose="020B0604030504040204" pitchFamily="50" charset="-128"/>
              <a:ea typeface="Meiryo UI" panose="020B0604030504040204" pitchFamily="50" charset="-128"/>
            </a:endParaRPr>
          </a:p>
          <a:p>
            <a:pPr algn="ctr"/>
            <a:endParaRPr lang="en-US" altLang="ja-JP" sz="700" dirty="0">
              <a:latin typeface="Meiryo UI" panose="020B0604030504040204" pitchFamily="50" charset="-128"/>
              <a:ea typeface="Meiryo UI" panose="020B0604030504040204" pitchFamily="50" charset="-128"/>
            </a:endParaRPr>
          </a:p>
          <a:p>
            <a:pPr algn="ctr"/>
            <a:r>
              <a:rPr lang="ja-JP" altLang="en-US" sz="1600" dirty="0">
                <a:latin typeface="Meiryo UI" panose="020B0604030504040204" pitchFamily="50" charset="-128"/>
                <a:ea typeface="Meiryo UI" panose="020B0604030504040204" pitchFamily="50" charset="-128"/>
              </a:rPr>
              <a:t>知事・副知事のもと、方針を確認・決定する</a:t>
            </a:r>
          </a:p>
        </p:txBody>
      </p:sp>
      <p:sp>
        <p:nvSpPr>
          <p:cNvPr id="20" name="テキスト ボックス 19"/>
          <p:cNvSpPr txBox="1"/>
          <p:nvPr/>
        </p:nvSpPr>
        <p:spPr>
          <a:xfrm>
            <a:off x="946200" y="5140651"/>
            <a:ext cx="2807627" cy="1295398"/>
          </a:xfrm>
          <a:prstGeom prst="rect">
            <a:avLst/>
          </a:prstGeom>
          <a:solidFill>
            <a:schemeClr val="accent1">
              <a:lumMod val="20000"/>
              <a:lumOff val="80000"/>
            </a:schemeClr>
          </a:solidFill>
          <a:ln>
            <a:solidFill>
              <a:schemeClr val="accent1"/>
            </a:solidFill>
          </a:ln>
        </p:spPr>
        <p:txBody>
          <a:bodyPr wrap="square" rtlCol="0">
            <a:noAutofit/>
          </a:bodyPr>
          <a:lstStyle/>
          <a:p>
            <a:endParaRPr kumimoji="1" lang="en-US" altLang="ja-JP" sz="1400"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3917584" y="3632802"/>
            <a:ext cx="2807627" cy="1295398"/>
          </a:xfrm>
          <a:prstGeom prst="rect">
            <a:avLst/>
          </a:prstGeom>
          <a:solidFill>
            <a:schemeClr val="accent1">
              <a:lumMod val="20000"/>
              <a:lumOff val="80000"/>
            </a:schemeClr>
          </a:solidFill>
          <a:ln>
            <a:solidFill>
              <a:schemeClr val="accent1"/>
            </a:solidFill>
          </a:ln>
        </p:spPr>
        <p:txBody>
          <a:bodyPr wrap="square" rtlCol="0">
            <a:noAutofit/>
          </a:bodyPr>
          <a:lstStyle/>
          <a:p>
            <a:endParaRPr kumimoji="1" lang="en-US" altLang="ja-JP" sz="1400" dirty="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959501" y="3622119"/>
            <a:ext cx="2807627" cy="1295398"/>
          </a:xfrm>
          <a:prstGeom prst="rect">
            <a:avLst/>
          </a:prstGeom>
          <a:solidFill>
            <a:schemeClr val="accent1">
              <a:lumMod val="20000"/>
              <a:lumOff val="80000"/>
            </a:schemeClr>
          </a:solidFill>
          <a:ln>
            <a:solidFill>
              <a:schemeClr val="accent1"/>
            </a:solidFill>
          </a:ln>
        </p:spPr>
        <p:txBody>
          <a:bodyPr wrap="square" rtlCol="0">
            <a:noAutofit/>
          </a:bodyPr>
          <a:lstStyle/>
          <a:p>
            <a:endParaRPr kumimoji="1" lang="en-US" altLang="ja-JP" sz="1400"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1691937" y="84966"/>
            <a:ext cx="6126998" cy="400110"/>
          </a:xfrm>
          <a:prstGeom prst="rect">
            <a:avLst/>
          </a:prstGeom>
          <a:noFill/>
        </p:spPr>
        <p:txBody>
          <a:bodyPr wrap="none" rtlCol="0">
            <a:spAutoFit/>
          </a:bodyPr>
          <a:lstStyle/>
          <a:p>
            <a:r>
              <a:rPr kumimoji="1" lang="ja-JP" altLang="en-US" sz="2000" b="1" dirty="0">
                <a:latin typeface="Meiryo UI" panose="020B0604030504040204" pitchFamily="50" charset="-128"/>
                <a:ea typeface="Meiryo UI" panose="020B0604030504040204" pitchFamily="50" charset="-128"/>
              </a:rPr>
              <a:t>事業プロセスに応じたスマートシティ戦略部の関与（案）</a:t>
            </a:r>
          </a:p>
        </p:txBody>
      </p:sp>
      <p:cxnSp>
        <p:nvCxnSpPr>
          <p:cNvPr id="31" name="直線コネクタ 30"/>
          <p:cNvCxnSpPr/>
          <p:nvPr/>
        </p:nvCxnSpPr>
        <p:spPr>
          <a:xfrm>
            <a:off x="57967" y="566027"/>
            <a:ext cx="9000000" cy="0"/>
          </a:xfrm>
          <a:prstGeom prst="line">
            <a:avLst/>
          </a:prstGeom>
        </p:spPr>
        <p:style>
          <a:lnRef idx="1">
            <a:schemeClr val="dk1"/>
          </a:lnRef>
          <a:fillRef idx="0">
            <a:schemeClr val="dk1"/>
          </a:fillRef>
          <a:effectRef idx="0">
            <a:schemeClr val="dk1"/>
          </a:effectRef>
          <a:fontRef idx="minor">
            <a:schemeClr val="tx1"/>
          </a:fontRef>
        </p:style>
      </p:cxnSp>
      <p:sp>
        <p:nvSpPr>
          <p:cNvPr id="3" name="テキスト ボックス 2"/>
          <p:cNvSpPr txBox="1"/>
          <p:nvPr/>
        </p:nvSpPr>
        <p:spPr>
          <a:xfrm>
            <a:off x="969576" y="5226006"/>
            <a:ext cx="2742516" cy="1169551"/>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事業者公募、実証実験などの各段階において、スマートシティ戦略部と協議</a:t>
            </a:r>
            <a:endParaRPr kumimoji="1"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スマシ部は積極的な助言と提案を行う</a:t>
            </a:r>
          </a:p>
        </p:txBody>
      </p:sp>
      <p:sp>
        <p:nvSpPr>
          <p:cNvPr id="32" name="テキスト ボックス 31"/>
          <p:cNvSpPr txBox="1"/>
          <p:nvPr/>
        </p:nvSpPr>
        <p:spPr>
          <a:xfrm>
            <a:off x="3947579" y="5212479"/>
            <a:ext cx="2772758" cy="1169551"/>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事業者公募での仕様書作成、システム開発などの各段階において、スマートシティ戦略部と協議</a:t>
            </a:r>
            <a:endParaRPr kumimoji="1"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スマシ部は積極的な助言と提案を行う</a:t>
            </a:r>
          </a:p>
        </p:txBody>
      </p:sp>
      <p:sp>
        <p:nvSpPr>
          <p:cNvPr id="33" name="テキスト ボックス 32"/>
          <p:cNvSpPr txBox="1"/>
          <p:nvPr/>
        </p:nvSpPr>
        <p:spPr>
          <a:xfrm>
            <a:off x="928243" y="3810732"/>
            <a:ext cx="2627318" cy="954107"/>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ソフト事業の運営にあたり、デジタル導入による効率化の可能性について、スマシ部が助言、提案できる</a:t>
            </a:r>
          </a:p>
        </p:txBody>
      </p:sp>
      <p:sp>
        <p:nvSpPr>
          <p:cNvPr id="34" name="テキスト ボックス 33"/>
          <p:cNvSpPr txBox="1"/>
          <p:nvPr/>
        </p:nvSpPr>
        <p:spPr>
          <a:xfrm>
            <a:off x="3975748" y="3708683"/>
            <a:ext cx="2664000" cy="1154162"/>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400" b="1" dirty="0">
                <a:latin typeface="Meiryo UI" panose="020B0604030504040204" pitchFamily="50" charset="-128"/>
                <a:ea typeface="Meiryo UI" panose="020B0604030504040204" pitchFamily="50" charset="-128"/>
              </a:rPr>
              <a:t>主に情報システムの運用や更新、見直しなどにあたり、仕組みの最適化等について、スマシ部が助言、提案する</a:t>
            </a:r>
            <a:r>
              <a:rPr kumimoji="1" lang="ja-JP" altLang="en-US" sz="1300" b="1" dirty="0">
                <a:latin typeface="Meiryo UI" panose="020B0604030504040204" pitchFamily="50" charset="-128"/>
                <a:ea typeface="Meiryo UI" panose="020B0604030504040204" pitchFamily="50" charset="-128"/>
              </a:rPr>
              <a:t>（必要に応じて合同チームを組成）</a:t>
            </a:r>
          </a:p>
        </p:txBody>
      </p:sp>
      <p:sp>
        <p:nvSpPr>
          <p:cNvPr id="9" name="二等辺三角形 8"/>
          <p:cNvSpPr/>
          <p:nvPr/>
        </p:nvSpPr>
        <p:spPr>
          <a:xfrm rot="5400000">
            <a:off x="5369948" y="4154511"/>
            <a:ext cx="3712067" cy="36243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08960" y="930330"/>
            <a:ext cx="7898013" cy="374571"/>
          </a:xfrm>
          <a:prstGeom prst="roundRect">
            <a:avLst/>
          </a:prstGeom>
          <a:noFill/>
          <a:ln>
            <a:noFill/>
          </a:ln>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スマートシティ戦略部は知見・ノウハウを活用し、デジタル改革に関する支援を積極的に行う</a:t>
            </a:r>
          </a:p>
        </p:txBody>
      </p:sp>
    </p:spTree>
    <p:extLst>
      <p:ext uri="{BB962C8B-B14F-4D97-AF65-F5344CB8AC3E}">
        <p14:creationId xmlns:p14="http://schemas.microsoft.com/office/powerpoint/2010/main" val="2586293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線コネクタ 32"/>
          <p:cNvCxnSpPr/>
          <p:nvPr/>
        </p:nvCxnSpPr>
        <p:spPr>
          <a:xfrm flipV="1">
            <a:off x="3534243" y="4045429"/>
            <a:ext cx="515471" cy="0"/>
          </a:xfrm>
          <a:prstGeom prst="line">
            <a:avLst/>
          </a:prstGeom>
        </p:spPr>
        <p:style>
          <a:lnRef idx="1">
            <a:schemeClr val="dk1"/>
          </a:lnRef>
          <a:fillRef idx="0">
            <a:schemeClr val="dk1"/>
          </a:fillRef>
          <a:effectRef idx="0">
            <a:schemeClr val="dk1"/>
          </a:effectRef>
          <a:fontRef idx="minor">
            <a:schemeClr val="tx1"/>
          </a:fontRef>
        </p:style>
      </p:cxnSp>
      <p:cxnSp>
        <p:nvCxnSpPr>
          <p:cNvPr id="32" name="直線コネクタ 31"/>
          <p:cNvCxnSpPr/>
          <p:nvPr/>
        </p:nvCxnSpPr>
        <p:spPr>
          <a:xfrm flipV="1">
            <a:off x="3500402" y="3647193"/>
            <a:ext cx="515471" cy="0"/>
          </a:xfrm>
          <a:prstGeom prst="line">
            <a:avLst/>
          </a:prstGeom>
        </p:spPr>
        <p:style>
          <a:lnRef idx="1">
            <a:schemeClr val="dk1"/>
          </a:lnRef>
          <a:fillRef idx="0">
            <a:schemeClr val="dk1"/>
          </a:fillRef>
          <a:effectRef idx="0">
            <a:schemeClr val="dk1"/>
          </a:effectRef>
          <a:fontRef idx="minor">
            <a:schemeClr val="tx1"/>
          </a:fontRef>
        </p:style>
      </p:cxnSp>
      <p:cxnSp>
        <p:nvCxnSpPr>
          <p:cNvPr id="39" name="直線コネクタ 38"/>
          <p:cNvCxnSpPr/>
          <p:nvPr/>
        </p:nvCxnSpPr>
        <p:spPr>
          <a:xfrm flipV="1">
            <a:off x="3500403" y="3243178"/>
            <a:ext cx="515471" cy="0"/>
          </a:xfrm>
          <a:prstGeom prst="line">
            <a:avLst/>
          </a:prstGeom>
        </p:spPr>
        <p:style>
          <a:lnRef idx="1">
            <a:schemeClr val="dk1"/>
          </a:lnRef>
          <a:fillRef idx="0">
            <a:schemeClr val="dk1"/>
          </a:fillRef>
          <a:effectRef idx="0">
            <a:schemeClr val="dk1"/>
          </a:effectRef>
          <a:fontRef idx="minor">
            <a:schemeClr val="tx1"/>
          </a:fontRef>
        </p:style>
      </p:cxnSp>
      <p:sp>
        <p:nvSpPr>
          <p:cNvPr id="4" name="テキスト ボックス 3"/>
          <p:cNvSpPr txBox="1"/>
          <p:nvPr/>
        </p:nvSpPr>
        <p:spPr>
          <a:xfrm>
            <a:off x="1824483" y="85351"/>
            <a:ext cx="5054589" cy="400110"/>
          </a:xfrm>
          <a:prstGeom prst="rect">
            <a:avLst/>
          </a:prstGeom>
          <a:noFill/>
        </p:spPr>
        <p:txBody>
          <a:bodyPr wrap="none" rtlCol="0">
            <a:spAutoFit/>
          </a:bodyPr>
          <a:lstStyle/>
          <a:p>
            <a:r>
              <a:rPr kumimoji="1" lang="ja-JP" altLang="en-US" sz="2000" b="1" dirty="0">
                <a:latin typeface="Meiryo UI" panose="020B0604030504040204" pitchFamily="50" charset="-128"/>
                <a:ea typeface="Meiryo UI" panose="020B0604030504040204" pitchFamily="50" charset="-128"/>
              </a:rPr>
              <a:t>大阪府のスマートシティ推進に向けた体制強化</a:t>
            </a:r>
          </a:p>
        </p:txBody>
      </p:sp>
      <p:sp>
        <p:nvSpPr>
          <p:cNvPr id="3" name="テキスト ボックス 2"/>
          <p:cNvSpPr txBox="1"/>
          <p:nvPr/>
        </p:nvSpPr>
        <p:spPr>
          <a:xfrm>
            <a:off x="1497172" y="635688"/>
            <a:ext cx="6015117" cy="646331"/>
          </a:xfrm>
          <a:prstGeom prst="rect">
            <a:avLst/>
          </a:prstGeom>
          <a:noFill/>
        </p:spPr>
        <p:txBody>
          <a:bodyPr wrap="square" rtlCol="0">
            <a:spAutoFit/>
          </a:bodyPr>
          <a:lstStyle/>
          <a:p>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大阪府版デジタル庁</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　として知事がトップの推進体制により、府庁のデジタル改革を推進</a:t>
            </a:r>
          </a:p>
        </p:txBody>
      </p:sp>
      <p:sp>
        <p:nvSpPr>
          <p:cNvPr id="7" name="正方形/長方形 6">
            <a:extLst>
              <a:ext uri="{FF2B5EF4-FFF2-40B4-BE49-F238E27FC236}">
                <a16:creationId xmlns:a16="http://schemas.microsoft.com/office/drawing/2014/main" id="{17F2B387-B487-481A-8F4D-B7AF1B949D57}"/>
              </a:ext>
            </a:extLst>
          </p:cNvPr>
          <p:cNvSpPr/>
          <p:nvPr/>
        </p:nvSpPr>
        <p:spPr>
          <a:xfrm>
            <a:off x="308417" y="3056477"/>
            <a:ext cx="3297667" cy="1897244"/>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412D8A56-2C65-4F21-87A0-A3D67041893B}"/>
              </a:ext>
            </a:extLst>
          </p:cNvPr>
          <p:cNvSpPr txBox="1"/>
          <p:nvPr/>
        </p:nvSpPr>
        <p:spPr>
          <a:xfrm>
            <a:off x="1090697" y="3312639"/>
            <a:ext cx="1733106" cy="307777"/>
          </a:xfrm>
          <a:prstGeom prst="rect">
            <a:avLst/>
          </a:prstGeom>
          <a:solidFill>
            <a:schemeClr val="bg1"/>
          </a:solidFill>
          <a:ln>
            <a:solidFill>
              <a:schemeClr val="bg1">
                <a:lumMod val="50000"/>
              </a:schemeClr>
            </a:solidFill>
          </a:ln>
        </p:spPr>
        <p:txBody>
          <a:bodyPr wrap="square" rtlCol="0">
            <a:spAutoFit/>
          </a:bodyPr>
          <a:lstStyle/>
          <a:p>
            <a:pPr algn="ctr"/>
            <a:r>
              <a:rPr kumimoji="1" lang="ja-JP" altLang="en-US" sz="1400" dirty="0">
                <a:latin typeface="Meiryo UI" panose="020B0604030504040204" pitchFamily="50" charset="-128"/>
                <a:ea typeface="Meiryo UI" panose="020B0604030504040204" pitchFamily="50" charset="-128"/>
              </a:rPr>
              <a:t>本部長：知　事</a:t>
            </a:r>
          </a:p>
        </p:txBody>
      </p:sp>
      <p:sp>
        <p:nvSpPr>
          <p:cNvPr id="9" name="テキスト ボックス 8">
            <a:extLst>
              <a:ext uri="{FF2B5EF4-FFF2-40B4-BE49-F238E27FC236}">
                <a16:creationId xmlns:a16="http://schemas.microsoft.com/office/drawing/2014/main" id="{49BC1786-9343-438D-8B12-30E9F4C340E6}"/>
              </a:ext>
            </a:extLst>
          </p:cNvPr>
          <p:cNvSpPr txBox="1"/>
          <p:nvPr/>
        </p:nvSpPr>
        <p:spPr>
          <a:xfrm>
            <a:off x="1112486" y="3737653"/>
            <a:ext cx="1689529" cy="307777"/>
          </a:xfrm>
          <a:prstGeom prst="rect">
            <a:avLst/>
          </a:prstGeom>
          <a:solidFill>
            <a:schemeClr val="bg1"/>
          </a:solidFill>
          <a:ln>
            <a:solidFill>
              <a:schemeClr val="bg1">
                <a:lumMod val="50000"/>
              </a:schemeClr>
            </a:solidFill>
          </a:ln>
        </p:spPr>
        <p:txBody>
          <a:bodyPr wrap="square" rtlCol="0">
            <a:spAutoFit/>
          </a:bodyPr>
          <a:lstStyle/>
          <a:p>
            <a:pPr algn="ctr"/>
            <a:r>
              <a:rPr kumimoji="1" lang="ja-JP" altLang="en-US" sz="1400" dirty="0">
                <a:latin typeface="Meiryo UI" panose="020B0604030504040204" pitchFamily="50" charset="-128"/>
                <a:ea typeface="Meiryo UI" panose="020B0604030504040204" pitchFamily="50" charset="-128"/>
              </a:rPr>
              <a:t>副本部長：副知事</a:t>
            </a:r>
          </a:p>
        </p:txBody>
      </p:sp>
      <p:sp>
        <p:nvSpPr>
          <p:cNvPr id="10" name="テキスト ボックス 9">
            <a:extLst>
              <a:ext uri="{FF2B5EF4-FFF2-40B4-BE49-F238E27FC236}">
                <a16:creationId xmlns:a16="http://schemas.microsoft.com/office/drawing/2014/main" id="{5A98377D-0E16-4276-B6C0-49016DD4AEE1}"/>
              </a:ext>
            </a:extLst>
          </p:cNvPr>
          <p:cNvSpPr txBox="1"/>
          <p:nvPr/>
        </p:nvSpPr>
        <p:spPr>
          <a:xfrm>
            <a:off x="644308" y="4546962"/>
            <a:ext cx="2820107" cy="276999"/>
          </a:xfrm>
          <a:prstGeom prst="rect">
            <a:avLst/>
          </a:prstGeom>
          <a:solidFill>
            <a:schemeClr val="bg1"/>
          </a:solidFill>
          <a:ln>
            <a:solidFill>
              <a:schemeClr val="bg1">
                <a:lumMod val="50000"/>
              </a:schemeClr>
            </a:solidFill>
          </a:ln>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事務局長　スマートシティ戦略部長兼</a:t>
            </a:r>
            <a:r>
              <a:rPr kumimoji="1" lang="en-US" altLang="ja-JP" sz="1200" dirty="0">
                <a:latin typeface="Meiryo UI" panose="020B0604030504040204" pitchFamily="50" charset="-128"/>
                <a:ea typeface="Meiryo UI" panose="020B0604030504040204" pitchFamily="50" charset="-128"/>
              </a:rPr>
              <a:t>CIO</a:t>
            </a:r>
            <a:endParaRPr kumimoji="1" lang="ja-JP" altLang="en-US" sz="1200"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237B4B10-66CF-4056-ADBF-ACFDC2EFC0B2}"/>
              </a:ext>
            </a:extLst>
          </p:cNvPr>
          <p:cNvSpPr txBox="1"/>
          <p:nvPr/>
        </p:nvSpPr>
        <p:spPr>
          <a:xfrm>
            <a:off x="1112486" y="4135583"/>
            <a:ext cx="1689529" cy="307777"/>
          </a:xfrm>
          <a:prstGeom prst="rect">
            <a:avLst/>
          </a:prstGeom>
          <a:solidFill>
            <a:schemeClr val="bg1"/>
          </a:solidFill>
          <a:ln>
            <a:solidFill>
              <a:schemeClr val="bg1">
                <a:lumMod val="50000"/>
              </a:schemeClr>
            </a:solidFill>
          </a:ln>
        </p:spPr>
        <p:txBody>
          <a:bodyPr wrap="square" rtlCol="0">
            <a:spAutoFit/>
          </a:bodyPr>
          <a:lstStyle/>
          <a:p>
            <a:pPr algn="ctr"/>
            <a:r>
              <a:rPr kumimoji="1" lang="ja-JP" altLang="en-US" sz="1400" dirty="0">
                <a:latin typeface="Meiryo UI" panose="020B0604030504040204" pitchFamily="50" charset="-128"/>
                <a:ea typeface="Meiryo UI" panose="020B0604030504040204" pitchFamily="50" charset="-128"/>
              </a:rPr>
              <a:t>本部員：全部局長</a:t>
            </a:r>
          </a:p>
        </p:txBody>
      </p:sp>
      <p:sp>
        <p:nvSpPr>
          <p:cNvPr id="13" name="正方形/長方形 12">
            <a:extLst>
              <a:ext uri="{FF2B5EF4-FFF2-40B4-BE49-F238E27FC236}">
                <a16:creationId xmlns:a16="http://schemas.microsoft.com/office/drawing/2014/main" id="{0277F017-6EDA-4D6E-9128-679A7C35A78C}"/>
              </a:ext>
            </a:extLst>
          </p:cNvPr>
          <p:cNvSpPr/>
          <p:nvPr/>
        </p:nvSpPr>
        <p:spPr>
          <a:xfrm>
            <a:off x="3824522" y="3914088"/>
            <a:ext cx="1071859" cy="262683"/>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100" dirty="0">
                <a:latin typeface="Meiryo UI" panose="020B0604030504040204" pitchFamily="50" charset="-128"/>
                <a:ea typeface="Meiryo UI" panose="020B0604030504040204" pitchFamily="50" charset="-128"/>
              </a:rPr>
              <a:t>●●ワーキング</a:t>
            </a:r>
          </a:p>
        </p:txBody>
      </p:sp>
      <p:sp>
        <p:nvSpPr>
          <p:cNvPr id="14" name="テキスト ボックス 13">
            <a:extLst>
              <a:ext uri="{FF2B5EF4-FFF2-40B4-BE49-F238E27FC236}">
                <a16:creationId xmlns:a16="http://schemas.microsoft.com/office/drawing/2014/main" id="{E4419F65-4519-4878-A7FD-8E22F5CF46FA}"/>
              </a:ext>
            </a:extLst>
          </p:cNvPr>
          <p:cNvSpPr txBox="1"/>
          <p:nvPr/>
        </p:nvSpPr>
        <p:spPr>
          <a:xfrm>
            <a:off x="1560086" y="1437845"/>
            <a:ext cx="5839865" cy="1077218"/>
          </a:xfrm>
          <a:prstGeom prst="rect">
            <a:avLst/>
          </a:prstGeom>
          <a:noFill/>
          <a:ln>
            <a:noFill/>
          </a:ln>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推進本部の役割</a:t>
            </a:r>
            <a:r>
              <a:rPr kumimoji="1" lang="en-US" altLang="ja-JP" sz="1400" dirty="0">
                <a:latin typeface="Meiryo UI" panose="020B0604030504040204" pitchFamily="50" charset="-128"/>
                <a:ea typeface="Meiryo UI" panose="020B0604030504040204" pitchFamily="50" charset="-128"/>
              </a:rPr>
              <a:t>】</a:t>
            </a:r>
          </a:p>
          <a:p>
            <a:endParaRPr kumimoji="1" lang="en-US" altLang="ja-JP" sz="800" dirty="0">
              <a:latin typeface="Meiryo UI" panose="020B0604030504040204" pitchFamily="50" charset="-128"/>
              <a:ea typeface="Meiryo UI" panose="020B0604030504040204" pitchFamily="50" charset="-128"/>
            </a:endParaRPr>
          </a:p>
          <a:p>
            <a:pPr marL="342900" indent="-342900">
              <a:buFont typeface="+mj-lt"/>
              <a:buAutoNum type="arabicPeriod"/>
            </a:pPr>
            <a:r>
              <a:rPr kumimoji="1" lang="ja-JP" altLang="en-US" sz="1400" dirty="0">
                <a:latin typeface="Meiryo UI" panose="020B0604030504040204" pitchFamily="50" charset="-128"/>
                <a:ea typeface="Meiryo UI" panose="020B0604030504040204" pitchFamily="50" charset="-128"/>
              </a:rPr>
              <a:t>デジタル改革に関する中期計画や重要案件における全庁的な方針決定</a:t>
            </a:r>
            <a:endParaRPr kumimoji="1" lang="en-US" altLang="ja-JP" sz="1400" dirty="0">
              <a:latin typeface="Meiryo UI" panose="020B0604030504040204" pitchFamily="50" charset="-128"/>
              <a:ea typeface="Meiryo UI" panose="020B0604030504040204" pitchFamily="50" charset="-128"/>
            </a:endParaRPr>
          </a:p>
          <a:p>
            <a:pPr marL="342900" indent="-342900">
              <a:buFont typeface="+mj-lt"/>
              <a:buAutoNum type="arabicPeriod"/>
            </a:pPr>
            <a:r>
              <a:rPr kumimoji="1" lang="ja-JP" altLang="en-US" sz="1400" dirty="0">
                <a:latin typeface="Meiryo UI" panose="020B0604030504040204" pitchFamily="50" charset="-128"/>
                <a:ea typeface="Meiryo UI" panose="020B0604030504040204" pitchFamily="50" charset="-128"/>
              </a:rPr>
              <a:t>デジタル改革を進めていくうえで必要な調査（各部局の事業内容等）</a:t>
            </a:r>
            <a:endParaRPr kumimoji="1" lang="en-US" altLang="ja-JP" sz="1400" dirty="0">
              <a:latin typeface="Meiryo UI" panose="020B0604030504040204" pitchFamily="50" charset="-128"/>
              <a:ea typeface="Meiryo UI" panose="020B0604030504040204" pitchFamily="50" charset="-128"/>
            </a:endParaRPr>
          </a:p>
          <a:p>
            <a:pPr marL="342900" indent="-342900">
              <a:buFont typeface="+mj-lt"/>
              <a:buAutoNum type="arabicPeriod"/>
            </a:pPr>
            <a:r>
              <a:rPr kumimoji="1" lang="ja-JP" altLang="en-US" sz="1400" dirty="0">
                <a:latin typeface="Meiryo UI" panose="020B0604030504040204" pitchFamily="50" charset="-128"/>
                <a:ea typeface="Meiryo UI" panose="020B0604030504040204" pitchFamily="50" charset="-128"/>
              </a:rPr>
              <a:t>特定分野におけるワーキンググループの設置と検討状況の進捗管理　　など</a:t>
            </a:r>
          </a:p>
        </p:txBody>
      </p:sp>
      <p:sp>
        <p:nvSpPr>
          <p:cNvPr id="19" name="大かっこ 18"/>
          <p:cNvSpPr/>
          <p:nvPr/>
        </p:nvSpPr>
        <p:spPr>
          <a:xfrm>
            <a:off x="1441035" y="1437846"/>
            <a:ext cx="6127389" cy="1138829"/>
          </a:xfrm>
          <a:prstGeom prst="bracketPair">
            <a:avLst>
              <a:gd name="adj" fmla="val 9625"/>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412D8A56-2C65-4F21-87A0-A3D67041893B}"/>
              </a:ext>
            </a:extLst>
          </p:cNvPr>
          <p:cNvSpPr txBox="1"/>
          <p:nvPr/>
        </p:nvSpPr>
        <p:spPr>
          <a:xfrm>
            <a:off x="493271" y="2887771"/>
            <a:ext cx="2927959" cy="340519"/>
          </a:xfrm>
          <a:prstGeom prst="roundRect">
            <a:avLst/>
          </a:prstGeom>
          <a:solidFill>
            <a:schemeClr val="bg1"/>
          </a:solidFill>
          <a:ln w="28575">
            <a:solidFill>
              <a:schemeClr val="tx1"/>
            </a:solidFill>
          </a:ln>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rPr>
              <a:t>大阪府スマートシティ推進本部会議</a:t>
            </a:r>
          </a:p>
        </p:txBody>
      </p:sp>
      <p:sp>
        <p:nvSpPr>
          <p:cNvPr id="26" name="テキスト ボックス 25"/>
          <p:cNvSpPr txBox="1"/>
          <p:nvPr/>
        </p:nvSpPr>
        <p:spPr>
          <a:xfrm>
            <a:off x="3715555" y="4229640"/>
            <a:ext cx="1567277" cy="1061829"/>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必要に応じてワーキンググループを設置</a:t>
            </a:r>
            <a:endParaRPr kumimoji="1" lang="en-US" altLang="ja-JP" sz="1050" dirty="0">
              <a:latin typeface="Meiryo UI" panose="020B0604030504040204" pitchFamily="50" charset="-128"/>
              <a:ea typeface="Meiryo UI" panose="020B0604030504040204" pitchFamily="50" charset="-128"/>
            </a:endParaRPr>
          </a:p>
          <a:p>
            <a:endParaRPr kumimoji="1" lang="en-US" altLang="ja-JP" sz="90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（例）</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ヘルスケア、教育、防災、観光、企業</a:t>
            </a:r>
            <a:r>
              <a:rPr kumimoji="1" lang="en-US" altLang="ja-JP" sz="1050" dirty="0">
                <a:latin typeface="Meiryo UI" panose="020B0604030504040204" pitchFamily="50" charset="-128"/>
                <a:ea typeface="Meiryo UI" panose="020B0604030504040204" pitchFamily="50" charset="-128"/>
              </a:rPr>
              <a:t>DX</a:t>
            </a:r>
            <a:r>
              <a:rPr kumimoji="1" lang="ja-JP" altLang="en-US" sz="1050" dirty="0">
                <a:latin typeface="Meiryo UI" panose="020B0604030504040204" pitchFamily="50" charset="-128"/>
                <a:ea typeface="Meiryo UI" panose="020B0604030504040204" pitchFamily="50" charset="-128"/>
              </a:rPr>
              <a:t>　等</a:t>
            </a:r>
          </a:p>
        </p:txBody>
      </p:sp>
      <p:sp>
        <p:nvSpPr>
          <p:cNvPr id="27" name="正方形/長方形 26">
            <a:extLst>
              <a:ext uri="{FF2B5EF4-FFF2-40B4-BE49-F238E27FC236}">
                <a16:creationId xmlns:a16="http://schemas.microsoft.com/office/drawing/2014/main" id="{0277F017-6EDA-4D6E-9128-679A7C35A78C}"/>
              </a:ext>
            </a:extLst>
          </p:cNvPr>
          <p:cNvSpPr/>
          <p:nvPr/>
        </p:nvSpPr>
        <p:spPr>
          <a:xfrm>
            <a:off x="3824522" y="3111031"/>
            <a:ext cx="1071859" cy="262683"/>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100" dirty="0">
                <a:latin typeface="Meiryo UI" panose="020B0604030504040204" pitchFamily="50" charset="-128"/>
                <a:ea typeface="Meiryo UI" panose="020B0604030504040204" pitchFamily="50" charset="-128"/>
              </a:rPr>
              <a:t>●●ワーキング</a:t>
            </a:r>
          </a:p>
        </p:txBody>
      </p:sp>
      <p:sp>
        <p:nvSpPr>
          <p:cNvPr id="28" name="正方形/長方形 27">
            <a:extLst>
              <a:ext uri="{FF2B5EF4-FFF2-40B4-BE49-F238E27FC236}">
                <a16:creationId xmlns:a16="http://schemas.microsoft.com/office/drawing/2014/main" id="{0277F017-6EDA-4D6E-9128-679A7C35A78C}"/>
              </a:ext>
            </a:extLst>
          </p:cNvPr>
          <p:cNvSpPr/>
          <p:nvPr/>
        </p:nvSpPr>
        <p:spPr>
          <a:xfrm>
            <a:off x="3824522" y="3515852"/>
            <a:ext cx="1071859" cy="262683"/>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100" dirty="0">
                <a:latin typeface="Meiryo UI" panose="020B0604030504040204" pitchFamily="50" charset="-128"/>
                <a:ea typeface="Meiryo UI" panose="020B0604030504040204" pitchFamily="50" charset="-128"/>
              </a:rPr>
              <a:t>●●ワーキング</a:t>
            </a:r>
          </a:p>
        </p:txBody>
      </p:sp>
      <p:sp>
        <p:nvSpPr>
          <p:cNvPr id="29" name="テキスト ボックス 28">
            <a:extLst>
              <a:ext uri="{FF2B5EF4-FFF2-40B4-BE49-F238E27FC236}">
                <a16:creationId xmlns:a16="http://schemas.microsoft.com/office/drawing/2014/main" id="{879F5E57-48C0-4E51-8242-6432379C270C}"/>
              </a:ext>
            </a:extLst>
          </p:cNvPr>
          <p:cNvSpPr txBox="1"/>
          <p:nvPr/>
        </p:nvSpPr>
        <p:spPr>
          <a:xfrm>
            <a:off x="5787068" y="2997161"/>
            <a:ext cx="3099996" cy="1569660"/>
          </a:xfrm>
          <a:prstGeom prst="rect">
            <a:avLst/>
          </a:prstGeom>
          <a:solidFill>
            <a:schemeClr val="accent4">
              <a:lumMod val="40000"/>
              <a:lumOff val="60000"/>
            </a:schemeClr>
          </a:solidFill>
        </p:spPr>
        <p:txBody>
          <a:bodyPr wrap="square" rtlCol="0">
            <a:spAutoFit/>
          </a:bodyPr>
          <a:lstStyle/>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全体会議</a:t>
            </a:r>
            <a:r>
              <a:rPr kumimoji="1" lang="en-US" altLang="ja-JP" sz="1200" b="1" dirty="0">
                <a:latin typeface="Meiryo UI" panose="020B0604030504040204" pitchFamily="50" charset="-128"/>
                <a:ea typeface="Meiryo UI" panose="020B0604030504040204" pitchFamily="50" charset="-128"/>
              </a:rPr>
              <a:t>】</a:t>
            </a:r>
          </a:p>
          <a:p>
            <a:r>
              <a:rPr kumimoji="1" lang="ja-JP" altLang="en-US" sz="1200" b="1" dirty="0">
                <a:latin typeface="Meiryo UI" panose="020B0604030504040204" pitchFamily="50" charset="-128"/>
                <a:ea typeface="Meiryo UI" panose="020B0604030504040204" pitchFamily="50" charset="-128"/>
              </a:rPr>
              <a:t>＜主な議題＞</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①　年度計画の報告、決定</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②　主要事業の報告、方針確認　など</a:t>
            </a:r>
            <a:endParaRPr kumimoji="1" lang="en-US" altLang="ja-JP" sz="1200"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＜出席者＞</a:t>
            </a:r>
            <a:endParaRPr kumimoji="1" lang="en-US" altLang="ja-JP" sz="1200" b="1"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dirty="0">
                <a:latin typeface="Meiryo UI" panose="020B0604030504040204" pitchFamily="50" charset="-128"/>
                <a:ea typeface="Meiryo UI" panose="020B0604030504040204" pitchFamily="50" charset="-128"/>
              </a:rPr>
              <a:t>本部長、副本部長、全本部員</a:t>
            </a:r>
            <a:endParaRPr kumimoji="1" lang="en-US" altLang="ja-JP" sz="1200"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＜開催頻度＞</a:t>
            </a:r>
            <a:endParaRPr kumimoji="1" lang="en-US" altLang="ja-JP" sz="1200" b="1"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回程度</a:t>
            </a:r>
            <a:endParaRPr kumimoji="1" lang="en-US" altLang="ja-JP" sz="1200" dirty="0">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1AD37A1C-735A-4545-AD3E-4595B977A5F2}"/>
              </a:ext>
            </a:extLst>
          </p:cNvPr>
          <p:cNvSpPr txBox="1"/>
          <p:nvPr/>
        </p:nvSpPr>
        <p:spPr>
          <a:xfrm>
            <a:off x="5787069" y="4657370"/>
            <a:ext cx="3099995" cy="1754326"/>
          </a:xfrm>
          <a:prstGeom prst="rect">
            <a:avLst/>
          </a:prstGeom>
          <a:solidFill>
            <a:schemeClr val="accent4">
              <a:lumMod val="40000"/>
              <a:lumOff val="60000"/>
            </a:schemeClr>
          </a:solidFill>
        </p:spPr>
        <p:txBody>
          <a:bodyPr wrap="square" rtlCol="0">
            <a:spAutoFit/>
          </a:bodyPr>
          <a:lstStyle/>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分野別会議</a:t>
            </a:r>
            <a:r>
              <a:rPr kumimoji="1" lang="en-US" altLang="ja-JP" sz="1200" b="1" dirty="0">
                <a:latin typeface="Meiryo UI" panose="020B0604030504040204" pitchFamily="50" charset="-128"/>
                <a:ea typeface="Meiryo UI" panose="020B0604030504040204" pitchFamily="50" charset="-128"/>
              </a:rPr>
              <a:t>】</a:t>
            </a:r>
          </a:p>
          <a:p>
            <a:r>
              <a:rPr kumimoji="1" lang="ja-JP" altLang="en-US" sz="1200" b="1" dirty="0">
                <a:latin typeface="Meiryo UI" panose="020B0604030504040204" pitchFamily="50" charset="-128"/>
                <a:ea typeface="Meiryo UI" panose="020B0604030504040204" pitchFamily="50" charset="-128"/>
              </a:rPr>
              <a:t>＜主な議題＞</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①　重要案件の協議</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②　関係部局間の懸案調整、方針決定　など</a:t>
            </a:r>
            <a:endParaRPr kumimoji="1" lang="en-US" altLang="ja-JP" sz="1200"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＜出席者＞</a:t>
            </a:r>
            <a:endParaRPr kumimoji="1" lang="en-US" altLang="ja-JP" sz="1200" b="1"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dirty="0">
                <a:latin typeface="Meiryo UI" panose="020B0604030504040204" pitchFamily="50" charset="-128"/>
                <a:ea typeface="Meiryo UI" panose="020B0604030504040204" pitchFamily="50" charset="-128"/>
              </a:rPr>
              <a:t>本部長、副本部長及び懸案に該当する関係部局</a:t>
            </a:r>
            <a:endParaRPr kumimoji="1" lang="en-US" altLang="ja-JP" sz="800"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＜開催頻度＞</a:t>
            </a:r>
            <a:endParaRPr kumimoji="1" lang="en-US" altLang="ja-JP" sz="1200" b="1"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dirty="0">
                <a:latin typeface="Meiryo UI" panose="020B0604030504040204" pitchFamily="50" charset="-128"/>
                <a:ea typeface="Meiryo UI" panose="020B0604030504040204" pitchFamily="50" charset="-128"/>
              </a:rPr>
              <a:t>適宜</a:t>
            </a:r>
            <a:endParaRPr kumimoji="1" lang="en-US" altLang="ja-JP" sz="800" dirty="0">
              <a:latin typeface="Meiryo UI" panose="020B0604030504040204" pitchFamily="50" charset="-128"/>
              <a:ea typeface="Meiryo UI" panose="020B0604030504040204" pitchFamily="50" charset="-128"/>
            </a:endParaRPr>
          </a:p>
        </p:txBody>
      </p:sp>
      <p:sp>
        <p:nvSpPr>
          <p:cNvPr id="35" name="正方形/長方形 34"/>
          <p:cNvSpPr/>
          <p:nvPr/>
        </p:nvSpPr>
        <p:spPr>
          <a:xfrm>
            <a:off x="5392303" y="3011411"/>
            <a:ext cx="304613" cy="337452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会議の種別と主な役割</a:t>
            </a:r>
          </a:p>
        </p:txBody>
      </p:sp>
      <p:cxnSp>
        <p:nvCxnSpPr>
          <p:cNvPr id="41" name="直線コネクタ 40"/>
          <p:cNvCxnSpPr/>
          <p:nvPr/>
        </p:nvCxnSpPr>
        <p:spPr>
          <a:xfrm>
            <a:off x="190580" y="576547"/>
            <a:ext cx="8748000" cy="0"/>
          </a:xfrm>
          <a:prstGeom prst="line">
            <a:avLst/>
          </a:prstGeom>
        </p:spPr>
        <p:style>
          <a:lnRef idx="1">
            <a:schemeClr val="dk1"/>
          </a:lnRef>
          <a:fillRef idx="0">
            <a:schemeClr val="dk1"/>
          </a:fillRef>
          <a:effectRef idx="0">
            <a:schemeClr val="dk1"/>
          </a:effectRef>
          <a:fontRef idx="minor">
            <a:schemeClr val="tx1"/>
          </a:fontRef>
        </p:style>
      </p:cxnSp>
      <p:sp>
        <p:nvSpPr>
          <p:cNvPr id="2" name="スライド番号プレースホルダー 1"/>
          <p:cNvSpPr>
            <a:spLocks noGrp="1"/>
          </p:cNvSpPr>
          <p:nvPr>
            <p:ph type="sldNum" sz="quarter" idx="12"/>
          </p:nvPr>
        </p:nvSpPr>
        <p:spPr/>
        <p:txBody>
          <a:bodyPr/>
          <a:lstStyle/>
          <a:p>
            <a:fld id="{C628AFBC-846B-47DA-B383-31896DFC5B89}" type="slidenum">
              <a:rPr kumimoji="1" lang="ja-JP" altLang="en-US" smtClean="0"/>
              <a:t>9</a:t>
            </a:fld>
            <a:endParaRPr kumimoji="1" lang="ja-JP" altLang="en-US"/>
          </a:p>
        </p:txBody>
      </p:sp>
      <p:cxnSp>
        <p:nvCxnSpPr>
          <p:cNvPr id="12" name="直線コネクタ 11"/>
          <p:cNvCxnSpPr>
            <a:stCxn id="7" idx="2"/>
          </p:cNvCxnSpPr>
          <p:nvPr/>
        </p:nvCxnSpPr>
        <p:spPr>
          <a:xfrm flipH="1">
            <a:off x="1957249" y="4953721"/>
            <a:ext cx="2" cy="12023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1046443" y="5225940"/>
            <a:ext cx="1829903" cy="434414"/>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幹事会</a:t>
            </a:r>
            <a:r>
              <a:rPr lang="ja-JP" altLang="en-US" sz="1200" dirty="0">
                <a:solidFill>
                  <a:schemeClr val="tx1"/>
                </a:solidFill>
                <a:latin typeface="Meiryo UI" panose="020B0604030504040204" pitchFamily="50" charset="-128"/>
                <a:ea typeface="Meiryo UI" panose="020B0604030504040204" pitchFamily="50" charset="-128"/>
              </a:rPr>
              <a:t>（各部次長）</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1045485" y="5845660"/>
            <a:ext cx="1831819" cy="510965"/>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Meiryo UI" panose="020B0604030504040204" pitchFamily="50" charset="-128"/>
                <a:ea typeface="Meiryo UI" panose="020B0604030504040204" pitchFamily="50" charset="-128"/>
              </a:rPr>
              <a:t>スマートシティ担当</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lang="ja-JP" altLang="en-US" sz="1100" smtClean="0">
                <a:solidFill>
                  <a:schemeClr val="tx1"/>
                </a:solidFill>
                <a:latin typeface="Meiryo UI" panose="020B0604030504040204" pitchFamily="50" charset="-128"/>
                <a:ea typeface="Meiryo UI" panose="020B0604030504040204" pitchFamily="50" charset="-128"/>
              </a:rPr>
              <a:t>（各部局総務課担当者）</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3935919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11017122CF5184A864BD54AECCC6B7F" ma:contentTypeVersion="2" ma:contentTypeDescription="新しいドキュメントを作成します。" ma:contentTypeScope="" ma:versionID="aa74fa06ee557176683d4cc9b27d4a15">
  <xsd:schema xmlns:xsd="http://www.w3.org/2001/XMLSchema" xmlns:xs="http://www.w3.org/2001/XMLSchema" xmlns:p="http://schemas.microsoft.com/office/2006/metadata/properties" xmlns:ns2="d71167ab-7ab4-44dd-9509-75f312185d7e" targetNamespace="http://schemas.microsoft.com/office/2006/metadata/properties" ma:root="true" ma:fieldsID="9e5e936b42b3bba0ab18cacab947818d" ns2:_="">
    <xsd:import namespace="d71167ab-7ab4-44dd-9509-75f312185d7e"/>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1167ab-7ab4-44dd-9509-75f312185d7e"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DF8CF6F-54FB-4295-B3D1-0B258F0E41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1167ab-7ab4-44dd-9509-75f312185d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FDE26CE-D835-443B-8C85-ED0F45A0E3B5}">
  <ds:schemaRefs>
    <ds:schemaRef ds:uri="http://schemas.microsoft.com/sharepoint/v3/contenttype/forms"/>
  </ds:schemaRefs>
</ds:datastoreItem>
</file>

<file path=customXml/itemProps3.xml><?xml version="1.0" encoding="utf-8"?>
<ds:datastoreItem xmlns:ds="http://schemas.openxmlformats.org/officeDocument/2006/customXml" ds:itemID="{BD0CF0FF-45DB-41F9-AF64-56E312FD1507}">
  <ds:schemaRefs>
    <ds:schemaRef ds:uri="http://www.w3.org/XML/1998/namespace"/>
    <ds:schemaRef ds:uri="d71167ab-7ab4-44dd-9509-75f312185d7e"/>
    <ds:schemaRef ds:uri="http://schemas.microsoft.com/office/2006/documentManagement/types"/>
    <ds:schemaRef ds:uri="http://purl.org/dc/elements/1.1/"/>
    <ds:schemaRef ds:uri="http://purl.org/dc/dcmitype/"/>
    <ds:schemaRef ds:uri="http://schemas.openxmlformats.org/package/2006/metadata/core-properties"/>
    <ds:schemaRef ds:uri="http://schemas.microsoft.com/office/2006/metadata/properties"/>
    <ds:schemaRef ds:uri="http://purl.org/dc/term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4946</TotalTime>
  <Words>2771</Words>
  <PresentationFormat>画面に合わせる (4:3)</PresentationFormat>
  <Paragraphs>352</Paragraphs>
  <Slides>12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12</vt:i4>
      </vt:variant>
    </vt:vector>
  </HeadingPairs>
  <TitlesOfParts>
    <vt:vector size="20" baseType="lpstr">
      <vt:lpstr>Meiryo UI</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2021-05-12T05:43:42Z</cp:lastPrinted>
  <dcterms:created xsi:type="dcterms:W3CDTF">2021-02-16T09:06:41Z</dcterms:created>
  <dcterms:modified xsi:type="dcterms:W3CDTF">2021-05-17T03:55:21Z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0x010100911017122CF5184A864BD54AECCC6B7F</vt:lpwstr>
  </property>
</Properties>
</file>