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1" r:id="rId5"/>
    <p:sldId id="313" r:id="rId6"/>
    <p:sldId id="262" r:id="rId7"/>
    <p:sldId id="258" r:id="rId8"/>
    <p:sldId id="320" r:id="rId9"/>
    <p:sldId id="317" r:id="rId10"/>
    <p:sldId id="322" r:id="rId11"/>
    <p:sldId id="260" r:id="rId12"/>
    <p:sldId id="321" r:id="rId13"/>
    <p:sldId id="323" r:id="rId14"/>
    <p:sldId id="314" r:id="rId15"/>
    <p:sldId id="256" r:id="rId16"/>
    <p:sldId id="318" r:id="rId17"/>
    <p:sldId id="282" r:id="rId18"/>
    <p:sldId id="263"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推進体制</c:v>
                </c:pt>
                <c:pt idx="1">
                  <c:v>高度化</c:v>
                </c:pt>
                <c:pt idx="2">
                  <c:v>効率化</c:v>
                </c:pt>
                <c:pt idx="3">
                  <c:v>セキュリティ</c:v>
                </c:pt>
                <c:pt idx="4">
                  <c:v>マイナンバー</c:v>
                </c:pt>
              </c:strCache>
            </c:strRef>
          </c:cat>
          <c:val>
            <c:numRef>
              <c:f>Sheet1!$B$2:$B$6</c:f>
              <c:numCache>
                <c:formatCode>General</c:formatCode>
                <c:ptCount val="5"/>
                <c:pt idx="0">
                  <c:v>32.941176470588232</c:v>
                </c:pt>
                <c:pt idx="1">
                  <c:v>57.906976744186046</c:v>
                </c:pt>
                <c:pt idx="2">
                  <c:v>22.5</c:v>
                </c:pt>
                <c:pt idx="3">
                  <c:v>56.666666666666664</c:v>
                </c:pt>
                <c:pt idx="4">
                  <c:v>60</c:v>
                </c:pt>
              </c:numCache>
            </c:numRef>
          </c:val>
          <c:extLst>
            <c:ext xmlns:c16="http://schemas.microsoft.com/office/drawing/2014/chart" uri="{C3380CC4-5D6E-409C-BE32-E72D297353CC}">
              <c16:uniqueId val="{00000000-17D4-4B00-9B04-68F45DDFAA62}"/>
            </c:ext>
          </c:extLst>
        </c:ser>
        <c:ser>
          <c:idx val="1"/>
          <c:order val="1"/>
          <c:tx>
            <c:strRef>
              <c:f>Sheet1!$C$1</c:f>
              <c:strCache>
                <c:ptCount val="1"/>
                <c:pt idx="0">
                  <c:v>東京都</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cat>
            <c:strRef>
              <c:f>Sheet1!$A$2:$A$6</c:f>
              <c:strCache>
                <c:ptCount val="5"/>
                <c:pt idx="0">
                  <c:v>推進体制</c:v>
                </c:pt>
                <c:pt idx="1">
                  <c:v>高度化</c:v>
                </c:pt>
                <c:pt idx="2">
                  <c:v>効率化</c:v>
                </c:pt>
                <c:pt idx="3">
                  <c:v>セキュリティ</c:v>
                </c:pt>
                <c:pt idx="4">
                  <c:v>マイナンバー</c:v>
                </c:pt>
              </c:strCache>
            </c:strRef>
          </c:cat>
          <c:val>
            <c:numRef>
              <c:f>Sheet1!$C$2:$C$6</c:f>
              <c:numCache>
                <c:formatCode>General</c:formatCode>
                <c:ptCount val="5"/>
                <c:pt idx="0">
                  <c:v>96.470588235294102</c:v>
                </c:pt>
                <c:pt idx="1">
                  <c:v>60.697674418604649</c:v>
                </c:pt>
                <c:pt idx="2">
                  <c:v>17.5</c:v>
                </c:pt>
                <c:pt idx="3">
                  <c:v>83.333333333333343</c:v>
                </c:pt>
                <c:pt idx="4">
                  <c:v>80</c:v>
                </c:pt>
              </c:numCache>
            </c:numRef>
          </c:val>
          <c:extLst>
            <c:ext xmlns:c16="http://schemas.microsoft.com/office/drawing/2014/chart" uri="{C3380CC4-5D6E-409C-BE32-E72D297353CC}">
              <c16:uniqueId val="{00000001-17D4-4B00-9B04-68F45DDFAA62}"/>
            </c:ext>
          </c:extLst>
        </c:ser>
        <c:dLbls>
          <c:showLegendKey val="0"/>
          <c:showVal val="0"/>
          <c:showCatName val="0"/>
          <c:showSerName val="0"/>
          <c:showPercent val="0"/>
          <c:showBubbleSize val="0"/>
        </c:dLbls>
        <c:axId val="469663536"/>
        <c:axId val="2137052784"/>
      </c:radarChart>
      <c:catAx>
        <c:axId val="4696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37052784"/>
        <c:crosses val="autoZero"/>
        <c:auto val="1"/>
        <c:lblAlgn val="ctr"/>
        <c:lblOffset val="100"/>
        <c:noMultiLvlLbl val="0"/>
      </c:catAx>
      <c:valAx>
        <c:axId val="213705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966353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総合点</c:v>
                </c:pt>
              </c:strCache>
            </c:strRef>
          </c:tx>
          <c:spPr>
            <a:solidFill>
              <a:schemeClr val="accent1">
                <a:lumMod val="40000"/>
                <a:lumOff val="60000"/>
              </a:schemeClr>
            </a:solidFill>
            <a:ln>
              <a:solidFill>
                <a:schemeClr val="accent1"/>
              </a:solidFill>
            </a:ln>
            <a:effectLst/>
          </c:spPr>
          <c:invertIfNegative val="0"/>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DBA0-417A-88D0-26423BC0175D}"/>
              </c:ext>
            </c:extLst>
          </c:dPt>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6-DBA0-417A-88D0-26423BC0175D}"/>
              </c:ext>
            </c:extLst>
          </c:dPt>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DBA0-417A-88D0-26423BC0175D}"/>
              </c:ext>
            </c:extLst>
          </c:dPt>
          <c:dPt>
            <c:idx val="41"/>
            <c:invertIfNegative val="0"/>
            <c:bubble3D val="0"/>
            <c:spPr>
              <a:solidFill>
                <a:schemeClr val="accent1">
                  <a:lumMod val="50000"/>
                </a:schemeClr>
              </a:solidFill>
              <a:ln>
                <a:solidFill>
                  <a:schemeClr val="accent1">
                    <a:lumMod val="50000"/>
                  </a:schemeClr>
                </a:solidFill>
              </a:ln>
              <a:effectLst/>
            </c:spPr>
            <c:extLst>
              <c:ext xmlns:c16="http://schemas.microsoft.com/office/drawing/2014/chart" uri="{C3380CC4-5D6E-409C-BE32-E72D297353CC}">
                <c16:uniqueId val="{00000004-DBA0-417A-88D0-26423BC0175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A0-417A-88D0-26423BC0175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A0-417A-88D0-26423BC0175D}"/>
                </c:ext>
              </c:extLst>
            </c:dLbl>
            <c:dLbl>
              <c:idx val="4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0-417A-88D0-26423BC0175D}"/>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7"/>
                <c:pt idx="0">
                  <c:v>茨城県</c:v>
                </c:pt>
                <c:pt idx="1">
                  <c:v>神奈川県</c:v>
                </c:pt>
                <c:pt idx="2">
                  <c:v>愛知県</c:v>
                </c:pt>
                <c:pt idx="3">
                  <c:v>静岡県</c:v>
                </c:pt>
                <c:pt idx="4">
                  <c:v>京都府</c:v>
                </c:pt>
                <c:pt idx="5">
                  <c:v>東京都</c:v>
                </c:pt>
                <c:pt idx="6">
                  <c:v>岐阜県</c:v>
                </c:pt>
                <c:pt idx="7">
                  <c:v>千葉県</c:v>
                </c:pt>
                <c:pt idx="8">
                  <c:v>島根県</c:v>
                </c:pt>
                <c:pt idx="9">
                  <c:v>宮崎県</c:v>
                </c:pt>
                <c:pt idx="10">
                  <c:v>三重県</c:v>
                </c:pt>
                <c:pt idx="11">
                  <c:v>埼玉県</c:v>
                </c:pt>
                <c:pt idx="12">
                  <c:v>徳島県</c:v>
                </c:pt>
                <c:pt idx="13">
                  <c:v>和歌山県</c:v>
                </c:pt>
                <c:pt idx="14">
                  <c:v>岡山県</c:v>
                </c:pt>
                <c:pt idx="15">
                  <c:v>香川県</c:v>
                </c:pt>
                <c:pt idx="16">
                  <c:v>奈良県</c:v>
                </c:pt>
                <c:pt idx="17">
                  <c:v>熊本県</c:v>
                </c:pt>
                <c:pt idx="18">
                  <c:v>兵庫県</c:v>
                </c:pt>
                <c:pt idx="19">
                  <c:v>山梨県</c:v>
                </c:pt>
                <c:pt idx="20">
                  <c:v>新潟県</c:v>
                </c:pt>
                <c:pt idx="21">
                  <c:v>岩手県</c:v>
                </c:pt>
                <c:pt idx="22">
                  <c:v>佐賀県</c:v>
                </c:pt>
                <c:pt idx="23">
                  <c:v>秋田県</c:v>
                </c:pt>
                <c:pt idx="24">
                  <c:v>沖縄県</c:v>
                </c:pt>
                <c:pt idx="25">
                  <c:v>鳥取県</c:v>
                </c:pt>
                <c:pt idx="26">
                  <c:v>滋賀県</c:v>
                </c:pt>
                <c:pt idx="27">
                  <c:v>群馬県</c:v>
                </c:pt>
                <c:pt idx="28">
                  <c:v>富山県</c:v>
                </c:pt>
                <c:pt idx="29">
                  <c:v>福井県</c:v>
                </c:pt>
                <c:pt idx="30">
                  <c:v>鹿児島県</c:v>
                </c:pt>
                <c:pt idx="31">
                  <c:v>山形県</c:v>
                </c:pt>
                <c:pt idx="32">
                  <c:v>栃木県</c:v>
                </c:pt>
                <c:pt idx="33">
                  <c:v>愛媛県</c:v>
                </c:pt>
                <c:pt idx="34">
                  <c:v>長崎県</c:v>
                </c:pt>
                <c:pt idx="35">
                  <c:v>青森県</c:v>
                </c:pt>
                <c:pt idx="36">
                  <c:v>福岡県</c:v>
                </c:pt>
                <c:pt idx="37">
                  <c:v>広島県</c:v>
                </c:pt>
                <c:pt idx="38">
                  <c:v>大分県</c:v>
                </c:pt>
                <c:pt idx="39">
                  <c:v>宮城県</c:v>
                </c:pt>
                <c:pt idx="40">
                  <c:v>長野県</c:v>
                </c:pt>
                <c:pt idx="41">
                  <c:v>大阪府</c:v>
                </c:pt>
                <c:pt idx="42">
                  <c:v>山口県</c:v>
                </c:pt>
                <c:pt idx="43">
                  <c:v>福島県</c:v>
                </c:pt>
                <c:pt idx="44">
                  <c:v>北海道</c:v>
                </c:pt>
                <c:pt idx="45">
                  <c:v>石川県</c:v>
                </c:pt>
                <c:pt idx="46">
                  <c:v>高知県</c:v>
                </c:pt>
              </c:strCache>
            </c:strRef>
          </c:cat>
          <c:val>
            <c:numRef>
              <c:f>Sheet1!$B$2:$B$48</c:f>
              <c:numCache>
                <c:formatCode>0.0_ </c:formatCode>
                <c:ptCount val="47"/>
                <c:pt idx="0">
                  <c:v>70.599999999999994</c:v>
                </c:pt>
                <c:pt idx="1">
                  <c:v>66.8</c:v>
                </c:pt>
                <c:pt idx="2">
                  <c:v>66.5</c:v>
                </c:pt>
                <c:pt idx="3">
                  <c:v>64.900000000000006</c:v>
                </c:pt>
                <c:pt idx="4">
                  <c:v>63.5</c:v>
                </c:pt>
                <c:pt idx="5">
                  <c:v>62.5</c:v>
                </c:pt>
                <c:pt idx="6">
                  <c:v>62.2</c:v>
                </c:pt>
                <c:pt idx="7">
                  <c:v>61.5</c:v>
                </c:pt>
                <c:pt idx="8" formatCode="0.00_ ">
                  <c:v>61.33</c:v>
                </c:pt>
                <c:pt idx="9" formatCode="0.00_ ">
                  <c:v>61.3</c:v>
                </c:pt>
                <c:pt idx="10">
                  <c:v>60.7</c:v>
                </c:pt>
                <c:pt idx="11">
                  <c:v>60.5</c:v>
                </c:pt>
                <c:pt idx="12">
                  <c:v>60.3</c:v>
                </c:pt>
                <c:pt idx="13">
                  <c:v>58.8</c:v>
                </c:pt>
                <c:pt idx="14">
                  <c:v>58.3</c:v>
                </c:pt>
                <c:pt idx="15" formatCode="0.00_);[Red]\(0.00\)">
                  <c:v>56.32</c:v>
                </c:pt>
                <c:pt idx="16" formatCode="0.00_);[Red]\(0.00\)">
                  <c:v>56.27</c:v>
                </c:pt>
                <c:pt idx="17">
                  <c:v>55.7</c:v>
                </c:pt>
                <c:pt idx="18">
                  <c:v>55.5</c:v>
                </c:pt>
                <c:pt idx="19">
                  <c:v>54.8</c:v>
                </c:pt>
                <c:pt idx="20">
                  <c:v>54</c:v>
                </c:pt>
                <c:pt idx="21">
                  <c:v>53.2</c:v>
                </c:pt>
                <c:pt idx="22">
                  <c:v>53.1</c:v>
                </c:pt>
                <c:pt idx="23">
                  <c:v>52.8</c:v>
                </c:pt>
                <c:pt idx="24">
                  <c:v>52.5</c:v>
                </c:pt>
                <c:pt idx="25">
                  <c:v>52.5</c:v>
                </c:pt>
                <c:pt idx="26">
                  <c:v>52.2</c:v>
                </c:pt>
                <c:pt idx="27">
                  <c:v>52</c:v>
                </c:pt>
                <c:pt idx="28">
                  <c:v>52</c:v>
                </c:pt>
                <c:pt idx="29" formatCode="0.00_ ">
                  <c:v>50.93</c:v>
                </c:pt>
                <c:pt idx="30" formatCode="0.00_ ">
                  <c:v>50.88</c:v>
                </c:pt>
                <c:pt idx="31">
                  <c:v>50.7</c:v>
                </c:pt>
                <c:pt idx="32">
                  <c:v>50.5</c:v>
                </c:pt>
                <c:pt idx="33" formatCode="0.00_ ">
                  <c:v>50.42</c:v>
                </c:pt>
                <c:pt idx="34" formatCode="0.00_ ">
                  <c:v>50.38</c:v>
                </c:pt>
                <c:pt idx="35">
                  <c:v>49.3</c:v>
                </c:pt>
                <c:pt idx="36">
                  <c:v>48.8</c:v>
                </c:pt>
                <c:pt idx="37">
                  <c:v>48.3</c:v>
                </c:pt>
                <c:pt idx="38">
                  <c:v>48.2</c:v>
                </c:pt>
                <c:pt idx="39">
                  <c:v>47.9</c:v>
                </c:pt>
                <c:pt idx="40" formatCode="0.00_ ">
                  <c:v>46.52</c:v>
                </c:pt>
                <c:pt idx="41" formatCode="0.00_ ">
                  <c:v>46.47</c:v>
                </c:pt>
                <c:pt idx="42">
                  <c:v>45.9</c:v>
                </c:pt>
                <c:pt idx="43" formatCode="0.00_ ">
                  <c:v>45.12</c:v>
                </c:pt>
                <c:pt idx="44" formatCode="0.00_ ">
                  <c:v>45.08</c:v>
                </c:pt>
                <c:pt idx="45" formatCode="0.00_ ">
                  <c:v>45.07</c:v>
                </c:pt>
                <c:pt idx="46">
                  <c:v>37.299999999999997</c:v>
                </c:pt>
              </c:numCache>
            </c:numRef>
          </c:val>
          <c:extLst>
            <c:ext xmlns:c16="http://schemas.microsoft.com/office/drawing/2014/chart" uri="{C3380CC4-5D6E-409C-BE32-E72D297353CC}">
              <c16:uniqueId val="{00000000-DBA0-417A-88D0-26423BC0175D}"/>
            </c:ext>
          </c:extLst>
        </c:ser>
        <c:dLbls>
          <c:showLegendKey val="0"/>
          <c:showVal val="0"/>
          <c:showCatName val="0"/>
          <c:showSerName val="0"/>
          <c:showPercent val="0"/>
          <c:showBubbleSize val="0"/>
        </c:dLbls>
        <c:gapWidth val="90"/>
        <c:axId val="962297087"/>
        <c:axId val="961237695"/>
      </c:barChart>
      <c:catAx>
        <c:axId val="962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1237695"/>
        <c:crosses val="autoZero"/>
        <c:auto val="1"/>
        <c:lblAlgn val="ctr"/>
        <c:lblOffset val="100"/>
        <c:noMultiLvlLbl val="0"/>
      </c:catAx>
      <c:valAx>
        <c:axId val="961237695"/>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2297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推進体制</c:v>
                </c:pt>
                <c:pt idx="1">
                  <c:v>高度化</c:v>
                </c:pt>
                <c:pt idx="2">
                  <c:v>効率化</c:v>
                </c:pt>
                <c:pt idx="3">
                  <c:v>セキュリティ</c:v>
                </c:pt>
                <c:pt idx="4">
                  <c:v>マイナンバー</c:v>
                </c:pt>
              </c:strCache>
            </c:strRef>
          </c:cat>
          <c:val>
            <c:numRef>
              <c:f>Sheet1!$B$2:$B$6</c:f>
              <c:numCache>
                <c:formatCode>General</c:formatCode>
                <c:ptCount val="5"/>
                <c:pt idx="0">
                  <c:v>32.941176470588232</c:v>
                </c:pt>
                <c:pt idx="1">
                  <c:v>57.906976744186046</c:v>
                </c:pt>
                <c:pt idx="2">
                  <c:v>22.5</c:v>
                </c:pt>
                <c:pt idx="3">
                  <c:v>56.666666666666664</c:v>
                </c:pt>
                <c:pt idx="4">
                  <c:v>60</c:v>
                </c:pt>
              </c:numCache>
            </c:numRef>
          </c:val>
          <c:extLst>
            <c:ext xmlns:c16="http://schemas.microsoft.com/office/drawing/2014/chart" uri="{C3380CC4-5D6E-409C-BE32-E72D297353CC}">
              <c16:uniqueId val="{00000000-7124-4E16-995C-A59C3680E9F8}"/>
            </c:ext>
          </c:extLst>
        </c:ser>
        <c:ser>
          <c:idx val="1"/>
          <c:order val="1"/>
          <c:tx>
            <c:strRef>
              <c:f>Sheet1!$C$1</c:f>
              <c:strCache>
                <c:ptCount val="1"/>
                <c:pt idx="0">
                  <c:v>平均値</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cat>
            <c:strRef>
              <c:f>Sheet1!$A$2:$A$6</c:f>
              <c:strCache>
                <c:ptCount val="5"/>
                <c:pt idx="0">
                  <c:v>推進体制</c:v>
                </c:pt>
                <c:pt idx="1">
                  <c:v>高度化</c:v>
                </c:pt>
                <c:pt idx="2">
                  <c:v>効率化</c:v>
                </c:pt>
                <c:pt idx="3">
                  <c:v>セキュリティ</c:v>
                </c:pt>
                <c:pt idx="4">
                  <c:v>マイナンバー</c:v>
                </c:pt>
              </c:strCache>
            </c:strRef>
          </c:cat>
          <c:val>
            <c:numRef>
              <c:f>Sheet1!$C$2:$C$6</c:f>
              <c:numCache>
                <c:formatCode>General</c:formatCode>
                <c:ptCount val="5"/>
                <c:pt idx="0">
                  <c:v>57.697121401752192</c:v>
                </c:pt>
                <c:pt idx="1">
                  <c:v>57.709054923305281</c:v>
                </c:pt>
                <c:pt idx="2">
                  <c:v>30.61702127659575</c:v>
                </c:pt>
                <c:pt idx="3">
                  <c:v>75.17730496453899</c:v>
                </c:pt>
                <c:pt idx="4">
                  <c:v>45.531914893617021</c:v>
                </c:pt>
              </c:numCache>
            </c:numRef>
          </c:val>
          <c:extLst>
            <c:ext xmlns:c16="http://schemas.microsoft.com/office/drawing/2014/chart" uri="{C3380CC4-5D6E-409C-BE32-E72D297353CC}">
              <c16:uniqueId val="{00000001-7124-4E16-995C-A59C3680E9F8}"/>
            </c:ext>
          </c:extLst>
        </c:ser>
        <c:dLbls>
          <c:showLegendKey val="0"/>
          <c:showVal val="0"/>
          <c:showCatName val="0"/>
          <c:showSerName val="0"/>
          <c:showPercent val="0"/>
          <c:showBubbleSize val="0"/>
        </c:dLbls>
        <c:axId val="469663536"/>
        <c:axId val="2137052784"/>
      </c:radarChart>
      <c:catAx>
        <c:axId val="4696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37052784"/>
        <c:crosses val="autoZero"/>
        <c:auto val="1"/>
        <c:lblAlgn val="ctr"/>
        <c:lblOffset val="100"/>
        <c:noMultiLvlLbl val="0"/>
      </c:catAx>
      <c:valAx>
        <c:axId val="21370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966353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9E12BA-1D24-4386-9EDE-4B8D107FA43B}" type="datetimeFigureOut">
              <a:rPr kumimoji="1" lang="ja-JP" altLang="en-US" smtClean="0"/>
              <a:t>2021/5/17</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FF62BE0-F642-4458-9E87-1AD7503FB744}" type="slidenum">
              <a:rPr kumimoji="1" lang="ja-JP" altLang="en-US" smtClean="0"/>
              <a:t>‹#›</a:t>
            </a:fld>
            <a:endParaRPr kumimoji="1" lang="ja-JP" altLang="en-US"/>
          </a:p>
        </p:txBody>
      </p:sp>
    </p:spTree>
    <p:extLst>
      <p:ext uri="{BB962C8B-B14F-4D97-AF65-F5344CB8AC3E}">
        <p14:creationId xmlns:p14="http://schemas.microsoft.com/office/powerpoint/2010/main" val="42685415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97166C9-9E57-42AC-AD92-1D081EAB8172}" type="datetime1">
              <a:rPr kumimoji="1" lang="ja-JP" altLang="en-US" smtClean="0"/>
              <a:t>2021/5/17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143584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588D66-B060-4D2A-A97B-D2A4BC911FEA}" type="datetime1">
              <a:rPr kumimoji="1" lang="ja-JP" altLang="en-US" smtClean="0"/>
              <a:t>2021/5/17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20673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1DDD0C-5970-4A5F-ADD9-4BE5394C00C6}" type="datetime1">
              <a:rPr kumimoji="1" lang="ja-JP" altLang="en-US" smtClean="0"/>
              <a:t>2021/5/17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38924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CE804C-0CC4-4DC0-938C-691083A15FE5}" type="datetime1">
              <a:rPr kumimoji="1" lang="ja-JP" altLang="en-US" smtClean="0"/>
              <a:t>2021/5/17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64111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5B46C2-E3F5-4FE6-9E96-6805B9B43B9C}" type="datetime1">
              <a:rPr kumimoji="1" lang="ja-JP" altLang="en-US" smtClean="0"/>
              <a:t>2021/5/17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347781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73B1F7-51CE-45F1-B95D-86D1A887E159}" type="datetime1">
              <a:rPr kumimoji="1" lang="ja-JP" altLang="en-US" smtClean="0"/>
              <a:t>2021/5/17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18862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DE0D94-879A-46D3-9F3A-DD4203632FB7}" type="datetime1">
              <a:rPr kumimoji="1" lang="ja-JP" altLang="en-US" smtClean="0"/>
              <a:t>2021/5/17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188891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29B118-9940-444C-94C2-2EEDAEBFFAA6}" type="datetime1">
              <a:rPr kumimoji="1" lang="ja-JP" altLang="en-US" smtClean="0"/>
              <a:t>2021/5/17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93734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8BEC4-3F36-4F3E-BFFA-D6CAAF8B8979}" type="datetime1">
              <a:rPr kumimoji="1" lang="ja-JP" altLang="en-US" smtClean="0"/>
              <a:t>2021/5/17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11094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86DC2C-9DBE-4C27-8E11-E4F2EE564E62}" type="datetime1">
              <a:rPr kumimoji="1" lang="ja-JP" altLang="en-US" smtClean="0"/>
              <a:t>2021/5/17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9728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56F67C-85A2-4DE9-96A4-29CD8F2A7475}" type="datetime1">
              <a:rPr kumimoji="1" lang="ja-JP" altLang="en-US" smtClean="0"/>
              <a:t>2021/5/17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395164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7D988-4ED3-4155-9686-C6B0D81088EE}" type="datetime1">
              <a:rPr kumimoji="1" lang="ja-JP" altLang="en-US" smtClean="0"/>
              <a:t>2021/5/17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4EE71-E5DC-4304-A6EA-B61DBE667D0D}" type="slidenum">
              <a:rPr kumimoji="1" lang="ja-JP" altLang="en-US" smtClean="0"/>
              <a:t>‹#›</a:t>
            </a:fld>
            <a:endParaRPr kumimoji="1" lang="ja-JP" altLang="en-US"/>
          </a:p>
        </p:txBody>
      </p:sp>
    </p:spTree>
    <p:extLst>
      <p:ext uri="{BB962C8B-B14F-4D97-AF65-F5344CB8AC3E}">
        <p14:creationId xmlns:p14="http://schemas.microsoft.com/office/powerpoint/2010/main" val="312075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45751" y="2688742"/>
            <a:ext cx="7007046" cy="1200329"/>
          </a:xfrm>
          <a:prstGeom prst="rect">
            <a:avLst/>
          </a:prstGeom>
          <a:noFill/>
        </p:spPr>
        <p:txBody>
          <a:bodyPr wrap="none" rtlCol="0">
            <a:spAutoFit/>
          </a:bodyPr>
          <a:lstStyle/>
          <a:p>
            <a:pPr algn="ctr"/>
            <a:r>
              <a:rPr kumimoji="1" lang="ja-JP" altLang="en-US" sz="3600" dirty="0">
                <a:latin typeface="Meiryo UI" panose="020B0604030504040204" pitchFamily="50" charset="-128"/>
                <a:ea typeface="Meiryo UI" panose="020B0604030504040204" pitchFamily="50" charset="-128"/>
              </a:rPr>
              <a:t>大阪府庁におけるデジタル化の課題と</a:t>
            </a:r>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大阪版デジタル庁の必要性について</a:t>
            </a:r>
            <a:endParaRPr kumimoji="1" lang="en-US" altLang="ja-JP"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9394" y="205858"/>
            <a:ext cx="4449880" cy="307777"/>
          </a:xfrm>
          <a:prstGeom prst="rect">
            <a:avLst/>
          </a:prstGeom>
          <a:noFill/>
          <a:ln>
            <a:solidFill>
              <a:schemeClr val="bg1">
                <a:lumMod val="65000"/>
              </a:schemeClr>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第１回　大阪スマートシティ推進本部会議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資料１</a:t>
            </a:r>
            <a:r>
              <a:rPr kumimoji="1" lang="en-US" altLang="ja-JP" sz="1400" b="1" dirty="0">
                <a:latin typeface="Meiryo UI" panose="020B0604030504040204" pitchFamily="50" charset="-128"/>
                <a:ea typeface="Meiryo UI" panose="020B0604030504040204" pitchFamily="50" charset="-128"/>
              </a:rPr>
              <a:t>】</a:t>
            </a:r>
          </a:p>
        </p:txBody>
      </p:sp>
      <p:sp>
        <p:nvSpPr>
          <p:cNvPr id="2" name="正方形/長方形 1"/>
          <p:cNvSpPr/>
          <p:nvPr/>
        </p:nvSpPr>
        <p:spPr>
          <a:xfrm>
            <a:off x="7410491" y="217217"/>
            <a:ext cx="1627369" cy="307777"/>
          </a:xfrm>
          <a:prstGeom prst="rect">
            <a:avLst/>
          </a:prstGeom>
        </p:spPr>
        <p:txBody>
          <a:bodyPr wrap="none">
            <a:spAutoFit/>
          </a:bodyPr>
          <a:lstStyle/>
          <a:p>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日　</a:t>
            </a:r>
            <a:endParaRPr lang="ja-JP" altLang="en-US" sz="1400" dirty="0"/>
          </a:p>
        </p:txBody>
      </p:sp>
    </p:spTree>
    <p:extLst>
      <p:ext uri="{BB962C8B-B14F-4D97-AF65-F5344CB8AC3E}">
        <p14:creationId xmlns:p14="http://schemas.microsoft.com/office/powerpoint/2010/main" val="127927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矢印: 五方向 40">
            <a:extLst>
              <a:ext uri="{FF2B5EF4-FFF2-40B4-BE49-F238E27FC236}">
                <a16:creationId xmlns:a16="http://schemas.microsoft.com/office/drawing/2014/main" id="{DFC66535-708A-4D64-B766-E90AA4553C1A}"/>
              </a:ext>
            </a:extLst>
          </p:cNvPr>
          <p:cNvSpPr/>
          <p:nvPr/>
        </p:nvSpPr>
        <p:spPr>
          <a:xfrm>
            <a:off x="7675275" y="2134108"/>
            <a:ext cx="1078509" cy="4516332"/>
          </a:xfrm>
          <a:prstGeom prst="homePlate">
            <a:avLst>
              <a:gd name="adj" fmla="val 211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EFB0AA2-9625-46B2-8C36-7FEBEC2FD28B}"/>
              </a:ext>
            </a:extLst>
          </p:cNvPr>
          <p:cNvSpPr txBox="1"/>
          <p:nvPr/>
        </p:nvSpPr>
        <p:spPr>
          <a:xfrm>
            <a:off x="337578" y="99541"/>
            <a:ext cx="8629285" cy="707886"/>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デジタル改革のロードマップ</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・・・目指すべきは大阪版デジタル庁。その第一段階として推進本部会議を活用。</a:t>
            </a:r>
          </a:p>
        </p:txBody>
      </p:sp>
      <p:cxnSp>
        <p:nvCxnSpPr>
          <p:cNvPr id="5" name="直線コネクタ 4">
            <a:extLst>
              <a:ext uri="{FF2B5EF4-FFF2-40B4-BE49-F238E27FC236}">
                <a16:creationId xmlns:a16="http://schemas.microsoft.com/office/drawing/2014/main" id="{FE0FA02A-164D-4134-9626-BD5ED1AA0B9F}"/>
              </a:ext>
            </a:extLst>
          </p:cNvPr>
          <p:cNvCxnSpPr/>
          <p:nvPr/>
        </p:nvCxnSpPr>
        <p:spPr>
          <a:xfrm>
            <a:off x="0" y="856349"/>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5C463839-7644-434A-B13C-18A8919CF47F}"/>
              </a:ext>
            </a:extLst>
          </p:cNvPr>
          <p:cNvCxnSpPr/>
          <p:nvPr/>
        </p:nvCxnSpPr>
        <p:spPr>
          <a:xfrm>
            <a:off x="296218" y="4048144"/>
            <a:ext cx="7128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87224C2-C60F-4E07-933F-56D649870C81}"/>
              </a:ext>
            </a:extLst>
          </p:cNvPr>
          <p:cNvCxnSpPr/>
          <p:nvPr/>
        </p:nvCxnSpPr>
        <p:spPr>
          <a:xfrm>
            <a:off x="269636" y="5971621"/>
            <a:ext cx="712800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右矢印 21">
            <a:extLst>
              <a:ext uri="{FF2B5EF4-FFF2-40B4-BE49-F238E27FC236}">
                <a16:creationId xmlns:a16="http://schemas.microsoft.com/office/drawing/2014/main" id="{272675C7-16CA-4815-B7EB-8A91EFDA1274}"/>
              </a:ext>
            </a:extLst>
          </p:cNvPr>
          <p:cNvSpPr/>
          <p:nvPr/>
        </p:nvSpPr>
        <p:spPr>
          <a:xfrm>
            <a:off x="4346149" y="6437178"/>
            <a:ext cx="2700000" cy="28715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20">
            <a:extLst>
              <a:ext uri="{FF2B5EF4-FFF2-40B4-BE49-F238E27FC236}">
                <a16:creationId xmlns:a16="http://schemas.microsoft.com/office/drawing/2014/main" id="{1E9E205B-A7E9-449D-A4F7-500487697523}"/>
              </a:ext>
            </a:extLst>
          </p:cNvPr>
          <p:cNvSpPr/>
          <p:nvPr/>
        </p:nvSpPr>
        <p:spPr>
          <a:xfrm>
            <a:off x="1867167" y="6437178"/>
            <a:ext cx="2232000" cy="28715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8C611B01-043E-4CE1-B008-8AB8726A25D7}"/>
              </a:ext>
            </a:extLst>
          </p:cNvPr>
          <p:cNvSpPr>
            <a:spLocks noGrp="1"/>
          </p:cNvSpPr>
          <p:nvPr>
            <p:ph type="sldNum" sz="quarter" idx="12"/>
          </p:nvPr>
        </p:nvSpPr>
        <p:spPr>
          <a:xfrm>
            <a:off x="6968443" y="6359205"/>
            <a:ext cx="2057400" cy="365125"/>
          </a:xfrm>
        </p:spPr>
        <p:txBody>
          <a:bodyPr/>
          <a:lstStyle/>
          <a:p>
            <a:fld id="{80353AF4-332A-470E-AEAE-E51067B046B2}" type="slidenum">
              <a:rPr kumimoji="1" lang="ja-JP" altLang="en-US" smtClean="0"/>
              <a:t>10</a:t>
            </a:fld>
            <a:endParaRPr kumimoji="1" lang="ja-JP" altLang="en-US"/>
          </a:p>
        </p:txBody>
      </p:sp>
      <p:sp>
        <p:nvSpPr>
          <p:cNvPr id="11" name="矢印: 五方向 10">
            <a:extLst>
              <a:ext uri="{FF2B5EF4-FFF2-40B4-BE49-F238E27FC236}">
                <a16:creationId xmlns:a16="http://schemas.microsoft.com/office/drawing/2014/main" id="{D413DBB7-990F-46D6-B551-FAF4561E3CD0}"/>
              </a:ext>
            </a:extLst>
          </p:cNvPr>
          <p:cNvSpPr/>
          <p:nvPr/>
        </p:nvSpPr>
        <p:spPr>
          <a:xfrm>
            <a:off x="1495972" y="1702169"/>
            <a:ext cx="1512628" cy="329772"/>
          </a:xfrm>
          <a:prstGeom prst="homePlate">
            <a:avLst>
              <a:gd name="adj" fmla="val 2500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2021</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矢印: 五方向 11">
            <a:extLst>
              <a:ext uri="{FF2B5EF4-FFF2-40B4-BE49-F238E27FC236}">
                <a16:creationId xmlns:a16="http://schemas.microsoft.com/office/drawing/2014/main" id="{3325B5F5-C511-469C-8DE4-2B43CF34BEA1}"/>
              </a:ext>
            </a:extLst>
          </p:cNvPr>
          <p:cNvSpPr/>
          <p:nvPr/>
        </p:nvSpPr>
        <p:spPr>
          <a:xfrm>
            <a:off x="3022249" y="1702169"/>
            <a:ext cx="1512628" cy="329772"/>
          </a:xfrm>
          <a:prstGeom prst="homePlate">
            <a:avLst>
              <a:gd name="adj" fmla="val 2500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2022</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3" name="矢印: 五方向 12">
            <a:extLst>
              <a:ext uri="{FF2B5EF4-FFF2-40B4-BE49-F238E27FC236}">
                <a16:creationId xmlns:a16="http://schemas.microsoft.com/office/drawing/2014/main" id="{FCA3FC88-FFB6-4253-A746-C2442F6D3E6B}"/>
              </a:ext>
            </a:extLst>
          </p:cNvPr>
          <p:cNvSpPr/>
          <p:nvPr/>
        </p:nvSpPr>
        <p:spPr>
          <a:xfrm>
            <a:off x="4553075" y="1702169"/>
            <a:ext cx="1512628" cy="329772"/>
          </a:xfrm>
          <a:prstGeom prst="homePlate">
            <a:avLst>
              <a:gd name="adj" fmla="val 2500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2023</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53EF72E9-C875-4EF2-95E0-8BE9DD67FAE8}"/>
              </a:ext>
            </a:extLst>
          </p:cNvPr>
          <p:cNvSpPr/>
          <p:nvPr/>
        </p:nvSpPr>
        <p:spPr>
          <a:xfrm>
            <a:off x="6083899" y="1702169"/>
            <a:ext cx="1512628" cy="329772"/>
          </a:xfrm>
          <a:prstGeom prst="homePlate">
            <a:avLst>
              <a:gd name="adj" fmla="val 2500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2024</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矢印: 五方向 14">
            <a:extLst>
              <a:ext uri="{FF2B5EF4-FFF2-40B4-BE49-F238E27FC236}">
                <a16:creationId xmlns:a16="http://schemas.microsoft.com/office/drawing/2014/main" id="{410B3601-1B49-4324-8DB5-8C99B29D36BD}"/>
              </a:ext>
            </a:extLst>
          </p:cNvPr>
          <p:cNvSpPr/>
          <p:nvPr/>
        </p:nvSpPr>
        <p:spPr>
          <a:xfrm>
            <a:off x="7607901" y="1702169"/>
            <a:ext cx="982307" cy="329772"/>
          </a:xfrm>
          <a:prstGeom prst="homePlate">
            <a:avLst>
              <a:gd name="adj" fmla="val 2500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2025</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21338ABB-32B1-451D-A17A-ACD76C24E23E}"/>
              </a:ext>
            </a:extLst>
          </p:cNvPr>
          <p:cNvSpPr/>
          <p:nvPr/>
        </p:nvSpPr>
        <p:spPr>
          <a:xfrm>
            <a:off x="1666442" y="2150442"/>
            <a:ext cx="336106" cy="450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大阪府スマートシティ推進本部会議</a:t>
            </a:r>
          </a:p>
        </p:txBody>
      </p:sp>
      <p:sp>
        <p:nvSpPr>
          <p:cNvPr id="17" name="四角形: 角を丸くする 16">
            <a:extLst>
              <a:ext uri="{FF2B5EF4-FFF2-40B4-BE49-F238E27FC236}">
                <a16:creationId xmlns:a16="http://schemas.microsoft.com/office/drawing/2014/main" id="{BBAEB192-A4AF-4D2C-AFC8-91C5625D4CA8}"/>
              </a:ext>
            </a:extLst>
          </p:cNvPr>
          <p:cNvSpPr/>
          <p:nvPr/>
        </p:nvSpPr>
        <p:spPr>
          <a:xfrm>
            <a:off x="4177709" y="2150442"/>
            <a:ext cx="336106" cy="4500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大阪版デジタル庁（ガバナンス強化）</a:t>
            </a:r>
          </a:p>
        </p:txBody>
      </p:sp>
      <p:sp>
        <p:nvSpPr>
          <p:cNvPr id="18" name="正方形/長方形 17">
            <a:extLst>
              <a:ext uri="{FF2B5EF4-FFF2-40B4-BE49-F238E27FC236}">
                <a16:creationId xmlns:a16="http://schemas.microsoft.com/office/drawing/2014/main" id="{B01D8934-7D6C-433F-86C2-978D8D0F7CF9}"/>
              </a:ext>
            </a:extLst>
          </p:cNvPr>
          <p:cNvSpPr/>
          <p:nvPr/>
        </p:nvSpPr>
        <p:spPr>
          <a:xfrm>
            <a:off x="300378" y="2183109"/>
            <a:ext cx="1050878" cy="1814180"/>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街の</a:t>
            </a:r>
            <a:r>
              <a:rPr kumimoji="1" lang="en-US" altLang="ja-JP" sz="1600" b="1" dirty="0">
                <a:solidFill>
                  <a:schemeClr val="tx1"/>
                </a:solidFill>
                <a:latin typeface="Meiryo UI" panose="020B0604030504040204" pitchFamily="50" charset="-128"/>
                <a:ea typeface="Meiryo UI" panose="020B0604030504040204" pitchFamily="50" charset="-128"/>
              </a:rPr>
              <a:t>DX</a:t>
            </a:r>
          </a:p>
          <a:p>
            <a:pPr algn="ctr"/>
            <a:r>
              <a:rPr kumimoji="1" lang="ja-JP" altLang="en-US" sz="1600" b="1" dirty="0">
                <a:solidFill>
                  <a:schemeClr val="tx1"/>
                </a:solidFill>
                <a:latin typeface="Meiryo UI" panose="020B0604030504040204" pitchFamily="50" charset="-128"/>
                <a:ea typeface="Meiryo UI" panose="020B0604030504040204" pitchFamily="50" charset="-128"/>
              </a:rPr>
              <a:t>事業</a:t>
            </a:r>
          </a:p>
        </p:txBody>
      </p:sp>
      <p:sp>
        <p:nvSpPr>
          <p:cNvPr id="19" name="正方形/長方形 18">
            <a:extLst>
              <a:ext uri="{FF2B5EF4-FFF2-40B4-BE49-F238E27FC236}">
                <a16:creationId xmlns:a16="http://schemas.microsoft.com/office/drawing/2014/main" id="{BD816572-D5A2-4521-AC8A-80D78283A482}"/>
              </a:ext>
            </a:extLst>
          </p:cNvPr>
          <p:cNvSpPr/>
          <p:nvPr/>
        </p:nvSpPr>
        <p:spPr>
          <a:xfrm>
            <a:off x="300378" y="4108499"/>
            <a:ext cx="1050878" cy="1814180"/>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庁内</a:t>
            </a:r>
            <a:r>
              <a:rPr kumimoji="1" lang="en-US" altLang="ja-JP" sz="1600" b="1" dirty="0">
                <a:solidFill>
                  <a:schemeClr val="tx1"/>
                </a:solidFill>
                <a:latin typeface="Meiryo UI" panose="020B0604030504040204" pitchFamily="50" charset="-128"/>
                <a:ea typeface="Meiryo UI" panose="020B0604030504040204" pitchFamily="50" charset="-128"/>
              </a:rPr>
              <a:t>DX</a:t>
            </a:r>
          </a:p>
          <a:p>
            <a:pPr algn="ctr"/>
            <a:r>
              <a:rPr kumimoji="1" lang="ja-JP" altLang="en-US" sz="1600" b="1" dirty="0">
                <a:solidFill>
                  <a:schemeClr val="tx1"/>
                </a:solidFill>
                <a:latin typeface="Meiryo UI" panose="020B0604030504040204" pitchFamily="50" charset="-128"/>
                <a:ea typeface="Meiryo UI" panose="020B0604030504040204" pitchFamily="50" charset="-128"/>
              </a:rPr>
              <a:t>事業</a:t>
            </a:r>
          </a:p>
        </p:txBody>
      </p:sp>
      <p:cxnSp>
        <p:nvCxnSpPr>
          <p:cNvPr id="20" name="直線矢印コネクタ 19">
            <a:extLst>
              <a:ext uri="{FF2B5EF4-FFF2-40B4-BE49-F238E27FC236}">
                <a16:creationId xmlns:a16="http://schemas.microsoft.com/office/drawing/2014/main" id="{FA4B498A-2C4B-4533-8BFD-E0684B58BBEE}"/>
              </a:ext>
            </a:extLst>
          </p:cNvPr>
          <p:cNvCxnSpPr/>
          <p:nvPr/>
        </p:nvCxnSpPr>
        <p:spPr>
          <a:xfrm>
            <a:off x="2111673" y="2584432"/>
            <a:ext cx="1008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1045E392-E0C1-4F1E-9792-189C3B3166B7}"/>
              </a:ext>
            </a:extLst>
          </p:cNvPr>
          <p:cNvCxnSpPr/>
          <p:nvPr/>
        </p:nvCxnSpPr>
        <p:spPr>
          <a:xfrm>
            <a:off x="2937640" y="3117249"/>
            <a:ext cx="1224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442F1E8A-D766-4309-88CC-DDEF975523CD}"/>
              </a:ext>
            </a:extLst>
          </p:cNvPr>
          <p:cNvSpPr txBox="1"/>
          <p:nvPr/>
        </p:nvSpPr>
        <p:spPr>
          <a:xfrm>
            <a:off x="2848143" y="2766443"/>
            <a:ext cx="138691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個別事業の最適化</a:t>
            </a:r>
          </a:p>
        </p:txBody>
      </p:sp>
      <p:sp>
        <p:nvSpPr>
          <p:cNvPr id="24" name="テキスト ボックス 23">
            <a:extLst>
              <a:ext uri="{FF2B5EF4-FFF2-40B4-BE49-F238E27FC236}">
                <a16:creationId xmlns:a16="http://schemas.microsoft.com/office/drawing/2014/main" id="{FB31B4EF-1AF2-4744-85AA-5DFD1B8DE90B}"/>
              </a:ext>
            </a:extLst>
          </p:cNvPr>
          <p:cNvSpPr txBox="1"/>
          <p:nvPr/>
        </p:nvSpPr>
        <p:spPr>
          <a:xfrm>
            <a:off x="2047674" y="2232072"/>
            <a:ext cx="117211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調査・提案・協議</a:t>
            </a:r>
          </a:p>
        </p:txBody>
      </p:sp>
      <p:cxnSp>
        <p:nvCxnSpPr>
          <p:cNvPr id="25" name="直線矢印コネクタ 24">
            <a:extLst>
              <a:ext uri="{FF2B5EF4-FFF2-40B4-BE49-F238E27FC236}">
                <a16:creationId xmlns:a16="http://schemas.microsoft.com/office/drawing/2014/main" id="{B7E8EFD4-4487-4BD4-8C3F-BF3FA7154A1B}"/>
              </a:ext>
            </a:extLst>
          </p:cNvPr>
          <p:cNvCxnSpPr/>
          <p:nvPr/>
        </p:nvCxnSpPr>
        <p:spPr>
          <a:xfrm>
            <a:off x="4610011" y="3789541"/>
            <a:ext cx="2412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419BE90D-A86F-4CE7-B87A-83D5BE1D8507}"/>
              </a:ext>
            </a:extLst>
          </p:cNvPr>
          <p:cNvSpPr txBox="1"/>
          <p:nvPr/>
        </p:nvSpPr>
        <p:spPr>
          <a:xfrm>
            <a:off x="4567369" y="3248571"/>
            <a:ext cx="1831375"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府庁全体の、統一的で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戦略的な都市</a:t>
            </a:r>
            <a:r>
              <a:rPr kumimoji="1" lang="en-US" altLang="ja-JP" sz="1200" dirty="0">
                <a:latin typeface="Meiryo UI" panose="020B0604030504040204" pitchFamily="50" charset="-128"/>
                <a:ea typeface="Meiryo UI" panose="020B0604030504040204" pitchFamily="50" charset="-128"/>
              </a:rPr>
              <a:t>DX</a:t>
            </a:r>
            <a:r>
              <a:rPr kumimoji="1" lang="ja-JP" altLang="en-US" sz="1200" dirty="0">
                <a:latin typeface="Meiryo UI" panose="020B0604030504040204" pitchFamily="50" charset="-128"/>
                <a:ea typeface="Meiryo UI" panose="020B0604030504040204" pitchFamily="50" charset="-128"/>
              </a:rPr>
              <a:t>の推進</a:t>
            </a:r>
          </a:p>
        </p:txBody>
      </p:sp>
      <p:sp>
        <p:nvSpPr>
          <p:cNvPr id="27" name="テキスト ボックス 26">
            <a:extLst>
              <a:ext uri="{FF2B5EF4-FFF2-40B4-BE49-F238E27FC236}">
                <a16:creationId xmlns:a16="http://schemas.microsoft.com/office/drawing/2014/main" id="{55207CA2-9D18-4C0D-8363-9C24DC00B264}"/>
              </a:ext>
            </a:extLst>
          </p:cNvPr>
          <p:cNvSpPr txBox="1"/>
          <p:nvPr/>
        </p:nvSpPr>
        <p:spPr>
          <a:xfrm>
            <a:off x="601457" y="947753"/>
            <a:ext cx="7866839" cy="553998"/>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推進本部会議におけるデジタル改革を推進しながら、ガバナンスを持った大阪版デジタル庁を構築し、</a:t>
            </a:r>
            <a:r>
              <a:rPr lang="en-US" altLang="ja-JP" sz="1500" dirty="0">
                <a:latin typeface="Meiryo UI" panose="020B0604030504040204" pitchFamily="50" charset="-128"/>
                <a:ea typeface="Meiryo UI" panose="020B0604030504040204" pitchFamily="50" charset="-128"/>
              </a:rPr>
              <a:t>2025</a:t>
            </a:r>
            <a:r>
              <a:rPr lang="ja-JP" altLang="en-US" sz="1500" dirty="0">
                <a:latin typeface="Meiryo UI" panose="020B0604030504040204" pitchFamily="50" charset="-128"/>
                <a:ea typeface="Meiryo UI" panose="020B0604030504040204" pitchFamily="50" charset="-128"/>
              </a:rPr>
              <a:t>年大阪・関西万博までに、住民が実感できるデジタル改革実現を目指す</a:t>
            </a:r>
            <a:endParaRPr kumimoji="1" lang="ja-JP" altLang="en-US" sz="15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52E0D23B-289B-46B5-9089-90ECE5FABCE1}"/>
              </a:ext>
            </a:extLst>
          </p:cNvPr>
          <p:cNvSpPr txBox="1"/>
          <p:nvPr/>
        </p:nvSpPr>
        <p:spPr>
          <a:xfrm>
            <a:off x="2151669" y="3569591"/>
            <a:ext cx="353943" cy="938719"/>
          </a:xfrm>
          <a:prstGeom prst="rect">
            <a:avLst/>
          </a:prstGeom>
          <a:solidFill>
            <a:srgbClr val="FFFF00"/>
          </a:solidFill>
          <a:ln>
            <a:solidFill>
              <a:schemeClr val="accent2"/>
            </a:solidFill>
          </a:ln>
        </p:spPr>
        <p:txBody>
          <a:bodyPr vert="eaVert" wrap="none" rtlCol="0">
            <a:spAutoFit/>
          </a:bodyPr>
          <a:lstStyle/>
          <a:p>
            <a:r>
              <a:rPr kumimoji="1" lang="ja-JP" altLang="en-US" sz="1100" b="1" dirty="0">
                <a:latin typeface="Meiryo UI" panose="020B0604030504040204" pitchFamily="50" charset="-128"/>
                <a:ea typeface="Meiryo UI" panose="020B0604030504040204" pitchFamily="50" charset="-128"/>
              </a:rPr>
              <a:t>中期計画策定</a:t>
            </a:r>
          </a:p>
        </p:txBody>
      </p:sp>
      <p:cxnSp>
        <p:nvCxnSpPr>
          <p:cNvPr id="29" name="直線矢印コネクタ 28">
            <a:extLst>
              <a:ext uri="{FF2B5EF4-FFF2-40B4-BE49-F238E27FC236}">
                <a16:creationId xmlns:a16="http://schemas.microsoft.com/office/drawing/2014/main" id="{81B9C41F-DEA9-4C5E-BA6D-0A92EB55B7A6}"/>
              </a:ext>
            </a:extLst>
          </p:cNvPr>
          <p:cNvCxnSpPr/>
          <p:nvPr/>
        </p:nvCxnSpPr>
        <p:spPr>
          <a:xfrm>
            <a:off x="2111193" y="4873652"/>
            <a:ext cx="1008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2A5AADC1-852E-4D4A-B777-0260FB3712E9}"/>
              </a:ext>
            </a:extLst>
          </p:cNvPr>
          <p:cNvCxnSpPr/>
          <p:nvPr/>
        </p:nvCxnSpPr>
        <p:spPr>
          <a:xfrm>
            <a:off x="2929879" y="5335038"/>
            <a:ext cx="1224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3435257-8FD4-4838-A768-9F897DBE8E15}"/>
              </a:ext>
            </a:extLst>
          </p:cNvPr>
          <p:cNvSpPr txBox="1"/>
          <p:nvPr/>
        </p:nvSpPr>
        <p:spPr>
          <a:xfrm>
            <a:off x="2811629" y="5014952"/>
            <a:ext cx="1451038"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個別システムの最適化</a:t>
            </a:r>
          </a:p>
        </p:txBody>
      </p:sp>
      <p:sp>
        <p:nvSpPr>
          <p:cNvPr id="32" name="テキスト ボックス 31">
            <a:extLst>
              <a:ext uri="{FF2B5EF4-FFF2-40B4-BE49-F238E27FC236}">
                <a16:creationId xmlns:a16="http://schemas.microsoft.com/office/drawing/2014/main" id="{4E0CFBF0-017A-4918-B3D9-4A12120DDEAF}"/>
              </a:ext>
            </a:extLst>
          </p:cNvPr>
          <p:cNvSpPr txBox="1"/>
          <p:nvPr/>
        </p:nvSpPr>
        <p:spPr>
          <a:xfrm>
            <a:off x="2047194" y="4521292"/>
            <a:ext cx="117211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調査・提案・協議</a:t>
            </a:r>
          </a:p>
        </p:txBody>
      </p:sp>
      <p:cxnSp>
        <p:nvCxnSpPr>
          <p:cNvPr id="33" name="直線矢印コネクタ 32">
            <a:extLst>
              <a:ext uri="{FF2B5EF4-FFF2-40B4-BE49-F238E27FC236}">
                <a16:creationId xmlns:a16="http://schemas.microsoft.com/office/drawing/2014/main" id="{6B559B31-3FF2-42FC-81D4-CF0A1F4B9804}"/>
              </a:ext>
            </a:extLst>
          </p:cNvPr>
          <p:cNvCxnSpPr/>
          <p:nvPr/>
        </p:nvCxnSpPr>
        <p:spPr>
          <a:xfrm>
            <a:off x="4610011" y="5844042"/>
            <a:ext cx="2412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03208B42-7F15-45DF-91AC-E62537B7ABD6}"/>
              </a:ext>
            </a:extLst>
          </p:cNvPr>
          <p:cNvSpPr txBox="1"/>
          <p:nvPr/>
        </p:nvSpPr>
        <p:spPr>
          <a:xfrm>
            <a:off x="4592357" y="5338119"/>
            <a:ext cx="2365776"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ベンダーロックの解消や共通化</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などによる効果的な行政</a:t>
            </a:r>
            <a:r>
              <a:rPr kumimoji="1" lang="en-US" altLang="ja-JP" sz="1200" dirty="0">
                <a:latin typeface="Meiryo UI" panose="020B0604030504040204" pitchFamily="50" charset="-128"/>
                <a:ea typeface="Meiryo UI" panose="020B0604030504040204" pitchFamily="50" charset="-128"/>
              </a:rPr>
              <a:t>DX</a:t>
            </a:r>
            <a:r>
              <a:rPr kumimoji="1" lang="ja-JP" altLang="en-US" sz="1200" dirty="0">
                <a:latin typeface="Meiryo UI" panose="020B0604030504040204" pitchFamily="50" charset="-128"/>
                <a:ea typeface="Meiryo UI" panose="020B0604030504040204" pitchFamily="50" charset="-128"/>
              </a:rPr>
              <a:t>の推進</a:t>
            </a:r>
          </a:p>
        </p:txBody>
      </p:sp>
      <p:sp>
        <p:nvSpPr>
          <p:cNvPr id="35" name="テキスト ボックス 34">
            <a:extLst>
              <a:ext uri="{FF2B5EF4-FFF2-40B4-BE49-F238E27FC236}">
                <a16:creationId xmlns:a16="http://schemas.microsoft.com/office/drawing/2014/main" id="{6638B92A-7B37-4EFC-B551-46E187AC0B05}"/>
              </a:ext>
            </a:extLst>
          </p:cNvPr>
          <p:cNvSpPr txBox="1"/>
          <p:nvPr/>
        </p:nvSpPr>
        <p:spPr>
          <a:xfrm>
            <a:off x="7982618" y="3626878"/>
            <a:ext cx="461665" cy="1708160"/>
          </a:xfrm>
          <a:prstGeom prst="rect">
            <a:avLst/>
          </a:prstGeom>
          <a:noFill/>
        </p:spPr>
        <p:txBody>
          <a:bodyPr vert="eaVert" wrap="none" rtlCol="0">
            <a:spAutoFit/>
          </a:bodyPr>
          <a:lstStyle/>
          <a:p>
            <a:r>
              <a:rPr kumimoji="1" lang="ja-JP" altLang="en-US" b="1" dirty="0"/>
              <a:t>大阪・関西万博</a:t>
            </a:r>
          </a:p>
        </p:txBody>
      </p:sp>
      <p:sp>
        <p:nvSpPr>
          <p:cNvPr id="36" name="テキスト ボックス 35">
            <a:extLst>
              <a:ext uri="{FF2B5EF4-FFF2-40B4-BE49-F238E27FC236}">
                <a16:creationId xmlns:a16="http://schemas.microsoft.com/office/drawing/2014/main" id="{8EF282BD-3814-48CA-A1B5-FE7A4AE66382}"/>
              </a:ext>
            </a:extLst>
          </p:cNvPr>
          <p:cNvSpPr txBox="1"/>
          <p:nvPr/>
        </p:nvSpPr>
        <p:spPr>
          <a:xfrm>
            <a:off x="2060908" y="6020496"/>
            <a:ext cx="2002471" cy="461665"/>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200" b="1" dirty="0">
                <a:latin typeface="Meiryo UI" panose="020B0604030504040204" pitchFamily="50" charset="-128"/>
                <a:ea typeface="Meiryo UI" panose="020B0604030504040204" pitchFamily="50" charset="-128"/>
              </a:rPr>
              <a:t>IT</a:t>
            </a:r>
            <a:r>
              <a:rPr kumimoji="1" lang="ja-JP" altLang="en-US" sz="1200" b="1" dirty="0">
                <a:latin typeface="Meiryo UI" panose="020B0604030504040204" pitchFamily="50" charset="-128"/>
                <a:ea typeface="Meiryo UI" panose="020B0604030504040204" pitchFamily="50" charset="-128"/>
              </a:rPr>
              <a:t>人材育成・強化</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b="1" dirty="0">
                <a:latin typeface="Meiryo UI" panose="020B0604030504040204" pitchFamily="50" charset="-128"/>
                <a:ea typeface="Meiryo UI" panose="020B0604030504040204" pitchFamily="50" charset="-128"/>
              </a:rPr>
              <a:t>行政データの棚卸し・整備</a:t>
            </a:r>
          </a:p>
        </p:txBody>
      </p:sp>
      <p:sp>
        <p:nvSpPr>
          <p:cNvPr id="37" name="正方形/長方形 36">
            <a:extLst>
              <a:ext uri="{FF2B5EF4-FFF2-40B4-BE49-F238E27FC236}">
                <a16:creationId xmlns:a16="http://schemas.microsoft.com/office/drawing/2014/main" id="{BC55D548-73E3-44BB-89F2-2B90518DF4F8}"/>
              </a:ext>
            </a:extLst>
          </p:cNvPr>
          <p:cNvSpPr/>
          <p:nvPr/>
        </p:nvSpPr>
        <p:spPr>
          <a:xfrm>
            <a:off x="296780" y="6013492"/>
            <a:ext cx="1050878" cy="613663"/>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共通基盤</a:t>
            </a:r>
          </a:p>
        </p:txBody>
      </p:sp>
      <p:sp>
        <p:nvSpPr>
          <p:cNvPr id="38" name="四角形: 角を丸くする 11">
            <a:extLst>
              <a:ext uri="{FF2B5EF4-FFF2-40B4-BE49-F238E27FC236}">
                <a16:creationId xmlns:a16="http://schemas.microsoft.com/office/drawing/2014/main" id="{38979C2C-E687-47E2-A769-41CEBE8F9916}"/>
              </a:ext>
            </a:extLst>
          </p:cNvPr>
          <p:cNvSpPr/>
          <p:nvPr/>
        </p:nvSpPr>
        <p:spPr>
          <a:xfrm>
            <a:off x="7096806" y="2134109"/>
            <a:ext cx="668116" cy="45163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住民の</a:t>
            </a:r>
            <a:r>
              <a:rPr kumimoji="1" lang="en-US" altLang="ja-JP" sz="1400" b="1" dirty="0">
                <a:solidFill>
                  <a:schemeClr val="tx1"/>
                </a:solidFill>
                <a:latin typeface="Meiryo UI" panose="020B0604030504040204" pitchFamily="50" charset="-128"/>
                <a:ea typeface="Meiryo UI" panose="020B0604030504040204" pitchFamily="50" charset="-128"/>
              </a:rPr>
              <a:t>QoL</a:t>
            </a:r>
            <a:r>
              <a:rPr kumimoji="1" lang="ja-JP" altLang="en-US" sz="1400" b="1" dirty="0">
                <a:solidFill>
                  <a:schemeClr val="tx1"/>
                </a:solidFill>
                <a:latin typeface="Meiryo UI" panose="020B0604030504040204" pitchFamily="50" charset="-128"/>
                <a:ea typeface="Meiryo UI" panose="020B0604030504040204" pitchFamily="50" charset="-128"/>
              </a:rPr>
              <a:t>向上させ、都市間競争を勝ち抜く</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スマートシティの実現</a:t>
            </a:r>
          </a:p>
        </p:txBody>
      </p:sp>
      <p:sp>
        <p:nvSpPr>
          <p:cNvPr id="40" name="テキスト ボックス 39">
            <a:extLst>
              <a:ext uri="{FF2B5EF4-FFF2-40B4-BE49-F238E27FC236}">
                <a16:creationId xmlns:a16="http://schemas.microsoft.com/office/drawing/2014/main" id="{DD2F3E59-E57F-4953-A060-AD918E87A63E}"/>
              </a:ext>
            </a:extLst>
          </p:cNvPr>
          <p:cNvSpPr txBox="1"/>
          <p:nvPr/>
        </p:nvSpPr>
        <p:spPr>
          <a:xfrm>
            <a:off x="4601423" y="6015865"/>
            <a:ext cx="1962397" cy="461665"/>
          </a:xfrm>
          <a:prstGeom prst="rect">
            <a:avLst/>
          </a:prstGeom>
          <a:noFill/>
        </p:spPr>
        <p:txBody>
          <a:bodyPr wrap="none" rtlCol="0">
            <a:spAutoFit/>
          </a:bodyPr>
          <a:lstStyle/>
          <a:p>
            <a:pPr marL="171450" indent="-171450">
              <a:buFont typeface="Arial" panose="020B0604020202020204" pitchFamily="34" charset="0"/>
              <a:buChar char="•"/>
            </a:pPr>
            <a:r>
              <a:rPr kumimoji="1" lang="ja-JP" altLang="en-US" sz="1200" b="1" dirty="0">
                <a:latin typeface="Meiryo UI" panose="020B0604030504040204" pitchFamily="50" charset="-128"/>
                <a:ea typeface="Meiryo UI" panose="020B0604030504040204" pitchFamily="50" charset="-128"/>
              </a:rPr>
              <a:t>職員総</a:t>
            </a:r>
            <a:r>
              <a:rPr kumimoji="1" lang="en-US" altLang="ja-JP" sz="1200" b="1" dirty="0">
                <a:latin typeface="Meiryo UI" panose="020B0604030504040204" pitchFamily="50" charset="-128"/>
                <a:ea typeface="Meiryo UI" panose="020B0604030504040204" pitchFamily="50" charset="-128"/>
              </a:rPr>
              <a:t>IT</a:t>
            </a:r>
            <a:r>
              <a:rPr kumimoji="1" lang="ja-JP" altLang="en-US" sz="1200" b="1" dirty="0">
                <a:latin typeface="Meiryo UI" panose="020B0604030504040204" pitchFamily="50" charset="-128"/>
                <a:ea typeface="Meiryo UI" panose="020B0604030504040204" pitchFamily="50" charset="-128"/>
              </a:rPr>
              <a:t>人材化</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b="1" dirty="0">
                <a:latin typeface="Meiryo UI" panose="020B0604030504040204" pitchFamily="50" charset="-128"/>
                <a:ea typeface="Meiryo UI" panose="020B0604030504040204" pitchFamily="50" charset="-128"/>
              </a:rPr>
              <a:t>行政データの利活用強化</a:t>
            </a:r>
          </a:p>
        </p:txBody>
      </p:sp>
      <p:cxnSp>
        <p:nvCxnSpPr>
          <p:cNvPr id="39" name="直線矢印コネクタ 38">
            <a:extLst>
              <a:ext uri="{FF2B5EF4-FFF2-40B4-BE49-F238E27FC236}">
                <a16:creationId xmlns:a16="http://schemas.microsoft.com/office/drawing/2014/main" id="{C6434111-6590-4A55-8D4F-570A0F313853}"/>
              </a:ext>
            </a:extLst>
          </p:cNvPr>
          <p:cNvCxnSpPr>
            <a:cxnSpLocks/>
          </p:cNvCxnSpPr>
          <p:nvPr/>
        </p:nvCxnSpPr>
        <p:spPr>
          <a:xfrm>
            <a:off x="3082279" y="5868438"/>
            <a:ext cx="1079361"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2" name="テキスト ボックス 41">
            <a:extLst>
              <a:ext uri="{FF2B5EF4-FFF2-40B4-BE49-F238E27FC236}">
                <a16:creationId xmlns:a16="http://schemas.microsoft.com/office/drawing/2014/main" id="{A22BEE2D-ADE8-4157-9C8E-D1FF913B9C63}"/>
              </a:ext>
            </a:extLst>
          </p:cNvPr>
          <p:cNvSpPr txBox="1"/>
          <p:nvPr/>
        </p:nvSpPr>
        <p:spPr>
          <a:xfrm>
            <a:off x="2964029" y="5529302"/>
            <a:ext cx="748923"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調達改革</a:t>
            </a:r>
          </a:p>
        </p:txBody>
      </p:sp>
    </p:spTree>
    <p:extLst>
      <p:ext uri="{BB962C8B-B14F-4D97-AF65-F5344CB8AC3E}">
        <p14:creationId xmlns:p14="http://schemas.microsoft.com/office/powerpoint/2010/main" val="23410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C063F1E-F397-40A2-8660-2F19EF1A4BA5}"/>
              </a:ext>
            </a:extLst>
          </p:cNvPr>
          <p:cNvSpPr txBox="1"/>
          <p:nvPr/>
        </p:nvSpPr>
        <p:spPr>
          <a:xfrm>
            <a:off x="2633007" y="2598003"/>
            <a:ext cx="3877985" cy="830997"/>
          </a:xfrm>
          <a:prstGeom prst="rect">
            <a:avLst/>
          </a:prstGeom>
          <a:noFill/>
        </p:spPr>
        <p:txBody>
          <a:bodyPr wrap="none" rtlCol="0">
            <a:spAutoFit/>
          </a:bodyPr>
          <a:lstStyle/>
          <a:p>
            <a:r>
              <a:rPr kumimoji="1" lang="ja-JP" altLang="en-US" sz="4800" dirty="0">
                <a:latin typeface="Meiryo UI" panose="020B0604030504040204" pitchFamily="50" charset="-128"/>
                <a:ea typeface="Meiryo UI" panose="020B0604030504040204" pitchFamily="50" charset="-128"/>
              </a:rPr>
              <a:t>（参考資料）</a:t>
            </a:r>
          </a:p>
        </p:txBody>
      </p:sp>
      <p:sp>
        <p:nvSpPr>
          <p:cNvPr id="2" name="スライド番号プレースホルダー 1"/>
          <p:cNvSpPr>
            <a:spLocks noGrp="1"/>
          </p:cNvSpPr>
          <p:nvPr>
            <p:ph type="sldNum" sz="quarter" idx="12"/>
          </p:nvPr>
        </p:nvSpPr>
        <p:spPr/>
        <p:txBody>
          <a:bodyPr/>
          <a:lstStyle/>
          <a:p>
            <a:fld id="{A404EE71-E5DC-4304-A6EA-B61DBE667D0D}" type="slidenum">
              <a:rPr kumimoji="1" lang="ja-JP" altLang="en-US" smtClean="0"/>
              <a:t>11</a:t>
            </a:fld>
            <a:endParaRPr kumimoji="1" lang="ja-JP" altLang="en-US"/>
          </a:p>
        </p:txBody>
      </p:sp>
    </p:spTree>
    <p:extLst>
      <p:ext uri="{BB962C8B-B14F-4D97-AF65-F5344CB8AC3E}">
        <p14:creationId xmlns:p14="http://schemas.microsoft.com/office/powerpoint/2010/main" val="315535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6928E8-BF7A-4985-B96E-6738CFBD11AE}"/>
              </a:ext>
            </a:extLst>
          </p:cNvPr>
          <p:cNvSpPr txBox="1"/>
          <p:nvPr/>
        </p:nvSpPr>
        <p:spPr>
          <a:xfrm>
            <a:off x="267213" y="24104"/>
            <a:ext cx="646042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「政府」と「東京都」によるデジタル改革組織の創設</a:t>
            </a:r>
            <a:endParaRPr kumimoji="1" lang="en-US" altLang="ja-JP" sz="24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73783" y="520541"/>
            <a:ext cx="889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表 5"/>
          <p:cNvGraphicFramePr>
            <a:graphicFrameLocks noGrp="1"/>
          </p:cNvGraphicFramePr>
          <p:nvPr/>
        </p:nvGraphicFramePr>
        <p:xfrm>
          <a:off x="382800" y="733572"/>
          <a:ext cx="8473965" cy="6027838"/>
        </p:xfrm>
        <a:graphic>
          <a:graphicData uri="http://schemas.openxmlformats.org/drawingml/2006/table">
            <a:tbl>
              <a:tblPr firstRow="1" bandRow="1">
                <a:tableStyleId>{5940675A-B579-460E-94D1-54222C63F5DA}</a:tableStyleId>
              </a:tblPr>
              <a:tblGrid>
                <a:gridCol w="1310005">
                  <a:extLst>
                    <a:ext uri="{9D8B030D-6E8A-4147-A177-3AD203B41FA5}">
                      <a16:colId xmlns:a16="http://schemas.microsoft.com/office/drawing/2014/main" val="3708759340"/>
                    </a:ext>
                  </a:extLst>
                </a:gridCol>
                <a:gridCol w="3553915">
                  <a:extLst>
                    <a:ext uri="{9D8B030D-6E8A-4147-A177-3AD203B41FA5}">
                      <a16:colId xmlns:a16="http://schemas.microsoft.com/office/drawing/2014/main" val="997958107"/>
                    </a:ext>
                  </a:extLst>
                </a:gridCol>
                <a:gridCol w="3610045">
                  <a:extLst>
                    <a:ext uri="{9D8B030D-6E8A-4147-A177-3AD203B41FA5}">
                      <a16:colId xmlns:a16="http://schemas.microsoft.com/office/drawing/2014/main" val="212999440"/>
                    </a:ext>
                  </a:extLst>
                </a:gridCol>
              </a:tblGrid>
              <a:tr h="320630">
                <a:tc>
                  <a:txBody>
                    <a:bodyPr/>
                    <a:lstStyle/>
                    <a:p>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政府デジタル庁</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東京都デジタルサービス局</a:t>
                      </a:r>
                    </a:p>
                  </a:txBody>
                  <a:tcPr>
                    <a:solidFill>
                      <a:schemeClr val="accent1">
                        <a:lumMod val="20000"/>
                        <a:lumOff val="80000"/>
                      </a:schemeClr>
                    </a:solidFill>
                  </a:tcPr>
                </a:tc>
                <a:extLst>
                  <a:ext uri="{0D108BD9-81ED-4DB2-BD59-A6C34878D82A}">
                    <a16:rowId xmlns:a16="http://schemas.microsoft.com/office/drawing/2014/main" val="2592495240"/>
                  </a:ext>
                </a:extLst>
              </a:tr>
              <a:tr h="320630">
                <a:tc>
                  <a:txBody>
                    <a:bodyPr/>
                    <a:lstStyle/>
                    <a:p>
                      <a:r>
                        <a:rPr kumimoji="1" lang="ja-JP" altLang="en-US" sz="1400" b="1" dirty="0">
                          <a:latin typeface="Meiryo UI" panose="020B0604030504040204" pitchFamily="50" charset="-128"/>
                          <a:ea typeface="Meiryo UI" panose="020B0604030504040204" pitchFamily="50" charset="-128"/>
                        </a:rPr>
                        <a:t>設置日</a:t>
                      </a:r>
                    </a:p>
                  </a:txBody>
                  <a:tcPr/>
                </a:tc>
                <a:tc>
                  <a:txBody>
                    <a:bodyPr/>
                    <a:lstStyle/>
                    <a:p>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p>
                  </a:txBody>
                  <a:tcPr/>
                </a:tc>
                <a:tc>
                  <a:txBody>
                    <a:bodyPr/>
                    <a:lstStyle/>
                    <a:p>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593676155"/>
                  </a:ext>
                </a:extLst>
              </a:tr>
              <a:tr h="2436785">
                <a:tc>
                  <a:txBody>
                    <a:bodyPr/>
                    <a:lstStyle/>
                    <a:p>
                      <a:r>
                        <a:rPr kumimoji="1" lang="ja-JP" altLang="en-US" sz="1400" b="1" dirty="0">
                          <a:latin typeface="Meiryo UI" panose="020B0604030504040204" pitchFamily="50" charset="-128"/>
                          <a:ea typeface="Meiryo UI" panose="020B0604030504040204" pitchFamily="50" charset="-128"/>
                        </a:rPr>
                        <a:t>趣旨・目的</a:t>
                      </a: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ジタル社会の形成に関する施策を迅速かつ重点的に推進するため、デジタル社会の形成に関する内閣の事務を内閣官房と共に助けるとともに、デジタル社会の形成に関する行政事務の迅速かつ重点的な遂行を図ることを任務とするデジタル庁を設置する。</a:t>
                      </a: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デジタルの力を活用した行政を総合的に推進し、都政の</a:t>
                      </a:r>
                      <a:r>
                        <a:rPr kumimoji="1" lang="en-US" altLang="ja-JP" sz="1400" dirty="0">
                          <a:latin typeface="Meiryo UI" panose="020B0604030504040204" pitchFamily="50" charset="-128"/>
                          <a:ea typeface="Meiryo UI" panose="020B0604030504040204" pitchFamily="50" charset="-128"/>
                        </a:rPr>
                        <a:t>QOS</a:t>
                      </a:r>
                      <a:r>
                        <a:rPr kumimoji="1" lang="ja-JP" altLang="en-US" sz="1400" dirty="0">
                          <a:latin typeface="Meiryo UI" panose="020B0604030504040204" pitchFamily="50" charset="-128"/>
                          <a:ea typeface="Meiryo UI" panose="020B0604030504040204" pitchFamily="50" charset="-128"/>
                        </a:rPr>
                        <a:t>を飛躍的に向上させるため、新たにデジタルサービス局を設置。デジタルガバメント・都庁の実現に寄与。</a:t>
                      </a: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スマート東京の実現に向、次の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err="1">
                          <a:latin typeface="Meiryo UI" panose="020B0604030504040204" pitchFamily="50" charset="-128"/>
                          <a:ea typeface="Meiryo UI" panose="020B0604030504040204" pitchFamily="50" charset="-128"/>
                        </a:rPr>
                        <a:t>つの</a:t>
                      </a:r>
                      <a:r>
                        <a:rPr kumimoji="1" lang="ja-JP" altLang="en-US" sz="1400" dirty="0">
                          <a:latin typeface="Meiryo UI" panose="020B0604030504040204" pitchFamily="50" charset="-128"/>
                          <a:ea typeface="Meiryo UI" panose="020B0604030504040204" pitchFamily="50" charset="-128"/>
                        </a:rPr>
                        <a:t>柱で施策を展開し、都民の</a:t>
                      </a:r>
                      <a:r>
                        <a:rPr kumimoji="1" lang="en-US" altLang="ja-JP" sz="1400" dirty="0">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の向上を実現</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１）電波の道で「つながる東京」</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２）公共施設や都民サービスのデジタルシフト</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　　　＝「街の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３）行政のデジタルシフト＝「行政の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93599363"/>
                  </a:ext>
                </a:extLst>
              </a:tr>
              <a:tr h="993952">
                <a:tc>
                  <a:txBody>
                    <a:bodyPr/>
                    <a:lstStyle/>
                    <a:p>
                      <a:r>
                        <a:rPr kumimoji="1" lang="ja-JP" altLang="en-US" sz="1400" b="1" dirty="0">
                          <a:latin typeface="Meiryo UI" panose="020B0604030504040204" pitchFamily="50" charset="-128"/>
                          <a:ea typeface="Meiryo UI" panose="020B0604030504040204" pitchFamily="50" charset="-128"/>
                        </a:rPr>
                        <a:t>業務・機能</a:t>
                      </a:r>
                    </a:p>
                  </a:txBody>
                  <a:tcPr/>
                </a:tc>
                <a:tc>
                  <a:txBody>
                    <a:bodyPr/>
                    <a:lstStyle/>
                    <a:p>
                      <a:r>
                        <a:rPr kumimoji="1" lang="ja-JP" altLang="en-US" sz="1400" dirty="0">
                          <a:latin typeface="Meiryo UI" panose="020B0604030504040204" pitchFamily="50" charset="-128"/>
                          <a:ea typeface="Meiryo UI" panose="020B0604030504040204" pitchFamily="50" charset="-128"/>
                        </a:rPr>
                        <a:t>① デジタル社会全般の企画立案・総合調整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② マイナンバー制度全般の企画立案・推進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③ 省庁システムの一元化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④ マイナンバーカードの普及</a:t>
                      </a:r>
                    </a:p>
                  </a:txBody>
                  <a:tcPr/>
                </a:tc>
                <a:tc>
                  <a:txBody>
                    <a:bodyPr/>
                    <a:lstStyle/>
                    <a:p>
                      <a:r>
                        <a:rPr kumimoji="1" lang="ja-JP" altLang="en-US" sz="1400" dirty="0">
                          <a:latin typeface="Meiryo UI" panose="020B0604030504040204" pitchFamily="50" charset="-128"/>
                          <a:ea typeface="Meiryo UI" panose="020B0604030504040204" pitchFamily="50" charset="-128"/>
                        </a:rPr>
                        <a:t>①　各局区市町村の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推進を技術面から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サポート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②　デジタルに関する全庁統括</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③　デジタル人材の結集と都庁職員の育成</a:t>
                      </a:r>
                    </a:p>
                  </a:txBody>
                  <a:tcPr/>
                </a:tc>
                <a:extLst>
                  <a:ext uri="{0D108BD9-81ED-4DB2-BD59-A6C34878D82A}">
                    <a16:rowId xmlns:a16="http://schemas.microsoft.com/office/drawing/2014/main" val="3728682832"/>
                  </a:ext>
                </a:extLst>
              </a:tr>
              <a:tr h="769511">
                <a:tc>
                  <a:txBody>
                    <a:bodyPr/>
                    <a:lstStyle/>
                    <a:p>
                      <a:r>
                        <a:rPr kumimoji="1" lang="ja-JP" altLang="en-US" sz="1400" b="1" dirty="0">
                          <a:latin typeface="Meiryo UI" panose="020B0604030504040204" pitchFamily="50" charset="-128"/>
                          <a:ea typeface="Meiryo UI" panose="020B0604030504040204" pitchFamily="50" charset="-128"/>
                        </a:rPr>
                        <a:t>権限・関与</a:t>
                      </a:r>
                    </a:p>
                  </a:txBody>
                  <a:tcPr/>
                </a:tc>
                <a:tc>
                  <a:txBody>
                    <a:bodyPr/>
                    <a:lstStyle/>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予算の一括計上</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総合調整権</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是正勧告権限</a:t>
                      </a:r>
                    </a:p>
                  </a:txBody>
                  <a:tcPr/>
                </a:tc>
                <a:tc>
                  <a:txBody>
                    <a:bodyPr/>
                    <a:lstStyle/>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デジタル関連経費を一体的に把握・分析</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各局</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事業を検討段階からサポート</a:t>
                      </a:r>
                    </a:p>
                  </a:txBody>
                  <a:tcPr/>
                </a:tc>
                <a:extLst>
                  <a:ext uri="{0D108BD9-81ED-4DB2-BD59-A6C34878D82A}">
                    <a16:rowId xmlns:a16="http://schemas.microsoft.com/office/drawing/2014/main" val="3173128426"/>
                  </a:ext>
                </a:extLst>
              </a:tr>
              <a:tr h="545070">
                <a:tc>
                  <a:txBody>
                    <a:bodyPr/>
                    <a:lstStyle/>
                    <a:p>
                      <a:r>
                        <a:rPr kumimoji="1" lang="ja-JP" altLang="en-US" sz="1400" b="1" dirty="0">
                          <a:latin typeface="Meiryo UI" panose="020B0604030504040204" pitchFamily="50" charset="-128"/>
                          <a:ea typeface="Meiryo UI" panose="020B0604030504040204" pitchFamily="50" charset="-128"/>
                        </a:rPr>
                        <a:t>組織体制</a:t>
                      </a:r>
                    </a:p>
                  </a:txBody>
                  <a:tcPr/>
                </a:tc>
                <a:tc>
                  <a:txBody>
                    <a:bodyPr/>
                    <a:lstStyle/>
                    <a:p>
                      <a:r>
                        <a:rPr kumimoji="1" lang="ja-JP" altLang="en-US" sz="1400" dirty="0">
                          <a:latin typeface="Meiryo UI" panose="020B0604030504040204" pitchFamily="50" charset="-128"/>
                          <a:ea typeface="Meiryo UI" panose="020B0604030504040204" pitchFamily="50" charset="-128"/>
                        </a:rPr>
                        <a:t>内閣総理大臣を組織の長として、大臣、副大臣、政務官、デジタル監、審議官を置く。</a:t>
                      </a:r>
                    </a:p>
                  </a:txBody>
                  <a:tcPr/>
                </a:tc>
                <a:tc>
                  <a:txBody>
                    <a:bodyPr/>
                    <a:lstStyle/>
                    <a:p>
                      <a:r>
                        <a:rPr kumimoji="1" lang="zh-TW" altLang="en-US" sz="1400" dirty="0">
                          <a:latin typeface="Meiryo UI" panose="020B0604030504040204" pitchFamily="50" charset="-128"/>
                          <a:ea typeface="Meiryo UI" panose="020B0604030504040204" pitchFamily="50" charset="-128"/>
                        </a:rPr>
                        <a:t>戦略政策情報推進本部</a:t>
                      </a:r>
                      <a:r>
                        <a:rPr kumimoji="1" lang="ja-JP" altLang="en-US" sz="1400" dirty="0">
                          <a:latin typeface="Meiryo UI" panose="020B0604030504040204" pitchFamily="50" charset="-128"/>
                          <a:ea typeface="Meiryo UI" panose="020B0604030504040204" pitchFamily="50" charset="-128"/>
                        </a:rPr>
                        <a:t>を局に格上げ</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大阪府でいうところの「部」に格上げ</a:t>
                      </a:r>
                    </a:p>
                  </a:txBody>
                  <a:tcPr/>
                </a:tc>
                <a:extLst>
                  <a:ext uri="{0D108BD9-81ED-4DB2-BD59-A6C34878D82A}">
                    <a16:rowId xmlns:a16="http://schemas.microsoft.com/office/drawing/2014/main" val="4165888931"/>
                  </a:ext>
                </a:extLst>
              </a:tr>
              <a:tr h="320630">
                <a:tc>
                  <a:txBody>
                    <a:bodyPr/>
                    <a:lstStyle/>
                    <a:p>
                      <a:r>
                        <a:rPr kumimoji="1" lang="ja-JP" altLang="en-US" sz="1400" b="1" dirty="0">
                          <a:latin typeface="Meiryo UI" panose="020B0604030504040204" pitchFamily="50" charset="-128"/>
                          <a:ea typeface="Meiryo UI" panose="020B0604030504040204" pitchFamily="50" charset="-128"/>
                        </a:rPr>
                        <a:t>職員数</a:t>
                      </a:r>
                      <a:endParaRPr kumimoji="1" lang="en-US" altLang="ja-JP" sz="1400" b="1" dirty="0">
                        <a:latin typeface="Meiryo UI" panose="020B0604030504040204" pitchFamily="50" charset="-128"/>
                        <a:ea typeface="Meiryo UI" panose="020B0604030504040204" pitchFamily="50" charset="-128"/>
                      </a:endParaRPr>
                    </a:p>
                  </a:txBody>
                  <a:tcPr/>
                </a:tc>
                <a:tc>
                  <a:txBody>
                    <a:bodyPr/>
                    <a:lstStyle/>
                    <a:p>
                      <a:r>
                        <a:rPr kumimoji="1" lang="en-US" altLang="ja-JP" sz="1400" dirty="0">
                          <a:latin typeface="Meiryo UI" panose="020B0604030504040204" pitchFamily="50" charset="-128"/>
                          <a:ea typeface="Meiryo UI" panose="020B0604030504040204" pitchFamily="50" charset="-128"/>
                        </a:rPr>
                        <a:t>500</a:t>
                      </a:r>
                      <a:r>
                        <a:rPr kumimoji="1" lang="ja-JP" altLang="en-US" sz="1400" dirty="0">
                          <a:latin typeface="Meiryo UI" panose="020B0604030504040204" pitchFamily="50" charset="-128"/>
                          <a:ea typeface="Meiryo UI" panose="020B0604030504040204" pitchFamily="50" charset="-128"/>
                        </a:rPr>
                        <a:t>名（約</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人の民間人材を登用）</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a:latin typeface="Meiryo UI" panose="020B0604030504040204" pitchFamily="50" charset="-128"/>
                          <a:ea typeface="Meiryo UI" panose="020B0604030504040204" pitchFamily="50" charset="-128"/>
                        </a:rPr>
                        <a:t>180</a:t>
                      </a:r>
                      <a:r>
                        <a:rPr kumimoji="1" lang="ja-JP" altLang="en-US" sz="1400" dirty="0">
                          <a:latin typeface="Meiryo UI" panose="020B0604030504040204" pitchFamily="50" charset="-128"/>
                          <a:ea typeface="Meiryo UI" panose="020B0604030504040204" pitchFamily="50" charset="-128"/>
                        </a:rPr>
                        <a:t>名（官民交流を積極的に推進）</a:t>
                      </a:r>
                    </a:p>
                  </a:txBody>
                  <a:tcPr/>
                </a:tc>
                <a:extLst>
                  <a:ext uri="{0D108BD9-81ED-4DB2-BD59-A6C34878D82A}">
                    <a16:rowId xmlns:a16="http://schemas.microsoft.com/office/drawing/2014/main" val="3124670182"/>
                  </a:ext>
                </a:extLst>
              </a:tr>
              <a:tr h="320630">
                <a:tc>
                  <a:txBody>
                    <a:bodyPr/>
                    <a:lstStyle/>
                    <a:p>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３年度予算</a:t>
                      </a:r>
                    </a:p>
                  </a:txBody>
                  <a:tcPr/>
                </a:tc>
                <a:tc>
                  <a:txBody>
                    <a:bodyPr/>
                    <a:lstStyle/>
                    <a:p>
                      <a:r>
                        <a:rPr kumimoji="1" lang="en-US" altLang="ja-JP" sz="1400" dirty="0">
                          <a:latin typeface="Meiryo UI" panose="020B0604030504040204" pitchFamily="50" charset="-128"/>
                          <a:ea typeface="Meiryo UI" panose="020B0604030504040204" pitchFamily="50" charset="-128"/>
                        </a:rPr>
                        <a:t>368</a:t>
                      </a:r>
                      <a:r>
                        <a:rPr kumimoji="1" lang="ja-JP" altLang="en-US" sz="1400" dirty="0">
                          <a:latin typeface="Meiryo UI" panose="020B0604030504040204" pitchFamily="50" charset="-128"/>
                          <a:ea typeface="Meiryo UI" panose="020B0604030504040204" pitchFamily="50" charset="-128"/>
                        </a:rPr>
                        <a:t>億円</a:t>
                      </a:r>
                    </a:p>
                  </a:txBody>
                  <a:tcPr/>
                </a:tc>
                <a:tc>
                  <a:txBody>
                    <a:bodyPr/>
                    <a:lstStyle/>
                    <a:p>
                      <a:r>
                        <a:rPr kumimoji="1" lang="en-US" altLang="ja-JP" sz="1400" dirty="0">
                          <a:latin typeface="Meiryo UI" panose="020B0604030504040204" pitchFamily="50" charset="-128"/>
                          <a:ea typeface="Meiryo UI" panose="020B0604030504040204" pitchFamily="50" charset="-128"/>
                        </a:rPr>
                        <a:t>205</a:t>
                      </a:r>
                      <a:r>
                        <a:rPr kumimoji="1" lang="ja-JP" altLang="en-US" sz="1400" dirty="0">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2038826118"/>
                  </a:ext>
                </a:extLst>
              </a:tr>
            </a:tbl>
          </a:graphicData>
        </a:graphic>
      </p:graphicFrame>
      <p:sp>
        <p:nvSpPr>
          <p:cNvPr id="2" name="スライド番号プレースホルダー 1"/>
          <p:cNvSpPr>
            <a:spLocks noGrp="1"/>
          </p:cNvSpPr>
          <p:nvPr>
            <p:ph type="sldNum" sz="quarter" idx="12"/>
          </p:nvPr>
        </p:nvSpPr>
        <p:spPr>
          <a:xfrm>
            <a:off x="7086600" y="6396285"/>
            <a:ext cx="2057400" cy="365125"/>
          </a:xfrm>
        </p:spPr>
        <p:txBody>
          <a:bodyPr/>
          <a:lstStyle/>
          <a:p>
            <a:fld id="{A404EE71-E5DC-4304-A6EA-B61DBE667D0D}" type="slidenum">
              <a:rPr kumimoji="1" lang="ja-JP" altLang="en-US" smtClean="0"/>
              <a:t>12</a:t>
            </a:fld>
            <a:endParaRPr kumimoji="1" lang="ja-JP" altLang="en-US" dirty="0"/>
          </a:p>
        </p:txBody>
      </p:sp>
    </p:spTree>
    <p:extLst>
      <p:ext uri="{BB962C8B-B14F-4D97-AF65-F5344CB8AC3E}">
        <p14:creationId xmlns:p14="http://schemas.microsoft.com/office/powerpoint/2010/main" val="186626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28650" y="857956"/>
            <a:ext cx="7919247" cy="5539978"/>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＜予算の一元化＞</a:t>
            </a:r>
            <a:endParaRPr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デジタル関連予算は一括管理</a:t>
            </a:r>
            <a:r>
              <a:rPr lang="ja-JP" altLang="en-US" sz="1600" dirty="0">
                <a:latin typeface="Meiryo UI" panose="020B0604030504040204" pitchFamily="50" charset="-128"/>
                <a:ea typeface="Meiryo UI" panose="020B0604030504040204" pitchFamily="50" charset="-128"/>
              </a:rPr>
              <a:t>し、政府システムの調達・整備費用を一元化する。</a:t>
            </a:r>
            <a:r>
              <a:rPr lang="ja-JP" altLang="en-US" sz="1600" b="1" u="sng" dirty="0">
                <a:latin typeface="Meiryo UI" panose="020B0604030504040204" pitchFamily="50" charset="-128"/>
                <a:ea typeface="Meiryo UI" panose="020B0604030504040204" pitchFamily="50" charset="-128"/>
              </a:rPr>
              <a:t>各府省で計上している予算の一部をデジタル庁に随時集約</a:t>
            </a:r>
            <a:r>
              <a:rPr lang="ja-JP" altLang="en-US" sz="1600" dirty="0">
                <a:latin typeface="Meiryo UI" panose="020B0604030504040204" pitchFamily="50" charset="-128"/>
                <a:ea typeface="Meiryo UI" panose="020B0604030504040204" pitchFamily="50" charset="-128"/>
              </a:rPr>
              <a:t>する。</a:t>
            </a:r>
          </a:p>
          <a:p>
            <a:endParaRPr lang="en-US" altLang="ja-JP"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＜人員体制の強化＞</a:t>
            </a:r>
          </a:p>
          <a:p>
            <a:pPr marL="285750" indent="-285750">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定員</a:t>
            </a:r>
            <a:r>
              <a:rPr lang="en-US" altLang="ja-JP" sz="1600" b="1" u="sng" dirty="0">
                <a:latin typeface="Meiryo UI" panose="020B0604030504040204" pitchFamily="50" charset="-128"/>
                <a:ea typeface="Meiryo UI" panose="020B0604030504040204" pitchFamily="50" charset="-128"/>
              </a:rPr>
              <a:t>500</a:t>
            </a:r>
            <a:r>
              <a:rPr lang="ja-JP" altLang="en-US" sz="1600" b="1" u="sng" dirty="0">
                <a:latin typeface="Meiryo UI" panose="020B0604030504040204" pitchFamily="50" charset="-128"/>
                <a:ea typeface="Meiryo UI" panose="020B0604030504040204" pitchFamily="50" charset="-128"/>
              </a:rPr>
              <a:t>人超。うち民間から</a:t>
            </a:r>
            <a:r>
              <a:rPr lang="en-US" altLang="ja-JP" sz="1600" b="1" u="sng" dirty="0">
                <a:latin typeface="Meiryo UI" panose="020B0604030504040204" pitchFamily="50" charset="-128"/>
                <a:ea typeface="Meiryo UI" panose="020B0604030504040204" pitchFamily="50" charset="-128"/>
              </a:rPr>
              <a:t>100</a:t>
            </a:r>
            <a:r>
              <a:rPr lang="ja-JP" altLang="en-US" sz="1600" b="1" u="sng" dirty="0">
                <a:latin typeface="Meiryo UI" panose="020B0604030504040204" pitchFamily="50" charset="-128"/>
                <a:ea typeface="Meiryo UI" panose="020B0604030504040204" pitchFamily="50" charset="-128"/>
              </a:rPr>
              <a:t>人を起用</a:t>
            </a:r>
            <a:r>
              <a:rPr lang="ja-JP" altLang="en-US" sz="1600" dirty="0">
                <a:latin typeface="Meiryo UI" panose="020B0604030504040204" pitchFamily="50" charset="-128"/>
                <a:ea typeface="Meiryo UI" panose="020B0604030504040204" pitchFamily="50" charset="-128"/>
              </a:rPr>
              <a:t>（中央省庁が民間人を大量に起用する異例の体制）。</a:t>
            </a:r>
          </a:p>
          <a:p>
            <a:pPr marL="285750" indent="-285750">
              <a:buFont typeface="Wingdings" panose="05000000000000000000" pitchFamily="2" charset="2"/>
              <a:buChar char="n"/>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民間からシステム構築を担うエンジニアや計画を管理するプロジェクトマネジャーなどを入れる。</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非常勤職員とすれば</a:t>
            </a:r>
            <a:r>
              <a:rPr lang="ja-JP" altLang="en-US" sz="1600" b="1" u="sng" dirty="0">
                <a:latin typeface="Meiryo UI" panose="020B0604030504040204" pitchFamily="50" charset="-128"/>
                <a:ea typeface="Meiryo UI" panose="020B0604030504040204" pitchFamily="50" charset="-128"/>
              </a:rPr>
              <a:t>国家公務員の一般職よりも年収基準を高く設定できる</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遠隔地からの勤務など柔軟な働き方を認める</a:t>
            </a:r>
            <a:r>
              <a:rPr lang="ja-JP" altLang="en-US" sz="1600" dirty="0">
                <a:latin typeface="Meiryo UI" panose="020B0604030504040204" pitchFamily="50" charset="-128"/>
                <a:ea typeface="Meiryo UI" panose="020B0604030504040204" pitchFamily="50" charset="-128"/>
              </a:rPr>
              <a:t>よう調整。</a:t>
            </a:r>
          </a:p>
          <a:p>
            <a:endParaRPr lang="en-US" altLang="ja-JP"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＜権限の付与＞</a:t>
            </a: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組織のあり方は一定年数がたてば見直す規定を設ける。</a:t>
            </a:r>
            <a:r>
              <a:rPr lang="ja-JP" altLang="en-US" sz="1600" b="1" u="sng" dirty="0">
                <a:latin typeface="Meiryo UI" panose="020B0604030504040204" pitchFamily="50" charset="-128"/>
                <a:ea typeface="Meiryo UI" panose="020B0604030504040204" pitchFamily="50" charset="-128"/>
              </a:rPr>
              <a:t>恒久組織としつつも、状況に応じて所管や権限を柔軟に変えられる</a:t>
            </a:r>
            <a:r>
              <a:rPr lang="ja-JP" altLang="en-US" sz="1600" dirty="0">
                <a:latin typeface="Meiryo UI" panose="020B0604030504040204" pitchFamily="50" charset="-128"/>
                <a:ea typeface="Meiryo UI" panose="020B0604030504040204" pitchFamily="50" charset="-128"/>
              </a:rPr>
              <a:t>余地を持たせる。</a:t>
            </a:r>
            <a:endParaRPr lang="en-US" altLang="ja-JP" sz="16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＜主なプロジェクト＞</a:t>
            </a:r>
            <a:endParaRPr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デジタル庁が担う</a:t>
            </a:r>
            <a:r>
              <a:rPr lang="ja-JP" altLang="en-US" sz="1600" b="1" u="sng" dirty="0">
                <a:latin typeface="Meiryo UI" panose="020B0604030504040204" pitchFamily="50" charset="-128"/>
                <a:ea typeface="Meiryo UI" panose="020B0604030504040204" pitchFamily="50" charset="-128"/>
              </a:rPr>
              <a:t>自治体システムの統一は</a:t>
            </a:r>
            <a:r>
              <a:rPr lang="en-US" altLang="ja-JP" sz="1600" b="1" u="sng" dirty="0">
                <a:latin typeface="Meiryo UI" panose="020B0604030504040204" pitchFamily="50" charset="-128"/>
                <a:ea typeface="Meiryo UI" panose="020B0604030504040204" pitchFamily="50" charset="-128"/>
              </a:rPr>
              <a:t>5</a:t>
            </a:r>
            <a:r>
              <a:rPr lang="ja-JP" altLang="en-US" sz="1600" b="1" u="sng" dirty="0">
                <a:latin typeface="Meiryo UI" panose="020B0604030504040204" pitchFamily="50" charset="-128"/>
                <a:ea typeface="Meiryo UI" panose="020B0604030504040204" pitchFamily="50" charset="-128"/>
              </a:rPr>
              <a:t>年以内</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マイナンバーカードの国民全員への配布は</a:t>
            </a:r>
            <a:r>
              <a:rPr lang="en-US" altLang="ja-JP" sz="1600" b="1" u="sng" dirty="0">
                <a:latin typeface="Meiryo UI" panose="020B0604030504040204" pitchFamily="50" charset="-128"/>
                <a:ea typeface="Meiryo UI" panose="020B0604030504040204" pitchFamily="50" charset="-128"/>
              </a:rPr>
              <a:t>2022</a:t>
            </a:r>
            <a:r>
              <a:rPr lang="ja-JP" altLang="en-US" sz="1600" b="1" u="sng" dirty="0">
                <a:latin typeface="Meiryo UI" panose="020B0604030504040204" pitchFamily="50" charset="-128"/>
                <a:ea typeface="Meiryo UI" panose="020B0604030504040204" pitchFamily="50" charset="-128"/>
              </a:rPr>
              <a:t>年度末が目標</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ja-JP" altLang="en-US"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ja-JP" altLang="en-US"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行政のデジタル化を成長戦略の柱に位置付ける</a:t>
            </a:r>
            <a:r>
              <a:rPr lang="ja-JP" altLang="en-US" sz="1600" dirty="0">
                <a:latin typeface="Meiryo UI" panose="020B0604030504040204" pitchFamily="50" charset="-128"/>
                <a:ea typeface="Meiryo UI" panose="020B0604030504040204" pitchFamily="50" charset="-128"/>
              </a:rPr>
              <a:t>。行政手続きのオンライン化や自治体システムの標準化で国民サービスの利便性向上につなげる。</a:t>
            </a:r>
          </a:p>
        </p:txBody>
      </p:sp>
      <p:sp>
        <p:nvSpPr>
          <p:cNvPr id="6" name="テキスト ボックス 5"/>
          <p:cNvSpPr txBox="1"/>
          <p:nvPr/>
        </p:nvSpPr>
        <p:spPr>
          <a:xfrm>
            <a:off x="3244870" y="59956"/>
            <a:ext cx="280557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政府デジタル庁の改革案</a:t>
            </a:r>
          </a:p>
        </p:txBody>
      </p:sp>
      <p:sp>
        <p:nvSpPr>
          <p:cNvPr id="2" name="スライド番号プレースホルダー 1"/>
          <p:cNvSpPr>
            <a:spLocks noGrp="1"/>
          </p:cNvSpPr>
          <p:nvPr>
            <p:ph type="sldNum" sz="quarter" idx="12"/>
          </p:nvPr>
        </p:nvSpPr>
        <p:spPr>
          <a:xfrm>
            <a:off x="6728406" y="6353561"/>
            <a:ext cx="2057400" cy="365125"/>
          </a:xfrm>
        </p:spPr>
        <p:txBody>
          <a:bodyPr/>
          <a:lstStyle/>
          <a:p>
            <a:fld id="{3CE77D0C-2ABE-47D3-96B2-048B710BD84A}" type="slidenum">
              <a:rPr kumimoji="1" lang="ja-JP" altLang="en-US" smtClean="0"/>
              <a:t>13</a:t>
            </a:fld>
            <a:endParaRPr kumimoji="1" lang="ja-JP" altLang="en-US"/>
          </a:p>
        </p:txBody>
      </p:sp>
      <p:cxnSp>
        <p:nvCxnSpPr>
          <p:cNvPr id="7" name="直線コネクタ 6"/>
          <p:cNvCxnSpPr/>
          <p:nvPr/>
        </p:nvCxnSpPr>
        <p:spPr>
          <a:xfrm>
            <a:off x="236644" y="537203"/>
            <a:ext cx="882202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210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90665" y="2250642"/>
            <a:ext cx="7844736"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「デジタル庁」の新設をめぐり、政府の経済財政諮問会議の民間議員は、関係する予算を一元化して行政の縦割りを排除するとともに、デジタル化を前提とした制度の構築に向け、</a:t>
            </a:r>
            <a:r>
              <a:rPr lang="ja-JP" altLang="en-US" sz="1400" b="1" u="sng" dirty="0">
                <a:latin typeface="Meiryo UI" panose="020B0604030504040204" pitchFamily="50" charset="-128"/>
                <a:ea typeface="Meiryo UI" panose="020B0604030504040204" pitchFamily="50" charset="-128"/>
              </a:rPr>
              <a:t>是正勧告などの権限を持たせるべき</a:t>
            </a:r>
            <a:r>
              <a:rPr lang="ja-JP" altLang="en-US" sz="1400" dirty="0">
                <a:latin typeface="Meiryo UI" panose="020B0604030504040204" pitchFamily="50" charset="-128"/>
                <a:ea typeface="Meiryo UI" panose="020B0604030504040204" pitchFamily="50" charset="-128"/>
              </a:rPr>
              <a:t>だとする提言をまとめ</a:t>
            </a:r>
          </a:p>
        </p:txBody>
      </p:sp>
      <p:sp>
        <p:nvSpPr>
          <p:cNvPr id="5" name="正方形/長方形 4"/>
          <p:cNvSpPr/>
          <p:nvPr/>
        </p:nvSpPr>
        <p:spPr>
          <a:xfrm>
            <a:off x="690665" y="1184831"/>
            <a:ext cx="7844737" cy="523220"/>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菅総理大臣は政府が創設を目指すデジタル庁について、行政の縦割りを打破し規制改革を進める突破口と位置づけたうえで、社会全体のデジタル化を進めるため</a:t>
            </a:r>
            <a:r>
              <a:rPr lang="ja-JP" altLang="en-US" sz="1400" b="1" u="sng" dirty="0">
                <a:latin typeface="Meiryo UI" panose="020B0604030504040204" pitchFamily="50" charset="-128"/>
                <a:ea typeface="Meiryo UI" panose="020B0604030504040204" pitchFamily="50" charset="-128"/>
              </a:rPr>
              <a:t>必要な権限を付与</a:t>
            </a:r>
            <a:r>
              <a:rPr lang="ja-JP" altLang="en-US" sz="1400" dirty="0">
                <a:latin typeface="Meiryo UI" panose="020B0604030504040204" pitchFamily="50" charset="-128"/>
                <a:ea typeface="Meiryo UI" panose="020B0604030504040204" pitchFamily="50" charset="-128"/>
              </a:rPr>
              <a:t>していく考えを示した。</a:t>
            </a:r>
          </a:p>
        </p:txBody>
      </p:sp>
      <p:sp>
        <p:nvSpPr>
          <p:cNvPr id="6" name="正方形/長方形 5"/>
          <p:cNvSpPr/>
          <p:nvPr/>
        </p:nvSpPr>
        <p:spPr>
          <a:xfrm>
            <a:off x="4047084" y="892549"/>
            <a:ext cx="2231701" cy="261610"/>
          </a:xfrm>
          <a:prstGeom prst="rect">
            <a:avLst/>
          </a:prstGeom>
        </p:spPr>
        <p:txBody>
          <a:bodyPr wrap="none">
            <a:spAutoFit/>
          </a:bodyPr>
          <a:lstStyle/>
          <a:p>
            <a:r>
              <a:rPr lang="en-US" altLang="ja-JP" sz="1100" dirty="0">
                <a:latin typeface="Meiryo UI" panose="020B0604030504040204" pitchFamily="50" charset="-128"/>
                <a:ea typeface="Meiryo UI" panose="020B0604030504040204" pitchFamily="50" charset="-128"/>
              </a:rPr>
              <a:t>2020/11/02 BS1 【</a:t>
            </a:r>
            <a:r>
              <a:rPr lang="ja-JP" altLang="en-US" sz="1100" dirty="0">
                <a:latin typeface="Meiryo UI" panose="020B0604030504040204" pitchFamily="50" charset="-128"/>
                <a:ea typeface="Meiryo UI" panose="020B0604030504040204" pitchFamily="50" charset="-128"/>
              </a:rPr>
              <a:t>ＢＳニュース</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7" name="正方形/長方形 6"/>
          <p:cNvSpPr/>
          <p:nvPr/>
        </p:nvSpPr>
        <p:spPr>
          <a:xfrm>
            <a:off x="627648" y="815605"/>
            <a:ext cx="3486852"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菅首相“デジタル庁に必要な権限付与”</a:t>
            </a:r>
          </a:p>
        </p:txBody>
      </p:sp>
      <p:sp>
        <p:nvSpPr>
          <p:cNvPr id="8" name="正方形/長方形 7"/>
          <p:cNvSpPr/>
          <p:nvPr/>
        </p:nvSpPr>
        <p:spPr>
          <a:xfrm>
            <a:off x="590582" y="1868953"/>
            <a:ext cx="469110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「デジタル庁 予算や権限持つ司令塔に」有識者提言</a:t>
            </a:r>
          </a:p>
        </p:txBody>
      </p:sp>
      <p:sp>
        <p:nvSpPr>
          <p:cNvPr id="9" name="正方形/長方形 8"/>
          <p:cNvSpPr/>
          <p:nvPr/>
        </p:nvSpPr>
        <p:spPr>
          <a:xfrm>
            <a:off x="5044128" y="1940203"/>
            <a:ext cx="2196435"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ＮＨＫニュース</a:t>
            </a:r>
            <a:r>
              <a:rPr lang="en-US" altLang="ja-JP" sz="105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2"/>
          <a:srcRect t="31313"/>
          <a:stretch/>
        </p:blipFill>
        <p:spPr>
          <a:xfrm>
            <a:off x="1313162" y="4463624"/>
            <a:ext cx="3436258" cy="2234375"/>
          </a:xfrm>
          <a:prstGeom prst="rect">
            <a:avLst/>
          </a:prstGeom>
        </p:spPr>
      </p:pic>
      <p:sp>
        <p:nvSpPr>
          <p:cNvPr id="11" name="正方形/長方形 10"/>
          <p:cNvSpPr/>
          <p:nvPr/>
        </p:nvSpPr>
        <p:spPr>
          <a:xfrm>
            <a:off x="4259003" y="3280025"/>
            <a:ext cx="2119491" cy="276999"/>
          </a:xfrm>
          <a:prstGeom prst="rect">
            <a:avLst/>
          </a:prstGeom>
        </p:spPr>
        <p:txBody>
          <a:bodyPr wrap="none">
            <a:spAutoFit/>
          </a:bodyPr>
          <a:lstStyle/>
          <a:p>
            <a:r>
              <a:rPr lang="en-US" altLang="ja-JP" sz="1200" dirty="0"/>
              <a:t>2020</a:t>
            </a:r>
            <a:r>
              <a:rPr lang="ja-JP" altLang="en-US" sz="1200" dirty="0"/>
              <a:t>年</a:t>
            </a:r>
            <a:r>
              <a:rPr lang="en-US" altLang="ja-JP" sz="1200" dirty="0"/>
              <a:t>9</a:t>
            </a:r>
            <a:r>
              <a:rPr lang="ja-JP" altLang="en-US" sz="1200" dirty="0"/>
              <a:t>月</a:t>
            </a:r>
            <a:r>
              <a:rPr lang="en-US" altLang="ja-JP" sz="1200" dirty="0"/>
              <a:t>22</a:t>
            </a:r>
            <a:r>
              <a:rPr lang="ja-JP" altLang="en-US" sz="1200" dirty="0"/>
              <a:t>日</a:t>
            </a:r>
            <a:r>
              <a:rPr lang="en-US" altLang="ja-JP" sz="1200" dirty="0"/>
              <a:t>【</a:t>
            </a:r>
            <a:r>
              <a:rPr lang="ja-JP" altLang="en-US" sz="1200" dirty="0"/>
              <a:t>朝日新聞</a:t>
            </a:r>
            <a:r>
              <a:rPr lang="en-US" altLang="ja-JP" sz="1200" dirty="0"/>
              <a:t>】</a:t>
            </a:r>
            <a:endParaRPr lang="ja-JP" altLang="en-US" sz="1200" dirty="0"/>
          </a:p>
        </p:txBody>
      </p:sp>
      <p:sp>
        <p:nvSpPr>
          <p:cNvPr id="2" name="スライド番号プレースホルダー 1"/>
          <p:cNvSpPr>
            <a:spLocks noGrp="1"/>
          </p:cNvSpPr>
          <p:nvPr>
            <p:ph type="sldNum" sz="quarter" idx="12"/>
          </p:nvPr>
        </p:nvSpPr>
        <p:spPr>
          <a:xfrm>
            <a:off x="6901147" y="6281850"/>
            <a:ext cx="2057400" cy="365125"/>
          </a:xfrm>
        </p:spPr>
        <p:txBody>
          <a:bodyPr/>
          <a:lstStyle/>
          <a:p>
            <a:fld id="{3CE77D0C-2ABE-47D3-96B2-048B710BD84A}" type="slidenum">
              <a:rPr kumimoji="1" lang="ja-JP" altLang="en-US" smtClean="0"/>
              <a:t>14</a:t>
            </a:fld>
            <a:endParaRPr kumimoji="1" lang="ja-JP" altLang="en-US"/>
          </a:p>
        </p:txBody>
      </p:sp>
      <p:pic>
        <p:nvPicPr>
          <p:cNvPr id="3" name="図 2"/>
          <p:cNvPicPr>
            <a:picLocks noChangeAspect="1"/>
          </p:cNvPicPr>
          <p:nvPr/>
        </p:nvPicPr>
        <p:blipFill>
          <a:blip r:embed="rId3"/>
          <a:stretch>
            <a:fillRect/>
          </a:stretch>
        </p:blipFill>
        <p:spPr>
          <a:xfrm>
            <a:off x="5225950" y="4524503"/>
            <a:ext cx="2597724" cy="2148278"/>
          </a:xfrm>
          <a:prstGeom prst="rect">
            <a:avLst/>
          </a:prstGeom>
        </p:spPr>
      </p:pic>
      <p:sp>
        <p:nvSpPr>
          <p:cNvPr id="14" name="正方形/長方形 13"/>
          <p:cNvSpPr/>
          <p:nvPr/>
        </p:nvSpPr>
        <p:spPr>
          <a:xfrm>
            <a:off x="690664" y="3642900"/>
            <a:ext cx="7844737"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政府は</a:t>
            </a:r>
            <a:r>
              <a:rPr lang="en-US" altLang="ja-JP" sz="1400" dirty="0">
                <a:latin typeface="Meiryo UI" panose="020B0604030504040204" pitchFamily="50" charset="-128"/>
                <a:ea typeface="Meiryo UI" panose="020B0604030504040204" pitchFamily="50" charset="-128"/>
              </a:rPr>
              <a:t>IT</a:t>
            </a:r>
            <a:r>
              <a:rPr lang="ja-JP" altLang="en-US" sz="1400" dirty="0">
                <a:latin typeface="Meiryo UI" panose="020B0604030504040204" pitchFamily="50" charset="-128"/>
                <a:ea typeface="Meiryo UI" panose="020B0604030504040204" pitchFamily="50" charset="-128"/>
              </a:rPr>
              <a:t>（情報技術）関連のうちシステム分野の予算を来年新設のデジタル庁に</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段階で一元化する方針だ。</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年度予算で全体の</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割にあたる</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千億円分を回し、</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年度に残る</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千億円分の移管を目指す。省庁別に進めてきたシステム開発・整備を予算要求前から一括管理する。</a:t>
            </a:r>
          </a:p>
        </p:txBody>
      </p:sp>
      <p:sp>
        <p:nvSpPr>
          <p:cNvPr id="15" name="正方形/長方形 14">
            <a:extLst>
              <a:ext uri="{FF2B5EF4-FFF2-40B4-BE49-F238E27FC236}">
                <a16:creationId xmlns:a16="http://schemas.microsoft.com/office/drawing/2014/main" id="{DB7D12EC-7AAC-4EA5-B859-9F1ADC558E9B}"/>
              </a:ext>
            </a:extLst>
          </p:cNvPr>
          <p:cNvSpPr/>
          <p:nvPr/>
        </p:nvSpPr>
        <p:spPr>
          <a:xfrm>
            <a:off x="627648" y="3240359"/>
            <a:ext cx="469110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デジタル庁に対する予算と権限の一元化</a:t>
            </a:r>
          </a:p>
        </p:txBody>
      </p:sp>
      <p:sp>
        <p:nvSpPr>
          <p:cNvPr id="16" name="テキスト ボックス 15">
            <a:extLst>
              <a:ext uri="{FF2B5EF4-FFF2-40B4-BE49-F238E27FC236}">
                <a16:creationId xmlns:a16="http://schemas.microsoft.com/office/drawing/2014/main" id="{EFA93CC4-D221-473E-AE9A-62186E6DDFEA}"/>
              </a:ext>
            </a:extLst>
          </p:cNvPr>
          <p:cNvSpPr txBox="1"/>
          <p:nvPr/>
        </p:nvSpPr>
        <p:spPr>
          <a:xfrm>
            <a:off x="2696266" y="128708"/>
            <a:ext cx="340509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政府デジタル庁の権能　その②</a:t>
            </a:r>
          </a:p>
        </p:txBody>
      </p:sp>
      <p:cxnSp>
        <p:nvCxnSpPr>
          <p:cNvPr id="17" name="直線コネクタ 16">
            <a:extLst>
              <a:ext uri="{FF2B5EF4-FFF2-40B4-BE49-F238E27FC236}">
                <a16:creationId xmlns:a16="http://schemas.microsoft.com/office/drawing/2014/main" id="{455D5A12-D66F-4806-BD20-5C2A4CDA2404}"/>
              </a:ext>
            </a:extLst>
          </p:cNvPr>
          <p:cNvCxnSpPr/>
          <p:nvPr/>
        </p:nvCxnSpPr>
        <p:spPr>
          <a:xfrm>
            <a:off x="236644" y="537203"/>
            <a:ext cx="8822028"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0BAAEE72-9D84-4F22-99A2-67872856687F}"/>
              </a:ext>
            </a:extLst>
          </p:cNvPr>
          <p:cNvCxnSpPr/>
          <p:nvPr/>
        </p:nvCxnSpPr>
        <p:spPr>
          <a:xfrm>
            <a:off x="590582" y="1756209"/>
            <a:ext cx="7848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982C09BF-F4D7-4FAE-9968-1A9A5C9F92B4}"/>
              </a:ext>
            </a:extLst>
          </p:cNvPr>
          <p:cNvCxnSpPr/>
          <p:nvPr/>
        </p:nvCxnSpPr>
        <p:spPr>
          <a:xfrm>
            <a:off x="590582" y="3150555"/>
            <a:ext cx="7848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688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6A85EA6-B696-4014-9C2C-39CF286046D0}"/>
              </a:ext>
            </a:extLst>
          </p:cNvPr>
          <p:cNvPicPr>
            <a:picLocks noChangeAspect="1"/>
          </p:cNvPicPr>
          <p:nvPr/>
        </p:nvPicPr>
        <p:blipFill rotWithShape="1">
          <a:blip r:embed="rId2"/>
          <a:srcRect l="11095" t="10616" r="12189" b="8788"/>
          <a:stretch/>
        </p:blipFill>
        <p:spPr>
          <a:xfrm>
            <a:off x="2643134" y="814386"/>
            <a:ext cx="3857732" cy="2701914"/>
          </a:xfrm>
          <a:prstGeom prst="rect">
            <a:avLst/>
          </a:prstGeom>
        </p:spPr>
      </p:pic>
      <p:pic>
        <p:nvPicPr>
          <p:cNvPr id="6" name="図 5">
            <a:extLst>
              <a:ext uri="{FF2B5EF4-FFF2-40B4-BE49-F238E27FC236}">
                <a16:creationId xmlns:a16="http://schemas.microsoft.com/office/drawing/2014/main" id="{ACCC5CE4-4DFC-4502-A81E-071C86D3AB83}"/>
              </a:ext>
            </a:extLst>
          </p:cNvPr>
          <p:cNvPicPr>
            <a:picLocks noChangeAspect="1"/>
          </p:cNvPicPr>
          <p:nvPr/>
        </p:nvPicPr>
        <p:blipFill rotWithShape="1">
          <a:blip r:embed="rId3"/>
          <a:srcRect l="12785" t="8974" r="15075" b="5057"/>
          <a:stretch/>
        </p:blipFill>
        <p:spPr>
          <a:xfrm>
            <a:off x="941297" y="3658400"/>
            <a:ext cx="3630703" cy="2884530"/>
          </a:xfrm>
          <a:prstGeom prst="rect">
            <a:avLst/>
          </a:prstGeom>
        </p:spPr>
      </p:pic>
      <p:pic>
        <p:nvPicPr>
          <p:cNvPr id="2" name="図 1">
            <a:extLst>
              <a:ext uri="{FF2B5EF4-FFF2-40B4-BE49-F238E27FC236}">
                <a16:creationId xmlns:a16="http://schemas.microsoft.com/office/drawing/2014/main" id="{C9211CC8-EA43-49A5-BC17-A185217F9C10}"/>
              </a:ext>
            </a:extLst>
          </p:cNvPr>
          <p:cNvPicPr>
            <a:picLocks noChangeAspect="1"/>
          </p:cNvPicPr>
          <p:nvPr/>
        </p:nvPicPr>
        <p:blipFill rotWithShape="1">
          <a:blip r:embed="rId4"/>
          <a:srcRect l="11742" t="9571" r="12338" b="3915"/>
          <a:stretch/>
        </p:blipFill>
        <p:spPr>
          <a:xfrm>
            <a:off x="4785851" y="3740286"/>
            <a:ext cx="3882931" cy="2949819"/>
          </a:xfrm>
          <a:prstGeom prst="rect">
            <a:avLst/>
          </a:prstGeom>
        </p:spPr>
      </p:pic>
      <p:sp>
        <p:nvSpPr>
          <p:cNvPr id="7" name="テキスト ボックス 6">
            <a:extLst>
              <a:ext uri="{FF2B5EF4-FFF2-40B4-BE49-F238E27FC236}">
                <a16:creationId xmlns:a16="http://schemas.microsoft.com/office/drawing/2014/main" id="{9BFDE018-BE11-40A3-ABB2-DAB60099F9E2}"/>
              </a:ext>
            </a:extLst>
          </p:cNvPr>
          <p:cNvSpPr txBox="1"/>
          <p:nvPr/>
        </p:nvSpPr>
        <p:spPr>
          <a:xfrm>
            <a:off x="1744944" y="75630"/>
            <a:ext cx="565411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東京都のデジタル改革「スマート東京実施戦略」より</a:t>
            </a:r>
          </a:p>
        </p:txBody>
      </p:sp>
      <p:cxnSp>
        <p:nvCxnSpPr>
          <p:cNvPr id="8" name="直線コネクタ 7">
            <a:extLst>
              <a:ext uri="{FF2B5EF4-FFF2-40B4-BE49-F238E27FC236}">
                <a16:creationId xmlns:a16="http://schemas.microsoft.com/office/drawing/2014/main" id="{BC3A383B-6216-48FA-A45A-BBB39CF23F46}"/>
              </a:ext>
            </a:extLst>
          </p:cNvPr>
          <p:cNvCxnSpPr/>
          <p:nvPr/>
        </p:nvCxnSpPr>
        <p:spPr>
          <a:xfrm>
            <a:off x="236644" y="537203"/>
            <a:ext cx="8822028" cy="0"/>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12"/>
          </p:nvPr>
        </p:nvSpPr>
        <p:spPr>
          <a:xfrm>
            <a:off x="7001272" y="6360367"/>
            <a:ext cx="2057400" cy="365125"/>
          </a:xfrm>
        </p:spPr>
        <p:txBody>
          <a:bodyPr/>
          <a:lstStyle/>
          <a:p>
            <a:fld id="{A404EE71-E5DC-4304-A6EA-B61DBE667D0D}" type="slidenum">
              <a:rPr kumimoji="1" lang="ja-JP" altLang="en-US" smtClean="0"/>
              <a:t>15</a:t>
            </a:fld>
            <a:endParaRPr kumimoji="1" lang="ja-JP" altLang="en-US" dirty="0"/>
          </a:p>
        </p:txBody>
      </p:sp>
    </p:spTree>
    <p:extLst>
      <p:ext uri="{BB962C8B-B14F-4D97-AF65-F5344CB8AC3E}">
        <p14:creationId xmlns:p14="http://schemas.microsoft.com/office/powerpoint/2010/main" val="242949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A0E95C57-DF91-468E-8CC7-F0BAC6B58A39}"/>
              </a:ext>
            </a:extLst>
          </p:cNvPr>
          <p:cNvSpPr/>
          <p:nvPr/>
        </p:nvSpPr>
        <p:spPr>
          <a:xfrm>
            <a:off x="7577399" y="1301515"/>
            <a:ext cx="1051793" cy="500926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F89DA5A-C090-45B2-ACE4-47ABA1D5B240}"/>
              </a:ext>
            </a:extLst>
          </p:cNvPr>
          <p:cNvSpPr>
            <a:spLocks noGrp="1"/>
          </p:cNvSpPr>
          <p:nvPr>
            <p:ph type="sldNum" sz="quarter" idx="12"/>
          </p:nvPr>
        </p:nvSpPr>
        <p:spPr>
          <a:xfrm>
            <a:off x="6901772" y="6372088"/>
            <a:ext cx="2057400" cy="365125"/>
          </a:xfrm>
        </p:spPr>
        <p:txBody>
          <a:bodyPr/>
          <a:lstStyle/>
          <a:p>
            <a:fld id="{80353AF4-332A-470E-AEAE-E51067B046B2}"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E47883C3-23E3-4866-8ED4-8027CCF4FF6A}"/>
              </a:ext>
            </a:extLst>
          </p:cNvPr>
          <p:cNvSpPr txBox="1"/>
          <p:nvPr/>
        </p:nvSpPr>
        <p:spPr>
          <a:xfrm>
            <a:off x="4131129" y="4576405"/>
            <a:ext cx="2770643" cy="132343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国におけるデジタル改革の推進（デジタル庁の創設）</a:t>
            </a:r>
            <a:endParaRPr kumimoji="1"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コロナ禍で定着したオンラインを始めとするデジタル化の波</a:t>
            </a:r>
          </a:p>
        </p:txBody>
      </p:sp>
      <p:sp>
        <p:nvSpPr>
          <p:cNvPr id="9" name="テキスト ボックス 8">
            <a:extLst>
              <a:ext uri="{FF2B5EF4-FFF2-40B4-BE49-F238E27FC236}">
                <a16:creationId xmlns:a16="http://schemas.microsoft.com/office/drawing/2014/main" id="{56D04476-BE64-426E-896E-30EC2948E5FD}"/>
              </a:ext>
            </a:extLst>
          </p:cNvPr>
          <p:cNvSpPr txBox="1"/>
          <p:nvPr/>
        </p:nvSpPr>
        <p:spPr>
          <a:xfrm>
            <a:off x="4131130" y="2277939"/>
            <a:ext cx="2832388" cy="165429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b="1" dirty="0">
                <a:latin typeface="Meiryo UI" panose="020B0604030504040204" pitchFamily="50" charset="-128"/>
                <a:ea typeface="Meiryo UI" panose="020B0604030504040204" pitchFamily="50" charset="-128"/>
              </a:rPr>
              <a:t>民間人材が多く在籍するスマシ部の存在</a:t>
            </a:r>
            <a:r>
              <a:rPr kumimoji="1" lang="ja-JP" altLang="en-US" sz="1300" b="1" dirty="0">
                <a:latin typeface="Meiryo UI" panose="020B0604030504040204" pitchFamily="50" charset="-128"/>
                <a:ea typeface="Meiryo UI" panose="020B0604030504040204" pitchFamily="50" charset="-128"/>
              </a:rPr>
              <a:t>（</a:t>
            </a:r>
            <a:r>
              <a:rPr kumimoji="1" lang="en-US" altLang="ja-JP" sz="1300" b="1" dirty="0">
                <a:latin typeface="Meiryo UI" panose="020B0604030504040204" pitchFamily="50" charset="-128"/>
                <a:ea typeface="Meiryo UI" panose="020B0604030504040204" pitchFamily="50" charset="-128"/>
              </a:rPr>
              <a:t>100</a:t>
            </a:r>
            <a:r>
              <a:rPr kumimoji="1" lang="ja-JP" altLang="en-US" sz="1300" b="1" dirty="0">
                <a:latin typeface="Meiryo UI" panose="020B0604030504040204" pitchFamily="50" charset="-128"/>
                <a:ea typeface="Meiryo UI" panose="020B0604030504040204" pitchFamily="50" charset="-128"/>
              </a:rPr>
              <a:t>人中</a:t>
            </a:r>
            <a:r>
              <a:rPr kumimoji="1" lang="en-US" altLang="ja-JP" sz="1300" b="1" dirty="0">
                <a:latin typeface="Meiryo UI" panose="020B0604030504040204" pitchFamily="50" charset="-128"/>
                <a:ea typeface="Meiryo UI" panose="020B0604030504040204" pitchFamily="50" charset="-128"/>
              </a:rPr>
              <a:t>11</a:t>
            </a:r>
            <a:r>
              <a:rPr kumimoji="1" lang="ja-JP" altLang="en-US" sz="1300" b="1" dirty="0">
                <a:latin typeface="Meiryo UI" panose="020B0604030504040204" pitchFamily="50" charset="-128"/>
                <a:ea typeface="Meiryo UI" panose="020B0604030504040204" pitchFamily="50" charset="-128"/>
              </a:rPr>
              <a:t>人が民間人材→今後</a:t>
            </a:r>
            <a:r>
              <a:rPr kumimoji="1" lang="en-US" altLang="ja-JP" sz="1300" b="1" dirty="0">
                <a:latin typeface="Meiryo UI" panose="020B0604030504040204" pitchFamily="50" charset="-128"/>
                <a:ea typeface="Meiryo UI" panose="020B0604030504040204" pitchFamily="50" charset="-128"/>
              </a:rPr>
              <a:t>20</a:t>
            </a:r>
            <a:r>
              <a:rPr kumimoji="1" lang="ja-JP" altLang="en-US" sz="1300" b="1" dirty="0">
                <a:latin typeface="Meiryo UI" panose="020B0604030504040204" pitchFamily="50" charset="-128"/>
                <a:ea typeface="Meiryo UI" panose="020B0604030504040204" pitchFamily="50" charset="-128"/>
              </a:rPr>
              <a:t>人予定）</a:t>
            </a:r>
            <a:endParaRPr kumimoji="1" lang="en-US" altLang="ja-JP" sz="13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最大規模のコンソーシアム</a:t>
            </a:r>
            <a:r>
              <a:rPr kumimoji="1" lang="en-US" altLang="ja-JP" sz="1600" dirty="0">
                <a:latin typeface="Meiryo UI" panose="020B0604030504040204" pitchFamily="50" charset="-128"/>
                <a:ea typeface="Meiryo UI" panose="020B0604030504040204" pitchFamily="50" charset="-128"/>
              </a:rPr>
              <a:t>『OSPF』</a:t>
            </a:r>
            <a:r>
              <a:rPr kumimoji="1" lang="ja-JP" altLang="en-US" sz="1600" dirty="0">
                <a:latin typeface="Meiryo UI" panose="020B0604030504040204" pitchFamily="50" charset="-128"/>
                <a:ea typeface="Meiryo UI" panose="020B0604030504040204" pitchFamily="50" charset="-128"/>
              </a:rPr>
              <a:t>の存在</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360</a:t>
            </a:r>
            <a:r>
              <a:rPr kumimoji="1" lang="ja-JP" altLang="en-US" sz="1400" dirty="0">
                <a:latin typeface="Meiryo UI" panose="020B0604030504040204" pitchFamily="50" charset="-128"/>
                <a:ea typeface="Meiryo UI" panose="020B0604030504040204" pitchFamily="50" charset="-128"/>
              </a:rPr>
              <a:t>企業・団体）</a:t>
            </a:r>
            <a:endParaRPr kumimoji="1" lang="ja-JP" altLang="en-US"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18FD653-24A7-4131-8D59-04C45A36D271}"/>
              </a:ext>
            </a:extLst>
          </p:cNvPr>
          <p:cNvSpPr txBox="1"/>
          <p:nvPr/>
        </p:nvSpPr>
        <p:spPr>
          <a:xfrm>
            <a:off x="1102832" y="4576405"/>
            <a:ext cx="2695295" cy="132343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コロナ禍におけるデジタル化遅れの顕在化</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東京都デジタルサービス局を始めとする先行取り組み</a:t>
            </a:r>
          </a:p>
        </p:txBody>
      </p:sp>
      <p:sp>
        <p:nvSpPr>
          <p:cNvPr id="12" name="テキスト ボックス 11">
            <a:extLst>
              <a:ext uri="{FF2B5EF4-FFF2-40B4-BE49-F238E27FC236}">
                <a16:creationId xmlns:a16="http://schemas.microsoft.com/office/drawing/2014/main" id="{0FCE330A-B4B9-40BC-B83E-C58B00F9DFB8}"/>
              </a:ext>
            </a:extLst>
          </p:cNvPr>
          <p:cNvSpPr txBox="1"/>
          <p:nvPr/>
        </p:nvSpPr>
        <p:spPr>
          <a:xfrm>
            <a:off x="1075041" y="2324359"/>
            <a:ext cx="2723087" cy="132343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府庁におけるデジタル化の大きな遅れ</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全国ワースト６</a:t>
            </a:r>
            <a:r>
              <a:rPr kumimoji="1" lang="en-US" altLang="ja-JP" sz="14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総合的なデジタル化戦略の不存在</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4A7DDCB-5E14-4715-A3EC-1B90579C7E18}"/>
              </a:ext>
            </a:extLst>
          </p:cNvPr>
          <p:cNvSpPr txBox="1"/>
          <p:nvPr/>
        </p:nvSpPr>
        <p:spPr>
          <a:xfrm>
            <a:off x="0" y="102917"/>
            <a:ext cx="580319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　大阪府庁のデジタル化における現状と課題（整理）</a:t>
            </a:r>
            <a:endParaRPr kumimoji="1" lang="en-US" altLang="ja-JP"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B512680B-F843-4133-AE1E-E4EBEDEFFCD9}"/>
              </a:ext>
            </a:extLst>
          </p:cNvPr>
          <p:cNvCxnSpPr/>
          <p:nvPr/>
        </p:nvCxnSpPr>
        <p:spPr>
          <a:xfrm>
            <a:off x="72000" y="606631"/>
            <a:ext cx="9072000" cy="0"/>
          </a:xfrm>
          <a:prstGeom prst="line">
            <a:avLst/>
          </a:prstGeom>
        </p:spPr>
        <p:style>
          <a:lnRef idx="1">
            <a:schemeClr val="dk1"/>
          </a:lnRef>
          <a:fillRef idx="0">
            <a:schemeClr val="dk1"/>
          </a:fillRef>
          <a:effectRef idx="0">
            <a:schemeClr val="dk1"/>
          </a:effectRef>
          <a:fontRef idx="minor">
            <a:schemeClr val="tx1"/>
          </a:fontRef>
        </p:style>
      </p:cxnSp>
      <p:sp>
        <p:nvSpPr>
          <p:cNvPr id="2" name="正方形/長方形 1">
            <a:extLst>
              <a:ext uri="{FF2B5EF4-FFF2-40B4-BE49-F238E27FC236}">
                <a16:creationId xmlns:a16="http://schemas.microsoft.com/office/drawing/2014/main" id="{05C02127-FCC6-45FB-965D-BABB415D9FF0}"/>
              </a:ext>
            </a:extLst>
          </p:cNvPr>
          <p:cNvSpPr/>
          <p:nvPr/>
        </p:nvSpPr>
        <p:spPr>
          <a:xfrm>
            <a:off x="1062129" y="1309049"/>
            <a:ext cx="2736000" cy="382133"/>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マイナス要因</a:t>
            </a:r>
          </a:p>
        </p:txBody>
      </p:sp>
      <p:sp>
        <p:nvSpPr>
          <p:cNvPr id="14" name="正方形/長方形 13">
            <a:extLst>
              <a:ext uri="{FF2B5EF4-FFF2-40B4-BE49-F238E27FC236}">
                <a16:creationId xmlns:a16="http://schemas.microsoft.com/office/drawing/2014/main" id="{5ACD0440-2C66-44F5-AA42-DAA471FF7FFF}"/>
              </a:ext>
            </a:extLst>
          </p:cNvPr>
          <p:cNvSpPr/>
          <p:nvPr/>
        </p:nvSpPr>
        <p:spPr>
          <a:xfrm>
            <a:off x="4092339" y="1301515"/>
            <a:ext cx="2736000" cy="382133"/>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プラス要因</a:t>
            </a:r>
          </a:p>
        </p:txBody>
      </p:sp>
      <p:sp>
        <p:nvSpPr>
          <p:cNvPr id="15" name="正方形/長方形 14">
            <a:extLst>
              <a:ext uri="{FF2B5EF4-FFF2-40B4-BE49-F238E27FC236}">
                <a16:creationId xmlns:a16="http://schemas.microsoft.com/office/drawing/2014/main" id="{41F4A840-7B6E-4843-9129-8D623BE42B75}"/>
              </a:ext>
            </a:extLst>
          </p:cNvPr>
          <p:cNvSpPr/>
          <p:nvPr/>
        </p:nvSpPr>
        <p:spPr>
          <a:xfrm>
            <a:off x="421498" y="1870591"/>
            <a:ext cx="375314" cy="187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内部環境</a:t>
            </a:r>
          </a:p>
        </p:txBody>
      </p:sp>
      <p:sp>
        <p:nvSpPr>
          <p:cNvPr id="16" name="正方形/長方形 15">
            <a:extLst>
              <a:ext uri="{FF2B5EF4-FFF2-40B4-BE49-F238E27FC236}">
                <a16:creationId xmlns:a16="http://schemas.microsoft.com/office/drawing/2014/main" id="{E271DD53-F01C-4331-AE17-3A4E911670F1}"/>
              </a:ext>
            </a:extLst>
          </p:cNvPr>
          <p:cNvSpPr/>
          <p:nvPr/>
        </p:nvSpPr>
        <p:spPr>
          <a:xfrm>
            <a:off x="413270" y="4106386"/>
            <a:ext cx="375314" cy="187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外部環境</a:t>
            </a:r>
          </a:p>
        </p:txBody>
      </p:sp>
      <p:sp>
        <p:nvSpPr>
          <p:cNvPr id="3" name="四角形: 角を丸くする 2">
            <a:extLst>
              <a:ext uri="{FF2B5EF4-FFF2-40B4-BE49-F238E27FC236}">
                <a16:creationId xmlns:a16="http://schemas.microsoft.com/office/drawing/2014/main" id="{1AF7BB02-1F91-4D38-9712-F866DC6C68C8}"/>
              </a:ext>
            </a:extLst>
          </p:cNvPr>
          <p:cNvSpPr/>
          <p:nvPr/>
        </p:nvSpPr>
        <p:spPr>
          <a:xfrm>
            <a:off x="4092339" y="1880276"/>
            <a:ext cx="2736000" cy="318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強み（</a:t>
            </a:r>
            <a:r>
              <a:rPr kumimoji="1" lang="en-US" altLang="ja-JP" sz="1600" b="1" dirty="0">
                <a:latin typeface="Meiryo UI" panose="020B0604030504040204" pitchFamily="50" charset="-128"/>
                <a:ea typeface="Meiryo UI" panose="020B0604030504040204" pitchFamily="50" charset="-128"/>
              </a:rPr>
              <a:t>Strength</a:t>
            </a:r>
            <a:r>
              <a:rPr kumimoji="1" lang="ja-JP" altLang="en-US" sz="1600" b="1" dirty="0">
                <a:latin typeface="Meiryo UI" panose="020B0604030504040204" pitchFamily="50" charset="-128"/>
                <a:ea typeface="Meiryo UI" panose="020B0604030504040204" pitchFamily="50" charset="-128"/>
              </a:rPr>
              <a:t>）</a:t>
            </a:r>
          </a:p>
        </p:txBody>
      </p:sp>
      <p:sp>
        <p:nvSpPr>
          <p:cNvPr id="17" name="四角形: 角を丸くする 16">
            <a:extLst>
              <a:ext uri="{FF2B5EF4-FFF2-40B4-BE49-F238E27FC236}">
                <a16:creationId xmlns:a16="http://schemas.microsoft.com/office/drawing/2014/main" id="{C53EF5E9-2412-4A01-A7A8-138ABFF4C779}"/>
              </a:ext>
            </a:extLst>
          </p:cNvPr>
          <p:cNvSpPr/>
          <p:nvPr/>
        </p:nvSpPr>
        <p:spPr>
          <a:xfrm>
            <a:off x="4092339" y="4078837"/>
            <a:ext cx="2736000" cy="318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機会（</a:t>
            </a:r>
            <a:r>
              <a:rPr kumimoji="1" lang="en-US" altLang="ja-JP" sz="1600" b="1" dirty="0">
                <a:latin typeface="Meiryo UI" panose="020B0604030504040204" pitchFamily="50" charset="-128"/>
                <a:ea typeface="Meiryo UI" panose="020B0604030504040204" pitchFamily="50" charset="-128"/>
              </a:rPr>
              <a:t>Opportunity</a:t>
            </a:r>
            <a:r>
              <a:rPr kumimoji="1" lang="ja-JP" altLang="en-US" sz="1600" b="1" dirty="0">
                <a:latin typeface="Meiryo UI" panose="020B0604030504040204" pitchFamily="50" charset="-128"/>
                <a:ea typeface="Meiryo UI" panose="020B0604030504040204" pitchFamily="50" charset="-128"/>
              </a:rPr>
              <a:t>）</a:t>
            </a:r>
          </a:p>
        </p:txBody>
      </p:sp>
      <p:cxnSp>
        <p:nvCxnSpPr>
          <p:cNvPr id="7" name="直線コネクタ 6">
            <a:extLst>
              <a:ext uri="{FF2B5EF4-FFF2-40B4-BE49-F238E27FC236}">
                <a16:creationId xmlns:a16="http://schemas.microsoft.com/office/drawing/2014/main" id="{190B3E45-96DF-4535-81A7-04B6F7148FA3}"/>
              </a:ext>
            </a:extLst>
          </p:cNvPr>
          <p:cNvCxnSpPr/>
          <p:nvPr/>
        </p:nvCxnSpPr>
        <p:spPr>
          <a:xfrm>
            <a:off x="418989" y="3905291"/>
            <a:ext cx="6408000"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D006AB6E-E5B4-4D86-AF16-9251B9A27CD1}"/>
              </a:ext>
            </a:extLst>
          </p:cNvPr>
          <p:cNvCxnSpPr>
            <a:cxnSpLocks/>
          </p:cNvCxnSpPr>
          <p:nvPr/>
        </p:nvCxnSpPr>
        <p:spPr>
          <a:xfrm>
            <a:off x="3953974" y="1318338"/>
            <a:ext cx="0" cy="464400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F4538498-CC74-4534-B20F-D2F36B8B47FA}"/>
              </a:ext>
            </a:extLst>
          </p:cNvPr>
          <p:cNvCxnSpPr/>
          <p:nvPr/>
        </p:nvCxnSpPr>
        <p:spPr>
          <a:xfrm>
            <a:off x="418989" y="1782053"/>
            <a:ext cx="6408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08C4C570-FF83-4F1F-A02D-A16B493B766B}"/>
              </a:ext>
            </a:extLst>
          </p:cNvPr>
          <p:cNvCxnSpPr>
            <a:cxnSpLocks/>
          </p:cNvCxnSpPr>
          <p:nvPr/>
        </p:nvCxnSpPr>
        <p:spPr>
          <a:xfrm>
            <a:off x="925677" y="1342248"/>
            <a:ext cx="0" cy="4644000"/>
          </a:xfrm>
          <a:prstGeom prst="line">
            <a:avLst/>
          </a:prstGeom>
        </p:spPr>
        <p:style>
          <a:lnRef idx="1">
            <a:schemeClr val="dk1"/>
          </a:lnRef>
          <a:fillRef idx="0">
            <a:schemeClr val="dk1"/>
          </a:fillRef>
          <a:effectRef idx="0">
            <a:schemeClr val="dk1"/>
          </a:effectRef>
          <a:fontRef idx="minor">
            <a:schemeClr val="tx1"/>
          </a:fontRef>
        </p:style>
      </p:cxnSp>
      <p:sp>
        <p:nvSpPr>
          <p:cNvPr id="23" name="四角形: 角を丸くする 22">
            <a:extLst>
              <a:ext uri="{FF2B5EF4-FFF2-40B4-BE49-F238E27FC236}">
                <a16:creationId xmlns:a16="http://schemas.microsoft.com/office/drawing/2014/main" id="{63C1C8A0-9891-41A5-ABBE-68BEE78F3A26}"/>
              </a:ext>
            </a:extLst>
          </p:cNvPr>
          <p:cNvSpPr/>
          <p:nvPr/>
        </p:nvSpPr>
        <p:spPr>
          <a:xfrm>
            <a:off x="1062129" y="1893379"/>
            <a:ext cx="2736000" cy="31817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弱み（</a:t>
            </a:r>
            <a:r>
              <a:rPr kumimoji="1" lang="en-US" altLang="ja-JP" sz="1600" b="1" dirty="0">
                <a:latin typeface="Meiryo UI" panose="020B0604030504040204" pitchFamily="50" charset="-128"/>
                <a:ea typeface="Meiryo UI" panose="020B0604030504040204" pitchFamily="50" charset="-128"/>
              </a:rPr>
              <a:t>Weakness</a:t>
            </a:r>
            <a:r>
              <a:rPr kumimoji="1" lang="ja-JP" altLang="en-US" sz="1600" b="1" dirty="0">
                <a:latin typeface="Meiryo UI" panose="020B0604030504040204" pitchFamily="50" charset="-128"/>
                <a:ea typeface="Meiryo UI" panose="020B0604030504040204" pitchFamily="50" charset="-128"/>
              </a:rPr>
              <a:t>）</a:t>
            </a:r>
          </a:p>
        </p:txBody>
      </p:sp>
      <p:sp>
        <p:nvSpPr>
          <p:cNvPr id="24" name="四角形: 角を丸くする 23">
            <a:extLst>
              <a:ext uri="{FF2B5EF4-FFF2-40B4-BE49-F238E27FC236}">
                <a16:creationId xmlns:a16="http://schemas.microsoft.com/office/drawing/2014/main" id="{D829E325-EFC6-40EE-922B-0AADC90E44C6}"/>
              </a:ext>
            </a:extLst>
          </p:cNvPr>
          <p:cNvSpPr/>
          <p:nvPr/>
        </p:nvSpPr>
        <p:spPr>
          <a:xfrm>
            <a:off x="1062129" y="4091940"/>
            <a:ext cx="2736000" cy="31817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脅威（</a:t>
            </a:r>
            <a:r>
              <a:rPr kumimoji="1" lang="en-US" altLang="ja-JP" sz="1600" b="1" dirty="0">
                <a:latin typeface="Meiryo UI" panose="020B0604030504040204" pitchFamily="50" charset="-128"/>
                <a:ea typeface="Meiryo UI" panose="020B0604030504040204" pitchFamily="50" charset="-128"/>
              </a:rPr>
              <a:t>Threat</a:t>
            </a:r>
            <a:r>
              <a:rPr kumimoji="1" lang="ja-JP" altLang="en-US" sz="1600" b="1"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CF4ADCDF-710C-406E-82A8-064A1A3E9905}"/>
              </a:ext>
            </a:extLst>
          </p:cNvPr>
          <p:cNvSpPr txBox="1"/>
          <p:nvPr/>
        </p:nvSpPr>
        <p:spPr>
          <a:xfrm>
            <a:off x="7471781" y="1498063"/>
            <a:ext cx="1015663" cy="4488974"/>
          </a:xfrm>
          <a:prstGeom prst="rect">
            <a:avLst/>
          </a:prstGeom>
          <a:noFill/>
        </p:spPr>
        <p:txBody>
          <a:bodyPr vert="eaVert" wrap="square" rtlCol="0">
            <a:spAutoFit/>
          </a:bodyPr>
          <a:lstStyle/>
          <a:p>
            <a:pPr algn="ctr"/>
            <a:r>
              <a:rPr kumimoji="1" lang="ja-JP" altLang="en-US" b="1" dirty="0">
                <a:latin typeface="Meiryo UI" panose="020B0604030504040204" pitchFamily="50" charset="-128"/>
                <a:ea typeface="Meiryo UI" panose="020B0604030504040204" pitchFamily="50" charset="-128"/>
              </a:rPr>
              <a:t>大阪府庁のデジタル改革を実践し、</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スマートシティや万博後の未来社会を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成功に導くための、最大で最後のチャンス</a:t>
            </a:r>
            <a:endParaRPr kumimoji="1" lang="en-US" altLang="ja-JP" b="1" dirty="0">
              <a:latin typeface="Meiryo UI" panose="020B0604030504040204" pitchFamily="50" charset="-128"/>
              <a:ea typeface="Meiryo UI" panose="020B0604030504040204" pitchFamily="50" charset="-128"/>
            </a:endParaRPr>
          </a:p>
        </p:txBody>
      </p:sp>
      <p:sp>
        <p:nvSpPr>
          <p:cNvPr id="5" name="二等辺三角形 4"/>
          <p:cNvSpPr/>
          <p:nvPr/>
        </p:nvSpPr>
        <p:spPr>
          <a:xfrm rot="5400000">
            <a:off x="5140714" y="3592027"/>
            <a:ext cx="4260658" cy="35497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CFDBC0B-E27A-4922-9C8D-04C667C035BF}"/>
              </a:ext>
            </a:extLst>
          </p:cNvPr>
          <p:cNvSpPr txBox="1"/>
          <p:nvPr/>
        </p:nvSpPr>
        <p:spPr>
          <a:xfrm>
            <a:off x="4083930" y="6417053"/>
            <a:ext cx="2743059"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OSPF: </a:t>
            </a:r>
            <a:r>
              <a:rPr kumimoji="1" lang="ja-JP" altLang="en-US" sz="1050" dirty="0">
                <a:latin typeface="Meiryo UI" panose="020B0604030504040204" pitchFamily="50" charset="-128"/>
                <a:ea typeface="Meiryo UI" panose="020B0604030504040204" pitchFamily="50" charset="-128"/>
              </a:rPr>
              <a:t>大阪スマートシティパートナーズフォーラム</a:t>
            </a:r>
          </a:p>
        </p:txBody>
      </p:sp>
    </p:spTree>
    <p:extLst>
      <p:ext uri="{BB962C8B-B14F-4D97-AF65-F5344CB8AC3E}">
        <p14:creationId xmlns:p14="http://schemas.microsoft.com/office/powerpoint/2010/main" val="131575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21035" y="154537"/>
            <a:ext cx="6829114"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大阪府庁は他府県に比べてデジタル化（電子化）が遅れている</a:t>
            </a:r>
          </a:p>
        </p:txBody>
      </p:sp>
      <p:cxnSp>
        <p:nvCxnSpPr>
          <p:cNvPr id="16" name="直線コネクタ 15"/>
          <p:cNvCxnSpPr/>
          <p:nvPr/>
        </p:nvCxnSpPr>
        <p:spPr>
          <a:xfrm>
            <a:off x="144000" y="615608"/>
            <a:ext cx="8856000" cy="0"/>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248715" y="6577118"/>
            <a:ext cx="812302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出典：日経グローカル　自治体電子化ランキング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11</a:t>
            </a:r>
            <a:r>
              <a:rPr lang="ja-JP" altLang="en-US" sz="900" dirty="0">
                <a:latin typeface="Meiryo UI" panose="020B0604030504040204" pitchFamily="50" charset="-128"/>
                <a:ea typeface="Meiryo UI" panose="020B0604030504040204" pitchFamily="50" charset="-128"/>
              </a:rPr>
              <a:t>月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当該評価は、</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年度版の「地方公共団体における行政情報化の推進状況調査（総務省）」による</a:t>
            </a:r>
          </a:p>
        </p:txBody>
      </p:sp>
      <p:graphicFrame>
        <p:nvGraphicFramePr>
          <p:cNvPr id="6" name="グラフ 5">
            <a:extLst>
              <a:ext uri="{FF2B5EF4-FFF2-40B4-BE49-F238E27FC236}">
                <a16:creationId xmlns:a16="http://schemas.microsoft.com/office/drawing/2014/main" id="{644E9438-C213-4422-A279-31AD04829E22}"/>
              </a:ext>
            </a:extLst>
          </p:cNvPr>
          <p:cNvGraphicFramePr/>
          <p:nvPr>
            <p:extLst>
              <p:ext uri="{D42A27DB-BD31-4B8C-83A1-F6EECF244321}">
                <p14:modId xmlns:p14="http://schemas.microsoft.com/office/powerpoint/2010/main" val="704331416"/>
              </p:ext>
            </p:extLst>
          </p:nvPr>
        </p:nvGraphicFramePr>
        <p:xfrm>
          <a:off x="6399205" y="3848175"/>
          <a:ext cx="2772000"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AD7CAD67-BAFE-4305-8495-D5942937AC78}"/>
              </a:ext>
            </a:extLst>
          </p:cNvPr>
          <p:cNvGraphicFramePr/>
          <p:nvPr>
            <p:extLst>
              <p:ext uri="{D42A27DB-BD31-4B8C-83A1-F6EECF244321}">
                <p14:modId xmlns:p14="http://schemas.microsoft.com/office/powerpoint/2010/main" val="2719345464"/>
              </p:ext>
            </p:extLst>
          </p:nvPr>
        </p:nvGraphicFramePr>
        <p:xfrm>
          <a:off x="176862" y="2328522"/>
          <a:ext cx="6184699"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a:extLst>
              <a:ext uri="{FF2B5EF4-FFF2-40B4-BE49-F238E27FC236}">
                <a16:creationId xmlns:a16="http://schemas.microsoft.com/office/drawing/2014/main" id="{82495F1A-62AC-4E88-B77A-BC29B9B42C22}"/>
              </a:ext>
            </a:extLst>
          </p:cNvPr>
          <p:cNvCxnSpPr/>
          <p:nvPr/>
        </p:nvCxnSpPr>
        <p:spPr>
          <a:xfrm>
            <a:off x="413982" y="3551836"/>
            <a:ext cx="5760000" cy="0"/>
          </a:xfrm>
          <a:prstGeom prst="line">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graphicFrame>
        <p:nvGraphicFramePr>
          <p:cNvPr id="12" name="グラフ 11">
            <a:extLst>
              <a:ext uri="{FF2B5EF4-FFF2-40B4-BE49-F238E27FC236}">
                <a16:creationId xmlns:a16="http://schemas.microsoft.com/office/drawing/2014/main" id="{B804EA26-096E-4FF3-BC22-8F8194ED8306}"/>
              </a:ext>
            </a:extLst>
          </p:cNvPr>
          <p:cNvGraphicFramePr/>
          <p:nvPr>
            <p:extLst>
              <p:ext uri="{D42A27DB-BD31-4B8C-83A1-F6EECF244321}">
                <p14:modId xmlns:p14="http://schemas.microsoft.com/office/powerpoint/2010/main" val="2878775485"/>
              </p:ext>
            </p:extLst>
          </p:nvPr>
        </p:nvGraphicFramePr>
        <p:xfrm>
          <a:off x="6384642" y="1254534"/>
          <a:ext cx="2772000" cy="2556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987DA238-B667-4637-8A66-93C5AE86385F}"/>
              </a:ext>
            </a:extLst>
          </p:cNvPr>
          <p:cNvSpPr txBox="1"/>
          <p:nvPr/>
        </p:nvSpPr>
        <p:spPr>
          <a:xfrm>
            <a:off x="6883219" y="818187"/>
            <a:ext cx="166584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平均値と大阪府の比較</a:t>
            </a:r>
          </a:p>
        </p:txBody>
      </p:sp>
      <p:sp>
        <p:nvSpPr>
          <p:cNvPr id="10" name="テキスト ボックス 9">
            <a:extLst>
              <a:ext uri="{FF2B5EF4-FFF2-40B4-BE49-F238E27FC236}">
                <a16:creationId xmlns:a16="http://schemas.microsoft.com/office/drawing/2014/main" id="{B9B3DB6E-3D01-4BF9-8040-31FDC162B881}"/>
              </a:ext>
            </a:extLst>
          </p:cNvPr>
          <p:cNvSpPr txBox="1"/>
          <p:nvPr/>
        </p:nvSpPr>
        <p:spPr>
          <a:xfrm>
            <a:off x="6524948" y="1122166"/>
            <a:ext cx="2491388" cy="253916"/>
          </a:xfrm>
          <a:prstGeom prst="rect">
            <a:avLst/>
          </a:prstGeom>
          <a:noFill/>
        </p:spPr>
        <p:txBody>
          <a:bodyPr wrap="none" rtlCol="0">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マイナンバー以外の指標が平均を下回る</a:t>
            </a:r>
          </a:p>
        </p:txBody>
      </p:sp>
      <p:cxnSp>
        <p:nvCxnSpPr>
          <p:cNvPr id="15" name="直線コネクタ 14">
            <a:extLst>
              <a:ext uri="{FF2B5EF4-FFF2-40B4-BE49-F238E27FC236}">
                <a16:creationId xmlns:a16="http://schemas.microsoft.com/office/drawing/2014/main" id="{D72DD9A8-EC04-455B-A768-E13924C02368}"/>
              </a:ext>
            </a:extLst>
          </p:cNvPr>
          <p:cNvCxnSpPr/>
          <p:nvPr/>
        </p:nvCxnSpPr>
        <p:spPr>
          <a:xfrm>
            <a:off x="6524948" y="1068206"/>
            <a:ext cx="241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 12">
            <a:extLst>
              <a:ext uri="{FF2B5EF4-FFF2-40B4-BE49-F238E27FC236}">
                <a16:creationId xmlns:a16="http://schemas.microsoft.com/office/drawing/2014/main" id="{810D1AD3-5E58-4992-9716-DC672A539CA2}"/>
              </a:ext>
            </a:extLst>
          </p:cNvPr>
          <p:cNvGraphicFramePr>
            <a:graphicFrameLocks noGrp="1"/>
          </p:cNvGraphicFramePr>
          <p:nvPr>
            <p:extLst>
              <p:ext uri="{D42A27DB-BD31-4B8C-83A1-F6EECF244321}">
                <p14:modId xmlns:p14="http://schemas.microsoft.com/office/powerpoint/2010/main" val="3128099756"/>
              </p:ext>
            </p:extLst>
          </p:nvPr>
        </p:nvGraphicFramePr>
        <p:xfrm>
          <a:off x="3848671" y="956921"/>
          <a:ext cx="2548138" cy="1371600"/>
        </p:xfrm>
        <a:graphic>
          <a:graphicData uri="http://schemas.openxmlformats.org/drawingml/2006/table">
            <a:tbl>
              <a:tblPr firstRow="1" bandRow="1">
                <a:tableStyleId>{5940675A-B579-460E-94D1-54222C63F5DA}</a:tableStyleId>
              </a:tblPr>
              <a:tblGrid>
                <a:gridCol w="1672763">
                  <a:extLst>
                    <a:ext uri="{9D8B030D-6E8A-4147-A177-3AD203B41FA5}">
                      <a16:colId xmlns:a16="http://schemas.microsoft.com/office/drawing/2014/main" val="1221669204"/>
                    </a:ext>
                  </a:extLst>
                </a:gridCol>
                <a:gridCol w="439275">
                  <a:extLst>
                    <a:ext uri="{9D8B030D-6E8A-4147-A177-3AD203B41FA5}">
                      <a16:colId xmlns:a16="http://schemas.microsoft.com/office/drawing/2014/main" val="3408089970"/>
                    </a:ext>
                  </a:extLst>
                </a:gridCol>
                <a:gridCol w="436100">
                  <a:extLst>
                    <a:ext uri="{9D8B030D-6E8A-4147-A177-3AD203B41FA5}">
                      <a16:colId xmlns:a16="http://schemas.microsoft.com/office/drawing/2014/main" val="1153470187"/>
                    </a:ext>
                  </a:extLst>
                </a:gridCol>
              </a:tblGrid>
              <a:tr h="185272">
                <a:tc>
                  <a:txBody>
                    <a:bodyPr/>
                    <a:lstStyle/>
                    <a:p>
                      <a:pPr algn="ctr"/>
                      <a:r>
                        <a:rPr kumimoji="1" lang="ja-JP" altLang="en-US" sz="900" dirty="0">
                          <a:latin typeface="Meiryo UI" panose="020B0604030504040204" pitchFamily="50" charset="-128"/>
                          <a:ea typeface="Meiryo UI" panose="020B0604030504040204" pitchFamily="50" charset="-128"/>
                        </a:rPr>
                        <a:t>評価基準</a:t>
                      </a:r>
                    </a:p>
                  </a:txBody>
                  <a:tcPr marL="72000" marR="72000">
                    <a:solidFill>
                      <a:schemeClr val="accent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配点</a:t>
                      </a:r>
                    </a:p>
                  </a:txBody>
                  <a:tcPr marL="72000" marR="72000">
                    <a:solidFill>
                      <a:schemeClr val="accent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府</a:t>
                      </a:r>
                    </a:p>
                  </a:txBody>
                  <a:tcPr marL="72000" marR="72000">
                    <a:solidFill>
                      <a:schemeClr val="accent2">
                        <a:lumMod val="20000"/>
                        <a:lumOff val="80000"/>
                      </a:schemeClr>
                    </a:solidFill>
                  </a:tcPr>
                </a:tc>
                <a:extLst>
                  <a:ext uri="{0D108BD9-81ED-4DB2-BD59-A6C34878D82A}">
                    <a16:rowId xmlns:a16="http://schemas.microsoft.com/office/drawing/2014/main" val="3730007570"/>
                  </a:ext>
                </a:extLst>
              </a:tr>
              <a:tr h="185272">
                <a:tc>
                  <a:txBody>
                    <a:bodyPr/>
                    <a:lstStyle/>
                    <a:p>
                      <a:r>
                        <a:rPr kumimoji="1" lang="ja-JP" altLang="en-US" sz="900" dirty="0">
                          <a:latin typeface="Meiryo UI" panose="020B0604030504040204" pitchFamily="50" charset="-128"/>
                          <a:ea typeface="Meiryo UI" panose="020B0604030504040204" pitchFamily="50" charset="-128"/>
                        </a:rPr>
                        <a:t>電子自治体の推進体制</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点</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5.6</a:t>
                      </a:r>
                      <a:endParaRPr kumimoji="1" lang="ja-JP" altLang="en-US" sz="9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3780607945"/>
                  </a:ext>
                </a:extLst>
              </a:tr>
              <a:tr h="185272">
                <a:tc>
                  <a:txBody>
                    <a:bodyPr/>
                    <a:lstStyle/>
                    <a:p>
                      <a:r>
                        <a:rPr kumimoji="1" lang="ja-JP" altLang="en-US" sz="900" dirty="0">
                          <a:latin typeface="Meiryo UI" panose="020B0604030504040204" pitchFamily="50" charset="-128"/>
                          <a:ea typeface="Meiryo UI" panose="020B0604030504040204" pitchFamily="50" charset="-128"/>
                        </a:rPr>
                        <a:t>行政サービスの向上・高度化</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43</a:t>
                      </a:r>
                      <a:r>
                        <a:rPr kumimoji="1" lang="ja-JP" altLang="en-US" sz="900" dirty="0">
                          <a:latin typeface="Meiryo UI" panose="020B0604030504040204" pitchFamily="50" charset="-128"/>
                          <a:ea typeface="Meiryo UI" panose="020B0604030504040204" pitchFamily="50" charset="-128"/>
                        </a:rPr>
                        <a:t>点</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24.9</a:t>
                      </a:r>
                      <a:endParaRPr kumimoji="1" lang="ja-JP" altLang="en-US" sz="9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833587050"/>
                  </a:ext>
                </a:extLst>
              </a:tr>
              <a:tr h="185272">
                <a:tc>
                  <a:txBody>
                    <a:bodyPr/>
                    <a:lstStyle/>
                    <a:p>
                      <a:r>
                        <a:rPr kumimoji="1" lang="ja-JP" altLang="en-US" sz="900" dirty="0">
                          <a:latin typeface="Meiryo UI" panose="020B0604030504040204" pitchFamily="50" charset="-128"/>
                          <a:ea typeface="Meiryo UI" panose="020B0604030504040204" pitchFamily="50" charset="-128"/>
                        </a:rPr>
                        <a:t>業務・システムの効率化</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点</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4.5</a:t>
                      </a:r>
                      <a:endParaRPr kumimoji="1" lang="ja-JP" altLang="en-US" sz="9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2180602783"/>
                  </a:ext>
                </a:extLst>
              </a:tr>
              <a:tr h="185272">
                <a:tc>
                  <a:txBody>
                    <a:bodyPr/>
                    <a:lstStyle/>
                    <a:p>
                      <a:r>
                        <a:rPr kumimoji="1" lang="ja-JP" altLang="en-US" sz="900" dirty="0">
                          <a:latin typeface="Meiryo UI" panose="020B0604030504040204" pitchFamily="50" charset="-128"/>
                          <a:ea typeface="Meiryo UI" panose="020B0604030504040204" pitchFamily="50" charset="-128"/>
                        </a:rPr>
                        <a:t>情報セキュリティ対策の実施状況</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点</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8.5</a:t>
                      </a:r>
                      <a:endParaRPr kumimoji="1" lang="ja-JP" altLang="en-US" sz="9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2000847306"/>
                  </a:ext>
                </a:extLst>
              </a:tr>
              <a:tr h="185272">
                <a:tc>
                  <a:txBody>
                    <a:bodyPr/>
                    <a:lstStyle/>
                    <a:p>
                      <a:r>
                        <a:rPr kumimoji="1" lang="ja-JP" altLang="en-US" sz="900" dirty="0">
                          <a:latin typeface="Meiryo UI" panose="020B0604030504040204" pitchFamily="50" charset="-128"/>
                          <a:ea typeface="Meiryo UI" panose="020B0604030504040204" pitchFamily="50" charset="-128"/>
                        </a:rPr>
                        <a:t>マイナンバーカードの交付状況</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点</a:t>
                      </a:r>
                    </a:p>
                  </a:txBody>
                  <a:tcPr marL="72000" marR="72000"/>
                </a:tc>
                <a:tc>
                  <a:txBody>
                    <a:bodyPr/>
                    <a:lstStyle/>
                    <a:p>
                      <a:pPr algn="r"/>
                      <a:r>
                        <a:rPr kumimoji="1" lang="en-US" altLang="ja-JP" sz="900" dirty="0">
                          <a:latin typeface="Meiryo UI" panose="020B0604030504040204" pitchFamily="50" charset="-128"/>
                          <a:ea typeface="Meiryo UI" panose="020B0604030504040204" pitchFamily="50" charset="-128"/>
                        </a:rPr>
                        <a:t>3.0</a:t>
                      </a:r>
                      <a:endParaRPr kumimoji="1" lang="ja-JP" altLang="en-US" sz="9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3259148020"/>
                  </a:ext>
                </a:extLst>
              </a:tr>
            </a:tbl>
          </a:graphicData>
        </a:graphic>
      </p:graphicFrame>
      <p:sp>
        <p:nvSpPr>
          <p:cNvPr id="25" name="テキスト ボックス 24">
            <a:extLst>
              <a:ext uri="{FF2B5EF4-FFF2-40B4-BE49-F238E27FC236}">
                <a16:creationId xmlns:a16="http://schemas.microsoft.com/office/drawing/2014/main" id="{8FD238DF-782D-40C7-83AE-31750AF4333D}"/>
              </a:ext>
            </a:extLst>
          </p:cNvPr>
          <p:cNvSpPr txBox="1"/>
          <p:nvPr/>
        </p:nvSpPr>
        <p:spPr>
          <a:xfrm>
            <a:off x="6883219" y="3537208"/>
            <a:ext cx="166584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東京都と大阪府の比較</a:t>
            </a:r>
          </a:p>
        </p:txBody>
      </p:sp>
      <p:sp>
        <p:nvSpPr>
          <p:cNvPr id="26" name="テキスト ボックス 25">
            <a:extLst>
              <a:ext uri="{FF2B5EF4-FFF2-40B4-BE49-F238E27FC236}">
                <a16:creationId xmlns:a16="http://schemas.microsoft.com/office/drawing/2014/main" id="{E6150221-9631-42B6-8846-58EB96BD2456}"/>
              </a:ext>
            </a:extLst>
          </p:cNvPr>
          <p:cNvSpPr txBox="1"/>
          <p:nvPr/>
        </p:nvSpPr>
        <p:spPr>
          <a:xfrm>
            <a:off x="6524948" y="3841187"/>
            <a:ext cx="2220480" cy="253916"/>
          </a:xfrm>
          <a:prstGeom prst="rect">
            <a:avLst/>
          </a:prstGeom>
          <a:noFill/>
        </p:spPr>
        <p:txBody>
          <a:bodyPr wrap="none" rtlCol="0">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効率化以外の指標は大きく下回る</a:t>
            </a:r>
          </a:p>
        </p:txBody>
      </p:sp>
      <p:cxnSp>
        <p:nvCxnSpPr>
          <p:cNvPr id="27" name="直線コネクタ 26">
            <a:extLst>
              <a:ext uri="{FF2B5EF4-FFF2-40B4-BE49-F238E27FC236}">
                <a16:creationId xmlns:a16="http://schemas.microsoft.com/office/drawing/2014/main" id="{35D288D0-3778-4A73-9E4D-B4BC88C5DEAB}"/>
              </a:ext>
            </a:extLst>
          </p:cNvPr>
          <p:cNvCxnSpPr/>
          <p:nvPr/>
        </p:nvCxnSpPr>
        <p:spPr>
          <a:xfrm>
            <a:off x="6524948" y="3787227"/>
            <a:ext cx="2412000" cy="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F12D4DC7-EF36-4BC5-9EFC-B89177A07CAF}"/>
              </a:ext>
            </a:extLst>
          </p:cNvPr>
          <p:cNvCxnSpPr/>
          <p:nvPr/>
        </p:nvCxnSpPr>
        <p:spPr>
          <a:xfrm flipV="1">
            <a:off x="3898710" y="3316406"/>
            <a:ext cx="172872" cy="220802"/>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DA3E95E5-ED6B-4368-9A74-F569336E0425}"/>
              </a:ext>
            </a:extLst>
          </p:cNvPr>
          <p:cNvSpPr txBox="1"/>
          <p:nvPr/>
        </p:nvSpPr>
        <p:spPr>
          <a:xfrm>
            <a:off x="4054685" y="3186362"/>
            <a:ext cx="748923"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平均　</a:t>
            </a:r>
            <a:r>
              <a:rPr lang="en-US" altLang="ja-JP" sz="900" dirty="0">
                <a:latin typeface="Meiryo UI" panose="020B0604030504040204" pitchFamily="50" charset="-128"/>
                <a:ea typeface="Meiryo UI" panose="020B0604030504040204" pitchFamily="50" charset="-128"/>
              </a:rPr>
              <a:t>54.3</a:t>
            </a:r>
            <a:endParaRPr lang="ja-JP" altLang="en-US" sz="9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8491D4C-765A-4C87-9995-69AADC0E9C99}"/>
              </a:ext>
            </a:extLst>
          </p:cNvPr>
          <p:cNvSpPr txBox="1"/>
          <p:nvPr/>
        </p:nvSpPr>
        <p:spPr>
          <a:xfrm>
            <a:off x="248716" y="921730"/>
            <a:ext cx="3499952" cy="116955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都市部を持つ主要都道府県が上位を占めるなか、大阪府は平均を大きく下回り、全国ワースト</a:t>
            </a:r>
            <a:r>
              <a:rPr kumimoji="1" lang="en-US" altLang="ja-JP" sz="1500" dirty="0">
                <a:latin typeface="Meiryo UI" panose="020B0604030504040204" pitchFamily="50" charset="-128"/>
                <a:ea typeface="Meiryo UI" panose="020B0604030504040204" pitchFamily="50" charset="-128"/>
              </a:rPr>
              <a:t>6</a:t>
            </a:r>
            <a:r>
              <a:rPr kumimoji="1" lang="ja-JP" altLang="en-US" sz="1500" dirty="0">
                <a:latin typeface="Meiryo UI" panose="020B0604030504040204" pitchFamily="50" charset="-128"/>
                <a:ea typeface="Meiryo UI" panose="020B0604030504040204" pitchFamily="50" charset="-128"/>
              </a:rPr>
              <a:t>位</a:t>
            </a:r>
            <a:endParaRPr kumimoji="1" lang="en-US" altLang="ja-JP" sz="15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東京都との差は</a:t>
            </a:r>
            <a:r>
              <a:rPr kumimoji="1" lang="en-US" altLang="ja-JP" sz="1500" dirty="0">
                <a:latin typeface="Meiryo UI" panose="020B0604030504040204" pitchFamily="50" charset="-128"/>
                <a:ea typeface="Meiryo UI" panose="020B0604030504040204" pitchFamily="50" charset="-128"/>
              </a:rPr>
              <a:t>16</a:t>
            </a:r>
            <a:r>
              <a:rPr kumimoji="1" lang="ja-JP" altLang="en-US" sz="1500" dirty="0">
                <a:latin typeface="Meiryo UI" panose="020B0604030504040204" pitchFamily="50" charset="-128"/>
                <a:ea typeface="Meiryo UI" panose="020B0604030504040204" pitchFamily="50" charset="-128"/>
              </a:rPr>
              <a:t>ポイント</a:t>
            </a:r>
          </a:p>
        </p:txBody>
      </p:sp>
      <p:sp>
        <p:nvSpPr>
          <p:cNvPr id="31" name="二等辺三角形 30">
            <a:extLst>
              <a:ext uri="{FF2B5EF4-FFF2-40B4-BE49-F238E27FC236}">
                <a16:creationId xmlns:a16="http://schemas.microsoft.com/office/drawing/2014/main" id="{A0FE530A-DF0E-4218-B632-896FFDB7DAE0}"/>
              </a:ext>
            </a:extLst>
          </p:cNvPr>
          <p:cNvSpPr/>
          <p:nvPr/>
        </p:nvSpPr>
        <p:spPr>
          <a:xfrm>
            <a:off x="5518244" y="6292326"/>
            <a:ext cx="109182" cy="1458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D58053AC-1D45-4245-B939-B5FF3AAB27BA}"/>
              </a:ext>
            </a:extLst>
          </p:cNvPr>
          <p:cNvSpPr/>
          <p:nvPr/>
        </p:nvSpPr>
        <p:spPr>
          <a:xfrm>
            <a:off x="8263519" y="172421"/>
            <a:ext cx="736481" cy="31817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弱み</a:t>
            </a:r>
          </a:p>
        </p:txBody>
      </p:sp>
      <p:sp>
        <p:nvSpPr>
          <p:cNvPr id="21" name="二等辺三角形 20">
            <a:extLst>
              <a:ext uri="{FF2B5EF4-FFF2-40B4-BE49-F238E27FC236}">
                <a16:creationId xmlns:a16="http://schemas.microsoft.com/office/drawing/2014/main" id="{A0FE530A-DF0E-4218-B632-896FFDB7DAE0}"/>
              </a:ext>
            </a:extLst>
          </p:cNvPr>
          <p:cNvSpPr/>
          <p:nvPr/>
        </p:nvSpPr>
        <p:spPr>
          <a:xfrm>
            <a:off x="1188793" y="6303057"/>
            <a:ext cx="109182" cy="14580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896565" y="6368046"/>
            <a:ext cx="2057400" cy="365125"/>
          </a:xfrm>
        </p:spPr>
        <p:txBody>
          <a:bodyPr/>
          <a:lstStyle/>
          <a:p>
            <a:fld id="{A404EE71-E5DC-4304-A6EA-B61DBE667D0D}" type="slidenum">
              <a:rPr kumimoji="1" lang="ja-JP" altLang="en-US" smtClean="0"/>
              <a:t>3</a:t>
            </a:fld>
            <a:endParaRPr kumimoji="1" lang="ja-JP" altLang="en-US"/>
          </a:p>
        </p:txBody>
      </p:sp>
    </p:spTree>
    <p:extLst>
      <p:ext uri="{BB962C8B-B14F-4D97-AF65-F5344CB8AC3E}">
        <p14:creationId xmlns:p14="http://schemas.microsoft.com/office/powerpoint/2010/main" val="343367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4960" t="36494" r="16841" b="5502"/>
          <a:stretch/>
        </p:blipFill>
        <p:spPr>
          <a:xfrm>
            <a:off x="144000" y="1237545"/>
            <a:ext cx="8901585" cy="4256565"/>
          </a:xfrm>
          <a:prstGeom prst="rect">
            <a:avLst/>
          </a:prstGeom>
        </p:spPr>
      </p:pic>
      <p:sp>
        <p:nvSpPr>
          <p:cNvPr id="5" name="正方形/長方形 4"/>
          <p:cNvSpPr/>
          <p:nvPr/>
        </p:nvSpPr>
        <p:spPr>
          <a:xfrm>
            <a:off x="207180" y="5505039"/>
            <a:ext cx="3549370"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出典：政府・デジタル改革関係閣僚会議資料「デジタル化の現状・課題」</a:t>
            </a:r>
          </a:p>
        </p:txBody>
      </p:sp>
      <p:sp>
        <p:nvSpPr>
          <p:cNvPr id="9" name="テキスト ボックス 8"/>
          <p:cNvSpPr txBox="1"/>
          <p:nvPr/>
        </p:nvSpPr>
        <p:spPr>
          <a:xfrm>
            <a:off x="144000" y="104631"/>
            <a:ext cx="691086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コロナ禍の状況により、日本のデジタル化の遅れがさらに顕在化</a:t>
            </a:r>
          </a:p>
        </p:txBody>
      </p:sp>
      <p:sp>
        <p:nvSpPr>
          <p:cNvPr id="10" name="正方形/長方形 9"/>
          <p:cNvSpPr/>
          <p:nvPr/>
        </p:nvSpPr>
        <p:spPr>
          <a:xfrm>
            <a:off x="295421" y="735572"/>
            <a:ext cx="8553157" cy="523220"/>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行政分野における、感染症対策や給付金支給の問題だけでなく、医療（</a:t>
            </a:r>
            <a:r>
              <a:rPr lang="en-US" altLang="ja-JP" sz="1400" dirty="0">
                <a:latin typeface="Meiryo UI" panose="020B0604030504040204" pitchFamily="50" charset="-128"/>
                <a:ea typeface="Meiryo UI" panose="020B0604030504040204" pitchFamily="50" charset="-128"/>
              </a:rPr>
              <a:t>FAX</a:t>
            </a:r>
            <a:r>
              <a:rPr lang="ja-JP" altLang="en-US" sz="1400" dirty="0">
                <a:latin typeface="Meiryo UI" panose="020B0604030504040204" pitchFamily="50" charset="-128"/>
                <a:ea typeface="Meiryo UI" panose="020B0604030504040204" pitchFamily="50" charset="-128"/>
              </a:rPr>
              <a:t>対応等）、教育（オンライン教育）経済（企業</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）などあらゆる分野において、デジタル化の課題が浮き彫りになった。</a:t>
            </a:r>
          </a:p>
        </p:txBody>
      </p:sp>
      <p:cxnSp>
        <p:nvCxnSpPr>
          <p:cNvPr id="16" name="直線コネクタ 15"/>
          <p:cNvCxnSpPr/>
          <p:nvPr/>
        </p:nvCxnSpPr>
        <p:spPr>
          <a:xfrm>
            <a:off x="144000" y="620156"/>
            <a:ext cx="8856000" cy="0"/>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4F82462F-AA0D-4895-94CF-6B7572AD6FCF}"/>
              </a:ext>
            </a:extLst>
          </p:cNvPr>
          <p:cNvSpPr txBox="1"/>
          <p:nvPr/>
        </p:nvSpPr>
        <p:spPr>
          <a:xfrm>
            <a:off x="1073974" y="6237844"/>
            <a:ext cx="7108741"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庁内</a:t>
            </a:r>
            <a:r>
              <a:rPr kumimoji="1" lang="en-US" altLang="ja-JP" b="1" dirty="0">
                <a:latin typeface="Meiryo UI" panose="020B0604030504040204" pitchFamily="50" charset="-128"/>
                <a:ea typeface="Meiryo UI" panose="020B0604030504040204" pitchFamily="50" charset="-128"/>
              </a:rPr>
              <a:t>DX</a:t>
            </a:r>
            <a:r>
              <a:rPr kumimoji="1" lang="ja-JP" altLang="en-US" b="1" dirty="0" err="1">
                <a:latin typeface="Meiryo UI" panose="020B0604030504040204" pitchFamily="50" charset="-128"/>
                <a:ea typeface="Meiryo UI" panose="020B0604030504040204" pitchFamily="50" charset="-128"/>
              </a:rPr>
              <a:t>だけで</a:t>
            </a:r>
            <a:r>
              <a:rPr kumimoji="1" lang="ja-JP" altLang="en-US" b="1" dirty="0">
                <a:latin typeface="Meiryo UI" panose="020B0604030504040204" pitchFamily="50" charset="-128"/>
                <a:ea typeface="Meiryo UI" panose="020B0604030504040204" pitchFamily="50" charset="-128"/>
              </a:rPr>
              <a:t>なく、街の</a:t>
            </a:r>
            <a:r>
              <a:rPr kumimoji="1" lang="en-US" altLang="ja-JP" b="1" dirty="0">
                <a:latin typeface="Meiryo UI" panose="020B0604030504040204" pitchFamily="50" charset="-128"/>
                <a:ea typeface="Meiryo UI" panose="020B0604030504040204" pitchFamily="50" charset="-128"/>
              </a:rPr>
              <a:t>DX</a:t>
            </a:r>
            <a:r>
              <a:rPr kumimoji="1" lang="ja-JP" altLang="en-US" b="1" dirty="0">
                <a:latin typeface="Meiryo UI" panose="020B0604030504040204" pitchFamily="50" charset="-128"/>
                <a:ea typeface="Meiryo UI" panose="020B0604030504040204" pitchFamily="50" charset="-128"/>
              </a:rPr>
              <a:t>（スマートシティ化）の強化が求められている</a:t>
            </a:r>
          </a:p>
        </p:txBody>
      </p:sp>
      <p:sp>
        <p:nvSpPr>
          <p:cNvPr id="2" name="二等辺三角形 1">
            <a:extLst>
              <a:ext uri="{FF2B5EF4-FFF2-40B4-BE49-F238E27FC236}">
                <a16:creationId xmlns:a16="http://schemas.microsoft.com/office/drawing/2014/main" id="{B5759999-757E-407A-A512-C9613BC1B291}"/>
              </a:ext>
            </a:extLst>
          </p:cNvPr>
          <p:cNvSpPr/>
          <p:nvPr/>
        </p:nvSpPr>
        <p:spPr>
          <a:xfrm rot="10800000">
            <a:off x="2242782" y="5842722"/>
            <a:ext cx="4790364" cy="2882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98A6D645-A861-4934-B760-8BED8D7F601C}"/>
              </a:ext>
            </a:extLst>
          </p:cNvPr>
          <p:cNvSpPr/>
          <p:nvPr/>
        </p:nvSpPr>
        <p:spPr>
          <a:xfrm>
            <a:off x="8263519" y="172421"/>
            <a:ext cx="736481" cy="31817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脅威</a:t>
            </a:r>
          </a:p>
        </p:txBody>
      </p:sp>
      <p:sp>
        <p:nvSpPr>
          <p:cNvPr id="3" name="スライド番号プレースホルダー 2"/>
          <p:cNvSpPr>
            <a:spLocks noGrp="1"/>
          </p:cNvSpPr>
          <p:nvPr>
            <p:ph type="sldNum" sz="quarter" idx="12"/>
          </p:nvPr>
        </p:nvSpPr>
        <p:spPr>
          <a:xfrm>
            <a:off x="6942600" y="6422510"/>
            <a:ext cx="2057400" cy="365125"/>
          </a:xfrm>
        </p:spPr>
        <p:txBody>
          <a:bodyPr/>
          <a:lstStyle/>
          <a:p>
            <a:fld id="{A404EE71-E5DC-4304-A6EA-B61DBE667D0D}" type="slidenum">
              <a:rPr kumimoji="1" lang="ja-JP" altLang="en-US" smtClean="0"/>
              <a:t>4</a:t>
            </a:fld>
            <a:endParaRPr kumimoji="1" lang="ja-JP" altLang="en-US"/>
          </a:p>
        </p:txBody>
      </p:sp>
    </p:spTree>
    <p:extLst>
      <p:ext uri="{BB962C8B-B14F-4D97-AF65-F5344CB8AC3E}">
        <p14:creationId xmlns:p14="http://schemas.microsoft.com/office/powerpoint/2010/main" val="173679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068B484-6FFD-4A14-B24D-0A043433D089}"/>
              </a:ext>
            </a:extLst>
          </p:cNvPr>
          <p:cNvPicPr>
            <a:picLocks noChangeAspect="1"/>
          </p:cNvPicPr>
          <p:nvPr/>
        </p:nvPicPr>
        <p:blipFill rotWithShape="1">
          <a:blip r:embed="rId2"/>
          <a:srcRect l="6769" t="8672" r="7846" b="4712"/>
          <a:stretch/>
        </p:blipFill>
        <p:spPr>
          <a:xfrm>
            <a:off x="87498" y="3250356"/>
            <a:ext cx="4769863" cy="3225745"/>
          </a:xfrm>
          <a:prstGeom prst="rect">
            <a:avLst/>
          </a:prstGeom>
          <a:ln>
            <a:solidFill>
              <a:schemeClr val="bg1">
                <a:lumMod val="65000"/>
              </a:schemeClr>
            </a:solidFill>
          </a:ln>
        </p:spPr>
      </p:pic>
      <p:pic>
        <p:nvPicPr>
          <p:cNvPr id="5" name="図 4">
            <a:extLst>
              <a:ext uri="{FF2B5EF4-FFF2-40B4-BE49-F238E27FC236}">
                <a16:creationId xmlns:a16="http://schemas.microsoft.com/office/drawing/2014/main" id="{1EC97671-3E39-4C4B-8BB7-1D4CF13094D0}"/>
              </a:ext>
            </a:extLst>
          </p:cNvPr>
          <p:cNvPicPr>
            <a:picLocks noChangeAspect="1"/>
          </p:cNvPicPr>
          <p:nvPr/>
        </p:nvPicPr>
        <p:blipFill rotWithShape="1">
          <a:blip r:embed="rId3"/>
          <a:srcRect l="10897" t="9124" r="11443" b="9086"/>
          <a:stretch/>
        </p:blipFill>
        <p:spPr>
          <a:xfrm>
            <a:off x="5053058" y="3985144"/>
            <a:ext cx="3846145" cy="2700433"/>
          </a:xfrm>
          <a:prstGeom prst="rect">
            <a:avLst/>
          </a:prstGeom>
        </p:spPr>
      </p:pic>
      <p:sp>
        <p:nvSpPr>
          <p:cNvPr id="6" name="正方形/長方形 5">
            <a:extLst>
              <a:ext uri="{FF2B5EF4-FFF2-40B4-BE49-F238E27FC236}">
                <a16:creationId xmlns:a16="http://schemas.microsoft.com/office/drawing/2014/main" id="{10CAFBA5-BD43-45A4-9AE4-0870789B7C03}"/>
              </a:ext>
            </a:extLst>
          </p:cNvPr>
          <p:cNvSpPr/>
          <p:nvPr/>
        </p:nvSpPr>
        <p:spPr>
          <a:xfrm>
            <a:off x="404190" y="1083883"/>
            <a:ext cx="8546627" cy="1569660"/>
          </a:xfrm>
          <a:prstGeom prst="rect">
            <a:avLst/>
          </a:prstGeom>
          <a:ln>
            <a:solidFill>
              <a:schemeClr val="bg1">
                <a:lumMod val="50000"/>
              </a:schemeClr>
            </a:solidFill>
          </a:ln>
        </p:spPr>
        <p:txBody>
          <a:bodyPr wrap="square">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都は、デジタルの力を活用した行政を総合的に推進し、都政の</a:t>
            </a:r>
            <a:r>
              <a:rPr kumimoji="1" lang="en-US" altLang="ja-JP" sz="1400" dirty="0">
                <a:latin typeface="Meiryo UI" panose="020B0604030504040204" pitchFamily="50" charset="-128"/>
                <a:ea typeface="Meiryo UI" panose="020B0604030504040204" pitchFamily="50" charset="-128"/>
              </a:rPr>
              <a:t>QOS</a:t>
            </a:r>
            <a:r>
              <a:rPr kumimoji="1" lang="ja-JP" altLang="en-US" sz="1400" dirty="0">
                <a:latin typeface="Meiryo UI" panose="020B0604030504040204" pitchFamily="50" charset="-128"/>
                <a:ea typeface="Meiryo UI" panose="020B0604030504040204" pitchFamily="50" charset="-128"/>
              </a:rPr>
              <a:t>を飛躍的に向上させるため、新たにデジタルサービス局を設置。</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ja-JP" altLang="en-US" sz="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デジタルサービス局は、①</a:t>
            </a:r>
            <a:r>
              <a:rPr kumimoji="1" lang="ja-JP" altLang="en-US" sz="1400" b="1" u="sng" dirty="0">
                <a:latin typeface="Meiryo UI" panose="020B0604030504040204" pitchFamily="50" charset="-128"/>
                <a:ea typeface="Meiryo UI" panose="020B0604030504040204" pitchFamily="50" charset="-128"/>
              </a:rPr>
              <a:t>「各局・区市町村の</a:t>
            </a:r>
            <a:r>
              <a:rPr kumimoji="1" lang="en-US" altLang="ja-JP" sz="1400" b="1" u="sng" dirty="0">
                <a:latin typeface="Meiryo UI" panose="020B0604030504040204" pitchFamily="50" charset="-128"/>
                <a:ea typeface="Meiryo UI" panose="020B0604030504040204" pitchFamily="50" charset="-128"/>
              </a:rPr>
              <a:t>DX</a:t>
            </a:r>
            <a:r>
              <a:rPr kumimoji="1" lang="ja-JP" altLang="en-US" sz="1400" b="1" u="sng" dirty="0">
                <a:latin typeface="Meiryo UI" panose="020B0604030504040204" pitchFamily="50" charset="-128"/>
                <a:ea typeface="Meiryo UI" panose="020B0604030504040204" pitchFamily="50" charset="-128"/>
              </a:rPr>
              <a:t>推進を技術面からサポート」、②「デジタルに関する全庁統括」、③「デジタル人材の結集と都庁職員の育成」</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つの機能を中心にデジタルガバメント・都庁の実現に寄与。</a:t>
            </a:r>
          </a:p>
          <a:p>
            <a:pPr marL="285750" indent="-285750">
              <a:buFont typeface="Arial" panose="020B0604020202020204" pitchFamily="34" charset="0"/>
              <a:buChar char="•"/>
            </a:pPr>
            <a:endParaRPr kumimoji="1" lang="en-US" altLang="ja-JP" sz="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また、スマート東京の実現に向け、電波の道で「つながる東京」、公共施設や都民サービスのデジタルシフト＝「街の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」、行政のデジタルシフト＝「行政の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つの柱で施策を展開し、都民の</a:t>
            </a:r>
            <a:r>
              <a:rPr kumimoji="1" lang="en-US" altLang="ja-JP" sz="1400" dirty="0">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の向上を実現。</a:t>
            </a:r>
            <a:endParaRPr lang="ja-JP" altLang="en-US" sz="1400" dirty="0"/>
          </a:p>
        </p:txBody>
      </p:sp>
      <p:sp>
        <p:nvSpPr>
          <p:cNvPr id="8" name="テキスト ボックス 7">
            <a:extLst>
              <a:ext uri="{FF2B5EF4-FFF2-40B4-BE49-F238E27FC236}">
                <a16:creationId xmlns:a16="http://schemas.microsoft.com/office/drawing/2014/main" id="{5A7973DE-6CE3-4A4F-A4F3-08FDB5440F14}"/>
              </a:ext>
            </a:extLst>
          </p:cNvPr>
          <p:cNvSpPr txBox="1"/>
          <p:nvPr/>
        </p:nvSpPr>
        <p:spPr>
          <a:xfrm>
            <a:off x="32111" y="90456"/>
            <a:ext cx="740779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　東京都はデジタル改革推進のため、デジタルサービス局を新たに創設</a:t>
            </a:r>
            <a:endParaRPr kumimoji="1" lang="en-US" altLang="ja-JP" sz="2000"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5DA846C1-4C2B-4A2F-AC31-117399C9BD9E}"/>
              </a:ext>
            </a:extLst>
          </p:cNvPr>
          <p:cNvCxnSpPr/>
          <p:nvPr/>
        </p:nvCxnSpPr>
        <p:spPr>
          <a:xfrm>
            <a:off x="72000" y="606631"/>
            <a:ext cx="9072000" cy="0"/>
          </a:xfrm>
          <a:prstGeom prst="line">
            <a:avLst/>
          </a:prstGeom>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FDB83D1A-0DA8-43C3-A2D6-CE12ACDD7FAD}"/>
              </a:ext>
            </a:extLst>
          </p:cNvPr>
          <p:cNvSpPr/>
          <p:nvPr/>
        </p:nvSpPr>
        <p:spPr>
          <a:xfrm>
            <a:off x="5053058" y="2752563"/>
            <a:ext cx="3002745" cy="1200329"/>
          </a:xfrm>
          <a:prstGeom prst="rect">
            <a:avLst/>
          </a:prstGeom>
        </p:spPr>
        <p:txBody>
          <a:bodyPr wrap="non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人員</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　局の職員定数　</a:t>
            </a:r>
            <a:r>
              <a:rPr lang="en-US" altLang="ja-JP" sz="1200" dirty="0">
                <a:latin typeface="Meiryo UI" panose="020B0604030504040204" pitchFamily="50" charset="-128"/>
                <a:ea typeface="Meiryo UI" panose="020B0604030504040204" pitchFamily="50" charset="-128"/>
              </a:rPr>
              <a:t>180</a:t>
            </a:r>
            <a:r>
              <a:rPr lang="ja-JP" altLang="en-US" sz="1200" dirty="0">
                <a:latin typeface="Meiryo UI" panose="020B0604030504040204" pitchFamily="50" charset="-128"/>
                <a:ea typeface="Meiryo UI" panose="020B0604030504040204" pitchFamily="50" charset="-128"/>
              </a:rPr>
              <a:t>名（令和</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うち民間人材</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予算</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　当初予算　</a:t>
            </a:r>
            <a:r>
              <a:rPr lang="en-US" altLang="ja-JP" sz="1200" dirty="0">
                <a:latin typeface="Meiryo UI" panose="020B0604030504040204" pitchFamily="50" charset="-128"/>
                <a:ea typeface="Meiryo UI" panose="020B0604030504040204" pitchFamily="50" charset="-128"/>
              </a:rPr>
              <a:t>259</a:t>
            </a:r>
            <a:r>
              <a:rPr lang="ja-JP" altLang="en-US" sz="1200" dirty="0">
                <a:latin typeface="Meiryo UI" panose="020B0604030504040204" pitchFamily="50" charset="-128"/>
                <a:ea typeface="Meiryo UI" panose="020B0604030504040204" pitchFamily="50" charset="-128"/>
              </a:rPr>
              <a:t>億円（令和</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5C193B68-219F-4AA7-AD9B-D662A42FCABF}"/>
              </a:ext>
            </a:extLst>
          </p:cNvPr>
          <p:cNvSpPr/>
          <p:nvPr/>
        </p:nvSpPr>
        <p:spPr>
          <a:xfrm>
            <a:off x="404190" y="733235"/>
            <a:ext cx="4855816" cy="307777"/>
          </a:xfrm>
          <a:prstGeom prst="rect">
            <a:avLst/>
          </a:prstGeom>
        </p:spPr>
        <p:txBody>
          <a:bodyPr wrap="none">
            <a:spAutoFit/>
          </a:bodyPr>
          <a:lstStyle/>
          <a:p>
            <a:r>
              <a:rPr kumimoji="1" lang="ja-JP" altLang="en-US" sz="1400" b="1" dirty="0">
                <a:latin typeface="Meiryo UI" panose="020B0604030504040204" pitchFamily="50" charset="-128"/>
                <a:ea typeface="Meiryo UI" panose="020B0604030504040204" pitchFamily="50" charset="-128"/>
              </a:rPr>
              <a:t>東京都デジタルサービス局の概要（東京都のホームページより）</a:t>
            </a:r>
            <a:endParaRPr lang="ja-JP" altLang="en-US" sz="1400" dirty="0"/>
          </a:p>
        </p:txBody>
      </p:sp>
      <p:sp>
        <p:nvSpPr>
          <p:cNvPr id="12" name="四角形: 角を丸くする 11">
            <a:extLst>
              <a:ext uri="{FF2B5EF4-FFF2-40B4-BE49-F238E27FC236}">
                <a16:creationId xmlns:a16="http://schemas.microsoft.com/office/drawing/2014/main" id="{1C03C27A-9CBC-43DE-A832-E319F6362D56}"/>
              </a:ext>
            </a:extLst>
          </p:cNvPr>
          <p:cNvSpPr/>
          <p:nvPr/>
        </p:nvSpPr>
        <p:spPr>
          <a:xfrm>
            <a:off x="8263519" y="172421"/>
            <a:ext cx="736481" cy="318177"/>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脅威</a:t>
            </a:r>
          </a:p>
        </p:txBody>
      </p:sp>
      <p:sp>
        <p:nvSpPr>
          <p:cNvPr id="2" name="スライド番号プレースホルダー 1"/>
          <p:cNvSpPr>
            <a:spLocks noGrp="1"/>
          </p:cNvSpPr>
          <p:nvPr>
            <p:ph type="sldNum" sz="quarter" idx="12"/>
          </p:nvPr>
        </p:nvSpPr>
        <p:spPr>
          <a:xfrm>
            <a:off x="7037500" y="6356351"/>
            <a:ext cx="2057400" cy="365125"/>
          </a:xfrm>
        </p:spPr>
        <p:txBody>
          <a:bodyPr/>
          <a:lstStyle/>
          <a:p>
            <a:fld id="{A404EE71-E5DC-4304-A6EA-B61DBE667D0D}" type="slidenum">
              <a:rPr kumimoji="1" lang="ja-JP" altLang="en-US" smtClean="0"/>
              <a:t>5</a:t>
            </a:fld>
            <a:endParaRPr kumimoji="1" lang="ja-JP" altLang="en-US"/>
          </a:p>
        </p:txBody>
      </p:sp>
      <p:sp>
        <p:nvSpPr>
          <p:cNvPr id="3" name="正方形/長方形 2"/>
          <p:cNvSpPr/>
          <p:nvPr/>
        </p:nvSpPr>
        <p:spPr>
          <a:xfrm>
            <a:off x="32111" y="2810116"/>
            <a:ext cx="1358064" cy="276999"/>
          </a:xfrm>
          <a:prstGeom prst="rect">
            <a:avLst/>
          </a:prstGeom>
        </p:spPr>
        <p:txBody>
          <a:bodyPr wrap="non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組織と事務分掌</a:t>
            </a:r>
            <a:r>
              <a:rPr lang="en-US" altLang="ja-JP"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17194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自動的に生成された説明">
            <a:extLst>
              <a:ext uri="{FF2B5EF4-FFF2-40B4-BE49-F238E27FC236}">
                <a16:creationId xmlns:a16="http://schemas.microsoft.com/office/drawing/2014/main" id="{8C6B3751-1DFC-4479-A251-A70FE82CA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56" y="1207567"/>
            <a:ext cx="7983940" cy="5513909"/>
          </a:xfrm>
          <a:prstGeom prst="rect">
            <a:avLst/>
          </a:prstGeom>
        </p:spPr>
      </p:pic>
      <p:sp>
        <p:nvSpPr>
          <p:cNvPr id="8" name="四角形: 角を丸くする 7">
            <a:extLst>
              <a:ext uri="{FF2B5EF4-FFF2-40B4-BE49-F238E27FC236}">
                <a16:creationId xmlns:a16="http://schemas.microsoft.com/office/drawing/2014/main" id="{6A529A28-6EF8-45FD-8E83-FC9CEA3AA31A}"/>
              </a:ext>
            </a:extLst>
          </p:cNvPr>
          <p:cNvSpPr/>
          <p:nvPr/>
        </p:nvSpPr>
        <p:spPr>
          <a:xfrm>
            <a:off x="8162490" y="166078"/>
            <a:ext cx="770813" cy="318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機会</a:t>
            </a:r>
          </a:p>
        </p:txBody>
      </p:sp>
      <p:sp>
        <p:nvSpPr>
          <p:cNvPr id="9" name="テキスト ボックス 8">
            <a:extLst>
              <a:ext uri="{FF2B5EF4-FFF2-40B4-BE49-F238E27FC236}">
                <a16:creationId xmlns:a16="http://schemas.microsoft.com/office/drawing/2014/main" id="{328F5C30-CA86-4C34-B823-15195585690D}"/>
              </a:ext>
            </a:extLst>
          </p:cNvPr>
          <p:cNvSpPr txBox="1"/>
          <p:nvPr/>
        </p:nvSpPr>
        <p:spPr>
          <a:xfrm>
            <a:off x="210697" y="112499"/>
            <a:ext cx="703590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政府は、デジタル改革を強力に推進し、法整備とデジタル庁を実現</a:t>
            </a:r>
          </a:p>
        </p:txBody>
      </p:sp>
      <p:cxnSp>
        <p:nvCxnSpPr>
          <p:cNvPr id="10" name="直線コネクタ 9">
            <a:extLst>
              <a:ext uri="{FF2B5EF4-FFF2-40B4-BE49-F238E27FC236}">
                <a16:creationId xmlns:a16="http://schemas.microsoft.com/office/drawing/2014/main" id="{F70CA186-7F3C-41E6-9CFE-64B64F01659E}"/>
              </a:ext>
            </a:extLst>
          </p:cNvPr>
          <p:cNvCxnSpPr/>
          <p:nvPr/>
        </p:nvCxnSpPr>
        <p:spPr>
          <a:xfrm>
            <a:off x="144000" y="620156"/>
            <a:ext cx="8856000" cy="0"/>
          </a:xfrm>
          <a:prstGeom prst="line">
            <a:avLst/>
          </a:prstGeom>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B1DCD5D2-6075-4907-90A4-FA46DF04F088}"/>
              </a:ext>
            </a:extLst>
          </p:cNvPr>
          <p:cNvSpPr/>
          <p:nvPr/>
        </p:nvSpPr>
        <p:spPr>
          <a:xfrm>
            <a:off x="769241" y="656409"/>
            <a:ext cx="7794729" cy="338554"/>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政府はデジタル改革の実効性を担保するために、関連法案の整備とデジタル設置を決めた。</a:t>
            </a:r>
          </a:p>
        </p:txBody>
      </p:sp>
      <p:sp>
        <p:nvSpPr>
          <p:cNvPr id="2" name="正方形/長方形 1">
            <a:extLst>
              <a:ext uri="{FF2B5EF4-FFF2-40B4-BE49-F238E27FC236}">
                <a16:creationId xmlns:a16="http://schemas.microsoft.com/office/drawing/2014/main" id="{C5D52F9F-4DE0-4640-89D5-F231C060BAA8}"/>
              </a:ext>
            </a:extLst>
          </p:cNvPr>
          <p:cNvSpPr/>
          <p:nvPr/>
        </p:nvSpPr>
        <p:spPr>
          <a:xfrm>
            <a:off x="4899171" y="2086876"/>
            <a:ext cx="3680873" cy="193145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64514E3B-C819-4A79-93BD-9C20A1C42B70}"/>
              </a:ext>
            </a:extLst>
          </p:cNvPr>
          <p:cNvCxnSpPr/>
          <p:nvPr/>
        </p:nvCxnSpPr>
        <p:spPr>
          <a:xfrm>
            <a:off x="5150840" y="3671661"/>
            <a:ext cx="32045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A1EF41E-FD81-447A-B39B-BDF9FC19CE33}"/>
              </a:ext>
            </a:extLst>
          </p:cNvPr>
          <p:cNvCxnSpPr/>
          <p:nvPr/>
        </p:nvCxnSpPr>
        <p:spPr>
          <a:xfrm>
            <a:off x="5134062" y="3842237"/>
            <a:ext cx="165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6857199" y="6356351"/>
            <a:ext cx="2057400" cy="365125"/>
          </a:xfrm>
        </p:spPr>
        <p:txBody>
          <a:bodyPr/>
          <a:lstStyle/>
          <a:p>
            <a:fld id="{A404EE71-E5DC-4304-A6EA-B61DBE667D0D}" type="slidenum">
              <a:rPr kumimoji="1" lang="ja-JP" altLang="en-US" smtClean="0"/>
              <a:t>6</a:t>
            </a:fld>
            <a:endParaRPr kumimoji="1" lang="ja-JP" altLang="en-US"/>
          </a:p>
        </p:txBody>
      </p:sp>
      <p:sp>
        <p:nvSpPr>
          <p:cNvPr id="5" name="テキスト ボックス 4"/>
          <p:cNvSpPr txBox="1"/>
          <p:nvPr/>
        </p:nvSpPr>
        <p:spPr>
          <a:xfrm>
            <a:off x="6677480" y="1199628"/>
            <a:ext cx="2053767"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2021</a:t>
            </a:r>
            <a:r>
              <a:rPr kumimoji="1" lang="ja-JP" altLang="en-US" sz="1400" b="1" dirty="0">
                <a:latin typeface="Meiryo UI" panose="020B0604030504040204" pitchFamily="50" charset="-128"/>
                <a:ea typeface="Meiryo UI" panose="020B0604030504040204" pitchFamily="50" charset="-128"/>
              </a:rPr>
              <a:t>年</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月</a:t>
            </a:r>
            <a:r>
              <a:rPr kumimoji="1" lang="en-US" altLang="ja-JP" sz="1400" b="1" dirty="0">
                <a:latin typeface="Meiryo UI" panose="020B0604030504040204" pitchFamily="50" charset="-128"/>
                <a:ea typeface="Meiryo UI" panose="020B0604030504040204" pitchFamily="50" charset="-128"/>
              </a:rPr>
              <a:t>12</a:t>
            </a:r>
            <a:r>
              <a:rPr kumimoji="1" lang="ja-JP" altLang="en-US" sz="1400" b="1" dirty="0">
                <a:latin typeface="Meiryo UI" panose="020B0604030504040204" pitchFamily="50" charset="-128"/>
                <a:ea typeface="Meiryo UI" panose="020B0604030504040204" pitchFamily="50" charset="-128"/>
              </a:rPr>
              <a:t>日　成立</a:t>
            </a:r>
          </a:p>
        </p:txBody>
      </p:sp>
    </p:spTree>
    <p:extLst>
      <p:ext uri="{BB962C8B-B14F-4D97-AF65-F5344CB8AC3E}">
        <p14:creationId xmlns:p14="http://schemas.microsoft.com/office/powerpoint/2010/main" val="122407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D49390A-F4EB-44BB-B23D-1CBCCE93058F}"/>
              </a:ext>
            </a:extLst>
          </p:cNvPr>
          <p:cNvSpPr/>
          <p:nvPr/>
        </p:nvSpPr>
        <p:spPr>
          <a:xfrm>
            <a:off x="8162490" y="128299"/>
            <a:ext cx="770813" cy="318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機会</a:t>
            </a:r>
          </a:p>
        </p:txBody>
      </p:sp>
      <p:sp>
        <p:nvSpPr>
          <p:cNvPr id="7" name="テキスト ボックス 6">
            <a:extLst>
              <a:ext uri="{FF2B5EF4-FFF2-40B4-BE49-F238E27FC236}">
                <a16:creationId xmlns:a16="http://schemas.microsoft.com/office/drawing/2014/main" id="{148BB091-22CA-435F-9BE9-385359F5D628}"/>
              </a:ext>
            </a:extLst>
          </p:cNvPr>
          <p:cNvSpPr txBox="1"/>
          <p:nvPr/>
        </p:nvSpPr>
        <p:spPr>
          <a:xfrm>
            <a:off x="210697" y="112499"/>
            <a:ext cx="5987537" cy="707886"/>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国のデジタル改革の最大の目玉は「デジタル庁」の創設</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同庁への権限と予算の集約を行うこととしている。</a:t>
            </a:r>
          </a:p>
        </p:txBody>
      </p:sp>
      <p:cxnSp>
        <p:nvCxnSpPr>
          <p:cNvPr id="8" name="直線コネクタ 7">
            <a:extLst>
              <a:ext uri="{FF2B5EF4-FFF2-40B4-BE49-F238E27FC236}">
                <a16:creationId xmlns:a16="http://schemas.microsoft.com/office/drawing/2014/main" id="{8DA0AC01-2FA7-465F-823A-EDA45F8F3B33}"/>
              </a:ext>
            </a:extLst>
          </p:cNvPr>
          <p:cNvCxnSpPr/>
          <p:nvPr/>
        </p:nvCxnSpPr>
        <p:spPr>
          <a:xfrm>
            <a:off x="144000" y="820385"/>
            <a:ext cx="8856000" cy="0"/>
          </a:xfrm>
          <a:prstGeom prst="line">
            <a:avLst/>
          </a:prstGeom>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8361B506-BA56-45D6-83DE-82CE860F9DC5}"/>
              </a:ext>
            </a:extLst>
          </p:cNvPr>
          <p:cNvSpPr/>
          <p:nvPr/>
        </p:nvSpPr>
        <p:spPr>
          <a:xfrm>
            <a:off x="403880" y="896519"/>
            <a:ext cx="8364765" cy="523220"/>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デジタル社会の形成に関する司令塔として、行政の縦割りを打破し、行政サービスを抜本的に向上、と謳っている。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大阪府においてもデジタル庁と歩調を合わせ、</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街の</a:t>
            </a:r>
            <a:r>
              <a:rPr lang="en-US" altLang="ja-JP" sz="1400" dirty="0">
                <a:latin typeface="Meiryo UI" panose="020B0604030504040204" pitchFamily="50" charset="-128"/>
                <a:ea typeface="Meiryo UI" panose="020B0604030504040204" pitchFamily="50" charset="-128"/>
              </a:rPr>
              <a:t>DX』 </a:t>
            </a:r>
            <a:r>
              <a:rPr lang="ja-JP" altLang="en-US" sz="1400" dirty="0">
                <a:latin typeface="Meiryo UI" panose="020B0604030504040204" pitchFamily="50" charset="-128"/>
                <a:ea typeface="Meiryo UI" panose="020B0604030504040204" pitchFamily="50" charset="-128"/>
              </a:rPr>
              <a:t>や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行政</a:t>
            </a:r>
            <a:r>
              <a:rPr lang="en-US" altLang="ja-JP" sz="1400" dirty="0">
                <a:latin typeface="Meiryo UI" panose="020B0604030504040204" pitchFamily="50" charset="-128"/>
                <a:ea typeface="Meiryo UI" panose="020B0604030504040204" pitchFamily="50" charset="-128"/>
              </a:rPr>
              <a:t>DX』 </a:t>
            </a:r>
            <a:r>
              <a:rPr lang="ja-JP" altLang="en-US" sz="1400" dirty="0">
                <a:latin typeface="Meiryo UI" panose="020B0604030504040204" pitchFamily="50" charset="-128"/>
                <a:ea typeface="Meiryo UI" panose="020B0604030504040204" pitchFamily="50" charset="-128"/>
              </a:rPr>
              <a:t>の推進を図るべき。</a:t>
            </a:r>
          </a:p>
        </p:txBody>
      </p:sp>
      <p:sp>
        <p:nvSpPr>
          <p:cNvPr id="10" name="正方形/長方形 9">
            <a:extLst>
              <a:ext uri="{FF2B5EF4-FFF2-40B4-BE49-F238E27FC236}">
                <a16:creationId xmlns:a16="http://schemas.microsoft.com/office/drawing/2014/main" id="{2BC21173-017D-4D17-9A3A-3AA8C0D2CC47}"/>
              </a:ext>
            </a:extLst>
          </p:cNvPr>
          <p:cNvSpPr/>
          <p:nvPr/>
        </p:nvSpPr>
        <p:spPr>
          <a:xfrm>
            <a:off x="1975723" y="1495933"/>
            <a:ext cx="6957580" cy="1324473"/>
          </a:xfrm>
          <a:prstGeom prst="rect">
            <a:avLst/>
          </a:prstGeom>
          <a:solidFill>
            <a:schemeClr val="accent1">
              <a:lumMod val="20000"/>
              <a:lumOff val="80000"/>
            </a:schemeClr>
          </a:solidFill>
          <a:ln>
            <a:solidFill>
              <a:schemeClr val="accent1"/>
            </a:solidFill>
          </a:ln>
        </p:spPr>
        <p:txBody>
          <a:bodyPr wrap="square" anchor="ctr" anchorCtr="0">
            <a:noAutofit/>
          </a:bodyPr>
          <a:lstStyle/>
          <a:p>
            <a:pPr>
              <a:lnSpc>
                <a:spcPts val="2400"/>
              </a:lnSpc>
            </a:pPr>
            <a:r>
              <a:rPr kumimoji="1" lang="ja-JP" altLang="en-US" sz="1600" dirty="0">
                <a:latin typeface="Meiryo UI" panose="020B0604030504040204" pitchFamily="50" charset="-128"/>
                <a:ea typeface="Meiryo UI" panose="020B0604030504040204" pitchFamily="50" charset="-128"/>
              </a:rPr>
              <a:t>① 強力な総合調整機能（勧告権等）を有する組織</a:t>
            </a: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dirty="0">
                <a:latin typeface="Meiryo UI" panose="020B0604030504040204" pitchFamily="50" charset="-128"/>
                <a:ea typeface="Meiryo UI" panose="020B0604030504040204" pitchFamily="50" charset="-128"/>
              </a:rPr>
              <a:t>② 基本方針策定など企画立案、情報システムの統括・監理</a:t>
            </a: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dirty="0">
                <a:latin typeface="Meiryo UI" panose="020B0604030504040204" pitchFamily="50" charset="-128"/>
                <a:ea typeface="Meiryo UI" panose="020B0604030504040204" pitchFamily="50" charset="-128"/>
              </a:rPr>
              <a:t>③ 地方共通のデジタル基盤、マイナンバー、データ利活用等の業務を強力に推進</a:t>
            </a:r>
            <a:endParaRPr kumimoji="1" lang="en-US" altLang="ja-JP" sz="1600" dirty="0">
              <a:latin typeface="Meiryo UI" panose="020B0604030504040204" pitchFamily="50" charset="-128"/>
              <a:ea typeface="Meiryo UI" panose="020B0604030504040204" pitchFamily="50" charset="-128"/>
            </a:endParaRPr>
          </a:p>
          <a:p>
            <a:pPr>
              <a:lnSpc>
                <a:spcPts val="2400"/>
              </a:lnSpc>
            </a:pPr>
            <a:r>
              <a:rPr kumimoji="1" lang="ja-JP" altLang="en-US" sz="1600" dirty="0">
                <a:latin typeface="Meiryo UI" panose="020B0604030504040204" pitchFamily="50" charset="-128"/>
                <a:ea typeface="Meiryo UI" panose="020B0604030504040204" pitchFamily="50" charset="-128"/>
              </a:rPr>
              <a:t>④ 内閣直属の組織で、デジタル大臣やデジタル監を置く</a:t>
            </a:r>
          </a:p>
        </p:txBody>
      </p:sp>
      <p:sp>
        <p:nvSpPr>
          <p:cNvPr id="12" name="四角形: 角を丸くする 11">
            <a:extLst>
              <a:ext uri="{FF2B5EF4-FFF2-40B4-BE49-F238E27FC236}">
                <a16:creationId xmlns:a16="http://schemas.microsoft.com/office/drawing/2014/main" id="{2938C885-8B9B-4624-A93C-9CF5DD6A7399}"/>
              </a:ext>
            </a:extLst>
          </p:cNvPr>
          <p:cNvSpPr/>
          <p:nvPr/>
        </p:nvSpPr>
        <p:spPr>
          <a:xfrm>
            <a:off x="489959" y="1495934"/>
            <a:ext cx="1327660" cy="1324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デジタル庁の主な権能</a:t>
            </a:r>
          </a:p>
        </p:txBody>
      </p:sp>
      <p:sp>
        <p:nvSpPr>
          <p:cNvPr id="2" name="スライド番号プレースホルダー 1"/>
          <p:cNvSpPr>
            <a:spLocks noGrp="1"/>
          </p:cNvSpPr>
          <p:nvPr>
            <p:ph type="sldNum" sz="quarter" idx="12"/>
          </p:nvPr>
        </p:nvSpPr>
        <p:spPr>
          <a:xfrm>
            <a:off x="7001798" y="6487129"/>
            <a:ext cx="2057400" cy="365125"/>
          </a:xfrm>
        </p:spPr>
        <p:txBody>
          <a:bodyPr/>
          <a:lstStyle/>
          <a:p>
            <a:fld id="{A404EE71-E5DC-4304-A6EA-B61DBE667D0D}" type="slidenum">
              <a:rPr kumimoji="1" lang="ja-JP" altLang="en-US" smtClean="0"/>
              <a:t>7</a:t>
            </a:fld>
            <a:endParaRPr kumimoji="1" lang="ja-JP" altLang="en-US"/>
          </a:p>
        </p:txBody>
      </p:sp>
      <p:graphicFrame>
        <p:nvGraphicFramePr>
          <p:cNvPr id="11" name="表 5">
            <a:extLst>
              <a:ext uri="{FF2B5EF4-FFF2-40B4-BE49-F238E27FC236}">
                <a16:creationId xmlns:a16="http://schemas.microsoft.com/office/drawing/2014/main" id="{3033B690-C6DB-4B0C-971A-F9DD00A60ADC}"/>
              </a:ext>
            </a:extLst>
          </p:cNvPr>
          <p:cNvGraphicFramePr>
            <a:graphicFrameLocks noGrp="1"/>
          </p:cNvGraphicFramePr>
          <p:nvPr>
            <p:extLst>
              <p:ext uri="{D42A27DB-BD31-4B8C-83A1-F6EECF244321}">
                <p14:modId xmlns:p14="http://schemas.microsoft.com/office/powerpoint/2010/main" val="843858499"/>
              </p:ext>
            </p:extLst>
          </p:nvPr>
        </p:nvGraphicFramePr>
        <p:xfrm>
          <a:off x="403880" y="3341572"/>
          <a:ext cx="5637324" cy="3201162"/>
        </p:xfrm>
        <a:graphic>
          <a:graphicData uri="http://schemas.openxmlformats.org/drawingml/2006/table">
            <a:tbl>
              <a:tblPr firstRow="1" bandRow="1">
                <a:tableStyleId>{5C22544A-7EE6-4342-B048-85BDC9FD1C3A}</a:tableStyleId>
              </a:tblPr>
              <a:tblGrid>
                <a:gridCol w="1618397">
                  <a:extLst>
                    <a:ext uri="{9D8B030D-6E8A-4147-A177-3AD203B41FA5}">
                      <a16:colId xmlns:a16="http://schemas.microsoft.com/office/drawing/2014/main" val="1673216636"/>
                    </a:ext>
                  </a:extLst>
                </a:gridCol>
                <a:gridCol w="1993187">
                  <a:extLst>
                    <a:ext uri="{9D8B030D-6E8A-4147-A177-3AD203B41FA5}">
                      <a16:colId xmlns:a16="http://schemas.microsoft.com/office/drawing/2014/main" val="3219324083"/>
                    </a:ext>
                  </a:extLst>
                </a:gridCol>
                <a:gridCol w="2025740">
                  <a:extLst>
                    <a:ext uri="{9D8B030D-6E8A-4147-A177-3AD203B41FA5}">
                      <a16:colId xmlns:a16="http://schemas.microsoft.com/office/drawing/2014/main" val="3433461256"/>
                    </a:ext>
                  </a:extLst>
                </a:gridCol>
              </a:tblGrid>
              <a:tr h="266661">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国</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tc>
                <a:extLst>
                  <a:ext uri="{0D108BD9-81ED-4DB2-BD59-A6C34878D82A}">
                    <a16:rowId xmlns:a16="http://schemas.microsoft.com/office/drawing/2014/main" val="3425373170"/>
                  </a:ext>
                </a:extLst>
              </a:tr>
              <a:tr h="915162">
                <a:tc>
                  <a:txBody>
                    <a:bodyPr/>
                    <a:lstStyle/>
                    <a:p>
                      <a:pPr algn="ct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デジタル改革推進組織</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r"/>
                      <a:r>
                        <a:rPr kumimoji="1" lang="en-US" altLang="ja-JP" sz="1200" b="1" dirty="0">
                          <a:solidFill>
                            <a:schemeClr val="bg1"/>
                          </a:solidFill>
                          <a:latin typeface="Meiryo UI" panose="020B0604030504040204" pitchFamily="50" charset="-128"/>
                          <a:ea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rPr>
                        <a:t>民間人材</a:t>
                      </a:r>
                      <a:r>
                        <a:rPr kumimoji="1" lang="en-US" altLang="ja-JP"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首相をトップとする</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デジタル庁を新設</a:t>
                      </a:r>
                      <a:endParaRPr kumimoji="1" lang="en-US" altLang="ja-JP" sz="1200" b="0" dirty="0">
                        <a:latin typeface="Meiryo UI" panose="020B0604030504040204" pitchFamily="50" charset="-128"/>
                        <a:ea typeface="Meiryo UI" panose="020B0604030504040204" pitchFamily="50" charset="-128"/>
                      </a:endParaRPr>
                    </a:p>
                    <a:p>
                      <a:pPr algn="l"/>
                      <a:endParaRPr kumimoji="1" lang="en-US" altLang="ja-JP" sz="1200" b="0" dirty="0">
                        <a:latin typeface="Meiryo UI" panose="020B0604030504040204" pitchFamily="50" charset="-128"/>
                        <a:ea typeface="Meiryo UI" panose="020B0604030504040204" pitchFamily="50" charset="-128"/>
                      </a:endParaRPr>
                    </a:p>
                    <a:p>
                      <a:pPr algn="l"/>
                      <a:r>
                        <a:rPr kumimoji="1" lang="en-US" altLang="ja-JP" sz="1200" b="0" dirty="0">
                          <a:latin typeface="Meiryo UI" panose="020B0604030504040204" pitchFamily="50" charset="-128"/>
                          <a:ea typeface="Meiryo UI" panose="020B0604030504040204" pitchFamily="50" charset="-128"/>
                        </a:rPr>
                        <a:t>100</a:t>
                      </a:r>
                      <a:r>
                        <a:rPr kumimoji="1" lang="ja-JP" altLang="en-US" sz="1200" b="0" dirty="0">
                          <a:latin typeface="Meiryo UI" panose="020B0604030504040204" pitchFamily="50" charset="-128"/>
                          <a:ea typeface="Meiryo UI" panose="020B0604030504040204" pitchFamily="50" charset="-128"/>
                        </a:rPr>
                        <a:t>人程度</a:t>
                      </a:r>
                    </a:p>
                  </a:txBody>
                  <a:tcPr/>
                </a:tc>
                <a:tc>
                  <a:txBody>
                    <a:bodyPr/>
                    <a:lstStyle/>
                    <a:p>
                      <a:pPr algn="l"/>
                      <a:r>
                        <a:rPr kumimoji="1" lang="ja-JP" altLang="en-US" sz="1200" b="0" dirty="0">
                          <a:latin typeface="Meiryo UI" panose="020B0604030504040204" pitchFamily="50" charset="-128"/>
                          <a:ea typeface="Meiryo UI" panose="020B0604030504040204" pitchFamily="50" charset="-128"/>
                        </a:rPr>
                        <a:t>スマートシティ戦略部を</a:t>
                      </a:r>
                    </a:p>
                    <a:p>
                      <a:pPr algn="l"/>
                      <a:r>
                        <a:rPr kumimoji="1" lang="ja-JP" altLang="en-US" sz="1200" b="0" dirty="0">
                          <a:latin typeface="Meiryo UI" panose="020B0604030504040204" pitchFamily="50" charset="-128"/>
                          <a:ea typeface="Meiryo UI" panose="020B0604030504040204" pitchFamily="50" charset="-128"/>
                        </a:rPr>
                        <a:t>機能再編</a:t>
                      </a:r>
                      <a:endParaRPr kumimoji="1" lang="en-US" altLang="ja-JP" sz="1200" b="0" dirty="0">
                        <a:latin typeface="Meiryo UI" panose="020B0604030504040204" pitchFamily="50" charset="-128"/>
                        <a:ea typeface="Meiryo UI" panose="020B0604030504040204" pitchFamily="50" charset="-128"/>
                      </a:endParaRPr>
                    </a:p>
                    <a:p>
                      <a:pPr algn="l"/>
                      <a:endParaRPr kumimoji="1" lang="en-US" altLang="ja-JP" sz="1200" b="0" dirty="0">
                        <a:latin typeface="Meiryo UI" panose="020B0604030504040204" pitchFamily="50" charset="-128"/>
                        <a:ea typeface="Meiryo UI" panose="020B0604030504040204" pitchFamily="50" charset="-128"/>
                      </a:endParaRPr>
                    </a:p>
                    <a:p>
                      <a:pPr algn="l"/>
                      <a:r>
                        <a:rPr kumimoji="1" lang="en-US" altLang="ja-JP" sz="1200" b="0" dirty="0">
                          <a:latin typeface="Meiryo UI" panose="020B0604030504040204" pitchFamily="50" charset="-128"/>
                          <a:ea typeface="Meiryo UI" panose="020B0604030504040204" pitchFamily="50" charset="-128"/>
                        </a:rPr>
                        <a:t>20</a:t>
                      </a:r>
                      <a:r>
                        <a:rPr kumimoji="1" lang="ja-JP" altLang="en-US" sz="1200" b="0" dirty="0">
                          <a:latin typeface="Meiryo UI" panose="020B0604030504040204" pitchFamily="50" charset="-128"/>
                          <a:ea typeface="Meiryo UI" panose="020B0604030504040204" pitchFamily="50" charset="-128"/>
                        </a:rPr>
                        <a:t>人予定</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現在</a:t>
                      </a:r>
                      <a:r>
                        <a:rPr kumimoji="1" lang="en-US" altLang="ja-JP" sz="1200" b="0" dirty="0">
                          <a:latin typeface="Meiryo UI" panose="020B0604030504040204" pitchFamily="50" charset="-128"/>
                          <a:ea typeface="Meiryo UI" panose="020B0604030504040204" pitchFamily="50" charset="-128"/>
                        </a:rPr>
                        <a:t>11</a:t>
                      </a:r>
                      <a:r>
                        <a:rPr kumimoji="1" lang="ja-JP" altLang="en-US" sz="1200" b="0" dirty="0">
                          <a:latin typeface="Meiryo UI" panose="020B0604030504040204" pitchFamily="50" charset="-128"/>
                          <a:ea typeface="Meiryo UI" panose="020B0604030504040204" pitchFamily="50" charset="-128"/>
                        </a:rPr>
                        <a:t>人</a:t>
                      </a:r>
                      <a:r>
                        <a:rPr kumimoji="1" lang="en-US" altLang="ja-JP" sz="1200" b="0" dirty="0">
                          <a:latin typeface="Meiryo UI" panose="020B0604030504040204" pitchFamily="50" charset="-128"/>
                          <a:ea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2347780"/>
                  </a:ext>
                </a:extLst>
              </a:tr>
              <a:tr h="977756">
                <a:tc>
                  <a:txBody>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rPr>
                        <a:t>目的１</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l"/>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行政システムの</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標準化</a:t>
                      </a:r>
                    </a:p>
                  </a:txBody>
                  <a:tcPr>
                    <a:solidFill>
                      <a:schemeClr val="accent1"/>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全国の自治体の基幹系システムについては、国が策定した基準の適用を求める。</a:t>
                      </a:r>
                    </a:p>
                  </a:txBody>
                  <a:tcPr/>
                </a:tc>
                <a:tc>
                  <a:txBody>
                    <a:bodyPr/>
                    <a:lstStyle/>
                    <a:p>
                      <a:pPr algn="l"/>
                      <a:r>
                        <a:rPr kumimoji="1" lang="en-US" altLang="ja-JP" sz="1200" b="0" dirty="0">
                          <a:latin typeface="Meiryo UI" panose="020B0604030504040204" pitchFamily="50" charset="-128"/>
                          <a:ea typeface="Meiryo UI" panose="020B0604030504040204" pitchFamily="50" charset="-128"/>
                        </a:rPr>
                        <a:t>OSPF</a:t>
                      </a:r>
                      <a:r>
                        <a:rPr kumimoji="1" lang="ja-JP" altLang="en-US" sz="1200" b="0" dirty="0">
                          <a:latin typeface="Meiryo UI" panose="020B0604030504040204" pitchFamily="50" charset="-128"/>
                          <a:ea typeface="Meiryo UI" panose="020B0604030504040204" pitchFamily="50" charset="-128"/>
                        </a:rPr>
                        <a:t>にて都市</a:t>
                      </a:r>
                      <a:r>
                        <a:rPr kumimoji="1" lang="en-US" altLang="ja-JP" sz="1200" b="0" dirty="0">
                          <a:latin typeface="Meiryo UI" panose="020B0604030504040204" pitchFamily="50" charset="-128"/>
                          <a:ea typeface="Meiryo UI" panose="020B0604030504040204" pitchFamily="50" charset="-128"/>
                        </a:rPr>
                        <a:t>OS</a:t>
                      </a:r>
                      <a:r>
                        <a:rPr kumimoji="1" lang="ja-JP" altLang="en-US" sz="1200" b="0" dirty="0">
                          <a:latin typeface="Meiryo UI" panose="020B0604030504040204" pitchFamily="50" charset="-128"/>
                          <a:ea typeface="Meiryo UI" panose="020B0604030504040204" pitchFamily="50" charset="-128"/>
                        </a:rPr>
                        <a:t>を基準化し、市町村や部局による</a:t>
                      </a:r>
                      <a:r>
                        <a:rPr lang="ja-JP" altLang="en-US" sz="1200" b="0" dirty="0">
                          <a:latin typeface="Meiryo UI" panose="020B0604030504040204" pitchFamily="50" charset="-128"/>
                          <a:ea typeface="Meiryo UI" panose="020B0604030504040204" pitchFamily="50" charset="-128"/>
                        </a:rPr>
                        <a:t>行政デジタルサービスがそれに準拠することを求める。</a:t>
                      </a:r>
                    </a:p>
                    <a:p>
                      <a:pPr algn="l"/>
                      <a:endParaRPr kumimoji="1" lang="ja-JP" altLang="en-US" sz="12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5327901"/>
                  </a:ext>
                </a:extLst>
              </a:tr>
              <a:tr h="977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eiryo UI" panose="020B0604030504040204" pitchFamily="50" charset="-128"/>
                          <a:ea typeface="Meiryo UI" panose="020B0604030504040204" pitchFamily="50" charset="-128"/>
                        </a:rPr>
                        <a:t>目的２</a:t>
                      </a:r>
                      <a:endParaRPr lang="en-US" altLang="ja-JP" sz="12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eiryo UI" panose="020B0604030504040204" pitchFamily="50" charset="-128"/>
                          <a:ea typeface="Meiryo UI" panose="020B0604030504040204" pitchFamily="50" charset="-128"/>
                        </a:rPr>
                        <a:t>デジタル化行政の</a:t>
                      </a:r>
                      <a:endParaRPr lang="en-US" altLang="ja-JP" sz="12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eiryo UI" panose="020B0604030504040204" pitchFamily="50" charset="-128"/>
                          <a:ea typeface="Meiryo UI" panose="020B0604030504040204" pitchFamily="50" charset="-128"/>
                        </a:rPr>
                        <a:t>一本化</a:t>
                      </a:r>
                    </a:p>
                    <a:p>
                      <a:pPr algn="l"/>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人材、予算、権限をデジタル庁に一元化する</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勧告権をもつ</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l"/>
                      <a:r>
                        <a:rPr kumimoji="1" lang="ja-JP" altLang="en-US" sz="1200" b="0" dirty="0">
                          <a:latin typeface="Meiryo UI" panose="020B0604030504040204" pitchFamily="50" charset="-128"/>
                          <a:ea typeface="Meiryo UI" panose="020B0604030504040204" pitchFamily="50" charset="-128"/>
                        </a:rPr>
                        <a:t>人材、予算の再配置をスマシ部と各部局間で今後調整。</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少なくとも</a:t>
                      </a:r>
                      <a:r>
                        <a:rPr kumimoji="1" lang="ja-JP" altLang="en-US" sz="1200" b="1" u="sng" dirty="0">
                          <a:solidFill>
                            <a:srgbClr val="FF0000"/>
                          </a:solidFill>
                          <a:latin typeface="Meiryo UI" panose="020B0604030504040204" pitchFamily="50" charset="-128"/>
                          <a:ea typeface="Meiryo UI" panose="020B0604030504040204" pitchFamily="50" charset="-128"/>
                        </a:rPr>
                        <a:t>調達一元化</a:t>
                      </a:r>
                      <a:r>
                        <a:rPr kumimoji="1" lang="ja-JP" altLang="en-US" sz="1200" b="0" dirty="0">
                          <a:latin typeface="Meiryo UI" panose="020B0604030504040204" pitchFamily="50" charset="-128"/>
                          <a:ea typeface="Meiryo UI" panose="020B0604030504040204" pitchFamily="50" charset="-128"/>
                        </a:rPr>
                        <a:t>を早期実施する。</a:t>
                      </a:r>
                    </a:p>
                  </a:txBody>
                  <a:tcPr/>
                </a:tc>
                <a:extLst>
                  <a:ext uri="{0D108BD9-81ED-4DB2-BD59-A6C34878D82A}">
                    <a16:rowId xmlns:a16="http://schemas.microsoft.com/office/drawing/2014/main" val="3621119882"/>
                  </a:ext>
                </a:extLst>
              </a:tr>
            </a:tbl>
          </a:graphicData>
        </a:graphic>
      </p:graphicFrame>
      <p:pic>
        <p:nvPicPr>
          <p:cNvPr id="13" name="図 12">
            <a:extLst>
              <a:ext uri="{FF2B5EF4-FFF2-40B4-BE49-F238E27FC236}">
                <a16:creationId xmlns:a16="http://schemas.microsoft.com/office/drawing/2014/main" id="{200D6F56-8FA7-4846-8B08-680DAC30B83A}"/>
              </a:ext>
            </a:extLst>
          </p:cNvPr>
          <p:cNvPicPr>
            <a:picLocks noChangeAspect="1"/>
          </p:cNvPicPr>
          <p:nvPr/>
        </p:nvPicPr>
        <p:blipFill>
          <a:blip r:embed="rId2"/>
          <a:stretch>
            <a:fillRect/>
          </a:stretch>
        </p:blipFill>
        <p:spPr>
          <a:xfrm>
            <a:off x="6224352" y="4101816"/>
            <a:ext cx="2775648" cy="2295419"/>
          </a:xfrm>
          <a:prstGeom prst="rect">
            <a:avLst/>
          </a:prstGeom>
        </p:spPr>
      </p:pic>
      <p:sp>
        <p:nvSpPr>
          <p:cNvPr id="3" name="正方形/長方形 2">
            <a:extLst>
              <a:ext uri="{FF2B5EF4-FFF2-40B4-BE49-F238E27FC236}">
                <a16:creationId xmlns:a16="http://schemas.microsoft.com/office/drawing/2014/main" id="{B02DA4F8-FFB5-48F9-98B1-689EECA5599F}"/>
              </a:ext>
            </a:extLst>
          </p:cNvPr>
          <p:cNvSpPr/>
          <p:nvPr/>
        </p:nvSpPr>
        <p:spPr>
          <a:xfrm>
            <a:off x="6198234" y="3999075"/>
            <a:ext cx="2860964" cy="24776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1C929F3-53E5-4403-A5F9-0C92C044B616}"/>
              </a:ext>
            </a:extLst>
          </p:cNvPr>
          <p:cNvSpPr txBox="1"/>
          <p:nvPr/>
        </p:nvSpPr>
        <p:spPr>
          <a:xfrm>
            <a:off x="1056019" y="3001800"/>
            <a:ext cx="4333046" cy="369332"/>
          </a:xfrm>
          <a:prstGeom prst="rect">
            <a:avLst/>
          </a:prstGeom>
          <a:noFill/>
        </p:spPr>
        <p:txBody>
          <a:bodyPr wrap="none" rtlCol="0">
            <a:spAutoFit/>
          </a:bodyPr>
          <a:lstStyle/>
          <a:p>
            <a:r>
              <a:rPr kumimoji="1" lang="ja-JP" altLang="en-US" b="1" dirty="0"/>
              <a:t>デジタル改革の方向性</a:t>
            </a:r>
            <a:r>
              <a:rPr kumimoji="1" lang="en-US" altLang="ja-JP" b="1" dirty="0"/>
              <a:t>【</a:t>
            </a:r>
            <a:r>
              <a:rPr kumimoji="1" lang="ja-JP" altLang="en-US" b="1" dirty="0"/>
              <a:t>国  </a:t>
            </a:r>
            <a:r>
              <a:rPr kumimoji="1" lang="en-US" altLang="ja-JP" b="1" dirty="0"/>
              <a:t>VS  </a:t>
            </a:r>
            <a:r>
              <a:rPr kumimoji="1" lang="ja-JP" altLang="en-US" b="1" dirty="0"/>
              <a:t>大阪府</a:t>
            </a:r>
            <a:r>
              <a:rPr kumimoji="1" lang="en-US" altLang="ja-JP" b="1" dirty="0"/>
              <a:t>】</a:t>
            </a:r>
            <a:endParaRPr kumimoji="1" lang="ja-JP" altLang="en-US" b="1" dirty="0"/>
          </a:p>
        </p:txBody>
      </p:sp>
      <p:sp>
        <p:nvSpPr>
          <p:cNvPr id="16" name="テキスト ボックス 15">
            <a:extLst>
              <a:ext uri="{FF2B5EF4-FFF2-40B4-BE49-F238E27FC236}">
                <a16:creationId xmlns:a16="http://schemas.microsoft.com/office/drawing/2014/main" id="{86D30802-E2F8-4910-B1CA-680E9BE9CD01}"/>
              </a:ext>
            </a:extLst>
          </p:cNvPr>
          <p:cNvSpPr txBox="1"/>
          <p:nvPr/>
        </p:nvSpPr>
        <p:spPr>
          <a:xfrm>
            <a:off x="3376660" y="6542734"/>
            <a:ext cx="2743059"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OSPF: </a:t>
            </a:r>
            <a:r>
              <a:rPr kumimoji="1" lang="ja-JP" altLang="en-US" sz="1050" dirty="0">
                <a:latin typeface="Meiryo UI" panose="020B0604030504040204" pitchFamily="50" charset="-128"/>
                <a:ea typeface="Meiryo UI" panose="020B0604030504040204" pitchFamily="50" charset="-128"/>
              </a:rPr>
              <a:t>大阪スマートシティパートナーズフォーラム</a:t>
            </a:r>
          </a:p>
        </p:txBody>
      </p:sp>
    </p:spTree>
    <p:extLst>
      <p:ext uri="{BB962C8B-B14F-4D97-AF65-F5344CB8AC3E}">
        <p14:creationId xmlns:p14="http://schemas.microsoft.com/office/powerpoint/2010/main" val="120772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59097" y="64394"/>
            <a:ext cx="485100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スマートシティ戦略部の「課題認識」と「提案」</a:t>
            </a:r>
          </a:p>
        </p:txBody>
      </p:sp>
      <p:sp>
        <p:nvSpPr>
          <p:cNvPr id="5" name="テキスト ボックス 4"/>
          <p:cNvSpPr txBox="1"/>
          <p:nvPr/>
        </p:nvSpPr>
        <p:spPr>
          <a:xfrm>
            <a:off x="670281" y="692308"/>
            <a:ext cx="7803438" cy="5170646"/>
          </a:xfrm>
          <a:prstGeom prst="rect">
            <a:avLst/>
          </a:prstGeom>
          <a:noFill/>
        </p:spPr>
        <p:txBody>
          <a:bodyPr wrap="square" rtlCol="0">
            <a:spAutoFit/>
          </a:bodyPr>
          <a:lstStyle/>
          <a:p>
            <a:r>
              <a:rPr kumimoji="1" lang="ja-JP" altLang="en-US" sz="1600" b="1" u="sng" dirty="0">
                <a:latin typeface="Meiryo UI" panose="020B0604030504040204" pitchFamily="50" charset="-128"/>
                <a:ea typeface="Meiryo UI" panose="020B0604030504040204" pitchFamily="50" charset="-128"/>
              </a:rPr>
              <a:t>１．デジタル改革の必要性</a:t>
            </a:r>
            <a:endParaRPr kumimoji="1" lang="en-US" altLang="ja-JP" sz="16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新型コロナの対応において、</a:t>
            </a:r>
            <a:r>
              <a:rPr kumimoji="1" lang="ja-JP" altLang="en-US" sz="1600" b="1" dirty="0">
                <a:latin typeface="Meiryo UI" panose="020B0604030504040204" pitchFamily="50" charset="-128"/>
                <a:ea typeface="Meiryo UI" panose="020B0604030504040204" pitchFamily="50" charset="-128"/>
              </a:rPr>
              <a:t>デジタル化の遅れが顕在化</a:t>
            </a:r>
            <a:r>
              <a:rPr kumimoji="1" lang="ja-JP" altLang="en-US" sz="1600" dirty="0">
                <a:latin typeface="Meiryo UI" panose="020B0604030504040204" pitchFamily="50" charset="-128"/>
                <a:ea typeface="Meiryo UI" panose="020B0604030504040204" pitchFamily="50" charset="-128"/>
              </a:rPr>
              <a:t>（特例給付金等）</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デジタル庁創設を始めとする</a:t>
            </a:r>
            <a:r>
              <a:rPr kumimoji="1" lang="ja-JP" altLang="en-US" sz="1600" b="1" dirty="0">
                <a:latin typeface="Meiryo UI" panose="020B0604030504040204" pitchFamily="50" charset="-128"/>
                <a:ea typeface="Meiryo UI" panose="020B0604030504040204" pitchFamily="50" charset="-128"/>
              </a:rPr>
              <a:t>国のデジタル改革</a:t>
            </a:r>
            <a:r>
              <a:rPr kumimoji="1" lang="ja-JP" altLang="en-US" sz="1600" dirty="0">
                <a:latin typeface="Meiryo UI" panose="020B0604030504040204" pitchFamily="50" charset="-128"/>
                <a:ea typeface="Meiryo UI" panose="020B0604030504040204" pitchFamily="50" charset="-128"/>
              </a:rPr>
              <a:t>を、大阪も</a:t>
            </a:r>
            <a:r>
              <a:rPr kumimoji="1" lang="ja-JP" altLang="en-US" sz="1600" b="1" dirty="0">
                <a:latin typeface="Meiryo UI" panose="020B0604030504040204" pitchFamily="50" charset="-128"/>
                <a:ea typeface="Meiryo UI" panose="020B0604030504040204" pitchFamily="50" charset="-128"/>
              </a:rPr>
              <a:t>歩調を合わせて推進</a:t>
            </a:r>
            <a:r>
              <a:rPr kumimoji="1" lang="ja-JP" altLang="en-US" sz="1600" dirty="0">
                <a:latin typeface="Meiryo UI" panose="020B0604030504040204" pitchFamily="50" charset="-128"/>
                <a:ea typeface="Meiryo UI" panose="020B0604030504040204" pitchFamily="50" charset="-128"/>
              </a:rPr>
              <a:t>する必要</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アフターコロナにおける大阪の成長や、</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年万博の成功を見据え、</a:t>
            </a:r>
            <a:r>
              <a:rPr kumimoji="1" lang="ja-JP" altLang="en-US" sz="1600" b="1" dirty="0">
                <a:latin typeface="Meiryo UI" panose="020B0604030504040204" pitchFamily="50" charset="-128"/>
                <a:ea typeface="Meiryo UI" panose="020B0604030504040204" pitchFamily="50" charset="-128"/>
              </a:rPr>
              <a:t>スマートシティの実現が必須</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２．府庁におけるデジタル関連事業の現状と課題</a:t>
            </a:r>
            <a:endParaRPr kumimoji="1" lang="en-US" altLang="ja-JP" sz="1600" b="1" u="sng"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街の</a:t>
            </a:r>
            <a:r>
              <a:rPr kumimoji="1" lang="en-US" altLang="ja-JP" sz="1600" dirty="0">
                <a:latin typeface="Meiryo UI" panose="020B0604030504040204" pitchFamily="50" charset="-128"/>
                <a:ea typeface="Meiryo UI" panose="020B0604030504040204" pitchFamily="50" charset="-128"/>
              </a:rPr>
              <a:t>DX</a:t>
            </a:r>
            <a:r>
              <a:rPr kumimoji="1" lang="ja-JP" altLang="en-US" sz="1600" dirty="0">
                <a:latin typeface="Meiryo UI" panose="020B0604030504040204" pitchFamily="50" charset="-128"/>
                <a:ea typeface="Meiryo UI" panose="020B0604030504040204" pitchFamily="50" charset="-128"/>
              </a:rPr>
              <a:t>事業</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ICT</a:t>
            </a:r>
            <a:r>
              <a:rPr kumimoji="1" lang="ja-JP" altLang="en-US" sz="1600" dirty="0">
                <a:latin typeface="Meiryo UI" panose="020B0604030504040204" pitchFamily="50" charset="-128"/>
                <a:ea typeface="Meiryo UI" panose="020B0604030504040204" pitchFamily="50" charset="-128"/>
              </a:rPr>
              <a:t>を活用したデジタル関連事業は各部に存在するが、</a:t>
            </a:r>
            <a:r>
              <a:rPr kumimoji="1" lang="ja-JP" altLang="en-US" sz="1600" b="1" u="sng" dirty="0">
                <a:latin typeface="Meiryo UI" panose="020B0604030504040204" pitchFamily="50" charset="-128"/>
                <a:ea typeface="Meiryo UI" panose="020B0604030504040204" pitchFamily="50" charset="-128"/>
              </a:rPr>
              <a:t>全体を統括する総合</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戦略が無いため、重複や非効率化が生じる</a:t>
            </a:r>
            <a:endParaRPr kumimoji="1" lang="en-US" altLang="ja-JP" sz="1600" b="1" u="sng"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庁内</a:t>
            </a:r>
            <a:r>
              <a:rPr kumimoji="1" lang="en-US" altLang="ja-JP" sz="1600" dirty="0">
                <a:latin typeface="Meiryo UI" panose="020B0604030504040204" pitchFamily="50" charset="-128"/>
                <a:ea typeface="Meiryo UI" panose="020B0604030504040204" pitchFamily="50" charset="-128"/>
              </a:rPr>
              <a:t>DX</a:t>
            </a:r>
            <a:r>
              <a:rPr kumimoji="1" lang="ja-JP" altLang="en-US" sz="1600" dirty="0">
                <a:latin typeface="Meiryo UI" panose="020B0604030504040204" pitchFamily="50" charset="-128"/>
                <a:ea typeface="Meiryo UI" panose="020B0604030504040204" pitchFamily="50" charset="-128"/>
              </a:rPr>
              <a:t>事業</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情報システムについても、</a:t>
            </a:r>
            <a:r>
              <a:rPr kumimoji="1" lang="ja-JP" altLang="en-US" sz="1600" b="1" u="sng" dirty="0">
                <a:latin typeface="Meiryo UI" panose="020B0604030504040204" pitchFamily="50" charset="-128"/>
                <a:ea typeface="Meiryo UI" panose="020B0604030504040204" pitchFamily="50" charset="-128"/>
              </a:rPr>
              <a:t>全体最適を図る総合調整機能がなく</a:t>
            </a:r>
            <a:r>
              <a:rPr kumimoji="1" lang="ja-JP" altLang="en-US" sz="1600" dirty="0">
                <a:latin typeface="Meiryo UI" panose="020B0604030504040204" pitchFamily="50" charset="-128"/>
                <a:ea typeface="Meiryo UI" panose="020B0604030504040204" pitchFamily="50" charset="-128"/>
              </a:rPr>
              <a:t>（現在は</a:t>
            </a:r>
            <a:r>
              <a:rPr kumimoji="1" lang="en-US" altLang="ja-JP" sz="1600" dirty="0">
                <a:latin typeface="Meiryo UI" panose="020B0604030504040204" pitchFamily="50" charset="-128"/>
                <a:ea typeface="Meiryo UI" panose="020B0604030504040204" pitchFamily="50" charset="-128"/>
              </a:rPr>
              <a:t>IT</a:t>
            </a:r>
          </a:p>
          <a:p>
            <a:r>
              <a:rPr kumimoji="1" lang="ja-JP" altLang="en-US" sz="1600" dirty="0">
                <a:latin typeface="Meiryo UI" panose="020B0604030504040204" pitchFamily="50" charset="-128"/>
                <a:ea typeface="Meiryo UI" panose="020B0604030504040204" pitchFamily="50" charset="-128"/>
              </a:rPr>
              <a:t>　　　　　　　　　　 査定のみ）、大規模改修を控えるなか、ベンダーロック問題も散見される</a:t>
            </a:r>
            <a:endParaRPr kumimoji="1" lang="en-US" altLang="ja-JP" sz="16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３．府庁のデジタル改革に向けて（スマシ部の提案）</a:t>
            </a:r>
            <a:endParaRPr kumimoji="1" lang="en-US" altLang="ja-JP" sz="16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デジタル改革の目的は、①住民サービスの高度化と、②業務効率化の推進。これを実現するための仕組みを構築。</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①　デジタル改革に向けたスマートシティ戦略部から各部への支援</a:t>
            </a:r>
            <a:r>
              <a:rPr kumimoji="1" lang="ja-JP" altLang="en-US" sz="1400" dirty="0">
                <a:latin typeface="Meiryo UI" panose="020B0604030504040204" pitchFamily="50" charset="-128"/>
                <a:ea typeface="Meiryo UI" panose="020B0604030504040204" pitchFamily="50" charset="-128"/>
              </a:rPr>
              <a:t>（民間ノウハウの最大活用）</a:t>
            </a:r>
            <a:endParaRPr kumimoji="1" lang="en-US" altLang="ja-JP" sz="1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②　既存事業におけるデジタル改革の可能性調査　⇒　調査結果に基づく提案</a:t>
            </a:r>
            <a:endParaRPr kumimoji="1" lang="en-US" altLang="ja-JP" sz="1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③　デジタル技術の効果的な導入を実現するための助言や、スマシ部と各部局の役割見直し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など</a:t>
            </a:r>
            <a:endParaRPr kumimoji="1" lang="en-US" altLang="ja-JP" sz="16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1866920" y="5733601"/>
            <a:ext cx="5602764" cy="2213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93D69A4-7503-49CA-ADD9-52D6D5481137}"/>
              </a:ext>
            </a:extLst>
          </p:cNvPr>
          <p:cNvSpPr txBox="1"/>
          <p:nvPr/>
        </p:nvSpPr>
        <p:spPr>
          <a:xfrm>
            <a:off x="862885" y="6179605"/>
            <a:ext cx="7610834" cy="338554"/>
          </a:xfrm>
          <a:prstGeom prst="rect">
            <a:avLst/>
          </a:prstGeom>
          <a:solidFill>
            <a:schemeClr val="accent2">
              <a:lumMod val="20000"/>
              <a:lumOff val="80000"/>
            </a:schemeClr>
          </a:solidFill>
          <a:ln>
            <a:solidFill>
              <a:schemeClr val="bg1">
                <a:lumMod val="50000"/>
              </a:schemeClr>
            </a:solidFill>
          </a:ln>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知事をトップとする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大阪府スマートシティ推進本部会議</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において方針確認</a:t>
            </a:r>
          </a:p>
        </p:txBody>
      </p:sp>
      <p:cxnSp>
        <p:nvCxnSpPr>
          <p:cNvPr id="8" name="直線コネクタ 7"/>
          <p:cNvCxnSpPr/>
          <p:nvPr/>
        </p:nvCxnSpPr>
        <p:spPr>
          <a:xfrm>
            <a:off x="0" y="551930"/>
            <a:ext cx="9144000" cy="0"/>
          </a:xfrm>
          <a:prstGeom prst="line">
            <a:avLst/>
          </a:prstGeom>
        </p:spPr>
        <p:style>
          <a:lnRef idx="1">
            <a:schemeClr val="dk1"/>
          </a:lnRef>
          <a:fillRef idx="0">
            <a:schemeClr val="dk1"/>
          </a:fillRef>
          <a:effectRef idx="0">
            <a:schemeClr val="dk1"/>
          </a:effectRef>
          <a:fontRef idx="minor">
            <a:schemeClr val="tx1"/>
          </a:fontRef>
        </p:style>
      </p:cxnSp>
      <p:sp>
        <p:nvSpPr>
          <p:cNvPr id="9" name="スライド番号プレースホルダー 8"/>
          <p:cNvSpPr>
            <a:spLocks noGrp="1"/>
          </p:cNvSpPr>
          <p:nvPr>
            <p:ph type="sldNum" sz="quarter" idx="12"/>
          </p:nvPr>
        </p:nvSpPr>
        <p:spPr>
          <a:xfrm>
            <a:off x="6842678" y="6407467"/>
            <a:ext cx="2057400" cy="365125"/>
          </a:xfrm>
        </p:spPr>
        <p:txBody>
          <a:bodyPr/>
          <a:lstStyle/>
          <a:p>
            <a:fld id="{80353AF4-332A-470E-AEAE-E51067B046B2}" type="slidenum">
              <a:rPr kumimoji="1" lang="ja-JP" altLang="en-US" smtClean="0"/>
              <a:t>8</a:t>
            </a:fld>
            <a:endParaRPr kumimoji="1" lang="ja-JP" altLang="en-US"/>
          </a:p>
        </p:txBody>
      </p:sp>
    </p:spTree>
    <p:extLst>
      <p:ext uri="{BB962C8B-B14F-4D97-AF65-F5344CB8AC3E}">
        <p14:creationId xmlns:p14="http://schemas.microsoft.com/office/powerpoint/2010/main" val="189198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p:cNvSpPr/>
          <p:nvPr/>
        </p:nvSpPr>
        <p:spPr>
          <a:xfrm>
            <a:off x="703302" y="767615"/>
            <a:ext cx="7737390" cy="3624081"/>
          </a:xfrm>
          <a:prstGeom prst="roundRect">
            <a:avLst>
              <a:gd name="adj" fmla="val 649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40771" y="6379097"/>
            <a:ext cx="2057400" cy="365125"/>
          </a:xfrm>
        </p:spPr>
        <p:txBody>
          <a:bodyPr/>
          <a:lstStyle/>
          <a:p>
            <a:fld id="{A404EE71-E5DC-4304-A6EA-B61DBE667D0D}" type="slidenum">
              <a:rPr kumimoji="1" lang="ja-JP" altLang="en-US" smtClean="0"/>
              <a:t>9</a:t>
            </a:fld>
            <a:endParaRPr kumimoji="1" lang="ja-JP" altLang="en-US"/>
          </a:p>
        </p:txBody>
      </p:sp>
      <p:sp>
        <p:nvSpPr>
          <p:cNvPr id="5" name="テキスト ボックス 4"/>
          <p:cNvSpPr txBox="1"/>
          <p:nvPr/>
        </p:nvSpPr>
        <p:spPr>
          <a:xfrm>
            <a:off x="2412758" y="74546"/>
            <a:ext cx="402065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新型コロナ対策におけるデジタル支援</a:t>
            </a:r>
          </a:p>
        </p:txBody>
      </p:sp>
      <p:cxnSp>
        <p:nvCxnSpPr>
          <p:cNvPr id="6" name="直線コネクタ 5"/>
          <p:cNvCxnSpPr/>
          <p:nvPr/>
        </p:nvCxnSpPr>
        <p:spPr>
          <a:xfrm>
            <a:off x="0" y="551930"/>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391767285"/>
              </p:ext>
            </p:extLst>
          </p:nvPr>
        </p:nvGraphicFramePr>
        <p:xfrm>
          <a:off x="1326644" y="4872353"/>
          <a:ext cx="6594947" cy="1889760"/>
        </p:xfrm>
        <a:graphic>
          <a:graphicData uri="http://schemas.openxmlformats.org/drawingml/2006/table">
            <a:tbl>
              <a:tblPr firstRow="1" bandRow="1">
                <a:tableStyleId>{5940675A-B579-460E-94D1-54222C63F5DA}</a:tableStyleId>
              </a:tblPr>
              <a:tblGrid>
                <a:gridCol w="1386562">
                  <a:extLst>
                    <a:ext uri="{9D8B030D-6E8A-4147-A177-3AD203B41FA5}">
                      <a16:colId xmlns:a16="http://schemas.microsoft.com/office/drawing/2014/main" val="2356743589"/>
                    </a:ext>
                  </a:extLst>
                </a:gridCol>
                <a:gridCol w="4098367">
                  <a:extLst>
                    <a:ext uri="{9D8B030D-6E8A-4147-A177-3AD203B41FA5}">
                      <a16:colId xmlns:a16="http://schemas.microsoft.com/office/drawing/2014/main" val="3489940849"/>
                    </a:ext>
                  </a:extLst>
                </a:gridCol>
                <a:gridCol w="1110018">
                  <a:extLst>
                    <a:ext uri="{9D8B030D-6E8A-4147-A177-3AD203B41FA5}">
                      <a16:colId xmlns:a16="http://schemas.microsoft.com/office/drawing/2014/main" val="2230274503"/>
                    </a:ext>
                  </a:extLst>
                </a:gridCol>
              </a:tblGrid>
              <a:tr h="182163">
                <a:tc>
                  <a:txBody>
                    <a:bodyPr/>
                    <a:lstStyle/>
                    <a:p>
                      <a:pPr algn="ctr"/>
                      <a:r>
                        <a:rPr kumimoji="1" lang="ja-JP" altLang="en-US" sz="1100" b="1" dirty="0">
                          <a:latin typeface="Meiryo UI" panose="020B0604030504040204" pitchFamily="50" charset="-128"/>
                          <a:ea typeface="Meiryo UI" panose="020B0604030504040204" pitchFamily="50" charset="-128"/>
                        </a:rPr>
                        <a:t>部局</a:t>
                      </a:r>
                    </a:p>
                  </a:txBody>
                  <a:tcP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主な支援内容</a:t>
                      </a:r>
                    </a:p>
                  </a:txBody>
                  <a:tcP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支援件数</a:t>
                      </a:r>
                    </a:p>
                  </a:txBody>
                  <a:tcPr>
                    <a:solidFill>
                      <a:schemeClr val="accent1">
                        <a:lumMod val="20000"/>
                        <a:lumOff val="80000"/>
                      </a:schemeClr>
                    </a:solidFill>
                  </a:tcPr>
                </a:tc>
                <a:extLst>
                  <a:ext uri="{0D108BD9-81ED-4DB2-BD59-A6C34878D82A}">
                    <a16:rowId xmlns:a16="http://schemas.microsoft.com/office/drawing/2014/main" val="3963983431"/>
                  </a:ext>
                </a:extLst>
              </a:tr>
              <a:tr h="300033">
                <a:tc>
                  <a:txBody>
                    <a:bodyPr/>
                    <a:lstStyle/>
                    <a:p>
                      <a:r>
                        <a:rPr kumimoji="1" lang="ja-JP" altLang="en-US" sz="1100" dirty="0">
                          <a:latin typeface="Meiryo UI" panose="020B0604030504040204" pitchFamily="50" charset="-128"/>
                          <a:ea typeface="Meiryo UI" panose="020B0604030504040204" pitchFamily="50" charset="-128"/>
                        </a:rPr>
                        <a:t>健康医療部</a:t>
                      </a:r>
                    </a:p>
                  </a:txBody>
                  <a:tcPr/>
                </a:tc>
                <a:tc>
                  <a:txBody>
                    <a:bodyPr/>
                    <a:lstStyle/>
                    <a:p>
                      <a:pPr marL="285750" indent="-285750">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新型コロナウイルス感染症対策サイト</a:t>
                      </a:r>
                      <a:endParaRPr kumimoji="1"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kumimoji="1" lang="zh-TW" altLang="en-US" sz="1100" dirty="0">
                          <a:latin typeface="Meiryo UI" panose="020B0604030504040204" pitchFamily="50" charset="-128"/>
                          <a:ea typeface="Meiryo UI" panose="020B0604030504040204" pitchFamily="50" charset="-128"/>
                        </a:rPr>
                        <a:t>高齢者施設等従事者定期</a:t>
                      </a:r>
                      <a:r>
                        <a:rPr kumimoji="1" lang="en-US" altLang="zh-TW" sz="1100" dirty="0">
                          <a:latin typeface="Meiryo UI" panose="020B0604030504040204" pitchFamily="50" charset="-128"/>
                          <a:ea typeface="Meiryo UI" panose="020B0604030504040204" pitchFamily="50" charset="-128"/>
                        </a:rPr>
                        <a:t>PCR</a:t>
                      </a:r>
                      <a:r>
                        <a:rPr kumimoji="1" lang="zh-TW" altLang="en-US" sz="1100" dirty="0">
                          <a:latin typeface="Meiryo UI" panose="020B0604030504040204" pitchFamily="50" charset="-128"/>
                          <a:ea typeface="Meiryo UI" panose="020B0604030504040204" pitchFamily="50" charset="-128"/>
                        </a:rPr>
                        <a:t>検査 </a:t>
                      </a:r>
                      <a:endParaRPr kumimoji="1" lang="en-US" altLang="zh-TW"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件</a:t>
                      </a:r>
                    </a:p>
                  </a:txBody>
                  <a:tcPr/>
                </a:tc>
                <a:extLst>
                  <a:ext uri="{0D108BD9-81ED-4DB2-BD59-A6C34878D82A}">
                    <a16:rowId xmlns:a16="http://schemas.microsoft.com/office/drawing/2014/main" val="2172604150"/>
                  </a:ext>
                </a:extLst>
              </a:tr>
              <a:tr h="182163">
                <a:tc>
                  <a:txBody>
                    <a:bodyPr/>
                    <a:lstStyle/>
                    <a:p>
                      <a:r>
                        <a:rPr kumimoji="1" lang="ja-JP" altLang="en-US" sz="1100" dirty="0">
                          <a:latin typeface="Meiryo UI" panose="020B0604030504040204" pitchFamily="50" charset="-128"/>
                          <a:ea typeface="Meiryo UI" panose="020B0604030504040204" pitchFamily="50" charset="-128"/>
                        </a:rPr>
                        <a:t>商工労働部</a:t>
                      </a:r>
                    </a:p>
                  </a:txBody>
                  <a:tcPr/>
                </a:tc>
                <a:tc>
                  <a:txBody>
                    <a:bodyPr/>
                    <a:lstStyle/>
                    <a:p>
                      <a:pPr marL="285750" indent="-285750">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休業要請支援金・休業要請外支援金</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件</a:t>
                      </a:r>
                    </a:p>
                  </a:txBody>
                  <a:tcPr/>
                </a:tc>
                <a:extLst>
                  <a:ext uri="{0D108BD9-81ED-4DB2-BD59-A6C34878D82A}">
                    <a16:rowId xmlns:a16="http://schemas.microsoft.com/office/drawing/2014/main" val="3666532082"/>
                  </a:ext>
                </a:extLst>
              </a:tr>
              <a:tr h="182163">
                <a:tc>
                  <a:txBody>
                    <a:bodyPr/>
                    <a:lstStyle/>
                    <a:p>
                      <a:r>
                        <a:rPr kumimoji="1" lang="ja-JP" altLang="en-US" sz="1100" dirty="0">
                          <a:latin typeface="Meiryo UI" panose="020B0604030504040204" pitchFamily="50" charset="-128"/>
                          <a:ea typeface="Meiryo UI" panose="020B0604030504040204" pitchFamily="50" charset="-128"/>
                        </a:rPr>
                        <a:t>福祉部</a:t>
                      </a:r>
                    </a:p>
                  </a:txBody>
                  <a:tcPr/>
                </a:tc>
                <a:tc>
                  <a:txBody>
                    <a:bodyPr/>
                    <a:lstStyle/>
                    <a:p>
                      <a:pPr marL="285750" indent="-285750">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高齢者施設等「スマホ検査センター」</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件</a:t>
                      </a:r>
                    </a:p>
                  </a:txBody>
                  <a:tcPr/>
                </a:tc>
                <a:extLst>
                  <a:ext uri="{0D108BD9-81ED-4DB2-BD59-A6C34878D82A}">
                    <a16:rowId xmlns:a16="http://schemas.microsoft.com/office/drawing/2014/main" val="4213709274"/>
                  </a:ext>
                </a:extLst>
              </a:tr>
              <a:tr h="300033">
                <a:tc>
                  <a:txBody>
                    <a:bodyPr/>
                    <a:lstStyle/>
                    <a:p>
                      <a:r>
                        <a:rPr kumimoji="1" lang="ja-JP" altLang="en-US" sz="1100" dirty="0">
                          <a:latin typeface="Meiryo UI" panose="020B0604030504040204" pitchFamily="50" charset="-128"/>
                          <a:ea typeface="Meiryo UI" panose="020B0604030504040204" pitchFamily="50" charset="-128"/>
                        </a:rPr>
                        <a:t>その他</a:t>
                      </a:r>
                    </a:p>
                  </a:txBody>
                  <a:tcPr/>
                </a:tc>
                <a:tc>
                  <a:txBody>
                    <a:bodyPr/>
                    <a:lstStyle/>
                    <a:p>
                      <a:pPr marL="285750" indent="-285750">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オンライン会議システム</a:t>
                      </a:r>
                      <a:endParaRPr kumimoji="1"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kumimoji="1" lang="en-US" altLang="ja-JP" sz="1100" dirty="0">
                          <a:latin typeface="Meiryo UI" panose="020B0604030504040204" pitchFamily="50" charset="-128"/>
                          <a:ea typeface="Meiryo UI" panose="020B0604030504040204" pitchFamily="50" charset="-128"/>
                        </a:rPr>
                        <a:t>ICT</a:t>
                      </a:r>
                      <a:r>
                        <a:rPr kumimoji="1" lang="ja-JP" altLang="en-US" sz="1100" dirty="0">
                          <a:latin typeface="Meiryo UI" panose="020B0604030504040204" pitchFamily="50" charset="-128"/>
                          <a:ea typeface="Meiryo UI" panose="020B0604030504040204" pitchFamily="50" charset="-128"/>
                        </a:rPr>
                        <a:t>環境の整備支援</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80</a:t>
                      </a:r>
                      <a:r>
                        <a:rPr kumimoji="1" lang="ja-JP" altLang="en-US" sz="1100" dirty="0">
                          <a:latin typeface="Meiryo UI" panose="020B0604030504040204" pitchFamily="50" charset="-128"/>
                          <a:ea typeface="Meiryo UI" panose="020B0604030504040204" pitchFamily="50" charset="-128"/>
                        </a:rPr>
                        <a:t>件</a:t>
                      </a:r>
                    </a:p>
                  </a:txBody>
                  <a:tcPr/>
                </a:tc>
                <a:extLst>
                  <a:ext uri="{0D108BD9-81ED-4DB2-BD59-A6C34878D82A}">
                    <a16:rowId xmlns:a16="http://schemas.microsoft.com/office/drawing/2014/main" val="712338519"/>
                  </a:ext>
                </a:extLst>
              </a:tr>
              <a:tr h="237792">
                <a:tc gridSpan="2">
                  <a:txBody>
                    <a:bodyPr/>
                    <a:lstStyle/>
                    <a:p>
                      <a:r>
                        <a:rPr kumimoji="1" lang="ja-JP" altLang="en-US" sz="1100" dirty="0">
                          <a:latin typeface="Meiryo UI" panose="020B0604030504040204" pitchFamily="50" charset="-128"/>
                          <a:ea typeface="Meiryo UI" panose="020B0604030504040204" pitchFamily="50" charset="-128"/>
                        </a:rPr>
                        <a:t>　合　計</a:t>
                      </a:r>
                    </a:p>
                  </a:txBody>
                  <a:tcPr/>
                </a:tc>
                <a:tc hMerge="1">
                  <a:txBody>
                    <a:bodyPr/>
                    <a:lstStyle/>
                    <a:p>
                      <a:pPr marL="285750" indent="-285750">
                        <a:buFont typeface="Wingdings" panose="05000000000000000000" pitchFamily="2" charset="2"/>
                        <a:buChar char="u"/>
                      </a:pP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140</a:t>
                      </a:r>
                      <a:r>
                        <a:rPr kumimoji="1" lang="ja-JP" altLang="en-US" sz="1100" dirty="0">
                          <a:latin typeface="Meiryo UI" panose="020B0604030504040204" pitchFamily="50" charset="-128"/>
                          <a:ea typeface="Meiryo UI" panose="020B0604030504040204" pitchFamily="50" charset="-128"/>
                        </a:rPr>
                        <a:t>件</a:t>
                      </a:r>
                    </a:p>
                  </a:txBody>
                  <a:tcPr/>
                </a:tc>
                <a:extLst>
                  <a:ext uri="{0D108BD9-81ED-4DB2-BD59-A6C34878D82A}">
                    <a16:rowId xmlns:a16="http://schemas.microsoft.com/office/drawing/2014/main" val="1322103576"/>
                  </a:ext>
                </a:extLst>
              </a:tr>
            </a:tbl>
          </a:graphicData>
        </a:graphic>
      </p:graphicFrame>
      <p:sp>
        <p:nvSpPr>
          <p:cNvPr id="17" name="正方形/長方形 16"/>
          <p:cNvSpPr/>
          <p:nvPr/>
        </p:nvSpPr>
        <p:spPr>
          <a:xfrm>
            <a:off x="1102546" y="879256"/>
            <a:ext cx="7006107" cy="2400657"/>
          </a:xfrm>
          <a:prstGeom prst="rect">
            <a:avLst/>
          </a:prstGeom>
        </p:spPr>
        <p:txBody>
          <a:bodyPr wrap="square">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大阪版デジタル庁（スマートシティ戦略部の機能強化）の機能の柱の一つが、「各部局に対する技術的支援」</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現下の喫緊の課題である「新型コロナ対策」に対して、スマートシティ戦略部としても、従前以上に積極的な支援強化を図っていく。</a:t>
            </a:r>
            <a:endParaRPr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400"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＜支援強化事例（ケース）＞</a:t>
            </a:r>
            <a:endParaRPr lang="en-US" altLang="ja-JP"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D8BDFEAE-FC87-4CF7-9426-717B6B0ED289}"/>
              </a:ext>
            </a:extLst>
          </p:cNvPr>
          <p:cNvSpPr/>
          <p:nvPr/>
        </p:nvSpPr>
        <p:spPr>
          <a:xfrm>
            <a:off x="1326644" y="3336217"/>
            <a:ext cx="6690828" cy="369332"/>
          </a:xfrm>
          <a:prstGeom prst="rect">
            <a:avLst/>
          </a:prstGeom>
          <a:solidFill>
            <a:schemeClr val="accent2">
              <a:lumMod val="60000"/>
              <a:lumOff val="4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①　部局からの支援依頼に対する迅速な対応</a:t>
            </a:r>
            <a:endParaRPr lang="en-US" altLang="ja-JP"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7F04C61-5EC6-47EB-A41F-2FA21AF8A38C}"/>
              </a:ext>
            </a:extLst>
          </p:cNvPr>
          <p:cNvSpPr/>
          <p:nvPr/>
        </p:nvSpPr>
        <p:spPr>
          <a:xfrm>
            <a:off x="1326644" y="3839777"/>
            <a:ext cx="6690828" cy="369332"/>
          </a:xfrm>
          <a:prstGeom prst="rect">
            <a:avLst/>
          </a:prstGeom>
          <a:solidFill>
            <a:schemeClr val="accent2">
              <a:lumMod val="60000"/>
              <a:lumOff val="4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②　先端技術や先行事例などを参考にしたスマシ部からの助言・提案</a:t>
            </a:r>
            <a:endParaRPr lang="en-US" altLang="ja-JP"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84E47DD-CE8D-427C-9429-E804153384B5}"/>
              </a:ext>
            </a:extLst>
          </p:cNvPr>
          <p:cNvSpPr txBox="1"/>
          <p:nvPr/>
        </p:nvSpPr>
        <p:spPr>
          <a:xfrm>
            <a:off x="1194469" y="4530951"/>
            <a:ext cx="337752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＜新型コロナ</a:t>
            </a:r>
            <a:r>
              <a:rPr kumimoji="1" lang="en-US" altLang="ja-JP" sz="1400" dirty="0">
                <a:latin typeface="Meiryo UI" panose="020B0604030504040204" pitchFamily="50" charset="-128"/>
                <a:ea typeface="Meiryo UI" panose="020B0604030504040204" pitchFamily="50" charset="-128"/>
              </a:rPr>
              <a:t>SWAT</a:t>
            </a:r>
            <a:r>
              <a:rPr kumimoji="1" lang="ja-JP" altLang="en-US" sz="1400" dirty="0">
                <a:latin typeface="Meiryo UI" panose="020B0604030504040204" pitchFamily="50" charset="-128"/>
                <a:ea typeface="Meiryo UI" panose="020B0604030504040204" pitchFamily="50" charset="-128"/>
              </a:rPr>
              <a:t>チームによる支援実績＞</a:t>
            </a:r>
          </a:p>
        </p:txBody>
      </p:sp>
      <p:sp>
        <p:nvSpPr>
          <p:cNvPr id="9" name="テキスト ボックス 8"/>
          <p:cNvSpPr txBox="1"/>
          <p:nvPr/>
        </p:nvSpPr>
        <p:spPr>
          <a:xfrm>
            <a:off x="1326644" y="2318375"/>
            <a:ext cx="6114174"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（例）　「ワクチン接種オンライン予診システム」や「接種済証明スマホパスポート」　等</a:t>
            </a:r>
          </a:p>
        </p:txBody>
      </p:sp>
    </p:spTree>
    <p:extLst>
      <p:ext uri="{BB962C8B-B14F-4D97-AF65-F5344CB8AC3E}">
        <p14:creationId xmlns:p14="http://schemas.microsoft.com/office/powerpoint/2010/main" val="22772441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11017122CF5184A864BD54AECCC6B7F" ma:contentTypeVersion="2" ma:contentTypeDescription="新しいドキュメントを作成します。" ma:contentTypeScope="" ma:versionID="aa74fa06ee557176683d4cc9b27d4a15">
  <xsd:schema xmlns:xsd="http://www.w3.org/2001/XMLSchema" xmlns:xs="http://www.w3.org/2001/XMLSchema" xmlns:p="http://schemas.microsoft.com/office/2006/metadata/properties" xmlns:ns2="d71167ab-7ab4-44dd-9509-75f312185d7e" targetNamespace="http://schemas.microsoft.com/office/2006/metadata/properties" ma:root="true" ma:fieldsID="9e5e936b42b3bba0ab18cacab947818d" ns2:_="">
    <xsd:import namespace="d71167ab-7ab4-44dd-9509-75f312185d7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167ab-7ab4-44dd-9509-75f312185d7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F9641-82F0-4515-A68F-3E81EFE27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167ab-7ab4-44dd-9509-75f312185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C6AFD2-608B-4C62-9DF5-F80F33C1792C}">
  <ds:schemaRef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71167ab-7ab4-44dd-9509-75f312185d7e"/>
  </ds:schemaRefs>
</ds:datastoreItem>
</file>

<file path=customXml/itemProps3.xml><?xml version="1.0" encoding="utf-8"?>
<ds:datastoreItem xmlns:ds="http://schemas.openxmlformats.org/officeDocument/2006/customXml" ds:itemID="{E6346881-2A44-4A3D-82ED-D2C2CE4E9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2770</TotalTime>
  <Words>2609</Words>
  <PresentationFormat>画面に合わせる (4:3)</PresentationFormat>
  <Paragraphs>293</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2021-05-11T05:45:39Z</cp:lastPrinted>
  <dcterms:created xsi:type="dcterms:W3CDTF">2021-04-16T00:45:57Z</dcterms:created>
  <dcterms:modified xsi:type="dcterms:W3CDTF">2021-05-17T03:46:01Z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0x010100911017122CF5184A864BD54AECCC6B7F</vt:lpwstr>
  </property>
</Properties>
</file>