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8" r:id="rId3"/>
    <p:sldId id="259" r:id="rId4"/>
    <p:sldId id="260" r:id="rId5"/>
    <p:sldId id="261" r:id="rId6"/>
    <p:sldId id="262" r:id="rId7"/>
    <p:sldId id="263" r:id="rId8"/>
    <p:sldId id="257"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4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8E2160-3C2E-4D2D-BC3E-EBDE27CAE9B4}" type="datetimeFigureOut">
              <a:rPr kumimoji="1" lang="ja-JP" altLang="en-US" smtClean="0"/>
              <a:t>2020/3/31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6D0B0E-EABA-46E0-A281-012E8AC7BCF0}" type="slidenum">
              <a:rPr kumimoji="1" lang="ja-JP" altLang="en-US" smtClean="0"/>
              <a:t>‹#›</a:t>
            </a:fld>
            <a:endParaRPr kumimoji="1" lang="ja-JP" altLang="en-US"/>
          </a:p>
        </p:txBody>
      </p:sp>
    </p:spTree>
    <p:extLst>
      <p:ext uri="{BB962C8B-B14F-4D97-AF65-F5344CB8AC3E}">
        <p14:creationId xmlns:p14="http://schemas.microsoft.com/office/powerpoint/2010/main" val="30982519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03D8EF8-45B0-4B9C-B529-98D940B04CED}" type="datetime1">
              <a:rPr kumimoji="1" lang="ja-JP" altLang="en-US" smtClean="0"/>
              <a:t>2020/3/31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91612279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7ED02D-BE05-4E8C-8B60-D88043F6E50A}" type="datetime1">
              <a:rPr kumimoji="1" lang="ja-JP" altLang="en-US" smtClean="0"/>
              <a:t>2020/3/31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1016162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0FFAA9A-46A9-4380-9868-4653D8A4D833}" type="datetime1">
              <a:rPr kumimoji="1" lang="ja-JP" altLang="en-US" smtClean="0"/>
              <a:t>2020/3/31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1917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CF3EE87-C126-448F-9CAC-704A0B4ED0BF}" type="datetime1">
              <a:rPr kumimoji="1" lang="ja-JP" altLang="en-US" smtClean="0"/>
              <a:t>2020/3/31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9207350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E3ACB3D-5DA6-4AF1-8FF5-EEE46ADE14D5}" type="datetime1">
              <a:rPr kumimoji="1" lang="ja-JP" altLang="en-US" smtClean="0"/>
              <a:t>2020/3/31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7149817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5A1EE01-E355-4460-85AA-189B226E5310}" type="datetime1">
              <a:rPr kumimoji="1" lang="ja-JP" altLang="en-US" smtClean="0"/>
              <a:t>2020/3/31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17453675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98B0E71-FAD7-4EE8-A780-614C9C04F3A9}" type="datetime1">
              <a:rPr kumimoji="1" lang="ja-JP" altLang="en-US" smtClean="0"/>
              <a:t>2020/3/31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201482408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4FFEEA9-0002-446A-BEEB-D01BD4BB8AF8}" type="datetime1">
              <a:rPr kumimoji="1" lang="ja-JP" altLang="en-US" smtClean="0"/>
              <a:t>2020/3/31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2622004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536E2-F449-433B-8404-EB0E97284335}" type="datetime1">
              <a:rPr kumimoji="1" lang="ja-JP" altLang="en-US" smtClean="0"/>
              <a:t>2020/3/31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1807244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6781A40-2809-408A-B93D-A4FF4BB5992D}" type="datetime1">
              <a:rPr kumimoji="1" lang="ja-JP" altLang="en-US" smtClean="0"/>
              <a:t>2020/3/31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546887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AE442D-6D58-4CF3-BC56-BB1B77F9F32C}" type="datetime1">
              <a:rPr kumimoji="1" lang="ja-JP" altLang="en-US" smtClean="0"/>
              <a:t>2020/3/31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422337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E1C78B-5533-4C61-BE6B-DBCB4C492A7E}" type="datetime1">
              <a:rPr kumimoji="1" lang="ja-JP" altLang="en-US" smtClean="0"/>
              <a:t>2020/3/31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EAA9A-CCD5-479B-9771-AB23BB75D7CB}" type="slidenum">
              <a:rPr kumimoji="1" lang="ja-JP" altLang="en-US" smtClean="0"/>
              <a:t>‹#›</a:t>
            </a:fld>
            <a:endParaRPr kumimoji="1" lang="ja-JP" altLang="en-US"/>
          </a:p>
        </p:txBody>
      </p:sp>
    </p:spTree>
    <p:extLst>
      <p:ext uri="{BB962C8B-B14F-4D97-AF65-F5344CB8AC3E}">
        <p14:creationId xmlns:p14="http://schemas.microsoft.com/office/powerpoint/2010/main" val="1291334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19610" y="80378"/>
            <a:ext cx="5966698" cy="461665"/>
          </a:xfrm>
          <a:prstGeom prst="rect">
            <a:avLst/>
          </a:prstGeom>
          <a:noFill/>
        </p:spPr>
        <p:txBody>
          <a:bodyPr wrap="none" rtlCol="0">
            <a:spAutoFit/>
          </a:bodyPr>
          <a:lstStyle/>
          <a:p>
            <a:r>
              <a:rPr lang="ja-JP" altLang="ja-JP" sz="2400" b="1" dirty="0">
                <a:latin typeface="Meiryo UI" panose="020B0604030504040204" pitchFamily="50" charset="-128"/>
                <a:ea typeface="Meiryo UI" panose="020B0604030504040204" pitchFamily="50" charset="-128"/>
              </a:rPr>
              <a:t>大阪府スマートシティ推進本部の設置について</a:t>
            </a:r>
            <a:endParaRPr kumimoji="1" lang="ja-JP" altLang="en-US" sz="2400"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174959" y="585585"/>
            <a:ext cx="8856000" cy="0"/>
          </a:xfrm>
          <a:prstGeom prst="line">
            <a:avLst/>
          </a:prstGeom>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76199" y="699681"/>
            <a:ext cx="8973809" cy="6047809"/>
          </a:xfrm>
          <a:prstGeom prst="rect">
            <a:avLst/>
          </a:prstGeom>
          <a:noFill/>
        </p:spPr>
        <p:txBody>
          <a:bodyPr wrap="square" rtlCol="0">
            <a:spAutoFit/>
          </a:bodyPr>
          <a:lstStyle/>
          <a:p>
            <a:pPr marL="266700" indent="-266700"/>
            <a:r>
              <a:rPr lang="ja-JP" altLang="en-US" sz="2200" dirty="0">
                <a:latin typeface="Meiryo UI" panose="020B0604030504040204" pitchFamily="50" charset="-128"/>
                <a:ea typeface="Meiryo UI" panose="020B0604030504040204" pitchFamily="50" charset="-128"/>
              </a:rPr>
              <a:t>○</a:t>
            </a:r>
            <a:r>
              <a:rPr lang="ja-JP" altLang="ja-JP" sz="2200" dirty="0" smtClean="0">
                <a:latin typeface="Meiryo UI" panose="020B0604030504040204" pitchFamily="50" charset="-128"/>
                <a:ea typeface="Meiryo UI" panose="020B0604030504040204" pitchFamily="50" charset="-128"/>
              </a:rPr>
              <a:t>「</a:t>
            </a:r>
            <a:r>
              <a:rPr lang="ja-JP" altLang="ja-JP" sz="2200" dirty="0">
                <a:latin typeface="Meiryo UI" panose="020B0604030504040204" pitchFamily="50" charset="-128"/>
                <a:ea typeface="Meiryo UI" panose="020B0604030504040204" pitchFamily="50" charset="-128"/>
              </a:rPr>
              <a:t>大阪スマートシティ戦略」の推進のため、スマートシティ戦略部</a:t>
            </a:r>
            <a:r>
              <a:rPr lang="ja-JP" altLang="ja-JP" sz="2200" dirty="0" smtClean="0">
                <a:latin typeface="Meiryo UI" panose="020B0604030504040204" pitchFamily="50" charset="-128"/>
                <a:ea typeface="Meiryo UI" panose="020B0604030504040204" pitchFamily="50" charset="-128"/>
              </a:rPr>
              <a:t>を</a:t>
            </a:r>
            <a:r>
              <a:rPr lang="ja-JP" altLang="en-US" sz="2200" dirty="0" smtClean="0">
                <a:latin typeface="Meiryo UI" panose="020B0604030504040204" pitchFamily="50" charset="-128"/>
                <a:ea typeface="Meiryo UI" panose="020B0604030504040204" pitchFamily="50" charset="-128"/>
              </a:rPr>
              <a:t>中心に</a:t>
            </a:r>
            <a:r>
              <a:rPr lang="ja-JP" altLang="ja-JP" sz="2200" dirty="0" smtClean="0">
                <a:latin typeface="Meiryo UI" panose="020B0604030504040204" pitchFamily="50" charset="-128"/>
                <a:ea typeface="Meiryo UI" panose="020B0604030504040204" pitchFamily="50" charset="-128"/>
              </a:rPr>
              <a:t>強力</a:t>
            </a:r>
            <a:r>
              <a:rPr lang="ja-JP" altLang="ja-JP" sz="2200" dirty="0">
                <a:latin typeface="Meiryo UI" panose="020B0604030504040204" pitchFamily="50" charset="-128"/>
                <a:ea typeface="Meiryo UI" panose="020B0604030504040204" pitchFamily="50" charset="-128"/>
              </a:rPr>
              <a:t>な全庁的推進組織として、</a:t>
            </a:r>
            <a:r>
              <a:rPr lang="ja-JP" altLang="ja-JP" sz="2200" u="sng" dirty="0">
                <a:solidFill>
                  <a:srgbClr val="FF0000"/>
                </a:solidFill>
                <a:latin typeface="Meiryo UI" panose="020B0604030504040204" pitchFamily="50" charset="-128"/>
                <a:ea typeface="Meiryo UI" panose="020B0604030504040204" pitchFamily="50" charset="-128"/>
              </a:rPr>
              <a:t>知事をトップとする「大阪府スマートシティ推進本部」を</a:t>
            </a:r>
            <a:r>
              <a:rPr lang="ja-JP" altLang="ja-JP" sz="2200" u="sng" dirty="0" smtClean="0">
                <a:solidFill>
                  <a:srgbClr val="FF0000"/>
                </a:solidFill>
                <a:latin typeface="Meiryo UI" panose="020B0604030504040204" pitchFamily="50" charset="-128"/>
                <a:ea typeface="Meiryo UI" panose="020B0604030504040204" pitchFamily="50" charset="-128"/>
              </a:rPr>
              <a:t>設置</a:t>
            </a:r>
            <a:r>
              <a:rPr lang="ja-JP" altLang="ja-JP" sz="2200" dirty="0" smtClean="0">
                <a:latin typeface="Meiryo UI" panose="020B0604030504040204" pitchFamily="50" charset="-128"/>
                <a:ea typeface="Meiryo UI" panose="020B0604030504040204" pitchFamily="50" charset="-128"/>
              </a:rPr>
              <a:t>（「</a:t>
            </a:r>
            <a:r>
              <a:rPr lang="ja-JP" altLang="ja-JP" sz="2200" dirty="0">
                <a:latin typeface="Meiryo UI" panose="020B0604030504040204" pitchFamily="50" charset="-128"/>
                <a:ea typeface="Meiryo UI" panose="020B0604030504040204" pitchFamily="50" charset="-128"/>
              </a:rPr>
              <a:t>特区推進本部</a:t>
            </a:r>
            <a:r>
              <a:rPr lang="ja-JP" altLang="ja-JP" sz="2200" dirty="0" smtClean="0">
                <a:latin typeface="Meiryo UI" panose="020B0604030504040204" pitchFamily="50" charset="-128"/>
                <a:ea typeface="Meiryo UI" panose="020B0604030504040204" pitchFamily="50" charset="-128"/>
              </a:rPr>
              <a:t>」を</a:t>
            </a:r>
            <a:r>
              <a:rPr lang="ja-JP" altLang="ja-JP" sz="2200" dirty="0">
                <a:latin typeface="Meiryo UI" panose="020B0604030504040204" pitchFamily="50" charset="-128"/>
                <a:ea typeface="Meiryo UI" panose="020B0604030504040204" pitchFamily="50" charset="-128"/>
              </a:rPr>
              <a:t>発展的に解消</a:t>
            </a:r>
            <a:r>
              <a:rPr lang="ja-JP" altLang="ja-JP" sz="2200" dirty="0" smtClean="0">
                <a:latin typeface="Meiryo UI" panose="020B0604030504040204" pitchFamily="50" charset="-128"/>
                <a:ea typeface="Meiryo UI" panose="020B0604030504040204" pitchFamily="50" charset="-128"/>
              </a:rPr>
              <a:t>）</a:t>
            </a:r>
            <a:endParaRPr lang="en-US" altLang="ja-JP" sz="2200" dirty="0" smtClean="0">
              <a:latin typeface="Meiryo UI" panose="020B0604030504040204" pitchFamily="50" charset="-128"/>
              <a:ea typeface="Meiryo UI" panose="020B0604030504040204" pitchFamily="50" charset="-128"/>
            </a:endParaRPr>
          </a:p>
          <a:p>
            <a:pPr marL="266700" indent="-266700"/>
            <a:endParaRPr lang="ja-JP" altLang="ja-JP" sz="1050" dirty="0">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a:t>
            </a:r>
            <a:r>
              <a:rPr lang="ja-JP" altLang="ja-JP" sz="2200" dirty="0" smtClean="0">
                <a:latin typeface="Meiryo UI" panose="020B0604030504040204" pitchFamily="50" charset="-128"/>
                <a:ea typeface="Meiryo UI" panose="020B0604030504040204" pitchFamily="50" charset="-128"/>
              </a:rPr>
              <a:t>主</a:t>
            </a:r>
            <a:r>
              <a:rPr lang="ja-JP" altLang="ja-JP" sz="2200" dirty="0">
                <a:latin typeface="Meiryo UI" panose="020B0604030504040204" pitchFamily="50" charset="-128"/>
                <a:ea typeface="Meiryo UI" panose="020B0604030504040204" pitchFamily="50" charset="-128"/>
              </a:rPr>
              <a:t>な体制</a:t>
            </a:r>
          </a:p>
          <a:p>
            <a:pPr marL="266700" indent="-266700"/>
            <a:r>
              <a:rPr lang="ja-JP" altLang="en-US" sz="2200" dirty="0" smtClean="0">
                <a:latin typeface="Meiryo UI" panose="020B0604030504040204" pitchFamily="50" charset="-128"/>
                <a:ea typeface="Meiryo UI" panose="020B0604030504040204" pitchFamily="50" charset="-128"/>
              </a:rPr>
              <a:t>　</a:t>
            </a:r>
            <a:r>
              <a:rPr lang="ja-JP" altLang="ja-JP" sz="2200" dirty="0" smtClean="0">
                <a:latin typeface="Meiryo UI" panose="020B0604030504040204" pitchFamily="50" charset="-128"/>
                <a:ea typeface="Meiryo UI" panose="020B0604030504040204" pitchFamily="50" charset="-128"/>
              </a:rPr>
              <a:t>■</a:t>
            </a:r>
            <a:r>
              <a:rPr lang="ja-JP" altLang="ja-JP" sz="2200" u="sng" dirty="0">
                <a:solidFill>
                  <a:srgbClr val="FF0000"/>
                </a:solidFill>
                <a:latin typeface="Meiryo UI" panose="020B0604030504040204" pitchFamily="50" charset="-128"/>
                <a:ea typeface="Meiryo UI" panose="020B0604030504040204" pitchFamily="50" charset="-128"/>
              </a:rPr>
              <a:t>推進本部</a:t>
            </a:r>
            <a:r>
              <a:rPr lang="ja-JP" altLang="ja-JP" sz="2200" dirty="0">
                <a:latin typeface="Meiryo UI" panose="020B0604030504040204" pitchFamily="50" charset="-128"/>
                <a:ea typeface="Meiryo UI" panose="020B0604030504040204" pitchFamily="50" charset="-128"/>
              </a:rPr>
              <a:t>は「大阪スマートシティ戦略」に基づき、スマートシティ推進に</a:t>
            </a:r>
            <a:r>
              <a:rPr lang="ja-JP" altLang="ja-JP" sz="2200" dirty="0" smtClean="0">
                <a:latin typeface="Meiryo UI" panose="020B0604030504040204" pitchFamily="50" charset="-128"/>
                <a:ea typeface="Meiryo UI" panose="020B0604030504040204" pitchFamily="50" charset="-128"/>
              </a:rPr>
              <a:t>係る</a:t>
            </a:r>
            <a:r>
              <a:rPr lang="ja-JP" altLang="en-US" sz="2200" dirty="0" smtClean="0">
                <a:latin typeface="Meiryo UI" panose="020B0604030504040204" pitchFamily="50" charset="-128"/>
                <a:ea typeface="Meiryo UI" panose="020B0604030504040204" pitchFamily="50" charset="-128"/>
              </a:rPr>
              <a:t>　</a:t>
            </a:r>
            <a:endParaRPr lang="en-US" altLang="ja-JP" sz="2200" dirty="0" smtClean="0">
              <a:latin typeface="Meiryo UI" panose="020B0604030504040204" pitchFamily="50" charset="-128"/>
              <a:ea typeface="Meiryo UI" panose="020B0604030504040204" pitchFamily="50" charset="-128"/>
            </a:endParaRPr>
          </a:p>
          <a:p>
            <a:pPr marL="266700" indent="-266700"/>
            <a:r>
              <a:rPr lang="ja-JP" altLang="en-US" sz="2200" dirty="0">
                <a:latin typeface="Meiryo UI" panose="020B0604030504040204" pitchFamily="50" charset="-128"/>
                <a:ea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rPr>
              <a:t>　</a:t>
            </a:r>
            <a:r>
              <a:rPr lang="ja-JP" altLang="ja-JP" sz="2200" dirty="0" smtClean="0">
                <a:latin typeface="Meiryo UI" panose="020B0604030504040204" pitchFamily="50" charset="-128"/>
                <a:ea typeface="Meiryo UI" panose="020B0604030504040204" pitchFamily="50" charset="-128"/>
              </a:rPr>
              <a:t>庁内</a:t>
            </a:r>
            <a:r>
              <a:rPr lang="ja-JP" altLang="ja-JP" sz="2200" dirty="0">
                <a:latin typeface="Meiryo UI" panose="020B0604030504040204" pitchFamily="50" charset="-128"/>
                <a:ea typeface="Meiryo UI" panose="020B0604030504040204" pitchFamily="50" charset="-128"/>
              </a:rPr>
              <a:t>の取組を</a:t>
            </a:r>
            <a:r>
              <a:rPr lang="ja-JP" altLang="ja-JP" sz="2200" dirty="0" smtClean="0">
                <a:latin typeface="Meiryo UI" panose="020B0604030504040204" pitchFamily="50" charset="-128"/>
                <a:ea typeface="Meiryo UI" panose="020B0604030504040204" pitchFamily="50" charset="-128"/>
              </a:rPr>
              <a:t>指揮（</a:t>
            </a:r>
            <a:r>
              <a:rPr lang="ja-JP" altLang="ja-JP" sz="2200" dirty="0">
                <a:latin typeface="Meiryo UI" panose="020B0604030504040204" pitchFamily="50" charset="-128"/>
                <a:ea typeface="Meiryo UI" panose="020B0604030504040204" pitchFamily="50" charset="-128"/>
              </a:rPr>
              <a:t>本部長：知事、副本部長：副知事</a:t>
            </a:r>
            <a:r>
              <a:rPr lang="ja-JP" altLang="ja-JP" sz="2200" dirty="0" smtClean="0">
                <a:latin typeface="Meiryo UI" panose="020B0604030504040204" pitchFamily="50" charset="-128"/>
                <a:ea typeface="Meiryo UI" panose="020B0604030504040204" pitchFamily="50" charset="-128"/>
              </a:rPr>
              <a:t>）</a:t>
            </a:r>
            <a:endParaRPr lang="en-US" altLang="ja-JP" sz="2200" dirty="0" smtClean="0">
              <a:latin typeface="Meiryo UI" panose="020B0604030504040204" pitchFamily="50" charset="-128"/>
              <a:ea typeface="Meiryo UI" panose="020B0604030504040204" pitchFamily="50" charset="-128"/>
            </a:endParaRPr>
          </a:p>
          <a:p>
            <a:pPr marL="266700" indent="-266700"/>
            <a:endParaRPr lang="ja-JP" altLang="ja-JP" sz="1050" dirty="0">
              <a:latin typeface="Meiryo UI" panose="020B0604030504040204" pitchFamily="50" charset="-128"/>
              <a:ea typeface="Meiryo UI" panose="020B0604030504040204" pitchFamily="50" charset="-128"/>
            </a:endParaRPr>
          </a:p>
          <a:p>
            <a:pPr marL="266700" indent="-266700"/>
            <a:r>
              <a:rPr lang="ja-JP" altLang="en-US" sz="2200" dirty="0" smtClean="0">
                <a:latin typeface="Meiryo UI" panose="020B0604030504040204" pitchFamily="50" charset="-128"/>
                <a:ea typeface="Meiryo UI" panose="020B0604030504040204" pitchFamily="50" charset="-128"/>
              </a:rPr>
              <a:t>　</a:t>
            </a:r>
            <a:r>
              <a:rPr lang="ja-JP" altLang="ja-JP" sz="2200" dirty="0" smtClean="0">
                <a:latin typeface="Meiryo UI" panose="020B0604030504040204" pitchFamily="50" charset="-128"/>
                <a:ea typeface="Meiryo UI" panose="020B0604030504040204" pitchFamily="50" charset="-128"/>
              </a:rPr>
              <a:t>■</a:t>
            </a:r>
            <a:r>
              <a:rPr lang="ja-JP" altLang="ja-JP" sz="2200" dirty="0">
                <a:latin typeface="Meiryo UI" panose="020B0604030504040204" pitchFamily="50" charset="-128"/>
                <a:ea typeface="Meiryo UI" panose="020B0604030504040204" pitchFamily="50" charset="-128"/>
              </a:rPr>
              <a:t>推進本部の下に各部局の次長で構成する</a:t>
            </a:r>
            <a:r>
              <a:rPr lang="ja-JP" altLang="ja-JP" sz="2200" u="sng" dirty="0">
                <a:solidFill>
                  <a:srgbClr val="FF0000"/>
                </a:solidFill>
                <a:latin typeface="Meiryo UI" panose="020B0604030504040204" pitchFamily="50" charset="-128"/>
                <a:ea typeface="Meiryo UI" panose="020B0604030504040204" pitchFamily="50" charset="-128"/>
              </a:rPr>
              <a:t>「幹事会」</a:t>
            </a:r>
            <a:r>
              <a:rPr lang="ja-JP" altLang="ja-JP" sz="2200" dirty="0">
                <a:latin typeface="Meiryo UI" panose="020B0604030504040204" pitchFamily="50" charset="-128"/>
                <a:ea typeface="Meiryo UI" panose="020B0604030504040204" pitchFamily="50" charset="-128"/>
              </a:rPr>
              <a:t>（次長クラス）を</a:t>
            </a:r>
            <a:r>
              <a:rPr lang="ja-JP" altLang="ja-JP" sz="2200" dirty="0" smtClean="0">
                <a:latin typeface="Meiryo UI" panose="020B0604030504040204" pitchFamily="50" charset="-128"/>
                <a:ea typeface="Meiryo UI" panose="020B0604030504040204" pitchFamily="50" charset="-128"/>
              </a:rPr>
              <a:t>置く</a:t>
            </a:r>
            <a:r>
              <a:rPr lang="ja-JP" altLang="en-US" sz="2200" dirty="0">
                <a:latin typeface="Meiryo UI" panose="020B0604030504040204" pitchFamily="50" charset="-128"/>
                <a:ea typeface="Meiryo UI" panose="020B0604030504040204" pitchFamily="50" charset="-128"/>
              </a:rPr>
              <a:t>　</a:t>
            </a:r>
            <a:endParaRPr lang="en-US" altLang="ja-JP" sz="2200" dirty="0" smtClean="0">
              <a:latin typeface="Meiryo UI" panose="020B0604030504040204" pitchFamily="50" charset="-128"/>
              <a:ea typeface="Meiryo UI" panose="020B0604030504040204" pitchFamily="50" charset="-128"/>
            </a:endParaRPr>
          </a:p>
          <a:p>
            <a:pPr marL="266700" indent="-266700"/>
            <a:endParaRPr lang="ja-JP" altLang="ja-JP" sz="1050" dirty="0">
              <a:latin typeface="Meiryo UI" panose="020B0604030504040204" pitchFamily="50" charset="-128"/>
              <a:ea typeface="Meiryo UI" panose="020B0604030504040204" pitchFamily="50" charset="-128"/>
            </a:endParaRPr>
          </a:p>
          <a:p>
            <a:r>
              <a:rPr lang="ja-JP" altLang="en-US" sz="2200" dirty="0" smtClean="0">
                <a:latin typeface="Meiryo UI" panose="020B0604030504040204" pitchFamily="50" charset="-128"/>
                <a:ea typeface="Meiryo UI" panose="020B0604030504040204" pitchFamily="50" charset="-128"/>
              </a:rPr>
              <a:t>　</a:t>
            </a:r>
            <a:r>
              <a:rPr lang="ja-JP" altLang="ja-JP" sz="2200" dirty="0" smtClean="0">
                <a:latin typeface="Meiryo UI" panose="020B0604030504040204" pitchFamily="50" charset="-128"/>
                <a:ea typeface="Meiryo UI" panose="020B0604030504040204" pitchFamily="50" charset="-128"/>
              </a:rPr>
              <a:t>■</a:t>
            </a:r>
            <a:r>
              <a:rPr lang="ja-JP" altLang="ja-JP" sz="2200" dirty="0">
                <a:latin typeface="Meiryo UI" panose="020B0604030504040204" pitchFamily="50" charset="-128"/>
                <a:ea typeface="Meiryo UI" panose="020B0604030504040204" pitchFamily="50" charset="-128"/>
              </a:rPr>
              <a:t>「幹事会」の下にテーマに応じた</a:t>
            </a:r>
            <a:r>
              <a:rPr lang="ja-JP" altLang="ja-JP" sz="2200" u="sng" dirty="0">
                <a:solidFill>
                  <a:srgbClr val="FF0000"/>
                </a:solidFill>
                <a:latin typeface="Meiryo UI" panose="020B0604030504040204" pitchFamily="50" charset="-128"/>
                <a:ea typeface="Meiryo UI" panose="020B0604030504040204" pitchFamily="50" charset="-128"/>
              </a:rPr>
              <a:t>専門部会</a:t>
            </a:r>
            <a:r>
              <a:rPr lang="ja-JP" altLang="ja-JP" sz="2200" dirty="0">
                <a:latin typeface="Meiryo UI" panose="020B0604030504040204" pitchFamily="50" charset="-128"/>
                <a:ea typeface="Meiryo UI" panose="020B0604030504040204" pitchFamily="50" charset="-128"/>
              </a:rPr>
              <a:t>を置く</a:t>
            </a:r>
          </a:p>
          <a:p>
            <a:r>
              <a:rPr lang="ja-JP" altLang="en-US" sz="2200" dirty="0" smtClean="0">
                <a:latin typeface="Meiryo UI" panose="020B0604030504040204" pitchFamily="50" charset="-128"/>
                <a:ea typeface="Meiryo UI" panose="020B0604030504040204" pitchFamily="50" charset="-128"/>
              </a:rPr>
              <a:t>　　　</a:t>
            </a:r>
            <a:r>
              <a:rPr lang="ja-JP" altLang="ja-JP" sz="2200" dirty="0" smtClean="0">
                <a:latin typeface="Meiryo UI" panose="020B0604030504040204" pitchFamily="50" charset="-128"/>
                <a:ea typeface="Meiryo UI" panose="020B0604030504040204" pitchFamily="50" charset="-128"/>
              </a:rPr>
              <a:t>【</a:t>
            </a:r>
            <a:r>
              <a:rPr lang="ja-JP" altLang="ja-JP" sz="2200" dirty="0">
                <a:latin typeface="Meiryo UI" panose="020B0604030504040204" pitchFamily="50" charset="-128"/>
                <a:ea typeface="Meiryo UI" panose="020B0604030504040204" pitchFamily="50" charset="-128"/>
              </a:rPr>
              <a:t>想定されるテーマ】</a:t>
            </a:r>
          </a:p>
          <a:p>
            <a:r>
              <a:rPr lang="ja-JP" altLang="ja-JP" sz="2200" dirty="0">
                <a:latin typeface="Meiryo UI" panose="020B0604030504040204" pitchFamily="50" charset="-128"/>
                <a:ea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rPr>
              <a:t>　　　</a:t>
            </a:r>
            <a:r>
              <a:rPr lang="ja-JP" altLang="ja-JP" sz="2200" dirty="0" smtClean="0">
                <a:latin typeface="Meiryo UI" panose="020B0604030504040204" pitchFamily="50" charset="-128"/>
                <a:ea typeface="Meiryo UI" panose="020B0604030504040204" pitchFamily="50" charset="-128"/>
              </a:rPr>
              <a:t>モビリティ</a:t>
            </a:r>
            <a:r>
              <a:rPr lang="ja-JP" altLang="ja-JP" sz="2200" dirty="0">
                <a:latin typeface="Meiryo UI" panose="020B0604030504040204" pitchFamily="50" charset="-128"/>
                <a:ea typeface="Meiryo UI" panose="020B0604030504040204" pitchFamily="50" charset="-128"/>
              </a:rPr>
              <a:t>、ヘルスケア、</a:t>
            </a:r>
            <a:r>
              <a:rPr lang="en-US" altLang="ja-JP" sz="2200" dirty="0">
                <a:latin typeface="Meiryo UI" panose="020B0604030504040204" pitchFamily="50" charset="-128"/>
                <a:ea typeface="Meiryo UI" panose="020B0604030504040204" pitchFamily="50" charset="-128"/>
              </a:rPr>
              <a:t>3</a:t>
            </a:r>
            <a:r>
              <a:rPr lang="ja-JP" altLang="ja-JP" sz="2200" dirty="0">
                <a:latin typeface="Meiryo UI" panose="020B0604030504040204" pitchFamily="50" charset="-128"/>
                <a:ea typeface="Meiryo UI" panose="020B0604030504040204" pitchFamily="50" charset="-128"/>
              </a:rPr>
              <a:t>レス、テレワーク、</a:t>
            </a:r>
            <a:r>
              <a:rPr lang="en-US" altLang="ja-JP" sz="2200" dirty="0">
                <a:latin typeface="Meiryo UI" panose="020B0604030504040204" pitchFamily="50" charset="-128"/>
                <a:ea typeface="Meiryo UI" panose="020B0604030504040204" pitchFamily="50" charset="-128"/>
              </a:rPr>
              <a:t>ICT</a:t>
            </a:r>
            <a:r>
              <a:rPr lang="ja-JP" altLang="ja-JP" sz="2200" dirty="0">
                <a:latin typeface="Meiryo UI" panose="020B0604030504040204" pitchFamily="50" charset="-128"/>
                <a:ea typeface="Meiryo UI" panose="020B0604030504040204" pitchFamily="50" charset="-128"/>
              </a:rPr>
              <a:t>ガバナンス　</a:t>
            </a:r>
            <a:r>
              <a:rPr lang="ja-JP" altLang="ja-JP" sz="2200" dirty="0" smtClean="0">
                <a:latin typeface="Meiryo UI" panose="020B0604030504040204" pitchFamily="50" charset="-128"/>
                <a:ea typeface="Meiryo UI" panose="020B0604030504040204" pitchFamily="50" charset="-128"/>
              </a:rPr>
              <a:t>等</a:t>
            </a:r>
            <a:endParaRPr lang="en-US" altLang="ja-JP" sz="2200" dirty="0" smtClean="0">
              <a:latin typeface="Meiryo UI" panose="020B0604030504040204" pitchFamily="50" charset="-128"/>
              <a:ea typeface="Meiryo UI" panose="020B0604030504040204" pitchFamily="50" charset="-128"/>
            </a:endParaRPr>
          </a:p>
          <a:p>
            <a:endParaRPr lang="ja-JP" altLang="ja-JP" sz="1050" dirty="0">
              <a:latin typeface="Meiryo UI" panose="020B0604030504040204" pitchFamily="50" charset="-128"/>
              <a:ea typeface="Meiryo UI" panose="020B0604030504040204" pitchFamily="50" charset="-128"/>
            </a:endParaRPr>
          </a:p>
          <a:p>
            <a:pPr marL="266700" indent="-266700"/>
            <a:r>
              <a:rPr lang="ja-JP" altLang="en-US" sz="2200" dirty="0" smtClean="0">
                <a:latin typeface="Meiryo UI" panose="020B0604030504040204" pitchFamily="50" charset="-128"/>
                <a:ea typeface="Meiryo UI" panose="020B0604030504040204" pitchFamily="50" charset="-128"/>
              </a:rPr>
              <a:t>　</a:t>
            </a:r>
            <a:r>
              <a:rPr lang="ja-JP" altLang="ja-JP" sz="2200" dirty="0" smtClean="0">
                <a:latin typeface="Meiryo UI" panose="020B0604030504040204" pitchFamily="50" charset="-128"/>
                <a:ea typeface="Meiryo UI" panose="020B0604030504040204" pitchFamily="50" charset="-128"/>
              </a:rPr>
              <a:t>■</a:t>
            </a:r>
            <a:r>
              <a:rPr lang="en-US" altLang="ja-JP" sz="2200" u="sng" dirty="0">
                <a:solidFill>
                  <a:srgbClr val="FF0000"/>
                </a:solidFill>
                <a:latin typeface="Meiryo UI" panose="020B0604030504040204" pitchFamily="50" charset="-128"/>
                <a:ea typeface="Meiryo UI" panose="020B0604030504040204" pitchFamily="50" charset="-128"/>
              </a:rPr>
              <a:t>ICT</a:t>
            </a:r>
            <a:r>
              <a:rPr lang="ja-JP" altLang="ja-JP" sz="2200" u="sng" dirty="0">
                <a:solidFill>
                  <a:srgbClr val="FF0000"/>
                </a:solidFill>
                <a:latin typeface="Meiryo UI" panose="020B0604030504040204" pitchFamily="50" charset="-128"/>
                <a:ea typeface="Meiryo UI" panose="020B0604030504040204" pitchFamily="50" charset="-128"/>
              </a:rPr>
              <a:t>ガバナンス部会（仮称）</a:t>
            </a:r>
            <a:r>
              <a:rPr lang="ja-JP" altLang="ja-JP" sz="2200" dirty="0">
                <a:latin typeface="Meiryo UI" panose="020B0604030504040204" pitchFamily="50" charset="-128"/>
                <a:ea typeface="Meiryo UI" panose="020B0604030504040204" pitchFamily="50" charset="-128"/>
              </a:rPr>
              <a:t>は、スマートシティ戦略部長を最高情報</a:t>
            </a:r>
            <a:r>
              <a:rPr lang="ja-JP" altLang="ja-JP" sz="2200" dirty="0" smtClean="0">
                <a:latin typeface="Meiryo UI" panose="020B0604030504040204" pitchFamily="50" charset="-128"/>
                <a:ea typeface="Meiryo UI" panose="020B0604030504040204" pitchFamily="50" charset="-128"/>
              </a:rPr>
              <a:t>統括</a:t>
            </a:r>
            <a:endParaRPr lang="en-US" altLang="ja-JP" sz="2200" dirty="0" smtClean="0">
              <a:latin typeface="Meiryo UI" panose="020B0604030504040204" pitchFamily="50" charset="-128"/>
              <a:ea typeface="Meiryo UI" panose="020B0604030504040204" pitchFamily="50" charset="-128"/>
            </a:endParaRPr>
          </a:p>
          <a:p>
            <a:pPr marL="266700" indent="-266700"/>
            <a:r>
              <a:rPr lang="ja-JP" altLang="en-US" sz="2200" dirty="0">
                <a:latin typeface="Meiryo UI" panose="020B0604030504040204" pitchFamily="50" charset="-128"/>
                <a:ea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rPr>
              <a:t>　</a:t>
            </a:r>
            <a:r>
              <a:rPr lang="ja-JP" altLang="ja-JP" sz="2200" dirty="0" smtClean="0">
                <a:latin typeface="Meiryo UI" panose="020B0604030504040204" pitchFamily="50" charset="-128"/>
                <a:ea typeface="Meiryo UI" panose="020B0604030504040204" pitchFamily="50" charset="-128"/>
              </a:rPr>
              <a:t>責任者</a:t>
            </a:r>
            <a:r>
              <a:rPr lang="ja-JP" altLang="ja-JP" sz="2200" dirty="0">
                <a:latin typeface="Meiryo UI" panose="020B0604030504040204" pitchFamily="50" charset="-128"/>
                <a:ea typeface="Meiryo UI" panose="020B0604030504040204" pitchFamily="50" charset="-128"/>
              </a:rPr>
              <a:t>（</a:t>
            </a:r>
            <a:r>
              <a:rPr lang="en-US" altLang="ja-JP" sz="2200" dirty="0">
                <a:latin typeface="Meiryo UI" panose="020B0604030504040204" pitchFamily="50" charset="-128"/>
                <a:ea typeface="Meiryo UI" panose="020B0604030504040204" pitchFamily="50" charset="-128"/>
              </a:rPr>
              <a:t>CIO</a:t>
            </a:r>
            <a:r>
              <a:rPr lang="ja-JP" altLang="ja-JP" sz="2200" dirty="0">
                <a:latin typeface="Meiryo UI" panose="020B0604030504040204" pitchFamily="50" charset="-128"/>
                <a:ea typeface="Meiryo UI" panose="020B0604030504040204" pitchFamily="50" charset="-128"/>
              </a:rPr>
              <a:t>）として、庁内</a:t>
            </a:r>
            <a:r>
              <a:rPr lang="ja-JP" altLang="ja-JP" sz="2200" dirty="0" smtClean="0">
                <a:latin typeface="Meiryo UI" panose="020B0604030504040204" pitchFamily="50" charset="-128"/>
                <a:ea typeface="Meiryo UI" panose="020B0604030504040204" pitchFamily="50" charset="-128"/>
              </a:rPr>
              <a:t>の</a:t>
            </a:r>
            <a:r>
              <a:rPr lang="ja-JP" altLang="en-US" sz="2200" dirty="0" smtClean="0">
                <a:latin typeface="Meiryo UI" panose="020B0604030504040204" pitchFamily="50" charset="-128"/>
                <a:ea typeface="Meiryo UI" panose="020B0604030504040204" pitchFamily="50" charset="-128"/>
              </a:rPr>
              <a:t>システム等</a:t>
            </a:r>
            <a:r>
              <a:rPr lang="ja-JP" altLang="ja-JP" sz="2200" dirty="0" smtClean="0">
                <a:latin typeface="Meiryo UI" panose="020B0604030504040204" pitchFamily="50" charset="-128"/>
                <a:ea typeface="Meiryo UI" panose="020B0604030504040204" pitchFamily="50" charset="-128"/>
              </a:rPr>
              <a:t>の</a:t>
            </a:r>
            <a:r>
              <a:rPr lang="ja-JP" altLang="ja-JP" sz="2200" dirty="0">
                <a:latin typeface="Meiryo UI" panose="020B0604030504040204" pitchFamily="50" charset="-128"/>
                <a:ea typeface="Meiryo UI" panose="020B0604030504040204" pitchFamily="50" charset="-128"/>
              </a:rPr>
              <a:t>最適化、</a:t>
            </a:r>
            <a:r>
              <a:rPr lang="en-US" altLang="ja-JP" sz="2200" dirty="0">
                <a:latin typeface="Meiryo UI" panose="020B0604030504040204" pitchFamily="50" charset="-128"/>
                <a:ea typeface="Meiryo UI" panose="020B0604030504040204" pitchFamily="50" charset="-128"/>
              </a:rPr>
              <a:t>ICT</a:t>
            </a:r>
            <a:r>
              <a:rPr lang="ja-JP" altLang="ja-JP" sz="2200" dirty="0">
                <a:latin typeface="Meiryo UI" panose="020B0604030504040204" pitchFamily="50" charset="-128"/>
                <a:ea typeface="Meiryo UI" panose="020B0604030504040204" pitchFamily="50" charset="-128"/>
              </a:rPr>
              <a:t>ガバナンス、</a:t>
            </a:r>
            <a:r>
              <a:rPr lang="ja-JP" altLang="ja-JP" sz="2200" dirty="0" smtClean="0">
                <a:latin typeface="Meiryo UI" panose="020B0604030504040204" pitchFamily="50" charset="-128"/>
                <a:ea typeface="Meiryo UI" panose="020B0604030504040204" pitchFamily="50" charset="-128"/>
              </a:rPr>
              <a:t>セキュ</a:t>
            </a:r>
            <a:endParaRPr lang="en-US" altLang="ja-JP" sz="2200" dirty="0" smtClean="0">
              <a:latin typeface="Meiryo UI" panose="020B0604030504040204" pitchFamily="50" charset="-128"/>
              <a:ea typeface="Meiryo UI" panose="020B0604030504040204" pitchFamily="50" charset="-128"/>
            </a:endParaRPr>
          </a:p>
          <a:p>
            <a:pPr marL="266700" indent="-266700"/>
            <a:r>
              <a:rPr lang="ja-JP" altLang="en-US" sz="2200" dirty="0">
                <a:latin typeface="Meiryo UI" panose="020B0604030504040204" pitchFamily="50" charset="-128"/>
                <a:ea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rPr>
              <a:t>　</a:t>
            </a:r>
            <a:r>
              <a:rPr lang="ja-JP" altLang="ja-JP" sz="2200" dirty="0" smtClean="0">
                <a:latin typeface="Meiryo UI" panose="020B0604030504040204" pitchFamily="50" charset="-128"/>
                <a:ea typeface="Meiryo UI" panose="020B0604030504040204" pitchFamily="50" charset="-128"/>
              </a:rPr>
              <a:t>リティ</a:t>
            </a:r>
            <a:r>
              <a:rPr lang="ja-JP" altLang="ja-JP" sz="2200" dirty="0">
                <a:latin typeface="Meiryo UI" panose="020B0604030504040204" pitchFamily="50" charset="-128"/>
                <a:ea typeface="Meiryo UI" panose="020B0604030504040204" pitchFamily="50" charset="-128"/>
              </a:rPr>
              <a:t>を担当（「行政情報化推進委員会</a:t>
            </a:r>
            <a:r>
              <a:rPr lang="ja-JP" altLang="ja-JP" sz="2200" dirty="0" smtClean="0">
                <a:latin typeface="Meiryo UI" panose="020B0604030504040204" pitchFamily="50" charset="-128"/>
                <a:ea typeface="Meiryo UI" panose="020B0604030504040204" pitchFamily="50" charset="-128"/>
              </a:rPr>
              <a:t>」</a:t>
            </a:r>
            <a:r>
              <a:rPr lang="ja-JP" altLang="en-US" sz="2200" dirty="0" smtClean="0">
                <a:latin typeface="Meiryo UI" panose="020B0604030504040204" pitchFamily="50" charset="-128"/>
                <a:ea typeface="Meiryo UI" panose="020B0604030504040204" pitchFamily="50" charset="-128"/>
              </a:rPr>
              <a:t>を発展的に</a:t>
            </a:r>
            <a:r>
              <a:rPr lang="ja-JP" altLang="ja-JP" sz="2200" dirty="0" smtClean="0">
                <a:latin typeface="Meiryo UI" panose="020B0604030504040204" pitchFamily="50" charset="-128"/>
                <a:ea typeface="Meiryo UI" panose="020B0604030504040204" pitchFamily="50" charset="-128"/>
              </a:rPr>
              <a:t>解消）</a:t>
            </a:r>
            <a:endParaRPr lang="en-US" altLang="ja-JP" sz="2200" dirty="0" smtClean="0">
              <a:latin typeface="Meiryo UI" panose="020B0604030504040204" pitchFamily="50" charset="-128"/>
              <a:ea typeface="Meiryo UI" panose="020B0604030504040204" pitchFamily="50" charset="-128"/>
            </a:endParaRPr>
          </a:p>
          <a:p>
            <a:pPr marL="266700" indent="-266700"/>
            <a:endParaRPr lang="en-US" altLang="ja-JP" sz="1050" dirty="0" smtClean="0">
              <a:latin typeface="Meiryo UI" panose="020B0604030504040204" pitchFamily="50" charset="-128"/>
              <a:ea typeface="Meiryo UI" panose="020B0604030504040204" pitchFamily="50" charset="-128"/>
            </a:endParaRPr>
          </a:p>
          <a:p>
            <a:pPr marL="266700" indent="-266700"/>
            <a:r>
              <a:rPr kumimoji="1" lang="ja-JP" altLang="en-US" sz="2000" dirty="0">
                <a:latin typeface="Meiryo UI" panose="020B0604030504040204" pitchFamily="50" charset="-128"/>
                <a:ea typeface="Meiryo UI" panose="020B0604030504040204" pitchFamily="50" charset="-128"/>
              </a:rPr>
              <a:t>＊スマートシティ戦略部内に、</a:t>
            </a:r>
            <a:r>
              <a:rPr kumimoji="1" lang="en-US" altLang="ja-JP" sz="2000" dirty="0">
                <a:latin typeface="Meiryo UI" panose="020B0604030504040204" pitchFamily="50" charset="-128"/>
                <a:ea typeface="Meiryo UI" panose="020B0604030504040204" pitchFamily="50" charset="-128"/>
              </a:rPr>
              <a:t>ICT</a:t>
            </a:r>
            <a:r>
              <a:rPr kumimoji="1" lang="ja-JP" altLang="en-US" sz="2000" dirty="0">
                <a:latin typeface="Meiryo UI" panose="020B0604030504040204" pitchFamily="50" charset="-128"/>
                <a:ea typeface="Meiryo UI" panose="020B0604030504040204" pitchFamily="50" charset="-128"/>
              </a:rPr>
              <a:t>を活用したコロナ対策に関する庁内相談窓口</a:t>
            </a:r>
            <a:br>
              <a:rPr kumimoji="1" lang="ja-JP" altLang="en-US" sz="2000" dirty="0">
                <a:latin typeface="Meiryo UI" panose="020B0604030504040204" pitchFamily="50" charset="-128"/>
                <a:ea typeface="Meiryo UI" panose="020B0604030504040204" pitchFamily="50" charset="-128"/>
              </a:rPr>
            </a:br>
            <a:r>
              <a:rPr kumimoji="1" lang="ja-JP" altLang="en-US" sz="2000" dirty="0">
                <a:latin typeface="Meiryo UI" panose="020B0604030504040204" pitchFamily="50" charset="-128"/>
                <a:ea typeface="Meiryo UI" panose="020B0604030504040204" pitchFamily="50" charset="-128"/>
              </a:rPr>
              <a:t>　（コロナ スワット チーム：</a:t>
            </a:r>
            <a:r>
              <a:rPr kumimoji="1" lang="en-US" altLang="ja-JP" sz="2000" dirty="0">
                <a:latin typeface="Meiryo UI" panose="020B0604030504040204" pitchFamily="50" charset="-128"/>
                <a:ea typeface="Meiryo UI" panose="020B0604030504040204" pitchFamily="50" charset="-128"/>
              </a:rPr>
              <a:t>Corona SWAT Team</a:t>
            </a:r>
            <a:r>
              <a:rPr kumimoji="1" lang="ja-JP" altLang="en-US" sz="2000" dirty="0">
                <a:latin typeface="Meiryo UI" panose="020B0604030504040204" pitchFamily="50" charset="-128"/>
                <a:ea typeface="Meiryo UI" panose="020B0604030504040204" pitchFamily="50" charset="-128"/>
              </a:rPr>
              <a:t>）を今週中に設置</a:t>
            </a:r>
            <a:r>
              <a:rPr kumimoji="1" lang="ja-JP" altLang="en-US" sz="2000" dirty="0" smtClean="0">
                <a:latin typeface="Meiryo UI" panose="020B0604030504040204" pitchFamily="50" charset="-128"/>
                <a:ea typeface="Meiryo UI" panose="020B0604030504040204" pitchFamily="50" charset="-128"/>
              </a:rPr>
              <a:t>予定</a:t>
            </a:r>
            <a:endParaRPr kumimoji="1" lang="ja-JP" altLang="en-US" sz="2000" dirty="0">
              <a:latin typeface="Meiryo UI" panose="020B0604030504040204" pitchFamily="50" charset="-128"/>
              <a:ea typeface="Meiryo UI" panose="020B0604030504040204" pitchFamily="50" charset="-128"/>
            </a:endParaRPr>
          </a:p>
        </p:txBody>
      </p:sp>
      <p:sp>
        <p:nvSpPr>
          <p:cNvPr id="10" name="スライド番号プレースホルダー 9"/>
          <p:cNvSpPr>
            <a:spLocks noGrp="1"/>
          </p:cNvSpPr>
          <p:nvPr>
            <p:ph type="sldNum" sz="quarter" idx="12"/>
          </p:nvPr>
        </p:nvSpPr>
        <p:spPr/>
        <p:txBody>
          <a:bodyPr/>
          <a:lstStyle/>
          <a:p>
            <a:fld id="{098EAA9A-CCD5-479B-9771-AB23BB75D7CB}" type="slidenum">
              <a:rPr kumimoji="1" lang="ja-JP" altLang="en-US" smtClean="0"/>
              <a:t>1</a:t>
            </a:fld>
            <a:endParaRPr kumimoji="1" lang="ja-JP" altLang="en-US"/>
          </a:p>
        </p:txBody>
      </p:sp>
    </p:spTree>
    <p:extLst>
      <p:ext uri="{BB962C8B-B14F-4D97-AF65-F5344CB8AC3E}">
        <p14:creationId xmlns:p14="http://schemas.microsoft.com/office/powerpoint/2010/main" val="3757318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直線コネクタ 47"/>
          <p:cNvCxnSpPr>
            <a:stCxn id="21" idx="2"/>
            <a:endCxn id="25" idx="0"/>
          </p:cNvCxnSpPr>
          <p:nvPr/>
        </p:nvCxnSpPr>
        <p:spPr>
          <a:xfrm>
            <a:off x="7530256" y="3560963"/>
            <a:ext cx="43026" cy="2065087"/>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3507766" y="3024574"/>
            <a:ext cx="2016000" cy="65459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幹事会</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（各部次長）</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32" name="角丸四角形 31"/>
          <p:cNvSpPr/>
          <p:nvPr/>
        </p:nvSpPr>
        <p:spPr>
          <a:xfrm>
            <a:off x="6042222" y="2798469"/>
            <a:ext cx="2959037" cy="3373797"/>
          </a:xfrm>
          <a:prstGeom prst="roundRect">
            <a:avLst>
              <a:gd name="adj" fmla="val 3482"/>
            </a:avLst>
          </a:prstGeom>
          <a:noFill/>
          <a:ln w="22225">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6687101" y="2596926"/>
            <a:ext cx="1855202" cy="338554"/>
          </a:xfrm>
          <a:prstGeom prst="rect">
            <a:avLst/>
          </a:prstGeom>
          <a:solidFill>
            <a:schemeClr val="bg1"/>
          </a:solidFill>
        </p:spPr>
        <p:txBody>
          <a:bodyPr wrap="square" rtlCol="0">
            <a:spAutoFit/>
          </a:bodyPr>
          <a:lstStyle/>
          <a:p>
            <a:pPr algn="ct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ガバナンス部会</a:t>
            </a:r>
            <a:endParaRPr lang="en-US" altLang="ja-JP" sz="1600" dirty="0">
              <a:latin typeface="Meiryo UI" panose="020B0604030504040204" pitchFamily="50" charset="-128"/>
              <a:ea typeface="Meiryo UI" panose="020B0604030504040204" pitchFamily="50" charset="-128"/>
            </a:endParaRPr>
          </a:p>
        </p:txBody>
      </p:sp>
      <p:sp>
        <p:nvSpPr>
          <p:cNvPr id="21" name="正方形/長方形 20"/>
          <p:cNvSpPr/>
          <p:nvPr/>
        </p:nvSpPr>
        <p:spPr>
          <a:xfrm>
            <a:off x="6180256" y="2948963"/>
            <a:ext cx="2700000" cy="612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行政情報化推進総括者</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（各部次長）</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6186692" y="3633977"/>
            <a:ext cx="2700000" cy="612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最高情報統括責任者（</a:t>
            </a:r>
            <a:r>
              <a:rPr lang="en-US" altLang="ja-JP" sz="1400" dirty="0">
                <a:solidFill>
                  <a:schemeClr val="tx1"/>
                </a:solidFill>
                <a:latin typeface="Meiryo UI" panose="020B0604030504040204" pitchFamily="50" charset="-128"/>
                <a:ea typeface="Meiryo UI" panose="020B0604030504040204" pitchFamily="50" charset="-128"/>
              </a:rPr>
              <a:t>CIO)</a:t>
            </a:r>
          </a:p>
          <a:p>
            <a:pPr algn="ctr"/>
            <a:r>
              <a:rPr lang="ja-JP" altLang="en-US" sz="1400" dirty="0">
                <a:solidFill>
                  <a:schemeClr val="tx1"/>
                </a:solidFill>
                <a:latin typeface="Meiryo UI" panose="020B0604030504040204" pitchFamily="50" charset="-128"/>
                <a:ea typeface="Meiryo UI" panose="020B0604030504040204" pitchFamily="50" charset="-128"/>
              </a:rPr>
              <a:t>（スマートシティ戦略部長）</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0" name="四角形吹き出し 29"/>
          <p:cNvSpPr/>
          <p:nvPr/>
        </p:nvSpPr>
        <p:spPr>
          <a:xfrm>
            <a:off x="61992" y="1468833"/>
            <a:ext cx="2600144" cy="1186149"/>
          </a:xfrm>
          <a:prstGeom prst="wedgeRectCallout">
            <a:avLst>
              <a:gd name="adj1" fmla="val 58456"/>
              <a:gd name="adj2" fmla="val -39526"/>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スマートシティ戦略の実現に向けた、</a:t>
            </a:r>
            <a:r>
              <a:rPr lang="en-US" altLang="ja-JP" sz="1400" dirty="0">
                <a:latin typeface="Meiryo UI" panose="020B0604030504040204" pitchFamily="50" charset="-128"/>
                <a:ea typeface="Meiryo UI" panose="020B0604030504040204" pitchFamily="50" charset="-128"/>
              </a:rPr>
              <a:t>ICT</a:t>
            </a:r>
            <a:r>
              <a:rPr lang="ja-JP" altLang="en-US" sz="1400" dirty="0">
                <a:latin typeface="Meiryo UI" panose="020B0604030504040204" pitchFamily="50" charset="-128"/>
                <a:ea typeface="Meiryo UI" panose="020B0604030504040204" pitchFamily="50" charset="-128"/>
              </a:rPr>
              <a:t>活用</a:t>
            </a:r>
            <a:r>
              <a:rPr lang="ja-JP" altLang="en-US" sz="1400" dirty="0">
                <a:solidFill>
                  <a:schemeClr val="tx1"/>
                </a:solidFill>
                <a:latin typeface="Meiryo UI" panose="020B0604030504040204" pitchFamily="50" charset="-128"/>
                <a:ea typeface="Meiryo UI" panose="020B0604030504040204" pitchFamily="50" charset="-128"/>
              </a:rPr>
              <a:t>による社会</a:t>
            </a:r>
            <a:r>
              <a:rPr lang="ja-JP" altLang="en-US" sz="1400" dirty="0" smtClean="0">
                <a:solidFill>
                  <a:schemeClr val="tx1"/>
                </a:solidFill>
                <a:latin typeface="Meiryo UI" panose="020B0604030504040204" pitchFamily="50" charset="-128"/>
                <a:ea typeface="Meiryo UI" panose="020B0604030504040204" pitchFamily="50" charset="-128"/>
              </a:rPr>
              <a:t>課題・</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地域</a:t>
            </a:r>
            <a:r>
              <a:rPr lang="ja-JP" altLang="en-US" sz="1400" dirty="0">
                <a:solidFill>
                  <a:schemeClr val="tx1"/>
                </a:solidFill>
                <a:latin typeface="Meiryo UI" panose="020B0604030504040204" pitchFamily="50" charset="-128"/>
                <a:ea typeface="Meiryo UI" panose="020B0604030504040204" pitchFamily="50" charset="-128"/>
              </a:rPr>
              <a:t>課題の解決</a:t>
            </a:r>
            <a:r>
              <a:rPr lang="ja-JP" altLang="en-US" sz="1400" dirty="0" smtClean="0">
                <a:solidFill>
                  <a:schemeClr val="tx1"/>
                </a:solidFill>
                <a:latin typeface="Meiryo UI" panose="020B0604030504040204" pitchFamily="50" charset="-128"/>
                <a:ea typeface="Meiryo UI" panose="020B0604030504040204" pitchFamily="50" charset="-128"/>
              </a:rPr>
              <a:t>と特</a:t>
            </a:r>
            <a:r>
              <a:rPr lang="ja-JP" altLang="en-US" sz="1400" dirty="0">
                <a:solidFill>
                  <a:schemeClr val="tx1"/>
                </a:solidFill>
                <a:latin typeface="Meiryo UI" panose="020B0604030504040204" pitchFamily="50" charset="-128"/>
                <a:ea typeface="Meiryo UI" panose="020B0604030504040204" pitchFamily="50" charset="-128"/>
              </a:rPr>
              <a:t>区の推進</a:t>
            </a:r>
            <a:r>
              <a:rPr lang="ja-JP" altLang="en-US" sz="1400" dirty="0" smtClean="0">
                <a:solidFill>
                  <a:schemeClr val="tx1"/>
                </a:solidFill>
                <a:latin typeface="Meiryo UI" panose="020B0604030504040204" pitchFamily="50" charset="-128"/>
                <a:ea typeface="Meiryo UI" panose="020B0604030504040204" pitchFamily="50" charset="-128"/>
              </a:rPr>
              <a:t>に</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よる</a:t>
            </a:r>
            <a:r>
              <a:rPr lang="ja-JP" altLang="en-US" sz="1400" dirty="0">
                <a:solidFill>
                  <a:schemeClr val="tx1"/>
                </a:solidFill>
                <a:latin typeface="Meiryo UI" panose="020B0604030504040204" pitchFamily="50" charset="-128"/>
                <a:ea typeface="Meiryo UI" panose="020B0604030504040204" pitchFamily="50" charset="-128"/>
              </a:rPr>
              <a:t>都市間</a:t>
            </a:r>
            <a:r>
              <a:rPr lang="ja-JP" altLang="en-US" sz="1400" dirty="0" smtClean="0">
                <a:solidFill>
                  <a:schemeClr val="tx1"/>
                </a:solidFill>
                <a:latin typeface="Meiryo UI" panose="020B0604030504040204" pitchFamily="50" charset="-128"/>
                <a:ea typeface="Meiryo UI" panose="020B0604030504040204" pitchFamily="50" charset="-128"/>
              </a:rPr>
              <a:t>競争力向上</a:t>
            </a:r>
            <a:r>
              <a:rPr lang="ja-JP" altLang="en-US" sz="1400" dirty="0">
                <a:solidFill>
                  <a:schemeClr val="tx1"/>
                </a:solidFill>
                <a:latin typeface="Meiryo UI" panose="020B0604030504040204" pitchFamily="50" charset="-128"/>
                <a:ea typeface="Meiryo UI" panose="020B0604030504040204" pitchFamily="50" charset="-128"/>
              </a:rPr>
              <a:t>を</a:t>
            </a:r>
            <a:r>
              <a:rPr lang="ja-JP" altLang="en-US" sz="1400" dirty="0">
                <a:latin typeface="Meiryo UI" panose="020B0604030504040204" pitchFamily="50" charset="-128"/>
                <a:ea typeface="Meiryo UI" panose="020B0604030504040204" pitchFamily="50" charset="-128"/>
              </a:rPr>
              <a:t>目指す</a:t>
            </a:r>
          </a:p>
        </p:txBody>
      </p:sp>
      <p:sp>
        <p:nvSpPr>
          <p:cNvPr id="47" name="正方形/長方形 46"/>
          <p:cNvSpPr/>
          <p:nvPr/>
        </p:nvSpPr>
        <p:spPr>
          <a:xfrm>
            <a:off x="6180256" y="4325415"/>
            <a:ext cx="2700000" cy="612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行政情報化推進主任者</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（各部総務課長等）</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08" name="正方形/長方形 107"/>
          <p:cNvSpPr/>
          <p:nvPr/>
        </p:nvSpPr>
        <p:spPr>
          <a:xfrm>
            <a:off x="6186692" y="5011194"/>
            <a:ext cx="2700000" cy="612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行政情報化推進副主任者</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（総務担当者想定）</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4" name="四角形吹き出し 33"/>
          <p:cNvSpPr/>
          <p:nvPr/>
        </p:nvSpPr>
        <p:spPr>
          <a:xfrm>
            <a:off x="6297532" y="1377148"/>
            <a:ext cx="2733427" cy="1002028"/>
          </a:xfrm>
          <a:prstGeom prst="wedgeRectCallout">
            <a:avLst>
              <a:gd name="adj1" fmla="val -17472"/>
              <a:gd name="adj2" fmla="val 74601"/>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情報資産（システム、ネットワーク等）、の最適化など、</a:t>
            </a:r>
            <a:r>
              <a:rPr lang="en-US" altLang="ja-JP" sz="1400" dirty="0">
                <a:solidFill>
                  <a:schemeClr val="tx1"/>
                </a:solidFill>
                <a:latin typeface="Meiryo UI" panose="020B0604030504040204" pitchFamily="50" charset="-128"/>
                <a:ea typeface="Meiryo UI" panose="020B0604030504040204" pitchFamily="50" charset="-128"/>
              </a:rPr>
              <a:t>ICT</a:t>
            </a:r>
            <a:r>
              <a:rPr lang="ja-JP" altLang="en-US" sz="1400" dirty="0">
                <a:solidFill>
                  <a:schemeClr val="tx1"/>
                </a:solidFill>
                <a:latin typeface="Meiryo UI" panose="020B0604030504040204" pitchFamily="50" charset="-128"/>
                <a:ea typeface="Meiryo UI" panose="020B0604030504040204" pitchFamily="50" charset="-128"/>
              </a:rPr>
              <a:t>ガバナンス（全庁の</a:t>
            </a:r>
            <a:r>
              <a:rPr lang="en-US" altLang="ja-JP" sz="1400" dirty="0">
                <a:solidFill>
                  <a:schemeClr val="tx1"/>
                </a:solidFill>
                <a:latin typeface="Meiryo UI" panose="020B0604030504040204" pitchFamily="50" charset="-128"/>
                <a:ea typeface="Meiryo UI" panose="020B0604030504040204" pitchFamily="50" charset="-128"/>
              </a:rPr>
              <a:t>ICT</a:t>
            </a:r>
            <a:r>
              <a:rPr lang="ja-JP" altLang="en-US" sz="1400" dirty="0">
                <a:solidFill>
                  <a:schemeClr val="tx1"/>
                </a:solidFill>
                <a:latin typeface="Meiryo UI" panose="020B0604030504040204" pitchFamily="50" charset="-128"/>
                <a:ea typeface="Meiryo UI" panose="020B0604030504040204" pitchFamily="50" charset="-128"/>
              </a:rPr>
              <a:t>のコントロール）</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情報</a:t>
            </a:r>
            <a:r>
              <a:rPr lang="ja-JP" altLang="en-US" sz="1400" dirty="0">
                <a:solidFill>
                  <a:schemeClr val="tx1"/>
                </a:solidFill>
                <a:latin typeface="Meiryo UI" panose="020B0604030504040204" pitchFamily="50" charset="-128"/>
                <a:ea typeface="Meiryo UI" panose="020B0604030504040204" pitchFamily="50" charset="-128"/>
              </a:rPr>
              <a:t>セキュリティを担当。</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919146" y="82229"/>
            <a:ext cx="5340628"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rPr>
              <a:t>大阪府スマートシティ推進本部　体制図</a:t>
            </a:r>
            <a:endParaRPr kumimoji="1" lang="ja-JP" altLang="en-US" sz="2400" b="1" dirty="0">
              <a:latin typeface="Meiryo UI" panose="020B0604030504040204" pitchFamily="50" charset="-128"/>
              <a:ea typeface="Meiryo UI" panose="020B0604030504040204" pitchFamily="50" charset="-128"/>
            </a:endParaRPr>
          </a:p>
        </p:txBody>
      </p:sp>
      <p:cxnSp>
        <p:nvCxnSpPr>
          <p:cNvPr id="58" name="直線コネクタ 57"/>
          <p:cNvCxnSpPr>
            <a:endCxn id="8" idx="0"/>
          </p:cNvCxnSpPr>
          <p:nvPr/>
        </p:nvCxnSpPr>
        <p:spPr>
          <a:xfrm>
            <a:off x="4515766" y="2439951"/>
            <a:ext cx="0" cy="58462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3333630" y="4464965"/>
            <a:ext cx="2376000" cy="702781"/>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スマートシティ連絡担当者</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（企画担当者想定）</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148861" y="3839957"/>
            <a:ext cx="2639316" cy="2285241"/>
          </a:xfrm>
          <a:prstGeom prst="rect">
            <a:avLst/>
          </a:prstGeom>
          <a:noFill/>
          <a:ln>
            <a:solidFill>
              <a:schemeClr val="tx1"/>
            </a:solidFill>
          </a:ln>
        </p:spPr>
        <p:txBody>
          <a:bodyPr wrap="square" rtlCol="0">
            <a:spAutoFit/>
          </a:bodyPr>
          <a:lstStyle/>
          <a:p>
            <a:endParaRPr lang="en-US" altLang="ja-JP" sz="12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必要に応じ、幹事会の下に部会等を設けテーマに応じた部局で</a:t>
            </a:r>
            <a:r>
              <a:rPr lang="ja-JP" altLang="en-US" sz="1400" dirty="0" smtClean="0">
                <a:latin typeface="Meiryo UI" panose="020B0604030504040204" pitchFamily="50" charset="-128"/>
                <a:ea typeface="Meiryo UI" panose="020B0604030504040204" pitchFamily="50" charset="-128"/>
              </a:rPr>
              <a:t>構成</a:t>
            </a:r>
            <a:endParaRPr lang="en-US" altLang="ja-JP" sz="14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事務局：スマートシティ戦略部）</a:t>
            </a:r>
            <a:endParaRPr lang="en-US" altLang="ja-JP" sz="1200" dirty="0">
              <a:latin typeface="Meiryo UI" panose="020B0604030504040204" pitchFamily="50" charset="-128"/>
              <a:ea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例</a:t>
            </a:r>
            <a:r>
              <a:rPr lang="en-US" altLang="ja-JP"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・モビリティ</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・ヘルスケア</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レス＊</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テレワーク＊</a:t>
            </a:r>
            <a:endParaRPr lang="en-US" altLang="ja-JP" sz="1400" dirty="0">
              <a:latin typeface="Meiryo UI" panose="020B0604030504040204" pitchFamily="50" charset="-128"/>
              <a:ea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＊働き方</a:t>
            </a:r>
            <a:r>
              <a:rPr lang="ja-JP" altLang="en-US" sz="1400" dirty="0">
                <a:latin typeface="Meiryo UI" panose="020B0604030504040204" pitchFamily="50" charset="-128"/>
                <a:ea typeface="Meiryo UI" panose="020B0604030504040204" pitchFamily="50" charset="-128"/>
              </a:rPr>
              <a:t>改革</a:t>
            </a:r>
            <a:r>
              <a:rPr lang="en-US" altLang="ja-JP" sz="1400" dirty="0">
                <a:latin typeface="Meiryo UI" panose="020B0604030504040204" pitchFamily="50" charset="-128"/>
                <a:ea typeface="Meiryo UI" panose="020B0604030504040204" pitchFamily="50" charset="-128"/>
              </a:rPr>
              <a:t>TF</a:t>
            </a:r>
            <a:r>
              <a:rPr lang="ja-JP" altLang="en-US" sz="1400" dirty="0">
                <a:latin typeface="Meiryo UI" panose="020B0604030504040204" pitchFamily="50" charset="-128"/>
                <a:ea typeface="Meiryo UI" panose="020B0604030504040204" pitchFamily="50" charset="-128"/>
              </a:rPr>
              <a:t>と連携</a:t>
            </a:r>
            <a:endParaRPr kumimoji="1" lang="ja-JP" altLang="en-US" sz="1400" dirty="0">
              <a:latin typeface="Meiryo UI" panose="020B0604030504040204" pitchFamily="50" charset="-128"/>
              <a:ea typeface="Meiryo UI" panose="020B0604030504040204" pitchFamily="50" charset="-128"/>
            </a:endParaRPr>
          </a:p>
        </p:txBody>
      </p:sp>
      <p:cxnSp>
        <p:nvCxnSpPr>
          <p:cNvPr id="73" name="直線コネクタ 72"/>
          <p:cNvCxnSpPr>
            <a:stCxn id="8" idx="1"/>
          </p:cNvCxnSpPr>
          <p:nvPr/>
        </p:nvCxnSpPr>
        <p:spPr>
          <a:xfrm flipH="1">
            <a:off x="1557058" y="3351870"/>
            <a:ext cx="1950708" cy="59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線コネクタ 23"/>
          <p:cNvCxnSpPr>
            <a:endCxn id="8" idx="3"/>
          </p:cNvCxnSpPr>
          <p:nvPr/>
        </p:nvCxnSpPr>
        <p:spPr>
          <a:xfrm flipH="1">
            <a:off x="5523766" y="3351870"/>
            <a:ext cx="535487"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1557056" y="3351870"/>
            <a:ext cx="1" cy="488087"/>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689733" y="3654670"/>
            <a:ext cx="1547949" cy="338554"/>
          </a:xfrm>
          <a:prstGeom prst="rect">
            <a:avLst/>
          </a:prstGeom>
          <a:solidFill>
            <a:schemeClr val="bg1"/>
          </a:solid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専門部会・</a:t>
            </a:r>
            <a:r>
              <a:rPr lang="en-US" altLang="ja-JP" sz="1600" dirty="0">
                <a:latin typeface="Meiryo UI" panose="020B0604030504040204" pitchFamily="50" charset="-128"/>
                <a:ea typeface="Meiryo UI" panose="020B0604030504040204" pitchFamily="50" charset="-128"/>
              </a:rPr>
              <a:t>TF</a:t>
            </a:r>
            <a:r>
              <a:rPr lang="ja-JP" altLang="en-US" sz="1600" dirty="0">
                <a:latin typeface="Meiryo UI" panose="020B0604030504040204" pitchFamily="50" charset="-128"/>
                <a:ea typeface="Meiryo UI" panose="020B0604030504040204" pitchFamily="50" charset="-128"/>
              </a:rPr>
              <a:t>等</a:t>
            </a:r>
            <a:endParaRPr lang="en-US" altLang="ja-JP" sz="16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240016" y="5206832"/>
            <a:ext cx="2551499"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スマートシティ戦略実現に向けた企画、新規事業、知事重点、進捗管理等</a:t>
            </a:r>
          </a:p>
        </p:txBody>
      </p:sp>
      <p:sp>
        <p:nvSpPr>
          <p:cNvPr id="25" name="テキスト ボックス 24"/>
          <p:cNvSpPr txBox="1"/>
          <p:nvPr/>
        </p:nvSpPr>
        <p:spPr>
          <a:xfrm>
            <a:off x="6297532" y="5626050"/>
            <a:ext cx="2551499"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情報システムやネットワークに関する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業務環境の維持整備、連絡調整等</a:t>
            </a:r>
            <a:endParaRPr kumimoji="1" lang="ja-JP" altLang="en-US" sz="1200" dirty="0">
              <a:latin typeface="Meiryo UI" panose="020B0604030504040204" pitchFamily="50" charset="-128"/>
              <a:ea typeface="Meiryo UI" panose="020B0604030504040204" pitchFamily="50" charset="-128"/>
            </a:endParaRPr>
          </a:p>
        </p:txBody>
      </p:sp>
      <p:cxnSp>
        <p:nvCxnSpPr>
          <p:cNvPr id="27" name="直線コネクタ 26"/>
          <p:cNvCxnSpPr/>
          <p:nvPr/>
        </p:nvCxnSpPr>
        <p:spPr>
          <a:xfrm>
            <a:off x="174959" y="585585"/>
            <a:ext cx="8856000" cy="0"/>
          </a:xfrm>
          <a:prstGeom prst="line">
            <a:avLst/>
          </a:prstGeom>
        </p:spPr>
        <p:style>
          <a:lnRef idx="1">
            <a:schemeClr val="dk1"/>
          </a:lnRef>
          <a:fillRef idx="0">
            <a:schemeClr val="dk1"/>
          </a:fillRef>
          <a:effectRef idx="0">
            <a:schemeClr val="dk1"/>
          </a:effectRef>
          <a:fontRef idx="minor">
            <a:schemeClr val="tx1"/>
          </a:fontRef>
        </p:style>
      </p:cxnSp>
      <p:cxnSp>
        <p:nvCxnSpPr>
          <p:cNvPr id="35" name="直線コネクタ 34"/>
          <p:cNvCxnSpPr/>
          <p:nvPr/>
        </p:nvCxnSpPr>
        <p:spPr>
          <a:xfrm>
            <a:off x="4511878" y="3692102"/>
            <a:ext cx="0" cy="77286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2888328" y="708724"/>
            <a:ext cx="3276000" cy="1872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大阪府スマートシティ推進本部</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（本部長：知事）</a:t>
            </a:r>
            <a:endParaRPr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（副本部長：山野</a:t>
            </a:r>
            <a:r>
              <a:rPr kumimoji="1" lang="en-US" altLang="ja-JP" sz="1600" dirty="0">
                <a:solidFill>
                  <a:schemeClr val="tx1"/>
                </a:solidFill>
                <a:latin typeface="Meiryo UI" panose="020B0604030504040204" pitchFamily="50" charset="-128"/>
                <a:ea typeface="Meiryo UI" panose="020B0604030504040204" pitchFamily="50" charset="-128"/>
              </a:rPr>
              <a:t>VG</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（本部員：各部局長）</a:t>
            </a:r>
            <a:endParaRPr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事務局：スマートシティ戦略部長</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098EAA9A-CCD5-479B-9771-AB23BB75D7CB}" type="slidenum">
              <a:rPr kumimoji="1" lang="ja-JP" altLang="en-US" smtClean="0"/>
              <a:t>2</a:t>
            </a:fld>
            <a:endParaRPr kumimoji="1" lang="ja-JP" altLang="en-US"/>
          </a:p>
        </p:txBody>
      </p:sp>
      <p:sp>
        <p:nvSpPr>
          <p:cNvPr id="29" name="テキスト ボックス 28"/>
          <p:cNvSpPr txBox="1"/>
          <p:nvPr/>
        </p:nvSpPr>
        <p:spPr>
          <a:xfrm>
            <a:off x="848659" y="6237155"/>
            <a:ext cx="7326437" cy="523220"/>
          </a:xfrm>
          <a:prstGeom prst="rect">
            <a:avLst/>
          </a:prstGeom>
          <a:solidFill>
            <a:schemeClr val="tx1"/>
          </a:solidFill>
          <a:ln w="15875">
            <a:solidFill>
              <a:schemeClr val="accent1"/>
            </a:solidFill>
            <a:prstDash val="sysDot"/>
          </a:ln>
        </p:spPr>
        <p:txBody>
          <a:bodyPr wrap="square" rtlCol="0">
            <a:spAutoFit/>
          </a:bodyPr>
          <a:lstStyle/>
          <a:p>
            <a:r>
              <a:rPr kumimoji="1" lang="ja-JP" altLang="en-US" sz="1400" b="1" dirty="0" smtClean="0">
                <a:solidFill>
                  <a:schemeClr val="bg1"/>
                </a:solidFill>
              </a:rPr>
              <a:t>＊スマートシティ戦略部内に</a:t>
            </a:r>
            <a:r>
              <a:rPr lang="ja-JP" altLang="en-US" sz="1400" b="1" dirty="0">
                <a:solidFill>
                  <a:schemeClr val="bg1"/>
                </a:solidFill>
              </a:rPr>
              <a:t>、</a:t>
            </a:r>
            <a:r>
              <a:rPr kumimoji="1" lang="en-US" altLang="ja-JP" sz="1400" b="1" dirty="0" smtClean="0">
                <a:solidFill>
                  <a:schemeClr val="bg1"/>
                </a:solidFill>
              </a:rPr>
              <a:t>ICT</a:t>
            </a:r>
            <a:r>
              <a:rPr kumimoji="1" lang="ja-JP" altLang="en-US" sz="1400" b="1" dirty="0" smtClean="0">
                <a:solidFill>
                  <a:schemeClr val="bg1"/>
                </a:solidFill>
              </a:rPr>
              <a:t>を活用したコロナ対策に関する</a:t>
            </a:r>
            <a:r>
              <a:rPr lang="ja-JP" altLang="en-US" sz="1400" b="1" dirty="0">
                <a:solidFill>
                  <a:schemeClr val="bg1"/>
                </a:solidFill>
              </a:rPr>
              <a:t>庁内</a:t>
            </a:r>
            <a:r>
              <a:rPr kumimoji="1" lang="ja-JP" altLang="en-US" sz="1400" b="1" dirty="0" smtClean="0">
                <a:solidFill>
                  <a:schemeClr val="bg1"/>
                </a:solidFill>
              </a:rPr>
              <a:t>相談窓口</a:t>
            </a:r>
            <a:r>
              <a:rPr kumimoji="1" lang="en-US" altLang="ja-JP" sz="1400" b="1" dirty="0" smtClean="0">
                <a:solidFill>
                  <a:schemeClr val="bg1"/>
                </a:solidFill>
              </a:rPr>
              <a:t/>
            </a:r>
            <a:br>
              <a:rPr kumimoji="1" lang="en-US" altLang="ja-JP" sz="1400" b="1" dirty="0" smtClean="0">
                <a:solidFill>
                  <a:schemeClr val="bg1"/>
                </a:solidFill>
              </a:rPr>
            </a:br>
            <a:r>
              <a:rPr kumimoji="1" lang="ja-JP" altLang="en-US" sz="1400" b="1" dirty="0" smtClean="0">
                <a:solidFill>
                  <a:schemeClr val="bg1"/>
                </a:solidFill>
              </a:rPr>
              <a:t>（コロナ スワット チーム：</a:t>
            </a:r>
            <a:r>
              <a:rPr kumimoji="1" lang="en-US" altLang="ja-JP" sz="1400" b="1" dirty="0" smtClean="0">
                <a:solidFill>
                  <a:schemeClr val="bg1"/>
                </a:solidFill>
              </a:rPr>
              <a:t>Corona SWAT Team</a:t>
            </a:r>
            <a:r>
              <a:rPr kumimoji="1" lang="ja-JP" altLang="en-US" sz="1400" b="1" dirty="0" smtClean="0">
                <a:solidFill>
                  <a:schemeClr val="bg1"/>
                </a:solidFill>
              </a:rPr>
              <a:t>）を今週中に設置予定</a:t>
            </a:r>
            <a:endParaRPr kumimoji="1" lang="ja-JP" altLang="en-US" sz="1400" b="1" dirty="0">
              <a:solidFill>
                <a:schemeClr val="bg1"/>
              </a:solidFill>
            </a:endParaRPr>
          </a:p>
        </p:txBody>
      </p:sp>
    </p:spTree>
    <p:extLst>
      <p:ext uri="{BB962C8B-B14F-4D97-AF65-F5344CB8AC3E}">
        <p14:creationId xmlns:p14="http://schemas.microsoft.com/office/powerpoint/2010/main" val="1562117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楕円 21"/>
          <p:cNvSpPr/>
          <p:nvPr/>
        </p:nvSpPr>
        <p:spPr>
          <a:xfrm>
            <a:off x="139269" y="1934902"/>
            <a:ext cx="8672433" cy="458978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戦略の推進体制</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a:p>
            <a:pPr algn="ctr"/>
            <a:endParaRPr kumimoji="1" lang="ja-JP" altLang="en-US" b="1" dirty="0">
              <a:solidFill>
                <a:schemeClr val="tx1"/>
              </a:solidFill>
            </a:endParaRPr>
          </a:p>
        </p:txBody>
      </p:sp>
      <p:cxnSp>
        <p:nvCxnSpPr>
          <p:cNvPr id="10" name="直線コネクタ 9"/>
          <p:cNvCxnSpPr/>
          <p:nvPr/>
        </p:nvCxnSpPr>
        <p:spPr>
          <a:xfrm>
            <a:off x="2072414" y="4242850"/>
            <a:ext cx="0" cy="1227117"/>
          </a:xfrm>
          <a:prstGeom prst="line">
            <a:avLst/>
          </a:prstGeom>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139269" y="2403757"/>
            <a:ext cx="3838343" cy="4320000"/>
          </a:xfrm>
          <a:prstGeom prst="rect">
            <a:avLst/>
          </a:prstGeom>
          <a:noFill/>
          <a:ln w="41275">
            <a:solidFill>
              <a:schemeClr val="accent1"/>
            </a:solidFill>
            <a:prstDash val="sysDash"/>
          </a:ln>
        </p:spPr>
        <p:txBody>
          <a:bodyPr wrap="square" rtlCol="0">
            <a:spAutoFit/>
          </a:bodyPr>
          <a:lstStyle/>
          <a:p>
            <a:endParaRPr kumimoji="1" lang="ja-JP" altLang="en-US" dirty="0"/>
          </a:p>
        </p:txBody>
      </p:sp>
      <p:sp>
        <p:nvSpPr>
          <p:cNvPr id="32" name="正方形/長方形 31"/>
          <p:cNvSpPr/>
          <p:nvPr/>
        </p:nvSpPr>
        <p:spPr>
          <a:xfrm>
            <a:off x="420726" y="3177023"/>
            <a:ext cx="3303376" cy="1246237"/>
          </a:xfrm>
          <a:prstGeom prst="rect">
            <a:avLst/>
          </a:prstGeom>
          <a:solidFill>
            <a:schemeClr val="accent1">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393600" y="87849"/>
            <a:ext cx="8418719" cy="461665"/>
          </a:xfrm>
          <a:prstGeom prst="rect">
            <a:avLst/>
          </a:prstGeom>
          <a:noFill/>
          <a:ln>
            <a:noFill/>
          </a:ln>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大阪のスマートシティ実現のための実行</a:t>
            </a:r>
            <a:r>
              <a:rPr kumimoji="1" lang="ja-JP" altLang="en-US" sz="2400" b="1" dirty="0">
                <a:latin typeface="Meiryo UI" panose="020B0604030504040204" pitchFamily="50" charset="-128"/>
                <a:ea typeface="Meiryo UI" panose="020B0604030504040204" pitchFamily="50" charset="-128"/>
              </a:rPr>
              <a:t>体制</a:t>
            </a:r>
          </a:p>
        </p:txBody>
      </p:sp>
      <p:sp>
        <p:nvSpPr>
          <p:cNvPr id="7" name="角丸四角形 6"/>
          <p:cNvSpPr/>
          <p:nvPr/>
        </p:nvSpPr>
        <p:spPr>
          <a:xfrm>
            <a:off x="392984" y="756290"/>
            <a:ext cx="8418718" cy="1080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大阪スマートシティ戦略会議</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663136" y="3175213"/>
            <a:ext cx="2690160" cy="1077218"/>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本部長：知事</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副本</a:t>
            </a:r>
            <a:r>
              <a:rPr kumimoji="1" lang="ja-JP" altLang="en-US" sz="1600" dirty="0" smtClean="0">
                <a:latin typeface="Meiryo UI" panose="020B0604030504040204" pitchFamily="50" charset="-128"/>
                <a:ea typeface="Meiryo UI" panose="020B0604030504040204" pitchFamily="50" charset="-128"/>
              </a:rPr>
              <a:t>部長：副知事</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本部員：各部局長等</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事務局：スマートシティ戦略部</a:t>
            </a:r>
            <a:endParaRPr kumimoji="1" lang="en-US" altLang="ja-JP" sz="1600" dirty="0">
              <a:latin typeface="Meiryo UI" panose="020B0604030504040204" pitchFamily="50" charset="-128"/>
              <a:ea typeface="Meiryo UI" panose="020B0604030504040204" pitchFamily="50" charset="-128"/>
            </a:endParaRPr>
          </a:p>
        </p:txBody>
      </p:sp>
      <p:sp>
        <p:nvSpPr>
          <p:cNvPr id="4" name="正方形/長方形 3"/>
          <p:cNvSpPr/>
          <p:nvPr/>
        </p:nvSpPr>
        <p:spPr>
          <a:xfrm>
            <a:off x="174959" y="2405483"/>
            <a:ext cx="3734782" cy="461665"/>
          </a:xfrm>
          <a:prstGeom prst="rect">
            <a:avLst/>
          </a:prstGeom>
        </p:spPr>
        <p:txBody>
          <a:bodyPr wrap="square">
            <a:spAutoFit/>
          </a:bodyPr>
          <a:lstStyle/>
          <a:p>
            <a:pPr algn="ctr"/>
            <a:r>
              <a:rPr lang="en-US" altLang="ja-JP" sz="2400" b="1" dirty="0">
                <a:latin typeface="Meiryo UI" panose="020B0604030504040204" pitchFamily="50" charset="-128"/>
                <a:ea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rPr>
              <a:t>大阪府</a:t>
            </a:r>
            <a:r>
              <a:rPr lang="en-US" altLang="ja-JP" sz="2400" b="1" dirty="0" smtClean="0">
                <a:latin typeface="Meiryo UI" panose="020B0604030504040204" pitchFamily="50" charset="-128"/>
                <a:ea typeface="Meiryo UI" panose="020B0604030504040204" pitchFamily="50" charset="-128"/>
              </a:rPr>
              <a:t>】</a:t>
            </a:r>
            <a:endParaRPr lang="en-US" altLang="ja-JP" sz="2400" b="1" dirty="0">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174959" y="585585"/>
            <a:ext cx="8856000" cy="0"/>
          </a:xfrm>
          <a:prstGeom prst="line">
            <a:avLst/>
          </a:prstGeom>
        </p:spPr>
        <p:style>
          <a:lnRef idx="1">
            <a:schemeClr val="dk1"/>
          </a:lnRef>
          <a:fillRef idx="0">
            <a:schemeClr val="dk1"/>
          </a:fillRef>
          <a:effectRef idx="0">
            <a:schemeClr val="dk1"/>
          </a:effectRef>
          <a:fontRef idx="minor">
            <a:schemeClr val="tx1"/>
          </a:fontRef>
        </p:style>
      </p:cxnSp>
      <p:sp>
        <p:nvSpPr>
          <p:cNvPr id="19" name="角丸四角形 18"/>
          <p:cNvSpPr/>
          <p:nvPr/>
        </p:nvSpPr>
        <p:spPr>
          <a:xfrm>
            <a:off x="420727" y="2886068"/>
            <a:ext cx="3303374" cy="2984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defTabSz="342900"/>
            <a:r>
              <a:rPr lang="ja-JP" altLang="en-US" sz="1600" b="1" dirty="0" smtClean="0">
                <a:solidFill>
                  <a:schemeClr val="bg1"/>
                </a:solidFill>
                <a:latin typeface="Meiryo UI" panose="020B0604030504040204" pitchFamily="50" charset="-128"/>
                <a:ea typeface="Meiryo UI" panose="020B0604030504040204" pitchFamily="50" charset="-128"/>
              </a:rPr>
              <a:t>大阪府スマートシティ推進本部</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5870407" y="4681283"/>
            <a:ext cx="2031325" cy="461665"/>
          </a:xfrm>
          <a:prstGeom prst="rect">
            <a:avLst/>
          </a:prstGeom>
          <a:noFill/>
        </p:spPr>
        <p:txBody>
          <a:bodyPr wrap="none" rtlCol="0">
            <a:spAutoFit/>
          </a:bodyPr>
          <a:lstStyle/>
          <a:p>
            <a:pPr algn="ctr"/>
            <a:r>
              <a:rPr kumimoji="1" lang="en-US" altLang="ja-JP" sz="2400" b="1" dirty="0" smtClean="0">
                <a:latin typeface="Meiryo UI" panose="020B0604030504040204" pitchFamily="50" charset="-128"/>
                <a:ea typeface="Meiryo UI" panose="020B0604030504040204" pitchFamily="50" charset="-128"/>
              </a:rPr>
              <a:t>【</a:t>
            </a:r>
            <a:r>
              <a:rPr kumimoji="1" lang="ja-JP" altLang="en-US" sz="2400" b="1" dirty="0" smtClean="0">
                <a:latin typeface="Meiryo UI" panose="020B0604030504040204" pitchFamily="50" charset="-128"/>
                <a:ea typeface="Meiryo UI" panose="020B0604030504040204" pitchFamily="50" charset="-128"/>
              </a:rPr>
              <a:t>府内市町村</a:t>
            </a:r>
            <a:r>
              <a:rPr kumimoji="1" lang="en-US" altLang="ja-JP" sz="2400" b="1" dirty="0" smtClean="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
        <p:nvSpPr>
          <p:cNvPr id="35" name="角丸四角形 34"/>
          <p:cNvSpPr/>
          <p:nvPr/>
        </p:nvSpPr>
        <p:spPr>
          <a:xfrm>
            <a:off x="5361816" y="5212415"/>
            <a:ext cx="3245712" cy="13781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defTabSz="342900"/>
            <a:r>
              <a:rPr lang="ja-JP" altLang="en-US" sz="1600" b="1" dirty="0" smtClean="0">
                <a:solidFill>
                  <a:schemeClr val="bg1"/>
                </a:solidFill>
                <a:latin typeface="Meiryo UI" panose="020B0604030504040204" pitchFamily="50" charset="-128"/>
                <a:ea typeface="Meiryo UI" panose="020B0604030504040204" pitchFamily="50" charset="-128"/>
              </a:rPr>
              <a:t>大阪市町村スマートシティ</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defTabSz="342900"/>
            <a:r>
              <a:rPr lang="ja-JP" altLang="en-US" sz="1600" b="1" dirty="0" smtClean="0">
                <a:solidFill>
                  <a:schemeClr val="bg1"/>
                </a:solidFill>
                <a:latin typeface="Meiryo UI" panose="020B0604030504040204" pitchFamily="50" charset="-128"/>
                <a:ea typeface="Meiryo UI" panose="020B0604030504040204" pitchFamily="50" charset="-128"/>
              </a:rPr>
              <a:t>推進連絡会議</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defTabSz="342900"/>
            <a:r>
              <a:rPr lang="ja-JP" altLang="en-US" sz="1600" b="1" dirty="0" smtClean="0">
                <a:solidFill>
                  <a:schemeClr val="bg1"/>
                </a:solidFill>
                <a:latin typeface="Meiryo UI" panose="020B0604030504040204" pitchFamily="50" charset="-128"/>
                <a:ea typeface="Meiryo UI" panose="020B0604030504040204" pitchFamily="50" charset="-128"/>
              </a:rPr>
              <a:t>（大阪府・大阪府内</a:t>
            </a:r>
            <a:r>
              <a:rPr lang="en-US" altLang="ja-JP" sz="1600" b="1" dirty="0" smtClean="0">
                <a:solidFill>
                  <a:schemeClr val="bg1"/>
                </a:solidFill>
                <a:latin typeface="Meiryo UI" panose="020B0604030504040204" pitchFamily="50" charset="-128"/>
                <a:ea typeface="Meiryo UI" panose="020B0604030504040204" pitchFamily="50" charset="-128"/>
              </a:rPr>
              <a:t>43</a:t>
            </a:r>
            <a:r>
              <a:rPr lang="ja-JP" altLang="en-US" sz="1600" b="1" dirty="0" smtClean="0">
                <a:solidFill>
                  <a:schemeClr val="bg1"/>
                </a:solidFill>
                <a:latin typeface="Meiryo UI" panose="020B0604030504040204" pitchFamily="50" charset="-128"/>
                <a:ea typeface="Meiryo UI" panose="020B0604030504040204" pitchFamily="50" charset="-128"/>
              </a:rPr>
              <a:t>市町村）</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5773263" y="2406422"/>
            <a:ext cx="2225614" cy="461665"/>
          </a:xfrm>
          <a:prstGeom prst="rect">
            <a:avLst/>
          </a:prstGeom>
        </p:spPr>
        <p:txBody>
          <a:bodyPr wrap="square">
            <a:spAutoFit/>
          </a:bodyPr>
          <a:lstStyle/>
          <a:p>
            <a:pPr algn="ctr"/>
            <a:r>
              <a:rPr lang="en-US" altLang="ja-JP" sz="2400" b="1" dirty="0">
                <a:latin typeface="Meiryo UI" panose="020B0604030504040204" pitchFamily="50" charset="-128"/>
                <a:ea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rPr>
              <a:t>大阪市</a:t>
            </a:r>
            <a:r>
              <a:rPr lang="en-US" altLang="ja-JP" sz="2400" b="1" dirty="0" smtClean="0">
                <a:latin typeface="Meiryo UI" panose="020B0604030504040204" pitchFamily="50" charset="-128"/>
                <a:ea typeface="Meiryo UI" panose="020B0604030504040204" pitchFamily="50" charset="-128"/>
              </a:rPr>
              <a:t>】</a:t>
            </a:r>
            <a:endParaRPr lang="en-US" altLang="ja-JP" sz="2400" b="1" dirty="0">
              <a:latin typeface="Meiryo UI" panose="020B0604030504040204" pitchFamily="50" charset="-128"/>
              <a:ea typeface="Meiryo UI" panose="020B0604030504040204" pitchFamily="50" charset="-128"/>
            </a:endParaRPr>
          </a:p>
        </p:txBody>
      </p:sp>
      <p:sp>
        <p:nvSpPr>
          <p:cNvPr id="31" name="正方形/長方形 30"/>
          <p:cNvSpPr/>
          <p:nvPr/>
        </p:nvSpPr>
        <p:spPr>
          <a:xfrm>
            <a:off x="406754" y="4611592"/>
            <a:ext cx="3303374" cy="635329"/>
          </a:xfrm>
          <a:prstGeom prst="rect">
            <a:avLst/>
          </a:prstGeom>
          <a:solidFill>
            <a:schemeClr val="accent1">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幹事会</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b="1" dirty="0" smtClean="0">
                <a:solidFill>
                  <a:schemeClr val="tx1"/>
                </a:solidFill>
                <a:latin typeface="Meiryo UI" panose="020B0604030504040204" pitchFamily="50" charset="-128"/>
                <a:ea typeface="Meiryo UI" panose="020B0604030504040204" pitchFamily="50" charset="-128"/>
              </a:rPr>
              <a:t>（各部次長）</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48" name="右矢印 47"/>
          <p:cNvSpPr/>
          <p:nvPr/>
        </p:nvSpPr>
        <p:spPr>
          <a:xfrm>
            <a:off x="4112189" y="5246921"/>
            <a:ext cx="1194738" cy="1360658"/>
          </a:xfrm>
          <a:prstGeom prst="rightArrow">
            <a:avLst>
              <a:gd name="adj1" fmla="val 50000"/>
              <a:gd name="adj2" fmla="val 370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5331527" y="3097823"/>
            <a:ext cx="3303376" cy="1246237"/>
          </a:xfrm>
          <a:prstGeom prst="rect">
            <a:avLst/>
          </a:prstGeom>
          <a:solidFill>
            <a:schemeClr val="accent1">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latin typeface="Meiryo UI" panose="020B0604030504040204" pitchFamily="50" charset="-128"/>
              <a:ea typeface="Meiryo UI" panose="020B0604030504040204" pitchFamily="50" charset="-128"/>
            </a:endParaRPr>
          </a:p>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811676" y="3242988"/>
            <a:ext cx="1972015" cy="1077218"/>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本部長：</a:t>
            </a:r>
            <a:r>
              <a:rPr kumimoji="1" lang="ja-JP" altLang="en-US" sz="1600" dirty="0">
                <a:latin typeface="Meiryo UI" panose="020B0604030504040204" pitchFamily="50" charset="-128"/>
                <a:ea typeface="Meiryo UI" panose="020B0604030504040204" pitchFamily="50" charset="-128"/>
              </a:rPr>
              <a:t>市長</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副本</a:t>
            </a:r>
            <a:r>
              <a:rPr kumimoji="1" lang="ja-JP" altLang="en-US" sz="1600" dirty="0" smtClean="0">
                <a:latin typeface="Meiryo UI" panose="020B0604030504040204" pitchFamily="50" charset="-128"/>
                <a:ea typeface="Meiryo UI" panose="020B0604030504040204" pitchFamily="50" charset="-128"/>
              </a:rPr>
              <a:t>部長：副市長</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本部員：各局長等</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事務局：</a:t>
            </a:r>
            <a:r>
              <a:rPr kumimoji="1" lang="en-US" altLang="ja-JP" sz="1600" dirty="0" smtClean="0">
                <a:latin typeface="Meiryo UI" panose="020B0604030504040204" pitchFamily="50" charset="-128"/>
                <a:ea typeface="Meiryo UI" panose="020B0604030504040204" pitchFamily="50" charset="-128"/>
              </a:rPr>
              <a:t>ICT</a:t>
            </a:r>
            <a:r>
              <a:rPr kumimoji="1" lang="ja-JP" altLang="en-US" sz="1600" dirty="0" smtClean="0">
                <a:latin typeface="Meiryo UI" panose="020B0604030504040204" pitchFamily="50" charset="-128"/>
                <a:ea typeface="Meiryo UI" panose="020B0604030504040204" pitchFamily="50" charset="-128"/>
              </a:rPr>
              <a:t>戦略室</a:t>
            </a:r>
            <a:endParaRPr kumimoji="1" lang="en-US" altLang="ja-JP" sz="1600" dirty="0">
              <a:latin typeface="Meiryo UI" panose="020B0604030504040204" pitchFamily="50" charset="-128"/>
              <a:ea typeface="Meiryo UI" panose="020B0604030504040204" pitchFamily="50" charset="-128"/>
            </a:endParaRPr>
          </a:p>
        </p:txBody>
      </p:sp>
      <p:sp>
        <p:nvSpPr>
          <p:cNvPr id="6" name="正方形/長方形 5"/>
          <p:cNvSpPr/>
          <p:nvPr/>
        </p:nvSpPr>
        <p:spPr>
          <a:xfrm>
            <a:off x="604213" y="1187815"/>
            <a:ext cx="8003314" cy="540000"/>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rPr>
              <a:t>出席者：</a:t>
            </a:r>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大阪府</a:t>
            </a:r>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　知事、副知事、スマートシティ戦略部　　</a:t>
            </a:r>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大阪市</a:t>
            </a:r>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　市長、副市長、</a:t>
            </a:r>
            <a:r>
              <a:rPr kumimoji="1" lang="en-US" altLang="ja-JP" sz="1400" b="1" dirty="0" smtClean="0">
                <a:solidFill>
                  <a:schemeClr val="tx1"/>
                </a:solidFill>
                <a:latin typeface="Meiryo UI" panose="020B0604030504040204" pitchFamily="50" charset="-128"/>
                <a:ea typeface="Meiryo UI" panose="020B0604030504040204" pitchFamily="50" charset="-128"/>
              </a:rPr>
              <a:t>ICT</a:t>
            </a:r>
            <a:r>
              <a:rPr kumimoji="1" lang="ja-JP" altLang="en-US" sz="1400" b="1" dirty="0" smtClean="0">
                <a:solidFill>
                  <a:schemeClr val="tx1"/>
                </a:solidFill>
                <a:latin typeface="Meiryo UI" panose="020B0604030504040204" pitchFamily="50" charset="-128"/>
                <a:ea typeface="Meiryo UI" panose="020B0604030504040204" pitchFamily="50" charset="-128"/>
              </a:rPr>
              <a:t>戦略室</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rPr>
              <a:t>　　　　　　テーマ</a:t>
            </a:r>
            <a:r>
              <a:rPr kumimoji="1" lang="ja-JP" altLang="en-US" sz="1400" b="1" dirty="0">
                <a:solidFill>
                  <a:schemeClr val="tx1"/>
                </a:solidFill>
                <a:latin typeface="Meiryo UI" panose="020B0604030504040204" pitchFamily="50" charset="-128"/>
                <a:ea typeface="Meiryo UI" panose="020B0604030504040204" pitchFamily="50" charset="-128"/>
              </a:rPr>
              <a:t>に即して、府市の関係部局、特別</a:t>
            </a:r>
            <a:r>
              <a:rPr kumimoji="1" lang="ja-JP" altLang="en-US" sz="1400" b="1" dirty="0" smtClean="0">
                <a:solidFill>
                  <a:schemeClr val="tx1"/>
                </a:solidFill>
                <a:latin typeface="Meiryo UI" panose="020B0604030504040204" pitchFamily="50" charset="-128"/>
                <a:ea typeface="Meiryo UI" panose="020B0604030504040204" pitchFamily="50" charset="-128"/>
              </a:rPr>
              <a:t>顧問・特別</a:t>
            </a:r>
            <a:r>
              <a:rPr kumimoji="1" lang="ja-JP" altLang="en-US" sz="1400" b="1" dirty="0">
                <a:solidFill>
                  <a:schemeClr val="tx1"/>
                </a:solidFill>
                <a:latin typeface="Meiryo UI" panose="020B0604030504040204" pitchFamily="50" charset="-128"/>
                <a:ea typeface="Meiryo UI" panose="020B0604030504040204" pitchFamily="50" charset="-128"/>
              </a:rPr>
              <a:t>参与、市町村、</a:t>
            </a:r>
            <a:r>
              <a:rPr kumimoji="1" lang="ja-JP" altLang="en-US" sz="1400" b="1" dirty="0" smtClean="0">
                <a:solidFill>
                  <a:schemeClr val="tx1"/>
                </a:solidFill>
                <a:latin typeface="Meiryo UI" panose="020B0604030504040204" pitchFamily="50" charset="-128"/>
                <a:ea typeface="Meiryo UI" panose="020B0604030504040204" pitchFamily="50" charset="-128"/>
              </a:rPr>
              <a:t>有識者等が出席</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761738" y="6008864"/>
            <a:ext cx="2936405" cy="720869"/>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solidFill>
                  <a:schemeClr val="tx1"/>
                </a:solidFill>
                <a:latin typeface="Meiryo UI" panose="020B0604030504040204" pitchFamily="50" charset="-128"/>
                <a:ea typeface="Meiryo UI" panose="020B0604030504040204" pitchFamily="50" charset="-128"/>
              </a:rPr>
              <a:t>ex. </a:t>
            </a:r>
            <a:r>
              <a:rPr kumimoji="1" lang="ja-JP" altLang="en-US" sz="1600" dirty="0" smtClean="0">
                <a:solidFill>
                  <a:schemeClr val="tx1"/>
                </a:solidFill>
                <a:latin typeface="Meiryo UI" panose="020B0604030504040204" pitchFamily="50" charset="-128"/>
                <a:ea typeface="Meiryo UI" panose="020B0604030504040204" pitchFamily="50" charset="-128"/>
              </a:rPr>
              <a:t>モビリティ、ヘルスケア、</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en-US" altLang="ja-JP" sz="1600" dirty="0">
                <a:solidFill>
                  <a:schemeClr val="tx1"/>
                </a:solidFill>
                <a:latin typeface="Meiryo UI" panose="020B0604030504040204" pitchFamily="50" charset="-128"/>
                <a:ea typeface="Meiryo UI" panose="020B0604030504040204" pitchFamily="50" charset="-128"/>
              </a:rPr>
              <a:t> </a:t>
            </a:r>
            <a:r>
              <a:rPr kumimoji="1" lang="en-US" altLang="ja-JP" sz="1600" dirty="0" smtClean="0">
                <a:solidFill>
                  <a:schemeClr val="tx1"/>
                </a:solidFill>
                <a:latin typeface="Meiryo UI" panose="020B0604030504040204" pitchFamily="50" charset="-128"/>
                <a:ea typeface="Meiryo UI" panose="020B0604030504040204" pitchFamily="50" charset="-128"/>
              </a:rPr>
              <a:t>     3</a:t>
            </a:r>
            <a:r>
              <a:rPr kumimoji="1" lang="ja-JP" altLang="en-US" sz="1600" dirty="0" smtClean="0">
                <a:solidFill>
                  <a:schemeClr val="tx1"/>
                </a:solidFill>
                <a:latin typeface="Meiryo UI" panose="020B0604030504040204" pitchFamily="50" charset="-128"/>
                <a:ea typeface="Meiryo UI" panose="020B0604030504040204" pitchFamily="50" charset="-128"/>
              </a:rPr>
              <a:t>レス、テレワーク　・・・</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30" name="正方形/長方形 29"/>
          <p:cNvSpPr/>
          <p:nvPr/>
        </p:nvSpPr>
        <p:spPr>
          <a:xfrm>
            <a:off x="406754" y="5415856"/>
            <a:ext cx="3303374" cy="635329"/>
          </a:xfrm>
          <a:prstGeom prst="rect">
            <a:avLst/>
          </a:prstGeom>
          <a:solidFill>
            <a:schemeClr val="accent1">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専門部会</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b="1" dirty="0" smtClean="0">
                <a:solidFill>
                  <a:schemeClr val="tx1"/>
                </a:solidFill>
                <a:latin typeface="Meiryo UI" panose="020B0604030504040204" pitchFamily="50" charset="-128"/>
                <a:ea typeface="Meiryo UI" panose="020B0604030504040204" pitchFamily="50" charset="-128"/>
              </a:rPr>
              <a:t>（必要に応じ設置）</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27" name="角丸四角形 26"/>
          <p:cNvSpPr/>
          <p:nvPr/>
        </p:nvSpPr>
        <p:spPr>
          <a:xfrm>
            <a:off x="5331527" y="2856376"/>
            <a:ext cx="3276000" cy="28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defTabSz="342900"/>
            <a:r>
              <a:rPr lang="en-US" altLang="ja-JP" sz="1600" b="1" dirty="0" smtClean="0">
                <a:solidFill>
                  <a:schemeClr val="bg1"/>
                </a:solidFill>
                <a:latin typeface="Meiryo UI" panose="020B0604030504040204" pitchFamily="50" charset="-128"/>
                <a:ea typeface="Meiryo UI" panose="020B0604030504040204" pitchFamily="50" charset="-128"/>
              </a:rPr>
              <a:t>ICT</a:t>
            </a:r>
            <a:r>
              <a:rPr lang="ja-JP" altLang="en-US" sz="1600" b="1" dirty="0" smtClean="0">
                <a:solidFill>
                  <a:schemeClr val="bg1"/>
                </a:solidFill>
                <a:latin typeface="Meiryo UI" panose="020B0604030504040204" pitchFamily="50" charset="-128"/>
                <a:ea typeface="Meiryo UI" panose="020B0604030504040204" pitchFamily="50" charset="-128"/>
              </a:rPr>
              <a:t>戦略推進本部</a:t>
            </a:r>
          </a:p>
        </p:txBody>
      </p:sp>
      <p:sp>
        <p:nvSpPr>
          <p:cNvPr id="47" name="テキスト ボックス 46"/>
          <p:cNvSpPr txBox="1"/>
          <p:nvPr/>
        </p:nvSpPr>
        <p:spPr>
          <a:xfrm>
            <a:off x="4111606" y="5622871"/>
            <a:ext cx="1116256" cy="646331"/>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情報提供取組支援</a:t>
            </a:r>
            <a:endParaRPr kumimoji="1" lang="ja-JP" altLang="en-US" dirty="0">
              <a:latin typeface="Meiryo UI" panose="020B0604030504040204" pitchFamily="50" charset="-128"/>
              <a:ea typeface="Meiryo UI" panose="020B0604030504040204" pitchFamily="50" charset="-128"/>
            </a:endParaRPr>
          </a:p>
        </p:txBody>
      </p:sp>
      <p:sp>
        <p:nvSpPr>
          <p:cNvPr id="12" name="スライド番号プレースホルダー 11"/>
          <p:cNvSpPr>
            <a:spLocks noGrp="1"/>
          </p:cNvSpPr>
          <p:nvPr>
            <p:ph type="sldNum" sz="quarter" idx="12"/>
          </p:nvPr>
        </p:nvSpPr>
        <p:spPr/>
        <p:txBody>
          <a:bodyPr/>
          <a:lstStyle/>
          <a:p>
            <a:fld id="{098EAA9A-CCD5-479B-9771-AB23BB75D7CB}" type="slidenum">
              <a:rPr kumimoji="1" lang="ja-JP" altLang="en-US" smtClean="0"/>
              <a:t>3</a:t>
            </a:fld>
            <a:endParaRPr kumimoji="1" lang="ja-JP" altLang="en-US"/>
          </a:p>
        </p:txBody>
      </p:sp>
    </p:spTree>
    <p:extLst>
      <p:ext uri="{BB962C8B-B14F-4D97-AF65-F5344CB8AC3E}">
        <p14:creationId xmlns:p14="http://schemas.microsoft.com/office/powerpoint/2010/main" val="405454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356461" y="2237661"/>
            <a:ext cx="8384583" cy="3477875"/>
          </a:xfrm>
          <a:prstGeom prst="rect">
            <a:avLst/>
          </a:prstGeom>
          <a:noFill/>
          <a:ln w="28575" cmpd="sng">
            <a:solidFill>
              <a:schemeClr val="dk1"/>
            </a:solidFill>
            <a:prstDash val="sysDot"/>
          </a:ln>
        </p:spPr>
        <p:txBody>
          <a:bodyPr wrap="square" rtlCol="0">
            <a:spAutoFit/>
          </a:bodyPr>
          <a:lstStyle/>
          <a:p>
            <a:pPr marL="257175" indent="-257175">
              <a:buFont typeface="Meiryo UI" panose="020B0604030504040204" pitchFamily="50" charset="-128"/>
              <a:buChar char="○"/>
            </a:pPr>
            <a:r>
              <a:rPr lang="ja-JP" altLang="en-US" sz="2000" dirty="0">
                <a:latin typeface="Meiryo UI" panose="020B0604030504040204" pitchFamily="50" charset="-128"/>
                <a:ea typeface="Meiryo UI" panose="020B0604030504040204" pitchFamily="50" charset="-128"/>
              </a:rPr>
              <a:t>スマートシティの取組みは、行政の施策のあらゆる分野に及ぶもの</a:t>
            </a:r>
            <a:r>
              <a:rPr lang="ja-JP" altLang="en-US" sz="2000" dirty="0" smtClean="0">
                <a:latin typeface="Meiryo UI" panose="020B0604030504040204" pitchFamily="50" charset="-128"/>
                <a:ea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さらに</a:t>
            </a:r>
            <a:r>
              <a:rPr lang="ja-JP" altLang="en-US" sz="2000" dirty="0">
                <a:latin typeface="Meiryo UI" panose="020B0604030504040204" pitchFamily="50" charset="-128"/>
                <a:ea typeface="Meiryo UI" panose="020B0604030504040204" pitchFamily="50" charset="-128"/>
              </a:rPr>
              <a:t>、はんこレスや</a:t>
            </a:r>
            <a:r>
              <a:rPr lang="en-US" altLang="ja-JP" sz="2000" dirty="0">
                <a:latin typeface="Meiryo UI" panose="020B0604030504040204" pitchFamily="50" charset="-128"/>
                <a:ea typeface="Meiryo UI" panose="020B0604030504040204" pitchFamily="50" charset="-128"/>
              </a:rPr>
              <a:t>SNS</a:t>
            </a:r>
            <a:r>
              <a:rPr lang="ja-JP" altLang="en-US" sz="2000" dirty="0">
                <a:latin typeface="Meiryo UI" panose="020B0604030504040204" pitchFamily="50" charset="-128"/>
                <a:ea typeface="Meiryo UI" panose="020B0604030504040204" pitchFamily="50" charset="-128"/>
              </a:rPr>
              <a:t>相談など、各部局横断的な業務改善やサービス</a:t>
            </a:r>
            <a:r>
              <a:rPr lang="ja-JP" altLang="en-US" sz="2000" dirty="0" smtClean="0">
                <a:latin typeface="Meiryo UI" panose="020B0604030504040204" pitchFamily="50" charset="-128"/>
                <a:ea typeface="Meiryo UI" panose="020B0604030504040204" pitchFamily="50" charset="-128"/>
              </a:rPr>
              <a:t>の</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改善に</a:t>
            </a:r>
            <a:r>
              <a:rPr lang="ja-JP" altLang="en-US" sz="2000" dirty="0">
                <a:latin typeface="Meiryo UI" panose="020B0604030504040204" pitchFamily="50" charset="-128"/>
                <a:ea typeface="Meiryo UI" panose="020B0604030504040204" pitchFamily="50" charset="-128"/>
              </a:rPr>
              <a:t>つながるものでもある。</a:t>
            </a:r>
            <a:endParaRPr lang="en-US" altLang="ja-JP" sz="2000" dirty="0">
              <a:latin typeface="Meiryo UI" panose="020B0604030504040204" pitchFamily="50" charset="-128"/>
              <a:ea typeface="Meiryo UI" panose="020B0604030504040204" pitchFamily="50" charset="-128"/>
            </a:endParaRPr>
          </a:p>
          <a:p>
            <a:pPr marL="257175" indent="-257175">
              <a:buFont typeface="Meiryo UI" panose="020B0604030504040204" pitchFamily="50" charset="-128"/>
              <a:buChar char="○"/>
            </a:pPr>
            <a:endParaRPr lang="en-US" altLang="ja-JP" sz="2000" dirty="0">
              <a:latin typeface="Meiryo UI" panose="020B0604030504040204" pitchFamily="50" charset="-128"/>
              <a:ea typeface="Meiryo UI" panose="020B0604030504040204" pitchFamily="50" charset="-128"/>
            </a:endParaRPr>
          </a:p>
          <a:p>
            <a:pPr marL="257175" indent="-257175">
              <a:buFont typeface="Meiryo UI" panose="020B0604030504040204" pitchFamily="50" charset="-128"/>
              <a:buChar char="○"/>
            </a:pPr>
            <a:r>
              <a:rPr lang="ja-JP" altLang="en-US" sz="2000" dirty="0">
                <a:latin typeface="Meiryo UI" panose="020B0604030504040204" pitchFamily="50" charset="-128"/>
                <a:ea typeface="Meiryo UI" panose="020B0604030504040204" pitchFamily="50" charset="-128"/>
              </a:rPr>
              <a:t>これまでにも、</a:t>
            </a:r>
            <a:r>
              <a:rPr lang="ja-JP" altLang="ja-JP" sz="2000" dirty="0">
                <a:latin typeface="Meiryo UI" panose="020B0604030504040204" pitchFamily="50" charset="-128"/>
                <a:ea typeface="Meiryo UI" panose="020B0604030504040204" pitchFamily="50" charset="-128"/>
              </a:rPr>
              <a:t>各部局は</a:t>
            </a:r>
            <a:r>
              <a:rPr lang="ja-JP" altLang="en-US" sz="2000" dirty="0">
                <a:latin typeface="Meiryo UI" panose="020B0604030504040204" pitchFamily="50" charset="-128"/>
                <a:ea typeface="Meiryo UI" panose="020B0604030504040204" pitchFamily="50" charset="-128"/>
              </a:rPr>
              <a:t>先端技術を活用して、それぞれの所管分野において</a:t>
            </a:r>
            <a:r>
              <a:rPr lang="ja-JP" altLang="en-US" sz="2000" dirty="0" smtClean="0">
                <a:latin typeface="Meiryo UI" panose="020B0604030504040204" pitchFamily="50" charset="-128"/>
                <a:ea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積極的</a:t>
            </a:r>
            <a:r>
              <a:rPr lang="ja-JP" altLang="en-US" sz="2000" dirty="0">
                <a:latin typeface="Meiryo UI" panose="020B0604030504040204" pitchFamily="50" charset="-128"/>
                <a:ea typeface="Meiryo UI" panose="020B0604030504040204" pitchFamily="50" charset="-128"/>
              </a:rPr>
              <a:t>な</a:t>
            </a:r>
            <a:r>
              <a:rPr lang="ja-JP" altLang="ja-JP" sz="2000" dirty="0">
                <a:latin typeface="Meiryo UI" panose="020B0604030504040204" pitchFamily="50" charset="-128"/>
                <a:ea typeface="Meiryo UI" panose="020B0604030504040204" pitchFamily="50" charset="-128"/>
              </a:rPr>
              <a:t>取り組み</a:t>
            </a:r>
            <a:r>
              <a:rPr lang="ja-JP" altLang="en-US" sz="2000" dirty="0">
                <a:latin typeface="Meiryo UI" panose="020B0604030504040204" pitchFamily="50" charset="-128"/>
                <a:ea typeface="Meiryo UI" panose="020B0604030504040204" pitchFamily="50" charset="-128"/>
              </a:rPr>
              <a:t>を推進中。</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次ページ以降参照）</a:t>
            </a:r>
            <a:endParaRPr lang="en-US" altLang="ja-JP" sz="2000" dirty="0">
              <a:latin typeface="Meiryo UI" panose="020B0604030504040204" pitchFamily="50" charset="-128"/>
              <a:ea typeface="Meiryo UI" panose="020B0604030504040204" pitchFamily="50" charset="-128"/>
            </a:endParaRPr>
          </a:p>
          <a:p>
            <a:pPr marL="257175" indent="-257175">
              <a:buFont typeface="Meiryo UI" panose="020B0604030504040204" pitchFamily="50" charset="-128"/>
              <a:buChar char="○"/>
            </a:pPr>
            <a:endParaRPr lang="en-US" altLang="ja-JP" sz="2000" dirty="0">
              <a:latin typeface="Meiryo UI" panose="020B0604030504040204" pitchFamily="50" charset="-128"/>
              <a:ea typeface="Meiryo UI" panose="020B0604030504040204" pitchFamily="50" charset="-128"/>
            </a:endParaRPr>
          </a:p>
          <a:p>
            <a:pPr marL="257175" indent="-257175">
              <a:buFont typeface="Meiryo UI" panose="020B0604030504040204" pitchFamily="50" charset="-128"/>
              <a:buChar char="○"/>
            </a:pPr>
            <a:r>
              <a:rPr lang="ja-JP" altLang="en-US" sz="2000" dirty="0">
                <a:latin typeface="Meiryo UI" panose="020B0604030504040204" pitchFamily="50" charset="-128"/>
                <a:ea typeface="Meiryo UI" panose="020B0604030504040204" pitchFamily="50" charset="-128"/>
              </a:rPr>
              <a:t>今回、</a:t>
            </a:r>
            <a:r>
              <a:rPr lang="ja-JP" altLang="en-US" sz="2000" dirty="0" smtClean="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大阪</a:t>
            </a:r>
            <a:r>
              <a:rPr lang="ja-JP" altLang="en-US" sz="2000" dirty="0" smtClean="0">
                <a:latin typeface="Meiryo UI" panose="020B0604030504040204" pitchFamily="50" charset="-128"/>
                <a:ea typeface="Meiryo UI" panose="020B0604030504040204" pitchFamily="50" charset="-128"/>
              </a:rPr>
              <a:t>スマートシティ</a:t>
            </a:r>
            <a:r>
              <a:rPr lang="ja-JP" altLang="en-US" sz="2000" dirty="0">
                <a:latin typeface="Meiryo UI" panose="020B0604030504040204" pitchFamily="50" charset="-128"/>
                <a:ea typeface="Meiryo UI" panose="020B0604030504040204" pitchFamily="50" charset="-128"/>
              </a:rPr>
              <a:t>戦略</a:t>
            </a:r>
            <a:r>
              <a:rPr lang="en-US" altLang="ja-JP" sz="2000" dirty="0" smtClean="0">
                <a:latin typeface="Meiryo UI" panose="020B0604030504040204" pitchFamily="50" charset="-128"/>
                <a:ea typeface="Meiryo UI" panose="020B0604030504040204" pitchFamily="50" charset="-128"/>
              </a:rPr>
              <a:t>Ver.1.0</a:t>
            </a:r>
            <a:r>
              <a:rPr lang="ja-JP" altLang="en-US" sz="2000" dirty="0" smtClean="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を策定。今後、戦略の実現に向けて、スマートシティ戦略部が全庁横断的な取り組みの</a:t>
            </a:r>
            <a:r>
              <a:rPr lang="ja-JP" altLang="ja-JP" sz="2000" dirty="0">
                <a:latin typeface="Meiryo UI" panose="020B0604030504040204" pitchFamily="50" charset="-128"/>
                <a:ea typeface="Meiryo UI" panose="020B0604030504040204" pitchFamily="50" charset="-128"/>
              </a:rPr>
              <a:t>旗振り役</a:t>
            </a:r>
            <a:r>
              <a:rPr lang="ja-JP" altLang="en-US" sz="2000" dirty="0">
                <a:latin typeface="Meiryo UI" panose="020B0604030504040204" pitchFamily="50" charset="-128"/>
                <a:ea typeface="Meiryo UI" panose="020B0604030504040204" pitchFamily="50" charset="-128"/>
              </a:rPr>
              <a:t>となるとともに</a:t>
            </a:r>
            <a:r>
              <a:rPr lang="ja-JP"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各部局それぞれの自主的な</a:t>
            </a:r>
            <a:r>
              <a:rPr lang="ja-JP" altLang="ja-JP" sz="2000" dirty="0">
                <a:latin typeface="Meiryo UI" panose="020B0604030504040204" pitchFamily="50" charset="-128"/>
                <a:ea typeface="Meiryo UI" panose="020B0604030504040204" pitchFamily="50" charset="-128"/>
              </a:rPr>
              <a:t>取り組みを</a:t>
            </a:r>
            <a:r>
              <a:rPr lang="ja-JP" altLang="en-US" sz="2000" dirty="0">
                <a:latin typeface="Meiryo UI" panose="020B0604030504040204" pitchFamily="50" charset="-128"/>
                <a:ea typeface="Meiryo UI" panose="020B0604030504040204" pitchFamily="50" charset="-128"/>
              </a:rPr>
              <a:t>支援することによって、全庁挙げたスマートシティの取り組みを</a:t>
            </a:r>
            <a:r>
              <a:rPr lang="ja-JP" altLang="ja-JP" sz="2000" dirty="0">
                <a:latin typeface="Meiryo UI" panose="020B0604030504040204" pitchFamily="50" charset="-128"/>
                <a:ea typeface="Meiryo UI" panose="020B0604030504040204" pitchFamily="50" charset="-128"/>
              </a:rPr>
              <a:t>加速させ</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e-</a:t>
            </a:r>
            <a:r>
              <a:rPr lang="ja-JP" altLang="en-US" sz="2000" dirty="0">
                <a:latin typeface="Meiryo UI" panose="020B0604030504040204" pitchFamily="50" charset="-128"/>
                <a:ea typeface="Meiryo UI" panose="020B0604030504040204" pitchFamily="50" charset="-128"/>
              </a:rPr>
              <a:t>府庁の実現を目指していく</a:t>
            </a:r>
            <a:r>
              <a:rPr lang="ja-JP" altLang="en-US" sz="2000" dirty="0" smtClean="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p:txBody>
      </p:sp>
      <p:cxnSp>
        <p:nvCxnSpPr>
          <p:cNvPr id="18" name="直線コネクタ 17"/>
          <p:cNvCxnSpPr/>
          <p:nvPr/>
        </p:nvCxnSpPr>
        <p:spPr>
          <a:xfrm>
            <a:off x="1269627" y="1286828"/>
            <a:ext cx="6642000" cy="0"/>
          </a:xfrm>
          <a:prstGeom prst="line">
            <a:avLst/>
          </a:prstGeom>
        </p:spPr>
        <p:style>
          <a:lnRef idx="1">
            <a:schemeClr val="dk1"/>
          </a:lnRef>
          <a:fillRef idx="0">
            <a:schemeClr val="dk1"/>
          </a:fillRef>
          <a:effectRef idx="0">
            <a:schemeClr val="dk1"/>
          </a:effectRef>
          <a:fontRef idx="minor">
            <a:schemeClr val="tx1"/>
          </a:fontRef>
        </p:style>
      </p:cxnSp>
      <p:sp>
        <p:nvSpPr>
          <p:cNvPr id="19" name="正方形/長方形 18"/>
          <p:cNvSpPr/>
          <p:nvPr/>
        </p:nvSpPr>
        <p:spPr>
          <a:xfrm>
            <a:off x="1077597" y="871330"/>
            <a:ext cx="7024777" cy="415498"/>
          </a:xfrm>
          <a:prstGeom prst="rect">
            <a:avLst/>
          </a:prstGeom>
        </p:spPr>
        <p:txBody>
          <a:bodyPr wrap="square">
            <a:spAutoFit/>
          </a:bodyPr>
          <a:lstStyle/>
          <a:p>
            <a:pPr algn="ctr"/>
            <a:r>
              <a:rPr lang="ja-JP" altLang="en-US" sz="2100" b="1" dirty="0">
                <a:latin typeface="Meiryo UI" panose="020B0604030504040204" pitchFamily="50" charset="-128"/>
                <a:ea typeface="Meiryo UI" panose="020B0604030504040204" pitchFamily="50" charset="-128"/>
              </a:rPr>
              <a:t>府庁でのスマートシティの取組み（</a:t>
            </a:r>
            <a:r>
              <a:rPr lang="en-US" altLang="ja-JP" sz="2100" b="1" dirty="0">
                <a:latin typeface="Meiryo UI" panose="020B0604030504040204" pitchFamily="50" charset="-128"/>
                <a:ea typeface="Meiryo UI" panose="020B0604030504040204" pitchFamily="50" charset="-128"/>
              </a:rPr>
              <a:t>e-</a:t>
            </a:r>
            <a:r>
              <a:rPr lang="ja-JP" altLang="en-US" sz="2100" b="1" dirty="0">
                <a:latin typeface="Meiryo UI" panose="020B0604030504040204" pitchFamily="50" charset="-128"/>
                <a:ea typeface="Meiryo UI" panose="020B0604030504040204" pitchFamily="50" charset="-128"/>
              </a:rPr>
              <a:t>府庁）の実現に向けて</a:t>
            </a:r>
            <a:endParaRPr lang="en-US" altLang="ja-JP" sz="21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098EAA9A-CCD5-479B-9771-AB23BB75D7CB}" type="slidenum">
              <a:rPr kumimoji="1" lang="ja-JP" altLang="en-US" smtClean="0"/>
              <a:t>4</a:t>
            </a:fld>
            <a:endParaRPr kumimoji="1" lang="ja-JP" altLang="en-US"/>
          </a:p>
        </p:txBody>
      </p:sp>
    </p:spTree>
    <p:extLst>
      <p:ext uri="{BB962C8B-B14F-4D97-AF65-F5344CB8AC3E}">
        <p14:creationId xmlns:p14="http://schemas.microsoft.com/office/powerpoint/2010/main" val="1535151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6293" y="552373"/>
            <a:ext cx="4316666"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①先端技術を活用したサービスの新設、拡充</a:t>
            </a:r>
          </a:p>
        </p:txBody>
      </p:sp>
      <p:graphicFrame>
        <p:nvGraphicFramePr>
          <p:cNvPr id="6" name="表 5"/>
          <p:cNvGraphicFramePr>
            <a:graphicFrameLocks noGrp="1"/>
          </p:cNvGraphicFramePr>
          <p:nvPr>
            <p:extLst/>
          </p:nvPr>
        </p:nvGraphicFramePr>
        <p:xfrm>
          <a:off x="98077" y="943430"/>
          <a:ext cx="8964000" cy="4877235"/>
        </p:xfrm>
        <a:graphic>
          <a:graphicData uri="http://schemas.openxmlformats.org/drawingml/2006/table">
            <a:tbl>
              <a:tblPr firstRow="1" bandRow="1">
                <a:tableStyleId>{5C22544A-7EE6-4342-B048-85BDC9FD1C3A}</a:tableStyleId>
              </a:tblPr>
              <a:tblGrid>
                <a:gridCol w="1485000">
                  <a:extLst>
                    <a:ext uri="{9D8B030D-6E8A-4147-A177-3AD203B41FA5}">
                      <a16:colId xmlns:a16="http://schemas.microsoft.com/office/drawing/2014/main" val="390652019"/>
                    </a:ext>
                  </a:extLst>
                </a:gridCol>
                <a:gridCol w="6210000">
                  <a:extLst>
                    <a:ext uri="{9D8B030D-6E8A-4147-A177-3AD203B41FA5}">
                      <a16:colId xmlns:a16="http://schemas.microsoft.com/office/drawing/2014/main" val="3420242304"/>
                    </a:ext>
                  </a:extLst>
                </a:gridCol>
                <a:gridCol w="1269000">
                  <a:extLst>
                    <a:ext uri="{9D8B030D-6E8A-4147-A177-3AD203B41FA5}">
                      <a16:colId xmlns:a16="http://schemas.microsoft.com/office/drawing/2014/main" val="3990160988"/>
                    </a:ext>
                  </a:extLst>
                </a:gridCol>
              </a:tblGrid>
              <a:tr h="314711">
                <a:tc>
                  <a:txBody>
                    <a:bodyPr/>
                    <a:lstStyle/>
                    <a:p>
                      <a:pPr algn="ctr"/>
                      <a:r>
                        <a:rPr kumimoji="1" lang="ja-JP" altLang="en-US" sz="1600" dirty="0" smtClean="0">
                          <a:latin typeface="Meiryo UI" panose="020B0604030504040204" pitchFamily="50" charset="-128"/>
                          <a:ea typeface="Meiryo UI" panose="020B0604030504040204" pitchFamily="50" charset="-128"/>
                        </a:rPr>
                        <a:t>項　目</a:t>
                      </a:r>
                      <a:endParaRPr kumimoji="1" lang="ja-JP" altLang="en-US" sz="160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内　容</a:t>
                      </a:r>
                      <a:endParaRPr kumimoji="1" lang="ja-JP" altLang="en-US" sz="160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部　局</a:t>
                      </a:r>
                      <a:endParaRPr kumimoji="1" lang="ja-JP" altLang="en-US" sz="160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18925650"/>
                  </a:ext>
                </a:extLst>
              </a:tr>
              <a:tr h="722073">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スマホアプリ活用</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○健康づくりの意識の向上等を目的とした「アスマイル」の展開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Yahoo!</a:t>
                      </a:r>
                      <a:r>
                        <a:rPr kumimoji="1" lang="ja-JP" altLang="en-US" sz="1400" dirty="0" smtClean="0">
                          <a:solidFill>
                            <a:schemeClr val="tx1"/>
                          </a:solidFill>
                          <a:latin typeface="Meiryo UI" panose="020B0604030504040204" pitchFamily="50" charset="-128"/>
                          <a:ea typeface="Meiryo UI" panose="020B0604030504040204" pitchFamily="50" charset="-128"/>
                        </a:rPr>
                        <a:t>防災速報アプリの新機能「訓練モード」を共同で開発・推進</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○犯罪発生情報や防犯対策情報等の効果的な情報提供を行うため、防犯アプリを構築</a:t>
                      </a:r>
                    </a:p>
                  </a:txBody>
                  <a:tcPr marL="68580" marR="68580" marT="34290" marB="34290"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健医</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危機管理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府警</a:t>
                      </a:r>
                    </a:p>
                  </a:txBody>
                  <a:tcPr marL="68580" marR="68580" marT="34290" marB="34290" anchor="ctr"/>
                </a:tc>
                <a:extLst>
                  <a:ext uri="{0D108BD9-81ED-4DB2-BD59-A6C34878D82A}">
                    <a16:rowId xmlns:a16="http://schemas.microsoft.com/office/drawing/2014/main" val="936850471"/>
                  </a:ext>
                </a:extLst>
              </a:tr>
              <a:tr h="540471">
                <a:tc>
                  <a:txBody>
                    <a:bodyPr/>
                    <a:lstStyle/>
                    <a:p>
                      <a:pPr algn="ct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n-cs"/>
                        </a:rPr>
                        <a:t>SNS</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n-cs"/>
                        </a:rPr>
                        <a:t>による相談</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179388" indent="-179388"/>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LINE</a:t>
                      </a:r>
                      <a:r>
                        <a:rPr kumimoji="1" lang="ja-JP" altLang="en-US" sz="1400" dirty="0" smtClean="0">
                          <a:solidFill>
                            <a:schemeClr val="tx1"/>
                          </a:solidFill>
                          <a:latin typeface="Meiryo UI" panose="020B0604030504040204" pitchFamily="50" charset="-128"/>
                          <a:ea typeface="Meiryo UI" panose="020B0604030504040204" pitchFamily="50" charset="-128"/>
                        </a:rPr>
                        <a:t>を活用した相談体制整備</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若年者層向け（自殺等相談）、児童・保護者向け（子育て相談など児童虐待防止関係）、生徒向け（いじめ相談など）</a:t>
                      </a:r>
                      <a:endParaRPr kumimoji="1" lang="ja-JP" altLang="en-US" sz="1400" strike="dblStrike" baseline="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健医、福祉、</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教育庁</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426406130"/>
                  </a:ext>
                </a:extLst>
              </a:tr>
              <a:tr h="592068">
                <a:tc>
                  <a:txBody>
                    <a:bodyPr/>
                    <a:lstStyle/>
                    <a:p>
                      <a:pPr algn="ctr"/>
                      <a:r>
                        <a:rPr kumimoji="1" lang="ja-JP" altLang="en-US" sz="1400" strike="noStrike" kern="1200" dirty="0" smtClean="0">
                          <a:solidFill>
                            <a:schemeClr val="tx1"/>
                          </a:solidFill>
                          <a:effectLst/>
                          <a:latin typeface="Meiryo UI" panose="020B0604030504040204" pitchFamily="50" charset="-128"/>
                          <a:ea typeface="Meiryo UI" panose="020B0604030504040204" pitchFamily="50" charset="-128"/>
                          <a:cs typeface="+mn-cs"/>
                        </a:rPr>
                        <a:t>スマートモビリティ</a:t>
                      </a:r>
                      <a:endParaRPr kumimoji="1" lang="en-US" altLang="ja-JP" sz="1400" strike="noStrike" kern="1200" dirty="0" smtClean="0">
                        <a:solidFill>
                          <a:schemeClr val="tx1"/>
                        </a:solidFill>
                        <a:effectLst/>
                        <a:latin typeface="Meiryo UI" panose="020B0604030504040204" pitchFamily="50" charset="-128"/>
                        <a:ea typeface="Meiryo UI" panose="020B0604030504040204" pitchFamily="50" charset="-128"/>
                        <a:cs typeface="+mn-cs"/>
                      </a:endParaRPr>
                    </a:p>
                  </a:txBody>
                  <a:tcPr marL="68580" marR="68580" marT="34290" marB="34290"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○南花台地区における自動運転技術や</a:t>
                      </a:r>
                      <a:r>
                        <a:rPr kumimoji="1" lang="en-US" altLang="ja-JP" sz="1400" dirty="0" smtClean="0">
                          <a:solidFill>
                            <a:schemeClr val="tx1"/>
                          </a:solidFill>
                          <a:latin typeface="Meiryo UI" panose="020B0604030504040204" pitchFamily="50" charset="-128"/>
                          <a:ea typeface="Meiryo UI" panose="020B0604030504040204" pitchFamily="50" charset="-128"/>
                        </a:rPr>
                        <a:t>AI</a:t>
                      </a:r>
                      <a:r>
                        <a:rPr kumimoji="1" lang="ja-JP" altLang="en-US" sz="1400" dirty="0" smtClean="0">
                          <a:solidFill>
                            <a:schemeClr val="tx1"/>
                          </a:solidFill>
                          <a:latin typeface="Meiryo UI" panose="020B0604030504040204" pitchFamily="50" charset="-128"/>
                          <a:ea typeface="Meiryo UI" panose="020B0604030504040204" pitchFamily="50" charset="-128"/>
                        </a:rPr>
                        <a:t>オンデマンド運行システム等を</a:t>
                      </a:r>
                    </a:p>
                    <a:p>
                      <a:r>
                        <a:rPr kumimoji="1" lang="ja-JP" altLang="en-US" sz="1400" dirty="0" smtClean="0">
                          <a:solidFill>
                            <a:schemeClr val="tx1"/>
                          </a:solidFill>
                          <a:latin typeface="Meiryo UI" panose="020B0604030504040204" pitchFamily="50" charset="-128"/>
                          <a:ea typeface="Meiryo UI" panose="020B0604030504040204" pitchFamily="50" charset="-128"/>
                        </a:rPr>
                        <a:t>　活用したスマートモビリティの社会実装に向けた取組みの実施</a:t>
                      </a:r>
                    </a:p>
                  </a:txBody>
                  <a:tcPr marL="68580" marR="68580" marT="34290" marB="34290"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商労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4197139709"/>
                  </a:ext>
                </a:extLst>
              </a:tr>
              <a:tr h="930323">
                <a:tc>
                  <a:txBody>
                    <a:bodyPr/>
                    <a:lstStyle/>
                    <a:p>
                      <a:pPr algn="ct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n-cs"/>
                        </a:rPr>
                        <a:t>ドローン</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n-cs"/>
                        </a:rPr>
                        <a:t>活用</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179388" indent="-179388"/>
                      <a:r>
                        <a:rPr kumimoji="1" lang="ja-JP" altLang="en-US" sz="1400" dirty="0" smtClean="0">
                          <a:solidFill>
                            <a:schemeClr val="tx1"/>
                          </a:solidFill>
                          <a:latin typeface="Meiryo UI" panose="020B0604030504040204" pitchFamily="50" charset="-128"/>
                          <a:ea typeface="Meiryo UI" panose="020B0604030504040204" pitchFamily="50" charset="-128"/>
                        </a:rPr>
                        <a:t>○山間部において、道路法面等の状況確認、災害時における状況確認等に活用（土木事務所等に配備）</a:t>
                      </a:r>
                    </a:p>
                    <a:p>
                      <a:pPr marL="179388" indent="-179388"/>
                      <a:r>
                        <a:rPr kumimoji="1" lang="ja-JP" altLang="en-US" sz="1400" dirty="0" smtClean="0">
                          <a:solidFill>
                            <a:schemeClr val="tx1"/>
                          </a:solidFill>
                          <a:latin typeface="Meiryo UI" panose="020B0604030504040204" pitchFamily="50" charset="-128"/>
                          <a:ea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rPr>
                        <a:t>山地等の災害時における状況確認や土砂の不適正処理の監視活動等</a:t>
                      </a:r>
                      <a:r>
                        <a:rPr lang="ja-JP"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に活用（農と緑の総合事務所等に配備）</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都整</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環農</a:t>
                      </a:r>
                    </a:p>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98869633"/>
                  </a:ext>
                </a:extLst>
              </a:tr>
              <a:tr h="505033">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建設工事における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ICT</a:t>
                      </a:r>
                      <a:r>
                        <a:rPr kumimoji="1" lang="ja-JP" altLang="en-US" sz="1400" dirty="0" smtClean="0">
                          <a:solidFill>
                            <a:schemeClr val="tx1"/>
                          </a:solidFill>
                          <a:latin typeface="Meiryo UI" panose="020B0604030504040204" pitchFamily="50" charset="-128"/>
                          <a:ea typeface="Meiryo UI" panose="020B0604030504040204" pitchFamily="50" charset="-128"/>
                        </a:rPr>
                        <a:t>の活用</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○建設工事（土工、舗装工、河川浚渫工）において、</a:t>
                      </a:r>
                      <a:r>
                        <a:rPr kumimoji="1" lang="en-US" altLang="ja-JP" sz="1400" dirty="0" smtClean="0">
                          <a:solidFill>
                            <a:schemeClr val="tx1"/>
                          </a:solidFill>
                          <a:latin typeface="Meiryo UI" panose="020B0604030504040204" pitchFamily="50" charset="-128"/>
                          <a:ea typeface="Meiryo UI" panose="020B0604030504040204" pitchFamily="50" charset="-128"/>
                        </a:rPr>
                        <a:t>ICT</a:t>
                      </a:r>
                      <a:r>
                        <a:rPr kumimoji="1" lang="ja-JP" altLang="en-US" sz="1400" dirty="0" smtClean="0">
                          <a:solidFill>
                            <a:schemeClr val="tx1"/>
                          </a:solidFill>
                          <a:latin typeface="Meiryo UI" panose="020B0604030504040204" pitchFamily="50" charset="-128"/>
                          <a:ea typeface="Meiryo UI" panose="020B0604030504040204" pitchFamily="50" charset="-128"/>
                        </a:rPr>
                        <a:t>建設機械の導入</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都整</a:t>
                      </a:r>
                    </a:p>
                  </a:txBody>
                  <a:tcPr marL="68580" marR="68580" marT="34290" marB="34290" anchor="ctr"/>
                </a:tc>
                <a:extLst>
                  <a:ext uri="{0D108BD9-81ED-4DB2-BD59-A6C34878D82A}">
                    <a16:rowId xmlns:a16="http://schemas.microsoft.com/office/drawing/2014/main" val="4146757908"/>
                  </a:ext>
                </a:extLst>
              </a:tr>
              <a:tr h="505033">
                <a:tc>
                  <a:txBody>
                    <a:bodyPr/>
                    <a:lstStyle/>
                    <a:p>
                      <a:pPr algn="ct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n-cs"/>
                        </a:rPr>
                        <a:t>スマート農業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技術活用</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○施設園芸の高度環境制御に係るスマート農業技術の「実証」・「展示」の実施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環農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890498950"/>
                  </a:ext>
                </a:extLst>
              </a:tr>
              <a:tr h="567576">
                <a:tc>
                  <a:txBody>
                    <a:bodyPr/>
                    <a:lstStyle/>
                    <a:p>
                      <a:pPr algn="ct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n-cs"/>
                        </a:rPr>
                        <a:t>学校の</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n-cs"/>
                        </a:rPr>
                        <a:t>ICT</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n-cs"/>
                        </a:rPr>
                        <a:t>化</a:t>
                      </a: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n-cs"/>
                      </a:endParaRPr>
                    </a:p>
                    <a:p>
                      <a:pPr algn="ct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n-cs"/>
                        </a:rPr>
                        <a:t>スマートスクール</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179388" indent="-179388"/>
                      <a:r>
                        <a:rPr kumimoji="1" lang="ja-JP" altLang="en-US" sz="1400" dirty="0" smtClean="0">
                          <a:solidFill>
                            <a:schemeClr val="tx1"/>
                          </a:solidFill>
                          <a:latin typeface="Meiryo UI" panose="020B0604030504040204" pitchFamily="50" charset="-128"/>
                          <a:ea typeface="Meiryo UI" panose="020B0604030504040204" pitchFamily="50" charset="-128"/>
                        </a:rPr>
                        <a:t>○府立学校全校の</a:t>
                      </a:r>
                      <a:r>
                        <a:rPr kumimoji="1" lang="en-US" altLang="ja-JP" sz="1400" dirty="0" smtClean="0">
                          <a:solidFill>
                            <a:schemeClr val="tx1"/>
                          </a:solidFill>
                          <a:latin typeface="Meiryo UI" panose="020B0604030504040204" pitchFamily="50" charset="-128"/>
                          <a:ea typeface="Meiryo UI" panose="020B0604030504040204" pitchFamily="50" charset="-128"/>
                        </a:rPr>
                        <a:t>ICT</a:t>
                      </a:r>
                      <a:r>
                        <a:rPr kumimoji="1" lang="ja-JP" altLang="en-US" sz="1400" dirty="0" smtClean="0">
                          <a:solidFill>
                            <a:schemeClr val="tx1"/>
                          </a:solidFill>
                          <a:latin typeface="Meiryo UI" panose="020B0604030504040204" pitchFamily="50" charset="-128"/>
                          <a:ea typeface="Meiryo UI" panose="020B0604030504040204" pitchFamily="50" charset="-128"/>
                        </a:rPr>
                        <a:t>環境を整備するとともに</a:t>
                      </a:r>
                      <a:r>
                        <a:rPr kumimoji="1" lang="en-US" altLang="ja-JP" sz="1400" dirty="0" smtClean="0">
                          <a:solidFill>
                            <a:schemeClr val="tx1"/>
                          </a:solidFill>
                          <a:latin typeface="Meiryo UI" panose="020B0604030504040204" pitchFamily="50" charset="-128"/>
                          <a:ea typeface="Meiryo UI" panose="020B0604030504040204" pitchFamily="50" charset="-128"/>
                        </a:rPr>
                        <a:t>ICT</a:t>
                      </a:r>
                      <a:r>
                        <a:rPr kumimoji="1" lang="ja-JP" altLang="en-US" sz="1400" dirty="0" smtClean="0">
                          <a:solidFill>
                            <a:schemeClr val="tx1"/>
                          </a:solidFill>
                          <a:latin typeface="Meiryo UI" panose="020B0604030504040204" pitchFamily="50" charset="-128"/>
                          <a:ea typeface="Meiryo UI" panose="020B0604030504040204" pitchFamily="50" charset="-128"/>
                        </a:rPr>
                        <a:t>を効果的に活用した事業を府立学校</a:t>
                      </a:r>
                      <a:r>
                        <a:rPr kumimoji="1" lang="en-US" altLang="ja-JP" sz="1400" dirty="0" smtClean="0">
                          <a:solidFill>
                            <a:schemeClr val="tx1"/>
                          </a:solidFill>
                          <a:latin typeface="Meiryo UI" panose="020B0604030504040204" pitchFamily="50" charset="-128"/>
                          <a:ea typeface="Meiryo UI" panose="020B0604030504040204" pitchFamily="50" charset="-128"/>
                        </a:rPr>
                        <a:t>5</a:t>
                      </a:r>
                      <a:r>
                        <a:rPr kumimoji="1" lang="ja-JP" altLang="en-US" sz="1400" dirty="0" smtClean="0">
                          <a:solidFill>
                            <a:schemeClr val="tx1"/>
                          </a:solidFill>
                          <a:latin typeface="Meiryo UI" panose="020B0604030504040204" pitchFamily="50" charset="-128"/>
                          <a:ea typeface="Meiryo UI" panose="020B0604030504040204" pitchFamily="50" charset="-128"/>
                        </a:rPr>
                        <a:t>校でモデル実施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教育庁</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467803095"/>
                  </a:ext>
                </a:extLst>
              </a:tr>
            </a:tbl>
          </a:graphicData>
        </a:graphic>
      </p:graphicFrame>
      <p:sp>
        <p:nvSpPr>
          <p:cNvPr id="8" name="テキスト ボックス 7"/>
          <p:cNvSpPr txBox="1"/>
          <p:nvPr/>
        </p:nvSpPr>
        <p:spPr>
          <a:xfrm>
            <a:off x="188545" y="141041"/>
            <a:ext cx="8754035" cy="369332"/>
          </a:xfrm>
          <a:prstGeom prst="rect">
            <a:avLst/>
          </a:prstGeom>
          <a:solidFill>
            <a:schemeClr val="accent6"/>
          </a:solidFill>
        </p:spPr>
        <p:txBody>
          <a:bodyPr wrap="square" rtlCol="0">
            <a:spAutoFit/>
          </a:bodyPr>
          <a:lstStyle/>
          <a:p>
            <a:pPr algn="ctr"/>
            <a:r>
              <a:rPr lang="ja-JP" altLang="en-US" b="1" dirty="0">
                <a:solidFill>
                  <a:schemeClr val="bg1"/>
                </a:solidFill>
                <a:latin typeface="Meiryo UI" panose="020B0604030504040204" pitchFamily="50" charset="-128"/>
                <a:ea typeface="Meiryo UI" panose="020B0604030504040204" pitchFamily="50" charset="-128"/>
              </a:rPr>
              <a:t>主な</a:t>
            </a:r>
            <a:r>
              <a:rPr lang="ja-JP" altLang="ja-JP" b="1" dirty="0">
                <a:solidFill>
                  <a:schemeClr val="bg1"/>
                </a:solidFill>
                <a:latin typeface="Meiryo UI" panose="020B0604030504040204" pitchFamily="50" charset="-128"/>
                <a:ea typeface="Meiryo UI" panose="020B0604030504040204" pitchFamily="50" charset="-128"/>
              </a:rPr>
              <a:t>スマートシティ推進事例</a:t>
            </a:r>
          </a:p>
        </p:txBody>
      </p:sp>
      <p:sp>
        <p:nvSpPr>
          <p:cNvPr id="3" name="スライド番号プレースホルダー 2"/>
          <p:cNvSpPr>
            <a:spLocks noGrp="1"/>
          </p:cNvSpPr>
          <p:nvPr>
            <p:ph type="sldNum" sz="quarter" idx="12"/>
          </p:nvPr>
        </p:nvSpPr>
        <p:spPr/>
        <p:txBody>
          <a:bodyPr/>
          <a:lstStyle/>
          <a:p>
            <a:fld id="{098EAA9A-CCD5-479B-9771-AB23BB75D7CB}" type="slidenum">
              <a:rPr kumimoji="1" lang="ja-JP" altLang="en-US" smtClean="0"/>
              <a:t>5</a:t>
            </a:fld>
            <a:endParaRPr kumimoji="1" lang="ja-JP" altLang="en-US"/>
          </a:p>
        </p:txBody>
      </p:sp>
    </p:spTree>
    <p:extLst>
      <p:ext uri="{BB962C8B-B14F-4D97-AF65-F5344CB8AC3E}">
        <p14:creationId xmlns:p14="http://schemas.microsoft.com/office/powerpoint/2010/main" val="1169790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1400" y="551290"/>
            <a:ext cx="3681133"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②先端技術を活用した業務改善</a:t>
            </a:r>
          </a:p>
        </p:txBody>
      </p:sp>
      <p:graphicFrame>
        <p:nvGraphicFramePr>
          <p:cNvPr id="6" name="表 5"/>
          <p:cNvGraphicFramePr>
            <a:graphicFrameLocks noGrp="1"/>
          </p:cNvGraphicFramePr>
          <p:nvPr>
            <p:extLst/>
          </p:nvPr>
        </p:nvGraphicFramePr>
        <p:xfrm>
          <a:off x="97641" y="947241"/>
          <a:ext cx="8963999" cy="5006340"/>
        </p:xfrm>
        <a:graphic>
          <a:graphicData uri="http://schemas.openxmlformats.org/drawingml/2006/table">
            <a:tbl>
              <a:tblPr firstRow="1" bandRow="1">
                <a:tableStyleId>{5C22544A-7EE6-4342-B048-85BDC9FD1C3A}</a:tableStyleId>
              </a:tblPr>
              <a:tblGrid>
                <a:gridCol w="1477483">
                  <a:extLst>
                    <a:ext uri="{9D8B030D-6E8A-4147-A177-3AD203B41FA5}">
                      <a16:colId xmlns:a16="http://schemas.microsoft.com/office/drawing/2014/main" val="390652019"/>
                    </a:ext>
                  </a:extLst>
                </a:gridCol>
                <a:gridCol w="6216241">
                  <a:extLst>
                    <a:ext uri="{9D8B030D-6E8A-4147-A177-3AD203B41FA5}">
                      <a16:colId xmlns:a16="http://schemas.microsoft.com/office/drawing/2014/main" val="3420242304"/>
                    </a:ext>
                  </a:extLst>
                </a:gridCol>
                <a:gridCol w="1270275">
                  <a:extLst>
                    <a:ext uri="{9D8B030D-6E8A-4147-A177-3AD203B41FA5}">
                      <a16:colId xmlns:a16="http://schemas.microsoft.com/office/drawing/2014/main" val="3990160988"/>
                    </a:ext>
                  </a:extLst>
                </a:gridCol>
              </a:tblGrid>
              <a:tr h="270000">
                <a:tc>
                  <a:txBody>
                    <a:bodyPr/>
                    <a:lstStyle/>
                    <a:p>
                      <a:pPr algn="ctr"/>
                      <a:r>
                        <a:rPr kumimoji="1" lang="ja-JP" altLang="en-US" sz="1600" dirty="0" smtClean="0">
                          <a:latin typeface="Meiryo UI" panose="020B0604030504040204" pitchFamily="50" charset="-128"/>
                          <a:ea typeface="Meiryo UI" panose="020B0604030504040204" pitchFamily="50" charset="-128"/>
                        </a:rPr>
                        <a:t>項　目</a:t>
                      </a:r>
                      <a:endParaRPr kumimoji="1" lang="en-US" altLang="ja-JP" sz="1600" dirty="0" smtClean="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内　容</a:t>
                      </a:r>
                      <a:endParaRPr kumimoji="1" lang="ja-JP" altLang="en-US" sz="160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部　局</a:t>
                      </a:r>
                      <a:endParaRPr kumimoji="1" lang="ja-JP" altLang="en-US" sz="160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18925650"/>
                  </a:ext>
                </a:extLst>
              </a:tr>
              <a:tr h="654779">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キャッシュレス</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〇クレジットカードによる自動車税の納付等</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179388" indent="-179388"/>
                      <a:r>
                        <a:rPr kumimoji="1" lang="ja-JP" altLang="en-US" sz="1600" dirty="0" smtClean="0">
                          <a:solidFill>
                            <a:schemeClr val="tx1"/>
                          </a:solidFill>
                          <a:latin typeface="Meiryo UI" panose="020B0604030504040204" pitchFamily="50" charset="-128"/>
                          <a:ea typeface="Meiryo UI" panose="020B0604030504040204" pitchFamily="50" charset="-128"/>
                        </a:rPr>
                        <a:t>〇手数料納付窓口（本館・別館・咲洲庁舎）にてクレジットカード・電子マネー決済環境整備</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財務</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会計局</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936850471"/>
                  </a:ext>
                </a:extLst>
              </a:tr>
              <a:tr h="460771">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ペーパーレス</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（会議）</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〇ペーパーレス会議などを進め、紙の使用枚数</a:t>
                      </a: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の</a:t>
                      </a: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削減を</a:t>
                      </a: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図る</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全庁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426406130"/>
                  </a:ext>
                </a:extLst>
              </a:tr>
              <a:tr h="460771">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はんこレス</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174625" indent="-174625"/>
                      <a:r>
                        <a:rPr kumimoji="1" lang="ja-JP" altLang="en-US" sz="1600" b="0" dirty="0" smtClean="0">
                          <a:solidFill>
                            <a:schemeClr val="tx1"/>
                          </a:solidFill>
                          <a:latin typeface="Meiryo UI" panose="020B0604030504040204" pitchFamily="50" charset="-128"/>
                          <a:ea typeface="Meiryo UI" panose="020B0604030504040204" pitchFamily="50" charset="-128"/>
                        </a:rPr>
                        <a:t>〇</a:t>
                      </a:r>
                      <a:r>
                        <a:rPr kumimoji="1" lang="ja-JP" altLang="en-US" sz="1600" dirty="0" smtClean="0">
                          <a:solidFill>
                            <a:schemeClr val="tx1"/>
                          </a:solidFill>
                          <a:latin typeface="Meiryo UI" panose="020B0604030504040204" pitchFamily="50" charset="-128"/>
                          <a:ea typeface="Meiryo UI" panose="020B0604030504040204" pitchFamily="50" charset="-128"/>
                        </a:rPr>
                        <a:t>押印の根拠がないもの、または要領等を根拠とするものは、速やかに見直しを実施</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全庁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98869633"/>
                  </a:ext>
                </a:extLst>
              </a:tr>
              <a:tr h="460771">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テレワーク</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txBody>
                  <a:tcPr marL="68580" marR="68580" marT="34290" marB="34290" anchor="ctr"/>
                </a:tc>
                <a:tc>
                  <a:txBody>
                    <a:bodyPr/>
                    <a:lstStyle/>
                    <a:p>
                      <a:pPr marL="179388" indent="-179388"/>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〇庁内での</a:t>
                      </a: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本格導入を進め</a:t>
                      </a: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つつ</a:t>
                      </a: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、府域全体でのテレワークの普及促進に向け</a:t>
                      </a: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関係部局で検討を進める</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総務、商労、</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スマート</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362472372"/>
                  </a:ext>
                </a:extLst>
              </a:tr>
              <a:tr h="460771">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業務効率①</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rPr>
                        <a:t>RPA</a:t>
                      </a: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179388" indent="-179388"/>
                      <a:r>
                        <a:rPr kumimoji="1" lang="ja-JP" altLang="en-US" sz="1600" dirty="0" smtClean="0">
                          <a:solidFill>
                            <a:schemeClr val="tx1"/>
                          </a:solidFill>
                          <a:latin typeface="Meiryo UI" panose="020B0604030504040204" pitchFamily="50" charset="-128"/>
                          <a:ea typeface="Meiryo UI" panose="020B0604030504040204" pitchFamily="50" charset="-128"/>
                        </a:rPr>
                        <a:t>〇時間外勤務の集計作業での活用など引き続き業務での活用を進め、</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179388" indent="-179388"/>
                      <a:r>
                        <a:rPr kumimoji="1" lang="ja-JP" altLang="en-US" sz="1600" dirty="0" smtClean="0">
                          <a:solidFill>
                            <a:schemeClr val="tx1"/>
                          </a:solidFill>
                          <a:latin typeface="Meiryo UI" panose="020B0604030504040204" pitchFamily="50" charset="-128"/>
                          <a:ea typeface="Meiryo UI" panose="020B0604030504040204" pitchFamily="50" charset="-128"/>
                        </a:rPr>
                        <a:t>　　</a:t>
                      </a:r>
                      <a:r>
                        <a:rPr kumimoji="1" lang="en-US" altLang="ja-JP" sz="1600" dirty="0" smtClean="0">
                          <a:solidFill>
                            <a:schemeClr val="tx1"/>
                          </a:solidFill>
                          <a:latin typeface="Meiryo UI" panose="020B0604030504040204" pitchFamily="50" charset="-128"/>
                          <a:ea typeface="Meiryo UI" panose="020B0604030504040204" pitchFamily="50" charset="-128"/>
                        </a:rPr>
                        <a:t>AI</a:t>
                      </a:r>
                      <a:r>
                        <a:rPr kumimoji="1" lang="ja-JP" altLang="en-US" sz="1600" dirty="0" smtClean="0">
                          <a:solidFill>
                            <a:schemeClr val="tx1"/>
                          </a:solidFill>
                          <a:latin typeface="Meiryo UI" panose="020B0604030504040204" pitchFamily="50" charset="-128"/>
                          <a:ea typeface="Meiryo UI" panose="020B0604030504040204" pitchFamily="50" charset="-128"/>
                        </a:rPr>
                        <a:t>－</a:t>
                      </a:r>
                      <a:r>
                        <a:rPr kumimoji="1" lang="en-US" altLang="ja-JP" sz="1600" dirty="0" smtClean="0">
                          <a:solidFill>
                            <a:schemeClr val="tx1"/>
                          </a:solidFill>
                          <a:latin typeface="Meiryo UI" panose="020B0604030504040204" pitchFamily="50" charset="-128"/>
                          <a:ea typeface="Meiryo UI" panose="020B0604030504040204" pitchFamily="50" charset="-128"/>
                        </a:rPr>
                        <a:t>OCR</a:t>
                      </a:r>
                      <a:r>
                        <a:rPr kumimoji="1" lang="ja-JP" altLang="en-US" sz="1600" dirty="0" smtClean="0">
                          <a:solidFill>
                            <a:schemeClr val="tx1"/>
                          </a:solidFill>
                          <a:latin typeface="Meiryo UI" panose="020B0604030504040204" pitchFamily="50" charset="-128"/>
                          <a:ea typeface="Meiryo UI" panose="020B0604030504040204" pitchFamily="50" charset="-128"/>
                        </a:rPr>
                        <a:t>の活用についても試行導入を進める</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総務 ほか</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890498950"/>
                  </a:ext>
                </a:extLst>
              </a:tr>
              <a:tr h="460771">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業務効率②</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600" dirty="0" smtClean="0">
                          <a:solidFill>
                            <a:schemeClr val="tx1"/>
                          </a:solidFill>
                          <a:latin typeface="Meiryo UI" panose="020B0604030504040204" pitchFamily="50" charset="-128"/>
                          <a:ea typeface="Meiryo UI" panose="020B0604030504040204" pitchFamily="50" charset="-128"/>
                        </a:rPr>
                        <a:t>(AI</a:t>
                      </a:r>
                      <a:r>
                        <a:rPr kumimoji="1" lang="ja-JP" altLang="en-US" sz="1600" dirty="0" smtClean="0">
                          <a:solidFill>
                            <a:schemeClr val="tx1"/>
                          </a:solidFill>
                          <a:latin typeface="Meiryo UI" panose="020B0604030504040204" pitchFamily="50" charset="-128"/>
                          <a:ea typeface="Meiryo UI" panose="020B0604030504040204" pitchFamily="50" charset="-128"/>
                        </a:rPr>
                        <a:t>音声認識</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〇</a:t>
                      </a:r>
                      <a:r>
                        <a:rPr kumimoji="1" lang="en-US" altLang="ja-JP" sz="1600" dirty="0" smtClean="0">
                          <a:solidFill>
                            <a:schemeClr val="tx1"/>
                          </a:solidFill>
                          <a:latin typeface="Meiryo UI" panose="020B0604030504040204" pitchFamily="50" charset="-128"/>
                          <a:ea typeface="Meiryo UI" panose="020B0604030504040204" pitchFamily="50" charset="-128"/>
                        </a:rPr>
                        <a:t>AI</a:t>
                      </a:r>
                      <a:r>
                        <a:rPr kumimoji="1" lang="ja-JP" altLang="en-US" sz="1600" dirty="0" smtClean="0">
                          <a:solidFill>
                            <a:schemeClr val="tx1"/>
                          </a:solidFill>
                          <a:latin typeface="Meiryo UI" panose="020B0604030504040204" pitchFamily="50" charset="-128"/>
                          <a:ea typeface="Meiryo UI" panose="020B0604030504040204" pitchFamily="50" charset="-128"/>
                        </a:rPr>
                        <a:t>音声認識による議事録作成の効率化を引き続き図る</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全庁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467803095"/>
                  </a:ext>
                </a:extLst>
              </a:tr>
              <a:tr h="460771">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業務効率③</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algn="ctr"/>
                      <a:r>
                        <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rPr>
                        <a:t>(LINE</a:t>
                      </a: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ワークス</a:t>
                      </a:r>
                      <a:r>
                        <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〇災害発生時等に</a:t>
                      </a:r>
                      <a:r>
                        <a:rPr kumimoji="1" lang="ja-JP" altLang="en-US" sz="16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意思疎通ができる体制を整備</a:t>
                      </a:r>
                      <a:endParaRPr kumimoji="1" lang="en-US" altLang="ja-JP" sz="1600" strike="sngStrike" baseline="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危機管理</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215986382"/>
                  </a:ext>
                </a:extLst>
              </a:tr>
              <a:tr h="460771">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児童虐待対応の強化・拡充</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179388" indent="-179388"/>
                      <a:r>
                        <a:rPr kumimoji="1" lang="ja-JP" altLang="en-US" sz="1600" dirty="0" smtClean="0">
                          <a:solidFill>
                            <a:schemeClr val="tx1"/>
                          </a:solidFill>
                          <a:latin typeface="Meiryo UI" panose="020B0604030504040204" pitchFamily="50" charset="-128"/>
                          <a:ea typeface="Meiryo UI" panose="020B0604030504040204" pitchFamily="50" charset="-128"/>
                        </a:rPr>
                        <a:t>〇児童虐待の早期発見や支援の充実に向け、ＡＩ対応も含めた</a:t>
                      </a:r>
                      <a:r>
                        <a:rPr kumimoji="1" lang="ja-JP" altLang="en-US" sz="1600" strike="noStrike" dirty="0" smtClean="0">
                          <a:solidFill>
                            <a:schemeClr val="tx1"/>
                          </a:solidFill>
                          <a:latin typeface="Meiryo UI" panose="020B0604030504040204" pitchFamily="50" charset="-128"/>
                          <a:ea typeface="Meiryo UI" panose="020B0604030504040204" pitchFamily="50" charset="-128"/>
                        </a:rPr>
                        <a:t>システムの再構築計画を検討する</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福祉</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4066565880"/>
                  </a:ext>
                </a:extLst>
              </a:tr>
            </a:tbl>
          </a:graphicData>
        </a:graphic>
      </p:graphicFrame>
      <p:sp>
        <p:nvSpPr>
          <p:cNvPr id="8" name="テキスト ボックス 7"/>
          <p:cNvSpPr txBox="1"/>
          <p:nvPr/>
        </p:nvSpPr>
        <p:spPr>
          <a:xfrm>
            <a:off x="188545" y="141041"/>
            <a:ext cx="8754035" cy="369332"/>
          </a:xfrm>
          <a:prstGeom prst="rect">
            <a:avLst/>
          </a:prstGeom>
          <a:solidFill>
            <a:schemeClr val="accent6"/>
          </a:solidFill>
        </p:spPr>
        <p:txBody>
          <a:bodyPr wrap="square" rtlCol="0">
            <a:spAutoFit/>
          </a:bodyPr>
          <a:lstStyle/>
          <a:p>
            <a:pPr algn="ctr"/>
            <a:r>
              <a:rPr lang="ja-JP" altLang="en-US" b="1" dirty="0">
                <a:solidFill>
                  <a:schemeClr val="bg1"/>
                </a:solidFill>
                <a:latin typeface="Meiryo UI" panose="020B0604030504040204" pitchFamily="50" charset="-128"/>
                <a:ea typeface="Meiryo UI" panose="020B0604030504040204" pitchFamily="50" charset="-128"/>
              </a:rPr>
              <a:t>主な</a:t>
            </a:r>
            <a:r>
              <a:rPr lang="ja-JP" altLang="ja-JP" b="1" dirty="0">
                <a:solidFill>
                  <a:schemeClr val="bg1"/>
                </a:solidFill>
                <a:latin typeface="Meiryo UI" panose="020B0604030504040204" pitchFamily="50" charset="-128"/>
                <a:ea typeface="Meiryo UI" panose="020B0604030504040204" pitchFamily="50" charset="-128"/>
              </a:rPr>
              <a:t>スマートシティ推進事例</a:t>
            </a:r>
          </a:p>
        </p:txBody>
      </p:sp>
      <p:sp>
        <p:nvSpPr>
          <p:cNvPr id="3" name="スライド番号プレースホルダー 2"/>
          <p:cNvSpPr>
            <a:spLocks noGrp="1"/>
          </p:cNvSpPr>
          <p:nvPr>
            <p:ph type="sldNum" sz="quarter" idx="12"/>
          </p:nvPr>
        </p:nvSpPr>
        <p:spPr/>
        <p:txBody>
          <a:bodyPr/>
          <a:lstStyle/>
          <a:p>
            <a:fld id="{098EAA9A-CCD5-479B-9771-AB23BB75D7CB}" type="slidenum">
              <a:rPr kumimoji="1" lang="ja-JP" altLang="en-US" smtClean="0"/>
              <a:t>6</a:t>
            </a:fld>
            <a:endParaRPr kumimoji="1" lang="ja-JP" altLang="en-US"/>
          </a:p>
        </p:txBody>
      </p:sp>
    </p:spTree>
    <p:extLst>
      <p:ext uri="{BB962C8B-B14F-4D97-AF65-F5344CB8AC3E}">
        <p14:creationId xmlns:p14="http://schemas.microsoft.com/office/powerpoint/2010/main" val="1932347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3059" y="551290"/>
            <a:ext cx="3681133"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③スマートシティを支える基盤づくり</a:t>
            </a:r>
          </a:p>
        </p:txBody>
      </p:sp>
      <p:graphicFrame>
        <p:nvGraphicFramePr>
          <p:cNvPr id="6" name="表 5"/>
          <p:cNvGraphicFramePr>
            <a:graphicFrameLocks noGrp="1"/>
          </p:cNvGraphicFramePr>
          <p:nvPr>
            <p:extLst/>
          </p:nvPr>
        </p:nvGraphicFramePr>
        <p:xfrm>
          <a:off x="93519" y="946086"/>
          <a:ext cx="8964000" cy="4722557"/>
        </p:xfrm>
        <a:graphic>
          <a:graphicData uri="http://schemas.openxmlformats.org/drawingml/2006/table">
            <a:tbl>
              <a:tblPr firstRow="1" bandRow="1">
                <a:tableStyleId>{5C22544A-7EE6-4342-B048-85BDC9FD1C3A}</a:tableStyleId>
              </a:tblPr>
              <a:tblGrid>
                <a:gridCol w="1567856">
                  <a:extLst>
                    <a:ext uri="{9D8B030D-6E8A-4147-A177-3AD203B41FA5}">
                      <a16:colId xmlns:a16="http://schemas.microsoft.com/office/drawing/2014/main" val="390652019"/>
                    </a:ext>
                  </a:extLst>
                </a:gridCol>
                <a:gridCol w="6136144">
                  <a:extLst>
                    <a:ext uri="{9D8B030D-6E8A-4147-A177-3AD203B41FA5}">
                      <a16:colId xmlns:a16="http://schemas.microsoft.com/office/drawing/2014/main" val="3420242304"/>
                    </a:ext>
                  </a:extLst>
                </a:gridCol>
                <a:gridCol w="1260000">
                  <a:extLst>
                    <a:ext uri="{9D8B030D-6E8A-4147-A177-3AD203B41FA5}">
                      <a16:colId xmlns:a16="http://schemas.microsoft.com/office/drawing/2014/main" val="3990160988"/>
                    </a:ext>
                  </a:extLst>
                </a:gridCol>
              </a:tblGrid>
              <a:tr h="310520">
                <a:tc>
                  <a:txBody>
                    <a:bodyPr/>
                    <a:lstStyle/>
                    <a:p>
                      <a:pPr algn="ctr"/>
                      <a:r>
                        <a:rPr kumimoji="1" lang="ja-JP" altLang="en-US" sz="1600" dirty="0" smtClean="0">
                          <a:latin typeface="Meiryo UI" panose="020B0604030504040204" pitchFamily="50" charset="-128"/>
                          <a:ea typeface="Meiryo UI" panose="020B0604030504040204" pitchFamily="50" charset="-128"/>
                        </a:rPr>
                        <a:t>項　目</a:t>
                      </a:r>
                      <a:endParaRPr kumimoji="1" lang="en-US" altLang="ja-JP" sz="1600" dirty="0" smtClean="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内　容</a:t>
                      </a:r>
                      <a:endParaRPr kumimoji="1" lang="ja-JP" altLang="en-US" sz="160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部　局</a:t>
                      </a:r>
                      <a:endParaRPr kumimoji="1" lang="ja-JP" altLang="en-US" sz="160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18925650"/>
                  </a:ext>
                </a:extLst>
              </a:tr>
              <a:tr h="705524">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オープンデータ</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○大阪府市によるオープンデータ活用のアイデアソンの開催</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○新型コロナ関係の分かりやすい情報公表 </a:t>
                      </a:r>
                      <a:r>
                        <a:rPr kumimoji="1" lang="en-US" altLang="ja-JP" sz="1600" dirty="0" smtClean="0">
                          <a:solidFill>
                            <a:schemeClr val="tx1"/>
                          </a:solidFill>
                          <a:latin typeface="Meiryo UI" panose="020B0604030504040204" pitchFamily="50" charset="-128"/>
                          <a:ea typeface="Meiryo UI" panose="020B0604030504040204" pitchFamily="50" charset="-128"/>
                        </a:rPr>
                        <a:t>(Code for OSAKA</a:t>
                      </a:r>
                      <a:r>
                        <a:rPr kumimoji="1" lang="ja-JP" altLang="en-US" sz="1600" dirty="0" smtClean="0">
                          <a:solidFill>
                            <a:schemeClr val="tx1"/>
                          </a:solidFill>
                          <a:latin typeface="Meiryo UI" panose="020B0604030504040204" pitchFamily="50" charset="-128"/>
                          <a:ea typeface="Meiryo UI" panose="020B0604030504040204" pitchFamily="50" charset="-128"/>
                        </a:rPr>
                        <a:t>と連携</a:t>
                      </a:r>
                      <a:r>
                        <a:rPr kumimoji="1" lang="en-US" altLang="ja-JP" sz="16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○土地や建物に関するビッグデータ（都市計画基礎調査）のオープン化</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スマート</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健医</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都整</a:t>
                      </a:r>
                      <a:r>
                        <a:rPr kumimoji="1" lang="ja-JP" altLang="en-US" sz="1600" baseline="0" dirty="0" smtClean="0">
                          <a:solidFill>
                            <a:schemeClr val="tx1"/>
                          </a:solidFill>
                          <a:latin typeface="Meiryo UI" panose="020B0604030504040204" pitchFamily="50" charset="-128"/>
                          <a:ea typeface="Meiryo UI" panose="020B0604030504040204" pitchFamily="50" charset="-128"/>
                        </a:rPr>
                        <a:t> </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936850471"/>
                  </a:ext>
                </a:extLst>
              </a:tr>
              <a:tr h="493866">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データ活用</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プラットフォーム</a:t>
                      </a: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○市町村が共通のアプリで情報発信等ができる仕組みづくり</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スマート</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98869633"/>
                  </a:ext>
                </a:extLst>
              </a:tr>
              <a:tr h="493866">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５</a:t>
                      </a:r>
                      <a:r>
                        <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rPr>
                        <a:t>G</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○通信事業者と連携した企業等への実証環境の提供</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○通信事業者が整備する基地局への府アセット開放の検討</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商労</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スマート</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4078032284"/>
                  </a:ext>
                </a:extLst>
              </a:tr>
              <a:tr h="584897">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戦略アドバイザー</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algn="ct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n-cs"/>
                        </a:rPr>
                        <a:t>庁内、市町村</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n-cs"/>
                        </a:rPr>
                        <a:t>)</a:t>
                      </a: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○市町村への専門家の派遣、府庁の</a:t>
                      </a:r>
                      <a:r>
                        <a:rPr kumimoji="1" lang="en-US" altLang="ja-JP" sz="1600" dirty="0" smtClean="0">
                          <a:solidFill>
                            <a:schemeClr val="tx1"/>
                          </a:solidFill>
                          <a:latin typeface="Meiryo UI" panose="020B0604030504040204" pitchFamily="50" charset="-128"/>
                          <a:ea typeface="Meiryo UI" panose="020B0604030504040204" pitchFamily="50" charset="-128"/>
                        </a:rPr>
                        <a:t>ICT</a:t>
                      </a:r>
                      <a:r>
                        <a:rPr kumimoji="1" lang="ja-JP" altLang="en-US" sz="1600" dirty="0" smtClean="0">
                          <a:solidFill>
                            <a:schemeClr val="tx1"/>
                          </a:solidFill>
                          <a:latin typeface="Meiryo UI" panose="020B0604030504040204" pitchFamily="50" charset="-128"/>
                          <a:ea typeface="Meiryo UI" panose="020B0604030504040204" pitchFamily="50" charset="-128"/>
                        </a:rPr>
                        <a:t>化に対するコンサルティング</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スマート</a:t>
                      </a:r>
                    </a:p>
                  </a:txBody>
                  <a:tcPr marL="68580" marR="68580" marT="34290" marB="34290" anchor="ctr"/>
                </a:tc>
                <a:extLst>
                  <a:ext uri="{0D108BD9-81ED-4DB2-BD59-A6C34878D82A}">
                    <a16:rowId xmlns:a16="http://schemas.microsoft.com/office/drawing/2014/main" val="2362472372"/>
                  </a:ext>
                </a:extLst>
              </a:tr>
              <a:tr h="493866">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スマートシティ</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補助金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○新規性が高く、横展開のモデルとなる市町村の取組みを支援</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スマート</a:t>
                      </a:r>
                    </a:p>
                  </a:txBody>
                  <a:tcPr marL="68580" marR="68580" marT="34290" marB="34290" anchor="ctr"/>
                </a:tc>
                <a:extLst>
                  <a:ext uri="{0D108BD9-81ED-4DB2-BD59-A6C34878D82A}">
                    <a16:rowId xmlns:a16="http://schemas.microsoft.com/office/drawing/2014/main" val="3890498950"/>
                  </a:ext>
                </a:extLst>
              </a:tr>
              <a:tr h="705524">
                <a:tc>
                  <a:txBody>
                    <a:bodyPr/>
                    <a:lstStyle/>
                    <a:p>
                      <a:pPr algn="ct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実証事業都市、</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algn="ct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企業の</a:t>
                      </a:r>
                      <a:r>
                        <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rPr>
                        <a:t>DX</a:t>
                      </a: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推進</a:t>
                      </a:r>
                      <a:endParaRPr kumimoji="1" lang="ja-JP" altLang="en-US" sz="1600"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○先端技術の実証フィールドとして府関係施設を企業等に提供</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（大阪商工会議所、大阪市との共同チームで運営）</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〇</a:t>
                      </a: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府内中小企業の</a:t>
                      </a:r>
                      <a:r>
                        <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rPr>
                        <a:t>DX</a:t>
                      </a: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を推進するプラットフォームを立ち上げ</a:t>
                      </a: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商労</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215986382"/>
                  </a:ext>
                </a:extLst>
              </a:tr>
              <a:tr h="409429">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災害対応力</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強化</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rPr>
                        <a:t>AI</a:t>
                      </a: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等の先端技術を活用した災害対応力の強化のための調査・検討を</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marL="174625"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実施</a:t>
                      </a:r>
                      <a:endPar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txBody>
                  <a:tcPr marL="68580" marR="68580" marT="34290" marB="34290"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危機管理</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279466888"/>
                  </a:ext>
                </a:extLst>
              </a:tr>
            </a:tbl>
          </a:graphicData>
        </a:graphic>
      </p:graphicFrame>
      <p:sp>
        <p:nvSpPr>
          <p:cNvPr id="9" name="テキスト ボックス 8"/>
          <p:cNvSpPr txBox="1"/>
          <p:nvPr/>
        </p:nvSpPr>
        <p:spPr>
          <a:xfrm>
            <a:off x="188545" y="141041"/>
            <a:ext cx="8754035" cy="369332"/>
          </a:xfrm>
          <a:prstGeom prst="rect">
            <a:avLst/>
          </a:prstGeom>
          <a:solidFill>
            <a:schemeClr val="accent6"/>
          </a:solidFill>
        </p:spPr>
        <p:txBody>
          <a:bodyPr wrap="square" rtlCol="0">
            <a:spAutoFit/>
          </a:bodyPr>
          <a:lstStyle/>
          <a:p>
            <a:pPr algn="ctr"/>
            <a:r>
              <a:rPr lang="ja-JP" altLang="en-US" b="1" dirty="0">
                <a:solidFill>
                  <a:schemeClr val="bg1"/>
                </a:solidFill>
                <a:latin typeface="Meiryo UI" panose="020B0604030504040204" pitchFamily="50" charset="-128"/>
                <a:ea typeface="Meiryo UI" panose="020B0604030504040204" pitchFamily="50" charset="-128"/>
              </a:rPr>
              <a:t>主な</a:t>
            </a:r>
            <a:r>
              <a:rPr lang="ja-JP" altLang="ja-JP" b="1" dirty="0">
                <a:solidFill>
                  <a:schemeClr val="bg1"/>
                </a:solidFill>
                <a:latin typeface="Meiryo UI" panose="020B0604030504040204" pitchFamily="50" charset="-128"/>
                <a:ea typeface="Meiryo UI" panose="020B0604030504040204" pitchFamily="50" charset="-128"/>
              </a:rPr>
              <a:t>スマートシティ推進事例</a:t>
            </a:r>
          </a:p>
        </p:txBody>
      </p:sp>
      <p:sp>
        <p:nvSpPr>
          <p:cNvPr id="3" name="スライド番号プレースホルダー 2"/>
          <p:cNvSpPr>
            <a:spLocks noGrp="1"/>
          </p:cNvSpPr>
          <p:nvPr>
            <p:ph type="sldNum" sz="quarter" idx="12"/>
          </p:nvPr>
        </p:nvSpPr>
        <p:spPr/>
        <p:txBody>
          <a:bodyPr/>
          <a:lstStyle/>
          <a:p>
            <a:fld id="{098EAA9A-CCD5-479B-9771-AB23BB75D7CB}" type="slidenum">
              <a:rPr kumimoji="1" lang="ja-JP" altLang="en-US" smtClean="0"/>
              <a:t>7</a:t>
            </a:fld>
            <a:endParaRPr kumimoji="1" lang="ja-JP" altLang="en-US"/>
          </a:p>
        </p:txBody>
      </p:sp>
    </p:spTree>
    <p:extLst>
      <p:ext uri="{BB962C8B-B14F-4D97-AF65-F5344CB8AC3E}">
        <p14:creationId xmlns:p14="http://schemas.microsoft.com/office/powerpoint/2010/main" val="1656923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41184" y="123920"/>
            <a:ext cx="1723549" cy="461665"/>
          </a:xfrm>
          <a:prstGeom prst="rect">
            <a:avLst/>
          </a:prstGeom>
          <a:noFill/>
        </p:spPr>
        <p:txBody>
          <a:bodyPr wrap="none" rtlCol="0">
            <a:spAutoFit/>
          </a:bodyPr>
          <a:lstStyle/>
          <a:p>
            <a:r>
              <a:rPr lang="en-US" altLang="ja-JP" sz="2400" b="1" dirty="0" smtClean="0">
                <a:latin typeface="Meiryo UI" panose="020B0604030504040204" pitchFamily="50" charset="-128"/>
                <a:ea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rPr>
              <a:t>　参　考　</a:t>
            </a:r>
            <a:r>
              <a:rPr lang="en-US" altLang="ja-JP" sz="2400" b="1" dirty="0" smtClean="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174959" y="585585"/>
            <a:ext cx="8856000" cy="0"/>
          </a:xfrm>
          <a:prstGeom prst="line">
            <a:avLst/>
          </a:prstGeom>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87085" y="827221"/>
            <a:ext cx="8972550" cy="5016758"/>
          </a:xfrm>
          <a:prstGeom prst="rect">
            <a:avLst/>
          </a:prstGeom>
          <a:noFill/>
        </p:spPr>
        <p:txBody>
          <a:bodyPr wrap="square" rtlCol="0">
            <a:spAutoFit/>
          </a:bodyPr>
          <a:lstStyle/>
          <a:p>
            <a:pPr>
              <a:lnSpc>
                <a:spcPts val="3200"/>
              </a:lnSpc>
            </a:pPr>
            <a:r>
              <a:rPr lang="ja-JP" altLang="en-US" sz="2400" b="1" dirty="0" smtClean="0">
                <a:solidFill>
                  <a:srgbClr val="0070C0"/>
                </a:solidFill>
                <a:latin typeface="Meiryo UI" panose="020B0604030504040204" pitchFamily="50" charset="-128"/>
                <a:ea typeface="Meiryo UI" panose="020B0604030504040204" pitchFamily="50" charset="-128"/>
              </a:rPr>
              <a:t>「</a:t>
            </a:r>
            <a:r>
              <a:rPr lang="ja-JP" altLang="en-US" sz="2400" b="1" dirty="0">
                <a:solidFill>
                  <a:srgbClr val="0070C0"/>
                </a:solidFill>
                <a:latin typeface="Meiryo UI" panose="020B0604030504040204" pitchFamily="50" charset="-128"/>
                <a:ea typeface="Meiryo UI" panose="020B0604030504040204" pitchFamily="50" charset="-128"/>
              </a:rPr>
              <a:t>特区推進本部」</a:t>
            </a:r>
          </a:p>
          <a:p>
            <a:pPr>
              <a:lnSpc>
                <a:spcPts val="3200"/>
              </a:lnSpc>
            </a:pPr>
            <a:r>
              <a:rPr lang="ja-JP" altLang="ja-JP"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平成</a:t>
            </a:r>
            <a:r>
              <a:rPr lang="en-US" altLang="ja-JP" sz="2000" dirty="0" smtClean="0">
                <a:latin typeface="Meiryo UI" panose="020B0604030504040204" pitchFamily="50" charset="-128"/>
                <a:ea typeface="Meiryo UI" panose="020B0604030504040204" pitchFamily="50" charset="-128"/>
              </a:rPr>
              <a:t>2</a:t>
            </a:r>
            <a:r>
              <a:rPr lang="en-US" altLang="ja-JP" sz="2000" dirty="0">
                <a:latin typeface="Meiryo UI" panose="020B0604030504040204" pitchFamily="50" charset="-128"/>
                <a:ea typeface="Meiryo UI" panose="020B0604030504040204" pitchFamily="50" charset="-128"/>
              </a:rPr>
              <a:t>6</a:t>
            </a:r>
            <a:r>
              <a:rPr lang="ja-JP" altLang="en-US" sz="2000" dirty="0" smtClean="0">
                <a:latin typeface="Meiryo UI" panose="020B0604030504040204" pitchFamily="50" charset="-128"/>
                <a:ea typeface="Meiryo UI" panose="020B0604030504040204" pitchFamily="50" charset="-128"/>
              </a:rPr>
              <a:t>年５月</a:t>
            </a:r>
            <a:r>
              <a:rPr lang="en-US" altLang="ja-JP" sz="2000" dirty="0" smtClean="0">
                <a:latin typeface="Meiryo UI" panose="020B0604030504040204" pitchFamily="50" charset="-128"/>
                <a:ea typeface="Meiryo UI" panose="020B0604030504040204" pitchFamily="50" charset="-128"/>
              </a:rPr>
              <a:t>1</a:t>
            </a:r>
            <a:r>
              <a:rPr lang="en-US" altLang="ja-JP" sz="2000" dirty="0">
                <a:latin typeface="Meiryo UI" panose="020B0604030504040204" pitchFamily="50" charset="-128"/>
                <a:ea typeface="Meiryo UI" panose="020B0604030504040204" pitchFamily="50" charset="-128"/>
              </a:rPr>
              <a:t>2</a:t>
            </a:r>
            <a:r>
              <a:rPr lang="ja-JP" altLang="en-US" sz="2000" dirty="0" smtClean="0">
                <a:latin typeface="Meiryo UI" panose="020B0604030504040204" pitchFamily="50" charset="-128"/>
                <a:ea typeface="Meiryo UI" panose="020B0604030504040204" pitchFamily="50" charset="-128"/>
              </a:rPr>
              <a:t>日設置</a:t>
            </a:r>
            <a:endParaRPr lang="en-US" altLang="ja-JP" sz="2000" dirty="0" smtClean="0">
              <a:latin typeface="Meiryo UI" panose="020B0604030504040204" pitchFamily="50" charset="-128"/>
              <a:ea typeface="Meiryo UI" panose="020B0604030504040204" pitchFamily="50" charset="-128"/>
            </a:endParaRPr>
          </a:p>
          <a:p>
            <a:pPr>
              <a:lnSpc>
                <a:spcPts val="3200"/>
              </a:lnSpc>
            </a:pPr>
            <a:r>
              <a:rPr lang="ja-JP" altLang="en-US" sz="2000" dirty="0" smtClean="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本部長：副知事、副本部長：特区推進監）</a:t>
            </a:r>
          </a:p>
          <a:p>
            <a:pPr marL="266700" indent="-266700">
              <a:lnSpc>
                <a:spcPts val="3200"/>
              </a:lnSpc>
            </a:pPr>
            <a:r>
              <a:rPr lang="ja-JP" altLang="ja-JP"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国家</a:t>
            </a:r>
            <a:r>
              <a:rPr lang="ja-JP" altLang="en-US" sz="2000" dirty="0">
                <a:latin typeface="Meiryo UI" panose="020B0604030504040204" pitchFamily="50" charset="-128"/>
                <a:ea typeface="Meiryo UI" panose="020B0604030504040204" pitchFamily="50" charset="-128"/>
              </a:rPr>
              <a:t>戦略特区、総合特区及び構造改革特区における取組を</a:t>
            </a:r>
            <a:r>
              <a:rPr lang="ja-JP" altLang="en-US" sz="2000" dirty="0" smtClean="0">
                <a:latin typeface="Meiryo UI" panose="020B0604030504040204" pitchFamily="50" charset="-128"/>
                <a:ea typeface="Meiryo UI" panose="020B0604030504040204" pitchFamily="50" charset="-128"/>
              </a:rPr>
              <a:t>推進し、 大阪</a:t>
            </a:r>
            <a:r>
              <a:rPr lang="ja-JP" altLang="en-US" sz="2000" dirty="0">
                <a:latin typeface="Meiryo UI" panose="020B0604030504040204" pitchFamily="50" charset="-128"/>
                <a:ea typeface="Meiryo UI" panose="020B0604030504040204" pitchFamily="50" charset="-128"/>
              </a:rPr>
              <a:t>の魅力を</a:t>
            </a:r>
            <a:r>
              <a:rPr lang="en-US" altLang="ja-JP" sz="2000" dirty="0">
                <a:latin typeface="Meiryo UI" panose="020B0604030504040204" pitchFamily="50" charset="-128"/>
                <a:ea typeface="Meiryo UI" panose="020B0604030504040204" pitchFamily="50" charset="-128"/>
              </a:rPr>
              <a:t>PR</a:t>
            </a:r>
            <a:r>
              <a:rPr lang="ja-JP" altLang="en-US" sz="2000" dirty="0">
                <a:latin typeface="Meiryo UI" panose="020B0604030504040204" pitchFamily="50" charset="-128"/>
                <a:ea typeface="Meiryo UI" panose="020B0604030504040204" pitchFamily="50" charset="-128"/>
              </a:rPr>
              <a:t>しつつ、企業等の誘致につなげるための</a:t>
            </a:r>
            <a:r>
              <a:rPr lang="ja-JP" altLang="en-US" sz="2000" dirty="0" smtClean="0">
                <a:latin typeface="Meiryo UI" panose="020B0604030504040204" pitchFamily="50" charset="-128"/>
                <a:ea typeface="Meiryo UI" panose="020B0604030504040204" pitchFamily="50" charset="-128"/>
              </a:rPr>
              <a:t>全庁的推進</a:t>
            </a:r>
            <a:r>
              <a:rPr lang="ja-JP" altLang="en-US" sz="2000" dirty="0">
                <a:latin typeface="Meiryo UI" panose="020B0604030504040204" pitchFamily="50" charset="-128"/>
                <a:ea typeface="Meiryo UI" panose="020B0604030504040204" pitchFamily="50" charset="-128"/>
              </a:rPr>
              <a:t>組織</a:t>
            </a:r>
          </a:p>
          <a:p>
            <a:pPr>
              <a:lnSpc>
                <a:spcPts val="3200"/>
              </a:lnSpc>
            </a:pPr>
            <a:r>
              <a:rPr lang="ja-JP" altLang="ja-JP"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最近</a:t>
            </a:r>
            <a:r>
              <a:rPr lang="ja-JP" altLang="en-US" sz="2000" dirty="0">
                <a:latin typeface="Meiryo UI" panose="020B0604030504040204" pitchFamily="50" charset="-128"/>
                <a:ea typeface="Meiryo UI" panose="020B0604030504040204" pitchFamily="50" charset="-128"/>
              </a:rPr>
              <a:t>の開催実績：平成</a:t>
            </a:r>
            <a:r>
              <a:rPr lang="en-US" altLang="ja-JP" sz="2000" dirty="0">
                <a:latin typeface="Meiryo UI" panose="020B0604030504040204" pitchFamily="50" charset="-128"/>
                <a:ea typeface="Meiryo UI" panose="020B0604030504040204" pitchFamily="50" charset="-128"/>
              </a:rPr>
              <a:t>29</a:t>
            </a:r>
            <a:r>
              <a:rPr lang="ja-JP" altLang="en-US" sz="2000" dirty="0" smtClean="0">
                <a:latin typeface="Meiryo UI" panose="020B0604030504040204" pitchFamily="50" charset="-128"/>
                <a:ea typeface="Meiryo UI" panose="020B0604030504040204" pitchFamily="50" charset="-128"/>
              </a:rPr>
              <a:t>年</a:t>
            </a:r>
            <a:r>
              <a:rPr lang="ja-JP" altLang="en-US" sz="2000" dirty="0">
                <a:latin typeface="Meiryo UI" panose="020B0604030504040204" pitchFamily="50" charset="-128"/>
                <a:ea typeface="Meiryo UI" panose="020B0604030504040204" pitchFamily="50" charset="-128"/>
              </a:rPr>
              <a:t>９</a:t>
            </a:r>
            <a:r>
              <a:rPr lang="ja-JP" altLang="en-US" sz="2000" dirty="0" smtClean="0">
                <a:latin typeface="Meiryo UI" panose="020B0604030504040204" pitchFamily="50" charset="-128"/>
                <a:ea typeface="Meiryo UI" panose="020B0604030504040204" pitchFamily="50" charset="-128"/>
              </a:rPr>
              <a:t>月</a:t>
            </a:r>
            <a:r>
              <a:rPr lang="ja-JP" altLang="en-US" sz="2000" dirty="0">
                <a:latin typeface="Meiryo UI" panose="020B0604030504040204" pitchFamily="50" charset="-128"/>
                <a:ea typeface="Meiryo UI" panose="020B0604030504040204" pitchFamily="50" charset="-128"/>
              </a:rPr>
              <a:t>（書面開催）</a:t>
            </a:r>
          </a:p>
          <a:p>
            <a:pPr>
              <a:lnSpc>
                <a:spcPts val="3200"/>
              </a:lnSpc>
            </a:pPr>
            <a:endParaRPr lang="ja-JP" altLang="en-US" sz="2400" dirty="0">
              <a:latin typeface="Meiryo UI" panose="020B0604030504040204" pitchFamily="50" charset="-128"/>
              <a:ea typeface="Meiryo UI" panose="020B0604030504040204" pitchFamily="50" charset="-128"/>
            </a:endParaRPr>
          </a:p>
          <a:p>
            <a:pPr>
              <a:lnSpc>
                <a:spcPts val="3200"/>
              </a:lnSpc>
            </a:pPr>
            <a:r>
              <a:rPr lang="ja-JP" altLang="en-US" sz="2400" b="1" dirty="0">
                <a:solidFill>
                  <a:srgbClr val="0070C0"/>
                </a:solidFill>
                <a:latin typeface="Meiryo UI" panose="020B0604030504040204" pitchFamily="50" charset="-128"/>
                <a:ea typeface="Meiryo UI" panose="020B0604030504040204" pitchFamily="50" charset="-128"/>
              </a:rPr>
              <a:t>「行政情報化推進委員会」</a:t>
            </a:r>
          </a:p>
          <a:p>
            <a:pPr>
              <a:lnSpc>
                <a:spcPts val="3200"/>
              </a:lnSpc>
            </a:pPr>
            <a:r>
              <a:rPr lang="ja-JP" altLang="ja-JP"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昭和</a:t>
            </a:r>
            <a:r>
              <a:rPr lang="en-US" altLang="ja-JP" sz="2000" dirty="0" smtClean="0">
                <a:latin typeface="Meiryo UI" panose="020B0604030504040204" pitchFamily="50" charset="-128"/>
                <a:ea typeface="Meiryo UI" panose="020B0604030504040204" pitchFamily="50" charset="-128"/>
              </a:rPr>
              <a:t>6</a:t>
            </a:r>
            <a:r>
              <a:rPr lang="en-US" altLang="ja-JP" sz="2000" dirty="0">
                <a:latin typeface="Meiryo UI" panose="020B0604030504040204" pitchFamily="50" charset="-128"/>
                <a:ea typeface="Meiryo UI" panose="020B0604030504040204" pitchFamily="50" charset="-128"/>
              </a:rPr>
              <a:t>1</a:t>
            </a:r>
            <a:r>
              <a:rPr lang="ja-JP" altLang="en-US" sz="2000" dirty="0" smtClean="0">
                <a:latin typeface="Meiryo UI" panose="020B0604030504040204" pitchFamily="50" charset="-128"/>
                <a:ea typeface="Meiryo UI" panose="020B0604030504040204" pitchFamily="50" charset="-128"/>
              </a:rPr>
              <a:t>年９月</a:t>
            </a:r>
            <a:r>
              <a:rPr lang="ja-JP" altLang="en-US" sz="2000" dirty="0">
                <a:latin typeface="Meiryo UI" panose="020B0604030504040204" pitchFamily="50" charset="-128"/>
                <a:ea typeface="Meiryo UI" panose="020B0604030504040204" pitchFamily="50" charset="-128"/>
              </a:rPr>
              <a:t>５</a:t>
            </a:r>
            <a:r>
              <a:rPr lang="ja-JP" altLang="en-US" sz="2000" dirty="0" smtClean="0">
                <a:latin typeface="Meiryo UI" panose="020B0604030504040204" pitchFamily="50" charset="-128"/>
                <a:ea typeface="Meiryo UI" panose="020B0604030504040204" pitchFamily="50" charset="-128"/>
              </a:rPr>
              <a:t>日</a:t>
            </a:r>
            <a:r>
              <a:rPr lang="ja-JP" altLang="en-US" sz="2000" dirty="0">
                <a:latin typeface="Meiryo UI" panose="020B0604030504040204" pitchFamily="50" charset="-128"/>
                <a:ea typeface="Meiryo UI" panose="020B0604030504040204" pitchFamily="50" charset="-128"/>
              </a:rPr>
              <a:t>設立（</a:t>
            </a:r>
            <a:r>
              <a:rPr lang="en-US" altLang="ja-JP" sz="2000" dirty="0">
                <a:latin typeface="Meiryo UI" panose="020B0604030504040204" pitchFamily="50" charset="-128"/>
                <a:ea typeface="Meiryo UI" panose="020B0604030504040204" pitchFamily="50" charset="-128"/>
              </a:rPr>
              <a:t>CIO</a:t>
            </a:r>
            <a:r>
              <a:rPr lang="ja-JP" altLang="en-US" sz="2000" dirty="0">
                <a:latin typeface="Meiryo UI" panose="020B0604030504040204" pitchFamily="50" charset="-128"/>
                <a:ea typeface="Meiryo UI" panose="020B0604030504040204" pitchFamily="50" charset="-128"/>
              </a:rPr>
              <a:t>：知事）</a:t>
            </a:r>
          </a:p>
          <a:p>
            <a:pPr marL="263525" indent="-263525">
              <a:lnSpc>
                <a:spcPts val="3200"/>
              </a:lnSpc>
            </a:pPr>
            <a:r>
              <a:rPr lang="ja-JP" altLang="ja-JP"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CIO</a:t>
            </a:r>
            <a:r>
              <a:rPr lang="ja-JP" altLang="en-US" sz="2000" dirty="0">
                <a:latin typeface="Meiryo UI" panose="020B0604030504040204" pitchFamily="50" charset="-128"/>
                <a:ea typeface="Meiryo UI" panose="020B0604030504040204" pitchFamily="50" charset="-128"/>
              </a:rPr>
              <a:t>の下、行政情報化推進総括者（次長クラス）で構成する庁内の行政情報化を円滑に推進するための組織</a:t>
            </a:r>
          </a:p>
          <a:p>
            <a:pPr>
              <a:lnSpc>
                <a:spcPts val="3200"/>
              </a:lnSpc>
            </a:pPr>
            <a:r>
              <a:rPr lang="ja-JP" altLang="ja-JP"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近年</a:t>
            </a:r>
            <a:r>
              <a:rPr lang="ja-JP" altLang="en-US" sz="2000" dirty="0">
                <a:latin typeface="Meiryo UI" panose="020B0604030504040204" pitchFamily="50" charset="-128"/>
                <a:ea typeface="Meiryo UI" panose="020B0604030504040204" pitchFamily="50" charset="-128"/>
              </a:rPr>
              <a:t>開催実績</a:t>
            </a:r>
            <a:r>
              <a:rPr lang="ja-JP" altLang="en-US" sz="2000" dirty="0" smtClean="0">
                <a:latin typeface="Meiryo UI" panose="020B0604030504040204" pitchFamily="50" charset="-128"/>
                <a:ea typeface="Meiryo UI" panose="020B0604030504040204" pitchFamily="50" charset="-128"/>
              </a:rPr>
              <a:t>なし</a:t>
            </a:r>
            <a:endParaRPr lang="ja-JP" altLang="en-US" sz="20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098EAA9A-CCD5-479B-9771-AB23BB75D7CB}" type="slidenum">
              <a:rPr kumimoji="1" lang="ja-JP" altLang="en-US" smtClean="0"/>
              <a:t>8</a:t>
            </a:fld>
            <a:endParaRPr kumimoji="1" lang="ja-JP" altLang="en-US" dirty="0"/>
          </a:p>
        </p:txBody>
      </p:sp>
    </p:spTree>
    <p:extLst>
      <p:ext uri="{BB962C8B-B14F-4D97-AF65-F5344CB8AC3E}">
        <p14:creationId xmlns:p14="http://schemas.microsoft.com/office/powerpoint/2010/main" val="644097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1310</Words>
  <PresentationFormat>画面に合わせる (4:3)</PresentationFormat>
  <Paragraphs>262</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2020-03-30T11:30:42Z</dcterms:created>
  <dcterms:modified xsi:type="dcterms:W3CDTF">2020-03-31T09:53:42Z</dcterms:modified>
</cp:coreProperties>
</file>