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 id="2147483721" r:id="rId2"/>
    <p:sldMasterId id="2147483745" r:id="rId3"/>
    <p:sldMasterId id="2147483757" r:id="rId4"/>
    <p:sldMasterId id="2147483769" r:id="rId5"/>
    <p:sldMasterId id="2147483781" r:id="rId6"/>
  </p:sldMasterIdLst>
  <p:notesMasterIdLst>
    <p:notesMasterId r:id="rId34"/>
  </p:notesMasterIdLst>
  <p:handoutMasterIdLst>
    <p:handoutMasterId r:id="rId35"/>
  </p:handoutMasterIdLst>
  <p:sldIdLst>
    <p:sldId id="1211" r:id="rId7"/>
    <p:sldId id="1243" r:id="rId8"/>
    <p:sldId id="1244" r:id="rId9"/>
    <p:sldId id="1230" r:id="rId10"/>
    <p:sldId id="1232" r:id="rId11"/>
    <p:sldId id="1233" r:id="rId12"/>
    <p:sldId id="1285" r:id="rId13"/>
    <p:sldId id="1168" r:id="rId14"/>
    <p:sldId id="1187" r:id="rId15"/>
    <p:sldId id="1280" r:id="rId16"/>
    <p:sldId id="1281" r:id="rId17"/>
    <p:sldId id="1276" r:id="rId18"/>
    <p:sldId id="1164" r:id="rId19"/>
    <p:sldId id="1224" r:id="rId20"/>
    <p:sldId id="1225" r:id="rId21"/>
    <p:sldId id="1209" r:id="rId22"/>
    <p:sldId id="1210" r:id="rId23"/>
    <p:sldId id="1286" r:id="rId24"/>
    <p:sldId id="1206" r:id="rId25"/>
    <p:sldId id="1207" r:id="rId26"/>
    <p:sldId id="1282" r:id="rId27"/>
    <p:sldId id="1273" r:id="rId28"/>
    <p:sldId id="1274" r:id="rId29"/>
    <p:sldId id="1223" r:id="rId30"/>
    <p:sldId id="1196" r:id="rId31"/>
    <p:sldId id="1213" r:id="rId32"/>
    <p:sldId id="1257" r:id="rId33"/>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36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EAEFF7"/>
    <a:srgbClr val="7CBF33"/>
    <a:srgbClr val="006699"/>
    <a:srgbClr val="FF9900"/>
    <a:srgbClr val="41859C"/>
    <a:srgbClr val="FC3267"/>
    <a:srgbClr val="468EF8"/>
    <a:srgbClr val="FFF2CC"/>
    <a:srgbClr val="43ED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33" autoAdjust="0"/>
  </p:normalViewPr>
  <p:slideViewPr>
    <p:cSldViewPr snapToGrid="0">
      <p:cViewPr varScale="1">
        <p:scale>
          <a:sx n="71" d="100"/>
          <a:sy n="71" d="100"/>
        </p:scale>
        <p:origin x="1044" y="54"/>
      </p:cViewPr>
      <p:guideLst>
        <p:guide orient="horz" pos="2160"/>
        <p:guide pos="3120"/>
      </p:guideLst>
    </p:cSldViewPr>
  </p:slideViewPr>
  <p:notesTextViewPr>
    <p:cViewPr>
      <p:scale>
        <a:sx n="1" d="1"/>
        <a:sy n="1" d="1"/>
      </p:scale>
      <p:origin x="0" y="0"/>
    </p:cViewPr>
  </p:notesTextViewPr>
  <p:notesViewPr>
    <p:cSldViewPr snapToGrid="0">
      <p:cViewPr varScale="1">
        <p:scale>
          <a:sx n="49" d="100"/>
          <a:sy n="49" d="100"/>
        </p:scale>
        <p:origin x="291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8206" cy="511649"/>
          </a:xfrm>
          <a:prstGeom prst="rect">
            <a:avLst/>
          </a:prstGeom>
        </p:spPr>
        <p:txBody>
          <a:bodyPr vert="horz" lIns="94657" tIns="47328" rIns="94657" bIns="4732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202" y="0"/>
            <a:ext cx="3078206" cy="511649"/>
          </a:xfrm>
          <a:prstGeom prst="rect">
            <a:avLst/>
          </a:prstGeom>
        </p:spPr>
        <p:txBody>
          <a:bodyPr vert="horz" lIns="94657" tIns="47328" rIns="94657" bIns="47328" rtlCol="0"/>
          <a:lstStyle>
            <a:lvl1pPr algn="r">
              <a:defRPr sz="1200"/>
            </a:lvl1pPr>
          </a:lstStyle>
          <a:p>
            <a:fld id="{009B13B4-4837-4819-B90E-22DC98CDA37B}" type="datetimeFigureOut">
              <a:rPr kumimoji="1" lang="ja-JP" altLang="en-US" smtClean="0"/>
              <a:t>2022/2/25</a:t>
            </a:fld>
            <a:endParaRPr kumimoji="1" lang="ja-JP" altLang="en-US"/>
          </a:p>
        </p:txBody>
      </p:sp>
      <p:sp>
        <p:nvSpPr>
          <p:cNvPr id="4" name="フッター プレースホルダー 3"/>
          <p:cNvSpPr>
            <a:spLocks noGrp="1"/>
          </p:cNvSpPr>
          <p:nvPr>
            <p:ph type="ftr" sz="quarter" idx="2"/>
          </p:nvPr>
        </p:nvSpPr>
        <p:spPr>
          <a:xfrm>
            <a:off x="2" y="9721330"/>
            <a:ext cx="3078206" cy="511648"/>
          </a:xfrm>
          <a:prstGeom prst="rect">
            <a:avLst/>
          </a:prstGeom>
        </p:spPr>
        <p:txBody>
          <a:bodyPr vert="horz" lIns="94657" tIns="47328" rIns="94657" bIns="47328" rtlCol="0" anchor="b"/>
          <a:lstStyle>
            <a:lvl1pPr algn="l">
              <a:defRPr sz="1200"/>
            </a:lvl1pPr>
          </a:lstStyle>
          <a:p>
            <a:endParaRPr kumimoji="1" lang="ja-JP" altLang="en-US"/>
          </a:p>
        </p:txBody>
      </p:sp>
      <p:sp>
        <p:nvSpPr>
          <p:cNvPr id="6" name="スライド番号プレースホルダー 5"/>
          <p:cNvSpPr>
            <a:spLocks noGrp="1"/>
          </p:cNvSpPr>
          <p:nvPr>
            <p:ph type="sldNum" sz="quarter" idx="3"/>
          </p:nvPr>
        </p:nvSpPr>
        <p:spPr>
          <a:xfrm>
            <a:off x="4024202" y="9721331"/>
            <a:ext cx="3078206" cy="513284"/>
          </a:xfrm>
          <a:prstGeom prst="rect">
            <a:avLst/>
          </a:prstGeom>
        </p:spPr>
        <p:txBody>
          <a:bodyPr vert="horz" lIns="94657" tIns="47328" rIns="94657" bIns="47328" rtlCol="0" anchor="b"/>
          <a:lstStyle>
            <a:lvl1pPr algn="r">
              <a:defRPr sz="1200"/>
            </a:lvl1pPr>
          </a:lstStyle>
          <a:p>
            <a:fld id="{63836E55-DA9F-4DA7-807C-EEC198EB1D76}" type="slidenum">
              <a:rPr kumimoji="1" lang="ja-JP" altLang="en-US" smtClean="0"/>
              <a:t>‹#›</a:t>
            </a:fld>
            <a:endParaRPr kumimoji="1" lang="ja-JP" altLang="en-US"/>
          </a:p>
        </p:txBody>
      </p:sp>
    </p:spTree>
    <p:extLst>
      <p:ext uri="{BB962C8B-B14F-4D97-AF65-F5344CB8AC3E}">
        <p14:creationId xmlns:p14="http://schemas.microsoft.com/office/powerpoint/2010/main" val="3489600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4657" tIns="47328" rIns="94657" bIns="4732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3" y="1"/>
            <a:ext cx="3078428" cy="513508"/>
          </a:xfrm>
          <a:prstGeom prst="rect">
            <a:avLst/>
          </a:prstGeom>
        </p:spPr>
        <p:txBody>
          <a:bodyPr vert="horz" lIns="94657" tIns="47328" rIns="94657" bIns="47328" rtlCol="0"/>
          <a:lstStyle>
            <a:lvl1pPr algn="r">
              <a:defRPr sz="1200"/>
            </a:lvl1pPr>
          </a:lstStyle>
          <a:p>
            <a:fld id="{58CC092C-63CB-4A04-8D6F-C9AD713BD179}" type="datetimeFigureOut">
              <a:rPr kumimoji="1" lang="ja-JP" altLang="en-US" smtClean="0"/>
              <a:t>2022/2/25</a:t>
            </a:fld>
            <a:endParaRPr kumimoji="1" lang="ja-JP" altLang="en-US"/>
          </a:p>
        </p:txBody>
      </p:sp>
      <p:sp>
        <p:nvSpPr>
          <p:cNvPr id="4" name="スライド イメージ プレースホルダー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4657" tIns="47328" rIns="94657" bIns="47328" rtlCol="0" anchor="ctr"/>
          <a:lstStyle/>
          <a:p>
            <a:endParaRPr lang="ja-JP" altLang="en-US"/>
          </a:p>
        </p:txBody>
      </p:sp>
      <p:sp>
        <p:nvSpPr>
          <p:cNvPr id="5" name="ノート プレースホルダー 4"/>
          <p:cNvSpPr>
            <a:spLocks noGrp="1"/>
          </p:cNvSpPr>
          <p:nvPr>
            <p:ph type="body" sz="quarter" idx="3"/>
          </p:nvPr>
        </p:nvSpPr>
        <p:spPr>
          <a:xfrm>
            <a:off x="710407" y="4925408"/>
            <a:ext cx="5683250" cy="4029879"/>
          </a:xfrm>
          <a:prstGeom prst="rect">
            <a:avLst/>
          </a:prstGeom>
        </p:spPr>
        <p:txBody>
          <a:bodyPr vert="horz" lIns="94657" tIns="47328" rIns="94657" bIns="473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フッター プレースホルダー 7"/>
          <p:cNvSpPr>
            <a:spLocks noGrp="1"/>
          </p:cNvSpPr>
          <p:nvPr>
            <p:ph type="ftr" sz="quarter" idx="4"/>
          </p:nvPr>
        </p:nvSpPr>
        <p:spPr>
          <a:xfrm>
            <a:off x="2" y="9721331"/>
            <a:ext cx="3078206" cy="513284"/>
          </a:xfrm>
          <a:prstGeom prst="rect">
            <a:avLst/>
          </a:prstGeom>
        </p:spPr>
        <p:txBody>
          <a:bodyPr vert="horz" lIns="94657" tIns="47328" rIns="94657" bIns="47328" rtlCol="0" anchor="b"/>
          <a:lstStyle>
            <a:lvl1pPr algn="l">
              <a:defRPr sz="1200"/>
            </a:lvl1pPr>
          </a:lstStyle>
          <a:p>
            <a:endParaRPr kumimoji="1" lang="ja-JP" altLang="en-US"/>
          </a:p>
        </p:txBody>
      </p:sp>
      <p:sp>
        <p:nvSpPr>
          <p:cNvPr id="10" name="スライド番号プレースホルダー 9"/>
          <p:cNvSpPr>
            <a:spLocks noGrp="1"/>
          </p:cNvSpPr>
          <p:nvPr>
            <p:ph type="sldNum" sz="quarter" idx="5"/>
          </p:nvPr>
        </p:nvSpPr>
        <p:spPr>
          <a:xfrm>
            <a:off x="4024202" y="9721331"/>
            <a:ext cx="3078206" cy="513284"/>
          </a:xfrm>
          <a:prstGeom prst="rect">
            <a:avLst/>
          </a:prstGeom>
        </p:spPr>
        <p:txBody>
          <a:bodyPr vert="horz" lIns="94657" tIns="47328" rIns="94657" bIns="47328" rtlCol="0" anchor="b"/>
          <a:lstStyle>
            <a:lvl1pPr algn="r">
              <a:defRPr sz="1200"/>
            </a:lvl1pPr>
          </a:lstStyle>
          <a:p>
            <a:fld id="{3D907D41-31DA-4B5C-A49A-245162CC5888}" type="slidenum">
              <a:rPr kumimoji="1" lang="ja-JP" altLang="en-US" smtClean="0"/>
              <a:t>‹#›</a:t>
            </a:fld>
            <a:endParaRPr kumimoji="1" lang="ja-JP" altLang="en-US"/>
          </a:p>
        </p:txBody>
      </p:sp>
    </p:spTree>
    <p:extLst>
      <p:ext uri="{BB962C8B-B14F-4D97-AF65-F5344CB8AC3E}">
        <p14:creationId xmlns:p14="http://schemas.microsoft.com/office/powerpoint/2010/main" val="19531430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311814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263978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334752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191416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21C715C-CADA-4280-84F0-857B58A5ABC9}" type="datetimeFigureOut">
              <a:rPr kumimoji="1" lang="ja-JP" altLang="en-US" smtClean="0"/>
              <a:t>2022/2/25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EBEF0C-086E-4575-BC10-E352D77DEE8A}" type="slidenum">
              <a:rPr kumimoji="1" lang="ja-JP" altLang="en-US" smtClean="0"/>
              <a:t>‹#›</a:t>
            </a:fld>
            <a:endParaRPr kumimoji="1" lang="ja-JP" altLang="en-US"/>
          </a:p>
        </p:txBody>
      </p:sp>
    </p:spTree>
    <p:extLst>
      <p:ext uri="{BB962C8B-B14F-4D97-AF65-F5344CB8AC3E}">
        <p14:creationId xmlns:p14="http://schemas.microsoft.com/office/powerpoint/2010/main" val="1658487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21C715C-CADA-4280-84F0-857B58A5ABC9}" type="datetimeFigureOut">
              <a:rPr kumimoji="1" lang="ja-JP" altLang="en-US" smtClean="0"/>
              <a:t>2022/2/25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EBEF0C-086E-4575-BC10-E352D77DEE8A}" type="slidenum">
              <a:rPr kumimoji="1" lang="ja-JP" altLang="en-US" smtClean="0"/>
              <a:t>‹#›</a:t>
            </a:fld>
            <a:endParaRPr kumimoji="1" lang="ja-JP" altLang="en-US"/>
          </a:p>
        </p:txBody>
      </p:sp>
    </p:spTree>
    <p:extLst>
      <p:ext uri="{BB962C8B-B14F-4D97-AF65-F5344CB8AC3E}">
        <p14:creationId xmlns:p14="http://schemas.microsoft.com/office/powerpoint/2010/main" val="877687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21C715C-CADA-4280-84F0-857B58A5ABC9}" type="datetimeFigureOut">
              <a:rPr kumimoji="1" lang="ja-JP" altLang="en-US" smtClean="0"/>
              <a:t>2022/2/25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EBEF0C-086E-4575-BC10-E352D77DEE8A}" type="slidenum">
              <a:rPr kumimoji="1" lang="ja-JP" altLang="en-US" smtClean="0"/>
              <a:t>‹#›</a:t>
            </a:fld>
            <a:endParaRPr kumimoji="1" lang="ja-JP" altLang="en-US"/>
          </a:p>
        </p:txBody>
      </p:sp>
    </p:spTree>
    <p:extLst>
      <p:ext uri="{BB962C8B-B14F-4D97-AF65-F5344CB8AC3E}">
        <p14:creationId xmlns:p14="http://schemas.microsoft.com/office/powerpoint/2010/main" val="3178477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21C715C-CADA-4280-84F0-857B58A5ABC9}" type="datetimeFigureOut">
              <a:rPr kumimoji="1" lang="ja-JP" altLang="en-US" smtClean="0"/>
              <a:t>2022/2/25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EBEF0C-086E-4575-BC10-E352D77DEE8A}" type="slidenum">
              <a:rPr kumimoji="1" lang="ja-JP" altLang="en-US" smtClean="0"/>
              <a:t>‹#›</a:t>
            </a:fld>
            <a:endParaRPr kumimoji="1" lang="ja-JP" altLang="en-US"/>
          </a:p>
        </p:txBody>
      </p:sp>
    </p:spTree>
    <p:extLst>
      <p:ext uri="{BB962C8B-B14F-4D97-AF65-F5344CB8AC3E}">
        <p14:creationId xmlns:p14="http://schemas.microsoft.com/office/powerpoint/2010/main" val="3382926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21C715C-CADA-4280-84F0-857B58A5ABC9}" type="datetimeFigureOut">
              <a:rPr kumimoji="1" lang="ja-JP" altLang="en-US" smtClean="0"/>
              <a:t>2022/2/25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BEBEF0C-086E-4575-BC10-E352D77DEE8A}" type="slidenum">
              <a:rPr kumimoji="1" lang="ja-JP" altLang="en-US" smtClean="0"/>
              <a:t>‹#›</a:t>
            </a:fld>
            <a:endParaRPr kumimoji="1" lang="ja-JP" altLang="en-US"/>
          </a:p>
        </p:txBody>
      </p:sp>
    </p:spTree>
    <p:extLst>
      <p:ext uri="{BB962C8B-B14F-4D97-AF65-F5344CB8AC3E}">
        <p14:creationId xmlns:p14="http://schemas.microsoft.com/office/powerpoint/2010/main" val="2628947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21C715C-CADA-4280-84F0-857B58A5ABC9}" type="datetimeFigureOut">
              <a:rPr kumimoji="1" lang="ja-JP" altLang="en-US" smtClean="0"/>
              <a:t>2022/2/25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BEBEF0C-086E-4575-BC10-E352D77DEE8A}" type="slidenum">
              <a:rPr kumimoji="1" lang="ja-JP" altLang="en-US" smtClean="0"/>
              <a:t>‹#›</a:t>
            </a:fld>
            <a:endParaRPr kumimoji="1" lang="ja-JP" altLang="en-US"/>
          </a:p>
        </p:txBody>
      </p:sp>
    </p:spTree>
    <p:extLst>
      <p:ext uri="{BB962C8B-B14F-4D97-AF65-F5344CB8AC3E}">
        <p14:creationId xmlns:p14="http://schemas.microsoft.com/office/powerpoint/2010/main" val="2936527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1C715C-CADA-4280-84F0-857B58A5ABC9}" type="datetimeFigureOut">
              <a:rPr kumimoji="1" lang="ja-JP" altLang="en-US" smtClean="0"/>
              <a:t>2022/2/25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BEBEF0C-086E-4575-BC10-E352D77DEE8A}" type="slidenum">
              <a:rPr kumimoji="1" lang="ja-JP" altLang="en-US" smtClean="0"/>
              <a:t>‹#›</a:t>
            </a:fld>
            <a:endParaRPr kumimoji="1" lang="ja-JP" altLang="en-US"/>
          </a:p>
        </p:txBody>
      </p:sp>
    </p:spTree>
    <p:extLst>
      <p:ext uri="{BB962C8B-B14F-4D97-AF65-F5344CB8AC3E}">
        <p14:creationId xmlns:p14="http://schemas.microsoft.com/office/powerpoint/2010/main" val="308405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583620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21C715C-CADA-4280-84F0-857B58A5ABC9}" type="datetimeFigureOut">
              <a:rPr kumimoji="1" lang="ja-JP" altLang="en-US" smtClean="0"/>
              <a:t>2022/2/25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EBEF0C-086E-4575-BC10-E352D77DEE8A}" type="slidenum">
              <a:rPr kumimoji="1" lang="ja-JP" altLang="en-US" smtClean="0"/>
              <a:t>‹#›</a:t>
            </a:fld>
            <a:endParaRPr kumimoji="1" lang="ja-JP" altLang="en-US"/>
          </a:p>
        </p:txBody>
      </p:sp>
    </p:spTree>
    <p:extLst>
      <p:ext uri="{BB962C8B-B14F-4D97-AF65-F5344CB8AC3E}">
        <p14:creationId xmlns:p14="http://schemas.microsoft.com/office/powerpoint/2010/main" val="2723727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21C715C-CADA-4280-84F0-857B58A5ABC9}" type="datetimeFigureOut">
              <a:rPr kumimoji="1" lang="ja-JP" altLang="en-US" smtClean="0"/>
              <a:t>2022/2/25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EBEF0C-086E-4575-BC10-E352D77DEE8A}" type="slidenum">
              <a:rPr kumimoji="1" lang="ja-JP" altLang="en-US" smtClean="0"/>
              <a:t>‹#›</a:t>
            </a:fld>
            <a:endParaRPr kumimoji="1" lang="ja-JP" altLang="en-US"/>
          </a:p>
        </p:txBody>
      </p:sp>
    </p:spTree>
    <p:extLst>
      <p:ext uri="{BB962C8B-B14F-4D97-AF65-F5344CB8AC3E}">
        <p14:creationId xmlns:p14="http://schemas.microsoft.com/office/powerpoint/2010/main" val="2249742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21C715C-CADA-4280-84F0-857B58A5ABC9}" type="datetimeFigureOut">
              <a:rPr kumimoji="1" lang="ja-JP" altLang="en-US" smtClean="0"/>
              <a:t>2022/2/25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EBEF0C-086E-4575-BC10-E352D77DEE8A}" type="slidenum">
              <a:rPr kumimoji="1" lang="ja-JP" altLang="en-US" smtClean="0"/>
              <a:t>‹#›</a:t>
            </a:fld>
            <a:endParaRPr kumimoji="1" lang="ja-JP" altLang="en-US"/>
          </a:p>
        </p:txBody>
      </p:sp>
    </p:spTree>
    <p:extLst>
      <p:ext uri="{BB962C8B-B14F-4D97-AF65-F5344CB8AC3E}">
        <p14:creationId xmlns:p14="http://schemas.microsoft.com/office/powerpoint/2010/main" val="2283325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21C715C-CADA-4280-84F0-857B58A5ABC9}" type="datetimeFigureOut">
              <a:rPr kumimoji="1" lang="ja-JP" altLang="en-US" smtClean="0"/>
              <a:t>2022/2/25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EBEF0C-086E-4575-BC10-E352D77DEE8A}" type="slidenum">
              <a:rPr kumimoji="1" lang="ja-JP" altLang="en-US" smtClean="0"/>
              <a:t>‹#›</a:t>
            </a:fld>
            <a:endParaRPr kumimoji="1" lang="ja-JP" altLang="en-US"/>
          </a:p>
        </p:txBody>
      </p:sp>
    </p:spTree>
    <p:extLst>
      <p:ext uri="{BB962C8B-B14F-4D97-AF65-F5344CB8AC3E}">
        <p14:creationId xmlns:p14="http://schemas.microsoft.com/office/powerpoint/2010/main" val="1252795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18C93E5-76E8-4C65-BBAC-5114D295CBA7}"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CB112F-A59D-4052-93A5-C74C20B66F2F}" type="slidenum">
              <a:rPr kumimoji="1" lang="ja-JP" altLang="en-US" smtClean="0"/>
              <a:t>‹#›</a:t>
            </a:fld>
            <a:endParaRPr kumimoji="1" lang="ja-JP" altLang="en-US"/>
          </a:p>
        </p:txBody>
      </p:sp>
    </p:spTree>
    <p:extLst>
      <p:ext uri="{BB962C8B-B14F-4D97-AF65-F5344CB8AC3E}">
        <p14:creationId xmlns:p14="http://schemas.microsoft.com/office/powerpoint/2010/main" val="1502861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8C93E5-76E8-4C65-BBAC-5114D295CBA7}"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CB112F-A59D-4052-93A5-C74C20B66F2F}" type="slidenum">
              <a:rPr kumimoji="1" lang="ja-JP" altLang="en-US" smtClean="0"/>
              <a:t>‹#›</a:t>
            </a:fld>
            <a:endParaRPr kumimoji="1" lang="ja-JP" altLang="en-US"/>
          </a:p>
        </p:txBody>
      </p:sp>
    </p:spTree>
    <p:extLst>
      <p:ext uri="{BB962C8B-B14F-4D97-AF65-F5344CB8AC3E}">
        <p14:creationId xmlns:p14="http://schemas.microsoft.com/office/powerpoint/2010/main" val="2466965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8C93E5-76E8-4C65-BBAC-5114D295CBA7}"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CB112F-A59D-4052-93A5-C74C20B66F2F}" type="slidenum">
              <a:rPr kumimoji="1" lang="ja-JP" altLang="en-US" smtClean="0"/>
              <a:t>‹#›</a:t>
            </a:fld>
            <a:endParaRPr kumimoji="1" lang="ja-JP" altLang="en-US"/>
          </a:p>
        </p:txBody>
      </p:sp>
    </p:spTree>
    <p:extLst>
      <p:ext uri="{BB962C8B-B14F-4D97-AF65-F5344CB8AC3E}">
        <p14:creationId xmlns:p14="http://schemas.microsoft.com/office/powerpoint/2010/main" val="2466390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18C93E5-76E8-4C65-BBAC-5114D295CBA7}" type="datetimeFigureOut">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CB112F-A59D-4052-93A5-C74C20B66F2F}" type="slidenum">
              <a:rPr kumimoji="1" lang="ja-JP" altLang="en-US" smtClean="0"/>
              <a:t>‹#›</a:t>
            </a:fld>
            <a:endParaRPr kumimoji="1" lang="ja-JP" altLang="en-US"/>
          </a:p>
        </p:txBody>
      </p:sp>
    </p:spTree>
    <p:extLst>
      <p:ext uri="{BB962C8B-B14F-4D97-AF65-F5344CB8AC3E}">
        <p14:creationId xmlns:p14="http://schemas.microsoft.com/office/powerpoint/2010/main" val="4244772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18C93E5-76E8-4C65-BBAC-5114D295CBA7}" type="datetimeFigureOut">
              <a:rPr kumimoji="1" lang="ja-JP" altLang="en-US" smtClean="0"/>
              <a:t>2022/2/25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BCB112F-A59D-4052-93A5-C74C20B66F2F}" type="slidenum">
              <a:rPr kumimoji="1" lang="ja-JP" altLang="en-US" smtClean="0"/>
              <a:t>‹#›</a:t>
            </a:fld>
            <a:endParaRPr kumimoji="1" lang="ja-JP" altLang="en-US"/>
          </a:p>
        </p:txBody>
      </p:sp>
    </p:spTree>
    <p:extLst>
      <p:ext uri="{BB962C8B-B14F-4D97-AF65-F5344CB8AC3E}">
        <p14:creationId xmlns:p14="http://schemas.microsoft.com/office/powerpoint/2010/main" val="257868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18C93E5-76E8-4C65-BBAC-5114D295CBA7}" type="datetimeFigureOut">
              <a:rPr kumimoji="1" lang="ja-JP" altLang="en-US" smtClean="0"/>
              <a:t>2022/2/25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BCB112F-A59D-4052-93A5-C74C20B66F2F}" type="slidenum">
              <a:rPr kumimoji="1" lang="ja-JP" altLang="en-US" smtClean="0"/>
              <a:t>‹#›</a:t>
            </a:fld>
            <a:endParaRPr kumimoji="1" lang="ja-JP" altLang="en-US"/>
          </a:p>
        </p:txBody>
      </p:sp>
    </p:spTree>
    <p:extLst>
      <p:ext uri="{BB962C8B-B14F-4D97-AF65-F5344CB8AC3E}">
        <p14:creationId xmlns:p14="http://schemas.microsoft.com/office/powerpoint/2010/main" val="345486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1401397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C93E5-76E8-4C65-BBAC-5114D295CBA7}" type="datetimeFigureOut">
              <a:rPr kumimoji="1" lang="ja-JP" altLang="en-US" smtClean="0"/>
              <a:t>2022/2/25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BCB112F-A59D-4052-93A5-C74C20B66F2F}" type="slidenum">
              <a:rPr kumimoji="1" lang="ja-JP" altLang="en-US" smtClean="0"/>
              <a:t>‹#›</a:t>
            </a:fld>
            <a:endParaRPr kumimoji="1" lang="ja-JP" altLang="en-US"/>
          </a:p>
        </p:txBody>
      </p:sp>
    </p:spTree>
    <p:extLst>
      <p:ext uri="{BB962C8B-B14F-4D97-AF65-F5344CB8AC3E}">
        <p14:creationId xmlns:p14="http://schemas.microsoft.com/office/powerpoint/2010/main" val="4163336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8C93E5-76E8-4C65-BBAC-5114D295CBA7}" type="datetimeFigureOut">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CB112F-A59D-4052-93A5-C74C20B66F2F}" type="slidenum">
              <a:rPr kumimoji="1" lang="ja-JP" altLang="en-US" smtClean="0"/>
              <a:t>‹#›</a:t>
            </a:fld>
            <a:endParaRPr kumimoji="1" lang="ja-JP" altLang="en-US"/>
          </a:p>
        </p:txBody>
      </p:sp>
    </p:spTree>
    <p:extLst>
      <p:ext uri="{BB962C8B-B14F-4D97-AF65-F5344CB8AC3E}">
        <p14:creationId xmlns:p14="http://schemas.microsoft.com/office/powerpoint/2010/main" val="1944344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8C93E5-76E8-4C65-BBAC-5114D295CBA7}" type="datetimeFigureOut">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CB112F-A59D-4052-93A5-C74C20B66F2F}" type="slidenum">
              <a:rPr kumimoji="1" lang="ja-JP" altLang="en-US" smtClean="0"/>
              <a:t>‹#›</a:t>
            </a:fld>
            <a:endParaRPr kumimoji="1" lang="ja-JP" altLang="en-US"/>
          </a:p>
        </p:txBody>
      </p:sp>
    </p:spTree>
    <p:extLst>
      <p:ext uri="{BB962C8B-B14F-4D97-AF65-F5344CB8AC3E}">
        <p14:creationId xmlns:p14="http://schemas.microsoft.com/office/powerpoint/2010/main" val="276004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8C93E5-76E8-4C65-BBAC-5114D295CBA7}"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CB112F-A59D-4052-93A5-C74C20B66F2F}" type="slidenum">
              <a:rPr kumimoji="1" lang="ja-JP" altLang="en-US" smtClean="0"/>
              <a:t>‹#›</a:t>
            </a:fld>
            <a:endParaRPr kumimoji="1" lang="ja-JP" altLang="en-US"/>
          </a:p>
        </p:txBody>
      </p:sp>
    </p:spTree>
    <p:extLst>
      <p:ext uri="{BB962C8B-B14F-4D97-AF65-F5344CB8AC3E}">
        <p14:creationId xmlns:p14="http://schemas.microsoft.com/office/powerpoint/2010/main" val="2878303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8C93E5-76E8-4C65-BBAC-5114D295CBA7}"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CB112F-A59D-4052-93A5-C74C20B66F2F}" type="slidenum">
              <a:rPr kumimoji="1" lang="ja-JP" altLang="en-US" smtClean="0"/>
              <a:t>‹#›</a:t>
            </a:fld>
            <a:endParaRPr kumimoji="1" lang="ja-JP" altLang="en-US"/>
          </a:p>
        </p:txBody>
      </p:sp>
    </p:spTree>
    <p:extLst>
      <p:ext uri="{BB962C8B-B14F-4D97-AF65-F5344CB8AC3E}">
        <p14:creationId xmlns:p14="http://schemas.microsoft.com/office/powerpoint/2010/main" val="35231495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33CE126-1DA4-4CC9-B07C-F65C55758E43}"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28AFBC-846B-47DA-B383-31896DFC5B89}" type="slidenum">
              <a:rPr kumimoji="1" lang="ja-JP" altLang="en-US" smtClean="0"/>
              <a:t>‹#›</a:t>
            </a:fld>
            <a:endParaRPr kumimoji="1" lang="ja-JP" altLang="en-US"/>
          </a:p>
        </p:txBody>
      </p:sp>
    </p:spTree>
    <p:extLst>
      <p:ext uri="{BB962C8B-B14F-4D97-AF65-F5344CB8AC3E}">
        <p14:creationId xmlns:p14="http://schemas.microsoft.com/office/powerpoint/2010/main" val="58468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02091D-BE92-416C-8985-17FB7B7A0AFC}"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28AFBC-846B-47DA-B383-31896DFC5B89}" type="slidenum">
              <a:rPr kumimoji="1" lang="ja-JP" altLang="en-US" smtClean="0"/>
              <a:t>‹#›</a:t>
            </a:fld>
            <a:endParaRPr kumimoji="1" lang="ja-JP" altLang="en-US"/>
          </a:p>
        </p:txBody>
      </p:sp>
    </p:spTree>
    <p:extLst>
      <p:ext uri="{BB962C8B-B14F-4D97-AF65-F5344CB8AC3E}">
        <p14:creationId xmlns:p14="http://schemas.microsoft.com/office/powerpoint/2010/main" val="2394140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FEABD01-D25A-4B69-988C-763DA5C6059E}"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28AFBC-846B-47DA-B383-31896DFC5B89}" type="slidenum">
              <a:rPr kumimoji="1" lang="ja-JP" altLang="en-US" smtClean="0"/>
              <a:t>‹#›</a:t>
            </a:fld>
            <a:endParaRPr kumimoji="1" lang="ja-JP" altLang="en-US"/>
          </a:p>
        </p:txBody>
      </p:sp>
    </p:spTree>
    <p:extLst>
      <p:ext uri="{BB962C8B-B14F-4D97-AF65-F5344CB8AC3E}">
        <p14:creationId xmlns:p14="http://schemas.microsoft.com/office/powerpoint/2010/main" val="2411586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EFD440C-F04F-40B9-B519-E75C9B9479CF}"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28AFBC-846B-47DA-B383-31896DFC5B89}" type="slidenum">
              <a:rPr kumimoji="1" lang="ja-JP" altLang="en-US" smtClean="0"/>
              <a:t>‹#›</a:t>
            </a:fld>
            <a:endParaRPr kumimoji="1" lang="ja-JP" altLang="en-US"/>
          </a:p>
        </p:txBody>
      </p:sp>
    </p:spTree>
    <p:extLst>
      <p:ext uri="{BB962C8B-B14F-4D97-AF65-F5344CB8AC3E}">
        <p14:creationId xmlns:p14="http://schemas.microsoft.com/office/powerpoint/2010/main" val="4092146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FB5E779-D380-4A64-A455-CE6F605BF589}" type="datetime1">
              <a:rPr kumimoji="1" lang="ja-JP" altLang="en-US" smtClean="0"/>
              <a:t>2022/2/25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628AFBC-846B-47DA-B383-31896DFC5B89}" type="slidenum">
              <a:rPr kumimoji="1" lang="ja-JP" altLang="en-US" smtClean="0"/>
              <a:t>‹#›</a:t>
            </a:fld>
            <a:endParaRPr kumimoji="1" lang="ja-JP" altLang="en-US"/>
          </a:p>
        </p:txBody>
      </p:sp>
    </p:spTree>
    <p:extLst>
      <p:ext uri="{BB962C8B-B14F-4D97-AF65-F5344CB8AC3E}">
        <p14:creationId xmlns:p14="http://schemas.microsoft.com/office/powerpoint/2010/main" val="217139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3551935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53A540C-3D56-4004-9777-F6D6A1FF3B68}" type="datetime1">
              <a:rPr kumimoji="1" lang="ja-JP" altLang="en-US" smtClean="0"/>
              <a:t>2022/2/25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628AFBC-846B-47DA-B383-31896DFC5B89}" type="slidenum">
              <a:rPr kumimoji="1" lang="ja-JP" altLang="en-US" smtClean="0"/>
              <a:t>‹#›</a:t>
            </a:fld>
            <a:endParaRPr kumimoji="1" lang="ja-JP" altLang="en-US"/>
          </a:p>
        </p:txBody>
      </p:sp>
    </p:spTree>
    <p:extLst>
      <p:ext uri="{BB962C8B-B14F-4D97-AF65-F5344CB8AC3E}">
        <p14:creationId xmlns:p14="http://schemas.microsoft.com/office/powerpoint/2010/main" val="23929497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856F5-D339-4669-BA99-35B87631DF27}" type="datetime1">
              <a:rPr kumimoji="1" lang="ja-JP" altLang="en-US" smtClean="0"/>
              <a:t>2022/2/25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628AFBC-846B-47DA-B383-31896DFC5B89}" type="slidenum">
              <a:rPr kumimoji="1" lang="ja-JP" altLang="en-US" smtClean="0"/>
              <a:t>‹#›</a:t>
            </a:fld>
            <a:endParaRPr kumimoji="1" lang="ja-JP" altLang="en-US"/>
          </a:p>
        </p:txBody>
      </p:sp>
    </p:spTree>
    <p:extLst>
      <p:ext uri="{BB962C8B-B14F-4D97-AF65-F5344CB8AC3E}">
        <p14:creationId xmlns:p14="http://schemas.microsoft.com/office/powerpoint/2010/main" val="579448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E26891-1A32-46D5-8376-277653E816BC}"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28AFBC-846B-47DA-B383-31896DFC5B89}" type="slidenum">
              <a:rPr kumimoji="1" lang="ja-JP" altLang="en-US" smtClean="0"/>
              <a:t>‹#›</a:t>
            </a:fld>
            <a:endParaRPr kumimoji="1" lang="ja-JP" altLang="en-US"/>
          </a:p>
        </p:txBody>
      </p:sp>
    </p:spTree>
    <p:extLst>
      <p:ext uri="{BB962C8B-B14F-4D97-AF65-F5344CB8AC3E}">
        <p14:creationId xmlns:p14="http://schemas.microsoft.com/office/powerpoint/2010/main" val="4114712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EEA1FCE-813C-4B7E-B542-C05840248638}"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28AFBC-846B-47DA-B383-31896DFC5B89}" type="slidenum">
              <a:rPr kumimoji="1" lang="ja-JP" altLang="en-US" smtClean="0"/>
              <a:t>‹#›</a:t>
            </a:fld>
            <a:endParaRPr kumimoji="1" lang="ja-JP" altLang="en-US"/>
          </a:p>
        </p:txBody>
      </p:sp>
    </p:spTree>
    <p:extLst>
      <p:ext uri="{BB962C8B-B14F-4D97-AF65-F5344CB8AC3E}">
        <p14:creationId xmlns:p14="http://schemas.microsoft.com/office/powerpoint/2010/main" val="1675562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7B7EA8-DFFA-4E25-A65E-A9433F635BD3}"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28AFBC-846B-47DA-B383-31896DFC5B89}" type="slidenum">
              <a:rPr kumimoji="1" lang="ja-JP" altLang="en-US" smtClean="0"/>
              <a:t>‹#›</a:t>
            </a:fld>
            <a:endParaRPr kumimoji="1" lang="ja-JP" altLang="en-US"/>
          </a:p>
        </p:txBody>
      </p:sp>
    </p:spTree>
    <p:extLst>
      <p:ext uri="{BB962C8B-B14F-4D97-AF65-F5344CB8AC3E}">
        <p14:creationId xmlns:p14="http://schemas.microsoft.com/office/powerpoint/2010/main" val="2565961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3A0D72-F130-4737-9436-D513AC75E16C}"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28AFBC-846B-47DA-B383-31896DFC5B89}" type="slidenum">
              <a:rPr kumimoji="1" lang="ja-JP" altLang="en-US" smtClean="0"/>
              <a:t>‹#›</a:t>
            </a:fld>
            <a:endParaRPr kumimoji="1" lang="ja-JP" altLang="en-US"/>
          </a:p>
        </p:txBody>
      </p:sp>
    </p:spTree>
    <p:extLst>
      <p:ext uri="{BB962C8B-B14F-4D97-AF65-F5344CB8AC3E}">
        <p14:creationId xmlns:p14="http://schemas.microsoft.com/office/powerpoint/2010/main" val="2127347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0546FEC-DA7F-4550-AC30-1BB35897FB5C}"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E5675-F44C-4C23-9B5C-BCDF26EDF546}" type="slidenum">
              <a:rPr kumimoji="1" lang="ja-JP" altLang="en-US" smtClean="0"/>
              <a:t>‹#›</a:t>
            </a:fld>
            <a:endParaRPr kumimoji="1" lang="ja-JP" altLang="en-US"/>
          </a:p>
        </p:txBody>
      </p:sp>
    </p:spTree>
    <p:extLst>
      <p:ext uri="{BB962C8B-B14F-4D97-AF65-F5344CB8AC3E}">
        <p14:creationId xmlns:p14="http://schemas.microsoft.com/office/powerpoint/2010/main" val="15352913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46FEC-DA7F-4550-AC30-1BB35897FB5C}"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E5675-F44C-4C23-9B5C-BCDF26EDF546}" type="slidenum">
              <a:rPr kumimoji="1" lang="ja-JP" altLang="en-US" smtClean="0"/>
              <a:t>‹#›</a:t>
            </a:fld>
            <a:endParaRPr kumimoji="1" lang="ja-JP" altLang="en-US"/>
          </a:p>
        </p:txBody>
      </p:sp>
    </p:spTree>
    <p:extLst>
      <p:ext uri="{BB962C8B-B14F-4D97-AF65-F5344CB8AC3E}">
        <p14:creationId xmlns:p14="http://schemas.microsoft.com/office/powerpoint/2010/main" val="1946030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0546FEC-DA7F-4550-AC30-1BB35897FB5C}"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E5675-F44C-4C23-9B5C-BCDF26EDF546}" type="slidenum">
              <a:rPr kumimoji="1" lang="ja-JP" altLang="en-US" smtClean="0"/>
              <a:t>‹#›</a:t>
            </a:fld>
            <a:endParaRPr kumimoji="1" lang="ja-JP" altLang="en-US"/>
          </a:p>
        </p:txBody>
      </p:sp>
    </p:spTree>
    <p:extLst>
      <p:ext uri="{BB962C8B-B14F-4D97-AF65-F5344CB8AC3E}">
        <p14:creationId xmlns:p14="http://schemas.microsoft.com/office/powerpoint/2010/main" val="2653885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0546FEC-DA7F-4550-AC30-1BB35897FB5C}" type="datetimeFigureOut">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8E5675-F44C-4C23-9B5C-BCDF26EDF546}" type="slidenum">
              <a:rPr kumimoji="1" lang="ja-JP" altLang="en-US" smtClean="0"/>
              <a:t>‹#›</a:t>
            </a:fld>
            <a:endParaRPr kumimoji="1" lang="ja-JP" altLang="en-US"/>
          </a:p>
        </p:txBody>
      </p:sp>
    </p:spTree>
    <p:extLst>
      <p:ext uri="{BB962C8B-B14F-4D97-AF65-F5344CB8AC3E}">
        <p14:creationId xmlns:p14="http://schemas.microsoft.com/office/powerpoint/2010/main" val="356343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3900658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682328"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0546FEC-DA7F-4550-AC30-1BB35897FB5C}" type="datetimeFigureOut">
              <a:rPr kumimoji="1" lang="ja-JP" altLang="en-US" smtClean="0"/>
              <a:t>2022/2/25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B8E5675-F44C-4C23-9B5C-BCDF26EDF546}" type="slidenum">
              <a:rPr kumimoji="1" lang="ja-JP" altLang="en-US" smtClean="0"/>
              <a:t>‹#›</a:t>
            </a:fld>
            <a:endParaRPr kumimoji="1" lang="ja-JP" altLang="en-US"/>
          </a:p>
        </p:txBody>
      </p:sp>
    </p:spTree>
    <p:extLst>
      <p:ext uri="{BB962C8B-B14F-4D97-AF65-F5344CB8AC3E}">
        <p14:creationId xmlns:p14="http://schemas.microsoft.com/office/powerpoint/2010/main" val="3957787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0546FEC-DA7F-4550-AC30-1BB35897FB5C}" type="datetimeFigureOut">
              <a:rPr kumimoji="1" lang="ja-JP" altLang="en-US" smtClean="0"/>
              <a:t>2022/2/25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B8E5675-F44C-4C23-9B5C-BCDF26EDF546}" type="slidenum">
              <a:rPr kumimoji="1" lang="ja-JP" altLang="en-US" smtClean="0"/>
              <a:t>‹#›</a:t>
            </a:fld>
            <a:endParaRPr kumimoji="1" lang="ja-JP" altLang="en-US"/>
          </a:p>
        </p:txBody>
      </p:sp>
    </p:spTree>
    <p:extLst>
      <p:ext uri="{BB962C8B-B14F-4D97-AF65-F5344CB8AC3E}">
        <p14:creationId xmlns:p14="http://schemas.microsoft.com/office/powerpoint/2010/main" val="3070685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6FEC-DA7F-4550-AC30-1BB35897FB5C}" type="datetimeFigureOut">
              <a:rPr kumimoji="1" lang="ja-JP" altLang="en-US" smtClean="0"/>
              <a:t>2022/2/25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B8E5675-F44C-4C23-9B5C-BCDF26EDF546}" type="slidenum">
              <a:rPr kumimoji="1" lang="ja-JP" altLang="en-US" smtClean="0"/>
              <a:t>‹#›</a:t>
            </a:fld>
            <a:endParaRPr kumimoji="1" lang="ja-JP" altLang="en-US"/>
          </a:p>
        </p:txBody>
      </p:sp>
    </p:spTree>
    <p:extLst>
      <p:ext uri="{BB962C8B-B14F-4D97-AF65-F5344CB8AC3E}">
        <p14:creationId xmlns:p14="http://schemas.microsoft.com/office/powerpoint/2010/main" val="1822465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546FEC-DA7F-4550-AC30-1BB35897FB5C}" type="datetimeFigureOut">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8E5675-F44C-4C23-9B5C-BCDF26EDF546}" type="slidenum">
              <a:rPr kumimoji="1" lang="ja-JP" altLang="en-US" smtClean="0"/>
              <a:t>‹#›</a:t>
            </a:fld>
            <a:endParaRPr kumimoji="1" lang="ja-JP" altLang="en-US"/>
          </a:p>
        </p:txBody>
      </p:sp>
    </p:spTree>
    <p:extLst>
      <p:ext uri="{BB962C8B-B14F-4D97-AF65-F5344CB8AC3E}">
        <p14:creationId xmlns:p14="http://schemas.microsoft.com/office/powerpoint/2010/main" val="42765221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546FEC-DA7F-4550-AC30-1BB35897FB5C}" type="datetimeFigureOut">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8E5675-F44C-4C23-9B5C-BCDF26EDF546}" type="slidenum">
              <a:rPr kumimoji="1" lang="ja-JP" altLang="en-US" smtClean="0"/>
              <a:t>‹#›</a:t>
            </a:fld>
            <a:endParaRPr kumimoji="1" lang="ja-JP" altLang="en-US"/>
          </a:p>
        </p:txBody>
      </p:sp>
    </p:spTree>
    <p:extLst>
      <p:ext uri="{BB962C8B-B14F-4D97-AF65-F5344CB8AC3E}">
        <p14:creationId xmlns:p14="http://schemas.microsoft.com/office/powerpoint/2010/main" val="2248408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46FEC-DA7F-4550-AC30-1BB35897FB5C}"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E5675-F44C-4C23-9B5C-BCDF26EDF546}" type="slidenum">
              <a:rPr kumimoji="1" lang="ja-JP" altLang="en-US" smtClean="0"/>
              <a:t>‹#›</a:t>
            </a:fld>
            <a:endParaRPr kumimoji="1" lang="ja-JP" altLang="en-US"/>
          </a:p>
        </p:txBody>
      </p:sp>
    </p:spTree>
    <p:extLst>
      <p:ext uri="{BB962C8B-B14F-4D97-AF65-F5344CB8AC3E}">
        <p14:creationId xmlns:p14="http://schemas.microsoft.com/office/powerpoint/2010/main" val="845531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46FEC-DA7F-4550-AC30-1BB35897FB5C}"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E5675-F44C-4C23-9B5C-BCDF26EDF546}" type="slidenum">
              <a:rPr kumimoji="1" lang="ja-JP" altLang="en-US" smtClean="0"/>
              <a:t>‹#›</a:t>
            </a:fld>
            <a:endParaRPr kumimoji="1" lang="ja-JP" altLang="en-US"/>
          </a:p>
        </p:txBody>
      </p:sp>
    </p:spTree>
    <p:extLst>
      <p:ext uri="{BB962C8B-B14F-4D97-AF65-F5344CB8AC3E}">
        <p14:creationId xmlns:p14="http://schemas.microsoft.com/office/powerpoint/2010/main" val="2948323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直角三角形 7">
            <a:extLst>
              <a:ext uri="{FF2B5EF4-FFF2-40B4-BE49-F238E27FC236}">
                <a16:creationId xmlns:a16="http://schemas.microsoft.com/office/drawing/2014/main" id="{044538F4-BE7C-40CA-8389-4007D09E8BCC}"/>
              </a:ext>
            </a:extLst>
          </p:cNvPr>
          <p:cNvSpPr/>
          <p:nvPr/>
        </p:nvSpPr>
        <p:spPr>
          <a:xfrm rot="5400000" flipH="1" flipV="1">
            <a:off x="6252265" y="3204265"/>
            <a:ext cx="1808922" cy="5498548"/>
          </a:xfrm>
          <a:prstGeom prst="r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 name="Title 1"/>
          <p:cNvSpPr>
            <a:spLocks noGrp="1"/>
          </p:cNvSpPr>
          <p:nvPr>
            <p:ph type="ctrTitle"/>
          </p:nvPr>
        </p:nvSpPr>
        <p:spPr>
          <a:xfrm>
            <a:off x="742950" y="1122363"/>
            <a:ext cx="8420100" cy="2387600"/>
          </a:xfrm>
        </p:spPr>
        <p:txBody>
          <a:bodyPr anchor="b"/>
          <a:lstStyle>
            <a:lvl1pPr algn="ctr">
              <a:defRPr sz="4800">
                <a:solidFill>
                  <a:schemeClr val="accent1">
                    <a:lumMod val="50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9"/>
            <a:ext cx="7429500" cy="466379"/>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BEB2683-C7D8-4586-85C8-2A7CF42F5FBA}"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00ADAC1E-0E27-4163-9206-A48D39C446C1}"/>
              </a:ext>
            </a:extLst>
          </p:cNvPr>
          <p:cNvCxnSpPr/>
          <p:nvPr/>
        </p:nvCxnSpPr>
        <p:spPr>
          <a:xfrm>
            <a:off x="681038" y="4134765"/>
            <a:ext cx="8658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58764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EBAE33B-F782-4D88-A518-F80D02CD78EB}"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278396126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7DB935-7BC5-4B66-920F-2AD204C135E1}"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266575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30139047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9138C46-D9E8-4C35-AF89-3ECD541C9564}"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2653335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AA88B06-D415-4B72-AF0E-0A28951BCE47}" type="datetime1">
              <a:rPr kumimoji="1" lang="ja-JP" altLang="en-US" smtClean="0"/>
              <a:t>2022/2/25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15358751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6C103CB-228F-4564-ADA9-FC9144254F30}" type="datetime1">
              <a:rPr kumimoji="1" lang="ja-JP" altLang="en-US" smtClean="0"/>
              <a:t>2022/2/25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1405746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0BB9C-2451-4ABA-8882-DE578242F44A}" type="datetime1">
              <a:rPr kumimoji="1" lang="ja-JP" altLang="en-US" smtClean="0"/>
              <a:t>2022/2/25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24844763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9D842D-D2FE-437B-A2B0-C7202C3FBF26}"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1238603861"/>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4004BE9-90BD-4050-AA48-7D2AC454A47C}"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41500972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79D842D-D2FE-437B-A2B0-C7202C3FBF26}"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1471965364"/>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79D842D-D2FE-437B-A2B0-C7202C3FBF26}"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720113009"/>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itle only_">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EDE1C46-070E-3946-990B-8336B18D759E}"/>
              </a:ext>
            </a:extLst>
          </p:cNvPr>
          <p:cNvSpPr>
            <a:spLocks noGrp="1"/>
          </p:cNvSpPr>
          <p:nvPr>
            <p:ph type="title" hasCustomPrompt="1"/>
          </p:nvPr>
        </p:nvSpPr>
        <p:spPr/>
        <p:txBody>
          <a:bodyPr/>
          <a:lstStyle>
            <a:lvl1pPr>
              <a:defRPr/>
            </a:lvl1pPr>
          </a:lstStyle>
          <a:p>
            <a:r>
              <a:rPr lang="en-US" altLang="ja-JP" dirty="0"/>
              <a:t>Selecting a template</a:t>
            </a:r>
            <a:endParaRPr kumimoji="1" lang="ja-JP" altLang="en-US"/>
          </a:p>
        </p:txBody>
      </p:sp>
      <p:sp>
        <p:nvSpPr>
          <p:cNvPr id="11" name="スライド番号プレースホルダー 10">
            <a:extLst>
              <a:ext uri="{FF2B5EF4-FFF2-40B4-BE49-F238E27FC236}">
                <a16:creationId xmlns:a16="http://schemas.microsoft.com/office/drawing/2014/main" id="{008414EC-4B0F-E345-AFC8-182CD40EDA1D}"/>
              </a:ext>
            </a:extLst>
          </p:cNvPr>
          <p:cNvSpPr>
            <a:spLocks noGrp="1"/>
          </p:cNvSpPr>
          <p:nvPr>
            <p:ph type="sldNum" sz="quarter" idx="10"/>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4257011216"/>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41" name="Shape 41"/>
          <p:cNvSpPr>
            <a:spLocks noGrp="1"/>
          </p:cNvSpPr>
          <p:nvPr>
            <p:ph type="title"/>
          </p:nvPr>
        </p:nvSpPr>
        <p:spPr>
          <a:xfrm>
            <a:off x="589146" y="177422"/>
            <a:ext cx="8651526" cy="496981"/>
          </a:xfrm>
          <a:prstGeom prst="rect">
            <a:avLst/>
          </a:prstGeom>
        </p:spPr>
        <p:txBody>
          <a:bodyPr/>
          <a:lstStyle/>
          <a:p>
            <a:pPr lvl="0"/>
            <a:r>
              <a:rPr lang="ja-JP" altLang="en-US" smtClean="0"/>
              <a:t>マスター タイトルの書式設定</a:t>
            </a:r>
            <a:endParaRPr/>
          </a:p>
        </p:txBody>
      </p:sp>
      <p:sp>
        <p:nvSpPr>
          <p:cNvPr id="3" name="Shape 8"/>
          <p:cNvSpPr>
            <a:spLocks noGrp="1"/>
          </p:cNvSpPr>
          <p:nvPr>
            <p:ph type="sldNum" sz="quarter" idx="10"/>
          </p:nvPr>
        </p:nvSpPr>
        <p:spPr>
          <a:ln/>
        </p:spPr>
        <p:txBody>
          <a:bodyPr/>
          <a:lstStyle>
            <a:lvl1pPr>
              <a:defRPr/>
            </a:lvl1p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3440383540"/>
      </p:ext>
    </p:extLst>
  </p:cSld>
  <p:clrMapOvr>
    <a:masterClrMapping/>
  </p:clrMapOvr>
  <p:transition spd="med"/>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6774602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1_タイトル スライド">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679870"/>
            <a:ext cx="8420100" cy="332399"/>
          </a:xfrm>
          <a:prstGeom prst="rect">
            <a:avLst/>
          </a:prstGeom>
        </p:spPr>
        <p:txBody>
          <a:bodyPr wrap="square" lIns="0" tIns="0" rIns="0" bIns="0">
            <a:spAutoFit/>
          </a:bodyPr>
          <a:lstStyle>
            <a:lvl1pPr>
              <a:defRPr/>
            </a:lvl1pPr>
          </a:lstStyle>
          <a:p>
            <a:r>
              <a:rPr lang="ja-JP" altLang="en-US" smtClean="0"/>
              <a:t>マスター タイトルの書式設定</a:t>
            </a:r>
            <a:endParaRPr/>
          </a:p>
        </p:txBody>
      </p:sp>
      <p:sp>
        <p:nvSpPr>
          <p:cNvPr id="3" name="Holder 3"/>
          <p:cNvSpPr>
            <a:spLocks noGrp="1"/>
          </p:cNvSpPr>
          <p:nvPr>
            <p:ph type="subTitle" idx="4"/>
          </p:nvPr>
        </p:nvSpPr>
        <p:spPr>
          <a:xfrm>
            <a:off x="1485900" y="3840480"/>
            <a:ext cx="6934200" cy="387798"/>
          </a:xfrm>
          <a:prstGeom prst="rect">
            <a:avLst/>
          </a:prstGeom>
        </p:spPr>
        <p:txBody>
          <a:bodyPr wrap="square" lIns="0" tIns="0" rIns="0" bIns="0">
            <a:spAutoFit/>
          </a:bodyPr>
          <a:lstStyle>
            <a:lvl1pPr>
              <a:defRPr/>
            </a:lvl1pPr>
          </a:lstStyle>
          <a:p>
            <a:r>
              <a:rPr lang="ja-JP" altLang="en-US" smtClean="0"/>
              <a:t>マスター サブタイトルの書式設定</a:t>
            </a:r>
            <a:endParaRPr/>
          </a:p>
        </p:txBody>
      </p:sp>
      <p:sp>
        <p:nvSpPr>
          <p:cNvPr id="4" name="Holder 4"/>
          <p:cNvSpPr>
            <a:spLocks noGrp="1"/>
          </p:cNvSpPr>
          <p:nvPr>
            <p:ph type="ftr" sz="quarter" idx="5"/>
          </p:nvPr>
        </p:nvSpPr>
        <p:spPr/>
        <p:txBody>
          <a:bodyPr lIns="0" tIns="0" rIns="0" bIns="0"/>
          <a:lstStyle>
            <a:lvl1pPr>
              <a:defRPr sz="831" b="0" i="0">
                <a:solidFill>
                  <a:schemeClr val="bg1"/>
                </a:solidFill>
                <a:latin typeface="Meiryo UI"/>
                <a:cs typeface="Meiryo UI"/>
              </a:defRPr>
            </a:lvl1pPr>
          </a:lstStyle>
          <a:p>
            <a:endParaRPr kumimoji="1" lang="ja-JP" alt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79D842D-D2FE-437B-A2B0-C7202C3FBF26}" type="datetime1">
              <a:rPr kumimoji="1" lang="ja-JP" altLang="en-US" smtClean="0"/>
              <a:t>2022/2/25</a:t>
            </a:fld>
            <a:endParaRPr kumimoji="1" lang="ja-JP" altLang="en-US"/>
          </a:p>
        </p:txBody>
      </p:sp>
      <p:sp>
        <p:nvSpPr>
          <p:cNvPr id="6" name="Holder 6"/>
          <p:cNvSpPr>
            <a:spLocks noGrp="1"/>
          </p:cNvSpPr>
          <p:nvPr>
            <p:ph type="sldNum" sz="quarter" idx="7"/>
          </p:nvPr>
        </p:nvSpPr>
        <p:spPr/>
        <p:txBody>
          <a:bodyPr lIns="0" tIns="0" rIns="0" bIns="0"/>
          <a:lstStyle>
            <a:lvl1pPr>
              <a:defRPr sz="1015" b="1" i="0">
                <a:solidFill>
                  <a:schemeClr val="bg1"/>
                </a:solidFill>
                <a:latin typeface="Meiryo UI"/>
                <a:cs typeface="Meiryo UI"/>
              </a:defRPr>
            </a:lvl1p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339293572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72954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3656010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6.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extLst>
      <p:ext uri="{BB962C8B-B14F-4D97-AF65-F5344CB8AC3E}">
        <p14:creationId xmlns:p14="http://schemas.microsoft.com/office/powerpoint/2010/main" val="40920337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521C715C-CADA-4280-84F0-857B58A5ABC9}" type="datetimeFigureOut">
              <a:rPr kumimoji="1" lang="ja-JP" altLang="en-US" smtClean="0"/>
              <a:t>2022/2/25</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DBEBEF0C-086E-4575-BC10-E352D77DEE8A}" type="slidenum">
              <a:rPr kumimoji="1" lang="ja-JP" altLang="en-US" smtClean="0"/>
              <a:t>‹#›</a:t>
            </a:fld>
            <a:endParaRPr kumimoji="1" lang="ja-JP" altLang="en-US"/>
          </a:p>
        </p:txBody>
      </p:sp>
    </p:spTree>
    <p:extLst>
      <p:ext uri="{BB962C8B-B14F-4D97-AF65-F5344CB8AC3E}">
        <p14:creationId xmlns:p14="http://schemas.microsoft.com/office/powerpoint/2010/main" val="361248530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C93E5-76E8-4C65-BBAC-5114D295CBA7}" type="datetimeFigureOut">
              <a:rPr kumimoji="1" lang="ja-JP" altLang="en-US" smtClean="0"/>
              <a:t>2022/2/25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B112F-A59D-4052-93A5-C74C20B66F2F}" type="slidenum">
              <a:rPr kumimoji="1" lang="ja-JP" altLang="en-US" smtClean="0"/>
              <a:t>‹#›</a:t>
            </a:fld>
            <a:endParaRPr kumimoji="1" lang="ja-JP" altLang="en-US"/>
          </a:p>
        </p:txBody>
      </p:sp>
    </p:spTree>
    <p:extLst>
      <p:ext uri="{BB962C8B-B14F-4D97-AF65-F5344CB8AC3E}">
        <p14:creationId xmlns:p14="http://schemas.microsoft.com/office/powerpoint/2010/main" val="273208036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C16FB-2732-4060-A660-E0D52D66B604}" type="datetime1">
              <a:rPr kumimoji="1" lang="ja-JP" altLang="en-US" smtClean="0"/>
              <a:t>2022/2/25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8AFBC-846B-47DA-B383-31896DFC5B89}" type="slidenum">
              <a:rPr kumimoji="1" lang="ja-JP" altLang="en-US" smtClean="0"/>
              <a:t>‹#›</a:t>
            </a:fld>
            <a:endParaRPr kumimoji="1" lang="ja-JP" altLang="en-US"/>
          </a:p>
        </p:txBody>
      </p:sp>
    </p:spTree>
    <p:extLst>
      <p:ext uri="{BB962C8B-B14F-4D97-AF65-F5344CB8AC3E}">
        <p14:creationId xmlns:p14="http://schemas.microsoft.com/office/powerpoint/2010/main" val="292169990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50546FEC-DA7F-4550-AC30-1BB35897FB5C}" type="datetimeFigureOut">
              <a:rPr kumimoji="1" lang="ja-JP" altLang="en-US" smtClean="0"/>
              <a:t>2022/2/25</a:t>
            </a:fld>
            <a:endParaRPr kumimoji="1" lang="ja-JP" alt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5B8E5675-F44C-4C23-9B5C-BCDF26EDF546}" type="slidenum">
              <a:rPr kumimoji="1" lang="ja-JP" altLang="en-US" smtClean="0"/>
              <a:t>‹#›</a:t>
            </a:fld>
            <a:endParaRPr kumimoji="1" lang="ja-JP" altLang="en-US"/>
          </a:p>
        </p:txBody>
      </p:sp>
    </p:spTree>
    <p:extLst>
      <p:ext uri="{BB962C8B-B14F-4D97-AF65-F5344CB8AC3E}">
        <p14:creationId xmlns:p14="http://schemas.microsoft.com/office/powerpoint/2010/main" val="97651830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7" name="直角三角形 6">
            <a:extLst>
              <a:ext uri="{FF2B5EF4-FFF2-40B4-BE49-F238E27FC236}">
                <a16:creationId xmlns:a16="http://schemas.microsoft.com/office/drawing/2014/main" id="{044538F4-BE7C-40CA-8389-4007D09E8BCC}"/>
              </a:ext>
            </a:extLst>
          </p:cNvPr>
          <p:cNvSpPr/>
          <p:nvPr/>
        </p:nvSpPr>
        <p:spPr>
          <a:xfrm rot="5400000">
            <a:off x="517078" y="-513903"/>
            <a:ext cx="1111251" cy="2145406"/>
          </a:xfrm>
          <a:prstGeom prst="r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 name="Title Placeholder 1"/>
          <p:cNvSpPr>
            <a:spLocks noGrp="1"/>
          </p:cNvSpPr>
          <p:nvPr>
            <p:ph type="title"/>
          </p:nvPr>
        </p:nvSpPr>
        <p:spPr>
          <a:xfrm>
            <a:off x="681038" y="177037"/>
            <a:ext cx="8543925" cy="504001"/>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81038" y="904875"/>
            <a:ext cx="8543925" cy="527208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D842D-D2FE-437B-A2B0-C7202C3FBF26}" type="datetime1">
              <a:rPr kumimoji="1" lang="ja-JP" altLang="en-US" smtClean="0"/>
              <a:t>2022/2/25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77150" y="647493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DE48B-CA3E-4DD4-BD23-CF58EB875416}"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00ADAC1E-0E27-4163-9206-A48D39C446C1}"/>
              </a:ext>
            </a:extLst>
          </p:cNvPr>
          <p:cNvCxnSpPr/>
          <p:nvPr/>
        </p:nvCxnSpPr>
        <p:spPr>
          <a:xfrm>
            <a:off x="595823" y="702452"/>
            <a:ext cx="8658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9432235" y="6522694"/>
            <a:ext cx="0" cy="3445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12939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Lst>
  <p:hf hdr="0" ftr="0" dt="0"/>
  <p:txStyles>
    <p:titleStyle>
      <a:lvl1pPr algn="ctr" defTabSz="914400" rtl="0" eaLnBrk="1" latinLnBrk="0" hangingPunct="1">
        <a:lnSpc>
          <a:spcPct val="90000"/>
        </a:lnSpc>
        <a:spcBef>
          <a:spcPct val="0"/>
        </a:spcBef>
        <a:buNone/>
        <a:defRPr kumimoji="1" sz="2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jpe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8.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openxmlformats.org/officeDocument/2006/relationships/image" Target="../media/image62.png"/><Relationship Id="rId3" Type="http://schemas.openxmlformats.org/officeDocument/2006/relationships/image" Target="../media/image47.png"/><Relationship Id="rId21" Type="http://schemas.microsoft.com/office/2007/relationships/hdphoto" Target="../media/hdphoto1.wdp"/><Relationship Id="rId7" Type="http://schemas.openxmlformats.org/officeDocument/2006/relationships/image" Target="../media/image51.png"/><Relationship Id="rId12" Type="http://schemas.openxmlformats.org/officeDocument/2006/relationships/image" Target="../media/image56.jpeg"/><Relationship Id="rId17" Type="http://schemas.openxmlformats.org/officeDocument/2006/relationships/image" Target="../media/image61.png"/><Relationship Id="rId2" Type="http://schemas.openxmlformats.org/officeDocument/2006/relationships/image" Target="../media/image46.jpe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24.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jpe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1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8.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75.jpeg"/></Relationships>
</file>

<file path=ppt/slides/_rels/slide23.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image" Target="../media/image81.png"/><Relationship Id="rId16" Type="http://schemas.openxmlformats.org/officeDocument/2006/relationships/image" Target="../media/image95.png"/><Relationship Id="rId1" Type="http://schemas.openxmlformats.org/officeDocument/2006/relationships/slideLayout" Target="../slideLayouts/slideLayout19.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s>
</file>

<file path=ppt/slides/_rels/slide26.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58.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8.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31820" y="270455"/>
            <a:ext cx="3852337" cy="338554"/>
          </a:xfrm>
          <a:prstGeom prst="rect">
            <a:avLst/>
          </a:prstGeom>
          <a:noFill/>
          <a:ln>
            <a:solidFill>
              <a:schemeClr val="bg1">
                <a:lumMod val="50000"/>
              </a:schemeClr>
            </a:solidFill>
          </a:ln>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第９回大阪スマートシティ戦略会議　</a:t>
            </a:r>
            <a:r>
              <a:rPr kumimoji="1" lang="ja-JP" altLang="en-US" sz="1600" dirty="0" smtClean="0">
                <a:latin typeface="Meiryo UI" panose="020B0604030504040204" pitchFamily="50" charset="-128"/>
                <a:ea typeface="Meiryo UI" panose="020B0604030504040204" pitchFamily="50" charset="-128"/>
              </a:rPr>
              <a:t>資料３</a:t>
            </a:r>
            <a:endParaRPr kumimoji="1" lang="ja-JP" altLang="en-US" sz="1600" dirty="0">
              <a:latin typeface="Meiryo UI" panose="020B0604030504040204" pitchFamily="50" charset="-128"/>
              <a:ea typeface="Meiryo UI" panose="020B0604030504040204" pitchFamily="50" charset="-128"/>
            </a:endParaRPr>
          </a:p>
        </p:txBody>
      </p:sp>
      <p:sp>
        <p:nvSpPr>
          <p:cNvPr id="5" name="スライド番号プレースホルダー 3"/>
          <p:cNvSpPr>
            <a:spLocks noGrp="1"/>
          </p:cNvSpPr>
          <p:nvPr>
            <p:ph type="sldNum" sz="quarter" idx="12"/>
          </p:nvPr>
        </p:nvSpPr>
        <p:spPr>
          <a:xfrm>
            <a:off x="9468464" y="6440130"/>
            <a:ext cx="410695"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タイトル 7"/>
          <p:cNvSpPr>
            <a:spLocks noGrp="1"/>
          </p:cNvSpPr>
          <p:nvPr>
            <p:ph type="ctrTitle"/>
          </p:nvPr>
        </p:nvSpPr>
        <p:spPr>
          <a:xfrm>
            <a:off x="1046850" y="1640978"/>
            <a:ext cx="7772400" cy="2387600"/>
          </a:xfrm>
        </p:spPr>
        <p:txBody>
          <a:bodyPr/>
          <a:lstStyle/>
          <a:p>
            <a:r>
              <a:rPr lang="ja-JP" altLang="en-US" sz="4000" dirty="0">
                <a:latin typeface="Meiryo UI" panose="020B0604030504040204" pitchFamily="50" charset="-128"/>
                <a:ea typeface="Meiryo UI" panose="020B0604030504040204" pitchFamily="50" charset="-128"/>
              </a:rPr>
              <a:t>スマートシティの取り組み状況</a:t>
            </a:r>
            <a:r>
              <a:rPr lang="en-US" altLang="ja-JP" sz="3600" dirty="0">
                <a:latin typeface="Meiryo UI" panose="020B0604030504040204" pitchFamily="50" charset="-128"/>
                <a:ea typeface="Meiryo UI" panose="020B0604030504040204" pitchFamily="50" charset="-128"/>
              </a:rPr>
              <a:t/>
            </a:r>
            <a:br>
              <a:rPr lang="en-US" altLang="ja-JP" sz="3600" dirty="0">
                <a:latin typeface="Meiryo UI" panose="020B0604030504040204" pitchFamily="50" charset="-128"/>
                <a:ea typeface="Meiryo UI" panose="020B0604030504040204" pitchFamily="50" charset="-128"/>
              </a:rPr>
            </a:br>
            <a:r>
              <a:rPr lang="en-US" altLang="ja-JP" sz="3200" dirty="0">
                <a:latin typeface="Meiryo UI" panose="020B0604030504040204" pitchFamily="50" charset="-128"/>
                <a:ea typeface="Meiryo UI" panose="020B0604030504040204" pitchFamily="50" charset="-128"/>
              </a:rPr>
              <a:t/>
            </a:r>
            <a:br>
              <a:rPr lang="en-US" altLang="ja-JP" sz="3200" dirty="0">
                <a:latin typeface="Meiryo UI" panose="020B0604030504040204" pitchFamily="50" charset="-128"/>
                <a:ea typeface="Meiryo UI" panose="020B0604030504040204" pitchFamily="50" charset="-128"/>
              </a:rPr>
            </a:br>
            <a:r>
              <a:rPr lang="en-US" altLang="ja-JP" sz="3200" dirty="0">
                <a:latin typeface="Meiryo UI" panose="020B0604030504040204" pitchFamily="50" charset="-128"/>
                <a:ea typeface="Meiryo UI" panose="020B0604030504040204" pitchFamily="50" charset="-128"/>
              </a:rPr>
              <a:t>【</a:t>
            </a:r>
            <a:r>
              <a:rPr lang="ja-JP" altLang="en-US" sz="3200" dirty="0" smtClean="0">
                <a:latin typeface="Meiryo UI" panose="020B0604030504040204" pitchFamily="50" charset="-128"/>
                <a:ea typeface="Meiryo UI" panose="020B0604030504040204" pitchFamily="50" charset="-128"/>
              </a:rPr>
              <a:t>大阪市</a:t>
            </a:r>
            <a:r>
              <a:rPr lang="en-US" altLang="ja-JP" sz="3200" dirty="0" smtClean="0">
                <a:latin typeface="Meiryo UI" panose="020B0604030504040204" pitchFamily="50" charset="-128"/>
                <a:ea typeface="Meiryo UI" panose="020B0604030504040204" pitchFamily="50" charset="-128"/>
              </a:rPr>
              <a:t>】</a:t>
            </a:r>
            <a:endParaRPr kumimoji="1" lang="ja-JP" altLang="en-US" sz="3600" dirty="0"/>
          </a:p>
        </p:txBody>
      </p:sp>
    </p:spTree>
    <p:extLst>
      <p:ext uri="{BB962C8B-B14F-4D97-AF65-F5344CB8AC3E}">
        <p14:creationId xmlns:p14="http://schemas.microsoft.com/office/powerpoint/2010/main" val="3284229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図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7988" y="2071468"/>
            <a:ext cx="6881653" cy="4280793"/>
          </a:xfrm>
          <a:prstGeom prst="rect">
            <a:avLst/>
          </a:prstGeom>
        </p:spPr>
      </p:pic>
      <p:sp>
        <p:nvSpPr>
          <p:cNvPr id="40" name="四角形吹き出し 39"/>
          <p:cNvSpPr/>
          <p:nvPr/>
        </p:nvSpPr>
        <p:spPr>
          <a:xfrm>
            <a:off x="8034265" y="3866964"/>
            <a:ext cx="1465335" cy="1282586"/>
          </a:xfrm>
          <a:prstGeom prst="wedgeRectCallout">
            <a:avLst>
              <a:gd name="adj1" fmla="val -71370"/>
              <a:gd name="adj2" fmla="val -44967"/>
            </a:avLst>
          </a:prstGeom>
          <a:solidFill>
            <a:schemeClr val="bg1"/>
          </a:solidFill>
          <a:ln w="63500">
            <a:solidFill>
              <a:srgbClr val="7CB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5082" y="71339"/>
            <a:ext cx="828000" cy="432000"/>
          </a:xfrm>
          <a:prstGeom prst="rect">
            <a:avLst/>
          </a:prstGeom>
          <a:solidFill>
            <a:srgbClr val="7CBF3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ご　み</a:t>
            </a:r>
          </a:p>
        </p:txBody>
      </p:sp>
      <p:cxnSp>
        <p:nvCxnSpPr>
          <p:cNvPr id="7" name="直線コネクタ 6"/>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920199" y="100510"/>
            <a:ext cx="2069797"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ごみ収集マップ</a:t>
            </a:r>
          </a:p>
        </p:txBody>
      </p:sp>
      <p:sp>
        <p:nvSpPr>
          <p:cNvPr id="9" name="テキスト ボックス 8"/>
          <p:cNvSpPr txBox="1"/>
          <p:nvPr/>
        </p:nvSpPr>
        <p:spPr>
          <a:xfrm>
            <a:off x="553720" y="632255"/>
            <a:ext cx="9325439" cy="1400383"/>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町丁目毎のごみ収集時間帯を２つの方法（「町名からさがす」「地図からさがす」）で表示</a:t>
            </a:r>
            <a:endParaRPr kumimoji="1" lang="en-US" altLang="ja-JP" sz="1600" dirty="0">
              <a:latin typeface="Meiryo UI" panose="020B0604030504040204" pitchFamily="50" charset="-128"/>
              <a:ea typeface="Meiryo UI" panose="020B0604030504040204" pitchFamily="50" charset="-128"/>
            </a:endParaRPr>
          </a:p>
          <a:p>
            <a:pPr>
              <a:lnSpc>
                <a:spcPts val="2400"/>
              </a:lnSpc>
            </a:pPr>
            <a:r>
              <a:rPr kumimoji="1" lang="ja-JP" altLang="en-US" sz="1600" dirty="0">
                <a:latin typeface="Meiryo UI" panose="020B0604030504040204" pitchFamily="50" charset="-128"/>
                <a:ea typeface="Meiryo UI" panose="020B0604030504040204" pitchFamily="50" charset="-128"/>
              </a:rPr>
              <a:t>　　　・からす等動物がごみを荒らす「散乱ごみ」問題を軽減するため、排出区分ごとに「午前・午後」でお知らせ</a:t>
            </a:r>
          </a:p>
          <a:p>
            <a:pPr marL="285750" indent="-285750">
              <a:lnSpc>
                <a:spcPts val="2400"/>
              </a:lnSpc>
              <a:spcBef>
                <a:spcPts val="600"/>
              </a:spcBef>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前述「ごみ収集車両運行管理システム」の活用等により、収集時間帯の精緻化を図り、令和</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月頃を目途に収集時間帯を「概ね</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時間程度の幅」でお知らせ予定</a:t>
            </a:r>
          </a:p>
        </p:txBody>
      </p:sp>
      <p:pic>
        <p:nvPicPr>
          <p:cNvPr id="21" name="図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248" y="3119533"/>
            <a:ext cx="2442161" cy="2581523"/>
          </a:xfrm>
          <a:prstGeom prst="rect">
            <a:avLst/>
          </a:prstGeom>
          <a:ln w="12700">
            <a:solidFill>
              <a:srgbClr val="7CBF33"/>
            </a:solidFill>
          </a:ln>
        </p:spPr>
      </p:pic>
      <p:sp>
        <p:nvSpPr>
          <p:cNvPr id="36" name="角丸四角形 35"/>
          <p:cNvSpPr/>
          <p:nvPr/>
        </p:nvSpPr>
        <p:spPr>
          <a:xfrm>
            <a:off x="6500182" y="6358215"/>
            <a:ext cx="2124000" cy="376355"/>
          </a:xfrm>
          <a:prstGeom prst="roundRect">
            <a:avLst/>
          </a:prstGeom>
          <a:solidFill>
            <a:schemeClr val="bg1"/>
          </a:solidFill>
          <a:ln w="19050">
            <a:solidFill>
              <a:srgbClr val="7CBF33"/>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solidFill>
                  <a:srgbClr val="7CBF33"/>
                </a:solidFill>
                <a:latin typeface="Meiryo UI" panose="020B0604030504040204" pitchFamily="50" charset="-128"/>
                <a:ea typeface="Meiryo UI" panose="020B0604030504040204" pitchFamily="50" charset="-128"/>
              </a:rPr>
              <a:t>②地図からさがす</a:t>
            </a:r>
          </a:p>
        </p:txBody>
      </p:sp>
      <p:sp>
        <p:nvSpPr>
          <p:cNvPr id="37" name="角丸四角形 36"/>
          <p:cNvSpPr/>
          <p:nvPr/>
        </p:nvSpPr>
        <p:spPr>
          <a:xfrm>
            <a:off x="2973066" y="6390335"/>
            <a:ext cx="2124000" cy="376355"/>
          </a:xfrm>
          <a:prstGeom prst="roundRect">
            <a:avLst/>
          </a:prstGeom>
          <a:solidFill>
            <a:schemeClr val="bg1"/>
          </a:solidFill>
          <a:ln w="19050">
            <a:solidFill>
              <a:srgbClr val="7CBF33"/>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solidFill>
                  <a:srgbClr val="7CBF33"/>
                </a:solidFill>
                <a:latin typeface="Meiryo UI" panose="020B0604030504040204" pitchFamily="50" charset="-128"/>
                <a:ea typeface="Meiryo UI" panose="020B0604030504040204" pitchFamily="50" charset="-128"/>
              </a:rPr>
              <a:t>①町名からさがす</a:t>
            </a:r>
          </a:p>
        </p:txBody>
      </p:sp>
      <p:sp>
        <p:nvSpPr>
          <p:cNvPr id="38" name="四角形吹き出し 37"/>
          <p:cNvSpPr/>
          <p:nvPr/>
        </p:nvSpPr>
        <p:spPr>
          <a:xfrm>
            <a:off x="3789188" y="2886531"/>
            <a:ext cx="1602000" cy="1422000"/>
          </a:xfrm>
          <a:prstGeom prst="wedgeRectCallout">
            <a:avLst>
              <a:gd name="adj1" fmla="val -66170"/>
              <a:gd name="adj2" fmla="val -48433"/>
            </a:avLst>
          </a:prstGeom>
          <a:solidFill>
            <a:schemeClr val="bg1"/>
          </a:solidFill>
          <a:ln w="63500">
            <a:solidFill>
              <a:srgbClr val="7CB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0000" y="2911176"/>
            <a:ext cx="1552575" cy="1377950"/>
          </a:xfrm>
          <a:prstGeom prst="rect">
            <a:avLst/>
          </a:prstGeom>
        </p:spPr>
      </p:pic>
      <p:pic>
        <p:nvPicPr>
          <p:cNvPr id="39" name="図 3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52096" y="3892605"/>
            <a:ext cx="1425278" cy="1226473"/>
          </a:xfrm>
          <a:prstGeom prst="rect">
            <a:avLst/>
          </a:prstGeom>
        </p:spPr>
      </p:pic>
      <p:sp>
        <p:nvSpPr>
          <p:cNvPr id="2" name="二等辺三角形 1"/>
          <p:cNvSpPr/>
          <p:nvPr/>
        </p:nvSpPr>
        <p:spPr>
          <a:xfrm rot="5400000">
            <a:off x="1882827" y="4295602"/>
            <a:ext cx="1620000" cy="216000"/>
          </a:xfrm>
          <a:prstGeom prst="triangle">
            <a:avLst/>
          </a:prstGeom>
          <a:solidFill>
            <a:srgbClr val="7C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839327" y="2003763"/>
            <a:ext cx="7010314" cy="4806473"/>
          </a:xfrm>
          <a:prstGeom prst="rect">
            <a:avLst/>
          </a:prstGeom>
          <a:noFill/>
          <a:ln w="12700">
            <a:solidFill>
              <a:srgbClr val="7CB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3"/>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9" name="テキスト ボックス 18"/>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smtClean="0">
                <a:latin typeface="Meiryo UI" panose="020B0604030504040204" pitchFamily="50" charset="-128"/>
                <a:ea typeface="Meiryo UI" panose="020B0604030504040204" pitchFamily="50" charset="-128"/>
              </a:rPr>
              <a:t>R3</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導入済</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236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0E7EB5A8-32CB-4E92-AA24-5F7A9226CF88}"/>
              </a:ext>
            </a:extLst>
          </p:cNvPr>
          <p:cNvSpPr/>
          <p:nvPr/>
        </p:nvSpPr>
        <p:spPr>
          <a:xfrm>
            <a:off x="7774041" y="1244418"/>
            <a:ext cx="1692000" cy="36908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1" name="正方形/長方形 50">
            <a:extLst>
              <a:ext uri="{FF2B5EF4-FFF2-40B4-BE49-F238E27FC236}">
                <a16:creationId xmlns:a16="http://schemas.microsoft.com/office/drawing/2014/main" id="{C0A306F3-47D1-463E-8EF6-13F732952595}"/>
              </a:ext>
            </a:extLst>
          </p:cNvPr>
          <p:cNvSpPr/>
          <p:nvPr/>
        </p:nvSpPr>
        <p:spPr>
          <a:xfrm>
            <a:off x="5389277" y="1244418"/>
            <a:ext cx="1911529" cy="37067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2" name="正方形/長方形 51">
            <a:extLst>
              <a:ext uri="{FF2B5EF4-FFF2-40B4-BE49-F238E27FC236}">
                <a16:creationId xmlns:a16="http://schemas.microsoft.com/office/drawing/2014/main" id="{16756FB1-A778-4FB7-BC1C-01570F91F891}"/>
              </a:ext>
            </a:extLst>
          </p:cNvPr>
          <p:cNvSpPr/>
          <p:nvPr/>
        </p:nvSpPr>
        <p:spPr>
          <a:xfrm>
            <a:off x="2417794" y="1244418"/>
            <a:ext cx="2501796" cy="37067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3" name="正方形/長方形 52">
            <a:extLst>
              <a:ext uri="{FF2B5EF4-FFF2-40B4-BE49-F238E27FC236}">
                <a16:creationId xmlns:a16="http://schemas.microsoft.com/office/drawing/2014/main" id="{81AE8F11-62FC-43DA-8AF1-D2EF89001233}"/>
              </a:ext>
            </a:extLst>
          </p:cNvPr>
          <p:cNvSpPr/>
          <p:nvPr/>
        </p:nvSpPr>
        <p:spPr>
          <a:xfrm>
            <a:off x="636736" y="1274154"/>
            <a:ext cx="1294108" cy="37274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54" name="object 39">
            <a:extLst>
              <a:ext uri="{FF2B5EF4-FFF2-40B4-BE49-F238E27FC236}">
                <a16:creationId xmlns:a16="http://schemas.microsoft.com/office/drawing/2014/main" id="{7D7323E2-C14A-4E6C-94EE-8F5522075B23}"/>
              </a:ext>
            </a:extLst>
          </p:cNvPr>
          <p:cNvSpPr txBox="1"/>
          <p:nvPr/>
        </p:nvSpPr>
        <p:spPr>
          <a:xfrm>
            <a:off x="5392806" y="1022544"/>
            <a:ext cx="1908000" cy="288000"/>
          </a:xfrm>
          <a:prstGeom prst="rect">
            <a:avLst/>
          </a:prstGeom>
          <a:solidFill>
            <a:schemeClr val="bg1">
              <a:lumMod val="50000"/>
            </a:schemeClr>
          </a:solidFill>
        </p:spPr>
        <p:txBody>
          <a:bodyPr vert="horz" wrap="square" lIns="0" tIns="13335" rIns="0" bIns="0" rtlCol="0">
            <a:spAutoFit/>
          </a:bodyPr>
          <a:lstStyle/>
          <a:p>
            <a:pPr marL="161925" algn="ctr">
              <a:spcBef>
                <a:spcPts val="105"/>
              </a:spcBef>
            </a:pPr>
            <a:r>
              <a:rPr sz="1600" b="1" spc="4" dirty="0">
                <a:solidFill>
                  <a:srgbClr val="FFFFFF"/>
                </a:solidFill>
                <a:latin typeface="Microsoft YaHei UI"/>
                <a:cs typeface="Microsoft YaHei UI"/>
              </a:rPr>
              <a:t>廃棄→計量</a:t>
            </a:r>
            <a:endParaRPr sz="1600" dirty="0">
              <a:latin typeface="Microsoft YaHei UI"/>
              <a:cs typeface="Microsoft YaHei UI"/>
            </a:endParaRPr>
          </a:p>
        </p:txBody>
      </p:sp>
      <p:sp>
        <p:nvSpPr>
          <p:cNvPr id="55" name="object 40">
            <a:extLst>
              <a:ext uri="{FF2B5EF4-FFF2-40B4-BE49-F238E27FC236}">
                <a16:creationId xmlns:a16="http://schemas.microsoft.com/office/drawing/2014/main" id="{FF1F1508-2184-4C31-98AA-F76AE2B3132A}"/>
              </a:ext>
            </a:extLst>
          </p:cNvPr>
          <p:cNvSpPr txBox="1"/>
          <p:nvPr/>
        </p:nvSpPr>
        <p:spPr>
          <a:xfrm>
            <a:off x="2409665" y="1023884"/>
            <a:ext cx="2520000" cy="288000"/>
          </a:xfrm>
          <a:prstGeom prst="rect">
            <a:avLst/>
          </a:prstGeom>
          <a:solidFill>
            <a:schemeClr val="bg1">
              <a:lumMod val="50000"/>
            </a:schemeClr>
          </a:solidFill>
        </p:spPr>
        <p:txBody>
          <a:bodyPr vert="horz" wrap="square" lIns="0" tIns="13335" rIns="0" bIns="0" rtlCol="0">
            <a:spAutoFit/>
          </a:bodyPr>
          <a:lstStyle/>
          <a:p>
            <a:pPr marL="37624" algn="ctr">
              <a:spcBef>
                <a:spcPts val="105"/>
              </a:spcBef>
            </a:pPr>
            <a:r>
              <a:rPr sz="1600" b="1" spc="4" dirty="0">
                <a:solidFill>
                  <a:srgbClr val="FFFFFF"/>
                </a:solidFill>
                <a:latin typeface="Microsoft YaHei UI"/>
                <a:cs typeface="Microsoft YaHei UI"/>
              </a:rPr>
              <a:t>業者識別→登録車両の確認</a:t>
            </a:r>
            <a:endParaRPr sz="1600" dirty="0">
              <a:latin typeface="Microsoft YaHei UI"/>
              <a:cs typeface="Microsoft YaHei UI"/>
            </a:endParaRPr>
          </a:p>
        </p:txBody>
      </p:sp>
      <p:sp>
        <p:nvSpPr>
          <p:cNvPr id="56" name="object 41">
            <a:extLst>
              <a:ext uri="{FF2B5EF4-FFF2-40B4-BE49-F238E27FC236}">
                <a16:creationId xmlns:a16="http://schemas.microsoft.com/office/drawing/2014/main" id="{6034F2B3-662F-41E0-8FB1-A00B26455794}"/>
              </a:ext>
            </a:extLst>
          </p:cNvPr>
          <p:cNvSpPr txBox="1"/>
          <p:nvPr/>
        </p:nvSpPr>
        <p:spPr>
          <a:xfrm>
            <a:off x="7774041" y="1035696"/>
            <a:ext cx="1692000" cy="288000"/>
          </a:xfrm>
          <a:prstGeom prst="rect">
            <a:avLst/>
          </a:prstGeom>
          <a:solidFill>
            <a:schemeClr val="bg1">
              <a:lumMod val="50000"/>
            </a:schemeClr>
          </a:solidFill>
        </p:spPr>
        <p:txBody>
          <a:bodyPr vert="horz" wrap="square" lIns="0" tIns="13335" rIns="0" bIns="0" rtlCol="0">
            <a:spAutoFit/>
          </a:bodyPr>
          <a:lstStyle/>
          <a:p>
            <a:pPr marL="12859" algn="ctr">
              <a:spcBef>
                <a:spcPts val="105"/>
              </a:spcBef>
            </a:pPr>
            <a:r>
              <a:rPr sz="1600" b="1" spc="4" dirty="0" err="1">
                <a:solidFill>
                  <a:srgbClr val="FFFFFF"/>
                </a:solidFill>
                <a:latin typeface="Microsoft YaHei UI"/>
                <a:cs typeface="Microsoft YaHei UI"/>
              </a:rPr>
              <a:t>退場→廃棄後重量</a:t>
            </a:r>
            <a:endParaRPr sz="1600" dirty="0">
              <a:latin typeface="Microsoft YaHei UI"/>
              <a:cs typeface="Microsoft YaHei UI"/>
            </a:endParaRPr>
          </a:p>
        </p:txBody>
      </p:sp>
      <p:sp>
        <p:nvSpPr>
          <p:cNvPr id="57" name="object 47">
            <a:extLst>
              <a:ext uri="{FF2B5EF4-FFF2-40B4-BE49-F238E27FC236}">
                <a16:creationId xmlns:a16="http://schemas.microsoft.com/office/drawing/2014/main" id="{62094C9A-1A25-454A-813D-232E8C2E3436}"/>
              </a:ext>
            </a:extLst>
          </p:cNvPr>
          <p:cNvSpPr txBox="1"/>
          <p:nvPr/>
        </p:nvSpPr>
        <p:spPr>
          <a:xfrm>
            <a:off x="636736" y="1024747"/>
            <a:ext cx="1296000" cy="288000"/>
          </a:xfrm>
          <a:prstGeom prst="rect">
            <a:avLst/>
          </a:prstGeom>
          <a:solidFill>
            <a:schemeClr val="bg1">
              <a:lumMod val="50000"/>
            </a:schemeClr>
          </a:solidFill>
        </p:spPr>
        <p:txBody>
          <a:bodyPr vert="horz" wrap="square" lIns="0" tIns="13335" rIns="0" bIns="0" rtlCol="0">
            <a:spAutoFit/>
          </a:bodyPr>
          <a:lstStyle/>
          <a:p>
            <a:pPr marL="32861" algn="ctr">
              <a:spcBef>
                <a:spcPts val="105"/>
              </a:spcBef>
            </a:pPr>
            <a:r>
              <a:rPr sz="1600" b="1" spc="4" dirty="0">
                <a:solidFill>
                  <a:srgbClr val="FFFFFF"/>
                </a:solidFill>
                <a:latin typeface="Microsoft YaHei UI"/>
                <a:cs typeface="Microsoft YaHei UI"/>
              </a:rPr>
              <a:t>入場→総重量</a:t>
            </a:r>
            <a:endParaRPr sz="1600" dirty="0">
              <a:latin typeface="Microsoft YaHei UI"/>
              <a:cs typeface="Microsoft YaHei UI"/>
            </a:endParaRPr>
          </a:p>
        </p:txBody>
      </p:sp>
      <p:sp>
        <p:nvSpPr>
          <p:cNvPr id="58" name="object 48">
            <a:extLst>
              <a:ext uri="{FF2B5EF4-FFF2-40B4-BE49-F238E27FC236}">
                <a16:creationId xmlns:a16="http://schemas.microsoft.com/office/drawing/2014/main" id="{E032A26F-BC0E-4B88-B47F-40ECB5E4BC8A}"/>
              </a:ext>
            </a:extLst>
          </p:cNvPr>
          <p:cNvSpPr txBox="1"/>
          <p:nvPr/>
        </p:nvSpPr>
        <p:spPr>
          <a:xfrm>
            <a:off x="777163" y="1322427"/>
            <a:ext cx="1005975" cy="224581"/>
          </a:xfrm>
          <a:prstGeom prst="rect">
            <a:avLst/>
          </a:prstGeom>
        </p:spPr>
        <p:txBody>
          <a:bodyPr vert="horz" wrap="square" lIns="0" tIns="9049" rIns="0" bIns="0" rtlCol="0">
            <a:spAutoFit/>
          </a:bodyPr>
          <a:lstStyle/>
          <a:p>
            <a:pPr marL="29528" indent="-30004">
              <a:spcBef>
                <a:spcPts val="71"/>
              </a:spcBef>
              <a:buClr>
                <a:srgbClr val="636466"/>
              </a:buClr>
              <a:buSzPct val="80000"/>
              <a:buChar char="■"/>
              <a:tabLst>
                <a:tab pos="30004" algn="l"/>
              </a:tabLst>
            </a:pPr>
            <a:r>
              <a:rPr sz="1400" spc="-4" dirty="0">
                <a:solidFill>
                  <a:srgbClr val="231F20"/>
                </a:solidFill>
                <a:latin typeface="Microsoft YaHei"/>
                <a:cs typeface="Microsoft YaHei"/>
              </a:rPr>
              <a:t>計量ポスト</a:t>
            </a:r>
            <a:endParaRPr sz="1400" dirty="0">
              <a:latin typeface="Microsoft YaHei"/>
              <a:cs typeface="Microsoft YaHei"/>
            </a:endParaRPr>
          </a:p>
        </p:txBody>
      </p:sp>
      <p:sp>
        <p:nvSpPr>
          <p:cNvPr id="59" name="object 50">
            <a:extLst>
              <a:ext uri="{FF2B5EF4-FFF2-40B4-BE49-F238E27FC236}">
                <a16:creationId xmlns:a16="http://schemas.microsoft.com/office/drawing/2014/main" id="{2D1B1964-5494-4092-BC13-C7B2B3568244}"/>
              </a:ext>
            </a:extLst>
          </p:cNvPr>
          <p:cNvSpPr txBox="1"/>
          <p:nvPr/>
        </p:nvSpPr>
        <p:spPr>
          <a:xfrm>
            <a:off x="5465857" y="1322427"/>
            <a:ext cx="719333" cy="224581"/>
          </a:xfrm>
          <a:prstGeom prst="rect">
            <a:avLst/>
          </a:prstGeom>
        </p:spPr>
        <p:txBody>
          <a:bodyPr vert="horz" wrap="square" lIns="0" tIns="9049" rIns="0" bIns="0" rtlCol="0">
            <a:spAutoFit/>
          </a:bodyPr>
          <a:lstStyle/>
          <a:p>
            <a:pPr marL="29528" indent="-30004">
              <a:spcBef>
                <a:spcPts val="71"/>
              </a:spcBef>
              <a:buClr>
                <a:srgbClr val="636466"/>
              </a:buClr>
              <a:buSzPct val="80000"/>
              <a:buChar char="■"/>
              <a:tabLst>
                <a:tab pos="30004" algn="l"/>
              </a:tabLst>
            </a:pPr>
            <a:r>
              <a:rPr sz="1400" spc="-4" dirty="0">
                <a:solidFill>
                  <a:srgbClr val="231F20"/>
                </a:solidFill>
                <a:latin typeface="Microsoft YaHei"/>
                <a:cs typeface="Microsoft YaHei"/>
              </a:rPr>
              <a:t>廃棄</a:t>
            </a:r>
            <a:endParaRPr sz="1400" dirty="0">
              <a:latin typeface="Microsoft YaHei"/>
              <a:cs typeface="Microsoft YaHei"/>
            </a:endParaRPr>
          </a:p>
        </p:txBody>
      </p:sp>
      <p:sp>
        <p:nvSpPr>
          <p:cNvPr id="60" name="object 51">
            <a:extLst>
              <a:ext uri="{FF2B5EF4-FFF2-40B4-BE49-F238E27FC236}">
                <a16:creationId xmlns:a16="http://schemas.microsoft.com/office/drawing/2014/main" id="{3BAEE091-9808-4BA9-A56B-54B31AC126FB}"/>
              </a:ext>
            </a:extLst>
          </p:cNvPr>
          <p:cNvSpPr txBox="1"/>
          <p:nvPr/>
        </p:nvSpPr>
        <p:spPr>
          <a:xfrm>
            <a:off x="7884590" y="1322427"/>
            <a:ext cx="1018141" cy="224581"/>
          </a:xfrm>
          <a:prstGeom prst="rect">
            <a:avLst/>
          </a:prstGeom>
        </p:spPr>
        <p:txBody>
          <a:bodyPr vert="horz" wrap="square" lIns="0" tIns="9049" rIns="0" bIns="0" rtlCol="0">
            <a:spAutoFit/>
          </a:bodyPr>
          <a:lstStyle/>
          <a:p>
            <a:pPr marL="29528" indent="-30004">
              <a:spcBef>
                <a:spcPts val="71"/>
              </a:spcBef>
              <a:buClr>
                <a:srgbClr val="636466"/>
              </a:buClr>
              <a:buSzPct val="80000"/>
              <a:buChar char="■"/>
              <a:tabLst>
                <a:tab pos="30004" algn="l"/>
              </a:tabLst>
            </a:pPr>
            <a:r>
              <a:rPr sz="1400" spc="-4" dirty="0">
                <a:solidFill>
                  <a:srgbClr val="231F20"/>
                </a:solidFill>
                <a:latin typeface="Microsoft YaHei"/>
                <a:cs typeface="Microsoft YaHei"/>
              </a:rPr>
              <a:t>計量ポスト</a:t>
            </a:r>
            <a:endParaRPr sz="1400" dirty="0">
              <a:latin typeface="Microsoft YaHei"/>
              <a:cs typeface="Microsoft YaHei"/>
            </a:endParaRPr>
          </a:p>
        </p:txBody>
      </p:sp>
      <p:pic>
        <p:nvPicPr>
          <p:cNvPr id="93" name="object 53">
            <a:extLst>
              <a:ext uri="{FF2B5EF4-FFF2-40B4-BE49-F238E27FC236}">
                <a16:creationId xmlns:a16="http://schemas.microsoft.com/office/drawing/2014/main" id="{183F7E47-B562-49F4-9209-48F1C4B7C0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686" y="1617318"/>
            <a:ext cx="1152000" cy="2072597"/>
          </a:xfrm>
          <a:prstGeom prst="rect">
            <a:avLst/>
          </a:prstGeom>
        </p:spPr>
      </p:pic>
      <p:pic>
        <p:nvPicPr>
          <p:cNvPr id="94" name="object 54">
            <a:extLst>
              <a:ext uri="{FF2B5EF4-FFF2-40B4-BE49-F238E27FC236}">
                <a16:creationId xmlns:a16="http://schemas.microsoft.com/office/drawing/2014/main" id="{389468B2-23B9-4733-B5C1-D7886F9B1C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6459" y="1617318"/>
            <a:ext cx="1131535" cy="1800000"/>
          </a:xfrm>
          <a:prstGeom prst="rect">
            <a:avLst/>
          </a:prstGeom>
        </p:spPr>
      </p:pic>
      <p:pic>
        <p:nvPicPr>
          <p:cNvPr id="96" name="object 56">
            <a:extLst>
              <a:ext uri="{FF2B5EF4-FFF2-40B4-BE49-F238E27FC236}">
                <a16:creationId xmlns:a16="http://schemas.microsoft.com/office/drawing/2014/main" id="{0838522E-8324-4E38-AA83-ED2334D5D4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1288" y="1718919"/>
            <a:ext cx="1764000" cy="1421989"/>
          </a:xfrm>
          <a:prstGeom prst="rect">
            <a:avLst/>
          </a:prstGeom>
        </p:spPr>
      </p:pic>
      <p:pic>
        <p:nvPicPr>
          <p:cNvPr id="97" name="object 57">
            <a:extLst>
              <a:ext uri="{FF2B5EF4-FFF2-40B4-BE49-F238E27FC236}">
                <a16:creationId xmlns:a16="http://schemas.microsoft.com/office/drawing/2014/main" id="{E63E350D-A254-4302-A0E8-71730D76FD82}"/>
              </a:ext>
            </a:extLst>
          </p:cNvPr>
          <p:cNvPicPr/>
          <p:nvPr/>
        </p:nvPicPr>
        <p:blipFill>
          <a:blip r:embed="rId5" cstate="email">
            <a:extLst>
              <a:ext uri="{28A0092B-C50C-407E-A947-70E740481C1C}">
                <a14:useLocalDpi xmlns:a14="http://schemas.microsoft.com/office/drawing/2010/main"/>
              </a:ext>
            </a:extLst>
          </a:blip>
          <a:stretch>
            <a:fillRect/>
          </a:stretch>
        </p:blipFill>
        <p:spPr>
          <a:xfrm>
            <a:off x="630158" y="3514487"/>
            <a:ext cx="736100" cy="637141"/>
          </a:xfrm>
          <a:prstGeom prst="rect">
            <a:avLst/>
          </a:prstGeom>
        </p:spPr>
      </p:pic>
      <p:sp>
        <p:nvSpPr>
          <p:cNvPr id="62" name="object 58">
            <a:extLst>
              <a:ext uri="{FF2B5EF4-FFF2-40B4-BE49-F238E27FC236}">
                <a16:creationId xmlns:a16="http://schemas.microsoft.com/office/drawing/2014/main" id="{E6BF12C8-7727-4ACB-9C29-96BA0F6D247E}"/>
              </a:ext>
            </a:extLst>
          </p:cNvPr>
          <p:cNvSpPr txBox="1">
            <a:spLocks/>
          </p:cNvSpPr>
          <p:nvPr/>
        </p:nvSpPr>
        <p:spPr>
          <a:xfrm>
            <a:off x="677996" y="3520997"/>
            <a:ext cx="684000" cy="432000"/>
          </a:xfrm>
          <a:prstGeom prst="rect">
            <a:avLst/>
          </a:prstGeom>
          <a:solidFill>
            <a:srgbClr val="23376C"/>
          </a:solidFill>
        </p:spPr>
        <p:txBody>
          <a:bodyPr vert="horz" wrap="square" lIns="36000" tIns="5715" rIns="36000" bIns="0" rtlCol="0">
            <a:spAutoFit/>
          </a:bodyPr>
          <a:lstStyle/>
          <a:p>
            <a:pPr marR="8096" algn="ctr">
              <a:spcBef>
                <a:spcPts val="45"/>
              </a:spcBef>
            </a:pPr>
            <a:r>
              <a:rPr sz="100" spc="-8" dirty="0">
                <a:solidFill>
                  <a:srgbClr val="FFFFFF"/>
                </a:solidFill>
                <a:latin typeface="Verdana"/>
                <a:cs typeface="Verdana"/>
              </a:rPr>
              <a:t>INT</a:t>
            </a:r>
            <a:endParaRPr lang="en-US" sz="100" spc="-8" dirty="0">
              <a:solidFill>
                <a:srgbClr val="FFFFFF"/>
              </a:solidFill>
              <a:latin typeface="Verdana"/>
              <a:cs typeface="Verdana"/>
            </a:endParaRPr>
          </a:p>
          <a:p>
            <a:pPr marR="8096" algn="ctr">
              <a:spcBef>
                <a:spcPts val="45"/>
              </a:spcBef>
            </a:pPr>
            <a:endParaRPr lang="en-US" sz="100" spc="-8" dirty="0">
              <a:solidFill>
                <a:srgbClr val="FFFFFF"/>
              </a:solidFill>
              <a:latin typeface="Verdana"/>
              <a:cs typeface="Verdana"/>
            </a:endParaRPr>
          </a:p>
          <a:p>
            <a:pPr marR="8096" algn="ctr">
              <a:spcBef>
                <a:spcPts val="45"/>
              </a:spcBef>
            </a:pPr>
            <a:endParaRPr lang="en-US" sz="100" spc="-8" dirty="0">
              <a:solidFill>
                <a:srgbClr val="FFFFFF"/>
              </a:solidFill>
              <a:latin typeface="Verdana"/>
              <a:cs typeface="Verdana"/>
            </a:endParaRPr>
          </a:p>
          <a:p>
            <a:pPr marR="8096" algn="ctr">
              <a:spcBef>
                <a:spcPts val="45"/>
              </a:spcBef>
            </a:pPr>
            <a:endParaRPr lang="en-US" sz="100" spc="-8" dirty="0">
              <a:solidFill>
                <a:srgbClr val="FFFFFF"/>
              </a:solidFill>
              <a:latin typeface="Verdana"/>
              <a:cs typeface="Verdana"/>
            </a:endParaRPr>
          </a:p>
          <a:p>
            <a:pPr marR="8096" algn="ctr">
              <a:spcBef>
                <a:spcPts val="45"/>
              </a:spcBef>
            </a:pPr>
            <a:endParaRPr lang="en-US" sz="100" spc="-8" dirty="0">
              <a:solidFill>
                <a:srgbClr val="FFFFFF"/>
              </a:solidFill>
              <a:latin typeface="Verdana"/>
              <a:cs typeface="Verdana"/>
            </a:endParaRPr>
          </a:p>
          <a:p>
            <a:pPr marR="8096" algn="ctr">
              <a:spcBef>
                <a:spcPts val="45"/>
              </a:spcBef>
            </a:pPr>
            <a:r>
              <a:rPr sz="1400" dirty="0">
                <a:solidFill>
                  <a:srgbClr val="FFFFFF"/>
                </a:solidFill>
                <a:latin typeface="Arial MT"/>
                <a:cs typeface="Arial MT"/>
              </a:rPr>
              <a:t>IC </a:t>
            </a:r>
            <a:r>
              <a:rPr sz="1400" spc="8" dirty="0">
                <a:solidFill>
                  <a:srgbClr val="FFFFFF"/>
                </a:solidFill>
                <a:latin typeface="Arial MT"/>
                <a:cs typeface="Arial MT"/>
              </a:rPr>
              <a:t>Card</a:t>
            </a:r>
            <a:endParaRPr lang="en-US" sz="1400" spc="8" dirty="0">
              <a:solidFill>
                <a:srgbClr val="FFFFFF"/>
              </a:solidFill>
              <a:latin typeface="Arial MT"/>
              <a:cs typeface="Arial MT"/>
            </a:endParaRPr>
          </a:p>
          <a:p>
            <a:pPr marR="8096" algn="ctr">
              <a:spcBef>
                <a:spcPts val="45"/>
              </a:spcBef>
            </a:pPr>
            <a:endParaRPr lang="en-US" sz="788" spc="8" dirty="0">
              <a:solidFill>
                <a:srgbClr val="FFFFFF"/>
              </a:solidFill>
              <a:latin typeface="Arial MT"/>
              <a:cs typeface="Arial MT"/>
            </a:endParaRPr>
          </a:p>
        </p:txBody>
      </p:sp>
      <p:sp>
        <p:nvSpPr>
          <p:cNvPr id="63" name="object 48">
            <a:extLst>
              <a:ext uri="{FF2B5EF4-FFF2-40B4-BE49-F238E27FC236}">
                <a16:creationId xmlns:a16="http://schemas.microsoft.com/office/drawing/2014/main" id="{DC166856-78FB-445A-856B-FB3A57EE4764}"/>
              </a:ext>
            </a:extLst>
          </p:cNvPr>
          <p:cNvSpPr txBox="1"/>
          <p:nvPr/>
        </p:nvSpPr>
        <p:spPr>
          <a:xfrm>
            <a:off x="2485775" y="1322427"/>
            <a:ext cx="2338422" cy="452849"/>
          </a:xfrm>
          <a:prstGeom prst="rect">
            <a:avLst/>
          </a:prstGeom>
        </p:spPr>
        <p:txBody>
          <a:bodyPr vert="horz" wrap="square" lIns="0" tIns="9049" rIns="0" bIns="0" rtlCol="0">
            <a:spAutoFit/>
          </a:bodyPr>
          <a:lstStyle/>
          <a:p>
            <a:pPr marL="29528" indent="-30004">
              <a:spcBef>
                <a:spcPts val="71"/>
              </a:spcBef>
              <a:buClr>
                <a:srgbClr val="636466"/>
              </a:buClr>
              <a:buSzPct val="80000"/>
              <a:buFontTx/>
              <a:buChar char="■"/>
              <a:tabLst>
                <a:tab pos="30004" algn="l"/>
              </a:tabLst>
            </a:pPr>
            <a:r>
              <a:rPr lang="ja-JP" altLang="en-US" sz="1400" spc="-4" dirty="0">
                <a:solidFill>
                  <a:srgbClr val="231F20"/>
                </a:solidFill>
                <a:latin typeface="Microsoft YaHei" panose="020B0503020204020204" pitchFamily="34" charset="-122"/>
                <a:ea typeface="Microsoft YaHei" panose="020B0503020204020204" pitchFamily="34" charset="-122"/>
                <a:cs typeface="Microsoft YaHei"/>
              </a:rPr>
              <a:t>車両ナンバー読取カメラで</a:t>
            </a:r>
            <a:endParaRPr lang="en-US" altLang="ja-JP" sz="1400" spc="-4" dirty="0">
              <a:solidFill>
                <a:srgbClr val="231F20"/>
              </a:solidFill>
              <a:latin typeface="Microsoft YaHei" panose="020B0503020204020204" pitchFamily="34" charset="-122"/>
              <a:ea typeface="Microsoft YaHei" panose="020B0503020204020204" pitchFamily="34" charset="-122"/>
              <a:cs typeface="Microsoft YaHei"/>
            </a:endParaRPr>
          </a:p>
          <a:p>
            <a:pPr>
              <a:spcBef>
                <a:spcPts val="71"/>
              </a:spcBef>
              <a:buClr>
                <a:srgbClr val="636466"/>
              </a:buClr>
              <a:buSzPct val="80000"/>
              <a:tabLst>
                <a:tab pos="30004" algn="l"/>
              </a:tabLst>
            </a:pPr>
            <a:r>
              <a:rPr lang="en-US" altLang="ja-JP" sz="1400" spc="-4" dirty="0">
                <a:solidFill>
                  <a:srgbClr val="231F20"/>
                </a:solidFill>
                <a:latin typeface="Microsoft YaHei" panose="020B0503020204020204" pitchFamily="34" charset="-122"/>
                <a:ea typeface="Microsoft YaHei" panose="020B0503020204020204" pitchFamily="34" charset="-122"/>
                <a:cs typeface="Microsoft YaHei"/>
              </a:rPr>
              <a:t>  </a:t>
            </a:r>
            <a:r>
              <a:rPr lang="ja-JP" altLang="en-US" sz="1400" spc="-4" dirty="0">
                <a:solidFill>
                  <a:srgbClr val="231F20"/>
                </a:solidFill>
                <a:latin typeface="Microsoft YaHei" panose="020B0503020204020204" pitchFamily="34" charset="-122"/>
                <a:ea typeface="Microsoft YaHei" panose="020B0503020204020204" pitchFamily="34" charset="-122"/>
                <a:cs typeface="Microsoft YaHei"/>
              </a:rPr>
              <a:t>業者識別</a:t>
            </a:r>
            <a:endParaRPr sz="1400" dirty="0">
              <a:latin typeface="Microsoft YaHei" panose="020B0503020204020204" pitchFamily="34" charset="-122"/>
              <a:ea typeface="Microsoft YaHei" panose="020B0503020204020204" pitchFamily="34" charset="-122"/>
              <a:cs typeface="Microsoft YaHei"/>
            </a:endParaRPr>
          </a:p>
        </p:txBody>
      </p:sp>
      <p:grpSp>
        <p:nvGrpSpPr>
          <p:cNvPr id="2" name="グループ化 1"/>
          <p:cNvGrpSpPr/>
          <p:nvPr/>
        </p:nvGrpSpPr>
        <p:grpSpPr>
          <a:xfrm>
            <a:off x="2486670" y="1837457"/>
            <a:ext cx="2344465" cy="1529326"/>
            <a:chOff x="2486670" y="1761254"/>
            <a:chExt cx="1901635" cy="1240462"/>
          </a:xfrm>
        </p:grpSpPr>
        <p:pic>
          <p:nvPicPr>
            <p:cNvPr id="95" name="object 55">
              <a:extLst>
                <a:ext uri="{FF2B5EF4-FFF2-40B4-BE49-F238E27FC236}">
                  <a16:creationId xmlns:a16="http://schemas.microsoft.com/office/drawing/2014/main" id="{56BC7DCE-34FE-455E-9A45-9BB149D9DDB8}"/>
                </a:ext>
              </a:extLst>
            </p:cNvPr>
            <p:cNvPicPr/>
            <p:nvPr/>
          </p:nvPicPr>
          <p:blipFill>
            <a:blip r:embed="rId6" cstate="email">
              <a:extLst>
                <a:ext uri="{28A0092B-C50C-407E-A947-70E740481C1C}">
                  <a14:useLocalDpi xmlns:a14="http://schemas.microsoft.com/office/drawing/2010/main"/>
                </a:ext>
              </a:extLst>
            </a:blip>
            <a:stretch>
              <a:fillRect/>
            </a:stretch>
          </p:blipFill>
          <p:spPr>
            <a:xfrm>
              <a:off x="2486670" y="1761254"/>
              <a:ext cx="884787" cy="1240462"/>
            </a:xfrm>
            <a:prstGeom prst="rect">
              <a:avLst/>
            </a:prstGeom>
          </p:spPr>
        </p:pic>
        <p:pic>
          <p:nvPicPr>
            <p:cNvPr id="85" name="object 66">
              <a:extLst>
                <a:ext uri="{FF2B5EF4-FFF2-40B4-BE49-F238E27FC236}">
                  <a16:creationId xmlns:a16="http://schemas.microsoft.com/office/drawing/2014/main" id="{8C2F9CE7-7AEC-43AC-81ED-A84E2282CCD5}"/>
                </a:ext>
              </a:extLst>
            </p:cNvPr>
            <p:cNvPicPr/>
            <p:nvPr/>
          </p:nvPicPr>
          <p:blipFill>
            <a:blip r:embed="rId7" cstate="print"/>
            <a:stretch>
              <a:fillRect/>
            </a:stretch>
          </p:blipFill>
          <p:spPr>
            <a:xfrm>
              <a:off x="2697905" y="2381759"/>
              <a:ext cx="438538" cy="471357"/>
            </a:xfrm>
            <a:prstGeom prst="rect">
              <a:avLst/>
            </a:prstGeom>
          </p:spPr>
        </p:pic>
        <p:pic>
          <p:nvPicPr>
            <p:cNvPr id="86" name="object 67">
              <a:extLst>
                <a:ext uri="{FF2B5EF4-FFF2-40B4-BE49-F238E27FC236}">
                  <a16:creationId xmlns:a16="http://schemas.microsoft.com/office/drawing/2014/main" id="{CC1A7609-CF10-4CE4-95C1-BBA0CC5DCBBF}"/>
                </a:ext>
              </a:extLst>
            </p:cNvPr>
            <p:cNvPicPr/>
            <p:nvPr/>
          </p:nvPicPr>
          <p:blipFill>
            <a:blip r:embed="rId8" cstate="print"/>
            <a:stretch>
              <a:fillRect/>
            </a:stretch>
          </p:blipFill>
          <p:spPr>
            <a:xfrm>
              <a:off x="3565050" y="1968251"/>
              <a:ext cx="823255" cy="884865"/>
            </a:xfrm>
            <a:prstGeom prst="rect">
              <a:avLst/>
            </a:prstGeom>
          </p:spPr>
        </p:pic>
      </p:grpSp>
      <p:pic>
        <p:nvPicPr>
          <p:cNvPr id="87" name="object 68">
            <a:extLst>
              <a:ext uri="{FF2B5EF4-FFF2-40B4-BE49-F238E27FC236}">
                <a16:creationId xmlns:a16="http://schemas.microsoft.com/office/drawing/2014/main" id="{3888A308-12AA-4658-9D03-A1418A2AFA3A}"/>
              </a:ext>
            </a:extLst>
          </p:cNvPr>
          <p:cNvPicPr/>
          <p:nvPr/>
        </p:nvPicPr>
        <p:blipFill>
          <a:blip r:embed="rId9" cstate="print"/>
          <a:stretch>
            <a:fillRect/>
          </a:stretch>
        </p:blipFill>
        <p:spPr>
          <a:xfrm>
            <a:off x="3603692" y="4309266"/>
            <a:ext cx="279511" cy="205849"/>
          </a:xfrm>
          <a:prstGeom prst="rect">
            <a:avLst/>
          </a:prstGeom>
        </p:spPr>
      </p:pic>
      <p:pic>
        <p:nvPicPr>
          <p:cNvPr id="88" name="object 69">
            <a:extLst>
              <a:ext uri="{FF2B5EF4-FFF2-40B4-BE49-F238E27FC236}">
                <a16:creationId xmlns:a16="http://schemas.microsoft.com/office/drawing/2014/main" id="{286E2080-D4A3-4802-BFAF-AE4C8676C82C}"/>
              </a:ext>
            </a:extLst>
          </p:cNvPr>
          <p:cNvPicPr/>
          <p:nvPr/>
        </p:nvPicPr>
        <p:blipFill>
          <a:blip r:embed="rId10" cstate="print"/>
          <a:stretch>
            <a:fillRect/>
          </a:stretch>
        </p:blipFill>
        <p:spPr>
          <a:xfrm>
            <a:off x="1946739" y="3560926"/>
            <a:ext cx="540000" cy="411668"/>
          </a:xfrm>
          <a:prstGeom prst="rect">
            <a:avLst/>
          </a:prstGeom>
        </p:spPr>
      </p:pic>
      <p:pic>
        <p:nvPicPr>
          <p:cNvPr id="89" name="object 70">
            <a:extLst>
              <a:ext uri="{FF2B5EF4-FFF2-40B4-BE49-F238E27FC236}">
                <a16:creationId xmlns:a16="http://schemas.microsoft.com/office/drawing/2014/main" id="{163D2A96-1BEB-4986-8E7A-A8064120B12E}"/>
              </a:ext>
            </a:extLst>
          </p:cNvPr>
          <p:cNvPicPr/>
          <p:nvPr/>
        </p:nvPicPr>
        <p:blipFill>
          <a:blip r:embed="rId11" cstate="print"/>
          <a:stretch>
            <a:fillRect/>
          </a:stretch>
        </p:blipFill>
        <p:spPr>
          <a:xfrm>
            <a:off x="4938192" y="3560926"/>
            <a:ext cx="540000" cy="411668"/>
          </a:xfrm>
          <a:prstGeom prst="rect">
            <a:avLst/>
          </a:prstGeom>
        </p:spPr>
      </p:pic>
      <p:pic>
        <p:nvPicPr>
          <p:cNvPr id="90" name="object 71">
            <a:extLst>
              <a:ext uri="{FF2B5EF4-FFF2-40B4-BE49-F238E27FC236}">
                <a16:creationId xmlns:a16="http://schemas.microsoft.com/office/drawing/2014/main" id="{A7B4DA73-653A-43F5-9B64-F5D306E577FD}"/>
              </a:ext>
            </a:extLst>
          </p:cNvPr>
          <p:cNvPicPr/>
          <p:nvPr/>
        </p:nvPicPr>
        <p:blipFill>
          <a:blip r:embed="rId11" cstate="print"/>
          <a:stretch>
            <a:fillRect/>
          </a:stretch>
        </p:blipFill>
        <p:spPr>
          <a:xfrm>
            <a:off x="7312281" y="3560926"/>
            <a:ext cx="540000" cy="411668"/>
          </a:xfrm>
          <a:prstGeom prst="rect">
            <a:avLst/>
          </a:prstGeom>
        </p:spPr>
      </p:pic>
      <p:pic>
        <p:nvPicPr>
          <p:cNvPr id="92" name="object 73">
            <a:extLst>
              <a:ext uri="{FF2B5EF4-FFF2-40B4-BE49-F238E27FC236}">
                <a16:creationId xmlns:a16="http://schemas.microsoft.com/office/drawing/2014/main" id="{D7D4FC00-D53A-442F-ADFE-B3FB73988805}"/>
              </a:ext>
            </a:extLst>
          </p:cNvPr>
          <p:cNvPicPr/>
          <p:nvPr/>
        </p:nvPicPr>
        <p:blipFill>
          <a:blip r:embed="rId12" cstate="email">
            <a:extLst>
              <a:ext uri="{28A0092B-C50C-407E-A947-70E740481C1C}">
                <a14:useLocalDpi xmlns:a14="http://schemas.microsoft.com/office/drawing/2010/main"/>
              </a:ext>
            </a:extLst>
          </a:blip>
          <a:stretch>
            <a:fillRect/>
          </a:stretch>
        </p:blipFill>
        <p:spPr>
          <a:xfrm>
            <a:off x="2785946" y="4117827"/>
            <a:ext cx="579029" cy="504440"/>
          </a:xfrm>
          <a:prstGeom prst="rect">
            <a:avLst/>
          </a:prstGeom>
        </p:spPr>
      </p:pic>
      <p:sp>
        <p:nvSpPr>
          <p:cNvPr id="66" name="object 76">
            <a:extLst>
              <a:ext uri="{FF2B5EF4-FFF2-40B4-BE49-F238E27FC236}">
                <a16:creationId xmlns:a16="http://schemas.microsoft.com/office/drawing/2014/main" id="{FB8F5E01-4014-440F-B704-5CE2EFF8441B}"/>
              </a:ext>
            </a:extLst>
          </p:cNvPr>
          <p:cNvSpPr txBox="1"/>
          <p:nvPr/>
        </p:nvSpPr>
        <p:spPr>
          <a:xfrm>
            <a:off x="2589460" y="4698427"/>
            <a:ext cx="972000" cy="216000"/>
          </a:xfrm>
          <a:prstGeom prst="rect">
            <a:avLst/>
          </a:prstGeom>
        </p:spPr>
        <p:txBody>
          <a:bodyPr vert="horz" wrap="square" lIns="0" tIns="11906" rIns="0" bIns="0" rtlCol="0">
            <a:spAutoFit/>
          </a:bodyPr>
          <a:lstStyle/>
          <a:p>
            <a:pPr>
              <a:spcBef>
                <a:spcPts val="94"/>
              </a:spcBef>
            </a:pPr>
            <a:r>
              <a:rPr sz="1200" spc="19" dirty="0">
                <a:solidFill>
                  <a:srgbClr val="231F20"/>
                </a:solidFill>
                <a:latin typeface="Microsoft YaHei"/>
                <a:cs typeface="Microsoft YaHei"/>
              </a:rPr>
              <a:t>計量センサー</a:t>
            </a:r>
            <a:endParaRPr sz="1200" dirty="0">
              <a:solidFill>
                <a:prstClr val="black"/>
              </a:solidFill>
              <a:latin typeface="Microsoft YaHei"/>
              <a:cs typeface="Microsoft YaHei"/>
            </a:endParaRPr>
          </a:p>
        </p:txBody>
      </p:sp>
      <p:sp>
        <p:nvSpPr>
          <p:cNvPr id="67" name="object 77">
            <a:extLst>
              <a:ext uri="{FF2B5EF4-FFF2-40B4-BE49-F238E27FC236}">
                <a16:creationId xmlns:a16="http://schemas.microsoft.com/office/drawing/2014/main" id="{13F37177-241B-4D1B-A1A3-EA5609FE56AF}"/>
              </a:ext>
            </a:extLst>
          </p:cNvPr>
          <p:cNvSpPr txBox="1"/>
          <p:nvPr/>
        </p:nvSpPr>
        <p:spPr>
          <a:xfrm>
            <a:off x="5413756" y="4698427"/>
            <a:ext cx="972000" cy="216000"/>
          </a:xfrm>
          <a:prstGeom prst="rect">
            <a:avLst/>
          </a:prstGeom>
        </p:spPr>
        <p:txBody>
          <a:bodyPr vert="horz" wrap="square" lIns="0" tIns="11906" rIns="0" bIns="0" rtlCol="0">
            <a:spAutoFit/>
          </a:bodyPr>
          <a:lstStyle/>
          <a:p>
            <a:pPr>
              <a:spcBef>
                <a:spcPts val="94"/>
              </a:spcBef>
            </a:pPr>
            <a:r>
              <a:rPr sz="1200" spc="19" dirty="0">
                <a:solidFill>
                  <a:srgbClr val="231F20"/>
                </a:solidFill>
                <a:latin typeface="Microsoft YaHei"/>
                <a:cs typeface="Microsoft YaHei"/>
              </a:rPr>
              <a:t>計量センサー</a:t>
            </a:r>
            <a:endParaRPr sz="1200" dirty="0">
              <a:solidFill>
                <a:prstClr val="black"/>
              </a:solidFill>
              <a:latin typeface="Microsoft YaHei"/>
              <a:cs typeface="Microsoft YaHei"/>
            </a:endParaRPr>
          </a:p>
        </p:txBody>
      </p:sp>
      <p:sp>
        <p:nvSpPr>
          <p:cNvPr id="69" name="object 63">
            <a:extLst>
              <a:ext uri="{FF2B5EF4-FFF2-40B4-BE49-F238E27FC236}">
                <a16:creationId xmlns:a16="http://schemas.microsoft.com/office/drawing/2014/main" id="{3826EC66-F03C-48AD-A9C3-C966F1C37E4C}"/>
              </a:ext>
            </a:extLst>
          </p:cNvPr>
          <p:cNvSpPr/>
          <p:nvPr/>
        </p:nvSpPr>
        <p:spPr>
          <a:xfrm>
            <a:off x="4298043" y="4885130"/>
            <a:ext cx="3342562" cy="792000"/>
          </a:xfrm>
          <a:custGeom>
            <a:avLst/>
            <a:gdLst/>
            <a:ahLst/>
            <a:cxnLst/>
            <a:rect l="l" t="t" r="r" b="b"/>
            <a:pathLst>
              <a:path w="1260475" h="389254">
                <a:moveTo>
                  <a:pt x="1260005" y="119507"/>
                </a:moveTo>
                <a:lnTo>
                  <a:pt x="1258544" y="112369"/>
                </a:lnTo>
                <a:lnTo>
                  <a:pt x="1254594" y="106514"/>
                </a:lnTo>
                <a:lnTo>
                  <a:pt x="1248740" y="102565"/>
                </a:lnTo>
                <a:lnTo>
                  <a:pt x="1241602" y="101117"/>
                </a:lnTo>
                <a:lnTo>
                  <a:pt x="654304" y="101117"/>
                </a:lnTo>
                <a:lnTo>
                  <a:pt x="630542" y="0"/>
                </a:lnTo>
                <a:lnTo>
                  <a:pt x="606526" y="101117"/>
                </a:lnTo>
                <a:lnTo>
                  <a:pt x="18402" y="101117"/>
                </a:lnTo>
                <a:lnTo>
                  <a:pt x="11252" y="102565"/>
                </a:lnTo>
                <a:lnTo>
                  <a:pt x="5397" y="106514"/>
                </a:lnTo>
                <a:lnTo>
                  <a:pt x="1447" y="112369"/>
                </a:lnTo>
                <a:lnTo>
                  <a:pt x="0" y="119507"/>
                </a:lnTo>
                <a:lnTo>
                  <a:pt x="0" y="370713"/>
                </a:lnTo>
                <a:lnTo>
                  <a:pt x="1447" y="377863"/>
                </a:lnTo>
                <a:lnTo>
                  <a:pt x="5397" y="383705"/>
                </a:lnTo>
                <a:lnTo>
                  <a:pt x="11252" y="387667"/>
                </a:lnTo>
                <a:lnTo>
                  <a:pt x="18402" y="389115"/>
                </a:lnTo>
                <a:lnTo>
                  <a:pt x="1241602" y="389115"/>
                </a:lnTo>
                <a:lnTo>
                  <a:pt x="1248740" y="387667"/>
                </a:lnTo>
                <a:lnTo>
                  <a:pt x="1254594" y="383705"/>
                </a:lnTo>
                <a:lnTo>
                  <a:pt x="1258544" y="377863"/>
                </a:lnTo>
                <a:lnTo>
                  <a:pt x="1260005" y="370713"/>
                </a:lnTo>
                <a:lnTo>
                  <a:pt x="1260005" y="119507"/>
                </a:lnTo>
                <a:close/>
              </a:path>
            </a:pathLst>
          </a:custGeom>
          <a:solidFill>
            <a:srgbClr val="646562"/>
          </a:solidFill>
        </p:spPr>
        <p:txBody>
          <a:bodyPr wrap="square" lIns="0" tIns="0" rIns="0" bIns="0" rtlCol="0"/>
          <a:lstStyle/>
          <a:p>
            <a:pPr defTabSz="685800">
              <a:defRPr/>
            </a:pPr>
            <a:endParaRPr kumimoji="0" sz="1350" kern="0">
              <a:solidFill>
                <a:prstClr val="black"/>
              </a:solidFill>
            </a:endParaRPr>
          </a:p>
        </p:txBody>
      </p:sp>
      <p:sp>
        <p:nvSpPr>
          <p:cNvPr id="70" name="object 64">
            <a:extLst>
              <a:ext uri="{FF2B5EF4-FFF2-40B4-BE49-F238E27FC236}">
                <a16:creationId xmlns:a16="http://schemas.microsoft.com/office/drawing/2014/main" id="{617DCE7A-E01F-4C65-BC5D-70A27F95DCB6}"/>
              </a:ext>
            </a:extLst>
          </p:cNvPr>
          <p:cNvSpPr txBox="1"/>
          <p:nvPr/>
        </p:nvSpPr>
        <p:spPr bwMode="gray">
          <a:xfrm>
            <a:off x="4268672" y="5085558"/>
            <a:ext cx="3573056" cy="576000"/>
          </a:xfrm>
          <a:prstGeom prst="rect">
            <a:avLst/>
          </a:prstGeom>
        </p:spPr>
        <p:txBody>
          <a:bodyPr vert="horz" wrap="square" lIns="0" tIns="9049" rIns="0" bIns="0" rtlCol="0">
            <a:spAutoFit/>
          </a:bodyPr>
          <a:lstStyle/>
          <a:p>
            <a:pPr marL="29051" marR="3810" indent="-20003" algn="ctr">
              <a:lnSpc>
                <a:spcPct val="128800"/>
              </a:lnSpc>
              <a:spcBef>
                <a:spcPts val="71"/>
              </a:spcBef>
            </a:pPr>
            <a:r>
              <a:rPr sz="1400" spc="-169" dirty="0" err="1">
                <a:solidFill>
                  <a:srgbClr val="FFFFFF"/>
                </a:solidFill>
                <a:latin typeface="Microsoft YaHei"/>
                <a:cs typeface="Microsoft YaHei"/>
              </a:rPr>
              <a:t>Ｉ</a:t>
            </a:r>
            <a:r>
              <a:rPr sz="1400" spc="-34" dirty="0" err="1">
                <a:solidFill>
                  <a:srgbClr val="FFFFFF"/>
                </a:solidFill>
                <a:latin typeface="Microsoft YaHei"/>
                <a:cs typeface="Microsoft YaHei"/>
              </a:rPr>
              <a:t>Ｃ</a:t>
            </a:r>
            <a:r>
              <a:rPr sz="1400" spc="11" dirty="0" err="1">
                <a:solidFill>
                  <a:srgbClr val="FFFFFF"/>
                </a:solidFill>
                <a:latin typeface="Microsoft YaHei"/>
                <a:cs typeface="Microsoft YaHei"/>
              </a:rPr>
              <a:t>カー</a:t>
            </a:r>
            <a:r>
              <a:rPr sz="1400" spc="-98" dirty="0" err="1">
                <a:solidFill>
                  <a:srgbClr val="FFFFFF"/>
                </a:solidFill>
                <a:latin typeface="Microsoft YaHei"/>
                <a:cs typeface="Microsoft YaHei"/>
              </a:rPr>
              <a:t>ド・</a:t>
            </a:r>
            <a:r>
              <a:rPr sz="1400" spc="11" dirty="0" err="1">
                <a:solidFill>
                  <a:srgbClr val="FFFFFF"/>
                </a:solidFill>
                <a:latin typeface="Microsoft YaHei"/>
                <a:cs typeface="Microsoft YaHei"/>
              </a:rPr>
              <a:t>車両ナンバーによる</a:t>
            </a:r>
            <a:endParaRPr lang="en-US" sz="1400" spc="11" dirty="0">
              <a:solidFill>
                <a:srgbClr val="FFFFFF"/>
              </a:solidFill>
              <a:latin typeface="Microsoft YaHei"/>
              <a:cs typeface="Microsoft YaHei"/>
            </a:endParaRPr>
          </a:p>
          <a:p>
            <a:pPr marL="29051" marR="3810" indent="-20003" algn="ctr">
              <a:lnSpc>
                <a:spcPct val="128800"/>
              </a:lnSpc>
              <a:spcBef>
                <a:spcPts val="71"/>
              </a:spcBef>
            </a:pPr>
            <a:r>
              <a:rPr sz="1400" spc="11" dirty="0" err="1">
                <a:solidFill>
                  <a:srgbClr val="FFFFFF"/>
                </a:solidFill>
                <a:latin typeface="Microsoft YaHei"/>
                <a:cs typeface="Microsoft YaHei"/>
              </a:rPr>
              <a:t>業者識別</a:t>
            </a:r>
            <a:r>
              <a:rPr sz="1400" spc="-120" dirty="0" err="1">
                <a:solidFill>
                  <a:srgbClr val="FFFFFF"/>
                </a:solidFill>
                <a:latin typeface="Microsoft YaHei"/>
                <a:cs typeface="Microsoft YaHei"/>
              </a:rPr>
              <a:t>、</a:t>
            </a:r>
            <a:r>
              <a:rPr sz="1400" spc="11" dirty="0" err="1">
                <a:solidFill>
                  <a:srgbClr val="FFFFFF"/>
                </a:solidFill>
                <a:latin typeface="Microsoft YaHei"/>
                <a:cs typeface="Microsoft YaHei"/>
              </a:rPr>
              <a:t>廃棄前後の計量で不正防止</a:t>
            </a:r>
            <a:r>
              <a:rPr sz="1400" spc="11" dirty="0">
                <a:solidFill>
                  <a:srgbClr val="FFFFFF"/>
                </a:solidFill>
                <a:latin typeface="Microsoft YaHei"/>
                <a:cs typeface="Microsoft YaHei"/>
              </a:rPr>
              <a:t>！</a:t>
            </a:r>
            <a:endParaRPr sz="1400" dirty="0">
              <a:solidFill>
                <a:prstClr val="black"/>
              </a:solidFill>
              <a:latin typeface="Microsoft YaHei"/>
              <a:cs typeface="Microsoft YaHei"/>
            </a:endParaRPr>
          </a:p>
        </p:txBody>
      </p:sp>
      <p:pic>
        <p:nvPicPr>
          <p:cNvPr id="83" name="object 98">
            <a:extLst>
              <a:ext uri="{FF2B5EF4-FFF2-40B4-BE49-F238E27FC236}">
                <a16:creationId xmlns:a16="http://schemas.microsoft.com/office/drawing/2014/main" id="{2CA47D3B-F313-4374-8D0D-BE627CA3ECB3}"/>
              </a:ext>
            </a:extLst>
          </p:cNvPr>
          <p:cNvPicPr/>
          <p:nvPr/>
        </p:nvPicPr>
        <p:blipFill>
          <a:blip r:embed="rId13" cstate="email">
            <a:extLst>
              <a:ext uri="{28A0092B-C50C-407E-A947-70E740481C1C}">
                <a14:useLocalDpi xmlns:a14="http://schemas.microsoft.com/office/drawing/2010/main"/>
              </a:ext>
            </a:extLst>
          </a:blip>
          <a:stretch>
            <a:fillRect/>
          </a:stretch>
        </p:blipFill>
        <p:spPr>
          <a:xfrm>
            <a:off x="5423214" y="4184698"/>
            <a:ext cx="707611" cy="457363"/>
          </a:xfrm>
          <a:prstGeom prst="rect">
            <a:avLst/>
          </a:prstGeom>
        </p:spPr>
      </p:pic>
      <p:sp>
        <p:nvSpPr>
          <p:cNvPr id="72" name="object 93">
            <a:extLst>
              <a:ext uri="{FF2B5EF4-FFF2-40B4-BE49-F238E27FC236}">
                <a16:creationId xmlns:a16="http://schemas.microsoft.com/office/drawing/2014/main" id="{E7FF7A8D-1E53-4327-B6A4-3CF9E28C065A}"/>
              </a:ext>
            </a:extLst>
          </p:cNvPr>
          <p:cNvSpPr txBox="1"/>
          <p:nvPr/>
        </p:nvSpPr>
        <p:spPr>
          <a:xfrm>
            <a:off x="798552" y="4156546"/>
            <a:ext cx="1224753" cy="286136"/>
          </a:xfrm>
          <a:prstGeom prst="rect">
            <a:avLst/>
          </a:prstGeom>
        </p:spPr>
        <p:txBody>
          <a:bodyPr vert="horz" wrap="square" lIns="0" tIns="9049" rIns="0" bIns="0" rtlCol="0">
            <a:spAutoFit/>
          </a:bodyPr>
          <a:lstStyle/>
          <a:p>
            <a:pPr>
              <a:spcBef>
                <a:spcPts val="71"/>
              </a:spcBef>
            </a:pPr>
            <a:r>
              <a:rPr spc="26" dirty="0">
                <a:solidFill>
                  <a:srgbClr val="231F20"/>
                </a:solidFill>
                <a:latin typeface="Wingdings"/>
                <a:cs typeface="Wingdings"/>
              </a:rPr>
              <a:t></a:t>
            </a:r>
            <a:r>
              <a:rPr spc="-5" baseline="5555" dirty="0" err="1">
                <a:solidFill>
                  <a:srgbClr val="231F20"/>
                </a:solidFill>
                <a:latin typeface="Microsoft YaHei UI Light" panose="020B0502040204020203" pitchFamily="34" charset="-122"/>
                <a:ea typeface="Microsoft YaHei UI Light" panose="020B0502040204020203" pitchFamily="34" charset="-122"/>
                <a:cs typeface="Microsoft YaHei UI Light"/>
              </a:rPr>
              <a:t>車両</a:t>
            </a:r>
            <a:r>
              <a:rPr lang="ja-JP" altLang="en-US" spc="-5" baseline="5555" dirty="0">
                <a:solidFill>
                  <a:srgbClr val="231F20"/>
                </a:solidFill>
                <a:latin typeface="Microsoft YaHei UI Light" panose="020B0502040204020203" pitchFamily="34" charset="-122"/>
                <a:ea typeface="Microsoft YaHei UI Light" panose="020B0502040204020203" pitchFamily="34" charset="-122"/>
                <a:cs typeface="Microsoft YaHei UI Light"/>
              </a:rPr>
              <a:t>ナンバー</a:t>
            </a:r>
            <a:endParaRPr baseline="5555" dirty="0">
              <a:latin typeface="Microsoft YaHei UI Light" panose="020B0502040204020203" pitchFamily="34" charset="-122"/>
              <a:ea typeface="Microsoft YaHei UI Light" panose="020B0502040204020203" pitchFamily="34" charset="-122"/>
              <a:cs typeface="Microsoft YaHei UI Light"/>
            </a:endParaRPr>
          </a:p>
        </p:txBody>
      </p:sp>
      <p:sp>
        <p:nvSpPr>
          <p:cNvPr id="73" name="object 94">
            <a:extLst>
              <a:ext uri="{FF2B5EF4-FFF2-40B4-BE49-F238E27FC236}">
                <a16:creationId xmlns:a16="http://schemas.microsoft.com/office/drawing/2014/main" id="{EF8A6CAE-B919-402A-B41B-4E27CB2E7F68}"/>
              </a:ext>
            </a:extLst>
          </p:cNvPr>
          <p:cNvSpPr txBox="1"/>
          <p:nvPr/>
        </p:nvSpPr>
        <p:spPr>
          <a:xfrm>
            <a:off x="798551" y="4388196"/>
            <a:ext cx="864000" cy="286136"/>
          </a:xfrm>
          <a:prstGeom prst="rect">
            <a:avLst/>
          </a:prstGeom>
        </p:spPr>
        <p:txBody>
          <a:bodyPr vert="horz" wrap="square" lIns="0" tIns="9049" rIns="0" bIns="0" rtlCol="0">
            <a:spAutoFit/>
          </a:bodyPr>
          <a:lstStyle/>
          <a:p>
            <a:pPr>
              <a:spcBef>
                <a:spcPts val="71"/>
              </a:spcBef>
            </a:pPr>
            <a:r>
              <a:rPr spc="26" dirty="0">
                <a:solidFill>
                  <a:srgbClr val="231F20"/>
                </a:solidFill>
                <a:latin typeface="Wingdings"/>
                <a:cs typeface="Wingdings"/>
              </a:rPr>
              <a:t></a:t>
            </a:r>
            <a:r>
              <a:rPr spc="-5" baseline="5555" dirty="0" err="1">
                <a:solidFill>
                  <a:srgbClr val="231F20"/>
                </a:solidFill>
                <a:latin typeface="Microsoft YaHei UI Light" panose="020B0502040204020203" pitchFamily="34" charset="-122"/>
                <a:ea typeface="Microsoft YaHei UI Light" panose="020B0502040204020203" pitchFamily="34" charset="-122"/>
                <a:cs typeface="Microsoft YaHei UI Light"/>
              </a:rPr>
              <a:t>業者名</a:t>
            </a:r>
            <a:endParaRPr baseline="5555" dirty="0">
              <a:latin typeface="Microsoft YaHei UI Light" panose="020B0502040204020203" pitchFamily="34" charset="-122"/>
              <a:ea typeface="Microsoft YaHei UI Light" panose="020B0502040204020203" pitchFamily="34" charset="-122"/>
              <a:cs typeface="Microsoft YaHei UI Light"/>
            </a:endParaRPr>
          </a:p>
        </p:txBody>
      </p:sp>
      <p:sp>
        <p:nvSpPr>
          <p:cNvPr id="74" name="object 95">
            <a:extLst>
              <a:ext uri="{FF2B5EF4-FFF2-40B4-BE49-F238E27FC236}">
                <a16:creationId xmlns:a16="http://schemas.microsoft.com/office/drawing/2014/main" id="{48BAB00B-636A-496B-84E8-3760F55120BE}"/>
              </a:ext>
            </a:extLst>
          </p:cNvPr>
          <p:cNvSpPr txBox="1"/>
          <p:nvPr/>
        </p:nvSpPr>
        <p:spPr>
          <a:xfrm>
            <a:off x="798551" y="4619847"/>
            <a:ext cx="936000" cy="286136"/>
          </a:xfrm>
          <a:prstGeom prst="rect">
            <a:avLst/>
          </a:prstGeom>
        </p:spPr>
        <p:txBody>
          <a:bodyPr vert="horz" wrap="square" lIns="0" tIns="9049" rIns="0" bIns="0" rtlCol="0">
            <a:spAutoFit/>
          </a:bodyPr>
          <a:lstStyle/>
          <a:p>
            <a:pPr>
              <a:spcBef>
                <a:spcPts val="71"/>
              </a:spcBef>
            </a:pPr>
            <a:r>
              <a:rPr spc="26" dirty="0">
                <a:solidFill>
                  <a:srgbClr val="231F20"/>
                </a:solidFill>
                <a:latin typeface="Wingdings"/>
                <a:cs typeface="Wingdings"/>
              </a:rPr>
              <a:t></a:t>
            </a:r>
            <a:r>
              <a:rPr spc="-5" baseline="5555" dirty="0" err="1">
                <a:solidFill>
                  <a:srgbClr val="231F20"/>
                </a:solidFill>
                <a:latin typeface="Microsoft YaHei UI Light"/>
                <a:cs typeface="Microsoft YaHei UI Light"/>
              </a:rPr>
              <a:t>搬入品目</a:t>
            </a:r>
            <a:endParaRPr baseline="5555" dirty="0">
              <a:latin typeface="Microsoft YaHei UI Light"/>
              <a:cs typeface="Microsoft YaHei UI Light"/>
            </a:endParaRPr>
          </a:p>
        </p:txBody>
      </p:sp>
      <p:sp>
        <p:nvSpPr>
          <p:cNvPr id="81" name="正方形/長方形 80"/>
          <p:cNvSpPr>
            <a:spLocks noChangeAspect="1"/>
          </p:cNvSpPr>
          <p:nvPr/>
        </p:nvSpPr>
        <p:spPr>
          <a:xfrm>
            <a:off x="794717" y="4708477"/>
            <a:ext cx="142816" cy="144000"/>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a:p>
        </p:txBody>
      </p:sp>
      <p:pic>
        <p:nvPicPr>
          <p:cNvPr id="82" name="object 86">
            <a:extLst>
              <a:ext uri="{FF2B5EF4-FFF2-40B4-BE49-F238E27FC236}">
                <a16:creationId xmlns:a16="http://schemas.microsoft.com/office/drawing/2014/main" id="{22EEBEA7-D952-4060-8E88-A89E3965E044}"/>
              </a:ext>
            </a:extLst>
          </p:cNvPr>
          <p:cNvPicPr/>
          <p:nvPr/>
        </p:nvPicPr>
        <p:blipFill>
          <a:blip r:embed="rId14" cstate="print"/>
          <a:stretch>
            <a:fillRect/>
          </a:stretch>
        </p:blipFill>
        <p:spPr>
          <a:xfrm>
            <a:off x="6576752" y="4118805"/>
            <a:ext cx="640771" cy="630247"/>
          </a:xfrm>
          <a:prstGeom prst="rect">
            <a:avLst/>
          </a:prstGeom>
        </p:spPr>
      </p:pic>
      <p:pic>
        <p:nvPicPr>
          <p:cNvPr id="43" name="object 80">
            <a:extLst>
              <a:ext uri="{FF2B5EF4-FFF2-40B4-BE49-F238E27FC236}">
                <a16:creationId xmlns:a16="http://schemas.microsoft.com/office/drawing/2014/main" id="{21BDB53E-662C-48B5-9FD0-76482DCBBAB9}"/>
              </a:ext>
            </a:extLst>
          </p:cNvPr>
          <p:cNvPicPr/>
          <p:nvPr/>
        </p:nvPicPr>
        <p:blipFill>
          <a:blip r:embed="rId15" cstate="email">
            <a:extLst>
              <a:ext uri="{28A0092B-C50C-407E-A947-70E740481C1C}">
                <a14:useLocalDpi xmlns:a14="http://schemas.microsoft.com/office/drawing/2010/main"/>
              </a:ext>
            </a:extLst>
          </a:blip>
          <a:stretch>
            <a:fillRect/>
          </a:stretch>
        </p:blipFill>
        <p:spPr>
          <a:xfrm>
            <a:off x="2288821" y="2827188"/>
            <a:ext cx="2840182" cy="2282546"/>
          </a:xfrm>
          <a:prstGeom prst="rect">
            <a:avLst/>
          </a:prstGeom>
        </p:spPr>
      </p:pic>
      <p:pic>
        <p:nvPicPr>
          <p:cNvPr id="44" name="object 81">
            <a:extLst>
              <a:ext uri="{FF2B5EF4-FFF2-40B4-BE49-F238E27FC236}">
                <a16:creationId xmlns:a16="http://schemas.microsoft.com/office/drawing/2014/main" id="{38382112-BC5F-4C00-B8FB-2BE805BB868D}"/>
              </a:ext>
            </a:extLst>
          </p:cNvPr>
          <p:cNvPicPr/>
          <p:nvPr/>
        </p:nvPicPr>
        <p:blipFill>
          <a:blip r:embed="rId16" cstate="print"/>
          <a:stretch>
            <a:fillRect/>
          </a:stretch>
        </p:blipFill>
        <p:spPr>
          <a:xfrm>
            <a:off x="3214295" y="3490834"/>
            <a:ext cx="905931" cy="551853"/>
          </a:xfrm>
          <a:prstGeom prst="rect">
            <a:avLst/>
          </a:prstGeom>
        </p:spPr>
      </p:pic>
      <p:pic>
        <p:nvPicPr>
          <p:cNvPr id="45" name="object 82">
            <a:extLst>
              <a:ext uri="{FF2B5EF4-FFF2-40B4-BE49-F238E27FC236}">
                <a16:creationId xmlns:a16="http://schemas.microsoft.com/office/drawing/2014/main" id="{5704A46C-ABCF-488C-9588-10EF2AB5968E}"/>
              </a:ext>
            </a:extLst>
          </p:cNvPr>
          <p:cNvPicPr/>
          <p:nvPr/>
        </p:nvPicPr>
        <p:blipFill>
          <a:blip r:embed="rId17" cstate="email">
            <a:extLst>
              <a:ext uri="{28A0092B-C50C-407E-A947-70E740481C1C}">
                <a14:useLocalDpi xmlns:a14="http://schemas.microsoft.com/office/drawing/2010/main"/>
              </a:ext>
            </a:extLst>
          </a:blip>
          <a:stretch>
            <a:fillRect/>
          </a:stretch>
        </p:blipFill>
        <p:spPr>
          <a:xfrm>
            <a:off x="4874773" y="2839280"/>
            <a:ext cx="2840182" cy="2282546"/>
          </a:xfrm>
          <a:prstGeom prst="rect">
            <a:avLst/>
          </a:prstGeom>
        </p:spPr>
      </p:pic>
      <p:pic>
        <p:nvPicPr>
          <p:cNvPr id="46" name="object 83">
            <a:extLst>
              <a:ext uri="{FF2B5EF4-FFF2-40B4-BE49-F238E27FC236}">
                <a16:creationId xmlns:a16="http://schemas.microsoft.com/office/drawing/2014/main" id="{9F2210C2-6A19-49A6-9716-B46209370EF6}"/>
              </a:ext>
            </a:extLst>
          </p:cNvPr>
          <p:cNvPicPr/>
          <p:nvPr/>
        </p:nvPicPr>
        <p:blipFill>
          <a:blip r:embed="rId18" cstate="print"/>
          <a:stretch>
            <a:fillRect/>
          </a:stretch>
        </p:blipFill>
        <p:spPr>
          <a:xfrm>
            <a:off x="5825211" y="3490834"/>
            <a:ext cx="905916" cy="551853"/>
          </a:xfrm>
          <a:prstGeom prst="rect">
            <a:avLst/>
          </a:prstGeom>
        </p:spPr>
      </p:pic>
      <p:pic>
        <p:nvPicPr>
          <p:cNvPr id="47" name="object 84">
            <a:extLst>
              <a:ext uri="{FF2B5EF4-FFF2-40B4-BE49-F238E27FC236}">
                <a16:creationId xmlns:a16="http://schemas.microsoft.com/office/drawing/2014/main" id="{38854010-741E-4398-A533-D6B70AD6B961}"/>
              </a:ext>
            </a:extLst>
          </p:cNvPr>
          <p:cNvPicPr/>
          <p:nvPr/>
        </p:nvPicPr>
        <p:blipFill>
          <a:blip r:embed="rId19" cstate="email">
            <a:extLst>
              <a:ext uri="{28A0092B-C50C-407E-A947-70E740481C1C}">
                <a14:useLocalDpi xmlns:a14="http://schemas.microsoft.com/office/drawing/2010/main"/>
              </a:ext>
            </a:extLst>
          </a:blip>
          <a:stretch>
            <a:fillRect/>
          </a:stretch>
        </p:blipFill>
        <p:spPr>
          <a:xfrm>
            <a:off x="7129793" y="2846385"/>
            <a:ext cx="2840182" cy="2282546"/>
          </a:xfrm>
          <a:prstGeom prst="rect">
            <a:avLst/>
          </a:prstGeom>
        </p:spPr>
      </p:pic>
      <p:pic>
        <p:nvPicPr>
          <p:cNvPr id="48" name="object 85">
            <a:extLst>
              <a:ext uri="{FF2B5EF4-FFF2-40B4-BE49-F238E27FC236}">
                <a16:creationId xmlns:a16="http://schemas.microsoft.com/office/drawing/2014/main" id="{EEE466C6-D58A-4B35-A56A-DFEDB08CF98D}"/>
              </a:ext>
            </a:extLst>
          </p:cNvPr>
          <p:cNvPicPr/>
          <p:nvPr/>
        </p:nvPicPr>
        <p:blipFill>
          <a:blip r:embed="rId20" cstate="print"/>
          <a:stretch>
            <a:fillRect/>
          </a:stretch>
        </p:blipFill>
        <p:spPr>
          <a:xfrm>
            <a:off x="8157228" y="3490834"/>
            <a:ext cx="905918" cy="551853"/>
          </a:xfrm>
          <a:prstGeom prst="rect">
            <a:avLst/>
          </a:prstGeom>
        </p:spPr>
      </p:pic>
      <p:sp>
        <p:nvSpPr>
          <p:cNvPr id="36" name="object 75">
            <a:extLst>
              <a:ext uri="{FF2B5EF4-FFF2-40B4-BE49-F238E27FC236}">
                <a16:creationId xmlns:a16="http://schemas.microsoft.com/office/drawing/2014/main" id="{20AD65BB-7BE2-4DD3-BAEB-201AEADEC13D}"/>
              </a:ext>
            </a:extLst>
          </p:cNvPr>
          <p:cNvSpPr txBox="1"/>
          <p:nvPr/>
        </p:nvSpPr>
        <p:spPr>
          <a:xfrm>
            <a:off x="6805568" y="4064597"/>
            <a:ext cx="629623" cy="196688"/>
          </a:xfrm>
          <a:prstGeom prst="rect">
            <a:avLst/>
          </a:prstGeom>
        </p:spPr>
        <p:txBody>
          <a:bodyPr vert="horz" wrap="square" lIns="0" tIns="11906" rIns="0" bIns="0" rtlCol="0">
            <a:spAutoFit/>
          </a:bodyPr>
          <a:lstStyle/>
          <a:p>
            <a:pPr>
              <a:spcBef>
                <a:spcPts val="94"/>
              </a:spcBef>
            </a:pPr>
            <a:r>
              <a:rPr sz="1200" spc="19" dirty="0">
                <a:solidFill>
                  <a:srgbClr val="231F20"/>
                </a:solidFill>
                <a:latin typeface="Microsoft YaHei"/>
                <a:cs typeface="Microsoft YaHei"/>
              </a:rPr>
              <a:t>重量値</a:t>
            </a:r>
            <a:endParaRPr sz="1200" dirty="0">
              <a:solidFill>
                <a:prstClr val="black"/>
              </a:solidFill>
              <a:latin typeface="Microsoft YaHei"/>
              <a:cs typeface="Microsoft YaHei"/>
            </a:endParaRPr>
          </a:p>
        </p:txBody>
      </p:sp>
      <p:cxnSp>
        <p:nvCxnSpPr>
          <p:cNvPr id="7" name="直線コネクタ 6"/>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object 59">
            <a:extLst>
              <a:ext uri="{FF2B5EF4-FFF2-40B4-BE49-F238E27FC236}">
                <a16:creationId xmlns:a16="http://schemas.microsoft.com/office/drawing/2014/main" id="{7464F3CF-8B8B-42CC-9695-6820A4A5F86F}"/>
              </a:ext>
            </a:extLst>
          </p:cNvPr>
          <p:cNvGrpSpPr/>
          <p:nvPr/>
        </p:nvGrpSpPr>
        <p:grpSpPr>
          <a:xfrm>
            <a:off x="1547104" y="1995192"/>
            <a:ext cx="2501267" cy="1415948"/>
            <a:chOff x="378435" y="7137979"/>
            <a:chExt cx="1273525" cy="676297"/>
          </a:xfrm>
        </p:grpSpPr>
        <p:sp>
          <p:nvSpPr>
            <p:cNvPr id="38" name="object 60">
              <a:extLst>
                <a:ext uri="{FF2B5EF4-FFF2-40B4-BE49-F238E27FC236}">
                  <a16:creationId xmlns:a16="http://schemas.microsoft.com/office/drawing/2014/main" id="{70308B7B-9148-4461-A9B7-68B43B6EAF50}"/>
                </a:ext>
              </a:extLst>
            </p:cNvPr>
            <p:cNvSpPr/>
            <p:nvPr/>
          </p:nvSpPr>
          <p:spPr>
            <a:xfrm>
              <a:off x="378435" y="7801576"/>
              <a:ext cx="17780" cy="12700"/>
            </a:xfrm>
            <a:custGeom>
              <a:avLst/>
              <a:gdLst/>
              <a:ahLst/>
              <a:cxnLst/>
              <a:rect l="l" t="t" r="r" b="b"/>
              <a:pathLst>
                <a:path w="17779" h="12700">
                  <a:moveTo>
                    <a:pt x="17716" y="0"/>
                  </a:moveTo>
                  <a:lnTo>
                    <a:pt x="0" y="6134"/>
                  </a:lnTo>
                  <a:lnTo>
                    <a:pt x="17716" y="12242"/>
                  </a:lnTo>
                  <a:lnTo>
                    <a:pt x="17716" y="0"/>
                  </a:lnTo>
                  <a:close/>
                </a:path>
              </a:pathLst>
            </a:custGeom>
            <a:solidFill>
              <a:srgbClr val="FFFFFF"/>
            </a:solidFill>
          </p:spPr>
          <p:txBody>
            <a:bodyPr wrap="square" lIns="0" tIns="0" rIns="0" bIns="0" rtlCol="0"/>
            <a:lstStyle/>
            <a:p>
              <a:pPr defTabSz="685800">
                <a:defRPr/>
              </a:pPr>
              <a:endParaRPr kumimoji="0" sz="1350" kern="0">
                <a:solidFill>
                  <a:prstClr val="black"/>
                </a:solidFill>
              </a:endParaRPr>
            </a:p>
          </p:txBody>
        </p:sp>
        <p:sp>
          <p:nvSpPr>
            <p:cNvPr id="39" name="object 61">
              <a:extLst>
                <a:ext uri="{FF2B5EF4-FFF2-40B4-BE49-F238E27FC236}">
                  <a16:creationId xmlns:a16="http://schemas.microsoft.com/office/drawing/2014/main" id="{904716E7-0F7D-4B7F-9DA9-1305C33D4B7D}"/>
                </a:ext>
              </a:extLst>
            </p:cNvPr>
            <p:cNvSpPr/>
            <p:nvPr/>
          </p:nvSpPr>
          <p:spPr>
            <a:xfrm>
              <a:off x="1411989" y="7137979"/>
              <a:ext cx="239971" cy="215145"/>
            </a:xfrm>
            <a:custGeom>
              <a:avLst/>
              <a:gdLst/>
              <a:ahLst/>
              <a:cxnLst/>
              <a:rect l="l" t="t" r="r" b="b"/>
              <a:pathLst>
                <a:path w="210184" h="179070">
                  <a:moveTo>
                    <a:pt x="0" y="178714"/>
                  </a:moveTo>
                  <a:lnTo>
                    <a:pt x="209867" y="0"/>
                  </a:lnTo>
                </a:path>
              </a:pathLst>
            </a:custGeom>
            <a:ln w="12598">
              <a:solidFill>
                <a:srgbClr val="ED1C24"/>
              </a:solidFill>
              <a:prstDash val="sysDot"/>
            </a:ln>
          </p:spPr>
          <p:txBody>
            <a:bodyPr wrap="square" lIns="0" tIns="0" rIns="0" bIns="0" rtlCol="0"/>
            <a:lstStyle/>
            <a:p>
              <a:pPr defTabSz="685800">
                <a:defRPr/>
              </a:pPr>
              <a:endParaRPr kumimoji="0" sz="1350" kern="0">
                <a:solidFill>
                  <a:prstClr val="black"/>
                </a:solidFill>
              </a:endParaRPr>
            </a:p>
          </p:txBody>
        </p:sp>
        <p:sp>
          <p:nvSpPr>
            <p:cNvPr id="40" name="object 62">
              <a:extLst>
                <a:ext uri="{FF2B5EF4-FFF2-40B4-BE49-F238E27FC236}">
                  <a16:creationId xmlns:a16="http://schemas.microsoft.com/office/drawing/2014/main" id="{49BEC2D8-9867-4765-B26E-BD09AAE0692F}"/>
                </a:ext>
              </a:extLst>
            </p:cNvPr>
            <p:cNvSpPr/>
            <p:nvPr/>
          </p:nvSpPr>
          <p:spPr>
            <a:xfrm>
              <a:off x="1415188" y="7538811"/>
              <a:ext cx="222250" cy="0"/>
            </a:xfrm>
            <a:custGeom>
              <a:avLst/>
              <a:gdLst/>
              <a:ahLst/>
              <a:cxnLst/>
              <a:rect l="l" t="t" r="r" b="b"/>
              <a:pathLst>
                <a:path w="222250">
                  <a:moveTo>
                    <a:pt x="0" y="0"/>
                  </a:moveTo>
                  <a:lnTo>
                    <a:pt x="221881" y="0"/>
                  </a:lnTo>
                </a:path>
              </a:pathLst>
            </a:custGeom>
            <a:ln w="12598">
              <a:solidFill>
                <a:srgbClr val="ED1C24"/>
              </a:solidFill>
              <a:prstDash val="sysDot"/>
            </a:ln>
          </p:spPr>
          <p:txBody>
            <a:bodyPr wrap="square" lIns="0" tIns="0" rIns="0" bIns="0" rtlCol="0"/>
            <a:lstStyle/>
            <a:p>
              <a:pPr defTabSz="685800">
                <a:defRPr/>
              </a:pPr>
              <a:endParaRPr kumimoji="0" sz="1350" kern="0">
                <a:solidFill>
                  <a:prstClr val="black"/>
                </a:solidFill>
              </a:endParaRPr>
            </a:p>
          </p:txBody>
        </p:sp>
      </p:grpSp>
      <p:sp>
        <p:nvSpPr>
          <p:cNvPr id="6" name="正方形/長方形 5"/>
          <p:cNvSpPr/>
          <p:nvPr/>
        </p:nvSpPr>
        <p:spPr>
          <a:xfrm>
            <a:off x="85082" y="71339"/>
            <a:ext cx="828000" cy="432000"/>
          </a:xfrm>
          <a:prstGeom prst="rect">
            <a:avLst/>
          </a:prstGeom>
          <a:solidFill>
            <a:srgbClr val="7CBF3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ご　み</a:t>
            </a:r>
          </a:p>
        </p:txBody>
      </p:sp>
      <p:sp>
        <p:nvSpPr>
          <p:cNvPr id="99" name="正方形/長方形 98"/>
          <p:cNvSpPr>
            <a:spLocks noChangeAspect="1"/>
          </p:cNvSpPr>
          <p:nvPr/>
        </p:nvSpPr>
        <p:spPr>
          <a:xfrm>
            <a:off x="794717" y="4220372"/>
            <a:ext cx="142816" cy="144000"/>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a:p>
        </p:txBody>
      </p:sp>
      <p:sp>
        <p:nvSpPr>
          <p:cNvPr id="8" name="テキスト ボックス 7"/>
          <p:cNvSpPr txBox="1"/>
          <p:nvPr/>
        </p:nvSpPr>
        <p:spPr>
          <a:xfrm>
            <a:off x="2281930" y="100510"/>
            <a:ext cx="5346335"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ごみ焼却工場での自動計量システム導入</a:t>
            </a:r>
          </a:p>
        </p:txBody>
      </p:sp>
      <p:sp>
        <p:nvSpPr>
          <p:cNvPr id="9" name="テキスト ボックス 8"/>
          <p:cNvSpPr txBox="1"/>
          <p:nvPr/>
        </p:nvSpPr>
        <p:spPr>
          <a:xfrm>
            <a:off x="553720" y="632255"/>
            <a:ext cx="9112945" cy="368947"/>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自動計量システム導入により搬出入業者、搬出入回数を管理し、搬入重量を自動計量化</a:t>
            </a:r>
            <a:endParaRPr kumimoji="1" lang="en-US" altLang="ja-JP"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44081" y="5871492"/>
            <a:ext cx="6533466" cy="369332"/>
          </a:xfrm>
          <a:prstGeom prst="rect">
            <a:avLst/>
          </a:prstGeom>
          <a:noFill/>
          <a:ln>
            <a:noFill/>
          </a:ln>
        </p:spPr>
        <p:txBody>
          <a:bodyPr wrap="square" rtlCol="0">
            <a:spAutoFit/>
          </a:bodyPr>
          <a:lstStyle/>
          <a:p>
            <a:pPr marL="214313" indent="-214313">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計量作業とその後の搬入票の仕分・集計・発送作業を大幅効率化</a:t>
            </a:r>
          </a:p>
        </p:txBody>
      </p:sp>
      <p:sp>
        <p:nvSpPr>
          <p:cNvPr id="23" name="角丸四角形 22"/>
          <p:cNvSpPr/>
          <p:nvPr/>
        </p:nvSpPr>
        <p:spPr>
          <a:xfrm>
            <a:off x="572594" y="5850746"/>
            <a:ext cx="8856288" cy="974563"/>
          </a:xfrm>
          <a:prstGeom prst="roundRect">
            <a:avLst>
              <a:gd name="adj" fmla="val 707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latin typeface="Meiryo UI" panose="020B0604030504040204" pitchFamily="50" charset="-128"/>
              <a:ea typeface="Meiryo UI" panose="020B0604030504040204" pitchFamily="50" charset="-128"/>
            </a:endParaRPr>
          </a:p>
        </p:txBody>
      </p:sp>
      <p:sp>
        <p:nvSpPr>
          <p:cNvPr id="24" name="正方形/長方形 23"/>
          <p:cNvSpPr/>
          <p:nvPr/>
        </p:nvSpPr>
        <p:spPr>
          <a:xfrm>
            <a:off x="830382" y="5582496"/>
            <a:ext cx="1476000" cy="324000"/>
          </a:xfrm>
          <a:prstGeom prst="rect">
            <a:avLst/>
          </a:prstGeom>
          <a:solidFill>
            <a:srgbClr val="7CBF3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導入の効果</a:t>
            </a:r>
          </a:p>
        </p:txBody>
      </p:sp>
      <p:sp>
        <p:nvSpPr>
          <p:cNvPr id="27" name="加算 26"/>
          <p:cNvSpPr/>
          <p:nvPr/>
        </p:nvSpPr>
        <p:spPr>
          <a:xfrm>
            <a:off x="7063457" y="6058979"/>
            <a:ext cx="500393" cy="493307"/>
          </a:xfrm>
          <a:prstGeom prst="mathPlus">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35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644081" y="6170187"/>
            <a:ext cx="6317157" cy="369332"/>
          </a:xfrm>
          <a:prstGeom prst="rect">
            <a:avLst/>
          </a:prstGeom>
          <a:noFill/>
          <a:ln>
            <a:noFill/>
          </a:ln>
        </p:spPr>
        <p:txBody>
          <a:bodyPr wrap="square" rtlCol="0">
            <a:spAutoFit/>
          </a:bodyPr>
          <a:lstStyle/>
          <a:p>
            <a:pPr marL="214313" indent="-214313">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ごみの種類、量など各工場の搬入状況をリアルタイムに見える化</a:t>
            </a:r>
          </a:p>
        </p:txBody>
      </p:sp>
      <p:sp>
        <p:nvSpPr>
          <p:cNvPr id="32" name="テキスト ボックス 31"/>
          <p:cNvSpPr txBox="1"/>
          <p:nvPr/>
        </p:nvSpPr>
        <p:spPr>
          <a:xfrm>
            <a:off x="644081" y="6468883"/>
            <a:ext cx="5895621" cy="369332"/>
          </a:xfrm>
          <a:prstGeom prst="rect">
            <a:avLst/>
          </a:prstGeom>
          <a:noFill/>
          <a:ln>
            <a:noFill/>
          </a:ln>
        </p:spPr>
        <p:txBody>
          <a:bodyPr wrap="square" rtlCol="0">
            <a:spAutoFit/>
          </a:bodyPr>
          <a:lstStyle/>
          <a:p>
            <a:pPr marL="214313" indent="-214313">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収集運搬事業者の計量、ごみ搬入にかかる時間を短縮</a:t>
            </a:r>
          </a:p>
        </p:txBody>
      </p:sp>
      <p:sp>
        <p:nvSpPr>
          <p:cNvPr id="33" name="テキスト ボックス 32"/>
          <p:cNvSpPr txBox="1"/>
          <p:nvPr/>
        </p:nvSpPr>
        <p:spPr>
          <a:xfrm>
            <a:off x="7485894" y="5884146"/>
            <a:ext cx="1942988" cy="923330"/>
          </a:xfrm>
          <a:prstGeom prst="rect">
            <a:avLst/>
          </a:prstGeom>
          <a:noFill/>
          <a:ln>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導入後、</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年間約</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億円</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の経費削減</a:t>
            </a:r>
          </a:p>
        </p:txBody>
      </p:sp>
      <p:sp>
        <p:nvSpPr>
          <p:cNvPr id="98" name="正方形/長方形 97"/>
          <p:cNvSpPr>
            <a:spLocks noChangeAspect="1"/>
          </p:cNvSpPr>
          <p:nvPr/>
        </p:nvSpPr>
        <p:spPr>
          <a:xfrm>
            <a:off x="794717" y="4464424"/>
            <a:ext cx="142816" cy="144000"/>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a:p>
        </p:txBody>
      </p:sp>
      <p:pic>
        <p:nvPicPr>
          <p:cNvPr id="100" name="object 68">
            <a:extLst>
              <a:ext uri="{FF2B5EF4-FFF2-40B4-BE49-F238E27FC236}">
                <a16:creationId xmlns:a16="http://schemas.microsoft.com/office/drawing/2014/main" id="{3888A308-12AA-4658-9D03-A1418A2AFA3A}"/>
              </a:ext>
            </a:extLst>
          </p:cNvPr>
          <p:cNvPicPr/>
          <p:nvPr/>
        </p:nvPicPr>
        <p:blipFill>
          <a:blip r:embed="rId9" cstate="print"/>
          <a:stretch>
            <a:fillRect/>
          </a:stretch>
        </p:blipFill>
        <p:spPr>
          <a:xfrm>
            <a:off x="6194949" y="4367526"/>
            <a:ext cx="279511" cy="205849"/>
          </a:xfrm>
          <a:prstGeom prst="rect">
            <a:avLst/>
          </a:prstGeom>
        </p:spPr>
      </p:pic>
      <p:pic>
        <p:nvPicPr>
          <p:cNvPr id="101" name="object 86">
            <a:extLst>
              <a:ext uri="{FF2B5EF4-FFF2-40B4-BE49-F238E27FC236}">
                <a16:creationId xmlns:a16="http://schemas.microsoft.com/office/drawing/2014/main" id="{22EEBEA7-D952-4060-8E88-A89E3965E044}"/>
              </a:ext>
            </a:extLst>
          </p:cNvPr>
          <p:cNvPicPr/>
          <p:nvPr/>
        </p:nvPicPr>
        <p:blipFill>
          <a:blip r:embed="rId14" cstate="print"/>
          <a:stretch>
            <a:fillRect/>
          </a:stretch>
        </p:blipFill>
        <p:spPr>
          <a:xfrm>
            <a:off x="4069987" y="4136468"/>
            <a:ext cx="640771" cy="630247"/>
          </a:xfrm>
          <a:prstGeom prst="rect">
            <a:avLst/>
          </a:prstGeom>
        </p:spPr>
      </p:pic>
      <p:sp>
        <p:nvSpPr>
          <p:cNvPr id="102" name="object 75">
            <a:extLst>
              <a:ext uri="{FF2B5EF4-FFF2-40B4-BE49-F238E27FC236}">
                <a16:creationId xmlns:a16="http://schemas.microsoft.com/office/drawing/2014/main" id="{20AD65BB-7BE2-4DD3-BAEB-201AEADEC13D}"/>
              </a:ext>
            </a:extLst>
          </p:cNvPr>
          <p:cNvSpPr txBox="1"/>
          <p:nvPr/>
        </p:nvSpPr>
        <p:spPr>
          <a:xfrm>
            <a:off x="4298803" y="4082260"/>
            <a:ext cx="629623" cy="196688"/>
          </a:xfrm>
          <a:prstGeom prst="rect">
            <a:avLst/>
          </a:prstGeom>
        </p:spPr>
        <p:txBody>
          <a:bodyPr vert="horz" wrap="square" lIns="0" tIns="11906" rIns="0" bIns="0" rtlCol="0">
            <a:spAutoFit/>
          </a:bodyPr>
          <a:lstStyle/>
          <a:p>
            <a:pPr>
              <a:spcBef>
                <a:spcPts val="94"/>
              </a:spcBef>
            </a:pPr>
            <a:r>
              <a:rPr sz="1200" spc="19" dirty="0">
                <a:solidFill>
                  <a:srgbClr val="231F20"/>
                </a:solidFill>
                <a:latin typeface="Microsoft YaHei"/>
                <a:cs typeface="Microsoft YaHei"/>
              </a:rPr>
              <a:t>重量値</a:t>
            </a:r>
            <a:endParaRPr sz="1200" dirty="0">
              <a:solidFill>
                <a:prstClr val="black"/>
              </a:solidFill>
              <a:latin typeface="Microsoft YaHei"/>
              <a:cs typeface="Microsoft YaHei"/>
            </a:endParaRPr>
          </a:p>
        </p:txBody>
      </p:sp>
      <p:sp>
        <p:nvSpPr>
          <p:cNvPr id="68" name="object 96">
            <a:extLst>
              <a:ext uri="{FF2B5EF4-FFF2-40B4-BE49-F238E27FC236}">
                <a16:creationId xmlns:a16="http://schemas.microsoft.com/office/drawing/2014/main" id="{C7BF01D4-F340-4314-B90F-2D7B73C1AC9F}"/>
              </a:ext>
            </a:extLst>
          </p:cNvPr>
          <p:cNvSpPr txBox="1"/>
          <p:nvPr/>
        </p:nvSpPr>
        <p:spPr>
          <a:xfrm>
            <a:off x="8001510" y="4042311"/>
            <a:ext cx="1406172" cy="901689"/>
          </a:xfrm>
          <a:prstGeom prst="rect">
            <a:avLst/>
          </a:prstGeom>
        </p:spPr>
        <p:txBody>
          <a:bodyPr vert="horz" wrap="square" lIns="0" tIns="9049" rIns="0" bIns="0" rtlCol="0">
            <a:spAutoFit/>
          </a:bodyPr>
          <a:lstStyle/>
          <a:p>
            <a:pPr>
              <a:spcBef>
                <a:spcPts val="71"/>
              </a:spcBef>
            </a:pPr>
            <a:r>
              <a:rPr lang="ja-JP" altLang="en-US" spc="26" dirty="0">
                <a:solidFill>
                  <a:srgbClr val="231F20"/>
                </a:solidFill>
                <a:latin typeface="Wingdings"/>
                <a:cs typeface="Wingdings"/>
              </a:rPr>
              <a:t></a:t>
            </a:r>
            <a:r>
              <a:rPr lang="ja-JP" altLang="en-US" spc="-79" dirty="0">
                <a:solidFill>
                  <a:srgbClr val="231F20"/>
                </a:solidFill>
                <a:latin typeface="Microsoft YaHei UI Light" panose="020B0502040204020203" pitchFamily="34" charset="-122"/>
                <a:ea typeface="Microsoft YaHei UI Light" panose="020B0502040204020203" pitchFamily="34" charset="-122"/>
                <a:cs typeface="Microsoft YaHei UI Light"/>
              </a:rPr>
              <a:t> </a:t>
            </a:r>
            <a:r>
              <a:rPr spc="-5" baseline="5555" dirty="0" err="1">
                <a:solidFill>
                  <a:srgbClr val="231F20"/>
                </a:solidFill>
                <a:latin typeface="Microsoft YaHei UI Light" panose="020B0502040204020203" pitchFamily="34" charset="-122"/>
                <a:ea typeface="Microsoft YaHei UI Light" panose="020B0502040204020203" pitchFamily="34" charset="-122"/>
                <a:cs typeface="Microsoft YaHei UI Light"/>
              </a:rPr>
              <a:t>廃棄後重量</a:t>
            </a:r>
            <a:endParaRPr baseline="5555" dirty="0">
              <a:solidFill>
                <a:prstClr val="black"/>
              </a:solidFill>
              <a:latin typeface="Microsoft YaHei UI Light" panose="020B0502040204020203" pitchFamily="34" charset="-122"/>
              <a:ea typeface="Microsoft YaHei UI Light" panose="020B0502040204020203" pitchFamily="34" charset="-122"/>
              <a:cs typeface="Microsoft YaHei UI Light"/>
            </a:endParaRPr>
          </a:p>
          <a:p>
            <a:pPr>
              <a:lnSpc>
                <a:spcPts val="1600"/>
              </a:lnSpc>
            </a:pPr>
            <a:r>
              <a:rPr lang="ja-JP" altLang="en-US" spc="26" dirty="0">
                <a:solidFill>
                  <a:srgbClr val="231F20"/>
                </a:solidFill>
                <a:latin typeface="Wingdings"/>
                <a:cs typeface="Wingdings"/>
              </a:rPr>
              <a:t></a:t>
            </a:r>
            <a:r>
              <a:rPr lang="ja-JP" altLang="en-US" spc="-79" dirty="0">
                <a:solidFill>
                  <a:srgbClr val="231F20"/>
                </a:solidFill>
                <a:latin typeface="Microsoft YaHei UI Light" panose="020B0502040204020203" pitchFamily="34" charset="-122"/>
                <a:ea typeface="Microsoft YaHei UI Light" panose="020B0502040204020203" pitchFamily="34" charset="-122"/>
                <a:cs typeface="Microsoft YaHei UI Light"/>
              </a:rPr>
              <a:t> </a:t>
            </a:r>
            <a:r>
              <a:rPr lang="ja-JP" altLang="en-US" spc="-5" baseline="5555" dirty="0">
                <a:solidFill>
                  <a:srgbClr val="231F20"/>
                </a:solidFill>
                <a:latin typeface="Microsoft YaHei UI Light" panose="020B0502040204020203" pitchFamily="34" charset="-122"/>
                <a:ea typeface="Microsoft YaHei UI Light" panose="020B0502040204020203" pitchFamily="34" charset="-122"/>
                <a:cs typeface="Wingdings"/>
              </a:rPr>
              <a:t>搬入量</a:t>
            </a:r>
            <a:r>
              <a:rPr lang="ja-JP" altLang="en-US" spc="-5" baseline="5555" dirty="0">
                <a:solidFill>
                  <a:srgbClr val="231F20"/>
                </a:solidFill>
                <a:latin typeface="Microsoft YaHei UI Light" panose="020B0502040204020203" pitchFamily="34" charset="-122"/>
                <a:ea typeface="Microsoft YaHei UI Light" panose="020B0502040204020203" pitchFamily="34" charset="-122"/>
                <a:cs typeface="Microsoft YaHei UI Light"/>
              </a:rPr>
              <a:t>を</a:t>
            </a:r>
            <a:r>
              <a:rPr spc="-5" baseline="5555" dirty="0" err="1">
                <a:solidFill>
                  <a:srgbClr val="231F20"/>
                </a:solidFill>
                <a:latin typeface="Microsoft YaHei UI Light" panose="020B0502040204020203" pitchFamily="34" charset="-122"/>
                <a:ea typeface="Microsoft YaHei UI Light" panose="020B0502040204020203" pitchFamily="34" charset="-122"/>
                <a:cs typeface="Microsoft YaHei UI Light"/>
              </a:rPr>
              <a:t>計算</a:t>
            </a:r>
            <a:endParaRPr baseline="5555" dirty="0">
              <a:solidFill>
                <a:prstClr val="black"/>
              </a:solidFill>
              <a:latin typeface="Microsoft YaHei UI Light" panose="020B0502040204020203" pitchFamily="34" charset="-122"/>
              <a:ea typeface="Microsoft YaHei UI Light" panose="020B0502040204020203" pitchFamily="34" charset="-122"/>
              <a:cs typeface="Microsoft YaHei UI Light"/>
            </a:endParaRPr>
          </a:p>
          <a:p>
            <a:pPr>
              <a:lnSpc>
                <a:spcPts val="1600"/>
              </a:lnSpc>
            </a:pPr>
            <a:r>
              <a:rPr lang="ja-JP" altLang="en-US" spc="26" dirty="0">
                <a:solidFill>
                  <a:srgbClr val="231F20"/>
                </a:solidFill>
                <a:latin typeface="Wingdings"/>
                <a:cs typeface="Wingdings"/>
              </a:rPr>
              <a:t></a:t>
            </a:r>
            <a:r>
              <a:rPr lang="ja-JP" altLang="en-US" spc="-79" dirty="0">
                <a:solidFill>
                  <a:srgbClr val="231F20"/>
                </a:solidFill>
                <a:latin typeface="Microsoft YaHei UI Light" panose="020B0502040204020203" pitchFamily="34" charset="-122"/>
                <a:ea typeface="Microsoft YaHei UI Light" panose="020B0502040204020203" pitchFamily="34" charset="-122"/>
                <a:cs typeface="Microsoft YaHei UI Light"/>
              </a:rPr>
              <a:t> </a:t>
            </a:r>
            <a:r>
              <a:rPr spc="-5" baseline="5555" dirty="0" err="1">
                <a:solidFill>
                  <a:srgbClr val="231F20"/>
                </a:solidFill>
                <a:latin typeface="Microsoft YaHei UI Light" panose="020B0502040204020203" pitchFamily="34" charset="-122"/>
                <a:ea typeface="Microsoft YaHei UI Light" panose="020B0502040204020203" pitchFamily="34" charset="-122"/>
                <a:cs typeface="Microsoft YaHei UI Light"/>
              </a:rPr>
              <a:t>搬入回数登録</a:t>
            </a:r>
            <a:endParaRPr baseline="5555" dirty="0">
              <a:solidFill>
                <a:prstClr val="black"/>
              </a:solidFill>
              <a:latin typeface="Microsoft YaHei UI Light" panose="020B0502040204020203" pitchFamily="34" charset="-122"/>
              <a:ea typeface="Microsoft YaHei UI Light" panose="020B0502040204020203" pitchFamily="34" charset="-122"/>
              <a:cs typeface="Microsoft YaHei UI Light"/>
            </a:endParaRPr>
          </a:p>
          <a:p>
            <a:pPr>
              <a:lnSpc>
                <a:spcPts val="1600"/>
              </a:lnSpc>
            </a:pPr>
            <a:r>
              <a:rPr lang="ja-JP" altLang="en-US" spc="26" dirty="0">
                <a:solidFill>
                  <a:srgbClr val="231F20"/>
                </a:solidFill>
                <a:latin typeface="Wingdings"/>
                <a:cs typeface="Wingdings"/>
              </a:rPr>
              <a:t></a:t>
            </a:r>
            <a:r>
              <a:rPr lang="ja-JP" altLang="en-US" spc="-79" dirty="0">
                <a:solidFill>
                  <a:srgbClr val="231F20"/>
                </a:solidFill>
                <a:latin typeface="Microsoft YaHei UI Light" panose="020B0502040204020203" pitchFamily="34" charset="-122"/>
                <a:ea typeface="Microsoft YaHei UI Light" panose="020B0502040204020203" pitchFamily="34" charset="-122"/>
                <a:cs typeface="Microsoft YaHei UI Light"/>
              </a:rPr>
              <a:t> </a:t>
            </a:r>
            <a:r>
              <a:rPr spc="-5" baseline="5555" dirty="0" err="1">
                <a:solidFill>
                  <a:srgbClr val="231F20"/>
                </a:solidFill>
                <a:latin typeface="Microsoft YaHei UI Light" panose="020B0502040204020203" pitchFamily="34" charset="-122"/>
                <a:ea typeface="Microsoft YaHei UI Light" panose="020B0502040204020203" pitchFamily="34" charset="-122"/>
                <a:cs typeface="Microsoft YaHei UI Light"/>
              </a:rPr>
              <a:t>計量票発行</a:t>
            </a:r>
            <a:endParaRPr baseline="5555" dirty="0">
              <a:solidFill>
                <a:prstClr val="black"/>
              </a:solidFill>
              <a:latin typeface="Microsoft YaHei UI Light" panose="020B0502040204020203" pitchFamily="34" charset="-122"/>
              <a:ea typeface="Microsoft YaHei UI Light" panose="020B0502040204020203" pitchFamily="34" charset="-122"/>
              <a:cs typeface="Microsoft YaHei UI Light"/>
            </a:endParaRPr>
          </a:p>
        </p:txBody>
      </p:sp>
      <p:sp>
        <p:nvSpPr>
          <p:cNvPr id="103" name="正方形/長方形 102"/>
          <p:cNvSpPr>
            <a:spLocks noChangeAspect="1"/>
          </p:cNvSpPr>
          <p:nvPr/>
        </p:nvSpPr>
        <p:spPr>
          <a:xfrm>
            <a:off x="8008337" y="4528838"/>
            <a:ext cx="142816" cy="144000"/>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a:p>
        </p:txBody>
      </p:sp>
      <p:sp>
        <p:nvSpPr>
          <p:cNvPr id="104" name="正方形/長方形 103"/>
          <p:cNvSpPr>
            <a:spLocks noChangeAspect="1"/>
          </p:cNvSpPr>
          <p:nvPr/>
        </p:nvSpPr>
        <p:spPr>
          <a:xfrm>
            <a:off x="8008337" y="4118768"/>
            <a:ext cx="142816" cy="144000"/>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a:p>
        </p:txBody>
      </p:sp>
      <p:sp>
        <p:nvSpPr>
          <p:cNvPr id="105" name="正方形/長方形 104"/>
          <p:cNvSpPr>
            <a:spLocks noChangeAspect="1"/>
          </p:cNvSpPr>
          <p:nvPr/>
        </p:nvSpPr>
        <p:spPr>
          <a:xfrm>
            <a:off x="8008337" y="4323803"/>
            <a:ext cx="142816" cy="144000"/>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a:p>
        </p:txBody>
      </p:sp>
      <p:sp>
        <p:nvSpPr>
          <p:cNvPr id="106" name="正方形/長方形 105"/>
          <p:cNvSpPr>
            <a:spLocks noChangeAspect="1"/>
          </p:cNvSpPr>
          <p:nvPr/>
        </p:nvSpPr>
        <p:spPr>
          <a:xfrm>
            <a:off x="8008337" y="4733873"/>
            <a:ext cx="142816" cy="144000"/>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a:p>
        </p:txBody>
      </p:sp>
      <p:sp>
        <p:nvSpPr>
          <p:cNvPr id="71" name="スライド番号プレースホルダー 3"/>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5" name="テキスト ボックス 74"/>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smtClean="0">
                <a:latin typeface="Meiryo UI" panose="020B0604030504040204" pitchFamily="50" charset="-128"/>
                <a:ea typeface="Meiryo UI" panose="020B0604030504040204" pitchFamily="50" charset="-128"/>
              </a:rPr>
              <a:t>R</a:t>
            </a:r>
            <a:r>
              <a:rPr kumimoji="1" lang="ja-JP" altLang="en-US" sz="1600" dirty="0" smtClean="0">
                <a:latin typeface="Meiryo UI" panose="020B0604030504040204" pitchFamily="50" charset="-128"/>
                <a:ea typeface="Meiryo UI" panose="020B0604030504040204" pitchFamily="50" charset="-128"/>
              </a:rPr>
              <a:t>元年度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導入済</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44546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正方形/長方形 21"/>
          <p:cNvSpPr/>
          <p:nvPr/>
        </p:nvSpPr>
        <p:spPr>
          <a:xfrm>
            <a:off x="85082" y="71339"/>
            <a:ext cx="828000" cy="432000"/>
          </a:xfrm>
          <a:prstGeom prst="rect">
            <a:avLst/>
          </a:prstGeom>
          <a:solidFill>
            <a:schemeClr val="accent6">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子育て</a:t>
            </a:r>
          </a:p>
        </p:txBody>
      </p:sp>
      <p:cxnSp>
        <p:nvCxnSpPr>
          <p:cNvPr id="24" name="直線コネクタ 23"/>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116295" y="100510"/>
            <a:ext cx="3677609" cy="461665"/>
          </a:xfrm>
          <a:prstGeom prst="rect">
            <a:avLst/>
          </a:prstGeom>
          <a:noFill/>
        </p:spPr>
        <p:txBody>
          <a:bodyPr wrap="none" rtlCol="0">
            <a:spAutoFit/>
          </a:bodyPr>
          <a:lstStyle/>
          <a:p>
            <a:pPr algn="ctr"/>
            <a:r>
              <a:rPr kumimoji="1" lang="en-US" altLang="ja-JP" sz="2400" b="1" dirty="0">
                <a:latin typeface="Meiryo UI" panose="020B0604030504040204" pitchFamily="50" charset="-128"/>
                <a:ea typeface="Meiryo UI" panose="020B0604030504040204" pitchFamily="50" charset="-128"/>
              </a:rPr>
              <a:t>SNS</a:t>
            </a:r>
            <a:r>
              <a:rPr kumimoji="1" lang="ja-JP" altLang="en-US" sz="2400" b="1" dirty="0">
                <a:latin typeface="Meiryo UI" panose="020B0604030504040204" pitchFamily="50" charset="-128"/>
                <a:ea typeface="Meiryo UI" panose="020B0604030504040204" pitchFamily="50" charset="-128"/>
              </a:rPr>
              <a:t>を活用した子育て支援</a:t>
            </a:r>
          </a:p>
        </p:txBody>
      </p:sp>
      <p:sp>
        <p:nvSpPr>
          <p:cNvPr id="27" name="テキスト ボックス 26"/>
          <p:cNvSpPr txBox="1"/>
          <p:nvPr/>
        </p:nvSpPr>
        <p:spPr>
          <a:xfrm>
            <a:off x="425901" y="632255"/>
            <a:ext cx="9361816" cy="2092881"/>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kumimoji="1" lang="ja-JP" altLang="en-US" b="1" dirty="0">
                <a:latin typeface="Meiryo UI" panose="020B0604030504040204" pitchFamily="50" charset="-128"/>
                <a:ea typeface="Meiryo UI" panose="020B0604030504040204" pitchFamily="50" charset="-128"/>
              </a:rPr>
              <a:t>「赤ちゃんの駅マップ」「保育施設等空き情報」「こどものほんだな</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H30</a:t>
            </a:r>
            <a:r>
              <a:rPr kumimoji="1" lang="ja-JP" altLang="en-US" b="1" dirty="0" smtClean="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pPr marL="176213" indent="-176213">
              <a:lnSpc>
                <a:spcPts val="2400"/>
              </a:lnSpc>
            </a:pPr>
            <a:r>
              <a:rPr kumimoji="1" lang="ja-JP" altLang="en-US" sz="1600" dirty="0">
                <a:latin typeface="Meiryo UI" panose="020B0604030504040204" pitchFamily="50" charset="-128"/>
                <a:ea typeface="Meiryo UI" panose="020B0604030504040204" pitchFamily="50" charset="-128"/>
              </a:rPr>
              <a:t>　 　「大阪市</a:t>
            </a:r>
            <a:r>
              <a:rPr kumimoji="1" lang="en-US" altLang="ja-JP" sz="1600" dirty="0">
                <a:latin typeface="Meiryo UI" panose="020B0604030504040204" pitchFamily="50" charset="-128"/>
                <a:ea typeface="Meiryo UI" panose="020B0604030504040204" pitchFamily="50" charset="-128"/>
              </a:rPr>
              <a:t>LINE</a:t>
            </a:r>
            <a:r>
              <a:rPr kumimoji="1" lang="ja-JP" altLang="en-US" sz="1600" dirty="0">
                <a:latin typeface="Meiryo UI" panose="020B0604030504040204" pitchFamily="50" charset="-128"/>
                <a:ea typeface="Meiryo UI" panose="020B0604030504040204" pitchFamily="50" charset="-128"/>
              </a:rPr>
              <a:t>公式アカウント」に便利な機能を集約、ワンタップで関連情報を表示。「赤ちゃんの駅マップ」「保育施設等空き情報」は、大阪府により府内市町村への展開。</a:t>
            </a:r>
            <a:endParaRPr kumimoji="1" lang="en-US" altLang="ja-JP" sz="1600" dirty="0">
              <a:latin typeface="Meiryo UI" panose="020B0604030504040204" pitchFamily="50" charset="-128"/>
              <a:ea typeface="Meiryo UI" panose="020B0604030504040204" pitchFamily="50" charset="-128"/>
            </a:endParaRPr>
          </a:p>
          <a:p>
            <a:pPr marL="285750" indent="-285750">
              <a:lnSpc>
                <a:spcPts val="2400"/>
              </a:lnSpc>
              <a:spcBef>
                <a:spcPts val="1200"/>
              </a:spcBef>
              <a:buFont typeface="Wingdings" panose="05000000000000000000" pitchFamily="2" charset="2"/>
              <a:buChar char="l"/>
            </a:pPr>
            <a:r>
              <a:rPr kumimoji="1" lang="ja-JP" altLang="en-US" b="1" dirty="0">
                <a:latin typeface="Meiryo UI" panose="020B0604030504040204" pitchFamily="50" charset="-128"/>
                <a:ea typeface="Meiryo UI" panose="020B0604030504040204" pitchFamily="50" charset="-128"/>
              </a:rPr>
              <a:t>「子どもと親の相談らいん＠おおさか</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R3</a:t>
            </a:r>
            <a:r>
              <a:rPr kumimoji="1" lang="ja-JP" altLang="en-US" b="1" dirty="0" smtClean="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pPr marL="182563" indent="-182563">
              <a:lnSpc>
                <a:spcPts val="2400"/>
              </a:lnSpc>
            </a:pPr>
            <a:r>
              <a:rPr kumimoji="1" lang="ja-JP" altLang="en-US"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重大な児童虐待ゼロに向け、大阪府及び堺市と共同で、</a:t>
            </a:r>
            <a:r>
              <a:rPr kumimoji="1" lang="en-US" altLang="ja-JP" sz="1600" dirty="0">
                <a:latin typeface="Meiryo UI" panose="020B0604030504040204" pitchFamily="50" charset="-128"/>
                <a:ea typeface="Meiryo UI" panose="020B0604030504040204" pitchFamily="50" charset="-128"/>
              </a:rPr>
              <a:t>SNS</a:t>
            </a:r>
            <a:r>
              <a:rPr kumimoji="1" lang="ja-JP" altLang="en-US" sz="1600" dirty="0">
                <a:latin typeface="Meiryo UI" panose="020B0604030504040204" pitchFamily="50" charset="-128"/>
                <a:ea typeface="Meiryo UI" panose="020B0604030504040204" pitchFamily="50" charset="-128"/>
              </a:rPr>
              <a:t>を主要なコミュニケーションツールにしている子どもや保護者が、家庭での不安や子育ての悩みなどを気軽に相談できる</a:t>
            </a:r>
            <a:r>
              <a:rPr kumimoji="1" lang="en-US" altLang="ja-JP" sz="1600" dirty="0">
                <a:latin typeface="Meiryo UI" panose="020B0604030504040204" pitchFamily="50" charset="-128"/>
                <a:ea typeface="Meiryo UI" panose="020B0604030504040204" pitchFamily="50" charset="-128"/>
              </a:rPr>
              <a:t>LINE</a:t>
            </a:r>
            <a:r>
              <a:rPr kumimoji="1" lang="ja-JP" altLang="en-US" sz="1600" dirty="0">
                <a:latin typeface="Meiryo UI" panose="020B0604030504040204" pitchFamily="50" charset="-128"/>
                <a:ea typeface="Meiryo UI" panose="020B0604030504040204" pitchFamily="50" charset="-128"/>
              </a:rPr>
              <a:t>相談を開始</a:t>
            </a:r>
            <a:endParaRPr kumimoji="1" lang="en-US" altLang="ja-JP" sz="16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2C265F27-C2DB-4032-9C94-C78EB406D484}"/>
              </a:ext>
            </a:extLst>
          </p:cNvPr>
          <p:cNvSpPr txBox="1"/>
          <p:nvPr/>
        </p:nvSpPr>
        <p:spPr>
          <a:xfrm>
            <a:off x="6739274" y="6395801"/>
            <a:ext cx="3115926"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子どもと親の相談らいん＠おおさか</a:t>
            </a: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638" y="2780823"/>
            <a:ext cx="5942476" cy="3597000"/>
          </a:xfrm>
          <a:prstGeom prst="rect">
            <a:avLst/>
          </a:prstGeom>
        </p:spPr>
      </p:pic>
      <p:sp>
        <p:nvSpPr>
          <p:cNvPr id="45" name="テキスト ボックス 44">
            <a:extLst>
              <a:ext uri="{FF2B5EF4-FFF2-40B4-BE49-F238E27FC236}">
                <a16:creationId xmlns:a16="http://schemas.microsoft.com/office/drawing/2014/main" id="{2C265F27-C2DB-4032-9C94-C78EB406D484}"/>
              </a:ext>
            </a:extLst>
          </p:cNvPr>
          <p:cNvSpPr txBox="1"/>
          <p:nvPr/>
        </p:nvSpPr>
        <p:spPr>
          <a:xfrm>
            <a:off x="1950233" y="6395801"/>
            <a:ext cx="3115926"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大阪市</a:t>
            </a:r>
            <a:r>
              <a:rPr kumimoji="1" lang="en-US" altLang="ja-JP" sz="1600" b="1" dirty="0">
                <a:latin typeface="Meiryo UI" panose="020B0604030504040204" pitchFamily="50" charset="-128"/>
                <a:ea typeface="Meiryo UI" panose="020B0604030504040204" pitchFamily="50" charset="-128"/>
              </a:rPr>
              <a:t>LINE</a:t>
            </a:r>
            <a:r>
              <a:rPr kumimoji="1" lang="ja-JP" altLang="en-US" sz="1600" b="1" dirty="0">
                <a:latin typeface="Meiryo UI" panose="020B0604030504040204" pitchFamily="50" charset="-128"/>
                <a:ea typeface="Meiryo UI" panose="020B0604030504040204" pitchFamily="50" charset="-128"/>
              </a:rPr>
              <a:t>公式アカウント</a:t>
            </a:r>
          </a:p>
        </p:txBody>
      </p:sp>
      <p:pic>
        <p:nvPicPr>
          <p:cNvPr id="4" name="図 3" descr="テキスト&#10;&#10;低い精度で自動的に生成された説明">
            <a:extLst>
              <a:ext uri="{FF2B5EF4-FFF2-40B4-BE49-F238E27FC236}">
                <a16:creationId xmlns:a16="http://schemas.microsoft.com/office/drawing/2014/main" id="{8F77100D-AE81-4909-954A-A616EE5FB7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3727" y="2845599"/>
            <a:ext cx="2416753" cy="3420000"/>
          </a:xfrm>
          <a:prstGeom prst="rect">
            <a:avLst/>
          </a:prstGeom>
        </p:spPr>
      </p:pic>
      <p:sp>
        <p:nvSpPr>
          <p:cNvPr id="32" name="スライド番号プレースホルダー 3"/>
          <p:cNvSpPr>
            <a:spLocks noGrp="1"/>
          </p:cNvSpPr>
          <p:nvPr>
            <p:ph type="sldNum" sz="quarter" idx="12"/>
          </p:nvPr>
        </p:nvSpPr>
        <p:spPr>
          <a:xfrm>
            <a:off x="9480263" y="645029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4" name="テキスト ボックス 33"/>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a:latin typeface="Meiryo UI" panose="020B0604030504040204" pitchFamily="50" charset="-128"/>
                <a:ea typeface="Meiryo UI" panose="020B0604030504040204" pitchFamily="50" charset="-128"/>
              </a:rPr>
              <a:t>H30</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導入済</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82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64499F85-73E4-409D-8FC4-501C914AB7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90" y="2556387"/>
            <a:ext cx="8005062" cy="4245899"/>
          </a:xfrm>
          <a:prstGeom prst="rect">
            <a:avLst/>
          </a:prstGeom>
        </p:spPr>
      </p:pic>
      <p:sp>
        <p:nvSpPr>
          <p:cNvPr id="5" name="角丸四角形吹き出し 4"/>
          <p:cNvSpPr/>
          <p:nvPr/>
        </p:nvSpPr>
        <p:spPr bwMode="gray">
          <a:xfrm>
            <a:off x="8110184" y="4395018"/>
            <a:ext cx="1765131" cy="1071717"/>
          </a:xfrm>
          <a:prstGeom prst="wedgeRoundRectCallout">
            <a:avLst>
              <a:gd name="adj1" fmla="val -76536"/>
              <a:gd name="adj2" fmla="val 854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t>令和</a:t>
            </a:r>
            <a:r>
              <a:rPr kumimoji="1" lang="en-US" altLang="ja-JP" dirty="0"/>
              <a:t>2</a:t>
            </a:r>
            <a:r>
              <a:rPr kumimoji="1" lang="ja-JP" altLang="en-US" dirty="0"/>
              <a:t>年</a:t>
            </a:r>
            <a:r>
              <a:rPr kumimoji="1" lang="en-US" altLang="ja-JP" dirty="0"/>
              <a:t>9</a:t>
            </a:r>
            <a:r>
              <a:rPr kumimoji="1" lang="ja-JP" altLang="en-US" dirty="0"/>
              <a:t>月より、</a:t>
            </a:r>
          </a:p>
          <a:p>
            <a:pPr algn="ctr"/>
            <a:r>
              <a:rPr kumimoji="1" lang="ja-JP" altLang="en-US" dirty="0"/>
              <a:t>全中学校・</a:t>
            </a:r>
          </a:p>
          <a:p>
            <a:pPr algn="ctr"/>
            <a:r>
              <a:rPr kumimoji="1" lang="ja-JP" altLang="en-US" dirty="0"/>
              <a:t>小学校に</a:t>
            </a:r>
            <a:r>
              <a:rPr kumimoji="1" lang="ja-JP" altLang="en-US" dirty="0" smtClean="0"/>
              <a:t>展開</a:t>
            </a:r>
            <a:endParaRPr kumimoji="1" lang="ja-JP" altLang="en-US" dirty="0"/>
          </a:p>
        </p:txBody>
      </p:sp>
      <p:sp>
        <p:nvSpPr>
          <p:cNvPr id="15" name="正方形/長方形 14"/>
          <p:cNvSpPr/>
          <p:nvPr/>
        </p:nvSpPr>
        <p:spPr>
          <a:xfrm>
            <a:off x="6242490" y="6623748"/>
            <a:ext cx="3564000" cy="253916"/>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文部科学省「次世代学校支援モデル構築事業」</a:t>
            </a:r>
            <a:r>
              <a:rPr lang="en-US" altLang="ja-JP" sz="1050" dirty="0">
                <a:latin typeface="Meiryo UI" panose="020B0604030504040204" pitchFamily="50" charset="-128"/>
                <a:ea typeface="Meiryo UI" panose="020B0604030504040204" pitchFamily="50" charset="-128"/>
              </a:rPr>
              <a:t>(H29</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R1)</a:t>
            </a:r>
            <a:endParaRPr lang="ja-JP" altLang="en-US" sz="1050" dirty="0">
              <a:latin typeface="Meiryo UI" panose="020B0604030504040204" pitchFamily="50" charset="-128"/>
              <a:ea typeface="Meiryo UI" panose="020B0604030504040204" pitchFamily="50" charset="-128"/>
            </a:endParaRPr>
          </a:p>
        </p:txBody>
      </p:sp>
      <p:cxnSp>
        <p:nvCxnSpPr>
          <p:cNvPr id="17" name="直線コネクタ 16"/>
          <p:cNvCxnSpPr/>
          <p:nvPr/>
        </p:nvCxnSpPr>
        <p:spPr bwMode="gray">
          <a:xfrm>
            <a:off x="615728" y="615845"/>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369295" y="100510"/>
            <a:ext cx="5171609"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ダッシュボード（データ可視化）システム</a:t>
            </a:r>
          </a:p>
        </p:txBody>
      </p:sp>
      <p:sp>
        <p:nvSpPr>
          <p:cNvPr id="19" name="正方形/長方形 18"/>
          <p:cNvSpPr/>
          <p:nvPr/>
        </p:nvSpPr>
        <p:spPr>
          <a:xfrm>
            <a:off x="85082" y="71339"/>
            <a:ext cx="828000" cy="432000"/>
          </a:xfrm>
          <a:prstGeom prst="rect">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教　育</a:t>
            </a:r>
          </a:p>
        </p:txBody>
      </p:sp>
      <p:sp>
        <p:nvSpPr>
          <p:cNvPr id="22" name="テキスト ボックス 21"/>
          <p:cNvSpPr txBox="1"/>
          <p:nvPr/>
        </p:nvSpPr>
        <p:spPr>
          <a:xfrm>
            <a:off x="502921" y="618529"/>
            <a:ext cx="8945879" cy="2015936"/>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「校務支援システム」と「学習系システム」との連携によりデータを集約し、</a:t>
            </a:r>
            <a:r>
              <a:rPr kumimoji="1" lang="ja-JP" altLang="en-US" b="1" u="sng" dirty="0">
                <a:latin typeface="Meiryo UI" panose="020B0604030504040204" pitchFamily="50" charset="-128"/>
                <a:ea typeface="Meiryo UI" panose="020B0604030504040204" pitchFamily="50" charset="-128"/>
              </a:rPr>
              <a:t>学校の状況や児童生徒の学びを一元化し、可視化</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marL="285750" indent="-285750">
              <a:lnSpc>
                <a:spcPts val="2400"/>
              </a:lnSpc>
              <a:spcBef>
                <a:spcPts val="300"/>
              </a:spcBef>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文科省「新時代の学びを支える先端技術活用推進方策</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中間まとめ</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」「教育再生実行会議デジタル化タスクフォース」などにおいて先進事例として紹介される。</a:t>
            </a:r>
            <a:endParaRPr kumimoji="1" lang="en-US" altLang="ja-JP" dirty="0">
              <a:latin typeface="Meiryo UI" panose="020B0604030504040204" pitchFamily="50" charset="-128"/>
              <a:ea typeface="Meiryo UI" panose="020B0604030504040204" pitchFamily="50" charset="-128"/>
            </a:endParaRPr>
          </a:p>
          <a:p>
            <a:pPr marL="285750" indent="-285750">
              <a:lnSpc>
                <a:spcPts val="2400"/>
              </a:lnSpc>
              <a:spcBef>
                <a:spcPts val="300"/>
              </a:spcBef>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令和</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年度以降は、</a:t>
            </a:r>
            <a:r>
              <a:rPr kumimoji="1" lang="ja-JP" altLang="en-US" b="1" u="sng" dirty="0">
                <a:latin typeface="Meiryo UI" panose="020B0604030504040204" pitchFamily="50" charset="-128"/>
                <a:ea typeface="Meiryo UI" panose="020B0604030504040204" pitchFamily="50" charset="-128"/>
              </a:rPr>
              <a:t>児童生徒がいじめアンケートや悩み相談の申告を家庭などからでも入力</a:t>
            </a:r>
            <a:r>
              <a:rPr kumimoji="1" lang="ja-JP" altLang="en-US" dirty="0">
                <a:latin typeface="Meiryo UI" panose="020B0604030504040204" pitchFamily="50" charset="-128"/>
                <a:ea typeface="Meiryo UI" panose="020B0604030504040204" pitchFamily="50" charset="-128"/>
              </a:rPr>
              <a:t>でき、教育委員会事務局にも情報提供される仕組みを構築。</a:t>
            </a:r>
          </a:p>
        </p:txBody>
      </p:sp>
      <p:sp>
        <p:nvSpPr>
          <p:cNvPr id="12" name="スライド番号プレースホルダー 3"/>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1" name="テキスト ボックス 10"/>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smtClean="0">
                <a:latin typeface="Meiryo UI" panose="020B0604030504040204" pitchFamily="50" charset="-128"/>
                <a:ea typeface="Meiryo UI" panose="020B0604030504040204" pitchFamily="50" charset="-128"/>
              </a:rPr>
              <a:t>R</a:t>
            </a:r>
            <a:r>
              <a:rPr kumimoji="1" lang="en-US" altLang="ja-JP" sz="1600" dirty="0">
                <a:latin typeface="Meiryo UI" panose="020B0604030504040204" pitchFamily="50" charset="-128"/>
                <a:ea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全校展開</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5320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テキスト ボックス 6"/>
          <p:cNvSpPr txBox="1"/>
          <p:nvPr/>
        </p:nvSpPr>
        <p:spPr>
          <a:xfrm>
            <a:off x="391161" y="632255"/>
            <a:ext cx="9337508" cy="2862322"/>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新型コロナウイルス感染症の新たな感染拡大が発生した場合に備え、</a:t>
            </a:r>
            <a:r>
              <a:rPr kumimoji="1" lang="ja-JP" altLang="en-US" b="1" u="sng" dirty="0">
                <a:latin typeface="Meiryo UI" panose="020B0604030504040204" pitchFamily="50" charset="-128"/>
                <a:ea typeface="Meiryo UI" panose="020B0604030504040204" pitchFamily="50" charset="-128"/>
              </a:rPr>
              <a:t>学校と家庭での双方向型オンライン学習を試行実施</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marL="285750" indent="-285750">
              <a:lnSpc>
                <a:spcPts val="2400"/>
              </a:lnSpc>
              <a:spcBef>
                <a:spcPts val="600"/>
              </a:spcBef>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教員が黒板やスライド等を提示して説明したり、発問に対して児童生徒が答えたりするなど、</a:t>
            </a:r>
            <a:r>
              <a:rPr kumimoji="1" lang="ja-JP" altLang="en-US" b="1" u="sng" dirty="0">
                <a:latin typeface="Meiryo UI" panose="020B0604030504040204" pitchFamily="50" charset="-128"/>
                <a:ea typeface="Meiryo UI" panose="020B0604030504040204" pitchFamily="50" charset="-128"/>
              </a:rPr>
              <a:t>１対多数の双方向のやり取り</a:t>
            </a:r>
            <a:r>
              <a:rPr kumimoji="1" lang="ja-JP" altLang="en-US" dirty="0">
                <a:latin typeface="Meiryo UI" panose="020B0604030504040204" pitchFamily="50" charset="-128"/>
                <a:ea typeface="Meiryo UI" panose="020B0604030504040204" pitchFamily="50" charset="-128"/>
              </a:rPr>
              <a:t>を伴うスタイルで実施。（スライド資料等の画像共有やチャットなども利用）</a:t>
            </a:r>
            <a:endParaRPr kumimoji="1" lang="en-US" altLang="ja-JP" dirty="0">
              <a:latin typeface="Meiryo UI" panose="020B0604030504040204" pitchFamily="50" charset="-128"/>
              <a:ea typeface="Meiryo UI" panose="020B0604030504040204" pitchFamily="50" charset="-128"/>
            </a:endParaRPr>
          </a:p>
          <a:p>
            <a:pPr marL="285750" indent="-285750">
              <a:lnSpc>
                <a:spcPts val="2400"/>
              </a:lnSpc>
              <a:spcBef>
                <a:spcPts val="600"/>
              </a:spcBef>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各教科・単元の学習内容にあわせたオンライン学習ができるよう、教員向けの研修を実施。</a:t>
            </a:r>
            <a:endParaRPr kumimoji="1" lang="en-US" altLang="ja-JP" dirty="0">
              <a:latin typeface="Meiryo UI" panose="020B0604030504040204" pitchFamily="50" charset="-128"/>
              <a:ea typeface="Meiryo UI" panose="020B0604030504040204" pitchFamily="50" charset="-128"/>
            </a:endParaRPr>
          </a:p>
          <a:p>
            <a:pPr>
              <a:lnSpc>
                <a:spcPts val="2400"/>
              </a:lnSpc>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同時双方向型やオンデマンド教材を用いた事例の紹介等）</a:t>
            </a:r>
            <a:endParaRPr kumimoji="1" lang="en-US" altLang="ja-JP" dirty="0">
              <a:latin typeface="Meiryo UI" panose="020B0604030504040204" pitchFamily="50" charset="-128"/>
              <a:ea typeface="Meiryo UI" panose="020B0604030504040204" pitchFamily="50" charset="-128"/>
            </a:endParaRPr>
          </a:p>
          <a:p>
            <a:pPr marL="285750" indent="-285750">
              <a:lnSpc>
                <a:spcPts val="2400"/>
              </a:lnSpc>
              <a:spcBef>
                <a:spcPts val="600"/>
              </a:spcBef>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令和３年度については、非常時に円滑にオンライン学習ができるよう、</a:t>
            </a:r>
            <a:r>
              <a:rPr kumimoji="1" lang="ja-JP" altLang="en-US" b="1" u="sng" dirty="0">
                <a:latin typeface="Meiryo UI" panose="020B0604030504040204" pitchFamily="50" charset="-128"/>
                <a:ea typeface="Meiryo UI" panose="020B0604030504040204" pitchFamily="50" charset="-128"/>
              </a:rPr>
              <a:t>平常時からオンライン学習</a:t>
            </a:r>
            <a:r>
              <a:rPr kumimoji="1" lang="ja-JP" altLang="en-US" dirty="0">
                <a:latin typeface="Meiryo UI" panose="020B0604030504040204" pitchFamily="50" charset="-128"/>
                <a:ea typeface="Meiryo UI" panose="020B0604030504040204" pitchFamily="50" charset="-128"/>
              </a:rPr>
              <a:t>を進める。</a:t>
            </a:r>
            <a:endParaRPr kumimoji="1" lang="en-US" altLang="ja-JP" dirty="0">
              <a:latin typeface="Meiryo UI" panose="020B0604030504040204" pitchFamily="50" charset="-128"/>
              <a:ea typeface="Meiryo UI" panose="020B0604030504040204" pitchFamily="50" charset="-128"/>
            </a:endParaRPr>
          </a:p>
        </p:txBody>
      </p:sp>
      <p:cxnSp>
        <p:nvCxnSpPr>
          <p:cNvPr id="17" name="直線コネクタ 16"/>
          <p:cNvCxnSpPr/>
          <p:nvPr/>
        </p:nvCxnSpPr>
        <p:spPr bwMode="gray">
          <a:xfrm>
            <a:off x="627158" y="57893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331096" y="100510"/>
            <a:ext cx="3248005"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双方向型オンライン学習</a:t>
            </a:r>
          </a:p>
        </p:txBody>
      </p:sp>
      <p:sp>
        <p:nvSpPr>
          <p:cNvPr id="19" name="正方形/長方形 18"/>
          <p:cNvSpPr/>
          <p:nvPr/>
        </p:nvSpPr>
        <p:spPr>
          <a:xfrm>
            <a:off x="85082" y="71339"/>
            <a:ext cx="828000" cy="432000"/>
          </a:xfrm>
          <a:prstGeom prst="rect">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教　育</a:t>
            </a:r>
          </a:p>
        </p:txBody>
      </p:sp>
      <p:pic>
        <p:nvPicPr>
          <p:cNvPr id="20" name="図 1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64298" y="3627459"/>
            <a:ext cx="2527381" cy="2402675"/>
          </a:xfrm>
          <a:prstGeom prst="rect">
            <a:avLst/>
          </a:prstGeom>
        </p:spPr>
      </p:pic>
      <p:pic>
        <p:nvPicPr>
          <p:cNvPr id="21" name="図 20"/>
          <p:cNvPicPr>
            <a:picLocks noChangeAspect="1"/>
          </p:cNvPicPr>
          <p:nvPr/>
        </p:nvPicPr>
        <p:blipFill rotWithShape="1">
          <a:blip r:embed="rId3" cstate="email">
            <a:extLst>
              <a:ext uri="{28A0092B-C50C-407E-A947-70E740481C1C}">
                <a14:useLocalDpi xmlns:a14="http://schemas.microsoft.com/office/drawing/2010/main"/>
              </a:ext>
            </a:extLst>
          </a:blip>
          <a:srcRect t="10274" b="7629"/>
          <a:stretch/>
        </p:blipFill>
        <p:spPr>
          <a:xfrm>
            <a:off x="256073" y="3444579"/>
            <a:ext cx="3212427" cy="2003917"/>
          </a:xfrm>
          <a:prstGeom prst="rect">
            <a:avLst/>
          </a:prstGeom>
        </p:spPr>
      </p:pic>
      <p:pic>
        <p:nvPicPr>
          <p:cNvPr id="22" name="図 21"/>
          <p:cNvPicPr/>
          <p:nvPr/>
        </p:nvPicPr>
        <p:blipFill rotWithShape="1">
          <a:blip r:embed="rId4" cstate="email">
            <a:extLst>
              <a:ext uri="{28A0092B-C50C-407E-A947-70E740481C1C}">
                <a14:useLocalDpi xmlns:a14="http://schemas.microsoft.com/office/drawing/2010/main"/>
              </a:ext>
            </a:extLst>
          </a:blip>
          <a:srcRect l="-2997"/>
          <a:stretch/>
        </p:blipFill>
        <p:spPr bwMode="auto">
          <a:xfrm>
            <a:off x="525780" y="5337810"/>
            <a:ext cx="3829050" cy="1138680"/>
          </a:xfrm>
          <a:prstGeom prst="rect">
            <a:avLst/>
          </a:prstGeom>
          <a:noFill/>
          <a:ln>
            <a:noFill/>
          </a:ln>
        </p:spPr>
      </p:pic>
      <p:pic>
        <p:nvPicPr>
          <p:cNvPr id="23" name="図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33582" y="3634197"/>
            <a:ext cx="1960938" cy="2590033"/>
          </a:xfrm>
          <a:prstGeom prst="rect">
            <a:avLst/>
          </a:prstGeom>
        </p:spPr>
      </p:pic>
      <p:sp>
        <p:nvSpPr>
          <p:cNvPr id="24" name="正方形/長方形 23"/>
          <p:cNvSpPr/>
          <p:nvPr/>
        </p:nvSpPr>
        <p:spPr>
          <a:xfrm>
            <a:off x="1288418" y="6507144"/>
            <a:ext cx="2376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資料の画像共有イメージ</a:t>
            </a:r>
          </a:p>
        </p:txBody>
      </p:sp>
      <p:sp>
        <p:nvSpPr>
          <p:cNvPr id="25" name="正方形/長方形 24"/>
          <p:cNvSpPr/>
          <p:nvPr/>
        </p:nvSpPr>
        <p:spPr>
          <a:xfrm>
            <a:off x="4544381" y="6330987"/>
            <a:ext cx="259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双方向通信の画面イメージ</a:t>
            </a:r>
          </a:p>
        </p:txBody>
      </p:sp>
      <p:sp>
        <p:nvSpPr>
          <p:cNvPr id="26" name="正方形/長方形 25"/>
          <p:cNvSpPr/>
          <p:nvPr/>
        </p:nvSpPr>
        <p:spPr>
          <a:xfrm>
            <a:off x="7767623" y="6330987"/>
            <a:ext cx="151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チャットイメージ</a:t>
            </a:r>
          </a:p>
        </p:txBody>
      </p:sp>
      <p:sp>
        <p:nvSpPr>
          <p:cNvPr id="15" name="スライド番号プレースホルダー 3"/>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smtClean="0">
                <a:latin typeface="Meiryo UI" panose="020B0604030504040204" pitchFamily="50" charset="-128"/>
                <a:ea typeface="Meiryo UI" panose="020B0604030504040204" pitchFamily="50" charset="-128"/>
              </a:rPr>
              <a:t>R</a:t>
            </a:r>
            <a:r>
              <a:rPr kumimoji="1" lang="en-US" altLang="ja-JP" sz="1600" dirty="0">
                <a:latin typeface="Meiryo UI" panose="020B0604030504040204" pitchFamily="50" charset="-128"/>
                <a:ea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環境整備完了</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9836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2" name="テキスト ボックス 1031">
            <a:extLst>
              <a:ext uri="{FF2B5EF4-FFF2-40B4-BE49-F238E27FC236}">
                <a16:creationId xmlns:a16="http://schemas.microsoft.com/office/drawing/2014/main" id="{3B901BF6-CAC9-4519-8C45-6B2C18B7C119}"/>
              </a:ext>
            </a:extLst>
          </p:cNvPr>
          <p:cNvSpPr txBox="1"/>
          <p:nvPr/>
        </p:nvSpPr>
        <p:spPr>
          <a:xfrm>
            <a:off x="16080" y="1720533"/>
            <a:ext cx="1917547"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■導入前</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R2.3)</a:t>
            </a:r>
          </a:p>
        </p:txBody>
      </p:sp>
      <p:sp>
        <p:nvSpPr>
          <p:cNvPr id="52" name="正方形/長方形 51"/>
          <p:cNvSpPr/>
          <p:nvPr/>
        </p:nvSpPr>
        <p:spPr>
          <a:xfrm>
            <a:off x="85082" y="71339"/>
            <a:ext cx="828000" cy="432000"/>
          </a:xfrm>
          <a:prstGeom prst="rect">
            <a:avLst/>
          </a:prstGeom>
          <a:solidFill>
            <a:schemeClr val="accent6"/>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防　災</a:t>
            </a:r>
          </a:p>
        </p:txBody>
      </p:sp>
      <p:cxnSp>
        <p:nvCxnSpPr>
          <p:cNvPr id="53" name="直線コネクタ 52"/>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3133125" y="100510"/>
            <a:ext cx="3643946"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災害情報一斉配信システム</a:t>
            </a:r>
          </a:p>
        </p:txBody>
      </p:sp>
      <p:sp>
        <p:nvSpPr>
          <p:cNvPr id="64" name="テキスト ボックス 63"/>
          <p:cNvSpPr txBox="1"/>
          <p:nvPr/>
        </p:nvSpPr>
        <p:spPr>
          <a:xfrm>
            <a:off x="553721" y="632255"/>
            <a:ext cx="9072060" cy="1002839"/>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多様な情報配信手段を活用して、災害情報を広く伝達する取組を推進。</a:t>
            </a:r>
            <a:endParaRPr kumimoji="1" lang="en-US" altLang="ja-JP" dirty="0">
              <a:latin typeface="Meiryo UI" panose="020B0604030504040204" pitchFamily="50" charset="-128"/>
              <a:ea typeface="Meiryo UI" panose="020B0604030504040204" pitchFamily="50" charset="-128"/>
            </a:endParaRPr>
          </a:p>
          <a:p>
            <a:pPr marL="285750" indent="-285750">
              <a:lnSpc>
                <a:spcPts val="2400"/>
              </a:lnSpc>
              <a:spcBef>
                <a:spcPts val="300"/>
              </a:spcBef>
              <a:buFont typeface="Wingdings" panose="05000000000000000000" pitchFamily="2" charset="2"/>
              <a:buChar char="l"/>
            </a:pPr>
            <a:r>
              <a:rPr kumimoji="1" lang="ja-JP" altLang="en-US" b="1" u="sng" dirty="0">
                <a:latin typeface="Meiryo UI" panose="020B0604030504040204" pitchFamily="50" charset="-128"/>
                <a:ea typeface="Meiryo UI" panose="020B0604030504040204" pitchFamily="50" charset="-128"/>
              </a:rPr>
              <a:t>令和</a:t>
            </a:r>
            <a:r>
              <a:rPr kumimoji="1" lang="en-US" altLang="ja-JP" b="1" u="sng" dirty="0">
                <a:latin typeface="Meiryo UI" panose="020B0604030504040204" pitchFamily="50" charset="-128"/>
                <a:ea typeface="Meiryo UI" panose="020B0604030504040204" pitchFamily="50" charset="-128"/>
              </a:rPr>
              <a:t>2</a:t>
            </a:r>
            <a:r>
              <a:rPr kumimoji="1" lang="ja-JP" altLang="en-US" b="1" u="sng" dirty="0">
                <a:latin typeface="Meiryo UI" panose="020B0604030504040204" pitchFamily="50" charset="-128"/>
                <a:ea typeface="Meiryo UI" panose="020B0604030504040204" pitchFamily="50" charset="-128"/>
              </a:rPr>
              <a:t>年</a:t>
            </a:r>
            <a:r>
              <a:rPr kumimoji="1" lang="en-US" altLang="ja-JP" b="1" u="sng" dirty="0">
                <a:latin typeface="Meiryo UI" panose="020B0604030504040204" pitchFamily="50" charset="-128"/>
                <a:ea typeface="Meiryo UI" panose="020B0604030504040204" pitchFamily="50" charset="-128"/>
              </a:rPr>
              <a:t>4</a:t>
            </a:r>
            <a:r>
              <a:rPr kumimoji="1" lang="ja-JP" altLang="en-US" b="1" u="sng" dirty="0">
                <a:latin typeface="Meiryo UI" panose="020B0604030504040204" pitchFamily="50" charset="-128"/>
                <a:ea typeface="Meiryo UI" panose="020B0604030504040204" pitchFamily="50" charset="-128"/>
              </a:rPr>
              <a:t>月から、災害情報一斉配信システムを導入し、情報伝達の迅速化、確実性を向上</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ts val="2000"/>
              </a:lnSpc>
            </a:pPr>
            <a:r>
              <a:rPr kumimoji="1" lang="ja-JP" altLang="en-US" dirty="0">
                <a:latin typeface="Meiryo UI" panose="020B0604030504040204" pitchFamily="50" charset="-128"/>
                <a:ea typeface="Meiryo UI" panose="020B0604030504040204" pitchFamily="50" charset="-128"/>
              </a:rPr>
              <a:t>　　併せて、</a:t>
            </a:r>
            <a:r>
              <a:rPr kumimoji="1" lang="ja-JP" altLang="en-US" b="1" u="sng" dirty="0">
                <a:latin typeface="Meiryo UI" panose="020B0604030504040204" pitchFamily="50" charset="-128"/>
                <a:ea typeface="Meiryo UI" panose="020B0604030504040204" pitchFamily="50" charset="-128"/>
              </a:rPr>
              <a:t>多言語化や配信手段の更なる多様化を推進</a:t>
            </a:r>
            <a:endParaRPr kumimoji="1" lang="ja-JP" altLang="en-US" dirty="0">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3B901BF6-CAC9-4519-8C45-6B2C18B7C119}"/>
              </a:ext>
            </a:extLst>
          </p:cNvPr>
          <p:cNvSpPr txBox="1"/>
          <p:nvPr/>
        </p:nvSpPr>
        <p:spPr>
          <a:xfrm>
            <a:off x="-75360" y="3838933"/>
            <a:ext cx="988442"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■現在</a:t>
            </a:r>
            <a:endParaRPr kumimoji="1" lang="en-US" altLang="ja-JP" b="1" dirty="0">
              <a:latin typeface="Meiryo UI" panose="020B0604030504040204" pitchFamily="50" charset="-128"/>
              <a:ea typeface="Meiryo UI" panose="020B0604030504040204" pitchFamily="50" charset="-128"/>
            </a:endParaRPr>
          </a:p>
        </p:txBody>
      </p:sp>
      <p:graphicFrame>
        <p:nvGraphicFramePr>
          <p:cNvPr id="48" name="表 47"/>
          <p:cNvGraphicFramePr>
            <a:graphicFrameLocks noGrp="1"/>
          </p:cNvGraphicFramePr>
          <p:nvPr>
            <p:extLst>
              <p:ext uri="{D42A27DB-BD31-4B8C-83A1-F6EECF244321}">
                <p14:modId xmlns:p14="http://schemas.microsoft.com/office/powerpoint/2010/main" val="1482414939"/>
              </p:ext>
            </p:extLst>
          </p:nvPr>
        </p:nvGraphicFramePr>
        <p:xfrm>
          <a:off x="146115" y="4244205"/>
          <a:ext cx="2690178" cy="1685928"/>
        </p:xfrm>
        <a:graphic>
          <a:graphicData uri="http://schemas.openxmlformats.org/drawingml/2006/table">
            <a:tbl>
              <a:tblPr firstRow="1" bandRow="1">
                <a:tableStyleId>{93296810-A885-4BE3-A3E7-6D5BEEA58F35}</a:tableStyleId>
              </a:tblPr>
              <a:tblGrid>
                <a:gridCol w="1031240">
                  <a:extLst>
                    <a:ext uri="{9D8B030D-6E8A-4147-A177-3AD203B41FA5}">
                      <a16:colId xmlns:a16="http://schemas.microsoft.com/office/drawing/2014/main" val="3140104312"/>
                    </a:ext>
                  </a:extLst>
                </a:gridCol>
                <a:gridCol w="1658938">
                  <a:extLst>
                    <a:ext uri="{9D8B030D-6E8A-4147-A177-3AD203B41FA5}">
                      <a16:colId xmlns:a16="http://schemas.microsoft.com/office/drawing/2014/main" val="2790173707"/>
                    </a:ext>
                  </a:extLst>
                </a:gridCol>
              </a:tblGrid>
              <a:tr h="297180">
                <a:tc>
                  <a:txBody>
                    <a:bodyPr/>
                    <a:lstStyle/>
                    <a:p>
                      <a:pPr algn="ctr"/>
                      <a:r>
                        <a:rPr kumimoji="1" lang="ja-JP" altLang="en-US" sz="1600" dirty="0">
                          <a:latin typeface="Meiryo UI" panose="020B0604030504040204" pitchFamily="50" charset="-128"/>
                          <a:ea typeface="Meiryo UI" panose="020B0604030504040204" pitchFamily="50" charset="-128"/>
                        </a:rPr>
                        <a:t>内　容</a:t>
                      </a:r>
                    </a:p>
                  </a:txBody>
                  <a:tcPr marL="74295" marR="74295" marT="37148" marB="37148"/>
                </a:tc>
                <a:tc>
                  <a:txBody>
                    <a:bodyPr/>
                    <a:lstStyle/>
                    <a:p>
                      <a:pPr algn="ctr"/>
                      <a:r>
                        <a:rPr kumimoji="1" lang="ja-JP" altLang="en-US" sz="1600" dirty="0">
                          <a:latin typeface="Meiryo UI" panose="020B0604030504040204" pitchFamily="50" charset="-128"/>
                          <a:ea typeface="Meiryo UI" panose="020B0604030504040204" pitchFamily="50" charset="-128"/>
                        </a:rPr>
                        <a:t>方　法</a:t>
                      </a:r>
                    </a:p>
                  </a:txBody>
                  <a:tcPr marL="74295" marR="74295" marT="37148" marB="37148"/>
                </a:tc>
                <a:extLst>
                  <a:ext uri="{0D108BD9-81ED-4DB2-BD59-A6C34878D82A}">
                    <a16:rowId xmlns:a16="http://schemas.microsoft.com/office/drawing/2014/main" val="1747008477"/>
                  </a:ext>
                </a:extLst>
              </a:tr>
              <a:tr h="297180">
                <a:tc>
                  <a:txBody>
                    <a:bodyPr/>
                    <a:lstStyle/>
                    <a:p>
                      <a:pPr algn="ctr"/>
                      <a:r>
                        <a:rPr kumimoji="1" lang="ja-JP" altLang="en-US" sz="1600" dirty="0">
                          <a:latin typeface="Meiryo UI" panose="020B0604030504040204" pitchFamily="50" charset="-128"/>
                          <a:ea typeface="Meiryo UI" panose="020B0604030504040204" pitchFamily="50" charset="-128"/>
                        </a:rPr>
                        <a:t>文字情報</a:t>
                      </a:r>
                    </a:p>
                  </a:txBody>
                  <a:tcPr marL="74295" marR="74295" marT="37148" marB="37148"/>
                </a:tc>
                <a:tc>
                  <a:txBody>
                    <a:bodyPr/>
                    <a:lstStyle/>
                    <a:p>
                      <a:r>
                        <a:rPr kumimoji="1" lang="ja-JP" altLang="en-US" sz="1600" dirty="0">
                          <a:latin typeface="Meiryo UI" panose="020B0604030504040204" pitchFamily="50" charset="-128"/>
                          <a:ea typeface="Meiryo UI" panose="020B0604030504040204" pitchFamily="50" charset="-128"/>
                        </a:rPr>
                        <a:t>定型文の選択又は</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自由文の一括入力</a:t>
                      </a:r>
                    </a:p>
                  </a:txBody>
                  <a:tcPr marL="0" marR="0" marT="37148" marB="37148"/>
                </a:tc>
                <a:extLst>
                  <a:ext uri="{0D108BD9-81ED-4DB2-BD59-A6C34878D82A}">
                    <a16:rowId xmlns:a16="http://schemas.microsoft.com/office/drawing/2014/main" val="2778482698"/>
                  </a:ext>
                </a:extLst>
              </a:tr>
              <a:tr h="297180">
                <a:tc>
                  <a:txBody>
                    <a:bodyPr/>
                    <a:lstStyle/>
                    <a:p>
                      <a:pPr algn="dist"/>
                      <a:r>
                        <a:rPr kumimoji="1" lang="ja-JP" altLang="en-US" sz="1600" dirty="0">
                          <a:latin typeface="Meiryo UI" panose="020B0604030504040204" pitchFamily="50" charset="-128"/>
                          <a:ea typeface="Meiryo UI" panose="020B0604030504040204" pitchFamily="50" charset="-128"/>
                        </a:rPr>
                        <a:t>音声</a:t>
                      </a:r>
                    </a:p>
                  </a:txBody>
                  <a:tcPr marL="74295" marR="74295" marT="37148" marB="37148"/>
                </a:tc>
                <a:tc>
                  <a:txBody>
                    <a:bodyPr/>
                    <a:lstStyle/>
                    <a:p>
                      <a:r>
                        <a:rPr kumimoji="1" lang="ja-JP" altLang="en-US" sz="1600" dirty="0">
                          <a:latin typeface="Meiryo UI" panose="020B0604030504040204" pitchFamily="50" charset="-128"/>
                          <a:ea typeface="Meiryo UI" panose="020B0604030504040204" pitchFamily="50" charset="-128"/>
                        </a:rPr>
                        <a:t>定型文や自由文を</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音声合成機能を</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用いて音声化</a:t>
                      </a:r>
                    </a:p>
                  </a:txBody>
                  <a:tcPr marL="0" marR="0" marT="37148" marB="37148"/>
                </a:tc>
                <a:extLst>
                  <a:ext uri="{0D108BD9-81ED-4DB2-BD59-A6C34878D82A}">
                    <a16:rowId xmlns:a16="http://schemas.microsoft.com/office/drawing/2014/main" val="821867124"/>
                  </a:ext>
                </a:extLst>
              </a:tr>
            </a:tbl>
          </a:graphicData>
        </a:graphic>
      </p:graphicFrame>
      <p:graphicFrame>
        <p:nvGraphicFramePr>
          <p:cNvPr id="49" name="表 48"/>
          <p:cNvGraphicFramePr>
            <a:graphicFrameLocks noGrp="1"/>
          </p:cNvGraphicFramePr>
          <p:nvPr>
            <p:extLst>
              <p:ext uri="{D42A27DB-BD31-4B8C-83A1-F6EECF244321}">
                <p14:modId xmlns:p14="http://schemas.microsoft.com/office/powerpoint/2010/main" val="3037913536"/>
              </p:ext>
            </p:extLst>
          </p:nvPr>
        </p:nvGraphicFramePr>
        <p:xfrm>
          <a:off x="146115" y="2094748"/>
          <a:ext cx="2685978" cy="882016"/>
        </p:xfrm>
        <a:graphic>
          <a:graphicData uri="http://schemas.openxmlformats.org/drawingml/2006/table">
            <a:tbl>
              <a:tblPr firstRow="1" bandRow="1">
                <a:tableStyleId>{93296810-A885-4BE3-A3E7-6D5BEEA58F35}</a:tableStyleId>
              </a:tblPr>
              <a:tblGrid>
                <a:gridCol w="920115">
                  <a:extLst>
                    <a:ext uri="{9D8B030D-6E8A-4147-A177-3AD203B41FA5}">
                      <a16:colId xmlns:a16="http://schemas.microsoft.com/office/drawing/2014/main" val="3140104312"/>
                    </a:ext>
                  </a:extLst>
                </a:gridCol>
                <a:gridCol w="1765863">
                  <a:extLst>
                    <a:ext uri="{9D8B030D-6E8A-4147-A177-3AD203B41FA5}">
                      <a16:colId xmlns:a16="http://schemas.microsoft.com/office/drawing/2014/main" val="83592751"/>
                    </a:ext>
                  </a:extLst>
                </a:gridCol>
              </a:tblGrid>
              <a:tr h="274172">
                <a:tc>
                  <a:txBody>
                    <a:bodyPr/>
                    <a:lstStyle/>
                    <a:p>
                      <a:pPr algn="ctr"/>
                      <a:r>
                        <a:rPr kumimoji="1" lang="ja-JP" altLang="en-US" sz="1400" dirty="0">
                          <a:latin typeface="Meiryo UI" panose="020B0604030504040204" pitchFamily="50" charset="-128"/>
                          <a:ea typeface="Meiryo UI" panose="020B0604030504040204" pitchFamily="50" charset="-128"/>
                        </a:rPr>
                        <a:t>内　容</a:t>
                      </a:r>
                    </a:p>
                  </a:txBody>
                  <a:tcPr marL="74295" marR="74295" marT="37148" marB="37148"/>
                </a:tc>
                <a:tc>
                  <a:txBody>
                    <a:bodyPr/>
                    <a:lstStyle/>
                    <a:p>
                      <a:pPr algn="ctr"/>
                      <a:r>
                        <a:rPr kumimoji="1" lang="ja-JP" altLang="en-US" sz="1400" dirty="0">
                          <a:latin typeface="Meiryo UI" panose="020B0604030504040204" pitchFamily="50" charset="-128"/>
                          <a:ea typeface="Meiryo UI" panose="020B0604030504040204" pitchFamily="50" charset="-128"/>
                        </a:rPr>
                        <a:t>方　法</a:t>
                      </a:r>
                    </a:p>
                  </a:txBody>
                  <a:tcPr marL="74295" marR="74295" marT="37148" marB="37148"/>
                </a:tc>
                <a:extLst>
                  <a:ext uri="{0D108BD9-81ED-4DB2-BD59-A6C34878D82A}">
                    <a16:rowId xmlns:a16="http://schemas.microsoft.com/office/drawing/2014/main" val="1747008477"/>
                  </a:ext>
                </a:extLst>
              </a:tr>
              <a:tr h="297180">
                <a:tc>
                  <a:txBody>
                    <a:bodyPr/>
                    <a:lstStyle/>
                    <a:p>
                      <a:pPr algn="ctr"/>
                      <a:r>
                        <a:rPr kumimoji="1" lang="ja-JP" altLang="en-US" sz="1400" dirty="0">
                          <a:latin typeface="Meiryo UI" panose="020B0604030504040204" pitchFamily="50" charset="-128"/>
                          <a:ea typeface="Meiryo UI" panose="020B0604030504040204" pitchFamily="50" charset="-128"/>
                        </a:rPr>
                        <a:t>文字情報</a:t>
                      </a:r>
                    </a:p>
                  </a:txBody>
                  <a:tcPr marL="74295" marR="74295" marT="37148" marB="37148"/>
                </a:tc>
                <a:tc>
                  <a:txBody>
                    <a:bodyPr/>
                    <a:lstStyle/>
                    <a:p>
                      <a:r>
                        <a:rPr kumimoji="1" lang="ja-JP" altLang="en-US" sz="1400" dirty="0">
                          <a:latin typeface="Meiryo UI" panose="020B0604030504040204" pitchFamily="50" charset="-128"/>
                          <a:ea typeface="Meiryo UI" panose="020B0604030504040204" pitchFamily="50" charset="-128"/>
                        </a:rPr>
                        <a:t>メディアごとに手入力</a:t>
                      </a:r>
                    </a:p>
                  </a:txBody>
                  <a:tcPr marL="36000" marR="36000" marT="37148" marB="37148"/>
                </a:tc>
                <a:extLst>
                  <a:ext uri="{0D108BD9-81ED-4DB2-BD59-A6C34878D82A}">
                    <a16:rowId xmlns:a16="http://schemas.microsoft.com/office/drawing/2014/main" val="2778482698"/>
                  </a:ext>
                </a:extLst>
              </a:tr>
              <a:tr h="297180">
                <a:tc>
                  <a:txBody>
                    <a:bodyPr/>
                    <a:lstStyle/>
                    <a:p>
                      <a:pPr algn="dist"/>
                      <a:r>
                        <a:rPr kumimoji="1" lang="ja-JP" altLang="en-US" sz="1400" dirty="0">
                          <a:latin typeface="Meiryo UI" panose="020B0604030504040204" pitchFamily="50" charset="-128"/>
                          <a:ea typeface="Meiryo UI" panose="020B0604030504040204" pitchFamily="50" charset="-128"/>
                        </a:rPr>
                        <a:t>音声</a:t>
                      </a:r>
                    </a:p>
                  </a:txBody>
                  <a:tcPr marL="74295" marR="74295" marT="37148" marB="37148"/>
                </a:tc>
                <a:tc>
                  <a:txBody>
                    <a:bodyPr/>
                    <a:lstStyle/>
                    <a:p>
                      <a:r>
                        <a:rPr kumimoji="1" lang="ja-JP" altLang="en-US" sz="1400" dirty="0">
                          <a:latin typeface="Meiryo UI" panose="020B0604030504040204" pitchFamily="50" charset="-128"/>
                          <a:ea typeface="Meiryo UI" panose="020B0604030504040204" pitchFamily="50" charset="-128"/>
                        </a:rPr>
                        <a:t>操作卓より肉声で放送</a:t>
                      </a:r>
                    </a:p>
                  </a:txBody>
                  <a:tcPr marL="36000" marR="36000" marT="37148" marB="37148"/>
                </a:tc>
                <a:extLst>
                  <a:ext uri="{0D108BD9-81ED-4DB2-BD59-A6C34878D82A}">
                    <a16:rowId xmlns:a16="http://schemas.microsoft.com/office/drawing/2014/main" val="821867124"/>
                  </a:ext>
                </a:extLst>
              </a:tr>
            </a:tbl>
          </a:graphicData>
        </a:graphic>
      </p:graphicFrame>
      <p:sp>
        <p:nvSpPr>
          <p:cNvPr id="8" name="下矢印 7"/>
          <p:cNvSpPr/>
          <p:nvPr/>
        </p:nvSpPr>
        <p:spPr>
          <a:xfrm>
            <a:off x="873760" y="3203065"/>
            <a:ext cx="1684013" cy="646591"/>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638935" y="6211324"/>
            <a:ext cx="966651" cy="461665"/>
          </a:xfrm>
          <a:prstGeom prst="rect">
            <a:avLst/>
          </a:prstGeom>
          <a:noFill/>
        </p:spPr>
        <p:txBody>
          <a:bodyPr wrap="square" rtlCol="0">
            <a:spAutoFit/>
          </a:bodyPr>
          <a:lstStyle/>
          <a:p>
            <a:r>
              <a:rPr kumimoji="1" lang="ja-JP" altLang="en-US" sz="1200" dirty="0"/>
              <a:t>危機管理室</a:t>
            </a:r>
            <a:endParaRPr kumimoji="1" lang="en-US" altLang="ja-JP" sz="1200" dirty="0"/>
          </a:p>
          <a:p>
            <a:r>
              <a:rPr kumimoji="1" lang="ja-JP" altLang="en-US" sz="1200" dirty="0"/>
              <a:t>区役所</a:t>
            </a: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2747" y="1605122"/>
            <a:ext cx="5036679" cy="2100837"/>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6916" y="3726860"/>
            <a:ext cx="6666571" cy="3137529"/>
          </a:xfrm>
          <a:prstGeom prst="rect">
            <a:avLst/>
          </a:prstGeom>
        </p:spPr>
      </p:pic>
      <p:sp>
        <p:nvSpPr>
          <p:cNvPr id="15" name="スライド番号プレースホルダー 3"/>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6" name="テキスト ボックス 15"/>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smtClean="0">
                <a:latin typeface="Meiryo UI" panose="020B0604030504040204" pitchFamily="50" charset="-128"/>
                <a:ea typeface="Meiryo UI" panose="020B0604030504040204" pitchFamily="50" charset="-128"/>
              </a:rPr>
              <a:t>R</a:t>
            </a:r>
            <a:r>
              <a:rPr kumimoji="1" lang="en-US" altLang="ja-JP" sz="1600" dirty="0">
                <a:latin typeface="Meiryo UI" panose="020B0604030504040204" pitchFamily="50" charset="-128"/>
                <a:ea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システム導入</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96843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376" y="1564816"/>
            <a:ext cx="8745629" cy="4598555"/>
          </a:xfrm>
          <a:prstGeom prst="rect">
            <a:avLst/>
          </a:prstGeom>
        </p:spPr>
      </p:pic>
      <p:sp>
        <p:nvSpPr>
          <p:cNvPr id="7" name="角丸四角形 6"/>
          <p:cNvSpPr/>
          <p:nvPr/>
        </p:nvSpPr>
        <p:spPr>
          <a:xfrm>
            <a:off x="134961" y="6222809"/>
            <a:ext cx="9540000" cy="579286"/>
          </a:xfrm>
          <a:prstGeom prst="roundRect">
            <a:avLst>
              <a:gd name="adj" fmla="val 0"/>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今後の予定　</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システムの開発</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経年</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による更新に合わせ、</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など最先端の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を取り入れたシステムに強化　⇒　令和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年中に運用を開始する予定</a:t>
            </a:r>
          </a:p>
        </p:txBody>
      </p:sp>
      <p:sp>
        <p:nvSpPr>
          <p:cNvPr id="8" name="正方形/長方形 7"/>
          <p:cNvSpPr/>
          <p:nvPr/>
        </p:nvSpPr>
        <p:spPr>
          <a:xfrm>
            <a:off x="85082" y="71339"/>
            <a:ext cx="828000" cy="432000"/>
          </a:xfrm>
          <a:prstGeom prst="rect">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消　防</a:t>
            </a:r>
          </a:p>
        </p:txBody>
      </p:sp>
      <p:sp>
        <p:nvSpPr>
          <p:cNvPr id="9" name="スライド番号プレースホルダー 3"/>
          <p:cNvSpPr>
            <a:spLocks noGrp="1"/>
          </p:cNvSpPr>
          <p:nvPr>
            <p:ph type="sldNum" sz="quarter" idx="12"/>
          </p:nvPr>
        </p:nvSpPr>
        <p:spPr>
          <a:xfrm>
            <a:off x="9497959"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smtClean="0">
                <a:latin typeface="Meiryo UI" panose="020B0604030504040204" pitchFamily="50" charset="-128"/>
                <a:ea typeface="Meiryo UI" panose="020B0604030504040204" pitchFamily="50" charset="-128"/>
              </a:rPr>
              <a:t>R6</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再構築</a:t>
            </a:r>
            <a:r>
              <a:rPr kumimoji="1" lang="ja-JP" altLang="en-US" sz="1400" dirty="0" smtClean="0">
                <a:latin typeface="Meiryo UI" panose="020B0604030504040204" pitchFamily="50" charset="-128"/>
                <a:ea typeface="Meiryo UI" panose="020B0604030504040204" pitchFamily="50" charset="-128"/>
              </a:rPr>
              <a:t>予定</a:t>
            </a:r>
            <a:endParaRPr kumimoji="1" lang="ja-JP" altLang="en-US" sz="1400" dirty="0">
              <a:latin typeface="Meiryo UI" panose="020B0604030504040204" pitchFamily="50" charset="-128"/>
              <a:ea typeface="Meiryo UI" panose="020B0604030504040204" pitchFamily="50" charset="-128"/>
            </a:endParaRPr>
          </a:p>
        </p:txBody>
      </p:sp>
      <p:cxnSp>
        <p:nvCxnSpPr>
          <p:cNvPr id="11" name="直線コネクタ 10"/>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050570" y="100510"/>
            <a:ext cx="3809056"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消防情報システム</a:t>
            </a:r>
            <a:r>
              <a:rPr kumimoji="1" lang="en-US" altLang="ja-JP" sz="2400" b="1" dirty="0">
                <a:latin typeface="Meiryo UI" panose="020B0604030504040204" pitchFamily="50" charset="-128"/>
                <a:ea typeface="Meiryo UI" panose="020B0604030504040204" pitchFamily="50" charset="-128"/>
              </a:rPr>
              <a:t>【ANSIN】</a:t>
            </a:r>
          </a:p>
        </p:txBody>
      </p:sp>
      <p:sp>
        <p:nvSpPr>
          <p:cNvPr id="14" name="テキスト ボックス 13"/>
          <p:cNvSpPr txBox="1"/>
          <p:nvPr/>
        </p:nvSpPr>
        <p:spPr>
          <a:xfrm>
            <a:off x="553721" y="632255"/>
            <a:ext cx="9072060" cy="1092607"/>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kumimoji="1" lang="ja-JP" altLang="en-US" b="1" dirty="0">
                <a:latin typeface="Meiryo UI" panose="020B0604030504040204" pitchFamily="50" charset="-128"/>
                <a:ea typeface="Meiryo UI" panose="020B0604030504040204" pitchFamily="50" charset="-128"/>
              </a:rPr>
              <a:t>市民の安心・安全を確保を目指し、迅速・効率的な消防活動を支援</a:t>
            </a:r>
          </a:p>
          <a:p>
            <a:pPr marL="285750" indent="-285750">
              <a:lnSpc>
                <a:spcPts val="2400"/>
              </a:lnSpc>
              <a:spcBef>
                <a:spcPts val="300"/>
              </a:spcBef>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消防局、消防署、出張所、関係機関、消防車両等を高度な通信システムで結び</a:t>
            </a:r>
            <a:r>
              <a:rPr kumimoji="1" lang="ja-JP" altLang="en-US" dirty="0" smtClean="0">
                <a:latin typeface="Meiryo UI" panose="020B0604030504040204" pitchFamily="50" charset="-128"/>
                <a:ea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rPr>
              <a:t>すべて</a:t>
            </a:r>
            <a:r>
              <a:rPr kumimoji="1" lang="ja-JP" altLang="en-US" b="1" u="sng" dirty="0">
                <a:latin typeface="Meiryo UI" panose="020B0604030504040204" pitchFamily="50" charset="-128"/>
                <a:ea typeface="Meiryo UI" panose="020B0604030504040204" pitchFamily="50" charset="-128"/>
              </a:rPr>
              <a:t>の情報の収集、伝達、処理等を一元的かつ効率的に運用できる総合ネットワークシステム</a:t>
            </a:r>
          </a:p>
        </p:txBody>
      </p:sp>
    </p:spTree>
    <p:extLst>
      <p:ext uri="{BB962C8B-B14F-4D97-AF65-F5344CB8AC3E}">
        <p14:creationId xmlns:p14="http://schemas.microsoft.com/office/powerpoint/2010/main" val="3101168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 name="図 43"/>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rot="5400000">
            <a:off x="5423764" y="2234557"/>
            <a:ext cx="445627" cy="232009"/>
          </a:xfrm>
          <a:prstGeom prst="rect">
            <a:avLst/>
          </a:prstGeom>
        </p:spPr>
      </p:pic>
      <p:sp>
        <p:nvSpPr>
          <p:cNvPr id="6" name="角丸四角形 5"/>
          <p:cNvSpPr/>
          <p:nvPr/>
        </p:nvSpPr>
        <p:spPr>
          <a:xfrm>
            <a:off x="195850" y="663785"/>
            <a:ext cx="3868319" cy="576000"/>
          </a:xfrm>
          <a:prstGeom prst="roundRect">
            <a:avLst>
              <a:gd name="adj" fmla="val 1046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mn-cs"/>
              </a:rPr>
              <a:t>緊急性の判断から病院情報の案内まで</a:t>
            </a:r>
            <a:endParaRPr kumimoji="1" lang="en-US" altLang="ja-JP" sz="1200" b="0"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22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mn-cs"/>
              </a:rPr>
              <a:t>小児救急支援アプリ</a:t>
            </a:r>
          </a:p>
        </p:txBody>
      </p:sp>
      <p:sp>
        <p:nvSpPr>
          <p:cNvPr id="8" name="角丸四角形 7"/>
          <p:cNvSpPr/>
          <p:nvPr/>
        </p:nvSpPr>
        <p:spPr>
          <a:xfrm>
            <a:off x="195850" y="1472615"/>
            <a:ext cx="4013448" cy="648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457200" rtl="0" eaLnBrk="1" fontAlgn="auto" latinLnBrk="0" hangingPunct="1">
              <a:lnSpc>
                <a:spcPts val="16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症状に応じて、「救急車を呼ぶべきか？」「救急相談すべきか？」 「医療機関を受診すべきか？」をアプリが判断</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入力画面例</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アプリのガイダンスに従って、各項目に該当する事項を入力</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277" y="2154530"/>
            <a:ext cx="1103467" cy="1727616"/>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3858" y="2154530"/>
            <a:ext cx="1103467" cy="1727616"/>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34439" y="2154531"/>
            <a:ext cx="1103467" cy="1724168"/>
          </a:xfrm>
          <a:prstGeom prst="rect">
            <a:avLst/>
          </a:prstGeom>
        </p:spPr>
      </p:pic>
      <p:pic>
        <p:nvPicPr>
          <p:cNvPr id="10" name="図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2543" y="4612208"/>
            <a:ext cx="1103467" cy="1724168"/>
          </a:xfrm>
          <a:prstGeom prst="rect">
            <a:avLst/>
          </a:prstGeom>
        </p:spPr>
      </p:pic>
      <p:pic>
        <p:nvPicPr>
          <p:cNvPr id="11" name="図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43652" y="4611193"/>
            <a:ext cx="1095355" cy="1725183"/>
          </a:xfrm>
          <a:prstGeom prst="rect">
            <a:avLst/>
          </a:prstGeom>
        </p:spPr>
      </p:pic>
      <p:sp>
        <p:nvSpPr>
          <p:cNvPr id="15" name="角丸四角形 14"/>
          <p:cNvSpPr/>
          <p:nvPr/>
        </p:nvSpPr>
        <p:spPr>
          <a:xfrm>
            <a:off x="195850" y="3927650"/>
            <a:ext cx="4013448" cy="68953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457200" rtl="0" eaLnBrk="1" fontAlgn="auto" latinLnBrk="0" hangingPunct="1">
              <a:lnSpc>
                <a:spcPts val="16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医療機関を受診される場合は、近くの医療機関</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大阪府内</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が表示され、ワンタッチで電話をかけることができ、地図も表示</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医療機関表示例</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角丸四角形 15"/>
          <p:cNvSpPr/>
          <p:nvPr/>
        </p:nvSpPr>
        <p:spPr>
          <a:xfrm>
            <a:off x="195850" y="6330749"/>
            <a:ext cx="3868319" cy="504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457200" rtl="0" eaLnBrk="1" fontAlgn="auto" latinLnBrk="0" hangingPunct="1">
              <a:lnSpc>
                <a:spcPts val="16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医療機関のほか、救急安心センターおおさか（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#7119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番などにワンタッチで電話をかけることも可能</a:t>
            </a:r>
          </a:p>
        </p:txBody>
      </p:sp>
      <p:pic>
        <p:nvPicPr>
          <p:cNvPr id="17" name="図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4681" y="705400"/>
            <a:ext cx="438968" cy="504000"/>
          </a:xfrm>
          <a:prstGeom prst="roundRect">
            <a:avLst/>
          </a:prstGeom>
        </p:spPr>
      </p:pic>
      <p:sp>
        <p:nvSpPr>
          <p:cNvPr id="24" name="角丸四角形 23"/>
          <p:cNvSpPr/>
          <p:nvPr/>
        </p:nvSpPr>
        <p:spPr>
          <a:xfrm>
            <a:off x="-61846" y="1220161"/>
            <a:ext cx="4428000" cy="288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ts val="16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お子さんの突然の病気やケガで困ったときに役立つアプリ</a:t>
            </a:r>
            <a:endParaRPr kumimoji="1"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角丸四角形 52"/>
          <p:cNvSpPr/>
          <p:nvPr/>
        </p:nvSpPr>
        <p:spPr>
          <a:xfrm>
            <a:off x="4506591" y="6449409"/>
            <a:ext cx="5506449" cy="3558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457200" rtl="0" eaLnBrk="1" fontAlgn="auto" latinLnBrk="0" hangingPunct="1">
              <a:lnSpc>
                <a:spcPts val="16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日常生活にひそむ火災の危険性に気づき、火災を未然に防げるようサポート</a:t>
            </a:r>
          </a:p>
        </p:txBody>
      </p:sp>
      <p:sp>
        <p:nvSpPr>
          <p:cNvPr id="69" name="角丸四角形 68"/>
          <p:cNvSpPr/>
          <p:nvPr/>
        </p:nvSpPr>
        <p:spPr>
          <a:xfrm>
            <a:off x="4506592" y="673657"/>
            <a:ext cx="4977040" cy="576000"/>
          </a:xfrm>
          <a:prstGeom prst="roundRect">
            <a:avLst>
              <a:gd name="adj" fmla="val 1046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mn-cs"/>
              </a:rPr>
              <a:t>あなたの勇気をサポート</a:t>
            </a:r>
          </a:p>
          <a:p>
            <a:pPr marL="0" marR="0" lvl="0" indent="0" algn="ctr" defTabSz="457200" rtl="0" eaLnBrk="1" fontAlgn="auto" latinLnBrk="0" hangingPunct="1">
              <a:lnSpc>
                <a:spcPts val="22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mn-cs"/>
              </a:rPr>
              <a:t>救命サポートアプリ</a:t>
            </a:r>
          </a:p>
        </p:txBody>
      </p:sp>
      <p:pic>
        <p:nvPicPr>
          <p:cNvPr id="70" name="図 69" descr="C:\Users\i9537822\AppData\Local\Microsoft\Windows\INetCache\Content.Word\Screenshot_2018-01-22-17-42-30.png"/>
          <p:cNvPicPr/>
          <p:nvPr/>
        </p:nvPicPr>
        <p:blipFill>
          <a:blip r:embed="rId9" cstate="email">
            <a:extLst>
              <a:ext uri="{28A0092B-C50C-407E-A947-70E740481C1C}">
                <a14:useLocalDpi xmlns:a14="http://schemas.microsoft.com/office/drawing/2010/main"/>
              </a:ext>
            </a:extLst>
          </a:blip>
          <a:srcRect/>
          <a:stretch>
            <a:fillRect/>
          </a:stretch>
        </p:blipFill>
        <p:spPr bwMode="auto">
          <a:xfrm>
            <a:off x="4611202" y="1600644"/>
            <a:ext cx="919373" cy="1480457"/>
          </a:xfrm>
          <a:prstGeom prst="rect">
            <a:avLst/>
          </a:prstGeom>
          <a:noFill/>
          <a:ln>
            <a:noFill/>
          </a:ln>
        </p:spPr>
      </p:pic>
      <p:pic>
        <p:nvPicPr>
          <p:cNvPr id="71" name="図 70" descr="C:\Users\i9537822\Desktop\２月課長ミーティング・署長連絡協議会\ＣＰＲ.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56920" y="1600644"/>
            <a:ext cx="1228932" cy="726531"/>
          </a:xfrm>
          <a:prstGeom prst="rect">
            <a:avLst/>
          </a:prstGeom>
          <a:noFill/>
          <a:ln>
            <a:noFill/>
          </a:ln>
        </p:spPr>
      </p:pic>
      <p:pic>
        <p:nvPicPr>
          <p:cNvPr id="72" name="図 71" descr="C:\Users\i9537822\Desktop\２月課長ミーティング・署長連絡協議会\aed.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756921" y="2380552"/>
            <a:ext cx="1228931" cy="706076"/>
          </a:xfrm>
          <a:prstGeom prst="rect">
            <a:avLst/>
          </a:prstGeom>
          <a:noFill/>
          <a:ln>
            <a:noFill/>
          </a:ln>
        </p:spPr>
      </p:pic>
      <p:sp>
        <p:nvSpPr>
          <p:cNvPr id="73" name="角丸四角形 72"/>
          <p:cNvSpPr/>
          <p:nvPr/>
        </p:nvSpPr>
        <p:spPr>
          <a:xfrm>
            <a:off x="7083857" y="1621687"/>
            <a:ext cx="2700223" cy="1438370"/>
          </a:xfrm>
          <a:prstGeom prst="roundRect">
            <a:avLst>
              <a:gd name="adj" fmla="val 378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1450" marR="0" lvl="0" indent="-171450" algn="l" defTabSz="457200" rtl="0" eaLnBrk="1" fontAlgn="auto" latinLnBrk="0" hangingPunct="1">
              <a:lnSpc>
                <a:spcPts val="2000"/>
              </a:lnSpc>
              <a:spcBef>
                <a:spcPts val="0"/>
              </a:spcBef>
              <a:spcAft>
                <a:spcPts val="0"/>
              </a:spcAft>
              <a:buClrTx/>
              <a:buSzTx/>
              <a:buFont typeface="Wingdings" panose="05000000000000000000" pitchFamily="2" charset="2"/>
              <a:buChar char="u"/>
              <a:tabLst/>
              <a:defRPr/>
            </a:pPr>
            <a:r>
              <a:rPr kumimoji="0" lang="ja-JP" altLang="en-US" sz="1000" b="0" i="0" u="none" strike="noStrike" kern="100" cap="small"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応急手当を分かりやすい動画で案内</a:t>
            </a:r>
            <a:endParaRPr kumimoji="0"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1450" marR="0" lvl="0" indent="-171450" algn="l" defTabSz="457200" rtl="0" eaLnBrk="1" fontAlgn="auto" latinLnBrk="0" hangingPunct="1">
              <a:lnSpc>
                <a:spcPts val="2000"/>
              </a:lnSpc>
              <a:spcBef>
                <a:spcPts val="0"/>
              </a:spcBef>
              <a:spcAft>
                <a:spcPts val="0"/>
              </a:spcAft>
              <a:buClrTx/>
              <a:buSzTx/>
              <a:buFont typeface="Wingdings" panose="05000000000000000000" pitchFamily="2" charset="2"/>
              <a:buChar char="u"/>
              <a:tabLst/>
              <a:defRPr/>
            </a:pPr>
            <a:r>
              <a:rPr kumimoji="0" lang="ja-JP" altLang="en-US" sz="1000" b="0" i="0" u="none" strike="noStrike" kern="100" cap="small"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アプリ起動から動画表示まで２タップ</a:t>
            </a:r>
            <a:endParaRPr kumimoji="0" lang="en-US" altLang="ja-JP" sz="1000" b="0" i="0" u="none" strike="noStrike" kern="100" cap="small"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1450" marR="0" lvl="0" indent="-171450" algn="l" defTabSz="457200" rtl="0" eaLnBrk="1" fontAlgn="auto" latinLnBrk="0" hangingPunct="1">
              <a:lnSpc>
                <a:spcPts val="2000"/>
              </a:lnSpc>
              <a:spcBef>
                <a:spcPts val="0"/>
              </a:spcBef>
              <a:spcAft>
                <a:spcPts val="0"/>
              </a:spcAft>
              <a:buClrTx/>
              <a:buSzTx/>
              <a:buFont typeface="Wingdings" panose="05000000000000000000" pitchFamily="2" charset="2"/>
              <a:buChar char="u"/>
              <a:tabLst/>
              <a:defRPr/>
            </a:pPr>
            <a:r>
              <a:rPr kumimoji="0" lang="ja-JP" altLang="en-US" sz="1000" b="0" i="0" u="none" strike="noStrike" kern="100" cap="small"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応急手当を映像</a:t>
            </a:r>
            <a:r>
              <a:rPr kumimoji="0" lang="ja-JP" altLang="ja-JP" sz="1000" b="0" i="0" u="none" strike="noStrike" kern="100" cap="small"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と音声で説明</a:t>
            </a:r>
            <a:endParaRPr kumimoji="0" lang="en-US" altLang="ja-JP" sz="1000" b="0" i="0" u="none" strike="noStrike" kern="100" cap="small"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1450" marR="0" lvl="0" indent="-171450" algn="l" defTabSz="457200" rtl="0" eaLnBrk="1" fontAlgn="auto" latinLnBrk="0" hangingPunct="1">
              <a:lnSpc>
                <a:spcPts val="2000"/>
              </a:lnSpc>
              <a:spcBef>
                <a:spcPts val="0"/>
              </a:spcBef>
              <a:spcAft>
                <a:spcPts val="0"/>
              </a:spcAft>
              <a:buClrTx/>
              <a:buSzTx/>
              <a:buFont typeface="Wingdings" panose="05000000000000000000" pitchFamily="2" charset="2"/>
              <a:buChar char="u"/>
              <a:tabLst/>
              <a:defRPr/>
            </a:pPr>
            <a:r>
              <a:rPr kumimoji="0" lang="ja-JP" altLang="en-US" sz="1000" b="0" i="0" u="none" strike="noStrike" kern="100" cap="small"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心臓マッサージのテンポを映像と音声で案内</a:t>
            </a:r>
            <a:endParaRPr kumimoji="0" lang="en-US" altLang="ja-JP" sz="1000" b="0" i="0" u="none" strike="noStrike" kern="100" cap="small"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1450" marR="0" lvl="0" indent="-171450" algn="l" defTabSz="457200" rtl="0" eaLnBrk="1" fontAlgn="auto" latinLnBrk="0" hangingPunct="1">
              <a:lnSpc>
                <a:spcPts val="2000"/>
              </a:lnSpc>
              <a:spcBef>
                <a:spcPts val="0"/>
              </a:spcBef>
              <a:spcAft>
                <a:spcPts val="0"/>
              </a:spcAft>
              <a:buClrTx/>
              <a:buSzTx/>
              <a:buFont typeface="Wingdings" panose="05000000000000000000" pitchFamily="2" charset="2"/>
              <a:buChar char="u"/>
              <a:tabLst/>
              <a:defRPr/>
            </a:pPr>
            <a:r>
              <a:rPr kumimoji="0" lang="ja-JP" altLang="en-US" sz="1000" b="0" i="0" u="none" strike="noStrike" kern="100" cap="small"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成人、小児、乳児の３バージョンの選択が可能</a:t>
            </a:r>
            <a:endParaRPr kumimoji="0"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74" name="角丸四角形 73"/>
          <p:cNvSpPr/>
          <p:nvPr/>
        </p:nvSpPr>
        <p:spPr>
          <a:xfrm>
            <a:off x="4506591" y="1262197"/>
            <a:ext cx="4977039" cy="288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ts val="16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目の前で倒れた人への応急手当をサポートするアプリ</a:t>
            </a:r>
            <a:endParaRPr kumimoji="1"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5" name="図 74"/>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4592154" y="705044"/>
            <a:ext cx="450121" cy="504000"/>
          </a:xfrm>
          <a:prstGeom prst="roundRect">
            <a:avLst/>
          </a:prstGeom>
        </p:spPr>
      </p:pic>
      <p:sp>
        <p:nvSpPr>
          <p:cNvPr id="76" name="正方形/長方形 75"/>
          <p:cNvSpPr/>
          <p:nvPr/>
        </p:nvSpPr>
        <p:spPr>
          <a:xfrm>
            <a:off x="4506592" y="4458823"/>
            <a:ext cx="4977039" cy="1944000"/>
          </a:xfrm>
          <a:prstGeom prst="rect">
            <a:avLst/>
          </a:prstGeom>
          <a:solidFill>
            <a:schemeClr val="bg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7" name="図 76"/>
          <p:cNvPicPr>
            <a:picLocks noChangeAspect="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8692646">
            <a:off x="8005997" y="5004150"/>
            <a:ext cx="903113" cy="903113"/>
          </a:xfrm>
          <a:prstGeom prst="rect">
            <a:avLst/>
          </a:prstGeom>
        </p:spPr>
      </p:pic>
      <p:grpSp>
        <p:nvGrpSpPr>
          <p:cNvPr id="78" name="グループ化 77"/>
          <p:cNvGrpSpPr/>
          <p:nvPr/>
        </p:nvGrpSpPr>
        <p:grpSpPr>
          <a:xfrm rot="787227">
            <a:off x="8354568" y="5227525"/>
            <a:ext cx="1003932" cy="1089750"/>
            <a:chOff x="5562998" y="2402172"/>
            <a:chExt cx="1219745" cy="1324011"/>
          </a:xfrm>
        </p:grpSpPr>
        <p:pic>
          <p:nvPicPr>
            <p:cNvPr id="79" name="図 7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20721985">
              <a:off x="5562998" y="2402172"/>
              <a:ext cx="1219745" cy="1324011"/>
            </a:xfrm>
            <a:prstGeom prst="rect">
              <a:avLst/>
            </a:prstGeom>
          </p:spPr>
        </p:pic>
        <p:sp>
          <p:nvSpPr>
            <p:cNvPr id="80" name="角丸四角形 79"/>
            <p:cNvSpPr/>
            <p:nvPr/>
          </p:nvSpPr>
          <p:spPr>
            <a:xfrm rot="1166490">
              <a:off x="5905966" y="2634676"/>
              <a:ext cx="542904" cy="837172"/>
            </a:xfrm>
            <a:prstGeom prst="roundRect">
              <a:avLst>
                <a:gd name="adj" fmla="val 5098"/>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1" name="図 80"/>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rot="1195865">
              <a:off x="5925477" y="2654118"/>
              <a:ext cx="513780" cy="805533"/>
            </a:xfrm>
            <a:prstGeom prst="rect">
              <a:avLst/>
            </a:prstGeom>
          </p:spPr>
        </p:pic>
      </p:grpSp>
      <p:sp>
        <p:nvSpPr>
          <p:cNvPr id="82" name="角丸四角形 81"/>
          <p:cNvSpPr/>
          <p:nvPr/>
        </p:nvSpPr>
        <p:spPr>
          <a:xfrm>
            <a:off x="4506592" y="3573493"/>
            <a:ext cx="4977040" cy="576000"/>
          </a:xfrm>
          <a:prstGeom prst="roundRect">
            <a:avLst>
              <a:gd name="adj" fmla="val 1046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mn-cs"/>
              </a:rPr>
              <a:t>火災の危険を動画で確認</a:t>
            </a:r>
            <a:endParaRPr kumimoji="1" lang="en-US" altLang="ja-JP" sz="1200" b="0"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22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mn-cs"/>
              </a:rPr>
              <a:t>火の用心アプリ</a:t>
            </a:r>
          </a:p>
        </p:txBody>
      </p:sp>
      <p:sp>
        <p:nvSpPr>
          <p:cNvPr id="84" name="角丸四角形 83"/>
          <p:cNvSpPr/>
          <p:nvPr/>
        </p:nvSpPr>
        <p:spPr>
          <a:xfrm>
            <a:off x="4370056" y="4155331"/>
            <a:ext cx="5580000" cy="288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ts val="16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よくある火災事例の注意するポイントを短くリアルな映像で学習できるアプリ</a:t>
            </a:r>
          </a:p>
        </p:txBody>
      </p:sp>
      <p:pic>
        <p:nvPicPr>
          <p:cNvPr id="85" name="図 8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598871" y="3604915"/>
            <a:ext cx="545890" cy="504000"/>
          </a:xfrm>
          <a:prstGeom prst="rect">
            <a:avLst/>
          </a:prstGeom>
        </p:spPr>
      </p:pic>
      <p:pic>
        <p:nvPicPr>
          <p:cNvPr id="86" name="図 85"/>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714555" y="5518289"/>
            <a:ext cx="1246520" cy="720000"/>
          </a:xfrm>
          <a:prstGeom prst="rect">
            <a:avLst/>
          </a:prstGeom>
          <a:ln w="25400" cap="sq">
            <a:solidFill>
              <a:srgbClr val="000000"/>
            </a:solidFill>
            <a:miter lim="800000"/>
          </a:ln>
          <a:effectLst>
            <a:outerShdw blurRad="57150" dist="50800" dir="2700000" algn="tl" rotWithShape="0">
              <a:srgbClr val="000000">
                <a:alpha val="40000"/>
              </a:srgbClr>
            </a:outerShdw>
          </a:effectLst>
        </p:spPr>
      </p:pic>
      <p:sp>
        <p:nvSpPr>
          <p:cNvPr id="87" name="タイトル 1"/>
          <p:cNvSpPr txBox="1">
            <a:spLocks/>
          </p:cNvSpPr>
          <p:nvPr/>
        </p:nvSpPr>
        <p:spPr>
          <a:xfrm rot="21575189">
            <a:off x="7002301" y="6033192"/>
            <a:ext cx="1104011" cy="3167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j-cs"/>
              </a:rPr>
              <a:t>電気配線からの出火</a:t>
            </a:r>
          </a:p>
        </p:txBody>
      </p:sp>
      <p:pic>
        <p:nvPicPr>
          <p:cNvPr id="88" name="図 87"/>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5406204" y="5554324"/>
            <a:ext cx="1121337" cy="720000"/>
          </a:xfrm>
          <a:prstGeom prst="rect">
            <a:avLst/>
          </a:prstGeom>
          <a:ln w="25400" cap="sq">
            <a:solidFill>
              <a:srgbClr val="000000"/>
            </a:solidFill>
            <a:miter lim="800000"/>
          </a:ln>
          <a:effectLst>
            <a:outerShdw blurRad="57150" dist="50800" dir="2700000" algn="tl" rotWithShape="0">
              <a:srgbClr val="000000">
                <a:alpha val="40000"/>
              </a:srgbClr>
            </a:outerShdw>
          </a:effectLst>
        </p:spPr>
      </p:pic>
      <p:pic>
        <p:nvPicPr>
          <p:cNvPr id="89" name="図 88"/>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6931833" y="4574117"/>
            <a:ext cx="1174356" cy="720000"/>
          </a:xfrm>
          <a:prstGeom prst="rect">
            <a:avLst/>
          </a:prstGeom>
          <a:ln w="25400" cap="sq">
            <a:solidFill>
              <a:srgbClr val="000000"/>
            </a:solidFill>
            <a:miter lim="800000"/>
          </a:ln>
          <a:effectLst>
            <a:outerShdw blurRad="57150" dist="50800" dir="2700000" algn="tl" rotWithShape="0">
              <a:srgbClr val="000000">
                <a:alpha val="40000"/>
              </a:srgbClr>
            </a:outerShdw>
          </a:effectLst>
        </p:spPr>
      </p:pic>
      <p:sp>
        <p:nvSpPr>
          <p:cNvPr id="90" name="タイトル 1"/>
          <p:cNvSpPr txBox="1">
            <a:spLocks/>
          </p:cNvSpPr>
          <p:nvPr/>
        </p:nvSpPr>
        <p:spPr>
          <a:xfrm rot="21575189">
            <a:off x="7478335" y="4596617"/>
            <a:ext cx="698773" cy="236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酸素吸入中</a:t>
            </a:r>
            <a:endParaRPr kumimoji="1" lang="en-US" altLang="ja-JP"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のたばこ</a:t>
            </a:r>
          </a:p>
        </p:txBody>
      </p:sp>
      <p:grpSp>
        <p:nvGrpSpPr>
          <p:cNvPr id="91" name="グループ化 90"/>
          <p:cNvGrpSpPr/>
          <p:nvPr/>
        </p:nvGrpSpPr>
        <p:grpSpPr>
          <a:xfrm>
            <a:off x="4781983" y="4472705"/>
            <a:ext cx="2236089" cy="1048295"/>
            <a:chOff x="267831" y="3169268"/>
            <a:chExt cx="7205519" cy="3377999"/>
          </a:xfrm>
        </p:grpSpPr>
        <p:sp>
          <p:nvSpPr>
            <p:cNvPr id="92" name="タイトル 1"/>
            <p:cNvSpPr txBox="1">
              <a:spLocks/>
            </p:cNvSpPr>
            <p:nvPr/>
          </p:nvSpPr>
          <p:spPr>
            <a:xfrm rot="21120000">
              <a:off x="1237170" y="4050555"/>
              <a:ext cx="5594734" cy="1325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900" b="1"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mj-cs"/>
                </a:rPr>
                <a:t>よくある火災を動画で確認できる</a:t>
              </a:r>
            </a:p>
          </p:txBody>
        </p:sp>
        <p:sp>
          <p:nvSpPr>
            <p:cNvPr id="93" name="タイトル 1"/>
            <p:cNvSpPr txBox="1">
              <a:spLocks/>
            </p:cNvSpPr>
            <p:nvPr/>
          </p:nvSpPr>
          <p:spPr>
            <a:xfrm rot="21115374">
              <a:off x="1358470" y="4878850"/>
              <a:ext cx="6114880" cy="1325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900" b="1"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mj-cs"/>
                </a:rPr>
                <a:t>タップひとつですぐ動画がはじまる</a:t>
              </a:r>
            </a:p>
          </p:txBody>
        </p:sp>
        <p:sp>
          <p:nvSpPr>
            <p:cNvPr id="94" name="タイトル 1"/>
            <p:cNvSpPr txBox="1">
              <a:spLocks/>
            </p:cNvSpPr>
            <p:nvPr/>
          </p:nvSpPr>
          <p:spPr>
            <a:xfrm rot="21120000">
              <a:off x="1114894" y="3169268"/>
              <a:ext cx="5594734" cy="1325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900" b="1"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mj-cs"/>
                </a:rPr>
                <a:t>動画で火災予防を学ぼう</a:t>
              </a:r>
            </a:p>
          </p:txBody>
        </p:sp>
        <p:pic>
          <p:nvPicPr>
            <p:cNvPr id="95" name="図 94"/>
            <p:cNvPicPr>
              <a:picLocks noChangeAspect="1"/>
            </p:cNvPicPr>
            <p:nvPr/>
          </p:nvPicPr>
          <p:blipFill>
            <a:blip r:embed="rId20" cstate="email">
              <a:duotone>
                <a:prstClr val="black"/>
                <a:schemeClr val="accent5">
                  <a:tint val="45000"/>
                  <a:satMod val="400000"/>
                </a:schemeClr>
              </a:duotone>
              <a:extLst>
                <a:ext uri="{BEBA8EAE-BF5A-486C-A8C5-ECC9F3942E4B}">
                  <a14:imgProps xmlns:a14="http://schemas.microsoft.com/office/drawing/2010/main">
                    <a14:imgLayer r:embed="rId21">
                      <a14:imgEffect>
                        <a14:colorTemperature colorTemp="8921"/>
                      </a14:imgEffect>
                      <a14:imgEffect>
                        <a14:saturation sat="172000"/>
                      </a14:imgEffect>
                    </a14:imgLayer>
                  </a14:imgProps>
                </a:ext>
                <a:ext uri="{28A0092B-C50C-407E-A947-70E740481C1C}">
                  <a14:useLocalDpi xmlns:a14="http://schemas.microsoft.com/office/drawing/2010/main"/>
                </a:ext>
              </a:extLst>
            </a:blip>
            <a:stretch>
              <a:fillRect/>
            </a:stretch>
          </p:blipFill>
          <p:spPr>
            <a:xfrm rot="21120000">
              <a:off x="513905" y="5503659"/>
              <a:ext cx="1043608" cy="1043608"/>
            </a:xfrm>
            <a:prstGeom prst="rect">
              <a:avLst/>
            </a:prstGeom>
          </p:spPr>
        </p:pic>
        <p:pic>
          <p:nvPicPr>
            <p:cNvPr id="96" name="図 95"/>
            <p:cNvPicPr>
              <a:picLocks noChangeAspect="1"/>
            </p:cNvPicPr>
            <p:nvPr/>
          </p:nvPicPr>
          <p:blipFill>
            <a:blip r:embed="rId20" cstate="email">
              <a:duotone>
                <a:schemeClr val="accent2">
                  <a:shade val="45000"/>
                  <a:satMod val="135000"/>
                </a:schemeClr>
                <a:prstClr val="white"/>
              </a:duotone>
              <a:extLst>
                <a:ext uri="{BEBA8EAE-BF5A-486C-A8C5-ECC9F3942E4B}">
                  <a14:imgProps xmlns:a14="http://schemas.microsoft.com/office/drawing/2010/main">
                    <a14:imgLayer r:embed="rId21">
                      <a14:imgEffect>
                        <a14:colorTemperature colorTemp="8921"/>
                      </a14:imgEffect>
                      <a14:imgEffect>
                        <a14:saturation sat="172000"/>
                      </a14:imgEffect>
                    </a14:imgLayer>
                  </a14:imgProps>
                </a:ext>
                <a:ext uri="{28A0092B-C50C-407E-A947-70E740481C1C}">
                  <a14:useLocalDpi xmlns:a14="http://schemas.microsoft.com/office/drawing/2010/main"/>
                </a:ext>
              </a:extLst>
            </a:blip>
            <a:stretch>
              <a:fillRect/>
            </a:stretch>
          </p:blipFill>
          <p:spPr>
            <a:xfrm rot="21120000">
              <a:off x="383460" y="4626990"/>
              <a:ext cx="1043608" cy="1043608"/>
            </a:xfrm>
            <a:prstGeom prst="rect">
              <a:avLst/>
            </a:prstGeom>
          </p:spPr>
        </p:pic>
        <p:pic>
          <p:nvPicPr>
            <p:cNvPr id="97" name="図 96"/>
            <p:cNvPicPr>
              <a:picLocks noChangeAspect="1"/>
            </p:cNvPicPr>
            <p:nvPr/>
          </p:nvPicPr>
          <p:blipFill>
            <a:blip r:embed="rId20" cstate="email">
              <a:duotone>
                <a:prstClr val="black"/>
                <a:schemeClr val="accent5">
                  <a:tint val="45000"/>
                  <a:satMod val="400000"/>
                </a:schemeClr>
              </a:duotone>
              <a:extLst>
                <a:ext uri="{BEBA8EAE-BF5A-486C-A8C5-ECC9F3942E4B}">
                  <a14:imgProps xmlns:a14="http://schemas.microsoft.com/office/drawing/2010/main">
                    <a14:imgLayer r:embed="rId21">
                      <a14:imgEffect>
                        <a14:colorTemperature colorTemp="8921"/>
                      </a14:imgEffect>
                      <a14:imgEffect>
                        <a14:saturation sat="172000"/>
                      </a14:imgEffect>
                    </a14:imgLayer>
                  </a14:imgProps>
                </a:ext>
                <a:ext uri="{28A0092B-C50C-407E-A947-70E740481C1C}">
                  <a14:useLocalDpi xmlns:a14="http://schemas.microsoft.com/office/drawing/2010/main"/>
                </a:ext>
              </a:extLst>
            </a:blip>
            <a:stretch>
              <a:fillRect/>
            </a:stretch>
          </p:blipFill>
          <p:spPr>
            <a:xfrm rot="21120000">
              <a:off x="267831" y="3750320"/>
              <a:ext cx="1043608" cy="1043608"/>
            </a:xfrm>
            <a:prstGeom prst="rect">
              <a:avLst/>
            </a:prstGeom>
          </p:spPr>
        </p:pic>
      </p:grpSp>
      <p:sp>
        <p:nvSpPr>
          <p:cNvPr id="98" name="角丸四角形 97"/>
          <p:cNvSpPr/>
          <p:nvPr/>
        </p:nvSpPr>
        <p:spPr>
          <a:xfrm>
            <a:off x="4506591" y="3090739"/>
            <a:ext cx="4977039" cy="3497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457200" rtl="0" eaLnBrk="1" fontAlgn="auto" latinLnBrk="0" hangingPunct="1">
              <a:lnSpc>
                <a:spcPts val="16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応急手当を実施するバイスタンダー（そばに居合わせた人）の勇気を後押し</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9" name="角丸四角形 98"/>
          <p:cNvSpPr/>
          <p:nvPr/>
        </p:nvSpPr>
        <p:spPr>
          <a:xfrm>
            <a:off x="2711941" y="5181767"/>
            <a:ext cx="1212360" cy="504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ts val="16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正方形/長方形 44"/>
          <p:cNvSpPr/>
          <p:nvPr/>
        </p:nvSpPr>
        <p:spPr>
          <a:xfrm>
            <a:off x="85082" y="71339"/>
            <a:ext cx="828000" cy="432000"/>
          </a:xfrm>
          <a:prstGeom prst="rect">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消　防</a:t>
            </a:r>
          </a:p>
        </p:txBody>
      </p:sp>
      <p:sp>
        <p:nvSpPr>
          <p:cNvPr id="48" name="スライド番号プレースホルダー 3"/>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7" name="テキスト ボックス 46"/>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smtClean="0">
                <a:latin typeface="Meiryo UI" panose="020B0604030504040204" pitchFamily="50" charset="-128"/>
                <a:ea typeface="Meiryo UI" panose="020B0604030504040204" pitchFamily="50" charset="-128"/>
              </a:rPr>
              <a:t>H30</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導入済</a:t>
            </a:r>
            <a:endParaRPr kumimoji="1" lang="ja-JP" altLang="en-US" sz="1400" dirty="0">
              <a:latin typeface="Meiryo UI" panose="020B0604030504040204" pitchFamily="50" charset="-128"/>
              <a:ea typeface="Meiryo UI" panose="020B0604030504040204" pitchFamily="50" charset="-128"/>
            </a:endParaRPr>
          </a:p>
        </p:txBody>
      </p:sp>
      <p:cxnSp>
        <p:nvCxnSpPr>
          <p:cNvPr id="49" name="直線コネクタ 48"/>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3050570" y="100510"/>
            <a:ext cx="3809056"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消防情報システム</a:t>
            </a:r>
            <a:r>
              <a:rPr kumimoji="1" lang="en-US" altLang="ja-JP" sz="2400" b="1" dirty="0">
                <a:latin typeface="Meiryo UI" panose="020B0604030504040204" pitchFamily="50" charset="-128"/>
                <a:ea typeface="Meiryo UI" panose="020B0604030504040204" pitchFamily="50" charset="-128"/>
              </a:rPr>
              <a:t>【ANSIN】</a:t>
            </a:r>
          </a:p>
        </p:txBody>
      </p:sp>
    </p:spTree>
    <p:extLst>
      <p:ext uri="{BB962C8B-B14F-4D97-AF65-F5344CB8AC3E}">
        <p14:creationId xmlns:p14="http://schemas.microsoft.com/office/powerpoint/2010/main" val="2493189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2238" y="1717964"/>
            <a:ext cx="5740526" cy="3599557"/>
          </a:xfrm>
          <a:prstGeom prst="rect">
            <a:avLst/>
          </a:prstGeom>
        </p:spPr>
      </p:pic>
      <p:sp>
        <p:nvSpPr>
          <p:cNvPr id="8" name="テキスト ボックス 7"/>
          <p:cNvSpPr txBox="1"/>
          <p:nvPr/>
        </p:nvSpPr>
        <p:spPr>
          <a:xfrm>
            <a:off x="796637" y="5518405"/>
            <a:ext cx="8461662" cy="1200329"/>
          </a:xfrm>
          <a:prstGeom prst="rect">
            <a:avLst/>
          </a:prstGeom>
          <a:noFill/>
          <a:ln>
            <a:solidFill>
              <a:srgbClr val="002060"/>
            </a:solidFill>
          </a:ln>
        </p:spPr>
        <p:txBody>
          <a:bodyPr wrap="squar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水道事業における「ヒト」や「モノ」から生み出される様々なデータを収集し、データを相互に連携させ、統計分析やシミュレーション解析などを行った結果を「</a:t>
            </a:r>
            <a:r>
              <a:rPr lang="en-US" altLang="ja-JP" dirty="0">
                <a:solidFill>
                  <a:prstClr val="black"/>
                </a:solidFill>
                <a:latin typeface="メイリオ" panose="020B0604030504040204" pitchFamily="50" charset="-128"/>
                <a:ea typeface="メイリオ" panose="020B0604030504040204" pitchFamily="50" charset="-128"/>
              </a:rPr>
              <a:t>CSR</a:t>
            </a:r>
            <a:r>
              <a:rPr lang="ja-JP" altLang="en-US" dirty="0">
                <a:solidFill>
                  <a:prstClr val="black"/>
                </a:solidFill>
                <a:latin typeface="メイリオ" panose="020B0604030504040204" pitchFamily="50" charset="-128"/>
                <a:ea typeface="メイリオ" panose="020B0604030504040204" pitchFamily="50" charset="-128"/>
              </a:rPr>
              <a:t>」「運転管理」「維持管理」「危機管理」「広域化」等に活かすことで、新たな価値を創出し、信頼性・効率性・利便性の向上を図る。</a:t>
            </a: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85082" y="71339"/>
            <a:ext cx="828000" cy="432000"/>
          </a:xfrm>
          <a:prstGeom prst="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水　道</a:t>
            </a:r>
          </a:p>
        </p:txBody>
      </p:sp>
      <p:cxnSp>
        <p:nvCxnSpPr>
          <p:cNvPr id="9" name="直線コネクタ 8"/>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873457" y="100510"/>
            <a:ext cx="2163285"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水道</a:t>
            </a:r>
            <a:r>
              <a:rPr kumimoji="1" lang="en-US" altLang="ja-JP" sz="2400" b="1" dirty="0">
                <a:latin typeface="Meiryo UI" panose="020B0604030504040204" pitchFamily="50" charset="-128"/>
                <a:ea typeface="Meiryo UI" panose="020B0604030504040204" pitchFamily="50" charset="-128"/>
              </a:rPr>
              <a:t>DX</a:t>
            </a:r>
            <a:r>
              <a:rPr kumimoji="1" lang="ja-JP" altLang="en-US" sz="2400" b="1" dirty="0">
                <a:latin typeface="Meiryo UI" panose="020B0604030504040204" pitchFamily="50" charset="-128"/>
                <a:ea typeface="Meiryo UI" panose="020B0604030504040204" pitchFamily="50" charset="-128"/>
              </a:rPr>
              <a:t>の推進</a:t>
            </a:r>
          </a:p>
        </p:txBody>
      </p:sp>
      <p:sp>
        <p:nvSpPr>
          <p:cNvPr id="11" name="テキスト ボックス 10"/>
          <p:cNvSpPr txBox="1"/>
          <p:nvPr/>
        </p:nvSpPr>
        <p:spPr>
          <a:xfrm>
            <a:off x="425901" y="632255"/>
            <a:ext cx="9445686" cy="984500"/>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「大阪市水道局</a:t>
            </a:r>
            <a:r>
              <a:rPr kumimoji="1" lang="en-US" altLang="ja-JP" dirty="0">
                <a:latin typeface="Meiryo UI" panose="020B0604030504040204" pitchFamily="50" charset="-128"/>
                <a:ea typeface="Meiryo UI" panose="020B0604030504040204" pitchFamily="50" charset="-128"/>
              </a:rPr>
              <a:t>ICT</a:t>
            </a:r>
            <a:r>
              <a:rPr kumimoji="1" lang="ja-JP" altLang="en-US" dirty="0">
                <a:latin typeface="Meiryo UI" panose="020B0604030504040204" pitchFamily="50" charset="-128"/>
                <a:ea typeface="Meiryo UI" panose="020B0604030504040204" pitchFamily="50" charset="-128"/>
              </a:rPr>
              <a:t>計画」（令和</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月最新改訂）における中心的施策として、</a:t>
            </a:r>
            <a:r>
              <a:rPr kumimoji="1" lang="en-US" altLang="ja-JP" dirty="0">
                <a:latin typeface="Meiryo UI" panose="020B0604030504040204" pitchFamily="50" charset="-128"/>
                <a:ea typeface="Meiryo UI" panose="020B0604030504040204" pitchFamily="50" charset="-128"/>
              </a:rPr>
              <a:t>DX</a:t>
            </a:r>
            <a:r>
              <a:rPr kumimoji="1" lang="ja-JP" altLang="en-US" dirty="0">
                <a:latin typeface="Meiryo UI" panose="020B0604030504040204" pitchFamily="50" charset="-128"/>
                <a:ea typeface="Meiryo UI" panose="020B0604030504040204" pitchFamily="50" charset="-128"/>
              </a:rPr>
              <a:t>（デジタルトランスフォーメーション）の推進を掲げ、最新のデジタル技術を駆使して業務に変革をもたらすことで、お客さまサービスと業務の品質向上につなげる取り組みを推進する。</a:t>
            </a:r>
          </a:p>
        </p:txBody>
      </p:sp>
      <p:sp>
        <p:nvSpPr>
          <p:cNvPr id="13" name="スライド番号プレースホルダー 3">
            <a:extLst>
              <a:ext uri="{FF2B5EF4-FFF2-40B4-BE49-F238E27FC236}">
                <a16:creationId xmlns:a16="http://schemas.microsoft.com/office/drawing/2014/main" id="{4F425F32-81BD-42A5-AD80-DE66F3B346CD}"/>
              </a:ext>
            </a:extLst>
          </p:cNvPr>
          <p:cNvSpPr>
            <a:spLocks noGrp="1"/>
          </p:cNvSpPr>
          <p:nvPr>
            <p:ph type="sldNum" sz="quarter" idx="12"/>
          </p:nvPr>
        </p:nvSpPr>
        <p:spPr>
          <a:xfrm>
            <a:off x="9419303" y="6448839"/>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2" name="テキスト ボックス 11"/>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smtClean="0">
                <a:latin typeface="Meiryo UI" panose="020B0604030504040204" pitchFamily="50" charset="-128"/>
                <a:ea typeface="Meiryo UI" panose="020B0604030504040204" pitchFamily="50" charset="-128"/>
              </a:rPr>
              <a:t>R</a:t>
            </a:r>
            <a:r>
              <a:rPr kumimoji="1" lang="en-US" altLang="ja-JP" sz="1600" dirty="0">
                <a:latin typeface="Meiryo UI" panose="020B0604030504040204" pitchFamily="50" charset="-128"/>
                <a:ea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計画済</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7283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712880" y="1926030"/>
            <a:ext cx="7278544" cy="3892332"/>
          </a:xfrm>
          <a:prstGeom prst="rect">
            <a:avLst/>
          </a:prstGeom>
        </p:spPr>
      </p:pic>
      <p:sp>
        <p:nvSpPr>
          <p:cNvPr id="6" name="テキスト ボックス 13"/>
          <p:cNvSpPr txBox="1"/>
          <p:nvPr/>
        </p:nvSpPr>
        <p:spPr>
          <a:xfrm>
            <a:off x="1057005" y="5838023"/>
            <a:ext cx="8054341" cy="923330"/>
          </a:xfrm>
          <a:prstGeom prst="rect">
            <a:avLst/>
          </a:prstGeom>
          <a:noFill/>
          <a:ln>
            <a:solidFill>
              <a:srgbClr val="00206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dirty="0">
                <a:solidFill>
                  <a:prstClr val="black"/>
                </a:solidFill>
                <a:latin typeface="メイリオ" panose="020B0604030504040204" pitchFamily="50" charset="-128"/>
                <a:ea typeface="メイリオ" panose="020B0604030504040204" pitchFamily="50" charset="-128"/>
              </a:rPr>
              <a:t>AI</a:t>
            </a:r>
            <a:r>
              <a:rPr lang="ja-JP" altLang="en-US" dirty="0">
                <a:solidFill>
                  <a:prstClr val="black"/>
                </a:solidFill>
                <a:latin typeface="メイリオ" panose="020B0604030504040204" pitchFamily="50" charset="-128"/>
                <a:ea typeface="メイリオ" panose="020B0604030504040204" pitchFamily="50" charset="-128"/>
              </a:rPr>
              <a:t>を活用した自動応答や</a:t>
            </a:r>
            <a:r>
              <a:rPr lang="en-US" altLang="ja-JP" dirty="0">
                <a:solidFill>
                  <a:prstClr val="black"/>
                </a:solidFill>
                <a:latin typeface="メイリオ" panose="020B0604030504040204" pitchFamily="50" charset="-128"/>
                <a:ea typeface="メイリオ" panose="020B0604030504040204" pitchFamily="50" charset="-128"/>
              </a:rPr>
              <a:t>FAQ</a:t>
            </a:r>
            <a:r>
              <a:rPr lang="ja-JP" altLang="en-US" dirty="0">
                <a:solidFill>
                  <a:prstClr val="black"/>
                </a:solidFill>
                <a:latin typeface="メイリオ" panose="020B0604030504040204" pitchFamily="50" charset="-128"/>
                <a:ea typeface="メイリオ" panose="020B0604030504040204" pitchFamily="50" charset="-128"/>
              </a:rPr>
              <a:t>機能拡充をはじめ、</a:t>
            </a:r>
            <a:r>
              <a:rPr lang="ja-JP" altLang="en-US" b="1" u="sng" dirty="0">
                <a:solidFill>
                  <a:prstClr val="black"/>
                </a:solidFill>
                <a:latin typeface="メイリオ" panose="020B0604030504040204" pitchFamily="50" charset="-128"/>
                <a:ea typeface="メイリオ" panose="020B0604030504040204" pitchFamily="50" charset="-128"/>
              </a:rPr>
              <a:t>双方向の多様な応対チャネルの環境整備を図り、お客さまによるお手続き・お問合せが完結できる次世代型のコールセンターとして再構築</a:t>
            </a:r>
            <a:r>
              <a:rPr lang="ja-JP" altLang="en-US" dirty="0">
                <a:solidFill>
                  <a:prstClr val="black"/>
                </a:solidFill>
                <a:latin typeface="メイリオ" panose="020B0604030504040204" pitchFamily="50" charset="-128"/>
                <a:ea typeface="メイリオ" panose="020B0604030504040204" pitchFamily="50" charset="-128"/>
              </a:rPr>
              <a:t>。</a:t>
            </a: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85082" y="71339"/>
            <a:ext cx="828000" cy="432000"/>
          </a:xfrm>
          <a:prstGeom prst="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水　道</a:t>
            </a:r>
          </a:p>
        </p:txBody>
      </p:sp>
      <p:cxnSp>
        <p:nvCxnSpPr>
          <p:cNvPr id="9" name="直線コネクタ 8"/>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841380" y="100510"/>
            <a:ext cx="4227439"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次世代型コールセンターの構築</a:t>
            </a:r>
          </a:p>
        </p:txBody>
      </p:sp>
      <p:sp>
        <p:nvSpPr>
          <p:cNvPr id="11" name="テキスト ボックス 10"/>
          <p:cNvSpPr txBox="1"/>
          <p:nvPr/>
        </p:nvSpPr>
        <p:spPr>
          <a:xfrm>
            <a:off x="425901" y="632255"/>
            <a:ext cx="9445686" cy="1323439"/>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お客さまからの水道使用のお申込やお問合せなどを受け付けるお客さまセンターにおいて、電話によるお申込からいつでもどこからでもアクセス可能な</a:t>
            </a:r>
            <a:r>
              <a:rPr kumimoji="1" lang="ja-JP" altLang="en-US" b="1" u="sng" dirty="0">
                <a:latin typeface="Meiryo UI" panose="020B0604030504040204" pitchFamily="50" charset="-128"/>
                <a:ea typeface="Meiryo UI" panose="020B0604030504040204" pitchFamily="50" charset="-128"/>
              </a:rPr>
              <a:t>インターネットを活用した</a:t>
            </a:r>
            <a:r>
              <a:rPr kumimoji="1" lang="ja-JP" altLang="en-US" b="1" u="sng" dirty="0" err="1">
                <a:latin typeface="Meiryo UI" panose="020B0604030504040204" pitchFamily="50" charset="-128"/>
                <a:ea typeface="Meiryo UI" panose="020B0604030504040204" pitchFamily="50" charset="-128"/>
              </a:rPr>
              <a:t>ｗ</a:t>
            </a:r>
            <a:r>
              <a:rPr kumimoji="1" lang="en-US" altLang="ja-JP" b="1" u="sng" dirty="0" err="1">
                <a:latin typeface="Meiryo UI" panose="020B0604030504040204" pitchFamily="50" charset="-128"/>
                <a:ea typeface="Meiryo UI" panose="020B0604030504040204" pitchFamily="50" charset="-128"/>
              </a:rPr>
              <a:t>eb</a:t>
            </a:r>
            <a:r>
              <a:rPr kumimoji="1" lang="ja-JP" altLang="en-US" b="1" u="sng" dirty="0">
                <a:latin typeface="Meiryo UI" panose="020B0604030504040204" pitchFamily="50" charset="-128"/>
                <a:ea typeface="Meiryo UI" panose="020B0604030504040204" pitchFamily="50" charset="-128"/>
              </a:rPr>
              <a:t>によるお手続き・お問合せが完結できる多様な応対受付チャネル（窓口）の拡充・環境整備</a:t>
            </a:r>
            <a:r>
              <a:rPr kumimoji="1" lang="ja-JP" altLang="en-US" dirty="0">
                <a:latin typeface="Meiryo UI" panose="020B0604030504040204" pitchFamily="50" charset="-128"/>
                <a:ea typeface="Meiryo UI" panose="020B0604030504040204" pitchFamily="50" charset="-128"/>
              </a:rPr>
              <a:t>を図り、お客さまの利便性や満足度の向上をめざす。</a:t>
            </a:r>
          </a:p>
        </p:txBody>
      </p:sp>
      <p:sp>
        <p:nvSpPr>
          <p:cNvPr id="13" name="スライド番号プレースホルダー 3"/>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2" name="テキスト ボックス 11"/>
          <p:cNvSpPr txBox="1"/>
          <p:nvPr/>
        </p:nvSpPr>
        <p:spPr>
          <a:xfrm>
            <a:off x="8678053" y="92819"/>
            <a:ext cx="1152000" cy="504000"/>
          </a:xfrm>
          <a:prstGeom prst="rect">
            <a:avLst/>
          </a:prstGeom>
          <a:solidFill>
            <a:schemeClr val="bg1"/>
          </a:solidFill>
          <a:ln>
            <a:solidFill>
              <a:schemeClr val="tx1"/>
            </a:solidFill>
          </a:ln>
        </p:spPr>
        <p:txBody>
          <a:bodyPr wrap="square" lIns="36000" tIns="36000" rIns="36000" bIns="36000" rtlCol="0" anchor="ctr" anchorCtr="1">
            <a:spAutoFit/>
          </a:bodyPr>
          <a:lstStyle/>
          <a:p>
            <a:pPr algn="ctr"/>
            <a:r>
              <a:rPr kumimoji="1" lang="ja-JP" altLang="en-US" dirty="0" smtClean="0">
                <a:latin typeface="Meiryo UI" panose="020B0604030504040204" pitchFamily="50" charset="-128"/>
                <a:ea typeface="Meiryo UI" panose="020B0604030504040204" pitchFamily="50" charset="-128"/>
              </a:rPr>
              <a:t>構築中</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353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メモ 3"/>
          <p:cNvSpPr/>
          <p:nvPr/>
        </p:nvSpPr>
        <p:spPr>
          <a:xfrm>
            <a:off x="1523997" y="5814247"/>
            <a:ext cx="6941579" cy="720000"/>
          </a:xfrm>
          <a:prstGeom prst="foldedCorner">
            <a:avLst/>
          </a:prstGeom>
          <a:solidFill>
            <a:srgbClr val="FFD966"/>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「大阪市</a:t>
            </a:r>
            <a:r>
              <a:rPr kumimoji="1" lang="en-US" altLang="ja-JP"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ICT</a:t>
            </a:r>
            <a:r>
              <a:rPr kumimoji="1" lang="ja-JP" altLang="en-US"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戦略第</a:t>
            </a:r>
            <a:r>
              <a:rPr kumimoji="1" lang="en-US" altLang="ja-JP"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3</a:t>
            </a:r>
            <a:r>
              <a:rPr kumimoji="1" lang="ja-JP" altLang="en-US"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版」 </a:t>
            </a:r>
            <a:endParaRPr kumimoji="1" lang="en-US" altLang="ja-JP"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兼 「スマートシティ戦略の推進にかかる基本方針」</a:t>
            </a:r>
            <a:r>
              <a:rPr kumimoji="1" lang="ja-JP" altLang="en-US" sz="2000" b="1" i="0" u="none" strike="noStrike" kern="1200" cap="none" spc="-15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15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R3.6</a:t>
            </a:r>
            <a:r>
              <a:rPr kumimoji="1" lang="ja-JP" altLang="en-US" sz="2000" b="1" i="0" u="none" strike="noStrike" kern="1200" cap="none" spc="-15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1" lang="en-US" altLang="ja-JP" sz="2000" b="1" i="0" u="none" strike="noStrike" kern="1200" cap="none" spc="-15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cxnSp>
        <p:nvCxnSpPr>
          <p:cNvPr id="22" name="直線コネクタ 21"/>
          <p:cNvCxnSpPr/>
          <p:nvPr/>
        </p:nvCxnSpPr>
        <p:spPr bwMode="gray">
          <a:xfrm>
            <a:off x="1784716" y="648067"/>
            <a:ext cx="6370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297855" y="218486"/>
            <a:ext cx="734469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prstClr val="black"/>
                </a:solidFill>
                <a:latin typeface="Meiryo UI" panose="020B0604030504040204" pitchFamily="50" charset="-128"/>
                <a:ea typeface="Meiryo UI" panose="020B0604030504040204" pitchFamily="50" charset="-128"/>
              </a:rPr>
              <a:t>大阪市における</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スマートシティ戦略の推進</a:t>
            </a:r>
          </a:p>
        </p:txBody>
      </p:sp>
      <p:sp>
        <p:nvSpPr>
          <p:cNvPr id="33" name="下矢印 32"/>
          <p:cNvSpPr/>
          <p:nvPr/>
        </p:nvSpPr>
        <p:spPr>
          <a:xfrm>
            <a:off x="1701308" y="4462425"/>
            <a:ext cx="366830" cy="1296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テキスト ボックス 34"/>
          <p:cNvSpPr txBox="1"/>
          <p:nvPr/>
        </p:nvSpPr>
        <p:spPr>
          <a:xfrm>
            <a:off x="2950619" y="4554167"/>
            <a:ext cx="4733379" cy="1046440"/>
          </a:xfrm>
          <a:prstGeom prst="rect">
            <a:avLst/>
          </a:prstGeom>
          <a:solidFill>
            <a:schemeClr val="accent6">
              <a:lumMod val="40000"/>
              <a:lumOff val="60000"/>
            </a:schemeClr>
          </a:solidFill>
          <a:ln>
            <a:solidFill>
              <a:schemeClr val="accent6">
                <a:lumMod val="60000"/>
                <a:lumOff val="4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大阪スマートシティ戦略</a:t>
            </a:r>
            <a:r>
              <a:rPr kumimoji="1" lang="en-US" altLang="ja-JP" sz="2000" b="1" i="0" u="sng"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ver.1.0</a:t>
            </a:r>
            <a:r>
              <a:rPr kumimoji="1" lang="ja-JP" altLang="en-US" sz="2000" b="1" i="0" u="sng"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2000" b="1" i="0" u="sng"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R2.3</a:t>
            </a:r>
            <a:r>
              <a:rPr kumimoji="1" lang="ja-JP" altLang="en-US" sz="2000" b="1" i="0" u="sng"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1" lang="en-US" altLang="ja-JP" sz="2000" b="1" i="0" u="sng"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・住民が実感できるかたちで「生活の質（</a:t>
            </a:r>
            <a:r>
              <a:rPr kumimoji="1" lang="en-US" altLang="ja-JP" sz="1400" b="0" i="0" u="none" strike="noStrike" kern="1200" cap="none" spc="0" normalizeH="0" baseline="0" noProof="0" dirty="0" err="1">
                <a:ln>
                  <a:noFill/>
                </a:ln>
                <a:solidFill>
                  <a:sysClr val="windowText" lastClr="000000"/>
                </a:solidFill>
                <a:effectLst/>
                <a:uLnTx/>
                <a:uFillTx/>
                <a:latin typeface="Meiryo UI" panose="020B0604030504040204" pitchFamily="50" charset="-128"/>
                <a:ea typeface="Meiryo UI" panose="020B0604030504040204" pitchFamily="50" charset="-128"/>
                <a:cs typeface="+mn-cs"/>
              </a:rPr>
              <a:t>QoL</a:t>
            </a: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）の向上」</a:t>
            </a:r>
            <a:endPar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・公民連携による「民間との協業」</a:t>
            </a:r>
            <a:endPar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・「社会実装」ための取組みを蓄積</a:t>
            </a:r>
            <a:endPar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p:cNvSpPr txBox="1"/>
          <p:nvPr/>
        </p:nvSpPr>
        <p:spPr>
          <a:xfrm>
            <a:off x="660906" y="789475"/>
            <a:ext cx="8945211" cy="176202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これまで「大阪市</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戦略」に基づき、最先端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都市の実現に向けた取組みを推進</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府市で設置した「大阪スマートシティ戦略会議」における議論を経て、令和２年３月に</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「大阪スマートシティ戦略</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ver.1.0</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戦略の改訂（第３版）に合わせて、大阪スマートシティ戦略の考え方を反映</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便利・快適で、安全・安心できる市民生活の実現をめざし、これまで比較的進んできた行政</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の取組のさらなる強化に加え、</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スマートシティサービス（地域社会のデジタル化）の取組についても一層推進</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していく。</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屈折矢印 1"/>
          <p:cNvSpPr/>
          <p:nvPr/>
        </p:nvSpPr>
        <p:spPr>
          <a:xfrm flipH="1" flipV="1">
            <a:off x="2163029" y="5002425"/>
            <a:ext cx="754362" cy="756000"/>
          </a:xfrm>
          <a:prstGeom prst="ben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スライド番号プレースホルダー 3"/>
          <p:cNvSpPr>
            <a:spLocks noGrp="1"/>
          </p:cNvSpPr>
          <p:nvPr>
            <p:ph type="sldNum" sz="quarter" idx="12"/>
          </p:nvPr>
        </p:nvSpPr>
        <p:spPr>
          <a:xfrm>
            <a:off x="9468464" y="6440130"/>
            <a:ext cx="410695"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4" name="角丸四角形 43"/>
          <p:cNvSpPr/>
          <p:nvPr/>
        </p:nvSpPr>
        <p:spPr>
          <a:xfrm>
            <a:off x="1075443" y="2734440"/>
            <a:ext cx="8136000" cy="648000"/>
          </a:xfrm>
          <a:prstGeom prst="roundRect">
            <a:avLst/>
          </a:prstGeom>
          <a:solidFill>
            <a:schemeClr val="bg1">
              <a:lumMod val="85000"/>
            </a:schemeClr>
          </a:solid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「大阪市</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 （</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H28.3</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の徹底活用により市民サービスの向上、ビジネスの活性化、行政事務の効率化をめざし、最先端</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都市を実現</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角丸四角形 48"/>
          <p:cNvSpPr/>
          <p:nvPr/>
        </p:nvSpPr>
        <p:spPr>
          <a:xfrm>
            <a:off x="1075442" y="3795078"/>
            <a:ext cx="8136000" cy="648000"/>
          </a:xfrm>
          <a:prstGeom prst="roundRect">
            <a:avLst/>
          </a:prstGeom>
          <a:solidFill>
            <a:schemeClr val="bg1">
              <a:lumMod val="85000"/>
            </a:schemeClr>
          </a:solid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「大阪市</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戦略第</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版」 兼 「大阪市官民データ活用推進基本計画」 （</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H30.3</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環境変化への対応及び、本戦略を官⺠データ活用推進基本法において自治体に求められる計画に位置付け</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下矢印 49"/>
          <p:cNvSpPr/>
          <p:nvPr/>
        </p:nvSpPr>
        <p:spPr>
          <a:xfrm>
            <a:off x="1701308" y="3406414"/>
            <a:ext cx="366830" cy="360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1378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テキスト ボックス 13"/>
          <p:cNvSpPr txBox="1"/>
          <p:nvPr/>
        </p:nvSpPr>
        <p:spPr>
          <a:xfrm>
            <a:off x="949034" y="5218476"/>
            <a:ext cx="8146475" cy="1554272"/>
          </a:xfrm>
          <a:prstGeom prst="rect">
            <a:avLst/>
          </a:prstGeom>
          <a:noFill/>
          <a:ln>
            <a:solidFill>
              <a:srgbClr val="002060"/>
            </a:solidFill>
          </a:ln>
        </p:spPr>
        <p:txBody>
          <a:bodyPr wrap="square" rtlCol="0">
            <a:spAutoFit/>
          </a:bodyPr>
          <a:lstStyle/>
          <a:p>
            <a:pPr marL="179388" indent="-179388"/>
            <a:r>
              <a:rPr lang="ja-JP" altLang="en-US" dirty="0">
                <a:solidFill>
                  <a:prstClr val="black"/>
                </a:solidFill>
                <a:latin typeface="メイリオ" panose="020B0604030504040204" pitchFamily="50" charset="-128"/>
                <a:ea typeface="メイリオ" panose="020B0604030504040204" pitchFamily="50" charset="-128"/>
              </a:rPr>
              <a:t>●地域の一部エリアへの先行導入や、民間企業等との連携による実証実験の実施により、課題検証や技術面・業務面でのノウハウを蓄積</a:t>
            </a:r>
            <a:endParaRPr lang="en-US" altLang="ja-JP" dirty="0">
              <a:solidFill>
                <a:prstClr val="black"/>
              </a:solidFill>
              <a:latin typeface="メイリオ" panose="020B0604030504040204" pitchFamily="50" charset="-128"/>
              <a:ea typeface="メイリオ" panose="020B0604030504040204" pitchFamily="50" charset="-128"/>
            </a:endParaRPr>
          </a:p>
          <a:p>
            <a:pPr marL="179388" indent="-179388">
              <a:spcBef>
                <a:spcPts val="600"/>
              </a:spcBef>
            </a:pPr>
            <a:r>
              <a:rPr lang="ja-JP" altLang="en-US" dirty="0">
                <a:solidFill>
                  <a:prstClr val="black"/>
                </a:solidFill>
                <a:latin typeface="メイリオ" panose="020B0604030504040204" pitchFamily="50" charset="-128"/>
                <a:ea typeface="メイリオ" panose="020B0604030504040204" pitchFamily="50" charset="-128"/>
              </a:rPr>
              <a:t>●他の水道事業体や産学官との連携による機器仕様の統一化や国に対する規制緩和・制度創設の要望等を通じた、導入に向けた環境の整備や市場の活性化・機運醸成</a:t>
            </a:r>
            <a:endParaRPr lang="en-US" altLang="ja-JP" dirty="0">
              <a:solidFill>
                <a:prstClr val="black"/>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204" y="1942842"/>
            <a:ext cx="8690297" cy="3066276"/>
          </a:xfrm>
          <a:prstGeom prst="rect">
            <a:avLst/>
          </a:prstGeom>
        </p:spPr>
      </p:pic>
      <p:sp>
        <p:nvSpPr>
          <p:cNvPr id="6" name="正方形/長方形 5"/>
          <p:cNvSpPr/>
          <p:nvPr/>
        </p:nvSpPr>
        <p:spPr>
          <a:xfrm>
            <a:off x="85082" y="71339"/>
            <a:ext cx="828000" cy="432000"/>
          </a:xfrm>
          <a:prstGeom prst="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水　道</a:t>
            </a:r>
          </a:p>
        </p:txBody>
      </p:sp>
      <p:cxnSp>
        <p:nvCxnSpPr>
          <p:cNvPr id="8" name="直線コネクタ 7"/>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163309" y="100510"/>
            <a:ext cx="5583580"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水道スマートメーターの導入に向けた検討</a:t>
            </a:r>
          </a:p>
        </p:txBody>
      </p:sp>
      <p:sp>
        <p:nvSpPr>
          <p:cNvPr id="10" name="テキスト ボックス 9"/>
          <p:cNvSpPr txBox="1"/>
          <p:nvPr/>
        </p:nvSpPr>
        <p:spPr>
          <a:xfrm>
            <a:off x="425901" y="632255"/>
            <a:ext cx="9445686" cy="707886"/>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将来の市内全域への導入拡大を目指し、水道スマートメーターの導入に向けた課題と効果を整理し、課題の解決と新たな活用方策による付加価値の創出をめざす。</a:t>
            </a:r>
          </a:p>
        </p:txBody>
      </p:sp>
      <p:sp>
        <p:nvSpPr>
          <p:cNvPr id="12" name="スライド番号プレースホルダー 3"/>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3" name="テキスト ボックス 12"/>
          <p:cNvSpPr txBox="1"/>
          <p:nvPr/>
        </p:nvSpPr>
        <p:spPr>
          <a:xfrm>
            <a:off x="8678053" y="86843"/>
            <a:ext cx="1152000" cy="504000"/>
          </a:xfrm>
          <a:prstGeom prst="rect">
            <a:avLst/>
          </a:prstGeom>
          <a:solidFill>
            <a:schemeClr val="bg1"/>
          </a:solidFill>
          <a:ln>
            <a:solidFill>
              <a:schemeClr val="tx1"/>
            </a:solidFill>
          </a:ln>
        </p:spPr>
        <p:txBody>
          <a:bodyPr wrap="square" lIns="36000" tIns="36000" rIns="36000" bIns="36000" rtlCol="0" anchor="ctr" anchorCtr="1">
            <a:spAutoFit/>
          </a:bodyPr>
          <a:lstStyle/>
          <a:p>
            <a:pPr algn="ctr"/>
            <a:r>
              <a:rPr kumimoji="1" lang="ja-JP" altLang="en-US" dirty="0">
                <a:latin typeface="Meiryo UI" panose="020B0604030504040204" pitchFamily="50" charset="-128"/>
                <a:ea typeface="Meiryo UI" panose="020B0604030504040204" pitchFamily="50" charset="-128"/>
              </a:rPr>
              <a:t>実証</a:t>
            </a:r>
            <a:r>
              <a:rPr kumimoji="1" lang="ja-JP" altLang="en-US" dirty="0" smtClean="0">
                <a:latin typeface="Meiryo UI" panose="020B0604030504040204" pitchFamily="50" charset="-128"/>
                <a:ea typeface="Meiryo UI" panose="020B0604030504040204" pitchFamily="50" charset="-128"/>
              </a:rPr>
              <a:t>中</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265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図 3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0923" y="1245991"/>
            <a:ext cx="3107039" cy="2100952"/>
          </a:xfrm>
          <a:prstGeom prst="rect">
            <a:avLst/>
          </a:prstGeom>
        </p:spPr>
      </p:pic>
      <p:sp>
        <p:nvSpPr>
          <p:cNvPr id="6" name="正方形/長方形 5"/>
          <p:cNvSpPr/>
          <p:nvPr/>
        </p:nvSpPr>
        <p:spPr>
          <a:xfrm>
            <a:off x="85082" y="71339"/>
            <a:ext cx="828000" cy="432000"/>
          </a:xfrm>
          <a:prstGeom prst="rect">
            <a:avLst/>
          </a:prstGeom>
          <a:solidFill>
            <a:schemeClr val="accent6">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交　通</a:t>
            </a:r>
          </a:p>
        </p:txBody>
      </p:sp>
      <p:cxnSp>
        <p:nvCxnSpPr>
          <p:cNvPr id="7" name="直線コネクタ 6"/>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877455" y="100510"/>
            <a:ext cx="4155304" cy="461665"/>
          </a:xfrm>
          <a:prstGeom prst="rect">
            <a:avLst/>
          </a:prstGeom>
          <a:noFill/>
        </p:spPr>
        <p:txBody>
          <a:bodyPr wrap="none" rtlCol="0">
            <a:spAutoFit/>
          </a:bodyPr>
          <a:lstStyle/>
          <a:p>
            <a:pPr algn="ctr"/>
            <a:r>
              <a:rPr kumimoji="1" lang="en-US" altLang="ja-JP" sz="2400" b="1" dirty="0">
                <a:latin typeface="Meiryo UI" panose="020B0604030504040204" pitchFamily="50" charset="-128"/>
                <a:ea typeface="Meiryo UI" panose="020B0604030504040204" pitchFamily="50" charset="-128"/>
              </a:rPr>
              <a:t>AI</a:t>
            </a:r>
            <a:r>
              <a:rPr kumimoji="1" lang="ja-JP" altLang="en-US" sz="2400" b="1" dirty="0">
                <a:latin typeface="Meiryo UI" panose="020B0604030504040204" pitchFamily="50" charset="-128"/>
                <a:ea typeface="Meiryo UI" panose="020B0604030504040204" pitchFamily="50" charset="-128"/>
              </a:rPr>
              <a:t>オンデマンド交通の社会実験</a:t>
            </a:r>
          </a:p>
        </p:txBody>
      </p:sp>
      <p:sp>
        <p:nvSpPr>
          <p:cNvPr id="29" name="テキスト ボックス 28"/>
          <p:cNvSpPr txBox="1"/>
          <p:nvPr/>
        </p:nvSpPr>
        <p:spPr>
          <a:xfrm>
            <a:off x="6314686" y="6372497"/>
            <a:ext cx="3946147" cy="400110"/>
          </a:xfrm>
          <a:prstGeom prst="rect">
            <a:avLst/>
          </a:prstGeom>
          <a:noFill/>
        </p:spPr>
        <p:txBody>
          <a:bodyPr wrap="square" rtlCol="0">
            <a:spAutoFit/>
          </a:bodyPr>
          <a:lstStyle/>
          <a:p>
            <a:pPr>
              <a:lnSpc>
                <a:spcPts val="2400"/>
              </a:lnSpc>
            </a:pPr>
            <a:r>
              <a:rPr kumimoji="1" lang="ja-JP" altLang="en-US" sz="800" b="1" dirty="0">
                <a:latin typeface="Meiryo UI" panose="020B0604030504040204" pitchFamily="50" charset="-128"/>
                <a:ea typeface="Meiryo UI" panose="020B0604030504040204" pitchFamily="50" charset="-128"/>
              </a:rPr>
              <a:t>（</a:t>
            </a:r>
            <a:r>
              <a:rPr kumimoji="1" lang="en-US" altLang="ja-JP" sz="800" b="1" dirty="0">
                <a:latin typeface="Meiryo UI" panose="020B0604030504040204" pitchFamily="50" charset="-128"/>
                <a:ea typeface="Meiryo UI" panose="020B0604030504040204" pitchFamily="50" charset="-128"/>
              </a:rPr>
              <a:t>Osaka Metro Group</a:t>
            </a:r>
            <a:r>
              <a:rPr kumimoji="1" lang="ja-JP" altLang="en-US" sz="800" b="1" dirty="0">
                <a:latin typeface="Meiryo UI" panose="020B0604030504040204" pitchFamily="50" charset="-128"/>
                <a:ea typeface="Meiryo UI" panose="020B0604030504040204" pitchFamily="50" charset="-128"/>
              </a:rPr>
              <a:t>オンデマンドバス利用ガイドブックより抜粋）</a:t>
            </a:r>
            <a:endParaRPr kumimoji="1" lang="en-US" altLang="ja-JP" sz="800" b="1" dirty="0">
              <a:latin typeface="Meiryo UI" panose="020B0604030504040204" pitchFamily="50" charset="-128"/>
              <a:ea typeface="Meiryo UI" panose="020B0604030504040204" pitchFamily="50" charset="-128"/>
            </a:endParaRPr>
          </a:p>
        </p:txBody>
      </p:sp>
      <p:sp>
        <p:nvSpPr>
          <p:cNvPr id="20" name="スライド番号プレースホルダー 3">
            <a:extLst>
              <a:ext uri="{FF2B5EF4-FFF2-40B4-BE49-F238E27FC236}">
                <a16:creationId xmlns:a16="http://schemas.microsoft.com/office/drawing/2014/main" id="{13822A9F-EE5B-45A1-833A-F10CCCC43C3D}"/>
              </a:ext>
            </a:extLst>
          </p:cNvPr>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1" name="テキスト ボックス 20"/>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smtClean="0">
                <a:latin typeface="Meiryo UI" panose="020B0604030504040204" pitchFamily="50" charset="-128"/>
                <a:ea typeface="Meiryo UI" panose="020B0604030504040204" pitchFamily="50" charset="-128"/>
              </a:rPr>
              <a:t>R2</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a:t>
            </a:r>
            <a:r>
              <a:rPr kumimoji="1" lang="ja-JP" altLang="en-US" sz="1400" dirty="0" smtClean="0">
                <a:latin typeface="Meiryo UI" panose="020B0604030504040204" pitchFamily="50" charset="-128"/>
                <a:ea typeface="Meiryo UI" panose="020B0604030504040204" pitchFamily="50" charset="-128"/>
              </a:rPr>
              <a:t>実験</a:t>
            </a:r>
            <a:endParaRPr kumimoji="1" lang="ja-JP" altLang="en-US" sz="14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370478" y="770011"/>
            <a:ext cx="8688349" cy="676724"/>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kumimoji="1" lang="ja-JP" altLang="en-US" b="1" dirty="0">
                <a:latin typeface="Meiryo UI" panose="020B0604030504040204" pitchFamily="50" charset="-128"/>
                <a:ea typeface="Meiryo UI" panose="020B0604030504040204" pitchFamily="50" charset="-128"/>
              </a:rPr>
              <a:t>社会実験事業主体：</a:t>
            </a:r>
            <a:r>
              <a:rPr kumimoji="1" lang="en-US" altLang="ja-JP" b="1" dirty="0">
                <a:latin typeface="Meiryo UI" panose="020B0604030504040204" pitchFamily="50" charset="-128"/>
                <a:ea typeface="Meiryo UI" panose="020B0604030504040204" pitchFamily="50" charset="-128"/>
              </a:rPr>
              <a:t>Osaka Metro Group</a:t>
            </a:r>
          </a:p>
          <a:p>
            <a:pPr>
              <a:lnSpc>
                <a:spcPts val="2400"/>
              </a:lnSpc>
            </a:pPr>
            <a:endParaRPr kumimoji="1" lang="en-US" altLang="ja-JP"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711844" y="1099389"/>
            <a:ext cx="6409627" cy="400110"/>
          </a:xfrm>
          <a:prstGeom prst="rect">
            <a:avLst/>
          </a:prstGeom>
          <a:noFill/>
        </p:spPr>
        <p:txBody>
          <a:bodyPr wrap="square" rtlCol="0">
            <a:spAutoFit/>
          </a:bodyPr>
          <a:lstStyle/>
          <a:p>
            <a:pPr>
              <a:lnSpc>
                <a:spcPts val="2400"/>
              </a:lnSpc>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オンデマンド交通の社会実験に関する民間事業提案応募事業者）</a:t>
            </a:r>
            <a:endParaRPr kumimoji="1" lang="en-US" altLang="ja-JP" sz="16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57415" y="1453332"/>
            <a:ext cx="5606574" cy="784830"/>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kumimoji="1" lang="ja-JP" altLang="en-US" b="1" dirty="0">
                <a:latin typeface="Meiryo UI" panose="020B0604030504040204" pitchFamily="50" charset="-128"/>
                <a:ea typeface="Meiryo UI" panose="020B0604030504040204" pitchFamily="50" charset="-128"/>
              </a:rPr>
              <a:t>実施期間：令和</a:t>
            </a: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年</a:t>
            </a: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月</a:t>
            </a:r>
            <a:r>
              <a:rPr kumimoji="1" lang="en-US" altLang="ja-JP" b="1" dirty="0">
                <a:latin typeface="Meiryo UI" panose="020B0604030504040204" pitchFamily="50" charset="-128"/>
                <a:ea typeface="Meiryo UI" panose="020B0604030504040204" pitchFamily="50" charset="-128"/>
              </a:rPr>
              <a:t>30</a:t>
            </a:r>
            <a:r>
              <a:rPr kumimoji="1" lang="ja-JP" altLang="en-US" b="1" dirty="0">
                <a:latin typeface="Meiryo UI" panose="020B0604030504040204" pitchFamily="50" charset="-128"/>
                <a:ea typeface="Meiryo UI" panose="020B0604030504040204" pitchFamily="50" charset="-128"/>
              </a:rPr>
              <a:t>日</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11</a:t>
            </a:r>
            <a:r>
              <a:rPr kumimoji="1" lang="ja-JP" altLang="en-US" b="1" dirty="0" smtClean="0">
                <a:latin typeface="Meiryo UI" panose="020B0604030504040204" pitchFamily="50" charset="-128"/>
                <a:ea typeface="Meiryo UI" panose="020B0604030504040204" pitchFamily="50" charset="-128"/>
              </a:rPr>
              <a:t>月</a:t>
            </a:r>
            <a:r>
              <a:rPr kumimoji="1" lang="en-US" altLang="ja-JP" b="1" dirty="0">
                <a:latin typeface="Meiryo UI" panose="020B0604030504040204" pitchFamily="50" charset="-128"/>
                <a:ea typeface="Meiryo UI" panose="020B0604030504040204" pitchFamily="50" charset="-128"/>
              </a:rPr>
              <a:t>30</a:t>
            </a:r>
            <a:r>
              <a:rPr kumimoji="1" lang="ja-JP" altLang="en-US" b="1" dirty="0">
                <a:latin typeface="Meiryo UI" panose="020B0604030504040204" pitchFamily="50" charset="-128"/>
                <a:ea typeface="Meiryo UI" panose="020B0604030504040204" pitchFamily="50" charset="-128"/>
              </a:rPr>
              <a:t>日</a:t>
            </a:r>
            <a:endParaRPr kumimoji="1" lang="en-US" altLang="ja-JP" b="1" dirty="0">
              <a:latin typeface="Meiryo UI" panose="020B0604030504040204" pitchFamily="50" charset="-128"/>
              <a:ea typeface="Meiryo UI" panose="020B0604030504040204" pitchFamily="50" charset="-128"/>
            </a:endParaRPr>
          </a:p>
          <a:p>
            <a:pPr marL="285750" indent="-285750">
              <a:lnSpc>
                <a:spcPts val="2400"/>
              </a:lnSpc>
              <a:spcBef>
                <a:spcPts val="600"/>
              </a:spcBef>
              <a:buFont typeface="Wingdings" panose="05000000000000000000" pitchFamily="2" charset="2"/>
              <a:buChar char="l"/>
            </a:pPr>
            <a:r>
              <a:rPr kumimoji="1" lang="ja-JP" altLang="en-US" b="1" dirty="0">
                <a:latin typeface="Meiryo UI" panose="020B0604030504040204" pitchFamily="50" charset="-128"/>
                <a:ea typeface="Meiryo UI" panose="020B0604030504040204" pitchFamily="50" charset="-128"/>
              </a:rPr>
              <a:t>社会実験区域：</a:t>
            </a:r>
            <a:r>
              <a:rPr kumimoji="1" lang="ja-JP" altLang="en-US" b="1" dirty="0" smtClean="0">
                <a:latin typeface="Meiryo UI" panose="020B0604030504040204" pitchFamily="50" charset="-128"/>
                <a:ea typeface="Meiryo UI" panose="020B0604030504040204" pitchFamily="50" charset="-128"/>
              </a:rPr>
              <a:t>生野・平野両区</a:t>
            </a:r>
            <a:r>
              <a:rPr kumimoji="1" lang="ja-JP" altLang="en-US" b="1" dirty="0">
                <a:latin typeface="Meiryo UI" panose="020B0604030504040204" pitchFamily="50" charset="-128"/>
                <a:ea typeface="Meiryo UI" panose="020B0604030504040204" pitchFamily="50" charset="-128"/>
              </a:rPr>
              <a:t>の</a:t>
            </a:r>
            <a:r>
              <a:rPr kumimoji="1" lang="ja-JP" altLang="en-US" b="1" dirty="0" smtClean="0">
                <a:latin typeface="Meiryo UI" panose="020B0604030504040204" pitchFamily="50" charset="-128"/>
                <a:ea typeface="Meiryo UI" panose="020B0604030504040204" pitchFamily="50" charset="-128"/>
              </a:rPr>
              <a:t>一部地域</a:t>
            </a:r>
            <a:endParaRPr kumimoji="1" lang="en-US" altLang="ja-JP"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43685" y="2251728"/>
            <a:ext cx="5971001" cy="676724"/>
          </a:xfrm>
          <a:prstGeom prst="rect">
            <a:avLst/>
          </a:prstGeom>
          <a:noFill/>
        </p:spPr>
        <p:txBody>
          <a:bodyPr wrap="square" rtlCol="0">
            <a:spAutoFit/>
          </a:bodyPr>
          <a:lstStyle/>
          <a:p>
            <a:pPr>
              <a:lnSpc>
                <a:spcPts val="2400"/>
              </a:lnSpc>
            </a:pPr>
            <a:r>
              <a:rPr lang="ja-JP" altLang="ja-JP" b="1" dirty="0" smtClean="0">
                <a:latin typeface="Meiryo UI" panose="020B0604030504040204" pitchFamily="50" charset="-128"/>
                <a:ea typeface="Meiryo UI" panose="020B0604030504040204" pitchFamily="50" charset="-128"/>
              </a:rPr>
              <a:t>※</a:t>
            </a:r>
            <a:r>
              <a:rPr lang="ja-JP" altLang="ja-JP" b="1" dirty="0">
                <a:latin typeface="Meiryo UI" panose="020B0604030504040204" pitchFamily="50" charset="-128"/>
                <a:ea typeface="Meiryo UI" panose="020B0604030504040204" pitchFamily="50" charset="-128"/>
              </a:rPr>
              <a:t>　期間延長や運行エリア拡大のほか、運賃システムの</a:t>
            </a:r>
            <a:r>
              <a:rPr lang="ja-JP" altLang="ja-JP" b="1" dirty="0" smtClean="0">
                <a:latin typeface="Meiryo UI" panose="020B0604030504040204" pitchFamily="50" charset="-128"/>
                <a:ea typeface="Meiryo UI" panose="020B0604030504040204" pitchFamily="50" charset="-128"/>
              </a:rPr>
              <a:t>工夫</a:t>
            </a:r>
            <a:r>
              <a:rPr lang="ja-JP" altLang="en-US" b="1" dirty="0" smtClean="0">
                <a:latin typeface="Meiryo UI" panose="020B0604030504040204" pitchFamily="50" charset="-128"/>
                <a:ea typeface="Meiryo UI" panose="020B0604030504040204" pitchFamily="50" charset="-128"/>
              </a:rPr>
              <a:t>や</a:t>
            </a:r>
            <a:endParaRPr lang="en-US" altLang="ja-JP" b="1" dirty="0" smtClean="0">
              <a:latin typeface="Meiryo UI" panose="020B0604030504040204" pitchFamily="50" charset="-128"/>
              <a:ea typeface="Meiryo UI" panose="020B0604030504040204" pitchFamily="50" charset="-128"/>
            </a:endParaRPr>
          </a:p>
          <a:p>
            <a:pPr>
              <a:lnSpc>
                <a:spcPts val="2400"/>
              </a:lnSpc>
            </a:pPr>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a:t>
            </a:r>
            <a:r>
              <a:rPr lang="ja-JP" altLang="ja-JP" b="1" dirty="0" smtClean="0">
                <a:latin typeface="Meiryo UI" panose="020B0604030504040204" pitchFamily="50" charset="-128"/>
                <a:ea typeface="Meiryo UI" panose="020B0604030504040204" pitchFamily="50" charset="-128"/>
              </a:rPr>
              <a:t>アプリ</a:t>
            </a:r>
            <a:r>
              <a:rPr lang="ja-JP" altLang="ja-JP" b="1" dirty="0">
                <a:latin typeface="Meiryo UI" panose="020B0604030504040204" pitchFamily="50" charset="-128"/>
                <a:ea typeface="Meiryo UI" panose="020B0604030504040204" pitchFamily="50" charset="-128"/>
              </a:rPr>
              <a:t>の改良などにより、利便性向上を</a:t>
            </a:r>
            <a:r>
              <a:rPr lang="ja-JP" altLang="ja-JP" b="1" dirty="0" smtClean="0">
                <a:latin typeface="Meiryo UI" panose="020B0604030504040204" pitchFamily="50" charset="-128"/>
                <a:ea typeface="Meiryo UI" panose="020B0604030504040204" pitchFamily="50" charset="-128"/>
              </a:rPr>
              <a:t>図る</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p:txBody>
      </p:sp>
      <p:pic>
        <p:nvPicPr>
          <p:cNvPr id="32" name="図 3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68167" y="3763841"/>
            <a:ext cx="1202341" cy="2348550"/>
          </a:xfrm>
          <a:prstGeom prst="rect">
            <a:avLst/>
          </a:prstGeom>
        </p:spPr>
      </p:pic>
      <p:pic>
        <p:nvPicPr>
          <p:cNvPr id="33" name="図 3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37896" y="3748833"/>
            <a:ext cx="1176752" cy="2326390"/>
          </a:xfrm>
          <a:prstGeom prst="rect">
            <a:avLst/>
          </a:prstGeom>
        </p:spPr>
      </p:pic>
      <p:pic>
        <p:nvPicPr>
          <p:cNvPr id="34" name="図 3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82036" y="3748833"/>
            <a:ext cx="1186536" cy="2378566"/>
          </a:xfrm>
          <a:prstGeom prst="rect">
            <a:avLst/>
          </a:prstGeom>
        </p:spPr>
      </p:pic>
      <p:sp>
        <p:nvSpPr>
          <p:cNvPr id="35" name="テキスト ボックス 34"/>
          <p:cNvSpPr txBox="1"/>
          <p:nvPr/>
        </p:nvSpPr>
        <p:spPr>
          <a:xfrm>
            <a:off x="5213939" y="3320228"/>
            <a:ext cx="2477437" cy="400110"/>
          </a:xfrm>
          <a:prstGeom prst="rect">
            <a:avLst/>
          </a:prstGeom>
          <a:noFill/>
        </p:spPr>
        <p:txBody>
          <a:bodyPr wrap="square" rtlCol="0">
            <a:spAutoFit/>
          </a:bodyPr>
          <a:lstStyle/>
          <a:p>
            <a:pPr>
              <a:lnSpc>
                <a:spcPts val="2400"/>
              </a:lnSpc>
            </a:pPr>
            <a:r>
              <a:rPr kumimoji="1" lang="ja-JP" altLang="en-US" sz="1600" b="1" dirty="0">
                <a:latin typeface="Meiryo UI" panose="020B0604030504040204" pitchFamily="50" charset="-128"/>
                <a:ea typeface="Meiryo UI" panose="020B0604030504040204" pitchFamily="50" charset="-128"/>
              </a:rPr>
              <a:t>（スマートフォン用アプリ）</a:t>
            </a:r>
            <a:endParaRPr kumimoji="1" lang="en-US" altLang="ja-JP" sz="1600" b="1" dirty="0">
              <a:latin typeface="Meiryo UI" panose="020B0604030504040204" pitchFamily="50" charset="-128"/>
              <a:ea typeface="Meiryo UI" panose="020B0604030504040204" pitchFamily="50" charset="-128"/>
            </a:endParaRPr>
          </a:p>
        </p:txBody>
      </p:sp>
      <p:pic>
        <p:nvPicPr>
          <p:cNvPr id="36" name="図 3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1668" y="3436287"/>
            <a:ext cx="4464826" cy="3336320"/>
          </a:xfrm>
          <a:prstGeom prst="rect">
            <a:avLst/>
          </a:prstGeom>
        </p:spPr>
      </p:pic>
    </p:spTree>
    <p:extLst>
      <p:ext uri="{BB962C8B-B14F-4D97-AF65-F5344CB8AC3E}">
        <p14:creationId xmlns:p14="http://schemas.microsoft.com/office/powerpoint/2010/main" val="3772130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線コネクタ 16"/>
          <p:cNvCxnSpPr/>
          <p:nvPr/>
        </p:nvCxnSpPr>
        <p:spPr bwMode="gray">
          <a:xfrm>
            <a:off x="615728" y="615845"/>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849123" y="100510"/>
            <a:ext cx="6211957"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都市インフラのデジタル化の推進（維持管理）</a:t>
            </a:r>
          </a:p>
        </p:txBody>
      </p:sp>
      <p:sp>
        <p:nvSpPr>
          <p:cNvPr id="19" name="正方形/長方形 18"/>
          <p:cNvSpPr/>
          <p:nvPr/>
        </p:nvSpPr>
        <p:spPr>
          <a:xfrm>
            <a:off x="85082" y="71339"/>
            <a:ext cx="828000" cy="432000"/>
          </a:xfrm>
          <a:prstGeom prst="rect">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pc="-150" dirty="0">
                <a:latin typeface="Meiryo UI" panose="020B0604030504040204" pitchFamily="50" charset="-128"/>
                <a:ea typeface="Meiryo UI" panose="020B0604030504040204" pitchFamily="50" charset="-128"/>
              </a:rPr>
              <a:t>インフラ</a:t>
            </a:r>
          </a:p>
        </p:txBody>
      </p:sp>
      <p:sp>
        <p:nvSpPr>
          <p:cNvPr id="12" name="正方形/長方形 11"/>
          <p:cNvSpPr/>
          <p:nvPr/>
        </p:nvSpPr>
        <p:spPr>
          <a:xfrm>
            <a:off x="363180" y="871368"/>
            <a:ext cx="4887245" cy="5478423"/>
          </a:xfrm>
          <a:prstGeom prst="rect">
            <a:avLst/>
          </a:prstGeom>
        </p:spPr>
        <p:txBody>
          <a:bodyPr wrap="square">
            <a:spAutoFit/>
          </a:bodyPr>
          <a:lstStyle/>
          <a:p>
            <a:pPr marL="285750" lvl="0" indent="-285750">
              <a:spcBef>
                <a:spcPts val="300"/>
              </a:spcBef>
              <a:buFont typeface="Wingdings" panose="05000000000000000000" pitchFamily="2" charset="2"/>
              <a:buChar char="l"/>
            </a:pPr>
            <a:r>
              <a:rPr kumimoji="1" lang="ja-JP" altLang="en-US" b="1" dirty="0">
                <a:solidFill>
                  <a:prstClr val="black"/>
                </a:solidFill>
                <a:latin typeface="Meiryo UI" panose="020B0604030504040204" pitchFamily="50" charset="-128"/>
                <a:ea typeface="Meiryo UI" panose="020B0604030504040204" pitchFamily="50" charset="-128"/>
              </a:rPr>
              <a:t>ドローン活用による維持管理・測量・災害対応</a:t>
            </a:r>
            <a:endParaRPr kumimoji="1" lang="en-US" altLang="ja-JP" b="1" dirty="0">
              <a:solidFill>
                <a:prstClr val="black"/>
              </a:solidFill>
              <a:latin typeface="Meiryo UI" panose="020B0604030504040204" pitchFamily="50" charset="-128"/>
              <a:ea typeface="Meiryo UI" panose="020B0604030504040204" pitchFamily="50" charset="-128"/>
            </a:endParaRPr>
          </a:p>
          <a:p>
            <a:pPr marL="176213" lvl="0" indent="-176213">
              <a:spcBef>
                <a:spcPts val="300"/>
              </a:spcBef>
            </a:pPr>
            <a:r>
              <a:rPr kumimoji="1" lang="ja-JP" altLang="en-US" dirty="0">
                <a:solidFill>
                  <a:prstClr val="black"/>
                </a:solidFill>
                <a:latin typeface="Meiryo UI" panose="020B0604030504040204" pitchFamily="50" charset="-128"/>
                <a:ea typeface="Meiryo UI" panose="020B0604030504040204" pitchFamily="50" charset="-128"/>
              </a:rPr>
              <a:t>　   簡単に人が立ち入ることができない場所（煙突上部や防潮堤）における維持管理作業や、測量業務への活用を行うとともに、不法占拠物件の早期発見や災害発生時の被災状況の迅速な確認への活用をめざす。</a:t>
            </a:r>
            <a:endParaRPr kumimoji="1" lang="en-US" altLang="ja-JP" dirty="0">
              <a:solidFill>
                <a:prstClr val="black"/>
              </a:solidFill>
              <a:latin typeface="Meiryo UI" panose="020B0604030504040204" pitchFamily="50" charset="-128"/>
              <a:ea typeface="Meiryo UI" panose="020B0604030504040204" pitchFamily="50" charset="-128"/>
            </a:endParaRPr>
          </a:p>
          <a:p>
            <a:pPr marL="176213" lvl="0" indent="-176213">
              <a:spcBef>
                <a:spcPts val="300"/>
              </a:spcBef>
            </a:pPr>
            <a:endParaRPr kumimoji="1" lang="ja-JP" altLang="en-US" dirty="0">
              <a:solidFill>
                <a:prstClr val="black"/>
              </a:solidFill>
              <a:latin typeface="Meiryo UI" panose="020B0604030504040204" pitchFamily="50" charset="-128"/>
              <a:ea typeface="Meiryo UI" panose="020B0604030504040204" pitchFamily="50" charset="-128"/>
            </a:endParaRPr>
          </a:p>
          <a:p>
            <a:pPr marL="285750" lvl="0" indent="-285750">
              <a:buFont typeface="Wingdings" panose="05000000000000000000" pitchFamily="2" charset="2"/>
              <a:buChar char="l"/>
            </a:pPr>
            <a:r>
              <a:rPr kumimoji="1" lang="ja-JP" altLang="en-US" b="1" dirty="0">
                <a:solidFill>
                  <a:prstClr val="black"/>
                </a:solidFill>
                <a:latin typeface="Meiryo UI" panose="020B0604030504040204" pitchFamily="50" charset="-128"/>
                <a:ea typeface="Meiryo UI" panose="020B0604030504040204" pitchFamily="50" charset="-128"/>
              </a:rPr>
              <a:t>移動三次元測量を活用した道路現況の測量</a:t>
            </a:r>
            <a:endParaRPr kumimoji="1" lang="en-US" altLang="ja-JP" b="1" dirty="0">
              <a:solidFill>
                <a:prstClr val="black"/>
              </a:solidFill>
              <a:latin typeface="Meiryo UI" panose="020B0604030504040204" pitchFamily="50" charset="-128"/>
              <a:ea typeface="Meiryo UI" panose="020B0604030504040204" pitchFamily="50" charset="-128"/>
            </a:endParaRPr>
          </a:p>
          <a:p>
            <a:pPr marL="180975" lvl="0">
              <a:spcBef>
                <a:spcPts val="300"/>
              </a:spcBef>
            </a:pPr>
            <a:r>
              <a:rPr kumimoji="1" lang="ja-JP" altLang="en-US" dirty="0">
                <a:solidFill>
                  <a:prstClr val="black"/>
                </a:solidFill>
                <a:latin typeface="Meiryo UI" panose="020B0604030504040204" pitchFamily="50" charset="-128"/>
                <a:ea typeface="Meiryo UI" panose="020B0604030504040204" pitchFamily="50" charset="-128"/>
              </a:rPr>
              <a:t>　</a:t>
            </a:r>
            <a:r>
              <a:rPr kumimoji="1" lang="en-US" altLang="ja-JP" dirty="0">
                <a:solidFill>
                  <a:prstClr val="black"/>
                </a:solidFill>
                <a:latin typeface="Meiryo UI" panose="020B0604030504040204" pitchFamily="50" charset="-128"/>
                <a:ea typeface="Meiryo UI" panose="020B0604030504040204" pitchFamily="50" charset="-128"/>
              </a:rPr>
              <a:t>MMS</a:t>
            </a:r>
            <a:r>
              <a:rPr kumimoji="1" lang="en-US" altLang="ja-JP" baseline="30000" dirty="0">
                <a:solidFill>
                  <a:prstClr val="black"/>
                </a:solidFill>
                <a:latin typeface="Meiryo UI" panose="020B0604030504040204" pitchFamily="50" charset="-128"/>
                <a:ea typeface="Meiryo UI" panose="020B0604030504040204" pitchFamily="50" charset="-128"/>
              </a:rPr>
              <a:t>※</a:t>
            </a:r>
            <a:r>
              <a:rPr kumimoji="1" lang="ja-JP" altLang="en-US" baseline="30000" dirty="0">
                <a:solidFill>
                  <a:prstClr val="black"/>
                </a:solidFill>
                <a:latin typeface="Meiryo UI" panose="020B0604030504040204" pitchFamily="50" charset="-128"/>
                <a:ea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rPr>
              <a:t>を活用して道路現況を調査・測量することで、測量作業の効率化を図る。</a:t>
            </a:r>
            <a:endParaRPr kumimoji="1" lang="en-US" altLang="ja-JP" dirty="0">
              <a:solidFill>
                <a:prstClr val="black"/>
              </a:solidFill>
              <a:latin typeface="Meiryo UI" panose="020B0604030504040204" pitchFamily="50" charset="-128"/>
              <a:ea typeface="Meiryo UI" panose="020B0604030504040204" pitchFamily="50" charset="-128"/>
            </a:endParaRPr>
          </a:p>
          <a:p>
            <a:pPr marL="452438" lvl="0" indent="-271463">
              <a:spcBef>
                <a:spcPts val="600"/>
              </a:spcBef>
            </a:pP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）モービルマッピングシステム：車載装置（レーザ測距装置、デジタルカメラ等）により周辺地物の３次元データを連続的に取得できるシステム</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452438" lvl="0" indent="-271463">
              <a:spcBef>
                <a:spcPts val="600"/>
              </a:spcBef>
            </a:pPr>
            <a:endParaRPr kumimoji="1" lang="ja-JP" altLang="en-US" dirty="0">
              <a:solidFill>
                <a:prstClr val="black"/>
              </a:solidFill>
              <a:latin typeface="Meiryo UI" panose="020B0604030504040204" pitchFamily="50" charset="-128"/>
              <a:ea typeface="Meiryo UI" panose="020B0604030504040204" pitchFamily="50" charset="-128"/>
            </a:endParaRPr>
          </a:p>
          <a:p>
            <a:pPr marL="285750" lvl="0" indent="-285750">
              <a:buFont typeface="Wingdings" panose="05000000000000000000" pitchFamily="2" charset="2"/>
              <a:buChar char="l"/>
            </a:pPr>
            <a:r>
              <a:rPr kumimoji="1" lang="ja-JP" altLang="en-US" b="1" dirty="0">
                <a:solidFill>
                  <a:prstClr val="black"/>
                </a:solidFill>
                <a:latin typeface="Meiryo UI" panose="020B0604030504040204" pitchFamily="50" charset="-128"/>
                <a:ea typeface="Meiryo UI" panose="020B0604030504040204" pitchFamily="50" charset="-128"/>
              </a:rPr>
              <a:t>浄水場等の監視制御システムの高度化</a:t>
            </a:r>
            <a:endParaRPr kumimoji="1" lang="en-US" altLang="ja-JP" b="1" dirty="0">
              <a:solidFill>
                <a:prstClr val="black"/>
              </a:solidFill>
              <a:latin typeface="Meiryo UI" panose="020B0604030504040204" pitchFamily="50" charset="-128"/>
              <a:ea typeface="Meiryo UI" panose="020B0604030504040204" pitchFamily="50" charset="-128"/>
            </a:endParaRPr>
          </a:p>
          <a:p>
            <a:pPr marL="176213" lvl="0" indent="-176213">
              <a:spcBef>
                <a:spcPts val="300"/>
              </a:spcBef>
            </a:pPr>
            <a:r>
              <a:rPr kumimoji="1"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rPr>
              <a:t>　 膨大な情報の中から必要な情報を素早く正確にキャッチすることや、仮想シミュレーターを活用し技術継承を促していくことなど、システム面でのサポートを構築することなどにより、監視制御システムの高度化を進める。</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5601131" y="2153352"/>
            <a:ext cx="3799668" cy="437043"/>
          </a:xfrm>
          <a:prstGeom prst="rect">
            <a:avLst/>
          </a:prstGeom>
        </p:spPr>
        <p:txBody>
          <a:bodyPr wrap="square">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a:ea typeface="メイリオ"/>
                <a:cs typeface="+mn-cs"/>
              </a:rPr>
              <a:t>ドローンとドローンによる画像</a:t>
            </a:r>
            <a:endParaRPr kumimoji="1" lang="en-US" altLang="ja-JP" sz="1600"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16" name="正方形/長方形 15"/>
          <p:cNvSpPr/>
          <p:nvPr/>
        </p:nvSpPr>
        <p:spPr>
          <a:xfrm>
            <a:off x="8392907" y="3367525"/>
            <a:ext cx="1491178" cy="830997"/>
          </a:xfrm>
          <a:prstGeom prst="rect">
            <a:avLst/>
          </a:prstGeom>
        </p:spPr>
        <p:txBody>
          <a:bodyPr wrap="square">
            <a:spAutoFit/>
          </a:bodyPr>
          <a:lstStyle/>
          <a:p>
            <a:pPr lvl="0" algn="ctr" defTabSz="914400" fontAlgn="base">
              <a:spcAft>
                <a:spcPct val="0"/>
              </a:spcAft>
              <a:defRPr/>
            </a:pPr>
            <a:r>
              <a:rPr kumimoji="1" lang="ja-JP" altLang="en-US" sz="1600" dirty="0">
                <a:solidFill>
                  <a:srgbClr val="000000"/>
                </a:solidFill>
                <a:latin typeface="メイリオ"/>
                <a:ea typeface="メイリオ"/>
              </a:rPr>
              <a:t>移動三次元</a:t>
            </a:r>
            <a:endParaRPr kumimoji="1" lang="en-US" altLang="ja-JP" sz="1600" dirty="0">
              <a:solidFill>
                <a:srgbClr val="000000"/>
              </a:solidFill>
              <a:latin typeface="メイリオ"/>
              <a:ea typeface="メイリオ"/>
            </a:endParaRPr>
          </a:p>
          <a:p>
            <a:pPr lvl="0" algn="ctr" defTabSz="914400" fontAlgn="base">
              <a:spcAft>
                <a:spcPct val="0"/>
              </a:spcAft>
              <a:defRPr/>
            </a:pPr>
            <a:r>
              <a:rPr kumimoji="1" lang="ja-JP" altLang="en-US" sz="1600" dirty="0">
                <a:solidFill>
                  <a:srgbClr val="000000"/>
                </a:solidFill>
                <a:latin typeface="メイリオ"/>
                <a:ea typeface="メイリオ"/>
              </a:rPr>
              <a:t>測量</a:t>
            </a:r>
            <a:endParaRPr kumimoji="1" lang="en-US" altLang="ja-JP" sz="1600" dirty="0">
              <a:solidFill>
                <a:srgbClr val="000000"/>
              </a:solidFill>
              <a:latin typeface="メイリオ"/>
              <a:ea typeface="メイリオ"/>
            </a:endParaRPr>
          </a:p>
          <a:p>
            <a:pPr lvl="0" algn="ctr" defTabSz="914400" fontAlgn="base">
              <a:spcAft>
                <a:spcPct val="0"/>
              </a:spcAft>
              <a:defRPr/>
            </a:pPr>
            <a:r>
              <a:rPr kumimoji="1" lang="ja-JP" altLang="en-US" sz="1600" dirty="0">
                <a:solidFill>
                  <a:srgbClr val="000000"/>
                </a:solidFill>
                <a:latin typeface="メイリオ"/>
                <a:ea typeface="メイリオ"/>
              </a:rPr>
              <a:t>（</a:t>
            </a:r>
            <a:r>
              <a:rPr kumimoji="1" lang="en-US" altLang="ja-JP" sz="1600" b="0" i="0" u="none" strike="noStrike" kern="1200" cap="none" spc="0" normalizeH="0" baseline="0" noProof="0" dirty="0">
                <a:ln>
                  <a:noFill/>
                </a:ln>
                <a:solidFill>
                  <a:srgbClr val="000000"/>
                </a:solidFill>
                <a:effectLst/>
                <a:uLnTx/>
                <a:uFillTx/>
                <a:latin typeface="メイリオ"/>
                <a:ea typeface="メイリオ"/>
                <a:cs typeface="+mn-cs"/>
              </a:rPr>
              <a:t>MMS</a:t>
            </a:r>
            <a:r>
              <a:rPr kumimoji="1" lang="ja-JP" altLang="en-US" sz="1600" b="0" i="0" u="none" strike="noStrike" kern="1200" cap="none" spc="0" normalizeH="0" baseline="0" noProof="0" dirty="0">
                <a:ln>
                  <a:noFill/>
                </a:ln>
                <a:solidFill>
                  <a:srgbClr val="000000"/>
                </a:solidFill>
                <a:effectLst/>
                <a:uLnTx/>
                <a:uFillTx/>
                <a:latin typeface="メイリオ"/>
                <a:ea typeface="メイリオ"/>
                <a:cs typeface="+mn-cs"/>
              </a:rPr>
              <a:t>車両）</a:t>
            </a:r>
            <a:endParaRPr kumimoji="1" lang="en-US" altLang="ja-JP" sz="1600" b="0" i="0" u="none" strike="noStrike" kern="1200" cap="none" spc="0" normalizeH="0" baseline="0" noProof="0" dirty="0">
              <a:ln>
                <a:noFill/>
              </a:ln>
              <a:solidFill>
                <a:srgbClr val="000000"/>
              </a:solidFill>
              <a:effectLst/>
              <a:uLnTx/>
              <a:uFillTx/>
              <a:latin typeface="メイリオ"/>
              <a:ea typeface="メイリオ"/>
              <a:cs typeface="+mn-cs"/>
            </a:endParaRPr>
          </a:p>
        </p:txBody>
      </p:sp>
      <p:pic>
        <p:nvPicPr>
          <p:cNvPr id="20" name="図 1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88357" y="878855"/>
            <a:ext cx="2386583" cy="1332000"/>
          </a:xfrm>
          <a:prstGeom prst="rect">
            <a:avLst/>
          </a:prstGeom>
        </p:spPr>
      </p:pic>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2370" y="2567752"/>
            <a:ext cx="1491178" cy="1656000"/>
          </a:xfrm>
          <a:prstGeom prst="rect">
            <a:avLst/>
          </a:prstGeom>
        </p:spPr>
      </p:pic>
      <p:pic>
        <p:nvPicPr>
          <p:cNvPr id="24" name="図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6162" y="2567752"/>
            <a:ext cx="1597983" cy="1656000"/>
          </a:xfrm>
          <a:prstGeom prst="rect">
            <a:avLst/>
          </a:prstGeom>
        </p:spPr>
      </p:pic>
      <p:pic>
        <p:nvPicPr>
          <p:cNvPr id="25" name="図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06165" y="880656"/>
            <a:ext cx="1863099" cy="1332000"/>
          </a:xfrm>
          <a:prstGeom prst="rect">
            <a:avLst/>
          </a:prstGeom>
        </p:spPr>
      </p:pic>
      <p:pic>
        <p:nvPicPr>
          <p:cNvPr id="26" name="図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8953" y="4298880"/>
            <a:ext cx="3044025" cy="1948176"/>
          </a:xfrm>
          <a:prstGeom prst="rect">
            <a:avLst/>
          </a:prstGeom>
        </p:spPr>
      </p:pic>
      <p:sp>
        <p:nvSpPr>
          <p:cNvPr id="27" name="正方形/長方形 26"/>
          <p:cNvSpPr/>
          <p:nvPr/>
        </p:nvSpPr>
        <p:spPr>
          <a:xfrm>
            <a:off x="5667250" y="6254666"/>
            <a:ext cx="3667431" cy="584775"/>
          </a:xfrm>
          <a:prstGeom prst="rect">
            <a:avLst/>
          </a:prstGeom>
        </p:spPr>
        <p:txBody>
          <a:bodyPr wrap="square">
            <a:spAutoFit/>
          </a:bodyPr>
          <a:lstStyle/>
          <a:p>
            <a:pPr lvl="0" algn="ctr" defTabSz="914400" fontAlgn="base">
              <a:spcAft>
                <a:spcPct val="0"/>
              </a:spcAft>
              <a:defRPr/>
            </a:pPr>
            <a:r>
              <a:rPr kumimoji="1" lang="ja-JP" altLang="en-US" sz="1600" dirty="0">
                <a:solidFill>
                  <a:srgbClr val="000000"/>
                </a:solidFill>
                <a:latin typeface="メイリオ"/>
                <a:ea typeface="メイリオ"/>
              </a:rPr>
              <a:t>浄水場等の監視制御システムの高度化</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a:ea typeface="メイリオ"/>
                <a:cs typeface="+mn-cs"/>
              </a:rPr>
              <a:t>（音検知システムによる異常検知</a:t>
            </a:r>
            <a:r>
              <a:rPr kumimoji="1" lang="ja-JP" altLang="en-US" sz="1600" dirty="0">
                <a:solidFill>
                  <a:srgbClr val="000000"/>
                </a:solidFill>
                <a:latin typeface="メイリオ"/>
                <a:ea typeface="メイリオ"/>
              </a:rPr>
              <a:t>）</a:t>
            </a:r>
            <a:endParaRPr kumimoji="1" lang="en-US" altLang="ja-JP" sz="1600"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15" name="スライド番号プレースホルダー 3"/>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テキスト ボックス 21"/>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smtClean="0">
                <a:latin typeface="Meiryo UI" panose="020B0604030504040204" pitchFamily="50" charset="-128"/>
                <a:ea typeface="Meiryo UI" panose="020B0604030504040204" pitchFamily="50" charset="-128"/>
              </a:rPr>
              <a:t>R3</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一部導入</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8466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線コネクタ 16"/>
          <p:cNvCxnSpPr/>
          <p:nvPr/>
        </p:nvCxnSpPr>
        <p:spPr bwMode="gray">
          <a:xfrm>
            <a:off x="615728" y="615845"/>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210599" y="100510"/>
            <a:ext cx="5489003"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都市インフラのデジタル化の推進（整備）</a:t>
            </a:r>
          </a:p>
        </p:txBody>
      </p:sp>
      <p:sp>
        <p:nvSpPr>
          <p:cNvPr id="19" name="正方形/長方形 18"/>
          <p:cNvSpPr/>
          <p:nvPr/>
        </p:nvSpPr>
        <p:spPr>
          <a:xfrm>
            <a:off x="85082" y="71339"/>
            <a:ext cx="828000" cy="432000"/>
          </a:xfrm>
          <a:prstGeom prst="rect">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pc="-150" dirty="0">
                <a:latin typeface="Meiryo UI" panose="020B0604030504040204" pitchFamily="50" charset="-128"/>
                <a:ea typeface="Meiryo UI" panose="020B0604030504040204" pitchFamily="50" charset="-128"/>
              </a:rPr>
              <a:t>インフラ</a:t>
            </a:r>
          </a:p>
        </p:txBody>
      </p:sp>
      <p:sp>
        <p:nvSpPr>
          <p:cNvPr id="12" name="正方形/長方形 11"/>
          <p:cNvSpPr/>
          <p:nvPr/>
        </p:nvSpPr>
        <p:spPr>
          <a:xfrm>
            <a:off x="569658" y="714045"/>
            <a:ext cx="8582262" cy="2392963"/>
          </a:xfrm>
          <a:prstGeom prst="rect">
            <a:avLst/>
          </a:prstGeom>
        </p:spPr>
        <p:txBody>
          <a:bodyPr wrap="square">
            <a:spAutoFit/>
          </a:bodyPr>
          <a:lstStyle/>
          <a:p>
            <a:pPr marL="285750" lvl="0" indent="-285750">
              <a:spcBef>
                <a:spcPts val="1200"/>
              </a:spcBef>
              <a:buFont typeface="Wingdings" panose="05000000000000000000" pitchFamily="2" charset="2"/>
              <a:buChar char="l"/>
            </a:pPr>
            <a:r>
              <a:rPr kumimoji="1" lang="ja-JP" altLang="en-US" b="1" dirty="0">
                <a:solidFill>
                  <a:prstClr val="black"/>
                </a:solidFill>
                <a:latin typeface="Meiryo UI" panose="020B0604030504040204" pitchFamily="50" charset="-128"/>
                <a:ea typeface="Meiryo UI" panose="020B0604030504040204" pitchFamily="50" charset="-128"/>
              </a:rPr>
              <a:t>配水管布設工事施工監理システムの構築</a:t>
            </a:r>
          </a:p>
          <a:p>
            <a:pPr marL="176213" lvl="0" indent="-176213">
              <a:spcBef>
                <a:spcPts val="300"/>
              </a:spcBef>
            </a:pPr>
            <a:r>
              <a:rPr kumimoji="1" lang="ja-JP" altLang="en-US" dirty="0">
                <a:solidFill>
                  <a:prstClr val="black"/>
                </a:solidFill>
                <a:latin typeface="Meiryo UI" panose="020B0604030504040204" pitchFamily="50" charset="-128"/>
                <a:ea typeface="Meiryo UI" panose="020B0604030504040204" pitchFamily="50" charset="-128"/>
              </a:rPr>
              <a:t>　　工事の適正執行、工事品質の確保とともに、職員の施工監理業務の効率化</a:t>
            </a:r>
            <a:r>
              <a:rPr kumimoji="1" lang="ja-JP" altLang="en-US" dirty="0" smtClean="0">
                <a:solidFill>
                  <a:prstClr val="black"/>
                </a:solidFill>
                <a:latin typeface="Meiryo UI" panose="020B0604030504040204" pitchFamily="50" charset="-128"/>
                <a:ea typeface="Meiryo UI" panose="020B0604030504040204" pitchFamily="50" charset="-128"/>
              </a:rPr>
              <a:t>を</a:t>
            </a:r>
            <a:r>
              <a:rPr kumimoji="1" lang="ja-JP" altLang="en-US" dirty="0">
                <a:solidFill>
                  <a:prstClr val="black"/>
                </a:solidFill>
                <a:latin typeface="Meiryo UI" panose="020B0604030504040204" pitchFamily="50" charset="-128"/>
                <a:ea typeface="Meiryo UI" panose="020B0604030504040204" pitchFamily="50" charset="-128"/>
              </a:rPr>
              <a:t>めざ</a:t>
            </a:r>
            <a:r>
              <a:rPr kumimoji="1" lang="ja-JP" altLang="en-US" dirty="0" smtClean="0">
                <a:solidFill>
                  <a:prstClr val="black"/>
                </a:solidFill>
                <a:latin typeface="Meiryo UI" panose="020B0604030504040204" pitchFamily="50" charset="-128"/>
                <a:ea typeface="Meiryo UI" panose="020B0604030504040204" pitchFamily="50" charset="-128"/>
              </a:rPr>
              <a:t>す</a:t>
            </a:r>
            <a:r>
              <a:rPr kumimoji="1" lang="ja-JP" altLang="en-US" dirty="0">
                <a:solidFill>
                  <a:prstClr val="black"/>
                </a:solidFill>
                <a:latin typeface="Meiryo UI" panose="020B0604030504040204" pitchFamily="50" charset="-128"/>
                <a:ea typeface="Meiryo UI" panose="020B0604030504040204" pitchFamily="50" charset="-128"/>
              </a:rPr>
              <a:t>ため、タブレット等を用いた遠隔でのリアルタイムな施工状況の確認や関係書類の作成・通知の効率化を行っていく。</a:t>
            </a:r>
            <a:endParaRPr kumimoji="1" lang="en-US" altLang="ja-JP" dirty="0">
              <a:solidFill>
                <a:prstClr val="black"/>
              </a:solidFill>
              <a:latin typeface="Meiryo UI" panose="020B0604030504040204" pitchFamily="50" charset="-128"/>
              <a:ea typeface="Meiryo UI" panose="020B0604030504040204" pitchFamily="50" charset="-128"/>
            </a:endParaRPr>
          </a:p>
          <a:p>
            <a:pPr lvl="0">
              <a:spcBef>
                <a:spcPts val="300"/>
              </a:spcBef>
            </a:pPr>
            <a:endParaRPr kumimoji="1" lang="ja-JP" altLang="en-US" sz="1600" dirty="0">
              <a:solidFill>
                <a:prstClr val="black"/>
              </a:solidFill>
              <a:latin typeface="Meiryo UI" panose="020B0604030504040204" pitchFamily="50" charset="-128"/>
              <a:ea typeface="Meiryo UI" panose="020B0604030504040204" pitchFamily="50" charset="-128"/>
            </a:endParaRPr>
          </a:p>
          <a:p>
            <a:pPr marL="285750" lvl="0" indent="-285750">
              <a:buFont typeface="Wingdings" panose="05000000000000000000" pitchFamily="2" charset="2"/>
              <a:buChar char="l"/>
            </a:pPr>
            <a:r>
              <a:rPr kumimoji="1" lang="en-US" altLang="ja-JP" b="1" dirty="0" err="1">
                <a:solidFill>
                  <a:prstClr val="black"/>
                </a:solidFill>
                <a:latin typeface="Meiryo UI" panose="020B0604030504040204" pitchFamily="50" charset="-128"/>
                <a:ea typeface="Meiryo UI" panose="020B0604030504040204" pitchFamily="50" charset="-128"/>
              </a:rPr>
              <a:t>i</a:t>
            </a:r>
            <a:r>
              <a:rPr kumimoji="1" lang="en-US" altLang="ja-JP" b="1" dirty="0">
                <a:solidFill>
                  <a:prstClr val="black"/>
                </a:solidFill>
                <a:latin typeface="Meiryo UI" panose="020B0604030504040204" pitchFamily="50" charset="-128"/>
                <a:ea typeface="Meiryo UI" panose="020B0604030504040204" pitchFamily="50" charset="-128"/>
              </a:rPr>
              <a:t>-construction</a:t>
            </a:r>
            <a:r>
              <a:rPr kumimoji="1" lang="en-US" altLang="ja-JP" b="1" baseline="30000" dirty="0">
                <a:solidFill>
                  <a:prstClr val="black"/>
                </a:solidFill>
                <a:latin typeface="Meiryo UI" panose="020B0604030504040204" pitchFamily="50" charset="-128"/>
                <a:ea typeface="Meiryo UI" panose="020B0604030504040204" pitchFamily="50" charset="-128"/>
              </a:rPr>
              <a:t>※</a:t>
            </a:r>
            <a:r>
              <a:rPr kumimoji="1" lang="ja-JP" altLang="en-US" b="1" baseline="30000" dirty="0">
                <a:solidFill>
                  <a:prstClr val="black"/>
                </a:solidFill>
                <a:latin typeface="Meiryo UI" panose="020B0604030504040204" pitchFamily="50" charset="-128"/>
                <a:ea typeface="Meiryo UI" panose="020B0604030504040204" pitchFamily="50" charset="-128"/>
              </a:rPr>
              <a:t>）</a:t>
            </a:r>
            <a:r>
              <a:rPr kumimoji="1" lang="ja-JP" altLang="en-US" b="1" dirty="0">
                <a:solidFill>
                  <a:prstClr val="black"/>
                </a:solidFill>
                <a:latin typeface="Meiryo UI" panose="020B0604030504040204" pitchFamily="50" charset="-128"/>
                <a:ea typeface="Meiryo UI" panose="020B0604030504040204" pitchFamily="50" charset="-128"/>
              </a:rPr>
              <a:t>の実施</a:t>
            </a:r>
          </a:p>
          <a:p>
            <a:pPr marL="176213" lvl="0" indent="-176213">
              <a:spcBef>
                <a:spcPts val="300"/>
              </a:spcBef>
            </a:pPr>
            <a:r>
              <a:rPr kumimoji="1" lang="ja-JP" altLang="en-US" dirty="0">
                <a:solidFill>
                  <a:prstClr val="black"/>
                </a:solidFill>
                <a:latin typeface="Meiryo UI" panose="020B0604030504040204" pitchFamily="50" charset="-128"/>
                <a:ea typeface="Meiryo UI" panose="020B0604030504040204" pitchFamily="50" charset="-128"/>
              </a:rPr>
              <a:t>　　 ドローンによる地形計測や</a:t>
            </a:r>
            <a:r>
              <a:rPr kumimoji="1" lang="en-US" altLang="ja-JP" dirty="0">
                <a:solidFill>
                  <a:prstClr val="black"/>
                </a:solidFill>
                <a:latin typeface="Meiryo UI" panose="020B0604030504040204" pitchFamily="50" charset="-128"/>
                <a:ea typeface="Meiryo UI" panose="020B0604030504040204" pitchFamily="50" charset="-128"/>
              </a:rPr>
              <a:t>3D</a:t>
            </a:r>
            <a:r>
              <a:rPr kumimoji="1" lang="ja-JP" altLang="en-US" dirty="0">
                <a:solidFill>
                  <a:prstClr val="black"/>
                </a:solidFill>
                <a:latin typeface="Meiryo UI" panose="020B0604030504040204" pitchFamily="50" charset="-128"/>
                <a:ea typeface="Meiryo UI" panose="020B0604030504040204" pitchFamily="50" charset="-128"/>
              </a:rPr>
              <a:t>設計データの活用、</a:t>
            </a:r>
            <a:r>
              <a:rPr kumimoji="1" lang="en-US" altLang="ja-JP" dirty="0">
                <a:solidFill>
                  <a:prstClr val="black"/>
                </a:solidFill>
                <a:latin typeface="Meiryo UI" panose="020B0604030504040204" pitchFamily="50" charset="-128"/>
                <a:ea typeface="Meiryo UI" panose="020B0604030504040204" pitchFamily="50" charset="-128"/>
              </a:rPr>
              <a:t>ICT</a:t>
            </a:r>
            <a:r>
              <a:rPr kumimoji="1" lang="ja-JP" altLang="en-US" dirty="0">
                <a:solidFill>
                  <a:prstClr val="black"/>
                </a:solidFill>
                <a:latin typeface="Meiryo UI" panose="020B0604030504040204" pitchFamily="50" charset="-128"/>
                <a:ea typeface="Meiryo UI" panose="020B0604030504040204" pitchFamily="50" charset="-128"/>
              </a:rPr>
              <a:t>建機による土工等、</a:t>
            </a:r>
            <a:r>
              <a:rPr kumimoji="1" lang="en-US" altLang="ja-JP" dirty="0">
                <a:solidFill>
                  <a:prstClr val="black"/>
                </a:solidFill>
                <a:latin typeface="Meiryo UI" panose="020B0604030504040204" pitchFamily="50" charset="-128"/>
                <a:ea typeface="Meiryo UI" panose="020B0604030504040204" pitchFamily="50" charset="-128"/>
              </a:rPr>
              <a:t>ICT</a:t>
            </a:r>
            <a:r>
              <a:rPr kumimoji="1" lang="ja-JP" altLang="en-US" dirty="0">
                <a:solidFill>
                  <a:prstClr val="black"/>
                </a:solidFill>
                <a:latin typeface="Meiryo UI" panose="020B0604030504040204" pitchFamily="50" charset="-128"/>
                <a:ea typeface="Meiryo UI" panose="020B0604030504040204" pitchFamily="50" charset="-128"/>
              </a:rPr>
              <a:t>を導入し、効率的な工事施工を行う。</a:t>
            </a:r>
          </a:p>
        </p:txBody>
      </p:sp>
      <p:pic>
        <p:nvPicPr>
          <p:cNvPr id="23" name="図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773" y="3595692"/>
            <a:ext cx="4826010" cy="2736281"/>
          </a:xfrm>
          <a:prstGeom prst="rect">
            <a:avLst/>
          </a:prstGeom>
        </p:spPr>
      </p:pic>
      <p:sp>
        <p:nvSpPr>
          <p:cNvPr id="28" name="正方形/長方形 27"/>
          <p:cNvSpPr/>
          <p:nvPr/>
        </p:nvSpPr>
        <p:spPr>
          <a:xfrm>
            <a:off x="6358736" y="6066682"/>
            <a:ext cx="2608283" cy="683264"/>
          </a:xfrm>
          <a:prstGeom prst="rect">
            <a:avLst/>
          </a:prstGeom>
        </p:spPr>
        <p:txBody>
          <a:bodyPr wrap="square">
            <a:spAutoFit/>
          </a:bodyPr>
          <a:lstStyle/>
          <a:p>
            <a:pPr lvl="0" algn="ctr" defTabSz="914400" fontAlgn="base">
              <a:lnSpc>
                <a:spcPct val="140000"/>
              </a:lnSpc>
              <a:spcBef>
                <a:spcPct val="10000"/>
              </a:spcBef>
              <a:spcAft>
                <a:spcPct val="0"/>
              </a:spcAft>
              <a:defRPr/>
            </a:pPr>
            <a:r>
              <a:rPr kumimoji="1" lang="en-US" altLang="ja-JP" sz="1600" dirty="0" err="1">
                <a:solidFill>
                  <a:srgbClr val="000000"/>
                </a:solidFill>
                <a:latin typeface="メイリオ"/>
                <a:ea typeface="メイリオ"/>
              </a:rPr>
              <a:t>i</a:t>
            </a:r>
            <a:r>
              <a:rPr kumimoji="1" lang="en-US" altLang="ja-JP" sz="1600" dirty="0">
                <a:solidFill>
                  <a:srgbClr val="000000"/>
                </a:solidFill>
                <a:latin typeface="メイリオ"/>
                <a:ea typeface="メイリオ"/>
              </a:rPr>
              <a:t>-construction</a:t>
            </a:r>
            <a:r>
              <a:rPr kumimoji="1" lang="ja-JP" altLang="en-US" sz="1600" dirty="0">
                <a:solidFill>
                  <a:srgbClr val="000000"/>
                </a:solidFill>
                <a:latin typeface="メイリオ"/>
                <a:ea typeface="メイリオ"/>
              </a:rPr>
              <a:t>の実施</a:t>
            </a:r>
          </a:p>
          <a:p>
            <a:pPr marL="0" marR="0" lvl="0" indent="0" algn="ctr" defTabSz="914400" rtl="0" eaLnBrk="1" fontAlgn="base" latinLnBrk="0" hangingPunct="1">
              <a:spcAft>
                <a:spcPct val="0"/>
              </a:spcAft>
              <a:buClrTx/>
              <a:buSzTx/>
              <a:buFontTx/>
              <a:buNone/>
              <a:tabLst/>
              <a:defRPr/>
            </a:pPr>
            <a:r>
              <a:rPr kumimoji="1" lang="ja-JP" altLang="en-US" sz="1600" dirty="0">
                <a:solidFill>
                  <a:srgbClr val="000000"/>
                </a:solidFill>
                <a:latin typeface="メイリオ"/>
                <a:ea typeface="メイリオ"/>
              </a:rPr>
              <a:t>（</a:t>
            </a:r>
            <a:r>
              <a:rPr kumimoji="1" lang="en-US" altLang="ja-JP" sz="1600" b="0" i="0" u="none" strike="noStrike" kern="1200" cap="none" spc="0" normalizeH="0" baseline="0" noProof="0" dirty="0">
                <a:ln>
                  <a:noFill/>
                </a:ln>
                <a:solidFill>
                  <a:srgbClr val="000000"/>
                </a:solidFill>
                <a:effectLst/>
                <a:uLnTx/>
                <a:uFillTx/>
                <a:latin typeface="メイリオ"/>
                <a:ea typeface="メイリオ"/>
                <a:cs typeface="+mn-cs"/>
              </a:rPr>
              <a:t>3D</a:t>
            </a:r>
            <a:r>
              <a:rPr kumimoji="1" lang="ja-JP" altLang="en-US" sz="1600" b="0" i="0" u="none" strike="noStrike" kern="1200" cap="none" spc="0" normalizeH="0" baseline="0" noProof="0" dirty="0">
                <a:ln>
                  <a:noFill/>
                </a:ln>
                <a:solidFill>
                  <a:srgbClr val="000000"/>
                </a:solidFill>
                <a:effectLst/>
                <a:uLnTx/>
                <a:uFillTx/>
                <a:latin typeface="メイリオ"/>
                <a:ea typeface="メイリオ"/>
                <a:cs typeface="+mn-cs"/>
              </a:rPr>
              <a:t>設計データの活用</a:t>
            </a:r>
            <a:r>
              <a:rPr kumimoji="1" lang="ja-JP" altLang="en-US" sz="1600" dirty="0">
                <a:solidFill>
                  <a:srgbClr val="000000"/>
                </a:solidFill>
                <a:latin typeface="メイリオ"/>
                <a:ea typeface="メイリオ"/>
              </a:rPr>
              <a:t>）</a:t>
            </a:r>
            <a:endParaRPr kumimoji="1" lang="en-US" altLang="ja-JP" sz="1600" b="0" i="0" u="none" strike="noStrike" kern="1200" cap="none" spc="0" normalizeH="0" baseline="0" noProof="0" dirty="0">
              <a:ln>
                <a:noFill/>
              </a:ln>
              <a:solidFill>
                <a:srgbClr val="000000"/>
              </a:solidFill>
              <a:effectLst/>
              <a:uLnTx/>
              <a:uFillTx/>
              <a:latin typeface="メイリオ"/>
              <a:ea typeface="メイリオ"/>
              <a:cs typeface="+mn-cs"/>
            </a:endParaRPr>
          </a:p>
        </p:txBody>
      </p:sp>
      <p:pic>
        <p:nvPicPr>
          <p:cNvPr id="29" name="図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2468" y="4100053"/>
            <a:ext cx="3851569" cy="1798388"/>
          </a:xfrm>
          <a:prstGeom prst="rect">
            <a:avLst/>
          </a:prstGeom>
        </p:spPr>
      </p:pic>
      <p:sp>
        <p:nvSpPr>
          <p:cNvPr id="30" name="正方形/長方形 29"/>
          <p:cNvSpPr/>
          <p:nvPr/>
        </p:nvSpPr>
        <p:spPr>
          <a:xfrm>
            <a:off x="958555" y="6331973"/>
            <a:ext cx="3474446" cy="437043"/>
          </a:xfrm>
          <a:prstGeom prst="rect">
            <a:avLst/>
          </a:prstGeom>
        </p:spPr>
        <p:txBody>
          <a:bodyPr wrap="square">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配水管布設工事施工監理システム</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1" name="正方形/長方形 30"/>
          <p:cNvSpPr/>
          <p:nvPr/>
        </p:nvSpPr>
        <p:spPr>
          <a:xfrm>
            <a:off x="699567" y="3057178"/>
            <a:ext cx="7942988" cy="461665"/>
          </a:xfrm>
          <a:prstGeom prst="rect">
            <a:avLst/>
          </a:prstGeom>
        </p:spPr>
        <p:txBody>
          <a:bodyPr wrap="square">
            <a:spAutoFit/>
          </a:bodyPr>
          <a:lstStyle/>
          <a:p>
            <a:pPr marL="355600" marR="0" lvl="0" indent="-355600" algn="l" defTabSz="914400" rtl="0" eaLnBrk="1" fontAlgn="base" latinLnBrk="0" hangingPunct="1">
              <a:lnSpc>
                <a:spcPct val="100000"/>
              </a:lnSpc>
              <a:spcBef>
                <a:spcPts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ICT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の全面的な活用（</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ICT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土工）」等の施策を建設現場に導入することによって、建設生産システム全体の生産性向上を図り、もって魅力ある建設現場をめざす取組</a:t>
            </a:r>
          </a:p>
        </p:txBody>
      </p:sp>
      <p:sp>
        <p:nvSpPr>
          <p:cNvPr id="13" name="スライド番号プレースホルダー 3"/>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smtClean="0">
                <a:latin typeface="Meiryo UI" panose="020B0604030504040204" pitchFamily="50" charset="-128"/>
                <a:ea typeface="Meiryo UI" panose="020B0604030504040204" pitchFamily="50" charset="-128"/>
              </a:rPr>
              <a:t>H30</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一部導入</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6399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正方形/長方形 51"/>
          <p:cNvSpPr/>
          <p:nvPr/>
        </p:nvSpPr>
        <p:spPr>
          <a:xfrm>
            <a:off x="85082" y="71339"/>
            <a:ext cx="828000" cy="432000"/>
          </a:xfrm>
          <a:prstGeom prst="rect">
            <a:avLst/>
          </a:prstGeom>
          <a:solidFill>
            <a:srgbClr val="703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行　政</a:t>
            </a:r>
          </a:p>
        </p:txBody>
      </p:sp>
      <p:cxnSp>
        <p:nvCxnSpPr>
          <p:cNvPr id="53" name="直線コネクタ 52"/>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2513566" y="100510"/>
            <a:ext cx="4883068"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行政手続きのオンライン化・リモート化</a:t>
            </a:r>
          </a:p>
        </p:txBody>
      </p:sp>
      <p:sp>
        <p:nvSpPr>
          <p:cNvPr id="64" name="テキスト ボックス 63"/>
          <p:cNvSpPr txBox="1"/>
          <p:nvPr/>
        </p:nvSpPr>
        <p:spPr>
          <a:xfrm>
            <a:off x="553721" y="632255"/>
            <a:ext cx="8560529" cy="1015663"/>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いつでもパソコンやスマートフォンを使って、手続きが行える新システムの運用を開始。</a:t>
            </a:r>
          </a:p>
          <a:p>
            <a:pPr marL="285750" indent="-285750">
              <a:lnSpc>
                <a:spcPts val="2400"/>
              </a:lnSpc>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「電子決済」・「電子署名」・「申請状況の見える化」等の機能を搭載。</a:t>
            </a:r>
            <a:endParaRPr kumimoji="1" lang="en-US" altLang="ja-JP" dirty="0">
              <a:latin typeface="Meiryo UI" panose="020B0604030504040204" pitchFamily="50" charset="-128"/>
              <a:ea typeface="Meiryo UI" panose="020B0604030504040204" pitchFamily="50" charset="-128"/>
            </a:endParaRPr>
          </a:p>
          <a:p>
            <a:pPr marL="285750" indent="-285750">
              <a:lnSpc>
                <a:spcPts val="2400"/>
              </a:lnSpc>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既存業務のゼロベースでの見直しやはんこレス・キャッシュレス化</a:t>
            </a:r>
            <a:endParaRPr kumimoji="1" lang="en-US" altLang="ja-JP"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365" y="2221589"/>
            <a:ext cx="2409626" cy="1800000"/>
          </a:xfrm>
          <a:prstGeom prst="rect">
            <a:avLst/>
          </a:prstGeom>
          <a:effectLst>
            <a:outerShdw blurRad="50800" dist="38100" dir="2700000" algn="tl" rotWithShape="0">
              <a:prstClr val="black">
                <a:alpha val="40000"/>
              </a:prstClr>
            </a:outerShdw>
          </a:effectLst>
        </p:spPr>
      </p:pic>
      <p:sp>
        <p:nvSpPr>
          <p:cNvPr id="2" name="テキスト ボックス 1"/>
          <p:cNvSpPr txBox="1"/>
          <p:nvPr/>
        </p:nvSpPr>
        <p:spPr>
          <a:xfrm>
            <a:off x="2516870" y="2084507"/>
            <a:ext cx="2988000"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〇主な手続き</a:t>
            </a: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R2.8</a:t>
            </a: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R3.3</a:t>
            </a:r>
            <a:r>
              <a:rPr kumimoji="1" lang="ja-JP" altLang="en-US" sz="1400" b="1" dirty="0">
                <a:latin typeface="Meiryo UI" panose="020B0604030504040204" pitchFamily="50" charset="-128"/>
                <a:ea typeface="Meiryo UI" panose="020B0604030504040204" pitchFamily="50" charset="-128"/>
              </a:rPr>
              <a:t>）</a:t>
            </a:r>
          </a:p>
        </p:txBody>
      </p:sp>
      <p:sp>
        <p:nvSpPr>
          <p:cNvPr id="4" name="二等辺三角形 3"/>
          <p:cNvSpPr/>
          <p:nvPr/>
        </p:nvSpPr>
        <p:spPr>
          <a:xfrm flipV="1">
            <a:off x="3640706" y="4109003"/>
            <a:ext cx="3057833" cy="294968"/>
          </a:xfrm>
          <a:prstGeom prst="triangl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24" name="正方形/長方形 23"/>
          <p:cNvSpPr/>
          <p:nvPr/>
        </p:nvSpPr>
        <p:spPr>
          <a:xfrm>
            <a:off x="658403" y="4512673"/>
            <a:ext cx="8711739" cy="2331407"/>
          </a:xfrm>
          <a:prstGeom prst="rect">
            <a:avLst/>
          </a:prstGeom>
        </p:spPr>
        <p:txBody>
          <a:bodyPr wrap="square">
            <a:spAutoFit/>
          </a:bodyPr>
          <a:lstStyle/>
          <a:p>
            <a:pPr lvl="0">
              <a:spcBef>
                <a:spcPts val="300"/>
              </a:spcBef>
            </a:pPr>
            <a:r>
              <a:rPr kumimoji="1" lang="ja-JP" altLang="en-US" b="1" dirty="0">
                <a:solidFill>
                  <a:prstClr val="black"/>
                </a:solidFill>
                <a:latin typeface="Meiryo UI" panose="020B0604030504040204" pitchFamily="50" charset="-128"/>
                <a:ea typeface="Meiryo UI" panose="020B0604030504040204" pitchFamily="50" charset="-128"/>
              </a:rPr>
              <a:t>■ オンライン手続きの拡充</a:t>
            </a:r>
            <a:endParaRPr kumimoji="1" lang="en-US" altLang="ja-JP" b="1" dirty="0">
              <a:solidFill>
                <a:prstClr val="black"/>
              </a:solidFill>
              <a:latin typeface="Meiryo UI" panose="020B0604030504040204" pitchFamily="50" charset="-128"/>
              <a:ea typeface="Meiryo UI" panose="020B0604030504040204" pitchFamily="50" charset="-128"/>
            </a:endParaRPr>
          </a:p>
          <a:p>
            <a:pPr marL="180975" lvl="0">
              <a:spcBef>
                <a:spcPts val="300"/>
              </a:spcBef>
            </a:pPr>
            <a:r>
              <a:rPr kumimoji="1" lang="ja-JP" altLang="en-US" sz="1600" dirty="0">
                <a:solidFill>
                  <a:prstClr val="black"/>
                </a:solidFill>
                <a:latin typeface="Meiryo UI" panose="020B0604030504040204" pitchFamily="50" charset="-128"/>
                <a:ea typeface="Meiryo UI" panose="020B0604030504040204" pitchFamily="50" charset="-128"/>
              </a:rPr>
              <a:t>面談が必須などオンライン化が困難なものを除外した約</a:t>
            </a:r>
            <a:r>
              <a:rPr kumimoji="1" lang="en-US" altLang="ja-JP" sz="1600" dirty="0">
                <a:solidFill>
                  <a:prstClr val="black"/>
                </a:solidFill>
                <a:latin typeface="Meiryo UI" panose="020B0604030504040204" pitchFamily="50" charset="-128"/>
                <a:ea typeface="Meiryo UI" panose="020B0604030504040204" pitchFamily="50" charset="-128"/>
              </a:rPr>
              <a:t>2,000</a:t>
            </a:r>
            <a:r>
              <a:rPr kumimoji="1" lang="ja-JP" altLang="en-US" sz="1600" dirty="0">
                <a:solidFill>
                  <a:prstClr val="black"/>
                </a:solidFill>
                <a:latin typeface="Meiryo UI" panose="020B0604030504040204" pitchFamily="50" charset="-128"/>
                <a:ea typeface="Meiryo UI" panose="020B0604030504040204" pitchFamily="50" charset="-128"/>
              </a:rPr>
              <a:t>手続きを</a:t>
            </a:r>
            <a:r>
              <a:rPr kumimoji="1" lang="en-US" altLang="ja-JP" sz="1600" dirty="0">
                <a:solidFill>
                  <a:prstClr val="black"/>
                </a:solidFill>
                <a:latin typeface="Meiryo UI" panose="020B0604030504040204" pitchFamily="50" charset="-128"/>
                <a:ea typeface="Meiryo UI" panose="020B0604030504040204" pitchFamily="50" charset="-128"/>
              </a:rPr>
              <a:t>R7</a:t>
            </a:r>
            <a:r>
              <a:rPr kumimoji="1" lang="ja-JP" altLang="en-US" sz="1600" dirty="0">
                <a:solidFill>
                  <a:prstClr val="black"/>
                </a:solidFill>
                <a:latin typeface="Meiryo UI" panose="020B0604030504040204" pitchFamily="50" charset="-128"/>
                <a:ea typeface="Meiryo UI" panose="020B0604030504040204" pitchFamily="50" charset="-128"/>
              </a:rPr>
              <a:t>年度までにオンライン化予定。（</a:t>
            </a:r>
            <a:r>
              <a:rPr kumimoji="1" lang="en-US" altLang="ja-JP" sz="1600" dirty="0">
                <a:solidFill>
                  <a:prstClr val="black"/>
                </a:solidFill>
                <a:latin typeface="Meiryo UI" panose="020B0604030504040204" pitchFamily="50" charset="-128"/>
                <a:ea typeface="Meiryo UI" panose="020B0604030504040204" pitchFamily="50" charset="-128"/>
              </a:rPr>
              <a:t>R2</a:t>
            </a:r>
            <a:r>
              <a:rPr kumimoji="1" lang="ja-JP" altLang="en-US" sz="1600" dirty="0">
                <a:solidFill>
                  <a:prstClr val="black"/>
                </a:solidFill>
                <a:latin typeface="Meiryo UI" panose="020B0604030504040204" pitchFamily="50" charset="-128"/>
                <a:ea typeface="Meiryo UI" panose="020B0604030504040204" pitchFamily="50" charset="-128"/>
              </a:rPr>
              <a:t>年度：</a:t>
            </a:r>
            <a:r>
              <a:rPr kumimoji="1" lang="en-US" altLang="ja-JP" sz="1600" dirty="0">
                <a:solidFill>
                  <a:prstClr val="black"/>
                </a:solidFill>
                <a:latin typeface="Meiryo UI" panose="020B0604030504040204" pitchFamily="50" charset="-128"/>
                <a:ea typeface="Meiryo UI" panose="020B0604030504040204" pitchFamily="50" charset="-128"/>
              </a:rPr>
              <a:t>343</a:t>
            </a:r>
            <a:r>
              <a:rPr kumimoji="1" lang="ja-JP" altLang="en-US" sz="1600" dirty="0">
                <a:solidFill>
                  <a:prstClr val="black"/>
                </a:solidFill>
                <a:latin typeface="Meiryo UI" panose="020B0604030504040204" pitchFamily="50" charset="-128"/>
                <a:ea typeface="Meiryo UI" panose="020B0604030504040204" pitchFamily="50" charset="-128"/>
              </a:rPr>
              <a:t>手続きがオンライン化）</a:t>
            </a:r>
            <a:endParaRPr kumimoji="1" lang="en-US" altLang="ja-JP" sz="1600" dirty="0">
              <a:solidFill>
                <a:prstClr val="black"/>
              </a:solidFill>
              <a:latin typeface="Meiryo UI" panose="020B0604030504040204" pitchFamily="50" charset="-128"/>
              <a:ea typeface="Meiryo UI" panose="020B0604030504040204" pitchFamily="50" charset="-128"/>
            </a:endParaRPr>
          </a:p>
          <a:p>
            <a:pPr lvl="0">
              <a:spcBef>
                <a:spcPts val="1200"/>
              </a:spcBef>
            </a:pPr>
            <a:r>
              <a:rPr kumimoji="1" lang="ja-JP" altLang="en-US" b="1" dirty="0">
                <a:solidFill>
                  <a:prstClr val="black"/>
                </a:solidFill>
                <a:latin typeface="Meiryo UI" panose="020B0604030504040204" pitchFamily="50" charset="-128"/>
                <a:ea typeface="Meiryo UI" panose="020B0604030504040204" pitchFamily="50" charset="-128"/>
              </a:rPr>
              <a:t>■スマート申請の推進（次ページ参照）</a:t>
            </a:r>
            <a:endParaRPr kumimoji="1" lang="en-US" altLang="ja-JP" b="1" dirty="0">
              <a:solidFill>
                <a:prstClr val="black"/>
              </a:solidFill>
              <a:latin typeface="Meiryo UI" panose="020B0604030504040204" pitchFamily="50" charset="-128"/>
              <a:ea typeface="Meiryo UI" panose="020B0604030504040204" pitchFamily="50" charset="-128"/>
            </a:endParaRPr>
          </a:p>
          <a:p>
            <a:pPr marL="180975" lvl="0">
              <a:spcBef>
                <a:spcPts val="300"/>
              </a:spcBef>
            </a:pPr>
            <a:r>
              <a:rPr kumimoji="1" lang="ja-JP" altLang="en-US" sz="1600" dirty="0">
                <a:solidFill>
                  <a:prstClr val="black"/>
                </a:solidFill>
                <a:latin typeface="Meiryo UI" panose="020B0604030504040204" pitchFamily="50" charset="-128"/>
                <a:ea typeface="Meiryo UI" panose="020B0604030504040204" pitchFamily="50" charset="-128"/>
              </a:rPr>
              <a:t>オンライン化が困難な手続きについても、所要時間や書類作成の手間の縮減と、窓口の混雑緩和を図る。</a:t>
            </a:r>
            <a:endParaRPr kumimoji="1" lang="en-US" altLang="ja-JP" sz="1600" dirty="0">
              <a:solidFill>
                <a:prstClr val="black"/>
              </a:solidFill>
              <a:latin typeface="Meiryo UI" panose="020B0604030504040204" pitchFamily="50" charset="-128"/>
              <a:ea typeface="Meiryo UI" panose="020B0604030504040204" pitchFamily="50" charset="-128"/>
            </a:endParaRPr>
          </a:p>
          <a:p>
            <a:pPr lvl="0">
              <a:spcBef>
                <a:spcPts val="1200"/>
              </a:spcBef>
            </a:pPr>
            <a:r>
              <a:rPr kumimoji="1" lang="ja-JP" altLang="en-US" b="1" dirty="0">
                <a:solidFill>
                  <a:prstClr val="black"/>
                </a:solidFill>
                <a:latin typeface="Meiryo UI" panose="020B0604030504040204" pitchFamily="50" charset="-128"/>
                <a:ea typeface="Meiryo UI" panose="020B0604030504040204" pitchFamily="50" charset="-128"/>
              </a:rPr>
              <a:t>■ 業務システム（住基・総合福祉等）とのシステム間連携の実現</a:t>
            </a:r>
            <a:endParaRPr kumimoji="1" lang="en-US" altLang="ja-JP" b="1" dirty="0">
              <a:solidFill>
                <a:prstClr val="black"/>
              </a:solidFill>
              <a:latin typeface="Meiryo UI" panose="020B0604030504040204" pitchFamily="50" charset="-128"/>
              <a:ea typeface="Meiryo UI" panose="020B0604030504040204" pitchFamily="50" charset="-128"/>
            </a:endParaRPr>
          </a:p>
          <a:p>
            <a:pPr lvl="0">
              <a:spcBef>
                <a:spcPts val="300"/>
              </a:spcBef>
            </a:pPr>
            <a:r>
              <a:rPr kumimoji="1" lang="ja-JP" altLang="en-US" sz="1600" dirty="0">
                <a:solidFill>
                  <a:prstClr val="black"/>
                </a:solidFill>
                <a:latin typeface="Meiryo UI" panose="020B0604030504040204" pitchFamily="50" charset="-128"/>
                <a:ea typeface="Meiryo UI" panose="020B0604030504040204" pitchFamily="50" charset="-128"/>
              </a:rPr>
              <a:t>　 職員による入力作業等をなくし、サービス提供のスピードアップを図りつつ、業務負担の軽減を図る。</a:t>
            </a:r>
          </a:p>
        </p:txBody>
      </p:sp>
      <p:graphicFrame>
        <p:nvGraphicFramePr>
          <p:cNvPr id="17" name="表 16"/>
          <p:cNvGraphicFramePr>
            <a:graphicFrameLocks noGrp="1"/>
          </p:cNvGraphicFramePr>
          <p:nvPr>
            <p:extLst>
              <p:ext uri="{D42A27DB-BD31-4B8C-83A1-F6EECF244321}">
                <p14:modId xmlns:p14="http://schemas.microsoft.com/office/powerpoint/2010/main" val="205867958"/>
              </p:ext>
            </p:extLst>
          </p:nvPr>
        </p:nvGraphicFramePr>
        <p:xfrm>
          <a:off x="2621631" y="2419796"/>
          <a:ext cx="4598525" cy="1651200"/>
        </p:xfrm>
        <a:graphic>
          <a:graphicData uri="http://schemas.openxmlformats.org/drawingml/2006/table">
            <a:tbl>
              <a:tblPr firstRow="1" bandRow="1">
                <a:tableStyleId>{00A15C55-8517-42AA-B614-E9B94910E393}</a:tableStyleId>
              </a:tblPr>
              <a:tblGrid>
                <a:gridCol w="3547038">
                  <a:extLst>
                    <a:ext uri="{9D8B030D-6E8A-4147-A177-3AD203B41FA5}">
                      <a16:colId xmlns:a16="http://schemas.microsoft.com/office/drawing/2014/main" val="1514418330"/>
                    </a:ext>
                  </a:extLst>
                </a:gridCol>
                <a:gridCol w="1051487">
                  <a:extLst>
                    <a:ext uri="{9D8B030D-6E8A-4147-A177-3AD203B41FA5}">
                      <a16:colId xmlns:a16="http://schemas.microsoft.com/office/drawing/2014/main" val="2905529012"/>
                    </a:ext>
                  </a:extLst>
                </a:gridCol>
              </a:tblGrid>
              <a:tr h="230043">
                <a:tc>
                  <a:txBody>
                    <a:bodyPr/>
                    <a:lstStyle/>
                    <a:p>
                      <a:pPr algn="ctr">
                        <a:lnSpc>
                          <a:spcPts val="1600"/>
                        </a:lnSpc>
                      </a:pPr>
                      <a:r>
                        <a:rPr kumimoji="1" lang="ja-JP" altLang="en-US" sz="1600" dirty="0">
                          <a:latin typeface="Meiryo UI" panose="020B0604030504040204" pitchFamily="50" charset="-128"/>
                          <a:ea typeface="Meiryo UI" panose="020B0604030504040204" pitchFamily="50" charset="-128"/>
                        </a:rPr>
                        <a:t>手続き内容</a:t>
                      </a:r>
                    </a:p>
                  </a:txBody>
                  <a:tcPr marL="36000" marR="36000" marT="36000" marB="36000"/>
                </a:tc>
                <a:tc>
                  <a:txBody>
                    <a:bodyPr/>
                    <a:lstStyle/>
                    <a:p>
                      <a:pPr>
                        <a:lnSpc>
                          <a:spcPts val="1600"/>
                        </a:lnSpc>
                      </a:pPr>
                      <a:r>
                        <a:rPr kumimoji="1" lang="ja-JP" altLang="en-US" sz="1600" dirty="0">
                          <a:latin typeface="Meiryo UI" panose="020B0604030504040204" pitchFamily="50" charset="-128"/>
                          <a:ea typeface="Meiryo UI" panose="020B0604030504040204" pitchFamily="50" charset="-128"/>
                        </a:rPr>
                        <a:t>申請件数</a:t>
                      </a:r>
                    </a:p>
                  </a:txBody>
                  <a:tcPr marL="36000" marR="36000" marT="36000" marB="36000"/>
                </a:tc>
                <a:extLst>
                  <a:ext uri="{0D108BD9-81ED-4DB2-BD59-A6C34878D82A}">
                    <a16:rowId xmlns:a16="http://schemas.microsoft.com/office/drawing/2014/main" val="3520950328"/>
                  </a:ext>
                </a:extLst>
              </a:tr>
              <a:tr h="190391">
                <a:tc>
                  <a:txBody>
                    <a:bodyPr/>
                    <a:lstStyle/>
                    <a:p>
                      <a:pPr>
                        <a:lnSpc>
                          <a:spcPts val="1600"/>
                        </a:lnSpc>
                      </a:pPr>
                      <a:r>
                        <a:rPr kumimoji="1" lang="ja-JP" altLang="en-US" sz="1600" dirty="0">
                          <a:latin typeface="Meiryo UI" panose="020B0604030504040204" pitchFamily="50" charset="-128"/>
                          <a:ea typeface="Meiryo UI" panose="020B0604030504040204" pitchFamily="50" charset="-128"/>
                        </a:rPr>
                        <a:t>コロナ営業時間短縮金関連申請</a:t>
                      </a:r>
                    </a:p>
                  </a:txBody>
                  <a:tcPr marL="36000" marR="36000" marT="36000" marB="36000"/>
                </a:tc>
                <a:tc>
                  <a:txBody>
                    <a:bodyPr/>
                    <a:lstStyle/>
                    <a:p>
                      <a:pPr algn="r">
                        <a:lnSpc>
                          <a:spcPts val="1600"/>
                        </a:lnSpc>
                      </a:pPr>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51,000</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3470388542"/>
                  </a:ext>
                </a:extLst>
              </a:tr>
              <a:tr h="181198">
                <a:tc>
                  <a:txBody>
                    <a:bodyPr/>
                    <a:lstStyle/>
                    <a:p>
                      <a:pPr>
                        <a:lnSpc>
                          <a:spcPts val="1600"/>
                        </a:lnSpc>
                      </a:pPr>
                      <a:r>
                        <a:rPr kumimoji="1" lang="ja-JP" altLang="en-US" sz="1600" dirty="0">
                          <a:latin typeface="Meiryo UI" panose="020B0604030504040204" pitchFamily="50" charset="-128"/>
                          <a:ea typeface="Meiryo UI" panose="020B0604030504040204" pitchFamily="50" charset="-128"/>
                        </a:rPr>
                        <a:t>水道使用開始・中止申込</a:t>
                      </a:r>
                    </a:p>
                  </a:txBody>
                  <a:tcPr marL="36000" marR="36000" marT="36000" marB="36000"/>
                </a:tc>
                <a:tc>
                  <a:txBody>
                    <a:bodyPr/>
                    <a:lstStyle/>
                    <a:p>
                      <a:pPr algn="r">
                        <a:lnSpc>
                          <a:spcPts val="1600"/>
                        </a:lnSpc>
                      </a:pPr>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22,000</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2479345231"/>
                  </a:ext>
                </a:extLst>
              </a:tr>
              <a:tr h="180318">
                <a:tc>
                  <a:txBody>
                    <a:bodyPr/>
                    <a:lstStyle/>
                    <a:p>
                      <a:pPr>
                        <a:lnSpc>
                          <a:spcPts val="1600"/>
                        </a:lnSpc>
                      </a:pPr>
                      <a:r>
                        <a:rPr kumimoji="1" lang="ja-JP" altLang="en-US" sz="1600" dirty="0">
                          <a:latin typeface="Meiryo UI" panose="020B0604030504040204" pitchFamily="50" charset="-128"/>
                          <a:ea typeface="Meiryo UI" panose="020B0604030504040204" pitchFamily="50" charset="-128"/>
                        </a:rPr>
                        <a:t>福祉関連事業者等集団指導関連手続き</a:t>
                      </a:r>
                    </a:p>
                  </a:txBody>
                  <a:tcPr marL="36000" marR="36000" marT="36000" marB="36000"/>
                </a:tc>
                <a:tc>
                  <a:txBody>
                    <a:bodyPr/>
                    <a:lstStyle/>
                    <a:p>
                      <a:pPr algn="r">
                        <a:lnSpc>
                          <a:spcPts val="1600"/>
                        </a:lnSpc>
                      </a:pPr>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15,000</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2419700356"/>
                  </a:ext>
                </a:extLst>
              </a:tr>
              <a:tr h="237627">
                <a:tc>
                  <a:txBody>
                    <a:bodyPr/>
                    <a:lstStyle/>
                    <a:p>
                      <a:pPr>
                        <a:lnSpc>
                          <a:spcPts val="1600"/>
                        </a:lnSpc>
                      </a:pPr>
                      <a:r>
                        <a:rPr kumimoji="1" lang="ja-JP" altLang="en-US" sz="1600" dirty="0">
                          <a:latin typeface="Meiryo UI" panose="020B0604030504040204" pitchFamily="50" charset="-128"/>
                          <a:ea typeface="Meiryo UI" panose="020B0604030504040204" pitchFamily="50" charset="-128"/>
                        </a:rPr>
                        <a:t>保育施設等利用申込</a:t>
                      </a:r>
                    </a:p>
                  </a:txBody>
                  <a:tcPr marL="36000" marR="36000" marT="36000" marB="36000"/>
                </a:tc>
                <a:tc>
                  <a:txBody>
                    <a:bodyPr/>
                    <a:lstStyle/>
                    <a:p>
                      <a:pPr algn="r">
                        <a:lnSpc>
                          <a:spcPts val="1600"/>
                        </a:lnSpc>
                      </a:pPr>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5,000</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1229695973"/>
                  </a:ext>
                </a:extLst>
              </a:tr>
              <a:tr h="136995">
                <a:tc>
                  <a:txBody>
                    <a:bodyPr/>
                    <a:lstStyle/>
                    <a:p>
                      <a:pPr>
                        <a:lnSpc>
                          <a:spcPts val="1600"/>
                        </a:lnSpc>
                      </a:pPr>
                      <a:r>
                        <a:rPr kumimoji="1" lang="ja-JP" altLang="en-US" sz="1600" dirty="0">
                          <a:latin typeface="Meiryo UI" panose="020B0604030504040204" pitchFamily="50" charset="-128"/>
                          <a:ea typeface="Meiryo UI" panose="020B0604030504040204" pitchFamily="50" charset="-128"/>
                        </a:rPr>
                        <a:t>税証明書</a:t>
                      </a:r>
                    </a:p>
                  </a:txBody>
                  <a:tcPr marL="36000" marR="36000" marT="36000" marB="36000"/>
                </a:tc>
                <a:tc>
                  <a:txBody>
                    <a:bodyPr/>
                    <a:lstStyle/>
                    <a:p>
                      <a:pPr algn="r">
                        <a:lnSpc>
                          <a:spcPts val="1600"/>
                        </a:lnSpc>
                      </a:pPr>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2,000</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993008793"/>
                  </a:ext>
                </a:extLst>
              </a:tr>
            </a:tbl>
          </a:graphicData>
        </a:graphic>
      </p:graphicFrame>
      <p:sp>
        <p:nvSpPr>
          <p:cNvPr id="20" name="角丸四角形吹き出し 19"/>
          <p:cNvSpPr/>
          <p:nvPr/>
        </p:nvSpPr>
        <p:spPr>
          <a:xfrm>
            <a:off x="7349854" y="2930630"/>
            <a:ext cx="2520000" cy="1008000"/>
          </a:xfrm>
          <a:prstGeom prst="wedgeRoundRectCallout">
            <a:avLst>
              <a:gd name="adj1" fmla="val -56089"/>
              <a:gd name="adj2" fmla="val 21941"/>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保育施設等一斉入所申請</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にかかる面接予約は、</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全体の</a:t>
            </a:r>
            <a:r>
              <a:rPr kumimoji="1" lang="ja-JP" altLang="en-US" sz="1600" b="1" u="sng" dirty="0">
                <a:solidFill>
                  <a:sysClr val="windowText" lastClr="000000"/>
                </a:solidFill>
                <a:latin typeface="Meiryo UI" panose="020B0604030504040204" pitchFamily="50" charset="-128"/>
                <a:ea typeface="Meiryo UI" panose="020B0604030504040204" pitchFamily="50" charset="-128"/>
              </a:rPr>
              <a:t>約８割</a:t>
            </a:r>
            <a:r>
              <a:rPr kumimoji="1" lang="ja-JP" altLang="en-US" sz="1600" dirty="0">
                <a:solidFill>
                  <a:sysClr val="windowText" lastClr="000000"/>
                </a:solidFill>
                <a:latin typeface="Meiryo UI" panose="020B0604030504040204" pitchFamily="50" charset="-128"/>
                <a:ea typeface="Meiryo UI" panose="020B0604030504040204" pitchFamily="50" charset="-128"/>
              </a:rPr>
              <a:t>が</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オンラインシステムで予約</a:t>
            </a:r>
          </a:p>
        </p:txBody>
      </p:sp>
      <p:sp>
        <p:nvSpPr>
          <p:cNvPr id="22" name="角丸四角形 21"/>
          <p:cNvSpPr/>
          <p:nvPr/>
        </p:nvSpPr>
        <p:spPr>
          <a:xfrm>
            <a:off x="1066081" y="1731309"/>
            <a:ext cx="7437839" cy="334320"/>
          </a:xfrm>
          <a:prstGeom prst="roundRect">
            <a:avLst>
              <a:gd name="adj" fmla="val 892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二等辺三角形 22"/>
          <p:cNvSpPr/>
          <p:nvPr/>
        </p:nvSpPr>
        <p:spPr>
          <a:xfrm rot="14340000">
            <a:off x="828358" y="1751751"/>
            <a:ext cx="144000" cy="765651"/>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テキスト ボックス 24"/>
          <p:cNvSpPr txBox="1"/>
          <p:nvPr/>
        </p:nvSpPr>
        <p:spPr>
          <a:xfrm>
            <a:off x="1080656" y="1741844"/>
            <a:ext cx="7380000" cy="323165"/>
          </a:xfrm>
          <a:prstGeom prst="rect">
            <a:avLst/>
          </a:prstGeom>
          <a:noFill/>
        </p:spPr>
        <p:txBody>
          <a:bodyPr wrap="square" rtlCol="0">
            <a:spAutoFit/>
          </a:bodyPr>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1" lang="ja-JP" altLang="en-US" sz="16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すべての行政手続きを対象にオンライン化を検討・推進している取組は政令指定都市初</a:t>
            </a:r>
          </a:p>
        </p:txBody>
      </p:sp>
      <p:sp>
        <p:nvSpPr>
          <p:cNvPr id="21" name="スライド番号プレースホルダー 3"/>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smtClean="0">
                <a:latin typeface="Meiryo UI" panose="020B0604030504040204" pitchFamily="50" charset="-128"/>
                <a:ea typeface="Meiryo UI" panose="020B0604030504040204" pitchFamily="50" charset="-128"/>
              </a:rPr>
              <a:t>R2</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システム</a:t>
            </a:r>
            <a:r>
              <a:rPr kumimoji="1" lang="ja-JP" altLang="en-US" sz="1400" dirty="0">
                <a:latin typeface="Meiryo UI" panose="020B0604030504040204" pitchFamily="50" charset="-128"/>
                <a:ea typeface="Meiryo UI" panose="020B0604030504040204" pitchFamily="50" charset="-128"/>
              </a:rPr>
              <a:t>運用</a:t>
            </a:r>
          </a:p>
        </p:txBody>
      </p:sp>
    </p:spTree>
    <p:extLst>
      <p:ext uri="{BB962C8B-B14F-4D97-AF65-F5344CB8AC3E}">
        <p14:creationId xmlns:p14="http://schemas.microsoft.com/office/powerpoint/2010/main" val="1716198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1"/>
          <p:cNvSpPr/>
          <p:nvPr/>
        </p:nvSpPr>
        <p:spPr>
          <a:xfrm>
            <a:off x="5237161" y="4346456"/>
            <a:ext cx="4546922" cy="2086495"/>
          </a:xfrm>
          <a:prstGeom prst="rect">
            <a:avLst/>
          </a:prstGeom>
          <a:solidFill>
            <a:schemeClr val="accent1">
              <a:lumMod val="40000"/>
              <a:lumOff val="60000"/>
            </a:schemeClr>
          </a:solidFill>
          <a:ln w="38100">
            <a:solidFill>
              <a:srgbClr val="468E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89">
            <a:extLst>
              <a:ext uri="{FF2B5EF4-FFF2-40B4-BE49-F238E27FC236}">
                <a16:creationId xmlns:a16="http://schemas.microsoft.com/office/drawing/2014/main" id="{261ECB33-0FAD-4FA6-B7DE-D068929650EA}"/>
              </a:ext>
            </a:extLst>
          </p:cNvPr>
          <p:cNvSpPr/>
          <p:nvPr/>
        </p:nvSpPr>
        <p:spPr>
          <a:xfrm>
            <a:off x="5772592" y="5052171"/>
            <a:ext cx="3727159" cy="804976"/>
          </a:xfrm>
          <a:prstGeom prst="roundRect">
            <a:avLst>
              <a:gd name="adj" fmla="val 7217"/>
            </a:avLst>
          </a:prstGeom>
          <a:solidFill>
            <a:srgbClr val="EBF1DE"/>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488" dirty="0">
              <a:solidFill>
                <a:prstClr val="black"/>
              </a:solidFill>
              <a:latin typeface="Meiryo UI" panose="020B0604030504040204" pitchFamily="50" charset="-128"/>
              <a:ea typeface="Meiryo UI" panose="020B0604030504040204" pitchFamily="50" charset="-128"/>
            </a:endParaRPr>
          </a:p>
        </p:txBody>
      </p:sp>
      <p:sp>
        <p:nvSpPr>
          <p:cNvPr id="5" name="四角形: 角を丸くする 23">
            <a:extLst>
              <a:ext uri="{FF2B5EF4-FFF2-40B4-BE49-F238E27FC236}">
                <a16:creationId xmlns:a16="http://schemas.microsoft.com/office/drawing/2014/main" id="{A438B43D-883D-4F26-A411-BC59904E2AE3}"/>
              </a:ext>
            </a:extLst>
          </p:cNvPr>
          <p:cNvSpPr/>
          <p:nvPr/>
        </p:nvSpPr>
        <p:spPr>
          <a:xfrm>
            <a:off x="726362" y="5054106"/>
            <a:ext cx="1097928" cy="889249"/>
          </a:xfrm>
          <a:prstGeom prst="roundRect">
            <a:avLst>
              <a:gd name="adj" fmla="val 17219"/>
            </a:avLst>
          </a:prstGeom>
          <a:solidFill>
            <a:srgbClr val="F2DCDB"/>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38" dirty="0">
              <a:solidFill>
                <a:prstClr val="black"/>
              </a:solidFill>
              <a:latin typeface="Meiryo UI" panose="020B0604030504040204" pitchFamily="50" charset="-128"/>
              <a:ea typeface="Meiryo UI" panose="020B0604030504040204" pitchFamily="50" charset="-128"/>
            </a:endParaRPr>
          </a:p>
        </p:txBody>
      </p:sp>
      <p:pic>
        <p:nvPicPr>
          <p:cNvPr id="6" name="コンテンツ プレースホルダー 9">
            <a:extLst>
              <a:ext uri="{FF2B5EF4-FFF2-40B4-BE49-F238E27FC236}">
                <a16:creationId xmlns:a16="http://schemas.microsoft.com/office/drawing/2014/main" id="{EE78EC73-EDED-4193-AEBB-B1D2A132DB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136730" y="5245242"/>
            <a:ext cx="279923" cy="420704"/>
          </a:xfrm>
          <a:prstGeom prst="rect">
            <a:avLst/>
          </a:prstGeom>
        </p:spPr>
      </p:pic>
      <p:pic>
        <p:nvPicPr>
          <p:cNvPr id="7" name="コンテンツ プレースホルダー 21">
            <a:extLst>
              <a:ext uri="{FF2B5EF4-FFF2-40B4-BE49-F238E27FC236}">
                <a16:creationId xmlns:a16="http://schemas.microsoft.com/office/drawing/2014/main" id="{3CF5A47E-56E8-49C9-A4BA-7B3E818769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7822" y="5278024"/>
            <a:ext cx="198788" cy="359572"/>
          </a:xfrm>
          <a:prstGeom prst="rect">
            <a:avLst/>
          </a:prstGeom>
        </p:spPr>
      </p:pic>
      <p:sp>
        <p:nvSpPr>
          <p:cNvPr id="8" name="テキスト ボックス 7">
            <a:extLst>
              <a:ext uri="{FF2B5EF4-FFF2-40B4-BE49-F238E27FC236}">
                <a16:creationId xmlns:a16="http://schemas.microsoft.com/office/drawing/2014/main" id="{E8F89956-FBF4-424E-91DF-89A69CE940E0}"/>
              </a:ext>
            </a:extLst>
          </p:cNvPr>
          <p:cNvSpPr txBox="1"/>
          <p:nvPr/>
        </p:nvSpPr>
        <p:spPr>
          <a:xfrm>
            <a:off x="2089538" y="4476317"/>
            <a:ext cx="4794799" cy="2459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rtl="0">
              <a:defRPr lang="ja-jp"/>
            </a:defPPr>
            <a:lvl1pPr marR="0" lvl="0" indent="0" algn="ctr" defTabSz="457200" fontAlgn="auto">
              <a:lnSpc>
                <a:spcPct val="100000"/>
              </a:lnSpc>
              <a:spcBef>
                <a:spcPts val="0"/>
              </a:spcBef>
              <a:spcAft>
                <a:spcPts val="0"/>
              </a:spcAft>
              <a:buClrTx/>
              <a:buSzTx/>
              <a:buFontTx/>
              <a:buNone/>
              <a:tabLst/>
              <a:defRPr kumimoji="1" sz="1400" b="1" i="0" u="none" strike="noStrike" cap="none" spc="0" normalizeH="0" baseline="0">
                <a:ln>
                  <a:noFill/>
                </a:ln>
                <a:solidFill>
                  <a:prstClr val="white"/>
                </a:solidFill>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371475"/>
            <a:r>
              <a:rPr lang="ja-JP" altLang="en-US" sz="1600" dirty="0"/>
              <a:t>行政オンラインシステム</a:t>
            </a:r>
          </a:p>
        </p:txBody>
      </p:sp>
      <p:pic>
        <p:nvPicPr>
          <p:cNvPr id="9" name="コンテンツ プレースホルダー 10">
            <a:extLst>
              <a:ext uri="{FF2B5EF4-FFF2-40B4-BE49-F238E27FC236}">
                <a16:creationId xmlns:a16="http://schemas.microsoft.com/office/drawing/2014/main" id="{A44D2B1B-01B5-4C60-9360-056BE241F744}"/>
              </a:ext>
            </a:extLst>
          </p:cNvPr>
          <p:cNvPicPr>
            <a:picLocks noGrp="1" noChangeAspect="1"/>
          </p:cNvPicPr>
          <p:nvPr/>
        </p:nvPicPr>
        <p:blipFill>
          <a:blip r:embed="rId4" cstate="email">
            <a:extLst>
              <a:ext uri="{28A0092B-C50C-407E-A947-70E740481C1C}">
                <a14:useLocalDpi xmlns:a14="http://schemas.microsoft.com/office/drawing/2010/main"/>
              </a:ext>
            </a:extLst>
          </a:blip>
          <a:stretch>
            <a:fillRect/>
          </a:stretch>
        </p:blipFill>
        <p:spPr>
          <a:xfrm>
            <a:off x="7709969" y="5210600"/>
            <a:ext cx="280800" cy="396996"/>
          </a:xfrm>
          <a:prstGeom prst="rect">
            <a:avLst/>
          </a:prstGeom>
        </p:spPr>
      </p:pic>
      <p:sp>
        <p:nvSpPr>
          <p:cNvPr id="10" name="四角形: 角を丸くする 48">
            <a:extLst>
              <a:ext uri="{FF2B5EF4-FFF2-40B4-BE49-F238E27FC236}">
                <a16:creationId xmlns:a16="http://schemas.microsoft.com/office/drawing/2014/main" id="{6D52A8F7-B28A-4305-AB03-B275F843DB5D}"/>
              </a:ext>
            </a:extLst>
          </p:cNvPr>
          <p:cNvSpPr/>
          <p:nvPr/>
        </p:nvSpPr>
        <p:spPr>
          <a:xfrm>
            <a:off x="701173" y="4767066"/>
            <a:ext cx="1131862" cy="239649"/>
          </a:xfrm>
          <a:prstGeom prst="roundRect">
            <a:avLst>
              <a:gd name="adj" fmla="val 50000"/>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r>
              <a:rPr kumimoji="1" lang="ja-JP" altLang="en-US" sz="1600" b="1" dirty="0">
                <a:solidFill>
                  <a:prstClr val="white"/>
                </a:solidFill>
                <a:latin typeface="Meiryo UI" panose="020B0604030504040204" pitchFamily="50" charset="-128"/>
                <a:ea typeface="Meiryo UI" panose="020B0604030504040204" pitchFamily="50" charset="-128"/>
              </a:rPr>
              <a:t>利用者</a:t>
            </a:r>
          </a:p>
        </p:txBody>
      </p:sp>
      <p:sp>
        <p:nvSpPr>
          <p:cNvPr id="11" name="四角形: 角を丸くする 50">
            <a:extLst>
              <a:ext uri="{FF2B5EF4-FFF2-40B4-BE49-F238E27FC236}">
                <a16:creationId xmlns:a16="http://schemas.microsoft.com/office/drawing/2014/main" id="{30C0B28D-717B-40CA-A990-9E22DC094187}"/>
              </a:ext>
            </a:extLst>
          </p:cNvPr>
          <p:cNvSpPr/>
          <p:nvPr/>
        </p:nvSpPr>
        <p:spPr>
          <a:xfrm>
            <a:off x="7081808" y="4758901"/>
            <a:ext cx="2421586" cy="239649"/>
          </a:xfrm>
          <a:prstGeom prst="roundRect">
            <a:avLst>
              <a:gd name="adj" fmla="val 50000"/>
            </a:avLst>
          </a:prstGeom>
          <a:solidFill>
            <a:srgbClr val="4F622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r>
              <a:rPr kumimoji="1" lang="ja-JP" altLang="en-US" sz="1600" b="1" dirty="0">
                <a:solidFill>
                  <a:prstClr val="white"/>
                </a:solidFill>
                <a:latin typeface="Meiryo UI" panose="020B0604030504040204" pitchFamily="50" charset="-128"/>
                <a:ea typeface="Meiryo UI" panose="020B0604030504040204" pitchFamily="50" charset="-128"/>
              </a:rPr>
              <a:t>●●課</a:t>
            </a:r>
          </a:p>
        </p:txBody>
      </p:sp>
      <p:pic>
        <p:nvPicPr>
          <p:cNvPr id="12" name="コンテンツ プレースホルダー 4">
            <a:extLst>
              <a:ext uri="{FF2B5EF4-FFF2-40B4-BE49-F238E27FC236}">
                <a16:creationId xmlns:a16="http://schemas.microsoft.com/office/drawing/2014/main" id="{15D3A6F8-A2C1-43A7-A6C1-487D0C08AB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341054" y="5278024"/>
            <a:ext cx="339271" cy="301007"/>
          </a:xfrm>
          <a:prstGeom prst="rect">
            <a:avLst/>
          </a:prstGeom>
        </p:spPr>
      </p:pic>
      <p:sp>
        <p:nvSpPr>
          <p:cNvPr id="13" name="四角形: 角を丸くする 1">
            <a:extLst>
              <a:ext uri="{FF2B5EF4-FFF2-40B4-BE49-F238E27FC236}">
                <a16:creationId xmlns:a16="http://schemas.microsoft.com/office/drawing/2014/main" id="{A1A4F749-64E8-42A2-8EE1-DB5DEB76B7EB}"/>
              </a:ext>
            </a:extLst>
          </p:cNvPr>
          <p:cNvSpPr/>
          <p:nvPr/>
        </p:nvSpPr>
        <p:spPr>
          <a:xfrm>
            <a:off x="1105844" y="5524789"/>
            <a:ext cx="173551" cy="12991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38" dirty="0">
              <a:solidFill>
                <a:prstClr val="black"/>
              </a:solidFill>
              <a:latin typeface="Meiryo UI" panose="020B0604030504040204" pitchFamily="50" charset="-128"/>
              <a:ea typeface="Meiryo UI" panose="020B0604030504040204" pitchFamily="50" charset="-128"/>
            </a:endParaRPr>
          </a:p>
        </p:txBody>
      </p:sp>
      <p:sp>
        <p:nvSpPr>
          <p:cNvPr id="14" name="四角形: 角を丸くする 105">
            <a:extLst>
              <a:ext uri="{FF2B5EF4-FFF2-40B4-BE49-F238E27FC236}">
                <a16:creationId xmlns:a16="http://schemas.microsoft.com/office/drawing/2014/main" id="{44B2881D-2BC9-4C64-9C92-C1B53170E2F4}"/>
              </a:ext>
            </a:extLst>
          </p:cNvPr>
          <p:cNvSpPr/>
          <p:nvPr/>
        </p:nvSpPr>
        <p:spPr>
          <a:xfrm>
            <a:off x="1274254" y="5524789"/>
            <a:ext cx="173551" cy="12991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38"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8F89956-FBF4-424E-91DF-89A69CE940E0}"/>
              </a:ext>
            </a:extLst>
          </p:cNvPr>
          <p:cNvSpPr txBox="1"/>
          <p:nvPr/>
        </p:nvSpPr>
        <p:spPr>
          <a:xfrm>
            <a:off x="8019893" y="5299727"/>
            <a:ext cx="1343571" cy="242374"/>
          </a:xfrm>
          <a:prstGeom prst="rect">
            <a:avLst/>
          </a:prstGeom>
          <a:noFill/>
        </p:spPr>
        <p:txBody>
          <a:bodyPr wrap="square" rtlCol="0">
            <a:spAutoFit/>
          </a:bodyPr>
          <a:lstStyle/>
          <a:p>
            <a:pPr algn="ctr" defTabSz="371475">
              <a:defRPr/>
            </a:pPr>
            <a:r>
              <a:rPr kumimoji="1" lang="ja-JP" altLang="en-US" sz="975" b="1" dirty="0">
                <a:solidFill>
                  <a:prstClr val="black"/>
                </a:solidFill>
                <a:latin typeface="Meiryo UI" panose="020B0604030504040204" pitchFamily="50" charset="-128"/>
                <a:ea typeface="Meiryo UI" panose="020B0604030504040204" pitchFamily="50" charset="-128"/>
              </a:rPr>
              <a:t>審査・交付</a:t>
            </a:r>
          </a:p>
        </p:txBody>
      </p:sp>
      <p:pic>
        <p:nvPicPr>
          <p:cNvPr id="16" name="図 15">
            <a:extLst>
              <a:ext uri="{FF2B5EF4-FFF2-40B4-BE49-F238E27FC236}">
                <a16:creationId xmlns:a16="http://schemas.microsoft.com/office/drawing/2014/main" id="{FF591ABC-3F8E-4EEE-8142-F83048B11C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89538" y="5217740"/>
            <a:ext cx="822463" cy="427648"/>
          </a:xfrm>
          <a:prstGeom prst="rect">
            <a:avLst/>
          </a:prstGeom>
          <a:ln w="19050">
            <a:noFill/>
          </a:ln>
        </p:spPr>
      </p:pic>
      <p:cxnSp>
        <p:nvCxnSpPr>
          <p:cNvPr id="17" name="直線矢印コネクタ 16"/>
          <p:cNvCxnSpPr/>
          <p:nvPr/>
        </p:nvCxnSpPr>
        <p:spPr>
          <a:xfrm>
            <a:off x="1752852" y="5454659"/>
            <a:ext cx="315373"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8" name="直線矢印コネクタ 17"/>
          <p:cNvCxnSpPr/>
          <p:nvPr/>
        </p:nvCxnSpPr>
        <p:spPr>
          <a:xfrm>
            <a:off x="2941645" y="5448518"/>
            <a:ext cx="95229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9" name="図 18">
            <a:extLst>
              <a:ext uri="{FF2B5EF4-FFF2-40B4-BE49-F238E27FC236}">
                <a16:creationId xmlns:a16="http://schemas.microsoft.com/office/drawing/2014/main" id="{5FF9E801-0A9E-4162-8A12-C3307FA6FB51}"/>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1194"/>
          <a:stretch/>
        </p:blipFill>
        <p:spPr bwMode="auto">
          <a:xfrm>
            <a:off x="3927464" y="5138012"/>
            <a:ext cx="469207" cy="704594"/>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20" name="正方形/長方形 19">
            <a:extLst>
              <a:ext uri="{FF2B5EF4-FFF2-40B4-BE49-F238E27FC236}">
                <a16:creationId xmlns:a16="http://schemas.microsoft.com/office/drawing/2014/main" id="{9CD18199-51C0-4D9D-99C0-945903422A93}"/>
              </a:ext>
            </a:extLst>
          </p:cNvPr>
          <p:cNvSpPr/>
          <p:nvPr/>
        </p:nvSpPr>
        <p:spPr bwMode="auto">
          <a:xfrm>
            <a:off x="5869638" y="5036793"/>
            <a:ext cx="422893" cy="844469"/>
          </a:xfrm>
          <a:prstGeom prst="rect">
            <a:avLst/>
          </a:prstGeom>
          <a:solidFill>
            <a:schemeClr val="accent4">
              <a:lumMod val="20000"/>
              <a:lumOff val="80000"/>
            </a:schemeClr>
          </a:solidFill>
          <a:ln w="9525" cap="flat" cmpd="sng" algn="ctr">
            <a:solidFill>
              <a:sysClr val="window" lastClr="FFFFFF">
                <a:lumMod val="50000"/>
              </a:sysClr>
            </a:solidFill>
            <a:prstDash val="solid"/>
            <a:round/>
            <a:headEnd type="none" w="med" len="med"/>
            <a:tailEnd type="none" w="med" len="med"/>
          </a:ln>
          <a:effectLst/>
        </p:spPr>
        <p:txBody>
          <a:bodyPr vert="horz" wrap="none" lIns="74295" tIns="37148" rIns="74295" bIns="37148" numCol="1" rtlCol="0" anchor="t" anchorCtr="0" compatLnSpc="1">
            <a:prstTxWarp prst="textNoShape">
              <a:avLst/>
            </a:prstTxWarp>
          </a:bodyPr>
          <a:lstStyle/>
          <a:p>
            <a:pPr marL="278606" indent="-278606" algn="ctr" defTabSz="742950" fontAlgn="base">
              <a:spcBef>
                <a:spcPct val="50000"/>
              </a:spcBef>
              <a:spcAft>
                <a:spcPct val="0"/>
              </a:spcAft>
              <a:defRPr/>
            </a:pPr>
            <a:r>
              <a:rPr lang="ja-JP" altLang="en-US" sz="1138" b="1" kern="0" dirty="0">
                <a:solidFill>
                  <a:prstClr val="black"/>
                </a:solidFill>
                <a:latin typeface="Meiryo UI" panose="020B0604030504040204" pitchFamily="50" charset="-128"/>
                <a:ea typeface="Meiryo UI" panose="020B0604030504040204" pitchFamily="50" charset="-128"/>
              </a:rPr>
              <a:t>窓 口</a:t>
            </a:r>
          </a:p>
        </p:txBody>
      </p:sp>
      <p:pic>
        <p:nvPicPr>
          <p:cNvPr id="21" name="コンテンツ プレースホルダー 13">
            <a:extLst>
              <a:ext uri="{FF2B5EF4-FFF2-40B4-BE49-F238E27FC236}">
                <a16:creationId xmlns:a16="http://schemas.microsoft.com/office/drawing/2014/main" id="{CF722E1A-72BC-4CCC-BA09-D3DCD84E934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30517" y="5373218"/>
            <a:ext cx="280800" cy="409906"/>
          </a:xfrm>
          <a:prstGeom prst="rect">
            <a:avLst/>
          </a:prstGeom>
        </p:spPr>
      </p:pic>
      <p:pic>
        <p:nvPicPr>
          <p:cNvPr id="22" name="コンテンツ プレースホルダー 20">
            <a:extLst>
              <a:ext uri="{FF2B5EF4-FFF2-40B4-BE49-F238E27FC236}">
                <a16:creationId xmlns:a16="http://schemas.microsoft.com/office/drawing/2014/main" id="{CE6DB4A6-DD26-4D7B-87CE-2CF2C239FA0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98762" y="5391877"/>
            <a:ext cx="318084" cy="280492"/>
          </a:xfrm>
          <a:prstGeom prst="rect">
            <a:avLst/>
          </a:prstGeom>
          <a:ln w="19050">
            <a:noFill/>
          </a:ln>
        </p:spPr>
      </p:pic>
      <p:cxnSp>
        <p:nvCxnSpPr>
          <p:cNvPr id="23" name="直線矢印コネクタ 22"/>
          <p:cNvCxnSpPr/>
          <p:nvPr/>
        </p:nvCxnSpPr>
        <p:spPr>
          <a:xfrm>
            <a:off x="4527984" y="5448518"/>
            <a:ext cx="134165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テキスト ボックス 23">
            <a:extLst>
              <a:ext uri="{FF2B5EF4-FFF2-40B4-BE49-F238E27FC236}">
                <a16:creationId xmlns:a16="http://schemas.microsoft.com/office/drawing/2014/main" id="{E8F89956-FBF4-424E-91DF-89A69CE940E0}"/>
              </a:ext>
            </a:extLst>
          </p:cNvPr>
          <p:cNvSpPr txBox="1"/>
          <p:nvPr/>
        </p:nvSpPr>
        <p:spPr>
          <a:xfrm>
            <a:off x="5451892" y="4752175"/>
            <a:ext cx="1432445" cy="2459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rtl="0">
              <a:defRPr lang="ja-jp"/>
            </a:defPPr>
            <a:lvl1pPr marR="0" lvl="0" indent="0" algn="ctr" defTabSz="457200" fontAlgn="auto">
              <a:lnSpc>
                <a:spcPct val="100000"/>
              </a:lnSpc>
              <a:spcBef>
                <a:spcPts val="0"/>
              </a:spcBef>
              <a:spcAft>
                <a:spcPts val="0"/>
              </a:spcAft>
              <a:buClrTx/>
              <a:buSzTx/>
              <a:buFontTx/>
              <a:buNone/>
              <a:tabLst/>
              <a:defRPr kumimoji="1" sz="1400" b="1" i="0" u="none" strike="noStrike" cap="none" spc="0" normalizeH="0" baseline="0">
                <a:ln>
                  <a:noFill/>
                </a:ln>
                <a:solidFill>
                  <a:prstClr val="white"/>
                </a:solidFill>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371475"/>
            <a:r>
              <a:rPr lang="ja-JP" altLang="en-US" sz="1600" dirty="0"/>
              <a:t>窓口支援機能</a:t>
            </a:r>
          </a:p>
        </p:txBody>
      </p:sp>
      <p:sp>
        <p:nvSpPr>
          <p:cNvPr id="25" name="テキスト ボックス 24">
            <a:extLst>
              <a:ext uri="{FF2B5EF4-FFF2-40B4-BE49-F238E27FC236}">
                <a16:creationId xmlns:a16="http://schemas.microsoft.com/office/drawing/2014/main" id="{15875577-74F0-41CC-84BB-84C7B8293A6A}"/>
              </a:ext>
            </a:extLst>
          </p:cNvPr>
          <p:cNvSpPr txBox="1"/>
          <p:nvPr/>
        </p:nvSpPr>
        <p:spPr>
          <a:xfrm>
            <a:off x="2638547" y="4887515"/>
            <a:ext cx="1535180" cy="584775"/>
          </a:xfrm>
          <a:prstGeom prst="rect">
            <a:avLst/>
          </a:prstGeom>
          <a:noFill/>
        </p:spPr>
        <p:txBody>
          <a:bodyPr wrap="square" rtlCol="0">
            <a:spAutoFit/>
          </a:bodyPr>
          <a:lstStyle/>
          <a:p>
            <a:pPr algn="ctr" defTabSz="371475">
              <a:defRPr/>
            </a:pPr>
            <a:r>
              <a:rPr kumimoji="1" lang="ja-JP" altLang="en-US" sz="1600" dirty="0">
                <a:solidFill>
                  <a:prstClr val="black"/>
                </a:solidFill>
                <a:latin typeface="Meiryo UI" panose="020B0604030504040204" pitchFamily="50" charset="-128"/>
                <a:ea typeface="Meiryo UI" panose="020B0604030504040204" pitchFamily="50" charset="-128"/>
              </a:rPr>
              <a:t>オンライン</a:t>
            </a:r>
            <a:endParaRPr kumimoji="1" lang="en-US" altLang="ja-JP" sz="1600" dirty="0">
              <a:solidFill>
                <a:prstClr val="black"/>
              </a:solidFill>
              <a:latin typeface="Meiryo UI" panose="020B0604030504040204" pitchFamily="50" charset="-128"/>
              <a:ea typeface="Meiryo UI" panose="020B0604030504040204" pitchFamily="50" charset="-128"/>
            </a:endParaRPr>
          </a:p>
          <a:p>
            <a:pPr algn="ctr" defTabSz="371475">
              <a:defRPr/>
            </a:pPr>
            <a:r>
              <a:rPr kumimoji="1" lang="ja-JP" altLang="en-US" sz="1600" dirty="0">
                <a:solidFill>
                  <a:prstClr val="black"/>
                </a:solidFill>
                <a:latin typeface="Meiryo UI" panose="020B0604030504040204" pitchFamily="50" charset="-128"/>
                <a:ea typeface="Meiryo UI" panose="020B0604030504040204" pitchFamily="50" charset="-128"/>
              </a:rPr>
              <a:t>事前申請</a:t>
            </a:r>
          </a:p>
        </p:txBody>
      </p:sp>
      <p:cxnSp>
        <p:nvCxnSpPr>
          <p:cNvPr id="27" name="直線矢印コネクタ 26"/>
          <p:cNvCxnSpPr/>
          <p:nvPr/>
        </p:nvCxnSpPr>
        <p:spPr>
          <a:xfrm>
            <a:off x="6511318" y="5450039"/>
            <a:ext cx="758946"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8" name="コネクタ: カギ線 162">
            <a:extLst>
              <a:ext uri="{FF2B5EF4-FFF2-40B4-BE49-F238E27FC236}">
                <a16:creationId xmlns:a16="http://schemas.microsoft.com/office/drawing/2014/main" id="{B6EFFC47-C318-4C91-A630-5B9DF79175BE}"/>
              </a:ext>
            </a:extLst>
          </p:cNvPr>
          <p:cNvCxnSpPr>
            <a:cxnSpLocks/>
          </p:cNvCxnSpPr>
          <p:nvPr/>
        </p:nvCxnSpPr>
        <p:spPr>
          <a:xfrm>
            <a:off x="1833035" y="5723418"/>
            <a:ext cx="3789189" cy="188951"/>
          </a:xfrm>
          <a:prstGeom prst="bentConnector3">
            <a:avLst>
              <a:gd name="adj1" fmla="val 50000"/>
            </a:avLst>
          </a:prstGeom>
          <a:ln w="38100">
            <a:solidFill>
              <a:srgbClr val="0070C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9" name="コンテンツ プレースホルダー 9">
            <a:extLst>
              <a:ext uri="{FF2B5EF4-FFF2-40B4-BE49-F238E27FC236}">
                <a16:creationId xmlns:a16="http://schemas.microsoft.com/office/drawing/2014/main" id="{EE78EC73-EDED-4193-AEBB-B1D2A132DB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5611906" y="5502591"/>
            <a:ext cx="279923" cy="420704"/>
          </a:xfrm>
          <a:prstGeom prst="rect">
            <a:avLst/>
          </a:prstGeom>
        </p:spPr>
      </p:pic>
      <p:sp>
        <p:nvSpPr>
          <p:cNvPr id="30" name="テキスト ボックス 29">
            <a:extLst>
              <a:ext uri="{FF2B5EF4-FFF2-40B4-BE49-F238E27FC236}">
                <a16:creationId xmlns:a16="http://schemas.microsoft.com/office/drawing/2014/main" id="{15875577-74F0-41CC-84BB-84C7B8293A6A}"/>
              </a:ext>
            </a:extLst>
          </p:cNvPr>
          <p:cNvSpPr txBox="1"/>
          <p:nvPr/>
        </p:nvSpPr>
        <p:spPr>
          <a:xfrm>
            <a:off x="1915750" y="5688518"/>
            <a:ext cx="1404329" cy="646331"/>
          </a:xfrm>
          <a:prstGeom prst="rect">
            <a:avLst/>
          </a:prstGeom>
          <a:noFill/>
        </p:spPr>
        <p:txBody>
          <a:bodyPr wrap="square" rtlCol="0">
            <a:spAutoFit/>
          </a:bodyPr>
          <a:lstStyle/>
          <a:p>
            <a:pPr defTabSz="371475">
              <a:defRPr/>
            </a:pPr>
            <a:r>
              <a:rPr kumimoji="1" lang="ja-JP" altLang="en-US"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①来庁予約</a:t>
            </a:r>
            <a:endParaRPr kumimoji="1" lang="en-US" altLang="ja-JP"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defTabSz="371475">
              <a:defRPr/>
            </a:pPr>
            <a:r>
              <a:rPr kumimoji="1" lang="ja-JP" altLang="en-US"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②手続きナビ</a:t>
            </a:r>
          </a:p>
        </p:txBody>
      </p:sp>
      <p:sp>
        <p:nvSpPr>
          <p:cNvPr id="31" name="四角形吹き出し 30"/>
          <p:cNvSpPr/>
          <p:nvPr/>
        </p:nvSpPr>
        <p:spPr>
          <a:xfrm>
            <a:off x="214020" y="6179475"/>
            <a:ext cx="1728000" cy="456014"/>
          </a:xfrm>
          <a:prstGeom prst="wedgeRectCallout">
            <a:avLst>
              <a:gd name="adj1" fmla="val 12775"/>
              <a:gd name="adj2" fmla="val -140569"/>
            </a:avLst>
          </a:prstGeom>
          <a:ln/>
        </p:spPr>
        <p:style>
          <a:lnRef idx="2">
            <a:schemeClr val="dk1"/>
          </a:lnRef>
          <a:fillRef idx="1">
            <a:schemeClr val="lt1"/>
          </a:fillRef>
          <a:effectRef idx="0">
            <a:schemeClr val="dk1"/>
          </a:effectRef>
          <a:fontRef idx="minor">
            <a:schemeClr val="dk1"/>
          </a:fontRef>
        </p:style>
        <p:txBody>
          <a:bodyPr rtlCol="0" anchor="ctr"/>
          <a:lstStyle/>
          <a:p>
            <a:pPr algn="ctr" defTabSz="742950"/>
            <a:r>
              <a:rPr kumimoji="1" lang="en-US" altLang="ja-JP" sz="1400" dirty="0">
                <a:solidFill>
                  <a:prstClr val="black"/>
                </a:solidFill>
                <a:latin typeface="Meiryo UI" panose="020B0604030504040204" pitchFamily="50" charset="-128"/>
                <a:ea typeface="Meiryo UI" panose="020B0604030504040204" pitchFamily="50" charset="-128"/>
              </a:rPr>
              <a:t>WEB</a:t>
            </a:r>
            <a:r>
              <a:rPr kumimoji="1" lang="ja-JP" altLang="en-US" sz="1400" dirty="0">
                <a:solidFill>
                  <a:prstClr val="black"/>
                </a:solidFill>
                <a:latin typeface="Meiryo UI" panose="020B0604030504040204" pitchFamily="50" charset="-128"/>
                <a:ea typeface="Meiryo UI" panose="020B0604030504040204" pitchFamily="50" charset="-128"/>
              </a:rPr>
              <a:t>面談の導入など、来庁機会の削減</a:t>
            </a:r>
          </a:p>
        </p:txBody>
      </p:sp>
      <p:grpSp>
        <p:nvGrpSpPr>
          <p:cNvPr id="35" name="グループ化 34"/>
          <p:cNvGrpSpPr/>
          <p:nvPr/>
        </p:nvGrpSpPr>
        <p:grpSpPr>
          <a:xfrm>
            <a:off x="5781620" y="5723418"/>
            <a:ext cx="463588" cy="360429"/>
            <a:chOff x="7071012" y="3226994"/>
            <a:chExt cx="570570" cy="443605"/>
          </a:xfrm>
        </p:grpSpPr>
        <p:sp>
          <p:nvSpPr>
            <p:cNvPr id="36" name="メモ 35"/>
            <p:cNvSpPr/>
            <p:nvPr/>
          </p:nvSpPr>
          <p:spPr>
            <a:xfrm>
              <a:off x="7140219" y="3226994"/>
              <a:ext cx="411774" cy="443605"/>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742950"/>
              <a:endParaRPr kumimoji="1" lang="ja-JP" altLang="en-US" sz="650" dirty="0">
                <a:solidFill>
                  <a:prstClr val="black"/>
                </a:solidFill>
                <a:latin typeface="游ゴシック" panose="020F0502020204030204"/>
                <a:ea typeface="游ゴシック" panose="020B0400000000000000" pitchFamily="50" charset="-128"/>
              </a:endParaRPr>
            </a:p>
          </p:txBody>
        </p:sp>
        <p:sp>
          <p:nvSpPr>
            <p:cNvPr id="37" name="テキスト ボックス 36"/>
            <p:cNvSpPr txBox="1"/>
            <p:nvPr/>
          </p:nvSpPr>
          <p:spPr>
            <a:xfrm>
              <a:off x="7071012" y="3324276"/>
              <a:ext cx="570570" cy="252062"/>
            </a:xfrm>
            <a:prstGeom prst="rect">
              <a:avLst/>
            </a:prstGeom>
            <a:noFill/>
          </p:spPr>
          <p:txBody>
            <a:bodyPr wrap="none" rtlCol="0">
              <a:spAutoFit/>
            </a:bodyPr>
            <a:lstStyle/>
            <a:p>
              <a:pPr defTabSz="742950"/>
              <a:r>
                <a:rPr kumimoji="1" lang="ja-JP" altLang="en-US" sz="731" i="1" dirty="0">
                  <a:solidFill>
                    <a:prstClr val="black"/>
                  </a:solidFill>
                  <a:latin typeface="HG明朝E" panose="02020909000000000000" pitchFamily="17" charset="-128"/>
                  <a:ea typeface="HG明朝E" panose="02020909000000000000" pitchFamily="17" charset="-128"/>
                </a:rPr>
                <a:t>交付物</a:t>
              </a:r>
            </a:p>
          </p:txBody>
        </p:sp>
      </p:grpSp>
      <p:pic>
        <p:nvPicPr>
          <p:cNvPr id="38" name="図 37">
            <a:extLst>
              <a:ext uri="{FF2B5EF4-FFF2-40B4-BE49-F238E27FC236}">
                <a16:creationId xmlns:a16="http://schemas.microsoft.com/office/drawing/2014/main" id="{5FF9E801-0A9E-4162-8A12-C3307FA6FB51}"/>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r="-1194"/>
          <a:stretch/>
        </p:blipFill>
        <p:spPr bwMode="auto">
          <a:xfrm>
            <a:off x="7465541" y="5451349"/>
            <a:ext cx="243908" cy="36626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41" name="タイトル 3"/>
          <p:cNvSpPr txBox="1">
            <a:spLocks/>
          </p:cNvSpPr>
          <p:nvPr/>
        </p:nvSpPr>
        <p:spPr>
          <a:xfrm>
            <a:off x="41140" y="4068367"/>
            <a:ext cx="4064318" cy="358997"/>
          </a:xfrm>
          <a:prstGeom prst="rect">
            <a:avLst/>
          </a:prstGeom>
        </p:spPr>
        <p:txBody>
          <a:bodyPr>
            <a:normAutofit fontScale="92500"/>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r>
              <a:rPr lang="ja-JP" altLang="en-US" sz="1600" b="1" dirty="0">
                <a:solidFill>
                  <a:sysClr val="windowText" lastClr="000000"/>
                </a:solidFill>
                <a:latin typeface="Meiryo UI" panose="020B0604030504040204" pitchFamily="50" charset="-128"/>
                <a:ea typeface="Meiryo UI" panose="020B0604030504040204" pitchFamily="50" charset="-128"/>
              </a:rPr>
              <a:t>（例）対面対応必須の手続があるライフイベント</a:t>
            </a:r>
          </a:p>
        </p:txBody>
      </p:sp>
      <p:sp>
        <p:nvSpPr>
          <p:cNvPr id="83" name="四角形吹き出し 82"/>
          <p:cNvSpPr/>
          <p:nvPr/>
        </p:nvSpPr>
        <p:spPr>
          <a:xfrm>
            <a:off x="7009737" y="5900227"/>
            <a:ext cx="2700000" cy="468000"/>
          </a:xfrm>
          <a:prstGeom prst="wedgeRectCallout">
            <a:avLst>
              <a:gd name="adj1" fmla="val -72919"/>
              <a:gd name="adj2" fmla="val -53433"/>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36000" rIns="36000" rtlCol="0" anchor="ctr"/>
          <a:lstStyle/>
          <a:p>
            <a:pPr marL="139303" indent="-139303" defTabSz="742950">
              <a:buFont typeface="Arial" panose="020B0604020202020204" pitchFamily="34" charset="0"/>
              <a:buChar char="•"/>
            </a:pPr>
            <a:r>
              <a:rPr kumimoji="1" lang="ja-JP" altLang="en-US" sz="1400" dirty="0">
                <a:solidFill>
                  <a:prstClr val="black"/>
                </a:solidFill>
                <a:latin typeface="Meiryo UI" panose="020B0604030504040204" pitchFamily="50" charset="-128"/>
                <a:ea typeface="Meiryo UI" panose="020B0604030504040204" pitchFamily="50" charset="-128"/>
              </a:rPr>
              <a:t>必要な対面対応の実施</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139303" indent="-139303" defTabSz="742950">
              <a:buFont typeface="Arial" panose="020B0604020202020204" pitchFamily="34" charset="0"/>
              <a:buChar char="•"/>
            </a:pPr>
            <a:r>
              <a:rPr kumimoji="1" lang="ja-JP" altLang="en-US" sz="1400" dirty="0">
                <a:solidFill>
                  <a:prstClr val="black"/>
                </a:solidFill>
                <a:latin typeface="Meiryo UI" panose="020B0604030504040204" pitchFamily="50" charset="-128"/>
                <a:ea typeface="Meiryo UI" panose="020B0604030504040204" pitchFamily="50" charset="-128"/>
              </a:rPr>
              <a:t>審査による追加情報を窓口で入力</a:t>
            </a:r>
            <a:endParaRPr kumimoji="1" lang="en-US" altLang="ja-JP" sz="1400" dirty="0">
              <a:solidFill>
                <a:prstClr val="black"/>
              </a:solidFill>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E8F89956-FBF4-424E-91DF-89A69CE940E0}"/>
              </a:ext>
            </a:extLst>
          </p:cNvPr>
          <p:cNvSpPr txBox="1"/>
          <p:nvPr/>
        </p:nvSpPr>
        <p:spPr>
          <a:xfrm>
            <a:off x="8695424" y="4152875"/>
            <a:ext cx="940748" cy="307777"/>
          </a:xfrm>
          <a:prstGeom prst="rect">
            <a:avLst/>
          </a:prstGeom>
          <a:ln w="38100">
            <a:solidFill>
              <a:srgbClr val="468EF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371475">
              <a:defRPr/>
            </a:pPr>
            <a:r>
              <a:rPr kumimoji="1" lang="ja-JP" altLang="en-US" sz="1400" b="1" dirty="0">
                <a:solidFill>
                  <a:prstClr val="black"/>
                </a:solidFill>
                <a:latin typeface="Meiryo UI" panose="020B0604030504040204" pitchFamily="50" charset="-128"/>
                <a:ea typeface="Meiryo UI" panose="020B0604030504040204" pitchFamily="50" charset="-128"/>
              </a:rPr>
              <a:t>区役所</a:t>
            </a:r>
            <a:endParaRPr kumimoji="1" lang="en-US" altLang="ja-JP" sz="1400" b="1" dirty="0">
              <a:solidFill>
                <a:prstClr val="black"/>
              </a:solidFill>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15875577-74F0-41CC-84BB-84C7B8293A6A}"/>
              </a:ext>
            </a:extLst>
          </p:cNvPr>
          <p:cNvSpPr txBox="1"/>
          <p:nvPr/>
        </p:nvSpPr>
        <p:spPr>
          <a:xfrm>
            <a:off x="5276836" y="6097317"/>
            <a:ext cx="1605745" cy="369332"/>
          </a:xfrm>
          <a:prstGeom prst="rect">
            <a:avLst/>
          </a:prstGeom>
          <a:noFill/>
        </p:spPr>
        <p:txBody>
          <a:bodyPr wrap="square" rtlCol="0">
            <a:spAutoFit/>
          </a:bodyPr>
          <a:lstStyle/>
          <a:p>
            <a:pPr algn="ctr" defTabSz="371475">
              <a:defRPr/>
            </a:pPr>
            <a:r>
              <a:rPr kumimoji="1" lang="ja-JP" altLang="en-US"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③申請書印刷</a:t>
            </a:r>
          </a:p>
        </p:txBody>
      </p:sp>
      <p:sp>
        <p:nvSpPr>
          <p:cNvPr id="88" name="正方形/長方形 87"/>
          <p:cNvSpPr/>
          <p:nvPr/>
        </p:nvSpPr>
        <p:spPr>
          <a:xfrm>
            <a:off x="85082" y="71339"/>
            <a:ext cx="828000" cy="432000"/>
          </a:xfrm>
          <a:prstGeom prst="rect">
            <a:avLst/>
          </a:prstGeom>
          <a:solidFill>
            <a:srgbClr val="703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行　政</a:t>
            </a:r>
          </a:p>
        </p:txBody>
      </p:sp>
      <p:cxnSp>
        <p:nvCxnSpPr>
          <p:cNvPr id="89" name="直線コネクタ 88"/>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2513566" y="100510"/>
            <a:ext cx="4883068"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行政手続きのオンライン化・リモート化</a:t>
            </a:r>
          </a:p>
        </p:txBody>
      </p:sp>
      <p:sp>
        <p:nvSpPr>
          <p:cNvPr id="91" name="正方形/長方形 90"/>
          <p:cNvSpPr/>
          <p:nvPr/>
        </p:nvSpPr>
        <p:spPr>
          <a:xfrm>
            <a:off x="433032" y="676525"/>
            <a:ext cx="8711739" cy="369332"/>
          </a:xfrm>
          <a:prstGeom prst="rect">
            <a:avLst/>
          </a:prstGeom>
        </p:spPr>
        <p:txBody>
          <a:bodyPr wrap="square">
            <a:spAutoFit/>
          </a:bodyPr>
          <a:lstStyle/>
          <a:p>
            <a:pPr lvl="0">
              <a:spcBef>
                <a:spcPts val="1200"/>
              </a:spcBef>
            </a:pPr>
            <a:r>
              <a:rPr kumimoji="1" lang="ja-JP" altLang="en-US" b="1" dirty="0">
                <a:solidFill>
                  <a:prstClr val="black"/>
                </a:solidFill>
                <a:latin typeface="Meiryo UI" panose="020B0604030504040204" pitchFamily="50" charset="-128"/>
                <a:ea typeface="Meiryo UI" panose="020B0604030504040204" pitchFamily="50" charset="-128"/>
              </a:rPr>
              <a:t>■ スマート申請に向けた機能拡充</a:t>
            </a:r>
          </a:p>
        </p:txBody>
      </p:sp>
      <p:sp>
        <p:nvSpPr>
          <p:cNvPr id="81" name="テキスト ボックス 80">
            <a:extLst>
              <a:ext uri="{FF2B5EF4-FFF2-40B4-BE49-F238E27FC236}">
                <a16:creationId xmlns:a16="http://schemas.microsoft.com/office/drawing/2014/main" id="{15875577-74F0-41CC-84BB-84C7B8293A6A}"/>
              </a:ext>
            </a:extLst>
          </p:cNvPr>
          <p:cNvSpPr txBox="1"/>
          <p:nvPr/>
        </p:nvSpPr>
        <p:spPr>
          <a:xfrm>
            <a:off x="615728" y="1153701"/>
            <a:ext cx="1647069" cy="369332"/>
          </a:xfrm>
          <a:prstGeom prst="rect">
            <a:avLst/>
          </a:prstGeom>
          <a:noFill/>
        </p:spPr>
        <p:txBody>
          <a:bodyPr wrap="square" rtlCol="0">
            <a:spAutoFit/>
          </a:bodyPr>
          <a:lstStyle/>
          <a:p>
            <a:pPr defTabSz="371475">
              <a:defRPr/>
            </a:pPr>
            <a:r>
              <a:rPr kumimoji="1" lang="ja-JP" altLang="en-US"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①来庁予約</a:t>
            </a:r>
            <a:endParaRPr kumimoji="1" lang="en-US" altLang="ja-JP"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92" name="テキスト ボックス 91">
            <a:extLst>
              <a:ext uri="{FF2B5EF4-FFF2-40B4-BE49-F238E27FC236}">
                <a16:creationId xmlns:a16="http://schemas.microsoft.com/office/drawing/2014/main" id="{15875577-74F0-41CC-84BB-84C7B8293A6A}"/>
              </a:ext>
            </a:extLst>
          </p:cNvPr>
          <p:cNvSpPr txBox="1"/>
          <p:nvPr/>
        </p:nvSpPr>
        <p:spPr>
          <a:xfrm>
            <a:off x="3619282" y="1153701"/>
            <a:ext cx="1647069" cy="369332"/>
          </a:xfrm>
          <a:prstGeom prst="rect">
            <a:avLst/>
          </a:prstGeom>
          <a:noFill/>
        </p:spPr>
        <p:txBody>
          <a:bodyPr wrap="square" rtlCol="0">
            <a:spAutoFit/>
          </a:bodyPr>
          <a:lstStyle/>
          <a:p>
            <a:pPr defTabSz="371475">
              <a:defRPr/>
            </a:pPr>
            <a:r>
              <a:rPr kumimoji="1" lang="ja-JP" altLang="en-US"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②手続きナビ</a:t>
            </a:r>
          </a:p>
        </p:txBody>
      </p:sp>
      <p:sp>
        <p:nvSpPr>
          <p:cNvPr id="93" name="テキスト ボックス 92">
            <a:extLst>
              <a:ext uri="{FF2B5EF4-FFF2-40B4-BE49-F238E27FC236}">
                <a16:creationId xmlns:a16="http://schemas.microsoft.com/office/drawing/2014/main" id="{15875577-74F0-41CC-84BB-84C7B8293A6A}"/>
              </a:ext>
            </a:extLst>
          </p:cNvPr>
          <p:cNvSpPr txBox="1"/>
          <p:nvPr/>
        </p:nvSpPr>
        <p:spPr>
          <a:xfrm>
            <a:off x="6514771" y="1153701"/>
            <a:ext cx="1714829" cy="369332"/>
          </a:xfrm>
          <a:prstGeom prst="rect">
            <a:avLst/>
          </a:prstGeom>
          <a:noFill/>
        </p:spPr>
        <p:txBody>
          <a:bodyPr wrap="square" rtlCol="0">
            <a:spAutoFit/>
          </a:bodyPr>
          <a:lstStyle/>
          <a:p>
            <a:pPr algn="ctr" defTabSz="371475">
              <a:defRPr/>
            </a:pPr>
            <a:r>
              <a:rPr kumimoji="1" lang="ja-JP" altLang="en-US"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③申請書印刷</a:t>
            </a:r>
          </a:p>
        </p:txBody>
      </p:sp>
      <p:sp>
        <p:nvSpPr>
          <p:cNvPr id="99" name="正方形/長方形 98"/>
          <p:cNvSpPr/>
          <p:nvPr/>
        </p:nvSpPr>
        <p:spPr>
          <a:xfrm>
            <a:off x="3670578" y="1483511"/>
            <a:ext cx="2743469" cy="523220"/>
          </a:xfrm>
          <a:prstGeom prst="rect">
            <a:avLst/>
          </a:prstGeom>
        </p:spPr>
        <p:txBody>
          <a:bodyPr wrap="square">
            <a:spAutoFit/>
          </a:bodyPr>
          <a:lstStyle/>
          <a:p>
            <a:pPr marL="92075" lvl="0" indent="-92075">
              <a:spcBef>
                <a:spcPts val="1200"/>
              </a:spcBef>
            </a:pPr>
            <a:r>
              <a:rPr kumimoji="1" lang="ja-JP" altLang="en-US" sz="1400" dirty="0">
                <a:solidFill>
                  <a:prstClr val="black"/>
                </a:solidFill>
                <a:latin typeface="Meiryo UI" panose="020B0604030504040204" pitchFamily="50" charset="-128"/>
                <a:ea typeface="Meiryo UI" panose="020B0604030504040204" pitchFamily="50" charset="-128"/>
              </a:rPr>
              <a:t>・申請者が質問項目に答えることで必要な手続きを判定</a:t>
            </a:r>
          </a:p>
        </p:txBody>
      </p:sp>
      <p:sp>
        <p:nvSpPr>
          <p:cNvPr id="100" name="正方形/長方形 99"/>
          <p:cNvSpPr/>
          <p:nvPr/>
        </p:nvSpPr>
        <p:spPr>
          <a:xfrm>
            <a:off x="6590915" y="1483511"/>
            <a:ext cx="3118822" cy="523220"/>
          </a:xfrm>
          <a:prstGeom prst="rect">
            <a:avLst/>
          </a:prstGeom>
        </p:spPr>
        <p:txBody>
          <a:bodyPr wrap="square">
            <a:spAutoFit/>
          </a:bodyPr>
          <a:lstStyle/>
          <a:p>
            <a:pPr marL="92075" lvl="0" indent="-92075">
              <a:spcBef>
                <a:spcPts val="1200"/>
              </a:spcBef>
            </a:pPr>
            <a:r>
              <a:rPr kumimoji="1" lang="ja-JP" altLang="en-US" sz="1400" dirty="0">
                <a:solidFill>
                  <a:prstClr val="black"/>
                </a:solidFill>
                <a:latin typeface="Meiryo UI" panose="020B0604030504040204" pitchFamily="50" charset="-128"/>
                <a:ea typeface="Meiryo UI" panose="020B0604030504040204" pitchFamily="50" charset="-128"/>
              </a:rPr>
              <a:t>・申請書様式を登録することで</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92075" lvl="0" indent="-92075"/>
            <a:r>
              <a:rPr kumimoji="1" lang="ja-JP" altLang="en-US" sz="1400" dirty="0">
                <a:solidFill>
                  <a:prstClr val="black"/>
                </a:solidFill>
                <a:latin typeface="Meiryo UI" panose="020B0604030504040204" pitchFamily="50" charset="-128"/>
                <a:ea typeface="Meiryo UI" panose="020B0604030504040204" pitchFamily="50" charset="-128"/>
              </a:rPr>
              <a:t>　申請書に</a:t>
            </a:r>
            <a:r>
              <a:rPr kumimoji="1" lang="zh-TW" altLang="en-US" sz="1400" dirty="0">
                <a:solidFill>
                  <a:prstClr val="black"/>
                </a:solidFill>
                <a:latin typeface="Meiryo UI" panose="020B0604030504040204" pitchFamily="50" charset="-128"/>
                <a:ea typeface="Meiryo UI" panose="020B0604030504040204" pitchFamily="50" charset="-128"/>
              </a:rPr>
              <a:t>事前入力情報</a:t>
            </a:r>
            <a:r>
              <a:rPr kumimoji="1" lang="ja-JP" altLang="en-US" sz="1400" dirty="0">
                <a:solidFill>
                  <a:prstClr val="black"/>
                </a:solidFill>
                <a:latin typeface="Meiryo UI" panose="020B0604030504040204" pitchFamily="50" charset="-128"/>
                <a:ea typeface="Meiryo UI" panose="020B0604030504040204" pitchFamily="50" charset="-128"/>
              </a:rPr>
              <a:t>を初期印刷</a:t>
            </a:r>
          </a:p>
        </p:txBody>
      </p:sp>
      <p:sp>
        <p:nvSpPr>
          <p:cNvPr id="52" name="正方形/長方形 51"/>
          <p:cNvSpPr/>
          <p:nvPr/>
        </p:nvSpPr>
        <p:spPr>
          <a:xfrm>
            <a:off x="651997" y="1483511"/>
            <a:ext cx="2743469" cy="523220"/>
          </a:xfrm>
          <a:prstGeom prst="rect">
            <a:avLst/>
          </a:prstGeom>
        </p:spPr>
        <p:txBody>
          <a:bodyPr wrap="square">
            <a:spAutoFit/>
          </a:bodyPr>
          <a:lstStyle/>
          <a:p>
            <a:pPr marL="92075" lvl="0" indent="-92075">
              <a:spcBef>
                <a:spcPts val="1200"/>
              </a:spcBef>
            </a:pPr>
            <a:r>
              <a:rPr kumimoji="1" lang="ja-JP" altLang="en-US" sz="1400" dirty="0">
                <a:solidFill>
                  <a:prstClr val="black"/>
                </a:solidFill>
                <a:latin typeface="Meiryo UI" panose="020B0604030504040204" pitchFamily="50" charset="-128"/>
                <a:ea typeface="Meiryo UI" panose="020B0604030504040204" pitchFamily="50" charset="-128"/>
              </a:rPr>
              <a:t>・オンラインで事前予約することで</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92075" lvl="0" indent="-92075"/>
            <a:r>
              <a:rPr kumimoji="1" lang="ja-JP" altLang="en-US" sz="1400" dirty="0">
                <a:solidFill>
                  <a:prstClr val="black"/>
                </a:solidFill>
                <a:latin typeface="Meiryo UI" panose="020B0604030504040204" pitchFamily="50" charset="-128"/>
                <a:ea typeface="Meiryo UI" panose="020B0604030504040204" pitchFamily="50" charset="-128"/>
              </a:rPr>
              <a:t>　区役所での待ち時間を短縮</a:t>
            </a:r>
          </a:p>
        </p:txBody>
      </p:sp>
      <p:pic>
        <p:nvPicPr>
          <p:cNvPr id="55" name="図 5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6019" y="2100709"/>
            <a:ext cx="2155740" cy="1656000"/>
          </a:xfrm>
          <a:prstGeom prst="rect">
            <a:avLst/>
          </a:prstGeom>
        </p:spPr>
      </p:pic>
      <p:grpSp>
        <p:nvGrpSpPr>
          <p:cNvPr id="56" name="グループ化 55"/>
          <p:cNvGrpSpPr/>
          <p:nvPr/>
        </p:nvGrpSpPr>
        <p:grpSpPr>
          <a:xfrm>
            <a:off x="6640075" y="2335956"/>
            <a:ext cx="2591607" cy="1203136"/>
            <a:chOff x="7508381" y="4407704"/>
            <a:chExt cx="4562958" cy="1729060"/>
          </a:xfrm>
        </p:grpSpPr>
        <p:sp>
          <p:nvSpPr>
            <p:cNvPr id="57" name="雲形吹き出し 56"/>
            <p:cNvSpPr/>
            <p:nvPr/>
          </p:nvSpPr>
          <p:spPr>
            <a:xfrm>
              <a:off x="9683445" y="4407704"/>
              <a:ext cx="2387894" cy="1729059"/>
            </a:xfrm>
            <a:prstGeom prst="cloudCallout">
              <a:avLst>
                <a:gd name="adj1" fmla="val -69120"/>
                <a:gd name="adj2" fmla="val 1573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08381" y="4632496"/>
              <a:ext cx="1704553" cy="1504268"/>
            </a:xfrm>
            <a:prstGeom prst="rect">
              <a:avLst/>
            </a:prstGeom>
          </p:spPr>
        </p:pic>
        <p:pic>
          <p:nvPicPr>
            <p:cNvPr id="59" name="図 5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541287" y="4974801"/>
              <a:ext cx="1031731" cy="788249"/>
            </a:xfrm>
            <a:prstGeom prst="rect">
              <a:avLst/>
            </a:prstGeom>
          </p:spPr>
        </p:pic>
        <p:pic>
          <p:nvPicPr>
            <p:cNvPr id="60" name="図 5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188668" y="4757005"/>
              <a:ext cx="705239" cy="979499"/>
            </a:xfrm>
            <a:prstGeom prst="rect">
              <a:avLst/>
            </a:prstGeom>
          </p:spPr>
        </p:pic>
        <p:pic>
          <p:nvPicPr>
            <p:cNvPr id="61" name="図 6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1401909">
              <a:off x="10864297" y="4578426"/>
              <a:ext cx="660299" cy="723615"/>
            </a:xfrm>
            <a:prstGeom prst="rect">
              <a:avLst/>
            </a:prstGeom>
          </p:spPr>
        </p:pic>
        <p:sp>
          <p:nvSpPr>
            <p:cNvPr id="62" name="角丸四角形 61"/>
            <p:cNvSpPr/>
            <p:nvPr/>
          </p:nvSpPr>
          <p:spPr>
            <a:xfrm>
              <a:off x="10333516" y="5614742"/>
              <a:ext cx="952768" cy="3189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500" dirty="0"/>
                <a:t>来庁時</a:t>
              </a:r>
              <a:endParaRPr kumimoji="1" lang="en-US" altLang="ja-JP" sz="500" dirty="0"/>
            </a:p>
          </p:txBody>
        </p:sp>
      </p:grpSp>
      <p:sp>
        <p:nvSpPr>
          <p:cNvPr id="64" name="スライド番号プレースホルダー 3"/>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63" name="図 62"/>
          <p:cNvPicPr>
            <a:picLocks noChangeAspect="1"/>
          </p:cNvPicPr>
          <p:nvPr/>
        </p:nvPicPr>
        <p:blipFill>
          <a:blip r:embed="rId16"/>
          <a:stretch>
            <a:fillRect/>
          </a:stretch>
        </p:blipFill>
        <p:spPr>
          <a:xfrm>
            <a:off x="3904555" y="2128686"/>
            <a:ext cx="1974294" cy="1656000"/>
          </a:xfrm>
          <a:prstGeom prst="rect">
            <a:avLst/>
          </a:prstGeom>
        </p:spPr>
      </p:pic>
    </p:spTree>
    <p:extLst>
      <p:ext uri="{BB962C8B-B14F-4D97-AF65-F5344CB8AC3E}">
        <p14:creationId xmlns:p14="http://schemas.microsoft.com/office/powerpoint/2010/main" val="3203109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角丸四角形 3"/>
          <p:cNvSpPr/>
          <p:nvPr/>
        </p:nvSpPr>
        <p:spPr>
          <a:xfrm>
            <a:off x="558367" y="3497507"/>
            <a:ext cx="8835011" cy="333278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85082" y="71339"/>
            <a:ext cx="828000" cy="432000"/>
          </a:xfrm>
          <a:prstGeom prst="rect">
            <a:avLst/>
          </a:prstGeom>
          <a:solidFill>
            <a:srgbClr val="703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行　政</a:t>
            </a:r>
          </a:p>
        </p:txBody>
      </p:sp>
      <p:cxnSp>
        <p:nvCxnSpPr>
          <p:cNvPr id="89" name="直線コネクタ 88"/>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2513566" y="100510"/>
            <a:ext cx="4883068"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行政手続きのオンライン化・リモート化</a:t>
            </a:r>
          </a:p>
        </p:txBody>
      </p:sp>
      <p:sp>
        <p:nvSpPr>
          <p:cNvPr id="121" name="正方形/長方形 120"/>
          <p:cNvSpPr/>
          <p:nvPr/>
        </p:nvSpPr>
        <p:spPr>
          <a:xfrm>
            <a:off x="127122" y="3164357"/>
            <a:ext cx="2340000" cy="369332"/>
          </a:xfrm>
          <a:prstGeom prst="rect">
            <a:avLst/>
          </a:prstGeom>
        </p:spPr>
        <p:txBody>
          <a:bodyPr wrap="square">
            <a:spAutoFit/>
          </a:bodyPr>
          <a:lstStyle/>
          <a:p>
            <a:pPr lvl="0">
              <a:spcBef>
                <a:spcPts val="1200"/>
              </a:spcBef>
            </a:pPr>
            <a:r>
              <a:rPr kumimoji="1" lang="ja-JP" altLang="en-US" b="1" dirty="0">
                <a:solidFill>
                  <a:prstClr val="black"/>
                </a:solidFill>
                <a:latin typeface="Meiryo UI" panose="020B0604030504040204" pitchFamily="50" charset="-128"/>
                <a:ea typeface="Meiryo UI" panose="020B0604030504040204" pitchFamily="50" charset="-128"/>
              </a:rPr>
              <a:t>■第４段階イメージ </a:t>
            </a:r>
          </a:p>
        </p:txBody>
      </p:sp>
      <p:pic>
        <p:nvPicPr>
          <p:cNvPr id="2" name="図 1"/>
          <p:cNvPicPr>
            <a:picLocks noChangeAspect="1"/>
          </p:cNvPicPr>
          <p:nvPr/>
        </p:nvPicPr>
        <p:blipFill>
          <a:blip r:embed="rId2"/>
          <a:stretch>
            <a:fillRect/>
          </a:stretch>
        </p:blipFill>
        <p:spPr>
          <a:xfrm>
            <a:off x="683805" y="3525217"/>
            <a:ext cx="8499240" cy="3325090"/>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188" y="689009"/>
            <a:ext cx="9468000" cy="2468558"/>
          </a:xfrm>
          <a:prstGeom prst="rect">
            <a:avLst/>
          </a:prstGeom>
        </p:spPr>
      </p:pic>
      <p:sp>
        <p:nvSpPr>
          <p:cNvPr id="11" name="スライド番号プレースホルダー 3"/>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76911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角丸四角形 10"/>
          <p:cNvSpPr/>
          <p:nvPr/>
        </p:nvSpPr>
        <p:spPr>
          <a:xfrm>
            <a:off x="207945" y="949623"/>
            <a:ext cx="9490108" cy="2035517"/>
          </a:xfrm>
          <a:prstGeom prst="roundRect">
            <a:avLst>
              <a:gd name="adj" fmla="val 7682"/>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371475"/>
            <a:endParaRPr lang="en-US" altLang="ja-JP" sz="1463" b="1" dirty="0">
              <a:solidFill>
                <a:prstClr val="black"/>
              </a:solidFill>
              <a:latin typeface="Meiryo UI" panose="020B0604030504040204" pitchFamily="50" charset="-128"/>
              <a:ea typeface="Meiryo UI" panose="020B0604030504040204" pitchFamily="50" charset="-128"/>
            </a:endParaRPr>
          </a:p>
          <a:p>
            <a:pPr defTabSz="371475"/>
            <a:r>
              <a:rPr lang="en-US" altLang="ja-JP" sz="1600" b="1" dirty="0">
                <a:solidFill>
                  <a:prstClr val="black"/>
                </a:solidFill>
                <a:latin typeface="Meiryo UI" panose="020B0604030504040204" pitchFamily="50" charset="-128"/>
                <a:ea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rPr>
              <a:t>対象データ</a:t>
            </a:r>
            <a:r>
              <a:rPr lang="en-US" altLang="ja-JP" sz="1600" b="1" dirty="0">
                <a:solidFill>
                  <a:prstClr val="black"/>
                </a:solidFill>
                <a:latin typeface="Meiryo UI" panose="020B0604030504040204" pitchFamily="50" charset="-128"/>
                <a:ea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rPr>
              <a:t>　大阪市総合コールセンター（なにわコール）</a:t>
            </a:r>
            <a:endParaRPr lang="en-US" altLang="ja-JP" sz="1600" b="1" dirty="0">
              <a:solidFill>
                <a:prstClr val="black"/>
              </a:solidFill>
              <a:latin typeface="Meiryo UI" panose="020B0604030504040204" pitchFamily="50" charset="-128"/>
              <a:ea typeface="Meiryo UI" panose="020B0604030504040204" pitchFamily="50" charset="-128"/>
            </a:endParaRPr>
          </a:p>
          <a:p>
            <a:pPr defTabSz="371475">
              <a:spcBef>
                <a:spcPts val="1200"/>
              </a:spcBef>
            </a:pPr>
            <a:r>
              <a:rPr lang="ja-JP" altLang="en-US" sz="1600" b="1" dirty="0">
                <a:solidFill>
                  <a:prstClr val="black"/>
                </a:solidFill>
                <a:latin typeface="Meiryo UI" panose="020B0604030504040204" pitchFamily="50" charset="-128"/>
                <a:ea typeface="Meiryo UI" panose="020B0604030504040204" pitchFamily="50" charset="-128"/>
              </a:rPr>
              <a:t>　　　　　　　　　　　　　　　　　　　　　　　　　　　　　　　　　　　　　事業者記録（令和元年度分）　</a:t>
            </a:r>
            <a:r>
              <a:rPr lang="ja-JP" altLang="en-US" sz="1600" b="1" u="sng" dirty="0">
                <a:solidFill>
                  <a:prstClr val="black"/>
                </a:solidFill>
                <a:latin typeface="Meiryo UI" panose="020B0604030504040204" pitchFamily="50" charset="-128"/>
                <a:ea typeface="Meiryo UI" panose="020B0604030504040204" pitchFamily="50" charset="-128"/>
              </a:rPr>
              <a:t>５６</a:t>
            </a:r>
            <a:r>
              <a:rPr lang="en-US" altLang="ja-JP" sz="1600" b="1" u="sng" dirty="0">
                <a:solidFill>
                  <a:prstClr val="black"/>
                </a:solidFill>
                <a:latin typeface="Meiryo UI" panose="020B0604030504040204" pitchFamily="50" charset="-128"/>
                <a:ea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rPr>
              <a:t>８１４件</a:t>
            </a:r>
            <a:endParaRPr lang="en-US" altLang="ja-JP" sz="1600" b="1" u="sng" dirty="0">
              <a:solidFill>
                <a:prstClr val="black"/>
              </a:solidFill>
              <a:latin typeface="Meiryo UI" panose="020B0604030504040204" pitchFamily="50" charset="-128"/>
              <a:ea typeface="Meiryo UI" panose="020B0604030504040204" pitchFamily="50" charset="-128"/>
            </a:endParaRPr>
          </a:p>
          <a:p>
            <a:pPr defTabSz="371475"/>
            <a:endParaRPr lang="en-US" altLang="ja-JP" sz="1463" dirty="0">
              <a:solidFill>
                <a:prstClr val="black"/>
              </a:solidFill>
              <a:latin typeface="Meiryo UI" panose="020B0604030504040204" pitchFamily="50" charset="-128"/>
              <a:ea typeface="Meiryo UI" panose="020B0604030504040204" pitchFamily="50" charset="-128"/>
            </a:endParaRPr>
          </a:p>
        </p:txBody>
      </p:sp>
      <p:sp>
        <p:nvSpPr>
          <p:cNvPr id="8" name="角丸四角形 10">
            <a:extLst>
              <a:ext uri="{FF2B5EF4-FFF2-40B4-BE49-F238E27FC236}">
                <a16:creationId xmlns:a16="http://schemas.microsoft.com/office/drawing/2014/main" id="{F11B7971-AD39-4B21-89B4-DC722D2D2639}"/>
              </a:ext>
            </a:extLst>
          </p:cNvPr>
          <p:cNvSpPr/>
          <p:nvPr/>
        </p:nvSpPr>
        <p:spPr>
          <a:xfrm>
            <a:off x="207944" y="4051692"/>
            <a:ext cx="9490108" cy="2310405"/>
          </a:xfrm>
          <a:prstGeom prst="roundRect">
            <a:avLst>
              <a:gd name="adj" fmla="val 7682"/>
            </a:avLst>
          </a:prstGeom>
          <a:solidFill>
            <a:schemeClr val="accent4">
              <a:lumMod val="20000"/>
              <a:lumOff val="80000"/>
            </a:schemeClr>
          </a:solid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1475"/>
            <a:endParaRPr lang="en-US" altLang="ja-JP" sz="1463" b="1" u="sng" dirty="0">
              <a:solidFill>
                <a:prstClr val="black"/>
              </a:solidFill>
              <a:latin typeface="Calibri" panose="020F0502020204030204"/>
              <a:ea typeface="游ゴシック" panose="020B0400000000000000" pitchFamily="50" charset="-128"/>
            </a:endParaRPr>
          </a:p>
        </p:txBody>
      </p:sp>
      <p:sp>
        <p:nvSpPr>
          <p:cNvPr id="7" name="テキスト ボックス 6"/>
          <p:cNvSpPr txBox="1"/>
          <p:nvPr/>
        </p:nvSpPr>
        <p:spPr>
          <a:xfrm>
            <a:off x="1546030" y="1851223"/>
            <a:ext cx="2878488" cy="934945"/>
          </a:xfrm>
          <a:prstGeom prst="rect">
            <a:avLst/>
          </a:prstGeom>
          <a:solidFill>
            <a:schemeClr val="bg1">
              <a:lumMod val="85000"/>
            </a:schemeClr>
          </a:solidFill>
          <a:ln>
            <a:solidFill>
              <a:schemeClr val="tx1"/>
            </a:solidFill>
          </a:ln>
        </p:spPr>
        <p:txBody>
          <a:bodyPr wrap="square" rtlCol="0" anchor="ctr" anchorCtr="1">
            <a:noAutofit/>
          </a:bodyPr>
          <a:lstStyle/>
          <a:p>
            <a:pPr algn="ctr" defTabSz="371475"/>
            <a:r>
              <a:rPr kumimoji="1" lang="ja-JP" altLang="en-US" b="1" dirty="0">
                <a:solidFill>
                  <a:prstClr val="black"/>
                </a:solidFill>
                <a:latin typeface="Meiryo UI" panose="020B0604030504040204" pitchFamily="50" charset="-128"/>
                <a:ea typeface="Meiryo UI" panose="020B0604030504040204" pitchFamily="50" charset="-128"/>
              </a:rPr>
              <a:t>コールの内容を分類、分析</a:t>
            </a:r>
          </a:p>
        </p:txBody>
      </p:sp>
      <p:sp>
        <p:nvSpPr>
          <p:cNvPr id="6" name="テキスト ボックス 5"/>
          <p:cNvSpPr txBox="1"/>
          <p:nvPr/>
        </p:nvSpPr>
        <p:spPr>
          <a:xfrm>
            <a:off x="355063" y="4406229"/>
            <a:ext cx="4440617" cy="1793740"/>
          </a:xfrm>
          <a:prstGeom prst="rect">
            <a:avLst/>
          </a:prstGeom>
          <a:noFill/>
        </p:spPr>
        <p:txBody>
          <a:bodyPr wrap="square" rtlCol="0">
            <a:noAutofit/>
          </a:bodyPr>
          <a:lstStyle/>
          <a:p>
            <a:pPr marL="278606" indent="-278606" defTabSz="371475">
              <a:buFont typeface="+mj-ea"/>
              <a:buAutoNum type="circleNumDbPlain"/>
            </a:pPr>
            <a:r>
              <a:rPr lang="ja-JP" altLang="en-US" sz="1600" b="1" u="sng" dirty="0">
                <a:solidFill>
                  <a:prstClr val="black"/>
                </a:solidFill>
                <a:latin typeface="Meiryo UI" panose="020B0604030504040204" pitchFamily="50" charset="-128"/>
                <a:ea typeface="Meiryo UI" panose="020B0604030504040204" pitchFamily="50" charset="-128"/>
              </a:rPr>
              <a:t>どこ</a:t>
            </a:r>
            <a:r>
              <a:rPr lang="ja-JP" altLang="en-US" sz="1600" dirty="0">
                <a:solidFill>
                  <a:prstClr val="black"/>
                </a:solidFill>
                <a:latin typeface="Meiryo UI" panose="020B0604030504040204" pitchFamily="50" charset="-128"/>
                <a:ea typeface="Meiryo UI" panose="020B0604030504040204" pitchFamily="50" charset="-128"/>
              </a:rPr>
              <a:t>で手続きをするのか、</a:t>
            </a:r>
            <a:r>
              <a:rPr lang="ja-JP" altLang="en-US" sz="1600" b="1" u="sng" dirty="0">
                <a:solidFill>
                  <a:prstClr val="black"/>
                </a:solidFill>
                <a:latin typeface="Meiryo UI" panose="020B0604030504040204" pitchFamily="50" charset="-128"/>
                <a:ea typeface="Meiryo UI" panose="020B0604030504040204" pitchFamily="50" charset="-128"/>
              </a:rPr>
              <a:t>窓口</a:t>
            </a:r>
            <a:r>
              <a:rPr lang="ja-JP" altLang="en-US" sz="1600" dirty="0">
                <a:solidFill>
                  <a:prstClr val="black"/>
                </a:solidFill>
                <a:latin typeface="Meiryo UI" panose="020B0604030504040204" pitchFamily="50" charset="-128"/>
                <a:ea typeface="Meiryo UI" panose="020B0604030504040204" pitchFamily="50" charset="-128"/>
              </a:rPr>
              <a:t>への電話転送依頼など、基本的な問合せが多い</a:t>
            </a:r>
            <a:endParaRPr lang="en-US" altLang="ja-JP" sz="1600" b="1" dirty="0">
              <a:solidFill>
                <a:prstClr val="black"/>
              </a:solidFill>
              <a:latin typeface="Meiryo UI" panose="020B0604030504040204" pitchFamily="50" charset="-128"/>
              <a:ea typeface="Meiryo UI" panose="020B0604030504040204" pitchFamily="50" charset="-128"/>
            </a:endParaRPr>
          </a:p>
          <a:p>
            <a:pPr marL="278606" indent="-278606" defTabSz="371475">
              <a:spcBef>
                <a:spcPts val="1200"/>
              </a:spcBef>
              <a:buFont typeface="+mj-ea"/>
              <a:buAutoNum type="circleNumDbPlain"/>
            </a:pPr>
            <a:r>
              <a:rPr lang="ja-JP" altLang="en-US" sz="1600" dirty="0">
                <a:solidFill>
                  <a:prstClr val="black"/>
                </a:solidFill>
                <a:latin typeface="Meiryo UI" panose="020B0604030504040204" pitchFamily="50" charset="-128"/>
                <a:ea typeface="Meiryo UI" panose="020B0604030504040204" pitchFamily="50" charset="-128"/>
              </a:rPr>
              <a:t>水道、ごみなど生活に関わる問合せは　　　　　　</a:t>
            </a:r>
            <a:r>
              <a:rPr lang="ja-JP" altLang="en-US" sz="1600" b="1" u="sng" dirty="0">
                <a:solidFill>
                  <a:prstClr val="black"/>
                </a:solidFill>
                <a:latin typeface="Meiryo UI" panose="020B0604030504040204" pitchFamily="50" charset="-128"/>
                <a:ea typeface="Meiryo UI" panose="020B0604030504040204" pitchFamily="50" charset="-128"/>
              </a:rPr>
              <a:t>特定の内容に集中</a:t>
            </a:r>
            <a:r>
              <a:rPr lang="en-US" altLang="ja-JP" sz="1600" dirty="0">
                <a:solidFill>
                  <a:prstClr val="black"/>
                </a:solidFill>
                <a:latin typeface="Meiryo UI" panose="020B0604030504040204" pitchFamily="50" charset="-128"/>
                <a:ea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rPr>
            </a:br>
            <a:r>
              <a:rPr lang="ja-JP" altLang="en-US" sz="1200" dirty="0">
                <a:solidFill>
                  <a:prstClr val="black"/>
                </a:solidFill>
                <a:latin typeface="Meiryo UI" panose="020B0604030504040204" pitchFamily="50" charset="-128"/>
                <a:ea typeface="Meiryo UI" panose="020B0604030504040204" pitchFamily="50" charset="-128"/>
              </a:rPr>
              <a:t>（水道の使用開始・中止、粗大ごみ受付センターの電話番号）</a:t>
            </a:r>
            <a:endParaRPr lang="en-US" altLang="ja-JP" sz="1600" b="1" dirty="0">
              <a:solidFill>
                <a:prstClr val="black"/>
              </a:solidFill>
              <a:latin typeface="Meiryo UI" panose="020B0604030504040204" pitchFamily="50" charset="-128"/>
              <a:ea typeface="Meiryo UI" panose="020B0604030504040204" pitchFamily="50" charset="-128"/>
            </a:endParaRPr>
          </a:p>
          <a:p>
            <a:pPr marL="278606" indent="-278606" defTabSz="371475">
              <a:spcBef>
                <a:spcPts val="1200"/>
              </a:spcBef>
              <a:buFont typeface="+mj-ea"/>
              <a:buAutoNum type="circleNumDbPlain"/>
            </a:pPr>
            <a:r>
              <a:rPr lang="ja-JP" altLang="en-US" sz="1600" dirty="0">
                <a:solidFill>
                  <a:prstClr val="black"/>
                </a:solidFill>
                <a:latin typeface="Meiryo UI" panose="020B0604030504040204" pitchFamily="50" charset="-128"/>
                <a:ea typeface="Meiryo UI" panose="020B0604030504040204" pitchFamily="50" charset="-128"/>
              </a:rPr>
              <a:t>任意の</a:t>
            </a:r>
            <a:r>
              <a:rPr lang="ja-JP" altLang="en-US" sz="1600" b="1" u="sng" dirty="0">
                <a:solidFill>
                  <a:prstClr val="black"/>
                </a:solidFill>
                <a:latin typeface="Meiryo UI" panose="020B0604030504040204" pitchFamily="50" charset="-128"/>
                <a:ea typeface="Meiryo UI" panose="020B0604030504040204" pitchFamily="50" charset="-128"/>
              </a:rPr>
              <a:t>キーワードによる問合せ群の抽出</a:t>
            </a:r>
            <a:r>
              <a:rPr lang="ja-JP" altLang="en-US" sz="1600" dirty="0">
                <a:solidFill>
                  <a:prstClr val="black"/>
                </a:solidFill>
                <a:latin typeface="Meiryo UI" panose="020B0604030504040204" pitchFamily="50" charset="-128"/>
                <a:ea typeface="Meiryo UI" panose="020B0604030504040204" pitchFamily="50" charset="-128"/>
              </a:rPr>
              <a:t>が可能</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424946" y="2036816"/>
            <a:ext cx="3742547" cy="830997"/>
          </a:xfrm>
          <a:prstGeom prst="rect">
            <a:avLst/>
          </a:prstGeom>
          <a:noFill/>
        </p:spPr>
        <p:txBody>
          <a:bodyPr wrap="square" rtlCol="0">
            <a:spAutoFit/>
          </a:bodyPr>
          <a:lstStyle/>
          <a:p>
            <a:pPr marL="232172" indent="-232172" defTabSz="371475">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rPr>
              <a:t>問合せニーズの多い分野の洗い出し</a:t>
            </a:r>
            <a:endParaRPr lang="en-US" altLang="ja-JP" sz="1600" dirty="0">
              <a:solidFill>
                <a:prstClr val="black"/>
              </a:solidFill>
              <a:latin typeface="Meiryo UI" panose="020B0604030504040204" pitchFamily="50" charset="-128"/>
              <a:ea typeface="Meiryo UI" panose="020B0604030504040204" pitchFamily="50" charset="-128"/>
            </a:endParaRPr>
          </a:p>
          <a:p>
            <a:pPr marL="232172" indent="-232172" defTabSz="371475">
              <a:buFont typeface="Wingdings" panose="05000000000000000000" pitchFamily="2" charset="2"/>
              <a:buChar char="Ø"/>
            </a:pPr>
            <a:endParaRPr lang="en-US" altLang="ja-JP" sz="1600" dirty="0">
              <a:solidFill>
                <a:prstClr val="black"/>
              </a:solidFill>
              <a:latin typeface="Meiryo UI" panose="020B0604030504040204" pitchFamily="50" charset="-128"/>
              <a:ea typeface="Meiryo UI" panose="020B0604030504040204" pitchFamily="50" charset="-128"/>
            </a:endParaRPr>
          </a:p>
          <a:p>
            <a:pPr marL="232172" indent="-232172" defTabSz="371475">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rPr>
              <a:t>問合せ、相談等の内容分析</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645351" y="3223003"/>
            <a:ext cx="3795467" cy="486415"/>
          </a:xfrm>
          <a:prstGeom prst="rect">
            <a:avLst/>
          </a:prstGeom>
          <a:solidFill>
            <a:schemeClr val="tx1"/>
          </a:solidFill>
          <a:ln>
            <a:solidFill>
              <a:schemeClr val="tx1"/>
            </a:solidFill>
          </a:ln>
        </p:spPr>
        <p:txBody>
          <a:bodyPr wrap="square" rtlCol="0" anchor="ctr" anchorCtr="1">
            <a:noAutofit/>
          </a:bodyPr>
          <a:lstStyle/>
          <a:p>
            <a:pPr algn="ctr" defTabSz="371475"/>
            <a:r>
              <a:rPr kumimoji="1" lang="ja-JP" altLang="en-US" sz="1600" b="1" dirty="0">
                <a:solidFill>
                  <a:schemeClr val="bg1"/>
                </a:solidFill>
                <a:latin typeface="Meiryo UI" panose="020B0604030504040204" pitchFamily="50" charset="-128"/>
                <a:ea typeface="Meiryo UI" panose="020B0604030504040204" pitchFamily="50" charset="-128"/>
              </a:rPr>
              <a:t>自然言語処理（ </a:t>
            </a:r>
            <a:r>
              <a:rPr kumimoji="1" lang="en-US" altLang="ja-JP" sz="1600" b="1" dirty="0">
                <a:solidFill>
                  <a:schemeClr val="bg1"/>
                </a:solidFill>
                <a:latin typeface="Meiryo UI" panose="020B0604030504040204" pitchFamily="50" charset="-128"/>
                <a:ea typeface="Meiryo UI" panose="020B0604030504040204" pitchFamily="50" charset="-128"/>
              </a:rPr>
              <a:t>AI</a:t>
            </a:r>
            <a:r>
              <a:rPr kumimoji="1" lang="ja-JP" altLang="en-US" sz="1600" b="1" dirty="0">
                <a:solidFill>
                  <a:schemeClr val="bg1"/>
                </a:solidFill>
                <a:latin typeface="Meiryo UI" panose="020B0604030504040204" pitchFamily="50" charset="-128"/>
                <a:ea typeface="Meiryo UI" panose="020B0604030504040204" pitchFamily="50" charset="-128"/>
              </a:rPr>
              <a:t>技術）による分析</a:t>
            </a:r>
          </a:p>
        </p:txBody>
      </p:sp>
      <p:sp>
        <p:nvSpPr>
          <p:cNvPr id="9" name="下矢印 8"/>
          <p:cNvSpPr/>
          <p:nvPr/>
        </p:nvSpPr>
        <p:spPr>
          <a:xfrm>
            <a:off x="2487696" y="3072417"/>
            <a:ext cx="940059" cy="892753"/>
          </a:xfrm>
          <a:prstGeom prst="downArrow">
            <a:avLst/>
          </a:prstGeom>
          <a:solidFill>
            <a:srgbClr val="57D9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endParaRPr kumimoji="1" lang="ja-JP" altLang="en-US" sz="1463">
              <a:solidFill>
                <a:prstClr val="white"/>
              </a:solidFill>
              <a:latin typeface="Calibri" panose="020F0502020204030204"/>
              <a:ea typeface="游ゴシック" panose="020B0400000000000000" pitchFamily="50" charset="-128"/>
            </a:endParaRPr>
          </a:p>
        </p:txBody>
      </p:sp>
      <p:sp>
        <p:nvSpPr>
          <p:cNvPr id="14" name="テキスト ボックス 13"/>
          <p:cNvSpPr txBox="1"/>
          <p:nvPr/>
        </p:nvSpPr>
        <p:spPr>
          <a:xfrm>
            <a:off x="5276903" y="4421473"/>
            <a:ext cx="4421150" cy="1620000"/>
          </a:xfrm>
          <a:prstGeom prst="rect">
            <a:avLst/>
          </a:prstGeom>
          <a:noFill/>
        </p:spPr>
        <p:txBody>
          <a:bodyPr wrap="square" rtlCol="0">
            <a:noAutofit/>
          </a:bodyPr>
          <a:lstStyle/>
          <a:p>
            <a:pPr marL="232172" indent="-232172" defTabSz="371475">
              <a:buFont typeface="Wingdings" panose="05000000000000000000" pitchFamily="2" charset="2"/>
              <a:buChar char="Ø"/>
            </a:pPr>
            <a:r>
              <a:rPr lang="en-US" altLang="ja-JP" sz="1600" dirty="0">
                <a:solidFill>
                  <a:prstClr val="black"/>
                </a:solidFill>
                <a:latin typeface="Meiryo UI" panose="020B0604030504040204" pitchFamily="50" charset="-128"/>
                <a:ea typeface="Meiryo UI" panose="020B0604030504040204" pitchFamily="50" charset="-128"/>
              </a:rPr>
              <a:t>IVR</a:t>
            </a:r>
            <a:r>
              <a:rPr lang="ja-JP" altLang="en-US" sz="1600" dirty="0">
                <a:solidFill>
                  <a:prstClr val="black"/>
                </a:solidFill>
                <a:latin typeface="Meiryo UI" panose="020B0604030504040204" pitchFamily="50" charset="-128"/>
                <a:ea typeface="Meiryo UI" panose="020B0604030504040204" pitchFamily="50" charset="-128"/>
              </a:rPr>
              <a:t>（自動音声応答）の導入予定（</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月）</a:t>
            </a:r>
            <a:endParaRPr lang="en-US" altLang="ja-JP" sz="1600" dirty="0">
              <a:solidFill>
                <a:prstClr val="black"/>
              </a:solidFill>
              <a:latin typeface="Meiryo UI" panose="020B0604030504040204" pitchFamily="50" charset="-128"/>
              <a:ea typeface="Meiryo UI" panose="020B0604030504040204" pitchFamily="50" charset="-128"/>
            </a:endParaRPr>
          </a:p>
          <a:p>
            <a:pPr marL="449263" indent="-449263" defTabSz="371475"/>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データ分析の結果、問合せの多い内容を優先的に   ガイダンス案内</a:t>
            </a:r>
          </a:p>
          <a:p>
            <a:pPr marL="232172" indent="-232172" defTabSz="371475">
              <a:spcBef>
                <a:spcPts val="1200"/>
              </a:spcBef>
              <a:buFont typeface="Wingdings" panose="05000000000000000000" pitchFamily="2" charset="2"/>
              <a:buChar char="Ø"/>
            </a:pPr>
            <a:r>
              <a:rPr lang="en-US" altLang="ja-JP" sz="1600" dirty="0">
                <a:solidFill>
                  <a:prstClr val="black"/>
                </a:solidFill>
                <a:latin typeface="Meiryo UI" panose="020B0604030504040204" pitchFamily="50" charset="-128"/>
                <a:ea typeface="Meiryo UI" panose="020B0604030504040204" pitchFamily="50" charset="-128"/>
              </a:rPr>
              <a:t>FAQ</a:t>
            </a:r>
            <a:r>
              <a:rPr lang="ja-JP" altLang="en-US" sz="1600" dirty="0">
                <a:solidFill>
                  <a:prstClr val="black"/>
                </a:solidFill>
                <a:latin typeface="Meiryo UI" panose="020B0604030504040204" pitchFamily="50" charset="-128"/>
                <a:ea typeface="Meiryo UI" panose="020B0604030504040204" pitchFamily="50" charset="-128"/>
              </a:rPr>
              <a:t>を市</a:t>
            </a:r>
            <a:r>
              <a:rPr lang="en-US" altLang="ja-JP" sz="1600" dirty="0">
                <a:solidFill>
                  <a:prstClr val="black"/>
                </a:solidFill>
                <a:latin typeface="Meiryo UI" panose="020B0604030504040204" pitchFamily="50" charset="-128"/>
                <a:ea typeface="Meiryo UI" panose="020B0604030504040204" pitchFamily="50" charset="-128"/>
              </a:rPr>
              <a:t>HP</a:t>
            </a:r>
            <a:r>
              <a:rPr lang="ja-JP" altLang="en-US" sz="1600" dirty="0">
                <a:solidFill>
                  <a:prstClr val="black"/>
                </a:solidFill>
                <a:latin typeface="Meiryo UI" panose="020B0604030504040204" pitchFamily="50" charset="-128"/>
                <a:ea typeface="Meiryo UI" panose="020B0604030504040204" pitchFamily="50" charset="-128"/>
              </a:rPr>
              <a:t>の目立つ位置にするなど、</a:t>
            </a:r>
          </a:p>
          <a:p>
            <a:pPr defTabSz="371475"/>
            <a:r>
              <a:rPr lang="ja-JP" altLang="en-US" sz="1600" dirty="0">
                <a:solidFill>
                  <a:prstClr val="black"/>
                </a:solidFill>
                <a:latin typeface="Meiryo UI" panose="020B0604030504040204" pitchFamily="50" charset="-128"/>
                <a:ea typeface="Meiryo UI" panose="020B0604030504040204" pitchFamily="50" charset="-128"/>
              </a:rPr>
              <a:t>　　周知・</a:t>
            </a:r>
            <a:r>
              <a:rPr lang="en-US" altLang="ja-JP" sz="1600" dirty="0">
                <a:solidFill>
                  <a:prstClr val="black"/>
                </a:solidFill>
                <a:latin typeface="Meiryo UI" panose="020B0604030504040204" pitchFamily="50" charset="-128"/>
                <a:ea typeface="Meiryo UI" panose="020B0604030504040204" pitchFamily="50" charset="-128"/>
              </a:rPr>
              <a:t>PR</a:t>
            </a:r>
            <a:r>
              <a:rPr lang="ja-JP" altLang="en-US" sz="1600" dirty="0">
                <a:solidFill>
                  <a:prstClr val="black"/>
                </a:solidFill>
                <a:latin typeface="Meiryo UI" panose="020B0604030504040204" pitchFamily="50" charset="-128"/>
                <a:ea typeface="Meiryo UI" panose="020B0604030504040204" pitchFamily="50" charset="-128"/>
              </a:rPr>
              <a:t>の改善予定（</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月）</a:t>
            </a:r>
          </a:p>
          <a:p>
            <a:pPr marL="232172" indent="-232172" defTabSz="371475">
              <a:spcBef>
                <a:spcPts val="1200"/>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rPr>
              <a:t>課題、ニーズごとの迅速な分析による</a:t>
            </a:r>
            <a:r>
              <a:rPr lang="en-US" altLang="ja-JP" sz="1600" dirty="0">
                <a:solidFill>
                  <a:prstClr val="black"/>
                </a:solidFill>
                <a:latin typeface="Meiryo UI" panose="020B0604030504040204" pitchFamily="50" charset="-128"/>
                <a:ea typeface="Meiryo UI" panose="020B0604030504040204" pitchFamily="50" charset="-128"/>
              </a:rPr>
              <a:t>FAQ</a:t>
            </a:r>
            <a:r>
              <a:rPr lang="ja-JP" altLang="en-US" sz="1600" dirty="0">
                <a:solidFill>
                  <a:prstClr val="black"/>
                </a:solidFill>
                <a:latin typeface="Meiryo UI" panose="020B0604030504040204" pitchFamily="50" charset="-128"/>
                <a:ea typeface="Meiryo UI" panose="020B0604030504040204" pitchFamily="50" charset="-128"/>
              </a:rPr>
              <a:t>の改善</a:t>
            </a:r>
          </a:p>
        </p:txBody>
      </p:sp>
      <p:sp>
        <p:nvSpPr>
          <p:cNvPr id="2" name="テキスト ボックス 1"/>
          <p:cNvSpPr txBox="1"/>
          <p:nvPr/>
        </p:nvSpPr>
        <p:spPr>
          <a:xfrm>
            <a:off x="257758" y="4048838"/>
            <a:ext cx="1501063" cy="342401"/>
          </a:xfrm>
          <a:prstGeom prst="rect">
            <a:avLst/>
          </a:prstGeom>
          <a:noFill/>
        </p:spPr>
        <p:txBody>
          <a:bodyPr wrap="square" rtlCol="0">
            <a:spAutoFit/>
          </a:bodyPr>
          <a:lstStyle/>
          <a:p>
            <a:pPr defTabSz="371475"/>
            <a:r>
              <a:rPr kumimoji="1" lang="en-US" altLang="ja-JP" sz="1600" b="1" dirty="0">
                <a:solidFill>
                  <a:prstClr val="black"/>
                </a:solidFill>
                <a:latin typeface="Meiryo UI" panose="020B0604030504040204" pitchFamily="50" charset="-128"/>
                <a:ea typeface="Meiryo UI" panose="020B0604030504040204" pitchFamily="50" charset="-128"/>
              </a:rPr>
              <a:t>【</a:t>
            </a:r>
            <a:r>
              <a:rPr kumimoji="1" lang="ja-JP" altLang="en-US" sz="1600" b="1" dirty="0">
                <a:solidFill>
                  <a:prstClr val="black"/>
                </a:solidFill>
                <a:latin typeface="Meiryo UI" panose="020B0604030504040204" pitchFamily="50" charset="-128"/>
                <a:ea typeface="Meiryo UI" panose="020B0604030504040204" pitchFamily="50" charset="-128"/>
              </a:rPr>
              <a:t>分析結果</a:t>
            </a:r>
            <a:r>
              <a:rPr kumimoji="1" lang="en-US" altLang="ja-JP" sz="1600" b="1" dirty="0">
                <a:solidFill>
                  <a:prstClr val="black"/>
                </a:solidFill>
                <a:latin typeface="Meiryo UI" panose="020B0604030504040204" pitchFamily="50" charset="-128"/>
                <a:ea typeface="Meiryo UI" panose="020B0604030504040204" pitchFamily="50" charset="-128"/>
              </a:rPr>
              <a:t>】</a:t>
            </a:r>
            <a:endParaRPr kumimoji="1" lang="ja-JP" altLang="en-US" sz="1600" b="1" dirty="0">
              <a:solidFill>
                <a:prstClr val="black"/>
              </a:solidFill>
              <a:latin typeface="Meiryo UI" panose="020B0604030504040204" pitchFamily="50" charset="-128"/>
              <a:ea typeface="Meiryo UI" panose="020B0604030504040204" pitchFamily="50" charset="-128"/>
            </a:endParaRPr>
          </a:p>
        </p:txBody>
      </p:sp>
      <p:sp>
        <p:nvSpPr>
          <p:cNvPr id="3" name="二等辺三角形 2"/>
          <p:cNvSpPr/>
          <p:nvPr/>
        </p:nvSpPr>
        <p:spPr>
          <a:xfrm rot="5400000">
            <a:off x="4599634" y="5155529"/>
            <a:ext cx="1002478" cy="295751"/>
          </a:xfrm>
          <a:prstGeom prst="triangle">
            <a:avLst/>
          </a:prstGeom>
          <a:solidFill>
            <a:srgbClr val="57D9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endParaRPr kumimoji="1" lang="ja-JP" altLang="en-US" sz="1463">
              <a:solidFill>
                <a:prstClr val="white"/>
              </a:solidFill>
              <a:latin typeface="Calibri" panose="020F0502020204030204"/>
              <a:ea typeface="游ゴシック" panose="020B0400000000000000" pitchFamily="50" charset="-128"/>
            </a:endParaRPr>
          </a:p>
        </p:txBody>
      </p:sp>
      <p:sp>
        <p:nvSpPr>
          <p:cNvPr id="13" name="正方形/長方形 12"/>
          <p:cNvSpPr/>
          <p:nvPr/>
        </p:nvSpPr>
        <p:spPr>
          <a:xfrm>
            <a:off x="85082" y="71339"/>
            <a:ext cx="828000" cy="432000"/>
          </a:xfrm>
          <a:prstGeom prst="rect">
            <a:avLst/>
          </a:prstGeom>
          <a:solidFill>
            <a:srgbClr val="703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行　政</a:t>
            </a:r>
          </a:p>
        </p:txBody>
      </p:sp>
      <p:cxnSp>
        <p:nvCxnSpPr>
          <p:cNvPr id="15" name="直線コネクタ 14"/>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441158" y="100510"/>
            <a:ext cx="7027886"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大阪市総合コールセンター（なにわコール）データ分析</a:t>
            </a:r>
          </a:p>
        </p:txBody>
      </p:sp>
      <p:sp>
        <p:nvSpPr>
          <p:cNvPr id="17" name="テキスト ボックス 16">
            <a:extLst>
              <a:ext uri="{FF2B5EF4-FFF2-40B4-BE49-F238E27FC236}">
                <a16:creationId xmlns:a16="http://schemas.microsoft.com/office/drawing/2014/main" id="{947A25F8-5174-4D82-86B7-EC27D927DBF6}"/>
              </a:ext>
            </a:extLst>
          </p:cNvPr>
          <p:cNvSpPr txBox="1"/>
          <p:nvPr/>
        </p:nvSpPr>
        <p:spPr>
          <a:xfrm>
            <a:off x="5248749" y="4048838"/>
            <a:ext cx="1501063" cy="342401"/>
          </a:xfrm>
          <a:prstGeom prst="rect">
            <a:avLst/>
          </a:prstGeom>
          <a:noFill/>
        </p:spPr>
        <p:txBody>
          <a:bodyPr wrap="square" rtlCol="0">
            <a:spAutoFit/>
          </a:bodyPr>
          <a:lstStyle/>
          <a:p>
            <a:pPr defTabSz="371475"/>
            <a:r>
              <a:rPr kumimoji="1" lang="en-US" altLang="ja-JP" sz="1600" b="1" dirty="0">
                <a:solidFill>
                  <a:prstClr val="black"/>
                </a:solidFill>
                <a:latin typeface="Meiryo UI" panose="020B0604030504040204" pitchFamily="50" charset="-128"/>
                <a:ea typeface="Meiryo UI" panose="020B0604030504040204" pitchFamily="50" charset="-128"/>
              </a:rPr>
              <a:t>【</a:t>
            </a:r>
            <a:r>
              <a:rPr kumimoji="1" lang="ja-JP" altLang="en-US" sz="1600" b="1" dirty="0">
                <a:solidFill>
                  <a:prstClr val="black"/>
                </a:solidFill>
                <a:latin typeface="Meiryo UI" panose="020B0604030504040204" pitchFamily="50" charset="-128"/>
                <a:ea typeface="Meiryo UI" panose="020B0604030504040204" pitchFamily="50" charset="-128"/>
              </a:rPr>
              <a:t>取組</a:t>
            </a:r>
            <a:r>
              <a:rPr kumimoji="1" lang="en-US" altLang="ja-JP" sz="1600" b="1" dirty="0">
                <a:solidFill>
                  <a:prstClr val="black"/>
                </a:solidFill>
                <a:latin typeface="Meiryo UI" panose="020B0604030504040204" pitchFamily="50" charset="-128"/>
                <a:ea typeface="Meiryo UI" panose="020B0604030504040204" pitchFamily="50" charset="-128"/>
              </a:rPr>
              <a:t>】</a:t>
            </a:r>
            <a:endParaRPr kumimoji="1" lang="ja-JP" altLang="en-US" sz="1600" b="1" dirty="0">
              <a:solidFill>
                <a:prstClr val="black"/>
              </a:solidFill>
              <a:latin typeface="Meiryo UI" panose="020B0604030504040204" pitchFamily="50" charset="-128"/>
              <a:ea typeface="Meiryo UI" panose="020B0604030504040204" pitchFamily="50" charset="-128"/>
            </a:endParaRPr>
          </a:p>
        </p:txBody>
      </p:sp>
      <p:sp>
        <p:nvSpPr>
          <p:cNvPr id="18" name="スライド番号プレースホルダー 3"/>
          <p:cNvSpPr>
            <a:spLocks noGrp="1"/>
          </p:cNvSpPr>
          <p:nvPr>
            <p:ph type="sldNum" sz="quarter" idx="12"/>
          </p:nvPr>
        </p:nvSpPr>
        <p:spPr>
          <a:xfrm>
            <a:off x="9419303" y="6440130"/>
            <a:ext cx="468000"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9" name="テキスト ボックス 18"/>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smtClean="0">
                <a:latin typeface="Meiryo UI" panose="020B0604030504040204" pitchFamily="50" charset="-128"/>
                <a:ea typeface="Meiryo UI" panose="020B0604030504040204" pitchFamily="50" charset="-128"/>
              </a:rPr>
              <a:t>R2</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分析実施</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807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テキスト ボックス 22"/>
          <p:cNvSpPr txBox="1"/>
          <p:nvPr/>
        </p:nvSpPr>
        <p:spPr>
          <a:xfrm>
            <a:off x="381001" y="-40176"/>
            <a:ext cx="9119224" cy="583272"/>
          </a:xfrm>
          <a:prstGeom prst="rect">
            <a:avLst/>
          </a:prstGeom>
          <a:noFill/>
        </p:spPr>
        <p:txBody>
          <a:bodyPr wrap="square" rtlCol="0" anchor="ctr" anchorCtr="0">
            <a:noAutofit/>
          </a:bodyPr>
          <a:lstStyle/>
          <a:p>
            <a:pPr lvl="0" algn="ctr"/>
            <a:r>
              <a:rPr kumimoji="1" lang="ja-JP" altLang="en-US" sz="2400" b="1" dirty="0">
                <a:solidFill>
                  <a:prstClr val="black"/>
                </a:solidFill>
                <a:latin typeface="Meiryo UI" panose="020B0604030504040204" pitchFamily="50" charset="-128"/>
                <a:ea typeface="Meiryo UI" panose="020B0604030504040204" pitchFamily="50" charset="-128"/>
              </a:rPr>
              <a:t>大阪市におけるスマートシティ戦略の推進</a:t>
            </a:r>
          </a:p>
        </p:txBody>
      </p:sp>
      <p:cxnSp>
        <p:nvCxnSpPr>
          <p:cNvPr id="24" name="直線コネクタ 23"/>
          <p:cNvCxnSpPr/>
          <p:nvPr/>
        </p:nvCxnSpPr>
        <p:spPr bwMode="gray">
          <a:xfrm>
            <a:off x="1892296" y="439888"/>
            <a:ext cx="6370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363333" y="3281150"/>
            <a:ext cx="7224437" cy="246221"/>
          </a:xfrm>
          <a:prstGeom prst="rect">
            <a:avLst/>
          </a:prstGeom>
          <a:noFill/>
        </p:spPr>
        <p:txBody>
          <a:bodyPr wrap="square" lIns="0" tIns="0" rIns="0" bIns="0" rtlCol="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これまで比較的取組が進んできた分野</a:t>
            </a:r>
            <a:r>
              <a:rPr kumimoji="1" lang="ja-JP" altLang="en-US" sz="1600" b="0" i="0" u="none" strike="noStrike" kern="1200" cap="none" spc="0" normalizeH="0" baseline="0" noProof="0" dirty="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（行政運営の効率化等をめざす</a:t>
            </a:r>
            <a:r>
              <a:rPr kumimoji="1" lang="ja-JP" altLang="en-US" sz="1600" b="1" i="0" u="none" strike="noStrike" kern="1200" cap="none" spc="0" normalizeH="0" baseline="0" noProof="0" dirty="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「行政</a:t>
            </a:r>
            <a:r>
              <a:rPr kumimoji="1" lang="en-US" altLang="ja-JP" sz="1600" b="1" i="0" u="none" strike="noStrike" kern="1200" cap="none" spc="0" normalizeH="0" baseline="0" noProof="0" dirty="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DX</a:t>
            </a:r>
            <a:r>
              <a:rPr kumimoji="1" lang="ja-JP" altLang="en-US" sz="1600" b="1" i="0" u="none" strike="noStrike" kern="1200" cap="none" spc="0" normalizeH="0" baseline="0" noProof="0" dirty="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4472C4">
                    <a:lumMod val="50000"/>
                  </a:srgbClr>
                </a:solidFill>
                <a:effectLst/>
                <a:uLnTx/>
                <a:uFillTx/>
                <a:latin typeface="Meiryo UI" panose="020B0604030504040204" pitchFamily="50" charset="-128"/>
                <a:ea typeface="Meiryo UI" panose="020B0604030504040204" pitchFamily="50" charset="-128"/>
                <a:cs typeface="+mn-cs"/>
              </a:rPr>
              <a:t>）</a:t>
            </a:r>
          </a:p>
        </p:txBody>
      </p:sp>
      <p:sp>
        <p:nvSpPr>
          <p:cNvPr id="26" name="テキスト ボックス 25"/>
          <p:cNvSpPr txBox="1"/>
          <p:nvPr/>
        </p:nvSpPr>
        <p:spPr>
          <a:xfrm>
            <a:off x="1562759" y="3832978"/>
            <a:ext cx="6816470" cy="492443"/>
          </a:xfrm>
          <a:prstGeom prst="rect">
            <a:avLst/>
          </a:prstGeom>
          <a:noFill/>
        </p:spPr>
        <p:txBody>
          <a:bodyPr wrap="square" lIns="0" tIns="0" rIns="0" bIns="0" rtlCol="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今後取組を一層推進していく分野</a:t>
            </a:r>
            <a:endParaRPr kumimoji="1" lang="en-US" altLang="ja-JP"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市民サービスの向上や地域社会への貢献等をめざす</a:t>
            </a: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「地域</a:t>
            </a:r>
            <a:r>
              <a:rPr kumimoji="1" lang="ja-JP" altLang="en-US" sz="1600" b="1" dirty="0">
                <a:solidFill>
                  <a:srgbClr val="FF0000"/>
                </a:solidFill>
                <a:latin typeface="Meiryo UI" panose="020B0604030504040204" pitchFamily="50" charset="-128"/>
                <a:ea typeface="Meiryo UI" panose="020B0604030504040204" pitchFamily="50" charset="-128"/>
              </a:rPr>
              <a:t>社会のデジタル化</a:t>
            </a: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984865" y="5086538"/>
            <a:ext cx="3888000" cy="503590"/>
          </a:xfrm>
          <a:prstGeom prst="rect">
            <a:avLst/>
          </a:prstGeom>
          <a:solidFill>
            <a:schemeClr val="accent6">
              <a:lumMod val="40000"/>
              <a:lumOff val="60000"/>
            </a:schemeClr>
          </a:solidFill>
        </p:spPr>
        <p:txBody>
          <a:bodyPr wrap="square" lIns="36000" tIns="36000" rIns="36000" bIns="3600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区長会議と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戦略室が連携し、区職員の気づきから</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区民ニーズを掘り起こし、モデル事業の創出をめざす</a:t>
            </a: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5066390" y="5086538"/>
            <a:ext cx="3888000" cy="503590"/>
          </a:xfrm>
          <a:prstGeom prst="rect">
            <a:avLst/>
          </a:prstGeom>
          <a:solidFill>
            <a:schemeClr val="accent6">
              <a:lumMod val="40000"/>
              <a:lumOff val="60000"/>
            </a:schemeClr>
          </a:solidFill>
        </p:spPr>
        <p:txBody>
          <a:bodyPr wrap="square" lIns="36000" tIns="36000" rIns="36000" bIns="3600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インフラ系部局と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戦略室による検討</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WG</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を設置し、検討した事業案の実装をめざす</a:t>
            </a: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p:cNvSpPr/>
          <p:nvPr/>
        </p:nvSpPr>
        <p:spPr>
          <a:xfrm>
            <a:off x="984865" y="4737019"/>
            <a:ext cx="3888000" cy="349702"/>
          </a:xfrm>
          <a:prstGeom prst="rect">
            <a:avLst/>
          </a:prstGeom>
          <a:solidFill>
            <a:schemeClr val="accent6">
              <a:lumMod val="75000"/>
            </a:schemeClr>
          </a:solidFill>
        </p:spPr>
        <p:txBody>
          <a:bodyPr wrap="square" lIns="36000" tIns="36000" rIns="36000" bIns="3600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区に</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おける</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ICT</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活用に関する取組</a:t>
            </a:r>
            <a:endParaRPr kumimoji="0"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5066390" y="4737019"/>
            <a:ext cx="3888000" cy="349702"/>
          </a:xfrm>
          <a:prstGeom prst="rect">
            <a:avLst/>
          </a:prstGeom>
          <a:solidFill>
            <a:schemeClr val="accent6">
              <a:lumMod val="75000"/>
            </a:schemeClr>
          </a:solidFill>
        </p:spPr>
        <p:txBody>
          <a:bodyPr wrap="square" lIns="36000" tIns="36000" rIns="36000" bIns="3600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都市インフラへの</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ICT</a:t>
            </a: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活用</a:t>
            </a:r>
            <a:r>
              <a:rPr kumimoji="1" lang="ja-JP" altLang="en-US" b="1" noProof="0" dirty="0" smtClean="0">
                <a:solidFill>
                  <a:prstClr val="white"/>
                </a:solidFill>
                <a:latin typeface="Meiryo UI" panose="020B0604030504040204" pitchFamily="50" charset="-128"/>
                <a:ea typeface="Meiryo UI" panose="020B0604030504040204" pitchFamily="50" charset="-128"/>
              </a:rPr>
              <a:t>に関する取組</a:t>
            </a:r>
            <a:endPar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二等辺三角形 38"/>
          <p:cNvSpPr/>
          <p:nvPr/>
        </p:nvSpPr>
        <p:spPr>
          <a:xfrm rot="10800000">
            <a:off x="1879218" y="5619308"/>
            <a:ext cx="1800000" cy="216000"/>
          </a:xfrm>
          <a:prstGeom prst="triangle">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 name="二等辺三角形 39"/>
          <p:cNvSpPr/>
          <p:nvPr/>
        </p:nvSpPr>
        <p:spPr>
          <a:xfrm rot="10800000">
            <a:off x="6230317" y="5618006"/>
            <a:ext cx="1800000" cy="216000"/>
          </a:xfrm>
          <a:prstGeom prst="triangle">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8" name="二等辺三角形 47"/>
          <p:cNvSpPr/>
          <p:nvPr/>
        </p:nvSpPr>
        <p:spPr>
          <a:xfrm rot="10800000">
            <a:off x="3535552" y="3581218"/>
            <a:ext cx="2880000" cy="216000"/>
          </a:xfrm>
          <a:prstGeom prst="triangle">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1" name="メモ 35">
            <a:extLst>
              <a:ext uri="{FF2B5EF4-FFF2-40B4-BE49-F238E27FC236}">
                <a16:creationId xmlns:a16="http://schemas.microsoft.com/office/drawing/2014/main" id="{A3C82B38-C5D7-44AE-9F43-D5EA31833C68}"/>
              </a:ext>
            </a:extLst>
          </p:cNvPr>
          <p:cNvSpPr/>
          <p:nvPr/>
        </p:nvSpPr>
        <p:spPr>
          <a:xfrm>
            <a:off x="1363333" y="5880810"/>
            <a:ext cx="7224437" cy="936000"/>
          </a:xfrm>
          <a:prstGeom prst="foldedCorner">
            <a:avLst/>
          </a:prstGeom>
          <a:solidFill>
            <a:srgbClr val="FFD966"/>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「市民</a:t>
            </a:r>
            <a:r>
              <a:rPr kumimoji="1" lang="ja-JP" altLang="en-US" sz="2000" b="1" dirty="0">
                <a:solidFill>
                  <a:sysClr val="windowText" lastClr="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サービスの向上（利便性向上）</a:t>
            </a:r>
            <a:r>
              <a:rPr kumimoji="1" lang="ja-JP" altLang="en-US"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a:t>
            </a:r>
            <a:endParaRPr kumimoji="1" lang="en-US" altLang="ja-JP"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「地域社会への貢献（都市機能の強化</a:t>
            </a:r>
            <a:r>
              <a:rPr kumimoji="1" lang="ja-JP" altLang="en-US" sz="2000" b="1" dirty="0">
                <a:solidFill>
                  <a:sysClr val="windowText" lastClr="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en-US" altLang="ja-JP"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SDGs</a:t>
            </a:r>
            <a:r>
              <a:rPr kumimoji="1" lang="ja-JP" altLang="en-US"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達成等）」</a:t>
            </a:r>
            <a:endParaRPr kumimoji="1" lang="en-US" altLang="ja-JP"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に向け、行政</a:t>
            </a:r>
            <a:r>
              <a:rPr kumimoji="1" lang="en-US" altLang="ja-JP"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DX</a:t>
            </a:r>
            <a:r>
              <a:rPr kumimoji="1" lang="ja-JP" altLang="en-US"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の強化に加え、地域</a:t>
            </a:r>
            <a:r>
              <a:rPr kumimoji="1" lang="ja-JP" altLang="en-US">
                <a:solidFill>
                  <a:sysClr val="windowText" lastClr="000000"/>
                </a:solidFill>
                <a:latin typeface="Meiryo UI" panose="020B0604030504040204" pitchFamily="50" charset="-128"/>
                <a:ea typeface="Meiryo UI" panose="020B0604030504040204" pitchFamily="50" charset="-128"/>
              </a:rPr>
              <a:t>社会のデジタル化</a:t>
            </a:r>
            <a:r>
              <a:rPr kumimoji="1" lang="ja-JP" altLang="en-US"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rPr>
              <a:t>を</a:t>
            </a:r>
            <a:r>
              <a:rPr kumimoji="1" lang="ja-JP" altLang="en-US"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一層推進</a:t>
            </a:r>
          </a:p>
        </p:txBody>
      </p:sp>
      <p:grpSp>
        <p:nvGrpSpPr>
          <p:cNvPr id="70" name="グループ化 69"/>
          <p:cNvGrpSpPr/>
          <p:nvPr/>
        </p:nvGrpSpPr>
        <p:grpSpPr>
          <a:xfrm>
            <a:off x="696112" y="538803"/>
            <a:ext cx="8376174" cy="2632715"/>
            <a:chOff x="249437" y="1740577"/>
            <a:chExt cx="5872368" cy="1942267"/>
          </a:xfrm>
        </p:grpSpPr>
        <p:sp>
          <p:nvSpPr>
            <p:cNvPr id="71" name="楕円 70"/>
            <p:cNvSpPr/>
            <p:nvPr/>
          </p:nvSpPr>
          <p:spPr>
            <a:xfrm>
              <a:off x="4120156" y="1754848"/>
              <a:ext cx="1080000" cy="690527"/>
            </a:xfrm>
            <a:prstGeom prst="ellipse">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2" name="楕円 71"/>
            <p:cNvSpPr/>
            <p:nvPr/>
          </p:nvSpPr>
          <p:spPr>
            <a:xfrm>
              <a:off x="4120156" y="2404731"/>
              <a:ext cx="1080000" cy="690527"/>
            </a:xfrm>
            <a:prstGeom prst="ellipse">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73" name="楕円 72"/>
            <p:cNvSpPr/>
            <p:nvPr/>
          </p:nvSpPr>
          <p:spPr>
            <a:xfrm>
              <a:off x="4120156" y="2992317"/>
              <a:ext cx="1080000" cy="690527"/>
            </a:xfrm>
            <a:prstGeom prst="ellipse">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4" name="正方形/長方形 73"/>
            <p:cNvSpPr/>
            <p:nvPr/>
          </p:nvSpPr>
          <p:spPr>
            <a:xfrm>
              <a:off x="249437" y="1740577"/>
              <a:ext cx="520590" cy="1890081"/>
            </a:xfrm>
            <a:prstGeom prst="rect">
              <a:avLst/>
            </a:prstGeom>
            <a:solidFill>
              <a:schemeClr val="accent6">
                <a:lumMod val="20000"/>
                <a:lumOff val="80000"/>
              </a:schemeClr>
            </a:solidFill>
            <a:ln w="12700">
              <a:solidFill>
                <a:schemeClr val="accent6"/>
              </a:solidFill>
            </a:ln>
          </p:spPr>
          <p:txBody>
            <a:bodyPr vert="eaVert" wrap="square" lIns="72000" tIns="288000" rIns="72000" bIns="288000" anchor="ctr" anchorCtr="0">
              <a:noAutofit/>
            </a:bodyPr>
            <a:lstStyle/>
            <a:p>
              <a:pPr marL="0" marR="0" lvl="0" indent="0" algn="dist" defTabSz="457200" rtl="0" eaLnBrk="1" fontAlgn="auto" latinLnBrk="0" hangingPunct="1">
                <a:lnSpc>
                  <a:spcPts val="2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ＩＣＴ活用</a:t>
              </a:r>
            </a:p>
          </p:txBody>
        </p:sp>
        <p:sp>
          <p:nvSpPr>
            <p:cNvPr id="75" name="ストライプ矢印 74"/>
            <p:cNvSpPr/>
            <p:nvPr/>
          </p:nvSpPr>
          <p:spPr>
            <a:xfrm>
              <a:off x="784274" y="1765447"/>
              <a:ext cx="3417856" cy="637884"/>
            </a:xfrm>
            <a:prstGeom prst="stripedRightArrow">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6" name="ストライプ矢印 75"/>
            <p:cNvSpPr/>
            <p:nvPr/>
          </p:nvSpPr>
          <p:spPr>
            <a:xfrm>
              <a:off x="784274" y="2396665"/>
              <a:ext cx="3417856" cy="637884"/>
            </a:xfrm>
            <a:prstGeom prst="stripedRightArrow">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ストライプ矢印 76"/>
            <p:cNvSpPr/>
            <p:nvPr/>
          </p:nvSpPr>
          <p:spPr>
            <a:xfrm>
              <a:off x="784274" y="3018158"/>
              <a:ext cx="3417856" cy="637884"/>
            </a:xfrm>
            <a:prstGeom prst="stripedRightArrow">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正方形/長方形 77"/>
            <p:cNvSpPr/>
            <p:nvPr/>
          </p:nvSpPr>
          <p:spPr>
            <a:xfrm>
              <a:off x="1619949" y="1740578"/>
              <a:ext cx="2160937" cy="1890080"/>
            </a:xfrm>
            <a:prstGeom prst="rect">
              <a:avLst/>
            </a:prstGeom>
            <a:solidFill>
              <a:srgbClr val="FFFFCC"/>
            </a:solidFill>
            <a:ln w="12700">
              <a:solidFill>
                <a:srgbClr val="FFC000"/>
              </a:solidFill>
            </a:ln>
          </p:spPr>
          <p:txBody>
            <a:bodyPr wrap="square" lIns="72000" tIns="72000" rIns="72000" bIns="72000" anchor="ctr" anchorCtr="0">
              <a:noAutofit/>
            </a:bodyPr>
            <a:lstStyle/>
            <a:p>
              <a:pPr marL="285750" marR="0" lvl="0" indent="-285750" algn="l" defTabSz="457200"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行政手続きのオンライン化</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行政サービスのリモート化</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オープンデータ、</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EBPM</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の推進</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データ標準化</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オンデマンド交通</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都市インフラのデジタル化</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等最先端テクノロジー活用</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を活用した</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BPR</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の推進</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教育</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0"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防災分野での</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活用</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災害に強い</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インフラ再整備</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ｸﾗｳﾄﾞｻｰﾋﾞｽ利用</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情報セキュリティ対策強化　　など</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9" name="テキスト ボックス 78"/>
            <p:cNvSpPr txBox="1"/>
            <p:nvPr/>
          </p:nvSpPr>
          <p:spPr>
            <a:xfrm>
              <a:off x="905548" y="1960835"/>
              <a:ext cx="620588" cy="253863"/>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住民</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目線</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0" name="テキスト ボックス 79"/>
            <p:cNvSpPr txBox="1"/>
            <p:nvPr/>
          </p:nvSpPr>
          <p:spPr>
            <a:xfrm>
              <a:off x="829204" y="2579751"/>
              <a:ext cx="773277" cy="271062"/>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自治体組織</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目線</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1" name="テキスト ボックス 80"/>
            <p:cNvSpPr txBox="1"/>
            <p:nvPr/>
          </p:nvSpPr>
          <p:spPr>
            <a:xfrm>
              <a:off x="834893" y="3197354"/>
              <a:ext cx="773277" cy="271062"/>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社会貢献</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目線</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二等辺三角形 81"/>
            <p:cNvSpPr/>
            <p:nvPr/>
          </p:nvSpPr>
          <p:spPr>
            <a:xfrm rot="5400000">
              <a:off x="4452091" y="2555025"/>
              <a:ext cx="1890080" cy="261185"/>
            </a:xfrm>
            <a:prstGeom prst="triangle">
              <a:avLst>
                <a:gd name="adj" fmla="val 49639"/>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3" name="正方形/長方形 82"/>
            <p:cNvSpPr/>
            <p:nvPr/>
          </p:nvSpPr>
          <p:spPr>
            <a:xfrm>
              <a:off x="5601215" y="1754848"/>
              <a:ext cx="520590" cy="1875810"/>
            </a:xfrm>
            <a:prstGeom prst="rect">
              <a:avLst/>
            </a:prstGeom>
            <a:solidFill>
              <a:srgbClr val="FFE7FF"/>
            </a:solidFill>
            <a:ln w="28575">
              <a:solidFill>
                <a:srgbClr val="FF0000"/>
              </a:solidFill>
            </a:ln>
          </p:spPr>
          <p:txBody>
            <a:bodyPr vert="eaVert" wrap="square" lIns="72000" tIns="108000" rIns="72000" bIns="108000" anchor="ctr" anchorCtr="0">
              <a:noAutofit/>
            </a:bodyPr>
            <a:lstStyle/>
            <a:p>
              <a:pPr marL="0" marR="0" lvl="0" indent="0" algn="dist" defTabSz="457200" rtl="0" eaLnBrk="1" fontAlgn="auto" latinLnBrk="0" hangingPunct="1">
                <a:lnSpc>
                  <a:spcPts val="2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市民ＱＯＬの向上</a:t>
              </a:r>
            </a:p>
          </p:txBody>
        </p:sp>
      </p:grpSp>
      <p:sp>
        <p:nvSpPr>
          <p:cNvPr id="84" name="正方形/長方形 83"/>
          <p:cNvSpPr/>
          <p:nvPr/>
        </p:nvSpPr>
        <p:spPr bwMode="auto">
          <a:xfrm>
            <a:off x="6271320" y="463840"/>
            <a:ext cx="1440000" cy="1111626"/>
          </a:xfrm>
          <a:prstGeom prst="rect">
            <a:avLst/>
          </a:prstGeom>
          <a:noFill/>
          <a:ln w="57150" cmpd="sng">
            <a:noFill/>
            <a:prstDash val="soli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0" lang="ja-JP" altLang="en-US" sz="14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itchFamily="50" charset="-128"/>
                <a:sym typeface="Helvetica Light"/>
              </a:rPr>
              <a:t>市民サービス</a:t>
            </a:r>
            <a:r>
              <a:rPr kumimoji="0"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itchFamily="50" charset="-128"/>
              </a:rPr>
              <a:t/>
            </a:r>
            <a:br>
              <a:rPr kumimoji="0"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itchFamily="50" charset="-128"/>
              </a:rPr>
            </a:br>
            <a:r>
              <a:rPr kumimoji="0" lang="ja-JP" altLang="en-US" sz="14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itchFamily="50" charset="-128"/>
                <a:sym typeface="Helvetica Light"/>
              </a:rPr>
              <a:t>の</a:t>
            </a:r>
            <a:r>
              <a:rPr kumimoji="0"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itchFamily="50" charset="-128"/>
              </a:rPr>
              <a:t>向上</a:t>
            </a:r>
            <a:endParaRPr kumimoji="1" lang="ja-JP" altLang="en-US" sz="14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itchFamily="50" charset="-128"/>
              <a:sym typeface="Helvetica Light"/>
            </a:endParaRPr>
          </a:p>
        </p:txBody>
      </p:sp>
      <p:sp>
        <p:nvSpPr>
          <p:cNvPr id="85" name="正方形/長方形 84"/>
          <p:cNvSpPr/>
          <p:nvPr/>
        </p:nvSpPr>
        <p:spPr bwMode="auto">
          <a:xfrm>
            <a:off x="6271320" y="1316788"/>
            <a:ext cx="1440000" cy="1111626"/>
          </a:xfrm>
          <a:prstGeom prst="rect">
            <a:avLst/>
          </a:prstGeom>
          <a:noFill/>
          <a:ln w="57150" cmpd="sng">
            <a:noFill/>
            <a:prstDash val="soli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0" lang="ja-JP" altLang="en-US" sz="1400"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itchFamily="50" charset="-128"/>
                <a:sym typeface="Helvetica Light"/>
              </a:rPr>
              <a:t>行政運営の</a:t>
            </a:r>
            <a:endParaRPr kumimoji="0" lang="en-US" altLang="ja-JP" sz="1400"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itchFamily="50" charset="-128"/>
              <a:sym typeface="Helvetica Light"/>
            </a:endParaRPr>
          </a:p>
          <a:p>
            <a:pPr marL="0" marR="0" lvl="0" indent="0" algn="ctr" defTabSz="914400" rtl="0" eaLnBrk="1" fontAlgn="base" latinLnBrk="0" hangingPunct="1">
              <a:lnSpc>
                <a:spcPct val="140000"/>
              </a:lnSpc>
              <a:spcBef>
                <a:spcPct val="10000"/>
              </a:spcBef>
              <a:spcAft>
                <a:spcPct val="0"/>
              </a:spcAft>
              <a:buClrTx/>
              <a:buSzTx/>
              <a:buFontTx/>
              <a:buNone/>
              <a:tabLst/>
              <a:defRPr/>
            </a:pPr>
            <a:r>
              <a:rPr kumimoji="0" lang="ja-JP" altLang="en-US" sz="1400"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itchFamily="50" charset="-128"/>
                <a:sym typeface="Helvetica Light"/>
              </a:rPr>
              <a:t>効率化</a:t>
            </a:r>
            <a:endParaRPr kumimoji="1" lang="ja-JP" altLang="en-US" sz="1400"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メイリオ" pitchFamily="50" charset="-128"/>
              <a:sym typeface="Helvetica Light"/>
            </a:endParaRPr>
          </a:p>
        </p:txBody>
      </p:sp>
      <p:sp>
        <p:nvSpPr>
          <p:cNvPr id="86" name="正方形/長方形 85"/>
          <p:cNvSpPr/>
          <p:nvPr/>
        </p:nvSpPr>
        <p:spPr bwMode="auto">
          <a:xfrm>
            <a:off x="6271320" y="2145389"/>
            <a:ext cx="1440000" cy="1111626"/>
          </a:xfrm>
          <a:prstGeom prst="rect">
            <a:avLst/>
          </a:prstGeom>
          <a:noFill/>
          <a:ln w="57150" cmpd="sng">
            <a:noFill/>
            <a:prstDash val="soli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0"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itchFamily="50" charset="-128"/>
              </a:rPr>
              <a:t>地域社会</a:t>
            </a:r>
            <a:endParaRPr kumimoji="0"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ctr" defTabSz="914400" rtl="0" eaLnBrk="1" fontAlgn="base" latinLnBrk="0" hangingPunct="1">
              <a:lnSpc>
                <a:spcPct val="140000"/>
              </a:lnSpc>
              <a:spcBef>
                <a:spcPct val="10000"/>
              </a:spcBef>
              <a:spcAft>
                <a:spcPct val="0"/>
              </a:spcAft>
              <a:buClrTx/>
              <a:buSzTx/>
              <a:buFontTx/>
              <a:buNone/>
              <a:tabLst/>
              <a:defRPr/>
            </a:pPr>
            <a:r>
              <a:rPr kumimoji="0" lang="ja-JP" altLang="en-US" sz="1400" b="1" i="0" u="none"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メイリオ" pitchFamily="50" charset="-128"/>
              </a:rPr>
              <a:t>への</a:t>
            </a:r>
            <a:r>
              <a:rPr kumimoji="0"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itchFamily="50" charset="-128"/>
              </a:rPr>
              <a:t>貢献</a:t>
            </a:r>
            <a:endParaRPr kumimoji="1" lang="ja-JP" altLang="en-US" sz="14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itchFamily="50" charset="-128"/>
              <a:sym typeface="Helvetica Light"/>
            </a:endParaRPr>
          </a:p>
        </p:txBody>
      </p:sp>
      <p:grpSp>
        <p:nvGrpSpPr>
          <p:cNvPr id="4" name="グループ化 3"/>
          <p:cNvGrpSpPr/>
          <p:nvPr/>
        </p:nvGrpSpPr>
        <p:grpSpPr>
          <a:xfrm>
            <a:off x="2935964" y="4310428"/>
            <a:ext cx="4079175" cy="423721"/>
            <a:chOff x="2779218" y="4380425"/>
            <a:chExt cx="4079175" cy="420228"/>
          </a:xfrm>
        </p:grpSpPr>
        <p:cxnSp>
          <p:nvCxnSpPr>
            <p:cNvPr id="3" name="カギ線コネクタ 2"/>
            <p:cNvCxnSpPr/>
            <p:nvPr/>
          </p:nvCxnSpPr>
          <p:spPr>
            <a:xfrm rot="5400000">
              <a:off x="3587900" y="3571743"/>
              <a:ext cx="420228" cy="2037591"/>
            </a:xfrm>
            <a:prstGeom prst="bentConnector3">
              <a:avLst/>
            </a:prstGeom>
            <a:ln w="762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42" name="カギ線コネクタ 41"/>
            <p:cNvCxnSpPr/>
            <p:nvPr/>
          </p:nvCxnSpPr>
          <p:spPr>
            <a:xfrm rot="16200000" flipH="1">
              <a:off x="5629484" y="3571743"/>
              <a:ext cx="420228" cy="2037591"/>
            </a:xfrm>
            <a:prstGeom prst="bentConnector3">
              <a:avLst/>
            </a:prstGeom>
            <a:ln w="762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35" name="スライド番号プレースホルダー 3"/>
          <p:cNvSpPr>
            <a:spLocks noGrp="1"/>
          </p:cNvSpPr>
          <p:nvPr>
            <p:ph type="sldNum" sz="quarter" idx="12"/>
          </p:nvPr>
        </p:nvSpPr>
        <p:spPr>
          <a:xfrm>
            <a:off x="9468464" y="6440130"/>
            <a:ext cx="410695"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9853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テキスト ボックス 12"/>
          <p:cNvSpPr txBox="1"/>
          <p:nvPr/>
        </p:nvSpPr>
        <p:spPr>
          <a:xfrm>
            <a:off x="1798407" y="109733"/>
            <a:ext cx="6309185" cy="461665"/>
          </a:xfrm>
          <a:prstGeom prst="rect">
            <a:avLst/>
          </a:prstGeom>
          <a:noFill/>
        </p:spPr>
        <p:txBody>
          <a:bodyPr wrap="square" rtlCol="0">
            <a:spAutoFit/>
          </a:bodyPr>
          <a:lstStyle/>
          <a:p>
            <a:pPr algn="ctr"/>
            <a:r>
              <a:rPr kumimoji="1" lang="ja-JP" altLang="en-US" sz="2400" b="1" dirty="0">
                <a:solidFill>
                  <a:prstClr val="black"/>
                </a:solidFill>
                <a:latin typeface="Meiryo UI" panose="020B0604030504040204" pitchFamily="50" charset="-128"/>
                <a:ea typeface="Meiryo UI" panose="020B0604030504040204" pitchFamily="50" charset="-128"/>
              </a:rPr>
              <a:t>スマートシティ戦略に関する取組の進捗状況</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sp>
        <p:nvSpPr>
          <p:cNvPr id="7" name="テキストボックス 5"/>
          <p:cNvSpPr txBox="1"/>
          <p:nvPr/>
        </p:nvSpPr>
        <p:spPr>
          <a:xfrm>
            <a:off x="8928633" y="571398"/>
            <a:ext cx="1000367" cy="461665"/>
          </a:xfrm>
          <a:prstGeom prst="rect">
            <a:avLst/>
          </a:prstGeom>
          <a:noFill/>
        </p:spPr>
        <p:txBody>
          <a:bodyPr wrap="square" rtlCol="0">
            <a:spAutoFit/>
          </a:bodyPr>
          <a:lstStyle/>
          <a:p>
            <a:pPr algn="ctr"/>
            <a:r>
              <a:rPr lang="ja-JP" altLang="en-US" sz="1200" dirty="0">
                <a:solidFill>
                  <a:prstClr val="black"/>
                </a:solidFill>
                <a:latin typeface="BIZ UDPゴシック" panose="020B0400000000000000" pitchFamily="50" charset="-128"/>
                <a:ea typeface="BIZ UDPゴシック" panose="020B0400000000000000" pitchFamily="50" charset="-128"/>
              </a:rPr>
              <a:t>令和３年</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lgn="ctr"/>
            <a:r>
              <a:rPr lang="en-US" altLang="ja-JP" sz="1200" dirty="0">
                <a:solidFill>
                  <a:prstClr val="black"/>
                </a:solidFill>
                <a:latin typeface="BIZ UDPゴシック" panose="020B0400000000000000" pitchFamily="50" charset="-128"/>
                <a:ea typeface="BIZ UDPゴシック" panose="020B0400000000000000" pitchFamily="50" charset="-128"/>
              </a:rPr>
              <a:t>7</a:t>
            </a:r>
            <a:r>
              <a:rPr lang="ja-JP" altLang="en-US" sz="1200" dirty="0">
                <a:solidFill>
                  <a:prstClr val="black"/>
                </a:solidFill>
                <a:latin typeface="BIZ UDPゴシック" panose="020B0400000000000000" pitchFamily="50" charset="-128"/>
                <a:ea typeface="BIZ UDPゴシック" panose="020B0400000000000000" pitchFamily="50" charset="-128"/>
              </a:rPr>
              <a:t>月末時点</a:t>
            </a:r>
          </a:p>
        </p:txBody>
      </p:sp>
      <p:sp>
        <p:nvSpPr>
          <p:cNvPr id="5" name="大かっこ 4"/>
          <p:cNvSpPr/>
          <p:nvPr/>
        </p:nvSpPr>
        <p:spPr>
          <a:xfrm>
            <a:off x="9020904" y="577972"/>
            <a:ext cx="828000" cy="49170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スライド番号プレースホルダー 3"/>
          <p:cNvSpPr>
            <a:spLocks noGrp="1"/>
          </p:cNvSpPr>
          <p:nvPr>
            <p:ph type="sldNum" sz="quarter" idx="12"/>
          </p:nvPr>
        </p:nvSpPr>
        <p:spPr>
          <a:xfrm>
            <a:off x="9468464" y="6440130"/>
            <a:ext cx="410695"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238" y="526908"/>
            <a:ext cx="8781413" cy="6270001"/>
          </a:xfrm>
          <a:prstGeom prst="rect">
            <a:avLst/>
          </a:prstGeom>
        </p:spPr>
      </p:pic>
    </p:spTree>
    <p:extLst>
      <p:ext uri="{BB962C8B-B14F-4D97-AF65-F5344CB8AC3E}">
        <p14:creationId xmlns:p14="http://schemas.microsoft.com/office/powerpoint/2010/main" val="70556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テキスト ボックス 12"/>
          <p:cNvSpPr txBox="1"/>
          <p:nvPr/>
        </p:nvSpPr>
        <p:spPr>
          <a:xfrm>
            <a:off x="1798407" y="109733"/>
            <a:ext cx="6309185" cy="461665"/>
          </a:xfrm>
          <a:prstGeom prst="rect">
            <a:avLst/>
          </a:prstGeom>
          <a:noFill/>
        </p:spPr>
        <p:txBody>
          <a:bodyPr wrap="square" rtlCol="0">
            <a:spAutoFit/>
          </a:bodyPr>
          <a:lstStyle/>
          <a:p>
            <a:pPr algn="ctr"/>
            <a:r>
              <a:rPr kumimoji="1" lang="ja-JP" altLang="en-US" sz="2400" b="1" dirty="0">
                <a:solidFill>
                  <a:prstClr val="black"/>
                </a:solidFill>
                <a:latin typeface="Meiryo UI" panose="020B0604030504040204" pitchFamily="50" charset="-128"/>
                <a:ea typeface="Meiryo UI" panose="020B0604030504040204" pitchFamily="50" charset="-128"/>
              </a:rPr>
              <a:t>スマートシティ戦略に関する取組の進捗状況</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sp>
        <p:nvSpPr>
          <p:cNvPr id="10" name="テキストボックス 5"/>
          <p:cNvSpPr txBox="1"/>
          <p:nvPr/>
        </p:nvSpPr>
        <p:spPr>
          <a:xfrm>
            <a:off x="8928633" y="571398"/>
            <a:ext cx="1000367" cy="461665"/>
          </a:xfrm>
          <a:prstGeom prst="rect">
            <a:avLst/>
          </a:prstGeom>
          <a:noFill/>
        </p:spPr>
        <p:txBody>
          <a:bodyPr wrap="square" rtlCol="0">
            <a:spAutoFit/>
          </a:bodyPr>
          <a:lstStyle/>
          <a:p>
            <a:pPr algn="ctr"/>
            <a:r>
              <a:rPr lang="ja-JP" altLang="en-US" sz="1200" dirty="0">
                <a:solidFill>
                  <a:prstClr val="black"/>
                </a:solidFill>
                <a:latin typeface="BIZ UDPゴシック" panose="020B0400000000000000" pitchFamily="50" charset="-128"/>
                <a:ea typeface="BIZ UDPゴシック" panose="020B0400000000000000" pitchFamily="50" charset="-128"/>
              </a:rPr>
              <a:t>令和３年</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lgn="ctr"/>
            <a:r>
              <a:rPr lang="en-US" altLang="ja-JP" sz="1200" dirty="0">
                <a:solidFill>
                  <a:prstClr val="black"/>
                </a:solidFill>
                <a:latin typeface="BIZ UDPゴシック" panose="020B0400000000000000" pitchFamily="50" charset="-128"/>
                <a:ea typeface="BIZ UDPゴシック" panose="020B0400000000000000" pitchFamily="50" charset="-128"/>
              </a:rPr>
              <a:t>7</a:t>
            </a:r>
            <a:r>
              <a:rPr lang="ja-JP" altLang="en-US" sz="1200" dirty="0">
                <a:solidFill>
                  <a:prstClr val="black"/>
                </a:solidFill>
                <a:latin typeface="BIZ UDPゴシック" panose="020B0400000000000000" pitchFamily="50" charset="-128"/>
                <a:ea typeface="BIZ UDPゴシック" panose="020B0400000000000000" pitchFamily="50" charset="-128"/>
              </a:rPr>
              <a:t>月末時点</a:t>
            </a:r>
          </a:p>
        </p:txBody>
      </p:sp>
      <p:sp>
        <p:nvSpPr>
          <p:cNvPr id="11" name="大かっこ 10"/>
          <p:cNvSpPr/>
          <p:nvPr/>
        </p:nvSpPr>
        <p:spPr>
          <a:xfrm>
            <a:off x="9020904" y="577972"/>
            <a:ext cx="828000" cy="49170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スライド番号プレースホルダー 3"/>
          <p:cNvSpPr>
            <a:spLocks noGrp="1"/>
          </p:cNvSpPr>
          <p:nvPr>
            <p:ph type="sldNum" sz="quarter" idx="12"/>
          </p:nvPr>
        </p:nvSpPr>
        <p:spPr>
          <a:xfrm>
            <a:off x="9468464" y="6440130"/>
            <a:ext cx="410695"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12" name="図 11"/>
          <p:cNvPicPr>
            <a:picLocks noChangeAspect="1"/>
          </p:cNvPicPr>
          <p:nvPr/>
        </p:nvPicPr>
        <p:blipFill rotWithShape="1">
          <a:blip r:embed="rId2" cstate="email">
            <a:extLst>
              <a:ext uri="{28A0092B-C50C-407E-A947-70E740481C1C}">
                <a14:useLocalDpi xmlns:a14="http://schemas.microsoft.com/office/drawing/2010/main"/>
              </a:ext>
            </a:extLst>
          </a:blip>
          <a:srcRect b="93709"/>
          <a:stretch/>
        </p:blipFill>
        <p:spPr>
          <a:xfrm>
            <a:off x="208406" y="608440"/>
            <a:ext cx="8781413" cy="394450"/>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843" y="1006965"/>
            <a:ext cx="8781413" cy="5593500"/>
          </a:xfrm>
          <a:prstGeom prst="rect">
            <a:avLst/>
          </a:prstGeom>
        </p:spPr>
      </p:pic>
    </p:spTree>
    <p:extLst>
      <p:ext uri="{BB962C8B-B14F-4D97-AF65-F5344CB8AC3E}">
        <p14:creationId xmlns:p14="http://schemas.microsoft.com/office/powerpoint/2010/main" val="311509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テキスト ボックス 12"/>
          <p:cNvSpPr txBox="1"/>
          <p:nvPr/>
        </p:nvSpPr>
        <p:spPr>
          <a:xfrm>
            <a:off x="1798407" y="109733"/>
            <a:ext cx="6309185" cy="461665"/>
          </a:xfrm>
          <a:prstGeom prst="rect">
            <a:avLst/>
          </a:prstGeom>
          <a:noFill/>
        </p:spPr>
        <p:txBody>
          <a:bodyPr wrap="square" rtlCol="0">
            <a:spAutoFit/>
          </a:bodyPr>
          <a:lstStyle/>
          <a:p>
            <a:pPr algn="ctr"/>
            <a:r>
              <a:rPr kumimoji="1" lang="ja-JP" altLang="en-US" sz="2400" b="1" dirty="0">
                <a:solidFill>
                  <a:prstClr val="black"/>
                </a:solidFill>
                <a:latin typeface="Meiryo UI" panose="020B0604030504040204" pitchFamily="50" charset="-128"/>
                <a:ea typeface="Meiryo UI" panose="020B0604030504040204" pitchFamily="50" charset="-128"/>
              </a:rPr>
              <a:t>スマートシティ戦略に関する取組の進捗状況</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sp>
        <p:nvSpPr>
          <p:cNvPr id="8" name="テキストボックス 5"/>
          <p:cNvSpPr txBox="1"/>
          <p:nvPr/>
        </p:nvSpPr>
        <p:spPr>
          <a:xfrm>
            <a:off x="8928633" y="820779"/>
            <a:ext cx="1000367" cy="461665"/>
          </a:xfrm>
          <a:prstGeom prst="rect">
            <a:avLst/>
          </a:prstGeom>
          <a:noFill/>
        </p:spPr>
        <p:txBody>
          <a:bodyPr wrap="square" rtlCol="0">
            <a:spAutoFit/>
          </a:bodyPr>
          <a:lstStyle/>
          <a:p>
            <a:pPr algn="ctr"/>
            <a:r>
              <a:rPr lang="ja-JP" altLang="en-US" sz="1200" dirty="0">
                <a:solidFill>
                  <a:prstClr val="black"/>
                </a:solidFill>
                <a:latin typeface="BIZ UDPゴシック" panose="020B0400000000000000" pitchFamily="50" charset="-128"/>
                <a:ea typeface="BIZ UDPゴシック" panose="020B0400000000000000" pitchFamily="50" charset="-128"/>
              </a:rPr>
              <a:t>令和３年</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lgn="ctr"/>
            <a:r>
              <a:rPr lang="en-US" altLang="ja-JP" sz="1200" dirty="0">
                <a:solidFill>
                  <a:prstClr val="black"/>
                </a:solidFill>
                <a:latin typeface="BIZ UDPゴシック" panose="020B0400000000000000" pitchFamily="50" charset="-128"/>
                <a:ea typeface="BIZ UDPゴシック" panose="020B0400000000000000" pitchFamily="50" charset="-128"/>
              </a:rPr>
              <a:t>7</a:t>
            </a:r>
            <a:r>
              <a:rPr lang="ja-JP" altLang="en-US" sz="1200" dirty="0">
                <a:solidFill>
                  <a:prstClr val="black"/>
                </a:solidFill>
                <a:latin typeface="BIZ UDPゴシック" panose="020B0400000000000000" pitchFamily="50" charset="-128"/>
                <a:ea typeface="BIZ UDPゴシック" panose="020B0400000000000000" pitchFamily="50" charset="-128"/>
              </a:rPr>
              <a:t>月末時点</a:t>
            </a:r>
          </a:p>
        </p:txBody>
      </p:sp>
      <p:sp>
        <p:nvSpPr>
          <p:cNvPr id="9" name="大かっこ 8"/>
          <p:cNvSpPr/>
          <p:nvPr/>
        </p:nvSpPr>
        <p:spPr>
          <a:xfrm>
            <a:off x="9020904" y="827353"/>
            <a:ext cx="828000" cy="49170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スライド番号プレースホルダー 3"/>
          <p:cNvSpPr>
            <a:spLocks noGrp="1"/>
          </p:cNvSpPr>
          <p:nvPr>
            <p:ph type="sldNum" sz="quarter" idx="12"/>
          </p:nvPr>
        </p:nvSpPr>
        <p:spPr>
          <a:xfrm>
            <a:off x="9468464" y="6440130"/>
            <a:ext cx="410695"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11" name="図 10"/>
          <p:cNvPicPr>
            <a:picLocks noChangeAspect="1"/>
          </p:cNvPicPr>
          <p:nvPr/>
        </p:nvPicPr>
        <p:blipFill rotWithShape="1">
          <a:blip r:embed="rId2" cstate="email">
            <a:extLst>
              <a:ext uri="{28A0092B-C50C-407E-A947-70E740481C1C}">
                <a14:useLocalDpi xmlns:a14="http://schemas.microsoft.com/office/drawing/2010/main"/>
              </a:ext>
            </a:extLst>
          </a:blip>
          <a:srcRect b="93709"/>
          <a:stretch/>
        </p:blipFill>
        <p:spPr>
          <a:xfrm>
            <a:off x="208406" y="675815"/>
            <a:ext cx="8781413" cy="394450"/>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960" y="1061952"/>
            <a:ext cx="8781413" cy="4950000"/>
          </a:xfrm>
          <a:prstGeom prst="rect">
            <a:avLst/>
          </a:prstGeom>
        </p:spPr>
      </p:pic>
    </p:spTree>
    <p:extLst>
      <p:ext uri="{BB962C8B-B14F-4D97-AF65-F5344CB8AC3E}">
        <p14:creationId xmlns:p14="http://schemas.microsoft.com/office/powerpoint/2010/main" val="387446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1798407" y="109733"/>
            <a:ext cx="6309185" cy="461665"/>
          </a:xfrm>
          <a:prstGeom prst="rect">
            <a:avLst/>
          </a:prstGeom>
          <a:noFill/>
        </p:spPr>
        <p:txBody>
          <a:bodyPr wrap="square" rtlCol="0">
            <a:spAutoFit/>
          </a:bodyPr>
          <a:lstStyle/>
          <a:p>
            <a:pPr algn="ctr"/>
            <a:r>
              <a:rPr kumimoji="1" lang="ja-JP" altLang="en-US" sz="2400" b="1" dirty="0">
                <a:solidFill>
                  <a:prstClr val="black"/>
                </a:solidFill>
                <a:latin typeface="Meiryo UI" panose="020B0604030504040204" pitchFamily="50" charset="-128"/>
                <a:ea typeface="Meiryo UI" panose="020B0604030504040204" pitchFamily="50" charset="-128"/>
              </a:rPr>
              <a:t>主な取組一覧</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005004265"/>
              </p:ext>
            </p:extLst>
          </p:nvPr>
        </p:nvGraphicFramePr>
        <p:xfrm>
          <a:off x="148048" y="612522"/>
          <a:ext cx="9623832" cy="5933440"/>
        </p:xfrm>
        <a:graphic>
          <a:graphicData uri="http://schemas.openxmlformats.org/drawingml/2006/table">
            <a:tbl>
              <a:tblPr firstRow="1" bandRow="1">
                <a:tableStyleId>{5C22544A-7EE6-4342-B048-85BDC9FD1C3A}</a:tableStyleId>
              </a:tblPr>
              <a:tblGrid>
                <a:gridCol w="934306">
                  <a:extLst>
                    <a:ext uri="{9D8B030D-6E8A-4147-A177-3AD203B41FA5}">
                      <a16:colId xmlns:a16="http://schemas.microsoft.com/office/drawing/2014/main" val="2628987373"/>
                    </a:ext>
                  </a:extLst>
                </a:gridCol>
                <a:gridCol w="3913750">
                  <a:extLst>
                    <a:ext uri="{9D8B030D-6E8A-4147-A177-3AD203B41FA5}">
                      <a16:colId xmlns:a16="http://schemas.microsoft.com/office/drawing/2014/main" val="4169893158"/>
                    </a:ext>
                  </a:extLst>
                </a:gridCol>
                <a:gridCol w="4775776">
                  <a:extLst>
                    <a:ext uri="{9D8B030D-6E8A-4147-A177-3AD203B41FA5}">
                      <a16:colId xmlns:a16="http://schemas.microsoft.com/office/drawing/2014/main" val="2547108631"/>
                    </a:ext>
                  </a:extLst>
                </a:gridCol>
              </a:tblGrid>
              <a:tr h="370840">
                <a:tc>
                  <a:txBody>
                    <a:bodyPr/>
                    <a:lstStyle/>
                    <a:p>
                      <a:pPr algn="ctr"/>
                      <a:r>
                        <a:rPr kumimoji="1" lang="ja-JP" altLang="en-US" dirty="0">
                          <a:latin typeface="Meiryo UI" panose="020B0604030504040204" pitchFamily="50" charset="-128"/>
                          <a:ea typeface="Meiryo UI" panose="020B0604030504040204" pitchFamily="50" charset="-128"/>
                        </a:rPr>
                        <a:t>ｶﾃｺﾞﾘｰ</a:t>
                      </a:r>
                    </a:p>
                  </a:txBody>
                  <a:tcPr marL="36000" marR="36000" marT="0" marB="0" anchor="ctr" anchorCtr="1"/>
                </a:tc>
                <a:tc>
                  <a:txBody>
                    <a:bodyPr/>
                    <a:lstStyle/>
                    <a:p>
                      <a:pPr algn="ctr"/>
                      <a:r>
                        <a:rPr kumimoji="1" lang="ja-JP" altLang="en-US" dirty="0">
                          <a:latin typeface="Meiryo UI" panose="020B0604030504040204" pitchFamily="50" charset="-128"/>
                          <a:ea typeface="Meiryo UI" panose="020B0604030504040204" pitchFamily="50" charset="-128"/>
                        </a:rPr>
                        <a:t>取組名</a:t>
                      </a:r>
                    </a:p>
                  </a:txBody>
                  <a:tcPr marL="36000" marR="36000" marT="0" marB="0" anchor="ctr" anchorCtr="1"/>
                </a:tc>
                <a:tc>
                  <a:txBody>
                    <a:bodyPr/>
                    <a:lstStyle/>
                    <a:p>
                      <a:pPr algn="ctr"/>
                      <a:r>
                        <a:rPr kumimoji="1" lang="ja-JP" altLang="en-US" dirty="0">
                          <a:latin typeface="Meiryo UI" panose="020B0604030504040204" pitchFamily="50" charset="-128"/>
                          <a:ea typeface="Meiryo UI" panose="020B0604030504040204" pitchFamily="50" charset="-128"/>
                        </a:rPr>
                        <a:t>特徴</a:t>
                      </a:r>
                    </a:p>
                  </a:txBody>
                  <a:tcPr marL="36000" marR="36000" marT="0" marB="0" anchor="ctr" anchorCtr="1"/>
                </a:tc>
                <a:extLst>
                  <a:ext uri="{0D108BD9-81ED-4DB2-BD59-A6C34878D82A}">
                    <a16:rowId xmlns:a16="http://schemas.microsoft.com/office/drawing/2014/main" val="1501502292"/>
                  </a:ext>
                </a:extLst>
              </a:tr>
              <a:tr h="370840">
                <a:tc rowSpan="3">
                  <a:txBody>
                    <a:bodyPr/>
                    <a:lstStyle/>
                    <a:p>
                      <a:pPr algn="ctr"/>
                      <a:r>
                        <a:rPr kumimoji="1" lang="ja-JP" altLang="en-US" b="1" dirty="0">
                          <a:latin typeface="Meiryo UI" panose="020B0604030504040204" pitchFamily="50" charset="-128"/>
                          <a:ea typeface="Meiryo UI" panose="020B0604030504040204" pitchFamily="50" charset="-128"/>
                        </a:rPr>
                        <a:t>ご　み</a:t>
                      </a:r>
                    </a:p>
                  </a:txBody>
                  <a:tcPr marL="36000" marR="36000" marT="0" marB="0" anchor="ctr">
                    <a:solidFill>
                      <a:schemeClr val="accent1">
                        <a:lumMod val="40000"/>
                        <a:lumOff val="60000"/>
                      </a:schemeClr>
                    </a:solidFill>
                  </a:tcPr>
                </a:tc>
                <a:tc>
                  <a:txBody>
                    <a:bodyPr/>
                    <a:lstStyle/>
                    <a:p>
                      <a:r>
                        <a:rPr kumimoji="1" lang="ja-JP" altLang="en-US" sz="1800" dirty="0">
                          <a:latin typeface="Meiryo UI" panose="020B0604030504040204" pitchFamily="50" charset="-128"/>
                          <a:ea typeface="Meiryo UI" panose="020B0604030504040204" pitchFamily="50" charset="-128"/>
                        </a:rPr>
                        <a:t>ごみ収集車両運行管理システム</a:t>
                      </a:r>
                    </a:p>
                  </a:txBody>
                  <a:tcPr marL="36000" marR="36000" marT="0" marB="0" anchor="ctr">
                    <a:solidFill>
                      <a:srgbClr val="EAEFF7"/>
                    </a:solidFill>
                  </a:tcPr>
                </a:tc>
                <a:tc>
                  <a:txBody>
                    <a:bodyPr/>
                    <a:lstStyle/>
                    <a:p>
                      <a:r>
                        <a:rPr kumimoji="1" lang="ja-JP" altLang="en-US" sz="1400" dirty="0">
                          <a:latin typeface="Meiryo UI" panose="020B0604030504040204" pitchFamily="50" charset="-128"/>
                          <a:ea typeface="Meiryo UI" panose="020B0604030504040204" pitchFamily="50" charset="-128"/>
                        </a:rPr>
                        <a:t>ごみ収集車の運行管理により、事故減少に寄与</a:t>
                      </a:r>
                    </a:p>
                  </a:txBody>
                  <a:tcPr marL="36000" marR="36000" marT="0" marB="0" anchor="ctr">
                    <a:solidFill>
                      <a:srgbClr val="EAEFF7"/>
                    </a:solidFill>
                  </a:tcPr>
                </a:tc>
                <a:extLst>
                  <a:ext uri="{0D108BD9-81ED-4DB2-BD59-A6C34878D82A}">
                    <a16:rowId xmlns:a16="http://schemas.microsoft.com/office/drawing/2014/main" val="2745954877"/>
                  </a:ext>
                </a:extLst>
              </a:tr>
              <a:tr h="370840">
                <a:tc vMerge="1">
                  <a:txBody>
                    <a:bodyPr/>
                    <a:lstStyle/>
                    <a:p>
                      <a:endParaRPr kumimoji="1" lang="ja-JP" altLang="en-US" dirty="0"/>
                    </a:p>
                  </a:txBody>
                  <a:tcPr/>
                </a:tc>
                <a:tc>
                  <a:txBody>
                    <a:bodyPr/>
                    <a:lstStyle/>
                    <a:p>
                      <a:r>
                        <a:rPr kumimoji="1" lang="ja-JP" altLang="en-US" sz="1800" dirty="0">
                          <a:latin typeface="Meiryo UI" panose="020B0604030504040204" pitchFamily="50" charset="-128"/>
                          <a:ea typeface="Meiryo UI" panose="020B0604030504040204" pitchFamily="50" charset="-128"/>
                        </a:rPr>
                        <a:t>ごみ収集マップ</a:t>
                      </a:r>
                    </a:p>
                  </a:txBody>
                  <a:tcPr marL="36000" marR="36000" marT="0" marB="0" anchor="ctr">
                    <a:solidFill>
                      <a:srgbClr val="EAEFF7"/>
                    </a:solidFill>
                  </a:tcPr>
                </a:tc>
                <a:tc>
                  <a:txBody>
                    <a:bodyPr/>
                    <a:lstStyle/>
                    <a:p>
                      <a:r>
                        <a:rPr kumimoji="1" lang="ja-JP" altLang="en-US" sz="1400" dirty="0">
                          <a:latin typeface="Meiryo UI" panose="020B0604030504040204" pitchFamily="50" charset="-128"/>
                          <a:ea typeface="Meiryo UI" panose="020B0604030504040204" pitchFamily="50" charset="-128"/>
                        </a:rPr>
                        <a:t>散乱ごみ</a:t>
                      </a:r>
                      <a:r>
                        <a:rPr kumimoji="1" lang="ja-JP" altLang="en-US" sz="1400" dirty="0" smtClean="0">
                          <a:latin typeface="Meiryo UI" panose="020B0604030504040204" pitchFamily="50" charset="-128"/>
                          <a:ea typeface="Meiryo UI" panose="020B0604030504040204" pitchFamily="50" charset="-128"/>
                        </a:rPr>
                        <a:t>問題の軽減</a:t>
                      </a:r>
                      <a:r>
                        <a:rPr kumimoji="1" lang="ja-JP" altLang="en-US" sz="1400" dirty="0">
                          <a:latin typeface="Meiryo UI" panose="020B0604030504040204" pitchFamily="50" charset="-128"/>
                          <a:ea typeface="Meiryo UI" panose="020B0604030504040204" pitchFamily="50" charset="-128"/>
                        </a:rPr>
                        <a:t>に向けて、ごみ収集時間を精緻化</a:t>
                      </a:r>
                    </a:p>
                  </a:txBody>
                  <a:tcPr marL="36000" marR="36000" marT="0" marB="0" anchor="ctr"/>
                </a:tc>
                <a:extLst>
                  <a:ext uri="{0D108BD9-81ED-4DB2-BD59-A6C34878D82A}">
                    <a16:rowId xmlns:a16="http://schemas.microsoft.com/office/drawing/2014/main" val="2312959025"/>
                  </a:ext>
                </a:extLst>
              </a:tr>
              <a:tr h="370840">
                <a:tc vMerge="1">
                  <a:txBody>
                    <a:bodyPr/>
                    <a:lstStyle/>
                    <a:p>
                      <a:endParaRPr kumimoji="1" lang="ja-JP" altLang="en-US" dirty="0"/>
                    </a:p>
                  </a:txBody>
                  <a:tcPr/>
                </a:tc>
                <a:tc>
                  <a:txBody>
                    <a:bodyPr/>
                    <a:lstStyle/>
                    <a:p>
                      <a:r>
                        <a:rPr kumimoji="1" lang="ja-JP" altLang="en-US" sz="1800" dirty="0">
                          <a:latin typeface="Meiryo UI" panose="020B0604030504040204" pitchFamily="50" charset="-128"/>
                          <a:ea typeface="Meiryo UI" panose="020B0604030504040204" pitchFamily="50" charset="-128"/>
                        </a:rPr>
                        <a:t>ごみ焼却工場での自動計量システム導入</a:t>
                      </a:r>
                    </a:p>
                  </a:txBody>
                  <a:tcPr marL="36000" marR="36000" marT="0" marB="0" anchor="ctr">
                    <a:solidFill>
                      <a:srgbClr val="EAEFF7"/>
                    </a:solidFill>
                  </a:tcPr>
                </a:tc>
                <a:tc>
                  <a:txBody>
                    <a:bodyPr/>
                    <a:lstStyle/>
                    <a:p>
                      <a:r>
                        <a:rPr kumimoji="1" lang="ja-JP" altLang="en-US" sz="1400" dirty="0">
                          <a:latin typeface="Meiryo UI" panose="020B0604030504040204" pitchFamily="50" charset="-128"/>
                          <a:ea typeface="Meiryo UI" panose="020B0604030504040204" pitchFamily="50" charset="-128"/>
                        </a:rPr>
                        <a:t>ごみ搬入時間の短縮と年間約</a:t>
                      </a:r>
                      <a:r>
                        <a:rPr kumimoji="1" lang="en-US" altLang="ja-JP" sz="1400" dirty="0">
                          <a:latin typeface="Meiryo UI" panose="020B0604030504040204" pitchFamily="50" charset="-128"/>
                          <a:ea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rPr>
                        <a:t>億円の経費削減</a:t>
                      </a:r>
                    </a:p>
                  </a:txBody>
                  <a:tcPr marL="36000" marR="36000" marT="0" marB="0" anchor="ctr">
                    <a:solidFill>
                      <a:srgbClr val="EAEFF7"/>
                    </a:solidFill>
                  </a:tcPr>
                </a:tc>
                <a:extLst>
                  <a:ext uri="{0D108BD9-81ED-4DB2-BD59-A6C34878D82A}">
                    <a16:rowId xmlns:a16="http://schemas.microsoft.com/office/drawing/2014/main" val="2182081944"/>
                  </a:ext>
                </a:extLst>
              </a:tr>
              <a:tr h="370840">
                <a:tc rowSpan="3">
                  <a:txBody>
                    <a:bodyPr/>
                    <a:lstStyle/>
                    <a:p>
                      <a:pPr algn="ctr"/>
                      <a:r>
                        <a:rPr kumimoji="1" lang="ja-JP" altLang="en-US" b="1" dirty="0">
                          <a:latin typeface="Meiryo UI" panose="020B0604030504040204" pitchFamily="50" charset="-128"/>
                          <a:ea typeface="Meiryo UI" panose="020B0604030504040204" pitchFamily="50" charset="-128"/>
                        </a:rPr>
                        <a:t>子育て</a:t>
                      </a:r>
                    </a:p>
                    <a:p>
                      <a:pPr algn="ctr"/>
                      <a:r>
                        <a:rPr kumimoji="1" lang="ja-JP" altLang="en-US" b="1" dirty="0">
                          <a:latin typeface="Meiryo UI" panose="020B0604030504040204" pitchFamily="50" charset="-128"/>
                          <a:ea typeface="Meiryo UI" panose="020B0604030504040204" pitchFamily="50" charset="-128"/>
                        </a:rPr>
                        <a:t>・教育</a:t>
                      </a:r>
                    </a:p>
                  </a:txBody>
                  <a:tcPr marL="36000" marR="36000" marT="0" marB="0" anchor="ctr">
                    <a:solidFill>
                      <a:schemeClr val="accent1">
                        <a:lumMod val="40000"/>
                        <a:lumOff val="60000"/>
                      </a:schemeClr>
                    </a:solidFill>
                  </a:tcPr>
                </a:tc>
                <a:tc>
                  <a:txBody>
                    <a:bodyPr/>
                    <a:lstStyle/>
                    <a:p>
                      <a:r>
                        <a:rPr kumimoji="1" lang="en-US" altLang="ja-JP" sz="1800" dirty="0">
                          <a:latin typeface="Meiryo UI" panose="020B0604030504040204" pitchFamily="50" charset="-128"/>
                          <a:ea typeface="Meiryo UI" panose="020B0604030504040204" pitchFamily="50" charset="-128"/>
                        </a:rPr>
                        <a:t>SNS</a:t>
                      </a:r>
                      <a:r>
                        <a:rPr kumimoji="1" lang="ja-JP" altLang="en-US" sz="1800" dirty="0">
                          <a:latin typeface="Meiryo UI" panose="020B0604030504040204" pitchFamily="50" charset="-128"/>
                          <a:ea typeface="Meiryo UI" panose="020B0604030504040204" pitchFamily="50" charset="-128"/>
                        </a:rPr>
                        <a:t>を活用した子育て支援</a:t>
                      </a:r>
                    </a:p>
                  </a:txBody>
                  <a:tcPr marL="36000" marR="36000" marT="0" marB="0" anchor="ctr">
                    <a:solidFill>
                      <a:srgbClr val="D2DEEF"/>
                    </a:solidFill>
                  </a:tcPr>
                </a:tc>
                <a:tc>
                  <a:txBody>
                    <a:bodyPr/>
                    <a:lstStyle/>
                    <a:p>
                      <a:r>
                        <a:rPr kumimoji="1" lang="ja-JP" altLang="en-US" sz="1400" dirty="0">
                          <a:latin typeface="Meiryo UI" panose="020B0604030504040204" pitchFamily="50" charset="-128"/>
                          <a:ea typeface="Meiryo UI" panose="020B0604030504040204" pitchFamily="50" charset="-128"/>
                        </a:rPr>
                        <a:t>子育てについて、</a:t>
                      </a:r>
                      <a:r>
                        <a:rPr kumimoji="1" lang="en-US" altLang="ja-JP" sz="1400" dirty="0">
                          <a:latin typeface="Meiryo UI" panose="020B0604030504040204" pitchFamily="50" charset="-128"/>
                          <a:ea typeface="Meiryo UI" panose="020B0604030504040204" pitchFamily="50" charset="-128"/>
                        </a:rPr>
                        <a:t>SNS</a:t>
                      </a:r>
                      <a:r>
                        <a:rPr kumimoji="1" lang="ja-JP" altLang="en-US" sz="1400" dirty="0">
                          <a:latin typeface="Meiryo UI" panose="020B0604030504040204" pitchFamily="50" charset="-128"/>
                          <a:ea typeface="Meiryo UI" panose="020B0604030504040204" pitchFamily="50" charset="-128"/>
                        </a:rPr>
                        <a:t>により気軽に相談、情報収集</a:t>
                      </a:r>
                    </a:p>
                  </a:txBody>
                  <a:tcPr marL="36000" marR="36000" marT="0" marB="0" anchor="ctr">
                    <a:solidFill>
                      <a:srgbClr val="D2DEEF"/>
                    </a:solidFill>
                  </a:tcPr>
                </a:tc>
                <a:extLst>
                  <a:ext uri="{0D108BD9-81ED-4DB2-BD59-A6C34878D82A}">
                    <a16:rowId xmlns:a16="http://schemas.microsoft.com/office/drawing/2014/main" val="230890416"/>
                  </a:ext>
                </a:extLst>
              </a:tr>
              <a:tr h="370840">
                <a:tc vMerge="1">
                  <a:txBody>
                    <a:bodyPr/>
                    <a:lstStyle/>
                    <a:p>
                      <a:endParaRPr kumimoji="1" lang="ja-JP" altLang="en-US" dirty="0"/>
                    </a:p>
                  </a:txBody>
                  <a:tcPr/>
                </a:tc>
                <a:tc>
                  <a:txBody>
                    <a:bodyPr/>
                    <a:lstStyle/>
                    <a:p>
                      <a:r>
                        <a:rPr kumimoji="1" lang="ja-JP" altLang="en-US" sz="1800" dirty="0">
                          <a:latin typeface="Meiryo UI" panose="020B0604030504040204" pitchFamily="50" charset="-128"/>
                          <a:ea typeface="Meiryo UI" panose="020B0604030504040204" pitchFamily="50" charset="-128"/>
                        </a:rPr>
                        <a:t>ダッシュボード（データ可視化）システム</a:t>
                      </a:r>
                    </a:p>
                  </a:txBody>
                  <a:tcPr marL="36000" marR="36000" marT="0" marB="0" anchor="ctr">
                    <a:solidFill>
                      <a:srgbClr val="D2DEEF"/>
                    </a:solidFill>
                  </a:tcPr>
                </a:tc>
                <a:tc>
                  <a:txBody>
                    <a:bodyPr/>
                    <a:lstStyle/>
                    <a:p>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月より、全中学校・小学校に展開</a:t>
                      </a:r>
                    </a:p>
                  </a:txBody>
                  <a:tcPr marL="36000" marR="36000" marT="0" marB="0" anchor="ctr">
                    <a:solidFill>
                      <a:srgbClr val="D2DEEF"/>
                    </a:solidFill>
                  </a:tcPr>
                </a:tc>
                <a:extLst>
                  <a:ext uri="{0D108BD9-81ED-4DB2-BD59-A6C34878D82A}">
                    <a16:rowId xmlns:a16="http://schemas.microsoft.com/office/drawing/2014/main" val="3870548730"/>
                  </a:ext>
                </a:extLst>
              </a:tr>
              <a:tr h="370840">
                <a:tc vMerge="1">
                  <a:txBody>
                    <a:bodyPr/>
                    <a:lstStyle/>
                    <a:p>
                      <a:endParaRPr kumimoji="1" lang="ja-JP" altLang="en-US" dirty="0"/>
                    </a:p>
                  </a:txBody>
                  <a:tcPr/>
                </a:tc>
                <a:tc>
                  <a:txBody>
                    <a:bodyPr/>
                    <a:lstStyle/>
                    <a:p>
                      <a:r>
                        <a:rPr kumimoji="1" lang="ja-JP" altLang="en-US" sz="1800" dirty="0">
                          <a:latin typeface="Meiryo UI" panose="020B0604030504040204" pitchFamily="50" charset="-128"/>
                          <a:ea typeface="Meiryo UI" panose="020B0604030504040204" pitchFamily="50" charset="-128"/>
                        </a:rPr>
                        <a:t>双方向型オンライン学習</a:t>
                      </a:r>
                    </a:p>
                  </a:txBody>
                  <a:tcPr marL="36000" marR="36000" marT="0" marB="0" anchor="ctr">
                    <a:solidFill>
                      <a:srgbClr val="D2DEEF"/>
                    </a:solidFill>
                  </a:tcPr>
                </a:tc>
                <a:tc>
                  <a:txBody>
                    <a:bodyPr/>
                    <a:lstStyle/>
                    <a:p>
                      <a:r>
                        <a:rPr kumimoji="1" lang="ja-JP" altLang="en-US" sz="1400" dirty="0">
                          <a:latin typeface="Meiryo UI" panose="020B0604030504040204" pitchFamily="50" charset="-128"/>
                          <a:ea typeface="Meiryo UI" panose="020B0604030504040204" pitchFamily="50" charset="-128"/>
                        </a:rPr>
                        <a:t>非常時に向け学校と家庭でのオンライン学習を実施</a:t>
                      </a:r>
                    </a:p>
                  </a:txBody>
                  <a:tcPr marL="36000" marR="36000" marT="0" marB="0" anchor="ctr">
                    <a:solidFill>
                      <a:srgbClr val="D2DEEF"/>
                    </a:solidFill>
                  </a:tcPr>
                </a:tc>
                <a:extLst>
                  <a:ext uri="{0D108BD9-81ED-4DB2-BD59-A6C34878D82A}">
                    <a16:rowId xmlns:a16="http://schemas.microsoft.com/office/drawing/2014/main" val="657851236"/>
                  </a:ext>
                </a:extLst>
              </a:tr>
              <a:tr h="370840">
                <a:tc rowSpan="2">
                  <a:txBody>
                    <a:bodyPr/>
                    <a:lstStyle/>
                    <a:p>
                      <a:pPr algn="ctr"/>
                      <a:r>
                        <a:rPr kumimoji="1" lang="ja-JP" altLang="en-US" b="1" dirty="0">
                          <a:latin typeface="Meiryo UI" panose="020B0604030504040204" pitchFamily="50" charset="-128"/>
                          <a:ea typeface="Meiryo UI" panose="020B0604030504040204" pitchFamily="50" charset="-128"/>
                        </a:rPr>
                        <a:t>災害</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・消防</a:t>
                      </a:r>
                    </a:p>
                  </a:txBody>
                  <a:tcPr marL="36000" marR="36000" marT="0" marB="0" anchor="ctr">
                    <a:solidFill>
                      <a:schemeClr val="accent1">
                        <a:lumMod val="40000"/>
                        <a:lumOff val="60000"/>
                      </a:schemeClr>
                    </a:solidFill>
                  </a:tcPr>
                </a:tc>
                <a:tc>
                  <a:txBody>
                    <a:bodyPr/>
                    <a:lstStyle/>
                    <a:p>
                      <a:r>
                        <a:rPr kumimoji="1" lang="ja-JP" altLang="en-US" sz="1800" dirty="0">
                          <a:latin typeface="Meiryo UI" panose="020B0604030504040204" pitchFamily="50" charset="-128"/>
                          <a:ea typeface="Meiryo UI" panose="020B0604030504040204" pitchFamily="50" charset="-128"/>
                        </a:rPr>
                        <a:t>災害情報一斉配信システム</a:t>
                      </a:r>
                    </a:p>
                  </a:txBody>
                  <a:tcPr marL="36000" marR="36000" marT="0" marB="0" anchor="ctr">
                    <a:solidFill>
                      <a:srgbClr val="EAEFF7"/>
                    </a:solidFill>
                  </a:tcPr>
                </a:tc>
                <a:tc>
                  <a:txBody>
                    <a:bodyPr/>
                    <a:lstStyle/>
                    <a:p>
                      <a:r>
                        <a:rPr kumimoji="1" lang="ja-JP" altLang="en-US" sz="1400" dirty="0">
                          <a:latin typeface="Meiryo UI" panose="020B0604030504040204" pitchFamily="50" charset="-128"/>
                          <a:ea typeface="Meiryo UI" panose="020B0604030504040204" pitchFamily="50" charset="-128"/>
                        </a:rPr>
                        <a:t>災害情報の配信手段を多様化・多言語化</a:t>
                      </a:r>
                    </a:p>
                  </a:txBody>
                  <a:tcPr marL="36000" marR="36000" marT="0" marB="0" anchor="ctr">
                    <a:solidFill>
                      <a:srgbClr val="EAEFF7"/>
                    </a:solidFill>
                  </a:tcPr>
                </a:tc>
                <a:extLst>
                  <a:ext uri="{0D108BD9-81ED-4DB2-BD59-A6C34878D82A}">
                    <a16:rowId xmlns:a16="http://schemas.microsoft.com/office/drawing/2014/main" val="1248532350"/>
                  </a:ext>
                </a:extLst>
              </a:tr>
              <a:tr h="370840">
                <a:tc vMerge="1">
                  <a:txBody>
                    <a:bodyPr/>
                    <a:lstStyle/>
                    <a:p>
                      <a:endParaRPr kumimoji="1" lang="ja-JP" altLang="en-US" dirty="0"/>
                    </a:p>
                  </a:txBody>
                  <a:tcPr/>
                </a:tc>
                <a:tc>
                  <a:txBody>
                    <a:bodyPr/>
                    <a:lstStyle/>
                    <a:p>
                      <a:r>
                        <a:rPr kumimoji="1" lang="ja-JP" altLang="en-US" sz="1800" dirty="0">
                          <a:latin typeface="Meiryo UI" panose="020B0604030504040204" pitchFamily="50" charset="-128"/>
                          <a:ea typeface="Meiryo UI" panose="020B0604030504040204" pitchFamily="50" charset="-128"/>
                        </a:rPr>
                        <a:t>消防情報システム</a:t>
                      </a:r>
                      <a:r>
                        <a:rPr kumimoji="1" lang="en-US" altLang="ja-JP" sz="1800" dirty="0">
                          <a:latin typeface="Meiryo UI" panose="020B0604030504040204" pitchFamily="50" charset="-128"/>
                          <a:ea typeface="Meiryo UI" panose="020B0604030504040204" pitchFamily="50" charset="-128"/>
                        </a:rPr>
                        <a:t>【ANSIN】</a:t>
                      </a:r>
                    </a:p>
                  </a:txBody>
                  <a:tcPr marL="36000" marR="36000" marT="0" marB="0" anchor="ctr">
                    <a:solidFill>
                      <a:srgbClr val="EAEFF7"/>
                    </a:solidFill>
                  </a:tcPr>
                </a:tc>
                <a:tc>
                  <a:txBody>
                    <a:bodyPr/>
                    <a:lstStyle/>
                    <a:p>
                      <a:r>
                        <a:rPr kumimoji="1" lang="ja-JP" altLang="en-US" sz="1400" dirty="0">
                          <a:latin typeface="Meiryo UI" panose="020B0604030504040204" pitchFamily="50" charset="-128"/>
                          <a:ea typeface="Meiryo UI" panose="020B0604030504040204" pitchFamily="50" charset="-128"/>
                        </a:rPr>
                        <a:t>消防情報を一元的・効率的に運用し、消防活動を支援</a:t>
                      </a:r>
                    </a:p>
                  </a:txBody>
                  <a:tcPr marL="36000" marR="36000" marT="0" marB="0" anchor="ctr">
                    <a:solidFill>
                      <a:srgbClr val="EAEFF7"/>
                    </a:solidFill>
                  </a:tcPr>
                </a:tc>
                <a:extLst>
                  <a:ext uri="{0D108BD9-81ED-4DB2-BD59-A6C34878D82A}">
                    <a16:rowId xmlns:a16="http://schemas.microsoft.com/office/drawing/2014/main" val="1653499492"/>
                  </a:ext>
                </a:extLst>
              </a:tr>
              <a:tr h="370840">
                <a:tc rowSpan="5">
                  <a:txBody>
                    <a:bodyPr/>
                    <a:lstStyle/>
                    <a:p>
                      <a:pPr algn="ctr"/>
                      <a:r>
                        <a:rPr kumimoji="1" lang="ja-JP" altLang="en-US" b="1" dirty="0">
                          <a:latin typeface="Meiryo UI" panose="020B0604030504040204" pitchFamily="50" charset="-128"/>
                          <a:ea typeface="Meiryo UI" panose="020B0604030504040204" pitchFamily="50" charset="-128"/>
                        </a:rPr>
                        <a:t>インフラ</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水道・交通</a:t>
                      </a:r>
                      <a:r>
                        <a:rPr kumimoji="1" lang="en-US" altLang="ja-JP" b="1" dirty="0">
                          <a:latin typeface="Meiryo UI" panose="020B0604030504040204" pitchFamily="50" charset="-128"/>
                          <a:ea typeface="Meiryo UI" panose="020B0604030504040204" pitchFamily="50" charset="-128"/>
                        </a:rPr>
                        <a:t>)</a:t>
                      </a:r>
                    </a:p>
                  </a:txBody>
                  <a:tcPr marL="36000" marR="36000" marT="0" marB="0" anchor="ctr">
                    <a:solidFill>
                      <a:schemeClr val="accent1">
                        <a:lumMod val="40000"/>
                        <a:lumOff val="60000"/>
                      </a:schemeClr>
                    </a:solidFill>
                  </a:tcPr>
                </a:tc>
                <a:tc>
                  <a:txBody>
                    <a:bodyPr/>
                    <a:lstStyle/>
                    <a:p>
                      <a:r>
                        <a:rPr kumimoji="1" lang="ja-JP" altLang="en-US" sz="1800" dirty="0">
                          <a:latin typeface="Meiryo UI" panose="020B0604030504040204" pitchFamily="50" charset="-128"/>
                          <a:ea typeface="Meiryo UI" panose="020B0604030504040204" pitchFamily="50" charset="-128"/>
                        </a:rPr>
                        <a:t>水道</a:t>
                      </a:r>
                      <a:r>
                        <a:rPr kumimoji="1" lang="en-US" altLang="ja-JP" sz="1800" dirty="0">
                          <a:latin typeface="Meiryo UI" panose="020B0604030504040204" pitchFamily="50" charset="-128"/>
                          <a:ea typeface="Meiryo UI" panose="020B0604030504040204" pitchFamily="50" charset="-128"/>
                        </a:rPr>
                        <a:t>DX</a:t>
                      </a:r>
                      <a:r>
                        <a:rPr kumimoji="1" lang="ja-JP" altLang="en-US" sz="1800" dirty="0">
                          <a:latin typeface="Meiryo UI" panose="020B0604030504040204" pitchFamily="50" charset="-128"/>
                          <a:ea typeface="Meiryo UI" panose="020B0604030504040204" pitchFamily="50" charset="-128"/>
                        </a:rPr>
                        <a:t>の推進</a:t>
                      </a:r>
                    </a:p>
                  </a:txBody>
                  <a:tcPr marL="36000" marR="36000" marT="0" marB="0" anchor="ctr">
                    <a:solidFill>
                      <a:srgbClr val="D2DEEF"/>
                    </a:solidFill>
                  </a:tcPr>
                </a:tc>
                <a:tc>
                  <a:txBody>
                    <a:bodyPr/>
                    <a:lstStyle/>
                    <a:p>
                      <a:r>
                        <a:rPr kumimoji="1" lang="ja-JP" altLang="en-US" sz="1400" dirty="0">
                          <a:latin typeface="Meiryo UI" panose="020B0604030504040204" pitchFamily="50" charset="-128"/>
                          <a:ea typeface="Meiryo UI" panose="020B0604030504040204" pitchFamily="50" charset="-128"/>
                        </a:rPr>
                        <a:t>水道事業の各種データを収集し、新たな価値を創出</a:t>
                      </a:r>
                    </a:p>
                  </a:txBody>
                  <a:tcPr marL="36000" marR="36000" marT="0" marB="0" anchor="ctr">
                    <a:solidFill>
                      <a:srgbClr val="D2DEEF"/>
                    </a:solidFill>
                  </a:tcPr>
                </a:tc>
                <a:extLst>
                  <a:ext uri="{0D108BD9-81ED-4DB2-BD59-A6C34878D82A}">
                    <a16:rowId xmlns:a16="http://schemas.microsoft.com/office/drawing/2014/main" val="3333929621"/>
                  </a:ext>
                </a:extLst>
              </a:tr>
              <a:tr h="370840">
                <a:tc vMerge="1">
                  <a:txBody>
                    <a:bodyPr/>
                    <a:lstStyle/>
                    <a:p>
                      <a:endParaRPr kumimoji="1" lang="ja-JP" altLang="en-US" dirty="0"/>
                    </a:p>
                  </a:txBody>
                  <a:tcPr/>
                </a:tc>
                <a:tc>
                  <a:txBody>
                    <a:bodyPr/>
                    <a:lstStyle/>
                    <a:p>
                      <a:r>
                        <a:rPr kumimoji="1" lang="ja-JP" altLang="en-US" sz="1800" dirty="0">
                          <a:latin typeface="Meiryo UI" panose="020B0604030504040204" pitchFamily="50" charset="-128"/>
                          <a:ea typeface="Meiryo UI" panose="020B0604030504040204" pitchFamily="50" charset="-128"/>
                        </a:rPr>
                        <a:t>次世代型コールセンターの構築</a:t>
                      </a:r>
                    </a:p>
                  </a:txBody>
                  <a:tcPr marL="36000" marR="36000" marT="0" marB="0" anchor="ctr">
                    <a:solidFill>
                      <a:srgbClr val="D2DEEF"/>
                    </a:solidFill>
                  </a:tcPr>
                </a:tc>
                <a:tc>
                  <a:txBody>
                    <a:bodyPr/>
                    <a:lstStyle/>
                    <a:p>
                      <a:r>
                        <a:rPr kumimoji="1" lang="ja-JP" altLang="en-US" sz="1400" dirty="0">
                          <a:latin typeface="Meiryo UI" panose="020B0604030504040204" pitchFamily="50" charset="-128"/>
                          <a:ea typeface="Meiryo UI" panose="020B0604030504040204" pitchFamily="50" charset="-128"/>
                        </a:rPr>
                        <a:t>インターネットを活用した</a:t>
                      </a:r>
                      <a:r>
                        <a:rPr kumimoji="1" lang="en-US" altLang="ja-JP" sz="1400" dirty="0">
                          <a:latin typeface="Meiryo UI" panose="020B0604030504040204" pitchFamily="50" charset="-128"/>
                          <a:ea typeface="Meiryo UI" panose="020B0604030504040204" pitchFamily="50" charset="-128"/>
                        </a:rPr>
                        <a:t>web</a:t>
                      </a:r>
                      <a:r>
                        <a:rPr kumimoji="1" lang="ja-JP" altLang="en-US" sz="1400" dirty="0">
                          <a:latin typeface="Meiryo UI" panose="020B0604030504040204" pitchFamily="50" charset="-128"/>
                          <a:ea typeface="Meiryo UI" panose="020B0604030504040204" pitchFamily="50" charset="-128"/>
                        </a:rPr>
                        <a:t>申請など多様な受付の拡充</a:t>
                      </a:r>
                    </a:p>
                  </a:txBody>
                  <a:tcPr marL="36000" marR="36000" marT="0" marB="0" anchor="ctr">
                    <a:solidFill>
                      <a:srgbClr val="D2DEEF"/>
                    </a:solidFill>
                  </a:tcPr>
                </a:tc>
                <a:extLst>
                  <a:ext uri="{0D108BD9-81ED-4DB2-BD59-A6C34878D82A}">
                    <a16:rowId xmlns:a16="http://schemas.microsoft.com/office/drawing/2014/main" val="1688257200"/>
                  </a:ext>
                </a:extLst>
              </a:tr>
              <a:tr h="370840">
                <a:tc vMerge="1">
                  <a:txBody>
                    <a:bodyPr/>
                    <a:lstStyle/>
                    <a:p>
                      <a:endParaRPr kumimoji="1" lang="ja-JP" altLang="en-US" dirty="0"/>
                    </a:p>
                  </a:txBody>
                  <a:tcPr/>
                </a:tc>
                <a:tc>
                  <a:txBody>
                    <a:bodyPr/>
                    <a:lstStyle/>
                    <a:p>
                      <a:r>
                        <a:rPr kumimoji="1" lang="ja-JP" altLang="en-US" sz="1800" dirty="0">
                          <a:latin typeface="Meiryo UI" panose="020B0604030504040204" pitchFamily="50" charset="-128"/>
                          <a:ea typeface="Meiryo UI" panose="020B0604030504040204" pitchFamily="50" charset="-128"/>
                        </a:rPr>
                        <a:t>水道スマートメーターの導入に向けた検討</a:t>
                      </a:r>
                    </a:p>
                  </a:txBody>
                  <a:tcPr marL="36000" marR="36000" marT="0" marB="0" anchor="ctr">
                    <a:solidFill>
                      <a:srgbClr val="D2DEEF"/>
                    </a:solidFill>
                  </a:tcPr>
                </a:tc>
                <a:tc>
                  <a:txBody>
                    <a:bodyPr/>
                    <a:lstStyle/>
                    <a:p>
                      <a:r>
                        <a:rPr kumimoji="1" lang="ja-JP" altLang="en-US" sz="1400" dirty="0">
                          <a:latin typeface="Meiryo UI" panose="020B0604030504040204" pitchFamily="50" charset="-128"/>
                          <a:ea typeface="Meiryo UI" panose="020B0604030504040204" pitchFamily="50" charset="-128"/>
                        </a:rPr>
                        <a:t>スマートメーターを活用した見守りサービスの実証実験は政令市初</a:t>
                      </a:r>
                    </a:p>
                  </a:txBody>
                  <a:tcPr marL="36000" marR="36000" marT="0" marB="0" anchor="ctr">
                    <a:solidFill>
                      <a:srgbClr val="D2DEEF"/>
                    </a:solidFill>
                  </a:tcPr>
                </a:tc>
                <a:extLst>
                  <a:ext uri="{0D108BD9-81ED-4DB2-BD59-A6C34878D82A}">
                    <a16:rowId xmlns:a16="http://schemas.microsoft.com/office/drawing/2014/main" val="2037983576"/>
                  </a:ext>
                </a:extLst>
              </a:tr>
              <a:tr h="370840">
                <a:tc vMerge="1">
                  <a:txBody>
                    <a:bodyPr/>
                    <a:lstStyle/>
                    <a:p>
                      <a:endParaRPr kumimoji="1" lang="ja-JP" altLang="en-US" dirty="0"/>
                    </a:p>
                  </a:txBody>
                  <a:tcPr/>
                </a:tc>
                <a:tc>
                  <a:txBody>
                    <a:bodyPr/>
                    <a:lstStyle/>
                    <a:p>
                      <a:r>
                        <a:rPr kumimoji="1" lang="en-US" altLang="ja-JP" sz="1800" dirty="0">
                          <a:latin typeface="Meiryo UI" panose="020B0604030504040204" pitchFamily="50" charset="-128"/>
                          <a:ea typeface="Meiryo UI" panose="020B0604030504040204" pitchFamily="50" charset="-128"/>
                        </a:rPr>
                        <a:t>AI</a:t>
                      </a:r>
                      <a:r>
                        <a:rPr kumimoji="1" lang="ja-JP" altLang="en-US" sz="1800" dirty="0">
                          <a:latin typeface="Meiryo UI" panose="020B0604030504040204" pitchFamily="50" charset="-128"/>
                          <a:ea typeface="Meiryo UI" panose="020B0604030504040204" pitchFamily="50" charset="-128"/>
                        </a:rPr>
                        <a:t>オンデマンド交通の社会実験</a:t>
                      </a:r>
                    </a:p>
                  </a:txBody>
                  <a:tcPr marL="36000" marR="36000" marT="0" marB="0" anchor="ctr">
                    <a:solidFill>
                      <a:srgbClr val="D2DEEF"/>
                    </a:solidFill>
                  </a:tcPr>
                </a:tc>
                <a:tc>
                  <a:txBody>
                    <a:bodyPr/>
                    <a:lstStyle/>
                    <a:p>
                      <a:r>
                        <a:rPr kumimoji="1" lang="ja-JP" altLang="en-US" sz="1400" dirty="0">
                          <a:latin typeface="Meiryo UI" panose="020B0604030504040204" pitchFamily="50" charset="-128"/>
                          <a:ea typeface="Meiryo UI" panose="020B0604030504040204" pitchFamily="50" charset="-128"/>
                        </a:rPr>
                        <a:t>生野・平野両区で社会実験を実施中</a:t>
                      </a:r>
                    </a:p>
                  </a:txBody>
                  <a:tcPr marL="36000" marR="36000" marT="0" marB="0" anchor="ctr">
                    <a:solidFill>
                      <a:srgbClr val="D2DEEF"/>
                    </a:solidFill>
                  </a:tcPr>
                </a:tc>
                <a:extLst>
                  <a:ext uri="{0D108BD9-81ED-4DB2-BD59-A6C34878D82A}">
                    <a16:rowId xmlns:a16="http://schemas.microsoft.com/office/drawing/2014/main" val="783605391"/>
                  </a:ext>
                </a:extLst>
              </a:tr>
              <a:tr h="370840">
                <a:tc vMerge="1">
                  <a:txBody>
                    <a:bodyPr/>
                    <a:lstStyle/>
                    <a:p>
                      <a:endParaRPr kumimoji="1" lang="ja-JP" altLang="en-US" dirty="0"/>
                    </a:p>
                  </a:txBody>
                  <a:tcPr/>
                </a:tc>
                <a:tc>
                  <a:txBody>
                    <a:bodyPr/>
                    <a:lstStyle/>
                    <a:p>
                      <a:r>
                        <a:rPr kumimoji="1" lang="ja-JP" altLang="en-US" sz="1800" dirty="0">
                          <a:latin typeface="Meiryo UI" panose="020B0604030504040204" pitchFamily="50" charset="-128"/>
                          <a:ea typeface="Meiryo UI" panose="020B0604030504040204" pitchFamily="50" charset="-128"/>
                        </a:rPr>
                        <a:t>都市インフラのデジタル化の推進</a:t>
                      </a:r>
                    </a:p>
                  </a:txBody>
                  <a:tcPr marL="36000" marR="36000" marT="0" marB="0" anchor="ctr">
                    <a:solidFill>
                      <a:srgbClr val="D2DEEF"/>
                    </a:solidFill>
                  </a:tcPr>
                </a:tc>
                <a:tc>
                  <a:txBody>
                    <a:bodyPr/>
                    <a:lstStyle/>
                    <a:p>
                      <a:r>
                        <a:rPr kumimoji="1" lang="en-US" altLang="ja-JP" sz="1400" dirty="0">
                          <a:latin typeface="Meiryo UI" panose="020B0604030504040204" pitchFamily="50" charset="-128"/>
                          <a:ea typeface="Meiryo UI" panose="020B0604030504040204" pitchFamily="50" charset="-128"/>
                        </a:rPr>
                        <a:t>ICT</a:t>
                      </a:r>
                      <a:r>
                        <a:rPr kumimoji="1" lang="ja-JP" altLang="en-US" sz="1400" dirty="0">
                          <a:latin typeface="Meiryo UI" panose="020B0604030504040204" pitchFamily="50" charset="-128"/>
                          <a:ea typeface="Meiryo UI" panose="020B0604030504040204" pitchFamily="50" charset="-128"/>
                        </a:rPr>
                        <a:t>を活用し効率的・効果的なインフラ施設の整備・維持管理</a:t>
                      </a:r>
                    </a:p>
                  </a:txBody>
                  <a:tcPr marL="36000" marR="36000" marT="0" marB="0" anchor="ctr">
                    <a:solidFill>
                      <a:srgbClr val="D2DEEF"/>
                    </a:solidFill>
                  </a:tcPr>
                </a:tc>
                <a:extLst>
                  <a:ext uri="{0D108BD9-81ED-4DB2-BD59-A6C34878D82A}">
                    <a16:rowId xmlns:a16="http://schemas.microsoft.com/office/drawing/2014/main" val="2086191318"/>
                  </a:ext>
                </a:extLst>
              </a:tr>
              <a:tr h="370840">
                <a:tc rowSpan="2">
                  <a:txBody>
                    <a:bodyPr/>
                    <a:lstStyle/>
                    <a:p>
                      <a:pPr algn="ctr"/>
                      <a:r>
                        <a:rPr kumimoji="1" lang="ja-JP" altLang="en-US" b="1" dirty="0">
                          <a:latin typeface="Meiryo UI" panose="020B0604030504040204" pitchFamily="50" charset="-128"/>
                          <a:ea typeface="Meiryo UI" panose="020B0604030504040204" pitchFamily="50" charset="-128"/>
                        </a:rPr>
                        <a:t>行　政</a:t>
                      </a:r>
                    </a:p>
                    <a:p>
                      <a:pPr algn="ct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データ</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a:txBody>
                  <a:tcPr marL="36000" marR="36000" marT="0" marB="0" anchor="ctr">
                    <a:solidFill>
                      <a:schemeClr val="accent1">
                        <a:lumMod val="40000"/>
                        <a:lumOff val="60000"/>
                      </a:schemeClr>
                    </a:solidFill>
                  </a:tcPr>
                </a:tc>
                <a:tc>
                  <a:txBody>
                    <a:bodyPr/>
                    <a:lstStyle/>
                    <a:p>
                      <a:r>
                        <a:rPr kumimoji="1" lang="ja-JP" altLang="en-US" sz="1800" dirty="0">
                          <a:latin typeface="Meiryo UI" panose="020B0604030504040204" pitchFamily="50" charset="-128"/>
                          <a:ea typeface="Meiryo UI" panose="020B0604030504040204" pitchFamily="50" charset="-128"/>
                        </a:rPr>
                        <a:t>行政手続きのオンライン化・リモート化</a:t>
                      </a:r>
                    </a:p>
                  </a:txBody>
                  <a:tcPr marL="36000" marR="36000" marT="0" marB="0" anchor="ctr"/>
                </a:tc>
                <a:tc>
                  <a:txBody>
                    <a:bodyPr/>
                    <a:lstStyle/>
                    <a:p>
                      <a:r>
                        <a:rPr kumimoji="1" lang="ja-JP" altLang="en-US" sz="1400" dirty="0">
                          <a:latin typeface="Meiryo UI" panose="020B0604030504040204" pitchFamily="50" charset="-128"/>
                          <a:ea typeface="Meiryo UI" panose="020B0604030504040204" pitchFamily="50" charset="-128"/>
                        </a:rPr>
                        <a:t>全手続きのオンライン化を検討・推進している取組は政令市初</a:t>
                      </a:r>
                    </a:p>
                  </a:txBody>
                  <a:tcPr marL="36000" marR="36000" marT="0" marB="0" anchor="ctr"/>
                </a:tc>
                <a:extLst>
                  <a:ext uri="{0D108BD9-81ED-4DB2-BD59-A6C34878D82A}">
                    <a16:rowId xmlns:a16="http://schemas.microsoft.com/office/drawing/2014/main" val="3959885021"/>
                  </a:ext>
                </a:extLst>
              </a:tr>
              <a:tr h="370840">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marL="36000" marR="3600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rPr>
                        <a:t>データ分析（総合コールセンター）</a:t>
                      </a:r>
                    </a:p>
                  </a:txBody>
                  <a:tcPr marL="36000" marR="36000" marT="0" marB="0" anchor="ctr">
                    <a:solidFill>
                      <a:srgbClr val="EAEFF7"/>
                    </a:solidFill>
                  </a:tcPr>
                </a:tc>
                <a:tc>
                  <a:txBody>
                    <a:bodyPr/>
                    <a:lstStyle/>
                    <a:p>
                      <a:r>
                        <a:rPr kumimoji="1" lang="en-US" altLang="ja-JP" sz="1400" dirty="0" smtClean="0">
                          <a:latin typeface="Meiryo UI" panose="020B0604030504040204" pitchFamily="50" charset="-128"/>
                          <a:ea typeface="Meiryo UI" panose="020B0604030504040204" pitchFamily="50" charset="-128"/>
                        </a:rPr>
                        <a:t>AI</a:t>
                      </a:r>
                      <a:r>
                        <a:rPr kumimoji="1" lang="ja-JP" altLang="en-US" sz="1400" dirty="0" smtClean="0">
                          <a:latin typeface="Meiryo UI" panose="020B0604030504040204" pitchFamily="50" charset="-128"/>
                          <a:ea typeface="Meiryo UI" panose="020B0604030504040204" pitchFamily="50" charset="-128"/>
                        </a:rPr>
                        <a:t>分析結果を生かし、令和</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月</a:t>
                      </a:r>
                      <a:r>
                        <a:rPr kumimoji="1" lang="ja-JP" altLang="en-US" sz="1400" dirty="0" smtClean="0">
                          <a:latin typeface="Meiryo UI" panose="020B0604030504040204" pitchFamily="50" charset="-128"/>
                          <a:ea typeface="Meiryo UI" panose="020B0604030504040204" pitchFamily="50" charset="-128"/>
                        </a:rPr>
                        <a:t>より自動</a:t>
                      </a:r>
                      <a:r>
                        <a:rPr kumimoji="1" lang="ja-JP" altLang="en-US" sz="1400" dirty="0">
                          <a:latin typeface="Meiryo UI" panose="020B0604030504040204" pitchFamily="50" charset="-128"/>
                          <a:ea typeface="Meiryo UI" panose="020B0604030504040204" pitchFamily="50" charset="-128"/>
                        </a:rPr>
                        <a:t>音声応答を導入</a:t>
                      </a:r>
                    </a:p>
                  </a:txBody>
                  <a:tcPr marL="36000" marR="36000" marT="0" marB="0" anchor="ctr">
                    <a:solidFill>
                      <a:srgbClr val="EAEFF7"/>
                    </a:solidFill>
                  </a:tcPr>
                </a:tc>
                <a:extLst>
                  <a:ext uri="{0D108BD9-81ED-4DB2-BD59-A6C34878D82A}">
                    <a16:rowId xmlns:a16="http://schemas.microsoft.com/office/drawing/2014/main" val="2850499978"/>
                  </a:ext>
                </a:extLst>
              </a:tr>
            </a:tbl>
          </a:graphicData>
        </a:graphic>
      </p:graphicFrame>
      <p:sp>
        <p:nvSpPr>
          <p:cNvPr id="6" name="スライド番号プレースホルダー 3"/>
          <p:cNvSpPr>
            <a:spLocks noGrp="1"/>
          </p:cNvSpPr>
          <p:nvPr>
            <p:ph type="sldNum" sz="quarter" idx="12"/>
          </p:nvPr>
        </p:nvSpPr>
        <p:spPr>
          <a:xfrm>
            <a:off x="9468464" y="6440130"/>
            <a:ext cx="410695"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7668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図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6490" y="2311976"/>
            <a:ext cx="2563309" cy="1980000"/>
          </a:xfrm>
          <a:prstGeom prst="rect">
            <a:avLst/>
          </a:prstGeom>
        </p:spPr>
      </p:pic>
      <p:sp>
        <p:nvSpPr>
          <p:cNvPr id="6" name="正方形/長方形 5"/>
          <p:cNvSpPr/>
          <p:nvPr/>
        </p:nvSpPr>
        <p:spPr>
          <a:xfrm>
            <a:off x="85082" y="69296"/>
            <a:ext cx="828000" cy="432000"/>
          </a:xfrm>
          <a:prstGeom prst="rect">
            <a:avLst/>
          </a:prstGeom>
          <a:solidFill>
            <a:srgbClr val="7CBF3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ご　み</a:t>
            </a:r>
          </a:p>
        </p:txBody>
      </p:sp>
      <p:cxnSp>
        <p:nvCxnSpPr>
          <p:cNvPr id="7" name="直線コネクタ 6"/>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866225" y="100510"/>
            <a:ext cx="4177747"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ごみ収集車両運行管理システム</a:t>
            </a:r>
          </a:p>
        </p:txBody>
      </p:sp>
      <p:sp>
        <p:nvSpPr>
          <p:cNvPr id="9" name="テキスト ボックス 8"/>
          <p:cNvSpPr txBox="1"/>
          <p:nvPr/>
        </p:nvSpPr>
        <p:spPr>
          <a:xfrm>
            <a:off x="553721" y="632255"/>
            <a:ext cx="8963258" cy="1400383"/>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ごみ収集車両の走行・運転状況を管理</a:t>
            </a:r>
            <a:r>
              <a:rPr kumimoji="1" lang="ja-JP" altLang="en-US">
                <a:latin typeface="Meiryo UI" panose="020B0604030504040204" pitchFamily="50" charset="-128"/>
                <a:ea typeface="Meiryo UI" panose="020B0604030504040204" pitchFamily="50" charset="-128"/>
              </a:rPr>
              <a:t>し、各種資料を自動的に作成</a:t>
            </a:r>
            <a:endParaRPr kumimoji="1" lang="en-US" altLang="ja-JP" sz="1600" dirty="0">
              <a:latin typeface="Meiryo UI" panose="020B0604030504040204" pitchFamily="50" charset="-128"/>
              <a:ea typeface="Meiryo UI" panose="020B0604030504040204" pitchFamily="50" charset="-128"/>
            </a:endParaRPr>
          </a:p>
          <a:p>
            <a:pPr>
              <a:lnSpc>
                <a:spcPts val="2400"/>
              </a:lnSpc>
            </a:pPr>
            <a:r>
              <a:rPr kumimoji="1" lang="ja-JP" altLang="en-US" sz="1600" dirty="0">
                <a:latin typeface="Meiryo UI" panose="020B0604030504040204" pitchFamily="50" charset="-128"/>
                <a:ea typeface="Meiryo UI" panose="020B0604030504040204" pitchFamily="50" charset="-128"/>
              </a:rPr>
              <a:t>　　　・センター出発・到着時刻、収集開始・終了時刻、ごみ処理工場搬入時刻</a:t>
            </a:r>
          </a:p>
          <a:p>
            <a:pPr>
              <a:lnSpc>
                <a:spcPts val="2400"/>
              </a:lnSpc>
            </a:pPr>
            <a:r>
              <a:rPr kumimoji="1" lang="ja-JP" altLang="en-US" sz="1600" dirty="0">
                <a:latin typeface="Meiryo UI" panose="020B0604030504040204" pitchFamily="50" charset="-128"/>
                <a:ea typeface="Meiryo UI" panose="020B0604030504040204" pitchFamily="50" charset="-128"/>
              </a:rPr>
              <a:t>  　　・イベント回数（速度超過、急ハンドル、急発進、急停止、アイドリング）他</a:t>
            </a:r>
          </a:p>
          <a:p>
            <a:pPr marL="285750" indent="-285750">
              <a:lnSpc>
                <a:spcPts val="2400"/>
              </a:lnSpc>
              <a:spcBef>
                <a:spcPts val="600"/>
              </a:spcBef>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交通事故の抑制や収集業務の効率化、発災時対応の強化等に向けて活用を検討</a:t>
            </a: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432" y="2733014"/>
            <a:ext cx="6451799" cy="3948330"/>
          </a:xfrm>
          <a:prstGeom prst="rect">
            <a:avLst/>
          </a:prstGeom>
        </p:spPr>
      </p:pic>
      <p:sp>
        <p:nvSpPr>
          <p:cNvPr id="11" name="角丸四角形 10"/>
          <p:cNvSpPr/>
          <p:nvPr/>
        </p:nvSpPr>
        <p:spPr>
          <a:xfrm>
            <a:off x="122432" y="2212422"/>
            <a:ext cx="1261198" cy="376355"/>
          </a:xfrm>
          <a:prstGeom prst="roundRect">
            <a:avLst/>
          </a:prstGeom>
          <a:solidFill>
            <a:schemeClr val="bg1"/>
          </a:solidFill>
          <a:ln w="19050">
            <a:solidFill>
              <a:srgbClr val="7CBF33"/>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a:solidFill>
                  <a:srgbClr val="7CBF33"/>
                </a:solidFill>
                <a:latin typeface="Meiryo UI" panose="020B0604030504040204" pitchFamily="50" charset="-128"/>
                <a:ea typeface="Meiryo UI" panose="020B0604030504040204" pitchFamily="50" charset="-128"/>
              </a:rPr>
              <a:t>現在地情報</a:t>
            </a:r>
          </a:p>
        </p:txBody>
      </p:sp>
      <p:sp>
        <p:nvSpPr>
          <p:cNvPr id="12" name="正方形/長方形 11"/>
          <p:cNvSpPr/>
          <p:nvPr/>
        </p:nvSpPr>
        <p:spPr>
          <a:xfrm>
            <a:off x="2346840" y="4094820"/>
            <a:ext cx="1774048" cy="43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000"/>
          </a:p>
        </p:txBody>
      </p:sp>
      <p:sp>
        <p:nvSpPr>
          <p:cNvPr id="13" name="円形吹き出し 12"/>
          <p:cNvSpPr/>
          <p:nvPr/>
        </p:nvSpPr>
        <p:spPr>
          <a:xfrm>
            <a:off x="4220943" y="3534927"/>
            <a:ext cx="1774048" cy="725747"/>
          </a:xfrm>
          <a:prstGeom prst="wedgeEllipseCallout">
            <a:avLst>
              <a:gd name="adj1" fmla="val -51131"/>
              <a:gd name="adj2" fmla="val 64831"/>
            </a:avLst>
          </a:prstGeom>
          <a:solidFill>
            <a:schemeClr val="bg1"/>
          </a:solidFill>
          <a:ln w="190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車両ごとの</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現在地情報の</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確認が可能</a:t>
            </a:r>
          </a:p>
        </p:txBody>
      </p:sp>
      <p:sp>
        <p:nvSpPr>
          <p:cNvPr id="15" name="円形吹き出し 14"/>
          <p:cNvSpPr/>
          <p:nvPr/>
        </p:nvSpPr>
        <p:spPr>
          <a:xfrm>
            <a:off x="3652995" y="5155029"/>
            <a:ext cx="2216409" cy="1069206"/>
          </a:xfrm>
          <a:prstGeom prst="wedgeEllipseCallout">
            <a:avLst>
              <a:gd name="adj1" fmla="val 62658"/>
              <a:gd name="adj2" fmla="val 45770"/>
            </a:avLst>
          </a:prstGeom>
          <a:solidFill>
            <a:schemeClr val="bg1"/>
          </a:solidFill>
          <a:ln w="190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当該日の走行の</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軌跡が確認可能</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次ページの「走行の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軌跡情報」参照</a:t>
            </a:r>
          </a:p>
        </p:txBody>
      </p:sp>
      <p:sp>
        <p:nvSpPr>
          <p:cNvPr id="16" name="正方形/長方形 15"/>
          <p:cNvSpPr/>
          <p:nvPr/>
        </p:nvSpPr>
        <p:spPr>
          <a:xfrm>
            <a:off x="6703543" y="4167274"/>
            <a:ext cx="2696424" cy="628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ja-JP" altLang="en-US" sz="1400" b="1" dirty="0">
                <a:solidFill>
                  <a:schemeClr val="tx1"/>
                </a:solidFill>
                <a:latin typeface="Meiryo UI" panose="020B0604030504040204" pitchFamily="50" charset="-128"/>
                <a:ea typeface="Meiryo UI" panose="020B0604030504040204" pitchFamily="50" charset="-128"/>
              </a:rPr>
              <a:t>■車載器設置イメージ</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6745431" y="4624383"/>
            <a:ext cx="2921235" cy="2029579"/>
            <a:chOff x="3708164" y="7794032"/>
            <a:chExt cx="2921235" cy="2029579"/>
          </a:xfrm>
        </p:grpSpPr>
        <p:pic>
          <p:nvPicPr>
            <p:cNvPr id="18" name="図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08164" y="7794032"/>
              <a:ext cx="2921235" cy="2029579"/>
            </a:xfrm>
            <a:prstGeom prst="rect">
              <a:avLst/>
            </a:prstGeom>
          </p:spPr>
        </p:pic>
        <p:pic>
          <p:nvPicPr>
            <p:cNvPr id="19" name="図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00367" y="8770151"/>
              <a:ext cx="1784533" cy="645632"/>
            </a:xfrm>
            <a:prstGeom prst="rect">
              <a:avLst/>
            </a:prstGeom>
            <a:ln>
              <a:solidFill>
                <a:schemeClr val="tx1"/>
              </a:solidFill>
              <a:prstDash val="sysDash"/>
            </a:ln>
          </p:spPr>
        </p:pic>
      </p:grpSp>
      <p:sp>
        <p:nvSpPr>
          <p:cNvPr id="25" name="テキスト ボックス 24"/>
          <p:cNvSpPr txBox="1"/>
          <p:nvPr/>
        </p:nvSpPr>
        <p:spPr>
          <a:xfrm>
            <a:off x="7798976" y="2726468"/>
            <a:ext cx="184666" cy="1188000"/>
          </a:xfrm>
          <a:prstGeom prst="rect">
            <a:avLst/>
          </a:prstGeom>
          <a:noFill/>
          <a:ln>
            <a:noFill/>
          </a:ln>
        </p:spPr>
        <p:txBody>
          <a:bodyPr vert="eaVert" wrap="square" lIns="0" tIns="0" rIns="0" bIns="0" rtlCol="0">
            <a:spAutoFit/>
          </a:bodyPr>
          <a:lstStyle/>
          <a:p>
            <a:pPr algn="ctr"/>
            <a:r>
              <a:rPr kumimoji="1" lang="ja-JP" altLang="en-US" sz="1200" dirty="0">
                <a:solidFill>
                  <a:srgbClr val="002060"/>
                </a:solidFill>
                <a:latin typeface="Meiryo UI" panose="020B0604030504040204" pitchFamily="50" charset="-128"/>
                <a:ea typeface="Meiryo UI" panose="020B0604030504040204" pitchFamily="50" charset="-128"/>
              </a:rPr>
              <a:t>システム導入</a:t>
            </a:r>
          </a:p>
        </p:txBody>
      </p:sp>
      <p:sp>
        <p:nvSpPr>
          <p:cNvPr id="26" name="右矢印 25"/>
          <p:cNvSpPr/>
          <p:nvPr/>
        </p:nvSpPr>
        <p:spPr>
          <a:xfrm rot="1581999">
            <a:off x="8375114" y="2885184"/>
            <a:ext cx="876627" cy="360000"/>
          </a:xfrm>
          <a:prstGeom prst="rightArrow">
            <a:avLst/>
          </a:prstGeom>
          <a:noFill/>
          <a:ln w="28575">
            <a:solidFill>
              <a:srgbClr val="FC3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吹き出し 27"/>
          <p:cNvSpPr/>
          <p:nvPr/>
        </p:nvSpPr>
        <p:spPr>
          <a:xfrm>
            <a:off x="6984797" y="2060226"/>
            <a:ext cx="2880000" cy="324000"/>
          </a:xfrm>
          <a:prstGeom prst="wedgeRoundRectCallout">
            <a:avLst>
              <a:gd name="adj1" fmla="val 10234"/>
              <a:gd name="adj2" fmla="val 199060"/>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他の対策と併せ、事故減少に寄与</a:t>
            </a:r>
          </a:p>
        </p:txBody>
      </p:sp>
      <p:cxnSp>
        <p:nvCxnSpPr>
          <p:cNvPr id="31" name="直線矢印コネクタ 30"/>
          <p:cNvCxnSpPr/>
          <p:nvPr/>
        </p:nvCxnSpPr>
        <p:spPr>
          <a:xfrm>
            <a:off x="7885471" y="3799812"/>
            <a:ext cx="0" cy="18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スライド番号プレースホルダー 3"/>
          <p:cNvSpPr>
            <a:spLocks noGrp="1"/>
          </p:cNvSpPr>
          <p:nvPr>
            <p:ph type="sldNum" sz="quarter" idx="12"/>
          </p:nvPr>
        </p:nvSpPr>
        <p:spPr>
          <a:xfrm>
            <a:off x="9468464" y="6440130"/>
            <a:ext cx="410695"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 name="テキスト ボックス 1"/>
          <p:cNvSpPr txBox="1"/>
          <p:nvPr/>
        </p:nvSpPr>
        <p:spPr>
          <a:xfrm>
            <a:off x="8678053" y="69296"/>
            <a:ext cx="1152000" cy="534368"/>
          </a:xfrm>
          <a:prstGeom prst="rect">
            <a:avLst/>
          </a:prstGeom>
          <a:solidFill>
            <a:schemeClr val="bg1"/>
          </a:solidFill>
          <a:ln>
            <a:solidFill>
              <a:schemeClr val="tx1"/>
            </a:solidFill>
          </a:ln>
        </p:spPr>
        <p:txBody>
          <a:bodyPr wrap="square" lIns="36000" tIns="36000" rIns="36000" bIns="36000" rtlCol="0">
            <a:spAutoFit/>
          </a:bodyPr>
          <a:lstStyle/>
          <a:p>
            <a:pPr algn="ctr"/>
            <a:r>
              <a:rPr kumimoji="1" lang="en-US" altLang="ja-JP" sz="1600" dirty="0" smtClean="0">
                <a:latin typeface="Meiryo UI" panose="020B0604030504040204" pitchFamily="50" charset="-128"/>
                <a:ea typeface="Meiryo UI" panose="020B0604030504040204" pitchFamily="50" charset="-128"/>
              </a:rPr>
              <a:t>H30</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導入済</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152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正方形/長方形 5"/>
          <p:cNvSpPr/>
          <p:nvPr/>
        </p:nvSpPr>
        <p:spPr>
          <a:xfrm>
            <a:off x="85082" y="71339"/>
            <a:ext cx="828000" cy="432000"/>
          </a:xfrm>
          <a:prstGeom prst="rect">
            <a:avLst/>
          </a:prstGeom>
          <a:solidFill>
            <a:srgbClr val="7CBF3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ご　み</a:t>
            </a:r>
          </a:p>
        </p:txBody>
      </p:sp>
      <p:cxnSp>
        <p:nvCxnSpPr>
          <p:cNvPr id="7" name="直線コネクタ 6"/>
          <p:cNvCxnSpPr/>
          <p:nvPr/>
        </p:nvCxnSpPr>
        <p:spPr bwMode="gray">
          <a:xfrm>
            <a:off x="615728" y="613221"/>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866225" y="100510"/>
            <a:ext cx="4177747"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ごみ収集車両運行管理システム</a:t>
            </a:r>
          </a:p>
        </p:txBody>
      </p:sp>
      <p:sp>
        <p:nvSpPr>
          <p:cNvPr id="36" name="角丸四角形 35"/>
          <p:cNvSpPr/>
          <p:nvPr/>
        </p:nvSpPr>
        <p:spPr>
          <a:xfrm>
            <a:off x="206653" y="654096"/>
            <a:ext cx="1694336" cy="376355"/>
          </a:xfrm>
          <a:prstGeom prst="roundRect">
            <a:avLst/>
          </a:prstGeom>
          <a:solidFill>
            <a:schemeClr val="bg1"/>
          </a:solidFill>
          <a:ln w="19050">
            <a:solidFill>
              <a:srgbClr val="7CBF33"/>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a:solidFill>
                  <a:srgbClr val="7CBF33"/>
                </a:solidFill>
                <a:latin typeface="Meiryo UI" panose="020B0604030504040204" pitchFamily="50" charset="-128"/>
                <a:ea typeface="Meiryo UI" panose="020B0604030504040204" pitchFamily="50" charset="-128"/>
              </a:rPr>
              <a:t>走行の軌跡情報</a:t>
            </a:r>
          </a:p>
        </p:txBody>
      </p:sp>
      <p:sp>
        <p:nvSpPr>
          <p:cNvPr id="37" name="角丸四角形 36"/>
          <p:cNvSpPr/>
          <p:nvPr/>
        </p:nvSpPr>
        <p:spPr>
          <a:xfrm>
            <a:off x="4573058" y="654096"/>
            <a:ext cx="1391434" cy="376355"/>
          </a:xfrm>
          <a:prstGeom prst="roundRect">
            <a:avLst/>
          </a:prstGeom>
          <a:solidFill>
            <a:schemeClr val="bg1"/>
          </a:solidFill>
          <a:ln w="19050">
            <a:solidFill>
              <a:srgbClr val="7CBF33"/>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a:solidFill>
                  <a:srgbClr val="7CBF33"/>
                </a:solidFill>
                <a:latin typeface="Meiryo UI" panose="020B0604030504040204" pitchFamily="50" charset="-128"/>
                <a:ea typeface="Meiryo UI" panose="020B0604030504040204" pitchFamily="50" charset="-128"/>
              </a:rPr>
              <a:t>イベント情報</a:t>
            </a:r>
          </a:p>
        </p:txBody>
      </p:sp>
      <p:pic>
        <p:nvPicPr>
          <p:cNvPr id="38" name="図 3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847" y="1216268"/>
            <a:ext cx="3314700" cy="3030417"/>
          </a:xfrm>
          <a:prstGeom prst="rect">
            <a:avLst/>
          </a:prstGeom>
          <a:ln>
            <a:solidFill>
              <a:schemeClr val="tx1"/>
            </a:solidFill>
          </a:ln>
        </p:spPr>
      </p:pic>
      <p:pic>
        <p:nvPicPr>
          <p:cNvPr id="40" name="図 3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508" y="2942555"/>
            <a:ext cx="2464282" cy="2102820"/>
          </a:xfrm>
          <a:prstGeom prst="rect">
            <a:avLst/>
          </a:prstGeom>
          <a:ln w="38100">
            <a:solidFill>
              <a:srgbClr val="FF0000"/>
            </a:solidFill>
          </a:ln>
        </p:spPr>
      </p:pic>
      <p:sp>
        <p:nvSpPr>
          <p:cNvPr id="46" name="正方形/長方形 45"/>
          <p:cNvSpPr/>
          <p:nvPr/>
        </p:nvSpPr>
        <p:spPr>
          <a:xfrm>
            <a:off x="2302785" y="1891771"/>
            <a:ext cx="615202" cy="401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000"/>
          </a:p>
        </p:txBody>
      </p:sp>
      <p:sp>
        <p:nvSpPr>
          <p:cNvPr id="48" name="正方形/長方形 47"/>
          <p:cNvSpPr/>
          <p:nvPr/>
        </p:nvSpPr>
        <p:spPr>
          <a:xfrm>
            <a:off x="1691330" y="2925011"/>
            <a:ext cx="962019" cy="240247"/>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拡大図</a:t>
            </a:r>
          </a:p>
        </p:txBody>
      </p:sp>
      <p:sp>
        <p:nvSpPr>
          <p:cNvPr id="45" name="円形吹き出し 44"/>
          <p:cNvSpPr/>
          <p:nvPr/>
        </p:nvSpPr>
        <p:spPr>
          <a:xfrm>
            <a:off x="210022" y="2976496"/>
            <a:ext cx="1404000" cy="700948"/>
          </a:xfrm>
          <a:prstGeom prst="wedgeEllipseCallout">
            <a:avLst>
              <a:gd name="adj1" fmla="val 60340"/>
              <a:gd name="adj2" fmla="val 75630"/>
            </a:avLst>
          </a:prstGeom>
          <a:solidFill>
            <a:schemeClr val="bg1"/>
          </a:solidFill>
          <a:ln w="190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地点ごとの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位置・時間情報</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の確認が可能</a:t>
            </a:r>
          </a:p>
        </p:txBody>
      </p:sp>
      <p:sp>
        <p:nvSpPr>
          <p:cNvPr id="49" name="正方形/長方形 48"/>
          <p:cNvSpPr/>
          <p:nvPr/>
        </p:nvSpPr>
        <p:spPr>
          <a:xfrm>
            <a:off x="149641" y="5621134"/>
            <a:ext cx="4413740" cy="1035128"/>
          </a:xfrm>
          <a:prstGeom prst="rect">
            <a:avLst/>
          </a:prstGeom>
          <a:noFill/>
          <a:ln w="28575" cmpd="dbl">
            <a:no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rPr>
              <a:t>軌跡情報をもとに、センターを出発・到着した時刻、収集を開始・終了した時刻、工場に搬入した時刻を取得・集計し、「日報」・「月報」を自動的に作成</a:t>
            </a:r>
          </a:p>
        </p:txBody>
      </p:sp>
      <p:sp>
        <p:nvSpPr>
          <p:cNvPr id="50" name="下矢印 49"/>
          <p:cNvSpPr/>
          <p:nvPr/>
        </p:nvSpPr>
        <p:spPr>
          <a:xfrm>
            <a:off x="1847721" y="5287262"/>
            <a:ext cx="1017580" cy="299631"/>
          </a:xfrm>
          <a:prstGeom prst="downArrow">
            <a:avLst>
              <a:gd name="adj1" fmla="val 66456"/>
              <a:gd name="adj2" fmla="val 50000"/>
            </a:avLst>
          </a:prstGeom>
          <a:solidFill>
            <a:srgbClr val="7CBF33"/>
          </a:solidFill>
          <a:ln w="9525">
            <a:no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b="1" dirty="0">
              <a:solidFill>
                <a:sysClr val="windowText" lastClr="000000"/>
              </a:solidFill>
              <a:latin typeface="ＭＳ ゴシック" pitchFamily="49" charset="-128"/>
              <a:ea typeface="ＭＳ ゴシック" pitchFamily="49" charset="-128"/>
            </a:endParaRPr>
          </a:p>
        </p:txBody>
      </p:sp>
      <p:cxnSp>
        <p:nvCxnSpPr>
          <p:cNvPr id="3" name="直線コネクタ 2"/>
          <p:cNvCxnSpPr/>
          <p:nvPr/>
        </p:nvCxnSpPr>
        <p:spPr>
          <a:xfrm flipH="1">
            <a:off x="136844" y="2293428"/>
            <a:ext cx="2165941" cy="6315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2643790" y="2293428"/>
            <a:ext cx="274197" cy="6315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2" name="図 5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18659" y="2748355"/>
            <a:ext cx="3483195" cy="4089683"/>
          </a:xfrm>
          <a:prstGeom prst="rect">
            <a:avLst/>
          </a:prstGeom>
        </p:spPr>
      </p:pic>
      <p:sp>
        <p:nvSpPr>
          <p:cNvPr id="54" name="円形吹き出し 53"/>
          <p:cNvSpPr/>
          <p:nvPr/>
        </p:nvSpPr>
        <p:spPr>
          <a:xfrm>
            <a:off x="5128413" y="3118752"/>
            <a:ext cx="1224000" cy="684000"/>
          </a:xfrm>
          <a:prstGeom prst="wedgeEllipseCallout">
            <a:avLst>
              <a:gd name="adj1" fmla="val 70572"/>
              <a:gd name="adj2" fmla="val 30312"/>
            </a:avLst>
          </a:prstGeom>
          <a:solidFill>
            <a:schemeClr val="bg1"/>
          </a:solidFill>
          <a:ln w="9525">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運転者ごとの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運転傾向の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把握が可能</a:t>
            </a:r>
          </a:p>
        </p:txBody>
      </p:sp>
      <p:pic>
        <p:nvPicPr>
          <p:cNvPr id="55" name="図 5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51623" y="1145297"/>
            <a:ext cx="2963971" cy="1525804"/>
          </a:xfrm>
          <a:prstGeom prst="rect">
            <a:avLst/>
          </a:prstGeom>
          <a:noFill/>
          <a:ln w="19050">
            <a:solidFill>
              <a:schemeClr val="tx1"/>
            </a:solidFill>
          </a:ln>
        </p:spPr>
      </p:pic>
      <p:sp>
        <p:nvSpPr>
          <p:cNvPr id="56" name="円形吹き出し 55"/>
          <p:cNvSpPr/>
          <p:nvPr/>
        </p:nvSpPr>
        <p:spPr>
          <a:xfrm>
            <a:off x="7597764" y="882897"/>
            <a:ext cx="2160000" cy="504000"/>
          </a:xfrm>
          <a:prstGeom prst="wedgeEllipseCallout">
            <a:avLst>
              <a:gd name="adj1" fmla="val -25541"/>
              <a:gd name="adj2" fmla="val 76950"/>
            </a:avLst>
          </a:prstGeom>
          <a:solidFill>
            <a:schemeClr val="bg1"/>
          </a:solidFill>
          <a:ln w="9525">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0" tIns="36000" rIns="0" bIns="36000" rtlCol="0" anchor="ctr"/>
          <a:lstStyle/>
          <a:p>
            <a:pPr algn="ctr"/>
            <a:r>
              <a:rPr kumimoji="1" lang="ja-JP" altLang="en-US" sz="1200" b="1" dirty="0">
                <a:solidFill>
                  <a:schemeClr val="tx1"/>
                </a:solidFill>
                <a:latin typeface="ＭＳ ゴシック" pitchFamily="49" charset="-128"/>
                <a:ea typeface="ＭＳ ゴシック" pitchFamily="49" charset="-128"/>
              </a:rPr>
              <a:t>イベント発生時の</a:t>
            </a:r>
            <a:endParaRPr kumimoji="1" lang="en-US" altLang="ja-JP" sz="1200" b="1" dirty="0">
              <a:solidFill>
                <a:schemeClr val="tx1"/>
              </a:solidFill>
              <a:latin typeface="ＭＳ ゴシック" pitchFamily="49" charset="-128"/>
              <a:ea typeface="ＭＳ ゴシック" pitchFamily="49" charset="-128"/>
            </a:endParaRPr>
          </a:p>
          <a:p>
            <a:pPr algn="ctr"/>
            <a:r>
              <a:rPr kumimoji="1" lang="ja-JP" altLang="en-US" sz="1200" b="1" dirty="0">
                <a:solidFill>
                  <a:schemeClr val="tx1"/>
                </a:solidFill>
                <a:latin typeface="ＭＳ ゴシック" pitchFamily="49" charset="-128"/>
                <a:ea typeface="ＭＳ ゴシック" pitchFamily="49" charset="-128"/>
              </a:rPr>
              <a:t>映像確認が即時に可能</a:t>
            </a:r>
          </a:p>
        </p:txBody>
      </p:sp>
      <p:sp>
        <p:nvSpPr>
          <p:cNvPr id="57" name="テキスト ボックス 56"/>
          <p:cNvSpPr txBox="1"/>
          <p:nvPr/>
        </p:nvSpPr>
        <p:spPr>
          <a:xfrm>
            <a:off x="4857726" y="2727662"/>
            <a:ext cx="1633300" cy="307777"/>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運転分析</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58" name="正方形/長方形 57"/>
          <p:cNvSpPr/>
          <p:nvPr/>
        </p:nvSpPr>
        <p:spPr>
          <a:xfrm>
            <a:off x="6519648" y="4921904"/>
            <a:ext cx="2664000" cy="1064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000"/>
          </a:p>
        </p:txBody>
      </p:sp>
      <p:sp>
        <p:nvSpPr>
          <p:cNvPr id="59" name="円形吹き出し 58"/>
          <p:cNvSpPr/>
          <p:nvPr/>
        </p:nvSpPr>
        <p:spPr>
          <a:xfrm>
            <a:off x="5128413" y="5112328"/>
            <a:ext cx="1224000" cy="684000"/>
          </a:xfrm>
          <a:prstGeom prst="wedgeEllipseCallout">
            <a:avLst>
              <a:gd name="adj1" fmla="val 79439"/>
              <a:gd name="adj2" fmla="val 25854"/>
            </a:avLst>
          </a:prstGeom>
          <a:solidFill>
            <a:schemeClr val="bg1"/>
          </a:solidFill>
          <a:ln w="9525">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各イベントが</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発生した箇所の把握が可能</a:t>
            </a:r>
          </a:p>
        </p:txBody>
      </p:sp>
      <p:sp>
        <p:nvSpPr>
          <p:cNvPr id="60" name="正方形/長方形 59"/>
          <p:cNvSpPr/>
          <p:nvPr/>
        </p:nvSpPr>
        <p:spPr>
          <a:xfrm>
            <a:off x="4776539" y="1069626"/>
            <a:ext cx="1656000" cy="1620000"/>
          </a:xfrm>
          <a:prstGeom prst="rect">
            <a:avLst/>
          </a:prstGeom>
          <a:noFill/>
          <a:ln w="19050">
            <a:noFill/>
            <a:prstDash val="solid"/>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r>
              <a:rPr lang="ja-JP" altLang="en-US" sz="1400" dirty="0">
                <a:latin typeface="Meiryo UI" panose="020B0604030504040204" pitchFamily="50" charset="-128"/>
                <a:ea typeface="Meiryo UI" panose="020B0604030504040204" pitchFamily="50" charset="-128"/>
              </a:rPr>
              <a:t>イベント</a:t>
            </a:r>
            <a:r>
              <a:rPr lang="ja-JP" altLang="ja-JP" sz="1400" dirty="0">
                <a:latin typeface="Meiryo UI" panose="020B0604030504040204" pitchFamily="50" charset="-128"/>
                <a:ea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rPr>
              <a:t>発生状況の動画による把握・</a:t>
            </a:r>
            <a:r>
              <a:rPr lang="ja-JP" altLang="ja-JP" sz="1400" dirty="0">
                <a:latin typeface="Meiryo UI" panose="020B0604030504040204" pitchFamily="50" charset="-128"/>
                <a:ea typeface="Meiryo UI" panose="020B0604030504040204" pitchFamily="50" charset="-128"/>
              </a:rPr>
              <a:t>確認</a:t>
            </a:r>
            <a:endParaRPr lang="en-US" altLang="ja-JP" sz="1400" dirty="0">
              <a:latin typeface="Meiryo UI" panose="020B0604030504040204" pitchFamily="50" charset="-128"/>
              <a:ea typeface="Meiryo UI" panose="020B0604030504040204" pitchFamily="50" charset="-128"/>
            </a:endParaRPr>
          </a:p>
          <a:p>
            <a:pPr>
              <a:spcBef>
                <a:spcPts val="600"/>
              </a:spcBef>
            </a:pP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速度超過</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急加速</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急減速</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急ハンドル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アイドリング</a:t>
            </a:r>
          </a:p>
        </p:txBody>
      </p:sp>
      <p:sp>
        <p:nvSpPr>
          <p:cNvPr id="26" name="スライド番号プレースホルダー 3"/>
          <p:cNvSpPr>
            <a:spLocks noGrp="1"/>
          </p:cNvSpPr>
          <p:nvPr>
            <p:ph type="sldNum" sz="quarter" idx="12"/>
          </p:nvPr>
        </p:nvSpPr>
        <p:spPr>
          <a:xfrm>
            <a:off x="9468464" y="6440130"/>
            <a:ext cx="410695" cy="39898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193AE-A101-45E9-A319-81911888F04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02965887"/>
      </p:ext>
    </p:extLst>
  </p:cSld>
  <p:clrMapOvr>
    <a:masterClrMapping/>
  </p:clrMapOvr>
</p:sld>
</file>

<file path=ppt/theme/theme1.xml><?xml version="1.0" encoding="utf-8"?>
<a:theme xmlns:a="http://schemas.openxmlformats.org/drawingml/2006/main" name="7_標準デザイン">
  <a:themeElements>
    <a:clrScheme name="ユーザー定義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70C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テーマ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417CE62F-05B6-4D28-B331-D694867C5AFA}" vid="{2FD90611-670A-4DB5-9460-E1C8FE7AFD2C}"/>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4077</Words>
  <Application>Microsoft Office PowerPoint</Application>
  <PresentationFormat>A4 210 x 297 mm</PresentationFormat>
  <Paragraphs>469</Paragraphs>
  <Slides>27</Slides>
  <Notes>0</Notes>
  <HiddenSlides>0</HiddenSlides>
  <MMClips>0</MMClips>
  <ScaleCrop>false</ScaleCrop>
  <HeadingPairs>
    <vt:vector size="6" baseType="variant">
      <vt:variant>
        <vt:lpstr>使用されているフォント</vt:lpstr>
      </vt:variant>
      <vt:variant>
        <vt:i4>19</vt:i4>
      </vt:variant>
      <vt:variant>
        <vt:lpstr>テーマ</vt:lpstr>
      </vt:variant>
      <vt:variant>
        <vt:i4>6</vt:i4>
      </vt:variant>
      <vt:variant>
        <vt:lpstr>スライド タイトル</vt:lpstr>
      </vt:variant>
      <vt:variant>
        <vt:i4>27</vt:i4>
      </vt:variant>
    </vt:vector>
  </HeadingPairs>
  <TitlesOfParts>
    <vt:vector size="52" baseType="lpstr">
      <vt:lpstr>Arial MT</vt:lpstr>
      <vt:lpstr>BIZ UDPゴシック</vt:lpstr>
      <vt:lpstr>Helvetica Light</vt:lpstr>
      <vt:lpstr>HG明朝E</vt:lpstr>
      <vt:lpstr>Meiryo UI</vt:lpstr>
      <vt:lpstr>Microsoft YaHei</vt:lpstr>
      <vt:lpstr>Microsoft YaHei UI</vt:lpstr>
      <vt:lpstr>Microsoft YaHei UI Light</vt:lpstr>
      <vt:lpstr>ＭＳ Ｐゴシック</vt:lpstr>
      <vt:lpstr>ＭＳ ゴシック</vt:lpstr>
      <vt:lpstr>メイリオ</vt:lpstr>
      <vt:lpstr>游ゴシック</vt:lpstr>
      <vt:lpstr>游ゴシック Light</vt:lpstr>
      <vt:lpstr>Arial</vt:lpstr>
      <vt:lpstr>Calibri</vt:lpstr>
      <vt:lpstr>Calibri Light</vt:lpstr>
      <vt:lpstr>Times New Roman</vt:lpstr>
      <vt:lpstr>Verdana</vt:lpstr>
      <vt:lpstr>Wingdings</vt:lpstr>
      <vt:lpstr>7_標準デザイン</vt:lpstr>
      <vt:lpstr>Office テーマ</vt:lpstr>
      <vt:lpstr>3_Office テーマ</vt:lpstr>
      <vt:lpstr>4_Office テーマ</vt:lpstr>
      <vt:lpstr>5_Office テーマ</vt:lpstr>
      <vt:lpstr>テーマ1</vt:lpstr>
      <vt:lpstr>スマートシティの取り組み状況  【大阪市】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2022-02-24T11:43:31Z</dcterms:created>
  <dcterms:modified xsi:type="dcterms:W3CDTF">2022-02-25T05:20:28Z</dcterms:modified>
</cp:coreProperties>
</file>