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7" r:id="rId2"/>
    <p:sldId id="280" r:id="rId3"/>
    <p:sldId id="281" r:id="rId4"/>
    <p:sldId id="288" r:id="rId5"/>
    <p:sldId id="289" r:id="rId6"/>
    <p:sldId id="291" r:id="rId7"/>
    <p:sldId id="290" r:id="rId8"/>
    <p:sldId id="292" r:id="rId9"/>
    <p:sldId id="282" r:id="rId10"/>
    <p:sldId id="293" r:id="rId11"/>
    <p:sldId id="295" r:id="rId12"/>
    <p:sldId id="294" r:id="rId1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0763" autoAdjust="0"/>
    <p:restoredTop sz="96667" autoAdjust="0"/>
  </p:normalViewPr>
  <p:slideViewPr>
    <p:cSldViewPr snapToGrid="0">
      <p:cViewPr varScale="1">
        <p:scale>
          <a:sx n="74" d="100"/>
          <a:sy n="74" d="100"/>
        </p:scale>
        <p:origin x="1464" y="54"/>
      </p:cViewPr>
      <p:guideLst/>
    </p:cSldViewPr>
  </p:slideViewPr>
  <p:notesTextViewPr>
    <p:cViewPr>
      <p:scale>
        <a:sx n="1" d="1"/>
        <a:sy n="1" d="1"/>
      </p:scale>
      <p:origin x="0" y="0"/>
    </p:cViewPr>
  </p:notesTextViewPr>
  <p:notesViewPr>
    <p:cSldViewPr snapToGrid="0">
      <p:cViewPr varScale="1">
        <p:scale>
          <a:sx n="65" d="100"/>
          <a:sy n="65" d="100"/>
        </p:scale>
        <p:origin x="309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50B3E87-AD8A-4FDB-B1BB-A4D7D0DE6017}" type="datetimeFigureOut">
              <a:rPr kumimoji="1" lang="ja-JP" altLang="en-US" smtClean="0"/>
              <a:t>2020/12/23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A84B9B0-4ADA-4878-BB66-41003C25777E}" type="slidenum">
              <a:rPr kumimoji="1" lang="ja-JP" altLang="en-US" smtClean="0"/>
              <a:t>‹#›</a:t>
            </a:fld>
            <a:endParaRPr kumimoji="1" lang="ja-JP" altLang="en-US"/>
          </a:p>
        </p:txBody>
      </p:sp>
    </p:spTree>
    <p:extLst>
      <p:ext uri="{BB962C8B-B14F-4D97-AF65-F5344CB8AC3E}">
        <p14:creationId xmlns:p14="http://schemas.microsoft.com/office/powerpoint/2010/main" val="28255634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1</a:t>
            </a:fld>
            <a:endParaRPr kumimoji="1" lang="ja-JP" altLang="en-US"/>
          </a:p>
        </p:txBody>
      </p:sp>
    </p:spTree>
    <p:extLst>
      <p:ext uri="{BB962C8B-B14F-4D97-AF65-F5344CB8AC3E}">
        <p14:creationId xmlns:p14="http://schemas.microsoft.com/office/powerpoint/2010/main" val="401489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10</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90201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11</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433784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12</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39981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2</a:t>
            </a:fld>
            <a:endParaRPr kumimoji="1" lang="ja-JP" altLang="en-US"/>
          </a:p>
        </p:txBody>
      </p:sp>
    </p:spTree>
    <p:extLst>
      <p:ext uri="{BB962C8B-B14F-4D97-AF65-F5344CB8AC3E}">
        <p14:creationId xmlns:p14="http://schemas.microsoft.com/office/powerpoint/2010/main" val="221501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3</a:t>
            </a:fld>
            <a:endParaRPr kumimoji="1" lang="ja-JP" altLang="en-US"/>
          </a:p>
        </p:txBody>
      </p:sp>
    </p:spTree>
    <p:extLst>
      <p:ext uri="{BB962C8B-B14F-4D97-AF65-F5344CB8AC3E}">
        <p14:creationId xmlns:p14="http://schemas.microsoft.com/office/powerpoint/2010/main" val="195374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4</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5534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5</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78287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6</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94429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7</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88802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8</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38382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84B9B0-4ADA-4878-BB66-41003C25777E}" type="slidenum">
              <a:rPr kumimoji="1" lang="ja-JP" altLang="en-US" smtClean="0"/>
              <a:t>9</a:t>
            </a:fld>
            <a:endParaRPr kumimoji="1" lang="ja-JP" altLang="en-US"/>
          </a:p>
        </p:txBody>
      </p:sp>
    </p:spTree>
    <p:extLst>
      <p:ext uri="{BB962C8B-B14F-4D97-AF65-F5344CB8AC3E}">
        <p14:creationId xmlns:p14="http://schemas.microsoft.com/office/powerpoint/2010/main" val="271106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D87BB2A-F704-4BDE-A15D-F16372164D92}"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34375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4397BD3-D0D6-4E4A-BDCD-F81D962CDE6A}"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1988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8B2ECD-12C5-4FD8-BF4E-92C3DA5939DA}"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396646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37D24C-E52C-47B6-9B70-D8EC16D0E427}"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43686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A72C5E6-265A-40B3-864B-24B403AB1511}" type="datetime1">
              <a:rPr kumimoji="1" lang="ja-JP" altLang="en-US" smtClean="0"/>
              <a:t>2020/12/23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293991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51242B7-E753-4C12-B9DB-8847F08979AD}"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10844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91EB847-18BF-447F-8B80-67B096866EEA}" type="datetime1">
              <a:rPr kumimoji="1" lang="ja-JP" altLang="en-US" smtClean="0"/>
              <a:t>2020/12/23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14372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D266234-ACB1-4CEB-BDB2-3F782B30FE29}" type="datetime1">
              <a:rPr kumimoji="1" lang="ja-JP" altLang="en-US" smtClean="0"/>
              <a:t>2020/12/23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229787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95686-2172-4009-9C7B-7F2B77F5C13A}" type="datetime1">
              <a:rPr kumimoji="1" lang="ja-JP" altLang="en-US" smtClean="0"/>
              <a:t>2020/12/23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210480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ECC68B-ABEE-48F1-9032-A05B60B3A850}"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85732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5A451B-2F78-4A08-AE8F-AEC2E95F9445}" type="datetime1">
              <a:rPr kumimoji="1" lang="ja-JP" altLang="en-US" smtClean="0"/>
              <a:t>2020/12/23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157645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75FE3-845D-4BAC-8ABA-2C5935184578}" type="datetime1">
              <a:rPr kumimoji="1" lang="ja-JP" altLang="en-US" smtClean="0"/>
              <a:t>2020/12/23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54F05-E8CD-49ED-AFE2-0680E0AE5D57}" type="slidenum">
              <a:rPr kumimoji="1" lang="ja-JP" altLang="en-US" smtClean="0"/>
              <a:t>‹#›</a:t>
            </a:fld>
            <a:endParaRPr kumimoji="1" lang="ja-JP" altLang="en-US"/>
          </a:p>
        </p:txBody>
      </p:sp>
    </p:spTree>
    <p:extLst>
      <p:ext uri="{BB962C8B-B14F-4D97-AF65-F5344CB8AC3E}">
        <p14:creationId xmlns:p14="http://schemas.microsoft.com/office/powerpoint/2010/main" val="3331002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3" name="対角する 2 つの角を切り取った四角形 22"/>
          <p:cNvSpPr/>
          <p:nvPr/>
        </p:nvSpPr>
        <p:spPr>
          <a:xfrm flipV="1">
            <a:off x="0" y="1"/>
            <a:ext cx="9144000" cy="6858000"/>
          </a:xfrm>
          <a:prstGeom prst="snip2DiagRect">
            <a:avLst>
              <a:gd name="adj1" fmla="val 0"/>
              <a:gd name="adj2" fmla="val 378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63775" y="2677761"/>
            <a:ext cx="7616449" cy="707886"/>
          </a:xfrm>
          <a:prstGeom prst="rect">
            <a:avLst/>
          </a:prstGeom>
          <a:noFill/>
        </p:spPr>
        <p:txBody>
          <a:bodyPr wrap="square" rtlCol="0">
            <a:spAutoFit/>
          </a:bodyPr>
          <a:lstStyle/>
          <a:p>
            <a:pPr algn="ctr"/>
            <a:r>
              <a:rPr kumimoji="1" lang="ja-JP" altLang="en-US" sz="4000" b="1" dirty="0" smtClean="0">
                <a:latin typeface="BIZ UDPゴシック" panose="020B0400000000000000" pitchFamily="50" charset="-128"/>
                <a:ea typeface="BIZ UDPゴシック" panose="020B0400000000000000" pitchFamily="50" charset="-128"/>
              </a:rPr>
              <a:t>これまでの実績</a:t>
            </a:r>
            <a:r>
              <a:rPr kumimoji="1" lang="ja-JP" altLang="en-US" sz="4000" b="1" dirty="0">
                <a:latin typeface="BIZ UDPゴシック" panose="020B0400000000000000" pitchFamily="50" charset="-128"/>
                <a:ea typeface="BIZ UDPゴシック" panose="020B0400000000000000" pitchFamily="50" charset="-128"/>
              </a:rPr>
              <a:t>と今後</a:t>
            </a:r>
            <a:r>
              <a:rPr kumimoji="1" lang="ja-JP" altLang="en-US" sz="4000" b="1" dirty="0" smtClean="0">
                <a:latin typeface="BIZ UDPゴシック" panose="020B0400000000000000" pitchFamily="50" charset="-128"/>
                <a:ea typeface="BIZ UDPゴシック" panose="020B0400000000000000" pitchFamily="50" charset="-128"/>
              </a:rPr>
              <a:t>の取組み</a:t>
            </a:r>
            <a:endParaRPr kumimoji="1" lang="ja-JP" altLang="en-US" sz="4000" b="1" dirty="0">
              <a:latin typeface="BIZ UDPゴシック" panose="020B0400000000000000" pitchFamily="50" charset="-128"/>
              <a:ea typeface="BIZ UDPゴシック" panose="020B0400000000000000" pitchFamily="50" charset="-128"/>
            </a:endParaRPr>
          </a:p>
        </p:txBody>
      </p:sp>
      <p:grpSp>
        <p:nvGrpSpPr>
          <p:cNvPr id="32" name="グループ化 31"/>
          <p:cNvGrpSpPr/>
          <p:nvPr/>
        </p:nvGrpSpPr>
        <p:grpSpPr>
          <a:xfrm>
            <a:off x="3172021" y="5322061"/>
            <a:ext cx="2799956" cy="461665"/>
            <a:chOff x="4840189" y="4174262"/>
            <a:chExt cx="2799956" cy="461665"/>
          </a:xfrm>
        </p:grpSpPr>
        <p:pic>
          <p:nvPicPr>
            <p:cNvPr id="7" name="図 6"/>
            <p:cNvPicPr>
              <a:picLocks noChangeAspect="1"/>
            </p:cNvPicPr>
            <p:nvPr/>
          </p:nvPicPr>
          <p:blipFill>
            <a:blip r:embed="rId3" cstate="print">
              <a:extLst>
                <a:ext uri="{BEBA8EAE-BF5A-486C-A8C5-ECC9F3942E4B}">
                  <a14:imgProps xmlns:a14="http://schemas.microsoft.com/office/drawing/2010/main">
                    <a14:imgLayer r:embed="rId4">
                      <a14:imgEffect>
                        <a14:backgroundRemoval t="1381" b="95858" l="1949" r="94542"/>
                      </a14:imgEffect>
                    </a14:imgLayer>
                  </a14:imgProps>
                </a:ext>
                <a:ext uri="{28A0092B-C50C-407E-A947-70E740481C1C}">
                  <a14:useLocalDpi xmlns:a14="http://schemas.microsoft.com/office/drawing/2010/main" val="0"/>
                </a:ext>
              </a:extLst>
            </a:blip>
            <a:stretch>
              <a:fillRect/>
            </a:stretch>
          </p:blipFill>
          <p:spPr>
            <a:xfrm>
              <a:off x="4840189" y="4286819"/>
              <a:ext cx="330062" cy="326201"/>
            </a:xfrm>
            <a:prstGeom prst="rect">
              <a:avLst/>
            </a:prstGeom>
          </p:spPr>
        </p:pic>
        <p:sp>
          <p:nvSpPr>
            <p:cNvPr id="5" name="テキスト ボックス 4"/>
            <p:cNvSpPr txBox="1"/>
            <p:nvPr/>
          </p:nvSpPr>
          <p:spPr>
            <a:xfrm>
              <a:off x="5147155" y="4174262"/>
              <a:ext cx="2492990" cy="461665"/>
            </a:xfrm>
            <a:prstGeom prst="rect">
              <a:avLst/>
            </a:prstGeom>
            <a:noFill/>
          </p:spPr>
          <p:txBody>
            <a:bodyPr wrap="none" rtlCol="0">
              <a:spAutoFit/>
            </a:bodyPr>
            <a:lstStyle/>
            <a:p>
              <a:r>
                <a:rPr kumimoji="1" lang="ja-JP" altLang="en-US" sz="2400" b="1" dirty="0" smtClean="0">
                  <a:latin typeface="BIZ UDゴシック" panose="020B0400000000000000" pitchFamily="49" charset="-128"/>
                  <a:ea typeface="BIZ UDゴシック" panose="020B0400000000000000" pitchFamily="49" charset="-128"/>
                </a:rPr>
                <a:t>大阪市</a:t>
              </a:r>
              <a:r>
                <a:rPr kumimoji="1" lang="en-US" altLang="ja-JP" sz="2400" b="1" dirty="0" smtClean="0">
                  <a:latin typeface="BIZ UDゴシック" panose="020B0400000000000000" pitchFamily="49" charset="-128"/>
                  <a:ea typeface="BIZ UDゴシック" panose="020B0400000000000000" pitchFamily="49" charset="-128"/>
                </a:rPr>
                <a:t>ICT</a:t>
              </a:r>
              <a:r>
                <a:rPr kumimoji="1" lang="ja-JP" altLang="en-US" sz="2400" b="1" dirty="0" smtClean="0">
                  <a:latin typeface="BIZ UDゴシック" panose="020B0400000000000000" pitchFamily="49" charset="-128"/>
                  <a:ea typeface="BIZ UDゴシック" panose="020B0400000000000000" pitchFamily="49" charset="-128"/>
                </a:rPr>
                <a:t>戦略室</a:t>
              </a:r>
              <a:endParaRPr kumimoji="1" lang="ja-JP" altLang="en-US" sz="2400" b="1" dirty="0">
                <a:latin typeface="BIZ UDゴシック" panose="020B0400000000000000" pitchFamily="49" charset="-128"/>
                <a:ea typeface="BIZ UDゴシック" panose="020B0400000000000000" pitchFamily="49" charset="-128"/>
              </a:endParaRPr>
            </a:p>
          </p:txBody>
        </p:sp>
      </p:grpSp>
      <p:cxnSp>
        <p:nvCxnSpPr>
          <p:cNvPr id="25" name="直線コネクタ 24"/>
          <p:cNvCxnSpPr/>
          <p:nvPr/>
        </p:nvCxnSpPr>
        <p:spPr>
          <a:xfrm flipV="1">
            <a:off x="0" y="704070"/>
            <a:ext cx="1527551" cy="15275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7927587" y="4567313"/>
            <a:ext cx="1216413" cy="12164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7166872" y="3956289"/>
            <a:ext cx="1977128" cy="19771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658928" y="3429001"/>
            <a:ext cx="1826141" cy="584775"/>
          </a:xfrm>
          <a:prstGeom prst="rect">
            <a:avLst/>
          </a:prstGeom>
        </p:spPr>
        <p:txBody>
          <a:bodyPr wrap="none">
            <a:spAutoFit/>
          </a:bodyPr>
          <a:lstStyle/>
          <a:p>
            <a:pPr lvl="0" algn="ctr"/>
            <a:r>
              <a:rPr kumimoji="1" lang="en-US" altLang="ja-JP" sz="3200" b="1" dirty="0">
                <a:solidFill>
                  <a:prstClr val="black"/>
                </a:solidFill>
                <a:latin typeface="BIZ UDPゴシック" panose="020B0400000000000000" pitchFamily="50" charset="-128"/>
                <a:ea typeface="BIZ UDPゴシック" panose="020B0400000000000000" pitchFamily="50" charset="-128"/>
              </a:rPr>
              <a:t>【</a:t>
            </a:r>
            <a:r>
              <a:rPr kumimoji="1" lang="ja-JP" altLang="en-US" sz="3200" b="1" dirty="0">
                <a:solidFill>
                  <a:prstClr val="black"/>
                </a:solidFill>
                <a:latin typeface="BIZ UDPゴシック" panose="020B0400000000000000" pitchFamily="50" charset="-128"/>
                <a:ea typeface="BIZ UDPゴシック" panose="020B0400000000000000" pitchFamily="50" charset="-128"/>
              </a:rPr>
              <a:t>大阪市</a:t>
            </a:r>
            <a:r>
              <a:rPr kumimoji="1" lang="en-US" altLang="ja-JP" sz="3200" b="1" dirty="0">
                <a:solidFill>
                  <a:prstClr val="black"/>
                </a:solidFill>
                <a:latin typeface="BIZ UDPゴシック" panose="020B0400000000000000" pitchFamily="50" charset="-128"/>
                <a:ea typeface="BIZ UDPゴシック" panose="020B0400000000000000" pitchFamily="50" charset="-128"/>
              </a:rPr>
              <a:t>】</a:t>
            </a:r>
            <a:endParaRPr kumimoji="1" lang="ja-JP" altLang="en-US" sz="3200" b="1"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7927587" y="191786"/>
            <a:ext cx="800219" cy="338554"/>
          </a:xfrm>
          <a:prstGeom prst="rect">
            <a:avLst/>
          </a:prstGeom>
          <a:noFill/>
          <a:ln>
            <a:solidFill>
              <a:schemeClr val="bg1">
                <a:lumMod val="65000"/>
              </a:schemeClr>
            </a:solidFill>
          </a:ln>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資料６</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816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890808" y="976808"/>
            <a:ext cx="7362384" cy="936000"/>
            <a:chOff x="890808" y="1152295"/>
            <a:chExt cx="7362384" cy="985986"/>
          </a:xfrm>
        </p:grpSpPr>
        <p:sp>
          <p:nvSpPr>
            <p:cNvPr id="2" name="角丸四角形 1"/>
            <p:cNvSpPr/>
            <p:nvPr/>
          </p:nvSpPr>
          <p:spPr>
            <a:xfrm>
              <a:off x="890808" y="1152295"/>
              <a:ext cx="7362384" cy="785453"/>
            </a:xfrm>
            <a:prstGeom prst="roundRect">
              <a:avLst>
                <a:gd name="adj" fmla="val 120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flipV="1">
              <a:off x="4240256" y="1932846"/>
              <a:ext cx="663488" cy="20543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9"/>
          <p:cNvSpPr>
            <a:spLocks noGrp="1"/>
          </p:cNvSpPr>
          <p:nvPr>
            <p:ph type="sldNum" sz="quarter" idx="12"/>
          </p:nvPr>
        </p:nvSpPr>
        <p:spPr>
          <a:xfrm>
            <a:off x="7106876" y="6552995"/>
            <a:ext cx="2057400" cy="365125"/>
          </a:xfrm>
        </p:spPr>
        <p:txBody>
          <a:bodyPr/>
          <a:lstStyle/>
          <a:p>
            <a:fld id="{48054F05-E8CD-49ED-AFE2-0680E0AE5D57}" type="slidenum">
              <a:rPr kumimoji="1" lang="ja-JP" altLang="en-US" sz="1800" smtClean="0"/>
              <a:t>10</a:t>
            </a:fld>
            <a:endParaRPr kumimoji="1" lang="ja-JP" altLang="en-US" sz="1800" dirty="0"/>
          </a:p>
        </p:txBody>
      </p:sp>
      <p:sp>
        <p:nvSpPr>
          <p:cNvPr id="12" name="テキスト ボックス 11"/>
          <p:cNvSpPr txBox="1"/>
          <p:nvPr/>
        </p:nvSpPr>
        <p:spPr bwMode="gray">
          <a:xfrm>
            <a:off x="972571" y="1914408"/>
            <a:ext cx="7198859" cy="400110"/>
          </a:xfrm>
          <a:prstGeom prst="rect">
            <a:avLst/>
          </a:prstGeom>
          <a:noFill/>
        </p:spPr>
        <p:txBody>
          <a:bodyPr wrap="square" rtlCol="0">
            <a:spAutoFit/>
          </a:bodyPr>
          <a:lstStyle/>
          <a:p>
            <a:pPr algn="ctr"/>
            <a:r>
              <a:rPr kumimoji="1" lang="ja-JP" altLang="en-US" sz="2000" b="1" dirty="0">
                <a:solidFill>
                  <a:srgbClr val="0070C0"/>
                </a:solidFill>
                <a:latin typeface="BIZ UDゴシック" panose="020B0400000000000000" pitchFamily="49" charset="-128"/>
                <a:ea typeface="BIZ UDゴシック" panose="020B0400000000000000" pitchFamily="49" charset="-128"/>
              </a:rPr>
              <a:t>すべての市民や事業者の利便性向上や行政の高度化・効率化</a:t>
            </a:r>
          </a:p>
        </p:txBody>
      </p:sp>
      <p:sp>
        <p:nvSpPr>
          <p:cNvPr id="14" name="テキスト ボックス 13"/>
          <p:cNvSpPr txBox="1"/>
          <p:nvPr/>
        </p:nvSpPr>
        <p:spPr bwMode="gray">
          <a:xfrm>
            <a:off x="1180680" y="1014528"/>
            <a:ext cx="6782640" cy="646331"/>
          </a:xfrm>
          <a:prstGeom prst="rect">
            <a:avLst/>
          </a:prstGeom>
          <a:noFill/>
        </p:spPr>
        <p:txBody>
          <a:bodyPr wrap="square" rtlCol="0">
            <a:spAutoFit/>
          </a:bodyP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窓口サービスのフロント業務とバックオフィス業務の両面から</a:t>
            </a:r>
          </a:p>
          <a:p>
            <a:pPr algn="ctr"/>
            <a:r>
              <a:rPr kumimoji="1" lang="ja-JP" altLang="en-US" dirty="0">
                <a:solidFill>
                  <a:schemeClr val="bg1"/>
                </a:solidFill>
                <a:latin typeface="BIZ UDゴシック" panose="020B0400000000000000" pitchFamily="49" charset="-128"/>
                <a:ea typeface="BIZ UDゴシック" panose="020B0400000000000000" pitchFamily="49" charset="-128"/>
              </a:rPr>
              <a:t>見直しを実施し、行政サービスのデジタル化を進める</a:t>
            </a:r>
          </a:p>
        </p:txBody>
      </p:sp>
      <p:sp>
        <p:nvSpPr>
          <p:cNvPr id="18" name="テキスト ボックス 17"/>
          <p:cNvSpPr txBox="1"/>
          <p:nvPr/>
        </p:nvSpPr>
        <p:spPr bwMode="gray">
          <a:xfrm>
            <a:off x="151312" y="2595845"/>
            <a:ext cx="3889747" cy="369332"/>
          </a:xfrm>
          <a:prstGeom prst="rect">
            <a:avLst/>
          </a:prstGeom>
          <a:noFill/>
        </p:spPr>
        <p:txBody>
          <a:bodyPr wrap="square" rtlCol="0">
            <a:spAutoFit/>
          </a:bodyPr>
          <a:lstStyle/>
          <a:p>
            <a:pPr>
              <a:spcBef>
                <a:spcPts val="300"/>
              </a:spcBef>
            </a:pPr>
            <a:r>
              <a:rPr kumimoji="1" lang="ja-JP" altLang="en-US" b="1" dirty="0" smtClean="0">
                <a:latin typeface="BIZ UDPゴシック" panose="020B0400000000000000" pitchFamily="50" charset="-128"/>
                <a:ea typeface="BIZ UDPゴシック" panose="020B0400000000000000" pitchFamily="50" charset="-128"/>
              </a:rPr>
              <a:t>（１</a:t>
            </a:r>
            <a:r>
              <a:rPr kumimoji="1" lang="ja-JP" altLang="en-US" b="1" dirty="0">
                <a:latin typeface="BIZ UDPゴシック" panose="020B0400000000000000" pitchFamily="50" charset="-128"/>
                <a:ea typeface="BIZ UDPゴシック" panose="020B0400000000000000" pitchFamily="50" charset="-128"/>
              </a:rPr>
              <a:t>）</a:t>
            </a:r>
            <a:r>
              <a:rPr kumimoji="1" lang="ja-JP" altLang="en-US" b="1" dirty="0" smtClean="0">
                <a:latin typeface="BIZ UDPゴシック" panose="020B0400000000000000" pitchFamily="50" charset="-128"/>
                <a:ea typeface="BIZ UDPゴシック" panose="020B0400000000000000" pitchFamily="50" charset="-128"/>
              </a:rPr>
              <a:t>行政サービスのリモート化</a:t>
            </a:r>
            <a:endParaRPr kumimoji="1" lang="en-US" altLang="ja-JP" b="1" dirty="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254831" y="2294046"/>
            <a:ext cx="2094271" cy="369332"/>
          </a:xfrm>
          <a:prstGeom prst="rect">
            <a:avLst/>
          </a:prstGeom>
          <a:noFill/>
        </p:spPr>
        <p:txBody>
          <a:bodyPr wrap="square" rtlCol="0">
            <a:spAutoFit/>
          </a:bodyPr>
          <a:lstStyle/>
          <a:p>
            <a:r>
              <a:rPr kumimoji="1" lang="ja-JP" altLang="en-US" b="1" dirty="0" smtClean="0">
                <a:solidFill>
                  <a:srgbClr val="0070C0"/>
                </a:solidFill>
                <a:latin typeface="BIZ UDPゴシック" panose="020B0400000000000000" pitchFamily="50" charset="-128"/>
                <a:ea typeface="BIZ UDPゴシック" panose="020B0400000000000000" pitchFamily="50" charset="-128"/>
              </a:rPr>
              <a:t>■ </a:t>
            </a:r>
            <a:r>
              <a:rPr kumimoji="1" lang="ja-JP" altLang="en-US" b="1" dirty="0" smtClean="0">
                <a:latin typeface="BIZ UDPゴシック" panose="020B0400000000000000" pitchFamily="50" charset="-128"/>
                <a:ea typeface="BIZ UDPゴシック" panose="020B0400000000000000" pitchFamily="50" charset="-128"/>
              </a:rPr>
              <a:t>取組み例</a:t>
            </a:r>
            <a:endParaRPr kumimoji="1" lang="ja-JP" altLang="en-US" b="1"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42072" y="530183"/>
            <a:ext cx="1031051" cy="369332"/>
          </a:xfrm>
          <a:prstGeom prst="rect">
            <a:avLst/>
          </a:prstGeom>
        </p:spPr>
        <p:txBody>
          <a:bodyPr wrap="none">
            <a:spAutoFit/>
          </a:bodyPr>
          <a:lstStyle/>
          <a:p>
            <a:pPr lvl="0"/>
            <a:r>
              <a:rPr lang="ja-JP" altLang="en-US" b="1" dirty="0" smtClean="0">
                <a:latin typeface="BIZ UDPゴシック" panose="020B0400000000000000" pitchFamily="50" charset="-128"/>
                <a:ea typeface="BIZ UDPゴシック" panose="020B0400000000000000" pitchFamily="50" charset="-128"/>
              </a:rPr>
              <a:t>行政</a:t>
            </a:r>
            <a:r>
              <a:rPr lang="ja-JP" altLang="en-US" b="1" dirty="0">
                <a:latin typeface="BIZ UDPゴシック" panose="020B0400000000000000" pitchFamily="50" charset="-128"/>
                <a:ea typeface="BIZ UDPゴシック" panose="020B0400000000000000" pitchFamily="50" charset="-128"/>
              </a:rPr>
              <a:t>ＤＸ</a:t>
            </a:r>
            <a:endParaRPr lang="en-US" altLang="ja-JP" b="1" dirty="0">
              <a:latin typeface="BIZ UDPゴシック" panose="020B0400000000000000" pitchFamily="50" charset="-128"/>
              <a:ea typeface="BIZ UDPゴシック" panose="020B0400000000000000" pitchFamily="50" charset="-128"/>
            </a:endParaRPr>
          </a:p>
        </p:txBody>
      </p:sp>
      <p:sp>
        <p:nvSpPr>
          <p:cNvPr id="23" name="ホームベース 22"/>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3387" y="533174"/>
            <a:ext cx="61587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2-1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576051" y="2910951"/>
            <a:ext cx="7921487" cy="1685077"/>
          </a:xfrm>
          <a:prstGeom prst="rect">
            <a:avLst/>
          </a:prstGeom>
        </p:spPr>
        <p:txBody>
          <a:bodyPr wrap="square">
            <a:spAutoFit/>
          </a:bodyPr>
          <a:lstStyle/>
          <a:p>
            <a:pPr lvl="0" indent="-19050">
              <a:spcBef>
                <a:spcPts val="300"/>
              </a:spcBef>
              <a:buFont typeface="Wingdings" panose="05000000000000000000" pitchFamily="2" charset="2"/>
              <a:buChar char="Ø"/>
            </a:pPr>
            <a:r>
              <a:rPr kumimoji="1" lang="ja-JP" altLang="en-US" sz="1600" dirty="0">
                <a:solidFill>
                  <a:prstClr val="black"/>
                </a:solidFill>
                <a:latin typeface="BIZ UDPゴシック" panose="020B0400000000000000" pitchFamily="50" charset="-128"/>
                <a:ea typeface="BIZ UDPゴシック" panose="020B0400000000000000" pitchFamily="50" charset="-128"/>
              </a:rPr>
              <a:t>　行政手続きのオンライン化の対象手続き拡充</a:t>
            </a:r>
          </a:p>
          <a:p>
            <a:pPr lvl="0">
              <a:spcBef>
                <a:spcPts val="300"/>
              </a:spcBef>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400" dirty="0">
                <a:solidFill>
                  <a:prstClr val="black"/>
                </a:solidFill>
                <a:latin typeface="BIZ UDPゴシック" panose="020B0400000000000000" pitchFamily="50" charset="-128"/>
                <a:ea typeface="BIZ UDPゴシック" panose="020B0400000000000000" pitchFamily="50" charset="-128"/>
              </a:rPr>
              <a:t>R2</a:t>
            </a:r>
            <a:r>
              <a:rPr kumimoji="1" lang="ja-JP" altLang="en-US" sz="1400" dirty="0">
                <a:solidFill>
                  <a:prstClr val="black"/>
                </a:solidFill>
                <a:latin typeface="BIZ UDPゴシック" panose="020B0400000000000000" pitchFamily="50" charset="-128"/>
                <a:ea typeface="BIZ UDPゴシック" panose="020B0400000000000000" pitchFamily="50" charset="-128"/>
              </a:rPr>
              <a:t>年度約</a:t>
            </a:r>
            <a:r>
              <a:rPr kumimoji="1" lang="en-US" altLang="ja-JP" sz="1400" dirty="0">
                <a:solidFill>
                  <a:prstClr val="black"/>
                </a:solidFill>
                <a:latin typeface="BIZ UDPゴシック" panose="020B0400000000000000" pitchFamily="50" charset="-128"/>
                <a:ea typeface="BIZ UDPゴシック" panose="020B0400000000000000" pitchFamily="50" charset="-128"/>
              </a:rPr>
              <a:t>200</a:t>
            </a:r>
            <a:r>
              <a:rPr kumimoji="1" lang="ja-JP" altLang="en-US" sz="1400" dirty="0">
                <a:solidFill>
                  <a:prstClr val="black"/>
                </a:solidFill>
                <a:latin typeface="BIZ UDPゴシック" panose="020B0400000000000000" pitchFamily="50" charset="-128"/>
                <a:ea typeface="BIZ UDPゴシック" panose="020B0400000000000000" pitchFamily="50" charset="-128"/>
              </a:rPr>
              <a:t>手続き⇒</a:t>
            </a:r>
            <a:r>
              <a:rPr kumimoji="1" lang="en-US" altLang="ja-JP" sz="1400" dirty="0">
                <a:solidFill>
                  <a:prstClr val="black"/>
                </a:solidFill>
                <a:latin typeface="BIZ UDPゴシック" panose="020B0400000000000000" pitchFamily="50" charset="-128"/>
                <a:ea typeface="BIZ UDPゴシック" panose="020B0400000000000000" pitchFamily="50" charset="-128"/>
              </a:rPr>
              <a:t>R5</a:t>
            </a:r>
            <a:r>
              <a:rPr kumimoji="1" lang="ja-JP" altLang="en-US" sz="1400" dirty="0">
                <a:solidFill>
                  <a:prstClr val="black"/>
                </a:solidFill>
                <a:latin typeface="BIZ UDPゴシック" panose="020B0400000000000000" pitchFamily="50" charset="-128"/>
                <a:ea typeface="BIZ UDPゴシック" panose="020B0400000000000000" pitchFamily="50" charset="-128"/>
              </a:rPr>
              <a:t>年度約</a:t>
            </a:r>
            <a:r>
              <a:rPr kumimoji="1" lang="en-US" altLang="ja-JP" sz="1400" dirty="0">
                <a:solidFill>
                  <a:prstClr val="black"/>
                </a:solidFill>
                <a:latin typeface="BIZ UDPゴシック" panose="020B0400000000000000" pitchFamily="50" charset="-128"/>
                <a:ea typeface="BIZ UDPゴシック" panose="020B0400000000000000" pitchFamily="50" charset="-128"/>
              </a:rPr>
              <a:t>600</a:t>
            </a:r>
            <a:r>
              <a:rPr kumimoji="1" lang="ja-JP" altLang="en-US" sz="1400" dirty="0">
                <a:solidFill>
                  <a:prstClr val="black"/>
                </a:solidFill>
                <a:latin typeface="BIZ UDPゴシック" panose="020B0400000000000000" pitchFamily="50" charset="-128"/>
                <a:ea typeface="BIZ UDPゴシック" panose="020B0400000000000000" pitchFamily="50" charset="-128"/>
              </a:rPr>
              <a:t>手続き⇒</a:t>
            </a:r>
            <a:r>
              <a:rPr kumimoji="1" lang="en-US" altLang="ja-JP" sz="1400" dirty="0">
                <a:solidFill>
                  <a:prstClr val="black"/>
                </a:solidFill>
                <a:latin typeface="BIZ UDPゴシック" panose="020B0400000000000000" pitchFamily="50" charset="-128"/>
                <a:ea typeface="BIZ UDPゴシック" panose="020B0400000000000000" pitchFamily="50" charset="-128"/>
              </a:rPr>
              <a:t>R7</a:t>
            </a:r>
            <a:r>
              <a:rPr kumimoji="1" lang="ja-JP" altLang="en-US" sz="1400" dirty="0">
                <a:solidFill>
                  <a:prstClr val="black"/>
                </a:solidFill>
                <a:latin typeface="BIZ UDPゴシック" panose="020B0400000000000000" pitchFamily="50" charset="-128"/>
                <a:ea typeface="BIZ UDPゴシック" panose="020B0400000000000000" pitchFamily="50" charset="-128"/>
              </a:rPr>
              <a:t>年度約</a:t>
            </a:r>
            <a:r>
              <a:rPr kumimoji="1" lang="en-US" altLang="ja-JP" sz="1400" dirty="0">
                <a:solidFill>
                  <a:prstClr val="black"/>
                </a:solidFill>
                <a:latin typeface="BIZ UDPゴシック" panose="020B0400000000000000" pitchFamily="50" charset="-128"/>
                <a:ea typeface="BIZ UDPゴシック" panose="020B0400000000000000" pitchFamily="50" charset="-128"/>
              </a:rPr>
              <a:t>1,500</a:t>
            </a:r>
            <a:r>
              <a:rPr kumimoji="1" lang="ja-JP" altLang="en-US" sz="1400" dirty="0">
                <a:solidFill>
                  <a:prstClr val="black"/>
                </a:solidFill>
                <a:latin typeface="BIZ UDPゴシック" panose="020B0400000000000000" pitchFamily="50" charset="-128"/>
                <a:ea typeface="BIZ UDPゴシック" panose="020B0400000000000000" pitchFamily="50" charset="-128"/>
              </a:rPr>
              <a:t>手続きをオンライン化予定）</a:t>
            </a:r>
          </a:p>
          <a:p>
            <a:pPr lvl="0" indent="-19050">
              <a:spcBef>
                <a:spcPts val="600"/>
              </a:spcBef>
              <a:buFont typeface="Wingdings" panose="05000000000000000000" pitchFamily="2" charset="2"/>
              <a:buChar char="Ø"/>
            </a:pPr>
            <a:r>
              <a:rPr kumimoji="1" lang="ja-JP" altLang="en-US" sz="1600" dirty="0">
                <a:solidFill>
                  <a:prstClr val="black"/>
                </a:solidFill>
                <a:latin typeface="BIZ UDPゴシック" panose="020B0400000000000000" pitchFamily="50" charset="-128"/>
                <a:ea typeface="BIZ UDPゴシック" panose="020B0400000000000000" pitchFamily="50" charset="-128"/>
              </a:rPr>
              <a:t>　スマート申請に向けた機能拡充（手続き判定</a:t>
            </a:r>
            <a:r>
              <a:rPr kumimoji="1" lang="en-US" altLang="ja-JP" sz="1600" baseline="30000" dirty="0">
                <a:solidFill>
                  <a:prstClr val="black"/>
                </a:solidFill>
                <a:latin typeface="BIZ UDPゴシック" panose="020B0400000000000000" pitchFamily="50" charset="-128"/>
                <a:ea typeface="BIZ UDPゴシック" panose="020B0400000000000000" pitchFamily="50" charset="-128"/>
              </a:rPr>
              <a:t>※1) </a:t>
            </a:r>
            <a:r>
              <a:rPr kumimoji="1" lang="ja-JP" altLang="en-US" sz="1600" dirty="0" err="1">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来庁予約、申請書印刷</a:t>
            </a:r>
            <a:r>
              <a:rPr kumimoji="1" lang="en-US" altLang="ja-JP" sz="1600" baseline="30000" dirty="0">
                <a:solidFill>
                  <a:prstClr val="black"/>
                </a:solidFill>
                <a:latin typeface="BIZ UDPゴシック" panose="020B0400000000000000" pitchFamily="50" charset="-128"/>
                <a:ea typeface="BIZ UDPゴシック" panose="020B0400000000000000" pitchFamily="50" charset="-128"/>
              </a:rPr>
              <a:t>※2)</a:t>
            </a:r>
            <a:r>
              <a:rPr kumimoji="1" lang="ja-JP" altLang="en-US" sz="1600" dirty="0">
                <a:solidFill>
                  <a:prstClr val="black"/>
                </a:solidFill>
                <a:latin typeface="BIZ UDPゴシック" panose="020B0400000000000000" pitchFamily="50" charset="-128"/>
                <a:ea typeface="BIZ UDPゴシック" panose="020B0400000000000000" pitchFamily="50" charset="-128"/>
              </a:rPr>
              <a:t>）</a:t>
            </a:r>
          </a:p>
          <a:p>
            <a:pPr lvl="0">
              <a:spcBef>
                <a:spcPts val="300"/>
              </a:spcBef>
            </a:pP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１　申請者</a:t>
            </a:r>
            <a:r>
              <a:rPr kumimoji="1" lang="ja-JP" altLang="en-US" sz="1200" dirty="0">
                <a:solidFill>
                  <a:prstClr val="black"/>
                </a:solidFill>
                <a:latin typeface="BIZ UDPゴシック" panose="020B0400000000000000" pitchFamily="50" charset="-128"/>
                <a:ea typeface="BIZ UDPゴシック" panose="020B0400000000000000" pitchFamily="50" charset="-128"/>
              </a:rPr>
              <a:t>が質問項目に答えることで必要な手続きを判定する機能</a:t>
            </a:r>
          </a:p>
          <a:p>
            <a:pPr lvl="0">
              <a:spcBef>
                <a:spcPts val="300"/>
              </a:spcBef>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２　申請書</a:t>
            </a:r>
            <a:r>
              <a:rPr kumimoji="1" lang="ja-JP" altLang="en-US" sz="1200" dirty="0">
                <a:solidFill>
                  <a:prstClr val="black"/>
                </a:solidFill>
                <a:latin typeface="BIZ UDPゴシック" panose="020B0400000000000000" pitchFamily="50" charset="-128"/>
                <a:ea typeface="BIZ UDPゴシック" panose="020B0400000000000000" pitchFamily="50" charset="-128"/>
              </a:rPr>
              <a:t>様式を登録することで申請書に基礎情報を初期印刷できるようにする機能</a:t>
            </a:r>
          </a:p>
          <a:p>
            <a:pPr lvl="0" indent="-19050">
              <a:spcBef>
                <a:spcPts val="600"/>
              </a:spcBef>
              <a:buFont typeface="Wingdings" panose="05000000000000000000" pitchFamily="2" charset="2"/>
              <a:buChar char="Ø"/>
            </a:pPr>
            <a:r>
              <a:rPr kumimoji="1" lang="ja-JP" altLang="en-US" sz="1600" dirty="0">
                <a:solidFill>
                  <a:prstClr val="black"/>
                </a:solidFill>
                <a:latin typeface="BIZ UDPゴシック" panose="020B0400000000000000" pitchFamily="50" charset="-128"/>
                <a:ea typeface="BIZ UDPゴシック" panose="020B0400000000000000" pitchFamily="50" charset="-128"/>
              </a:rPr>
              <a:t>　業務システムとのシステム間連携の実現</a:t>
            </a:r>
          </a:p>
        </p:txBody>
      </p:sp>
      <p:sp>
        <p:nvSpPr>
          <p:cNvPr id="5" name="正方形/長方形 4"/>
          <p:cNvSpPr/>
          <p:nvPr/>
        </p:nvSpPr>
        <p:spPr>
          <a:xfrm>
            <a:off x="151312" y="4662105"/>
            <a:ext cx="7893561" cy="1054135"/>
          </a:xfrm>
          <a:prstGeom prst="rect">
            <a:avLst/>
          </a:prstGeom>
        </p:spPr>
        <p:txBody>
          <a:bodyPr wrap="square">
            <a:spAutoFit/>
          </a:bodyPr>
          <a:lstStyle/>
          <a:p>
            <a:pPr lvl="0">
              <a:spcBef>
                <a:spcPts val="300"/>
              </a:spcBef>
            </a:pPr>
            <a:r>
              <a:rPr kumimoji="1" lang="ja-JP" altLang="en-US" b="1" dirty="0" smtClean="0">
                <a:solidFill>
                  <a:prstClr val="black"/>
                </a:solidFill>
                <a:latin typeface="BIZ UDPゴシック" panose="020B0400000000000000" pitchFamily="50" charset="-128"/>
                <a:ea typeface="BIZ UDPゴシック" panose="020B0400000000000000" pitchFamily="50" charset="-128"/>
              </a:rPr>
              <a:t>（２）ローコードツール</a:t>
            </a:r>
            <a:r>
              <a:rPr kumimoji="1" lang="en-US" altLang="ja-JP" b="1" baseline="30000" dirty="0" smtClean="0">
                <a:solidFill>
                  <a:prstClr val="black"/>
                </a:solidFill>
                <a:latin typeface="BIZ UDPゴシック" panose="020B0400000000000000" pitchFamily="50" charset="-128"/>
                <a:ea typeface="BIZ UDPゴシック" panose="020B0400000000000000" pitchFamily="50" charset="-128"/>
              </a:rPr>
              <a:t>※3</a:t>
            </a:r>
            <a:r>
              <a:rPr kumimoji="1" lang="ja-JP" altLang="en-US" b="1" dirty="0" smtClean="0">
                <a:solidFill>
                  <a:prstClr val="black"/>
                </a:solidFill>
                <a:latin typeface="BIZ UDPゴシック" panose="020B0400000000000000" pitchFamily="50" charset="-128"/>
                <a:ea typeface="BIZ UDPゴシック" panose="020B0400000000000000" pitchFamily="50" charset="-128"/>
              </a:rPr>
              <a:t>を活用したウェブサイト開発やシステム構築</a:t>
            </a:r>
            <a:endParaRPr kumimoji="1" lang="en-US" altLang="ja-JP" b="1" dirty="0" smtClean="0">
              <a:solidFill>
                <a:prstClr val="black"/>
              </a:solidFill>
              <a:latin typeface="BIZ UDPゴシック" panose="020B0400000000000000" pitchFamily="50" charset="-128"/>
              <a:ea typeface="BIZ UDPゴシック" panose="020B0400000000000000" pitchFamily="50" charset="-128"/>
            </a:endParaRPr>
          </a:p>
          <a:p>
            <a:pPr lvl="0">
              <a:spcBef>
                <a:spcPts val="300"/>
              </a:spcBef>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3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３ プログラミングの知識が無くても、ウェブサイトや業務アプリを開発することが可能なサービス</a:t>
            </a:r>
            <a:endParaRPr kumimoji="1"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lvl="0">
              <a:spcBef>
                <a:spcPts val="1200"/>
              </a:spcBef>
            </a:pPr>
            <a:r>
              <a:rPr kumimoji="1" lang="ja-JP" altLang="en-US" b="1" dirty="0" smtClean="0">
                <a:solidFill>
                  <a:prstClr val="black"/>
                </a:solidFill>
                <a:latin typeface="BIZ UDPゴシック" panose="020B0400000000000000" pitchFamily="50" charset="-128"/>
                <a:ea typeface="BIZ UDPゴシック" panose="020B0400000000000000" pitchFamily="50" charset="-128"/>
              </a:rPr>
              <a:t>（３）</a:t>
            </a:r>
            <a:r>
              <a:rPr kumimoji="1" lang="en-US" altLang="ja-JP" b="1" dirty="0" smtClean="0">
                <a:solidFill>
                  <a:prstClr val="black"/>
                </a:solidFill>
                <a:latin typeface="BIZ UDPゴシック" panose="020B0400000000000000" pitchFamily="50" charset="-128"/>
                <a:ea typeface="BIZ UDPゴシック" panose="020B0400000000000000" pitchFamily="50" charset="-128"/>
              </a:rPr>
              <a:t>EBPM</a:t>
            </a:r>
            <a:r>
              <a:rPr kumimoji="1" lang="ja-JP" altLang="en-US" b="1" dirty="0" smtClean="0">
                <a:solidFill>
                  <a:prstClr val="black"/>
                </a:solidFill>
                <a:latin typeface="BIZ UDPゴシック" panose="020B0400000000000000" pitchFamily="50" charset="-128"/>
                <a:ea typeface="BIZ UDPゴシック" panose="020B0400000000000000" pitchFamily="50" charset="-128"/>
              </a:rPr>
              <a:t>（客観的な証拠に基づく政策の策定）の推進</a:t>
            </a:r>
            <a:endParaRPr kumimoji="1" lang="ja-JP" altLang="en-US" b="1" dirty="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576448" y="5732996"/>
            <a:ext cx="8325284" cy="1092607"/>
          </a:xfrm>
          <a:prstGeom prst="rect">
            <a:avLst/>
          </a:prstGeom>
        </p:spPr>
        <p:txBody>
          <a:bodyPr wrap="square">
            <a:spAutoFit/>
          </a:bodyPr>
          <a:lstStyle/>
          <a:p>
            <a:pPr lvl="0" indent="11113">
              <a:spcBef>
                <a:spcPts val="300"/>
              </a:spcBef>
              <a:buFont typeface="Wingdings" panose="05000000000000000000" pitchFamily="2" charset="2"/>
              <a:buChar char="Ø"/>
            </a:pPr>
            <a:r>
              <a:rPr kumimoji="1" lang="ja-JP" altLang="en-US" sz="1600" dirty="0">
                <a:solidFill>
                  <a:prstClr val="black"/>
                </a:solidFill>
                <a:latin typeface="BIZ UDPゴシック" panose="020B0400000000000000" pitchFamily="50" charset="-128"/>
                <a:ea typeface="BIZ UDPゴシック" panose="020B0400000000000000" pitchFamily="50" charset="-128"/>
              </a:rPr>
              <a:t>　データ活用ガイドラインの</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作成</a:t>
            </a:r>
            <a:endParaRPr kumimoji="1"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lvl="0" indent="11113">
              <a:spcBef>
                <a:spcPts val="600"/>
              </a:spcBef>
              <a:buFont typeface="Wingdings" panose="05000000000000000000" pitchFamily="2" charset="2"/>
              <a:buChar char="Ø"/>
            </a:pP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住民問合せデータ</a:t>
            </a:r>
            <a:r>
              <a:rPr kumimoji="1" lang="ja-JP" altLang="en-US" sz="1600" dirty="0">
                <a:solidFill>
                  <a:prstClr val="black"/>
                </a:solidFill>
                <a:latin typeface="BIZ UDPゴシック" panose="020B0400000000000000" pitchFamily="50" charset="-128"/>
                <a:ea typeface="BIZ UDPゴシック" panose="020B0400000000000000" pitchFamily="50" charset="-128"/>
              </a:rPr>
              <a:t>の</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分析</a:t>
            </a:r>
            <a:endParaRPr kumimoji="1"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marL="354013" lvl="0" indent="-354013"/>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（総合コールセンターに寄せ</a:t>
            </a:r>
            <a:r>
              <a:rPr kumimoji="1" lang="ja-JP" altLang="en-US" sz="1400" dirty="0">
                <a:solidFill>
                  <a:prstClr val="black"/>
                </a:solidFill>
                <a:latin typeface="BIZ UDPゴシック" panose="020B0400000000000000" pitchFamily="50" charset="-128"/>
                <a:ea typeface="BIZ UDPゴシック" panose="020B0400000000000000" pitchFamily="50" charset="-128"/>
              </a:rPr>
              <a:t>ら</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れた問合せデータ（令和元年度：約６４万件）について、</a:t>
            </a:r>
            <a:r>
              <a:rPr kumimoji="1" lang="en-US" altLang="ja-JP" sz="1400" dirty="0" smtClean="0">
                <a:solidFill>
                  <a:prstClr val="black"/>
                </a:solidFill>
                <a:latin typeface="BIZ UDPゴシック" panose="020B0400000000000000" pitchFamily="50" charset="-128"/>
                <a:ea typeface="BIZ UDPゴシック" panose="020B0400000000000000" pitchFamily="50" charset="-128"/>
              </a:rPr>
              <a:t>AI</a:t>
            </a:r>
            <a:r>
              <a:rPr kumimoji="1" lang="ja-JP" altLang="en-US" sz="1400" dirty="0">
                <a:solidFill>
                  <a:prstClr val="black"/>
                </a:solidFill>
                <a:latin typeface="BIZ UDPゴシック" panose="020B0400000000000000" pitchFamily="50" charset="-128"/>
                <a:ea typeface="BIZ UDPゴシック" panose="020B0400000000000000" pitchFamily="50" charset="-128"/>
              </a:rPr>
              <a:t>技術のひとつである自然</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言語処理等を用いたデータ分析を行い、今後の取組みを検討</a:t>
            </a:r>
            <a:r>
              <a:rPr kumimoji="1" lang="en-US" altLang="ja-JP" sz="1400" dirty="0" smtClean="0">
                <a:solidFill>
                  <a:prstClr val="black"/>
                </a:solidFill>
                <a:latin typeface="BIZ UDPゴシック" panose="020B0400000000000000" pitchFamily="50" charset="-128"/>
                <a:ea typeface="BIZ UDPゴシック" panose="020B0400000000000000" pitchFamily="50" charset="-128"/>
              </a:rPr>
              <a:t>(R2</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年度中</a:t>
            </a:r>
            <a:r>
              <a:rPr kumimoji="1" lang="en-US" altLang="ja-JP" sz="14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p:txBody>
      </p:sp>
      <p:grpSp>
        <p:nvGrpSpPr>
          <p:cNvPr id="25" name="グループ化 24"/>
          <p:cNvGrpSpPr/>
          <p:nvPr/>
        </p:nvGrpSpPr>
        <p:grpSpPr>
          <a:xfrm>
            <a:off x="7423867" y="134256"/>
            <a:ext cx="1740409" cy="276999"/>
            <a:chOff x="6978915" y="576349"/>
            <a:chExt cx="1740409" cy="276999"/>
          </a:xfrm>
        </p:grpSpPr>
        <p:sp>
          <p:nvSpPr>
            <p:cNvPr id="26" name="正方形/長方形 25"/>
            <p:cNvSpPr/>
            <p:nvPr/>
          </p:nvSpPr>
          <p:spPr>
            <a:xfrm>
              <a:off x="7262618" y="576349"/>
              <a:ext cx="1456706"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今後の取組み</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7" name="グループ化 26"/>
            <p:cNvGrpSpPr/>
            <p:nvPr/>
          </p:nvGrpSpPr>
          <p:grpSpPr>
            <a:xfrm>
              <a:off x="6978915" y="576349"/>
              <a:ext cx="267630" cy="276999"/>
              <a:chOff x="6978915" y="557392"/>
              <a:chExt cx="267630" cy="276999"/>
            </a:xfrm>
          </p:grpSpPr>
          <p:sp>
            <p:nvSpPr>
              <p:cNvPr id="28" name="正方形/長方形 27"/>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ゴシック" panose="020B0400000000000000" pitchFamily="49" charset="-128"/>
                    <a:ea typeface="BIZ UDゴシック" panose="020B0400000000000000" pitchFamily="49" charset="-128"/>
                  </a:rPr>
                  <a:t>２</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29" name="正方形/長方形 28"/>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Tree>
    <p:extLst>
      <p:ext uri="{BB962C8B-B14F-4D97-AF65-F5344CB8AC3E}">
        <p14:creationId xmlns:p14="http://schemas.microsoft.com/office/powerpoint/2010/main" val="13193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9"/>
          <p:cNvSpPr>
            <a:spLocks noGrp="1"/>
          </p:cNvSpPr>
          <p:nvPr>
            <p:ph type="sldNum" sz="quarter" idx="12"/>
          </p:nvPr>
        </p:nvSpPr>
        <p:spPr>
          <a:xfrm>
            <a:off x="7106876" y="6552995"/>
            <a:ext cx="2057400" cy="365125"/>
          </a:xfrm>
        </p:spPr>
        <p:txBody>
          <a:bodyPr/>
          <a:lstStyle/>
          <a:p>
            <a:fld id="{48054F05-E8CD-49ED-AFE2-0680E0AE5D57}" type="slidenum">
              <a:rPr kumimoji="1" lang="ja-JP" altLang="en-US" sz="1800" smtClean="0"/>
              <a:t>11</a:t>
            </a:fld>
            <a:endParaRPr kumimoji="1" lang="ja-JP" altLang="en-US" sz="1800" dirty="0"/>
          </a:p>
        </p:txBody>
      </p:sp>
      <p:sp>
        <p:nvSpPr>
          <p:cNvPr id="12" name="テキスト ボックス 11"/>
          <p:cNvSpPr txBox="1"/>
          <p:nvPr/>
        </p:nvSpPr>
        <p:spPr bwMode="gray">
          <a:xfrm>
            <a:off x="588708" y="1091648"/>
            <a:ext cx="7756076" cy="1246495"/>
          </a:xfrm>
          <a:prstGeom prst="rect">
            <a:avLst/>
          </a:prstGeom>
          <a:noFill/>
        </p:spPr>
        <p:txBody>
          <a:bodyPr wrap="square" rtlCol="0">
            <a:spAutoFit/>
          </a:bodyPr>
          <a:lstStyle/>
          <a:p>
            <a:pPr algn="ctr">
              <a:lnSpc>
                <a:spcPts val="2800"/>
              </a:lnSpc>
              <a:spcBef>
                <a:spcPts val="300"/>
              </a:spcBef>
            </a:pPr>
            <a:r>
              <a:rPr kumimoji="1" lang="ja-JP" altLang="en-US" sz="2000" b="1" dirty="0">
                <a:latin typeface="BIZ UDゴシック" panose="020B0400000000000000" pitchFamily="49" charset="-128"/>
                <a:ea typeface="BIZ UDゴシック" panose="020B0400000000000000" pitchFamily="49" charset="-128"/>
              </a:rPr>
              <a:t>危機事態発生時における迅速な初期初動体制の確立に</a:t>
            </a:r>
          </a:p>
          <a:p>
            <a:pPr algn="ctr">
              <a:lnSpc>
                <a:spcPts val="2800"/>
              </a:lnSpc>
              <a:spcBef>
                <a:spcPts val="300"/>
              </a:spcBef>
            </a:pPr>
            <a:r>
              <a:rPr kumimoji="1" lang="ja-JP" altLang="en-US" sz="2000" b="1" dirty="0">
                <a:latin typeface="BIZ UDゴシック" panose="020B0400000000000000" pitchFamily="49" charset="-128"/>
                <a:ea typeface="BIZ UDゴシック" panose="020B0400000000000000" pitchFamily="49" charset="-128"/>
              </a:rPr>
              <a:t>不可欠な緊急情報の収集・分析・伝達と共有を目的として、</a:t>
            </a:r>
          </a:p>
          <a:p>
            <a:pPr algn="ctr">
              <a:lnSpc>
                <a:spcPts val="2800"/>
              </a:lnSpc>
              <a:spcBef>
                <a:spcPts val="300"/>
              </a:spcBef>
            </a:pPr>
            <a:r>
              <a:rPr kumimoji="1" lang="ja-JP" altLang="en-US" sz="2000" b="1" dirty="0" smtClean="0">
                <a:latin typeface="BIZ UDゴシック" panose="020B0400000000000000" pitchFamily="49" charset="-128"/>
                <a:ea typeface="BIZ UDゴシック" panose="020B0400000000000000" pitchFamily="49" charset="-128"/>
              </a:rPr>
              <a:t>　　　　　　　　　　を</a:t>
            </a:r>
            <a:r>
              <a:rPr kumimoji="1" lang="ja-JP" altLang="en-US" sz="2000" b="1" dirty="0">
                <a:latin typeface="BIZ UDゴシック" panose="020B0400000000000000" pitchFamily="49" charset="-128"/>
                <a:ea typeface="BIZ UDゴシック" panose="020B0400000000000000" pitchFamily="49" charset="-128"/>
              </a:rPr>
              <a:t>再構築</a:t>
            </a:r>
          </a:p>
        </p:txBody>
      </p:sp>
      <p:pic>
        <p:nvPicPr>
          <p:cNvPr id="17" name="図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06876" y="5307316"/>
            <a:ext cx="1647820" cy="1171497"/>
          </a:xfrm>
          <a:prstGeom prst="rect">
            <a:avLst/>
          </a:prstGeom>
        </p:spPr>
      </p:pic>
      <p:grpSp>
        <p:nvGrpSpPr>
          <p:cNvPr id="3" name="グループ化 2"/>
          <p:cNvGrpSpPr/>
          <p:nvPr/>
        </p:nvGrpSpPr>
        <p:grpSpPr>
          <a:xfrm>
            <a:off x="268240" y="3018199"/>
            <a:ext cx="7155627" cy="773888"/>
            <a:chOff x="268240" y="3398219"/>
            <a:chExt cx="8481051" cy="773888"/>
          </a:xfrm>
        </p:grpSpPr>
        <p:sp>
          <p:nvSpPr>
            <p:cNvPr id="21" name="テキスト ボックス 20"/>
            <p:cNvSpPr txBox="1"/>
            <p:nvPr/>
          </p:nvSpPr>
          <p:spPr bwMode="gray">
            <a:xfrm>
              <a:off x="268240" y="3790599"/>
              <a:ext cx="8481051" cy="381508"/>
            </a:xfrm>
            <a:prstGeom prst="rect">
              <a:avLst/>
            </a:prstGeom>
            <a:noFill/>
          </p:spPr>
          <p:txBody>
            <a:bodyPr wrap="square" rtlCol="0">
              <a:spAutoFit/>
            </a:bodyPr>
            <a:lstStyle/>
            <a:p>
              <a:pPr>
                <a:spcBef>
                  <a:spcPts val="300"/>
                </a:spcBef>
              </a:pPr>
              <a:r>
                <a:rPr kumimoji="1" lang="ja-JP" altLang="en-US" dirty="0">
                  <a:latin typeface="BIZ UDゴシック" panose="020B0400000000000000" pitchFamily="49" charset="-128"/>
                  <a:ea typeface="BIZ UDゴシック" panose="020B0400000000000000" pitchFamily="49" charset="-128"/>
                </a:rPr>
                <a:t>○防災情報システムの再構築（危機管理に係る情報活用力の強化</a:t>
              </a:r>
              <a:r>
                <a:rPr kumimoji="1" lang="ja-JP" altLang="en-US" dirty="0" smtClean="0">
                  <a:latin typeface="BIZ UDゴシック" panose="020B0400000000000000" pitchFamily="49" charset="-128"/>
                  <a:ea typeface="BIZ UDゴシック" panose="020B0400000000000000" pitchFamily="49" charset="-128"/>
                </a:rPr>
                <a:t>）</a:t>
              </a:r>
              <a:endParaRPr kumimoji="1" lang="en-US" altLang="ja-JP" dirty="0" smtClean="0">
                <a:latin typeface="BIZ UDゴシック" panose="020B0400000000000000" pitchFamily="49" charset="-128"/>
                <a:ea typeface="BIZ UDゴシック" panose="020B0400000000000000" pitchFamily="49" charset="-128"/>
              </a:endParaRPr>
            </a:p>
          </p:txBody>
        </p:sp>
        <p:sp>
          <p:nvSpPr>
            <p:cNvPr id="22" name="テキスト ボックス 21"/>
            <p:cNvSpPr txBox="1"/>
            <p:nvPr/>
          </p:nvSpPr>
          <p:spPr>
            <a:xfrm>
              <a:off x="268241" y="3398219"/>
              <a:ext cx="1753992" cy="369332"/>
            </a:xfrm>
            <a:prstGeom prst="rect">
              <a:avLst/>
            </a:prstGeom>
            <a:noFill/>
          </p:spPr>
          <p:txBody>
            <a:bodyPr wrap="square" rtlCol="0">
              <a:spAutoFit/>
            </a:bodyPr>
            <a:lstStyle/>
            <a:p>
              <a:r>
                <a:rPr kumimoji="1" lang="ja-JP" altLang="en-US" b="1" dirty="0" smtClean="0">
                  <a:solidFill>
                    <a:srgbClr val="0070C0"/>
                  </a:solidFill>
                  <a:latin typeface="BIZ UDゴシック" panose="020B0400000000000000" pitchFamily="49" charset="-128"/>
                  <a:ea typeface="BIZ UDゴシック" panose="020B0400000000000000" pitchFamily="49" charset="-128"/>
                </a:rPr>
                <a:t>■ </a:t>
              </a:r>
              <a:r>
                <a:rPr kumimoji="1" lang="ja-JP" altLang="en-US" b="1" dirty="0" smtClean="0">
                  <a:latin typeface="BIZ UDゴシック" panose="020B0400000000000000" pitchFamily="49" charset="-128"/>
                  <a:ea typeface="BIZ UDゴシック" panose="020B0400000000000000" pitchFamily="49" charset="-128"/>
                </a:rPr>
                <a:t>取組み例</a:t>
              </a:r>
              <a:endParaRPr kumimoji="1" lang="ja-JP" altLang="en-US" b="1" dirty="0">
                <a:latin typeface="BIZ UDゴシック" panose="020B0400000000000000" pitchFamily="49" charset="-128"/>
                <a:ea typeface="BIZ UDゴシック" panose="020B0400000000000000" pitchFamily="49" charset="-128"/>
              </a:endParaRPr>
            </a:p>
          </p:txBody>
        </p:sp>
      </p:grpSp>
      <p:sp>
        <p:nvSpPr>
          <p:cNvPr id="13" name="正方形/長方形 12"/>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42072" y="530183"/>
            <a:ext cx="646331" cy="369332"/>
          </a:xfrm>
          <a:prstGeom prst="rect">
            <a:avLst/>
          </a:prstGeom>
        </p:spPr>
        <p:txBody>
          <a:bodyPr wrap="none">
            <a:spAutoFit/>
          </a:bodyPr>
          <a:lstStyle/>
          <a:p>
            <a:pPr lvl="0"/>
            <a:r>
              <a:rPr lang="ja-JP" altLang="en-US" b="1" dirty="0" smtClean="0">
                <a:latin typeface="BIZ UDPゴシック" panose="020B0400000000000000" pitchFamily="50" charset="-128"/>
                <a:ea typeface="BIZ UDPゴシック" panose="020B0400000000000000" pitchFamily="50" charset="-128"/>
              </a:rPr>
              <a:t>防災</a:t>
            </a:r>
            <a:endParaRPr lang="en-US" altLang="ja-JP" b="1" dirty="0">
              <a:latin typeface="BIZ UDPゴシック" panose="020B0400000000000000" pitchFamily="50" charset="-128"/>
              <a:ea typeface="BIZ UDPゴシック" panose="020B0400000000000000" pitchFamily="50" charset="-128"/>
            </a:endParaRPr>
          </a:p>
        </p:txBody>
      </p:sp>
      <p:sp>
        <p:nvSpPr>
          <p:cNvPr id="16" name="ホームベース 15"/>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93387" y="533174"/>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2-2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27" name="グループ化 26"/>
          <p:cNvGrpSpPr/>
          <p:nvPr/>
        </p:nvGrpSpPr>
        <p:grpSpPr>
          <a:xfrm>
            <a:off x="7423867" y="134256"/>
            <a:ext cx="1740409" cy="276999"/>
            <a:chOff x="6978915" y="576349"/>
            <a:chExt cx="1740409" cy="276999"/>
          </a:xfrm>
        </p:grpSpPr>
        <p:sp>
          <p:nvSpPr>
            <p:cNvPr id="28" name="正方形/長方形 27"/>
            <p:cNvSpPr/>
            <p:nvPr/>
          </p:nvSpPr>
          <p:spPr>
            <a:xfrm>
              <a:off x="7262618" y="576349"/>
              <a:ext cx="1456706"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今後の取組み</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9" name="グループ化 28"/>
            <p:cNvGrpSpPr/>
            <p:nvPr/>
          </p:nvGrpSpPr>
          <p:grpSpPr>
            <a:xfrm>
              <a:off x="6978915" y="576349"/>
              <a:ext cx="267630" cy="276999"/>
              <a:chOff x="6978915" y="557392"/>
              <a:chExt cx="267630" cy="276999"/>
            </a:xfrm>
          </p:grpSpPr>
          <p:sp>
            <p:nvSpPr>
              <p:cNvPr id="30" name="正方形/長方形 29"/>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ゴシック" panose="020B0400000000000000" pitchFamily="49" charset="-128"/>
                    <a:ea typeface="BIZ UDゴシック" panose="020B0400000000000000" pitchFamily="49" charset="-128"/>
                  </a:rPr>
                  <a:t>２</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31" name="正方形/長方形 30"/>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2" name="正方形/長方形 1"/>
          <p:cNvSpPr/>
          <p:nvPr/>
        </p:nvSpPr>
        <p:spPr>
          <a:xfrm>
            <a:off x="70152" y="3875675"/>
            <a:ext cx="9353555" cy="1349087"/>
          </a:xfrm>
          <a:prstGeom prst="rect">
            <a:avLst/>
          </a:prstGeom>
        </p:spPr>
        <p:txBody>
          <a:bodyPr wrap="square">
            <a:spAutoFit/>
          </a:bodyPr>
          <a:lstStyle/>
          <a:p>
            <a:pPr lvl="0">
              <a:lnSpc>
                <a:spcPts val="2000"/>
              </a:lnSpc>
              <a:spcBef>
                <a:spcPts val="300"/>
              </a:spcBef>
            </a:pPr>
            <a:r>
              <a:rPr kumimoji="1" lang="ja-JP" altLang="en-US" sz="1600" dirty="0">
                <a:solidFill>
                  <a:prstClr val="black"/>
                </a:solidFill>
                <a:latin typeface="BIZ UDゴシック" panose="020B0400000000000000" pitchFamily="49" charset="-128"/>
                <a:ea typeface="BIZ UDゴシック" panose="020B0400000000000000" pitchFamily="49" charset="-128"/>
              </a:rPr>
              <a:t>（</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１</a:t>
            </a:r>
            <a:r>
              <a:rPr kumimoji="1" lang="ja-JP" altLang="en-US" sz="1600" dirty="0">
                <a:solidFill>
                  <a:prstClr val="black"/>
                </a:solidFill>
                <a:latin typeface="BIZ UDゴシック" panose="020B0400000000000000" pitchFamily="49" charset="-128"/>
                <a:ea typeface="BIZ UDゴシック" panose="020B0400000000000000" pitchFamily="49" charset="-128"/>
              </a:rPr>
              <a:t>）国やライフライン事業者とのシステム間連携</a:t>
            </a:r>
          </a:p>
          <a:p>
            <a:pPr lvl="0">
              <a:lnSpc>
                <a:spcPts val="2000"/>
              </a:lnSpc>
              <a:spcBef>
                <a:spcPts val="600"/>
              </a:spcBef>
            </a:pPr>
            <a:r>
              <a:rPr kumimoji="1" lang="ja-JP" altLang="en-US" sz="1600" dirty="0">
                <a:solidFill>
                  <a:prstClr val="black"/>
                </a:solidFill>
                <a:latin typeface="BIZ UDゴシック" panose="020B0400000000000000" pitchFamily="49" charset="-128"/>
                <a:ea typeface="BIZ UDゴシック" panose="020B0400000000000000" pitchFamily="49" charset="-128"/>
              </a:rPr>
              <a:t>（</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２</a:t>
            </a:r>
            <a:r>
              <a:rPr kumimoji="1" lang="ja-JP" altLang="en-US" sz="1600" dirty="0">
                <a:solidFill>
                  <a:prstClr val="black"/>
                </a:solidFill>
                <a:latin typeface="BIZ UDゴシック" panose="020B0400000000000000" pitchFamily="49" charset="-128"/>
                <a:ea typeface="BIZ UDゴシック" panose="020B0400000000000000" pitchFamily="49" charset="-128"/>
              </a:rPr>
              <a:t>）職員や自主防災組織等に対してスマートフォン等を用いた情報収集・伝達</a:t>
            </a:r>
          </a:p>
          <a:p>
            <a:pPr lvl="0">
              <a:lnSpc>
                <a:spcPts val="2000"/>
              </a:lnSpc>
              <a:spcBef>
                <a:spcPts val="600"/>
              </a:spcBef>
            </a:pPr>
            <a:r>
              <a:rPr kumimoji="1" lang="ja-JP" altLang="en-US" sz="1600" dirty="0">
                <a:solidFill>
                  <a:prstClr val="black"/>
                </a:solidFill>
                <a:latin typeface="BIZ UDゴシック" panose="020B0400000000000000" pitchFamily="49" charset="-128"/>
                <a:ea typeface="BIZ UDゴシック" panose="020B0400000000000000" pitchFamily="49" charset="-128"/>
              </a:rPr>
              <a:t>（</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３</a:t>
            </a:r>
            <a:r>
              <a:rPr kumimoji="1" lang="ja-JP" altLang="en-US" sz="1600" dirty="0">
                <a:solidFill>
                  <a:prstClr val="black"/>
                </a:solidFill>
                <a:latin typeface="BIZ UDゴシック" panose="020B0400000000000000" pitchFamily="49" charset="-128"/>
                <a:ea typeface="BIZ UDゴシック" panose="020B0400000000000000" pitchFamily="49" charset="-128"/>
              </a:rPr>
              <a:t>）電子地図の活用</a:t>
            </a:r>
            <a:endParaRPr kumimoji="1" lang="en-US" altLang="ja-JP" sz="1600" dirty="0">
              <a:solidFill>
                <a:prstClr val="black"/>
              </a:solidFill>
              <a:latin typeface="BIZ UDゴシック" panose="020B0400000000000000" pitchFamily="49" charset="-128"/>
              <a:ea typeface="BIZ UDゴシック" panose="020B0400000000000000" pitchFamily="49" charset="-128"/>
            </a:endParaRPr>
          </a:p>
          <a:p>
            <a:pPr lvl="0">
              <a:lnSpc>
                <a:spcPts val="2000"/>
              </a:lnSpc>
              <a:spcBef>
                <a:spcPts val="600"/>
              </a:spcBef>
            </a:pPr>
            <a:r>
              <a:rPr kumimoji="1" lang="ja-JP" altLang="en-US" sz="1600" dirty="0">
                <a:solidFill>
                  <a:prstClr val="black"/>
                </a:solidFill>
                <a:latin typeface="BIZ UDゴシック" panose="020B0400000000000000" pitchFamily="49" charset="-128"/>
                <a:ea typeface="BIZ UDゴシック" panose="020B0400000000000000" pitchFamily="49" charset="-128"/>
              </a:rPr>
              <a:t>（</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４</a:t>
            </a:r>
            <a:r>
              <a:rPr kumimoji="1" lang="ja-JP" altLang="en-US" sz="1600" dirty="0">
                <a:solidFill>
                  <a:prstClr val="black"/>
                </a:solidFill>
                <a:latin typeface="BIZ UDゴシック" panose="020B0400000000000000" pitchFamily="49" charset="-128"/>
                <a:ea typeface="BIZ UDゴシック" panose="020B0400000000000000" pitchFamily="49" charset="-128"/>
              </a:rPr>
              <a:t>）情報発信の多様化（緊急速報メール、防災アプリ、</a:t>
            </a:r>
            <a:r>
              <a:rPr kumimoji="1" lang="en-US" altLang="ja-JP" sz="1600" dirty="0">
                <a:solidFill>
                  <a:prstClr val="black"/>
                </a:solidFill>
                <a:latin typeface="BIZ UDゴシック" panose="020B0400000000000000" pitchFamily="49" charset="-128"/>
                <a:ea typeface="BIZ UDゴシック" panose="020B0400000000000000" pitchFamily="49" charset="-128"/>
              </a:rPr>
              <a:t>LINE</a:t>
            </a:r>
            <a:r>
              <a:rPr kumimoji="1" lang="ja-JP" altLang="en-US" sz="1600" dirty="0" err="1">
                <a:solidFill>
                  <a:prstClr val="black"/>
                </a:solidFill>
                <a:latin typeface="BIZ UDゴシック" panose="020B0400000000000000" pitchFamily="49" charset="-128"/>
                <a:ea typeface="BIZ UDゴシック" panose="020B0400000000000000" pitchFamily="49" charset="-128"/>
              </a:rPr>
              <a:t>、</a:t>
            </a:r>
            <a:r>
              <a:rPr kumimoji="1" lang="en-US" altLang="ja-JP" sz="1600" dirty="0">
                <a:solidFill>
                  <a:prstClr val="black"/>
                </a:solidFill>
                <a:latin typeface="BIZ UDゴシック" panose="020B0400000000000000" pitchFamily="49" charset="-128"/>
                <a:ea typeface="BIZ UDゴシック" panose="020B0400000000000000" pitchFamily="49" charset="-128"/>
              </a:rPr>
              <a:t>Twitter</a:t>
            </a:r>
            <a:r>
              <a:rPr kumimoji="1" lang="ja-JP" altLang="en-US" sz="1600" dirty="0">
                <a:solidFill>
                  <a:prstClr val="black"/>
                </a:solidFill>
                <a:latin typeface="BIZ UDゴシック" panose="020B0400000000000000" pitchFamily="49" charset="-128"/>
                <a:ea typeface="BIZ UDゴシック" panose="020B0400000000000000" pitchFamily="49" charset="-128"/>
              </a:rPr>
              <a:t>等）・多言語化</a:t>
            </a:r>
            <a:r>
              <a:rPr kumimoji="1" lang="en-US" altLang="ja-JP" sz="1600" dirty="0">
                <a:solidFill>
                  <a:prstClr val="black"/>
                </a:solidFill>
                <a:latin typeface="BIZ UDゴシック" panose="020B0400000000000000" pitchFamily="49" charset="-128"/>
                <a:ea typeface="BIZ UDゴシック" panose="020B0400000000000000" pitchFamily="49" charset="-128"/>
              </a:rPr>
              <a:t>【</a:t>
            </a:r>
            <a:r>
              <a:rPr kumimoji="1" lang="ja-JP" altLang="en-US" sz="1600" dirty="0">
                <a:solidFill>
                  <a:prstClr val="black"/>
                </a:solidFill>
                <a:latin typeface="BIZ UDゴシック" panose="020B0400000000000000" pitchFamily="49" charset="-128"/>
                <a:ea typeface="BIZ UDゴシック" panose="020B0400000000000000" pitchFamily="49" charset="-128"/>
              </a:rPr>
              <a:t>構築済</a:t>
            </a:r>
            <a:r>
              <a:rPr kumimoji="1" lang="en-US" altLang="ja-JP" sz="1600" dirty="0">
                <a:solidFill>
                  <a:prstClr val="black"/>
                </a:solidFill>
                <a:latin typeface="BIZ UDゴシック" panose="020B0400000000000000" pitchFamily="49" charset="-128"/>
                <a:ea typeface="BIZ UDゴシック" panose="020B0400000000000000" pitchFamily="49" charset="-128"/>
              </a:rPr>
              <a:t>】</a:t>
            </a:r>
          </a:p>
        </p:txBody>
      </p:sp>
      <p:grpSp>
        <p:nvGrpSpPr>
          <p:cNvPr id="6" name="グループ化 5"/>
          <p:cNvGrpSpPr/>
          <p:nvPr/>
        </p:nvGrpSpPr>
        <p:grpSpPr>
          <a:xfrm>
            <a:off x="2888846" y="1883800"/>
            <a:ext cx="2318586" cy="420007"/>
            <a:chOff x="2888846" y="1928313"/>
            <a:chExt cx="2318586" cy="420007"/>
          </a:xfrm>
        </p:grpSpPr>
        <p:sp>
          <p:nvSpPr>
            <p:cNvPr id="4" name="正方形/長方形 3"/>
            <p:cNvSpPr/>
            <p:nvPr/>
          </p:nvSpPr>
          <p:spPr>
            <a:xfrm>
              <a:off x="2888846" y="1928313"/>
              <a:ext cx="2318586" cy="4200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947475" y="1938262"/>
              <a:ext cx="2236510" cy="400110"/>
            </a:xfrm>
            <a:prstGeom prst="rect">
              <a:avLst/>
            </a:prstGeom>
          </p:spPr>
          <p:txBody>
            <a:bodyPr wrap="none">
              <a:spAutoFit/>
            </a:bodyPr>
            <a:lstStyle/>
            <a:p>
              <a:r>
                <a:rPr kumimoji="1" lang="ja-JP" altLang="en-US" sz="2000" b="1" dirty="0">
                  <a:solidFill>
                    <a:prstClr val="white"/>
                  </a:solidFill>
                  <a:latin typeface="BIZ UDゴシック" panose="020B0400000000000000" pitchFamily="49" charset="-128"/>
                  <a:ea typeface="BIZ UDゴシック" panose="020B0400000000000000" pitchFamily="49" charset="-128"/>
                </a:rPr>
                <a:t>防災情報システム</a:t>
              </a:r>
              <a:endParaRPr lang="ja-JP" altLang="en-US" sz="1600" dirty="0"/>
            </a:p>
          </p:txBody>
        </p:sp>
      </p:grpSp>
    </p:spTree>
    <p:extLst>
      <p:ext uri="{BB962C8B-B14F-4D97-AF65-F5344CB8AC3E}">
        <p14:creationId xmlns:p14="http://schemas.microsoft.com/office/powerpoint/2010/main" val="66227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9"/>
          <p:cNvSpPr>
            <a:spLocks noGrp="1"/>
          </p:cNvSpPr>
          <p:nvPr>
            <p:ph type="sldNum" sz="quarter" idx="12"/>
          </p:nvPr>
        </p:nvSpPr>
        <p:spPr>
          <a:xfrm>
            <a:off x="7106876" y="6552995"/>
            <a:ext cx="2057400" cy="365125"/>
          </a:xfrm>
        </p:spPr>
        <p:txBody>
          <a:bodyPr/>
          <a:lstStyle/>
          <a:p>
            <a:fld id="{48054F05-E8CD-49ED-AFE2-0680E0AE5D57}" type="slidenum">
              <a:rPr kumimoji="1" lang="ja-JP" altLang="en-US" sz="1800" smtClean="0"/>
              <a:t>12</a:t>
            </a:fld>
            <a:endParaRPr kumimoji="1" lang="ja-JP" altLang="en-US" sz="1800" dirty="0"/>
          </a:p>
        </p:txBody>
      </p:sp>
      <p:sp>
        <p:nvSpPr>
          <p:cNvPr id="14" name="テキスト ボックス 13"/>
          <p:cNvSpPr txBox="1"/>
          <p:nvPr/>
        </p:nvSpPr>
        <p:spPr bwMode="gray">
          <a:xfrm>
            <a:off x="242132" y="5584475"/>
            <a:ext cx="8901868" cy="907941"/>
          </a:xfrm>
          <a:prstGeom prst="rect">
            <a:avLst/>
          </a:prstGeom>
          <a:noFill/>
        </p:spPr>
        <p:txBody>
          <a:bodyPr wrap="square" rtlCol="0">
            <a:spAutoFit/>
          </a:bodyPr>
          <a:lstStyle/>
          <a:p>
            <a:pPr marL="265113" indent="-265113"/>
            <a:r>
              <a:rPr kumimoji="1" lang="ja-JP" altLang="en-US" sz="1600" dirty="0">
                <a:latin typeface="BIZ UDPゴシック" panose="020B0400000000000000" pitchFamily="50" charset="-128"/>
                <a:ea typeface="BIZ UDPゴシック" panose="020B0400000000000000" pitchFamily="50" charset="-128"/>
              </a:rPr>
              <a:t>○併せて、コロナ禍による休業により、教育課程の実施に支障が生じる事態に備え</a:t>
            </a:r>
            <a:r>
              <a:rPr kumimoji="1" lang="ja-JP" altLang="en-US" sz="1600" dirty="0" smtClean="0">
                <a:latin typeface="BIZ UDPゴシック" panose="020B0400000000000000" pitchFamily="50" charset="-128"/>
                <a:ea typeface="BIZ UDPゴシック" panose="020B0400000000000000" pitchFamily="50" charset="-128"/>
              </a:rPr>
              <a:t>、家庭</a:t>
            </a:r>
            <a:r>
              <a:rPr kumimoji="1" lang="ja-JP" altLang="en-US" sz="1600" dirty="0">
                <a:latin typeface="BIZ UDPゴシック" panose="020B0400000000000000" pitchFamily="50" charset="-128"/>
                <a:ea typeface="BIZ UDPゴシック" panose="020B0400000000000000" pitchFamily="50" charset="-128"/>
              </a:rPr>
              <a:t>で</a:t>
            </a:r>
            <a:r>
              <a:rPr kumimoji="1" lang="ja-JP" altLang="en-US" sz="1600" dirty="0" smtClean="0">
                <a:latin typeface="BIZ UDPゴシック" panose="020B0400000000000000" pitchFamily="50" charset="-128"/>
                <a:ea typeface="BIZ UDPゴシック" panose="020B0400000000000000" pitchFamily="50" charset="-128"/>
              </a:rPr>
              <a:t>の</a:t>
            </a:r>
            <a:endParaRPr kumimoji="1" lang="en-US" altLang="ja-JP" sz="1600" dirty="0" smtClean="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学習</a:t>
            </a:r>
            <a:r>
              <a:rPr kumimoji="1" lang="ja-JP" altLang="en-US" sz="1600" dirty="0">
                <a:latin typeface="BIZ UDPゴシック" panose="020B0400000000000000" pitchFamily="50" charset="-128"/>
                <a:ea typeface="BIZ UDPゴシック" panose="020B0400000000000000" pitchFamily="50" charset="-128"/>
              </a:rPr>
              <a:t>支援等による、児童生徒等の教育機会の確保のための施策を講ずる。</a:t>
            </a:r>
          </a:p>
          <a:p>
            <a:pPr marL="265113" indent="-265113">
              <a:spcBef>
                <a:spcPts val="600"/>
              </a:spcBef>
            </a:pPr>
            <a:r>
              <a:rPr kumimoji="1" lang="ja-JP" altLang="en-US" sz="1600" dirty="0">
                <a:latin typeface="BIZ UDPゴシック" panose="020B0400000000000000" pitchFamily="50" charset="-128"/>
                <a:ea typeface="BIZ UDPゴシック" panose="020B0400000000000000" pitchFamily="50" charset="-128"/>
              </a:rPr>
              <a:t>　　・全児童生徒が双方向型オンライン学習ができる環境の実現　</a:t>
            </a:r>
            <a:r>
              <a:rPr kumimoji="1" lang="ja-JP" altLang="en-US" sz="1600" dirty="0" smtClean="0">
                <a:latin typeface="BIZ UDPゴシック" panose="020B0400000000000000" pitchFamily="50" charset="-128"/>
                <a:ea typeface="BIZ UDPゴシック" panose="020B0400000000000000" pitchFamily="50" charset="-128"/>
              </a:rPr>
              <a:t>他</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576449" y="528640"/>
            <a:ext cx="8325283" cy="3830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42072" y="530183"/>
            <a:ext cx="646331" cy="369332"/>
          </a:xfrm>
          <a:prstGeom prst="rect">
            <a:avLst/>
          </a:prstGeom>
        </p:spPr>
        <p:txBody>
          <a:bodyPr wrap="none">
            <a:spAutoFit/>
          </a:bodyPr>
          <a:lstStyle/>
          <a:p>
            <a:pPr lvl="0"/>
            <a:r>
              <a:rPr lang="ja-JP" altLang="en-US" b="1" dirty="0" smtClean="0">
                <a:latin typeface="BIZ UDPゴシック" panose="020B0400000000000000" pitchFamily="50" charset="-128"/>
                <a:ea typeface="BIZ UDPゴシック" panose="020B0400000000000000" pitchFamily="50" charset="-128"/>
              </a:rPr>
              <a:t>教育</a:t>
            </a:r>
            <a:endParaRPr lang="en-US" altLang="ja-JP" b="1" dirty="0">
              <a:latin typeface="BIZ UDPゴシック" panose="020B0400000000000000" pitchFamily="50" charset="-128"/>
              <a:ea typeface="BIZ UDPゴシック" panose="020B0400000000000000" pitchFamily="50" charset="-128"/>
            </a:endParaRPr>
          </a:p>
        </p:txBody>
      </p:sp>
      <p:sp>
        <p:nvSpPr>
          <p:cNvPr id="18" name="ホームベース 17"/>
          <p:cNvSpPr/>
          <p:nvPr/>
        </p:nvSpPr>
        <p:spPr>
          <a:xfrm>
            <a:off x="134350" y="528640"/>
            <a:ext cx="638842" cy="383509"/>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3387" y="533174"/>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2-3</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167207" y="960194"/>
            <a:ext cx="2095445" cy="369332"/>
          </a:xfrm>
          <a:prstGeom prst="rect">
            <a:avLst/>
          </a:prstGeom>
        </p:spPr>
        <p:txBody>
          <a:bodyPr wrap="none">
            <a:spAutoFit/>
          </a:bodyPr>
          <a:lstStyle/>
          <a:p>
            <a:pPr lvl="0"/>
            <a:r>
              <a:rPr kumimoji="1" lang="ja-JP" altLang="en-US" b="1" dirty="0" smtClean="0">
                <a:solidFill>
                  <a:srgbClr val="0070C0"/>
                </a:solidFill>
                <a:latin typeface="BIZ UDPゴシック" panose="020B0400000000000000" pitchFamily="50" charset="-128"/>
                <a:ea typeface="BIZ UDPゴシック" panose="020B0400000000000000" pitchFamily="50" charset="-128"/>
              </a:rPr>
              <a:t>■ </a:t>
            </a:r>
            <a:r>
              <a:rPr kumimoji="1" lang="ja-JP" altLang="en-US" b="1" dirty="0" smtClean="0">
                <a:solidFill>
                  <a:prstClr val="black"/>
                </a:solidFill>
                <a:latin typeface="BIZ UDPゴシック" panose="020B0400000000000000" pitchFamily="50" charset="-128"/>
                <a:ea typeface="BIZ UDPゴシック" panose="020B0400000000000000" pitchFamily="50" charset="-128"/>
              </a:rPr>
              <a:t>めざす</a:t>
            </a:r>
            <a:r>
              <a:rPr kumimoji="1" lang="ja-JP" altLang="en-US" b="1" dirty="0">
                <a:solidFill>
                  <a:prstClr val="black"/>
                </a:solidFill>
                <a:latin typeface="BIZ UDPゴシック" panose="020B0400000000000000" pitchFamily="50" charset="-128"/>
                <a:ea typeface="BIZ UDPゴシック" panose="020B0400000000000000" pitchFamily="50" charset="-128"/>
              </a:rPr>
              <a:t>子ども像</a:t>
            </a:r>
            <a:endParaRPr kumimoji="1" lang="en-US" altLang="ja-JP" b="1" dirty="0">
              <a:solidFill>
                <a:prstClr val="black"/>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67207" y="1329526"/>
            <a:ext cx="8868305" cy="830997"/>
          </a:xfrm>
          <a:prstGeom prst="rect">
            <a:avLst/>
          </a:prstGeom>
        </p:spPr>
        <p:txBody>
          <a:bodyPr wrap="square">
            <a:spAutoFit/>
          </a:bodyPr>
          <a:lstStyle/>
          <a:p>
            <a:pPr lvl="0"/>
            <a:r>
              <a:rPr kumimoji="1" lang="ja-JP" altLang="en-US" sz="1600" dirty="0">
                <a:solidFill>
                  <a:prstClr val="black"/>
                </a:solidFill>
                <a:latin typeface="BIZ UDゴシック" panose="020B0400000000000000" pitchFamily="49" charset="-128"/>
                <a:ea typeface="BIZ UDゴシック" panose="020B0400000000000000" pitchFamily="49" charset="-128"/>
              </a:rPr>
              <a:t>最新の</a:t>
            </a:r>
            <a:r>
              <a:rPr kumimoji="1" lang="en-US" altLang="ja-JP" sz="1600" dirty="0">
                <a:solidFill>
                  <a:prstClr val="black"/>
                </a:solidFill>
                <a:latin typeface="BIZ UDゴシック" panose="020B0400000000000000" pitchFamily="49" charset="-128"/>
                <a:ea typeface="BIZ UDゴシック" panose="020B0400000000000000" pitchFamily="49" charset="-128"/>
              </a:rPr>
              <a:t>ICT</a:t>
            </a:r>
            <a:r>
              <a:rPr kumimoji="1" lang="ja-JP" altLang="en-US" sz="1600" dirty="0">
                <a:solidFill>
                  <a:prstClr val="black"/>
                </a:solidFill>
                <a:latin typeface="BIZ UDゴシック" panose="020B0400000000000000" pitchFamily="49" charset="-128"/>
                <a:ea typeface="BIZ UDゴシック" panose="020B0400000000000000" pitchFamily="49" charset="-128"/>
              </a:rPr>
              <a:t>機器を活用しながら知識の理解の質をさらに高めるために、学習者用端末等を効果的に活用することにより、協働学習や個別学習の充実を図り、主体的に学び、自らの考えを伝えるとともに、他者の考えを理解し、多様な人々と協働して問題を解決しようとする</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子ども。</a:t>
            </a:r>
            <a:endParaRPr kumimoji="1" lang="ja-JP" altLang="en-US" sz="1600" dirty="0">
              <a:solidFill>
                <a:prstClr val="black"/>
              </a:solidFill>
              <a:latin typeface="BIZ UDゴシック" panose="020B0400000000000000" pitchFamily="49" charset="-128"/>
              <a:ea typeface="BIZ UDゴシック" panose="020B0400000000000000" pitchFamily="49" charset="-128"/>
            </a:endParaRPr>
          </a:p>
        </p:txBody>
      </p:sp>
      <p:grpSp>
        <p:nvGrpSpPr>
          <p:cNvPr id="7" name="グループ化 6"/>
          <p:cNvGrpSpPr/>
          <p:nvPr/>
        </p:nvGrpSpPr>
        <p:grpSpPr>
          <a:xfrm>
            <a:off x="4154903" y="2263421"/>
            <a:ext cx="904606" cy="481648"/>
            <a:chOff x="4154903" y="2245486"/>
            <a:chExt cx="904606" cy="481648"/>
          </a:xfrm>
        </p:grpSpPr>
        <p:sp>
          <p:nvSpPr>
            <p:cNvPr id="38" name="二等辺三角形 37"/>
            <p:cNvSpPr/>
            <p:nvPr/>
          </p:nvSpPr>
          <p:spPr>
            <a:xfrm flipV="1">
              <a:off x="4160973" y="2486310"/>
              <a:ext cx="898536" cy="24082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flipV="1">
              <a:off x="4154903" y="2245486"/>
              <a:ext cx="898536" cy="24082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p:cNvPicPr>
            <a:picLocks noChangeAspect="1"/>
          </p:cNvPicPr>
          <p:nvPr/>
        </p:nvPicPr>
        <p:blipFill>
          <a:blip r:embed="rId3"/>
          <a:stretch>
            <a:fillRect/>
          </a:stretch>
        </p:blipFill>
        <p:spPr>
          <a:xfrm>
            <a:off x="360193" y="2624657"/>
            <a:ext cx="8317661" cy="2871641"/>
          </a:xfrm>
          <a:prstGeom prst="rect">
            <a:avLst/>
          </a:prstGeom>
        </p:spPr>
      </p:pic>
      <p:grpSp>
        <p:nvGrpSpPr>
          <p:cNvPr id="20" name="グループ化 19"/>
          <p:cNvGrpSpPr/>
          <p:nvPr/>
        </p:nvGrpSpPr>
        <p:grpSpPr>
          <a:xfrm>
            <a:off x="7423867" y="134256"/>
            <a:ext cx="1740409" cy="276999"/>
            <a:chOff x="6978915" y="576349"/>
            <a:chExt cx="1740409" cy="276999"/>
          </a:xfrm>
        </p:grpSpPr>
        <p:sp>
          <p:nvSpPr>
            <p:cNvPr id="21" name="正方形/長方形 20"/>
            <p:cNvSpPr/>
            <p:nvPr/>
          </p:nvSpPr>
          <p:spPr>
            <a:xfrm>
              <a:off x="7262618" y="576349"/>
              <a:ext cx="1456706"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今後の取組み</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2" name="グループ化 21"/>
            <p:cNvGrpSpPr/>
            <p:nvPr/>
          </p:nvGrpSpPr>
          <p:grpSpPr>
            <a:xfrm>
              <a:off x="6978915" y="576349"/>
              <a:ext cx="267630" cy="276999"/>
              <a:chOff x="6978915" y="557392"/>
              <a:chExt cx="267630" cy="276999"/>
            </a:xfrm>
          </p:grpSpPr>
          <p:sp>
            <p:nvSpPr>
              <p:cNvPr id="23" name="正方形/長方形 22"/>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BIZ UDゴシック" panose="020B0400000000000000" pitchFamily="49" charset="-128"/>
                    <a:ea typeface="BIZ UDゴシック" panose="020B0400000000000000" pitchFamily="49" charset="-128"/>
                  </a:rPr>
                  <a:t>２</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正方形/長方形 23"/>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Tree>
    <p:extLst>
      <p:ext uri="{BB962C8B-B14F-4D97-AF65-F5344CB8AC3E}">
        <p14:creationId xmlns:p14="http://schemas.microsoft.com/office/powerpoint/2010/main" val="2477742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952E481-670E-48B4-93DD-C85D6C23D88A}" type="slidenum">
              <a:rPr kumimoji="1" lang="ja-JP" altLang="en-US" smtClean="0"/>
              <a:t>2</a:t>
            </a:fld>
            <a:endParaRPr kumimoji="1" lang="ja-JP" altLang="en-US"/>
          </a:p>
        </p:txBody>
      </p:sp>
      <p:sp>
        <p:nvSpPr>
          <p:cNvPr id="4" name="正方形/長方形 3"/>
          <p:cNvSpPr/>
          <p:nvPr/>
        </p:nvSpPr>
        <p:spPr>
          <a:xfrm>
            <a:off x="2755366" y="933270"/>
            <a:ext cx="4577266"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20988" y="934720"/>
            <a:ext cx="1031051" cy="369332"/>
          </a:xfrm>
          <a:prstGeom prst="rect">
            <a:avLst/>
          </a:prstGeom>
        </p:spPr>
        <p:txBody>
          <a:bodyPr wrap="none">
            <a:spAutoFit/>
          </a:bodyPr>
          <a:lstStyle/>
          <a:p>
            <a:pPr lvl="0"/>
            <a:r>
              <a:rPr lang="ja-JP" altLang="en-US" b="1" dirty="0" smtClean="0">
                <a:latin typeface="BIZ UDPゴシック" panose="020B0400000000000000" pitchFamily="50" charset="-128"/>
                <a:ea typeface="BIZ UDPゴシック" panose="020B0400000000000000" pitchFamily="50" charset="-128"/>
              </a:rPr>
              <a:t>行政</a:t>
            </a:r>
            <a:r>
              <a:rPr lang="ja-JP" altLang="en-US" b="1" dirty="0">
                <a:latin typeface="BIZ UDPゴシック" panose="020B0400000000000000" pitchFamily="50" charset="-128"/>
                <a:ea typeface="BIZ UDPゴシック" panose="020B0400000000000000" pitchFamily="50" charset="-128"/>
              </a:rPr>
              <a:t>ＤＸ</a:t>
            </a:r>
            <a:endParaRPr lang="en-US" altLang="ja-JP" b="1" dirty="0">
              <a:latin typeface="BIZ UDPゴシック" panose="020B0400000000000000" pitchFamily="50" charset="-128"/>
              <a:ea typeface="BIZ UDPゴシック" panose="020B0400000000000000" pitchFamily="50" charset="-128"/>
            </a:endParaRPr>
          </a:p>
        </p:txBody>
      </p:sp>
      <p:sp>
        <p:nvSpPr>
          <p:cNvPr id="6" name="ホームベース 5"/>
          <p:cNvSpPr/>
          <p:nvPr/>
        </p:nvSpPr>
        <p:spPr>
          <a:xfrm>
            <a:off x="2313266" y="934729"/>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270537" y="924645"/>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1-1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2805459" y="1321206"/>
            <a:ext cx="4755547" cy="1323439"/>
          </a:xfrm>
          <a:prstGeom prst="rect">
            <a:avLst/>
          </a:prstGeom>
        </p:spPr>
        <p:txBody>
          <a:bodyPr wrap="square">
            <a:spAutoFit/>
          </a:bodyPr>
          <a:lstStyle/>
          <a:p>
            <a:pPr lvl="0"/>
            <a:r>
              <a:rPr lang="ja-JP" altLang="en-US" sz="1600" dirty="0">
                <a:solidFill>
                  <a:prstClr val="black"/>
                </a:solidFill>
                <a:latin typeface="BIZ UDPゴシック" panose="020B0400000000000000" pitchFamily="50" charset="-128"/>
                <a:ea typeface="BIZ UDPゴシック" panose="020B0400000000000000" pitchFamily="50" charset="-128"/>
              </a:rPr>
              <a:t>①行政手続きのオンライン化</a:t>
            </a:r>
          </a:p>
          <a:p>
            <a:pPr lvl="0"/>
            <a:r>
              <a:rPr lang="ja-JP" altLang="en-US" sz="1600" dirty="0" smtClean="0">
                <a:solidFill>
                  <a:prstClr val="black"/>
                </a:solidFill>
                <a:latin typeface="BIZ UDPゴシック" panose="020B0400000000000000" pitchFamily="50" charset="-128"/>
                <a:ea typeface="BIZ UDPゴシック" panose="020B0400000000000000" pitchFamily="50" charset="-128"/>
              </a:rPr>
              <a:t>②</a:t>
            </a:r>
            <a:r>
              <a:rPr lang="ja-JP" altLang="en-US" sz="1600" dirty="0">
                <a:solidFill>
                  <a:prstClr val="black"/>
                </a:solidFill>
                <a:latin typeface="BIZ UDPゴシック" panose="020B0400000000000000" pitchFamily="50" charset="-128"/>
                <a:ea typeface="BIZ UDPゴシック" panose="020B0400000000000000" pitchFamily="50" charset="-128"/>
              </a:rPr>
              <a:t>新型コロナウイルス感染症対策支援情報サイト</a:t>
            </a:r>
          </a:p>
          <a:p>
            <a:pPr lvl="0"/>
            <a:r>
              <a:rPr lang="ja-JP" altLang="en-US" sz="1600" dirty="0" smtClean="0">
                <a:solidFill>
                  <a:prstClr val="black"/>
                </a:solidFill>
                <a:latin typeface="BIZ UDPゴシック" panose="020B0400000000000000" pitchFamily="50" charset="-128"/>
                <a:ea typeface="BIZ UDPゴシック" panose="020B0400000000000000" pitchFamily="50" charset="-128"/>
              </a:rPr>
              <a:t>③</a:t>
            </a:r>
            <a:r>
              <a:rPr lang="ja-JP" altLang="en-US" sz="1600" dirty="0">
                <a:solidFill>
                  <a:prstClr val="black"/>
                </a:solidFill>
                <a:latin typeface="BIZ UDPゴシック" panose="020B0400000000000000" pitchFamily="50" charset="-128"/>
                <a:ea typeface="BIZ UDPゴシック" panose="020B0400000000000000" pitchFamily="50" charset="-128"/>
              </a:rPr>
              <a:t>テレワーク環境の整備</a:t>
            </a:r>
          </a:p>
          <a:p>
            <a:pPr lvl="0"/>
            <a:r>
              <a:rPr lang="ja-JP" altLang="en-US" sz="1600" dirty="0" smtClean="0">
                <a:solidFill>
                  <a:prstClr val="black"/>
                </a:solidFill>
                <a:latin typeface="BIZ UDPゴシック" panose="020B0400000000000000" pitchFamily="50" charset="-128"/>
                <a:ea typeface="BIZ UDPゴシック" panose="020B0400000000000000" pitchFamily="50" charset="-128"/>
              </a:rPr>
              <a:t>④</a:t>
            </a:r>
            <a:r>
              <a:rPr lang="ja-JP" altLang="en-US" sz="1600" dirty="0">
                <a:solidFill>
                  <a:prstClr val="black"/>
                </a:solidFill>
                <a:latin typeface="BIZ UDPゴシック" panose="020B0400000000000000" pitchFamily="50" charset="-128"/>
                <a:ea typeface="BIZ UDPゴシック" panose="020B0400000000000000" pitchFamily="50" charset="-128"/>
              </a:rPr>
              <a:t>ＢＹＯＤの推進</a:t>
            </a:r>
          </a:p>
          <a:p>
            <a:pPr lvl="0"/>
            <a:r>
              <a:rPr lang="ja-JP" altLang="en-US" sz="1600" dirty="0" smtClean="0">
                <a:solidFill>
                  <a:prstClr val="black"/>
                </a:solidFill>
                <a:latin typeface="BIZ UDPゴシック" panose="020B0400000000000000" pitchFamily="50" charset="-128"/>
                <a:ea typeface="BIZ UDPゴシック" panose="020B0400000000000000" pitchFamily="50" charset="-128"/>
              </a:rPr>
              <a:t>⑤</a:t>
            </a:r>
            <a:r>
              <a:rPr lang="ja-JP" altLang="en-US" sz="1600" dirty="0">
                <a:solidFill>
                  <a:prstClr val="black"/>
                </a:solidFill>
                <a:latin typeface="BIZ UDPゴシック" panose="020B0400000000000000" pitchFamily="50" charset="-128"/>
                <a:ea typeface="BIZ UDPゴシック" panose="020B0400000000000000" pitchFamily="50" charset="-128"/>
              </a:rPr>
              <a:t>３レスの推進</a:t>
            </a:r>
          </a:p>
        </p:txBody>
      </p:sp>
      <p:sp>
        <p:nvSpPr>
          <p:cNvPr id="9" name="正方形/長方形 8"/>
          <p:cNvSpPr/>
          <p:nvPr/>
        </p:nvSpPr>
        <p:spPr>
          <a:xfrm>
            <a:off x="2735884" y="3041310"/>
            <a:ext cx="3363421" cy="584775"/>
          </a:xfrm>
          <a:prstGeom prst="rect">
            <a:avLst/>
          </a:prstGeom>
        </p:spPr>
        <p:txBody>
          <a:bodyPr wrap="none">
            <a:spAutoFit/>
          </a:bodyPr>
          <a:lstStyle/>
          <a:p>
            <a:r>
              <a:rPr lang="en-US" altLang="ja-JP" sz="1600" dirty="0">
                <a:solidFill>
                  <a:prstClr val="black"/>
                </a:solidFill>
                <a:latin typeface="BIZ UDPゴシック" panose="020B0400000000000000" pitchFamily="50" charset="-128"/>
                <a:ea typeface="BIZ UDPゴシック" panose="020B0400000000000000" pitchFamily="50" charset="-128"/>
              </a:rPr>
              <a:t> </a:t>
            </a:r>
            <a:r>
              <a:rPr lang="en-US" altLang="ja-JP" sz="1600" dirty="0" smtClean="0">
                <a:solidFill>
                  <a:prstClr val="black"/>
                </a:solidFill>
                <a:latin typeface="BIZ UDPゴシック" panose="020B0400000000000000" pitchFamily="50" charset="-128"/>
                <a:ea typeface="BIZ UDPゴシック" panose="020B0400000000000000" pitchFamily="50" charset="-128"/>
              </a:rPr>
              <a:t>-</a:t>
            </a:r>
            <a:r>
              <a:rPr lang="ja-JP" altLang="en-US" sz="1600" dirty="0" smtClean="0">
                <a:solidFill>
                  <a:prstClr val="black"/>
                </a:solidFill>
                <a:latin typeface="BIZ UDPゴシック" panose="020B0400000000000000" pitchFamily="50" charset="-128"/>
                <a:ea typeface="BIZ UDPゴシック" panose="020B0400000000000000" pitchFamily="50" charset="-128"/>
              </a:rPr>
              <a:t>ＡＩ</a:t>
            </a:r>
            <a:r>
              <a:rPr lang="ja-JP" altLang="en-US" sz="1600" dirty="0">
                <a:solidFill>
                  <a:prstClr val="black"/>
                </a:solidFill>
                <a:latin typeface="BIZ UDPゴシック" panose="020B0400000000000000" pitchFamily="50" charset="-128"/>
                <a:ea typeface="BIZ UDPゴシック" panose="020B0400000000000000" pitchFamily="50" charset="-128"/>
              </a:rPr>
              <a:t>オンデマンド交通の社会実験</a:t>
            </a:r>
          </a:p>
          <a:p>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2759838" y="2654964"/>
            <a:ext cx="4577266"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025460" y="2656414"/>
            <a:ext cx="3778463" cy="369332"/>
          </a:xfrm>
          <a:prstGeom prst="rect">
            <a:avLst/>
          </a:prstGeom>
        </p:spPr>
        <p:txBody>
          <a:bodyPr wrap="square">
            <a:spAutoFit/>
          </a:bodyPr>
          <a:lstStyle/>
          <a:p>
            <a:r>
              <a:rPr lang="ja-JP" altLang="en-US" b="1" dirty="0" smtClean="0">
                <a:latin typeface="BIZ UDPゴシック" panose="020B0400000000000000" pitchFamily="50" charset="-128"/>
                <a:ea typeface="BIZ UDPゴシック" panose="020B0400000000000000" pitchFamily="50" charset="-128"/>
              </a:rPr>
              <a:t>スマートモビリティ</a:t>
            </a:r>
            <a:endParaRPr lang="ja-JP" altLang="en-US" b="1" dirty="0">
              <a:latin typeface="BIZ UDPゴシック" panose="020B0400000000000000" pitchFamily="50" charset="-128"/>
              <a:ea typeface="BIZ UDPゴシック" panose="020B0400000000000000" pitchFamily="50" charset="-128"/>
            </a:endParaRPr>
          </a:p>
        </p:txBody>
      </p:sp>
      <p:sp>
        <p:nvSpPr>
          <p:cNvPr id="12" name="ホームベース 11"/>
          <p:cNvSpPr/>
          <p:nvPr/>
        </p:nvSpPr>
        <p:spPr>
          <a:xfrm>
            <a:off x="2317738" y="2656423"/>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275009" y="2646339"/>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1-2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2731412" y="3790543"/>
            <a:ext cx="3876382" cy="338554"/>
          </a:xfrm>
          <a:prstGeom prst="rect">
            <a:avLst/>
          </a:prstGeom>
        </p:spPr>
        <p:txBody>
          <a:bodyPr wrap="none">
            <a:spAutoFit/>
          </a:bodyPr>
          <a:lstStyle/>
          <a:p>
            <a:r>
              <a:rPr lang="en-US" altLang="ja-JP"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en-US" altLang="ja-JP" sz="1600" dirty="0" smtClean="0">
                <a:solidFill>
                  <a:prstClr val="black"/>
                </a:solidFill>
                <a:latin typeface="BIZ UDPゴシック" panose="020B0400000000000000" pitchFamily="50" charset="-128"/>
                <a:ea typeface="BIZ UDPゴシック" panose="020B0400000000000000" pitchFamily="50" charset="-128"/>
              </a:rPr>
              <a:t>-</a:t>
            </a:r>
            <a:r>
              <a:rPr lang="ja-JP" altLang="en-US" sz="1600" dirty="0">
                <a:solidFill>
                  <a:prstClr val="black"/>
                </a:solidFill>
                <a:latin typeface="BIZ UDPゴシック" panose="020B0400000000000000" pitchFamily="50" charset="-128"/>
                <a:ea typeface="BIZ UDPゴシック" panose="020B0400000000000000" pitchFamily="50" charset="-128"/>
              </a:rPr>
              <a:t>双方向型オンライン学習環境の整備 他</a:t>
            </a:r>
            <a:endParaRPr lang="ja-JP" altLang="en-US" sz="16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2755366" y="3404197"/>
            <a:ext cx="4577266"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020988" y="3405647"/>
            <a:ext cx="4063826" cy="369332"/>
          </a:xfrm>
          <a:prstGeom prst="rect">
            <a:avLst/>
          </a:prstGeom>
        </p:spPr>
        <p:txBody>
          <a:bodyPr wrap="square">
            <a:spAutoFit/>
          </a:bodyPr>
          <a:lstStyle/>
          <a:p>
            <a:pPr lvl="0"/>
            <a:r>
              <a:rPr lang="ja-JP" altLang="en-US" b="1" dirty="0">
                <a:latin typeface="BIZ UDPゴシック" panose="020B0400000000000000" pitchFamily="50" charset="-128"/>
                <a:ea typeface="BIZ UDPゴシック" panose="020B0400000000000000" pitchFamily="50" charset="-128"/>
              </a:rPr>
              <a:t>教育ＩＣＴ</a:t>
            </a:r>
          </a:p>
        </p:txBody>
      </p:sp>
      <p:sp>
        <p:nvSpPr>
          <p:cNvPr id="17" name="ホームベース 16"/>
          <p:cNvSpPr/>
          <p:nvPr/>
        </p:nvSpPr>
        <p:spPr>
          <a:xfrm>
            <a:off x="2313266" y="3405656"/>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270537" y="3395572"/>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1-3</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2755366" y="4147584"/>
            <a:ext cx="4577266"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020988" y="4149034"/>
            <a:ext cx="4483920"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各エリアでの展開</a:t>
            </a:r>
            <a:r>
              <a:rPr lang="ja-JP" altLang="en-US" b="1" dirty="0" smtClean="0">
                <a:latin typeface="BIZ UDPゴシック" panose="020B0400000000000000" pitchFamily="50" charset="-128"/>
                <a:ea typeface="BIZ UDPゴシック" panose="020B0400000000000000" pitchFamily="50" charset="-128"/>
              </a:rPr>
              <a:t>事例</a:t>
            </a:r>
            <a:r>
              <a:rPr lang="ja-JP" altLang="en-US" sz="1400" b="1" dirty="0">
                <a:latin typeface="BIZ UDPゴシック" panose="020B0400000000000000" pitchFamily="50" charset="-128"/>
                <a:ea typeface="BIZ UDPゴシック" panose="020B0400000000000000" pitchFamily="50" charset="-128"/>
              </a:rPr>
              <a:t>（</a:t>
            </a:r>
            <a:r>
              <a:rPr lang="ja-JP" altLang="en-US" sz="1400" b="1" dirty="0" smtClean="0">
                <a:latin typeface="BIZ UDPゴシック" panose="020B0400000000000000" pitchFamily="50" charset="-128"/>
                <a:ea typeface="BIZ UDPゴシック" panose="020B0400000000000000" pitchFamily="50" charset="-128"/>
              </a:rPr>
              <a:t>うめ</a:t>
            </a:r>
            <a:r>
              <a:rPr lang="ja-JP" altLang="en-US" sz="1400" b="1" dirty="0">
                <a:latin typeface="BIZ UDPゴシック" panose="020B0400000000000000" pitchFamily="50" charset="-128"/>
                <a:ea typeface="BIZ UDPゴシック" panose="020B0400000000000000" pitchFamily="50" charset="-128"/>
              </a:rPr>
              <a:t>きた２期地区等）</a:t>
            </a:r>
          </a:p>
        </p:txBody>
      </p:sp>
      <p:sp>
        <p:nvSpPr>
          <p:cNvPr id="21" name="ホームベース 20"/>
          <p:cNvSpPr/>
          <p:nvPr/>
        </p:nvSpPr>
        <p:spPr>
          <a:xfrm>
            <a:off x="2313266" y="4149043"/>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70537" y="4138959"/>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1-4</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2853745" y="4792753"/>
            <a:ext cx="4477287" cy="38295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20450" y="4792753"/>
            <a:ext cx="1689886" cy="400110"/>
          </a:xfrm>
          <a:prstGeom prst="rect">
            <a:avLst/>
          </a:prstGeom>
        </p:spPr>
        <p:txBody>
          <a:bodyPr wrap="none">
            <a:spAutoFit/>
          </a:bodyPr>
          <a:lstStyle/>
          <a:p>
            <a:pPr lvl="0"/>
            <a:r>
              <a:rPr lang="ja-JP" altLang="en-US" sz="2000" b="1" dirty="0">
                <a:solidFill>
                  <a:schemeClr val="bg1"/>
                </a:solidFill>
                <a:latin typeface="Meiryo UI" panose="020B0604030504040204" pitchFamily="50" charset="-128"/>
                <a:ea typeface="Meiryo UI" panose="020B0604030504040204" pitchFamily="50" charset="-128"/>
              </a:rPr>
              <a:t>今後</a:t>
            </a:r>
            <a:r>
              <a:rPr lang="ja-JP" altLang="en-US" sz="2000" b="1" dirty="0" smtClean="0">
                <a:solidFill>
                  <a:schemeClr val="bg1"/>
                </a:solidFill>
                <a:latin typeface="Meiryo UI" panose="020B0604030504040204" pitchFamily="50" charset="-128"/>
                <a:ea typeface="Meiryo UI" panose="020B0604030504040204" pitchFamily="50" charset="-128"/>
              </a:rPr>
              <a:t>の取組み</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383772" y="4759857"/>
            <a:ext cx="399468" cy="430887"/>
          </a:xfrm>
          <a:prstGeom prst="rect">
            <a:avLst/>
          </a:prstGeom>
        </p:spPr>
        <p:txBody>
          <a:bodyPr wrap="none">
            <a:spAutoFit/>
          </a:bodyPr>
          <a:lstStyle/>
          <a:p>
            <a:pPr algn="ctr"/>
            <a:r>
              <a:rPr lang="en-US" altLang="ja-JP" sz="2200" b="1" dirty="0" smtClean="0">
                <a:solidFill>
                  <a:srgbClr val="0070C0"/>
                </a:solidFill>
                <a:latin typeface="BIZ UDPゴシック" panose="020B0400000000000000" pitchFamily="50" charset="-128"/>
                <a:ea typeface="BIZ UDPゴシック" panose="020B0400000000000000" pitchFamily="50" charset="-128"/>
              </a:rPr>
              <a:t>2</a:t>
            </a:r>
            <a:endParaRPr lang="ja-JP" altLang="en-US" dirty="0">
              <a:solidFill>
                <a:srgbClr val="0070C0"/>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2755366" y="5323216"/>
            <a:ext cx="4577266"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020988" y="5324666"/>
            <a:ext cx="1031051" cy="369332"/>
          </a:xfrm>
          <a:prstGeom prst="rect">
            <a:avLst/>
          </a:prstGeom>
        </p:spPr>
        <p:txBody>
          <a:bodyPr wrap="none">
            <a:spAutoFit/>
          </a:bodyPr>
          <a:lstStyle/>
          <a:p>
            <a:pPr lvl="0"/>
            <a:r>
              <a:rPr lang="ja-JP" altLang="en-US" b="1" dirty="0" smtClean="0">
                <a:latin typeface="BIZ UDPゴシック" panose="020B0400000000000000" pitchFamily="50" charset="-128"/>
                <a:ea typeface="BIZ UDPゴシック" panose="020B0400000000000000" pitchFamily="50" charset="-128"/>
              </a:rPr>
              <a:t>行政</a:t>
            </a:r>
            <a:r>
              <a:rPr lang="en-US" altLang="ja-JP" b="1" dirty="0" smtClean="0">
                <a:latin typeface="BIZ UDPゴシック" panose="020B0400000000000000" pitchFamily="50" charset="-128"/>
                <a:ea typeface="BIZ UDPゴシック" panose="020B0400000000000000" pitchFamily="50" charset="-128"/>
              </a:rPr>
              <a:t>DX</a:t>
            </a:r>
            <a:endParaRPr lang="ja-JP" altLang="en-US" b="1" dirty="0">
              <a:latin typeface="BIZ UDPゴシック" panose="020B0400000000000000" pitchFamily="50" charset="-128"/>
              <a:ea typeface="BIZ UDPゴシック" panose="020B0400000000000000" pitchFamily="50" charset="-128"/>
            </a:endParaRPr>
          </a:p>
        </p:txBody>
      </p:sp>
      <p:sp>
        <p:nvSpPr>
          <p:cNvPr id="28" name="ホームベース 27"/>
          <p:cNvSpPr/>
          <p:nvPr/>
        </p:nvSpPr>
        <p:spPr>
          <a:xfrm>
            <a:off x="2313266" y="5324675"/>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270537" y="5314591"/>
            <a:ext cx="61587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2-1</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2755366" y="5773442"/>
            <a:ext cx="4577266"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20988" y="5774892"/>
            <a:ext cx="649537" cy="369332"/>
          </a:xfrm>
          <a:prstGeom prst="rect">
            <a:avLst/>
          </a:prstGeom>
        </p:spPr>
        <p:txBody>
          <a:bodyPr wrap="none">
            <a:spAutoFit/>
          </a:bodyPr>
          <a:lstStyle/>
          <a:p>
            <a:pPr lvl="0"/>
            <a:r>
              <a:rPr lang="ja-JP" altLang="en-US" b="1" dirty="0" smtClean="0">
                <a:latin typeface="BIZ UDPゴシック" panose="020B0400000000000000" pitchFamily="50" charset="-128"/>
                <a:ea typeface="BIZ UDPゴシック" panose="020B0400000000000000" pitchFamily="50" charset="-128"/>
              </a:rPr>
              <a:t>防災</a:t>
            </a:r>
            <a:endParaRPr lang="ja-JP" altLang="en-US" b="1" dirty="0">
              <a:latin typeface="BIZ UDPゴシック" panose="020B0400000000000000" pitchFamily="50" charset="-128"/>
              <a:ea typeface="BIZ UDPゴシック" panose="020B0400000000000000" pitchFamily="50" charset="-128"/>
            </a:endParaRPr>
          </a:p>
        </p:txBody>
      </p:sp>
      <p:sp>
        <p:nvSpPr>
          <p:cNvPr id="32" name="ホームベース 31"/>
          <p:cNvSpPr/>
          <p:nvPr/>
        </p:nvSpPr>
        <p:spPr>
          <a:xfrm>
            <a:off x="2313266" y="5774901"/>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270537" y="5764817"/>
            <a:ext cx="644728"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2-2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2755366" y="6216617"/>
            <a:ext cx="4577266"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020988" y="6218067"/>
            <a:ext cx="649537"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教育</a:t>
            </a:r>
          </a:p>
        </p:txBody>
      </p:sp>
      <p:sp>
        <p:nvSpPr>
          <p:cNvPr id="36" name="ホームベース 35"/>
          <p:cNvSpPr/>
          <p:nvPr/>
        </p:nvSpPr>
        <p:spPr>
          <a:xfrm>
            <a:off x="2313266" y="6218076"/>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2270537" y="6207992"/>
            <a:ext cx="644728"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2-3</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2313266" y="4792753"/>
            <a:ext cx="638841" cy="3829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853745" y="399629"/>
            <a:ext cx="4477287" cy="38295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020450" y="399629"/>
            <a:ext cx="1789272" cy="400110"/>
          </a:xfrm>
          <a:prstGeom prst="rect">
            <a:avLst/>
          </a:prstGeom>
        </p:spPr>
        <p:txBody>
          <a:bodyPr wrap="none">
            <a:spAutoFit/>
          </a:bodyPr>
          <a:lstStyle/>
          <a:p>
            <a:pPr lvl="0"/>
            <a:r>
              <a:rPr lang="ja-JP" altLang="en-US" sz="2000" b="1" dirty="0" smtClean="0">
                <a:solidFill>
                  <a:schemeClr val="bg1"/>
                </a:solidFill>
                <a:latin typeface="Meiryo UI" panose="020B0604030504040204" pitchFamily="50" charset="-128"/>
                <a:ea typeface="Meiryo UI" panose="020B0604030504040204" pitchFamily="50" charset="-128"/>
              </a:rPr>
              <a:t>これまでの実績</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95795" y="366733"/>
            <a:ext cx="375423" cy="430887"/>
          </a:xfrm>
          <a:prstGeom prst="rect">
            <a:avLst/>
          </a:prstGeom>
        </p:spPr>
        <p:txBody>
          <a:bodyPr wrap="none">
            <a:spAutoFit/>
          </a:bodyPr>
          <a:lstStyle/>
          <a:p>
            <a:pPr algn="ctr"/>
            <a:r>
              <a:rPr lang="en-US" altLang="ja-JP" sz="2200" b="1" dirty="0" smtClean="0">
                <a:solidFill>
                  <a:srgbClr val="0070C0"/>
                </a:solidFill>
                <a:latin typeface="BIZ UDPゴシック" panose="020B0400000000000000" pitchFamily="50" charset="-128"/>
                <a:ea typeface="BIZ UDPゴシック" panose="020B0400000000000000" pitchFamily="50" charset="-128"/>
              </a:rPr>
              <a:t>1</a:t>
            </a:r>
            <a:endParaRPr lang="ja-JP" altLang="en-US" dirty="0">
              <a:solidFill>
                <a:srgbClr val="0070C0"/>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2313266" y="399629"/>
            <a:ext cx="638841" cy="38295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0" y="0"/>
            <a:ext cx="164592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02100" y="173316"/>
            <a:ext cx="1210588" cy="461665"/>
          </a:xfrm>
          <a:prstGeom prst="rect">
            <a:avLst/>
          </a:prstGeom>
          <a:noFill/>
        </p:spPr>
        <p:txBody>
          <a:bodyPr wrap="none" rtlCol="0">
            <a:spAutoFit/>
          </a:bodyPr>
          <a:lstStyle/>
          <a:p>
            <a:r>
              <a:rPr kumimoji="1" lang="ja-JP" altLang="en-US" sz="2400" b="1" dirty="0" smtClean="0">
                <a:solidFill>
                  <a:schemeClr val="bg1"/>
                </a:solidFill>
                <a:latin typeface="BIZ UDPゴシック" panose="020B0400000000000000" pitchFamily="50" charset="-128"/>
                <a:ea typeface="BIZ UDPゴシック" panose="020B0400000000000000" pitchFamily="50" charset="-128"/>
              </a:rPr>
              <a:t>目　　次</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50" name="テキスト ボックス 49"/>
          <p:cNvSpPr txBox="1"/>
          <p:nvPr/>
        </p:nvSpPr>
        <p:spPr>
          <a:xfrm>
            <a:off x="246984" y="555211"/>
            <a:ext cx="1120820" cy="307777"/>
          </a:xfrm>
          <a:prstGeom prst="rect">
            <a:avLst/>
          </a:prstGeom>
          <a:noFill/>
        </p:spPr>
        <p:txBody>
          <a:bodyPr wrap="none" rtlCol="0">
            <a:spAutoFit/>
          </a:bodyPr>
          <a:lstStyle/>
          <a:p>
            <a:pPr algn="dist"/>
            <a:r>
              <a:rPr kumimoji="1" lang="en-US" altLang="ja-JP" sz="1400" b="1" dirty="0" smtClean="0">
                <a:solidFill>
                  <a:schemeClr val="bg1"/>
                </a:solidFill>
                <a:latin typeface="BIZ UDPゴシック" panose="020B0400000000000000" pitchFamily="50" charset="-128"/>
                <a:ea typeface="BIZ UDPゴシック" panose="020B0400000000000000" pitchFamily="50" charset="-128"/>
              </a:rPr>
              <a:t>Contents</a:t>
            </a:r>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731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952E481-670E-48B4-93DD-C85D6C23D88A}" type="slidenum">
              <a:rPr kumimoji="1" lang="ja-JP" altLang="en-US" smtClean="0"/>
              <a:t>3</a:t>
            </a:fld>
            <a:endParaRPr kumimoji="1" lang="ja-JP" altLang="en-US"/>
          </a:p>
        </p:txBody>
      </p:sp>
      <p:sp>
        <p:nvSpPr>
          <p:cNvPr id="10" name="正方形/長方形 9"/>
          <p:cNvSpPr/>
          <p:nvPr/>
        </p:nvSpPr>
        <p:spPr>
          <a:xfrm>
            <a:off x="814629" y="4755913"/>
            <a:ext cx="7568289" cy="10902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gray">
          <a:xfrm>
            <a:off x="838176" y="2747168"/>
            <a:ext cx="7521194" cy="754053"/>
          </a:xfrm>
          <a:prstGeom prst="rect">
            <a:avLst/>
          </a:prstGeom>
          <a:noFill/>
        </p:spPr>
        <p:txBody>
          <a:bodyPr wrap="square" rtlCol="0">
            <a:spAutoFit/>
          </a:bodyPr>
          <a:lstStyle/>
          <a:p>
            <a:pPr algn="ctr"/>
            <a:r>
              <a:rPr kumimoji="1" lang="ja-JP" altLang="en-US" sz="2000" b="1" spc="100" dirty="0" smtClean="0">
                <a:latin typeface="BIZ UDPゴシック" panose="020B0400000000000000" pitchFamily="50" charset="-128"/>
                <a:ea typeface="BIZ UDPゴシック" panose="020B0400000000000000" pitchFamily="50" charset="-128"/>
              </a:rPr>
              <a:t>基礎自治体として、より身近な住民課題に対してアプローチ</a:t>
            </a:r>
            <a:endParaRPr kumimoji="1" lang="en-US" altLang="ja-JP" sz="2000" b="1" spc="100" dirty="0" smtClean="0">
              <a:latin typeface="BIZ UDPゴシック" panose="020B0400000000000000" pitchFamily="50" charset="-128"/>
              <a:ea typeface="BIZ UDPゴシック" panose="020B0400000000000000" pitchFamily="50" charset="-128"/>
            </a:endParaRPr>
          </a:p>
          <a:p>
            <a:pPr algn="ctr">
              <a:spcBef>
                <a:spcPts val="600"/>
              </a:spcBef>
            </a:pPr>
            <a:r>
              <a:rPr kumimoji="1" lang="ja-JP" altLang="en-US" spc="100" dirty="0" smtClean="0">
                <a:latin typeface="BIZ UDPゴシック" panose="020B0400000000000000" pitchFamily="50" charset="-128"/>
                <a:ea typeface="BIZ UDPゴシック" panose="020B0400000000000000" pitchFamily="50" charset="-128"/>
              </a:rPr>
              <a:t>（地域</a:t>
            </a:r>
            <a:r>
              <a:rPr kumimoji="1" lang="en-US" altLang="ja-JP" spc="100" dirty="0" smtClean="0">
                <a:latin typeface="BIZ UDPゴシック" panose="020B0400000000000000" pitchFamily="50" charset="-128"/>
                <a:ea typeface="BIZ UDPゴシック" panose="020B0400000000000000" pitchFamily="50" charset="-128"/>
              </a:rPr>
              <a:t>DX</a:t>
            </a:r>
            <a:r>
              <a:rPr kumimoji="1" lang="ja-JP" altLang="en-US" spc="100" dirty="0">
                <a:latin typeface="BIZ UDPゴシック" panose="020B0400000000000000" pitchFamily="50" charset="-128"/>
                <a:ea typeface="BIZ UDPゴシック" panose="020B0400000000000000" pitchFamily="50" charset="-128"/>
              </a:rPr>
              <a:t>・</a:t>
            </a:r>
            <a:r>
              <a:rPr kumimoji="1" lang="ja-JP" altLang="en-US" spc="100" dirty="0" smtClean="0">
                <a:latin typeface="BIZ UDPゴシック" panose="020B0400000000000000" pitchFamily="50" charset="-128"/>
                <a:ea typeface="BIZ UDPゴシック" panose="020B0400000000000000" pitchFamily="50" charset="-128"/>
              </a:rPr>
              <a:t>行政</a:t>
            </a:r>
            <a:r>
              <a:rPr kumimoji="1" lang="en-US" altLang="ja-JP" spc="100" dirty="0" smtClean="0">
                <a:latin typeface="BIZ UDPゴシック" panose="020B0400000000000000" pitchFamily="50" charset="-128"/>
                <a:ea typeface="BIZ UDPゴシック" panose="020B0400000000000000" pitchFamily="50" charset="-128"/>
              </a:rPr>
              <a:t>DX</a:t>
            </a:r>
            <a:r>
              <a:rPr kumimoji="1" lang="ja-JP" altLang="en-US" spc="100" dirty="0" smtClean="0">
                <a:latin typeface="BIZ UDPゴシック" panose="020B0400000000000000" pitchFamily="50" charset="-128"/>
                <a:ea typeface="BIZ UDPゴシック" panose="020B0400000000000000" pitchFamily="50" charset="-128"/>
              </a:rPr>
              <a:t>の推進を軸とした取組み）</a:t>
            </a:r>
            <a:endParaRPr kumimoji="1" lang="en-US" altLang="ja-JP" spc="100" dirty="0" smtClean="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bwMode="gray">
          <a:xfrm>
            <a:off x="807905" y="4877843"/>
            <a:ext cx="7581736" cy="784830"/>
          </a:xfrm>
          <a:prstGeom prst="rect">
            <a:avLst/>
          </a:prstGeom>
          <a:noFill/>
        </p:spPr>
        <p:txBody>
          <a:bodyPr wrap="square" rtlCol="0">
            <a:spAutoFit/>
          </a:bodyPr>
          <a:lstStyle/>
          <a:p>
            <a:pPr algn="ctr"/>
            <a:r>
              <a:rPr kumimoji="1" lang="ja-JP" altLang="en-US" sz="2000" b="1" u="sng" spc="100" dirty="0">
                <a:solidFill>
                  <a:srgbClr val="0070C0"/>
                </a:solidFill>
                <a:latin typeface="BIZ UDPゴシック" panose="020B0400000000000000" pitchFamily="50" charset="-128"/>
                <a:ea typeface="BIZ UDPゴシック" panose="020B0400000000000000" pitchFamily="50" charset="-128"/>
              </a:rPr>
              <a:t>行政の課題解決や効率化を目的として積極的に</a:t>
            </a:r>
            <a:r>
              <a:rPr kumimoji="1" lang="en-US" altLang="ja-JP" sz="2000" b="1" u="sng" spc="100" dirty="0">
                <a:solidFill>
                  <a:srgbClr val="0070C0"/>
                </a:solidFill>
                <a:latin typeface="BIZ UDPゴシック" panose="020B0400000000000000" pitchFamily="50" charset="-128"/>
                <a:ea typeface="BIZ UDPゴシック" panose="020B0400000000000000" pitchFamily="50" charset="-128"/>
              </a:rPr>
              <a:t>ICT</a:t>
            </a:r>
            <a:r>
              <a:rPr kumimoji="1" lang="ja-JP" altLang="en-US" sz="2000" b="1" u="sng" spc="100" dirty="0">
                <a:solidFill>
                  <a:srgbClr val="0070C0"/>
                </a:solidFill>
                <a:latin typeface="BIZ UDPゴシック" panose="020B0400000000000000" pitchFamily="50" charset="-128"/>
                <a:ea typeface="BIZ UDPゴシック" panose="020B0400000000000000" pitchFamily="50" charset="-128"/>
              </a:rPr>
              <a:t>を</a:t>
            </a:r>
            <a:r>
              <a:rPr kumimoji="1" lang="ja-JP" altLang="en-US" sz="2000" b="1" u="sng" spc="100" dirty="0" smtClean="0">
                <a:solidFill>
                  <a:srgbClr val="0070C0"/>
                </a:solidFill>
                <a:latin typeface="BIZ UDPゴシック" panose="020B0400000000000000" pitchFamily="50" charset="-128"/>
                <a:ea typeface="BIZ UDPゴシック" panose="020B0400000000000000" pitchFamily="50" charset="-128"/>
              </a:rPr>
              <a:t>活用</a:t>
            </a:r>
            <a:r>
              <a:rPr kumimoji="1" lang="ja-JP" altLang="en-US" sz="2000" b="1" u="sng" spc="100" dirty="0">
                <a:solidFill>
                  <a:srgbClr val="0070C0"/>
                </a:solidFill>
                <a:latin typeface="BIZ UDPゴシック" panose="020B0400000000000000" pitchFamily="50" charset="-128"/>
                <a:ea typeface="BIZ UDPゴシック" panose="020B0400000000000000" pitchFamily="50" charset="-128"/>
              </a:rPr>
              <a:t>し</a:t>
            </a:r>
            <a:r>
              <a:rPr kumimoji="1" lang="ja-JP" altLang="en-US" sz="2000" b="1" u="sng" spc="100" dirty="0" smtClean="0">
                <a:solidFill>
                  <a:srgbClr val="0070C0"/>
                </a:solidFill>
                <a:latin typeface="BIZ UDPゴシック" panose="020B0400000000000000" pitchFamily="50" charset="-128"/>
                <a:ea typeface="BIZ UDPゴシック" panose="020B0400000000000000" pitchFamily="50" charset="-128"/>
              </a:rPr>
              <a:t>、</a:t>
            </a:r>
            <a:endParaRPr kumimoji="1" lang="en-US" altLang="ja-JP" sz="2000" b="1" u="sng" spc="100" dirty="0" smtClean="0">
              <a:solidFill>
                <a:srgbClr val="0070C0"/>
              </a:solidFill>
              <a:latin typeface="BIZ UDPゴシック" panose="020B0400000000000000" pitchFamily="50" charset="-128"/>
              <a:ea typeface="BIZ UDPゴシック" panose="020B0400000000000000" pitchFamily="50" charset="-128"/>
            </a:endParaRPr>
          </a:p>
          <a:p>
            <a:pPr algn="ctr">
              <a:spcBef>
                <a:spcPts val="600"/>
              </a:spcBef>
            </a:pPr>
            <a:r>
              <a:rPr kumimoji="1" lang="ja-JP" altLang="en-US" sz="2000" b="1" u="sng" spc="100" dirty="0" smtClean="0">
                <a:solidFill>
                  <a:srgbClr val="0070C0"/>
                </a:solidFill>
                <a:latin typeface="BIZ UDPゴシック" panose="020B0400000000000000" pitchFamily="50" charset="-128"/>
                <a:ea typeface="BIZ UDPゴシック" panose="020B0400000000000000" pitchFamily="50" charset="-128"/>
              </a:rPr>
              <a:t>すべて</a:t>
            </a:r>
            <a:r>
              <a:rPr kumimoji="1" lang="ja-JP" altLang="en-US" sz="2000" b="1" u="sng" spc="100" dirty="0">
                <a:solidFill>
                  <a:srgbClr val="0070C0"/>
                </a:solidFill>
                <a:latin typeface="BIZ UDPゴシック" panose="020B0400000000000000" pitchFamily="50" charset="-128"/>
                <a:ea typeface="BIZ UDPゴシック" panose="020B0400000000000000" pitchFamily="50" charset="-128"/>
              </a:rPr>
              <a:t>の市民や事業者が利便性を実感できる</a:t>
            </a:r>
            <a:r>
              <a:rPr kumimoji="1" lang="ja-JP" altLang="en-US" sz="2000" b="1" u="sng" spc="100" dirty="0" smtClean="0">
                <a:solidFill>
                  <a:srgbClr val="0070C0"/>
                </a:solidFill>
                <a:latin typeface="BIZ UDPゴシック" panose="020B0400000000000000" pitchFamily="50" charset="-128"/>
                <a:ea typeface="BIZ UDPゴシック" panose="020B0400000000000000" pitchFamily="50" charset="-128"/>
              </a:rPr>
              <a:t>取組みを</a:t>
            </a:r>
            <a:r>
              <a:rPr kumimoji="1" lang="ja-JP" altLang="en-US" sz="2000" b="1" u="sng" spc="100" dirty="0">
                <a:solidFill>
                  <a:srgbClr val="0070C0"/>
                </a:solidFill>
                <a:latin typeface="BIZ UDPゴシック" panose="020B0400000000000000" pitchFamily="50" charset="-128"/>
                <a:ea typeface="BIZ UDPゴシック" panose="020B0400000000000000" pitchFamily="50" charset="-128"/>
              </a:rPr>
              <a:t>推進</a:t>
            </a:r>
          </a:p>
        </p:txBody>
      </p:sp>
      <p:grpSp>
        <p:nvGrpSpPr>
          <p:cNvPr id="18" name="グループ化 17"/>
          <p:cNvGrpSpPr/>
          <p:nvPr/>
        </p:nvGrpSpPr>
        <p:grpSpPr>
          <a:xfrm>
            <a:off x="908817" y="1681994"/>
            <a:ext cx="7379912" cy="722340"/>
            <a:chOff x="924716" y="1681994"/>
            <a:chExt cx="7379912" cy="722340"/>
          </a:xfrm>
        </p:grpSpPr>
        <p:sp>
          <p:nvSpPr>
            <p:cNvPr id="15" name="正方形/長方形 14"/>
            <p:cNvSpPr/>
            <p:nvPr/>
          </p:nvSpPr>
          <p:spPr>
            <a:xfrm>
              <a:off x="1635616" y="1681994"/>
              <a:ext cx="6669012" cy="7223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253725" y="1736187"/>
              <a:ext cx="3004349" cy="584775"/>
            </a:xfrm>
            <a:prstGeom prst="rect">
              <a:avLst/>
            </a:prstGeom>
          </p:spPr>
          <p:txBody>
            <a:bodyPr wrap="none">
              <a:spAutoFit/>
            </a:bodyPr>
            <a:lstStyle/>
            <a:p>
              <a:r>
                <a:rPr lang="ja-JP" altLang="en-US" sz="3200" b="1" dirty="0" smtClean="0">
                  <a:solidFill>
                    <a:schemeClr val="bg1"/>
                  </a:solidFill>
                  <a:latin typeface="BIZ UDPゴシック" panose="020B0400000000000000" pitchFamily="50" charset="-128"/>
                  <a:ea typeface="BIZ UDPゴシック" panose="020B0400000000000000" pitchFamily="50" charset="-128"/>
                </a:rPr>
                <a:t>これまでの実績</a:t>
              </a:r>
              <a:endParaRPr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924716" y="1686952"/>
              <a:ext cx="710901" cy="71090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058791" y="1736187"/>
              <a:ext cx="442750" cy="584775"/>
            </a:xfrm>
            <a:prstGeom prst="rect">
              <a:avLst/>
            </a:prstGeom>
          </p:spPr>
          <p:txBody>
            <a:bodyPr wrap="none">
              <a:spAutoFit/>
            </a:bodyPr>
            <a:lstStyle/>
            <a:p>
              <a:pPr algn="ctr"/>
              <a:r>
                <a:rPr lang="en-US" altLang="ja-JP" sz="3200" b="1" dirty="0" smtClean="0">
                  <a:solidFill>
                    <a:srgbClr val="0070C0"/>
                  </a:solidFill>
                  <a:latin typeface="BIZ UDPゴシック" panose="020B0400000000000000" pitchFamily="50" charset="-128"/>
                  <a:ea typeface="BIZ UDPゴシック" panose="020B0400000000000000" pitchFamily="50" charset="-128"/>
                </a:rPr>
                <a:t>1</a:t>
              </a:r>
              <a:endParaRPr lang="ja-JP" altLang="en-US" sz="2800" dirty="0">
                <a:solidFill>
                  <a:srgbClr val="0070C0"/>
                </a:solidFill>
                <a:latin typeface="BIZ UDPゴシック" panose="020B0400000000000000" pitchFamily="50" charset="-128"/>
                <a:ea typeface="BIZ UDPゴシック" panose="020B0400000000000000" pitchFamily="50" charset="-128"/>
              </a:endParaRPr>
            </a:p>
          </p:txBody>
        </p:sp>
      </p:grpSp>
      <p:grpSp>
        <p:nvGrpSpPr>
          <p:cNvPr id="6" name="グループ化 5"/>
          <p:cNvGrpSpPr/>
          <p:nvPr/>
        </p:nvGrpSpPr>
        <p:grpSpPr>
          <a:xfrm>
            <a:off x="4046091" y="3676092"/>
            <a:ext cx="1105365" cy="904949"/>
            <a:chOff x="4097700" y="3645932"/>
            <a:chExt cx="1105365" cy="904949"/>
          </a:xfrm>
        </p:grpSpPr>
        <p:sp>
          <p:nvSpPr>
            <p:cNvPr id="13" name="二等辺三角形 12"/>
            <p:cNvSpPr/>
            <p:nvPr/>
          </p:nvSpPr>
          <p:spPr>
            <a:xfrm flipV="1">
              <a:off x="4103770" y="4256250"/>
              <a:ext cx="1099295" cy="29463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flipV="1">
              <a:off x="4097700" y="3951091"/>
              <a:ext cx="1099295" cy="29463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flipV="1">
              <a:off x="4097700" y="3645932"/>
              <a:ext cx="1099295" cy="29463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1736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688629" y="4725739"/>
            <a:ext cx="3744000" cy="1538502"/>
            <a:chOff x="1688629" y="4388215"/>
            <a:chExt cx="3621396" cy="1538502"/>
          </a:xfrm>
        </p:grpSpPr>
        <p:sp>
          <p:nvSpPr>
            <p:cNvPr id="2" name="角丸四角形 1"/>
            <p:cNvSpPr/>
            <p:nvPr/>
          </p:nvSpPr>
          <p:spPr>
            <a:xfrm>
              <a:off x="1985264" y="4388215"/>
              <a:ext cx="3324761" cy="1538502"/>
            </a:xfrm>
            <a:prstGeom prst="roundRect">
              <a:avLst>
                <a:gd name="adj" fmla="val 892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二等辺三角形 2"/>
            <p:cNvSpPr/>
            <p:nvPr/>
          </p:nvSpPr>
          <p:spPr>
            <a:xfrm rot="16200000">
              <a:off x="1712730" y="4991960"/>
              <a:ext cx="297180" cy="345382"/>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22" name="図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3384" y="4232394"/>
            <a:ext cx="3106545" cy="2320601"/>
          </a:xfrm>
          <a:prstGeom prst="rect">
            <a:avLst/>
          </a:prstGeom>
          <a:effectLst>
            <a:outerShdw blurRad="50800" dist="38100" dir="2700000" algn="tl" rotWithShape="0">
              <a:prstClr val="black">
                <a:alpha val="40000"/>
              </a:prstClr>
            </a:outerShdw>
          </a:effectLst>
        </p:spPr>
      </p:pic>
      <p:sp>
        <p:nvSpPr>
          <p:cNvPr id="10" name="スライド番号プレースホルダー 9"/>
          <p:cNvSpPr>
            <a:spLocks noGrp="1"/>
          </p:cNvSpPr>
          <p:nvPr>
            <p:ph type="sldNum" sz="quarter" idx="12"/>
          </p:nvPr>
        </p:nvSpPr>
        <p:spPr>
          <a:xfrm>
            <a:off x="7106876" y="6552995"/>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054F05-E8CD-49ED-AFE2-0680E0AE5D5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1" name="テキスト ボックス 20"/>
          <p:cNvSpPr txBox="1"/>
          <p:nvPr/>
        </p:nvSpPr>
        <p:spPr bwMode="gray">
          <a:xfrm>
            <a:off x="28040" y="971996"/>
            <a:ext cx="9136236" cy="27622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8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①行政</a:t>
            </a:r>
            <a:r>
              <a:rPr kumimoji="1" lang="ja-JP" altLang="en-US" sz="18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手続きの</a:t>
            </a:r>
            <a:r>
              <a:rPr kumimoji="1" lang="ja-JP" altLang="en-US" sz="18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オンライン化</a:t>
            </a:r>
            <a:endParaRPr kumimoji="1" lang="en-US" altLang="ja-JP" sz="18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lvl="0">
              <a:spcBef>
                <a:spcPts val="300"/>
              </a:spcBef>
            </a:pPr>
            <a:r>
              <a:rPr kumimoji="1" lang="ja-JP" altLang="en-US" sz="1600" b="1" i="0" u="none" strike="noStrike" kern="1200" cap="none" spc="-15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rPr>
              <a:t>　　</a:t>
            </a:r>
            <a:r>
              <a:rPr kumimoji="1" lang="ja-JP" altLang="en-US" sz="1600" spc="-150" dirty="0">
                <a:solidFill>
                  <a:prstClr val="black"/>
                </a:solidFill>
                <a:latin typeface="BIZ UDPゴシック" panose="020B0400000000000000" pitchFamily="50" charset="-128"/>
                <a:ea typeface="BIZ UDPゴシック" panose="020B0400000000000000" pitchFamily="50" charset="-128"/>
              </a:rPr>
              <a:t>・いつでもパソコンやスマートフォンを使って、手続きが行える新システムの運用</a:t>
            </a:r>
            <a:r>
              <a:rPr kumimoji="1" lang="ja-JP" altLang="en-US" sz="1600" spc="-150" dirty="0" smtClean="0">
                <a:solidFill>
                  <a:prstClr val="black"/>
                </a:solidFill>
                <a:latin typeface="BIZ UDPゴシック" panose="020B0400000000000000" pitchFamily="50" charset="-128"/>
                <a:ea typeface="BIZ UDPゴシック" panose="020B0400000000000000" pitchFamily="50" charset="-128"/>
              </a:rPr>
              <a:t>を令和</a:t>
            </a:r>
            <a:r>
              <a:rPr kumimoji="1" lang="ja-JP" altLang="en-US" sz="1600" spc="-150" dirty="0">
                <a:solidFill>
                  <a:prstClr val="black"/>
                </a:solidFill>
                <a:latin typeface="BIZ UDPゴシック" panose="020B0400000000000000" pitchFamily="50" charset="-128"/>
                <a:ea typeface="BIZ UDPゴシック" panose="020B0400000000000000" pitchFamily="50" charset="-128"/>
              </a:rPr>
              <a:t>２年８月から開始</a:t>
            </a:r>
          </a:p>
          <a:p>
            <a:pPr lvl="0">
              <a:spcBef>
                <a:spcPts val="600"/>
              </a:spcBef>
            </a:pPr>
            <a:r>
              <a:rPr kumimoji="1" lang="ja-JP" altLang="en-US" sz="1600" spc="-15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spc="-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600" spc="-150" dirty="0">
                <a:solidFill>
                  <a:prstClr val="black"/>
                </a:solidFill>
                <a:latin typeface="BIZ UDPゴシック" panose="020B0400000000000000" pitchFamily="50" charset="-128"/>
                <a:ea typeface="BIZ UDPゴシック" panose="020B0400000000000000" pitchFamily="50" charset="-128"/>
              </a:rPr>
              <a:t>電子決済機能・電子署名機能・申請状況の見える化機能等を搭載</a:t>
            </a:r>
            <a:endParaRPr kumimoji="1" lang="ja-JP" altLang="en-US" sz="1400" spc="-150" dirty="0">
              <a:solidFill>
                <a:prstClr val="black"/>
              </a:solidFill>
              <a:latin typeface="BIZ UDPゴシック" panose="020B0400000000000000" pitchFamily="50" charset="-128"/>
              <a:ea typeface="BIZ UDPゴシック" panose="020B0400000000000000" pitchFamily="50" charset="-128"/>
            </a:endParaRPr>
          </a:p>
          <a:p>
            <a:pPr marL="92075"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令和２年度中に約</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以上の手続きをオンライン化予定</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a:r>
              <a:rPr kumimoji="1" lang="ja-JP" altLang="en-US" sz="1600" dirty="0">
                <a:solidFill>
                  <a:prstClr val="black"/>
                </a:solidFill>
                <a:latin typeface="BIZ UDPゴシック" panose="020B0400000000000000" pitchFamily="50" charset="-128"/>
                <a:ea typeface="BIZ UDPゴシック" panose="020B0400000000000000" pitchFamily="50" charset="-128"/>
              </a:rPr>
              <a:t>・住民票の写し交付請求 ・要介護・支援認定の申請 ・こども医療費助成の資格認定申請 等</a:t>
            </a:r>
          </a:p>
          <a:p>
            <a:pPr marL="92075"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ウィズコロナ・アフターコロナを踏まえた検討の加速</a:t>
            </a:r>
            <a:endParaRPr kumimoji="1"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a:r>
              <a:rPr kumimoji="1" lang="ja-JP" altLang="en-US" sz="1600" dirty="0">
                <a:solidFill>
                  <a:prstClr val="black"/>
                </a:solidFill>
                <a:latin typeface="BIZ UDPゴシック" panose="020B0400000000000000" pitchFamily="50" charset="-128"/>
                <a:ea typeface="BIZ UDPゴシック" panose="020B0400000000000000" pitchFamily="50" charset="-128"/>
              </a:rPr>
              <a:t>・対面での手続き・対応機会をできる限り減らすために、「</a:t>
            </a:r>
            <a:r>
              <a:rPr kumimoji="1" lang="en-US" altLang="ja-JP" sz="1600" dirty="0">
                <a:solidFill>
                  <a:prstClr val="black"/>
                </a:solidFill>
                <a:latin typeface="BIZ UDPゴシック" panose="020B0400000000000000" pitchFamily="50" charset="-128"/>
                <a:ea typeface="BIZ UDPゴシック" panose="020B0400000000000000" pitchFamily="50" charset="-128"/>
              </a:rPr>
              <a:t>WEB</a:t>
            </a:r>
            <a:r>
              <a:rPr kumimoji="1" lang="ja-JP" altLang="en-US" sz="1600" dirty="0">
                <a:solidFill>
                  <a:prstClr val="black"/>
                </a:solidFill>
                <a:latin typeface="BIZ UDPゴシック" panose="020B0400000000000000" pitchFamily="50" charset="-128"/>
                <a:ea typeface="BIZ UDPゴシック" panose="020B0400000000000000" pitchFamily="50" charset="-128"/>
              </a:rPr>
              <a:t>会議サービス」等を活用を</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検討</a:t>
            </a:r>
            <a:endPar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92075"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8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既存業務のゼロベースでの見直しやはんこレス・キャッシュレス化</a:t>
            </a:r>
            <a:endPar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p:cNvSpPr txBox="1"/>
          <p:nvPr/>
        </p:nvSpPr>
        <p:spPr>
          <a:xfrm>
            <a:off x="1944437" y="4987159"/>
            <a:ext cx="3560123" cy="1015663"/>
          </a:xfrm>
          <a:prstGeom prst="rect">
            <a:avLst/>
          </a:prstGeom>
          <a:noFill/>
        </p:spPr>
        <p:txBody>
          <a:bodyPr wrap="square" rtlCol="0">
            <a:sp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すべての行政手続き</a:t>
            </a:r>
            <a:r>
              <a:rPr kumimoji="1" lang="ja-JP" altLang="en-US"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を対象に</a:t>
            </a:r>
            <a:endParaRPr kumimoji="1" lang="en-US" altLang="ja-JP"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オンライン化を検討</a:t>
            </a: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推進している</a:t>
            </a:r>
            <a:endParaRPr kumimoji="1" lang="en-US" altLang="ja-JP"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取組は政令</a:t>
            </a:r>
            <a:r>
              <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指定都市</a:t>
            </a:r>
            <a:r>
              <a:rPr kumimoji="1" lang="ja-JP" altLang="en-US" sz="16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初</a:t>
            </a:r>
            <a:endPar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4" name="グループ化 23"/>
          <p:cNvGrpSpPr/>
          <p:nvPr/>
        </p:nvGrpSpPr>
        <p:grpSpPr>
          <a:xfrm>
            <a:off x="350068" y="4634094"/>
            <a:ext cx="1465850" cy="1502815"/>
            <a:chOff x="9973349" y="2542796"/>
            <a:chExt cx="845173" cy="866486"/>
          </a:xfrm>
        </p:grpSpPr>
        <p:pic>
          <p:nvPicPr>
            <p:cNvPr id="25" name="コンテンツ プレースホルダー 9">
              <a:extLst>
                <a:ext uri="{FF2B5EF4-FFF2-40B4-BE49-F238E27FC236}">
                  <a16:creationId xmlns:a16="http://schemas.microsoft.com/office/drawing/2014/main" id="{EE78EC73-EDED-4193-AEBB-B1D2A132DB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0070816" y="3059803"/>
              <a:ext cx="232533" cy="349479"/>
            </a:xfrm>
            <a:prstGeom prst="rect">
              <a:avLst/>
            </a:prstGeom>
          </p:spPr>
        </p:pic>
        <p:pic>
          <p:nvPicPr>
            <p:cNvPr id="26" name="コンテンツ プレースホルダー 21">
              <a:extLst>
                <a:ext uri="{FF2B5EF4-FFF2-40B4-BE49-F238E27FC236}">
                  <a16:creationId xmlns:a16="http://schemas.microsoft.com/office/drawing/2014/main" id="{3CF5A47E-56E8-49C9-A4BA-7B3E818769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18004" y="2991913"/>
              <a:ext cx="165133" cy="298697"/>
            </a:xfrm>
            <a:prstGeom prst="rect">
              <a:avLst/>
            </a:prstGeom>
          </p:spPr>
        </p:pic>
        <p:pic>
          <p:nvPicPr>
            <p:cNvPr id="27" name="コンテンツ プレースホルダー 20">
              <a:extLst>
                <a:ext uri="{FF2B5EF4-FFF2-40B4-BE49-F238E27FC236}">
                  <a16:creationId xmlns:a16="http://schemas.microsoft.com/office/drawing/2014/main" id="{CE6DB4A6-DD26-4D7B-87CE-2CF2C239FA0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95803" y="2650065"/>
              <a:ext cx="322719" cy="284579"/>
            </a:xfrm>
            <a:prstGeom prst="rect">
              <a:avLst/>
            </a:prstGeom>
            <a:ln w="19050">
              <a:noFill/>
            </a:ln>
          </p:spPr>
        </p:pic>
        <p:pic>
          <p:nvPicPr>
            <p:cNvPr id="28" name="図 27">
              <a:extLst>
                <a:ext uri="{FF2B5EF4-FFF2-40B4-BE49-F238E27FC236}">
                  <a16:creationId xmlns:a16="http://schemas.microsoft.com/office/drawing/2014/main" id="{9478E4E8-CEA7-4164-8D2C-148DF3F4D52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9973349" y="2542796"/>
              <a:ext cx="450911" cy="450911"/>
            </a:xfrm>
            <a:prstGeom prst="rect">
              <a:avLst/>
            </a:prstGeom>
          </p:spPr>
        </p:pic>
        <p:sp>
          <p:nvSpPr>
            <p:cNvPr id="29" name="稲妻 28"/>
            <p:cNvSpPr/>
            <p:nvPr/>
          </p:nvSpPr>
          <p:spPr bwMode="auto">
            <a:xfrm rot="20718179" flipH="1">
              <a:off x="10472298" y="2942242"/>
              <a:ext cx="292500" cy="175500"/>
            </a:xfrm>
            <a:prstGeom prst="lightningBolt">
              <a:avLst/>
            </a:prstGeom>
            <a:solidFill>
              <a:srgbClr val="FFFF99"/>
            </a:solidFill>
            <a:ln w="9525" cap="flat" cmpd="sng" algn="ctr">
              <a:solidFill>
                <a:schemeClr val="accent2"/>
              </a:solidFill>
              <a:prstDash val="solid"/>
              <a:round/>
              <a:headEnd type="none" w="med" len="med"/>
              <a:tailEnd type="none" w="med" len="med"/>
            </a:ln>
            <a:effectLst/>
          </p:spPr>
          <p:txBody>
            <a:bodyPr vert="horz" wrap="none" lIns="58500" tIns="29250" rIns="58500" bIns="29250" numCol="1" rtlCol="0" anchor="ctr" anchorCtr="0" compatLnSpc="1">
              <a:prstTxWarp prst="textNoShape">
                <a:avLst/>
              </a:prstTxWarp>
            </a:bodyPr>
            <a:lstStyle/>
            <a:p>
              <a:pPr marL="0" marR="0" lvl="0" indent="0" algn="ctr" defTabSz="457200" rtl="0" eaLnBrk="1" fontAlgn="base" latinLnBrk="0" hangingPunct="1">
                <a:lnSpc>
                  <a:spcPct val="100000"/>
                </a:lnSpc>
                <a:spcBef>
                  <a:spcPct val="20000"/>
                </a:spcBef>
                <a:spcAft>
                  <a:spcPct val="0"/>
                </a:spcAft>
                <a:buClr>
                  <a:srgbClr val="FFCC66"/>
                </a:buClr>
                <a:buSzTx/>
                <a:buFontTx/>
                <a:buNone/>
                <a:tabLst/>
                <a:defRPr/>
              </a:pPr>
              <a:endParaRPr kumimoji="0" lang="ja-JP" altLang="en-US" sz="975"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grpSp>
      <p:sp>
        <p:nvSpPr>
          <p:cNvPr id="15" name="正方形/長方形 14"/>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p:cNvSpPr/>
          <p:nvPr/>
        </p:nvSpPr>
        <p:spPr>
          <a:xfrm>
            <a:off x="842072" y="530183"/>
            <a:ext cx="103105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行政</a:t>
            </a: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ＤＸ</a:t>
            </a:r>
            <a:endParaRPr kumimoji="0"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ホームベース 16"/>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139896" y="533174"/>
            <a:ext cx="48763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1-1</a:t>
            </a:r>
            <a:endParaRPr kumimoji="0"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8" name="グループ化 37"/>
          <p:cNvGrpSpPr/>
          <p:nvPr/>
        </p:nvGrpSpPr>
        <p:grpSpPr>
          <a:xfrm>
            <a:off x="7365287" y="134256"/>
            <a:ext cx="1540578" cy="276999"/>
            <a:chOff x="6978915" y="576349"/>
            <a:chExt cx="1540578" cy="276999"/>
          </a:xfrm>
        </p:grpSpPr>
        <p:sp>
          <p:nvSpPr>
            <p:cNvPr id="39" name="正方形/長方形 38"/>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70C0"/>
                  </a:solidFill>
                  <a:latin typeface="BIZ UDPゴシック" panose="020B0400000000000000" pitchFamily="50" charset="-128"/>
                  <a:ea typeface="BIZ UDPゴシック" panose="020B0400000000000000" pitchFamily="50" charset="-128"/>
                </a:rPr>
                <a:t>これまで</a:t>
              </a:r>
              <a:r>
                <a:rPr lang="ja-JP" altLang="en-US" sz="1200" b="1" dirty="0">
                  <a:solidFill>
                    <a:srgbClr val="0070C0"/>
                  </a:solidFill>
                  <a:latin typeface="BIZ UDPゴシック" panose="020B0400000000000000" pitchFamily="50" charset="-128"/>
                  <a:ea typeface="BIZ UDPゴシック" panose="020B0400000000000000" pitchFamily="50" charset="-128"/>
                </a:rPr>
                <a:t>の</a:t>
              </a: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0" name="グループ化 39"/>
            <p:cNvGrpSpPr/>
            <p:nvPr/>
          </p:nvGrpSpPr>
          <p:grpSpPr>
            <a:xfrm>
              <a:off x="6978915" y="576349"/>
              <a:ext cx="267630" cy="276999"/>
              <a:chOff x="6978915" y="557392"/>
              <a:chExt cx="267630" cy="276999"/>
            </a:xfrm>
          </p:grpSpPr>
          <p:sp>
            <p:nvSpPr>
              <p:cNvPr id="41" name="正方形/長方形 40"/>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正方形/長方形 41"/>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Tree>
    <p:extLst>
      <p:ext uri="{BB962C8B-B14F-4D97-AF65-F5344CB8AC3E}">
        <p14:creationId xmlns:p14="http://schemas.microsoft.com/office/powerpoint/2010/main" val="422953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bwMode="gray">
          <a:xfrm>
            <a:off x="0" y="544603"/>
            <a:ext cx="9144000" cy="6009337"/>
          </a:xfrm>
          <a:prstGeom prst="rect">
            <a:avLst/>
          </a:prstGeom>
          <a:noFill/>
        </p:spPr>
        <p:txBody>
          <a:bodyPr wrap="square" rtlCol="0">
            <a:spAutoFit/>
          </a:bodyPr>
          <a:lstStyle/>
          <a:p>
            <a:pPr marL="180975">
              <a:spcBef>
                <a:spcPts val="600"/>
              </a:spcBef>
            </a:pPr>
            <a:r>
              <a:rPr kumimoji="1" lang="ja-JP" altLang="en-US" b="1" dirty="0">
                <a:solidFill>
                  <a:srgbClr val="0070C0"/>
                </a:solidFill>
                <a:latin typeface="BIZ UDゴシック" panose="020B0400000000000000" pitchFamily="49" charset="-128"/>
                <a:ea typeface="BIZ UDゴシック" panose="020B0400000000000000" pitchFamily="49" charset="-128"/>
              </a:rPr>
              <a:t>②新型コロナウイルス感染症対策支援情報サイトの開設</a:t>
            </a:r>
          </a:p>
          <a:p>
            <a:pPr marL="180975">
              <a:spcBef>
                <a:spcPts val="600"/>
              </a:spcBef>
            </a:pPr>
            <a:r>
              <a:rPr kumimoji="1" lang="ja-JP" altLang="en-US" sz="1600" b="1"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コロナの影響を受けた事業者や市民が、必要な国・府・市等</a:t>
            </a:r>
            <a:r>
              <a:rPr kumimoji="1" lang="ja-JP" altLang="en-US" sz="1600" dirty="0" smtClean="0">
                <a:latin typeface="BIZ UDゴシック" panose="020B0400000000000000" pitchFamily="49" charset="-128"/>
                <a:ea typeface="BIZ UDゴシック" panose="020B0400000000000000" pitchFamily="49" charset="-128"/>
              </a:rPr>
              <a:t>の</a:t>
            </a:r>
            <a:endParaRPr kumimoji="1" lang="en-US" altLang="ja-JP" sz="1600" dirty="0" smtClean="0">
              <a:latin typeface="BIZ UDゴシック" panose="020B0400000000000000" pitchFamily="49" charset="-128"/>
              <a:ea typeface="BIZ UDゴシック" panose="020B0400000000000000" pitchFamily="49" charset="-128"/>
            </a:endParaRPr>
          </a:p>
          <a:p>
            <a:pPr marL="180975"/>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支援</a:t>
            </a:r>
            <a:r>
              <a:rPr kumimoji="1" lang="ja-JP" altLang="en-US" sz="1600" dirty="0">
                <a:latin typeface="BIZ UDゴシック" panose="020B0400000000000000" pitchFamily="49" charset="-128"/>
                <a:ea typeface="BIZ UDゴシック" panose="020B0400000000000000" pitchFamily="49" charset="-128"/>
              </a:rPr>
              <a:t>制度</a:t>
            </a:r>
            <a:r>
              <a:rPr kumimoji="1" lang="ja-JP" altLang="en-US" sz="1600" dirty="0" smtClean="0">
                <a:latin typeface="BIZ UDゴシック" panose="020B0400000000000000" pitchFamily="49" charset="-128"/>
                <a:ea typeface="BIZ UDゴシック" panose="020B0400000000000000" pitchFamily="49" charset="-128"/>
              </a:rPr>
              <a:t>にアクセス</a:t>
            </a:r>
            <a:r>
              <a:rPr kumimoji="1" lang="ja-JP" altLang="en-US" sz="1600" dirty="0">
                <a:latin typeface="BIZ UDゴシック" panose="020B0400000000000000" pitchFamily="49" charset="-128"/>
                <a:ea typeface="BIZ UDゴシック" panose="020B0400000000000000" pitchFamily="49" charset="-128"/>
              </a:rPr>
              <a:t>できるよう市ＨＰ上にサイトを開設 </a:t>
            </a:r>
            <a:r>
              <a:rPr kumimoji="1" lang="en-US" altLang="ja-JP" sz="1400" dirty="0">
                <a:latin typeface="BIZ UDゴシック" panose="020B0400000000000000" pitchFamily="49" charset="-128"/>
                <a:ea typeface="BIZ UDゴシック" panose="020B0400000000000000" pitchFamily="49" charset="-128"/>
              </a:rPr>
              <a:t>(R2.4.10</a:t>
            </a:r>
            <a:r>
              <a:rPr kumimoji="1" lang="en-US" altLang="ja-JP" sz="1400" dirty="0" smtClean="0">
                <a:latin typeface="BIZ UDゴシック" panose="020B0400000000000000" pitchFamily="49" charset="-128"/>
                <a:ea typeface="BIZ UDゴシック" panose="020B0400000000000000" pitchFamily="49" charset="-128"/>
              </a:rPr>
              <a:t>)</a:t>
            </a:r>
          </a:p>
          <a:p>
            <a:pPr marL="180975">
              <a:spcBef>
                <a:spcPts val="6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他自治体が同様のサイトを作成できるようオープンソース化</a:t>
            </a:r>
          </a:p>
          <a:p>
            <a:pPr marL="180975">
              <a:spcBef>
                <a:spcPts val="1200"/>
              </a:spcBef>
            </a:pPr>
            <a:r>
              <a:rPr kumimoji="1" lang="ja-JP" altLang="en-US" b="1" dirty="0" smtClean="0">
                <a:solidFill>
                  <a:srgbClr val="0070C0"/>
                </a:solidFill>
                <a:latin typeface="BIZ UDゴシック" panose="020B0400000000000000" pitchFamily="49" charset="-128"/>
                <a:ea typeface="BIZ UDゴシック" panose="020B0400000000000000" pitchFamily="49" charset="-128"/>
              </a:rPr>
              <a:t>③テレワーク環境の整備</a:t>
            </a:r>
          </a:p>
          <a:p>
            <a:pPr marL="180975">
              <a:spcBef>
                <a:spcPts val="300"/>
              </a:spcBef>
            </a:pPr>
            <a:r>
              <a:rPr kumimoji="1" lang="ja-JP" altLang="en-US" sz="1600" dirty="0">
                <a:latin typeface="BIZ UDゴシック" panose="020B0400000000000000" pitchFamily="49" charset="-128"/>
                <a:ea typeface="BIZ UDゴシック" panose="020B0400000000000000" pitchFamily="49" charset="-128"/>
              </a:rPr>
              <a:t>　・テレワーク利用可能人数　</a:t>
            </a:r>
            <a:r>
              <a:rPr kumimoji="1" lang="en-US" altLang="ja-JP" sz="1600" dirty="0">
                <a:latin typeface="BIZ UDゴシック" panose="020B0400000000000000" pitchFamily="49" charset="-128"/>
                <a:ea typeface="BIZ UDゴシック" panose="020B0400000000000000" pitchFamily="49" charset="-128"/>
              </a:rPr>
              <a:t>50</a:t>
            </a:r>
            <a:r>
              <a:rPr kumimoji="1" lang="ja-JP" altLang="en-US" sz="1600" dirty="0">
                <a:latin typeface="BIZ UDゴシック" panose="020B0400000000000000" pitchFamily="49" charset="-128"/>
                <a:ea typeface="BIZ UDゴシック" panose="020B0400000000000000" pitchFamily="49" charset="-128"/>
              </a:rPr>
              <a:t>人</a:t>
            </a:r>
            <a:r>
              <a:rPr kumimoji="1" lang="en-US" altLang="ja-JP" sz="1400" dirty="0">
                <a:latin typeface="BIZ UDゴシック" panose="020B0400000000000000" pitchFamily="49" charset="-128"/>
                <a:ea typeface="BIZ UDゴシック" panose="020B0400000000000000" pitchFamily="49" charset="-128"/>
              </a:rPr>
              <a:t>(R2.1</a:t>
            </a:r>
            <a:r>
              <a:rPr kumimoji="1" lang="ja-JP" altLang="en-US" sz="1400" dirty="0">
                <a:latin typeface="BIZ UDゴシック" panose="020B0400000000000000" pitchFamily="49" charset="-128"/>
                <a:ea typeface="BIZ UDゴシック" panose="020B0400000000000000" pitchFamily="49" charset="-128"/>
              </a:rPr>
              <a:t>末</a:t>
            </a:r>
            <a:r>
              <a:rPr kumimoji="1" lang="en-US" altLang="ja-JP" sz="1400" dirty="0">
                <a:latin typeface="BIZ UDゴシック" panose="020B0400000000000000" pitchFamily="49" charset="-128"/>
                <a:ea typeface="BIZ UDゴシック" panose="020B0400000000000000" pitchFamily="49" charset="-128"/>
              </a:rPr>
              <a:t>) </a:t>
            </a:r>
            <a:r>
              <a:rPr kumimoji="1" lang="en-US" altLang="ja-JP"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約</a:t>
            </a:r>
            <a:r>
              <a:rPr kumimoji="1" lang="en-US" altLang="ja-JP" sz="1600" dirty="0">
                <a:latin typeface="BIZ UDゴシック" panose="020B0400000000000000" pitchFamily="49" charset="-128"/>
                <a:ea typeface="BIZ UDゴシック" panose="020B0400000000000000" pitchFamily="49" charset="-128"/>
              </a:rPr>
              <a:t>2,500</a:t>
            </a:r>
            <a:r>
              <a:rPr kumimoji="1" lang="ja-JP" altLang="en-US" sz="1600" dirty="0">
                <a:latin typeface="BIZ UDゴシック" panose="020B0400000000000000" pitchFamily="49" charset="-128"/>
                <a:ea typeface="BIZ UDゴシック" panose="020B0400000000000000" pitchFamily="49" charset="-128"/>
              </a:rPr>
              <a:t>台</a:t>
            </a:r>
            <a:r>
              <a:rPr kumimoji="1" lang="en-US" altLang="ja-JP" sz="1400" dirty="0">
                <a:latin typeface="BIZ UDゴシック" panose="020B0400000000000000" pitchFamily="49" charset="-128"/>
                <a:ea typeface="BIZ UDゴシック" panose="020B0400000000000000" pitchFamily="49" charset="-128"/>
              </a:rPr>
              <a:t>(R2.10</a:t>
            </a:r>
            <a:r>
              <a:rPr kumimoji="1" lang="ja-JP" altLang="en-US" sz="1400" dirty="0">
                <a:latin typeface="BIZ UDゴシック" panose="020B0400000000000000" pitchFamily="49" charset="-128"/>
                <a:ea typeface="BIZ UDゴシック" panose="020B0400000000000000" pitchFamily="49" charset="-128"/>
              </a:rPr>
              <a:t>末</a:t>
            </a:r>
            <a:r>
              <a:rPr kumimoji="1" lang="en-US" altLang="ja-JP" sz="1400" dirty="0">
                <a:latin typeface="BIZ UDゴシック" panose="020B0400000000000000" pitchFamily="49" charset="-128"/>
                <a:ea typeface="BIZ UDゴシック" panose="020B0400000000000000" pitchFamily="49" charset="-128"/>
              </a:rPr>
              <a:t>)</a:t>
            </a:r>
          </a:p>
          <a:p>
            <a:pPr marL="180975">
              <a:spcBef>
                <a:spcPts val="300"/>
              </a:spcBef>
            </a:pPr>
            <a:r>
              <a:rPr kumimoji="1" lang="ja-JP" altLang="en-US" sz="1400" dirty="0">
                <a:latin typeface="BIZ UDゴシック" panose="020B0400000000000000" pitchFamily="49" charset="-128"/>
                <a:ea typeface="BIZ UDゴシック" panose="020B0400000000000000" pitchFamily="49" charset="-128"/>
              </a:rPr>
              <a:t>　 </a:t>
            </a:r>
            <a:r>
              <a:rPr kumimoji="1" lang="en-US" altLang="ja-JP" sz="1400" dirty="0" smtClean="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リモート接続用ライセンスを追加し、職員が個人保有の</a:t>
            </a:r>
            <a:r>
              <a:rPr kumimoji="1" lang="en-US" altLang="ja-JP" sz="1400" dirty="0">
                <a:latin typeface="BIZ UDゴシック" panose="020B0400000000000000" pitchFamily="49" charset="-128"/>
                <a:ea typeface="BIZ UDゴシック" panose="020B0400000000000000" pitchFamily="49" charset="-128"/>
              </a:rPr>
              <a:t>PC</a:t>
            </a:r>
            <a:r>
              <a:rPr kumimoji="1" lang="ja-JP" altLang="en-US" sz="1400" dirty="0">
                <a:latin typeface="BIZ UDゴシック" panose="020B0400000000000000" pitchFamily="49" charset="-128"/>
                <a:ea typeface="BIZ UDゴシック" panose="020B0400000000000000" pitchFamily="49" charset="-128"/>
              </a:rPr>
              <a:t>から業務</a:t>
            </a:r>
            <a:r>
              <a:rPr kumimoji="1" lang="en-US" altLang="ja-JP" sz="1400" dirty="0">
                <a:latin typeface="BIZ UDゴシック" panose="020B0400000000000000" pitchFamily="49" charset="-128"/>
                <a:ea typeface="BIZ UDゴシック" panose="020B0400000000000000" pitchFamily="49" charset="-128"/>
              </a:rPr>
              <a:t>PC</a:t>
            </a:r>
            <a:r>
              <a:rPr kumimoji="1" lang="ja-JP" altLang="en-US" sz="1400" dirty="0">
                <a:latin typeface="BIZ UDゴシック" panose="020B0400000000000000" pitchFamily="49" charset="-128"/>
                <a:ea typeface="BIZ UDゴシック" panose="020B0400000000000000" pitchFamily="49" charset="-128"/>
              </a:rPr>
              <a:t>に接続</a:t>
            </a:r>
            <a:endParaRPr kumimoji="1" lang="en-US" altLang="ja-JP" sz="1400" b="1" dirty="0" smtClean="0">
              <a:latin typeface="BIZ UDゴシック" panose="020B0400000000000000" pitchFamily="49" charset="-128"/>
              <a:ea typeface="BIZ UDゴシック" panose="020B0400000000000000" pitchFamily="49" charset="-128"/>
            </a:endParaRPr>
          </a:p>
          <a:p>
            <a:pPr marL="180975">
              <a:spcBef>
                <a:spcPts val="1200"/>
              </a:spcBef>
            </a:pPr>
            <a:r>
              <a:rPr kumimoji="1" lang="ja-JP" altLang="en-US" b="1" dirty="0">
                <a:solidFill>
                  <a:srgbClr val="0070C0"/>
                </a:solidFill>
                <a:latin typeface="BIZ UDゴシック" panose="020B0400000000000000" pitchFamily="49" charset="-128"/>
                <a:ea typeface="BIZ UDゴシック" panose="020B0400000000000000" pitchFamily="49" charset="-128"/>
              </a:rPr>
              <a:t>④</a:t>
            </a:r>
            <a:r>
              <a:rPr kumimoji="1" lang="ja-JP" altLang="en-US" b="1" dirty="0" smtClean="0">
                <a:solidFill>
                  <a:srgbClr val="0070C0"/>
                </a:solidFill>
                <a:latin typeface="BIZ UDゴシック" panose="020B0400000000000000" pitchFamily="49" charset="-128"/>
                <a:ea typeface="BIZ UDゴシック" panose="020B0400000000000000" pitchFamily="49" charset="-128"/>
              </a:rPr>
              <a:t>ＢＹＯＤの推進</a:t>
            </a:r>
            <a:endParaRPr kumimoji="1" lang="en-US" altLang="ja-JP" dirty="0" smtClean="0">
              <a:solidFill>
                <a:srgbClr val="0070C0"/>
              </a:solidFill>
              <a:latin typeface="BIZ UDゴシック" panose="020B0400000000000000" pitchFamily="49" charset="-128"/>
              <a:ea typeface="BIZ UDゴシック" panose="020B0400000000000000" pitchFamily="49" charset="-128"/>
            </a:endParaRPr>
          </a:p>
          <a:p>
            <a:pPr marL="180975">
              <a:spcBef>
                <a:spcPts val="300"/>
              </a:spcBef>
            </a:pPr>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a:t>
            </a:r>
            <a:r>
              <a:rPr kumimoji="1" lang="en-US" altLang="ja-JP" sz="1600" dirty="0">
                <a:latin typeface="BIZ UDゴシック" panose="020B0400000000000000" pitchFamily="49" charset="-128"/>
                <a:ea typeface="BIZ UDゴシック" panose="020B0400000000000000" pitchFamily="49" charset="-128"/>
              </a:rPr>
              <a:t>BYOD</a:t>
            </a:r>
            <a:r>
              <a:rPr kumimoji="1" lang="ja-JP" altLang="en-US" sz="1600" dirty="0">
                <a:latin typeface="BIZ UDゴシック" panose="020B0400000000000000" pitchFamily="49" charset="-128"/>
                <a:ea typeface="BIZ UDゴシック" panose="020B0400000000000000" pitchFamily="49" charset="-128"/>
              </a:rPr>
              <a:t>登録数　約</a:t>
            </a:r>
            <a:r>
              <a:rPr kumimoji="1" lang="en-US" altLang="ja-JP" sz="1600" dirty="0">
                <a:latin typeface="BIZ UDゴシック" panose="020B0400000000000000" pitchFamily="49" charset="-128"/>
                <a:ea typeface="BIZ UDゴシック" panose="020B0400000000000000" pitchFamily="49" charset="-128"/>
              </a:rPr>
              <a:t>1,700</a:t>
            </a:r>
            <a:r>
              <a:rPr kumimoji="1" lang="ja-JP" altLang="en-US" sz="1600" dirty="0">
                <a:latin typeface="BIZ UDゴシック" panose="020B0400000000000000" pitchFamily="49" charset="-128"/>
                <a:ea typeface="BIZ UDゴシック" panose="020B0400000000000000" pitchFamily="49" charset="-128"/>
              </a:rPr>
              <a:t>件</a:t>
            </a:r>
            <a:r>
              <a:rPr kumimoji="1" lang="en-US" altLang="ja-JP" sz="1400" dirty="0">
                <a:latin typeface="BIZ UDゴシック" panose="020B0400000000000000" pitchFamily="49" charset="-128"/>
                <a:ea typeface="BIZ UDゴシック" panose="020B0400000000000000" pitchFamily="49" charset="-128"/>
              </a:rPr>
              <a:t>(R2.1</a:t>
            </a:r>
            <a:r>
              <a:rPr kumimoji="1" lang="ja-JP" altLang="en-US" sz="1400" dirty="0">
                <a:latin typeface="BIZ UDゴシック" panose="020B0400000000000000" pitchFamily="49" charset="-128"/>
                <a:ea typeface="BIZ UDゴシック" panose="020B0400000000000000" pitchFamily="49" charset="-128"/>
              </a:rPr>
              <a:t>末</a:t>
            </a:r>
            <a:r>
              <a:rPr kumimoji="1" lang="en-US" altLang="ja-JP" sz="1400" dirty="0">
                <a:latin typeface="BIZ UDゴシック" panose="020B0400000000000000" pitchFamily="49" charset="-128"/>
                <a:ea typeface="BIZ UDゴシック" panose="020B0400000000000000" pitchFamily="49" charset="-128"/>
              </a:rPr>
              <a:t>) </a:t>
            </a:r>
            <a:r>
              <a:rPr kumimoji="1" lang="en-US" altLang="ja-JP"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約</a:t>
            </a:r>
            <a:r>
              <a:rPr kumimoji="1" lang="en-US" altLang="ja-JP" sz="1600" dirty="0">
                <a:latin typeface="BIZ UDゴシック" panose="020B0400000000000000" pitchFamily="49" charset="-128"/>
                <a:ea typeface="BIZ UDゴシック" panose="020B0400000000000000" pitchFamily="49" charset="-128"/>
              </a:rPr>
              <a:t>3,700</a:t>
            </a:r>
            <a:r>
              <a:rPr kumimoji="1" lang="ja-JP" altLang="en-US" sz="1600" dirty="0">
                <a:latin typeface="BIZ UDゴシック" panose="020B0400000000000000" pitchFamily="49" charset="-128"/>
                <a:ea typeface="BIZ UDゴシック" panose="020B0400000000000000" pitchFamily="49" charset="-128"/>
              </a:rPr>
              <a:t>件</a:t>
            </a:r>
            <a:r>
              <a:rPr kumimoji="1" lang="en-US" altLang="ja-JP" sz="1400" dirty="0">
                <a:latin typeface="BIZ UDゴシック" panose="020B0400000000000000" pitchFamily="49" charset="-128"/>
                <a:ea typeface="BIZ UDゴシック" panose="020B0400000000000000" pitchFamily="49" charset="-128"/>
              </a:rPr>
              <a:t>(R2.10</a:t>
            </a:r>
            <a:r>
              <a:rPr kumimoji="1" lang="ja-JP" altLang="en-US" sz="1400" dirty="0">
                <a:latin typeface="BIZ UDゴシック" panose="020B0400000000000000" pitchFamily="49" charset="-128"/>
                <a:ea typeface="BIZ UDゴシック" panose="020B0400000000000000" pitchFamily="49" charset="-128"/>
              </a:rPr>
              <a:t>末</a:t>
            </a:r>
            <a:r>
              <a:rPr kumimoji="1" lang="en-US" altLang="ja-JP" sz="1400" dirty="0">
                <a:latin typeface="BIZ UDゴシック" panose="020B0400000000000000" pitchFamily="49" charset="-128"/>
                <a:ea typeface="BIZ UDゴシック" panose="020B0400000000000000" pitchFamily="49" charset="-128"/>
              </a:rPr>
              <a:t>)</a:t>
            </a:r>
          </a:p>
          <a:p>
            <a:pPr marL="180975">
              <a:spcBef>
                <a:spcPts val="300"/>
              </a:spcBef>
            </a:pPr>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dirty="0" smtClean="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※BYOD</a:t>
            </a:r>
            <a:r>
              <a:rPr kumimoji="1" lang="ja-JP" altLang="en-US" sz="1400" dirty="0">
                <a:latin typeface="BIZ UDゴシック" panose="020B0400000000000000" pitchFamily="49" charset="-128"/>
                <a:ea typeface="BIZ UDゴシック" panose="020B0400000000000000" pitchFamily="49" charset="-128"/>
              </a:rPr>
              <a:t>：職員が個人保有の携帯用機器を業務に使用すること</a:t>
            </a:r>
            <a:r>
              <a:rPr kumimoji="1" lang="ja-JP" altLang="en-US" sz="1400" dirty="0" smtClean="0">
                <a:latin typeface="BIZ UDゴシック" panose="020B0400000000000000" pitchFamily="49" charset="-128"/>
                <a:ea typeface="BIZ UDゴシック" panose="020B0400000000000000" pitchFamily="49" charset="-128"/>
              </a:rPr>
              <a:t>で</a:t>
            </a:r>
            <a:r>
              <a:rPr kumimoji="1" lang="ja-JP" altLang="en-US" sz="1400" dirty="0">
                <a:latin typeface="BIZ UDゴシック" panose="020B0400000000000000" pitchFamily="49" charset="-128"/>
                <a:ea typeface="BIZ UDゴシック" panose="020B0400000000000000" pitchFamily="49" charset="-128"/>
              </a:rPr>
              <a:t>、</a:t>
            </a:r>
            <a:r>
              <a:rPr kumimoji="1" lang="ja-JP" altLang="en-US" sz="1400" dirty="0" smtClean="0">
                <a:latin typeface="BIZ UDゴシック" panose="020B0400000000000000" pitchFamily="49" charset="-128"/>
                <a:ea typeface="BIZ UDゴシック" panose="020B0400000000000000" pitchFamily="49" charset="-128"/>
              </a:rPr>
              <a:t>メール・</a:t>
            </a:r>
            <a:endParaRPr kumimoji="1" lang="en-US" altLang="ja-JP" sz="1400" dirty="0" smtClean="0">
              <a:latin typeface="BIZ UDゴシック" panose="020B0400000000000000" pitchFamily="49" charset="-128"/>
              <a:ea typeface="BIZ UDゴシック" panose="020B0400000000000000" pitchFamily="49" charset="-128"/>
            </a:endParaRPr>
          </a:p>
          <a:p>
            <a:pPr marL="180975">
              <a:spcBef>
                <a:spcPts val="300"/>
              </a:spcBef>
            </a:pPr>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dirty="0" smtClean="0">
                <a:latin typeface="BIZ UDゴシック" panose="020B0400000000000000" pitchFamily="49" charset="-128"/>
                <a:ea typeface="BIZ UDゴシック" panose="020B0400000000000000" pitchFamily="49" charset="-128"/>
              </a:rPr>
              <a:t>　　　　　　スケジュール</a:t>
            </a:r>
            <a:r>
              <a:rPr kumimoji="1" lang="ja-JP" altLang="en-US" sz="1400" dirty="0">
                <a:latin typeface="BIZ UDゴシック" panose="020B0400000000000000" pitchFamily="49" charset="-128"/>
                <a:ea typeface="BIZ UDゴシック" panose="020B0400000000000000" pitchFamily="49" charset="-128"/>
              </a:rPr>
              <a:t>が使用可能</a:t>
            </a:r>
          </a:p>
          <a:p>
            <a:pPr marL="180975">
              <a:spcBef>
                <a:spcPts val="1200"/>
              </a:spcBef>
            </a:pPr>
            <a:r>
              <a:rPr kumimoji="1" lang="ja-JP" altLang="en-US" b="1" dirty="0" smtClean="0">
                <a:solidFill>
                  <a:srgbClr val="0070C0"/>
                </a:solidFill>
                <a:latin typeface="BIZ UDゴシック" panose="020B0400000000000000" pitchFamily="49" charset="-128"/>
                <a:ea typeface="BIZ UDゴシック" panose="020B0400000000000000" pitchFamily="49" charset="-128"/>
              </a:rPr>
              <a:t>⑤３レスの推進</a:t>
            </a:r>
            <a:endParaRPr kumimoji="1" lang="en-US" altLang="ja-JP" dirty="0">
              <a:solidFill>
                <a:srgbClr val="0070C0"/>
              </a:solidFill>
              <a:latin typeface="BIZ UDゴシック" panose="020B0400000000000000" pitchFamily="49" charset="-128"/>
              <a:ea typeface="BIZ UDゴシック" panose="020B0400000000000000" pitchFamily="49" charset="-128"/>
            </a:endParaRPr>
          </a:p>
          <a:p>
            <a:pPr marL="180975">
              <a:spcBef>
                <a:spcPts val="300"/>
              </a:spcBef>
            </a:pPr>
            <a:r>
              <a:rPr kumimoji="1" lang="ja-JP" altLang="en-US" dirty="0">
                <a:latin typeface="BIZ UDゴシック" panose="020B0400000000000000" pitchFamily="49" charset="-128"/>
                <a:ea typeface="BIZ UDゴシック" panose="020B0400000000000000" pitchFamily="49" charset="-128"/>
              </a:rPr>
              <a:t>  </a:t>
            </a:r>
            <a:r>
              <a:rPr kumimoji="1" lang="en-US" altLang="ja-JP" dirty="0" smtClean="0">
                <a:latin typeface="BIZ UDゴシック" panose="020B0400000000000000" pitchFamily="49" charset="-128"/>
                <a:ea typeface="BIZ UDゴシック" panose="020B0400000000000000" pitchFamily="49" charset="-128"/>
              </a:rPr>
              <a:t>ⅰ </a:t>
            </a:r>
            <a:r>
              <a:rPr kumimoji="1" lang="ja-JP" altLang="en-US" dirty="0" smtClean="0">
                <a:latin typeface="BIZ UDゴシック" panose="020B0400000000000000" pitchFamily="49" charset="-128"/>
                <a:ea typeface="BIZ UDゴシック" panose="020B0400000000000000" pitchFamily="49" charset="-128"/>
              </a:rPr>
              <a:t>はんこレス</a:t>
            </a:r>
            <a:endParaRPr kumimoji="1" lang="en-US" altLang="ja-JP" dirty="0" smtClean="0">
              <a:latin typeface="BIZ UDゴシック" panose="020B0400000000000000" pitchFamily="49" charset="-128"/>
              <a:ea typeface="BIZ UDゴシック" panose="020B0400000000000000" pitchFamily="49" charset="-128"/>
            </a:endParaRPr>
          </a:p>
          <a:p>
            <a:pPr marL="180975">
              <a:spcBef>
                <a:spcPts val="300"/>
              </a:spcBef>
            </a:pPr>
            <a:r>
              <a:rPr kumimoji="1" lang="ja-JP" altLang="en-US" sz="1600" dirty="0">
                <a:latin typeface="BIZ UDゴシック" panose="020B0400000000000000" pitchFamily="49" charset="-128"/>
                <a:ea typeface="BIZ UDゴシック" panose="020B0400000000000000" pitchFamily="49" charset="-128"/>
              </a:rPr>
              <a:t>　　・認印全廃の方針のもと、今年度中に見直しを実施</a:t>
            </a:r>
          </a:p>
          <a:p>
            <a:pPr marL="180975">
              <a:spcBef>
                <a:spcPts val="600"/>
              </a:spcBef>
            </a:pPr>
            <a:r>
              <a:rPr kumimoji="1" lang="ja-JP" altLang="en-US" dirty="0" smtClean="0">
                <a:latin typeface="BIZ UDゴシック" panose="020B0400000000000000" pitchFamily="49" charset="-128"/>
                <a:ea typeface="BIZ UDゴシック" panose="020B0400000000000000" pitchFamily="49" charset="-128"/>
              </a:rPr>
              <a:t>　</a:t>
            </a:r>
            <a:r>
              <a:rPr kumimoji="1" lang="en-US" altLang="ja-JP" dirty="0" smtClean="0">
                <a:latin typeface="BIZ UDゴシック" panose="020B0400000000000000" pitchFamily="49" charset="-128"/>
                <a:ea typeface="BIZ UDゴシック" panose="020B0400000000000000" pitchFamily="49" charset="-128"/>
              </a:rPr>
              <a:t>ⅱ </a:t>
            </a:r>
            <a:r>
              <a:rPr kumimoji="1" lang="ja-JP" altLang="en-US" dirty="0" smtClean="0">
                <a:latin typeface="BIZ UDゴシック" panose="020B0400000000000000" pitchFamily="49" charset="-128"/>
                <a:ea typeface="BIZ UDゴシック" panose="020B0400000000000000" pitchFamily="49" charset="-128"/>
              </a:rPr>
              <a:t>ペーパーレス</a:t>
            </a:r>
            <a:endParaRPr kumimoji="1" lang="en-US" altLang="ja-JP" dirty="0" smtClean="0">
              <a:latin typeface="BIZ UDゴシック" panose="020B0400000000000000" pitchFamily="49" charset="-128"/>
              <a:ea typeface="BIZ UDゴシック" panose="020B0400000000000000" pitchFamily="49" charset="-128"/>
            </a:endParaRPr>
          </a:p>
          <a:p>
            <a:pPr marL="180975">
              <a:spcBef>
                <a:spcPts val="3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・用紙購入量　５年間で約</a:t>
            </a:r>
            <a:r>
              <a:rPr kumimoji="1" lang="en-US" altLang="ja-JP" sz="1600" dirty="0">
                <a:latin typeface="BIZ UDゴシック" panose="020B0400000000000000" pitchFamily="49" charset="-128"/>
                <a:ea typeface="BIZ UDゴシック" panose="020B0400000000000000" pitchFamily="49" charset="-128"/>
              </a:rPr>
              <a:t>15</a:t>
            </a:r>
            <a:r>
              <a:rPr kumimoji="1" lang="ja-JP" altLang="en-US" sz="1600" dirty="0">
                <a:latin typeface="BIZ UDゴシック" panose="020B0400000000000000" pitchFamily="49" charset="-128"/>
                <a:ea typeface="BIZ UDゴシック" panose="020B0400000000000000" pitchFamily="49" charset="-128"/>
              </a:rPr>
              <a:t>％削減（</a:t>
            </a:r>
            <a:r>
              <a:rPr kumimoji="1" lang="en-US" altLang="ja-JP" sz="1600" dirty="0">
                <a:latin typeface="BIZ UDゴシック" panose="020B0400000000000000" pitchFamily="49" charset="-128"/>
                <a:ea typeface="BIZ UDゴシック" panose="020B0400000000000000" pitchFamily="49" charset="-128"/>
              </a:rPr>
              <a:t>H27 </a:t>
            </a:r>
            <a:r>
              <a:rPr kumimoji="1" lang="ja-JP" altLang="en-US" sz="1600" dirty="0">
                <a:latin typeface="BIZ UDゴシック" panose="020B0400000000000000" pitchFamily="49" charset="-128"/>
                <a:ea typeface="BIZ UDゴシック" panose="020B0400000000000000" pitchFamily="49" charset="-128"/>
              </a:rPr>
              <a:t>約</a:t>
            </a:r>
            <a:r>
              <a:rPr kumimoji="1" lang="en-US" altLang="ja-JP" sz="1600" dirty="0">
                <a:latin typeface="BIZ UDゴシック" panose="020B0400000000000000" pitchFamily="49" charset="-128"/>
                <a:ea typeface="BIZ UDゴシック" panose="020B0400000000000000" pitchFamily="49" charset="-128"/>
              </a:rPr>
              <a:t>2.2</a:t>
            </a:r>
            <a:r>
              <a:rPr kumimoji="1" lang="ja-JP" altLang="en-US" sz="1600" dirty="0">
                <a:latin typeface="BIZ UDゴシック" panose="020B0400000000000000" pitchFamily="49" charset="-128"/>
                <a:ea typeface="BIZ UDゴシック" panose="020B0400000000000000" pitchFamily="49" charset="-128"/>
              </a:rPr>
              <a:t>億枚→</a:t>
            </a:r>
            <a:r>
              <a:rPr kumimoji="1" lang="en-US" altLang="ja-JP" sz="1600" dirty="0">
                <a:latin typeface="BIZ UDゴシック" panose="020B0400000000000000" pitchFamily="49" charset="-128"/>
                <a:ea typeface="BIZ UDゴシック" panose="020B0400000000000000" pitchFamily="49" charset="-128"/>
              </a:rPr>
              <a:t>R1 </a:t>
            </a:r>
            <a:r>
              <a:rPr kumimoji="1" lang="ja-JP" altLang="en-US" sz="1600" dirty="0">
                <a:latin typeface="BIZ UDゴシック" panose="020B0400000000000000" pitchFamily="49" charset="-128"/>
                <a:ea typeface="BIZ UDゴシック" panose="020B0400000000000000" pitchFamily="49" charset="-128"/>
              </a:rPr>
              <a:t>約</a:t>
            </a:r>
            <a:r>
              <a:rPr kumimoji="1" lang="en-US" altLang="ja-JP" sz="1600" dirty="0">
                <a:latin typeface="BIZ UDゴシック" panose="020B0400000000000000" pitchFamily="49" charset="-128"/>
                <a:ea typeface="BIZ UDゴシック" panose="020B0400000000000000" pitchFamily="49" charset="-128"/>
              </a:rPr>
              <a:t>1.9</a:t>
            </a:r>
            <a:r>
              <a:rPr kumimoji="1" lang="ja-JP" altLang="en-US" sz="1600" dirty="0">
                <a:latin typeface="BIZ UDゴシック" panose="020B0400000000000000" pitchFamily="49" charset="-128"/>
                <a:ea typeface="BIZ UDゴシック" panose="020B0400000000000000" pitchFamily="49" charset="-128"/>
              </a:rPr>
              <a:t>億枚</a:t>
            </a:r>
            <a:r>
              <a:rPr kumimoji="1" lang="ja-JP" altLang="en-US" sz="1600" dirty="0" smtClean="0">
                <a:latin typeface="BIZ UDゴシック" panose="020B0400000000000000" pitchFamily="49" charset="-128"/>
                <a:ea typeface="BIZ UDゴシック" panose="020B0400000000000000" pitchFamily="49" charset="-128"/>
              </a:rPr>
              <a:t>）</a:t>
            </a:r>
            <a:endParaRPr kumimoji="1" lang="en-US" altLang="ja-JP" sz="1600" dirty="0" smtClean="0">
              <a:latin typeface="BIZ UDゴシック" panose="020B0400000000000000" pitchFamily="49" charset="-128"/>
              <a:ea typeface="BIZ UDゴシック" panose="020B0400000000000000" pitchFamily="49" charset="-128"/>
            </a:endParaRPr>
          </a:p>
          <a:p>
            <a:pPr marL="180975">
              <a:spcBef>
                <a:spcPts val="300"/>
              </a:spcBef>
            </a:pPr>
            <a:r>
              <a:rPr kumimoji="1" lang="ja-JP" altLang="en-US" dirty="0" smtClean="0">
                <a:latin typeface="BIZ UDゴシック" panose="020B0400000000000000" pitchFamily="49" charset="-128"/>
                <a:ea typeface="BIZ UDゴシック" panose="020B0400000000000000" pitchFamily="49" charset="-128"/>
              </a:rPr>
              <a:t>　</a:t>
            </a:r>
            <a:r>
              <a:rPr kumimoji="1" lang="en-US" altLang="ja-JP" dirty="0" smtClean="0">
                <a:latin typeface="BIZ UDゴシック" panose="020B0400000000000000" pitchFamily="49" charset="-128"/>
                <a:ea typeface="BIZ UDゴシック" panose="020B0400000000000000" pitchFamily="49" charset="-128"/>
              </a:rPr>
              <a:t>ⅲ </a:t>
            </a:r>
            <a:r>
              <a:rPr kumimoji="1" lang="ja-JP" altLang="en-US" dirty="0" smtClean="0">
                <a:latin typeface="BIZ UDゴシック" panose="020B0400000000000000" pitchFamily="49" charset="-128"/>
                <a:ea typeface="BIZ UDゴシック" panose="020B0400000000000000" pitchFamily="49" charset="-128"/>
              </a:rPr>
              <a:t>キャッシュレス</a:t>
            </a:r>
            <a:endParaRPr kumimoji="1" lang="en-US" altLang="ja-JP" dirty="0" smtClean="0">
              <a:latin typeface="BIZ UDゴシック" panose="020B0400000000000000" pitchFamily="49" charset="-128"/>
              <a:ea typeface="BIZ UDゴシック" panose="020B0400000000000000" pitchFamily="49" charset="-128"/>
            </a:endParaRPr>
          </a:p>
          <a:p>
            <a:pPr marL="541338" indent="-360363">
              <a:spcBef>
                <a:spcPts val="3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・現況調査結果を受け、今年度、多様な公共料金支払手段の</a:t>
            </a:r>
            <a:r>
              <a:rPr kumimoji="1" lang="ja-JP" altLang="en-US" sz="1600" dirty="0" smtClean="0">
                <a:latin typeface="BIZ UDゴシック" panose="020B0400000000000000" pitchFamily="49" charset="-128"/>
                <a:ea typeface="BIZ UDゴシック" panose="020B0400000000000000" pitchFamily="49" charset="-128"/>
              </a:rPr>
              <a:t>整備に</a:t>
            </a:r>
            <a:endParaRPr kumimoji="1" lang="en-US" altLang="ja-JP" sz="1600" dirty="0" smtClean="0">
              <a:latin typeface="BIZ UDゴシック" panose="020B0400000000000000" pitchFamily="49" charset="-128"/>
              <a:ea typeface="BIZ UDゴシック" panose="020B0400000000000000" pitchFamily="49" charset="-128"/>
            </a:endParaRPr>
          </a:p>
          <a:p>
            <a:pPr marL="541338" indent="-360363">
              <a:spcBef>
                <a:spcPts val="300"/>
              </a:spcBef>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　　</a:t>
            </a:r>
            <a:r>
              <a:rPr kumimoji="1" lang="ja-JP" altLang="en-US" sz="1600" dirty="0" smtClean="0">
                <a:latin typeface="BIZ UDゴシック" panose="020B0400000000000000" pitchFamily="49" charset="-128"/>
                <a:ea typeface="BIZ UDゴシック" panose="020B0400000000000000" pitchFamily="49" charset="-128"/>
              </a:rPr>
              <a:t>向けた</a:t>
            </a:r>
            <a:r>
              <a:rPr kumimoji="1" lang="ja-JP" altLang="en-US" sz="1600" dirty="0" smtClean="0">
                <a:latin typeface="BIZ UDゴシック" panose="020B0400000000000000" pitchFamily="49" charset="-128"/>
                <a:ea typeface="BIZ UDゴシック" panose="020B0400000000000000" pitchFamily="49" charset="-128"/>
              </a:rPr>
              <a:t>実施計画</a:t>
            </a:r>
            <a:r>
              <a:rPr kumimoji="1" lang="ja-JP" altLang="en-US" sz="1600" dirty="0">
                <a:latin typeface="BIZ UDゴシック" panose="020B0400000000000000" pitchFamily="49" charset="-128"/>
                <a:ea typeface="BIZ UDゴシック" panose="020B0400000000000000" pitchFamily="49" charset="-128"/>
              </a:rPr>
              <a:t>を策定予定</a:t>
            </a:r>
          </a:p>
        </p:txBody>
      </p:sp>
      <p:pic>
        <p:nvPicPr>
          <p:cNvPr id="23" name="図 22"/>
          <p:cNvPicPr>
            <a:picLocks noChangeAspect="1"/>
          </p:cNvPicPr>
          <p:nvPr/>
        </p:nvPicPr>
        <p:blipFill>
          <a:blip r:embed="rId3"/>
          <a:stretch>
            <a:fillRect/>
          </a:stretch>
        </p:blipFill>
        <p:spPr>
          <a:xfrm>
            <a:off x="7234554" y="4723818"/>
            <a:ext cx="1698744" cy="1718157"/>
          </a:xfrm>
          <a:prstGeom prst="rect">
            <a:avLst/>
          </a:prstGeom>
        </p:spPr>
      </p:pic>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78915" y="544602"/>
            <a:ext cx="2119166" cy="4012285"/>
          </a:xfrm>
          <a:prstGeom prst="rect">
            <a:avLst/>
          </a:prstGeom>
          <a:ln w="6350">
            <a:solidFill>
              <a:schemeClr val="tx1"/>
            </a:solidFill>
          </a:ln>
        </p:spPr>
      </p:pic>
      <p:sp>
        <p:nvSpPr>
          <p:cNvPr id="9" name="スライド番号プレースホルダー 9"/>
          <p:cNvSpPr>
            <a:spLocks noGrp="1"/>
          </p:cNvSpPr>
          <p:nvPr>
            <p:ph type="sldNum" sz="quarter" idx="12"/>
          </p:nvPr>
        </p:nvSpPr>
        <p:spPr>
          <a:xfrm>
            <a:off x="7106876" y="6552995"/>
            <a:ext cx="2057400" cy="365125"/>
          </a:xfrm>
        </p:spPr>
        <p:txBody>
          <a:bodyPr/>
          <a:lstStyle/>
          <a:p>
            <a:fld id="{48054F05-E8CD-49ED-AFE2-0680E0AE5D57}" type="slidenum">
              <a:rPr kumimoji="1" lang="ja-JP" altLang="en-US" sz="1800" smtClean="0"/>
              <a:t>5</a:t>
            </a:fld>
            <a:endParaRPr kumimoji="1" lang="ja-JP" altLang="en-US" sz="1800" dirty="0"/>
          </a:p>
        </p:txBody>
      </p:sp>
      <p:grpSp>
        <p:nvGrpSpPr>
          <p:cNvPr id="16" name="グループ化 15"/>
          <p:cNvGrpSpPr/>
          <p:nvPr/>
        </p:nvGrpSpPr>
        <p:grpSpPr>
          <a:xfrm>
            <a:off x="7365287" y="134256"/>
            <a:ext cx="1540578" cy="276999"/>
            <a:chOff x="6978915" y="576349"/>
            <a:chExt cx="1540578" cy="276999"/>
          </a:xfrm>
        </p:grpSpPr>
        <p:sp>
          <p:nvSpPr>
            <p:cNvPr id="17" name="正方形/長方形 16"/>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70C0"/>
                  </a:solidFill>
                  <a:latin typeface="BIZ UDPゴシック" panose="020B0400000000000000" pitchFamily="50" charset="-128"/>
                  <a:ea typeface="BIZ UDPゴシック" panose="020B0400000000000000" pitchFamily="50" charset="-128"/>
                </a:rPr>
                <a:t>これまで</a:t>
              </a:r>
              <a:r>
                <a:rPr lang="ja-JP" altLang="en-US" sz="1200" b="1" dirty="0">
                  <a:solidFill>
                    <a:srgbClr val="0070C0"/>
                  </a:solidFill>
                  <a:latin typeface="BIZ UDPゴシック" panose="020B0400000000000000" pitchFamily="50" charset="-128"/>
                  <a:ea typeface="BIZ UDPゴシック" panose="020B0400000000000000" pitchFamily="50" charset="-128"/>
                </a:rPr>
                <a:t>の</a:t>
              </a: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8" name="グループ化 17"/>
            <p:cNvGrpSpPr/>
            <p:nvPr/>
          </p:nvGrpSpPr>
          <p:grpSpPr>
            <a:xfrm>
              <a:off x="6978915" y="576349"/>
              <a:ext cx="267630" cy="276999"/>
              <a:chOff x="6978915" y="557392"/>
              <a:chExt cx="267630" cy="276999"/>
            </a:xfrm>
          </p:grpSpPr>
          <p:sp>
            <p:nvSpPr>
              <p:cNvPr id="19" name="正方形/長方形 18"/>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20" name="正方形/長方形 19"/>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Tree>
    <p:extLst>
      <p:ext uri="{BB962C8B-B14F-4D97-AF65-F5344CB8AC3E}">
        <p14:creationId xmlns:p14="http://schemas.microsoft.com/office/powerpoint/2010/main" val="317430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bwMode="gray">
          <a:xfrm>
            <a:off x="235916" y="1158773"/>
            <a:ext cx="8665816" cy="3170099"/>
          </a:xfrm>
          <a:prstGeom prst="rect">
            <a:avLst/>
          </a:prstGeom>
          <a:noFill/>
        </p:spPr>
        <p:txBody>
          <a:bodyPr wrap="square" rtlCol="0">
            <a:spAutoFit/>
          </a:bodyPr>
          <a:lstStyle/>
          <a:p>
            <a:pPr>
              <a:lnSpc>
                <a:spcPts val="2400"/>
              </a:lnSpc>
            </a:pPr>
            <a:r>
              <a:rPr kumimoji="1" lang="ja-JP" altLang="en-US" b="1" dirty="0" smtClean="0">
                <a:solidFill>
                  <a:srgbClr val="0070C0"/>
                </a:solidFill>
                <a:latin typeface="BIZ UDPゴシック" panose="020B0400000000000000" pitchFamily="50" charset="-128"/>
                <a:ea typeface="BIZ UDPゴシック" panose="020B0400000000000000" pitchFamily="50" charset="-128"/>
              </a:rPr>
              <a:t>■</a:t>
            </a:r>
            <a:r>
              <a:rPr kumimoji="1" lang="ja-JP" altLang="en-US" b="1" dirty="0" smtClean="0">
                <a:latin typeface="BIZ UDPゴシック" panose="020B0400000000000000" pitchFamily="50" charset="-128"/>
                <a:ea typeface="BIZ UDPゴシック" panose="020B0400000000000000" pitchFamily="50" charset="-128"/>
              </a:rPr>
              <a:t> ＡＩ</a:t>
            </a:r>
            <a:r>
              <a:rPr kumimoji="1" lang="ja-JP" altLang="en-US" b="1" dirty="0">
                <a:latin typeface="BIZ UDPゴシック" panose="020B0400000000000000" pitchFamily="50" charset="-128"/>
                <a:ea typeface="BIZ UDPゴシック" panose="020B0400000000000000" pitchFamily="50" charset="-128"/>
              </a:rPr>
              <a:t>オンデマンド交通の社会</a:t>
            </a:r>
            <a:r>
              <a:rPr kumimoji="1" lang="ja-JP" altLang="en-US" b="1" dirty="0" smtClean="0">
                <a:latin typeface="BIZ UDPゴシック" panose="020B0400000000000000" pitchFamily="50" charset="-128"/>
                <a:ea typeface="BIZ UDPゴシック" panose="020B0400000000000000" pitchFamily="50" charset="-128"/>
              </a:rPr>
              <a:t>実験</a:t>
            </a:r>
          </a:p>
          <a:p>
            <a:pPr marL="354013" indent="-354013">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将来にわたり持続可能な公共交通ネットワークを構築するとともに、更なる利用サービス</a:t>
            </a:r>
            <a:r>
              <a:rPr kumimoji="1" lang="ja-JP" altLang="en-US" sz="1600" dirty="0" smtClean="0">
                <a:latin typeface="BIZ UDPゴシック" panose="020B0400000000000000" pitchFamily="50" charset="-128"/>
                <a:ea typeface="BIZ UDPゴシック" panose="020B0400000000000000" pitchFamily="50" charset="-128"/>
              </a:rPr>
              <a:t>の</a:t>
            </a:r>
            <a:endParaRPr kumimoji="1" lang="en-US" altLang="ja-JP" sz="1600" dirty="0" smtClean="0">
              <a:latin typeface="BIZ UDPゴシック" panose="020B0400000000000000" pitchFamily="50" charset="-128"/>
              <a:ea typeface="BIZ UDPゴシック" panose="020B0400000000000000" pitchFamily="50" charset="-128"/>
            </a:endParaRPr>
          </a:p>
          <a:p>
            <a:pPr marL="354013" indent="-354013">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向上やきめ細かい</a:t>
            </a:r>
            <a:r>
              <a:rPr kumimoji="1" lang="ja-JP" altLang="en-US" sz="1600" dirty="0">
                <a:latin typeface="BIZ UDPゴシック" panose="020B0400000000000000" pitchFamily="50" charset="-128"/>
                <a:ea typeface="BIZ UDPゴシック" panose="020B0400000000000000" pitchFamily="50" charset="-128"/>
              </a:rPr>
              <a:t>移動サービスを検討する「</a:t>
            </a:r>
            <a:r>
              <a:rPr kumimoji="1" lang="en-US" altLang="ja-JP" sz="1600" dirty="0">
                <a:latin typeface="BIZ UDPゴシック" panose="020B0400000000000000" pitchFamily="50" charset="-128"/>
                <a:ea typeface="BIZ UDPゴシック" panose="020B0400000000000000" pitchFamily="50" charset="-128"/>
              </a:rPr>
              <a:t>AI</a:t>
            </a:r>
            <a:r>
              <a:rPr kumimoji="1" lang="ja-JP" altLang="en-US" sz="1600" dirty="0">
                <a:latin typeface="BIZ UDPゴシック" panose="020B0400000000000000" pitchFamily="50" charset="-128"/>
                <a:ea typeface="BIZ UDPゴシック" panose="020B0400000000000000" pitchFamily="50" charset="-128"/>
              </a:rPr>
              <a:t>オンデマンド交通の社会実験」に関する</a:t>
            </a:r>
            <a:r>
              <a:rPr kumimoji="1" lang="ja-JP" altLang="en-US" sz="1600" dirty="0" smtClean="0">
                <a:latin typeface="BIZ UDPゴシック" panose="020B0400000000000000" pitchFamily="50" charset="-128"/>
                <a:ea typeface="BIZ UDPゴシック" panose="020B0400000000000000" pitchFamily="50" charset="-128"/>
              </a:rPr>
              <a:t>民間</a:t>
            </a:r>
            <a:endParaRPr kumimoji="1" lang="en-US" altLang="ja-JP" sz="1600" dirty="0" smtClean="0">
              <a:latin typeface="BIZ UDPゴシック" panose="020B0400000000000000" pitchFamily="50" charset="-128"/>
              <a:ea typeface="BIZ UDPゴシック" panose="020B0400000000000000" pitchFamily="50" charset="-128"/>
            </a:endParaRPr>
          </a:p>
          <a:p>
            <a:pPr marL="354013" indent="-354013">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事業</a:t>
            </a:r>
            <a:r>
              <a:rPr kumimoji="1" lang="ja-JP" altLang="en-US" sz="1600" dirty="0">
                <a:latin typeface="BIZ UDPゴシック" panose="020B0400000000000000" pitchFamily="50" charset="-128"/>
                <a:ea typeface="BIZ UDPゴシック" panose="020B0400000000000000" pitchFamily="50" charset="-128"/>
              </a:rPr>
              <a:t>提案を</a:t>
            </a:r>
            <a:r>
              <a:rPr kumimoji="1" lang="ja-JP" altLang="en-US" sz="1600" dirty="0" smtClean="0">
                <a:latin typeface="BIZ UDPゴシック" panose="020B0400000000000000" pitchFamily="50" charset="-128"/>
                <a:ea typeface="BIZ UDPゴシック" panose="020B0400000000000000" pitchFamily="50" charset="-128"/>
              </a:rPr>
              <a:t>募集（</a:t>
            </a:r>
            <a:r>
              <a:rPr kumimoji="1" lang="en-US" altLang="ja-JP" sz="1600" dirty="0" smtClean="0">
                <a:latin typeface="BIZ UDPゴシック" panose="020B0400000000000000" pitchFamily="50" charset="-128"/>
                <a:ea typeface="BIZ UDPゴシック" panose="020B0400000000000000" pitchFamily="50" charset="-128"/>
              </a:rPr>
              <a:t>R2.</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smtClean="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p>
            <a:pPr marL="354013" indent="-354013">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生野区及び平野区において、地域公共交通会議での協議を経て提案事業者が社会実験</a:t>
            </a:r>
            <a:r>
              <a:rPr kumimoji="1" lang="ja-JP" altLang="en-US" sz="1600" dirty="0" smtClean="0">
                <a:latin typeface="BIZ UDPゴシック" panose="020B0400000000000000" pitchFamily="50" charset="-128"/>
                <a:ea typeface="BIZ UDPゴシック" panose="020B0400000000000000" pitchFamily="50" charset="-128"/>
              </a:rPr>
              <a:t>を実施</a:t>
            </a:r>
            <a:endParaRPr kumimoji="1" lang="en-US" altLang="ja-JP" sz="1600" dirty="0" smtClean="0">
              <a:latin typeface="BIZ UDPゴシック" panose="020B0400000000000000" pitchFamily="50" charset="-128"/>
              <a:ea typeface="BIZ UDPゴシック" panose="020B0400000000000000" pitchFamily="50" charset="-128"/>
            </a:endParaRPr>
          </a:p>
          <a:p>
            <a:pPr marL="354013" indent="-354013">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予定（</a:t>
            </a:r>
            <a:r>
              <a:rPr kumimoji="1" lang="en-US" altLang="ja-JP" sz="1600" dirty="0" smtClean="0">
                <a:latin typeface="BIZ UDPゴシック" panose="020B0400000000000000" pitchFamily="50" charset="-128"/>
                <a:ea typeface="BIZ UDPゴシック" panose="020B0400000000000000" pitchFamily="50" charset="-128"/>
              </a:rPr>
              <a:t>R3.</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，提案事業者：</a:t>
            </a:r>
            <a:r>
              <a:rPr kumimoji="1" lang="en-US" altLang="ja-JP" sz="1600" dirty="0">
                <a:latin typeface="BIZ UDPゴシック" panose="020B0400000000000000" pitchFamily="50" charset="-128"/>
                <a:ea typeface="BIZ UDPゴシック" panose="020B0400000000000000" pitchFamily="50" charset="-128"/>
              </a:rPr>
              <a:t>Osaka</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Metro Group</a:t>
            </a:r>
            <a:r>
              <a:rPr kumimoji="1" lang="ja-JP" altLang="en-US" sz="1600" dirty="0">
                <a:latin typeface="BIZ UDPゴシック" panose="020B0400000000000000" pitchFamily="50" charset="-128"/>
                <a:ea typeface="BIZ UDPゴシック" panose="020B0400000000000000" pitchFamily="50" charset="-128"/>
              </a:rPr>
              <a:t>）</a:t>
            </a:r>
          </a:p>
          <a:p>
            <a:pPr>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以降エリアを追加する可能性あり </a:t>
            </a:r>
          </a:p>
          <a:p>
            <a:pPr>
              <a:lnSpc>
                <a:spcPts val="2400"/>
              </a:lnSpc>
            </a:pPr>
            <a:r>
              <a:rPr kumimoji="1" lang="ja-JP" altLang="en-US" sz="1600" dirty="0" smtClean="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今後、社会実験の結果を踏まえて、市域各区での導入を検討）</a:t>
            </a:r>
          </a:p>
          <a:p>
            <a:pPr>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本取組みを契機にニューノーマル時代も見据え、生野区において今後のまちづくり</a:t>
            </a:r>
            <a:r>
              <a:rPr kumimoji="1" lang="ja-JP" altLang="en-US" sz="1600" dirty="0" smtClean="0">
                <a:latin typeface="BIZ UDPゴシック" panose="020B0400000000000000" pitchFamily="50" charset="-128"/>
                <a:ea typeface="BIZ UDPゴシック" panose="020B0400000000000000" pitchFamily="50" charset="-128"/>
              </a:rPr>
              <a:t>に向けて　</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4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検討</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1" name="スライド番号プレースホルダー 9"/>
          <p:cNvSpPr>
            <a:spLocks noGrp="1"/>
          </p:cNvSpPr>
          <p:nvPr>
            <p:ph type="sldNum" sz="quarter" idx="12"/>
          </p:nvPr>
        </p:nvSpPr>
        <p:spPr>
          <a:xfrm>
            <a:off x="7106876" y="6552995"/>
            <a:ext cx="2057400" cy="365125"/>
          </a:xfrm>
        </p:spPr>
        <p:txBody>
          <a:bodyPr/>
          <a:lstStyle/>
          <a:p>
            <a:fld id="{48054F05-E8CD-49ED-AFE2-0680E0AE5D57}" type="slidenum">
              <a:rPr kumimoji="1" lang="ja-JP" altLang="en-US" sz="1800" smtClean="0"/>
              <a:t>6</a:t>
            </a:fld>
            <a:endParaRPr kumimoji="1" lang="ja-JP" altLang="en-US" sz="1800" dirty="0"/>
          </a:p>
        </p:txBody>
      </p:sp>
      <p:grpSp>
        <p:nvGrpSpPr>
          <p:cNvPr id="4" name="グループ化 3"/>
          <p:cNvGrpSpPr/>
          <p:nvPr/>
        </p:nvGrpSpPr>
        <p:grpSpPr>
          <a:xfrm>
            <a:off x="5010806" y="4520384"/>
            <a:ext cx="3992160" cy="2072682"/>
            <a:chOff x="4996722" y="4320777"/>
            <a:chExt cx="3992160" cy="2072682"/>
          </a:xfrm>
        </p:grpSpPr>
        <p:pic>
          <p:nvPicPr>
            <p:cNvPr id="193" name="図 192"/>
            <p:cNvPicPr>
              <a:picLocks noChangeAspect="1"/>
            </p:cNvPicPr>
            <p:nvPr/>
          </p:nvPicPr>
          <p:blipFill>
            <a:blip r:embed="rId3"/>
            <a:stretch>
              <a:fillRect/>
            </a:stretch>
          </p:blipFill>
          <p:spPr>
            <a:xfrm>
              <a:off x="4996722" y="4320777"/>
              <a:ext cx="3795325" cy="1818766"/>
            </a:xfrm>
            <a:prstGeom prst="rect">
              <a:avLst/>
            </a:prstGeom>
          </p:spPr>
        </p:pic>
        <p:sp>
          <p:nvSpPr>
            <p:cNvPr id="198" name="正方形/長方形 197"/>
            <p:cNvSpPr/>
            <p:nvPr/>
          </p:nvSpPr>
          <p:spPr>
            <a:xfrm>
              <a:off x="7224882" y="6139543"/>
              <a:ext cx="1764000" cy="253916"/>
            </a:xfrm>
            <a:prstGeom prst="rect">
              <a:avLst/>
            </a:prstGeom>
          </p:spPr>
          <p:txBody>
            <a:bodyPr vert="horz" wrap="square">
              <a:spAutoFit/>
            </a:bodyPr>
            <a:lstStyle/>
            <a:p>
              <a:r>
                <a:rPr lang="ja-JP" altLang="en-US" sz="1050" spc="-140" dirty="0" smtClean="0">
                  <a:latin typeface="BIZ UDPゴシック" panose="020B0400000000000000" pitchFamily="50" charset="-128"/>
                  <a:ea typeface="BIZ UDPゴシック" panose="020B0400000000000000" pitchFamily="50" charset="-128"/>
                </a:rPr>
                <a:t>国土交通省ホームページより</a:t>
              </a:r>
              <a:endParaRPr lang="en-US" altLang="ja-JP" sz="1050" spc="-140" dirty="0">
                <a:latin typeface="BIZ UDPゴシック" panose="020B0400000000000000" pitchFamily="50" charset="-128"/>
                <a:ea typeface="BIZ UDPゴシック" panose="020B0400000000000000" pitchFamily="50" charset="-128"/>
              </a:endParaRPr>
            </a:p>
          </p:txBody>
        </p:sp>
      </p:grpSp>
      <p:sp>
        <p:nvSpPr>
          <p:cNvPr id="151" name="正方形/長方形 150"/>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842072" y="530183"/>
            <a:ext cx="2082621" cy="369332"/>
          </a:xfrm>
          <a:prstGeom prst="rect">
            <a:avLst/>
          </a:prstGeom>
        </p:spPr>
        <p:txBody>
          <a:bodyPr wrap="none">
            <a:spAutoFit/>
          </a:bodyPr>
          <a:lstStyle/>
          <a:p>
            <a:pPr lvl="0"/>
            <a:r>
              <a:rPr lang="ja-JP" altLang="en-US" b="1" dirty="0">
                <a:latin typeface="BIZ UDPゴシック" panose="020B0400000000000000" pitchFamily="50" charset="-128"/>
                <a:ea typeface="BIZ UDPゴシック" panose="020B0400000000000000" pitchFamily="50" charset="-128"/>
              </a:rPr>
              <a:t>スマートモビリティ</a:t>
            </a:r>
          </a:p>
        </p:txBody>
      </p:sp>
      <p:sp>
        <p:nvSpPr>
          <p:cNvPr id="153" name="ホームベース 152"/>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134350" y="533174"/>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1-2</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4"/>
          <a:stretch>
            <a:fillRect/>
          </a:stretch>
        </p:blipFill>
        <p:spPr>
          <a:xfrm>
            <a:off x="476143" y="4184065"/>
            <a:ext cx="4563971" cy="2633736"/>
          </a:xfrm>
          <a:prstGeom prst="rect">
            <a:avLst/>
          </a:prstGeom>
        </p:spPr>
      </p:pic>
      <p:grpSp>
        <p:nvGrpSpPr>
          <p:cNvPr id="23" name="グループ化 22"/>
          <p:cNvGrpSpPr/>
          <p:nvPr/>
        </p:nvGrpSpPr>
        <p:grpSpPr>
          <a:xfrm>
            <a:off x="7365287" y="134256"/>
            <a:ext cx="1540578" cy="276999"/>
            <a:chOff x="6978915" y="576349"/>
            <a:chExt cx="1540578" cy="276999"/>
          </a:xfrm>
        </p:grpSpPr>
        <p:sp>
          <p:nvSpPr>
            <p:cNvPr id="24" name="正方形/長方形 23"/>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70C0"/>
                  </a:solidFill>
                  <a:latin typeface="BIZ UDPゴシック" panose="020B0400000000000000" pitchFamily="50" charset="-128"/>
                  <a:ea typeface="BIZ UDPゴシック" panose="020B0400000000000000" pitchFamily="50" charset="-128"/>
                </a:rPr>
                <a:t>これまで</a:t>
              </a:r>
              <a:r>
                <a:rPr lang="ja-JP" altLang="en-US" sz="1200" b="1" dirty="0">
                  <a:solidFill>
                    <a:srgbClr val="0070C0"/>
                  </a:solidFill>
                  <a:latin typeface="BIZ UDPゴシック" panose="020B0400000000000000" pitchFamily="50" charset="-128"/>
                  <a:ea typeface="BIZ UDPゴシック" panose="020B0400000000000000" pitchFamily="50" charset="-128"/>
                </a:rPr>
                <a:t>の</a:t>
              </a: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5" name="グループ化 24"/>
            <p:cNvGrpSpPr/>
            <p:nvPr/>
          </p:nvGrpSpPr>
          <p:grpSpPr>
            <a:xfrm>
              <a:off x="6978915" y="576349"/>
              <a:ext cx="267630" cy="276999"/>
              <a:chOff x="6978915" y="557392"/>
              <a:chExt cx="267630" cy="276999"/>
            </a:xfrm>
          </p:grpSpPr>
          <p:sp>
            <p:nvSpPr>
              <p:cNvPr id="26" name="正方形/長方形 25"/>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正方形/長方形 26"/>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Tree>
    <p:extLst>
      <p:ext uri="{BB962C8B-B14F-4D97-AF65-F5344CB8AC3E}">
        <p14:creationId xmlns:p14="http://schemas.microsoft.com/office/powerpoint/2010/main" val="1894721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bwMode="gray">
          <a:xfrm>
            <a:off x="208153" y="1716326"/>
            <a:ext cx="7898004" cy="33547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学習動画の配信（学校休業時：</a:t>
            </a:r>
            <a:r>
              <a:rPr kumimoji="1" lang="en-US" altLang="ja-JP"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YouTube</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テレビ）</a:t>
            </a:r>
            <a:endParaRPr kumimoji="1" lang="en-US" altLang="ja-JP" b="1" dirty="0">
              <a:solidFill>
                <a:prstClr val="black"/>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双方向型</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オンライン</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学習環境の整備</a:t>
            </a:r>
            <a:endParaRPr kumimoji="1" lang="en-US" altLang="ja-JP"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lvl="0">
              <a:spcBef>
                <a:spcPts val="300"/>
              </a:spcBef>
            </a:pPr>
            <a:r>
              <a:rPr kumimoji="1" lang="ja-JP" altLang="en-US" sz="1600" dirty="0">
                <a:solidFill>
                  <a:prstClr val="black"/>
                </a:solidFill>
                <a:latin typeface="BIZ UDゴシック" panose="020B0400000000000000" pitchFamily="49" charset="-128"/>
                <a:ea typeface="BIZ UDゴシック" panose="020B0400000000000000" pitchFamily="49" charset="-128"/>
              </a:rPr>
              <a:t> </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 ・</a:t>
            </a:r>
            <a:r>
              <a:rPr kumimoji="1" lang="ja-JP" altLang="en-US" sz="1600" dirty="0">
                <a:solidFill>
                  <a:prstClr val="black"/>
                </a:solidFill>
                <a:latin typeface="BIZ UDゴシック" panose="020B0400000000000000" pitchFamily="49" charset="-128"/>
                <a:ea typeface="BIZ UDゴシック" panose="020B0400000000000000" pitchFamily="49" charset="-128"/>
              </a:rPr>
              <a:t>小中学校で、双方向型オンライン学習の試行実施</a:t>
            </a:r>
            <a:r>
              <a:rPr kumimoji="1" lang="en-US" altLang="ja-JP" sz="1600" dirty="0">
                <a:solidFill>
                  <a:prstClr val="black"/>
                </a:solidFill>
                <a:latin typeface="BIZ UDゴシック" panose="020B0400000000000000" pitchFamily="49" charset="-128"/>
                <a:ea typeface="BIZ UDゴシック" panose="020B0400000000000000" pitchFamily="49" charset="-128"/>
              </a:rPr>
              <a:t>(R2.7</a:t>
            </a:r>
            <a:r>
              <a:rPr kumimoji="1" lang="ja-JP" altLang="en-US" sz="1600" dirty="0">
                <a:solidFill>
                  <a:prstClr val="black"/>
                </a:solidFill>
                <a:latin typeface="BIZ UDゴシック" panose="020B0400000000000000" pitchFamily="49" charset="-128"/>
                <a:ea typeface="BIZ UDゴシック" panose="020B0400000000000000" pitchFamily="49" charset="-128"/>
              </a:rPr>
              <a:t>～</a:t>
            </a:r>
            <a:r>
              <a:rPr kumimoji="1" lang="en-US" altLang="ja-JP" sz="1600" dirty="0">
                <a:solidFill>
                  <a:prstClr val="black"/>
                </a:solidFill>
                <a:latin typeface="BIZ UDゴシック" panose="020B0400000000000000" pitchFamily="49" charset="-128"/>
                <a:ea typeface="BIZ UDゴシック" panose="020B0400000000000000" pitchFamily="49" charset="-128"/>
              </a:rPr>
              <a:t>)</a:t>
            </a:r>
          </a:p>
          <a:p>
            <a:pPr lvl="0">
              <a:spcBef>
                <a:spcPts val="300"/>
              </a:spcBef>
            </a:pPr>
            <a:r>
              <a:rPr kumimoji="1" lang="en-US" altLang="ja-JP" sz="1600" dirty="0">
                <a:solidFill>
                  <a:prstClr val="black"/>
                </a:solidFill>
                <a:latin typeface="BIZ UDゴシック" panose="020B0400000000000000" pitchFamily="49" charset="-128"/>
                <a:ea typeface="BIZ UDゴシック" panose="020B0400000000000000" pitchFamily="49" charset="-128"/>
              </a:rPr>
              <a:t>  </a:t>
            </a:r>
            <a:r>
              <a:rPr kumimoji="1" lang="ja-JP" altLang="en-US" sz="1600" dirty="0">
                <a:solidFill>
                  <a:prstClr val="black"/>
                </a:solidFill>
                <a:latin typeface="BIZ UDゴシック" panose="020B0400000000000000" pitchFamily="49" charset="-128"/>
                <a:ea typeface="BIZ UDゴシック" panose="020B0400000000000000" pitchFamily="49" charset="-128"/>
              </a:rPr>
              <a:t>・双方向型オンライン学習の環境</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整備</a:t>
            </a:r>
            <a:r>
              <a:rPr kumimoji="1" lang="en-US" altLang="ja-JP" sz="1600" dirty="0" smtClean="0">
                <a:solidFill>
                  <a:prstClr val="black"/>
                </a:solidFill>
                <a:latin typeface="BIZ UDゴシック" panose="020B0400000000000000" pitchFamily="49" charset="-128"/>
                <a:ea typeface="BIZ UDゴシック" panose="020B0400000000000000" pitchFamily="49" charset="-128"/>
              </a:rPr>
              <a:t/>
            </a:r>
            <a:br>
              <a:rPr kumimoji="1" lang="en-US" altLang="ja-JP" sz="1600" dirty="0" smtClean="0">
                <a:solidFill>
                  <a:prstClr val="black"/>
                </a:solidFill>
                <a:latin typeface="BIZ UDゴシック" panose="020B0400000000000000" pitchFamily="49" charset="-128"/>
                <a:ea typeface="BIZ UDゴシック" panose="020B0400000000000000" pitchFamily="49" charset="-128"/>
              </a:rPr>
            </a:br>
            <a:r>
              <a:rPr kumimoji="1" lang="en-US" altLang="ja-JP" sz="1600" dirty="0" smtClean="0">
                <a:solidFill>
                  <a:prstClr val="black"/>
                </a:solidFill>
                <a:latin typeface="BIZ UDゴシック" panose="020B0400000000000000" pitchFamily="49" charset="-128"/>
                <a:ea typeface="BIZ UDゴシック" panose="020B0400000000000000" pitchFamily="49" charset="-128"/>
              </a:rPr>
              <a:t>    </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a:t>
            </a:r>
            <a:r>
              <a:rPr kumimoji="1" lang="ja-JP" altLang="en-US" sz="1600" dirty="0">
                <a:solidFill>
                  <a:prstClr val="black"/>
                </a:solidFill>
                <a:latin typeface="BIZ UDゴシック" panose="020B0400000000000000" pitchFamily="49" charset="-128"/>
                <a:ea typeface="BIZ UDゴシック" panose="020B0400000000000000" pitchFamily="49" charset="-128"/>
              </a:rPr>
              <a:t>学習者用端末、モバイルルータの貸出等）</a:t>
            </a:r>
            <a:r>
              <a:rPr kumimoji="1" lang="en-US" altLang="ja-JP" sz="1600" dirty="0">
                <a:solidFill>
                  <a:prstClr val="black"/>
                </a:solidFill>
                <a:latin typeface="BIZ UDゴシック" panose="020B0400000000000000" pitchFamily="49" charset="-128"/>
                <a:ea typeface="BIZ UDゴシック" panose="020B0400000000000000" pitchFamily="49" charset="-128"/>
              </a:rPr>
              <a:t>(R2.9</a:t>
            </a:r>
            <a:r>
              <a:rPr kumimoji="1" lang="ja-JP" altLang="en-US" sz="1600" dirty="0">
                <a:solidFill>
                  <a:prstClr val="black"/>
                </a:solidFill>
                <a:latin typeface="BIZ UDゴシック" panose="020B0400000000000000" pitchFamily="49" charset="-128"/>
                <a:ea typeface="BIZ UDゴシック" panose="020B0400000000000000" pitchFamily="49" charset="-128"/>
              </a:rPr>
              <a:t>～</a:t>
            </a:r>
            <a:r>
              <a:rPr kumimoji="1" lang="en-US" altLang="ja-JP" sz="1600" dirty="0" smtClean="0">
                <a:solidFill>
                  <a:prstClr val="black"/>
                </a:solidFill>
                <a:latin typeface="BIZ UDゴシック" panose="020B0400000000000000" pitchFamily="49" charset="-128"/>
                <a:ea typeface="BIZ UDゴシック" panose="020B0400000000000000" pitchFamily="49" charset="-128"/>
              </a:rPr>
              <a:t>)</a:t>
            </a:r>
          </a:p>
          <a:p>
            <a:pPr lvl="0">
              <a:spcBef>
                <a:spcPts val="300"/>
              </a:spcBef>
            </a:pPr>
            <a:r>
              <a:rPr kumimoji="1" lang="ja-JP" altLang="en-US" sz="18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緊急</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時における家庭でのオンライン学習環境の</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整備</a:t>
            </a:r>
            <a:endParaRPr kumimoji="1" lang="en-US" altLang="ja-JP"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lvl="0">
              <a:spcBef>
                <a:spcPts val="300"/>
              </a:spcBef>
            </a:pPr>
            <a:r>
              <a:rPr kumimoji="1" lang="ja-JP" altLang="en-US" sz="1600" b="1" dirty="0">
                <a:solidFill>
                  <a:prstClr val="black"/>
                </a:solidFill>
                <a:latin typeface="BIZ UDゴシック" panose="020B0400000000000000" pitchFamily="49" charset="-128"/>
                <a:ea typeface="BIZ UDゴシック" panose="020B0400000000000000" pitchFamily="49" charset="-128"/>
              </a:rPr>
              <a:t> </a:t>
            </a:r>
            <a:r>
              <a:rPr kumimoji="1" lang="ja-JP" altLang="en-US" sz="1600" b="1" dirty="0" smtClean="0">
                <a:solidFill>
                  <a:prstClr val="black"/>
                </a:solidFill>
                <a:latin typeface="BIZ UDゴシック" panose="020B0400000000000000" pitchFamily="49" charset="-128"/>
                <a:ea typeface="BIZ UDゴシック" panose="020B0400000000000000" pitchFamily="49" charset="-128"/>
              </a:rPr>
              <a:t> </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a:t>
            </a:r>
            <a:r>
              <a:rPr kumimoji="1" lang="ja-JP" altLang="en-US" sz="1600" dirty="0">
                <a:solidFill>
                  <a:prstClr val="black"/>
                </a:solidFill>
                <a:latin typeface="BIZ UDゴシック" panose="020B0400000000000000" pitchFamily="49" charset="-128"/>
                <a:ea typeface="BIZ UDゴシック" panose="020B0400000000000000" pitchFamily="49" charset="-128"/>
              </a:rPr>
              <a:t>自宅に</a:t>
            </a:r>
            <a:r>
              <a:rPr kumimoji="1" lang="en-US" altLang="ja-JP" sz="1600" dirty="0">
                <a:solidFill>
                  <a:prstClr val="black"/>
                </a:solidFill>
                <a:latin typeface="BIZ UDゴシック" panose="020B0400000000000000" pitchFamily="49" charset="-128"/>
                <a:ea typeface="BIZ UDゴシック" panose="020B0400000000000000" pitchFamily="49" charset="-128"/>
              </a:rPr>
              <a:t>Wi-Fi</a:t>
            </a:r>
            <a:r>
              <a:rPr kumimoji="1" lang="ja-JP" altLang="en-US" sz="1600" dirty="0">
                <a:solidFill>
                  <a:prstClr val="black"/>
                </a:solidFill>
                <a:latin typeface="BIZ UDゴシック" panose="020B0400000000000000" pitchFamily="49" charset="-128"/>
                <a:ea typeface="BIZ UDゴシック" panose="020B0400000000000000" pitchFamily="49" charset="-128"/>
              </a:rPr>
              <a:t>環境が整っていない家庭に対して</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a:t>
            </a:r>
            <a:endParaRPr kumimoji="1" lang="en-US" altLang="ja-JP" sz="1600" dirty="0" smtClean="0">
              <a:solidFill>
                <a:prstClr val="black"/>
              </a:solidFill>
              <a:latin typeface="BIZ UDゴシック" panose="020B0400000000000000" pitchFamily="49" charset="-128"/>
              <a:ea typeface="BIZ UDゴシック" panose="020B0400000000000000" pitchFamily="49" charset="-128"/>
            </a:endParaRPr>
          </a:p>
          <a:p>
            <a:pPr lvl="0"/>
            <a:r>
              <a:rPr kumimoji="1" lang="en-US" altLang="ja-JP" sz="1600" dirty="0">
                <a:solidFill>
                  <a:prstClr val="black"/>
                </a:solidFill>
                <a:latin typeface="BIZ UDゴシック" panose="020B0400000000000000" pitchFamily="49" charset="-128"/>
                <a:ea typeface="BIZ UDゴシック" panose="020B0400000000000000" pitchFamily="49" charset="-128"/>
              </a:rPr>
              <a:t> </a:t>
            </a:r>
            <a:r>
              <a:rPr kumimoji="1" lang="en-US" altLang="ja-JP" sz="1600" dirty="0" smtClean="0">
                <a:solidFill>
                  <a:prstClr val="black"/>
                </a:solidFill>
                <a:latin typeface="BIZ UDゴシック" panose="020B0400000000000000" pitchFamily="49" charset="-128"/>
                <a:ea typeface="BIZ UDゴシック" panose="020B0400000000000000" pitchFamily="49" charset="-128"/>
              </a:rPr>
              <a:t>     </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モバイルルータを貸与</a:t>
            </a:r>
            <a:r>
              <a:rPr kumimoji="1" lang="ja-JP" altLang="en-US" sz="1600" dirty="0">
                <a:solidFill>
                  <a:prstClr val="black"/>
                </a:solidFill>
                <a:latin typeface="BIZ UDゴシック" panose="020B0400000000000000" pitchFamily="49" charset="-128"/>
                <a:ea typeface="BIZ UDゴシック" panose="020B0400000000000000" pitchFamily="49" charset="-128"/>
              </a:rPr>
              <a:t>し通信使用料を負担</a:t>
            </a:r>
          </a:p>
          <a:p>
            <a:pPr lvl="0">
              <a:spcBef>
                <a:spcPts val="300"/>
              </a:spcBef>
            </a:pPr>
            <a:r>
              <a:rPr kumimoji="1" lang="ja-JP" altLang="en-US" sz="1600" dirty="0">
                <a:solidFill>
                  <a:prstClr val="black"/>
                </a:solidFill>
                <a:latin typeface="BIZ UDゴシック" panose="020B0400000000000000" pitchFamily="49" charset="-128"/>
                <a:ea typeface="BIZ UDゴシック" panose="020B0400000000000000" pitchFamily="49" charset="-128"/>
              </a:rPr>
              <a:t> </a:t>
            </a:r>
            <a:r>
              <a:rPr kumimoji="1" lang="ja-JP" altLang="en-US" sz="1600" dirty="0" smtClean="0">
                <a:solidFill>
                  <a:prstClr val="black"/>
                </a:solidFill>
                <a:latin typeface="BIZ UDゴシック" panose="020B0400000000000000" pitchFamily="49" charset="-128"/>
                <a:ea typeface="BIZ UDゴシック" panose="020B0400000000000000" pitchFamily="49" charset="-128"/>
              </a:rPr>
              <a:t> ・</a:t>
            </a:r>
            <a:r>
              <a:rPr kumimoji="1" lang="ja-JP" altLang="en-US" sz="1600" dirty="0">
                <a:solidFill>
                  <a:prstClr val="black"/>
                </a:solidFill>
                <a:latin typeface="BIZ UDゴシック" panose="020B0400000000000000" pitchFamily="49" charset="-128"/>
                <a:ea typeface="BIZ UDゴシック" panose="020B0400000000000000" pitchFamily="49" charset="-128"/>
              </a:rPr>
              <a:t>全小中学校に</a:t>
            </a:r>
            <a:r>
              <a:rPr kumimoji="1" lang="en-US" altLang="ja-JP" sz="1600" dirty="0">
                <a:solidFill>
                  <a:prstClr val="black"/>
                </a:solidFill>
                <a:latin typeface="BIZ UDゴシック" panose="020B0400000000000000" pitchFamily="49" charset="-128"/>
                <a:ea typeface="BIZ UDゴシック" panose="020B0400000000000000" pitchFamily="49" charset="-128"/>
              </a:rPr>
              <a:t>Web</a:t>
            </a:r>
            <a:r>
              <a:rPr kumimoji="1" lang="ja-JP" altLang="en-US" sz="1600" dirty="0">
                <a:solidFill>
                  <a:prstClr val="black"/>
                </a:solidFill>
                <a:latin typeface="BIZ UDゴシック" panose="020B0400000000000000" pitchFamily="49" charset="-128"/>
                <a:ea typeface="BIZ UDゴシック" panose="020B0400000000000000" pitchFamily="49" charset="-128"/>
              </a:rPr>
              <a:t>カメラ、マイクスピーカー等の通信装置を整備</a:t>
            </a:r>
          </a:p>
          <a:p>
            <a:pPr marL="0" marR="0" lvl="0" indent="0" algn="l" defTabSz="457200" rtl="0" eaLnBrk="1" fontAlgn="auto" latinLnBrk="0" hangingPunct="1">
              <a:lnSpc>
                <a:spcPct val="100000"/>
              </a:lnSpc>
              <a:spcBef>
                <a:spcPts val="900"/>
              </a:spcBef>
              <a:spcAft>
                <a:spcPts val="0"/>
              </a:spcAft>
              <a:buClrTx/>
              <a:buSzTx/>
              <a:buFontTx/>
              <a:buNone/>
              <a:tabLst/>
              <a:defRPr/>
            </a:pPr>
            <a:r>
              <a:rPr kumimoji="1" lang="ja-JP" altLang="en-US" sz="18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学習者用</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端末の１人１台環境の</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整備</a:t>
            </a:r>
            <a:endParaRPr kumimoji="1" lang="en-US" altLang="ja-JP"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dirty="0" smtClean="0">
                <a:solidFill>
                  <a:prstClr val="black"/>
                </a:solidFill>
                <a:latin typeface="BIZ UDゴシック" panose="020B0400000000000000" pitchFamily="49" charset="-128"/>
                <a:ea typeface="BIZ UDゴシック" panose="020B0400000000000000" pitchFamily="49" charset="-128"/>
              </a:rPr>
              <a:t>  </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５年度整備完了予定を令和</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２年度に</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前倒し</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2991447109"/>
              </p:ext>
            </p:extLst>
          </p:nvPr>
        </p:nvGraphicFramePr>
        <p:xfrm>
          <a:off x="6208479" y="1914424"/>
          <a:ext cx="2692500" cy="1735800"/>
        </p:xfrm>
        <a:graphic>
          <a:graphicData uri="http://schemas.openxmlformats.org/drawingml/2006/table">
            <a:tbl>
              <a:tblPr firstRow="1" bandRow="1">
                <a:tableStyleId>{5940675A-B579-460E-94D1-54222C63F5DA}</a:tableStyleId>
              </a:tblPr>
              <a:tblGrid>
                <a:gridCol w="1361050">
                  <a:extLst>
                    <a:ext uri="{9D8B030D-6E8A-4147-A177-3AD203B41FA5}">
                      <a16:colId xmlns:a16="http://schemas.microsoft.com/office/drawing/2014/main" val="3434963969"/>
                    </a:ext>
                  </a:extLst>
                </a:gridCol>
                <a:gridCol w="665725">
                  <a:extLst>
                    <a:ext uri="{9D8B030D-6E8A-4147-A177-3AD203B41FA5}">
                      <a16:colId xmlns:a16="http://schemas.microsoft.com/office/drawing/2014/main" val="1935641463"/>
                    </a:ext>
                  </a:extLst>
                </a:gridCol>
                <a:gridCol w="665725">
                  <a:extLst>
                    <a:ext uri="{9D8B030D-6E8A-4147-A177-3AD203B41FA5}">
                      <a16:colId xmlns:a16="http://schemas.microsoft.com/office/drawing/2014/main" val="3084858893"/>
                    </a:ext>
                  </a:extLst>
                </a:gridCol>
              </a:tblGrid>
              <a:tr h="208723">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機　能</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小学校</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marT="36000" marB="36000"/>
                </a:tc>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中学校</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marT="36000" marB="360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3796953"/>
                  </a:ext>
                </a:extLst>
              </a:tr>
              <a:tr h="287376">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学習動画の活用</a:t>
                      </a:r>
                      <a:endParaRPr kumimoji="1" lang="en-US" altLang="ja-JP" sz="1400" dirty="0" smtClean="0">
                        <a:latin typeface="BIZ UDPゴシック" panose="020B0400000000000000" pitchFamily="50" charset="-128"/>
                        <a:ea typeface="BIZ UDPゴシック" panose="020B0400000000000000" pitchFamily="50" charset="-128"/>
                      </a:endParaRPr>
                    </a:p>
                    <a:p>
                      <a:pPr algn="ct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教育委員会等作成</a:t>
                      </a:r>
                      <a:r>
                        <a:rPr kumimoji="1" lang="en-US" altLang="ja-JP" sz="1100" dirty="0" smtClean="0">
                          <a:latin typeface="BIZ UDPゴシック" panose="020B0400000000000000" pitchFamily="50" charset="-128"/>
                          <a:ea typeface="BIZ UDPゴシック" panose="020B0400000000000000" pitchFamily="50" charset="-128"/>
                        </a:rPr>
                        <a:t>)</a:t>
                      </a:r>
                    </a:p>
                  </a:txBody>
                  <a:tcPr marL="36000" marR="36000" marT="36000" marB="36000" anchor="ctr"/>
                </a:tc>
                <a:tc>
                  <a:txBody>
                    <a:bodyPr/>
                    <a:lstStyle/>
                    <a:p>
                      <a:pPr algn="ctr"/>
                      <a:r>
                        <a:rPr kumimoji="1" lang="en-US" altLang="ja-JP" sz="1400" b="1" dirty="0" smtClean="0">
                          <a:latin typeface="BIZ UDPゴシック" panose="020B0400000000000000" pitchFamily="50" charset="-128"/>
                          <a:ea typeface="BIZ UDPゴシック" panose="020B0400000000000000" pitchFamily="50" charset="-128"/>
                        </a:rPr>
                        <a:t>22%</a:t>
                      </a:r>
                      <a:endParaRPr kumimoji="1" lang="ja-JP" altLang="en-US" sz="1400" b="1" dirty="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en-US" altLang="ja-JP" sz="1400" b="1" dirty="0" smtClean="0">
                          <a:latin typeface="BIZ UDPゴシック" panose="020B0400000000000000" pitchFamily="50" charset="-128"/>
                          <a:ea typeface="BIZ UDPゴシック" panose="020B0400000000000000" pitchFamily="50" charset="-128"/>
                        </a:rPr>
                        <a:t>23%</a:t>
                      </a:r>
                      <a:endParaRPr kumimoji="1" lang="ja-JP" altLang="en-US" sz="1400" b="1" dirty="0">
                        <a:latin typeface="BIZ UDPゴシック" panose="020B0400000000000000" pitchFamily="50" charset="-128"/>
                        <a:ea typeface="BIZ UDPゴシック" panose="020B0400000000000000"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6201822"/>
                  </a:ext>
                </a:extLst>
              </a:tr>
              <a:tr h="123936">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上記以外の</a:t>
                      </a:r>
                      <a:endParaRPr kumimoji="1" lang="en-US" altLang="ja-JP" sz="1400" dirty="0" smtClean="0">
                        <a:latin typeface="BIZ UDPゴシック" panose="020B0400000000000000" pitchFamily="50" charset="-128"/>
                        <a:ea typeface="BIZ UDPゴシック" panose="020B0400000000000000" pitchFamily="50" charset="-128"/>
                      </a:endParaRPr>
                    </a:p>
                    <a:p>
                      <a:pPr algn="ctr"/>
                      <a:r>
                        <a:rPr kumimoji="1" lang="ja-JP" altLang="en-US" sz="1400" dirty="0" smtClean="0">
                          <a:latin typeface="BIZ UDPゴシック" panose="020B0400000000000000" pitchFamily="50" charset="-128"/>
                          <a:ea typeface="BIZ UDPゴシック" panose="020B0400000000000000" pitchFamily="50" charset="-128"/>
                        </a:rPr>
                        <a:t>デジタル教材</a:t>
                      </a:r>
                      <a:endParaRPr kumimoji="1" lang="ja-JP" altLang="en-US" sz="1400" dirty="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en-US" altLang="ja-JP" sz="1400" b="1" dirty="0" smtClean="0">
                          <a:latin typeface="BIZ UDPゴシック" panose="020B0400000000000000" pitchFamily="50" charset="-128"/>
                          <a:ea typeface="BIZ UDPゴシック" panose="020B0400000000000000" pitchFamily="50" charset="-128"/>
                        </a:rPr>
                        <a:t>34%</a:t>
                      </a:r>
                      <a:endParaRPr kumimoji="1" lang="ja-JP" altLang="en-US" sz="1400" b="1" dirty="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en-US" altLang="ja-JP" sz="1400" b="1" dirty="0" smtClean="0">
                          <a:latin typeface="BIZ UDPゴシック" panose="020B0400000000000000" pitchFamily="50" charset="-128"/>
                          <a:ea typeface="BIZ UDPゴシック" panose="020B0400000000000000" pitchFamily="50" charset="-128"/>
                        </a:rPr>
                        <a:t>36%</a:t>
                      </a:r>
                      <a:endParaRPr kumimoji="1" lang="ja-JP" altLang="en-US" sz="1400" b="1" dirty="0">
                        <a:latin typeface="BIZ UDPゴシック" panose="020B0400000000000000" pitchFamily="50" charset="-128"/>
                        <a:ea typeface="BIZ UDPゴシック" panose="020B0400000000000000"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2761007"/>
                  </a:ext>
                </a:extLst>
              </a:tr>
              <a:tr h="330189">
                <a:tc>
                  <a:txBody>
                    <a:bodyPr/>
                    <a:lstStyle/>
                    <a:p>
                      <a:pPr algn="ctr"/>
                      <a:r>
                        <a:rPr kumimoji="1" lang="ja-JP" altLang="en-US" sz="1400" dirty="0" smtClean="0">
                          <a:latin typeface="BIZ UDPゴシック" panose="020B0400000000000000" pitchFamily="50" charset="-128"/>
                          <a:ea typeface="BIZ UDPゴシック" panose="020B0400000000000000" pitchFamily="50" charset="-128"/>
                        </a:rPr>
                        <a:t>同時双方向型</a:t>
                      </a:r>
                      <a:endParaRPr kumimoji="1" lang="en-US" altLang="ja-JP" sz="1400" dirty="0" smtClean="0">
                        <a:latin typeface="BIZ UDPゴシック" panose="020B0400000000000000" pitchFamily="50" charset="-128"/>
                        <a:ea typeface="BIZ UDPゴシック" panose="020B0400000000000000" pitchFamily="50" charset="-128"/>
                      </a:endParaRPr>
                    </a:p>
                    <a:p>
                      <a:pPr algn="ctr"/>
                      <a:r>
                        <a:rPr kumimoji="1" lang="ja-JP" altLang="en-US" sz="1400" dirty="0" smtClean="0">
                          <a:latin typeface="BIZ UDPゴシック" panose="020B0400000000000000" pitchFamily="50" charset="-128"/>
                          <a:ea typeface="BIZ UDPゴシック" panose="020B0400000000000000" pitchFamily="50" charset="-128"/>
                        </a:rPr>
                        <a:t>オンライン指導</a:t>
                      </a:r>
                      <a:endParaRPr kumimoji="1" lang="en-US" altLang="ja-JP" sz="1400" dirty="0" smtClean="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en-US" altLang="ja-JP" sz="1400" b="1" dirty="0" smtClean="0">
                          <a:latin typeface="BIZ UDPゴシック" panose="020B0400000000000000" pitchFamily="50" charset="-128"/>
                          <a:ea typeface="BIZ UDPゴシック" panose="020B0400000000000000" pitchFamily="50" charset="-128"/>
                        </a:rPr>
                        <a:t>8%</a:t>
                      </a:r>
                      <a:endParaRPr kumimoji="1" lang="ja-JP" altLang="en-US" sz="1400" b="1" dirty="0">
                        <a:latin typeface="BIZ UDPゴシック" panose="020B0400000000000000" pitchFamily="50" charset="-128"/>
                        <a:ea typeface="BIZ UDPゴシック" panose="020B0400000000000000" pitchFamily="50" charset="-128"/>
                      </a:endParaRPr>
                    </a:p>
                  </a:txBody>
                  <a:tcPr marL="36000" marR="36000" marT="36000" marB="36000" anchor="ctr"/>
                </a:tc>
                <a:tc>
                  <a:txBody>
                    <a:bodyPr/>
                    <a:lstStyle/>
                    <a:p>
                      <a:pPr algn="ctr"/>
                      <a:r>
                        <a:rPr kumimoji="1" lang="en-US" altLang="ja-JP" sz="1400" b="1" dirty="0" smtClean="0">
                          <a:latin typeface="BIZ UDPゴシック" panose="020B0400000000000000" pitchFamily="50" charset="-128"/>
                          <a:ea typeface="BIZ UDPゴシック" panose="020B0400000000000000" pitchFamily="50" charset="-128"/>
                        </a:rPr>
                        <a:t>10%</a:t>
                      </a:r>
                      <a:endParaRPr kumimoji="1" lang="ja-JP" altLang="en-US" sz="1400" b="1" dirty="0">
                        <a:latin typeface="BIZ UDPゴシック" panose="020B0400000000000000" pitchFamily="50" charset="-128"/>
                        <a:ea typeface="BIZ UDPゴシック" panose="020B0400000000000000"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9290599"/>
                  </a:ext>
                </a:extLst>
              </a:tr>
            </a:tbl>
          </a:graphicData>
        </a:graphic>
      </p:graphicFrame>
      <p:sp>
        <p:nvSpPr>
          <p:cNvPr id="15" name="テキスト ボックス 14"/>
          <p:cNvSpPr txBox="1"/>
          <p:nvPr/>
        </p:nvSpPr>
        <p:spPr>
          <a:xfrm>
            <a:off x="6156776" y="1421981"/>
            <a:ext cx="266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コロナを踏まえた家庭での学習内容</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全国の公立小中学校 </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R2.6.23</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時点</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6" name="テキスト ボックス 15"/>
          <p:cNvSpPr txBox="1"/>
          <p:nvPr/>
        </p:nvSpPr>
        <p:spPr>
          <a:xfrm>
            <a:off x="6156776" y="3642171"/>
            <a:ext cx="266400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文部</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科学省</a:t>
            </a:r>
            <a:r>
              <a:rPr kumimoji="1" lang="ja-JP" altLang="en-US"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調査結果より作成</a:t>
            </a:r>
            <a:endParaRPr kumimoji="1" lang="en-US" altLang="ja-JP"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a:t>
            </a:r>
            <a:r>
              <a:rPr kumimoji="1" lang="en-US" altLang="ja-JP"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全国の公立小中学校の設置者</a:t>
            </a:r>
            <a:endPar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7" name="図 16"/>
          <p:cNvPicPr>
            <a:picLocks noChangeAspect="1"/>
          </p:cNvPicPr>
          <p:nvPr/>
        </p:nvPicPr>
        <p:blipFill rotWithShape="1">
          <a:blip r:embed="rId3" cstate="screen">
            <a:extLst>
              <a:ext uri="{28A0092B-C50C-407E-A947-70E740481C1C}">
                <a14:useLocalDpi xmlns:a14="http://schemas.microsoft.com/office/drawing/2010/main"/>
              </a:ext>
            </a:extLst>
          </a:blip>
          <a:srcRect l="7691" r="7691"/>
          <a:stretch/>
        </p:blipFill>
        <p:spPr>
          <a:xfrm>
            <a:off x="427722" y="5039343"/>
            <a:ext cx="2296608" cy="1531072"/>
          </a:xfrm>
          <a:prstGeom prst="rect">
            <a:avLst/>
          </a:prstGeom>
        </p:spPr>
      </p:pic>
      <p:sp>
        <p:nvSpPr>
          <p:cNvPr id="18" name="テキスト ボックス 17"/>
          <p:cNvSpPr txBox="1"/>
          <p:nvPr/>
        </p:nvSpPr>
        <p:spPr>
          <a:xfrm>
            <a:off x="252117" y="6568120"/>
            <a:ext cx="2766143" cy="2956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学習動画（中学１年英語）</a:t>
            </a: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9" name="図 18"/>
          <p:cNvPicPr>
            <a:picLocks noChangeAspect="1"/>
          </p:cNvPicPr>
          <p:nvPr/>
        </p:nvPicPr>
        <p:blipFill rotWithShape="1">
          <a:blip r:embed="rId4" cstate="print">
            <a:extLst>
              <a:ext uri="{28A0092B-C50C-407E-A947-70E740481C1C}">
                <a14:useLocalDpi xmlns:a14="http://schemas.microsoft.com/office/drawing/2010/main"/>
              </a:ext>
            </a:extLst>
          </a:blip>
          <a:srcRect l="2467" t="16667" r="2467" b="16667"/>
          <a:stretch/>
        </p:blipFill>
        <p:spPr>
          <a:xfrm>
            <a:off x="3118636" y="5039343"/>
            <a:ext cx="2296607" cy="1531072"/>
          </a:xfrm>
          <a:prstGeom prst="rect">
            <a:avLst/>
          </a:prstGeom>
        </p:spPr>
      </p:pic>
      <p:sp>
        <p:nvSpPr>
          <p:cNvPr id="20" name="正方形/長方形 19"/>
          <p:cNvSpPr/>
          <p:nvPr/>
        </p:nvSpPr>
        <p:spPr>
          <a:xfrm>
            <a:off x="2959269" y="6513345"/>
            <a:ext cx="2718931" cy="405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双方向通信</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a:t>
            </a:r>
            <a:r>
              <a:rPr kumimoji="0"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画面イメージ</a:t>
            </a:r>
            <a:endPar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21" name="図 20"/>
          <p:cNvPicPr>
            <a:picLocks noChangeAspect="1"/>
          </p:cNvPicPr>
          <p:nvPr/>
        </p:nvPicPr>
        <p:blipFill rotWithShape="1">
          <a:blip r:embed="rId5"/>
          <a:srcRect t="7282" b="7282"/>
          <a:stretch/>
        </p:blipFill>
        <p:spPr>
          <a:xfrm>
            <a:off x="5809550" y="5039343"/>
            <a:ext cx="2296607" cy="1531071"/>
          </a:xfrm>
          <a:prstGeom prst="rect">
            <a:avLst/>
          </a:prstGeom>
        </p:spPr>
      </p:pic>
      <p:sp>
        <p:nvSpPr>
          <p:cNvPr id="22" name="テキスト ボックス 21"/>
          <p:cNvSpPr txBox="1"/>
          <p:nvPr/>
        </p:nvSpPr>
        <p:spPr>
          <a:xfrm>
            <a:off x="5819382" y="6568120"/>
            <a:ext cx="2260119" cy="2956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学習者用端末の整備</a:t>
            </a: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3" name="スライド番号プレースホルダー 9"/>
          <p:cNvSpPr>
            <a:spLocks noGrp="1"/>
          </p:cNvSpPr>
          <p:nvPr>
            <p:ph type="sldNum" sz="quarter" idx="12"/>
          </p:nvPr>
        </p:nvSpPr>
        <p:spPr>
          <a:xfrm>
            <a:off x="8637684" y="6552995"/>
            <a:ext cx="52659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054F05-E8CD-49ED-AFE2-0680E0AE5D57}"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7" name="正方形/長方形 26"/>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p:cNvSpPr/>
          <p:nvPr/>
        </p:nvSpPr>
        <p:spPr>
          <a:xfrm>
            <a:off x="842072" y="530183"/>
            <a:ext cx="109677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教育ＩＣＴ</a:t>
            </a:r>
            <a:endParaRPr kumimoji="0"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28"/>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p:cNvSpPr/>
          <p:nvPr/>
        </p:nvSpPr>
        <p:spPr>
          <a:xfrm>
            <a:off x="134350" y="533174"/>
            <a:ext cx="48763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1-3</a:t>
            </a:r>
            <a:endParaRPr kumimoji="0"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236819" y="1013341"/>
            <a:ext cx="8664160" cy="686598"/>
          </a:xfrm>
          <a:prstGeom prst="rect">
            <a:avLst/>
          </a:prstGeom>
        </p:spPr>
        <p:txBody>
          <a:bodyPr wrap="square">
            <a:spAutoFit/>
          </a:bodyPr>
          <a:lstStyle/>
          <a:p>
            <a:pPr lvl="0">
              <a:lnSpc>
                <a:spcPts val="2500"/>
              </a:lnSpc>
            </a:pPr>
            <a:r>
              <a:rPr kumimoji="1" lang="ja-JP" altLang="en-US" b="1" dirty="0">
                <a:solidFill>
                  <a:srgbClr val="0070C0"/>
                </a:solidFill>
                <a:latin typeface="BIZ UDゴシック" panose="020B0400000000000000" pitchFamily="49" charset="-128"/>
                <a:ea typeface="BIZ UDゴシック" panose="020B0400000000000000" pitchFamily="49" charset="-128"/>
              </a:rPr>
              <a:t>休業時における学習機会の確保を目的として、学習動画の配信や双方向オンライン学習を推進</a:t>
            </a:r>
          </a:p>
        </p:txBody>
      </p:sp>
      <p:grpSp>
        <p:nvGrpSpPr>
          <p:cNvPr id="35" name="グループ化 34"/>
          <p:cNvGrpSpPr/>
          <p:nvPr/>
        </p:nvGrpSpPr>
        <p:grpSpPr>
          <a:xfrm>
            <a:off x="7365287" y="134256"/>
            <a:ext cx="1540578" cy="276999"/>
            <a:chOff x="6978915" y="576349"/>
            <a:chExt cx="1540578" cy="276999"/>
          </a:xfrm>
        </p:grpSpPr>
        <p:sp>
          <p:nvSpPr>
            <p:cNvPr id="36" name="正方形/長方形 35"/>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70C0"/>
                  </a:solidFill>
                  <a:latin typeface="BIZ UDPゴシック" panose="020B0400000000000000" pitchFamily="50" charset="-128"/>
                  <a:ea typeface="BIZ UDPゴシック" panose="020B0400000000000000" pitchFamily="50" charset="-128"/>
                </a:rPr>
                <a:t>これまで</a:t>
              </a:r>
              <a:r>
                <a:rPr lang="ja-JP" altLang="en-US" sz="1200" b="1" dirty="0">
                  <a:solidFill>
                    <a:srgbClr val="0070C0"/>
                  </a:solidFill>
                  <a:latin typeface="BIZ UDPゴシック" panose="020B0400000000000000" pitchFamily="50" charset="-128"/>
                  <a:ea typeface="BIZ UDPゴシック" panose="020B0400000000000000" pitchFamily="50" charset="-128"/>
                </a:rPr>
                <a:t>の</a:t>
              </a: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7" name="グループ化 36"/>
            <p:cNvGrpSpPr/>
            <p:nvPr/>
          </p:nvGrpSpPr>
          <p:grpSpPr>
            <a:xfrm>
              <a:off x="6978915" y="576349"/>
              <a:ext cx="267630" cy="276999"/>
              <a:chOff x="6978915" y="557392"/>
              <a:chExt cx="267630" cy="276999"/>
            </a:xfrm>
          </p:grpSpPr>
          <p:sp>
            <p:nvSpPr>
              <p:cNvPr id="38" name="正方形/長方形 37"/>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39" name="正方形/長方形 38"/>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Tree>
    <p:extLst>
      <p:ext uri="{BB962C8B-B14F-4D97-AF65-F5344CB8AC3E}">
        <p14:creationId xmlns:p14="http://schemas.microsoft.com/office/powerpoint/2010/main" val="290145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bwMode="gray">
          <a:xfrm>
            <a:off x="13759" y="1051953"/>
            <a:ext cx="9130242" cy="2208297"/>
          </a:xfrm>
          <a:prstGeom prst="rect">
            <a:avLst/>
          </a:prstGeom>
          <a:noFill/>
        </p:spPr>
        <p:txBody>
          <a:bodyPr wrap="square" rtlCol="0">
            <a:spAutoFit/>
          </a:bodyPr>
          <a:lstStyle/>
          <a:p>
            <a:pPr>
              <a:lnSpc>
                <a:spcPts val="2100"/>
              </a:lnSpc>
              <a:spcBef>
                <a:spcPts val="300"/>
              </a:spcBef>
            </a:pPr>
            <a:r>
              <a:rPr kumimoji="1" lang="ja-JP" altLang="en-US" b="1" dirty="0" smtClean="0">
                <a:solidFill>
                  <a:srgbClr val="0070C0"/>
                </a:solidFill>
                <a:latin typeface="BIZ UDPゴシック" panose="020B0400000000000000" pitchFamily="50" charset="-128"/>
                <a:ea typeface="BIZ UDPゴシック" panose="020B0400000000000000" pitchFamily="50" charset="-128"/>
              </a:rPr>
              <a:t>■ </a:t>
            </a:r>
            <a:r>
              <a:rPr kumimoji="1" lang="ja-JP" altLang="en-US" b="1" dirty="0" smtClean="0">
                <a:latin typeface="BIZ UDPゴシック" panose="020B0400000000000000" pitchFamily="50" charset="-128"/>
                <a:ea typeface="BIZ UDPゴシック" panose="020B0400000000000000" pitchFamily="50" charset="-128"/>
              </a:rPr>
              <a:t>うめ</a:t>
            </a:r>
            <a:r>
              <a:rPr kumimoji="1" lang="ja-JP" altLang="en-US" b="1" dirty="0">
                <a:latin typeface="BIZ UDPゴシック" panose="020B0400000000000000" pitchFamily="50" charset="-128"/>
                <a:ea typeface="BIZ UDPゴシック" panose="020B0400000000000000" pitchFamily="50" charset="-128"/>
              </a:rPr>
              <a:t>きた</a:t>
            </a:r>
            <a:r>
              <a:rPr kumimoji="1" lang="en-US" altLang="ja-JP" b="1" dirty="0">
                <a:latin typeface="BIZ UDPゴシック" panose="020B0400000000000000" pitchFamily="50" charset="-128"/>
                <a:ea typeface="BIZ UDPゴシック" panose="020B0400000000000000" pitchFamily="50" charset="-128"/>
              </a:rPr>
              <a:t>2</a:t>
            </a:r>
            <a:r>
              <a:rPr kumimoji="1" lang="ja-JP" altLang="en-US" b="1" dirty="0">
                <a:latin typeface="BIZ UDPゴシック" panose="020B0400000000000000" pitchFamily="50" charset="-128"/>
                <a:ea typeface="BIZ UDPゴシック" panose="020B0400000000000000" pitchFamily="50" charset="-128"/>
              </a:rPr>
              <a:t>期地区等スマートシティモデル</a:t>
            </a:r>
            <a:r>
              <a:rPr kumimoji="1" lang="ja-JP" altLang="en-US" b="1" dirty="0" smtClean="0">
                <a:latin typeface="BIZ UDPゴシック" panose="020B0400000000000000" pitchFamily="50" charset="-128"/>
                <a:ea typeface="BIZ UDPゴシック" panose="020B0400000000000000" pitchFamily="50" charset="-128"/>
              </a:rPr>
              <a:t>事業</a:t>
            </a:r>
            <a:r>
              <a:rPr kumimoji="1" lang="ja-JP" altLang="en-US" sz="1400" b="1" dirty="0" smtClean="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うめきた</a:t>
            </a:r>
            <a:r>
              <a:rPr kumimoji="1" lang="en-US" altLang="ja-JP" sz="1400" b="1" dirty="0">
                <a:latin typeface="BIZ UDPゴシック" panose="020B0400000000000000" pitchFamily="50" charset="-128"/>
                <a:ea typeface="BIZ UDPゴシック" panose="020B0400000000000000" pitchFamily="50" charset="-128"/>
              </a:rPr>
              <a:t>2</a:t>
            </a:r>
            <a:r>
              <a:rPr kumimoji="1" lang="ja-JP" altLang="en-US" sz="1400" b="1" dirty="0">
                <a:latin typeface="BIZ UDPゴシック" panose="020B0400000000000000" pitchFamily="50" charset="-128"/>
                <a:ea typeface="BIZ UDPゴシック" panose="020B0400000000000000" pitchFamily="50" charset="-128"/>
              </a:rPr>
              <a:t>期地区等スマートシティ形成協議会）</a:t>
            </a:r>
            <a:endParaRPr kumimoji="1" lang="ja-JP" altLang="en-US" b="1" dirty="0" smtClean="0">
              <a:latin typeface="BIZ UDPゴシック" panose="020B0400000000000000" pitchFamily="50" charset="-128"/>
              <a:ea typeface="BIZ UDPゴシック" panose="020B0400000000000000" pitchFamily="50" charset="-128"/>
            </a:endParaRPr>
          </a:p>
          <a:p>
            <a:pPr marL="539750" indent="-539750" defTabSz="265113">
              <a:lnSpc>
                <a:spcPts val="2100"/>
              </a:lnSpc>
              <a:spcBef>
                <a:spcPts val="600"/>
              </a:spcBef>
            </a:pPr>
            <a:r>
              <a:rPr kumimoji="1" lang="ja-JP" altLang="en-US" sz="1600" dirty="0" smtClean="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2020</a:t>
            </a:r>
            <a:r>
              <a:rPr kumimoji="1" lang="ja-JP" altLang="en-US" sz="1600" dirty="0">
                <a:latin typeface="BIZ UDPゴシック" panose="020B0400000000000000" pitchFamily="50" charset="-128"/>
                <a:ea typeface="BIZ UDPゴシック" panose="020B0400000000000000" pitchFamily="50" charset="-128"/>
              </a:rPr>
              <a:t>年７月、国土交通省スマートシティモデルプロジェクト（令和２年度先行</a:t>
            </a:r>
            <a:r>
              <a:rPr kumimoji="1" lang="ja-JP" altLang="en-US" sz="1600" dirty="0" smtClean="0">
                <a:latin typeface="BIZ UDPゴシック" panose="020B0400000000000000" pitchFamily="50" charset="-128"/>
                <a:ea typeface="BIZ UDPゴシック" panose="020B0400000000000000" pitchFamily="50" charset="-128"/>
              </a:rPr>
              <a:t>モデルプロジェクト）</a:t>
            </a:r>
            <a:endParaRPr kumimoji="1" lang="en-US" altLang="ja-JP" sz="1600" dirty="0" smtClean="0">
              <a:latin typeface="BIZ UDPゴシック" panose="020B0400000000000000" pitchFamily="50" charset="-128"/>
              <a:ea typeface="BIZ UDPゴシック" panose="020B0400000000000000" pitchFamily="50" charset="-128"/>
            </a:endParaRPr>
          </a:p>
          <a:p>
            <a:pPr marL="539750" indent="-539750" defTabSz="265113">
              <a:lnSpc>
                <a:spcPts val="2100"/>
              </a:lnSpc>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に選定</a:t>
            </a:r>
            <a:endParaRPr kumimoji="1" lang="ja-JP" altLang="en-US" sz="1600" dirty="0">
              <a:latin typeface="BIZ UDPゴシック" panose="020B0400000000000000" pitchFamily="50" charset="-128"/>
              <a:ea typeface="BIZ UDPゴシック" panose="020B0400000000000000" pitchFamily="50" charset="-128"/>
            </a:endParaRPr>
          </a:p>
          <a:p>
            <a:pPr indent="-452438">
              <a:lnSpc>
                <a:spcPts val="2100"/>
              </a:lnSpc>
              <a:spcBef>
                <a:spcPts val="300"/>
              </a:spcBef>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対象地区：うめきた</a:t>
            </a:r>
            <a:r>
              <a:rPr kumimoji="1" lang="en-US" altLang="ja-JP" sz="1600" dirty="0">
                <a:latin typeface="BIZ UDPゴシック" panose="020B0400000000000000" pitchFamily="50" charset="-128"/>
                <a:ea typeface="BIZ UDPゴシック" panose="020B0400000000000000" pitchFamily="50" charset="-128"/>
              </a:rPr>
              <a:t>2</a:t>
            </a:r>
            <a:r>
              <a:rPr kumimoji="1" lang="ja-JP" altLang="en-US" sz="1600" dirty="0">
                <a:latin typeface="BIZ UDPゴシック" panose="020B0400000000000000" pitchFamily="50" charset="-128"/>
                <a:ea typeface="BIZ UDPゴシック" panose="020B0400000000000000" pitchFamily="50" charset="-128"/>
              </a:rPr>
              <a:t>期地区、夢洲地区</a:t>
            </a:r>
          </a:p>
          <a:p>
            <a:pPr indent="-452438">
              <a:lnSpc>
                <a:spcPts val="2100"/>
              </a:lnSpc>
              <a:spcBef>
                <a:spcPts val="300"/>
              </a:spcBef>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最先端技術の導入・実証実験の実施を行いやすいグリーンフィールドとしての特性を活かし、</a:t>
            </a:r>
          </a:p>
          <a:p>
            <a:pPr marL="265113" indent="-265113">
              <a:lnSpc>
                <a:spcPts val="2100"/>
              </a:lnSpc>
              <a:spcBef>
                <a:spcPts val="300"/>
              </a:spcBef>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 豊富</a:t>
            </a:r>
            <a:r>
              <a:rPr kumimoji="1" lang="ja-JP" altLang="en-US" sz="1600" dirty="0">
                <a:latin typeface="BIZ UDPゴシック" panose="020B0400000000000000" pitchFamily="50" charset="-128"/>
                <a:ea typeface="BIZ UDPゴシック" panose="020B0400000000000000" pitchFamily="50" charset="-128"/>
              </a:rPr>
              <a:t>なデータの利活用を実現するプラットフォームを整備し、“事業創出”・“市民の</a:t>
            </a:r>
            <a:r>
              <a:rPr kumimoji="1" lang="en-US" altLang="ja-JP" sz="1600" dirty="0" err="1" smtClean="0">
                <a:latin typeface="BIZ UDPゴシック" panose="020B0400000000000000" pitchFamily="50" charset="-128"/>
                <a:ea typeface="BIZ UDPゴシック" panose="020B0400000000000000" pitchFamily="50" charset="-128"/>
              </a:rPr>
              <a:t>QoL</a:t>
            </a:r>
            <a:r>
              <a:rPr kumimoji="1" lang="ja-JP" altLang="en-US" sz="1600" dirty="0">
                <a:latin typeface="BIZ UDPゴシック" panose="020B0400000000000000" pitchFamily="50" charset="-128"/>
                <a:ea typeface="BIZ UDPゴシック" panose="020B0400000000000000" pitchFamily="50" charset="-128"/>
              </a:rPr>
              <a:t>向上”</a:t>
            </a:r>
            <a:r>
              <a:rPr kumimoji="1" lang="ja-JP" altLang="en-US" sz="1600" dirty="0" smtClean="0">
                <a:latin typeface="BIZ UDPゴシック" panose="020B0400000000000000" pitchFamily="50" charset="-128"/>
                <a:ea typeface="BIZ UDPゴシック" panose="020B0400000000000000" pitchFamily="50" charset="-128"/>
              </a:rPr>
              <a:t>・</a:t>
            </a:r>
            <a:endParaRPr kumimoji="1" lang="en-US" altLang="ja-JP" sz="1600" dirty="0" smtClean="0">
              <a:latin typeface="BIZ UDPゴシック" panose="020B0400000000000000" pitchFamily="50" charset="-128"/>
              <a:ea typeface="BIZ UDPゴシック" panose="020B0400000000000000" pitchFamily="50" charset="-128"/>
            </a:endParaRPr>
          </a:p>
          <a:p>
            <a:pPr marL="265113" indent="-265113">
              <a:lnSpc>
                <a:spcPts val="2100"/>
              </a:lnSpc>
              <a:spcBef>
                <a:spcPts val="300"/>
              </a:spcBef>
            </a:pPr>
            <a:r>
              <a:rPr kumimoji="1" lang="en-US" altLang="ja-JP" sz="1600" dirty="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“マネジメントの高度化”に資する施策に官民の枠を超えて取り組む。</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1" name="スライド番号プレースホルダー 9"/>
          <p:cNvSpPr>
            <a:spLocks noGrp="1"/>
          </p:cNvSpPr>
          <p:nvPr>
            <p:ph type="sldNum" sz="quarter" idx="12"/>
          </p:nvPr>
        </p:nvSpPr>
        <p:spPr>
          <a:xfrm>
            <a:off x="7106876" y="6552995"/>
            <a:ext cx="2057400" cy="365125"/>
          </a:xfrm>
        </p:spPr>
        <p:txBody>
          <a:bodyPr/>
          <a:lstStyle/>
          <a:p>
            <a:fld id="{48054F05-E8CD-49ED-AFE2-0680E0AE5D57}" type="slidenum">
              <a:rPr kumimoji="1" lang="ja-JP" altLang="en-US" sz="1800" smtClean="0"/>
              <a:t>8</a:t>
            </a:fld>
            <a:endParaRPr kumimoji="1" lang="ja-JP" altLang="en-US" sz="1800" dirty="0"/>
          </a:p>
        </p:txBody>
      </p:sp>
      <p:sp>
        <p:nvSpPr>
          <p:cNvPr id="13" name="正方形/長方形 12"/>
          <p:cNvSpPr/>
          <p:nvPr/>
        </p:nvSpPr>
        <p:spPr>
          <a:xfrm>
            <a:off x="576449" y="528733"/>
            <a:ext cx="8325283" cy="382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42072" y="530183"/>
            <a:ext cx="5647218" cy="369332"/>
          </a:xfrm>
          <a:prstGeom prst="rect">
            <a:avLst/>
          </a:prstGeom>
        </p:spPr>
        <p:txBody>
          <a:bodyPr wrap="square">
            <a:spAutoFit/>
          </a:bodyPr>
          <a:lstStyle/>
          <a:p>
            <a:pPr lvl="0"/>
            <a:r>
              <a:rPr lang="ja-JP" altLang="en-US" b="1" dirty="0" smtClean="0">
                <a:latin typeface="BIZ UDPゴシック" panose="020B0400000000000000" pitchFamily="50" charset="-128"/>
                <a:ea typeface="BIZ UDPゴシック" panose="020B0400000000000000" pitchFamily="50" charset="-128"/>
              </a:rPr>
              <a:t>各エリアでの展開事例（うめ</a:t>
            </a:r>
            <a:r>
              <a:rPr lang="ja-JP" altLang="en-US" b="1" dirty="0">
                <a:latin typeface="BIZ UDPゴシック" panose="020B0400000000000000" pitchFamily="50" charset="-128"/>
                <a:ea typeface="BIZ UDPゴシック" panose="020B0400000000000000" pitchFamily="50" charset="-128"/>
              </a:rPr>
              <a:t>きた２期地区</a:t>
            </a:r>
            <a:r>
              <a:rPr lang="ja-JP" altLang="en-US" b="1" dirty="0" smtClean="0">
                <a:latin typeface="BIZ UDPゴシック" panose="020B0400000000000000" pitchFamily="50" charset="-128"/>
                <a:ea typeface="BIZ UDPゴシック" panose="020B0400000000000000" pitchFamily="50" charset="-128"/>
              </a:rPr>
              <a:t>等）</a:t>
            </a:r>
            <a:endParaRPr lang="ja-JP" altLang="en-US" b="1" dirty="0">
              <a:latin typeface="BIZ UDPゴシック" panose="020B0400000000000000" pitchFamily="50" charset="-128"/>
              <a:ea typeface="BIZ UDPゴシック" panose="020B0400000000000000" pitchFamily="50" charset="-128"/>
            </a:endParaRPr>
          </a:p>
        </p:txBody>
      </p:sp>
      <p:sp>
        <p:nvSpPr>
          <p:cNvPr id="15" name="ホームベース 14"/>
          <p:cNvSpPr/>
          <p:nvPr/>
        </p:nvSpPr>
        <p:spPr>
          <a:xfrm>
            <a:off x="134350" y="530192"/>
            <a:ext cx="638842" cy="381957"/>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34350" y="533174"/>
            <a:ext cx="487634" cy="369332"/>
          </a:xfrm>
          <a:prstGeom prst="rect">
            <a:avLst/>
          </a:prstGeom>
        </p:spPr>
        <p:txBody>
          <a:bodyPr wrap="none">
            <a:spAutoFit/>
          </a:bodyPr>
          <a:lstStyle/>
          <a:p>
            <a:r>
              <a:rPr lang="en-US" altLang="ja-JP" b="1" dirty="0" smtClean="0">
                <a:solidFill>
                  <a:schemeClr val="bg1"/>
                </a:solidFill>
                <a:latin typeface="BIZ UDPゴシック" panose="020B0400000000000000" pitchFamily="50" charset="-128"/>
                <a:ea typeface="BIZ UDPゴシック" panose="020B0400000000000000" pitchFamily="50" charset="-128"/>
              </a:rPr>
              <a:t>1-4</a:t>
            </a:r>
            <a:endParaRPr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432582" y="3228786"/>
            <a:ext cx="2960110" cy="1477328"/>
          </a:xfrm>
          <a:prstGeom prst="rect">
            <a:avLst/>
          </a:prstGeom>
        </p:spPr>
        <p:txBody>
          <a:bodyPr wrap="square">
            <a:spAutoFit/>
          </a:bodyPr>
          <a:lstStyle/>
          <a:p>
            <a:pPr lvl="0">
              <a:spcBef>
                <a:spcPts val="300"/>
              </a:spcBef>
            </a:pPr>
            <a:r>
              <a:rPr kumimoji="1" lang="ja-JP" altLang="en-US" sz="1600" dirty="0" smtClean="0">
                <a:solidFill>
                  <a:srgbClr val="0070C0"/>
                </a:solidFill>
                <a:latin typeface="HGPｺﾞｼｯｸE" panose="020B0900000000000000" pitchFamily="50" charset="-128"/>
                <a:ea typeface="HGPｺﾞｼｯｸE" panose="020B0900000000000000" pitchFamily="50" charset="-128"/>
              </a:rPr>
              <a:t>▶ </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都市内</a:t>
            </a:r>
            <a:r>
              <a:rPr kumimoji="1" lang="ja-JP" altLang="en-US" sz="1600" dirty="0">
                <a:solidFill>
                  <a:prstClr val="black"/>
                </a:solidFill>
                <a:latin typeface="BIZ UDPゴシック" panose="020B0400000000000000" pitchFamily="50" charset="-128"/>
                <a:ea typeface="BIZ UDPゴシック" panose="020B0400000000000000" pitchFamily="50" charset="-128"/>
              </a:rPr>
              <a:t>モビリティ</a:t>
            </a:r>
          </a:p>
          <a:p>
            <a:pPr lvl="0">
              <a:spcBef>
                <a:spcPts val="300"/>
              </a:spcBef>
            </a:pPr>
            <a:r>
              <a:rPr kumimoji="1" lang="ja-JP" altLang="en-US" sz="1600" dirty="0" smtClean="0">
                <a:solidFill>
                  <a:srgbClr val="0070C0"/>
                </a:solidFill>
                <a:latin typeface="HGPｺﾞｼｯｸE" panose="020B0900000000000000" pitchFamily="50" charset="-128"/>
                <a:ea typeface="HGPｺﾞｼｯｸE" panose="020B0900000000000000" pitchFamily="50" charset="-128"/>
              </a:rPr>
              <a:t>▶ </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先進的</a:t>
            </a:r>
            <a:r>
              <a:rPr kumimoji="1" lang="ja-JP" altLang="en-US" sz="1600" dirty="0">
                <a:solidFill>
                  <a:prstClr val="black"/>
                </a:solidFill>
                <a:latin typeface="BIZ UDPゴシック" panose="020B0400000000000000" pitchFamily="50" charset="-128"/>
                <a:ea typeface="BIZ UDPゴシック" panose="020B0400000000000000" pitchFamily="50" charset="-128"/>
              </a:rPr>
              <a:t>な維持管理・</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運営</a:t>
            </a:r>
            <a:endParaRPr kumimoji="1"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lvl="0">
              <a:spcBef>
                <a:spcPts val="300"/>
              </a:spcBef>
            </a:pPr>
            <a:r>
              <a:rPr kumimoji="1" lang="ja-JP" altLang="en-US" sz="1600" dirty="0" smtClean="0">
                <a:solidFill>
                  <a:srgbClr val="0070C0"/>
                </a:solidFill>
                <a:latin typeface="HGPｺﾞｼｯｸE" panose="020B0900000000000000" pitchFamily="50" charset="-128"/>
                <a:ea typeface="HGPｺﾞｼｯｸE" panose="020B0900000000000000" pitchFamily="50" charset="-128"/>
              </a:rPr>
              <a:t>▶ </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環境</a:t>
            </a:r>
            <a:r>
              <a:rPr kumimoji="1" lang="ja-JP" altLang="en-US" sz="1600" dirty="0">
                <a:solidFill>
                  <a:prstClr val="black"/>
                </a:solidFill>
                <a:latin typeface="BIZ UDPゴシック" panose="020B0400000000000000" pitchFamily="50" charset="-128"/>
                <a:ea typeface="BIZ UDPゴシック" panose="020B0400000000000000" pitchFamily="50" charset="-128"/>
              </a:rPr>
              <a:t>・防災対策</a:t>
            </a:r>
          </a:p>
          <a:p>
            <a:pPr lvl="0">
              <a:spcBef>
                <a:spcPts val="300"/>
              </a:spcBef>
            </a:pPr>
            <a:r>
              <a:rPr kumimoji="1" lang="ja-JP" altLang="en-US" sz="1600" dirty="0" smtClean="0">
                <a:solidFill>
                  <a:srgbClr val="0070C0"/>
                </a:solidFill>
                <a:latin typeface="HGPｺﾞｼｯｸE" panose="020B0900000000000000" pitchFamily="50" charset="-128"/>
                <a:ea typeface="HGPｺﾞｼｯｸE" panose="020B0900000000000000" pitchFamily="50" charset="-128"/>
              </a:rPr>
              <a:t>▶ </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ヒューマンデータ</a:t>
            </a:r>
            <a:r>
              <a:rPr kumimoji="1" lang="ja-JP" altLang="en-US" sz="1600" dirty="0">
                <a:solidFill>
                  <a:prstClr val="black"/>
                </a:solidFill>
                <a:latin typeface="BIZ UDPゴシック" panose="020B0400000000000000" pitchFamily="50" charset="-128"/>
                <a:ea typeface="BIZ UDPゴシック" panose="020B0400000000000000" pitchFamily="50" charset="-128"/>
              </a:rPr>
              <a:t>の利活用　</a:t>
            </a:r>
          </a:p>
          <a:p>
            <a:pPr lvl="0">
              <a:spcBef>
                <a:spcPts val="300"/>
              </a:spcBef>
            </a:pPr>
            <a:r>
              <a:rPr kumimoji="1" lang="ja-JP" altLang="en-US" sz="1600" dirty="0" smtClean="0">
                <a:solidFill>
                  <a:srgbClr val="0070C0"/>
                </a:solidFill>
                <a:latin typeface="HGPｺﾞｼｯｸE" panose="020B0900000000000000" pitchFamily="50" charset="-128"/>
                <a:ea typeface="HGPｺﾞｼｯｸE" panose="020B0900000000000000" pitchFamily="50" charset="-128"/>
              </a:rPr>
              <a:t>▶ </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まち</a:t>
            </a:r>
            <a:r>
              <a:rPr kumimoji="1" lang="ja-JP" altLang="en-US" sz="1600" dirty="0">
                <a:solidFill>
                  <a:prstClr val="black"/>
                </a:solidFill>
                <a:latin typeface="BIZ UDPゴシック" panose="020B0400000000000000" pitchFamily="50" charset="-128"/>
                <a:ea typeface="BIZ UDPゴシック" panose="020B0400000000000000" pitchFamily="50" charset="-128"/>
              </a:rPr>
              <a:t>の貢献ポイントの導入</a:t>
            </a:r>
          </a:p>
        </p:txBody>
      </p:sp>
      <p:pic>
        <p:nvPicPr>
          <p:cNvPr id="28" name="図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7374" y="3332753"/>
            <a:ext cx="5491003" cy="3338227"/>
          </a:xfrm>
          <a:prstGeom prst="rect">
            <a:avLst/>
          </a:prstGeom>
        </p:spPr>
      </p:pic>
      <p:grpSp>
        <p:nvGrpSpPr>
          <p:cNvPr id="23" name="グループ化 22"/>
          <p:cNvGrpSpPr/>
          <p:nvPr/>
        </p:nvGrpSpPr>
        <p:grpSpPr>
          <a:xfrm>
            <a:off x="7365287" y="134256"/>
            <a:ext cx="1540578" cy="276999"/>
            <a:chOff x="6978915" y="576349"/>
            <a:chExt cx="1540578" cy="276999"/>
          </a:xfrm>
        </p:grpSpPr>
        <p:sp>
          <p:nvSpPr>
            <p:cNvPr id="24" name="正方形/長方形 23"/>
            <p:cNvSpPr/>
            <p:nvPr/>
          </p:nvSpPr>
          <p:spPr>
            <a:xfrm>
              <a:off x="7262618" y="576349"/>
              <a:ext cx="125687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70C0"/>
                  </a:solidFill>
                  <a:latin typeface="BIZ UDPゴシック" panose="020B0400000000000000" pitchFamily="50" charset="-128"/>
                  <a:ea typeface="BIZ UDPゴシック" panose="020B0400000000000000" pitchFamily="50" charset="-128"/>
                </a:rPr>
                <a:t>これまで</a:t>
              </a:r>
              <a:r>
                <a:rPr lang="ja-JP" altLang="en-US" sz="1200" b="1" dirty="0">
                  <a:solidFill>
                    <a:srgbClr val="0070C0"/>
                  </a:solidFill>
                  <a:latin typeface="BIZ UDPゴシック" panose="020B0400000000000000" pitchFamily="50" charset="-128"/>
                  <a:ea typeface="BIZ UDPゴシック" panose="020B0400000000000000" pitchFamily="50" charset="-128"/>
                </a:rPr>
                <a:t>の</a:t>
              </a:r>
              <a:r>
                <a:rPr kumimoji="0" lang="ja-JP" altLang="en-US" sz="1200" b="1" i="0" u="none" strike="noStrike" kern="1200" cap="none" spc="0" normalizeH="0" baseline="0" noProof="0" dirty="0" smtClean="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実績</a:t>
              </a:r>
              <a:endParaRPr kumimoji="0" lang="ja-JP" altLang="en-US" sz="1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5" name="グループ化 24"/>
            <p:cNvGrpSpPr/>
            <p:nvPr/>
          </p:nvGrpSpPr>
          <p:grpSpPr>
            <a:xfrm>
              <a:off x="6978915" y="576349"/>
              <a:ext cx="267630" cy="276999"/>
              <a:chOff x="6978915" y="557392"/>
              <a:chExt cx="267630" cy="276999"/>
            </a:xfrm>
          </p:grpSpPr>
          <p:sp>
            <p:nvSpPr>
              <p:cNvPr id="26" name="正方形/長方形 25"/>
              <p:cNvSpPr/>
              <p:nvPr/>
            </p:nvSpPr>
            <p:spPr>
              <a:xfrm>
                <a:off x="7008111" y="557392"/>
                <a:ext cx="21245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0" lang="ja-JP" altLang="en-US" sz="1200" b="0" i="0" u="none" strike="noStrike" kern="1200" cap="none" spc="0" normalizeH="0" baseline="0" noProof="0" dirty="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正方形/長方形 26"/>
              <p:cNvSpPr/>
              <p:nvPr/>
            </p:nvSpPr>
            <p:spPr>
              <a:xfrm>
                <a:off x="6978915" y="566761"/>
                <a:ext cx="267630" cy="2676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grpSp>
      </p:grpSp>
      <p:sp>
        <p:nvSpPr>
          <p:cNvPr id="17" name="テキスト ボックス 16"/>
          <p:cNvSpPr txBox="1"/>
          <p:nvPr/>
        </p:nvSpPr>
        <p:spPr bwMode="gray">
          <a:xfrm>
            <a:off x="-321171" y="4982495"/>
            <a:ext cx="3860153" cy="1708160"/>
          </a:xfrm>
          <a:prstGeom prst="rect">
            <a:avLst/>
          </a:prstGeom>
          <a:noFill/>
        </p:spPr>
        <p:txBody>
          <a:bodyPr wrap="square" rtlCol="0">
            <a:spAutoFit/>
          </a:bodyPr>
          <a:lstStyle/>
          <a:p>
            <a:pPr marL="541338" indent="-993775">
              <a:lnSpc>
                <a:spcPts val="2100"/>
              </a:lnSpc>
              <a:spcBef>
                <a:spcPts val="300"/>
              </a:spcBef>
            </a:pPr>
            <a:r>
              <a:rPr kumimoji="1"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      ・令和</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２年度は、パーソナルモビリティ</a:t>
            </a:r>
            <a:r>
              <a:rPr kumimoji="1"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実証</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、ＡＩカメラを用いた屋外環境における人流・属性・特定行動検知実証</a:t>
            </a:r>
            <a:r>
              <a:rPr kumimoji="1"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、遠隔</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緑地管理システム実証、遠隔操作</a:t>
            </a:r>
            <a:r>
              <a:rPr kumimoji="1"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コミュニケーション型</a:t>
            </a:r>
            <a:endParaRPr kumimoji="1" lang="en-US" altLang="ja-JP" sz="1600" dirty="0" smtClean="0">
              <a:solidFill>
                <a:sysClr val="windowText" lastClr="000000"/>
              </a:solidFill>
              <a:latin typeface="BIZ UDPゴシック" panose="020B0400000000000000" pitchFamily="50" charset="-128"/>
              <a:ea typeface="BIZ UDPゴシック" panose="020B0400000000000000" pitchFamily="50" charset="-128"/>
            </a:endParaRPr>
          </a:p>
          <a:p>
            <a:pPr marL="541338" indent="-993775">
              <a:lnSpc>
                <a:spcPts val="2100"/>
              </a:lnSpc>
              <a:spcBef>
                <a:spcPts val="300"/>
              </a:spcBef>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　　　ロボット</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実証に取り組む</a:t>
            </a:r>
            <a:r>
              <a:rPr kumimoji="1" lang="ja-JP" altLang="en-US" sz="1600" dirty="0" smtClean="0">
                <a:solidFill>
                  <a:sysClr val="windowText" lastClr="000000"/>
                </a:solidFill>
                <a:latin typeface="BIZ UDPゴシック" panose="020B0400000000000000" pitchFamily="50" charset="-128"/>
                <a:ea typeface="BIZ UDPゴシック" panose="020B0400000000000000" pitchFamily="50" charset="-128"/>
              </a:rPr>
              <a:t>。</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13810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952E481-670E-48B4-93DD-C85D6C23D88A}" type="slidenum">
              <a:rPr kumimoji="1" lang="ja-JP" altLang="en-US" smtClean="0"/>
              <a:t>9</a:t>
            </a:fld>
            <a:endParaRPr kumimoji="1" lang="ja-JP" altLang="en-US"/>
          </a:p>
        </p:txBody>
      </p:sp>
      <p:grpSp>
        <p:nvGrpSpPr>
          <p:cNvPr id="5" name="グループ化 4"/>
          <p:cNvGrpSpPr/>
          <p:nvPr/>
        </p:nvGrpSpPr>
        <p:grpSpPr>
          <a:xfrm>
            <a:off x="924716" y="2875363"/>
            <a:ext cx="7379912" cy="722340"/>
            <a:chOff x="924716" y="1681994"/>
            <a:chExt cx="7379912" cy="722340"/>
          </a:xfrm>
        </p:grpSpPr>
        <p:sp>
          <p:nvSpPr>
            <p:cNvPr id="6" name="正方形/長方形 5"/>
            <p:cNvSpPr/>
            <p:nvPr/>
          </p:nvSpPr>
          <p:spPr>
            <a:xfrm>
              <a:off x="1635616" y="1681994"/>
              <a:ext cx="6669012" cy="72234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75855" y="1736187"/>
              <a:ext cx="2646878" cy="584775"/>
            </a:xfrm>
            <a:prstGeom prst="rect">
              <a:avLst/>
            </a:prstGeom>
          </p:spPr>
          <p:txBody>
            <a:bodyPr wrap="none">
              <a:spAutoFit/>
            </a:bodyPr>
            <a:lstStyle/>
            <a:p>
              <a:r>
                <a:rPr lang="ja-JP" altLang="en-US" sz="3200" b="1" dirty="0" smtClean="0">
                  <a:solidFill>
                    <a:schemeClr val="bg1"/>
                  </a:solidFill>
                  <a:latin typeface="BIZ UDPゴシック" panose="020B0400000000000000" pitchFamily="50" charset="-128"/>
                  <a:ea typeface="BIZ UDPゴシック" panose="020B0400000000000000" pitchFamily="50" charset="-128"/>
                </a:rPr>
                <a:t>今後の取組み</a:t>
              </a:r>
              <a:endParaRPr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924716" y="1686952"/>
              <a:ext cx="710901" cy="71090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31540" y="1736187"/>
              <a:ext cx="497252" cy="584775"/>
            </a:xfrm>
            <a:prstGeom prst="rect">
              <a:avLst/>
            </a:prstGeom>
          </p:spPr>
          <p:txBody>
            <a:bodyPr wrap="none">
              <a:spAutoFit/>
            </a:bodyPr>
            <a:lstStyle/>
            <a:p>
              <a:pPr algn="ctr"/>
              <a:r>
                <a:rPr lang="ja-JP" altLang="en-US" sz="3200" b="1" dirty="0">
                  <a:solidFill>
                    <a:srgbClr val="0070C0"/>
                  </a:solidFill>
                  <a:latin typeface="BIZ UDPゴシック" panose="020B0400000000000000" pitchFamily="50" charset="-128"/>
                  <a:ea typeface="BIZ UDPゴシック" panose="020B0400000000000000" pitchFamily="50" charset="-128"/>
                </a:rPr>
                <a:t>２</a:t>
              </a:r>
              <a:endParaRPr lang="ja-JP" altLang="en-US" sz="2800" dirty="0">
                <a:solidFill>
                  <a:srgbClr val="0070C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5582830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1786</Words>
  <Application>Microsoft Office PowerPoint</Application>
  <PresentationFormat>画面に合わせる (4:3)</PresentationFormat>
  <Paragraphs>212</Paragraphs>
  <Slides>12</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BIZ UDPゴシック</vt:lpstr>
      <vt:lpstr>BIZ UDゴシック</vt:lpstr>
      <vt:lpstr>HGPｺﾞｼｯｸE</vt:lpstr>
      <vt:lpstr>Meiryo UI</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梅田　昌彦</dc:creator>
  <cp:lastModifiedBy>牧野　陽</cp:lastModifiedBy>
  <cp:revision>210</cp:revision>
  <cp:lastPrinted>2020-11-16T05:28:31Z</cp:lastPrinted>
  <dcterms:modified xsi:type="dcterms:W3CDTF">2020-12-23T14:36:24Z</dcterms:modified>
</cp:coreProperties>
</file>