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8" r:id="rId3"/>
    <p:sldId id="260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C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0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4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0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4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7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25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03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7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77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1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50AA-5089-4F9F-BBCD-5FFC09B40710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EA3DB-C617-4B57-8A5E-81270B392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17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角丸四角形 31"/>
          <p:cNvSpPr/>
          <p:nvPr/>
        </p:nvSpPr>
        <p:spPr>
          <a:xfrm>
            <a:off x="507375" y="5390556"/>
            <a:ext cx="2169028" cy="1202506"/>
          </a:xfrm>
          <a:prstGeom prst="roundRect">
            <a:avLst>
              <a:gd name="adj" fmla="val 8586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12010" y="1155641"/>
            <a:ext cx="2169028" cy="2156275"/>
          </a:xfrm>
          <a:prstGeom prst="roundRect">
            <a:avLst>
              <a:gd name="adj" fmla="val 8586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512010" y="3417975"/>
            <a:ext cx="2169028" cy="1842458"/>
          </a:xfrm>
          <a:prstGeom prst="roundRect">
            <a:avLst>
              <a:gd name="adj" fmla="val 8586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803384" y="1155641"/>
            <a:ext cx="6009312" cy="2156275"/>
          </a:xfrm>
          <a:prstGeom prst="rect">
            <a:avLst/>
          </a:prstGeom>
          <a:solidFill>
            <a:schemeClr val="bg2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803384" y="5390557"/>
            <a:ext cx="6009312" cy="1202506"/>
          </a:xfrm>
          <a:prstGeom prst="rect">
            <a:avLst/>
          </a:prstGeom>
          <a:solidFill>
            <a:schemeClr val="bg2"/>
          </a:solidFill>
          <a:ln w="19050">
            <a:solidFill>
              <a:srgbClr val="FF66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803384" y="3417976"/>
            <a:ext cx="6009312" cy="1842458"/>
          </a:xfrm>
          <a:prstGeom prst="rect">
            <a:avLst/>
          </a:prstGeom>
          <a:solidFill>
            <a:schemeClr val="bg2"/>
          </a:solidFill>
          <a:ln w="1905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803384" y="1162146"/>
            <a:ext cx="592428" cy="214977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スマートシティ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803384" y="5390556"/>
            <a:ext cx="592428" cy="1202506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基盤構築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803384" y="3417975"/>
            <a:ext cx="592428" cy="1842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行政　　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487572" y="1248209"/>
            <a:ext cx="418564" cy="1965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72000" tIns="72000" rIns="72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ヘルスケア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04338" y="1248209"/>
            <a:ext cx="418564" cy="1965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72000" tIns="72000" rIns="72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モビリティ・物流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521104" y="1248209"/>
            <a:ext cx="418564" cy="1965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72000" tIns="72000" rIns="72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データテイメント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043768" y="1250426"/>
            <a:ext cx="418564" cy="1965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72000" tIns="72000" rIns="72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観光・インバウンド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560534" y="1250426"/>
            <a:ext cx="418564" cy="1965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72000" tIns="72000" rIns="72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スマートスクール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090179" y="1250426"/>
            <a:ext cx="418564" cy="1965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72000" tIns="72000" rIns="72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子育て・児童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612843" y="1248209"/>
            <a:ext cx="418564" cy="1965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72000" tIns="72000" rIns="72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防災・防犯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127452" y="1248208"/>
            <a:ext cx="418564" cy="1965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72000" tIns="72000" rIns="72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スマート産業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730194" y="2798410"/>
            <a:ext cx="4128068" cy="32948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重点エリア（スーパーシティ／泉北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NT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等）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09748" y="204641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・・・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69643" y="1220586"/>
            <a:ext cx="1957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スマートシティ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分野別の社会実装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69643" y="3445235"/>
            <a:ext cx="20444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スマートシティの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運営を担う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自治体のデジタル化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69643" y="5422830"/>
            <a:ext cx="2015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スマートシティを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支える基盤インフラ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3487572" y="3502949"/>
            <a:ext cx="873020" cy="864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市町村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ICT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化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14813" y="3413578"/>
            <a:ext cx="30219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</a:t>
            </a:r>
            <a:r>
              <a:rPr kumimoji="1" lang="en-US" altLang="ja-JP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Gov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Tech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大阪（セミナー等）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スマートシティ戦略推進補助金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市町村アドバイザー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市町村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データ連携プラットフォーム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3487572" y="4482930"/>
            <a:ext cx="873020" cy="631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府庁の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ICT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化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13931" y="4416811"/>
            <a:ext cx="43157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行政手続きのオンライン化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３レスの推進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（はんこレス、ペーパーレス、キャッシュレス）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業務のオンライン化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テレワーク／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Web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会議）等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605173" y="2282014"/>
            <a:ext cx="912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今後も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追加予定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395812" y="5514755"/>
            <a:ext cx="5328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民間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との連携基盤（大阪スマートシティパートナーズフォーラム）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市町村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との連携基盤（市町村データ連携プラットフォーム）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再掲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大学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との連携（データマネジメントセンター）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 都市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OS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の構築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800667" y="453981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DX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54932" y="658371"/>
            <a:ext cx="7109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大阪スマートシティ戦略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Ver1.0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の取組み状況（全体の構成図）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012477" y="97510"/>
            <a:ext cx="800219" cy="33855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資料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7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036015"/>
              </p:ext>
            </p:extLst>
          </p:nvPr>
        </p:nvGraphicFramePr>
        <p:xfrm>
          <a:off x="423082" y="868396"/>
          <a:ext cx="8297836" cy="5848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298">
                  <a:extLst>
                    <a:ext uri="{9D8B030D-6E8A-4147-A177-3AD203B41FA5}">
                      <a16:colId xmlns:a16="http://schemas.microsoft.com/office/drawing/2014/main" val="1461087595"/>
                    </a:ext>
                  </a:extLst>
                </a:gridCol>
                <a:gridCol w="373488">
                  <a:extLst>
                    <a:ext uri="{9D8B030D-6E8A-4147-A177-3AD203B41FA5}">
                      <a16:colId xmlns:a16="http://schemas.microsoft.com/office/drawing/2014/main" val="76796260"/>
                    </a:ext>
                  </a:extLst>
                </a:gridCol>
                <a:gridCol w="1738648">
                  <a:extLst>
                    <a:ext uri="{9D8B030D-6E8A-4147-A177-3AD203B41FA5}">
                      <a16:colId xmlns:a16="http://schemas.microsoft.com/office/drawing/2014/main" val="1134458870"/>
                    </a:ext>
                  </a:extLst>
                </a:gridCol>
                <a:gridCol w="347729">
                  <a:extLst>
                    <a:ext uri="{9D8B030D-6E8A-4147-A177-3AD203B41FA5}">
                      <a16:colId xmlns:a16="http://schemas.microsoft.com/office/drawing/2014/main" val="2378369004"/>
                    </a:ext>
                  </a:extLst>
                </a:gridCol>
                <a:gridCol w="5563673">
                  <a:extLst>
                    <a:ext uri="{9D8B030D-6E8A-4147-A177-3AD203B41FA5}">
                      <a16:colId xmlns:a16="http://schemas.microsoft.com/office/drawing/2014/main" val="379497611"/>
                    </a:ext>
                  </a:extLst>
                </a:gridCol>
              </a:tblGrid>
              <a:tr h="280683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項目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2020</a:t>
                      </a: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年度（</a:t>
                      </a:r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2020</a:t>
                      </a: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月まで）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202006"/>
                  </a:ext>
                </a:extLst>
              </a:tr>
              <a:tr h="314249">
                <a:tc gridSpan="3"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★新型コロナ対策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コロナ対策サイト、コロナ対応管理システム、新型コロナ追跡システムなど多数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992588"/>
                  </a:ext>
                </a:extLst>
              </a:tr>
              <a:tr h="482077">
                <a:tc rowSpan="7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スマートシティテーマ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vert="eaVert" anchor="ctr" anchorCtr="1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モビリティ・物流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自治体・地域主導の取組み・・・　池田市、河内長野市、熊取町など</a:t>
                      </a:r>
                      <a:endParaRPr kumimoji="1" lang="en-US" altLang="ja-JP" sz="11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企業主導の取組み・・・　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AI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オンデマンド、自動運転実証実験、パーソナルモビリティ等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85710"/>
                  </a:ext>
                </a:extLst>
              </a:tr>
              <a:tr h="280683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vert="ea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データヘルス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ライフステージを通じたデータ活用による健康づくりについて特別参与等と調査研究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189291"/>
                  </a:ext>
                </a:extLst>
              </a:tr>
              <a:tr h="28068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高齢者支援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スマートシニアライフ事業（仮称）の検討に着手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196309"/>
                  </a:ext>
                </a:extLst>
              </a:tr>
              <a:tr h="280683">
                <a:tc gridSpan="2" vMerge="1"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観光・インバウンド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祭りを軸とした観光コンテンツの検討などに着手　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【OSPF】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590137"/>
                  </a:ext>
                </a:extLst>
              </a:tr>
              <a:tr h="280683">
                <a:tc gridSpan="2" vMerge="1"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スマートスクール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全国に先駆け、府立高校の全生徒用に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台タブレット端末を配布。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教育庁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》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716122"/>
                  </a:ext>
                </a:extLst>
              </a:tr>
              <a:tr h="280683">
                <a:tc gridSpan="2" vMerge="1"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子育て・児童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IT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による切れ目のない子育てサポートなどに検討に着手　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【OSPF】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09127"/>
                  </a:ext>
                </a:extLst>
              </a:tr>
              <a:tr h="28068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スマートファクトリー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シェアリングエコノミーで中小企業の生産性を向上させるシステム検討に着手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【OSPF】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45333"/>
                  </a:ext>
                </a:extLst>
              </a:tr>
              <a:tr h="280683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重点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vert="eaVert" anchor="ctr" anchorCtr="1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スーパーシティ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大阪市と連携して地元のプレイヤーや内閣府と調整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168480"/>
                  </a:ext>
                </a:extLst>
              </a:tr>
              <a:tr h="280683">
                <a:tc gridSpan="2" vMerge="1">
                  <a:txBody>
                    <a:bodyPr/>
                    <a:lstStyle/>
                    <a:p>
                      <a:endParaRPr kumimoji="1" lang="ja-JP" altLang="en-US" sz="13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泉北ニュータウン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堺市のスマートシティ構想と連携。東京でフォーラムの開催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973911"/>
                  </a:ext>
                </a:extLst>
              </a:tr>
              <a:tr h="280683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行政</a:t>
                      </a:r>
                      <a:r>
                        <a:rPr kumimoji="1" lang="en-US" altLang="ja-JP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DX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市町村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vert="ea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スマートシティ補助金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河内長野市をはじめ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件を採択。採択した事業の横展開が今後の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課題</a:t>
                      </a:r>
                      <a:endParaRPr kumimoji="1" lang="en-US" altLang="ja-JP" sz="11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703455"/>
                  </a:ext>
                </a:extLst>
              </a:tr>
              <a:tr h="28068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vert="ea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市町村アドバイザー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市町村における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ICT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による業務改善等についてアドレス（コロナで遅延）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828278"/>
                  </a:ext>
                </a:extLst>
              </a:tr>
              <a:tr h="280683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vert="eaVert">
                    <a:lnT w="127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行政手続きオンライン化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導入手法の紹介や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BPR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結果の共有など、市町村のオンライン化推進を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支援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300617"/>
                  </a:ext>
                </a:extLst>
              </a:tr>
              <a:tr h="2806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府庁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vert="ea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業務のオンライン化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新型コロナ拡大に伴い、テレワークや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Web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会議の環境を積極的に整備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470408"/>
                  </a:ext>
                </a:extLst>
              </a:tr>
              <a:tr h="280683">
                <a:tc vMerge="1"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行政手続きオンライン化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新型コロナ関連のオンラインシステム化を迅速（アジャイル方式）に構築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30278"/>
                  </a:ext>
                </a:extLst>
              </a:tr>
              <a:tr h="28068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vert="ea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３レス推進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①はんこレス、②ペーパーレス、③キャッシュレスを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推進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29044"/>
                  </a:ext>
                </a:extLst>
              </a:tr>
              <a:tr h="280683">
                <a:tc rowSpan="3" gridSpan="2"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連携基盤</a:t>
                      </a:r>
                      <a:endParaRPr lang="en-US" altLang="ja-JP" sz="1100" b="1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vert="eaVert" anchor="ctr" anchorCtr="1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公民共同エコシステム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大阪スマートシティパートナーズフォーラムを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日に設立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。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００超の会員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登録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686476"/>
                  </a:ext>
                </a:extLst>
              </a:tr>
              <a:tr h="280683">
                <a:tc gridSpan="2" vMerge="1">
                  <a:txBody>
                    <a:bodyPr/>
                    <a:lstStyle/>
                    <a:p>
                      <a:endParaRPr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大学との連携基盤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府立大学が新設するスマートシティ研究センターと連携するなど、連携を強化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059564"/>
                  </a:ext>
                </a:extLst>
              </a:tr>
              <a:tr h="280683">
                <a:tc gridSpan="2" vMerge="1">
                  <a:txBody>
                    <a:bodyPr/>
                    <a:lstStyle/>
                    <a:p>
                      <a:endParaRPr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市町村との連携基盤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市町村データ連携プラットフォームを構築。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2021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  <a:r>
                        <a:rPr kumimoji="1" lang="en-US" altLang="ja-JP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月から運用開始予定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25888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51031" y="175733"/>
            <a:ext cx="6841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大阪スマートシティ戦略</a:t>
            </a:r>
            <a:r>
              <a:rPr kumimoji="1" lang="en-US" altLang="ja-JP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Ver.1.0</a:t>
            </a:r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における取組み状況　</a:t>
            </a:r>
            <a:r>
              <a:rPr kumimoji="1" lang="en-US" altLang="ja-JP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kumimoji="1" lang="en-US" altLang="ja-JP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774886" y="614480"/>
            <a:ext cx="310533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（△は調査研究、〇は事業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着手、◎は想定以上）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442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/>
          <p:nvPr>
            <p:extLst>
              <p:ext uri="{D42A27DB-BD31-4B8C-83A1-F6EECF244321}">
                <p14:modId xmlns:p14="http://schemas.microsoft.com/office/powerpoint/2010/main" val="686468087"/>
              </p:ext>
            </p:extLst>
          </p:nvPr>
        </p:nvGraphicFramePr>
        <p:xfrm>
          <a:off x="314927" y="813251"/>
          <a:ext cx="8514146" cy="52705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385">
                  <a:extLst>
                    <a:ext uri="{9D8B030D-6E8A-4147-A177-3AD203B41FA5}">
                      <a16:colId xmlns:a16="http://schemas.microsoft.com/office/drawing/2014/main" val="2689945824"/>
                    </a:ext>
                  </a:extLst>
                </a:gridCol>
                <a:gridCol w="6046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027"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60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戦略テーマ</a:t>
                      </a:r>
                    </a:p>
                  </a:txBody>
                  <a:tcPr marL="72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600" dirty="0" smtClean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主な取組み</a:t>
                      </a:r>
                      <a:r>
                        <a:rPr lang="ja-JP" altLang="en-US" sz="160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状況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027">
                <a:tc gridSpan="4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60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住民の生活の質（QoL）向上の具体化に向けた</a:t>
                      </a:r>
                      <a:r>
                        <a:rPr lang="ja-JP" altLang="en-US" sz="1600" dirty="0" smtClean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取組み</a:t>
                      </a:r>
                      <a:endParaRPr lang="ja-JP" altLang="en-US" sz="1600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 panose="020B0400000000000000" pitchFamily="50" charset="-128"/>
                      </a:endParaRPr>
                    </a:p>
                  </a:txBody>
                  <a:tcPr marL="72000" marR="7200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 rowSpan="9"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6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行政ＤＸ  </a:t>
                      </a:r>
                      <a:endParaRPr lang="ja-JP" altLang="en-US" sz="14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200" u="sng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行政手続きのオンライン化</a:t>
                      </a:r>
                      <a:r>
                        <a:rPr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lang="ja-JP" altLang="en-US" sz="1200" u="sng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新型コロナウイルス感染症対策支援情報</a:t>
                      </a:r>
                      <a:r>
                        <a:rPr lang="ja-JP" altLang="en-US" sz="1200" u="sng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サイト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lang="en-US" altLang="ja-JP" sz="1200" u="sng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BYOD</a:t>
                      </a:r>
                      <a:r>
                        <a:rPr lang="ja-JP" altLang="en-US" sz="1200" dirty="0" err="1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endParaRPr lang="en-US" altLang="ja-JP" sz="12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buNone/>
                      </a:pPr>
                      <a:r>
                        <a:rPr lang="ja-JP" altLang="en-US" sz="1200" u="sng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３レス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lang="en-US" altLang="ja-JP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ICT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活用による業務効率化</a:t>
                      </a:r>
                      <a:r>
                        <a:rPr lang="en-US" altLang="ja-JP" sz="1200" baseline="300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lang="en-US" altLang="ja-JP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AI</a:t>
                      </a:r>
                      <a:r>
                        <a:rPr lang="ja-JP" altLang="en-US" sz="1200" dirty="0" err="1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lang="en-US" altLang="ja-JP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RPA</a:t>
                      </a:r>
                      <a:r>
                        <a:rPr lang="ja-JP" altLang="en-US" sz="1200" dirty="0" err="1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チャットボット、</a:t>
                      </a:r>
                      <a:r>
                        <a:rPr lang="ja-JP" altLang="en-US" sz="1200" u="sng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テレワーク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　</a:t>
                      </a:r>
                      <a:r>
                        <a:rPr lang="en-US" altLang="ja-JP" sz="9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9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一部検証中</a:t>
                      </a:r>
                      <a:endParaRPr lang="ja-JP" altLang="en-US" sz="9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61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スマートモビリティ</a:t>
                      </a:r>
                    </a:p>
                  </a:txBody>
                  <a:tcPr marL="72000" marR="72000"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200" u="sng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ＡＩオンデマンド交通の社会実験</a:t>
                      </a:r>
                      <a:r>
                        <a:rPr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、実証実験フィールド提供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（ロボット、ドローン、電動モビリティ</a:t>
                      </a:r>
                      <a:r>
                        <a:rPr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等）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30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データヘルス</a:t>
                      </a:r>
                    </a:p>
                  </a:txBody>
                  <a:tcPr marL="72000" marR="72000"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lang="ja-JP" altLang="en-US" sz="14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特定健診経年データ等を活用した保健指導、アスマイル</a:t>
                      </a:r>
                      <a:r>
                        <a:rPr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の普及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促進</a:t>
                      </a:r>
                      <a:endParaRPr lang="ja-JP" altLang="en-US" sz="12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30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楽しいまちづくり</a:t>
                      </a:r>
                    </a:p>
                  </a:txBody>
                  <a:tcPr marL="72000" marR="72000"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光の饗宴、</a:t>
                      </a:r>
                      <a:r>
                        <a:rPr lang="en-US" altLang="ja-JP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SAKUYA </a:t>
                      </a:r>
                      <a:r>
                        <a:rPr lang="en-US" altLang="ja-JP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LUMINA</a:t>
                      </a:r>
                      <a:r>
                        <a:rPr lang="ja-JP" altLang="en-US" sz="1200" dirty="0" err="1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大阪城イルミナージュ</a:t>
                      </a:r>
                      <a:endParaRPr lang="ja-JP" altLang="en-US" sz="12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30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まちのキャッシュレス</a:t>
                      </a:r>
                    </a:p>
                  </a:txBody>
                  <a:tcPr marL="72000" marR="72000"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広</a:t>
                      </a:r>
                      <a:endParaRPr lang="ja-JP" altLang="en-US" sz="14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－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30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防災</a:t>
                      </a:r>
                    </a:p>
                  </a:txBody>
                  <a:tcPr marL="72000" marR="72000"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lang="ja-JP" altLang="en-US" sz="14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ja-JP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ICT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を活用した災害時の発信力・</a:t>
                      </a:r>
                      <a:r>
                        <a:rPr lang="zh-TW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情報共有手法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の強化</a:t>
                      </a:r>
                      <a:r>
                        <a:rPr lang="ja-JP" altLang="en-US" sz="9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altLang="ja-JP" sz="9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9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一部検証中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3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sym typeface="+mn-ea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  <a:endParaRPr lang="ja-JP" altLang="en-US" sz="14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200" u="sng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防災情報システムの再構築</a:t>
                      </a:r>
                      <a:endParaRPr lang="ja-JP" altLang="en-US" sz="12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487000"/>
                  </a:ext>
                </a:extLst>
              </a:tr>
              <a:tr h="31830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教育</a:t>
                      </a:r>
                    </a:p>
                  </a:txBody>
                  <a:tcPr marL="72000" marR="72000"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sng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学習</a:t>
                      </a:r>
                      <a:r>
                        <a:rPr lang="ja-JP" altLang="en-US" sz="1200" u="sng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動画</a:t>
                      </a:r>
                      <a:r>
                        <a:rPr lang="ja-JP" altLang="en-US" sz="1200" u="none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、</a:t>
                      </a:r>
                      <a:r>
                        <a:rPr lang="ja-JP" altLang="en-US" sz="120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ダッシュボード（データ可視化）システム</a:t>
                      </a:r>
                      <a:endParaRPr lang="ja-JP" altLang="en-US" sz="12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sym typeface="+mn-ea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0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  <a:endParaRPr lang="ja-JP" altLang="en-US" sz="14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sng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双方向型オンライン学習環境・学習者用端末の整備</a:t>
                      </a:r>
                      <a:endParaRPr lang="en-US" altLang="ja-JP" sz="12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882407"/>
                  </a:ext>
                </a:extLst>
              </a:tr>
              <a:tr h="349027">
                <a:tc gridSpan="4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60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スマートシティを支えるデータとインフラ</a:t>
                      </a:r>
                    </a:p>
                  </a:txBody>
                  <a:tcPr marL="72000" marR="7200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309">
                <a:tc rowSpan="3"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6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オープンデータ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大阪市</a:t>
                      </a:r>
                      <a:r>
                        <a:rPr lang="ja-JP" altLang="en-US" sz="12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オープンデータポータルサイト</a:t>
                      </a:r>
                      <a:endParaRPr lang="ja-JP" altLang="en-US" sz="12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30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spc="-100" dirty="0" smtClean="0">
                          <a:effectLst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データ活用ＰＦ</a:t>
                      </a:r>
                      <a:endParaRPr lang="ja-JP" altLang="en-US" sz="1400" spc="-100" dirty="0">
                        <a:solidFill>
                          <a:schemeClr val="tx1"/>
                        </a:solidFill>
                        <a:effectLst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sym typeface="+mn-ea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広</a:t>
                      </a:r>
                      <a:endParaRPr lang="ja-JP" altLang="en-US" sz="14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－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30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4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５Ｇ</a:t>
                      </a:r>
                      <a:endParaRPr lang="ja-JP" altLang="en-US" sz="14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sym typeface="+mn-ea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アセット開放手続きの一元化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テキストボックス 5"/>
          <p:cNvSpPr txBox="1"/>
          <p:nvPr/>
        </p:nvSpPr>
        <p:spPr>
          <a:xfrm>
            <a:off x="314927" y="6105844"/>
            <a:ext cx="499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△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は調査研究・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検討・検証中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、〇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は実装・事業着手、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：広域的取組み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下線部取組みは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６参照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55227" y="261254"/>
            <a:ext cx="6633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大阪スマートシティ戦略</a:t>
            </a:r>
            <a:r>
              <a:rPr kumimoji="1" lang="en-US" altLang="ja-JP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Ver.1.0</a:t>
            </a:r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における取組み状況　</a:t>
            </a:r>
            <a:r>
              <a:rPr kumimoji="1" lang="en-US" altLang="ja-JP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</a:t>
            </a:r>
            <a:r>
              <a:rPr kumimoji="1" lang="en-US" altLang="ja-JP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21603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817</Words>
  <Application>Microsoft Office PowerPoint</Application>
  <PresentationFormat>画面に合わせる (4:3)</PresentationFormat>
  <Paragraphs>151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BIZ UDPゴシック</vt:lpstr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狩野　俊明</dc:creator>
  <cp:lastModifiedBy>牧野　陽</cp:lastModifiedBy>
  <cp:revision>52</cp:revision>
  <cp:lastPrinted>2020-11-22T09:21:28Z</cp:lastPrinted>
  <dcterms:created xsi:type="dcterms:W3CDTF">2020-11-22T04:00:30Z</dcterms:created>
  <dcterms:modified xsi:type="dcterms:W3CDTF">2020-12-24T01:54:53Z</dcterms:modified>
</cp:coreProperties>
</file>