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141168792" r:id="rId2"/>
  </p:sldIdLst>
  <p:sldSz cx="9144000" cy="6858000" type="screen4x3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坪 知" initials="坪" lastIdx="1" clrIdx="0">
    <p:extLst>
      <p:ext uri="{19B8F6BF-5375-455C-9EA6-DF929625EA0E}">
        <p15:presenceInfo xmlns:p15="http://schemas.microsoft.com/office/powerpoint/2012/main" userId="1c947d992ec146e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193175"/>
    <a:srgbClr val="336699"/>
    <a:srgbClr val="F5F4BE"/>
    <a:srgbClr val="EEEE9A"/>
    <a:srgbClr val="FFCCFF"/>
    <a:srgbClr val="404040"/>
    <a:srgbClr val="8FAADC"/>
    <a:srgbClr val="000000"/>
    <a:srgbClr val="001934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6" autoAdjust="0"/>
    <p:restoredTop sz="93834" autoAdjust="0"/>
  </p:normalViewPr>
  <p:slideViewPr>
    <p:cSldViewPr snapToGrid="0">
      <p:cViewPr>
        <p:scale>
          <a:sx n="80" d="100"/>
          <a:sy n="80" d="100"/>
        </p:scale>
        <p:origin x="1254" y="60"/>
      </p:cViewPr>
      <p:guideLst/>
    </p:cSldViewPr>
  </p:slideViewPr>
  <p:outlineViewPr>
    <p:cViewPr>
      <p:scale>
        <a:sx n="33" d="100"/>
        <a:sy n="33" d="100"/>
      </p:scale>
      <p:origin x="0" y="-17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6" d="100"/>
          <a:sy n="46" d="100"/>
        </p:scale>
        <p:origin x="279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F710FCF-A9A2-493C-97FA-0EE9924072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DE39F0A-557B-4BEA-B36E-2E705B7D1D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64560-C879-4E7D-A9E8-3E2C2781B92E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A11CBEB-74C4-4FA2-A4A9-BA1B280F702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2A547E-A42E-43B7-8C1B-DB804020A6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9E671-D0BD-4CE6-9C37-EC30E05069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534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4656" cy="502535"/>
          </a:xfrm>
          <a:prstGeom prst="rect">
            <a:avLst/>
          </a:prstGeom>
        </p:spPr>
        <p:txBody>
          <a:bodyPr vert="horz" lIns="92318" tIns="46159" rIns="92318" bIns="4615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901" y="1"/>
            <a:ext cx="2984656" cy="502535"/>
          </a:xfrm>
          <a:prstGeom prst="rect">
            <a:avLst/>
          </a:prstGeom>
        </p:spPr>
        <p:txBody>
          <a:bodyPr vert="horz" lIns="92318" tIns="46159" rIns="92318" bIns="46159" rtlCol="0"/>
          <a:lstStyle>
            <a:lvl1pPr algn="r">
              <a:defRPr sz="1200"/>
            </a:lvl1pPr>
          </a:lstStyle>
          <a:p>
            <a:fld id="{433D5B6F-DA20-4EB9-B018-E1CA726B7748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1664998" cy="124889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18" tIns="46159" rIns="92318" bIns="4615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9139" y="2743199"/>
            <a:ext cx="5509888" cy="6525491"/>
          </a:xfrm>
          <a:prstGeom prst="rect">
            <a:avLst/>
          </a:prstGeom>
        </p:spPr>
        <p:txBody>
          <a:bodyPr vert="horz" lIns="92318" tIns="46159" rIns="92318" bIns="4615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7765"/>
            <a:ext cx="2984656" cy="502535"/>
          </a:xfrm>
          <a:prstGeom prst="rect">
            <a:avLst/>
          </a:prstGeom>
        </p:spPr>
        <p:txBody>
          <a:bodyPr vert="horz" lIns="92318" tIns="46159" rIns="92318" bIns="4615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901" y="9517765"/>
            <a:ext cx="2984656" cy="502535"/>
          </a:xfrm>
          <a:prstGeom prst="rect">
            <a:avLst/>
          </a:prstGeom>
        </p:spPr>
        <p:txBody>
          <a:bodyPr vert="horz" lIns="92318" tIns="46159" rIns="92318" bIns="46159" rtlCol="0" anchor="b"/>
          <a:lstStyle>
            <a:lvl1pPr algn="r">
              <a:defRPr sz="1200"/>
            </a:lvl1pPr>
          </a:lstStyle>
          <a:p>
            <a:fld id="{ADC07A63-8276-44C0-83B8-767826CB3B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852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89038" y="1252538"/>
            <a:ext cx="1665287" cy="1249362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C07A63-8276-44C0-83B8-767826CB3B89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285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F8A6B-ECD9-4645-9CE0-64227B21D325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4A92-70E5-4F97-9110-ED62C7A3D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638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9541-8E2C-48EF-831E-915397944F5D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4A92-70E5-4F97-9110-ED62C7A3D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65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8BFE1-AC63-46AA-B0F9-D8D0A78F43FF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4A92-70E5-4F97-9110-ED62C7A3D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289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88014-C2FE-4F20-BF64-4E400530F04C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4A92-70E5-4F97-9110-ED62C7A3D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84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26B7-CD88-441F-A272-9625FBE8DE88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4A92-70E5-4F97-9110-ED62C7A3D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63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FADB1-F0EA-4F4B-85AF-210585B8B85E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4A92-70E5-4F97-9110-ED62C7A3D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335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11A1-6071-4429-B216-F6499F4D9EDF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4A92-70E5-4F97-9110-ED62C7A3D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24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72F08-37C8-4FFF-97AF-E437368A0946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4A92-70E5-4F97-9110-ED62C7A3D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81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3584E-E34B-448B-9CA3-2405073BC0A2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4A92-70E5-4F97-9110-ED62C7A3D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63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5524-A878-43C4-89D4-ADF3F7FC60E7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4A92-70E5-4F97-9110-ED62C7A3D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54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E76F7-C081-4A8A-885E-920D8DD37A6C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4A92-70E5-4F97-9110-ED62C7A3D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45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A382A-9D73-41BE-8E1F-969DF8F27DBF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94A92-70E5-4F97-9110-ED62C7A3D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6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図 24"/>
          <p:cNvPicPr>
            <a:picLocks noChangeAspect="1"/>
          </p:cNvPicPr>
          <p:nvPr/>
        </p:nvPicPr>
        <p:blipFill rotWithShape="1">
          <a:blip r:embed="rId3"/>
          <a:srcRect l="9369" t="13300" r="12594" b="11947"/>
          <a:stretch/>
        </p:blipFill>
        <p:spPr>
          <a:xfrm>
            <a:off x="0" y="-1"/>
            <a:ext cx="9144000" cy="6862753"/>
          </a:xfrm>
          <a:prstGeom prst="rect">
            <a:avLst/>
          </a:prstGeom>
        </p:spPr>
      </p:pic>
      <p:sp>
        <p:nvSpPr>
          <p:cNvPr id="44" name="正方形/長方形 43"/>
          <p:cNvSpPr/>
          <p:nvPr/>
        </p:nvSpPr>
        <p:spPr>
          <a:xfrm>
            <a:off x="3351558" y="1458393"/>
            <a:ext cx="5633097" cy="304371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0" name="六角形 29"/>
          <p:cNvSpPr/>
          <p:nvPr/>
        </p:nvSpPr>
        <p:spPr>
          <a:xfrm>
            <a:off x="5273486" y="404501"/>
            <a:ext cx="1968235" cy="488581"/>
          </a:xfrm>
          <a:prstGeom prst="hexagon">
            <a:avLst>
              <a:gd name="adj" fmla="val 0"/>
              <a:gd name="vf" fmla="val 115470"/>
            </a:avLst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56E894-0424-4DB4-86E6-3979D161B8E5}"/>
              </a:ext>
            </a:extLst>
          </p:cNvPr>
          <p:cNvSpPr txBox="1"/>
          <p:nvPr/>
        </p:nvSpPr>
        <p:spPr>
          <a:xfrm>
            <a:off x="375642" y="924573"/>
            <a:ext cx="8191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本年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3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月にスマートシティ戦略</a:t>
            </a:r>
            <a:r>
              <a:rPr kumimoji="1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Ver.1.0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を発表ずみ。今年度内に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Ver.2.0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を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発表予定。本日はその中間報告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EE01D4C-AE8E-4996-ADFB-0E74BE424412}"/>
              </a:ext>
            </a:extLst>
          </p:cNvPr>
          <p:cNvSpPr txBox="1"/>
          <p:nvPr/>
        </p:nvSpPr>
        <p:spPr>
          <a:xfrm>
            <a:off x="169336" y="455194"/>
            <a:ext cx="514619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スマートシティ戦略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Ver.2.0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に取り込むべき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315528" y="371661"/>
            <a:ext cx="19682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3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つの要素</a:t>
            </a: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5098021" y="1279030"/>
            <a:ext cx="2074341" cy="338554"/>
            <a:chOff x="5281435" y="1033583"/>
            <a:chExt cx="2074341" cy="338554"/>
          </a:xfrm>
        </p:grpSpPr>
        <p:sp>
          <p:nvSpPr>
            <p:cNvPr id="43" name="六角形 42"/>
            <p:cNvSpPr/>
            <p:nvPr/>
          </p:nvSpPr>
          <p:spPr>
            <a:xfrm>
              <a:off x="5281435" y="1074408"/>
              <a:ext cx="2074341" cy="295516"/>
            </a:xfrm>
            <a:prstGeom prst="hexagon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5498942" y="1033583"/>
              <a:ext cx="162095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新たな重点施策</a:t>
              </a:r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132125" y="1275680"/>
            <a:ext cx="31216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スマートシティ戦略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Ver.2.0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に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取り込むべき、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Ver.1.0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発表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以降に生じた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ACB1F9CB-7C31-40B6-B75A-0069019184B8}"/>
              </a:ext>
            </a:extLst>
          </p:cNvPr>
          <p:cNvSpPr txBox="1"/>
          <p:nvPr/>
        </p:nvSpPr>
        <p:spPr>
          <a:xfrm>
            <a:off x="3768918" y="1662871"/>
            <a:ext cx="5215737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スマートシティ・サービスの広域化と一元化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・個々の市町村にとどまらないスマートシティ・サービス。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・複数の自治体が協業できる制度改革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地方分権に適したデジタル・アーキテクチャー 「基盤は統一、機能は分散」</a:t>
            </a:r>
            <a:endParaRPr kumimoji="0" lang="ja-JP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・政府のデジタル改革体制・デジタル庁と符合した組織改革へ。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・政府のデジタル戦略と呼応し、都市</a:t>
            </a:r>
            <a:r>
              <a:rPr kumimoji="0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OS</a:t>
            </a:r>
            <a:r>
              <a:rPr kumimoji="0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の共通基盤化や市町村システム標準化を推進。</a:t>
            </a:r>
            <a:endParaRPr kumimoji="0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個人情報や行政データの効果的な活用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・コロナをきっかけとし、個人データ取り扱いに関する国民的議論を。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・万博や</a:t>
            </a:r>
            <a: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I</a:t>
            </a: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Ｒに向け、国民・府民のコンセンサス醸成。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ja-JP" sz="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社会的弱者を対象としたサービス拡充</a:t>
            </a:r>
            <a:endParaRPr kumimoji="1" lang="ja-JP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・高齢者、学童・幼児、中小・零細企業、非正規労働者などを支援。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公民共同エコシステム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によるサービス構築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・パートナーズフォーラムをｎ：ｎの協議の場に。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50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・自治体の社会的課題解決＝民間のビジネス市場。</a:t>
            </a:r>
            <a:endParaRPr kumimoji="0" lang="ja-JP" altLang="ja-JP" sz="1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6BB49170-90B8-479B-9419-EFC4E9E6B6FA}"/>
              </a:ext>
            </a:extLst>
          </p:cNvPr>
          <p:cNvGrpSpPr/>
          <p:nvPr/>
        </p:nvGrpSpPr>
        <p:grpSpPr>
          <a:xfrm>
            <a:off x="3489668" y="1692003"/>
            <a:ext cx="241511" cy="338554"/>
            <a:chOff x="558017" y="1649367"/>
            <a:chExt cx="246582" cy="338554"/>
          </a:xfrm>
        </p:grpSpPr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244FD44B-DA4E-4949-9C03-23D0333BFC3D}"/>
                </a:ext>
              </a:extLst>
            </p:cNvPr>
            <p:cNvSpPr/>
            <p:nvPr/>
          </p:nvSpPr>
          <p:spPr>
            <a:xfrm>
              <a:off x="558017" y="1695353"/>
              <a:ext cx="246582" cy="24658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1D9BBB22-AC36-44C9-8D24-50ECE5B86BA0}"/>
                </a:ext>
              </a:extLst>
            </p:cNvPr>
            <p:cNvSpPr/>
            <p:nvPr/>
          </p:nvSpPr>
          <p:spPr>
            <a:xfrm>
              <a:off x="563676" y="1649367"/>
              <a:ext cx="24005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1</a:t>
              </a:r>
              <a:endPara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2D56F50E-554B-4318-9637-B971431D3103}"/>
              </a:ext>
            </a:extLst>
          </p:cNvPr>
          <p:cNvGrpSpPr/>
          <p:nvPr/>
        </p:nvGrpSpPr>
        <p:grpSpPr>
          <a:xfrm>
            <a:off x="3441977" y="2257425"/>
            <a:ext cx="333163" cy="338554"/>
            <a:chOff x="509324" y="1372823"/>
            <a:chExt cx="340158" cy="338554"/>
          </a:xfrm>
        </p:grpSpPr>
        <p:sp>
          <p:nvSpPr>
            <p:cNvPr id="75" name="正方形/長方形 74">
              <a:extLst>
                <a:ext uri="{FF2B5EF4-FFF2-40B4-BE49-F238E27FC236}">
                  <a16:creationId xmlns:a16="http://schemas.microsoft.com/office/drawing/2014/main" id="{129D9135-1195-450A-969C-5070922E5430}"/>
                </a:ext>
              </a:extLst>
            </p:cNvPr>
            <p:cNvSpPr/>
            <p:nvPr/>
          </p:nvSpPr>
          <p:spPr>
            <a:xfrm>
              <a:off x="558017" y="1424660"/>
              <a:ext cx="246582" cy="24658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AEAD06BF-2373-4E69-9120-2B68F9CABE75}"/>
                </a:ext>
              </a:extLst>
            </p:cNvPr>
            <p:cNvSpPr/>
            <p:nvPr/>
          </p:nvSpPr>
          <p:spPr>
            <a:xfrm>
              <a:off x="509324" y="1372823"/>
              <a:ext cx="3401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2</a:t>
              </a:r>
              <a:endPara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DE4A4C6A-90B4-4310-8F7D-D1D38AB3F677}"/>
              </a:ext>
            </a:extLst>
          </p:cNvPr>
          <p:cNvGrpSpPr/>
          <p:nvPr/>
        </p:nvGrpSpPr>
        <p:grpSpPr>
          <a:xfrm>
            <a:off x="3441977" y="2824376"/>
            <a:ext cx="333163" cy="338554"/>
            <a:chOff x="513493" y="1094812"/>
            <a:chExt cx="340158" cy="338554"/>
          </a:xfrm>
        </p:grpSpPr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C97A7A92-1FD6-4AD2-A04D-A657E53F520D}"/>
                </a:ext>
              </a:extLst>
            </p:cNvPr>
            <p:cNvSpPr/>
            <p:nvPr/>
          </p:nvSpPr>
          <p:spPr>
            <a:xfrm>
              <a:off x="557790" y="1140798"/>
              <a:ext cx="246582" cy="24658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CDD3DD71-B0F1-464C-95ED-73892C79F4A4}"/>
                </a:ext>
              </a:extLst>
            </p:cNvPr>
            <p:cNvSpPr/>
            <p:nvPr/>
          </p:nvSpPr>
          <p:spPr>
            <a:xfrm>
              <a:off x="513493" y="1094812"/>
              <a:ext cx="3401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3</a:t>
              </a:r>
              <a:endPara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4FD5C599-70C0-44F7-8813-D09EBC7CF843}"/>
              </a:ext>
            </a:extLst>
          </p:cNvPr>
          <p:cNvGrpSpPr/>
          <p:nvPr/>
        </p:nvGrpSpPr>
        <p:grpSpPr>
          <a:xfrm>
            <a:off x="3445566" y="3419775"/>
            <a:ext cx="333163" cy="338554"/>
            <a:chOff x="506710" y="785459"/>
            <a:chExt cx="340158" cy="338554"/>
          </a:xfrm>
        </p:grpSpPr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65269404-7FBF-4A3A-9EF8-EF3BD1C50585}"/>
                </a:ext>
              </a:extLst>
            </p:cNvPr>
            <p:cNvSpPr/>
            <p:nvPr/>
          </p:nvSpPr>
          <p:spPr>
            <a:xfrm>
              <a:off x="557790" y="831445"/>
              <a:ext cx="246582" cy="24658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680DDC71-F086-4A44-88CB-A55C76C8D1F5}"/>
                </a:ext>
              </a:extLst>
            </p:cNvPr>
            <p:cNvSpPr/>
            <p:nvPr/>
          </p:nvSpPr>
          <p:spPr>
            <a:xfrm>
              <a:off x="506710" y="785459"/>
              <a:ext cx="3401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4</a:t>
              </a:r>
              <a:endPara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A881933D-8248-40E2-832A-A6B4ED84E0AD}"/>
              </a:ext>
            </a:extLst>
          </p:cNvPr>
          <p:cNvGrpSpPr/>
          <p:nvPr/>
        </p:nvGrpSpPr>
        <p:grpSpPr>
          <a:xfrm>
            <a:off x="3446186" y="3844656"/>
            <a:ext cx="333163" cy="338554"/>
            <a:chOff x="507979" y="599401"/>
            <a:chExt cx="340158" cy="338554"/>
          </a:xfrm>
        </p:grpSpPr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7A142E5C-8899-404A-8C58-A47A74A2B2AE}"/>
                </a:ext>
              </a:extLst>
            </p:cNvPr>
            <p:cNvSpPr/>
            <p:nvPr/>
          </p:nvSpPr>
          <p:spPr>
            <a:xfrm>
              <a:off x="557790" y="646512"/>
              <a:ext cx="246582" cy="246582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AC4C681C-4F2D-4ACF-BF2E-720CAAD6B6FD}"/>
                </a:ext>
              </a:extLst>
            </p:cNvPr>
            <p:cNvSpPr/>
            <p:nvPr/>
          </p:nvSpPr>
          <p:spPr>
            <a:xfrm>
              <a:off x="507979" y="599401"/>
              <a:ext cx="3401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5</a:t>
              </a:r>
              <a:endPara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aphicFrame>
        <p:nvGraphicFramePr>
          <p:cNvPr id="2" name="表 5">
            <a:extLst>
              <a:ext uri="{FF2B5EF4-FFF2-40B4-BE49-F238E27FC236}">
                <a16:creationId xmlns:a16="http://schemas.microsoft.com/office/drawing/2014/main" id="{17929FB9-DD42-4C54-B659-9FDB79BFE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142175"/>
              </p:ext>
            </p:extLst>
          </p:nvPr>
        </p:nvGraphicFramePr>
        <p:xfrm>
          <a:off x="237805" y="4618018"/>
          <a:ext cx="8746851" cy="2123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68">
                  <a:extLst>
                    <a:ext uri="{9D8B030D-6E8A-4147-A177-3AD203B41FA5}">
                      <a16:colId xmlns:a16="http://schemas.microsoft.com/office/drawing/2014/main" val="348413829"/>
                    </a:ext>
                  </a:extLst>
                </a:gridCol>
                <a:gridCol w="1691461">
                  <a:extLst>
                    <a:ext uri="{9D8B030D-6E8A-4147-A177-3AD203B41FA5}">
                      <a16:colId xmlns:a16="http://schemas.microsoft.com/office/drawing/2014/main" val="3761682348"/>
                    </a:ext>
                  </a:extLst>
                </a:gridCol>
                <a:gridCol w="1691461">
                  <a:extLst>
                    <a:ext uri="{9D8B030D-6E8A-4147-A177-3AD203B41FA5}">
                      <a16:colId xmlns:a16="http://schemas.microsoft.com/office/drawing/2014/main" val="1639118683"/>
                    </a:ext>
                  </a:extLst>
                </a:gridCol>
                <a:gridCol w="1691461">
                  <a:extLst>
                    <a:ext uri="{9D8B030D-6E8A-4147-A177-3AD203B41FA5}">
                      <a16:colId xmlns:a16="http://schemas.microsoft.com/office/drawing/2014/main" val="2836600616"/>
                    </a:ext>
                  </a:extLst>
                </a:gridCol>
              </a:tblGrid>
              <a:tr h="28248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重点施策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バージョンアップに向けたスマートシティ戦略の追加要素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367522"/>
                  </a:ext>
                </a:extLst>
              </a:tr>
              <a:tr h="28703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都市免疫力の強化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従来型公民連携方式の見直し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</a:t>
                      </a:r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政府デジタル戦略の取り込み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717520"/>
                  </a:ext>
                </a:extLst>
              </a:tr>
              <a:tr h="25624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</a:t>
                      </a:r>
                      <a:r>
                        <a:rPr kumimoji="1" lang="ja-JP" altLang="en-US" sz="1200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スマートシティ・サービスの広域化と一元化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755164"/>
                  </a:ext>
                </a:extLst>
              </a:tr>
              <a:tr h="4270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  <a:sym typeface="Wingdings" panose="05000000000000000000" pitchFamily="2" charset="2"/>
                        </a:rPr>
                        <a:t>　　 地方分権に適したデジタル・アーキテクチャー</a:t>
                      </a:r>
                      <a:endParaRPr kumimoji="1" lang="en-US" altLang="ja-JP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  <a:sym typeface="Wingdings" panose="05000000000000000000" pitchFamily="2" charset="2"/>
                        </a:rPr>
                        <a:t>　 　「基盤は統一、機能は分散」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163467"/>
                  </a:ext>
                </a:extLst>
              </a:tr>
              <a:tr h="2562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  <a:sym typeface="Wingdings" panose="05000000000000000000" pitchFamily="2" charset="2"/>
                        </a:rPr>
                        <a:t>　　 個人情報や行政データの効果的な活用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517441"/>
                  </a:ext>
                </a:extLst>
              </a:tr>
              <a:tr h="2562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  <a:sym typeface="Wingdings" panose="05000000000000000000" pitchFamily="2" charset="2"/>
                        </a:rPr>
                        <a:t>　　 社会的弱者を対象としたサービス拡充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3291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  <a:sym typeface="Wingdings" panose="05000000000000000000" pitchFamily="2" charset="2"/>
                        </a:rPr>
                        <a:t>　　 公民共同エコシステムによるサービス構築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◎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036425"/>
                  </a:ext>
                </a:extLst>
              </a:tr>
            </a:tbl>
          </a:graphicData>
        </a:graphic>
      </p:graphicFrame>
      <p:grpSp>
        <p:nvGrpSpPr>
          <p:cNvPr id="3" name="グループ化 2"/>
          <p:cNvGrpSpPr/>
          <p:nvPr/>
        </p:nvGrpSpPr>
        <p:grpSpPr>
          <a:xfrm>
            <a:off x="2045694" y="1568712"/>
            <a:ext cx="1234037" cy="338554"/>
            <a:chOff x="1827570" y="1251963"/>
            <a:chExt cx="1234037" cy="338554"/>
          </a:xfrm>
        </p:grpSpPr>
        <p:sp>
          <p:nvSpPr>
            <p:cNvPr id="9" name="角丸四角形 29">
              <a:extLst>
                <a:ext uri="{FF2B5EF4-FFF2-40B4-BE49-F238E27FC236}">
                  <a16:creationId xmlns:a16="http://schemas.microsoft.com/office/drawing/2014/main" id="{FD0B1CC5-F3EA-435D-9066-32D3A8855240}"/>
                </a:ext>
              </a:extLst>
            </p:cNvPr>
            <p:cNvSpPr/>
            <p:nvPr/>
          </p:nvSpPr>
          <p:spPr>
            <a:xfrm>
              <a:off x="1838813" y="1289818"/>
              <a:ext cx="1189870" cy="281808"/>
            </a:xfrm>
            <a:prstGeom prst="hexagon">
              <a:avLst>
                <a:gd name="adj" fmla="val 0"/>
                <a:gd name="vf" fmla="val 115470"/>
              </a:avLst>
            </a:prstGeom>
            <a:solidFill>
              <a:srgbClr val="0070C0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310D760C-FD2E-47AE-A6AA-801113E15305}"/>
                </a:ext>
              </a:extLst>
            </p:cNvPr>
            <p:cNvSpPr/>
            <p:nvPr/>
          </p:nvSpPr>
          <p:spPr>
            <a:xfrm>
              <a:off x="1827570" y="1251963"/>
              <a:ext cx="123403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3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つの要素</a:t>
              </a:r>
              <a:endPara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237807" y="2060314"/>
            <a:ext cx="2495209" cy="2170881"/>
            <a:chOff x="220436" y="1796100"/>
            <a:chExt cx="2495209" cy="2170881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856011" y="1796100"/>
              <a:ext cx="1338164" cy="1224000"/>
              <a:chOff x="856011" y="1796100"/>
              <a:chExt cx="1338164" cy="1224000"/>
            </a:xfrm>
          </p:grpSpPr>
          <p:sp>
            <p:nvSpPr>
              <p:cNvPr id="19" name="六角形 18"/>
              <p:cNvSpPr/>
              <p:nvPr/>
            </p:nvSpPr>
            <p:spPr>
              <a:xfrm rot="16200000">
                <a:off x="857515" y="1796100"/>
                <a:ext cx="1224000" cy="1224000"/>
              </a:xfrm>
              <a:prstGeom prst="hexagon">
                <a:avLst/>
              </a:prstGeom>
              <a:solidFill>
                <a:srgbClr val="FF6699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856011" y="2208601"/>
                <a:ext cx="1338164" cy="5571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都市免疫力の強化</a:t>
                </a:r>
                <a:endParaRPr kumimoji="0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grpSp>
            <p:nvGrpSpPr>
              <p:cNvPr id="36" name="グループ化 35"/>
              <p:cNvGrpSpPr/>
              <p:nvPr/>
            </p:nvGrpSpPr>
            <p:grpSpPr>
              <a:xfrm>
                <a:off x="1316043" y="1863148"/>
                <a:ext cx="298480" cy="307777"/>
                <a:chOff x="6928165" y="538889"/>
                <a:chExt cx="293830" cy="425058"/>
              </a:xfrm>
            </p:grpSpPr>
            <p:sp>
              <p:nvSpPr>
                <p:cNvPr id="35" name="楕円 34"/>
                <p:cNvSpPr/>
                <p:nvPr/>
              </p:nvSpPr>
              <p:spPr>
                <a:xfrm>
                  <a:off x="6970355" y="616064"/>
                  <a:ext cx="212635" cy="29830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32" name="正方形/長方形 31"/>
                <p:cNvSpPr/>
                <p:nvPr/>
              </p:nvSpPr>
              <p:spPr>
                <a:xfrm>
                  <a:off x="6928165" y="538889"/>
                  <a:ext cx="293830" cy="42505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ja-JP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6699"/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1</a:t>
                  </a:r>
                  <a:endParaRPr kumimoji="0" lang="ja-JP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99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endParaRPr>
                </a:p>
              </p:txBody>
            </p:sp>
          </p:grpSp>
        </p:grpSp>
        <p:grpSp>
          <p:nvGrpSpPr>
            <p:cNvPr id="50" name="グループ化 49"/>
            <p:cNvGrpSpPr/>
            <p:nvPr/>
          </p:nvGrpSpPr>
          <p:grpSpPr>
            <a:xfrm>
              <a:off x="220436" y="2742981"/>
              <a:ext cx="1224000" cy="1224000"/>
              <a:chOff x="857515" y="1796100"/>
              <a:chExt cx="1224000" cy="1224000"/>
            </a:xfrm>
          </p:grpSpPr>
          <p:sp>
            <p:nvSpPr>
              <p:cNvPr id="51" name="六角形 50"/>
              <p:cNvSpPr/>
              <p:nvPr/>
            </p:nvSpPr>
            <p:spPr>
              <a:xfrm rot="16200000">
                <a:off x="857515" y="1796100"/>
                <a:ext cx="1224000" cy="1224000"/>
              </a:xfrm>
              <a:prstGeom prst="hexagon">
                <a:avLst/>
              </a:prstGeom>
              <a:solidFill>
                <a:srgbClr val="FF6699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>
                <a:off x="951839" y="2151910"/>
                <a:ext cx="1026904" cy="6924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3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従来型公民連携方式の見直し　</a:t>
                </a:r>
              </a:p>
            </p:txBody>
          </p:sp>
          <p:grpSp>
            <p:nvGrpSpPr>
              <p:cNvPr id="53" name="グループ化 52"/>
              <p:cNvGrpSpPr/>
              <p:nvPr/>
            </p:nvGrpSpPr>
            <p:grpSpPr>
              <a:xfrm>
                <a:off x="1304830" y="1863148"/>
                <a:ext cx="320922" cy="307777"/>
                <a:chOff x="6917117" y="538889"/>
                <a:chExt cx="315922" cy="425058"/>
              </a:xfrm>
            </p:grpSpPr>
            <p:sp>
              <p:nvSpPr>
                <p:cNvPr id="54" name="楕円 53"/>
                <p:cNvSpPr/>
                <p:nvPr/>
              </p:nvSpPr>
              <p:spPr>
                <a:xfrm>
                  <a:off x="6970355" y="616064"/>
                  <a:ext cx="212635" cy="29830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55" name="正方形/長方形 54"/>
                <p:cNvSpPr/>
                <p:nvPr/>
              </p:nvSpPr>
              <p:spPr>
                <a:xfrm>
                  <a:off x="6917117" y="538889"/>
                  <a:ext cx="315922" cy="42505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ja-JP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6699"/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2</a:t>
                  </a:r>
                  <a:endParaRPr kumimoji="0" lang="ja-JP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99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endParaRPr>
                </a:p>
              </p:txBody>
            </p:sp>
          </p:grpSp>
        </p:grpSp>
        <p:grpSp>
          <p:nvGrpSpPr>
            <p:cNvPr id="56" name="グループ化 55"/>
            <p:cNvGrpSpPr/>
            <p:nvPr/>
          </p:nvGrpSpPr>
          <p:grpSpPr>
            <a:xfrm>
              <a:off x="1491645" y="2742981"/>
              <a:ext cx="1224000" cy="1224000"/>
              <a:chOff x="857515" y="1796100"/>
              <a:chExt cx="1224000" cy="1224000"/>
            </a:xfrm>
          </p:grpSpPr>
          <p:sp>
            <p:nvSpPr>
              <p:cNvPr id="57" name="六角形 56"/>
              <p:cNvSpPr/>
              <p:nvPr/>
            </p:nvSpPr>
            <p:spPr>
              <a:xfrm rot="16200000">
                <a:off x="857515" y="1796100"/>
                <a:ext cx="1224000" cy="1224000"/>
              </a:xfrm>
              <a:prstGeom prst="hexagon">
                <a:avLst/>
              </a:prstGeom>
              <a:solidFill>
                <a:srgbClr val="FF6699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884450" y="2147365"/>
                <a:ext cx="1197065" cy="6924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3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政府の</a:t>
                </a:r>
                <a:endParaRPr kumimoji="1" lang="en-US" altLang="ja-JP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3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デジタル政策</a:t>
                </a:r>
                <a:endParaRPr kumimoji="1" lang="en-US" altLang="ja-JP" sz="13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3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rPr>
                  <a:t>との連携</a:t>
                </a:r>
              </a:p>
            </p:txBody>
          </p:sp>
          <p:grpSp>
            <p:nvGrpSpPr>
              <p:cNvPr id="59" name="グループ化 58"/>
              <p:cNvGrpSpPr/>
              <p:nvPr/>
            </p:nvGrpSpPr>
            <p:grpSpPr>
              <a:xfrm>
                <a:off x="1304830" y="1863148"/>
                <a:ext cx="320922" cy="307777"/>
                <a:chOff x="6917118" y="538889"/>
                <a:chExt cx="315922" cy="425058"/>
              </a:xfrm>
            </p:grpSpPr>
            <p:sp>
              <p:nvSpPr>
                <p:cNvPr id="60" name="楕円 59"/>
                <p:cNvSpPr/>
                <p:nvPr/>
              </p:nvSpPr>
              <p:spPr>
                <a:xfrm>
                  <a:off x="6970355" y="616064"/>
                  <a:ext cx="212635" cy="29830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61" name="正方形/長方形 60"/>
                <p:cNvSpPr/>
                <p:nvPr/>
              </p:nvSpPr>
              <p:spPr>
                <a:xfrm>
                  <a:off x="6917118" y="538889"/>
                  <a:ext cx="315922" cy="42505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1" lang="en-US" altLang="ja-JP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6699"/>
                      </a:solidFill>
                      <a:effectLst/>
                      <a:uLnTx/>
                      <a:uFillTx/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rPr>
                    <a:t>3</a:t>
                  </a:r>
                  <a:endParaRPr kumimoji="0" lang="ja-JP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6699"/>
                    </a:solidFill>
                    <a:effectLst/>
                    <a:uLnTx/>
                    <a:uFillTx/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endParaRPr>
                </a:p>
              </p:txBody>
            </p:sp>
          </p:grpSp>
        </p:grpSp>
      </p:grpSp>
      <p:sp>
        <p:nvSpPr>
          <p:cNvPr id="15" name="ストライプ矢印 14"/>
          <p:cNvSpPr/>
          <p:nvPr/>
        </p:nvSpPr>
        <p:spPr>
          <a:xfrm>
            <a:off x="2706965" y="2492779"/>
            <a:ext cx="585119" cy="938581"/>
          </a:xfrm>
          <a:prstGeom prst="stripedRightArrow">
            <a:avLst>
              <a:gd name="adj1" fmla="val 50000"/>
              <a:gd name="adj2" fmla="val 54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二等辺三角形 25"/>
          <p:cNvSpPr/>
          <p:nvPr/>
        </p:nvSpPr>
        <p:spPr>
          <a:xfrm rot="5400000">
            <a:off x="236259" y="1026010"/>
            <a:ext cx="171623" cy="147951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8187742" y="84873"/>
            <a:ext cx="800219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資料３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A881933D-8248-40E2-832A-A6B4ED84E0AD}"/>
              </a:ext>
            </a:extLst>
          </p:cNvPr>
          <p:cNvGrpSpPr/>
          <p:nvPr/>
        </p:nvGrpSpPr>
        <p:grpSpPr>
          <a:xfrm>
            <a:off x="237805" y="6465018"/>
            <a:ext cx="301686" cy="276999"/>
            <a:chOff x="548169" y="612701"/>
            <a:chExt cx="308020" cy="276999"/>
          </a:xfrm>
        </p:grpSpPr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7A142E5C-8899-404A-8C58-A47A74A2B2AE}"/>
                </a:ext>
              </a:extLst>
            </p:cNvPr>
            <p:cNvSpPr/>
            <p:nvPr/>
          </p:nvSpPr>
          <p:spPr>
            <a:xfrm>
              <a:off x="599987" y="646512"/>
              <a:ext cx="204385" cy="20438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AC4C681C-4F2D-4ACF-BF2E-720CAAD6B6FD}"/>
                </a:ext>
              </a:extLst>
            </p:cNvPr>
            <p:cNvSpPr/>
            <p:nvPr/>
          </p:nvSpPr>
          <p:spPr>
            <a:xfrm>
              <a:off x="548169" y="612701"/>
              <a:ext cx="30802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5</a:t>
              </a:r>
              <a:endPara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A881933D-8248-40E2-832A-A6B4ED84E0AD}"/>
              </a:ext>
            </a:extLst>
          </p:cNvPr>
          <p:cNvGrpSpPr/>
          <p:nvPr/>
        </p:nvGrpSpPr>
        <p:grpSpPr>
          <a:xfrm>
            <a:off x="237805" y="6192362"/>
            <a:ext cx="301685" cy="276999"/>
            <a:chOff x="548169" y="612701"/>
            <a:chExt cx="308019" cy="276999"/>
          </a:xfrm>
        </p:grpSpPr>
        <p:sp>
          <p:nvSpPr>
            <p:cNvPr id="83" name="正方形/長方形 82">
              <a:extLst>
                <a:ext uri="{FF2B5EF4-FFF2-40B4-BE49-F238E27FC236}">
                  <a16:creationId xmlns:a16="http://schemas.microsoft.com/office/drawing/2014/main" id="{7A142E5C-8899-404A-8C58-A47A74A2B2AE}"/>
                </a:ext>
              </a:extLst>
            </p:cNvPr>
            <p:cNvSpPr/>
            <p:nvPr/>
          </p:nvSpPr>
          <p:spPr>
            <a:xfrm>
              <a:off x="599987" y="646512"/>
              <a:ext cx="204385" cy="20438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84" name="正方形/長方形 83">
              <a:extLst>
                <a:ext uri="{FF2B5EF4-FFF2-40B4-BE49-F238E27FC236}">
                  <a16:creationId xmlns:a16="http://schemas.microsoft.com/office/drawing/2014/main" id="{AC4C681C-4F2D-4ACF-BF2E-720CAAD6B6FD}"/>
                </a:ext>
              </a:extLst>
            </p:cNvPr>
            <p:cNvSpPr/>
            <p:nvPr/>
          </p:nvSpPr>
          <p:spPr>
            <a:xfrm>
              <a:off x="548169" y="612701"/>
              <a:ext cx="3080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４</a:t>
              </a:r>
              <a:endPara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A881933D-8248-40E2-832A-A6B4ED84E0AD}"/>
              </a:ext>
            </a:extLst>
          </p:cNvPr>
          <p:cNvGrpSpPr/>
          <p:nvPr/>
        </p:nvGrpSpPr>
        <p:grpSpPr>
          <a:xfrm>
            <a:off x="245203" y="5916224"/>
            <a:ext cx="301685" cy="276999"/>
            <a:chOff x="548169" y="612701"/>
            <a:chExt cx="308019" cy="276999"/>
          </a:xfrm>
        </p:grpSpPr>
        <p:sp>
          <p:nvSpPr>
            <p:cNvPr id="86" name="正方形/長方形 85">
              <a:extLst>
                <a:ext uri="{FF2B5EF4-FFF2-40B4-BE49-F238E27FC236}">
                  <a16:creationId xmlns:a16="http://schemas.microsoft.com/office/drawing/2014/main" id="{7A142E5C-8899-404A-8C58-A47A74A2B2AE}"/>
                </a:ext>
              </a:extLst>
            </p:cNvPr>
            <p:cNvSpPr/>
            <p:nvPr/>
          </p:nvSpPr>
          <p:spPr>
            <a:xfrm>
              <a:off x="599987" y="646512"/>
              <a:ext cx="204385" cy="20438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87" name="正方形/長方形 86">
              <a:extLst>
                <a:ext uri="{FF2B5EF4-FFF2-40B4-BE49-F238E27FC236}">
                  <a16:creationId xmlns:a16="http://schemas.microsoft.com/office/drawing/2014/main" id="{AC4C681C-4F2D-4ACF-BF2E-720CAAD6B6FD}"/>
                </a:ext>
              </a:extLst>
            </p:cNvPr>
            <p:cNvSpPr/>
            <p:nvPr/>
          </p:nvSpPr>
          <p:spPr>
            <a:xfrm>
              <a:off x="548169" y="612701"/>
              <a:ext cx="3080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３</a:t>
              </a:r>
              <a:endPara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A881933D-8248-40E2-832A-A6B4ED84E0AD}"/>
              </a:ext>
            </a:extLst>
          </p:cNvPr>
          <p:cNvGrpSpPr/>
          <p:nvPr/>
        </p:nvGrpSpPr>
        <p:grpSpPr>
          <a:xfrm>
            <a:off x="245203" y="5559308"/>
            <a:ext cx="301685" cy="276999"/>
            <a:chOff x="548169" y="612701"/>
            <a:chExt cx="308019" cy="276999"/>
          </a:xfrm>
        </p:grpSpPr>
        <p:sp>
          <p:nvSpPr>
            <p:cNvPr id="89" name="正方形/長方形 88">
              <a:extLst>
                <a:ext uri="{FF2B5EF4-FFF2-40B4-BE49-F238E27FC236}">
                  <a16:creationId xmlns:a16="http://schemas.microsoft.com/office/drawing/2014/main" id="{7A142E5C-8899-404A-8C58-A47A74A2B2AE}"/>
                </a:ext>
              </a:extLst>
            </p:cNvPr>
            <p:cNvSpPr/>
            <p:nvPr/>
          </p:nvSpPr>
          <p:spPr>
            <a:xfrm>
              <a:off x="599987" y="646512"/>
              <a:ext cx="204385" cy="20438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90" name="正方形/長方形 89">
              <a:extLst>
                <a:ext uri="{FF2B5EF4-FFF2-40B4-BE49-F238E27FC236}">
                  <a16:creationId xmlns:a16="http://schemas.microsoft.com/office/drawing/2014/main" id="{AC4C681C-4F2D-4ACF-BF2E-720CAAD6B6FD}"/>
                </a:ext>
              </a:extLst>
            </p:cNvPr>
            <p:cNvSpPr/>
            <p:nvPr/>
          </p:nvSpPr>
          <p:spPr>
            <a:xfrm>
              <a:off x="548169" y="612701"/>
              <a:ext cx="3080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２</a:t>
              </a:r>
              <a:endPara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A881933D-8248-40E2-832A-A6B4ED84E0AD}"/>
              </a:ext>
            </a:extLst>
          </p:cNvPr>
          <p:cNvGrpSpPr/>
          <p:nvPr/>
        </p:nvGrpSpPr>
        <p:grpSpPr>
          <a:xfrm>
            <a:off x="258286" y="5190555"/>
            <a:ext cx="280846" cy="276999"/>
            <a:chOff x="558807" y="612701"/>
            <a:chExt cx="286742" cy="276999"/>
          </a:xfrm>
        </p:grpSpPr>
        <p:sp>
          <p:nvSpPr>
            <p:cNvPr id="92" name="正方形/長方形 91">
              <a:extLst>
                <a:ext uri="{FF2B5EF4-FFF2-40B4-BE49-F238E27FC236}">
                  <a16:creationId xmlns:a16="http://schemas.microsoft.com/office/drawing/2014/main" id="{7A142E5C-8899-404A-8C58-A47A74A2B2AE}"/>
                </a:ext>
              </a:extLst>
            </p:cNvPr>
            <p:cNvSpPr/>
            <p:nvPr/>
          </p:nvSpPr>
          <p:spPr>
            <a:xfrm>
              <a:off x="599987" y="646512"/>
              <a:ext cx="204385" cy="20438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93" name="正方形/長方形 92">
              <a:extLst>
                <a:ext uri="{FF2B5EF4-FFF2-40B4-BE49-F238E27FC236}">
                  <a16:creationId xmlns:a16="http://schemas.microsoft.com/office/drawing/2014/main" id="{AC4C681C-4F2D-4ACF-BF2E-720CAAD6B6FD}"/>
                </a:ext>
              </a:extLst>
            </p:cNvPr>
            <p:cNvSpPr/>
            <p:nvPr/>
          </p:nvSpPr>
          <p:spPr>
            <a:xfrm>
              <a:off x="558807" y="612701"/>
              <a:ext cx="28674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１</a:t>
              </a:r>
              <a:endPara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4110950" y="4932958"/>
            <a:ext cx="256802" cy="230832"/>
            <a:chOff x="3975598" y="4806617"/>
            <a:chExt cx="256802" cy="230832"/>
          </a:xfrm>
        </p:grpSpPr>
        <p:sp>
          <p:nvSpPr>
            <p:cNvPr id="7" name="楕円 6"/>
            <p:cNvSpPr/>
            <p:nvPr/>
          </p:nvSpPr>
          <p:spPr>
            <a:xfrm>
              <a:off x="4021922" y="4846789"/>
              <a:ext cx="164154" cy="1641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3975598" y="4806617"/>
              <a:ext cx="256802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99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１</a:t>
              </a:r>
              <a:endPara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5614525" y="4922527"/>
            <a:ext cx="272831" cy="230832"/>
            <a:chOff x="3971060" y="4803019"/>
            <a:chExt cx="272831" cy="230832"/>
          </a:xfrm>
        </p:grpSpPr>
        <p:sp>
          <p:nvSpPr>
            <p:cNvPr id="96" name="楕円 95"/>
            <p:cNvSpPr/>
            <p:nvPr/>
          </p:nvSpPr>
          <p:spPr>
            <a:xfrm>
              <a:off x="4021922" y="4846789"/>
              <a:ext cx="164154" cy="1641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3971060" y="4803019"/>
              <a:ext cx="272831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99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２</a:t>
              </a:r>
              <a:endPara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98" name="グループ化 97"/>
          <p:cNvGrpSpPr/>
          <p:nvPr/>
        </p:nvGrpSpPr>
        <p:grpSpPr>
          <a:xfrm>
            <a:off x="7279989" y="4922527"/>
            <a:ext cx="272832" cy="230832"/>
            <a:chOff x="3971059" y="4803019"/>
            <a:chExt cx="272832" cy="230832"/>
          </a:xfrm>
        </p:grpSpPr>
        <p:sp>
          <p:nvSpPr>
            <p:cNvPr id="99" name="楕円 98"/>
            <p:cNvSpPr/>
            <p:nvPr/>
          </p:nvSpPr>
          <p:spPr>
            <a:xfrm>
              <a:off x="4021922" y="4846789"/>
              <a:ext cx="164154" cy="16415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3971059" y="4803019"/>
              <a:ext cx="272832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6699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+mn-cs"/>
                </a:rPr>
                <a:t>３</a:t>
              </a:r>
              <a:endPara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endParaRP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169336" y="108018"/>
            <a:ext cx="40078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大阪スマートシティ戦略への追加要素と重点施策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4B31B03-F4B6-42C7-83ED-C131A787EFCA}"/>
              </a:ext>
            </a:extLst>
          </p:cNvPr>
          <p:cNvSpPr/>
          <p:nvPr/>
        </p:nvSpPr>
        <p:spPr>
          <a:xfrm>
            <a:off x="247650" y="4618018"/>
            <a:ext cx="3667125" cy="212399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445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79377</TotalTime>
  <Words>382</Words>
  <Application>Microsoft Office PowerPoint</Application>
  <PresentationFormat>画面に合わせる (4:3)</PresentationFormat>
  <Paragraphs>71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狩野　俊明</dc:creator>
  <cp:lastModifiedBy>牧野　陽</cp:lastModifiedBy>
  <cp:revision>2019</cp:revision>
  <cp:lastPrinted>2020-09-13T06:17:25Z</cp:lastPrinted>
  <dcterms:created xsi:type="dcterms:W3CDTF">2020-06-05T02:17:07Z</dcterms:created>
  <dcterms:modified xsi:type="dcterms:W3CDTF">2020-12-24T01:18:47Z</dcterms:modified>
</cp:coreProperties>
</file>