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89" autoAdjust="0"/>
  </p:normalViewPr>
  <p:slideViewPr>
    <p:cSldViewPr>
      <p:cViewPr>
        <p:scale>
          <a:sx n="80" d="100"/>
          <a:sy n="80" d="100"/>
        </p:scale>
        <p:origin x="-108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1407251046180058"/>
          <c:y val="0.25395888743330225"/>
          <c:w val="0.34189488205014257"/>
          <c:h val="0.279992416590111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3.859079470736259E-2"/>
          <c:y val="7.2249589490968796E-2"/>
        </c:manualLayout>
      </c:layout>
      <c:overlay val="0"/>
      <c:txPr>
        <a:bodyPr/>
        <a:lstStyle/>
        <a:p>
          <a:pPr>
            <a:defRPr sz="1200"/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問い合わせ者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本人</c:v>
                </c:pt>
                <c:pt idx="1">
                  <c:v>家族</c:v>
                </c:pt>
                <c:pt idx="2">
                  <c:v>知人</c:v>
                </c:pt>
                <c:pt idx="3">
                  <c:v>医師・医療関係者</c:v>
                </c:pt>
                <c:pt idx="4">
                  <c:v>不明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</c:v>
                </c:pt>
                <c:pt idx="1">
                  <c:v>14</c:v>
                </c:pt>
                <c:pt idx="2">
                  <c:v>2</c:v>
                </c:pt>
                <c:pt idx="3">
                  <c:v>5</c:v>
                </c:pt>
                <c:pt idx="4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699001542332978"/>
          <c:y val="7.918406938263152E-2"/>
          <c:w val="0.36300998457667016"/>
          <c:h val="0.87052151089809426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3088888888888892"/>
          <c:y val="0.11235955056179775"/>
        </c:manualLayout>
      </c:layout>
      <c:overlay val="0"/>
      <c:txPr>
        <a:bodyPr/>
        <a:lstStyle/>
        <a:p>
          <a:pPr>
            <a:defRPr sz="1200"/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問い合わせ方法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電話</c:v>
                </c:pt>
                <c:pt idx="1">
                  <c:v>メール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33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4949664625255179"/>
          <c:y val="0.26331711345070635"/>
          <c:w val="0.34679965004374452"/>
          <c:h val="0.26816007549618093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ja-JP" altLang="en-US" sz="1200"/>
              <a:t>対応時間（電話）</a:t>
            </a:r>
          </a:p>
        </c:rich>
      </c:tx>
      <c:layout>
        <c:manualLayout>
          <c:xMode val="edge"/>
          <c:yMode val="edge"/>
          <c:x val="3.8730158730158733E-2"/>
          <c:y val="3.350083752093802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対応時間（電話）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5分</c:v>
                </c:pt>
                <c:pt idx="1">
                  <c:v>10分</c:v>
                </c:pt>
                <c:pt idx="2">
                  <c:v>15分</c:v>
                </c:pt>
                <c:pt idx="3">
                  <c:v>20分</c:v>
                </c:pt>
                <c:pt idx="4">
                  <c:v>30分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16</c:v>
                </c:pt>
                <c:pt idx="1">
                  <c:v>11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0306850532572318"/>
          <c:y val="0.15686274509803921"/>
        </c:manualLayout>
      </c:layout>
      <c:overlay val="0"/>
      <c:txPr>
        <a:bodyPr/>
        <a:lstStyle/>
        <a:p>
          <a:pPr>
            <a:defRPr sz="1200"/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措置状況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一旦対応終了</c:v>
                </c:pt>
                <c:pt idx="1">
                  <c:v>他機関案内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26</c:v>
                </c:pt>
                <c:pt idx="1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pPr>
            <a:endParaRPr lang="ja-JP"/>
          </a:p>
        </c:txPr>
      </c:legendEntry>
      <c:layout>
        <c:manualLayout>
          <c:xMode val="edge"/>
          <c:yMode val="edge"/>
          <c:x val="0.66090173950928199"/>
          <c:y val="0.24294917680744452"/>
          <c:w val="0.3067095965231067"/>
          <c:h val="0.6902763625135093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7878393642417868"/>
          <c:y val="6.9549526425561198E-2"/>
        </c:manualLayout>
      </c:layout>
      <c:overlay val="0"/>
      <c:txPr>
        <a:bodyPr/>
        <a:lstStyle/>
        <a:p>
          <a:pPr>
            <a:defRPr sz="1400"/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がんの部位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Lbls>
            <c:dLbl>
              <c:idx val="13"/>
              <c:layout>
                <c:manualLayout>
                  <c:x val="-0.13234393107359804"/>
                  <c:y val="-5.9568044744990112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Sheet1!$A$2:$A$16</c:f>
              <c:strCache>
                <c:ptCount val="15"/>
                <c:pt idx="0">
                  <c:v>頭頸部がん</c:v>
                </c:pt>
                <c:pt idx="1">
                  <c:v>中皮腫</c:v>
                </c:pt>
                <c:pt idx="2">
                  <c:v>大腸がん</c:v>
                </c:pt>
                <c:pt idx="3">
                  <c:v>骨がん</c:v>
                </c:pt>
                <c:pt idx="4">
                  <c:v>膵臓がん</c:v>
                </c:pt>
                <c:pt idx="5">
                  <c:v>肝臓がん</c:v>
                </c:pt>
                <c:pt idx="6">
                  <c:v>肝門（リンパ節）がん</c:v>
                </c:pt>
                <c:pt idx="7">
                  <c:v>食道がん</c:v>
                </c:pt>
                <c:pt idx="8">
                  <c:v>乳がん</c:v>
                </c:pt>
                <c:pt idx="9">
                  <c:v>膀胱・尿道がん</c:v>
                </c:pt>
                <c:pt idx="10">
                  <c:v>小児がん</c:v>
                </c:pt>
                <c:pt idx="11">
                  <c:v>肺がん</c:v>
                </c:pt>
                <c:pt idx="12">
                  <c:v>膣がん</c:v>
                </c:pt>
                <c:pt idx="13">
                  <c:v>骨盤肉腫</c:v>
                </c:pt>
                <c:pt idx="14">
                  <c:v>不明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3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095881848256421"/>
          <c:y val="0.1722522872409048"/>
          <c:w val="0.32977302260519165"/>
          <c:h val="0.7715507278317709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89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271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40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8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16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335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74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700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06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43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23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A24EB-D7DB-430E-AC12-E42F2171E701}" type="datetimeFigureOut">
              <a:rPr kumimoji="1" lang="ja-JP" altLang="en-US" smtClean="0"/>
              <a:t>2014/12/1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AD083-50EF-4C74-B7C8-38D631399B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117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84548" y="620688"/>
            <a:ext cx="690450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chemeClr val="tx1"/>
                </a:solidFill>
              </a:rPr>
              <a:t>熊取町における</a:t>
            </a:r>
            <a:r>
              <a:rPr lang="en-US" altLang="ja-JP" sz="2400" dirty="0">
                <a:solidFill>
                  <a:schemeClr val="tx1"/>
                </a:solidFill>
              </a:rPr>
              <a:t>BNCT</a:t>
            </a:r>
            <a:r>
              <a:rPr lang="ja-JP" altLang="en-US" sz="2400" dirty="0">
                <a:solidFill>
                  <a:schemeClr val="tx1"/>
                </a:solidFill>
              </a:rPr>
              <a:t>の問い合わせ等の</a:t>
            </a:r>
            <a:r>
              <a:rPr lang="ja-JP" altLang="en-US" sz="2400" dirty="0" smtClean="0">
                <a:solidFill>
                  <a:schemeClr val="tx1"/>
                </a:solidFill>
              </a:rPr>
              <a:t>状況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8100392" y="218970"/>
            <a:ext cx="93610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参考</a:t>
            </a:r>
            <a:r>
              <a:rPr kumimoji="1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Ⅰ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061164"/>
              </p:ext>
            </p:extLst>
          </p:nvPr>
        </p:nvGraphicFramePr>
        <p:xfrm>
          <a:off x="395536" y="1844824"/>
          <a:ext cx="5004435" cy="731520"/>
        </p:xfrm>
        <a:graphic>
          <a:graphicData uri="http://schemas.openxmlformats.org/drawingml/2006/table">
            <a:tbl>
              <a:tblPr firstRow="1" firstCol="1" bandRow="1"/>
              <a:tblGrid>
                <a:gridCol w="1057275"/>
                <a:gridCol w="3101340"/>
                <a:gridCol w="84582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年度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相談窓口開設期間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件数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平成２３年度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約１２か月（２３年</a:t>
                      </a:r>
                      <a:r>
                        <a:rPr lang="ja-JP" sz="1200" kern="100" dirty="0" smtClean="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４月～</a:t>
                      </a:r>
                      <a:r>
                        <a:rPr lang="ja-JP" sz="1200" kern="100" dirty="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２４年３月）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１９件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平成２４年度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約　９か月（２４年</a:t>
                      </a:r>
                      <a:r>
                        <a:rPr lang="ja-JP" sz="1200" kern="100" dirty="0" smtClean="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４月～</a:t>
                      </a:r>
                      <a:r>
                        <a:rPr lang="ja-JP" sz="1200" kern="100" dirty="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２５年</a:t>
                      </a:r>
                      <a:r>
                        <a:rPr lang="ja-JP" sz="1200" kern="100" dirty="0" smtClean="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１月）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３１件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平成２５年度</a:t>
                      </a:r>
                      <a:endParaRPr lang="ja-JP" sz="105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約　３か月（２５年</a:t>
                      </a:r>
                      <a:r>
                        <a:rPr lang="ja-JP" sz="1200" kern="100" dirty="0" smtClean="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４月～</a:t>
                      </a:r>
                      <a:r>
                        <a:rPr lang="ja-JP" sz="1200" kern="100" dirty="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２５年</a:t>
                      </a:r>
                      <a:r>
                        <a:rPr lang="ja-JP" sz="1200" kern="100" dirty="0" smtClean="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８月</a:t>
                      </a:r>
                      <a:r>
                        <a:rPr lang="ja-JP" altLang="en-US" sz="1200" kern="100" dirty="0" smtClean="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）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/>
                          <a:ea typeface="HGPｺﾞｼｯｸM"/>
                          <a:cs typeface="Times New Roman"/>
                        </a:rPr>
                        <a:t>３３件</a:t>
                      </a:r>
                      <a:endParaRPr lang="ja-JP" sz="105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4548" y="1098902"/>
            <a:ext cx="83838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4700" algn="l"/>
                <a:tab pos="3929063" algn="l"/>
              </a:tabLst>
            </a:pPr>
            <a:r>
              <a:rPr kumimoji="1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SｺﾞｼｯｸE" pitchFamily="50" charset="-128"/>
                <a:ea typeface="HGSｺﾞｼｯｸE" pitchFamily="50" charset="-128"/>
                <a:cs typeface="Times New Roman" pitchFamily="18" charset="0"/>
              </a:rPr>
              <a:t>&lt;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SｺﾞｼｯｸE" pitchFamily="50" charset="-128"/>
                <a:ea typeface="HGSｺﾞｼｯｸE" pitchFamily="50" charset="-128"/>
                <a:cs typeface="Times New Roman" pitchFamily="18" charset="0"/>
              </a:rPr>
              <a:t>相談窓口の状況</a:t>
            </a:r>
            <a:r>
              <a:rPr kumimoji="1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SｺﾞｼｯｸE" pitchFamily="50" charset="-128"/>
                <a:ea typeface="HGSｺﾞｼｯｸE" pitchFamily="50" charset="-128"/>
                <a:cs typeface="Times New Roman" pitchFamily="18" charset="0"/>
              </a:rPr>
              <a:t>&gt;</a:t>
            </a:r>
            <a:endParaRPr kumimoji="1" lang="en-US" altLang="ja-JP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4700" algn="l"/>
                <a:tab pos="3929063" algn="l"/>
              </a:tabLst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HGPｺﾞｼｯｸM" pitchFamily="50" charset="-128"/>
                <a:cs typeface="Times New Roman" pitchFamily="18" charset="0"/>
              </a:rPr>
              <a:t>熊取町では、ホウ素中性子捕捉療法を一般の方々に紹介するとともに、医療照射を希望する方を、京都大学原子炉実験所につなぐことを目的とした相談窓口を、平成</a:t>
            </a:r>
            <a:r>
              <a:rPr kumimoji="1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HGPｺﾞｼｯｸM" pitchFamily="50" charset="-128"/>
                <a:cs typeface="Times New Roman" pitchFamily="18" charset="0"/>
              </a:rPr>
              <a:t>23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HGPｺﾞｼｯｸM" pitchFamily="50" charset="-128"/>
                <a:cs typeface="Times New Roman" pitchFamily="18" charset="0"/>
              </a:rPr>
              <a:t>年</a:t>
            </a:r>
            <a:r>
              <a:rPr kumimoji="1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HGPｺﾞｼｯｸM" pitchFamily="50" charset="-128"/>
                <a:cs typeface="Times New Roman" pitchFamily="18" charset="0"/>
              </a:rPr>
              <a:t>4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HGPｺﾞｼｯｸM" pitchFamily="50" charset="-128"/>
                <a:cs typeface="Times New Roman" pitchFamily="18" charset="0"/>
              </a:rPr>
              <a:t>月から設置・運営（原則</a:t>
            </a:r>
            <a:r>
              <a:rPr kumimoji="1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HGPｺﾞｼｯｸM" pitchFamily="50" charset="-128"/>
                <a:cs typeface="Times New Roman" pitchFamily="18" charset="0"/>
              </a:rPr>
              <a:t>KUR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HGPｺﾞｼｯｸM" pitchFamily="50" charset="-128"/>
                <a:cs typeface="Times New Roman" pitchFamily="18" charset="0"/>
              </a:rPr>
              <a:t>の運転期間中に開設）。</a:t>
            </a:r>
            <a:endParaRPr kumimoji="1" lang="ja-JP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508104" y="1824499"/>
            <a:ext cx="349522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4700" algn="l"/>
                <a:tab pos="3929063" algn="l"/>
              </a:tabLst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HGPｺﾞｼｯｸM" pitchFamily="50" charset="-128"/>
                <a:cs typeface="Times New Roman" pitchFamily="18" charset="0"/>
              </a:rPr>
              <a:t>⇒①件数は、年々増加の傾向</a:t>
            </a:r>
            <a:endParaRPr kumimoji="1" lang="ja-JP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358775" marR="0" lvl="0" indent="-18573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4700" algn="l"/>
                <a:tab pos="3929063" algn="l"/>
              </a:tabLst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HGPｺﾞｼｯｸM" pitchFamily="50" charset="-128"/>
                <a:cs typeface="Times New Roman" pitchFamily="18" charset="0"/>
              </a:rPr>
              <a:t>②件数は、</a:t>
            </a:r>
            <a:r>
              <a:rPr kumimoji="1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HGPｺﾞｼｯｸM" pitchFamily="50" charset="-128"/>
                <a:cs typeface="Times New Roman" pitchFamily="18" charset="0"/>
              </a:rPr>
              <a:t>BNCT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HGPｺﾞｼｯｸM" pitchFamily="50" charset="-128"/>
                <a:cs typeface="Times New Roman" pitchFamily="18" charset="0"/>
              </a:rPr>
              <a:t>の医療照射を希望する相談者から正式に相談用紙を受け付け、京都大学原子炉実験所に実際につないだ件数</a:t>
            </a:r>
            <a:endParaRPr kumimoji="1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84548" y="2690336"/>
            <a:ext cx="85639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200" kern="100" dirty="0">
                <a:latin typeface="HGSｺﾞｼｯｸE"/>
                <a:ea typeface="ＭＳ 明朝"/>
                <a:cs typeface="Times New Roman"/>
              </a:rPr>
              <a:t>&lt;</a:t>
            </a:r>
            <a:r>
              <a:rPr lang="ja-JP" altLang="ja-JP" sz="1200" kern="100" dirty="0">
                <a:latin typeface="Century"/>
                <a:ea typeface="HGSｺﾞｼｯｸE"/>
                <a:cs typeface="Times New Roman"/>
              </a:rPr>
              <a:t>問い合わせ等の状況</a:t>
            </a:r>
            <a:r>
              <a:rPr lang="en-US" altLang="ja-JP" sz="1200" kern="100" dirty="0">
                <a:latin typeface="Century"/>
                <a:ea typeface="HGSｺﾞｼｯｸE"/>
                <a:cs typeface="Times New Roman"/>
              </a:rPr>
              <a:t>&gt;</a:t>
            </a:r>
            <a:endParaRPr lang="ja-JP" altLang="ja-JP" sz="1200" kern="100" dirty="0">
              <a:latin typeface="Century"/>
              <a:ea typeface="ＭＳ 明朝"/>
              <a:cs typeface="Times New Roman"/>
            </a:endParaRPr>
          </a:p>
          <a:p>
            <a:pPr marL="133350" indent="115570" algn="just">
              <a:spcAft>
                <a:spcPts val="0"/>
              </a:spcAft>
            </a:pPr>
            <a:r>
              <a:rPr lang="ja-JP" altLang="ja-JP" sz="1200" kern="100" dirty="0">
                <a:latin typeface="Century"/>
                <a:ea typeface="HGPｺﾞｼｯｸM"/>
                <a:cs typeface="Times New Roman"/>
              </a:rPr>
              <a:t>上記窓口は、原則</a:t>
            </a:r>
            <a:r>
              <a:rPr lang="en-US" altLang="ja-JP" sz="1200" kern="100" dirty="0">
                <a:latin typeface="Century"/>
                <a:ea typeface="HGPｺﾞｼｯｸM"/>
                <a:cs typeface="Times New Roman"/>
              </a:rPr>
              <a:t>KUR</a:t>
            </a:r>
            <a:r>
              <a:rPr lang="ja-JP" altLang="ja-JP" sz="1200" kern="100" dirty="0">
                <a:latin typeface="Century"/>
                <a:ea typeface="HGPｺﾞｼｯｸM"/>
                <a:cs typeface="Times New Roman"/>
              </a:rPr>
              <a:t>の運転期間中のみ開設しているが、実際には</a:t>
            </a:r>
            <a:r>
              <a:rPr lang="en-US" altLang="ja-JP" sz="1200" kern="100" dirty="0">
                <a:latin typeface="Century"/>
                <a:ea typeface="HGPｺﾞｼｯｸM"/>
                <a:cs typeface="Times New Roman"/>
              </a:rPr>
              <a:t>KUR</a:t>
            </a:r>
            <a:r>
              <a:rPr lang="ja-JP" altLang="ja-JP" sz="1200" kern="100" dirty="0">
                <a:latin typeface="Century"/>
                <a:ea typeface="HGPｺﾞｼｯｸM"/>
                <a:cs typeface="Times New Roman"/>
              </a:rPr>
              <a:t>の運転状況に関わらず、問い合わせがあり、随時対応している。</a:t>
            </a:r>
            <a:endParaRPr lang="ja-JP" altLang="ja-JP" sz="120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619672" y="3212973"/>
            <a:ext cx="493003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33350" indent="115570" algn="just">
              <a:spcAft>
                <a:spcPts val="0"/>
              </a:spcAft>
            </a:pPr>
            <a:r>
              <a:rPr lang="ja-JP" altLang="ja-JP" sz="1200" kern="100" dirty="0">
                <a:latin typeface="Century"/>
                <a:ea typeface="HGPｺﾞｼｯｸM"/>
                <a:cs typeface="Times New Roman"/>
              </a:rPr>
              <a:t>平成</a:t>
            </a:r>
            <a:r>
              <a:rPr lang="en-US" altLang="ja-JP" sz="1200" kern="100" dirty="0">
                <a:latin typeface="Century"/>
                <a:ea typeface="HGPｺﾞｼｯｸM"/>
                <a:cs typeface="Times New Roman"/>
              </a:rPr>
              <a:t>26</a:t>
            </a:r>
            <a:r>
              <a:rPr lang="ja-JP" altLang="ja-JP" sz="1200" kern="100" dirty="0">
                <a:latin typeface="Century"/>
                <a:ea typeface="HGPｺﾞｼｯｸM"/>
                <a:cs typeface="Times New Roman"/>
              </a:rPr>
              <a:t>年</a:t>
            </a:r>
            <a:r>
              <a:rPr lang="en-US" altLang="ja-JP" sz="1200" kern="100" dirty="0">
                <a:latin typeface="Century"/>
                <a:ea typeface="HGPｺﾞｼｯｸM"/>
                <a:cs typeface="Times New Roman"/>
              </a:rPr>
              <a:t>9</a:t>
            </a:r>
            <a:r>
              <a:rPr lang="ja-JP" altLang="ja-JP" sz="1200" kern="100" dirty="0">
                <a:latin typeface="Century"/>
                <a:ea typeface="HGPｺﾞｼｯｸM"/>
                <a:cs typeface="Times New Roman"/>
              </a:rPr>
              <a:t>月及び</a:t>
            </a:r>
            <a:r>
              <a:rPr lang="en-US" altLang="ja-JP" sz="1200" kern="100" dirty="0">
                <a:latin typeface="Century"/>
                <a:ea typeface="HGPｺﾞｼｯｸM"/>
                <a:cs typeface="Times New Roman"/>
              </a:rPr>
              <a:t>10</a:t>
            </a:r>
            <a:r>
              <a:rPr lang="ja-JP" altLang="ja-JP" sz="1200" kern="100" dirty="0">
                <a:latin typeface="Century"/>
                <a:ea typeface="HGPｺﾞｼｯｸM"/>
                <a:cs typeface="Times New Roman"/>
              </a:rPr>
              <a:t>月の問い合わせ等の状況</a:t>
            </a:r>
            <a:endParaRPr lang="ja-JP" altLang="ja-JP" sz="1200" kern="100" dirty="0">
              <a:latin typeface="Century"/>
              <a:ea typeface="ＭＳ 明朝"/>
              <a:cs typeface="Times New Roman"/>
            </a:endParaRPr>
          </a:p>
          <a:p>
            <a:pPr indent="267970" algn="just">
              <a:spcAft>
                <a:spcPts val="0"/>
              </a:spcAft>
            </a:pPr>
            <a:r>
              <a:rPr lang="ja-JP" altLang="ja-JP" sz="1200" kern="100" dirty="0">
                <a:latin typeface="Century"/>
                <a:ea typeface="HGPｺﾞｼｯｸM"/>
                <a:cs typeface="Times New Roman"/>
              </a:rPr>
              <a:t>　　総件数</a:t>
            </a:r>
            <a:r>
              <a:rPr lang="ja-JP" altLang="ja-JP" sz="1200" kern="100" dirty="0" smtClean="0">
                <a:latin typeface="Century"/>
                <a:ea typeface="HGPｺﾞｼｯｸM"/>
                <a:cs typeface="Times New Roman"/>
              </a:rPr>
              <a:t>：</a:t>
            </a:r>
            <a:r>
              <a:rPr lang="ja-JP" altLang="en-US" sz="1200" kern="100" dirty="0" smtClean="0">
                <a:latin typeface="Century"/>
                <a:ea typeface="HGPｺﾞｼｯｸM"/>
                <a:cs typeface="Times New Roman"/>
              </a:rPr>
              <a:t>３９</a:t>
            </a:r>
            <a:r>
              <a:rPr lang="ja-JP" altLang="ja-JP" sz="1200" kern="100" dirty="0" smtClean="0">
                <a:latin typeface="Century"/>
                <a:ea typeface="HGPｺﾞｼｯｸM"/>
                <a:cs typeface="Times New Roman"/>
              </a:rPr>
              <a:t>件（</a:t>
            </a:r>
            <a:r>
              <a:rPr lang="ja-JP" altLang="en-US" sz="1200" kern="100" dirty="0">
                <a:latin typeface="Century"/>
                <a:ea typeface="HGPｺﾞｼｯｸM"/>
                <a:cs typeface="Times New Roman"/>
              </a:rPr>
              <a:t>１日平均０．９３件＝総件数３９件</a:t>
            </a:r>
            <a:r>
              <a:rPr lang="en-US" altLang="ja-JP" sz="1200" kern="100" dirty="0">
                <a:latin typeface="Century"/>
                <a:ea typeface="HGPｺﾞｼｯｸM"/>
                <a:cs typeface="Times New Roman"/>
              </a:rPr>
              <a:t>÷</a:t>
            </a:r>
            <a:r>
              <a:rPr lang="ja-JP" altLang="en-US" sz="1200" kern="100" dirty="0">
                <a:latin typeface="Century"/>
                <a:ea typeface="HGPｺﾞｼｯｸM"/>
                <a:cs typeface="Times New Roman"/>
              </a:rPr>
              <a:t>開庁日４２日</a:t>
            </a:r>
            <a:r>
              <a:rPr lang="ja-JP" altLang="ja-JP" sz="1200" kern="100" dirty="0" smtClean="0">
                <a:latin typeface="Century"/>
                <a:ea typeface="HGPｺﾞｼｯｸM"/>
                <a:cs typeface="Times New Roman"/>
              </a:rPr>
              <a:t>）</a:t>
            </a:r>
            <a:endParaRPr lang="ja-JP" altLang="ja-JP" sz="1200" kern="100" dirty="0">
              <a:latin typeface="Century"/>
              <a:ea typeface="ＭＳ 明朝"/>
              <a:cs typeface="Times New Roman"/>
            </a:endParaRPr>
          </a:p>
          <a:p>
            <a:pPr indent="267970" algn="just">
              <a:spcAft>
                <a:spcPts val="0"/>
              </a:spcAft>
            </a:pPr>
            <a:r>
              <a:rPr lang="ja-JP" altLang="ja-JP" sz="1200" kern="100" dirty="0">
                <a:latin typeface="Century"/>
                <a:ea typeface="HGPｺﾞｼｯｸM"/>
                <a:cs typeface="Times New Roman"/>
              </a:rPr>
              <a:t>　　　電話による問い合わせの平均対応時間：</a:t>
            </a:r>
            <a:r>
              <a:rPr lang="ja-JP" altLang="ja-JP" sz="1200" kern="100" dirty="0" smtClean="0">
                <a:latin typeface="Century"/>
                <a:ea typeface="HGPｺﾞｼｯｸM"/>
                <a:cs typeface="Times New Roman"/>
              </a:rPr>
              <a:t>９．</a:t>
            </a:r>
            <a:r>
              <a:rPr lang="ja-JP" altLang="en-US" sz="1200" kern="100" dirty="0" smtClean="0">
                <a:latin typeface="Century"/>
                <a:ea typeface="HGPｺﾞｼｯｸM"/>
                <a:cs typeface="Times New Roman"/>
              </a:rPr>
              <a:t>３</a:t>
            </a:r>
            <a:r>
              <a:rPr lang="ja-JP" altLang="ja-JP" sz="1200" kern="100" dirty="0" smtClean="0">
                <a:latin typeface="Century"/>
                <a:ea typeface="HGPｺﾞｼｯｸM"/>
                <a:cs typeface="Times New Roman"/>
              </a:rPr>
              <a:t>分</a:t>
            </a:r>
            <a:r>
              <a:rPr lang="ja-JP" altLang="ja-JP" sz="1200" kern="100" dirty="0">
                <a:latin typeface="Century"/>
                <a:ea typeface="HGPｺﾞｼｯｸM"/>
                <a:cs typeface="Times New Roman"/>
              </a:rPr>
              <a:t>／件</a:t>
            </a:r>
            <a:endParaRPr lang="ja-JP" altLang="ja-JP" sz="120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graphicFrame>
        <p:nvGraphicFramePr>
          <p:cNvPr id="15" name="グラフ 14"/>
          <p:cNvGraphicFramePr/>
          <p:nvPr>
            <p:extLst>
              <p:ext uri="{D42A27DB-BD31-4B8C-83A1-F6EECF244321}">
                <p14:modId xmlns:p14="http://schemas.microsoft.com/office/powerpoint/2010/main" val="3666620765"/>
              </p:ext>
            </p:extLst>
          </p:nvPr>
        </p:nvGraphicFramePr>
        <p:xfrm>
          <a:off x="1619672" y="5217577"/>
          <a:ext cx="1728192" cy="1640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グラフ 18"/>
          <p:cNvGraphicFramePr/>
          <p:nvPr>
            <p:extLst>
              <p:ext uri="{D42A27DB-BD31-4B8C-83A1-F6EECF244321}">
                <p14:modId xmlns:p14="http://schemas.microsoft.com/office/powerpoint/2010/main" val="2010256155"/>
              </p:ext>
            </p:extLst>
          </p:nvPr>
        </p:nvGraphicFramePr>
        <p:xfrm>
          <a:off x="107504" y="3859304"/>
          <a:ext cx="1847850" cy="175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グラフ 19"/>
          <p:cNvGraphicFramePr/>
          <p:nvPr>
            <p:extLst>
              <p:ext uri="{D42A27DB-BD31-4B8C-83A1-F6EECF244321}">
                <p14:modId xmlns:p14="http://schemas.microsoft.com/office/powerpoint/2010/main" val="3200319600"/>
              </p:ext>
            </p:extLst>
          </p:nvPr>
        </p:nvGraphicFramePr>
        <p:xfrm>
          <a:off x="1115616" y="5174128"/>
          <a:ext cx="1714500" cy="169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グラフ 20"/>
          <p:cNvGraphicFramePr/>
          <p:nvPr>
            <p:extLst>
              <p:ext uri="{D42A27DB-BD31-4B8C-83A1-F6EECF244321}">
                <p14:modId xmlns:p14="http://schemas.microsoft.com/office/powerpoint/2010/main" val="4162875542"/>
              </p:ext>
            </p:extLst>
          </p:nvPr>
        </p:nvGraphicFramePr>
        <p:xfrm>
          <a:off x="2483768" y="3859304"/>
          <a:ext cx="1762125" cy="1666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2" name="グラフ 21"/>
          <p:cNvGraphicFramePr/>
          <p:nvPr>
            <p:extLst>
              <p:ext uri="{D42A27DB-BD31-4B8C-83A1-F6EECF244321}">
                <p14:modId xmlns:p14="http://schemas.microsoft.com/office/powerpoint/2010/main" val="3530721944"/>
              </p:ext>
            </p:extLst>
          </p:nvPr>
        </p:nvGraphicFramePr>
        <p:xfrm>
          <a:off x="3566393" y="5229200"/>
          <a:ext cx="1800225" cy="1781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グラフ 15"/>
          <p:cNvGraphicFramePr/>
          <p:nvPr>
            <p:extLst>
              <p:ext uri="{D42A27DB-BD31-4B8C-83A1-F6EECF244321}">
                <p14:modId xmlns:p14="http://schemas.microsoft.com/office/powerpoint/2010/main" val="3750450356"/>
              </p:ext>
            </p:extLst>
          </p:nvPr>
        </p:nvGraphicFramePr>
        <p:xfrm>
          <a:off x="5199088" y="3717032"/>
          <a:ext cx="3954711" cy="2976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149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212</Words>
  <Application>Microsoft Office PowerPoint</Application>
  <PresentationFormat>画面に合わせる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207598 飯田 啓史</dc:creator>
  <cp:lastModifiedBy>HOSTNAME</cp:lastModifiedBy>
  <cp:revision>17</cp:revision>
  <cp:lastPrinted>2014-12-01T02:36:56Z</cp:lastPrinted>
  <dcterms:created xsi:type="dcterms:W3CDTF">2014-10-28T06:48:43Z</dcterms:created>
  <dcterms:modified xsi:type="dcterms:W3CDTF">2014-12-01T02:37:21Z</dcterms:modified>
</cp:coreProperties>
</file>