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224"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330C0B-311A-436F-B684-55A1C7D5A56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D1788A5C-4AF9-4BBB-8522-AFF273AF3B08}">
      <dgm:prSet phldrT="[テキスト]" custT="1"/>
      <dgm:spPr/>
      <dgm:t>
        <a:bodyPr/>
        <a:lstStyle/>
        <a:p>
          <a:r>
            <a:rPr kumimoji="1" lang="ja-JP" altLang="en-US" sz="1400" dirty="0" smtClean="0"/>
            <a:t>課題　１）　</a:t>
          </a:r>
          <a:r>
            <a:rPr kumimoji="1" lang="en-US" altLang="ja-JP" sz="1400" dirty="0" smtClean="0"/>
            <a:t>FBPA-PET</a:t>
          </a:r>
          <a:r>
            <a:rPr kumimoji="1" lang="ja-JP" altLang="en-US" sz="1400" dirty="0" smtClean="0"/>
            <a:t>を基にした組織ホウ素濃度の評価法の確立、および組織ホウ素濃度の推定</a:t>
          </a:r>
          <a:endParaRPr kumimoji="1" lang="en-US" altLang="ja-JP" sz="1400" dirty="0" smtClean="0"/>
        </a:p>
        <a:p>
          <a:r>
            <a:rPr kumimoji="1" lang="ja-JP" altLang="en-US" sz="1400" dirty="0" smtClean="0"/>
            <a:t>　　　　２）　</a:t>
          </a:r>
          <a:r>
            <a:rPr kumimoji="1" lang="en-US" altLang="ja-JP" sz="1400" dirty="0" smtClean="0"/>
            <a:t>PET</a:t>
          </a:r>
          <a:r>
            <a:rPr kumimoji="1" lang="ja-JP" altLang="en-US" sz="1400" dirty="0" smtClean="0"/>
            <a:t>検査の撮像手技、画像解析、評価法の最適化・標準化</a:t>
          </a:r>
          <a:endParaRPr kumimoji="1" lang="en-US" altLang="ja-JP" sz="1400" dirty="0" smtClean="0"/>
        </a:p>
        <a:p>
          <a:r>
            <a:rPr kumimoji="1" lang="ja-JP" altLang="en-US" sz="1400" dirty="0" smtClean="0"/>
            <a:t>　　　　３）　</a:t>
          </a:r>
          <a:r>
            <a:rPr kumimoji="1" lang="en-US" altLang="ja-JP" sz="1400" dirty="0" smtClean="0"/>
            <a:t>FBPA</a:t>
          </a:r>
          <a:r>
            <a:rPr kumimoji="1" lang="ja-JP" altLang="en-US" sz="1400" dirty="0" smtClean="0"/>
            <a:t>の全身動態の解析、および正常組織に障害を後遺しない上限の照射線量の推定法の確立</a:t>
          </a:r>
          <a:endParaRPr kumimoji="1" lang="en-US" altLang="ja-JP" sz="1400" dirty="0" smtClean="0"/>
        </a:p>
        <a:p>
          <a:r>
            <a:rPr kumimoji="1" lang="ja-JP" altLang="en-US" sz="1400" dirty="0" smtClean="0"/>
            <a:t>　　　　４）　新規ホウ素化合物の標識と全身動態の評価、創薬のためのスクリーニング</a:t>
          </a:r>
          <a:endParaRPr kumimoji="1" lang="ja-JP" altLang="en-US" sz="1400" dirty="0"/>
        </a:p>
      </dgm:t>
    </dgm:pt>
    <dgm:pt modelId="{D15146CE-7B04-4C4F-92B0-0A70E39D9084}" type="parTrans" cxnId="{F1DB34BD-57F4-47FB-8758-C0A69356D5B4}">
      <dgm:prSet/>
      <dgm:spPr/>
      <dgm:t>
        <a:bodyPr/>
        <a:lstStyle/>
        <a:p>
          <a:endParaRPr kumimoji="1" lang="ja-JP" altLang="en-US" sz="1400"/>
        </a:p>
      </dgm:t>
    </dgm:pt>
    <dgm:pt modelId="{99AFD60D-A7B7-416C-AE12-32D619E2EA7D}" type="sibTrans" cxnId="{F1DB34BD-57F4-47FB-8758-C0A69356D5B4}">
      <dgm:prSet/>
      <dgm:spPr/>
      <dgm:t>
        <a:bodyPr/>
        <a:lstStyle/>
        <a:p>
          <a:endParaRPr kumimoji="1" lang="ja-JP" altLang="en-US" sz="1400"/>
        </a:p>
      </dgm:t>
    </dgm:pt>
    <dgm:pt modelId="{C25D5D96-A067-47E4-8442-895487234A48}">
      <dgm:prSet phldrT="[テキスト]" custT="1"/>
      <dgm:spPr/>
      <dgm:t>
        <a:bodyPr/>
        <a:lstStyle/>
        <a:p>
          <a:r>
            <a:rPr kumimoji="1" lang="en-US" altLang="ja-JP" sz="1400" dirty="0" smtClean="0"/>
            <a:t>BNCT</a:t>
          </a:r>
          <a:r>
            <a:rPr kumimoji="1" lang="ja-JP" altLang="en-US" sz="1400" dirty="0" smtClean="0"/>
            <a:t>の治療効果、正常組織の障害は、組織ホウ素濃度と照射線量により決まる。ホウ素の腫瘍</a:t>
          </a:r>
          <a:r>
            <a:rPr kumimoji="1" lang="en-US" altLang="ja-JP" sz="1400" dirty="0" smtClean="0"/>
            <a:t>/</a:t>
          </a:r>
          <a:r>
            <a:rPr kumimoji="1" lang="ja-JP" altLang="en-US" sz="1400" dirty="0" smtClean="0"/>
            <a:t>正常組織比や腫瘍</a:t>
          </a:r>
          <a:r>
            <a:rPr kumimoji="1" lang="en-US" altLang="ja-JP" sz="1400" dirty="0" smtClean="0"/>
            <a:t>/</a:t>
          </a:r>
          <a:r>
            <a:rPr kumimoji="1" lang="ja-JP" altLang="en-US" sz="1400" dirty="0" smtClean="0"/>
            <a:t>血液比ではなく、ホウ素の組織濃度に基づいた評価法を開発する。</a:t>
          </a:r>
          <a:endParaRPr kumimoji="1" lang="ja-JP" altLang="en-US" sz="1400" dirty="0"/>
        </a:p>
      </dgm:t>
    </dgm:pt>
    <dgm:pt modelId="{BD3FBCFA-3DDA-4E47-A026-1B485B5BC0B3}" type="parTrans" cxnId="{A2C3669C-8A77-4725-AD26-29EB2160812D}">
      <dgm:prSet/>
      <dgm:spPr/>
      <dgm:t>
        <a:bodyPr/>
        <a:lstStyle/>
        <a:p>
          <a:endParaRPr kumimoji="1" lang="ja-JP" altLang="en-US" sz="1400"/>
        </a:p>
      </dgm:t>
    </dgm:pt>
    <dgm:pt modelId="{B93077B9-77C1-4274-96F3-BE92B6403A27}" type="sibTrans" cxnId="{A2C3669C-8A77-4725-AD26-29EB2160812D}">
      <dgm:prSet/>
      <dgm:spPr/>
      <dgm:t>
        <a:bodyPr/>
        <a:lstStyle/>
        <a:p>
          <a:endParaRPr kumimoji="1" lang="ja-JP" altLang="en-US" sz="1400"/>
        </a:p>
      </dgm:t>
    </dgm:pt>
    <dgm:pt modelId="{F5418118-5468-4B46-B10E-7EEAC34458F3}">
      <dgm:prSet phldrT="[テキスト]" custT="1"/>
      <dgm:spPr/>
      <dgm:t>
        <a:bodyPr anchor="t"/>
        <a:lstStyle/>
        <a:p>
          <a:r>
            <a:rPr kumimoji="1" lang="ja-JP" altLang="en-US" sz="1400" dirty="0" smtClean="0"/>
            <a:t>体制　１）　</a:t>
          </a:r>
          <a:r>
            <a:rPr kumimoji="1" lang="en-US" altLang="ja-JP" sz="1400" dirty="0" smtClean="0"/>
            <a:t>FBPA</a:t>
          </a:r>
          <a:r>
            <a:rPr kumimoji="1" lang="ja-JP" altLang="en-US" sz="1400" dirty="0" smtClean="0"/>
            <a:t>および開発中の新規ホウ素単体の</a:t>
          </a:r>
          <a:r>
            <a:rPr kumimoji="1" lang="en-US" altLang="ja-JP" sz="1400" dirty="0" smtClean="0"/>
            <a:t>PET</a:t>
          </a:r>
          <a:r>
            <a:rPr kumimoji="1" lang="ja-JP" altLang="en-US" sz="1400" dirty="0" smtClean="0"/>
            <a:t>検査は、治験薬</a:t>
          </a:r>
          <a:r>
            <a:rPr kumimoji="1" lang="en-US" altLang="ja-JP" sz="1400" dirty="0" smtClean="0"/>
            <a:t>GMP</a:t>
          </a:r>
          <a:r>
            <a:rPr kumimoji="1" lang="ja-JP" altLang="en-US" sz="1400" dirty="0" smtClean="0"/>
            <a:t>基準に基づいて運営されている大　　　</a:t>
          </a:r>
          <a:endParaRPr kumimoji="1" lang="en-US" altLang="ja-JP" sz="1400" dirty="0" smtClean="0"/>
        </a:p>
        <a:p>
          <a:r>
            <a:rPr kumimoji="1" lang="ja-JP" altLang="en-US" sz="1400" dirty="0" smtClean="0"/>
            <a:t>　　　　　　　阪大学医学部附属病院で行う体制を構築する。</a:t>
          </a:r>
          <a:r>
            <a:rPr kumimoji="1" lang="en-US" altLang="ja-JP" sz="1400" dirty="0" smtClean="0"/>
            <a:t>PET</a:t>
          </a:r>
          <a:r>
            <a:rPr kumimoji="1" lang="ja-JP" altLang="en-US" sz="1400" dirty="0" smtClean="0"/>
            <a:t>検査の治験または先進医療をもとに薬事申請と</a:t>
          </a:r>
          <a:endParaRPr kumimoji="1" lang="en-US" altLang="ja-JP" sz="1400" dirty="0" smtClean="0"/>
        </a:p>
        <a:p>
          <a:r>
            <a:rPr kumimoji="1" lang="ja-JP" altLang="en-US" sz="1400" dirty="0" smtClean="0"/>
            <a:t>　　　　　　　保険適用を目指す。</a:t>
          </a:r>
          <a:endParaRPr kumimoji="1" lang="en-US" altLang="ja-JP" sz="1400" dirty="0" smtClean="0"/>
        </a:p>
        <a:p>
          <a:r>
            <a:rPr kumimoji="1" lang="ja-JP" altLang="en-US" sz="1400" dirty="0" smtClean="0"/>
            <a:t>　　　　２）　新規ホウ素担体について</a:t>
          </a:r>
          <a:r>
            <a:rPr kumimoji="1" lang="en-US" altLang="ja-JP" sz="1400" dirty="0" smtClean="0"/>
            <a:t>PET</a:t>
          </a:r>
          <a:r>
            <a:rPr kumimoji="1" lang="ja-JP" altLang="en-US" sz="1400" dirty="0" smtClean="0"/>
            <a:t>マイクロドーズ臨床試験を行い、創薬の加速化、効率化、安全性の向上を図る。</a:t>
          </a:r>
          <a:endParaRPr kumimoji="1" lang="en-US" altLang="ja-JP" sz="1400" dirty="0" smtClean="0"/>
        </a:p>
      </dgm:t>
    </dgm:pt>
    <dgm:pt modelId="{ABAF9966-2619-401B-9F41-87CBB03B6C91}" type="parTrans" cxnId="{64C455C8-349A-4283-B1B4-71BEB4CE7027}">
      <dgm:prSet/>
      <dgm:spPr/>
      <dgm:t>
        <a:bodyPr/>
        <a:lstStyle/>
        <a:p>
          <a:endParaRPr kumimoji="1" lang="ja-JP" altLang="en-US" sz="1400"/>
        </a:p>
      </dgm:t>
    </dgm:pt>
    <dgm:pt modelId="{BCBC54E4-4B25-426D-A694-6EF1E17B6CA0}" type="sibTrans" cxnId="{64C455C8-349A-4283-B1B4-71BEB4CE7027}">
      <dgm:prSet/>
      <dgm:spPr/>
      <dgm:t>
        <a:bodyPr/>
        <a:lstStyle/>
        <a:p>
          <a:endParaRPr kumimoji="1" lang="ja-JP" altLang="en-US" sz="1400"/>
        </a:p>
      </dgm:t>
    </dgm:pt>
    <dgm:pt modelId="{76183970-E99B-418E-B74A-E4A3868C0FF9}">
      <dgm:prSet phldrT="[テキスト]" custT="1"/>
      <dgm:spPr/>
      <dgm:t>
        <a:bodyPr/>
        <a:lstStyle/>
        <a:p>
          <a:r>
            <a:rPr kumimoji="1" lang="ja-JP" altLang="en-US" sz="1400" dirty="0" smtClean="0"/>
            <a:t>大阪大学医学系研究科附属</a:t>
          </a:r>
          <a:r>
            <a:rPr kumimoji="1" lang="en-US" altLang="ja-JP" sz="1400" dirty="0" smtClean="0"/>
            <a:t>PET</a:t>
          </a:r>
          <a:r>
            <a:rPr kumimoji="1" lang="ja-JP" altLang="en-US" sz="1400" dirty="0" smtClean="0"/>
            <a:t>分子イメージングセンターは</a:t>
          </a:r>
          <a:r>
            <a:rPr kumimoji="1" lang="en-US" altLang="ja-JP" sz="1400" dirty="0" smtClean="0"/>
            <a:t>｢</a:t>
          </a:r>
          <a:r>
            <a:rPr kumimoji="1" lang="ja-JP" altLang="en-US" sz="1400" dirty="0" smtClean="0"/>
            <a:t>信頼性基準」に基づいた運営を開始し、そこで得られた前臨床試験データは薬事申請に際して基礎データとして採用される。</a:t>
          </a:r>
          <a:endParaRPr kumimoji="1" lang="ja-JP" altLang="en-US" sz="1400" dirty="0"/>
        </a:p>
      </dgm:t>
    </dgm:pt>
    <dgm:pt modelId="{3895F633-5E16-44C8-AAF0-D204DC05E3DC}" type="parTrans" cxnId="{15E93A8D-74CF-46FE-980E-A7AE7E94F0EC}">
      <dgm:prSet/>
      <dgm:spPr/>
      <dgm:t>
        <a:bodyPr/>
        <a:lstStyle/>
        <a:p>
          <a:endParaRPr kumimoji="1" lang="ja-JP" altLang="en-US" sz="1400"/>
        </a:p>
      </dgm:t>
    </dgm:pt>
    <dgm:pt modelId="{2249E97E-A9BF-4078-B765-D9B8210B3393}" type="sibTrans" cxnId="{15E93A8D-74CF-46FE-980E-A7AE7E94F0EC}">
      <dgm:prSet/>
      <dgm:spPr/>
      <dgm:t>
        <a:bodyPr/>
        <a:lstStyle/>
        <a:p>
          <a:endParaRPr kumimoji="1" lang="ja-JP" altLang="en-US" sz="1400"/>
        </a:p>
      </dgm:t>
    </dgm:pt>
    <dgm:pt modelId="{69B3AF20-9E17-4E61-A140-70BF69275515}">
      <dgm:prSet phldrT="[テキスト]" custT="1"/>
      <dgm:spPr/>
      <dgm:t>
        <a:bodyPr anchor="t"/>
        <a:lstStyle/>
        <a:p>
          <a:r>
            <a:rPr kumimoji="1" lang="ja-JP" altLang="en-US" sz="1400" dirty="0" smtClean="0"/>
            <a:t>スケジュール　１）　平成</a:t>
          </a:r>
          <a:r>
            <a:rPr kumimoji="1" lang="en-US" altLang="ja-JP" sz="1400" dirty="0" smtClean="0"/>
            <a:t>25</a:t>
          </a:r>
          <a:r>
            <a:rPr kumimoji="1" lang="ja-JP" altLang="en-US" sz="1400" dirty="0" smtClean="0"/>
            <a:t>年度　</a:t>
          </a:r>
          <a:r>
            <a:rPr kumimoji="1" lang="en-US" altLang="ja-JP" sz="1400" dirty="0" smtClean="0"/>
            <a:t>FBPA</a:t>
          </a:r>
          <a:r>
            <a:rPr kumimoji="1" lang="ja-JP" altLang="en-US" sz="1400" dirty="0" smtClean="0"/>
            <a:t>標識合成、</a:t>
          </a:r>
          <a:r>
            <a:rPr kumimoji="1" lang="en-US" altLang="ja-JP" sz="1400" dirty="0" smtClean="0"/>
            <a:t>FBPA-PET</a:t>
          </a:r>
          <a:r>
            <a:rPr kumimoji="1" lang="ja-JP" altLang="en-US" sz="1400" dirty="0" smtClean="0"/>
            <a:t>の臨床検査開始</a:t>
          </a:r>
          <a:endParaRPr kumimoji="1" lang="en-US" altLang="ja-JP" sz="1400" dirty="0" smtClean="0"/>
        </a:p>
        <a:p>
          <a:r>
            <a:rPr kumimoji="1" lang="ja-JP" altLang="en-US" sz="1400" dirty="0" smtClean="0"/>
            <a:t>　　　　　　　　　２）　平成</a:t>
          </a:r>
          <a:r>
            <a:rPr kumimoji="1" lang="en-US" altLang="ja-JP" sz="1400" dirty="0" smtClean="0"/>
            <a:t>26</a:t>
          </a:r>
          <a:r>
            <a:rPr kumimoji="1" lang="ja-JP" altLang="en-US" sz="1400" dirty="0" smtClean="0"/>
            <a:t>年度　臨床</a:t>
          </a:r>
          <a:r>
            <a:rPr kumimoji="1" lang="en-US" altLang="ja-JP" sz="1400" dirty="0" smtClean="0"/>
            <a:t>FBPA-PET</a:t>
          </a:r>
          <a:r>
            <a:rPr kumimoji="1" lang="ja-JP" altLang="en-US" sz="1400" dirty="0" smtClean="0"/>
            <a:t>検査法の最適化と標準化</a:t>
          </a:r>
          <a:endParaRPr kumimoji="1" lang="en-US" altLang="ja-JP" sz="1400" dirty="0" smtClean="0"/>
        </a:p>
        <a:p>
          <a:r>
            <a:rPr kumimoji="1" lang="ja-JP" altLang="en-US" sz="1400" dirty="0" smtClean="0"/>
            <a:t>　　　　　　　　　３）　平成</a:t>
          </a:r>
          <a:r>
            <a:rPr kumimoji="1" lang="en-US" altLang="ja-JP" sz="1400" dirty="0" smtClean="0"/>
            <a:t>27</a:t>
          </a:r>
          <a:r>
            <a:rPr kumimoji="1" lang="ja-JP" altLang="en-US" sz="1400" dirty="0" smtClean="0"/>
            <a:t>年度　新規ホウ素担体の標識、前臨床試験、</a:t>
          </a:r>
          <a:r>
            <a:rPr kumimoji="1" lang="en-US" altLang="ja-JP" sz="1400" dirty="0" smtClean="0"/>
            <a:t>PET</a:t>
          </a:r>
          <a:r>
            <a:rPr kumimoji="1" lang="ja-JP" altLang="en-US" sz="1400" dirty="0" smtClean="0"/>
            <a:t>マイクロドーズ臨床試験</a:t>
          </a:r>
          <a:endParaRPr kumimoji="1" lang="en-US" altLang="ja-JP" sz="1400" dirty="0" smtClean="0"/>
        </a:p>
        <a:p>
          <a:r>
            <a:rPr kumimoji="1" lang="ja-JP" altLang="en-US" sz="1400" dirty="0" smtClean="0"/>
            <a:t>　　　　　　　　　４）　平成</a:t>
          </a:r>
          <a:r>
            <a:rPr kumimoji="1" lang="en-US" altLang="ja-JP" sz="1400" dirty="0" smtClean="0"/>
            <a:t>28</a:t>
          </a:r>
          <a:r>
            <a:rPr kumimoji="1" lang="ja-JP" altLang="en-US" sz="1400" dirty="0" smtClean="0"/>
            <a:t>年度以降　新規ホウ素担体の先進医療または治験</a:t>
          </a:r>
          <a:endParaRPr kumimoji="1" lang="ja-JP" altLang="en-US" sz="1400" dirty="0"/>
        </a:p>
      </dgm:t>
    </dgm:pt>
    <dgm:pt modelId="{8A73E3F2-E4A5-4B19-B9F7-D6C3A676627A}" type="parTrans" cxnId="{2152FB08-0F4C-4423-94AA-E76A6FA92020}">
      <dgm:prSet/>
      <dgm:spPr/>
      <dgm:t>
        <a:bodyPr/>
        <a:lstStyle/>
        <a:p>
          <a:endParaRPr kumimoji="1" lang="ja-JP" altLang="en-US" sz="1400"/>
        </a:p>
      </dgm:t>
    </dgm:pt>
    <dgm:pt modelId="{282BFE87-B6EC-4129-AA2B-2B98FE163027}" type="sibTrans" cxnId="{2152FB08-0F4C-4423-94AA-E76A6FA92020}">
      <dgm:prSet/>
      <dgm:spPr/>
      <dgm:t>
        <a:bodyPr/>
        <a:lstStyle/>
        <a:p>
          <a:endParaRPr kumimoji="1" lang="ja-JP" altLang="en-US" sz="1400"/>
        </a:p>
      </dgm:t>
    </dgm:pt>
    <dgm:pt modelId="{35CE2494-890D-46BD-8A7E-4D0BF4B83DF9}">
      <dgm:prSet phldrT="[テキスト]" custT="1"/>
      <dgm:spPr/>
      <dgm:t>
        <a:bodyPr/>
        <a:lstStyle/>
        <a:p>
          <a:r>
            <a:rPr kumimoji="1" lang="ja-JP" altLang="en-US" sz="1400" dirty="0" smtClean="0"/>
            <a:t>　</a:t>
          </a:r>
          <a:r>
            <a:rPr kumimoji="1" lang="en-US" altLang="ja-JP" sz="1400" dirty="0" smtClean="0"/>
            <a:t>FBPA-PET</a:t>
          </a:r>
          <a:r>
            <a:rPr kumimoji="1" lang="ja-JP" altLang="en-US" sz="1400" dirty="0" smtClean="0"/>
            <a:t>臨床検査の標準化、最適化と、新規ホウ素薬剤の開発、前臨床を平行して行う。</a:t>
          </a:r>
          <a:endParaRPr kumimoji="1" lang="ja-JP" altLang="en-US" sz="1400" dirty="0"/>
        </a:p>
      </dgm:t>
    </dgm:pt>
    <dgm:pt modelId="{C7B1B927-7494-4657-A617-5E755F5C3046}" type="parTrans" cxnId="{EFCD28B1-9645-467E-BB7F-3B75E7629DC1}">
      <dgm:prSet/>
      <dgm:spPr/>
      <dgm:t>
        <a:bodyPr/>
        <a:lstStyle/>
        <a:p>
          <a:endParaRPr kumimoji="1" lang="ja-JP" altLang="en-US" sz="1400"/>
        </a:p>
      </dgm:t>
    </dgm:pt>
    <dgm:pt modelId="{6A864D47-558A-4D81-A248-35209D581A23}" type="sibTrans" cxnId="{EFCD28B1-9645-467E-BB7F-3B75E7629DC1}">
      <dgm:prSet/>
      <dgm:spPr/>
      <dgm:t>
        <a:bodyPr/>
        <a:lstStyle/>
        <a:p>
          <a:endParaRPr kumimoji="1" lang="ja-JP" altLang="en-US" sz="1400"/>
        </a:p>
      </dgm:t>
    </dgm:pt>
    <dgm:pt modelId="{6D68956B-F4A1-49C9-BBD1-FAFB5D311E93}">
      <dgm:prSet phldrT="[テキスト]" custT="1"/>
      <dgm:spPr/>
      <dgm:t>
        <a:bodyPr/>
        <a:lstStyle/>
        <a:p>
          <a:r>
            <a:rPr kumimoji="1" lang="ja-JP" altLang="en-US" sz="1400" dirty="0" smtClean="0"/>
            <a:t>　</a:t>
          </a:r>
          <a:r>
            <a:rPr kumimoji="1" lang="en-US" altLang="ja-JP" sz="1400" dirty="0" smtClean="0"/>
            <a:t>FBPA</a:t>
          </a:r>
          <a:r>
            <a:rPr kumimoji="1" lang="ja-JP" altLang="en-US" sz="1400" dirty="0" smtClean="0"/>
            <a:t>および開発されたホウ素担体標識化合物の先進医療または治験を行い、</a:t>
          </a:r>
          <a:r>
            <a:rPr kumimoji="1" lang="en-US" altLang="ja-JP" sz="1400" dirty="0" smtClean="0"/>
            <a:t>BNCT</a:t>
          </a:r>
          <a:r>
            <a:rPr kumimoji="1" lang="ja-JP" altLang="en-US" sz="1400" dirty="0" smtClean="0"/>
            <a:t>治療前の評価系を確立する。</a:t>
          </a:r>
          <a:endParaRPr kumimoji="1" lang="ja-JP" altLang="en-US" sz="1400" dirty="0"/>
        </a:p>
      </dgm:t>
    </dgm:pt>
    <dgm:pt modelId="{C0E9DCCA-4F84-4843-A51F-B05E68E837AF}" type="parTrans" cxnId="{BB3067AF-1200-498D-AC51-4510D0A2C74E}">
      <dgm:prSet/>
      <dgm:spPr/>
      <dgm:t>
        <a:bodyPr/>
        <a:lstStyle/>
        <a:p>
          <a:endParaRPr kumimoji="1" lang="ja-JP" altLang="en-US" sz="1400"/>
        </a:p>
      </dgm:t>
    </dgm:pt>
    <dgm:pt modelId="{DF16F442-6792-4A18-BD27-3780E9EA96B8}" type="sibTrans" cxnId="{BB3067AF-1200-498D-AC51-4510D0A2C74E}">
      <dgm:prSet/>
      <dgm:spPr/>
      <dgm:t>
        <a:bodyPr/>
        <a:lstStyle/>
        <a:p>
          <a:endParaRPr kumimoji="1" lang="ja-JP" altLang="en-US" sz="1400"/>
        </a:p>
      </dgm:t>
    </dgm:pt>
    <dgm:pt modelId="{C91828B6-82E0-4D85-8453-AD2E9ED22569}">
      <dgm:prSet phldrT="[テキスト]" custT="1"/>
      <dgm:spPr/>
      <dgm:t>
        <a:bodyPr/>
        <a:lstStyle/>
        <a:p>
          <a:r>
            <a:rPr kumimoji="1" lang="ja-JP" altLang="en-US" sz="1400" dirty="0" smtClean="0"/>
            <a:t>検査施設により、カメラの性能、被験者の検査前処置、画像解析法が異なるので、検査法と評価法の標準化が必要。</a:t>
          </a:r>
          <a:endParaRPr kumimoji="1" lang="ja-JP" altLang="en-US" sz="1400" dirty="0"/>
        </a:p>
      </dgm:t>
    </dgm:pt>
    <dgm:pt modelId="{569D5274-2C57-4A28-A711-4AF8E238A28B}" type="parTrans" cxnId="{C270D8EF-0BE4-402E-A77F-999A6F31C839}">
      <dgm:prSet/>
      <dgm:spPr/>
      <dgm:t>
        <a:bodyPr/>
        <a:lstStyle/>
        <a:p>
          <a:endParaRPr kumimoji="1" lang="ja-JP" altLang="en-US" sz="1400"/>
        </a:p>
      </dgm:t>
    </dgm:pt>
    <dgm:pt modelId="{3330BA1E-9286-46EF-90BD-89AEB8F6075C}" type="sibTrans" cxnId="{C270D8EF-0BE4-402E-A77F-999A6F31C839}">
      <dgm:prSet/>
      <dgm:spPr/>
      <dgm:t>
        <a:bodyPr/>
        <a:lstStyle/>
        <a:p>
          <a:endParaRPr kumimoji="1" lang="ja-JP" altLang="en-US" sz="1400"/>
        </a:p>
      </dgm:t>
    </dgm:pt>
    <dgm:pt modelId="{FB3CAFFD-53BB-464A-9BFA-DE02B3D966F2}">
      <dgm:prSet phldrT="[テキスト]" custT="1"/>
      <dgm:spPr/>
      <dgm:t>
        <a:bodyPr/>
        <a:lstStyle/>
        <a:p>
          <a:r>
            <a:rPr kumimoji="1" lang="ja-JP" altLang="en-US" sz="1400" dirty="0" smtClean="0"/>
            <a:t>　大阪大学医学部附属病院の</a:t>
          </a:r>
          <a:r>
            <a:rPr kumimoji="1" lang="en-US" altLang="ja-JP" sz="1400" dirty="0" smtClean="0"/>
            <a:t>PET</a:t>
          </a:r>
          <a:r>
            <a:rPr kumimoji="1" lang="ja-JP" altLang="en-US" sz="1400" dirty="0" smtClean="0"/>
            <a:t>施設は、治験薬</a:t>
          </a:r>
          <a:r>
            <a:rPr kumimoji="1" lang="en-US" altLang="ja-JP" sz="1400" dirty="0" smtClean="0"/>
            <a:t>GMP</a:t>
          </a:r>
          <a:r>
            <a:rPr kumimoji="1" lang="ja-JP" altLang="en-US" sz="1400" dirty="0" smtClean="0"/>
            <a:t>基準に基づいて運営されており、新規ホウ素担体のマイクロドーズ試験を行う体制が整備されている。フェーズ１病床については規制緩和が必要。</a:t>
          </a:r>
          <a:endParaRPr kumimoji="1" lang="ja-JP" altLang="en-US" sz="1400" dirty="0"/>
        </a:p>
      </dgm:t>
    </dgm:pt>
    <dgm:pt modelId="{A5D8634B-8475-4152-B62E-DBEF243B6E01}" type="parTrans" cxnId="{0DDC2531-E0E4-4223-85B9-7DFF3F30145B}">
      <dgm:prSet/>
      <dgm:spPr/>
      <dgm:t>
        <a:bodyPr/>
        <a:lstStyle/>
        <a:p>
          <a:endParaRPr kumimoji="1" lang="ja-JP" altLang="en-US" sz="1400"/>
        </a:p>
      </dgm:t>
    </dgm:pt>
    <dgm:pt modelId="{CFD452EB-2C24-47B4-96D0-E85F76EE6B9A}" type="sibTrans" cxnId="{0DDC2531-E0E4-4223-85B9-7DFF3F30145B}">
      <dgm:prSet/>
      <dgm:spPr/>
      <dgm:t>
        <a:bodyPr/>
        <a:lstStyle/>
        <a:p>
          <a:endParaRPr kumimoji="1" lang="ja-JP" altLang="en-US" sz="1400"/>
        </a:p>
      </dgm:t>
    </dgm:pt>
    <dgm:pt modelId="{2A481052-3B55-4B52-A569-2C9326493445}" type="pres">
      <dgm:prSet presAssocID="{A0330C0B-311A-436F-B684-55A1C7D5A56A}" presName="linear" presStyleCnt="0">
        <dgm:presLayoutVars>
          <dgm:animLvl val="lvl"/>
          <dgm:resizeHandles val="exact"/>
        </dgm:presLayoutVars>
      </dgm:prSet>
      <dgm:spPr/>
      <dgm:t>
        <a:bodyPr/>
        <a:lstStyle/>
        <a:p>
          <a:endParaRPr kumimoji="1" lang="ja-JP" altLang="en-US"/>
        </a:p>
      </dgm:t>
    </dgm:pt>
    <dgm:pt modelId="{F282249E-00A8-4019-AFBD-4CC98AA28E4F}" type="pres">
      <dgm:prSet presAssocID="{D1788A5C-4AF9-4BBB-8522-AFF273AF3B08}" presName="parentText" presStyleLbl="node1" presStyleIdx="0" presStyleCnt="3" custScaleY="96148" custLinFactY="-67770" custLinFactNeighborX="139" custLinFactNeighborY="-100000">
        <dgm:presLayoutVars>
          <dgm:chMax val="0"/>
          <dgm:bulletEnabled val="1"/>
        </dgm:presLayoutVars>
      </dgm:prSet>
      <dgm:spPr/>
      <dgm:t>
        <a:bodyPr/>
        <a:lstStyle/>
        <a:p>
          <a:endParaRPr kumimoji="1" lang="ja-JP" altLang="en-US"/>
        </a:p>
      </dgm:t>
    </dgm:pt>
    <dgm:pt modelId="{EA42287E-E83F-4BE2-81AD-23C772BB75C1}" type="pres">
      <dgm:prSet presAssocID="{D1788A5C-4AF9-4BBB-8522-AFF273AF3B08}" presName="childText" presStyleLbl="revTx" presStyleIdx="0" presStyleCnt="3">
        <dgm:presLayoutVars>
          <dgm:bulletEnabled val="1"/>
        </dgm:presLayoutVars>
      </dgm:prSet>
      <dgm:spPr/>
      <dgm:t>
        <a:bodyPr/>
        <a:lstStyle/>
        <a:p>
          <a:endParaRPr kumimoji="1" lang="ja-JP" altLang="en-US"/>
        </a:p>
      </dgm:t>
    </dgm:pt>
    <dgm:pt modelId="{53B521AE-0CBB-40D7-8003-47BA4A4FE002}" type="pres">
      <dgm:prSet presAssocID="{F5418118-5468-4B46-B10E-7EEAC34458F3}" presName="parentText" presStyleLbl="node1" presStyleIdx="1" presStyleCnt="3" custScaleY="92823" custLinFactNeighborY="-21481">
        <dgm:presLayoutVars>
          <dgm:chMax val="0"/>
          <dgm:bulletEnabled val="1"/>
        </dgm:presLayoutVars>
      </dgm:prSet>
      <dgm:spPr/>
      <dgm:t>
        <a:bodyPr/>
        <a:lstStyle/>
        <a:p>
          <a:endParaRPr kumimoji="1" lang="ja-JP" altLang="en-US"/>
        </a:p>
      </dgm:t>
    </dgm:pt>
    <dgm:pt modelId="{E862F59D-0EBF-47A4-97A6-584C67219E71}" type="pres">
      <dgm:prSet presAssocID="{F5418118-5468-4B46-B10E-7EEAC34458F3}" presName="childText" presStyleLbl="revTx" presStyleIdx="1" presStyleCnt="3" custLinFactNeighborY="-15202">
        <dgm:presLayoutVars>
          <dgm:bulletEnabled val="1"/>
        </dgm:presLayoutVars>
      </dgm:prSet>
      <dgm:spPr/>
      <dgm:t>
        <a:bodyPr/>
        <a:lstStyle/>
        <a:p>
          <a:endParaRPr kumimoji="1" lang="ja-JP" altLang="en-US"/>
        </a:p>
      </dgm:t>
    </dgm:pt>
    <dgm:pt modelId="{1D580FBC-A02B-44B5-83FC-7BE04984720E}" type="pres">
      <dgm:prSet presAssocID="{69B3AF20-9E17-4E61-A140-70BF69275515}" presName="parentText" presStyleLbl="node1" presStyleIdx="2" presStyleCnt="3" custScaleY="91726" custLinFactNeighborY="-10352">
        <dgm:presLayoutVars>
          <dgm:chMax val="0"/>
          <dgm:bulletEnabled val="1"/>
        </dgm:presLayoutVars>
      </dgm:prSet>
      <dgm:spPr/>
      <dgm:t>
        <a:bodyPr/>
        <a:lstStyle/>
        <a:p>
          <a:endParaRPr kumimoji="1" lang="ja-JP" altLang="en-US"/>
        </a:p>
      </dgm:t>
    </dgm:pt>
    <dgm:pt modelId="{5577BC6A-C757-4AD9-BE9A-C16812C40F30}" type="pres">
      <dgm:prSet presAssocID="{69B3AF20-9E17-4E61-A140-70BF69275515}" presName="childText" presStyleLbl="revTx" presStyleIdx="2" presStyleCnt="3" custScaleY="58454" custLinFactNeighborY="24853">
        <dgm:presLayoutVars>
          <dgm:bulletEnabled val="1"/>
        </dgm:presLayoutVars>
      </dgm:prSet>
      <dgm:spPr/>
      <dgm:t>
        <a:bodyPr/>
        <a:lstStyle/>
        <a:p>
          <a:endParaRPr kumimoji="1" lang="ja-JP" altLang="en-US"/>
        </a:p>
      </dgm:t>
    </dgm:pt>
  </dgm:ptLst>
  <dgm:cxnLst>
    <dgm:cxn modelId="{2152FB08-0F4C-4423-94AA-E76A6FA92020}" srcId="{A0330C0B-311A-436F-B684-55A1C7D5A56A}" destId="{69B3AF20-9E17-4E61-A140-70BF69275515}" srcOrd="2" destOrd="0" parTransId="{8A73E3F2-E4A5-4B19-B9F7-D6C3A676627A}" sibTransId="{282BFE87-B6EC-4129-AA2B-2B98FE163027}"/>
    <dgm:cxn modelId="{19B673B0-47E4-4762-A26B-BFFFE27F506E}" type="presOf" srcId="{C91828B6-82E0-4D85-8453-AD2E9ED22569}" destId="{EA42287E-E83F-4BE2-81AD-23C772BB75C1}" srcOrd="0" destOrd="1" presId="urn:microsoft.com/office/officeart/2005/8/layout/vList2"/>
    <dgm:cxn modelId="{81DB5B83-BF2C-4B9B-9504-0701C0228740}" type="presOf" srcId="{A0330C0B-311A-436F-B684-55A1C7D5A56A}" destId="{2A481052-3B55-4B52-A569-2C9326493445}" srcOrd="0" destOrd="0" presId="urn:microsoft.com/office/officeart/2005/8/layout/vList2"/>
    <dgm:cxn modelId="{F0610127-7272-475D-B811-122BC763F747}" type="presOf" srcId="{69B3AF20-9E17-4E61-A140-70BF69275515}" destId="{1D580FBC-A02B-44B5-83FC-7BE04984720E}" srcOrd="0" destOrd="0" presId="urn:microsoft.com/office/officeart/2005/8/layout/vList2"/>
    <dgm:cxn modelId="{64C455C8-349A-4283-B1B4-71BEB4CE7027}" srcId="{A0330C0B-311A-436F-B684-55A1C7D5A56A}" destId="{F5418118-5468-4B46-B10E-7EEAC34458F3}" srcOrd="1" destOrd="0" parTransId="{ABAF9966-2619-401B-9F41-87CBB03B6C91}" sibTransId="{BCBC54E4-4B25-426D-A694-6EF1E17B6CA0}"/>
    <dgm:cxn modelId="{15E93A8D-74CF-46FE-980E-A7AE7E94F0EC}" srcId="{F5418118-5468-4B46-B10E-7EEAC34458F3}" destId="{76183970-E99B-418E-B74A-E4A3868C0FF9}" srcOrd="0" destOrd="0" parTransId="{3895F633-5E16-44C8-AAF0-D204DC05E3DC}" sibTransId="{2249E97E-A9BF-4078-B765-D9B8210B3393}"/>
    <dgm:cxn modelId="{0DDC2531-E0E4-4223-85B9-7DFF3F30145B}" srcId="{F5418118-5468-4B46-B10E-7EEAC34458F3}" destId="{FB3CAFFD-53BB-464A-9BFA-DE02B3D966F2}" srcOrd="1" destOrd="0" parTransId="{A5D8634B-8475-4152-B62E-DBEF243B6E01}" sibTransId="{CFD452EB-2C24-47B4-96D0-E85F76EE6B9A}"/>
    <dgm:cxn modelId="{87B3D8AC-7698-4594-B510-F11BCB1D96DB}" type="presOf" srcId="{76183970-E99B-418E-B74A-E4A3868C0FF9}" destId="{E862F59D-0EBF-47A4-97A6-584C67219E71}" srcOrd="0" destOrd="0" presId="urn:microsoft.com/office/officeart/2005/8/layout/vList2"/>
    <dgm:cxn modelId="{F1DB34BD-57F4-47FB-8758-C0A69356D5B4}" srcId="{A0330C0B-311A-436F-B684-55A1C7D5A56A}" destId="{D1788A5C-4AF9-4BBB-8522-AFF273AF3B08}" srcOrd="0" destOrd="0" parTransId="{D15146CE-7B04-4C4F-92B0-0A70E39D9084}" sibTransId="{99AFD60D-A7B7-416C-AE12-32D619E2EA7D}"/>
    <dgm:cxn modelId="{4C560AB1-0570-44A3-AE4D-91721CC820A0}" type="presOf" srcId="{F5418118-5468-4B46-B10E-7EEAC34458F3}" destId="{53B521AE-0CBB-40D7-8003-47BA4A4FE002}" srcOrd="0" destOrd="0" presId="urn:microsoft.com/office/officeart/2005/8/layout/vList2"/>
    <dgm:cxn modelId="{6F55306E-6056-4143-B7AF-CB85A807B271}" type="presOf" srcId="{D1788A5C-4AF9-4BBB-8522-AFF273AF3B08}" destId="{F282249E-00A8-4019-AFBD-4CC98AA28E4F}" srcOrd="0" destOrd="0" presId="urn:microsoft.com/office/officeart/2005/8/layout/vList2"/>
    <dgm:cxn modelId="{E10BBC37-4407-4BFD-8073-1F62CB682481}" type="presOf" srcId="{35CE2494-890D-46BD-8A7E-4D0BF4B83DF9}" destId="{5577BC6A-C757-4AD9-BE9A-C16812C40F30}" srcOrd="0" destOrd="0" presId="urn:microsoft.com/office/officeart/2005/8/layout/vList2"/>
    <dgm:cxn modelId="{C270D8EF-0BE4-402E-A77F-999A6F31C839}" srcId="{D1788A5C-4AF9-4BBB-8522-AFF273AF3B08}" destId="{C91828B6-82E0-4D85-8453-AD2E9ED22569}" srcOrd="1" destOrd="0" parTransId="{569D5274-2C57-4A28-A711-4AF8E238A28B}" sibTransId="{3330BA1E-9286-46EF-90BD-89AEB8F6075C}"/>
    <dgm:cxn modelId="{EFCD28B1-9645-467E-BB7F-3B75E7629DC1}" srcId="{69B3AF20-9E17-4E61-A140-70BF69275515}" destId="{35CE2494-890D-46BD-8A7E-4D0BF4B83DF9}" srcOrd="0" destOrd="0" parTransId="{C7B1B927-7494-4657-A617-5E755F5C3046}" sibTransId="{6A864D47-558A-4D81-A248-35209D581A23}"/>
    <dgm:cxn modelId="{50B612C8-9848-4403-BFB3-45720AEE6DA6}" type="presOf" srcId="{6D68956B-F4A1-49C9-BBD1-FAFB5D311E93}" destId="{5577BC6A-C757-4AD9-BE9A-C16812C40F30}" srcOrd="0" destOrd="1" presId="urn:microsoft.com/office/officeart/2005/8/layout/vList2"/>
    <dgm:cxn modelId="{A2C3669C-8A77-4725-AD26-29EB2160812D}" srcId="{D1788A5C-4AF9-4BBB-8522-AFF273AF3B08}" destId="{C25D5D96-A067-47E4-8442-895487234A48}" srcOrd="0" destOrd="0" parTransId="{BD3FBCFA-3DDA-4E47-A026-1B485B5BC0B3}" sibTransId="{B93077B9-77C1-4274-96F3-BE92B6403A27}"/>
    <dgm:cxn modelId="{56B5A244-D9C6-4E91-A0DE-5B16AEC8CBD3}" type="presOf" srcId="{C25D5D96-A067-47E4-8442-895487234A48}" destId="{EA42287E-E83F-4BE2-81AD-23C772BB75C1}" srcOrd="0" destOrd="0" presId="urn:microsoft.com/office/officeart/2005/8/layout/vList2"/>
    <dgm:cxn modelId="{BB3067AF-1200-498D-AC51-4510D0A2C74E}" srcId="{69B3AF20-9E17-4E61-A140-70BF69275515}" destId="{6D68956B-F4A1-49C9-BBD1-FAFB5D311E93}" srcOrd="1" destOrd="0" parTransId="{C0E9DCCA-4F84-4843-A51F-B05E68E837AF}" sibTransId="{DF16F442-6792-4A18-BD27-3780E9EA96B8}"/>
    <dgm:cxn modelId="{0EAD0E5B-0215-433A-923E-49918D6D3E75}" type="presOf" srcId="{FB3CAFFD-53BB-464A-9BFA-DE02B3D966F2}" destId="{E862F59D-0EBF-47A4-97A6-584C67219E71}" srcOrd="0" destOrd="1" presId="urn:microsoft.com/office/officeart/2005/8/layout/vList2"/>
    <dgm:cxn modelId="{9332C25E-14D1-4323-85BD-7825BF8A21AA}" type="presParOf" srcId="{2A481052-3B55-4B52-A569-2C9326493445}" destId="{F282249E-00A8-4019-AFBD-4CC98AA28E4F}" srcOrd="0" destOrd="0" presId="urn:microsoft.com/office/officeart/2005/8/layout/vList2"/>
    <dgm:cxn modelId="{444EB1B1-53DC-4363-9EC5-8817BD884A41}" type="presParOf" srcId="{2A481052-3B55-4B52-A569-2C9326493445}" destId="{EA42287E-E83F-4BE2-81AD-23C772BB75C1}" srcOrd="1" destOrd="0" presId="urn:microsoft.com/office/officeart/2005/8/layout/vList2"/>
    <dgm:cxn modelId="{6E019B3C-2EA9-432D-8F35-F3AA0AF3FE80}" type="presParOf" srcId="{2A481052-3B55-4B52-A569-2C9326493445}" destId="{53B521AE-0CBB-40D7-8003-47BA4A4FE002}" srcOrd="2" destOrd="0" presId="urn:microsoft.com/office/officeart/2005/8/layout/vList2"/>
    <dgm:cxn modelId="{48EA942A-CE23-460E-BB5F-419AF61921A4}" type="presParOf" srcId="{2A481052-3B55-4B52-A569-2C9326493445}" destId="{E862F59D-0EBF-47A4-97A6-584C67219E71}" srcOrd="3" destOrd="0" presId="urn:microsoft.com/office/officeart/2005/8/layout/vList2"/>
    <dgm:cxn modelId="{4E546196-D344-4421-BBF5-DF1BF7BACD58}" type="presParOf" srcId="{2A481052-3B55-4B52-A569-2C9326493445}" destId="{1D580FBC-A02B-44B5-83FC-7BE04984720E}" srcOrd="4" destOrd="0" presId="urn:microsoft.com/office/officeart/2005/8/layout/vList2"/>
    <dgm:cxn modelId="{DB2B3AEA-C1EB-41D4-B232-99C65DBB0673}" type="presParOf" srcId="{2A481052-3B55-4B52-A569-2C9326493445}" destId="{5577BC6A-C757-4AD9-BE9A-C16812C40F30}"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2249E-00A8-4019-AFBD-4CC98AA28E4F}">
      <dsp:nvSpPr>
        <dsp:cNvPr id="0" name=""/>
        <dsp:cNvSpPr/>
      </dsp:nvSpPr>
      <dsp:spPr>
        <a:xfrm>
          <a:off x="0" y="0"/>
          <a:ext cx="9144000" cy="12610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kumimoji="1" lang="ja-JP" altLang="en-US" sz="1400" kern="1200" dirty="0" smtClean="0"/>
            <a:t>課題　１）　</a:t>
          </a:r>
          <a:r>
            <a:rPr kumimoji="1" lang="en-US" altLang="ja-JP" sz="1400" kern="1200" dirty="0" smtClean="0"/>
            <a:t>FBPA-PET</a:t>
          </a:r>
          <a:r>
            <a:rPr kumimoji="1" lang="ja-JP" altLang="en-US" sz="1400" kern="1200" dirty="0" smtClean="0"/>
            <a:t>を基にした組織ホウ素濃度の評価法の確立、および組織ホウ素濃度の推定</a:t>
          </a:r>
          <a:endParaRPr kumimoji="1" lang="en-US" altLang="ja-JP" sz="1400" kern="1200" dirty="0" smtClean="0"/>
        </a:p>
        <a:p>
          <a:pPr lvl="0" algn="l" defTabSz="622300">
            <a:lnSpc>
              <a:spcPct val="90000"/>
            </a:lnSpc>
            <a:spcBef>
              <a:spcPct val="0"/>
            </a:spcBef>
            <a:spcAft>
              <a:spcPct val="35000"/>
            </a:spcAft>
          </a:pPr>
          <a:r>
            <a:rPr kumimoji="1" lang="ja-JP" altLang="en-US" sz="1400" kern="1200" dirty="0" smtClean="0"/>
            <a:t>　　　　２）　</a:t>
          </a:r>
          <a:r>
            <a:rPr kumimoji="1" lang="en-US" altLang="ja-JP" sz="1400" kern="1200" dirty="0" smtClean="0"/>
            <a:t>PET</a:t>
          </a:r>
          <a:r>
            <a:rPr kumimoji="1" lang="ja-JP" altLang="en-US" sz="1400" kern="1200" dirty="0" smtClean="0"/>
            <a:t>検査の撮像手技、画像解析、評価法の最適化・標準化</a:t>
          </a:r>
          <a:endParaRPr kumimoji="1" lang="en-US" altLang="ja-JP" sz="1400" kern="1200" dirty="0" smtClean="0"/>
        </a:p>
        <a:p>
          <a:pPr lvl="0" algn="l" defTabSz="622300">
            <a:lnSpc>
              <a:spcPct val="90000"/>
            </a:lnSpc>
            <a:spcBef>
              <a:spcPct val="0"/>
            </a:spcBef>
            <a:spcAft>
              <a:spcPct val="35000"/>
            </a:spcAft>
          </a:pPr>
          <a:r>
            <a:rPr kumimoji="1" lang="ja-JP" altLang="en-US" sz="1400" kern="1200" dirty="0" smtClean="0"/>
            <a:t>　　　　３）　</a:t>
          </a:r>
          <a:r>
            <a:rPr kumimoji="1" lang="en-US" altLang="ja-JP" sz="1400" kern="1200" dirty="0" smtClean="0"/>
            <a:t>FBPA</a:t>
          </a:r>
          <a:r>
            <a:rPr kumimoji="1" lang="ja-JP" altLang="en-US" sz="1400" kern="1200" dirty="0" smtClean="0"/>
            <a:t>の全身動態の解析、および正常組織に障害を後遺しない上限の照射線量の推定法の確立</a:t>
          </a:r>
          <a:endParaRPr kumimoji="1" lang="en-US" altLang="ja-JP" sz="1400" kern="1200" dirty="0" smtClean="0"/>
        </a:p>
        <a:p>
          <a:pPr lvl="0" algn="l" defTabSz="622300">
            <a:lnSpc>
              <a:spcPct val="90000"/>
            </a:lnSpc>
            <a:spcBef>
              <a:spcPct val="0"/>
            </a:spcBef>
            <a:spcAft>
              <a:spcPct val="35000"/>
            </a:spcAft>
          </a:pPr>
          <a:r>
            <a:rPr kumimoji="1" lang="ja-JP" altLang="en-US" sz="1400" kern="1200" dirty="0" smtClean="0"/>
            <a:t>　　　　４）　新規ホウ素化合物の標識と全身動態の評価、創薬のためのスクリーニング</a:t>
          </a:r>
          <a:endParaRPr kumimoji="1" lang="ja-JP" altLang="en-US" sz="1400" kern="1200" dirty="0"/>
        </a:p>
      </dsp:txBody>
      <dsp:txXfrm>
        <a:off x="61559" y="61559"/>
        <a:ext cx="9020882" cy="1137930"/>
      </dsp:txXfrm>
    </dsp:sp>
    <dsp:sp modelId="{EA42287E-E83F-4BE2-81AD-23C772BB75C1}">
      <dsp:nvSpPr>
        <dsp:cNvPr id="0" name=""/>
        <dsp:cNvSpPr/>
      </dsp:nvSpPr>
      <dsp:spPr>
        <a:xfrm>
          <a:off x="0" y="1312340"/>
          <a:ext cx="9144000" cy="977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17780" rIns="99568" bIns="17780" numCol="1" spcCol="1270" anchor="t" anchorCtr="0">
          <a:noAutofit/>
        </a:bodyPr>
        <a:lstStyle/>
        <a:p>
          <a:pPr marL="114300" lvl="1" indent="-114300" algn="l" defTabSz="622300">
            <a:lnSpc>
              <a:spcPct val="90000"/>
            </a:lnSpc>
            <a:spcBef>
              <a:spcPct val="0"/>
            </a:spcBef>
            <a:spcAft>
              <a:spcPct val="20000"/>
            </a:spcAft>
            <a:buChar char="••"/>
          </a:pPr>
          <a:r>
            <a:rPr kumimoji="1" lang="en-US" altLang="ja-JP" sz="1400" kern="1200" dirty="0" smtClean="0"/>
            <a:t>BNCT</a:t>
          </a:r>
          <a:r>
            <a:rPr kumimoji="1" lang="ja-JP" altLang="en-US" sz="1400" kern="1200" dirty="0" smtClean="0"/>
            <a:t>の治療効果、正常組織の障害は、組織ホウ素濃度と照射線量により決まる。ホウ素の腫瘍</a:t>
          </a:r>
          <a:r>
            <a:rPr kumimoji="1" lang="en-US" altLang="ja-JP" sz="1400" kern="1200" dirty="0" smtClean="0"/>
            <a:t>/</a:t>
          </a:r>
          <a:r>
            <a:rPr kumimoji="1" lang="ja-JP" altLang="en-US" sz="1400" kern="1200" dirty="0" smtClean="0"/>
            <a:t>正常組織比や腫瘍</a:t>
          </a:r>
          <a:r>
            <a:rPr kumimoji="1" lang="en-US" altLang="ja-JP" sz="1400" kern="1200" dirty="0" smtClean="0"/>
            <a:t>/</a:t>
          </a:r>
          <a:r>
            <a:rPr kumimoji="1" lang="ja-JP" altLang="en-US" sz="1400" kern="1200" dirty="0" smtClean="0"/>
            <a:t>血液比ではなく、ホウ素の組織濃度に基づいた評価法を開発する。</a:t>
          </a:r>
          <a:endParaRPr kumimoji="1" lang="ja-JP" altLang="en-US" sz="1400" kern="1200" dirty="0"/>
        </a:p>
        <a:p>
          <a:pPr marL="114300" lvl="1" indent="-114300" algn="l" defTabSz="622300">
            <a:lnSpc>
              <a:spcPct val="90000"/>
            </a:lnSpc>
            <a:spcBef>
              <a:spcPct val="0"/>
            </a:spcBef>
            <a:spcAft>
              <a:spcPct val="20000"/>
            </a:spcAft>
            <a:buChar char="••"/>
          </a:pPr>
          <a:r>
            <a:rPr kumimoji="1" lang="ja-JP" altLang="en-US" sz="1400" kern="1200" dirty="0" smtClean="0"/>
            <a:t>検査施設により、カメラの性能、被験者の検査前処置、画像解析法が異なるので、検査法と評価法の標準化が必要。</a:t>
          </a:r>
          <a:endParaRPr kumimoji="1" lang="ja-JP" altLang="en-US" sz="1400" kern="1200" dirty="0"/>
        </a:p>
      </dsp:txBody>
      <dsp:txXfrm>
        <a:off x="0" y="1312340"/>
        <a:ext cx="9144000" cy="977040"/>
      </dsp:txXfrm>
    </dsp:sp>
    <dsp:sp modelId="{53B521AE-0CBB-40D7-8003-47BA4A4FE002}">
      <dsp:nvSpPr>
        <dsp:cNvPr id="0" name=""/>
        <dsp:cNvSpPr/>
      </dsp:nvSpPr>
      <dsp:spPr>
        <a:xfrm>
          <a:off x="0" y="2079502"/>
          <a:ext cx="9144000" cy="12174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kumimoji="1" lang="ja-JP" altLang="en-US" sz="1400" kern="1200" dirty="0" smtClean="0"/>
            <a:t>体制　１）　</a:t>
          </a:r>
          <a:r>
            <a:rPr kumimoji="1" lang="en-US" altLang="ja-JP" sz="1400" kern="1200" dirty="0" smtClean="0"/>
            <a:t>FBPA</a:t>
          </a:r>
          <a:r>
            <a:rPr kumimoji="1" lang="ja-JP" altLang="en-US" sz="1400" kern="1200" dirty="0" smtClean="0"/>
            <a:t>および開発中の新規ホウ素単体の</a:t>
          </a:r>
          <a:r>
            <a:rPr kumimoji="1" lang="en-US" altLang="ja-JP" sz="1400" kern="1200" dirty="0" smtClean="0"/>
            <a:t>PET</a:t>
          </a:r>
          <a:r>
            <a:rPr kumimoji="1" lang="ja-JP" altLang="en-US" sz="1400" kern="1200" dirty="0" smtClean="0"/>
            <a:t>検査は、治験薬</a:t>
          </a:r>
          <a:r>
            <a:rPr kumimoji="1" lang="en-US" altLang="ja-JP" sz="1400" kern="1200" dirty="0" smtClean="0"/>
            <a:t>GMP</a:t>
          </a:r>
          <a:r>
            <a:rPr kumimoji="1" lang="ja-JP" altLang="en-US" sz="1400" kern="1200" dirty="0" smtClean="0"/>
            <a:t>基準に基づいて運営されている大　　　</a:t>
          </a:r>
          <a:endParaRPr kumimoji="1" lang="en-US" altLang="ja-JP" sz="1400" kern="1200" dirty="0" smtClean="0"/>
        </a:p>
        <a:p>
          <a:pPr lvl="0" algn="l" defTabSz="622300">
            <a:lnSpc>
              <a:spcPct val="90000"/>
            </a:lnSpc>
            <a:spcBef>
              <a:spcPct val="0"/>
            </a:spcBef>
            <a:spcAft>
              <a:spcPct val="35000"/>
            </a:spcAft>
          </a:pPr>
          <a:r>
            <a:rPr kumimoji="1" lang="ja-JP" altLang="en-US" sz="1400" kern="1200" dirty="0" smtClean="0"/>
            <a:t>　　　　　　　阪大学医学部附属病院で行う体制を構築する。</a:t>
          </a:r>
          <a:r>
            <a:rPr kumimoji="1" lang="en-US" altLang="ja-JP" sz="1400" kern="1200" dirty="0" smtClean="0"/>
            <a:t>PET</a:t>
          </a:r>
          <a:r>
            <a:rPr kumimoji="1" lang="ja-JP" altLang="en-US" sz="1400" kern="1200" dirty="0" smtClean="0"/>
            <a:t>検査の治験または先進医療をもとに薬事申請と</a:t>
          </a:r>
          <a:endParaRPr kumimoji="1" lang="en-US" altLang="ja-JP" sz="1400" kern="1200" dirty="0" smtClean="0"/>
        </a:p>
        <a:p>
          <a:pPr lvl="0" algn="l" defTabSz="622300">
            <a:lnSpc>
              <a:spcPct val="90000"/>
            </a:lnSpc>
            <a:spcBef>
              <a:spcPct val="0"/>
            </a:spcBef>
            <a:spcAft>
              <a:spcPct val="35000"/>
            </a:spcAft>
          </a:pPr>
          <a:r>
            <a:rPr kumimoji="1" lang="ja-JP" altLang="en-US" sz="1400" kern="1200" dirty="0" smtClean="0"/>
            <a:t>　　　　　　　保険適用を目指す。</a:t>
          </a:r>
          <a:endParaRPr kumimoji="1" lang="en-US" altLang="ja-JP" sz="1400" kern="1200" dirty="0" smtClean="0"/>
        </a:p>
        <a:p>
          <a:pPr lvl="0" algn="l" defTabSz="622300">
            <a:lnSpc>
              <a:spcPct val="90000"/>
            </a:lnSpc>
            <a:spcBef>
              <a:spcPct val="0"/>
            </a:spcBef>
            <a:spcAft>
              <a:spcPct val="35000"/>
            </a:spcAft>
          </a:pPr>
          <a:r>
            <a:rPr kumimoji="1" lang="ja-JP" altLang="en-US" sz="1400" kern="1200" dirty="0" smtClean="0"/>
            <a:t>　　　　２）　新規ホウ素担体について</a:t>
          </a:r>
          <a:r>
            <a:rPr kumimoji="1" lang="en-US" altLang="ja-JP" sz="1400" kern="1200" dirty="0" smtClean="0"/>
            <a:t>PET</a:t>
          </a:r>
          <a:r>
            <a:rPr kumimoji="1" lang="ja-JP" altLang="en-US" sz="1400" kern="1200" dirty="0" smtClean="0"/>
            <a:t>マイクロドーズ臨床試験を行い、創薬の加速化、効率化、安全性の向上を図る。</a:t>
          </a:r>
          <a:endParaRPr kumimoji="1" lang="en-US" altLang="ja-JP" sz="1400" kern="1200" dirty="0" smtClean="0"/>
        </a:p>
      </dsp:txBody>
      <dsp:txXfrm>
        <a:off x="59430" y="2138932"/>
        <a:ext cx="9025140" cy="1098578"/>
      </dsp:txXfrm>
    </dsp:sp>
    <dsp:sp modelId="{E862F59D-0EBF-47A4-97A6-584C67219E71}">
      <dsp:nvSpPr>
        <dsp:cNvPr id="0" name=""/>
        <dsp:cNvSpPr/>
      </dsp:nvSpPr>
      <dsp:spPr>
        <a:xfrm>
          <a:off x="0" y="3307433"/>
          <a:ext cx="9144000" cy="977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17780" rIns="99568" bIns="17780" numCol="1" spcCol="1270" anchor="t" anchorCtr="0">
          <a:noAutofit/>
        </a:bodyPr>
        <a:lstStyle/>
        <a:p>
          <a:pPr marL="114300" lvl="1" indent="-114300" algn="l" defTabSz="622300">
            <a:lnSpc>
              <a:spcPct val="90000"/>
            </a:lnSpc>
            <a:spcBef>
              <a:spcPct val="0"/>
            </a:spcBef>
            <a:spcAft>
              <a:spcPct val="20000"/>
            </a:spcAft>
            <a:buChar char="••"/>
          </a:pPr>
          <a:r>
            <a:rPr kumimoji="1" lang="ja-JP" altLang="en-US" sz="1400" kern="1200" dirty="0" smtClean="0"/>
            <a:t>大阪大学医学系研究科附属</a:t>
          </a:r>
          <a:r>
            <a:rPr kumimoji="1" lang="en-US" altLang="ja-JP" sz="1400" kern="1200" dirty="0" smtClean="0"/>
            <a:t>PET</a:t>
          </a:r>
          <a:r>
            <a:rPr kumimoji="1" lang="ja-JP" altLang="en-US" sz="1400" kern="1200" dirty="0" smtClean="0"/>
            <a:t>分子イメージングセンターは</a:t>
          </a:r>
          <a:r>
            <a:rPr kumimoji="1" lang="en-US" altLang="ja-JP" sz="1400" kern="1200" dirty="0" smtClean="0"/>
            <a:t>｢</a:t>
          </a:r>
          <a:r>
            <a:rPr kumimoji="1" lang="ja-JP" altLang="en-US" sz="1400" kern="1200" dirty="0" smtClean="0"/>
            <a:t>信頼性基準」に基づいた運営を開始し、そこで得られた前臨床試験データは薬事申請に際して基礎データとして採用される。</a:t>
          </a:r>
          <a:endParaRPr kumimoji="1" lang="ja-JP" altLang="en-US" sz="1400" kern="1200" dirty="0"/>
        </a:p>
        <a:p>
          <a:pPr marL="114300" lvl="1" indent="-114300" algn="l" defTabSz="622300">
            <a:lnSpc>
              <a:spcPct val="90000"/>
            </a:lnSpc>
            <a:spcBef>
              <a:spcPct val="0"/>
            </a:spcBef>
            <a:spcAft>
              <a:spcPct val="20000"/>
            </a:spcAft>
            <a:buChar char="••"/>
          </a:pPr>
          <a:r>
            <a:rPr kumimoji="1" lang="ja-JP" altLang="en-US" sz="1400" kern="1200" dirty="0" smtClean="0"/>
            <a:t>　大阪大学医学部附属病院の</a:t>
          </a:r>
          <a:r>
            <a:rPr kumimoji="1" lang="en-US" altLang="ja-JP" sz="1400" kern="1200" dirty="0" smtClean="0"/>
            <a:t>PET</a:t>
          </a:r>
          <a:r>
            <a:rPr kumimoji="1" lang="ja-JP" altLang="en-US" sz="1400" kern="1200" dirty="0" smtClean="0"/>
            <a:t>施設は、治験薬</a:t>
          </a:r>
          <a:r>
            <a:rPr kumimoji="1" lang="en-US" altLang="ja-JP" sz="1400" kern="1200" dirty="0" smtClean="0"/>
            <a:t>GMP</a:t>
          </a:r>
          <a:r>
            <a:rPr kumimoji="1" lang="ja-JP" altLang="en-US" sz="1400" kern="1200" dirty="0" smtClean="0"/>
            <a:t>基準に基づいて運営されており、新規ホウ素担体のマイクロドーズ試験を行う体制が整備されている。フェーズ１病床については規制緩和が必要。</a:t>
          </a:r>
          <a:endParaRPr kumimoji="1" lang="ja-JP" altLang="en-US" sz="1400" kern="1200" dirty="0"/>
        </a:p>
      </dsp:txBody>
      <dsp:txXfrm>
        <a:off x="0" y="3307433"/>
        <a:ext cx="9144000" cy="977040"/>
      </dsp:txXfrm>
    </dsp:sp>
    <dsp:sp modelId="{1D580FBC-A02B-44B5-83FC-7BE04984720E}">
      <dsp:nvSpPr>
        <dsp:cNvPr id="0" name=""/>
        <dsp:cNvSpPr/>
      </dsp:nvSpPr>
      <dsp:spPr>
        <a:xfrm>
          <a:off x="0" y="4382715"/>
          <a:ext cx="9144000" cy="12030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kumimoji="1" lang="ja-JP" altLang="en-US" sz="1400" kern="1200" dirty="0" smtClean="0"/>
            <a:t>スケジュール　１）　平成</a:t>
          </a:r>
          <a:r>
            <a:rPr kumimoji="1" lang="en-US" altLang="ja-JP" sz="1400" kern="1200" dirty="0" smtClean="0"/>
            <a:t>25</a:t>
          </a:r>
          <a:r>
            <a:rPr kumimoji="1" lang="ja-JP" altLang="en-US" sz="1400" kern="1200" dirty="0" smtClean="0"/>
            <a:t>年度　</a:t>
          </a:r>
          <a:r>
            <a:rPr kumimoji="1" lang="en-US" altLang="ja-JP" sz="1400" kern="1200" dirty="0" smtClean="0"/>
            <a:t>FBPA</a:t>
          </a:r>
          <a:r>
            <a:rPr kumimoji="1" lang="ja-JP" altLang="en-US" sz="1400" kern="1200" dirty="0" smtClean="0"/>
            <a:t>標識合成、</a:t>
          </a:r>
          <a:r>
            <a:rPr kumimoji="1" lang="en-US" altLang="ja-JP" sz="1400" kern="1200" dirty="0" smtClean="0"/>
            <a:t>FBPA-PET</a:t>
          </a:r>
          <a:r>
            <a:rPr kumimoji="1" lang="ja-JP" altLang="en-US" sz="1400" kern="1200" dirty="0" smtClean="0"/>
            <a:t>の臨床検査開始</a:t>
          </a:r>
          <a:endParaRPr kumimoji="1" lang="en-US" altLang="ja-JP" sz="1400" kern="1200" dirty="0" smtClean="0"/>
        </a:p>
        <a:p>
          <a:pPr lvl="0" algn="l" defTabSz="622300">
            <a:lnSpc>
              <a:spcPct val="90000"/>
            </a:lnSpc>
            <a:spcBef>
              <a:spcPct val="0"/>
            </a:spcBef>
            <a:spcAft>
              <a:spcPct val="35000"/>
            </a:spcAft>
          </a:pPr>
          <a:r>
            <a:rPr kumimoji="1" lang="ja-JP" altLang="en-US" sz="1400" kern="1200" dirty="0" smtClean="0"/>
            <a:t>　　　　　　　　　２）　平成</a:t>
          </a:r>
          <a:r>
            <a:rPr kumimoji="1" lang="en-US" altLang="ja-JP" sz="1400" kern="1200" dirty="0" smtClean="0"/>
            <a:t>26</a:t>
          </a:r>
          <a:r>
            <a:rPr kumimoji="1" lang="ja-JP" altLang="en-US" sz="1400" kern="1200" dirty="0" smtClean="0"/>
            <a:t>年度　臨床</a:t>
          </a:r>
          <a:r>
            <a:rPr kumimoji="1" lang="en-US" altLang="ja-JP" sz="1400" kern="1200" dirty="0" smtClean="0"/>
            <a:t>FBPA-PET</a:t>
          </a:r>
          <a:r>
            <a:rPr kumimoji="1" lang="ja-JP" altLang="en-US" sz="1400" kern="1200" dirty="0" smtClean="0"/>
            <a:t>検査法の最適化と標準化</a:t>
          </a:r>
          <a:endParaRPr kumimoji="1" lang="en-US" altLang="ja-JP" sz="1400" kern="1200" dirty="0" smtClean="0"/>
        </a:p>
        <a:p>
          <a:pPr lvl="0" algn="l" defTabSz="622300">
            <a:lnSpc>
              <a:spcPct val="90000"/>
            </a:lnSpc>
            <a:spcBef>
              <a:spcPct val="0"/>
            </a:spcBef>
            <a:spcAft>
              <a:spcPct val="35000"/>
            </a:spcAft>
          </a:pPr>
          <a:r>
            <a:rPr kumimoji="1" lang="ja-JP" altLang="en-US" sz="1400" kern="1200" dirty="0" smtClean="0"/>
            <a:t>　　　　　　　　　３）　平成</a:t>
          </a:r>
          <a:r>
            <a:rPr kumimoji="1" lang="en-US" altLang="ja-JP" sz="1400" kern="1200" dirty="0" smtClean="0"/>
            <a:t>27</a:t>
          </a:r>
          <a:r>
            <a:rPr kumimoji="1" lang="ja-JP" altLang="en-US" sz="1400" kern="1200" dirty="0" smtClean="0"/>
            <a:t>年度　新規ホウ素担体の標識、前臨床試験、</a:t>
          </a:r>
          <a:r>
            <a:rPr kumimoji="1" lang="en-US" altLang="ja-JP" sz="1400" kern="1200" dirty="0" smtClean="0"/>
            <a:t>PET</a:t>
          </a:r>
          <a:r>
            <a:rPr kumimoji="1" lang="ja-JP" altLang="en-US" sz="1400" kern="1200" dirty="0" smtClean="0"/>
            <a:t>マイクロドーズ臨床試験</a:t>
          </a:r>
          <a:endParaRPr kumimoji="1" lang="en-US" altLang="ja-JP" sz="1400" kern="1200" dirty="0" smtClean="0"/>
        </a:p>
        <a:p>
          <a:pPr lvl="0" algn="l" defTabSz="622300">
            <a:lnSpc>
              <a:spcPct val="90000"/>
            </a:lnSpc>
            <a:spcBef>
              <a:spcPct val="0"/>
            </a:spcBef>
            <a:spcAft>
              <a:spcPct val="35000"/>
            </a:spcAft>
          </a:pPr>
          <a:r>
            <a:rPr kumimoji="1" lang="ja-JP" altLang="en-US" sz="1400" kern="1200" dirty="0" smtClean="0"/>
            <a:t>　　　　　　　　　４）　平成</a:t>
          </a:r>
          <a:r>
            <a:rPr kumimoji="1" lang="en-US" altLang="ja-JP" sz="1400" kern="1200" dirty="0" smtClean="0"/>
            <a:t>28</a:t>
          </a:r>
          <a:r>
            <a:rPr kumimoji="1" lang="ja-JP" altLang="en-US" sz="1400" kern="1200" dirty="0" smtClean="0"/>
            <a:t>年度以降　新規ホウ素担体の先進医療または治験</a:t>
          </a:r>
          <a:endParaRPr kumimoji="1" lang="ja-JP" altLang="en-US" sz="1400" kern="1200" dirty="0"/>
        </a:p>
      </dsp:txBody>
      <dsp:txXfrm>
        <a:off x="58728" y="4441443"/>
        <a:ext cx="9026544" cy="1085594"/>
      </dsp:txXfrm>
    </dsp:sp>
    <dsp:sp modelId="{5577BC6A-C757-4AD9-BE9A-C16812C40F30}">
      <dsp:nvSpPr>
        <dsp:cNvPr id="0" name=""/>
        <dsp:cNvSpPr/>
      </dsp:nvSpPr>
      <dsp:spPr>
        <a:xfrm>
          <a:off x="0" y="5738201"/>
          <a:ext cx="9144000" cy="571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17780" rIns="99568" bIns="17780" numCol="1" spcCol="1270" anchor="t" anchorCtr="0">
          <a:noAutofit/>
        </a:bodyPr>
        <a:lstStyle/>
        <a:p>
          <a:pPr marL="114300" lvl="1" indent="-114300" algn="l" defTabSz="622300">
            <a:lnSpc>
              <a:spcPct val="90000"/>
            </a:lnSpc>
            <a:spcBef>
              <a:spcPct val="0"/>
            </a:spcBef>
            <a:spcAft>
              <a:spcPct val="20000"/>
            </a:spcAft>
            <a:buChar char="••"/>
          </a:pPr>
          <a:r>
            <a:rPr kumimoji="1" lang="ja-JP" altLang="en-US" sz="1400" kern="1200" dirty="0" smtClean="0"/>
            <a:t>　</a:t>
          </a:r>
          <a:r>
            <a:rPr kumimoji="1" lang="en-US" altLang="ja-JP" sz="1400" kern="1200" dirty="0" smtClean="0"/>
            <a:t>FBPA-PET</a:t>
          </a:r>
          <a:r>
            <a:rPr kumimoji="1" lang="ja-JP" altLang="en-US" sz="1400" kern="1200" dirty="0" smtClean="0"/>
            <a:t>臨床検査の標準化、最適化と、新規ホウ素薬剤の開発、前臨床を平行して行う。</a:t>
          </a:r>
          <a:endParaRPr kumimoji="1" lang="ja-JP" altLang="en-US" sz="1400" kern="1200" dirty="0"/>
        </a:p>
        <a:p>
          <a:pPr marL="114300" lvl="1" indent="-114300" algn="l" defTabSz="622300">
            <a:lnSpc>
              <a:spcPct val="90000"/>
            </a:lnSpc>
            <a:spcBef>
              <a:spcPct val="0"/>
            </a:spcBef>
            <a:spcAft>
              <a:spcPct val="20000"/>
            </a:spcAft>
            <a:buChar char="••"/>
          </a:pPr>
          <a:r>
            <a:rPr kumimoji="1" lang="ja-JP" altLang="en-US" sz="1400" kern="1200" dirty="0" smtClean="0"/>
            <a:t>　</a:t>
          </a:r>
          <a:r>
            <a:rPr kumimoji="1" lang="en-US" altLang="ja-JP" sz="1400" kern="1200" dirty="0" smtClean="0"/>
            <a:t>FBPA</a:t>
          </a:r>
          <a:r>
            <a:rPr kumimoji="1" lang="ja-JP" altLang="en-US" sz="1400" kern="1200" dirty="0" smtClean="0"/>
            <a:t>および開発されたホウ素担体標識化合物の先進医療または治験を行い、</a:t>
          </a:r>
          <a:r>
            <a:rPr kumimoji="1" lang="en-US" altLang="ja-JP" sz="1400" kern="1200" dirty="0" smtClean="0"/>
            <a:t>BNCT</a:t>
          </a:r>
          <a:r>
            <a:rPr kumimoji="1" lang="ja-JP" altLang="en-US" sz="1400" kern="1200" dirty="0" smtClean="0"/>
            <a:t>治療前の評価系を確立する。</a:t>
          </a:r>
          <a:endParaRPr kumimoji="1" lang="ja-JP" altLang="en-US" sz="1400" kern="1200" dirty="0"/>
        </a:p>
      </dsp:txBody>
      <dsp:txXfrm>
        <a:off x="0" y="5738201"/>
        <a:ext cx="9144000" cy="57111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2014/6/4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2014/6/4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2014/6/4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2014/6/4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0"/>
            <a:ext cx="6480720" cy="620688"/>
          </a:xfrm>
        </p:spPr>
        <p:txBody>
          <a:bodyPr>
            <a:normAutofit/>
          </a:bodyPr>
          <a:lstStyle/>
          <a:p>
            <a:pPr eaLnBrk="1" fontAlgn="auto" hangingPunct="1">
              <a:spcAft>
                <a:spcPts val="0"/>
              </a:spcAft>
              <a:defRPr/>
            </a:pPr>
            <a:r>
              <a:rPr lang="en-US" altLang="ja-JP" sz="2400" dirty="0" smtClean="0"/>
              <a:t>【</a:t>
            </a:r>
            <a:r>
              <a:rPr lang="ja-JP" altLang="en-US" sz="2400" dirty="0" smtClean="0"/>
              <a:t>参考資料</a:t>
            </a:r>
            <a:r>
              <a:rPr lang="en-US" altLang="ja-JP" sz="2400" dirty="0" smtClean="0"/>
              <a:t>】</a:t>
            </a:r>
            <a:r>
              <a:rPr lang="ja-JP" altLang="en-US" sz="2400" dirty="0" smtClean="0"/>
              <a:t>今後</a:t>
            </a:r>
            <a:r>
              <a:rPr lang="ja-JP" altLang="en-US" sz="2400" dirty="0"/>
              <a:t>の研究</a:t>
            </a:r>
            <a:r>
              <a:rPr lang="ja-JP" altLang="en-US" sz="2400" dirty="0" smtClean="0"/>
              <a:t>課題～ＰＥＴ検査～</a:t>
            </a:r>
            <a:endParaRPr lang="ja-JP" altLang="en-US" sz="2400" dirty="0"/>
          </a:p>
        </p:txBody>
      </p:sp>
      <p:graphicFrame>
        <p:nvGraphicFramePr>
          <p:cNvPr id="4" name="コンテンツ プレースホルダー 3"/>
          <p:cNvGraphicFramePr>
            <a:graphicFrameLocks noGrp="1"/>
          </p:cNvGraphicFramePr>
          <p:nvPr>
            <p:ph sz="quarter" idx="1"/>
            <p:extLst>
              <p:ext uri="{D42A27DB-BD31-4B8C-83A1-F6EECF244321}">
                <p14:modId xmlns:p14="http://schemas.microsoft.com/office/powerpoint/2010/main" val="2227947202"/>
              </p:ext>
            </p:extLst>
          </p:nvPr>
        </p:nvGraphicFramePr>
        <p:xfrm>
          <a:off x="0" y="548680"/>
          <a:ext cx="9144000" cy="6309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4756" name="スライド番号プレースホルダー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fld id="{474F4A87-5CEB-45CA-ACF0-EF6B1E1E9F2D}" type="slidenum">
              <a:rPr lang="ja-JP" altLang="en-US" smtClean="0">
                <a:solidFill>
                  <a:srgbClr val="FFFFFF"/>
                </a:solidFill>
              </a:rPr>
              <a:pPr/>
              <a:t>1</a:t>
            </a:fld>
            <a:endParaRPr lang="ja-JP" altLang="en-US" smtClean="0">
              <a:solidFill>
                <a:srgbClr val="FFFFFF"/>
              </a:solidFill>
            </a:endParaRPr>
          </a:p>
        </p:txBody>
      </p:sp>
      <p:sp>
        <p:nvSpPr>
          <p:cNvPr id="3" name="テキスト ボックス 2"/>
          <p:cNvSpPr txBox="1"/>
          <p:nvPr/>
        </p:nvSpPr>
        <p:spPr>
          <a:xfrm>
            <a:off x="6876256" y="116632"/>
            <a:ext cx="2160240" cy="369332"/>
          </a:xfrm>
          <a:prstGeom prst="rect">
            <a:avLst/>
          </a:prstGeom>
          <a:noFill/>
          <a:ln>
            <a:solidFill>
              <a:schemeClr val="tx1"/>
            </a:solidFill>
          </a:ln>
        </p:spPr>
        <p:txBody>
          <a:bodyPr wrap="square" rtlCol="0">
            <a:spAutoFit/>
          </a:bodyPr>
          <a:lstStyle/>
          <a:p>
            <a:pPr algn="ctr"/>
            <a:r>
              <a:rPr kumimoji="1" lang="ja-JP" altLang="en-US" b="1" dirty="0" smtClean="0"/>
              <a:t>畑澤委員追加資料</a:t>
            </a:r>
            <a:endParaRPr kumimoji="1" lang="ja-JP" altLang="en-US" b="1" dirty="0"/>
          </a:p>
        </p:txBody>
      </p:sp>
    </p:spTree>
    <p:extLst>
      <p:ext uri="{BB962C8B-B14F-4D97-AF65-F5344CB8AC3E}">
        <p14:creationId xmlns:p14="http://schemas.microsoft.com/office/powerpoint/2010/main" val="6577955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134</Words>
  <Application>Microsoft Office PowerPoint</Application>
  <PresentationFormat>画面に合わせる (4:3)</PresentationFormat>
  <Paragraphs>21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【参考資料】今後の研究課題～ＰＥＴ検査～</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【参考資料】今後の研究課題～ＰＥＴ検査～</dc:title>
  <dc:creator>吉川　玲子</dc:creator>
  <cp:lastModifiedBy>大阪府庁</cp:lastModifiedBy>
  <cp:revision>5</cp:revision>
  <dcterms:created xsi:type="dcterms:W3CDTF">2014-05-23T03:14:41Z</dcterms:created>
  <dcterms:modified xsi:type="dcterms:W3CDTF">2014-06-04T10:45:36Z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