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8"/>
  </p:notesMasterIdLst>
  <p:handoutMasterIdLst>
    <p:handoutMasterId r:id="rId19"/>
  </p:handoutMasterIdLst>
  <p:sldIdLst>
    <p:sldId id="267" r:id="rId6"/>
    <p:sldId id="268" r:id="rId7"/>
    <p:sldId id="287" r:id="rId8"/>
    <p:sldId id="264" r:id="rId9"/>
    <p:sldId id="279" r:id="rId10"/>
    <p:sldId id="270" r:id="rId11"/>
    <p:sldId id="271" r:id="rId12"/>
    <p:sldId id="272" r:id="rId13"/>
    <p:sldId id="274" r:id="rId14"/>
    <p:sldId id="285" r:id="rId15"/>
    <p:sldId id="286" r:id="rId16"/>
    <p:sldId id="276"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50" autoAdjust="0"/>
  </p:normalViewPr>
  <p:slideViewPr>
    <p:cSldViewPr>
      <p:cViewPr>
        <p:scale>
          <a:sx n="96" d="100"/>
          <a:sy n="96" d="100"/>
        </p:scale>
        <p:origin x="-636"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0000ws202025\g\&#24179;&#25104;28&#24180;&#24230;\050&#22269;&#38555;&#25945;&#32946;\280902_&#22823;&#38442;&#32207;&#21512;&#25945;&#32946;&#20250;&#35696;\&#39640;&#31561;&#23398;&#26657;&#35506;&#25285;&#24403;&#20998;\H22&#65374;H28_&#29983;&#24466;&#65286;&#25945;&#21729;&#33521;&#35486;&#21147;&#19968;&#352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Sheet1!$C$5</c:f>
              <c:strCache>
                <c:ptCount val="1"/>
                <c:pt idx="0">
                  <c:v>全国教員</c:v>
                </c:pt>
              </c:strCache>
            </c:strRef>
          </c:tx>
          <c:spPr>
            <a:ln>
              <a:prstDash val="dash"/>
            </a:ln>
          </c:spPr>
          <c:dLbls>
            <c:txPr>
              <a:bodyPr/>
              <a:lstStyle/>
              <a:p>
                <a:pPr>
                  <a:defRPr sz="1600" i="1"/>
                </a:pPr>
                <a:endParaRPr lang="ja-JP"/>
              </a:p>
            </c:txPr>
            <c:dLblPos val="t"/>
            <c:showLegendKey val="0"/>
            <c:showVal val="1"/>
            <c:showCatName val="0"/>
            <c:showSerName val="0"/>
            <c:showPercent val="0"/>
            <c:showBubbleSize val="0"/>
            <c:showLeaderLines val="0"/>
          </c:dLbls>
          <c:cat>
            <c:strRef>
              <c:f>Sheet1!$B$6:$B$11</c:f>
              <c:strCache>
                <c:ptCount val="6"/>
                <c:pt idx="0">
                  <c:v>H22</c:v>
                </c:pt>
                <c:pt idx="1">
                  <c:v>H23</c:v>
                </c:pt>
                <c:pt idx="2">
                  <c:v>H24</c:v>
                </c:pt>
                <c:pt idx="3">
                  <c:v>H25</c:v>
                </c:pt>
                <c:pt idx="4">
                  <c:v>H26</c:v>
                </c:pt>
                <c:pt idx="5">
                  <c:v>H27</c:v>
                </c:pt>
              </c:strCache>
            </c:strRef>
          </c:cat>
          <c:val>
            <c:numRef>
              <c:f>Sheet1!$C$6:$C$11</c:f>
              <c:numCache>
                <c:formatCode>0.0%</c:formatCode>
                <c:ptCount val="6"/>
                <c:pt idx="0">
                  <c:v>0.48899999999999999</c:v>
                </c:pt>
                <c:pt idx="1">
                  <c:v>0.52800000000000002</c:v>
                </c:pt>
                <c:pt idx="2">
                  <c:v>0.52300000000000002</c:v>
                </c:pt>
                <c:pt idx="3">
                  <c:v>0.52700000000000002</c:v>
                </c:pt>
                <c:pt idx="4">
                  <c:v>0.55400000000000005</c:v>
                </c:pt>
                <c:pt idx="5">
                  <c:v>0.57299999999999995</c:v>
                </c:pt>
              </c:numCache>
            </c:numRef>
          </c:val>
          <c:smooth val="0"/>
        </c:ser>
        <c:ser>
          <c:idx val="1"/>
          <c:order val="1"/>
          <c:tx>
            <c:strRef>
              <c:f>Sheet1!$D$5</c:f>
              <c:strCache>
                <c:ptCount val="1"/>
                <c:pt idx="0">
                  <c:v>大阪教員</c:v>
                </c:pt>
              </c:strCache>
            </c:strRef>
          </c:tx>
          <c:dLbls>
            <c:txPr>
              <a:bodyPr/>
              <a:lstStyle/>
              <a:p>
                <a:pPr>
                  <a:defRPr sz="1600" b="1" i="1"/>
                </a:pPr>
                <a:endParaRPr lang="ja-JP"/>
              </a:p>
            </c:txPr>
            <c:dLblPos val="b"/>
            <c:showLegendKey val="0"/>
            <c:showVal val="1"/>
            <c:showCatName val="0"/>
            <c:showSerName val="0"/>
            <c:showPercent val="0"/>
            <c:showBubbleSize val="0"/>
            <c:showLeaderLines val="0"/>
          </c:dLbls>
          <c:cat>
            <c:strRef>
              <c:f>Sheet1!$B$6:$B$11</c:f>
              <c:strCache>
                <c:ptCount val="6"/>
                <c:pt idx="0">
                  <c:v>H22</c:v>
                </c:pt>
                <c:pt idx="1">
                  <c:v>H23</c:v>
                </c:pt>
                <c:pt idx="2">
                  <c:v>H24</c:v>
                </c:pt>
                <c:pt idx="3">
                  <c:v>H25</c:v>
                </c:pt>
                <c:pt idx="4">
                  <c:v>H26</c:v>
                </c:pt>
                <c:pt idx="5">
                  <c:v>H27</c:v>
                </c:pt>
              </c:strCache>
            </c:strRef>
          </c:cat>
          <c:val>
            <c:numRef>
              <c:f>Sheet1!$D$6:$D$11</c:f>
              <c:numCache>
                <c:formatCode>0.0%</c:formatCode>
                <c:ptCount val="6"/>
                <c:pt idx="0">
                  <c:v>0.42757552285050349</c:v>
                </c:pt>
                <c:pt idx="1">
                  <c:v>0.45989304812834225</c:v>
                </c:pt>
                <c:pt idx="2">
                  <c:v>0.42538975501113585</c:v>
                </c:pt>
                <c:pt idx="3">
                  <c:v>0.43257575757575756</c:v>
                </c:pt>
                <c:pt idx="4">
                  <c:v>0.48674521354933725</c:v>
                </c:pt>
                <c:pt idx="5">
                  <c:v>0.48014440433212996</c:v>
                </c:pt>
              </c:numCache>
            </c:numRef>
          </c:val>
          <c:smooth val="0"/>
        </c:ser>
        <c:ser>
          <c:idx val="2"/>
          <c:order val="2"/>
          <c:tx>
            <c:strRef>
              <c:f>Sheet1!$E$5</c:f>
              <c:strCache>
                <c:ptCount val="1"/>
                <c:pt idx="0">
                  <c:v>全国生徒</c:v>
                </c:pt>
              </c:strCache>
            </c:strRef>
          </c:tx>
          <c:spPr>
            <a:ln>
              <a:prstDash val="dash"/>
            </a:ln>
          </c:spPr>
          <c:dLbls>
            <c:dLbl>
              <c:idx val="1"/>
              <c:layout>
                <c:manualLayout>
                  <c:x val="-4.8464566929133861E-2"/>
                  <c:y val="-3.5818896442591279E-2"/>
                </c:manualLayout>
              </c:layout>
              <c:dLblPos val="r"/>
              <c:showLegendKey val="0"/>
              <c:showVal val="1"/>
              <c:showCatName val="0"/>
              <c:showSerName val="0"/>
              <c:showPercent val="0"/>
              <c:showBubbleSize val="0"/>
            </c:dLbl>
            <c:dLbl>
              <c:idx val="2"/>
              <c:layout>
                <c:manualLayout>
                  <c:x val="-4.5378147176047441E-2"/>
                  <c:y val="-4.4236994425274796E-2"/>
                </c:manualLayout>
              </c:layout>
              <c:dLblPos val="r"/>
              <c:showLegendKey val="0"/>
              <c:showVal val="1"/>
              <c:showCatName val="0"/>
              <c:showSerName val="0"/>
              <c:showPercent val="0"/>
              <c:showBubbleSize val="0"/>
            </c:dLbl>
            <c:dLbl>
              <c:idx val="3"/>
              <c:layout>
                <c:manualLayout>
                  <c:x val="-4.3834937299504231E-2"/>
                  <c:y val="-4.4236994425274796E-2"/>
                </c:manualLayout>
              </c:layout>
              <c:dLblPos val="r"/>
              <c:showLegendKey val="0"/>
              <c:showVal val="1"/>
              <c:showCatName val="0"/>
              <c:showSerName val="0"/>
              <c:showPercent val="0"/>
              <c:showBubbleSize val="0"/>
            </c:dLbl>
            <c:txPr>
              <a:bodyPr/>
              <a:lstStyle/>
              <a:p>
                <a:pPr>
                  <a:defRPr sz="1600" i="0"/>
                </a:pPr>
                <a:endParaRPr lang="ja-JP"/>
              </a:p>
            </c:txPr>
            <c:dLblPos val="t"/>
            <c:showLegendKey val="0"/>
            <c:showVal val="1"/>
            <c:showCatName val="0"/>
            <c:showSerName val="0"/>
            <c:showPercent val="0"/>
            <c:showBubbleSize val="0"/>
            <c:showLeaderLines val="0"/>
          </c:dLbls>
          <c:cat>
            <c:strRef>
              <c:f>Sheet1!$B$6:$B$11</c:f>
              <c:strCache>
                <c:ptCount val="6"/>
                <c:pt idx="0">
                  <c:v>H22</c:v>
                </c:pt>
                <c:pt idx="1">
                  <c:v>H23</c:v>
                </c:pt>
                <c:pt idx="2">
                  <c:v>H24</c:v>
                </c:pt>
                <c:pt idx="3">
                  <c:v>H25</c:v>
                </c:pt>
                <c:pt idx="4">
                  <c:v>H26</c:v>
                </c:pt>
                <c:pt idx="5">
                  <c:v>H27</c:v>
                </c:pt>
              </c:strCache>
            </c:strRef>
          </c:cat>
          <c:val>
            <c:numRef>
              <c:f>Sheet1!$E$6:$E$11</c:f>
              <c:numCache>
                <c:formatCode>0.0%</c:formatCode>
                <c:ptCount val="6"/>
                <c:pt idx="1">
                  <c:v>0.30399999999999999</c:v>
                </c:pt>
                <c:pt idx="2">
                  <c:v>0.31</c:v>
                </c:pt>
                <c:pt idx="3">
                  <c:v>0.31</c:v>
                </c:pt>
                <c:pt idx="4">
                  <c:v>0.31900000000000001</c:v>
                </c:pt>
                <c:pt idx="5">
                  <c:v>0.34300000000000003</c:v>
                </c:pt>
              </c:numCache>
            </c:numRef>
          </c:val>
          <c:smooth val="0"/>
        </c:ser>
        <c:ser>
          <c:idx val="3"/>
          <c:order val="3"/>
          <c:tx>
            <c:strRef>
              <c:f>Sheet1!$F$5</c:f>
              <c:strCache>
                <c:ptCount val="1"/>
                <c:pt idx="0">
                  <c:v>大阪生徒</c:v>
                </c:pt>
              </c:strCache>
            </c:strRef>
          </c:tx>
          <c:spPr>
            <a:ln>
              <a:solidFill>
                <a:srgbClr val="FF0000"/>
              </a:solidFill>
            </a:ln>
          </c:spPr>
          <c:marker>
            <c:spPr>
              <a:ln>
                <a:solidFill>
                  <a:srgbClr val="FF0000"/>
                </a:solidFill>
              </a:ln>
            </c:spPr>
          </c:marker>
          <c:dLbls>
            <c:txPr>
              <a:bodyPr/>
              <a:lstStyle/>
              <a:p>
                <a:pPr>
                  <a:defRPr sz="1600" b="1" i="0"/>
                </a:pPr>
                <a:endParaRPr lang="ja-JP"/>
              </a:p>
            </c:txPr>
            <c:dLblPos val="b"/>
            <c:showLegendKey val="0"/>
            <c:showVal val="1"/>
            <c:showCatName val="0"/>
            <c:showSerName val="0"/>
            <c:showPercent val="0"/>
            <c:showBubbleSize val="0"/>
            <c:showLeaderLines val="0"/>
          </c:dLbls>
          <c:cat>
            <c:strRef>
              <c:f>Sheet1!$B$6:$B$11</c:f>
              <c:strCache>
                <c:ptCount val="6"/>
                <c:pt idx="0">
                  <c:v>H22</c:v>
                </c:pt>
                <c:pt idx="1">
                  <c:v>H23</c:v>
                </c:pt>
                <c:pt idx="2">
                  <c:v>H24</c:v>
                </c:pt>
                <c:pt idx="3">
                  <c:v>H25</c:v>
                </c:pt>
                <c:pt idx="4">
                  <c:v>H26</c:v>
                </c:pt>
                <c:pt idx="5">
                  <c:v>H27</c:v>
                </c:pt>
              </c:strCache>
            </c:strRef>
          </c:cat>
          <c:val>
            <c:numRef>
              <c:f>Sheet1!$F$6:$F$11</c:f>
              <c:numCache>
                <c:formatCode>0.0%</c:formatCode>
                <c:ptCount val="6"/>
                <c:pt idx="1">
                  <c:v>0.23400000000000001</c:v>
                </c:pt>
                <c:pt idx="2">
                  <c:v>0.25600000000000001</c:v>
                </c:pt>
                <c:pt idx="3">
                  <c:v>0.28199999999999997</c:v>
                </c:pt>
                <c:pt idx="4">
                  <c:v>0.27200000000000002</c:v>
                </c:pt>
                <c:pt idx="5">
                  <c:v>0.313</c:v>
                </c:pt>
              </c:numCache>
            </c:numRef>
          </c:val>
          <c:smooth val="0"/>
        </c:ser>
        <c:dLbls>
          <c:showLegendKey val="0"/>
          <c:showVal val="0"/>
          <c:showCatName val="0"/>
          <c:showSerName val="0"/>
          <c:showPercent val="0"/>
          <c:showBubbleSize val="0"/>
        </c:dLbls>
        <c:marker val="1"/>
        <c:smooth val="0"/>
        <c:axId val="96656000"/>
        <c:axId val="104071552"/>
      </c:lineChart>
      <c:catAx>
        <c:axId val="96656000"/>
        <c:scaling>
          <c:orientation val="minMax"/>
        </c:scaling>
        <c:delete val="0"/>
        <c:axPos val="b"/>
        <c:majorTickMark val="out"/>
        <c:minorTickMark val="none"/>
        <c:tickLblPos val="nextTo"/>
        <c:spPr>
          <a:ln w="25400">
            <a:solidFill>
              <a:srgbClr val="FFC000"/>
            </a:solidFill>
          </a:ln>
        </c:spPr>
        <c:txPr>
          <a:bodyPr/>
          <a:lstStyle/>
          <a:p>
            <a:pPr>
              <a:defRPr sz="1600"/>
            </a:pPr>
            <a:endParaRPr lang="ja-JP"/>
          </a:p>
        </c:txPr>
        <c:crossAx val="104071552"/>
        <c:crosses val="autoZero"/>
        <c:auto val="1"/>
        <c:lblAlgn val="ctr"/>
        <c:lblOffset val="100"/>
        <c:noMultiLvlLbl val="0"/>
      </c:catAx>
      <c:valAx>
        <c:axId val="104071552"/>
        <c:scaling>
          <c:orientation val="minMax"/>
        </c:scaling>
        <c:delete val="0"/>
        <c:axPos val="l"/>
        <c:majorGridlines>
          <c:spPr>
            <a:ln>
              <a:solidFill>
                <a:srgbClr val="FFC000"/>
              </a:solidFill>
              <a:prstDash val="sysDash"/>
            </a:ln>
          </c:spPr>
        </c:majorGridlines>
        <c:numFmt formatCode="0%" sourceLinked="0"/>
        <c:majorTickMark val="out"/>
        <c:minorTickMark val="none"/>
        <c:tickLblPos val="nextTo"/>
        <c:spPr>
          <a:ln w="25400">
            <a:solidFill>
              <a:srgbClr val="FFC000"/>
            </a:solidFill>
          </a:ln>
        </c:spPr>
        <c:txPr>
          <a:bodyPr/>
          <a:lstStyle/>
          <a:p>
            <a:pPr>
              <a:defRPr sz="1600"/>
            </a:pPr>
            <a:endParaRPr lang="ja-JP"/>
          </a:p>
        </c:txPr>
        <c:crossAx val="96656000"/>
        <c:crosses val="autoZero"/>
        <c:crossBetween val="between"/>
      </c:valAx>
      <c:spPr>
        <a:noFill/>
        <a:ln>
          <a:solidFill>
            <a:schemeClr val="tx1">
              <a:tint val="75000"/>
              <a:shade val="95000"/>
              <a:satMod val="105000"/>
            </a:schemeClr>
          </a:solidFill>
        </a:ln>
      </c:spPr>
    </c:plotArea>
    <c:legend>
      <c:legendPos val="r"/>
      <c:legendEntry>
        <c:idx val="0"/>
        <c:txPr>
          <a:bodyPr/>
          <a:lstStyle/>
          <a:p>
            <a:pPr>
              <a:defRPr sz="1200">
                <a:solidFill>
                  <a:schemeClr val="bg1"/>
                </a:solidFill>
              </a:defRPr>
            </a:pPr>
            <a:endParaRPr lang="ja-JP"/>
          </a:p>
        </c:txPr>
      </c:legendEntry>
      <c:legendEntry>
        <c:idx val="1"/>
        <c:txPr>
          <a:bodyPr/>
          <a:lstStyle/>
          <a:p>
            <a:pPr>
              <a:defRPr sz="1200">
                <a:solidFill>
                  <a:schemeClr val="bg1"/>
                </a:solidFill>
              </a:defRPr>
            </a:pPr>
            <a:endParaRPr lang="ja-JP"/>
          </a:p>
        </c:txPr>
      </c:legendEntry>
      <c:legendEntry>
        <c:idx val="2"/>
        <c:txPr>
          <a:bodyPr/>
          <a:lstStyle/>
          <a:p>
            <a:pPr>
              <a:defRPr sz="1200">
                <a:solidFill>
                  <a:schemeClr val="bg1"/>
                </a:solidFill>
              </a:defRPr>
            </a:pPr>
            <a:endParaRPr lang="ja-JP"/>
          </a:p>
        </c:txPr>
      </c:legendEntry>
      <c:legendEntry>
        <c:idx val="3"/>
        <c:txPr>
          <a:bodyPr/>
          <a:lstStyle/>
          <a:p>
            <a:pPr>
              <a:defRPr sz="1200">
                <a:solidFill>
                  <a:schemeClr val="bg1"/>
                </a:solidFill>
              </a:defRPr>
            </a:pPr>
            <a:endParaRPr lang="ja-JP"/>
          </a:p>
        </c:txPr>
      </c:legendEntry>
      <c:overlay val="0"/>
      <c:spPr>
        <a:solidFill>
          <a:schemeClr val="tx1"/>
        </a:solidFill>
        <a:ln>
          <a:solidFill>
            <a:schemeClr val="accent6">
              <a:lumMod val="75000"/>
            </a:schemeClr>
          </a:solidFill>
        </a:ln>
      </c:spPr>
      <c:txPr>
        <a:bodyPr/>
        <a:lstStyle/>
        <a:p>
          <a:pPr>
            <a:defRPr sz="1200">
              <a:solidFill>
                <a:schemeClr val="bg1"/>
              </a:solidFill>
            </a:defRPr>
          </a:pPr>
          <a:endParaRPr lang="ja-JP"/>
        </a:p>
      </c:txPr>
    </c:legend>
    <c:plotVisOnly val="1"/>
    <c:dispBlanksAs val="gap"/>
    <c:showDLblsOverMax val="0"/>
  </c:chart>
  <c:spPr>
    <a:noFill/>
    <a:ln>
      <a:solidFill>
        <a:schemeClr val="tx1">
          <a:tint val="75000"/>
          <a:shade val="95000"/>
          <a:satMod val="105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1F6A54F4-F832-41DD-A758-7C412EBEB180}" type="datetimeFigureOut">
              <a:rPr kumimoji="1" lang="ja-JP" altLang="en-US" smtClean="0"/>
              <a:t>2016/9/1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93ECBE3-75A4-45A1-9BFF-81296FDA62E0}" type="slidenum">
              <a:rPr kumimoji="1" lang="ja-JP" altLang="en-US" smtClean="0"/>
              <a:t>‹#›</a:t>
            </a:fld>
            <a:endParaRPr kumimoji="1" lang="ja-JP" altLang="en-US"/>
          </a:p>
        </p:txBody>
      </p:sp>
    </p:spTree>
    <p:extLst>
      <p:ext uri="{BB962C8B-B14F-4D97-AF65-F5344CB8AC3E}">
        <p14:creationId xmlns:p14="http://schemas.microsoft.com/office/powerpoint/2010/main" val="746211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C8AF3D9-1895-41D4-AEF6-E779FCF7C9BB}" type="datetimeFigureOut">
              <a:rPr kumimoji="1" lang="ja-JP" altLang="en-US" smtClean="0"/>
              <a:t>2016/9/1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1A9AAF49-03D8-4A39-91D0-CD373C4D1933}" type="slidenum">
              <a:rPr kumimoji="1" lang="ja-JP" altLang="en-US" smtClean="0"/>
              <a:t>‹#›</a:t>
            </a:fld>
            <a:endParaRPr kumimoji="1" lang="ja-JP" altLang="en-US"/>
          </a:p>
        </p:txBody>
      </p:sp>
    </p:spTree>
    <p:extLst>
      <p:ext uri="{BB962C8B-B14F-4D97-AF65-F5344CB8AC3E}">
        <p14:creationId xmlns:p14="http://schemas.microsoft.com/office/powerpoint/2010/main" val="822182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69061B-7721-40D9-8556-282431F2A501}"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14731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F405CC-1EB9-452F-88AF-71574331B33A}"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248106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ECDC2D-DB12-4F6A-ADFE-C573F65EB938}"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364427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69061B-7721-40D9-8556-282431F2A501}"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40595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182C27-C6F4-4982-95C1-12ADBC191896}"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29006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2C4B87-DE44-40FE-B307-90BA05ABFA84}"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57571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1378612-4884-4C03-9736-7BE00B44E890}"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7455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7AA1ADA-A3D7-476D-BA65-524180D2B770}"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54489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4218E6-6FD1-4164-B29A-93F21F5502C4}"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457028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206E41-8933-4C10-B168-3E7702991805}"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2083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74860C-2683-48A7-8C57-297A27494F0C}"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48276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182C27-C6F4-4982-95C1-12ADBC191896}"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1803798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82525A-59AA-4661-A17E-1D8FC00B4AC1}"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78442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F405CC-1EB9-452F-88AF-71574331B33A}"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71916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ECDC2D-DB12-4F6A-ADFE-C573F65EB938}"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3047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2C4B87-DE44-40FE-B307-90BA05ABFA84}" type="datetime1">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73945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1378612-4884-4C03-9736-7BE00B44E890}"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96448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7AA1ADA-A3D7-476D-BA65-524180D2B770}" type="datetime1">
              <a:rPr kumimoji="1" lang="ja-JP" altLang="en-US" smtClean="0"/>
              <a:t>2016/9/1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298527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4218E6-6FD1-4164-B29A-93F21F5502C4}" type="datetime1">
              <a:rPr kumimoji="1" lang="ja-JP" altLang="en-US" smtClean="0"/>
              <a:t>2016/9/1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94289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206E41-8933-4C10-B168-3E7702991805}" type="datetime1">
              <a:rPr kumimoji="1" lang="ja-JP" altLang="en-US" smtClean="0"/>
              <a:t>2016/9/1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403950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74860C-2683-48A7-8C57-297A27494F0C}"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42016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82525A-59AA-4661-A17E-1D8FC00B4AC1}" type="datetime1">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412591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9D91-52DE-4B89-B16B-EE56DE385141}" type="datetime1">
              <a:rPr kumimoji="1" lang="ja-JP" altLang="en-US" smtClean="0"/>
              <a:t>2016/9/1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8D8C9-DA1F-4AF5-8763-F06EBC852DA5}" type="slidenum">
              <a:rPr kumimoji="1" lang="ja-JP" altLang="en-US" smtClean="0"/>
              <a:t>‹#›</a:t>
            </a:fld>
            <a:endParaRPr kumimoji="1" lang="ja-JP" altLang="en-US"/>
          </a:p>
        </p:txBody>
      </p:sp>
    </p:spTree>
    <p:extLst>
      <p:ext uri="{BB962C8B-B14F-4D97-AF65-F5344CB8AC3E}">
        <p14:creationId xmlns:p14="http://schemas.microsoft.com/office/powerpoint/2010/main" val="160965389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9D91-52DE-4B89-B16B-EE56DE385141}" type="datetime1">
              <a:rPr lang="ja-JP" altLang="en-US" smtClean="0">
                <a:solidFill>
                  <a:prstClr val="white">
                    <a:tint val="75000"/>
                  </a:prstClr>
                </a:solidFill>
              </a:rPr>
              <a:pPr/>
              <a:t>2016/9/1</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8D8C9-DA1F-4AF5-8763-F06EBC852DA5}"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838034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2564904"/>
            <a:ext cx="7424938" cy="1082551"/>
          </a:xfrm>
        </p:spPr>
        <p:txBody>
          <a:bodyPr>
            <a:noAutofit/>
          </a:bodyPr>
          <a:lstStyle/>
          <a:p>
            <a:r>
              <a:rPr lang="ja-JP" altLang="en-US" sz="3600" dirty="0" smtClean="0"/>
              <a:t>公</a:t>
            </a:r>
            <a:r>
              <a:rPr kumimoji="1" lang="ja-JP" altLang="en-US" sz="3600" dirty="0" smtClean="0"/>
              <a:t>立学校における英語教育の取組み</a:t>
            </a:r>
            <a:endParaRPr kumimoji="1" lang="ja-JP" altLang="en-US" sz="3600" dirty="0"/>
          </a:p>
        </p:txBody>
      </p:sp>
      <p:sp>
        <p:nvSpPr>
          <p:cNvPr id="3" name="サブタイトル 2"/>
          <p:cNvSpPr>
            <a:spLocks noGrp="1"/>
          </p:cNvSpPr>
          <p:nvPr>
            <p:ph type="subTitle" idx="1"/>
          </p:nvPr>
        </p:nvSpPr>
        <p:spPr>
          <a:xfrm>
            <a:off x="4876596" y="4941168"/>
            <a:ext cx="4032448" cy="360040"/>
          </a:xfrm>
        </p:spPr>
        <p:txBody>
          <a:bodyPr>
            <a:normAutofit fontScale="77500" lnSpcReduction="20000"/>
          </a:bodyPr>
          <a:lstStyle/>
          <a:p>
            <a:r>
              <a:rPr kumimoji="1" lang="ja-JP" altLang="en-US" sz="2800" dirty="0" smtClean="0"/>
              <a:t>大　阪　府　教　育　庁</a:t>
            </a:r>
            <a:endParaRPr kumimoji="1" lang="ja-JP" altLang="en-US" sz="2800" dirty="0"/>
          </a:p>
        </p:txBody>
      </p:sp>
      <p:sp>
        <p:nvSpPr>
          <p:cNvPr id="4" name="タイトル 1"/>
          <p:cNvSpPr txBox="1">
            <a:spLocks/>
          </p:cNvSpPr>
          <p:nvPr/>
        </p:nvSpPr>
        <p:spPr>
          <a:xfrm>
            <a:off x="302228" y="1628800"/>
            <a:ext cx="5272203" cy="65415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平成</a:t>
            </a:r>
            <a:r>
              <a:rPr lang="en-US" altLang="ja-JP" sz="2400" dirty="0" smtClean="0"/>
              <a:t>28</a:t>
            </a:r>
            <a:r>
              <a:rPr lang="ja-JP" altLang="en-US" sz="2400" dirty="0" smtClean="0"/>
              <a:t>年度　第１回　大阪府</a:t>
            </a:r>
            <a:r>
              <a:rPr lang="ja-JP" altLang="en-US" sz="2400" dirty="0"/>
              <a:t>総合教育会議</a:t>
            </a:r>
          </a:p>
        </p:txBody>
      </p:sp>
      <p:sp>
        <p:nvSpPr>
          <p:cNvPr id="5" name="サブタイトル 2"/>
          <p:cNvSpPr txBox="1">
            <a:spLocks/>
          </p:cNvSpPr>
          <p:nvPr/>
        </p:nvSpPr>
        <p:spPr>
          <a:xfrm>
            <a:off x="5432039" y="5301208"/>
            <a:ext cx="2964499" cy="36004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ja-JP" altLang="en-US" sz="2800" dirty="0" smtClean="0"/>
              <a:t> 教育振興室高等学校課</a:t>
            </a:r>
            <a:endParaRPr lang="ja-JP" altLang="en-US" sz="2800" dirty="0"/>
          </a:p>
        </p:txBody>
      </p:sp>
      <p:sp>
        <p:nvSpPr>
          <p:cNvPr id="6" name="テキスト ボックス 1"/>
          <p:cNvSpPr txBox="1"/>
          <p:nvPr/>
        </p:nvSpPr>
        <p:spPr>
          <a:xfrm>
            <a:off x="7783671" y="692696"/>
            <a:ext cx="1225733" cy="53625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spcAft>
                <a:spcPts val="0"/>
              </a:spcAft>
            </a:pPr>
            <a:r>
              <a:rPr lang="ja-JP" sz="2000" kern="100" dirty="0" smtClean="0">
                <a:effectLst/>
                <a:ea typeface="ＭＳ ゴシック"/>
                <a:cs typeface="Times New Roman"/>
              </a:rPr>
              <a:t>資料</a:t>
            </a:r>
            <a:r>
              <a:rPr lang="en-US" altLang="ja-JP" sz="2000" kern="100" dirty="0" smtClean="0">
                <a:effectLst/>
                <a:ea typeface="ＭＳ ゴシック"/>
                <a:cs typeface="Times New Roman"/>
              </a:rPr>
              <a:t>4</a:t>
            </a:r>
            <a:endParaRPr lang="ja-JP" sz="2000" kern="100" dirty="0">
              <a:effectLst/>
              <a:ea typeface="ＭＳ 明朝"/>
              <a:cs typeface="Times New Roman"/>
            </a:endParaRPr>
          </a:p>
        </p:txBody>
      </p:sp>
    </p:spTree>
    <p:extLst>
      <p:ext uri="{BB962C8B-B14F-4D97-AF65-F5344CB8AC3E}">
        <p14:creationId xmlns:p14="http://schemas.microsoft.com/office/powerpoint/2010/main" val="144974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32656"/>
            <a:ext cx="7931224" cy="720080"/>
          </a:xfrm>
        </p:spPr>
        <p:txBody>
          <a:bodyPr>
            <a:normAutofit fontScale="90000"/>
          </a:bodyPr>
          <a:lstStyle/>
          <a:p>
            <a:pPr lvl="0" algn="r"/>
            <a:r>
              <a:rPr lang="ja-JP" altLang="en-US" sz="3100" dirty="0" smtClean="0"/>
              <a:t>英語担当教員及び生徒の</a:t>
            </a:r>
            <a:r>
              <a:rPr lang="ja-JP" altLang="en-US" sz="3100" dirty="0"/>
              <a:t>英語力の</a:t>
            </a:r>
            <a:r>
              <a:rPr lang="ja-JP" altLang="en-US" sz="3100" dirty="0" smtClean="0"/>
              <a:t>状況について</a:t>
            </a:r>
            <a:r>
              <a:rPr lang="en-US" altLang="ja-JP" sz="3100" dirty="0" smtClean="0"/>
              <a:t/>
            </a:r>
            <a:br>
              <a:rPr lang="en-US" altLang="ja-JP" sz="3100" dirty="0" smtClean="0"/>
            </a:br>
            <a:r>
              <a:rPr lang="ja-JP" altLang="en-US" sz="2200" dirty="0" smtClean="0"/>
              <a:t>（「英語</a:t>
            </a:r>
            <a:r>
              <a:rPr lang="ja-JP" altLang="en-US" sz="2200" dirty="0"/>
              <a:t>教育実施状況</a:t>
            </a:r>
            <a:r>
              <a:rPr lang="ja-JP" altLang="en-US" sz="2200" dirty="0" smtClean="0"/>
              <a:t>調査」より　　　　　　　　　　　　　）</a:t>
            </a:r>
            <a:endParaRPr kumimoji="1" lang="ja-JP" altLang="en-US" sz="22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460805425"/>
              </p:ext>
            </p:extLst>
          </p:nvPr>
        </p:nvGraphicFramePr>
        <p:xfrm>
          <a:off x="467544" y="119675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txBox="1">
            <a:spLocks/>
          </p:cNvSpPr>
          <p:nvPr/>
        </p:nvSpPr>
        <p:spPr>
          <a:xfrm>
            <a:off x="611560" y="5964898"/>
            <a:ext cx="8136904" cy="560445"/>
          </a:xfrm>
          <a:prstGeom prst="rect">
            <a:avLst/>
          </a:prstGeom>
          <a:ln w="12700">
            <a:solidFill>
              <a:schemeClr val="accent6">
                <a:lumMod val="75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a:solidFill>
                  <a:prstClr val="white"/>
                </a:solidFill>
              </a:rPr>
              <a:t>教員の英語力：英検準１級以上、</a:t>
            </a:r>
            <a:r>
              <a:rPr lang="en-US" altLang="ja-JP" sz="1400" dirty="0">
                <a:solidFill>
                  <a:prstClr val="white"/>
                </a:solidFill>
              </a:rPr>
              <a:t>TOEFL</a:t>
            </a:r>
            <a:r>
              <a:rPr lang="ja-JP" altLang="en-US" sz="1400" dirty="0">
                <a:solidFill>
                  <a:prstClr val="white"/>
                </a:solidFill>
              </a:rPr>
              <a:t>　</a:t>
            </a:r>
            <a:r>
              <a:rPr lang="en-US" altLang="ja-JP" sz="1400" dirty="0">
                <a:solidFill>
                  <a:prstClr val="white"/>
                </a:solidFill>
              </a:rPr>
              <a:t>iBT80</a:t>
            </a:r>
            <a:r>
              <a:rPr lang="ja-JP" altLang="en-US" sz="1400" dirty="0">
                <a:solidFill>
                  <a:prstClr val="white"/>
                </a:solidFill>
              </a:rPr>
              <a:t>点以上、</a:t>
            </a:r>
            <a:r>
              <a:rPr lang="en-US" altLang="ja-JP" sz="1400" dirty="0">
                <a:solidFill>
                  <a:prstClr val="white"/>
                </a:solidFill>
              </a:rPr>
              <a:t>TOEIC730</a:t>
            </a:r>
            <a:r>
              <a:rPr lang="ja-JP" altLang="en-US" sz="1400" dirty="0">
                <a:solidFill>
                  <a:prstClr val="white"/>
                </a:solidFill>
              </a:rPr>
              <a:t>点以上</a:t>
            </a:r>
          </a:p>
          <a:p>
            <a:pPr algn="l"/>
            <a:r>
              <a:rPr lang="ja-JP" altLang="en-US" sz="1400" dirty="0" smtClean="0">
                <a:solidFill>
                  <a:prstClr val="white"/>
                </a:solidFill>
              </a:rPr>
              <a:t>生徒の</a:t>
            </a:r>
            <a:r>
              <a:rPr lang="ja-JP" altLang="en-US" sz="1400" dirty="0">
                <a:solidFill>
                  <a:prstClr val="white"/>
                </a:solidFill>
              </a:rPr>
              <a:t>英語力：英検準２級</a:t>
            </a:r>
            <a:r>
              <a:rPr lang="ja-JP" altLang="en-US" sz="1400" dirty="0" smtClean="0">
                <a:solidFill>
                  <a:prstClr val="white"/>
                </a:solidFill>
              </a:rPr>
              <a:t>以上（相当</a:t>
            </a:r>
            <a:r>
              <a:rPr lang="ja-JP" altLang="en-US" sz="1400" dirty="0">
                <a:solidFill>
                  <a:prstClr val="white"/>
                </a:solidFill>
              </a:rPr>
              <a:t>の英語力を有すると思われる</a:t>
            </a:r>
            <a:r>
              <a:rPr lang="ja-JP" altLang="en-US" sz="1400" dirty="0" smtClean="0">
                <a:solidFill>
                  <a:prstClr val="white"/>
                </a:solidFill>
              </a:rPr>
              <a:t>生徒含む）</a:t>
            </a:r>
            <a:endParaRPr lang="en-US" altLang="ja-JP" sz="1400" dirty="0" smtClean="0">
              <a:solidFill>
                <a:prstClr val="white"/>
              </a:solidFill>
            </a:endParaRPr>
          </a:p>
        </p:txBody>
      </p:sp>
      <p:sp>
        <p:nvSpPr>
          <p:cNvPr id="5" name="スライド番号プレースホルダー 4"/>
          <p:cNvSpPr>
            <a:spLocks noGrp="1"/>
          </p:cNvSpPr>
          <p:nvPr>
            <p:ph type="sldNum" sz="quarter" idx="12"/>
          </p:nvPr>
        </p:nvSpPr>
        <p:spPr>
          <a:xfrm>
            <a:off x="6597218" y="6492875"/>
            <a:ext cx="2133600" cy="365125"/>
          </a:xfrm>
        </p:spPr>
        <p:txBody>
          <a:bodyPr/>
          <a:lstStyle/>
          <a:p>
            <a:r>
              <a:rPr lang="en-US" altLang="ja-JP" dirty="0" smtClean="0">
                <a:solidFill>
                  <a:prstClr val="white">
                    <a:tint val="75000"/>
                  </a:prstClr>
                </a:solidFill>
              </a:rPr>
              <a:t>9</a:t>
            </a:r>
            <a:endParaRPr lang="ja-JP" altLang="en-US" dirty="0">
              <a:solidFill>
                <a:prstClr val="white">
                  <a:tint val="75000"/>
                </a:prstClr>
              </a:solidFill>
            </a:endParaRPr>
          </a:p>
        </p:txBody>
      </p:sp>
      <p:sp>
        <p:nvSpPr>
          <p:cNvPr id="6" name="タイトル 1"/>
          <p:cNvSpPr txBox="1">
            <a:spLocks/>
          </p:cNvSpPr>
          <p:nvPr/>
        </p:nvSpPr>
        <p:spPr>
          <a:xfrm>
            <a:off x="6228184" y="764704"/>
            <a:ext cx="2232248" cy="360040"/>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mj-ea"/>
              </a:rPr>
              <a:t>※</a:t>
            </a:r>
            <a:r>
              <a:rPr lang="ja-JP" altLang="en-US" sz="1200" dirty="0" smtClean="0">
                <a:latin typeface="+mj-ea"/>
              </a:rPr>
              <a:t>調査対象は全国の公立高校</a:t>
            </a:r>
            <a:endParaRPr lang="en-US" altLang="ja-JP" sz="1200" dirty="0" smtClean="0">
              <a:latin typeface="+mj-ea"/>
            </a:endParaRPr>
          </a:p>
          <a:p>
            <a:pPr algn="l"/>
            <a:r>
              <a:rPr lang="en-US" altLang="ja-JP" sz="1200" dirty="0" smtClean="0">
                <a:latin typeface="+mj-ea"/>
              </a:rPr>
              <a:t>※</a:t>
            </a:r>
            <a:r>
              <a:rPr lang="ja-JP" altLang="en-US" sz="1200" dirty="0" smtClean="0">
                <a:latin typeface="+mj-ea"/>
              </a:rPr>
              <a:t>大阪の数字は府立高校のみ</a:t>
            </a:r>
            <a:endParaRPr lang="en-US" altLang="ja-JP" sz="1200" dirty="0" smtClean="0">
              <a:latin typeface="+mj-ea"/>
            </a:endParaRPr>
          </a:p>
        </p:txBody>
      </p:sp>
    </p:spTree>
    <p:extLst>
      <p:ext uri="{BB962C8B-B14F-4D97-AF65-F5344CB8AC3E}">
        <p14:creationId xmlns:p14="http://schemas.microsoft.com/office/powerpoint/2010/main" val="260156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
          <p:cNvSpPr txBox="1"/>
          <p:nvPr/>
        </p:nvSpPr>
        <p:spPr>
          <a:xfrm>
            <a:off x="2195735" y="692696"/>
            <a:ext cx="3743325" cy="800100"/>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r>
              <a:rPr lang="en-US" sz="4800" b="1" i="1" kern="100" dirty="0">
                <a:ln w="8890" cap="flat" cmpd="sng" algn="ctr">
                  <a:solidFill>
                    <a:srgbClr val="FFFFFF"/>
                  </a:solidFill>
                  <a:prstDash val="solid"/>
                  <a:miter lim="0"/>
                </a:ln>
                <a:solidFill>
                  <a:srgbClr val="FF0000"/>
                </a:solidFill>
                <a:effectLst>
                  <a:outerShdw blurRad="50800" algn="tl">
                    <a:srgbClr val="000000"/>
                  </a:outerShdw>
                </a:effectLst>
                <a:latin typeface="Gill Sans Ultra Bold"/>
                <a:ea typeface="ＭＳ ゴシック"/>
                <a:cs typeface="Aharoni"/>
              </a:rPr>
              <a:t>DREAM</a:t>
            </a:r>
            <a:endParaRPr lang="ja-JP" altLang="en-US" sz="1050" kern="100" dirty="0">
              <a:solidFill>
                <a:srgbClr val="FF0000"/>
              </a:solidFill>
              <a:latin typeface="Century"/>
              <a:ea typeface="ＭＳ 明朝"/>
              <a:cs typeface="Times New Roman"/>
            </a:endParaRPr>
          </a:p>
        </p:txBody>
      </p:sp>
      <p:sp>
        <p:nvSpPr>
          <p:cNvPr id="6" name="テキスト ボックス 40"/>
          <p:cNvSpPr txBox="1"/>
          <p:nvPr/>
        </p:nvSpPr>
        <p:spPr>
          <a:xfrm>
            <a:off x="5643449" y="796900"/>
            <a:ext cx="1113614" cy="44767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600" b="1" kern="100" dirty="0" smtClean="0">
                <a:solidFill>
                  <a:prstClr val="white"/>
                </a:solidFill>
                <a:latin typeface="ＭＳ Ｐゴシック" panose="020B0600070205080204" pitchFamily="50" charset="-128"/>
                <a:cs typeface="Times New Roman"/>
              </a:rPr>
              <a:t>（</a:t>
            </a:r>
            <a:r>
              <a:rPr lang="ja-JP" altLang="en-US" sz="1600" b="1" kern="100" dirty="0">
                <a:solidFill>
                  <a:prstClr val="white"/>
                </a:solidFill>
                <a:latin typeface="ＭＳ Ｐゴシック" panose="020B0600070205080204" pitchFamily="50" charset="-128"/>
                <a:cs typeface="Times New Roman"/>
              </a:rPr>
              <a:t>全６巻）</a:t>
            </a:r>
            <a:endParaRPr lang="ja-JP" altLang="en-US" sz="1100" kern="100" dirty="0">
              <a:solidFill>
                <a:prstClr val="white"/>
              </a:solidFill>
              <a:latin typeface="ＭＳ Ｐゴシック" panose="020B0600070205080204" pitchFamily="50" charset="-128"/>
              <a:cs typeface="Times New Roman"/>
            </a:endParaRPr>
          </a:p>
        </p:txBody>
      </p:sp>
      <p:sp>
        <p:nvSpPr>
          <p:cNvPr id="9" name="テキスト ボックス 6"/>
          <p:cNvSpPr txBox="1"/>
          <p:nvPr/>
        </p:nvSpPr>
        <p:spPr>
          <a:xfrm>
            <a:off x="96272" y="1492796"/>
            <a:ext cx="5829400" cy="3384376"/>
          </a:xfrm>
          <a:prstGeom prst="foldedCorner">
            <a:avLst/>
          </a:prstGeom>
          <a:solidFill>
            <a:srgbClr val="92D050"/>
          </a:solidFill>
          <a:ln w="6350">
            <a:solidFill>
              <a:schemeClr val="accent5"/>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9388" indent="-179388"/>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●英語の４技能（聞くこと・話すこと・読むこと</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書く</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こと）の育成</a:t>
            </a:r>
          </a:p>
          <a:p>
            <a:pPr marL="152400" indent="-152400"/>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DVD</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の視聴を中心とした１回</a:t>
            </a:r>
            <a:r>
              <a:rPr 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分程度の学習で、くり返し英語に触れ、自然に英語を身につける</a:t>
            </a:r>
          </a:p>
          <a:p>
            <a:pPr marL="152400" indent="-152400"/>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●１年分の学習素材（英語の物語、歌、ジングル、フォニックス等の映像・音声）を各グレード１枚の</a:t>
            </a:r>
            <a:r>
              <a:rPr 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DVD</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に収録</a:t>
            </a:r>
          </a:p>
          <a:p>
            <a:pPr marL="179388" indent="-179388"/>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●英語が専門でない学級担任が指導に生かせるよう、全活動の指導案、ワークシート等を</a:t>
            </a:r>
            <a:r>
              <a:rPr lang="en-US" altLang="ja-JP"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CD-ROM</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に収録</a:t>
            </a:r>
            <a:endPar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●大阪府内の公立</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小学校（</a:t>
            </a:r>
            <a:r>
              <a:rPr lang="en-US" altLang="ja-JP"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校）で</a:t>
            </a:r>
            <a:r>
              <a:rPr lang="ja-JP" altLang="en-US"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の実践研究から得られた成果を生かして開発した</a:t>
            </a:r>
            <a:r>
              <a:rPr lang="ja-JP" altLang="en-US" kern="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オリジナルプログラム</a:t>
            </a: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94" r="18117"/>
          <a:stretch/>
        </p:blipFill>
        <p:spPr bwMode="auto">
          <a:xfrm>
            <a:off x="5925243" y="1495838"/>
            <a:ext cx="3240360" cy="263056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a:spLocks noGrp="1"/>
          </p:cNvSpPr>
          <p:nvPr>
            <p:ph type="title"/>
          </p:nvPr>
        </p:nvSpPr>
        <p:spPr>
          <a:xfrm>
            <a:off x="6080567" y="4126398"/>
            <a:ext cx="2929712" cy="882118"/>
          </a:xfrm>
        </p:spPr>
        <p:txBody>
          <a:bodyPr>
            <a:normAutofit fontScale="90000"/>
          </a:bodyPr>
          <a:lstStyle/>
          <a:p>
            <a:pPr algn="l"/>
            <a:r>
              <a:rPr kumimoji="1" lang="ja-JP" altLang="en-US" sz="2000" dirty="0" smtClean="0"/>
              <a:t>３１市町３５４校（小学校、</a:t>
            </a:r>
            <a:r>
              <a:rPr kumimoji="1" lang="en-US" altLang="ja-JP" sz="2000" dirty="0" smtClean="0"/>
              <a:t/>
            </a:r>
            <a:br>
              <a:rPr kumimoji="1" lang="en-US" altLang="ja-JP" sz="2000" dirty="0" smtClean="0"/>
            </a:br>
            <a:r>
              <a:rPr kumimoji="1" lang="ja-JP" altLang="en-US" sz="2000" dirty="0" smtClean="0"/>
              <a:t>支援学校）で活用予定</a:t>
            </a:r>
            <a:r>
              <a:rPr kumimoji="1" lang="en-US" altLang="ja-JP" sz="2000" dirty="0" smtClean="0"/>
              <a:t/>
            </a:r>
            <a:br>
              <a:rPr kumimoji="1" lang="en-US" altLang="ja-JP" sz="2000" dirty="0" smtClean="0"/>
            </a:br>
            <a:r>
              <a:rPr kumimoji="1" lang="ja-JP" altLang="en-US" sz="2000" dirty="0" smtClean="0"/>
              <a:t>　　　　　　</a:t>
            </a:r>
            <a:r>
              <a:rPr lang="ja-JP" altLang="en-US" sz="1400" dirty="0" smtClean="0"/>
              <a:t>（平成２８年４月１日現在）</a:t>
            </a:r>
            <a:endParaRPr kumimoji="1" lang="ja-JP" altLang="en-US" sz="1400" dirty="0"/>
          </a:p>
        </p:txBody>
      </p:sp>
      <p:sp>
        <p:nvSpPr>
          <p:cNvPr id="3" name="スライド番号プレースホルダー 2"/>
          <p:cNvSpPr>
            <a:spLocks noGrp="1"/>
          </p:cNvSpPr>
          <p:nvPr>
            <p:ph type="sldNum" sz="quarter" idx="12"/>
          </p:nvPr>
        </p:nvSpPr>
        <p:spPr/>
        <p:txBody>
          <a:bodyPr/>
          <a:lstStyle/>
          <a:p>
            <a:r>
              <a:rPr lang="en-US" altLang="ja-JP" dirty="0" smtClean="0">
                <a:solidFill>
                  <a:prstClr val="white">
                    <a:tint val="75000"/>
                  </a:prstClr>
                </a:solidFill>
              </a:rPr>
              <a:t>10</a:t>
            </a:r>
            <a:endParaRPr lang="ja-JP" altLang="en-US" dirty="0">
              <a:solidFill>
                <a:prstClr val="white">
                  <a:tint val="75000"/>
                </a:prstClr>
              </a:solidFill>
            </a:endParaRPr>
          </a:p>
        </p:txBody>
      </p:sp>
      <p:sp>
        <p:nvSpPr>
          <p:cNvPr id="11" name="タイトル 1"/>
          <p:cNvSpPr txBox="1">
            <a:spLocks/>
          </p:cNvSpPr>
          <p:nvPr/>
        </p:nvSpPr>
        <p:spPr>
          <a:xfrm>
            <a:off x="825823" y="177075"/>
            <a:ext cx="7272808" cy="72008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prstClr val="white"/>
                </a:solidFill>
              </a:rPr>
              <a:t>大阪府公立小学校英語学習６カ年プログラム</a:t>
            </a:r>
            <a:endParaRPr lang="ja-JP" altLang="en-US" sz="4000" dirty="0">
              <a:solidFill>
                <a:prstClr val="white"/>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385642"/>
            <a:ext cx="4315972" cy="2427734"/>
          </a:xfrm>
          <a:prstGeom prst="rect">
            <a:avLst/>
          </a:prstGeom>
        </p:spPr>
      </p:pic>
    </p:spTree>
    <p:extLst>
      <p:ext uri="{BB962C8B-B14F-4D97-AF65-F5344CB8AC3E}">
        <p14:creationId xmlns:p14="http://schemas.microsoft.com/office/powerpoint/2010/main" val="27594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2852936"/>
            <a:ext cx="6912768" cy="1082551"/>
          </a:xfrm>
        </p:spPr>
        <p:txBody>
          <a:bodyPr>
            <a:noAutofit/>
          </a:bodyPr>
          <a:lstStyle/>
          <a:p>
            <a:r>
              <a:rPr lang="ja-JP" altLang="en-US" sz="3600" dirty="0" smtClean="0"/>
              <a:t>ご清聴ありがとうございました。</a:t>
            </a:r>
            <a:endParaRPr kumimoji="1" lang="ja-JP" altLang="en-US" sz="3600" dirty="0"/>
          </a:p>
        </p:txBody>
      </p:sp>
    </p:spTree>
    <p:extLst>
      <p:ext uri="{BB962C8B-B14F-4D97-AF65-F5344CB8AC3E}">
        <p14:creationId xmlns:p14="http://schemas.microsoft.com/office/powerpoint/2010/main" val="4271617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764704"/>
            <a:ext cx="5544616" cy="504056"/>
          </a:xfrm>
        </p:spPr>
        <p:txBody>
          <a:bodyPr>
            <a:normAutofit fontScale="90000"/>
          </a:bodyPr>
          <a:lstStyle/>
          <a:p>
            <a:r>
              <a:rPr lang="ja-JP" altLang="en-US" dirty="0" smtClean="0"/>
              <a:t>英語教育に係る取組み</a:t>
            </a:r>
            <a:endParaRPr kumimoji="1" lang="ja-JP" altLang="en-US" dirty="0"/>
          </a:p>
        </p:txBody>
      </p:sp>
      <p:sp>
        <p:nvSpPr>
          <p:cNvPr id="3" name="コンテンツ プレースホルダー 2"/>
          <p:cNvSpPr>
            <a:spLocks noGrp="1"/>
          </p:cNvSpPr>
          <p:nvPr>
            <p:ph idx="1"/>
          </p:nvPr>
        </p:nvSpPr>
        <p:spPr>
          <a:xfrm>
            <a:off x="395536" y="1646041"/>
            <a:ext cx="8229600" cy="4735287"/>
          </a:xfrm>
        </p:spPr>
        <p:txBody>
          <a:bodyPr>
            <a:normAutofit/>
          </a:bodyPr>
          <a:lstStyle/>
          <a:p>
            <a:pPr marL="0" indent="0">
              <a:buNone/>
            </a:pPr>
            <a:r>
              <a:rPr lang="ja-JP" altLang="en-US" dirty="0" smtClean="0"/>
              <a:t>１．英語授業の改善</a:t>
            </a:r>
            <a:endParaRPr lang="en-US" altLang="ja-JP" dirty="0" smtClean="0"/>
          </a:p>
          <a:p>
            <a:pPr marL="0" indent="0">
              <a:buNone/>
            </a:pPr>
            <a:r>
              <a:rPr lang="ja-JP" altLang="en-US" dirty="0" smtClean="0"/>
              <a:t>　</a:t>
            </a:r>
            <a:r>
              <a:rPr lang="ja-JP" altLang="en-US" sz="2800" dirty="0" smtClean="0"/>
              <a:t>➣</a:t>
            </a:r>
            <a:r>
              <a:rPr lang="en-US" altLang="ja-JP" sz="2800" dirty="0"/>
              <a:t> </a:t>
            </a:r>
            <a:r>
              <a:rPr lang="en-US" altLang="ja-JP" sz="2400" dirty="0" smtClean="0"/>
              <a:t>Super English Teacher</a:t>
            </a:r>
            <a:r>
              <a:rPr lang="ja-JP" altLang="en-US" sz="2400" dirty="0" smtClean="0"/>
              <a:t>による</a:t>
            </a:r>
            <a:r>
              <a:rPr lang="en-US" altLang="ja-JP" sz="2400" dirty="0" smtClean="0"/>
              <a:t>TOEFL </a:t>
            </a:r>
            <a:r>
              <a:rPr lang="en-US" altLang="ja-JP" sz="2400" dirty="0" err="1"/>
              <a:t>iBT</a:t>
            </a:r>
            <a:r>
              <a:rPr lang="ja-JP" altLang="en-US" sz="2400" dirty="0"/>
              <a:t>を取り入れた</a:t>
            </a:r>
            <a:r>
              <a:rPr lang="ja-JP" altLang="en-US" sz="2400" dirty="0" smtClean="0"/>
              <a:t>授業</a:t>
            </a:r>
            <a:endParaRPr lang="en-US" altLang="ja-JP" sz="2400" dirty="0" smtClean="0"/>
          </a:p>
          <a:p>
            <a:pPr marL="0" indent="0">
              <a:buNone/>
            </a:pPr>
            <a:r>
              <a:rPr lang="ja-JP" altLang="en-US" dirty="0" smtClean="0"/>
              <a:t>２．海外研修や国際交流の充実</a:t>
            </a:r>
            <a:endParaRPr kumimoji="1" lang="en-US" altLang="ja-JP" dirty="0" smtClean="0"/>
          </a:p>
          <a:p>
            <a:pPr marL="0" indent="0">
              <a:buNone/>
            </a:pPr>
            <a:r>
              <a:rPr lang="ja-JP" altLang="en-US" dirty="0"/>
              <a:t>　</a:t>
            </a:r>
            <a:r>
              <a:rPr lang="ja-JP" altLang="en-US" sz="2800" dirty="0" smtClean="0"/>
              <a:t>➣</a:t>
            </a:r>
            <a:r>
              <a:rPr lang="ja-JP" altLang="en-US" sz="2400" dirty="0" smtClean="0"/>
              <a:t>１対１で</a:t>
            </a:r>
            <a:r>
              <a:rPr lang="en-US" altLang="ja-JP" sz="2400" dirty="0" smtClean="0"/>
              <a:t>TOEFL </a:t>
            </a:r>
            <a:r>
              <a:rPr lang="en-US" altLang="ja-JP" sz="2400" dirty="0" err="1" smtClean="0"/>
              <a:t>iBT</a:t>
            </a:r>
            <a:r>
              <a:rPr lang="ja-JP" altLang="en-US" sz="2400" dirty="0" smtClean="0"/>
              <a:t>レッスン、未来の日米を議論</a:t>
            </a:r>
            <a:endParaRPr kumimoji="1" lang="en-US" altLang="ja-JP" sz="2400" dirty="0" smtClean="0"/>
          </a:p>
          <a:p>
            <a:pPr marL="0" lvl="0" indent="0">
              <a:buNone/>
            </a:pPr>
            <a:r>
              <a:rPr lang="ja-JP" altLang="en-US" dirty="0" smtClean="0"/>
              <a:t>３．教員の英語力・指導力の向上</a:t>
            </a:r>
            <a:endParaRPr lang="en-US" altLang="ja-JP" dirty="0" smtClean="0"/>
          </a:p>
          <a:p>
            <a:pPr marL="0" lvl="0" indent="0">
              <a:buNone/>
            </a:pPr>
            <a:r>
              <a:rPr lang="ja-JP" altLang="en-US" dirty="0" smtClean="0"/>
              <a:t>　</a:t>
            </a:r>
            <a:r>
              <a:rPr lang="ja-JP" altLang="en-US" sz="2800" dirty="0" smtClean="0"/>
              <a:t>➣</a:t>
            </a:r>
            <a:r>
              <a:rPr lang="ja-JP" altLang="en-US" sz="2400" dirty="0" smtClean="0"/>
              <a:t>外部機関と連携した研修</a:t>
            </a:r>
            <a:endParaRPr lang="en-US" altLang="ja-JP" sz="2400" dirty="0" smtClean="0"/>
          </a:p>
          <a:p>
            <a:pPr marL="0" lvl="0" indent="0">
              <a:buNone/>
            </a:pPr>
            <a:r>
              <a:rPr lang="ja-JP" altLang="en-US" dirty="0" smtClean="0"/>
              <a:t>４．さらなる英語教育の充実</a:t>
            </a:r>
            <a:endParaRPr lang="en-US" altLang="ja-JP" dirty="0" smtClean="0"/>
          </a:p>
          <a:p>
            <a:pPr marL="0" lvl="0" indent="0">
              <a:buNone/>
            </a:pPr>
            <a:r>
              <a:rPr lang="ja-JP" altLang="en-US" dirty="0"/>
              <a:t>　</a:t>
            </a:r>
            <a:r>
              <a:rPr lang="ja-JP" altLang="en-US" sz="2800" dirty="0" smtClean="0"/>
              <a:t>➣</a:t>
            </a:r>
            <a:r>
              <a:rPr lang="ja-JP" altLang="en-US" sz="2400" dirty="0" smtClean="0"/>
              <a:t>今後の取組み</a:t>
            </a:r>
            <a:endParaRPr lang="en-US" altLang="ja-JP" sz="2400" dirty="0" smtClean="0"/>
          </a:p>
          <a:p>
            <a:pPr marL="0" indent="0">
              <a:buNone/>
            </a:pPr>
            <a:endParaRPr kumimoji="1" lang="ja-JP" altLang="en-US" sz="2400" dirty="0"/>
          </a:p>
        </p:txBody>
      </p:sp>
      <p:sp>
        <p:nvSpPr>
          <p:cNvPr id="5" name="スライド番号プレースホルダー 4"/>
          <p:cNvSpPr>
            <a:spLocks noGrp="1"/>
          </p:cNvSpPr>
          <p:nvPr>
            <p:ph type="sldNum" sz="quarter" idx="12"/>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47497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908720"/>
            <a:ext cx="8014999" cy="648072"/>
          </a:xfrm>
        </p:spPr>
        <p:txBody>
          <a:bodyPr>
            <a:noAutofit/>
          </a:bodyPr>
          <a:lstStyle/>
          <a:p>
            <a:r>
              <a:rPr lang="ja-JP" altLang="en-US" sz="3600" b="1" u="sng" dirty="0" smtClean="0">
                <a:effectLst>
                  <a:outerShdw blurRad="38100" dist="38100" dir="2700000" algn="tl">
                    <a:srgbClr val="000000">
                      <a:alpha val="43137"/>
                    </a:srgbClr>
                  </a:outerShdw>
                </a:effectLst>
              </a:rPr>
              <a:t>ｽｰﾊﾟｰ・ｲﾝｸﾞﾘｯｼｭ・ﾃｨｰﾁｬｰ（</a:t>
            </a:r>
            <a:r>
              <a:rPr lang="en-US" altLang="ja-JP" sz="3600" b="1" u="sng" dirty="0" smtClean="0">
                <a:effectLst>
                  <a:outerShdw blurRad="38100" dist="38100" dir="2700000" algn="tl">
                    <a:srgbClr val="000000">
                      <a:alpha val="43137"/>
                    </a:srgbClr>
                  </a:outerShdw>
                </a:effectLst>
              </a:rPr>
              <a:t>SET</a:t>
            </a:r>
            <a:r>
              <a:rPr lang="ja-JP" altLang="en-US" sz="3600" b="1" u="sng" dirty="0" smtClean="0">
                <a:effectLst>
                  <a:outerShdw blurRad="38100" dist="38100" dir="2700000" algn="tl">
                    <a:srgbClr val="000000">
                      <a:alpha val="43137"/>
                    </a:srgbClr>
                  </a:outerShdw>
                </a:effectLst>
              </a:rPr>
              <a:t>）の導入</a:t>
            </a:r>
            <a:endParaRPr kumimoji="1" lang="ja-JP" altLang="en-US" sz="3600" b="1" u="sng" dirty="0">
              <a:effectLst>
                <a:outerShdw blurRad="38100" dist="38100" dir="2700000" algn="tl">
                  <a:srgbClr val="000000">
                    <a:alpha val="43137"/>
                  </a:srgbClr>
                </a:outerShdw>
              </a:effectLst>
            </a:endParaRPr>
          </a:p>
        </p:txBody>
      </p:sp>
      <p:sp>
        <p:nvSpPr>
          <p:cNvPr id="5" name="テキスト ボックス 4"/>
          <p:cNvSpPr txBox="1"/>
          <p:nvPr/>
        </p:nvSpPr>
        <p:spPr>
          <a:xfrm>
            <a:off x="133263" y="5301208"/>
            <a:ext cx="8928991" cy="1015663"/>
          </a:xfrm>
          <a:prstGeom prst="rect">
            <a:avLst/>
          </a:prstGeom>
          <a:noFill/>
        </p:spPr>
        <p:txBody>
          <a:bodyPr wrap="square" rtlCol="0">
            <a:spAutoFit/>
          </a:bodyPr>
          <a:lstStyle/>
          <a:p>
            <a:r>
              <a:rPr lang="ja-JP" altLang="en-US" sz="2000" dirty="0" smtClean="0">
                <a:solidFill>
                  <a:prstClr val="white"/>
                </a:solidFill>
              </a:rPr>
              <a:t>＜</a:t>
            </a:r>
            <a:r>
              <a:rPr lang="en-US" altLang="ja-JP" sz="2000" dirty="0" smtClean="0">
                <a:solidFill>
                  <a:prstClr val="white"/>
                </a:solidFill>
              </a:rPr>
              <a:t>SET</a:t>
            </a:r>
            <a:r>
              <a:rPr lang="ja-JP" altLang="en-US" sz="2000" dirty="0" smtClean="0">
                <a:solidFill>
                  <a:prstClr val="white"/>
                </a:solidFill>
              </a:rPr>
              <a:t>配置</a:t>
            </a:r>
            <a:r>
              <a:rPr lang="en-US" altLang="ja-JP" sz="2000" dirty="0" smtClean="0">
                <a:solidFill>
                  <a:prstClr val="white"/>
                </a:solidFill>
              </a:rPr>
              <a:t>17</a:t>
            </a:r>
            <a:r>
              <a:rPr lang="ja-JP" altLang="en-US" sz="2000" dirty="0" smtClean="0">
                <a:solidFill>
                  <a:prstClr val="white"/>
                </a:solidFill>
              </a:rPr>
              <a:t>校＞</a:t>
            </a:r>
            <a:endParaRPr lang="en-US" altLang="ja-JP" sz="2000" dirty="0" smtClean="0">
              <a:solidFill>
                <a:prstClr val="white"/>
              </a:solidFill>
            </a:endParaRPr>
          </a:p>
          <a:p>
            <a:r>
              <a:rPr lang="en-US" altLang="ja-JP" sz="2000" dirty="0" smtClean="0">
                <a:solidFill>
                  <a:prstClr val="white"/>
                </a:solidFill>
              </a:rPr>
              <a:t>H27  </a:t>
            </a:r>
            <a:r>
              <a:rPr lang="en-US" altLang="ja-JP" sz="2000" dirty="0">
                <a:solidFill>
                  <a:prstClr val="white"/>
                </a:solidFill>
              </a:rPr>
              <a:t>10</a:t>
            </a:r>
            <a:r>
              <a:rPr lang="ja-JP" altLang="en-US" sz="2000" dirty="0">
                <a:solidFill>
                  <a:prstClr val="white"/>
                </a:solidFill>
              </a:rPr>
              <a:t>校（北野、豊中、箕面、四條畷、天王寺、三国丘、和泉、千里</a:t>
            </a:r>
            <a:r>
              <a:rPr lang="ja-JP" altLang="en-US" sz="2000" dirty="0" smtClean="0">
                <a:solidFill>
                  <a:prstClr val="white"/>
                </a:solidFill>
              </a:rPr>
              <a:t>、 住吉</a:t>
            </a:r>
            <a:r>
              <a:rPr lang="ja-JP" altLang="en-US" sz="2000" dirty="0">
                <a:solidFill>
                  <a:prstClr val="white"/>
                </a:solidFill>
              </a:rPr>
              <a:t>、泉北）</a:t>
            </a:r>
          </a:p>
          <a:p>
            <a:r>
              <a:rPr lang="en-US" altLang="ja-JP" sz="2000" dirty="0">
                <a:solidFill>
                  <a:prstClr val="white"/>
                </a:solidFill>
              </a:rPr>
              <a:t>H28   </a:t>
            </a:r>
            <a:r>
              <a:rPr lang="en-US" altLang="ja-JP" sz="2000" dirty="0" smtClean="0">
                <a:solidFill>
                  <a:prstClr val="white"/>
                </a:solidFill>
              </a:rPr>
              <a:t> 7</a:t>
            </a:r>
            <a:r>
              <a:rPr lang="ja-JP" altLang="en-US" sz="2000" dirty="0">
                <a:solidFill>
                  <a:prstClr val="white"/>
                </a:solidFill>
              </a:rPr>
              <a:t>校（春日丘、茨木、大手前、寝屋川、高津、生野、岸和田）</a:t>
            </a:r>
          </a:p>
        </p:txBody>
      </p:sp>
      <p:sp>
        <p:nvSpPr>
          <p:cNvPr id="15" name="タイトル 1"/>
          <p:cNvSpPr txBox="1">
            <a:spLocks/>
          </p:cNvSpPr>
          <p:nvPr/>
        </p:nvSpPr>
        <p:spPr>
          <a:xfrm>
            <a:off x="899592" y="266112"/>
            <a:ext cx="3096344" cy="439409"/>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prstClr val="white"/>
                </a:solidFill>
              </a:rPr>
              <a:t>１．英語</a:t>
            </a:r>
            <a:r>
              <a:rPr lang="ja-JP" altLang="en-US" sz="2400" dirty="0">
                <a:solidFill>
                  <a:prstClr val="white"/>
                </a:solidFill>
              </a:rPr>
              <a:t>授業の</a:t>
            </a:r>
            <a:r>
              <a:rPr lang="ja-JP" altLang="en-US" sz="2400" dirty="0" smtClean="0">
                <a:solidFill>
                  <a:prstClr val="white"/>
                </a:solidFill>
              </a:rPr>
              <a:t>改善①</a:t>
            </a:r>
            <a:endParaRPr lang="ja-JP" altLang="en-US" sz="2400" dirty="0">
              <a:solidFill>
                <a:prstClr val="white"/>
              </a:solidFill>
            </a:endParaRPr>
          </a:p>
        </p:txBody>
      </p:sp>
      <p:sp>
        <p:nvSpPr>
          <p:cNvPr id="8" name="スライド番号プレースホルダー 7"/>
          <p:cNvSpPr>
            <a:spLocks noGrp="1"/>
          </p:cNvSpPr>
          <p:nvPr>
            <p:ph type="sldNum" sz="quarter" idx="12"/>
          </p:nvPr>
        </p:nvSpPr>
        <p:spPr/>
        <p:txBody>
          <a:bodyPr/>
          <a:lstStyle/>
          <a:p>
            <a:r>
              <a:rPr lang="en-US" altLang="ja-JP" dirty="0" smtClean="0">
                <a:solidFill>
                  <a:prstClr val="white">
                    <a:tint val="75000"/>
                  </a:prstClr>
                </a:solidFill>
              </a:rPr>
              <a:t>2</a:t>
            </a:r>
            <a:endParaRPr lang="ja-JP" altLang="en-US" dirty="0">
              <a:solidFill>
                <a:prstClr val="white">
                  <a:tint val="75000"/>
                </a:prstClr>
              </a:solidFill>
            </a:endParaRPr>
          </a:p>
        </p:txBody>
      </p:sp>
      <p:sp>
        <p:nvSpPr>
          <p:cNvPr id="18" name="テキスト ボックス 17"/>
          <p:cNvSpPr txBox="1"/>
          <p:nvPr/>
        </p:nvSpPr>
        <p:spPr>
          <a:xfrm>
            <a:off x="323528" y="2132856"/>
            <a:ext cx="6368693" cy="2169825"/>
          </a:xfrm>
          <a:prstGeom prst="rect">
            <a:avLst/>
          </a:prstGeom>
          <a:noFill/>
        </p:spPr>
        <p:txBody>
          <a:bodyPr wrap="square" rtlCol="0">
            <a:spAutoFit/>
          </a:bodyPr>
          <a:lstStyle/>
          <a:p>
            <a:r>
              <a:rPr lang="ja-JP" altLang="en-US" sz="2400" dirty="0" smtClean="0">
                <a:solidFill>
                  <a:prstClr val="white"/>
                </a:solidFill>
              </a:rPr>
              <a:t>高校</a:t>
            </a:r>
            <a:r>
              <a:rPr lang="ja-JP" altLang="en-US" sz="2400" dirty="0">
                <a:solidFill>
                  <a:prstClr val="white"/>
                </a:solidFill>
              </a:rPr>
              <a:t>３年間で、英語４技能（読む・聞く・話す・書く）を、英語圏の大学で修学できるレベルに引き上げるため</a:t>
            </a:r>
            <a:r>
              <a:rPr lang="ja-JP" altLang="en-US" sz="2400" dirty="0" smtClean="0">
                <a:solidFill>
                  <a:prstClr val="white"/>
                </a:solidFill>
              </a:rPr>
              <a:t>、</a:t>
            </a:r>
            <a:r>
              <a:rPr lang="en-US" altLang="ja-JP" sz="2400" dirty="0" smtClean="0">
                <a:solidFill>
                  <a:prstClr val="white"/>
                </a:solidFill>
              </a:rPr>
              <a:t>TOEFL </a:t>
            </a:r>
            <a:r>
              <a:rPr lang="en-US" altLang="ja-JP" sz="2400" dirty="0" err="1">
                <a:solidFill>
                  <a:prstClr val="white"/>
                </a:solidFill>
              </a:rPr>
              <a:t>iBT</a:t>
            </a:r>
            <a:r>
              <a:rPr lang="ja-JP" altLang="en-US" sz="2400" dirty="0">
                <a:solidFill>
                  <a:prstClr val="white"/>
                </a:solidFill>
              </a:rPr>
              <a:t>を扱った授業を導入</a:t>
            </a:r>
            <a:r>
              <a:rPr lang="ja-JP" altLang="en-US" sz="2400" dirty="0" smtClean="0">
                <a:solidFill>
                  <a:prstClr val="white"/>
                </a:solidFill>
              </a:rPr>
              <a:t>。</a:t>
            </a:r>
            <a:endParaRPr lang="en-US" altLang="ja-JP" sz="2400" dirty="0" smtClean="0">
              <a:solidFill>
                <a:prstClr val="white"/>
              </a:solidFill>
            </a:endParaRPr>
          </a:p>
          <a:p>
            <a:pPr>
              <a:lnSpc>
                <a:spcPts val="1400"/>
              </a:lnSpc>
            </a:pPr>
            <a:endParaRPr lang="en-US" altLang="ja-JP" sz="2400" dirty="0" smtClean="0">
              <a:solidFill>
                <a:prstClr val="white"/>
              </a:solidFill>
            </a:endParaRPr>
          </a:p>
          <a:p>
            <a:r>
              <a:rPr lang="ja-JP" altLang="en-US" sz="2400" dirty="0">
                <a:solidFill>
                  <a:prstClr val="white"/>
                </a:solidFill>
              </a:rPr>
              <a:t>雇用期間内</a:t>
            </a:r>
            <a:r>
              <a:rPr lang="ja-JP" altLang="en-US" sz="2400" dirty="0" smtClean="0">
                <a:solidFill>
                  <a:prstClr val="white"/>
                </a:solidFill>
              </a:rPr>
              <a:t>に</a:t>
            </a:r>
            <a:r>
              <a:rPr lang="en-US" altLang="ja-JP" sz="2400" dirty="0">
                <a:solidFill>
                  <a:prstClr val="white"/>
                </a:solidFill>
              </a:rPr>
              <a:t>TOEFL </a:t>
            </a:r>
            <a:r>
              <a:rPr lang="en-US" altLang="ja-JP" sz="2400" dirty="0" err="1" smtClean="0">
                <a:solidFill>
                  <a:prstClr val="white"/>
                </a:solidFill>
              </a:rPr>
              <a:t>iBT</a:t>
            </a:r>
            <a:r>
              <a:rPr lang="ja-JP" altLang="en-US" sz="2400" dirty="0" smtClean="0">
                <a:solidFill>
                  <a:prstClr val="white"/>
                </a:solidFill>
              </a:rPr>
              <a:t>を活用した授業を行う教員を育成。</a:t>
            </a:r>
            <a:endParaRPr lang="en-US" altLang="ja-JP" sz="2400" dirty="0" smtClean="0">
              <a:solidFill>
                <a:prstClr val="white"/>
              </a:solidFill>
            </a:endParaRPr>
          </a:p>
        </p:txBody>
      </p:sp>
      <p:sp>
        <p:nvSpPr>
          <p:cNvPr id="10" name="テキスト ボックス 9"/>
          <p:cNvSpPr txBox="1"/>
          <p:nvPr/>
        </p:nvSpPr>
        <p:spPr>
          <a:xfrm>
            <a:off x="342189" y="4302681"/>
            <a:ext cx="3869771" cy="923330"/>
          </a:xfrm>
          <a:prstGeom prst="rect">
            <a:avLst/>
          </a:prstGeom>
          <a:noFill/>
        </p:spPr>
        <p:txBody>
          <a:bodyPr wrap="square" rtlCol="0">
            <a:spAutoFit/>
          </a:bodyPr>
          <a:lstStyle/>
          <a:p>
            <a:r>
              <a:rPr lang="ja-JP" altLang="en-US" dirty="0" smtClean="0">
                <a:solidFill>
                  <a:prstClr val="white"/>
                </a:solidFill>
              </a:rPr>
              <a:t>・</a:t>
            </a:r>
            <a:r>
              <a:rPr lang="en-US" altLang="ja-JP" dirty="0">
                <a:solidFill>
                  <a:prstClr val="white"/>
                </a:solidFill>
              </a:rPr>
              <a:t>TOEFL </a:t>
            </a:r>
            <a:r>
              <a:rPr lang="en-US" altLang="ja-JP" dirty="0" err="1">
                <a:solidFill>
                  <a:prstClr val="white"/>
                </a:solidFill>
              </a:rPr>
              <a:t>iBT</a:t>
            </a:r>
            <a:r>
              <a:rPr lang="ja-JP" altLang="en-US" dirty="0">
                <a:solidFill>
                  <a:prstClr val="white"/>
                </a:solidFill>
              </a:rPr>
              <a:t>スコア</a:t>
            </a:r>
            <a:r>
              <a:rPr lang="en-US" altLang="ja-JP" dirty="0">
                <a:solidFill>
                  <a:prstClr val="white"/>
                </a:solidFill>
              </a:rPr>
              <a:t>100</a:t>
            </a:r>
            <a:r>
              <a:rPr lang="ja-JP" altLang="en-US" dirty="0" smtClean="0">
                <a:solidFill>
                  <a:prstClr val="white"/>
                </a:solidFill>
              </a:rPr>
              <a:t>点以上</a:t>
            </a:r>
            <a:endParaRPr lang="en-US" altLang="ja-JP" dirty="0" smtClean="0">
              <a:solidFill>
                <a:prstClr val="white"/>
              </a:solidFill>
            </a:endParaRPr>
          </a:p>
          <a:p>
            <a:r>
              <a:rPr lang="ja-JP" altLang="en-US" dirty="0" smtClean="0">
                <a:solidFill>
                  <a:prstClr val="white"/>
                </a:solidFill>
              </a:rPr>
              <a:t>・ケンブリッジ英検</a:t>
            </a:r>
            <a:r>
              <a:rPr lang="en-US" altLang="ja-JP" dirty="0" smtClean="0"/>
              <a:t> </a:t>
            </a:r>
            <a:r>
              <a:rPr lang="en-US" altLang="ja-JP" dirty="0"/>
              <a:t>CAE</a:t>
            </a:r>
            <a:r>
              <a:rPr lang="ja-JP" altLang="ja-JP" dirty="0" smtClean="0"/>
              <a:t>グレードＢ</a:t>
            </a:r>
            <a:r>
              <a:rPr lang="ja-JP" altLang="en-US" dirty="0" smtClean="0"/>
              <a:t>以上</a:t>
            </a:r>
            <a:endParaRPr lang="en-US" altLang="ja-JP" dirty="0" smtClean="0"/>
          </a:p>
          <a:p>
            <a:r>
              <a:rPr lang="ja-JP" altLang="en-US" dirty="0"/>
              <a:t>・</a:t>
            </a:r>
            <a:r>
              <a:rPr lang="en-US" altLang="ja-JP" dirty="0" smtClean="0"/>
              <a:t>IELTS</a:t>
            </a:r>
            <a:r>
              <a:rPr lang="ja-JP" altLang="en-US" dirty="0" smtClean="0"/>
              <a:t>スコア</a:t>
            </a:r>
            <a:r>
              <a:rPr lang="en-US" altLang="ja-JP" dirty="0" smtClean="0"/>
              <a:t>7.5</a:t>
            </a:r>
            <a:r>
              <a:rPr lang="ja-JP" altLang="ja-JP" dirty="0"/>
              <a:t>以上</a:t>
            </a:r>
            <a:endParaRPr lang="en-US" altLang="ja-JP" dirty="0" smtClean="0">
              <a:solidFill>
                <a:prstClr val="white"/>
              </a:solidFill>
            </a:endParaRPr>
          </a:p>
        </p:txBody>
      </p:sp>
      <p:pic>
        <p:nvPicPr>
          <p:cNvPr id="9" name="Picture 13" descr="F:\国際部\2015年度行事\ＮＥＴ\IMG_19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828" y="2488654"/>
            <a:ext cx="2226940" cy="1898199"/>
          </a:xfrm>
          <a:prstGeom prst="rect">
            <a:avLst/>
          </a:prstGeom>
          <a:noFill/>
          <a:ln w="9525">
            <a:noFill/>
            <a:miter lim="800000"/>
            <a:headEnd/>
            <a:tailEnd/>
          </a:ln>
        </p:spPr>
      </p:pic>
    </p:spTree>
    <p:extLst>
      <p:ext uri="{BB962C8B-B14F-4D97-AF65-F5344CB8AC3E}">
        <p14:creationId xmlns:p14="http://schemas.microsoft.com/office/powerpoint/2010/main" val="29536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534568"/>
            <a:ext cx="6851104" cy="922114"/>
          </a:xfrm>
        </p:spPr>
        <p:txBody>
          <a:bodyPr>
            <a:normAutofit fontScale="90000"/>
          </a:bodyPr>
          <a:lstStyle/>
          <a:p>
            <a:pPr algn="l"/>
            <a:r>
              <a:rPr lang="ja-JP" altLang="en-US" b="1" u="sng" dirty="0" smtClean="0">
                <a:effectLst>
                  <a:outerShdw blurRad="38100" dist="38100" dir="2700000" algn="tl">
                    <a:srgbClr val="000000">
                      <a:alpha val="43137"/>
                    </a:srgbClr>
                  </a:outerShdw>
                </a:effectLst>
              </a:rPr>
              <a:t>英語４技能</a:t>
            </a:r>
            <a:r>
              <a:rPr lang="ja-JP" altLang="en-US" sz="3600" u="sng" dirty="0" smtClean="0">
                <a:effectLst>
                  <a:outerShdw blurRad="38100" dist="38100" dir="2700000" algn="tl">
                    <a:srgbClr val="000000">
                      <a:alpha val="43137"/>
                    </a:srgbClr>
                  </a:outerShdw>
                </a:effectLst>
              </a:rPr>
              <a:t>プラス</a:t>
            </a:r>
            <a:r>
              <a:rPr lang="ja-JP" altLang="en-US" b="1" u="sng" dirty="0" smtClean="0">
                <a:effectLst>
                  <a:outerShdw blurRad="38100" dist="38100" dir="2700000" algn="tl">
                    <a:srgbClr val="000000">
                      <a:alpha val="43137"/>
                    </a:srgbClr>
                  </a:outerShdw>
                </a:effectLst>
              </a:rPr>
              <a:t>論理的思考力</a:t>
            </a:r>
            <a:endParaRPr kumimoji="1" lang="ja-JP" altLang="en-US" b="1" u="sng" dirty="0">
              <a:effectLst>
                <a:outerShdw blurRad="38100" dist="38100" dir="2700000" algn="tl">
                  <a:srgbClr val="000000">
                    <a:alpha val="43137"/>
                  </a:srgbClr>
                </a:outerShdw>
              </a:effectLst>
            </a:endParaRPr>
          </a:p>
        </p:txBody>
      </p:sp>
      <p:sp>
        <p:nvSpPr>
          <p:cNvPr id="4" name="テキスト ボックス 3"/>
          <p:cNvSpPr txBox="1"/>
          <p:nvPr/>
        </p:nvSpPr>
        <p:spPr>
          <a:xfrm>
            <a:off x="323528" y="1400193"/>
            <a:ext cx="8568952" cy="523220"/>
          </a:xfrm>
          <a:prstGeom prst="rect">
            <a:avLst/>
          </a:prstGeom>
          <a:noFill/>
        </p:spPr>
        <p:txBody>
          <a:bodyPr wrap="square" rtlCol="0">
            <a:spAutoFit/>
          </a:bodyPr>
          <a:lstStyle/>
          <a:p>
            <a:r>
              <a:rPr lang="ja-JP" altLang="en-US" sz="2800" dirty="0" smtClean="0">
                <a:latin typeface="+mj-ea"/>
                <a:ea typeface="+mj-ea"/>
              </a:rPr>
              <a:t>技能統合型かつ論理性が問われる言語活動の連続！</a:t>
            </a:r>
            <a:endParaRPr lang="en-US" altLang="ja-JP" sz="2800" dirty="0" smtClean="0">
              <a:latin typeface="+mj-ea"/>
              <a:ea typeface="+mj-ea"/>
            </a:endParaRPr>
          </a:p>
        </p:txBody>
      </p:sp>
      <p:pic>
        <p:nvPicPr>
          <p:cNvPr id="8194" name="Picture 2" descr="E:\生野高校280706\CIMG53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245" y="4478776"/>
            <a:ext cx="2569773" cy="194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生野高校280706\CIMG53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245" y="1971818"/>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生野高校280706\CIMG5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653" y="1963907"/>
            <a:ext cx="263082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生野高校280706\CIMG53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653" y="4467335"/>
            <a:ext cx="2630827" cy="194421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432245" y="3890081"/>
            <a:ext cx="2592288" cy="307777"/>
          </a:xfrm>
          <a:prstGeom prst="rect">
            <a:avLst/>
          </a:prstGeom>
          <a:noFill/>
        </p:spPr>
        <p:txBody>
          <a:bodyPr wrap="square" rtlCol="0">
            <a:spAutoFit/>
          </a:bodyPr>
          <a:lstStyle/>
          <a:p>
            <a:pPr algn="ctr"/>
            <a:r>
              <a:rPr lang="ja-JP" altLang="en-US" sz="1400" dirty="0" smtClean="0"/>
              <a:t>読む＆聞く（ペアワーク）</a:t>
            </a:r>
            <a:endParaRPr kumimoji="1" lang="ja-JP" altLang="en-US" sz="1400" dirty="0"/>
          </a:p>
        </p:txBody>
      </p:sp>
      <p:sp>
        <p:nvSpPr>
          <p:cNvPr id="15" name="テキスト ボックス 14"/>
          <p:cNvSpPr txBox="1"/>
          <p:nvPr/>
        </p:nvSpPr>
        <p:spPr>
          <a:xfrm>
            <a:off x="6261653" y="6410225"/>
            <a:ext cx="2414803" cy="307777"/>
          </a:xfrm>
          <a:prstGeom prst="rect">
            <a:avLst/>
          </a:prstGeom>
          <a:noFill/>
        </p:spPr>
        <p:txBody>
          <a:bodyPr wrap="square" rtlCol="0">
            <a:spAutoFit/>
          </a:bodyPr>
          <a:lstStyle/>
          <a:p>
            <a:pPr algn="ctr"/>
            <a:r>
              <a:rPr lang="ja-JP" altLang="en-US" sz="1400" dirty="0" smtClean="0"/>
              <a:t>意見を文章にしてまとめる</a:t>
            </a:r>
            <a:endParaRPr kumimoji="1" lang="ja-JP" altLang="en-US" sz="1400" dirty="0"/>
          </a:p>
        </p:txBody>
      </p:sp>
      <p:sp>
        <p:nvSpPr>
          <p:cNvPr id="16" name="テキスト ボックス 15"/>
          <p:cNvSpPr txBox="1"/>
          <p:nvPr/>
        </p:nvSpPr>
        <p:spPr>
          <a:xfrm>
            <a:off x="3407498" y="6410224"/>
            <a:ext cx="2592288" cy="307777"/>
          </a:xfrm>
          <a:prstGeom prst="rect">
            <a:avLst/>
          </a:prstGeom>
          <a:noFill/>
        </p:spPr>
        <p:txBody>
          <a:bodyPr wrap="square" rtlCol="0">
            <a:spAutoFit/>
          </a:bodyPr>
          <a:lstStyle/>
          <a:p>
            <a:pPr algn="ctr"/>
            <a:r>
              <a:rPr kumimoji="1" lang="ja-JP" altLang="en-US" sz="1400" dirty="0" smtClean="0"/>
              <a:t>多くのクラスメートと意見交換</a:t>
            </a:r>
            <a:endParaRPr kumimoji="1" lang="ja-JP" altLang="en-US" sz="1400" dirty="0"/>
          </a:p>
        </p:txBody>
      </p:sp>
      <p:sp>
        <p:nvSpPr>
          <p:cNvPr id="17" name="テキスト ボックス 16"/>
          <p:cNvSpPr txBox="1"/>
          <p:nvPr/>
        </p:nvSpPr>
        <p:spPr>
          <a:xfrm>
            <a:off x="117646" y="4408391"/>
            <a:ext cx="3164904" cy="2308324"/>
          </a:xfrm>
          <a:prstGeom prst="rect">
            <a:avLst/>
          </a:prstGeom>
          <a:noFill/>
          <a:ln w="12700">
            <a:solidFill>
              <a:schemeClr val="tx1"/>
            </a:solidFill>
          </a:ln>
        </p:spPr>
        <p:txBody>
          <a:bodyPr wrap="square" rtlCol="0">
            <a:spAutoFit/>
          </a:bodyPr>
          <a:lstStyle/>
          <a:p>
            <a:pPr algn="ctr"/>
            <a:r>
              <a:rPr lang="ja-JP" altLang="en-US" sz="1600" dirty="0" smtClean="0"/>
              <a:t>本題</a:t>
            </a:r>
            <a:endParaRPr lang="en-US" altLang="ja-JP" sz="1600" dirty="0" smtClean="0"/>
          </a:p>
          <a:p>
            <a:pPr lvl="0" algn="ctr"/>
            <a:r>
              <a:rPr lang="en-US" altLang="ja-JP" sz="1600" dirty="0">
                <a:solidFill>
                  <a:prstClr val="white"/>
                </a:solidFill>
              </a:rPr>
              <a:t>Which do you </a:t>
            </a:r>
            <a:r>
              <a:rPr lang="en-US" altLang="ja-JP" sz="1600" dirty="0" smtClean="0">
                <a:solidFill>
                  <a:prstClr val="white"/>
                </a:solidFill>
              </a:rPr>
              <a:t>like better, studying alone </a:t>
            </a:r>
            <a:r>
              <a:rPr lang="en-US" altLang="ja-JP" sz="1600" dirty="0">
                <a:solidFill>
                  <a:prstClr val="white"/>
                </a:solidFill>
              </a:rPr>
              <a:t>or </a:t>
            </a:r>
            <a:r>
              <a:rPr lang="en-US" altLang="ja-JP" sz="1600" dirty="0" smtClean="0">
                <a:solidFill>
                  <a:prstClr val="white"/>
                </a:solidFill>
              </a:rPr>
              <a:t>studying with friends?</a:t>
            </a:r>
            <a:endParaRPr lang="en-US" altLang="ja-JP" sz="1600" dirty="0">
              <a:solidFill>
                <a:prstClr val="white"/>
              </a:solidFill>
            </a:endParaRPr>
          </a:p>
          <a:p>
            <a:pPr algn="ctr"/>
            <a:r>
              <a:rPr lang="ja-JP" altLang="en-US" sz="1200" dirty="0" smtClean="0"/>
              <a:t>「勉強するなら、ひとり？友達と？」</a:t>
            </a:r>
            <a:endParaRPr lang="en-US" altLang="ja-JP" sz="1200" dirty="0" smtClean="0"/>
          </a:p>
          <a:p>
            <a:pPr algn="ctr"/>
            <a:endParaRPr lang="en-US" altLang="ja-JP" sz="1200" dirty="0" smtClean="0"/>
          </a:p>
          <a:p>
            <a:r>
              <a:rPr lang="ja-JP" altLang="en-US" sz="1600" dirty="0" smtClean="0"/>
              <a:t>　</a:t>
            </a:r>
            <a:r>
              <a:rPr lang="ja-JP" altLang="en-US" sz="1400" dirty="0" smtClean="0"/>
              <a:t>与えられたテーマについて、自分の意見を論理的に述べる。要旨のメモのみ用いてクラスメートと意見を交換し、最後に</a:t>
            </a:r>
            <a:r>
              <a:rPr lang="en-US" altLang="ja-JP" sz="1400" dirty="0" smtClean="0"/>
              <a:t>100</a:t>
            </a:r>
            <a:r>
              <a:rPr lang="ja-JP" altLang="en-US" sz="1400" dirty="0" smtClean="0"/>
              <a:t>語程度で自分の意見をまとめる。（写真③④）</a:t>
            </a:r>
            <a:endParaRPr lang="en-US" altLang="ja-JP" sz="1400" dirty="0" smtClean="0"/>
          </a:p>
        </p:txBody>
      </p:sp>
      <p:sp>
        <p:nvSpPr>
          <p:cNvPr id="19" name="テキスト ボックス 18"/>
          <p:cNvSpPr txBox="1"/>
          <p:nvPr/>
        </p:nvSpPr>
        <p:spPr>
          <a:xfrm>
            <a:off x="6208204" y="3890082"/>
            <a:ext cx="2610950" cy="307777"/>
          </a:xfrm>
          <a:prstGeom prst="rect">
            <a:avLst/>
          </a:prstGeom>
          <a:noFill/>
        </p:spPr>
        <p:txBody>
          <a:bodyPr wrap="square" rtlCol="0">
            <a:spAutoFit/>
          </a:bodyPr>
          <a:lstStyle/>
          <a:p>
            <a:pPr algn="ctr"/>
            <a:r>
              <a:rPr lang="en-US" altLang="ja-JP" sz="1400" dirty="0" smtClean="0"/>
              <a:t>SET</a:t>
            </a:r>
            <a:r>
              <a:rPr lang="ja-JP" altLang="en-US" sz="1400" dirty="0" smtClean="0"/>
              <a:t>の意見を聞いて書きとる</a:t>
            </a:r>
            <a:endParaRPr kumimoji="1" lang="ja-JP" altLang="en-US" sz="1400" dirty="0"/>
          </a:p>
        </p:txBody>
      </p:sp>
      <p:sp>
        <p:nvSpPr>
          <p:cNvPr id="25" name="右矢印 24"/>
          <p:cNvSpPr/>
          <p:nvPr/>
        </p:nvSpPr>
        <p:spPr>
          <a:xfrm rot="5400000">
            <a:off x="1521852" y="3721661"/>
            <a:ext cx="437623" cy="82636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txBox="1">
            <a:spLocks/>
          </p:cNvSpPr>
          <p:nvPr/>
        </p:nvSpPr>
        <p:spPr>
          <a:xfrm>
            <a:off x="913790" y="116632"/>
            <a:ext cx="3082146" cy="439409"/>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１．英語</a:t>
            </a:r>
            <a:r>
              <a:rPr lang="ja-JP" altLang="en-US" sz="2400" dirty="0"/>
              <a:t>授業の</a:t>
            </a:r>
            <a:r>
              <a:rPr lang="ja-JP" altLang="en-US" sz="2400" dirty="0" smtClean="0"/>
              <a:t>改善②</a:t>
            </a:r>
            <a:endParaRPr lang="ja-JP" altLang="en-US" sz="2400" dirty="0"/>
          </a:p>
        </p:txBody>
      </p:sp>
      <p:sp>
        <p:nvSpPr>
          <p:cNvPr id="5" name="スライド番号プレースホルダー 4"/>
          <p:cNvSpPr>
            <a:spLocks noGrp="1"/>
          </p:cNvSpPr>
          <p:nvPr>
            <p:ph type="sldNum" sz="quarter" idx="12"/>
          </p:nvPr>
        </p:nvSpPr>
        <p:spPr>
          <a:xfrm>
            <a:off x="6758880" y="6457781"/>
            <a:ext cx="2133600" cy="365125"/>
          </a:xfrm>
        </p:spPr>
        <p:txBody>
          <a:bodyPr/>
          <a:lstStyle/>
          <a:p>
            <a:r>
              <a:rPr lang="en-US" altLang="ja-JP" dirty="0"/>
              <a:t>3</a:t>
            </a:r>
            <a:endParaRPr kumimoji="1" lang="ja-JP" altLang="en-US" dirty="0"/>
          </a:p>
        </p:txBody>
      </p:sp>
      <p:sp>
        <p:nvSpPr>
          <p:cNvPr id="20" name="テキスト ボックス 19"/>
          <p:cNvSpPr txBox="1"/>
          <p:nvPr/>
        </p:nvSpPr>
        <p:spPr>
          <a:xfrm>
            <a:off x="158214" y="1963907"/>
            <a:ext cx="3164905" cy="1877437"/>
          </a:xfrm>
          <a:prstGeom prst="rect">
            <a:avLst/>
          </a:prstGeom>
          <a:noFill/>
          <a:ln w="12700">
            <a:solidFill>
              <a:schemeClr val="tx1"/>
            </a:solidFill>
          </a:ln>
        </p:spPr>
        <p:txBody>
          <a:bodyPr wrap="square" rtlCol="0">
            <a:spAutoFit/>
          </a:bodyPr>
          <a:lstStyle/>
          <a:p>
            <a:pPr algn="ctr"/>
            <a:r>
              <a:rPr lang="ja-JP" altLang="en-US" sz="1600" dirty="0" smtClean="0"/>
              <a:t>導入</a:t>
            </a:r>
            <a:endParaRPr lang="en-US" altLang="ja-JP" sz="1600" dirty="0" smtClean="0"/>
          </a:p>
          <a:p>
            <a:pPr algn="ctr"/>
            <a:r>
              <a:rPr lang="en-US" altLang="ja-JP" sz="1600" dirty="0" smtClean="0"/>
              <a:t>Which do you like better, living in the city or living in the countryside?</a:t>
            </a:r>
          </a:p>
          <a:p>
            <a:pPr algn="ctr"/>
            <a:r>
              <a:rPr lang="en-US" altLang="ja-JP" sz="1200" dirty="0" smtClean="0">
                <a:latin typeface="+mn-ea"/>
              </a:rPr>
              <a:t> </a:t>
            </a:r>
            <a:r>
              <a:rPr lang="ja-JP" altLang="en-US" sz="1200" dirty="0" smtClean="0">
                <a:latin typeface="+mn-ea"/>
              </a:rPr>
              <a:t>「暮らすなら、都市部？地方？」</a:t>
            </a:r>
            <a:endParaRPr lang="en-US" altLang="ja-JP" sz="1200" dirty="0" smtClean="0">
              <a:latin typeface="+mn-ea"/>
            </a:endParaRPr>
          </a:p>
          <a:p>
            <a:pPr algn="ctr"/>
            <a:endParaRPr lang="en-US" altLang="ja-JP" sz="1200" dirty="0"/>
          </a:p>
          <a:p>
            <a:r>
              <a:rPr lang="ja-JP" altLang="en-US" sz="1600" dirty="0" smtClean="0"/>
              <a:t>　</a:t>
            </a:r>
            <a:r>
              <a:rPr lang="ja-JP" altLang="en-US" sz="1400" dirty="0" smtClean="0"/>
              <a:t>どちらが良いと思うかを論理的に述べるために、必要な語彙・表現・構成力を身につける。（写真①②）</a:t>
            </a:r>
            <a:endParaRPr lang="en-US" altLang="ja-JP" sz="1400" dirty="0" smtClean="0"/>
          </a:p>
        </p:txBody>
      </p:sp>
      <p:sp>
        <p:nvSpPr>
          <p:cNvPr id="21" name="タイトル 1"/>
          <p:cNvSpPr txBox="1">
            <a:spLocks/>
          </p:cNvSpPr>
          <p:nvPr/>
        </p:nvSpPr>
        <p:spPr>
          <a:xfrm>
            <a:off x="6261653" y="4467335"/>
            <a:ext cx="468052" cy="360041"/>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④</a:t>
            </a:r>
            <a:endParaRPr lang="ja-JP" altLang="en-US" sz="2400" dirty="0"/>
          </a:p>
        </p:txBody>
      </p:sp>
      <p:sp>
        <p:nvSpPr>
          <p:cNvPr id="22" name="タイトル 1"/>
          <p:cNvSpPr txBox="1">
            <a:spLocks/>
          </p:cNvSpPr>
          <p:nvPr/>
        </p:nvSpPr>
        <p:spPr>
          <a:xfrm>
            <a:off x="3432245" y="4478776"/>
            <a:ext cx="468052" cy="360041"/>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③</a:t>
            </a:r>
            <a:endParaRPr lang="ja-JP" altLang="en-US" sz="2400" dirty="0"/>
          </a:p>
        </p:txBody>
      </p:sp>
      <p:sp>
        <p:nvSpPr>
          <p:cNvPr id="26" name="タイトル 1"/>
          <p:cNvSpPr txBox="1">
            <a:spLocks/>
          </p:cNvSpPr>
          <p:nvPr/>
        </p:nvSpPr>
        <p:spPr>
          <a:xfrm>
            <a:off x="6261653" y="1963907"/>
            <a:ext cx="468052" cy="360041"/>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②</a:t>
            </a:r>
            <a:endParaRPr lang="ja-JP" altLang="en-US" sz="2400" dirty="0"/>
          </a:p>
        </p:txBody>
      </p:sp>
      <p:sp>
        <p:nvSpPr>
          <p:cNvPr id="27" name="タイトル 1"/>
          <p:cNvSpPr txBox="1">
            <a:spLocks/>
          </p:cNvSpPr>
          <p:nvPr/>
        </p:nvSpPr>
        <p:spPr>
          <a:xfrm>
            <a:off x="3432245" y="1971818"/>
            <a:ext cx="468052" cy="360041"/>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①</a:t>
            </a:r>
            <a:endParaRPr lang="ja-JP" altLang="en-US" sz="2400" dirty="0"/>
          </a:p>
        </p:txBody>
      </p:sp>
    </p:spTree>
    <p:extLst>
      <p:ext uri="{BB962C8B-B14F-4D97-AF65-F5344CB8AC3E}">
        <p14:creationId xmlns:p14="http://schemas.microsoft.com/office/powerpoint/2010/main" val="141543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953110227"/>
              </p:ext>
            </p:extLst>
          </p:nvPr>
        </p:nvGraphicFramePr>
        <p:xfrm>
          <a:off x="683568" y="4250906"/>
          <a:ext cx="7776862" cy="2133600"/>
        </p:xfrm>
        <a:graphic>
          <a:graphicData uri="http://schemas.openxmlformats.org/drawingml/2006/table">
            <a:tbl>
              <a:tblPr/>
              <a:tblGrid>
                <a:gridCol w="651264"/>
                <a:gridCol w="3524490"/>
                <a:gridCol w="1800554"/>
                <a:gridCol w="1800554"/>
              </a:tblGrid>
              <a:tr h="190811">
                <a:tc>
                  <a:txBody>
                    <a:bodyPr/>
                    <a:lstStyle/>
                    <a:p>
                      <a:pPr algn="ctr" fontAlgn="ctr"/>
                      <a:r>
                        <a:rPr lang="ja-JP" altLang="en-US" sz="1400" b="0" i="0" u="none" strike="noStrike" dirty="0">
                          <a:effectLst/>
                          <a:latin typeface="ＭＳ Ｐゴシック"/>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effectLst/>
                          <a:latin typeface="ＭＳ Ｐゴシック"/>
                        </a:rPr>
                        <a:t>国　・　地　域　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学校数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参加者数</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dirty="0">
                          <a:effectLst/>
                          <a:latin typeface="ＭＳ Ｐゴシック"/>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effectLst/>
                          <a:latin typeface="ＭＳ Ｐゴシック"/>
                        </a:rPr>
                        <a:t>オーストラリア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542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effectLst/>
                          <a:latin typeface="ＭＳ Ｐゴシック"/>
                        </a:rPr>
                        <a:t>アメリカ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276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effectLst/>
                          <a:latin typeface="ＭＳ Ｐゴシック"/>
                        </a:rPr>
                        <a:t>イギリス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212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effectLst/>
                          <a:latin typeface="ＭＳ Ｐゴシック"/>
                        </a:rPr>
                        <a:t>台湾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86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マレーシア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111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6</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韓国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28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en-US" altLang="ja-JP" sz="1400" b="0" i="0" u="none" strike="noStrike">
                          <a:effectLst/>
                          <a:latin typeface="ＭＳ Ｐゴシック"/>
                        </a:rPr>
                        <a:t>7</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ニュージーランド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119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11">
                <a:tc>
                  <a:txBody>
                    <a:bodyPr/>
                    <a:lstStyle/>
                    <a:p>
                      <a:pPr algn="ctr" fontAlgn="ctr"/>
                      <a:r>
                        <a:rPr lang="ja-JP" altLang="en-US" sz="1400" b="0" i="0" u="none" strike="noStrike">
                          <a:effectLst/>
                          <a:latin typeface="ＭＳ Ｐゴシック"/>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effectLst/>
                          <a:latin typeface="ＭＳ Ｐゴシック"/>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228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11">
                <a:tc>
                  <a:txBody>
                    <a:bodyPr/>
                    <a:lstStyle/>
                    <a:p>
                      <a:pPr algn="ctr" fontAlgn="ctr"/>
                      <a:r>
                        <a:rPr lang="ja-JP" altLang="en-US" sz="1400" b="0" i="0" u="none" strike="noStrike">
                          <a:effectLst/>
                          <a:latin typeface="ＭＳ Ｐゴシック"/>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effectLst/>
                          <a:latin typeface="ＭＳ Ｐゴシック"/>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smtClean="0">
                          <a:effectLst/>
                          <a:latin typeface="ＭＳ Ｐゴシック"/>
                        </a:rPr>
                        <a:t>105</a:t>
                      </a:r>
                      <a:endParaRPr lang="en-US" altLang="ja-JP" sz="1400" b="0" i="0" u="none" strike="noStrike" dirty="0">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effectLst/>
                          <a:latin typeface="ＭＳ Ｐゴシック"/>
                        </a:rPr>
                        <a:t>1602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タイトル 1"/>
          <p:cNvSpPr>
            <a:spLocks noGrp="1"/>
          </p:cNvSpPr>
          <p:nvPr>
            <p:ph type="title"/>
          </p:nvPr>
        </p:nvSpPr>
        <p:spPr>
          <a:xfrm>
            <a:off x="1667542" y="836712"/>
            <a:ext cx="5760640" cy="778098"/>
          </a:xfrm>
        </p:spPr>
        <p:txBody>
          <a:bodyPr>
            <a:normAutofit/>
          </a:bodyPr>
          <a:lstStyle/>
          <a:p>
            <a:r>
              <a:rPr kumimoji="1" lang="ja-JP" altLang="en-US" dirty="0" smtClean="0"/>
              <a:t>海外研修の状況　</a:t>
            </a:r>
            <a:endParaRPr kumimoji="1" lang="ja-JP" altLang="en-US" dirty="0"/>
          </a:p>
        </p:txBody>
      </p:sp>
      <p:sp>
        <p:nvSpPr>
          <p:cNvPr id="11" name="タイトル 1"/>
          <p:cNvSpPr txBox="1">
            <a:spLocks/>
          </p:cNvSpPr>
          <p:nvPr/>
        </p:nvSpPr>
        <p:spPr>
          <a:xfrm>
            <a:off x="539552" y="3409121"/>
            <a:ext cx="8064896" cy="28803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3</a:t>
            </a:r>
            <a:r>
              <a:rPr lang="ja-JP" altLang="en-US" dirty="0"/>
              <a:t>ゕ月未満の期間において、主として語学等の研修や国際交流を目的として外国の高等学校や語学学校等で学習することを指します。　</a:t>
            </a:r>
          </a:p>
        </p:txBody>
      </p:sp>
      <p:sp>
        <p:nvSpPr>
          <p:cNvPr id="6" name="タイトル 1"/>
          <p:cNvSpPr txBox="1">
            <a:spLocks/>
          </p:cNvSpPr>
          <p:nvPr/>
        </p:nvSpPr>
        <p:spPr>
          <a:xfrm>
            <a:off x="913790" y="188640"/>
            <a:ext cx="4594314" cy="432048"/>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２．海外</a:t>
            </a:r>
            <a:r>
              <a:rPr lang="ja-JP" altLang="en-US" sz="2400" dirty="0"/>
              <a:t>研修や国際交流の</a:t>
            </a:r>
            <a:r>
              <a:rPr lang="ja-JP" altLang="en-US" sz="2400" dirty="0" smtClean="0"/>
              <a:t>充実①</a:t>
            </a:r>
            <a:endParaRPr lang="ja-JP" altLang="en-US" sz="2400" dirty="0"/>
          </a:p>
        </p:txBody>
      </p:sp>
      <p:sp>
        <p:nvSpPr>
          <p:cNvPr id="3" name="スライド番号プレースホルダー 2"/>
          <p:cNvSpPr>
            <a:spLocks noGrp="1"/>
          </p:cNvSpPr>
          <p:nvPr>
            <p:ph type="sldNum" sz="quarter" idx="12"/>
          </p:nvPr>
        </p:nvSpPr>
        <p:spPr>
          <a:xfrm>
            <a:off x="6588224" y="6525344"/>
            <a:ext cx="2133600" cy="241002"/>
          </a:xfrm>
        </p:spPr>
        <p:txBody>
          <a:bodyPr/>
          <a:lstStyle/>
          <a:p>
            <a:r>
              <a:rPr kumimoji="1" lang="en-US" altLang="ja-JP" dirty="0" smtClean="0"/>
              <a:t>4</a:t>
            </a:r>
            <a:endParaRPr kumimoji="1" lang="ja-JP" altLang="en-US" dirty="0"/>
          </a:p>
        </p:txBody>
      </p:sp>
      <p:sp>
        <p:nvSpPr>
          <p:cNvPr id="12" name="タイトル 1"/>
          <p:cNvSpPr txBox="1">
            <a:spLocks/>
          </p:cNvSpPr>
          <p:nvPr/>
        </p:nvSpPr>
        <p:spPr>
          <a:xfrm>
            <a:off x="697562" y="3929608"/>
            <a:ext cx="2527379" cy="288032"/>
          </a:xfrm>
          <a:prstGeom prst="rect">
            <a:avLst/>
          </a:prstGeom>
          <a:ln w="1270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dirty="0" smtClean="0"/>
              <a:t>【</a:t>
            </a:r>
            <a:r>
              <a:rPr lang="ja-JP" altLang="en-US" sz="1600" dirty="0" smtClean="0"/>
              <a:t>主</a:t>
            </a:r>
            <a:r>
              <a:rPr lang="ja-JP" altLang="en-US" sz="1600" dirty="0"/>
              <a:t>な</a:t>
            </a:r>
            <a:r>
              <a:rPr lang="ja-JP" altLang="en-US" sz="1600" dirty="0" smtClean="0"/>
              <a:t>行先（平成</a:t>
            </a:r>
            <a:r>
              <a:rPr lang="en-US" altLang="ja-JP" sz="1600" dirty="0" smtClean="0"/>
              <a:t>26</a:t>
            </a:r>
            <a:r>
              <a:rPr lang="ja-JP" altLang="en-US" sz="1600" dirty="0" smtClean="0"/>
              <a:t>年度）</a:t>
            </a:r>
            <a:r>
              <a:rPr lang="en-US" altLang="ja-JP" sz="1600" dirty="0" smtClean="0"/>
              <a:t>】</a:t>
            </a:r>
            <a:endParaRPr lang="ja-JP" altLang="en-US" sz="1600" dirty="0"/>
          </a:p>
        </p:txBody>
      </p:sp>
      <p:sp>
        <p:nvSpPr>
          <p:cNvPr id="14" name="タイトル 1"/>
          <p:cNvSpPr txBox="1">
            <a:spLocks/>
          </p:cNvSpPr>
          <p:nvPr/>
        </p:nvSpPr>
        <p:spPr>
          <a:xfrm>
            <a:off x="683568" y="1731639"/>
            <a:ext cx="4608512" cy="288032"/>
          </a:xfrm>
          <a:prstGeom prst="rect">
            <a:avLst/>
          </a:prstGeom>
          <a:ln w="1270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dirty="0" smtClean="0"/>
              <a:t>【</a:t>
            </a:r>
            <a:r>
              <a:rPr lang="ja-JP" altLang="en-US" sz="1600" dirty="0" smtClean="0"/>
              <a:t>実施校数および参加者数の増加（数字はのべ数）</a:t>
            </a:r>
            <a:r>
              <a:rPr lang="en-US" altLang="ja-JP" sz="1600" dirty="0" smtClean="0"/>
              <a:t>】</a:t>
            </a:r>
            <a:endParaRPr lang="ja-JP" altLang="en-US" sz="1600" dirty="0"/>
          </a:p>
        </p:txBody>
      </p:sp>
      <p:graphicFrame>
        <p:nvGraphicFramePr>
          <p:cNvPr id="2" name="表 1"/>
          <p:cNvGraphicFramePr>
            <a:graphicFrameLocks noGrp="1"/>
          </p:cNvGraphicFramePr>
          <p:nvPr>
            <p:extLst>
              <p:ext uri="{D42A27DB-BD31-4B8C-83A1-F6EECF244321}">
                <p14:modId xmlns:p14="http://schemas.microsoft.com/office/powerpoint/2010/main" val="3953273890"/>
              </p:ext>
            </p:extLst>
          </p:nvPr>
        </p:nvGraphicFramePr>
        <p:xfrm>
          <a:off x="683568" y="2019671"/>
          <a:ext cx="7776864" cy="1372965"/>
        </p:xfrm>
        <a:graphic>
          <a:graphicData uri="http://schemas.openxmlformats.org/drawingml/2006/table">
            <a:tbl>
              <a:tblPr/>
              <a:tblGrid>
                <a:gridCol w="1728192"/>
                <a:gridCol w="2736304"/>
                <a:gridCol w="1728192"/>
                <a:gridCol w="1584176"/>
              </a:tblGrid>
              <a:tr h="457655">
                <a:tc>
                  <a:txBody>
                    <a:bodyPr/>
                    <a:lstStyle/>
                    <a:p>
                      <a:pPr algn="ctr" fontAlgn="ctr"/>
                      <a:r>
                        <a:rPr lang="ja-JP" altLang="en-US" sz="1700" b="0" i="0" u="none" strike="noStrike">
                          <a:solidFill>
                            <a:srgbClr val="000000"/>
                          </a:solidFill>
                          <a:effectLst/>
                          <a:latin typeface="Arial"/>
                        </a:rPr>
                        <a:t>　</a:t>
                      </a:r>
                    </a:p>
                  </a:txBody>
                  <a:tcPr marL="8767" marR="8767" marT="8767"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2900" b="0" i="0" u="none" strike="noStrike">
                          <a:solidFill>
                            <a:srgbClr val="FFFFFF"/>
                          </a:solidFill>
                          <a:effectLst/>
                          <a:latin typeface="Arial"/>
                        </a:rPr>
                        <a:t>平成２６年度</a:t>
                      </a:r>
                    </a:p>
                  </a:txBody>
                  <a:tcPr marL="8767" marR="8767" marT="87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2200" b="0" i="0" u="none" strike="noStrike">
                          <a:solidFill>
                            <a:srgbClr val="FFFFFF"/>
                          </a:solidFill>
                          <a:effectLst/>
                          <a:latin typeface="Arial"/>
                        </a:rPr>
                        <a:t>平成１８年度</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2200" b="0" i="0" u="none" strike="noStrike">
                          <a:solidFill>
                            <a:srgbClr val="FFFFFF"/>
                          </a:solidFill>
                          <a:effectLst/>
                          <a:latin typeface="Arial"/>
                        </a:rPr>
                        <a:t>増加数</a:t>
                      </a:r>
                    </a:p>
                  </a:txBody>
                  <a:tcPr marL="8767" marR="8767" marT="876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57655">
                <a:tc>
                  <a:txBody>
                    <a:bodyPr/>
                    <a:lstStyle/>
                    <a:p>
                      <a:pPr algn="ctr" rtl="0" fontAlgn="ctr"/>
                      <a:r>
                        <a:rPr lang="ja-JP" altLang="en-US" sz="2900" b="0" i="0" u="none" strike="noStrike">
                          <a:solidFill>
                            <a:srgbClr val="FFFFFF"/>
                          </a:solidFill>
                          <a:effectLst/>
                          <a:latin typeface="Arial"/>
                        </a:rPr>
                        <a:t>実施校数</a:t>
                      </a:r>
                    </a:p>
                  </a:txBody>
                  <a:tcPr marL="8767" marR="8767" marT="8767"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2900" b="0" i="0" u="none" strike="noStrike">
                          <a:solidFill>
                            <a:srgbClr val="FFFFFF"/>
                          </a:solidFill>
                          <a:effectLst/>
                          <a:latin typeface="Arial"/>
                        </a:rPr>
                        <a:t>１０５校</a:t>
                      </a:r>
                    </a:p>
                  </a:txBody>
                  <a:tcPr marL="8767" marR="8767" marT="87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2200" b="0" i="0" u="none" strike="noStrike">
                          <a:solidFill>
                            <a:srgbClr val="FFFFFF"/>
                          </a:solidFill>
                          <a:effectLst/>
                          <a:latin typeface="Arial"/>
                        </a:rPr>
                        <a:t>６３校</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2200" b="0" i="0" u="none" strike="noStrike">
                          <a:solidFill>
                            <a:srgbClr val="FFFFFF"/>
                          </a:solidFill>
                          <a:effectLst/>
                          <a:latin typeface="Arial"/>
                        </a:rPr>
                        <a:t>＋４２校</a:t>
                      </a:r>
                    </a:p>
                  </a:txBody>
                  <a:tcPr marL="8767" marR="8767" marT="876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655">
                <a:tc>
                  <a:txBody>
                    <a:bodyPr/>
                    <a:lstStyle/>
                    <a:p>
                      <a:pPr algn="ctr" rtl="0" fontAlgn="ctr"/>
                      <a:r>
                        <a:rPr lang="ja-JP" altLang="en-US" sz="2900" b="0" i="0" u="none" strike="noStrike">
                          <a:solidFill>
                            <a:srgbClr val="FFFFFF"/>
                          </a:solidFill>
                          <a:effectLst/>
                          <a:latin typeface="Arial"/>
                        </a:rPr>
                        <a:t>参加者数</a:t>
                      </a:r>
                    </a:p>
                  </a:txBody>
                  <a:tcPr marL="8767" marR="8767" marT="8767"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ja-JP" altLang="en-US" sz="2900" b="0" i="0" u="none" strike="noStrike">
                          <a:solidFill>
                            <a:srgbClr val="FFFFFF"/>
                          </a:solidFill>
                          <a:effectLst/>
                          <a:latin typeface="Arial"/>
                        </a:rPr>
                        <a:t>１６０２人</a:t>
                      </a:r>
                    </a:p>
                  </a:txBody>
                  <a:tcPr marL="8767" marR="8767" marT="876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ja-JP" altLang="en-US" sz="2200" b="0" i="0" u="none" strike="noStrike">
                          <a:solidFill>
                            <a:srgbClr val="FFFFFF"/>
                          </a:solidFill>
                          <a:effectLst/>
                          <a:latin typeface="Arial"/>
                        </a:rPr>
                        <a:t>６９１人</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ja-JP" altLang="en-US" sz="2200" b="0" i="0" u="none" strike="noStrike" dirty="0">
                          <a:solidFill>
                            <a:srgbClr val="FFFFFF"/>
                          </a:solidFill>
                          <a:effectLst/>
                          <a:latin typeface="Arial"/>
                        </a:rPr>
                        <a:t>＋９１１人</a:t>
                      </a:r>
                    </a:p>
                  </a:txBody>
                  <a:tcPr marL="8767" marR="8767" marT="876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121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7023297" y="5625475"/>
            <a:ext cx="1667862" cy="3600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dirty="0" smtClean="0"/>
              <a:t>マンツーマン指導</a:t>
            </a:r>
            <a:endParaRPr lang="en-US" altLang="ja-JP" sz="1400" dirty="0" smtClean="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350" y="3535084"/>
            <a:ext cx="2220128" cy="166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148" y="3822809"/>
            <a:ext cx="3239202" cy="242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タイトル 1"/>
          <p:cNvSpPr txBox="1">
            <a:spLocks/>
          </p:cNvSpPr>
          <p:nvPr/>
        </p:nvSpPr>
        <p:spPr>
          <a:xfrm>
            <a:off x="2468227" y="1912773"/>
            <a:ext cx="4552028" cy="1588031"/>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1800" dirty="0" smtClean="0"/>
          </a:p>
          <a:p>
            <a:pPr algn="l"/>
            <a:r>
              <a:rPr lang="ja-JP" altLang="en-US" dirty="0" smtClean="0"/>
              <a:t>・１５日間英語漬けの研修に２０名参加</a:t>
            </a:r>
            <a:endParaRPr lang="en-US" altLang="ja-JP" dirty="0" smtClean="0"/>
          </a:p>
          <a:p>
            <a:pPr algn="l"/>
            <a:r>
              <a:rPr lang="ja-JP" altLang="en-US" dirty="0"/>
              <a:t>・語学学校の寮で生活</a:t>
            </a:r>
          </a:p>
          <a:p>
            <a:pPr algn="l"/>
            <a:r>
              <a:rPr lang="ja-JP" altLang="en-US" dirty="0" smtClean="0"/>
              <a:t>・</a:t>
            </a:r>
            <a:r>
              <a:rPr lang="en-US" altLang="ja-JP" dirty="0" smtClean="0">
                <a:latin typeface="+mn-ea"/>
                <a:ea typeface="+mn-ea"/>
              </a:rPr>
              <a:t>TOEFL</a:t>
            </a:r>
            <a:r>
              <a:rPr lang="ja-JP" altLang="en-US" dirty="0" smtClean="0"/>
              <a:t>の学習を１日１０時間</a:t>
            </a:r>
            <a:endParaRPr lang="en-US" altLang="ja-JP" dirty="0" smtClean="0"/>
          </a:p>
          <a:p>
            <a:pPr algn="l"/>
            <a:r>
              <a:rPr lang="ja-JP" altLang="en-US" dirty="0" smtClean="0"/>
              <a:t>・現地の先生によるマンツーマン指導</a:t>
            </a:r>
            <a:endParaRPr lang="en-US" altLang="ja-JP" dirty="0" smtClean="0"/>
          </a:p>
          <a:p>
            <a:pPr algn="l"/>
            <a:r>
              <a:rPr lang="ja-JP" altLang="en-US" dirty="0" smtClean="0"/>
              <a:t>・毎朝７時～　ボキャブラリーテスト</a:t>
            </a:r>
            <a:endParaRPr lang="en-US" altLang="ja-JP" dirty="0" smtClean="0"/>
          </a:p>
        </p:txBody>
      </p:sp>
      <p:sp>
        <p:nvSpPr>
          <p:cNvPr id="11" name="タイトル 1"/>
          <p:cNvSpPr txBox="1">
            <a:spLocks/>
          </p:cNvSpPr>
          <p:nvPr/>
        </p:nvSpPr>
        <p:spPr>
          <a:xfrm>
            <a:off x="913790" y="260648"/>
            <a:ext cx="4594314" cy="432048"/>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２．海外</a:t>
            </a:r>
            <a:r>
              <a:rPr lang="ja-JP" altLang="en-US" sz="2400" dirty="0"/>
              <a:t>研修や国際交流の</a:t>
            </a:r>
            <a:r>
              <a:rPr lang="ja-JP" altLang="en-US" sz="2400" dirty="0" smtClean="0"/>
              <a:t>充実②</a:t>
            </a:r>
            <a:endParaRPr lang="ja-JP" altLang="en-US" sz="2400" dirty="0"/>
          </a:p>
        </p:txBody>
      </p:sp>
      <p:sp>
        <p:nvSpPr>
          <p:cNvPr id="4" name="スライド番号プレースホルダー 3"/>
          <p:cNvSpPr>
            <a:spLocks noGrp="1"/>
          </p:cNvSpPr>
          <p:nvPr>
            <p:ph type="sldNum" sz="quarter" idx="12"/>
          </p:nvPr>
        </p:nvSpPr>
        <p:spPr/>
        <p:txBody>
          <a:bodyPr/>
          <a:lstStyle/>
          <a:p>
            <a:r>
              <a:rPr kumimoji="1" lang="en-US" altLang="ja-JP" dirty="0" smtClean="0"/>
              <a:t>5</a:t>
            </a:r>
            <a:endParaRPr kumimoji="1" lang="ja-JP" altLang="en-US" dirty="0"/>
          </a:p>
        </p:txBody>
      </p:sp>
      <p:sp>
        <p:nvSpPr>
          <p:cNvPr id="16" name="右矢印 15"/>
          <p:cNvSpPr/>
          <p:nvPr/>
        </p:nvSpPr>
        <p:spPr>
          <a:xfrm rot="10800000">
            <a:off x="6662243" y="5611039"/>
            <a:ext cx="373021"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6200000">
            <a:off x="7556518" y="5244508"/>
            <a:ext cx="373021"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txBox="1">
            <a:spLocks/>
          </p:cNvSpPr>
          <p:nvPr/>
        </p:nvSpPr>
        <p:spPr>
          <a:xfrm>
            <a:off x="893301" y="5663419"/>
            <a:ext cx="1602631" cy="3262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dirty="0" smtClean="0"/>
              <a:t>テスト受験の様子</a:t>
            </a:r>
            <a:endParaRPr lang="ja-JP" altLang="en-US" sz="1400" dirty="0"/>
          </a:p>
        </p:txBody>
      </p:sp>
      <p:pic>
        <p:nvPicPr>
          <p:cNvPr id="1026" name="Picture 2" descr="https://lh3.googleusercontent.com/-ViHR9htPoZg/V5QM_yVFYGI/AAAAAAAAABY/YHioZ4NkStY/s1600/14693204162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822809"/>
            <a:ext cx="2454146" cy="1840610"/>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a:xfrm>
            <a:off x="1504800" y="836712"/>
            <a:ext cx="6408712" cy="93610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900" dirty="0" smtClean="0"/>
              <a:t>海外研修の様子</a:t>
            </a:r>
            <a:r>
              <a:rPr lang="en-US" altLang="ja-JP" dirty="0" smtClean="0"/>
              <a:t/>
            </a:r>
            <a:br>
              <a:rPr lang="en-US" altLang="ja-JP" dirty="0" smtClean="0"/>
            </a:br>
            <a:r>
              <a:rPr lang="ja-JP" altLang="en-US" sz="2900" dirty="0" smtClean="0"/>
              <a:t>～千里高校のセブ島語学研修～</a:t>
            </a:r>
            <a:endParaRPr lang="ja-JP" altLang="en-US" sz="2900" dirty="0"/>
          </a:p>
        </p:txBody>
      </p:sp>
    </p:spTree>
    <p:extLst>
      <p:ext uri="{BB962C8B-B14F-4D97-AF65-F5344CB8AC3E}">
        <p14:creationId xmlns:p14="http://schemas.microsoft.com/office/powerpoint/2010/main" val="1667192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6797" y="908720"/>
            <a:ext cx="6408712" cy="936104"/>
          </a:xfrm>
        </p:spPr>
        <p:txBody>
          <a:bodyPr>
            <a:normAutofit fontScale="90000"/>
          </a:bodyPr>
          <a:lstStyle/>
          <a:p>
            <a:r>
              <a:rPr kumimoji="1" lang="ja-JP" altLang="en-US" sz="4900" dirty="0" smtClean="0"/>
              <a:t>国際交流</a:t>
            </a:r>
            <a:r>
              <a:rPr kumimoji="1" lang="en-US" altLang="ja-JP" dirty="0" smtClean="0"/>
              <a:t/>
            </a:r>
            <a:br>
              <a:rPr kumimoji="1" lang="en-US" altLang="ja-JP" dirty="0" smtClean="0"/>
            </a:br>
            <a:r>
              <a:rPr kumimoji="1" lang="ja-JP" altLang="en-US" sz="2700" dirty="0" smtClean="0"/>
              <a:t>～米国高校生とディスカッション～</a:t>
            </a:r>
            <a:endParaRPr kumimoji="1" lang="ja-JP" altLang="en-US" sz="2700" dirty="0"/>
          </a:p>
        </p:txBody>
      </p:sp>
      <p:sp>
        <p:nvSpPr>
          <p:cNvPr id="15" name="タイトル 1"/>
          <p:cNvSpPr txBox="1">
            <a:spLocks/>
          </p:cNvSpPr>
          <p:nvPr/>
        </p:nvSpPr>
        <p:spPr>
          <a:xfrm>
            <a:off x="6016682" y="6093297"/>
            <a:ext cx="1769239" cy="36004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一緒にプレゼン　</a:t>
            </a:r>
            <a:endParaRPr lang="ja-JP" altLang="en-US" dirty="0"/>
          </a:p>
        </p:txBody>
      </p:sp>
      <p:sp>
        <p:nvSpPr>
          <p:cNvPr id="16" name="タイトル 1"/>
          <p:cNvSpPr txBox="1">
            <a:spLocks/>
          </p:cNvSpPr>
          <p:nvPr/>
        </p:nvSpPr>
        <p:spPr>
          <a:xfrm>
            <a:off x="971600" y="5693186"/>
            <a:ext cx="1591479" cy="38797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白熱する議論</a:t>
            </a:r>
            <a:endParaRPr lang="ja-JP" altLang="en-US" dirty="0"/>
          </a:p>
        </p:txBody>
      </p:sp>
      <p:sp>
        <p:nvSpPr>
          <p:cNvPr id="20" name="タイトル 1"/>
          <p:cNvSpPr txBox="1">
            <a:spLocks/>
          </p:cNvSpPr>
          <p:nvPr/>
        </p:nvSpPr>
        <p:spPr>
          <a:xfrm>
            <a:off x="800403" y="1988840"/>
            <a:ext cx="7776864"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・全米選抜の米国高校生２０名と</a:t>
            </a:r>
            <a:r>
              <a:rPr lang="en-US" altLang="ja-JP" sz="1800" dirty="0" smtClean="0">
                <a:latin typeface="+mj-ea"/>
              </a:rPr>
              <a:t>GLHS</a:t>
            </a:r>
            <a:r>
              <a:rPr lang="ja-JP" altLang="en-US" sz="1800" dirty="0" smtClean="0"/>
              <a:t>校約２０名が５グループに分かれて議論</a:t>
            </a:r>
            <a:endParaRPr lang="en-US" altLang="ja-JP" sz="1800" dirty="0" smtClean="0"/>
          </a:p>
          <a:p>
            <a:pPr algn="l"/>
            <a:r>
              <a:rPr lang="ja-JP" altLang="en-US" sz="1800" dirty="0" smtClean="0"/>
              <a:t>・半日のプログラム：ディスカッション＆プレゼンテーション、府知事との質疑応答</a:t>
            </a:r>
            <a:endParaRPr lang="en-US" altLang="ja-JP" sz="1800" dirty="0" smtClean="0"/>
          </a:p>
          <a:p>
            <a:pPr algn="l"/>
            <a:r>
              <a:rPr lang="ja-JP" altLang="en-US" sz="1800" dirty="0" smtClean="0"/>
              <a:t>・地方行政など社会的なテーマについて議論</a:t>
            </a:r>
            <a:endParaRPr lang="en-US" altLang="ja-JP" sz="1800" dirty="0" smtClean="0"/>
          </a:p>
          <a:p>
            <a:pPr algn="l"/>
            <a:r>
              <a:rPr lang="ja-JP" altLang="en-US" sz="1800" dirty="0"/>
              <a:t>　</a:t>
            </a:r>
            <a:r>
              <a:rPr lang="ja-JP" altLang="en-US" sz="1800" dirty="0" smtClean="0"/>
              <a:t>　</a:t>
            </a:r>
            <a:r>
              <a:rPr lang="ja-JP" altLang="en-US" sz="1300" dirty="0" smtClean="0"/>
              <a:t>テーマ例）　</a:t>
            </a:r>
            <a:r>
              <a:rPr lang="ja-JP" altLang="en-US" sz="1300" dirty="0"/>
              <a:t>「エンターテイメントの街：大阪</a:t>
            </a:r>
            <a:r>
              <a:rPr lang="ja-JP" altLang="en-US" sz="1300" dirty="0" smtClean="0"/>
              <a:t>」「</a:t>
            </a:r>
            <a:r>
              <a:rPr lang="ja-JP" altLang="en-US" sz="1300" dirty="0"/>
              <a:t>教育に</a:t>
            </a:r>
            <a:r>
              <a:rPr lang="ja-JP" altLang="en-US" sz="1300" dirty="0" smtClean="0"/>
              <a:t>ついて～</a:t>
            </a:r>
            <a:r>
              <a:rPr lang="ja-JP" altLang="en-US" sz="1300" dirty="0"/>
              <a:t>カリキュラムや大学の奨学金問題など</a:t>
            </a:r>
            <a:r>
              <a:rPr lang="ja-JP" altLang="en-US" sz="1300" dirty="0" smtClean="0"/>
              <a:t>～」</a:t>
            </a:r>
            <a:endParaRPr lang="en-US" altLang="ja-JP" sz="1300" dirty="0" smtClean="0"/>
          </a:p>
        </p:txBody>
      </p:sp>
      <p:pic>
        <p:nvPicPr>
          <p:cNvPr id="4" name="Picture 2" descr="\\10000ws202025\g\平成28年度\050国際教育\19_AIU国際交流プログラム\H28_9_当日写真\DSCN83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920613"/>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000ws202025\g\平成28年度\050国際教育\19_AIU国際交流プログラム\H28_9_当日写真\DSCN8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959" y="3375540"/>
            <a:ext cx="2917571" cy="2188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0000ws202025\g\平成28年度\050国際教育\19_AIU国際交流プログラム\H28_9_当日写真\DSCN84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4" y="3895483"/>
            <a:ext cx="2930417" cy="2197813"/>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a:xfrm>
            <a:off x="913790" y="260648"/>
            <a:ext cx="4594314" cy="432048"/>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２．海外</a:t>
            </a:r>
            <a:r>
              <a:rPr lang="ja-JP" altLang="en-US" sz="2400" dirty="0"/>
              <a:t>研修や国際交流の</a:t>
            </a:r>
            <a:r>
              <a:rPr lang="ja-JP" altLang="en-US" sz="2400" dirty="0" smtClean="0"/>
              <a:t>充実③</a:t>
            </a:r>
            <a:endParaRPr lang="ja-JP" altLang="en-US" sz="2400" dirty="0"/>
          </a:p>
        </p:txBody>
      </p:sp>
      <p:sp>
        <p:nvSpPr>
          <p:cNvPr id="6" name="スライド番号プレースホルダー 5"/>
          <p:cNvSpPr>
            <a:spLocks noGrp="1"/>
          </p:cNvSpPr>
          <p:nvPr>
            <p:ph type="sldNum" sz="quarter" idx="12"/>
          </p:nvPr>
        </p:nvSpPr>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419023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7593" y="620688"/>
            <a:ext cx="2934884" cy="864096"/>
          </a:xfrm>
        </p:spPr>
        <p:txBody>
          <a:bodyPr>
            <a:normAutofit/>
          </a:bodyPr>
          <a:lstStyle/>
          <a:p>
            <a:r>
              <a:rPr kumimoji="1" lang="ja-JP" altLang="en-US" dirty="0" smtClean="0"/>
              <a:t>教員研修</a:t>
            </a:r>
            <a:endParaRPr kumimoji="1" lang="ja-JP" altLang="en-US" sz="3600" dirty="0"/>
          </a:p>
        </p:txBody>
      </p:sp>
      <p:sp>
        <p:nvSpPr>
          <p:cNvPr id="20" name="タイトル 1"/>
          <p:cNvSpPr txBox="1">
            <a:spLocks/>
          </p:cNvSpPr>
          <p:nvPr/>
        </p:nvSpPr>
        <p:spPr>
          <a:xfrm>
            <a:off x="4499992" y="4941472"/>
            <a:ext cx="4320480" cy="9687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・府立学校教員４０名</a:t>
            </a:r>
            <a:r>
              <a:rPr lang="en-US" altLang="ja-JP" sz="1800" dirty="0" smtClean="0"/>
              <a:t>×</a:t>
            </a:r>
            <a:r>
              <a:rPr lang="ja-JP" altLang="en-US" sz="1800" dirty="0" smtClean="0"/>
              <a:t>年間５回</a:t>
            </a:r>
            <a:endParaRPr lang="en-US" altLang="ja-JP" sz="1800" dirty="0" smtClean="0"/>
          </a:p>
          <a:p>
            <a:pPr algn="l"/>
            <a:r>
              <a:rPr lang="ja-JP" altLang="en-US" sz="1800" dirty="0" smtClean="0"/>
              <a:t>・平成２７年度受講者平均スコア</a:t>
            </a:r>
            <a:r>
              <a:rPr lang="en-US" altLang="ja-JP" sz="1800" baseline="30000" dirty="0" smtClean="0">
                <a:latin typeface="+mj-ea"/>
              </a:rPr>
              <a:t>※</a:t>
            </a:r>
            <a:r>
              <a:rPr lang="ja-JP" altLang="en-US" sz="1800" dirty="0" smtClean="0"/>
              <a:t>８６．９点</a:t>
            </a:r>
            <a:endParaRPr lang="en-US" altLang="ja-JP" sz="1800" dirty="0" smtClean="0"/>
          </a:p>
          <a:p>
            <a:pPr algn="l"/>
            <a:r>
              <a:rPr lang="ja-JP" altLang="en-US" sz="1800" dirty="0" smtClean="0"/>
              <a:t>   　　　　　　　　　</a:t>
            </a:r>
            <a:r>
              <a:rPr lang="en-US" altLang="ja-JP" sz="1200" dirty="0" smtClean="0"/>
              <a:t>※TOEFL Practice Online test</a:t>
            </a:r>
            <a:r>
              <a:rPr lang="ja-JP" altLang="en-US" sz="1200" dirty="0" smtClean="0"/>
              <a:t>の受験結果</a:t>
            </a:r>
            <a:endParaRPr lang="en-US" altLang="ja-JP" sz="1200" dirty="0" smtClean="0"/>
          </a:p>
        </p:txBody>
      </p:sp>
      <p:sp>
        <p:nvSpPr>
          <p:cNvPr id="10" name="タイトル 1"/>
          <p:cNvSpPr txBox="1">
            <a:spLocks/>
          </p:cNvSpPr>
          <p:nvPr/>
        </p:nvSpPr>
        <p:spPr>
          <a:xfrm>
            <a:off x="323528" y="3140968"/>
            <a:ext cx="4248472" cy="86409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・府立学校教員３０名</a:t>
            </a:r>
            <a:r>
              <a:rPr lang="en-US" altLang="ja-JP" sz="1800" dirty="0" smtClean="0"/>
              <a:t>×</a:t>
            </a:r>
            <a:r>
              <a:rPr lang="ja-JP" altLang="en-US" sz="1800" dirty="0" smtClean="0"/>
              <a:t>年間９回</a:t>
            </a:r>
            <a:endParaRPr lang="en-US" altLang="ja-JP" sz="1800" dirty="0" smtClean="0"/>
          </a:p>
          <a:p>
            <a:pPr algn="l"/>
            <a:r>
              <a:rPr lang="ja-JP" altLang="en-US" sz="1800" dirty="0" smtClean="0"/>
              <a:t>・授業改善を目的としたネイティブ講師によるワークショップ</a:t>
            </a:r>
            <a:endParaRPr lang="en-US" altLang="ja-JP" sz="1800" dirty="0" smtClean="0"/>
          </a:p>
        </p:txBody>
      </p:sp>
      <p:sp>
        <p:nvSpPr>
          <p:cNvPr id="11" name="タイトル 1"/>
          <p:cNvSpPr txBox="1">
            <a:spLocks/>
          </p:cNvSpPr>
          <p:nvPr/>
        </p:nvSpPr>
        <p:spPr>
          <a:xfrm>
            <a:off x="417340" y="2636912"/>
            <a:ext cx="3863381" cy="391988"/>
          </a:xfrm>
          <a:prstGeom prst="rect">
            <a:avLst/>
          </a:prstGeom>
          <a:ln w="12700">
            <a:solidFill>
              <a:srgbClr val="FFC000"/>
            </a:solidFill>
          </a:ln>
        </p:spPr>
        <p:txBody>
          <a:bodyPr vert="horz" lIns="91440" tIns="45720" rIns="91440" bIns="45720" rtlCol="0" anchor="ctr">
            <a:normAutofit fontScale="4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英語</a:t>
            </a:r>
            <a:r>
              <a:rPr lang="ja-JP" altLang="en-US" dirty="0"/>
              <a:t>教育推進リーダー養成</a:t>
            </a:r>
            <a:r>
              <a:rPr lang="ja-JP" altLang="en-US" dirty="0" smtClean="0"/>
              <a:t>研修</a:t>
            </a:r>
            <a:endParaRPr lang="ja-JP" altLang="en-US" dirty="0"/>
          </a:p>
        </p:txBody>
      </p:sp>
      <p:sp>
        <p:nvSpPr>
          <p:cNvPr id="12" name="タイトル 1"/>
          <p:cNvSpPr txBox="1">
            <a:spLocks/>
          </p:cNvSpPr>
          <p:nvPr/>
        </p:nvSpPr>
        <p:spPr>
          <a:xfrm>
            <a:off x="4803108" y="4509424"/>
            <a:ext cx="3846141" cy="432048"/>
          </a:xfrm>
          <a:prstGeom prst="rect">
            <a:avLst/>
          </a:prstGeom>
          <a:ln w="12700">
            <a:solidFill>
              <a:srgbClr val="FFC000"/>
            </a:solidFill>
          </a:ln>
        </p:spPr>
        <p:txBody>
          <a:bodyPr vert="horz" lIns="91440" tIns="45720" rIns="91440" bIns="45720" rtlCol="0" anchor="ctr">
            <a:normAutofit fontScale="4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a:t>
            </a:r>
            <a:r>
              <a:rPr lang="en-US" altLang="ja-JP" dirty="0"/>
              <a:t>TOEFL </a:t>
            </a:r>
            <a:r>
              <a:rPr lang="en-US" altLang="ja-JP" dirty="0" err="1"/>
              <a:t>iBT</a:t>
            </a:r>
            <a:r>
              <a:rPr lang="ja-JP" altLang="en-US" dirty="0"/>
              <a:t>」スコアアップセミナー</a:t>
            </a:r>
          </a:p>
        </p:txBody>
      </p:sp>
      <p:pic>
        <p:nvPicPr>
          <p:cNvPr id="3" name="Picture 2" descr="\\10000ws202025\g\平成28年度\400英語教育推進事業\2 英語教育推進リーダー養成研修(British Council)\09 写真\DSCN8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28" y="4137747"/>
            <a:ext cx="3139500" cy="2133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572" y="2563990"/>
            <a:ext cx="2574032" cy="181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txBox="1">
            <a:spLocks/>
          </p:cNvSpPr>
          <p:nvPr/>
        </p:nvSpPr>
        <p:spPr>
          <a:xfrm>
            <a:off x="6663275" y="5913276"/>
            <a:ext cx="1872208" cy="216024"/>
          </a:xfrm>
          <a:prstGeom prst="rect">
            <a:avLst/>
          </a:prstGeom>
          <a:ln w="6350">
            <a:noFill/>
          </a:ln>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dirty="0" smtClean="0"/>
              <a:t>c </a:t>
            </a:r>
            <a:r>
              <a:rPr lang="en-US" altLang="ja-JP" dirty="0"/>
              <a:t>Educational Testing Service</a:t>
            </a:r>
            <a:endParaRPr lang="ja-JP" altLang="en-US" dirty="0"/>
          </a:p>
        </p:txBody>
      </p:sp>
      <p:sp>
        <p:nvSpPr>
          <p:cNvPr id="5" name="円/楕円 4"/>
          <p:cNvSpPr/>
          <p:nvPr/>
        </p:nvSpPr>
        <p:spPr>
          <a:xfrm>
            <a:off x="6736353" y="5967282"/>
            <a:ext cx="100470" cy="10801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913790" y="188640"/>
            <a:ext cx="4450298" cy="360040"/>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３．教員</a:t>
            </a:r>
            <a:r>
              <a:rPr lang="ja-JP" altLang="en-US" sz="2400" dirty="0"/>
              <a:t>の英語力・指導力の</a:t>
            </a:r>
            <a:r>
              <a:rPr lang="ja-JP" altLang="en-US" sz="2400" dirty="0" smtClean="0"/>
              <a:t>向上</a:t>
            </a:r>
            <a:endParaRPr lang="ja-JP" altLang="en-US" sz="2400" dirty="0"/>
          </a:p>
        </p:txBody>
      </p:sp>
      <p:sp>
        <p:nvSpPr>
          <p:cNvPr id="7" name="スライド番号プレースホルダー 6"/>
          <p:cNvSpPr>
            <a:spLocks noGrp="1"/>
          </p:cNvSpPr>
          <p:nvPr>
            <p:ph type="sldNum" sz="quarter" idx="12"/>
          </p:nvPr>
        </p:nvSpPr>
        <p:spPr/>
        <p:txBody>
          <a:bodyPr/>
          <a:lstStyle/>
          <a:p>
            <a:r>
              <a:rPr kumimoji="1" lang="en-US" altLang="ja-JP" dirty="0" smtClean="0"/>
              <a:t>7</a:t>
            </a:r>
            <a:endParaRPr kumimoji="1" lang="ja-JP" altLang="en-US" dirty="0"/>
          </a:p>
        </p:txBody>
      </p:sp>
      <p:sp>
        <p:nvSpPr>
          <p:cNvPr id="14" name="タイトル 1"/>
          <p:cNvSpPr txBox="1">
            <a:spLocks/>
          </p:cNvSpPr>
          <p:nvPr/>
        </p:nvSpPr>
        <p:spPr>
          <a:xfrm>
            <a:off x="417341" y="1412776"/>
            <a:ext cx="8471184" cy="81120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　</a:t>
            </a:r>
            <a:r>
              <a:rPr lang="en-US" altLang="ja-JP" sz="2300" dirty="0" smtClean="0"/>
              <a:t>【</a:t>
            </a:r>
            <a:r>
              <a:rPr lang="ja-JP" altLang="en-US" sz="2300" dirty="0" smtClean="0"/>
              <a:t>２つの柱</a:t>
            </a:r>
            <a:r>
              <a:rPr lang="en-US" altLang="ja-JP" sz="2300" dirty="0" smtClean="0"/>
              <a:t>】</a:t>
            </a:r>
          </a:p>
          <a:p>
            <a:pPr algn="l"/>
            <a:r>
              <a:rPr lang="ja-JP" altLang="en-US" sz="1800" dirty="0" smtClean="0"/>
              <a:t>●大阪府における次世代の英語教育を推進する教員の養成</a:t>
            </a:r>
            <a:endParaRPr lang="en-US" altLang="ja-JP" sz="1800" dirty="0" smtClean="0"/>
          </a:p>
          <a:p>
            <a:pPr algn="l"/>
            <a:r>
              <a:rPr lang="ja-JP" altLang="en-US" sz="1800" dirty="0" smtClean="0"/>
              <a:t>●</a:t>
            </a:r>
            <a:r>
              <a:rPr lang="en-US" altLang="ja-JP" sz="1800" dirty="0" smtClean="0">
                <a:latin typeface="+mj-ea"/>
              </a:rPr>
              <a:t>TOEFL</a:t>
            </a:r>
            <a:r>
              <a:rPr lang="ja-JP" altLang="en-US" sz="1800" dirty="0" smtClean="0">
                <a:latin typeface="+mj-ea"/>
              </a:rPr>
              <a:t>等</a:t>
            </a:r>
            <a:r>
              <a:rPr lang="ja-JP" altLang="en-US" sz="1800" dirty="0" smtClean="0"/>
              <a:t>を取り入れ、高度</a:t>
            </a:r>
            <a:r>
              <a:rPr lang="ja-JP" altLang="en-US" sz="1800" dirty="0"/>
              <a:t>な英語によるコミュニケーション</a:t>
            </a:r>
            <a:r>
              <a:rPr lang="ja-JP" altLang="en-US" sz="1800" dirty="0" smtClean="0"/>
              <a:t>能力</a:t>
            </a:r>
            <a:r>
              <a:rPr lang="ja-JP" altLang="en-US" sz="1800" dirty="0"/>
              <a:t>の育成に</a:t>
            </a:r>
            <a:r>
              <a:rPr lang="ja-JP" altLang="en-US" sz="1800" dirty="0" smtClean="0"/>
              <a:t>向けた教員の養成</a:t>
            </a:r>
            <a:endParaRPr lang="en-US" altLang="ja-JP" sz="1800" dirty="0"/>
          </a:p>
        </p:txBody>
      </p:sp>
    </p:spTree>
    <p:extLst>
      <p:ext uri="{BB962C8B-B14F-4D97-AF65-F5344CB8AC3E}">
        <p14:creationId xmlns:p14="http://schemas.microsoft.com/office/powerpoint/2010/main" val="178551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txBox="1">
            <a:spLocks/>
          </p:cNvSpPr>
          <p:nvPr/>
        </p:nvSpPr>
        <p:spPr>
          <a:xfrm>
            <a:off x="222108" y="4365104"/>
            <a:ext cx="8921892" cy="576064"/>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ja-JP" sz="3200" dirty="0" smtClean="0">
                <a:solidFill>
                  <a:srgbClr val="FF0000"/>
                </a:solidFill>
              </a:rPr>
              <a:t>ソロ</a:t>
            </a:r>
            <a:r>
              <a:rPr lang="ja-JP" altLang="ja-JP" sz="3200" dirty="0"/>
              <a:t>・</a:t>
            </a:r>
            <a:r>
              <a:rPr lang="ja-JP" altLang="ja-JP" sz="3200" dirty="0" smtClean="0"/>
              <a:t>ティーチング</a:t>
            </a:r>
            <a:r>
              <a:rPr lang="ja-JP" altLang="en-US" sz="3200" dirty="0" smtClean="0"/>
              <a:t>ができ</a:t>
            </a:r>
            <a:r>
              <a:rPr lang="ja-JP" altLang="ja-JP" sz="3200" dirty="0" smtClean="0"/>
              <a:t>る</a:t>
            </a:r>
            <a:r>
              <a:rPr lang="ja-JP" altLang="ja-JP" sz="3200" dirty="0" smtClean="0">
                <a:solidFill>
                  <a:srgbClr val="FF0000"/>
                </a:solidFill>
              </a:rPr>
              <a:t>ネイティブ</a:t>
            </a:r>
            <a:r>
              <a:rPr lang="ja-JP" altLang="ja-JP" sz="3200" dirty="0" smtClean="0"/>
              <a:t>の</a:t>
            </a:r>
            <a:r>
              <a:rPr lang="ja-JP" altLang="en-US" sz="3200" dirty="0"/>
              <a:t>配置</a:t>
            </a:r>
            <a:r>
              <a:rPr lang="ja-JP" altLang="en-US" sz="3200" dirty="0" smtClean="0"/>
              <a:t>を検討</a:t>
            </a:r>
            <a:endParaRPr lang="en-US" altLang="ja-JP" sz="3200" dirty="0" smtClean="0"/>
          </a:p>
        </p:txBody>
      </p:sp>
      <p:sp>
        <p:nvSpPr>
          <p:cNvPr id="10" name="タイトル 1"/>
          <p:cNvSpPr txBox="1">
            <a:spLocks/>
          </p:cNvSpPr>
          <p:nvPr/>
        </p:nvSpPr>
        <p:spPr>
          <a:xfrm>
            <a:off x="913789" y="368660"/>
            <a:ext cx="3802227" cy="360040"/>
          </a:xfrm>
          <a:prstGeom prst="rect">
            <a:avLst/>
          </a:prstGeom>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４．さら</a:t>
            </a:r>
            <a:r>
              <a:rPr lang="ja-JP" altLang="en-US" sz="2400" dirty="0"/>
              <a:t>なる英語教育の充実</a:t>
            </a:r>
          </a:p>
        </p:txBody>
      </p:sp>
      <p:sp>
        <p:nvSpPr>
          <p:cNvPr id="7" name="スライド番号プレースホルダー 6"/>
          <p:cNvSpPr>
            <a:spLocks noGrp="1"/>
          </p:cNvSpPr>
          <p:nvPr>
            <p:ph type="sldNum" sz="quarter" idx="12"/>
          </p:nvPr>
        </p:nvSpPr>
        <p:spPr/>
        <p:txBody>
          <a:bodyPr/>
          <a:lstStyle/>
          <a:p>
            <a:r>
              <a:rPr kumimoji="1" lang="en-US" altLang="ja-JP" dirty="0" smtClean="0"/>
              <a:t>8</a:t>
            </a:r>
            <a:endParaRPr kumimoji="1" lang="ja-JP" altLang="en-US" dirty="0"/>
          </a:p>
        </p:txBody>
      </p:sp>
      <p:sp>
        <p:nvSpPr>
          <p:cNvPr id="13" name="タイトル 1"/>
          <p:cNvSpPr txBox="1">
            <a:spLocks/>
          </p:cNvSpPr>
          <p:nvPr/>
        </p:nvSpPr>
        <p:spPr>
          <a:xfrm>
            <a:off x="617644" y="4838684"/>
            <a:ext cx="8526356" cy="125461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t>・留学とほぼ同じ</a:t>
            </a:r>
            <a:r>
              <a:rPr lang="ja-JP" altLang="ja-JP" sz="2000" dirty="0" smtClean="0"/>
              <a:t>環境</a:t>
            </a:r>
            <a:r>
              <a:rPr lang="ja-JP" altLang="en-US" sz="2000" dirty="0" smtClean="0"/>
              <a:t>で、</a:t>
            </a:r>
            <a:r>
              <a:rPr lang="ja-JP" altLang="en-US" sz="2000" dirty="0" smtClean="0">
                <a:latin typeface="ＭＳ Ｐゴシック" panose="020B0600070205080204" pitchFamily="50" charset="-128"/>
                <a:ea typeface="ＭＳ Ｐゴシック" panose="020B0600070205080204" pitchFamily="50" charset="-128"/>
              </a:rPr>
              <a:t>ネイティブの発音、思考、文化的知識を</a:t>
            </a:r>
            <a:r>
              <a:rPr lang="ja-JP" altLang="en-US" sz="2000" dirty="0">
                <a:latin typeface="ＭＳ Ｐゴシック" panose="020B0600070205080204" pitchFamily="50" charset="-128"/>
                <a:ea typeface="ＭＳ Ｐゴシック" panose="020B0600070205080204" pitchFamily="50" charset="-128"/>
              </a:rPr>
              <a:t>生かした</a:t>
            </a:r>
            <a:r>
              <a:rPr lang="ja-JP" altLang="en-US" sz="2000" dirty="0" smtClean="0">
                <a:latin typeface="ＭＳ Ｐゴシック" panose="020B0600070205080204" pitchFamily="50" charset="-128"/>
                <a:ea typeface="ＭＳ Ｐゴシック" panose="020B0600070205080204" pitchFamily="50" charset="-128"/>
              </a:rPr>
              <a:t>授業</a:t>
            </a:r>
            <a:endParaRPr lang="en-US" altLang="zh-TW" sz="2000" dirty="0" smtClean="0">
              <a:latin typeface="ＭＳ Ｐゴシック" panose="020B0600070205080204" pitchFamily="50" charset="-128"/>
              <a:ea typeface="ＭＳ Ｐゴシック" panose="020B0600070205080204" pitchFamily="50" charset="-128"/>
            </a:endParaRPr>
          </a:p>
          <a:p>
            <a:pPr algn="l"/>
            <a:r>
              <a:rPr lang="ja-JP" altLang="en-US" sz="2000" dirty="0" smtClean="0">
                <a:latin typeface="ＭＳ Ｐゴシック" panose="020B0600070205080204" pitchFamily="50" charset="-128"/>
                <a:ea typeface="ＭＳ Ｐゴシック" panose="020B0600070205080204" pitchFamily="50" charset="-128"/>
              </a:rPr>
              <a:t>・</a:t>
            </a:r>
            <a:r>
              <a:rPr lang="zh-TW" altLang="en-US" sz="2000" dirty="0" smtClean="0">
                <a:latin typeface="ＭＳ Ｐゴシック" panose="020B0600070205080204" pitchFamily="50" charset="-128"/>
                <a:ea typeface="ＭＳ Ｐゴシック" panose="020B0600070205080204" pitchFamily="50" charset="-128"/>
              </a:rPr>
              <a:t>発表</a:t>
            </a:r>
            <a:r>
              <a:rPr lang="zh-TW" altLang="en-US" sz="2000" dirty="0">
                <a:latin typeface="ＭＳ Ｐゴシック" panose="020B0600070205080204" pitchFamily="50" charset="-128"/>
                <a:ea typeface="ＭＳ Ｐゴシック" panose="020B0600070205080204" pitchFamily="50" charset="-128"/>
              </a:rPr>
              <a:t>、討論、</a:t>
            </a:r>
            <a:r>
              <a:rPr lang="zh-TW" altLang="en-US" sz="2000" dirty="0" smtClean="0">
                <a:latin typeface="ＭＳ Ｐゴシック" panose="020B0600070205080204" pitchFamily="50" charset="-128"/>
                <a:ea typeface="ＭＳ Ｐゴシック" panose="020B0600070205080204" pitchFamily="50" charset="-128"/>
              </a:rPr>
              <a:t>交渉</a:t>
            </a:r>
            <a:r>
              <a:rPr lang="ja-JP" altLang="en-US" sz="2000" dirty="0" smtClean="0">
                <a:latin typeface="ＭＳ Ｐゴシック" panose="020B0600070205080204" pitchFamily="50" charset="-128"/>
                <a:ea typeface="ＭＳ Ｐゴシック" panose="020B0600070205080204" pitchFamily="50" charset="-128"/>
              </a:rPr>
              <a:t>など高度な言語活動を取り入れた授業</a:t>
            </a:r>
            <a:endParaRPr lang="en-US" altLang="ja-JP" sz="2000" dirty="0" smtClean="0">
              <a:latin typeface="ＭＳ Ｐゴシック" panose="020B0600070205080204" pitchFamily="50" charset="-128"/>
              <a:ea typeface="ＭＳ Ｐゴシック" panose="020B0600070205080204" pitchFamily="50" charset="-128"/>
            </a:endParaRPr>
          </a:p>
          <a:p>
            <a:pPr algn="l"/>
            <a:r>
              <a:rPr lang="ja-JP" altLang="en-US" sz="2000" dirty="0" smtClean="0">
                <a:latin typeface="ＭＳ Ｐゴシック" panose="020B0600070205080204" pitchFamily="50" charset="-128"/>
                <a:ea typeface="ＭＳ Ｐゴシック" panose="020B0600070205080204" pitchFamily="50" charset="-128"/>
              </a:rPr>
              <a:t>・英語力</a:t>
            </a:r>
            <a:r>
              <a:rPr lang="ja-JP" altLang="en-US" sz="2000" dirty="0">
                <a:latin typeface="ＭＳ Ｐゴシック" panose="020B0600070205080204" pitchFamily="50" charset="-128"/>
                <a:ea typeface="ＭＳ Ｐゴシック" panose="020B0600070205080204" pitchFamily="50" charset="-128"/>
              </a:rPr>
              <a:t>に加えて、論理的思考力や批判的思考力も養う</a:t>
            </a:r>
            <a:r>
              <a:rPr lang="ja-JP" altLang="en-US" sz="2000" dirty="0" smtClean="0">
                <a:latin typeface="ＭＳ Ｐゴシック" panose="020B0600070205080204" pitchFamily="50" charset="-128"/>
                <a:ea typeface="ＭＳ Ｐゴシック" panose="020B0600070205080204" pitchFamily="50" charset="-128"/>
              </a:rPr>
              <a:t>授業</a:t>
            </a:r>
            <a:endParaRPr lang="en-US" altLang="ja-JP" sz="2000" dirty="0" smtClean="0">
              <a:latin typeface="ＭＳ Ｐゴシック" panose="020B0600070205080204" pitchFamily="50" charset="-128"/>
              <a:ea typeface="ＭＳ Ｐゴシック" panose="020B0600070205080204" pitchFamily="50" charset="-128"/>
            </a:endParaRPr>
          </a:p>
        </p:txBody>
      </p:sp>
      <p:sp>
        <p:nvSpPr>
          <p:cNvPr id="16" name="タイトル 1"/>
          <p:cNvSpPr txBox="1">
            <a:spLocks/>
          </p:cNvSpPr>
          <p:nvPr/>
        </p:nvSpPr>
        <p:spPr>
          <a:xfrm>
            <a:off x="676670" y="980728"/>
            <a:ext cx="5695530" cy="172819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t>SET</a:t>
            </a:r>
            <a:r>
              <a:rPr lang="ja-JP" altLang="en-US" sz="2800" dirty="0" smtClean="0"/>
              <a:t>配置校の成果</a:t>
            </a:r>
            <a:endParaRPr lang="en-US" altLang="ja-JP" sz="2800" dirty="0" smtClean="0"/>
          </a:p>
          <a:p>
            <a:pPr algn="l"/>
            <a:r>
              <a:rPr lang="ja-JP" altLang="en-US" sz="2400" dirty="0" smtClean="0"/>
              <a:t>・</a:t>
            </a:r>
            <a:r>
              <a:rPr lang="en-US" altLang="ja-JP" sz="2400" dirty="0" smtClean="0"/>
              <a:t>SET</a:t>
            </a:r>
            <a:r>
              <a:rPr lang="ja-JP" altLang="en-US" sz="2400" dirty="0" smtClean="0"/>
              <a:t>以外の教員も４技能統合型授業へ</a:t>
            </a:r>
            <a:endParaRPr lang="en-US" altLang="ja-JP" sz="2400" dirty="0" smtClean="0"/>
          </a:p>
          <a:p>
            <a:pPr algn="l"/>
            <a:r>
              <a:rPr lang="ja-JP" altLang="en-US" sz="2400" dirty="0" smtClean="0"/>
              <a:t>・海外語学研修など応募者多数</a:t>
            </a:r>
            <a:endParaRPr lang="en-US" altLang="ja-JP" sz="2400" dirty="0" smtClean="0"/>
          </a:p>
          <a:p>
            <a:pPr algn="l"/>
            <a:r>
              <a:rPr lang="ja-JP" altLang="en-US" sz="2400" dirty="0" smtClean="0"/>
              <a:t>・１年生が</a:t>
            </a:r>
            <a:r>
              <a:rPr lang="en-US" altLang="ja-JP" sz="2400" dirty="0" err="1" smtClean="0"/>
              <a:t>iBT</a:t>
            </a:r>
            <a:r>
              <a:rPr lang="ja-JP" altLang="en-US" sz="2400" dirty="0" smtClean="0"/>
              <a:t>過去問で</a:t>
            </a:r>
            <a:r>
              <a:rPr lang="en-US" altLang="ja-JP" sz="2400" dirty="0" smtClean="0"/>
              <a:t>80</a:t>
            </a:r>
            <a:r>
              <a:rPr lang="ja-JP" altLang="en-US" sz="2400" dirty="0" smtClean="0"/>
              <a:t>点以上５名</a:t>
            </a:r>
            <a:endParaRPr lang="en-US" altLang="ja-JP" sz="2400" dirty="0" smtClean="0"/>
          </a:p>
        </p:txBody>
      </p:sp>
      <p:sp>
        <p:nvSpPr>
          <p:cNvPr id="9" name="タイトル 1"/>
          <p:cNvSpPr txBox="1">
            <a:spLocks/>
          </p:cNvSpPr>
          <p:nvPr/>
        </p:nvSpPr>
        <p:spPr>
          <a:xfrm>
            <a:off x="676670" y="2780928"/>
            <a:ext cx="6248928" cy="1152128"/>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t>SET</a:t>
            </a:r>
            <a:r>
              <a:rPr lang="ja-JP" altLang="en-US" sz="2800" dirty="0" smtClean="0"/>
              <a:t>配置校の成果を拡大していくために</a:t>
            </a:r>
            <a:endParaRPr lang="en-US" altLang="ja-JP" sz="2800" dirty="0" smtClean="0"/>
          </a:p>
          <a:p>
            <a:pPr algn="l"/>
            <a:r>
              <a:rPr lang="ja-JP" altLang="en-US" sz="2400" dirty="0" smtClean="0"/>
              <a:t>・</a:t>
            </a:r>
            <a:r>
              <a:rPr lang="en-US" altLang="ja-JP" sz="2400" dirty="0" smtClean="0"/>
              <a:t>SET</a:t>
            </a:r>
            <a:r>
              <a:rPr lang="ja-JP" altLang="en-US" sz="2400" dirty="0" smtClean="0"/>
              <a:t>による</a:t>
            </a:r>
            <a:r>
              <a:rPr lang="ja-JP" altLang="en-US" sz="2400" dirty="0"/>
              <a:t>授業実践</a:t>
            </a:r>
            <a:r>
              <a:rPr lang="ja-JP" altLang="en-US" sz="2400" dirty="0" smtClean="0"/>
              <a:t>事例を動画配信</a:t>
            </a:r>
            <a:endParaRPr lang="en-US" altLang="ja-JP" sz="2400" dirty="0" smtClean="0"/>
          </a:p>
          <a:p>
            <a:pPr algn="l"/>
            <a:r>
              <a:rPr lang="ja-JP" altLang="en-US" sz="2400" dirty="0" smtClean="0"/>
              <a:t>・</a:t>
            </a:r>
            <a:r>
              <a:rPr lang="en-US" altLang="ja-JP" sz="2400" dirty="0" smtClean="0"/>
              <a:t>SET</a:t>
            </a:r>
            <a:r>
              <a:rPr lang="ja-JP" altLang="en-US" sz="2400" dirty="0"/>
              <a:t>配置</a:t>
            </a:r>
            <a:r>
              <a:rPr lang="en-US" altLang="ja-JP" sz="2400" dirty="0"/>
              <a:t>17</a:t>
            </a:r>
            <a:r>
              <a:rPr lang="ja-JP" altLang="en-US" sz="2400" dirty="0"/>
              <a:t>校以外でも高度な言語活動が</a:t>
            </a:r>
            <a:r>
              <a:rPr lang="ja-JP" altLang="en-US" sz="2400" dirty="0" smtClean="0"/>
              <a:t>必要</a:t>
            </a:r>
            <a:endParaRPr lang="en-US" altLang="ja-JP" sz="2400" dirty="0" smtClean="0"/>
          </a:p>
        </p:txBody>
      </p:sp>
      <p:pic>
        <p:nvPicPr>
          <p:cNvPr id="1025" name="Picture 1" descr="http://www.osaka-c.ed.jp/contents_links/englishosaka/english_08/photo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836712"/>
            <a:ext cx="230425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7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75A7C16A0D0154D96FD6FD90941E130" ma:contentTypeVersion="0" ma:contentTypeDescription="新しいドキュメントを作成します。" ma:contentTypeScope="" ma:versionID="37bc29a88e81d6c097b872621b418074">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FA702-6FD3-4D53-B278-971A9F2376D6}">
  <ds:schemaRef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52A0D145-C8D1-453B-A05B-C6161DE3C53B}">
  <ds:schemaRefs>
    <ds:schemaRef ds:uri="http://schemas.microsoft.com/sharepoint/v3/contenttype/forms"/>
  </ds:schemaRefs>
</ds:datastoreItem>
</file>

<file path=customXml/itemProps3.xml><?xml version="1.0" encoding="utf-8"?>
<ds:datastoreItem xmlns:ds="http://schemas.openxmlformats.org/officeDocument/2006/customXml" ds:itemID="{DEE5364F-4E4D-45D2-A444-F7C200E68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1943</TotalTime>
  <Words>796</Words>
  <Application>Microsoft Office PowerPoint</Application>
  <PresentationFormat>画面に合わせる (4:3)</PresentationFormat>
  <Paragraphs>171</Paragraphs>
  <Slides>12</Slides>
  <Notes>0</Notes>
  <HiddenSlides>0</HiddenSlides>
  <MMClips>0</MMClips>
  <ScaleCrop>false</ScaleCrop>
  <HeadingPairs>
    <vt:vector size="4" baseType="variant">
      <vt:variant>
        <vt:lpstr>テーマ</vt:lpstr>
      </vt:variant>
      <vt:variant>
        <vt:i4>2</vt:i4>
      </vt:variant>
      <vt:variant>
        <vt:lpstr>スライド タイトル</vt:lpstr>
      </vt:variant>
      <vt:variant>
        <vt:i4>12</vt:i4>
      </vt:variant>
    </vt:vector>
  </HeadingPairs>
  <TitlesOfParts>
    <vt:vector size="14" baseType="lpstr">
      <vt:lpstr>Office ​​テーマ</vt:lpstr>
      <vt:lpstr>1_Office ​​テーマ</vt:lpstr>
      <vt:lpstr>公立学校における英語教育の取組み</vt:lpstr>
      <vt:lpstr>英語教育に係る取組み</vt:lpstr>
      <vt:lpstr>ｽｰﾊﾟｰ・ｲﾝｸﾞﾘｯｼｭ・ﾃｨｰﾁｬｰ（SET）の導入</vt:lpstr>
      <vt:lpstr>英語４技能プラス論理的思考力</vt:lpstr>
      <vt:lpstr>海外研修の状況　</vt:lpstr>
      <vt:lpstr>PowerPoint プレゼンテーション</vt:lpstr>
      <vt:lpstr>国際交流 ～米国高校生とディスカッション～</vt:lpstr>
      <vt:lpstr>教員研修</vt:lpstr>
      <vt:lpstr>PowerPoint プレゼンテーション</vt:lpstr>
      <vt:lpstr>英語担当教員及び生徒の英語力の状況について （「英語教育実施状況調査」より　　　　　　　　　　　　　）</vt:lpstr>
      <vt:lpstr>３１市町３５４校（小学校、 支援学校）で活用予定 　　　　　　（平成２８年４月１日現在）</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English Teacher（SET）公開授業</dc:title>
  <dc:creator>大阪府</dc:creator>
  <cp:lastModifiedBy>HOSTNAME</cp:lastModifiedBy>
  <cp:revision>201</cp:revision>
  <cp:lastPrinted>2016-08-30T02:19:48Z</cp:lastPrinted>
  <dcterms:created xsi:type="dcterms:W3CDTF">2016-07-08T00:58:25Z</dcterms:created>
  <dcterms:modified xsi:type="dcterms:W3CDTF">2016-09-01T08:27:04Z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0x010100B75A7C16A0D0154D96FD6FD90941E130</vt:lpwstr>
  </property>
</Properties>
</file>