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
  </p:notesMasterIdLst>
  <p:sldIdLst>
    <p:sldId id="259" r:id="rId2"/>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FFCC"/>
    <a:srgbClr val="FFFF66"/>
    <a:srgbClr val="FFFF99"/>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9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1CD202-C914-419F-9AB4-8C4DC1D9967C}" type="doc">
      <dgm:prSet loTypeId="urn:microsoft.com/office/officeart/2005/8/layout/process1" loCatId="process" qsTypeId="urn:microsoft.com/office/officeart/2005/8/quickstyle/simple1" qsCatId="simple" csTypeId="urn:microsoft.com/office/officeart/2005/8/colors/accent1_2" csCatId="accent1" phldr="1"/>
      <dgm:spPr/>
    </dgm:pt>
    <dgm:pt modelId="{7A790AE6-1A90-42CC-AB82-F225701A3858}">
      <dgm:prSet phldrT="[テキスト]"/>
      <dgm:spPr/>
      <dgm:t>
        <a:bodyPr/>
        <a:lstStyle/>
        <a:p>
          <a:r>
            <a:rPr kumimoji="1" lang="ja-JP" altLang="en-US" b="1" dirty="0" smtClean="0"/>
            <a:t>運動するきっかけ</a:t>
          </a:r>
          <a:endParaRPr kumimoji="1" lang="ja-JP" altLang="en-US" b="1" dirty="0"/>
        </a:p>
      </dgm:t>
    </dgm:pt>
    <dgm:pt modelId="{EB2CAE92-9986-4306-9887-FDC87F666D42}" type="parTrans" cxnId="{765FEBEA-11F4-404C-8AB1-130F4620E922}">
      <dgm:prSet/>
      <dgm:spPr/>
      <dgm:t>
        <a:bodyPr/>
        <a:lstStyle/>
        <a:p>
          <a:endParaRPr kumimoji="1" lang="ja-JP" altLang="en-US"/>
        </a:p>
      </dgm:t>
    </dgm:pt>
    <dgm:pt modelId="{5B526DC0-C384-4C55-B236-16B394827C5D}" type="sibTrans" cxnId="{765FEBEA-11F4-404C-8AB1-130F4620E922}">
      <dgm:prSet/>
      <dgm:spPr/>
      <dgm:t>
        <a:bodyPr/>
        <a:lstStyle/>
        <a:p>
          <a:endParaRPr kumimoji="1" lang="ja-JP" altLang="en-US"/>
        </a:p>
      </dgm:t>
    </dgm:pt>
    <dgm:pt modelId="{275C97B4-9455-4D73-A8E5-E0990C549E78}">
      <dgm:prSet phldrT="[テキスト]"/>
      <dgm:spPr/>
      <dgm:t>
        <a:bodyPr/>
        <a:lstStyle/>
        <a:p>
          <a:r>
            <a:rPr kumimoji="1" lang="ja-JP" altLang="en-US" b="1" dirty="0" smtClean="0"/>
            <a:t>体力アップ</a:t>
          </a:r>
          <a:endParaRPr kumimoji="1" lang="ja-JP" altLang="en-US" b="1" dirty="0"/>
        </a:p>
      </dgm:t>
    </dgm:pt>
    <dgm:pt modelId="{B923027B-8BA5-42EA-A61F-ABCB78775772}" type="parTrans" cxnId="{1EB6C596-D997-44B6-8D83-720BE801DA3C}">
      <dgm:prSet/>
      <dgm:spPr/>
      <dgm:t>
        <a:bodyPr/>
        <a:lstStyle/>
        <a:p>
          <a:endParaRPr kumimoji="1" lang="ja-JP" altLang="en-US"/>
        </a:p>
      </dgm:t>
    </dgm:pt>
    <dgm:pt modelId="{532DF689-E24A-46AB-8369-74B5AC855EF3}" type="sibTrans" cxnId="{1EB6C596-D997-44B6-8D83-720BE801DA3C}">
      <dgm:prSet/>
      <dgm:spPr/>
      <dgm:t>
        <a:bodyPr/>
        <a:lstStyle/>
        <a:p>
          <a:endParaRPr kumimoji="1" lang="ja-JP" altLang="en-US"/>
        </a:p>
      </dgm:t>
    </dgm:pt>
    <dgm:pt modelId="{2FDC7E87-89D4-43DB-BE79-6ADB3F3F9625}">
      <dgm:prSet phldrT="[テキスト]"/>
      <dgm:spPr/>
      <dgm:t>
        <a:bodyPr/>
        <a:lstStyle/>
        <a:p>
          <a:r>
            <a:rPr kumimoji="1" lang="ja-JP" altLang="en-US" b="1" dirty="0" smtClean="0"/>
            <a:t>運動習慣の確立</a:t>
          </a:r>
          <a:endParaRPr kumimoji="1" lang="ja-JP" altLang="en-US" b="1" dirty="0"/>
        </a:p>
      </dgm:t>
    </dgm:pt>
    <dgm:pt modelId="{A2689617-C876-46C7-B214-944651574C7E}" type="parTrans" cxnId="{EE56D24A-F69E-41EB-9C4F-07C8AD6273D4}">
      <dgm:prSet/>
      <dgm:spPr/>
      <dgm:t>
        <a:bodyPr/>
        <a:lstStyle/>
        <a:p>
          <a:endParaRPr kumimoji="1" lang="ja-JP" altLang="en-US"/>
        </a:p>
      </dgm:t>
    </dgm:pt>
    <dgm:pt modelId="{6F3DECD0-9426-443B-9537-D304A00FFDB1}" type="sibTrans" cxnId="{EE56D24A-F69E-41EB-9C4F-07C8AD6273D4}">
      <dgm:prSet/>
      <dgm:spPr/>
      <dgm:t>
        <a:bodyPr/>
        <a:lstStyle/>
        <a:p>
          <a:endParaRPr kumimoji="1" lang="ja-JP" altLang="en-US"/>
        </a:p>
      </dgm:t>
    </dgm:pt>
    <dgm:pt modelId="{B37AA311-16A6-4CA7-9E7D-83E4D7176840}" type="pres">
      <dgm:prSet presAssocID="{2A1CD202-C914-419F-9AB4-8C4DC1D9967C}" presName="Name0" presStyleCnt="0">
        <dgm:presLayoutVars>
          <dgm:dir/>
          <dgm:resizeHandles val="exact"/>
        </dgm:presLayoutVars>
      </dgm:prSet>
      <dgm:spPr/>
    </dgm:pt>
    <dgm:pt modelId="{0927B4DF-9F04-4A5A-BE41-D020590EAEB2}" type="pres">
      <dgm:prSet presAssocID="{7A790AE6-1A90-42CC-AB82-F225701A3858}" presName="node" presStyleLbl="node1" presStyleIdx="0" presStyleCnt="3">
        <dgm:presLayoutVars>
          <dgm:bulletEnabled val="1"/>
        </dgm:presLayoutVars>
      </dgm:prSet>
      <dgm:spPr/>
      <dgm:t>
        <a:bodyPr/>
        <a:lstStyle/>
        <a:p>
          <a:endParaRPr kumimoji="1" lang="ja-JP" altLang="en-US"/>
        </a:p>
      </dgm:t>
    </dgm:pt>
    <dgm:pt modelId="{B8AD5CFB-7534-4F11-8F27-21D56F1F172C}" type="pres">
      <dgm:prSet presAssocID="{5B526DC0-C384-4C55-B236-16B394827C5D}" presName="sibTrans" presStyleLbl="sibTrans2D1" presStyleIdx="0" presStyleCnt="2"/>
      <dgm:spPr/>
      <dgm:t>
        <a:bodyPr/>
        <a:lstStyle/>
        <a:p>
          <a:endParaRPr kumimoji="1" lang="ja-JP" altLang="en-US"/>
        </a:p>
      </dgm:t>
    </dgm:pt>
    <dgm:pt modelId="{A3EC707A-CE18-4AF2-9944-BF099D68B6B0}" type="pres">
      <dgm:prSet presAssocID="{5B526DC0-C384-4C55-B236-16B394827C5D}" presName="connectorText" presStyleLbl="sibTrans2D1" presStyleIdx="0" presStyleCnt="2"/>
      <dgm:spPr/>
      <dgm:t>
        <a:bodyPr/>
        <a:lstStyle/>
        <a:p>
          <a:endParaRPr kumimoji="1" lang="ja-JP" altLang="en-US"/>
        </a:p>
      </dgm:t>
    </dgm:pt>
    <dgm:pt modelId="{631A6A9A-12CA-4984-B5C8-9D731388435A}" type="pres">
      <dgm:prSet presAssocID="{2FDC7E87-89D4-43DB-BE79-6ADB3F3F9625}" presName="node" presStyleLbl="node1" presStyleIdx="1" presStyleCnt="3">
        <dgm:presLayoutVars>
          <dgm:bulletEnabled val="1"/>
        </dgm:presLayoutVars>
      </dgm:prSet>
      <dgm:spPr/>
      <dgm:t>
        <a:bodyPr/>
        <a:lstStyle/>
        <a:p>
          <a:endParaRPr kumimoji="1" lang="ja-JP" altLang="en-US"/>
        </a:p>
      </dgm:t>
    </dgm:pt>
    <dgm:pt modelId="{90A73634-434D-4ACF-9851-A0E2C8D7AAD0}" type="pres">
      <dgm:prSet presAssocID="{6F3DECD0-9426-443B-9537-D304A00FFDB1}" presName="sibTrans" presStyleLbl="sibTrans2D1" presStyleIdx="1" presStyleCnt="2"/>
      <dgm:spPr/>
      <dgm:t>
        <a:bodyPr/>
        <a:lstStyle/>
        <a:p>
          <a:endParaRPr kumimoji="1" lang="ja-JP" altLang="en-US"/>
        </a:p>
      </dgm:t>
    </dgm:pt>
    <dgm:pt modelId="{02E80EFB-0741-4C48-8B85-0892CA7EA3AE}" type="pres">
      <dgm:prSet presAssocID="{6F3DECD0-9426-443B-9537-D304A00FFDB1}" presName="connectorText" presStyleLbl="sibTrans2D1" presStyleIdx="1" presStyleCnt="2"/>
      <dgm:spPr/>
      <dgm:t>
        <a:bodyPr/>
        <a:lstStyle/>
        <a:p>
          <a:endParaRPr kumimoji="1" lang="ja-JP" altLang="en-US"/>
        </a:p>
      </dgm:t>
    </dgm:pt>
    <dgm:pt modelId="{022B7B99-B539-42B0-B9B3-B21976E4DF5B}" type="pres">
      <dgm:prSet presAssocID="{275C97B4-9455-4D73-A8E5-E0990C549E78}" presName="node" presStyleLbl="node1" presStyleIdx="2" presStyleCnt="3" custLinFactNeighborX="2419">
        <dgm:presLayoutVars>
          <dgm:bulletEnabled val="1"/>
        </dgm:presLayoutVars>
      </dgm:prSet>
      <dgm:spPr/>
      <dgm:t>
        <a:bodyPr/>
        <a:lstStyle/>
        <a:p>
          <a:endParaRPr kumimoji="1" lang="ja-JP" altLang="en-US"/>
        </a:p>
      </dgm:t>
    </dgm:pt>
  </dgm:ptLst>
  <dgm:cxnLst>
    <dgm:cxn modelId="{92F33B3A-4968-4332-8045-B6A0C0EB787C}" type="presOf" srcId="{5B526DC0-C384-4C55-B236-16B394827C5D}" destId="{B8AD5CFB-7534-4F11-8F27-21D56F1F172C}" srcOrd="0" destOrd="0" presId="urn:microsoft.com/office/officeart/2005/8/layout/process1"/>
    <dgm:cxn modelId="{76B756E1-298F-448A-88DB-C33891420206}" type="presOf" srcId="{7A790AE6-1A90-42CC-AB82-F225701A3858}" destId="{0927B4DF-9F04-4A5A-BE41-D020590EAEB2}" srcOrd="0" destOrd="0" presId="urn:microsoft.com/office/officeart/2005/8/layout/process1"/>
    <dgm:cxn modelId="{0AFC0D0E-22F8-4D7A-BF14-45829F878ADD}" type="presOf" srcId="{275C97B4-9455-4D73-A8E5-E0990C549E78}" destId="{022B7B99-B539-42B0-B9B3-B21976E4DF5B}" srcOrd="0" destOrd="0" presId="urn:microsoft.com/office/officeart/2005/8/layout/process1"/>
    <dgm:cxn modelId="{CD56A0D3-36F6-4D39-B772-0930CCF57A2B}" type="presOf" srcId="{6F3DECD0-9426-443B-9537-D304A00FFDB1}" destId="{02E80EFB-0741-4C48-8B85-0892CA7EA3AE}" srcOrd="1" destOrd="0" presId="urn:microsoft.com/office/officeart/2005/8/layout/process1"/>
    <dgm:cxn modelId="{765FEBEA-11F4-404C-8AB1-130F4620E922}" srcId="{2A1CD202-C914-419F-9AB4-8C4DC1D9967C}" destId="{7A790AE6-1A90-42CC-AB82-F225701A3858}" srcOrd="0" destOrd="0" parTransId="{EB2CAE92-9986-4306-9887-FDC87F666D42}" sibTransId="{5B526DC0-C384-4C55-B236-16B394827C5D}"/>
    <dgm:cxn modelId="{FA899C42-1BD5-494C-A434-2ADCC568972C}" type="presOf" srcId="{5B526DC0-C384-4C55-B236-16B394827C5D}" destId="{A3EC707A-CE18-4AF2-9944-BF099D68B6B0}" srcOrd="1" destOrd="0" presId="urn:microsoft.com/office/officeart/2005/8/layout/process1"/>
    <dgm:cxn modelId="{EF2C134F-C866-4434-8D27-75A9B49D6DB0}" type="presOf" srcId="{2A1CD202-C914-419F-9AB4-8C4DC1D9967C}" destId="{B37AA311-16A6-4CA7-9E7D-83E4D7176840}" srcOrd="0" destOrd="0" presId="urn:microsoft.com/office/officeart/2005/8/layout/process1"/>
    <dgm:cxn modelId="{EE56D24A-F69E-41EB-9C4F-07C8AD6273D4}" srcId="{2A1CD202-C914-419F-9AB4-8C4DC1D9967C}" destId="{2FDC7E87-89D4-43DB-BE79-6ADB3F3F9625}" srcOrd="1" destOrd="0" parTransId="{A2689617-C876-46C7-B214-944651574C7E}" sibTransId="{6F3DECD0-9426-443B-9537-D304A00FFDB1}"/>
    <dgm:cxn modelId="{1EB6C596-D997-44B6-8D83-720BE801DA3C}" srcId="{2A1CD202-C914-419F-9AB4-8C4DC1D9967C}" destId="{275C97B4-9455-4D73-A8E5-E0990C549E78}" srcOrd="2" destOrd="0" parTransId="{B923027B-8BA5-42EA-A61F-ABCB78775772}" sibTransId="{532DF689-E24A-46AB-8369-74B5AC855EF3}"/>
    <dgm:cxn modelId="{5253B194-A2A4-4EDA-8D42-3E5FD7E67952}" type="presOf" srcId="{2FDC7E87-89D4-43DB-BE79-6ADB3F3F9625}" destId="{631A6A9A-12CA-4984-B5C8-9D731388435A}" srcOrd="0" destOrd="0" presId="urn:microsoft.com/office/officeart/2005/8/layout/process1"/>
    <dgm:cxn modelId="{0EC81477-8D83-4A1C-A512-97ED4DFD8D66}" type="presOf" srcId="{6F3DECD0-9426-443B-9537-D304A00FFDB1}" destId="{90A73634-434D-4ACF-9851-A0E2C8D7AAD0}" srcOrd="0" destOrd="0" presId="urn:microsoft.com/office/officeart/2005/8/layout/process1"/>
    <dgm:cxn modelId="{1C12F5FB-25F3-4558-835F-4F87B7137155}" type="presParOf" srcId="{B37AA311-16A6-4CA7-9E7D-83E4D7176840}" destId="{0927B4DF-9F04-4A5A-BE41-D020590EAEB2}" srcOrd="0" destOrd="0" presId="urn:microsoft.com/office/officeart/2005/8/layout/process1"/>
    <dgm:cxn modelId="{8065AF19-2BBB-4DEC-A5E3-545FB1E7337C}" type="presParOf" srcId="{B37AA311-16A6-4CA7-9E7D-83E4D7176840}" destId="{B8AD5CFB-7534-4F11-8F27-21D56F1F172C}" srcOrd="1" destOrd="0" presId="urn:microsoft.com/office/officeart/2005/8/layout/process1"/>
    <dgm:cxn modelId="{98AF63C0-6BBA-4D63-9AAB-4FC322A02C0C}" type="presParOf" srcId="{B8AD5CFB-7534-4F11-8F27-21D56F1F172C}" destId="{A3EC707A-CE18-4AF2-9944-BF099D68B6B0}" srcOrd="0" destOrd="0" presId="urn:microsoft.com/office/officeart/2005/8/layout/process1"/>
    <dgm:cxn modelId="{B314C0CC-028B-44E3-9EEE-C798278CF98E}" type="presParOf" srcId="{B37AA311-16A6-4CA7-9E7D-83E4D7176840}" destId="{631A6A9A-12CA-4984-B5C8-9D731388435A}" srcOrd="2" destOrd="0" presId="urn:microsoft.com/office/officeart/2005/8/layout/process1"/>
    <dgm:cxn modelId="{AC7C1717-E962-47B3-A406-A086E69A111E}" type="presParOf" srcId="{B37AA311-16A6-4CA7-9E7D-83E4D7176840}" destId="{90A73634-434D-4ACF-9851-A0E2C8D7AAD0}" srcOrd="3" destOrd="0" presId="urn:microsoft.com/office/officeart/2005/8/layout/process1"/>
    <dgm:cxn modelId="{E83A27AD-C8C2-416D-9630-D4937B6DA188}" type="presParOf" srcId="{90A73634-434D-4ACF-9851-A0E2C8D7AAD0}" destId="{02E80EFB-0741-4C48-8B85-0892CA7EA3AE}" srcOrd="0" destOrd="0" presId="urn:microsoft.com/office/officeart/2005/8/layout/process1"/>
    <dgm:cxn modelId="{A10CD243-518E-413B-BC76-032F0102EC43}" type="presParOf" srcId="{B37AA311-16A6-4CA7-9E7D-83E4D7176840}" destId="{022B7B99-B539-42B0-B9B3-B21976E4DF5B}" srcOrd="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7B4DF-9F04-4A5A-BE41-D020590EAEB2}">
      <dsp:nvSpPr>
        <dsp:cNvPr id="0" name=""/>
        <dsp:cNvSpPr/>
      </dsp:nvSpPr>
      <dsp:spPr>
        <a:xfrm>
          <a:off x="5033" y="0"/>
          <a:ext cx="1504362" cy="2802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kumimoji="1" lang="ja-JP" altLang="en-US" sz="1100" b="1" kern="1200" dirty="0" smtClean="0"/>
            <a:t>運動するきっかけ</a:t>
          </a:r>
          <a:endParaRPr kumimoji="1" lang="ja-JP" altLang="en-US" sz="1100" b="1" kern="1200" dirty="0"/>
        </a:p>
      </dsp:txBody>
      <dsp:txXfrm>
        <a:off x="13240" y="8207"/>
        <a:ext cx="1487948" cy="263788"/>
      </dsp:txXfrm>
    </dsp:sp>
    <dsp:sp modelId="{B8AD5CFB-7534-4F11-8F27-21D56F1F172C}">
      <dsp:nvSpPr>
        <dsp:cNvPr id="0" name=""/>
        <dsp:cNvSpPr/>
      </dsp:nvSpPr>
      <dsp:spPr>
        <a:xfrm>
          <a:off x="1659831" y="0"/>
          <a:ext cx="318924" cy="2802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kumimoji="1" lang="ja-JP" altLang="en-US" sz="900" kern="1200"/>
        </a:p>
      </dsp:txBody>
      <dsp:txXfrm>
        <a:off x="1659831" y="56040"/>
        <a:ext cx="234863" cy="168122"/>
      </dsp:txXfrm>
    </dsp:sp>
    <dsp:sp modelId="{631A6A9A-12CA-4984-B5C8-9D731388435A}">
      <dsp:nvSpPr>
        <dsp:cNvPr id="0" name=""/>
        <dsp:cNvSpPr/>
      </dsp:nvSpPr>
      <dsp:spPr>
        <a:xfrm>
          <a:off x="2111139" y="0"/>
          <a:ext cx="1504362" cy="2802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kumimoji="1" lang="ja-JP" altLang="en-US" sz="1100" b="1" kern="1200" dirty="0" smtClean="0"/>
            <a:t>運動習慣の確立</a:t>
          </a:r>
          <a:endParaRPr kumimoji="1" lang="ja-JP" altLang="en-US" sz="1100" b="1" kern="1200" dirty="0"/>
        </a:p>
      </dsp:txBody>
      <dsp:txXfrm>
        <a:off x="2119346" y="8207"/>
        <a:ext cx="1487948" cy="263788"/>
      </dsp:txXfrm>
    </dsp:sp>
    <dsp:sp modelId="{90A73634-434D-4ACF-9851-A0E2C8D7AAD0}">
      <dsp:nvSpPr>
        <dsp:cNvPr id="0" name=""/>
        <dsp:cNvSpPr/>
      </dsp:nvSpPr>
      <dsp:spPr>
        <a:xfrm>
          <a:off x="3767196" y="0"/>
          <a:ext cx="321592" cy="2802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kumimoji="1" lang="ja-JP" altLang="en-US" sz="900" kern="1200"/>
        </a:p>
      </dsp:txBody>
      <dsp:txXfrm>
        <a:off x="3767196" y="56040"/>
        <a:ext cx="237531" cy="168122"/>
      </dsp:txXfrm>
    </dsp:sp>
    <dsp:sp modelId="{022B7B99-B539-42B0-B9B3-B21976E4DF5B}">
      <dsp:nvSpPr>
        <dsp:cNvPr id="0" name=""/>
        <dsp:cNvSpPr/>
      </dsp:nvSpPr>
      <dsp:spPr>
        <a:xfrm>
          <a:off x="4222279" y="0"/>
          <a:ext cx="1504362" cy="2802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kumimoji="1" lang="ja-JP" altLang="en-US" sz="1100" b="1" kern="1200" dirty="0" smtClean="0"/>
            <a:t>体力アップ</a:t>
          </a:r>
          <a:endParaRPr kumimoji="1" lang="ja-JP" altLang="en-US" sz="1100" b="1" kern="1200" dirty="0"/>
        </a:p>
      </dsp:txBody>
      <dsp:txXfrm>
        <a:off x="4230486" y="8207"/>
        <a:ext cx="1487948" cy="26378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0" tIns="45714" rIns="91430" bIns="4571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0" tIns="45714" rIns="91430" bIns="45714" rtlCol="0"/>
          <a:lstStyle>
            <a:lvl1pPr algn="r">
              <a:defRPr sz="1200"/>
            </a:lvl1pPr>
          </a:lstStyle>
          <a:p>
            <a:fld id="{5645A16F-ACA5-4A6A-822C-219C007A0CCE}" type="datetimeFigureOut">
              <a:rPr kumimoji="1" lang="ja-JP" altLang="en-US" smtClean="0"/>
              <a:t>2015/6/16</a:t>
            </a:fld>
            <a:endParaRPr kumimoji="1" lang="ja-JP" altLang="en-US" dirty="0"/>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30" tIns="45714" rIns="91430" bIns="45714"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0" tIns="45714" rIns="91430"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0" tIns="45714" rIns="91430" bIns="4571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0" tIns="45714" rIns="91430" bIns="45714" rtlCol="0" anchor="b"/>
          <a:lstStyle>
            <a:lvl1pPr algn="r">
              <a:defRPr sz="1200"/>
            </a:lvl1pPr>
          </a:lstStyle>
          <a:p>
            <a:fld id="{C55B5584-3E8C-4997-B1FF-07726C1BFD17}" type="slidenum">
              <a:rPr kumimoji="1" lang="ja-JP" altLang="en-US" smtClean="0"/>
              <a:t>‹#›</a:t>
            </a:fld>
            <a:endParaRPr kumimoji="1" lang="ja-JP" altLang="en-US" dirty="0"/>
          </a:p>
        </p:txBody>
      </p:sp>
    </p:spTree>
    <p:extLst>
      <p:ext uri="{BB962C8B-B14F-4D97-AF65-F5344CB8AC3E}">
        <p14:creationId xmlns:p14="http://schemas.microsoft.com/office/powerpoint/2010/main" val="23518342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5B5584-3E8C-4997-B1FF-07726C1BFD17}" type="slidenum">
              <a:rPr kumimoji="1" lang="ja-JP" altLang="en-US" smtClean="0"/>
              <a:t>1</a:t>
            </a:fld>
            <a:endParaRPr kumimoji="1" lang="ja-JP" altLang="en-US" dirty="0"/>
          </a:p>
        </p:txBody>
      </p:sp>
    </p:spTree>
    <p:extLst>
      <p:ext uri="{BB962C8B-B14F-4D97-AF65-F5344CB8AC3E}">
        <p14:creationId xmlns:p14="http://schemas.microsoft.com/office/powerpoint/2010/main" val="633312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9"/>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5702CAC-0043-4DA7-9827-E64109EC02EF}" type="datetimeFigureOut">
              <a:rPr kumimoji="1" lang="ja-JP" altLang="en-US" smtClean="0"/>
              <a:t>2015/6/16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D611DF5-D900-46F3-B4A6-8103A9EC8447}" type="slidenum">
              <a:rPr kumimoji="1" lang="ja-JP" altLang="en-US" smtClean="0"/>
              <a:t>‹#›</a:t>
            </a:fld>
            <a:endParaRPr kumimoji="1" lang="ja-JP" altLang="en-US" dirty="0"/>
          </a:p>
        </p:txBody>
      </p:sp>
    </p:spTree>
    <p:extLst>
      <p:ext uri="{BB962C8B-B14F-4D97-AF65-F5344CB8AC3E}">
        <p14:creationId xmlns:p14="http://schemas.microsoft.com/office/powerpoint/2010/main" val="877816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702CAC-0043-4DA7-9827-E64109EC02EF}" type="datetimeFigureOut">
              <a:rPr kumimoji="1" lang="ja-JP" altLang="en-US" smtClean="0"/>
              <a:t>2015/6/16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D611DF5-D900-46F3-B4A6-8103A9EC8447}" type="slidenum">
              <a:rPr kumimoji="1" lang="ja-JP" altLang="en-US" smtClean="0"/>
              <a:t>‹#›</a:t>
            </a:fld>
            <a:endParaRPr kumimoji="1" lang="ja-JP" altLang="en-US" dirty="0"/>
          </a:p>
        </p:txBody>
      </p:sp>
    </p:spTree>
    <p:extLst>
      <p:ext uri="{BB962C8B-B14F-4D97-AF65-F5344CB8AC3E}">
        <p14:creationId xmlns:p14="http://schemas.microsoft.com/office/powerpoint/2010/main" val="3161918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6"/>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6"/>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702CAC-0043-4DA7-9827-E64109EC02EF}" type="datetimeFigureOut">
              <a:rPr kumimoji="1" lang="ja-JP" altLang="en-US" smtClean="0"/>
              <a:t>2015/6/16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D611DF5-D900-46F3-B4A6-8103A9EC8447}" type="slidenum">
              <a:rPr kumimoji="1" lang="ja-JP" altLang="en-US" smtClean="0"/>
              <a:t>‹#›</a:t>
            </a:fld>
            <a:endParaRPr kumimoji="1" lang="ja-JP" altLang="en-US" dirty="0"/>
          </a:p>
        </p:txBody>
      </p:sp>
    </p:spTree>
    <p:extLst>
      <p:ext uri="{BB962C8B-B14F-4D97-AF65-F5344CB8AC3E}">
        <p14:creationId xmlns:p14="http://schemas.microsoft.com/office/powerpoint/2010/main" val="2031494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702CAC-0043-4DA7-9827-E64109EC02EF}" type="datetimeFigureOut">
              <a:rPr kumimoji="1" lang="ja-JP" altLang="en-US" smtClean="0"/>
              <a:t>2015/6/16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D611DF5-D900-46F3-B4A6-8103A9EC8447}" type="slidenum">
              <a:rPr kumimoji="1" lang="ja-JP" altLang="en-US" smtClean="0"/>
              <a:t>‹#›</a:t>
            </a:fld>
            <a:endParaRPr kumimoji="1" lang="ja-JP" altLang="en-US" dirty="0"/>
          </a:p>
        </p:txBody>
      </p:sp>
    </p:spTree>
    <p:extLst>
      <p:ext uri="{BB962C8B-B14F-4D97-AF65-F5344CB8AC3E}">
        <p14:creationId xmlns:p14="http://schemas.microsoft.com/office/powerpoint/2010/main" val="2512077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5702CAC-0043-4DA7-9827-E64109EC02EF}" type="datetimeFigureOut">
              <a:rPr kumimoji="1" lang="ja-JP" altLang="en-US" smtClean="0"/>
              <a:t>2015/6/16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D611DF5-D900-46F3-B4A6-8103A9EC8447}" type="slidenum">
              <a:rPr kumimoji="1" lang="ja-JP" altLang="en-US" smtClean="0"/>
              <a:t>‹#›</a:t>
            </a:fld>
            <a:endParaRPr kumimoji="1" lang="ja-JP" altLang="en-US" dirty="0"/>
          </a:p>
        </p:txBody>
      </p:sp>
    </p:spTree>
    <p:extLst>
      <p:ext uri="{BB962C8B-B14F-4D97-AF65-F5344CB8AC3E}">
        <p14:creationId xmlns:p14="http://schemas.microsoft.com/office/powerpoint/2010/main" val="2978140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5702CAC-0043-4DA7-9827-E64109EC02EF}" type="datetimeFigureOut">
              <a:rPr kumimoji="1" lang="ja-JP" altLang="en-US" smtClean="0"/>
              <a:t>2015/6/16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CD611DF5-D900-46F3-B4A6-8103A9EC8447}" type="slidenum">
              <a:rPr kumimoji="1" lang="ja-JP" altLang="en-US" smtClean="0"/>
              <a:t>‹#›</a:t>
            </a:fld>
            <a:endParaRPr kumimoji="1" lang="ja-JP" altLang="en-US" dirty="0"/>
          </a:p>
        </p:txBody>
      </p:sp>
    </p:spTree>
    <p:extLst>
      <p:ext uri="{BB962C8B-B14F-4D97-AF65-F5344CB8AC3E}">
        <p14:creationId xmlns:p14="http://schemas.microsoft.com/office/powerpoint/2010/main" val="817825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5702CAC-0043-4DA7-9827-E64109EC02EF}" type="datetimeFigureOut">
              <a:rPr kumimoji="1" lang="ja-JP" altLang="en-US" smtClean="0"/>
              <a:t>2015/6/16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CD611DF5-D900-46F3-B4A6-8103A9EC8447}" type="slidenum">
              <a:rPr kumimoji="1" lang="ja-JP" altLang="en-US" smtClean="0"/>
              <a:t>‹#›</a:t>
            </a:fld>
            <a:endParaRPr kumimoji="1" lang="ja-JP" altLang="en-US" dirty="0"/>
          </a:p>
        </p:txBody>
      </p:sp>
    </p:spTree>
    <p:extLst>
      <p:ext uri="{BB962C8B-B14F-4D97-AF65-F5344CB8AC3E}">
        <p14:creationId xmlns:p14="http://schemas.microsoft.com/office/powerpoint/2010/main" val="780469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5702CAC-0043-4DA7-9827-E64109EC02EF}" type="datetimeFigureOut">
              <a:rPr kumimoji="1" lang="ja-JP" altLang="en-US" smtClean="0"/>
              <a:t>2015/6/16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CD611DF5-D900-46F3-B4A6-8103A9EC8447}" type="slidenum">
              <a:rPr kumimoji="1" lang="ja-JP" altLang="en-US" smtClean="0"/>
              <a:t>‹#›</a:t>
            </a:fld>
            <a:endParaRPr kumimoji="1" lang="ja-JP" altLang="en-US" dirty="0"/>
          </a:p>
        </p:txBody>
      </p:sp>
    </p:spTree>
    <p:extLst>
      <p:ext uri="{BB962C8B-B14F-4D97-AF65-F5344CB8AC3E}">
        <p14:creationId xmlns:p14="http://schemas.microsoft.com/office/powerpoint/2010/main" val="4053307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5702CAC-0043-4DA7-9827-E64109EC02EF}" type="datetimeFigureOut">
              <a:rPr kumimoji="1" lang="ja-JP" altLang="en-US" smtClean="0"/>
              <a:t>2015/6/16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CD611DF5-D900-46F3-B4A6-8103A9EC8447}" type="slidenum">
              <a:rPr kumimoji="1" lang="ja-JP" altLang="en-US" smtClean="0"/>
              <a:t>‹#›</a:t>
            </a:fld>
            <a:endParaRPr kumimoji="1" lang="ja-JP" altLang="en-US" dirty="0"/>
          </a:p>
        </p:txBody>
      </p:sp>
    </p:spTree>
    <p:extLst>
      <p:ext uri="{BB962C8B-B14F-4D97-AF65-F5344CB8AC3E}">
        <p14:creationId xmlns:p14="http://schemas.microsoft.com/office/powerpoint/2010/main" val="3471757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1913468"/>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5702CAC-0043-4DA7-9827-E64109EC02EF}" type="datetimeFigureOut">
              <a:rPr kumimoji="1" lang="ja-JP" altLang="en-US" smtClean="0"/>
              <a:t>2015/6/16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CD611DF5-D900-46F3-B4A6-8103A9EC8447}" type="slidenum">
              <a:rPr kumimoji="1" lang="ja-JP" altLang="en-US" smtClean="0"/>
              <a:t>‹#›</a:t>
            </a:fld>
            <a:endParaRPr kumimoji="1" lang="ja-JP" altLang="en-US" dirty="0"/>
          </a:p>
        </p:txBody>
      </p:sp>
    </p:spTree>
    <p:extLst>
      <p:ext uri="{BB962C8B-B14F-4D97-AF65-F5344CB8AC3E}">
        <p14:creationId xmlns:p14="http://schemas.microsoft.com/office/powerpoint/2010/main" val="4289145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1"/>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5702CAC-0043-4DA7-9827-E64109EC02EF}" type="datetimeFigureOut">
              <a:rPr kumimoji="1" lang="ja-JP" altLang="en-US" smtClean="0"/>
              <a:t>2015/6/16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CD611DF5-D900-46F3-B4A6-8103A9EC8447}" type="slidenum">
              <a:rPr kumimoji="1" lang="ja-JP" altLang="en-US" smtClean="0"/>
              <a:t>‹#›</a:t>
            </a:fld>
            <a:endParaRPr kumimoji="1" lang="ja-JP" altLang="en-US" dirty="0"/>
          </a:p>
        </p:txBody>
      </p:sp>
    </p:spTree>
    <p:extLst>
      <p:ext uri="{BB962C8B-B14F-4D97-AF65-F5344CB8AC3E}">
        <p14:creationId xmlns:p14="http://schemas.microsoft.com/office/powerpoint/2010/main" val="385992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5702CAC-0043-4DA7-9827-E64109EC02EF}" type="datetimeFigureOut">
              <a:rPr kumimoji="1" lang="ja-JP" altLang="en-US" smtClean="0"/>
              <a:t>2015/6/16</a:t>
            </a:fld>
            <a:endParaRPr kumimoji="1" lang="ja-JP" altLang="en-US" dirty="0"/>
          </a:p>
        </p:txBody>
      </p:sp>
      <p:sp>
        <p:nvSpPr>
          <p:cNvPr id="5" name="フッター プレースホルダー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D611DF5-D900-46F3-B4A6-8103A9EC8447}" type="slidenum">
              <a:rPr kumimoji="1" lang="ja-JP" altLang="en-US" smtClean="0"/>
              <a:t>‹#›</a:t>
            </a:fld>
            <a:endParaRPr kumimoji="1" lang="ja-JP" altLang="en-US" dirty="0"/>
          </a:p>
        </p:txBody>
      </p:sp>
    </p:spTree>
    <p:extLst>
      <p:ext uri="{BB962C8B-B14F-4D97-AF65-F5344CB8AC3E}">
        <p14:creationId xmlns:p14="http://schemas.microsoft.com/office/powerpoint/2010/main" val="299144031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SugimotoYos\Desktop\モズやんロゴ.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8640" y="3678211"/>
            <a:ext cx="2828159" cy="2025472"/>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746475" y="2421514"/>
            <a:ext cx="5169436" cy="384042"/>
          </a:xfrm>
          <a:prstGeom prst="rect">
            <a:avLst/>
          </a:prstGeom>
          <a:solidFill>
            <a:srgbClr val="FFFF66"/>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100" b="1" dirty="0" smtClean="0">
                <a:solidFill>
                  <a:schemeClr val="tx1"/>
                </a:solidFill>
                <a:latin typeface="HG丸ｺﾞｼｯｸM-PRO" panose="020F0600000000000000" pitchFamily="50" charset="-128"/>
                <a:ea typeface="HG丸ｺﾞｼｯｸM-PRO" panose="020F0600000000000000" pitchFamily="50" charset="-128"/>
              </a:rPr>
              <a:t>小学校の頃から楽しく取り組むことができる運動ツールを提供することにより、</a:t>
            </a:r>
            <a:endParaRPr kumimoji="1" lang="en-US" altLang="ja-JP" sz="110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100" b="1" dirty="0" smtClean="0">
                <a:solidFill>
                  <a:schemeClr val="tx1"/>
                </a:solidFill>
                <a:latin typeface="HG丸ｺﾞｼｯｸM-PRO" panose="020F0600000000000000" pitchFamily="50" charset="-128"/>
                <a:ea typeface="HG丸ｺﾞｼｯｸM-PRO" panose="020F0600000000000000" pitchFamily="50" charset="-128"/>
              </a:rPr>
              <a:t>運動に親しむ習慣を身につける。</a:t>
            </a:r>
            <a:endParaRPr kumimoji="1" lang="ja-JP" altLang="en-US" sz="11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342810" y="7142043"/>
            <a:ext cx="6155247" cy="754053"/>
          </a:xfrm>
          <a:prstGeom prst="rect">
            <a:avLst/>
          </a:prstGeom>
          <a:noFill/>
        </p:spPr>
        <p:txBody>
          <a:bodyPr wrap="square" rtlCol="0">
            <a:spAutoFit/>
          </a:bodyPr>
          <a:lstStyle/>
          <a:p>
            <a:r>
              <a:rPr lang="ja-JP" altLang="en-US" sz="1100" dirty="0" smtClean="0"/>
              <a:t> </a:t>
            </a:r>
            <a:r>
              <a:rPr lang="ja-JP" altLang="en-US" sz="1050" dirty="0" smtClean="0"/>
              <a:t>・体育</a:t>
            </a:r>
            <a:r>
              <a:rPr lang="ja-JP" altLang="en-US" sz="1050" dirty="0"/>
              <a:t>専門の</a:t>
            </a:r>
            <a:r>
              <a:rPr lang="ja-JP" altLang="en-US" sz="1050" dirty="0" smtClean="0"/>
              <a:t>大学（大阪体育大学等）の学生を</a:t>
            </a:r>
            <a:r>
              <a:rPr lang="ja-JP" altLang="en-US" sz="1050" dirty="0"/>
              <a:t>派遣</a:t>
            </a:r>
            <a:r>
              <a:rPr lang="ja-JP" altLang="en-US" sz="1050" dirty="0" smtClean="0"/>
              <a:t>し、「</a:t>
            </a:r>
            <a:r>
              <a:rPr lang="ja-JP" altLang="en-US" sz="1050" dirty="0" err="1"/>
              <a:t>めっちゃ</a:t>
            </a:r>
            <a:r>
              <a:rPr lang="ja-JP" altLang="en-US" sz="1050" dirty="0"/>
              <a:t>スマイル体操」「めっちゃ</a:t>
            </a:r>
            <a:r>
              <a:rPr lang="en-US" altLang="ja-JP" sz="1050" dirty="0"/>
              <a:t>WAKUWAKU</a:t>
            </a:r>
            <a:r>
              <a:rPr lang="ja-JP" altLang="en-US" sz="1050" dirty="0" smtClean="0"/>
              <a:t>ダン</a:t>
            </a:r>
            <a:endParaRPr lang="en-US" altLang="ja-JP" sz="1050" dirty="0" smtClean="0"/>
          </a:p>
          <a:p>
            <a:r>
              <a:rPr lang="ja-JP" altLang="en-US" sz="1050" dirty="0"/>
              <a:t>　</a:t>
            </a:r>
            <a:r>
              <a:rPr lang="ja-JP" altLang="en-US" sz="1050" dirty="0" smtClean="0"/>
              <a:t>ス」の</a:t>
            </a:r>
            <a:r>
              <a:rPr lang="ja-JP" altLang="en-US" sz="1050" dirty="0"/>
              <a:t>模範演技</a:t>
            </a:r>
            <a:r>
              <a:rPr lang="ja-JP" altLang="en-US" sz="1050" dirty="0" smtClean="0"/>
              <a:t>や指導</a:t>
            </a:r>
            <a:r>
              <a:rPr lang="ja-JP" altLang="en-US" sz="1050" dirty="0"/>
              <a:t>　</a:t>
            </a:r>
            <a:r>
              <a:rPr lang="ja-JP" altLang="en-US" sz="1050" dirty="0" smtClean="0"/>
              <a:t>補助</a:t>
            </a:r>
            <a:r>
              <a:rPr lang="ja-JP" altLang="en-US" sz="1050" dirty="0"/>
              <a:t>を行い</a:t>
            </a:r>
            <a:r>
              <a:rPr lang="ja-JP" altLang="en-US" sz="1050" dirty="0" smtClean="0"/>
              <a:t>、友だち</a:t>
            </a:r>
            <a:r>
              <a:rPr lang="ja-JP" altLang="en-US" sz="1050" dirty="0"/>
              <a:t>と</a:t>
            </a:r>
            <a:r>
              <a:rPr lang="ja-JP" altLang="en-US" sz="1050" dirty="0" smtClean="0"/>
              <a:t>楽しく 体</a:t>
            </a:r>
            <a:r>
              <a:rPr lang="ja-JP" altLang="en-US" sz="1050" dirty="0"/>
              <a:t>を動かすとともに、運動が</a:t>
            </a:r>
            <a:r>
              <a:rPr lang="ja-JP" altLang="en-US" sz="1050" dirty="0" smtClean="0"/>
              <a:t>好きになるきっかけづく</a:t>
            </a:r>
            <a:endParaRPr lang="en-US" altLang="ja-JP" sz="1050" dirty="0" smtClean="0"/>
          </a:p>
          <a:p>
            <a:r>
              <a:rPr lang="ja-JP" altLang="en-US" sz="1050" dirty="0"/>
              <a:t>　</a:t>
            </a:r>
            <a:r>
              <a:rPr lang="ja-JP" altLang="en-US" sz="1050" dirty="0" err="1" smtClean="0"/>
              <a:t>りを</a:t>
            </a:r>
            <a:r>
              <a:rPr lang="ja-JP" altLang="en-US" sz="1050" dirty="0" smtClean="0"/>
              <a:t>おこなう。</a:t>
            </a:r>
            <a:endParaRPr lang="en-US" altLang="ja-JP" sz="1050" dirty="0" smtClean="0"/>
          </a:p>
          <a:p>
            <a:r>
              <a:rPr kumimoji="1" lang="ja-JP" altLang="en-US" sz="1100" dirty="0"/>
              <a:t>　</a:t>
            </a:r>
            <a:endParaRPr kumimoji="1" lang="ja-JP" altLang="en-US" sz="1200" dirty="0"/>
          </a:p>
        </p:txBody>
      </p:sp>
      <p:sp>
        <p:nvSpPr>
          <p:cNvPr id="9" name="テキスト ボックス 8"/>
          <p:cNvSpPr txBox="1"/>
          <p:nvPr/>
        </p:nvSpPr>
        <p:spPr>
          <a:xfrm>
            <a:off x="64324" y="6156176"/>
            <a:ext cx="1795741" cy="213698"/>
          </a:xfrm>
          <a:prstGeom prst="rect">
            <a:avLst/>
          </a:prstGeom>
          <a:gradFill>
            <a:gsLst>
              <a:gs pos="0">
                <a:schemeClr val="accent5">
                  <a:lumMod val="60000"/>
                  <a:lumOff val="40000"/>
                </a:schemeClr>
              </a:gs>
              <a:gs pos="31000">
                <a:schemeClr val="accent5">
                  <a:lumMod val="40000"/>
                  <a:lumOff val="60000"/>
                </a:schemeClr>
              </a:gs>
              <a:gs pos="100000">
                <a:schemeClr val="accent5">
                  <a:lumMod val="20000"/>
                  <a:lumOff val="80000"/>
                </a:schemeClr>
              </a:gs>
            </a:gsLst>
            <a:lin ang="16200000" scaled="1"/>
          </a:gradFill>
          <a:ln w="19050">
            <a:solidFill>
              <a:schemeClr val="accent5">
                <a:lumMod val="60000"/>
                <a:lumOff val="40000"/>
              </a:schemeClr>
            </a:solidFill>
          </a:ln>
        </p:spPr>
        <p:style>
          <a:lnRef idx="1">
            <a:schemeClr val="accent6"/>
          </a:lnRef>
          <a:fillRef idx="2">
            <a:schemeClr val="accent6"/>
          </a:fillRef>
          <a:effectRef idx="1">
            <a:schemeClr val="accent6"/>
          </a:effectRef>
          <a:fontRef idx="minor">
            <a:schemeClr val="dk1"/>
          </a:fontRef>
        </p:style>
        <p:txBody>
          <a:bodyPr wrap="square" rtlCol="0" anchor="ctr" anchorCtr="0">
            <a:noAutofit/>
          </a:bodyPr>
          <a:lstStyle/>
          <a:p>
            <a:pPr algn="ctr"/>
            <a:r>
              <a:rPr lang="ja-JP" altLang="en-US" sz="1200" b="1" dirty="0" smtClean="0">
                <a:latin typeface="+mj-ea"/>
                <a:ea typeface="+mj-ea"/>
              </a:rPr>
              <a:t>今 後 の 取 組 み（例）</a:t>
            </a:r>
            <a:endParaRPr lang="en-US" altLang="ja-JP" sz="1200" b="1" dirty="0" smtClean="0">
              <a:latin typeface="+mj-ea"/>
              <a:ea typeface="+mj-ea"/>
            </a:endParaRPr>
          </a:p>
        </p:txBody>
      </p:sp>
      <p:sp>
        <p:nvSpPr>
          <p:cNvPr id="10" name="テキスト ボックス 9"/>
          <p:cNvSpPr txBox="1"/>
          <p:nvPr/>
        </p:nvSpPr>
        <p:spPr>
          <a:xfrm>
            <a:off x="3319035" y="5173492"/>
            <a:ext cx="3598819" cy="1077218"/>
          </a:xfrm>
          <a:prstGeom prst="rect">
            <a:avLst/>
          </a:prstGeom>
          <a:noFill/>
        </p:spPr>
        <p:txBody>
          <a:bodyPr wrap="square" rtlCol="0">
            <a:spAutoFit/>
          </a:bodyPr>
          <a:lstStyle/>
          <a:p>
            <a:r>
              <a:rPr lang="ja-JP" altLang="en-US" sz="900" dirty="0" smtClean="0"/>
              <a:t>・</a:t>
            </a:r>
            <a:r>
              <a:rPr lang="ja-JP" altLang="en-US" sz="900" dirty="0"/>
              <a:t>いつでも・誰でも・どこでも取り組むことができ</a:t>
            </a:r>
            <a:r>
              <a:rPr lang="ja-JP" altLang="en-US" sz="900" dirty="0" smtClean="0"/>
              <a:t>、音楽に合わせ　</a:t>
            </a:r>
            <a:endParaRPr lang="en-US" altLang="ja-JP" sz="900" dirty="0" smtClean="0"/>
          </a:p>
          <a:p>
            <a:r>
              <a:rPr lang="ja-JP" altLang="en-US" sz="900" dirty="0"/>
              <a:t>　</a:t>
            </a:r>
            <a:r>
              <a:rPr lang="ja-JP" altLang="en-US" sz="900" dirty="0" err="1" smtClean="0"/>
              <a:t>て</a:t>
            </a:r>
            <a:r>
              <a:rPr lang="ja-JP" altLang="en-US" sz="900" dirty="0" smtClean="0"/>
              <a:t>友だちと楽しく</a:t>
            </a:r>
            <a:r>
              <a:rPr lang="ja-JP" altLang="en-US" sz="900" dirty="0"/>
              <a:t>体を</a:t>
            </a:r>
            <a:r>
              <a:rPr lang="ja-JP" altLang="en-US" sz="900" dirty="0" smtClean="0"/>
              <a:t>動かす運動</a:t>
            </a:r>
            <a:r>
              <a:rPr lang="ja-JP" altLang="en-US" sz="900" dirty="0"/>
              <a:t>ツール</a:t>
            </a:r>
            <a:r>
              <a:rPr lang="ja-JP" altLang="en-US" sz="900" dirty="0" smtClean="0"/>
              <a:t>を平成</a:t>
            </a:r>
            <a:r>
              <a:rPr lang="en-US" altLang="ja-JP" sz="900" dirty="0" smtClean="0"/>
              <a:t>26</a:t>
            </a:r>
            <a:r>
              <a:rPr lang="ja-JP" altLang="en-US" sz="900" dirty="0" smtClean="0"/>
              <a:t>年度作成  </a:t>
            </a:r>
            <a:endParaRPr lang="en-US" altLang="ja-JP" sz="900" dirty="0" smtClean="0"/>
          </a:p>
          <a:p>
            <a:r>
              <a:rPr lang="en-US" altLang="ja-JP" sz="900" dirty="0"/>
              <a:t> </a:t>
            </a:r>
            <a:r>
              <a:rPr lang="en-US" altLang="ja-JP" sz="900" dirty="0" smtClean="0"/>
              <a:t> </a:t>
            </a:r>
            <a:r>
              <a:rPr lang="ja-JP" altLang="en-US" sz="900" dirty="0" smtClean="0"/>
              <a:t>平成</a:t>
            </a:r>
            <a:r>
              <a:rPr lang="en-US" altLang="ja-JP" sz="900" dirty="0" smtClean="0"/>
              <a:t>27</a:t>
            </a:r>
            <a:r>
              <a:rPr lang="ja-JP" altLang="en-US" sz="900" dirty="0" smtClean="0"/>
              <a:t>年</a:t>
            </a:r>
            <a:r>
              <a:rPr lang="en-US" altLang="ja-JP" sz="900" dirty="0" smtClean="0"/>
              <a:t>4</a:t>
            </a:r>
            <a:r>
              <a:rPr lang="ja-JP" altLang="en-US" sz="900" dirty="0" smtClean="0"/>
              <a:t>月から </a:t>
            </a:r>
            <a:r>
              <a:rPr kumimoji="1" lang="ja-JP" altLang="en-US" sz="900" dirty="0" smtClean="0"/>
              <a:t>主に小学校</a:t>
            </a:r>
            <a:r>
              <a:rPr lang="ja-JP" altLang="en-US" sz="900" dirty="0"/>
              <a:t>において</a:t>
            </a:r>
            <a:r>
              <a:rPr kumimoji="1" lang="ja-JP" altLang="en-US" sz="900" dirty="0" smtClean="0"/>
              <a:t>活用・促進</a:t>
            </a:r>
            <a:endParaRPr kumimoji="1" lang="en-US" altLang="ja-JP" sz="900" dirty="0" smtClean="0"/>
          </a:p>
          <a:p>
            <a:r>
              <a:rPr lang="ja-JP" altLang="en-US" sz="900" dirty="0" smtClean="0"/>
              <a:t>・府立今宮高等学校ダンス部の生徒が踊った動画を府教委ＨＰ</a:t>
            </a:r>
            <a:endParaRPr lang="en-US" altLang="ja-JP" sz="900" dirty="0" smtClean="0"/>
          </a:p>
          <a:p>
            <a:r>
              <a:rPr lang="ja-JP" altLang="en-US" sz="900" dirty="0"/>
              <a:t>　</a:t>
            </a:r>
            <a:r>
              <a:rPr lang="ja-JP" altLang="en-US" sz="900" dirty="0" smtClean="0"/>
              <a:t>に掲載</a:t>
            </a:r>
            <a:endParaRPr kumimoji="1" lang="en-US" altLang="ja-JP" sz="900" dirty="0" smtClean="0"/>
          </a:p>
          <a:p>
            <a:r>
              <a:rPr lang="ja-JP" altLang="en-US" sz="900" dirty="0" smtClean="0"/>
              <a:t>・府政だより　</a:t>
            </a:r>
            <a:r>
              <a:rPr lang="en-US" altLang="ja-JP" sz="900" dirty="0" smtClean="0"/>
              <a:t>6</a:t>
            </a:r>
            <a:r>
              <a:rPr lang="ja-JP" altLang="en-US" sz="900" dirty="0" smtClean="0"/>
              <a:t>月号掲載     </a:t>
            </a:r>
            <a:r>
              <a:rPr kumimoji="1" lang="ja-JP" altLang="en-US" sz="900" dirty="0" smtClean="0"/>
              <a:t>・プロモーションビデオ作成（予定）　</a:t>
            </a:r>
            <a:endParaRPr kumimoji="1" lang="en-US" altLang="ja-JP" sz="900" dirty="0" smtClean="0"/>
          </a:p>
          <a:p>
            <a:r>
              <a:rPr lang="ja-JP" altLang="en-US" sz="900" dirty="0" smtClean="0"/>
              <a:t>　</a:t>
            </a:r>
            <a:r>
              <a:rPr lang="en-US" altLang="ja-JP" sz="900" dirty="0" smtClean="0"/>
              <a:t>【</a:t>
            </a:r>
            <a:r>
              <a:rPr lang="ja-JP" altLang="en-US" sz="900" dirty="0" smtClean="0"/>
              <a:t>曲：「こころの再生」府民運動イメージソング「みんなトモダチ」</a:t>
            </a:r>
            <a:r>
              <a:rPr lang="en-US" altLang="ja-JP" sz="900" dirty="0"/>
              <a:t>】</a:t>
            </a:r>
            <a:r>
              <a:rPr kumimoji="1" lang="ja-JP" altLang="en-US" sz="1000" dirty="0" smtClean="0"/>
              <a:t>　　　　　　　　　　　　　　　</a:t>
            </a:r>
            <a:endParaRPr kumimoji="1" lang="ja-JP" altLang="en-US" sz="1000" dirty="0"/>
          </a:p>
        </p:txBody>
      </p:sp>
      <p:sp>
        <p:nvSpPr>
          <p:cNvPr id="11" name="角丸四角形 10"/>
          <p:cNvSpPr/>
          <p:nvPr/>
        </p:nvSpPr>
        <p:spPr>
          <a:xfrm>
            <a:off x="3315152" y="5191822"/>
            <a:ext cx="3360875" cy="1015688"/>
          </a:xfrm>
          <a:prstGeom prst="roundRect">
            <a:avLst/>
          </a:prstGeom>
          <a:noFill/>
          <a:ln w="635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2935166" y="4931578"/>
            <a:ext cx="3699280" cy="205903"/>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nchor="ctr" anchorCtr="0">
            <a:noAutofit/>
          </a:bodyPr>
          <a:lstStyle/>
          <a:p>
            <a:pPr algn="ctr"/>
            <a:r>
              <a:rPr lang="ja-JP" altLang="en-US" sz="1100" b="1" dirty="0" smtClean="0">
                <a:latin typeface="+mj-ea"/>
                <a:ea typeface="+mj-ea"/>
              </a:rPr>
              <a:t>「</a:t>
            </a:r>
            <a:r>
              <a:rPr lang="ja-JP" altLang="en-US" sz="1100" b="1" dirty="0" err="1" smtClean="0">
                <a:latin typeface="+mj-ea"/>
                <a:ea typeface="+mj-ea"/>
              </a:rPr>
              <a:t>めっちゃ</a:t>
            </a:r>
            <a:r>
              <a:rPr lang="ja-JP" altLang="en-US" sz="1100" b="1" dirty="0" smtClean="0">
                <a:latin typeface="+mj-ea"/>
                <a:ea typeface="+mj-ea"/>
              </a:rPr>
              <a:t>スマイル体操」 　「めっちゃ</a:t>
            </a:r>
            <a:r>
              <a:rPr lang="en-US" altLang="ja-JP" sz="1100" b="1" dirty="0" smtClean="0">
                <a:latin typeface="+mj-ea"/>
                <a:ea typeface="+mj-ea"/>
              </a:rPr>
              <a:t>WAKUWAKU</a:t>
            </a:r>
            <a:r>
              <a:rPr lang="ja-JP" altLang="en-US" sz="1100" b="1" dirty="0" smtClean="0">
                <a:latin typeface="+mj-ea"/>
                <a:ea typeface="+mj-ea"/>
              </a:rPr>
              <a:t>ダンス」</a:t>
            </a:r>
            <a:r>
              <a:rPr lang="ja-JP" altLang="en-US" sz="1200" b="1" dirty="0" smtClean="0">
                <a:latin typeface="+mj-ea"/>
                <a:ea typeface="+mj-ea"/>
              </a:rPr>
              <a:t>　</a:t>
            </a:r>
            <a:endParaRPr lang="en-US" altLang="ja-JP" sz="1000" b="1" dirty="0" smtClean="0">
              <a:latin typeface="+mj-ea"/>
              <a:ea typeface="+mj-ea"/>
            </a:endParaRPr>
          </a:p>
        </p:txBody>
      </p:sp>
      <p:sp>
        <p:nvSpPr>
          <p:cNvPr id="13" name="テキスト ボックス 12"/>
          <p:cNvSpPr txBox="1"/>
          <p:nvPr/>
        </p:nvSpPr>
        <p:spPr>
          <a:xfrm>
            <a:off x="2952040" y="3403700"/>
            <a:ext cx="2328741" cy="209377"/>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nchor="ctr" anchorCtr="0">
            <a:noAutofit/>
          </a:bodyPr>
          <a:lstStyle/>
          <a:p>
            <a:pPr algn="ctr"/>
            <a:r>
              <a:rPr lang="ja-JP" altLang="en-US" sz="1100" b="1" dirty="0" smtClean="0">
                <a:latin typeface="+mj-ea"/>
                <a:ea typeface="+mj-ea"/>
              </a:rPr>
              <a:t>子ども元気アッププロジェクト事業</a:t>
            </a:r>
            <a:endParaRPr lang="en-US" altLang="ja-JP" sz="1100" b="1" dirty="0" smtClean="0">
              <a:latin typeface="+mj-ea"/>
              <a:ea typeface="+mj-ea"/>
            </a:endParaRPr>
          </a:p>
        </p:txBody>
      </p:sp>
      <p:sp>
        <p:nvSpPr>
          <p:cNvPr id="14" name="テキスト ボックス 13"/>
          <p:cNvSpPr txBox="1"/>
          <p:nvPr/>
        </p:nvSpPr>
        <p:spPr>
          <a:xfrm>
            <a:off x="3309397" y="3697745"/>
            <a:ext cx="3746156" cy="1246495"/>
          </a:xfrm>
          <a:prstGeom prst="rect">
            <a:avLst/>
          </a:prstGeom>
          <a:noFill/>
        </p:spPr>
        <p:txBody>
          <a:bodyPr wrap="square" rtlCol="0">
            <a:spAutoFit/>
          </a:bodyPr>
          <a:lstStyle/>
          <a:p>
            <a:r>
              <a:rPr kumimoji="1" lang="ja-JP" altLang="en-US" sz="900" dirty="0" smtClean="0"/>
              <a:t>・ドッジボール大会、ジャンプアップ大会、</a:t>
            </a:r>
            <a:r>
              <a:rPr lang="en-US" altLang="ja-JP" sz="900" dirty="0" smtClean="0"/>
              <a:t> </a:t>
            </a:r>
            <a:r>
              <a:rPr kumimoji="1" lang="en-US" altLang="ja-JP" sz="900" dirty="0" smtClean="0"/>
              <a:t>EKIDEN</a:t>
            </a:r>
            <a:r>
              <a:rPr kumimoji="1" lang="ja-JP" altLang="en-US" sz="900" dirty="0" smtClean="0"/>
              <a:t>大会の開催</a:t>
            </a:r>
            <a:endParaRPr kumimoji="1" lang="en-US" altLang="ja-JP" sz="900" dirty="0" smtClean="0"/>
          </a:p>
          <a:p>
            <a:r>
              <a:rPr lang="en-US" altLang="ja-JP" sz="900" dirty="0" smtClean="0"/>
              <a:t> </a:t>
            </a:r>
            <a:r>
              <a:rPr lang="ja-JP" altLang="en-US" sz="900" dirty="0" smtClean="0"/>
              <a:t>　</a:t>
            </a:r>
            <a:r>
              <a:rPr lang="en-US" altLang="ja-JP" sz="900" dirty="0" smtClean="0"/>
              <a:t>【</a:t>
            </a:r>
            <a:r>
              <a:rPr lang="en-US" altLang="ja-JP" sz="900" dirty="0"/>
              <a:t>3</a:t>
            </a:r>
            <a:r>
              <a:rPr lang="ja-JP" altLang="en-US" sz="900" dirty="0"/>
              <a:t>大会に</a:t>
            </a:r>
            <a:r>
              <a:rPr lang="en-US" altLang="ja-JP" sz="900" dirty="0"/>
              <a:t>172</a:t>
            </a:r>
            <a:r>
              <a:rPr lang="ja-JP" altLang="en-US" sz="900" dirty="0"/>
              <a:t>チーム（</a:t>
            </a:r>
            <a:r>
              <a:rPr lang="en-US" altLang="ja-JP" sz="900" dirty="0"/>
              <a:t>26</a:t>
            </a:r>
            <a:r>
              <a:rPr lang="ja-JP" altLang="en-US" sz="900" dirty="0"/>
              <a:t>市町村）がエントリー  </a:t>
            </a:r>
            <a:r>
              <a:rPr lang="en-US" altLang="ja-JP" sz="900" dirty="0"/>
              <a:t>】</a:t>
            </a:r>
          </a:p>
          <a:p>
            <a:r>
              <a:rPr lang="ja-JP" altLang="en-US" sz="900" dirty="0" smtClean="0"/>
              <a:t>・いつでも・何度でも・クラス単位でチャレンジできるホームページ</a:t>
            </a:r>
            <a:endParaRPr lang="en-US" altLang="ja-JP" sz="900" dirty="0" smtClean="0"/>
          </a:p>
          <a:p>
            <a:r>
              <a:rPr lang="en-US" altLang="ja-JP" sz="900" dirty="0"/>
              <a:t> </a:t>
            </a:r>
            <a:r>
              <a:rPr lang="en-US" altLang="ja-JP" sz="900" dirty="0" smtClean="0"/>
              <a:t> </a:t>
            </a:r>
            <a:r>
              <a:rPr lang="ja-JP" altLang="en-US" sz="900" dirty="0" smtClean="0"/>
              <a:t>大会の開催（小・中学校）</a:t>
            </a:r>
            <a:endParaRPr lang="en-US" altLang="ja-JP" sz="900" dirty="0"/>
          </a:p>
          <a:p>
            <a:r>
              <a:rPr lang="ja-JP" altLang="en-US" sz="900" dirty="0" smtClean="0"/>
              <a:t>・おおさか子ども元気アップ新聞の発行 </a:t>
            </a:r>
            <a:endParaRPr lang="en-US" altLang="ja-JP" sz="900" dirty="0" smtClean="0"/>
          </a:p>
          <a:p>
            <a:r>
              <a:rPr lang="ja-JP" altLang="en-US" sz="900" dirty="0"/>
              <a:t>　</a:t>
            </a:r>
            <a:r>
              <a:rPr lang="ja-JP" altLang="en-US" sz="900" dirty="0" smtClean="0"/>
              <a:t>　運動機会の重要性を家庭に発信</a:t>
            </a:r>
            <a:endParaRPr lang="en-US" altLang="ja-JP" sz="900" dirty="0" smtClean="0"/>
          </a:p>
          <a:p>
            <a:r>
              <a:rPr lang="ja-JP" altLang="en-US" sz="900" dirty="0" smtClean="0"/>
              <a:t>　</a:t>
            </a:r>
            <a:r>
              <a:rPr lang="en-US" altLang="ja-JP" sz="900" dirty="0" smtClean="0"/>
              <a:t>【</a:t>
            </a:r>
            <a:r>
              <a:rPr lang="ja-JP" altLang="en-US" sz="900" dirty="0" smtClean="0"/>
              <a:t>毎日新聞社協力：</a:t>
            </a:r>
            <a:r>
              <a:rPr lang="ja-JP" altLang="en-US" sz="900" dirty="0"/>
              <a:t>年に</a:t>
            </a:r>
            <a:r>
              <a:rPr lang="en-US" altLang="ja-JP" sz="900" dirty="0"/>
              <a:t>3</a:t>
            </a:r>
            <a:r>
              <a:rPr lang="ja-JP" altLang="en-US" sz="900" dirty="0"/>
              <a:t>回（</a:t>
            </a:r>
            <a:r>
              <a:rPr lang="en-US" altLang="ja-JP" sz="900" dirty="0"/>
              <a:t>7</a:t>
            </a:r>
            <a:r>
              <a:rPr lang="ja-JP" altLang="en-US" sz="900" dirty="0"/>
              <a:t>月・</a:t>
            </a:r>
            <a:r>
              <a:rPr lang="en-US" altLang="ja-JP" sz="900" dirty="0"/>
              <a:t>12</a:t>
            </a:r>
            <a:r>
              <a:rPr lang="ja-JP" altLang="en-US" sz="900" dirty="0"/>
              <a:t>月・</a:t>
            </a:r>
            <a:r>
              <a:rPr lang="en-US" altLang="ja-JP" sz="900" dirty="0"/>
              <a:t>3</a:t>
            </a:r>
            <a:r>
              <a:rPr lang="ja-JP" altLang="en-US" sz="900" dirty="0"/>
              <a:t>月</a:t>
            </a:r>
            <a:r>
              <a:rPr lang="ja-JP" altLang="en-US" sz="900" dirty="0" smtClean="0"/>
              <a:t>）</a:t>
            </a:r>
            <a:r>
              <a:rPr lang="ja-JP" altLang="en-US" sz="900" dirty="0"/>
              <a:t>　</a:t>
            </a:r>
            <a:endParaRPr lang="en-US" altLang="ja-JP" sz="900" dirty="0" smtClean="0"/>
          </a:p>
          <a:p>
            <a:r>
              <a:rPr lang="en-US" altLang="ja-JP" sz="900" dirty="0"/>
              <a:t> </a:t>
            </a:r>
            <a:r>
              <a:rPr lang="en-US" altLang="ja-JP" sz="900" dirty="0" smtClean="0"/>
              <a:t>    </a:t>
            </a:r>
            <a:r>
              <a:rPr lang="ja-JP" altLang="en-US" sz="900" dirty="0" smtClean="0"/>
              <a:t>府内公立全小学校児童・教職員（</a:t>
            </a:r>
            <a:r>
              <a:rPr lang="en-US" altLang="ja-JP" sz="900" dirty="0" smtClean="0"/>
              <a:t>52</a:t>
            </a:r>
            <a:r>
              <a:rPr lang="ja-JP" altLang="en-US" sz="900" dirty="0" smtClean="0"/>
              <a:t>万部）に配付</a:t>
            </a:r>
            <a:r>
              <a:rPr lang="en-US" altLang="ja-JP" sz="900" dirty="0" smtClean="0"/>
              <a:t>】</a:t>
            </a:r>
            <a:r>
              <a:rPr kumimoji="1" lang="ja-JP" altLang="en-US" sz="1000" dirty="0" smtClean="0"/>
              <a:t>　　　　</a:t>
            </a:r>
            <a:r>
              <a:rPr kumimoji="1" lang="ja-JP" altLang="en-US" sz="1050" dirty="0" smtClean="0"/>
              <a:t>　　　</a:t>
            </a:r>
            <a:r>
              <a:rPr kumimoji="1" lang="ja-JP" altLang="en-US" sz="1200" dirty="0" smtClean="0"/>
              <a:t>　　　　　　　　　　　　　</a:t>
            </a:r>
            <a:endParaRPr kumimoji="1" lang="ja-JP" altLang="en-US" sz="1200" dirty="0"/>
          </a:p>
        </p:txBody>
      </p:sp>
      <p:sp>
        <p:nvSpPr>
          <p:cNvPr id="15" name="角丸四角形 14"/>
          <p:cNvSpPr/>
          <p:nvPr/>
        </p:nvSpPr>
        <p:spPr>
          <a:xfrm>
            <a:off x="3319733" y="3665210"/>
            <a:ext cx="3178324" cy="1217405"/>
          </a:xfrm>
          <a:prstGeom prst="roundRect">
            <a:avLst/>
          </a:prstGeom>
          <a:noFill/>
          <a:ln w="635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00897" y="611281"/>
            <a:ext cx="6660941" cy="746497"/>
          </a:xfrm>
          <a:prstGeom prst="rect">
            <a:avLst/>
          </a:prstGeom>
          <a:solidFill>
            <a:srgbClr val="FFFF66"/>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100" b="1" dirty="0" smtClean="0">
                <a:solidFill>
                  <a:schemeClr val="tx1"/>
                </a:solidFill>
                <a:latin typeface="HG丸ｺﾞｼｯｸM-PRO" panose="020F0600000000000000" pitchFamily="50" charset="-128"/>
                <a:ea typeface="HG丸ｺﾞｼｯｸM-PRO" panose="020F0600000000000000" pitchFamily="50" charset="-128"/>
              </a:rPr>
              <a:t>○ 新体力テストの結果は、多くの種目で改善されているものの全国平均と比べると低位な状況</a:t>
            </a:r>
            <a:endParaRPr lang="en-US" altLang="ja-JP" sz="11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b="1" dirty="0" smtClean="0">
                <a:solidFill>
                  <a:schemeClr val="tx1"/>
                </a:solidFill>
                <a:latin typeface="HG丸ｺﾞｼｯｸM-PRO" panose="020F0600000000000000" pitchFamily="50" charset="-128"/>
                <a:ea typeface="HG丸ｺﾞｼｯｸM-PRO" panose="020F0600000000000000" pitchFamily="50" charset="-128"/>
              </a:rPr>
              <a:t>○ 小</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rPr>
              <a:t>中学校とも体力合計点の下位層 （</a:t>
            </a:r>
            <a:r>
              <a:rPr lang="en-US" altLang="ja-JP" sz="1100" b="1" dirty="0" smtClean="0">
                <a:solidFill>
                  <a:schemeClr val="tx1"/>
                </a:solidFill>
                <a:latin typeface="HG丸ｺﾞｼｯｸM-PRO" panose="020F0600000000000000" pitchFamily="50" charset="-128"/>
                <a:ea typeface="HG丸ｺﾞｼｯｸM-PRO" panose="020F0600000000000000" pitchFamily="50" charset="-128"/>
              </a:rPr>
              <a:t>D</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100" b="1" dirty="0" smtClean="0">
                <a:solidFill>
                  <a:schemeClr val="tx1"/>
                </a:solidFill>
                <a:latin typeface="HG丸ｺﾞｼｯｸM-PRO" panose="020F0600000000000000" pitchFamily="50" charset="-128"/>
                <a:ea typeface="HG丸ｺﾞｼｯｸM-PRO" panose="020F0600000000000000" pitchFamily="50" charset="-128"/>
              </a:rPr>
              <a:t>E</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rPr>
              <a:t>）の子どもが多い</a:t>
            </a:r>
            <a:endParaRPr lang="en-US" altLang="ja-JP" sz="11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b="1"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00" b="1" dirty="0" smtClean="0">
                <a:solidFill>
                  <a:schemeClr val="tx1"/>
                </a:solidFill>
                <a:latin typeface="HG丸ｺﾞｼｯｸM-PRO" panose="020F0600000000000000" pitchFamily="50" charset="-128"/>
                <a:ea typeface="HG丸ｺﾞｼｯｸM-PRO" panose="020F0600000000000000" pitchFamily="50" charset="-128"/>
              </a:rPr>
              <a:t>運動やスポーツをすることが</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b="1" dirty="0" smtClean="0">
                <a:solidFill>
                  <a:schemeClr val="tx1"/>
                </a:solidFill>
                <a:latin typeface="HG丸ｺﾞｼｯｸM-PRO" panose="020F0600000000000000" pitchFamily="50" charset="-128"/>
                <a:ea typeface="HG丸ｺﾞｼｯｸM-PRO" panose="020F0600000000000000" pitchFamily="50" charset="-128"/>
              </a:rPr>
              <a:t>好き・やや好き」の割合</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が</a:t>
            </a:r>
            <a:r>
              <a:rPr kumimoji="1" lang="ja-JP" altLang="en-US" sz="1100" b="1" dirty="0" smtClean="0">
                <a:solidFill>
                  <a:schemeClr val="tx1"/>
                </a:solidFill>
                <a:latin typeface="HG丸ｺﾞｼｯｸM-PRO" panose="020F0600000000000000" pitchFamily="50" charset="-128"/>
                <a:ea typeface="HG丸ｺﾞｼｯｸM-PRO" panose="020F0600000000000000" pitchFamily="50" charset="-128"/>
              </a:rPr>
              <a:t>全国平均と比べると低位な状況</a:t>
            </a:r>
            <a:endParaRPr kumimoji="1" lang="en-US" altLang="ja-JP" sz="11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b="1"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00" b="1" dirty="0" smtClean="0">
                <a:solidFill>
                  <a:schemeClr val="tx1"/>
                </a:solidFill>
                <a:latin typeface="HG丸ｺﾞｼｯｸM-PRO" panose="020F0600000000000000" pitchFamily="50" charset="-128"/>
                <a:ea typeface="HG丸ｺﾞｼｯｸM-PRO" panose="020F0600000000000000" pitchFamily="50" charset="-128"/>
              </a:rPr>
              <a:t>運動する子としない子の二極化の傾向が顕著</a:t>
            </a:r>
            <a:endParaRPr lang="en-US" altLang="ja-JP" sz="110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72322" y="331529"/>
            <a:ext cx="1632492" cy="213698"/>
          </a:xfrm>
          <a:prstGeom prst="rect">
            <a:avLst/>
          </a:prstGeom>
          <a:gradFill>
            <a:gsLst>
              <a:gs pos="0">
                <a:schemeClr val="accent5">
                  <a:lumMod val="60000"/>
                  <a:lumOff val="40000"/>
                </a:schemeClr>
              </a:gs>
              <a:gs pos="31000">
                <a:schemeClr val="accent5">
                  <a:lumMod val="40000"/>
                  <a:lumOff val="60000"/>
                </a:schemeClr>
              </a:gs>
              <a:gs pos="100000">
                <a:schemeClr val="accent5">
                  <a:lumMod val="20000"/>
                  <a:lumOff val="80000"/>
                </a:schemeClr>
              </a:gs>
            </a:gsLst>
            <a:lin ang="16200000" scaled="1"/>
          </a:gradFill>
          <a:ln w="19050">
            <a:solidFill>
              <a:schemeClr val="accent5">
                <a:lumMod val="60000"/>
                <a:lumOff val="40000"/>
              </a:schemeClr>
            </a:solidFill>
          </a:ln>
        </p:spPr>
        <p:style>
          <a:lnRef idx="1">
            <a:schemeClr val="accent6"/>
          </a:lnRef>
          <a:fillRef idx="2">
            <a:schemeClr val="accent6"/>
          </a:fillRef>
          <a:effectRef idx="1">
            <a:schemeClr val="accent6"/>
          </a:effectRef>
          <a:fontRef idx="minor">
            <a:schemeClr val="dk1"/>
          </a:fontRef>
        </p:style>
        <p:txBody>
          <a:bodyPr wrap="square" rtlCol="0" anchor="ctr" anchorCtr="0">
            <a:noAutofit/>
          </a:bodyPr>
          <a:lstStyle/>
          <a:p>
            <a:pPr algn="ctr"/>
            <a:r>
              <a:rPr lang="ja-JP" altLang="en-US" sz="1200" b="1" dirty="0" smtClean="0">
                <a:latin typeface="+mj-ea"/>
                <a:ea typeface="+mj-ea"/>
              </a:rPr>
              <a:t>課　　　　題</a:t>
            </a:r>
            <a:endParaRPr lang="en-US" altLang="ja-JP" sz="1000" b="1" dirty="0" smtClean="0">
              <a:latin typeface="+mj-ea"/>
              <a:ea typeface="+mj-ea"/>
            </a:endParaRPr>
          </a:p>
        </p:txBody>
      </p:sp>
      <p:graphicFrame>
        <p:nvGraphicFramePr>
          <p:cNvPr id="23" name="図表 22"/>
          <p:cNvGraphicFramePr/>
          <p:nvPr>
            <p:extLst>
              <p:ext uri="{D42A27DB-BD31-4B8C-83A1-F6EECF244321}">
                <p14:modId xmlns:p14="http://schemas.microsoft.com/office/powerpoint/2010/main" val="3973330088"/>
              </p:ext>
            </p:extLst>
          </p:nvPr>
        </p:nvGraphicFramePr>
        <p:xfrm>
          <a:off x="455714" y="2915816"/>
          <a:ext cx="5726642" cy="2802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4" name="下矢印 23"/>
          <p:cNvSpPr/>
          <p:nvPr/>
        </p:nvSpPr>
        <p:spPr>
          <a:xfrm>
            <a:off x="2912718" y="1398477"/>
            <a:ext cx="604349" cy="2469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888426" y="6516216"/>
            <a:ext cx="4996380" cy="244307"/>
          </a:xfrm>
          <a:prstGeom prst="rect">
            <a:avLst/>
          </a:prstGeom>
          <a:solidFill>
            <a:srgbClr val="FFFF66"/>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大学</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やプロスポーツ団体</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など</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地域</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の</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人的資源を活用</a:t>
            </a:r>
            <a:endParaRPr kumimoji="1" lang="ja-JP" altLang="en-US" sz="12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3" name="角丸四角形 32"/>
          <p:cNvSpPr/>
          <p:nvPr/>
        </p:nvSpPr>
        <p:spPr>
          <a:xfrm>
            <a:off x="383067" y="8574732"/>
            <a:ext cx="6114196" cy="498723"/>
          </a:xfrm>
          <a:prstGeom prst="roundRect">
            <a:avLst/>
          </a:prstGeom>
          <a:noFill/>
          <a:ln w="63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342810" y="8665636"/>
            <a:ext cx="6291635" cy="592470"/>
          </a:xfrm>
          <a:prstGeom prst="rect">
            <a:avLst/>
          </a:prstGeom>
          <a:noFill/>
        </p:spPr>
        <p:txBody>
          <a:bodyPr wrap="square" rtlCol="0">
            <a:spAutoFit/>
          </a:bodyPr>
          <a:lstStyle/>
          <a:p>
            <a:r>
              <a:rPr lang="ja-JP" altLang="en-US" sz="1100" dirty="0" smtClean="0"/>
              <a:t> </a:t>
            </a:r>
            <a:r>
              <a:rPr lang="ja-JP" altLang="en-US" sz="1050" dirty="0" smtClean="0"/>
              <a:t>・プロスポーツ団体（ガンバ大阪等）のノウハウを活用し、子どもの体力向上につながる 「トレーニングプログ</a:t>
            </a:r>
            <a:endParaRPr lang="en-US" altLang="ja-JP" sz="1050" dirty="0" smtClean="0"/>
          </a:p>
          <a:p>
            <a:r>
              <a:rPr lang="ja-JP" altLang="en-US" sz="1050" dirty="0"/>
              <a:t>　</a:t>
            </a:r>
            <a:r>
              <a:rPr lang="ja-JP" altLang="en-US" sz="1050" dirty="0" smtClean="0"/>
              <a:t>ラム」 の提案と直接指導により、子どもたちが楽しく運動に取り組む動機付けにつなげる。</a:t>
            </a:r>
            <a:endParaRPr lang="en-US" altLang="ja-JP" sz="1050" dirty="0" smtClean="0"/>
          </a:p>
          <a:p>
            <a:r>
              <a:rPr kumimoji="1" lang="ja-JP" altLang="en-US" sz="1100" dirty="0"/>
              <a:t>　</a:t>
            </a:r>
            <a:endParaRPr kumimoji="1" lang="ja-JP" altLang="en-US" sz="1200" dirty="0"/>
          </a:p>
        </p:txBody>
      </p:sp>
      <p:sp>
        <p:nvSpPr>
          <p:cNvPr id="35" name="テキスト ボックス 34"/>
          <p:cNvSpPr txBox="1"/>
          <p:nvPr/>
        </p:nvSpPr>
        <p:spPr>
          <a:xfrm>
            <a:off x="-7580" y="-23479"/>
            <a:ext cx="6858000" cy="279796"/>
          </a:xfrm>
          <a:prstGeom prst="rect">
            <a:avLst/>
          </a:prstGeom>
          <a:noFill/>
          <a:ln>
            <a:noFill/>
          </a:ln>
          <a:effectLst/>
        </p:spPr>
        <p:style>
          <a:lnRef idx="1">
            <a:schemeClr val="accent4"/>
          </a:lnRef>
          <a:fillRef idx="1001">
            <a:schemeClr val="lt1"/>
          </a:fillRef>
          <a:effectRef idx="1">
            <a:schemeClr val="accent4"/>
          </a:effectRef>
          <a:fontRef idx="minor">
            <a:schemeClr val="dk1"/>
          </a:fontRef>
        </p:style>
        <p:txBody>
          <a:bodyPr wrap="square" rtlCol="0">
            <a:spAutoFit/>
          </a:bodyPr>
          <a:lstStyle/>
          <a:p>
            <a:pPr algn="ctr"/>
            <a:r>
              <a:rPr kumimoji="1" lang="ja-JP" altLang="en-US" sz="1600" b="1" dirty="0" smtClean="0">
                <a:latin typeface="HG丸ｺﾞｼｯｸM-PRO" panose="020F0600000000000000" pitchFamily="50" charset="-128"/>
                <a:ea typeface="HG丸ｺﾞｼｯｸM-PRO" panose="020F0600000000000000" pitchFamily="50" charset="-128"/>
              </a:rPr>
              <a:t>大阪の子どもたちの</a:t>
            </a:r>
            <a:r>
              <a:rPr lang="ja-JP" altLang="en-US" sz="1600" b="1" dirty="0" smtClean="0">
                <a:latin typeface="HG丸ｺﾞｼｯｸM-PRO" panose="020F0600000000000000" pitchFamily="50" charset="-128"/>
                <a:ea typeface="HG丸ｺﾞｼｯｸM-PRO" panose="020F0600000000000000" pitchFamily="50" charset="-128"/>
              </a:rPr>
              <a:t>体力づくり</a:t>
            </a:r>
            <a:endParaRPr kumimoji="1" lang="en-US" altLang="ja-JP" sz="1600" b="1" dirty="0" smtClean="0">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119805" y="3272611"/>
            <a:ext cx="1632492" cy="213698"/>
          </a:xfrm>
          <a:prstGeom prst="rect">
            <a:avLst/>
          </a:prstGeom>
          <a:gradFill>
            <a:gsLst>
              <a:gs pos="0">
                <a:schemeClr val="accent5">
                  <a:lumMod val="60000"/>
                  <a:lumOff val="40000"/>
                </a:schemeClr>
              </a:gs>
              <a:gs pos="31000">
                <a:schemeClr val="accent5">
                  <a:lumMod val="40000"/>
                  <a:lumOff val="60000"/>
                </a:schemeClr>
              </a:gs>
              <a:gs pos="100000">
                <a:schemeClr val="accent5">
                  <a:lumMod val="20000"/>
                  <a:lumOff val="80000"/>
                </a:schemeClr>
              </a:gs>
            </a:gsLst>
            <a:lin ang="16200000" scaled="1"/>
          </a:gradFill>
          <a:ln w="12700">
            <a:solidFill>
              <a:schemeClr val="accent5">
                <a:lumMod val="60000"/>
                <a:lumOff val="40000"/>
              </a:schemeClr>
            </a:solidFill>
            <a:prstDash val="sysDot"/>
          </a:ln>
        </p:spPr>
        <p:style>
          <a:lnRef idx="1">
            <a:schemeClr val="accent6"/>
          </a:lnRef>
          <a:fillRef idx="2">
            <a:schemeClr val="accent6"/>
          </a:fillRef>
          <a:effectRef idx="1">
            <a:schemeClr val="accent6"/>
          </a:effectRef>
          <a:fontRef idx="minor">
            <a:schemeClr val="dk1"/>
          </a:fontRef>
        </p:style>
        <p:txBody>
          <a:bodyPr wrap="square" rtlCol="0" anchor="ctr" anchorCtr="0">
            <a:noAutofit/>
          </a:bodyPr>
          <a:lstStyle/>
          <a:p>
            <a:pPr algn="ctr"/>
            <a:r>
              <a:rPr lang="en-US" altLang="ja-JP" sz="1200" dirty="0" smtClean="0">
                <a:latin typeface="+mj-ea"/>
                <a:ea typeface="+mj-ea"/>
              </a:rPr>
              <a:t>〈</a:t>
            </a:r>
            <a:r>
              <a:rPr lang="ja-JP" altLang="en-US" sz="1200" dirty="0" smtClean="0">
                <a:latin typeface="+mj-ea"/>
                <a:ea typeface="+mj-ea"/>
              </a:rPr>
              <a:t>参　考</a:t>
            </a:r>
            <a:r>
              <a:rPr lang="en-US" altLang="ja-JP" sz="1200" dirty="0" smtClean="0">
                <a:latin typeface="+mj-ea"/>
                <a:ea typeface="+mj-ea"/>
              </a:rPr>
              <a:t>〉</a:t>
            </a:r>
            <a:r>
              <a:rPr lang="ja-JP" altLang="en-US" sz="1200" dirty="0" smtClean="0">
                <a:latin typeface="+mj-ea"/>
                <a:ea typeface="+mj-ea"/>
              </a:rPr>
              <a:t>主な取組み</a:t>
            </a:r>
            <a:endParaRPr lang="en-US" altLang="ja-JP" sz="1200" dirty="0" smtClean="0">
              <a:latin typeface="+mj-ea"/>
              <a:ea typeface="+mj-ea"/>
            </a:endParaRPr>
          </a:p>
        </p:txBody>
      </p:sp>
      <p:sp>
        <p:nvSpPr>
          <p:cNvPr id="38" name="角丸四角形 37"/>
          <p:cNvSpPr/>
          <p:nvPr/>
        </p:nvSpPr>
        <p:spPr>
          <a:xfrm>
            <a:off x="364811" y="7905699"/>
            <a:ext cx="6114196" cy="515099"/>
          </a:xfrm>
          <a:prstGeom prst="roundRect">
            <a:avLst/>
          </a:prstGeom>
          <a:noFill/>
          <a:ln w="63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342811" y="8008962"/>
            <a:ext cx="6110525" cy="423193"/>
          </a:xfrm>
          <a:prstGeom prst="rect">
            <a:avLst/>
          </a:prstGeom>
          <a:noFill/>
        </p:spPr>
        <p:txBody>
          <a:bodyPr wrap="square" rtlCol="0">
            <a:spAutoFit/>
          </a:bodyPr>
          <a:lstStyle/>
          <a:p>
            <a:r>
              <a:rPr lang="ja-JP" altLang="en-US" sz="1100" dirty="0" smtClean="0"/>
              <a:t> </a:t>
            </a:r>
            <a:r>
              <a:rPr lang="ja-JP" altLang="en-US" sz="1050" dirty="0" smtClean="0"/>
              <a:t>・専門的</a:t>
            </a:r>
            <a:r>
              <a:rPr lang="ja-JP" altLang="en-US" sz="1050" dirty="0"/>
              <a:t>な技術指導力を</a:t>
            </a:r>
            <a:r>
              <a:rPr lang="ja-JP" altLang="en-US" sz="1050" dirty="0" smtClean="0"/>
              <a:t>備えた学生を</a:t>
            </a:r>
            <a:r>
              <a:rPr lang="ja-JP" altLang="en-US" sz="1050" dirty="0"/>
              <a:t>派遣し、教員と連携しながら</a:t>
            </a:r>
            <a:r>
              <a:rPr lang="ja-JP" altLang="en-US" sz="1050" dirty="0" smtClean="0"/>
              <a:t>、きめ細やかな指導により、子どもたち</a:t>
            </a:r>
            <a:endParaRPr lang="en-US" altLang="ja-JP" sz="1050" dirty="0" smtClean="0"/>
          </a:p>
          <a:p>
            <a:r>
              <a:rPr lang="ja-JP" altLang="en-US" sz="1050" dirty="0"/>
              <a:t>　</a:t>
            </a:r>
            <a:r>
              <a:rPr lang="ja-JP" altLang="en-US" sz="1050" dirty="0" smtClean="0"/>
              <a:t>にできる喜びを実感させることで、運動に対する意欲を高める。</a:t>
            </a:r>
            <a:endParaRPr kumimoji="1" lang="ja-JP" altLang="en-US" sz="1200" dirty="0"/>
          </a:p>
        </p:txBody>
      </p:sp>
      <p:sp>
        <p:nvSpPr>
          <p:cNvPr id="27" name="下矢印 26"/>
          <p:cNvSpPr/>
          <p:nvPr/>
        </p:nvSpPr>
        <p:spPr>
          <a:xfrm>
            <a:off x="2901702" y="2124396"/>
            <a:ext cx="604349" cy="2469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746474" y="1683278"/>
            <a:ext cx="5169437" cy="402684"/>
          </a:xfrm>
          <a:prstGeom prst="rect">
            <a:avLst/>
          </a:prstGeom>
          <a:solidFill>
            <a:srgbClr val="FFFF66"/>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100" b="1" dirty="0">
                <a:solidFill>
                  <a:schemeClr val="tx1"/>
                </a:solidFill>
                <a:latin typeface="HG丸ｺﾞｼｯｸM-PRO" panose="020F0600000000000000" pitchFamily="50" charset="-128"/>
                <a:ea typeface="HG丸ｺﾞｼｯｸM-PRO" panose="020F0600000000000000" pitchFamily="50" charset="-128"/>
              </a:rPr>
              <a:t>運動やスポーツをすることが 「</a:t>
            </a:r>
            <a:r>
              <a:rPr lang="ja-JP" altLang="en-US" sz="1200" b="1" dirty="0">
                <a:solidFill>
                  <a:schemeClr val="tx1"/>
                </a:solidFill>
                <a:latin typeface="HGP創英角ﾎﾟｯﾌﾟ体" panose="040B0A00000000000000" pitchFamily="50" charset="-128"/>
                <a:ea typeface="HGP創英角ﾎﾟｯﾌﾟ体" panose="040B0A00000000000000" pitchFamily="50" charset="-128"/>
              </a:rPr>
              <a:t>楽しい・好き</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 という子どもを</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rPr>
              <a:t>増やすとともに、</a:t>
            </a:r>
            <a:endParaRPr lang="en-US" altLang="ja-JP" sz="110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rPr>
              <a:t>運動習慣の確立を図り、体力向上をめざす。</a:t>
            </a:r>
            <a:endParaRPr lang="ja-JP" altLang="en-US" sz="11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2" name="テキスト ボックス 31"/>
          <p:cNvSpPr txBox="1"/>
          <p:nvPr/>
        </p:nvSpPr>
        <p:spPr>
          <a:xfrm>
            <a:off x="116632" y="8498548"/>
            <a:ext cx="3589734" cy="170168"/>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nchor="ctr" anchorCtr="0">
            <a:noAutofit/>
          </a:bodyPr>
          <a:lstStyle/>
          <a:p>
            <a:r>
              <a:rPr lang="ja-JP" altLang="en-US" sz="1100" b="1" dirty="0" smtClean="0">
                <a:latin typeface="+mj-ea"/>
                <a:ea typeface="+mj-ea"/>
              </a:rPr>
              <a:t>　体力アップにつながる「トレーニングプログラム」の実践</a:t>
            </a:r>
            <a:endParaRPr lang="en-US" altLang="ja-JP" sz="1100" b="1" dirty="0" smtClean="0">
              <a:latin typeface="+mj-ea"/>
              <a:ea typeface="+mj-ea"/>
            </a:endParaRPr>
          </a:p>
        </p:txBody>
      </p:sp>
      <p:sp>
        <p:nvSpPr>
          <p:cNvPr id="37" name="テキスト ボックス 36"/>
          <p:cNvSpPr txBox="1"/>
          <p:nvPr/>
        </p:nvSpPr>
        <p:spPr>
          <a:xfrm>
            <a:off x="117676" y="7812107"/>
            <a:ext cx="1383998" cy="187185"/>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nchor="ctr" anchorCtr="0">
            <a:noAutofit/>
          </a:bodyPr>
          <a:lstStyle/>
          <a:p>
            <a:r>
              <a:rPr lang="ja-JP" altLang="en-US" sz="1100" b="1" dirty="0" smtClean="0">
                <a:latin typeface="+mj-ea"/>
                <a:ea typeface="+mj-ea"/>
              </a:rPr>
              <a:t>　体育授業の充実</a:t>
            </a:r>
            <a:endParaRPr lang="en-US" altLang="ja-JP" sz="1100" b="1" dirty="0" smtClean="0">
              <a:latin typeface="+mj-ea"/>
              <a:ea typeface="+mj-ea"/>
            </a:endParaRPr>
          </a:p>
        </p:txBody>
      </p:sp>
      <p:sp>
        <p:nvSpPr>
          <p:cNvPr id="30" name="角丸四角形 29"/>
          <p:cNvSpPr/>
          <p:nvPr/>
        </p:nvSpPr>
        <p:spPr>
          <a:xfrm>
            <a:off x="348664" y="7048450"/>
            <a:ext cx="6114196" cy="691902"/>
          </a:xfrm>
          <a:prstGeom prst="roundRect">
            <a:avLst/>
          </a:prstGeom>
          <a:noFill/>
          <a:ln w="63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116632" y="6954857"/>
            <a:ext cx="4465104" cy="187185"/>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nchor="ctr" anchorCtr="0">
            <a:noAutofit/>
          </a:bodyPr>
          <a:lstStyle/>
          <a:p>
            <a:r>
              <a:rPr lang="ja-JP" altLang="en-US" sz="1100" b="1" dirty="0" smtClean="0">
                <a:latin typeface="+mj-ea"/>
                <a:ea typeface="+mj-ea"/>
              </a:rPr>
              <a:t>「</a:t>
            </a:r>
            <a:r>
              <a:rPr lang="ja-JP" altLang="en-US" sz="1100" b="1" dirty="0" err="1" smtClean="0">
                <a:latin typeface="+mj-ea"/>
                <a:ea typeface="+mj-ea"/>
              </a:rPr>
              <a:t>めっちゃ</a:t>
            </a:r>
            <a:r>
              <a:rPr lang="ja-JP" altLang="en-US" sz="1100" b="1" dirty="0" smtClean="0">
                <a:latin typeface="+mj-ea"/>
                <a:ea typeface="+mj-ea"/>
              </a:rPr>
              <a:t>スマイル体操」 　「めっちゃ</a:t>
            </a:r>
            <a:r>
              <a:rPr lang="en-US" altLang="ja-JP" sz="1100" b="1" dirty="0" smtClean="0">
                <a:latin typeface="+mj-ea"/>
                <a:ea typeface="+mj-ea"/>
              </a:rPr>
              <a:t>WAKUWAKU</a:t>
            </a:r>
            <a:r>
              <a:rPr lang="ja-JP" altLang="en-US" sz="1100" b="1" dirty="0" smtClean="0">
                <a:latin typeface="+mj-ea"/>
                <a:ea typeface="+mj-ea"/>
              </a:rPr>
              <a:t>ダンス」　の普及・促進</a:t>
            </a:r>
            <a:endParaRPr lang="en-US" altLang="ja-JP" sz="1100" b="1" dirty="0" smtClean="0">
              <a:latin typeface="+mj-ea"/>
              <a:ea typeface="+mj-ea"/>
            </a:endParaRPr>
          </a:p>
        </p:txBody>
      </p:sp>
      <p:sp>
        <p:nvSpPr>
          <p:cNvPr id="3" name="テキスト ボックス 2"/>
          <p:cNvSpPr txBox="1"/>
          <p:nvPr/>
        </p:nvSpPr>
        <p:spPr>
          <a:xfrm>
            <a:off x="6077786" y="54530"/>
            <a:ext cx="598241" cy="276999"/>
          </a:xfrm>
          <a:prstGeom prst="rect">
            <a:avLst/>
          </a:prstGeom>
          <a:noFill/>
          <a:ln>
            <a:solidFill>
              <a:schemeClr val="accent1"/>
            </a:solidFill>
          </a:ln>
        </p:spPr>
        <p:txBody>
          <a:bodyPr wrap="none" rtlCol="0">
            <a:spAutoFit/>
          </a:bodyPr>
          <a:lstStyle/>
          <a:p>
            <a:r>
              <a:rPr lang="ja-JP" altLang="en-US" sz="1200" dirty="0" smtClean="0"/>
              <a:t>資料４</a:t>
            </a:r>
            <a:endParaRPr kumimoji="1" lang="ja-JP" altLang="en-US" sz="1200" dirty="0"/>
          </a:p>
        </p:txBody>
      </p:sp>
    </p:spTree>
    <p:extLst>
      <p:ext uri="{BB962C8B-B14F-4D97-AF65-F5344CB8AC3E}">
        <p14:creationId xmlns:p14="http://schemas.microsoft.com/office/powerpoint/2010/main" val="20550744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2755</TotalTime>
  <Words>295</Words>
  <Application>Microsoft Office PowerPoint</Application>
  <PresentationFormat>画面に合わせる (4:3)</PresentationFormat>
  <Paragraphs>47</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谷川　亜矢子</cp:lastModifiedBy>
  <cp:revision>268</cp:revision>
  <cp:lastPrinted>2015-06-15T06:39:52Z</cp:lastPrinted>
  <dcterms:created xsi:type="dcterms:W3CDTF">2013-06-05T09:21:58Z</dcterms:created>
  <dcterms:modified xsi:type="dcterms:W3CDTF">2015-06-16T01:00:07Z</dcterms:modified>
</cp:coreProperties>
</file>