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276" r:id="rId4"/>
    <p:sldId id="277" r:id="rId5"/>
    <p:sldId id="268" r:id="rId6"/>
    <p:sldId id="274" r:id="rId7"/>
    <p:sldId id="279" r:id="rId8"/>
    <p:sldId id="261" r:id="rId9"/>
    <p:sldId id="271" r:id="rId10"/>
    <p:sldId id="269" r:id="rId11"/>
    <p:sldId id="281" r:id="rId12"/>
    <p:sldId id="282" r:id="rId13"/>
    <p:sldId id="267" r:id="rId1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0604910905437"/>
          <c:y val="8.6109576130696711E-2"/>
          <c:w val="0.78366356970994"/>
          <c:h val="0.54766933470747037"/>
        </c:manualLayout>
      </c:layout>
      <c:barChart>
        <c:barDir val="col"/>
        <c:grouping val="clustered"/>
        <c:varyColors val="0"/>
        <c:ser>
          <c:idx val="0"/>
          <c:order val="0"/>
          <c:tx>
            <c:strRef>
              <c:f>Sheet1!$B$1</c:f>
              <c:strCache>
                <c:ptCount val="1"/>
                <c:pt idx="0">
                  <c:v>英検準２級相当以上の生徒（%）</c:v>
                </c:pt>
              </c:strCache>
            </c:strRef>
          </c:tx>
          <c:spPr>
            <a:solidFill>
              <a:schemeClr val="accent1"/>
            </a:solidFill>
            <a:ln>
              <a:noFill/>
            </a:ln>
            <a:effectLst/>
          </c:spPr>
          <c:invertIfNegative val="0"/>
          <c:cat>
            <c:strRef>
              <c:f>Sheet1!$A$2:$A$5</c:f>
              <c:strCache>
                <c:ptCount val="4"/>
                <c:pt idx="0">
                  <c:v>聞くこと</c:v>
                </c:pt>
                <c:pt idx="1">
                  <c:v>読むこと</c:v>
                </c:pt>
                <c:pt idx="2">
                  <c:v>話すこと</c:v>
                </c:pt>
                <c:pt idx="3">
                  <c:v>書くこと</c:v>
                </c:pt>
              </c:strCache>
            </c:strRef>
          </c:cat>
          <c:val>
            <c:numRef>
              <c:f>Sheet1!$B$2:$B$5</c:f>
              <c:numCache>
                <c:formatCode>General</c:formatCode>
                <c:ptCount val="4"/>
                <c:pt idx="0">
                  <c:v>33.6</c:v>
                </c:pt>
                <c:pt idx="1">
                  <c:v>33.5</c:v>
                </c:pt>
                <c:pt idx="2">
                  <c:v>12.9</c:v>
                </c:pt>
                <c:pt idx="3">
                  <c:v>19.7</c:v>
                </c:pt>
              </c:numCache>
            </c:numRef>
          </c:val>
          <c:extLst>
            <c:ext xmlns:c16="http://schemas.microsoft.com/office/drawing/2014/chart" uri="{C3380CC4-5D6E-409C-BE32-E72D297353CC}">
              <c16:uniqueId val="{00000000-B430-49CC-91DF-4F6F6EEC31BF}"/>
            </c:ext>
          </c:extLst>
        </c:ser>
        <c:dLbls>
          <c:showLegendKey val="0"/>
          <c:showVal val="0"/>
          <c:showCatName val="0"/>
          <c:showSerName val="0"/>
          <c:showPercent val="0"/>
          <c:showBubbleSize val="0"/>
        </c:dLbls>
        <c:gapWidth val="150"/>
        <c:axId val="322617183"/>
        <c:axId val="322604703"/>
      </c:barChart>
      <c:lineChart>
        <c:grouping val="standard"/>
        <c:varyColors val="0"/>
        <c:ser>
          <c:idx val="1"/>
          <c:order val="1"/>
          <c:tx>
            <c:strRef>
              <c:f>Sheet1!$C$1</c:f>
              <c:strCache>
                <c:ptCount val="1"/>
                <c:pt idx="0">
                  <c:v>目標値（50%）</c:v>
                </c:pt>
              </c:strCache>
            </c:strRef>
          </c:tx>
          <c:spPr>
            <a:ln w="28575" cap="rnd">
              <a:solidFill>
                <a:schemeClr val="accent2"/>
              </a:solidFill>
              <a:round/>
            </a:ln>
            <a:effectLst/>
          </c:spPr>
          <c:marker>
            <c:symbol val="none"/>
          </c:marker>
          <c:cat>
            <c:strRef>
              <c:f>Sheet1!$A$2:$A$5</c:f>
              <c:strCache>
                <c:ptCount val="4"/>
                <c:pt idx="0">
                  <c:v>聞くこと</c:v>
                </c:pt>
                <c:pt idx="1">
                  <c:v>読むこと</c:v>
                </c:pt>
                <c:pt idx="2">
                  <c:v>話すこと</c:v>
                </c:pt>
                <c:pt idx="3">
                  <c:v>書くこと</c:v>
                </c:pt>
              </c:strCache>
            </c:strRef>
          </c:cat>
          <c:val>
            <c:numRef>
              <c:f>Sheet1!$C$2:$C$5</c:f>
              <c:numCache>
                <c:formatCode>General</c:formatCode>
                <c:ptCount val="4"/>
                <c:pt idx="0">
                  <c:v>50</c:v>
                </c:pt>
                <c:pt idx="1">
                  <c:v>50</c:v>
                </c:pt>
                <c:pt idx="2">
                  <c:v>50</c:v>
                </c:pt>
                <c:pt idx="3">
                  <c:v>50</c:v>
                </c:pt>
              </c:numCache>
            </c:numRef>
          </c:val>
          <c:smooth val="0"/>
          <c:extLst>
            <c:ext xmlns:c16="http://schemas.microsoft.com/office/drawing/2014/chart" uri="{C3380CC4-5D6E-409C-BE32-E72D297353CC}">
              <c16:uniqueId val="{00000001-B430-49CC-91DF-4F6F6EEC31BF}"/>
            </c:ext>
          </c:extLst>
        </c:ser>
        <c:dLbls>
          <c:showLegendKey val="0"/>
          <c:showVal val="0"/>
          <c:showCatName val="0"/>
          <c:showSerName val="0"/>
          <c:showPercent val="0"/>
          <c:showBubbleSize val="0"/>
        </c:dLbls>
        <c:marker val="1"/>
        <c:smooth val="0"/>
        <c:axId val="322617183"/>
        <c:axId val="322604703"/>
      </c:lineChart>
      <c:catAx>
        <c:axId val="32261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2604703"/>
        <c:crosses val="autoZero"/>
        <c:auto val="1"/>
        <c:lblAlgn val="ctr"/>
        <c:lblOffset val="100"/>
        <c:noMultiLvlLbl val="0"/>
      </c:catAx>
      <c:valAx>
        <c:axId val="3226047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2617183"/>
        <c:crosses val="autoZero"/>
        <c:crossBetween val="between"/>
        <c:majorUnit val="50"/>
      </c:valAx>
      <c:spPr>
        <a:noFill/>
        <a:ln>
          <a:noFill/>
        </a:ln>
        <a:effectLst/>
      </c:spPr>
    </c:plotArea>
    <c:legend>
      <c:legendPos val="b"/>
      <c:layout>
        <c:manualLayout>
          <c:xMode val="edge"/>
          <c:yMode val="edge"/>
          <c:x val="7.6384431419176779E-2"/>
          <c:y val="0.82460307667704558"/>
          <c:w val="0.8999996067655549"/>
          <c:h val="0.1651150194431557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6232724699883"/>
          <c:y val="0.10040485396339177"/>
          <c:w val="0.75112501209641347"/>
          <c:h val="0.53416105766639232"/>
        </c:manualLayout>
      </c:layout>
      <c:barChart>
        <c:barDir val="col"/>
        <c:grouping val="clustered"/>
        <c:varyColors val="0"/>
        <c:ser>
          <c:idx val="0"/>
          <c:order val="0"/>
          <c:tx>
            <c:strRef>
              <c:f>Sheet1!$B$1</c:f>
              <c:strCache>
                <c:ptCount val="1"/>
                <c:pt idx="0">
                  <c:v>学校数</c:v>
                </c:pt>
              </c:strCache>
            </c:strRef>
          </c:tx>
          <c:spPr>
            <a:solidFill>
              <a:schemeClr val="accent1"/>
            </a:solidFill>
            <a:ln>
              <a:solidFill>
                <a:schemeClr val="tx1">
                  <a:lumMod val="75000"/>
                  <a:lumOff val="2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H26</c:v>
                </c:pt>
                <c:pt idx="1">
                  <c:v>H28</c:v>
                </c:pt>
                <c:pt idx="2">
                  <c:v>H30</c:v>
                </c:pt>
                <c:pt idx="3">
                  <c:v>R1</c:v>
                </c:pt>
              </c:strCache>
            </c:strRef>
          </c:cat>
          <c:val>
            <c:numRef>
              <c:f>Sheet1!$B$2:$B$5</c:f>
              <c:numCache>
                <c:formatCode>General</c:formatCode>
                <c:ptCount val="4"/>
                <c:pt idx="0">
                  <c:v>28</c:v>
                </c:pt>
                <c:pt idx="1">
                  <c:v>38</c:v>
                </c:pt>
                <c:pt idx="2">
                  <c:v>38</c:v>
                </c:pt>
                <c:pt idx="3">
                  <c:v>41</c:v>
                </c:pt>
              </c:numCache>
            </c:numRef>
          </c:val>
          <c:extLst>
            <c:ext xmlns:c16="http://schemas.microsoft.com/office/drawing/2014/chart" uri="{C3380CC4-5D6E-409C-BE32-E72D297353CC}">
              <c16:uniqueId val="{00000000-AA95-4E0E-8BEE-DF993D26B5E6}"/>
            </c:ext>
          </c:extLst>
        </c:ser>
        <c:ser>
          <c:idx val="1"/>
          <c:order val="1"/>
          <c:tx>
            <c:strRef>
              <c:f>Sheet1!$C$1</c:f>
              <c:strCache>
                <c:ptCount val="1"/>
                <c:pt idx="0">
                  <c:v>言語数</c:v>
                </c:pt>
              </c:strCache>
            </c:strRef>
          </c:tx>
          <c:spPr>
            <a:solidFill>
              <a:schemeClr val="bg2"/>
            </a:solidFill>
            <a:ln>
              <a:solidFill>
                <a:schemeClr val="tx1"/>
              </a:solidFill>
            </a:ln>
            <a:effectLst/>
          </c:spPr>
          <c:invertIfNegative val="0"/>
          <c:dLbls>
            <c:dLbl>
              <c:idx val="2"/>
              <c:layout>
                <c:manualLayout>
                  <c:x val="0"/>
                  <c:y val="0.2709921302196944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DC3-4C0C-BCFE-8934288779A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H26</c:v>
                </c:pt>
                <c:pt idx="1">
                  <c:v>H28</c:v>
                </c:pt>
                <c:pt idx="2">
                  <c:v>H30</c:v>
                </c:pt>
                <c:pt idx="3">
                  <c:v>R1</c:v>
                </c:pt>
              </c:strCache>
            </c:strRef>
          </c:cat>
          <c:val>
            <c:numRef>
              <c:f>Sheet1!$C$2:$C$5</c:f>
              <c:numCache>
                <c:formatCode>General</c:formatCode>
                <c:ptCount val="4"/>
                <c:pt idx="0">
                  <c:v>14</c:v>
                </c:pt>
                <c:pt idx="1">
                  <c:v>16</c:v>
                </c:pt>
                <c:pt idx="2">
                  <c:v>19</c:v>
                </c:pt>
                <c:pt idx="3">
                  <c:v>18</c:v>
                </c:pt>
              </c:numCache>
            </c:numRef>
          </c:val>
          <c:extLst>
            <c:ext xmlns:c16="http://schemas.microsoft.com/office/drawing/2014/chart" uri="{C3380CC4-5D6E-409C-BE32-E72D297353CC}">
              <c16:uniqueId val="{00000001-AA95-4E0E-8BEE-DF993D26B5E6}"/>
            </c:ext>
          </c:extLst>
        </c:ser>
        <c:dLbls>
          <c:showLegendKey val="0"/>
          <c:showVal val="0"/>
          <c:showCatName val="0"/>
          <c:showSerName val="0"/>
          <c:showPercent val="0"/>
          <c:showBubbleSize val="0"/>
        </c:dLbls>
        <c:gapWidth val="219"/>
        <c:overlap val="-27"/>
        <c:axId val="1078065888"/>
        <c:axId val="1085045408"/>
      </c:barChart>
      <c:lineChart>
        <c:grouping val="standard"/>
        <c:varyColors val="0"/>
        <c:ser>
          <c:idx val="2"/>
          <c:order val="2"/>
          <c:tx>
            <c:strRef>
              <c:f>Sheet1!$D$1</c:f>
              <c:strCache>
                <c:ptCount val="1"/>
                <c:pt idx="0">
                  <c:v>生徒数</c:v>
                </c:pt>
              </c:strCache>
            </c:strRef>
          </c:tx>
          <c:spPr>
            <a:ln w="28575" cap="rnd">
              <a:solidFill>
                <a:schemeClr val="tx1"/>
              </a:solidFill>
              <a:round/>
            </a:ln>
            <a:effectLst/>
          </c:spPr>
          <c:marker>
            <c:symbol val="none"/>
          </c:marker>
          <c:dLbls>
            <c:dLbl>
              <c:idx val="3"/>
              <c:layout>
                <c:manualLayout>
                  <c:x val="-6.3683906645796692E-2"/>
                  <c:y val="-8.1462282057781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628-4370-B7C8-74F0A43A0CE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H26</c:v>
                </c:pt>
                <c:pt idx="1">
                  <c:v>H28</c:v>
                </c:pt>
                <c:pt idx="2">
                  <c:v>H30</c:v>
                </c:pt>
                <c:pt idx="3">
                  <c:v>R1</c:v>
                </c:pt>
              </c:strCache>
            </c:strRef>
          </c:cat>
          <c:val>
            <c:numRef>
              <c:f>Sheet1!$D$2:$D$5</c:f>
              <c:numCache>
                <c:formatCode>General</c:formatCode>
                <c:ptCount val="4"/>
                <c:pt idx="0">
                  <c:v>249</c:v>
                </c:pt>
                <c:pt idx="1">
                  <c:v>265</c:v>
                </c:pt>
                <c:pt idx="2">
                  <c:v>292</c:v>
                </c:pt>
                <c:pt idx="3">
                  <c:v>315</c:v>
                </c:pt>
              </c:numCache>
            </c:numRef>
          </c:val>
          <c:smooth val="0"/>
          <c:extLst>
            <c:ext xmlns:c16="http://schemas.microsoft.com/office/drawing/2014/chart" uri="{C3380CC4-5D6E-409C-BE32-E72D297353CC}">
              <c16:uniqueId val="{00000002-AA95-4E0E-8BEE-DF993D26B5E6}"/>
            </c:ext>
          </c:extLst>
        </c:ser>
        <c:dLbls>
          <c:showLegendKey val="0"/>
          <c:showVal val="0"/>
          <c:showCatName val="0"/>
          <c:showSerName val="0"/>
          <c:showPercent val="0"/>
          <c:showBubbleSize val="0"/>
        </c:dLbls>
        <c:marker val="1"/>
        <c:smooth val="0"/>
        <c:axId val="1033151632"/>
        <c:axId val="1033148720"/>
      </c:lineChart>
      <c:catAx>
        <c:axId val="103315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ja-JP"/>
          </a:p>
        </c:txPr>
        <c:crossAx val="1033148720"/>
        <c:crosses val="autoZero"/>
        <c:auto val="1"/>
        <c:lblAlgn val="ctr"/>
        <c:lblOffset val="100"/>
        <c:noMultiLvlLbl val="0"/>
      </c:catAx>
      <c:valAx>
        <c:axId val="103314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crossAx val="1033151632"/>
        <c:crosses val="autoZero"/>
        <c:crossBetween val="between"/>
      </c:valAx>
      <c:valAx>
        <c:axId val="10850454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ja-JP"/>
          </a:p>
        </c:txPr>
        <c:crossAx val="1078065888"/>
        <c:crosses val="max"/>
        <c:crossBetween val="between"/>
      </c:valAx>
      <c:catAx>
        <c:axId val="1078065888"/>
        <c:scaling>
          <c:orientation val="minMax"/>
        </c:scaling>
        <c:delete val="1"/>
        <c:axPos val="b"/>
        <c:numFmt formatCode="General" sourceLinked="1"/>
        <c:majorTickMark val="out"/>
        <c:minorTickMark val="none"/>
        <c:tickLblPos val="nextTo"/>
        <c:crossAx val="1085045408"/>
        <c:crosses val="autoZero"/>
        <c:auto val="1"/>
        <c:lblAlgn val="ctr"/>
        <c:lblOffset val="100"/>
        <c:noMultiLvlLbl val="0"/>
      </c:catAx>
      <c:spPr>
        <a:noFill/>
        <a:ln>
          <a:noFill/>
        </a:ln>
        <a:effectLst/>
      </c:spPr>
    </c:plotArea>
    <c:legend>
      <c:legendPos val="b"/>
      <c:layout>
        <c:manualLayout>
          <c:xMode val="edge"/>
          <c:yMode val="edge"/>
          <c:x val="4.0568523094533994E-2"/>
          <c:y val="0.81763402045744282"/>
          <c:w val="0.93778706877920903"/>
          <c:h val="0.169828909020997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9090773500963"/>
          <c:y val="8.1938703749648817E-2"/>
          <c:w val="0.80338931875311481"/>
          <c:h val="0.5875392170836039"/>
        </c:manualLayout>
      </c:layout>
      <c:lineChart>
        <c:grouping val="standard"/>
        <c:varyColors val="0"/>
        <c:ser>
          <c:idx val="0"/>
          <c:order val="0"/>
          <c:tx>
            <c:strRef>
              <c:f>Sheet1!$B$1</c:f>
              <c:strCache>
                <c:ptCount val="1"/>
                <c:pt idx="0">
                  <c:v>外国人労働者数</c:v>
                </c:pt>
              </c:strCache>
            </c:strRef>
          </c:tx>
          <c:spPr>
            <a:ln w="28575" cap="rnd">
              <a:solidFill>
                <a:schemeClr val="accent1"/>
              </a:solidFill>
              <a:round/>
            </a:ln>
            <a:effectLst/>
          </c:spPr>
          <c:marker>
            <c:symbol val="none"/>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H27</c:v>
                </c:pt>
                <c:pt idx="1">
                  <c:v>H28</c:v>
                </c:pt>
                <c:pt idx="2">
                  <c:v>H29</c:v>
                </c:pt>
                <c:pt idx="3">
                  <c:v>H30</c:v>
                </c:pt>
              </c:strCache>
            </c:strRef>
          </c:cat>
          <c:val>
            <c:numRef>
              <c:f>Sheet1!$B$2:$B$5</c:f>
              <c:numCache>
                <c:formatCode>General</c:formatCode>
                <c:ptCount val="4"/>
                <c:pt idx="0">
                  <c:v>90.789599999999993</c:v>
                </c:pt>
                <c:pt idx="1">
                  <c:v>108.37690000000001</c:v>
                </c:pt>
                <c:pt idx="2">
                  <c:v>127.867</c:v>
                </c:pt>
                <c:pt idx="3">
                  <c:v>146.0463</c:v>
                </c:pt>
              </c:numCache>
            </c:numRef>
          </c:val>
          <c:smooth val="0"/>
          <c:extLst>
            <c:ext xmlns:c16="http://schemas.microsoft.com/office/drawing/2014/chart" uri="{C3380CC4-5D6E-409C-BE32-E72D297353CC}">
              <c16:uniqueId val="{00000000-59C7-47C6-9831-75F8FB953AD9}"/>
            </c:ext>
          </c:extLst>
        </c:ser>
        <c:dLbls>
          <c:showLegendKey val="0"/>
          <c:showVal val="0"/>
          <c:showCatName val="0"/>
          <c:showSerName val="0"/>
          <c:showPercent val="0"/>
          <c:showBubbleSize val="0"/>
        </c:dLbls>
        <c:smooth val="0"/>
        <c:axId val="1078824560"/>
        <c:axId val="1078824976"/>
      </c:lineChart>
      <c:catAx>
        <c:axId val="107882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ja-JP"/>
          </a:p>
        </c:txPr>
        <c:crossAx val="1078824976"/>
        <c:crosses val="autoZero"/>
        <c:auto val="1"/>
        <c:lblAlgn val="ctr"/>
        <c:lblOffset val="100"/>
        <c:noMultiLvlLbl val="0"/>
      </c:catAx>
      <c:valAx>
        <c:axId val="107882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ja-JP"/>
          </a:p>
        </c:txPr>
        <c:crossAx val="107882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200" b="1" dirty="0" smtClean="0"/>
              <a:t>高等学校不登校生徒千人率</a:t>
            </a:r>
            <a:endParaRPr lang="ja-JP" altLang="en-US" sz="12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全国</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H25</c:v>
                </c:pt>
                <c:pt idx="1">
                  <c:v>H26</c:v>
                </c:pt>
                <c:pt idx="2">
                  <c:v>H27</c:v>
                </c:pt>
                <c:pt idx="3">
                  <c:v>H28</c:v>
                </c:pt>
                <c:pt idx="4">
                  <c:v>H29</c:v>
                </c:pt>
              </c:strCache>
            </c:strRef>
          </c:cat>
          <c:val>
            <c:numRef>
              <c:f>Sheet1!$B$2:$B$6</c:f>
              <c:numCache>
                <c:formatCode>General</c:formatCode>
                <c:ptCount val="5"/>
                <c:pt idx="0">
                  <c:v>16.7</c:v>
                </c:pt>
                <c:pt idx="1">
                  <c:v>18.2</c:v>
                </c:pt>
                <c:pt idx="2">
                  <c:v>16.7</c:v>
                </c:pt>
                <c:pt idx="3">
                  <c:v>16.399999999999999</c:v>
                </c:pt>
                <c:pt idx="4">
                  <c:v>16.8</c:v>
                </c:pt>
              </c:numCache>
            </c:numRef>
          </c:val>
          <c:smooth val="0"/>
          <c:extLst>
            <c:ext xmlns:c16="http://schemas.microsoft.com/office/drawing/2014/chart" uri="{C3380CC4-5D6E-409C-BE32-E72D297353CC}">
              <c16:uniqueId val="{00000000-2D51-4070-91FB-8A37AC6B8863}"/>
            </c:ext>
          </c:extLst>
        </c:ser>
        <c:ser>
          <c:idx val="1"/>
          <c:order val="1"/>
          <c:tx>
            <c:strRef>
              <c:f>Sheet1!$C$1</c:f>
              <c:strCache>
                <c:ptCount val="1"/>
                <c:pt idx="0">
                  <c:v>大阪府</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H25</c:v>
                </c:pt>
                <c:pt idx="1">
                  <c:v>H26</c:v>
                </c:pt>
                <c:pt idx="2">
                  <c:v>H27</c:v>
                </c:pt>
                <c:pt idx="3">
                  <c:v>H28</c:v>
                </c:pt>
                <c:pt idx="4">
                  <c:v>H29</c:v>
                </c:pt>
              </c:strCache>
            </c:strRef>
          </c:cat>
          <c:val>
            <c:numRef>
              <c:f>Sheet1!$C$2:$C$6</c:f>
              <c:numCache>
                <c:formatCode>General</c:formatCode>
                <c:ptCount val="5"/>
                <c:pt idx="0">
                  <c:v>43.5</c:v>
                </c:pt>
                <c:pt idx="1">
                  <c:v>43.5</c:v>
                </c:pt>
                <c:pt idx="2">
                  <c:v>36.700000000000003</c:v>
                </c:pt>
                <c:pt idx="3">
                  <c:v>35.200000000000003</c:v>
                </c:pt>
                <c:pt idx="4">
                  <c:v>32.700000000000003</c:v>
                </c:pt>
              </c:numCache>
            </c:numRef>
          </c:val>
          <c:smooth val="0"/>
          <c:extLst>
            <c:ext xmlns:c16="http://schemas.microsoft.com/office/drawing/2014/chart" uri="{C3380CC4-5D6E-409C-BE32-E72D297353CC}">
              <c16:uniqueId val="{00000001-2D51-4070-91FB-8A37AC6B8863}"/>
            </c:ext>
          </c:extLst>
        </c:ser>
        <c:dLbls>
          <c:showLegendKey val="0"/>
          <c:showVal val="0"/>
          <c:showCatName val="0"/>
          <c:showSerName val="0"/>
          <c:showPercent val="0"/>
          <c:showBubbleSize val="0"/>
        </c:dLbls>
        <c:marker val="1"/>
        <c:smooth val="0"/>
        <c:axId val="1756104640"/>
        <c:axId val="1756098400"/>
      </c:lineChart>
      <c:catAx>
        <c:axId val="17561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756098400"/>
        <c:crosses val="autoZero"/>
        <c:auto val="1"/>
        <c:lblAlgn val="ctr"/>
        <c:lblOffset val="100"/>
        <c:noMultiLvlLbl val="0"/>
      </c:catAx>
      <c:valAx>
        <c:axId val="1756098400"/>
        <c:scaling>
          <c:orientation val="minMax"/>
        </c:scaling>
        <c:delete val="0"/>
        <c:axPos val="l"/>
        <c:majorGridlines>
          <c:spPr>
            <a:ln w="6350"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756104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6350">
      <a:solidFill>
        <a:schemeClr val="accent5">
          <a:lumMod val="50000"/>
        </a:schemeClr>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0.05669</cdr:x>
      <cdr:y>0</cdr:y>
    </cdr:from>
    <cdr:to>
      <cdr:x>0.22921</cdr:x>
      <cdr:y>0.14328</cdr:y>
    </cdr:to>
    <cdr:sp macro="" textlink="">
      <cdr:nvSpPr>
        <cdr:cNvPr id="2" name="テキスト ボックス 36"/>
        <cdr:cNvSpPr txBox="1"/>
      </cdr:nvSpPr>
      <cdr:spPr>
        <a:xfrm xmlns:a="http://schemas.openxmlformats.org/drawingml/2006/main">
          <a:off x="169853" y="0"/>
          <a:ext cx="516934"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smtClean="0"/>
            <a:t>（人）</a:t>
          </a:r>
          <a:endParaRPr kumimoji="1" lang="ja-JP" altLang="en-US"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D9A7526D-E0BE-4BC1-ACB4-9A52F8FCAEEB}" type="datetimeFigureOut">
              <a:rPr kumimoji="1" lang="ja-JP" altLang="en-US" smtClean="0"/>
              <a:t>2020/2/5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4580AF4A-CA18-488D-99F8-5845EC629612}" type="slidenum">
              <a:rPr kumimoji="1" lang="ja-JP" altLang="en-US" smtClean="0"/>
              <a:t>‹#›</a:t>
            </a:fld>
            <a:endParaRPr kumimoji="1" lang="ja-JP" altLang="en-US"/>
          </a:p>
        </p:txBody>
      </p:sp>
    </p:spTree>
    <p:extLst>
      <p:ext uri="{BB962C8B-B14F-4D97-AF65-F5344CB8AC3E}">
        <p14:creationId xmlns:p14="http://schemas.microsoft.com/office/powerpoint/2010/main" val="3660042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166471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4186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298560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190211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292509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421702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406177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417116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379462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521611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124416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31007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663960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184856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D8E36C-5C67-4195-BCE7-F75A25FB4268}"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99280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119686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15589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351009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280537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424478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178987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80DDB1-C6AD-4981-8889-945772B2C03B}" type="datetimeFigureOut">
              <a:rPr kumimoji="1" lang="ja-JP" altLang="en-US" smtClean="0"/>
              <a:t>2020/2/5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49611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0DDB1-C6AD-4981-8889-945772B2C03B}" type="datetimeFigureOut">
              <a:rPr kumimoji="1" lang="ja-JP" altLang="en-US" smtClean="0"/>
              <a:t>2020/2/5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287B2-7EB1-410B-BA1A-45E66ACB56F7}" type="slidenum">
              <a:rPr kumimoji="1" lang="ja-JP" altLang="en-US" smtClean="0"/>
              <a:t>‹#›</a:t>
            </a:fld>
            <a:endParaRPr kumimoji="1" lang="ja-JP" altLang="en-US"/>
          </a:p>
        </p:txBody>
      </p:sp>
    </p:spTree>
    <p:extLst>
      <p:ext uri="{BB962C8B-B14F-4D97-AF65-F5344CB8AC3E}">
        <p14:creationId xmlns:p14="http://schemas.microsoft.com/office/powerpoint/2010/main" val="3200412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8E36C-5C67-4195-BCE7-F75A25FB4268}" type="datetimeFigureOut">
              <a:rPr kumimoji="1" lang="ja-JP" altLang="en-US" smtClean="0"/>
              <a:t>2020/2/5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6459B-0AC0-4825-B3F4-A7DF3FFC337A}" type="slidenum">
              <a:rPr kumimoji="1" lang="ja-JP" altLang="en-US" smtClean="0"/>
              <a:t>‹#›</a:t>
            </a:fld>
            <a:endParaRPr kumimoji="1" lang="ja-JP" altLang="en-US"/>
          </a:p>
        </p:txBody>
      </p:sp>
    </p:spTree>
    <p:extLst>
      <p:ext uri="{BB962C8B-B14F-4D97-AF65-F5344CB8AC3E}">
        <p14:creationId xmlns:p14="http://schemas.microsoft.com/office/powerpoint/2010/main" val="1150543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chart" Target="../charts/chart4.xml"/><Relationship Id="rId4" Type="http://schemas.openxmlformats.org/officeDocument/2006/relationships/image" Target="../media/image18.jpeg"/><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chart" Target="../charts/chart2.xml"/><Relationship Id="rId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image" Target="../media/image11.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77966" y="463639"/>
            <a:ext cx="1800000" cy="900000"/>
          </a:xfrm>
          <a:prstGeom prst="rect">
            <a:avLst/>
          </a:prstGeom>
          <a:noFill/>
          <a:ln>
            <a:solidFill>
              <a:schemeClr val="tx1"/>
            </a:solidFill>
          </a:ln>
        </p:spPr>
        <p:txBody>
          <a:bodyPr wrap="square" tIns="90000" bIns="90000" rtlCol="0" anchor="ctr" anchorCtr="0">
            <a:noAutofit/>
          </a:bodyPr>
          <a:lstStyle/>
          <a:p>
            <a:pPr algn="ctr"/>
            <a:r>
              <a:rPr lang="ja-JP" altLang="en-US" sz="3600" dirty="0" smtClean="0">
                <a:latin typeface="Meiryo UI" panose="020B0604030504040204" pitchFamily="50" charset="-128"/>
                <a:ea typeface="Meiryo UI" panose="020B0604030504040204" pitchFamily="50" charset="-128"/>
              </a:rPr>
              <a:t>資料５</a:t>
            </a:r>
            <a:endParaRPr lang="ja-JP" altLang="en-US"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1829" y="643639"/>
            <a:ext cx="6480000" cy="720000"/>
          </a:xfrm>
          <a:prstGeom prst="rect">
            <a:avLst/>
          </a:prstGeom>
          <a:noFill/>
          <a:ln>
            <a:noFill/>
          </a:ln>
        </p:spPr>
        <p:txBody>
          <a:bodyPr wrap="square" tIns="90000" bIns="90000" rtlCol="0" anchor="ctr" anchorCtr="0">
            <a:noAutofit/>
          </a:bodyPr>
          <a:lstStyle/>
          <a:p>
            <a:r>
              <a:rPr lang="ja-JP" altLang="en-US" sz="2800" dirty="0" smtClean="0">
                <a:latin typeface="Meiryo UI" panose="020B0604030504040204" pitchFamily="50" charset="-128"/>
                <a:ea typeface="Meiryo UI" panose="020B0604030504040204" pitchFamily="50" charset="-128"/>
              </a:rPr>
              <a:t>令和元年度第１回総合教育会議　資料</a:t>
            </a:r>
            <a:endParaRPr lang="ja-JP" altLang="en-US" sz="28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83000" y="2349000"/>
            <a:ext cx="9540000" cy="2160000"/>
          </a:xfrm>
          <a:prstGeom prst="rect">
            <a:avLst/>
          </a:prstGeom>
          <a:noFill/>
          <a:ln>
            <a:noFill/>
          </a:ln>
        </p:spPr>
        <p:txBody>
          <a:bodyPr wrap="square" tIns="90000" bIns="90000" rtlCol="0" anchor="ctr" anchorCtr="0">
            <a:noAutofit/>
          </a:bodyPr>
          <a:lstStyle/>
          <a:p>
            <a:pPr algn="ctr"/>
            <a:r>
              <a:rPr lang="en-US" altLang="ja-JP" sz="6000" dirty="0" smtClean="0">
                <a:latin typeface="Meiryo UI" panose="020B0604030504040204" pitchFamily="50" charset="-128"/>
                <a:ea typeface="Meiryo UI" panose="020B0604030504040204" pitchFamily="50" charset="-128"/>
              </a:rPr>
              <a:t>ICT</a:t>
            </a:r>
            <a:r>
              <a:rPr lang="ja-JP" altLang="en-US" sz="6000" dirty="0" smtClean="0">
                <a:latin typeface="Meiryo UI" panose="020B0604030504040204" pitchFamily="50" charset="-128"/>
                <a:ea typeface="Meiryo UI" panose="020B0604030504040204" pitchFamily="50" charset="-128"/>
              </a:rPr>
              <a:t>による教育課題の解決</a:t>
            </a:r>
            <a:endParaRPr lang="ja-JP" altLang="en-US" sz="6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813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3">
            <a:extLst>
              <a:ext uri="{FF2B5EF4-FFF2-40B4-BE49-F238E27FC236}">
                <a16:creationId xmlns:a16="http://schemas.microsoft.com/office/drawing/2014/main" id="{78673CCC-6D03-436E-893D-EB28763022A1}"/>
              </a:ext>
            </a:extLst>
          </p:cNvPr>
          <p:cNvSpPr/>
          <p:nvPr/>
        </p:nvSpPr>
        <p:spPr>
          <a:xfrm>
            <a:off x="4337544" y="660143"/>
            <a:ext cx="5035056" cy="5848159"/>
          </a:xfrm>
          <a:prstGeom prst="roundRect">
            <a:avLst>
              <a:gd name="adj" fmla="val 5810"/>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5738" indent="-185738"/>
            <a:r>
              <a:rPr lang="ja-JP" altLang="en-US" sz="1400" dirty="0">
                <a:latin typeface="+mn-ea"/>
              </a:rPr>
              <a:t>・相互通信機能を活用し、画面・音声を使った在籍校の教員等に</a:t>
            </a:r>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r>
              <a:rPr lang="ja-JP" altLang="en-US" sz="1200" dirty="0">
                <a:solidFill>
                  <a:schemeClr val="tx1"/>
                </a:solidFill>
                <a:latin typeface="+mn-ea"/>
              </a:rPr>
              <a:t>　</a:t>
            </a:r>
            <a:endParaRPr lang="en-US" altLang="ja-JP" sz="1400" dirty="0">
              <a:solidFill>
                <a:prstClr val="black"/>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schemeClr val="tx1"/>
              </a:solidFill>
              <a:latin typeface="+mn-ea"/>
            </a:endParaRPr>
          </a:p>
          <a:p>
            <a:pPr marL="185738" indent="-185738"/>
            <a:endParaRPr lang="en-US" altLang="ja-JP" sz="1400" dirty="0">
              <a:solidFill>
                <a:prstClr val="black"/>
              </a:solidFill>
              <a:latin typeface="+mn-ea"/>
            </a:endParaRPr>
          </a:p>
        </p:txBody>
      </p:sp>
      <p:sp>
        <p:nvSpPr>
          <p:cNvPr id="3" name="正方形/長方形 2"/>
          <p:cNvSpPr/>
          <p:nvPr/>
        </p:nvSpPr>
        <p:spPr>
          <a:xfrm>
            <a:off x="381000" y="1"/>
            <a:ext cx="9144000" cy="373487"/>
          </a:xfrm>
          <a:prstGeom prst="rect">
            <a:avLst/>
          </a:prstGeom>
          <a:solidFill>
            <a:srgbClr val="00206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不登校生徒への対応（教育支援センターの充実）</a:t>
            </a:r>
            <a:endParaRPr kumimoji="1" lang="en-US" altLang="ja-JP" sz="2400" b="1" dirty="0"/>
          </a:p>
        </p:txBody>
      </p:sp>
      <p:sp>
        <p:nvSpPr>
          <p:cNvPr id="14" name="角丸四角形 13"/>
          <p:cNvSpPr/>
          <p:nvPr/>
        </p:nvSpPr>
        <p:spPr>
          <a:xfrm>
            <a:off x="512163" y="660144"/>
            <a:ext cx="3010079" cy="6016487"/>
          </a:xfrm>
          <a:prstGeom prst="roundRect">
            <a:avLst>
              <a:gd name="adj" fmla="val 8742"/>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1763" indent="-131763">
              <a:defRPr/>
            </a:pPr>
            <a:r>
              <a:rPr lang="ja-JP" altLang="en-US" sz="1300" dirty="0">
                <a:solidFill>
                  <a:schemeClr val="tx1"/>
                </a:solidFill>
                <a:latin typeface="メイリオ" panose="020B0604030504040204" pitchFamily="50" charset="-128"/>
              </a:rPr>
              <a:t>○大阪府に</a:t>
            </a:r>
            <a:r>
              <a:rPr lang="ja-JP" altLang="en-US" sz="1300" dirty="0" smtClean="0">
                <a:solidFill>
                  <a:schemeClr val="tx1"/>
                </a:solidFill>
                <a:latin typeface="メイリオ" panose="020B0604030504040204" pitchFamily="50" charset="-128"/>
              </a:rPr>
              <a:t>おける高等学校の不登校</a:t>
            </a:r>
            <a:r>
              <a:rPr lang="ja-JP" altLang="ja-JP" sz="1300" dirty="0">
                <a:solidFill>
                  <a:schemeClr val="tx1"/>
                </a:solidFill>
                <a:latin typeface="メイリオ" panose="020B0604030504040204" pitchFamily="50" charset="-128"/>
              </a:rPr>
              <a:t>生徒数</a:t>
            </a:r>
            <a:r>
              <a:rPr lang="ja-JP" altLang="en-US" sz="1300" dirty="0">
                <a:solidFill>
                  <a:schemeClr val="tx1"/>
                </a:solidFill>
                <a:latin typeface="メイリオ" panose="020B0604030504040204" pitchFamily="50" charset="-128"/>
              </a:rPr>
              <a:t>は全国で最多であり</a:t>
            </a:r>
            <a:r>
              <a:rPr lang="ja-JP" altLang="ja-JP" sz="1300" dirty="0">
                <a:solidFill>
                  <a:schemeClr val="tx1"/>
                </a:solidFill>
                <a:latin typeface="メイリオ" panose="020B0604030504040204" pitchFamily="50" charset="-128"/>
              </a:rPr>
              <a:t>、</a:t>
            </a:r>
            <a:r>
              <a:rPr lang="ja-JP" altLang="en-US" sz="1300" dirty="0">
                <a:solidFill>
                  <a:schemeClr val="tx1"/>
                </a:solidFill>
                <a:latin typeface="メイリオ" panose="020B0604030504040204" pitchFamily="50" charset="-128"/>
              </a:rPr>
              <a:t>不登校</a:t>
            </a:r>
            <a:r>
              <a:rPr lang="ja-JP" altLang="en-US" sz="1300" dirty="0" smtClean="0">
                <a:solidFill>
                  <a:schemeClr val="tx1"/>
                </a:solidFill>
                <a:latin typeface="メイリオ" panose="020B0604030504040204" pitchFamily="50" charset="-128"/>
              </a:rPr>
              <a:t>生徒率も全国</a:t>
            </a:r>
            <a:r>
              <a:rPr lang="ja-JP" altLang="en-US" sz="1300" dirty="0">
                <a:solidFill>
                  <a:schemeClr val="tx1"/>
                </a:solidFill>
                <a:latin typeface="メイリオ" panose="020B0604030504040204" pitchFamily="50" charset="-128"/>
              </a:rPr>
              <a:t>に比べ</a:t>
            </a:r>
            <a:r>
              <a:rPr lang="ja-JP" altLang="ja-JP" sz="1300" dirty="0">
                <a:solidFill>
                  <a:schemeClr val="tx1"/>
                </a:solidFill>
                <a:latin typeface="メイリオ" panose="020B0604030504040204" pitchFamily="50" charset="-128"/>
              </a:rPr>
              <a:t>高水準</a:t>
            </a:r>
            <a:r>
              <a:rPr lang="ja-JP" altLang="en-US" sz="1300" dirty="0">
                <a:solidFill>
                  <a:schemeClr val="tx1"/>
                </a:solidFill>
                <a:latin typeface="メイリオ" panose="020B0604030504040204" pitchFamily="50" charset="-128"/>
              </a:rPr>
              <a:t>（</a:t>
            </a:r>
            <a:r>
              <a:rPr lang="zh-CN" altLang="en-US" sz="1300" dirty="0">
                <a:solidFill>
                  <a:schemeClr val="tx1"/>
                </a:solidFill>
                <a:latin typeface="メイリオ" panose="020B0604030504040204" pitchFamily="50" charset="-128"/>
                <a:ea typeface="メイリオ" panose="020B0604030504040204" pitchFamily="50" charset="-128"/>
              </a:rPr>
              <a:t>文部科学省</a:t>
            </a:r>
            <a:r>
              <a:rPr lang="ja-JP" altLang="ja-JP" sz="1300" dirty="0">
                <a:solidFill>
                  <a:schemeClr val="tx1"/>
                </a:solidFill>
                <a:latin typeface="メイリオ" panose="020B0604030504040204" pitchFamily="50" charset="-128"/>
              </a:rPr>
              <a:t>「</a:t>
            </a:r>
            <a:r>
              <a:rPr lang="ja-JP" altLang="ja-JP" sz="1300" dirty="0">
                <a:solidFill>
                  <a:schemeClr val="tx1"/>
                </a:solidFill>
                <a:latin typeface="メイリオ" panose="020B0604030504040204" pitchFamily="50" charset="-128"/>
                <a:ea typeface="メイリオ" panose="020B0604030504040204" pitchFamily="50" charset="-128"/>
              </a:rPr>
              <a:t>児童生徒の問題行動</a:t>
            </a:r>
            <a:r>
              <a:rPr lang="ja-JP" altLang="en-US" sz="1300" dirty="0">
                <a:solidFill>
                  <a:schemeClr val="tx1"/>
                </a:solidFill>
                <a:latin typeface="メイリオ" panose="020B0604030504040204" pitchFamily="50" charset="-128"/>
                <a:ea typeface="メイリオ" panose="020B0604030504040204" pitchFamily="50" charset="-128"/>
              </a:rPr>
              <a:t>・不登校等</a:t>
            </a:r>
            <a:r>
              <a:rPr lang="ja-JP" altLang="ja-JP" sz="1300" dirty="0">
                <a:solidFill>
                  <a:schemeClr val="tx1"/>
                </a:solidFill>
                <a:latin typeface="メイリオ" panose="020B0604030504040204" pitchFamily="50" charset="-128"/>
                <a:ea typeface="メイリオ" panose="020B0604030504040204" pitchFamily="50" charset="-128"/>
              </a:rPr>
              <a:t>生徒指導上の</a:t>
            </a:r>
            <a:r>
              <a:rPr lang="ja-JP" altLang="en-US" sz="1300" dirty="0">
                <a:solidFill>
                  <a:schemeClr val="tx1"/>
                </a:solidFill>
                <a:latin typeface="メイリオ" panose="020B0604030504040204" pitchFamily="50" charset="-128"/>
                <a:ea typeface="メイリオ" panose="020B0604030504040204" pitchFamily="50" charset="-128"/>
              </a:rPr>
              <a:t>諸課題</a:t>
            </a:r>
            <a:r>
              <a:rPr lang="ja-JP" altLang="ja-JP" sz="1300" dirty="0">
                <a:solidFill>
                  <a:schemeClr val="tx1"/>
                </a:solidFill>
                <a:latin typeface="メイリオ" panose="020B0604030504040204" pitchFamily="50" charset="-128"/>
                <a:ea typeface="メイリオ" panose="020B0604030504040204" pitchFamily="50" charset="-128"/>
              </a:rPr>
              <a:t>に関する調査</a:t>
            </a:r>
            <a:r>
              <a:rPr lang="ja-JP" altLang="en-US" sz="1300" dirty="0">
                <a:solidFill>
                  <a:schemeClr val="tx1"/>
                </a:solidFill>
                <a:latin typeface="メイリオ" panose="020B0604030504040204" pitchFamily="50" charset="-128"/>
                <a:ea typeface="メイリオ" panose="020B0604030504040204" pitchFamily="50" charset="-128"/>
              </a:rPr>
              <a:t>」による）。</a:t>
            </a:r>
            <a:endParaRPr lang="en-US" altLang="ja-JP" sz="1300" dirty="0">
              <a:solidFill>
                <a:schemeClr val="tx1"/>
              </a:solidFill>
              <a:latin typeface="メイリオ" panose="020B0604030504040204" pitchFamily="50" charset="-128"/>
              <a:ea typeface="メイリオ" panose="020B0604030504040204" pitchFamily="50" charset="-128"/>
            </a:endParaRPr>
          </a:p>
          <a:p>
            <a:pPr marL="131763" indent="-131763">
              <a:defRPr/>
            </a:pPr>
            <a:endParaRPr lang="en-US" altLang="ja-JP" sz="1300" dirty="0">
              <a:solidFill>
                <a:schemeClr val="tx1"/>
              </a:solidFill>
              <a:latin typeface="メイリオ" panose="020B0604030504040204" pitchFamily="50" charset="-128"/>
              <a:ea typeface="メイリオ" panose="020B0604030504040204" pitchFamily="50" charset="-128"/>
            </a:endParaRPr>
          </a:p>
          <a:p>
            <a:pPr marL="131763" indent="-131763">
              <a:defRPr/>
            </a:pPr>
            <a:r>
              <a:rPr lang="ja-JP" altLang="en-US" sz="1300" dirty="0">
                <a:solidFill>
                  <a:schemeClr val="tx1"/>
                </a:solidFill>
                <a:latin typeface="メイリオ" panose="020B0604030504040204" pitchFamily="50" charset="-128"/>
                <a:ea typeface="メイリオ" panose="020B0604030504040204" pitchFamily="50" charset="-128"/>
              </a:rPr>
              <a:t>〇不登校</a:t>
            </a:r>
            <a:r>
              <a:rPr lang="ja-JP" altLang="ja-JP" sz="1300" dirty="0" smtClean="0">
                <a:solidFill>
                  <a:schemeClr val="tx1"/>
                </a:solidFill>
                <a:latin typeface="メイリオ" panose="020B0604030504040204" pitchFamily="50" charset="-128"/>
                <a:ea typeface="メイリオ" panose="020B0604030504040204" pitchFamily="50" charset="-128"/>
              </a:rPr>
              <a:t>生徒</a:t>
            </a:r>
            <a:r>
              <a:rPr lang="ja-JP" altLang="en-US" sz="1300" dirty="0" smtClean="0">
                <a:solidFill>
                  <a:schemeClr val="tx1"/>
                </a:solidFill>
                <a:latin typeface="メイリオ" panose="020B0604030504040204" pitchFamily="50" charset="-128"/>
                <a:ea typeface="メイリオ" panose="020B0604030504040204" pitchFamily="50" charset="-128"/>
              </a:rPr>
              <a:t>は</a:t>
            </a:r>
            <a:r>
              <a:rPr lang="ja-JP" altLang="en-US" sz="1300" dirty="0">
                <a:solidFill>
                  <a:schemeClr val="tx1"/>
                </a:solidFill>
                <a:latin typeface="メイリオ" panose="020B0604030504040204" pitchFamily="50" charset="-128"/>
                <a:ea typeface="メイリオ" panose="020B0604030504040204" pitchFamily="50" charset="-128"/>
              </a:rPr>
              <a:t>多くの学校に広く在籍しており、学校</a:t>
            </a:r>
            <a:r>
              <a:rPr lang="ja-JP" altLang="en-US" sz="1300" dirty="0" smtClean="0">
                <a:solidFill>
                  <a:schemeClr val="tx1"/>
                </a:solidFill>
                <a:latin typeface="メイリオ" panose="020B0604030504040204" pitchFamily="50" charset="-128"/>
                <a:ea typeface="メイリオ" panose="020B0604030504040204" pitchFamily="50" charset="-128"/>
              </a:rPr>
              <a:t>及び教員</a:t>
            </a:r>
            <a:r>
              <a:rPr lang="ja-JP" altLang="en-US" sz="1300" dirty="0">
                <a:solidFill>
                  <a:schemeClr val="tx1"/>
                </a:solidFill>
                <a:latin typeface="メイリオ" panose="020B0604030504040204" pitchFamily="50" charset="-128"/>
                <a:ea typeface="メイリオ" panose="020B0604030504040204" pitchFamily="50" charset="-128"/>
              </a:rPr>
              <a:t>はその対応に</a:t>
            </a:r>
            <a:r>
              <a:rPr lang="ja-JP" altLang="en-US" sz="1300" dirty="0" smtClean="0">
                <a:solidFill>
                  <a:schemeClr val="tx1"/>
                </a:solidFill>
                <a:latin typeface="メイリオ" panose="020B0604030504040204" pitchFamily="50" charset="-128"/>
                <a:ea typeface="メイリオ" panose="020B0604030504040204" pitchFamily="50" charset="-128"/>
              </a:rPr>
              <a:t>苦慮。府では教育Ｃ内に「教育支援センター」を設置し、不登校生徒を受け入れているが、復帰に向けては、日常的に在籍校と連携できる環境整備が不可欠。</a:t>
            </a:r>
            <a:endParaRPr lang="en-US" altLang="ja-JP" sz="1300" dirty="0">
              <a:solidFill>
                <a:schemeClr val="tx1"/>
              </a:solidFill>
              <a:latin typeface="メイリオ" panose="020B0604030504040204" pitchFamily="50" charset="-128"/>
              <a:ea typeface="メイリオ" panose="020B0604030504040204" pitchFamily="50" charset="-128"/>
            </a:endParaRPr>
          </a:p>
        </p:txBody>
      </p:sp>
      <p:sp>
        <p:nvSpPr>
          <p:cNvPr id="2" name="角丸四角形 1"/>
          <p:cNvSpPr/>
          <p:nvPr/>
        </p:nvSpPr>
        <p:spPr>
          <a:xfrm>
            <a:off x="455590" y="458569"/>
            <a:ext cx="1451633"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現状と課題</a:t>
            </a:r>
          </a:p>
        </p:txBody>
      </p:sp>
      <p:sp>
        <p:nvSpPr>
          <p:cNvPr id="4" name="矢印: ストライプ 3">
            <a:extLst>
              <a:ext uri="{FF2B5EF4-FFF2-40B4-BE49-F238E27FC236}">
                <a16:creationId xmlns:a16="http://schemas.microsoft.com/office/drawing/2014/main" id="{3744E2C9-7606-4913-BF93-626206F11429}"/>
              </a:ext>
            </a:extLst>
          </p:cNvPr>
          <p:cNvSpPr/>
          <p:nvPr/>
        </p:nvSpPr>
        <p:spPr>
          <a:xfrm>
            <a:off x="3548270" y="1908313"/>
            <a:ext cx="756000" cy="34920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角丸四角形 1">
            <a:extLst>
              <a:ext uri="{FF2B5EF4-FFF2-40B4-BE49-F238E27FC236}">
                <a16:creationId xmlns:a16="http://schemas.microsoft.com/office/drawing/2014/main" id="{425434DF-B92D-4870-9227-B6E2B3F921AC}"/>
              </a:ext>
            </a:extLst>
          </p:cNvPr>
          <p:cNvSpPr/>
          <p:nvPr/>
        </p:nvSpPr>
        <p:spPr>
          <a:xfrm>
            <a:off x="4450941" y="511299"/>
            <a:ext cx="3024000"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ICT</a:t>
            </a:r>
            <a:r>
              <a:rPr kumimoji="1" lang="ja-JP" altLang="en-US" dirty="0"/>
              <a:t>を活用した解決策（例）</a:t>
            </a:r>
          </a:p>
        </p:txBody>
      </p:sp>
      <p:sp>
        <p:nvSpPr>
          <p:cNvPr id="5" name="テキスト ボックス 4"/>
          <p:cNvSpPr txBox="1"/>
          <p:nvPr/>
        </p:nvSpPr>
        <p:spPr>
          <a:xfrm>
            <a:off x="773110" y="6179145"/>
            <a:ext cx="2616422" cy="200055"/>
          </a:xfrm>
          <a:prstGeom prst="rect">
            <a:avLst/>
          </a:prstGeom>
          <a:noFill/>
        </p:spPr>
        <p:txBody>
          <a:bodyPr wrap="none" rtlCol="0">
            <a:spAutoFit/>
          </a:bodyPr>
          <a:lstStyle/>
          <a:p>
            <a:r>
              <a:rPr kumimoji="1" lang="en-US" altLang="ja-JP" sz="700" dirty="0" smtClean="0"/>
              <a:t>H30</a:t>
            </a:r>
            <a:r>
              <a:rPr kumimoji="1" lang="ja-JP" altLang="en-US" sz="700" dirty="0" smtClean="0"/>
              <a:t>「</a:t>
            </a:r>
            <a:r>
              <a:rPr kumimoji="1" lang="ja-JP" altLang="en-US" sz="700" dirty="0"/>
              <a:t>問題行動・不登校等生徒指導上</a:t>
            </a:r>
            <a:r>
              <a:rPr kumimoji="1" lang="ja-JP" altLang="en-US" sz="700" dirty="0" smtClean="0"/>
              <a:t>の諸課題</a:t>
            </a:r>
            <a:r>
              <a:rPr kumimoji="1" lang="ja-JP" altLang="en-US" sz="700" dirty="0"/>
              <a:t>に関する調査」より</a:t>
            </a:r>
          </a:p>
        </p:txBody>
      </p:sp>
      <p:sp>
        <p:nvSpPr>
          <p:cNvPr id="20" name="正方形/長方形 19"/>
          <p:cNvSpPr/>
          <p:nvPr/>
        </p:nvSpPr>
        <p:spPr>
          <a:xfrm>
            <a:off x="4442857" y="3279815"/>
            <a:ext cx="3662895" cy="35999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a:r>
              <a:rPr lang="ja-JP" altLang="en-US" sz="1400" b="1" dirty="0">
                <a:solidFill>
                  <a:schemeClr val="tx1"/>
                </a:solidFill>
                <a:latin typeface="+mn-ea"/>
              </a:rPr>
              <a:t>教育支援センターにおける多様な支援の提供</a:t>
            </a:r>
            <a:endParaRPr lang="en-US" altLang="ja-JP" sz="1400" dirty="0">
              <a:solidFill>
                <a:schemeClr val="tx1"/>
              </a:solidFill>
              <a:latin typeface="+mn-ea"/>
            </a:endParaRPr>
          </a:p>
        </p:txBody>
      </p:sp>
      <p:sp>
        <p:nvSpPr>
          <p:cNvPr id="28" name="角丸四角形 27"/>
          <p:cNvSpPr/>
          <p:nvPr/>
        </p:nvSpPr>
        <p:spPr bwMode="auto">
          <a:xfrm>
            <a:off x="7858705" y="1342162"/>
            <a:ext cx="1489074" cy="288000"/>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ysClr val="windowText" lastClr="000000"/>
                </a:solidFill>
              </a:rPr>
              <a:t>教育支援センター</a:t>
            </a:r>
          </a:p>
        </p:txBody>
      </p:sp>
      <p:pic>
        <p:nvPicPr>
          <p:cNvPr id="10" name="Picture 2" descr="D:\OgawaHiro\Desktop\画像\i-53853076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642" y="5738436"/>
            <a:ext cx="924161" cy="57734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899144" y="1800513"/>
            <a:ext cx="1853387" cy="1200329"/>
          </a:xfrm>
          <a:prstGeom prst="rect">
            <a:avLst/>
          </a:prstGeom>
          <a:noFill/>
          <a:ln w="19050">
            <a:solidFill>
              <a:schemeClr val="tx1"/>
            </a:solidFill>
            <a:prstDash val="sysDot"/>
          </a:ln>
        </p:spPr>
        <p:txBody>
          <a:bodyPr wrap="square" rtlCol="0">
            <a:spAutoFit/>
          </a:bodyPr>
          <a:lstStyle/>
          <a:p>
            <a:r>
              <a:rPr lang="ja-JP" altLang="en-US" sz="1200" dirty="0">
                <a:latin typeface="+mn-ea"/>
              </a:rPr>
              <a:t>在籍校の教員から、画面・音声を使った直接支援</a:t>
            </a:r>
            <a:endParaRPr lang="en-US" altLang="ja-JP" sz="1200" dirty="0">
              <a:latin typeface="+mn-ea"/>
            </a:endParaRPr>
          </a:p>
          <a:p>
            <a:r>
              <a:rPr lang="ja-JP" altLang="en-US" sz="1200" dirty="0">
                <a:latin typeface="+mn-ea"/>
              </a:rPr>
              <a:t>・日々の連絡　</a:t>
            </a:r>
            <a:endParaRPr lang="en-US" altLang="ja-JP" sz="1200" dirty="0">
              <a:latin typeface="+mn-ea"/>
            </a:endParaRPr>
          </a:p>
          <a:p>
            <a:r>
              <a:rPr lang="ja-JP" altLang="en-US" sz="1200" dirty="0">
                <a:latin typeface="+mn-ea"/>
              </a:rPr>
              <a:t>・面談</a:t>
            </a:r>
            <a:endParaRPr lang="en-US" altLang="ja-JP" sz="1200" dirty="0">
              <a:latin typeface="+mn-ea"/>
            </a:endParaRPr>
          </a:p>
          <a:p>
            <a:r>
              <a:rPr lang="ja-JP" altLang="en-US" sz="1200" dirty="0">
                <a:latin typeface="+mn-ea"/>
              </a:rPr>
              <a:t>・課題への質問</a:t>
            </a:r>
            <a:endParaRPr lang="en-US" altLang="ja-JP" sz="1200" dirty="0">
              <a:latin typeface="+mn-ea"/>
            </a:endParaRPr>
          </a:p>
          <a:p>
            <a:r>
              <a:rPr lang="ja-JP" altLang="en-US" sz="1200" dirty="0">
                <a:latin typeface="+mn-ea"/>
              </a:rPr>
              <a:t>　　　　　　　　　　など</a:t>
            </a:r>
            <a:endParaRPr lang="en-US" altLang="ja-JP" sz="1200" dirty="0">
              <a:latin typeface="+mn-ea"/>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368" y="3758422"/>
            <a:ext cx="873783" cy="123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左カーブ矢印 15"/>
          <p:cNvSpPr/>
          <p:nvPr/>
        </p:nvSpPr>
        <p:spPr>
          <a:xfrm rot="16200000">
            <a:off x="5553377" y="3606023"/>
            <a:ext cx="308542" cy="7607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テキスト ボックス 35"/>
          <p:cNvSpPr txBox="1"/>
          <p:nvPr/>
        </p:nvSpPr>
        <p:spPr>
          <a:xfrm>
            <a:off x="4503728" y="5120328"/>
            <a:ext cx="2070000" cy="461665"/>
          </a:xfrm>
          <a:prstGeom prst="rect">
            <a:avLst/>
          </a:prstGeom>
          <a:noFill/>
          <a:ln w="19050">
            <a:solidFill>
              <a:schemeClr val="tx1"/>
            </a:solidFill>
            <a:prstDash val="sysDot"/>
          </a:ln>
        </p:spPr>
        <p:txBody>
          <a:bodyPr wrap="square" rtlCol="0">
            <a:spAutoFit/>
          </a:bodyPr>
          <a:lstStyle/>
          <a:p>
            <a:r>
              <a:rPr lang="ja-JP" altLang="en-US" sz="1200" dirty="0">
                <a:latin typeface="+mn-ea"/>
              </a:rPr>
              <a:t>心理ワークに参加しにくい生徒が別室で遠隔参加</a:t>
            </a:r>
            <a:endParaRPr lang="en-US" altLang="ja-JP" sz="1200" dirty="0">
              <a:latin typeface="+mn-ea"/>
            </a:endParaRPr>
          </a:p>
        </p:txBody>
      </p:sp>
      <p:pic>
        <p:nvPicPr>
          <p:cNvPr id="1037" name="Picture 13" descr="\\10280sv0fs005\sv02\教育相談室\3_教育支援センター\R2\スマートスクール事業\5－0115総合教育会議資料\画像\41856083-タブレット端末を使用した会議に労働者[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782" y="3714163"/>
            <a:ext cx="1706167" cy="1363475"/>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6855072" y="5122334"/>
            <a:ext cx="2412000" cy="461665"/>
          </a:xfrm>
          <a:prstGeom prst="rect">
            <a:avLst/>
          </a:prstGeom>
          <a:noFill/>
          <a:ln w="19050">
            <a:solidFill>
              <a:schemeClr val="tx1"/>
            </a:solidFill>
            <a:prstDash val="sysDot"/>
          </a:ln>
        </p:spPr>
        <p:txBody>
          <a:bodyPr wrap="square" rtlCol="0">
            <a:spAutoFit/>
          </a:bodyPr>
          <a:lstStyle/>
          <a:p>
            <a:r>
              <a:rPr lang="ja-JP" altLang="en-US" sz="1200" dirty="0">
                <a:latin typeface="+mn-ea"/>
              </a:rPr>
              <a:t>場面緘黙等により体験活動で発言しにくい生徒がチャット機能を使用</a:t>
            </a:r>
            <a:endParaRPr lang="en-US" altLang="ja-JP" sz="1200" dirty="0">
              <a:latin typeface="+mn-ea"/>
            </a:endParaRPr>
          </a:p>
        </p:txBody>
      </p:sp>
      <p:sp>
        <p:nvSpPr>
          <p:cNvPr id="41" name="テキスト ボックス 40"/>
          <p:cNvSpPr txBox="1"/>
          <p:nvPr/>
        </p:nvSpPr>
        <p:spPr>
          <a:xfrm>
            <a:off x="7225182" y="5770397"/>
            <a:ext cx="2088000" cy="461665"/>
          </a:xfrm>
          <a:prstGeom prst="rect">
            <a:avLst/>
          </a:prstGeom>
          <a:noFill/>
          <a:ln w="19050">
            <a:solidFill>
              <a:schemeClr val="tx1"/>
            </a:solidFill>
            <a:prstDash val="sysDot"/>
          </a:ln>
        </p:spPr>
        <p:txBody>
          <a:bodyPr wrap="square" rtlCol="0">
            <a:spAutoFit/>
          </a:bodyPr>
          <a:lstStyle/>
          <a:p>
            <a:r>
              <a:rPr lang="ja-JP" altLang="en-US" sz="1200" dirty="0">
                <a:solidFill>
                  <a:prstClr val="black"/>
                </a:solidFill>
                <a:latin typeface="+mn-ea"/>
              </a:rPr>
              <a:t>生徒による個人記録等のデータベース化で自己理解促進</a:t>
            </a:r>
            <a:endParaRPr lang="en-US" altLang="ja-JP" sz="1200" dirty="0">
              <a:latin typeface="+mn-ea"/>
            </a:endParaRPr>
          </a:p>
        </p:txBody>
      </p:sp>
      <p:sp>
        <p:nvSpPr>
          <p:cNvPr id="42" name="テキスト ボックス 41">
            <a:extLst>
              <a:ext uri="{FF2B5EF4-FFF2-40B4-BE49-F238E27FC236}">
                <a16:creationId xmlns:a16="http://schemas.microsoft.com/office/drawing/2014/main" id="{7DCD218B-DB48-4929-994C-E9872C1614CA}"/>
              </a:ext>
            </a:extLst>
          </p:cNvPr>
          <p:cNvSpPr txBox="1"/>
          <p:nvPr/>
        </p:nvSpPr>
        <p:spPr>
          <a:xfrm>
            <a:off x="4373170" y="6508301"/>
            <a:ext cx="5004000" cy="338554"/>
          </a:xfrm>
          <a:prstGeom prst="rect">
            <a:avLst/>
          </a:prstGeom>
          <a:noFill/>
        </p:spPr>
        <p:txBody>
          <a:bodyPr wrap="square" rtlCol="0">
            <a:spAutoFit/>
          </a:bodyPr>
          <a:lstStyle/>
          <a:p>
            <a:r>
              <a:rPr kumimoji="1" lang="ja-JP" altLang="en-US" sz="1600" b="1" dirty="0"/>
              <a:t>➡在籍校との連携を強め、社会的自立や学校復帰を支援　　</a:t>
            </a:r>
          </a:p>
        </p:txBody>
      </p:sp>
      <p:pic>
        <p:nvPicPr>
          <p:cNvPr id="3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596" y="1324266"/>
            <a:ext cx="1388723" cy="138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10280sv0fs005\sv02\教育相談室\3_教育支援センター\R2\スマートスクール事業\5－0115総合教育会議資料\画像\enkaku_iryou_doctor_ma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596263" y="2297731"/>
            <a:ext cx="1029493" cy="89309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4521978" y="906091"/>
            <a:ext cx="3591859" cy="35999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a:r>
              <a:rPr lang="ja-JP" altLang="en-US" sz="1400" b="1" dirty="0">
                <a:solidFill>
                  <a:schemeClr val="tx1"/>
                </a:solidFill>
                <a:latin typeface="+mn-ea"/>
              </a:rPr>
              <a:t>在籍校の担任等との面談・連絡・学習支援</a:t>
            </a:r>
            <a:endParaRPr lang="en-US" altLang="ja-JP" sz="1400" dirty="0">
              <a:solidFill>
                <a:schemeClr val="tx1"/>
              </a:solidFill>
              <a:latin typeface="+mn-ea"/>
            </a:endParaRPr>
          </a:p>
        </p:txBody>
      </p:sp>
      <p:sp>
        <p:nvSpPr>
          <p:cNvPr id="31" name="角丸四角形 30"/>
          <p:cNvSpPr/>
          <p:nvPr/>
        </p:nvSpPr>
        <p:spPr bwMode="auto">
          <a:xfrm>
            <a:off x="4663320" y="1368040"/>
            <a:ext cx="951821" cy="279400"/>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ysClr val="windowText" lastClr="000000"/>
                </a:solidFill>
              </a:rPr>
              <a:t>在籍校</a:t>
            </a:r>
          </a:p>
        </p:txBody>
      </p:sp>
      <p:sp>
        <p:nvSpPr>
          <p:cNvPr id="32" name="テキスト ボックス 31"/>
          <p:cNvSpPr txBox="1"/>
          <p:nvPr/>
        </p:nvSpPr>
        <p:spPr>
          <a:xfrm>
            <a:off x="4550184" y="5729679"/>
            <a:ext cx="1548000" cy="646331"/>
          </a:xfrm>
          <a:prstGeom prst="rect">
            <a:avLst/>
          </a:prstGeom>
          <a:noFill/>
          <a:ln w="19050">
            <a:solidFill>
              <a:schemeClr val="tx1"/>
            </a:solidFill>
            <a:prstDash val="sysDot"/>
          </a:ln>
        </p:spPr>
        <p:txBody>
          <a:bodyPr wrap="square" rtlCol="0">
            <a:spAutoFit/>
          </a:bodyPr>
          <a:lstStyle/>
          <a:p>
            <a:r>
              <a:rPr lang="ja-JP" altLang="en-US" sz="1200" dirty="0">
                <a:latin typeface="+mn-ea"/>
              </a:rPr>
              <a:t>在籍校</a:t>
            </a:r>
            <a:r>
              <a:rPr lang="ja-JP" altLang="en-US" sz="1200" dirty="0">
                <a:solidFill>
                  <a:prstClr val="black"/>
                </a:solidFill>
                <a:latin typeface="+mn-ea"/>
              </a:rPr>
              <a:t>と同等の</a:t>
            </a:r>
            <a:r>
              <a:rPr lang="en-US" altLang="ja-JP" sz="1200" dirty="0">
                <a:solidFill>
                  <a:prstClr val="black"/>
                </a:solidFill>
                <a:latin typeface="+mn-ea"/>
              </a:rPr>
              <a:t>ICT</a:t>
            </a:r>
            <a:r>
              <a:rPr lang="ja-JP" altLang="en-US" sz="1200" dirty="0">
                <a:solidFill>
                  <a:prstClr val="black"/>
                </a:solidFill>
                <a:latin typeface="+mn-ea"/>
              </a:rPr>
              <a:t>による学習環境を整備し、学校復帰を支援</a:t>
            </a:r>
            <a:endParaRPr lang="en-US" altLang="ja-JP" sz="1200" dirty="0">
              <a:solidFill>
                <a:prstClr val="black"/>
              </a:solidFill>
              <a:latin typeface="+mn-ea"/>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3866" y="1647441"/>
            <a:ext cx="1157853" cy="68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10280sv0fs005\sv02\教育相談室\3_教育支援センター\R2\スマートスクール事業\5－0115総合教育会議資料\画像\enkaku_iryou_ma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8538" y="2226523"/>
            <a:ext cx="1093180" cy="972930"/>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a:off x="5632391" y="1266089"/>
            <a:ext cx="2232000" cy="467820"/>
          </a:xfrm>
          <a:prstGeom prst="leftRightArrow">
            <a:avLst>
              <a:gd name="adj1" fmla="val 50000"/>
              <a:gd name="adj2" fmla="val 27830"/>
            </a:avLst>
          </a:prstGeom>
          <a:pattFill prst="plaid">
            <a:fgClr>
              <a:srgbClr val="97D2FF"/>
            </a:fgClr>
            <a:bgClr>
              <a:schemeClr val="bg1"/>
            </a:bgClr>
          </a:patt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769250" y="4234726"/>
            <a:ext cx="582250" cy="71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円/楕円 8"/>
          <p:cNvSpPr/>
          <p:nvPr/>
        </p:nvSpPr>
        <p:spPr>
          <a:xfrm>
            <a:off x="5592668" y="4140679"/>
            <a:ext cx="504000" cy="180000"/>
          </a:xfrm>
          <a:prstGeom prst="ellipse">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ja-JP" altLang="en-US" sz="1000" dirty="0"/>
              <a:t>別室</a:t>
            </a:r>
          </a:p>
        </p:txBody>
      </p:sp>
      <p:sp>
        <p:nvSpPr>
          <p:cNvPr id="17" name="テキスト ボックス 16"/>
          <p:cNvSpPr txBox="1"/>
          <p:nvPr/>
        </p:nvSpPr>
        <p:spPr>
          <a:xfrm>
            <a:off x="6300901" y="1370443"/>
            <a:ext cx="899276" cy="276999"/>
          </a:xfrm>
          <a:prstGeom prst="rect">
            <a:avLst/>
          </a:prstGeom>
          <a:noFill/>
        </p:spPr>
        <p:txBody>
          <a:bodyPr wrap="square" rtlCol="0">
            <a:spAutoFit/>
          </a:bodyPr>
          <a:lstStyle/>
          <a:p>
            <a:r>
              <a:rPr kumimoji="1" lang="ja-JP" altLang="en-US" sz="1200" b="1" i="1" dirty="0"/>
              <a:t>ネット回線</a:t>
            </a:r>
          </a:p>
        </p:txBody>
      </p:sp>
      <p:sp>
        <p:nvSpPr>
          <p:cNvPr id="33" name="テキスト ボックス 32"/>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en-US" altLang="ja-JP" sz="2400" dirty="0" smtClean="0">
                <a:latin typeface="Meiryo UI" panose="020B0604030504040204" pitchFamily="50" charset="-128"/>
                <a:ea typeface="Meiryo UI" panose="020B0604030504040204" pitchFamily="50" charset="-128"/>
              </a:rPr>
              <a:t>10</a:t>
            </a:r>
            <a:endParaRPr kumimoji="1" lang="ja-JP" altLang="en-US" dirty="0">
              <a:latin typeface="Meiryo UI" panose="020B0604030504040204" pitchFamily="50" charset="-128"/>
              <a:ea typeface="Meiryo UI" panose="020B0604030504040204" pitchFamily="50" charset="-128"/>
            </a:endParaRPr>
          </a:p>
        </p:txBody>
      </p:sp>
      <p:graphicFrame>
        <p:nvGraphicFramePr>
          <p:cNvPr id="23" name="グラフ 22"/>
          <p:cNvGraphicFramePr/>
          <p:nvPr>
            <p:extLst>
              <p:ext uri="{D42A27DB-BD31-4B8C-83A1-F6EECF244321}">
                <p14:modId xmlns:p14="http://schemas.microsoft.com/office/powerpoint/2010/main" val="2802041322"/>
              </p:ext>
            </p:extLst>
          </p:nvPr>
        </p:nvGraphicFramePr>
        <p:xfrm>
          <a:off x="681015" y="3687411"/>
          <a:ext cx="2671200" cy="24948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2027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6B96AE25-99AF-43A1-B634-447E6387ED9E}"/>
              </a:ext>
            </a:extLst>
          </p:cNvPr>
          <p:cNvSpPr/>
          <p:nvPr/>
        </p:nvSpPr>
        <p:spPr>
          <a:xfrm>
            <a:off x="4581939" y="5936974"/>
            <a:ext cx="4585252"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dirty="0">
              <a:solidFill>
                <a:prstClr val="white"/>
              </a:solidFill>
              <a:latin typeface="Meiryo UI"/>
              <a:ea typeface="Meiryo UI"/>
            </a:endParaRPr>
          </a:p>
        </p:txBody>
      </p:sp>
      <p:sp>
        <p:nvSpPr>
          <p:cNvPr id="2" name="正方形/長方形 1">
            <a:extLst>
              <a:ext uri="{FF2B5EF4-FFF2-40B4-BE49-F238E27FC236}">
                <a16:creationId xmlns:a16="http://schemas.microsoft.com/office/drawing/2014/main" id="{69A66B4F-DFB0-48FA-801F-80248DEFB107}"/>
              </a:ext>
            </a:extLst>
          </p:cNvPr>
          <p:cNvSpPr/>
          <p:nvPr/>
        </p:nvSpPr>
        <p:spPr>
          <a:xfrm>
            <a:off x="4581939" y="3114263"/>
            <a:ext cx="4585252" cy="7686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Meiryo UI"/>
              <a:ea typeface="Meiryo UI"/>
            </a:endParaRPr>
          </a:p>
        </p:txBody>
      </p:sp>
      <p:sp>
        <p:nvSpPr>
          <p:cNvPr id="13" name="正方形/長方形 12">
            <a:extLst>
              <a:ext uri="{FF2B5EF4-FFF2-40B4-BE49-F238E27FC236}">
                <a16:creationId xmlns:a16="http://schemas.microsoft.com/office/drawing/2014/main" id="{8EE38143-BF09-4F4B-86E5-26431DD1863D}"/>
              </a:ext>
            </a:extLst>
          </p:cNvPr>
          <p:cNvSpPr/>
          <p:nvPr/>
        </p:nvSpPr>
        <p:spPr>
          <a:xfrm>
            <a:off x="381000" y="1"/>
            <a:ext cx="9144000" cy="373487"/>
          </a:xfrm>
          <a:prstGeom prst="rect">
            <a:avLst/>
          </a:prstGeom>
          <a:solidFill>
            <a:srgbClr val="00206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sz="2400" b="1">
                <a:solidFill>
                  <a:prstClr val="white"/>
                </a:solidFill>
                <a:latin typeface="Meiryo UI"/>
                <a:ea typeface="Meiryo UI"/>
              </a:rPr>
              <a:t>ICT</a:t>
            </a:r>
            <a:r>
              <a:rPr kumimoji="1" lang="ja-JP" altLang="en-US" sz="2400" b="1" dirty="0">
                <a:solidFill>
                  <a:prstClr val="white"/>
                </a:solidFill>
                <a:latin typeface="Meiryo UI"/>
                <a:ea typeface="Meiryo UI"/>
              </a:rPr>
              <a:t>を活用した支援学校での就労支援</a:t>
            </a:r>
            <a:endParaRPr kumimoji="1" lang="en-US" altLang="ja-JP" sz="2400" b="1" dirty="0">
              <a:solidFill>
                <a:prstClr val="white"/>
              </a:solidFill>
              <a:latin typeface="Meiryo UI"/>
              <a:ea typeface="Meiryo UI"/>
            </a:endParaRPr>
          </a:p>
        </p:txBody>
      </p:sp>
      <p:sp>
        <p:nvSpPr>
          <p:cNvPr id="16" name="角丸四角形 13">
            <a:extLst>
              <a:ext uri="{FF2B5EF4-FFF2-40B4-BE49-F238E27FC236}">
                <a16:creationId xmlns:a16="http://schemas.microsoft.com/office/drawing/2014/main" id="{5175EF5D-886E-45B8-9814-813977C20540}"/>
              </a:ext>
            </a:extLst>
          </p:cNvPr>
          <p:cNvSpPr/>
          <p:nvPr/>
        </p:nvSpPr>
        <p:spPr>
          <a:xfrm>
            <a:off x="538192" y="675862"/>
            <a:ext cx="3010079" cy="6016487"/>
          </a:xfrm>
          <a:prstGeom prst="roundRect">
            <a:avLst>
              <a:gd name="adj" fmla="val 8742"/>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defRPr/>
            </a:pPr>
            <a:r>
              <a:rPr kumimoji="1" lang="ja-JP" altLang="en-US" sz="1400" dirty="0">
                <a:solidFill>
                  <a:prstClr val="black"/>
                </a:solidFill>
                <a:latin typeface="Meiryo UI"/>
                <a:ea typeface="Meiryo UI"/>
              </a:rPr>
              <a:t>〇　知的障がいの児童生徒数は</a:t>
            </a:r>
            <a:r>
              <a:rPr kumimoji="1" lang="en-US" altLang="ja-JP" sz="1400" dirty="0">
                <a:solidFill>
                  <a:prstClr val="black"/>
                </a:solidFill>
                <a:latin typeface="Meiryo UI"/>
                <a:ea typeface="Meiryo UI"/>
              </a:rPr>
              <a:t>H28</a:t>
            </a:r>
            <a:br>
              <a:rPr kumimoji="1" lang="en-US" altLang="ja-JP" sz="1400" dirty="0">
                <a:solidFill>
                  <a:prstClr val="black"/>
                </a:solidFill>
                <a:latin typeface="Meiryo UI"/>
                <a:ea typeface="Meiryo UI"/>
              </a:rPr>
            </a:br>
            <a:r>
              <a:rPr kumimoji="1" lang="ja-JP" altLang="en-US" sz="1400" dirty="0">
                <a:solidFill>
                  <a:prstClr val="black"/>
                </a:solidFill>
                <a:latin typeface="Meiryo UI"/>
                <a:ea typeface="Meiryo UI"/>
              </a:rPr>
              <a:t>　からの</a:t>
            </a:r>
            <a:r>
              <a:rPr kumimoji="1" lang="en-US" altLang="ja-JP" sz="1400" dirty="0">
                <a:solidFill>
                  <a:prstClr val="black"/>
                </a:solidFill>
                <a:latin typeface="Meiryo UI"/>
                <a:ea typeface="Meiryo UI"/>
              </a:rPr>
              <a:t>10</a:t>
            </a:r>
            <a:r>
              <a:rPr kumimoji="1" lang="ja-JP" altLang="en-US" sz="1400" dirty="0">
                <a:solidFill>
                  <a:prstClr val="black"/>
                </a:solidFill>
                <a:latin typeface="Meiryo UI"/>
                <a:ea typeface="Meiryo UI"/>
              </a:rPr>
              <a:t>年間で約</a:t>
            </a:r>
            <a:r>
              <a:rPr kumimoji="1" lang="en-US" altLang="ja-JP" sz="1400" dirty="0">
                <a:solidFill>
                  <a:prstClr val="black"/>
                </a:solidFill>
                <a:latin typeface="Meiryo UI"/>
                <a:ea typeface="Meiryo UI"/>
              </a:rPr>
              <a:t>1400</a:t>
            </a:r>
            <a:r>
              <a:rPr kumimoji="1" lang="ja-JP" altLang="en-US" sz="1400" dirty="0">
                <a:solidFill>
                  <a:prstClr val="black"/>
                </a:solidFill>
                <a:latin typeface="Meiryo UI"/>
                <a:ea typeface="Meiryo UI"/>
              </a:rPr>
              <a:t>人が増加</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する見込み</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〇　「子ども一人ひとりの自立と社会　　</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参加に向け、</a:t>
            </a:r>
            <a:r>
              <a:rPr kumimoji="1" lang="ja-JP" altLang="en-US" sz="1400" b="1" dirty="0">
                <a:solidFill>
                  <a:prstClr val="black"/>
                </a:solidFill>
                <a:latin typeface="Meiryo UI"/>
                <a:ea typeface="Meiryo UI"/>
              </a:rPr>
              <a:t>早期からのキャリア教</a:t>
            </a:r>
            <a:endParaRPr kumimoji="1" lang="en-US" altLang="ja-JP" sz="1400" b="1"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　育を充実させるなど、就労をはじめ</a:t>
            </a:r>
            <a:endParaRPr kumimoji="1" lang="en-US" altLang="ja-JP" sz="1400" b="1"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　とした支援を強化していく。</a:t>
            </a:r>
            <a:r>
              <a:rPr kumimoji="1" lang="ja-JP" altLang="en-US" sz="1050" b="1" dirty="0">
                <a:solidFill>
                  <a:prstClr val="black"/>
                </a:solidFill>
                <a:latin typeface="Meiryo UI"/>
                <a:ea typeface="Meiryo UI"/>
              </a:rPr>
              <a:t>（</a:t>
            </a:r>
            <a:r>
              <a:rPr kumimoji="1" lang="en-US" altLang="ja-JP" sz="1050" b="1" dirty="0">
                <a:solidFill>
                  <a:prstClr val="black"/>
                </a:solidFill>
                <a:latin typeface="Meiryo UI"/>
                <a:ea typeface="Meiryo UI"/>
              </a:rPr>
              <a:t>R1</a:t>
            </a:r>
            <a:r>
              <a:rPr kumimoji="1" lang="ja-JP" altLang="en-US" sz="1050" b="1" dirty="0">
                <a:solidFill>
                  <a:prstClr val="black"/>
                </a:solidFill>
                <a:latin typeface="Meiryo UI"/>
                <a:ea typeface="Meiryo UI"/>
              </a:rPr>
              <a:t>点検　</a:t>
            </a:r>
            <a:endParaRPr kumimoji="1" lang="en-US" altLang="ja-JP" sz="1050" b="1" dirty="0">
              <a:solidFill>
                <a:prstClr val="black"/>
              </a:solidFill>
              <a:latin typeface="Meiryo UI"/>
              <a:ea typeface="Meiryo UI"/>
            </a:endParaRPr>
          </a:p>
          <a:p>
            <a:pPr indent="-457200">
              <a:defRPr/>
            </a:pPr>
            <a:r>
              <a:rPr kumimoji="1" lang="ja-JP" altLang="en-US" sz="1050" b="1" dirty="0">
                <a:solidFill>
                  <a:prstClr val="black"/>
                </a:solidFill>
                <a:latin typeface="Meiryo UI"/>
                <a:ea typeface="Meiryo UI"/>
              </a:rPr>
              <a:t>　及び評価報告書）</a:t>
            </a:r>
            <a:r>
              <a:rPr kumimoji="1" lang="ja-JP" altLang="en-US" sz="1400" dirty="0">
                <a:solidFill>
                  <a:prstClr val="black"/>
                </a:solidFill>
                <a:latin typeface="Meiryo UI"/>
                <a:ea typeface="Meiryo UI"/>
              </a:rPr>
              <a:t>」と記載しており、　</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個々の特性に応じた学習教材の</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整備が急務</a:t>
            </a:r>
            <a:endParaRPr kumimoji="1" lang="en-US" altLang="ja-JP" sz="1400" dirty="0">
              <a:solidFill>
                <a:prstClr val="black"/>
              </a:solidFill>
              <a:latin typeface="Meiryo UI"/>
              <a:ea typeface="Meiryo UI"/>
            </a:endParaRPr>
          </a:p>
          <a:p>
            <a:pPr indent="-457200">
              <a:defRPr/>
            </a:pPr>
            <a:endParaRPr kumimoji="1" lang="en-US" altLang="ja-JP" sz="12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〇　全国平均を下回る支援学校の就　　　　</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職率の上昇に向け、特に就職率</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a:t>
            </a:r>
            <a:r>
              <a:rPr kumimoji="1" lang="en-US" altLang="ja-JP" sz="1400" dirty="0">
                <a:solidFill>
                  <a:prstClr val="black"/>
                </a:solidFill>
                <a:latin typeface="Meiryo UI"/>
                <a:ea typeface="Meiryo UI"/>
              </a:rPr>
              <a:t>1</a:t>
            </a:r>
            <a:r>
              <a:rPr kumimoji="1" lang="ja-JP" altLang="en-US" sz="1400" dirty="0">
                <a:solidFill>
                  <a:prstClr val="black"/>
                </a:solidFill>
                <a:latin typeface="Meiryo UI"/>
                <a:ea typeface="Meiryo UI"/>
              </a:rPr>
              <a:t>桁台の支援学校や、</a:t>
            </a:r>
            <a:r>
              <a:rPr kumimoji="1" lang="en-US" altLang="ja-JP" sz="1400" dirty="0">
                <a:solidFill>
                  <a:prstClr val="black"/>
                </a:solidFill>
                <a:latin typeface="Meiryo UI"/>
                <a:ea typeface="Meiryo UI"/>
              </a:rPr>
              <a:t>7</a:t>
            </a:r>
            <a:r>
              <a:rPr kumimoji="1" lang="ja-JP" altLang="en-US" sz="1400" dirty="0">
                <a:solidFill>
                  <a:prstClr val="black"/>
                </a:solidFill>
                <a:latin typeface="Meiryo UI"/>
                <a:ea typeface="Meiryo UI"/>
              </a:rPr>
              <a:t>割程度の　</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高等支援学校で改善が必要</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100" dirty="0">
                <a:solidFill>
                  <a:prstClr val="black"/>
                </a:solidFill>
                <a:latin typeface="Meiryo UI"/>
                <a:ea typeface="Meiryo UI"/>
              </a:rPr>
              <a:t>　　・</a:t>
            </a:r>
            <a:r>
              <a:rPr kumimoji="1" lang="en-US" altLang="ja-JP" sz="1100" dirty="0">
                <a:solidFill>
                  <a:prstClr val="black"/>
                </a:solidFill>
                <a:latin typeface="Meiryo UI"/>
                <a:ea typeface="Meiryo UI"/>
              </a:rPr>
              <a:t>H30</a:t>
            </a:r>
            <a:r>
              <a:rPr kumimoji="1" lang="ja-JP" altLang="en-US" sz="1100" dirty="0">
                <a:solidFill>
                  <a:prstClr val="black"/>
                </a:solidFill>
                <a:latin typeface="Meiryo UI"/>
                <a:ea typeface="Meiryo UI"/>
              </a:rPr>
              <a:t>年度就職率：</a:t>
            </a:r>
            <a:r>
              <a:rPr kumimoji="1" lang="en-US" altLang="ja-JP" sz="1100" dirty="0">
                <a:solidFill>
                  <a:prstClr val="black"/>
                </a:solidFill>
                <a:latin typeface="Meiryo UI"/>
                <a:ea typeface="Meiryo UI"/>
              </a:rPr>
              <a:t>28.7</a:t>
            </a:r>
            <a:r>
              <a:rPr kumimoji="1" lang="ja-JP" altLang="en-US" sz="1100" dirty="0">
                <a:solidFill>
                  <a:prstClr val="black"/>
                </a:solidFill>
                <a:latin typeface="Meiryo UI"/>
                <a:ea typeface="Meiryo UI"/>
              </a:rPr>
              <a:t>％</a:t>
            </a:r>
            <a:endParaRPr kumimoji="1" lang="en-US" altLang="ja-JP" sz="1100" dirty="0">
              <a:solidFill>
                <a:prstClr val="black"/>
              </a:solidFill>
              <a:latin typeface="Meiryo UI"/>
              <a:ea typeface="Meiryo UI"/>
            </a:endParaRPr>
          </a:p>
          <a:p>
            <a:pPr indent="-457200">
              <a:defRPr/>
            </a:pPr>
            <a:r>
              <a:rPr kumimoji="1" lang="ja-JP" altLang="en-US" sz="1100" dirty="0">
                <a:solidFill>
                  <a:prstClr val="black"/>
                </a:solidFill>
                <a:latin typeface="Meiryo UI"/>
                <a:ea typeface="Meiryo UI"/>
              </a:rPr>
              <a:t>　　　（全国比▲</a:t>
            </a:r>
            <a:r>
              <a:rPr kumimoji="1" lang="en-US" altLang="ja-JP" sz="1100" dirty="0">
                <a:solidFill>
                  <a:prstClr val="black"/>
                </a:solidFill>
                <a:latin typeface="Meiryo UI"/>
                <a:ea typeface="Meiryo UI"/>
              </a:rPr>
              <a:t>5.3</a:t>
            </a:r>
            <a:r>
              <a:rPr kumimoji="1" lang="ja-JP" altLang="en-US" sz="1100" dirty="0">
                <a:solidFill>
                  <a:prstClr val="black"/>
                </a:solidFill>
                <a:latin typeface="Meiryo UI"/>
                <a:ea typeface="Meiryo UI"/>
              </a:rPr>
              <a:t>ポイント）</a:t>
            </a:r>
            <a:endParaRPr kumimoji="1" lang="en-US" altLang="ja-JP" sz="1100" dirty="0">
              <a:solidFill>
                <a:prstClr val="black"/>
              </a:solidFill>
              <a:latin typeface="Meiryo UI"/>
              <a:ea typeface="Meiryo UI"/>
            </a:endParaRPr>
          </a:p>
          <a:p>
            <a:pPr indent="-457200">
              <a:defRPr/>
            </a:pPr>
            <a:endParaRPr kumimoji="1" lang="en-US" altLang="ja-JP" sz="1100" dirty="0">
              <a:solidFill>
                <a:prstClr val="black"/>
              </a:solidFill>
              <a:latin typeface="Meiryo UI"/>
              <a:ea typeface="Meiryo UI"/>
            </a:endParaRPr>
          </a:p>
          <a:p>
            <a:pPr indent="-457200">
              <a:defRPr/>
            </a:pPr>
            <a:r>
              <a:rPr kumimoji="1" lang="ja-JP" altLang="en-US" sz="1100" dirty="0">
                <a:solidFill>
                  <a:prstClr val="black"/>
                </a:solidFill>
                <a:latin typeface="Meiryo UI"/>
                <a:ea typeface="Meiryo UI"/>
              </a:rPr>
              <a:t>　　・</a:t>
            </a:r>
            <a:r>
              <a:rPr kumimoji="1" lang="en-US" altLang="ja-JP" sz="1100" dirty="0">
                <a:solidFill>
                  <a:prstClr val="black"/>
                </a:solidFill>
                <a:latin typeface="Meiryo UI"/>
                <a:ea typeface="Meiryo UI"/>
              </a:rPr>
              <a:t>H30</a:t>
            </a:r>
            <a:r>
              <a:rPr kumimoji="1" lang="ja-JP" altLang="en-US" sz="1100" dirty="0">
                <a:solidFill>
                  <a:prstClr val="black"/>
                </a:solidFill>
                <a:latin typeface="Meiryo UI"/>
                <a:ea typeface="Meiryo UI"/>
              </a:rPr>
              <a:t>年度　府立支援学校における</a:t>
            </a:r>
            <a:endParaRPr kumimoji="1" lang="en-US" altLang="ja-JP" sz="1100" dirty="0">
              <a:solidFill>
                <a:prstClr val="black"/>
              </a:solidFill>
              <a:latin typeface="Meiryo UI"/>
              <a:ea typeface="Meiryo UI"/>
            </a:endParaRPr>
          </a:p>
          <a:p>
            <a:pPr indent="-457200">
              <a:defRPr/>
            </a:pPr>
            <a:r>
              <a:rPr kumimoji="1" lang="ja-JP" altLang="en-US" sz="1100" dirty="0">
                <a:solidFill>
                  <a:prstClr val="black"/>
                </a:solidFill>
                <a:latin typeface="Meiryo UI"/>
                <a:ea typeface="Meiryo UI"/>
              </a:rPr>
              <a:t>　　　就職希望者に対する就職率：</a:t>
            </a:r>
            <a:r>
              <a:rPr kumimoji="1" lang="en-US" altLang="ja-JP" sz="1100" dirty="0">
                <a:solidFill>
                  <a:prstClr val="black"/>
                </a:solidFill>
                <a:latin typeface="Meiryo UI"/>
                <a:ea typeface="Meiryo UI"/>
              </a:rPr>
              <a:t>92.8</a:t>
            </a:r>
            <a:r>
              <a:rPr kumimoji="1" lang="ja-JP" altLang="en-US" sz="1100" dirty="0">
                <a:solidFill>
                  <a:prstClr val="black"/>
                </a:solidFill>
                <a:latin typeface="Meiryo UI"/>
                <a:ea typeface="Meiryo UI"/>
              </a:rPr>
              <a:t>％</a:t>
            </a: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srgbClr val="FF0000"/>
              </a:solidFill>
              <a:latin typeface="Meiryo UI"/>
              <a:ea typeface="Meiryo UI"/>
            </a:endParaRPr>
          </a:p>
          <a:p>
            <a:pPr indent="-457200">
              <a:defRPr/>
            </a:pPr>
            <a:endParaRPr kumimoji="1" lang="en-US" altLang="ja-JP" sz="1400" dirty="0">
              <a:solidFill>
                <a:srgbClr val="FF0000"/>
              </a:solidFill>
              <a:latin typeface="Meiryo UI"/>
              <a:ea typeface="Meiryo UI"/>
            </a:endParaRPr>
          </a:p>
          <a:p>
            <a:pPr indent="-457200">
              <a:defRPr/>
            </a:pPr>
            <a:endParaRPr kumimoji="1" lang="en-US" altLang="ja-JP" sz="1400" dirty="0">
              <a:solidFill>
                <a:prstClr val="black"/>
              </a:solidFill>
              <a:latin typeface="Meiryo UI"/>
              <a:ea typeface="Meiryo UI"/>
            </a:endParaRPr>
          </a:p>
        </p:txBody>
      </p:sp>
      <p:sp>
        <p:nvSpPr>
          <p:cNvPr id="17" name="角丸四角形 1">
            <a:extLst>
              <a:ext uri="{FF2B5EF4-FFF2-40B4-BE49-F238E27FC236}">
                <a16:creationId xmlns:a16="http://schemas.microsoft.com/office/drawing/2014/main" id="{DCA3CFE7-96F8-4349-AEB9-F057ECE95FD9}"/>
              </a:ext>
            </a:extLst>
          </p:cNvPr>
          <p:cNvSpPr/>
          <p:nvPr/>
        </p:nvSpPr>
        <p:spPr>
          <a:xfrm>
            <a:off x="455590" y="511298"/>
            <a:ext cx="1451633"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dirty="0">
                <a:solidFill>
                  <a:prstClr val="white"/>
                </a:solidFill>
                <a:latin typeface="Meiryo UI"/>
                <a:ea typeface="Meiryo UI"/>
              </a:rPr>
              <a:t>現状と課題</a:t>
            </a:r>
          </a:p>
        </p:txBody>
      </p:sp>
      <p:sp>
        <p:nvSpPr>
          <p:cNvPr id="21" name="角丸四角形 13">
            <a:extLst>
              <a:ext uri="{FF2B5EF4-FFF2-40B4-BE49-F238E27FC236}">
                <a16:creationId xmlns:a16="http://schemas.microsoft.com/office/drawing/2014/main" id="{DE1575EE-FE5F-471B-9570-2E12BF89B67C}"/>
              </a:ext>
            </a:extLst>
          </p:cNvPr>
          <p:cNvSpPr/>
          <p:nvPr/>
        </p:nvSpPr>
        <p:spPr>
          <a:xfrm>
            <a:off x="4396409" y="675860"/>
            <a:ext cx="4971400" cy="5796000"/>
          </a:xfrm>
          <a:prstGeom prst="roundRect">
            <a:avLst>
              <a:gd name="adj" fmla="val 5810"/>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defRPr/>
            </a:pPr>
            <a:endParaRPr kumimoji="1" lang="en-US" altLang="ja-JP" sz="1400"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①</a:t>
            </a:r>
            <a:r>
              <a:rPr kumimoji="1" lang="en-US" altLang="ja-JP" sz="1400" b="1" dirty="0">
                <a:solidFill>
                  <a:prstClr val="black"/>
                </a:solidFill>
                <a:latin typeface="Meiryo UI"/>
                <a:ea typeface="Meiryo UI"/>
              </a:rPr>
              <a:t>VR</a:t>
            </a:r>
            <a:r>
              <a:rPr kumimoji="1" lang="ja-JP" altLang="en-US" sz="1400" b="1" dirty="0">
                <a:solidFill>
                  <a:prstClr val="black"/>
                </a:solidFill>
                <a:latin typeface="Meiryo UI"/>
                <a:ea typeface="Meiryo UI"/>
              </a:rPr>
              <a:t>を活用したソーシャルスキルトレーニング</a:t>
            </a:r>
            <a:endParaRPr kumimoji="1" lang="en-US" altLang="ja-JP" sz="1400" b="1"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学校の教室にいながら、さまざまな社会空間や生活場面を体験することができる。また、模擬面接や実際の就労場面を実体験することが可能。</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・適切な言葉遣いや人間関係の構築など、社会生活に必要な</a:t>
            </a:r>
            <a:r>
              <a:rPr kumimoji="1" lang="en-US" altLang="ja-JP" sz="1400" dirty="0">
                <a:solidFill>
                  <a:prstClr val="black"/>
                </a:solidFill>
                <a:latin typeface="Meiryo UI"/>
                <a:ea typeface="Meiryo UI"/>
              </a:rPr>
              <a:t/>
            </a:r>
            <a:br>
              <a:rPr kumimoji="1" lang="en-US" altLang="ja-JP" sz="1400" dirty="0">
                <a:solidFill>
                  <a:prstClr val="black"/>
                </a:solidFill>
                <a:latin typeface="Meiryo UI"/>
                <a:ea typeface="Meiryo UI"/>
              </a:rPr>
            </a:br>
            <a:r>
              <a:rPr kumimoji="1" lang="ja-JP" altLang="en-US" sz="1400" dirty="0">
                <a:solidFill>
                  <a:prstClr val="black"/>
                </a:solidFill>
                <a:latin typeface="Meiryo UI"/>
                <a:ea typeface="Meiryo UI"/>
              </a:rPr>
              <a:t>　　コミュニケーション能力の育成</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・卒業生の就職率・就職後の定着率の向上</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②個別最適化（</a:t>
            </a:r>
            <a:r>
              <a:rPr kumimoji="1" lang="en-US" altLang="ja-JP" sz="1400" b="1" dirty="0">
                <a:solidFill>
                  <a:prstClr val="black"/>
                </a:solidFill>
                <a:latin typeface="Meiryo UI"/>
                <a:ea typeface="Meiryo UI"/>
              </a:rPr>
              <a:t>AI</a:t>
            </a:r>
            <a:r>
              <a:rPr kumimoji="1" lang="ja-JP" altLang="en-US" sz="1400" b="1" dirty="0">
                <a:solidFill>
                  <a:prstClr val="black"/>
                </a:solidFill>
                <a:latin typeface="Meiryo UI"/>
                <a:ea typeface="Meiryo UI"/>
              </a:rPr>
              <a:t>）ドリルの開発≪大学等との連携≫</a:t>
            </a:r>
            <a:endParaRPr kumimoji="1" lang="en-US" altLang="ja-JP" sz="1400" b="1"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障がいの程度や学習進度は個々の生徒によって大きく異なるため、レベルや苦手分野、弱点などを</a:t>
            </a:r>
            <a:r>
              <a:rPr kumimoji="1" lang="en-US" altLang="ja-JP" sz="1400" dirty="0">
                <a:solidFill>
                  <a:prstClr val="black"/>
                </a:solidFill>
                <a:latin typeface="Meiryo UI"/>
                <a:ea typeface="Meiryo UI"/>
              </a:rPr>
              <a:t>AI</a:t>
            </a:r>
            <a:r>
              <a:rPr kumimoji="1" lang="ja-JP" altLang="en-US" sz="1400" dirty="0">
                <a:solidFill>
                  <a:prstClr val="black"/>
                </a:solidFill>
                <a:latin typeface="Meiryo UI"/>
                <a:ea typeface="Meiryo UI"/>
              </a:rPr>
              <a:t>（人工知能）が分析し、一人ひとりに適した「課題」を提示する。</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・個々の能力に応じ、得意分野を伸ばす</a:t>
            </a:r>
            <a:endParaRPr kumimoji="1" lang="en-US" altLang="ja-JP" sz="1400"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・キャリア教育、就労支援の充実</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p:txBody>
      </p:sp>
      <p:sp>
        <p:nvSpPr>
          <p:cNvPr id="24" name="矢印: ストライプ 23">
            <a:extLst>
              <a:ext uri="{FF2B5EF4-FFF2-40B4-BE49-F238E27FC236}">
                <a16:creationId xmlns:a16="http://schemas.microsoft.com/office/drawing/2014/main" id="{714B96BC-FB69-46AE-BDAD-20FEC35F0C0B}"/>
              </a:ext>
            </a:extLst>
          </p:cNvPr>
          <p:cNvSpPr/>
          <p:nvPr/>
        </p:nvSpPr>
        <p:spPr>
          <a:xfrm>
            <a:off x="3548271" y="1908314"/>
            <a:ext cx="848139" cy="357808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kumimoji="1" lang="ja-JP" altLang="en-US">
              <a:solidFill>
                <a:prstClr val="white"/>
              </a:solidFill>
              <a:latin typeface="Meiryo UI"/>
              <a:ea typeface="Meiryo UI"/>
            </a:endParaRPr>
          </a:p>
        </p:txBody>
      </p:sp>
      <p:sp>
        <p:nvSpPr>
          <p:cNvPr id="25" name="角丸四角形 1">
            <a:extLst>
              <a:ext uri="{FF2B5EF4-FFF2-40B4-BE49-F238E27FC236}">
                <a16:creationId xmlns:a16="http://schemas.microsoft.com/office/drawing/2014/main" id="{53222EC3-32DE-4AA8-9308-6B76681AB08B}"/>
              </a:ext>
            </a:extLst>
          </p:cNvPr>
          <p:cNvSpPr/>
          <p:nvPr/>
        </p:nvSpPr>
        <p:spPr>
          <a:xfrm>
            <a:off x="4222341" y="511299"/>
            <a:ext cx="3024000"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dirty="0">
                <a:solidFill>
                  <a:prstClr val="white"/>
                </a:solidFill>
                <a:latin typeface="Meiryo UI"/>
                <a:ea typeface="Meiryo UI"/>
              </a:rPr>
              <a:t>ICT</a:t>
            </a:r>
            <a:r>
              <a:rPr kumimoji="1" lang="ja-JP" altLang="en-US" dirty="0">
                <a:solidFill>
                  <a:prstClr val="white"/>
                </a:solidFill>
                <a:latin typeface="Meiryo UI"/>
                <a:ea typeface="Meiryo UI"/>
              </a:rPr>
              <a:t>を活用した解決策（例）</a:t>
            </a:r>
          </a:p>
        </p:txBody>
      </p:sp>
      <p:sp>
        <p:nvSpPr>
          <p:cNvPr id="26" name="正方形/長方形 25">
            <a:extLst>
              <a:ext uri="{FF2B5EF4-FFF2-40B4-BE49-F238E27FC236}">
                <a16:creationId xmlns:a16="http://schemas.microsoft.com/office/drawing/2014/main" id="{81A2AB5B-CEE5-4C2B-BDFC-C356EEFF0D42}"/>
              </a:ext>
            </a:extLst>
          </p:cNvPr>
          <p:cNvSpPr/>
          <p:nvPr/>
        </p:nvSpPr>
        <p:spPr>
          <a:xfrm>
            <a:off x="5446341" y="1719470"/>
            <a:ext cx="1008000" cy="178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en-US" altLang="ja-JP" sz="1400" dirty="0">
                <a:solidFill>
                  <a:prstClr val="black"/>
                </a:solidFill>
                <a:latin typeface="Meiryo UI"/>
                <a:ea typeface="Meiryo UI"/>
              </a:rPr>
              <a:t>VR</a:t>
            </a:r>
            <a:r>
              <a:rPr kumimoji="1" lang="ja-JP" altLang="en-US" sz="1400" dirty="0">
                <a:solidFill>
                  <a:prstClr val="black"/>
                </a:solidFill>
                <a:latin typeface="Meiryo UI"/>
                <a:ea typeface="Meiryo UI"/>
              </a:rPr>
              <a:t>ゴーグル</a:t>
            </a:r>
          </a:p>
        </p:txBody>
      </p:sp>
      <p:sp>
        <p:nvSpPr>
          <p:cNvPr id="28" name="テキスト ボックス 27">
            <a:extLst>
              <a:ext uri="{FF2B5EF4-FFF2-40B4-BE49-F238E27FC236}">
                <a16:creationId xmlns:a16="http://schemas.microsoft.com/office/drawing/2014/main" id="{B8CD82A7-444A-40D5-B5A1-5FF0752AED35}"/>
              </a:ext>
            </a:extLst>
          </p:cNvPr>
          <p:cNvSpPr txBox="1"/>
          <p:nvPr/>
        </p:nvSpPr>
        <p:spPr>
          <a:xfrm>
            <a:off x="4540395" y="6512010"/>
            <a:ext cx="5448433" cy="338554"/>
          </a:xfrm>
          <a:prstGeom prst="rect">
            <a:avLst/>
          </a:prstGeom>
          <a:noFill/>
        </p:spPr>
        <p:txBody>
          <a:bodyPr wrap="square" rtlCol="0">
            <a:spAutoFit/>
          </a:bodyPr>
          <a:lstStyle/>
          <a:p>
            <a:pPr>
              <a:defRPr/>
            </a:pPr>
            <a:r>
              <a:rPr kumimoji="1" lang="ja-JP" altLang="en-US" sz="1600" b="1" dirty="0">
                <a:solidFill>
                  <a:prstClr val="black"/>
                </a:solidFill>
                <a:latin typeface="Meiryo UI"/>
                <a:ea typeface="Meiryo UI"/>
              </a:rPr>
              <a:t>➡　</a:t>
            </a:r>
            <a:r>
              <a:rPr kumimoji="1" lang="ja-JP" altLang="en-US" sz="1600" b="1" dirty="0" err="1">
                <a:solidFill>
                  <a:prstClr val="black"/>
                </a:solidFill>
                <a:latin typeface="Meiryo UI"/>
                <a:ea typeface="Meiryo UI"/>
              </a:rPr>
              <a:t>障がい</a:t>
            </a:r>
            <a:r>
              <a:rPr kumimoji="1" lang="ja-JP" altLang="en-US" sz="1600" b="1" dirty="0">
                <a:solidFill>
                  <a:prstClr val="black"/>
                </a:solidFill>
                <a:latin typeface="Meiryo UI"/>
                <a:ea typeface="Meiryo UI"/>
              </a:rPr>
              <a:t>者を含め、誰もが活躍できるまち大阪の実現</a:t>
            </a:r>
          </a:p>
        </p:txBody>
      </p:sp>
      <p:sp>
        <p:nvSpPr>
          <p:cNvPr id="12" name="正方形/長方形 11">
            <a:extLst>
              <a:ext uri="{FF2B5EF4-FFF2-40B4-BE49-F238E27FC236}">
                <a16:creationId xmlns:a16="http://schemas.microsoft.com/office/drawing/2014/main" id="{8BEE451A-7013-40C2-AE47-8DEC7B769997}"/>
              </a:ext>
            </a:extLst>
          </p:cNvPr>
          <p:cNvSpPr/>
          <p:nvPr/>
        </p:nvSpPr>
        <p:spPr>
          <a:xfrm>
            <a:off x="7149246" y="4668079"/>
            <a:ext cx="1980000" cy="178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400" dirty="0">
                <a:solidFill>
                  <a:prstClr val="black"/>
                </a:solidFill>
                <a:latin typeface="Meiryo UI"/>
                <a:ea typeface="Meiryo UI"/>
              </a:rPr>
              <a:t>無線</a:t>
            </a:r>
            <a:r>
              <a:rPr kumimoji="1" lang="en-US" altLang="ja-JP" sz="1400" dirty="0">
                <a:solidFill>
                  <a:prstClr val="black"/>
                </a:solidFill>
                <a:latin typeface="Meiryo UI"/>
                <a:ea typeface="Meiryo UI"/>
              </a:rPr>
              <a:t>LAN</a:t>
            </a:r>
            <a:r>
              <a:rPr kumimoji="1" lang="ja-JP" altLang="en-US" sz="1400" dirty="0" err="1">
                <a:solidFill>
                  <a:prstClr val="black"/>
                </a:solidFill>
                <a:latin typeface="Meiryo UI"/>
                <a:ea typeface="Meiryo UI"/>
              </a:rPr>
              <a:t>、</a:t>
            </a:r>
            <a:r>
              <a:rPr kumimoji="1" lang="en-US" altLang="ja-JP" sz="1400" dirty="0">
                <a:solidFill>
                  <a:prstClr val="black"/>
                </a:solidFill>
                <a:latin typeface="Meiryo UI"/>
                <a:ea typeface="Meiryo UI"/>
              </a:rPr>
              <a:t>AI</a:t>
            </a:r>
            <a:r>
              <a:rPr kumimoji="1" lang="ja-JP" altLang="en-US" sz="1400" dirty="0">
                <a:solidFill>
                  <a:prstClr val="black"/>
                </a:solidFill>
                <a:latin typeface="Meiryo UI"/>
                <a:ea typeface="Meiryo UI"/>
              </a:rPr>
              <a:t>ドリル開発</a:t>
            </a:r>
          </a:p>
        </p:txBody>
      </p:sp>
      <p:pic>
        <p:nvPicPr>
          <p:cNvPr id="6" name="図 5"/>
          <p:cNvPicPr>
            <a:picLocks/>
          </p:cNvPicPr>
          <p:nvPr/>
        </p:nvPicPr>
        <p:blipFill rotWithShape="1">
          <a:blip r:embed="rId2"/>
          <a:srcRect l="28677" t="24141" r="13070"/>
          <a:stretch/>
        </p:blipFill>
        <p:spPr>
          <a:xfrm>
            <a:off x="732284" y="1479431"/>
            <a:ext cx="2700000" cy="1080000"/>
          </a:xfrm>
          <a:prstGeom prst="rect">
            <a:avLst/>
          </a:prstGeom>
        </p:spPr>
      </p:pic>
      <p:pic>
        <p:nvPicPr>
          <p:cNvPr id="9" name="図 8"/>
          <p:cNvPicPr>
            <a:picLocks noChangeAspect="1"/>
          </p:cNvPicPr>
          <p:nvPr/>
        </p:nvPicPr>
        <p:blipFill>
          <a:blip r:embed="rId3"/>
          <a:stretch>
            <a:fillRect/>
          </a:stretch>
        </p:blipFill>
        <p:spPr>
          <a:xfrm>
            <a:off x="5166841" y="4873395"/>
            <a:ext cx="1559333" cy="1031344"/>
          </a:xfrm>
          <a:prstGeom prst="rect">
            <a:avLst/>
          </a:prstGeom>
        </p:spPr>
      </p:pic>
      <p:pic>
        <p:nvPicPr>
          <p:cNvPr id="10" name="図 9"/>
          <p:cNvPicPr>
            <a:picLocks noChangeAspect="1"/>
          </p:cNvPicPr>
          <p:nvPr/>
        </p:nvPicPr>
        <p:blipFill>
          <a:blip r:embed="rId4"/>
          <a:stretch>
            <a:fillRect/>
          </a:stretch>
        </p:blipFill>
        <p:spPr>
          <a:xfrm>
            <a:off x="7184903" y="4856434"/>
            <a:ext cx="1414278" cy="1040391"/>
          </a:xfrm>
          <a:prstGeom prst="rect">
            <a:avLst/>
          </a:prstGeom>
        </p:spPr>
      </p:pic>
      <p:sp>
        <p:nvSpPr>
          <p:cNvPr id="3" name="正方形/長方形 2"/>
          <p:cNvSpPr/>
          <p:nvPr/>
        </p:nvSpPr>
        <p:spPr>
          <a:xfrm>
            <a:off x="786498" y="5423026"/>
            <a:ext cx="2629839" cy="39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Meiryo UI"/>
              <a:ea typeface="Meiryo UI"/>
            </a:endParaRPr>
          </a:p>
        </p:txBody>
      </p:sp>
      <p:sp>
        <p:nvSpPr>
          <p:cNvPr id="20" name="正方形/長方形 19"/>
          <p:cNvSpPr/>
          <p:nvPr/>
        </p:nvSpPr>
        <p:spPr>
          <a:xfrm>
            <a:off x="786498" y="5924576"/>
            <a:ext cx="2629839" cy="398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Meiryo UI"/>
              <a:ea typeface="Meiryo UI"/>
            </a:endParaRPr>
          </a:p>
        </p:txBody>
      </p:sp>
      <p:sp>
        <p:nvSpPr>
          <p:cNvPr id="19" name="テキスト ボックス 18"/>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en-US" altLang="ja-JP" sz="2400" dirty="0" smtClean="0">
                <a:latin typeface="Meiryo UI" panose="020B0604030504040204" pitchFamily="50" charset="-128"/>
                <a:ea typeface="Meiryo UI" panose="020B0604030504040204" pitchFamily="50" charset="-128"/>
              </a:rPr>
              <a:t>11</a:t>
            </a:r>
            <a:endParaRPr kumimoji="1" lang="ja-JP" altLang="en-US"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6917642" y="1935983"/>
            <a:ext cx="2559722" cy="1123669"/>
            <a:chOff x="4128104" y="1692730"/>
            <a:chExt cx="2940500" cy="1256956"/>
          </a:xfrm>
        </p:grpSpPr>
        <p:grpSp>
          <p:nvGrpSpPr>
            <p:cNvPr id="35" name="グループ化 34"/>
            <p:cNvGrpSpPr/>
            <p:nvPr/>
          </p:nvGrpSpPr>
          <p:grpSpPr>
            <a:xfrm>
              <a:off x="6043881" y="1855297"/>
              <a:ext cx="1024723" cy="1024723"/>
              <a:chOff x="5965249" y="1867730"/>
              <a:chExt cx="1024723" cy="1024723"/>
            </a:xfrm>
          </p:grpSpPr>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249" y="1867730"/>
                <a:ext cx="1024723" cy="1024723"/>
              </a:xfrm>
              <a:prstGeom prst="rect">
                <a:avLst/>
              </a:prstGeom>
            </p:spPr>
          </p:pic>
          <p:sp>
            <p:nvSpPr>
              <p:cNvPr id="38" name="楕円 37"/>
              <p:cNvSpPr/>
              <p:nvPr/>
            </p:nvSpPr>
            <p:spPr>
              <a:xfrm flipH="1">
                <a:off x="6310648" y="2382593"/>
                <a:ext cx="110112" cy="90151"/>
              </a:xfrm>
              <a:prstGeom prst="ellipse">
                <a:avLst/>
              </a:prstGeom>
              <a:solidFill>
                <a:srgbClr val="FFC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雲形吹き出し 35"/>
            <p:cNvSpPr/>
            <p:nvPr/>
          </p:nvSpPr>
          <p:spPr>
            <a:xfrm>
              <a:off x="4128104" y="1692730"/>
              <a:ext cx="1767581" cy="1256956"/>
            </a:xfrm>
            <a:prstGeom prst="cloudCallout">
              <a:avLst>
                <a:gd name="adj1" fmla="val 63890"/>
                <a:gd name="adj2" fmla="val -110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4481548" y="1938523"/>
            <a:ext cx="2559722" cy="1123669"/>
            <a:chOff x="4128104" y="1692730"/>
            <a:chExt cx="2940500" cy="1256956"/>
          </a:xfrm>
        </p:grpSpPr>
        <p:grpSp>
          <p:nvGrpSpPr>
            <p:cNvPr id="41" name="グループ化 40"/>
            <p:cNvGrpSpPr/>
            <p:nvPr/>
          </p:nvGrpSpPr>
          <p:grpSpPr>
            <a:xfrm>
              <a:off x="6043881" y="1855297"/>
              <a:ext cx="1024723" cy="1024723"/>
              <a:chOff x="5965249" y="1867730"/>
              <a:chExt cx="1024723" cy="1024723"/>
            </a:xfrm>
          </p:grpSpPr>
          <p:pic>
            <p:nvPicPr>
              <p:cNvPr id="43" name="図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249" y="1867730"/>
                <a:ext cx="1024723" cy="1024723"/>
              </a:xfrm>
              <a:prstGeom prst="rect">
                <a:avLst/>
              </a:prstGeom>
            </p:spPr>
          </p:pic>
          <p:sp>
            <p:nvSpPr>
              <p:cNvPr id="44" name="楕円 43"/>
              <p:cNvSpPr/>
              <p:nvPr/>
            </p:nvSpPr>
            <p:spPr>
              <a:xfrm flipH="1">
                <a:off x="6310648" y="2382593"/>
                <a:ext cx="110112" cy="90151"/>
              </a:xfrm>
              <a:prstGeom prst="ellipse">
                <a:avLst/>
              </a:prstGeom>
              <a:solidFill>
                <a:srgbClr val="FFC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雲形吹き出し 41"/>
            <p:cNvSpPr/>
            <p:nvPr/>
          </p:nvSpPr>
          <p:spPr>
            <a:xfrm>
              <a:off x="4128104" y="1692730"/>
              <a:ext cx="1767581" cy="1256956"/>
            </a:xfrm>
            <a:prstGeom prst="cloudCallout">
              <a:avLst>
                <a:gd name="adj1" fmla="val 63890"/>
                <a:gd name="adj2" fmla="val -110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5532" y="1992825"/>
            <a:ext cx="849294" cy="941046"/>
          </a:xfrm>
          <a:prstGeom prst="rect">
            <a:avLst/>
          </a:prstGeom>
        </p:spPr>
      </p:pic>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4182" y="2016252"/>
            <a:ext cx="959602" cy="917619"/>
          </a:xfrm>
          <a:prstGeom prst="rect">
            <a:avLst/>
          </a:prstGeom>
        </p:spPr>
      </p:pic>
    </p:spTree>
    <p:extLst>
      <p:ext uri="{BB962C8B-B14F-4D97-AF65-F5344CB8AC3E}">
        <p14:creationId xmlns:p14="http://schemas.microsoft.com/office/powerpoint/2010/main" val="358830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r>
              <a:rPr lang="ja-JP" altLang="en-US" sz="3600" dirty="0" smtClean="0">
                <a:solidFill>
                  <a:schemeClr val="bg1"/>
                </a:solidFill>
                <a:latin typeface="Meiryo UI" panose="020B0604030504040204" pitchFamily="50" charset="-128"/>
                <a:ea typeface="Meiryo UI" panose="020B0604030504040204" pitchFamily="50" charset="-128"/>
              </a:rPr>
              <a:t>　府立学校のスマートスクール化</a:t>
            </a:r>
            <a:endParaRPr lang="en-US" altLang="ja-JP" sz="3600" dirty="0" smtClean="0">
              <a:solidFill>
                <a:schemeClr val="bg1"/>
              </a:solidFill>
              <a:latin typeface="Meiryo UI" panose="020B0604030504040204" pitchFamily="50" charset="-128"/>
              <a:ea typeface="Meiryo UI" panose="020B0604030504040204" pitchFamily="50" charset="-128"/>
            </a:endParaRPr>
          </a:p>
        </p:txBody>
      </p:sp>
      <p:sp>
        <p:nvSpPr>
          <p:cNvPr id="3" name="額縁 2"/>
          <p:cNvSpPr/>
          <p:nvPr/>
        </p:nvSpPr>
        <p:spPr>
          <a:xfrm>
            <a:off x="93000" y="2643559"/>
            <a:ext cx="9720000" cy="3060000"/>
          </a:xfrm>
          <a:prstGeom prst="bevel">
            <a:avLst>
              <a:gd name="adj" fmla="val 4868"/>
            </a:avLst>
          </a:prstGeom>
          <a:solidFill>
            <a:schemeClr val="bg1">
              <a:lumMod val="50000"/>
            </a:schemeClr>
          </a:solidFill>
          <a:ln>
            <a:solidFill>
              <a:schemeClr val="tx1"/>
            </a:solidFill>
          </a:ln>
        </p:spPr>
        <p:txBody>
          <a:bodyPr wrap="none" lIns="91440" tIns="90000" rIns="91440" bIns="90000" anchor="ctr" anchorCtr="0">
            <a:noAutofit/>
          </a:bodyPr>
          <a:lstStyle/>
          <a:p>
            <a:pPr algn="ctr">
              <a:lnSpc>
                <a:spcPts val="7200"/>
              </a:lnSpc>
            </a:pPr>
            <a:r>
              <a:rPr lang="ja-JP" altLang="en-US" sz="44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latin typeface="Meiryo UI" panose="020B0604030504040204" pitchFamily="50" charset="-128"/>
                <a:ea typeface="Meiryo UI" panose="020B0604030504040204" pitchFamily="50" charset="-128"/>
              </a:rPr>
              <a:t>スマートシティの取組みの一環として</a:t>
            </a:r>
            <a:endParaRPr lang="en-US" altLang="ja-JP" sz="44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latin typeface="Meiryo UI" panose="020B0604030504040204" pitchFamily="50" charset="-128"/>
              <a:ea typeface="Meiryo UI" panose="020B0604030504040204" pitchFamily="50" charset="-128"/>
            </a:endParaRPr>
          </a:p>
          <a:p>
            <a:pPr algn="ctr">
              <a:lnSpc>
                <a:spcPts val="7200"/>
              </a:lnSpc>
            </a:pPr>
            <a:r>
              <a:rPr lang="ja-JP" altLang="en-US" sz="44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latin typeface="Meiryo UI" panose="020B0604030504040204" pitchFamily="50" charset="-128"/>
                <a:ea typeface="Meiryo UI" panose="020B0604030504040204" pitchFamily="50" charset="-128"/>
              </a:rPr>
              <a:t>府立学校のスマートスクール化を推進し</a:t>
            </a:r>
            <a:endParaRPr lang="en-US" altLang="ja-JP" sz="44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latin typeface="Meiryo UI" panose="020B0604030504040204" pitchFamily="50" charset="-128"/>
              <a:ea typeface="Meiryo UI" panose="020B0604030504040204" pitchFamily="50" charset="-128"/>
            </a:endParaRPr>
          </a:p>
          <a:p>
            <a:pPr algn="ctr">
              <a:lnSpc>
                <a:spcPts val="7200"/>
              </a:lnSpc>
            </a:pPr>
            <a:r>
              <a:rPr lang="ja-JP" altLang="en-US" sz="44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latin typeface="Meiryo UI" panose="020B0604030504040204" pitchFamily="50" charset="-128"/>
                <a:ea typeface="Meiryo UI" panose="020B0604030504040204" pitchFamily="50" charset="-128"/>
              </a:rPr>
              <a:t>「すべての子どもの学びを支援」する</a:t>
            </a:r>
            <a:endParaRPr lang="en-US" altLang="ja-JP" sz="4400" b="1" dirty="0" smtClean="0">
              <a:ln w="10160">
                <a:solidFill>
                  <a:schemeClr val="bg1"/>
                </a:solidFill>
                <a:prstDash val="solid"/>
              </a:ln>
              <a:solidFill>
                <a:srgbClr val="FFFFFF"/>
              </a:solidFill>
              <a:effectLst>
                <a:outerShdw blurRad="38100" dist="22860" dir="5400000" algn="tl" rotWithShape="0">
                  <a:srgbClr val="000000">
                    <a:alpha val="30000"/>
                  </a:srgbClr>
                </a:outerShdw>
              </a:effectLst>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96000" y="937062"/>
            <a:ext cx="9720000" cy="900000"/>
          </a:xfrm>
          <a:prstGeom prst="rect">
            <a:avLst/>
          </a:prstGeom>
          <a:noFill/>
          <a:ln>
            <a:noFill/>
            <a:prstDash val="dash"/>
          </a:ln>
        </p:spPr>
        <p:txBody>
          <a:bodyPr wrap="square" tIns="90000" bIns="90000" rtlCol="0" anchor="ctr" anchorCtr="0">
            <a:noAutofit/>
          </a:bodyPr>
          <a:lstStyle/>
          <a:p>
            <a:pPr algn="ctr"/>
            <a:r>
              <a:rPr lang="ja-JP" altLang="en-US" sz="2600" b="1" dirty="0" smtClean="0">
                <a:latin typeface="Meiryo UI" panose="020B0604030504040204" pitchFamily="50" charset="-128"/>
                <a:ea typeface="Meiryo UI" panose="020B0604030504040204" pitchFamily="50" charset="-128"/>
              </a:rPr>
              <a:t>「モデル事業による好事例の蓄積」 ＋ 「端末の整備方策の検討・実現」</a:t>
            </a:r>
            <a:endParaRPr lang="ja-JP" altLang="en-US" sz="2600" b="1" dirty="0">
              <a:latin typeface="Meiryo UI" panose="020B0604030504040204" pitchFamily="50" charset="-128"/>
              <a:ea typeface="Meiryo UI" panose="020B0604030504040204" pitchFamily="50" charset="-128"/>
            </a:endParaRPr>
          </a:p>
        </p:txBody>
      </p:sp>
      <p:sp>
        <p:nvSpPr>
          <p:cNvPr id="6" name="二等辺三角形 5"/>
          <p:cNvSpPr/>
          <p:nvPr/>
        </p:nvSpPr>
        <p:spPr>
          <a:xfrm rot="10800000">
            <a:off x="453000" y="1815915"/>
            <a:ext cx="9000000" cy="7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en-US" altLang="ja-JP" sz="2400" dirty="0" smtClean="0">
                <a:latin typeface="Meiryo UI" panose="020B0604030504040204" pitchFamily="50" charset="-128"/>
                <a:ea typeface="Meiryo UI" panose="020B0604030504040204" pitchFamily="50" charset="-128"/>
              </a:rPr>
              <a:t>12</a:t>
            </a:r>
            <a:endParaRPr kumimoji="1" lang="ja-JP" altLang="en-US"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a:stretch>
            <a:fillRect/>
          </a:stretch>
        </p:blipFill>
        <p:spPr>
          <a:xfrm>
            <a:off x="8349482" y="5778000"/>
            <a:ext cx="1080000" cy="1080000"/>
          </a:xfrm>
          <a:prstGeom prst="rect">
            <a:avLst/>
          </a:prstGeom>
        </p:spPr>
      </p:pic>
    </p:spTree>
    <p:extLst>
      <p:ext uri="{BB962C8B-B14F-4D97-AF65-F5344CB8AC3E}">
        <p14:creationId xmlns:p14="http://schemas.microsoft.com/office/powerpoint/2010/main" val="204677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教育の</a:t>
            </a:r>
            <a:r>
              <a:rPr kumimoji="0" lang="en-US" altLang="ja-JP"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ICT</a:t>
            </a:r>
            <a:r>
              <a:rPr kumimoji="0"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化をめぐる国の動き①</a:t>
            </a:r>
            <a:endParaRPr kumimoji="0"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9429482" y="6581001"/>
            <a:ext cx="476518" cy="276999"/>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186000" y="3195650"/>
            <a:ext cx="9540000" cy="12600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kumimoji="1" lang="en-US" altLang="ja-JP" sz="2000" dirty="0" smtClean="0">
                <a:solidFill>
                  <a:schemeClr val="tx1"/>
                </a:solidFill>
                <a:latin typeface="Meiryo UI" panose="020B0604030504040204" pitchFamily="50" charset="-128"/>
                <a:ea typeface="Meiryo UI" panose="020B0604030504040204" pitchFamily="50" charset="-128"/>
              </a:rPr>
              <a:t>【</a:t>
            </a:r>
            <a:r>
              <a:rPr kumimoji="1" lang="ja-JP" altLang="en-US" sz="2000" dirty="0">
                <a:solidFill>
                  <a:schemeClr val="tx1"/>
                </a:solidFill>
                <a:latin typeface="Meiryo UI" panose="020B0604030504040204" pitchFamily="50" charset="-128"/>
                <a:ea typeface="Meiryo UI" panose="020B0604030504040204" pitchFamily="50" charset="-128"/>
              </a:rPr>
              <a:t>改訂</a:t>
            </a:r>
            <a:r>
              <a:rPr kumimoji="1" lang="ja-JP" altLang="en-US" sz="2000" dirty="0" smtClean="0">
                <a:solidFill>
                  <a:schemeClr val="tx1"/>
                </a:solidFill>
                <a:latin typeface="Meiryo UI" panose="020B0604030504040204" pitchFamily="50" charset="-128"/>
                <a:ea typeface="Meiryo UI" panose="020B0604030504040204" pitchFamily="50" charset="-128"/>
              </a:rPr>
              <a:t>の方向性</a:t>
            </a:r>
            <a:r>
              <a:rPr kumimoji="1" lang="en-US" altLang="ja-JP" sz="2000" dirty="0" smtClean="0">
                <a:solidFill>
                  <a:schemeClr val="tx1"/>
                </a:solidFill>
                <a:latin typeface="Meiryo UI" panose="020B0604030504040204" pitchFamily="50" charset="-128"/>
                <a:ea typeface="Meiryo UI" panose="020B0604030504040204" pitchFamily="50" charset="-128"/>
              </a:rPr>
              <a:t>】</a:t>
            </a:r>
            <a:r>
              <a:rPr kumimoji="1" lang="ja-JP" altLang="en-US" sz="2000" dirty="0" smtClean="0">
                <a:solidFill>
                  <a:schemeClr val="tx1"/>
                </a:solidFill>
                <a:latin typeface="Meiryo UI" panose="020B0604030504040204" pitchFamily="50" charset="-128"/>
                <a:ea typeface="Meiryo UI" panose="020B0604030504040204" pitchFamily="50" charset="-128"/>
              </a:rPr>
              <a:t>　</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rPr>
              <a:t>　予測できない</a:t>
            </a:r>
            <a:r>
              <a:rPr kumimoji="1" lang="ja-JP" altLang="en-US" sz="2000" u="sng" dirty="0" smtClean="0">
                <a:solidFill>
                  <a:schemeClr val="tx1"/>
                </a:solidFill>
                <a:latin typeface="Meiryo UI" panose="020B0604030504040204" pitchFamily="50" charset="-128"/>
                <a:ea typeface="Meiryo UI" panose="020B0604030504040204" pitchFamily="50" charset="-128"/>
              </a:rPr>
              <a:t>変化を前向きに受け止め</a:t>
            </a:r>
            <a:r>
              <a:rPr kumimoji="1" lang="ja-JP" altLang="en-US" sz="2000" dirty="0" smtClean="0">
                <a:solidFill>
                  <a:schemeClr val="tx1"/>
                </a:solidFill>
                <a:latin typeface="Meiryo UI" panose="020B0604030504040204" pitchFamily="50" charset="-128"/>
                <a:ea typeface="Meiryo UI" panose="020B0604030504040204" pitchFamily="50" charset="-128"/>
              </a:rPr>
              <a:t>、</a:t>
            </a:r>
            <a:r>
              <a:rPr kumimoji="1" lang="ja-JP" altLang="en-US" sz="2000" u="sng" dirty="0" smtClean="0">
                <a:solidFill>
                  <a:schemeClr val="tx1"/>
                </a:solidFill>
                <a:latin typeface="Meiryo UI" panose="020B0604030504040204" pitchFamily="50" charset="-128"/>
                <a:ea typeface="Meiryo UI" panose="020B0604030504040204" pitchFamily="50" charset="-128"/>
              </a:rPr>
              <a:t>主体的に向き合い・関わり合い</a:t>
            </a:r>
            <a:r>
              <a:rPr kumimoji="1" lang="ja-JP" altLang="en-US" sz="2000" dirty="0" smtClean="0">
                <a:solidFill>
                  <a:schemeClr val="tx1"/>
                </a:solidFill>
                <a:latin typeface="Meiryo UI" panose="020B0604030504040204" pitchFamily="50" charset="-128"/>
                <a:ea typeface="Meiryo UI" panose="020B0604030504040204" pitchFamily="50" charset="-128"/>
              </a:rPr>
              <a:t>、</a:t>
            </a:r>
            <a:r>
              <a:rPr kumimoji="1" lang="ja-JP" altLang="en-US" sz="2000" u="sng" dirty="0" smtClean="0">
                <a:solidFill>
                  <a:schemeClr val="tx1"/>
                </a:solidFill>
                <a:latin typeface="Meiryo UI" panose="020B0604030504040204" pitchFamily="50" charset="-128"/>
                <a:ea typeface="Meiryo UI" panose="020B0604030504040204" pitchFamily="50" charset="-128"/>
              </a:rPr>
              <a:t>自らの可能性を</a:t>
            </a:r>
            <a:endParaRPr kumimoji="1" lang="en-US" altLang="ja-JP" sz="2000" u="sng" dirty="0" smtClean="0">
              <a:solidFill>
                <a:schemeClr val="tx1"/>
              </a:solidFill>
              <a:latin typeface="Meiryo UI" panose="020B0604030504040204" pitchFamily="50" charset="-128"/>
              <a:ea typeface="Meiryo UI" panose="020B0604030504040204" pitchFamily="50" charset="-128"/>
            </a:endParaRPr>
          </a:p>
          <a:p>
            <a:r>
              <a:rPr kumimoji="1" lang="ja-JP" altLang="en-US" sz="2000" u="sng" dirty="0" smtClean="0">
                <a:solidFill>
                  <a:schemeClr val="tx1"/>
                </a:solidFill>
                <a:latin typeface="Meiryo UI" panose="020B0604030504040204" pitchFamily="50" charset="-128"/>
                <a:ea typeface="Meiryo UI" panose="020B0604030504040204" pitchFamily="50" charset="-128"/>
              </a:rPr>
              <a:t>発揮</a:t>
            </a:r>
            <a:r>
              <a:rPr kumimoji="1" lang="ja-JP" altLang="en-US" sz="2000" dirty="0" smtClean="0">
                <a:solidFill>
                  <a:schemeClr val="tx1"/>
                </a:solidFill>
                <a:latin typeface="Meiryo UI" panose="020B0604030504040204" pitchFamily="50" charset="-128"/>
                <a:ea typeface="Meiryo UI" panose="020B0604030504040204" pitchFamily="50" charset="-128"/>
              </a:rPr>
              <a:t>し、</a:t>
            </a:r>
            <a:r>
              <a:rPr kumimoji="1" lang="ja-JP" altLang="en-US" sz="2000" u="sng" dirty="0" smtClean="0">
                <a:solidFill>
                  <a:schemeClr val="tx1"/>
                </a:solidFill>
                <a:latin typeface="Meiryo UI" panose="020B0604030504040204" pitchFamily="50" charset="-128"/>
                <a:ea typeface="Meiryo UI" panose="020B0604030504040204" pitchFamily="50" charset="-128"/>
              </a:rPr>
              <a:t>よりよい社会と幸福な人生の創り手となるための力</a:t>
            </a:r>
            <a:r>
              <a:rPr kumimoji="1" lang="ja-JP" altLang="en-US" sz="2000" dirty="0" smtClean="0">
                <a:solidFill>
                  <a:schemeClr val="tx1"/>
                </a:solidFill>
                <a:latin typeface="Meiryo UI" panose="020B0604030504040204" pitchFamily="50" charset="-128"/>
                <a:ea typeface="Meiryo UI" panose="020B0604030504040204" pitchFamily="50" charset="-128"/>
              </a:rPr>
              <a:t>を子どもたちに育む学校教育の</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rPr>
              <a:t>実現を目指す。</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000" y="854976"/>
            <a:ext cx="4140000" cy="540000"/>
          </a:xfrm>
          <a:prstGeom prst="rect">
            <a:avLst/>
          </a:prstGeom>
          <a:noFill/>
          <a:ln>
            <a:noFill/>
          </a:ln>
        </p:spPr>
        <p:txBody>
          <a:bodyPr wrap="square" tIns="90000" bIns="90000" rtlCol="0" anchor="ctr" anchorCtr="0">
            <a:noAutofit/>
          </a:bodyPr>
          <a:lstStyle/>
          <a:p>
            <a:r>
              <a:rPr kumimoji="1" lang="ja-JP" altLang="en-US" sz="2800" dirty="0" smtClean="0">
                <a:latin typeface="Meiryo UI" panose="020B0604030504040204" pitchFamily="50" charset="-128"/>
                <a:ea typeface="Meiryo UI" panose="020B0604030504040204" pitchFamily="50" charset="-128"/>
              </a:rPr>
              <a:t>～学習指導要領の改訂～</a:t>
            </a:r>
            <a:endParaRPr kumimoji="1" lang="ja-JP" altLang="en-US" sz="2800" dirty="0">
              <a:latin typeface="Meiryo UI" panose="020B0604030504040204" pitchFamily="50" charset="-128"/>
              <a:ea typeface="Meiryo UI" panose="020B0604030504040204" pitchFamily="50" charset="-128"/>
            </a:endParaRPr>
          </a:p>
        </p:txBody>
      </p:sp>
      <p:sp>
        <p:nvSpPr>
          <p:cNvPr id="17" name="角丸四角形 16"/>
          <p:cNvSpPr/>
          <p:nvPr/>
        </p:nvSpPr>
        <p:spPr>
          <a:xfrm>
            <a:off x="276000" y="5025842"/>
            <a:ext cx="9360000" cy="1440000"/>
          </a:xfrm>
          <a:prstGeom prst="roundRect">
            <a:avLst>
              <a:gd name="adj" fmla="val 682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b" anchorCtr="0"/>
          <a:lstStyle/>
          <a:p>
            <a:r>
              <a:rPr kumimoji="1" lang="ja-JP" altLang="en-US" sz="2400" dirty="0" smtClean="0">
                <a:solidFill>
                  <a:schemeClr val="tx1"/>
                </a:solidFill>
                <a:latin typeface="Meiryo UI" panose="020B0604030504040204" pitchFamily="50" charset="-128"/>
                <a:ea typeface="Meiryo UI" panose="020B0604030504040204"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rPr>
              <a:t>情報活用能力</a:t>
            </a:r>
            <a:r>
              <a:rPr kumimoji="1" lang="ja-JP" altLang="en-US" sz="2400" dirty="0" smtClean="0">
                <a:solidFill>
                  <a:schemeClr val="tx1"/>
                </a:solidFill>
                <a:latin typeface="Meiryo UI" panose="020B0604030504040204" pitchFamily="50" charset="-128"/>
                <a:ea typeface="Meiryo UI" panose="020B0604030504040204" pitchFamily="50" charset="-128"/>
              </a:rPr>
              <a:t>を、言語能力と同様に「</a:t>
            </a:r>
            <a:r>
              <a:rPr kumimoji="1" lang="ja-JP" altLang="en-US" sz="2400" b="1" dirty="0" smtClean="0">
                <a:solidFill>
                  <a:schemeClr val="tx1"/>
                </a:solidFill>
                <a:latin typeface="Meiryo UI" panose="020B0604030504040204" pitchFamily="50" charset="-128"/>
                <a:ea typeface="Meiryo UI" panose="020B0604030504040204" pitchFamily="50" charset="-128"/>
              </a:rPr>
              <a:t>学習の基盤となる資質・能力</a:t>
            </a:r>
            <a:r>
              <a:rPr kumimoji="1" lang="ja-JP" altLang="en-US" sz="2400" dirty="0" smtClean="0">
                <a:solidFill>
                  <a:schemeClr val="tx1"/>
                </a:solidFill>
                <a:latin typeface="Meiryo UI" panose="020B0604030504040204" pitchFamily="50" charset="-128"/>
                <a:ea typeface="Meiryo UI" panose="020B0604030504040204" pitchFamily="50" charset="-128"/>
              </a:rPr>
              <a:t>」と</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p>
            <a:r>
              <a:rPr kumimoji="1" lang="ja-JP" altLang="en-US" sz="2400" dirty="0">
                <a:solidFill>
                  <a:schemeClr val="tx1"/>
                </a:solidFill>
                <a:latin typeface="Meiryo UI" panose="020B0604030504040204" pitchFamily="50" charset="-128"/>
                <a:ea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rPr>
              <a:t>位置付け</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p>
            <a:r>
              <a:rPr kumimoji="1" lang="ja-JP" altLang="en-US" sz="2400" dirty="0" smtClean="0">
                <a:solidFill>
                  <a:schemeClr val="tx1"/>
                </a:solidFill>
                <a:latin typeface="Meiryo UI" panose="020B0604030504040204" pitchFamily="50" charset="-128"/>
                <a:ea typeface="Meiryo UI" panose="020B0604030504040204"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rPr>
              <a:t>学校の</a:t>
            </a:r>
            <a:r>
              <a:rPr kumimoji="1" lang="en-US" altLang="ja-JP" sz="2400" b="1" dirty="0" smtClean="0">
                <a:solidFill>
                  <a:schemeClr val="tx1"/>
                </a:solidFill>
                <a:latin typeface="Meiryo UI" panose="020B0604030504040204" pitchFamily="50" charset="-128"/>
                <a:ea typeface="Meiryo UI" panose="020B0604030504040204" pitchFamily="50" charset="-128"/>
              </a:rPr>
              <a:t>ICT</a:t>
            </a:r>
            <a:r>
              <a:rPr kumimoji="1" lang="ja-JP" altLang="en-US" sz="2400" b="1" dirty="0" smtClean="0">
                <a:solidFill>
                  <a:schemeClr val="tx1"/>
                </a:solidFill>
                <a:latin typeface="Meiryo UI" panose="020B0604030504040204" pitchFamily="50" charset="-128"/>
                <a:ea typeface="Meiryo UI" panose="020B0604030504040204" pitchFamily="50" charset="-128"/>
              </a:rPr>
              <a:t>環境整備</a:t>
            </a:r>
            <a:r>
              <a:rPr kumimoji="1" lang="ja-JP" altLang="en-US" sz="2400" dirty="0" smtClean="0">
                <a:solidFill>
                  <a:schemeClr val="tx1"/>
                </a:solidFill>
                <a:latin typeface="Meiryo UI" panose="020B0604030504040204" pitchFamily="50" charset="-128"/>
                <a:ea typeface="Meiryo UI" panose="020B0604030504040204" pitchFamily="50" charset="-128"/>
              </a:rPr>
              <a:t>と</a:t>
            </a:r>
            <a:r>
              <a:rPr kumimoji="1" lang="en-US" altLang="ja-JP" sz="2400" b="1" dirty="0" smtClean="0">
                <a:solidFill>
                  <a:schemeClr val="tx1"/>
                </a:solidFill>
                <a:latin typeface="Meiryo UI" panose="020B0604030504040204" pitchFamily="50" charset="-128"/>
                <a:ea typeface="Meiryo UI" panose="020B0604030504040204" pitchFamily="50" charset="-128"/>
              </a:rPr>
              <a:t>ICT</a:t>
            </a:r>
            <a:r>
              <a:rPr kumimoji="1" lang="ja-JP" altLang="en-US" sz="2400" b="1" dirty="0" smtClean="0">
                <a:solidFill>
                  <a:schemeClr val="tx1"/>
                </a:solidFill>
                <a:latin typeface="Meiryo UI" panose="020B0604030504040204" pitchFamily="50" charset="-128"/>
                <a:ea typeface="Meiryo UI" panose="020B0604030504040204" pitchFamily="50" charset="-128"/>
              </a:rPr>
              <a:t>を活用した学習活動の充実</a:t>
            </a:r>
            <a:r>
              <a:rPr kumimoji="1" lang="ja-JP" altLang="en-US" sz="2400" dirty="0" smtClean="0">
                <a:solidFill>
                  <a:schemeClr val="tx1"/>
                </a:solidFill>
                <a:latin typeface="Meiryo UI" panose="020B0604030504040204" pitchFamily="50" charset="-128"/>
                <a:ea typeface="Meiryo UI" panose="020B0604030504040204" pitchFamily="50" charset="-128"/>
              </a:rPr>
              <a:t>を明記</a:t>
            </a:r>
            <a:endParaRPr kumimoji="1" lang="ja-JP" altLang="en-US" sz="2400" dirty="0">
              <a:solidFill>
                <a:schemeClr val="tx1"/>
              </a:solidFill>
            </a:endParaRPr>
          </a:p>
        </p:txBody>
      </p:sp>
      <p:sp>
        <p:nvSpPr>
          <p:cNvPr id="18" name="テキスト ボックス 17"/>
          <p:cNvSpPr txBox="1"/>
          <p:nvPr/>
        </p:nvSpPr>
        <p:spPr>
          <a:xfrm>
            <a:off x="489396" y="4634079"/>
            <a:ext cx="3600000" cy="540000"/>
          </a:xfrm>
          <a:prstGeom prst="rect">
            <a:avLst/>
          </a:prstGeom>
          <a:solidFill>
            <a:schemeClr val="bg1">
              <a:lumMod val="85000"/>
            </a:schemeClr>
          </a:solidFill>
          <a:ln>
            <a:solidFill>
              <a:schemeClr val="tx1"/>
            </a:solidFill>
          </a:ln>
        </p:spPr>
        <p:txBody>
          <a:bodyPr wrap="square" tIns="90000" bIns="90000" rtlCol="0" anchor="ctr" anchorCtr="0">
            <a:noAutofit/>
          </a:bodyPr>
          <a:lstStyle/>
          <a:p>
            <a:pPr algn="ctr"/>
            <a:r>
              <a:rPr kumimoji="1" lang="ja-JP" altLang="en-US" sz="2400" dirty="0" smtClean="0">
                <a:latin typeface="Meiryo UI" panose="020B0604030504040204" pitchFamily="50" charset="-128"/>
                <a:ea typeface="Meiryo UI" panose="020B0604030504040204" pitchFamily="50" charset="-128"/>
              </a:rPr>
              <a:t>新学習指導要領のポイント</a:t>
            </a:r>
            <a:endParaRPr kumimoji="1" lang="ja-JP" altLang="en-US" sz="2400" dirty="0">
              <a:latin typeface="Meiryo UI" panose="020B0604030504040204" pitchFamily="50" charset="-128"/>
              <a:ea typeface="Meiryo UI" panose="020B0604030504040204" pitchFamily="50" charset="-128"/>
            </a:endParaRPr>
          </a:p>
        </p:txBody>
      </p:sp>
      <p:sp>
        <p:nvSpPr>
          <p:cNvPr id="19" name="正方形/長方形 18"/>
          <p:cNvSpPr/>
          <p:nvPr/>
        </p:nvSpPr>
        <p:spPr>
          <a:xfrm>
            <a:off x="186000" y="1397222"/>
            <a:ext cx="9540000" cy="16200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r>
              <a:rPr kumimoji="1" lang="en-US" altLang="ja-JP" sz="2000" dirty="0" smtClean="0">
                <a:solidFill>
                  <a:schemeClr val="tx1"/>
                </a:solidFill>
                <a:latin typeface="Meiryo UI" panose="020B0604030504040204" pitchFamily="50" charset="-128"/>
                <a:ea typeface="Meiryo UI" panose="020B0604030504040204" pitchFamily="50" charset="-128"/>
              </a:rPr>
              <a:t>【</a:t>
            </a:r>
            <a:r>
              <a:rPr kumimoji="1" lang="ja-JP" altLang="en-US" sz="2000" dirty="0" smtClean="0">
                <a:solidFill>
                  <a:schemeClr val="tx1"/>
                </a:solidFill>
                <a:latin typeface="Meiryo UI" panose="020B0604030504040204" pitchFamily="50" charset="-128"/>
                <a:ea typeface="Meiryo UI" panose="020B0604030504040204" pitchFamily="50" charset="-128"/>
              </a:rPr>
              <a:t>背景</a:t>
            </a:r>
            <a:r>
              <a:rPr kumimoji="1" lang="en-US" altLang="ja-JP" sz="2000" dirty="0" smtClean="0">
                <a:solidFill>
                  <a:schemeClr val="tx1"/>
                </a:solidFill>
                <a:latin typeface="Meiryo UI" panose="020B0604030504040204" pitchFamily="50" charset="-128"/>
                <a:ea typeface="Meiryo UI" panose="020B0604030504040204" pitchFamily="50" charset="-128"/>
              </a:rPr>
              <a:t>】</a:t>
            </a:r>
            <a:endParaRPr kumimoji="1" lang="en-US" altLang="ja-JP" sz="2000" dirty="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a:t>
            </a:r>
            <a:r>
              <a:rPr kumimoji="1" lang="ja-JP" altLang="en-US" sz="2000" dirty="0" smtClean="0">
                <a:solidFill>
                  <a:schemeClr val="tx1"/>
                </a:solidFill>
                <a:latin typeface="Meiryo UI" panose="020B0604030504040204" pitchFamily="50" charset="-128"/>
                <a:ea typeface="Meiryo UI" panose="020B0604030504040204" pitchFamily="50" charset="-128"/>
              </a:rPr>
              <a:t> 新しい価値やサービスが創出され、人々に豊かさをもたらす新たな社会</a:t>
            </a:r>
            <a:r>
              <a:rPr kumimoji="1" lang="en-US" altLang="ja-JP" sz="2000" dirty="0" smtClean="0">
                <a:solidFill>
                  <a:schemeClr val="tx1"/>
                </a:solidFill>
                <a:latin typeface="Meiryo UI" panose="020B0604030504040204" pitchFamily="50" charset="-128"/>
                <a:ea typeface="Meiryo UI" panose="020B0604030504040204" pitchFamily="50" charset="-128"/>
              </a:rPr>
              <a:t>Society5.0</a:t>
            </a:r>
            <a:r>
              <a:rPr kumimoji="1" lang="ja-JP" altLang="en-US" sz="2000" dirty="0" smtClean="0">
                <a:solidFill>
                  <a:schemeClr val="tx1"/>
                </a:solidFill>
                <a:latin typeface="Meiryo UI" panose="020B0604030504040204" pitchFamily="50" charset="-128"/>
                <a:ea typeface="Meiryo UI" panose="020B0604030504040204" pitchFamily="50" charset="-128"/>
              </a:rPr>
              <a:t>の到来</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rPr>
              <a:t>　　⇒ くらしやはたらき方も変わる</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smtClean="0">
                <a:solidFill>
                  <a:schemeClr val="tx1"/>
                </a:solidFill>
                <a:latin typeface="Meiryo UI" panose="020B0604030504040204" pitchFamily="50" charset="-128"/>
                <a:ea typeface="Meiryo UI" panose="020B0604030504040204" pitchFamily="50" charset="-128"/>
              </a:rPr>
              <a:t>○ “今、学校で教えていることは、時代が変化したら通用しなくなるのではないか”</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　“人工知能の急速な進化が、人間の職業を奪うのではないか”といった不安の声</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78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教育の</a:t>
            </a:r>
            <a:r>
              <a:rPr kumimoji="0" lang="en-US" altLang="ja-JP"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ICT</a:t>
            </a:r>
            <a:r>
              <a:rPr kumimoji="0"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化をめぐる国の動き②</a:t>
            </a:r>
            <a:endParaRPr kumimoji="0"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822396" y="5436968"/>
            <a:ext cx="9000000" cy="540000"/>
          </a:xfrm>
          <a:prstGeom prst="rect">
            <a:avLst/>
          </a:prstGeom>
          <a:noFill/>
          <a:ln>
            <a:noFill/>
            <a:prstDash val="dash"/>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i="0"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EdTech</a:t>
            </a:r>
            <a:r>
              <a:rPr kumimoji="0" lang="ja-JP" altLang="en-US" sz="2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導入実証事業（経済産業省）</a:t>
            </a:r>
            <a:endParaRPr kumimoji="0" lang="en-US" altLang="ja-JP" sz="2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822396" y="3932935"/>
            <a:ext cx="9000000" cy="1440000"/>
          </a:xfrm>
          <a:prstGeom prst="rect">
            <a:avLst/>
          </a:prstGeom>
          <a:solidFill>
            <a:schemeClr val="bg1">
              <a:lumMod val="85000"/>
            </a:schemeClr>
          </a:solidFill>
          <a:ln w="28575">
            <a:solidFill>
              <a:schemeClr val="tx1"/>
            </a:solidFill>
            <a:prstDash val="solid"/>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GIGA</a:t>
            </a:r>
            <a:r>
              <a:rPr kumimoji="0" lang="ja-JP" altLang="en-US" sz="2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スクール構想の実現（文部科学省）</a:t>
            </a:r>
            <a:endParaRPr kumimoji="0" lang="en-US" altLang="ja-JP" sz="3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（１）希望する全ての小・中・特支・高等学校等における</a:t>
            </a:r>
            <a:r>
              <a:rPr kumimoji="0"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校内</a:t>
            </a:r>
            <a:r>
              <a:rPr kumimoji="0" lang="en-US" altLang="ja-JP"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LAN</a:t>
            </a:r>
            <a:r>
              <a:rPr kumimoji="0"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を整備</a:t>
            </a:r>
            <a:endParaRPr kumimoji="0" lang="en-US" altLang="ja-JP"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Meiryo UI" panose="020B0604030504040204" pitchFamily="50" charset="-128"/>
                <a:ea typeface="Meiryo UI" panose="020B0604030504040204" pitchFamily="50" charset="-128"/>
              </a:rPr>
              <a:t>　　　　　　 加えて、小・中・特支等に</a:t>
            </a:r>
            <a:r>
              <a:rPr lang="ja-JP" altLang="en-US" b="1" dirty="0" smtClean="0">
                <a:solidFill>
                  <a:prstClr val="black"/>
                </a:solidFill>
                <a:latin typeface="Meiryo UI" panose="020B0604030504040204" pitchFamily="50" charset="-128"/>
                <a:ea typeface="Meiryo UI" panose="020B0604030504040204" pitchFamily="50" charset="-128"/>
              </a:rPr>
              <a:t>電源キャビネットを整備</a:t>
            </a:r>
            <a:endParaRPr lang="en-US" altLang="ja-JP" b="1" dirty="0" smtClean="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（２）国公私立の小・中・特支等の</a:t>
            </a:r>
            <a:r>
              <a:rPr kumimoji="0"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児童生徒が使用する</a:t>
            </a:r>
            <a:r>
              <a:rPr kumimoji="0" lang="en-US" altLang="ja-JP"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PC</a:t>
            </a:r>
            <a:r>
              <a:rPr kumimoji="0" lang="ja-JP" altLang="en-US"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端末を整備</a:t>
            </a:r>
            <a:endPar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822396" y="5943405"/>
            <a:ext cx="9000000" cy="540000"/>
          </a:xfrm>
          <a:prstGeom prst="rect">
            <a:avLst/>
          </a:prstGeom>
          <a:noFill/>
          <a:ln>
            <a:noFill/>
            <a:prstDash val="dash"/>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教育現場の課題解決に向けたローカル</a:t>
            </a:r>
            <a:r>
              <a:rPr kumimoji="0" lang="en-US" altLang="ja-JP" sz="2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5G</a:t>
            </a:r>
            <a:r>
              <a:rPr kumimoji="0" lang="ja-JP" altLang="en-US" sz="2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の活用モデル構築（総務省）</a:t>
            </a:r>
            <a:endParaRPr kumimoji="0" lang="en-US" altLang="ja-JP" sz="28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9429482" y="6581001"/>
            <a:ext cx="476518" cy="276999"/>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３</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右矢印 11"/>
          <p:cNvSpPr/>
          <p:nvPr/>
        </p:nvSpPr>
        <p:spPr>
          <a:xfrm>
            <a:off x="354396" y="5949717"/>
            <a:ext cx="468000" cy="5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354396" y="5452621"/>
            <a:ext cx="468000" cy="5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354396" y="4398388"/>
            <a:ext cx="468000" cy="5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54396" y="3753530"/>
            <a:ext cx="180000" cy="25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000" y="854976"/>
            <a:ext cx="9900000" cy="540000"/>
          </a:xfrm>
          <a:prstGeom prst="rect">
            <a:avLst/>
          </a:prstGeom>
          <a:noFill/>
          <a:ln>
            <a:noFill/>
          </a:ln>
        </p:spPr>
        <p:txBody>
          <a:bodyPr wrap="square" tIns="90000" bIns="90000" rtlCol="0" anchor="ctr" anchorCtr="0">
            <a:noAutofit/>
          </a:bodyPr>
          <a:lstStyle/>
          <a:p>
            <a:r>
              <a:rPr kumimoji="1" lang="ja-JP" altLang="en-US" sz="2800" dirty="0" smtClean="0">
                <a:latin typeface="Meiryo UI" panose="020B0604030504040204" pitchFamily="50" charset="-128"/>
                <a:ea typeface="Meiryo UI" panose="020B0604030504040204" pitchFamily="50" charset="-128"/>
              </a:rPr>
              <a:t>～「安心と成長の未来を拓く総合経済対策」～</a:t>
            </a:r>
            <a:r>
              <a:rPr kumimoji="1" lang="ja-JP" altLang="en-US" sz="1600" dirty="0" smtClean="0">
                <a:latin typeface="Meiryo UI" panose="020B0604030504040204" pitchFamily="50" charset="-128"/>
                <a:ea typeface="Meiryo UI" panose="020B0604030504040204" pitchFamily="50" charset="-128"/>
              </a:rPr>
              <a:t>（令和元年</a:t>
            </a:r>
            <a:r>
              <a:rPr kumimoji="1" lang="en-US" altLang="ja-JP" sz="1600" dirty="0" smtClean="0">
                <a:latin typeface="Meiryo UI" panose="020B0604030504040204" pitchFamily="50" charset="-128"/>
                <a:ea typeface="Meiryo UI" panose="020B0604030504040204" pitchFamily="50" charset="-128"/>
              </a:rPr>
              <a:t>12</a:t>
            </a:r>
            <a:r>
              <a:rPr kumimoji="1" lang="ja-JP" altLang="en-US" sz="1600" dirty="0" smtClean="0">
                <a:latin typeface="Meiryo UI" panose="020B0604030504040204" pitchFamily="50" charset="-128"/>
                <a:ea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rPr>
              <a:t>日　閣議決定）</a:t>
            </a:r>
            <a:endParaRPr kumimoji="1" lang="ja-JP" altLang="en-US" sz="2800" dirty="0">
              <a:latin typeface="Meiryo UI" panose="020B0604030504040204" pitchFamily="50" charset="-128"/>
              <a:ea typeface="Meiryo UI" panose="020B0604030504040204" pitchFamily="50" charset="-128"/>
            </a:endParaRPr>
          </a:p>
        </p:txBody>
      </p:sp>
      <p:sp>
        <p:nvSpPr>
          <p:cNvPr id="9" name="角丸四角形 8"/>
          <p:cNvSpPr/>
          <p:nvPr/>
        </p:nvSpPr>
        <p:spPr>
          <a:xfrm>
            <a:off x="186524" y="1549719"/>
            <a:ext cx="9538952" cy="2160000"/>
          </a:xfrm>
          <a:prstGeom prst="roundRect">
            <a:avLst>
              <a:gd name="adj" fmla="val 683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r>
              <a:rPr kumimoji="1" lang="ja-JP" altLang="en-US" sz="2000" dirty="0" smtClean="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国の将来は何よりも人材にかかっている。初等中等教育において、</a:t>
            </a:r>
            <a:r>
              <a:rPr kumimoji="1" lang="en-US" altLang="ja-JP" dirty="0" smtClean="0">
                <a:solidFill>
                  <a:schemeClr val="tx1"/>
                </a:solidFill>
                <a:latin typeface="Meiryo UI" panose="020B0604030504040204" pitchFamily="50" charset="-128"/>
                <a:ea typeface="Meiryo UI" panose="020B0604030504040204" pitchFamily="50" charset="-128"/>
              </a:rPr>
              <a:t>Society5.0</a:t>
            </a:r>
            <a:r>
              <a:rPr kumimoji="1" lang="ja-JP" altLang="en-US" dirty="0" smtClean="0">
                <a:solidFill>
                  <a:schemeClr val="tx1"/>
                </a:solidFill>
                <a:latin typeface="Meiryo UI" panose="020B0604030504040204" pitchFamily="50" charset="-128"/>
                <a:ea typeface="Meiryo UI" panose="020B0604030504040204" pitchFamily="50" charset="-128"/>
              </a:rPr>
              <a:t>という新たな時代を担う人材の教育や、特別な支援を必要とするなどの多様な子供たちを誰一人取り残すことのない一人一人に応じた個別最適化学習にふさわしい環境を速やかに整備するため、</a:t>
            </a:r>
            <a:r>
              <a:rPr kumimoji="1" lang="ja-JP" altLang="en-US" b="1" u="sng" dirty="0" smtClean="0">
                <a:solidFill>
                  <a:schemeClr val="tx1"/>
                </a:solidFill>
                <a:latin typeface="Meiryo UI" panose="020B0604030504040204" pitchFamily="50" charset="-128"/>
                <a:ea typeface="Meiryo UI" panose="020B0604030504040204" pitchFamily="50" charset="-128"/>
              </a:rPr>
              <a:t>学校における高速大容量のネットワーク環境（校内</a:t>
            </a:r>
            <a:r>
              <a:rPr kumimoji="1" lang="en-US" altLang="ja-JP" b="1" u="sng" dirty="0" smtClean="0">
                <a:solidFill>
                  <a:schemeClr val="tx1"/>
                </a:solidFill>
                <a:latin typeface="Meiryo UI" panose="020B0604030504040204" pitchFamily="50" charset="-128"/>
                <a:ea typeface="Meiryo UI" panose="020B0604030504040204" pitchFamily="50" charset="-128"/>
              </a:rPr>
              <a:t>LAN</a:t>
            </a:r>
            <a:r>
              <a:rPr kumimoji="1" lang="ja-JP" altLang="en-US" b="1" u="sng" dirty="0" smtClean="0">
                <a:solidFill>
                  <a:schemeClr val="tx1"/>
                </a:solidFill>
                <a:latin typeface="Meiryo UI" panose="020B0604030504040204" pitchFamily="50" charset="-128"/>
                <a:ea typeface="Meiryo UI" panose="020B0604030504040204" pitchFamily="50" charset="-128"/>
              </a:rPr>
              <a:t>）の整備を推進</a:t>
            </a:r>
            <a:r>
              <a:rPr kumimoji="1" lang="ja-JP" altLang="en-US" dirty="0" smtClean="0">
                <a:solidFill>
                  <a:schemeClr val="tx1"/>
                </a:solidFill>
                <a:latin typeface="Meiryo UI" panose="020B0604030504040204" pitchFamily="50" charset="-128"/>
                <a:ea typeface="Meiryo UI" panose="020B0604030504040204" pitchFamily="50" charset="-128"/>
              </a:rPr>
              <a:t>するとともに、</a:t>
            </a:r>
            <a:r>
              <a:rPr kumimoji="1" lang="ja-JP" altLang="en-US" b="1" u="sng" dirty="0" smtClean="0">
                <a:solidFill>
                  <a:schemeClr val="tx1"/>
                </a:solidFill>
                <a:latin typeface="Meiryo UI" panose="020B0604030504040204" pitchFamily="50" charset="-128"/>
                <a:ea typeface="Meiryo UI" panose="020B0604030504040204" pitchFamily="50" charset="-128"/>
              </a:rPr>
              <a:t>特に、義務教育段階において、令和</a:t>
            </a:r>
            <a:r>
              <a:rPr kumimoji="1" lang="en-US" altLang="ja-JP" b="1" u="sng" dirty="0" smtClean="0">
                <a:solidFill>
                  <a:schemeClr val="tx1"/>
                </a:solidFill>
                <a:latin typeface="Meiryo UI" panose="020B0604030504040204" pitchFamily="50" charset="-128"/>
                <a:ea typeface="Meiryo UI" panose="020B0604030504040204" pitchFamily="50" charset="-128"/>
              </a:rPr>
              <a:t>5</a:t>
            </a:r>
            <a:r>
              <a:rPr kumimoji="1" lang="ja-JP" altLang="en-US" b="1" u="sng" dirty="0" smtClean="0">
                <a:solidFill>
                  <a:schemeClr val="tx1"/>
                </a:solidFill>
                <a:latin typeface="Meiryo UI" panose="020B0604030504040204" pitchFamily="50" charset="-128"/>
                <a:ea typeface="Meiryo UI" panose="020B0604030504040204" pitchFamily="50" charset="-128"/>
              </a:rPr>
              <a:t>年度までに、全学年の児童生徒一人一人がそれぞれ端末を持ち、十分に活用できる環境の実現</a:t>
            </a:r>
            <a:r>
              <a:rPr kumimoji="1" lang="ja-JP" altLang="en-US" dirty="0" smtClean="0">
                <a:solidFill>
                  <a:schemeClr val="tx1"/>
                </a:solidFill>
                <a:latin typeface="Meiryo UI" panose="020B0604030504040204" pitchFamily="50" charset="-128"/>
                <a:ea typeface="Meiryo UI" panose="020B0604030504040204" pitchFamily="50" charset="-128"/>
              </a:rPr>
              <a:t>を目指すこととし、事業を実施する地方公共団体に対し、国として継続的に財源を確保し、必要な支援を講ずることとする。あわせて</a:t>
            </a:r>
            <a:r>
              <a:rPr kumimoji="1" lang="ja-JP" altLang="en-US" b="1" u="sng" dirty="0" smtClean="0">
                <a:solidFill>
                  <a:schemeClr val="tx1"/>
                </a:solidFill>
                <a:latin typeface="Meiryo UI" panose="020B0604030504040204" pitchFamily="50" charset="-128"/>
                <a:ea typeface="Meiryo UI" panose="020B0604030504040204" pitchFamily="50" charset="-128"/>
              </a:rPr>
              <a:t>教育人材や教育内容といったソフト面でも対応</a:t>
            </a:r>
            <a:r>
              <a:rPr kumimoji="1" lang="ja-JP" altLang="en-US" dirty="0" smtClean="0">
                <a:solidFill>
                  <a:schemeClr val="tx1"/>
                </a:solidFill>
                <a:latin typeface="Meiryo UI" panose="020B0604030504040204" pitchFamily="50" charset="-128"/>
                <a:ea typeface="Meiryo UI" panose="020B0604030504040204" pitchFamily="50" charset="-128"/>
              </a:rPr>
              <a:t>を行う。</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548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r>
              <a:rPr lang="ja-JP" altLang="en-US" sz="3600" dirty="0">
                <a:solidFill>
                  <a:schemeClr val="bg1"/>
                </a:solidFill>
                <a:latin typeface="Meiryo UI" panose="020B0604030504040204" pitchFamily="50" charset="-128"/>
                <a:ea typeface="Meiryo UI" panose="020B0604030504040204" pitchFamily="50" charset="-128"/>
              </a:rPr>
              <a:t>　府立学校における</a:t>
            </a:r>
            <a:r>
              <a:rPr lang="en-US" altLang="ja-JP" sz="3600" dirty="0">
                <a:solidFill>
                  <a:schemeClr val="bg1"/>
                </a:solidFill>
                <a:latin typeface="Meiryo UI" panose="020B0604030504040204" pitchFamily="50" charset="-128"/>
                <a:ea typeface="Meiryo UI" panose="020B0604030504040204" pitchFamily="50" charset="-128"/>
              </a:rPr>
              <a:t>ICT</a:t>
            </a:r>
            <a:r>
              <a:rPr lang="ja-JP" altLang="en-US" sz="3600" dirty="0">
                <a:solidFill>
                  <a:schemeClr val="bg1"/>
                </a:solidFill>
                <a:latin typeface="Meiryo UI" panose="020B0604030504040204" pitchFamily="50" charset="-128"/>
                <a:ea typeface="Meiryo UI" panose="020B0604030504040204" pitchFamily="50" charset="-128"/>
              </a:rPr>
              <a:t>環境の</a:t>
            </a:r>
            <a:r>
              <a:rPr lang="ja-JP" altLang="en-US" sz="3600" dirty="0" smtClean="0">
                <a:solidFill>
                  <a:schemeClr val="bg1"/>
                </a:solidFill>
                <a:latin typeface="Meiryo UI" panose="020B0604030504040204" pitchFamily="50" charset="-128"/>
                <a:ea typeface="Meiryo UI" panose="020B0604030504040204" pitchFamily="50" charset="-128"/>
              </a:rPr>
              <a:t>整備状況</a:t>
            </a:r>
            <a:endParaRPr lang="ja-JP" altLang="en-US" sz="3600"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84091961"/>
              </p:ext>
            </p:extLst>
          </p:nvPr>
        </p:nvGraphicFramePr>
        <p:xfrm>
          <a:off x="456000" y="1111756"/>
          <a:ext cx="9000000" cy="5400000"/>
        </p:xfrm>
        <a:graphic>
          <a:graphicData uri="http://schemas.openxmlformats.org/drawingml/2006/table">
            <a:tbl>
              <a:tblPr firstRow="1" bandRow="1">
                <a:tableStyleId>{5940675A-B579-460E-94D1-54222C63F5DA}</a:tableStyleId>
              </a:tblPr>
              <a:tblGrid>
                <a:gridCol w="5760000">
                  <a:extLst>
                    <a:ext uri="{9D8B030D-6E8A-4147-A177-3AD203B41FA5}">
                      <a16:colId xmlns:a16="http://schemas.microsoft.com/office/drawing/2014/main" val="1313685354"/>
                    </a:ext>
                  </a:extLst>
                </a:gridCol>
                <a:gridCol w="1620000">
                  <a:extLst>
                    <a:ext uri="{9D8B030D-6E8A-4147-A177-3AD203B41FA5}">
                      <a16:colId xmlns:a16="http://schemas.microsoft.com/office/drawing/2014/main" val="3006539990"/>
                    </a:ext>
                  </a:extLst>
                </a:gridCol>
                <a:gridCol w="1620000">
                  <a:extLst>
                    <a:ext uri="{9D8B030D-6E8A-4147-A177-3AD203B41FA5}">
                      <a16:colId xmlns:a16="http://schemas.microsoft.com/office/drawing/2014/main" val="1769934980"/>
                    </a:ext>
                  </a:extLst>
                </a:gridCol>
              </a:tblGrid>
              <a:tr h="1080000">
                <a:tc>
                  <a:txBody>
                    <a:bodyPr/>
                    <a:lstStyle/>
                    <a:p>
                      <a:pPr algn="ctr"/>
                      <a:r>
                        <a:rPr kumimoji="1" lang="ja-JP" altLang="en-US" sz="2400" dirty="0" smtClean="0">
                          <a:latin typeface="Meiryo UI" panose="020B0604030504040204" pitchFamily="50" charset="-128"/>
                          <a:ea typeface="Meiryo UI" panose="020B0604030504040204" pitchFamily="50" charset="-128"/>
                        </a:rPr>
                        <a:t>項目</a:t>
                      </a:r>
                      <a:endParaRPr kumimoji="1" lang="ja-JP" altLang="en-US" sz="24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2400" dirty="0" smtClean="0">
                          <a:latin typeface="Meiryo UI" panose="020B0604030504040204" pitchFamily="50" charset="-128"/>
                          <a:ea typeface="Meiryo UI" panose="020B0604030504040204" pitchFamily="50" charset="-128"/>
                        </a:rPr>
                        <a:t>府立学校</a:t>
                      </a:r>
                      <a:endParaRPr kumimoji="1" lang="ja-JP" altLang="en-US" sz="2400" dirty="0">
                        <a:latin typeface="Meiryo UI" panose="020B0604030504040204" pitchFamily="50" charset="-128"/>
                        <a:ea typeface="Meiryo UI" panose="020B0604030504040204" pitchFamily="50" charset="-128"/>
                      </a:endParaRPr>
                    </a:p>
                  </a:txBody>
                  <a:tcPr anchor="ctr">
                    <a:solidFill>
                      <a:schemeClr val="bg1">
                        <a:lumMod val="85000"/>
                      </a:schemeClr>
                    </a:solidFill>
                  </a:tcPr>
                </a:tc>
                <a:tc>
                  <a:txBody>
                    <a:bodyPr/>
                    <a:lstStyle/>
                    <a:p>
                      <a:pPr algn="ctr"/>
                      <a:r>
                        <a:rPr kumimoji="1" lang="ja-JP" altLang="en-US" sz="2400" dirty="0" smtClean="0">
                          <a:latin typeface="Meiryo UI" panose="020B0604030504040204" pitchFamily="50" charset="-128"/>
                          <a:ea typeface="Meiryo UI" panose="020B0604030504040204" pitchFamily="50" charset="-128"/>
                        </a:rPr>
                        <a:t>全国平均</a:t>
                      </a:r>
                      <a:endParaRPr kumimoji="1" lang="ja-JP" altLang="en-US" sz="2400" dirty="0">
                        <a:latin typeface="Meiryo UI" panose="020B0604030504040204" pitchFamily="50" charset="-128"/>
                        <a:ea typeface="Meiryo UI" panose="020B0604030504040204" pitchFamily="50" charset="-128"/>
                      </a:endParaRPr>
                    </a:p>
                  </a:txBody>
                  <a:tcPr anchor="ctr">
                    <a:solidFill>
                      <a:schemeClr val="bg1">
                        <a:lumMod val="85000"/>
                      </a:schemeClr>
                    </a:solidFill>
                  </a:tcPr>
                </a:tc>
                <a:extLst>
                  <a:ext uri="{0D108BD9-81ED-4DB2-BD59-A6C34878D82A}">
                    <a16:rowId xmlns:a16="http://schemas.microsoft.com/office/drawing/2014/main" val="2863424529"/>
                  </a:ext>
                </a:extLst>
              </a:tr>
              <a:tr h="1080000">
                <a:tc>
                  <a:txBody>
                    <a:bodyPr/>
                    <a:lstStyle/>
                    <a:p>
                      <a:r>
                        <a:rPr kumimoji="1" lang="ja-JP" altLang="en-US" sz="2400" dirty="0" smtClean="0">
                          <a:latin typeface="Meiryo UI" panose="020B0604030504040204" pitchFamily="50" charset="-128"/>
                          <a:ea typeface="Meiryo UI" panose="020B0604030504040204" pitchFamily="50" charset="-128"/>
                        </a:rPr>
                        <a:t>教育用コンピュータ１台当たりの児童生徒数</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3.7</a:t>
                      </a:r>
                      <a:r>
                        <a:rPr kumimoji="1" lang="ja-JP" altLang="en-US" sz="2400" dirty="0" smtClean="0">
                          <a:latin typeface="Meiryo UI" panose="020B0604030504040204" pitchFamily="50" charset="-128"/>
                          <a:ea typeface="Meiryo UI" panose="020B0604030504040204" pitchFamily="50" charset="-128"/>
                        </a:rPr>
                        <a:t>人</a:t>
                      </a:r>
                      <a:r>
                        <a:rPr kumimoji="1" lang="en-US" altLang="ja-JP" sz="2400" dirty="0" smtClean="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台</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5.4</a:t>
                      </a:r>
                      <a:r>
                        <a:rPr kumimoji="1" lang="ja-JP" altLang="en-US" sz="2400" dirty="0" smtClean="0">
                          <a:latin typeface="Meiryo UI" panose="020B0604030504040204" pitchFamily="50" charset="-128"/>
                          <a:ea typeface="Meiryo UI" panose="020B0604030504040204" pitchFamily="50" charset="-128"/>
                        </a:rPr>
                        <a:t>人</a:t>
                      </a:r>
                      <a:r>
                        <a:rPr kumimoji="1" lang="en-US" altLang="ja-JP" sz="2400" dirty="0" smtClean="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台</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976212377"/>
                  </a:ext>
                </a:extLst>
              </a:tr>
              <a:tr h="1080000">
                <a:tc>
                  <a:txBody>
                    <a:bodyPr/>
                    <a:lstStyle/>
                    <a:p>
                      <a:r>
                        <a:rPr kumimoji="1" lang="ja-JP" altLang="en-US" sz="2400" dirty="0" smtClean="0">
                          <a:latin typeface="Meiryo UI" panose="020B0604030504040204" pitchFamily="50" charset="-128"/>
                          <a:ea typeface="Meiryo UI" panose="020B0604030504040204" pitchFamily="50" charset="-128"/>
                        </a:rPr>
                        <a:t>普通教室の無線</a:t>
                      </a:r>
                      <a:r>
                        <a:rPr kumimoji="1" lang="en-US" altLang="ja-JP" sz="2400" dirty="0" smtClean="0">
                          <a:latin typeface="Meiryo UI" panose="020B0604030504040204" pitchFamily="50" charset="-128"/>
                          <a:ea typeface="Meiryo UI" panose="020B0604030504040204" pitchFamily="50" charset="-128"/>
                        </a:rPr>
                        <a:t>LAN</a:t>
                      </a:r>
                      <a:r>
                        <a:rPr kumimoji="1" lang="ja-JP" altLang="en-US" sz="2400" dirty="0" smtClean="0">
                          <a:latin typeface="Meiryo UI" panose="020B0604030504040204" pitchFamily="50" charset="-128"/>
                          <a:ea typeface="Meiryo UI" panose="020B0604030504040204" pitchFamily="50" charset="-128"/>
                        </a:rPr>
                        <a:t>整備率</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20.3%</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40.7%</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3413715"/>
                  </a:ext>
                </a:extLst>
              </a:tr>
              <a:tr h="1080000">
                <a:tc>
                  <a:txBody>
                    <a:bodyPr/>
                    <a:lstStyle/>
                    <a:p>
                      <a:r>
                        <a:rPr kumimoji="1" lang="ja-JP" altLang="en-US" sz="2400" dirty="0" smtClean="0">
                          <a:latin typeface="Meiryo UI" panose="020B0604030504040204" pitchFamily="50" charset="-128"/>
                          <a:ea typeface="Meiryo UI" panose="020B0604030504040204" pitchFamily="50" charset="-128"/>
                        </a:rPr>
                        <a:t>インターネット接続率（</a:t>
                      </a:r>
                      <a:r>
                        <a:rPr kumimoji="1" lang="en-US" altLang="ja-JP" sz="2400" dirty="0" smtClean="0">
                          <a:latin typeface="Meiryo UI" panose="020B0604030504040204" pitchFamily="50" charset="-128"/>
                          <a:ea typeface="Meiryo UI" panose="020B0604030504040204" pitchFamily="50" charset="-128"/>
                        </a:rPr>
                        <a:t>100Mbps</a:t>
                      </a:r>
                      <a:r>
                        <a:rPr kumimoji="1" lang="ja-JP" altLang="en-US" sz="2400" dirty="0" smtClean="0">
                          <a:latin typeface="Meiryo UI" panose="020B0604030504040204" pitchFamily="50" charset="-128"/>
                          <a:ea typeface="Meiryo UI" panose="020B0604030504040204" pitchFamily="50" charset="-128"/>
                        </a:rPr>
                        <a:t>以上）</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100%</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69.1%</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62820782"/>
                  </a:ext>
                </a:extLst>
              </a:tr>
              <a:tr h="1080000">
                <a:tc>
                  <a:txBody>
                    <a:bodyPr/>
                    <a:lstStyle/>
                    <a:p>
                      <a:r>
                        <a:rPr kumimoji="1" lang="ja-JP" altLang="en-US" sz="2400" dirty="0" smtClean="0">
                          <a:latin typeface="Meiryo UI" panose="020B0604030504040204" pitchFamily="50" charset="-128"/>
                          <a:ea typeface="Meiryo UI" panose="020B0604030504040204" pitchFamily="50" charset="-128"/>
                        </a:rPr>
                        <a:t>普通教室の大型掲示装置整備率</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46.1%</a:t>
                      </a: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smtClean="0">
                          <a:latin typeface="Meiryo UI" panose="020B0604030504040204" pitchFamily="50" charset="-128"/>
                          <a:ea typeface="Meiryo UI" panose="020B0604030504040204" pitchFamily="50" charset="-128"/>
                        </a:rPr>
                        <a:t>51.2%</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54137065"/>
                  </a:ext>
                </a:extLst>
              </a:tr>
            </a:tbl>
          </a:graphicData>
        </a:graphic>
      </p:graphicFrame>
      <p:sp>
        <p:nvSpPr>
          <p:cNvPr id="6" name="テキスト ボックス 5"/>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ja-JP" altLang="en-US" sz="2400" dirty="0" smtClean="0">
                <a:latin typeface="Meiryo UI" panose="020B0604030504040204" pitchFamily="50" charset="-128"/>
                <a:ea typeface="Meiryo UI" panose="020B0604030504040204" pitchFamily="50" charset="-128"/>
              </a:rPr>
              <a:t>４</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7031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大阪のスマートシティ戦略</a:t>
            </a:r>
            <a:endParaRPr kumimoji="0"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93000" y="1363350"/>
            <a:ext cx="9720000" cy="2700000"/>
          </a:xfrm>
          <a:prstGeom prst="rect">
            <a:avLst/>
          </a:prstGeom>
          <a:noFill/>
          <a:ln>
            <a:noFill/>
            <a:prstDash val="dash"/>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はじめに</a:t>
            </a:r>
            <a:endParaRPr kumimoji="0" lang="en-US" altLang="ja-JP" sz="3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世界の諸都市では、</a:t>
            </a:r>
            <a:r>
              <a:rPr kumimoji="0" lang="en-US" altLang="ja-JP" sz="200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0" lang="ja-JP" altLang="en-US" sz="200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0" lang="ja-JP" altLang="en-US" sz="200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ビッグデータ等の先端技術を利用し、都市課題の解決や都</a:t>
            </a:r>
            <a:endPar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rPr>
              <a:t> </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市機能の効率化に活かそうと</a:t>
            </a:r>
            <a:r>
              <a:rPr lang="ja-JP" altLang="en-US" sz="2000" dirty="0" smtClean="0">
                <a:solidFill>
                  <a:prstClr val="black"/>
                </a:solidFill>
                <a:latin typeface="Meiryo UI" panose="020B0604030504040204" pitchFamily="50" charset="-128"/>
                <a:ea typeface="Meiryo UI" panose="020B0604030504040204" pitchFamily="50" charset="-128"/>
              </a:rPr>
              <a:t>する「</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スマートシティ」の取組みが始まっている。</a:t>
            </a:r>
            <a:endPar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大阪においても、</a:t>
            </a:r>
            <a:r>
              <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年大阪・関西万博の開催や人口減少・超高齢社会の到来を見据</a:t>
            </a:r>
            <a:endPar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rPr>
              <a:t> </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え、住民生活の質</a:t>
            </a:r>
            <a:r>
              <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200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の向上や都市機能の強化を図っていく上で、先端技術を活用した</a:t>
            </a:r>
            <a:endParaRPr kumimoji="0" lang="en-US" altLang="ja-JP"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Meiryo UI" panose="020B0604030504040204" pitchFamily="50" charset="-128"/>
                <a:ea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rPr>
              <a:t> </a:t>
            </a:r>
            <a:r>
              <a:rPr kumimoji="0" lang="ja-JP" altLang="en-US" sz="20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「スマートシティ」の実現は不可欠である。</a:t>
            </a:r>
            <a:endParaRPr kumimoji="0" lang="ja-JP" altLang="en-US"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0" y="777318"/>
            <a:ext cx="7740000" cy="720000"/>
          </a:xfrm>
          <a:prstGeom prst="rect">
            <a:avLst/>
          </a:prstGeom>
          <a:noFill/>
          <a:ln>
            <a:noFill/>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0"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スマートシティ戦略</a:t>
            </a:r>
            <a:r>
              <a:rPr kumimoji="0" lang="ja-JP" altLang="en-US" sz="2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t>中間とりまとめ」より</a:t>
            </a:r>
            <a:r>
              <a:rPr kumimoji="0" lang="ja-JP" altLang="en-US" sz="2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93000" y="4122567"/>
            <a:ext cx="9720000" cy="2340000"/>
          </a:xfrm>
          <a:prstGeom prst="rect">
            <a:avLst/>
          </a:prstGeom>
          <a:noFill/>
          <a:ln>
            <a:noFill/>
            <a:prstDash val="dash"/>
          </a:ln>
        </p:spPr>
        <p:txBody>
          <a:bodyPr wrap="square" tIns="90000" bIns="90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第１章　大阪モデルのスマートシティ戦略の基本姿勢</a:t>
            </a:r>
            <a:endParaRPr kumimoji="0" lang="en-US" altLang="ja-JP" sz="3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 住民が実感できるかたちで、「生活の質</a:t>
            </a:r>
            <a:r>
              <a:rPr kumimoji="0"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20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0"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の向上」をめざすことが主目的</a:t>
            </a:r>
            <a:endParaRPr kumimoji="0" lang="en-US" altLang="ja-JP" sz="2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smtClean="0">
                <a:solidFill>
                  <a:prstClr val="black"/>
                </a:solidFill>
                <a:latin typeface="Meiryo UI" panose="020B0604030504040204" pitchFamily="50" charset="-128"/>
                <a:ea typeface="Meiryo UI" panose="020B0604030504040204" pitchFamily="50" charset="-128"/>
              </a:rPr>
              <a:t>②</a:t>
            </a:r>
            <a:r>
              <a:rPr lang="ja-JP" altLang="en-US" sz="2000" dirty="0">
                <a:solidFill>
                  <a:prstClr val="black"/>
                </a:solidFill>
                <a:latin typeface="Meiryo UI" panose="020B0604030504040204" pitchFamily="50" charset="-128"/>
                <a:ea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rPr>
              <a:t>公民連携による「民間との協業」が大前提</a:t>
            </a:r>
            <a:endParaRPr lang="en-US" altLang="ja-JP" sz="2000" dirty="0" smtClean="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000" dirty="0" smtClean="0">
                <a:solidFill>
                  <a:prstClr val="black"/>
                </a:solidFill>
                <a:latin typeface="Meiryo UI" panose="020B0604030504040204" pitchFamily="50" charset="-128"/>
                <a:ea typeface="Meiryo UI" panose="020B0604030504040204" pitchFamily="50" charset="-128"/>
              </a:rPr>
              <a:t>③ 「技術実験」に留まらず、「社会実装」のための取組みを蓄積</a:t>
            </a:r>
            <a:endParaRPr kumimoji="0" lang="ja-JP" altLang="en-US" sz="2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29482" y="6581001"/>
            <a:ext cx="476518" cy="276999"/>
          </a:xfrm>
          <a:prstGeom prst="rect">
            <a:avLst/>
          </a:prstGeom>
          <a:noFill/>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５</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92026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r>
              <a:rPr lang="ja-JP" altLang="en-US" sz="3600" dirty="0" smtClean="0">
                <a:solidFill>
                  <a:schemeClr val="bg1"/>
                </a:solidFill>
                <a:latin typeface="Meiryo UI" panose="020B0604030504040204" pitchFamily="50" charset="-128"/>
                <a:ea typeface="Meiryo UI" panose="020B0604030504040204" pitchFamily="50" charset="-128"/>
              </a:rPr>
              <a:t>　今後の</a:t>
            </a:r>
            <a:r>
              <a:rPr lang="en-US" altLang="ja-JP" sz="3600" dirty="0" smtClean="0">
                <a:solidFill>
                  <a:schemeClr val="bg1"/>
                </a:solidFill>
                <a:latin typeface="Meiryo UI" panose="020B0604030504040204" pitchFamily="50" charset="-128"/>
                <a:ea typeface="Meiryo UI" panose="020B0604030504040204" pitchFamily="50" charset="-128"/>
              </a:rPr>
              <a:t>ICT</a:t>
            </a:r>
            <a:r>
              <a:rPr lang="ja-JP" altLang="en-US" sz="3600" dirty="0" smtClean="0">
                <a:solidFill>
                  <a:schemeClr val="bg1"/>
                </a:solidFill>
                <a:latin typeface="Meiryo UI" panose="020B0604030504040204" pitchFamily="50" charset="-128"/>
                <a:ea typeface="Meiryo UI" panose="020B0604030504040204" pitchFamily="50" charset="-128"/>
              </a:rPr>
              <a:t>環境の整備スケジュール（案）</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ja-JP" altLang="en-US" sz="2400" dirty="0" smtClean="0">
                <a:latin typeface="Meiryo UI" panose="020B0604030504040204" pitchFamily="50" charset="-128"/>
                <a:ea typeface="Meiryo UI" panose="020B0604030504040204" pitchFamily="50" charset="-128"/>
              </a:rPr>
              <a:t>６</a:t>
            </a:r>
            <a:endParaRPr kumimoji="1" lang="ja-JP" altLang="en-US"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273000" y="6146817"/>
            <a:ext cx="5400000" cy="371424"/>
            <a:chOff x="273000" y="6146817"/>
            <a:chExt cx="5400000" cy="371424"/>
          </a:xfrm>
        </p:grpSpPr>
        <p:sp>
          <p:nvSpPr>
            <p:cNvPr id="20" name="テキスト ボックス 19"/>
            <p:cNvSpPr txBox="1"/>
            <p:nvPr/>
          </p:nvSpPr>
          <p:spPr>
            <a:xfrm>
              <a:off x="273000" y="6146817"/>
              <a:ext cx="5400000"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　　　　　は購入・整備　　　　　　は運用継続</a:t>
              </a: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03029" y="6151483"/>
              <a:ext cx="720000" cy="360000"/>
            </a:xfrm>
            <a:prstGeom prst="rect">
              <a:avLst/>
            </a:prstGeom>
            <a:solidFill>
              <a:schemeClr val="tx1"/>
            </a:solidFill>
          </p:spPr>
          <p:txBody>
            <a:bodyPr wrap="square" rtlCol="0">
              <a:spAutoFit/>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黒 色</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755927" y="6158241"/>
              <a:ext cx="720000" cy="360000"/>
            </a:xfrm>
            <a:prstGeom prst="rect">
              <a:avLst/>
            </a:prstGeom>
            <a:solidFill>
              <a:schemeClr val="bg1">
                <a:lumMod val="65000"/>
              </a:schemeClr>
            </a:solidFill>
          </p:spPr>
          <p:txBody>
            <a:bodyPr wrap="square" rtlCol="0">
              <a:spAutoFit/>
            </a:bodyPr>
            <a:lstStyle/>
            <a:p>
              <a:pPr algn="ctr"/>
              <a:r>
                <a:rPr kumimoji="1" lang="ja-JP" altLang="en-US" b="1" dirty="0">
                  <a:solidFill>
                    <a:schemeClr val="bg1"/>
                  </a:solidFill>
                </a:rPr>
                <a:t>灰</a:t>
              </a:r>
              <a:r>
                <a:rPr kumimoji="1" lang="ja-JP" altLang="en-US" b="1" dirty="0" smtClean="0">
                  <a:solidFill>
                    <a:schemeClr val="bg1"/>
                  </a:solidFill>
                </a:rPr>
                <a:t> 色</a:t>
              </a:r>
              <a:endParaRPr kumimoji="1" lang="ja-JP" altLang="en-US" b="1" dirty="0">
                <a:solidFill>
                  <a:schemeClr val="bg1"/>
                </a:solidFill>
              </a:endParaRPr>
            </a:p>
          </p:txBody>
        </p:sp>
      </p:grpSp>
      <p:graphicFrame>
        <p:nvGraphicFramePr>
          <p:cNvPr id="2" name="表 1"/>
          <p:cNvGraphicFramePr>
            <a:graphicFrameLocks noGrp="1"/>
          </p:cNvGraphicFramePr>
          <p:nvPr>
            <p:extLst>
              <p:ext uri="{D42A27DB-BD31-4B8C-83A1-F6EECF244321}">
                <p14:modId xmlns:p14="http://schemas.microsoft.com/office/powerpoint/2010/main" val="1995204908"/>
              </p:ext>
            </p:extLst>
          </p:nvPr>
        </p:nvGraphicFramePr>
        <p:xfrm>
          <a:off x="273000" y="961254"/>
          <a:ext cx="9360000" cy="512352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984061098"/>
                    </a:ext>
                  </a:extLst>
                </a:gridCol>
                <a:gridCol w="540000">
                  <a:extLst>
                    <a:ext uri="{9D8B030D-6E8A-4147-A177-3AD203B41FA5}">
                      <a16:colId xmlns:a16="http://schemas.microsoft.com/office/drawing/2014/main" val="3824803173"/>
                    </a:ext>
                  </a:extLst>
                </a:gridCol>
                <a:gridCol w="720000">
                  <a:extLst>
                    <a:ext uri="{9D8B030D-6E8A-4147-A177-3AD203B41FA5}">
                      <a16:colId xmlns:a16="http://schemas.microsoft.com/office/drawing/2014/main" val="378334206"/>
                    </a:ext>
                  </a:extLst>
                </a:gridCol>
                <a:gridCol w="1080000">
                  <a:extLst>
                    <a:ext uri="{9D8B030D-6E8A-4147-A177-3AD203B41FA5}">
                      <a16:colId xmlns:a16="http://schemas.microsoft.com/office/drawing/2014/main" val="1708447274"/>
                    </a:ext>
                  </a:extLst>
                </a:gridCol>
                <a:gridCol w="1080000">
                  <a:extLst>
                    <a:ext uri="{9D8B030D-6E8A-4147-A177-3AD203B41FA5}">
                      <a16:colId xmlns:a16="http://schemas.microsoft.com/office/drawing/2014/main" val="3431257029"/>
                    </a:ext>
                  </a:extLst>
                </a:gridCol>
                <a:gridCol w="1080000">
                  <a:extLst>
                    <a:ext uri="{9D8B030D-6E8A-4147-A177-3AD203B41FA5}">
                      <a16:colId xmlns:a16="http://schemas.microsoft.com/office/drawing/2014/main" val="2377531110"/>
                    </a:ext>
                  </a:extLst>
                </a:gridCol>
                <a:gridCol w="1080000">
                  <a:extLst>
                    <a:ext uri="{9D8B030D-6E8A-4147-A177-3AD203B41FA5}">
                      <a16:colId xmlns:a16="http://schemas.microsoft.com/office/drawing/2014/main" val="2992654475"/>
                    </a:ext>
                  </a:extLst>
                </a:gridCol>
                <a:gridCol w="1080000">
                  <a:extLst>
                    <a:ext uri="{9D8B030D-6E8A-4147-A177-3AD203B41FA5}">
                      <a16:colId xmlns:a16="http://schemas.microsoft.com/office/drawing/2014/main" val="2298118018"/>
                    </a:ext>
                  </a:extLst>
                </a:gridCol>
                <a:gridCol w="1080000">
                  <a:extLst>
                    <a:ext uri="{9D8B030D-6E8A-4147-A177-3AD203B41FA5}">
                      <a16:colId xmlns:a16="http://schemas.microsoft.com/office/drawing/2014/main" val="856656409"/>
                    </a:ext>
                  </a:extLst>
                </a:gridCol>
                <a:gridCol w="1080000">
                  <a:extLst>
                    <a:ext uri="{9D8B030D-6E8A-4147-A177-3AD203B41FA5}">
                      <a16:colId xmlns:a16="http://schemas.microsoft.com/office/drawing/2014/main" val="2620943759"/>
                    </a:ext>
                  </a:extLst>
                </a:gridCol>
              </a:tblGrid>
              <a:tr h="432000">
                <a:tc rowSpan="2" gridSpan="3">
                  <a:txBody>
                    <a:bodyPr/>
                    <a:lstStyle/>
                    <a:p>
                      <a:pPr algn="ctr">
                        <a:lnSpc>
                          <a:spcPct val="100000"/>
                        </a:lnSpc>
                      </a:pPr>
                      <a:r>
                        <a:rPr kumimoji="1" lang="ja-JP" altLang="en-US" sz="1600" b="0" dirty="0" smtClean="0">
                          <a:solidFill>
                            <a:schemeClr val="tx1"/>
                          </a:solidFill>
                          <a:latin typeface="Meiryo UI" panose="020B0604030504040204" pitchFamily="50" charset="-128"/>
                          <a:ea typeface="Meiryo UI" panose="020B0604030504040204" pitchFamily="50" charset="-128"/>
                        </a:rPr>
                        <a:t>摘　要</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2019(R1)</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2020(R2)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2021(R3)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2022(R4)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2023(R5)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2024(R6)</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2025(R7)</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476985"/>
                  </a:ext>
                </a:extLst>
              </a:tr>
              <a:tr h="720000">
                <a:tc gridSpan="3" v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ctr">
                        <a:lnSpc>
                          <a:spcPct val="100000"/>
                        </a:lnSpc>
                      </a:pPr>
                      <a:r>
                        <a:rPr kumimoji="1" lang="ja-JP" altLang="en-US" sz="1400" b="0" dirty="0" smtClean="0">
                          <a:solidFill>
                            <a:schemeClr val="tx1"/>
                          </a:solidFill>
                          <a:latin typeface="Meiryo UI" panose="020B0604030504040204" pitchFamily="50" charset="-128"/>
                          <a:ea typeface="Meiryo UI" panose="020B0604030504040204" pitchFamily="50" charset="-128"/>
                        </a:rPr>
                        <a:t>教育の</a:t>
                      </a:r>
                      <a:r>
                        <a:rPr kumimoji="1" lang="en-US" altLang="ja-JP" sz="1400" b="0" dirty="0" smtClean="0">
                          <a:solidFill>
                            <a:schemeClr val="tx1"/>
                          </a:solidFill>
                          <a:latin typeface="Meiryo UI" panose="020B0604030504040204" pitchFamily="50" charset="-128"/>
                          <a:ea typeface="Meiryo UI" panose="020B0604030504040204" pitchFamily="50" charset="-128"/>
                        </a:rPr>
                        <a:t>ICT</a:t>
                      </a:r>
                      <a:r>
                        <a:rPr kumimoji="1" lang="ja-JP" altLang="en-US" sz="1400" b="0" dirty="0" smtClean="0">
                          <a:solidFill>
                            <a:schemeClr val="tx1"/>
                          </a:solidFill>
                          <a:latin typeface="Meiryo UI" panose="020B0604030504040204" pitchFamily="50" charset="-128"/>
                          <a:ea typeface="Meiryo UI" panose="020B0604030504040204" pitchFamily="50" charset="-128"/>
                        </a:rPr>
                        <a:t>化に向けた環境整備５カ年計画</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400" b="0" dirty="0" smtClean="0">
                          <a:solidFill>
                            <a:schemeClr val="tx1"/>
                          </a:solidFill>
                          <a:latin typeface="Meiryo UI" panose="020B0604030504040204" pitchFamily="50" charset="-128"/>
                          <a:ea typeface="Meiryo UI" panose="020B0604030504040204" pitchFamily="50" charset="-128"/>
                        </a:rPr>
                        <a:t>(2018</a:t>
                      </a:r>
                      <a:r>
                        <a:rPr kumimoji="1" lang="ja-JP" altLang="en-US" sz="1400" b="0" dirty="0" smtClean="0">
                          <a:solidFill>
                            <a:schemeClr val="tx1"/>
                          </a:solidFill>
                          <a:latin typeface="Meiryo UI" panose="020B0604030504040204" pitchFamily="50" charset="-128"/>
                          <a:ea typeface="Meiryo UI" panose="020B0604030504040204" pitchFamily="50" charset="-128"/>
                        </a:rPr>
                        <a:t>～</a:t>
                      </a:r>
                      <a:r>
                        <a:rPr kumimoji="1" lang="en-US" altLang="ja-JP" sz="1400" b="0" dirty="0" smtClean="0">
                          <a:solidFill>
                            <a:schemeClr val="tx1"/>
                          </a:solidFill>
                          <a:latin typeface="Meiryo UI" panose="020B0604030504040204" pitchFamily="50" charset="-128"/>
                          <a:ea typeface="Meiryo UI" panose="020B0604030504040204" pitchFamily="50" charset="-128"/>
                        </a:rPr>
                        <a:t>2022)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lnSpc>
                          <a:spcPct val="100000"/>
                        </a:lnSpc>
                      </a:pPr>
                      <a:r>
                        <a:rPr kumimoji="1" lang="ja-JP" altLang="en-US" sz="1400" b="0" dirty="0" smtClean="0">
                          <a:solidFill>
                            <a:schemeClr val="tx1"/>
                          </a:solidFill>
                          <a:latin typeface="Meiryo UI" panose="020B0604030504040204" pitchFamily="50" charset="-128"/>
                          <a:ea typeface="Meiryo UI" panose="020B0604030504040204" pitchFamily="50" charset="-128"/>
                        </a:rPr>
                        <a:t>➢ 保護者をはじめ社会の意識改革</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 学校における</a:t>
                      </a:r>
                      <a:r>
                        <a:rPr kumimoji="1" lang="en-US" altLang="ja-JP" sz="1400" b="0" dirty="0" smtClean="0">
                          <a:solidFill>
                            <a:schemeClr val="tx1"/>
                          </a:solidFill>
                          <a:latin typeface="Meiryo UI" panose="020B0604030504040204" pitchFamily="50" charset="-128"/>
                          <a:ea typeface="Meiryo UI" panose="020B0604030504040204" pitchFamily="50" charset="-128"/>
                        </a:rPr>
                        <a:t>ICT</a:t>
                      </a:r>
                      <a:r>
                        <a:rPr kumimoji="1" lang="ja-JP" altLang="en-US" sz="1400" b="0" dirty="0" smtClean="0">
                          <a:solidFill>
                            <a:schemeClr val="tx1"/>
                          </a:solidFill>
                          <a:latin typeface="Meiryo UI" panose="020B0604030504040204" pitchFamily="50" charset="-128"/>
                          <a:ea typeface="Meiryo UI" panose="020B0604030504040204" pitchFamily="50" charset="-128"/>
                        </a:rPr>
                        <a:t>活用の</a:t>
                      </a:r>
                      <a:r>
                        <a:rPr kumimoji="1" lang="en-US" altLang="ja-JP" sz="1400" b="0" dirty="0" smtClean="0">
                          <a:solidFill>
                            <a:schemeClr val="tx1"/>
                          </a:solidFill>
                          <a:latin typeface="Meiryo UI" panose="020B0604030504040204" pitchFamily="50" charset="-128"/>
                          <a:ea typeface="Meiryo UI" panose="020B0604030504040204" pitchFamily="50" charset="-128"/>
                        </a:rPr>
                        <a:t>PDCA</a:t>
                      </a:r>
                      <a:r>
                        <a:rPr kumimoji="1" lang="ja-JP" altLang="en-US" sz="1400" b="0" dirty="0" smtClean="0">
                          <a:solidFill>
                            <a:schemeClr val="tx1"/>
                          </a:solidFill>
                          <a:latin typeface="Meiryo UI" panose="020B0604030504040204" pitchFamily="50" charset="-128"/>
                          <a:ea typeface="Meiryo UI" panose="020B0604030504040204" pitchFamily="50" charset="-128"/>
                        </a:rPr>
                        <a:t>構築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eiryo UI" panose="020B0604030504040204" pitchFamily="50" charset="-128"/>
                          <a:ea typeface="Meiryo UI" panose="020B0604030504040204" pitchFamily="50" charset="-128"/>
                        </a:rPr>
                        <a:t>➢ 安価な教育用端末市場の構築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2501114"/>
                  </a:ext>
                </a:extLst>
              </a:tr>
              <a:tr h="720000">
                <a:tc gridSpan="3">
                  <a:txBody>
                    <a:bodyPr/>
                    <a:lstStyle/>
                    <a:p>
                      <a:pPr algn="ctr">
                        <a:lnSpc>
                          <a:spcPct val="100000"/>
                        </a:lnSpc>
                      </a:pPr>
                      <a:r>
                        <a:rPr kumimoji="1" lang="ja-JP" altLang="en-US" sz="1600" b="1" dirty="0" smtClean="0">
                          <a:solidFill>
                            <a:schemeClr val="tx1"/>
                          </a:solidFill>
                          <a:latin typeface="Meiryo UI" panose="020B0604030504040204" pitchFamily="50" charset="-128"/>
                          <a:ea typeface="Meiryo UI" panose="020B0604030504040204" pitchFamily="50" charset="-128"/>
                        </a:rPr>
                        <a:t>ネットワーク整備</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小・中・高・支援</a:t>
                      </a:r>
                      <a:r>
                        <a:rPr kumimoji="1" lang="en-US" altLang="ja-JP" sz="1400" b="1" dirty="0" smtClean="0">
                          <a:solidFill>
                            <a:schemeClr val="tx1"/>
                          </a:solidFill>
                          <a:latin typeface="Meiryo UI" panose="020B0604030504040204" pitchFamily="50" charset="-128"/>
                          <a:ea typeface="Meiryo UI" panose="020B0604030504040204" pitchFamily="50" charset="-128"/>
                        </a:rPr>
                        <a:t>)</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42041153"/>
                  </a:ext>
                </a:extLst>
              </a:tr>
              <a:tr h="360000">
                <a:tc rowSpan="9">
                  <a:txBody>
                    <a:bodyPr/>
                    <a:lstStyle/>
                    <a:p>
                      <a:pPr algn="ctr">
                        <a:lnSpc>
                          <a:spcPct val="100000"/>
                        </a:lnSpc>
                      </a:pPr>
                      <a:r>
                        <a:rPr kumimoji="1" lang="ja-JP" altLang="en-US" sz="1600" b="1" dirty="0" smtClean="0">
                          <a:solidFill>
                            <a:schemeClr val="tx1"/>
                          </a:solidFill>
                          <a:latin typeface="Meiryo UI" panose="020B0604030504040204" pitchFamily="50" charset="-128"/>
                          <a:ea typeface="Meiryo UI" panose="020B0604030504040204" pitchFamily="50" charset="-128"/>
                        </a:rPr>
                        <a:t>１ 人 １ 台 端 末</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00000"/>
                        </a:lnSpc>
                      </a:pPr>
                      <a:r>
                        <a:rPr kumimoji="1" lang="ja-JP" altLang="en-US" sz="1600" b="0" dirty="0" smtClean="0">
                          <a:solidFill>
                            <a:schemeClr val="tx1"/>
                          </a:solidFill>
                          <a:latin typeface="Meiryo UI" panose="020B0604030504040204" pitchFamily="50" charset="-128"/>
                          <a:ea typeface="Meiryo UI" panose="020B0604030504040204" pitchFamily="50" charset="-128"/>
                        </a:rPr>
                        <a:t>小 学 校</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１・２</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26235588"/>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３・４</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7057755"/>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５・６</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26532602"/>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00000"/>
                        </a:lnSpc>
                      </a:pPr>
                      <a:r>
                        <a:rPr kumimoji="1" lang="ja-JP" altLang="en-US" sz="1600" b="0" dirty="0" smtClean="0">
                          <a:solidFill>
                            <a:schemeClr val="tx1"/>
                          </a:solidFill>
                          <a:latin typeface="Meiryo UI" panose="020B0604030504040204" pitchFamily="50" charset="-128"/>
                          <a:ea typeface="Meiryo UI" panose="020B0604030504040204" pitchFamily="50" charset="-128"/>
                        </a:rPr>
                        <a:t>中 学 校</a:t>
                      </a: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１</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39374178"/>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２</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06900912"/>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01646695"/>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lnSpc>
                          <a:spcPct val="100000"/>
                        </a:lnSpc>
                      </a:pPr>
                      <a:r>
                        <a:rPr kumimoji="1" lang="ja-JP" altLang="en-US" sz="1600" b="1" dirty="0" smtClean="0">
                          <a:solidFill>
                            <a:schemeClr val="tx1"/>
                          </a:solidFill>
                          <a:latin typeface="Meiryo UI" panose="020B0604030504040204" pitchFamily="50" charset="-128"/>
                          <a:ea typeface="Meiryo UI" panose="020B0604030504040204" pitchFamily="50" charset="-128"/>
                        </a:rPr>
                        <a:t>府立高校</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１</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6104331"/>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２</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414495"/>
                  </a:ext>
                </a:extLst>
              </a:tr>
              <a:tr h="360000">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ct val="100000"/>
                        </a:lnSpc>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200" b="0" dirty="0" smtClean="0">
                          <a:solidFill>
                            <a:schemeClr val="tx1"/>
                          </a:solidFill>
                          <a:latin typeface="Meiryo UI" panose="020B0604030504040204" pitchFamily="50" charset="-128"/>
                          <a:ea typeface="Meiryo UI" panose="020B0604030504040204" pitchFamily="50" charset="-128"/>
                        </a:rPr>
                        <a:t>３</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2894025"/>
                  </a:ext>
                </a:extLst>
              </a:tr>
            </a:tbl>
          </a:graphicData>
        </a:graphic>
      </p:graphicFrame>
      <p:sp>
        <p:nvSpPr>
          <p:cNvPr id="3" name="ホームベース 2"/>
          <p:cNvSpPr/>
          <p:nvPr/>
        </p:nvSpPr>
        <p:spPr>
          <a:xfrm>
            <a:off x="2781837" y="2215166"/>
            <a:ext cx="1440000" cy="540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補正・当初</a:t>
            </a:r>
            <a:endParaRPr kumimoji="1" lang="ja-JP" altLang="en-US" b="1" dirty="0">
              <a:latin typeface="Meiryo UI" panose="020B0604030504040204" pitchFamily="50" charset="-128"/>
              <a:ea typeface="Meiryo UI" panose="020B0604030504040204" pitchFamily="50" charset="-128"/>
            </a:endParaRPr>
          </a:p>
        </p:txBody>
      </p:sp>
      <p:sp>
        <p:nvSpPr>
          <p:cNvPr id="4" name="ホームベース 3"/>
          <p:cNvSpPr/>
          <p:nvPr/>
        </p:nvSpPr>
        <p:spPr>
          <a:xfrm>
            <a:off x="6426557" y="2884867"/>
            <a:ext cx="1044000" cy="288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ホームベース 11"/>
          <p:cNvSpPr/>
          <p:nvPr/>
        </p:nvSpPr>
        <p:spPr>
          <a:xfrm>
            <a:off x="5343920" y="3235014"/>
            <a:ext cx="1044000" cy="288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 name="ホームベース 12"/>
          <p:cNvSpPr/>
          <p:nvPr/>
        </p:nvSpPr>
        <p:spPr>
          <a:xfrm>
            <a:off x="4261284" y="4320695"/>
            <a:ext cx="1044000" cy="288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ホームベース 13"/>
          <p:cNvSpPr/>
          <p:nvPr/>
        </p:nvSpPr>
        <p:spPr>
          <a:xfrm>
            <a:off x="4261284" y="4670738"/>
            <a:ext cx="1044000" cy="288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5" name="ホームベース 14"/>
          <p:cNvSpPr/>
          <p:nvPr/>
        </p:nvSpPr>
        <p:spPr>
          <a:xfrm>
            <a:off x="2781836" y="3595523"/>
            <a:ext cx="1440000" cy="288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補正</a:t>
            </a:r>
            <a:endParaRPr kumimoji="1" lang="ja-JP" altLang="en-US" b="1" dirty="0">
              <a:latin typeface="Meiryo UI" panose="020B0604030504040204" pitchFamily="50" charset="-128"/>
              <a:ea typeface="Meiryo UI" panose="020B0604030504040204" pitchFamily="50" charset="-128"/>
            </a:endParaRPr>
          </a:p>
        </p:txBody>
      </p:sp>
      <p:sp>
        <p:nvSpPr>
          <p:cNvPr id="17" name="ホームベース 16"/>
          <p:cNvSpPr/>
          <p:nvPr/>
        </p:nvSpPr>
        <p:spPr>
          <a:xfrm>
            <a:off x="2780214" y="3951769"/>
            <a:ext cx="1440000" cy="2880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補正</a:t>
            </a:r>
            <a:endParaRPr kumimoji="1" lang="ja-JP" altLang="en-US" b="1" dirty="0">
              <a:latin typeface="Meiryo UI" panose="020B0604030504040204" pitchFamily="50" charset="-128"/>
              <a:ea typeface="Meiryo UI" panose="020B0604030504040204" pitchFamily="50" charset="-128"/>
            </a:endParaRPr>
          </a:p>
        </p:txBody>
      </p:sp>
      <p:sp>
        <p:nvSpPr>
          <p:cNvPr id="24" name="ホームベース 23"/>
          <p:cNvSpPr/>
          <p:nvPr/>
        </p:nvSpPr>
        <p:spPr>
          <a:xfrm>
            <a:off x="2781836" y="5041489"/>
            <a:ext cx="720000" cy="1008000"/>
          </a:xfrm>
          <a:prstGeom prst="homePlate">
            <a:avLst>
              <a:gd name="adj" fmla="val 34259"/>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ja-JP" altLang="en-US" b="1" dirty="0" smtClean="0">
                <a:latin typeface="Meiryo UI" panose="020B0604030504040204" pitchFamily="50" charset="-128"/>
                <a:ea typeface="Meiryo UI" panose="020B0604030504040204" pitchFamily="50" charset="-128"/>
              </a:rPr>
              <a:t>当初</a:t>
            </a:r>
            <a:endParaRPr kumimoji="1" lang="ja-JP" altLang="en-US" b="1" dirty="0">
              <a:latin typeface="Meiryo UI" panose="020B0604030504040204" pitchFamily="50" charset="-128"/>
              <a:ea typeface="Meiryo UI" panose="020B0604030504040204" pitchFamily="50" charset="-128"/>
            </a:endParaRPr>
          </a:p>
        </p:txBody>
      </p:sp>
      <p:sp>
        <p:nvSpPr>
          <p:cNvPr id="25" name="ホームベース 24"/>
          <p:cNvSpPr/>
          <p:nvPr/>
        </p:nvSpPr>
        <p:spPr>
          <a:xfrm>
            <a:off x="5343920" y="5041489"/>
            <a:ext cx="4176000" cy="1008000"/>
          </a:xfrm>
          <a:prstGeom prst="homePlate">
            <a:avLst>
              <a:gd name="adj" fmla="val 34259"/>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整備・運用について検討</a:t>
            </a:r>
            <a:endParaRPr kumimoji="1" lang="ja-JP" altLang="en-US" b="1"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3282587" y="5041489"/>
            <a:ext cx="936000" cy="1008000"/>
            <a:chOff x="3282587" y="5041489"/>
            <a:chExt cx="936000" cy="1008000"/>
          </a:xfrm>
        </p:grpSpPr>
        <p:sp>
          <p:nvSpPr>
            <p:cNvPr id="7" name="山形 6"/>
            <p:cNvSpPr/>
            <p:nvPr/>
          </p:nvSpPr>
          <p:spPr>
            <a:xfrm>
              <a:off x="3282587" y="5041489"/>
              <a:ext cx="936000" cy="1008000"/>
            </a:xfrm>
            <a:prstGeom prst="chevron">
              <a:avLst>
                <a:gd name="adj" fmla="val 2726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426587" y="5222323"/>
              <a:ext cx="792000" cy="646331"/>
            </a:xfrm>
            <a:prstGeom prst="rect">
              <a:avLst/>
            </a:prstGeom>
            <a:noFill/>
          </p:spPr>
          <p:txBody>
            <a:bodyPr wrap="square" rtlCol="0" anchor="ctr" anchorCtr="0">
              <a:noAutofit/>
            </a:bodyPr>
            <a:lstStyle/>
            <a:p>
              <a:pPr algn="ctr"/>
              <a:r>
                <a:rPr kumimoji="1" lang="ja-JP" altLang="en-US" b="1" dirty="0" smtClean="0">
                  <a:latin typeface="Meiryo UI" panose="020B0604030504040204" pitchFamily="50" charset="-128"/>
                  <a:ea typeface="Meiryo UI" panose="020B0604030504040204" pitchFamily="50" charset="-128"/>
                </a:rPr>
                <a:t>モデル</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実施</a:t>
              </a:r>
            </a:p>
          </p:txBody>
        </p:sp>
      </p:grpSp>
      <p:sp>
        <p:nvSpPr>
          <p:cNvPr id="11" name="山形 10"/>
          <p:cNvSpPr/>
          <p:nvPr/>
        </p:nvSpPr>
        <p:spPr>
          <a:xfrm>
            <a:off x="4037361" y="5041489"/>
            <a:ext cx="432000" cy="1008000"/>
          </a:xfrm>
          <a:prstGeom prst="chevron">
            <a:avLst>
              <a:gd name="adj" fmla="val 58944"/>
            </a:avLst>
          </a:prstGeom>
          <a:solidFill>
            <a:schemeClr val="bg1">
              <a:lumMod val="65000"/>
              <a:alpha val="75000"/>
            </a:schemeClr>
          </a:solidFill>
          <a:ln>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p:nvSpPr>
        <p:spPr>
          <a:xfrm>
            <a:off x="4326732" y="5039397"/>
            <a:ext cx="432000" cy="1008000"/>
          </a:xfrm>
          <a:prstGeom prst="chevron">
            <a:avLst>
              <a:gd name="adj" fmla="val 58944"/>
            </a:avLst>
          </a:prstGeom>
          <a:solidFill>
            <a:schemeClr val="bg1">
              <a:lumMod val="65000"/>
              <a:alpha val="50000"/>
            </a:schemeClr>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山形 25"/>
          <p:cNvSpPr/>
          <p:nvPr/>
        </p:nvSpPr>
        <p:spPr>
          <a:xfrm>
            <a:off x="4651505" y="5039397"/>
            <a:ext cx="392727" cy="1008000"/>
          </a:xfrm>
          <a:prstGeom prst="chevron">
            <a:avLst>
              <a:gd name="adj" fmla="val 64906"/>
            </a:avLst>
          </a:prstGeom>
          <a:solidFill>
            <a:schemeClr val="bg1">
              <a:lumMod val="65000"/>
              <a:alpha val="25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山形 26"/>
          <p:cNvSpPr/>
          <p:nvPr/>
        </p:nvSpPr>
        <p:spPr>
          <a:xfrm>
            <a:off x="4981570" y="5039397"/>
            <a:ext cx="283826" cy="1008000"/>
          </a:xfrm>
          <a:prstGeom prst="chevron">
            <a:avLst>
              <a:gd name="adj" fmla="val 81899"/>
            </a:avLst>
          </a:prstGeom>
          <a:solidFill>
            <a:schemeClr val="bg1">
              <a:lumMod val="65000"/>
              <a:alpha val="15000"/>
            </a:schemeClr>
          </a:solid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9732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000" y="0"/>
            <a:ext cx="9900000" cy="720000"/>
          </a:xfrm>
          <a:prstGeom prst="rect">
            <a:avLst/>
          </a:prstGeom>
          <a:solidFill>
            <a:schemeClr val="bg1">
              <a:lumMod val="50000"/>
            </a:schemeClr>
          </a:solidFill>
          <a:ln>
            <a:noFill/>
          </a:ln>
        </p:spPr>
        <p:txBody>
          <a:bodyPr wrap="square" tIns="90000" bIns="90000" rtlCol="0" anchor="ctr" anchorCtr="0">
            <a:noAutofit/>
          </a:bodyPr>
          <a:lstStyle/>
          <a:p>
            <a:r>
              <a:rPr lang="ja-JP" altLang="en-US" sz="3600" dirty="0" smtClean="0">
                <a:solidFill>
                  <a:schemeClr val="bg1"/>
                </a:solidFill>
                <a:latin typeface="Meiryo UI" panose="020B0604030504040204" pitchFamily="50" charset="-128"/>
                <a:ea typeface="Meiryo UI" panose="020B0604030504040204" pitchFamily="50" charset="-128"/>
              </a:rPr>
              <a:t>　「府立学校スマートスクール推進事業」</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73000" y="2293803"/>
            <a:ext cx="9360000" cy="1800000"/>
          </a:xfrm>
          <a:prstGeom prst="rect">
            <a:avLst/>
          </a:prstGeom>
          <a:noFill/>
          <a:ln>
            <a:solidFill>
              <a:schemeClr val="tx1"/>
            </a:solidFill>
          </a:ln>
        </p:spPr>
        <p:txBody>
          <a:bodyPr wrap="none" lIns="91440" tIns="90000" rIns="91440" bIns="90000">
            <a:no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600" b="1" dirty="0" smtClean="0">
                <a:ln/>
                <a:solidFill>
                  <a:schemeClr val="accent3"/>
                </a:solidFill>
                <a:latin typeface="Meiryo UI" panose="020B0604030504040204" pitchFamily="50" charset="-128"/>
                <a:ea typeface="Meiryo UI" panose="020B0604030504040204" pitchFamily="50" charset="-128"/>
              </a:rPr>
              <a:t>「府立学校スマートスクール推進事業」として、</a:t>
            </a:r>
            <a:endParaRPr lang="en-US" altLang="ja-JP" sz="3600" b="1" dirty="0" smtClean="0">
              <a:ln/>
              <a:solidFill>
                <a:schemeClr val="accent3"/>
              </a:solidFill>
              <a:latin typeface="Meiryo UI" panose="020B0604030504040204" pitchFamily="50" charset="-128"/>
              <a:ea typeface="Meiryo UI" panose="020B0604030504040204" pitchFamily="50" charset="-128"/>
            </a:endParaRPr>
          </a:p>
          <a:p>
            <a:pPr algn="ctr"/>
            <a:r>
              <a:rPr lang="ja-JP" altLang="en-US" sz="3600" b="1" dirty="0" smtClean="0">
                <a:ln/>
                <a:solidFill>
                  <a:schemeClr val="accent3"/>
                </a:solidFill>
                <a:latin typeface="Meiryo UI" panose="020B0604030504040204" pitchFamily="50" charset="-128"/>
                <a:ea typeface="Meiryo UI" panose="020B0604030504040204" pitchFamily="50" charset="-128"/>
              </a:rPr>
              <a:t>教育課題の解決のための</a:t>
            </a:r>
            <a:r>
              <a:rPr lang="en-US" altLang="ja-JP" sz="3600" b="1" dirty="0" smtClean="0">
                <a:ln/>
                <a:solidFill>
                  <a:schemeClr val="accent3"/>
                </a:solidFill>
                <a:latin typeface="Meiryo UI" panose="020B0604030504040204" pitchFamily="50" charset="-128"/>
                <a:ea typeface="Meiryo UI" panose="020B0604030504040204" pitchFamily="50" charset="-128"/>
              </a:rPr>
              <a:t>ICT</a:t>
            </a:r>
            <a:r>
              <a:rPr lang="ja-JP" altLang="en-US" sz="3600" b="1" dirty="0" smtClean="0">
                <a:ln/>
                <a:solidFill>
                  <a:schemeClr val="accent3"/>
                </a:solidFill>
                <a:latin typeface="Meiryo UI" panose="020B0604030504040204" pitchFamily="50" charset="-128"/>
                <a:ea typeface="Meiryo UI" panose="020B0604030504040204" pitchFamily="50" charset="-128"/>
              </a:rPr>
              <a:t>環境の有効活用</a:t>
            </a:r>
            <a:endParaRPr lang="en-US" altLang="ja-JP" sz="3600" b="1" dirty="0" smtClean="0">
              <a:ln/>
              <a:solidFill>
                <a:schemeClr val="accent3"/>
              </a:solidFill>
              <a:latin typeface="Meiryo UI" panose="020B0604030504040204" pitchFamily="50" charset="-128"/>
              <a:ea typeface="Meiryo UI" panose="020B0604030504040204" pitchFamily="50" charset="-128"/>
            </a:endParaRPr>
          </a:p>
          <a:p>
            <a:pPr algn="ctr"/>
            <a:r>
              <a:rPr lang="ja-JP" altLang="en-US" sz="3600" b="1" dirty="0" smtClean="0">
                <a:ln/>
                <a:solidFill>
                  <a:schemeClr val="accent3"/>
                </a:solidFill>
                <a:latin typeface="Meiryo UI" panose="020B0604030504040204" pitchFamily="50" charset="-128"/>
                <a:ea typeface="Meiryo UI" panose="020B0604030504040204" pitchFamily="50" charset="-128"/>
              </a:rPr>
              <a:t>について、モデル実施により検証　　　　　　　　　　</a:t>
            </a:r>
            <a:endParaRPr lang="ja-JP" altLang="en-US" sz="3600" b="1" dirty="0">
              <a:ln/>
              <a:solidFill>
                <a:schemeClr val="accent3"/>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3000" y="824702"/>
            <a:ext cx="9720000" cy="720000"/>
          </a:xfrm>
          <a:prstGeom prst="rect">
            <a:avLst/>
          </a:prstGeom>
          <a:noFill/>
          <a:ln>
            <a:noFill/>
            <a:prstDash val="dash"/>
          </a:ln>
        </p:spPr>
        <p:txBody>
          <a:bodyPr wrap="square" tIns="90000" bIns="90000" rtlCol="0" anchor="ctr" anchorCtr="0">
            <a:noAutofit/>
          </a:bodyPr>
          <a:lstStyle/>
          <a:p>
            <a:pPr algn="ctr"/>
            <a:r>
              <a:rPr lang="ja-JP" altLang="en-US" sz="2400" u="sng" dirty="0" smtClean="0">
                <a:latin typeface="Meiryo UI" panose="020B0604030504040204" pitchFamily="50" charset="-128"/>
                <a:ea typeface="Meiryo UI" panose="020B0604030504040204" pitchFamily="50" charset="-128"/>
              </a:rPr>
              <a:t>「府立学校での一人一台端末」</a:t>
            </a:r>
            <a:r>
              <a:rPr lang="ja-JP" altLang="en-US" sz="2400" dirty="0" smtClean="0">
                <a:latin typeface="Meiryo UI" panose="020B0604030504040204" pitchFamily="50" charset="-128"/>
                <a:ea typeface="Meiryo UI" panose="020B0604030504040204" pitchFamily="50" charset="-128"/>
              </a:rPr>
              <a:t>の実現に向けて</a:t>
            </a:r>
            <a:r>
              <a:rPr lang="en-US" altLang="ja-JP" sz="2400" dirty="0" smtClean="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3" name="二等辺三角形 2"/>
          <p:cNvSpPr/>
          <p:nvPr/>
        </p:nvSpPr>
        <p:spPr>
          <a:xfrm rot="10800000">
            <a:off x="453000" y="1649253"/>
            <a:ext cx="9000000" cy="54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ja-JP" altLang="en-US" sz="2400" dirty="0" smtClean="0">
                <a:latin typeface="Meiryo UI" panose="020B0604030504040204" pitchFamily="50" charset="-128"/>
                <a:ea typeface="Meiryo UI" panose="020B0604030504040204" pitchFamily="50" charset="-128"/>
              </a:rPr>
              <a:t>７</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3000" y="4199500"/>
            <a:ext cx="9720000" cy="2520000"/>
          </a:xfrm>
          <a:prstGeom prst="rect">
            <a:avLst/>
          </a:prstGeom>
          <a:noFill/>
          <a:ln>
            <a:noFill/>
            <a:prstDash val="dash"/>
          </a:ln>
        </p:spPr>
        <p:txBody>
          <a:bodyPr wrap="square" tIns="90000" bIns="90000" rtlCol="0" anchor="ctr" anchorCtr="0">
            <a:noAutofit/>
          </a:bodyPr>
          <a:lstStyle/>
          <a:p>
            <a:pPr algn="ctr">
              <a:lnSpc>
                <a:spcPct val="110000"/>
              </a:lnSpc>
            </a:pPr>
            <a:r>
              <a:rPr lang="en-US" altLang="ja-JP" sz="2800" u="sng" dirty="0" smtClean="0">
                <a:latin typeface="Meiryo UI" panose="020B0604030504040204" pitchFamily="50" charset="-128"/>
                <a:ea typeface="Meiryo UI" panose="020B0604030504040204" pitchFamily="50" charset="-128"/>
              </a:rPr>
              <a:t>【2020(</a:t>
            </a:r>
            <a:r>
              <a:rPr lang="ja-JP" altLang="en-US" sz="2800" u="sng" dirty="0" smtClean="0">
                <a:latin typeface="Meiryo UI" panose="020B0604030504040204" pitchFamily="50" charset="-128"/>
                <a:ea typeface="Meiryo UI" panose="020B0604030504040204" pitchFamily="50" charset="-128"/>
              </a:rPr>
              <a:t>令和</a:t>
            </a:r>
            <a:r>
              <a:rPr lang="en-US" altLang="ja-JP" sz="2800" u="sng" dirty="0" smtClean="0">
                <a:latin typeface="Meiryo UI" panose="020B0604030504040204" pitchFamily="50" charset="-128"/>
                <a:ea typeface="Meiryo UI" panose="020B0604030504040204" pitchFamily="50" charset="-128"/>
              </a:rPr>
              <a:t>2)</a:t>
            </a:r>
            <a:r>
              <a:rPr lang="ja-JP" altLang="en-US" sz="2800" u="sng" dirty="0" smtClean="0">
                <a:latin typeface="Meiryo UI" panose="020B0604030504040204" pitchFamily="50" charset="-128"/>
                <a:ea typeface="Meiryo UI" panose="020B0604030504040204" pitchFamily="50" charset="-128"/>
              </a:rPr>
              <a:t>年度の事業内容</a:t>
            </a:r>
            <a:r>
              <a:rPr lang="en-US" altLang="ja-JP" sz="2800" u="sng" dirty="0" smtClean="0">
                <a:latin typeface="Meiryo UI" panose="020B0604030504040204" pitchFamily="50" charset="-128"/>
                <a:ea typeface="Meiryo UI" panose="020B0604030504040204" pitchFamily="50" charset="-128"/>
              </a:rPr>
              <a:t>】</a:t>
            </a:r>
          </a:p>
          <a:p>
            <a:pPr>
              <a:lnSpc>
                <a:spcPct val="110000"/>
              </a:lnSpc>
            </a:pPr>
            <a:r>
              <a:rPr lang="ja-JP" altLang="en-US" sz="2800" b="1"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国内外で活躍する人材の育成（英語力の向上）</a:t>
            </a:r>
            <a:endParaRPr lang="en-US" altLang="ja-JP" sz="2800" b="1" dirty="0">
              <a:latin typeface="Meiryo UI" panose="020B0604030504040204" pitchFamily="50" charset="-128"/>
              <a:ea typeface="Meiryo UI" panose="020B0604030504040204" pitchFamily="50" charset="-128"/>
            </a:endParaRPr>
          </a:p>
          <a:p>
            <a:pPr>
              <a:lnSpc>
                <a:spcPct val="110000"/>
              </a:lnSpc>
            </a:pP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 外国籍の子ども達への対応（日本語指導）</a:t>
            </a:r>
            <a:endParaRPr lang="en-US" altLang="ja-JP" sz="2800" b="1" dirty="0" smtClean="0">
              <a:latin typeface="Meiryo UI" panose="020B0604030504040204" pitchFamily="50" charset="-128"/>
              <a:ea typeface="Meiryo UI" panose="020B0604030504040204" pitchFamily="50" charset="-128"/>
            </a:endParaRPr>
          </a:p>
          <a:p>
            <a:pPr>
              <a:lnSpc>
                <a:spcPct val="110000"/>
              </a:lnSpc>
            </a:pPr>
            <a:r>
              <a:rPr lang="ja-JP" altLang="en-US" sz="2800" b="1" dirty="0" smtClean="0">
                <a:latin typeface="Meiryo UI" panose="020B0604030504040204" pitchFamily="50" charset="-128"/>
                <a:ea typeface="Meiryo UI" panose="020B0604030504040204" pitchFamily="50" charset="-128"/>
              </a:rPr>
              <a:t>　　　　○ 不登校</a:t>
            </a:r>
            <a:r>
              <a:rPr lang="ja-JP" altLang="en-US" sz="2800" b="1" dirty="0">
                <a:latin typeface="Meiryo UI" panose="020B0604030504040204" pitchFamily="50" charset="-128"/>
                <a:ea typeface="Meiryo UI" panose="020B0604030504040204" pitchFamily="50" charset="-128"/>
              </a:rPr>
              <a:t>生徒への対応（教育支援センターの充実）</a:t>
            </a:r>
            <a:endParaRPr lang="en-US" altLang="ja-JP" sz="2800" b="1" dirty="0" smtClean="0">
              <a:latin typeface="Meiryo UI" panose="020B0604030504040204" pitchFamily="50" charset="-128"/>
              <a:ea typeface="Meiryo UI" panose="020B0604030504040204" pitchFamily="50" charset="-128"/>
            </a:endParaRPr>
          </a:p>
          <a:p>
            <a:pPr>
              <a:lnSpc>
                <a:spcPct val="110000"/>
              </a:lnSpc>
            </a:pPr>
            <a:r>
              <a:rPr lang="ja-JP" altLang="en-US" sz="2800" b="1" dirty="0" smtClean="0">
                <a:latin typeface="Meiryo UI" panose="020B0604030504040204" pitchFamily="50" charset="-128"/>
                <a:ea typeface="Meiryo UI" panose="020B0604030504040204" pitchFamily="50" charset="-128"/>
              </a:rPr>
              <a:t>　　　　○ </a:t>
            </a:r>
            <a:r>
              <a:rPr lang="en-US" altLang="ja-JP" sz="2800" b="1" dirty="0" smtClean="0">
                <a:latin typeface="Meiryo UI" panose="020B0604030504040204" pitchFamily="50" charset="-128"/>
                <a:ea typeface="Meiryo UI" panose="020B0604030504040204" pitchFamily="50" charset="-128"/>
              </a:rPr>
              <a:t>ICT</a:t>
            </a:r>
            <a:r>
              <a:rPr lang="ja-JP" altLang="en-US" sz="2800" b="1" dirty="0" smtClean="0">
                <a:latin typeface="Meiryo UI" panose="020B0604030504040204" pitchFamily="50" charset="-128"/>
                <a:ea typeface="Meiryo UI" panose="020B0604030504040204" pitchFamily="50" charset="-128"/>
              </a:rPr>
              <a:t>を活用した支援学校での就労支援</a:t>
            </a:r>
            <a:endParaRPr lang="en-US" altLang="ja-JP" sz="28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356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81000" y="1"/>
            <a:ext cx="9144000" cy="373487"/>
          </a:xfrm>
          <a:prstGeom prst="rect">
            <a:avLst/>
          </a:prstGeom>
          <a:solidFill>
            <a:srgbClr val="00206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white"/>
                </a:solidFill>
                <a:latin typeface="Meiryo UI"/>
                <a:ea typeface="Meiryo UI"/>
              </a:rPr>
              <a:t>国内外で活躍する人材の</a:t>
            </a:r>
            <a:r>
              <a:rPr kumimoji="1" lang="ja-JP" altLang="en-US" sz="2400" b="1" dirty="0">
                <a:solidFill>
                  <a:prstClr val="white"/>
                </a:solidFill>
              </a:rPr>
              <a:t>育成（英語力の向上）</a:t>
            </a:r>
            <a:endParaRPr kumimoji="1" lang="en-US" altLang="ja-JP" sz="2400" b="1" dirty="0">
              <a:solidFill>
                <a:prstClr val="white"/>
              </a:solidFill>
              <a:latin typeface="Meiryo UI"/>
              <a:ea typeface="Meiryo UI"/>
            </a:endParaRPr>
          </a:p>
        </p:txBody>
      </p:sp>
      <p:sp>
        <p:nvSpPr>
          <p:cNvPr id="4" name="矢印: ストライプ 3">
            <a:extLst>
              <a:ext uri="{FF2B5EF4-FFF2-40B4-BE49-F238E27FC236}">
                <a16:creationId xmlns:a16="http://schemas.microsoft.com/office/drawing/2014/main" id="{3744E2C9-7606-4913-BF93-626206F11429}"/>
              </a:ext>
            </a:extLst>
          </p:cNvPr>
          <p:cNvSpPr/>
          <p:nvPr/>
        </p:nvSpPr>
        <p:spPr>
          <a:xfrm>
            <a:off x="3689971" y="1908314"/>
            <a:ext cx="706439" cy="357808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prstClr val="white"/>
              </a:solidFill>
              <a:latin typeface="Meiryo UI"/>
              <a:ea typeface="Meiryo UI"/>
            </a:endParaRPr>
          </a:p>
        </p:txBody>
      </p:sp>
      <p:sp>
        <p:nvSpPr>
          <p:cNvPr id="13" name="角丸四角形 13">
            <a:extLst>
              <a:ext uri="{FF2B5EF4-FFF2-40B4-BE49-F238E27FC236}">
                <a16:creationId xmlns:a16="http://schemas.microsoft.com/office/drawing/2014/main" id="{78673CCC-6D03-436E-893D-EB28763022A1}"/>
              </a:ext>
            </a:extLst>
          </p:cNvPr>
          <p:cNvSpPr/>
          <p:nvPr/>
        </p:nvSpPr>
        <p:spPr>
          <a:xfrm>
            <a:off x="4396409" y="675861"/>
            <a:ext cx="5021015" cy="5560749"/>
          </a:xfrm>
          <a:prstGeom prst="roundRect">
            <a:avLst>
              <a:gd name="adj" fmla="val 5810"/>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defRPr/>
            </a:pPr>
            <a:endParaRPr kumimoji="1" lang="en-US" altLang="ja-JP" sz="1400" b="1"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①海外の高校生等との日常的な共同研究の実施</a:t>
            </a:r>
            <a:endParaRPr kumimoji="1" lang="en-US" altLang="ja-JP" sz="1400" b="1"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　</a:t>
            </a:r>
            <a:r>
              <a:rPr kumimoji="1" lang="ja-JP" altLang="en-US" sz="1400" dirty="0">
                <a:solidFill>
                  <a:prstClr val="black"/>
                </a:solidFill>
                <a:latin typeface="Meiryo UI"/>
                <a:ea typeface="Meiryo UI"/>
              </a:rPr>
              <a:t>テレビ会議システムを活用し、日常的にデータの共有やディベートなどを行い、</a:t>
            </a:r>
            <a:r>
              <a:rPr kumimoji="1" lang="en-US" altLang="ja-JP" sz="1400" dirty="0">
                <a:solidFill>
                  <a:prstClr val="black"/>
                </a:solidFill>
                <a:latin typeface="Meiryo UI"/>
                <a:ea typeface="Meiryo UI"/>
              </a:rPr>
              <a:t>2025</a:t>
            </a:r>
            <a:r>
              <a:rPr kumimoji="1" lang="ja-JP" altLang="en-US" sz="1400" dirty="0">
                <a:solidFill>
                  <a:prstClr val="black"/>
                </a:solidFill>
                <a:latin typeface="Meiryo UI"/>
                <a:ea typeface="Meiryo UI"/>
              </a:rPr>
              <a:t>年開催の大阪・関西万博において発表。</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　</a:t>
            </a:r>
            <a:endParaRPr kumimoji="1" lang="en-US" altLang="ja-JP" sz="1400" b="1" dirty="0">
              <a:solidFill>
                <a:prstClr val="black"/>
              </a:solidFill>
              <a:latin typeface="Meiryo UI"/>
              <a:ea typeface="Meiryo UI"/>
            </a:endParaRPr>
          </a:p>
          <a:p>
            <a:pPr indent="-457200">
              <a:defRPr/>
            </a:pPr>
            <a:r>
              <a:rPr kumimoji="1" lang="ja-JP" altLang="en-US" sz="1400" dirty="0">
                <a:solidFill>
                  <a:prstClr val="black"/>
                </a:solidFill>
                <a:latin typeface="Meiryo UI"/>
                <a:ea typeface="Meiryo UI"/>
              </a:rPr>
              <a:t>　</a:t>
            </a: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endParaRPr kumimoji="1" lang="en-US" altLang="ja-JP" sz="1400" dirty="0">
              <a:solidFill>
                <a:prstClr val="black"/>
              </a:solidFill>
              <a:latin typeface="Meiryo UI"/>
              <a:ea typeface="Meiryo UI"/>
            </a:endParaRPr>
          </a:p>
          <a:p>
            <a:pPr indent="-457200">
              <a:defRPr/>
            </a:pPr>
            <a:r>
              <a:rPr kumimoji="1" lang="ja-JP" altLang="en-US" sz="1400" b="1" dirty="0">
                <a:solidFill>
                  <a:prstClr val="black"/>
                </a:solidFill>
                <a:latin typeface="Meiryo UI"/>
                <a:ea typeface="Meiryo UI"/>
              </a:rPr>
              <a:t>②「英語を話す力」を個々に応じて向上させるシステムの構築</a:t>
            </a:r>
          </a:p>
          <a:p>
            <a:pPr indent="-457200">
              <a:defRPr/>
            </a:pPr>
            <a:r>
              <a:rPr kumimoji="1" lang="ja-JP" altLang="en-US" sz="1400" dirty="0">
                <a:solidFill>
                  <a:prstClr val="black"/>
                </a:solidFill>
                <a:latin typeface="Meiryo UI"/>
                <a:ea typeface="Meiryo UI"/>
              </a:rPr>
              <a:t>　</a:t>
            </a:r>
            <a:r>
              <a:rPr kumimoji="1" lang="en-US" altLang="ja-JP" sz="1400" dirty="0">
                <a:solidFill>
                  <a:prstClr val="black"/>
                </a:solidFill>
                <a:latin typeface="Meiryo UI"/>
                <a:ea typeface="Meiryo UI"/>
              </a:rPr>
              <a:t>AI</a:t>
            </a:r>
            <a:r>
              <a:rPr kumimoji="1" lang="ja-JP" altLang="en-US" sz="1400" dirty="0">
                <a:solidFill>
                  <a:prstClr val="black"/>
                </a:solidFill>
                <a:latin typeface="Meiryo UI"/>
                <a:ea typeface="Meiryo UI"/>
              </a:rPr>
              <a:t>を活用した自動採点システムを搭載した英語スピーキング能力測定ツールを開発し、個々に応じた指導に活用することで、４技能をバランスよく育成する。</a:t>
            </a:r>
            <a:endParaRPr kumimoji="1" lang="en-US" altLang="ja-JP" sz="1400" dirty="0">
              <a:solidFill>
                <a:prstClr val="black"/>
              </a:solidFill>
              <a:latin typeface="Meiryo UI"/>
              <a:ea typeface="Meiryo UI"/>
            </a:endParaRPr>
          </a:p>
        </p:txBody>
      </p:sp>
      <p:sp>
        <p:nvSpPr>
          <p:cNvPr id="15" name="角丸四角形 1">
            <a:extLst>
              <a:ext uri="{FF2B5EF4-FFF2-40B4-BE49-F238E27FC236}">
                <a16:creationId xmlns:a16="http://schemas.microsoft.com/office/drawing/2014/main" id="{425434DF-B92D-4870-9227-B6E2B3F921AC}"/>
              </a:ext>
            </a:extLst>
          </p:cNvPr>
          <p:cNvSpPr/>
          <p:nvPr/>
        </p:nvSpPr>
        <p:spPr>
          <a:xfrm>
            <a:off x="4222341" y="511299"/>
            <a:ext cx="3024000"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Meiryo UI"/>
                <a:ea typeface="Meiryo UI"/>
              </a:rPr>
              <a:t>ICT</a:t>
            </a:r>
            <a:r>
              <a:rPr kumimoji="1" lang="ja-JP" altLang="en-US" dirty="0">
                <a:solidFill>
                  <a:prstClr val="white"/>
                </a:solidFill>
                <a:latin typeface="Meiryo UI"/>
                <a:ea typeface="Meiryo UI"/>
              </a:rPr>
              <a:t>を活用した解決策（例）</a:t>
            </a:r>
          </a:p>
        </p:txBody>
      </p:sp>
      <p:sp>
        <p:nvSpPr>
          <p:cNvPr id="1031" name="テキスト ボックス 1030">
            <a:extLst>
              <a:ext uri="{FF2B5EF4-FFF2-40B4-BE49-F238E27FC236}">
                <a16:creationId xmlns:a16="http://schemas.microsoft.com/office/drawing/2014/main" id="{7DCD218B-DB48-4929-994C-E9872C1614CA}"/>
              </a:ext>
            </a:extLst>
          </p:cNvPr>
          <p:cNvSpPr txBox="1"/>
          <p:nvPr/>
        </p:nvSpPr>
        <p:spPr>
          <a:xfrm>
            <a:off x="3867816" y="6236611"/>
            <a:ext cx="5657185" cy="584775"/>
          </a:xfrm>
          <a:prstGeom prst="rect">
            <a:avLst/>
          </a:prstGeom>
          <a:noFill/>
        </p:spPr>
        <p:txBody>
          <a:bodyPr wrap="square" rtlCol="0">
            <a:spAutoFit/>
          </a:bodyPr>
          <a:lstStyle/>
          <a:p>
            <a:r>
              <a:rPr kumimoji="1" lang="ja-JP" altLang="en-US" sz="1600" b="1" dirty="0">
                <a:solidFill>
                  <a:prstClr val="black"/>
                </a:solidFill>
                <a:latin typeface="Meiryo UI"/>
                <a:ea typeface="Meiryo UI"/>
              </a:rPr>
              <a:t>➡　コミュニケーション力、発信する力、多様な人たちと協働する力</a:t>
            </a:r>
            <a:endParaRPr kumimoji="1" lang="en-US" altLang="ja-JP" sz="1600" b="1" dirty="0">
              <a:solidFill>
                <a:prstClr val="black"/>
              </a:solidFill>
              <a:latin typeface="Meiryo UI"/>
              <a:ea typeface="Meiryo UI"/>
            </a:endParaRPr>
          </a:p>
          <a:p>
            <a:r>
              <a:rPr kumimoji="1" lang="ja-JP" altLang="en-US" sz="1600" b="1" dirty="0">
                <a:solidFill>
                  <a:prstClr val="black"/>
                </a:solidFill>
                <a:latin typeface="Meiryo UI"/>
                <a:ea typeface="Meiryo UI"/>
              </a:rPr>
              <a:t>　　 の育成＝国内外で活躍する人材の育成　</a:t>
            </a:r>
          </a:p>
        </p:txBody>
      </p:sp>
      <p:sp>
        <p:nvSpPr>
          <p:cNvPr id="45" name="正方形/長方形 44">
            <a:extLst>
              <a:ext uri="{FF2B5EF4-FFF2-40B4-BE49-F238E27FC236}">
                <a16:creationId xmlns:a16="http://schemas.microsoft.com/office/drawing/2014/main" id="{3D780F94-0619-450A-9BCB-97F96E05ED47}"/>
              </a:ext>
            </a:extLst>
          </p:cNvPr>
          <p:cNvSpPr/>
          <p:nvPr/>
        </p:nvSpPr>
        <p:spPr>
          <a:xfrm>
            <a:off x="4602389" y="1729409"/>
            <a:ext cx="1800000" cy="178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prstClr val="black"/>
                </a:solidFill>
                <a:latin typeface="Meiryo UI"/>
                <a:ea typeface="Meiryo UI"/>
              </a:rPr>
              <a:t>高速</a:t>
            </a:r>
            <a:r>
              <a:rPr kumimoji="1" lang="en-US" altLang="ja-JP" sz="1400" dirty="0">
                <a:solidFill>
                  <a:prstClr val="black"/>
                </a:solidFill>
                <a:latin typeface="Meiryo UI"/>
                <a:ea typeface="Meiryo UI"/>
              </a:rPr>
              <a:t>LAN</a:t>
            </a:r>
            <a:r>
              <a:rPr kumimoji="1" lang="ja-JP" altLang="en-US" sz="1400" dirty="0" err="1">
                <a:solidFill>
                  <a:prstClr val="black"/>
                </a:solidFill>
                <a:latin typeface="Meiryo UI"/>
                <a:ea typeface="Meiryo UI"/>
              </a:rPr>
              <a:t>、</a:t>
            </a:r>
            <a:r>
              <a:rPr kumimoji="1" lang="ja-JP" altLang="en-US" sz="1400" dirty="0">
                <a:solidFill>
                  <a:prstClr val="black"/>
                </a:solidFill>
                <a:latin typeface="Meiryo UI"/>
                <a:ea typeface="Meiryo UI"/>
              </a:rPr>
              <a:t>テレビ会議</a:t>
            </a:r>
          </a:p>
        </p:txBody>
      </p:sp>
      <p:pic>
        <p:nvPicPr>
          <p:cNvPr id="47" name="図 46"/>
          <p:cNvPicPr>
            <a:picLocks noChangeAspect="1"/>
          </p:cNvPicPr>
          <p:nvPr/>
        </p:nvPicPr>
        <p:blipFill>
          <a:blip r:embed="rId2"/>
          <a:stretch>
            <a:fillRect/>
          </a:stretch>
        </p:blipFill>
        <p:spPr>
          <a:xfrm>
            <a:off x="4541793" y="4678834"/>
            <a:ext cx="1366225" cy="1023350"/>
          </a:xfrm>
          <a:prstGeom prst="rect">
            <a:avLst/>
          </a:prstGeom>
        </p:spPr>
      </p:pic>
      <p:sp>
        <p:nvSpPr>
          <p:cNvPr id="50" name="正方形/長方形 49">
            <a:extLst>
              <a:ext uri="{FF2B5EF4-FFF2-40B4-BE49-F238E27FC236}">
                <a16:creationId xmlns:a16="http://schemas.microsoft.com/office/drawing/2014/main" id="{3D780F94-0619-450A-9BCB-97F96E05ED47}"/>
              </a:ext>
            </a:extLst>
          </p:cNvPr>
          <p:cNvSpPr/>
          <p:nvPr/>
        </p:nvSpPr>
        <p:spPr>
          <a:xfrm>
            <a:off x="4582958" y="4235625"/>
            <a:ext cx="4643020" cy="234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prstClr val="black"/>
                </a:solidFill>
                <a:latin typeface="Meiryo UI"/>
                <a:ea typeface="Meiryo UI"/>
              </a:rPr>
              <a:t>自動採点によるスピーキング力測定ツール、無線</a:t>
            </a:r>
            <a:r>
              <a:rPr kumimoji="1" lang="en-US" altLang="ja-JP" sz="1400" dirty="0">
                <a:solidFill>
                  <a:prstClr val="black"/>
                </a:solidFill>
                <a:latin typeface="Meiryo UI"/>
                <a:ea typeface="Meiryo UI"/>
              </a:rPr>
              <a:t>LAN</a:t>
            </a:r>
            <a:r>
              <a:rPr kumimoji="1" lang="ja-JP" altLang="en-US" sz="1400" dirty="0" err="1">
                <a:solidFill>
                  <a:prstClr val="black"/>
                </a:solidFill>
                <a:latin typeface="Meiryo UI"/>
                <a:ea typeface="Meiryo UI"/>
              </a:rPr>
              <a:t>、</a:t>
            </a:r>
            <a:r>
              <a:rPr kumimoji="1" lang="ja-JP" altLang="en-US" sz="1400" dirty="0">
                <a:solidFill>
                  <a:prstClr val="black"/>
                </a:solidFill>
                <a:latin typeface="Meiryo UI"/>
                <a:ea typeface="Meiryo UI"/>
              </a:rPr>
              <a:t>タブレット</a:t>
            </a:r>
          </a:p>
        </p:txBody>
      </p:sp>
      <p:sp>
        <p:nvSpPr>
          <p:cNvPr id="34" name="テキスト ボックス 33"/>
          <p:cNvSpPr txBox="1"/>
          <p:nvPr/>
        </p:nvSpPr>
        <p:spPr>
          <a:xfrm>
            <a:off x="5884227" y="4469950"/>
            <a:ext cx="3506041" cy="1169551"/>
          </a:xfrm>
          <a:prstGeom prst="rect">
            <a:avLst/>
          </a:prstGeom>
          <a:noFill/>
        </p:spPr>
        <p:txBody>
          <a:bodyPr wrap="square" rtlCol="0">
            <a:spAutoFit/>
          </a:bodyPr>
          <a:lstStyle/>
          <a:p>
            <a:pPr marL="85725" indent="-85725" algn="just"/>
            <a:r>
              <a:rPr kumimoji="1" lang="ja-JP" altLang="en-US" sz="1400" dirty="0">
                <a:solidFill>
                  <a:prstClr val="black"/>
                </a:solidFill>
                <a:latin typeface="Meiryo UI"/>
                <a:ea typeface="Meiryo UI"/>
              </a:rPr>
              <a:t>・各校の実情に応じて、いつでも測定できる。</a:t>
            </a:r>
            <a:endParaRPr kumimoji="1" lang="en-US" altLang="ja-JP" sz="1400" dirty="0">
              <a:solidFill>
                <a:prstClr val="black"/>
              </a:solidFill>
              <a:latin typeface="Meiryo UI"/>
              <a:ea typeface="Meiryo UI"/>
            </a:endParaRPr>
          </a:p>
          <a:p>
            <a:pPr marL="85725" indent="-85725" algn="just"/>
            <a:r>
              <a:rPr kumimoji="1" lang="ja-JP" altLang="en-US" sz="1400" dirty="0">
                <a:solidFill>
                  <a:prstClr val="black"/>
                </a:solidFill>
                <a:latin typeface="Meiryo UI"/>
                <a:ea typeface="Meiryo UI"/>
              </a:rPr>
              <a:t>・</a:t>
            </a:r>
            <a:r>
              <a:rPr kumimoji="1" lang="en-US" altLang="ja-JP" sz="1400" dirty="0">
                <a:solidFill>
                  <a:prstClr val="black"/>
                </a:solidFill>
                <a:latin typeface="Meiryo UI"/>
                <a:ea typeface="Meiryo UI"/>
              </a:rPr>
              <a:t>AI</a:t>
            </a:r>
            <a:r>
              <a:rPr kumimoji="1" lang="ja-JP" altLang="en-US" sz="1400" dirty="0">
                <a:solidFill>
                  <a:prstClr val="black"/>
                </a:solidFill>
                <a:latin typeface="Meiryo UI"/>
                <a:ea typeface="Meiryo UI"/>
              </a:rPr>
              <a:t>を活用した自動採点システムにより、その場で採点し、各生徒の「英語を話す力」の成長をデータ化することで、個に応じた学習、指導ができるようになる。</a:t>
            </a:r>
          </a:p>
        </p:txBody>
      </p:sp>
      <p:sp>
        <p:nvSpPr>
          <p:cNvPr id="44" name="テキスト ボックス 43"/>
          <p:cNvSpPr txBox="1"/>
          <p:nvPr/>
        </p:nvSpPr>
        <p:spPr>
          <a:xfrm>
            <a:off x="4602389" y="5707726"/>
            <a:ext cx="4609052" cy="523220"/>
          </a:xfrm>
          <a:prstGeom prst="rect">
            <a:avLst/>
          </a:prstGeom>
          <a:noFill/>
        </p:spPr>
        <p:txBody>
          <a:bodyPr wrap="square" rtlCol="0">
            <a:spAutoFit/>
          </a:bodyPr>
          <a:lstStyle/>
          <a:p>
            <a:r>
              <a:rPr kumimoji="1" lang="ja-JP" altLang="en-US" sz="1400" b="1" dirty="0">
                <a:solidFill>
                  <a:prstClr val="black"/>
                </a:solidFill>
                <a:latin typeface="Meiryo UI"/>
                <a:ea typeface="Meiryo UI"/>
              </a:rPr>
              <a:t>大阪・関西万博やインバウンドの増加に向けて、英語を用いて活躍する人材を育成</a:t>
            </a:r>
          </a:p>
        </p:txBody>
      </p:sp>
      <p:grpSp>
        <p:nvGrpSpPr>
          <p:cNvPr id="43" name="グループ化 42"/>
          <p:cNvGrpSpPr/>
          <p:nvPr/>
        </p:nvGrpSpPr>
        <p:grpSpPr>
          <a:xfrm>
            <a:off x="438254" y="801169"/>
            <a:ext cx="3398972" cy="2367347"/>
            <a:chOff x="63310" y="947832"/>
            <a:chExt cx="3398972" cy="2367347"/>
          </a:xfrm>
        </p:grpSpPr>
        <p:sp>
          <p:nvSpPr>
            <p:cNvPr id="51" name="テキスト ボックス 50"/>
            <p:cNvSpPr txBox="1"/>
            <p:nvPr/>
          </p:nvSpPr>
          <p:spPr>
            <a:xfrm>
              <a:off x="63310" y="947832"/>
              <a:ext cx="3179030" cy="1885131"/>
            </a:xfrm>
            <a:prstGeom prst="rect">
              <a:avLst/>
            </a:prstGeom>
            <a:noFill/>
          </p:spPr>
          <p:txBody>
            <a:bodyPr wrap="square" rtlCol="0">
              <a:spAutoFit/>
            </a:bodyPr>
            <a:lstStyle/>
            <a:p>
              <a:pPr marL="147638" indent="-147638" algn="just"/>
              <a:r>
                <a:rPr kumimoji="1" lang="ja-JP" altLang="en-US" sz="1200" dirty="0">
                  <a:solidFill>
                    <a:prstClr val="black"/>
                  </a:solidFill>
                  <a:latin typeface="Meiryo UI"/>
                  <a:ea typeface="Meiryo UI"/>
                </a:rPr>
                <a:t>○グローバル化の進展の中での英語力の重要性</a:t>
              </a:r>
              <a:endParaRPr kumimoji="1" lang="en-US" altLang="ja-JP" sz="1200" dirty="0">
                <a:solidFill>
                  <a:prstClr val="black"/>
                </a:solidFill>
                <a:latin typeface="Meiryo UI"/>
                <a:ea typeface="Meiryo UI"/>
              </a:endParaRPr>
            </a:p>
            <a:p>
              <a:pPr marL="142875" indent="104775" algn="just">
                <a:tabLst>
                  <a:tab pos="266700" algn="l"/>
                </a:tabLst>
              </a:pPr>
              <a:r>
                <a:rPr kumimoji="1" lang="en-US" altLang="ja-JP" sz="1050" dirty="0">
                  <a:solidFill>
                    <a:prstClr val="black"/>
                  </a:solidFill>
                  <a:latin typeface="Meiryo UI"/>
                  <a:ea typeface="Meiryo UI"/>
                </a:rPr>
                <a:t>2050</a:t>
              </a:r>
              <a:r>
                <a:rPr kumimoji="1" lang="ja-JP" altLang="en-US" sz="1050" dirty="0">
                  <a:solidFill>
                    <a:prstClr val="black"/>
                  </a:solidFill>
                  <a:latin typeface="Meiryo UI"/>
                  <a:ea typeface="Meiryo UI"/>
                </a:rPr>
                <a:t>年頃には、日本は、多文化、多言語、他民族の人たちが協調と競争する国際的な環境の中にあることが予想され、そうした中で、様々な社会的・職業的な場面において、外国語を用いたコミュニケーションを行う機会が格段に増えることが想定</a:t>
              </a:r>
              <a:endParaRPr kumimoji="1" lang="en-US" altLang="ja-JP" sz="1050" dirty="0">
                <a:solidFill>
                  <a:prstClr val="black"/>
                </a:solidFill>
                <a:latin typeface="Meiryo UI"/>
                <a:ea typeface="Meiryo UI"/>
              </a:endParaRPr>
            </a:p>
            <a:p>
              <a:pPr marL="174625" indent="-174625">
                <a:spcBef>
                  <a:spcPts val="600"/>
                </a:spcBef>
              </a:pPr>
              <a:r>
                <a:rPr kumimoji="1" lang="ja-JP" altLang="en-US" sz="700" dirty="0">
                  <a:solidFill>
                    <a:prstClr val="black"/>
                  </a:solidFill>
                  <a:latin typeface="Meiryo UI"/>
                  <a:ea typeface="Meiryo UI"/>
                </a:rPr>
                <a:t>　　　　　出典：英語４技能 資格・検定試験懇談会「英語４技能試験情報サイト」</a:t>
              </a:r>
              <a:endParaRPr kumimoji="1" lang="en-US" altLang="ja-JP" sz="700" dirty="0">
                <a:solidFill>
                  <a:prstClr val="black"/>
                </a:solidFill>
                <a:latin typeface="Meiryo UI"/>
                <a:ea typeface="Meiryo UI"/>
              </a:endParaRPr>
            </a:p>
            <a:p>
              <a:pPr marL="174625" indent="-174625"/>
              <a:r>
                <a:rPr kumimoji="1" lang="ja-JP" altLang="en-US" sz="800" dirty="0">
                  <a:solidFill>
                    <a:prstClr val="black"/>
                  </a:solidFill>
                  <a:latin typeface="Meiryo UI"/>
                  <a:ea typeface="Meiryo UI"/>
                </a:rPr>
                <a:t>　　</a:t>
              </a:r>
              <a:endParaRPr kumimoji="1" lang="en-US" altLang="ja-JP" sz="800" dirty="0">
                <a:solidFill>
                  <a:prstClr val="black"/>
                </a:solidFill>
                <a:latin typeface="Meiryo UI"/>
                <a:ea typeface="Meiryo UI"/>
              </a:endParaRPr>
            </a:p>
            <a:p>
              <a:pPr marL="174625" indent="-174625"/>
              <a:r>
                <a:rPr kumimoji="1" lang="ja-JP" altLang="en-US" sz="1100" dirty="0">
                  <a:solidFill>
                    <a:prstClr val="black"/>
                  </a:solidFill>
                  <a:latin typeface="Meiryo UI"/>
                  <a:ea typeface="Meiryo UI"/>
                </a:rPr>
                <a:t>　　</a:t>
              </a:r>
              <a:r>
                <a:rPr kumimoji="1" lang="en-US" altLang="ja-JP" sz="1050" dirty="0">
                  <a:solidFill>
                    <a:prstClr val="black"/>
                  </a:solidFill>
                  <a:latin typeface="Meiryo UI"/>
                  <a:ea typeface="Meiryo UI"/>
                </a:rPr>
                <a:t>2020</a:t>
              </a:r>
              <a:r>
                <a:rPr kumimoji="1" lang="ja-JP" altLang="en-US" sz="1050" dirty="0">
                  <a:solidFill>
                    <a:prstClr val="black"/>
                  </a:solidFill>
                  <a:latin typeface="Meiryo UI"/>
                  <a:ea typeface="Meiryo UI"/>
                </a:rPr>
                <a:t>年　東京オリンピック・パラリンピック</a:t>
              </a:r>
              <a:endParaRPr kumimoji="1" lang="en-US" altLang="ja-JP" sz="1050" dirty="0">
                <a:solidFill>
                  <a:prstClr val="black"/>
                </a:solidFill>
                <a:latin typeface="Meiryo UI"/>
                <a:ea typeface="Meiryo UI"/>
              </a:endParaRPr>
            </a:p>
            <a:p>
              <a:pPr marL="174625" indent="-174625"/>
              <a:r>
                <a:rPr kumimoji="1" lang="ja-JP" altLang="en-US" sz="1050" dirty="0">
                  <a:solidFill>
                    <a:prstClr val="black"/>
                  </a:solidFill>
                  <a:latin typeface="Meiryo UI"/>
                  <a:ea typeface="Meiryo UI"/>
                </a:rPr>
                <a:t>　　</a:t>
              </a:r>
              <a:r>
                <a:rPr kumimoji="1" lang="en-US" altLang="ja-JP" sz="1050" dirty="0">
                  <a:solidFill>
                    <a:prstClr val="black"/>
                  </a:solidFill>
                  <a:latin typeface="Meiryo UI"/>
                  <a:ea typeface="Meiryo UI"/>
                </a:rPr>
                <a:t>2021</a:t>
              </a:r>
              <a:r>
                <a:rPr kumimoji="1" lang="ja-JP" altLang="en-US" sz="1050" dirty="0">
                  <a:solidFill>
                    <a:prstClr val="black"/>
                  </a:solidFill>
                  <a:latin typeface="Meiryo UI"/>
                  <a:ea typeface="Meiryo UI"/>
                </a:rPr>
                <a:t>年　ワールドマスターゲーム</a:t>
              </a:r>
              <a:endParaRPr kumimoji="1" lang="en-US" altLang="ja-JP" sz="1050" dirty="0">
                <a:solidFill>
                  <a:prstClr val="black"/>
                </a:solidFill>
                <a:latin typeface="Meiryo UI"/>
                <a:ea typeface="Meiryo UI"/>
              </a:endParaRPr>
            </a:p>
            <a:p>
              <a:pPr marL="174625" indent="-174625"/>
              <a:r>
                <a:rPr kumimoji="1" lang="ja-JP" altLang="en-US" sz="1050" dirty="0">
                  <a:solidFill>
                    <a:prstClr val="black"/>
                  </a:solidFill>
                  <a:latin typeface="Meiryo UI"/>
                  <a:ea typeface="Meiryo UI"/>
                </a:rPr>
                <a:t>　　</a:t>
              </a:r>
              <a:r>
                <a:rPr kumimoji="1" lang="en-US" altLang="ja-JP" sz="1050" dirty="0">
                  <a:solidFill>
                    <a:prstClr val="black"/>
                  </a:solidFill>
                  <a:latin typeface="Meiryo UI"/>
                  <a:ea typeface="Meiryo UI"/>
                </a:rPr>
                <a:t>2025</a:t>
              </a:r>
              <a:r>
                <a:rPr kumimoji="1" lang="ja-JP" altLang="en-US" sz="1050" dirty="0">
                  <a:solidFill>
                    <a:prstClr val="black"/>
                  </a:solidFill>
                  <a:latin typeface="Meiryo UI"/>
                  <a:ea typeface="Meiryo UI"/>
                </a:rPr>
                <a:t>年　大阪・関西万博</a:t>
              </a:r>
              <a:endParaRPr kumimoji="1" lang="en-US" altLang="ja-JP" sz="1050" dirty="0">
                <a:solidFill>
                  <a:prstClr val="black"/>
                </a:solidFill>
                <a:latin typeface="Meiryo UI"/>
                <a:ea typeface="Meiryo UI"/>
              </a:endParaRPr>
            </a:p>
          </p:txBody>
        </p:sp>
        <p:sp>
          <p:nvSpPr>
            <p:cNvPr id="53" name="テキスト ボックス 52"/>
            <p:cNvSpPr txBox="1"/>
            <p:nvPr/>
          </p:nvSpPr>
          <p:spPr>
            <a:xfrm>
              <a:off x="73717" y="2822736"/>
              <a:ext cx="3388565" cy="492443"/>
            </a:xfrm>
            <a:prstGeom prst="rect">
              <a:avLst/>
            </a:prstGeom>
            <a:noFill/>
          </p:spPr>
          <p:txBody>
            <a:bodyPr wrap="square" rtlCol="0">
              <a:spAutoFit/>
            </a:bodyPr>
            <a:lstStyle/>
            <a:p>
              <a:r>
                <a:rPr kumimoji="1" lang="ja-JP" altLang="en-US" sz="1200" dirty="0">
                  <a:solidFill>
                    <a:prstClr val="black"/>
                  </a:solidFill>
                  <a:latin typeface="Meiryo UI"/>
                  <a:ea typeface="Meiryo UI"/>
                </a:rPr>
                <a:t>○日本人の英語力、特にスピーキング能力に課題</a:t>
              </a:r>
              <a:endParaRPr kumimoji="1" lang="en-US" altLang="ja-JP" sz="12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　</a:t>
              </a:r>
              <a:r>
                <a:rPr kumimoji="1" lang="ja-JP" altLang="en-US" sz="1200" dirty="0">
                  <a:solidFill>
                    <a:prstClr val="black"/>
                  </a:solidFill>
                  <a:latin typeface="Meiryo UI"/>
                  <a:ea typeface="Meiryo UI"/>
                </a:rPr>
                <a:t>　</a:t>
              </a:r>
              <a:r>
                <a:rPr kumimoji="1" lang="ja-JP" altLang="en-US" sz="1050" dirty="0">
                  <a:solidFill>
                    <a:prstClr val="black"/>
                  </a:solidFill>
                  <a:latin typeface="Meiryo UI"/>
                  <a:ea typeface="Meiryo UI"/>
                </a:rPr>
                <a:t>高校３年生を対象とした英語力調査（</a:t>
              </a:r>
              <a:r>
                <a:rPr kumimoji="1" lang="en-US" altLang="ja-JP" sz="1050" dirty="0">
                  <a:solidFill>
                    <a:prstClr val="black"/>
                  </a:solidFill>
                  <a:latin typeface="Meiryo UI"/>
                  <a:ea typeface="Meiryo UI"/>
                </a:rPr>
                <a:t>2017</a:t>
              </a:r>
              <a:r>
                <a:rPr kumimoji="1" lang="ja-JP" altLang="en-US" sz="1050" dirty="0">
                  <a:solidFill>
                    <a:prstClr val="black"/>
                  </a:solidFill>
                  <a:latin typeface="Meiryo UI"/>
                  <a:ea typeface="Meiryo UI"/>
                </a:rPr>
                <a:t>）</a:t>
              </a:r>
              <a:r>
                <a:rPr kumimoji="1" lang="ja-JP" altLang="en-US" sz="1400" dirty="0">
                  <a:solidFill>
                    <a:prstClr val="black"/>
                  </a:solidFill>
                  <a:latin typeface="Meiryo UI"/>
                  <a:ea typeface="Meiryo UI"/>
                </a:rPr>
                <a:t>　</a:t>
              </a:r>
              <a:endParaRPr kumimoji="1" lang="en-US" altLang="ja-JP" sz="1400" dirty="0">
                <a:solidFill>
                  <a:prstClr val="black"/>
                </a:solidFill>
                <a:latin typeface="Meiryo UI"/>
                <a:ea typeface="Meiryo UI"/>
              </a:endParaRPr>
            </a:p>
          </p:txBody>
        </p:sp>
      </p:grpSp>
      <p:sp>
        <p:nvSpPr>
          <p:cNvPr id="72" name="角丸四角形 71"/>
          <p:cNvSpPr/>
          <p:nvPr/>
        </p:nvSpPr>
        <p:spPr>
          <a:xfrm>
            <a:off x="442616" y="608628"/>
            <a:ext cx="3276667" cy="5993340"/>
          </a:xfrm>
          <a:prstGeom prst="roundRect">
            <a:avLst>
              <a:gd name="adj" fmla="val 8742"/>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marL="604838" indent="-1062038">
              <a:spcBef>
                <a:spcPts val="1200"/>
              </a:spcBef>
            </a:pPr>
            <a:endParaRPr kumimoji="1" lang="en-US" altLang="ja-JP" sz="1400" dirty="0">
              <a:solidFill>
                <a:prstClr val="black"/>
              </a:solidFill>
              <a:latin typeface="Meiryo UI"/>
              <a:ea typeface="Meiryo UI"/>
            </a:endParaRPr>
          </a:p>
          <a:p>
            <a:pPr indent="-457200">
              <a:spcBef>
                <a:spcPts val="1200"/>
              </a:spcBef>
            </a:pPr>
            <a:endParaRPr kumimoji="1" lang="en-US" altLang="ja-JP" sz="1400" dirty="0">
              <a:solidFill>
                <a:prstClr val="black"/>
              </a:solidFill>
              <a:latin typeface="Meiryo UI"/>
              <a:ea typeface="Meiryo UI"/>
            </a:endParaRPr>
          </a:p>
        </p:txBody>
      </p:sp>
      <p:sp>
        <p:nvSpPr>
          <p:cNvPr id="2" name="角丸四角形 1"/>
          <p:cNvSpPr/>
          <p:nvPr/>
        </p:nvSpPr>
        <p:spPr>
          <a:xfrm>
            <a:off x="455590" y="471448"/>
            <a:ext cx="1451633"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prstClr val="white"/>
                </a:solidFill>
                <a:latin typeface="Meiryo UI"/>
                <a:ea typeface="Meiryo UI"/>
              </a:rPr>
              <a:t>現状と課題</a:t>
            </a:r>
          </a:p>
        </p:txBody>
      </p:sp>
      <p:grpSp>
        <p:nvGrpSpPr>
          <p:cNvPr id="49" name="グループ化 48"/>
          <p:cNvGrpSpPr/>
          <p:nvPr/>
        </p:nvGrpSpPr>
        <p:grpSpPr>
          <a:xfrm>
            <a:off x="722330" y="3150590"/>
            <a:ext cx="2904645" cy="2171218"/>
            <a:chOff x="540591" y="4742175"/>
            <a:chExt cx="2902079" cy="1875743"/>
          </a:xfrm>
        </p:grpSpPr>
        <p:sp>
          <p:nvSpPr>
            <p:cNvPr id="60" name="テキスト ボックス 59"/>
            <p:cNvSpPr txBox="1"/>
            <p:nvPr/>
          </p:nvSpPr>
          <p:spPr>
            <a:xfrm>
              <a:off x="540591" y="4742175"/>
              <a:ext cx="476557" cy="212713"/>
            </a:xfrm>
            <a:prstGeom prst="rect">
              <a:avLst/>
            </a:prstGeom>
            <a:noFill/>
          </p:spPr>
          <p:txBody>
            <a:bodyPr wrap="square" rtlCol="0">
              <a:spAutoFit/>
            </a:bodyPr>
            <a:lstStyle/>
            <a:p>
              <a:r>
                <a:rPr kumimoji="1" lang="en-US" altLang="ja-JP" sz="1000" dirty="0">
                  <a:solidFill>
                    <a:prstClr val="black">
                      <a:lumMod val="50000"/>
                      <a:lumOff val="50000"/>
                    </a:prstClr>
                  </a:solidFill>
                  <a:latin typeface="Meiryo UI"/>
                  <a:ea typeface="Meiryo UI"/>
                </a:rPr>
                <a:t>(</a:t>
              </a:r>
              <a:r>
                <a:rPr kumimoji="1" lang="ja-JP" altLang="en-US" sz="1000" dirty="0">
                  <a:solidFill>
                    <a:prstClr val="black">
                      <a:lumMod val="50000"/>
                      <a:lumOff val="50000"/>
                    </a:prstClr>
                  </a:solidFill>
                  <a:latin typeface="Meiryo UI"/>
                  <a:ea typeface="Meiryo UI"/>
                </a:rPr>
                <a:t>％</a:t>
              </a:r>
              <a:r>
                <a:rPr kumimoji="1" lang="en-US" altLang="ja-JP" sz="1000" dirty="0">
                  <a:solidFill>
                    <a:prstClr val="black">
                      <a:lumMod val="50000"/>
                      <a:lumOff val="50000"/>
                    </a:prstClr>
                  </a:solidFill>
                  <a:latin typeface="Meiryo UI"/>
                  <a:ea typeface="Meiryo UI"/>
                </a:rPr>
                <a:t>)</a:t>
              </a:r>
              <a:endParaRPr kumimoji="1" lang="ja-JP" altLang="en-US" sz="1000" dirty="0">
                <a:solidFill>
                  <a:prstClr val="black">
                    <a:lumMod val="50000"/>
                    <a:lumOff val="50000"/>
                  </a:prstClr>
                </a:solidFill>
                <a:latin typeface="Meiryo UI"/>
                <a:ea typeface="Meiryo UI"/>
              </a:endParaRPr>
            </a:p>
          </p:txBody>
        </p:sp>
        <p:graphicFrame>
          <p:nvGraphicFramePr>
            <p:cNvPr id="61" name="グラフ 60"/>
            <p:cNvGraphicFramePr>
              <a:graphicFrameLocks/>
            </p:cNvGraphicFramePr>
            <p:nvPr>
              <p:extLst/>
            </p:nvPr>
          </p:nvGraphicFramePr>
          <p:xfrm>
            <a:off x="589629" y="5006710"/>
            <a:ext cx="2436015" cy="1611208"/>
          </p:xfrm>
          <a:graphic>
            <a:graphicData uri="http://schemas.openxmlformats.org/drawingml/2006/chart">
              <c:chart xmlns:c="http://schemas.openxmlformats.org/drawingml/2006/chart" xmlns:r="http://schemas.openxmlformats.org/officeDocument/2006/relationships" r:id="rId3"/>
            </a:graphicData>
          </a:graphic>
        </p:graphicFrame>
        <p:sp>
          <p:nvSpPr>
            <p:cNvPr id="62" name="テキスト ボックス 61"/>
            <p:cNvSpPr txBox="1"/>
            <p:nvPr/>
          </p:nvSpPr>
          <p:spPr>
            <a:xfrm>
              <a:off x="1158631" y="4806245"/>
              <a:ext cx="2284039" cy="186125"/>
            </a:xfrm>
            <a:prstGeom prst="rect">
              <a:avLst/>
            </a:prstGeom>
            <a:noFill/>
          </p:spPr>
          <p:txBody>
            <a:bodyPr wrap="square" rtlCol="0">
              <a:spAutoFit/>
            </a:bodyPr>
            <a:lstStyle/>
            <a:p>
              <a:r>
                <a:rPr kumimoji="1" lang="ja-JP" altLang="en-US" sz="800" dirty="0">
                  <a:solidFill>
                    <a:prstClr val="black"/>
                  </a:solidFill>
                  <a:latin typeface="Meiryo UI"/>
                  <a:ea typeface="Meiryo UI"/>
                </a:rPr>
                <a:t>英検準２級相当以上の高校生の割合</a:t>
              </a:r>
            </a:p>
          </p:txBody>
        </p:sp>
      </p:grpSp>
      <p:grpSp>
        <p:nvGrpSpPr>
          <p:cNvPr id="17" name="グループ化 16"/>
          <p:cNvGrpSpPr/>
          <p:nvPr/>
        </p:nvGrpSpPr>
        <p:grpSpPr>
          <a:xfrm>
            <a:off x="1217614" y="4149603"/>
            <a:ext cx="1887838" cy="337538"/>
            <a:chOff x="817564" y="4235328"/>
            <a:chExt cx="1887838" cy="337538"/>
          </a:xfrm>
        </p:grpSpPr>
        <p:sp>
          <p:nvSpPr>
            <p:cNvPr id="5" name="テキスト ボックス 4"/>
            <p:cNvSpPr txBox="1"/>
            <p:nvPr/>
          </p:nvSpPr>
          <p:spPr>
            <a:xfrm>
              <a:off x="817564" y="4235328"/>
              <a:ext cx="457486" cy="169277"/>
            </a:xfrm>
            <a:prstGeom prst="rect">
              <a:avLst/>
            </a:prstGeom>
            <a:noFill/>
          </p:spPr>
          <p:txBody>
            <a:bodyPr wrap="square" rtlCol="0">
              <a:spAutoFit/>
            </a:bodyPr>
            <a:lstStyle/>
            <a:p>
              <a:r>
                <a:rPr kumimoji="1" lang="en-US" altLang="ja-JP" sz="500" dirty="0">
                  <a:solidFill>
                    <a:prstClr val="black"/>
                  </a:solidFill>
                  <a:latin typeface="Meiryo UI"/>
                  <a:ea typeface="Meiryo UI"/>
                </a:rPr>
                <a:t>33.6%</a:t>
              </a:r>
              <a:endParaRPr kumimoji="1" lang="ja-JP" altLang="en-US" sz="500" dirty="0">
                <a:solidFill>
                  <a:prstClr val="black"/>
                </a:solidFill>
                <a:latin typeface="Meiryo UI"/>
                <a:ea typeface="Meiryo UI"/>
              </a:endParaRPr>
            </a:p>
          </p:txBody>
        </p:sp>
        <p:sp>
          <p:nvSpPr>
            <p:cNvPr id="52" name="テキスト ボックス 51"/>
            <p:cNvSpPr txBox="1"/>
            <p:nvPr/>
          </p:nvSpPr>
          <p:spPr>
            <a:xfrm>
              <a:off x="1294120" y="4245982"/>
              <a:ext cx="457486" cy="169277"/>
            </a:xfrm>
            <a:prstGeom prst="rect">
              <a:avLst/>
            </a:prstGeom>
            <a:noFill/>
          </p:spPr>
          <p:txBody>
            <a:bodyPr wrap="square" rtlCol="0">
              <a:spAutoFit/>
            </a:bodyPr>
            <a:lstStyle/>
            <a:p>
              <a:r>
                <a:rPr kumimoji="1" lang="en-US" altLang="ja-JP" sz="500" dirty="0">
                  <a:solidFill>
                    <a:prstClr val="black"/>
                  </a:solidFill>
                  <a:latin typeface="Meiryo UI"/>
                  <a:ea typeface="Meiryo UI"/>
                </a:rPr>
                <a:t>33.5%</a:t>
              </a:r>
              <a:endParaRPr kumimoji="1" lang="ja-JP" altLang="en-US" sz="500" dirty="0">
                <a:solidFill>
                  <a:prstClr val="black"/>
                </a:solidFill>
                <a:latin typeface="Meiryo UI"/>
                <a:ea typeface="Meiryo UI"/>
              </a:endParaRPr>
            </a:p>
          </p:txBody>
        </p:sp>
        <p:sp>
          <p:nvSpPr>
            <p:cNvPr id="54" name="テキスト ボックス 53"/>
            <p:cNvSpPr txBox="1"/>
            <p:nvPr/>
          </p:nvSpPr>
          <p:spPr>
            <a:xfrm>
              <a:off x="1776476" y="4403589"/>
              <a:ext cx="457486" cy="169277"/>
            </a:xfrm>
            <a:prstGeom prst="rect">
              <a:avLst/>
            </a:prstGeom>
            <a:noFill/>
          </p:spPr>
          <p:txBody>
            <a:bodyPr wrap="square" rtlCol="0">
              <a:spAutoFit/>
            </a:bodyPr>
            <a:lstStyle/>
            <a:p>
              <a:r>
                <a:rPr kumimoji="1" lang="en-US" altLang="ja-JP" sz="500" dirty="0">
                  <a:solidFill>
                    <a:prstClr val="black"/>
                  </a:solidFill>
                  <a:latin typeface="Meiryo UI"/>
                  <a:ea typeface="Meiryo UI"/>
                </a:rPr>
                <a:t>12.9%</a:t>
              </a:r>
              <a:endParaRPr kumimoji="1" lang="ja-JP" altLang="en-US" sz="500" dirty="0">
                <a:solidFill>
                  <a:prstClr val="black"/>
                </a:solidFill>
                <a:latin typeface="Meiryo UI"/>
                <a:ea typeface="Meiryo UI"/>
              </a:endParaRPr>
            </a:p>
          </p:txBody>
        </p:sp>
        <p:sp>
          <p:nvSpPr>
            <p:cNvPr id="56" name="テキスト ボックス 55"/>
            <p:cNvSpPr txBox="1"/>
            <p:nvPr/>
          </p:nvSpPr>
          <p:spPr>
            <a:xfrm>
              <a:off x="2247916" y="4339383"/>
              <a:ext cx="457486" cy="169277"/>
            </a:xfrm>
            <a:prstGeom prst="rect">
              <a:avLst/>
            </a:prstGeom>
            <a:noFill/>
          </p:spPr>
          <p:txBody>
            <a:bodyPr wrap="square" rtlCol="0">
              <a:spAutoFit/>
            </a:bodyPr>
            <a:lstStyle/>
            <a:p>
              <a:r>
                <a:rPr kumimoji="1" lang="en-US" altLang="ja-JP" sz="500" dirty="0">
                  <a:solidFill>
                    <a:prstClr val="black"/>
                  </a:solidFill>
                  <a:latin typeface="Meiryo UI"/>
                  <a:ea typeface="Meiryo UI"/>
                </a:rPr>
                <a:t>19.7%</a:t>
              </a:r>
              <a:endParaRPr kumimoji="1" lang="ja-JP" altLang="en-US" sz="500" dirty="0">
                <a:solidFill>
                  <a:prstClr val="black"/>
                </a:solidFill>
                <a:latin typeface="Meiryo UI"/>
                <a:ea typeface="Meiryo UI"/>
              </a:endParaRPr>
            </a:p>
          </p:txBody>
        </p:sp>
      </p:grpSp>
      <p:sp>
        <p:nvSpPr>
          <p:cNvPr id="57" name="テキスト ボックス 56"/>
          <p:cNvSpPr txBox="1"/>
          <p:nvPr/>
        </p:nvSpPr>
        <p:spPr>
          <a:xfrm>
            <a:off x="502594" y="5446589"/>
            <a:ext cx="3388565" cy="946413"/>
          </a:xfrm>
          <a:prstGeom prst="rect">
            <a:avLst/>
          </a:prstGeom>
          <a:noFill/>
        </p:spPr>
        <p:txBody>
          <a:bodyPr wrap="square" rtlCol="0">
            <a:spAutoFit/>
          </a:bodyPr>
          <a:lstStyle/>
          <a:p>
            <a:r>
              <a:rPr kumimoji="1" lang="ja-JP" altLang="en-US" sz="1200" dirty="0">
                <a:solidFill>
                  <a:prstClr val="black"/>
                </a:solidFill>
                <a:latin typeface="Meiryo UI"/>
                <a:ea typeface="Meiryo UI"/>
              </a:rPr>
              <a:t>○民間の資格・検定試験を活用したスピーキング</a:t>
            </a:r>
            <a:endParaRPr kumimoji="1" lang="en-US" altLang="ja-JP" sz="1200" dirty="0">
              <a:solidFill>
                <a:prstClr val="black"/>
              </a:solidFill>
              <a:latin typeface="Meiryo UI"/>
              <a:ea typeface="Meiryo UI"/>
            </a:endParaRPr>
          </a:p>
          <a:p>
            <a:r>
              <a:rPr kumimoji="1" lang="ja-JP" altLang="en-US" sz="1200" dirty="0">
                <a:solidFill>
                  <a:prstClr val="black"/>
                </a:solidFill>
                <a:latin typeface="Meiryo UI"/>
                <a:ea typeface="Meiryo UI"/>
              </a:rPr>
              <a:t>　 能力育成に係る課題</a:t>
            </a:r>
            <a:endParaRPr kumimoji="1" lang="en-US" altLang="ja-JP" sz="1200" dirty="0">
              <a:solidFill>
                <a:prstClr val="black"/>
              </a:solidFill>
              <a:latin typeface="Meiryo UI"/>
              <a:ea typeface="Meiryo UI"/>
            </a:endParaRPr>
          </a:p>
          <a:p>
            <a:pPr indent="-457200"/>
            <a:r>
              <a:rPr kumimoji="1" lang="ja-JP" altLang="en-US" sz="1050" dirty="0">
                <a:solidFill>
                  <a:prstClr val="black"/>
                </a:solidFill>
                <a:latin typeface="Meiryo UI"/>
                <a:ea typeface="Meiryo UI"/>
              </a:rPr>
              <a:t>　　　・検定料が高額：約</a:t>
            </a:r>
            <a:r>
              <a:rPr kumimoji="1" lang="en-US" altLang="ja-JP" sz="1050" dirty="0">
                <a:solidFill>
                  <a:prstClr val="black"/>
                </a:solidFill>
                <a:latin typeface="Meiryo UI"/>
                <a:ea typeface="Meiryo UI"/>
              </a:rPr>
              <a:t>2,300</a:t>
            </a:r>
            <a:r>
              <a:rPr kumimoji="1" lang="ja-JP" altLang="en-US" sz="1050" dirty="0">
                <a:solidFill>
                  <a:prstClr val="black"/>
                </a:solidFill>
                <a:latin typeface="Meiryo UI"/>
                <a:ea typeface="Meiryo UI"/>
              </a:rPr>
              <a:t>円～</a:t>
            </a:r>
            <a:r>
              <a:rPr kumimoji="1" lang="en-US" altLang="ja-JP" sz="1050" dirty="0">
                <a:solidFill>
                  <a:prstClr val="black"/>
                </a:solidFill>
                <a:latin typeface="Meiryo UI"/>
                <a:ea typeface="Meiryo UI"/>
              </a:rPr>
              <a:t>25,000</a:t>
            </a:r>
            <a:r>
              <a:rPr kumimoji="1" lang="ja-JP" altLang="en-US" sz="1050" dirty="0">
                <a:solidFill>
                  <a:prstClr val="black"/>
                </a:solidFill>
                <a:latin typeface="Meiryo UI"/>
                <a:ea typeface="Meiryo UI"/>
              </a:rPr>
              <a:t>円</a:t>
            </a:r>
            <a:endParaRPr kumimoji="1" lang="en-US" altLang="ja-JP" sz="1050" dirty="0">
              <a:solidFill>
                <a:prstClr val="black"/>
              </a:solidFill>
              <a:latin typeface="Meiryo UI"/>
              <a:ea typeface="Meiryo UI"/>
            </a:endParaRPr>
          </a:p>
          <a:p>
            <a:pPr indent="-457200"/>
            <a:r>
              <a:rPr kumimoji="1" lang="ja-JP" altLang="en-US" sz="1050" dirty="0">
                <a:solidFill>
                  <a:prstClr val="black"/>
                </a:solidFill>
                <a:latin typeface="Meiryo UI"/>
                <a:ea typeface="Meiryo UI"/>
              </a:rPr>
              <a:t>　　　・結果返却まで時間がかかる：２週間以上</a:t>
            </a:r>
            <a:endParaRPr kumimoji="1" lang="en-US" altLang="ja-JP" sz="1050" dirty="0">
              <a:solidFill>
                <a:prstClr val="black"/>
              </a:solidFill>
              <a:latin typeface="Meiryo UI"/>
              <a:ea typeface="Meiryo UI"/>
            </a:endParaRPr>
          </a:p>
          <a:p>
            <a:pPr indent="-457200"/>
            <a:r>
              <a:rPr kumimoji="1" lang="ja-JP" altLang="en-US" sz="1050" dirty="0">
                <a:solidFill>
                  <a:prstClr val="black"/>
                </a:solidFill>
                <a:latin typeface="Meiryo UI"/>
                <a:ea typeface="Meiryo UI"/>
              </a:rPr>
              <a:t>　　　・英語力に課題がある生徒は、あまり受験していない</a:t>
            </a:r>
            <a:endParaRPr kumimoji="1" lang="en-US" altLang="ja-JP" sz="1050" dirty="0">
              <a:solidFill>
                <a:prstClr val="black"/>
              </a:solidFill>
              <a:latin typeface="Meiryo UI"/>
              <a:ea typeface="Meiryo UI"/>
            </a:endParaRPr>
          </a:p>
        </p:txBody>
      </p:sp>
      <p:grpSp>
        <p:nvGrpSpPr>
          <p:cNvPr id="55" name="グループ化 54"/>
          <p:cNvGrpSpPr/>
          <p:nvPr/>
        </p:nvGrpSpPr>
        <p:grpSpPr>
          <a:xfrm>
            <a:off x="4817171" y="2012906"/>
            <a:ext cx="4433526" cy="1260423"/>
            <a:chOff x="4436171" y="2012905"/>
            <a:chExt cx="4433526" cy="1260423"/>
          </a:xfrm>
        </p:grpSpPr>
        <p:grpSp>
          <p:nvGrpSpPr>
            <p:cNvPr id="58" name="グループ化 57"/>
            <p:cNvGrpSpPr/>
            <p:nvPr/>
          </p:nvGrpSpPr>
          <p:grpSpPr>
            <a:xfrm>
              <a:off x="4436171" y="2012905"/>
              <a:ext cx="3164560" cy="1260423"/>
              <a:chOff x="4709731" y="1508301"/>
              <a:chExt cx="3174713" cy="1540105"/>
            </a:xfrm>
          </p:grpSpPr>
          <p:grpSp>
            <p:nvGrpSpPr>
              <p:cNvPr id="65" name="グループ化 64"/>
              <p:cNvGrpSpPr/>
              <p:nvPr/>
            </p:nvGrpSpPr>
            <p:grpSpPr>
              <a:xfrm>
                <a:off x="4709731" y="1608019"/>
                <a:ext cx="953936" cy="1232409"/>
                <a:chOff x="4709731" y="1608019"/>
                <a:chExt cx="953936" cy="1232409"/>
              </a:xfrm>
            </p:grpSpPr>
            <p:sp>
              <p:nvSpPr>
                <p:cNvPr id="81" name="角丸四角形 80"/>
                <p:cNvSpPr/>
                <p:nvPr/>
              </p:nvSpPr>
              <p:spPr>
                <a:xfrm>
                  <a:off x="4885168" y="2545704"/>
                  <a:ext cx="623028" cy="29472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prstClr val="black"/>
                      </a:solidFill>
                      <a:latin typeface="Meiryo UI"/>
                      <a:ea typeface="Meiryo UI"/>
                    </a:rPr>
                    <a:t>企業</a:t>
                  </a:r>
                </a:p>
              </p:txBody>
            </p:sp>
            <p:grpSp>
              <p:nvGrpSpPr>
                <p:cNvPr id="82" name="グループ化 81"/>
                <p:cNvGrpSpPr/>
                <p:nvPr/>
              </p:nvGrpSpPr>
              <p:grpSpPr>
                <a:xfrm>
                  <a:off x="4709731" y="1608019"/>
                  <a:ext cx="953936" cy="1016686"/>
                  <a:chOff x="5574242" y="2880942"/>
                  <a:chExt cx="1087646" cy="982312"/>
                </a:xfrm>
              </p:grpSpPr>
              <p:pic>
                <p:nvPicPr>
                  <p:cNvPr id="83" name="図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4242" y="2880942"/>
                    <a:ext cx="1087646" cy="982312"/>
                  </a:xfrm>
                  <a:prstGeom prst="rect">
                    <a:avLst/>
                  </a:prstGeom>
                </p:spPr>
              </p:pic>
              <p:pic>
                <p:nvPicPr>
                  <p:cNvPr id="84" name="図 83"/>
                  <p:cNvPicPr>
                    <a:picLocks noChangeAspect="1"/>
                  </p:cNvPicPr>
                  <p:nvPr/>
                </p:nvPicPr>
                <p:blipFill rotWithShape="1">
                  <a:blip r:embed="rId5" cstate="print">
                    <a:extLst>
                      <a:ext uri="{28A0092B-C50C-407E-A947-70E740481C1C}">
                        <a14:useLocalDpi xmlns:a14="http://schemas.microsoft.com/office/drawing/2010/main" val="0"/>
                      </a:ext>
                    </a:extLst>
                  </a:blip>
                  <a:srcRect b="36003"/>
                  <a:stretch/>
                </p:blipFill>
                <p:spPr>
                  <a:xfrm>
                    <a:off x="5768029" y="3090514"/>
                    <a:ext cx="791147" cy="528450"/>
                  </a:xfrm>
                  <a:prstGeom prst="rect">
                    <a:avLst/>
                  </a:prstGeom>
                </p:spPr>
              </p:pic>
            </p:grpSp>
          </p:grpSp>
          <p:grpSp>
            <p:nvGrpSpPr>
              <p:cNvPr id="66" name="グループ化 65"/>
              <p:cNvGrpSpPr/>
              <p:nvPr/>
            </p:nvGrpSpPr>
            <p:grpSpPr>
              <a:xfrm>
                <a:off x="6933261" y="1617294"/>
                <a:ext cx="951183" cy="1224585"/>
                <a:chOff x="6933261" y="1617294"/>
                <a:chExt cx="951183" cy="1224585"/>
              </a:xfrm>
            </p:grpSpPr>
            <p:grpSp>
              <p:nvGrpSpPr>
                <p:cNvPr id="77" name="グループ化 76"/>
                <p:cNvGrpSpPr/>
                <p:nvPr/>
              </p:nvGrpSpPr>
              <p:grpSpPr>
                <a:xfrm>
                  <a:off x="6933261" y="1617294"/>
                  <a:ext cx="951183" cy="990874"/>
                  <a:chOff x="6933261" y="1617294"/>
                  <a:chExt cx="1097126" cy="990874"/>
                </a:xfrm>
              </p:grpSpPr>
              <p:pic>
                <p:nvPicPr>
                  <p:cNvPr id="79" name="図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3261" y="1617294"/>
                    <a:ext cx="1097126" cy="990874"/>
                  </a:xfrm>
                  <a:prstGeom prst="rect">
                    <a:avLst/>
                  </a:prstGeom>
                </p:spPr>
              </p:pic>
              <p:pic>
                <p:nvPicPr>
                  <p:cNvPr id="80" name="図 79"/>
                  <p:cNvPicPr>
                    <a:picLocks noChangeAspect="1"/>
                  </p:cNvPicPr>
                  <p:nvPr/>
                </p:nvPicPr>
                <p:blipFill rotWithShape="1">
                  <a:blip r:embed="rId6" cstate="print">
                    <a:extLst>
                      <a:ext uri="{28A0092B-C50C-407E-A947-70E740481C1C}">
                        <a14:useLocalDpi xmlns:a14="http://schemas.microsoft.com/office/drawing/2010/main" val="0"/>
                      </a:ext>
                    </a:extLst>
                  </a:blip>
                  <a:srcRect r="2412" b="39234"/>
                  <a:stretch/>
                </p:blipFill>
                <p:spPr>
                  <a:xfrm>
                    <a:off x="7070402" y="1834201"/>
                    <a:ext cx="875863" cy="548392"/>
                  </a:xfrm>
                  <a:prstGeom prst="rect">
                    <a:avLst/>
                  </a:prstGeom>
                </p:spPr>
              </p:pic>
            </p:grpSp>
            <p:sp>
              <p:nvSpPr>
                <p:cNvPr id="78" name="角丸四角形 77"/>
                <p:cNvSpPr/>
                <p:nvPr/>
              </p:nvSpPr>
              <p:spPr>
                <a:xfrm>
                  <a:off x="7237401" y="2547155"/>
                  <a:ext cx="623028" cy="29472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prstClr val="black"/>
                      </a:solidFill>
                      <a:latin typeface="Meiryo UI"/>
                      <a:ea typeface="Meiryo UI"/>
                    </a:rPr>
                    <a:t>大学</a:t>
                  </a:r>
                </a:p>
              </p:txBody>
            </p:sp>
          </p:grpSp>
          <p:grpSp>
            <p:nvGrpSpPr>
              <p:cNvPr id="67" name="グループ化 66"/>
              <p:cNvGrpSpPr/>
              <p:nvPr/>
            </p:nvGrpSpPr>
            <p:grpSpPr>
              <a:xfrm>
                <a:off x="5751032" y="1508301"/>
                <a:ext cx="1020433" cy="1540105"/>
                <a:chOff x="5751032" y="1508301"/>
                <a:chExt cx="1020433" cy="1540105"/>
              </a:xfrm>
            </p:grpSpPr>
            <p:grpSp>
              <p:nvGrpSpPr>
                <p:cNvPr id="70" name="グループ化 69"/>
                <p:cNvGrpSpPr/>
                <p:nvPr/>
              </p:nvGrpSpPr>
              <p:grpSpPr>
                <a:xfrm>
                  <a:off x="5791415" y="1617294"/>
                  <a:ext cx="977525" cy="1431112"/>
                  <a:chOff x="5887816" y="1399097"/>
                  <a:chExt cx="977525" cy="1431112"/>
                </a:xfrm>
              </p:grpSpPr>
              <p:grpSp>
                <p:nvGrpSpPr>
                  <p:cNvPr id="73" name="グループ化 72"/>
                  <p:cNvGrpSpPr/>
                  <p:nvPr/>
                </p:nvGrpSpPr>
                <p:grpSpPr>
                  <a:xfrm>
                    <a:off x="5887816" y="1399097"/>
                    <a:ext cx="977525" cy="1016686"/>
                    <a:chOff x="6303109" y="3090727"/>
                    <a:chExt cx="1497571" cy="2227232"/>
                  </a:xfrm>
                </p:grpSpPr>
                <p:pic>
                  <p:nvPicPr>
                    <p:cNvPr id="75" name="図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3109" y="3090727"/>
                      <a:ext cx="1497571" cy="2227232"/>
                    </a:xfrm>
                    <a:prstGeom prst="rect">
                      <a:avLst/>
                    </a:prstGeom>
                  </p:spPr>
                </p:pic>
                <p:pic>
                  <p:nvPicPr>
                    <p:cNvPr id="76" name="図 75"/>
                    <p:cNvPicPr>
                      <a:picLocks noChangeAspect="1"/>
                    </p:cNvPicPr>
                    <p:nvPr/>
                  </p:nvPicPr>
                  <p:blipFill>
                    <a:blip r:embed="rId7"/>
                    <a:stretch>
                      <a:fillRect/>
                    </a:stretch>
                  </p:blipFill>
                  <p:spPr>
                    <a:xfrm>
                      <a:off x="6595177" y="3544943"/>
                      <a:ext cx="949792" cy="1281015"/>
                    </a:xfrm>
                    <a:prstGeom prst="rect">
                      <a:avLst/>
                    </a:prstGeom>
                  </p:spPr>
                </p:pic>
              </p:grpSp>
              <p:pic>
                <p:nvPicPr>
                  <p:cNvPr id="74" name="図 73"/>
                  <p:cNvPicPr>
                    <a:picLocks noChangeAspect="1"/>
                  </p:cNvPicPr>
                  <p:nvPr/>
                </p:nvPicPr>
                <p:blipFill>
                  <a:blip r:embed="rId8">
                    <a:clrChange>
                      <a:clrFrom>
                        <a:srgbClr val="FFFFFF"/>
                      </a:clrFrom>
                      <a:clrTo>
                        <a:srgbClr val="FFFFFF">
                          <a:alpha val="0"/>
                        </a:srgbClr>
                      </a:clrTo>
                    </a:clrChange>
                  </a:blip>
                  <a:stretch>
                    <a:fillRect/>
                  </a:stretch>
                </p:blipFill>
                <p:spPr>
                  <a:xfrm>
                    <a:off x="6107949" y="2093996"/>
                    <a:ext cx="589066" cy="736213"/>
                  </a:xfrm>
                  <a:prstGeom prst="rect">
                    <a:avLst/>
                  </a:prstGeom>
                </p:spPr>
              </p:pic>
            </p:grpSp>
            <p:sp>
              <p:nvSpPr>
                <p:cNvPr id="71" name="角丸四角形 70"/>
                <p:cNvSpPr/>
                <p:nvPr/>
              </p:nvSpPr>
              <p:spPr>
                <a:xfrm>
                  <a:off x="5751032" y="1508301"/>
                  <a:ext cx="1020433" cy="24490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prstClr val="black"/>
                      </a:solidFill>
                      <a:latin typeface="Meiryo UI"/>
                      <a:ea typeface="Meiryo UI"/>
                    </a:rPr>
                    <a:t>海外高校生</a:t>
                  </a:r>
                </a:p>
              </p:txBody>
            </p:sp>
          </p:grpSp>
          <p:sp>
            <p:nvSpPr>
              <p:cNvPr id="68" name="左カーブ矢印 67"/>
              <p:cNvSpPr/>
              <p:nvPr/>
            </p:nvSpPr>
            <p:spPr>
              <a:xfrm>
                <a:off x="6715885" y="2294535"/>
                <a:ext cx="546376" cy="359520"/>
              </a:xfrm>
              <a:prstGeom prst="curved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latin typeface="Meiryo UI"/>
                  <a:ea typeface="Meiryo UI"/>
                </a:endParaRPr>
              </a:p>
            </p:txBody>
          </p:sp>
          <p:sp>
            <p:nvSpPr>
              <p:cNvPr id="69" name="左カーブ矢印 68"/>
              <p:cNvSpPr/>
              <p:nvPr/>
            </p:nvSpPr>
            <p:spPr>
              <a:xfrm rot="10800000">
                <a:off x="5323563" y="2248648"/>
                <a:ext cx="546376" cy="359520"/>
              </a:xfrm>
              <a:prstGeom prst="curvedLef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black"/>
                  </a:solidFill>
                  <a:latin typeface="Meiryo UI"/>
                  <a:ea typeface="Meiryo UI"/>
                </a:endParaRPr>
              </a:p>
            </p:txBody>
          </p:sp>
        </p:grpSp>
        <p:grpSp>
          <p:nvGrpSpPr>
            <p:cNvPr id="59" name="グループ化 58"/>
            <p:cNvGrpSpPr/>
            <p:nvPr/>
          </p:nvGrpSpPr>
          <p:grpSpPr>
            <a:xfrm>
              <a:off x="7791395" y="2055854"/>
              <a:ext cx="1078302" cy="1201010"/>
              <a:chOff x="7844929" y="1675198"/>
              <a:chExt cx="1078302" cy="1201010"/>
            </a:xfrm>
          </p:grpSpPr>
          <p:pic>
            <p:nvPicPr>
              <p:cNvPr id="63" name="図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4929" y="1675198"/>
                <a:ext cx="794330" cy="899935"/>
              </a:xfrm>
              <a:prstGeom prst="rect">
                <a:avLst/>
              </a:prstGeom>
            </p:spPr>
          </p:pic>
          <p:pic>
            <p:nvPicPr>
              <p:cNvPr id="64" name="図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8827" y="2191804"/>
                <a:ext cx="684404" cy="684404"/>
              </a:xfrm>
              <a:prstGeom prst="rect">
                <a:avLst/>
              </a:prstGeom>
            </p:spPr>
          </p:pic>
        </p:grpSp>
      </p:grpSp>
      <p:sp>
        <p:nvSpPr>
          <p:cNvPr id="85" name="テキスト ボックス 84"/>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ja-JP" altLang="en-US" sz="2400" dirty="0" smtClean="0">
                <a:latin typeface="Meiryo UI" panose="020B0604030504040204" pitchFamily="50" charset="-128"/>
                <a:ea typeface="Meiryo UI" panose="020B0604030504040204" pitchFamily="50" charset="-128"/>
              </a:rPr>
              <a:t>８</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575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EFFF890-3C47-48BC-AA83-669355AB65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61398" y="1174425"/>
            <a:ext cx="2690180" cy="972431"/>
          </a:xfrm>
          <a:prstGeom prst="rect">
            <a:avLst/>
          </a:prstGeom>
        </p:spPr>
      </p:pic>
      <p:sp>
        <p:nvSpPr>
          <p:cNvPr id="3" name="正方形/長方形 2"/>
          <p:cNvSpPr/>
          <p:nvPr/>
        </p:nvSpPr>
        <p:spPr>
          <a:xfrm>
            <a:off x="381000" y="1"/>
            <a:ext cx="9144000" cy="373487"/>
          </a:xfrm>
          <a:prstGeom prst="rect">
            <a:avLst/>
          </a:prstGeom>
          <a:solidFill>
            <a:srgbClr val="002060"/>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prstClr val="white"/>
                </a:solidFill>
                <a:latin typeface="Meiryo UI"/>
                <a:ea typeface="Meiryo UI"/>
              </a:rPr>
              <a:t>外国籍の子ども達への対応（日本語指導）</a:t>
            </a:r>
            <a:endParaRPr kumimoji="1" lang="en-US" altLang="ja-JP" sz="2400" b="1" dirty="0">
              <a:solidFill>
                <a:prstClr val="white"/>
              </a:solidFill>
              <a:latin typeface="Meiryo UI"/>
              <a:ea typeface="Meiryo UI"/>
            </a:endParaRPr>
          </a:p>
        </p:txBody>
      </p:sp>
      <p:sp>
        <p:nvSpPr>
          <p:cNvPr id="14" name="角丸四角形 13"/>
          <p:cNvSpPr/>
          <p:nvPr/>
        </p:nvSpPr>
        <p:spPr>
          <a:xfrm>
            <a:off x="538192" y="675862"/>
            <a:ext cx="3010079" cy="6016487"/>
          </a:xfrm>
          <a:prstGeom prst="roundRect">
            <a:avLst>
              <a:gd name="adj" fmla="val 8742"/>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〇　近年</a:t>
            </a:r>
            <a:r>
              <a:rPr kumimoji="1" lang="ja-JP" altLang="en-US" sz="1400" dirty="0" smtClean="0">
                <a:solidFill>
                  <a:prstClr val="black"/>
                </a:solidFill>
                <a:latin typeface="Meiryo UI"/>
                <a:ea typeface="Meiryo UI"/>
              </a:rPr>
              <a:t>、日本語指導を必要とする</a:t>
            </a:r>
            <a:endParaRPr kumimoji="1" lang="en-US" altLang="ja-JP" sz="1400" dirty="0" smtClean="0">
              <a:solidFill>
                <a:prstClr val="black"/>
              </a:solidFill>
              <a:latin typeface="Meiryo UI"/>
              <a:ea typeface="Meiryo UI"/>
            </a:endParaRPr>
          </a:p>
          <a:p>
            <a:pPr indent="-457200"/>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生徒が数多く府立</a:t>
            </a:r>
            <a:r>
              <a:rPr kumimoji="1" lang="ja-JP" altLang="en-US" sz="1400" dirty="0">
                <a:solidFill>
                  <a:prstClr val="black"/>
                </a:solidFill>
                <a:latin typeface="Meiryo UI"/>
                <a:ea typeface="Meiryo UI"/>
              </a:rPr>
              <a:t>高校に入学</a:t>
            </a:r>
            <a:r>
              <a:rPr kumimoji="1" lang="ja-JP" altLang="en-US" sz="1400" dirty="0" smtClean="0">
                <a:solidFill>
                  <a:prstClr val="black"/>
                </a:solidFill>
                <a:latin typeface="Meiryo UI"/>
                <a:ea typeface="Meiryo UI"/>
              </a:rPr>
              <a:t>して</a:t>
            </a:r>
            <a:endParaRPr kumimoji="1" lang="en-US" altLang="ja-JP" sz="1400" dirty="0" smtClean="0">
              <a:solidFill>
                <a:prstClr val="black"/>
              </a:solidFill>
              <a:latin typeface="Meiryo UI"/>
              <a:ea typeface="Meiryo UI"/>
            </a:endParaRPr>
          </a:p>
          <a:p>
            <a:pPr indent="-457200"/>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おり、多言語化がすすんでいる。</a:t>
            </a:r>
            <a:endParaRPr kumimoji="1" lang="en-US" altLang="ja-JP" sz="1400" dirty="0" smtClean="0">
              <a:solidFill>
                <a:prstClr val="black"/>
              </a:solidFill>
              <a:latin typeface="Meiryo UI"/>
              <a:ea typeface="Meiryo UI"/>
            </a:endParaRPr>
          </a:p>
          <a:p>
            <a:pPr indent="-457200"/>
            <a:endParaRPr kumimoji="1" lang="en-US" altLang="ja-JP" sz="1000" dirty="0" smtClean="0">
              <a:solidFill>
                <a:prstClr val="black"/>
              </a:solidFill>
              <a:latin typeface="Meiryo UI"/>
              <a:ea typeface="Meiryo UI"/>
            </a:endParaRPr>
          </a:p>
          <a:p>
            <a:pPr indent="-457200"/>
            <a:r>
              <a:rPr kumimoji="1" lang="ja-JP" altLang="en-US" sz="1000" dirty="0">
                <a:solidFill>
                  <a:prstClr val="black"/>
                </a:solidFill>
                <a:latin typeface="Meiryo UI"/>
                <a:ea typeface="Meiryo UI"/>
              </a:rPr>
              <a:t>　 </a:t>
            </a:r>
            <a:r>
              <a:rPr kumimoji="1" lang="en-US" altLang="ja-JP" sz="1000" dirty="0">
                <a:solidFill>
                  <a:prstClr val="black"/>
                </a:solidFill>
                <a:latin typeface="Meiryo UI"/>
                <a:ea typeface="Meiryo UI"/>
              </a:rPr>
              <a:t>※</a:t>
            </a:r>
            <a:r>
              <a:rPr kumimoji="1" lang="ja-JP" altLang="en-US" sz="1000" dirty="0">
                <a:solidFill>
                  <a:prstClr val="black"/>
                </a:solidFill>
                <a:latin typeface="Meiryo UI"/>
                <a:ea typeface="Meiryo UI"/>
              </a:rPr>
              <a:t>　府立高校</a:t>
            </a:r>
            <a:r>
              <a:rPr kumimoji="1" lang="en-US" altLang="ja-JP" sz="1000" dirty="0">
                <a:solidFill>
                  <a:prstClr val="black"/>
                </a:solidFill>
                <a:latin typeface="Meiryo UI"/>
                <a:ea typeface="Meiryo UI"/>
              </a:rPr>
              <a:t>7</a:t>
            </a:r>
            <a:r>
              <a:rPr kumimoji="1" lang="ja-JP" altLang="en-US" sz="1000" dirty="0">
                <a:solidFill>
                  <a:prstClr val="black"/>
                </a:solidFill>
                <a:latin typeface="Meiryo UI"/>
                <a:ea typeface="Meiryo UI"/>
              </a:rPr>
              <a:t>校で帰国・渡日生徒を対象とした　　</a:t>
            </a:r>
            <a:endParaRPr kumimoji="1" lang="en-US" altLang="ja-JP" sz="1000" dirty="0">
              <a:solidFill>
                <a:prstClr val="black"/>
              </a:solidFill>
              <a:latin typeface="Meiryo UI"/>
              <a:ea typeface="Meiryo UI"/>
            </a:endParaRPr>
          </a:p>
          <a:p>
            <a:pPr indent="-457200"/>
            <a:r>
              <a:rPr kumimoji="1" lang="ja-JP" altLang="en-US" sz="1000" dirty="0">
                <a:solidFill>
                  <a:prstClr val="black"/>
                </a:solidFill>
                <a:latin typeface="Meiryo UI"/>
                <a:ea typeface="Meiryo UI"/>
              </a:rPr>
              <a:t>　　　　入学受け入れ枠を設定。</a:t>
            </a:r>
            <a:endParaRPr kumimoji="1" lang="en-US" altLang="ja-JP" sz="1000" dirty="0">
              <a:solidFill>
                <a:prstClr val="black"/>
              </a:solidFill>
              <a:latin typeface="Meiryo UI"/>
              <a:ea typeface="Meiryo UI"/>
            </a:endParaRPr>
          </a:p>
          <a:p>
            <a:pPr indent="-457200"/>
            <a:r>
              <a:rPr kumimoji="1" lang="ja-JP" altLang="en-US" sz="1000" dirty="0">
                <a:solidFill>
                  <a:prstClr val="black"/>
                </a:solidFill>
                <a:latin typeface="Meiryo UI"/>
                <a:ea typeface="Meiryo UI"/>
              </a:rPr>
              <a:t>　 </a:t>
            </a:r>
            <a:r>
              <a:rPr kumimoji="1" lang="en-US" altLang="ja-JP" sz="1000" dirty="0">
                <a:solidFill>
                  <a:prstClr val="black"/>
                </a:solidFill>
                <a:latin typeface="Meiryo UI"/>
                <a:ea typeface="Meiryo UI"/>
              </a:rPr>
              <a:t>※</a:t>
            </a:r>
            <a:r>
              <a:rPr kumimoji="1" lang="ja-JP" altLang="en-US" sz="1000" dirty="0">
                <a:solidFill>
                  <a:prstClr val="black"/>
                </a:solidFill>
                <a:latin typeface="Meiryo UI"/>
                <a:ea typeface="Meiryo UI"/>
              </a:rPr>
              <a:t>　</a:t>
            </a:r>
            <a:r>
              <a:rPr kumimoji="1" lang="ja-JP" altLang="en-US" sz="1000" dirty="0" smtClean="0">
                <a:solidFill>
                  <a:prstClr val="black"/>
                </a:solidFill>
                <a:latin typeface="Meiryo UI"/>
                <a:ea typeface="Meiryo UI"/>
              </a:rPr>
              <a:t>日本語指導を必要とする生徒数</a:t>
            </a:r>
            <a:r>
              <a:rPr kumimoji="1" lang="ja-JP" altLang="en-US" sz="1000" dirty="0">
                <a:solidFill>
                  <a:prstClr val="black"/>
                </a:solidFill>
                <a:latin typeface="Meiryo UI"/>
                <a:ea typeface="Meiryo UI"/>
              </a:rPr>
              <a:t>のうち、上記</a:t>
            </a:r>
            <a:endParaRPr kumimoji="1" lang="en-US" altLang="ja-JP" sz="1000" dirty="0">
              <a:solidFill>
                <a:prstClr val="black"/>
              </a:solidFill>
              <a:latin typeface="Meiryo UI"/>
              <a:ea typeface="Meiryo UI"/>
            </a:endParaRPr>
          </a:p>
          <a:p>
            <a:pPr indent="-457200"/>
            <a:r>
              <a:rPr kumimoji="1" lang="ja-JP" altLang="en-US" sz="1000" dirty="0">
                <a:solidFill>
                  <a:prstClr val="black"/>
                </a:solidFill>
                <a:latin typeface="Meiryo UI"/>
                <a:ea typeface="Meiryo UI"/>
              </a:rPr>
              <a:t>　　　　</a:t>
            </a:r>
            <a:r>
              <a:rPr kumimoji="1" lang="en-US" altLang="ja-JP" sz="1000" dirty="0">
                <a:solidFill>
                  <a:prstClr val="black"/>
                </a:solidFill>
                <a:latin typeface="Meiryo UI"/>
                <a:ea typeface="Meiryo UI"/>
              </a:rPr>
              <a:t>7</a:t>
            </a:r>
            <a:r>
              <a:rPr kumimoji="1" lang="ja-JP" altLang="en-US" sz="1000" dirty="0">
                <a:solidFill>
                  <a:prstClr val="black"/>
                </a:solidFill>
                <a:latin typeface="Meiryo UI"/>
                <a:ea typeface="Meiryo UI"/>
              </a:rPr>
              <a:t>校に在籍している割合：</a:t>
            </a:r>
            <a:r>
              <a:rPr kumimoji="1" lang="en-US" altLang="ja-JP" sz="1000" dirty="0">
                <a:solidFill>
                  <a:prstClr val="black"/>
                </a:solidFill>
                <a:latin typeface="Meiryo UI"/>
                <a:ea typeface="Meiryo UI"/>
              </a:rPr>
              <a:t>71.4</a:t>
            </a:r>
            <a:r>
              <a:rPr kumimoji="1" lang="ja-JP" altLang="en-US" sz="1000" dirty="0">
                <a:solidFill>
                  <a:prstClr val="black"/>
                </a:solidFill>
                <a:latin typeface="Meiryo UI"/>
                <a:ea typeface="Meiryo UI"/>
              </a:rPr>
              <a:t>％</a:t>
            </a:r>
            <a:endParaRPr kumimoji="1" lang="en-US" altLang="ja-JP" sz="1000" dirty="0">
              <a:solidFill>
                <a:prstClr val="black"/>
              </a:solidFill>
              <a:latin typeface="Meiryo UI"/>
              <a:ea typeface="Meiryo UI"/>
            </a:endParaRPr>
          </a:p>
          <a:p>
            <a:pPr indent="-457200"/>
            <a:r>
              <a:rPr kumimoji="1" lang="en-US" altLang="ja-JP" sz="1000">
                <a:solidFill>
                  <a:prstClr val="black"/>
                </a:solidFill>
                <a:latin typeface="Meiryo UI"/>
                <a:ea typeface="Meiryo UI"/>
              </a:rPr>
              <a:t>   </a:t>
            </a:r>
            <a:r>
              <a:rPr kumimoji="1" lang="en-US" altLang="ja-JP" sz="1000" smtClean="0">
                <a:solidFill>
                  <a:prstClr val="black"/>
                </a:solidFill>
                <a:latin typeface="Meiryo UI"/>
                <a:ea typeface="Meiryo UI"/>
              </a:rPr>
              <a:t>※</a:t>
            </a:r>
            <a:r>
              <a:rPr kumimoji="1" lang="ja-JP" altLang="en-US" sz="1000" dirty="0">
                <a:solidFill>
                  <a:prstClr val="black"/>
                </a:solidFill>
                <a:latin typeface="Meiryo UI"/>
                <a:ea typeface="Meiryo UI"/>
              </a:rPr>
              <a:t>　</a:t>
            </a:r>
            <a:r>
              <a:rPr kumimoji="1" lang="en-US" altLang="ja-JP" sz="1000" dirty="0">
                <a:solidFill>
                  <a:prstClr val="black"/>
                </a:solidFill>
                <a:latin typeface="Meiryo UI"/>
                <a:ea typeface="Meiryo UI"/>
              </a:rPr>
              <a:t>7</a:t>
            </a:r>
            <a:r>
              <a:rPr kumimoji="1" lang="ja-JP" altLang="en-US" sz="1000" dirty="0">
                <a:solidFill>
                  <a:prstClr val="black"/>
                </a:solidFill>
                <a:latin typeface="Meiryo UI"/>
                <a:ea typeface="Meiryo UI"/>
              </a:rPr>
              <a:t>校以外にも、</a:t>
            </a:r>
            <a:r>
              <a:rPr kumimoji="1" lang="en-US" altLang="ja-JP" sz="1000" dirty="0">
                <a:solidFill>
                  <a:prstClr val="black"/>
                </a:solidFill>
                <a:latin typeface="Meiryo UI"/>
                <a:ea typeface="Meiryo UI"/>
              </a:rPr>
              <a:t>34</a:t>
            </a:r>
            <a:r>
              <a:rPr kumimoji="1" lang="ja-JP" altLang="en-US" sz="1000" dirty="0">
                <a:solidFill>
                  <a:prstClr val="black"/>
                </a:solidFill>
                <a:latin typeface="Meiryo UI"/>
                <a:ea typeface="Meiryo UI"/>
              </a:rPr>
              <a:t>校（</a:t>
            </a:r>
            <a:r>
              <a:rPr kumimoji="1" lang="en-US" altLang="ja-JP" sz="1000" dirty="0">
                <a:solidFill>
                  <a:prstClr val="black"/>
                </a:solidFill>
                <a:latin typeface="Meiryo UI"/>
                <a:ea typeface="Meiryo UI"/>
              </a:rPr>
              <a:t>151</a:t>
            </a:r>
            <a:r>
              <a:rPr kumimoji="1" lang="ja-JP" altLang="en-US" sz="1000" dirty="0">
                <a:solidFill>
                  <a:prstClr val="black"/>
                </a:solidFill>
                <a:latin typeface="Meiryo UI"/>
                <a:ea typeface="Meiryo UI"/>
              </a:rPr>
              <a:t>校中）に日本語　　　</a:t>
            </a:r>
            <a:endParaRPr kumimoji="1" lang="en-US" altLang="ja-JP" sz="1000" dirty="0">
              <a:solidFill>
                <a:prstClr val="black"/>
              </a:solidFill>
              <a:latin typeface="Meiryo UI"/>
              <a:ea typeface="Meiryo UI"/>
            </a:endParaRPr>
          </a:p>
          <a:p>
            <a:pPr indent="-457200"/>
            <a:r>
              <a:rPr kumimoji="1" lang="ja-JP" altLang="en-US" sz="1000" dirty="0">
                <a:solidFill>
                  <a:prstClr val="black"/>
                </a:solidFill>
                <a:latin typeface="Meiryo UI"/>
                <a:ea typeface="Meiryo UI"/>
              </a:rPr>
              <a:t>　　　　</a:t>
            </a:r>
            <a:r>
              <a:rPr kumimoji="1" lang="ja-JP" altLang="en-US" sz="1000" dirty="0" smtClean="0">
                <a:solidFill>
                  <a:prstClr val="black"/>
                </a:solidFill>
                <a:latin typeface="Meiryo UI"/>
                <a:ea typeface="Meiryo UI"/>
              </a:rPr>
              <a:t>指導を必要とする生徒</a:t>
            </a:r>
            <a:r>
              <a:rPr kumimoji="1" lang="ja-JP" altLang="en-US" sz="1000" dirty="0">
                <a:solidFill>
                  <a:prstClr val="black"/>
                </a:solidFill>
                <a:latin typeface="Meiryo UI"/>
                <a:ea typeface="Meiryo UI"/>
              </a:rPr>
              <a:t>が数名ずつ在籍</a:t>
            </a:r>
            <a:endParaRPr kumimoji="1" lang="en-US" altLang="ja-JP" sz="1000" dirty="0">
              <a:solidFill>
                <a:prstClr val="black"/>
              </a:solidFill>
              <a:latin typeface="Meiryo UI"/>
              <a:ea typeface="Meiryo UI"/>
            </a:endParaRPr>
          </a:p>
          <a:p>
            <a:pPr indent="-457200"/>
            <a:endParaRPr kumimoji="1" lang="en-US" altLang="ja-JP" sz="1000" dirty="0">
              <a:solidFill>
                <a:prstClr val="black"/>
              </a:solidFill>
              <a:latin typeface="Meiryo UI"/>
              <a:ea typeface="Meiryo UI"/>
            </a:endParaRPr>
          </a:p>
          <a:p>
            <a:pPr indent="-457200"/>
            <a:endParaRPr kumimoji="1" lang="en-US" altLang="ja-JP" sz="1000" dirty="0">
              <a:solidFill>
                <a:prstClr val="black"/>
              </a:solidFill>
              <a:latin typeface="Meiryo UI"/>
              <a:ea typeface="Meiryo UI"/>
            </a:endParaRPr>
          </a:p>
          <a:p>
            <a:pPr indent="-457200"/>
            <a:endParaRPr kumimoji="1" lang="en-US" altLang="ja-JP" sz="1000" dirty="0" smtClean="0">
              <a:solidFill>
                <a:prstClr val="black"/>
              </a:solidFill>
              <a:latin typeface="Meiryo UI"/>
              <a:ea typeface="Meiryo UI"/>
            </a:endParaRPr>
          </a:p>
          <a:p>
            <a:pPr indent="-457200"/>
            <a:r>
              <a:rPr kumimoji="1" lang="ja-JP" altLang="en-US" sz="1000" dirty="0">
                <a:solidFill>
                  <a:prstClr val="black"/>
                </a:solidFill>
                <a:latin typeface="Meiryo UI"/>
                <a:ea typeface="Meiryo UI"/>
              </a:rPr>
              <a:t>　　　　</a:t>
            </a:r>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〇　また、近年の外国人材の流入増</a:t>
            </a:r>
            <a:r>
              <a:rPr kumimoji="1" lang="en-US" altLang="ja-JP" sz="1400" dirty="0">
                <a:solidFill>
                  <a:prstClr val="black"/>
                </a:solidFill>
                <a:latin typeface="Meiryo UI"/>
                <a:ea typeface="Meiryo UI"/>
              </a:rPr>
              <a:t/>
            </a:r>
            <a:br>
              <a:rPr kumimoji="1" lang="en-US" altLang="ja-JP" sz="1400" dirty="0">
                <a:solidFill>
                  <a:prstClr val="black"/>
                </a:solidFill>
                <a:latin typeface="Meiryo UI"/>
                <a:ea typeface="Meiryo UI"/>
              </a:rPr>
            </a:br>
            <a:r>
              <a:rPr kumimoji="1" lang="ja-JP" altLang="en-US" sz="1400" dirty="0">
                <a:solidFill>
                  <a:prstClr val="black"/>
                </a:solidFill>
                <a:latin typeface="Meiryo UI"/>
                <a:ea typeface="Meiryo UI"/>
              </a:rPr>
              <a:t>　を受け、さらに日本語</a:t>
            </a:r>
            <a:r>
              <a:rPr kumimoji="1" lang="ja-JP" altLang="en-US" sz="1400" dirty="0" smtClean="0">
                <a:solidFill>
                  <a:prstClr val="black"/>
                </a:solidFill>
                <a:latin typeface="Meiryo UI"/>
                <a:ea typeface="Meiryo UI"/>
              </a:rPr>
              <a:t>指導を必要と</a:t>
            </a:r>
            <a:endParaRPr kumimoji="1" lang="en-US" altLang="ja-JP" sz="1400" dirty="0" smtClean="0">
              <a:solidFill>
                <a:prstClr val="black"/>
              </a:solidFill>
              <a:latin typeface="Meiryo UI"/>
              <a:ea typeface="Meiryo UI"/>
            </a:endParaRPr>
          </a:p>
          <a:p>
            <a:pPr indent="-457200"/>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する生徒</a:t>
            </a:r>
            <a:r>
              <a:rPr kumimoji="1" lang="ja-JP" altLang="en-US" sz="1400" dirty="0">
                <a:solidFill>
                  <a:prstClr val="black"/>
                </a:solidFill>
                <a:latin typeface="Meiryo UI"/>
                <a:ea typeface="Meiryo UI"/>
              </a:rPr>
              <a:t>が増加する可能性が高い。</a:t>
            </a:r>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p:txBody>
      </p:sp>
      <p:sp>
        <p:nvSpPr>
          <p:cNvPr id="2" name="角丸四角形 1"/>
          <p:cNvSpPr/>
          <p:nvPr/>
        </p:nvSpPr>
        <p:spPr>
          <a:xfrm>
            <a:off x="455590" y="510085"/>
            <a:ext cx="1451633"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prstClr val="white"/>
                </a:solidFill>
                <a:latin typeface="Meiryo UI"/>
                <a:ea typeface="Meiryo UI"/>
              </a:rPr>
              <a:t>現状と課題</a:t>
            </a:r>
          </a:p>
        </p:txBody>
      </p:sp>
      <p:sp>
        <p:nvSpPr>
          <p:cNvPr id="4" name="矢印: ストライプ 3">
            <a:extLst>
              <a:ext uri="{FF2B5EF4-FFF2-40B4-BE49-F238E27FC236}">
                <a16:creationId xmlns:a16="http://schemas.microsoft.com/office/drawing/2014/main" id="{3744E2C9-7606-4913-BF93-626206F11429}"/>
              </a:ext>
            </a:extLst>
          </p:cNvPr>
          <p:cNvSpPr/>
          <p:nvPr/>
        </p:nvSpPr>
        <p:spPr>
          <a:xfrm>
            <a:off x="3548271" y="1908314"/>
            <a:ext cx="848139" cy="3578087"/>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prstClr val="white"/>
              </a:solidFill>
              <a:latin typeface="Meiryo UI"/>
              <a:ea typeface="Meiryo UI"/>
            </a:endParaRPr>
          </a:p>
        </p:txBody>
      </p:sp>
      <p:sp>
        <p:nvSpPr>
          <p:cNvPr id="13" name="角丸四角形 13">
            <a:extLst>
              <a:ext uri="{FF2B5EF4-FFF2-40B4-BE49-F238E27FC236}">
                <a16:creationId xmlns:a16="http://schemas.microsoft.com/office/drawing/2014/main" id="{78673CCC-6D03-436E-893D-EB28763022A1}"/>
              </a:ext>
            </a:extLst>
          </p:cNvPr>
          <p:cNvSpPr/>
          <p:nvPr/>
        </p:nvSpPr>
        <p:spPr>
          <a:xfrm>
            <a:off x="4396409" y="675860"/>
            <a:ext cx="4971400" cy="5796000"/>
          </a:xfrm>
          <a:prstGeom prst="roundRect">
            <a:avLst>
              <a:gd name="adj" fmla="val 5810"/>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①ポケトーク等によるコミュニケーション　　　　　　</a:t>
            </a:r>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②拠点校に相談窓口を設置し、テレビ電話によるサポートや、</a:t>
            </a:r>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　同言語生徒間で交流</a:t>
            </a:r>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　　　</a:t>
            </a:r>
            <a:r>
              <a:rPr kumimoji="1" lang="ja-JP" altLang="en-US" sz="1050" dirty="0">
                <a:solidFill>
                  <a:prstClr val="black"/>
                </a:solidFill>
                <a:latin typeface="Meiryo UI"/>
                <a:ea typeface="Meiryo UI"/>
              </a:rPr>
              <a:t>オペレーター（多言語対応）　　　　　　　　　　日本語が困難な生徒</a:t>
            </a:r>
            <a:endParaRPr kumimoji="1" lang="en-US" altLang="ja-JP" sz="105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endParaRPr kumimoji="1" lang="en-US" altLang="ja-JP" sz="1400" dirty="0">
              <a:solidFill>
                <a:prstClr val="black"/>
              </a:solidFill>
              <a:latin typeface="Meiryo UI"/>
              <a:ea typeface="Meiryo UI"/>
            </a:endParaRPr>
          </a:p>
          <a:p>
            <a:pPr indent="-457200"/>
            <a:r>
              <a:rPr kumimoji="1" lang="ja-JP" altLang="en-US" sz="1400" dirty="0">
                <a:solidFill>
                  <a:prstClr val="black"/>
                </a:solidFill>
                <a:latin typeface="Meiryo UI"/>
                <a:ea typeface="Meiryo UI"/>
              </a:rPr>
              <a:t>③拠点校を中心とした言語ごとでの遠隔授業の実施</a:t>
            </a:r>
            <a:r>
              <a:rPr kumimoji="1" lang="en-US" altLang="ja-JP" sz="1400" dirty="0">
                <a:solidFill>
                  <a:prstClr val="black"/>
                </a:solidFill>
                <a:latin typeface="Meiryo UI"/>
                <a:ea typeface="Meiryo UI"/>
              </a:rPr>
              <a:t/>
            </a:r>
            <a:br>
              <a:rPr kumimoji="1" lang="en-US" altLang="ja-JP" sz="1400" dirty="0">
                <a:solidFill>
                  <a:prstClr val="black"/>
                </a:solidFill>
                <a:latin typeface="Meiryo UI"/>
                <a:ea typeface="Meiryo UI"/>
              </a:rPr>
            </a:br>
            <a:r>
              <a:rPr kumimoji="1" lang="ja-JP" altLang="en-US" sz="1400" dirty="0">
                <a:solidFill>
                  <a:prstClr val="black"/>
                </a:solidFill>
                <a:latin typeface="Meiryo UI"/>
                <a:ea typeface="Meiryo UI"/>
              </a:rPr>
              <a:t>　その内容（教材）を編集、データベース化し、他の府立学校へ</a:t>
            </a:r>
            <a:r>
              <a:rPr kumimoji="1" lang="en-US" altLang="ja-JP" sz="1400" dirty="0">
                <a:solidFill>
                  <a:prstClr val="black"/>
                </a:solidFill>
                <a:latin typeface="Meiryo UI"/>
                <a:ea typeface="Meiryo UI"/>
              </a:rPr>
              <a:t/>
            </a:r>
            <a:br>
              <a:rPr kumimoji="1" lang="en-US" altLang="ja-JP" sz="1400" dirty="0">
                <a:solidFill>
                  <a:prstClr val="black"/>
                </a:solidFill>
                <a:latin typeface="Meiryo UI"/>
                <a:ea typeface="Meiryo UI"/>
              </a:rPr>
            </a:br>
            <a:r>
              <a:rPr kumimoji="1" lang="ja-JP" altLang="en-US" sz="1400" dirty="0">
                <a:solidFill>
                  <a:prstClr val="black"/>
                </a:solidFill>
                <a:latin typeface="Meiryo UI"/>
                <a:ea typeface="Meiryo UI"/>
              </a:rPr>
              <a:t>　展開</a:t>
            </a:r>
            <a:endParaRPr kumimoji="1" lang="en-US" altLang="ja-JP" sz="1400" dirty="0">
              <a:solidFill>
                <a:prstClr val="black"/>
              </a:solidFill>
              <a:latin typeface="Meiryo UI"/>
              <a:ea typeface="Meiryo UI"/>
            </a:endParaRPr>
          </a:p>
        </p:txBody>
      </p:sp>
      <p:sp>
        <p:nvSpPr>
          <p:cNvPr id="15" name="角丸四角形 1">
            <a:extLst>
              <a:ext uri="{FF2B5EF4-FFF2-40B4-BE49-F238E27FC236}">
                <a16:creationId xmlns:a16="http://schemas.microsoft.com/office/drawing/2014/main" id="{425434DF-B92D-4870-9227-B6E2B3F921AC}"/>
              </a:ext>
            </a:extLst>
          </p:cNvPr>
          <p:cNvSpPr/>
          <p:nvPr/>
        </p:nvSpPr>
        <p:spPr>
          <a:xfrm>
            <a:off x="4222341" y="511299"/>
            <a:ext cx="3024000" cy="297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prstClr val="white"/>
                </a:solidFill>
                <a:latin typeface="Meiryo UI"/>
                <a:ea typeface="Meiryo UI"/>
              </a:rPr>
              <a:t>ICT</a:t>
            </a:r>
            <a:r>
              <a:rPr kumimoji="1" lang="ja-JP" altLang="en-US" dirty="0">
                <a:solidFill>
                  <a:prstClr val="white"/>
                </a:solidFill>
                <a:latin typeface="Meiryo UI"/>
                <a:ea typeface="Meiryo UI"/>
              </a:rPr>
              <a:t>を活用した解決策（例）</a:t>
            </a:r>
          </a:p>
        </p:txBody>
      </p:sp>
      <p:sp>
        <p:nvSpPr>
          <p:cNvPr id="6" name="正方形/長方形 5">
            <a:extLst>
              <a:ext uri="{FF2B5EF4-FFF2-40B4-BE49-F238E27FC236}">
                <a16:creationId xmlns:a16="http://schemas.microsoft.com/office/drawing/2014/main" id="{B6B9F03C-56C4-4BEB-AD98-8CBEBE08D26D}"/>
              </a:ext>
            </a:extLst>
          </p:cNvPr>
          <p:cNvSpPr/>
          <p:nvPr/>
        </p:nvSpPr>
        <p:spPr>
          <a:xfrm>
            <a:off x="4608443" y="892183"/>
            <a:ext cx="1080000" cy="2976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prstClr val="black"/>
                </a:solidFill>
                <a:latin typeface="Meiryo UI"/>
                <a:ea typeface="Meiryo UI"/>
              </a:rPr>
              <a:t>学校生活</a:t>
            </a:r>
          </a:p>
        </p:txBody>
      </p:sp>
      <p:sp>
        <p:nvSpPr>
          <p:cNvPr id="16" name="正方形/長方形 15">
            <a:extLst>
              <a:ext uri="{FF2B5EF4-FFF2-40B4-BE49-F238E27FC236}">
                <a16:creationId xmlns:a16="http://schemas.microsoft.com/office/drawing/2014/main" id="{15AFC42B-681E-4FE5-A956-9EA3E54BD82E}"/>
              </a:ext>
            </a:extLst>
          </p:cNvPr>
          <p:cNvSpPr/>
          <p:nvPr/>
        </p:nvSpPr>
        <p:spPr>
          <a:xfrm>
            <a:off x="4662282" y="4308458"/>
            <a:ext cx="1080000" cy="2976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prstClr val="black"/>
                </a:solidFill>
                <a:latin typeface="Meiryo UI"/>
                <a:ea typeface="Meiryo UI"/>
              </a:rPr>
              <a:t>学習面</a:t>
            </a:r>
          </a:p>
        </p:txBody>
      </p:sp>
      <p:sp>
        <p:nvSpPr>
          <p:cNvPr id="17" name="正方形/長方形 16">
            <a:extLst>
              <a:ext uri="{FF2B5EF4-FFF2-40B4-BE49-F238E27FC236}">
                <a16:creationId xmlns:a16="http://schemas.microsoft.com/office/drawing/2014/main" id="{7F95CD95-CB7C-4D15-B908-B10FAA0FCD20}"/>
              </a:ext>
            </a:extLst>
          </p:cNvPr>
          <p:cNvSpPr/>
          <p:nvPr/>
        </p:nvSpPr>
        <p:spPr>
          <a:xfrm>
            <a:off x="7802216" y="1252332"/>
            <a:ext cx="1080000" cy="178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prstClr val="black"/>
                </a:solidFill>
                <a:latin typeface="Meiryo UI"/>
                <a:ea typeface="Meiryo UI"/>
              </a:rPr>
              <a:t>端末の導入</a:t>
            </a:r>
          </a:p>
        </p:txBody>
      </p:sp>
      <p:pic>
        <p:nvPicPr>
          <p:cNvPr id="1026" name="Picture 2" descr="「オペレーター イラスト フリー」の画像検索結果">
            <a:extLst>
              <a:ext uri="{FF2B5EF4-FFF2-40B4-BE49-F238E27FC236}">
                <a16:creationId xmlns:a16="http://schemas.microsoft.com/office/drawing/2014/main" id="{0FCC1185-8E20-4FE7-B779-9B6A8B9AA7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53000" y="2716213"/>
            <a:ext cx="923300" cy="1237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留学生 イラスト フリー」の画像検索結果">
            <a:extLst>
              <a:ext uri="{FF2B5EF4-FFF2-40B4-BE49-F238E27FC236}">
                <a16:creationId xmlns:a16="http://schemas.microsoft.com/office/drawing/2014/main" id="{613BCC4F-0C7B-46FA-A12F-9B3C4BE0444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21455" y="2710588"/>
            <a:ext cx="2419233" cy="126875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矢印コネクタ 19">
            <a:extLst>
              <a:ext uri="{FF2B5EF4-FFF2-40B4-BE49-F238E27FC236}">
                <a16:creationId xmlns:a16="http://schemas.microsoft.com/office/drawing/2014/main" id="{F171C4DC-7275-4EBF-A337-6AC4409F9A7F}"/>
              </a:ext>
            </a:extLst>
          </p:cNvPr>
          <p:cNvCxnSpPr/>
          <p:nvPr/>
        </p:nvCxnSpPr>
        <p:spPr>
          <a:xfrm>
            <a:off x="6158948" y="3481702"/>
            <a:ext cx="56250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4D9237CD-1FA4-49A1-871F-40CD366AA5FB}"/>
              </a:ext>
            </a:extLst>
          </p:cNvPr>
          <p:cNvCxnSpPr/>
          <p:nvPr/>
        </p:nvCxnSpPr>
        <p:spPr>
          <a:xfrm>
            <a:off x="6061398" y="3203406"/>
            <a:ext cx="562506" cy="0"/>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477B633D-4E84-438B-A3AC-A881699D56E9}"/>
              </a:ext>
            </a:extLst>
          </p:cNvPr>
          <p:cNvSpPr txBox="1"/>
          <p:nvPr/>
        </p:nvSpPr>
        <p:spPr>
          <a:xfrm>
            <a:off x="6150604" y="2940774"/>
            <a:ext cx="570850" cy="276999"/>
          </a:xfrm>
          <a:prstGeom prst="rect">
            <a:avLst/>
          </a:prstGeom>
          <a:noFill/>
        </p:spPr>
        <p:txBody>
          <a:bodyPr wrap="square" rtlCol="0">
            <a:spAutoFit/>
          </a:bodyPr>
          <a:lstStyle/>
          <a:p>
            <a:r>
              <a:rPr kumimoji="1" lang="ja-JP" altLang="en-US" sz="1200" dirty="0">
                <a:solidFill>
                  <a:prstClr val="black"/>
                </a:solidFill>
                <a:latin typeface="Meiryo UI"/>
                <a:ea typeface="Meiryo UI"/>
              </a:rPr>
              <a:t>相談</a:t>
            </a:r>
          </a:p>
        </p:txBody>
      </p:sp>
      <p:sp>
        <p:nvSpPr>
          <p:cNvPr id="25" name="テキスト ボックス 24">
            <a:extLst>
              <a:ext uri="{FF2B5EF4-FFF2-40B4-BE49-F238E27FC236}">
                <a16:creationId xmlns:a16="http://schemas.microsoft.com/office/drawing/2014/main" id="{C90A0318-7757-4CB6-9F33-D6FF0CE31E88}"/>
              </a:ext>
            </a:extLst>
          </p:cNvPr>
          <p:cNvSpPr txBox="1"/>
          <p:nvPr/>
        </p:nvSpPr>
        <p:spPr>
          <a:xfrm>
            <a:off x="6101829" y="3497233"/>
            <a:ext cx="703686" cy="276999"/>
          </a:xfrm>
          <a:prstGeom prst="rect">
            <a:avLst/>
          </a:prstGeom>
          <a:noFill/>
        </p:spPr>
        <p:txBody>
          <a:bodyPr wrap="square" rtlCol="0">
            <a:spAutoFit/>
          </a:bodyPr>
          <a:lstStyle/>
          <a:p>
            <a:r>
              <a:rPr kumimoji="1" lang="ja-JP" altLang="en-US" sz="1200" dirty="0">
                <a:solidFill>
                  <a:prstClr val="black"/>
                </a:solidFill>
                <a:latin typeface="Meiryo UI"/>
                <a:ea typeface="Meiryo UI"/>
              </a:rPr>
              <a:t>サポート</a:t>
            </a:r>
          </a:p>
        </p:txBody>
      </p:sp>
      <p:sp>
        <p:nvSpPr>
          <p:cNvPr id="24" name="フリーフォーム: 図形 23">
            <a:extLst>
              <a:ext uri="{FF2B5EF4-FFF2-40B4-BE49-F238E27FC236}">
                <a16:creationId xmlns:a16="http://schemas.microsoft.com/office/drawing/2014/main" id="{210E3A62-C8A3-4553-B29B-69ADFFC65106}"/>
              </a:ext>
            </a:extLst>
          </p:cNvPr>
          <p:cNvSpPr/>
          <p:nvPr/>
        </p:nvSpPr>
        <p:spPr>
          <a:xfrm>
            <a:off x="7232374" y="2597426"/>
            <a:ext cx="1378226" cy="172278"/>
          </a:xfrm>
          <a:custGeom>
            <a:avLst/>
            <a:gdLst>
              <a:gd name="connsiteX0" fmla="*/ 0 w 1378226"/>
              <a:gd name="connsiteY0" fmla="*/ 172278 h 172278"/>
              <a:gd name="connsiteX1" fmla="*/ 649356 w 1378226"/>
              <a:gd name="connsiteY1" fmla="*/ 0 h 172278"/>
              <a:gd name="connsiteX2" fmla="*/ 1378226 w 1378226"/>
              <a:gd name="connsiteY2" fmla="*/ 172278 h 172278"/>
              <a:gd name="connsiteX3" fmla="*/ 1378226 w 1378226"/>
              <a:gd name="connsiteY3" fmla="*/ 172278 h 172278"/>
            </a:gdLst>
            <a:ahLst/>
            <a:cxnLst>
              <a:cxn ang="0">
                <a:pos x="connsiteX0" y="connsiteY0"/>
              </a:cxn>
              <a:cxn ang="0">
                <a:pos x="connsiteX1" y="connsiteY1"/>
              </a:cxn>
              <a:cxn ang="0">
                <a:pos x="connsiteX2" y="connsiteY2"/>
              </a:cxn>
              <a:cxn ang="0">
                <a:pos x="connsiteX3" y="connsiteY3"/>
              </a:cxn>
            </a:cxnLst>
            <a:rect l="l" t="t" r="r" b="b"/>
            <a:pathLst>
              <a:path w="1378226" h="172278">
                <a:moveTo>
                  <a:pt x="0" y="172278"/>
                </a:moveTo>
                <a:cubicBezTo>
                  <a:pt x="209826" y="86139"/>
                  <a:pt x="419652" y="0"/>
                  <a:pt x="649356" y="0"/>
                </a:cubicBezTo>
                <a:cubicBezTo>
                  <a:pt x="879060" y="0"/>
                  <a:pt x="1378226" y="172278"/>
                  <a:pt x="1378226" y="172278"/>
                </a:cubicBezTo>
                <a:lnTo>
                  <a:pt x="1378226" y="172278"/>
                </a:lnTo>
              </a:path>
            </a:pathLst>
          </a:custGeom>
          <a:ln w="28575">
            <a:headEnd type="triangl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prstClr val="black"/>
              </a:solidFill>
              <a:latin typeface="Meiryo UI"/>
              <a:ea typeface="Meiryo UI"/>
            </a:endParaRPr>
          </a:p>
        </p:txBody>
      </p:sp>
      <p:cxnSp>
        <p:nvCxnSpPr>
          <p:cNvPr id="27" name="直線矢印コネクタ 26">
            <a:extLst>
              <a:ext uri="{FF2B5EF4-FFF2-40B4-BE49-F238E27FC236}">
                <a16:creationId xmlns:a16="http://schemas.microsoft.com/office/drawing/2014/main" id="{0BFD9D54-BA5F-4AC7-9C80-9BEB50CF944F}"/>
              </a:ext>
            </a:extLst>
          </p:cNvPr>
          <p:cNvCxnSpPr>
            <a:stCxn id="24" idx="1"/>
          </p:cNvCxnSpPr>
          <p:nvPr/>
        </p:nvCxnSpPr>
        <p:spPr>
          <a:xfrm flipH="1">
            <a:off x="7682948" y="2597426"/>
            <a:ext cx="198782" cy="1722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24" name="直線矢印コネクタ 1023">
            <a:extLst>
              <a:ext uri="{FF2B5EF4-FFF2-40B4-BE49-F238E27FC236}">
                <a16:creationId xmlns:a16="http://schemas.microsoft.com/office/drawing/2014/main" id="{7AFD8852-6C76-4A41-BF3E-0C41B1AA44C7}"/>
              </a:ext>
            </a:extLst>
          </p:cNvPr>
          <p:cNvCxnSpPr>
            <a:stCxn id="24" idx="1"/>
          </p:cNvCxnSpPr>
          <p:nvPr/>
        </p:nvCxnSpPr>
        <p:spPr>
          <a:xfrm>
            <a:off x="7881730" y="2597426"/>
            <a:ext cx="265044" cy="17227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778410AC-49F5-4102-A3F7-AF3628E445AB}"/>
              </a:ext>
            </a:extLst>
          </p:cNvPr>
          <p:cNvSpPr txBox="1"/>
          <p:nvPr/>
        </p:nvSpPr>
        <p:spPr>
          <a:xfrm>
            <a:off x="8553558" y="2458876"/>
            <a:ext cx="828000" cy="415498"/>
          </a:xfrm>
          <a:prstGeom prst="rect">
            <a:avLst/>
          </a:prstGeom>
          <a:noFill/>
        </p:spPr>
        <p:txBody>
          <a:bodyPr wrap="square" rtlCol="0">
            <a:spAutoFit/>
          </a:bodyPr>
          <a:lstStyle/>
          <a:p>
            <a:r>
              <a:rPr kumimoji="1" lang="ja-JP" altLang="en-US" sz="1050" dirty="0">
                <a:solidFill>
                  <a:prstClr val="black"/>
                </a:solidFill>
                <a:latin typeface="Meiryo UI"/>
                <a:ea typeface="Meiryo UI"/>
              </a:rPr>
              <a:t>学校間での交流</a:t>
            </a:r>
          </a:p>
        </p:txBody>
      </p:sp>
      <p:sp>
        <p:nvSpPr>
          <p:cNvPr id="36" name="正方形/長方形 35">
            <a:extLst>
              <a:ext uri="{FF2B5EF4-FFF2-40B4-BE49-F238E27FC236}">
                <a16:creationId xmlns:a16="http://schemas.microsoft.com/office/drawing/2014/main" id="{3D780F94-0619-450A-9BCB-97F96E05ED47}"/>
              </a:ext>
            </a:extLst>
          </p:cNvPr>
          <p:cNvSpPr/>
          <p:nvPr/>
        </p:nvSpPr>
        <p:spPr>
          <a:xfrm>
            <a:off x="6346341" y="2306179"/>
            <a:ext cx="1800000" cy="178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prstClr val="black"/>
                </a:solidFill>
                <a:latin typeface="Meiryo UI"/>
                <a:ea typeface="Meiryo UI"/>
              </a:rPr>
              <a:t>高速</a:t>
            </a:r>
            <a:r>
              <a:rPr kumimoji="1" lang="en-US" altLang="ja-JP" sz="1400" dirty="0">
                <a:solidFill>
                  <a:prstClr val="black"/>
                </a:solidFill>
                <a:latin typeface="Meiryo UI"/>
                <a:ea typeface="Meiryo UI"/>
              </a:rPr>
              <a:t>LAN</a:t>
            </a:r>
            <a:r>
              <a:rPr kumimoji="1" lang="ja-JP" altLang="en-US" sz="1400" dirty="0" err="1">
                <a:solidFill>
                  <a:prstClr val="black"/>
                </a:solidFill>
                <a:latin typeface="Meiryo UI"/>
                <a:ea typeface="Meiryo UI"/>
              </a:rPr>
              <a:t>、</a:t>
            </a:r>
            <a:r>
              <a:rPr kumimoji="1" lang="ja-JP" altLang="en-US" sz="1400" dirty="0">
                <a:solidFill>
                  <a:prstClr val="black"/>
                </a:solidFill>
                <a:latin typeface="Meiryo UI"/>
                <a:ea typeface="Meiryo UI"/>
              </a:rPr>
              <a:t>テレビ会議</a:t>
            </a:r>
          </a:p>
        </p:txBody>
      </p:sp>
      <p:pic>
        <p:nvPicPr>
          <p:cNvPr id="1030" name="Picture 6" descr="「DVD イラスト」の画像検索結果">
            <a:extLst>
              <a:ext uri="{FF2B5EF4-FFF2-40B4-BE49-F238E27FC236}">
                <a16:creationId xmlns:a16="http://schemas.microsoft.com/office/drawing/2014/main" id="{33D5FD91-643E-47FD-B3B0-C87EA1EF12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82949" y="5319718"/>
            <a:ext cx="1301703" cy="1019838"/>
          </a:xfrm>
          <a:prstGeom prst="rect">
            <a:avLst/>
          </a:prstGeom>
          <a:noFill/>
          <a:extLst>
            <a:ext uri="{909E8E84-426E-40DD-AFC4-6F175D3DCCD1}">
              <a14:hiddenFill xmlns:a14="http://schemas.microsoft.com/office/drawing/2010/main">
                <a:solidFill>
                  <a:srgbClr val="FFFFFF"/>
                </a:solidFill>
              </a14:hiddenFill>
            </a:ext>
          </a:extLst>
        </p:spPr>
      </p:pic>
      <p:sp>
        <p:nvSpPr>
          <p:cNvPr id="1029" name="矢印: 右 1028">
            <a:extLst>
              <a:ext uri="{FF2B5EF4-FFF2-40B4-BE49-F238E27FC236}">
                <a16:creationId xmlns:a16="http://schemas.microsoft.com/office/drawing/2014/main" id="{42AAD032-3726-4645-8278-5F38BA5863B1}"/>
              </a:ext>
            </a:extLst>
          </p:cNvPr>
          <p:cNvSpPr/>
          <p:nvPr/>
        </p:nvSpPr>
        <p:spPr>
          <a:xfrm>
            <a:off x="7074503" y="5538300"/>
            <a:ext cx="450574" cy="543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Meiryo UI"/>
              <a:ea typeface="Meiryo UI"/>
            </a:endParaRPr>
          </a:p>
        </p:txBody>
      </p:sp>
      <p:sp>
        <p:nvSpPr>
          <p:cNvPr id="41" name="テキスト ボックス 40">
            <a:extLst>
              <a:ext uri="{FF2B5EF4-FFF2-40B4-BE49-F238E27FC236}">
                <a16:creationId xmlns:a16="http://schemas.microsoft.com/office/drawing/2014/main" id="{B0E87E7C-E7C0-4FD5-BE49-251BDCFFE12F}"/>
              </a:ext>
            </a:extLst>
          </p:cNvPr>
          <p:cNvSpPr txBox="1"/>
          <p:nvPr/>
        </p:nvSpPr>
        <p:spPr>
          <a:xfrm>
            <a:off x="7605987" y="6190442"/>
            <a:ext cx="1652417" cy="253916"/>
          </a:xfrm>
          <a:prstGeom prst="rect">
            <a:avLst/>
          </a:prstGeom>
          <a:noFill/>
        </p:spPr>
        <p:txBody>
          <a:bodyPr wrap="square" rtlCol="0">
            <a:spAutoFit/>
          </a:bodyPr>
          <a:lstStyle/>
          <a:p>
            <a:r>
              <a:rPr kumimoji="1" lang="ja-JP" altLang="en-US" sz="1050" dirty="0">
                <a:solidFill>
                  <a:prstClr val="black"/>
                </a:solidFill>
                <a:latin typeface="Meiryo UI"/>
                <a:ea typeface="Meiryo UI"/>
              </a:rPr>
              <a:t>教材化・各学校への展開</a:t>
            </a:r>
          </a:p>
        </p:txBody>
      </p:sp>
      <p:sp>
        <p:nvSpPr>
          <p:cNvPr id="42" name="正方形/長方形 41">
            <a:extLst>
              <a:ext uri="{FF2B5EF4-FFF2-40B4-BE49-F238E27FC236}">
                <a16:creationId xmlns:a16="http://schemas.microsoft.com/office/drawing/2014/main" id="{C17FE3A6-EB23-42F0-B73A-273452CCFA05}"/>
              </a:ext>
            </a:extLst>
          </p:cNvPr>
          <p:cNvSpPr/>
          <p:nvPr/>
        </p:nvSpPr>
        <p:spPr>
          <a:xfrm>
            <a:off x="5133970" y="5084161"/>
            <a:ext cx="1800000" cy="1789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prstClr val="black"/>
                </a:solidFill>
                <a:latin typeface="Meiryo UI"/>
                <a:ea typeface="Meiryo UI"/>
              </a:rPr>
              <a:t>WIFI</a:t>
            </a:r>
            <a:r>
              <a:rPr kumimoji="1" lang="ja-JP" altLang="en-US" sz="1400" dirty="0" err="1">
                <a:solidFill>
                  <a:prstClr val="black"/>
                </a:solidFill>
                <a:latin typeface="Meiryo UI"/>
                <a:ea typeface="Meiryo UI"/>
              </a:rPr>
              <a:t>、</a:t>
            </a:r>
            <a:r>
              <a:rPr kumimoji="1" lang="ja-JP" altLang="en-US" sz="1400" dirty="0">
                <a:solidFill>
                  <a:prstClr val="black"/>
                </a:solidFill>
                <a:latin typeface="Meiryo UI"/>
                <a:ea typeface="Meiryo UI"/>
              </a:rPr>
              <a:t>大型提示装置</a:t>
            </a:r>
          </a:p>
        </p:txBody>
      </p:sp>
      <p:sp>
        <p:nvSpPr>
          <p:cNvPr id="1031" name="テキスト ボックス 1030">
            <a:extLst>
              <a:ext uri="{FF2B5EF4-FFF2-40B4-BE49-F238E27FC236}">
                <a16:creationId xmlns:a16="http://schemas.microsoft.com/office/drawing/2014/main" id="{7DCD218B-DB48-4929-994C-E9872C1614CA}"/>
              </a:ext>
            </a:extLst>
          </p:cNvPr>
          <p:cNvSpPr txBox="1"/>
          <p:nvPr/>
        </p:nvSpPr>
        <p:spPr>
          <a:xfrm>
            <a:off x="4195838" y="6512010"/>
            <a:ext cx="5448433" cy="338554"/>
          </a:xfrm>
          <a:prstGeom prst="rect">
            <a:avLst/>
          </a:prstGeom>
          <a:noFill/>
        </p:spPr>
        <p:txBody>
          <a:bodyPr wrap="square" rtlCol="0">
            <a:spAutoFit/>
          </a:bodyPr>
          <a:lstStyle/>
          <a:p>
            <a:r>
              <a:rPr kumimoji="1" lang="ja-JP" altLang="en-US" sz="1600" b="1" dirty="0">
                <a:solidFill>
                  <a:prstClr val="black"/>
                </a:solidFill>
                <a:latin typeface="Meiryo UI"/>
                <a:ea typeface="Meiryo UI"/>
              </a:rPr>
              <a:t>➡　外国籍の子どもたちにやさしい、国際先進都市大阪の実現</a:t>
            </a:r>
          </a:p>
        </p:txBody>
      </p:sp>
      <p:graphicFrame>
        <p:nvGraphicFramePr>
          <p:cNvPr id="10" name="グラフ 9"/>
          <p:cNvGraphicFramePr/>
          <p:nvPr>
            <p:extLst/>
          </p:nvPr>
        </p:nvGraphicFramePr>
        <p:xfrm>
          <a:off x="501931" y="2843801"/>
          <a:ext cx="2996330" cy="16806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グラフ 17"/>
          <p:cNvGraphicFramePr/>
          <p:nvPr>
            <p:extLst/>
          </p:nvPr>
        </p:nvGraphicFramePr>
        <p:xfrm>
          <a:off x="734703" y="5434643"/>
          <a:ext cx="2748930" cy="1293990"/>
        </p:xfrm>
        <a:graphic>
          <a:graphicData uri="http://schemas.openxmlformats.org/drawingml/2006/chart">
            <c:chart xmlns:c="http://schemas.openxmlformats.org/drawingml/2006/chart" xmlns:r="http://schemas.openxmlformats.org/officeDocument/2006/relationships" r:id="rId7"/>
          </a:graphicData>
        </a:graphic>
      </p:graphicFrame>
      <p:sp>
        <p:nvSpPr>
          <p:cNvPr id="19" name="テキスト ボックス 18"/>
          <p:cNvSpPr txBox="1"/>
          <p:nvPr/>
        </p:nvSpPr>
        <p:spPr>
          <a:xfrm>
            <a:off x="2454454" y="5302849"/>
            <a:ext cx="1060173" cy="215444"/>
          </a:xfrm>
          <a:prstGeom prst="rect">
            <a:avLst/>
          </a:prstGeom>
          <a:noFill/>
        </p:spPr>
        <p:txBody>
          <a:bodyPr wrap="square" rtlCol="0">
            <a:spAutoFit/>
          </a:bodyPr>
          <a:lstStyle/>
          <a:p>
            <a:r>
              <a:rPr kumimoji="1" lang="ja-JP" altLang="en-US" sz="800" dirty="0">
                <a:solidFill>
                  <a:prstClr val="black"/>
                </a:solidFill>
                <a:latin typeface="Meiryo UI"/>
                <a:ea typeface="Meiryo UI"/>
              </a:rPr>
              <a:t>厚生労働省調査より</a:t>
            </a:r>
          </a:p>
        </p:txBody>
      </p:sp>
      <p:sp>
        <p:nvSpPr>
          <p:cNvPr id="37" name="テキスト ボックス 36"/>
          <p:cNvSpPr txBox="1"/>
          <p:nvPr/>
        </p:nvSpPr>
        <p:spPr>
          <a:xfrm>
            <a:off x="524443" y="5302849"/>
            <a:ext cx="834951" cy="215444"/>
          </a:xfrm>
          <a:prstGeom prst="rect">
            <a:avLst/>
          </a:prstGeom>
          <a:noFill/>
        </p:spPr>
        <p:txBody>
          <a:bodyPr wrap="square" rtlCol="0">
            <a:spAutoFit/>
          </a:bodyPr>
          <a:lstStyle/>
          <a:p>
            <a:r>
              <a:rPr kumimoji="1" lang="ja-JP" altLang="en-US" sz="800" dirty="0">
                <a:solidFill>
                  <a:prstClr val="black"/>
                </a:solidFill>
                <a:latin typeface="Meiryo UI"/>
                <a:ea typeface="Meiryo UI"/>
              </a:rPr>
              <a:t>（万人）</a:t>
            </a:r>
          </a:p>
        </p:txBody>
      </p:sp>
      <p:grpSp>
        <p:nvGrpSpPr>
          <p:cNvPr id="34" name="グループ化 33"/>
          <p:cNvGrpSpPr/>
          <p:nvPr/>
        </p:nvGrpSpPr>
        <p:grpSpPr>
          <a:xfrm>
            <a:off x="5054784" y="5177269"/>
            <a:ext cx="1630962" cy="1391948"/>
            <a:chOff x="4904669" y="5175944"/>
            <a:chExt cx="1630962" cy="1391948"/>
          </a:xfrm>
        </p:grpSpPr>
        <p:pic>
          <p:nvPicPr>
            <p:cNvPr id="29" name="図 28"/>
            <p:cNvPicPr>
              <a:picLocks noChangeAspect="1"/>
            </p:cNvPicPr>
            <p:nvPr/>
          </p:nvPicPr>
          <p:blipFill rotWithShape="1">
            <a:blip r:embed="rId8">
              <a:extLst>
                <a:ext uri="{28A0092B-C50C-407E-A947-70E740481C1C}">
                  <a14:useLocalDpi xmlns:a14="http://schemas.microsoft.com/office/drawing/2010/main" val="0"/>
                </a:ext>
              </a:extLst>
            </a:blip>
            <a:srcRect l="1" r="26829"/>
            <a:stretch/>
          </p:blipFill>
          <p:spPr>
            <a:xfrm>
              <a:off x="4904669" y="5175944"/>
              <a:ext cx="1515082" cy="1391948"/>
            </a:xfrm>
            <a:prstGeom prst="rect">
              <a:avLst/>
            </a:prstGeom>
          </p:spPr>
        </p:pic>
        <p:grpSp>
          <p:nvGrpSpPr>
            <p:cNvPr id="33" name="グループ化 32"/>
            <p:cNvGrpSpPr/>
            <p:nvPr/>
          </p:nvGrpSpPr>
          <p:grpSpPr>
            <a:xfrm>
              <a:off x="5279248" y="5263065"/>
              <a:ext cx="1256383" cy="940768"/>
              <a:chOff x="6257746" y="3709054"/>
              <a:chExt cx="1215190" cy="1145317"/>
            </a:xfrm>
          </p:grpSpPr>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7746" y="3709054"/>
                <a:ext cx="1215190" cy="1145317"/>
              </a:xfrm>
              <a:prstGeom prst="rect">
                <a:avLst/>
              </a:prstGeom>
            </p:spPr>
          </p:pic>
          <p:pic>
            <p:nvPicPr>
              <p:cNvPr id="26" name="図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0261" y="4018163"/>
                <a:ext cx="926264" cy="587986"/>
              </a:xfrm>
              <a:prstGeom prst="rect">
                <a:avLst/>
              </a:prstGeom>
            </p:spPr>
          </p:pic>
        </p:grpSp>
      </p:grpSp>
      <p:sp>
        <p:nvSpPr>
          <p:cNvPr id="38" name="テキスト ボックス 37"/>
          <p:cNvSpPr txBox="1"/>
          <p:nvPr/>
        </p:nvSpPr>
        <p:spPr>
          <a:xfrm>
            <a:off x="9429482" y="6581001"/>
            <a:ext cx="476518" cy="276999"/>
          </a:xfrm>
          <a:prstGeom prst="rect">
            <a:avLst/>
          </a:prstGeom>
          <a:noFill/>
        </p:spPr>
        <p:txBody>
          <a:bodyPr wrap="square" lIns="0" tIns="0" rIns="0" bIns="0" rtlCol="0" anchor="ctr" anchorCtr="0">
            <a:noAutofit/>
          </a:bodyPr>
          <a:lstStyle/>
          <a:p>
            <a:pPr algn="ctr"/>
            <a:r>
              <a:rPr kumimoji="1" lang="ja-JP" altLang="en-US" sz="2400" dirty="0" smtClean="0">
                <a:latin typeface="Meiryo UI" panose="020B0604030504040204" pitchFamily="50" charset="-128"/>
                <a:ea typeface="Meiryo UI" panose="020B0604030504040204" pitchFamily="50" charset="-128"/>
              </a:rPr>
              <a:t>９</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3429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2405</TotalTime>
  <Words>1082</Words>
  <Application>Microsoft Office PowerPoint</Application>
  <PresentationFormat>A4 210 x 297 mm</PresentationFormat>
  <Paragraphs>340</Paragraphs>
  <Slides>12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12</vt:i4>
      </vt:variant>
    </vt:vector>
  </HeadingPairs>
  <TitlesOfParts>
    <vt:vector size="21" baseType="lpstr">
      <vt:lpstr>Meiryo UI</vt:lpstr>
      <vt:lpstr>メイリオ</vt:lpstr>
      <vt:lpstr>游ゴシック</vt:lpstr>
      <vt:lpstr>游ゴシック Light</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赤坂　雅也</dc:creator>
  <cp:lastModifiedBy>赤坂　雅也</cp:lastModifiedBy>
  <cp:revision>100</cp:revision>
  <cp:lastPrinted>2020-02-05T05:16:53Z</cp:lastPrinted>
  <dcterms:created xsi:type="dcterms:W3CDTF">2019-11-14T01:01:02Z</dcterms:created>
  <dcterms:modified xsi:type="dcterms:W3CDTF">2020-02-05T05:25:59Z</dcterms:modified>
</cp:coreProperties>
</file>