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22"/>
  </p:notesMasterIdLst>
  <p:sldIdLst>
    <p:sldId id="356" r:id="rId2"/>
    <p:sldId id="334" r:id="rId3"/>
    <p:sldId id="370" r:id="rId4"/>
    <p:sldId id="360" r:id="rId5"/>
    <p:sldId id="361" r:id="rId6"/>
    <p:sldId id="369" r:id="rId7"/>
    <p:sldId id="368" r:id="rId8"/>
    <p:sldId id="358" r:id="rId9"/>
    <p:sldId id="349" r:id="rId10"/>
    <p:sldId id="344" r:id="rId11"/>
    <p:sldId id="347" r:id="rId12"/>
    <p:sldId id="325" r:id="rId13"/>
    <p:sldId id="383" r:id="rId14"/>
    <p:sldId id="384" r:id="rId15"/>
    <p:sldId id="374" r:id="rId16"/>
    <p:sldId id="375" r:id="rId17"/>
    <p:sldId id="376" r:id="rId18"/>
    <p:sldId id="377" r:id="rId19"/>
    <p:sldId id="379" r:id="rId20"/>
    <p:sldId id="385" r:id="rId21"/>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BEC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1" autoAdjust="0"/>
    <p:restoredTop sz="94710" autoAdjust="0"/>
  </p:normalViewPr>
  <p:slideViewPr>
    <p:cSldViewPr snapToGrid="0">
      <p:cViewPr varScale="1">
        <p:scale>
          <a:sx n="74" d="100"/>
          <a:sy n="74" d="100"/>
        </p:scale>
        <p:origin x="1242"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220FBF9F-B0E7-4041-8F81-2969BE08A8F0}" type="datetimeFigureOut">
              <a:rPr kumimoji="1" lang="ja-JP" altLang="en-US" smtClean="0"/>
              <a:t>2022/8/23</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dirty="0"/>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B493970A-40F3-43C9-B9BF-54335277DE1B}" type="slidenum">
              <a:rPr kumimoji="1" lang="ja-JP" altLang="en-US" smtClean="0"/>
              <a:t>‹#›</a:t>
            </a:fld>
            <a:endParaRPr kumimoji="1" lang="ja-JP" altLang="en-US" dirty="0"/>
          </a:p>
        </p:txBody>
      </p:sp>
    </p:spTree>
    <p:extLst>
      <p:ext uri="{BB962C8B-B14F-4D97-AF65-F5344CB8AC3E}">
        <p14:creationId xmlns:p14="http://schemas.microsoft.com/office/powerpoint/2010/main" val="40343024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8">
              <a:defRPr/>
            </a:pPr>
            <a:r>
              <a:rPr lang="en-US" altLang="ja-JP" dirty="0"/>
              <a:t>08</a:t>
            </a:r>
            <a:r>
              <a:rPr lang="ja-JP" altLang="en-US" dirty="0"/>
              <a:t>小中</a:t>
            </a:r>
            <a:endParaRPr lang="en-US" altLang="ja-JP" dirty="0"/>
          </a:p>
          <a:p>
            <a:pPr defTabSz="914328">
              <a:defRPr/>
            </a:pPr>
            <a:r>
              <a:rPr lang="ja-JP" altLang="en-US" dirty="0"/>
              <a:t>・学習指導要領、前回審議会資料等と表現揃え</a:t>
            </a:r>
            <a:endParaRPr lang="en-US" altLang="ja-JP" dirty="0"/>
          </a:p>
          <a:p>
            <a:r>
              <a:rPr kumimoji="1" lang="ja-JP" altLang="en-US" dirty="0"/>
              <a:t>・</a:t>
            </a:r>
            <a:r>
              <a:rPr kumimoji="1" lang="en-US" altLang="ja-JP" dirty="0"/>
              <a:t>”</a:t>
            </a:r>
            <a:r>
              <a:rPr kumimoji="1" lang="ja-JP" altLang="en-US" dirty="0"/>
              <a:t>日本語指導が必要な児童生徒</a:t>
            </a:r>
            <a:r>
              <a:rPr kumimoji="1" lang="en-US" altLang="ja-JP" dirty="0"/>
              <a:t>”</a:t>
            </a:r>
            <a:r>
              <a:rPr kumimoji="1" lang="ja-JP" altLang="en-US" dirty="0"/>
              <a:t>というキーワードを打ち出ししたい</a:t>
            </a:r>
            <a:endParaRPr kumimoji="1" lang="en-US" altLang="ja-JP" dirty="0"/>
          </a:p>
          <a:p>
            <a:r>
              <a:rPr kumimoji="1" lang="ja-JP" altLang="en-US" dirty="0"/>
              <a:t>（案１）記載のとおり別出し</a:t>
            </a:r>
          </a:p>
          <a:p>
            <a:r>
              <a:rPr kumimoji="1" lang="ja-JP" altLang="en-US" dirty="0"/>
              <a:t>（案２）「障がいの有無に関わらない～」に併記　</a:t>
            </a:r>
            <a:r>
              <a:rPr kumimoji="1" lang="en-US" altLang="ja-JP" dirty="0"/>
              <a:t>※</a:t>
            </a:r>
            <a:r>
              <a:rPr kumimoji="1" lang="ja-JP" altLang="en-US" dirty="0"/>
              <a:t>角採用</a:t>
            </a:r>
          </a:p>
          <a:p>
            <a:r>
              <a:rPr kumimoji="1" lang="ja-JP" altLang="en-US" dirty="0"/>
              <a:t>　　　　　　→例「障がいや日本語指導の必要性等の有無に関わらない～」</a:t>
            </a:r>
          </a:p>
          <a:p>
            <a:endParaRPr kumimoji="1" lang="ja-JP" altLang="en-US" dirty="0"/>
          </a:p>
        </p:txBody>
      </p:sp>
      <p:sp>
        <p:nvSpPr>
          <p:cNvPr id="4" name="スライド番号プレースホルダー 3"/>
          <p:cNvSpPr>
            <a:spLocks noGrp="1"/>
          </p:cNvSpPr>
          <p:nvPr>
            <p:ph type="sldNum" sz="quarter" idx="10"/>
          </p:nvPr>
        </p:nvSpPr>
        <p:spPr/>
        <p:txBody>
          <a:bodyPr/>
          <a:lstStyle/>
          <a:p>
            <a:fld id="{B493970A-40F3-43C9-B9BF-54335277DE1B}" type="slidenum">
              <a:rPr kumimoji="1" lang="ja-JP" altLang="en-US" smtClean="0"/>
              <a:t>13</a:t>
            </a:fld>
            <a:endParaRPr kumimoji="1" lang="ja-JP" altLang="en-US" dirty="0"/>
          </a:p>
        </p:txBody>
      </p:sp>
    </p:spTree>
    <p:extLst>
      <p:ext uri="{BB962C8B-B14F-4D97-AF65-F5344CB8AC3E}">
        <p14:creationId xmlns:p14="http://schemas.microsoft.com/office/powerpoint/2010/main" val="2789152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8">
              <a:defRPr/>
            </a:pPr>
            <a:r>
              <a:rPr lang="en-US" altLang="ja-JP" dirty="0"/>
              <a:t>08</a:t>
            </a:r>
            <a:r>
              <a:rPr lang="ja-JP" altLang="en-US" dirty="0"/>
              <a:t>小中</a:t>
            </a:r>
            <a:endParaRPr lang="en-US" altLang="ja-JP" dirty="0"/>
          </a:p>
          <a:p>
            <a:pPr defTabSz="914328">
              <a:defRPr/>
            </a:pPr>
            <a:r>
              <a:rPr lang="ja-JP" altLang="en-US" dirty="0"/>
              <a:t>・学習指導要領、前回審議会資料等と表現揃え</a:t>
            </a:r>
            <a:endParaRPr lang="en-US" altLang="ja-JP" dirty="0"/>
          </a:p>
          <a:p>
            <a:r>
              <a:rPr kumimoji="1" lang="ja-JP" altLang="en-US" dirty="0"/>
              <a:t>・</a:t>
            </a:r>
            <a:r>
              <a:rPr kumimoji="1" lang="en-US" altLang="ja-JP" dirty="0"/>
              <a:t>”</a:t>
            </a:r>
            <a:r>
              <a:rPr kumimoji="1" lang="ja-JP" altLang="en-US" dirty="0"/>
              <a:t>日本語指導が必要な児童生徒</a:t>
            </a:r>
            <a:r>
              <a:rPr kumimoji="1" lang="en-US" altLang="ja-JP" dirty="0"/>
              <a:t>”</a:t>
            </a:r>
            <a:r>
              <a:rPr kumimoji="1" lang="ja-JP" altLang="en-US" dirty="0"/>
              <a:t>というキーワードを打ち出ししたい</a:t>
            </a:r>
            <a:endParaRPr kumimoji="1" lang="en-US" altLang="ja-JP" dirty="0"/>
          </a:p>
          <a:p>
            <a:r>
              <a:rPr kumimoji="1" lang="ja-JP" altLang="en-US" dirty="0"/>
              <a:t>（案１）記載のとおり別出し</a:t>
            </a:r>
          </a:p>
          <a:p>
            <a:r>
              <a:rPr kumimoji="1" lang="ja-JP" altLang="en-US" dirty="0"/>
              <a:t>（案２）「障がいの有無に関わらない～」に併記　</a:t>
            </a:r>
            <a:r>
              <a:rPr kumimoji="1" lang="en-US" altLang="ja-JP" dirty="0"/>
              <a:t>※</a:t>
            </a:r>
            <a:r>
              <a:rPr kumimoji="1" lang="ja-JP" altLang="en-US" dirty="0"/>
              <a:t>角採用</a:t>
            </a:r>
          </a:p>
          <a:p>
            <a:r>
              <a:rPr kumimoji="1" lang="ja-JP" altLang="en-US" dirty="0"/>
              <a:t>　　　　　　→例「障がいや日本語指導の必要性等の有無に関わらない～」</a:t>
            </a:r>
          </a:p>
          <a:p>
            <a:endParaRPr kumimoji="1" lang="ja-JP" altLang="en-US" dirty="0"/>
          </a:p>
        </p:txBody>
      </p:sp>
      <p:sp>
        <p:nvSpPr>
          <p:cNvPr id="4" name="スライド番号プレースホルダー 3"/>
          <p:cNvSpPr>
            <a:spLocks noGrp="1"/>
          </p:cNvSpPr>
          <p:nvPr>
            <p:ph type="sldNum" sz="quarter" idx="10"/>
          </p:nvPr>
        </p:nvSpPr>
        <p:spPr/>
        <p:txBody>
          <a:bodyPr/>
          <a:lstStyle/>
          <a:p>
            <a:fld id="{B493970A-40F3-43C9-B9BF-54335277DE1B}" type="slidenum">
              <a:rPr kumimoji="1" lang="ja-JP" altLang="en-US" smtClean="0"/>
              <a:t>14</a:t>
            </a:fld>
            <a:endParaRPr kumimoji="1" lang="ja-JP" altLang="en-US" dirty="0"/>
          </a:p>
        </p:txBody>
      </p:sp>
    </p:spTree>
    <p:extLst>
      <p:ext uri="{BB962C8B-B14F-4D97-AF65-F5344CB8AC3E}">
        <p14:creationId xmlns:p14="http://schemas.microsoft.com/office/powerpoint/2010/main" val="4240791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8">
              <a:defRPr/>
            </a:pPr>
            <a:r>
              <a:rPr lang="en-US" altLang="ja-JP" dirty="0"/>
              <a:t>08</a:t>
            </a:r>
            <a:r>
              <a:rPr lang="ja-JP" altLang="en-US" dirty="0"/>
              <a:t>小中</a:t>
            </a:r>
            <a:endParaRPr lang="en-US" altLang="ja-JP" dirty="0"/>
          </a:p>
          <a:p>
            <a:pPr defTabSz="914328">
              <a:defRPr/>
            </a:pPr>
            <a:r>
              <a:rPr lang="ja-JP" altLang="en-US" dirty="0"/>
              <a:t>・学習指導要領、前回審議会資料等と表現揃え</a:t>
            </a:r>
            <a:endParaRPr lang="en-US" altLang="ja-JP" dirty="0"/>
          </a:p>
          <a:p>
            <a:r>
              <a:rPr kumimoji="1" lang="ja-JP" altLang="en-US" dirty="0"/>
              <a:t>・</a:t>
            </a:r>
            <a:r>
              <a:rPr kumimoji="1" lang="en-US" altLang="ja-JP" dirty="0"/>
              <a:t>”</a:t>
            </a:r>
            <a:r>
              <a:rPr kumimoji="1" lang="ja-JP" altLang="en-US" dirty="0"/>
              <a:t>日本語指導が必要な児童生徒</a:t>
            </a:r>
            <a:r>
              <a:rPr kumimoji="1" lang="en-US" altLang="ja-JP" dirty="0"/>
              <a:t>”</a:t>
            </a:r>
            <a:r>
              <a:rPr kumimoji="1" lang="ja-JP" altLang="en-US" dirty="0"/>
              <a:t>というキーワードを打ち出ししたい</a:t>
            </a:r>
            <a:endParaRPr kumimoji="1" lang="en-US" altLang="ja-JP" dirty="0"/>
          </a:p>
          <a:p>
            <a:r>
              <a:rPr kumimoji="1" lang="ja-JP" altLang="en-US" dirty="0"/>
              <a:t>（案１）記載のとおり別出し</a:t>
            </a:r>
          </a:p>
          <a:p>
            <a:r>
              <a:rPr kumimoji="1" lang="ja-JP" altLang="en-US" dirty="0"/>
              <a:t>（案２）「障がいの有無に関わらない～」に併記　</a:t>
            </a:r>
            <a:r>
              <a:rPr kumimoji="1" lang="en-US" altLang="ja-JP" dirty="0"/>
              <a:t>※</a:t>
            </a:r>
            <a:r>
              <a:rPr kumimoji="1" lang="ja-JP" altLang="en-US" dirty="0"/>
              <a:t>角採用</a:t>
            </a:r>
          </a:p>
          <a:p>
            <a:r>
              <a:rPr kumimoji="1" lang="ja-JP" altLang="en-US" dirty="0"/>
              <a:t>　　　　　　→例「障がいや日本語指導の必要性等の有無に関わらない～」</a:t>
            </a:r>
          </a:p>
          <a:p>
            <a:endParaRPr kumimoji="1" lang="ja-JP" altLang="en-US" dirty="0"/>
          </a:p>
        </p:txBody>
      </p:sp>
      <p:sp>
        <p:nvSpPr>
          <p:cNvPr id="4" name="スライド番号プレースホルダー 3"/>
          <p:cNvSpPr>
            <a:spLocks noGrp="1"/>
          </p:cNvSpPr>
          <p:nvPr>
            <p:ph type="sldNum" sz="quarter" idx="10"/>
          </p:nvPr>
        </p:nvSpPr>
        <p:spPr/>
        <p:txBody>
          <a:bodyPr/>
          <a:lstStyle/>
          <a:p>
            <a:fld id="{B493970A-40F3-43C9-B9BF-54335277DE1B}" type="slidenum">
              <a:rPr kumimoji="1" lang="ja-JP" altLang="en-US" smtClean="0"/>
              <a:t>15</a:t>
            </a:fld>
            <a:endParaRPr kumimoji="1" lang="ja-JP" altLang="en-US" dirty="0"/>
          </a:p>
        </p:txBody>
      </p:sp>
    </p:spTree>
    <p:extLst>
      <p:ext uri="{BB962C8B-B14F-4D97-AF65-F5344CB8AC3E}">
        <p14:creationId xmlns:p14="http://schemas.microsoft.com/office/powerpoint/2010/main" val="67579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8">
              <a:defRPr/>
            </a:pPr>
            <a:r>
              <a:rPr lang="en-US" altLang="ja-JP" dirty="0"/>
              <a:t>08</a:t>
            </a:r>
            <a:r>
              <a:rPr lang="ja-JP" altLang="en-US" dirty="0"/>
              <a:t>小中</a:t>
            </a:r>
            <a:endParaRPr lang="en-US" altLang="ja-JP" dirty="0"/>
          </a:p>
          <a:p>
            <a:pPr defTabSz="914328">
              <a:defRPr/>
            </a:pPr>
            <a:r>
              <a:rPr lang="ja-JP" altLang="en-US" dirty="0"/>
              <a:t>・学習指導要領、前回審議会資料等と表現揃え</a:t>
            </a:r>
            <a:endParaRPr lang="en-US" altLang="ja-JP" dirty="0"/>
          </a:p>
          <a:p>
            <a:r>
              <a:rPr kumimoji="1" lang="ja-JP" altLang="en-US" dirty="0"/>
              <a:t>・</a:t>
            </a:r>
            <a:r>
              <a:rPr kumimoji="1" lang="en-US" altLang="ja-JP" dirty="0"/>
              <a:t>”</a:t>
            </a:r>
            <a:r>
              <a:rPr kumimoji="1" lang="ja-JP" altLang="en-US" dirty="0"/>
              <a:t>日本語指導が必要な児童生徒</a:t>
            </a:r>
            <a:r>
              <a:rPr kumimoji="1" lang="en-US" altLang="ja-JP" dirty="0"/>
              <a:t>”</a:t>
            </a:r>
            <a:r>
              <a:rPr kumimoji="1" lang="ja-JP" altLang="en-US" dirty="0"/>
              <a:t>というキーワードを打ち出ししたい</a:t>
            </a:r>
            <a:endParaRPr kumimoji="1" lang="en-US" altLang="ja-JP" dirty="0"/>
          </a:p>
          <a:p>
            <a:r>
              <a:rPr kumimoji="1" lang="ja-JP" altLang="en-US" dirty="0"/>
              <a:t>（案１）記載のとおり別出し</a:t>
            </a:r>
          </a:p>
          <a:p>
            <a:r>
              <a:rPr kumimoji="1" lang="ja-JP" altLang="en-US" dirty="0"/>
              <a:t>（案２）「障がいの有無に関わらない～」に併記　</a:t>
            </a:r>
            <a:r>
              <a:rPr kumimoji="1" lang="en-US" altLang="ja-JP" dirty="0"/>
              <a:t>※</a:t>
            </a:r>
            <a:r>
              <a:rPr kumimoji="1" lang="ja-JP" altLang="en-US" dirty="0"/>
              <a:t>角採用</a:t>
            </a:r>
          </a:p>
          <a:p>
            <a:r>
              <a:rPr kumimoji="1" lang="ja-JP" altLang="en-US" dirty="0"/>
              <a:t>　　　　　　→例「障がいや日本語指導の必要性等の有無に関わらない～」</a:t>
            </a:r>
          </a:p>
          <a:p>
            <a:endParaRPr kumimoji="1" lang="ja-JP" altLang="en-US" dirty="0"/>
          </a:p>
        </p:txBody>
      </p:sp>
      <p:sp>
        <p:nvSpPr>
          <p:cNvPr id="4" name="スライド番号プレースホルダー 3"/>
          <p:cNvSpPr>
            <a:spLocks noGrp="1"/>
          </p:cNvSpPr>
          <p:nvPr>
            <p:ph type="sldNum" sz="quarter" idx="10"/>
          </p:nvPr>
        </p:nvSpPr>
        <p:spPr/>
        <p:txBody>
          <a:bodyPr/>
          <a:lstStyle/>
          <a:p>
            <a:fld id="{B493970A-40F3-43C9-B9BF-54335277DE1B}" type="slidenum">
              <a:rPr kumimoji="1" lang="ja-JP" altLang="en-US" smtClean="0"/>
              <a:t>16</a:t>
            </a:fld>
            <a:endParaRPr kumimoji="1" lang="ja-JP" altLang="en-US" dirty="0"/>
          </a:p>
        </p:txBody>
      </p:sp>
    </p:spTree>
    <p:extLst>
      <p:ext uri="{BB962C8B-B14F-4D97-AF65-F5344CB8AC3E}">
        <p14:creationId xmlns:p14="http://schemas.microsoft.com/office/powerpoint/2010/main" val="1971120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8">
              <a:defRPr/>
            </a:pPr>
            <a:r>
              <a:rPr lang="en-US" altLang="ja-JP" dirty="0"/>
              <a:t>08</a:t>
            </a:r>
            <a:r>
              <a:rPr lang="ja-JP" altLang="en-US" dirty="0"/>
              <a:t>小中</a:t>
            </a:r>
            <a:endParaRPr lang="en-US" altLang="ja-JP" dirty="0"/>
          </a:p>
          <a:p>
            <a:pPr defTabSz="914328">
              <a:defRPr/>
            </a:pPr>
            <a:r>
              <a:rPr lang="ja-JP" altLang="en-US" dirty="0"/>
              <a:t>・学習指導要領、前回審議会資料等と表現揃え</a:t>
            </a:r>
            <a:endParaRPr lang="en-US" altLang="ja-JP" dirty="0"/>
          </a:p>
          <a:p>
            <a:r>
              <a:rPr kumimoji="1" lang="ja-JP" altLang="en-US" dirty="0"/>
              <a:t>・</a:t>
            </a:r>
            <a:r>
              <a:rPr kumimoji="1" lang="en-US" altLang="ja-JP" dirty="0"/>
              <a:t>”</a:t>
            </a:r>
            <a:r>
              <a:rPr kumimoji="1" lang="ja-JP" altLang="en-US" dirty="0"/>
              <a:t>日本語指導が必要な児童生徒</a:t>
            </a:r>
            <a:r>
              <a:rPr kumimoji="1" lang="en-US" altLang="ja-JP" dirty="0"/>
              <a:t>”</a:t>
            </a:r>
            <a:r>
              <a:rPr kumimoji="1" lang="ja-JP" altLang="en-US" dirty="0"/>
              <a:t>というキーワードを打ち出ししたい</a:t>
            </a:r>
            <a:endParaRPr kumimoji="1" lang="en-US" altLang="ja-JP" dirty="0"/>
          </a:p>
          <a:p>
            <a:r>
              <a:rPr kumimoji="1" lang="ja-JP" altLang="en-US" dirty="0"/>
              <a:t>（案１）記載のとおり別出し</a:t>
            </a:r>
          </a:p>
          <a:p>
            <a:r>
              <a:rPr kumimoji="1" lang="ja-JP" altLang="en-US" dirty="0"/>
              <a:t>（案２）「障がいの有無に関わらない～」に併記　</a:t>
            </a:r>
            <a:r>
              <a:rPr kumimoji="1" lang="en-US" altLang="ja-JP" dirty="0"/>
              <a:t>※</a:t>
            </a:r>
            <a:r>
              <a:rPr kumimoji="1" lang="ja-JP" altLang="en-US" dirty="0"/>
              <a:t>角採用</a:t>
            </a:r>
          </a:p>
          <a:p>
            <a:r>
              <a:rPr kumimoji="1" lang="ja-JP" altLang="en-US" dirty="0"/>
              <a:t>　　　　　　→例「障がいや日本語指導の必要性等の有無に関わらない～」</a:t>
            </a:r>
          </a:p>
          <a:p>
            <a:endParaRPr kumimoji="1" lang="ja-JP" altLang="en-US" dirty="0"/>
          </a:p>
        </p:txBody>
      </p:sp>
      <p:sp>
        <p:nvSpPr>
          <p:cNvPr id="4" name="スライド番号プレースホルダー 3"/>
          <p:cNvSpPr>
            <a:spLocks noGrp="1"/>
          </p:cNvSpPr>
          <p:nvPr>
            <p:ph type="sldNum" sz="quarter" idx="10"/>
          </p:nvPr>
        </p:nvSpPr>
        <p:spPr/>
        <p:txBody>
          <a:bodyPr/>
          <a:lstStyle/>
          <a:p>
            <a:fld id="{B493970A-40F3-43C9-B9BF-54335277DE1B}" type="slidenum">
              <a:rPr kumimoji="1" lang="ja-JP" altLang="en-US" smtClean="0"/>
              <a:t>17</a:t>
            </a:fld>
            <a:endParaRPr kumimoji="1" lang="ja-JP" altLang="en-US" dirty="0"/>
          </a:p>
        </p:txBody>
      </p:sp>
    </p:spTree>
    <p:extLst>
      <p:ext uri="{BB962C8B-B14F-4D97-AF65-F5344CB8AC3E}">
        <p14:creationId xmlns:p14="http://schemas.microsoft.com/office/powerpoint/2010/main" val="3784686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493970A-40F3-43C9-B9BF-54335277DE1B}" type="slidenum">
              <a:rPr kumimoji="1" lang="ja-JP" altLang="en-US" smtClean="0"/>
              <a:t>18</a:t>
            </a:fld>
            <a:endParaRPr kumimoji="1" lang="ja-JP" altLang="en-US" dirty="0"/>
          </a:p>
        </p:txBody>
      </p:sp>
    </p:spTree>
    <p:extLst>
      <p:ext uri="{BB962C8B-B14F-4D97-AF65-F5344CB8AC3E}">
        <p14:creationId xmlns:p14="http://schemas.microsoft.com/office/powerpoint/2010/main" val="2664431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493970A-40F3-43C9-B9BF-54335277DE1B}" type="slidenum">
              <a:rPr kumimoji="1" lang="ja-JP" altLang="en-US" smtClean="0"/>
              <a:t>19</a:t>
            </a:fld>
            <a:endParaRPr kumimoji="1" lang="ja-JP" altLang="en-US" dirty="0"/>
          </a:p>
        </p:txBody>
      </p:sp>
    </p:spTree>
    <p:extLst>
      <p:ext uri="{BB962C8B-B14F-4D97-AF65-F5344CB8AC3E}">
        <p14:creationId xmlns:p14="http://schemas.microsoft.com/office/powerpoint/2010/main" val="4046121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8">
              <a:defRPr/>
            </a:pPr>
            <a:r>
              <a:rPr lang="en-US" altLang="ja-JP" dirty="0"/>
              <a:t>08</a:t>
            </a:r>
            <a:r>
              <a:rPr lang="ja-JP" altLang="en-US" dirty="0"/>
              <a:t>小中</a:t>
            </a:r>
            <a:endParaRPr lang="en-US" altLang="ja-JP" dirty="0"/>
          </a:p>
          <a:p>
            <a:pPr defTabSz="914328">
              <a:defRPr/>
            </a:pPr>
            <a:r>
              <a:rPr lang="ja-JP" altLang="en-US" dirty="0"/>
              <a:t>・学習指導要領、前回審議会資料等と表現揃え</a:t>
            </a:r>
            <a:endParaRPr lang="en-US" altLang="ja-JP" dirty="0"/>
          </a:p>
          <a:p>
            <a:r>
              <a:rPr kumimoji="1" lang="ja-JP" altLang="en-US" dirty="0"/>
              <a:t>・</a:t>
            </a:r>
            <a:r>
              <a:rPr kumimoji="1" lang="en-US" altLang="ja-JP" dirty="0"/>
              <a:t>”</a:t>
            </a:r>
            <a:r>
              <a:rPr kumimoji="1" lang="ja-JP" altLang="en-US" dirty="0"/>
              <a:t>日本語指導が必要な児童生徒</a:t>
            </a:r>
            <a:r>
              <a:rPr kumimoji="1" lang="en-US" altLang="ja-JP" dirty="0"/>
              <a:t>”</a:t>
            </a:r>
            <a:r>
              <a:rPr kumimoji="1" lang="ja-JP" altLang="en-US" dirty="0"/>
              <a:t>というキーワードを打ち出ししたい</a:t>
            </a:r>
            <a:endParaRPr kumimoji="1" lang="en-US" altLang="ja-JP" dirty="0"/>
          </a:p>
          <a:p>
            <a:r>
              <a:rPr kumimoji="1" lang="ja-JP" altLang="en-US" dirty="0"/>
              <a:t>（案１）記載のとおり別出し</a:t>
            </a:r>
          </a:p>
          <a:p>
            <a:r>
              <a:rPr kumimoji="1" lang="ja-JP" altLang="en-US" dirty="0"/>
              <a:t>（案２）「障がいの有無に関わらない～」に併記　</a:t>
            </a:r>
            <a:r>
              <a:rPr kumimoji="1" lang="en-US" altLang="ja-JP" dirty="0"/>
              <a:t>※</a:t>
            </a:r>
            <a:r>
              <a:rPr kumimoji="1" lang="ja-JP" altLang="en-US" dirty="0"/>
              <a:t>角採用</a:t>
            </a:r>
          </a:p>
          <a:p>
            <a:r>
              <a:rPr kumimoji="1" lang="ja-JP" altLang="en-US" dirty="0"/>
              <a:t>　　　　　　→例「障がいや日本語指導の必要性等の有無に関わらない～」</a:t>
            </a:r>
          </a:p>
          <a:p>
            <a:endParaRPr kumimoji="1" lang="ja-JP" altLang="en-US" dirty="0"/>
          </a:p>
        </p:txBody>
      </p:sp>
      <p:sp>
        <p:nvSpPr>
          <p:cNvPr id="4" name="スライド番号プレースホルダー 3"/>
          <p:cNvSpPr>
            <a:spLocks noGrp="1"/>
          </p:cNvSpPr>
          <p:nvPr>
            <p:ph type="sldNum" sz="quarter" idx="10"/>
          </p:nvPr>
        </p:nvSpPr>
        <p:spPr/>
        <p:txBody>
          <a:bodyPr/>
          <a:lstStyle/>
          <a:p>
            <a:fld id="{B493970A-40F3-43C9-B9BF-54335277DE1B}" type="slidenum">
              <a:rPr kumimoji="1" lang="ja-JP" altLang="en-US" smtClean="0"/>
              <a:t>20</a:t>
            </a:fld>
            <a:endParaRPr kumimoji="1" lang="ja-JP" altLang="en-US" dirty="0"/>
          </a:p>
        </p:txBody>
      </p:sp>
    </p:spTree>
    <p:extLst>
      <p:ext uri="{BB962C8B-B14F-4D97-AF65-F5344CB8AC3E}">
        <p14:creationId xmlns:p14="http://schemas.microsoft.com/office/powerpoint/2010/main" val="2200686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497F4E-FB60-4712-B4D5-DE8B78A08294}" type="datetime1">
              <a:rPr kumimoji="1" lang="ja-JP" altLang="en-US" smtClean="0"/>
              <a:t>2022/8/23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2674396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73F79D-EBB4-4C89-9E14-72D9432CB8B7}" type="datetime1">
              <a:rPr kumimoji="1" lang="ja-JP" altLang="en-US" smtClean="0"/>
              <a:t>2022/8/23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4205074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81E0B5-61B0-4F89-A674-DB06FFD2E0BC}" type="datetime1">
              <a:rPr kumimoji="1" lang="ja-JP" altLang="en-US" smtClean="0"/>
              <a:t>2022/8/23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995527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378D3C9-3D8E-4A2A-976E-A58D4793F143}" type="datetime1">
              <a:rPr kumimoji="1" lang="ja-JP" altLang="en-US" smtClean="0"/>
              <a:t>2022/8/23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606495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C24E49-4C4C-49AA-869C-538900DE280C}" type="datetime1">
              <a:rPr kumimoji="1" lang="ja-JP" altLang="en-US" smtClean="0"/>
              <a:t>2022/8/23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556756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C236A92-AA2B-406A-AA6B-C6D9E355FE66}" type="datetime1">
              <a:rPr kumimoji="1" lang="ja-JP" altLang="en-US" smtClean="0"/>
              <a:t>2022/8/23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845851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0CCFE91-EB9C-4CA3-9FD3-3AACE67DB72D}" type="datetime1">
              <a:rPr kumimoji="1" lang="ja-JP" altLang="en-US" smtClean="0"/>
              <a:t>2022/8/23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15494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88CB377-DAE2-47D1-B66B-24C60EF95C1B}" type="datetime1">
              <a:rPr kumimoji="1" lang="ja-JP" altLang="en-US" smtClean="0"/>
              <a:t>2022/8/23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43598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47743-67BA-4A41-BAE5-92ECF26A14C9}" type="datetime1">
              <a:rPr kumimoji="1" lang="ja-JP" altLang="en-US" smtClean="0"/>
              <a:t>2022/8/23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103009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932D063-9E18-4E4D-AD14-A9EEA3C181EB}" type="datetime1">
              <a:rPr kumimoji="1" lang="ja-JP" altLang="en-US" smtClean="0"/>
              <a:t>2022/8/23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26484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3FD9A9D-6BAA-4DD4-8625-A3ED3F758275}" type="datetime1">
              <a:rPr kumimoji="1" lang="ja-JP" altLang="en-US" smtClean="0"/>
              <a:t>2022/8/23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89229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9171D-B0FA-46B7-A41A-F3F4D2C62A15}" type="datetime1">
              <a:rPr kumimoji="1" lang="ja-JP" altLang="en-US" smtClean="0"/>
              <a:t>2022/8/23</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1611974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2640170"/>
            <a:ext cx="9906000" cy="1446550"/>
          </a:xfrm>
          <a:prstGeom prst="rect">
            <a:avLst/>
          </a:prstGeom>
          <a:noFill/>
        </p:spPr>
        <p:txBody>
          <a:bodyPr wrap="square" rtlCol="0">
            <a:spAutoFit/>
          </a:bodyPr>
          <a:lstStyle/>
          <a:p>
            <a:pPr algn="ctr"/>
            <a:r>
              <a:rPr kumimoji="1" lang="ja-JP" altLang="en-US" sz="4400" dirty="0"/>
              <a:t>第２次大阪府教育振興基本計画　</a:t>
            </a:r>
            <a:endParaRPr kumimoji="1" lang="en-US" altLang="ja-JP" sz="4400" dirty="0"/>
          </a:p>
          <a:p>
            <a:pPr algn="ctr"/>
            <a:r>
              <a:rPr kumimoji="1" lang="ja-JP" altLang="en-US" sz="4400" dirty="0" smtClean="0"/>
              <a:t>骨子案（概要）</a:t>
            </a:r>
            <a:endParaRPr kumimoji="1" lang="ja-JP" altLang="en-US" sz="4400" dirty="0"/>
          </a:p>
        </p:txBody>
      </p:sp>
      <p:sp>
        <p:nvSpPr>
          <p:cNvPr id="4" name="テキスト ボックス 3"/>
          <p:cNvSpPr txBox="1"/>
          <p:nvPr/>
        </p:nvSpPr>
        <p:spPr>
          <a:xfrm>
            <a:off x="2794715" y="5344732"/>
            <a:ext cx="3837905" cy="523220"/>
          </a:xfrm>
          <a:prstGeom prst="rect">
            <a:avLst/>
          </a:prstGeom>
          <a:noFill/>
        </p:spPr>
        <p:txBody>
          <a:bodyPr wrap="square" rtlCol="0">
            <a:spAutoFit/>
          </a:bodyPr>
          <a:lstStyle/>
          <a:p>
            <a:pPr algn="ctr"/>
            <a:r>
              <a:rPr kumimoji="1" lang="ja-JP" altLang="en-US" sz="2800" dirty="0"/>
              <a:t>令和４年８月時点</a:t>
            </a:r>
          </a:p>
        </p:txBody>
      </p:sp>
      <p:sp>
        <p:nvSpPr>
          <p:cNvPr id="5" name="正方形/長方形 4"/>
          <p:cNvSpPr/>
          <p:nvPr/>
        </p:nvSpPr>
        <p:spPr>
          <a:xfrm>
            <a:off x="8666163" y="141453"/>
            <a:ext cx="1117600" cy="4581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dirty="0" smtClean="0">
                <a:solidFill>
                  <a:schemeClr val="tx1"/>
                </a:solidFill>
                <a:latin typeface="メイリオ" panose="020B0604030504040204" pitchFamily="50" charset="-128"/>
                <a:ea typeface="メイリオ" panose="020B0604030504040204" pitchFamily="50" charset="-128"/>
              </a:rPr>
              <a:t>資料５</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1</a:t>
            </a:fld>
            <a:endParaRPr kumimoji="1" lang="ja-JP" altLang="en-US" dirty="0"/>
          </a:p>
        </p:txBody>
      </p:sp>
    </p:spTree>
    <p:extLst>
      <p:ext uri="{BB962C8B-B14F-4D97-AF65-F5344CB8AC3E}">
        <p14:creationId xmlns:p14="http://schemas.microsoft.com/office/powerpoint/2010/main" val="2331463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173628" y="4015609"/>
            <a:ext cx="3960000" cy="324000"/>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ot="0" spcFirstLastPara="0" vert="horz" wrap="square" lIns="0" tIns="72000" rIns="0" bIns="0" numCol="1" spcCol="0" rtlCol="0" fromWordArt="0" anchor="ctr" anchorCtr="0" forceAA="0" compatLnSpc="1">
            <a:prstTxWarp prst="textNoShape">
              <a:avLst/>
            </a:prstTxWarp>
            <a:noAutofit/>
          </a:bodyPr>
          <a:lstStyle/>
          <a:p>
            <a:pPr algn="ctr">
              <a:lnSpc>
                <a:spcPts val="1800"/>
              </a:lnSpc>
              <a:spcAft>
                <a:spcPts val="0"/>
              </a:spcAft>
            </a:pPr>
            <a:r>
              <a:rPr lang="ja-JP" altLang="en-US" sz="1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大阪の教育がはぐくむ人物像</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0" name="フローチャート: 代替処理 19">
            <a:extLst>
              <a:ext uri="{FF2B5EF4-FFF2-40B4-BE49-F238E27FC236}">
                <a16:creationId xmlns:a16="http://schemas.microsoft.com/office/drawing/2014/main" id="{E6A6213E-C2E6-402D-8605-4303384345DC}"/>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2" name="正方形/長方形 21">
            <a:extLst>
              <a:ext uri="{FF2B5EF4-FFF2-40B4-BE49-F238E27FC236}">
                <a16:creationId xmlns:a16="http://schemas.microsoft.com/office/drawing/2014/main" id="{A8B3863E-DB6E-46A2-A9E5-30C39C02A49C}"/>
              </a:ext>
            </a:extLst>
          </p:cNvPr>
          <p:cNvSpPr/>
          <p:nvPr/>
        </p:nvSpPr>
        <p:spPr>
          <a:xfrm>
            <a:off x="-16872" y="666717"/>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第４章　第２次大阪府教育振興基本計画でめざすもの</a:t>
            </a:r>
          </a:p>
        </p:txBody>
      </p:sp>
      <p:sp>
        <p:nvSpPr>
          <p:cNvPr id="25" name="正方形/長方形 24">
            <a:extLst>
              <a:ext uri="{FF2B5EF4-FFF2-40B4-BE49-F238E27FC236}">
                <a16:creationId xmlns:a16="http://schemas.microsoft.com/office/drawing/2014/main" id="{B0075188-9C4D-4E4F-A274-7B06C41B96AD}"/>
              </a:ext>
            </a:extLst>
          </p:cNvPr>
          <p:cNvSpPr/>
          <p:nvPr/>
        </p:nvSpPr>
        <p:spPr>
          <a:xfrm>
            <a:off x="173628" y="1080597"/>
            <a:ext cx="3960000" cy="324000"/>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ot="0" spcFirstLastPara="0" vert="horz" wrap="square" lIns="0" tIns="72000" rIns="0" bIns="0" numCol="1" spcCol="0" rtlCol="0" fromWordArt="0" anchor="ctr" anchorCtr="0" forceAA="0" compatLnSpc="1">
            <a:prstTxWarp prst="textNoShape">
              <a:avLst/>
            </a:prstTxWarp>
            <a:noAutofit/>
          </a:bodyPr>
          <a:lstStyle/>
          <a:p>
            <a:pPr algn="ctr">
              <a:lnSpc>
                <a:spcPts val="1800"/>
              </a:lnSpc>
              <a:spcAft>
                <a:spcPts val="0"/>
              </a:spcAft>
            </a:pPr>
            <a:r>
              <a:rPr lang="ja-JP" altLang="en-US" sz="1600" b="1" kern="1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これからの社会（計画策定の背景）</a:t>
            </a:r>
          </a:p>
        </p:txBody>
      </p:sp>
      <p:sp>
        <p:nvSpPr>
          <p:cNvPr id="14" name="正方形/長方形 13"/>
          <p:cNvSpPr/>
          <p:nvPr/>
        </p:nvSpPr>
        <p:spPr>
          <a:xfrm>
            <a:off x="329151" y="1504214"/>
            <a:ext cx="9122427" cy="170572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975" indent="-180975"/>
            <a:r>
              <a:rPr kumimoji="1" lang="ja-JP" altLang="en-US" sz="1400" dirty="0" smtClean="0">
                <a:solidFill>
                  <a:schemeClr val="tx1"/>
                </a:solidFill>
              </a:rPr>
              <a:t>○人口</a:t>
            </a:r>
            <a:r>
              <a:rPr kumimoji="1" lang="ja-JP" altLang="en-US" sz="1400" dirty="0">
                <a:solidFill>
                  <a:schemeClr val="tx1"/>
                </a:solidFill>
              </a:rPr>
              <a:t>減少や</a:t>
            </a:r>
            <a:r>
              <a:rPr kumimoji="1" lang="ja-JP" altLang="en-US" sz="1400" dirty="0" smtClean="0">
                <a:solidFill>
                  <a:schemeClr val="tx1"/>
                </a:solidFill>
              </a:rPr>
              <a:t>高齢化、</a:t>
            </a:r>
            <a:r>
              <a:rPr kumimoji="1" lang="en-US" altLang="ja-JP" sz="1400" dirty="0" smtClean="0">
                <a:solidFill>
                  <a:schemeClr val="tx1"/>
                </a:solidFill>
              </a:rPr>
              <a:t>DX</a:t>
            </a:r>
            <a:r>
              <a:rPr kumimoji="1" lang="ja-JP" altLang="en-US" sz="1400" dirty="0" err="1" smtClean="0">
                <a:solidFill>
                  <a:schemeClr val="tx1"/>
                </a:solidFill>
              </a:rPr>
              <a:t>、</a:t>
            </a:r>
            <a:r>
              <a:rPr kumimoji="1" lang="ja-JP" altLang="en-US" sz="1400" dirty="0" smtClean="0">
                <a:solidFill>
                  <a:schemeClr val="tx1"/>
                </a:solidFill>
              </a:rPr>
              <a:t>グローバル化のこれまで以上の進行や、</a:t>
            </a:r>
            <a:r>
              <a:rPr kumimoji="1" lang="ja-JP" altLang="en-US" sz="1400" dirty="0">
                <a:solidFill>
                  <a:schemeClr val="tx1"/>
                </a:solidFill>
              </a:rPr>
              <a:t>新たな感染症の流行など、変動性、不確実性、複雑性、曖昧性の時代と称されるように</a:t>
            </a:r>
            <a:r>
              <a:rPr kumimoji="1" lang="ja-JP" altLang="en-US" sz="1400" dirty="0" smtClean="0">
                <a:solidFill>
                  <a:schemeClr val="tx1"/>
                </a:solidFill>
              </a:rPr>
              <a:t>、</a:t>
            </a:r>
            <a:r>
              <a:rPr kumimoji="1" lang="ja-JP" altLang="en-US" sz="1400" b="1" dirty="0" smtClean="0">
                <a:solidFill>
                  <a:schemeClr val="tx1"/>
                </a:solidFill>
              </a:rPr>
              <a:t>先</a:t>
            </a:r>
            <a:r>
              <a:rPr kumimoji="1" lang="ja-JP" altLang="en-US" sz="1400" b="1" dirty="0">
                <a:solidFill>
                  <a:schemeClr val="tx1"/>
                </a:solidFill>
              </a:rPr>
              <a:t>行きが不透明で将来の予想が困難な未来</a:t>
            </a:r>
            <a:r>
              <a:rPr kumimoji="1" lang="ja-JP" altLang="en-US" sz="1400" dirty="0">
                <a:solidFill>
                  <a:schemeClr val="tx1"/>
                </a:solidFill>
              </a:rPr>
              <a:t>を迎えようとして</a:t>
            </a:r>
            <a:r>
              <a:rPr kumimoji="1" lang="ja-JP" altLang="en-US" sz="1400" dirty="0" smtClean="0">
                <a:solidFill>
                  <a:schemeClr val="tx1"/>
                </a:solidFill>
              </a:rPr>
              <a:t>いる。</a:t>
            </a:r>
            <a:endParaRPr kumimoji="1" lang="en-US" altLang="ja-JP" sz="1400" dirty="0">
              <a:solidFill>
                <a:schemeClr val="tx1"/>
              </a:solidFill>
            </a:endParaRPr>
          </a:p>
          <a:p>
            <a:endParaRPr kumimoji="1" lang="en-US" altLang="ja-JP" sz="1400" dirty="0">
              <a:solidFill>
                <a:schemeClr val="tx1"/>
              </a:solidFill>
            </a:endParaRPr>
          </a:p>
          <a:p>
            <a:pPr>
              <a:lnSpc>
                <a:spcPts val="1800"/>
              </a:lnSpc>
            </a:pPr>
            <a:r>
              <a:rPr kumimoji="1" lang="ja-JP" altLang="en-US" sz="1400" dirty="0">
                <a:solidFill>
                  <a:schemeClr val="tx1"/>
                </a:solidFill>
              </a:rPr>
              <a:t>○私たちがめざす「</a:t>
            </a:r>
            <a:r>
              <a:rPr kumimoji="1" lang="en-US" altLang="ja-JP" sz="1400" dirty="0">
                <a:solidFill>
                  <a:schemeClr val="tx1"/>
                </a:solidFill>
              </a:rPr>
              <a:t>Society5.0</a:t>
            </a:r>
            <a:r>
              <a:rPr kumimoji="1" lang="ja-JP" altLang="en-US" sz="1400" dirty="0">
                <a:solidFill>
                  <a:schemeClr val="tx1"/>
                </a:solidFill>
              </a:rPr>
              <a:t>」は、</a:t>
            </a:r>
            <a:r>
              <a:rPr kumimoji="1" lang="en-US" altLang="ja-JP" sz="1400" dirty="0" err="1">
                <a:solidFill>
                  <a:schemeClr val="tx1"/>
                </a:solidFill>
              </a:rPr>
              <a:t>IoT</a:t>
            </a:r>
            <a:r>
              <a:rPr kumimoji="1" lang="ja-JP" altLang="en-US" sz="1400" dirty="0">
                <a:solidFill>
                  <a:schemeClr val="tx1"/>
                </a:solidFill>
              </a:rPr>
              <a:t>により全ての人とモノがつながり様々な知識・情報が共有されることや、</a:t>
            </a:r>
            <a:r>
              <a:rPr kumimoji="1" lang="en-US" altLang="ja-JP" sz="1400" dirty="0">
                <a:solidFill>
                  <a:schemeClr val="tx1"/>
                </a:solidFill>
              </a:rPr>
              <a:t>AI</a:t>
            </a:r>
            <a:r>
              <a:rPr kumimoji="1" lang="ja-JP" altLang="en-US" sz="1400" dirty="0">
                <a:solidFill>
                  <a:schemeClr val="tx1"/>
                </a:solidFill>
              </a:rPr>
              <a:t>・ロボット</a:t>
            </a:r>
            <a:endParaRPr kumimoji="1" lang="en-US" altLang="ja-JP" sz="1400" dirty="0">
              <a:solidFill>
                <a:schemeClr val="tx1"/>
              </a:solidFill>
            </a:endParaRPr>
          </a:p>
          <a:p>
            <a:pPr>
              <a:lnSpc>
                <a:spcPts val="1800"/>
              </a:lnSpc>
            </a:pPr>
            <a:r>
              <a:rPr kumimoji="1" lang="en-US" altLang="ja-JP" sz="1400" dirty="0">
                <a:solidFill>
                  <a:schemeClr val="tx1"/>
                </a:solidFill>
              </a:rPr>
              <a:t>   </a:t>
            </a:r>
            <a:r>
              <a:rPr kumimoji="1" lang="ja-JP" altLang="en-US" sz="1400" dirty="0">
                <a:solidFill>
                  <a:schemeClr val="tx1"/>
                </a:solidFill>
              </a:rPr>
              <a:t>などの技術の進展により、新たな価値が生み出され、社会課題を克服する</a:t>
            </a:r>
            <a:r>
              <a:rPr lang="ja-JP" altLang="en-US" sz="1400" dirty="0" smtClean="0">
                <a:solidFill>
                  <a:schemeClr val="tx1"/>
                </a:solidFill>
              </a:rPr>
              <a:t>社会。</a:t>
            </a:r>
            <a:endParaRPr lang="en-US" altLang="ja-JP" sz="1400" dirty="0" smtClean="0">
              <a:solidFill>
                <a:schemeClr val="tx1"/>
              </a:solidFill>
            </a:endParaRPr>
          </a:p>
        </p:txBody>
      </p:sp>
      <p:sp>
        <p:nvSpPr>
          <p:cNvPr id="23" name="正方形/長方形 22"/>
          <p:cNvSpPr/>
          <p:nvPr/>
        </p:nvSpPr>
        <p:spPr>
          <a:xfrm>
            <a:off x="329151" y="5522061"/>
            <a:ext cx="9079245" cy="9733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39090" y="4522874"/>
            <a:ext cx="9312488" cy="769441"/>
          </a:xfrm>
          <a:prstGeom prst="rect">
            <a:avLst/>
          </a:prstGeom>
        </p:spPr>
        <p:txBody>
          <a:bodyPr wrap="square" lIns="0" tIns="0" rIns="0" bIns="0">
            <a:spAutoFit/>
          </a:bodyPr>
          <a:lstStyle/>
          <a:p>
            <a:pPr algn="just">
              <a:lnSpc>
                <a:spcPts val="2000"/>
              </a:lnSpc>
              <a:spcAft>
                <a:spcPts val="0"/>
              </a:spcAft>
            </a:pPr>
            <a:r>
              <a:rPr lang="ja-JP" altLang="en-US" sz="1600" kern="100" dirty="0">
                <a:latin typeface="+mj-lt"/>
                <a:ea typeface="メイリオ" panose="020B0604030504040204" pitchFamily="50" charset="-128"/>
                <a:cs typeface="Times New Roman" panose="02020603050405020304" pitchFamily="18" charset="0"/>
              </a:rPr>
              <a:t>　</a:t>
            </a:r>
            <a:r>
              <a:rPr lang="ja-JP" altLang="en-US" sz="1600" kern="100" dirty="0">
                <a:latin typeface="+mj-ea"/>
                <a:ea typeface="+mj-ea"/>
                <a:cs typeface="Times New Roman" panose="02020603050405020304" pitchFamily="18" charset="0"/>
              </a:rPr>
              <a:t>急激に変化する時代の中で、一人ひとりの児童生徒が、</a:t>
            </a:r>
            <a:r>
              <a:rPr lang="ja-JP" altLang="en-US" sz="1600" b="1" kern="100" dirty="0">
                <a:latin typeface="+mj-ea"/>
                <a:ea typeface="+mj-ea"/>
                <a:cs typeface="Times New Roman" panose="02020603050405020304" pitchFamily="18" charset="0"/>
              </a:rPr>
              <a:t>自分の良さや可能性を認識</a:t>
            </a:r>
            <a:r>
              <a:rPr lang="ja-JP" altLang="en-US" sz="1600" kern="100" dirty="0">
                <a:latin typeface="+mj-ea"/>
                <a:ea typeface="+mj-ea"/>
                <a:cs typeface="Times New Roman" panose="02020603050405020304" pitchFamily="18" charset="0"/>
              </a:rPr>
              <a:t>するとともに、あらゆる</a:t>
            </a:r>
            <a:endParaRPr lang="en-US" altLang="ja-JP" sz="1600" kern="100" dirty="0">
              <a:latin typeface="+mj-ea"/>
              <a:ea typeface="+mj-ea"/>
              <a:cs typeface="Times New Roman" panose="02020603050405020304" pitchFamily="18" charset="0"/>
            </a:endParaRPr>
          </a:p>
          <a:p>
            <a:pPr algn="just">
              <a:lnSpc>
                <a:spcPts val="2000"/>
              </a:lnSpc>
              <a:spcAft>
                <a:spcPts val="0"/>
              </a:spcAft>
            </a:pPr>
            <a:r>
              <a:rPr lang="en-US" altLang="ja-JP" sz="1600" b="1" kern="100" dirty="0">
                <a:latin typeface="+mj-ea"/>
                <a:ea typeface="+mj-ea"/>
                <a:cs typeface="Times New Roman" panose="02020603050405020304" pitchFamily="18" charset="0"/>
              </a:rPr>
              <a:t>   </a:t>
            </a:r>
            <a:r>
              <a:rPr lang="ja-JP" altLang="en-US" sz="1600" b="1" kern="100" dirty="0">
                <a:latin typeface="+mj-ea"/>
                <a:ea typeface="+mj-ea"/>
                <a:cs typeface="Times New Roman" panose="02020603050405020304" pitchFamily="18" charset="0"/>
              </a:rPr>
              <a:t>他者を価値のある存在として尊重</a:t>
            </a:r>
            <a:r>
              <a:rPr lang="ja-JP" altLang="en-US" sz="1600" kern="100" dirty="0">
                <a:latin typeface="+mj-ea"/>
                <a:ea typeface="+mj-ea"/>
                <a:cs typeface="Times New Roman" panose="02020603050405020304" pitchFamily="18" charset="0"/>
              </a:rPr>
              <a:t>し、多様な人々と協働しながら様々な社会的変化を乗り越え、</a:t>
            </a:r>
            <a:r>
              <a:rPr lang="ja-JP" altLang="en-US" sz="1600" b="1" kern="100" dirty="0">
                <a:latin typeface="+mj-ea"/>
                <a:ea typeface="+mj-ea"/>
                <a:cs typeface="Times New Roman" panose="02020603050405020304" pitchFamily="18" charset="0"/>
              </a:rPr>
              <a:t>豊かな人生を</a:t>
            </a:r>
            <a:endParaRPr lang="en-US" altLang="ja-JP" sz="1600" b="1" kern="100" dirty="0">
              <a:latin typeface="+mj-ea"/>
              <a:ea typeface="+mj-ea"/>
              <a:cs typeface="Times New Roman" panose="02020603050405020304" pitchFamily="18" charset="0"/>
            </a:endParaRPr>
          </a:p>
          <a:p>
            <a:pPr algn="just">
              <a:lnSpc>
                <a:spcPts val="2000"/>
              </a:lnSpc>
              <a:spcAft>
                <a:spcPts val="0"/>
              </a:spcAft>
            </a:pPr>
            <a:r>
              <a:rPr lang="ja-JP" altLang="en-US" sz="1600" b="1" kern="100" dirty="0">
                <a:latin typeface="+mj-ea"/>
                <a:ea typeface="+mj-ea"/>
                <a:cs typeface="Times New Roman" panose="02020603050405020304" pitchFamily="18" charset="0"/>
              </a:rPr>
              <a:t>　 切り拓き、持続可能な社会の創り手</a:t>
            </a:r>
            <a:r>
              <a:rPr lang="ja-JP" altLang="en-US" sz="1600" kern="100" dirty="0">
                <a:latin typeface="+mj-ea"/>
                <a:ea typeface="+mj-ea"/>
                <a:cs typeface="Times New Roman" panose="02020603050405020304" pitchFamily="18" charset="0"/>
              </a:rPr>
              <a:t>となることができるよう、</a:t>
            </a:r>
            <a:r>
              <a:rPr lang="ja-JP" altLang="en-US" sz="1600" b="1" kern="100" dirty="0">
                <a:latin typeface="+mj-ea"/>
                <a:ea typeface="+mj-ea"/>
                <a:cs typeface="Times New Roman" panose="02020603050405020304" pitchFamily="18" charset="0"/>
              </a:rPr>
              <a:t>その資質・能力を育成</a:t>
            </a:r>
            <a:endParaRPr lang="ja-JP" altLang="en-US" sz="1600" kern="100" dirty="0">
              <a:latin typeface="+mj-ea"/>
              <a:ea typeface="+mj-ea"/>
              <a:cs typeface="Times New Roman" panose="02020603050405020304" pitchFamily="18" charset="0"/>
            </a:endParaRPr>
          </a:p>
        </p:txBody>
      </p:sp>
      <p:sp>
        <p:nvSpPr>
          <p:cNvPr id="26" name="正方形/長方形 25"/>
          <p:cNvSpPr/>
          <p:nvPr/>
        </p:nvSpPr>
        <p:spPr>
          <a:xfrm>
            <a:off x="432088" y="5624031"/>
            <a:ext cx="6256966" cy="769441"/>
          </a:xfrm>
          <a:prstGeom prst="rect">
            <a:avLst/>
          </a:prstGeom>
        </p:spPr>
        <p:txBody>
          <a:bodyPr wrap="square" lIns="0" tIns="0" rIns="0" bIns="0">
            <a:spAutoFit/>
          </a:bodyPr>
          <a:lstStyle/>
          <a:p>
            <a:pPr>
              <a:lnSpc>
                <a:spcPts val="2000"/>
              </a:lnSpc>
              <a:spcAft>
                <a:spcPts val="0"/>
              </a:spcAft>
            </a:pP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　人生を自ら切り拓いていく人</a:t>
            </a:r>
            <a:endParaRPr lang="en-US" altLang="ja-JP" sz="16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nSpc>
                <a:spcPts val="2000"/>
              </a:lnSpc>
              <a:spcAft>
                <a:spcPts val="0"/>
              </a:spcAft>
            </a:pP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　認め合い、尊重し、協働していく人</a:t>
            </a:r>
            <a:endParaRPr lang="en-US" altLang="ja-JP" sz="16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nSpc>
                <a:spcPts val="2000"/>
              </a:lnSpc>
              <a:spcAft>
                <a:spcPts val="0"/>
              </a:spcAft>
            </a:pP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　世界や地域とつながり、社会に貢献していく人</a:t>
            </a:r>
          </a:p>
        </p:txBody>
      </p:sp>
      <p:sp>
        <p:nvSpPr>
          <p:cNvPr id="3" name="テキスト ボックス 2"/>
          <p:cNvSpPr txBox="1"/>
          <p:nvPr/>
        </p:nvSpPr>
        <p:spPr>
          <a:xfrm>
            <a:off x="329151" y="3309554"/>
            <a:ext cx="9273768" cy="338554"/>
          </a:xfrm>
          <a:prstGeom prst="rect">
            <a:avLst/>
          </a:prstGeom>
          <a:noFill/>
        </p:spPr>
        <p:txBody>
          <a:bodyPr wrap="square" rtlCol="0">
            <a:spAutoFit/>
          </a:bodyPr>
          <a:lstStyle/>
          <a:p>
            <a:pPr marL="177800" indent="-177800"/>
            <a:r>
              <a:rPr kumimoji="1" lang="ja-JP" altLang="en-US" sz="1600" dirty="0"/>
              <a:t>➡将来予測が困難となる時代を</a:t>
            </a:r>
            <a:r>
              <a:rPr kumimoji="1" lang="ja-JP" altLang="en-US" sz="1600" dirty="0" smtClean="0"/>
              <a:t>迎える一方、誰</a:t>
            </a:r>
            <a:r>
              <a:rPr kumimoji="1" lang="ja-JP" altLang="en-US" sz="1600" dirty="0"/>
              <a:t>もが活躍し、様々な社会課題を解決できる</a:t>
            </a:r>
            <a:r>
              <a:rPr kumimoji="1" lang="ja-JP" altLang="en-US" sz="1600" dirty="0" smtClean="0"/>
              <a:t>可能性。</a:t>
            </a:r>
            <a:endParaRPr kumimoji="1" lang="en-US" altLang="ja-JP" sz="1600" dirty="0"/>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10</a:t>
            </a:fld>
            <a:endParaRPr kumimoji="1" lang="ja-JP" altLang="en-US" dirty="0"/>
          </a:p>
        </p:txBody>
      </p:sp>
    </p:spTree>
    <p:extLst>
      <p:ext uri="{BB962C8B-B14F-4D97-AF65-F5344CB8AC3E}">
        <p14:creationId xmlns:p14="http://schemas.microsoft.com/office/powerpoint/2010/main" val="319115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082126715"/>
              </p:ext>
            </p:extLst>
          </p:nvPr>
        </p:nvGraphicFramePr>
        <p:xfrm>
          <a:off x="690946" y="2424229"/>
          <a:ext cx="8751227" cy="3942061"/>
        </p:xfrm>
        <a:graphic>
          <a:graphicData uri="http://schemas.openxmlformats.org/drawingml/2006/table">
            <a:tbl>
              <a:tblPr firstRow="1" bandRow="1">
                <a:tableStyleId>{5C22544A-7EE6-4342-B048-85BDC9FD1C3A}</a:tableStyleId>
              </a:tblPr>
              <a:tblGrid>
                <a:gridCol w="1604993">
                  <a:extLst>
                    <a:ext uri="{9D8B030D-6E8A-4147-A177-3AD203B41FA5}">
                      <a16:colId xmlns:a16="http://schemas.microsoft.com/office/drawing/2014/main" val="3241218250"/>
                    </a:ext>
                  </a:extLst>
                </a:gridCol>
                <a:gridCol w="7146234">
                  <a:extLst>
                    <a:ext uri="{9D8B030D-6E8A-4147-A177-3AD203B41FA5}">
                      <a16:colId xmlns:a16="http://schemas.microsoft.com/office/drawing/2014/main" val="2969099481"/>
                    </a:ext>
                  </a:extLst>
                </a:gridCol>
              </a:tblGrid>
              <a:tr h="166289">
                <a:tc>
                  <a:txBody>
                    <a:bodyP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基本方針</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a:solidFill>
                            <a:schemeClr val="tx1"/>
                          </a:solidFill>
                          <a:latin typeface="メイリオ" panose="020B0604030504040204" pitchFamily="50" charset="-128"/>
                          <a:ea typeface="メイリオ" panose="020B0604030504040204" pitchFamily="50" charset="-128"/>
                        </a:rPr>
                        <a:t>主な内容</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0368153"/>
                  </a:ext>
                </a:extLst>
              </a:tr>
              <a:tr h="539396">
                <a:tc>
                  <a:txBody>
                    <a:bodyPr/>
                    <a:lstStyle/>
                    <a:p>
                      <a:pPr algn="l">
                        <a:lnSpc>
                          <a:spcPct val="100000"/>
                        </a:lnSpc>
                        <a:spcAft>
                          <a:spcPts val="0"/>
                        </a:spcAft>
                      </a:pPr>
                      <a:r>
                        <a:rPr lang="ja-JP"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①確かな学力の定着と</a:t>
                      </a:r>
                      <a:endParaRPr lang="en-US" altLang="ja-JP"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ct val="100000"/>
                        </a:lnSpc>
                        <a:spcAft>
                          <a:spcPts val="0"/>
                        </a:spcAft>
                      </a:pPr>
                      <a:r>
                        <a:rPr lang="ja-JP" altLang="en-US"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学びの深化</a:t>
                      </a:r>
                      <a:endParaRPr lang="ja-JP" sz="9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36000" marB="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kumimoji="1" lang="ja-JP" altLang="en-US" sz="950" dirty="0">
                          <a:solidFill>
                            <a:schemeClr val="tx1"/>
                          </a:solidFill>
                          <a:latin typeface="メイリオ" panose="020B0604030504040204" pitchFamily="50" charset="-128"/>
                          <a:ea typeface="メイリオ" panose="020B0604030504040204" pitchFamily="50" charset="-128"/>
                        </a:rPr>
                        <a:t>○確かな学力や探究する力を身に</a:t>
                      </a:r>
                      <a:r>
                        <a:rPr kumimoji="1" lang="ja-JP" altLang="en-US" sz="950" dirty="0" smtClean="0">
                          <a:solidFill>
                            <a:schemeClr val="tx1"/>
                          </a:solidFill>
                          <a:latin typeface="メイリオ" panose="020B0604030504040204" pitchFamily="50" charset="-128"/>
                          <a:ea typeface="メイリオ" panose="020B0604030504040204" pitchFamily="50" charset="-128"/>
                        </a:rPr>
                        <a:t>付ける。</a:t>
                      </a:r>
                      <a:endParaRPr kumimoji="1" lang="ja-JP" altLang="en-US" sz="950" dirty="0">
                        <a:solidFill>
                          <a:schemeClr val="tx1"/>
                        </a:solidFill>
                        <a:latin typeface="メイリオ" panose="020B0604030504040204" pitchFamily="50" charset="-128"/>
                        <a:ea typeface="メイリオ" panose="020B0604030504040204" pitchFamily="50" charset="-128"/>
                      </a:endParaRPr>
                    </a:p>
                    <a:p>
                      <a:pPr marL="182563" indent="-182563"/>
                      <a:r>
                        <a:rPr kumimoji="1" lang="ja-JP" altLang="en-US" sz="950" dirty="0">
                          <a:solidFill>
                            <a:schemeClr val="tx1"/>
                          </a:solidFill>
                          <a:latin typeface="メイリオ" panose="020B0604030504040204" pitchFamily="50" charset="-128"/>
                          <a:ea typeface="メイリオ" panose="020B0604030504040204" pitchFamily="50" charset="-128"/>
                        </a:rPr>
                        <a:t>○国際社会で活躍する人材の育成や学び直しの提供など、子どもの多様なニーズ</a:t>
                      </a:r>
                      <a:r>
                        <a:rPr kumimoji="1" lang="ja-JP" altLang="en-US" sz="950" dirty="0" smtClean="0">
                          <a:solidFill>
                            <a:schemeClr val="tx1"/>
                          </a:solidFill>
                          <a:latin typeface="メイリオ" panose="020B0604030504040204" pitchFamily="50" charset="-128"/>
                          <a:ea typeface="メイリオ" panose="020B0604030504040204" pitchFamily="50" charset="-128"/>
                        </a:rPr>
                        <a:t>に応じた</a:t>
                      </a:r>
                      <a:r>
                        <a:rPr kumimoji="1" lang="ja-JP" altLang="en-US" sz="950" dirty="0">
                          <a:solidFill>
                            <a:schemeClr val="tx1"/>
                          </a:solidFill>
                          <a:latin typeface="メイリオ" panose="020B0604030504040204" pitchFamily="50" charset="-128"/>
                          <a:ea typeface="メイリオ" panose="020B0604030504040204" pitchFamily="50" charset="-128"/>
                        </a:rPr>
                        <a:t>学びを実現</a:t>
                      </a:r>
                      <a:r>
                        <a:rPr kumimoji="1" lang="ja-JP" altLang="en-US" sz="950" dirty="0" smtClean="0">
                          <a:solidFill>
                            <a:schemeClr val="tx1"/>
                          </a:solidFill>
                          <a:latin typeface="メイリオ" panose="020B0604030504040204" pitchFamily="50" charset="-128"/>
                          <a:ea typeface="メイリオ" panose="020B0604030504040204" pitchFamily="50" charset="-128"/>
                        </a:rPr>
                        <a:t>する。</a:t>
                      </a:r>
                      <a:endParaRPr kumimoji="1" lang="en-US" altLang="ja-JP" sz="950" dirty="0" smtClean="0">
                        <a:solidFill>
                          <a:schemeClr val="tx1"/>
                        </a:solidFill>
                        <a:latin typeface="メイリオ" panose="020B0604030504040204" pitchFamily="50" charset="-128"/>
                        <a:ea typeface="メイリオ" panose="020B0604030504040204" pitchFamily="50" charset="-128"/>
                      </a:endParaRPr>
                    </a:p>
                    <a:p>
                      <a:pPr marL="182563" indent="-182563"/>
                      <a:r>
                        <a:rPr kumimoji="1" lang="ja-JP" altLang="en-US" sz="950" dirty="0" smtClean="0">
                          <a:solidFill>
                            <a:schemeClr val="tx1"/>
                          </a:solidFill>
                          <a:latin typeface="メイリオ" panose="020B0604030504040204" pitchFamily="50" charset="-128"/>
                          <a:ea typeface="メイリオ" panose="020B0604030504040204" pitchFamily="50" charset="-128"/>
                        </a:rPr>
                        <a:t>○一人ひとりの教育的ニーズに対応した支援体制や教育環境の充実によって、教育の機会均等の確保を図る。</a:t>
                      </a:r>
                    </a:p>
                  </a:txBody>
                  <a:tcPr marL="0" marR="0" marT="36000" marB="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5156511"/>
                  </a:ext>
                </a:extLst>
              </a:tr>
              <a:tr h="539396">
                <a:tc>
                  <a:txBody>
                    <a:bodyPr/>
                    <a:lstStyle/>
                    <a:p>
                      <a:pPr algn="l">
                        <a:lnSpc>
                          <a:spcPct val="100000"/>
                        </a:lnSpc>
                        <a:spcAft>
                          <a:spcPts val="0"/>
                        </a:spcAft>
                      </a:pPr>
                      <a:r>
                        <a:rPr lang="ja-JP"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②豊かな心と</a:t>
                      </a:r>
                      <a:endParaRPr lang="en-US" altLang="ja-JP"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ct val="100000"/>
                        </a:lnSpc>
                        <a:spcAft>
                          <a:spcPts val="0"/>
                        </a:spcAft>
                      </a:pPr>
                      <a:r>
                        <a:rPr lang="ja-JP" altLang="en-US"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健やかな体の育成</a:t>
                      </a:r>
                      <a:endParaRPr lang="ja-JP" sz="9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36000" marB="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88900" indent="-88900"/>
                      <a:r>
                        <a:rPr kumimoji="1" lang="ja-JP" altLang="en-US" sz="950" dirty="0">
                          <a:solidFill>
                            <a:schemeClr val="tx1"/>
                          </a:solidFill>
                          <a:latin typeface="メイリオ" panose="020B0604030504040204" pitchFamily="50" charset="-128"/>
                          <a:ea typeface="メイリオ" panose="020B0604030504040204" pitchFamily="50" charset="-128"/>
                        </a:rPr>
                        <a:t>○命の大切さや他者への思いやり</a:t>
                      </a:r>
                      <a:r>
                        <a:rPr kumimoji="1" lang="ja-JP" altLang="en-US" sz="950" dirty="0" smtClean="0">
                          <a:solidFill>
                            <a:schemeClr val="tx1"/>
                          </a:solidFill>
                          <a:latin typeface="メイリオ" panose="020B0604030504040204" pitchFamily="50" charset="-128"/>
                          <a:ea typeface="メイリオ" panose="020B0604030504040204" pitchFamily="50" charset="-128"/>
                        </a:rPr>
                        <a:t>、多様性</a:t>
                      </a:r>
                      <a:r>
                        <a:rPr kumimoji="1" lang="ja-JP" altLang="en-US" sz="9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の尊重</a:t>
                      </a:r>
                      <a:r>
                        <a:rPr kumimoji="1" lang="ja-JP" altLang="en-US" sz="950" dirty="0" smtClean="0">
                          <a:solidFill>
                            <a:schemeClr val="tx1"/>
                          </a:solidFill>
                          <a:latin typeface="メイリオ" panose="020B0604030504040204" pitchFamily="50" charset="-128"/>
                          <a:ea typeface="メイリオ" panose="020B0604030504040204" pitchFamily="50" charset="-128"/>
                        </a:rPr>
                        <a:t>を</a:t>
                      </a:r>
                      <a:r>
                        <a:rPr kumimoji="1" lang="ja-JP" altLang="en-US" sz="950" dirty="0">
                          <a:solidFill>
                            <a:schemeClr val="tx1"/>
                          </a:solidFill>
                          <a:latin typeface="メイリオ" panose="020B0604030504040204" pitchFamily="50" charset="-128"/>
                          <a:ea typeface="メイリオ" panose="020B0604030504040204" pitchFamily="50" charset="-128"/>
                        </a:rPr>
                        <a:t>認め合う心を学ぶことにより</a:t>
                      </a:r>
                      <a:r>
                        <a:rPr kumimoji="1" lang="ja-JP" altLang="en-US" sz="950" dirty="0" smtClean="0">
                          <a:solidFill>
                            <a:schemeClr val="tx1"/>
                          </a:solidFill>
                          <a:latin typeface="メイリオ" panose="020B0604030504040204" pitchFamily="50" charset="-128"/>
                          <a:ea typeface="メイリオ" panose="020B0604030504040204" pitchFamily="50" charset="-128"/>
                        </a:rPr>
                        <a:t>、子ども</a:t>
                      </a:r>
                      <a:r>
                        <a:rPr kumimoji="1" lang="ja-JP" altLang="en-US" sz="950" dirty="0">
                          <a:solidFill>
                            <a:schemeClr val="tx1"/>
                          </a:solidFill>
                          <a:latin typeface="メイリオ" panose="020B0604030504040204" pitchFamily="50" charset="-128"/>
                          <a:ea typeface="メイリオ" panose="020B0604030504040204" pitchFamily="50" charset="-128"/>
                        </a:rPr>
                        <a:t>の豊かな</a:t>
                      </a:r>
                      <a:r>
                        <a:rPr kumimoji="1" lang="ja-JP" altLang="en-US" sz="950" dirty="0" smtClean="0">
                          <a:solidFill>
                            <a:schemeClr val="tx1"/>
                          </a:solidFill>
                          <a:latin typeface="メイリオ" panose="020B0604030504040204" pitchFamily="50" charset="-128"/>
                          <a:ea typeface="メイリオ" panose="020B0604030504040204" pitchFamily="50" charset="-128"/>
                        </a:rPr>
                        <a:t>心や人権意識をはぐくむ。</a:t>
                      </a:r>
                      <a:endParaRPr kumimoji="1" lang="ja-JP" altLang="en-US" sz="950" dirty="0">
                        <a:solidFill>
                          <a:schemeClr val="tx1"/>
                        </a:solidFill>
                        <a:latin typeface="メイリオ" panose="020B0604030504040204" pitchFamily="50" charset="-128"/>
                        <a:ea typeface="メイリオ" panose="020B0604030504040204" pitchFamily="50" charset="-128"/>
                      </a:endParaRPr>
                    </a:p>
                    <a:p>
                      <a:pPr marL="88900" indent="-88900"/>
                      <a:r>
                        <a:rPr kumimoji="1" lang="ja-JP" altLang="en-US" sz="950" dirty="0">
                          <a:solidFill>
                            <a:schemeClr val="tx1"/>
                          </a:solidFill>
                          <a:latin typeface="メイリオ" panose="020B0604030504040204" pitchFamily="50" charset="-128"/>
                          <a:ea typeface="メイリオ" panose="020B0604030504040204" pitchFamily="50" charset="-128"/>
                        </a:rPr>
                        <a:t>○教育活動全般により体力向上を図るとともに、子どもが規則正しい生活習慣等</a:t>
                      </a:r>
                      <a:r>
                        <a:rPr kumimoji="1" lang="ja-JP" altLang="en-US" sz="950" dirty="0" smtClean="0">
                          <a:solidFill>
                            <a:schemeClr val="tx1"/>
                          </a:solidFill>
                          <a:latin typeface="メイリオ" panose="020B0604030504040204" pitchFamily="50" charset="-128"/>
                          <a:ea typeface="メイリオ" panose="020B0604030504040204" pitchFamily="50" charset="-128"/>
                        </a:rPr>
                        <a:t>を身</a:t>
                      </a:r>
                      <a:r>
                        <a:rPr kumimoji="1" lang="ja-JP" altLang="en-US" sz="950" dirty="0">
                          <a:solidFill>
                            <a:schemeClr val="tx1"/>
                          </a:solidFill>
                          <a:latin typeface="メイリオ" panose="020B0604030504040204" pitchFamily="50" charset="-128"/>
                          <a:ea typeface="メイリオ" panose="020B0604030504040204" pitchFamily="50" charset="-128"/>
                        </a:rPr>
                        <a:t>に付けることで健やかな体づくりに</a:t>
                      </a:r>
                      <a:r>
                        <a:rPr kumimoji="1" lang="ja-JP" altLang="en-US" sz="950" dirty="0" smtClean="0">
                          <a:solidFill>
                            <a:schemeClr val="tx1"/>
                          </a:solidFill>
                          <a:latin typeface="メイリオ" panose="020B0604030504040204" pitchFamily="50" charset="-128"/>
                          <a:ea typeface="メイリオ" panose="020B0604030504040204" pitchFamily="50" charset="-128"/>
                        </a:rPr>
                        <a:t>つなげる。</a:t>
                      </a:r>
                      <a:endParaRPr kumimoji="1" lang="ja-JP" altLang="en-US" sz="950" dirty="0">
                        <a:solidFill>
                          <a:schemeClr val="tx1"/>
                        </a:solidFill>
                        <a:latin typeface="メイリオ" panose="020B0604030504040204" pitchFamily="50" charset="-128"/>
                        <a:ea typeface="メイリオ" panose="020B0604030504040204" pitchFamily="50" charset="-128"/>
                      </a:endParaRPr>
                    </a:p>
                  </a:txBody>
                  <a:tcPr marL="0" marR="0" marT="36000" marB="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6631885"/>
                  </a:ext>
                </a:extLst>
              </a:tr>
              <a:tr h="539396">
                <a:tc>
                  <a:txBody>
                    <a:bodyPr/>
                    <a:lstStyle/>
                    <a:p>
                      <a:pPr algn="l">
                        <a:lnSpc>
                          <a:spcPct val="100000"/>
                        </a:lnSpc>
                        <a:spcAft>
                          <a:spcPts val="0"/>
                        </a:spcAft>
                      </a:pPr>
                      <a:r>
                        <a:rPr lang="ja-JP"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③将来をみすえた</a:t>
                      </a:r>
                      <a:endParaRPr lang="en-US" altLang="ja-JP"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ct val="100000"/>
                        </a:lnSpc>
                        <a:spcAft>
                          <a:spcPts val="0"/>
                        </a:spcAft>
                      </a:pPr>
                      <a:r>
                        <a:rPr lang="ja-JP" altLang="en-US"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95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自主性・自立性の育成</a:t>
                      </a:r>
                      <a:endParaRPr lang="ja-JP" sz="9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36000" marB="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kumimoji="1" lang="ja-JP" altLang="en-US" sz="950" dirty="0">
                          <a:solidFill>
                            <a:schemeClr val="tx1"/>
                          </a:solidFill>
                          <a:latin typeface="メイリオ" panose="020B0604030504040204" pitchFamily="50" charset="-128"/>
                          <a:ea typeface="メイリオ" panose="020B0604030504040204" pitchFamily="50" charset="-128"/>
                        </a:rPr>
                        <a:t>○自分らしい生き方や社会での役割、それらの価値を見出す様々な機会の拡充を</a:t>
                      </a:r>
                      <a:r>
                        <a:rPr kumimoji="1" lang="ja-JP" altLang="en-US" sz="950" dirty="0" smtClean="0">
                          <a:solidFill>
                            <a:schemeClr val="tx1"/>
                          </a:solidFill>
                          <a:latin typeface="メイリオ" panose="020B0604030504040204" pitchFamily="50" charset="-128"/>
                          <a:ea typeface="メイリオ" panose="020B0604030504040204" pitchFamily="50" charset="-128"/>
                        </a:rPr>
                        <a:t>図る。</a:t>
                      </a:r>
                      <a:endParaRPr kumimoji="1" lang="ja-JP" altLang="en-US" sz="950" dirty="0">
                        <a:solidFill>
                          <a:schemeClr val="tx1"/>
                        </a:solidFill>
                        <a:latin typeface="メイリオ" panose="020B0604030504040204" pitchFamily="50" charset="-128"/>
                        <a:ea typeface="メイリオ" panose="020B0604030504040204" pitchFamily="50" charset="-128"/>
                      </a:endParaRPr>
                    </a:p>
                    <a:p>
                      <a:r>
                        <a:rPr kumimoji="1" lang="ja-JP" altLang="en-US" sz="950" dirty="0">
                          <a:solidFill>
                            <a:schemeClr val="tx1"/>
                          </a:solidFill>
                          <a:latin typeface="メイリオ" panose="020B0604030504040204" pitchFamily="50" charset="-128"/>
                          <a:ea typeface="メイリオ" panose="020B0604030504040204" pitchFamily="50" charset="-128"/>
                        </a:rPr>
                        <a:t>○幼児教育の質の向上</a:t>
                      </a:r>
                      <a:r>
                        <a:rPr kumimoji="1" lang="ja-JP" altLang="en-US" sz="950" dirty="0" smtClean="0">
                          <a:solidFill>
                            <a:schemeClr val="tx1"/>
                          </a:solidFill>
                          <a:latin typeface="メイリオ" panose="020B0604030504040204" pitchFamily="50" charset="-128"/>
                          <a:ea typeface="メイリオ" panose="020B0604030504040204" pitchFamily="50" charset="-128"/>
                        </a:rPr>
                        <a:t>を含む、</a:t>
                      </a:r>
                      <a:r>
                        <a:rPr kumimoji="1" lang="ja-JP" altLang="en-US" sz="950" dirty="0">
                          <a:solidFill>
                            <a:schemeClr val="tx1"/>
                          </a:solidFill>
                          <a:latin typeface="メイリオ" panose="020B0604030504040204" pitchFamily="50" charset="-128"/>
                          <a:ea typeface="メイリオ" panose="020B0604030504040204" pitchFamily="50" charset="-128"/>
                        </a:rPr>
                        <a:t>発達段階に応じた取組みを</a:t>
                      </a:r>
                      <a:r>
                        <a:rPr kumimoji="1" lang="ja-JP" altLang="en-US" sz="950" dirty="0" smtClean="0">
                          <a:solidFill>
                            <a:schemeClr val="tx1"/>
                          </a:solidFill>
                          <a:latin typeface="メイリオ" panose="020B0604030504040204" pitchFamily="50" charset="-128"/>
                          <a:ea typeface="メイリオ" panose="020B0604030504040204" pitchFamily="50" charset="-128"/>
                        </a:rPr>
                        <a:t>促進。</a:t>
                      </a:r>
                      <a:endParaRPr kumimoji="1" lang="ja-JP" altLang="en-US" sz="950" dirty="0">
                        <a:solidFill>
                          <a:schemeClr val="tx1"/>
                        </a:solidFill>
                        <a:latin typeface="メイリオ" panose="020B0604030504040204" pitchFamily="50" charset="-128"/>
                        <a:ea typeface="メイリオ" panose="020B0604030504040204" pitchFamily="50" charset="-128"/>
                      </a:endParaRPr>
                    </a:p>
                    <a:p>
                      <a:r>
                        <a:rPr kumimoji="1" lang="ja-JP" altLang="en-US" sz="950" dirty="0">
                          <a:solidFill>
                            <a:schemeClr val="tx1"/>
                          </a:solidFill>
                          <a:latin typeface="メイリオ" panose="020B0604030504040204" pitchFamily="50" charset="-128"/>
                          <a:ea typeface="メイリオ" panose="020B0604030504040204" pitchFamily="50" charset="-128"/>
                        </a:rPr>
                        <a:t>○子どもが自身の個性・特性を把握し</a:t>
                      </a:r>
                      <a:r>
                        <a:rPr kumimoji="1" lang="ja-JP" altLang="en-US" sz="950" dirty="0" smtClean="0">
                          <a:solidFill>
                            <a:schemeClr val="tx1"/>
                          </a:solidFill>
                          <a:latin typeface="メイリオ" panose="020B0604030504040204" pitchFamily="50" charset="-128"/>
                          <a:ea typeface="メイリオ" panose="020B0604030504040204" pitchFamily="50" charset="-128"/>
                        </a:rPr>
                        <a:t>、小中</a:t>
                      </a:r>
                      <a:r>
                        <a:rPr kumimoji="1" lang="ja-JP" altLang="en-US" sz="950" dirty="0">
                          <a:solidFill>
                            <a:schemeClr val="tx1"/>
                          </a:solidFill>
                          <a:latin typeface="メイリオ" panose="020B0604030504040204" pitchFamily="50" charset="-128"/>
                          <a:ea typeface="メイリオ" panose="020B0604030504040204" pitchFamily="50" charset="-128"/>
                        </a:rPr>
                        <a:t>高一貫</a:t>
                      </a:r>
                      <a:r>
                        <a:rPr kumimoji="1" lang="ja-JP" altLang="en-US" sz="950" dirty="0" smtClean="0">
                          <a:solidFill>
                            <a:schemeClr val="tx1"/>
                          </a:solidFill>
                          <a:latin typeface="メイリオ" panose="020B0604030504040204" pitchFamily="50" charset="-128"/>
                          <a:ea typeface="メイリオ" panose="020B0604030504040204" pitchFamily="50" charset="-128"/>
                        </a:rPr>
                        <a:t>したキャリア</a:t>
                      </a:r>
                      <a:r>
                        <a:rPr kumimoji="1" lang="ja-JP" altLang="en-US" sz="950" dirty="0">
                          <a:solidFill>
                            <a:schemeClr val="tx1"/>
                          </a:solidFill>
                          <a:latin typeface="メイリオ" panose="020B0604030504040204" pitchFamily="50" charset="-128"/>
                          <a:ea typeface="メイリオ" panose="020B0604030504040204" pitchFamily="50" charset="-128"/>
                        </a:rPr>
                        <a:t>教育を</a:t>
                      </a:r>
                      <a:r>
                        <a:rPr kumimoji="1" lang="ja-JP" altLang="en-US" sz="950" dirty="0" smtClean="0">
                          <a:solidFill>
                            <a:schemeClr val="tx1"/>
                          </a:solidFill>
                          <a:latin typeface="メイリオ" panose="020B0604030504040204" pitchFamily="50" charset="-128"/>
                          <a:ea typeface="メイリオ" panose="020B0604030504040204" pitchFamily="50" charset="-128"/>
                        </a:rPr>
                        <a:t>行う。</a:t>
                      </a:r>
                      <a:endParaRPr kumimoji="1" lang="ja-JP" altLang="en-US" sz="950" dirty="0">
                        <a:solidFill>
                          <a:schemeClr val="tx1"/>
                        </a:solidFill>
                        <a:latin typeface="メイリオ" panose="020B0604030504040204" pitchFamily="50" charset="-128"/>
                        <a:ea typeface="メイリオ" panose="020B0604030504040204" pitchFamily="50" charset="-128"/>
                      </a:endParaRPr>
                    </a:p>
                  </a:txBody>
                  <a:tcPr marL="0" marR="0" marT="36000" marB="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943856"/>
                  </a:ext>
                </a:extLst>
              </a:tr>
              <a:tr h="539396">
                <a:tc>
                  <a:txBody>
                    <a:bodyPr/>
                    <a:lstStyle/>
                    <a:p>
                      <a:pPr algn="l">
                        <a:lnSpc>
                          <a:spcPct val="100000"/>
                        </a:lnSpc>
                        <a:spcAft>
                          <a:spcPts val="0"/>
                        </a:spcAft>
                      </a:pPr>
                      <a:r>
                        <a:rPr lang="ja-JP" sz="950" b="1" kern="100" dirty="0">
                          <a:effectLst/>
                          <a:latin typeface="メイリオ" panose="020B0604030504040204" pitchFamily="50" charset="-128"/>
                          <a:ea typeface="メイリオ" panose="020B0604030504040204" pitchFamily="50" charset="-128"/>
                          <a:cs typeface="Times New Roman" panose="02020603050405020304" pitchFamily="18" charset="0"/>
                        </a:rPr>
                        <a:t>④多様な主体との協働</a:t>
                      </a:r>
                      <a:endParaRPr lang="ja-JP" sz="9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36000" marB="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kumimoji="1" lang="ja-JP" altLang="en-US" sz="950" dirty="0">
                          <a:solidFill>
                            <a:schemeClr val="tx1"/>
                          </a:solidFill>
                          <a:latin typeface="メイリオ" panose="020B0604030504040204" pitchFamily="50" charset="-128"/>
                          <a:ea typeface="メイリオ" panose="020B0604030504040204" pitchFamily="50" charset="-128"/>
                        </a:rPr>
                        <a:t>○多様化する生徒・保護者のニーズ・課題に対応するため、地域や企業等との連携</a:t>
                      </a:r>
                      <a:r>
                        <a:rPr kumimoji="1" lang="ja-JP" altLang="en-US" sz="950" dirty="0" smtClean="0">
                          <a:solidFill>
                            <a:schemeClr val="tx1"/>
                          </a:solidFill>
                          <a:latin typeface="メイリオ" panose="020B0604030504040204" pitchFamily="50" charset="-128"/>
                          <a:ea typeface="メイリオ" panose="020B0604030504040204" pitchFamily="50" charset="-128"/>
                        </a:rPr>
                        <a:t>を一層充実する。</a:t>
                      </a:r>
                      <a:endParaRPr kumimoji="1" lang="ja-JP" altLang="en-US" sz="950" dirty="0">
                        <a:solidFill>
                          <a:schemeClr val="tx1"/>
                        </a:solidFill>
                        <a:latin typeface="メイリオ" panose="020B0604030504040204" pitchFamily="50" charset="-128"/>
                        <a:ea typeface="メイリオ" panose="020B0604030504040204" pitchFamily="50" charset="-128"/>
                      </a:endParaRPr>
                    </a:p>
                    <a:p>
                      <a:r>
                        <a:rPr kumimoji="1" lang="ja-JP" altLang="en-US" sz="950" dirty="0">
                          <a:solidFill>
                            <a:schemeClr val="tx1"/>
                          </a:solidFill>
                          <a:latin typeface="メイリオ" panose="020B0604030504040204" pitchFamily="50" charset="-128"/>
                          <a:ea typeface="メイリオ" panose="020B0604030504040204" pitchFamily="50" charset="-128"/>
                        </a:rPr>
                        <a:t>○多様な主体との連携により、子どもの興味・関心や学習意欲を向上させる体験機会</a:t>
                      </a:r>
                      <a:r>
                        <a:rPr kumimoji="1" lang="ja-JP" altLang="en-US" sz="950" dirty="0" smtClean="0">
                          <a:solidFill>
                            <a:schemeClr val="tx1"/>
                          </a:solidFill>
                          <a:latin typeface="メイリオ" panose="020B0604030504040204" pitchFamily="50" charset="-128"/>
                          <a:ea typeface="メイリオ" panose="020B0604030504040204" pitchFamily="50" charset="-128"/>
                        </a:rPr>
                        <a:t>をさらに拡充する。</a:t>
                      </a:r>
                      <a:endParaRPr kumimoji="1" lang="ja-JP" altLang="en-US" sz="950" dirty="0">
                        <a:solidFill>
                          <a:schemeClr val="tx1"/>
                        </a:solidFill>
                        <a:latin typeface="メイリオ" panose="020B0604030504040204" pitchFamily="50" charset="-128"/>
                        <a:ea typeface="メイリオ" panose="020B0604030504040204" pitchFamily="50" charset="-128"/>
                      </a:endParaRPr>
                    </a:p>
                  </a:txBody>
                  <a:tcPr marL="0" marR="0" marT="36000" marB="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9636146"/>
                  </a:ext>
                </a:extLst>
              </a:tr>
              <a:tr h="539396">
                <a:tc>
                  <a:txBody>
                    <a:bodyPr/>
                    <a:lstStyle/>
                    <a:p>
                      <a:pPr algn="l">
                        <a:lnSpc>
                          <a:spcPct val="100000"/>
                        </a:lnSpc>
                        <a:spcAft>
                          <a:spcPts val="0"/>
                        </a:spcAft>
                      </a:pPr>
                      <a:r>
                        <a:rPr lang="ja-JP" sz="950" b="1" kern="100" dirty="0" smtClean="0">
                          <a:effectLst/>
                          <a:latin typeface="メイリオ" panose="020B0604030504040204" pitchFamily="50" charset="-128"/>
                          <a:ea typeface="メイリオ" panose="020B0604030504040204" pitchFamily="50" charset="-128"/>
                          <a:cs typeface="Times New Roman" panose="02020603050405020304" pitchFamily="18" charset="0"/>
                        </a:rPr>
                        <a:t>⑤</a:t>
                      </a:r>
                      <a:r>
                        <a:rPr lang="ja-JP" altLang="en-US" sz="950" b="1"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力と熱意を備えた教員と</a:t>
                      </a:r>
                      <a:endParaRPr lang="en-US" altLang="ja-JP" sz="950" b="1" kern="100" dirty="0" smtClean="0">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ct val="100000"/>
                        </a:lnSpc>
                        <a:spcAft>
                          <a:spcPts val="0"/>
                        </a:spcAft>
                      </a:pPr>
                      <a:r>
                        <a:rPr lang="ja-JP" altLang="en-US" sz="950" b="1" kern="100" dirty="0" smtClean="0">
                          <a:effectLst/>
                          <a:latin typeface="メイリオ" panose="020B0604030504040204" pitchFamily="50" charset="-128"/>
                          <a:ea typeface="メイリオ" panose="020B0604030504040204" pitchFamily="50" charset="-128"/>
                          <a:cs typeface="Times New Roman" panose="02020603050405020304" pitchFamily="18" charset="0"/>
                        </a:rPr>
                        <a:t>　学校組織づくり</a:t>
                      </a:r>
                      <a:endParaRPr lang="ja-JP" sz="9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36000" marB="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182563" indent="-182563"/>
                      <a:r>
                        <a:rPr kumimoji="1" lang="ja-JP" altLang="en-US" sz="950" dirty="0">
                          <a:solidFill>
                            <a:schemeClr val="tx1"/>
                          </a:solidFill>
                          <a:latin typeface="メイリオ" panose="020B0604030504040204" pitchFamily="50" charset="-128"/>
                          <a:ea typeface="メイリオ" panose="020B0604030504040204" pitchFamily="50" charset="-128"/>
                        </a:rPr>
                        <a:t>○優秀な教員の確保を図るとともに、育成環境の充実による資質・能力の向上を</a:t>
                      </a:r>
                      <a:r>
                        <a:rPr kumimoji="1" lang="ja-JP" altLang="en-US" sz="950" dirty="0" smtClean="0">
                          <a:solidFill>
                            <a:schemeClr val="tx1"/>
                          </a:solidFill>
                          <a:latin typeface="メイリオ" panose="020B0604030504040204" pitchFamily="50" charset="-128"/>
                          <a:ea typeface="メイリオ" panose="020B0604030504040204" pitchFamily="50" charset="-128"/>
                        </a:rPr>
                        <a:t>図る。</a:t>
                      </a:r>
                      <a:endParaRPr kumimoji="1" lang="ja-JP" altLang="en-US" sz="950" dirty="0">
                        <a:solidFill>
                          <a:schemeClr val="tx1"/>
                        </a:solidFill>
                        <a:latin typeface="メイリオ" panose="020B0604030504040204" pitchFamily="50" charset="-128"/>
                        <a:ea typeface="メイリオ" panose="020B0604030504040204" pitchFamily="50" charset="-128"/>
                      </a:endParaRPr>
                    </a:p>
                    <a:p>
                      <a:pPr marL="182563" indent="-182563"/>
                      <a:r>
                        <a:rPr kumimoji="1" lang="ja-JP" altLang="en-US" sz="950" dirty="0">
                          <a:solidFill>
                            <a:schemeClr val="tx1"/>
                          </a:solidFill>
                          <a:latin typeface="メイリオ" panose="020B0604030504040204" pitchFamily="50" charset="-128"/>
                          <a:ea typeface="メイリオ" panose="020B0604030504040204" pitchFamily="50" charset="-128"/>
                        </a:rPr>
                        <a:t>○教員の業務改善、外部人材の活用等により、働き方改革の一層の推進を</a:t>
                      </a:r>
                      <a:r>
                        <a:rPr kumimoji="1" lang="ja-JP" altLang="en-US" sz="950" dirty="0" smtClean="0">
                          <a:solidFill>
                            <a:schemeClr val="tx1"/>
                          </a:solidFill>
                          <a:latin typeface="メイリオ" panose="020B0604030504040204" pitchFamily="50" charset="-128"/>
                          <a:ea typeface="メイリオ" panose="020B0604030504040204" pitchFamily="50" charset="-128"/>
                        </a:rPr>
                        <a:t>図る。</a:t>
                      </a:r>
                      <a:endParaRPr kumimoji="1" lang="ja-JP" altLang="en-US" sz="950" dirty="0">
                        <a:solidFill>
                          <a:schemeClr val="tx1"/>
                        </a:solidFill>
                        <a:latin typeface="メイリオ" panose="020B0604030504040204" pitchFamily="50" charset="-128"/>
                        <a:ea typeface="メイリオ" panose="020B0604030504040204" pitchFamily="50" charset="-128"/>
                      </a:endParaRPr>
                    </a:p>
                  </a:txBody>
                  <a:tcPr marL="0" marR="0" marT="36000" marB="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0533855"/>
                  </a:ext>
                </a:extLst>
              </a:tr>
              <a:tr h="539396">
                <a:tc>
                  <a:txBody>
                    <a:bodyPr/>
                    <a:lstStyle/>
                    <a:p>
                      <a:pPr algn="l">
                        <a:lnSpc>
                          <a:spcPct val="100000"/>
                        </a:lnSpc>
                        <a:spcAft>
                          <a:spcPts val="0"/>
                        </a:spcAft>
                      </a:pPr>
                      <a:r>
                        <a:rPr lang="ja-JP" sz="950" b="1" kern="100" dirty="0">
                          <a:effectLst/>
                          <a:latin typeface="メイリオ" panose="020B0604030504040204" pitchFamily="50" charset="-128"/>
                          <a:ea typeface="メイリオ" panose="020B0604030504040204" pitchFamily="50" charset="-128"/>
                          <a:cs typeface="Times New Roman" panose="02020603050405020304" pitchFamily="18" charset="0"/>
                        </a:rPr>
                        <a:t>⑥学びを支える環境整備</a:t>
                      </a:r>
                      <a:endParaRPr lang="ja-JP" sz="9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36000" marB="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kumimoji="1" lang="ja-JP" altLang="en-US" sz="950" dirty="0">
                          <a:solidFill>
                            <a:schemeClr val="tx1"/>
                          </a:solidFill>
                          <a:latin typeface="メイリオ" panose="020B0604030504040204" pitchFamily="50" charset="-128"/>
                          <a:ea typeface="メイリオ" panose="020B0604030504040204" pitchFamily="50" charset="-128"/>
                        </a:rPr>
                        <a:t>○災害や感染症に備えた学校安全の確保</a:t>
                      </a:r>
                      <a:r>
                        <a:rPr kumimoji="1" lang="ja-JP" altLang="en-US" sz="950" dirty="0" smtClean="0">
                          <a:solidFill>
                            <a:schemeClr val="tx1"/>
                          </a:solidFill>
                          <a:latin typeface="メイリオ" panose="020B0604030504040204" pitchFamily="50" charset="-128"/>
                          <a:ea typeface="メイリオ" panose="020B0604030504040204" pitchFamily="50" charset="-128"/>
                        </a:rPr>
                        <a:t>、計画的な施設等の</a:t>
                      </a:r>
                      <a:r>
                        <a:rPr kumimoji="1" lang="ja-JP" altLang="en-US" sz="950" dirty="0">
                          <a:solidFill>
                            <a:schemeClr val="tx1"/>
                          </a:solidFill>
                          <a:latin typeface="メイリオ" panose="020B0604030504040204" pitchFamily="50" charset="-128"/>
                          <a:ea typeface="メイリオ" panose="020B0604030504040204" pitchFamily="50" charset="-128"/>
                        </a:rPr>
                        <a:t>整備により、子どもが安心して学べる環境を維持</a:t>
                      </a:r>
                      <a:r>
                        <a:rPr kumimoji="1" lang="ja-JP" altLang="en-US" sz="950" dirty="0" smtClean="0">
                          <a:solidFill>
                            <a:schemeClr val="tx1"/>
                          </a:solidFill>
                          <a:latin typeface="メイリオ" panose="020B0604030504040204" pitchFamily="50" charset="-128"/>
                          <a:ea typeface="メイリオ" panose="020B0604030504040204" pitchFamily="50" charset="-128"/>
                        </a:rPr>
                        <a:t>する。</a:t>
                      </a:r>
                      <a:endParaRPr kumimoji="1" lang="ja-JP" altLang="en-US" sz="950" dirty="0">
                        <a:solidFill>
                          <a:schemeClr val="tx1"/>
                        </a:solidFill>
                        <a:latin typeface="メイリオ" panose="020B0604030504040204" pitchFamily="50" charset="-128"/>
                        <a:ea typeface="メイリオ" panose="020B0604030504040204" pitchFamily="50" charset="-128"/>
                      </a:endParaRPr>
                    </a:p>
                  </a:txBody>
                  <a:tcPr marL="0" marR="0" marT="36000" marB="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1788237"/>
                  </a:ext>
                </a:extLst>
              </a:tr>
              <a:tr h="539396">
                <a:tc>
                  <a:txBody>
                    <a:bodyPr/>
                    <a:lstStyle/>
                    <a:p>
                      <a:pPr algn="l">
                        <a:lnSpc>
                          <a:spcPct val="100000"/>
                        </a:lnSpc>
                        <a:spcAft>
                          <a:spcPts val="0"/>
                        </a:spcAft>
                      </a:pPr>
                      <a:r>
                        <a:rPr lang="ja-JP" sz="950" b="1" kern="100" dirty="0">
                          <a:effectLst/>
                          <a:latin typeface="メイリオ" panose="020B0604030504040204" pitchFamily="50" charset="-128"/>
                          <a:ea typeface="メイリオ" panose="020B0604030504040204" pitchFamily="50" charset="-128"/>
                          <a:cs typeface="Times New Roman" panose="02020603050405020304" pitchFamily="18" charset="0"/>
                        </a:rPr>
                        <a:t>⑦私立学校の振興</a:t>
                      </a:r>
                      <a:endParaRPr lang="ja-JP" sz="9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36000" marB="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88900"/>
                      <a:r>
                        <a:rPr kumimoji="1" lang="ja-JP" altLang="en-US" sz="950" dirty="0" smtClean="0">
                          <a:solidFill>
                            <a:schemeClr val="tx1"/>
                          </a:solidFill>
                          <a:latin typeface="メイリオ" panose="020B0604030504040204" pitchFamily="50" charset="-128"/>
                          <a:ea typeface="メイリオ" panose="020B0604030504040204" pitchFamily="50" charset="-128"/>
                        </a:rPr>
                        <a:t>○私立学校における建学の精神に基づく特色・魅力ある教育を支援する。</a:t>
                      </a:r>
                    </a:p>
                    <a:p>
                      <a:pPr marL="88900" indent="-88900"/>
                      <a:r>
                        <a:rPr kumimoji="1" lang="ja-JP" altLang="en-US" sz="950" dirty="0" smtClean="0">
                          <a:solidFill>
                            <a:schemeClr val="tx1"/>
                          </a:solidFill>
                          <a:latin typeface="メイリオ" panose="020B0604030504040204" pitchFamily="50" charset="-128"/>
                          <a:ea typeface="メイリオ" panose="020B0604030504040204" pitchFamily="50" charset="-128"/>
                        </a:rPr>
                        <a:t>○授業料無償化制度の実施により、家庭の経済的事情に関わらず、自らの希望や能力に応じた自由な学校選択の機会を保障する。</a:t>
                      </a:r>
                      <a:endParaRPr kumimoji="1" lang="ja-JP" altLang="en-US" sz="950" dirty="0">
                        <a:solidFill>
                          <a:schemeClr val="tx1"/>
                        </a:solidFill>
                        <a:latin typeface="メイリオ" panose="020B0604030504040204" pitchFamily="50" charset="-128"/>
                        <a:ea typeface="メイリオ" panose="020B0604030504040204" pitchFamily="50" charset="-128"/>
                      </a:endParaRPr>
                    </a:p>
                  </a:txBody>
                  <a:tcPr marL="0" marR="0" marT="36000" marB="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2685434"/>
                  </a:ext>
                </a:extLst>
              </a:tr>
            </a:tbl>
          </a:graphicData>
        </a:graphic>
      </p:graphicFrame>
      <p:sp>
        <p:nvSpPr>
          <p:cNvPr id="4" name="フローチャート: 代替処理 3">
            <a:extLst>
              <a:ext uri="{FF2B5EF4-FFF2-40B4-BE49-F238E27FC236}">
                <a16:creationId xmlns:a16="http://schemas.microsoft.com/office/drawing/2014/main" id="{E6A6213E-C2E6-402D-8605-4303384345DC}"/>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正方形/長方形 7"/>
          <p:cNvSpPr/>
          <p:nvPr/>
        </p:nvSpPr>
        <p:spPr>
          <a:xfrm>
            <a:off x="559856" y="1528253"/>
            <a:ext cx="8494344" cy="769441"/>
          </a:xfrm>
          <a:prstGeom prst="rect">
            <a:avLst/>
          </a:prstGeom>
        </p:spPr>
        <p:txBody>
          <a:bodyPr wrap="square" lIns="0" tIns="0" rIns="0" bIns="0">
            <a:spAutoFit/>
          </a:bodyPr>
          <a:lstStyle/>
          <a:p>
            <a:pPr algn="just">
              <a:lnSpc>
                <a:spcPts val="2000"/>
              </a:lnSpc>
              <a:spcAft>
                <a:spcPts val="0"/>
              </a:spcAft>
            </a:pPr>
            <a:r>
              <a:rPr lang="ja-JP" altLang="en-US" sz="1400" i="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u="sng"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b="1" u="sng" kern="100" dirty="0">
                <a:latin typeface="メイリオ" panose="020B0604030504040204" pitchFamily="50" charset="-128"/>
                <a:ea typeface="メイリオ" panose="020B0604030504040204" pitchFamily="50" charset="-128"/>
                <a:cs typeface="Times New Roman" panose="02020603050405020304" pitchFamily="18" charset="0"/>
              </a:rPr>
              <a:t>基本方針に基づく様々な取組みを進めるにあたっては、以下を</a:t>
            </a:r>
            <a:r>
              <a:rPr lang="ja-JP" altLang="en-US" sz="1400" b="1" u="sng" kern="100">
                <a:latin typeface="メイリオ" panose="020B0604030504040204" pitchFamily="50" charset="-128"/>
                <a:ea typeface="メイリオ" panose="020B0604030504040204" pitchFamily="50" charset="-128"/>
                <a:cs typeface="Times New Roman" panose="02020603050405020304" pitchFamily="18" charset="0"/>
              </a:rPr>
              <a:t>重要</a:t>
            </a:r>
            <a:r>
              <a:rPr lang="ja-JP" altLang="en-US" sz="1400" b="1" u="sng" kern="100" smtClean="0">
                <a:latin typeface="メイリオ" panose="020B0604030504040204" pitchFamily="50" charset="-128"/>
                <a:ea typeface="メイリオ" panose="020B0604030504040204" pitchFamily="50" charset="-128"/>
                <a:cs typeface="Times New Roman" panose="02020603050405020304" pitchFamily="18" charset="0"/>
              </a:rPr>
              <a:t>視。</a:t>
            </a:r>
            <a:endParaRPr lang="ja-JP" altLang="en-US" sz="1400" b="1" u="sng"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2000"/>
              </a:lnSpc>
              <a:spcAft>
                <a:spcPts val="0"/>
              </a:spcAft>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　　　・　一人ひとりの良さや可能性を引き出し、最大限伸ばす教育</a:t>
            </a:r>
          </a:p>
          <a:p>
            <a:pPr algn="just">
              <a:lnSpc>
                <a:spcPts val="2000"/>
              </a:lnSpc>
              <a:spcAft>
                <a:spcPts val="0"/>
              </a:spcAft>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　　　・　子どもの多様性に応じ、誰一人取り残さない教育</a:t>
            </a:r>
          </a:p>
        </p:txBody>
      </p:sp>
      <p:sp>
        <p:nvSpPr>
          <p:cNvPr id="9" name="正方形/長方形 8"/>
          <p:cNvSpPr/>
          <p:nvPr/>
        </p:nvSpPr>
        <p:spPr>
          <a:xfrm>
            <a:off x="559856" y="706720"/>
            <a:ext cx="8627333" cy="767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662177" y="823391"/>
            <a:ext cx="8392023" cy="512961"/>
          </a:xfrm>
          <a:prstGeom prst="rect">
            <a:avLst/>
          </a:prstGeom>
        </p:spPr>
        <p:txBody>
          <a:bodyPr wrap="square" lIns="0" tIns="0" rIns="0" bIns="0">
            <a:spAutoFit/>
          </a:bodyPr>
          <a:lstStyle/>
          <a:p>
            <a:pPr marL="177800" indent="-177800" algn="just">
              <a:lnSpc>
                <a:spcPts val="2000"/>
              </a:lnSpc>
              <a:spcAft>
                <a:spcPts val="0"/>
              </a:spcAft>
            </a:pPr>
            <a:r>
              <a:rPr lang="ja-JP" altLang="en-US" sz="1600" kern="100" dirty="0">
                <a:latin typeface="メイリオ" panose="020B0604030504040204" pitchFamily="50" charset="-128"/>
                <a:ea typeface="メイリオ" panose="020B0604030504040204" pitchFamily="50" charset="-128"/>
                <a:cs typeface="Times New Roman" panose="02020603050405020304" pitchFamily="18" charset="0"/>
              </a:rPr>
              <a:t>○第１次計画の振返りや社会経済状況の変化等を踏まえた</a:t>
            </a: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「大阪</a:t>
            </a:r>
            <a:r>
              <a:rPr lang="ja-JP" altLang="en-US" sz="1600" b="1" kern="100" dirty="0" smtClean="0">
                <a:latin typeface="メイリオ" panose="020B0604030504040204" pitchFamily="50" charset="-128"/>
                <a:ea typeface="メイリオ" panose="020B0604030504040204" pitchFamily="50" charset="-128"/>
                <a:cs typeface="Times New Roman" panose="02020603050405020304" pitchFamily="18" charset="0"/>
              </a:rPr>
              <a:t>がはぐくむべき</a:t>
            </a: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人物像」</a:t>
            </a:r>
            <a:r>
              <a:rPr lang="ja-JP" altLang="en-US" sz="1600" kern="100" dirty="0">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600" kern="100" dirty="0" smtClean="0">
                <a:latin typeface="メイリオ" panose="020B0604030504040204" pitchFamily="50" charset="-128"/>
                <a:ea typeface="メイリオ" panose="020B0604030504040204" pitchFamily="50" charset="-128"/>
                <a:cs typeface="Times New Roman" panose="02020603050405020304" pitchFamily="18" charset="0"/>
              </a:rPr>
              <a:t>育成に</a:t>
            </a:r>
            <a:r>
              <a:rPr lang="ja-JP" altLang="en-US" sz="1600" kern="100" dirty="0">
                <a:latin typeface="メイリオ" panose="020B0604030504040204" pitchFamily="50" charset="-128"/>
                <a:ea typeface="メイリオ" panose="020B0604030504040204" pitchFamily="50" charset="-128"/>
                <a:cs typeface="Times New Roman" panose="02020603050405020304" pitchFamily="18" charset="0"/>
              </a:rPr>
              <a:t>向けて、第２次計画の柱建て（基本方針）と取組みの主な内容を整理</a:t>
            </a:r>
            <a:endParaRPr lang="en-US"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11</a:t>
            </a:fld>
            <a:endParaRPr kumimoji="1" lang="ja-JP" altLang="en-US" dirty="0"/>
          </a:p>
        </p:txBody>
      </p:sp>
    </p:spTree>
    <p:extLst>
      <p:ext uri="{BB962C8B-B14F-4D97-AF65-F5344CB8AC3E}">
        <p14:creationId xmlns:p14="http://schemas.microsoft.com/office/powerpoint/2010/main" val="3678022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63286" y="859531"/>
            <a:ext cx="3960000" cy="324000"/>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ot="0" spcFirstLastPara="0" vert="horz" wrap="square" lIns="0" tIns="72000" rIns="0" bIns="0" numCol="1" spcCol="0" rtlCol="0" fromWordArt="0" anchor="ctr" anchorCtr="0" forceAA="0" compatLnSpc="1">
            <a:prstTxWarp prst="textNoShape">
              <a:avLst/>
            </a:prstTxWarp>
            <a:noAutofit/>
          </a:bodyPr>
          <a:lstStyle/>
          <a:p>
            <a:pPr algn="ctr">
              <a:lnSpc>
                <a:spcPts val="1800"/>
              </a:lnSpc>
              <a:spcAft>
                <a:spcPts val="0"/>
              </a:spcAft>
            </a:pPr>
            <a:r>
              <a:rPr lang="ja-JP" altLang="en-US" sz="1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基本方針（イメージ）</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フローチャート: 代替処理 7">
            <a:extLst>
              <a:ext uri="{FF2B5EF4-FFF2-40B4-BE49-F238E27FC236}">
                <a16:creationId xmlns:a16="http://schemas.microsoft.com/office/drawing/2014/main" id="{520AA2F1-AA3B-40CA-852B-5170FDB381CD}"/>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691" y="751721"/>
            <a:ext cx="8700510" cy="5190716"/>
          </a:xfrm>
          <a:prstGeom prst="rect">
            <a:avLst/>
          </a:prstGeom>
        </p:spPr>
      </p:pic>
      <p:sp>
        <p:nvSpPr>
          <p:cNvPr id="3" name="スライド番号プレースホルダー 2"/>
          <p:cNvSpPr>
            <a:spLocks noGrp="1"/>
          </p:cNvSpPr>
          <p:nvPr>
            <p:ph type="sldNum" sz="quarter" idx="12"/>
          </p:nvPr>
        </p:nvSpPr>
        <p:spPr/>
        <p:txBody>
          <a:bodyPr/>
          <a:lstStyle/>
          <a:p>
            <a:fld id="{20607042-D53A-4E69-917E-B6250902E102}" type="slidenum">
              <a:rPr kumimoji="1" lang="ja-JP" altLang="en-US" smtClean="0"/>
              <a:t>12</a:t>
            </a:fld>
            <a:endParaRPr kumimoji="1" lang="ja-JP" altLang="en-US" dirty="0"/>
          </a:p>
        </p:txBody>
      </p:sp>
    </p:spTree>
    <p:extLst>
      <p:ext uri="{BB962C8B-B14F-4D97-AF65-F5344CB8AC3E}">
        <p14:creationId xmlns:p14="http://schemas.microsoft.com/office/powerpoint/2010/main" val="2607510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664403F0-D0B8-4618-8068-DB1E75B5221A}"/>
              </a:ext>
            </a:extLst>
          </p:cNvPr>
          <p:cNvSpPr/>
          <p:nvPr/>
        </p:nvSpPr>
        <p:spPr>
          <a:xfrm>
            <a:off x="-6530" y="652463"/>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第５章　基本方針　</a:t>
            </a:r>
            <a:r>
              <a:rPr lang="ja-JP" altLang="en-US" sz="2400" b="1" dirty="0" smtClean="0">
                <a:latin typeface="メイリオ" panose="020B0604030504040204" pitchFamily="50" charset="-128"/>
                <a:ea typeface="メイリオ" panose="020B0604030504040204" pitchFamily="50" charset="-128"/>
              </a:rPr>
              <a:t>１</a:t>
            </a:r>
            <a:r>
              <a:rPr lang="ja-JP" altLang="en-US" sz="2400" b="1" dirty="0">
                <a:latin typeface="メイリオ" panose="020B0604030504040204" pitchFamily="50" charset="-128"/>
                <a:ea typeface="メイリオ" panose="020B0604030504040204" pitchFamily="50" charset="-128"/>
              </a:rPr>
              <a:t>　確かな学力の定着と学びの深化</a:t>
            </a:r>
          </a:p>
        </p:txBody>
      </p:sp>
      <p:cxnSp>
        <p:nvCxnSpPr>
          <p:cNvPr id="4" name="直線コネクタ 3"/>
          <p:cNvCxnSpPr>
            <a:cxnSpLocks/>
          </p:cNvCxnSpPr>
          <p:nvPr/>
        </p:nvCxnSpPr>
        <p:spPr>
          <a:xfrm>
            <a:off x="163286" y="1000906"/>
            <a:ext cx="9552214"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0" name="フローチャート: 代替処理 9">
            <a:extLst>
              <a:ext uri="{FF2B5EF4-FFF2-40B4-BE49-F238E27FC236}">
                <a16:creationId xmlns:a16="http://schemas.microsoft.com/office/drawing/2014/main" id="{36297EEE-1ED7-4393-9285-6C9F16DD99E6}"/>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2" name="正方形/長方形 21"/>
          <p:cNvSpPr/>
          <p:nvPr/>
        </p:nvSpPr>
        <p:spPr>
          <a:xfrm>
            <a:off x="40112" y="1114436"/>
            <a:ext cx="3989100"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確かな学力の定着と学びの深化</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313032" y="1418540"/>
            <a:ext cx="9252721" cy="4961993"/>
            <a:chOff x="378210" y="1593244"/>
            <a:chExt cx="9252721" cy="4406124"/>
          </a:xfrm>
        </p:grpSpPr>
        <p:sp>
          <p:nvSpPr>
            <p:cNvPr id="2" name="テキスト ボックス 1"/>
            <p:cNvSpPr txBox="1"/>
            <p:nvPr/>
          </p:nvSpPr>
          <p:spPr>
            <a:xfrm>
              <a:off x="413658" y="1593244"/>
              <a:ext cx="7237444" cy="646331"/>
            </a:xfrm>
            <a:prstGeom prst="rect">
              <a:avLst/>
            </a:prstGeom>
            <a:noFill/>
          </p:spPr>
          <p:txBody>
            <a:bodyPr wrap="square" rtlCol="0">
              <a:spAutoFit/>
            </a:bodyPr>
            <a:lstStyle/>
            <a:p>
              <a:r>
                <a:rPr kumimoji="1" lang="ja-JP" altLang="en-US" sz="1400" b="1" u="sng" dirty="0">
                  <a:latin typeface="+mj-ea"/>
                  <a:ea typeface="+mj-ea"/>
                </a:rPr>
                <a:t>◆　重点取組①｜「知識・技能」の定着と「思考力・判断力・表現力」の育成</a:t>
              </a:r>
              <a:endParaRPr kumimoji="1" lang="en-US" altLang="ja-JP" sz="1400" b="1" u="sng" dirty="0">
                <a:latin typeface="+mj-ea"/>
                <a:ea typeface="+mj-ea"/>
              </a:endParaRPr>
            </a:p>
            <a:p>
              <a:pPr marL="268288" indent="-88900"/>
              <a:r>
                <a:rPr kumimoji="1" lang="ja-JP" altLang="en-US" sz="1100" dirty="0" smtClean="0">
                  <a:latin typeface="+mj-ea"/>
                  <a:ea typeface="+mj-ea"/>
                </a:rPr>
                <a:t>○学びを支え、学習意欲を向上させる授業づくり</a:t>
              </a:r>
              <a:r>
                <a:rPr kumimoji="1" lang="ja-JP" altLang="en-US" sz="1100" dirty="0">
                  <a:latin typeface="+mj-ea"/>
                  <a:ea typeface="+mj-ea"/>
                </a:rPr>
                <a:t>の</a:t>
              </a:r>
              <a:r>
                <a:rPr kumimoji="1" lang="ja-JP" altLang="en-US" sz="1100" dirty="0" smtClean="0">
                  <a:latin typeface="+mj-ea"/>
                  <a:ea typeface="+mj-ea"/>
                </a:rPr>
                <a:t>促進</a:t>
              </a:r>
              <a:endParaRPr kumimoji="1" lang="en-US" altLang="ja-JP" sz="1100" dirty="0" smtClean="0">
                <a:latin typeface="+mj-ea"/>
                <a:ea typeface="+mj-ea"/>
              </a:endParaRPr>
            </a:p>
            <a:p>
              <a:pPr marL="268288" indent="-88900"/>
              <a:r>
                <a:rPr kumimoji="1" lang="ja-JP" altLang="en-US" sz="1100" dirty="0" smtClean="0">
                  <a:latin typeface="+mj-ea"/>
                  <a:ea typeface="+mj-ea"/>
                </a:rPr>
                <a:t>　</a:t>
              </a:r>
              <a:r>
                <a:rPr kumimoji="1" lang="en-US" altLang="ja-JP" sz="1100" dirty="0" smtClean="0">
                  <a:latin typeface="+mj-ea"/>
                  <a:ea typeface="+mj-ea"/>
                </a:rPr>
                <a:t>《</a:t>
              </a:r>
              <a:r>
                <a:rPr kumimoji="1" lang="ja-JP" altLang="en-US" sz="1100" b="1" dirty="0">
                  <a:latin typeface="+mj-ea"/>
                  <a:ea typeface="+mj-ea"/>
                </a:rPr>
                <a:t>具体例　</a:t>
              </a:r>
              <a:r>
                <a:rPr kumimoji="1" lang="ja-JP" altLang="en-US" sz="1100" dirty="0" smtClean="0">
                  <a:latin typeface="+mj-ea"/>
                  <a:ea typeface="+mj-ea"/>
                </a:rPr>
                <a:t>｜</a:t>
              </a:r>
              <a:r>
                <a:rPr kumimoji="1" lang="ja-JP" altLang="en-US" sz="1100" dirty="0">
                  <a:latin typeface="+mj-ea"/>
                  <a:ea typeface="+mj-ea"/>
                </a:rPr>
                <a:t>授業改善研修や研究推進校指定</a:t>
              </a:r>
              <a:r>
                <a:rPr kumimoji="1" lang="ja-JP" altLang="en-US" sz="1100" dirty="0" smtClean="0">
                  <a:latin typeface="+mj-ea"/>
                  <a:ea typeface="+mj-ea"/>
                </a:rPr>
                <a:t>や、すくすく</a:t>
              </a:r>
              <a:r>
                <a:rPr kumimoji="1" lang="ja-JP" altLang="en-US" sz="1100" dirty="0">
                  <a:latin typeface="+mj-ea"/>
                  <a:ea typeface="+mj-ea"/>
                </a:rPr>
                <a:t>ウォッチやチャレンジテストなど</a:t>
              </a:r>
              <a:r>
                <a:rPr kumimoji="1" lang="en-US" altLang="ja-JP" sz="1100" dirty="0">
                  <a:latin typeface="+mj-ea"/>
                  <a:ea typeface="+mj-ea"/>
                </a:rPr>
                <a:t>》</a:t>
              </a:r>
            </a:p>
          </p:txBody>
        </p:sp>
        <p:sp>
          <p:nvSpPr>
            <p:cNvPr id="20" name="テキスト ボックス 19"/>
            <p:cNvSpPr txBox="1"/>
            <p:nvPr/>
          </p:nvSpPr>
          <p:spPr>
            <a:xfrm>
              <a:off x="402577" y="2241245"/>
              <a:ext cx="7237444" cy="874553"/>
            </a:xfrm>
            <a:prstGeom prst="rect">
              <a:avLst/>
            </a:prstGeom>
            <a:noFill/>
          </p:spPr>
          <p:txBody>
            <a:bodyPr wrap="square" rtlCol="0">
              <a:spAutoFit/>
            </a:bodyPr>
            <a:lstStyle/>
            <a:p>
              <a:r>
                <a:rPr kumimoji="1" lang="ja-JP" altLang="en-US" sz="1400" b="1" u="sng" dirty="0">
                  <a:latin typeface="+mj-ea"/>
                  <a:ea typeface="+mj-ea"/>
                </a:rPr>
                <a:t>◆　重点取組➁｜学力・学習状況等の進捗把握や結果の活用</a:t>
              </a:r>
              <a:endParaRPr kumimoji="1" lang="en-US" altLang="ja-JP" sz="1400" b="1" u="sng" dirty="0">
                <a:latin typeface="+mj-ea"/>
                <a:ea typeface="+mj-ea"/>
              </a:endParaRPr>
            </a:p>
            <a:p>
              <a:pPr indent="179388"/>
              <a:r>
                <a:rPr kumimoji="1" lang="ja-JP" altLang="en-US" sz="1100" b="1" dirty="0">
                  <a:latin typeface="+mj-ea"/>
                  <a:ea typeface="+mj-ea"/>
                </a:rPr>
                <a:t>○</a:t>
              </a:r>
              <a:r>
                <a:rPr kumimoji="1" lang="ja-JP" altLang="en-US" sz="1100" dirty="0">
                  <a:latin typeface="+mj-ea"/>
                  <a:ea typeface="+mj-ea"/>
                </a:rPr>
                <a:t>データに基づく学習状況等の継続的な改善や、学びの状況に合わせたきめ細やかな指導・支援の充実</a:t>
              </a:r>
              <a:endParaRPr kumimoji="1" lang="en-US" altLang="ja-JP" sz="1100" dirty="0">
                <a:latin typeface="+mj-ea"/>
                <a:ea typeface="+mj-ea"/>
              </a:endParaRPr>
            </a:p>
            <a:p>
              <a:pPr indent="179388"/>
              <a:r>
                <a:rPr kumimoji="1" lang="en-US" altLang="ja-JP" sz="1100" dirty="0">
                  <a:latin typeface="+mj-ea"/>
                  <a:ea typeface="+mj-ea"/>
                </a:rPr>
                <a:t>  </a:t>
              </a:r>
              <a:r>
                <a:rPr kumimoji="1" lang="en-US" altLang="ja-JP" sz="1100" b="1" dirty="0">
                  <a:latin typeface="+mj-ea"/>
                  <a:ea typeface="+mj-ea"/>
                </a:rPr>
                <a:t>《</a:t>
              </a:r>
              <a:r>
                <a:rPr kumimoji="1" lang="ja-JP" altLang="en-US" sz="1100" b="1" dirty="0">
                  <a:latin typeface="+mj-ea"/>
                  <a:ea typeface="+mj-ea"/>
                </a:rPr>
                <a:t>具体例　｜</a:t>
              </a:r>
              <a:r>
                <a:rPr kumimoji="1" lang="ja-JP" altLang="en-US" sz="1100" dirty="0">
                  <a:latin typeface="+mj-ea"/>
                  <a:ea typeface="+mj-ea"/>
                </a:rPr>
                <a:t>すくすくウォッチや</a:t>
              </a:r>
              <a:r>
                <a:rPr kumimoji="1" lang="ja-JP" altLang="en-US" sz="1100" dirty="0" smtClean="0">
                  <a:latin typeface="+mj-ea"/>
                  <a:ea typeface="+mj-ea"/>
                </a:rPr>
                <a:t>チャレンジテストなど</a:t>
              </a:r>
              <a:r>
                <a:rPr kumimoji="1" lang="en-US" altLang="ja-JP" sz="1100" dirty="0" smtClean="0">
                  <a:latin typeface="+mj-ea"/>
                  <a:ea typeface="+mj-ea"/>
                </a:rPr>
                <a:t>》</a:t>
              </a:r>
              <a:r>
                <a:rPr kumimoji="1" lang="ja-JP" altLang="en-US" sz="1100" dirty="0">
                  <a:latin typeface="+mj-ea"/>
                  <a:ea typeface="+mj-ea"/>
                </a:rPr>
                <a:t>　</a:t>
              </a:r>
              <a:endParaRPr kumimoji="1" lang="en-US" altLang="ja-JP" sz="1100" dirty="0" smtClean="0">
                <a:latin typeface="+mj-ea"/>
                <a:ea typeface="+mj-ea"/>
              </a:endParaRPr>
            </a:p>
            <a:p>
              <a:pPr indent="179388"/>
              <a:r>
                <a:rPr kumimoji="1" lang="ja-JP" altLang="en-US" sz="1100" dirty="0" smtClean="0">
                  <a:latin typeface="+mj-ea"/>
                  <a:ea typeface="+mj-ea"/>
                </a:rPr>
                <a:t>○学習</a:t>
              </a:r>
              <a:r>
                <a:rPr kumimoji="1" lang="ja-JP" altLang="en-US" sz="1100" dirty="0">
                  <a:latin typeface="+mj-ea"/>
                  <a:ea typeface="+mj-ea"/>
                </a:rPr>
                <a:t>指導と学習評価の一体化による指導改善や、授業アンケートの結果を踏まえた授業改善</a:t>
              </a:r>
            </a:p>
            <a:p>
              <a:pPr indent="179388"/>
              <a:r>
                <a:rPr kumimoji="1" lang="ja-JP" altLang="en-US" sz="1100" dirty="0" smtClean="0">
                  <a:latin typeface="+mj-ea"/>
                  <a:ea typeface="+mj-ea"/>
                </a:rPr>
                <a:t>　</a:t>
              </a:r>
              <a:r>
                <a:rPr kumimoji="1" lang="en-US" altLang="ja-JP" sz="1100" dirty="0" smtClean="0">
                  <a:latin typeface="+mj-ea"/>
                  <a:ea typeface="+mj-ea"/>
                </a:rPr>
                <a:t>《</a:t>
              </a:r>
              <a:r>
                <a:rPr kumimoji="1" lang="ja-JP" altLang="en-US" sz="1100" b="1" dirty="0">
                  <a:latin typeface="+mj-ea"/>
                  <a:ea typeface="+mj-ea"/>
                </a:rPr>
                <a:t>具体例</a:t>
              </a:r>
              <a:r>
                <a:rPr kumimoji="1" lang="ja-JP" altLang="en-US" sz="1100" dirty="0">
                  <a:latin typeface="+mj-ea"/>
                  <a:ea typeface="+mj-ea"/>
                </a:rPr>
                <a:t>　</a:t>
              </a:r>
              <a:r>
                <a:rPr kumimoji="1" lang="ja-JP" altLang="en-US" sz="1100" dirty="0" smtClean="0">
                  <a:latin typeface="+mj-ea"/>
                  <a:ea typeface="+mj-ea"/>
                </a:rPr>
                <a:t>｜観点別学習状況評価の実施や、授業</a:t>
              </a:r>
              <a:r>
                <a:rPr kumimoji="1" lang="ja-JP" altLang="en-US" sz="1100" dirty="0">
                  <a:latin typeface="+mj-ea"/>
                  <a:ea typeface="+mj-ea"/>
                </a:rPr>
                <a:t>アンケートを活用した授業改善</a:t>
              </a:r>
              <a:r>
                <a:rPr kumimoji="1" lang="ja-JP" altLang="en-US" sz="1100" dirty="0" smtClean="0">
                  <a:latin typeface="+mj-ea"/>
                  <a:ea typeface="+mj-ea"/>
                </a:rPr>
                <a:t>システムなど</a:t>
              </a:r>
              <a:r>
                <a:rPr kumimoji="1" lang="en-US" altLang="ja-JP" sz="1100" dirty="0">
                  <a:latin typeface="+mj-ea"/>
                  <a:ea typeface="+mj-ea"/>
                </a:rPr>
                <a:t>》</a:t>
              </a:r>
              <a:r>
                <a:rPr kumimoji="1" lang="ja-JP" altLang="en-US" sz="1100" dirty="0">
                  <a:latin typeface="+mj-ea"/>
                  <a:ea typeface="+mj-ea"/>
                </a:rPr>
                <a:t>　</a:t>
              </a:r>
            </a:p>
          </p:txBody>
        </p:sp>
        <p:sp>
          <p:nvSpPr>
            <p:cNvPr id="35" name="テキスト ボックス 34">
              <a:extLst>
                <a:ext uri="{FF2B5EF4-FFF2-40B4-BE49-F238E27FC236}">
                  <a16:creationId xmlns:a16="http://schemas.microsoft.com/office/drawing/2014/main" id="{1D635F08-AC5A-8526-96B9-6E7665F7FA55}"/>
                </a:ext>
              </a:extLst>
            </p:cNvPr>
            <p:cNvSpPr txBox="1"/>
            <p:nvPr/>
          </p:nvSpPr>
          <p:spPr>
            <a:xfrm>
              <a:off x="390242" y="3227523"/>
              <a:ext cx="7237444" cy="646331"/>
            </a:xfrm>
            <a:prstGeom prst="rect">
              <a:avLst/>
            </a:prstGeom>
            <a:noFill/>
          </p:spPr>
          <p:txBody>
            <a:bodyPr wrap="square" rtlCol="0">
              <a:spAutoFit/>
            </a:bodyPr>
            <a:lstStyle/>
            <a:p>
              <a:r>
                <a:rPr kumimoji="1" lang="ja-JP" altLang="en-US" sz="1400" b="1" u="sng" dirty="0" smtClean="0">
                  <a:latin typeface="+mj-ea"/>
                  <a:ea typeface="+mj-ea"/>
                </a:rPr>
                <a:t>◆</a:t>
              </a:r>
              <a:r>
                <a:rPr kumimoji="1" lang="ja-JP" altLang="en-US" sz="1400" b="1" u="sng" dirty="0">
                  <a:latin typeface="+mj-ea"/>
                  <a:ea typeface="+mj-ea"/>
                </a:rPr>
                <a:t>　重点</a:t>
              </a:r>
              <a:r>
                <a:rPr kumimoji="1" lang="ja-JP" altLang="en-US" sz="1400" b="1" u="sng" dirty="0" smtClean="0">
                  <a:latin typeface="+mj-ea"/>
                  <a:ea typeface="+mj-ea"/>
                </a:rPr>
                <a:t>取組③｜</a:t>
              </a:r>
              <a:r>
                <a:rPr kumimoji="1" lang="ja-JP" altLang="en-US" sz="1400" b="1" u="sng" dirty="0">
                  <a:latin typeface="+mj-ea"/>
                  <a:ea typeface="+mj-ea"/>
                </a:rPr>
                <a:t>個々の子どもの状況に応じた学びと他者と協働する学びの実現</a:t>
              </a:r>
              <a:endParaRPr kumimoji="1" lang="en-US" altLang="ja-JP" sz="1400" b="1" u="sng" dirty="0">
                <a:latin typeface="+mj-ea"/>
                <a:ea typeface="+mj-ea"/>
              </a:endParaRPr>
            </a:p>
            <a:p>
              <a:pPr marL="268288" indent="-88900"/>
              <a:r>
                <a:rPr kumimoji="1" lang="ja-JP" altLang="en-US" sz="1100" dirty="0">
                  <a:latin typeface="+mj-ea"/>
                  <a:ea typeface="+mj-ea"/>
                </a:rPr>
                <a:t>○興味・関心、理解度に沿った学習機会の提供や、自発的に教え合い・学び合う機会の提供</a:t>
              </a:r>
              <a:endParaRPr kumimoji="1" lang="en-US" altLang="ja-JP" sz="1100" dirty="0">
                <a:latin typeface="+mj-ea"/>
                <a:ea typeface="+mj-ea"/>
              </a:endParaRPr>
            </a:p>
            <a:p>
              <a:pPr marL="268288" indent="-88900"/>
              <a:r>
                <a:rPr kumimoji="1" lang="ja-JP" altLang="en-US" sz="1100" dirty="0">
                  <a:latin typeface="+mj-ea"/>
                  <a:ea typeface="+mj-ea"/>
                </a:rPr>
                <a:t>　</a:t>
              </a:r>
              <a:r>
                <a:rPr kumimoji="1" lang="en-US" altLang="ja-JP" sz="1100" dirty="0">
                  <a:latin typeface="+mj-ea"/>
                  <a:ea typeface="+mj-ea"/>
                </a:rPr>
                <a:t> </a:t>
              </a:r>
              <a:r>
                <a:rPr kumimoji="1" lang="en-US" altLang="ja-JP" sz="1100" b="1" dirty="0">
                  <a:latin typeface="+mj-ea"/>
                  <a:ea typeface="+mj-ea"/>
                </a:rPr>
                <a:t>《</a:t>
              </a:r>
              <a:r>
                <a:rPr kumimoji="1" lang="ja-JP" altLang="en-US" sz="1100" b="1" dirty="0">
                  <a:latin typeface="+mj-ea"/>
                  <a:ea typeface="+mj-ea"/>
                </a:rPr>
                <a:t>具体例　｜</a:t>
              </a:r>
              <a:r>
                <a:rPr kumimoji="1" lang="ja-JP" altLang="en-US" sz="1100" dirty="0">
                  <a:latin typeface="+mj-ea"/>
                  <a:ea typeface="+mj-ea"/>
                </a:rPr>
                <a:t>わくわく・どきどき </a:t>
              </a:r>
              <a:r>
                <a:rPr kumimoji="1" lang="en-US" altLang="ja-JP" sz="1100" dirty="0">
                  <a:latin typeface="+mj-ea"/>
                  <a:ea typeface="+mj-ea"/>
                </a:rPr>
                <a:t>SDGs </a:t>
              </a:r>
              <a:r>
                <a:rPr kumimoji="1" lang="ja-JP" altLang="en-US" sz="1100" dirty="0">
                  <a:latin typeface="+mj-ea"/>
                  <a:ea typeface="+mj-ea"/>
                </a:rPr>
                <a:t>ジュニアプロジェクトの実施など</a:t>
              </a:r>
              <a:r>
                <a:rPr kumimoji="1" lang="en-US" altLang="ja-JP" sz="1100" dirty="0">
                  <a:latin typeface="+mj-ea"/>
                  <a:ea typeface="+mj-ea"/>
                </a:rPr>
                <a:t>》</a:t>
              </a:r>
              <a:r>
                <a:rPr kumimoji="1" lang="ja-JP" altLang="en-US" sz="1100" dirty="0">
                  <a:latin typeface="+mj-ea"/>
                  <a:ea typeface="+mj-ea"/>
                </a:rPr>
                <a:t>　</a:t>
              </a:r>
              <a:endParaRPr kumimoji="1" lang="en-US" altLang="ja-JP" sz="1100" dirty="0">
                <a:latin typeface="+mj-ea"/>
                <a:ea typeface="+mj-ea"/>
              </a:endParaRPr>
            </a:p>
          </p:txBody>
        </p:sp>
        <p:sp>
          <p:nvSpPr>
            <p:cNvPr id="36" name="テキスト ボックス 35">
              <a:extLst>
                <a:ext uri="{FF2B5EF4-FFF2-40B4-BE49-F238E27FC236}">
                  <a16:creationId xmlns:a16="http://schemas.microsoft.com/office/drawing/2014/main" id="{0461E7FF-1D66-3954-1FB8-1C5EBF4FAEE3}"/>
                </a:ext>
              </a:extLst>
            </p:cNvPr>
            <p:cNvSpPr txBox="1"/>
            <p:nvPr/>
          </p:nvSpPr>
          <p:spPr>
            <a:xfrm>
              <a:off x="394949" y="3810307"/>
              <a:ext cx="7823304" cy="646331"/>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取組④｜</a:t>
              </a:r>
              <a:r>
                <a:rPr kumimoji="1" lang="ja-JP" altLang="en-US" sz="1400" b="1" u="sng" dirty="0">
                  <a:latin typeface="+mj-ea"/>
                  <a:ea typeface="+mj-ea"/>
                </a:rPr>
                <a:t>探究活動や教科横断的な学びの充実</a:t>
              </a:r>
              <a:endParaRPr kumimoji="1" lang="en-US" altLang="ja-JP" sz="1400" b="1" u="sng" dirty="0">
                <a:latin typeface="+mj-ea"/>
                <a:ea typeface="+mj-ea"/>
              </a:endParaRPr>
            </a:p>
            <a:p>
              <a:pPr marL="268288" indent="-92075"/>
              <a:r>
                <a:rPr kumimoji="1" lang="ja-JP" altLang="en-US" sz="1100" b="1" dirty="0">
                  <a:latin typeface="+mj-ea"/>
                  <a:ea typeface="+mj-ea"/>
                </a:rPr>
                <a:t>○</a:t>
              </a:r>
              <a:r>
                <a:rPr kumimoji="1" lang="ja-JP" altLang="en-US" sz="1100" dirty="0">
                  <a:latin typeface="+mj-ea"/>
                  <a:ea typeface="+mj-ea"/>
                </a:rPr>
                <a:t>探究活動や教科横断的な学びの充実を図る教育課程の編成や、課題を認識・解決する多様な能力をはぐくむ</a:t>
              </a:r>
              <a:r>
                <a:rPr kumimoji="1" lang="ja-JP" altLang="en-US" sz="1100" dirty="0" smtClean="0">
                  <a:latin typeface="+mj-ea"/>
                  <a:ea typeface="+mj-ea"/>
                </a:rPr>
                <a:t>授業づくり</a:t>
              </a:r>
              <a:endParaRPr kumimoji="1" lang="en-US" altLang="ja-JP" sz="1100" dirty="0" smtClean="0">
                <a:latin typeface="+mj-ea"/>
                <a:ea typeface="+mj-ea"/>
              </a:endParaRPr>
            </a:p>
            <a:p>
              <a:pPr marL="268288" indent="-92075"/>
              <a:r>
                <a:rPr kumimoji="1" lang="ja-JP" altLang="en-US" sz="1100" dirty="0" smtClean="0">
                  <a:latin typeface="+mj-ea"/>
                  <a:ea typeface="+mj-ea"/>
                </a:rPr>
                <a:t>　</a:t>
              </a:r>
              <a:r>
                <a:rPr kumimoji="1" lang="en-US" altLang="ja-JP" sz="1100" dirty="0" smtClean="0">
                  <a:latin typeface="+mj-ea"/>
                  <a:ea typeface="+mj-ea"/>
                </a:rPr>
                <a:t>《</a:t>
              </a:r>
              <a:r>
                <a:rPr kumimoji="1" lang="ja-JP" altLang="en-US" sz="1100" b="1" dirty="0">
                  <a:latin typeface="+mj-ea"/>
                  <a:ea typeface="+mj-ea"/>
                </a:rPr>
                <a:t>具体例　</a:t>
              </a:r>
              <a:r>
                <a:rPr kumimoji="1" lang="ja-JP" altLang="en-US" sz="1100" dirty="0">
                  <a:latin typeface="+mj-ea"/>
                  <a:ea typeface="+mj-ea"/>
                </a:rPr>
                <a:t>｜わくわく・どきどき </a:t>
              </a:r>
              <a:r>
                <a:rPr kumimoji="1" lang="en-US" altLang="ja-JP" sz="1100" dirty="0">
                  <a:latin typeface="+mj-ea"/>
                  <a:ea typeface="+mj-ea"/>
                </a:rPr>
                <a:t>SDGs </a:t>
              </a:r>
              <a:r>
                <a:rPr kumimoji="1" lang="ja-JP" altLang="en-US" sz="1100" dirty="0" smtClean="0">
                  <a:latin typeface="+mj-ea"/>
                  <a:ea typeface="+mj-ea"/>
                </a:rPr>
                <a:t>ジュニアプロジェクトや、教育課程等に</a:t>
              </a:r>
              <a:r>
                <a:rPr kumimoji="1" lang="ja-JP" altLang="en-US" sz="1100" dirty="0">
                  <a:latin typeface="+mj-ea"/>
                  <a:ea typeface="+mj-ea"/>
                </a:rPr>
                <a:t>関する研修の実施など</a:t>
              </a:r>
              <a:r>
                <a:rPr kumimoji="1" lang="en-US" altLang="ja-JP" sz="1100" dirty="0">
                  <a:latin typeface="+mj-ea"/>
                  <a:ea typeface="+mj-ea"/>
                </a:rPr>
                <a:t>》</a:t>
              </a:r>
            </a:p>
          </p:txBody>
        </p:sp>
        <p:sp>
          <p:nvSpPr>
            <p:cNvPr id="39" name="テキスト ボックス 38">
              <a:extLst>
                <a:ext uri="{FF2B5EF4-FFF2-40B4-BE49-F238E27FC236}">
                  <a16:creationId xmlns:a16="http://schemas.microsoft.com/office/drawing/2014/main" id="{95878957-14BA-92FE-62EA-58EF97A1996A}"/>
                </a:ext>
              </a:extLst>
            </p:cNvPr>
            <p:cNvSpPr txBox="1"/>
            <p:nvPr/>
          </p:nvSpPr>
          <p:spPr>
            <a:xfrm>
              <a:off x="392856" y="4451151"/>
              <a:ext cx="9086330" cy="815608"/>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取組⑤｜</a:t>
              </a:r>
              <a:r>
                <a:rPr kumimoji="1" lang="ja-JP" altLang="en-US" sz="1400" b="1" u="sng" dirty="0">
                  <a:latin typeface="+mj-ea"/>
                  <a:ea typeface="+mj-ea"/>
                </a:rPr>
                <a:t>ＩＣＴを活用した学力向上等の一層の推進</a:t>
              </a:r>
              <a:endParaRPr kumimoji="1" lang="en-US" altLang="ja-JP" sz="1400" b="1" u="sng" dirty="0">
                <a:latin typeface="+mj-ea"/>
                <a:ea typeface="+mj-ea"/>
              </a:endParaRPr>
            </a:p>
            <a:p>
              <a:pPr marL="268288" indent="-92075"/>
              <a:r>
                <a:rPr kumimoji="1" lang="ja-JP" altLang="en-US" sz="1100" b="1" dirty="0">
                  <a:latin typeface="+mj-ea"/>
                  <a:ea typeface="+mj-ea"/>
                </a:rPr>
                <a:t>○</a:t>
              </a:r>
              <a:r>
                <a:rPr kumimoji="1" lang="en-US" altLang="ja-JP" sz="1100" dirty="0">
                  <a:latin typeface="+mj-ea"/>
                  <a:ea typeface="+mj-ea"/>
                </a:rPr>
                <a:t>ICT</a:t>
              </a:r>
              <a:r>
                <a:rPr kumimoji="1" lang="ja-JP" altLang="en-US" sz="1100" dirty="0">
                  <a:latin typeface="+mj-ea"/>
                  <a:ea typeface="+mj-ea"/>
                </a:rPr>
                <a:t>を活用した授業改善の</a:t>
              </a:r>
              <a:r>
                <a:rPr kumimoji="1" lang="ja-JP" altLang="en-US" sz="1100" dirty="0" smtClean="0">
                  <a:latin typeface="+mj-ea"/>
                  <a:ea typeface="+mj-ea"/>
                </a:rPr>
                <a:t>推進</a:t>
              </a:r>
              <a:endParaRPr kumimoji="1" lang="en-US" altLang="ja-JP" sz="1100" dirty="0" smtClean="0">
                <a:latin typeface="+mj-ea"/>
                <a:ea typeface="+mj-ea"/>
              </a:endParaRPr>
            </a:p>
            <a:p>
              <a:pPr marL="268288" indent="-92075"/>
              <a:r>
                <a:rPr kumimoji="1" lang="ja-JP" altLang="en-US" sz="1100" dirty="0">
                  <a:latin typeface="+mj-ea"/>
                </a:rPr>
                <a:t>　</a:t>
              </a:r>
              <a:r>
                <a:rPr kumimoji="1" lang="en-US" altLang="ja-JP" sz="1100" dirty="0">
                  <a:latin typeface="+mj-ea"/>
                </a:rPr>
                <a:t>《</a:t>
              </a:r>
              <a:r>
                <a:rPr kumimoji="1" lang="ja-JP" altLang="en-US" sz="1100" b="1" dirty="0">
                  <a:latin typeface="+mj-ea"/>
                </a:rPr>
                <a:t>具体例　</a:t>
              </a:r>
              <a:r>
                <a:rPr kumimoji="1" lang="ja-JP" altLang="en-US" sz="1100" dirty="0" smtClean="0">
                  <a:latin typeface="+mj-ea"/>
                </a:rPr>
                <a:t>｜１人１台端末を活用した子どもが積極的に考えを発信し、多様な意見をリアルタイムで共有する授業づくりなど</a:t>
              </a:r>
              <a:r>
                <a:rPr kumimoji="1" lang="en-US" altLang="ja-JP" sz="1100" dirty="0">
                  <a:latin typeface="+mj-ea"/>
                </a:rPr>
                <a:t>》</a:t>
              </a:r>
            </a:p>
            <a:p>
              <a:pPr marL="268288" indent="-92075"/>
              <a:r>
                <a:rPr kumimoji="1" lang="ja-JP" altLang="en-US" sz="1100" dirty="0" smtClean="0">
                  <a:latin typeface="+mj-ea"/>
                  <a:ea typeface="+mj-ea"/>
                </a:rPr>
                <a:t>○</a:t>
              </a:r>
              <a:r>
                <a:rPr kumimoji="1" lang="en-US" altLang="ja-JP" sz="1100" dirty="0" smtClean="0">
                  <a:latin typeface="+mj-ea"/>
                  <a:ea typeface="+mj-ea"/>
                </a:rPr>
                <a:t>1</a:t>
              </a:r>
              <a:r>
                <a:rPr kumimoji="1" lang="ja-JP" altLang="en-US" sz="1100" dirty="0">
                  <a:latin typeface="+mj-ea"/>
                  <a:ea typeface="+mj-ea"/>
                </a:rPr>
                <a:t>人</a:t>
              </a:r>
              <a:r>
                <a:rPr kumimoji="1" lang="en-US" altLang="ja-JP" sz="1100" dirty="0">
                  <a:latin typeface="+mj-ea"/>
                  <a:ea typeface="+mj-ea"/>
                </a:rPr>
                <a:t>1</a:t>
              </a:r>
              <a:r>
                <a:rPr kumimoji="1" lang="ja-JP" altLang="en-US" sz="1100" dirty="0">
                  <a:latin typeface="+mj-ea"/>
                  <a:ea typeface="+mj-ea"/>
                </a:rPr>
                <a:t>台端末等の活用による支援教育の充実</a:t>
              </a:r>
              <a:endParaRPr kumimoji="1" lang="en-US" altLang="ja-JP" sz="1100" dirty="0">
                <a:latin typeface="+mj-ea"/>
                <a:ea typeface="+mj-ea"/>
              </a:endParaRPr>
            </a:p>
          </p:txBody>
        </p:sp>
        <p:sp>
          <p:nvSpPr>
            <p:cNvPr id="40" name="テキスト ボックス 39">
              <a:extLst>
                <a:ext uri="{FF2B5EF4-FFF2-40B4-BE49-F238E27FC236}">
                  <a16:creationId xmlns:a16="http://schemas.microsoft.com/office/drawing/2014/main" id="{95878957-14BA-92FE-62EA-58EF97A1996A}"/>
                </a:ext>
              </a:extLst>
            </p:cNvPr>
            <p:cNvSpPr txBox="1"/>
            <p:nvPr/>
          </p:nvSpPr>
          <p:spPr>
            <a:xfrm>
              <a:off x="378210" y="5275129"/>
              <a:ext cx="9252721" cy="724239"/>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取組⑥｜</a:t>
              </a:r>
              <a:r>
                <a:rPr kumimoji="1" lang="ja-JP" altLang="en-US" sz="1400" b="1" u="sng" dirty="0">
                  <a:latin typeface="+mj-ea"/>
                  <a:ea typeface="+mj-ea"/>
                </a:rPr>
                <a:t>社会のグローバル化を見据えた英語教育の一層の推進</a:t>
              </a:r>
              <a:endParaRPr kumimoji="1" lang="en-US" altLang="ja-JP" sz="1400" b="1" u="sng" dirty="0">
                <a:latin typeface="+mj-ea"/>
                <a:ea typeface="+mj-ea"/>
              </a:endParaRPr>
            </a:p>
            <a:p>
              <a:pPr marL="268288" indent="-87313"/>
              <a:r>
                <a:rPr kumimoji="1" lang="ja-JP" altLang="en-US" sz="1100" dirty="0" smtClean="0">
                  <a:latin typeface="+mj-ea"/>
                  <a:ea typeface="+mj-ea"/>
                </a:rPr>
                <a:t>○ネイティブ英語教員の配置による生きた英語教育や、大阪の子どもの英語学習の特性を踏まえた</a:t>
              </a:r>
              <a:r>
                <a:rPr kumimoji="1" lang="zh-TW" altLang="en-US" sz="1100" dirty="0" smtClean="0">
                  <a:latin typeface="+mj-ea"/>
                  <a:ea typeface="+mj-ea"/>
                </a:rPr>
                <a:t>４技能</a:t>
              </a:r>
              <a:r>
                <a:rPr kumimoji="1" lang="ja-JP" altLang="en-US" sz="1100" dirty="0">
                  <a:latin typeface="+mj-ea"/>
                  <a:ea typeface="+mj-ea"/>
                </a:rPr>
                <a:t>（「聞く」「読む」「書く」「話す」）</a:t>
              </a:r>
              <a:r>
                <a:rPr kumimoji="1" lang="zh-TW" altLang="en-US" sz="1100" dirty="0" smtClean="0">
                  <a:latin typeface="+mj-ea"/>
                  <a:ea typeface="+mj-ea"/>
                </a:rPr>
                <a:t>５領域</a:t>
              </a:r>
              <a:r>
                <a:rPr kumimoji="1" lang="ja-JP" altLang="en-US" sz="1100" dirty="0">
                  <a:latin typeface="+mj-ea"/>
                  <a:ea typeface="+mj-ea"/>
                </a:rPr>
                <a:t>（「聞く」「読む」「書く」「話す（やり取り）」「話す（発表）」）の</a:t>
              </a:r>
              <a:r>
                <a:rPr kumimoji="1" lang="ja-JP" altLang="en-US" sz="1100" dirty="0" smtClean="0">
                  <a:latin typeface="+mj-ea"/>
                  <a:ea typeface="+mj-ea"/>
                </a:rPr>
                <a:t>資質・能力を総合的に向上</a:t>
              </a:r>
              <a:endParaRPr kumimoji="1" lang="en-US" altLang="ja-JP" sz="1100" dirty="0" smtClean="0">
                <a:latin typeface="+mj-ea"/>
                <a:ea typeface="+mj-ea"/>
              </a:endParaRPr>
            </a:p>
            <a:p>
              <a:pPr marL="274638" indent="-93663"/>
              <a:r>
                <a:rPr kumimoji="1" lang="ja-JP" altLang="en-US" sz="1100" dirty="0" smtClean="0">
                  <a:latin typeface="+mj-ea"/>
                </a:rPr>
                <a:t>　</a:t>
              </a:r>
              <a:r>
                <a:rPr kumimoji="1" lang="en-US" altLang="ja-JP" sz="1100" dirty="0" smtClean="0">
                  <a:latin typeface="+mj-ea"/>
                </a:rPr>
                <a:t> </a:t>
              </a:r>
              <a:r>
                <a:rPr kumimoji="1" lang="en-US" altLang="ja-JP" sz="1100" b="1" dirty="0">
                  <a:latin typeface="+mj-ea"/>
                </a:rPr>
                <a:t>《</a:t>
              </a:r>
              <a:r>
                <a:rPr kumimoji="1" lang="ja-JP" altLang="en-US" sz="1100" b="1" dirty="0">
                  <a:latin typeface="+mj-ea"/>
                </a:rPr>
                <a:t>具体例　｜</a:t>
              </a:r>
              <a:r>
                <a:rPr kumimoji="1" lang="ja-JP" altLang="en-US" sz="1100" b="1" dirty="0">
                  <a:effectLst>
                    <a:outerShdw blurRad="38100" dist="38100" dir="2700000" algn="tl">
                      <a:srgbClr val="000000">
                        <a:alpha val="43137"/>
                      </a:srgbClr>
                    </a:outerShdw>
                  </a:effectLst>
                  <a:latin typeface="+mj-ea"/>
                </a:rPr>
                <a:t>小中高一貫</a:t>
              </a:r>
              <a:r>
                <a:rPr kumimoji="1" lang="ja-JP" altLang="en-US" sz="1100" b="1" dirty="0" smtClean="0">
                  <a:effectLst>
                    <a:outerShdw blurRad="38100" dist="38100" dir="2700000" algn="tl">
                      <a:srgbClr val="000000">
                        <a:alpha val="43137"/>
                      </a:srgbClr>
                    </a:outerShdw>
                  </a:effectLst>
                  <a:latin typeface="+mj-ea"/>
                </a:rPr>
                <a:t>し</a:t>
              </a:r>
              <a:r>
                <a:rPr kumimoji="1" lang="ja-JP" altLang="en-US" sz="1100" b="1" i="1" dirty="0" smtClean="0">
                  <a:effectLst>
                    <a:outerShdw blurRad="38100" dist="38100" dir="2700000" algn="tl">
                      <a:srgbClr val="000000">
                        <a:alpha val="43137"/>
                      </a:srgbClr>
                    </a:outerShdw>
                  </a:effectLst>
                  <a:latin typeface="+mj-ea"/>
                </a:rPr>
                <a:t>学習</a:t>
              </a:r>
              <a:r>
                <a:rPr kumimoji="1" lang="ja-JP" altLang="en-US" sz="1100" b="1" i="1" dirty="0">
                  <a:effectLst>
                    <a:outerShdw blurRad="38100" dist="38100" dir="2700000" algn="tl">
                      <a:srgbClr val="000000">
                        <a:alpha val="43137"/>
                      </a:srgbClr>
                    </a:outerShdw>
                  </a:effectLst>
                  <a:latin typeface="+mj-ea"/>
                </a:rPr>
                <a:t>到達度に</a:t>
              </a:r>
              <a:r>
                <a:rPr kumimoji="1" lang="ja-JP" altLang="en-US" sz="1100" b="1" i="1" dirty="0" smtClean="0">
                  <a:effectLst>
                    <a:outerShdw blurRad="38100" dist="38100" dir="2700000" algn="tl">
                      <a:srgbClr val="000000">
                        <a:alpha val="43137"/>
                      </a:srgbClr>
                    </a:outerShdw>
                  </a:effectLst>
                  <a:latin typeface="+mj-ea"/>
                </a:rPr>
                <a:t>応じた</a:t>
              </a:r>
              <a:r>
                <a:rPr kumimoji="1" lang="en-US" altLang="ja-JP" sz="1100" b="1" dirty="0" smtClean="0">
                  <a:effectLst>
                    <a:outerShdw blurRad="38100" dist="38100" dir="2700000" algn="tl">
                      <a:srgbClr val="000000">
                        <a:alpha val="43137"/>
                      </a:srgbClr>
                    </a:outerShdw>
                  </a:effectLst>
                  <a:latin typeface="+mj-ea"/>
                </a:rPr>
                <a:t>ICT</a:t>
              </a:r>
              <a:r>
                <a:rPr kumimoji="1" lang="ja-JP" altLang="en-US" sz="1100" b="1" dirty="0" smtClean="0">
                  <a:effectLst>
                    <a:outerShdw blurRad="38100" dist="38100" dir="2700000" algn="tl">
                      <a:srgbClr val="000000">
                        <a:alpha val="43137"/>
                      </a:srgbClr>
                    </a:outerShdw>
                  </a:effectLst>
                  <a:latin typeface="+mj-ea"/>
                </a:rPr>
                <a:t>英語学習ツールの開発・活用など</a:t>
              </a:r>
              <a:r>
                <a:rPr kumimoji="1" lang="en-US" altLang="ja-JP" sz="1100" dirty="0" smtClean="0">
                  <a:latin typeface="+mj-ea"/>
                </a:rPr>
                <a:t>》</a:t>
              </a:r>
              <a:r>
                <a:rPr kumimoji="1" lang="ja-JP" altLang="en-US" sz="1100" dirty="0">
                  <a:solidFill>
                    <a:srgbClr val="FF0000"/>
                  </a:solidFill>
                  <a:latin typeface="+mj-ea"/>
                </a:rPr>
                <a:t>　</a:t>
              </a:r>
              <a:endParaRPr kumimoji="1" lang="en-US" altLang="ja-JP" sz="1100" dirty="0">
                <a:solidFill>
                  <a:srgbClr val="FF0000"/>
                </a:solidFill>
                <a:latin typeface="+mj-ea"/>
              </a:endParaRPr>
            </a:p>
          </p:txBody>
        </p:sp>
      </p:grpSp>
      <p:sp>
        <p:nvSpPr>
          <p:cNvPr id="5" name="スライド番号プレースホルダー 4"/>
          <p:cNvSpPr>
            <a:spLocks noGrp="1"/>
          </p:cNvSpPr>
          <p:nvPr>
            <p:ph type="sldNum" sz="quarter" idx="12"/>
          </p:nvPr>
        </p:nvSpPr>
        <p:spPr/>
        <p:txBody>
          <a:bodyPr/>
          <a:lstStyle/>
          <a:p>
            <a:fld id="{20607042-D53A-4E69-917E-B6250902E102}" type="slidenum">
              <a:rPr kumimoji="1" lang="ja-JP" altLang="en-US" smtClean="0"/>
              <a:t>13</a:t>
            </a:fld>
            <a:endParaRPr kumimoji="1" lang="ja-JP" altLang="en-US" dirty="0"/>
          </a:p>
        </p:txBody>
      </p:sp>
    </p:spTree>
    <p:extLst>
      <p:ext uri="{BB962C8B-B14F-4D97-AF65-F5344CB8AC3E}">
        <p14:creationId xmlns:p14="http://schemas.microsoft.com/office/powerpoint/2010/main" val="486135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cxnSpLocks/>
          </p:cNvCxnSpPr>
          <p:nvPr/>
        </p:nvCxnSpPr>
        <p:spPr>
          <a:xfrm>
            <a:off x="163286" y="1043191"/>
            <a:ext cx="9457232"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0" name="フローチャート: 代替処理 9">
            <a:extLst>
              <a:ext uri="{FF2B5EF4-FFF2-40B4-BE49-F238E27FC236}">
                <a16:creationId xmlns:a16="http://schemas.microsoft.com/office/drawing/2014/main" id="{36297EEE-1ED7-4393-9285-6C9F16DD99E6}"/>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664403F0-D0B8-4618-8068-DB1E75B5221A}"/>
              </a:ext>
            </a:extLst>
          </p:cNvPr>
          <p:cNvSpPr/>
          <p:nvPr/>
        </p:nvSpPr>
        <p:spPr>
          <a:xfrm>
            <a:off x="-6530" y="652463"/>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第５章　基本方針　</a:t>
            </a:r>
            <a:r>
              <a:rPr lang="ja-JP" altLang="en-US" sz="2400" b="1" dirty="0" smtClean="0">
                <a:latin typeface="メイリオ" panose="020B0604030504040204" pitchFamily="50" charset="-128"/>
                <a:ea typeface="メイリオ" panose="020B0604030504040204" pitchFamily="50" charset="-128"/>
              </a:rPr>
              <a:t>１</a:t>
            </a:r>
            <a:r>
              <a:rPr lang="ja-JP" altLang="en-US" sz="2400" b="1" dirty="0">
                <a:latin typeface="メイリオ" panose="020B0604030504040204" pitchFamily="50" charset="-128"/>
                <a:ea typeface="メイリオ" panose="020B0604030504040204" pitchFamily="50" charset="-128"/>
              </a:rPr>
              <a:t>　確かな学力の定着と学びの</a:t>
            </a:r>
            <a:r>
              <a:rPr lang="ja-JP" altLang="en-US" sz="2400" b="1" dirty="0" smtClean="0">
                <a:latin typeface="メイリオ" panose="020B0604030504040204" pitchFamily="50" charset="-128"/>
                <a:ea typeface="メイリオ" panose="020B0604030504040204" pitchFamily="50" charset="-128"/>
              </a:rPr>
              <a:t>深化（つづき）</a:t>
            </a:r>
            <a:endParaRPr lang="ja-JP" altLang="en-US" sz="2400" b="1" dirty="0">
              <a:latin typeface="メイリオ" panose="020B0604030504040204" pitchFamily="50" charset="-128"/>
              <a:ea typeface="メイリオ" panose="020B0604030504040204" pitchFamily="50" charset="-128"/>
            </a:endParaRPr>
          </a:p>
        </p:txBody>
      </p:sp>
      <p:sp>
        <p:nvSpPr>
          <p:cNvPr id="22" name="正方形/長方形 21"/>
          <p:cNvSpPr/>
          <p:nvPr/>
        </p:nvSpPr>
        <p:spPr>
          <a:xfrm>
            <a:off x="62463" y="1137357"/>
            <a:ext cx="3989100"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学校の特色ある魅力づくり</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E9F298E3-8766-FEE5-4D03-99B1B6EB292C}"/>
              </a:ext>
            </a:extLst>
          </p:cNvPr>
          <p:cNvSpPr txBox="1"/>
          <p:nvPr/>
        </p:nvSpPr>
        <p:spPr>
          <a:xfrm>
            <a:off x="265720" y="5936530"/>
            <a:ext cx="7237444" cy="531940"/>
          </a:xfrm>
          <a:prstGeom prst="rect">
            <a:avLst/>
          </a:prstGeom>
          <a:noFill/>
        </p:spPr>
        <p:txBody>
          <a:bodyPr wrap="square" rtlCol="0">
            <a:spAutoFit/>
          </a:bodyPr>
          <a:lstStyle/>
          <a:p>
            <a:pPr>
              <a:lnSpc>
                <a:spcPts val="1800"/>
              </a:lnSpc>
            </a:pPr>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⑧</a:t>
            </a:r>
            <a:r>
              <a:rPr kumimoji="1" lang="ja-JP" altLang="en-US" sz="1400" b="1" u="sng" dirty="0" smtClean="0">
                <a:latin typeface="+mj-ea"/>
                <a:ea typeface="+mj-ea"/>
              </a:rPr>
              <a:t>｜</a:t>
            </a:r>
            <a:r>
              <a:rPr kumimoji="1" lang="ja-JP" altLang="en-US" sz="1400" b="1" u="sng" dirty="0">
                <a:latin typeface="+mj-ea"/>
                <a:ea typeface="+mj-ea"/>
              </a:rPr>
              <a:t>活力ある学校づくりをめざした府立高校の再編整備</a:t>
            </a:r>
            <a:endParaRPr kumimoji="1" lang="en-US" altLang="ja-JP" sz="1400" b="1" u="sng" dirty="0">
              <a:latin typeface="+mj-ea"/>
              <a:ea typeface="+mj-ea"/>
            </a:endParaRPr>
          </a:p>
          <a:p>
            <a:pPr>
              <a:lnSpc>
                <a:spcPts val="1800"/>
              </a:lnSpc>
            </a:pPr>
            <a:r>
              <a:rPr kumimoji="1" lang="ja-JP" altLang="en-US" sz="1400" b="1" dirty="0">
                <a:latin typeface="+mj-ea"/>
                <a:ea typeface="+mj-ea"/>
              </a:rPr>
              <a:t>　　</a:t>
            </a:r>
            <a:r>
              <a:rPr kumimoji="1" lang="ja-JP" altLang="en-US" sz="1200" dirty="0">
                <a:latin typeface="+mj-ea"/>
                <a:ea typeface="+mj-ea"/>
              </a:rPr>
              <a:t>○生徒数減少を見据えた再編整備の計画的な推進</a:t>
            </a:r>
            <a:endParaRPr kumimoji="1" lang="en-US" altLang="ja-JP" sz="1200" dirty="0">
              <a:latin typeface="+mj-ea"/>
              <a:ea typeface="+mj-ea"/>
            </a:endParaRPr>
          </a:p>
        </p:txBody>
      </p:sp>
      <p:sp>
        <p:nvSpPr>
          <p:cNvPr id="29" name="テキスト ボックス 28"/>
          <p:cNvSpPr txBox="1"/>
          <p:nvPr/>
        </p:nvSpPr>
        <p:spPr>
          <a:xfrm>
            <a:off x="241656" y="1416623"/>
            <a:ext cx="9118912" cy="3308598"/>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⑦</a:t>
            </a:r>
            <a:r>
              <a:rPr kumimoji="1" lang="ja-JP" altLang="en-US" sz="1400" b="1" u="sng" dirty="0" smtClean="0">
                <a:latin typeface="+mj-ea"/>
                <a:ea typeface="+mj-ea"/>
              </a:rPr>
              <a:t>｜</a:t>
            </a:r>
            <a:r>
              <a:rPr kumimoji="1" lang="ja-JP" altLang="en-US" sz="1400" b="1" u="sng" dirty="0">
                <a:latin typeface="+mj-ea"/>
                <a:ea typeface="+mj-ea"/>
              </a:rPr>
              <a:t>子どものニーズや社会の変化に対応した府立高校の教育内容の充実</a:t>
            </a:r>
            <a:endParaRPr kumimoji="1" lang="en-US" altLang="ja-JP" sz="1400" b="1" u="sng" dirty="0">
              <a:latin typeface="+mj-ea"/>
              <a:ea typeface="+mj-ea"/>
            </a:endParaRPr>
          </a:p>
          <a:p>
            <a:pPr marL="268288" indent="-88900">
              <a:lnSpc>
                <a:spcPts val="1800"/>
              </a:lnSpc>
            </a:pPr>
            <a:r>
              <a:rPr kumimoji="1" lang="ja-JP" altLang="en-US" sz="1100" dirty="0">
                <a:latin typeface="+mj-ea"/>
                <a:ea typeface="+mj-ea"/>
              </a:rPr>
              <a:t>○多様なニーズに応える教育課程の設定や、社会のリーダー層やグローバル人材に必要な資質・能力の育成、外部人材の</a:t>
            </a:r>
            <a:r>
              <a:rPr kumimoji="1" lang="ja-JP" altLang="en-US" sz="1100" dirty="0" smtClean="0">
                <a:latin typeface="+mj-ea"/>
                <a:ea typeface="+mj-ea"/>
              </a:rPr>
              <a:t>活用等による生徒</a:t>
            </a:r>
            <a:r>
              <a:rPr kumimoji="1" lang="ja-JP" altLang="en-US" sz="1100" dirty="0">
                <a:latin typeface="+mj-ea"/>
                <a:ea typeface="+mj-ea"/>
              </a:rPr>
              <a:t>の可能性を広げる幅広い進路の確保</a:t>
            </a:r>
            <a:endParaRPr kumimoji="1" lang="en-US" altLang="ja-JP" sz="1100" dirty="0">
              <a:latin typeface="+mj-ea"/>
              <a:ea typeface="+mj-ea"/>
            </a:endParaRPr>
          </a:p>
          <a:p>
            <a:pPr marL="1077913" indent="-896938">
              <a:lnSpc>
                <a:spcPts val="1800"/>
              </a:lnSpc>
            </a:pPr>
            <a:r>
              <a:rPr kumimoji="1" lang="ja-JP" altLang="en-US" sz="1100" dirty="0">
                <a:latin typeface="+mj-ea"/>
                <a:ea typeface="+mj-ea"/>
              </a:rPr>
              <a:t>　</a:t>
            </a:r>
            <a:r>
              <a:rPr kumimoji="1" lang="en-US" altLang="ja-JP" sz="1100" dirty="0">
                <a:latin typeface="+mj-ea"/>
                <a:ea typeface="+mj-ea"/>
              </a:rPr>
              <a:t>《</a:t>
            </a:r>
            <a:r>
              <a:rPr kumimoji="1" lang="ja-JP" altLang="en-US" sz="1100" b="1" dirty="0">
                <a:latin typeface="+mj-ea"/>
                <a:ea typeface="+mj-ea"/>
              </a:rPr>
              <a:t>具体例　</a:t>
            </a:r>
            <a:r>
              <a:rPr kumimoji="1" lang="ja-JP" altLang="en-US" sz="1100" b="1" dirty="0" smtClean="0">
                <a:latin typeface="+mj-ea"/>
                <a:ea typeface="+mj-ea"/>
              </a:rPr>
              <a:t>｜</a:t>
            </a:r>
            <a:r>
              <a:rPr kumimoji="1" lang="ja-JP" altLang="en-US" sz="1100" dirty="0" smtClean="0">
                <a:latin typeface="+mj-ea"/>
                <a:ea typeface="+mj-ea"/>
              </a:rPr>
              <a:t>普通科</a:t>
            </a:r>
            <a:r>
              <a:rPr kumimoji="1" lang="ja-JP" altLang="en-US" sz="1100" dirty="0">
                <a:latin typeface="+mj-ea"/>
                <a:ea typeface="+mj-ea"/>
              </a:rPr>
              <a:t>高校での新たな専門コースの</a:t>
            </a:r>
            <a:r>
              <a:rPr kumimoji="1" lang="ja-JP" altLang="en-US" sz="1100" dirty="0" smtClean="0">
                <a:latin typeface="+mj-ea"/>
                <a:ea typeface="+mj-ea"/>
              </a:rPr>
              <a:t>設置、</a:t>
            </a:r>
            <a:r>
              <a:rPr kumimoji="1" lang="en-US" altLang="ja-JP" sz="1100" dirty="0">
                <a:latin typeface="+mj-ea"/>
                <a:ea typeface="+mj-ea"/>
              </a:rPr>
              <a:t>GLHS</a:t>
            </a:r>
            <a:r>
              <a:rPr kumimoji="1" lang="ja-JP" altLang="en-US" sz="1100" dirty="0">
                <a:latin typeface="+mj-ea"/>
                <a:ea typeface="+mj-ea"/>
              </a:rPr>
              <a:t>や国際関係</a:t>
            </a:r>
            <a:r>
              <a:rPr kumimoji="1" lang="ja-JP" altLang="en-US" sz="1100" dirty="0" smtClean="0">
                <a:latin typeface="+mj-ea"/>
                <a:ea typeface="+mj-ea"/>
              </a:rPr>
              <a:t>学科の充実など</a:t>
            </a:r>
            <a:r>
              <a:rPr kumimoji="1" lang="en-US" altLang="ja-JP" sz="1100" dirty="0" smtClean="0">
                <a:latin typeface="+mj-ea"/>
                <a:ea typeface="+mj-ea"/>
              </a:rPr>
              <a:t>》</a:t>
            </a:r>
          </a:p>
          <a:p>
            <a:pPr marL="268288" indent="-88900">
              <a:lnSpc>
                <a:spcPts val="1800"/>
              </a:lnSpc>
            </a:pPr>
            <a:r>
              <a:rPr kumimoji="1" lang="ja-JP" altLang="en-US" sz="1100" dirty="0">
                <a:latin typeface="+mj-ea"/>
              </a:rPr>
              <a:t>○多様なニーズを踏まえた府立高校の充実</a:t>
            </a:r>
          </a:p>
          <a:p>
            <a:pPr marL="1077913" indent="-896938">
              <a:lnSpc>
                <a:spcPts val="1800"/>
              </a:lnSpc>
            </a:pPr>
            <a:r>
              <a:rPr kumimoji="1" lang="ja-JP" altLang="en-US" sz="1100" dirty="0">
                <a:latin typeface="+mj-ea"/>
              </a:rPr>
              <a:t>　</a:t>
            </a:r>
            <a:r>
              <a:rPr kumimoji="1" lang="en-US" altLang="ja-JP" sz="1100" dirty="0">
                <a:latin typeface="+mj-ea"/>
              </a:rPr>
              <a:t>《</a:t>
            </a:r>
            <a:r>
              <a:rPr kumimoji="1" lang="ja-JP" altLang="en-US" sz="1100" b="1" dirty="0">
                <a:latin typeface="+mj-ea"/>
              </a:rPr>
              <a:t>具体例　</a:t>
            </a:r>
            <a:r>
              <a:rPr kumimoji="1" lang="ja-JP" altLang="en-US" sz="1100" b="1" dirty="0" smtClean="0">
                <a:latin typeface="+mj-ea"/>
              </a:rPr>
              <a:t>｜</a:t>
            </a:r>
            <a:r>
              <a:rPr kumimoji="1" lang="ja-JP" altLang="en-US" sz="1100" b="1" dirty="0">
                <a:effectLst>
                  <a:outerShdw blurRad="38100" dist="38100" dir="2700000" algn="tl">
                    <a:srgbClr val="000000">
                      <a:alpha val="43137"/>
                    </a:srgbClr>
                  </a:outerShdw>
                </a:effectLst>
                <a:latin typeface="+mj-ea"/>
              </a:rPr>
              <a:t>新たなタイプの学校（多様な教育実践校（仮称</a:t>
            </a:r>
            <a:r>
              <a:rPr kumimoji="1" lang="ja-JP" altLang="en-US" sz="1100" b="1" dirty="0" smtClean="0">
                <a:effectLst>
                  <a:outerShdw blurRad="38100" dist="38100" dir="2700000" algn="tl">
                    <a:srgbClr val="000000">
                      <a:alpha val="43137"/>
                    </a:srgbClr>
                  </a:outerShdw>
                </a:effectLst>
                <a:latin typeface="+mj-ea"/>
              </a:rPr>
              <a:t>））</a:t>
            </a:r>
            <a:r>
              <a:rPr kumimoji="1" lang="en-US" altLang="ja-JP" sz="1100" dirty="0" smtClean="0">
                <a:latin typeface="+mj-ea"/>
              </a:rPr>
              <a:t>》</a:t>
            </a:r>
            <a:endParaRPr kumimoji="1" lang="en-US" altLang="ja-JP" sz="1100" dirty="0">
              <a:latin typeface="+mj-ea"/>
            </a:endParaRPr>
          </a:p>
          <a:p>
            <a:pPr marL="1077913" indent="-896938">
              <a:lnSpc>
                <a:spcPts val="1800"/>
              </a:lnSpc>
            </a:pPr>
            <a:endParaRPr kumimoji="1" lang="en-US" altLang="ja-JP" sz="1100" dirty="0">
              <a:latin typeface="+mj-ea"/>
              <a:ea typeface="+mj-ea"/>
            </a:endParaRPr>
          </a:p>
          <a:p>
            <a:pPr marL="268288" indent="-88900">
              <a:lnSpc>
                <a:spcPts val="1800"/>
              </a:lnSpc>
            </a:pPr>
            <a:endParaRPr kumimoji="1" lang="en-US" altLang="ja-JP" sz="1200" dirty="0" smtClean="0">
              <a:latin typeface="+mj-ea"/>
            </a:endParaRPr>
          </a:p>
          <a:p>
            <a:pPr marL="268288" indent="-88900">
              <a:lnSpc>
                <a:spcPts val="1800"/>
              </a:lnSpc>
            </a:pPr>
            <a:endParaRPr kumimoji="1" lang="en-US" altLang="ja-JP" sz="1200" dirty="0">
              <a:latin typeface="+mj-ea"/>
            </a:endParaRPr>
          </a:p>
          <a:p>
            <a:pPr marL="268288" indent="-88900">
              <a:lnSpc>
                <a:spcPts val="1800"/>
              </a:lnSpc>
            </a:pPr>
            <a:endParaRPr kumimoji="1" lang="en-US" altLang="ja-JP" sz="1200" dirty="0" smtClean="0">
              <a:latin typeface="+mj-ea"/>
            </a:endParaRPr>
          </a:p>
          <a:p>
            <a:pPr marL="268288" indent="-88900">
              <a:lnSpc>
                <a:spcPts val="1800"/>
              </a:lnSpc>
            </a:pPr>
            <a:endParaRPr kumimoji="1" lang="en-US" altLang="ja-JP" sz="1200" dirty="0">
              <a:latin typeface="+mj-ea"/>
            </a:endParaRPr>
          </a:p>
          <a:p>
            <a:pPr marL="268288" indent="-88900">
              <a:lnSpc>
                <a:spcPts val="1800"/>
              </a:lnSpc>
            </a:pPr>
            <a:r>
              <a:rPr kumimoji="1" lang="ja-JP" altLang="en-US" sz="1100" dirty="0" smtClean="0">
                <a:latin typeface="+mj-ea"/>
              </a:rPr>
              <a:t>○時代</a:t>
            </a:r>
            <a:r>
              <a:rPr kumimoji="1" lang="ja-JP" altLang="en-US" sz="1100" dirty="0">
                <a:latin typeface="+mj-ea"/>
              </a:rPr>
              <a:t>や社会のニーズも踏まえた実業系</a:t>
            </a:r>
            <a:r>
              <a:rPr kumimoji="1" lang="ja-JP" altLang="en-US" sz="1100" dirty="0" smtClean="0">
                <a:latin typeface="+mj-ea"/>
              </a:rPr>
              <a:t>高校や文化芸術・体育系学科の充実</a:t>
            </a:r>
            <a:endParaRPr kumimoji="1" lang="en-US" altLang="ja-JP" sz="1100" dirty="0">
              <a:latin typeface="+mj-ea"/>
            </a:endParaRPr>
          </a:p>
          <a:p>
            <a:pPr marL="268288" indent="-88900">
              <a:lnSpc>
                <a:spcPts val="1800"/>
              </a:lnSpc>
            </a:pPr>
            <a:r>
              <a:rPr kumimoji="1" lang="ja-JP" altLang="en-US" sz="1100" dirty="0">
                <a:latin typeface="+mj-ea"/>
                <a:ea typeface="+mj-ea"/>
              </a:rPr>
              <a:t>○府立高校等のネットワーク化と効果的な情報</a:t>
            </a:r>
            <a:r>
              <a:rPr kumimoji="1" lang="ja-JP" altLang="en-US" sz="1100" dirty="0" smtClean="0">
                <a:latin typeface="+mj-ea"/>
                <a:ea typeface="+mj-ea"/>
              </a:rPr>
              <a:t>発信や、公私が切磋琢磨するとともに連携</a:t>
            </a:r>
            <a:r>
              <a:rPr kumimoji="1" lang="ja-JP" altLang="en-US" sz="1100" dirty="0">
                <a:latin typeface="+mj-ea"/>
                <a:ea typeface="+mj-ea"/>
              </a:rPr>
              <a:t>・協力して教育の質を高める</a:t>
            </a:r>
            <a:r>
              <a:rPr kumimoji="1" lang="ja-JP" altLang="en-US" sz="1100" dirty="0" smtClean="0">
                <a:latin typeface="+mj-ea"/>
                <a:ea typeface="+mj-ea"/>
              </a:rPr>
              <a:t>取組み</a:t>
            </a:r>
            <a:endParaRPr kumimoji="1" lang="en-US" altLang="ja-JP" sz="1100" dirty="0" smtClean="0">
              <a:latin typeface="+mj-ea"/>
              <a:ea typeface="+mj-ea"/>
            </a:endParaRPr>
          </a:p>
          <a:p>
            <a:pPr marL="268288" indent="-88900">
              <a:lnSpc>
                <a:spcPts val="1800"/>
              </a:lnSpc>
            </a:pPr>
            <a:r>
              <a:rPr kumimoji="1" lang="ja-JP" altLang="en-US" sz="1100" dirty="0">
                <a:latin typeface="+mj-ea"/>
                <a:ea typeface="+mj-ea"/>
              </a:rPr>
              <a:t>　</a:t>
            </a:r>
            <a:r>
              <a:rPr kumimoji="1" lang="en-US" altLang="ja-JP" sz="1100" dirty="0" smtClean="0">
                <a:latin typeface="+mj-ea"/>
                <a:ea typeface="+mj-ea"/>
              </a:rPr>
              <a:t> </a:t>
            </a:r>
            <a:r>
              <a:rPr kumimoji="1" lang="en-US" altLang="ja-JP" sz="1100" b="1" dirty="0">
                <a:latin typeface="+mj-ea"/>
                <a:ea typeface="+mj-ea"/>
              </a:rPr>
              <a:t>《</a:t>
            </a:r>
            <a:r>
              <a:rPr kumimoji="1" lang="ja-JP" altLang="en-US" sz="1100" b="1" dirty="0">
                <a:latin typeface="+mj-ea"/>
                <a:ea typeface="+mj-ea"/>
              </a:rPr>
              <a:t>具体例　</a:t>
            </a:r>
            <a:r>
              <a:rPr kumimoji="1" lang="ja-JP" altLang="en-US" sz="1100" b="1" dirty="0" smtClean="0">
                <a:latin typeface="+mj-ea"/>
                <a:ea typeface="+mj-ea"/>
              </a:rPr>
              <a:t>｜</a:t>
            </a:r>
            <a:r>
              <a:rPr kumimoji="1" lang="ja-JP" altLang="en-US" sz="1100" b="1" dirty="0" smtClean="0">
                <a:effectLst>
                  <a:outerShdw blurRad="38100" dist="38100" dir="2700000" algn="tl">
                    <a:srgbClr val="000000">
                      <a:alpha val="43137"/>
                    </a:srgbClr>
                  </a:outerShdw>
                </a:effectLst>
                <a:latin typeface="+mj-ea"/>
                <a:ea typeface="+mj-ea"/>
              </a:rPr>
              <a:t>外部連携を中心とした府立</a:t>
            </a:r>
            <a:r>
              <a:rPr kumimoji="1" lang="ja-JP" altLang="en-US" sz="1100" b="1" dirty="0">
                <a:effectLst>
                  <a:outerShdw blurRad="38100" dist="38100" dir="2700000" algn="tl">
                    <a:srgbClr val="000000">
                      <a:alpha val="43137"/>
                    </a:srgbClr>
                  </a:outerShdw>
                </a:effectLst>
                <a:latin typeface="+mj-ea"/>
                <a:ea typeface="+mj-ea"/>
              </a:rPr>
              <a:t>高校等の魅力づくりと効果的な情報</a:t>
            </a:r>
            <a:r>
              <a:rPr kumimoji="1" lang="ja-JP" altLang="en-US" sz="1100" b="1" dirty="0" smtClean="0">
                <a:effectLst>
                  <a:outerShdw blurRad="38100" dist="38100" dir="2700000" algn="tl">
                    <a:srgbClr val="000000">
                      <a:alpha val="43137"/>
                    </a:srgbClr>
                  </a:outerShdw>
                </a:effectLst>
                <a:latin typeface="+mj-ea"/>
                <a:ea typeface="+mj-ea"/>
              </a:rPr>
              <a:t>発信</a:t>
            </a:r>
            <a:r>
              <a:rPr kumimoji="1" lang="en-US" altLang="ja-JP" sz="1100" dirty="0" smtClean="0">
                <a:latin typeface="+mj-ea"/>
                <a:ea typeface="+mj-ea"/>
              </a:rPr>
              <a:t>》</a:t>
            </a:r>
            <a:r>
              <a:rPr kumimoji="1" lang="ja-JP" altLang="en-US" sz="1100" dirty="0">
                <a:latin typeface="+mj-ea"/>
                <a:ea typeface="+mj-ea"/>
              </a:rPr>
              <a:t>　</a:t>
            </a:r>
            <a:endParaRPr kumimoji="1" lang="en-US" altLang="ja-JP" sz="1100" dirty="0">
              <a:latin typeface="+mj-ea"/>
              <a:ea typeface="+mj-ea"/>
            </a:endParaRPr>
          </a:p>
        </p:txBody>
      </p:sp>
      <p:graphicFrame>
        <p:nvGraphicFramePr>
          <p:cNvPr id="14" name="表 13"/>
          <p:cNvGraphicFramePr>
            <a:graphicFrameLocks noGrp="1"/>
          </p:cNvGraphicFramePr>
          <p:nvPr>
            <p:extLst>
              <p:ext uri="{D42A27DB-BD31-4B8C-83A1-F6EECF244321}">
                <p14:modId xmlns:p14="http://schemas.microsoft.com/office/powerpoint/2010/main" val="721423971"/>
              </p:ext>
            </p:extLst>
          </p:nvPr>
        </p:nvGraphicFramePr>
        <p:xfrm>
          <a:off x="650528" y="2841650"/>
          <a:ext cx="8822536" cy="980440"/>
        </p:xfrm>
        <a:graphic>
          <a:graphicData uri="http://schemas.openxmlformats.org/drawingml/2006/table">
            <a:tbl>
              <a:tblPr firstRow="1" bandRow="1">
                <a:tableStyleId>{5C22544A-7EE6-4342-B048-85BDC9FD1C3A}</a:tableStyleId>
              </a:tblPr>
              <a:tblGrid>
                <a:gridCol w="5035048">
                  <a:extLst>
                    <a:ext uri="{9D8B030D-6E8A-4147-A177-3AD203B41FA5}">
                      <a16:colId xmlns:a16="http://schemas.microsoft.com/office/drawing/2014/main" val="2008079349"/>
                    </a:ext>
                  </a:extLst>
                </a:gridCol>
                <a:gridCol w="3787488">
                  <a:extLst>
                    <a:ext uri="{9D8B030D-6E8A-4147-A177-3AD203B41FA5}">
                      <a16:colId xmlns:a16="http://schemas.microsoft.com/office/drawing/2014/main" val="1877759567"/>
                    </a:ext>
                  </a:extLst>
                </a:gridCol>
              </a:tblGrid>
              <a:tr h="920611">
                <a:tc>
                  <a:txBody>
                    <a:bodyPr/>
                    <a:lstStyle/>
                    <a:p>
                      <a:pPr>
                        <a:lnSpc>
                          <a:spcPts val="1400"/>
                        </a:lnSpc>
                      </a:pPr>
                      <a:r>
                        <a:rPr kumimoji="1" lang="ja-JP" altLang="en-US" sz="1100" b="1" dirty="0" smtClean="0">
                          <a:solidFill>
                            <a:schemeClr val="tx1"/>
                          </a:solidFill>
                          <a:effectLst>
                            <a:outerShdw blurRad="38100" dist="38100" dir="2700000" algn="tl">
                              <a:srgbClr val="000000">
                                <a:alpha val="43137"/>
                              </a:srgbClr>
                            </a:outerShdw>
                          </a:effectLst>
                        </a:rPr>
                        <a:t>＜取組みの概要＞</a:t>
                      </a:r>
                      <a:endParaRPr kumimoji="1" lang="en-US" altLang="ja-JP" sz="1100" b="1" dirty="0" smtClean="0">
                        <a:solidFill>
                          <a:schemeClr val="tx1"/>
                        </a:solidFill>
                        <a:effectLst>
                          <a:outerShdw blurRad="38100" dist="38100" dir="2700000" algn="tl">
                            <a:srgbClr val="000000">
                              <a:alpha val="43137"/>
                            </a:srgbClr>
                          </a:outerShdw>
                        </a:effectLst>
                      </a:endParaRPr>
                    </a:p>
                    <a:p>
                      <a:pPr marL="90488" indent="-90488">
                        <a:lnSpc>
                          <a:spcPts val="1400"/>
                        </a:lnSpc>
                      </a:pPr>
                      <a:r>
                        <a:rPr kumimoji="1" lang="ja-JP" altLang="en-US" sz="1100" dirty="0" smtClean="0">
                          <a:solidFill>
                            <a:schemeClr val="tx1"/>
                          </a:solidFill>
                        </a:rPr>
                        <a:t>・近年、障がいのある生徒等の高校進学に対するニーズが高まる中、多様な生徒が安心して学ぶことができる教育環境の構築に向け、臨床心理士や</a:t>
                      </a:r>
                      <a:r>
                        <a:rPr kumimoji="1" lang="en-US" altLang="ja-JP" sz="1100" dirty="0" smtClean="0">
                          <a:solidFill>
                            <a:schemeClr val="tx1"/>
                          </a:solidFill>
                        </a:rPr>
                        <a:t>SSW</a:t>
                      </a:r>
                      <a:r>
                        <a:rPr kumimoji="1" lang="ja-JP" altLang="en-US" sz="1100" dirty="0" smtClean="0">
                          <a:solidFill>
                            <a:schemeClr val="tx1"/>
                          </a:solidFill>
                        </a:rPr>
                        <a:t>をはじめ、充実した教職員体制により生徒を支える新たなタイプの学校（多様な教育実践校（仮称））を設置</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nSpc>
                          <a:spcPts val="1400"/>
                        </a:lnSpc>
                      </a:pPr>
                      <a:r>
                        <a:rPr kumimoji="1" lang="ja-JP" altLang="en-US" sz="1100" b="1" dirty="0" smtClean="0">
                          <a:solidFill>
                            <a:schemeClr val="tx1"/>
                          </a:solidFill>
                          <a:effectLst>
                            <a:outerShdw blurRad="38100" dist="38100" dir="2700000" algn="tl">
                              <a:srgbClr val="000000">
                                <a:alpha val="43137"/>
                              </a:srgbClr>
                            </a:outerShdw>
                          </a:effectLst>
                        </a:rPr>
                        <a:t>＜めざす成果＞</a:t>
                      </a:r>
                      <a:endParaRPr kumimoji="1" lang="en-US" altLang="ja-JP" sz="1100" b="1" dirty="0" smtClean="0">
                        <a:solidFill>
                          <a:schemeClr val="tx1"/>
                        </a:solidFill>
                        <a:effectLst>
                          <a:outerShdw blurRad="38100" dist="38100" dir="2700000" algn="tl">
                            <a:srgbClr val="000000">
                              <a:alpha val="43137"/>
                            </a:srgbClr>
                          </a:outerShdw>
                        </a:effectLst>
                      </a:endParaRPr>
                    </a:p>
                    <a:p>
                      <a:pPr marL="85725" indent="-85725">
                        <a:lnSpc>
                          <a:spcPts val="1400"/>
                        </a:lnSpc>
                      </a:pPr>
                      <a:r>
                        <a:rPr kumimoji="1" lang="ja-JP" altLang="en-US" sz="1100" dirty="0" smtClean="0">
                          <a:solidFill>
                            <a:schemeClr val="tx1"/>
                          </a:solidFill>
                        </a:rPr>
                        <a:t>・様々な配慮を要する生徒の状況に応じたオーダーメイド型の教育を実施することによる学びの充実</a:t>
                      </a:r>
                    </a:p>
                    <a:p>
                      <a:pPr marL="85725" indent="-85725">
                        <a:lnSpc>
                          <a:spcPts val="1400"/>
                        </a:lnSpc>
                      </a:pPr>
                      <a:r>
                        <a:rPr kumimoji="1" lang="ja-JP" altLang="en-US" sz="1100" dirty="0" smtClean="0">
                          <a:solidFill>
                            <a:schemeClr val="tx1"/>
                          </a:solidFill>
                        </a:rPr>
                        <a:t>・外部人材をフル活用したきめ細かな支援の実現</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27001360"/>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2586884761"/>
              </p:ext>
            </p:extLst>
          </p:nvPr>
        </p:nvGraphicFramePr>
        <p:xfrm>
          <a:off x="650528" y="4663577"/>
          <a:ext cx="8822536" cy="1158240"/>
        </p:xfrm>
        <a:graphic>
          <a:graphicData uri="http://schemas.openxmlformats.org/drawingml/2006/table">
            <a:tbl>
              <a:tblPr firstRow="1" bandRow="1">
                <a:tableStyleId>{5C22544A-7EE6-4342-B048-85BDC9FD1C3A}</a:tableStyleId>
              </a:tblPr>
              <a:tblGrid>
                <a:gridCol w="5035048">
                  <a:extLst>
                    <a:ext uri="{9D8B030D-6E8A-4147-A177-3AD203B41FA5}">
                      <a16:colId xmlns:a16="http://schemas.microsoft.com/office/drawing/2014/main" val="2008079349"/>
                    </a:ext>
                  </a:extLst>
                </a:gridCol>
                <a:gridCol w="3787488">
                  <a:extLst>
                    <a:ext uri="{9D8B030D-6E8A-4147-A177-3AD203B41FA5}">
                      <a16:colId xmlns:a16="http://schemas.microsoft.com/office/drawing/2014/main" val="1877759567"/>
                    </a:ext>
                  </a:extLst>
                </a:gridCol>
              </a:tblGrid>
              <a:tr h="900340">
                <a:tc>
                  <a:txBody>
                    <a:bodyPr/>
                    <a:lstStyle/>
                    <a:p>
                      <a:pPr>
                        <a:lnSpc>
                          <a:spcPts val="1400"/>
                        </a:lnSpc>
                      </a:pPr>
                      <a:r>
                        <a:rPr kumimoji="1" lang="ja-JP" altLang="en-US" sz="1100" b="1" dirty="0" smtClean="0">
                          <a:solidFill>
                            <a:schemeClr val="tx1"/>
                          </a:solidFill>
                          <a:effectLst>
                            <a:outerShdw blurRad="38100" dist="38100" dir="2700000" algn="tl">
                              <a:srgbClr val="000000">
                                <a:alpha val="43137"/>
                              </a:srgbClr>
                            </a:outerShdw>
                          </a:effectLst>
                        </a:rPr>
                        <a:t>＜取組みの概要＞</a:t>
                      </a:r>
                      <a:endParaRPr kumimoji="1" lang="en-US" altLang="ja-JP" sz="1100" b="1" dirty="0" smtClean="0">
                        <a:solidFill>
                          <a:schemeClr val="tx1"/>
                        </a:solidFill>
                        <a:effectLst>
                          <a:outerShdw blurRad="38100" dist="38100" dir="2700000" algn="tl">
                            <a:srgbClr val="000000">
                              <a:alpha val="43137"/>
                            </a:srgbClr>
                          </a:outerShdw>
                        </a:effectLst>
                      </a:endParaRPr>
                    </a:p>
                    <a:p>
                      <a:pPr marL="90488" indent="-90488">
                        <a:lnSpc>
                          <a:spcPts val="1400"/>
                        </a:lnSpc>
                      </a:pPr>
                      <a:r>
                        <a:rPr kumimoji="1" lang="ja-JP" altLang="en-US" sz="1100" dirty="0" smtClean="0">
                          <a:solidFill>
                            <a:schemeClr val="tx1"/>
                          </a:solidFill>
                        </a:rPr>
                        <a:t>・公立中学校卒業者数の減少や府立高校の選抜における志願倍率の二極化が進行する中、企業・大学・地域等と連携した教育活動等の充実等、府立高校のさらなる魅力づくりを推進</a:t>
                      </a:r>
                    </a:p>
                    <a:p>
                      <a:pPr marL="90488" indent="-90488">
                        <a:lnSpc>
                          <a:spcPts val="1400"/>
                        </a:lnSpc>
                      </a:pPr>
                      <a:r>
                        <a:rPr kumimoji="1" lang="ja-JP" altLang="en-US" sz="1100" dirty="0" smtClean="0">
                          <a:solidFill>
                            <a:schemeClr val="tx1"/>
                          </a:solidFill>
                        </a:rPr>
                        <a:t>・民間のノウハウを活用しながら、中学生やその保護者のニーズに合った効果的な情報発信を強化</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a:lnSpc>
                          <a:spcPts val="1400"/>
                        </a:lnSpc>
                      </a:pPr>
                      <a:r>
                        <a:rPr kumimoji="1" lang="ja-JP" altLang="en-US" sz="1100" b="1" dirty="0" smtClean="0">
                          <a:solidFill>
                            <a:schemeClr val="tx1"/>
                          </a:solidFill>
                          <a:effectLst>
                            <a:outerShdw blurRad="38100" dist="38100" dir="2700000" algn="tl">
                              <a:srgbClr val="000000">
                                <a:alpha val="43137"/>
                              </a:srgbClr>
                            </a:outerShdw>
                          </a:effectLst>
                        </a:rPr>
                        <a:t>＜めざす成果＞</a:t>
                      </a:r>
                      <a:endParaRPr kumimoji="1" lang="en-US" altLang="ja-JP" sz="1100" b="1" dirty="0" smtClean="0">
                        <a:solidFill>
                          <a:schemeClr val="tx1"/>
                        </a:solidFill>
                        <a:effectLst>
                          <a:outerShdw blurRad="38100" dist="38100" dir="2700000" algn="tl">
                            <a:srgbClr val="000000">
                              <a:alpha val="43137"/>
                            </a:srgbClr>
                          </a:outerShdw>
                        </a:effectLst>
                      </a:endParaRPr>
                    </a:p>
                    <a:p>
                      <a:pPr marL="85725" indent="-85725">
                        <a:lnSpc>
                          <a:spcPts val="1400"/>
                        </a:lnSpc>
                      </a:pPr>
                      <a:r>
                        <a:rPr kumimoji="1" lang="ja-JP" altLang="en-US" sz="1100" dirty="0" smtClean="0">
                          <a:solidFill>
                            <a:schemeClr val="tx1"/>
                          </a:solidFill>
                        </a:rPr>
                        <a:t>・企業・大学・地域等と連携し、校外の資源を活用した教育活動を実施することによる府立高校のさらなる魅力化の実現</a:t>
                      </a:r>
                    </a:p>
                    <a:p>
                      <a:pPr marL="85725" indent="-85725">
                        <a:lnSpc>
                          <a:spcPts val="1400"/>
                        </a:lnSpc>
                      </a:pPr>
                      <a:r>
                        <a:rPr kumimoji="1" lang="ja-JP" altLang="en-US" sz="1100" dirty="0" smtClean="0">
                          <a:solidFill>
                            <a:schemeClr val="tx1"/>
                          </a:solidFill>
                        </a:rPr>
                        <a:t>・府立高校に対する中学生やその保護者等の理解のさらなる促進、志願者の確保</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2927001360"/>
                  </a:ext>
                </a:extLst>
              </a:tr>
            </a:tbl>
          </a:graphicData>
        </a:graphic>
      </p:graphicFrame>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14</a:t>
            </a:fld>
            <a:endParaRPr kumimoji="1" lang="ja-JP" altLang="en-US" dirty="0"/>
          </a:p>
        </p:txBody>
      </p:sp>
    </p:spTree>
    <p:extLst>
      <p:ext uri="{BB962C8B-B14F-4D97-AF65-F5344CB8AC3E}">
        <p14:creationId xmlns:p14="http://schemas.microsoft.com/office/powerpoint/2010/main" val="1970656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cxnSpLocks/>
          </p:cNvCxnSpPr>
          <p:nvPr/>
        </p:nvCxnSpPr>
        <p:spPr>
          <a:xfrm>
            <a:off x="163286" y="1021795"/>
            <a:ext cx="9552214"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0" name="フローチャート: 代替処理 9">
            <a:extLst>
              <a:ext uri="{FF2B5EF4-FFF2-40B4-BE49-F238E27FC236}">
                <a16:creationId xmlns:a16="http://schemas.microsoft.com/office/drawing/2014/main" id="{36297EEE-1ED7-4393-9285-6C9F16DD99E6}"/>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664403F0-D0B8-4618-8068-DB1E75B5221A}"/>
              </a:ext>
            </a:extLst>
          </p:cNvPr>
          <p:cNvSpPr/>
          <p:nvPr/>
        </p:nvSpPr>
        <p:spPr>
          <a:xfrm>
            <a:off x="-6530" y="652463"/>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第５章　基本方針　</a:t>
            </a:r>
            <a:r>
              <a:rPr lang="ja-JP" altLang="en-US" sz="2400" b="1" dirty="0" smtClean="0">
                <a:latin typeface="メイリオ" panose="020B0604030504040204" pitchFamily="50" charset="-128"/>
                <a:ea typeface="メイリオ" panose="020B0604030504040204" pitchFamily="50" charset="-128"/>
              </a:rPr>
              <a:t>１</a:t>
            </a:r>
            <a:r>
              <a:rPr lang="ja-JP" altLang="en-US" sz="2400" b="1" dirty="0">
                <a:latin typeface="メイリオ" panose="020B0604030504040204" pitchFamily="50" charset="-128"/>
                <a:ea typeface="メイリオ" panose="020B0604030504040204" pitchFamily="50" charset="-128"/>
              </a:rPr>
              <a:t>　確かな学力の定着と学びの</a:t>
            </a:r>
            <a:r>
              <a:rPr lang="ja-JP" altLang="en-US" sz="2400" b="1" dirty="0" smtClean="0">
                <a:latin typeface="メイリオ" panose="020B0604030504040204" pitchFamily="50" charset="-128"/>
                <a:ea typeface="メイリオ" panose="020B0604030504040204" pitchFamily="50" charset="-128"/>
              </a:rPr>
              <a:t>深化（つづき）</a:t>
            </a:r>
            <a:endParaRPr lang="ja-JP" altLang="en-US" sz="2400" b="1"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5F5855CD-FB51-0395-F2B7-1DF21822F8D4}"/>
              </a:ext>
            </a:extLst>
          </p:cNvPr>
          <p:cNvSpPr txBox="1"/>
          <p:nvPr/>
        </p:nvSpPr>
        <p:spPr>
          <a:xfrm>
            <a:off x="218548" y="1474866"/>
            <a:ext cx="9334541" cy="1246495"/>
          </a:xfrm>
          <a:prstGeom prst="rect">
            <a:avLst/>
          </a:prstGeom>
          <a:noFill/>
        </p:spPr>
        <p:txBody>
          <a:bodyPr wrap="square" rtlCol="0">
            <a:spAutoFit/>
          </a:bodyPr>
          <a:lstStyle/>
          <a:p>
            <a:pPr>
              <a:lnSpc>
                <a:spcPts val="1800"/>
              </a:lnSpc>
            </a:pPr>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⑨</a:t>
            </a:r>
            <a:r>
              <a:rPr kumimoji="1" lang="ja-JP" altLang="en-US" sz="1400" b="1" u="sng" dirty="0" smtClean="0">
                <a:latin typeface="+mj-ea"/>
                <a:ea typeface="+mj-ea"/>
              </a:rPr>
              <a:t>｜</a:t>
            </a:r>
            <a:r>
              <a:rPr kumimoji="1" lang="ja-JP" altLang="en-US" sz="1400" b="1" u="sng" dirty="0">
                <a:latin typeface="+mj-ea"/>
                <a:ea typeface="+mj-ea"/>
              </a:rPr>
              <a:t>一人ひとりの教育的ニーズに対応した指導・支援・教育環境の充実</a:t>
            </a:r>
            <a:endParaRPr kumimoji="1" lang="en-US" altLang="ja-JP" sz="1400" b="1" u="sng" dirty="0">
              <a:latin typeface="+mj-ea"/>
              <a:ea typeface="+mj-ea"/>
            </a:endParaRPr>
          </a:p>
          <a:p>
            <a:pPr indent="268288">
              <a:lnSpc>
                <a:spcPts val="1800"/>
              </a:lnSpc>
            </a:pPr>
            <a:r>
              <a:rPr kumimoji="1" lang="ja-JP" altLang="en-US" sz="1100" dirty="0">
                <a:latin typeface="+mj-ea"/>
                <a:ea typeface="+mj-ea"/>
              </a:rPr>
              <a:t>○学びにおけるセーフティネットの拡充や、日本語指導が必要な子どもへのきめ細やかな支援体制の整備</a:t>
            </a:r>
            <a:endParaRPr kumimoji="1" lang="en-US" altLang="ja-JP" sz="1100" dirty="0">
              <a:latin typeface="+mj-ea"/>
              <a:ea typeface="+mj-ea"/>
            </a:endParaRPr>
          </a:p>
          <a:p>
            <a:pPr>
              <a:lnSpc>
                <a:spcPts val="1800"/>
              </a:lnSpc>
            </a:pPr>
            <a:r>
              <a:rPr kumimoji="1" lang="ja-JP" altLang="en-US" sz="1100" dirty="0">
                <a:latin typeface="+mj-ea"/>
                <a:ea typeface="+mj-ea"/>
              </a:rPr>
              <a:t>　　　</a:t>
            </a:r>
            <a:r>
              <a:rPr kumimoji="1" lang="en-US" altLang="ja-JP" sz="1100" dirty="0">
                <a:latin typeface="+mj-ea"/>
                <a:ea typeface="+mj-ea"/>
              </a:rPr>
              <a:t> </a:t>
            </a:r>
            <a:r>
              <a:rPr kumimoji="1" lang="en-US" altLang="ja-JP" sz="1100" b="1" dirty="0">
                <a:latin typeface="+mj-ea"/>
                <a:ea typeface="+mj-ea"/>
              </a:rPr>
              <a:t>《</a:t>
            </a:r>
            <a:r>
              <a:rPr kumimoji="1" lang="ja-JP" altLang="en-US" sz="1100" b="1" dirty="0">
                <a:latin typeface="+mj-ea"/>
                <a:ea typeface="+mj-ea"/>
              </a:rPr>
              <a:t>具体例　</a:t>
            </a:r>
            <a:r>
              <a:rPr kumimoji="1" lang="ja-JP" altLang="en-US" sz="1100" b="1" dirty="0" smtClean="0">
                <a:latin typeface="+mj-ea"/>
                <a:ea typeface="+mj-ea"/>
              </a:rPr>
              <a:t>｜</a:t>
            </a:r>
            <a:r>
              <a:rPr kumimoji="1" lang="ja-JP" altLang="en-US" sz="1100" dirty="0">
                <a:latin typeface="+mj-ea"/>
              </a:rPr>
              <a:t>オンライン等による日本語指導、</a:t>
            </a:r>
            <a:r>
              <a:rPr kumimoji="1" lang="ja-JP" altLang="en-US" sz="1100" dirty="0" smtClean="0">
                <a:latin typeface="+mj-ea"/>
                <a:ea typeface="+mj-ea"/>
              </a:rPr>
              <a:t>エンパワメントスクール</a:t>
            </a:r>
            <a:r>
              <a:rPr kumimoji="1" lang="ja-JP" altLang="en-US" sz="1100" dirty="0">
                <a:latin typeface="+mj-ea"/>
                <a:ea typeface="+mj-ea"/>
              </a:rPr>
              <a:t>の教育内容及び生徒支援体制の充実や、通信制・定時制の課程の充実など</a:t>
            </a:r>
            <a:r>
              <a:rPr kumimoji="1" lang="en-US" altLang="ja-JP" sz="1100" dirty="0">
                <a:latin typeface="+mj-ea"/>
                <a:ea typeface="+mj-ea"/>
              </a:rPr>
              <a:t>》</a:t>
            </a:r>
          </a:p>
          <a:p>
            <a:pPr marL="360363" indent="-92075">
              <a:lnSpc>
                <a:spcPts val="1800"/>
              </a:lnSpc>
            </a:pPr>
            <a:r>
              <a:rPr kumimoji="1" lang="ja-JP" altLang="en-US" sz="1100" dirty="0">
                <a:latin typeface="+mj-ea"/>
                <a:ea typeface="+mj-ea"/>
              </a:rPr>
              <a:t>○支援が必要な子どもへの教育環境の整備や、すべての学校における支援教育の専門性向上、「個別の教育支援計画」等の充実と活用促進など</a:t>
            </a:r>
            <a:endParaRPr kumimoji="1" lang="en-US" altLang="ja-JP" sz="1100" dirty="0">
              <a:latin typeface="+mj-ea"/>
              <a:ea typeface="+mj-ea"/>
            </a:endParaRPr>
          </a:p>
          <a:p>
            <a:pPr>
              <a:lnSpc>
                <a:spcPts val="1800"/>
              </a:lnSpc>
            </a:pPr>
            <a:r>
              <a:rPr kumimoji="1" lang="ja-JP" altLang="en-US" sz="1100" dirty="0" smtClean="0">
                <a:latin typeface="+mj-ea"/>
                <a:ea typeface="+mj-ea"/>
              </a:rPr>
              <a:t>　　 </a:t>
            </a:r>
            <a:r>
              <a:rPr kumimoji="1" lang="ja-JP" altLang="en-US" sz="1100" dirty="0" smtClean="0">
                <a:latin typeface="+mj-ea"/>
              </a:rPr>
              <a:t>　</a:t>
            </a:r>
            <a:r>
              <a:rPr kumimoji="1" lang="en-US" altLang="ja-JP" sz="1100" b="1" dirty="0" smtClean="0">
                <a:latin typeface="+mj-ea"/>
              </a:rPr>
              <a:t>《</a:t>
            </a:r>
            <a:r>
              <a:rPr kumimoji="1" lang="ja-JP" altLang="en-US" sz="1100" b="1" dirty="0" smtClean="0">
                <a:latin typeface="+mj-ea"/>
              </a:rPr>
              <a:t>具体例　｜閉校した府立高校等を活用した支援学校の教室不足の解消など</a:t>
            </a:r>
            <a:r>
              <a:rPr kumimoji="1" lang="en-US" altLang="ja-JP" sz="1100" dirty="0" smtClean="0">
                <a:latin typeface="+mj-ea"/>
              </a:rPr>
              <a:t>》</a:t>
            </a:r>
            <a:endParaRPr kumimoji="1" lang="en-US" altLang="ja-JP" sz="1100" dirty="0">
              <a:latin typeface="+mj-ea"/>
            </a:endParaRPr>
          </a:p>
        </p:txBody>
      </p:sp>
      <p:sp>
        <p:nvSpPr>
          <p:cNvPr id="18" name="正方形/長方形 17">
            <a:extLst>
              <a:ext uri="{FF2B5EF4-FFF2-40B4-BE49-F238E27FC236}">
                <a16:creationId xmlns:a16="http://schemas.microsoft.com/office/drawing/2014/main" id="{4AABF480-7CFF-8800-0F15-CAC1F3A6C05E}"/>
              </a:ext>
            </a:extLst>
          </p:cNvPr>
          <p:cNvSpPr/>
          <p:nvPr/>
        </p:nvSpPr>
        <p:spPr>
          <a:xfrm>
            <a:off x="40112" y="1234896"/>
            <a:ext cx="3989100"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教育の機会均等の確保</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D57F0962-9FC3-EDCB-E06F-6F29D97C52A7}"/>
              </a:ext>
            </a:extLst>
          </p:cNvPr>
          <p:cNvSpPr txBox="1"/>
          <p:nvPr/>
        </p:nvSpPr>
        <p:spPr>
          <a:xfrm>
            <a:off x="235179" y="3907206"/>
            <a:ext cx="9408428" cy="538609"/>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⑩</a:t>
            </a:r>
            <a:r>
              <a:rPr kumimoji="1" lang="ja-JP" altLang="en-US" sz="1400" b="1" u="sng" dirty="0" smtClean="0">
                <a:latin typeface="+mj-ea"/>
                <a:ea typeface="+mj-ea"/>
              </a:rPr>
              <a:t>｜入学者選抜制度の改善</a:t>
            </a:r>
            <a:endParaRPr kumimoji="1" lang="en-US" altLang="ja-JP" sz="1400" b="1" u="sng" dirty="0">
              <a:latin typeface="+mj-ea"/>
              <a:ea typeface="+mj-ea"/>
            </a:endParaRPr>
          </a:p>
          <a:p>
            <a:pPr indent="179388">
              <a:lnSpc>
                <a:spcPts val="1800"/>
              </a:lnSpc>
            </a:pPr>
            <a:r>
              <a:rPr kumimoji="1" lang="ja-JP" altLang="en-US" sz="1100" b="1" dirty="0">
                <a:latin typeface="+mj-ea"/>
                <a:ea typeface="+mj-ea"/>
              </a:rPr>
              <a:t>  </a:t>
            </a:r>
            <a:r>
              <a:rPr kumimoji="1" lang="ja-JP" altLang="en-US" sz="1100" dirty="0" smtClean="0">
                <a:latin typeface="+mj-ea"/>
                <a:ea typeface="+mj-ea"/>
              </a:rPr>
              <a:t>○</a:t>
            </a:r>
            <a:r>
              <a:rPr kumimoji="1" lang="en-US" altLang="ja-JP" sz="1100" dirty="0" smtClean="0">
                <a:latin typeface="+mj-ea"/>
                <a:ea typeface="+mj-ea"/>
              </a:rPr>
              <a:t>ICT</a:t>
            </a:r>
            <a:r>
              <a:rPr kumimoji="1" lang="ja-JP" altLang="en-US" sz="1100" dirty="0" err="1" smtClean="0">
                <a:latin typeface="+mj-ea"/>
                <a:ea typeface="+mj-ea"/>
              </a:rPr>
              <a:t>の利</a:t>
            </a:r>
            <a:r>
              <a:rPr kumimoji="1" lang="ja-JP" altLang="en-US" sz="1100" dirty="0" smtClean="0">
                <a:latin typeface="+mj-ea"/>
                <a:ea typeface="+mj-ea"/>
              </a:rPr>
              <a:t>活用をはじめ志願者等の利便性・ニーズを踏まえた選抜事務の改善など</a:t>
            </a:r>
            <a:endParaRPr kumimoji="1" lang="en-US" altLang="ja-JP" sz="1100" dirty="0">
              <a:latin typeface="+mj-ea"/>
              <a:ea typeface="+mj-ea"/>
            </a:endParaRPr>
          </a:p>
        </p:txBody>
      </p:sp>
      <p:sp>
        <p:nvSpPr>
          <p:cNvPr id="39" name="テキスト ボックス 38">
            <a:extLst>
              <a:ext uri="{FF2B5EF4-FFF2-40B4-BE49-F238E27FC236}">
                <a16:creationId xmlns:a16="http://schemas.microsoft.com/office/drawing/2014/main" id="{95878957-14BA-92FE-62EA-58EF97A1996A}"/>
              </a:ext>
            </a:extLst>
          </p:cNvPr>
          <p:cNvSpPr txBox="1"/>
          <p:nvPr/>
        </p:nvSpPr>
        <p:spPr>
          <a:xfrm>
            <a:off x="211921" y="4539144"/>
            <a:ext cx="9347793" cy="677108"/>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取組⑪｜</a:t>
            </a:r>
            <a:r>
              <a:rPr kumimoji="1" lang="ja-JP" altLang="en-US" sz="1400" b="1" u="sng" dirty="0">
                <a:latin typeface="+mj-ea"/>
                <a:ea typeface="+mj-ea"/>
              </a:rPr>
              <a:t>公私を問わない自由な学校選択の確保</a:t>
            </a:r>
            <a:endParaRPr kumimoji="1" lang="en-US" altLang="ja-JP" sz="1400" b="1" u="sng" dirty="0">
              <a:latin typeface="+mj-ea"/>
              <a:ea typeface="+mj-ea"/>
            </a:endParaRPr>
          </a:p>
          <a:p>
            <a:pPr marL="268288" indent="-92075"/>
            <a:r>
              <a:rPr kumimoji="1" lang="ja-JP" altLang="en-US" sz="1200" b="1" dirty="0">
                <a:latin typeface="+mj-ea"/>
                <a:ea typeface="+mj-ea"/>
              </a:rPr>
              <a:t>  ○</a:t>
            </a:r>
            <a:r>
              <a:rPr kumimoji="1" lang="ja-JP" altLang="en-US" sz="1200" dirty="0">
                <a:latin typeface="+mj-ea"/>
                <a:ea typeface="+mj-ea"/>
              </a:rPr>
              <a:t>置かれている環境にかかわらず学校を選択できる仕組みづくりや</a:t>
            </a:r>
            <a:r>
              <a:rPr kumimoji="1" lang="ja-JP" altLang="en-US" sz="1200" dirty="0" smtClean="0">
                <a:latin typeface="+mj-ea"/>
                <a:ea typeface="+mj-ea"/>
              </a:rPr>
              <a:t>、</a:t>
            </a:r>
            <a:r>
              <a:rPr kumimoji="1" lang="ja-JP" altLang="en-US" sz="1200" dirty="0">
                <a:latin typeface="+mj-ea"/>
              </a:rPr>
              <a:t>私立高校生等に対する授業料等の</a:t>
            </a:r>
            <a:r>
              <a:rPr kumimoji="1" lang="ja-JP" altLang="en-US" sz="1200" dirty="0" smtClean="0">
                <a:latin typeface="+mj-ea"/>
              </a:rPr>
              <a:t>支援</a:t>
            </a:r>
            <a:r>
              <a:rPr kumimoji="1" lang="ja-JP" altLang="en-US" sz="1200" dirty="0" smtClean="0">
                <a:latin typeface="+mj-ea"/>
                <a:ea typeface="+mj-ea"/>
              </a:rPr>
              <a:t>など</a:t>
            </a:r>
            <a:endParaRPr kumimoji="1" lang="en-US" altLang="ja-JP" sz="1200" dirty="0">
              <a:latin typeface="+mj-ea"/>
              <a:ea typeface="+mj-ea"/>
            </a:endParaRPr>
          </a:p>
          <a:p>
            <a:pPr marL="268288" indent="-92075"/>
            <a:r>
              <a:rPr kumimoji="1" lang="ja-JP" altLang="en-US" sz="1200" dirty="0">
                <a:latin typeface="+mj-ea"/>
                <a:ea typeface="+mj-ea"/>
              </a:rPr>
              <a:t>　</a:t>
            </a:r>
            <a:r>
              <a:rPr kumimoji="1" lang="en-US" altLang="ja-JP" sz="1200" dirty="0">
                <a:latin typeface="+mj-ea"/>
                <a:ea typeface="+mj-ea"/>
              </a:rPr>
              <a:t> </a:t>
            </a:r>
            <a:r>
              <a:rPr kumimoji="1" lang="en-US" altLang="ja-JP" sz="1200" b="1" dirty="0">
                <a:latin typeface="+mj-ea"/>
                <a:ea typeface="+mj-ea"/>
              </a:rPr>
              <a:t>《</a:t>
            </a:r>
            <a:r>
              <a:rPr kumimoji="1" lang="ja-JP" altLang="en-US" sz="1200" b="1" dirty="0">
                <a:latin typeface="+mj-ea"/>
                <a:ea typeface="+mj-ea"/>
              </a:rPr>
              <a:t>具体例　｜</a:t>
            </a:r>
            <a:r>
              <a:rPr kumimoji="1" lang="ja-JP" altLang="en-US" sz="1200" dirty="0">
                <a:latin typeface="+mj-ea"/>
                <a:ea typeface="+mj-ea"/>
              </a:rPr>
              <a:t>私立高校の授業料無償化など</a:t>
            </a:r>
            <a:r>
              <a:rPr kumimoji="1" lang="en-US" altLang="ja-JP" sz="1200" dirty="0">
                <a:latin typeface="+mj-ea"/>
                <a:ea typeface="+mj-ea"/>
              </a:rPr>
              <a:t>》</a:t>
            </a:r>
          </a:p>
        </p:txBody>
      </p:sp>
      <p:graphicFrame>
        <p:nvGraphicFramePr>
          <p:cNvPr id="14" name="表 13"/>
          <p:cNvGraphicFramePr>
            <a:graphicFrameLocks noGrp="1"/>
          </p:cNvGraphicFramePr>
          <p:nvPr>
            <p:extLst>
              <p:ext uri="{D42A27DB-BD31-4B8C-83A1-F6EECF244321}">
                <p14:modId xmlns:p14="http://schemas.microsoft.com/office/powerpoint/2010/main" val="2020639096"/>
              </p:ext>
            </p:extLst>
          </p:nvPr>
        </p:nvGraphicFramePr>
        <p:xfrm>
          <a:off x="538467" y="2728013"/>
          <a:ext cx="8745233" cy="900340"/>
        </p:xfrm>
        <a:graphic>
          <a:graphicData uri="http://schemas.openxmlformats.org/drawingml/2006/table">
            <a:tbl>
              <a:tblPr firstRow="1" bandRow="1">
                <a:tableStyleId>{5C22544A-7EE6-4342-B048-85BDC9FD1C3A}</a:tableStyleId>
              </a:tblPr>
              <a:tblGrid>
                <a:gridCol w="5138433">
                  <a:extLst>
                    <a:ext uri="{9D8B030D-6E8A-4147-A177-3AD203B41FA5}">
                      <a16:colId xmlns:a16="http://schemas.microsoft.com/office/drawing/2014/main" val="2008079349"/>
                    </a:ext>
                  </a:extLst>
                </a:gridCol>
                <a:gridCol w="3606800">
                  <a:extLst>
                    <a:ext uri="{9D8B030D-6E8A-4147-A177-3AD203B41FA5}">
                      <a16:colId xmlns:a16="http://schemas.microsoft.com/office/drawing/2014/main" val="1877759567"/>
                    </a:ext>
                  </a:extLst>
                </a:gridCol>
              </a:tblGrid>
              <a:tr h="900340">
                <a:tc>
                  <a:txBody>
                    <a:bodyPr/>
                    <a:lstStyle/>
                    <a:p>
                      <a:pPr>
                        <a:lnSpc>
                          <a:spcPts val="1400"/>
                        </a:lnSpc>
                      </a:pPr>
                      <a:r>
                        <a:rPr kumimoji="1" lang="ja-JP" altLang="en-US" sz="1100" b="1" dirty="0" smtClean="0">
                          <a:solidFill>
                            <a:schemeClr val="tx1"/>
                          </a:solidFill>
                          <a:effectLst>
                            <a:outerShdw blurRad="38100" dist="38100" dir="2700000" algn="tl">
                              <a:srgbClr val="000000">
                                <a:alpha val="43137"/>
                              </a:srgbClr>
                            </a:outerShdw>
                          </a:effectLst>
                        </a:rPr>
                        <a:t>＜取組みの概要＞</a:t>
                      </a:r>
                      <a:endParaRPr kumimoji="1" lang="en-US" altLang="ja-JP" sz="1100" b="1" dirty="0" smtClean="0">
                        <a:solidFill>
                          <a:schemeClr val="tx1"/>
                        </a:solidFill>
                        <a:effectLst>
                          <a:outerShdw blurRad="38100" dist="38100" dir="2700000" algn="tl">
                            <a:srgbClr val="000000">
                              <a:alpha val="43137"/>
                            </a:srgbClr>
                          </a:outerShdw>
                        </a:effectLst>
                      </a:endParaRPr>
                    </a:p>
                    <a:p>
                      <a:pPr marL="90488" indent="-90488">
                        <a:lnSpc>
                          <a:spcPts val="1400"/>
                        </a:lnSpc>
                      </a:pPr>
                      <a:r>
                        <a:rPr kumimoji="1" lang="ja-JP" altLang="en-US" sz="1100" dirty="0" smtClean="0">
                          <a:solidFill>
                            <a:schemeClr val="tx1"/>
                          </a:solidFill>
                        </a:rPr>
                        <a:t>・知的障がいのある児童生徒の増加、それに伴う不足教室の状況、国が新たに制定した特別支援学校設置基準を踏まえ、在籍者数の増加が見込まれる地域を中心に、閉校した府立高校等を活用した学校整備等を推進</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a:lnSpc>
                          <a:spcPts val="1400"/>
                        </a:lnSpc>
                      </a:pPr>
                      <a:r>
                        <a:rPr kumimoji="1" lang="ja-JP" altLang="en-US" sz="1100" b="1" dirty="0" smtClean="0">
                          <a:solidFill>
                            <a:schemeClr val="tx1"/>
                          </a:solidFill>
                          <a:effectLst>
                            <a:outerShdw blurRad="38100" dist="38100" dir="2700000" algn="tl">
                              <a:srgbClr val="000000">
                                <a:alpha val="43137"/>
                              </a:srgbClr>
                            </a:outerShdw>
                          </a:effectLst>
                        </a:rPr>
                        <a:t>＜取組みによる成果＞</a:t>
                      </a:r>
                      <a:endParaRPr kumimoji="1" lang="en-US" altLang="ja-JP" sz="1100" b="1" dirty="0" smtClean="0">
                        <a:solidFill>
                          <a:schemeClr val="tx1"/>
                        </a:solidFill>
                        <a:effectLst>
                          <a:outerShdw blurRad="38100" dist="38100" dir="2700000" algn="tl">
                            <a:srgbClr val="000000">
                              <a:alpha val="43137"/>
                            </a:srgbClr>
                          </a:outerShdw>
                        </a:effectLst>
                      </a:endParaRPr>
                    </a:p>
                    <a:p>
                      <a:pPr marL="85725" indent="-85725">
                        <a:lnSpc>
                          <a:spcPts val="1400"/>
                        </a:lnSpc>
                      </a:pPr>
                      <a:r>
                        <a:rPr kumimoji="1" lang="ja-JP" altLang="en-US" sz="1100" dirty="0" smtClean="0">
                          <a:solidFill>
                            <a:schemeClr val="tx1"/>
                          </a:solidFill>
                        </a:rPr>
                        <a:t>・学校整備等によって、児童生徒に合わせた教室を確保</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2927001360"/>
                  </a:ext>
                </a:extLst>
              </a:tr>
            </a:tbl>
          </a:graphicData>
        </a:graphic>
      </p:graphicFrame>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15</a:t>
            </a:fld>
            <a:endParaRPr kumimoji="1" lang="ja-JP" altLang="en-US" dirty="0"/>
          </a:p>
        </p:txBody>
      </p:sp>
    </p:spTree>
    <p:extLst>
      <p:ext uri="{BB962C8B-B14F-4D97-AF65-F5344CB8AC3E}">
        <p14:creationId xmlns:p14="http://schemas.microsoft.com/office/powerpoint/2010/main" val="796451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cxnSpLocks/>
          </p:cNvCxnSpPr>
          <p:nvPr/>
        </p:nvCxnSpPr>
        <p:spPr>
          <a:xfrm>
            <a:off x="163286" y="1030312"/>
            <a:ext cx="9534446"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0" name="フローチャート: 代替処理 9">
            <a:extLst>
              <a:ext uri="{FF2B5EF4-FFF2-40B4-BE49-F238E27FC236}">
                <a16:creationId xmlns:a16="http://schemas.microsoft.com/office/drawing/2014/main" id="{36297EEE-1ED7-4393-9285-6C9F16DD99E6}"/>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664403F0-D0B8-4618-8068-DB1E75B5221A}"/>
              </a:ext>
            </a:extLst>
          </p:cNvPr>
          <p:cNvSpPr/>
          <p:nvPr/>
        </p:nvSpPr>
        <p:spPr>
          <a:xfrm>
            <a:off x="-6530" y="652463"/>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第５章　基本方針　</a:t>
            </a:r>
            <a:r>
              <a:rPr lang="ja-JP" altLang="en-US" sz="2400" b="1" dirty="0" smtClean="0">
                <a:latin typeface="メイリオ" panose="020B0604030504040204" pitchFamily="50" charset="-128"/>
                <a:ea typeface="メイリオ" panose="020B0604030504040204" pitchFamily="50" charset="-128"/>
              </a:rPr>
              <a:t>２</a:t>
            </a:r>
            <a:r>
              <a:rPr lang="ja-JP" altLang="en-US" sz="2400" b="1" dirty="0">
                <a:latin typeface="メイリオ" panose="020B0604030504040204" pitchFamily="50" charset="-128"/>
                <a:ea typeface="メイリオ" panose="020B0604030504040204" pitchFamily="50" charset="-128"/>
              </a:rPr>
              <a:t>　豊かな心と健やかな体の育成</a:t>
            </a:r>
          </a:p>
        </p:txBody>
      </p:sp>
      <p:sp>
        <p:nvSpPr>
          <p:cNvPr id="22" name="正方形/長方形 21"/>
          <p:cNvSpPr/>
          <p:nvPr/>
        </p:nvSpPr>
        <p:spPr>
          <a:xfrm>
            <a:off x="62463" y="1142772"/>
            <a:ext cx="3989100"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豊かな心の育成</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grpSp>
        <p:nvGrpSpPr>
          <p:cNvPr id="45" name="グループ化 44">
            <a:extLst>
              <a:ext uri="{FF2B5EF4-FFF2-40B4-BE49-F238E27FC236}">
                <a16:creationId xmlns:a16="http://schemas.microsoft.com/office/drawing/2014/main" id="{C8A18D1F-D48F-A8FD-6EC8-04E8FAECF567}"/>
              </a:ext>
            </a:extLst>
          </p:cNvPr>
          <p:cNvGrpSpPr/>
          <p:nvPr/>
        </p:nvGrpSpPr>
        <p:grpSpPr>
          <a:xfrm>
            <a:off x="32164" y="1402253"/>
            <a:ext cx="9869724" cy="1900314"/>
            <a:chOff x="1647453" y="1784373"/>
            <a:chExt cx="8276468" cy="1900314"/>
          </a:xfrm>
        </p:grpSpPr>
        <p:sp>
          <p:nvSpPr>
            <p:cNvPr id="2" name="テキスト ボックス 1"/>
            <p:cNvSpPr txBox="1"/>
            <p:nvPr/>
          </p:nvSpPr>
          <p:spPr>
            <a:xfrm>
              <a:off x="1906010" y="1784373"/>
              <a:ext cx="8017911" cy="677108"/>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⑫</a:t>
              </a:r>
              <a:r>
                <a:rPr kumimoji="1" lang="ja-JP" altLang="en-US" sz="1400" b="1" u="sng" dirty="0" smtClean="0">
                  <a:latin typeface="+mj-ea"/>
                  <a:ea typeface="+mj-ea"/>
                </a:rPr>
                <a:t>｜</a:t>
              </a:r>
              <a:r>
                <a:rPr kumimoji="1" lang="ja-JP" altLang="en-US" sz="1400" b="1" u="sng" dirty="0">
                  <a:latin typeface="+mj-ea"/>
                  <a:ea typeface="+mj-ea"/>
                </a:rPr>
                <a:t>ルールを守り、人を思いやる豊かな人間性のはぐくみと互いに高め合う人間関係づくり</a:t>
              </a:r>
              <a:endParaRPr kumimoji="1" lang="en-US" altLang="ja-JP" sz="1400" b="1" u="sng" dirty="0">
                <a:latin typeface="+mj-ea"/>
                <a:ea typeface="+mj-ea"/>
              </a:endParaRPr>
            </a:p>
            <a:p>
              <a:pPr marL="268288" indent="-88900"/>
              <a:r>
                <a:rPr kumimoji="1" lang="ja-JP" altLang="en-US" sz="1200" dirty="0">
                  <a:latin typeface="+mj-ea"/>
                  <a:ea typeface="+mj-ea"/>
                </a:rPr>
                <a:t>○生命を尊重する心や規範意識等の</a:t>
              </a:r>
              <a:r>
                <a:rPr kumimoji="1" lang="ja-JP" altLang="en-US" sz="1200" dirty="0" smtClean="0">
                  <a:latin typeface="+mj-ea"/>
                  <a:ea typeface="+mj-ea"/>
                </a:rPr>
                <a:t>育成</a:t>
              </a:r>
              <a:r>
                <a:rPr kumimoji="1" lang="ja-JP" altLang="en-US" sz="1200" dirty="0">
                  <a:latin typeface="+mj-ea"/>
                </a:rPr>
                <a:t>、互いに</a:t>
              </a:r>
              <a:r>
                <a:rPr kumimoji="1" lang="ja-JP" altLang="en-US" sz="1200" dirty="0" smtClean="0">
                  <a:latin typeface="+mj-ea"/>
                </a:rPr>
                <a:t>高め合う</a:t>
              </a:r>
              <a:r>
                <a:rPr kumimoji="1" lang="ja-JP" altLang="en-US" sz="1200" dirty="0" smtClean="0">
                  <a:latin typeface="+mj-ea"/>
                  <a:ea typeface="+mj-ea"/>
                </a:rPr>
                <a:t>学び</a:t>
              </a:r>
              <a:r>
                <a:rPr kumimoji="1" lang="ja-JP" altLang="en-US" sz="1200" dirty="0">
                  <a:latin typeface="+mj-ea"/>
                  <a:ea typeface="+mj-ea"/>
                </a:rPr>
                <a:t>の集団や人間関係づくりの推進</a:t>
              </a:r>
              <a:endParaRPr kumimoji="1" lang="en-US" altLang="ja-JP" sz="1200" dirty="0">
                <a:latin typeface="+mj-ea"/>
                <a:ea typeface="+mj-ea"/>
              </a:endParaRPr>
            </a:p>
            <a:p>
              <a:pPr marL="268288" indent="-88900"/>
              <a:r>
                <a:rPr kumimoji="1" lang="ja-JP" altLang="en-US" sz="1200" dirty="0">
                  <a:latin typeface="+mj-ea"/>
                  <a:ea typeface="+mj-ea"/>
                </a:rPr>
                <a:t>　</a:t>
              </a:r>
              <a:r>
                <a:rPr kumimoji="1" lang="en-US" altLang="ja-JP" sz="1200" dirty="0">
                  <a:latin typeface="+mj-ea"/>
                  <a:ea typeface="+mj-ea"/>
                </a:rPr>
                <a:t> </a:t>
              </a:r>
              <a:r>
                <a:rPr kumimoji="1" lang="en-US" altLang="ja-JP" sz="1200" b="1" dirty="0">
                  <a:latin typeface="+mj-ea"/>
                  <a:ea typeface="+mj-ea"/>
                </a:rPr>
                <a:t>《</a:t>
              </a:r>
              <a:r>
                <a:rPr kumimoji="1" lang="ja-JP" altLang="en-US" sz="1200" b="1" dirty="0">
                  <a:latin typeface="+mj-ea"/>
                  <a:ea typeface="+mj-ea"/>
                </a:rPr>
                <a:t>具体例　｜</a:t>
              </a:r>
              <a:r>
                <a:rPr kumimoji="1" lang="ja-JP" altLang="en-US" sz="1200" dirty="0">
                  <a:latin typeface="+mj-ea"/>
                  <a:ea typeface="+mj-ea"/>
                </a:rPr>
                <a:t>道徳教育に関する研修の実施や「こころの再生」府民運動など</a:t>
              </a:r>
              <a:r>
                <a:rPr kumimoji="1" lang="en-US" altLang="ja-JP" sz="1200" dirty="0">
                  <a:latin typeface="+mj-ea"/>
                  <a:ea typeface="+mj-ea"/>
                </a:rPr>
                <a:t>》</a:t>
              </a:r>
              <a:r>
                <a:rPr kumimoji="1" lang="ja-JP" altLang="en-US" sz="1200" dirty="0">
                  <a:latin typeface="+mj-ea"/>
                  <a:ea typeface="+mj-ea"/>
                </a:rPr>
                <a:t>　</a:t>
              </a:r>
              <a:endParaRPr kumimoji="1" lang="en-US" altLang="ja-JP" sz="1200" dirty="0">
                <a:latin typeface="+mj-ea"/>
                <a:ea typeface="+mj-ea"/>
              </a:endParaRPr>
            </a:p>
          </p:txBody>
        </p:sp>
        <p:sp>
          <p:nvSpPr>
            <p:cNvPr id="37" name="正方形/長方形 36">
              <a:extLst>
                <a:ext uri="{FF2B5EF4-FFF2-40B4-BE49-F238E27FC236}">
                  <a16:creationId xmlns:a16="http://schemas.microsoft.com/office/drawing/2014/main" id="{1D0E19F2-11DD-3418-67BE-4F4E83EEE294}"/>
                </a:ext>
              </a:extLst>
            </p:cNvPr>
            <p:cNvSpPr/>
            <p:nvPr/>
          </p:nvSpPr>
          <p:spPr>
            <a:xfrm>
              <a:off x="1647453" y="1835790"/>
              <a:ext cx="1687928" cy="246221"/>
            </a:xfrm>
            <a:prstGeom prst="rect">
              <a:avLst/>
            </a:prstGeom>
            <a:noFill/>
            <a:ln w="15875">
              <a:noFill/>
              <a:prstDash val="sysDot"/>
            </a:ln>
          </p:spPr>
          <p:txBody>
            <a:bodyPr wrap="square" anchor="ctr">
              <a:spAutoFit/>
            </a:bodyPr>
            <a:lstStyle/>
            <a:p>
              <a:pPr marL="177800" indent="-177800" algn="ctr">
                <a:lnSpc>
                  <a:spcPts val="1200"/>
                </a:lnSpc>
              </a:pP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E9F298E3-8766-FEE5-4D03-99B1B6EB292C}"/>
                </a:ext>
              </a:extLst>
            </p:cNvPr>
            <p:cNvSpPr txBox="1"/>
            <p:nvPr/>
          </p:nvSpPr>
          <p:spPr>
            <a:xfrm>
              <a:off x="1906010" y="2607469"/>
              <a:ext cx="8007638" cy="1077218"/>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⑬</a:t>
              </a:r>
              <a:r>
                <a:rPr kumimoji="1" lang="ja-JP" altLang="en-US" sz="1400" b="1" u="sng" dirty="0" smtClean="0">
                  <a:latin typeface="+mj-ea"/>
                  <a:ea typeface="+mj-ea"/>
                </a:rPr>
                <a:t>｜</a:t>
              </a:r>
              <a:r>
                <a:rPr kumimoji="1" lang="ja-JP" altLang="en-US" sz="1400" b="1" u="sng" dirty="0">
                  <a:latin typeface="+mj-ea"/>
                  <a:ea typeface="+mj-ea"/>
                </a:rPr>
                <a:t>人権・多様性を尊重する教育の推進と社会に参画、貢献する意識や態度の育成</a:t>
              </a:r>
              <a:endParaRPr kumimoji="1" lang="en-US" altLang="ja-JP" sz="1400" b="1" u="sng" dirty="0">
                <a:latin typeface="+mj-ea"/>
                <a:ea typeface="+mj-ea"/>
              </a:endParaRPr>
            </a:p>
            <a:p>
              <a:pPr marL="358775" indent="-358775"/>
              <a:r>
                <a:rPr kumimoji="1" lang="ja-JP" altLang="en-US" sz="1200" dirty="0" smtClean="0">
                  <a:latin typeface="+mj-ea"/>
                  <a:ea typeface="+mj-ea"/>
                </a:rPr>
                <a:t>　 ○人権</a:t>
              </a:r>
              <a:r>
                <a:rPr kumimoji="1" lang="ja-JP" altLang="en-US" sz="1200" dirty="0">
                  <a:latin typeface="+mj-ea"/>
                  <a:ea typeface="+mj-ea"/>
                </a:rPr>
                <a:t>を尊重する</a:t>
              </a:r>
              <a:r>
                <a:rPr kumimoji="1" lang="ja-JP" altLang="en-US" sz="1200" dirty="0" smtClean="0">
                  <a:latin typeface="+mj-ea"/>
                  <a:ea typeface="+mj-ea"/>
                </a:rPr>
                <a:t>意識の</a:t>
              </a:r>
              <a:r>
                <a:rPr kumimoji="1" lang="ja-JP" altLang="en-US" sz="1200" dirty="0">
                  <a:latin typeface="+mj-ea"/>
                  <a:ea typeface="+mj-ea"/>
                </a:rPr>
                <a:t>育成や、自他を尊重し、違いを認め合う姿勢の育成、郷土への誇りや伝統・文化を尊重する心のはぐくみ、民主主義など社会の仕組みに関する教育の推進</a:t>
              </a:r>
              <a:endParaRPr kumimoji="1" lang="en-US" altLang="ja-JP" sz="1200" dirty="0">
                <a:latin typeface="+mj-ea"/>
                <a:ea typeface="+mj-ea"/>
              </a:endParaRPr>
            </a:p>
            <a:p>
              <a:pPr indent="268288"/>
              <a:r>
                <a:rPr kumimoji="1" lang="en-US" altLang="ja-JP" sz="1200" dirty="0">
                  <a:latin typeface="+mj-ea"/>
                  <a:ea typeface="+mj-ea"/>
                </a:rPr>
                <a:t> </a:t>
              </a:r>
              <a:r>
                <a:rPr kumimoji="1" lang="en-US" altLang="ja-JP" sz="1200" b="1" dirty="0">
                  <a:latin typeface="+mj-ea"/>
                  <a:ea typeface="+mj-ea"/>
                </a:rPr>
                <a:t>《</a:t>
              </a:r>
              <a:r>
                <a:rPr kumimoji="1" lang="ja-JP" altLang="en-US" sz="1200" b="1" dirty="0">
                  <a:latin typeface="+mj-ea"/>
                  <a:ea typeface="+mj-ea"/>
                </a:rPr>
                <a:t>具体例　</a:t>
              </a:r>
              <a:r>
                <a:rPr kumimoji="1" lang="ja-JP" altLang="en-US" sz="1200" b="1" dirty="0" smtClean="0">
                  <a:latin typeface="+mj-ea"/>
                  <a:ea typeface="+mj-ea"/>
                </a:rPr>
                <a:t>｜</a:t>
              </a:r>
              <a:r>
                <a:rPr kumimoji="1" lang="ja-JP" altLang="en-US" sz="1200" dirty="0">
                  <a:latin typeface="+mj-ea"/>
                </a:rPr>
                <a:t>人権教育に関する研修の実施や</a:t>
              </a:r>
              <a:r>
                <a:rPr kumimoji="1" lang="ja-JP" altLang="en-US" sz="1200" dirty="0" smtClean="0">
                  <a:latin typeface="+mj-ea"/>
                  <a:ea typeface="+mj-ea"/>
                </a:rPr>
                <a:t>国際</a:t>
              </a:r>
              <a:r>
                <a:rPr kumimoji="1" lang="ja-JP" altLang="en-US" sz="1200" dirty="0">
                  <a:latin typeface="+mj-ea"/>
                  <a:ea typeface="+mj-ea"/>
                </a:rPr>
                <a:t>交流事業（外国への修学旅行、外国人留学生の受入れ）など</a:t>
              </a:r>
              <a:r>
                <a:rPr kumimoji="1" lang="en-US" altLang="ja-JP" sz="1200" dirty="0">
                  <a:latin typeface="+mj-ea"/>
                  <a:ea typeface="+mj-ea"/>
                </a:rPr>
                <a:t>》</a:t>
              </a:r>
              <a:r>
                <a:rPr kumimoji="1" lang="ja-JP" altLang="en-US" sz="1200" dirty="0">
                  <a:latin typeface="+mj-ea"/>
                  <a:ea typeface="+mj-ea"/>
                </a:rPr>
                <a:t>　</a:t>
              </a:r>
              <a:endParaRPr kumimoji="1" lang="en-US" altLang="ja-JP" sz="1200" dirty="0">
                <a:latin typeface="+mj-ea"/>
                <a:ea typeface="+mj-ea"/>
              </a:endParaRPr>
            </a:p>
            <a:p>
              <a:endParaRPr kumimoji="1" lang="en-US" altLang="ja-JP" sz="1200" dirty="0">
                <a:latin typeface="+mj-ea"/>
                <a:ea typeface="+mj-ea"/>
              </a:endParaRPr>
            </a:p>
          </p:txBody>
        </p:sp>
      </p:grpSp>
      <p:cxnSp>
        <p:nvCxnSpPr>
          <p:cNvPr id="32" name="直線コネクタ 31">
            <a:extLst>
              <a:ext uri="{FF2B5EF4-FFF2-40B4-BE49-F238E27FC236}">
                <a16:creationId xmlns:a16="http://schemas.microsoft.com/office/drawing/2014/main" id="{E9FC52C1-F58D-638A-BE2B-FAF4A11FD63F}"/>
              </a:ext>
            </a:extLst>
          </p:cNvPr>
          <p:cNvCxnSpPr/>
          <p:nvPr/>
        </p:nvCxnSpPr>
        <p:spPr>
          <a:xfrm>
            <a:off x="322731" y="4384284"/>
            <a:ext cx="9392769" cy="3849"/>
          </a:xfrm>
          <a:prstGeom prst="line">
            <a:avLst/>
          </a:prstGeom>
          <a:ln w="19050">
            <a:solidFill>
              <a:srgbClr val="0070C0"/>
            </a:solidFill>
            <a:prstDash val="sysDot"/>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48698D55-7863-D46E-53E9-85E9EE16A146}"/>
              </a:ext>
            </a:extLst>
          </p:cNvPr>
          <p:cNvSpPr/>
          <p:nvPr/>
        </p:nvSpPr>
        <p:spPr>
          <a:xfrm>
            <a:off x="92715" y="4594191"/>
            <a:ext cx="3989100"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健やかな体の育成</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grpSp>
        <p:nvGrpSpPr>
          <p:cNvPr id="42" name="グループ化 41">
            <a:extLst>
              <a:ext uri="{FF2B5EF4-FFF2-40B4-BE49-F238E27FC236}">
                <a16:creationId xmlns:a16="http://schemas.microsoft.com/office/drawing/2014/main" id="{239A3D59-17DD-F22F-17A3-CC25DE3E8AD5}"/>
              </a:ext>
            </a:extLst>
          </p:cNvPr>
          <p:cNvGrpSpPr/>
          <p:nvPr/>
        </p:nvGrpSpPr>
        <p:grpSpPr>
          <a:xfrm>
            <a:off x="38268" y="4882937"/>
            <a:ext cx="9659464" cy="677108"/>
            <a:chOff x="1594842" y="5215413"/>
            <a:chExt cx="8280563" cy="677108"/>
          </a:xfrm>
        </p:grpSpPr>
        <p:sp>
          <p:nvSpPr>
            <p:cNvPr id="35" name="正方形/長方形 34">
              <a:extLst>
                <a:ext uri="{FF2B5EF4-FFF2-40B4-BE49-F238E27FC236}">
                  <a16:creationId xmlns:a16="http://schemas.microsoft.com/office/drawing/2014/main" id="{20082A71-FFF6-B0DD-2791-52CF26FB6C8D}"/>
                </a:ext>
              </a:extLst>
            </p:cNvPr>
            <p:cNvSpPr/>
            <p:nvPr/>
          </p:nvSpPr>
          <p:spPr>
            <a:xfrm>
              <a:off x="1594842" y="5347069"/>
              <a:ext cx="1687928" cy="246221"/>
            </a:xfrm>
            <a:prstGeom prst="rect">
              <a:avLst/>
            </a:prstGeom>
            <a:noFill/>
            <a:ln w="15875">
              <a:noFill/>
              <a:prstDash val="sysDot"/>
            </a:ln>
          </p:spPr>
          <p:txBody>
            <a:bodyPr wrap="square" anchor="ctr">
              <a:spAutoFit/>
            </a:bodyPr>
            <a:lstStyle/>
            <a:p>
              <a:pPr marL="177800" indent="-177800" algn="ctr">
                <a:lnSpc>
                  <a:spcPts val="1200"/>
                </a:lnSpc>
              </a:pP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D912CFC6-9AC6-8F6B-7815-2843E67A2625}"/>
                </a:ext>
              </a:extLst>
            </p:cNvPr>
            <p:cNvSpPr txBox="1"/>
            <p:nvPr/>
          </p:nvSpPr>
          <p:spPr>
            <a:xfrm>
              <a:off x="1857494" y="5215413"/>
              <a:ext cx="8017911" cy="677108"/>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取組⑮｜</a:t>
              </a:r>
              <a:r>
                <a:rPr kumimoji="1" lang="ja-JP" altLang="en-US" sz="1400" b="1" u="sng" dirty="0">
                  <a:latin typeface="+mj-ea"/>
                  <a:ea typeface="+mj-ea"/>
                </a:rPr>
                <a:t>運動・スポーツに対する興味・関心の向上と運動機会の充実による体力づくり</a:t>
              </a:r>
              <a:endParaRPr kumimoji="1" lang="en-US" altLang="ja-JP" sz="1400" b="1" u="sng" dirty="0">
                <a:latin typeface="+mj-ea"/>
                <a:ea typeface="+mj-ea"/>
              </a:endParaRPr>
            </a:p>
            <a:p>
              <a:pPr marL="268288" indent="-88900"/>
              <a:r>
                <a:rPr kumimoji="1" lang="ja-JP" altLang="en-US" sz="1200" dirty="0">
                  <a:latin typeface="+mj-ea"/>
                  <a:ea typeface="+mj-ea"/>
                </a:rPr>
                <a:t>○家庭・地域等においてスポーツに親しむ機会の充実や、体力づくり活動の充実・支援</a:t>
              </a:r>
              <a:endParaRPr kumimoji="1" lang="en-US" altLang="ja-JP" sz="1200" dirty="0">
                <a:latin typeface="+mj-ea"/>
                <a:ea typeface="+mj-ea"/>
              </a:endParaRPr>
            </a:p>
            <a:p>
              <a:pPr marL="268288" indent="-88900"/>
              <a:r>
                <a:rPr kumimoji="1" lang="ja-JP" altLang="en-US" sz="1200" dirty="0">
                  <a:latin typeface="+mj-ea"/>
                  <a:ea typeface="+mj-ea"/>
                </a:rPr>
                <a:t>　</a:t>
              </a:r>
              <a:r>
                <a:rPr kumimoji="1" lang="en-US" altLang="ja-JP" sz="1200" dirty="0">
                  <a:latin typeface="+mj-ea"/>
                  <a:ea typeface="+mj-ea"/>
                </a:rPr>
                <a:t> </a:t>
              </a:r>
              <a:r>
                <a:rPr kumimoji="1" lang="en-US" altLang="ja-JP" sz="1200" b="1" dirty="0">
                  <a:latin typeface="+mj-ea"/>
                  <a:ea typeface="+mj-ea"/>
                </a:rPr>
                <a:t>《</a:t>
              </a:r>
              <a:r>
                <a:rPr kumimoji="1" lang="ja-JP" altLang="en-US" sz="1200" b="1" dirty="0">
                  <a:latin typeface="+mj-ea"/>
                  <a:ea typeface="+mj-ea"/>
                </a:rPr>
                <a:t>具体例　｜</a:t>
              </a:r>
              <a:r>
                <a:rPr kumimoji="1" lang="ja-JP" altLang="en-US" sz="1200" dirty="0">
                  <a:latin typeface="+mj-ea"/>
                  <a:ea typeface="+mj-ea"/>
                </a:rPr>
                <a:t>子ども元気アッププロジェクト</a:t>
              </a:r>
              <a:r>
                <a:rPr kumimoji="1" lang="ja-JP" altLang="en-US" sz="1200" dirty="0" smtClean="0">
                  <a:latin typeface="+mj-ea"/>
                  <a:ea typeface="+mj-ea"/>
                </a:rPr>
                <a:t>事業など</a:t>
              </a:r>
              <a:r>
                <a:rPr kumimoji="1" lang="en-US" altLang="ja-JP" sz="1200" dirty="0">
                  <a:latin typeface="+mj-ea"/>
                  <a:ea typeface="+mj-ea"/>
                </a:rPr>
                <a:t>》</a:t>
              </a:r>
              <a:r>
                <a:rPr kumimoji="1" lang="ja-JP" altLang="en-US" sz="1200" dirty="0">
                  <a:latin typeface="+mj-ea"/>
                  <a:ea typeface="+mj-ea"/>
                </a:rPr>
                <a:t>　</a:t>
              </a:r>
              <a:endParaRPr kumimoji="1" lang="en-US" altLang="ja-JP" sz="1200" dirty="0">
                <a:latin typeface="+mj-ea"/>
                <a:ea typeface="+mj-ea"/>
              </a:endParaRPr>
            </a:p>
          </p:txBody>
        </p:sp>
      </p:grpSp>
      <p:sp>
        <p:nvSpPr>
          <p:cNvPr id="41" name="テキスト ボックス 40">
            <a:extLst>
              <a:ext uri="{FF2B5EF4-FFF2-40B4-BE49-F238E27FC236}">
                <a16:creationId xmlns:a16="http://schemas.microsoft.com/office/drawing/2014/main" id="{99A5EC53-9513-C9E9-C480-56A3199C0F5F}"/>
              </a:ext>
            </a:extLst>
          </p:cNvPr>
          <p:cNvSpPr txBox="1"/>
          <p:nvPr/>
        </p:nvSpPr>
        <p:spPr>
          <a:xfrm>
            <a:off x="316381" y="5685302"/>
            <a:ext cx="7669053" cy="707886"/>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⑯</a:t>
            </a:r>
            <a:r>
              <a:rPr kumimoji="1" lang="ja-JP" altLang="en-US" sz="1400" b="1" u="sng" dirty="0" smtClean="0">
                <a:latin typeface="+mj-ea"/>
                <a:ea typeface="+mj-ea"/>
              </a:rPr>
              <a:t>｜</a:t>
            </a:r>
            <a:r>
              <a:rPr kumimoji="1" lang="ja-JP" altLang="en-US" sz="1400" b="1" u="sng" dirty="0">
                <a:latin typeface="+mj-ea"/>
                <a:ea typeface="+mj-ea"/>
              </a:rPr>
              <a:t>生活習慣の定着を通した健康の保持・増進</a:t>
            </a:r>
            <a:endParaRPr kumimoji="1" lang="en-US" altLang="ja-JP" sz="1400" b="1" u="sng" dirty="0">
              <a:latin typeface="+mj-ea"/>
              <a:ea typeface="+mj-ea"/>
            </a:endParaRPr>
          </a:p>
          <a:p>
            <a:pPr marL="358775" indent="-358775"/>
            <a:r>
              <a:rPr kumimoji="1" lang="ja-JP" altLang="en-US" sz="1400" b="1" dirty="0">
                <a:latin typeface="+mj-ea"/>
                <a:ea typeface="+mj-ea"/>
              </a:rPr>
              <a:t>　　</a:t>
            </a:r>
            <a:r>
              <a:rPr kumimoji="1" lang="ja-JP" altLang="en-US" sz="1200" dirty="0">
                <a:latin typeface="+mj-ea"/>
                <a:ea typeface="+mj-ea"/>
              </a:rPr>
              <a:t>○健康づくり指導の</a:t>
            </a:r>
            <a:r>
              <a:rPr kumimoji="1" lang="ja-JP" altLang="en-US" sz="1200" dirty="0" smtClean="0">
                <a:latin typeface="+mj-ea"/>
                <a:ea typeface="+mj-ea"/>
              </a:rPr>
              <a:t>充実</a:t>
            </a:r>
            <a:endParaRPr kumimoji="1" lang="en-US" altLang="ja-JP" sz="1200" dirty="0">
              <a:latin typeface="+mj-ea"/>
              <a:ea typeface="+mj-ea"/>
            </a:endParaRPr>
          </a:p>
          <a:p>
            <a:pPr marL="274638"/>
            <a:r>
              <a:rPr kumimoji="1" lang="ja-JP" altLang="en-US" sz="1200" dirty="0" smtClean="0">
                <a:latin typeface="+mj-ea"/>
                <a:ea typeface="+mj-ea"/>
              </a:rPr>
              <a:t> </a:t>
            </a:r>
            <a:r>
              <a:rPr kumimoji="1" lang="en-US" altLang="ja-JP" sz="1200" dirty="0" smtClean="0">
                <a:latin typeface="+mj-ea"/>
                <a:ea typeface="+mj-ea"/>
              </a:rPr>
              <a:t>《</a:t>
            </a:r>
            <a:r>
              <a:rPr kumimoji="1" lang="ja-JP" altLang="en-US" sz="1200" b="1" dirty="0" smtClean="0">
                <a:latin typeface="+mj-ea"/>
                <a:ea typeface="+mj-ea"/>
              </a:rPr>
              <a:t>具体例</a:t>
            </a:r>
            <a:r>
              <a:rPr kumimoji="1" lang="ja-JP" altLang="en-US" sz="1200" dirty="0">
                <a:latin typeface="+mj-ea"/>
                <a:ea typeface="+mj-ea"/>
              </a:rPr>
              <a:t>　｜栄養教諭を中核とした「食に関する指導」の充実など</a:t>
            </a:r>
            <a:r>
              <a:rPr kumimoji="1" lang="en-US" altLang="ja-JP" sz="1200" dirty="0" smtClean="0">
                <a:latin typeface="+mj-ea"/>
                <a:ea typeface="+mj-ea"/>
              </a:rPr>
              <a:t>》</a:t>
            </a:r>
            <a:r>
              <a:rPr kumimoji="1" lang="ja-JP" altLang="en-US" sz="1200" dirty="0" smtClean="0">
                <a:latin typeface="+mj-ea"/>
                <a:ea typeface="+mj-ea"/>
              </a:rPr>
              <a:t>　</a:t>
            </a:r>
            <a:endParaRPr kumimoji="1" lang="en-US" altLang="ja-JP" sz="1200" dirty="0">
              <a:latin typeface="+mj-ea"/>
              <a:ea typeface="+mj-ea"/>
            </a:endParaRPr>
          </a:p>
        </p:txBody>
      </p:sp>
      <p:sp>
        <p:nvSpPr>
          <p:cNvPr id="19" name="テキスト ボックス 18">
            <a:extLst>
              <a:ext uri="{FF2B5EF4-FFF2-40B4-BE49-F238E27FC236}">
                <a16:creationId xmlns:a16="http://schemas.microsoft.com/office/drawing/2014/main" id="{3550F2CF-22FE-1730-BD8A-02D7BF825616}"/>
              </a:ext>
            </a:extLst>
          </p:cNvPr>
          <p:cNvSpPr txBox="1"/>
          <p:nvPr/>
        </p:nvSpPr>
        <p:spPr>
          <a:xfrm>
            <a:off x="316381" y="3302567"/>
            <a:ext cx="8802952" cy="861774"/>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⑭</a:t>
            </a:r>
            <a:r>
              <a:rPr kumimoji="1" lang="ja-JP" altLang="en-US" sz="1400" b="1" u="sng" dirty="0" smtClean="0">
                <a:latin typeface="+mj-ea"/>
                <a:ea typeface="+mj-ea"/>
              </a:rPr>
              <a:t>｜</a:t>
            </a:r>
            <a:r>
              <a:rPr kumimoji="1" lang="ja-JP" altLang="en-US" sz="1400" b="1" u="sng" dirty="0">
                <a:latin typeface="+mj-ea"/>
                <a:ea typeface="+mj-ea"/>
              </a:rPr>
              <a:t>いじめや不登校等の生徒指導上の課題解決に向けた対応の強化</a:t>
            </a:r>
            <a:endParaRPr kumimoji="1" lang="en-US" altLang="ja-JP" sz="1400" b="1" u="sng" dirty="0">
              <a:latin typeface="+mj-ea"/>
              <a:ea typeface="+mj-ea"/>
            </a:endParaRPr>
          </a:p>
          <a:p>
            <a:pPr marL="268288" indent="-88900"/>
            <a:r>
              <a:rPr kumimoji="1" lang="ja-JP" altLang="en-US" sz="1200" dirty="0">
                <a:latin typeface="+mj-ea"/>
              </a:rPr>
              <a:t>○子どもの主体的な成長を支える指導やチーム支援による生徒指導体制の</a:t>
            </a:r>
            <a:r>
              <a:rPr kumimoji="1" lang="ja-JP" altLang="en-US" sz="1200" dirty="0" smtClean="0">
                <a:latin typeface="+mj-ea"/>
              </a:rPr>
              <a:t>充実、福祉</a:t>
            </a:r>
            <a:r>
              <a:rPr kumimoji="1" lang="ja-JP" altLang="en-US" sz="1200" dirty="0">
                <a:latin typeface="+mj-ea"/>
              </a:rPr>
              <a:t>をはじめとする関係機関との</a:t>
            </a:r>
            <a:r>
              <a:rPr kumimoji="1" lang="ja-JP" altLang="en-US" sz="1200" dirty="0" smtClean="0">
                <a:latin typeface="+mj-ea"/>
              </a:rPr>
              <a:t>連携</a:t>
            </a:r>
            <a:endParaRPr kumimoji="1" lang="en-US" altLang="ja-JP" sz="1200" dirty="0" smtClean="0">
              <a:latin typeface="+mj-ea"/>
            </a:endParaRPr>
          </a:p>
          <a:p>
            <a:pPr marL="1073150" indent="-887413"/>
            <a:r>
              <a:rPr kumimoji="1" lang="ja-JP" altLang="en-US" sz="1200" dirty="0">
                <a:latin typeface="+mj-ea"/>
                <a:ea typeface="+mj-ea"/>
              </a:rPr>
              <a:t>　</a:t>
            </a:r>
            <a:r>
              <a:rPr kumimoji="1" lang="en-US" altLang="ja-JP" sz="1200" dirty="0">
                <a:latin typeface="+mj-ea"/>
                <a:ea typeface="+mj-ea"/>
              </a:rPr>
              <a:t> </a:t>
            </a:r>
            <a:r>
              <a:rPr kumimoji="1" lang="en-US" altLang="ja-JP" sz="1200" b="1" dirty="0">
                <a:latin typeface="+mj-ea"/>
                <a:ea typeface="+mj-ea"/>
              </a:rPr>
              <a:t>《</a:t>
            </a:r>
            <a:r>
              <a:rPr kumimoji="1" lang="ja-JP" altLang="en-US" sz="1200" b="1" dirty="0">
                <a:latin typeface="+mj-ea"/>
                <a:ea typeface="+mj-ea"/>
              </a:rPr>
              <a:t>具体例　</a:t>
            </a:r>
            <a:r>
              <a:rPr kumimoji="1" lang="ja-JP" altLang="en-US" sz="1200" b="1" dirty="0" smtClean="0">
                <a:latin typeface="+mj-ea"/>
                <a:ea typeface="+mj-ea"/>
              </a:rPr>
              <a:t>｜</a:t>
            </a:r>
            <a:r>
              <a:rPr kumimoji="1" lang="ja-JP" altLang="en-US" sz="1200" dirty="0">
                <a:latin typeface="+mj-ea"/>
              </a:rPr>
              <a:t>多職種連携による</a:t>
            </a:r>
            <a:r>
              <a:rPr kumimoji="1" lang="ja-JP" altLang="en-US" sz="1200" dirty="0" smtClean="0">
                <a:latin typeface="+mj-ea"/>
              </a:rPr>
              <a:t>学校</a:t>
            </a:r>
            <a:r>
              <a:rPr kumimoji="1" lang="ja-JP" altLang="en-US" sz="1200" dirty="0" smtClean="0">
                <a:latin typeface="+mj-ea"/>
                <a:ea typeface="+mj-ea"/>
              </a:rPr>
              <a:t>体制</a:t>
            </a:r>
            <a:r>
              <a:rPr kumimoji="1" lang="ja-JP" altLang="en-US" sz="1200" dirty="0">
                <a:latin typeface="+mj-ea"/>
                <a:ea typeface="+mj-ea"/>
              </a:rPr>
              <a:t>の充実や不登校児童・生徒数の教育機会の確保、スクールカウンセラー、スクールソーシャルワーカー等による教育相談体制の充実など</a:t>
            </a:r>
            <a:r>
              <a:rPr kumimoji="1" lang="en-US" altLang="ja-JP" sz="1200" dirty="0">
                <a:latin typeface="+mj-ea"/>
                <a:ea typeface="+mj-ea"/>
              </a:rPr>
              <a:t>》</a:t>
            </a:r>
            <a:r>
              <a:rPr kumimoji="1" lang="ja-JP" altLang="en-US" sz="1200" dirty="0">
                <a:latin typeface="+mj-ea"/>
                <a:ea typeface="+mj-ea"/>
              </a:rPr>
              <a:t>　</a:t>
            </a:r>
            <a:endParaRPr kumimoji="1" lang="en-US" altLang="ja-JP" sz="1200" dirty="0">
              <a:latin typeface="+mj-ea"/>
              <a:ea typeface="+mj-ea"/>
            </a:endParaRPr>
          </a:p>
        </p:txBody>
      </p:sp>
      <p:sp>
        <p:nvSpPr>
          <p:cNvPr id="5" name="スライド番号プレースホルダー 4"/>
          <p:cNvSpPr>
            <a:spLocks noGrp="1"/>
          </p:cNvSpPr>
          <p:nvPr>
            <p:ph type="sldNum" sz="quarter" idx="12"/>
          </p:nvPr>
        </p:nvSpPr>
        <p:spPr/>
        <p:txBody>
          <a:bodyPr/>
          <a:lstStyle/>
          <a:p>
            <a:fld id="{20607042-D53A-4E69-917E-B6250902E102}" type="slidenum">
              <a:rPr kumimoji="1" lang="ja-JP" altLang="en-US" smtClean="0"/>
              <a:t>16</a:t>
            </a:fld>
            <a:endParaRPr kumimoji="1" lang="ja-JP" altLang="en-US" dirty="0"/>
          </a:p>
        </p:txBody>
      </p:sp>
    </p:spTree>
    <p:extLst>
      <p:ext uri="{BB962C8B-B14F-4D97-AF65-F5344CB8AC3E}">
        <p14:creationId xmlns:p14="http://schemas.microsoft.com/office/powerpoint/2010/main" val="77909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cxnSpLocks/>
          </p:cNvCxnSpPr>
          <p:nvPr/>
        </p:nvCxnSpPr>
        <p:spPr>
          <a:xfrm>
            <a:off x="163286" y="1021795"/>
            <a:ext cx="9552214"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0" name="フローチャート: 代替処理 9">
            <a:extLst>
              <a:ext uri="{FF2B5EF4-FFF2-40B4-BE49-F238E27FC236}">
                <a16:creationId xmlns:a16="http://schemas.microsoft.com/office/drawing/2014/main" id="{36297EEE-1ED7-4393-9285-6C9F16DD99E6}"/>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664403F0-D0B8-4618-8068-DB1E75B5221A}"/>
              </a:ext>
            </a:extLst>
          </p:cNvPr>
          <p:cNvSpPr/>
          <p:nvPr/>
        </p:nvSpPr>
        <p:spPr>
          <a:xfrm>
            <a:off x="-6530" y="652463"/>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第５章　基本方針　</a:t>
            </a:r>
            <a:r>
              <a:rPr lang="ja-JP" altLang="en-US" sz="2400" b="1" dirty="0" smtClean="0">
                <a:latin typeface="メイリオ" panose="020B0604030504040204" pitchFamily="50" charset="-128"/>
                <a:ea typeface="メイリオ" panose="020B0604030504040204" pitchFamily="50" charset="-128"/>
              </a:rPr>
              <a:t>３</a:t>
            </a:r>
            <a:r>
              <a:rPr lang="ja-JP" altLang="en-US" sz="2400" b="1" dirty="0">
                <a:latin typeface="メイリオ" panose="020B0604030504040204" pitchFamily="50" charset="-128"/>
                <a:ea typeface="メイリオ" panose="020B0604030504040204" pitchFamily="50" charset="-128"/>
              </a:rPr>
              <a:t>　将来をみすえた自主性・自立性の育成</a:t>
            </a:r>
          </a:p>
        </p:txBody>
      </p:sp>
      <p:grpSp>
        <p:nvGrpSpPr>
          <p:cNvPr id="45" name="グループ化 44">
            <a:extLst>
              <a:ext uri="{FF2B5EF4-FFF2-40B4-BE49-F238E27FC236}">
                <a16:creationId xmlns:a16="http://schemas.microsoft.com/office/drawing/2014/main" id="{C8A18D1F-D48F-A8FD-6EC8-04E8FAECF567}"/>
              </a:ext>
            </a:extLst>
          </p:cNvPr>
          <p:cNvGrpSpPr/>
          <p:nvPr/>
        </p:nvGrpSpPr>
        <p:grpSpPr>
          <a:xfrm>
            <a:off x="28173" y="1484850"/>
            <a:ext cx="9551920" cy="2658174"/>
            <a:chOff x="1653784" y="1815324"/>
            <a:chExt cx="8105820" cy="2658174"/>
          </a:xfrm>
        </p:grpSpPr>
        <p:sp>
          <p:nvSpPr>
            <p:cNvPr id="2" name="テキスト ボックス 1"/>
            <p:cNvSpPr txBox="1"/>
            <p:nvPr/>
          </p:nvSpPr>
          <p:spPr>
            <a:xfrm>
              <a:off x="1885840" y="1903564"/>
              <a:ext cx="7873764" cy="2569934"/>
            </a:xfrm>
            <a:prstGeom prst="rect">
              <a:avLst/>
            </a:prstGeom>
            <a:noFill/>
          </p:spPr>
          <p:txBody>
            <a:bodyPr wrap="square" rtlCol="0">
              <a:spAutoFit/>
            </a:bodyPr>
            <a:lstStyle/>
            <a:p>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⑰</a:t>
              </a:r>
              <a:r>
                <a:rPr kumimoji="1" lang="ja-JP" altLang="en-US" sz="1400" b="1" u="sng" dirty="0" smtClean="0">
                  <a:latin typeface="+mj-ea"/>
                  <a:ea typeface="+mj-ea"/>
                </a:rPr>
                <a:t>｜</a:t>
              </a:r>
              <a:r>
                <a:rPr kumimoji="1" lang="ja-JP" altLang="en-US" sz="1400" b="1" u="sng" dirty="0">
                  <a:latin typeface="+mj-ea"/>
                  <a:ea typeface="+mj-ea"/>
                </a:rPr>
                <a:t>夢や志を持って粘り強くチャレンジ</a:t>
              </a:r>
              <a:r>
                <a:rPr kumimoji="1" lang="ja-JP" altLang="en-US" sz="1400" b="1" u="sng" dirty="0" smtClean="0">
                  <a:latin typeface="+mj-ea"/>
                  <a:ea typeface="+mj-ea"/>
                </a:rPr>
                <a:t>する姿勢を</a:t>
              </a:r>
              <a:r>
                <a:rPr kumimoji="1" lang="ja-JP" altLang="en-US" sz="1400" b="1" u="sng" dirty="0">
                  <a:latin typeface="+mj-ea"/>
                  <a:ea typeface="+mj-ea"/>
                </a:rPr>
                <a:t>育成するキャリア教育の推進</a:t>
              </a:r>
              <a:endParaRPr kumimoji="1" lang="en-US" altLang="ja-JP" sz="1400" b="1" u="sng" dirty="0">
                <a:latin typeface="+mj-ea"/>
                <a:ea typeface="+mj-ea"/>
              </a:endParaRPr>
            </a:p>
            <a:p>
              <a:pPr marL="268288" indent="-88900">
                <a:lnSpc>
                  <a:spcPts val="1800"/>
                </a:lnSpc>
              </a:pPr>
              <a:r>
                <a:rPr kumimoji="1" lang="ja-JP" altLang="en-US" sz="1200" dirty="0">
                  <a:latin typeface="+mj-ea"/>
                  <a:ea typeface="+mj-ea"/>
                </a:rPr>
                <a:t>○自分らしいキャリアデザインがイメージできる多様な挑戦的機会の提供、将来の社会を支える一員としての自覚や責任感の育成</a:t>
              </a:r>
            </a:p>
            <a:p>
              <a:pPr marL="268288" indent="-88900">
                <a:lnSpc>
                  <a:spcPts val="1800"/>
                </a:lnSpc>
              </a:pPr>
              <a:r>
                <a:rPr kumimoji="1" lang="ja-JP" altLang="en-US" sz="1200" dirty="0">
                  <a:latin typeface="+mj-ea"/>
                </a:rPr>
                <a:t>　</a:t>
              </a:r>
              <a:r>
                <a:rPr kumimoji="1" lang="en-US" altLang="ja-JP" sz="1200" dirty="0">
                  <a:latin typeface="+mj-ea"/>
                </a:rPr>
                <a:t> </a:t>
              </a:r>
              <a:r>
                <a:rPr kumimoji="1" lang="en-US" altLang="ja-JP" sz="1200" b="1" dirty="0">
                  <a:latin typeface="+mj-ea"/>
                </a:rPr>
                <a:t>《</a:t>
              </a:r>
              <a:r>
                <a:rPr kumimoji="1" lang="ja-JP" altLang="en-US" sz="1200" b="1" dirty="0">
                  <a:latin typeface="+mj-ea"/>
                </a:rPr>
                <a:t>具体例　</a:t>
              </a:r>
              <a:r>
                <a:rPr kumimoji="1" lang="ja-JP" altLang="en-US" sz="1200" b="1" dirty="0" smtClean="0">
                  <a:latin typeface="+mj-ea"/>
                </a:rPr>
                <a:t>｜</a:t>
              </a:r>
              <a:r>
                <a:rPr kumimoji="1" lang="ja-JP" altLang="en-US" sz="1200" dirty="0" smtClean="0">
                  <a:latin typeface="+mj-ea"/>
                </a:rPr>
                <a:t>外部人材を登用した出前授業など</a:t>
              </a:r>
              <a:r>
                <a:rPr kumimoji="1" lang="en-US" altLang="ja-JP" sz="1200" dirty="0">
                  <a:latin typeface="+mj-ea"/>
                </a:rPr>
                <a:t>》</a:t>
              </a:r>
              <a:r>
                <a:rPr kumimoji="1" lang="ja-JP" altLang="en-US" sz="1200" dirty="0">
                  <a:latin typeface="+mj-ea"/>
                </a:rPr>
                <a:t>　</a:t>
              </a:r>
              <a:endParaRPr kumimoji="1" lang="en-US" altLang="ja-JP" sz="1200" dirty="0">
                <a:latin typeface="+mj-ea"/>
              </a:endParaRPr>
            </a:p>
            <a:p>
              <a:pPr marL="268288" indent="-88900">
                <a:lnSpc>
                  <a:spcPts val="1800"/>
                </a:lnSpc>
              </a:pPr>
              <a:r>
                <a:rPr kumimoji="1" lang="ja-JP" altLang="en-US" sz="1200" dirty="0" smtClean="0">
                  <a:latin typeface="+mj-ea"/>
                </a:rPr>
                <a:t>○実社会とつながる小中高一貫したキャリア教育の推進や、幅広い進路選択を可能にする多様な就業体験の提供</a:t>
              </a:r>
              <a:endParaRPr kumimoji="1" lang="en-US" altLang="ja-JP" sz="1200" dirty="0" smtClean="0">
                <a:latin typeface="+mj-ea"/>
              </a:endParaRPr>
            </a:p>
            <a:p>
              <a:pPr marL="268288" indent="3175">
                <a:lnSpc>
                  <a:spcPts val="1800"/>
                </a:lnSpc>
              </a:pPr>
              <a:r>
                <a:rPr kumimoji="1" lang="ja-JP" altLang="en-US" sz="1200" b="1" dirty="0">
                  <a:latin typeface="+mj-ea"/>
                </a:rPr>
                <a:t>　</a:t>
              </a:r>
              <a:r>
                <a:rPr kumimoji="1" lang="en-US" altLang="ja-JP" sz="1200" b="1" dirty="0" smtClean="0">
                  <a:latin typeface="+mj-ea"/>
                </a:rPr>
                <a:t>《</a:t>
              </a:r>
              <a:r>
                <a:rPr kumimoji="1" lang="ja-JP" altLang="en-US" sz="1200" b="1" dirty="0">
                  <a:latin typeface="+mj-ea"/>
                </a:rPr>
                <a:t>具体例　｜</a:t>
              </a:r>
              <a:r>
                <a:rPr kumimoji="1" lang="ja-JP" altLang="en-US" sz="1200" dirty="0">
                  <a:latin typeface="+mj-ea"/>
                </a:rPr>
                <a:t>わくわく・どきどき</a:t>
              </a:r>
              <a:r>
                <a:rPr kumimoji="1" lang="en-US" altLang="ja-JP" sz="1200" dirty="0">
                  <a:latin typeface="+mj-ea"/>
                </a:rPr>
                <a:t>SDGs</a:t>
              </a:r>
              <a:r>
                <a:rPr kumimoji="1" lang="ja-JP" altLang="en-US" sz="1200" dirty="0">
                  <a:latin typeface="+mj-ea"/>
                </a:rPr>
                <a:t>ジュニアプロジェクトの実施、インターンシップや職場見学会等の実施</a:t>
              </a:r>
              <a:r>
                <a:rPr kumimoji="1" lang="ja-JP" altLang="en-US" sz="1200" b="1" dirty="0">
                  <a:latin typeface="+mj-ea"/>
                </a:rPr>
                <a:t>、</a:t>
              </a:r>
              <a:r>
                <a:rPr kumimoji="1" lang="ja-JP" altLang="en-US" sz="1200" dirty="0">
                  <a:latin typeface="+mj-ea"/>
                </a:rPr>
                <a:t>支援学校の職場実習・校内実習の拡充を図るための企業等連携の</a:t>
              </a:r>
              <a:r>
                <a:rPr kumimoji="1" lang="ja-JP" altLang="en-US" sz="1200" dirty="0" smtClean="0">
                  <a:latin typeface="+mj-ea"/>
                </a:rPr>
                <a:t>促進など</a:t>
              </a:r>
              <a:r>
                <a:rPr kumimoji="1" lang="en-US" altLang="ja-JP" sz="1200" dirty="0">
                  <a:latin typeface="+mj-ea"/>
                </a:rPr>
                <a:t>》</a:t>
              </a:r>
              <a:r>
                <a:rPr kumimoji="1" lang="ja-JP" altLang="en-US" sz="1200" dirty="0">
                  <a:latin typeface="+mj-ea"/>
                </a:rPr>
                <a:t>　</a:t>
              </a:r>
              <a:endParaRPr kumimoji="1" lang="en-US" altLang="ja-JP" sz="1200" dirty="0">
                <a:latin typeface="+mj-ea"/>
              </a:endParaRPr>
            </a:p>
            <a:p>
              <a:pPr marL="1344613" indent="-1165225">
                <a:lnSpc>
                  <a:spcPts val="1800"/>
                </a:lnSpc>
              </a:pPr>
              <a:r>
                <a:rPr kumimoji="1" lang="ja-JP" altLang="en-US" sz="1200" dirty="0">
                  <a:latin typeface="+mj-ea"/>
                </a:rPr>
                <a:t>○小・中・高での継続的・系統的な教育を推進する連携の拡充</a:t>
              </a:r>
              <a:endParaRPr kumimoji="1" lang="en-US" altLang="ja-JP" sz="1200" dirty="0">
                <a:latin typeface="+mj-ea"/>
              </a:endParaRPr>
            </a:p>
            <a:p>
              <a:pPr marL="1079500" indent="-900113">
                <a:lnSpc>
                  <a:spcPts val="1800"/>
                </a:lnSpc>
              </a:pPr>
              <a:r>
                <a:rPr kumimoji="1" lang="ja-JP" altLang="en-US" sz="1200" dirty="0">
                  <a:latin typeface="+mj-ea"/>
                </a:rPr>
                <a:t>　</a:t>
              </a:r>
              <a:r>
                <a:rPr kumimoji="1" lang="en-US" altLang="ja-JP" sz="1200" dirty="0">
                  <a:latin typeface="+mj-ea"/>
                </a:rPr>
                <a:t> </a:t>
              </a:r>
              <a:r>
                <a:rPr kumimoji="1" lang="en-US" altLang="ja-JP" sz="1200" b="1" dirty="0">
                  <a:latin typeface="+mj-ea"/>
                </a:rPr>
                <a:t>《</a:t>
              </a:r>
              <a:r>
                <a:rPr kumimoji="1" lang="ja-JP" altLang="en-US" sz="1200" b="1" dirty="0">
                  <a:latin typeface="+mj-ea"/>
                </a:rPr>
                <a:t>具体例　｜</a:t>
              </a:r>
              <a:r>
                <a:rPr kumimoji="1" lang="ja-JP" altLang="en-US" sz="1200" dirty="0">
                  <a:latin typeface="+mj-ea"/>
                </a:rPr>
                <a:t>キャリア教育全体指導計画に基づいた取組みの共有など</a:t>
              </a:r>
              <a:r>
                <a:rPr kumimoji="1" lang="en-US" altLang="ja-JP" sz="1200" dirty="0">
                  <a:latin typeface="+mj-ea"/>
                </a:rPr>
                <a:t>》</a:t>
              </a:r>
              <a:r>
                <a:rPr kumimoji="1" lang="ja-JP" altLang="en-US" sz="1200" dirty="0">
                  <a:latin typeface="+mj-ea"/>
                </a:rPr>
                <a:t>　</a:t>
              </a:r>
              <a:endParaRPr kumimoji="1" lang="en-US" altLang="ja-JP" sz="1200" dirty="0" smtClean="0">
                <a:latin typeface="+mj-ea"/>
              </a:endParaRPr>
            </a:p>
            <a:p>
              <a:pPr marL="1344613" indent="-1165225">
                <a:lnSpc>
                  <a:spcPts val="1800"/>
                </a:lnSpc>
              </a:pPr>
              <a:r>
                <a:rPr kumimoji="1" lang="ja-JP" altLang="en-US" sz="1200" dirty="0">
                  <a:latin typeface="+mj-ea"/>
                </a:rPr>
                <a:t>○関係部局等との企業連携の取組みの促進や、キャリア教育の展開に向けた支援学校教育課程編成の見直し</a:t>
              </a:r>
            </a:p>
            <a:p>
              <a:pPr marL="1074738" indent="-895350">
                <a:lnSpc>
                  <a:spcPts val="1800"/>
                </a:lnSpc>
              </a:pPr>
              <a:r>
                <a:rPr kumimoji="1" lang="ja-JP" altLang="en-US" sz="1200" b="1" dirty="0">
                  <a:latin typeface="+mj-ea"/>
                </a:rPr>
                <a:t> 　</a:t>
              </a:r>
              <a:r>
                <a:rPr kumimoji="1" lang="en-US" altLang="ja-JP" sz="1200" b="1" dirty="0">
                  <a:latin typeface="+mj-ea"/>
                </a:rPr>
                <a:t>《</a:t>
              </a:r>
              <a:r>
                <a:rPr kumimoji="1" lang="ja-JP" altLang="en-US" sz="1200" b="1" dirty="0">
                  <a:latin typeface="+mj-ea"/>
                </a:rPr>
                <a:t>具体例　｜</a:t>
              </a:r>
              <a:r>
                <a:rPr kumimoji="1" lang="ja-JP" altLang="en-US" sz="1200" dirty="0">
                  <a:latin typeface="+mj-ea"/>
                </a:rPr>
                <a:t>キャリア教育コーディネーターの配置、支援学校の職場実習・校内実習の拡充を図るための企業等連携の促進など</a:t>
              </a:r>
              <a:r>
                <a:rPr kumimoji="1" lang="en-US" altLang="ja-JP" sz="1200" dirty="0">
                  <a:latin typeface="+mj-ea"/>
                </a:rPr>
                <a:t>》</a:t>
              </a:r>
              <a:r>
                <a:rPr kumimoji="1" lang="ja-JP" altLang="en-US" sz="1200" dirty="0">
                  <a:latin typeface="+mj-ea"/>
                </a:rPr>
                <a:t>　</a:t>
              </a:r>
            </a:p>
            <a:p>
              <a:pPr marL="1079500" indent="-900113"/>
              <a:endParaRPr kumimoji="1" lang="en-US" altLang="ja-JP" sz="1200" dirty="0">
                <a:latin typeface="+mj-ea"/>
              </a:endParaRPr>
            </a:p>
          </p:txBody>
        </p:sp>
        <p:sp>
          <p:nvSpPr>
            <p:cNvPr id="37" name="正方形/長方形 36">
              <a:extLst>
                <a:ext uri="{FF2B5EF4-FFF2-40B4-BE49-F238E27FC236}">
                  <a16:creationId xmlns:a16="http://schemas.microsoft.com/office/drawing/2014/main" id="{1D0E19F2-11DD-3418-67BE-4F4E83EEE294}"/>
                </a:ext>
              </a:extLst>
            </p:cNvPr>
            <p:cNvSpPr/>
            <p:nvPr/>
          </p:nvSpPr>
          <p:spPr>
            <a:xfrm>
              <a:off x="1653784" y="1815324"/>
              <a:ext cx="1687928" cy="261610"/>
            </a:xfrm>
            <a:prstGeom prst="rect">
              <a:avLst/>
            </a:prstGeom>
            <a:noFill/>
            <a:ln w="15875">
              <a:noFill/>
              <a:prstDash val="sysDot"/>
            </a:ln>
          </p:spPr>
          <p:txBody>
            <a:bodyPr wrap="square" anchor="ctr">
              <a:spAutoFit/>
            </a:bodyPr>
            <a:lstStyle/>
            <a:p>
              <a:pPr marL="177800" indent="-177800" algn="ctr">
                <a:lnSpc>
                  <a:spcPts val="1200"/>
                </a:lnSpc>
              </a:pP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sp>
        <p:nvSpPr>
          <p:cNvPr id="33" name="正方形/長方形 32">
            <a:extLst>
              <a:ext uri="{FF2B5EF4-FFF2-40B4-BE49-F238E27FC236}">
                <a16:creationId xmlns:a16="http://schemas.microsoft.com/office/drawing/2014/main" id="{48698D55-7863-D46E-53E9-85E9EE16A146}"/>
              </a:ext>
            </a:extLst>
          </p:cNvPr>
          <p:cNvSpPr/>
          <p:nvPr/>
        </p:nvSpPr>
        <p:spPr>
          <a:xfrm>
            <a:off x="40112" y="1167093"/>
            <a:ext cx="6209128" cy="338554"/>
          </a:xfrm>
          <a:prstGeom prst="rect">
            <a:avLst/>
          </a:prstGeom>
        </p:spPr>
        <p:txBody>
          <a:bodyPr wrap="square">
            <a:spAutoFit/>
          </a:bodyPr>
          <a:lstStyle/>
          <a:p>
            <a:pPr marL="177800" indent="-177800"/>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自主性・</a:t>
            </a:r>
            <a:r>
              <a:rPr kumimoji="1" lang="ja-JP" altLang="en-US" sz="1600" b="1" dirty="0" smtClean="0">
                <a:latin typeface="メイリオ" panose="020B0604030504040204" pitchFamily="50" charset="-128"/>
                <a:ea typeface="メイリオ" panose="020B0604030504040204" pitchFamily="50" charset="-128"/>
              </a:rPr>
              <a:t>自立性を育成する一貫</a:t>
            </a:r>
            <a:r>
              <a:rPr kumimoji="1" lang="ja-JP" altLang="en-US" sz="1600" b="1" dirty="0">
                <a:latin typeface="メイリオ" panose="020B0604030504040204" pitchFamily="50" charset="-128"/>
                <a:ea typeface="メイリオ" panose="020B0604030504040204" pitchFamily="50" charset="-128"/>
              </a:rPr>
              <a:t>したキャリア教育</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99A5EC53-9513-C9E9-C480-56A3199C0F5F}"/>
              </a:ext>
            </a:extLst>
          </p:cNvPr>
          <p:cNvSpPr txBox="1"/>
          <p:nvPr/>
        </p:nvSpPr>
        <p:spPr>
          <a:xfrm>
            <a:off x="308641" y="4143024"/>
            <a:ext cx="9333696" cy="954107"/>
          </a:xfrm>
          <a:prstGeom prst="rect">
            <a:avLst/>
          </a:prstGeom>
          <a:noFill/>
        </p:spPr>
        <p:txBody>
          <a:bodyPr wrap="square" rtlCol="0">
            <a:spAutoFit/>
          </a:bodyPr>
          <a:lstStyle/>
          <a:p>
            <a:pPr marL="1344613" indent="-1344613"/>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⑱</a:t>
            </a:r>
            <a:r>
              <a:rPr kumimoji="1" lang="ja-JP" altLang="en-US" sz="1400" b="1" u="sng" dirty="0" smtClean="0">
                <a:latin typeface="+mj-ea"/>
                <a:ea typeface="+mj-ea"/>
              </a:rPr>
              <a:t>｜キャリア教育を支える進路指導・支援体制の充実</a:t>
            </a:r>
            <a:r>
              <a:rPr kumimoji="1" lang="ja-JP" altLang="en-US" sz="1400" b="1" dirty="0" smtClean="0">
                <a:latin typeface="+mj-ea"/>
                <a:ea typeface="+mj-ea"/>
              </a:rPr>
              <a:t>　　</a:t>
            </a:r>
            <a:endParaRPr kumimoji="1" lang="en-US" altLang="ja-JP" sz="1400" b="1" dirty="0" smtClean="0">
              <a:latin typeface="+mj-ea"/>
              <a:ea typeface="+mj-ea"/>
            </a:endParaRPr>
          </a:p>
          <a:p>
            <a:pPr marL="1344613" indent="-1165225">
              <a:lnSpc>
                <a:spcPts val="1800"/>
              </a:lnSpc>
            </a:pPr>
            <a:r>
              <a:rPr kumimoji="1" lang="ja-JP" altLang="en-US" sz="1200" dirty="0" smtClean="0">
                <a:latin typeface="+mj-ea"/>
                <a:ea typeface="+mj-ea"/>
              </a:rPr>
              <a:t>○児</a:t>
            </a:r>
            <a:r>
              <a:rPr kumimoji="1" lang="ja-JP" altLang="en-US" sz="1200" dirty="0">
                <a:latin typeface="+mj-ea"/>
                <a:ea typeface="+mj-ea"/>
              </a:rPr>
              <a:t>童生徒支援体制の充実</a:t>
            </a:r>
          </a:p>
          <a:p>
            <a:pPr marL="1344613" indent="-1165225">
              <a:lnSpc>
                <a:spcPts val="1800"/>
              </a:lnSpc>
            </a:pPr>
            <a:r>
              <a:rPr kumimoji="1" lang="ja-JP" altLang="en-US" sz="1200" dirty="0">
                <a:latin typeface="+mj-ea"/>
                <a:ea typeface="+mj-ea"/>
              </a:rPr>
              <a:t>　 </a:t>
            </a:r>
            <a:r>
              <a:rPr kumimoji="1" lang="en-US" altLang="ja-JP" sz="1200" dirty="0">
                <a:latin typeface="+mj-ea"/>
                <a:ea typeface="+mj-ea"/>
              </a:rPr>
              <a:t>《</a:t>
            </a:r>
            <a:r>
              <a:rPr kumimoji="1" lang="ja-JP" altLang="en-US" sz="1200" b="1" dirty="0">
                <a:latin typeface="+mj-ea"/>
                <a:ea typeface="+mj-ea"/>
              </a:rPr>
              <a:t>具体例</a:t>
            </a:r>
            <a:r>
              <a:rPr kumimoji="1" lang="ja-JP" altLang="en-US" sz="1200" dirty="0">
                <a:latin typeface="+mj-ea"/>
                <a:ea typeface="+mj-ea"/>
              </a:rPr>
              <a:t>　｜大阪府教育センター等における教育相談、中途退学が多い高校への中退防止コーディネーターの配置など</a:t>
            </a:r>
            <a:r>
              <a:rPr kumimoji="1" lang="en-US" altLang="ja-JP" sz="1200" dirty="0" smtClean="0">
                <a:latin typeface="+mj-ea"/>
                <a:ea typeface="+mj-ea"/>
              </a:rPr>
              <a:t>》</a:t>
            </a:r>
          </a:p>
          <a:p>
            <a:pPr marL="1344613" indent="-1165225"/>
            <a:endParaRPr kumimoji="1" lang="en-US" altLang="ja-JP" sz="1200" dirty="0">
              <a:latin typeface="+mj-ea"/>
              <a:ea typeface="+mj-ea"/>
            </a:endParaRPr>
          </a:p>
        </p:txBody>
      </p:sp>
      <p:sp>
        <p:nvSpPr>
          <p:cNvPr id="3" name="スライド番号プレースホルダー 2"/>
          <p:cNvSpPr>
            <a:spLocks noGrp="1"/>
          </p:cNvSpPr>
          <p:nvPr>
            <p:ph type="sldNum" sz="quarter" idx="12"/>
          </p:nvPr>
        </p:nvSpPr>
        <p:spPr/>
        <p:txBody>
          <a:bodyPr/>
          <a:lstStyle/>
          <a:p>
            <a:fld id="{20607042-D53A-4E69-917E-B6250902E102}" type="slidenum">
              <a:rPr kumimoji="1" lang="ja-JP" altLang="en-US" smtClean="0"/>
              <a:t>17</a:t>
            </a:fld>
            <a:endParaRPr kumimoji="1" lang="ja-JP" altLang="en-US" dirty="0"/>
          </a:p>
        </p:txBody>
      </p:sp>
    </p:spTree>
    <p:extLst>
      <p:ext uri="{BB962C8B-B14F-4D97-AF65-F5344CB8AC3E}">
        <p14:creationId xmlns:p14="http://schemas.microsoft.com/office/powerpoint/2010/main" val="16348265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86D651E4-E736-40A7-82E6-43C43852F347}"/>
              </a:ext>
            </a:extLst>
          </p:cNvPr>
          <p:cNvSpPr/>
          <p:nvPr/>
        </p:nvSpPr>
        <p:spPr>
          <a:xfrm>
            <a:off x="6533" y="626984"/>
            <a:ext cx="8199394"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第５章　基本方針　</a:t>
            </a:r>
            <a:r>
              <a:rPr lang="ja-JP" altLang="en-US" sz="2400" b="1" dirty="0" smtClean="0">
                <a:latin typeface="メイリオ" panose="020B0604030504040204" pitchFamily="50" charset="-128"/>
                <a:ea typeface="メイリオ" panose="020B0604030504040204" pitchFamily="50" charset="-128"/>
              </a:rPr>
              <a:t>４</a:t>
            </a:r>
            <a:r>
              <a:rPr lang="ja-JP" altLang="en-US" sz="2400" b="1" dirty="0">
                <a:latin typeface="メイリオ" panose="020B0604030504040204" pitchFamily="50" charset="-128"/>
                <a:ea typeface="メイリオ" panose="020B0604030504040204" pitchFamily="50" charset="-128"/>
              </a:rPr>
              <a:t>　多様な主体との協働</a:t>
            </a:r>
            <a:endParaRPr lang="en-US" altLang="ja-JP" sz="2400" b="1" dirty="0">
              <a:latin typeface="メイリオ" panose="020B0604030504040204" pitchFamily="50" charset="-128"/>
              <a:ea typeface="メイリオ" panose="020B0604030504040204" pitchFamily="50" charset="-128"/>
            </a:endParaRPr>
          </a:p>
        </p:txBody>
      </p:sp>
      <p:sp>
        <p:nvSpPr>
          <p:cNvPr id="11" name="フローチャート: 代替処理 10">
            <a:extLst>
              <a:ext uri="{FF2B5EF4-FFF2-40B4-BE49-F238E27FC236}">
                <a16:creationId xmlns:a16="http://schemas.microsoft.com/office/drawing/2014/main" id="{0F1A59CE-2654-48D8-AF32-E6043E59B6D3}"/>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14" name="直線コネクタ 13">
            <a:extLst>
              <a:ext uri="{FF2B5EF4-FFF2-40B4-BE49-F238E27FC236}">
                <a16:creationId xmlns:a16="http://schemas.microsoft.com/office/drawing/2014/main" id="{327F82DB-6298-485C-A359-1D279979B0C8}"/>
              </a:ext>
            </a:extLst>
          </p:cNvPr>
          <p:cNvCxnSpPr>
            <a:cxnSpLocks/>
          </p:cNvCxnSpPr>
          <p:nvPr/>
        </p:nvCxnSpPr>
        <p:spPr>
          <a:xfrm>
            <a:off x="160955" y="942706"/>
            <a:ext cx="9527991"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grpSp>
        <p:nvGrpSpPr>
          <p:cNvPr id="6" name="グループ化 5"/>
          <p:cNvGrpSpPr/>
          <p:nvPr/>
        </p:nvGrpSpPr>
        <p:grpSpPr>
          <a:xfrm>
            <a:off x="102323" y="1006598"/>
            <a:ext cx="9626240" cy="1639940"/>
            <a:chOff x="125183" y="1639472"/>
            <a:chExt cx="9626240" cy="1639940"/>
          </a:xfrm>
        </p:grpSpPr>
        <p:sp>
          <p:nvSpPr>
            <p:cNvPr id="21" name="テキスト ボックス 20"/>
            <p:cNvSpPr txBox="1"/>
            <p:nvPr/>
          </p:nvSpPr>
          <p:spPr>
            <a:xfrm>
              <a:off x="339415" y="1907932"/>
              <a:ext cx="9412008" cy="720710"/>
            </a:xfrm>
            <a:prstGeom prst="rect">
              <a:avLst/>
            </a:prstGeom>
            <a:noFill/>
          </p:spPr>
          <p:txBody>
            <a:bodyPr wrap="square" rtlCol="0">
              <a:spAutoFit/>
            </a:bodyPr>
            <a:lstStyle/>
            <a:p>
              <a:pPr>
                <a:lnSpc>
                  <a:spcPts val="1700"/>
                </a:lnSpc>
              </a:pPr>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⑲</a:t>
              </a:r>
              <a:r>
                <a:rPr kumimoji="1" lang="ja-JP" altLang="en-US" sz="1400" b="1" u="sng" dirty="0" smtClean="0">
                  <a:latin typeface="+mj-ea"/>
                  <a:ea typeface="+mj-ea"/>
                </a:rPr>
                <a:t>｜</a:t>
              </a:r>
              <a:r>
                <a:rPr kumimoji="1" lang="ja-JP" altLang="en-US" sz="1400" b="1" u="sng" dirty="0">
                  <a:latin typeface="+mj-ea"/>
                  <a:ea typeface="+mj-ea"/>
                </a:rPr>
                <a:t>外部人材の活用や、地域・大学・企業等の外部機関</a:t>
              </a:r>
              <a:r>
                <a:rPr kumimoji="1" lang="ja-JP" altLang="en-US" sz="1400" b="1" u="sng" dirty="0" smtClean="0">
                  <a:latin typeface="+mj-ea"/>
                  <a:ea typeface="+mj-ea"/>
                </a:rPr>
                <a:t>との</a:t>
              </a:r>
              <a:r>
                <a:rPr kumimoji="1" lang="ja-JP" altLang="en-US" sz="1400" b="1" u="sng" dirty="0">
                  <a:latin typeface="+mj-ea"/>
                  <a:ea typeface="+mj-ea"/>
                </a:rPr>
                <a:t>連携</a:t>
              </a:r>
              <a:r>
                <a:rPr kumimoji="1" lang="ja-JP" altLang="en-US" sz="1400" b="1" u="sng" dirty="0" smtClean="0">
                  <a:latin typeface="+mj-ea"/>
                  <a:ea typeface="+mj-ea"/>
                </a:rPr>
                <a:t>の充実</a:t>
              </a:r>
              <a:endParaRPr kumimoji="1" lang="en-US" altLang="ja-JP" sz="1400" b="1" u="sng" dirty="0">
                <a:latin typeface="+mj-ea"/>
                <a:ea typeface="+mj-ea"/>
              </a:endParaRPr>
            </a:p>
            <a:p>
              <a:pPr marL="177800">
                <a:lnSpc>
                  <a:spcPts val="1600"/>
                </a:lnSpc>
              </a:pPr>
              <a:r>
                <a:rPr kumimoji="1" lang="ja-JP" altLang="en-US" sz="1100" dirty="0" smtClean="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つながりの中核となる人材の確保や、学校開放や地域貢献による地域とのつながりづくり</a:t>
              </a:r>
              <a:endParaRPr kumimoji="1" lang="en-US" altLang="ja-JP" sz="1100" dirty="0">
                <a:latin typeface="メイリオ" panose="020B0604030504040204" pitchFamily="50" charset="-128"/>
                <a:ea typeface="メイリオ" panose="020B0604030504040204" pitchFamily="50" charset="-128"/>
              </a:endParaRPr>
            </a:p>
            <a:p>
              <a:pPr marL="1079500" indent="-1079500">
                <a:lnSpc>
                  <a:spcPts val="16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b="1" dirty="0" smtClean="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具体例　｜</a:t>
              </a:r>
              <a:r>
                <a:rPr kumimoji="1" lang="ja-JP" altLang="en-US" sz="1100" dirty="0">
                  <a:latin typeface="メイリオ" panose="020B0604030504040204" pitchFamily="50" charset="-128"/>
                  <a:ea typeface="メイリオ" panose="020B0604030504040204" pitchFamily="50" charset="-128"/>
                </a:rPr>
                <a:t>大阪府学校支援人材バンクの充実、外部連携コーディネーターの配置</a:t>
              </a:r>
              <a:r>
                <a:rPr kumimoji="1" lang="ja-JP" altLang="en-US" sz="1100" dirty="0" smtClean="0">
                  <a:latin typeface="メイリオ" panose="020B0604030504040204" pitchFamily="50" charset="-128"/>
                  <a:ea typeface="メイリオ" panose="020B0604030504040204" pitchFamily="50" charset="-128"/>
                </a:rPr>
                <a:t>、公開</a:t>
              </a:r>
              <a:r>
                <a:rPr kumimoji="1" lang="ja-JP" altLang="en-US" sz="1100" dirty="0">
                  <a:latin typeface="メイリオ" panose="020B0604030504040204" pitchFamily="50" charset="-128"/>
                  <a:ea typeface="メイリオ" panose="020B0604030504040204" pitchFamily="50" charset="-128"/>
                </a:rPr>
                <a:t>講座の実施など</a:t>
              </a:r>
              <a:r>
                <a:rPr kumimoji="1" lang="en-US" altLang="ja-JP" sz="1100" dirty="0">
                  <a:latin typeface="メイリオ" panose="020B0604030504040204" pitchFamily="50" charset="-128"/>
                  <a:ea typeface="メイリオ" panose="020B0604030504040204" pitchFamily="50" charset="-128"/>
                </a:rPr>
                <a:t>》</a:t>
              </a:r>
            </a:p>
          </p:txBody>
        </p:sp>
        <p:sp>
          <p:nvSpPr>
            <p:cNvPr id="22" name="テキスト ボックス 21"/>
            <p:cNvSpPr txBox="1"/>
            <p:nvPr/>
          </p:nvSpPr>
          <p:spPr>
            <a:xfrm>
              <a:off x="326352" y="2558702"/>
              <a:ext cx="9167678" cy="720710"/>
            </a:xfrm>
            <a:prstGeom prst="rect">
              <a:avLst/>
            </a:prstGeom>
            <a:noFill/>
          </p:spPr>
          <p:txBody>
            <a:bodyPr wrap="square" rtlCol="0">
              <a:spAutoFit/>
            </a:bodyPr>
            <a:lstStyle/>
            <a:p>
              <a:pPr>
                <a:lnSpc>
                  <a:spcPts val="1700"/>
                </a:lnSpc>
              </a:pPr>
              <a:r>
                <a:rPr kumimoji="1" lang="ja-JP" altLang="en-US" sz="1400" b="1" u="sng" dirty="0">
                  <a:latin typeface="+mj-ea"/>
                  <a:ea typeface="+mj-ea"/>
                </a:rPr>
                <a:t>◆　</a:t>
              </a:r>
              <a:r>
                <a:rPr kumimoji="1" lang="ja-JP" altLang="en-US" sz="1400" b="1" u="sng" dirty="0" smtClean="0">
                  <a:latin typeface="+mj-ea"/>
                  <a:ea typeface="+mj-ea"/>
                </a:rPr>
                <a:t>重点取組</a:t>
              </a:r>
              <a:r>
                <a:rPr kumimoji="1" lang="ja-JP" altLang="en-US" sz="1400" b="1" u="sng" dirty="0">
                  <a:latin typeface="+mj-ea"/>
                  <a:ea typeface="+mj-ea"/>
                </a:rPr>
                <a:t>⑳</a:t>
              </a:r>
              <a:r>
                <a:rPr kumimoji="1" lang="ja-JP" altLang="en-US" sz="1400" b="1" u="sng" dirty="0" smtClean="0">
                  <a:latin typeface="+mj-ea"/>
                  <a:ea typeface="+mj-ea"/>
                </a:rPr>
                <a:t>｜</a:t>
              </a:r>
              <a:r>
                <a:rPr kumimoji="1" lang="ja-JP" altLang="en-US" sz="1400" b="1" u="sng" dirty="0">
                  <a:latin typeface="+mj-ea"/>
                  <a:ea typeface="+mj-ea"/>
                </a:rPr>
                <a:t>子ども・保護者・府民に対する魅力・情報の</a:t>
              </a:r>
              <a:r>
                <a:rPr kumimoji="1" lang="ja-JP" altLang="en-US" sz="1400" b="1" u="sng" dirty="0" smtClean="0">
                  <a:latin typeface="+mj-ea"/>
                  <a:ea typeface="+mj-ea"/>
                </a:rPr>
                <a:t>発信</a:t>
              </a:r>
              <a:endParaRPr kumimoji="1" lang="en-US" altLang="ja-JP" sz="1400" b="1" u="sng" dirty="0">
                <a:latin typeface="+mj-ea"/>
                <a:ea typeface="+mj-ea"/>
              </a:endParaRPr>
            </a:p>
            <a:p>
              <a:pPr>
                <a:lnSpc>
                  <a:spcPts val="1400"/>
                </a:lnSpc>
              </a:pPr>
              <a:r>
                <a:rPr kumimoji="1" lang="ja-JP" altLang="en-US" sz="1100" dirty="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多様な媒体を用いた分かりやすく・魅力的な広報活動の</a:t>
              </a:r>
              <a:r>
                <a:rPr kumimoji="1" lang="ja-JP" altLang="en-US" sz="1100" dirty="0" smtClean="0">
                  <a:latin typeface="メイリオ" panose="020B0604030504040204" pitchFamily="50" charset="-128"/>
                  <a:ea typeface="メイリオ" panose="020B0604030504040204" pitchFamily="50" charset="-128"/>
                </a:rPr>
                <a:t>実施</a:t>
              </a:r>
              <a:endParaRPr kumimoji="1" lang="en-US" altLang="ja-JP" sz="1100" dirty="0" smtClean="0">
                <a:latin typeface="メイリオ" panose="020B0604030504040204" pitchFamily="50" charset="-128"/>
                <a:ea typeface="メイリオ" panose="020B0604030504040204" pitchFamily="50" charset="-128"/>
              </a:endParaRPr>
            </a:p>
            <a:p>
              <a:pPr>
                <a:lnSpc>
                  <a:spcPts val="1800"/>
                </a:lnSpc>
              </a:pPr>
              <a:endParaRPr kumimoji="1" lang="en-US" altLang="ja-JP" sz="1100" dirty="0">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16CEF2B9-8380-B5F7-D71E-1993F2ABC2CD}"/>
                </a:ext>
              </a:extLst>
            </p:cNvPr>
            <p:cNvSpPr/>
            <p:nvPr/>
          </p:nvSpPr>
          <p:spPr>
            <a:xfrm>
              <a:off x="125183" y="1639472"/>
              <a:ext cx="8127683"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外部人材・機関とのつながり、魅力・情報の発信</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1D0E19F2-11DD-3418-67BE-4F4E83EEE294}"/>
                </a:ext>
              </a:extLst>
            </p:cNvPr>
            <p:cNvSpPr/>
            <p:nvPr/>
          </p:nvSpPr>
          <p:spPr>
            <a:xfrm>
              <a:off x="183815" y="2129740"/>
              <a:ext cx="1687928" cy="261610"/>
            </a:xfrm>
            <a:prstGeom prst="rect">
              <a:avLst/>
            </a:prstGeom>
            <a:noFill/>
            <a:ln w="15875">
              <a:noFill/>
              <a:prstDash val="sysDot"/>
            </a:ln>
          </p:spPr>
          <p:txBody>
            <a:bodyPr wrap="square" anchor="ctr">
              <a:spAutoFit/>
            </a:bodyPr>
            <a:lstStyle/>
            <a:p>
              <a:pPr marL="177800" indent="-177800" algn="ctr">
                <a:lnSpc>
                  <a:spcPts val="1200"/>
                </a:lnSpc>
              </a:pP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cxnSp>
          <p:nvCxnSpPr>
            <p:cNvPr id="24" name="直線コネクタ 23">
              <a:extLst>
                <a:ext uri="{FF2B5EF4-FFF2-40B4-BE49-F238E27FC236}">
                  <a16:creationId xmlns:a16="http://schemas.microsoft.com/office/drawing/2014/main" id="{E9FC52C1-F58D-638A-BE2B-FAF4A11FD63F}"/>
                </a:ext>
              </a:extLst>
            </p:cNvPr>
            <p:cNvCxnSpPr/>
            <p:nvPr/>
          </p:nvCxnSpPr>
          <p:spPr>
            <a:xfrm>
              <a:off x="326352" y="3044750"/>
              <a:ext cx="9412008" cy="1124"/>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grpSp>
      <p:grpSp>
        <p:nvGrpSpPr>
          <p:cNvPr id="5" name="グループ化 4"/>
          <p:cNvGrpSpPr/>
          <p:nvPr/>
        </p:nvGrpSpPr>
        <p:grpSpPr>
          <a:xfrm>
            <a:off x="78244" y="2456538"/>
            <a:ext cx="9624193" cy="1069606"/>
            <a:chOff x="169950" y="3436101"/>
            <a:chExt cx="9624193" cy="1069606"/>
          </a:xfrm>
        </p:grpSpPr>
        <p:sp>
          <p:nvSpPr>
            <p:cNvPr id="30" name="正方形/長方形 29">
              <a:extLst>
                <a:ext uri="{FF2B5EF4-FFF2-40B4-BE49-F238E27FC236}">
                  <a16:creationId xmlns:a16="http://schemas.microsoft.com/office/drawing/2014/main" id="{C1C71455-F8EA-831B-F2B0-F525DE703FC4}"/>
                </a:ext>
              </a:extLst>
            </p:cNvPr>
            <p:cNvSpPr/>
            <p:nvPr/>
          </p:nvSpPr>
          <p:spPr>
            <a:xfrm>
              <a:off x="169950" y="3436101"/>
              <a:ext cx="8127683"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学校と地域の連携・協働</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E973B1C4-B64B-D39E-586D-D3FBB4318ADC}"/>
                </a:ext>
              </a:extLst>
            </p:cNvPr>
            <p:cNvSpPr txBox="1"/>
            <p:nvPr/>
          </p:nvSpPr>
          <p:spPr>
            <a:xfrm>
              <a:off x="382135" y="3656757"/>
              <a:ext cx="9412008" cy="848950"/>
            </a:xfrm>
            <a:prstGeom prst="rect">
              <a:avLst/>
            </a:prstGeom>
            <a:noFill/>
          </p:spPr>
          <p:txBody>
            <a:bodyPr wrap="square" rtlCol="0">
              <a:spAutoFit/>
            </a:bodyPr>
            <a:lstStyle/>
            <a:p>
              <a:pPr marL="1346200" indent="-1346200">
                <a:lnSpc>
                  <a:spcPts val="1600"/>
                </a:lnSpc>
              </a:pPr>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㉑</a:t>
              </a:r>
              <a:r>
                <a:rPr kumimoji="1" lang="ja-JP" altLang="en-US" sz="1400" b="1" u="sng" dirty="0" smtClean="0">
                  <a:latin typeface="+mj-ea"/>
                  <a:ea typeface="+mj-ea"/>
                </a:rPr>
                <a:t>｜外部が参画する機会を通じた学校</a:t>
              </a:r>
              <a:r>
                <a:rPr kumimoji="1" lang="ja-JP" altLang="en-US" sz="1400" b="1" u="sng" dirty="0">
                  <a:latin typeface="+mj-ea"/>
                  <a:ea typeface="+mj-ea"/>
                </a:rPr>
                <a:t>と地域の連携・協働の</a:t>
              </a:r>
              <a:r>
                <a:rPr kumimoji="1" lang="ja-JP" altLang="en-US" sz="1400" b="1" u="sng" dirty="0" smtClean="0">
                  <a:latin typeface="+mj-ea"/>
                  <a:ea typeface="+mj-ea"/>
                </a:rPr>
                <a:t>充実</a:t>
              </a:r>
              <a:endParaRPr kumimoji="1" lang="en-US" altLang="ja-JP" sz="1400" b="1" u="sng" dirty="0">
                <a:latin typeface="+mj-ea"/>
                <a:ea typeface="+mj-ea"/>
              </a:endParaRPr>
            </a:p>
            <a:p>
              <a:pPr marL="1346200" indent="-1346200">
                <a:lnSpc>
                  <a:spcPts val="1500"/>
                </a:lnSpc>
              </a:pPr>
              <a:r>
                <a:rPr kumimoji="1" lang="ja-JP" altLang="en-US" sz="1100" dirty="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学校運営協議会を通じた保護者・地域ニーズの学校経営への反映や、教育コミュニティを支える人材の確保や体制の</a:t>
              </a:r>
              <a:r>
                <a:rPr kumimoji="1" lang="ja-JP" altLang="en-US" sz="1100" dirty="0" smtClean="0">
                  <a:latin typeface="メイリオ" panose="020B0604030504040204" pitchFamily="50" charset="-128"/>
                  <a:ea typeface="メイリオ" panose="020B0604030504040204" pitchFamily="50" charset="-128"/>
                </a:rPr>
                <a:t>整備</a:t>
              </a:r>
              <a:endParaRPr kumimoji="1" lang="en-US" altLang="ja-JP" sz="1100" dirty="0" smtClean="0">
                <a:latin typeface="メイリオ" panose="020B0604030504040204" pitchFamily="50" charset="-128"/>
                <a:ea typeface="メイリオ" panose="020B0604030504040204" pitchFamily="50" charset="-128"/>
              </a:endParaRPr>
            </a:p>
            <a:p>
              <a:pPr marL="1346200" indent="-1071563">
                <a:lnSpc>
                  <a:spcPts val="1400"/>
                </a:lnSpc>
              </a:pPr>
              <a:r>
                <a:rPr kumimoji="1" lang="en-US" altLang="ja-JP"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具体例　</a:t>
              </a:r>
              <a:r>
                <a:rPr kumimoji="1" lang="ja-JP" altLang="en-US" sz="1100" b="1" dirty="0" smtClean="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全府立</a:t>
              </a:r>
              <a:r>
                <a:rPr kumimoji="1" lang="ja-JP" altLang="en-US" sz="1100" dirty="0" smtClean="0">
                  <a:latin typeface="メイリオ" panose="020B0604030504040204" pitchFamily="50" charset="-128"/>
                  <a:ea typeface="メイリオ" panose="020B0604030504040204" pitchFamily="50" charset="-128"/>
                </a:rPr>
                <a:t>学校での学校</a:t>
              </a:r>
              <a:r>
                <a:rPr kumimoji="1" lang="ja-JP" altLang="en-US" sz="1100" dirty="0">
                  <a:latin typeface="メイリオ" panose="020B0604030504040204" pitchFamily="50" charset="-128"/>
                  <a:ea typeface="メイリオ" panose="020B0604030504040204" pitchFamily="50" charset="-128"/>
                </a:rPr>
                <a:t>運営協</a:t>
              </a:r>
              <a:r>
                <a:rPr kumimoji="1" lang="ja-JP" altLang="en-US" sz="1100" dirty="0" smtClean="0">
                  <a:latin typeface="メイリオ" panose="020B0604030504040204" pitchFamily="50" charset="-128"/>
                  <a:ea typeface="メイリオ" panose="020B0604030504040204" pitchFamily="50" charset="-128"/>
                </a:rPr>
                <a:t>議会の設置など</a:t>
              </a:r>
              <a:r>
                <a:rPr kumimoji="1" lang="en-US" altLang="ja-JP" sz="1100" dirty="0">
                  <a:latin typeface="メイリオ" panose="020B0604030504040204" pitchFamily="50" charset="-128"/>
                  <a:ea typeface="メイリオ" panose="020B0604030504040204" pitchFamily="50" charset="-128"/>
                </a:rPr>
                <a:t>》</a:t>
              </a:r>
            </a:p>
            <a:p>
              <a:pPr marL="1346200" indent="-1168400">
                <a:lnSpc>
                  <a:spcPts val="1400"/>
                </a:lnSpc>
              </a:pPr>
              <a:r>
                <a:rPr kumimoji="1" lang="ja-JP" altLang="en-US" sz="1100" dirty="0" smtClean="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すべての府民が参加ができる親学習の機会提供や、家庭教育に不安や負担感を持つ保護者への支援 </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 name="グループ化 3"/>
          <p:cNvGrpSpPr/>
          <p:nvPr/>
        </p:nvGrpSpPr>
        <p:grpSpPr>
          <a:xfrm>
            <a:off x="84755" y="3562546"/>
            <a:ext cx="9922872" cy="369332"/>
            <a:chOff x="84755" y="3689546"/>
            <a:chExt cx="9922872" cy="369332"/>
          </a:xfrm>
        </p:grpSpPr>
        <p:sp>
          <p:nvSpPr>
            <p:cNvPr id="20" name="正方形/長方形 19">
              <a:extLst>
                <a:ext uri="{FF2B5EF4-FFF2-40B4-BE49-F238E27FC236}">
                  <a16:creationId xmlns:a16="http://schemas.microsoft.com/office/drawing/2014/main" id="{86D651E4-E736-40A7-82E6-43C43852F347}"/>
                </a:ext>
              </a:extLst>
            </p:cNvPr>
            <p:cNvSpPr/>
            <p:nvPr/>
          </p:nvSpPr>
          <p:spPr>
            <a:xfrm>
              <a:off x="84755" y="3689546"/>
              <a:ext cx="9922872" cy="369332"/>
            </a:xfrm>
            <a:prstGeom prst="rect">
              <a:avLst/>
            </a:prstGeom>
          </p:spPr>
          <p:txBody>
            <a:bodyPr wrap="square" lIns="180000" tIns="0" rIns="0" bIns="0">
              <a:spAutoFit/>
            </a:bodyPr>
            <a:lstStyle/>
            <a:p>
              <a:pPr indent="1162050"/>
              <a:r>
                <a:rPr lang="ja-JP" altLang="en-US" sz="2400" b="1" dirty="0" smtClean="0">
                  <a:latin typeface="メイリオ" panose="020B0604030504040204" pitchFamily="50" charset="-128"/>
                  <a:ea typeface="メイリオ" panose="020B0604030504040204" pitchFamily="50" charset="-128"/>
                </a:rPr>
                <a:t>基本</a:t>
              </a:r>
              <a:r>
                <a:rPr lang="ja-JP" altLang="en-US" sz="2400" b="1" dirty="0">
                  <a:latin typeface="メイリオ" panose="020B0604030504040204" pitchFamily="50" charset="-128"/>
                  <a:ea typeface="メイリオ" panose="020B0604030504040204" pitchFamily="50" charset="-128"/>
                </a:rPr>
                <a:t>方針　５　力と熱意を備えた教員と学校組織づくり　</a:t>
              </a:r>
            </a:p>
          </p:txBody>
        </p:sp>
        <p:cxnSp>
          <p:nvCxnSpPr>
            <p:cNvPr id="19" name="直線コネクタ 18">
              <a:extLst>
                <a:ext uri="{FF2B5EF4-FFF2-40B4-BE49-F238E27FC236}">
                  <a16:creationId xmlns:a16="http://schemas.microsoft.com/office/drawing/2014/main" id="{327F82DB-6298-485C-A359-1D279979B0C8}"/>
                </a:ext>
              </a:extLst>
            </p:cNvPr>
            <p:cNvCxnSpPr>
              <a:cxnSpLocks/>
            </p:cNvCxnSpPr>
            <p:nvPr/>
          </p:nvCxnSpPr>
          <p:spPr>
            <a:xfrm>
              <a:off x="160955" y="4024131"/>
              <a:ext cx="9567608"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grpSp>
      <p:grpSp>
        <p:nvGrpSpPr>
          <p:cNvPr id="23" name="グループ化 22"/>
          <p:cNvGrpSpPr/>
          <p:nvPr/>
        </p:nvGrpSpPr>
        <p:grpSpPr>
          <a:xfrm>
            <a:off x="-231202" y="3968462"/>
            <a:ext cx="10276539" cy="1033239"/>
            <a:chOff x="-61786" y="1602835"/>
            <a:chExt cx="10410949" cy="874352"/>
          </a:xfrm>
        </p:grpSpPr>
        <p:sp>
          <p:nvSpPr>
            <p:cNvPr id="25" name="テキスト ボックス 24"/>
            <p:cNvSpPr txBox="1"/>
            <p:nvPr/>
          </p:nvSpPr>
          <p:spPr>
            <a:xfrm>
              <a:off x="488069" y="1769638"/>
              <a:ext cx="9861094" cy="707549"/>
            </a:xfrm>
            <a:prstGeom prst="rect">
              <a:avLst/>
            </a:prstGeom>
            <a:noFill/>
          </p:spPr>
          <p:txBody>
            <a:bodyPr wrap="square" rtlCol="0">
              <a:spAutoFit/>
            </a:bodyPr>
            <a:lstStyle/>
            <a:p>
              <a:pPr marL="1344613" indent="-1344613">
                <a:lnSpc>
                  <a:spcPts val="1600"/>
                </a:lnSpc>
              </a:pPr>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㉒</a:t>
              </a:r>
              <a:r>
                <a:rPr kumimoji="1" lang="ja-JP" altLang="en-US" sz="1400" b="1" u="sng" dirty="0" smtClean="0">
                  <a:latin typeface="+mj-ea"/>
                  <a:ea typeface="+mj-ea"/>
                </a:rPr>
                <a:t>｜多様化する子どもや保護者、社会や</a:t>
              </a:r>
              <a:r>
                <a:rPr kumimoji="1" lang="ja-JP" altLang="en-US" sz="1400" b="1" u="sng" dirty="0">
                  <a:latin typeface="+mj-ea"/>
                  <a:ea typeface="+mj-ea"/>
                </a:rPr>
                <a:t>教育現場の変革に向き合う資質・能力を備えた教員の確保、</a:t>
              </a:r>
              <a:r>
                <a:rPr kumimoji="1" lang="ja-JP" altLang="en-US" sz="1400" b="1" u="sng" dirty="0" smtClean="0">
                  <a:latin typeface="+mj-ea"/>
                  <a:ea typeface="+mj-ea"/>
                </a:rPr>
                <a:t>育成</a:t>
              </a:r>
              <a:endParaRPr kumimoji="1" lang="en-US" altLang="ja-JP" sz="1400" b="1" u="sng" dirty="0">
                <a:latin typeface="+mj-ea"/>
                <a:ea typeface="+mj-ea"/>
              </a:endParaRPr>
            </a:p>
            <a:p>
              <a:pPr marL="1344613" indent="-1162050">
                <a:lnSpc>
                  <a:spcPts val="1400"/>
                </a:lnSpc>
              </a:pPr>
              <a:r>
                <a:rPr kumimoji="1" lang="ja-JP" altLang="en-US" sz="1100" dirty="0" smtClean="0">
                  <a:latin typeface="+mj-ea"/>
                  <a:ea typeface="+mj-ea"/>
                </a:rPr>
                <a:t>○</a:t>
              </a:r>
              <a:r>
                <a:rPr kumimoji="1" lang="ja-JP" altLang="en-US" sz="1100" dirty="0">
                  <a:latin typeface="+mj-ea"/>
                  <a:ea typeface="+mj-ea"/>
                </a:rPr>
                <a:t>教育への熱意を持ち、豊かな人間性を備えた優秀な人材の積極的な確保</a:t>
              </a:r>
              <a:endParaRPr kumimoji="1" lang="en-US" altLang="ja-JP" sz="1100" dirty="0">
                <a:latin typeface="+mj-ea"/>
                <a:ea typeface="+mj-ea"/>
              </a:endParaRPr>
            </a:p>
            <a:p>
              <a:pPr marL="176213" indent="-87313">
                <a:lnSpc>
                  <a:spcPts val="1400"/>
                </a:lnSpc>
              </a:pPr>
              <a:r>
                <a:rPr kumimoji="1" lang="ja-JP" altLang="en-US" sz="1100" dirty="0">
                  <a:latin typeface="+mj-ea"/>
                </a:rPr>
                <a:t>　</a:t>
              </a:r>
              <a:r>
                <a:rPr kumimoji="1" lang="ja-JP" altLang="en-US" sz="1100" dirty="0" smtClean="0">
                  <a:latin typeface="+mj-ea"/>
                </a:rPr>
                <a:t>　</a:t>
              </a:r>
              <a:r>
                <a:rPr kumimoji="1" lang="en-US" altLang="ja-JP" sz="1100" b="1" dirty="0" smtClean="0">
                  <a:latin typeface="+mj-ea"/>
                </a:rPr>
                <a:t>《</a:t>
              </a:r>
              <a:r>
                <a:rPr kumimoji="1" lang="ja-JP" altLang="en-US" sz="1100" b="1" dirty="0">
                  <a:latin typeface="+mj-ea"/>
                </a:rPr>
                <a:t>具体例　｜</a:t>
              </a:r>
              <a:r>
                <a:rPr kumimoji="1" lang="ja-JP" altLang="en-US" sz="1100" dirty="0">
                  <a:latin typeface="+mj-ea"/>
                </a:rPr>
                <a:t>受験説明会や大学への個別訪問、経験者等への加点制度等の選考方法</a:t>
              </a:r>
              <a:r>
                <a:rPr kumimoji="1" lang="ja-JP" altLang="en-US" sz="1100" dirty="0" smtClean="0">
                  <a:latin typeface="+mj-ea"/>
                </a:rPr>
                <a:t>等の工夫</a:t>
              </a:r>
              <a:r>
                <a:rPr kumimoji="1" lang="ja-JP" altLang="en-US" sz="1100" dirty="0">
                  <a:latin typeface="+mj-ea"/>
                </a:rPr>
                <a:t>・改善など</a:t>
              </a:r>
              <a:r>
                <a:rPr kumimoji="1" lang="en-US" altLang="ja-JP" sz="1100" dirty="0">
                  <a:latin typeface="+mj-ea"/>
                </a:rPr>
                <a:t>》</a:t>
              </a:r>
            </a:p>
            <a:p>
              <a:pPr marL="263525" indent="-80963">
                <a:lnSpc>
                  <a:spcPts val="1400"/>
                </a:lnSpc>
              </a:pPr>
              <a:r>
                <a:rPr kumimoji="1" lang="ja-JP" altLang="en-US" sz="1100" dirty="0">
                  <a:latin typeface="+mj-ea"/>
                  <a:ea typeface="+mj-ea"/>
                </a:rPr>
                <a:t>○学校運営を支える将来の管理</a:t>
              </a:r>
              <a:r>
                <a:rPr kumimoji="1" lang="ja-JP" altLang="en-US" sz="1100" dirty="0" smtClean="0">
                  <a:latin typeface="+mj-ea"/>
                  <a:ea typeface="+mj-ea"/>
                </a:rPr>
                <a:t>職</a:t>
              </a:r>
              <a:r>
                <a:rPr kumimoji="1" lang="en-US" altLang="ja-JP" sz="1100" dirty="0" smtClean="0">
                  <a:latin typeface="+mj-ea"/>
                  <a:ea typeface="+mj-ea"/>
                </a:rPr>
                <a:t>(</a:t>
              </a:r>
              <a:r>
                <a:rPr kumimoji="1" lang="ja-JP" altLang="en-US" sz="1100" dirty="0" smtClean="0">
                  <a:latin typeface="+mj-ea"/>
                  <a:ea typeface="+mj-ea"/>
                </a:rPr>
                <a:t>ミドルリーダー</a:t>
              </a:r>
              <a:r>
                <a:rPr kumimoji="1" lang="en-US" altLang="ja-JP" sz="1100" dirty="0" smtClean="0">
                  <a:latin typeface="+mj-ea"/>
                  <a:ea typeface="+mj-ea"/>
                </a:rPr>
                <a:t>)</a:t>
              </a:r>
              <a:r>
                <a:rPr kumimoji="1" lang="ja-JP" altLang="en-US" sz="1100" dirty="0" smtClean="0">
                  <a:latin typeface="+mj-ea"/>
                  <a:ea typeface="+mj-ea"/>
                </a:rPr>
                <a:t>の</a:t>
              </a:r>
              <a:r>
                <a:rPr kumimoji="1" lang="ja-JP" altLang="en-US" sz="1100" dirty="0">
                  <a:latin typeface="+mj-ea"/>
                  <a:ea typeface="+mj-ea"/>
                </a:rPr>
                <a:t>育成、意欲・能力が発揮できる評価・育成システムの継続的実施、指導力・組織体制に関する継続的改善の</a:t>
              </a:r>
              <a:r>
                <a:rPr kumimoji="1" lang="ja-JP" altLang="en-US" sz="1100" dirty="0" smtClean="0">
                  <a:latin typeface="+mj-ea"/>
                  <a:ea typeface="+mj-ea"/>
                </a:rPr>
                <a:t>実施</a:t>
              </a:r>
              <a:endParaRPr kumimoji="1" lang="en-US" altLang="ja-JP" sz="1100" dirty="0">
                <a:latin typeface="+mj-ea"/>
                <a:ea typeface="+mj-ea"/>
              </a:endParaRPr>
            </a:p>
          </p:txBody>
        </p:sp>
        <p:sp>
          <p:nvSpPr>
            <p:cNvPr id="26" name="正方形/長方形 25">
              <a:extLst>
                <a:ext uri="{FF2B5EF4-FFF2-40B4-BE49-F238E27FC236}">
                  <a16:creationId xmlns:a16="http://schemas.microsoft.com/office/drawing/2014/main" id="{16CEF2B9-8380-B5F7-D71E-1993F2ABC2CD}"/>
                </a:ext>
              </a:extLst>
            </p:cNvPr>
            <p:cNvSpPr/>
            <p:nvPr/>
          </p:nvSpPr>
          <p:spPr>
            <a:xfrm>
              <a:off x="306461" y="1602835"/>
              <a:ext cx="8127683"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教員の確保・育成</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a16="http://schemas.microsoft.com/office/drawing/2014/main" id="{1D0E19F2-11DD-3418-67BE-4F4E83EEE294}"/>
                </a:ext>
              </a:extLst>
            </p:cNvPr>
            <p:cNvSpPr/>
            <p:nvPr/>
          </p:nvSpPr>
          <p:spPr>
            <a:xfrm>
              <a:off x="-61786" y="1621780"/>
              <a:ext cx="2155748" cy="221380"/>
            </a:xfrm>
            <a:prstGeom prst="rect">
              <a:avLst/>
            </a:prstGeom>
            <a:noFill/>
            <a:ln w="15875">
              <a:noFill/>
              <a:prstDash val="sysDot"/>
            </a:ln>
          </p:spPr>
          <p:txBody>
            <a:bodyPr wrap="square" anchor="ctr">
              <a:spAutoFit/>
            </a:bodyPr>
            <a:lstStyle/>
            <a:p>
              <a:pPr marL="177800" indent="-177800" algn="ctr">
                <a:lnSpc>
                  <a:spcPts val="1200"/>
                </a:lnSpc>
              </a:pP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grpSp>
        <p:nvGrpSpPr>
          <p:cNvPr id="28" name="グループ化 27"/>
          <p:cNvGrpSpPr/>
          <p:nvPr/>
        </p:nvGrpSpPr>
        <p:grpSpPr>
          <a:xfrm>
            <a:off x="160955" y="5060325"/>
            <a:ext cx="10480845" cy="1753272"/>
            <a:chOff x="-10438" y="2800581"/>
            <a:chExt cx="10480845" cy="1753272"/>
          </a:xfrm>
        </p:grpSpPr>
        <p:sp>
          <p:nvSpPr>
            <p:cNvPr id="31" name="テキスト ボックス 30"/>
            <p:cNvSpPr txBox="1"/>
            <p:nvPr/>
          </p:nvSpPr>
          <p:spPr>
            <a:xfrm>
              <a:off x="138295" y="3041285"/>
              <a:ext cx="10332112" cy="656590"/>
            </a:xfrm>
            <a:prstGeom prst="rect">
              <a:avLst/>
            </a:prstGeom>
            <a:noFill/>
          </p:spPr>
          <p:txBody>
            <a:bodyPr wrap="square" rtlCol="0">
              <a:spAutoFit/>
            </a:bodyPr>
            <a:lstStyle/>
            <a:p>
              <a:pPr marL="1344613" indent="-1344613">
                <a:lnSpc>
                  <a:spcPts val="1600"/>
                </a:lnSpc>
              </a:pPr>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㉓</a:t>
              </a:r>
              <a:r>
                <a:rPr kumimoji="1" lang="ja-JP" altLang="en-US" sz="1400" b="1" u="sng" dirty="0" smtClean="0">
                  <a:latin typeface="+mj-ea"/>
                  <a:ea typeface="+mj-ea"/>
                </a:rPr>
                <a:t>｜</a:t>
              </a:r>
              <a:r>
                <a:rPr kumimoji="1" lang="ja-JP" altLang="en-US" sz="1400" b="1" u="sng" dirty="0">
                  <a:latin typeface="+mj-ea"/>
                  <a:ea typeface="+mj-ea"/>
                </a:rPr>
                <a:t>チーム学校を意識した学校</a:t>
              </a:r>
              <a:r>
                <a:rPr kumimoji="1" lang="ja-JP" altLang="en-US" sz="1400" b="1" u="sng" dirty="0" smtClean="0">
                  <a:latin typeface="+mj-ea"/>
                  <a:ea typeface="+mj-ea"/>
                </a:rPr>
                <a:t>組織づくり</a:t>
              </a:r>
              <a:endParaRPr kumimoji="1" lang="en-US" altLang="ja-JP" sz="1400" b="1" u="sng" dirty="0">
                <a:latin typeface="+mj-ea"/>
                <a:ea typeface="+mj-ea"/>
              </a:endParaRPr>
            </a:p>
            <a:p>
              <a:pPr marL="1344613" indent="-1344613">
                <a:lnSpc>
                  <a:spcPts val="1400"/>
                </a:lnSpc>
              </a:pPr>
              <a:r>
                <a:rPr kumimoji="1" lang="ja-JP" altLang="en-US" sz="1100" dirty="0">
                  <a:latin typeface="+mj-ea"/>
                  <a:ea typeface="+mj-ea"/>
                </a:rPr>
                <a:t>　 </a:t>
              </a:r>
              <a:r>
                <a:rPr kumimoji="1" lang="ja-JP" altLang="en-US" sz="1100" dirty="0" smtClean="0">
                  <a:latin typeface="+mj-ea"/>
                  <a:ea typeface="+mj-ea"/>
                </a:rPr>
                <a:t>○</a:t>
              </a:r>
              <a:r>
                <a:rPr kumimoji="1" lang="en-US" altLang="ja-JP" sz="1100" dirty="0">
                  <a:latin typeface="+mj-ea"/>
                  <a:ea typeface="+mj-ea"/>
                </a:rPr>
                <a:t>PDCA</a:t>
              </a:r>
              <a:r>
                <a:rPr kumimoji="1" lang="ja-JP" altLang="en-US" sz="1100" dirty="0">
                  <a:latin typeface="+mj-ea"/>
                  <a:ea typeface="+mj-ea"/>
                </a:rPr>
                <a:t>サイクルによる学校経営の充実や、マネジメント能力等に秀でた人材の校長任用</a:t>
              </a:r>
              <a:endParaRPr kumimoji="1" lang="en-US" altLang="ja-JP" sz="1100" dirty="0">
                <a:latin typeface="+mj-ea"/>
                <a:ea typeface="+mj-ea"/>
              </a:endParaRPr>
            </a:p>
            <a:p>
              <a:pPr marL="176213" indent="-87313">
                <a:lnSpc>
                  <a:spcPts val="1400"/>
                </a:lnSpc>
              </a:pPr>
              <a:r>
                <a:rPr kumimoji="1" lang="ja-JP" altLang="en-US" sz="1100" dirty="0" smtClean="0">
                  <a:latin typeface="+mj-ea"/>
                  <a:ea typeface="+mj-ea"/>
                </a:rPr>
                <a:t>　</a:t>
              </a:r>
              <a:r>
                <a:rPr kumimoji="1" lang="ja-JP" altLang="en-US" sz="1100" dirty="0">
                  <a:latin typeface="+mj-ea"/>
                  <a:ea typeface="+mj-ea"/>
                </a:rPr>
                <a:t>　</a:t>
              </a:r>
              <a:r>
                <a:rPr kumimoji="1" lang="en-US" altLang="ja-JP" sz="1100" b="1" dirty="0">
                  <a:latin typeface="+mj-ea"/>
                  <a:ea typeface="+mj-ea"/>
                </a:rPr>
                <a:t>《</a:t>
              </a:r>
              <a:r>
                <a:rPr kumimoji="1" lang="ja-JP" altLang="en-US" sz="1100" b="1" dirty="0">
                  <a:latin typeface="+mj-ea"/>
                  <a:ea typeface="+mj-ea"/>
                </a:rPr>
                <a:t>具体例　｜</a:t>
              </a:r>
              <a:r>
                <a:rPr kumimoji="1" lang="ja-JP" altLang="en-US" sz="1100" dirty="0">
                  <a:latin typeface="+mj-ea"/>
                  <a:ea typeface="+mj-ea"/>
                </a:rPr>
                <a:t>学校経営計画に示す教育目標の実現、校長のニーズに合わせてミドルリーダーをはじめとしたあらゆる教員向けの校内研修支援など</a:t>
              </a:r>
              <a:r>
                <a:rPr kumimoji="1" lang="en-US" altLang="ja-JP" sz="1100" dirty="0">
                  <a:latin typeface="+mj-ea"/>
                  <a:ea typeface="+mj-ea"/>
                </a:rPr>
                <a:t>》</a:t>
              </a:r>
            </a:p>
          </p:txBody>
        </p:sp>
        <p:sp>
          <p:nvSpPr>
            <p:cNvPr id="32" name="正方形/長方形 31">
              <a:extLst>
                <a:ext uri="{FF2B5EF4-FFF2-40B4-BE49-F238E27FC236}">
                  <a16:creationId xmlns:a16="http://schemas.microsoft.com/office/drawing/2014/main" id="{16CEF2B9-8380-B5F7-D71E-1993F2ABC2CD}"/>
                </a:ext>
              </a:extLst>
            </p:cNvPr>
            <p:cNvSpPr/>
            <p:nvPr/>
          </p:nvSpPr>
          <p:spPr>
            <a:xfrm>
              <a:off x="-10438" y="2800581"/>
              <a:ext cx="8127683"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学校組織づくり</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3" name="正方形/長方形 32">
              <a:extLst>
                <a:ext uri="{FF2B5EF4-FFF2-40B4-BE49-F238E27FC236}">
                  <a16:creationId xmlns:a16="http://schemas.microsoft.com/office/drawing/2014/main" id="{1D0E19F2-11DD-3418-67BE-4F4E83EEE294}"/>
                </a:ext>
              </a:extLst>
            </p:cNvPr>
            <p:cNvSpPr/>
            <p:nvPr/>
          </p:nvSpPr>
          <p:spPr>
            <a:xfrm>
              <a:off x="119908" y="3057994"/>
              <a:ext cx="1687928" cy="261610"/>
            </a:xfrm>
            <a:prstGeom prst="rect">
              <a:avLst/>
            </a:prstGeom>
            <a:noFill/>
            <a:ln w="15875">
              <a:noFill/>
              <a:prstDash val="sysDot"/>
            </a:ln>
          </p:spPr>
          <p:txBody>
            <a:bodyPr wrap="square" anchor="ctr">
              <a:spAutoFit/>
            </a:bodyPr>
            <a:lstStyle/>
            <a:p>
              <a:pPr marL="177800" indent="-177800" algn="ctr">
                <a:lnSpc>
                  <a:spcPts val="1200"/>
                </a:lnSpc>
              </a:pP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92845" y="3717727"/>
              <a:ext cx="9341573" cy="836126"/>
            </a:xfrm>
            <a:prstGeom prst="rect">
              <a:avLst/>
            </a:prstGeom>
            <a:noFill/>
          </p:spPr>
          <p:txBody>
            <a:bodyPr wrap="square" rtlCol="0">
              <a:spAutoFit/>
            </a:bodyPr>
            <a:lstStyle/>
            <a:p>
              <a:pPr marL="1344613" indent="-1344613">
                <a:lnSpc>
                  <a:spcPts val="1600"/>
                </a:lnSpc>
              </a:pPr>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㉔</a:t>
              </a:r>
              <a:r>
                <a:rPr kumimoji="1" lang="ja-JP" altLang="en-US" sz="1400" b="1" u="sng" dirty="0" smtClean="0">
                  <a:latin typeface="+mj-ea"/>
                  <a:ea typeface="+mj-ea"/>
                </a:rPr>
                <a:t>｜</a:t>
              </a:r>
              <a:r>
                <a:rPr kumimoji="1" lang="en-US" altLang="ja-JP" sz="1400" b="1" u="sng" dirty="0">
                  <a:latin typeface="+mj-ea"/>
                  <a:ea typeface="+mj-ea"/>
                </a:rPr>
                <a:t>ICT</a:t>
              </a:r>
              <a:r>
                <a:rPr kumimoji="1" lang="ja-JP" altLang="en-US" sz="1400" b="1" u="sng" dirty="0">
                  <a:latin typeface="+mj-ea"/>
                  <a:ea typeface="+mj-ea"/>
                </a:rPr>
                <a:t>や</a:t>
              </a:r>
              <a:r>
                <a:rPr kumimoji="1" lang="ja-JP" altLang="en-US" sz="1400" b="1" u="sng" dirty="0" smtClean="0">
                  <a:latin typeface="+mj-ea"/>
                  <a:ea typeface="+mj-ea"/>
                </a:rPr>
                <a:t>外部人材等</a:t>
              </a:r>
              <a:r>
                <a:rPr kumimoji="1" lang="ja-JP" altLang="en-US" sz="1400" b="1" u="sng" dirty="0">
                  <a:latin typeface="+mj-ea"/>
                  <a:ea typeface="+mj-ea"/>
                </a:rPr>
                <a:t>を活用</a:t>
              </a:r>
              <a:r>
                <a:rPr kumimoji="1" lang="ja-JP" altLang="en-US" sz="1400" b="1" u="sng" dirty="0" smtClean="0">
                  <a:latin typeface="+mj-ea"/>
                  <a:ea typeface="+mj-ea"/>
                </a:rPr>
                <a:t>した教員</a:t>
              </a:r>
              <a:r>
                <a:rPr kumimoji="1" lang="ja-JP" altLang="en-US" sz="1400" b="1" u="sng" dirty="0">
                  <a:latin typeface="+mj-ea"/>
                  <a:ea typeface="+mj-ea"/>
                </a:rPr>
                <a:t>の働き方改革</a:t>
              </a:r>
              <a:endParaRPr kumimoji="1" lang="en-US" altLang="ja-JP" sz="1400" b="1" u="sng" dirty="0">
                <a:latin typeface="+mj-ea"/>
                <a:ea typeface="+mj-ea"/>
              </a:endParaRPr>
            </a:p>
            <a:p>
              <a:pPr marL="176213" indent="1588">
                <a:lnSpc>
                  <a:spcPts val="1400"/>
                </a:lnSpc>
              </a:pPr>
              <a:r>
                <a:rPr kumimoji="1" lang="ja-JP" altLang="en-US" sz="1100" dirty="0">
                  <a:latin typeface="+mj-ea"/>
                  <a:ea typeface="+mj-ea"/>
                </a:rPr>
                <a:t>○校務における</a:t>
              </a:r>
              <a:r>
                <a:rPr kumimoji="1" lang="en-US" altLang="ja-JP" sz="1100" dirty="0">
                  <a:latin typeface="+mj-ea"/>
                  <a:ea typeface="+mj-ea"/>
                </a:rPr>
                <a:t>ICT</a:t>
              </a:r>
              <a:r>
                <a:rPr kumimoji="1" lang="ja-JP" altLang="en-US" sz="1100" dirty="0">
                  <a:latin typeface="+mj-ea"/>
                  <a:ea typeface="+mj-ea"/>
                </a:rPr>
                <a:t>活用環境の</a:t>
              </a:r>
              <a:r>
                <a:rPr kumimoji="1" lang="ja-JP" altLang="en-US" sz="1100" dirty="0" smtClean="0">
                  <a:latin typeface="+mj-ea"/>
                  <a:ea typeface="+mj-ea"/>
                </a:rPr>
                <a:t>充実による子どもと向き合う時間の創出</a:t>
              </a:r>
              <a:endParaRPr kumimoji="1" lang="en-US" altLang="ja-JP" sz="1100" dirty="0">
                <a:latin typeface="+mj-ea"/>
                <a:ea typeface="+mj-ea"/>
              </a:endParaRPr>
            </a:p>
            <a:p>
              <a:pPr marL="176213" indent="1588">
                <a:lnSpc>
                  <a:spcPts val="1400"/>
                </a:lnSpc>
              </a:pPr>
              <a:r>
                <a:rPr kumimoji="1" lang="ja-JP" altLang="en-US" sz="1100" dirty="0">
                  <a:latin typeface="+mj-ea"/>
                  <a:ea typeface="+mj-ea"/>
                </a:rPr>
                <a:t>○業務の抜本的見直しによる時間外</a:t>
              </a:r>
              <a:r>
                <a:rPr kumimoji="1" lang="ja-JP" altLang="en-US" sz="1100" dirty="0" smtClean="0">
                  <a:latin typeface="+mj-ea"/>
                  <a:ea typeface="+mj-ea"/>
                </a:rPr>
                <a:t>在校等時間</a:t>
              </a:r>
              <a:r>
                <a:rPr kumimoji="1" lang="ja-JP" altLang="en-US" sz="1100" dirty="0">
                  <a:latin typeface="+mj-ea"/>
                  <a:ea typeface="+mj-ea"/>
                </a:rPr>
                <a:t>の縮減や、多様な専門性を持つ外部人材</a:t>
              </a:r>
              <a:r>
                <a:rPr kumimoji="1" lang="ja-JP" altLang="en-US" sz="1100" dirty="0" smtClean="0">
                  <a:latin typeface="+mj-ea"/>
                  <a:ea typeface="+mj-ea"/>
                </a:rPr>
                <a:t>・</a:t>
              </a:r>
              <a:r>
                <a:rPr kumimoji="1" lang="ja-JP" altLang="en-US" sz="1100" dirty="0">
                  <a:latin typeface="+mj-ea"/>
                  <a:ea typeface="+mj-ea"/>
                </a:rPr>
                <a:t>機関</a:t>
              </a:r>
              <a:r>
                <a:rPr kumimoji="1" lang="ja-JP" altLang="en-US" sz="1100" dirty="0" smtClean="0">
                  <a:latin typeface="+mj-ea"/>
                  <a:ea typeface="+mj-ea"/>
                </a:rPr>
                <a:t>等</a:t>
              </a:r>
              <a:r>
                <a:rPr kumimoji="1" lang="ja-JP" altLang="en-US" sz="1100" dirty="0">
                  <a:latin typeface="+mj-ea"/>
                  <a:ea typeface="+mj-ea"/>
                </a:rPr>
                <a:t>との積極的な</a:t>
              </a:r>
              <a:r>
                <a:rPr kumimoji="1" lang="ja-JP" altLang="en-US" sz="1100" dirty="0" smtClean="0">
                  <a:latin typeface="+mj-ea"/>
                  <a:ea typeface="+mj-ea"/>
                </a:rPr>
                <a:t>連携</a:t>
              </a:r>
              <a:endParaRPr kumimoji="1" lang="en-US" altLang="ja-JP" sz="1100" dirty="0" smtClean="0">
                <a:latin typeface="+mj-ea"/>
                <a:ea typeface="+mj-ea"/>
              </a:endParaRPr>
            </a:p>
            <a:p>
              <a:pPr marL="176213" indent="1588">
                <a:lnSpc>
                  <a:spcPts val="1400"/>
                </a:lnSpc>
              </a:pPr>
              <a:r>
                <a:rPr kumimoji="1" lang="ja-JP" altLang="en-US" sz="1100" b="1" dirty="0">
                  <a:latin typeface="+mj-ea"/>
                </a:rPr>
                <a:t>　</a:t>
              </a:r>
              <a:r>
                <a:rPr kumimoji="1" lang="en-US" altLang="ja-JP" sz="1100" b="1" dirty="0">
                  <a:latin typeface="+mj-ea"/>
                </a:rPr>
                <a:t>《</a:t>
              </a:r>
              <a:r>
                <a:rPr kumimoji="1" lang="ja-JP" altLang="en-US" sz="1100" b="1" dirty="0">
                  <a:latin typeface="+mj-ea"/>
                </a:rPr>
                <a:t>具体例　</a:t>
              </a:r>
              <a:r>
                <a:rPr kumimoji="1" lang="ja-JP" altLang="en-US" sz="1100" b="1" dirty="0" smtClean="0">
                  <a:latin typeface="+mj-ea"/>
                </a:rPr>
                <a:t>｜体育系大学との連携</a:t>
              </a:r>
              <a:r>
                <a:rPr kumimoji="1" lang="ja-JP" altLang="en-US" sz="1100" dirty="0" smtClean="0">
                  <a:latin typeface="+mj-ea"/>
                </a:rPr>
                <a:t>など</a:t>
              </a:r>
              <a:r>
                <a:rPr kumimoji="1" lang="en-US" altLang="ja-JP" sz="1100" b="1" dirty="0" smtClean="0">
                  <a:latin typeface="+mj-ea"/>
                </a:rPr>
                <a:t>》</a:t>
              </a:r>
              <a:endParaRPr kumimoji="1" lang="en-US" altLang="ja-JP" sz="1100" b="1" dirty="0">
                <a:latin typeface="+mj-ea"/>
              </a:endParaRPr>
            </a:p>
          </p:txBody>
        </p:sp>
      </p:grpSp>
      <p:cxnSp>
        <p:nvCxnSpPr>
          <p:cNvPr id="35" name="直線コネクタ 34">
            <a:extLst>
              <a:ext uri="{FF2B5EF4-FFF2-40B4-BE49-F238E27FC236}">
                <a16:creationId xmlns:a16="http://schemas.microsoft.com/office/drawing/2014/main" id="{E9FC52C1-F58D-638A-BE2B-FAF4A11FD63F}"/>
              </a:ext>
            </a:extLst>
          </p:cNvPr>
          <p:cNvCxnSpPr/>
          <p:nvPr/>
        </p:nvCxnSpPr>
        <p:spPr>
          <a:xfrm>
            <a:off x="276938" y="5028069"/>
            <a:ext cx="9412008" cy="1124"/>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18</a:t>
            </a:fld>
            <a:endParaRPr kumimoji="1" lang="ja-JP" altLang="en-US" dirty="0"/>
          </a:p>
        </p:txBody>
      </p:sp>
    </p:spTree>
    <p:extLst>
      <p:ext uri="{BB962C8B-B14F-4D97-AF65-F5344CB8AC3E}">
        <p14:creationId xmlns:p14="http://schemas.microsoft.com/office/powerpoint/2010/main" val="3129844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ローチャート: 代替処理 10">
            <a:extLst>
              <a:ext uri="{FF2B5EF4-FFF2-40B4-BE49-F238E27FC236}">
                <a16:creationId xmlns:a16="http://schemas.microsoft.com/office/drawing/2014/main" id="{0F1A59CE-2654-48D8-AF32-E6043E59B6D3}"/>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14" name="直線コネクタ 13">
            <a:extLst>
              <a:ext uri="{FF2B5EF4-FFF2-40B4-BE49-F238E27FC236}">
                <a16:creationId xmlns:a16="http://schemas.microsoft.com/office/drawing/2014/main" id="{327F82DB-6298-485C-A359-1D279979B0C8}"/>
              </a:ext>
            </a:extLst>
          </p:cNvPr>
          <p:cNvCxnSpPr>
            <a:cxnSpLocks/>
          </p:cNvCxnSpPr>
          <p:nvPr/>
        </p:nvCxnSpPr>
        <p:spPr>
          <a:xfrm>
            <a:off x="163285" y="3813835"/>
            <a:ext cx="944283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5" name="正方形/長方形 14">
            <a:extLst>
              <a:ext uri="{FF2B5EF4-FFF2-40B4-BE49-F238E27FC236}">
                <a16:creationId xmlns:a16="http://schemas.microsoft.com/office/drawing/2014/main" id="{86D651E4-E736-40A7-82E6-43C43852F347}"/>
              </a:ext>
            </a:extLst>
          </p:cNvPr>
          <p:cNvSpPr/>
          <p:nvPr/>
        </p:nvSpPr>
        <p:spPr>
          <a:xfrm>
            <a:off x="2023863" y="821575"/>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　</a:t>
            </a:r>
          </a:p>
        </p:txBody>
      </p:sp>
      <p:grpSp>
        <p:nvGrpSpPr>
          <p:cNvPr id="6" name="グループ化 5"/>
          <p:cNvGrpSpPr/>
          <p:nvPr/>
        </p:nvGrpSpPr>
        <p:grpSpPr>
          <a:xfrm>
            <a:off x="155817" y="1167730"/>
            <a:ext cx="8135152" cy="992097"/>
            <a:chOff x="106122" y="1032350"/>
            <a:chExt cx="8135152" cy="992097"/>
          </a:xfrm>
        </p:grpSpPr>
        <p:sp>
          <p:nvSpPr>
            <p:cNvPr id="21" name="テキスト ボックス 20"/>
            <p:cNvSpPr txBox="1"/>
            <p:nvPr/>
          </p:nvSpPr>
          <p:spPr>
            <a:xfrm>
              <a:off x="318648" y="1347339"/>
              <a:ext cx="7736337" cy="677108"/>
            </a:xfrm>
            <a:prstGeom prst="rect">
              <a:avLst/>
            </a:prstGeom>
            <a:noFill/>
          </p:spPr>
          <p:txBody>
            <a:bodyPr wrap="square" rtlCol="0">
              <a:spAutoFit/>
            </a:bodyPr>
            <a:lstStyle/>
            <a:p>
              <a:pPr marL="1344613" indent="-1344613"/>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㉕</a:t>
              </a:r>
              <a:r>
                <a:rPr kumimoji="1" lang="ja-JP" altLang="en-US" sz="1400" b="1" u="sng" dirty="0" smtClean="0">
                  <a:latin typeface="+mj-ea"/>
                  <a:ea typeface="+mj-ea"/>
                </a:rPr>
                <a:t>｜</a:t>
              </a:r>
              <a:r>
                <a:rPr kumimoji="1" lang="ja-JP" altLang="en-US" sz="1400" b="1" u="sng" dirty="0">
                  <a:latin typeface="+mj-ea"/>
                  <a:ea typeface="+mj-ea"/>
                </a:rPr>
                <a:t>時代に応じた府立学校施設等の計画的な整備</a:t>
              </a:r>
              <a:r>
                <a:rPr kumimoji="1" lang="ja-JP" altLang="en-US" sz="1400" b="1" u="sng" dirty="0" smtClean="0">
                  <a:latin typeface="+mj-ea"/>
                  <a:ea typeface="+mj-ea"/>
                </a:rPr>
                <a:t>推進</a:t>
              </a:r>
              <a:endParaRPr kumimoji="1" lang="en-US" altLang="ja-JP" sz="1400" b="1" u="sng" dirty="0">
                <a:latin typeface="+mj-ea"/>
                <a:ea typeface="+mj-ea"/>
              </a:endParaRPr>
            </a:p>
            <a:p>
              <a:pPr marL="1344613" indent="-1166813"/>
              <a:r>
                <a:rPr kumimoji="1" lang="ja-JP" altLang="en-US" sz="1200" dirty="0" smtClean="0">
                  <a:latin typeface="+mj-ea"/>
                  <a:ea typeface="+mj-ea"/>
                </a:rPr>
                <a:t>○府</a:t>
              </a:r>
              <a:r>
                <a:rPr kumimoji="1" lang="ja-JP" altLang="en-US" sz="1200" dirty="0">
                  <a:latin typeface="+mj-ea"/>
                  <a:ea typeface="+mj-ea"/>
                </a:rPr>
                <a:t>立</a:t>
              </a:r>
              <a:r>
                <a:rPr kumimoji="1" lang="ja-JP" altLang="en-US" sz="1200" dirty="0" smtClean="0">
                  <a:latin typeface="+mj-ea"/>
                  <a:ea typeface="+mj-ea"/>
                </a:rPr>
                <a:t>学校施設の老朽化対策</a:t>
              </a:r>
              <a:r>
                <a:rPr kumimoji="1" lang="ja-JP" altLang="en-US" sz="1200" dirty="0">
                  <a:latin typeface="+mj-ea"/>
                  <a:ea typeface="+mj-ea"/>
                </a:rPr>
                <a:t>の</a:t>
              </a:r>
              <a:r>
                <a:rPr kumimoji="1" lang="ja-JP" altLang="en-US" sz="1200" dirty="0" smtClean="0">
                  <a:latin typeface="+mj-ea"/>
                  <a:ea typeface="+mj-ea"/>
                </a:rPr>
                <a:t>計画的な</a:t>
              </a:r>
              <a:r>
                <a:rPr kumimoji="1" lang="ja-JP" altLang="en-US" sz="1200" dirty="0">
                  <a:latin typeface="+mj-ea"/>
                  <a:ea typeface="+mj-ea"/>
                </a:rPr>
                <a:t>実施による教育環境の改善</a:t>
              </a:r>
              <a:endParaRPr kumimoji="1" lang="en-US" altLang="ja-JP" sz="1200" dirty="0">
                <a:latin typeface="+mj-ea"/>
                <a:ea typeface="+mj-ea"/>
              </a:endParaRPr>
            </a:p>
            <a:p>
              <a:pPr marL="176213" indent="-87313"/>
              <a:endParaRPr kumimoji="1" lang="en-US" altLang="ja-JP" sz="1200" dirty="0">
                <a:latin typeface="+mj-ea"/>
                <a:ea typeface="+mj-ea"/>
              </a:endParaRPr>
            </a:p>
          </p:txBody>
        </p:sp>
        <p:sp>
          <p:nvSpPr>
            <p:cNvPr id="29" name="正方形/長方形 28">
              <a:extLst>
                <a:ext uri="{FF2B5EF4-FFF2-40B4-BE49-F238E27FC236}">
                  <a16:creationId xmlns:a16="http://schemas.microsoft.com/office/drawing/2014/main" id="{16CEF2B9-8380-B5F7-D71E-1993F2ABC2CD}"/>
                </a:ext>
              </a:extLst>
            </p:cNvPr>
            <p:cNvSpPr/>
            <p:nvPr/>
          </p:nvSpPr>
          <p:spPr>
            <a:xfrm>
              <a:off x="113591" y="1032350"/>
              <a:ext cx="8127683"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学校施設の整備</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1D0E19F2-11DD-3418-67BE-4F4E83EEE294}"/>
                </a:ext>
              </a:extLst>
            </p:cNvPr>
            <p:cNvSpPr/>
            <p:nvPr/>
          </p:nvSpPr>
          <p:spPr>
            <a:xfrm>
              <a:off x="106122" y="1353692"/>
              <a:ext cx="1687928" cy="261610"/>
            </a:xfrm>
            <a:prstGeom prst="rect">
              <a:avLst/>
            </a:prstGeom>
            <a:noFill/>
            <a:ln w="15875">
              <a:noFill/>
              <a:prstDash val="sysDot"/>
            </a:ln>
          </p:spPr>
          <p:txBody>
            <a:bodyPr wrap="square" anchor="ctr">
              <a:spAutoFit/>
            </a:bodyPr>
            <a:lstStyle/>
            <a:p>
              <a:pPr marL="177800" indent="-177800" algn="ctr">
                <a:lnSpc>
                  <a:spcPts val="1200"/>
                </a:lnSpc>
              </a:pP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grpSp>
        <p:nvGrpSpPr>
          <p:cNvPr id="3" name="グループ化 2"/>
          <p:cNvGrpSpPr/>
          <p:nvPr/>
        </p:nvGrpSpPr>
        <p:grpSpPr>
          <a:xfrm>
            <a:off x="163285" y="2157746"/>
            <a:ext cx="9647083" cy="989471"/>
            <a:chOff x="85592" y="2341534"/>
            <a:chExt cx="9647083" cy="989471"/>
          </a:xfrm>
        </p:grpSpPr>
        <p:sp>
          <p:nvSpPr>
            <p:cNvPr id="26" name="テキスト ボックス 25"/>
            <p:cNvSpPr txBox="1"/>
            <p:nvPr/>
          </p:nvSpPr>
          <p:spPr>
            <a:xfrm>
              <a:off x="291966" y="2653897"/>
              <a:ext cx="9440709" cy="677108"/>
            </a:xfrm>
            <a:prstGeom prst="rect">
              <a:avLst/>
            </a:prstGeom>
            <a:noFill/>
          </p:spPr>
          <p:txBody>
            <a:bodyPr wrap="square" rtlCol="0">
              <a:spAutoFit/>
            </a:bodyPr>
            <a:lstStyle/>
            <a:p>
              <a:pPr marL="1344613" indent="-1344613"/>
              <a:r>
                <a:rPr kumimoji="1" lang="ja-JP" altLang="en-US" sz="1400" b="1" u="sng" dirty="0">
                  <a:latin typeface="+mj-ea"/>
                  <a:ea typeface="+mj-ea"/>
                </a:rPr>
                <a:t>◆　重点</a:t>
              </a:r>
              <a:r>
                <a:rPr kumimoji="1" lang="ja-JP" altLang="en-US" sz="1400" b="1" u="sng" dirty="0" smtClean="0">
                  <a:latin typeface="+mj-ea"/>
                  <a:ea typeface="+mj-ea"/>
                </a:rPr>
                <a:t>取組</a:t>
              </a:r>
              <a:r>
                <a:rPr kumimoji="1" lang="ja-JP" altLang="en-US" sz="1400" b="1" u="sng" dirty="0">
                  <a:latin typeface="+mj-ea"/>
                  <a:ea typeface="+mj-ea"/>
                </a:rPr>
                <a:t>㉖</a:t>
              </a:r>
              <a:r>
                <a:rPr kumimoji="1" lang="ja-JP" altLang="en-US" sz="1400" b="1" u="sng" dirty="0" smtClean="0">
                  <a:latin typeface="+mj-ea"/>
                  <a:ea typeface="+mj-ea"/>
                </a:rPr>
                <a:t>｜</a:t>
              </a:r>
              <a:r>
                <a:rPr kumimoji="1" lang="ja-JP" altLang="en-US" sz="1400" b="1" u="sng" dirty="0">
                  <a:latin typeface="+mj-ea"/>
                  <a:ea typeface="+mj-ea"/>
                </a:rPr>
                <a:t>災害時に迅速に対応するための備えの充実と安全・安心な教育環境の</a:t>
              </a:r>
              <a:r>
                <a:rPr kumimoji="1" lang="ja-JP" altLang="en-US" sz="1400" b="1" u="sng" dirty="0" smtClean="0">
                  <a:latin typeface="+mj-ea"/>
                  <a:ea typeface="+mj-ea"/>
                </a:rPr>
                <a:t>確保</a:t>
              </a:r>
              <a:endParaRPr kumimoji="1" lang="en-US" altLang="ja-JP" sz="1400" b="1" u="sng" dirty="0">
                <a:latin typeface="+mj-ea"/>
                <a:ea typeface="+mj-ea"/>
              </a:endParaRPr>
            </a:p>
            <a:p>
              <a:pPr marL="1344613" indent="-1166813"/>
              <a:r>
                <a:rPr kumimoji="1" lang="ja-JP" altLang="en-US" sz="1200" dirty="0" smtClean="0">
                  <a:latin typeface="+mj-ea"/>
                  <a:ea typeface="+mj-ea"/>
                </a:rPr>
                <a:t>○</a:t>
              </a:r>
              <a:r>
                <a:rPr kumimoji="1" lang="ja-JP" altLang="en-US" sz="1200" dirty="0">
                  <a:latin typeface="+mj-ea"/>
                  <a:ea typeface="+mj-ea"/>
                </a:rPr>
                <a:t>災害等に備えた危機管理体制の確立や、学校内外の安全対策の取組みの推進</a:t>
              </a:r>
              <a:endParaRPr kumimoji="1" lang="en-US" altLang="ja-JP" sz="1200" dirty="0">
                <a:latin typeface="+mj-ea"/>
                <a:ea typeface="+mj-ea"/>
              </a:endParaRPr>
            </a:p>
            <a:p>
              <a:pPr marL="176213" indent="1588"/>
              <a:r>
                <a:rPr kumimoji="1" lang="ja-JP" altLang="en-US" sz="1200" dirty="0">
                  <a:latin typeface="+mj-ea"/>
                  <a:ea typeface="+mj-ea"/>
                </a:rPr>
                <a:t>　</a:t>
              </a:r>
              <a:r>
                <a:rPr kumimoji="1" lang="en-US" altLang="ja-JP" sz="1200" b="1" dirty="0">
                  <a:latin typeface="+mj-ea"/>
                  <a:ea typeface="+mj-ea"/>
                </a:rPr>
                <a:t>《</a:t>
              </a:r>
              <a:r>
                <a:rPr kumimoji="1" lang="ja-JP" altLang="en-US" sz="1200" b="1" dirty="0">
                  <a:latin typeface="+mj-ea"/>
                  <a:ea typeface="+mj-ea"/>
                </a:rPr>
                <a:t>具体例　｜</a:t>
              </a:r>
              <a:r>
                <a:rPr kumimoji="1" lang="ja-JP" altLang="en-US" sz="1200" dirty="0">
                  <a:latin typeface="+mj-ea"/>
                  <a:ea typeface="+mj-ea"/>
                </a:rPr>
                <a:t>地域と連携した、自然災害を想定した避難訓練の実施、</a:t>
              </a:r>
              <a:r>
                <a:rPr kumimoji="1" lang="ja-JP" altLang="en-US" sz="1200" dirty="0" err="1">
                  <a:latin typeface="+mj-ea"/>
                  <a:ea typeface="+mj-ea"/>
                </a:rPr>
                <a:t>スク－ルガ－ド</a:t>
              </a:r>
              <a:r>
                <a:rPr kumimoji="1" lang="ja-JP" altLang="en-US" sz="1200" dirty="0">
                  <a:latin typeface="+mj-ea"/>
                  <a:ea typeface="+mj-ea"/>
                </a:rPr>
                <a:t>･リ－ダ－の配置など</a:t>
              </a:r>
              <a:r>
                <a:rPr kumimoji="1" lang="en-US" altLang="ja-JP" sz="1200" dirty="0">
                  <a:latin typeface="+mj-ea"/>
                  <a:ea typeface="+mj-ea"/>
                </a:rPr>
                <a:t>》</a:t>
              </a:r>
            </a:p>
          </p:txBody>
        </p:sp>
        <p:sp>
          <p:nvSpPr>
            <p:cNvPr id="28" name="正方形/長方形 27">
              <a:extLst>
                <a:ext uri="{FF2B5EF4-FFF2-40B4-BE49-F238E27FC236}">
                  <a16:creationId xmlns:a16="http://schemas.microsoft.com/office/drawing/2014/main" id="{16CEF2B9-8380-B5F7-D71E-1993F2ABC2CD}"/>
                </a:ext>
              </a:extLst>
            </p:cNvPr>
            <p:cNvSpPr/>
            <p:nvPr/>
          </p:nvSpPr>
          <p:spPr>
            <a:xfrm>
              <a:off x="85593" y="2341534"/>
              <a:ext cx="8127683"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安全・安心な教育環境</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id="{1D0E19F2-11DD-3418-67BE-4F4E83EEE294}"/>
                </a:ext>
              </a:extLst>
            </p:cNvPr>
            <p:cNvSpPr/>
            <p:nvPr/>
          </p:nvSpPr>
          <p:spPr>
            <a:xfrm>
              <a:off x="85592" y="2796802"/>
              <a:ext cx="1687928" cy="261610"/>
            </a:xfrm>
            <a:prstGeom prst="rect">
              <a:avLst/>
            </a:prstGeom>
            <a:noFill/>
            <a:ln w="15875">
              <a:noFill/>
              <a:prstDash val="sysDot"/>
            </a:ln>
          </p:spPr>
          <p:txBody>
            <a:bodyPr wrap="square" anchor="ctr">
              <a:spAutoFit/>
            </a:bodyPr>
            <a:lstStyle/>
            <a:p>
              <a:pPr marL="177800" indent="-177800" algn="ctr">
                <a:lnSpc>
                  <a:spcPts val="1200"/>
                </a:lnSpc>
              </a:pP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sp>
        <p:nvSpPr>
          <p:cNvPr id="30" name="正方形/長方形 29">
            <a:extLst>
              <a:ext uri="{FF2B5EF4-FFF2-40B4-BE49-F238E27FC236}">
                <a16:creationId xmlns:a16="http://schemas.microsoft.com/office/drawing/2014/main" id="{86D651E4-E736-40A7-82E6-43C43852F347}"/>
              </a:ext>
            </a:extLst>
          </p:cNvPr>
          <p:cNvSpPr/>
          <p:nvPr/>
        </p:nvSpPr>
        <p:spPr>
          <a:xfrm>
            <a:off x="-46165" y="726299"/>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第５章　基本方針　</a:t>
            </a:r>
            <a:r>
              <a:rPr lang="ja-JP" altLang="en-US" sz="2400" b="1" dirty="0" smtClean="0">
                <a:latin typeface="メイリオ" panose="020B0604030504040204" pitchFamily="50" charset="-128"/>
                <a:ea typeface="メイリオ" panose="020B0604030504040204" pitchFamily="50" charset="-128"/>
              </a:rPr>
              <a:t>６</a:t>
            </a:r>
            <a:r>
              <a:rPr lang="ja-JP" altLang="en-US" sz="2400" b="1" dirty="0">
                <a:latin typeface="メイリオ" panose="020B0604030504040204" pitchFamily="50" charset="-128"/>
                <a:ea typeface="メイリオ" panose="020B0604030504040204" pitchFamily="50" charset="-128"/>
              </a:rPr>
              <a:t>　学びを支える環境整備</a:t>
            </a:r>
          </a:p>
        </p:txBody>
      </p:sp>
      <p:cxnSp>
        <p:nvCxnSpPr>
          <p:cNvPr id="20" name="直線コネクタ 19">
            <a:extLst>
              <a:ext uri="{FF2B5EF4-FFF2-40B4-BE49-F238E27FC236}">
                <a16:creationId xmlns:a16="http://schemas.microsoft.com/office/drawing/2014/main" id="{E9FC52C1-F58D-638A-BE2B-FAF4A11FD63F}"/>
              </a:ext>
            </a:extLst>
          </p:cNvPr>
          <p:cNvCxnSpPr/>
          <p:nvPr/>
        </p:nvCxnSpPr>
        <p:spPr>
          <a:xfrm flipV="1">
            <a:off x="163285" y="2019982"/>
            <a:ext cx="9442830" cy="12149"/>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327F82DB-6298-485C-A359-1D279979B0C8}"/>
              </a:ext>
            </a:extLst>
          </p:cNvPr>
          <p:cNvCxnSpPr>
            <a:cxnSpLocks/>
          </p:cNvCxnSpPr>
          <p:nvPr/>
        </p:nvCxnSpPr>
        <p:spPr>
          <a:xfrm>
            <a:off x="155817" y="1080291"/>
            <a:ext cx="9559683"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grpSp>
        <p:nvGrpSpPr>
          <p:cNvPr id="23" name="グループ化 22"/>
          <p:cNvGrpSpPr/>
          <p:nvPr/>
        </p:nvGrpSpPr>
        <p:grpSpPr>
          <a:xfrm>
            <a:off x="21228" y="4013058"/>
            <a:ext cx="9745072" cy="2321335"/>
            <a:chOff x="-2705100" y="3003464"/>
            <a:chExt cx="9899664" cy="1865201"/>
          </a:xfrm>
        </p:grpSpPr>
        <p:sp>
          <p:nvSpPr>
            <p:cNvPr id="24" name="テキスト ボックス 23"/>
            <p:cNvSpPr txBox="1"/>
            <p:nvPr/>
          </p:nvSpPr>
          <p:spPr>
            <a:xfrm>
              <a:off x="-2352478" y="3268227"/>
              <a:ext cx="9547042" cy="1600438"/>
            </a:xfrm>
            <a:prstGeom prst="rect">
              <a:avLst/>
            </a:prstGeom>
            <a:noFill/>
          </p:spPr>
          <p:txBody>
            <a:bodyPr wrap="square" rtlCol="0">
              <a:spAutoFit/>
            </a:bodyPr>
            <a:lstStyle/>
            <a:p>
              <a:pPr marL="1344613" indent="-1344613"/>
              <a:r>
                <a:rPr kumimoji="1" lang="ja-JP" altLang="en-US" sz="1400" b="1" u="sng" dirty="0">
                  <a:latin typeface="+mj-ea"/>
                  <a:ea typeface="+mj-ea"/>
                </a:rPr>
                <a:t>◆　重点</a:t>
              </a:r>
              <a:r>
                <a:rPr kumimoji="1" lang="ja-JP" altLang="en-US" sz="1400" b="1" u="sng" dirty="0" smtClean="0">
                  <a:latin typeface="+mj-ea"/>
                  <a:ea typeface="+mj-ea"/>
                </a:rPr>
                <a:t>取組㉗｜</a:t>
              </a:r>
              <a:r>
                <a:rPr kumimoji="1" lang="ja-JP" altLang="en-US" sz="1400" b="1" u="sng" dirty="0">
                  <a:latin typeface="+mj-ea"/>
                  <a:ea typeface="+mj-ea"/>
                </a:rPr>
                <a:t>さらなる特色・魅力づくりへの支援</a:t>
              </a:r>
              <a:endParaRPr kumimoji="1" lang="en-US" altLang="ja-JP" sz="1400" b="1" u="sng" dirty="0">
                <a:latin typeface="+mj-ea"/>
                <a:ea typeface="+mj-ea"/>
              </a:endParaRPr>
            </a:p>
            <a:p>
              <a:pPr marL="1344613" indent="-1166813"/>
              <a:r>
                <a:rPr kumimoji="1" lang="ja-JP" altLang="en-US" sz="1200" dirty="0">
                  <a:latin typeface="+mj-ea"/>
                  <a:ea typeface="+mj-ea"/>
                </a:rPr>
                <a:t>○私立学校園の教育条件の維持向上にかかる支援や、建学の精神に基づき行う教育の振興など</a:t>
              </a:r>
              <a:endParaRPr kumimoji="1" lang="en-US" altLang="ja-JP" sz="1200" dirty="0">
                <a:latin typeface="+mj-ea"/>
                <a:ea typeface="+mj-ea"/>
              </a:endParaRPr>
            </a:p>
            <a:p>
              <a:pPr marL="1344613" indent="-1166813"/>
              <a:r>
                <a:rPr kumimoji="1" lang="ja-JP" altLang="en-US" sz="1200" b="1" dirty="0">
                  <a:latin typeface="+mj-ea"/>
                </a:rPr>
                <a:t>　</a:t>
              </a:r>
              <a:r>
                <a:rPr kumimoji="1" lang="en-US" altLang="ja-JP" sz="1200" b="1" dirty="0">
                  <a:latin typeface="+mj-ea"/>
                </a:rPr>
                <a:t>《</a:t>
              </a:r>
              <a:r>
                <a:rPr kumimoji="1" lang="ja-JP" altLang="en-US" sz="1200" b="1" dirty="0">
                  <a:latin typeface="+mj-ea"/>
                </a:rPr>
                <a:t>具体例　｜</a:t>
              </a:r>
              <a:r>
                <a:rPr kumimoji="1" lang="ja-JP" altLang="en-US" sz="1200" dirty="0">
                  <a:latin typeface="+mj-ea"/>
                </a:rPr>
                <a:t>経常費補助、</a:t>
              </a:r>
              <a:r>
                <a:rPr lang="zh-TW" altLang="en-US" sz="1200" dirty="0"/>
                <a:t>教育振興補助金</a:t>
              </a:r>
              <a:r>
                <a:rPr kumimoji="1" lang="ja-JP" altLang="en-US" sz="1200" dirty="0">
                  <a:latin typeface="+mj-ea"/>
                </a:rPr>
                <a:t>など</a:t>
              </a:r>
              <a:r>
                <a:rPr kumimoji="1" lang="en-US" altLang="ja-JP" sz="1200" dirty="0">
                  <a:latin typeface="+mj-ea"/>
                </a:rPr>
                <a:t>》</a:t>
              </a:r>
            </a:p>
            <a:p>
              <a:pPr marL="177800">
                <a:tabLst>
                  <a:tab pos="177800" algn="l"/>
                </a:tabLst>
              </a:pPr>
              <a:r>
                <a:rPr kumimoji="1" lang="ja-JP" altLang="en-US" sz="1200" dirty="0">
                  <a:latin typeface="+mj-ea"/>
                </a:rPr>
                <a:t>○公私の連携による相互の教育力を高める機会の設定など</a:t>
              </a:r>
              <a:endParaRPr kumimoji="1" lang="en-US" altLang="ja-JP" sz="1200" dirty="0">
                <a:latin typeface="+mj-ea"/>
              </a:endParaRPr>
            </a:p>
            <a:p>
              <a:pPr marL="177800" indent="-1588"/>
              <a:r>
                <a:rPr kumimoji="1" lang="ja-JP" altLang="en-US" sz="1200" dirty="0">
                  <a:latin typeface="+mj-ea"/>
                </a:rPr>
                <a:t>　</a:t>
              </a:r>
              <a:r>
                <a:rPr kumimoji="1" lang="en-US" altLang="ja-JP" sz="1200" b="1" dirty="0">
                  <a:latin typeface="+mj-ea"/>
                </a:rPr>
                <a:t>《</a:t>
              </a:r>
              <a:r>
                <a:rPr kumimoji="1" lang="ja-JP" altLang="en-US" sz="1200" b="1" dirty="0">
                  <a:latin typeface="+mj-ea"/>
                </a:rPr>
                <a:t>具体例　｜</a:t>
              </a:r>
              <a:r>
                <a:rPr kumimoji="1" lang="ja-JP" altLang="en-US" sz="1200" dirty="0">
                  <a:latin typeface="+mj-ea"/>
                </a:rPr>
                <a:t>相互授業見学会など</a:t>
              </a:r>
              <a:r>
                <a:rPr kumimoji="1" lang="en-US" altLang="ja-JP" sz="1200" dirty="0">
                  <a:latin typeface="+mj-ea"/>
                </a:rPr>
                <a:t>》</a:t>
              </a:r>
            </a:p>
            <a:p>
              <a:pPr marL="1344613" indent="-1166813"/>
              <a:endParaRPr kumimoji="1" lang="en-US" altLang="ja-JP" sz="1200" dirty="0">
                <a:latin typeface="+mj-ea"/>
              </a:endParaRPr>
            </a:p>
            <a:p>
              <a:pPr marL="176213" indent="-87313"/>
              <a:endParaRPr kumimoji="1" lang="en-US" altLang="ja-JP" sz="1200" dirty="0">
                <a:latin typeface="+mj-ea"/>
                <a:ea typeface="+mj-ea"/>
              </a:endParaRPr>
            </a:p>
            <a:p>
              <a:pPr marL="176213" indent="-87313"/>
              <a:endParaRPr kumimoji="1" lang="en-US" altLang="ja-JP" sz="1200" dirty="0">
                <a:latin typeface="+mj-ea"/>
                <a:ea typeface="+mj-ea"/>
              </a:endParaRPr>
            </a:p>
          </p:txBody>
        </p:sp>
        <p:sp>
          <p:nvSpPr>
            <p:cNvPr id="25" name="正方形/長方形 24">
              <a:extLst>
                <a:ext uri="{FF2B5EF4-FFF2-40B4-BE49-F238E27FC236}">
                  <a16:creationId xmlns:a16="http://schemas.microsoft.com/office/drawing/2014/main" id="{16CEF2B9-8380-B5F7-D71E-1993F2ABC2CD}"/>
                </a:ext>
              </a:extLst>
            </p:cNvPr>
            <p:cNvSpPr/>
            <p:nvPr/>
          </p:nvSpPr>
          <p:spPr>
            <a:xfrm>
              <a:off x="-2705100" y="3003464"/>
              <a:ext cx="8127683" cy="338554"/>
            </a:xfrm>
            <a:prstGeom prst="rect">
              <a:avLst/>
            </a:prstGeom>
          </p:spPr>
          <p:txBody>
            <a:bodyPr wrap="square">
              <a:spAutoFit/>
            </a:bodyPr>
            <a:lstStyle/>
            <a:p>
              <a:pPr marL="177800" indent="-177800"/>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大阪全体の教育力向上のための私立学校の振興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6" name="正方形/長方形 35">
              <a:extLst>
                <a:ext uri="{FF2B5EF4-FFF2-40B4-BE49-F238E27FC236}">
                  <a16:creationId xmlns:a16="http://schemas.microsoft.com/office/drawing/2014/main" id="{1D0E19F2-11DD-3418-67BE-4F4E83EEE294}"/>
                </a:ext>
              </a:extLst>
            </p:cNvPr>
            <p:cNvSpPr/>
            <p:nvPr/>
          </p:nvSpPr>
          <p:spPr>
            <a:xfrm>
              <a:off x="-2614006" y="3321433"/>
              <a:ext cx="1687928" cy="261610"/>
            </a:xfrm>
            <a:prstGeom prst="rect">
              <a:avLst/>
            </a:prstGeom>
            <a:noFill/>
            <a:ln w="15875">
              <a:noFill/>
              <a:prstDash val="sysDot"/>
            </a:ln>
          </p:spPr>
          <p:txBody>
            <a:bodyPr wrap="square" anchor="ctr">
              <a:spAutoFit/>
            </a:bodyPr>
            <a:lstStyle/>
            <a:p>
              <a:pPr marL="177800" indent="-177800" algn="ctr">
                <a:lnSpc>
                  <a:spcPts val="1200"/>
                </a:lnSpc>
              </a:pP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sp>
        <p:nvSpPr>
          <p:cNvPr id="37" name="正方形/長方形 36">
            <a:extLst>
              <a:ext uri="{FF2B5EF4-FFF2-40B4-BE49-F238E27FC236}">
                <a16:creationId xmlns:a16="http://schemas.microsoft.com/office/drawing/2014/main" id="{86D651E4-E736-40A7-82E6-43C43852F347}"/>
              </a:ext>
            </a:extLst>
          </p:cNvPr>
          <p:cNvSpPr/>
          <p:nvPr/>
        </p:nvSpPr>
        <p:spPr>
          <a:xfrm>
            <a:off x="-37594" y="3489366"/>
            <a:ext cx="6232332" cy="369332"/>
          </a:xfrm>
          <a:prstGeom prst="rect">
            <a:avLst/>
          </a:prstGeom>
        </p:spPr>
        <p:txBody>
          <a:bodyPr wrap="square" lIns="180000" tIns="0" rIns="0" bIns="0">
            <a:spAutoFit/>
          </a:bodyPr>
          <a:lstStyle/>
          <a:p>
            <a:r>
              <a:rPr lang="ja-JP" altLang="en-US" sz="2400" b="1" dirty="0" smtClean="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　基本方針　</a:t>
            </a:r>
            <a:r>
              <a:rPr lang="ja-JP" altLang="en-US" sz="2400" b="1" dirty="0" smtClean="0">
                <a:latin typeface="メイリオ" panose="020B0604030504040204" pitchFamily="50" charset="-128"/>
                <a:ea typeface="メイリオ" panose="020B0604030504040204" pitchFamily="50" charset="-128"/>
              </a:rPr>
              <a:t>７</a:t>
            </a:r>
            <a:r>
              <a:rPr lang="ja-JP" altLang="en-US" sz="2400" b="1" dirty="0">
                <a:latin typeface="メイリオ" panose="020B0604030504040204" pitchFamily="50" charset="-128"/>
                <a:ea typeface="メイリオ" panose="020B0604030504040204" pitchFamily="50" charset="-128"/>
              </a:rPr>
              <a:t>　私立学校の振興</a:t>
            </a:r>
          </a:p>
        </p:txBody>
      </p:sp>
      <p:sp>
        <p:nvSpPr>
          <p:cNvPr id="39" name="テキスト ボックス 38"/>
          <p:cNvSpPr txBox="1"/>
          <p:nvPr/>
        </p:nvSpPr>
        <p:spPr>
          <a:xfrm>
            <a:off x="360787" y="5473749"/>
            <a:ext cx="7736337" cy="677108"/>
          </a:xfrm>
          <a:prstGeom prst="rect">
            <a:avLst/>
          </a:prstGeom>
          <a:noFill/>
        </p:spPr>
        <p:txBody>
          <a:bodyPr wrap="square" rtlCol="0">
            <a:spAutoFit/>
          </a:bodyPr>
          <a:lstStyle/>
          <a:p>
            <a:pPr marL="1344613" indent="-1344613"/>
            <a:r>
              <a:rPr kumimoji="1" lang="ja-JP" altLang="en-US" sz="1400" b="1" u="sng" dirty="0">
                <a:latin typeface="+mj-ea"/>
              </a:rPr>
              <a:t>◆　（再掲）重点取組⑪｜公私を問わない自由な学校選択の確保</a:t>
            </a:r>
          </a:p>
          <a:p>
            <a:pPr marL="177800">
              <a:tabLst>
                <a:tab pos="177800" algn="l"/>
              </a:tabLst>
            </a:pPr>
            <a:r>
              <a:rPr kumimoji="1" lang="ja-JP" altLang="en-US" sz="1200" dirty="0">
                <a:latin typeface="+mj-ea"/>
              </a:rPr>
              <a:t>○置かれている環境にかかわらず学校を選択できる仕組みづくりや、私立高校生等に対する授業料等の</a:t>
            </a:r>
            <a:r>
              <a:rPr kumimoji="1" lang="ja-JP" altLang="en-US" sz="1200" dirty="0" smtClean="0">
                <a:latin typeface="+mj-ea"/>
              </a:rPr>
              <a:t>支援など</a:t>
            </a:r>
            <a:endParaRPr kumimoji="1" lang="en-US" altLang="ja-JP" sz="1200" dirty="0">
              <a:latin typeface="+mj-ea"/>
            </a:endParaRPr>
          </a:p>
          <a:p>
            <a:pPr marL="268288" indent="-92075"/>
            <a:r>
              <a:rPr kumimoji="1" lang="ja-JP" altLang="en-US" sz="1200" dirty="0">
                <a:latin typeface="+mj-ea"/>
              </a:rPr>
              <a:t>　</a:t>
            </a:r>
            <a:r>
              <a:rPr kumimoji="1" lang="en-US" altLang="ja-JP" sz="1200" dirty="0">
                <a:latin typeface="+mj-ea"/>
              </a:rPr>
              <a:t> </a:t>
            </a:r>
            <a:r>
              <a:rPr kumimoji="1" lang="en-US" altLang="ja-JP" sz="1200" b="1" dirty="0">
                <a:latin typeface="+mj-ea"/>
              </a:rPr>
              <a:t>《</a:t>
            </a:r>
            <a:r>
              <a:rPr kumimoji="1" lang="ja-JP" altLang="en-US" sz="1200" b="1" dirty="0">
                <a:latin typeface="+mj-ea"/>
              </a:rPr>
              <a:t>具体例　｜</a:t>
            </a:r>
            <a:r>
              <a:rPr kumimoji="1" lang="ja-JP" altLang="en-US" sz="1200" dirty="0">
                <a:latin typeface="+mj-ea"/>
              </a:rPr>
              <a:t>私立高校の授業料無償化など</a:t>
            </a:r>
            <a:r>
              <a:rPr kumimoji="1" lang="en-US" altLang="ja-JP" sz="1200" dirty="0">
                <a:latin typeface="+mj-ea"/>
              </a:rPr>
              <a:t>》</a:t>
            </a:r>
            <a:endParaRPr kumimoji="1" lang="en-US" altLang="ja-JP" sz="1200" dirty="0">
              <a:latin typeface="+mj-ea"/>
              <a:ea typeface="+mj-ea"/>
            </a:endParaRPr>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19</a:t>
            </a:fld>
            <a:endParaRPr kumimoji="1" lang="ja-JP" altLang="en-US" dirty="0"/>
          </a:p>
        </p:txBody>
      </p:sp>
    </p:spTree>
    <p:extLst>
      <p:ext uri="{BB962C8B-B14F-4D97-AF65-F5344CB8AC3E}">
        <p14:creationId xmlns:p14="http://schemas.microsoft.com/office/powerpoint/2010/main" val="1286123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代替処理 1"/>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正方形/長方形 2"/>
          <p:cNvSpPr/>
          <p:nvPr/>
        </p:nvSpPr>
        <p:spPr>
          <a:xfrm>
            <a:off x="264886" y="1390614"/>
            <a:ext cx="9552213" cy="4402295"/>
          </a:xfrm>
          <a:prstGeom prst="rect">
            <a:avLst/>
          </a:prstGeom>
        </p:spPr>
        <p:txBody>
          <a:bodyPr wrap="square" bIns="46800">
            <a:spAutoFit/>
          </a:bodyPr>
          <a:lstStyle/>
          <a:p>
            <a:r>
              <a:rPr lang="ja-JP" altLang="en-US" sz="2400" b="1" dirty="0">
                <a:latin typeface="メイリオ" panose="020B0604030504040204" pitchFamily="50" charset="-128"/>
                <a:ea typeface="メイリオ" panose="020B0604030504040204" pitchFamily="50" charset="-128"/>
              </a:rPr>
              <a:t>はじめに</a:t>
            </a:r>
            <a:endParaRPr lang="en-US" altLang="ja-JP" sz="2400" b="1" dirty="0">
              <a:latin typeface="メイリオ" panose="020B0604030504040204" pitchFamily="50" charset="-128"/>
              <a:ea typeface="メイリオ" panose="020B0604030504040204" pitchFamily="50" charset="-128"/>
            </a:endParaRPr>
          </a:p>
          <a:p>
            <a:endParaRPr lang="en-US" altLang="ja-JP" sz="2400" b="1"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第１章　大阪府教育振興基本計画の策定にあたって</a:t>
            </a:r>
          </a:p>
          <a:p>
            <a:endParaRPr lang="en-US" altLang="ja-JP" sz="2400" b="1"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第２章　第１次大阪府教育振興基本計画の振り返り</a:t>
            </a:r>
          </a:p>
          <a:p>
            <a:endParaRPr lang="en-US" altLang="ja-JP" sz="2400" b="1"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第３章　大阪の教育を取り巻く状況</a:t>
            </a:r>
          </a:p>
          <a:p>
            <a:endParaRPr lang="en-US" altLang="ja-JP" sz="2400" b="1"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第４章　第２次大阪府教育振興基本計画でめざすもの</a:t>
            </a:r>
          </a:p>
          <a:p>
            <a:endParaRPr lang="en-US" altLang="ja-JP" sz="2400" b="1" dirty="0">
              <a:latin typeface="メイリオ" panose="020B0604030504040204" pitchFamily="50" charset="-128"/>
              <a:ea typeface="メイリオ" panose="020B0604030504040204" pitchFamily="50" charset="-128"/>
            </a:endParaRPr>
          </a:p>
          <a:p>
            <a:r>
              <a:rPr lang="zh-TW" altLang="en-US" sz="2400" b="1" dirty="0">
                <a:latin typeface="メイリオ" panose="020B0604030504040204" pitchFamily="50" charset="-128"/>
                <a:ea typeface="メイリオ" panose="020B0604030504040204" pitchFamily="50" charset="-128"/>
              </a:rPr>
              <a:t>第５章　基本方針</a:t>
            </a:r>
          </a:p>
          <a:p>
            <a:endParaRPr lang="ja-JP" altLang="en-US" sz="1600"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163284" y="784208"/>
            <a:ext cx="1080000" cy="396000"/>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ot="0" spcFirstLastPara="0" vert="horz" wrap="square" lIns="0" tIns="72000" rIns="0" bIns="0" numCol="1" spcCol="0" rtlCol="0" fromWordArt="0" anchor="t" anchorCtr="0" forceAA="0" compatLnSpc="1">
            <a:prstTxWarp prst="textNoShape">
              <a:avLst/>
            </a:prstTxWarp>
            <a:noAutofit/>
          </a:bodyPr>
          <a:lstStyle/>
          <a:p>
            <a:pPr algn="ctr">
              <a:spcAft>
                <a:spcPts val="0"/>
              </a:spcAft>
            </a:pPr>
            <a:r>
              <a:rPr lang="ja-JP" altLang="en-US" sz="20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目次</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スライド番号プレースホルダー 3"/>
          <p:cNvSpPr>
            <a:spLocks noGrp="1"/>
          </p:cNvSpPr>
          <p:nvPr>
            <p:ph type="sldNum" sz="quarter" idx="12"/>
          </p:nvPr>
        </p:nvSpPr>
        <p:spPr/>
        <p:txBody>
          <a:bodyPr/>
          <a:lstStyle/>
          <a:p>
            <a:fld id="{20607042-D53A-4E69-917E-B6250902E102}" type="slidenum">
              <a:rPr kumimoji="1" lang="ja-JP" altLang="en-US" smtClean="0"/>
              <a:t>2</a:t>
            </a:fld>
            <a:endParaRPr kumimoji="1" lang="ja-JP" altLang="en-US" dirty="0"/>
          </a:p>
        </p:txBody>
      </p:sp>
    </p:spTree>
    <p:extLst>
      <p:ext uri="{BB962C8B-B14F-4D97-AF65-F5344CB8AC3E}">
        <p14:creationId xmlns:p14="http://schemas.microsoft.com/office/powerpoint/2010/main" val="778304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ローチャート: 代替処理 9">
            <a:extLst>
              <a:ext uri="{FF2B5EF4-FFF2-40B4-BE49-F238E27FC236}">
                <a16:creationId xmlns:a16="http://schemas.microsoft.com/office/drawing/2014/main" id="{36297EEE-1ED7-4393-9285-6C9F16DD99E6}"/>
              </a:ext>
            </a:extLst>
          </p:cNvPr>
          <p:cNvSpPr/>
          <p:nvPr/>
        </p:nvSpPr>
        <p:spPr>
          <a:xfrm>
            <a:off x="137886" y="266943"/>
            <a:ext cx="9628414" cy="446816"/>
          </a:xfrm>
          <a:prstGeom prst="flowChartAlternateProcess">
            <a:avLst/>
          </a:prstGeom>
          <a:solidFill>
            <a:schemeClr val="bg1">
              <a:lumMod val="95000"/>
            </a:schemeClr>
          </a:soli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smtClean="0">
                <a:latin typeface="メイリオ" panose="020B0604030504040204" pitchFamily="50" charset="-128"/>
                <a:ea typeface="メイリオ" panose="020B0604030504040204" pitchFamily="50" charset="-128"/>
                <a:cs typeface="Times New Roman" panose="02020603050405020304" pitchFamily="18" charset="0"/>
              </a:rPr>
              <a:t>（参考）振興基本計画と事業計画との関係</a:t>
            </a:r>
            <a:endParaRPr lang="en-US" altLang="ja-JP" sz="26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2" name="グループ化 1"/>
          <p:cNvGrpSpPr/>
          <p:nvPr/>
        </p:nvGrpSpPr>
        <p:grpSpPr>
          <a:xfrm>
            <a:off x="744385" y="1106138"/>
            <a:ext cx="5178942" cy="4646671"/>
            <a:chOff x="794080" y="1695764"/>
            <a:chExt cx="5178942" cy="4646671"/>
          </a:xfrm>
        </p:grpSpPr>
        <p:sp>
          <p:nvSpPr>
            <p:cNvPr id="11" name="角丸四角形 10"/>
            <p:cNvSpPr/>
            <p:nvPr/>
          </p:nvSpPr>
          <p:spPr>
            <a:xfrm>
              <a:off x="1148304" y="1695764"/>
              <a:ext cx="4583497" cy="2895957"/>
            </a:xfrm>
            <a:prstGeom prst="roundRect">
              <a:avLst>
                <a:gd name="adj" fmla="val 2941"/>
              </a:avLst>
            </a:prstGeom>
            <a:solidFill>
              <a:schemeClr val="accent4">
                <a:lumMod val="20000"/>
                <a:lumOff val="80000"/>
                <a:alpha val="5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角丸四角形 57"/>
            <p:cNvSpPr/>
            <p:nvPr/>
          </p:nvSpPr>
          <p:spPr>
            <a:xfrm>
              <a:off x="1412710" y="3433865"/>
              <a:ext cx="4560312" cy="2908570"/>
            </a:xfrm>
            <a:prstGeom prst="roundRect">
              <a:avLst>
                <a:gd name="adj" fmla="val 2941"/>
              </a:avLst>
            </a:prstGeom>
            <a:solidFill>
              <a:srgbClr val="FBECD5">
                <a:alpha val="5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 name="グループ化 16"/>
            <p:cNvGrpSpPr/>
            <p:nvPr/>
          </p:nvGrpSpPr>
          <p:grpSpPr>
            <a:xfrm>
              <a:off x="1607443" y="1796366"/>
              <a:ext cx="3862938" cy="2619957"/>
              <a:chOff x="470793" y="1822264"/>
              <a:chExt cx="2818424" cy="2697879"/>
            </a:xfrm>
          </p:grpSpPr>
          <p:sp>
            <p:nvSpPr>
              <p:cNvPr id="7" name="正方形/長方形 6"/>
              <p:cNvSpPr/>
              <p:nvPr/>
            </p:nvSpPr>
            <p:spPr>
              <a:xfrm>
                <a:off x="470793" y="1822264"/>
                <a:ext cx="2770702" cy="3728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基本</a:t>
                </a:r>
                <a:r>
                  <a:rPr kumimoji="1" lang="ja-JP" altLang="en-US" sz="2000" b="1" dirty="0" smtClean="0">
                    <a:solidFill>
                      <a:schemeClr val="tx1"/>
                    </a:solidFill>
                  </a:rPr>
                  <a:t>方針</a:t>
                </a:r>
                <a:endParaRPr kumimoji="1" lang="ja-JP" altLang="en-US" sz="2000" b="1" dirty="0">
                  <a:solidFill>
                    <a:schemeClr val="tx1"/>
                  </a:solidFill>
                </a:endParaRPr>
              </a:p>
            </p:txBody>
          </p:sp>
          <p:grpSp>
            <p:nvGrpSpPr>
              <p:cNvPr id="13" name="グループ化 12"/>
              <p:cNvGrpSpPr/>
              <p:nvPr/>
            </p:nvGrpSpPr>
            <p:grpSpPr>
              <a:xfrm>
                <a:off x="470793" y="2323917"/>
                <a:ext cx="2770702" cy="830998"/>
                <a:chOff x="470793" y="2323917"/>
                <a:chExt cx="2770702" cy="830998"/>
              </a:xfrm>
            </p:grpSpPr>
            <p:sp>
              <p:nvSpPr>
                <p:cNvPr id="23" name="正方形/長方形 22"/>
                <p:cNvSpPr/>
                <p:nvPr/>
              </p:nvSpPr>
              <p:spPr>
                <a:xfrm>
                  <a:off x="470794" y="2390938"/>
                  <a:ext cx="2770701" cy="7639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ja-JP" altLang="en-US" sz="1600" dirty="0" smtClean="0">
                      <a:solidFill>
                        <a:schemeClr val="tx1"/>
                      </a:solidFill>
                    </a:rPr>
                    <a:t>各基本</a:t>
                  </a:r>
                  <a:r>
                    <a:rPr kumimoji="1" lang="ja-JP" altLang="en-US" sz="1600" dirty="0">
                      <a:solidFill>
                        <a:schemeClr val="tx1"/>
                      </a:solidFill>
                    </a:rPr>
                    <a:t>方針に基づき、大阪府と</a:t>
                  </a:r>
                  <a:r>
                    <a:rPr kumimoji="1" lang="ja-JP" altLang="en-US" sz="1600" dirty="0" smtClean="0">
                      <a:solidFill>
                        <a:schemeClr val="tx1"/>
                      </a:solidFill>
                    </a:rPr>
                    <a:t>してめざしていく方向性を設定</a:t>
                  </a:r>
                  <a:endParaRPr kumimoji="1" lang="ja-JP" altLang="en-US" sz="1600" dirty="0">
                    <a:solidFill>
                      <a:schemeClr val="tx1"/>
                    </a:solidFill>
                  </a:endParaRPr>
                </a:p>
              </p:txBody>
            </p:sp>
            <p:sp>
              <p:nvSpPr>
                <p:cNvPr id="9" name="角丸四角形 8"/>
                <p:cNvSpPr/>
                <p:nvPr/>
              </p:nvSpPr>
              <p:spPr>
                <a:xfrm>
                  <a:off x="470793" y="2323917"/>
                  <a:ext cx="1211855" cy="24237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effectLst>
                        <a:outerShdw blurRad="38100" dist="38100" dir="2700000" algn="tl">
                          <a:srgbClr val="000000">
                            <a:alpha val="43137"/>
                          </a:srgbClr>
                        </a:outerShdw>
                      </a:effectLst>
                    </a:rPr>
                    <a:t>めざす目標</a:t>
                  </a:r>
                </a:p>
              </p:txBody>
            </p:sp>
          </p:grpSp>
          <p:sp>
            <p:nvSpPr>
              <p:cNvPr id="40" name="正方形/長方形 39"/>
              <p:cNvSpPr/>
              <p:nvPr/>
            </p:nvSpPr>
            <p:spPr>
              <a:xfrm>
                <a:off x="501124" y="3787838"/>
                <a:ext cx="2788093" cy="73230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ja-JP" altLang="en-US" sz="1600" dirty="0">
                    <a:solidFill>
                      <a:schemeClr val="tx1"/>
                    </a:solidFill>
                  </a:rPr>
                  <a:t>指標を達成するために、大阪府として取り組むもののうち、重点的なものを記載</a:t>
                </a:r>
              </a:p>
            </p:txBody>
          </p:sp>
          <p:sp>
            <p:nvSpPr>
              <p:cNvPr id="41" name="角丸四角形 40"/>
              <p:cNvSpPr/>
              <p:nvPr/>
            </p:nvSpPr>
            <p:spPr>
              <a:xfrm>
                <a:off x="494463" y="3732398"/>
                <a:ext cx="1740665" cy="20450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effectLst>
                      <a:outerShdw blurRad="38100" dist="38100" dir="2700000" algn="tl">
                        <a:srgbClr val="000000">
                          <a:alpha val="43137"/>
                        </a:srgbClr>
                      </a:outerShdw>
                    </a:effectLst>
                  </a:rPr>
                  <a:t>重点取組</a:t>
                </a:r>
              </a:p>
            </p:txBody>
          </p:sp>
        </p:grpSp>
        <p:sp>
          <p:nvSpPr>
            <p:cNvPr id="42" name="正方形/長方形 41"/>
            <p:cNvSpPr/>
            <p:nvPr/>
          </p:nvSpPr>
          <p:spPr>
            <a:xfrm>
              <a:off x="794080" y="2158462"/>
              <a:ext cx="264406" cy="20039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a:solidFill>
                    <a:schemeClr val="tx1"/>
                  </a:solidFill>
                </a:rPr>
                <a:t>振興基本</a:t>
              </a:r>
              <a:r>
                <a:rPr kumimoji="1" lang="ja-JP" altLang="en-US" b="1" dirty="0" smtClean="0">
                  <a:solidFill>
                    <a:schemeClr val="tx1"/>
                  </a:solidFill>
                </a:rPr>
                <a:t>計画</a:t>
              </a:r>
              <a:endParaRPr kumimoji="1" lang="ja-JP" altLang="en-US" b="1" dirty="0">
                <a:solidFill>
                  <a:schemeClr val="tx1"/>
                </a:solidFill>
              </a:endParaRPr>
            </a:p>
          </p:txBody>
        </p:sp>
        <p:sp>
          <p:nvSpPr>
            <p:cNvPr id="43" name="減算 42"/>
            <p:cNvSpPr/>
            <p:nvPr/>
          </p:nvSpPr>
          <p:spPr>
            <a:xfrm rot="5400000">
              <a:off x="3119338" y="3217121"/>
              <a:ext cx="680273" cy="300264"/>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1566126" y="5276396"/>
              <a:ext cx="3880164" cy="7824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ja-JP" altLang="en-US" sz="1600" dirty="0" smtClean="0">
                  <a:solidFill>
                    <a:schemeClr val="tx1"/>
                  </a:solidFill>
                </a:rPr>
                <a:t>重点取組をすすめるにあたっての具体的な事業などを記載</a:t>
              </a:r>
              <a:endParaRPr kumimoji="1" lang="en-US" altLang="ja-JP" sz="1600" dirty="0" smtClean="0">
                <a:solidFill>
                  <a:schemeClr val="tx1"/>
                </a:solidFill>
              </a:endParaRPr>
            </a:p>
          </p:txBody>
        </p:sp>
        <p:sp>
          <p:nvSpPr>
            <p:cNvPr id="45" name="角丸四角形 44"/>
            <p:cNvSpPr/>
            <p:nvPr/>
          </p:nvSpPr>
          <p:spPr>
            <a:xfrm>
              <a:off x="1565818" y="5151427"/>
              <a:ext cx="2459826" cy="19191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effectLst>
                    <a:outerShdw blurRad="38100" dist="38100" dir="2700000" algn="tl">
                      <a:srgbClr val="000000">
                        <a:alpha val="43137"/>
                      </a:srgbClr>
                    </a:outerShdw>
                  </a:effectLst>
                </a:rPr>
                <a:t>具体的事業等</a:t>
              </a:r>
            </a:p>
          </p:txBody>
        </p:sp>
        <p:sp>
          <p:nvSpPr>
            <p:cNvPr id="62" name="正方形/長方形 61"/>
            <p:cNvSpPr/>
            <p:nvPr/>
          </p:nvSpPr>
          <p:spPr>
            <a:xfrm>
              <a:off x="968667" y="4493094"/>
              <a:ext cx="264406" cy="16852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事業計画</a:t>
              </a:r>
              <a:endParaRPr kumimoji="1" lang="ja-JP" altLang="en-US" b="1" dirty="0">
                <a:solidFill>
                  <a:schemeClr val="tx1"/>
                </a:solidFill>
              </a:endParaRPr>
            </a:p>
          </p:txBody>
        </p:sp>
        <p:sp>
          <p:nvSpPr>
            <p:cNvPr id="49" name="減算 48"/>
            <p:cNvSpPr/>
            <p:nvPr/>
          </p:nvSpPr>
          <p:spPr>
            <a:xfrm rot="5400000">
              <a:off x="3010185" y="4670946"/>
              <a:ext cx="861361" cy="252000"/>
            </a:xfrm>
            <a:prstGeom prst="mathMinus">
              <a:avLst>
                <a:gd name="adj1" fmla="val 2352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 name="グループ化 5"/>
          <p:cNvGrpSpPr/>
          <p:nvPr/>
        </p:nvGrpSpPr>
        <p:grpSpPr>
          <a:xfrm>
            <a:off x="5932457" y="1380139"/>
            <a:ext cx="3491183" cy="4552031"/>
            <a:chOff x="7064800" y="2519052"/>
            <a:chExt cx="3491183" cy="3748985"/>
          </a:xfrm>
        </p:grpSpPr>
        <p:grpSp>
          <p:nvGrpSpPr>
            <p:cNvPr id="4" name="グループ化 3"/>
            <p:cNvGrpSpPr/>
            <p:nvPr/>
          </p:nvGrpSpPr>
          <p:grpSpPr>
            <a:xfrm>
              <a:off x="7064800" y="2519052"/>
              <a:ext cx="3491183" cy="3748985"/>
              <a:chOff x="7081129" y="2715000"/>
              <a:chExt cx="3491183" cy="3748985"/>
            </a:xfrm>
          </p:grpSpPr>
          <p:grpSp>
            <p:nvGrpSpPr>
              <p:cNvPr id="52" name="グループ化 51"/>
              <p:cNvGrpSpPr/>
              <p:nvPr/>
            </p:nvGrpSpPr>
            <p:grpSpPr>
              <a:xfrm>
                <a:off x="7322349" y="4073544"/>
                <a:ext cx="2991738" cy="2390441"/>
                <a:chOff x="7416661" y="4046135"/>
                <a:chExt cx="2991738" cy="2390441"/>
              </a:xfrm>
            </p:grpSpPr>
            <p:sp>
              <p:nvSpPr>
                <p:cNvPr id="55" name="フリーフォーム 54"/>
                <p:cNvSpPr/>
                <p:nvPr/>
              </p:nvSpPr>
              <p:spPr>
                <a:xfrm>
                  <a:off x="7416661" y="5518416"/>
                  <a:ext cx="2991738" cy="918160"/>
                </a:xfrm>
                <a:custGeom>
                  <a:avLst/>
                  <a:gdLst>
                    <a:gd name="connsiteX0" fmla="*/ 0 w 5083248"/>
                    <a:gd name="connsiteY0" fmla="*/ 0 h 918160"/>
                    <a:gd name="connsiteX1" fmla="*/ 5083248 w 5083248"/>
                    <a:gd name="connsiteY1" fmla="*/ 0 h 918160"/>
                    <a:gd name="connsiteX2" fmla="*/ 5083248 w 5083248"/>
                    <a:gd name="connsiteY2" fmla="*/ 918160 h 918160"/>
                    <a:gd name="connsiteX3" fmla="*/ 0 w 5083248"/>
                    <a:gd name="connsiteY3" fmla="*/ 918160 h 918160"/>
                    <a:gd name="connsiteX4" fmla="*/ 0 w 5083248"/>
                    <a:gd name="connsiteY4" fmla="*/ 0 h 918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3248" h="918160">
                      <a:moveTo>
                        <a:pt x="0" y="0"/>
                      </a:moveTo>
                      <a:lnTo>
                        <a:pt x="5083248" y="0"/>
                      </a:lnTo>
                      <a:lnTo>
                        <a:pt x="5083248" y="918160"/>
                      </a:lnTo>
                      <a:lnTo>
                        <a:pt x="0" y="9181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0031" tIns="0" rIns="0" bIns="0" numCol="1" spcCol="1270" anchor="t" anchorCtr="0">
                  <a:noAutofit/>
                </a:bodyPr>
                <a:lstStyle/>
                <a:p>
                  <a:pPr lvl="0" algn="ctr" defTabSz="889000">
                    <a:lnSpc>
                      <a:spcPts val="1200"/>
                    </a:lnSpc>
                    <a:spcBef>
                      <a:spcPct val="0"/>
                    </a:spcBef>
                    <a:spcAft>
                      <a:spcPct val="35000"/>
                    </a:spcAft>
                  </a:pPr>
                  <a:r>
                    <a:rPr kumimoji="1" lang="ja-JP" altLang="en-US" sz="1600" b="1" kern="1200" dirty="0">
                      <a:effectLst>
                        <a:outerShdw blurRad="38100" dist="38100" dir="2700000" algn="tl">
                          <a:srgbClr val="000000">
                            <a:alpha val="43137"/>
                          </a:srgbClr>
                        </a:outerShdw>
                      </a:effectLst>
                    </a:rPr>
                    <a:t>具体的事業</a:t>
                  </a:r>
                  <a:r>
                    <a:rPr kumimoji="1" lang="ja-JP" altLang="en-US" sz="1600" b="1" kern="1200" dirty="0" smtClean="0">
                      <a:effectLst>
                        <a:outerShdw blurRad="38100" dist="38100" dir="2700000" algn="tl">
                          <a:srgbClr val="000000">
                            <a:alpha val="43137"/>
                          </a:srgbClr>
                        </a:outerShdw>
                      </a:effectLst>
                    </a:rPr>
                    <a:t>等</a:t>
                  </a:r>
                  <a:r>
                    <a:rPr kumimoji="1" lang="ja-JP" altLang="en-US" sz="1600" b="1" dirty="0" smtClean="0">
                      <a:effectLst>
                        <a:outerShdw blurRad="38100" dist="38100" dir="2700000" algn="tl">
                          <a:srgbClr val="000000">
                            <a:alpha val="43137"/>
                          </a:srgbClr>
                        </a:outerShdw>
                      </a:effectLst>
                    </a:rPr>
                    <a:t>に</a:t>
                  </a:r>
                  <a:endParaRPr kumimoji="1" lang="en-US" altLang="ja-JP" sz="1600" b="1" kern="1200" dirty="0">
                    <a:effectLst>
                      <a:outerShdw blurRad="38100" dist="38100" dir="2700000" algn="tl">
                        <a:srgbClr val="000000">
                          <a:alpha val="43137"/>
                        </a:srgbClr>
                      </a:outerShdw>
                    </a:effectLst>
                  </a:endParaRPr>
                </a:p>
                <a:p>
                  <a:pPr lvl="0" algn="ctr" defTabSz="889000">
                    <a:lnSpc>
                      <a:spcPts val="1200"/>
                    </a:lnSpc>
                    <a:spcBef>
                      <a:spcPct val="0"/>
                    </a:spcBef>
                    <a:spcAft>
                      <a:spcPct val="35000"/>
                    </a:spcAft>
                  </a:pPr>
                  <a:r>
                    <a:rPr kumimoji="1" lang="ja-JP" altLang="en-US" sz="1600" b="1" kern="1200" dirty="0">
                      <a:effectLst>
                        <a:outerShdw blurRad="38100" dist="38100" dir="2700000" algn="tl">
                          <a:srgbClr val="000000">
                            <a:alpha val="43137"/>
                          </a:srgbClr>
                        </a:outerShdw>
                      </a:effectLst>
                    </a:rPr>
                    <a:t>目標（アウトプット</a:t>
                  </a:r>
                  <a:r>
                    <a:rPr kumimoji="1" lang="ja-JP" altLang="en-US" sz="1600" b="1" kern="1200" dirty="0" smtClean="0">
                      <a:effectLst>
                        <a:outerShdw blurRad="38100" dist="38100" dir="2700000" algn="tl">
                          <a:srgbClr val="000000">
                            <a:alpha val="43137"/>
                          </a:srgbClr>
                        </a:outerShdw>
                      </a:effectLst>
                    </a:rPr>
                    <a:t>）を設定し、</a:t>
                  </a:r>
                  <a:endParaRPr kumimoji="1" lang="en-US" altLang="ja-JP" sz="1600" b="1" kern="1200" dirty="0" smtClean="0">
                    <a:effectLst>
                      <a:outerShdw blurRad="38100" dist="38100" dir="2700000" algn="tl">
                        <a:srgbClr val="000000">
                          <a:alpha val="43137"/>
                        </a:srgbClr>
                      </a:outerShdw>
                    </a:effectLst>
                  </a:endParaRPr>
                </a:p>
                <a:p>
                  <a:pPr lvl="0" algn="ctr" defTabSz="889000">
                    <a:lnSpc>
                      <a:spcPts val="1200"/>
                    </a:lnSpc>
                    <a:spcBef>
                      <a:spcPct val="0"/>
                    </a:spcBef>
                    <a:spcAft>
                      <a:spcPct val="35000"/>
                    </a:spcAft>
                  </a:pPr>
                  <a:r>
                    <a:rPr kumimoji="1" lang="ja-JP" altLang="en-US" sz="1600" b="1" kern="1200" dirty="0" smtClean="0">
                      <a:effectLst>
                        <a:outerShdw blurRad="38100" dist="38100" dir="2700000" algn="tl">
                          <a:srgbClr val="000000">
                            <a:alpha val="43137"/>
                          </a:srgbClr>
                        </a:outerShdw>
                      </a:effectLst>
                    </a:rPr>
                    <a:t>事業等の進捗等を把握・</a:t>
                  </a:r>
                  <a:endParaRPr kumimoji="1" lang="ja-JP" altLang="en-US" sz="1600" b="1" kern="1200" dirty="0">
                    <a:effectLst>
                      <a:outerShdw blurRad="38100" dist="38100" dir="2700000" algn="tl">
                        <a:srgbClr val="000000">
                          <a:alpha val="43137"/>
                        </a:srgbClr>
                      </a:outerShdw>
                    </a:effectLst>
                  </a:endParaRPr>
                </a:p>
              </p:txBody>
            </p:sp>
            <p:sp>
              <p:nvSpPr>
                <p:cNvPr id="57" name="フリーフォーム 56"/>
                <p:cNvSpPr/>
                <p:nvPr/>
              </p:nvSpPr>
              <p:spPr>
                <a:xfrm>
                  <a:off x="7796152" y="4046135"/>
                  <a:ext cx="1219978" cy="1728302"/>
                </a:xfrm>
                <a:custGeom>
                  <a:avLst/>
                  <a:gdLst>
                    <a:gd name="connsiteX0" fmla="*/ 0 w 1219978"/>
                    <a:gd name="connsiteY0" fmla="*/ 0 h 1728302"/>
                    <a:gd name="connsiteX1" fmla="*/ 1219978 w 1219978"/>
                    <a:gd name="connsiteY1" fmla="*/ 0 h 1728302"/>
                    <a:gd name="connsiteX2" fmla="*/ 1219978 w 1219978"/>
                    <a:gd name="connsiteY2" fmla="*/ 1728302 h 1728302"/>
                    <a:gd name="connsiteX3" fmla="*/ 0 w 1219978"/>
                    <a:gd name="connsiteY3" fmla="*/ 1728302 h 1728302"/>
                    <a:gd name="connsiteX4" fmla="*/ 0 w 1219978"/>
                    <a:gd name="connsiteY4" fmla="*/ 0 h 1728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78" h="1728302">
                      <a:moveTo>
                        <a:pt x="0" y="0"/>
                      </a:moveTo>
                      <a:lnTo>
                        <a:pt x="1219978" y="0"/>
                      </a:lnTo>
                      <a:lnTo>
                        <a:pt x="1219978" y="1728302"/>
                      </a:lnTo>
                      <a:lnTo>
                        <a:pt x="0" y="17283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6595" tIns="0" rIns="0" bIns="0" numCol="1" spcCol="1270" anchor="t" anchorCtr="0">
                  <a:noAutofit/>
                </a:bodyPr>
                <a:lstStyle/>
                <a:p>
                  <a:pPr lvl="0" algn="l" defTabSz="933450">
                    <a:lnSpc>
                      <a:spcPct val="90000"/>
                    </a:lnSpc>
                    <a:spcBef>
                      <a:spcPct val="0"/>
                    </a:spcBef>
                    <a:spcAft>
                      <a:spcPct val="35000"/>
                    </a:spcAft>
                  </a:pPr>
                  <a:endParaRPr kumimoji="1" lang="ja-JP" altLang="en-US" sz="2100" kern="1200"/>
                </a:p>
              </p:txBody>
            </p:sp>
          </p:grpSp>
          <p:sp>
            <p:nvSpPr>
              <p:cNvPr id="60" name="フリーフォーム 59"/>
              <p:cNvSpPr/>
              <p:nvPr/>
            </p:nvSpPr>
            <p:spPr>
              <a:xfrm>
                <a:off x="7413249" y="2715000"/>
                <a:ext cx="2991738" cy="918160"/>
              </a:xfrm>
              <a:custGeom>
                <a:avLst/>
                <a:gdLst>
                  <a:gd name="connsiteX0" fmla="*/ 0 w 5083248"/>
                  <a:gd name="connsiteY0" fmla="*/ 0 h 918160"/>
                  <a:gd name="connsiteX1" fmla="*/ 5083248 w 5083248"/>
                  <a:gd name="connsiteY1" fmla="*/ 0 h 918160"/>
                  <a:gd name="connsiteX2" fmla="*/ 5083248 w 5083248"/>
                  <a:gd name="connsiteY2" fmla="*/ 918160 h 918160"/>
                  <a:gd name="connsiteX3" fmla="*/ 0 w 5083248"/>
                  <a:gd name="connsiteY3" fmla="*/ 918160 h 918160"/>
                  <a:gd name="connsiteX4" fmla="*/ 0 w 5083248"/>
                  <a:gd name="connsiteY4" fmla="*/ 0 h 918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3248" h="918160">
                    <a:moveTo>
                      <a:pt x="0" y="0"/>
                    </a:moveTo>
                    <a:lnTo>
                      <a:pt x="5083248" y="0"/>
                    </a:lnTo>
                    <a:lnTo>
                      <a:pt x="5083248" y="918160"/>
                    </a:lnTo>
                    <a:lnTo>
                      <a:pt x="0" y="9181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0031" tIns="0" rIns="0" bIns="0" numCol="1" spcCol="1270" anchor="ctr" anchorCtr="0">
                <a:noAutofit/>
              </a:bodyPr>
              <a:lstStyle/>
              <a:p>
                <a:pPr lvl="0" algn="ctr" defTabSz="889000">
                  <a:lnSpc>
                    <a:spcPts val="1200"/>
                  </a:lnSpc>
                  <a:spcBef>
                    <a:spcPct val="0"/>
                  </a:spcBef>
                  <a:spcAft>
                    <a:spcPct val="35000"/>
                  </a:spcAft>
                </a:pPr>
                <a:r>
                  <a:rPr kumimoji="1" lang="ja-JP" altLang="en-US" sz="1600" b="1" kern="1200" dirty="0" smtClean="0">
                    <a:effectLst>
                      <a:outerShdw blurRad="38100" dist="38100" dir="2700000" algn="tl">
                        <a:srgbClr val="000000">
                          <a:alpha val="43137"/>
                        </a:srgbClr>
                      </a:outerShdw>
                    </a:effectLst>
                  </a:rPr>
                  <a:t>重点取組の推進により生じる、</a:t>
                </a:r>
                <a:endParaRPr kumimoji="1" lang="en-US" altLang="ja-JP" sz="1600" b="1" kern="1200" dirty="0" smtClean="0">
                  <a:effectLst>
                    <a:outerShdw blurRad="38100" dist="38100" dir="2700000" algn="tl">
                      <a:srgbClr val="000000">
                        <a:alpha val="43137"/>
                      </a:srgbClr>
                    </a:outerShdw>
                  </a:effectLst>
                </a:endParaRPr>
              </a:p>
              <a:p>
                <a:pPr lvl="0" algn="ctr" defTabSz="889000">
                  <a:lnSpc>
                    <a:spcPts val="1200"/>
                  </a:lnSpc>
                  <a:spcBef>
                    <a:spcPct val="0"/>
                  </a:spcBef>
                  <a:spcAft>
                    <a:spcPct val="35000"/>
                  </a:spcAft>
                </a:pPr>
                <a:r>
                  <a:rPr kumimoji="1" lang="ja-JP" altLang="en-US" sz="1600" b="1" dirty="0" smtClean="0">
                    <a:effectLst>
                      <a:outerShdw blurRad="38100" dist="38100" dir="2700000" algn="tl">
                        <a:srgbClr val="000000">
                          <a:alpha val="43137"/>
                        </a:srgbClr>
                      </a:outerShdw>
                    </a:effectLst>
                  </a:rPr>
                  <a:t>指標（アウトカム）も設定し、</a:t>
                </a:r>
                <a:endParaRPr kumimoji="1" lang="en-US" altLang="ja-JP" sz="1600" b="1" dirty="0" smtClean="0">
                  <a:effectLst>
                    <a:outerShdw blurRad="38100" dist="38100" dir="2700000" algn="tl">
                      <a:srgbClr val="000000">
                        <a:alpha val="43137"/>
                      </a:srgbClr>
                    </a:outerShdw>
                  </a:effectLst>
                </a:endParaRPr>
              </a:p>
              <a:p>
                <a:pPr lvl="0" algn="ctr" defTabSz="889000">
                  <a:lnSpc>
                    <a:spcPts val="1200"/>
                  </a:lnSpc>
                  <a:spcBef>
                    <a:spcPct val="0"/>
                  </a:spcBef>
                  <a:spcAft>
                    <a:spcPct val="35000"/>
                  </a:spcAft>
                </a:pPr>
                <a:r>
                  <a:rPr kumimoji="1" lang="ja-JP" altLang="en-US" sz="1600" b="1" kern="1200" dirty="0" smtClean="0">
                    <a:effectLst>
                      <a:outerShdw blurRad="38100" dist="38100" dir="2700000" algn="tl">
                        <a:srgbClr val="000000">
                          <a:alpha val="43137"/>
                        </a:srgbClr>
                      </a:outerShdw>
                    </a:effectLst>
                  </a:rPr>
                  <a:t>めざす目標を具体化する</a:t>
                </a:r>
                <a:endParaRPr kumimoji="1" lang="ja-JP" altLang="en-US" sz="1600" b="1" kern="1200" dirty="0">
                  <a:effectLst>
                    <a:outerShdw blurRad="38100" dist="38100" dir="2700000" algn="tl">
                      <a:srgbClr val="000000">
                        <a:alpha val="43137"/>
                      </a:srgbClr>
                    </a:outerShdw>
                  </a:effectLst>
                </a:endParaRPr>
              </a:p>
            </p:txBody>
          </p:sp>
          <p:sp>
            <p:nvSpPr>
              <p:cNvPr id="66" name="フリーフォーム 65"/>
              <p:cNvSpPr/>
              <p:nvPr/>
            </p:nvSpPr>
            <p:spPr>
              <a:xfrm>
                <a:off x="7081129" y="4217119"/>
                <a:ext cx="3491183" cy="918160"/>
              </a:xfrm>
              <a:custGeom>
                <a:avLst/>
                <a:gdLst>
                  <a:gd name="connsiteX0" fmla="*/ 0 w 5083248"/>
                  <a:gd name="connsiteY0" fmla="*/ 0 h 918160"/>
                  <a:gd name="connsiteX1" fmla="*/ 5083248 w 5083248"/>
                  <a:gd name="connsiteY1" fmla="*/ 0 h 918160"/>
                  <a:gd name="connsiteX2" fmla="*/ 5083248 w 5083248"/>
                  <a:gd name="connsiteY2" fmla="*/ 918160 h 918160"/>
                  <a:gd name="connsiteX3" fmla="*/ 0 w 5083248"/>
                  <a:gd name="connsiteY3" fmla="*/ 918160 h 918160"/>
                  <a:gd name="connsiteX4" fmla="*/ 0 w 5083248"/>
                  <a:gd name="connsiteY4" fmla="*/ 0 h 918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3248" h="918160">
                    <a:moveTo>
                      <a:pt x="0" y="0"/>
                    </a:moveTo>
                    <a:lnTo>
                      <a:pt x="5083248" y="0"/>
                    </a:lnTo>
                    <a:lnTo>
                      <a:pt x="5083248" y="918160"/>
                    </a:lnTo>
                    <a:lnTo>
                      <a:pt x="0" y="9181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0031" tIns="0" rIns="0" bIns="0" numCol="1" spcCol="1270" anchor="t" anchorCtr="0">
                <a:noAutofit/>
              </a:bodyPr>
              <a:lstStyle/>
              <a:p>
                <a:pPr lvl="0" algn="ctr" defTabSz="889000">
                  <a:lnSpc>
                    <a:spcPts val="1200"/>
                  </a:lnSpc>
                  <a:spcBef>
                    <a:spcPct val="0"/>
                  </a:spcBef>
                  <a:spcAft>
                    <a:spcPct val="35000"/>
                  </a:spcAft>
                </a:pPr>
                <a:r>
                  <a:rPr kumimoji="1" lang="ja-JP" altLang="en-US" sz="1600" b="1" kern="1200" dirty="0">
                    <a:effectLst>
                      <a:outerShdw blurRad="38100" dist="38100" dir="2700000" algn="tl">
                        <a:srgbClr val="000000">
                          <a:alpha val="43137"/>
                        </a:srgbClr>
                      </a:outerShdw>
                    </a:effectLst>
                  </a:rPr>
                  <a:t>具体的事業等</a:t>
                </a:r>
                <a:r>
                  <a:rPr kumimoji="1" lang="ja-JP" altLang="en-US" sz="1600" b="1" kern="1200" dirty="0" smtClean="0">
                    <a:effectLst>
                      <a:outerShdw blurRad="38100" dist="38100" dir="2700000" algn="tl">
                        <a:srgbClr val="000000">
                          <a:alpha val="43137"/>
                        </a:srgbClr>
                      </a:outerShdw>
                    </a:effectLst>
                  </a:rPr>
                  <a:t>の</a:t>
                </a:r>
                <a:endParaRPr kumimoji="1" lang="en-US" altLang="ja-JP" sz="1600" b="1" kern="1200" dirty="0" smtClean="0">
                  <a:effectLst>
                    <a:outerShdw blurRad="38100" dist="38100" dir="2700000" algn="tl">
                      <a:srgbClr val="000000">
                        <a:alpha val="43137"/>
                      </a:srgbClr>
                    </a:outerShdw>
                  </a:effectLst>
                </a:endParaRPr>
              </a:p>
              <a:p>
                <a:pPr lvl="0" algn="ctr" defTabSz="889000">
                  <a:lnSpc>
                    <a:spcPts val="1200"/>
                  </a:lnSpc>
                  <a:spcBef>
                    <a:spcPct val="0"/>
                  </a:spcBef>
                  <a:spcAft>
                    <a:spcPct val="35000"/>
                  </a:spcAft>
                </a:pPr>
                <a:r>
                  <a:rPr kumimoji="1" lang="ja-JP" altLang="en-US" sz="1600" b="1" kern="1200" dirty="0" smtClean="0">
                    <a:effectLst>
                      <a:outerShdw blurRad="38100" dist="38100" dir="2700000" algn="tl">
                        <a:srgbClr val="000000">
                          <a:alpha val="43137"/>
                        </a:srgbClr>
                      </a:outerShdw>
                    </a:effectLst>
                  </a:rPr>
                  <a:t>目標</a:t>
                </a:r>
                <a:r>
                  <a:rPr kumimoji="1" lang="ja-JP" altLang="en-US" sz="1600" b="1" kern="1200" dirty="0">
                    <a:effectLst>
                      <a:outerShdw blurRad="38100" dist="38100" dir="2700000" algn="tl">
                        <a:srgbClr val="000000">
                          <a:alpha val="43137"/>
                        </a:srgbClr>
                      </a:outerShdw>
                    </a:effectLst>
                  </a:rPr>
                  <a:t>達成により、</a:t>
                </a:r>
              </a:p>
              <a:p>
                <a:pPr lvl="0" algn="ctr" defTabSz="889000">
                  <a:lnSpc>
                    <a:spcPts val="1200"/>
                  </a:lnSpc>
                  <a:spcBef>
                    <a:spcPct val="0"/>
                  </a:spcBef>
                  <a:spcAft>
                    <a:spcPct val="35000"/>
                  </a:spcAft>
                </a:pPr>
                <a:r>
                  <a:rPr kumimoji="1" lang="ja-JP" altLang="en-US" sz="1600" b="1" dirty="0">
                    <a:effectLst>
                      <a:outerShdw blurRad="38100" dist="38100" dir="2700000" algn="tl">
                        <a:srgbClr val="000000">
                          <a:alpha val="43137"/>
                        </a:srgbClr>
                      </a:outerShdw>
                    </a:effectLst>
                  </a:rPr>
                  <a:t>重点取組</a:t>
                </a:r>
                <a:r>
                  <a:rPr kumimoji="1" lang="ja-JP" altLang="en-US" sz="1600" b="1" dirty="0" smtClean="0">
                    <a:effectLst>
                      <a:outerShdw blurRad="38100" dist="38100" dir="2700000" algn="tl">
                        <a:srgbClr val="000000">
                          <a:alpha val="43137"/>
                        </a:srgbClr>
                      </a:outerShdw>
                    </a:effectLst>
                  </a:rPr>
                  <a:t>を確実に</a:t>
                </a:r>
                <a:r>
                  <a:rPr kumimoji="1" lang="ja-JP" altLang="en-US" sz="1600" b="1" dirty="0">
                    <a:effectLst>
                      <a:outerShdw blurRad="38100" dist="38100" dir="2700000" algn="tl">
                        <a:srgbClr val="000000">
                          <a:alpha val="43137"/>
                        </a:srgbClr>
                      </a:outerShdw>
                    </a:effectLst>
                  </a:rPr>
                  <a:t>推進</a:t>
                </a:r>
                <a:endParaRPr kumimoji="1" lang="en-US" altLang="ja-JP" sz="1600" b="1" dirty="0">
                  <a:effectLst>
                    <a:outerShdw blurRad="38100" dist="38100" dir="2700000" algn="tl">
                      <a:srgbClr val="000000">
                        <a:alpha val="43137"/>
                      </a:srgbClr>
                    </a:outerShdw>
                  </a:effectLst>
                </a:endParaRPr>
              </a:p>
            </p:txBody>
          </p:sp>
        </p:grpSp>
        <p:sp>
          <p:nvSpPr>
            <p:cNvPr id="50" name="上下矢印 49"/>
            <p:cNvSpPr/>
            <p:nvPr/>
          </p:nvSpPr>
          <p:spPr>
            <a:xfrm>
              <a:off x="8458989" y="3351175"/>
              <a:ext cx="685800" cy="441383"/>
            </a:xfrm>
            <a:prstGeom prst="upDownArrow">
              <a:avLst>
                <a:gd name="adj1" fmla="val 50000"/>
                <a:gd name="adj2" fmla="val 35714"/>
              </a:avLst>
            </a:prstGeom>
            <a:solidFill>
              <a:srgbClr val="FF000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上下矢印 50"/>
            <p:cNvSpPr/>
            <p:nvPr/>
          </p:nvSpPr>
          <p:spPr>
            <a:xfrm>
              <a:off x="8458989" y="4763379"/>
              <a:ext cx="685800" cy="441383"/>
            </a:xfrm>
            <a:prstGeom prst="upDownArrow">
              <a:avLst>
                <a:gd name="adj1" fmla="val 50000"/>
                <a:gd name="adj2" fmla="val 35714"/>
              </a:avLst>
            </a:prstGeom>
            <a:solidFill>
              <a:srgbClr val="FF000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フリーフォーム 28"/>
          <p:cNvSpPr/>
          <p:nvPr/>
        </p:nvSpPr>
        <p:spPr>
          <a:xfrm>
            <a:off x="655001" y="5987338"/>
            <a:ext cx="5898168" cy="457478"/>
          </a:xfrm>
          <a:custGeom>
            <a:avLst/>
            <a:gdLst>
              <a:gd name="connsiteX0" fmla="*/ 0 w 5083248"/>
              <a:gd name="connsiteY0" fmla="*/ 0 h 918160"/>
              <a:gd name="connsiteX1" fmla="*/ 5083248 w 5083248"/>
              <a:gd name="connsiteY1" fmla="*/ 0 h 918160"/>
              <a:gd name="connsiteX2" fmla="*/ 5083248 w 5083248"/>
              <a:gd name="connsiteY2" fmla="*/ 918160 h 918160"/>
              <a:gd name="connsiteX3" fmla="*/ 0 w 5083248"/>
              <a:gd name="connsiteY3" fmla="*/ 918160 h 918160"/>
              <a:gd name="connsiteX4" fmla="*/ 0 w 5083248"/>
              <a:gd name="connsiteY4" fmla="*/ 0 h 918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3248" h="918160">
                <a:moveTo>
                  <a:pt x="0" y="0"/>
                </a:moveTo>
                <a:lnTo>
                  <a:pt x="5083248" y="0"/>
                </a:lnTo>
                <a:lnTo>
                  <a:pt x="5083248" y="918160"/>
                </a:lnTo>
                <a:lnTo>
                  <a:pt x="0" y="9181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0031" tIns="0" rIns="0" bIns="0" numCol="1" spcCol="1270" anchor="t" anchorCtr="0">
            <a:noAutofit/>
          </a:bodyPr>
          <a:lstStyle/>
          <a:p>
            <a:pPr marL="182563" lvl="0" indent="-182563" defTabSz="889000">
              <a:lnSpc>
                <a:spcPts val="1800"/>
              </a:lnSpc>
              <a:spcBef>
                <a:spcPct val="0"/>
              </a:spcBef>
              <a:spcAft>
                <a:spcPct val="35000"/>
              </a:spcAft>
            </a:pPr>
            <a:r>
              <a:rPr kumimoji="1" lang="ja-JP" altLang="en-US" sz="1200" kern="1200" dirty="0" smtClean="0"/>
              <a:t>＊</a:t>
            </a:r>
            <a:r>
              <a:rPr kumimoji="1" lang="ja-JP" altLang="en-US" sz="1200" dirty="0" smtClean="0"/>
              <a:t>振興</a:t>
            </a:r>
            <a:r>
              <a:rPr kumimoji="1" lang="ja-JP" altLang="en-US" sz="1200" dirty="0"/>
              <a:t>基本</a:t>
            </a:r>
            <a:r>
              <a:rPr kumimoji="1" lang="ja-JP" altLang="en-US" sz="1200" dirty="0" smtClean="0"/>
              <a:t>計画では、小学校、中学校、高校、支援学校などの校種を超えたとりまとめを行い、</a:t>
            </a:r>
            <a:r>
              <a:rPr kumimoji="1" lang="ja-JP" altLang="en-US" sz="1200" dirty="0" smtClean="0">
                <a:solidFill>
                  <a:prstClr val="black">
                    <a:hueOff val="0"/>
                    <a:satOff val="0"/>
                    <a:lumOff val="0"/>
                    <a:alphaOff val="0"/>
                  </a:prstClr>
                </a:solidFill>
              </a:rPr>
              <a:t>事業計画では、具体的事業等を整理し、校種別に取組みを記載。</a:t>
            </a:r>
            <a:endParaRPr kumimoji="1" lang="en-US" altLang="ja-JP" sz="1200" dirty="0">
              <a:solidFill>
                <a:prstClr val="black">
                  <a:hueOff val="0"/>
                  <a:satOff val="0"/>
                  <a:lumOff val="0"/>
                  <a:alphaOff val="0"/>
                </a:prstClr>
              </a:solidFill>
            </a:endParaRPr>
          </a:p>
        </p:txBody>
      </p:sp>
      <p:sp>
        <p:nvSpPr>
          <p:cNvPr id="5" name="正方形/長方形 4"/>
          <p:cNvSpPr/>
          <p:nvPr/>
        </p:nvSpPr>
        <p:spPr>
          <a:xfrm>
            <a:off x="655000" y="3218161"/>
            <a:ext cx="325730" cy="261610"/>
          </a:xfrm>
          <a:prstGeom prst="rect">
            <a:avLst/>
          </a:prstGeom>
        </p:spPr>
        <p:txBody>
          <a:bodyPr wrap="none">
            <a:spAutoFit/>
          </a:bodyPr>
          <a:lstStyle/>
          <a:p>
            <a:r>
              <a:rPr kumimoji="1" lang="ja-JP" altLang="en-US" sz="1100" b="1" dirty="0" smtClean="0"/>
              <a:t>＊</a:t>
            </a:r>
            <a:endParaRPr lang="ja-JP" altLang="en-US" sz="1100" dirty="0"/>
          </a:p>
        </p:txBody>
      </p:sp>
      <p:sp>
        <p:nvSpPr>
          <p:cNvPr id="33" name="正方形/長方形 32"/>
          <p:cNvSpPr/>
          <p:nvPr/>
        </p:nvSpPr>
        <p:spPr>
          <a:xfrm>
            <a:off x="806403" y="5201887"/>
            <a:ext cx="325730" cy="261610"/>
          </a:xfrm>
          <a:prstGeom prst="rect">
            <a:avLst/>
          </a:prstGeom>
        </p:spPr>
        <p:txBody>
          <a:bodyPr wrap="none">
            <a:spAutoFit/>
          </a:bodyPr>
          <a:lstStyle/>
          <a:p>
            <a:r>
              <a:rPr kumimoji="1" lang="ja-JP" altLang="en-US" sz="1100" b="1" dirty="0" smtClean="0"/>
              <a:t>＊</a:t>
            </a:r>
            <a:endParaRPr lang="ja-JP" altLang="en-US" sz="1100" dirty="0"/>
          </a:p>
        </p:txBody>
      </p:sp>
      <p:sp>
        <p:nvSpPr>
          <p:cNvPr id="3" name="スライド番号プレースホルダー 2"/>
          <p:cNvSpPr>
            <a:spLocks noGrp="1"/>
          </p:cNvSpPr>
          <p:nvPr>
            <p:ph type="sldNum" sz="quarter" idx="12"/>
          </p:nvPr>
        </p:nvSpPr>
        <p:spPr/>
        <p:txBody>
          <a:bodyPr/>
          <a:lstStyle/>
          <a:p>
            <a:fld id="{20607042-D53A-4E69-917E-B6250902E102}" type="slidenum">
              <a:rPr kumimoji="1" lang="ja-JP" altLang="en-US" smtClean="0"/>
              <a:t>20</a:t>
            </a:fld>
            <a:endParaRPr kumimoji="1" lang="ja-JP" altLang="en-US" dirty="0"/>
          </a:p>
        </p:txBody>
      </p:sp>
    </p:spTree>
    <p:extLst>
      <p:ext uri="{BB962C8B-B14F-4D97-AF65-F5344CB8AC3E}">
        <p14:creationId xmlns:p14="http://schemas.microsoft.com/office/powerpoint/2010/main" val="3302019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530" y="741585"/>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第１章　大阪府教育振興基本計画の策定にあたって</a:t>
            </a:r>
          </a:p>
        </p:txBody>
      </p:sp>
      <p:sp>
        <p:nvSpPr>
          <p:cNvPr id="15" name="正方形/長方形 14"/>
          <p:cNvSpPr/>
          <p:nvPr/>
        </p:nvSpPr>
        <p:spPr>
          <a:xfrm>
            <a:off x="163285" y="1148498"/>
            <a:ext cx="3240000" cy="324000"/>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ot="0" spcFirstLastPara="0" vert="horz" wrap="square" lIns="0" tIns="72000" rIns="0" bIns="0" numCol="1" spcCol="0" rtlCol="0" fromWordArt="0" anchor="ctr" anchorCtr="0" forceAA="0" compatLnSpc="1">
            <a:prstTxWarp prst="textNoShape">
              <a:avLst/>
            </a:prstTxWarp>
            <a:noAutofit/>
          </a:bodyPr>
          <a:lstStyle/>
          <a:p>
            <a:pPr algn="ctr">
              <a:lnSpc>
                <a:spcPts val="1800"/>
              </a:lnSpc>
              <a:spcAft>
                <a:spcPts val="0"/>
              </a:spcAft>
            </a:pPr>
            <a:r>
              <a:rPr lang="ja-JP" altLang="en-US" sz="16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策定の趣旨</a:t>
            </a:r>
            <a:endParaRPr lang="ja-JP" sz="16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正方形/長方形 11"/>
          <p:cNvSpPr/>
          <p:nvPr/>
        </p:nvSpPr>
        <p:spPr>
          <a:xfrm>
            <a:off x="295393" y="5275450"/>
            <a:ext cx="9552213" cy="1538883"/>
          </a:xfrm>
          <a:prstGeom prst="rect">
            <a:avLst/>
          </a:prstGeom>
        </p:spPr>
        <p:txBody>
          <a:bodyPr wrap="square" lIns="0" tIns="0" rIns="0" bIns="0">
            <a:spAutoFit/>
          </a:bodyPr>
          <a:lstStyle/>
          <a:p>
            <a:pPr algn="just">
              <a:lnSpc>
                <a:spcPts val="2000"/>
              </a:lnSpc>
              <a:spcAft>
                <a:spcPts val="0"/>
              </a:spcAft>
            </a:pPr>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○計画の位置づけ</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2000"/>
              </a:lnSpc>
              <a:spcAft>
                <a:spcPts val="0"/>
              </a:spcAft>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　▷「教育基本法」第１７条第２項及び「大阪府教育行政基本条例」第３条に規定する計画</a:t>
            </a:r>
            <a:endParaRPr lang="en-US"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2000"/>
              </a:lnSpc>
              <a:spcAft>
                <a:spcPts val="0"/>
              </a:spcAft>
            </a:pPr>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○計画の期間</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2000"/>
              </a:lnSpc>
              <a:spcAft>
                <a:spcPts val="0"/>
              </a:spcAft>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　▷令和５～１４年度までの１０年間</a:t>
            </a:r>
            <a:endParaRPr lang="en-US"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2000"/>
              </a:lnSpc>
              <a:spcAft>
                <a:spcPts val="0"/>
              </a:spcAft>
            </a:pPr>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○事業計画の作成</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2000"/>
              </a:lnSpc>
              <a:spcAft>
                <a:spcPts val="0"/>
              </a:spcAft>
            </a:pP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　▷本計画に掲げた目標の実現に向け、令和５～９年度までを計画期間とする前期事業計画を別途作成</a:t>
            </a:r>
            <a:endParaRPr lang="en-US"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7" name="正方形/長方形 16"/>
          <p:cNvSpPr/>
          <p:nvPr/>
        </p:nvSpPr>
        <p:spPr>
          <a:xfrm>
            <a:off x="163285" y="4878658"/>
            <a:ext cx="3240000" cy="324000"/>
          </a:xfrm>
          <a:prstGeom prst="rect">
            <a:avLst/>
          </a:prstGeom>
          <a:solidFill>
            <a:schemeClr val="tx1"/>
          </a:solidFill>
          <a:ln w="12700" cap="flat" cmpd="sng" algn="ctr">
            <a:noFill/>
            <a:prstDash val="solid"/>
            <a:miter lim="800000"/>
          </a:ln>
          <a:effectLst>
            <a:outerShdw blurRad="50800" dist="38100" dir="2700000" algn="tl" rotWithShape="0">
              <a:prstClr val="black">
                <a:alpha val="40000"/>
              </a:prstClr>
            </a:outerShdw>
          </a:effectLst>
        </p:spPr>
        <p:txBody>
          <a:bodyPr rot="0" spcFirstLastPara="0" vert="horz" wrap="square" lIns="0" tIns="72000" rIns="0" bIns="0" numCol="1" spcCol="0" rtlCol="0" fromWordArt="0" anchor="ctr" anchorCtr="0" forceAA="0" compatLnSpc="1">
            <a:prstTxWarp prst="textNoShape">
              <a:avLst/>
            </a:prstTxWarp>
            <a:noAutofit/>
          </a:bodyPr>
          <a:lstStyle/>
          <a:p>
            <a:pPr algn="ctr">
              <a:lnSpc>
                <a:spcPts val="1800"/>
              </a:lnSpc>
              <a:spcAft>
                <a:spcPts val="0"/>
              </a:spcAft>
            </a:pPr>
            <a:r>
              <a:rPr lang="ja-JP" altLang="en-US" sz="1600" b="1" kern="1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計画の位置づけ、計画期間等</a:t>
            </a:r>
            <a:endParaRPr lang="ja-JP" sz="1600" b="1"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0" name="フローチャート: 代替処理 19">
            <a:extLst>
              <a:ext uri="{FF2B5EF4-FFF2-40B4-BE49-F238E27FC236}">
                <a16:creationId xmlns:a16="http://schemas.microsoft.com/office/drawing/2014/main" id="{940F794B-C073-430C-8AFD-605379ED372A}"/>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正方形/長方形 5"/>
          <p:cNvSpPr/>
          <p:nvPr/>
        </p:nvSpPr>
        <p:spPr>
          <a:xfrm>
            <a:off x="163285" y="1481554"/>
            <a:ext cx="9367081" cy="3529171"/>
          </a:xfrm>
          <a:prstGeom prst="rect">
            <a:avLst/>
          </a:prstGeom>
        </p:spPr>
        <p:txBody>
          <a:bodyPr wrap="square">
            <a:spAutoFit/>
          </a:bodyPr>
          <a:lstStyle/>
          <a:p>
            <a:pPr marL="174625" indent="-174625"/>
            <a:r>
              <a:rPr lang="ja-JP" altLang="en-US" sz="1400" dirty="0"/>
              <a:t>○大阪府では、子どもたちが、次代の社会を担う自立した大人となっていけるような力をはぐくむため、平成</a:t>
            </a:r>
            <a:r>
              <a:rPr lang="en-US" altLang="ja-JP" sz="1400" dirty="0"/>
              <a:t>25</a:t>
            </a:r>
            <a:r>
              <a:rPr lang="ja-JP" altLang="en-US" sz="1400" dirty="0"/>
              <a:t>年に教育の振興に関する基本的な目標や施策を総合的かつ計画的に推進するため「第１次大阪府教育振興基本計画」を策定して</a:t>
            </a:r>
            <a:r>
              <a:rPr lang="ja-JP" altLang="en-US" sz="1400" dirty="0" smtClean="0"/>
              <a:t>いる。</a:t>
            </a:r>
            <a:endParaRPr lang="ja-JP" altLang="en-US" sz="1400" dirty="0"/>
          </a:p>
          <a:p>
            <a:endParaRPr lang="en-US" altLang="ja-JP" sz="1400" dirty="0"/>
          </a:p>
          <a:p>
            <a:pPr marL="174625" indent="-174625"/>
            <a:r>
              <a:rPr lang="ja-JP" altLang="en-US" sz="1400" dirty="0"/>
              <a:t>○この間、加速化する人口減少・少子高齢化や</a:t>
            </a:r>
            <a:r>
              <a:rPr lang="en-US" altLang="ja-JP" sz="1400" dirty="0"/>
              <a:t>Society5.0</a:t>
            </a:r>
            <a:r>
              <a:rPr lang="ja-JP" altLang="en-US" sz="1400" dirty="0"/>
              <a:t>時代の到来、グローバル化・国際化の</a:t>
            </a:r>
            <a:r>
              <a:rPr lang="ja-JP" altLang="en-US" sz="1400" dirty="0" smtClean="0"/>
              <a:t>進展</a:t>
            </a:r>
            <a:r>
              <a:rPr lang="ja-JP" altLang="en-US" sz="1400" dirty="0"/>
              <a:t>、</a:t>
            </a:r>
            <a:r>
              <a:rPr lang="ja-JP" altLang="en-US" sz="1400" dirty="0" smtClean="0"/>
              <a:t>さらに</a:t>
            </a:r>
            <a:r>
              <a:rPr lang="ja-JP" altLang="en-US" sz="1400" dirty="0"/>
              <a:t>は長期化するコロナ禍などにより社会・経済が大きく変化して</a:t>
            </a:r>
            <a:r>
              <a:rPr lang="ja-JP" altLang="en-US" sz="1400" dirty="0" smtClean="0"/>
              <a:t>きた。子ども</a:t>
            </a:r>
            <a:r>
              <a:rPr lang="ja-JP" altLang="en-US" sz="1400" dirty="0"/>
              <a:t>の教育ニーズも変化、多様化し、府内においては、支援学級に在籍する生徒の府立高校への進学者や日本語指導が必要な児童</a:t>
            </a:r>
            <a:r>
              <a:rPr lang="ja-JP" altLang="en-US" sz="1400" dirty="0" smtClean="0"/>
              <a:t>生徒等の</a:t>
            </a:r>
            <a:r>
              <a:rPr lang="ja-JP" altLang="en-US" sz="1400" dirty="0"/>
              <a:t>増加、公立高校と私立高校の志願者割合比率の流動化、府立高校志願者の二極化などが生じて</a:t>
            </a:r>
            <a:r>
              <a:rPr lang="ja-JP" altLang="en-US" sz="1400" dirty="0" smtClean="0"/>
              <a:t>いる。</a:t>
            </a:r>
            <a:endParaRPr lang="en-US" altLang="ja-JP" sz="1400" dirty="0"/>
          </a:p>
          <a:p>
            <a:pPr marL="174625" indent="-174625"/>
            <a:endParaRPr lang="en-US" altLang="ja-JP" sz="1400" dirty="0"/>
          </a:p>
          <a:p>
            <a:pPr marL="174625" indent="-174625"/>
            <a:r>
              <a:rPr lang="ja-JP" altLang="en-US" sz="1400" dirty="0"/>
              <a:t>○そのような状況に対応するため、大阪府では、エンパワメントスクールの設置や、私立高校授業料無償化制度の拡充、府立高校の再編整備による各校の活力化などの教育改革に取り組んで</a:t>
            </a:r>
            <a:r>
              <a:rPr lang="ja-JP" altLang="en-US" sz="1400" dirty="0" smtClean="0"/>
              <a:t>きた。その</a:t>
            </a:r>
            <a:r>
              <a:rPr lang="ja-JP" altLang="en-US" sz="1400" dirty="0"/>
              <a:t>一方で</a:t>
            </a:r>
            <a:r>
              <a:rPr lang="ja-JP" altLang="en-US" sz="1400" dirty="0" smtClean="0"/>
              <a:t>、いじめ</a:t>
            </a:r>
            <a:r>
              <a:rPr lang="ja-JP" altLang="en-US" sz="1400" dirty="0"/>
              <a:t>・不登校</a:t>
            </a:r>
            <a:r>
              <a:rPr lang="ja-JP" altLang="en-US" sz="1400" dirty="0" smtClean="0"/>
              <a:t>問題や新た</a:t>
            </a:r>
            <a:r>
              <a:rPr lang="ja-JP" altLang="en-US" sz="1400" dirty="0"/>
              <a:t>に顕在化したヤングケアラーへの</a:t>
            </a:r>
            <a:r>
              <a:rPr lang="ja-JP" altLang="en-US" sz="1400" dirty="0" smtClean="0"/>
              <a:t>対応に加え、教員</a:t>
            </a:r>
            <a:r>
              <a:rPr lang="ja-JP" altLang="en-US" sz="1400" dirty="0"/>
              <a:t>の持続的な確保や学校施設の老朽化</a:t>
            </a:r>
            <a:r>
              <a:rPr lang="ja-JP" altLang="en-US" sz="1400" dirty="0" smtClean="0"/>
              <a:t>対策等、子ども</a:t>
            </a:r>
            <a:r>
              <a:rPr lang="ja-JP" altLang="en-US" sz="1400" dirty="0"/>
              <a:t>の学びを支える環境の整備・充実に引き続き取り組んでいく必要が</a:t>
            </a:r>
            <a:r>
              <a:rPr lang="ja-JP" altLang="en-US" sz="1400" dirty="0" smtClean="0"/>
              <a:t>ある。</a:t>
            </a:r>
            <a:endParaRPr lang="ja-JP" altLang="en-US" sz="1400" dirty="0"/>
          </a:p>
          <a:p>
            <a:endParaRPr lang="en-US" altLang="ja-JP" sz="1400" dirty="0"/>
          </a:p>
          <a:p>
            <a:pPr marL="174625" indent="-174625"/>
            <a:r>
              <a:rPr lang="ja-JP" altLang="en-US" sz="1400" dirty="0"/>
              <a:t>○これらの教育を取り巻く社会環境、ニーズの変化を踏まえ、大阪がはぐくむ人物像とその育成に向けた教育の基本方針として、</a:t>
            </a:r>
            <a:endParaRPr lang="en-US" altLang="ja-JP" sz="1400" dirty="0"/>
          </a:p>
          <a:p>
            <a:pPr marL="174625"/>
            <a:r>
              <a:rPr lang="ja-JP" altLang="en-US" sz="1400" dirty="0"/>
              <a:t>第２次大阪府教育振興基本計画を策定</a:t>
            </a:r>
            <a:r>
              <a:rPr lang="ja-JP" altLang="en-US" sz="1400" dirty="0" smtClean="0"/>
              <a:t>する。</a:t>
            </a:r>
            <a:endParaRPr lang="ja-JP" altLang="en-US" sz="1400" dirty="0"/>
          </a:p>
          <a:p>
            <a:pPr marL="175895" indent="-175895" algn="just">
              <a:lnSpc>
                <a:spcPts val="1600"/>
              </a:lnSpc>
              <a:spcAft>
                <a:spcPts val="0"/>
              </a:spcAft>
            </a:pPr>
            <a:endParaRPr lang="ja-JP"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3</a:t>
            </a:fld>
            <a:endParaRPr kumimoji="1" lang="ja-JP" altLang="en-US" dirty="0"/>
          </a:p>
        </p:txBody>
      </p:sp>
    </p:spTree>
    <p:extLst>
      <p:ext uri="{BB962C8B-B14F-4D97-AF65-F5344CB8AC3E}">
        <p14:creationId xmlns:p14="http://schemas.microsoft.com/office/powerpoint/2010/main" val="3827362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537809228"/>
              </p:ext>
            </p:extLst>
          </p:nvPr>
        </p:nvGraphicFramePr>
        <p:xfrm>
          <a:off x="163286" y="869774"/>
          <a:ext cx="9521627" cy="5648473"/>
        </p:xfrm>
        <a:graphic>
          <a:graphicData uri="http://schemas.openxmlformats.org/drawingml/2006/table">
            <a:tbl>
              <a:tblPr firstRow="1" bandRow="1"/>
              <a:tblGrid>
                <a:gridCol w="1253390">
                  <a:extLst>
                    <a:ext uri="{9D8B030D-6E8A-4147-A177-3AD203B41FA5}">
                      <a16:colId xmlns:a16="http://schemas.microsoft.com/office/drawing/2014/main" val="2211239661"/>
                    </a:ext>
                  </a:extLst>
                </a:gridCol>
                <a:gridCol w="218941">
                  <a:extLst>
                    <a:ext uri="{9D8B030D-6E8A-4147-A177-3AD203B41FA5}">
                      <a16:colId xmlns:a16="http://schemas.microsoft.com/office/drawing/2014/main" val="853347414"/>
                    </a:ext>
                  </a:extLst>
                </a:gridCol>
                <a:gridCol w="6087087">
                  <a:extLst>
                    <a:ext uri="{9D8B030D-6E8A-4147-A177-3AD203B41FA5}">
                      <a16:colId xmlns:a16="http://schemas.microsoft.com/office/drawing/2014/main" val="680783160"/>
                    </a:ext>
                  </a:extLst>
                </a:gridCol>
                <a:gridCol w="1962209">
                  <a:extLst>
                    <a:ext uri="{9D8B030D-6E8A-4147-A177-3AD203B41FA5}">
                      <a16:colId xmlns:a16="http://schemas.microsoft.com/office/drawing/2014/main" val="3234515345"/>
                    </a:ext>
                  </a:extLst>
                </a:gridCol>
              </a:tblGrid>
              <a:tr h="220495">
                <a:tc>
                  <a:txBody>
                    <a:bodyPr/>
                    <a:lstStyle/>
                    <a:p>
                      <a:pPr algn="ctr">
                        <a:lnSpc>
                          <a:spcPts val="1100"/>
                        </a:lnSpc>
                        <a:spcAft>
                          <a:spcPts val="0"/>
                        </a:spcAft>
                      </a:pPr>
                      <a:r>
                        <a:rPr kumimoji="1" lang="ja-JP" sz="1100" b="1" kern="1200" dirty="0">
                          <a:solidFill>
                            <a:srgbClr val="FFFFFF"/>
                          </a:solidFill>
                          <a:effectLst/>
                          <a:latin typeface="メイリオ" panose="020B0604030504040204" pitchFamily="50" charset="-128"/>
                          <a:ea typeface="Meiryo UI" panose="020B0604030504040204" pitchFamily="50" charset="-128"/>
                          <a:cs typeface="Arial" panose="020B0604020202020204" pitchFamily="34" charset="0"/>
                        </a:rPr>
                        <a:t>基本方針</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gridSpan="2">
                  <a:txBody>
                    <a:bodyPr/>
                    <a:lstStyle/>
                    <a:p>
                      <a:pPr algn="ctr">
                        <a:lnSpc>
                          <a:spcPts val="1100"/>
                        </a:lnSpc>
                        <a:spcAft>
                          <a:spcPts val="0"/>
                        </a:spcAft>
                      </a:pPr>
                      <a:r>
                        <a:rPr kumimoji="1" lang="ja-JP" sz="1100" b="1" kern="1200" dirty="0">
                          <a:solidFill>
                            <a:srgbClr val="FFFFFF"/>
                          </a:solidFill>
                          <a:effectLst/>
                          <a:latin typeface="メイリオ" panose="020B0604030504040204" pitchFamily="50" charset="-128"/>
                          <a:ea typeface="Meiryo UI" panose="020B0604030504040204" pitchFamily="50" charset="-128"/>
                          <a:cs typeface="Arial" panose="020B0604020202020204" pitchFamily="34" charset="0"/>
                        </a:rPr>
                        <a:t>進捗の総括</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a:txBody>
                    <a:bodyPr/>
                    <a:lstStyle/>
                    <a:p>
                      <a:pPr algn="ctr">
                        <a:lnSpc>
                          <a:spcPts val="1100"/>
                        </a:lnSpc>
                        <a:spcAft>
                          <a:spcPts val="0"/>
                        </a:spcAft>
                      </a:pPr>
                      <a:r>
                        <a:rPr kumimoji="1" lang="ja-JP" sz="1100" b="1" kern="1200" dirty="0">
                          <a:solidFill>
                            <a:srgbClr val="FFFFFF"/>
                          </a:solidFill>
                          <a:effectLst/>
                          <a:latin typeface="メイリオ" panose="020B0604030504040204" pitchFamily="50" charset="-128"/>
                          <a:ea typeface="Meiryo UI" panose="020B0604030504040204" pitchFamily="50" charset="-128"/>
                          <a:cs typeface="Arial" panose="020B0604020202020204" pitchFamily="34" charset="0"/>
                        </a:rPr>
                        <a:t>今後の対応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194051067"/>
                  </a:ext>
                </a:extLst>
              </a:tr>
              <a:tr h="823387">
                <a:tc>
                  <a:txBody>
                    <a:bodyPr/>
                    <a:lstStyle/>
                    <a:p>
                      <a:pPr marL="88900" indent="-88900" algn="l">
                        <a:lnSpc>
                          <a:spcPts val="1100"/>
                        </a:lnSpc>
                        <a:spcAft>
                          <a:spcPts val="0"/>
                        </a:spcAft>
                      </a:pPr>
                      <a:r>
                        <a:rPr kumimoji="1" lang="ja-JP" sz="1100" kern="1200" dirty="0">
                          <a:solidFill>
                            <a:srgbClr val="000000"/>
                          </a:solidFill>
                          <a:effectLst/>
                          <a:latin typeface="+mn-ea"/>
                          <a:ea typeface="+mn-ea"/>
                          <a:cs typeface="Arial" panose="020B0604020202020204" pitchFamily="34" charset="0"/>
                        </a:rPr>
                        <a:t>１</a:t>
                      </a:r>
                      <a:r>
                        <a:rPr kumimoji="1" lang="en-US" altLang="ja-JP" sz="1100" kern="1200" dirty="0">
                          <a:solidFill>
                            <a:srgbClr val="000000"/>
                          </a:solidFill>
                          <a:effectLst/>
                          <a:latin typeface="+mn-ea"/>
                          <a:ea typeface="+mn-ea"/>
                          <a:cs typeface="Arial" panose="020B0604020202020204" pitchFamily="34" charset="0"/>
                        </a:rPr>
                        <a:t> </a:t>
                      </a:r>
                      <a:r>
                        <a:rPr kumimoji="1" lang="ja-JP" sz="1100" kern="1200" dirty="0">
                          <a:solidFill>
                            <a:srgbClr val="000000"/>
                          </a:solidFill>
                          <a:effectLst/>
                          <a:latin typeface="+mn-ea"/>
                          <a:ea typeface="+mn-ea"/>
                          <a:cs typeface="Arial" panose="020B0604020202020204" pitchFamily="34" charset="0"/>
                        </a:rPr>
                        <a:t>市町村とともに小・中学校の教育力を充実します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成</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a:txBody>
                    <a:bodyPr/>
                    <a:lstStyle/>
                    <a:p>
                      <a:pPr marL="91440" indent="-91440" algn="l">
                        <a:lnSpc>
                          <a:spcPts val="12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府内公立小中学校の学力・学習</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状況</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は算数・数学でほぼ</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全国</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水準</a:t>
                      </a: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に</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まで改善</a:t>
                      </a:r>
                      <a:endParaRPr lang="en-US" alt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91440" indent="-91440" algn="l">
                        <a:lnSpc>
                          <a:spcPts val="12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府立高校</a:t>
                      </a: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における特色ある取組みにより、学校生活に関する満足度</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や卒業後の</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希望</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進路の実現</a:t>
                      </a: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率が</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向上</a:t>
                      </a:r>
                      <a:endParaRPr lang="en-US" alt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91440" marR="0" lvl="0" indent="-91440" algn="l" defTabSz="914400" rtl="0" eaLnBrk="1" fontAlgn="auto" latinLnBrk="0" hangingPunct="1">
                        <a:lnSpc>
                          <a:spcPts val="1200"/>
                        </a:lnSpc>
                        <a:spcBef>
                          <a:spcPts val="0"/>
                        </a:spcBef>
                        <a:spcAft>
                          <a:spcPts val="0"/>
                        </a:spcAft>
                        <a:buClrTx/>
                        <a:buSzTx/>
                        <a:buFontTx/>
                        <a:buNone/>
                        <a:tabLst/>
                        <a:defRPr/>
                      </a:pP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府立</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高校で</a:t>
                      </a: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は</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不登校生徒数</a:t>
                      </a: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が</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減少</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rowSpan="2">
                  <a:txBody>
                    <a:bodyPr/>
                    <a:lstStyle/>
                    <a:p>
                      <a:pPr marL="92075" indent="-92075" algn="l">
                        <a:lnSpc>
                          <a:spcPts val="1400"/>
                        </a:lnSpc>
                        <a:spcAft>
                          <a:spcPts val="0"/>
                        </a:spcAft>
                      </a:pP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◎将来を生き抜く力や自ら考える力等の</a:t>
                      </a:r>
                      <a:r>
                        <a:rPr kumimoji="1" lang="ja-JP" alt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確かな学力の定着</a:t>
                      </a: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と、実践的で深い</a:t>
                      </a:r>
                      <a:r>
                        <a:rPr kumimoji="1" lang="ja-JP" alt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学び</a:t>
                      </a: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の実現</a:t>
                      </a:r>
                      <a:endParaRPr kumimoji="1" lang="en-US" alt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endParaRPr>
                    </a:p>
                    <a:p>
                      <a:pPr algn="l">
                        <a:lnSpc>
                          <a:spcPts val="1400"/>
                        </a:lnSpc>
                        <a:spcAft>
                          <a:spcPts val="0"/>
                        </a:spcAft>
                      </a:pP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◎各学校の特色ある魅力づくり</a:t>
                      </a:r>
                      <a:endParaRPr kumimoji="1" lang="en-US" alt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endParaRPr>
                    </a:p>
                    <a:p>
                      <a:pPr algn="l">
                        <a:lnSpc>
                          <a:spcPts val="1400"/>
                        </a:lnSpc>
                        <a:spcAft>
                          <a:spcPts val="0"/>
                        </a:spcAft>
                      </a:pP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◎教育の機会均等の確保</a:t>
                      </a:r>
                      <a:endParaRPr kumimoji="1" lang="en-US" alt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endParaRPr>
                    </a:p>
                    <a:p>
                      <a:pPr marL="88900" indent="-88900" algn="l">
                        <a:lnSpc>
                          <a:spcPts val="1400"/>
                        </a:lnSpc>
                        <a:spcAft>
                          <a:spcPts val="0"/>
                        </a:spcAft>
                      </a:pP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◎豊かな人間性のはぐくみの実現</a:t>
                      </a: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0371276"/>
                  </a:ext>
                </a:extLst>
              </a:tr>
              <a:tr h="1073601">
                <a:tc>
                  <a:txBody>
                    <a:bodyPr/>
                    <a:lstStyle/>
                    <a:p>
                      <a:pPr marL="88900" indent="-88900" algn="l">
                        <a:lnSpc>
                          <a:spcPts val="1100"/>
                        </a:lnSpc>
                        <a:spcAft>
                          <a:spcPts val="0"/>
                        </a:spcAft>
                      </a:pPr>
                      <a:r>
                        <a:rPr kumimoji="1" lang="ja-JP" sz="1100" kern="1200" dirty="0">
                          <a:solidFill>
                            <a:srgbClr val="000000"/>
                          </a:solidFill>
                          <a:effectLst/>
                          <a:latin typeface="+mn-ea"/>
                          <a:ea typeface="+mn-ea"/>
                          <a:cs typeface="Arial" panose="020B0604020202020204" pitchFamily="34" charset="0"/>
                        </a:rPr>
                        <a:t>２</a:t>
                      </a:r>
                      <a:r>
                        <a:rPr kumimoji="1" lang="en-US" altLang="ja-JP" sz="1100" kern="1200" dirty="0">
                          <a:solidFill>
                            <a:srgbClr val="000000"/>
                          </a:solidFill>
                          <a:effectLst/>
                          <a:latin typeface="+mn-ea"/>
                          <a:ea typeface="+mn-ea"/>
                          <a:cs typeface="Arial" panose="020B0604020202020204" pitchFamily="34" charset="0"/>
                        </a:rPr>
                        <a:t> </a:t>
                      </a:r>
                      <a:r>
                        <a:rPr kumimoji="1" lang="ja-JP" sz="1100" kern="1200" dirty="0">
                          <a:solidFill>
                            <a:srgbClr val="000000"/>
                          </a:solidFill>
                          <a:effectLst/>
                          <a:latin typeface="+mn-ea"/>
                          <a:ea typeface="+mn-ea"/>
                          <a:cs typeface="Arial" panose="020B0604020202020204" pitchFamily="34" charset="0"/>
                        </a:rPr>
                        <a:t>公私の切磋琢磨により高校の教育力向上をすすめます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課</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題</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91440" indent="-91440" algn="l">
                        <a:lnSpc>
                          <a:spcPts val="1200"/>
                        </a:lnSpc>
                        <a:spcAft>
                          <a:spcPts val="0"/>
                        </a:spcAft>
                      </a:pP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情報を読み取り、論理的に考え、表現する力の育成</a:t>
                      </a:r>
                      <a:endParaRPr lang="en-US"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91440" indent="-91440" algn="l">
                        <a:lnSpc>
                          <a:spcPts val="1200"/>
                        </a:lnSpc>
                        <a:spcAft>
                          <a:spcPts val="0"/>
                        </a:spcAft>
                      </a:pP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府立高校</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志願ニーズが二極化していることから、</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特色化</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・魅力化をさらにすすめていくことが</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必要</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91440" indent="-91440" algn="l">
                        <a:lnSpc>
                          <a:spcPts val="1200"/>
                        </a:lnSpc>
                        <a:spcAft>
                          <a:spcPts val="0"/>
                        </a:spcAft>
                      </a:pP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小中学校における不登校児童生徒の増加、いじめ</a:t>
                      </a: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事案への対応やヤングケアラーの支援等、</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子どもたちが安心して学べるような環境の</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整備</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1184322359"/>
                  </a:ext>
                </a:extLst>
              </a:tr>
              <a:tr h="573172">
                <a:tc rowSpan="2">
                  <a:txBody>
                    <a:bodyPr/>
                    <a:lstStyle/>
                    <a:p>
                      <a:pPr marL="88900" indent="-88900" algn="l">
                        <a:lnSpc>
                          <a:spcPts val="1100"/>
                        </a:lnSpc>
                        <a:spcAft>
                          <a:spcPts val="0"/>
                        </a:spcAft>
                      </a:pPr>
                      <a:r>
                        <a:rPr kumimoji="1" lang="ja-JP" sz="1100" kern="1200" dirty="0">
                          <a:solidFill>
                            <a:srgbClr val="000000"/>
                          </a:solidFill>
                          <a:effectLst/>
                          <a:latin typeface="+mn-ea"/>
                          <a:ea typeface="+mn-ea"/>
                          <a:cs typeface="Arial" panose="020B0604020202020204" pitchFamily="34" charset="0"/>
                        </a:rPr>
                        <a:t>３</a:t>
                      </a:r>
                      <a:r>
                        <a:rPr kumimoji="1" lang="en-US" altLang="ja-JP" sz="1100" kern="1200" dirty="0">
                          <a:solidFill>
                            <a:srgbClr val="000000"/>
                          </a:solidFill>
                          <a:effectLst/>
                          <a:latin typeface="+mn-ea"/>
                          <a:ea typeface="+mn-ea"/>
                          <a:cs typeface="Arial" panose="020B0604020202020204" pitchFamily="34" charset="0"/>
                        </a:rPr>
                        <a:t> </a:t>
                      </a:r>
                      <a:r>
                        <a:rPr kumimoji="1" lang="ja-JP" sz="1100" kern="1200" dirty="0">
                          <a:solidFill>
                            <a:srgbClr val="000000"/>
                          </a:solidFill>
                          <a:effectLst/>
                          <a:latin typeface="+mn-ea"/>
                          <a:ea typeface="+mn-ea"/>
                          <a:cs typeface="Arial" panose="020B0604020202020204" pitchFamily="34" charset="0"/>
                        </a:rPr>
                        <a:t>障がいのある子ども一人ひとりの自立を支援します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成</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a:txBody>
                    <a:bodyPr/>
                    <a:lstStyle/>
                    <a:p>
                      <a:pPr marL="91440" indent="-91440" algn="l">
                        <a:lnSpc>
                          <a:spcPts val="12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知的障がいのある児童生徒等の増加に</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対応</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した通学区域割の変更や新校整備</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2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就労を希望する生徒の就職率は毎年</a:t>
                      </a:r>
                      <a:r>
                        <a:rPr 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90</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％超</a:t>
                      </a: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を</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維持</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rowSpan="2">
                  <a:txBody>
                    <a:bodyPr/>
                    <a:lstStyle/>
                    <a:p>
                      <a:pPr marL="87313" indent="-87313" algn="l">
                        <a:lnSpc>
                          <a:spcPts val="1400"/>
                        </a:lnSpc>
                        <a:spcAft>
                          <a:spcPts val="0"/>
                        </a:spcAft>
                      </a:pP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◎障がいの有無等に適切に対応する、教育環境の整備も含めた教育</a:t>
                      </a:r>
                      <a:r>
                        <a:rPr kumimoji="1" lang="ja-JP" altLang="en-US" sz="1100" b="1" kern="1200" dirty="0" smtClean="0">
                          <a:solidFill>
                            <a:srgbClr val="FF0000"/>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機会</a:t>
                      </a: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均等の確保</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5081130"/>
                  </a:ext>
                </a:extLst>
              </a:tr>
              <a:tr h="460355">
                <a:tc vMerge="1">
                  <a:txBody>
                    <a:bodyPr/>
                    <a:lstStyle/>
                    <a:p>
                      <a:endParaRPr kumimoji="1" lang="ja-JP" altLang="en-US"/>
                    </a:p>
                  </a:txBody>
                  <a:tcPr/>
                </a:tc>
                <a:tc>
                  <a:txBody>
                    <a:bodyPr/>
                    <a:lstStyle/>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課</a:t>
                      </a:r>
                      <a:endParaRPr lang="en-US" alt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題</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91440" indent="-91440" algn="l">
                        <a:lnSpc>
                          <a:spcPts val="1200"/>
                        </a:lnSpc>
                        <a:spcAft>
                          <a:spcPts val="0"/>
                        </a:spcAft>
                      </a:pP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▶支援学校における教室不足の解消等、さらなる教育環境の</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整備</a:t>
                      </a:r>
                      <a:endParaRPr lang="en-US"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91440" indent="-91440" algn="l">
                        <a:lnSpc>
                          <a:spcPts val="1200"/>
                        </a:lnSpc>
                        <a:spcAft>
                          <a:spcPts val="0"/>
                        </a:spcAft>
                      </a:pP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▶中学校支援学級に在籍する生徒の高校への高い進学ニーズへの対応</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246357929"/>
                  </a:ext>
                </a:extLst>
              </a:tr>
              <a:tr h="823387">
                <a:tc rowSpan="2">
                  <a:txBody>
                    <a:bodyPr/>
                    <a:lstStyle/>
                    <a:p>
                      <a:pPr marL="88900" indent="-88900" algn="l">
                        <a:lnSpc>
                          <a:spcPts val="1100"/>
                        </a:lnSpc>
                        <a:spcAft>
                          <a:spcPts val="0"/>
                        </a:spcAft>
                      </a:pPr>
                      <a:r>
                        <a:rPr kumimoji="1" lang="ja-JP" sz="1100" kern="1200" dirty="0">
                          <a:solidFill>
                            <a:srgbClr val="000000"/>
                          </a:solidFill>
                          <a:effectLst/>
                          <a:latin typeface="+mn-ea"/>
                          <a:ea typeface="+mn-ea"/>
                          <a:cs typeface="Arial" panose="020B0604020202020204" pitchFamily="34" charset="0"/>
                        </a:rPr>
                        <a:t>４</a:t>
                      </a:r>
                      <a:r>
                        <a:rPr kumimoji="1" lang="en-US" altLang="ja-JP" sz="1100" kern="1200" baseline="0" dirty="0">
                          <a:solidFill>
                            <a:srgbClr val="000000"/>
                          </a:solidFill>
                          <a:effectLst/>
                          <a:latin typeface="+mn-ea"/>
                          <a:ea typeface="+mn-ea"/>
                          <a:cs typeface="Arial" panose="020B0604020202020204" pitchFamily="34" charset="0"/>
                        </a:rPr>
                        <a:t> </a:t>
                      </a:r>
                      <a:r>
                        <a:rPr kumimoji="1" lang="ja-JP" sz="1100" kern="1200" dirty="0">
                          <a:solidFill>
                            <a:srgbClr val="000000"/>
                          </a:solidFill>
                          <a:effectLst/>
                          <a:latin typeface="+mn-ea"/>
                          <a:ea typeface="+mn-ea"/>
                          <a:cs typeface="Arial" panose="020B0604020202020204" pitchFamily="34" charset="0"/>
                        </a:rPr>
                        <a:t>子どもたちの豊かでたくましい人間性をはぐくみます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成</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a:txBody>
                    <a:bodyPr/>
                    <a:lstStyle/>
                    <a:p>
                      <a:pPr marL="91440" indent="-91440" algn="l">
                        <a:lnSpc>
                          <a:spcPts val="1200"/>
                        </a:lnSpc>
                        <a:spcAft>
                          <a:spcPts val="0"/>
                        </a:spcAft>
                      </a:pP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○子どもたち自身が互いの意見を認め合う活動等により、「</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自分</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には良いところがある」と回答</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する</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小中学生の</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割合</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が</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上昇</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2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○公立・私立とも</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高校生の中退</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率は</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減少</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傾向</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2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府立学校での就職希望者の就職率</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は</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上昇</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傾向</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rowSpan="2">
                  <a:txBody>
                    <a:bodyPr/>
                    <a:lstStyle/>
                    <a:p>
                      <a:pPr marL="88900" indent="-88900" algn="l">
                        <a:lnSpc>
                          <a:spcPts val="1400"/>
                        </a:lnSpc>
                        <a:spcAft>
                          <a:spcPts val="0"/>
                        </a:spcAft>
                      </a:pP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a:t>
                      </a:r>
                      <a:r>
                        <a:rPr kumimoji="1"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自主性</a:t>
                      </a:r>
                      <a:r>
                        <a:rPr kumimoji="1"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a:t>
                      </a:r>
                      <a:r>
                        <a:rPr kumimoji="1"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自立性</a:t>
                      </a: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を</a:t>
                      </a:r>
                      <a:r>
                        <a:rPr kumimoji="1"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育成</a:t>
                      </a:r>
                      <a:r>
                        <a:rPr kumimoji="1"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し、子どもの自己肯定感等を高める、小中高</a:t>
                      </a:r>
                      <a:r>
                        <a:rPr kumimoji="1"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一貫</a:t>
                      </a:r>
                      <a:r>
                        <a:rPr kumimoji="1"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したキャリア教育</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025827"/>
                  </a:ext>
                </a:extLst>
              </a:tr>
              <a:tr h="509882">
                <a:tc vMerge="1">
                  <a:txBody>
                    <a:bodyPr/>
                    <a:lstStyle/>
                    <a:p>
                      <a:endParaRPr kumimoji="1" lang="ja-JP" altLang="en-US"/>
                    </a:p>
                  </a:txBody>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課</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題</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91440" indent="-91440" algn="l">
                        <a:lnSpc>
                          <a:spcPts val="1200"/>
                        </a:lnSpc>
                        <a:spcAft>
                          <a:spcPts val="0"/>
                        </a:spcAft>
                      </a:pPr>
                      <a:r>
                        <a:rPr 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子どもが自主的・自立的に目標等に向かう</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力</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の育成</a:t>
                      </a:r>
                      <a:endParaRPr lang="en-US"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91440" indent="-91440" algn="l">
                        <a:lnSpc>
                          <a:spcPts val="1200"/>
                        </a:lnSpc>
                        <a:spcAft>
                          <a:spcPts val="0"/>
                        </a:spcAft>
                      </a:pPr>
                      <a:r>
                        <a:rPr lang="en-US" sz="1100" kern="0" dirty="0" smtClean="0">
                          <a:solidFill>
                            <a:schemeClr val="tx1"/>
                          </a:solidFill>
                          <a:effectLst/>
                          <a:latin typeface="メイリオ" panose="020B0604030504040204" pitchFamily="50" charset="-128"/>
                          <a:ea typeface="メイリオ" panose="020B0604030504040204" pitchFamily="50" charset="-128"/>
                          <a:cs typeface="Cambria Math" panose="02040503050406030204" pitchFamily="18" charset="0"/>
                        </a:rPr>
                        <a:t>▶</a:t>
                      </a:r>
                      <a:r>
                        <a:rPr lang="ja-JP" sz="1100" kern="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子ども</a:t>
                      </a:r>
                      <a:r>
                        <a:rPr lang="ja-JP" altLang="en-US" sz="1100" kern="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自身が安心して学ぶことができ、</a:t>
                      </a:r>
                      <a:r>
                        <a:rPr lang="ja-JP" sz="1100" kern="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具体的に将来像を描ける</a:t>
                      </a:r>
                      <a:r>
                        <a:rPr 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環境</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2643877831"/>
                  </a:ext>
                </a:extLst>
              </a:tr>
              <a:tr h="460355">
                <a:tc rowSpan="2">
                  <a:txBody>
                    <a:bodyPr/>
                    <a:lstStyle/>
                    <a:p>
                      <a:pPr marL="88900" indent="-88900" algn="l">
                        <a:lnSpc>
                          <a:spcPts val="1100"/>
                        </a:lnSpc>
                        <a:spcAft>
                          <a:spcPts val="0"/>
                        </a:spcAft>
                      </a:pPr>
                      <a:r>
                        <a:rPr lang="ja-JP" sz="1100" kern="0" dirty="0">
                          <a:effectLst/>
                          <a:latin typeface="+mn-ea"/>
                          <a:ea typeface="+mn-ea"/>
                          <a:cs typeface="Arial" panose="020B0604020202020204" pitchFamily="34" charset="0"/>
                        </a:rPr>
                        <a:t>５</a:t>
                      </a:r>
                      <a:r>
                        <a:rPr lang="en-US" altLang="ja-JP" sz="1100" kern="0" dirty="0">
                          <a:effectLst/>
                          <a:latin typeface="+mn-ea"/>
                          <a:ea typeface="+mn-ea"/>
                          <a:cs typeface="Arial" panose="020B0604020202020204" pitchFamily="34" charset="0"/>
                        </a:rPr>
                        <a:t> </a:t>
                      </a:r>
                      <a:r>
                        <a:rPr lang="ja-JP" sz="1100" kern="0" dirty="0">
                          <a:effectLst/>
                          <a:latin typeface="+mn-ea"/>
                          <a:ea typeface="+mn-ea"/>
                          <a:cs typeface="Arial" panose="020B0604020202020204" pitchFamily="34" charset="0"/>
                        </a:rPr>
                        <a:t>子どもたちの健やかな体をはぐくみます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成</a:t>
                      </a:r>
                      <a:endParaRPr lang="en-US" alt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a:txBody>
                    <a:bodyPr/>
                    <a:lstStyle/>
                    <a:p>
                      <a:pPr marL="91440" indent="-91440" algn="l">
                        <a:lnSpc>
                          <a:spcPts val="12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学校における授業改善や体育活動の活性化が図られて</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いる</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rowSpan="2">
                  <a:txBody>
                    <a:bodyPr/>
                    <a:lstStyle/>
                    <a:p>
                      <a:pPr marL="88900" indent="-88900" algn="l">
                        <a:lnSpc>
                          <a:spcPts val="1400"/>
                        </a:lnSpc>
                        <a:spcAft>
                          <a:spcPts val="0"/>
                        </a:spcAft>
                      </a:pP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◎運動・スポーツの機会、環境の設定とより良い生活習慣の定着による</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健やか</a:t>
                      </a:r>
                      <a:r>
                        <a:rPr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な体の育成</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5196910"/>
                  </a:ext>
                </a:extLst>
              </a:tr>
              <a:tr h="703839">
                <a:tc vMerge="1">
                  <a:txBody>
                    <a:bodyPr/>
                    <a:lstStyle/>
                    <a:p>
                      <a:endParaRPr kumimoji="1" lang="ja-JP" altLang="en-US"/>
                    </a:p>
                  </a:txBody>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課</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題</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91440" indent="-91440" algn="l">
                        <a:lnSpc>
                          <a:spcPts val="1200"/>
                        </a:lnSpc>
                        <a:spcAft>
                          <a:spcPts val="0"/>
                        </a:spcAft>
                      </a:pP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▶コロナ禍の影響もあり、令和元年度以降は運動不足の児童生徒の割合が上昇傾向</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91440" indent="-91440" algn="l">
                        <a:lnSpc>
                          <a:spcPts val="1200"/>
                        </a:lnSpc>
                        <a:spcAft>
                          <a:spcPts val="0"/>
                        </a:spcAft>
                      </a:pPr>
                      <a:r>
                        <a:rPr lang="en-US" sz="1100" kern="0" dirty="0">
                          <a:solidFill>
                            <a:schemeClr val="tx1"/>
                          </a:solidFill>
                          <a:effectLst/>
                          <a:latin typeface="メイリオ" panose="020B0604030504040204" pitchFamily="50" charset="-128"/>
                          <a:ea typeface="メイリオ" panose="020B0604030504040204" pitchFamily="50" charset="-128"/>
                          <a:cs typeface="Cambria Math" panose="02040503050406030204" pitchFamily="18" charset="0"/>
                        </a:rPr>
                        <a:t>▶</a:t>
                      </a:r>
                      <a:r>
                        <a:rPr lang="ja-JP" sz="1100" kern="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より良い生活習慣の獲得に向けた取組みの</a:t>
                      </a:r>
                      <a:r>
                        <a:rPr 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充実</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vMerge="1">
                  <a:txBody>
                    <a:bodyPr/>
                    <a:lstStyle/>
                    <a:p>
                      <a:endParaRPr kumimoji="1" lang="ja-JP" altLang="en-US" dirty="0"/>
                    </a:p>
                  </a:txBody>
                  <a:tcPr/>
                </a:tc>
                <a:extLst>
                  <a:ext uri="{0D108BD9-81ED-4DB2-BD59-A6C34878D82A}">
                    <a16:rowId xmlns:a16="http://schemas.microsoft.com/office/drawing/2014/main" val="3236955006"/>
                  </a:ext>
                </a:extLst>
              </a:tr>
            </a:tbl>
          </a:graphicData>
        </a:graphic>
      </p:graphicFrame>
      <p:sp>
        <p:nvSpPr>
          <p:cNvPr id="20" name="フローチャート: 代替処理 19">
            <a:extLst>
              <a:ext uri="{FF2B5EF4-FFF2-40B4-BE49-F238E27FC236}">
                <a16:creationId xmlns:a16="http://schemas.microsoft.com/office/drawing/2014/main" id="{940F794B-C073-430C-8AFD-605379ED372A}"/>
              </a:ext>
            </a:extLst>
          </p:cNvPr>
          <p:cNvSpPr/>
          <p:nvPr/>
        </p:nvSpPr>
        <p:spPr>
          <a:xfrm>
            <a:off x="163286" y="0"/>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D0ACBCC6-DDAF-4E35-98CC-E1C719B4092E}"/>
              </a:ext>
            </a:extLst>
          </p:cNvPr>
          <p:cNvSpPr/>
          <p:nvPr/>
        </p:nvSpPr>
        <p:spPr>
          <a:xfrm>
            <a:off x="-16872" y="535184"/>
            <a:ext cx="9912530" cy="276999"/>
          </a:xfrm>
          <a:prstGeom prst="rect">
            <a:avLst/>
          </a:prstGeom>
        </p:spPr>
        <p:txBody>
          <a:bodyPr wrap="square" lIns="180000" tIns="0" rIns="0" bIns="0">
            <a:spAutoFit/>
          </a:bodyPr>
          <a:lstStyle/>
          <a:p>
            <a:r>
              <a:rPr lang="ja-JP" altLang="en-US" b="1" dirty="0">
                <a:latin typeface="メイリオ" panose="020B0604030504040204" pitchFamily="50" charset="-128"/>
                <a:ea typeface="メイリオ" panose="020B0604030504040204" pitchFamily="50" charset="-128"/>
              </a:rPr>
              <a:t>第２章　第１次大阪府教育振興基本計画の振り返り（概要）</a:t>
            </a:r>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4</a:t>
            </a:fld>
            <a:endParaRPr kumimoji="1" lang="ja-JP" altLang="en-US" dirty="0"/>
          </a:p>
        </p:txBody>
      </p:sp>
    </p:spTree>
    <p:extLst>
      <p:ext uri="{BB962C8B-B14F-4D97-AF65-F5344CB8AC3E}">
        <p14:creationId xmlns:p14="http://schemas.microsoft.com/office/powerpoint/2010/main" val="2695124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フローチャート: 代替処理 19">
            <a:extLst>
              <a:ext uri="{FF2B5EF4-FFF2-40B4-BE49-F238E27FC236}">
                <a16:creationId xmlns:a16="http://schemas.microsoft.com/office/drawing/2014/main" id="{940F794B-C073-430C-8AFD-605379ED372A}"/>
              </a:ext>
            </a:extLst>
          </p:cNvPr>
          <p:cNvSpPr/>
          <p:nvPr/>
        </p:nvSpPr>
        <p:spPr>
          <a:xfrm>
            <a:off x="163286" y="0"/>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D0ACBCC6-DDAF-4E35-98CC-E1C719B4092E}"/>
              </a:ext>
            </a:extLst>
          </p:cNvPr>
          <p:cNvSpPr/>
          <p:nvPr/>
        </p:nvSpPr>
        <p:spPr>
          <a:xfrm>
            <a:off x="-16872" y="557802"/>
            <a:ext cx="9912530" cy="276999"/>
          </a:xfrm>
          <a:prstGeom prst="rect">
            <a:avLst/>
          </a:prstGeom>
        </p:spPr>
        <p:txBody>
          <a:bodyPr wrap="square" lIns="180000" tIns="0" rIns="0" bIns="0">
            <a:spAutoFit/>
          </a:bodyPr>
          <a:lstStyle/>
          <a:p>
            <a:r>
              <a:rPr lang="ja-JP" altLang="en-US" b="1" dirty="0">
                <a:latin typeface="メイリオ" panose="020B0604030504040204" pitchFamily="50" charset="-128"/>
                <a:ea typeface="メイリオ" panose="020B0604030504040204" pitchFamily="50" charset="-128"/>
              </a:rPr>
              <a:t>第２章　第１次大阪府教育振興基本計画の振り返り（概要）</a:t>
            </a:r>
          </a:p>
        </p:txBody>
      </p:sp>
      <p:graphicFrame>
        <p:nvGraphicFramePr>
          <p:cNvPr id="5" name="表 4"/>
          <p:cNvGraphicFramePr>
            <a:graphicFrameLocks noGrp="1"/>
          </p:cNvGraphicFramePr>
          <p:nvPr>
            <p:extLst>
              <p:ext uri="{D42A27DB-BD31-4B8C-83A1-F6EECF244321}">
                <p14:modId xmlns:p14="http://schemas.microsoft.com/office/powerpoint/2010/main" val="2063888350"/>
              </p:ext>
            </p:extLst>
          </p:nvPr>
        </p:nvGraphicFramePr>
        <p:xfrm>
          <a:off x="163286" y="900551"/>
          <a:ext cx="9534506" cy="5365674"/>
        </p:xfrm>
        <a:graphic>
          <a:graphicData uri="http://schemas.openxmlformats.org/drawingml/2006/table">
            <a:tbl>
              <a:tblPr firstRow="1" bandRow="1"/>
              <a:tblGrid>
                <a:gridCol w="1253390">
                  <a:extLst>
                    <a:ext uri="{9D8B030D-6E8A-4147-A177-3AD203B41FA5}">
                      <a16:colId xmlns:a16="http://schemas.microsoft.com/office/drawing/2014/main" val="2211239661"/>
                    </a:ext>
                  </a:extLst>
                </a:gridCol>
                <a:gridCol w="231820">
                  <a:extLst>
                    <a:ext uri="{9D8B030D-6E8A-4147-A177-3AD203B41FA5}">
                      <a16:colId xmlns:a16="http://schemas.microsoft.com/office/drawing/2014/main" val="853347414"/>
                    </a:ext>
                  </a:extLst>
                </a:gridCol>
                <a:gridCol w="5986893">
                  <a:extLst>
                    <a:ext uri="{9D8B030D-6E8A-4147-A177-3AD203B41FA5}">
                      <a16:colId xmlns:a16="http://schemas.microsoft.com/office/drawing/2014/main" val="680783160"/>
                    </a:ext>
                  </a:extLst>
                </a:gridCol>
                <a:gridCol w="2062403">
                  <a:extLst>
                    <a:ext uri="{9D8B030D-6E8A-4147-A177-3AD203B41FA5}">
                      <a16:colId xmlns:a16="http://schemas.microsoft.com/office/drawing/2014/main" val="3234515345"/>
                    </a:ext>
                  </a:extLst>
                </a:gridCol>
              </a:tblGrid>
              <a:tr h="192846">
                <a:tc>
                  <a:txBody>
                    <a:bodyPr/>
                    <a:lstStyle/>
                    <a:p>
                      <a:pPr algn="ctr">
                        <a:lnSpc>
                          <a:spcPts val="1100"/>
                        </a:lnSpc>
                        <a:spcAft>
                          <a:spcPts val="0"/>
                        </a:spcAft>
                      </a:pPr>
                      <a:r>
                        <a:rPr kumimoji="1" lang="ja-JP" sz="1100" b="1" kern="1200" dirty="0">
                          <a:solidFill>
                            <a:srgbClr val="FFFFFF"/>
                          </a:solidFill>
                          <a:effectLst/>
                          <a:latin typeface="メイリオ" panose="020B0604030504040204" pitchFamily="50" charset="-128"/>
                          <a:ea typeface="Meiryo UI" panose="020B0604030504040204" pitchFamily="50" charset="-128"/>
                          <a:cs typeface="Arial" panose="020B0604020202020204" pitchFamily="34" charset="0"/>
                        </a:rPr>
                        <a:t>基本方針</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gridSpan="2">
                  <a:txBody>
                    <a:bodyPr/>
                    <a:lstStyle/>
                    <a:p>
                      <a:pPr algn="ctr">
                        <a:lnSpc>
                          <a:spcPts val="1100"/>
                        </a:lnSpc>
                        <a:spcAft>
                          <a:spcPts val="0"/>
                        </a:spcAft>
                      </a:pPr>
                      <a:r>
                        <a:rPr kumimoji="1" lang="ja-JP" sz="1100" b="1" kern="1200" dirty="0">
                          <a:solidFill>
                            <a:srgbClr val="FFFFFF"/>
                          </a:solidFill>
                          <a:effectLst/>
                          <a:latin typeface="メイリオ" panose="020B0604030504040204" pitchFamily="50" charset="-128"/>
                          <a:ea typeface="Meiryo UI" panose="020B0604030504040204" pitchFamily="50" charset="-128"/>
                          <a:cs typeface="Arial" panose="020B0604020202020204" pitchFamily="34" charset="0"/>
                        </a:rPr>
                        <a:t>進捗の総括</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a:txBody>
                    <a:bodyPr/>
                    <a:lstStyle/>
                    <a:p>
                      <a:pPr algn="ctr">
                        <a:lnSpc>
                          <a:spcPts val="1100"/>
                        </a:lnSpc>
                        <a:spcAft>
                          <a:spcPts val="0"/>
                        </a:spcAft>
                      </a:pPr>
                      <a:r>
                        <a:rPr kumimoji="1" lang="ja-JP" sz="1100" b="1" kern="1200" dirty="0">
                          <a:solidFill>
                            <a:srgbClr val="FFFFFF"/>
                          </a:solidFill>
                          <a:effectLst/>
                          <a:latin typeface="メイリオ" panose="020B0604030504040204" pitchFamily="50" charset="-128"/>
                          <a:ea typeface="Meiryo UI" panose="020B0604030504040204" pitchFamily="50" charset="-128"/>
                          <a:cs typeface="Arial" panose="020B0604020202020204" pitchFamily="34" charset="0"/>
                        </a:rPr>
                        <a:t>今後の対応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194051067"/>
                  </a:ext>
                </a:extLst>
              </a:tr>
              <a:tr h="502627">
                <a:tc rowSpan="2">
                  <a:txBody>
                    <a:bodyPr/>
                    <a:lstStyle/>
                    <a:p>
                      <a:pPr marL="88900" indent="-88900" algn="l">
                        <a:lnSpc>
                          <a:spcPts val="1100"/>
                        </a:lnSpc>
                        <a:spcAft>
                          <a:spcPts val="0"/>
                        </a:spcAft>
                      </a:pPr>
                      <a:r>
                        <a:rPr lang="ja-JP" sz="1100" kern="0" dirty="0">
                          <a:effectLst/>
                          <a:latin typeface="+mn-ea"/>
                          <a:ea typeface="+mn-ea"/>
                          <a:cs typeface="Arial" panose="020B0604020202020204" pitchFamily="34" charset="0"/>
                        </a:rPr>
                        <a:t>６</a:t>
                      </a:r>
                      <a:r>
                        <a:rPr lang="en-US" altLang="ja-JP" sz="1100" kern="0" dirty="0">
                          <a:effectLst/>
                          <a:latin typeface="+mn-ea"/>
                          <a:ea typeface="+mn-ea"/>
                          <a:cs typeface="Arial" panose="020B0604020202020204" pitchFamily="34" charset="0"/>
                        </a:rPr>
                        <a:t> </a:t>
                      </a:r>
                      <a:r>
                        <a:rPr lang="ja-JP" sz="1100" kern="0" dirty="0">
                          <a:effectLst/>
                          <a:latin typeface="+mn-ea"/>
                          <a:ea typeface="+mn-ea"/>
                          <a:cs typeface="Arial" panose="020B0604020202020204" pitchFamily="34" charset="0"/>
                        </a:rPr>
                        <a:t>教員の力とやる気を高めます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成</a:t>
                      </a:r>
                      <a:endParaRPr lang="en-US" alt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a:txBody>
                    <a:bodyPr/>
                    <a:lstStyle/>
                    <a:p>
                      <a:pPr marL="91440" indent="-91440" algn="l">
                        <a:lnSpc>
                          <a:spcPts val="11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全国平均を超える教員の採用倍率　　</a:t>
                      </a:r>
                      <a:endParaRPr lang="en-US" alt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91440" indent="-91440" algn="l">
                        <a:lnSpc>
                          <a:spcPts val="11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教員の時間外在校時間の減少</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rowSpan="2">
                  <a:txBody>
                    <a:bodyPr/>
                    <a:lstStyle/>
                    <a:p>
                      <a:pPr marL="88900" indent="-88900" algn="l">
                        <a:lnSpc>
                          <a:spcPts val="1400"/>
                        </a:lnSpc>
                        <a:spcAft>
                          <a:spcPts val="0"/>
                        </a:spcAft>
                      </a:pP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◎熱意ある優秀な教員</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の確保</a:t>
                      </a: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と資質・能力の向上のための</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育成</a:t>
                      </a:r>
                      <a:endParaRPr lang="en-US" alt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endParaRPr>
                    </a:p>
                    <a:p>
                      <a:pPr marL="88900" indent="-88900" algn="l">
                        <a:lnSpc>
                          <a:spcPts val="1400"/>
                        </a:lnSpc>
                        <a:spcAft>
                          <a:spcPts val="0"/>
                        </a:spcAft>
                      </a:pP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◎子どもや保護者、教育現場の変革等に向き合う対応できる</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学校</a:t>
                      </a:r>
                      <a:r>
                        <a:rPr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組織づくり</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2580843"/>
                  </a:ext>
                </a:extLst>
              </a:tr>
              <a:tr h="729733">
                <a:tc vMerge="1">
                  <a:txBody>
                    <a:bodyPr/>
                    <a:lstStyle/>
                    <a:p>
                      <a:endParaRPr kumimoji="1" lang="ja-JP" altLang="en-US"/>
                    </a:p>
                  </a:txBody>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課</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題</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91440" indent="-91440" algn="l">
                        <a:lnSpc>
                          <a:spcPts val="1100"/>
                        </a:lnSpc>
                        <a:spcAft>
                          <a:spcPts val="0"/>
                        </a:spcAft>
                      </a:pP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▶臨時的任用教員等が確保できないことによる教員不足</a:t>
                      </a:r>
                      <a:endParaRPr 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91440" indent="-91440" algn="l">
                        <a:lnSpc>
                          <a:spcPts val="1100"/>
                        </a:lnSpc>
                        <a:spcAft>
                          <a:spcPts val="0"/>
                        </a:spcAft>
                      </a:pPr>
                      <a:r>
                        <a:rPr 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経験の少ない教員、ミドルリーダー教員の資質・能力の</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向上</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91440" indent="-91440" algn="l">
                        <a:lnSpc>
                          <a:spcPts val="1100"/>
                        </a:lnSpc>
                        <a:spcAft>
                          <a:spcPts val="0"/>
                        </a:spcAft>
                      </a:pPr>
                      <a:r>
                        <a:rPr lang="en-US" sz="1100" kern="0" dirty="0">
                          <a:solidFill>
                            <a:schemeClr val="tx1"/>
                          </a:solidFill>
                          <a:effectLst/>
                          <a:latin typeface="メイリオ" panose="020B0604030504040204" pitchFamily="50" charset="-128"/>
                          <a:ea typeface="メイリオ" panose="020B0604030504040204" pitchFamily="50" charset="-128"/>
                          <a:cs typeface="Cambria Math" panose="02040503050406030204" pitchFamily="18" charset="0"/>
                        </a:rPr>
                        <a:t>▶</a:t>
                      </a:r>
                      <a:r>
                        <a:rPr lang="ja-JP" sz="1100" kern="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時間外</a:t>
                      </a:r>
                      <a:r>
                        <a:rPr 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在校</a:t>
                      </a:r>
                      <a:r>
                        <a:rPr lang="ja-JP" altLang="en-US"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等</a:t>
                      </a:r>
                      <a:r>
                        <a:rPr 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時間が</a:t>
                      </a:r>
                      <a:r>
                        <a:rPr lang="ja-JP" altLang="en-US"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部活動等を背景に</a:t>
                      </a:r>
                      <a:r>
                        <a:rPr 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長時間</a:t>
                      </a:r>
                      <a:r>
                        <a:rPr lang="ja-JP" altLang="en-US"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化している教職</a:t>
                      </a:r>
                      <a:r>
                        <a:rPr 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員</a:t>
                      </a:r>
                      <a:r>
                        <a:rPr lang="ja-JP" altLang="en-US"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a:t>
                      </a:r>
                      <a:r>
                        <a:rPr lang="ja-JP" sz="1100" kern="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働き方</a:t>
                      </a:r>
                      <a:r>
                        <a:rPr 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改革</a:t>
                      </a:r>
                      <a:r>
                        <a:rPr lang="ja-JP" altLang="en-US"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へ</a:t>
                      </a:r>
                      <a:r>
                        <a:rPr 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の一層の</a:t>
                      </a:r>
                      <a:r>
                        <a:rPr lang="ja-JP" altLang="en-US"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推進</a:t>
                      </a:r>
                      <a:endParaRPr lang="en-US" alt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3308211572"/>
                  </a:ext>
                </a:extLst>
              </a:tr>
              <a:tr h="779790">
                <a:tc>
                  <a:txBody>
                    <a:bodyPr/>
                    <a:lstStyle/>
                    <a:p>
                      <a:pPr marL="88900" indent="-88900" algn="l">
                        <a:lnSpc>
                          <a:spcPts val="1100"/>
                        </a:lnSpc>
                        <a:spcAft>
                          <a:spcPts val="0"/>
                        </a:spcAft>
                      </a:pPr>
                      <a:r>
                        <a:rPr kumimoji="1" lang="ja-JP" sz="1100" kern="1200" dirty="0">
                          <a:solidFill>
                            <a:srgbClr val="000000"/>
                          </a:solidFill>
                          <a:effectLst/>
                          <a:latin typeface="+mn-ea"/>
                          <a:ea typeface="+mn-ea"/>
                          <a:cs typeface="Arial" panose="020B0604020202020204" pitchFamily="34" charset="0"/>
                        </a:rPr>
                        <a:t>７</a:t>
                      </a:r>
                      <a:r>
                        <a:rPr kumimoji="1" lang="en-US" altLang="ja-JP" sz="1100" kern="1200" dirty="0">
                          <a:solidFill>
                            <a:srgbClr val="000000"/>
                          </a:solidFill>
                          <a:effectLst/>
                          <a:latin typeface="+mn-ea"/>
                          <a:ea typeface="+mn-ea"/>
                          <a:cs typeface="Arial" panose="020B0604020202020204" pitchFamily="34" charset="0"/>
                        </a:rPr>
                        <a:t> </a:t>
                      </a:r>
                      <a:r>
                        <a:rPr kumimoji="1" lang="ja-JP" sz="1100" kern="1200" dirty="0">
                          <a:solidFill>
                            <a:srgbClr val="000000"/>
                          </a:solidFill>
                          <a:effectLst/>
                          <a:latin typeface="+mn-ea"/>
                          <a:ea typeface="+mn-ea"/>
                          <a:cs typeface="Arial" panose="020B0604020202020204" pitchFamily="34" charset="0"/>
                        </a:rPr>
                        <a:t>学校の組織力向上と開かれた学校づくりをすすめます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成</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a:txBody>
                    <a:bodyPr/>
                    <a:lstStyle/>
                    <a:p>
                      <a:pPr algn="l">
                        <a:lnSpc>
                          <a:spcPts val="1100"/>
                        </a:lnSpc>
                        <a:spcAft>
                          <a:spcPts val="0"/>
                        </a:spcAft>
                      </a:pP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大学や地域、企業等との協働により、児童生徒の興味や関心を高める取組みの機会を</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提供</a:t>
                      </a:r>
                      <a:endParaRPr lang="en-US"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88900" marR="0" lvl="0" indent="-88900" algn="l" defTabSz="914400" rtl="0" eaLnBrk="1" fontAlgn="auto" latinLnBrk="0" hangingPunct="1">
                        <a:lnSpc>
                          <a:spcPts val="1100"/>
                        </a:lnSpc>
                        <a:spcBef>
                          <a:spcPts val="0"/>
                        </a:spcBef>
                        <a:spcAft>
                          <a:spcPts val="0"/>
                        </a:spcAft>
                        <a:buClrTx/>
                        <a:buSzTx/>
                        <a:buFontTx/>
                        <a:buNone/>
                        <a:tabLst/>
                        <a:defRPr/>
                      </a:pP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地域のネットワークづくりや体験活動等の機会提供</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等により、学校を核とした地域づくりが進展</a:t>
                      </a:r>
                      <a:endParaRPr lang="en-US"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65405" marR="0" lvl="0" indent="-65405" algn="l" defTabSz="914400" rtl="0" eaLnBrk="1" fontAlgn="auto" latinLnBrk="0" hangingPunct="1">
                        <a:lnSpc>
                          <a:spcPts val="1100"/>
                        </a:lnSpc>
                        <a:spcBef>
                          <a:spcPts val="0"/>
                        </a:spcBef>
                        <a:spcAft>
                          <a:spcPts val="0"/>
                        </a:spcAft>
                        <a:buClrTx/>
                        <a:buSzTx/>
                        <a:buFontTx/>
                        <a:buNone/>
                        <a:tabLst/>
                        <a:defRPr/>
                      </a:pP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○府立学校の</a:t>
                      </a:r>
                      <a:r>
                        <a:rPr lang="ja-JP"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情報提供に対する保護者等の</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肯定的</a:t>
                      </a:r>
                      <a:r>
                        <a:rPr lang="ja-JP"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評価は年々上昇</a:t>
                      </a:r>
                      <a:endParaRPr lang="ja-JP" altLang="ja-JP" sz="11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rowSpan="2">
                  <a:txBody>
                    <a:bodyPr/>
                    <a:lstStyle/>
                    <a:p>
                      <a:pPr marL="177800" indent="-95250" algn="l">
                        <a:lnSpc>
                          <a:spcPts val="1400"/>
                        </a:lnSpc>
                        <a:spcAft>
                          <a:spcPts val="0"/>
                        </a:spcAft>
                      </a:pP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◎子どもの様々な体験や学びを深めるための</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外部</a:t>
                      </a:r>
                      <a:r>
                        <a:rPr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人材・機関とのつながり</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a:t>
                      </a: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各府立学校からの</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魅力</a:t>
                      </a:r>
                      <a:r>
                        <a:rPr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・情報の発信</a:t>
                      </a:r>
                      <a:endParaRPr lang="en-US" alt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endParaRPr>
                    </a:p>
                    <a:p>
                      <a:pPr marL="83820" indent="1270" algn="l">
                        <a:lnSpc>
                          <a:spcPts val="1400"/>
                        </a:lnSpc>
                        <a:spcAft>
                          <a:spcPts val="0"/>
                        </a:spcAft>
                      </a:pP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学校</a:t>
                      </a:r>
                      <a:r>
                        <a:rPr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と地域の連携・協働</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0171781"/>
                  </a:ext>
                </a:extLst>
              </a:tr>
              <a:tr h="755441">
                <a:tc>
                  <a:txBody>
                    <a:bodyPr/>
                    <a:lstStyle/>
                    <a:p>
                      <a:pPr marL="88900" indent="-88900" algn="l">
                        <a:lnSpc>
                          <a:spcPts val="1100"/>
                        </a:lnSpc>
                        <a:spcAft>
                          <a:spcPts val="0"/>
                        </a:spcAft>
                      </a:pPr>
                      <a:r>
                        <a:rPr kumimoji="1" lang="ja-JP" sz="1100" kern="1200" dirty="0">
                          <a:solidFill>
                            <a:srgbClr val="000000"/>
                          </a:solidFill>
                          <a:effectLst/>
                          <a:latin typeface="+mn-ea"/>
                          <a:ea typeface="+mn-ea"/>
                          <a:cs typeface="Arial" panose="020B0604020202020204" pitchFamily="34" charset="0"/>
                        </a:rPr>
                        <a:t>９</a:t>
                      </a:r>
                      <a:r>
                        <a:rPr kumimoji="1" lang="en-US" altLang="ja-JP" sz="1100" kern="1200" dirty="0">
                          <a:solidFill>
                            <a:srgbClr val="000000"/>
                          </a:solidFill>
                          <a:effectLst/>
                          <a:latin typeface="+mn-ea"/>
                          <a:ea typeface="+mn-ea"/>
                          <a:cs typeface="Arial" panose="020B0604020202020204" pitchFamily="34" charset="0"/>
                        </a:rPr>
                        <a:t> </a:t>
                      </a:r>
                      <a:r>
                        <a:rPr kumimoji="1" lang="ja-JP" sz="1100" kern="1200" dirty="0">
                          <a:solidFill>
                            <a:srgbClr val="000000"/>
                          </a:solidFill>
                          <a:effectLst/>
                          <a:latin typeface="+mn-ea"/>
                          <a:ea typeface="+mn-ea"/>
                          <a:cs typeface="Arial" panose="020B0604020202020204" pitchFamily="34" charset="0"/>
                        </a:rPr>
                        <a:t>地域の教育コミュニティづくりと家庭教育を支援します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課</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題</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91440" marR="0" lvl="0" indent="-91440" algn="l" defTabSz="914400" rtl="0" eaLnBrk="1" fontAlgn="auto" latinLnBrk="0" hangingPunct="1">
                        <a:lnSpc>
                          <a:spcPts val="1100"/>
                        </a:lnSpc>
                        <a:spcBef>
                          <a:spcPts val="0"/>
                        </a:spcBef>
                        <a:spcAft>
                          <a:spcPts val="0"/>
                        </a:spcAft>
                        <a:buClrTx/>
                        <a:buSzTx/>
                        <a:buFontTx/>
                        <a:buNone/>
                        <a:tabLst/>
                        <a:defRPr/>
                      </a:pPr>
                      <a:r>
                        <a:rPr lang="en-US" altLang="ja-JP" sz="1100" kern="0" dirty="0" smtClean="0">
                          <a:solidFill>
                            <a:schemeClr val="tx1"/>
                          </a:solidFill>
                          <a:effectLst/>
                          <a:latin typeface="メイリオ" panose="020B0604030504040204" pitchFamily="50" charset="-128"/>
                          <a:ea typeface="メイリオ" panose="020B0604030504040204" pitchFamily="50" charset="-128"/>
                          <a:cs typeface="Cambria Math" panose="02040503050406030204" pitchFamily="18" charset="0"/>
                        </a:rPr>
                        <a:t>▶</a:t>
                      </a:r>
                      <a:r>
                        <a:rPr lang="ja-JP" alt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児童生徒の興味や関心を高める取組みの機会を提供しつづけるため、協働する機関や人材</a:t>
                      </a:r>
                      <a:r>
                        <a:rPr lang="ja-JP" altLang="en-US"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のさらなる充実</a:t>
                      </a:r>
                      <a:endParaRPr 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p>
                      <a:pPr marL="91440" indent="-91440" algn="l">
                        <a:lnSpc>
                          <a:spcPts val="1100"/>
                        </a:lnSpc>
                        <a:spcAft>
                          <a:spcPts val="0"/>
                        </a:spcAft>
                      </a:pPr>
                      <a:r>
                        <a:rPr 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府立学校の特色化・魅力化をさらに進め、中学校や大学・企業等により分かりやすい情報</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発信</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638614878"/>
                  </a:ext>
                </a:extLst>
              </a:tr>
              <a:tr h="625803">
                <a:tc rowSpan="2">
                  <a:txBody>
                    <a:bodyPr/>
                    <a:lstStyle/>
                    <a:p>
                      <a:pPr marL="88900" indent="-88900" algn="just">
                        <a:lnSpc>
                          <a:spcPts val="1100"/>
                        </a:lnSpc>
                        <a:spcAft>
                          <a:spcPts val="0"/>
                        </a:spcAft>
                      </a:pPr>
                      <a:r>
                        <a:rPr lang="ja-JP" sz="1100" kern="1200" dirty="0">
                          <a:solidFill>
                            <a:srgbClr val="000000"/>
                          </a:solidFill>
                          <a:effectLst/>
                          <a:latin typeface="+mn-ea"/>
                          <a:ea typeface="+mn-ea"/>
                          <a:cs typeface="Arial" panose="020B0604020202020204" pitchFamily="34" charset="0"/>
                        </a:rPr>
                        <a:t>８</a:t>
                      </a:r>
                      <a:r>
                        <a:rPr lang="en-US" altLang="ja-JP" sz="1100" kern="1200" dirty="0">
                          <a:solidFill>
                            <a:srgbClr val="000000"/>
                          </a:solidFill>
                          <a:effectLst/>
                          <a:latin typeface="+mn-ea"/>
                          <a:ea typeface="+mn-ea"/>
                          <a:cs typeface="Arial" panose="020B0604020202020204" pitchFamily="34" charset="0"/>
                        </a:rPr>
                        <a:t> </a:t>
                      </a:r>
                      <a:r>
                        <a:rPr lang="ja-JP" sz="1100" kern="1200" dirty="0">
                          <a:solidFill>
                            <a:srgbClr val="000000"/>
                          </a:solidFill>
                          <a:effectLst/>
                          <a:latin typeface="+mn-ea"/>
                          <a:ea typeface="+mn-ea"/>
                          <a:cs typeface="Arial" panose="020B0604020202020204" pitchFamily="34" charset="0"/>
                        </a:rPr>
                        <a:t>安全で安心な学びの場をつくります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成</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a:txBody>
                    <a:bodyPr/>
                    <a:lstStyle/>
                    <a:p>
                      <a:pPr marL="91440" indent="-91440" algn="l">
                        <a:lnSpc>
                          <a:spcPts val="11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空調設備の設置、洋式化を含むトイレ環境の改善等、教育環境</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を</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一定</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改善</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1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地域と連携</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した</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子どもの命・安全</a:t>
                      </a: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を守る</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取組みの実績が上昇傾向</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rowSpan="2">
                  <a:txBody>
                    <a:bodyPr/>
                    <a:lstStyle/>
                    <a:p>
                      <a:pPr marL="177800" indent="-95250" algn="l">
                        <a:lnSpc>
                          <a:spcPts val="1400"/>
                        </a:lnSpc>
                        <a:spcAft>
                          <a:spcPts val="0"/>
                        </a:spcAft>
                        <a:tabLst/>
                      </a:pP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◎防災や環境の観点も踏まえた</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学校施設</a:t>
                      </a: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等</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の</a:t>
                      </a:r>
                      <a:r>
                        <a:rPr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整備</a:t>
                      </a:r>
                      <a:endParaRPr lang="en-US" alt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endParaRPr>
                    </a:p>
                    <a:p>
                      <a:pPr marL="177800" indent="-88900" algn="l">
                        <a:lnSpc>
                          <a:spcPts val="1400"/>
                        </a:lnSpc>
                        <a:spcAft>
                          <a:spcPts val="0"/>
                        </a:spcAft>
                      </a:pP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◎非常にも迅速に対応できる安全</a:t>
                      </a:r>
                      <a:r>
                        <a:rPr lang="ja-JP" altLang="en-US"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・安心な教育</a:t>
                      </a: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環境の確保</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7281800"/>
                  </a:ext>
                </a:extLst>
              </a:tr>
              <a:tr h="502627">
                <a:tc vMerge="1">
                  <a:txBody>
                    <a:bodyPr/>
                    <a:lstStyle/>
                    <a:p>
                      <a:endParaRPr kumimoji="1" lang="ja-JP" altLang="en-US"/>
                    </a:p>
                  </a:txBody>
                  <a:tcPr/>
                </a:tc>
                <a:tc>
                  <a:txBody>
                    <a:bodyPr/>
                    <a:lstStyle/>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課</a:t>
                      </a:r>
                      <a:endParaRPr lang="en-US" alt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題</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91440" indent="-91440" algn="l">
                        <a:lnSpc>
                          <a:spcPts val="1100"/>
                        </a:lnSpc>
                        <a:spcAft>
                          <a:spcPts val="0"/>
                        </a:spcAft>
                      </a:pPr>
                      <a:r>
                        <a:rPr 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府立学校（主校舎）の計画的な</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老朽化</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への対応</a:t>
                      </a:r>
                      <a:endParaRPr lang="en-US" alt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7472862"/>
                  </a:ext>
                </a:extLst>
              </a:tr>
              <a:tr h="625803">
                <a:tc rowSpan="2">
                  <a:txBody>
                    <a:bodyPr/>
                    <a:lstStyle/>
                    <a:p>
                      <a:pPr marL="88900" indent="-88900" algn="just">
                        <a:lnSpc>
                          <a:spcPts val="1100"/>
                        </a:lnSpc>
                        <a:spcAft>
                          <a:spcPts val="0"/>
                        </a:spcAft>
                      </a:pPr>
                      <a:r>
                        <a:rPr lang="en-US" sz="1100" kern="1200" dirty="0">
                          <a:solidFill>
                            <a:srgbClr val="000000"/>
                          </a:solidFill>
                          <a:effectLst/>
                          <a:latin typeface="+mn-ea"/>
                          <a:ea typeface="+mn-ea"/>
                          <a:cs typeface="Arial" panose="020B0604020202020204" pitchFamily="34" charset="0"/>
                        </a:rPr>
                        <a:t>10 </a:t>
                      </a:r>
                      <a:r>
                        <a:rPr kumimoji="1" lang="ja-JP" sz="1100" kern="1200" dirty="0">
                          <a:solidFill>
                            <a:srgbClr val="000000"/>
                          </a:solidFill>
                          <a:effectLst/>
                          <a:latin typeface="+mn-ea"/>
                          <a:ea typeface="+mn-ea"/>
                          <a:cs typeface="Arial" panose="020B0604020202020204" pitchFamily="34" charset="0"/>
                        </a:rPr>
                        <a:t>私立学校の振興を図ります</a:t>
                      </a:r>
                      <a:endParaRPr lang="ja-JP" sz="1100" kern="100" dirty="0">
                        <a:effectLst/>
                        <a:latin typeface="+mn-ea"/>
                        <a:ea typeface="+mn-ea"/>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成</a:t>
                      </a:r>
                      <a:endParaRPr lang="en-US" alt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12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果</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a:txBody>
                    <a:bodyPr/>
                    <a:lstStyle/>
                    <a:p>
                      <a:pPr marL="88900" indent="-88900" algn="l">
                        <a:lnSpc>
                          <a:spcPts val="1100"/>
                        </a:lnSpc>
                        <a:spcAft>
                          <a:spcPts val="0"/>
                        </a:spcAft>
                      </a:pPr>
                      <a:r>
                        <a:rPr lang="ja-JP" altLang="en-US"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授業料無償化</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制度</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の実施により、生徒の</a:t>
                      </a:r>
                      <a:r>
                        <a:rPr lang="ja-JP"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公私</a:t>
                      </a:r>
                      <a:r>
                        <a:rPr lang="ja-JP" alt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を問わない自由な学校</a:t>
                      </a:r>
                      <a:r>
                        <a:rPr lang="ja-JP" alt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選択</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の機会を保障し、大阪の</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教育力</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の向上</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に寄与</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100"/>
                        </a:lnSpc>
                        <a:spcAft>
                          <a:spcPts val="0"/>
                        </a:spcAft>
                      </a:pP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経常費</a:t>
                      </a:r>
                      <a:r>
                        <a:rPr lang="ja-JP" sz="1100" kern="1200" dirty="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補助金の交付等に</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より</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、私立学校の教育条件の維持向上等に寄与</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CCFF"/>
                    </a:solidFill>
                  </a:tcPr>
                </a:tc>
                <a:tc rowSpan="2">
                  <a:txBody>
                    <a:bodyPr/>
                    <a:lstStyle/>
                    <a:p>
                      <a:pPr marL="177800" indent="-95250" algn="l">
                        <a:lnSpc>
                          <a:spcPts val="1400"/>
                        </a:lnSpc>
                        <a:spcAft>
                          <a:spcPts val="0"/>
                        </a:spcAft>
                      </a:pPr>
                      <a:r>
                        <a:rPr lang="ja-JP" altLang="en-US"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大阪</a:t>
                      </a:r>
                      <a:r>
                        <a:rPr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全体の教育力向上のため</a:t>
                      </a:r>
                      <a:r>
                        <a:rPr lang="ja-JP" sz="1100" b="1" kern="1200" dirty="0" smtClean="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の私立</a:t>
                      </a:r>
                      <a:r>
                        <a:rPr lang="ja-JP" sz="1100" b="1" kern="1200" dirty="0">
                          <a:solidFill>
                            <a:schemeClr val="tx1"/>
                          </a:solidFill>
                          <a:effectLst>
                            <a:outerShdw blurRad="38100" dist="38100" dir="2700000" algn="tl">
                              <a:srgbClr val="000000">
                                <a:alpha val="43000"/>
                              </a:srgbClr>
                            </a:outerShdw>
                          </a:effectLst>
                          <a:latin typeface="メイリオ" panose="020B0604030504040204" pitchFamily="50" charset="-128"/>
                          <a:ea typeface="Meiryo UI" panose="020B0604030504040204" pitchFamily="50" charset="-128"/>
                          <a:cs typeface="Arial" panose="020B0604020202020204" pitchFamily="34" charset="0"/>
                        </a:rPr>
                        <a:t>学校の振興</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0978002"/>
                  </a:ext>
                </a:extLst>
              </a:tr>
              <a:tr h="651004">
                <a:tc vMerge="1">
                  <a:txBody>
                    <a:bodyPr/>
                    <a:lstStyle/>
                    <a:p>
                      <a:endParaRPr kumimoji="1" lang="ja-JP" altLang="en-US"/>
                    </a:p>
                  </a:txBody>
                  <a:tcPr/>
                </a:tc>
                <a:tc>
                  <a:txBody>
                    <a:bodyPr/>
                    <a:lstStyle/>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課</a:t>
                      </a:r>
                      <a:endParaRPr lang="en-US" alt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marL="164465" indent="-164465" algn="ctr">
                        <a:lnSpc>
                          <a:spcPts val="1100"/>
                        </a:lnSpc>
                        <a:spcAft>
                          <a:spcPts val="0"/>
                        </a:spcAft>
                      </a:pPr>
                      <a:r>
                        <a:rPr lang="ja-JP" sz="1100" kern="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題</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91440" indent="-91440" algn="l">
                        <a:lnSpc>
                          <a:spcPts val="1100"/>
                        </a:lnSpc>
                        <a:spcAft>
                          <a:spcPts val="0"/>
                        </a:spcAft>
                      </a:pPr>
                      <a:r>
                        <a:rPr 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家庭の経済的事情にかかわらない⾃由な学校選択の機会を提供するための</a:t>
                      </a:r>
                      <a:r>
                        <a:rPr lang="ja-JP"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支援</a:t>
                      </a:r>
                      <a:r>
                        <a:rPr lang="ja-JP" altLang="en-US" sz="1100" kern="120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の継続</a:t>
                      </a:r>
                      <a:endParaRPr lang="ja-JP" sz="11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91440" indent="-91440" algn="l">
                        <a:lnSpc>
                          <a:spcPts val="1100"/>
                        </a:lnSpc>
                        <a:spcAft>
                          <a:spcPts val="0"/>
                        </a:spcAft>
                      </a:pPr>
                      <a:r>
                        <a:rPr lang="en-US" sz="1100" kern="0" dirty="0" smtClean="0">
                          <a:solidFill>
                            <a:schemeClr val="tx1"/>
                          </a:solidFill>
                          <a:effectLst/>
                          <a:latin typeface="メイリオ" panose="020B0604030504040204" pitchFamily="50" charset="-128"/>
                          <a:ea typeface="メイリオ" panose="020B0604030504040204" pitchFamily="50" charset="-128"/>
                          <a:cs typeface="Cambria Math" panose="02040503050406030204" pitchFamily="18" charset="0"/>
                        </a:rPr>
                        <a:t>▶</a:t>
                      </a:r>
                      <a:r>
                        <a:rPr lang="ja-JP" altLang="en-US" sz="1100" kern="0" dirty="0" smtClean="0">
                          <a:solidFill>
                            <a:schemeClr val="tx1"/>
                          </a:solidFill>
                          <a:effectLst/>
                          <a:latin typeface="メイリオ" panose="020B0604030504040204" pitchFamily="50" charset="-128"/>
                          <a:ea typeface="メイリオ" panose="020B0604030504040204" pitchFamily="50" charset="-128"/>
                          <a:cs typeface="Cambria Math" panose="02040503050406030204" pitchFamily="18" charset="0"/>
                        </a:rPr>
                        <a:t>特⾊・魅⼒ある</a:t>
                      </a:r>
                      <a:r>
                        <a:rPr lang="ja-JP"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教育</a:t>
                      </a:r>
                      <a:r>
                        <a:rPr lang="ja-JP" altLang="en-US" sz="1100" kern="0" dirty="0" smtClean="0">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を実施する私学に対する支援の継続</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0614" marR="40614" marT="20307" marB="20307"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vMerge="1">
                  <a:txBody>
                    <a:bodyPr/>
                    <a:lstStyle/>
                    <a:p>
                      <a:endParaRPr kumimoji="1" lang="ja-JP" altLang="en-US"/>
                    </a:p>
                  </a:txBody>
                  <a:tcPr/>
                </a:tc>
                <a:extLst>
                  <a:ext uri="{0D108BD9-81ED-4DB2-BD59-A6C34878D82A}">
                    <a16:rowId xmlns:a16="http://schemas.microsoft.com/office/drawing/2014/main" val="2097988978"/>
                  </a:ext>
                </a:extLst>
              </a:tr>
            </a:tbl>
          </a:graphicData>
        </a:graphic>
      </p:graphicFrame>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5</a:t>
            </a:fld>
            <a:endParaRPr kumimoji="1" lang="ja-JP" altLang="en-US" dirty="0"/>
          </a:p>
        </p:txBody>
      </p:sp>
    </p:spTree>
    <p:extLst>
      <p:ext uri="{BB962C8B-B14F-4D97-AF65-F5344CB8AC3E}">
        <p14:creationId xmlns:p14="http://schemas.microsoft.com/office/powerpoint/2010/main" val="2623943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74531" y="1030805"/>
            <a:ext cx="5075727" cy="256480"/>
          </a:xfrm>
          <a:prstGeom prst="rect">
            <a:avLst/>
          </a:prstGeom>
        </p:spPr>
        <p:txBody>
          <a:bodyPr wrap="square" lIns="0" tIns="0" rIns="0" bIns="0">
            <a:spAutoFit/>
          </a:bodyPr>
          <a:lstStyle/>
          <a:p>
            <a:pPr algn="just">
              <a:lnSpc>
                <a:spcPts val="2000"/>
              </a:lnSpc>
              <a:spcAft>
                <a:spcPts val="0"/>
              </a:spcAft>
            </a:pP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600" b="1" kern="100" dirty="0" smtClean="0">
                <a:latin typeface="メイリオ" panose="020B0604030504040204" pitchFamily="50" charset="-128"/>
                <a:ea typeface="メイリオ" panose="020B0604030504040204" pitchFamily="50" charset="-128"/>
                <a:cs typeface="Times New Roman" panose="02020603050405020304" pitchFamily="18" charset="0"/>
              </a:rPr>
              <a:t>▷大阪府における人口</a:t>
            </a: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減少・少子</a:t>
            </a:r>
            <a:r>
              <a:rPr lang="ja-JP" altLang="en-US" sz="1600" b="1" kern="100" dirty="0" smtClean="0">
                <a:latin typeface="メイリオ" panose="020B0604030504040204" pitchFamily="50" charset="-128"/>
                <a:ea typeface="メイリオ" panose="020B0604030504040204" pitchFamily="50" charset="-128"/>
                <a:cs typeface="Times New Roman" panose="02020603050405020304" pitchFamily="18" charset="0"/>
              </a:rPr>
              <a:t>高齢化</a:t>
            </a:r>
            <a:endParaRPr lang="en-US" altLang="ja-JP" sz="16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6" name="フローチャート: 代替処理 15">
            <a:extLst>
              <a:ext uri="{FF2B5EF4-FFF2-40B4-BE49-F238E27FC236}">
                <a16:creationId xmlns:a16="http://schemas.microsoft.com/office/drawing/2014/main" id="{DE642556-8166-422A-BD21-C841F1369C7F}"/>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89CC9723-485B-4212-9AFC-883A27AA676E}"/>
              </a:ext>
            </a:extLst>
          </p:cNvPr>
          <p:cNvSpPr/>
          <p:nvPr/>
        </p:nvSpPr>
        <p:spPr>
          <a:xfrm>
            <a:off x="74531" y="658891"/>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第３章　大阪の教育を取り巻く状況</a:t>
            </a:r>
          </a:p>
        </p:txBody>
      </p:sp>
      <p:sp>
        <p:nvSpPr>
          <p:cNvPr id="11" name="正方形/長方形 10"/>
          <p:cNvSpPr/>
          <p:nvPr/>
        </p:nvSpPr>
        <p:spPr>
          <a:xfrm>
            <a:off x="257577" y="1293761"/>
            <a:ext cx="9457923" cy="3871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500" b="1" u="sng" dirty="0">
              <a:solidFill>
                <a:schemeClr val="tx1"/>
              </a:solidFill>
              <a:latin typeface="メイリオ" panose="020B0604030504040204" pitchFamily="50" charset="-128"/>
              <a:ea typeface="メイリオ" panose="020B0604030504040204" pitchFamily="50" charset="-128"/>
            </a:endParaRPr>
          </a:p>
          <a:p>
            <a:pPr>
              <a:lnSpc>
                <a:spcPts val="800"/>
              </a:lnSpc>
            </a:pP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400" dirty="0">
                <a:solidFill>
                  <a:schemeClr val="tx1"/>
                </a:solidFill>
                <a:latin typeface="Meiryo UI" panose="020B0604030504040204" pitchFamily="50" charset="-128"/>
                <a:ea typeface="Meiryo UI" panose="020B0604030504040204" pitchFamily="50" charset="-128"/>
              </a:rPr>
              <a:t>　○大阪府の人口は</a:t>
            </a:r>
            <a:r>
              <a:rPr kumimoji="1" lang="en-US" altLang="ja-JP" sz="1400" b="1" dirty="0">
                <a:solidFill>
                  <a:schemeClr val="tx1"/>
                </a:solidFill>
                <a:latin typeface="Meiryo UI" panose="020B0604030504040204" pitchFamily="50" charset="-128"/>
                <a:ea typeface="Meiryo UI" panose="020B0604030504040204" pitchFamily="50" charset="-128"/>
              </a:rPr>
              <a:t>2010</a:t>
            </a:r>
            <a:r>
              <a:rPr kumimoji="1" lang="ja-JP" altLang="en-US" sz="1400" b="1" dirty="0">
                <a:solidFill>
                  <a:schemeClr val="tx1"/>
                </a:solidFill>
                <a:latin typeface="Meiryo UI" panose="020B0604030504040204" pitchFamily="50" charset="-128"/>
                <a:ea typeface="Meiryo UI" panose="020B0604030504040204" pitchFamily="50" charset="-128"/>
              </a:rPr>
              <a:t>年の</a:t>
            </a:r>
            <a:r>
              <a:rPr kumimoji="1" lang="en-US" altLang="ja-JP" sz="1400" b="1" dirty="0">
                <a:solidFill>
                  <a:schemeClr val="tx1"/>
                </a:solidFill>
                <a:latin typeface="Meiryo UI" panose="020B0604030504040204" pitchFamily="50" charset="-128"/>
                <a:ea typeface="Meiryo UI" panose="020B0604030504040204" pitchFamily="50" charset="-128"/>
              </a:rPr>
              <a:t>887</a:t>
            </a:r>
            <a:r>
              <a:rPr kumimoji="1" lang="ja-JP" altLang="en-US" sz="1400" b="1" dirty="0">
                <a:solidFill>
                  <a:schemeClr val="tx1"/>
                </a:solidFill>
                <a:latin typeface="Meiryo UI" panose="020B0604030504040204" pitchFamily="50" charset="-128"/>
                <a:ea typeface="Meiryo UI" panose="020B0604030504040204" pitchFamily="50" charset="-128"/>
              </a:rPr>
              <a:t>万人</a:t>
            </a:r>
            <a:r>
              <a:rPr kumimoji="1" lang="ja-JP" altLang="en-US" sz="1400" dirty="0">
                <a:solidFill>
                  <a:schemeClr val="tx1"/>
                </a:solidFill>
                <a:latin typeface="Meiryo UI" panose="020B0604030504040204" pitchFamily="50" charset="-128"/>
                <a:ea typeface="Meiryo UI" panose="020B0604030504040204" pitchFamily="50" charset="-128"/>
              </a:rPr>
              <a:t>をピークに減少に転じ、</a:t>
            </a:r>
            <a:r>
              <a:rPr kumimoji="1" lang="en-US" altLang="ja-JP" sz="1400" b="1" dirty="0">
                <a:solidFill>
                  <a:schemeClr val="tx1"/>
                </a:solidFill>
                <a:latin typeface="Meiryo UI" panose="020B0604030504040204" pitchFamily="50" charset="-128"/>
                <a:ea typeface="Meiryo UI" panose="020B0604030504040204" pitchFamily="50" charset="-128"/>
              </a:rPr>
              <a:t>2045</a:t>
            </a:r>
            <a:r>
              <a:rPr kumimoji="1" lang="ja-JP" altLang="en-US" sz="1400" b="1" dirty="0">
                <a:solidFill>
                  <a:schemeClr val="tx1"/>
                </a:solidFill>
                <a:latin typeface="Meiryo UI" panose="020B0604030504040204" pitchFamily="50" charset="-128"/>
                <a:ea typeface="Meiryo UI" panose="020B0604030504040204" pitchFamily="50" charset="-128"/>
              </a:rPr>
              <a:t>年には</a:t>
            </a:r>
            <a:r>
              <a:rPr kumimoji="1" lang="en-US" altLang="ja-JP" sz="1400" b="1" dirty="0">
                <a:solidFill>
                  <a:schemeClr val="tx1"/>
                </a:solidFill>
                <a:latin typeface="Meiryo UI" panose="020B0604030504040204" pitchFamily="50" charset="-128"/>
                <a:ea typeface="Meiryo UI" panose="020B0604030504040204" pitchFamily="50" charset="-128"/>
              </a:rPr>
              <a:t>748</a:t>
            </a:r>
            <a:r>
              <a:rPr kumimoji="1" lang="ja-JP" altLang="en-US" sz="1400" b="1" dirty="0">
                <a:solidFill>
                  <a:schemeClr val="tx1"/>
                </a:solidFill>
                <a:latin typeface="Meiryo UI" panose="020B0604030504040204" pitchFamily="50" charset="-128"/>
                <a:ea typeface="Meiryo UI" panose="020B0604030504040204" pitchFamily="50" charset="-128"/>
              </a:rPr>
              <a:t>万人にまで減少</a:t>
            </a:r>
            <a:r>
              <a:rPr kumimoji="1" lang="ja-JP" altLang="en-US" sz="1400" dirty="0">
                <a:solidFill>
                  <a:schemeClr val="tx1"/>
                </a:solidFill>
                <a:latin typeface="Meiryo UI" panose="020B0604030504040204" pitchFamily="50" charset="-128"/>
                <a:ea typeface="Meiryo UI" panose="020B0604030504040204" pitchFamily="50" charset="-128"/>
              </a:rPr>
              <a:t>の</a:t>
            </a:r>
            <a:r>
              <a:rPr kumimoji="1" lang="ja-JP" altLang="en-US" sz="1400" dirty="0" smtClean="0">
                <a:solidFill>
                  <a:schemeClr val="tx1"/>
                </a:solidFill>
                <a:latin typeface="Meiryo UI" panose="020B0604030504040204" pitchFamily="50" charset="-128"/>
                <a:ea typeface="Meiryo UI" panose="020B0604030504040204" pitchFamily="50" charset="-128"/>
              </a:rPr>
              <a:t>見込み。</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年齢構成としては、</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400" dirty="0">
                <a:solidFill>
                  <a:schemeClr val="tx1"/>
                </a:solidFill>
                <a:latin typeface="Meiryo UI" panose="020B0604030504040204" pitchFamily="50" charset="-128"/>
                <a:ea typeface="Meiryo UI" panose="020B0604030504040204" pitchFamily="50" charset="-128"/>
              </a:rPr>
              <a:t>　　　 ・高齢者人口　　：</a:t>
            </a:r>
            <a:r>
              <a:rPr kumimoji="1" lang="en-US" altLang="ja-JP" sz="1400" dirty="0">
                <a:solidFill>
                  <a:schemeClr val="tx1"/>
                </a:solidFill>
                <a:latin typeface="Meiryo UI" panose="020B0604030504040204" pitchFamily="50" charset="-128"/>
                <a:ea typeface="Meiryo UI" panose="020B0604030504040204" pitchFamily="50" charset="-128"/>
              </a:rPr>
              <a:t>232</a:t>
            </a:r>
            <a:r>
              <a:rPr kumimoji="1" lang="ja-JP" altLang="en-US" sz="1400" dirty="0">
                <a:solidFill>
                  <a:schemeClr val="tx1"/>
                </a:solidFill>
                <a:latin typeface="Meiryo UI" panose="020B0604030504040204" pitchFamily="50" charset="-128"/>
                <a:ea typeface="Meiryo UI" panose="020B0604030504040204" pitchFamily="50" charset="-128"/>
              </a:rPr>
              <a:t>万人（</a:t>
            </a:r>
            <a:r>
              <a:rPr kumimoji="1" lang="en-US" altLang="ja-JP" sz="1400" dirty="0">
                <a:solidFill>
                  <a:schemeClr val="tx1"/>
                </a:solidFill>
                <a:latin typeface="Meiryo UI" panose="020B0604030504040204" pitchFamily="50" charset="-128"/>
                <a:ea typeface="Meiryo UI" panose="020B0604030504040204" pitchFamily="50" charset="-128"/>
              </a:rPr>
              <a:t>2015</a:t>
            </a:r>
            <a:r>
              <a:rPr kumimoji="1" lang="ja-JP" altLang="en-US" sz="1400" dirty="0">
                <a:solidFill>
                  <a:schemeClr val="tx1"/>
                </a:solidFill>
                <a:latin typeface="Meiryo UI" panose="020B0604030504040204" pitchFamily="50" charset="-128"/>
                <a:ea typeface="Meiryo UI" panose="020B0604030504040204" pitchFamily="50" charset="-128"/>
              </a:rPr>
              <a:t>年）　⇒　　</a:t>
            </a:r>
            <a:r>
              <a:rPr kumimoji="1" lang="en-US" altLang="ja-JP" sz="1400" dirty="0">
                <a:solidFill>
                  <a:schemeClr val="tx1"/>
                </a:solidFill>
                <a:latin typeface="Meiryo UI" panose="020B0604030504040204" pitchFamily="50" charset="-128"/>
                <a:ea typeface="Meiryo UI" panose="020B0604030504040204" pitchFamily="50" charset="-128"/>
              </a:rPr>
              <a:t>271</a:t>
            </a:r>
            <a:r>
              <a:rPr kumimoji="1" lang="ja-JP" altLang="en-US" sz="1400" dirty="0">
                <a:solidFill>
                  <a:schemeClr val="tx1"/>
                </a:solidFill>
                <a:latin typeface="Meiryo UI" panose="020B0604030504040204" pitchFamily="50" charset="-128"/>
                <a:ea typeface="Meiryo UI" panose="020B0604030504040204" pitchFamily="50" charset="-128"/>
              </a:rPr>
              <a:t>万人（</a:t>
            </a:r>
            <a:r>
              <a:rPr kumimoji="1" lang="en-US" altLang="ja-JP" sz="1400" dirty="0">
                <a:solidFill>
                  <a:schemeClr val="tx1"/>
                </a:solidFill>
                <a:latin typeface="Meiryo UI" panose="020B0604030504040204" pitchFamily="50" charset="-128"/>
                <a:ea typeface="Meiryo UI" panose="020B0604030504040204" pitchFamily="50" charset="-128"/>
              </a:rPr>
              <a:t>2045</a:t>
            </a:r>
            <a:r>
              <a:rPr kumimoji="1" lang="ja-JP" altLang="en-US" sz="1400" dirty="0">
                <a:solidFill>
                  <a:schemeClr val="tx1"/>
                </a:solidFill>
                <a:latin typeface="Meiryo UI" panose="020B0604030504040204" pitchFamily="50" charset="-128"/>
                <a:ea typeface="Meiryo UI" panose="020B0604030504040204" pitchFamily="50" charset="-128"/>
              </a:rPr>
              <a:t>年）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全人口の１</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３を超える約</a:t>
            </a:r>
            <a:r>
              <a:rPr kumimoji="1" lang="en-US" altLang="ja-JP" sz="1400" dirty="0">
                <a:solidFill>
                  <a:schemeClr val="tx1"/>
                </a:solidFill>
                <a:latin typeface="Meiryo UI" panose="020B0604030504040204" pitchFamily="50" charset="-128"/>
                <a:ea typeface="Meiryo UI" panose="020B0604030504040204" pitchFamily="50" charset="-128"/>
              </a:rPr>
              <a:t>36</a:t>
            </a:r>
            <a:r>
              <a:rPr kumimoji="1" lang="ja-JP" altLang="en-US" sz="1400" dirty="0">
                <a:solidFill>
                  <a:schemeClr val="tx1"/>
                </a:solidFill>
                <a:latin typeface="Meiryo UI" panose="020B0604030504040204" pitchFamily="50" charset="-128"/>
                <a:ea typeface="Meiryo UI" panose="020B0604030504040204" pitchFamily="50" charset="-128"/>
              </a:rPr>
              <a:t>％まで増加</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400" dirty="0">
                <a:solidFill>
                  <a:schemeClr val="tx1"/>
                </a:solidFill>
                <a:latin typeface="Meiryo UI" panose="020B0604030504040204" pitchFamily="50" charset="-128"/>
                <a:ea typeface="Meiryo UI" panose="020B0604030504040204" pitchFamily="50" charset="-128"/>
              </a:rPr>
              <a:t>　　　 ・生産年齢人口 ：</a:t>
            </a:r>
            <a:r>
              <a:rPr kumimoji="1" lang="en-US" altLang="ja-JP" sz="1400" dirty="0">
                <a:solidFill>
                  <a:schemeClr val="tx1"/>
                </a:solidFill>
                <a:latin typeface="Meiryo UI" panose="020B0604030504040204" pitchFamily="50" charset="-128"/>
                <a:ea typeface="Meiryo UI" panose="020B0604030504040204" pitchFamily="50" charset="-128"/>
              </a:rPr>
              <a:t>542</a:t>
            </a:r>
            <a:r>
              <a:rPr kumimoji="1" lang="ja-JP" altLang="en-US" sz="1400" dirty="0">
                <a:solidFill>
                  <a:schemeClr val="tx1"/>
                </a:solidFill>
                <a:latin typeface="Meiryo UI" panose="020B0604030504040204" pitchFamily="50" charset="-128"/>
                <a:ea typeface="Meiryo UI" panose="020B0604030504040204" pitchFamily="50" charset="-128"/>
              </a:rPr>
              <a:t>万人（</a:t>
            </a:r>
            <a:r>
              <a:rPr kumimoji="1" lang="en-US" altLang="ja-JP" sz="1400" dirty="0">
                <a:solidFill>
                  <a:schemeClr val="tx1"/>
                </a:solidFill>
                <a:latin typeface="Meiryo UI" panose="020B0604030504040204" pitchFamily="50" charset="-128"/>
                <a:ea typeface="Meiryo UI" panose="020B0604030504040204" pitchFamily="50" charset="-128"/>
              </a:rPr>
              <a:t>2015</a:t>
            </a:r>
            <a:r>
              <a:rPr kumimoji="1" lang="ja-JP" altLang="en-US" sz="1400" dirty="0">
                <a:solidFill>
                  <a:schemeClr val="tx1"/>
                </a:solidFill>
                <a:latin typeface="Meiryo UI" panose="020B0604030504040204" pitchFamily="50" charset="-128"/>
                <a:ea typeface="Meiryo UI" panose="020B0604030504040204" pitchFamily="50" charset="-128"/>
              </a:rPr>
              <a:t>年）　⇒　　</a:t>
            </a:r>
            <a:r>
              <a:rPr kumimoji="1" lang="en-US" altLang="ja-JP" sz="1400" dirty="0">
                <a:solidFill>
                  <a:schemeClr val="tx1"/>
                </a:solidFill>
                <a:latin typeface="Meiryo UI" panose="020B0604030504040204" pitchFamily="50" charset="-128"/>
                <a:ea typeface="Meiryo UI" panose="020B0604030504040204" pitchFamily="50" charset="-128"/>
              </a:rPr>
              <a:t>400</a:t>
            </a:r>
            <a:r>
              <a:rPr kumimoji="1" lang="ja-JP" altLang="en-US" sz="1400" dirty="0">
                <a:solidFill>
                  <a:schemeClr val="tx1"/>
                </a:solidFill>
                <a:latin typeface="Meiryo UI" panose="020B0604030504040204" pitchFamily="50" charset="-128"/>
                <a:ea typeface="Meiryo UI" panose="020B0604030504040204" pitchFamily="50" charset="-128"/>
              </a:rPr>
              <a:t>万人（</a:t>
            </a:r>
            <a:r>
              <a:rPr kumimoji="1" lang="en-US" altLang="ja-JP" sz="1400" dirty="0">
                <a:solidFill>
                  <a:schemeClr val="tx1"/>
                </a:solidFill>
                <a:latin typeface="Meiryo UI" panose="020B0604030504040204" pitchFamily="50" charset="-128"/>
                <a:ea typeface="Meiryo UI" panose="020B0604030504040204" pitchFamily="50" charset="-128"/>
              </a:rPr>
              <a:t>2045</a:t>
            </a:r>
            <a:r>
              <a:rPr kumimoji="1" lang="ja-JP" altLang="en-US" sz="1400" dirty="0">
                <a:solidFill>
                  <a:schemeClr val="tx1"/>
                </a:solidFill>
                <a:latin typeface="Meiryo UI" panose="020B0604030504040204" pitchFamily="50" charset="-128"/>
                <a:ea typeface="Meiryo UI" panose="020B0604030504040204" pitchFamily="50" charset="-128"/>
              </a:rPr>
              <a:t>年）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全人口の半数程度にまで減少</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400" dirty="0">
                <a:solidFill>
                  <a:schemeClr val="tx1"/>
                </a:solidFill>
                <a:latin typeface="Meiryo UI" panose="020B0604030504040204" pitchFamily="50" charset="-128"/>
                <a:ea typeface="Meiryo UI" panose="020B0604030504040204" pitchFamily="50" charset="-128"/>
              </a:rPr>
              <a:t>　　　 ・年少人口　　　 ：</a:t>
            </a:r>
            <a:r>
              <a:rPr kumimoji="1" lang="en-US" altLang="ja-JP" sz="1400" dirty="0">
                <a:solidFill>
                  <a:schemeClr val="tx1"/>
                </a:solidFill>
                <a:latin typeface="Meiryo UI" panose="020B0604030504040204" pitchFamily="50" charset="-128"/>
                <a:ea typeface="Meiryo UI" panose="020B0604030504040204" pitchFamily="50" charset="-128"/>
              </a:rPr>
              <a:t>110</a:t>
            </a:r>
            <a:r>
              <a:rPr kumimoji="1" lang="ja-JP" altLang="en-US" sz="1400" dirty="0">
                <a:solidFill>
                  <a:schemeClr val="tx1"/>
                </a:solidFill>
                <a:latin typeface="Meiryo UI" panose="020B0604030504040204" pitchFamily="50" charset="-128"/>
                <a:ea typeface="Meiryo UI" panose="020B0604030504040204" pitchFamily="50" charset="-128"/>
              </a:rPr>
              <a:t>万人（</a:t>
            </a:r>
            <a:r>
              <a:rPr kumimoji="1" lang="en-US" altLang="ja-JP" sz="1400" dirty="0">
                <a:solidFill>
                  <a:schemeClr val="tx1"/>
                </a:solidFill>
                <a:latin typeface="Meiryo UI" panose="020B0604030504040204" pitchFamily="50" charset="-128"/>
                <a:ea typeface="Meiryo UI" panose="020B0604030504040204" pitchFamily="50" charset="-128"/>
              </a:rPr>
              <a:t>2015</a:t>
            </a:r>
            <a:r>
              <a:rPr kumimoji="1" lang="ja-JP" altLang="en-US" sz="1400" dirty="0">
                <a:solidFill>
                  <a:schemeClr val="tx1"/>
                </a:solidFill>
                <a:latin typeface="Meiryo UI" panose="020B0604030504040204" pitchFamily="50" charset="-128"/>
                <a:ea typeface="Meiryo UI" panose="020B0604030504040204" pitchFamily="50" charset="-128"/>
              </a:rPr>
              <a:t>年）　⇒　　　</a:t>
            </a:r>
            <a:r>
              <a:rPr kumimoji="1" lang="en-US" altLang="ja-JP" sz="1400" dirty="0">
                <a:solidFill>
                  <a:schemeClr val="tx1"/>
                </a:solidFill>
                <a:latin typeface="Meiryo UI" panose="020B0604030504040204" pitchFamily="50" charset="-128"/>
                <a:ea typeface="Meiryo UI" panose="020B0604030504040204" pitchFamily="50" charset="-128"/>
              </a:rPr>
              <a:t>77</a:t>
            </a:r>
            <a:r>
              <a:rPr kumimoji="1" lang="ja-JP" altLang="en-US" sz="1400" dirty="0">
                <a:solidFill>
                  <a:schemeClr val="tx1"/>
                </a:solidFill>
                <a:latin typeface="Meiryo UI" panose="020B0604030504040204" pitchFamily="50" charset="-128"/>
                <a:ea typeface="Meiryo UI" panose="020B0604030504040204" pitchFamily="50" charset="-128"/>
              </a:rPr>
              <a:t>万人（</a:t>
            </a:r>
            <a:r>
              <a:rPr kumimoji="1" lang="en-US" altLang="ja-JP" sz="1400" dirty="0">
                <a:solidFill>
                  <a:schemeClr val="tx1"/>
                </a:solidFill>
                <a:latin typeface="Meiryo UI" panose="020B0604030504040204" pitchFamily="50" charset="-128"/>
                <a:ea typeface="Meiryo UI" panose="020B0604030504040204" pitchFamily="50" charset="-128"/>
              </a:rPr>
              <a:t>2045</a:t>
            </a:r>
            <a:r>
              <a:rPr kumimoji="1" lang="ja-JP" altLang="en-US" sz="1400" dirty="0">
                <a:solidFill>
                  <a:schemeClr val="tx1"/>
                </a:solidFill>
                <a:latin typeface="Meiryo UI" panose="020B0604030504040204" pitchFamily="50" charset="-128"/>
                <a:ea typeface="Meiryo UI" panose="020B0604030504040204" pitchFamily="50" charset="-128"/>
              </a:rPr>
              <a:t>年）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全人口の１割程度まで減少</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400" dirty="0">
                <a:solidFill>
                  <a:schemeClr val="tx1"/>
                </a:solidFill>
                <a:latin typeface="Meiryo UI" panose="020B0604030504040204" pitchFamily="50" charset="-128"/>
                <a:ea typeface="Meiryo UI" panose="020B0604030504040204" pitchFamily="50" charset="-128"/>
              </a:rPr>
              <a:t>　○合計特殊出生率（</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年）は</a:t>
            </a:r>
            <a:r>
              <a:rPr kumimoji="1" lang="en-US" altLang="ja-JP" sz="1400" dirty="0">
                <a:solidFill>
                  <a:schemeClr val="tx1"/>
                </a:solidFill>
                <a:latin typeface="Meiryo UI" panose="020B0604030504040204" pitchFamily="50" charset="-128"/>
                <a:ea typeface="Meiryo UI" panose="020B0604030504040204" pitchFamily="50" charset="-128"/>
              </a:rPr>
              <a:t>1.27</a:t>
            </a:r>
            <a:r>
              <a:rPr kumimoji="1" lang="ja-JP" altLang="en-US" sz="1400" dirty="0">
                <a:solidFill>
                  <a:schemeClr val="tx1"/>
                </a:solidFill>
                <a:latin typeface="Meiryo UI" panose="020B0604030504040204" pitchFamily="50" charset="-128"/>
                <a:ea typeface="Meiryo UI" panose="020B0604030504040204" pitchFamily="50" charset="-128"/>
              </a:rPr>
              <a:t>と、人口を維持するのに必要とされる水準（</a:t>
            </a:r>
            <a:r>
              <a:rPr kumimoji="1" lang="en-US" altLang="ja-JP" sz="1400" dirty="0">
                <a:solidFill>
                  <a:schemeClr val="tx1"/>
                </a:solidFill>
                <a:latin typeface="Meiryo UI" panose="020B0604030504040204" pitchFamily="50" charset="-128"/>
                <a:ea typeface="Meiryo UI" panose="020B0604030504040204" pitchFamily="50" charset="-128"/>
              </a:rPr>
              <a:t>2.07</a:t>
            </a:r>
            <a:r>
              <a:rPr kumimoji="1" lang="ja-JP" altLang="en-US" sz="1400" dirty="0">
                <a:solidFill>
                  <a:schemeClr val="tx1"/>
                </a:solidFill>
                <a:latin typeface="Meiryo UI" panose="020B0604030504040204" pitchFamily="50" charset="-128"/>
                <a:ea typeface="Meiryo UI" panose="020B0604030504040204" pitchFamily="50" charset="-128"/>
              </a:rPr>
              <a:t>）を大きく下回るとともに、出産年齢を</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迎える女性そのものの数が減少することもあいまって、</a:t>
            </a:r>
            <a:r>
              <a:rPr kumimoji="1" lang="ja-JP" altLang="en-US" sz="1400" b="1" dirty="0">
                <a:solidFill>
                  <a:schemeClr val="tx1"/>
                </a:solidFill>
                <a:latin typeface="Meiryo UI" panose="020B0604030504040204" pitchFamily="50" charset="-128"/>
                <a:ea typeface="Meiryo UI" panose="020B0604030504040204" pitchFamily="50" charset="-128"/>
              </a:rPr>
              <a:t>出生数の減少が続く</a:t>
            </a:r>
            <a:r>
              <a:rPr kumimoji="1" lang="ja-JP" altLang="en-US" sz="1400" dirty="0">
                <a:solidFill>
                  <a:schemeClr val="tx1"/>
                </a:solidFill>
                <a:latin typeface="Meiryo UI" panose="020B0604030504040204" pitchFamily="50" charset="-128"/>
                <a:ea typeface="Meiryo UI" panose="020B0604030504040204" pitchFamily="50" charset="-128"/>
              </a:rPr>
              <a:t>ことが</a:t>
            </a:r>
            <a:r>
              <a:rPr kumimoji="1" lang="ja-JP" altLang="en-US" sz="1400" dirty="0" smtClean="0">
                <a:solidFill>
                  <a:schemeClr val="tx1"/>
                </a:solidFill>
                <a:latin typeface="Meiryo UI" panose="020B0604030504040204" pitchFamily="50" charset="-128"/>
                <a:ea typeface="Meiryo UI" panose="020B0604030504040204" pitchFamily="50" charset="-128"/>
              </a:rPr>
              <a:t>見込まれる。</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400" dirty="0">
                <a:solidFill>
                  <a:schemeClr val="tx1"/>
                </a:solidFill>
                <a:latin typeface="Meiryo UI" panose="020B0604030504040204" pitchFamily="50" charset="-128"/>
                <a:ea typeface="Meiryo UI" panose="020B0604030504040204" pitchFamily="50" charset="-128"/>
              </a:rPr>
              <a:t>　○また、世帯構成としては、</a:t>
            </a:r>
            <a:r>
              <a:rPr kumimoji="1" lang="ja-JP" altLang="en-US" sz="1400" b="1" dirty="0">
                <a:solidFill>
                  <a:schemeClr val="tx1"/>
                </a:solidFill>
                <a:latin typeface="Meiryo UI" panose="020B0604030504040204" pitchFamily="50" charset="-128"/>
                <a:ea typeface="Meiryo UI" panose="020B0604030504040204" pitchFamily="50" charset="-128"/>
              </a:rPr>
              <a:t>単独世帯が</a:t>
            </a:r>
            <a:r>
              <a:rPr kumimoji="1" lang="en-US" altLang="ja-JP" sz="1400" b="1" dirty="0">
                <a:solidFill>
                  <a:schemeClr val="tx1"/>
                </a:solidFill>
                <a:latin typeface="Meiryo UI" panose="020B0604030504040204" pitchFamily="50" charset="-128"/>
                <a:ea typeface="Meiryo UI" panose="020B0604030504040204" pitchFamily="50" charset="-128"/>
              </a:rPr>
              <a:t>2025</a:t>
            </a:r>
            <a:r>
              <a:rPr kumimoji="1" lang="ja-JP" altLang="en-US" sz="1400" b="1" dirty="0">
                <a:solidFill>
                  <a:schemeClr val="tx1"/>
                </a:solidFill>
                <a:latin typeface="Meiryo UI" panose="020B0604030504040204" pitchFamily="50" charset="-128"/>
                <a:ea typeface="Meiryo UI" panose="020B0604030504040204" pitchFamily="50" charset="-128"/>
              </a:rPr>
              <a:t>年には約４割以上</a:t>
            </a:r>
            <a:r>
              <a:rPr kumimoji="1" lang="ja-JP" altLang="en-US" sz="1400" dirty="0">
                <a:solidFill>
                  <a:schemeClr val="tx1"/>
                </a:solidFill>
                <a:latin typeface="Meiryo UI" panose="020B0604030504040204" pitchFamily="50" charset="-128"/>
                <a:ea typeface="Meiryo UI" panose="020B0604030504040204" pitchFamily="50" charset="-128"/>
              </a:rPr>
              <a:t>になる一方、夫婦と子からなる世帯は減少し続け、</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年には</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全世帯の１</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４以下になる</a:t>
            </a:r>
            <a:r>
              <a:rPr kumimoji="1" lang="ja-JP" altLang="en-US" sz="1400" dirty="0" smtClean="0">
                <a:solidFill>
                  <a:schemeClr val="tx1"/>
                </a:solidFill>
                <a:latin typeface="Meiryo UI" panose="020B0604030504040204" pitchFamily="50" charset="-128"/>
                <a:ea typeface="Meiryo UI" panose="020B0604030504040204" pitchFamily="50" charset="-128"/>
              </a:rPr>
              <a:t>見込み。年齢</a:t>
            </a:r>
            <a:r>
              <a:rPr kumimoji="1" lang="ja-JP" altLang="en-US" sz="1400" dirty="0">
                <a:solidFill>
                  <a:schemeClr val="tx1"/>
                </a:solidFill>
                <a:latin typeface="Meiryo UI" panose="020B0604030504040204" pitchFamily="50" charset="-128"/>
                <a:ea typeface="Meiryo UI" panose="020B0604030504040204" pitchFamily="50" charset="-128"/>
              </a:rPr>
              <a:t>別では、高齢者世帯（世帯主</a:t>
            </a:r>
            <a:r>
              <a:rPr kumimoji="1" lang="en-US" altLang="ja-JP" sz="1400" dirty="0">
                <a:solidFill>
                  <a:schemeClr val="tx1"/>
                </a:solidFill>
                <a:latin typeface="Meiryo UI" panose="020B0604030504040204" pitchFamily="50" charset="-128"/>
                <a:ea typeface="Meiryo UI" panose="020B0604030504040204" pitchFamily="50" charset="-128"/>
              </a:rPr>
              <a:t>65</a:t>
            </a:r>
            <a:r>
              <a:rPr kumimoji="1" lang="ja-JP" altLang="en-US" sz="1400" dirty="0">
                <a:solidFill>
                  <a:schemeClr val="tx1"/>
                </a:solidFill>
                <a:latin typeface="Meiryo UI" panose="020B0604030504040204" pitchFamily="50" charset="-128"/>
                <a:ea typeface="Meiryo UI" panose="020B0604030504040204" pitchFamily="50" charset="-128"/>
              </a:rPr>
              <a:t>歳以上の世帯）の割合は増加を続け、</a:t>
            </a:r>
            <a:r>
              <a:rPr kumimoji="1" lang="en-US" altLang="ja-JP" sz="1400" b="1" dirty="0">
                <a:solidFill>
                  <a:schemeClr val="tx1"/>
                </a:solidFill>
                <a:latin typeface="Meiryo UI" panose="020B0604030504040204" pitchFamily="50" charset="-128"/>
                <a:ea typeface="Meiryo UI" panose="020B0604030504040204" pitchFamily="50" charset="-128"/>
              </a:rPr>
              <a:t>2035</a:t>
            </a:r>
            <a:r>
              <a:rPr kumimoji="1" lang="ja-JP" altLang="en-US" sz="1400" b="1" dirty="0">
                <a:solidFill>
                  <a:schemeClr val="tx1"/>
                </a:solidFill>
                <a:latin typeface="Meiryo UI" panose="020B0604030504040204" pitchFamily="50" charset="-128"/>
                <a:ea typeface="Meiryo UI" panose="020B0604030504040204" pitchFamily="50" charset="-128"/>
              </a:rPr>
              <a:t>年に</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800"/>
              </a:lnSpc>
            </a:pPr>
            <a:r>
              <a:rPr kumimoji="1" lang="en-US" altLang="ja-JP" sz="1400" b="1"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は４割を超える</a:t>
            </a:r>
            <a:r>
              <a:rPr kumimoji="1" lang="ja-JP" altLang="en-US" sz="1400" dirty="0" smtClean="0">
                <a:solidFill>
                  <a:schemeClr val="tx1"/>
                </a:solidFill>
                <a:latin typeface="Meiryo UI" panose="020B0604030504040204" pitchFamily="50" charset="-128"/>
                <a:ea typeface="Meiryo UI" panose="020B0604030504040204" pitchFamily="50" charset="-128"/>
              </a:rPr>
              <a:t>見込み。</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400" dirty="0">
                <a:solidFill>
                  <a:schemeClr val="tx1"/>
                </a:solidFill>
                <a:latin typeface="Meiryo UI" panose="020B0604030504040204" pitchFamily="50" charset="-128"/>
                <a:ea typeface="Meiryo UI" panose="020B0604030504040204" pitchFamily="50" charset="-128"/>
              </a:rPr>
              <a:t>　○なお、日本人が減少する一方で、</a:t>
            </a:r>
            <a:r>
              <a:rPr kumimoji="1" lang="ja-JP" altLang="en-US" sz="1400" b="1" dirty="0">
                <a:solidFill>
                  <a:schemeClr val="tx1"/>
                </a:solidFill>
                <a:latin typeface="Meiryo UI" panose="020B0604030504040204" pitchFamily="50" charset="-128"/>
                <a:ea typeface="Meiryo UI" panose="020B0604030504040204" pitchFamily="50" charset="-128"/>
              </a:rPr>
              <a:t>外国人については人口・割合ともに増加</a:t>
            </a:r>
            <a:r>
              <a:rPr kumimoji="1" lang="ja-JP" altLang="en-US" sz="1400" dirty="0">
                <a:solidFill>
                  <a:schemeClr val="tx1"/>
                </a:solidFill>
                <a:latin typeface="Meiryo UI" panose="020B0604030504040204" pitchFamily="50" charset="-128"/>
                <a:ea typeface="Meiryo UI" panose="020B0604030504040204" pitchFamily="50" charset="-128"/>
              </a:rPr>
              <a:t>しており、都道府県の人口に占める外国人の割合は</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en-US" altLang="ja-JP" sz="1400" dirty="0">
                <a:solidFill>
                  <a:schemeClr val="tx1"/>
                </a:solidFill>
                <a:latin typeface="Meiryo UI" panose="020B0604030504040204" pitchFamily="50" charset="-128"/>
                <a:ea typeface="Meiryo UI" panose="020B0604030504040204" pitchFamily="50" charset="-128"/>
              </a:rPr>
              <a:t>     2.67</a:t>
            </a:r>
            <a:r>
              <a:rPr kumimoji="1" lang="ja-JP" altLang="en-US" sz="1400" dirty="0">
                <a:solidFill>
                  <a:schemeClr val="tx1"/>
                </a:solidFill>
                <a:latin typeface="Meiryo UI" panose="020B0604030504040204" pitchFamily="50" charset="-128"/>
                <a:ea typeface="Meiryo UI" panose="020B0604030504040204" pitchFamily="50" charset="-128"/>
              </a:rPr>
              <a:t>％となって</a:t>
            </a:r>
            <a:r>
              <a:rPr kumimoji="1" lang="ja-JP" altLang="en-US" sz="1400" dirty="0" smtClean="0">
                <a:solidFill>
                  <a:schemeClr val="tx1"/>
                </a:solidFill>
                <a:latin typeface="Meiryo UI" panose="020B0604030504040204" pitchFamily="50" charset="-128"/>
                <a:ea typeface="Meiryo UI" panose="020B0604030504040204" pitchFamily="50" charset="-128"/>
              </a:rPr>
              <a:t>いる。</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400" dirty="0">
                <a:solidFill>
                  <a:schemeClr val="tx1"/>
                </a:solidFill>
                <a:latin typeface="Meiryo UI" panose="020B0604030504040204" pitchFamily="50" charset="-128"/>
                <a:ea typeface="Meiryo UI" panose="020B0604030504040204" pitchFamily="50" charset="-128"/>
              </a:rPr>
              <a:t>　　　・外国人人口　　 ：</a:t>
            </a:r>
            <a:r>
              <a:rPr kumimoji="1" lang="en-US" altLang="ja-JP" sz="1400" dirty="0">
                <a:solidFill>
                  <a:schemeClr val="tx1"/>
                </a:solidFill>
                <a:latin typeface="Meiryo UI" panose="020B0604030504040204" pitchFamily="50" charset="-128"/>
                <a:ea typeface="Meiryo UI" panose="020B0604030504040204" pitchFamily="50" charset="-128"/>
              </a:rPr>
              <a:t>201,455</a:t>
            </a:r>
            <a:r>
              <a:rPr kumimoji="1" lang="ja-JP" altLang="en-US" sz="1400" dirty="0">
                <a:solidFill>
                  <a:schemeClr val="tx1"/>
                </a:solidFill>
                <a:latin typeface="Meiryo UI" panose="020B0604030504040204" pitchFamily="50" charset="-128"/>
                <a:ea typeface="Meiryo UI" panose="020B0604030504040204" pitchFamily="50" charset="-128"/>
              </a:rPr>
              <a:t>人（</a:t>
            </a:r>
            <a:r>
              <a:rPr kumimoji="1" lang="en-US" altLang="ja-JP" sz="1400" dirty="0">
                <a:solidFill>
                  <a:schemeClr val="tx1"/>
                </a:solidFill>
                <a:latin typeface="Meiryo UI" panose="020B0604030504040204" pitchFamily="50" charset="-128"/>
                <a:ea typeface="Meiryo UI" panose="020B0604030504040204" pitchFamily="50" charset="-128"/>
              </a:rPr>
              <a:t>2015</a:t>
            </a:r>
            <a:r>
              <a:rPr kumimoji="1" lang="ja-JP" altLang="en-US" sz="1400" dirty="0">
                <a:solidFill>
                  <a:schemeClr val="tx1"/>
                </a:solidFill>
                <a:latin typeface="Meiryo UI" panose="020B0604030504040204" pitchFamily="50" charset="-128"/>
                <a:ea typeface="Meiryo UI" panose="020B0604030504040204" pitchFamily="50" charset="-128"/>
              </a:rPr>
              <a:t>年）⇒　</a:t>
            </a:r>
            <a:r>
              <a:rPr kumimoji="1" lang="en-US" altLang="ja-JP" sz="1400" dirty="0">
                <a:solidFill>
                  <a:schemeClr val="tx1"/>
                </a:solidFill>
                <a:latin typeface="Meiryo UI" panose="020B0604030504040204" pitchFamily="50" charset="-128"/>
                <a:ea typeface="Meiryo UI" panose="020B0604030504040204" pitchFamily="50" charset="-128"/>
              </a:rPr>
              <a:t>235,977</a:t>
            </a:r>
            <a:r>
              <a:rPr kumimoji="1" lang="ja-JP" altLang="en-US" sz="1400" dirty="0">
                <a:solidFill>
                  <a:schemeClr val="tx1"/>
                </a:solidFill>
                <a:latin typeface="Meiryo UI" panose="020B0604030504040204" pitchFamily="50" charset="-128"/>
                <a:ea typeface="Meiryo UI" panose="020B0604030504040204" pitchFamily="50" charset="-128"/>
              </a:rPr>
              <a:t>人（</a:t>
            </a:r>
            <a:r>
              <a:rPr kumimoji="1" lang="en-US" altLang="ja-JP" sz="1400" dirty="0">
                <a:solidFill>
                  <a:schemeClr val="tx1"/>
                </a:solidFill>
                <a:latin typeface="Meiryo UI" panose="020B0604030504040204" pitchFamily="50" charset="-128"/>
                <a:ea typeface="Meiryo UI" panose="020B0604030504040204" pitchFamily="50" charset="-128"/>
              </a:rPr>
              <a:t>2019</a:t>
            </a:r>
            <a:r>
              <a:rPr kumimoji="1" lang="ja-JP" altLang="en-US" sz="1400" dirty="0">
                <a:solidFill>
                  <a:schemeClr val="tx1"/>
                </a:solidFill>
                <a:latin typeface="Meiryo UI" panose="020B0604030504040204" pitchFamily="50" charset="-128"/>
                <a:ea typeface="Meiryo UI" panose="020B0604030504040204" pitchFamily="50" charset="-128"/>
              </a:rPr>
              <a:t>年）</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r">
              <a:lnSpc>
                <a:spcPts val="18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＜参照＞大阪府</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「大阪府人口ビジョン策定後の人口動態等の整理」（令和元年８月）</a:t>
            </a:r>
          </a:p>
        </p:txBody>
      </p:sp>
      <p:sp>
        <p:nvSpPr>
          <p:cNvPr id="21" name="二等辺三角形 20"/>
          <p:cNvSpPr/>
          <p:nvPr/>
        </p:nvSpPr>
        <p:spPr>
          <a:xfrm rot="10800000">
            <a:off x="4224011" y="5257775"/>
            <a:ext cx="1430763" cy="166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57576" y="5495136"/>
            <a:ext cx="9457923" cy="108770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kumimoji="1" lang="ja-JP" altLang="en-US" sz="1600" dirty="0">
                <a:solidFill>
                  <a:schemeClr val="tx1"/>
                </a:solidFill>
              </a:rPr>
              <a:t>○ 人口減少社会において</a:t>
            </a:r>
            <a:r>
              <a:rPr kumimoji="1" lang="ja-JP" altLang="en-US" sz="1600" dirty="0" smtClean="0">
                <a:solidFill>
                  <a:schemeClr val="tx1"/>
                </a:solidFill>
              </a:rPr>
              <a:t>、社会の活力</a:t>
            </a:r>
            <a:r>
              <a:rPr kumimoji="1" lang="ja-JP" altLang="en-US" sz="1600" dirty="0">
                <a:solidFill>
                  <a:schemeClr val="tx1"/>
                </a:solidFill>
              </a:rPr>
              <a:t>を維持し、発展させるためには、</a:t>
            </a:r>
            <a:r>
              <a:rPr kumimoji="1" lang="ja-JP" altLang="en-US" sz="1600" b="1" dirty="0">
                <a:solidFill>
                  <a:schemeClr val="tx1"/>
                </a:solidFill>
              </a:rPr>
              <a:t>一人ひとりのポテンシャルを最大限発</a:t>
            </a:r>
            <a:endParaRPr kumimoji="1" lang="en-US" altLang="ja-JP" sz="1600" b="1" dirty="0">
              <a:solidFill>
                <a:schemeClr val="tx1"/>
              </a:solidFill>
            </a:endParaRPr>
          </a:p>
          <a:p>
            <a:pPr>
              <a:lnSpc>
                <a:spcPts val="1800"/>
              </a:lnSpc>
            </a:pPr>
            <a:r>
              <a:rPr kumimoji="1" lang="ja-JP" altLang="en-US" sz="1600" b="1" dirty="0">
                <a:solidFill>
                  <a:schemeClr val="tx1"/>
                </a:solidFill>
              </a:rPr>
              <a:t>　　</a:t>
            </a:r>
            <a:r>
              <a:rPr kumimoji="1" lang="ja-JP" altLang="en-US" sz="1600" b="1" dirty="0" err="1">
                <a:solidFill>
                  <a:schemeClr val="tx1"/>
                </a:solidFill>
              </a:rPr>
              <a:t>揮する</a:t>
            </a:r>
            <a:r>
              <a:rPr kumimoji="1" lang="ja-JP" altLang="en-US" sz="1600" b="1" dirty="0">
                <a:solidFill>
                  <a:schemeClr val="tx1"/>
                </a:solidFill>
              </a:rPr>
              <a:t>ことはもちろん、個人の資質・能力をさらに向上させていくことが重要</a:t>
            </a:r>
            <a:endParaRPr kumimoji="1" lang="en-US" altLang="ja-JP" sz="1600" b="1" dirty="0">
              <a:solidFill>
                <a:schemeClr val="tx1"/>
              </a:solidFill>
            </a:endParaRPr>
          </a:p>
          <a:p>
            <a:pPr>
              <a:lnSpc>
                <a:spcPts val="1000"/>
              </a:lnSpc>
            </a:pPr>
            <a:endParaRPr kumimoji="1" lang="en-US" altLang="ja-JP" sz="1600" dirty="0">
              <a:solidFill>
                <a:schemeClr val="tx1"/>
              </a:solidFill>
            </a:endParaRPr>
          </a:p>
          <a:p>
            <a:pPr>
              <a:lnSpc>
                <a:spcPts val="1800"/>
              </a:lnSpc>
            </a:pPr>
            <a:r>
              <a:rPr kumimoji="1" lang="ja-JP" altLang="en-US" sz="1600" dirty="0">
                <a:solidFill>
                  <a:schemeClr val="tx1"/>
                </a:solidFill>
              </a:rPr>
              <a:t>○　さらに、少子高齢化など人口構造が急速に変化していくことを踏まえ、家庭も含めた</a:t>
            </a:r>
            <a:r>
              <a:rPr kumimoji="1" lang="ja-JP" altLang="en-US" sz="1600" b="1" dirty="0">
                <a:solidFill>
                  <a:schemeClr val="tx1"/>
                </a:solidFill>
              </a:rPr>
              <a:t>世代間の連携・協調や</a:t>
            </a:r>
            <a:endParaRPr kumimoji="1" lang="en-US" altLang="ja-JP" sz="1600" b="1" dirty="0">
              <a:solidFill>
                <a:schemeClr val="tx1"/>
              </a:solidFill>
            </a:endParaRPr>
          </a:p>
          <a:p>
            <a:pPr>
              <a:lnSpc>
                <a:spcPts val="1800"/>
              </a:lnSpc>
            </a:pPr>
            <a:r>
              <a:rPr kumimoji="1" lang="ja-JP" altLang="en-US" sz="1600" b="1" dirty="0">
                <a:solidFill>
                  <a:schemeClr val="tx1"/>
                </a:solidFill>
              </a:rPr>
              <a:t>　　 地域に貢献できる人材を育成していくことが</a:t>
            </a:r>
            <a:r>
              <a:rPr kumimoji="1" lang="ja-JP" altLang="en-US" sz="1600" b="1" dirty="0" smtClean="0">
                <a:solidFill>
                  <a:schemeClr val="tx1"/>
                </a:solidFill>
              </a:rPr>
              <a:t>重要</a:t>
            </a:r>
            <a:endParaRPr kumimoji="1" lang="en-US" altLang="ja-JP" sz="1600" b="1" dirty="0">
              <a:solidFill>
                <a:schemeClr val="tx1"/>
              </a:solidFill>
            </a:endParaRPr>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6</a:t>
            </a:fld>
            <a:endParaRPr kumimoji="1" lang="ja-JP" altLang="en-US" dirty="0"/>
          </a:p>
        </p:txBody>
      </p:sp>
    </p:spTree>
    <p:extLst>
      <p:ext uri="{BB962C8B-B14F-4D97-AF65-F5344CB8AC3E}">
        <p14:creationId xmlns:p14="http://schemas.microsoft.com/office/powerpoint/2010/main" val="1835085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フローチャート: 代替処理 15">
            <a:extLst>
              <a:ext uri="{FF2B5EF4-FFF2-40B4-BE49-F238E27FC236}">
                <a16:creationId xmlns:a16="http://schemas.microsoft.com/office/drawing/2014/main" id="{DE642556-8166-422A-BD21-C841F1369C7F}"/>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600" b="1" i="0" u="none" strike="noStrike" kern="1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kumimoji="0" lang="ja-JP" altLang="en-US" sz="2600" b="1" i="0" u="none" strike="noStrike" kern="10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kumimoji="0" lang="en-US" altLang="ja-JP" sz="2600" b="1" i="0" u="none" strike="noStrike" kern="1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0" name="正方形/長方形 19"/>
          <p:cNvSpPr/>
          <p:nvPr/>
        </p:nvSpPr>
        <p:spPr>
          <a:xfrm>
            <a:off x="0" y="1033617"/>
            <a:ext cx="3666432" cy="256480"/>
          </a:xfrm>
          <a:prstGeom prst="rect">
            <a:avLst/>
          </a:prstGeom>
        </p:spPr>
        <p:txBody>
          <a:bodyPr wrap="square" lIns="0" tIns="0" rIns="0" bIns="0">
            <a:spAutoFit/>
          </a:bodyPr>
          <a:lstStyle/>
          <a:p>
            <a:pPr marL="0" marR="0" lvl="0" indent="0" algn="just" defTabSz="457200" rtl="0" eaLnBrk="1" fontAlgn="auto" latinLnBrk="0" hangingPunct="1">
              <a:lnSpc>
                <a:spcPts val="2000"/>
              </a:lnSpc>
              <a:spcBef>
                <a:spcPts val="0"/>
              </a:spcBef>
              <a:spcAft>
                <a:spcPts val="0"/>
              </a:spcAft>
              <a:buClrTx/>
              <a:buSzTx/>
              <a:buFontTx/>
              <a:buNone/>
              <a:tabLst/>
              <a:defRPr/>
            </a:pPr>
            <a:r>
              <a:rPr kumimoji="0" lang="ja-JP" altLang="en-US" sz="16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a:t>
            </a:r>
            <a:r>
              <a:rPr kumimoji="0" lang="en-US" altLang="ja-JP" sz="16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Society5.0</a:t>
            </a:r>
            <a:r>
              <a:rPr kumimoji="0" lang="ja-JP" altLang="en-US" sz="16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時代の到来</a:t>
            </a:r>
          </a:p>
        </p:txBody>
      </p:sp>
      <p:sp>
        <p:nvSpPr>
          <p:cNvPr id="27" name="正方形/長方形 26"/>
          <p:cNvSpPr/>
          <p:nvPr/>
        </p:nvSpPr>
        <p:spPr>
          <a:xfrm>
            <a:off x="194734" y="5067013"/>
            <a:ext cx="9321776" cy="16989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lvl="0" indent="-177800">
              <a:defRPr/>
            </a:pPr>
            <a:r>
              <a:rPr kumimoji="1" lang="ja-JP" altLang="en-US" sz="1600" b="1" dirty="0" smtClean="0">
                <a:solidFill>
                  <a:prstClr val="black"/>
                </a:solidFill>
              </a:rPr>
              <a:t>○</a:t>
            </a:r>
            <a:r>
              <a:rPr kumimoji="1" lang="en-US" altLang="ja-JP" sz="1600" dirty="0" smtClean="0">
                <a:solidFill>
                  <a:schemeClr val="tx1"/>
                </a:solidFill>
              </a:rPr>
              <a:t>Society5.0</a:t>
            </a:r>
            <a:r>
              <a:rPr kumimoji="1" lang="ja-JP" altLang="en-US" sz="1600" dirty="0" smtClean="0">
                <a:solidFill>
                  <a:schemeClr val="tx1"/>
                </a:solidFill>
              </a:rPr>
              <a:t>時代</a:t>
            </a:r>
            <a:r>
              <a:rPr kumimoji="1" lang="ja-JP" altLang="en-US" sz="1600" dirty="0">
                <a:solidFill>
                  <a:schemeClr val="tx1"/>
                </a:solidFill>
              </a:rPr>
              <a:t>の到来に向け、</a:t>
            </a:r>
            <a:r>
              <a:rPr kumimoji="1" lang="en-US" altLang="ja-JP" sz="1600" b="1" dirty="0" smtClean="0">
                <a:solidFill>
                  <a:schemeClr val="tx1"/>
                </a:solidFill>
              </a:rPr>
              <a:t>ICT</a:t>
            </a:r>
            <a:r>
              <a:rPr kumimoji="1" lang="ja-JP" altLang="en-US" sz="1600" b="1" dirty="0" smtClean="0">
                <a:solidFill>
                  <a:schemeClr val="tx1"/>
                </a:solidFill>
              </a:rPr>
              <a:t>を生活において適切に活用する能力</a:t>
            </a:r>
            <a:r>
              <a:rPr kumimoji="1" lang="ja-JP" altLang="en-US" sz="1600" b="1" dirty="0">
                <a:solidFill>
                  <a:schemeClr val="tx1"/>
                </a:solidFill>
              </a:rPr>
              <a:t>を育む</a:t>
            </a:r>
            <a:r>
              <a:rPr kumimoji="1" lang="ja-JP" altLang="en-US" sz="1600" dirty="0">
                <a:solidFill>
                  <a:schemeClr val="tx1"/>
                </a:solidFill>
              </a:rPr>
              <a:t>とともに</a:t>
            </a:r>
            <a:r>
              <a:rPr kumimoji="1" lang="ja-JP" altLang="en-US" sz="1600" dirty="0" smtClean="0">
                <a:solidFill>
                  <a:schemeClr val="tx1"/>
                </a:solidFill>
              </a:rPr>
              <a:t>、</a:t>
            </a:r>
            <a:r>
              <a:rPr kumimoji="1" lang="ja-JP" altLang="en-US" sz="1600" b="1" dirty="0" smtClean="0">
                <a:solidFill>
                  <a:schemeClr val="tx1"/>
                </a:solidFill>
              </a:rPr>
              <a:t>社会</a:t>
            </a:r>
            <a:r>
              <a:rPr kumimoji="1" lang="ja-JP" altLang="en-US" sz="1600" b="1" dirty="0">
                <a:solidFill>
                  <a:schemeClr val="tx1"/>
                </a:solidFill>
              </a:rPr>
              <a:t>の一員として自立し、社会課題の解決や新たな価値を創造する能力の育成が重要</a:t>
            </a:r>
            <a:endParaRPr kumimoji="1" lang="en-US" altLang="ja-JP" sz="1600" dirty="0">
              <a:solidFill>
                <a:schemeClr val="tx1"/>
              </a:solidFill>
            </a:endParaRPr>
          </a:p>
          <a:p>
            <a:pPr lvl="0">
              <a:defRPr/>
            </a:pPr>
            <a:endParaRPr kumimoji="1" lang="en-US" altLang="ja-JP" sz="1600" b="1" dirty="0">
              <a:solidFill>
                <a:schemeClr val="tx1"/>
              </a:solidFill>
            </a:endParaRPr>
          </a:p>
          <a:p>
            <a:pPr marL="177800" lvl="0" indent="-177800">
              <a:defRPr/>
            </a:pPr>
            <a:r>
              <a:rPr kumimoji="1" lang="ja-JP" altLang="en-US" sz="1600" dirty="0">
                <a:solidFill>
                  <a:schemeClr val="tx1"/>
                </a:solidFill>
              </a:rPr>
              <a:t>○グローバルな視野を持って</a:t>
            </a:r>
            <a:r>
              <a:rPr kumimoji="1" lang="ja-JP" altLang="en-US" sz="1600" b="1" dirty="0">
                <a:solidFill>
                  <a:schemeClr val="tx1"/>
                </a:solidFill>
              </a:rPr>
              <a:t>国際</a:t>
            </a:r>
            <a:r>
              <a:rPr kumimoji="1" lang="ja-JP" altLang="en-US" sz="1600" b="1" dirty="0" smtClean="0">
                <a:solidFill>
                  <a:schemeClr val="tx1"/>
                </a:solidFill>
              </a:rPr>
              <a:t>社会の一員としてのコミュニケーションツール</a:t>
            </a:r>
            <a:r>
              <a:rPr kumimoji="1" lang="ja-JP" altLang="en-US" sz="1600" b="1" dirty="0">
                <a:solidFill>
                  <a:schemeClr val="tx1"/>
                </a:solidFill>
              </a:rPr>
              <a:t>としての英語の習得</a:t>
            </a:r>
            <a:r>
              <a:rPr kumimoji="1" lang="ja-JP" altLang="en-US" sz="1600" dirty="0">
                <a:solidFill>
                  <a:schemeClr val="tx1"/>
                </a:solidFill>
              </a:rPr>
              <a:t>や</a:t>
            </a:r>
            <a:r>
              <a:rPr kumimoji="1" lang="ja-JP" altLang="en-US" sz="1600" dirty="0" smtClean="0">
                <a:solidFill>
                  <a:schemeClr val="tx1"/>
                </a:solidFill>
              </a:rPr>
              <a:t>、</a:t>
            </a:r>
            <a:r>
              <a:rPr kumimoji="1" lang="ja-JP" altLang="en-US" sz="1600" b="1" dirty="0" smtClean="0">
                <a:solidFill>
                  <a:schemeClr val="tx1"/>
                </a:solidFill>
              </a:rPr>
              <a:t>一人</a:t>
            </a:r>
            <a:r>
              <a:rPr kumimoji="1" lang="ja-JP" altLang="en-US" sz="1600" b="1" dirty="0">
                <a:solidFill>
                  <a:schemeClr val="tx1"/>
                </a:solidFill>
              </a:rPr>
              <a:t>ひとりが尊重され、多様性が受容される多文化共生を推進する知識・能力の育成</a:t>
            </a:r>
            <a:r>
              <a:rPr kumimoji="1" lang="ja-JP" altLang="en-US" sz="1600" dirty="0">
                <a:solidFill>
                  <a:schemeClr val="tx1"/>
                </a:solidFill>
              </a:rPr>
              <a:t>が重要</a:t>
            </a:r>
            <a:endParaRPr kumimoji="1" lang="ja-JP" altLang="en-US" sz="1600" b="0" i="0" u="none" strike="noStrike" kern="1200" cap="none" spc="0" normalizeH="0" baseline="0" noProof="0" dirty="0">
              <a:ln>
                <a:noFill/>
              </a:ln>
              <a:solidFill>
                <a:schemeClr val="tx1"/>
              </a:solidFill>
              <a:effectLst/>
              <a:uLnTx/>
              <a:uFillTx/>
              <a:latin typeface="Meiryo UI"/>
              <a:ea typeface="Meiryo UI"/>
            </a:endParaRPr>
          </a:p>
        </p:txBody>
      </p:sp>
      <p:sp>
        <p:nvSpPr>
          <p:cNvPr id="31" name="テキスト ボックス 30"/>
          <p:cNvSpPr txBox="1"/>
          <p:nvPr/>
        </p:nvSpPr>
        <p:spPr>
          <a:xfrm>
            <a:off x="279883" y="1488155"/>
            <a:ext cx="4307044"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1" name="正方形/長方形 10"/>
          <p:cNvSpPr/>
          <p:nvPr/>
        </p:nvSpPr>
        <p:spPr>
          <a:xfrm>
            <a:off x="217503" y="1300789"/>
            <a:ext cx="9297558" cy="14622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2" name="正方形/長方形 11">
            <a:extLst>
              <a:ext uri="{FF2B5EF4-FFF2-40B4-BE49-F238E27FC236}">
                <a16:creationId xmlns:a16="http://schemas.microsoft.com/office/drawing/2014/main" id="{89CC9723-485B-4212-9AFC-883A27AA676E}"/>
              </a:ext>
            </a:extLst>
          </p:cNvPr>
          <p:cNvSpPr/>
          <p:nvPr/>
        </p:nvSpPr>
        <p:spPr>
          <a:xfrm>
            <a:off x="18805" y="647039"/>
            <a:ext cx="9912530" cy="369332"/>
          </a:xfrm>
          <a:prstGeom prst="rect">
            <a:avLst/>
          </a:prstGeom>
        </p:spPr>
        <p:txBody>
          <a:bodyPr wrap="square" lIns="180000" tIns="0" rIns="0" bIns="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第３章　大阪の教育を取り巻く状況（社会経済情勢の変化）</a:t>
            </a:r>
          </a:p>
        </p:txBody>
      </p:sp>
      <p:sp>
        <p:nvSpPr>
          <p:cNvPr id="19" name="テキスト ボックス 18"/>
          <p:cNvSpPr txBox="1"/>
          <p:nvPr/>
        </p:nvSpPr>
        <p:spPr>
          <a:xfrm>
            <a:off x="279883" y="1348673"/>
            <a:ext cx="9128512" cy="1477328"/>
          </a:xfrm>
          <a:prstGeom prst="rect">
            <a:avLst/>
          </a:prstGeom>
          <a:noFill/>
        </p:spPr>
        <p:txBody>
          <a:bodyPr wrap="square" rtlCol="0">
            <a:spAutoFit/>
          </a:bodyPr>
          <a:lstStyle/>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○Ｓ</a:t>
            </a:r>
            <a:r>
              <a:rPr kumimoji="0" lang="en-US" altLang="ja-JP" sz="1400" b="0" i="0" u="none" strike="noStrike" kern="1200" cap="none" spc="0" normalizeH="0" baseline="0" noProof="0" dirty="0">
                <a:ln>
                  <a:noFill/>
                </a:ln>
                <a:solidFill>
                  <a:prstClr val="black"/>
                </a:solidFill>
                <a:effectLst/>
                <a:uLnTx/>
                <a:uFillTx/>
                <a:latin typeface="Meiryo UI"/>
                <a:ea typeface="Meiryo UI"/>
                <a:cs typeface="+mn-cs"/>
              </a:rPr>
              <a:t>ociety5.0</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社会は、</a:t>
            </a:r>
            <a:r>
              <a:rPr kumimoji="0" lang="en-US" altLang="ja-JP" sz="1400" b="0" i="0" u="none" strike="noStrike" kern="1200" cap="none" spc="0" normalizeH="0" baseline="0" noProof="0" dirty="0" err="1">
                <a:ln>
                  <a:noFill/>
                </a:ln>
                <a:solidFill>
                  <a:prstClr val="black"/>
                </a:solidFill>
                <a:effectLst/>
                <a:uLnTx/>
                <a:uFillTx/>
                <a:latin typeface="Meiryo UI"/>
                <a:ea typeface="Meiryo UI"/>
                <a:cs typeface="+mn-cs"/>
              </a:rPr>
              <a:t>IoT</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により全ての人とモノがつながり様々な知識・情報が共有され、経済発展と社会的課題の解決を両</a:t>
            </a: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　　</a:t>
            </a:r>
            <a:r>
              <a:rPr kumimoji="0" lang="ja-JP" altLang="en-US" sz="1400" b="0" i="0" u="none" strike="noStrike" kern="1200" cap="none" spc="0" normalizeH="0" baseline="0" noProof="0" dirty="0" err="1">
                <a:ln>
                  <a:noFill/>
                </a:ln>
                <a:solidFill>
                  <a:prstClr val="black"/>
                </a:solidFill>
                <a:effectLst/>
                <a:uLnTx/>
                <a:uFillTx/>
                <a:latin typeface="Meiryo UI"/>
                <a:ea typeface="Meiryo UI"/>
                <a:cs typeface="+mn-cs"/>
              </a:rPr>
              <a:t>立させて</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いく社会であり、</a:t>
            </a:r>
            <a:r>
              <a:rPr kumimoji="0" lang="en-US" altLang="ja-JP" sz="1400" b="1" i="0" u="none" strike="noStrike" kern="1200" cap="none" spc="0" normalizeH="0" baseline="0" noProof="0" dirty="0" err="1">
                <a:ln>
                  <a:noFill/>
                </a:ln>
                <a:solidFill>
                  <a:prstClr val="black"/>
                </a:solidFill>
                <a:effectLst/>
                <a:uLnTx/>
                <a:uFillTx/>
                <a:latin typeface="Meiryo UI"/>
                <a:ea typeface="Meiryo UI"/>
                <a:cs typeface="+mn-cs"/>
              </a:rPr>
              <a:t>IoT</a:t>
            </a:r>
            <a:r>
              <a:rPr kumimoji="0" lang="ja-JP" altLang="en-US" sz="1400" b="1" i="0" u="none" strike="noStrike" kern="1200" cap="none" spc="0" normalizeH="0" baseline="0" noProof="0" dirty="0">
                <a:ln>
                  <a:noFill/>
                </a:ln>
                <a:solidFill>
                  <a:prstClr val="black"/>
                </a:solidFill>
                <a:effectLst/>
                <a:uLnTx/>
                <a:uFillTx/>
                <a:latin typeface="Meiryo UI"/>
                <a:ea typeface="Meiryo UI"/>
                <a:cs typeface="+mn-cs"/>
              </a:rPr>
              <a:t>や</a:t>
            </a:r>
            <a:r>
              <a:rPr kumimoji="0" lang="en-US" altLang="ja-JP" sz="1400" b="1" i="0" u="none" strike="noStrike" kern="1200" cap="none" spc="0" normalizeH="0" baseline="0" noProof="0" dirty="0">
                <a:ln>
                  <a:noFill/>
                </a:ln>
                <a:solidFill>
                  <a:prstClr val="black"/>
                </a:solidFill>
                <a:effectLst/>
                <a:uLnTx/>
                <a:uFillTx/>
                <a:latin typeface="Meiryo UI"/>
                <a:ea typeface="Meiryo UI"/>
                <a:cs typeface="+mn-cs"/>
              </a:rPr>
              <a:t>AI</a:t>
            </a:r>
            <a:r>
              <a:rPr kumimoji="0" lang="ja-JP" altLang="en-US" sz="1400" b="1" i="0" u="none" strike="noStrike" kern="1200" cap="none" spc="0" normalizeH="0" baseline="0" noProof="0" dirty="0" err="1">
                <a:ln>
                  <a:noFill/>
                </a:ln>
                <a:solidFill>
                  <a:prstClr val="black"/>
                </a:solidFill>
                <a:effectLst/>
                <a:uLnTx/>
                <a:uFillTx/>
                <a:latin typeface="Meiryo UI"/>
                <a:ea typeface="Meiryo UI"/>
                <a:cs typeface="+mn-cs"/>
              </a:rPr>
              <a:t>、</a:t>
            </a:r>
            <a:r>
              <a:rPr kumimoji="0" lang="ja-JP" altLang="en-US" sz="1400" b="1" i="0" u="none" strike="noStrike" kern="1200" cap="none" spc="0" normalizeH="0" baseline="0" noProof="0" dirty="0">
                <a:ln>
                  <a:noFill/>
                </a:ln>
                <a:solidFill>
                  <a:prstClr val="black"/>
                </a:solidFill>
                <a:effectLst/>
                <a:uLnTx/>
                <a:uFillTx/>
                <a:latin typeface="Meiryo UI"/>
                <a:ea typeface="Meiryo UI"/>
                <a:cs typeface="+mn-cs"/>
              </a:rPr>
              <a:t>ロボットなどの新たな技術を日常や産業などに取り入れ、一人ひとりが活躍できる社会</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a:t>
            </a: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1800"/>
              </a:lnSpc>
              <a:spcBef>
                <a:spcPts val="0"/>
              </a:spcBef>
              <a:spcAft>
                <a:spcPts val="0"/>
              </a:spcAft>
              <a:buClrTx/>
              <a:buSzTx/>
              <a:buFontTx/>
              <a:buNone/>
              <a:tabLst/>
              <a:defRPr/>
            </a:pPr>
            <a:r>
              <a:rPr lang="ja-JP" altLang="en-US" sz="1400" dirty="0">
                <a:solidFill>
                  <a:prstClr val="black"/>
                </a:solidFill>
                <a:latin typeface="Meiryo UI"/>
                <a:ea typeface="Meiryo UI"/>
              </a:rPr>
              <a:t>　　</a:t>
            </a:r>
            <a:r>
              <a:rPr kumimoji="0" lang="ja-JP" altLang="en-US" sz="1400" b="1" i="0" u="none" strike="noStrike" kern="1200" cap="none" spc="0" normalizeH="0" baseline="0" noProof="0" dirty="0">
                <a:ln>
                  <a:noFill/>
                </a:ln>
                <a:solidFill>
                  <a:prstClr val="black"/>
                </a:solidFill>
                <a:effectLst/>
                <a:uLnTx/>
                <a:uFillTx/>
                <a:latin typeface="Meiryo UI"/>
                <a:ea typeface="Meiryo UI"/>
                <a:cs typeface="+mn-cs"/>
              </a:rPr>
              <a:t>課題を克服できる社会</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がめざせると</a:t>
            </a:r>
            <a:r>
              <a:rPr kumimoji="0" lang="ja-JP" altLang="en-US" sz="1400" b="0" i="0" u="none" strike="noStrike" kern="1200" cap="none" spc="0" normalizeH="0" baseline="0" noProof="0">
                <a:ln>
                  <a:noFill/>
                </a:ln>
                <a:solidFill>
                  <a:prstClr val="black"/>
                </a:solidFill>
                <a:effectLst/>
                <a:uLnTx/>
                <a:uFillTx/>
                <a:latin typeface="Meiryo UI"/>
                <a:ea typeface="Meiryo UI"/>
                <a:cs typeface="+mn-cs"/>
              </a:rPr>
              <a:t>されて</a:t>
            </a:r>
            <a:r>
              <a:rPr kumimoji="0" lang="ja-JP" altLang="en-US" sz="1400" b="0" i="0" u="none" strike="noStrike" kern="1200" cap="none" spc="0" normalizeH="0" baseline="0" noProof="0" smtClean="0">
                <a:ln>
                  <a:noFill/>
                </a:ln>
                <a:solidFill>
                  <a:prstClr val="black"/>
                </a:solidFill>
                <a:effectLst/>
                <a:uLnTx/>
                <a:uFillTx/>
                <a:latin typeface="Meiryo UI"/>
                <a:ea typeface="Meiryo UI"/>
                <a:cs typeface="+mn-cs"/>
              </a:rPr>
              <a:t>いる。</a:t>
            </a: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○今後、こうした「超スマート社会」の実現に向け、</a:t>
            </a:r>
            <a:r>
              <a:rPr kumimoji="0" lang="ja-JP" altLang="en-US" sz="1400" b="1" i="0" u="none" strike="noStrike" kern="1200" cap="none" spc="0" normalizeH="0" baseline="0" noProof="0" dirty="0">
                <a:ln>
                  <a:noFill/>
                </a:ln>
                <a:solidFill>
                  <a:prstClr val="black"/>
                </a:solidFill>
                <a:effectLst/>
                <a:uLnTx/>
                <a:uFillTx/>
                <a:latin typeface="Meiryo UI"/>
                <a:ea typeface="Meiryo UI"/>
                <a:cs typeface="+mn-cs"/>
              </a:rPr>
              <a:t>高度な人工知能やビッグデータ、ロボットといった新しい科学技術を生み出す</a:t>
            </a:r>
            <a:endParaRPr kumimoji="0" lang="en-US" altLang="ja-JP" sz="14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1800"/>
              </a:lnSpc>
              <a:spcBef>
                <a:spcPts val="0"/>
              </a:spcBef>
              <a:spcAft>
                <a:spcPts val="0"/>
              </a:spcAft>
              <a:buClrTx/>
              <a:buSzTx/>
              <a:buFontTx/>
              <a:buNone/>
              <a:tabLst/>
              <a:defRPr/>
            </a:pPr>
            <a:r>
              <a:rPr lang="ja-JP" altLang="en-US" sz="1400" b="1" dirty="0">
                <a:solidFill>
                  <a:prstClr val="black"/>
                </a:solidFill>
                <a:latin typeface="Meiryo UI"/>
                <a:ea typeface="Meiryo UI"/>
              </a:rPr>
              <a:t>　 </a:t>
            </a:r>
            <a:r>
              <a:rPr kumimoji="0" lang="ja-JP" altLang="en-US" sz="1400" b="1" i="0" u="none" strike="noStrike" kern="1200" cap="none" spc="0" normalizeH="0" baseline="0" noProof="0" dirty="0">
                <a:ln>
                  <a:noFill/>
                </a:ln>
                <a:solidFill>
                  <a:prstClr val="black"/>
                </a:solidFill>
                <a:effectLst/>
                <a:uLnTx/>
                <a:uFillTx/>
                <a:latin typeface="Meiryo UI"/>
                <a:ea typeface="Meiryo UI"/>
                <a:cs typeface="+mn-cs"/>
              </a:rPr>
              <a:t>イノベーションの創出</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が</a:t>
            </a:r>
            <a:r>
              <a:rPr kumimoji="0" lang="ja-JP" altLang="en-US" sz="1400" b="0" i="0" u="none" strike="noStrike" kern="1200" cap="none" spc="0" normalizeH="0" baseline="0" noProof="0">
                <a:ln>
                  <a:noFill/>
                </a:ln>
                <a:solidFill>
                  <a:prstClr val="black"/>
                </a:solidFill>
                <a:effectLst/>
                <a:uLnTx/>
                <a:uFillTx/>
                <a:latin typeface="Meiryo UI"/>
                <a:ea typeface="Meiryo UI"/>
                <a:cs typeface="+mn-cs"/>
              </a:rPr>
              <a:t>求められて</a:t>
            </a:r>
            <a:r>
              <a:rPr kumimoji="0" lang="ja-JP" altLang="en-US" sz="1400" b="0" i="0" u="none" strike="noStrike" kern="1200" cap="none" spc="0" normalizeH="0" baseline="0" noProof="0" smtClean="0">
                <a:ln>
                  <a:noFill/>
                </a:ln>
                <a:solidFill>
                  <a:prstClr val="black"/>
                </a:solidFill>
                <a:effectLst/>
                <a:uLnTx/>
                <a:uFillTx/>
                <a:latin typeface="Meiryo UI"/>
                <a:ea typeface="Meiryo UI"/>
                <a:cs typeface="+mn-cs"/>
              </a:rPr>
              <a:t>いる。</a:t>
            </a: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3" name="二等辺三角形 22"/>
          <p:cNvSpPr/>
          <p:nvPr/>
        </p:nvSpPr>
        <p:spPr>
          <a:xfrm rot="10800000">
            <a:off x="4140240" y="4846105"/>
            <a:ext cx="1430763" cy="166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3" name="正方形/長方形 12"/>
          <p:cNvSpPr/>
          <p:nvPr/>
        </p:nvSpPr>
        <p:spPr>
          <a:xfrm>
            <a:off x="-53663" y="3010767"/>
            <a:ext cx="5624666" cy="256480"/>
          </a:xfrm>
          <a:prstGeom prst="rect">
            <a:avLst/>
          </a:prstGeom>
        </p:spPr>
        <p:txBody>
          <a:bodyPr wrap="square" lIns="0" tIns="0" rIns="0" bIns="0">
            <a:spAutoFit/>
          </a:bodyPr>
          <a:lstStyle/>
          <a:p>
            <a:pPr marL="0" marR="0" lvl="0" indent="0" algn="just" defTabSz="457200" rtl="0" eaLnBrk="1" fontAlgn="auto" latinLnBrk="0" hangingPunct="1">
              <a:lnSpc>
                <a:spcPts val="2000"/>
              </a:lnSpc>
              <a:spcBef>
                <a:spcPts val="0"/>
              </a:spcBef>
              <a:spcAft>
                <a:spcPts val="0"/>
              </a:spcAft>
              <a:buClrTx/>
              <a:buSzTx/>
              <a:buFontTx/>
              <a:buNone/>
              <a:tabLst/>
              <a:defRPr/>
            </a:pPr>
            <a:r>
              <a:rPr kumimoji="0" lang="ja-JP" altLang="en-US" sz="16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▷グローバル化・国際化の進展</a:t>
            </a:r>
          </a:p>
        </p:txBody>
      </p:sp>
      <p:sp>
        <p:nvSpPr>
          <p:cNvPr id="14" name="テキスト ボックス 13"/>
          <p:cNvSpPr txBox="1"/>
          <p:nvPr/>
        </p:nvSpPr>
        <p:spPr>
          <a:xfrm>
            <a:off x="237308" y="3310975"/>
            <a:ext cx="9380028" cy="1477328"/>
          </a:xfrm>
          <a:prstGeom prst="rect">
            <a:avLst/>
          </a:prstGeom>
          <a:noFill/>
          <a:ln>
            <a:noFill/>
          </a:ln>
        </p:spPr>
        <p:txBody>
          <a:bodyPr wrap="square" rtlCol="0">
            <a:spAutoFit/>
          </a:bodyPr>
          <a:lstStyle/>
          <a:p>
            <a:pPr marL="177800" lvl="0" indent="-177800">
              <a:lnSpc>
                <a:spcPts val="1800"/>
              </a:lnSpc>
              <a:defRPr/>
            </a:pPr>
            <a:r>
              <a:rPr lang="ja-JP" altLang="en-US" sz="1400" dirty="0">
                <a:solidFill>
                  <a:prstClr val="black"/>
                </a:solidFill>
              </a:rPr>
              <a:t>○</a:t>
            </a:r>
            <a:r>
              <a:rPr lang="ja-JP" altLang="en-US" sz="1400" b="1" dirty="0">
                <a:solidFill>
                  <a:prstClr val="black"/>
                </a:solidFill>
              </a:rPr>
              <a:t>資本や労働力の国境を超えた移動が活発</a:t>
            </a:r>
            <a:r>
              <a:rPr lang="ja-JP" altLang="en-US" sz="1400" dirty="0" smtClean="0">
                <a:solidFill>
                  <a:prstClr val="black"/>
                </a:solidFill>
              </a:rPr>
              <a:t>となり、</a:t>
            </a:r>
            <a:r>
              <a:rPr lang="ja-JP" altLang="en-US" sz="1400" b="1" dirty="0" smtClean="0">
                <a:solidFill>
                  <a:prstClr val="black"/>
                </a:solidFill>
              </a:rPr>
              <a:t>グローバル化</a:t>
            </a:r>
            <a:r>
              <a:rPr lang="ja-JP" altLang="en-US" sz="1400" b="1" dirty="0">
                <a:solidFill>
                  <a:prstClr val="black"/>
                </a:solidFill>
              </a:rPr>
              <a:t>が</a:t>
            </a:r>
            <a:r>
              <a:rPr lang="ja-JP" altLang="en-US" sz="1400" b="1" dirty="0" smtClean="0">
                <a:solidFill>
                  <a:prstClr val="black"/>
                </a:solidFill>
              </a:rPr>
              <a:t>進展したことで、世界</a:t>
            </a:r>
            <a:r>
              <a:rPr lang="ja-JP" altLang="en-US" sz="1400" b="1" dirty="0">
                <a:solidFill>
                  <a:prstClr val="black"/>
                </a:solidFill>
              </a:rPr>
              <a:t>と日本の結びつきがより密接となって</a:t>
            </a:r>
            <a:r>
              <a:rPr lang="ja-JP" altLang="en-US" sz="1400" b="1" dirty="0" smtClean="0">
                <a:solidFill>
                  <a:prstClr val="black"/>
                </a:solidFill>
              </a:rPr>
              <a:t>いる。</a:t>
            </a: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lvl="0">
              <a:lnSpc>
                <a:spcPts val="1800"/>
              </a:lnSpc>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lvl="0">
              <a:lnSpc>
                <a:spcPts val="1800"/>
              </a:lnSpc>
              <a:defRPr/>
            </a:pPr>
            <a:r>
              <a:rPr lang="ja-JP" altLang="en-US" sz="1400" dirty="0">
                <a:solidFill>
                  <a:prstClr val="black"/>
                </a:solidFill>
                <a:latin typeface="Meiryo UI"/>
                <a:ea typeface="Meiryo UI"/>
              </a:rPr>
              <a:t>○さらに、</a:t>
            </a:r>
            <a:r>
              <a:rPr lang="ja-JP" altLang="en-US" sz="1400" dirty="0">
                <a:solidFill>
                  <a:prstClr val="black"/>
                </a:solidFill>
              </a:rPr>
              <a:t>一時的にインバウンドは消失しているものの、</a:t>
            </a:r>
            <a:r>
              <a:rPr kumimoji="0" lang="en-US" altLang="ja-JP" sz="1400" b="1" i="0" u="none" strike="noStrike" kern="1200" cap="none" spc="0" normalizeH="0" baseline="0" noProof="0" dirty="0">
                <a:ln>
                  <a:noFill/>
                </a:ln>
                <a:solidFill>
                  <a:prstClr val="black"/>
                </a:solidFill>
                <a:effectLst/>
                <a:uLnTx/>
                <a:uFillTx/>
                <a:latin typeface="Meiryo UI"/>
                <a:ea typeface="Meiryo UI"/>
                <a:cs typeface="+mn-cs"/>
              </a:rPr>
              <a:t>2019</a:t>
            </a:r>
            <a:r>
              <a:rPr kumimoji="0" lang="ja-JP" altLang="en-US" sz="1400" b="1" i="0" u="none" strike="noStrike" kern="1200" cap="none" spc="0" normalizeH="0" baseline="0" noProof="0" dirty="0">
                <a:ln>
                  <a:noFill/>
                </a:ln>
                <a:solidFill>
                  <a:prstClr val="black"/>
                </a:solidFill>
                <a:effectLst/>
                <a:uLnTx/>
                <a:uFillTx/>
                <a:latin typeface="Meiryo UI"/>
                <a:ea typeface="Meiryo UI"/>
                <a:cs typeface="+mn-cs"/>
              </a:rPr>
              <a:t>年には過去最多の約</a:t>
            </a:r>
            <a:r>
              <a:rPr kumimoji="0" lang="en-US" altLang="ja-JP" sz="1400" b="1" i="0" u="none" strike="noStrike" kern="1200" cap="none" spc="0" normalizeH="0" baseline="0" noProof="0" dirty="0">
                <a:ln>
                  <a:noFill/>
                </a:ln>
                <a:solidFill>
                  <a:prstClr val="black"/>
                </a:solidFill>
                <a:effectLst/>
                <a:uLnTx/>
                <a:uFillTx/>
                <a:latin typeface="Meiryo UI"/>
                <a:ea typeface="Meiryo UI"/>
                <a:cs typeface="+mn-cs"/>
              </a:rPr>
              <a:t>3,200</a:t>
            </a:r>
            <a:r>
              <a:rPr kumimoji="0" lang="ja-JP" altLang="en-US" sz="1400" b="1" i="0" u="none" strike="noStrike" kern="1200" cap="none" spc="0" normalizeH="0" baseline="0" noProof="0" dirty="0">
                <a:ln>
                  <a:noFill/>
                </a:ln>
                <a:solidFill>
                  <a:prstClr val="black"/>
                </a:solidFill>
                <a:effectLst/>
                <a:uLnTx/>
                <a:uFillTx/>
                <a:latin typeface="Meiryo UI"/>
                <a:ea typeface="Meiryo UI"/>
                <a:cs typeface="+mn-cs"/>
              </a:rPr>
              <a:t>万人の外国人旅行者が日本を訪れて</a:t>
            </a:r>
            <a:endParaRPr kumimoji="0" lang="en-US" altLang="ja-JP" sz="1400" b="1" i="0" u="none" strike="noStrike" kern="1200" cap="none" spc="0" normalizeH="0" baseline="0" noProof="0" dirty="0">
              <a:ln>
                <a:noFill/>
              </a:ln>
              <a:solidFill>
                <a:prstClr val="black"/>
              </a:solidFill>
              <a:effectLst/>
              <a:uLnTx/>
              <a:uFillTx/>
              <a:latin typeface="Meiryo UI"/>
              <a:ea typeface="Meiryo UI"/>
              <a:cs typeface="+mn-cs"/>
            </a:endParaRPr>
          </a:p>
          <a:p>
            <a:pPr lvl="0">
              <a:lnSpc>
                <a:spcPts val="1800"/>
              </a:lnSpc>
              <a:defRPr/>
            </a:pPr>
            <a:r>
              <a:rPr lang="ja-JP" altLang="en-US" sz="1400" b="1" dirty="0">
                <a:solidFill>
                  <a:prstClr val="black"/>
                </a:solidFill>
                <a:latin typeface="Meiryo UI"/>
                <a:ea typeface="Meiryo UI"/>
              </a:rPr>
              <a:t>　 </a:t>
            </a:r>
            <a:r>
              <a:rPr kumimoji="0" lang="ja-JP" altLang="en-US" sz="1400" b="1" i="0" u="none" strike="noStrike" kern="1200" cap="none" spc="0" normalizeH="0" baseline="0" noProof="0" dirty="0">
                <a:ln>
                  <a:noFill/>
                </a:ln>
                <a:solidFill>
                  <a:prstClr val="black"/>
                </a:solidFill>
                <a:effectLst/>
                <a:uLnTx/>
                <a:uFillTx/>
                <a:latin typeface="Meiryo UI"/>
                <a:ea typeface="Meiryo UI"/>
                <a:cs typeface="+mn-cs"/>
              </a:rPr>
              <a:t>いる</a:t>
            </a:r>
            <a:r>
              <a:rPr kumimoji="0" lang="ja-JP" altLang="en-US" sz="1400" i="0" u="none" strike="noStrike" kern="1200" cap="none" spc="0" normalizeH="0" baseline="0" noProof="0" dirty="0">
                <a:ln>
                  <a:noFill/>
                </a:ln>
                <a:solidFill>
                  <a:prstClr val="black"/>
                </a:solidFill>
                <a:effectLst/>
                <a:uLnTx/>
                <a:uFillTx/>
                <a:latin typeface="Meiryo UI"/>
                <a:ea typeface="Meiryo UI"/>
                <a:cs typeface="+mn-cs"/>
              </a:rPr>
              <a:t>ことや、人口</a:t>
            </a:r>
            <a:r>
              <a:rPr lang="ja-JP" altLang="en-US" sz="1400" dirty="0">
                <a:solidFill>
                  <a:prstClr val="black"/>
                </a:solidFill>
              </a:rPr>
              <a:t>減少社会に</a:t>
            </a:r>
            <a:r>
              <a:rPr lang="ja-JP" altLang="en-US" sz="1400" dirty="0" smtClean="0">
                <a:solidFill>
                  <a:prstClr val="black"/>
                </a:solidFill>
              </a:rPr>
              <a:t>おいて</a:t>
            </a:r>
            <a:r>
              <a:rPr lang="ja-JP" altLang="en-US" sz="1400" b="1" dirty="0">
                <a:solidFill>
                  <a:prstClr val="black"/>
                </a:solidFill>
                <a:latin typeface="Meiryo UI"/>
                <a:ea typeface="Meiryo UI"/>
              </a:rPr>
              <a:t>社会</a:t>
            </a:r>
            <a:r>
              <a:rPr kumimoji="0" lang="ja-JP" altLang="en-US" sz="1400" b="1" i="0" u="none" strike="noStrike" kern="1200" cap="none" spc="0" normalizeH="0" baseline="0" noProof="0" dirty="0" smtClean="0">
                <a:ln>
                  <a:noFill/>
                </a:ln>
                <a:solidFill>
                  <a:prstClr val="black"/>
                </a:solidFill>
                <a:effectLst/>
                <a:uLnTx/>
                <a:uFillTx/>
                <a:latin typeface="Meiryo UI"/>
                <a:ea typeface="Meiryo UI"/>
                <a:cs typeface="+mn-cs"/>
              </a:rPr>
              <a:t>の</a:t>
            </a:r>
            <a:r>
              <a:rPr kumimoji="0" lang="ja-JP" altLang="en-US" sz="1400" b="1" i="0" u="none" strike="noStrike" kern="1200" cap="none" spc="0" normalizeH="0" baseline="0" noProof="0" dirty="0">
                <a:ln>
                  <a:noFill/>
                </a:ln>
                <a:solidFill>
                  <a:prstClr val="black"/>
                </a:solidFill>
                <a:effectLst/>
                <a:uLnTx/>
                <a:uFillTx/>
                <a:latin typeface="Meiryo UI"/>
                <a:ea typeface="Meiryo UI"/>
                <a:cs typeface="+mn-cs"/>
              </a:rPr>
              <a:t>活力を維持していくためには、外国人材を積極的に受け入れていく</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必要があるなど、</a:t>
            </a: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lvl="0">
              <a:lnSpc>
                <a:spcPts val="1800"/>
              </a:lnSpc>
              <a:defRPr/>
            </a:pPr>
            <a:r>
              <a:rPr lang="ja-JP" altLang="en-US" sz="1400" dirty="0">
                <a:solidFill>
                  <a:prstClr val="black"/>
                </a:solidFill>
                <a:latin typeface="Meiryo UI"/>
                <a:ea typeface="Meiryo UI"/>
              </a:rPr>
              <a:t>　 </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n-cs"/>
              </a:rPr>
              <a:t>「内外の国際化」がますます求められて</a:t>
            </a:r>
            <a:r>
              <a:rPr lang="ja-JP" altLang="en-US" sz="1400" dirty="0" smtClean="0">
                <a:solidFill>
                  <a:prstClr val="black"/>
                </a:solidFill>
                <a:latin typeface="Meiryo UI"/>
                <a:ea typeface="Meiryo UI"/>
              </a:rPr>
              <a:t>いる。</a:t>
            </a: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5" name="正方形/長方形 14"/>
          <p:cNvSpPr/>
          <p:nvPr/>
        </p:nvSpPr>
        <p:spPr>
          <a:xfrm>
            <a:off x="217503" y="3251204"/>
            <a:ext cx="9297558" cy="15156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2" name="正方形/長方形 1"/>
          <p:cNvSpPr/>
          <p:nvPr/>
        </p:nvSpPr>
        <p:spPr>
          <a:xfrm>
            <a:off x="8958087" y="2674422"/>
            <a:ext cx="184731" cy="369332"/>
          </a:xfrm>
          <a:prstGeom prst="rect">
            <a:avLst/>
          </a:prstGeom>
        </p:spPr>
        <p:txBody>
          <a:bodyPr wrap="none">
            <a:spAutoFit/>
          </a:bodyPr>
          <a:lstStyle/>
          <a:p>
            <a:endParaRPr lang="ja-JP" altLang="en-US" dirty="0"/>
          </a:p>
        </p:txBody>
      </p:sp>
      <p:sp>
        <p:nvSpPr>
          <p:cNvPr id="3" name="スライド番号プレースホルダー 2"/>
          <p:cNvSpPr>
            <a:spLocks noGrp="1"/>
          </p:cNvSpPr>
          <p:nvPr>
            <p:ph type="sldNum" sz="quarter" idx="12"/>
          </p:nvPr>
        </p:nvSpPr>
        <p:spPr/>
        <p:txBody>
          <a:bodyPr/>
          <a:lstStyle/>
          <a:p>
            <a:fld id="{20607042-D53A-4E69-917E-B6250902E102}" type="slidenum">
              <a:rPr kumimoji="1" lang="ja-JP" altLang="en-US" smtClean="0"/>
              <a:t>7</a:t>
            </a:fld>
            <a:endParaRPr kumimoji="1" lang="ja-JP" altLang="en-US" dirty="0"/>
          </a:p>
        </p:txBody>
      </p:sp>
    </p:spTree>
    <p:extLst>
      <p:ext uri="{BB962C8B-B14F-4D97-AF65-F5344CB8AC3E}">
        <p14:creationId xmlns:p14="http://schemas.microsoft.com/office/powerpoint/2010/main" val="1342016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 y="1078329"/>
            <a:ext cx="9417521" cy="256480"/>
          </a:xfrm>
          <a:prstGeom prst="rect">
            <a:avLst/>
          </a:prstGeom>
        </p:spPr>
        <p:txBody>
          <a:bodyPr wrap="square" lIns="0" tIns="0" rIns="0" bIns="0">
            <a:spAutoFit/>
          </a:bodyPr>
          <a:lstStyle/>
          <a:p>
            <a:pPr marL="355600" indent="-355600" algn="just">
              <a:lnSpc>
                <a:spcPts val="2000"/>
              </a:lnSpc>
            </a:pP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600" b="1" kern="100" dirty="0" smtClean="0">
                <a:latin typeface="メイリオ" panose="020B0604030504040204" pitchFamily="50" charset="-128"/>
                <a:ea typeface="メイリオ" panose="020B0604030504040204" pitchFamily="50" charset="-128"/>
                <a:cs typeface="Times New Roman" panose="02020603050405020304" pitchFamily="18" charset="0"/>
              </a:rPr>
              <a:t>▷コロナ禍を背景と</a:t>
            </a: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する学校・教育のあり方の</a:t>
            </a:r>
            <a:r>
              <a:rPr lang="ja-JP" altLang="en-US" sz="1600" b="1" kern="100" dirty="0" smtClean="0">
                <a:latin typeface="メイリオ" panose="020B0604030504040204" pitchFamily="50" charset="-128"/>
                <a:ea typeface="メイリオ" panose="020B0604030504040204" pitchFamily="50" charset="-128"/>
                <a:cs typeface="Times New Roman" panose="02020603050405020304" pitchFamily="18" charset="0"/>
              </a:rPr>
              <a:t>再認識、</a:t>
            </a:r>
            <a:r>
              <a:rPr lang="en-US" altLang="ja-JP" sz="1600" b="1" kern="100" dirty="0" smtClean="0">
                <a:latin typeface="メイリオ" panose="020B0604030504040204" pitchFamily="50" charset="-128"/>
                <a:ea typeface="メイリオ" panose="020B0604030504040204" pitchFamily="50" charset="-128"/>
                <a:cs typeface="Times New Roman" panose="02020603050405020304" pitchFamily="18" charset="0"/>
              </a:rPr>
              <a:t>GIGA</a:t>
            </a:r>
            <a:r>
              <a:rPr lang="ja-JP" altLang="en-US" sz="1600" b="1" kern="100" dirty="0" smtClean="0">
                <a:latin typeface="メイリオ" panose="020B0604030504040204" pitchFamily="50" charset="-128"/>
                <a:ea typeface="メイリオ" panose="020B0604030504040204" pitchFamily="50" charset="-128"/>
                <a:cs typeface="Times New Roman" panose="02020603050405020304" pitchFamily="18" charset="0"/>
              </a:rPr>
              <a:t>スクール構想の前倒し</a:t>
            </a:r>
            <a:endParaRPr lang="en-US" altLang="ja-JP" sz="16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6" name="フローチャート: 代替処理 15">
            <a:extLst>
              <a:ext uri="{FF2B5EF4-FFF2-40B4-BE49-F238E27FC236}">
                <a16:creationId xmlns:a16="http://schemas.microsoft.com/office/drawing/2014/main" id="{DE642556-8166-422A-BD21-C841F1369C7F}"/>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89CC9723-485B-4212-9AFC-883A27AA676E}"/>
              </a:ext>
            </a:extLst>
          </p:cNvPr>
          <p:cNvSpPr/>
          <p:nvPr/>
        </p:nvSpPr>
        <p:spPr>
          <a:xfrm>
            <a:off x="74531" y="658891"/>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第３章　大阪の教育を取り巻く状況（社会経済情勢の変化）</a:t>
            </a:r>
          </a:p>
        </p:txBody>
      </p:sp>
      <p:sp>
        <p:nvSpPr>
          <p:cNvPr id="29" name="正方形/長方形 28"/>
          <p:cNvSpPr/>
          <p:nvPr/>
        </p:nvSpPr>
        <p:spPr>
          <a:xfrm>
            <a:off x="188686" y="4622143"/>
            <a:ext cx="9263362" cy="173420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sz="1600" dirty="0" smtClean="0">
                <a:solidFill>
                  <a:schemeClr val="tx1"/>
                </a:solidFill>
              </a:rPr>
              <a:t>○</a:t>
            </a:r>
            <a:r>
              <a:rPr lang="ja-JP" altLang="en-US" sz="1600" dirty="0">
                <a:solidFill>
                  <a:schemeClr val="tx1"/>
                </a:solidFill>
              </a:rPr>
              <a:t>　人と安全・安心につながることのできる</a:t>
            </a:r>
            <a:r>
              <a:rPr lang="ja-JP" altLang="en-US" sz="1600" b="1" dirty="0">
                <a:solidFill>
                  <a:schemeClr val="tx1"/>
                </a:solidFill>
              </a:rPr>
              <a:t>子どもの居場所づくり</a:t>
            </a:r>
            <a:r>
              <a:rPr lang="ja-JP" altLang="en-US" sz="1600" dirty="0">
                <a:solidFill>
                  <a:schemeClr val="tx1"/>
                </a:solidFill>
              </a:rPr>
              <a:t>や、</a:t>
            </a:r>
            <a:r>
              <a:rPr lang="ja-JP" altLang="en-US" sz="1600" b="1" dirty="0">
                <a:solidFill>
                  <a:schemeClr val="tx1"/>
                </a:solidFill>
              </a:rPr>
              <a:t>ヤングケアラーへの支援をはじめ、学校（教育）と地域（福祉）の連携により、子どもの健やかな学びを保障</a:t>
            </a:r>
            <a:r>
              <a:rPr lang="ja-JP" altLang="en-US" sz="1600" dirty="0">
                <a:solidFill>
                  <a:schemeClr val="tx1"/>
                </a:solidFill>
              </a:rPr>
              <a:t>していくことが</a:t>
            </a:r>
            <a:r>
              <a:rPr lang="ja-JP" altLang="en-US" sz="1600" dirty="0" smtClean="0">
                <a:solidFill>
                  <a:schemeClr val="tx1"/>
                </a:solidFill>
              </a:rPr>
              <a:t>重要。</a:t>
            </a:r>
            <a:endParaRPr lang="en-US" altLang="ja-JP" sz="1600" dirty="0" smtClean="0">
              <a:solidFill>
                <a:schemeClr val="tx1"/>
              </a:solidFill>
            </a:endParaRPr>
          </a:p>
          <a:p>
            <a:pPr marL="179388" indent="-179388"/>
            <a:endParaRPr lang="en-US" altLang="ja-JP" sz="1600" dirty="0">
              <a:solidFill>
                <a:schemeClr val="tx1"/>
              </a:solidFill>
            </a:endParaRPr>
          </a:p>
          <a:p>
            <a:pPr marL="179388" indent="-179388"/>
            <a:r>
              <a:rPr lang="ja-JP" altLang="en-US" sz="1600" dirty="0">
                <a:solidFill>
                  <a:schemeClr val="tx1"/>
                </a:solidFill>
              </a:rPr>
              <a:t>○ 今後、</a:t>
            </a:r>
            <a:r>
              <a:rPr lang="en-US" altLang="ja-JP" sz="1600" dirty="0">
                <a:solidFill>
                  <a:schemeClr val="tx1"/>
                </a:solidFill>
              </a:rPr>
              <a:t>ICT</a:t>
            </a:r>
            <a:r>
              <a:rPr lang="ja-JP" altLang="en-US" sz="1600" dirty="0">
                <a:solidFill>
                  <a:schemeClr val="tx1"/>
                </a:solidFill>
              </a:rPr>
              <a:t>機器を学びの保障、継続のための手段にとどめることなく、</a:t>
            </a:r>
            <a:r>
              <a:rPr lang="ja-JP" altLang="en-US" sz="1600" b="1" dirty="0">
                <a:solidFill>
                  <a:schemeClr val="tx1"/>
                </a:solidFill>
              </a:rPr>
              <a:t>個別最適な学びや協働的な学びの支援のために活用するなど、学びの変容をすすめることで、子どもたちの教育内容を充実させていく</a:t>
            </a:r>
            <a:r>
              <a:rPr lang="ja-JP" altLang="en-US" sz="1600" dirty="0">
                <a:solidFill>
                  <a:schemeClr val="tx1"/>
                </a:solidFill>
              </a:rPr>
              <a:t>ことが必要</a:t>
            </a:r>
            <a:r>
              <a:rPr lang="ja-JP" altLang="en-US" sz="1600" dirty="0" smtClean="0">
                <a:solidFill>
                  <a:schemeClr val="tx1"/>
                </a:solidFill>
              </a:rPr>
              <a:t>。</a:t>
            </a:r>
            <a:endParaRPr lang="en-US" altLang="ja-JP" sz="1600" dirty="0">
              <a:solidFill>
                <a:schemeClr val="tx1"/>
              </a:solidFill>
            </a:endParaRPr>
          </a:p>
        </p:txBody>
      </p:sp>
      <p:sp>
        <p:nvSpPr>
          <p:cNvPr id="31" name="テキスト ボックス 30"/>
          <p:cNvSpPr txBox="1"/>
          <p:nvPr/>
        </p:nvSpPr>
        <p:spPr>
          <a:xfrm>
            <a:off x="279883" y="1591187"/>
            <a:ext cx="4307044" cy="276999"/>
          </a:xfrm>
          <a:prstGeom prst="rect">
            <a:avLst/>
          </a:prstGeom>
          <a:noFill/>
        </p:spPr>
        <p:txBody>
          <a:bodyPr wrap="square" rtlCol="0">
            <a:spAutoFit/>
          </a:bodyPr>
          <a:lstStyle/>
          <a:p>
            <a:endParaRPr kumimoji="1" lang="ja-JP" altLang="en-US" sz="1200" dirty="0"/>
          </a:p>
        </p:txBody>
      </p:sp>
      <p:grpSp>
        <p:nvGrpSpPr>
          <p:cNvPr id="2" name="グループ化 1"/>
          <p:cNvGrpSpPr/>
          <p:nvPr/>
        </p:nvGrpSpPr>
        <p:grpSpPr>
          <a:xfrm>
            <a:off x="188686" y="1334807"/>
            <a:ext cx="9245109" cy="2739649"/>
            <a:chOff x="163286" y="1117246"/>
            <a:chExt cx="9245109" cy="3125694"/>
          </a:xfrm>
        </p:grpSpPr>
        <p:sp>
          <p:nvSpPr>
            <p:cNvPr id="13" name="正方形/長方形 12"/>
            <p:cNvSpPr/>
            <p:nvPr/>
          </p:nvSpPr>
          <p:spPr>
            <a:xfrm>
              <a:off x="163286" y="1117246"/>
              <a:ext cx="9245109" cy="3125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183133" y="1271985"/>
              <a:ext cx="9154041" cy="2844278"/>
            </a:xfrm>
            <a:prstGeom prst="rect">
              <a:avLst/>
            </a:prstGeom>
            <a:noFill/>
          </p:spPr>
          <p:txBody>
            <a:bodyPr wrap="square" rtlCol="0">
              <a:spAutoFit/>
            </a:bodyPr>
            <a:lstStyle/>
            <a:p>
              <a:pPr marL="174625" lvl="0" indent="-174625"/>
              <a:r>
                <a:rPr lang="ja-JP" altLang="en-US" sz="1400" dirty="0" smtClean="0"/>
                <a:t>○</a:t>
              </a:r>
              <a:r>
                <a:rPr lang="ja-JP" altLang="en-US" sz="1400" dirty="0"/>
                <a:t>新型コロナウイルス感染症の拡大により</a:t>
              </a:r>
              <a:r>
                <a:rPr lang="ja-JP" altLang="en-US" sz="1400" dirty="0" smtClean="0"/>
                <a:t>、学校現場</a:t>
              </a:r>
              <a:r>
                <a:rPr lang="ja-JP" altLang="en-US" sz="1400" dirty="0"/>
                <a:t>で</a:t>
              </a:r>
              <a:r>
                <a:rPr lang="ja-JP" altLang="en-US" sz="1400" dirty="0" smtClean="0"/>
                <a:t>は</a:t>
              </a:r>
              <a:r>
                <a:rPr lang="ja-JP" altLang="en-US" sz="1400" dirty="0"/>
                <a:t>緊急事態宣言下において、臨時</a:t>
              </a:r>
              <a:r>
                <a:rPr lang="ja-JP" altLang="en-US" sz="1400" dirty="0" smtClean="0"/>
                <a:t>休業措置が行われた。それにより、学校の役割が改めて問われ、国の中央教育審議会の答申*では「学校は全人的な発達・成長を保障する役割や、</a:t>
              </a:r>
              <a:r>
                <a:rPr lang="ja-JP" altLang="en-US" sz="1400" b="1" dirty="0" smtClean="0"/>
                <a:t>人と安全安心につながることができる居場所・セーフティネットとして身体的、精神的な健康を保障するという福祉的な役割をも担っている</a:t>
              </a:r>
              <a:r>
                <a:rPr lang="ja-JP" altLang="en-US" sz="1400" dirty="0" smtClean="0"/>
                <a:t>ことが再認識された」とされている。</a:t>
              </a:r>
              <a:endParaRPr lang="en-US" altLang="ja-JP" sz="1400" dirty="0" smtClean="0"/>
            </a:p>
            <a:p>
              <a:pPr marL="174625" lvl="0" indent="6350"/>
              <a:r>
                <a:rPr lang="ja-JP" altLang="en-US" sz="1400" dirty="0"/>
                <a:t>また</a:t>
              </a:r>
              <a:r>
                <a:rPr lang="ja-JP" altLang="en-US" sz="1400" dirty="0" smtClean="0"/>
                <a:t>、</a:t>
              </a:r>
              <a:r>
                <a:rPr lang="ja-JP" altLang="en-US" sz="1400" b="1" dirty="0" smtClean="0"/>
                <a:t>家庭</a:t>
              </a:r>
              <a:r>
                <a:rPr lang="ja-JP" altLang="en-US" sz="1400" b="1" dirty="0"/>
                <a:t>の仕事を子どもたちが日常的</a:t>
              </a:r>
              <a:r>
                <a:rPr lang="ja-JP" altLang="en-US" sz="1400" b="1" dirty="0" smtClean="0"/>
                <a:t>に分担している、いわゆるヤングケアラーの状況</a:t>
              </a:r>
              <a:r>
                <a:rPr lang="ja-JP" altLang="en-US" sz="1400" b="1" dirty="0"/>
                <a:t>が調査等</a:t>
              </a:r>
              <a:r>
                <a:rPr lang="ja-JP" altLang="en-US" sz="1400" b="1" dirty="0" smtClean="0"/>
                <a:t>で明らかとな</a:t>
              </a:r>
              <a:r>
                <a:rPr lang="ja-JP" altLang="en-US" sz="1400" b="1" dirty="0"/>
                <a:t>り</a:t>
              </a:r>
              <a:r>
                <a:rPr lang="ja-JP" altLang="en-US" sz="1400" b="1" dirty="0" smtClean="0"/>
                <a:t>、</a:t>
              </a:r>
              <a:r>
                <a:rPr lang="ja-JP" altLang="en-US" sz="1400" dirty="0" smtClean="0"/>
                <a:t>このような子どもたちに様々</a:t>
              </a:r>
              <a:r>
                <a:rPr lang="ja-JP" altLang="en-US" sz="1400" dirty="0"/>
                <a:t>な主体が協力・連携することが求められている。</a:t>
              </a:r>
              <a:endParaRPr lang="en-US" altLang="ja-JP" sz="1400" dirty="0"/>
            </a:p>
            <a:p>
              <a:pPr lvl="0" algn="r">
                <a:lnSpc>
                  <a:spcPts val="1800"/>
                </a:lnSpc>
              </a:pPr>
              <a:r>
                <a:rPr kumimoji="1" lang="ja-JP" altLang="en-US" sz="1100" dirty="0">
                  <a:solidFill>
                    <a:prstClr val="black"/>
                  </a:solidFill>
                  <a:latin typeface="Meiryo UI" panose="020B0604030504040204" pitchFamily="50" charset="-128"/>
                  <a:ea typeface="Meiryo UI" panose="020B0604030504040204" pitchFamily="50" charset="-128"/>
                </a:rPr>
                <a:t>＜参照＞中央教育審議会</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令和の日本型学校教育</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の構築を目指して（答申）」（令和</a:t>
              </a:r>
              <a:r>
                <a:rPr kumimoji="1" lang="en-US" altLang="ja-JP" sz="1100" dirty="0">
                  <a:solidFill>
                    <a:prstClr val="black"/>
                  </a:solidFill>
                  <a:latin typeface="Meiryo UI" panose="020B0604030504040204" pitchFamily="50" charset="-128"/>
                  <a:ea typeface="Meiryo UI" panose="020B0604030504040204" pitchFamily="50" charset="-128"/>
                </a:rPr>
                <a:t>3</a:t>
              </a:r>
              <a:r>
                <a:rPr kumimoji="1" lang="ja-JP" altLang="en-US" sz="1100" dirty="0">
                  <a:solidFill>
                    <a:prstClr val="black"/>
                  </a:solidFill>
                  <a:latin typeface="Meiryo UI" panose="020B0604030504040204" pitchFamily="50" charset="-128"/>
                  <a:ea typeface="Meiryo UI" panose="020B0604030504040204" pitchFamily="50" charset="-128"/>
                </a:rPr>
                <a:t>年</a:t>
              </a:r>
              <a:r>
                <a:rPr kumimoji="1" lang="en-US" altLang="ja-JP" sz="1100" dirty="0">
                  <a:solidFill>
                    <a:prstClr val="black"/>
                  </a:solidFill>
                  <a:latin typeface="Meiryo UI" panose="020B0604030504040204" pitchFamily="50" charset="-128"/>
                  <a:ea typeface="Meiryo UI" panose="020B0604030504040204" pitchFamily="50" charset="-128"/>
                </a:rPr>
                <a:t>1</a:t>
              </a:r>
              <a:r>
                <a:rPr kumimoji="1" lang="ja-JP" altLang="en-US" sz="1100" dirty="0">
                  <a:solidFill>
                    <a:prstClr val="black"/>
                  </a:solidFill>
                  <a:latin typeface="Meiryo UI" panose="020B0604030504040204" pitchFamily="50" charset="-128"/>
                  <a:ea typeface="Meiryo UI" panose="020B0604030504040204" pitchFamily="50" charset="-128"/>
                </a:rPr>
                <a:t>月</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lvl="0" algn="r">
                <a:lnSpc>
                  <a:spcPts val="1800"/>
                </a:lnSpc>
              </a:pPr>
              <a:endParaRPr kumimoji="1" lang="en-US" altLang="ja-JP" sz="1400" dirty="0">
                <a:solidFill>
                  <a:prstClr val="black"/>
                </a:solidFill>
                <a:latin typeface="Meiryo UI" panose="020B0604030504040204" pitchFamily="50" charset="-128"/>
                <a:ea typeface="Meiryo UI" panose="020B0604030504040204" pitchFamily="50" charset="-128"/>
              </a:endParaRPr>
            </a:p>
            <a:p>
              <a:pPr marL="177800" indent="-177800"/>
              <a:r>
                <a:rPr lang="ja-JP" altLang="en-US" sz="1400" dirty="0" smtClean="0"/>
                <a:t>○新型コロナ感染症拡大により、学校の一斉臨時</a:t>
              </a:r>
              <a:r>
                <a:rPr lang="ja-JP" altLang="en-US" sz="1400" dirty="0"/>
                <a:t>休業措置が行われ、約３か月間、学校に通えない状況が</a:t>
              </a:r>
              <a:r>
                <a:rPr lang="ja-JP" altLang="en-US" sz="1400" dirty="0" smtClean="0"/>
                <a:t>続いた。</a:t>
              </a:r>
              <a:endParaRPr lang="en-US" altLang="ja-JP" sz="1400" dirty="0" smtClean="0"/>
            </a:p>
            <a:p>
              <a:pPr marL="177800" indent="-177800"/>
              <a:r>
                <a:rPr lang="ja-JP" altLang="en-US" sz="1400" dirty="0"/>
                <a:t>　 </a:t>
              </a:r>
              <a:r>
                <a:rPr lang="ja-JP" altLang="en-US" sz="1400" dirty="0" smtClean="0"/>
                <a:t>そのようなことを受け、</a:t>
              </a:r>
              <a:r>
                <a:rPr lang="en-US" altLang="ja-JP" sz="1400" dirty="0" smtClean="0"/>
                <a:t>GIGA</a:t>
              </a:r>
              <a:r>
                <a:rPr lang="ja-JP" altLang="en-US" sz="1400" dirty="0" smtClean="0"/>
                <a:t>スクール構想の前倒しにより</a:t>
              </a:r>
              <a:r>
                <a:rPr lang="en-US" altLang="ja-JP" sz="1400" b="1" dirty="0" smtClean="0"/>
                <a:t>1</a:t>
              </a:r>
              <a:r>
                <a:rPr lang="ja-JP" altLang="en-US" sz="1400" b="1" dirty="0" smtClean="0"/>
                <a:t>人</a:t>
              </a:r>
              <a:r>
                <a:rPr lang="en-US" altLang="ja-JP" sz="1400" b="1" dirty="0" smtClean="0"/>
                <a:t>1</a:t>
              </a:r>
              <a:r>
                <a:rPr lang="ja-JP" altLang="en-US" sz="1400" b="1" dirty="0" smtClean="0"/>
                <a:t>台端末が配備され、</a:t>
              </a:r>
              <a:r>
                <a:rPr lang="en-US" altLang="ja-JP" sz="1400" b="1" dirty="0" smtClean="0"/>
                <a:t>ICT</a:t>
              </a:r>
              <a:r>
                <a:rPr lang="ja-JP" altLang="en-US" sz="1400" b="1" dirty="0" smtClean="0"/>
                <a:t>機器を活用した授業の導入</a:t>
              </a:r>
              <a:r>
                <a:rPr lang="ja-JP" altLang="en-US" sz="1400" dirty="0" smtClean="0"/>
                <a:t>が進んでいる。</a:t>
              </a:r>
              <a:endParaRPr lang="en-US" altLang="ja-JP" sz="1400" dirty="0">
                <a:solidFill>
                  <a:prstClr val="black"/>
                </a:solidFill>
              </a:endParaRPr>
            </a:p>
          </p:txBody>
        </p:sp>
      </p:grpSp>
      <p:sp>
        <p:nvSpPr>
          <p:cNvPr id="25" name="二等辺三角形 24"/>
          <p:cNvSpPr/>
          <p:nvPr/>
        </p:nvSpPr>
        <p:spPr>
          <a:xfrm rot="10800000">
            <a:off x="4095858" y="4173619"/>
            <a:ext cx="1430763" cy="166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スライド番号プレースホルダー 2"/>
          <p:cNvSpPr>
            <a:spLocks noGrp="1"/>
          </p:cNvSpPr>
          <p:nvPr>
            <p:ph type="sldNum" sz="quarter" idx="12"/>
          </p:nvPr>
        </p:nvSpPr>
        <p:spPr/>
        <p:txBody>
          <a:bodyPr/>
          <a:lstStyle/>
          <a:p>
            <a:fld id="{20607042-D53A-4E69-917E-B6250902E102}" type="slidenum">
              <a:rPr kumimoji="1" lang="ja-JP" altLang="en-US" smtClean="0"/>
              <a:t>8</a:t>
            </a:fld>
            <a:endParaRPr kumimoji="1" lang="ja-JP" altLang="en-US" dirty="0"/>
          </a:p>
        </p:txBody>
      </p:sp>
    </p:spTree>
    <p:extLst>
      <p:ext uri="{BB962C8B-B14F-4D97-AF65-F5344CB8AC3E}">
        <p14:creationId xmlns:p14="http://schemas.microsoft.com/office/powerpoint/2010/main" val="3657590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フローチャート: 代替処理 15">
            <a:extLst>
              <a:ext uri="{FF2B5EF4-FFF2-40B4-BE49-F238E27FC236}">
                <a16:creationId xmlns:a16="http://schemas.microsoft.com/office/drawing/2014/main" id="{DE642556-8166-422A-BD21-C841F1369C7F}"/>
              </a:ext>
            </a:extLst>
          </p:cNvPr>
          <p:cNvSpPr/>
          <p:nvPr/>
        </p:nvSpPr>
        <p:spPr>
          <a:xfrm>
            <a:off x="163286" y="86584"/>
            <a:ext cx="9552214" cy="446816"/>
          </a:xfrm>
          <a:prstGeom prst="flowChartAlternateProcess">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ot="0" spcFirstLastPara="0" vert="horz" wrap="square" lIns="0" tIns="36000" rIns="0" bIns="0" numCol="1" spcCol="0" rtlCol="0" fromWordArt="0" anchor="t" anchorCtr="0" forceAA="0" compatLnSpc="1">
            <a:prstTxWarp prst="textNoShape">
              <a:avLst/>
            </a:prstTxWarp>
            <a:noAutofit/>
          </a:bodyPr>
          <a:lstStyle/>
          <a:p>
            <a:pPr algn="ctr"/>
            <a:r>
              <a:rPr lang="ja-JP" altLang="en-US"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第２次大阪府教育振興基本</a:t>
            </a:r>
            <a:r>
              <a:rPr lang="ja-JP" altLang="en-US" sz="2600" b="1" kern="100" dirty="0" smtClean="0">
                <a:solidFill>
                  <a:srgbClr val="FFFFFF"/>
                </a:solidFill>
                <a:latin typeface="メイリオ" panose="020B0604030504040204" pitchFamily="50" charset="-128"/>
                <a:ea typeface="メイリオ" panose="020B0604030504040204" pitchFamily="50" charset="-128"/>
                <a:cs typeface="Times New Roman" panose="02020603050405020304" pitchFamily="18" charset="0"/>
              </a:rPr>
              <a:t>計画骨子案（概要）</a:t>
            </a:r>
            <a:endParaRPr lang="en-US" altLang="ja-JP" sz="2600" b="1" kern="100" dirty="0">
              <a:solidFill>
                <a:srgbClr val="FFFFFF"/>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89CC9723-485B-4212-9AFC-883A27AA676E}"/>
              </a:ext>
            </a:extLst>
          </p:cNvPr>
          <p:cNvSpPr/>
          <p:nvPr/>
        </p:nvSpPr>
        <p:spPr>
          <a:xfrm>
            <a:off x="-16872" y="676594"/>
            <a:ext cx="9912530" cy="369332"/>
          </a:xfrm>
          <a:prstGeom prst="rect">
            <a:avLst/>
          </a:prstGeom>
        </p:spPr>
        <p:txBody>
          <a:bodyPr wrap="square" lIns="180000" tIns="0" rIns="0" bIns="0">
            <a:spAutoFit/>
          </a:bodyPr>
          <a:lstStyle/>
          <a:p>
            <a:r>
              <a:rPr lang="ja-JP" altLang="en-US" sz="2400" b="1" dirty="0">
                <a:latin typeface="メイリオ" panose="020B0604030504040204" pitchFamily="50" charset="-128"/>
                <a:ea typeface="メイリオ" panose="020B0604030504040204" pitchFamily="50" charset="-128"/>
              </a:rPr>
              <a:t>第３章　大阪の教育を取り巻く状況（国の動き）</a:t>
            </a:r>
          </a:p>
        </p:txBody>
      </p:sp>
      <p:sp>
        <p:nvSpPr>
          <p:cNvPr id="20" name="正方形/長方形 19"/>
          <p:cNvSpPr/>
          <p:nvPr/>
        </p:nvSpPr>
        <p:spPr>
          <a:xfrm>
            <a:off x="-16872" y="1260712"/>
            <a:ext cx="8838900" cy="261610"/>
          </a:xfrm>
          <a:prstGeom prst="rect">
            <a:avLst/>
          </a:prstGeom>
          <a:noFill/>
        </p:spPr>
        <p:txBody>
          <a:bodyPr wrap="square" lIns="0" tIns="0" rIns="0" bIns="0">
            <a:spAutoFit/>
          </a:bodyPr>
          <a:lstStyle/>
          <a:p>
            <a:pPr marL="355600" indent="-355600" algn="just">
              <a:lnSpc>
                <a:spcPts val="2000"/>
              </a:lnSpc>
              <a:spcAft>
                <a:spcPts val="0"/>
              </a:spcAft>
            </a:pP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▷「令和の日本型学校</a:t>
            </a:r>
            <a:r>
              <a:rPr lang="ja-JP" altLang="en-US" b="1" kern="100" dirty="0" smtClean="0">
                <a:latin typeface="メイリオ" panose="020B0604030504040204" pitchFamily="50" charset="-128"/>
                <a:ea typeface="メイリオ" panose="020B0604030504040204" pitchFamily="50" charset="-128"/>
                <a:cs typeface="Times New Roman" panose="02020603050405020304" pitchFamily="18" charset="0"/>
              </a:rPr>
              <a:t>教育」の構築を目指して</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b="1" kern="100" dirty="0">
                <a:latin typeface="メイリオ" panose="020B0604030504040204" pitchFamily="50" charset="-128"/>
                <a:ea typeface="メイリオ" panose="020B0604030504040204" pitchFamily="50" charset="-128"/>
                <a:cs typeface="Times New Roman" panose="02020603050405020304" pitchFamily="18" charset="0"/>
              </a:rPr>
              <a:t>R3.1</a:t>
            </a:r>
            <a:r>
              <a:rPr lang="ja-JP" altLang="en-US" b="1" kern="100" dirty="0">
                <a:latin typeface="メイリオ" panose="020B0604030504040204" pitchFamily="50" charset="-128"/>
                <a:ea typeface="メイリオ" panose="020B0604030504040204" pitchFamily="50" charset="-128"/>
                <a:cs typeface="Times New Roman" panose="02020603050405020304" pitchFamily="18" charset="0"/>
              </a:rPr>
              <a:t>中教審答申）</a:t>
            </a:r>
          </a:p>
        </p:txBody>
      </p:sp>
      <p:sp>
        <p:nvSpPr>
          <p:cNvPr id="31" name="テキスト ボックス 30"/>
          <p:cNvSpPr txBox="1"/>
          <p:nvPr/>
        </p:nvSpPr>
        <p:spPr>
          <a:xfrm>
            <a:off x="401438" y="4507261"/>
            <a:ext cx="4307044" cy="276999"/>
          </a:xfrm>
          <a:prstGeom prst="rect">
            <a:avLst/>
          </a:prstGeom>
          <a:noFill/>
        </p:spPr>
        <p:txBody>
          <a:bodyPr wrap="square" rtlCol="0">
            <a:spAutoFit/>
          </a:bodyPr>
          <a:lstStyle/>
          <a:p>
            <a:endParaRPr kumimoji="1" lang="ja-JP" altLang="en-US" sz="1200" dirty="0"/>
          </a:p>
        </p:txBody>
      </p:sp>
      <p:sp>
        <p:nvSpPr>
          <p:cNvPr id="25" name="正方形/長方形 24"/>
          <p:cNvSpPr/>
          <p:nvPr/>
        </p:nvSpPr>
        <p:spPr>
          <a:xfrm>
            <a:off x="401438" y="1613710"/>
            <a:ext cx="9314061" cy="43619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000"/>
              </a:lnSpc>
              <a:spcAft>
                <a:spcPts val="0"/>
              </a:spcAft>
            </a:pP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「全ての子供たちの可能性を引き出す、個別最適な学びと、協働的な学びの実現」</a:t>
            </a:r>
            <a:r>
              <a:rPr lang="ja-JP" altLang="en-US" sz="16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6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 name="正方形/長方形 27"/>
          <p:cNvSpPr/>
          <p:nvPr/>
        </p:nvSpPr>
        <p:spPr>
          <a:xfrm>
            <a:off x="1454843" y="2351508"/>
            <a:ext cx="8451157" cy="256480"/>
          </a:xfrm>
          <a:prstGeom prst="rect">
            <a:avLst/>
          </a:prstGeom>
        </p:spPr>
        <p:txBody>
          <a:bodyPr wrap="square" lIns="0" tIns="0" rIns="0" bIns="0">
            <a:spAutoFit/>
          </a:bodyPr>
          <a:lstStyle/>
          <a:p>
            <a:pPr algn="just">
              <a:lnSpc>
                <a:spcPts val="2000"/>
              </a:lnSpc>
              <a:spcAft>
                <a:spcPts val="0"/>
              </a:spcAft>
            </a:pP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0" name="正方形/長方形 29"/>
          <p:cNvSpPr/>
          <p:nvPr/>
        </p:nvSpPr>
        <p:spPr>
          <a:xfrm>
            <a:off x="163286" y="3212316"/>
            <a:ext cx="9245109" cy="256480"/>
          </a:xfrm>
          <a:prstGeom prst="rect">
            <a:avLst/>
          </a:prstGeom>
        </p:spPr>
        <p:txBody>
          <a:bodyPr wrap="square" lIns="0" tIns="0" rIns="0" bIns="0">
            <a:spAutoFit/>
          </a:bodyPr>
          <a:lstStyle/>
          <a:p>
            <a:pPr algn="just">
              <a:lnSpc>
                <a:spcPts val="2000"/>
              </a:lnSpc>
              <a:spcAft>
                <a:spcPts val="0"/>
              </a:spcAft>
            </a:pPr>
            <a:r>
              <a:rPr lang="ja-JP" altLang="en-US" sz="1600" b="1" kern="100" dirty="0">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正方形/長方形 20"/>
          <p:cNvSpPr/>
          <p:nvPr/>
        </p:nvSpPr>
        <p:spPr>
          <a:xfrm>
            <a:off x="401439" y="2569949"/>
            <a:ext cx="9212462" cy="42014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spcAft>
                <a:spcPts val="0"/>
              </a:spcAft>
            </a:pPr>
            <a:endParaRPr lang="en-US" altLang="ja-JP" sz="500" b="1" u="sng"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en-US" altLang="ja-JP" sz="1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6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sz="1600" dirty="0">
              <a:latin typeface="Meiryo UI" panose="020B0604030504040204" pitchFamily="50" charset="-128"/>
              <a:ea typeface="Meiryo UI" panose="020B0604030504040204" pitchFamily="50" charset="-128"/>
            </a:endParaRPr>
          </a:p>
        </p:txBody>
      </p:sp>
      <p:sp>
        <p:nvSpPr>
          <p:cNvPr id="22" name="正方形/長方形 21"/>
          <p:cNvSpPr/>
          <p:nvPr/>
        </p:nvSpPr>
        <p:spPr>
          <a:xfrm>
            <a:off x="302847" y="2234869"/>
            <a:ext cx="8811270" cy="308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b="1" dirty="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取組みの方向性</a:t>
            </a:r>
            <a:r>
              <a:rPr kumimoji="1" lang="en-US" altLang="ja-JP" b="1" dirty="0">
                <a:solidFill>
                  <a:schemeClr val="tx1"/>
                </a:solidFill>
                <a:latin typeface="Meiryo UI" panose="020B0604030504040204" pitchFamily="50" charset="-128"/>
                <a:ea typeface="Meiryo UI" panose="020B0604030504040204" pitchFamily="50" charset="-128"/>
              </a:rPr>
              <a:t>】 </a:t>
            </a:r>
          </a:p>
          <a:p>
            <a:endParaRPr kumimoji="1" lang="ja-JP" altLang="en-US" sz="1600" dirty="0">
              <a:latin typeface="Meiryo UI" panose="020B0604030504040204" pitchFamily="50" charset="-128"/>
              <a:ea typeface="Meiryo UI" panose="020B0604030504040204" pitchFamily="50" charset="-128"/>
            </a:endParaRPr>
          </a:p>
        </p:txBody>
      </p:sp>
      <p:sp>
        <p:nvSpPr>
          <p:cNvPr id="4" name="角丸四角形 3"/>
          <p:cNvSpPr/>
          <p:nvPr/>
        </p:nvSpPr>
        <p:spPr>
          <a:xfrm>
            <a:off x="524276" y="2710291"/>
            <a:ext cx="4422358" cy="1188000"/>
          </a:xfrm>
          <a:prstGeom prst="roundRect">
            <a:avLst>
              <a:gd name="adj" fmla="val 41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kumimoji="1" lang="ja-JP" altLang="en-US" sz="1400" b="1" dirty="0">
                <a:solidFill>
                  <a:prstClr val="black"/>
                </a:solidFill>
              </a:rPr>
              <a:t>①学校教育の質と多様性、包摂性を高め、教育の機会</a:t>
            </a:r>
            <a:endParaRPr kumimoji="1" lang="en-US" altLang="ja-JP" sz="1400" b="1" dirty="0">
              <a:solidFill>
                <a:prstClr val="black"/>
              </a:solidFill>
            </a:endParaRPr>
          </a:p>
          <a:p>
            <a:pPr lvl="0"/>
            <a:r>
              <a:rPr kumimoji="1" lang="ja-JP" altLang="en-US" sz="1400" b="1" dirty="0">
                <a:solidFill>
                  <a:prstClr val="black"/>
                </a:solidFill>
              </a:rPr>
              <a:t>　 均等を実現</a:t>
            </a:r>
            <a:endParaRPr kumimoji="1" lang="en-US" altLang="ja-JP" sz="1400" b="1" dirty="0">
              <a:solidFill>
                <a:prstClr val="black"/>
              </a:solidFill>
            </a:endParaRPr>
          </a:p>
          <a:p>
            <a:pPr lvl="0"/>
            <a:r>
              <a:rPr kumimoji="1" lang="ja-JP" altLang="en-US" sz="1100" dirty="0">
                <a:solidFill>
                  <a:prstClr val="black"/>
                </a:solidFill>
              </a:rPr>
              <a:t>　・子供たちの資質・能力をより一層育むため、学校教育の質を高める</a:t>
            </a:r>
            <a:endParaRPr kumimoji="1" lang="en-US" altLang="ja-JP" sz="1100" dirty="0">
              <a:solidFill>
                <a:prstClr val="black"/>
              </a:solidFill>
            </a:endParaRPr>
          </a:p>
          <a:p>
            <a:pPr lvl="0"/>
            <a:r>
              <a:rPr kumimoji="1" lang="ja-JP" altLang="en-US" sz="1100" dirty="0">
                <a:solidFill>
                  <a:prstClr val="black"/>
                </a:solidFill>
              </a:rPr>
              <a:t>　・個別最適な学びを実現しながら、学校の多様性と包摂性を高める</a:t>
            </a:r>
            <a:endParaRPr kumimoji="1" lang="en-US" altLang="ja-JP" sz="1100" dirty="0">
              <a:solidFill>
                <a:prstClr val="black"/>
              </a:solidFill>
            </a:endParaRPr>
          </a:p>
          <a:p>
            <a:pPr lvl="0"/>
            <a:r>
              <a:rPr kumimoji="1" lang="ja-JP" altLang="en-US" sz="1100" dirty="0">
                <a:solidFill>
                  <a:prstClr val="black"/>
                </a:solidFill>
              </a:rPr>
              <a:t>　・学校教育に馴染めない子供に対し実質的に学びの機会を保障、</a:t>
            </a:r>
            <a:endParaRPr kumimoji="1" lang="en-US" altLang="ja-JP" sz="1100" dirty="0">
              <a:solidFill>
                <a:prstClr val="black"/>
              </a:solidFill>
            </a:endParaRPr>
          </a:p>
          <a:p>
            <a:pPr lvl="0"/>
            <a:r>
              <a:rPr kumimoji="1" lang="ja-JP" altLang="en-US" sz="1100" dirty="0">
                <a:solidFill>
                  <a:prstClr val="black"/>
                </a:solidFill>
              </a:rPr>
              <a:t>　　地理的条件に関わらず、教育の質を機会均等を確保　　　　　　　　　など</a:t>
            </a:r>
            <a:endParaRPr kumimoji="1" lang="en-US" altLang="ja-JP" sz="1100" dirty="0">
              <a:solidFill>
                <a:prstClr val="black"/>
              </a:solidFill>
            </a:endParaRPr>
          </a:p>
        </p:txBody>
      </p:sp>
      <p:sp>
        <p:nvSpPr>
          <p:cNvPr id="26" name="角丸四角形 25"/>
          <p:cNvSpPr/>
          <p:nvPr/>
        </p:nvSpPr>
        <p:spPr>
          <a:xfrm>
            <a:off x="5133841" y="2717005"/>
            <a:ext cx="4371413" cy="1188000"/>
          </a:xfrm>
          <a:prstGeom prst="roundRect">
            <a:avLst>
              <a:gd name="adj" fmla="val 518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kumimoji="1" lang="ja-JP" altLang="en-US" sz="1400" b="1" dirty="0">
                <a:solidFill>
                  <a:prstClr val="black"/>
                </a:solidFill>
              </a:rPr>
              <a:t>④履修主義・修得主義を適切に組み合わせる</a:t>
            </a:r>
            <a:endParaRPr kumimoji="1" lang="en-US" altLang="ja-JP" sz="1200" dirty="0">
              <a:solidFill>
                <a:prstClr val="black"/>
              </a:solidFill>
            </a:endParaRPr>
          </a:p>
          <a:p>
            <a:pPr lvl="0"/>
            <a:r>
              <a:rPr kumimoji="1" lang="ja-JP" altLang="en-US" sz="1100" dirty="0">
                <a:solidFill>
                  <a:prstClr val="black"/>
                </a:solidFill>
              </a:rPr>
              <a:t>　・義務教育段階では、年齢主義を基本としつつ、履修主義と修得主義の</a:t>
            </a:r>
            <a:endParaRPr kumimoji="1" lang="en-US" altLang="ja-JP" sz="1100" dirty="0">
              <a:solidFill>
                <a:prstClr val="black"/>
              </a:solidFill>
            </a:endParaRPr>
          </a:p>
          <a:p>
            <a:pPr lvl="0"/>
            <a:r>
              <a:rPr kumimoji="1" lang="ja-JP" altLang="en-US" sz="1100" dirty="0">
                <a:solidFill>
                  <a:prstClr val="black"/>
                </a:solidFill>
              </a:rPr>
              <a:t>　　考え方を適切に組み合わせ、それぞれの長所を取り入れる</a:t>
            </a:r>
            <a:endParaRPr kumimoji="1" lang="en-US" altLang="ja-JP" sz="1100" dirty="0">
              <a:solidFill>
                <a:prstClr val="black"/>
              </a:solidFill>
            </a:endParaRPr>
          </a:p>
          <a:p>
            <a:pPr lvl="0"/>
            <a:r>
              <a:rPr kumimoji="1" lang="ja-JP" altLang="en-US" sz="1100" dirty="0">
                <a:solidFill>
                  <a:prstClr val="black"/>
                </a:solidFill>
              </a:rPr>
              <a:t>　・高等学校教育においては、その特質を踏まえた教育課程の在り方を検討</a:t>
            </a:r>
            <a:endParaRPr kumimoji="1" lang="en-US" altLang="ja-JP" sz="1100" dirty="0">
              <a:solidFill>
                <a:prstClr val="black"/>
              </a:solidFill>
            </a:endParaRPr>
          </a:p>
          <a:p>
            <a:pPr lvl="0"/>
            <a:r>
              <a:rPr kumimoji="1" lang="ja-JP" altLang="en-US" sz="1100" dirty="0">
                <a:solidFill>
                  <a:prstClr val="black"/>
                </a:solidFill>
              </a:rPr>
              <a:t>　・これまで以上に多様性を尊重、</a:t>
            </a:r>
            <a:r>
              <a:rPr kumimoji="1" lang="en-US" altLang="ja-JP" sz="1100" dirty="0">
                <a:solidFill>
                  <a:prstClr val="black"/>
                </a:solidFill>
              </a:rPr>
              <a:t>ICT</a:t>
            </a:r>
            <a:r>
              <a:rPr kumimoji="1" lang="ja-JP" altLang="en-US" sz="1100" dirty="0">
                <a:solidFill>
                  <a:prstClr val="black"/>
                </a:solidFill>
              </a:rPr>
              <a:t>等も活用しつつカリキュラム・マネジメ</a:t>
            </a:r>
            <a:endParaRPr kumimoji="1" lang="en-US" altLang="ja-JP" sz="1100" dirty="0">
              <a:solidFill>
                <a:prstClr val="black"/>
              </a:solidFill>
            </a:endParaRPr>
          </a:p>
          <a:p>
            <a:pPr lvl="0"/>
            <a:r>
              <a:rPr kumimoji="1" lang="ja-JP" altLang="en-US" sz="1100" dirty="0">
                <a:solidFill>
                  <a:prstClr val="black"/>
                </a:solidFill>
              </a:rPr>
              <a:t>　　ントを充実　　　　　　　　　　　　　　　　　　　　　　　　　　　　　　　　　など</a:t>
            </a:r>
            <a:endParaRPr kumimoji="1" lang="en-US" altLang="ja-JP" sz="1100" dirty="0">
              <a:solidFill>
                <a:prstClr val="black"/>
              </a:solidFill>
            </a:endParaRPr>
          </a:p>
        </p:txBody>
      </p:sp>
      <p:sp>
        <p:nvSpPr>
          <p:cNvPr id="37" name="角丸四角形 36"/>
          <p:cNvSpPr/>
          <p:nvPr/>
        </p:nvSpPr>
        <p:spPr>
          <a:xfrm>
            <a:off x="5112411" y="4073939"/>
            <a:ext cx="4371413" cy="1188000"/>
          </a:xfrm>
          <a:prstGeom prst="roundRect">
            <a:avLst>
              <a:gd name="adj" fmla="val 41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kumimoji="1" lang="ja-JP" altLang="en-US" sz="1400" b="1" dirty="0">
                <a:solidFill>
                  <a:prstClr val="black"/>
                </a:solidFill>
              </a:rPr>
              <a:t>⑤感染症や災害の発生等を乗り越えて学びを保障</a:t>
            </a:r>
            <a:endParaRPr kumimoji="1" lang="en-US" altLang="ja-JP" sz="1200" dirty="0">
              <a:solidFill>
                <a:prstClr val="black"/>
              </a:solidFill>
            </a:endParaRPr>
          </a:p>
          <a:p>
            <a:pPr lvl="0"/>
            <a:r>
              <a:rPr kumimoji="1" lang="ja-JP" altLang="en-US" sz="1100" dirty="0">
                <a:solidFill>
                  <a:prstClr val="black"/>
                </a:solidFill>
              </a:rPr>
              <a:t>　・新たな感染症や災害の発生等の緊急事態であっても必要な教育活動の</a:t>
            </a:r>
            <a:endParaRPr kumimoji="1" lang="en-US" altLang="ja-JP" sz="1100" dirty="0">
              <a:solidFill>
                <a:prstClr val="black"/>
              </a:solidFill>
            </a:endParaRPr>
          </a:p>
          <a:p>
            <a:pPr lvl="0"/>
            <a:r>
              <a:rPr kumimoji="1" lang="ja-JP" altLang="en-US" sz="1100" dirty="0">
                <a:solidFill>
                  <a:prstClr val="black"/>
                </a:solidFill>
              </a:rPr>
              <a:t>　　継続</a:t>
            </a:r>
            <a:endParaRPr kumimoji="1" lang="en-US" altLang="ja-JP" sz="1100" dirty="0">
              <a:solidFill>
                <a:prstClr val="black"/>
              </a:solidFill>
            </a:endParaRPr>
          </a:p>
          <a:p>
            <a:pPr lvl="0"/>
            <a:r>
              <a:rPr kumimoji="1" lang="en-US" altLang="ja-JP" sz="1100" dirty="0">
                <a:solidFill>
                  <a:prstClr val="black"/>
                </a:solidFill>
              </a:rPr>
              <a:t>  </a:t>
            </a:r>
            <a:r>
              <a:rPr kumimoji="1" lang="ja-JP" altLang="en-US" sz="1100" dirty="0">
                <a:solidFill>
                  <a:prstClr val="black"/>
                </a:solidFill>
              </a:rPr>
              <a:t>・「新しい生活様式」も踏まえた衛生環境の整備、新しい時代の教室環境</a:t>
            </a:r>
            <a:endParaRPr kumimoji="1" lang="en-US" altLang="ja-JP" sz="1100" dirty="0">
              <a:solidFill>
                <a:prstClr val="black"/>
              </a:solidFill>
            </a:endParaRPr>
          </a:p>
          <a:p>
            <a:pPr lvl="0"/>
            <a:r>
              <a:rPr kumimoji="1" lang="ja-JP" altLang="en-US" sz="1100" dirty="0">
                <a:solidFill>
                  <a:prstClr val="black"/>
                </a:solidFill>
              </a:rPr>
              <a:t>　 に応じた指導体制、必要な施設・設備の整備</a:t>
            </a:r>
            <a:endParaRPr kumimoji="1" lang="en-US" altLang="ja-JP" sz="1100" dirty="0">
              <a:solidFill>
                <a:prstClr val="black"/>
              </a:solidFill>
            </a:endParaRPr>
          </a:p>
          <a:p>
            <a:pPr lvl="0"/>
            <a:r>
              <a:rPr kumimoji="1" lang="ja-JP" altLang="en-US" sz="1100" dirty="0">
                <a:solidFill>
                  <a:prstClr val="black"/>
                </a:solidFill>
              </a:rPr>
              <a:t>　・心のケアや虐待の防止を図り、子供たちの学びを保障　　　　　　　　など</a:t>
            </a:r>
            <a:endParaRPr kumimoji="1" lang="en-US" altLang="ja-JP" sz="1100" dirty="0">
              <a:solidFill>
                <a:prstClr val="black"/>
              </a:solidFill>
            </a:endParaRPr>
          </a:p>
        </p:txBody>
      </p:sp>
      <p:sp>
        <p:nvSpPr>
          <p:cNvPr id="39" name="角丸四角形 38"/>
          <p:cNvSpPr/>
          <p:nvPr/>
        </p:nvSpPr>
        <p:spPr>
          <a:xfrm>
            <a:off x="5109390" y="5442423"/>
            <a:ext cx="4371413" cy="1188000"/>
          </a:xfrm>
          <a:prstGeom prst="roundRect">
            <a:avLst>
              <a:gd name="adj" fmla="val 41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kumimoji="1" lang="ja-JP" altLang="en-US" sz="1400" b="1" dirty="0">
                <a:solidFill>
                  <a:prstClr val="black"/>
                </a:solidFill>
              </a:rPr>
              <a:t>⑥社会構造の変化の中で、持続的で魅力ある学校教育</a:t>
            </a:r>
            <a:endParaRPr kumimoji="1" lang="en-US" altLang="ja-JP" sz="1400" b="1" dirty="0">
              <a:solidFill>
                <a:prstClr val="black"/>
              </a:solidFill>
            </a:endParaRPr>
          </a:p>
          <a:p>
            <a:pPr lvl="0"/>
            <a:r>
              <a:rPr kumimoji="1" lang="en-US" altLang="ja-JP" sz="1400" b="1" dirty="0">
                <a:solidFill>
                  <a:prstClr val="black"/>
                </a:solidFill>
              </a:rPr>
              <a:t>   </a:t>
            </a:r>
            <a:r>
              <a:rPr kumimoji="1" lang="ja-JP" altLang="en-US" sz="1400" b="1" dirty="0">
                <a:solidFill>
                  <a:prstClr val="black"/>
                </a:solidFill>
              </a:rPr>
              <a:t>を実現</a:t>
            </a:r>
            <a:endParaRPr kumimoji="1" lang="en-US" altLang="ja-JP" sz="1400" b="1" dirty="0">
              <a:solidFill>
                <a:prstClr val="black"/>
              </a:solidFill>
            </a:endParaRPr>
          </a:p>
          <a:p>
            <a:pPr lvl="0"/>
            <a:r>
              <a:rPr kumimoji="1" lang="ja-JP" altLang="en-US" sz="1100" dirty="0">
                <a:solidFill>
                  <a:prstClr val="black"/>
                </a:solidFill>
              </a:rPr>
              <a:t>　・魅力ある学校教育の実現に向け、必要な制度改正や運用改善</a:t>
            </a:r>
            <a:endParaRPr kumimoji="1" lang="en-US" altLang="ja-JP" sz="1100" dirty="0">
              <a:solidFill>
                <a:prstClr val="black"/>
              </a:solidFill>
            </a:endParaRPr>
          </a:p>
          <a:p>
            <a:pPr lvl="0"/>
            <a:r>
              <a:rPr kumimoji="1" lang="en-US" altLang="ja-JP" sz="1100" dirty="0">
                <a:solidFill>
                  <a:prstClr val="black"/>
                </a:solidFill>
              </a:rPr>
              <a:t>  </a:t>
            </a:r>
            <a:r>
              <a:rPr kumimoji="1" lang="ja-JP" altLang="en-US" sz="1100" dirty="0">
                <a:solidFill>
                  <a:prstClr val="black"/>
                </a:solidFill>
              </a:rPr>
              <a:t>・高齢者を含む多様な地域の人材が学校教育へ関わる、学校の配置や</a:t>
            </a:r>
            <a:endParaRPr kumimoji="1" lang="en-US" altLang="ja-JP" sz="1100" dirty="0">
              <a:solidFill>
                <a:prstClr val="black"/>
              </a:solidFill>
            </a:endParaRPr>
          </a:p>
          <a:p>
            <a:pPr lvl="0"/>
            <a:r>
              <a:rPr kumimoji="1" lang="ja-JP" altLang="en-US" sz="1100" dirty="0">
                <a:solidFill>
                  <a:prstClr val="black"/>
                </a:solidFill>
              </a:rPr>
              <a:t>　　施設の維持管理、学校間連携のあり方を検討　　　　　　　　　　　　など</a:t>
            </a:r>
            <a:endParaRPr kumimoji="1" lang="en-US" altLang="ja-JP" sz="1100" dirty="0">
              <a:solidFill>
                <a:prstClr val="black"/>
              </a:solidFill>
            </a:endParaRPr>
          </a:p>
        </p:txBody>
      </p:sp>
      <p:sp>
        <p:nvSpPr>
          <p:cNvPr id="40" name="角丸四角形 39"/>
          <p:cNvSpPr/>
          <p:nvPr/>
        </p:nvSpPr>
        <p:spPr>
          <a:xfrm>
            <a:off x="530469" y="5443563"/>
            <a:ext cx="4371413" cy="1188000"/>
          </a:xfrm>
          <a:prstGeom prst="roundRect">
            <a:avLst>
              <a:gd name="adj" fmla="val 41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kumimoji="1" lang="ja-JP" altLang="en-US" sz="1400" b="1" dirty="0">
                <a:solidFill>
                  <a:prstClr val="black"/>
                </a:solidFill>
              </a:rPr>
              <a:t>➂これまでの実践と</a:t>
            </a:r>
            <a:r>
              <a:rPr kumimoji="1" lang="en-US" altLang="ja-JP" sz="1400" b="1" dirty="0">
                <a:solidFill>
                  <a:prstClr val="black"/>
                </a:solidFill>
              </a:rPr>
              <a:t>ICT</a:t>
            </a:r>
            <a:r>
              <a:rPr kumimoji="1" lang="ja-JP" altLang="en-US" sz="1400" b="1" dirty="0">
                <a:solidFill>
                  <a:prstClr val="black"/>
                </a:solidFill>
              </a:rPr>
              <a:t>との最適な組合せを実現</a:t>
            </a:r>
            <a:endParaRPr kumimoji="1" lang="en-US" altLang="ja-JP" sz="1400" b="1" dirty="0">
              <a:solidFill>
                <a:prstClr val="black"/>
              </a:solidFill>
            </a:endParaRPr>
          </a:p>
          <a:p>
            <a:pPr lvl="0"/>
            <a:r>
              <a:rPr kumimoji="1" lang="ja-JP" altLang="en-US" sz="1100" dirty="0">
                <a:solidFill>
                  <a:prstClr val="black"/>
                </a:solidFill>
              </a:rPr>
              <a:t>　 ・ </a:t>
            </a:r>
            <a:r>
              <a:rPr kumimoji="1" lang="en-US" altLang="ja-JP" sz="1100" dirty="0">
                <a:solidFill>
                  <a:prstClr val="black"/>
                </a:solidFill>
              </a:rPr>
              <a:t>ICT</a:t>
            </a:r>
            <a:r>
              <a:rPr kumimoji="1" lang="ja-JP" altLang="en-US" sz="1100" dirty="0">
                <a:solidFill>
                  <a:prstClr val="black"/>
                </a:solidFill>
              </a:rPr>
              <a:t>や先端技術の活用による個別に最適な学びの支援、可視化が難</a:t>
            </a:r>
            <a:endParaRPr kumimoji="1" lang="en-US" altLang="ja-JP" sz="1100" dirty="0">
              <a:solidFill>
                <a:prstClr val="black"/>
              </a:solidFill>
            </a:endParaRPr>
          </a:p>
          <a:p>
            <a:pPr lvl="0"/>
            <a:r>
              <a:rPr kumimoji="1" lang="ja-JP" altLang="en-US" sz="1100" dirty="0">
                <a:solidFill>
                  <a:prstClr val="black"/>
                </a:solidFill>
              </a:rPr>
              <a:t>　　　しかった知見の共有等</a:t>
            </a:r>
            <a:endParaRPr kumimoji="1" lang="en-US" altLang="ja-JP" sz="1100" dirty="0">
              <a:solidFill>
                <a:prstClr val="black"/>
              </a:solidFill>
            </a:endParaRPr>
          </a:p>
          <a:p>
            <a:pPr lvl="0"/>
            <a:r>
              <a:rPr kumimoji="1" lang="ja-JP" altLang="en-US" sz="1100" dirty="0">
                <a:solidFill>
                  <a:prstClr val="black"/>
                </a:solidFill>
              </a:rPr>
              <a:t>　 ・対面指導と遠隔・オンライン教育を使いこなすことで教育の質の向上</a:t>
            </a:r>
            <a:endParaRPr kumimoji="1" lang="en-US" altLang="ja-JP" sz="1100" dirty="0">
              <a:solidFill>
                <a:prstClr val="black"/>
              </a:solidFill>
            </a:endParaRPr>
          </a:p>
          <a:p>
            <a:pPr lvl="0"/>
            <a:r>
              <a:rPr kumimoji="1" lang="ja-JP" altLang="en-US" sz="1100" dirty="0">
                <a:solidFill>
                  <a:prstClr val="black"/>
                </a:solidFill>
              </a:rPr>
              <a:t>　 ・</a:t>
            </a:r>
            <a:r>
              <a:rPr kumimoji="1" lang="en-US" altLang="ja-JP" sz="1100" dirty="0">
                <a:solidFill>
                  <a:prstClr val="black"/>
                </a:solidFill>
              </a:rPr>
              <a:t>ICT</a:t>
            </a:r>
            <a:r>
              <a:rPr kumimoji="1" lang="ja-JP" altLang="en-US" sz="1100" dirty="0">
                <a:solidFill>
                  <a:prstClr val="black"/>
                </a:solidFill>
              </a:rPr>
              <a:t>を活用した協働的な学びの実現、他者とともに問題発見・解決に挑</a:t>
            </a:r>
            <a:endParaRPr kumimoji="1" lang="en-US" altLang="ja-JP" sz="1100" dirty="0">
              <a:solidFill>
                <a:prstClr val="black"/>
              </a:solidFill>
            </a:endParaRPr>
          </a:p>
          <a:p>
            <a:pPr lvl="0"/>
            <a:r>
              <a:rPr kumimoji="1" lang="ja-JP" altLang="en-US" sz="1100" dirty="0">
                <a:solidFill>
                  <a:prstClr val="black"/>
                </a:solidFill>
              </a:rPr>
              <a:t>　　</a:t>
            </a:r>
            <a:r>
              <a:rPr kumimoji="1" lang="ja-JP" altLang="en-US" sz="1100" dirty="0" err="1">
                <a:solidFill>
                  <a:prstClr val="black"/>
                </a:solidFill>
              </a:rPr>
              <a:t>む</a:t>
            </a:r>
            <a:r>
              <a:rPr kumimoji="1" lang="ja-JP" altLang="en-US" sz="1100" dirty="0">
                <a:solidFill>
                  <a:prstClr val="black"/>
                </a:solidFill>
              </a:rPr>
              <a:t>資質・能力の育成　　　　　　　　　　　　　　　　　　　　　　　　　　　　など</a:t>
            </a:r>
          </a:p>
        </p:txBody>
      </p:sp>
      <p:sp>
        <p:nvSpPr>
          <p:cNvPr id="41" name="角丸四角形 40"/>
          <p:cNvSpPr/>
          <p:nvPr/>
        </p:nvSpPr>
        <p:spPr>
          <a:xfrm>
            <a:off x="519677" y="4061418"/>
            <a:ext cx="4426957" cy="1188000"/>
          </a:xfrm>
          <a:prstGeom prst="roundRect">
            <a:avLst>
              <a:gd name="adj" fmla="val 41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kumimoji="1" lang="ja-JP" altLang="en-US" sz="1400" b="1" dirty="0">
                <a:solidFill>
                  <a:prstClr val="black"/>
                </a:solidFill>
              </a:rPr>
              <a:t>➁連携・分担による学校マネジメントを実現</a:t>
            </a:r>
            <a:endParaRPr kumimoji="1" lang="en-US" altLang="ja-JP" sz="1400" b="1" dirty="0">
              <a:solidFill>
                <a:prstClr val="black"/>
              </a:solidFill>
            </a:endParaRPr>
          </a:p>
          <a:p>
            <a:pPr lvl="0"/>
            <a:r>
              <a:rPr kumimoji="1" lang="ja-JP" altLang="en-US" sz="1400" dirty="0">
                <a:solidFill>
                  <a:prstClr val="black"/>
                </a:solidFill>
              </a:rPr>
              <a:t>　</a:t>
            </a:r>
            <a:r>
              <a:rPr kumimoji="1" lang="ja-JP" altLang="en-US" sz="1100" dirty="0">
                <a:solidFill>
                  <a:prstClr val="black"/>
                </a:solidFill>
              </a:rPr>
              <a:t>・学校組織のマネジメント力の強化、学校内外との関係で学校マネジメント</a:t>
            </a:r>
            <a:endParaRPr kumimoji="1" lang="en-US" altLang="ja-JP" sz="1100" dirty="0">
              <a:solidFill>
                <a:prstClr val="black"/>
              </a:solidFill>
            </a:endParaRPr>
          </a:p>
          <a:p>
            <a:pPr lvl="0"/>
            <a:r>
              <a:rPr kumimoji="1" lang="ja-JP" altLang="en-US" sz="1100" dirty="0">
                <a:solidFill>
                  <a:prstClr val="black"/>
                </a:solidFill>
              </a:rPr>
              <a:t>　　を実現</a:t>
            </a:r>
            <a:endParaRPr kumimoji="1" lang="en-US" altLang="ja-JP" sz="1100" dirty="0">
              <a:solidFill>
                <a:prstClr val="black"/>
              </a:solidFill>
            </a:endParaRPr>
          </a:p>
          <a:p>
            <a:pPr lvl="0"/>
            <a:r>
              <a:rPr kumimoji="1" lang="ja-JP" altLang="en-US" sz="1100" dirty="0">
                <a:solidFill>
                  <a:prstClr val="black"/>
                </a:solidFill>
              </a:rPr>
              <a:t>　 ・多様な人材が指導に携わることができる学校の実現</a:t>
            </a:r>
            <a:endParaRPr kumimoji="1" lang="en-US" altLang="ja-JP" sz="1100" dirty="0">
              <a:solidFill>
                <a:prstClr val="black"/>
              </a:solidFill>
            </a:endParaRPr>
          </a:p>
          <a:p>
            <a:pPr lvl="0"/>
            <a:r>
              <a:rPr kumimoji="1" lang="ja-JP" altLang="en-US" sz="1100" dirty="0">
                <a:solidFill>
                  <a:prstClr val="black"/>
                </a:solidFill>
              </a:rPr>
              <a:t>　 ・地域全体で子供たちの成長を支えていく環境整備</a:t>
            </a:r>
            <a:endParaRPr kumimoji="1" lang="en-US" altLang="ja-JP" sz="1100" dirty="0">
              <a:solidFill>
                <a:prstClr val="black"/>
              </a:solidFill>
            </a:endParaRPr>
          </a:p>
          <a:p>
            <a:pPr lvl="0"/>
            <a:r>
              <a:rPr kumimoji="1" lang="ja-JP" altLang="en-US" sz="1100" dirty="0">
                <a:solidFill>
                  <a:prstClr val="black"/>
                </a:solidFill>
              </a:rPr>
              <a:t>　 ・学校が家庭や地域社会と連携し、協働的な学びの実現　　　　　　 など</a:t>
            </a:r>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9</a:t>
            </a:fld>
            <a:endParaRPr kumimoji="1" lang="ja-JP" altLang="en-US" dirty="0"/>
          </a:p>
        </p:txBody>
      </p:sp>
    </p:spTree>
    <p:extLst>
      <p:ext uri="{BB962C8B-B14F-4D97-AF65-F5344CB8AC3E}">
        <p14:creationId xmlns:p14="http://schemas.microsoft.com/office/powerpoint/2010/main" val="1065908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7994</Words>
  <Application>Microsoft Office PowerPoint</Application>
  <PresentationFormat>A4 210 x 297 mm</PresentationFormat>
  <Paragraphs>526</Paragraphs>
  <Slides>20</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Meiryo UI</vt:lpstr>
      <vt:lpstr>メイリオ</vt:lpstr>
      <vt:lpstr>游ゴシック</vt:lpstr>
      <vt:lpstr>Arial</vt:lpstr>
      <vt:lpstr>Cambria Math</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2021-05-19T01:01:55Z</dcterms:created>
  <dcterms:modified xsi:type="dcterms:W3CDTF">2022-08-23T03:15:14Z</dcterms:modified>
</cp:coreProperties>
</file>