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80" r:id="rId2"/>
    <p:sldId id="277" r:id="rId3"/>
    <p:sldId id="279" r:id="rId4"/>
    <p:sldId id="278" r:id="rId5"/>
    <p:sldId id="276"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37" autoAdjust="0"/>
    <p:restoredTop sz="94660"/>
  </p:normalViewPr>
  <p:slideViewPr>
    <p:cSldViewPr snapToGrid="0">
      <p:cViewPr varScale="1">
        <p:scale>
          <a:sx n="71" d="100"/>
          <a:sy n="71" d="100"/>
        </p:scale>
        <p:origin x="105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9A7526D-E0BE-4BC1-ACB4-9A52F8FCAEEB}" type="datetimeFigureOut">
              <a:rPr kumimoji="1" lang="ja-JP" altLang="en-US" smtClean="0"/>
              <a:t>2020/2/4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580AF4A-CA18-488D-99F8-5845EC629612}" type="slidenum">
              <a:rPr kumimoji="1" lang="ja-JP" altLang="en-US" smtClean="0"/>
              <a:t>‹#›</a:t>
            </a:fld>
            <a:endParaRPr kumimoji="1" lang="ja-JP" altLang="en-US"/>
          </a:p>
        </p:txBody>
      </p:sp>
    </p:spTree>
    <p:extLst>
      <p:ext uri="{BB962C8B-B14F-4D97-AF65-F5344CB8AC3E}">
        <p14:creationId xmlns:p14="http://schemas.microsoft.com/office/powerpoint/2010/main" val="36600427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094FA19-B7BB-4767-B134-28915B187DBD}" type="datetime1">
              <a:rPr kumimoji="1" lang="ja-JP" altLang="en-US" smtClean="0"/>
              <a:t>2020/2/4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66471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BD108C1-7566-4539-A48F-EF26E9EB2689}" type="datetime1">
              <a:rPr kumimoji="1" lang="ja-JP" altLang="en-US" smtClean="0"/>
              <a:t>2020/2/4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186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A24180D-DE33-4D15-B645-8D82A2757F57}" type="datetime1">
              <a:rPr kumimoji="1" lang="ja-JP" altLang="en-US" smtClean="0"/>
              <a:t>2020/2/4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2985608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369388B-7280-4F94-ACDD-26003AEA7DB5}" type="datetime1">
              <a:rPr kumimoji="1" lang="ja-JP" altLang="en-US" smtClean="0"/>
              <a:t>2020/2/4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10074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CBA766A-D4C0-45FD-9651-7E9F78D2BF3E}" type="datetime1">
              <a:rPr kumimoji="1" lang="ja-JP" altLang="en-US" smtClean="0"/>
              <a:t>2020/2/4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19686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DF104A1-7757-463E-9B5A-15DDB2A86572}" type="datetime1">
              <a:rPr kumimoji="1" lang="ja-JP" altLang="en-US" smtClean="0"/>
              <a:t>2020/2/4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5589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FBCEA5E-F5A9-40A9-886C-8986FF940970}" type="datetime1">
              <a:rPr kumimoji="1" lang="ja-JP" altLang="en-US" smtClean="0"/>
              <a:t>2020/2/4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510091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05F9A74-31AF-4F84-B8E3-60F4475A5B0D}" type="datetime1">
              <a:rPr kumimoji="1" lang="ja-JP" altLang="en-US" smtClean="0"/>
              <a:t>2020/2/4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280537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C4356-B17B-4EE8-B858-FC21A61A2DEF}" type="datetime1">
              <a:rPr kumimoji="1" lang="ja-JP" altLang="en-US" smtClean="0"/>
              <a:t>2020/2/4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244781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316B7D9-A93E-4555-8EDC-7AD9818E35B8}" type="datetime1">
              <a:rPr kumimoji="1" lang="ja-JP" altLang="en-US" smtClean="0"/>
              <a:t>2020/2/4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789877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85CF75-80FB-4042-A3A5-AAEE6C9E4005}" type="datetime1">
              <a:rPr kumimoji="1" lang="ja-JP" altLang="en-US" smtClean="0"/>
              <a:t>2020/2/4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9611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A5B24-B885-4033-B2C0-A9FC00E6A8A4}" type="datetime1">
              <a:rPr kumimoji="1" lang="ja-JP" altLang="en-US" smtClean="0"/>
              <a:t>2020/2/4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200412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577966" y="463639"/>
            <a:ext cx="1800000" cy="900000"/>
          </a:xfrm>
          <a:prstGeom prst="rect">
            <a:avLst/>
          </a:prstGeom>
          <a:noFill/>
          <a:ln>
            <a:solidFill>
              <a:schemeClr val="tx1"/>
            </a:solidFill>
          </a:ln>
        </p:spPr>
        <p:txBody>
          <a:bodyPr wrap="square" tIns="90000" bIns="90000" rtlCol="0" anchor="ctr" anchorCtr="0">
            <a:noAutofit/>
          </a:bodyPr>
          <a:lstStyle/>
          <a:p>
            <a:pPr algn="ctr"/>
            <a:r>
              <a:rPr lang="ja-JP" altLang="en-US" sz="3600" dirty="0" smtClean="0">
                <a:latin typeface="Meiryo UI" panose="020B0604030504040204" pitchFamily="50" charset="-128"/>
                <a:ea typeface="Meiryo UI" panose="020B0604030504040204" pitchFamily="50" charset="-128"/>
              </a:rPr>
              <a:t>資料４</a:t>
            </a:r>
            <a:endParaRPr lang="ja-JP" altLang="en-US" sz="36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31829" y="643639"/>
            <a:ext cx="6480000" cy="720000"/>
          </a:xfrm>
          <a:prstGeom prst="rect">
            <a:avLst/>
          </a:prstGeom>
          <a:noFill/>
          <a:ln>
            <a:noFill/>
          </a:ln>
        </p:spPr>
        <p:txBody>
          <a:bodyPr wrap="square" tIns="90000" bIns="90000" rtlCol="0" anchor="ctr" anchorCtr="0">
            <a:noAutofit/>
          </a:bodyPr>
          <a:lstStyle/>
          <a:p>
            <a:r>
              <a:rPr lang="ja-JP" altLang="en-US" sz="2800" dirty="0" smtClean="0">
                <a:latin typeface="Meiryo UI" panose="020B0604030504040204" pitchFamily="50" charset="-128"/>
                <a:ea typeface="Meiryo UI" panose="020B0604030504040204" pitchFamily="50" charset="-128"/>
              </a:rPr>
              <a:t>令和元年度第１回総合教育会議　資料</a:t>
            </a:r>
            <a:endParaRPr lang="ja-JP" altLang="en-US" sz="28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83000" y="2349000"/>
            <a:ext cx="9540000" cy="2160000"/>
          </a:xfrm>
          <a:prstGeom prst="rect">
            <a:avLst/>
          </a:prstGeom>
          <a:noFill/>
          <a:ln>
            <a:noFill/>
          </a:ln>
        </p:spPr>
        <p:txBody>
          <a:bodyPr wrap="square" tIns="90000" bIns="90000" rtlCol="0" anchor="ctr" anchorCtr="0">
            <a:noAutofit/>
          </a:bodyPr>
          <a:lstStyle/>
          <a:p>
            <a:pPr algn="ctr"/>
            <a:r>
              <a:rPr lang="ja-JP" altLang="en-US" sz="3600" dirty="0">
                <a:latin typeface="Meiryo UI" panose="020B0604030504040204" pitchFamily="50" charset="-128"/>
                <a:ea typeface="Meiryo UI" panose="020B0604030504040204" pitchFamily="50" charset="-128"/>
              </a:rPr>
              <a:t>「大阪府教育振興基本計画に</a:t>
            </a:r>
            <a:r>
              <a:rPr lang="ja-JP" altLang="en-US" sz="3600" dirty="0" smtClean="0">
                <a:latin typeface="Meiryo UI" panose="020B0604030504040204" pitchFamily="50" charset="-128"/>
                <a:ea typeface="Meiryo UI" panose="020B0604030504040204" pitchFamily="50" charset="-128"/>
              </a:rPr>
              <a:t>おける</a:t>
            </a:r>
            <a:endParaRPr lang="en-US" altLang="ja-JP" sz="3600" dirty="0" smtClean="0">
              <a:latin typeface="Meiryo UI" panose="020B0604030504040204" pitchFamily="50" charset="-128"/>
              <a:ea typeface="Meiryo UI" panose="020B0604030504040204" pitchFamily="50" charset="-128"/>
            </a:endParaRPr>
          </a:p>
          <a:p>
            <a:pPr algn="ctr"/>
            <a:r>
              <a:rPr lang="ja-JP" altLang="en-US" sz="3600" dirty="0" smtClean="0">
                <a:latin typeface="Meiryo UI" panose="020B0604030504040204" pitchFamily="50" charset="-128"/>
                <a:ea typeface="Meiryo UI" panose="020B0604030504040204" pitchFamily="50" charset="-128"/>
              </a:rPr>
              <a:t>後期</a:t>
            </a:r>
            <a:r>
              <a:rPr lang="ja-JP" altLang="en-US" sz="3600" dirty="0">
                <a:latin typeface="Meiryo UI" panose="020B0604030504040204" pitchFamily="50" charset="-128"/>
                <a:ea typeface="Meiryo UI" panose="020B0604030504040204" pitchFamily="50" charset="-128"/>
              </a:rPr>
              <a:t>事業計画」の基本方針ごと</a:t>
            </a:r>
            <a:r>
              <a:rPr lang="ja-JP" altLang="en-US" sz="3600" dirty="0" smtClean="0">
                <a:latin typeface="Meiryo UI" panose="020B0604030504040204" pitchFamily="50" charset="-128"/>
                <a:ea typeface="Meiryo UI" panose="020B0604030504040204" pitchFamily="50" charset="-128"/>
              </a:rPr>
              <a:t>の</a:t>
            </a:r>
            <a:r>
              <a:rPr lang="ja-JP" altLang="en-US" sz="3600" dirty="0">
                <a:latin typeface="Meiryo UI" panose="020B0604030504040204" pitchFamily="50" charset="-128"/>
                <a:ea typeface="Meiryo UI" panose="020B0604030504040204" pitchFamily="50" charset="-128"/>
              </a:rPr>
              <a:t>主</a:t>
            </a:r>
            <a:r>
              <a:rPr lang="ja-JP" altLang="en-US" sz="3600" dirty="0" smtClean="0">
                <a:latin typeface="Meiryo UI" panose="020B0604030504040204" pitchFamily="50" charset="-128"/>
                <a:ea typeface="Meiryo UI" panose="020B0604030504040204" pitchFamily="50" charset="-128"/>
              </a:rPr>
              <a:t>な課題</a:t>
            </a:r>
            <a:endParaRPr lang="ja-JP" altLang="en-US" sz="3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68439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000" y="0"/>
            <a:ext cx="9900000" cy="470647"/>
          </a:xfrm>
          <a:prstGeom prst="rect">
            <a:avLst/>
          </a:prstGeom>
          <a:solidFill>
            <a:schemeClr val="bg1">
              <a:lumMod val="50000"/>
            </a:schemeClr>
          </a:solidFill>
          <a:ln>
            <a:noFill/>
          </a:ln>
        </p:spPr>
        <p:txBody>
          <a:bodyPr wrap="square" tIns="90000" bIns="90000" rtlCol="0" anchor="ctr" anchorCtr="0">
            <a:noAutofit/>
          </a:bodyPr>
          <a:lstStyle/>
          <a:p>
            <a:r>
              <a:rPr lang="ja-JP" altLang="en-US" dirty="0" smtClean="0">
                <a:solidFill>
                  <a:schemeClr val="bg1"/>
                </a:solidFill>
                <a:latin typeface="Meiryo UI" panose="020B0604030504040204" pitchFamily="50" charset="-128"/>
                <a:ea typeface="Meiryo UI" panose="020B0604030504040204" pitchFamily="50" charset="-128"/>
              </a:rPr>
              <a:t>　</a:t>
            </a:r>
            <a:r>
              <a:rPr lang="ja-JP" altLang="en-US" dirty="0">
                <a:solidFill>
                  <a:schemeClr val="bg1"/>
                </a:solidFill>
                <a:latin typeface="Meiryo UI" panose="020B0604030504040204" pitchFamily="50" charset="-128"/>
                <a:ea typeface="Meiryo UI" panose="020B0604030504040204" pitchFamily="50" charset="-128"/>
              </a:rPr>
              <a:t>「大阪府教育振興基本計画における後期事業計画</a:t>
            </a:r>
            <a:r>
              <a:rPr lang="ja-JP" altLang="en-US" dirty="0" smtClean="0">
                <a:solidFill>
                  <a:schemeClr val="bg1"/>
                </a:solidFill>
                <a:latin typeface="Meiryo UI" panose="020B0604030504040204" pitchFamily="50" charset="-128"/>
                <a:ea typeface="Meiryo UI" panose="020B0604030504040204" pitchFamily="50" charset="-128"/>
              </a:rPr>
              <a:t>」の基本方針ごとの主な課題（１／３）</a:t>
            </a:r>
            <a:endParaRPr lang="ja-JP" altLang="en-US" dirty="0">
              <a:solidFill>
                <a:schemeClr val="bg1"/>
              </a:solidFill>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488291573"/>
              </p:ext>
            </p:extLst>
          </p:nvPr>
        </p:nvGraphicFramePr>
        <p:xfrm>
          <a:off x="218941" y="614216"/>
          <a:ext cx="9570518" cy="5906115"/>
        </p:xfrm>
        <a:graphic>
          <a:graphicData uri="http://schemas.openxmlformats.org/drawingml/2006/table">
            <a:tbl>
              <a:tblPr firstRow="1" bandRow="1">
                <a:tableStyleId>{5940675A-B579-460E-94D1-54222C63F5DA}</a:tableStyleId>
              </a:tblPr>
              <a:tblGrid>
                <a:gridCol w="4178247">
                  <a:extLst>
                    <a:ext uri="{9D8B030D-6E8A-4147-A177-3AD203B41FA5}">
                      <a16:colId xmlns:a16="http://schemas.microsoft.com/office/drawing/2014/main" val="1313685354"/>
                    </a:ext>
                  </a:extLst>
                </a:gridCol>
                <a:gridCol w="5392271">
                  <a:extLst>
                    <a:ext uri="{9D8B030D-6E8A-4147-A177-3AD203B41FA5}">
                      <a16:colId xmlns:a16="http://schemas.microsoft.com/office/drawing/2014/main" val="3006539990"/>
                    </a:ext>
                  </a:extLst>
                </a:gridCol>
              </a:tblGrid>
              <a:tr h="394315">
                <a:tc>
                  <a:txBody>
                    <a:bodyPr/>
                    <a:lstStyle/>
                    <a:p>
                      <a:pPr algn="ctr"/>
                      <a:r>
                        <a:rPr kumimoji="1" lang="ja-JP" altLang="en-US" sz="1400" dirty="0" smtClean="0">
                          <a:latin typeface="Meiryo UI" panose="020B0604030504040204" pitchFamily="50" charset="-128"/>
                          <a:ea typeface="Meiryo UI" panose="020B0604030504040204" pitchFamily="50" charset="-128"/>
                        </a:rPr>
                        <a:t>基本方針</a:t>
                      </a:r>
                      <a:endParaRPr kumimoji="1" lang="ja-JP" altLang="en-US" sz="1400" dirty="0">
                        <a:latin typeface="Meiryo UI" panose="020B0604030504040204" pitchFamily="50" charset="-128"/>
                        <a:ea typeface="Meiryo UI" panose="020B0604030504040204" pitchFamily="50" charset="-128"/>
                      </a:endParaRPr>
                    </a:p>
                  </a:txBody>
                  <a:tcPr anchor="ctr">
                    <a:solidFill>
                      <a:schemeClr val="bg1">
                        <a:lumMod val="85000"/>
                      </a:schemeClr>
                    </a:solidFill>
                  </a:tcPr>
                </a:tc>
                <a:tc>
                  <a:txBody>
                    <a:bodyPr/>
                    <a:lstStyle/>
                    <a:p>
                      <a:pPr algn="ctr"/>
                      <a:r>
                        <a:rPr kumimoji="1" lang="ja-JP" altLang="en-US" sz="1400" dirty="0" smtClean="0">
                          <a:latin typeface="Meiryo UI" panose="020B0604030504040204" pitchFamily="50" charset="-128"/>
                          <a:ea typeface="Meiryo UI" panose="020B0604030504040204" pitchFamily="50" charset="-128"/>
                        </a:rPr>
                        <a:t>主な課題</a:t>
                      </a:r>
                      <a:endParaRPr kumimoji="1" lang="ja-JP" altLang="en-US" sz="1400" dirty="0">
                        <a:latin typeface="Meiryo UI" panose="020B0604030504040204" pitchFamily="50" charset="-128"/>
                        <a:ea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2863424529"/>
                  </a:ext>
                </a:extLst>
              </a:tr>
              <a:tr h="1080000">
                <a:tc>
                  <a:txBody>
                    <a:bodyPr/>
                    <a:lstStyle/>
                    <a:p>
                      <a:pPr algn="l"/>
                      <a:r>
                        <a:rPr kumimoji="1" lang="ja-JP" altLang="en-US" sz="1400" b="1" dirty="0" smtClean="0">
                          <a:latin typeface="Meiryo UI" panose="020B0604030504040204" pitchFamily="50" charset="-128"/>
                          <a:ea typeface="Meiryo UI" panose="020B0604030504040204" pitchFamily="50" charset="-128"/>
                        </a:rPr>
                        <a:t>基本方針１　</a:t>
                      </a:r>
                      <a:endParaRPr kumimoji="1" lang="en-US" altLang="ja-JP" sz="1400" b="1" dirty="0" smtClean="0">
                        <a:latin typeface="Meiryo UI" panose="020B0604030504040204" pitchFamily="50" charset="-128"/>
                        <a:ea typeface="Meiryo UI" panose="020B0604030504040204" pitchFamily="50" charset="-128"/>
                      </a:endParaRPr>
                    </a:p>
                    <a:p>
                      <a:pPr algn="l"/>
                      <a:r>
                        <a:rPr kumimoji="1" lang="ja-JP" altLang="en-US" sz="1400" b="1" dirty="0" smtClean="0">
                          <a:latin typeface="Meiryo UI" panose="020B0604030504040204" pitchFamily="50" charset="-128"/>
                          <a:ea typeface="Meiryo UI" panose="020B0604030504040204" pitchFamily="50" charset="-128"/>
                        </a:rPr>
                        <a:t>市町村とともに小・中学校の教育力を充実します</a:t>
                      </a:r>
                    </a:p>
                    <a:p>
                      <a:pPr algn="l"/>
                      <a:r>
                        <a:rPr kumimoji="1" lang="ja-JP" altLang="en-US" sz="1400" dirty="0" smtClean="0">
                          <a:latin typeface="Meiryo UI" panose="020B0604030504040204" pitchFamily="50" charset="-128"/>
                          <a:ea typeface="Meiryo UI" panose="020B0604030504040204" pitchFamily="50" charset="-128"/>
                        </a:rPr>
                        <a:t>・子どもの力をしっかり伸ばす学校力の向上</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・これからの社会で求められる確かな学力のはぐくみ</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・互いに高めあう人間関係づくり</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・校種間連携の推進</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400" dirty="0" smtClean="0">
                          <a:solidFill>
                            <a:schemeClr val="tx1"/>
                          </a:solidFill>
                          <a:latin typeface="Meiryo UI" panose="020B0604030504040204" pitchFamily="50" charset="-128"/>
                          <a:ea typeface="Meiryo UI" panose="020B0604030504040204" pitchFamily="50" charset="-128"/>
                        </a:rPr>
                        <a:t>○小・中学校の全国学力テストでは算数や英語が目標である全国水準に</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　達するなどの成果が出てきている一方、国語は全国平均より低く全国水</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　準との差も拡大傾向。</a:t>
                      </a: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　</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平均正答率</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小・国語</a:t>
                      </a:r>
                      <a:r>
                        <a:rPr kumimoji="1" lang="en-US" altLang="ja-JP" sz="1300" dirty="0" smtClean="0">
                          <a:solidFill>
                            <a:schemeClr val="tx1"/>
                          </a:solidFill>
                          <a:latin typeface="Meiryo UI" panose="020B0604030504040204" pitchFamily="50" charset="-128"/>
                          <a:ea typeface="Meiryo UI" panose="020B0604030504040204" pitchFamily="50" charset="-128"/>
                        </a:rPr>
                        <a:t>60.3%〔63.8%〕</a:t>
                      </a:r>
                      <a:r>
                        <a:rPr kumimoji="1" lang="ja-JP" altLang="en-US" sz="1300" dirty="0" err="1"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小・算数</a:t>
                      </a:r>
                      <a:r>
                        <a:rPr kumimoji="1" lang="en-US" altLang="ja-JP" sz="1300" dirty="0" smtClean="0">
                          <a:solidFill>
                            <a:schemeClr val="tx1"/>
                          </a:solidFill>
                          <a:latin typeface="Meiryo UI" panose="020B0604030504040204" pitchFamily="50" charset="-128"/>
                          <a:ea typeface="Meiryo UI" panose="020B0604030504040204" pitchFamily="50" charset="-128"/>
                        </a:rPr>
                        <a:t>66.4</a:t>
                      </a:r>
                      <a:r>
                        <a:rPr kumimoji="1" lang="ja-JP" altLang="en-US" sz="1300" dirty="0" smtClean="0">
                          <a:solidFill>
                            <a:schemeClr val="tx1"/>
                          </a:solidFill>
                          <a:latin typeface="Meiryo UI" panose="020B0604030504040204" pitchFamily="50" charset="-128"/>
                          <a:ea typeface="Meiryo UI" panose="020B0604030504040204" pitchFamily="50" charset="-128"/>
                        </a:rPr>
                        <a:t>％</a:t>
                      </a:r>
                      <a:r>
                        <a:rPr kumimoji="1" lang="en-US" altLang="ja-JP" sz="1300" dirty="0" smtClean="0">
                          <a:solidFill>
                            <a:schemeClr val="tx1"/>
                          </a:solidFill>
                          <a:latin typeface="Meiryo UI" panose="020B0604030504040204" pitchFamily="50" charset="-128"/>
                          <a:ea typeface="Meiryo UI" panose="020B0604030504040204" pitchFamily="50" charset="-128"/>
                        </a:rPr>
                        <a:t>〔66.6%〕</a:t>
                      </a:r>
                      <a:r>
                        <a:rPr kumimoji="1" lang="ja-JP" altLang="en-US" sz="1300" dirty="0" err="1"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　</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　　中・国語</a:t>
                      </a:r>
                      <a:r>
                        <a:rPr kumimoji="1" lang="en-US" altLang="ja-JP" sz="1300" dirty="0" smtClean="0">
                          <a:solidFill>
                            <a:schemeClr val="tx1"/>
                          </a:solidFill>
                          <a:latin typeface="Meiryo UI" panose="020B0604030504040204" pitchFamily="50" charset="-128"/>
                          <a:ea typeface="Meiryo UI" panose="020B0604030504040204" pitchFamily="50" charset="-128"/>
                        </a:rPr>
                        <a:t>70.0%〔72.8%〕</a:t>
                      </a:r>
                      <a:r>
                        <a:rPr kumimoji="1" lang="ja-JP" altLang="en-US" sz="1300" dirty="0" err="1"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中・数学</a:t>
                      </a:r>
                      <a:r>
                        <a:rPr kumimoji="1" lang="en-US" altLang="ja-JP" sz="1300" dirty="0" smtClean="0">
                          <a:solidFill>
                            <a:schemeClr val="tx1"/>
                          </a:solidFill>
                          <a:latin typeface="Meiryo UI" panose="020B0604030504040204" pitchFamily="50" charset="-128"/>
                          <a:ea typeface="Meiryo UI" panose="020B0604030504040204" pitchFamily="50" charset="-128"/>
                        </a:rPr>
                        <a:t>58.3%〔59.8%〕</a:t>
                      </a:r>
                      <a:r>
                        <a:rPr kumimoji="1" lang="ja-JP" altLang="en-US" sz="1300" dirty="0" err="1" smtClean="0">
                          <a:solidFill>
                            <a:schemeClr val="tx1"/>
                          </a:solidFill>
                          <a:latin typeface="Meiryo UI" panose="020B0604030504040204" pitchFamily="50" charset="-128"/>
                          <a:ea typeface="Meiryo UI" panose="020B0604030504040204" pitchFamily="50" charset="-128"/>
                        </a:rPr>
                        <a:t>、</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　　中・英語</a:t>
                      </a:r>
                      <a:r>
                        <a:rPr kumimoji="1" lang="en-US" altLang="ja-JP" sz="1300" dirty="0" smtClean="0">
                          <a:solidFill>
                            <a:schemeClr val="tx1"/>
                          </a:solidFill>
                          <a:latin typeface="Meiryo UI" panose="020B0604030504040204" pitchFamily="50" charset="-128"/>
                          <a:ea typeface="Meiryo UI" panose="020B0604030504040204" pitchFamily="50" charset="-128"/>
                        </a:rPr>
                        <a:t>56.1%〔56.0%〕</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76212377"/>
                  </a:ext>
                </a:extLst>
              </a:tr>
              <a:tr h="1080000">
                <a:tc>
                  <a:txBody>
                    <a:bodyPr/>
                    <a:lstStyle/>
                    <a:p>
                      <a:pPr algn="l"/>
                      <a:r>
                        <a:rPr kumimoji="1" lang="ja-JP" altLang="en-US" sz="1400" b="1" dirty="0" smtClean="0">
                          <a:latin typeface="Meiryo UI" panose="020B0604030504040204" pitchFamily="50" charset="-128"/>
                          <a:ea typeface="Meiryo UI" panose="020B0604030504040204" pitchFamily="50" charset="-128"/>
                        </a:rPr>
                        <a:t>基本方針２　</a:t>
                      </a:r>
                      <a:endParaRPr kumimoji="1" lang="en-US" altLang="ja-JP" sz="1400" b="1" dirty="0" smtClean="0">
                        <a:latin typeface="Meiryo UI" panose="020B0604030504040204" pitchFamily="50" charset="-128"/>
                        <a:ea typeface="Meiryo UI" panose="020B0604030504040204" pitchFamily="50" charset="-128"/>
                      </a:endParaRPr>
                    </a:p>
                    <a:p>
                      <a:pPr algn="l"/>
                      <a:r>
                        <a:rPr kumimoji="1" lang="ja-JP" altLang="en-US" sz="1400" b="1" dirty="0" smtClean="0">
                          <a:latin typeface="Meiryo UI" panose="020B0604030504040204" pitchFamily="50" charset="-128"/>
                          <a:ea typeface="Meiryo UI" panose="020B0604030504040204" pitchFamily="50" charset="-128"/>
                        </a:rPr>
                        <a:t>公私の切磋琢磨により高校の教育力を向上させます</a:t>
                      </a:r>
                    </a:p>
                    <a:p>
                      <a:pPr algn="l"/>
                      <a:r>
                        <a:rPr kumimoji="1" lang="ja-JP" altLang="en-US" sz="1400" dirty="0" smtClean="0">
                          <a:latin typeface="Meiryo UI" panose="020B0604030504040204" pitchFamily="50" charset="-128"/>
                          <a:ea typeface="Meiryo UI" panose="020B0604030504040204" pitchFamily="50" charset="-128"/>
                        </a:rPr>
                        <a:t>・就学機会の確保と学校を選択できる環境づくり</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・公私の切磋琢磨と連携・</a:t>
                      </a:r>
                      <a:r>
                        <a:rPr kumimoji="1" lang="ja-JP" altLang="en-US" sz="1400" dirty="0" smtClean="0">
                          <a:solidFill>
                            <a:schemeClr val="tx1"/>
                          </a:solidFill>
                          <a:latin typeface="Meiryo UI" panose="020B0604030504040204" pitchFamily="50" charset="-128"/>
                          <a:ea typeface="Meiryo UI" panose="020B0604030504040204" pitchFamily="50" charset="-128"/>
                        </a:rPr>
                        <a:t>協力による取組み</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・社会の変化やニーズを踏まえた府立高校の充実</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・生徒の自立を支える教育の充実</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・つながりをはぐくむ学校づくり　　　</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・学習環境の整備</a:t>
                      </a:r>
                      <a:r>
                        <a:rPr kumimoji="1" lang="en-US" altLang="ja-JP" sz="1400" dirty="0" smtClean="0">
                          <a:solidFill>
                            <a:schemeClr val="tx1"/>
                          </a:solidFill>
                          <a:latin typeface="Meiryo UI" panose="020B0604030504040204" pitchFamily="50" charset="-128"/>
                          <a:ea typeface="Meiryo UI" panose="020B0604030504040204" pitchFamily="50" charset="-128"/>
                        </a:rPr>
                        <a:t>(ICT</a:t>
                      </a:r>
                      <a:r>
                        <a:rPr kumimoji="1" lang="ja-JP" altLang="en-US" sz="1400" dirty="0" smtClean="0">
                          <a:solidFill>
                            <a:schemeClr val="tx1"/>
                          </a:solidFill>
                          <a:latin typeface="Meiryo UI" panose="020B0604030504040204" pitchFamily="50" charset="-128"/>
                          <a:ea typeface="Meiryo UI" panose="020B0604030504040204" pitchFamily="50" charset="-128"/>
                        </a:rPr>
                        <a:t>環境等</a:t>
                      </a:r>
                      <a:r>
                        <a:rPr kumimoji="1" lang="en-US" altLang="ja-JP" sz="1400" dirty="0" smtClean="0">
                          <a:solidFill>
                            <a:schemeClr val="tx1"/>
                          </a:solidFill>
                          <a:latin typeface="Meiryo UI" panose="020B0604030504040204" pitchFamily="50" charset="-128"/>
                          <a:ea typeface="Meiryo UI" panose="020B0604030504040204" pitchFamily="50" charset="-128"/>
                        </a:rPr>
                        <a:t>)</a:t>
                      </a: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・公平でわかりやすい入学者選抜の実施</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・活力ある学校づくりをめざした府立高校の再</a:t>
                      </a:r>
                      <a:r>
                        <a:rPr kumimoji="1" lang="ja-JP" altLang="en-US" sz="1400" dirty="0" smtClean="0">
                          <a:latin typeface="Meiryo UI" panose="020B0604030504040204" pitchFamily="50" charset="-128"/>
                          <a:ea typeface="Meiryo UI" panose="020B0604030504040204" pitchFamily="50" charset="-128"/>
                        </a:rPr>
                        <a:t>編整備など　　　　　　　　　　　　　　　　　　　　　　　　　　　</a:t>
                      </a:r>
                      <a:r>
                        <a:rPr kumimoji="1" lang="ja-JP" altLang="en-US" sz="1400" dirty="0" smtClean="0">
                          <a:solidFill>
                            <a:srgbClr val="FF0000"/>
                          </a:solidFill>
                          <a:latin typeface="Meiryo UI" panose="020B0604030504040204" pitchFamily="50" charset="-128"/>
                          <a:ea typeface="Meiryo UI" panose="020B0604030504040204" pitchFamily="50" charset="-128"/>
                        </a:rPr>
                        <a:t>　</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400" dirty="0" smtClean="0">
                          <a:solidFill>
                            <a:schemeClr val="tx1"/>
                          </a:solidFill>
                          <a:latin typeface="Meiryo UI" panose="020B0604030504040204" pitchFamily="50" charset="-128"/>
                          <a:ea typeface="Meiryo UI" panose="020B0604030504040204" pitchFamily="50" charset="-128"/>
                        </a:rPr>
                        <a:t>○英検準２級相当以上を有する府立高校生</a:t>
                      </a:r>
                      <a:r>
                        <a:rPr kumimoji="1" lang="en-US" altLang="ja-JP" sz="1400" dirty="0" smtClean="0">
                          <a:solidFill>
                            <a:schemeClr val="tx1"/>
                          </a:solidFill>
                          <a:latin typeface="Meiryo UI" panose="020B0604030504040204" pitchFamily="50" charset="-128"/>
                          <a:ea typeface="Meiryo UI" panose="020B0604030504040204" pitchFamily="50" charset="-128"/>
                        </a:rPr>
                        <a:t>(3</a:t>
                      </a:r>
                      <a:r>
                        <a:rPr kumimoji="1" lang="ja-JP" altLang="en-US" sz="1400" dirty="0" smtClean="0">
                          <a:solidFill>
                            <a:schemeClr val="tx1"/>
                          </a:solidFill>
                          <a:latin typeface="Meiryo UI" panose="020B0604030504040204" pitchFamily="50" charset="-128"/>
                          <a:ea typeface="Meiryo UI" panose="020B0604030504040204" pitchFamily="50" charset="-128"/>
                        </a:rPr>
                        <a:t>年生</a:t>
                      </a:r>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の割合は増加傾向にあるが、目標</a:t>
                      </a:r>
                      <a:r>
                        <a:rPr kumimoji="1" lang="en-US" altLang="ja-JP" sz="1400" dirty="0" smtClean="0">
                          <a:solidFill>
                            <a:schemeClr val="tx1"/>
                          </a:solidFill>
                          <a:latin typeface="Meiryo UI" panose="020B0604030504040204" pitchFamily="50" charset="-128"/>
                          <a:ea typeface="Meiryo UI" panose="020B0604030504040204" pitchFamily="50" charset="-128"/>
                        </a:rPr>
                        <a:t>(50%)</a:t>
                      </a:r>
                      <a:r>
                        <a:rPr kumimoji="1" lang="ja-JP" altLang="en-US" sz="1400" dirty="0" smtClean="0">
                          <a:solidFill>
                            <a:schemeClr val="tx1"/>
                          </a:solidFill>
                          <a:latin typeface="Meiryo UI" panose="020B0604030504040204" pitchFamily="50" charset="-128"/>
                          <a:ea typeface="Meiryo UI" panose="020B0604030504040204" pitchFamily="50" charset="-128"/>
                        </a:rPr>
                        <a:t>に達していない。</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　</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英検準</a:t>
                      </a:r>
                      <a:r>
                        <a:rPr kumimoji="1" lang="en-US" altLang="ja-JP" sz="1300" dirty="0" smtClean="0">
                          <a:solidFill>
                            <a:schemeClr val="tx1"/>
                          </a:solidFill>
                          <a:latin typeface="Meiryo UI" panose="020B0604030504040204" pitchFamily="50" charset="-128"/>
                          <a:ea typeface="Meiryo UI" panose="020B0604030504040204" pitchFamily="50" charset="-128"/>
                        </a:rPr>
                        <a:t>2</a:t>
                      </a:r>
                      <a:r>
                        <a:rPr kumimoji="1" lang="ja-JP" altLang="en-US" sz="1300" dirty="0" smtClean="0">
                          <a:solidFill>
                            <a:schemeClr val="tx1"/>
                          </a:solidFill>
                          <a:latin typeface="Meiryo UI" panose="020B0604030504040204" pitchFamily="50" charset="-128"/>
                          <a:ea typeface="Meiryo UI" panose="020B0604030504040204" pitchFamily="50" charset="-128"/>
                        </a:rPr>
                        <a:t>級相当以上の割合</a:t>
                      </a:r>
                      <a:r>
                        <a:rPr kumimoji="1" lang="en-US" altLang="ja-JP" sz="1300" dirty="0" smtClean="0">
                          <a:solidFill>
                            <a:schemeClr val="tx1"/>
                          </a:solidFill>
                          <a:latin typeface="Meiryo UI" panose="020B0604030504040204" pitchFamily="50" charset="-128"/>
                          <a:ea typeface="Meiryo UI" panose="020B0604030504040204" pitchFamily="50" charset="-128"/>
                        </a:rPr>
                        <a:t>】41.4%〔40.2%〕</a:t>
                      </a:r>
                    </a:p>
                    <a:p>
                      <a:pPr algn="l"/>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府立高校卒業生の就職率は、概ね増加傾向にあるが、目標である全国水準よりも低い。　</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就職率</a:t>
                      </a:r>
                      <a:r>
                        <a:rPr kumimoji="1" lang="en-US" altLang="ja-JP" sz="1300" dirty="0" smtClean="0">
                          <a:solidFill>
                            <a:schemeClr val="tx1"/>
                          </a:solidFill>
                          <a:latin typeface="Meiryo UI" panose="020B0604030504040204" pitchFamily="50" charset="-128"/>
                          <a:ea typeface="Meiryo UI" panose="020B0604030504040204" pitchFamily="50" charset="-128"/>
                        </a:rPr>
                        <a:t>】94.3%〔98.2%〕</a:t>
                      </a:r>
                    </a:p>
                    <a:p>
                      <a:pPr algn="l"/>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府立高校の中退率は改善傾向にあるが目標である全国水準よりも高い。　</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中退率</a:t>
                      </a:r>
                      <a:r>
                        <a:rPr kumimoji="1" lang="en-US" altLang="ja-JP" sz="1300" dirty="0" smtClean="0">
                          <a:solidFill>
                            <a:schemeClr val="tx1"/>
                          </a:solidFill>
                          <a:latin typeface="Meiryo UI" panose="020B0604030504040204" pitchFamily="50" charset="-128"/>
                          <a:ea typeface="Meiryo UI" panose="020B0604030504040204" pitchFamily="50" charset="-128"/>
                        </a:rPr>
                        <a:t>】1.4%〔0.8</a:t>
                      </a:r>
                      <a:r>
                        <a:rPr kumimoji="1" lang="ja-JP" altLang="en-US" sz="1300" dirty="0" smtClean="0">
                          <a:solidFill>
                            <a:schemeClr val="tx1"/>
                          </a:solidFill>
                          <a:latin typeface="Meiryo UI" panose="020B0604030504040204" pitchFamily="50" charset="-128"/>
                          <a:ea typeface="Meiryo UI" panose="020B0604030504040204" pitchFamily="50" charset="-128"/>
                        </a:rPr>
                        <a:t>％</a:t>
                      </a:r>
                      <a:r>
                        <a:rPr kumimoji="1" lang="en-US" altLang="ja-JP" sz="1300" dirty="0" smtClean="0">
                          <a:solidFill>
                            <a:schemeClr val="tx1"/>
                          </a:solidFill>
                          <a:latin typeface="Meiryo UI" panose="020B0604030504040204" pitchFamily="50" charset="-128"/>
                          <a:ea typeface="Meiryo UI" panose="020B0604030504040204" pitchFamily="50" charset="-128"/>
                        </a:rPr>
                        <a:t>〕※H29</a:t>
                      </a: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○教育用コンピュータ１台当たりの児童生徒数は全国水準を上回っているが、普通教室の無線</a:t>
                      </a:r>
                      <a:r>
                        <a:rPr kumimoji="1" lang="en-US" altLang="ja-JP" sz="1300" dirty="0" smtClean="0">
                          <a:solidFill>
                            <a:schemeClr val="tx1"/>
                          </a:solidFill>
                          <a:latin typeface="Meiryo UI" panose="020B0604030504040204" pitchFamily="50" charset="-128"/>
                          <a:ea typeface="Meiryo UI" panose="020B0604030504040204" pitchFamily="50" charset="-128"/>
                        </a:rPr>
                        <a:t>LAN</a:t>
                      </a:r>
                      <a:r>
                        <a:rPr kumimoji="1" lang="ja-JP" altLang="en-US" sz="1300" dirty="0" smtClean="0">
                          <a:solidFill>
                            <a:schemeClr val="tx1"/>
                          </a:solidFill>
                          <a:latin typeface="Meiryo UI" panose="020B0604030504040204" pitchFamily="50" charset="-128"/>
                          <a:ea typeface="Meiryo UI" panose="020B0604030504040204" pitchFamily="50" charset="-128"/>
                        </a:rPr>
                        <a:t>整備率は全国水準を下回っている。</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　</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教育用コンピュータ１台当たりの児童生徒数</a:t>
                      </a:r>
                      <a:r>
                        <a:rPr kumimoji="1" lang="en-US" altLang="ja-JP" sz="1300" dirty="0" smtClean="0">
                          <a:solidFill>
                            <a:schemeClr val="tx1"/>
                          </a:solidFill>
                          <a:latin typeface="Meiryo UI" panose="020B0604030504040204" pitchFamily="50" charset="-128"/>
                          <a:ea typeface="Meiryo UI" panose="020B0604030504040204" pitchFamily="50" charset="-128"/>
                        </a:rPr>
                        <a:t>】3.7</a:t>
                      </a:r>
                      <a:r>
                        <a:rPr kumimoji="1" lang="ja-JP" altLang="en-US" sz="1300" dirty="0" smtClean="0">
                          <a:solidFill>
                            <a:schemeClr val="tx1"/>
                          </a:solidFill>
                          <a:latin typeface="Meiryo UI" panose="020B0604030504040204" pitchFamily="50" charset="-128"/>
                          <a:ea typeface="Meiryo UI" panose="020B0604030504040204" pitchFamily="50" charset="-128"/>
                        </a:rPr>
                        <a:t>人</a:t>
                      </a:r>
                      <a:r>
                        <a:rPr kumimoji="1" lang="en-US" altLang="ja-JP" sz="1300" dirty="0" smtClean="0">
                          <a:solidFill>
                            <a:schemeClr val="tx1"/>
                          </a:solidFill>
                          <a:latin typeface="Meiryo UI" panose="020B0604030504040204" pitchFamily="50" charset="-128"/>
                          <a:ea typeface="Meiryo UI" panose="020B0604030504040204" pitchFamily="50" charset="-128"/>
                        </a:rPr>
                        <a:t>〔5.4</a:t>
                      </a:r>
                      <a:r>
                        <a:rPr kumimoji="1" lang="ja-JP" altLang="en-US" sz="1300" dirty="0" smtClean="0">
                          <a:solidFill>
                            <a:schemeClr val="tx1"/>
                          </a:solidFill>
                          <a:latin typeface="Meiryo UI" panose="020B0604030504040204" pitchFamily="50" charset="-128"/>
                          <a:ea typeface="Meiryo UI" panose="020B0604030504040204" pitchFamily="50" charset="-128"/>
                        </a:rPr>
                        <a:t>人</a:t>
                      </a:r>
                      <a:r>
                        <a:rPr kumimoji="1" lang="en-US" altLang="ja-JP" sz="1300" dirty="0" smtClean="0">
                          <a:solidFill>
                            <a:schemeClr val="tx1"/>
                          </a:solidFill>
                          <a:latin typeface="Meiryo UI" panose="020B0604030504040204" pitchFamily="50" charset="-128"/>
                          <a:ea typeface="Meiryo UI" panose="020B0604030504040204" pitchFamily="50" charset="-128"/>
                        </a:rPr>
                        <a:t>〕</a:t>
                      </a:r>
                    </a:p>
                    <a:p>
                      <a:pPr algn="l"/>
                      <a:r>
                        <a:rPr kumimoji="1" lang="ja-JP" altLang="en-US" sz="1300" dirty="0" smtClean="0">
                          <a:solidFill>
                            <a:schemeClr val="tx1"/>
                          </a:solidFill>
                          <a:latin typeface="Meiryo UI" panose="020B0604030504040204" pitchFamily="50" charset="-128"/>
                          <a:ea typeface="Meiryo UI" panose="020B0604030504040204" pitchFamily="50" charset="-128"/>
                        </a:rPr>
                        <a:t>　</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普通教室の無線</a:t>
                      </a:r>
                      <a:r>
                        <a:rPr kumimoji="1" lang="en-US" altLang="ja-JP" sz="1300" dirty="0" smtClean="0">
                          <a:solidFill>
                            <a:schemeClr val="tx1"/>
                          </a:solidFill>
                          <a:latin typeface="Meiryo UI" panose="020B0604030504040204" pitchFamily="50" charset="-128"/>
                          <a:ea typeface="Meiryo UI" panose="020B0604030504040204" pitchFamily="50" charset="-128"/>
                        </a:rPr>
                        <a:t>LAN</a:t>
                      </a:r>
                      <a:r>
                        <a:rPr kumimoji="1" lang="ja-JP" altLang="en-US" sz="1300" dirty="0" smtClean="0">
                          <a:solidFill>
                            <a:schemeClr val="tx1"/>
                          </a:solidFill>
                          <a:latin typeface="Meiryo UI" panose="020B0604030504040204" pitchFamily="50" charset="-128"/>
                          <a:ea typeface="Meiryo UI" panose="020B0604030504040204" pitchFamily="50" charset="-128"/>
                        </a:rPr>
                        <a:t>整備率</a:t>
                      </a:r>
                      <a:r>
                        <a:rPr kumimoji="1" lang="en-US" altLang="ja-JP" sz="1300" dirty="0" smtClean="0">
                          <a:solidFill>
                            <a:schemeClr val="tx1"/>
                          </a:solidFill>
                          <a:latin typeface="Meiryo UI" panose="020B0604030504040204" pitchFamily="50" charset="-128"/>
                          <a:ea typeface="Meiryo UI" panose="020B0604030504040204" pitchFamily="50" charset="-128"/>
                        </a:rPr>
                        <a:t>】20.3</a:t>
                      </a:r>
                      <a:r>
                        <a:rPr kumimoji="1" lang="ja-JP" altLang="en-US" sz="1300" dirty="0" smtClean="0">
                          <a:solidFill>
                            <a:schemeClr val="tx1"/>
                          </a:solidFill>
                          <a:latin typeface="Meiryo UI" panose="020B0604030504040204" pitchFamily="50" charset="-128"/>
                          <a:ea typeface="Meiryo UI" panose="020B0604030504040204" pitchFamily="50" charset="-128"/>
                        </a:rPr>
                        <a:t>％</a:t>
                      </a:r>
                      <a:r>
                        <a:rPr kumimoji="1" lang="en-US" altLang="ja-JP" sz="1300" dirty="0" smtClean="0">
                          <a:solidFill>
                            <a:schemeClr val="tx1"/>
                          </a:solidFill>
                          <a:latin typeface="Meiryo UI" panose="020B0604030504040204" pitchFamily="50" charset="-128"/>
                          <a:ea typeface="Meiryo UI" panose="020B0604030504040204" pitchFamily="50" charset="-128"/>
                        </a:rPr>
                        <a:t>〔40.7</a:t>
                      </a:r>
                      <a:r>
                        <a:rPr kumimoji="1" lang="ja-JP" altLang="en-US" sz="1300" dirty="0" smtClean="0">
                          <a:solidFill>
                            <a:schemeClr val="tx1"/>
                          </a:solidFill>
                          <a:latin typeface="Meiryo UI" panose="020B0604030504040204" pitchFamily="50" charset="-128"/>
                          <a:ea typeface="Meiryo UI" panose="020B0604030504040204" pitchFamily="50" charset="-128"/>
                        </a:rPr>
                        <a:t>％</a:t>
                      </a:r>
                      <a:r>
                        <a:rPr kumimoji="1" lang="en-US" altLang="ja-JP" sz="1300" dirty="0" smtClean="0">
                          <a:solidFill>
                            <a:schemeClr val="tx1"/>
                          </a:solidFill>
                          <a:latin typeface="Meiryo UI" panose="020B0604030504040204" pitchFamily="50" charset="-128"/>
                          <a:ea typeface="Meiryo UI" panose="020B0604030504040204" pitchFamily="50" charset="-128"/>
                        </a:rPr>
                        <a:t>〕</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1934286"/>
                  </a:ext>
                </a:extLst>
              </a:tr>
              <a:tr h="929638">
                <a:tc>
                  <a:txBody>
                    <a:bodyPr/>
                    <a:lstStyle/>
                    <a:p>
                      <a:pPr algn="l">
                        <a:lnSpc>
                          <a:spcPts val="1900"/>
                        </a:lnSpc>
                        <a:spcAft>
                          <a:spcPts val="0"/>
                        </a:spcAft>
                      </a:pPr>
                      <a:r>
                        <a:rPr lang="ja-JP" altLang="en-US" sz="1400" b="1" kern="100" dirty="0" smtClean="0">
                          <a:effectLst/>
                          <a:latin typeface="Meiryo UI" panose="020B0604030504040204" pitchFamily="50" charset="-128"/>
                          <a:ea typeface="Meiryo UI" panose="020B0604030504040204" pitchFamily="50" charset="-128"/>
                          <a:cs typeface="Times New Roman" panose="02020603050405020304" pitchFamily="18" charset="0"/>
                        </a:rPr>
                        <a:t>基本方針３　</a:t>
                      </a:r>
                      <a:endParaRPr lang="en-US" altLang="ja-JP" sz="1400" b="1"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900"/>
                        </a:lnSpc>
                        <a:spcAft>
                          <a:spcPts val="0"/>
                        </a:spcAft>
                      </a:pPr>
                      <a:r>
                        <a:rPr lang="ja-JP" altLang="en-US" sz="1400" b="1" kern="100" dirty="0" smtClean="0">
                          <a:effectLst/>
                          <a:latin typeface="Meiryo UI" panose="020B0604030504040204" pitchFamily="50" charset="-128"/>
                          <a:ea typeface="Meiryo UI" panose="020B0604030504040204" pitchFamily="50" charset="-128"/>
                          <a:cs typeface="Times New Roman" panose="02020603050405020304" pitchFamily="18" charset="0"/>
                        </a:rPr>
                        <a:t>障がいのある子ども一人ひとりの自立を支援します</a:t>
                      </a:r>
                    </a:p>
                    <a:p>
                      <a:pPr algn="l">
                        <a:lnSpc>
                          <a:spcPts val="17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・支援を必要とする児童・生徒の増加や多様化に対応した環境整備</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7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・就労を通じた社会的自立支援の充実</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7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・一人ひとりの教育的ニーズに応じた支援の充実</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7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・発達障がいのある幼児・児童・生徒への支援</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7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・私立学校における障がいのある子どもへの支援</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txBody>
                  <a:tcPr marL="90170" marR="90170" marT="0" marB="0" anchor="ctr"/>
                </a:tc>
                <a:tc>
                  <a:txBody>
                    <a:bodyPr/>
                    <a:lstStyle/>
                    <a:p>
                      <a:pPr algn="l"/>
                      <a:r>
                        <a:rPr lang="ja-JP" altLang="en-US" sz="1400" dirty="0" smtClean="0">
                          <a:solidFill>
                            <a:schemeClr val="tx1"/>
                          </a:solidFill>
                          <a:latin typeface="Meiryo UI" panose="020B0604030504040204" pitchFamily="50" charset="-128"/>
                          <a:ea typeface="Meiryo UI" panose="020B0604030504040204" pitchFamily="50" charset="-128"/>
                        </a:rPr>
                        <a:t>○知的</a:t>
                      </a:r>
                      <a:r>
                        <a:rPr lang="ja-JP" altLang="en-US" sz="1400" dirty="0" err="1" smtClean="0">
                          <a:solidFill>
                            <a:schemeClr val="tx1"/>
                          </a:solidFill>
                          <a:latin typeface="Meiryo UI" panose="020B0604030504040204" pitchFamily="50" charset="-128"/>
                          <a:ea typeface="Meiryo UI" panose="020B0604030504040204" pitchFamily="50" charset="-128"/>
                        </a:rPr>
                        <a:t>障がい</a:t>
                      </a:r>
                      <a:r>
                        <a:rPr lang="ja-JP" altLang="en-US" sz="1400" dirty="0" smtClean="0">
                          <a:solidFill>
                            <a:schemeClr val="tx1"/>
                          </a:solidFill>
                          <a:latin typeface="Meiryo UI" panose="020B0604030504040204" pitchFamily="50" charset="-128"/>
                          <a:ea typeface="Meiryo UI" panose="020B0604030504040204" pitchFamily="50" charset="-128"/>
                        </a:rPr>
                        <a:t>支援学校卒業生の就職率は横ばいで、全国水準よりも低く、</a:t>
                      </a:r>
                      <a:endParaRPr lang="en-US" altLang="ja-JP" sz="1400" dirty="0" smtClean="0">
                        <a:solidFill>
                          <a:schemeClr val="tx1"/>
                        </a:solidFill>
                        <a:latin typeface="Meiryo UI" panose="020B0604030504040204" pitchFamily="50" charset="-128"/>
                        <a:ea typeface="Meiryo UI" panose="020B0604030504040204" pitchFamily="50" charset="-128"/>
                      </a:endParaRPr>
                    </a:p>
                    <a:p>
                      <a:pPr algn="l"/>
                      <a:r>
                        <a:rPr lang="ja-JP" altLang="en-US" sz="1400" dirty="0" smtClean="0">
                          <a:solidFill>
                            <a:schemeClr val="tx1"/>
                          </a:solidFill>
                          <a:latin typeface="Meiryo UI" panose="020B0604030504040204" pitchFamily="50" charset="-128"/>
                          <a:ea typeface="Meiryo UI" panose="020B0604030504040204" pitchFamily="50" charset="-128"/>
                        </a:rPr>
                        <a:t>　目標</a:t>
                      </a:r>
                      <a:r>
                        <a:rPr lang="en-US" altLang="ja-JP" sz="1400" dirty="0" smtClean="0">
                          <a:solidFill>
                            <a:schemeClr val="tx1"/>
                          </a:solidFill>
                          <a:latin typeface="Meiryo UI" panose="020B0604030504040204" pitchFamily="50" charset="-128"/>
                          <a:ea typeface="Meiryo UI" panose="020B0604030504040204" pitchFamily="50" charset="-128"/>
                        </a:rPr>
                        <a:t>(35%)</a:t>
                      </a:r>
                      <a:r>
                        <a:rPr lang="ja-JP" altLang="en-US" sz="1400" dirty="0" smtClean="0">
                          <a:solidFill>
                            <a:schemeClr val="tx1"/>
                          </a:solidFill>
                          <a:latin typeface="Meiryo UI" panose="020B0604030504040204" pitchFamily="50" charset="-128"/>
                          <a:ea typeface="Meiryo UI" panose="020B0604030504040204" pitchFamily="50" charset="-128"/>
                        </a:rPr>
                        <a:t>も達成できていない。　</a:t>
                      </a:r>
                      <a:r>
                        <a:rPr lang="en-US" altLang="ja-JP" sz="1300" dirty="0" smtClean="0">
                          <a:solidFill>
                            <a:schemeClr val="tx1"/>
                          </a:solidFill>
                          <a:latin typeface="Meiryo UI" panose="020B0604030504040204" pitchFamily="50" charset="-128"/>
                          <a:ea typeface="Meiryo UI" panose="020B0604030504040204" pitchFamily="50" charset="-128"/>
                        </a:rPr>
                        <a:t>【</a:t>
                      </a:r>
                      <a:r>
                        <a:rPr lang="ja-JP" altLang="en-US" sz="1300" dirty="0" smtClean="0">
                          <a:solidFill>
                            <a:schemeClr val="tx1"/>
                          </a:solidFill>
                          <a:latin typeface="Meiryo UI" panose="020B0604030504040204" pitchFamily="50" charset="-128"/>
                          <a:ea typeface="Meiryo UI" panose="020B0604030504040204" pitchFamily="50" charset="-128"/>
                        </a:rPr>
                        <a:t>就職率</a:t>
                      </a:r>
                      <a:r>
                        <a:rPr lang="en-US" altLang="ja-JP" sz="1300" dirty="0" smtClean="0">
                          <a:solidFill>
                            <a:schemeClr val="tx1"/>
                          </a:solidFill>
                          <a:latin typeface="Meiryo UI" panose="020B0604030504040204" pitchFamily="50" charset="-128"/>
                          <a:ea typeface="Meiryo UI" panose="020B0604030504040204" pitchFamily="50" charset="-128"/>
                        </a:rPr>
                        <a:t>】28.7</a:t>
                      </a:r>
                      <a:r>
                        <a:rPr lang="ja-JP" altLang="en-US" sz="1300" dirty="0" smtClean="0">
                          <a:solidFill>
                            <a:schemeClr val="tx1"/>
                          </a:solidFill>
                          <a:latin typeface="Meiryo UI" panose="020B0604030504040204" pitchFamily="50" charset="-128"/>
                          <a:ea typeface="Meiryo UI" panose="020B0604030504040204" pitchFamily="50" charset="-128"/>
                        </a:rPr>
                        <a:t>％</a:t>
                      </a:r>
                      <a:r>
                        <a:rPr lang="en-US" altLang="ja-JP" sz="1300" dirty="0" smtClean="0">
                          <a:solidFill>
                            <a:schemeClr val="tx1"/>
                          </a:solidFill>
                          <a:latin typeface="Meiryo UI" panose="020B0604030504040204" pitchFamily="50" charset="-128"/>
                          <a:ea typeface="Meiryo UI" panose="020B0604030504040204" pitchFamily="50" charset="-128"/>
                        </a:rPr>
                        <a:t>〔34.0%〕</a:t>
                      </a:r>
                      <a:endParaRPr lang="ja-JP" altLang="en-US" sz="13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3413715"/>
                  </a:ext>
                </a:extLst>
              </a:tr>
            </a:tbl>
          </a:graphicData>
        </a:graphic>
      </p:graphicFrame>
      <p:sp>
        <p:nvSpPr>
          <p:cNvPr id="5" name="テキスト ボックス 4"/>
          <p:cNvSpPr txBox="1"/>
          <p:nvPr/>
        </p:nvSpPr>
        <p:spPr>
          <a:xfrm>
            <a:off x="5280691" y="6541601"/>
            <a:ext cx="4526483"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数値</a:t>
            </a:r>
            <a:r>
              <a:rPr kumimoji="1" lang="ja-JP" altLang="en-US" sz="1200" dirty="0">
                <a:latin typeface="Meiryo UI" panose="020B0604030504040204" pitchFamily="50" charset="-128"/>
                <a:ea typeface="Meiryo UI" panose="020B0604030504040204" pitchFamily="50" charset="-128"/>
              </a:rPr>
              <a:t>は特記がない場合は</a:t>
            </a:r>
            <a:r>
              <a:rPr kumimoji="1" lang="en-US" altLang="ja-JP" sz="1200" dirty="0">
                <a:latin typeface="Meiryo UI" panose="020B0604030504040204" pitchFamily="50" charset="-128"/>
                <a:ea typeface="Meiryo UI" panose="020B0604030504040204" pitchFamily="50" charset="-128"/>
              </a:rPr>
              <a:t>H30</a:t>
            </a:r>
            <a:r>
              <a:rPr kumimoji="1" lang="ja-JP" altLang="en-US" sz="1200" dirty="0">
                <a:latin typeface="Meiryo UI" panose="020B0604030504040204" pitchFamily="50" charset="-128"/>
                <a:ea typeface="Meiryo UI" panose="020B0604030504040204" pitchFamily="50" charset="-128"/>
              </a:rPr>
              <a:t>年度実績。</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内は全国平均数値</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
        <p:nvSpPr>
          <p:cNvPr id="6" name="スライド番号プレースホルダー 5"/>
          <p:cNvSpPr>
            <a:spLocks noGrp="1"/>
          </p:cNvSpPr>
          <p:nvPr>
            <p:ph type="sldNum" sz="quarter" idx="12"/>
          </p:nvPr>
        </p:nvSpPr>
        <p:spPr>
          <a:xfrm>
            <a:off x="7560609" y="6491249"/>
            <a:ext cx="2228850" cy="365125"/>
          </a:xfrm>
        </p:spPr>
        <p:txBody>
          <a:bodyPr/>
          <a:lstStyle/>
          <a:p>
            <a:fld id="{471287B2-7EB1-410B-BA1A-45E66ACB56F7}" type="slidenum">
              <a:rPr kumimoji="1" lang="ja-JP" altLang="en-US" smtClean="0"/>
              <a:t>2</a:t>
            </a:fld>
            <a:endParaRPr kumimoji="1" lang="ja-JP" altLang="en-US"/>
          </a:p>
        </p:txBody>
      </p:sp>
    </p:spTree>
    <p:extLst>
      <p:ext uri="{BB962C8B-B14F-4D97-AF65-F5344CB8AC3E}">
        <p14:creationId xmlns:p14="http://schemas.microsoft.com/office/powerpoint/2010/main" val="404074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000" y="0"/>
            <a:ext cx="9900000" cy="470647"/>
          </a:xfrm>
          <a:prstGeom prst="rect">
            <a:avLst/>
          </a:prstGeom>
          <a:solidFill>
            <a:schemeClr val="bg1">
              <a:lumMod val="50000"/>
            </a:schemeClr>
          </a:solidFill>
          <a:ln>
            <a:noFill/>
          </a:ln>
        </p:spPr>
        <p:txBody>
          <a:bodyPr wrap="square" tIns="90000" bIns="90000" rtlCol="0" anchor="ctr" anchorCtr="0">
            <a:noAutofit/>
          </a:bodyPr>
          <a:lstStyle/>
          <a:p>
            <a:r>
              <a:rPr lang="ja-JP" altLang="en-US" dirty="0" smtClean="0">
                <a:solidFill>
                  <a:schemeClr val="bg1"/>
                </a:solidFill>
                <a:latin typeface="Meiryo UI" panose="020B0604030504040204" pitchFamily="50" charset="-128"/>
                <a:ea typeface="Meiryo UI" panose="020B0604030504040204" pitchFamily="50" charset="-128"/>
              </a:rPr>
              <a:t>　</a:t>
            </a:r>
            <a:r>
              <a:rPr lang="ja-JP" altLang="en-US" dirty="0">
                <a:solidFill>
                  <a:schemeClr val="bg1"/>
                </a:solidFill>
                <a:latin typeface="Meiryo UI" panose="020B0604030504040204" pitchFamily="50" charset="-128"/>
                <a:ea typeface="Meiryo UI" panose="020B0604030504040204" pitchFamily="50" charset="-128"/>
              </a:rPr>
              <a:t>「大阪府教育振興基本計画における後期事業計画</a:t>
            </a:r>
            <a:r>
              <a:rPr lang="ja-JP" altLang="en-US" dirty="0" smtClean="0">
                <a:solidFill>
                  <a:schemeClr val="bg1"/>
                </a:solidFill>
                <a:latin typeface="Meiryo UI" panose="020B0604030504040204" pitchFamily="50" charset="-128"/>
                <a:ea typeface="Meiryo UI" panose="020B0604030504040204" pitchFamily="50" charset="-128"/>
              </a:rPr>
              <a:t>」の</a:t>
            </a:r>
            <a:r>
              <a:rPr lang="ja-JP" altLang="en-US" dirty="0">
                <a:solidFill>
                  <a:schemeClr val="bg1"/>
                </a:solidFill>
                <a:latin typeface="Meiryo UI" panose="020B0604030504040204" pitchFamily="50" charset="-128"/>
                <a:ea typeface="Meiryo UI" panose="020B0604030504040204" pitchFamily="50" charset="-128"/>
              </a:rPr>
              <a:t>基本方針</a:t>
            </a:r>
            <a:r>
              <a:rPr lang="ja-JP" altLang="en-US" dirty="0" smtClean="0">
                <a:solidFill>
                  <a:schemeClr val="bg1"/>
                </a:solidFill>
                <a:latin typeface="Meiryo UI" panose="020B0604030504040204" pitchFamily="50" charset="-128"/>
                <a:ea typeface="Meiryo UI" panose="020B0604030504040204" pitchFamily="50" charset="-128"/>
              </a:rPr>
              <a:t>ごとの主な課題（２／３）</a:t>
            </a:r>
            <a:endParaRPr lang="ja-JP" altLang="en-US" dirty="0">
              <a:solidFill>
                <a:schemeClr val="bg1"/>
              </a:solidFill>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208027504"/>
              </p:ext>
            </p:extLst>
          </p:nvPr>
        </p:nvGraphicFramePr>
        <p:xfrm>
          <a:off x="228600" y="614216"/>
          <a:ext cx="9560859" cy="5286355"/>
        </p:xfrm>
        <a:graphic>
          <a:graphicData uri="http://schemas.openxmlformats.org/drawingml/2006/table">
            <a:tbl>
              <a:tblPr firstRow="1" bandRow="1">
                <a:tableStyleId>{5940675A-B579-460E-94D1-54222C63F5DA}</a:tableStyleId>
              </a:tblPr>
              <a:tblGrid>
                <a:gridCol w="4014112">
                  <a:extLst>
                    <a:ext uri="{9D8B030D-6E8A-4147-A177-3AD203B41FA5}">
                      <a16:colId xmlns:a16="http://schemas.microsoft.com/office/drawing/2014/main" val="1313685354"/>
                    </a:ext>
                  </a:extLst>
                </a:gridCol>
                <a:gridCol w="5546747">
                  <a:extLst>
                    <a:ext uri="{9D8B030D-6E8A-4147-A177-3AD203B41FA5}">
                      <a16:colId xmlns:a16="http://schemas.microsoft.com/office/drawing/2014/main" val="3006539990"/>
                    </a:ext>
                  </a:extLst>
                </a:gridCol>
              </a:tblGrid>
              <a:tr h="394315">
                <a:tc>
                  <a:txBody>
                    <a:bodyPr/>
                    <a:lstStyle/>
                    <a:p>
                      <a:pPr algn="ctr"/>
                      <a:r>
                        <a:rPr kumimoji="1" lang="ja-JP" altLang="en-US" sz="1400" dirty="0" smtClean="0">
                          <a:latin typeface="Meiryo UI" panose="020B0604030504040204" pitchFamily="50" charset="-128"/>
                          <a:ea typeface="Meiryo UI" panose="020B0604030504040204" pitchFamily="50" charset="-128"/>
                        </a:rPr>
                        <a:t>基本方針</a:t>
                      </a:r>
                      <a:endParaRPr kumimoji="1" lang="ja-JP" altLang="en-US" sz="1400" dirty="0">
                        <a:latin typeface="Meiryo UI" panose="020B0604030504040204" pitchFamily="50" charset="-128"/>
                        <a:ea typeface="Meiryo UI" panose="020B0604030504040204" pitchFamily="50" charset="-128"/>
                      </a:endParaRPr>
                    </a:p>
                  </a:txBody>
                  <a:tcPr anchor="ctr">
                    <a:solidFill>
                      <a:schemeClr val="bg1">
                        <a:lumMod val="85000"/>
                      </a:schemeClr>
                    </a:solidFill>
                  </a:tcPr>
                </a:tc>
                <a:tc>
                  <a:txBody>
                    <a:bodyPr/>
                    <a:lstStyle/>
                    <a:p>
                      <a:pPr algn="ctr"/>
                      <a:r>
                        <a:rPr kumimoji="1" lang="ja-JP" altLang="en-US" sz="1400" dirty="0" smtClean="0">
                          <a:latin typeface="Meiryo UI" panose="020B0604030504040204" pitchFamily="50" charset="-128"/>
                          <a:ea typeface="Meiryo UI" panose="020B0604030504040204" pitchFamily="50" charset="-128"/>
                        </a:rPr>
                        <a:t>主な課題</a:t>
                      </a:r>
                      <a:endParaRPr kumimoji="1" lang="ja-JP" altLang="en-US" sz="1400" dirty="0">
                        <a:latin typeface="Meiryo UI" panose="020B0604030504040204" pitchFamily="50" charset="-128"/>
                        <a:ea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2863424529"/>
                  </a:ext>
                </a:extLst>
              </a:tr>
              <a:tr h="1080000">
                <a:tc>
                  <a:txBody>
                    <a:bodyPr/>
                    <a:lstStyle/>
                    <a:p>
                      <a:pPr algn="l"/>
                      <a:r>
                        <a:rPr lang="ja-JP" altLang="en-US" sz="1400" b="1" dirty="0" smtClean="0">
                          <a:latin typeface="Meiryo UI" panose="020B0604030504040204" pitchFamily="50" charset="-128"/>
                          <a:ea typeface="Meiryo UI" panose="020B0604030504040204" pitchFamily="50" charset="-128"/>
                        </a:rPr>
                        <a:t>基本方針４　</a:t>
                      </a:r>
                      <a:endParaRPr lang="en-US" altLang="ja-JP" sz="1400" b="1" dirty="0" smtClean="0">
                        <a:latin typeface="Meiryo UI" panose="020B0604030504040204" pitchFamily="50" charset="-128"/>
                        <a:ea typeface="Meiryo UI" panose="020B0604030504040204" pitchFamily="50" charset="-128"/>
                      </a:endParaRPr>
                    </a:p>
                    <a:p>
                      <a:pPr algn="l"/>
                      <a:r>
                        <a:rPr lang="ja-JP" altLang="en-US" sz="1400" b="1" dirty="0" smtClean="0">
                          <a:latin typeface="Meiryo UI" panose="020B0604030504040204" pitchFamily="50" charset="-128"/>
                          <a:ea typeface="Meiryo UI" panose="020B0604030504040204" pitchFamily="50" charset="-128"/>
                        </a:rPr>
                        <a:t>子どもたちの豊かでたくましい人間性をはぐくみます</a:t>
                      </a:r>
                    </a:p>
                    <a:p>
                      <a:pPr algn="l"/>
                      <a:r>
                        <a:rPr lang="ja-JP" altLang="en-US" sz="1400" dirty="0" smtClean="0">
                          <a:latin typeface="Meiryo UI" panose="020B0604030504040204" pitchFamily="50" charset="-128"/>
                          <a:ea typeface="Meiryo UI" panose="020B0604030504040204" pitchFamily="50" charset="-128"/>
                        </a:rPr>
                        <a:t>・夢や志を持って粘り強くチャレンジする力のはぐくみ</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・社会に参画し貢献する意識や態度のはぐくみ</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・ルールを守り、人を思いやる豊かな人間性のはぐくみ</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・いじめや不登校等の生徒指導上の課題解決に向けた対応の強化</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・体罰等の防止</a:t>
                      </a:r>
                      <a:endParaRPr lang="ja-JP" altLang="en-US" sz="1400" dirty="0">
                        <a:latin typeface="Meiryo UI" panose="020B0604030504040204" pitchFamily="50" charset="-128"/>
                        <a:ea typeface="Meiryo UI" panose="020B0604030504040204" pitchFamily="50" charset="-128"/>
                      </a:endParaRPr>
                    </a:p>
                  </a:txBody>
                  <a:tcPr anchor="ctr"/>
                </a:tc>
                <a:tc>
                  <a:txBody>
                    <a:bodyPr/>
                    <a:lstStyle/>
                    <a:p>
                      <a:pPr algn="l"/>
                      <a:r>
                        <a:rPr lang="ja-JP" altLang="en-US" sz="1400" dirty="0" smtClean="0">
                          <a:solidFill>
                            <a:schemeClr val="tx1"/>
                          </a:solidFill>
                          <a:latin typeface="Meiryo UI" panose="020B0604030504040204" pitchFamily="50" charset="-128"/>
                          <a:ea typeface="Meiryo UI" panose="020B0604030504040204" pitchFamily="50" charset="-128"/>
                        </a:rPr>
                        <a:t>○日本語指導を必要とする生徒が増加、多言語化も進んでいる。　</a:t>
                      </a:r>
                      <a:endParaRPr lang="en-US" altLang="ja-JP" sz="1400" dirty="0" smtClean="0">
                        <a:solidFill>
                          <a:schemeClr val="tx1"/>
                        </a:solidFill>
                        <a:latin typeface="Meiryo UI" panose="020B0604030504040204" pitchFamily="50" charset="-128"/>
                        <a:ea typeface="Meiryo UI" panose="020B0604030504040204" pitchFamily="50" charset="-128"/>
                      </a:endParaRPr>
                    </a:p>
                    <a:p>
                      <a:pPr algn="l"/>
                      <a:r>
                        <a:rPr lang="ja-JP" altLang="en-US" sz="1300" dirty="0" smtClean="0">
                          <a:solidFill>
                            <a:schemeClr val="tx1"/>
                          </a:solidFill>
                          <a:latin typeface="Meiryo UI" panose="020B0604030504040204" pitchFamily="50" charset="-128"/>
                          <a:ea typeface="Meiryo UI" panose="020B0604030504040204" pitchFamily="50" charset="-128"/>
                        </a:rPr>
                        <a:t>　</a:t>
                      </a:r>
                      <a:r>
                        <a:rPr lang="en-US" altLang="ja-JP" sz="1300" dirty="0" smtClean="0">
                          <a:solidFill>
                            <a:schemeClr val="tx1"/>
                          </a:solidFill>
                          <a:latin typeface="Meiryo UI" panose="020B0604030504040204" pitchFamily="50" charset="-128"/>
                          <a:ea typeface="Meiryo UI" panose="020B0604030504040204" pitchFamily="50" charset="-128"/>
                        </a:rPr>
                        <a:t>【</a:t>
                      </a:r>
                      <a:r>
                        <a:rPr lang="ja-JP" altLang="en-US" sz="1300" dirty="0" smtClean="0">
                          <a:solidFill>
                            <a:schemeClr val="tx1"/>
                          </a:solidFill>
                          <a:latin typeface="Meiryo UI" panose="020B0604030504040204" pitchFamily="50" charset="-128"/>
                          <a:ea typeface="Meiryo UI" panose="020B0604030504040204" pitchFamily="50" charset="-128"/>
                        </a:rPr>
                        <a:t>日本語指導を必要とする生徒</a:t>
                      </a:r>
                      <a:r>
                        <a:rPr lang="en-US" altLang="ja-JP" sz="1300" dirty="0" smtClean="0">
                          <a:latin typeface="Meiryo UI" panose="020B0604030504040204" pitchFamily="50" charset="-128"/>
                          <a:ea typeface="Meiryo UI" panose="020B0604030504040204" pitchFamily="50" charset="-128"/>
                        </a:rPr>
                        <a:t>】315</a:t>
                      </a:r>
                      <a:r>
                        <a:rPr lang="ja-JP" altLang="en-US" sz="1300" dirty="0" smtClean="0">
                          <a:latin typeface="Meiryo UI" panose="020B0604030504040204" pitchFamily="50" charset="-128"/>
                          <a:ea typeface="Meiryo UI" panose="020B0604030504040204" pitchFamily="50" charset="-128"/>
                        </a:rPr>
                        <a:t>人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言語数</a:t>
                      </a:r>
                      <a:r>
                        <a:rPr lang="en-US" altLang="ja-JP" sz="1300" dirty="0" smtClean="0">
                          <a:latin typeface="Meiryo UI" panose="020B0604030504040204" pitchFamily="50" charset="-128"/>
                          <a:ea typeface="Meiryo UI" panose="020B0604030504040204" pitchFamily="50" charset="-128"/>
                        </a:rPr>
                        <a:t>】18</a:t>
                      </a:r>
                      <a:r>
                        <a:rPr lang="ja-JP" altLang="en-US" sz="1300" dirty="0" smtClean="0">
                          <a:latin typeface="Meiryo UI" panose="020B0604030504040204" pitchFamily="50" charset="-128"/>
                          <a:ea typeface="Meiryo UI" panose="020B0604030504040204" pitchFamily="50" charset="-128"/>
                        </a:rPr>
                        <a:t>言語</a:t>
                      </a:r>
                      <a:r>
                        <a:rPr lang="en-US" altLang="ja-JP" sz="1300" dirty="0" smtClean="0">
                          <a:latin typeface="Meiryo UI" panose="020B0604030504040204" pitchFamily="50" charset="-128"/>
                          <a:ea typeface="Meiryo UI" panose="020B0604030504040204" pitchFamily="50" charset="-128"/>
                        </a:rPr>
                        <a:t>※R1</a:t>
                      </a:r>
                    </a:p>
                    <a:p>
                      <a:pPr algn="l"/>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高校の不登校千人率は減少傾向にあるが、小・中学校は増加傾向。</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小中高いずれの不登校千人率も目標である全国水準より高い。</a:t>
                      </a:r>
                    </a:p>
                    <a:p>
                      <a:pPr algn="l"/>
                      <a:r>
                        <a:rPr lang="ja-JP" altLang="en-US" sz="1300" dirty="0" smtClean="0">
                          <a:latin typeface="Meiryo UI" panose="020B0604030504040204" pitchFamily="50" charset="-128"/>
                          <a:ea typeface="Meiryo UI" panose="020B0604030504040204" pitchFamily="50" charset="-128"/>
                        </a:rPr>
                        <a:t>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不登校千人率</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小・</a:t>
                      </a:r>
                      <a:r>
                        <a:rPr lang="en-US" altLang="ja-JP" sz="1300" dirty="0" smtClean="0">
                          <a:latin typeface="Meiryo UI" panose="020B0604030504040204" pitchFamily="50" charset="-128"/>
                          <a:ea typeface="Meiryo UI" panose="020B0604030504040204" pitchFamily="50" charset="-128"/>
                        </a:rPr>
                        <a:t>5.8</a:t>
                      </a:r>
                      <a:r>
                        <a:rPr lang="ja-JP" altLang="en-US" sz="1300" dirty="0" smtClean="0">
                          <a:latin typeface="Meiryo UI" panose="020B0604030504040204" pitchFamily="50" charset="-128"/>
                          <a:ea typeface="Meiryo UI" panose="020B0604030504040204" pitchFamily="50" charset="-128"/>
                        </a:rPr>
                        <a:t>人</a:t>
                      </a:r>
                      <a:r>
                        <a:rPr lang="en-US" altLang="ja-JP" sz="1300" dirty="0" smtClean="0">
                          <a:latin typeface="Meiryo UI" panose="020B0604030504040204" pitchFamily="50" charset="-128"/>
                          <a:ea typeface="Meiryo UI" panose="020B0604030504040204" pitchFamily="50" charset="-128"/>
                        </a:rPr>
                        <a:t>〔5.4</a:t>
                      </a:r>
                      <a:r>
                        <a:rPr lang="ja-JP" altLang="en-US" sz="1300" dirty="0" smtClean="0">
                          <a:latin typeface="Meiryo UI" panose="020B0604030504040204" pitchFamily="50" charset="-128"/>
                          <a:ea typeface="Meiryo UI" panose="020B0604030504040204" pitchFamily="50" charset="-128"/>
                        </a:rPr>
                        <a:t>人</a:t>
                      </a:r>
                      <a:r>
                        <a:rPr lang="en-US" altLang="ja-JP" sz="1300" dirty="0" smtClean="0">
                          <a:latin typeface="Meiryo UI" panose="020B0604030504040204" pitchFamily="50" charset="-128"/>
                          <a:ea typeface="Meiryo UI" panose="020B0604030504040204" pitchFamily="50" charset="-128"/>
                        </a:rPr>
                        <a:t>〕</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中・</a:t>
                      </a:r>
                      <a:r>
                        <a:rPr lang="en-US" altLang="ja-JP" sz="1300" dirty="0" smtClean="0">
                          <a:latin typeface="Meiryo UI" panose="020B0604030504040204" pitchFamily="50" charset="-128"/>
                          <a:ea typeface="Meiryo UI" panose="020B0604030504040204" pitchFamily="50" charset="-128"/>
                        </a:rPr>
                        <a:t>36.7</a:t>
                      </a:r>
                      <a:r>
                        <a:rPr lang="ja-JP" altLang="en-US" sz="1300" dirty="0" smtClean="0">
                          <a:latin typeface="Meiryo UI" panose="020B0604030504040204" pitchFamily="50" charset="-128"/>
                          <a:ea typeface="Meiryo UI" panose="020B0604030504040204" pitchFamily="50" charset="-128"/>
                        </a:rPr>
                        <a:t>人</a:t>
                      </a:r>
                      <a:r>
                        <a:rPr lang="en-US" altLang="ja-JP" sz="1300" dirty="0" smtClean="0">
                          <a:latin typeface="Meiryo UI" panose="020B0604030504040204" pitchFamily="50" charset="-128"/>
                          <a:ea typeface="Meiryo UI" panose="020B0604030504040204" pitchFamily="50" charset="-128"/>
                        </a:rPr>
                        <a:t>〔32.5</a:t>
                      </a:r>
                      <a:r>
                        <a:rPr lang="ja-JP" altLang="en-US" sz="1300" dirty="0" smtClean="0">
                          <a:latin typeface="Meiryo UI" panose="020B0604030504040204" pitchFamily="50" charset="-128"/>
                          <a:ea typeface="Meiryo UI" panose="020B0604030504040204" pitchFamily="50" charset="-128"/>
                        </a:rPr>
                        <a:t>人</a:t>
                      </a:r>
                      <a:r>
                        <a:rPr lang="en-US" altLang="ja-JP" sz="1300" dirty="0" smtClean="0">
                          <a:latin typeface="Meiryo UI" panose="020B0604030504040204" pitchFamily="50" charset="-128"/>
                          <a:ea typeface="Meiryo UI" panose="020B0604030504040204" pitchFamily="50" charset="-128"/>
                        </a:rPr>
                        <a:t>〕</a:t>
                      </a:r>
                      <a:r>
                        <a:rPr lang="ja-JP" altLang="en-US" sz="1300" dirty="0" err="1" smtClean="0">
                          <a:latin typeface="Meiryo UI" panose="020B0604030504040204" pitchFamily="50" charset="-128"/>
                          <a:ea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endParaRPr>
                    </a:p>
                    <a:p>
                      <a:pPr algn="l"/>
                      <a:r>
                        <a:rPr lang="ja-JP" altLang="en-US" sz="1300" dirty="0" smtClean="0">
                          <a:latin typeface="Meiryo UI" panose="020B0604030504040204" pitchFamily="50" charset="-128"/>
                          <a:ea typeface="Meiryo UI" panose="020B0604030504040204" pitchFamily="50" charset="-128"/>
                        </a:rPr>
                        <a:t>　　高・</a:t>
                      </a:r>
                      <a:r>
                        <a:rPr lang="en-US" altLang="ja-JP" sz="1300" dirty="0" smtClean="0">
                          <a:latin typeface="Meiryo UI" panose="020B0604030504040204" pitchFamily="50" charset="-128"/>
                          <a:ea typeface="Meiryo UI" panose="020B0604030504040204" pitchFamily="50" charset="-128"/>
                        </a:rPr>
                        <a:t>32.7</a:t>
                      </a:r>
                      <a:r>
                        <a:rPr lang="ja-JP" altLang="en-US" sz="1300" dirty="0" smtClean="0">
                          <a:latin typeface="Meiryo UI" panose="020B0604030504040204" pitchFamily="50" charset="-128"/>
                          <a:ea typeface="Meiryo UI" panose="020B0604030504040204" pitchFamily="50" charset="-128"/>
                        </a:rPr>
                        <a:t>人</a:t>
                      </a:r>
                      <a:r>
                        <a:rPr lang="en-US" altLang="ja-JP" sz="1300" dirty="0" smtClean="0">
                          <a:latin typeface="Meiryo UI" panose="020B0604030504040204" pitchFamily="50" charset="-128"/>
                          <a:ea typeface="Meiryo UI" panose="020B0604030504040204" pitchFamily="50" charset="-128"/>
                        </a:rPr>
                        <a:t>〔16.8</a:t>
                      </a:r>
                      <a:r>
                        <a:rPr lang="ja-JP" altLang="en-US" sz="1300" dirty="0" smtClean="0">
                          <a:latin typeface="Meiryo UI" panose="020B0604030504040204" pitchFamily="50" charset="-128"/>
                          <a:ea typeface="Meiryo UI" panose="020B0604030504040204" pitchFamily="50" charset="-128"/>
                        </a:rPr>
                        <a:t>人</a:t>
                      </a:r>
                      <a:r>
                        <a:rPr lang="en-US" altLang="ja-JP" sz="1300" dirty="0" smtClean="0">
                          <a:latin typeface="Meiryo UI" panose="020B0604030504040204" pitchFamily="50" charset="-128"/>
                          <a:ea typeface="Meiryo UI" panose="020B0604030504040204" pitchFamily="50" charset="-128"/>
                        </a:rPr>
                        <a:t>〕※H29</a:t>
                      </a:r>
                    </a:p>
                    <a:p>
                      <a:pPr algn="l"/>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小・中学校・高校のいじめ解消率は横ばい。小学校・高校は全国水準を</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上回っているが、小中高いずれも目標である</a:t>
                      </a:r>
                      <a:r>
                        <a:rPr lang="en-US" altLang="ja-JP" sz="1400" dirty="0" smtClean="0">
                          <a:latin typeface="Meiryo UI" panose="020B0604030504040204" pitchFamily="50" charset="-128"/>
                          <a:ea typeface="Meiryo UI" panose="020B0604030504040204" pitchFamily="50" charset="-128"/>
                        </a:rPr>
                        <a:t>100</a:t>
                      </a:r>
                      <a:r>
                        <a:rPr lang="ja-JP" altLang="en-US" sz="1400" dirty="0" smtClean="0">
                          <a:latin typeface="Meiryo UI" panose="020B0604030504040204" pitchFamily="50" charset="-128"/>
                          <a:ea typeface="Meiryo UI" panose="020B0604030504040204" pitchFamily="50" charset="-128"/>
                        </a:rPr>
                        <a:t>％解消は実現していない。</a:t>
                      </a:r>
                    </a:p>
                    <a:p>
                      <a:pPr algn="l"/>
                      <a:r>
                        <a:rPr lang="ja-JP" altLang="en-US" sz="1300" dirty="0" smtClean="0">
                          <a:latin typeface="Meiryo UI" panose="020B0604030504040204" pitchFamily="50" charset="-128"/>
                          <a:ea typeface="Meiryo UI" panose="020B0604030504040204" pitchFamily="50" charset="-128"/>
                        </a:rPr>
                        <a:t>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いじめ解消率</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小・</a:t>
                      </a:r>
                      <a:r>
                        <a:rPr lang="en-US" altLang="ja-JP" sz="1300" dirty="0" smtClean="0">
                          <a:latin typeface="Meiryo UI" panose="020B0604030504040204" pitchFamily="50" charset="-128"/>
                          <a:ea typeface="Meiryo UI" panose="020B0604030504040204" pitchFamily="50" charset="-128"/>
                        </a:rPr>
                        <a:t>90.8%〔86.4%〕</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中・</a:t>
                      </a:r>
                      <a:r>
                        <a:rPr lang="en-US" altLang="ja-JP" sz="1300" dirty="0" smtClean="0">
                          <a:latin typeface="Meiryo UI" panose="020B0604030504040204" pitchFamily="50" charset="-128"/>
                          <a:ea typeface="Meiryo UI" panose="020B0604030504040204" pitchFamily="50" charset="-128"/>
                        </a:rPr>
                        <a:t>80.8%〔86.4%〕</a:t>
                      </a:r>
                      <a:r>
                        <a:rPr lang="ja-JP" altLang="en-US" sz="1300" dirty="0" err="1" smtClean="0">
                          <a:latin typeface="Meiryo UI" panose="020B0604030504040204" pitchFamily="50" charset="-128"/>
                          <a:ea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endParaRPr>
                    </a:p>
                    <a:p>
                      <a:pPr algn="l"/>
                      <a:r>
                        <a:rPr lang="ja-JP" altLang="en-US" sz="1300" dirty="0" smtClean="0">
                          <a:latin typeface="Meiryo UI" panose="020B0604030504040204" pitchFamily="50" charset="-128"/>
                          <a:ea typeface="Meiryo UI" panose="020B0604030504040204" pitchFamily="50" charset="-128"/>
                        </a:rPr>
                        <a:t>　　高・</a:t>
                      </a:r>
                      <a:r>
                        <a:rPr lang="en-US" altLang="ja-JP" sz="1300" dirty="0" smtClean="0">
                          <a:latin typeface="Meiryo UI" panose="020B0604030504040204" pitchFamily="50" charset="-128"/>
                          <a:ea typeface="Meiryo UI" panose="020B0604030504040204" pitchFamily="50" charset="-128"/>
                        </a:rPr>
                        <a:t>84.9%〔84.8%〕※H29</a:t>
                      </a:r>
                      <a:endParaRPr lang="en-US" altLang="ja-JP" sz="13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062820782"/>
                  </a:ext>
                </a:extLst>
              </a:tr>
              <a:tr h="1080000">
                <a:tc>
                  <a:txBody>
                    <a:bodyPr/>
                    <a:lstStyle/>
                    <a:p>
                      <a:pPr algn="l"/>
                      <a:r>
                        <a:rPr lang="ja-JP" altLang="en-US" sz="1400" b="1" dirty="0" smtClean="0">
                          <a:latin typeface="Meiryo UI" panose="020B0604030504040204" pitchFamily="50" charset="-128"/>
                          <a:ea typeface="Meiryo UI" panose="020B0604030504040204" pitchFamily="50" charset="-128"/>
                        </a:rPr>
                        <a:t>基本方針５　</a:t>
                      </a:r>
                      <a:endParaRPr lang="en-US" altLang="ja-JP" sz="1400" b="1" dirty="0" smtClean="0">
                        <a:latin typeface="Meiryo UI" panose="020B0604030504040204" pitchFamily="50" charset="-128"/>
                        <a:ea typeface="Meiryo UI" panose="020B0604030504040204" pitchFamily="50" charset="-128"/>
                      </a:endParaRPr>
                    </a:p>
                    <a:p>
                      <a:pPr algn="l"/>
                      <a:r>
                        <a:rPr lang="ja-JP" altLang="en-US" sz="1400" b="1" dirty="0" smtClean="0">
                          <a:latin typeface="Meiryo UI" panose="020B0604030504040204" pitchFamily="50" charset="-128"/>
                          <a:ea typeface="Meiryo UI" panose="020B0604030504040204" pitchFamily="50" charset="-128"/>
                        </a:rPr>
                        <a:t>子どもたちの健やかな体をはぐくみます</a:t>
                      </a:r>
                    </a:p>
                    <a:p>
                      <a:pPr algn="l"/>
                      <a:r>
                        <a:rPr lang="ja-JP" altLang="en-US" sz="1400" dirty="0" smtClean="0">
                          <a:latin typeface="Meiryo UI" panose="020B0604030504040204" pitchFamily="50" charset="-128"/>
                          <a:ea typeface="Meiryo UI" panose="020B0604030504040204" pitchFamily="50" charset="-128"/>
                        </a:rPr>
                        <a:t>・運動機会の充実による体力づくり</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・学校・家庭・地域の連携による生活習慣の定着を通した健康づくり</a:t>
                      </a:r>
                      <a:endParaRPr lang="ja-JP" altLang="en-US" sz="1400" dirty="0">
                        <a:latin typeface="Meiryo UI" panose="020B0604030504040204" pitchFamily="50" charset="-128"/>
                        <a:ea typeface="Meiryo UI" panose="020B0604030504040204" pitchFamily="50" charset="-128"/>
                      </a:endParaRPr>
                    </a:p>
                  </a:txBody>
                  <a:tcPr anchor="ctr"/>
                </a:tc>
                <a:tc>
                  <a:txBody>
                    <a:bodyPr/>
                    <a:lstStyle/>
                    <a:p>
                      <a:pPr algn="l"/>
                      <a:r>
                        <a:rPr lang="ja-JP" altLang="en-US" sz="1400" dirty="0" smtClean="0">
                          <a:latin typeface="Meiryo UI" panose="020B0604030504040204" pitchFamily="50" charset="-128"/>
                          <a:ea typeface="Meiryo UI" panose="020B0604030504040204" pitchFamily="50" charset="-128"/>
                        </a:rPr>
                        <a:t>○小学校の全国体力テストでは、女子では改善傾向がみられるが、目標で</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ある全国水準より低い状況。</a:t>
                      </a:r>
                    </a:p>
                    <a:p>
                      <a:pPr algn="l"/>
                      <a:r>
                        <a:rPr lang="ja-JP" altLang="en-US" sz="1300" dirty="0" smtClean="0">
                          <a:latin typeface="Meiryo UI" panose="020B0604030504040204" pitchFamily="50" charset="-128"/>
                          <a:ea typeface="Meiryo UI" panose="020B0604030504040204" pitchFamily="50" charset="-128"/>
                        </a:rPr>
                        <a:t>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体力テストの下位段階</a:t>
                      </a:r>
                      <a:r>
                        <a:rPr lang="en-US" altLang="ja-JP" sz="1300" dirty="0" smtClean="0">
                          <a:latin typeface="Meiryo UI" panose="020B0604030504040204" pitchFamily="50" charset="-128"/>
                          <a:ea typeface="Meiryo UI" panose="020B0604030504040204" pitchFamily="50" charset="-128"/>
                        </a:rPr>
                        <a:t>(D</a:t>
                      </a:r>
                      <a:r>
                        <a:rPr lang="ja-JP" altLang="en-US" sz="1300" dirty="0" smtClean="0">
                          <a:latin typeface="Meiryo UI" panose="020B0604030504040204" pitchFamily="50" charset="-128"/>
                          <a:ea typeface="Meiryo UI" panose="020B0604030504040204" pitchFamily="50" charset="-128"/>
                        </a:rPr>
                        <a:t>・</a:t>
                      </a:r>
                      <a:r>
                        <a:rPr lang="en-US" altLang="ja-JP" sz="1300" dirty="0" smtClean="0">
                          <a:latin typeface="Meiryo UI" panose="020B0604030504040204" pitchFamily="50" charset="-128"/>
                          <a:ea typeface="Meiryo UI" panose="020B0604030504040204" pitchFamily="50" charset="-128"/>
                        </a:rPr>
                        <a:t>E)</a:t>
                      </a:r>
                      <a:r>
                        <a:rPr lang="ja-JP" altLang="en-US" sz="1300" dirty="0" smtClean="0">
                          <a:latin typeface="Meiryo UI" panose="020B0604030504040204" pitchFamily="50" charset="-128"/>
                          <a:ea typeface="Meiryo UI" panose="020B0604030504040204" pitchFamily="50" charset="-128"/>
                        </a:rPr>
                        <a:t>の割合</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男子</a:t>
                      </a:r>
                      <a:r>
                        <a:rPr lang="en-US" altLang="ja-JP" sz="1300" dirty="0" smtClean="0">
                          <a:latin typeface="Meiryo UI" panose="020B0604030504040204" pitchFamily="50" charset="-128"/>
                          <a:ea typeface="Meiryo UI" panose="020B0604030504040204" pitchFamily="50" charset="-128"/>
                        </a:rPr>
                        <a:t>33.7%〔28.8%〕</a:t>
                      </a:r>
                      <a:r>
                        <a:rPr lang="ja-JP" altLang="en-US" sz="1300" dirty="0" err="1" smtClean="0">
                          <a:latin typeface="Meiryo UI" panose="020B0604030504040204" pitchFamily="50" charset="-128"/>
                          <a:ea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endParaRPr>
                    </a:p>
                    <a:p>
                      <a:pPr algn="l"/>
                      <a:r>
                        <a:rPr lang="ja-JP" altLang="en-US" sz="1300" dirty="0" smtClean="0">
                          <a:latin typeface="Meiryo UI" panose="020B0604030504040204" pitchFamily="50" charset="-128"/>
                          <a:ea typeface="Meiryo UI" panose="020B0604030504040204" pitchFamily="50" charset="-128"/>
                        </a:rPr>
                        <a:t>　　女子</a:t>
                      </a:r>
                      <a:r>
                        <a:rPr lang="en-US" altLang="ja-JP" sz="1300" dirty="0" smtClean="0">
                          <a:latin typeface="Meiryo UI" panose="020B0604030504040204" pitchFamily="50" charset="-128"/>
                          <a:ea typeface="Meiryo UI" panose="020B0604030504040204" pitchFamily="50" charset="-128"/>
                        </a:rPr>
                        <a:t>28.3%〔22.5%〕</a:t>
                      </a:r>
                      <a:endParaRPr lang="ja-JP" altLang="en-US" sz="13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54137065"/>
                  </a:ext>
                </a:extLst>
              </a:tr>
              <a:tr h="1080000">
                <a:tc>
                  <a:txBody>
                    <a:bodyPr/>
                    <a:lstStyle/>
                    <a:p>
                      <a:pPr algn="l"/>
                      <a:r>
                        <a:rPr kumimoji="1" lang="ja-JP" altLang="en-US" sz="1400" b="1" dirty="0" smtClean="0">
                          <a:latin typeface="Meiryo UI" panose="020B0604030504040204" pitchFamily="50" charset="-128"/>
                          <a:ea typeface="Meiryo UI" panose="020B0604030504040204" pitchFamily="50" charset="-128"/>
                        </a:rPr>
                        <a:t>基本方針６　教員の力とやる気を高めます</a:t>
                      </a:r>
                    </a:p>
                    <a:p>
                      <a:pPr algn="l"/>
                      <a:r>
                        <a:rPr kumimoji="1" lang="ja-JP" altLang="en-US" sz="1400" b="0" dirty="0" smtClean="0">
                          <a:latin typeface="Meiryo UI" panose="020B0604030504040204" pitchFamily="50" charset="-128"/>
                          <a:ea typeface="Meiryo UI" panose="020B0604030504040204" pitchFamily="50" charset="-128"/>
                        </a:rPr>
                        <a:t>・大量退職・大量採用を踏まえた教員の資質・能力の向上</a:t>
                      </a:r>
                      <a:endParaRPr kumimoji="1" lang="en-US" altLang="ja-JP" sz="1400" b="0" dirty="0" smtClean="0">
                        <a:latin typeface="Meiryo UI" panose="020B0604030504040204" pitchFamily="50" charset="-128"/>
                        <a:ea typeface="Meiryo UI" panose="020B0604030504040204" pitchFamily="50" charset="-128"/>
                      </a:endParaRPr>
                    </a:p>
                    <a:p>
                      <a:pPr algn="l"/>
                      <a:r>
                        <a:rPr kumimoji="1" lang="ja-JP" altLang="en-US" sz="1400" b="0" dirty="0" smtClean="0">
                          <a:latin typeface="Meiryo UI" panose="020B0604030504040204" pitchFamily="50" charset="-128"/>
                          <a:ea typeface="Meiryo UI" panose="020B0604030504040204" pitchFamily="50" charset="-128"/>
                        </a:rPr>
                        <a:t>・がんばった教員がより報われる仕組みづくり</a:t>
                      </a:r>
                      <a:endParaRPr kumimoji="1" lang="en-US" altLang="ja-JP" sz="1400" b="0" dirty="0" smtClean="0">
                        <a:latin typeface="Meiryo UI" panose="020B0604030504040204" pitchFamily="50" charset="-128"/>
                        <a:ea typeface="Meiryo UI" panose="020B0604030504040204" pitchFamily="50" charset="-128"/>
                      </a:endParaRPr>
                    </a:p>
                    <a:p>
                      <a:pPr algn="l"/>
                      <a:r>
                        <a:rPr kumimoji="1" lang="ja-JP" altLang="en-US" sz="1400" b="0" dirty="0" smtClean="0">
                          <a:latin typeface="Meiryo UI" panose="020B0604030504040204" pitchFamily="50" charset="-128"/>
                          <a:ea typeface="Meiryo UI" panose="020B0604030504040204" pitchFamily="50" charset="-128"/>
                        </a:rPr>
                        <a:t>・指導が不適切な教員への厳正な対応</a:t>
                      </a:r>
                      <a:endParaRPr kumimoji="1" lang="en-US" altLang="ja-JP" sz="1400" b="0" dirty="0" smtClean="0">
                        <a:latin typeface="Meiryo UI" panose="020B0604030504040204" pitchFamily="50" charset="-128"/>
                        <a:ea typeface="Meiryo UI" panose="020B0604030504040204" pitchFamily="50" charset="-128"/>
                      </a:endParaRPr>
                    </a:p>
                    <a:p>
                      <a:pPr algn="l"/>
                      <a:r>
                        <a:rPr kumimoji="1" lang="ja-JP" altLang="en-US" sz="1400" b="0" dirty="0" smtClean="0">
                          <a:latin typeface="Meiryo UI" panose="020B0604030504040204" pitchFamily="50" charset="-128"/>
                          <a:ea typeface="Meiryo UI" panose="020B0604030504040204" pitchFamily="50" charset="-128"/>
                        </a:rPr>
                        <a:t>・私立学校における教員の資質向上に向けた取組みの支援</a:t>
                      </a:r>
                    </a:p>
                  </a:txBody>
                  <a:tcPr anchor="ctr"/>
                </a:tc>
                <a:tc>
                  <a:txBody>
                    <a:bodyPr/>
                    <a:lstStyle/>
                    <a:p>
                      <a:pPr algn="l"/>
                      <a:r>
                        <a:rPr kumimoji="1" lang="ja-JP" altLang="en-US" sz="1400" dirty="0" smtClean="0">
                          <a:latin typeface="Meiryo UI" panose="020B0604030504040204" pitchFamily="50" charset="-128"/>
                          <a:ea typeface="Meiryo UI" panose="020B0604030504040204" pitchFamily="50" charset="-128"/>
                        </a:rPr>
                        <a:t>○少子化が進む中、教員採用選考の受験者数の減少が見込まれ、優秀な</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　教員確保がさらに困難になることが予想。</a:t>
                      </a:r>
                    </a:p>
                    <a:p>
                      <a:pPr algn="l"/>
                      <a:r>
                        <a:rPr kumimoji="1" lang="ja-JP" altLang="en-US" sz="1400" dirty="0" smtClean="0">
                          <a:latin typeface="Meiryo UI" panose="020B0604030504040204" pitchFamily="50" charset="-128"/>
                          <a:ea typeface="Meiryo UI" panose="020B0604030504040204" pitchFamily="50" charset="-128"/>
                        </a:rPr>
                        <a:t>　</a:t>
                      </a:r>
                      <a:r>
                        <a:rPr kumimoji="1" lang="en-US" altLang="ja-JP" sz="1300" dirty="0" smtClean="0">
                          <a:latin typeface="Meiryo UI" panose="020B0604030504040204" pitchFamily="50" charset="-128"/>
                          <a:ea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rPr>
                        <a:t>府内教員採用選考受験者</a:t>
                      </a:r>
                      <a:r>
                        <a:rPr kumimoji="1" lang="en-US" altLang="ja-JP" sz="1300" dirty="0" smtClean="0">
                          <a:latin typeface="Meiryo UI" panose="020B0604030504040204" pitchFamily="50" charset="-128"/>
                          <a:ea typeface="Meiryo UI" panose="020B0604030504040204" pitchFamily="50" charset="-128"/>
                        </a:rPr>
                        <a:t>】10,049</a:t>
                      </a:r>
                      <a:r>
                        <a:rPr kumimoji="1" lang="ja-JP" altLang="en-US" sz="1300" dirty="0" smtClean="0">
                          <a:latin typeface="Meiryo UI" panose="020B0604030504040204" pitchFamily="50" charset="-128"/>
                          <a:ea typeface="Meiryo UI" panose="020B0604030504040204" pitchFamily="50" charset="-128"/>
                        </a:rPr>
                        <a:t>人</a:t>
                      </a:r>
                      <a:r>
                        <a:rPr kumimoji="1" lang="en-US" altLang="ja-JP" sz="1300" dirty="0" smtClean="0">
                          <a:latin typeface="Meiryo UI" panose="020B0604030504040204" pitchFamily="50" charset="-128"/>
                          <a:ea typeface="Meiryo UI" panose="020B0604030504040204" pitchFamily="50" charset="-128"/>
                        </a:rPr>
                        <a:t>(H24)→7,373</a:t>
                      </a:r>
                      <a:r>
                        <a:rPr kumimoji="1" lang="ja-JP" altLang="en-US" sz="1300" dirty="0" smtClean="0">
                          <a:latin typeface="Meiryo UI" panose="020B0604030504040204" pitchFamily="50" charset="-128"/>
                          <a:ea typeface="Meiryo UI" panose="020B0604030504040204" pitchFamily="50" charset="-128"/>
                        </a:rPr>
                        <a:t>人</a:t>
                      </a:r>
                      <a:r>
                        <a:rPr kumimoji="1" lang="en-US" altLang="ja-JP" sz="1300" dirty="0" smtClean="0">
                          <a:latin typeface="Meiryo UI" panose="020B0604030504040204" pitchFamily="50" charset="-128"/>
                          <a:ea typeface="Meiryo UI" panose="020B0604030504040204" pitchFamily="50" charset="-128"/>
                        </a:rPr>
                        <a:t>(H31)</a:t>
                      </a:r>
                    </a:p>
                    <a:p>
                      <a:pPr algn="l"/>
                      <a:endParaRPr kumimoji="1" lang="en-US" altLang="ja-JP" sz="1400" dirty="0" smtClean="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00723286"/>
                  </a:ext>
                </a:extLst>
              </a:tr>
            </a:tbl>
          </a:graphicData>
        </a:graphic>
      </p:graphicFrame>
      <p:sp>
        <p:nvSpPr>
          <p:cNvPr id="7" name="スライド番号プレースホルダー 5"/>
          <p:cNvSpPr>
            <a:spLocks noGrp="1"/>
          </p:cNvSpPr>
          <p:nvPr>
            <p:ph type="sldNum" sz="quarter" idx="12"/>
          </p:nvPr>
        </p:nvSpPr>
        <p:spPr>
          <a:xfrm>
            <a:off x="7560609" y="6491249"/>
            <a:ext cx="2228850" cy="365125"/>
          </a:xfrm>
        </p:spPr>
        <p:txBody>
          <a:bodyPr/>
          <a:lstStyle/>
          <a:p>
            <a:fld id="{471287B2-7EB1-410B-BA1A-45E66ACB56F7}" type="slidenum">
              <a:rPr kumimoji="1" lang="ja-JP" altLang="en-US" smtClean="0"/>
              <a:t>3</a:t>
            </a:fld>
            <a:endParaRPr kumimoji="1" lang="ja-JP" altLang="en-US"/>
          </a:p>
        </p:txBody>
      </p:sp>
      <p:sp>
        <p:nvSpPr>
          <p:cNvPr id="8" name="テキスト ボックス 7"/>
          <p:cNvSpPr txBox="1"/>
          <p:nvPr/>
        </p:nvSpPr>
        <p:spPr>
          <a:xfrm>
            <a:off x="5280691" y="6541601"/>
            <a:ext cx="4526483"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数値</a:t>
            </a:r>
            <a:r>
              <a:rPr kumimoji="1" lang="ja-JP" altLang="en-US" sz="1200" dirty="0">
                <a:latin typeface="Meiryo UI" panose="020B0604030504040204" pitchFamily="50" charset="-128"/>
                <a:ea typeface="Meiryo UI" panose="020B0604030504040204" pitchFamily="50" charset="-128"/>
              </a:rPr>
              <a:t>は特記がない場合は</a:t>
            </a:r>
            <a:r>
              <a:rPr kumimoji="1" lang="en-US" altLang="ja-JP" sz="1200" dirty="0">
                <a:latin typeface="Meiryo UI" panose="020B0604030504040204" pitchFamily="50" charset="-128"/>
                <a:ea typeface="Meiryo UI" panose="020B0604030504040204" pitchFamily="50" charset="-128"/>
              </a:rPr>
              <a:t>H30</a:t>
            </a:r>
            <a:r>
              <a:rPr kumimoji="1" lang="ja-JP" altLang="en-US" sz="1200" dirty="0">
                <a:latin typeface="Meiryo UI" panose="020B0604030504040204" pitchFamily="50" charset="-128"/>
                <a:ea typeface="Meiryo UI" panose="020B0604030504040204" pitchFamily="50" charset="-128"/>
              </a:rPr>
              <a:t>年度実績。</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内は全国平均数値</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30949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000" y="0"/>
            <a:ext cx="9900000" cy="470647"/>
          </a:xfrm>
          <a:prstGeom prst="rect">
            <a:avLst/>
          </a:prstGeom>
          <a:solidFill>
            <a:schemeClr val="bg1">
              <a:lumMod val="50000"/>
            </a:schemeClr>
          </a:solidFill>
          <a:ln>
            <a:noFill/>
          </a:ln>
        </p:spPr>
        <p:txBody>
          <a:bodyPr wrap="square" tIns="90000" bIns="90000" rtlCol="0" anchor="ctr" anchorCtr="0">
            <a:noAutofit/>
          </a:bodyPr>
          <a:lstStyle/>
          <a:p>
            <a:r>
              <a:rPr lang="ja-JP" altLang="en-US" dirty="0" smtClean="0">
                <a:solidFill>
                  <a:schemeClr val="bg1"/>
                </a:solidFill>
                <a:latin typeface="Meiryo UI" panose="020B0604030504040204" pitchFamily="50" charset="-128"/>
                <a:ea typeface="Meiryo UI" panose="020B0604030504040204" pitchFamily="50" charset="-128"/>
              </a:rPr>
              <a:t>　</a:t>
            </a:r>
            <a:r>
              <a:rPr lang="ja-JP" altLang="en-US" dirty="0">
                <a:solidFill>
                  <a:schemeClr val="bg1"/>
                </a:solidFill>
                <a:latin typeface="Meiryo UI" panose="020B0604030504040204" pitchFamily="50" charset="-128"/>
                <a:ea typeface="Meiryo UI" panose="020B0604030504040204" pitchFamily="50" charset="-128"/>
              </a:rPr>
              <a:t>「大阪府教育振興基本計画における後期事業計画</a:t>
            </a:r>
            <a:r>
              <a:rPr lang="ja-JP" altLang="en-US" dirty="0" smtClean="0">
                <a:solidFill>
                  <a:schemeClr val="bg1"/>
                </a:solidFill>
                <a:latin typeface="Meiryo UI" panose="020B0604030504040204" pitchFamily="50" charset="-128"/>
                <a:ea typeface="Meiryo UI" panose="020B0604030504040204" pitchFamily="50" charset="-128"/>
              </a:rPr>
              <a:t>」の</a:t>
            </a:r>
            <a:r>
              <a:rPr lang="ja-JP" altLang="en-US" dirty="0">
                <a:solidFill>
                  <a:schemeClr val="bg1"/>
                </a:solidFill>
                <a:latin typeface="Meiryo UI" panose="020B0604030504040204" pitchFamily="50" charset="-128"/>
                <a:ea typeface="Meiryo UI" panose="020B0604030504040204" pitchFamily="50" charset="-128"/>
              </a:rPr>
              <a:t>基本方針ごと</a:t>
            </a:r>
            <a:r>
              <a:rPr lang="ja-JP" altLang="en-US" dirty="0" smtClean="0">
                <a:solidFill>
                  <a:schemeClr val="bg1"/>
                </a:solidFill>
                <a:latin typeface="Meiryo UI" panose="020B0604030504040204" pitchFamily="50" charset="-128"/>
                <a:ea typeface="Meiryo UI" panose="020B0604030504040204" pitchFamily="50" charset="-128"/>
              </a:rPr>
              <a:t>の</a:t>
            </a:r>
            <a:r>
              <a:rPr lang="ja-JP" altLang="en-US" dirty="0">
                <a:solidFill>
                  <a:schemeClr val="bg1"/>
                </a:solidFill>
                <a:latin typeface="Meiryo UI" panose="020B0604030504040204" pitchFamily="50" charset="-128"/>
                <a:ea typeface="Meiryo UI" panose="020B0604030504040204" pitchFamily="50" charset="-128"/>
              </a:rPr>
              <a:t>主</a:t>
            </a:r>
            <a:r>
              <a:rPr lang="ja-JP" altLang="en-US" dirty="0" smtClean="0">
                <a:solidFill>
                  <a:schemeClr val="bg1"/>
                </a:solidFill>
                <a:latin typeface="Meiryo UI" panose="020B0604030504040204" pitchFamily="50" charset="-128"/>
                <a:ea typeface="Meiryo UI" panose="020B0604030504040204" pitchFamily="50" charset="-128"/>
              </a:rPr>
              <a:t>な課題（３／</a:t>
            </a:r>
            <a:r>
              <a:rPr lang="ja-JP" altLang="en-US" dirty="0">
                <a:solidFill>
                  <a:schemeClr val="bg1"/>
                </a:solidFill>
                <a:latin typeface="Meiryo UI" panose="020B0604030504040204" pitchFamily="50" charset="-128"/>
                <a:ea typeface="Meiryo UI" panose="020B0604030504040204" pitchFamily="50" charset="-128"/>
              </a:rPr>
              <a:t>３</a:t>
            </a:r>
            <a:r>
              <a:rPr lang="ja-JP" altLang="en-US" dirty="0" smtClean="0">
                <a:solidFill>
                  <a:schemeClr val="bg1"/>
                </a:solidFill>
                <a:latin typeface="Meiryo UI" panose="020B0604030504040204" pitchFamily="50" charset="-128"/>
                <a:ea typeface="Meiryo UI" panose="020B0604030504040204" pitchFamily="50" charset="-128"/>
              </a:rPr>
              <a:t>）</a:t>
            </a:r>
            <a:endParaRPr lang="ja-JP" altLang="en-US" dirty="0">
              <a:solidFill>
                <a:schemeClr val="bg1"/>
              </a:solidFill>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672128952"/>
              </p:ext>
            </p:extLst>
          </p:nvPr>
        </p:nvGraphicFramePr>
        <p:xfrm>
          <a:off x="228600" y="614216"/>
          <a:ext cx="9560859" cy="5834995"/>
        </p:xfrm>
        <a:graphic>
          <a:graphicData uri="http://schemas.openxmlformats.org/drawingml/2006/table">
            <a:tbl>
              <a:tblPr firstRow="1" bandRow="1">
                <a:tableStyleId>{5940675A-B579-460E-94D1-54222C63F5DA}</a:tableStyleId>
              </a:tblPr>
              <a:tblGrid>
                <a:gridCol w="4014112">
                  <a:extLst>
                    <a:ext uri="{9D8B030D-6E8A-4147-A177-3AD203B41FA5}">
                      <a16:colId xmlns:a16="http://schemas.microsoft.com/office/drawing/2014/main" val="1313685354"/>
                    </a:ext>
                  </a:extLst>
                </a:gridCol>
                <a:gridCol w="5546747">
                  <a:extLst>
                    <a:ext uri="{9D8B030D-6E8A-4147-A177-3AD203B41FA5}">
                      <a16:colId xmlns:a16="http://schemas.microsoft.com/office/drawing/2014/main" val="3006539990"/>
                    </a:ext>
                  </a:extLst>
                </a:gridCol>
              </a:tblGrid>
              <a:tr h="394315">
                <a:tc>
                  <a:txBody>
                    <a:bodyPr/>
                    <a:lstStyle/>
                    <a:p>
                      <a:pPr algn="ctr"/>
                      <a:r>
                        <a:rPr kumimoji="1" lang="ja-JP" altLang="en-US" sz="1400" dirty="0" smtClean="0">
                          <a:latin typeface="Meiryo UI" panose="020B0604030504040204" pitchFamily="50" charset="-128"/>
                          <a:ea typeface="Meiryo UI" panose="020B0604030504040204" pitchFamily="50" charset="-128"/>
                        </a:rPr>
                        <a:t>基本方針</a:t>
                      </a:r>
                      <a:endParaRPr kumimoji="1" lang="ja-JP" altLang="en-US" sz="1400" dirty="0">
                        <a:latin typeface="Meiryo UI" panose="020B0604030504040204" pitchFamily="50" charset="-128"/>
                        <a:ea typeface="Meiryo UI" panose="020B0604030504040204" pitchFamily="50" charset="-128"/>
                      </a:endParaRPr>
                    </a:p>
                  </a:txBody>
                  <a:tcPr anchor="ctr">
                    <a:solidFill>
                      <a:schemeClr val="bg1">
                        <a:lumMod val="85000"/>
                      </a:schemeClr>
                    </a:solidFill>
                  </a:tcPr>
                </a:tc>
                <a:tc>
                  <a:txBody>
                    <a:bodyPr/>
                    <a:lstStyle/>
                    <a:p>
                      <a:pPr algn="ctr"/>
                      <a:r>
                        <a:rPr kumimoji="1" lang="ja-JP" altLang="en-US" sz="1400" dirty="0" smtClean="0">
                          <a:latin typeface="Meiryo UI" panose="020B0604030504040204" pitchFamily="50" charset="-128"/>
                          <a:ea typeface="Meiryo UI" panose="020B0604030504040204" pitchFamily="50" charset="-128"/>
                        </a:rPr>
                        <a:t>主な課題</a:t>
                      </a:r>
                      <a:endParaRPr kumimoji="1" lang="ja-JP" altLang="en-US" sz="1400" dirty="0">
                        <a:latin typeface="Meiryo UI" panose="020B0604030504040204" pitchFamily="50" charset="-128"/>
                        <a:ea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2863424529"/>
                  </a:ext>
                </a:extLst>
              </a:tr>
              <a:tr h="981635">
                <a:tc>
                  <a:txBody>
                    <a:bodyPr/>
                    <a:lstStyle/>
                    <a:p>
                      <a:pPr algn="l"/>
                      <a:r>
                        <a:rPr kumimoji="1" lang="ja-JP" altLang="en-US" sz="1400" b="1" dirty="0" smtClean="0">
                          <a:latin typeface="Meiryo UI" panose="020B0604030504040204" pitchFamily="50" charset="-128"/>
                          <a:ea typeface="Meiryo UI" panose="020B0604030504040204" pitchFamily="50" charset="-128"/>
                        </a:rPr>
                        <a:t>基本方針７　</a:t>
                      </a:r>
                      <a:endParaRPr kumimoji="1" lang="en-US" altLang="ja-JP" sz="1400" b="1" dirty="0" smtClean="0">
                        <a:latin typeface="Meiryo UI" panose="020B0604030504040204" pitchFamily="50" charset="-128"/>
                        <a:ea typeface="Meiryo UI" panose="020B0604030504040204" pitchFamily="50" charset="-128"/>
                      </a:endParaRPr>
                    </a:p>
                    <a:p>
                      <a:pPr algn="l"/>
                      <a:r>
                        <a:rPr kumimoji="1" lang="ja-JP" altLang="en-US" sz="1400" b="1" dirty="0" smtClean="0">
                          <a:latin typeface="Meiryo UI" panose="020B0604030504040204" pitchFamily="50" charset="-128"/>
                          <a:ea typeface="Meiryo UI" panose="020B0604030504040204" pitchFamily="50" charset="-128"/>
                        </a:rPr>
                        <a:t>学校の組織力向上と開かれた学校づくりをすすめます</a:t>
                      </a:r>
                    </a:p>
                    <a:p>
                      <a:pPr algn="l"/>
                      <a:r>
                        <a:rPr kumimoji="1" lang="ja-JP" altLang="en-US" sz="1400" dirty="0" smtClean="0">
                          <a:latin typeface="Meiryo UI" panose="020B0604030504040204" pitchFamily="50" charset="-128"/>
                          <a:ea typeface="Meiryo UI" panose="020B0604030504040204" pitchFamily="50" charset="-128"/>
                        </a:rPr>
                        <a:t>・校長マネジメントによる学校経営の推進</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・地域・保護者との連携による開かれた学校づくり</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・校務の効率化</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・私立学校における開かれた学校運営に向けた取組みの促進</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400" dirty="0" smtClean="0">
                          <a:latin typeface="Meiryo UI" panose="020B0604030504040204" pitchFamily="50" charset="-128"/>
                          <a:ea typeface="Meiryo UI" panose="020B0604030504040204" pitchFamily="50" charset="-128"/>
                        </a:rPr>
                        <a:t>○教員の平均時間外在校時間は減少傾向であるが、目標</a:t>
                      </a:r>
                      <a:r>
                        <a:rPr kumimoji="1" lang="en-US" altLang="ja-JP" sz="1400" dirty="0" smtClean="0">
                          <a:latin typeface="Meiryo UI" panose="020B0604030504040204" pitchFamily="50" charset="-128"/>
                          <a:ea typeface="Meiryo UI" panose="020B0604030504040204" pitchFamily="50" charset="-128"/>
                        </a:rPr>
                        <a:t>(360</a:t>
                      </a:r>
                      <a:r>
                        <a:rPr kumimoji="1" lang="ja-JP" altLang="en-US" sz="1400" dirty="0" smtClean="0">
                          <a:latin typeface="Meiryo UI" panose="020B0604030504040204" pitchFamily="50" charset="-128"/>
                          <a:ea typeface="Meiryo UI" panose="020B0604030504040204" pitchFamily="50" charset="-128"/>
                        </a:rPr>
                        <a:t>時間以　</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　内</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err="1" smtClean="0">
                          <a:latin typeface="Meiryo UI" panose="020B0604030504040204" pitchFamily="50" charset="-128"/>
                          <a:ea typeface="Meiryo UI" panose="020B0604030504040204" pitchFamily="50" charset="-128"/>
                        </a:rPr>
                        <a:t>には</a:t>
                      </a:r>
                      <a:r>
                        <a:rPr kumimoji="1" lang="ja-JP" altLang="en-US" sz="1400" dirty="0" smtClean="0">
                          <a:latin typeface="Meiryo UI" panose="020B0604030504040204" pitchFamily="50" charset="-128"/>
                          <a:ea typeface="Meiryo UI" panose="020B0604030504040204" pitchFamily="50" charset="-128"/>
                        </a:rPr>
                        <a:t>達していない。　</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　</a:t>
                      </a:r>
                      <a:r>
                        <a:rPr kumimoji="1" lang="en-US" altLang="ja-JP" sz="1300" dirty="0" smtClean="0">
                          <a:latin typeface="Meiryo UI" panose="020B0604030504040204" pitchFamily="50" charset="-128"/>
                          <a:ea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rPr>
                        <a:t>府立高校教員</a:t>
                      </a:r>
                      <a:r>
                        <a:rPr kumimoji="1" lang="en-US" altLang="ja-JP" sz="1300" dirty="0" smtClean="0">
                          <a:latin typeface="Meiryo UI" panose="020B0604030504040204" pitchFamily="50" charset="-128"/>
                          <a:ea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rPr>
                        <a:t>全日制</a:t>
                      </a:r>
                      <a:r>
                        <a:rPr kumimoji="1" lang="en-US" altLang="ja-JP" sz="1300" dirty="0" smtClean="0">
                          <a:latin typeface="Meiryo UI" panose="020B0604030504040204" pitchFamily="50" charset="-128"/>
                          <a:ea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rPr>
                        <a:t>の年間</a:t>
                      </a:r>
                      <a:r>
                        <a:rPr kumimoji="1" lang="en-US" altLang="ja-JP" sz="1300" dirty="0" smtClean="0">
                          <a:latin typeface="Meiryo UI" panose="020B0604030504040204" pitchFamily="50" charset="-128"/>
                          <a:ea typeface="Meiryo UI" panose="020B0604030504040204" pitchFamily="50" charset="-128"/>
                        </a:rPr>
                        <a:t>1</a:t>
                      </a:r>
                      <a:r>
                        <a:rPr kumimoji="1" lang="ja-JP" altLang="en-US" sz="1300" dirty="0" smtClean="0">
                          <a:latin typeface="Meiryo UI" panose="020B0604030504040204" pitchFamily="50" charset="-128"/>
                          <a:ea typeface="Meiryo UI" panose="020B0604030504040204" pitchFamily="50" charset="-128"/>
                        </a:rPr>
                        <a:t>人あたり平均時間外在校時間</a:t>
                      </a:r>
                      <a:r>
                        <a:rPr kumimoji="1" lang="en-US" altLang="ja-JP" sz="1300" dirty="0" smtClean="0">
                          <a:latin typeface="Meiryo UI" panose="020B0604030504040204" pitchFamily="50" charset="-128"/>
                          <a:ea typeface="Meiryo UI" panose="020B0604030504040204" pitchFamily="50" charset="-128"/>
                        </a:rPr>
                        <a:t>】385.7</a:t>
                      </a:r>
                      <a:r>
                        <a:rPr kumimoji="1" lang="ja-JP" altLang="en-US" sz="1300" dirty="0" smtClean="0">
                          <a:latin typeface="Meiryo UI" panose="020B0604030504040204" pitchFamily="50" charset="-128"/>
                          <a:ea typeface="Meiryo UI" panose="020B0604030504040204" pitchFamily="50" charset="-128"/>
                        </a:rPr>
                        <a:t>時間</a:t>
                      </a:r>
                      <a:endParaRPr kumimoji="1" lang="ja-JP" altLang="en-US" sz="13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1934286"/>
                  </a:ext>
                </a:extLst>
              </a:tr>
              <a:tr h="929638">
                <a:tc>
                  <a:txBody>
                    <a:bodyPr/>
                    <a:lstStyle/>
                    <a:p>
                      <a:pPr algn="l">
                        <a:lnSpc>
                          <a:spcPts val="1900"/>
                        </a:lnSpc>
                        <a:spcAft>
                          <a:spcPts val="0"/>
                        </a:spcAft>
                      </a:pPr>
                      <a:r>
                        <a:rPr lang="ja-JP" altLang="en-US" sz="1400" b="1" kern="100" dirty="0" smtClean="0">
                          <a:effectLst/>
                          <a:latin typeface="Meiryo UI" panose="020B0604030504040204" pitchFamily="50" charset="-128"/>
                          <a:ea typeface="Meiryo UI" panose="020B0604030504040204" pitchFamily="50" charset="-128"/>
                          <a:cs typeface="Times New Roman" panose="02020603050405020304" pitchFamily="18" charset="0"/>
                        </a:rPr>
                        <a:t>基本方針８　安全で安心な学びの場をつくります</a:t>
                      </a:r>
                    </a:p>
                    <a:p>
                      <a:pPr algn="l">
                        <a:lnSpc>
                          <a:spcPts val="19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・府立学校の計画的な施設整備の推進</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9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・災害時に迅速に対応するための備えの充実</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9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・安全・安心な教育環境の整備</a:t>
                      </a:r>
                      <a:endParaRPr lang="en-US" altLang="ja-JP" sz="14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900"/>
                        </a:lnSpc>
                        <a:spcAft>
                          <a:spcPts val="0"/>
                        </a:spcAft>
                      </a:pPr>
                      <a:r>
                        <a:rPr lang="ja-JP" altLang="en-US" sz="1400" kern="100" dirty="0" smtClean="0">
                          <a:effectLst/>
                          <a:latin typeface="Meiryo UI" panose="020B0604030504040204" pitchFamily="50" charset="-128"/>
                          <a:ea typeface="Meiryo UI" panose="020B0604030504040204" pitchFamily="50" charset="-128"/>
                          <a:cs typeface="Times New Roman" panose="02020603050405020304" pitchFamily="18" charset="0"/>
                        </a:rPr>
                        <a:t>・私立学校における安全・安心対策の促進</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90170" marR="90170" marT="0" marB="0" anchor="ctr"/>
                </a:tc>
                <a:tc>
                  <a:txBody>
                    <a:bodyPr/>
                    <a:lstStyle/>
                    <a:p>
                      <a:pPr algn="l"/>
                      <a:r>
                        <a:rPr lang="ja-JP" altLang="en-US" sz="1400" dirty="0" smtClean="0">
                          <a:latin typeface="Meiryo UI" panose="020B0604030504040204" pitchFamily="50" charset="-128"/>
                          <a:ea typeface="Meiryo UI" panose="020B0604030504040204" pitchFamily="50" charset="-128"/>
                        </a:rPr>
                        <a:t>○地域と連携した、自然災害を想定した避難訓練の実施率は公立小・中・</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高・支援学校とも目標値との差が大きい。</a:t>
                      </a:r>
                    </a:p>
                    <a:p>
                      <a:pPr algn="l"/>
                      <a:r>
                        <a:rPr lang="ja-JP" altLang="en-US" sz="1300" dirty="0" smtClean="0">
                          <a:latin typeface="Meiryo UI" panose="020B0604030504040204" pitchFamily="50" charset="-128"/>
                          <a:ea typeface="Meiryo UI" panose="020B0604030504040204" pitchFamily="50" charset="-128"/>
                        </a:rPr>
                        <a:t>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避難訓練の実施率</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小・</a:t>
                      </a:r>
                      <a:r>
                        <a:rPr lang="en-US" altLang="ja-JP" sz="1300" dirty="0" smtClean="0">
                          <a:latin typeface="Meiryo UI" panose="020B0604030504040204" pitchFamily="50" charset="-128"/>
                          <a:ea typeface="Meiryo UI" panose="020B0604030504040204" pitchFamily="50" charset="-128"/>
                        </a:rPr>
                        <a:t>50.3%(</a:t>
                      </a:r>
                      <a:r>
                        <a:rPr lang="ja-JP" altLang="en-US" sz="1300" dirty="0" smtClean="0">
                          <a:latin typeface="Meiryo UI" panose="020B0604030504040204" pitchFamily="50" charset="-128"/>
                          <a:ea typeface="Meiryo UI" panose="020B0604030504040204" pitchFamily="50" charset="-128"/>
                        </a:rPr>
                        <a:t>目標</a:t>
                      </a:r>
                      <a:r>
                        <a:rPr lang="en-US" altLang="ja-JP" sz="1300" dirty="0" smtClean="0">
                          <a:latin typeface="Meiryo UI" panose="020B0604030504040204" pitchFamily="50" charset="-128"/>
                          <a:ea typeface="Meiryo UI" panose="020B0604030504040204" pitchFamily="50" charset="-128"/>
                        </a:rPr>
                        <a:t>60%)</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中・</a:t>
                      </a:r>
                      <a:r>
                        <a:rPr lang="en-US" altLang="ja-JP" sz="1300" dirty="0" smtClean="0">
                          <a:latin typeface="Meiryo UI" panose="020B0604030504040204" pitchFamily="50" charset="-128"/>
                          <a:ea typeface="Meiryo UI" panose="020B0604030504040204" pitchFamily="50" charset="-128"/>
                        </a:rPr>
                        <a:t>16.0%(</a:t>
                      </a:r>
                      <a:r>
                        <a:rPr lang="ja-JP" altLang="en-US" sz="1300" dirty="0" smtClean="0">
                          <a:latin typeface="Meiryo UI" panose="020B0604030504040204" pitchFamily="50" charset="-128"/>
                          <a:ea typeface="Meiryo UI" panose="020B0604030504040204" pitchFamily="50" charset="-128"/>
                        </a:rPr>
                        <a:t>目標</a:t>
                      </a:r>
                      <a:r>
                        <a:rPr lang="en-US" altLang="ja-JP" sz="1300" dirty="0" smtClean="0">
                          <a:latin typeface="Meiryo UI" panose="020B0604030504040204" pitchFamily="50" charset="-128"/>
                          <a:ea typeface="Meiryo UI" panose="020B0604030504040204" pitchFamily="50" charset="-128"/>
                        </a:rPr>
                        <a:t>50%)</a:t>
                      </a:r>
                      <a:r>
                        <a:rPr lang="ja-JP" altLang="en-US" sz="1300" dirty="0" err="1" smtClean="0">
                          <a:latin typeface="Meiryo UI" panose="020B0604030504040204" pitchFamily="50" charset="-128"/>
                          <a:ea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endParaRPr>
                    </a:p>
                    <a:p>
                      <a:pPr algn="l"/>
                      <a:r>
                        <a:rPr lang="ja-JP" altLang="en-US" sz="1300" dirty="0" smtClean="0">
                          <a:latin typeface="Meiryo UI" panose="020B0604030504040204" pitchFamily="50" charset="-128"/>
                          <a:ea typeface="Meiryo UI" panose="020B0604030504040204" pitchFamily="50" charset="-128"/>
                        </a:rPr>
                        <a:t>　　高・</a:t>
                      </a:r>
                      <a:r>
                        <a:rPr lang="en-US" altLang="ja-JP" sz="1300" dirty="0" smtClean="0">
                          <a:latin typeface="Meiryo UI" panose="020B0604030504040204" pitchFamily="50" charset="-128"/>
                          <a:ea typeface="Meiryo UI" panose="020B0604030504040204" pitchFamily="50" charset="-128"/>
                        </a:rPr>
                        <a:t>15.7%(</a:t>
                      </a:r>
                      <a:r>
                        <a:rPr lang="ja-JP" altLang="en-US" sz="1300" dirty="0" smtClean="0">
                          <a:latin typeface="Meiryo UI" panose="020B0604030504040204" pitchFamily="50" charset="-128"/>
                          <a:ea typeface="Meiryo UI" panose="020B0604030504040204" pitchFamily="50" charset="-128"/>
                        </a:rPr>
                        <a:t>目標</a:t>
                      </a:r>
                      <a:r>
                        <a:rPr lang="en-US" altLang="ja-JP" sz="1300" dirty="0" smtClean="0">
                          <a:latin typeface="Meiryo UI" panose="020B0604030504040204" pitchFamily="50" charset="-128"/>
                          <a:ea typeface="Meiryo UI" panose="020B0604030504040204" pitchFamily="50" charset="-128"/>
                        </a:rPr>
                        <a:t>40%)</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支援・</a:t>
                      </a:r>
                      <a:r>
                        <a:rPr lang="en-US" altLang="ja-JP" sz="1300" dirty="0" smtClean="0">
                          <a:latin typeface="Meiryo UI" panose="020B0604030504040204" pitchFamily="50" charset="-128"/>
                          <a:ea typeface="Meiryo UI" panose="020B0604030504040204" pitchFamily="50" charset="-128"/>
                        </a:rPr>
                        <a:t>36.2%(</a:t>
                      </a:r>
                      <a:r>
                        <a:rPr lang="ja-JP" altLang="en-US" sz="1300" dirty="0" smtClean="0">
                          <a:latin typeface="Meiryo UI" panose="020B0604030504040204" pitchFamily="50" charset="-128"/>
                          <a:ea typeface="Meiryo UI" panose="020B0604030504040204" pitchFamily="50" charset="-128"/>
                        </a:rPr>
                        <a:t>目標</a:t>
                      </a:r>
                      <a:r>
                        <a:rPr lang="en-US" altLang="ja-JP" sz="1300" dirty="0" smtClean="0">
                          <a:latin typeface="Meiryo UI" panose="020B0604030504040204" pitchFamily="50" charset="-128"/>
                          <a:ea typeface="Meiryo UI" panose="020B0604030504040204" pitchFamily="50" charset="-128"/>
                        </a:rPr>
                        <a:t>50%)</a:t>
                      </a:r>
                    </a:p>
                    <a:p>
                      <a:pPr algn="l"/>
                      <a:r>
                        <a:rPr lang="ja-JP" altLang="en-US" sz="1400" dirty="0" smtClean="0">
                          <a:latin typeface="Meiryo UI" panose="020B0604030504040204" pitchFamily="50" charset="-128"/>
                          <a:ea typeface="Meiryo UI" panose="020B0604030504040204" pitchFamily="50" charset="-128"/>
                        </a:rPr>
                        <a:t>○私立学校の耐震化率は上昇傾向にあるものの目標</a:t>
                      </a:r>
                      <a:r>
                        <a:rPr lang="en-US" altLang="ja-JP" sz="1400" dirty="0" smtClean="0">
                          <a:latin typeface="Meiryo UI" panose="020B0604030504040204" pitchFamily="50" charset="-128"/>
                          <a:ea typeface="Meiryo UI" panose="020B0604030504040204" pitchFamily="50" charset="-128"/>
                        </a:rPr>
                        <a:t>(95%)</a:t>
                      </a:r>
                      <a:r>
                        <a:rPr lang="ja-JP" altLang="en-US" sz="1400" dirty="0" err="1" smtClean="0">
                          <a:latin typeface="Meiryo UI" panose="020B0604030504040204" pitchFamily="50" charset="-128"/>
                          <a:ea typeface="Meiryo UI" panose="020B0604030504040204" pitchFamily="50" charset="-128"/>
                        </a:rPr>
                        <a:t>には</a:t>
                      </a:r>
                      <a:r>
                        <a:rPr lang="ja-JP" altLang="en-US" sz="1400" dirty="0" smtClean="0">
                          <a:latin typeface="Meiryo UI" panose="020B0604030504040204" pitchFamily="50" charset="-128"/>
                          <a:ea typeface="Meiryo UI" panose="020B0604030504040204" pitchFamily="50" charset="-128"/>
                        </a:rPr>
                        <a:t>達してい</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ない。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耐震化率</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幼</a:t>
                      </a:r>
                      <a:r>
                        <a:rPr lang="en-US" altLang="ja-JP" sz="1300" dirty="0" smtClean="0">
                          <a:latin typeface="Meiryo UI" panose="020B0604030504040204" pitchFamily="50" charset="-128"/>
                          <a:ea typeface="Meiryo UI" panose="020B0604030504040204" pitchFamily="50" charset="-128"/>
                        </a:rPr>
                        <a:t>87.8%</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小</a:t>
                      </a:r>
                      <a:r>
                        <a:rPr lang="en-US" altLang="ja-JP" sz="1300" dirty="0" smtClean="0">
                          <a:latin typeface="Meiryo UI" panose="020B0604030504040204" pitchFamily="50" charset="-128"/>
                          <a:ea typeface="Meiryo UI" panose="020B0604030504040204" pitchFamily="50" charset="-128"/>
                        </a:rPr>
                        <a:t>97.0%</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中</a:t>
                      </a:r>
                      <a:r>
                        <a:rPr lang="en-US" altLang="ja-JP" sz="1300" dirty="0" smtClean="0">
                          <a:latin typeface="Meiryo UI" panose="020B0604030504040204" pitchFamily="50" charset="-128"/>
                          <a:ea typeface="Meiryo UI" panose="020B0604030504040204" pitchFamily="50" charset="-128"/>
                        </a:rPr>
                        <a:t>92.5%</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高</a:t>
                      </a:r>
                      <a:r>
                        <a:rPr lang="en-US" altLang="ja-JP" sz="1300" dirty="0" smtClean="0">
                          <a:latin typeface="Meiryo UI" panose="020B0604030504040204" pitchFamily="50" charset="-128"/>
                          <a:ea typeface="Meiryo UI" panose="020B0604030504040204" pitchFamily="50" charset="-128"/>
                        </a:rPr>
                        <a:t>85.6%</a:t>
                      </a:r>
                      <a:r>
                        <a:rPr lang="ja-JP" altLang="en-US" sz="1300" dirty="0" err="1" smtClean="0">
                          <a:latin typeface="Meiryo UI" panose="020B0604030504040204" pitchFamily="50" charset="-128"/>
                          <a:ea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endParaRPr>
                    </a:p>
                    <a:p>
                      <a:pPr algn="l"/>
                      <a:r>
                        <a:rPr lang="ja-JP" altLang="en-US" sz="1300" dirty="0" smtClean="0">
                          <a:latin typeface="Meiryo UI" panose="020B0604030504040204" pitchFamily="50" charset="-128"/>
                          <a:ea typeface="Meiryo UI" panose="020B0604030504040204" pitchFamily="50" charset="-128"/>
                        </a:rPr>
                        <a:t>　　高等専修学校</a:t>
                      </a:r>
                      <a:r>
                        <a:rPr lang="en-US" altLang="ja-JP" sz="1300" dirty="0" smtClean="0">
                          <a:latin typeface="Meiryo UI" panose="020B0604030504040204" pitchFamily="50" charset="-128"/>
                          <a:ea typeface="Meiryo UI" panose="020B0604030504040204" pitchFamily="50" charset="-128"/>
                        </a:rPr>
                        <a:t>92.7%※H29</a:t>
                      </a:r>
                    </a:p>
                  </a:txBody>
                  <a:tcPr anchor="ctr"/>
                </a:tc>
                <a:extLst>
                  <a:ext uri="{0D108BD9-81ED-4DB2-BD59-A6C34878D82A}">
                    <a16:rowId xmlns:a16="http://schemas.microsoft.com/office/drawing/2014/main" val="273413715"/>
                  </a:ext>
                </a:extLst>
              </a:tr>
              <a:tr h="1080000">
                <a:tc>
                  <a:txBody>
                    <a:bodyPr/>
                    <a:lstStyle/>
                    <a:p>
                      <a:pPr algn="l"/>
                      <a:r>
                        <a:rPr lang="ja-JP" altLang="en-US" sz="1400" b="1" dirty="0" smtClean="0">
                          <a:latin typeface="Meiryo UI" panose="020B0604030504040204" pitchFamily="50" charset="-128"/>
                          <a:ea typeface="Meiryo UI" panose="020B0604030504040204" pitchFamily="50" charset="-128"/>
                        </a:rPr>
                        <a:t>基本方針９　</a:t>
                      </a:r>
                      <a:endParaRPr lang="en-US" altLang="ja-JP" sz="1400" b="1" dirty="0" smtClean="0">
                        <a:latin typeface="Meiryo UI" panose="020B0604030504040204" pitchFamily="50" charset="-128"/>
                        <a:ea typeface="Meiryo UI" panose="020B0604030504040204" pitchFamily="50" charset="-128"/>
                      </a:endParaRPr>
                    </a:p>
                    <a:p>
                      <a:pPr algn="l"/>
                      <a:r>
                        <a:rPr lang="ja-JP" altLang="en-US" sz="1400" b="1" dirty="0" smtClean="0">
                          <a:latin typeface="Meiryo UI" panose="020B0604030504040204" pitchFamily="50" charset="-128"/>
                          <a:ea typeface="Meiryo UI" panose="020B0604030504040204" pitchFamily="50" charset="-128"/>
                        </a:rPr>
                        <a:t>地域の教育コミュニティづくりと家庭教育を支援します</a:t>
                      </a:r>
                    </a:p>
                    <a:p>
                      <a:pPr algn="l"/>
                      <a:r>
                        <a:rPr lang="ja-JP" altLang="en-US" sz="1400" dirty="0" smtClean="0">
                          <a:latin typeface="Meiryo UI" panose="020B0604030504040204" pitchFamily="50" charset="-128"/>
                          <a:ea typeface="Meiryo UI" panose="020B0604030504040204" pitchFamily="50" charset="-128"/>
                        </a:rPr>
                        <a:t>・教育コミュニティづくりと活動を支えるための条件整備</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・豊かなつながりの中での家庭教育支援</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・人格形成の基礎を担う幼児教育の充実</a:t>
                      </a:r>
                    </a:p>
                  </a:txBody>
                  <a:tcPr anchor="ctr"/>
                </a:tc>
                <a:tc>
                  <a:txBody>
                    <a:bodyPr/>
                    <a:lstStyle/>
                    <a:p>
                      <a:pPr algn="l"/>
                      <a:r>
                        <a:rPr lang="ja-JP" altLang="en-US" sz="1400" dirty="0" smtClean="0">
                          <a:latin typeface="Meiryo UI" panose="020B0604030504040204" pitchFamily="50" charset="-128"/>
                          <a:ea typeface="Meiryo UI" panose="020B0604030504040204" pitchFamily="50" charset="-128"/>
                        </a:rPr>
                        <a:t>○幼児教育アドバイザーの認定者数は増加しているものの、目標</a:t>
                      </a:r>
                      <a:r>
                        <a:rPr lang="en-US" altLang="ja-JP" sz="1400" dirty="0" smtClean="0">
                          <a:latin typeface="Meiryo UI" panose="020B0604030504040204" pitchFamily="50" charset="-128"/>
                          <a:ea typeface="Meiryo UI" panose="020B0604030504040204" pitchFamily="50" charset="-128"/>
                        </a:rPr>
                        <a:t>(500</a:t>
                      </a:r>
                      <a:r>
                        <a:rPr lang="ja-JP" altLang="en-US" sz="1400" dirty="0" smtClean="0">
                          <a:latin typeface="Meiryo UI" panose="020B0604030504040204" pitchFamily="50" charset="-128"/>
                          <a:ea typeface="Meiryo UI" panose="020B0604030504040204" pitchFamily="50" charset="-128"/>
                        </a:rPr>
                        <a:t>名</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に</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は達していない。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幼児教育アドバイザー認定者数</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累計</a:t>
                      </a:r>
                      <a:r>
                        <a:rPr lang="en-US" altLang="ja-JP" sz="1300" dirty="0" smtClean="0">
                          <a:latin typeface="Meiryo UI" panose="020B0604030504040204" pitchFamily="50" charset="-128"/>
                          <a:ea typeface="Meiryo UI" panose="020B0604030504040204" pitchFamily="50" charset="-128"/>
                        </a:rPr>
                        <a:t>370</a:t>
                      </a:r>
                      <a:r>
                        <a:rPr lang="ja-JP" altLang="en-US" sz="1300" dirty="0" smtClean="0">
                          <a:latin typeface="Meiryo UI" panose="020B0604030504040204" pitchFamily="50" charset="-128"/>
                          <a:ea typeface="Meiryo UI" panose="020B0604030504040204" pitchFamily="50" charset="-128"/>
                        </a:rPr>
                        <a:t>名</a:t>
                      </a:r>
                      <a:endParaRPr lang="en-US" altLang="ja-JP" sz="13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062820782"/>
                  </a:ext>
                </a:extLst>
              </a:tr>
              <a:tr h="859962">
                <a:tc>
                  <a:txBody>
                    <a:bodyPr/>
                    <a:lstStyle/>
                    <a:p>
                      <a:pPr algn="l"/>
                      <a:r>
                        <a:rPr lang="ja-JP" altLang="en-US" sz="1400" b="1" dirty="0" smtClean="0">
                          <a:latin typeface="Meiryo UI" panose="020B0604030504040204" pitchFamily="50" charset="-128"/>
                          <a:ea typeface="Meiryo UI" panose="020B0604030504040204" pitchFamily="50" charset="-128"/>
                        </a:rPr>
                        <a:t>基本方針</a:t>
                      </a:r>
                      <a:r>
                        <a:rPr lang="en-US" altLang="ja-JP" sz="1400" b="1" dirty="0" smtClean="0">
                          <a:latin typeface="Meiryo UI" panose="020B0604030504040204" pitchFamily="50" charset="-128"/>
                          <a:ea typeface="Meiryo UI" panose="020B0604030504040204" pitchFamily="50" charset="-128"/>
                        </a:rPr>
                        <a:t>10</a:t>
                      </a:r>
                      <a:r>
                        <a:rPr lang="ja-JP" altLang="en-US" sz="1400" b="1" dirty="0" smtClean="0">
                          <a:latin typeface="Meiryo UI" panose="020B0604030504040204" pitchFamily="50" charset="-128"/>
                          <a:ea typeface="Meiryo UI" panose="020B0604030504040204" pitchFamily="50" charset="-128"/>
                        </a:rPr>
                        <a:t>　私立学校の振興を図ります</a:t>
                      </a:r>
                    </a:p>
                    <a:p>
                      <a:pPr algn="l"/>
                      <a:r>
                        <a:rPr lang="ja-JP" altLang="en-US" sz="1400" dirty="0" smtClean="0">
                          <a:latin typeface="Meiryo UI" panose="020B0604030504040204" pitchFamily="50" charset="-128"/>
                          <a:ea typeface="Meiryo UI" panose="020B0604030504040204" pitchFamily="50" charset="-128"/>
                        </a:rPr>
                        <a:t>・私立幼稚園における取組みの促進</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・私立小・中学校における取組みの促進</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・特色・魅力ある私立高校づくりの支援</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・専修学校・各種学校における取組みの</a:t>
                      </a:r>
                      <a:r>
                        <a:rPr lang="ja-JP" altLang="en-US" sz="1400" dirty="0" smtClean="0">
                          <a:solidFill>
                            <a:schemeClr val="tx1"/>
                          </a:solidFill>
                          <a:latin typeface="Meiryo UI" panose="020B0604030504040204" pitchFamily="50" charset="-128"/>
                          <a:ea typeface="Meiryo UI" panose="020B0604030504040204" pitchFamily="50" charset="-128"/>
                        </a:rPr>
                        <a:t>促進　など</a:t>
                      </a:r>
                      <a:endParaRPr lang="en-US" altLang="ja-JP" sz="1400" dirty="0" smtClean="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lang="ja-JP" altLang="en-US" sz="1400" dirty="0" smtClean="0">
                          <a:latin typeface="Meiryo UI" panose="020B0604030504040204" pitchFamily="50" charset="-128"/>
                          <a:ea typeface="Meiryo UI" panose="020B0604030504040204" pitchFamily="50" charset="-128"/>
                        </a:rPr>
                        <a:t>○専修学校生の就職率は、目標である全国水準を下回っており、全国との</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差は拡大傾向。　</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専修学校生の就職率</a:t>
                      </a:r>
                      <a:r>
                        <a:rPr lang="en-US" altLang="ja-JP" sz="1300" dirty="0" smtClean="0">
                          <a:latin typeface="Meiryo UI" panose="020B0604030504040204" pitchFamily="50" charset="-128"/>
                          <a:ea typeface="Meiryo UI" panose="020B0604030504040204" pitchFamily="50" charset="-128"/>
                        </a:rPr>
                        <a:t>】69.9%〔75.5%〕※H29</a:t>
                      </a:r>
                      <a:endParaRPr lang="ja-JP" altLang="en-US" sz="13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54137065"/>
                  </a:ext>
                </a:extLst>
              </a:tr>
            </a:tbl>
          </a:graphicData>
        </a:graphic>
      </p:graphicFrame>
      <p:sp>
        <p:nvSpPr>
          <p:cNvPr id="7" name="スライド番号プレースホルダー 5"/>
          <p:cNvSpPr>
            <a:spLocks noGrp="1"/>
          </p:cNvSpPr>
          <p:nvPr>
            <p:ph type="sldNum" sz="quarter" idx="12"/>
          </p:nvPr>
        </p:nvSpPr>
        <p:spPr>
          <a:xfrm>
            <a:off x="7560609" y="6491249"/>
            <a:ext cx="2228850" cy="365125"/>
          </a:xfrm>
        </p:spPr>
        <p:txBody>
          <a:bodyPr/>
          <a:lstStyle/>
          <a:p>
            <a:fld id="{471287B2-7EB1-410B-BA1A-45E66ACB56F7}" type="slidenum">
              <a:rPr kumimoji="1" lang="ja-JP" altLang="en-US" smtClean="0"/>
              <a:t>4</a:t>
            </a:fld>
            <a:endParaRPr kumimoji="1" lang="ja-JP" altLang="en-US"/>
          </a:p>
        </p:txBody>
      </p:sp>
      <p:sp>
        <p:nvSpPr>
          <p:cNvPr id="8" name="テキスト ボックス 7"/>
          <p:cNvSpPr txBox="1"/>
          <p:nvPr/>
        </p:nvSpPr>
        <p:spPr>
          <a:xfrm>
            <a:off x="5280691" y="6541601"/>
            <a:ext cx="4526483"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数値</a:t>
            </a:r>
            <a:r>
              <a:rPr kumimoji="1" lang="ja-JP" altLang="en-US" sz="1200" dirty="0">
                <a:latin typeface="Meiryo UI" panose="020B0604030504040204" pitchFamily="50" charset="-128"/>
                <a:ea typeface="Meiryo UI" panose="020B0604030504040204" pitchFamily="50" charset="-128"/>
              </a:rPr>
              <a:t>は特記がない場合は</a:t>
            </a:r>
            <a:r>
              <a:rPr kumimoji="1" lang="en-US" altLang="ja-JP" sz="1200" dirty="0">
                <a:latin typeface="Meiryo UI" panose="020B0604030504040204" pitchFamily="50" charset="-128"/>
                <a:ea typeface="Meiryo UI" panose="020B0604030504040204" pitchFamily="50" charset="-128"/>
              </a:rPr>
              <a:t>H30</a:t>
            </a:r>
            <a:r>
              <a:rPr kumimoji="1" lang="ja-JP" altLang="en-US" sz="1200" dirty="0">
                <a:latin typeface="Meiryo UI" panose="020B0604030504040204" pitchFamily="50" charset="-128"/>
                <a:ea typeface="Meiryo UI" panose="020B0604030504040204" pitchFamily="50" charset="-128"/>
              </a:rPr>
              <a:t>年度実績。</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内は全国平均数値</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83571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645459" y="1832629"/>
            <a:ext cx="8872028" cy="2604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900"/>
              </a:lnSpc>
            </a:pPr>
            <a:r>
              <a:rPr kumimoji="1" lang="ja-JP" altLang="en-US" sz="2000" dirty="0" smtClean="0">
                <a:latin typeface="Meiryo UI" panose="020B0604030504040204" pitchFamily="50" charset="-128"/>
                <a:ea typeface="Meiryo UI" panose="020B0604030504040204" pitchFamily="50" charset="-128"/>
              </a:rPr>
              <a:t>○　多様</a:t>
            </a:r>
            <a:r>
              <a:rPr kumimoji="1" lang="ja-JP" altLang="en-US" sz="2000" dirty="0">
                <a:latin typeface="Meiryo UI" panose="020B0604030504040204" pitchFamily="50" charset="-128"/>
                <a:ea typeface="Meiryo UI" panose="020B0604030504040204" pitchFamily="50" charset="-128"/>
              </a:rPr>
              <a:t>で大量の情報を収集、整理・分析、まとめ表現をすることなどができ</a:t>
            </a:r>
            <a:r>
              <a:rPr kumimoji="1" lang="ja-JP" altLang="en-US" sz="2000" dirty="0" smtClean="0">
                <a:latin typeface="Meiryo UI" panose="020B0604030504040204" pitchFamily="50" charset="-128"/>
                <a:ea typeface="Meiryo UI" panose="020B0604030504040204" pitchFamily="50" charset="-128"/>
              </a:rPr>
              <a:t>、</a:t>
            </a:r>
            <a:endParaRPr kumimoji="1" lang="en-US" altLang="ja-JP" sz="2000" dirty="0" smtClean="0">
              <a:latin typeface="Meiryo UI" panose="020B0604030504040204" pitchFamily="50" charset="-128"/>
              <a:ea typeface="Meiryo UI" panose="020B0604030504040204" pitchFamily="50" charset="-128"/>
            </a:endParaRPr>
          </a:p>
          <a:p>
            <a:pPr>
              <a:lnSpc>
                <a:spcPts val="2900"/>
              </a:lnSpc>
            </a:pPr>
            <a:r>
              <a:rPr kumimoji="1" lang="ja-JP" altLang="en-US" sz="2000" dirty="0">
                <a:latin typeface="Meiryo UI" panose="020B0604030504040204" pitchFamily="50" charset="-128"/>
                <a:ea typeface="Meiryo UI" panose="020B0604030504040204" pitchFamily="50" charset="-128"/>
              </a:rPr>
              <a:t>　</a:t>
            </a:r>
            <a:r>
              <a:rPr kumimoji="1" lang="ja-JP" altLang="en-US" sz="2000" dirty="0" smtClean="0">
                <a:latin typeface="Meiryo UI" panose="020B0604030504040204" pitchFamily="50" charset="-128"/>
                <a:ea typeface="Meiryo UI" panose="020B0604030504040204" pitchFamily="50" charset="-128"/>
              </a:rPr>
              <a:t>　カスタマイズ</a:t>
            </a:r>
            <a:r>
              <a:rPr kumimoji="1" lang="ja-JP" altLang="en-US" sz="2000" dirty="0">
                <a:latin typeface="Meiryo UI" panose="020B0604030504040204" pitchFamily="50" charset="-128"/>
                <a:ea typeface="Meiryo UI" panose="020B0604030504040204" pitchFamily="50" charset="-128"/>
              </a:rPr>
              <a:t>が</a:t>
            </a:r>
            <a:r>
              <a:rPr kumimoji="1" lang="ja-JP" altLang="en-US" sz="2000" dirty="0" smtClean="0">
                <a:latin typeface="Meiryo UI" panose="020B0604030504040204" pitchFamily="50" charset="-128"/>
                <a:ea typeface="Meiryo UI" panose="020B0604030504040204" pitchFamily="50" charset="-128"/>
              </a:rPr>
              <a:t>容易</a:t>
            </a:r>
            <a:endParaRPr kumimoji="1" lang="en-US" altLang="ja-JP" sz="2000" dirty="0">
              <a:latin typeface="Meiryo UI" panose="020B0604030504040204" pitchFamily="50" charset="-128"/>
              <a:ea typeface="Meiryo UI" panose="020B0604030504040204" pitchFamily="50" charset="-128"/>
            </a:endParaRPr>
          </a:p>
          <a:p>
            <a:pPr>
              <a:lnSpc>
                <a:spcPts val="2900"/>
              </a:lnSpc>
            </a:pPr>
            <a:r>
              <a:rPr kumimoji="1" lang="ja-JP" altLang="en-US" sz="2000" dirty="0" smtClean="0">
                <a:latin typeface="Meiryo UI" panose="020B0604030504040204" pitchFamily="50" charset="-128"/>
                <a:ea typeface="Meiryo UI" panose="020B0604030504040204" pitchFamily="50" charset="-128"/>
              </a:rPr>
              <a:t>○　時間</a:t>
            </a:r>
            <a:r>
              <a:rPr kumimoji="1" lang="ja-JP" altLang="en-US" sz="2000" dirty="0">
                <a:latin typeface="Meiryo UI" panose="020B0604030504040204" pitchFamily="50" charset="-128"/>
                <a:ea typeface="Meiryo UI" panose="020B0604030504040204" pitchFamily="50" charset="-128"/>
              </a:rPr>
              <a:t>や空間を問わずに、音声・画像・データ等を蓄積・送受信でき</a:t>
            </a:r>
            <a:r>
              <a:rPr kumimoji="1" lang="ja-JP" altLang="en-US" sz="2000" dirty="0" smtClean="0">
                <a:latin typeface="Meiryo UI" panose="020B0604030504040204" pitchFamily="50" charset="-128"/>
                <a:ea typeface="Meiryo UI" panose="020B0604030504040204" pitchFamily="50" charset="-128"/>
              </a:rPr>
              <a:t>、</a:t>
            </a:r>
            <a:endParaRPr kumimoji="1" lang="en-US" altLang="ja-JP" sz="2000" dirty="0" smtClean="0">
              <a:latin typeface="Meiryo UI" panose="020B0604030504040204" pitchFamily="50" charset="-128"/>
              <a:ea typeface="Meiryo UI" panose="020B0604030504040204" pitchFamily="50" charset="-128"/>
            </a:endParaRPr>
          </a:p>
          <a:p>
            <a:pPr>
              <a:lnSpc>
                <a:spcPts val="2900"/>
              </a:lnSpc>
            </a:pPr>
            <a:r>
              <a:rPr kumimoji="1" lang="ja-JP" altLang="en-US" sz="2000" dirty="0">
                <a:latin typeface="Meiryo UI" panose="020B0604030504040204" pitchFamily="50" charset="-128"/>
                <a:ea typeface="Meiryo UI" panose="020B0604030504040204" pitchFamily="50" charset="-128"/>
              </a:rPr>
              <a:t>　</a:t>
            </a:r>
            <a:r>
              <a:rPr kumimoji="1" lang="ja-JP" altLang="en-US" sz="2000" dirty="0" smtClean="0">
                <a:latin typeface="Meiryo UI" panose="020B0604030504040204" pitchFamily="50" charset="-128"/>
                <a:ea typeface="Meiryo UI" panose="020B0604030504040204" pitchFamily="50" charset="-128"/>
              </a:rPr>
              <a:t>　時間的</a:t>
            </a:r>
            <a:r>
              <a:rPr kumimoji="1" lang="ja-JP" altLang="en-US" sz="2000" dirty="0">
                <a:latin typeface="Meiryo UI" panose="020B0604030504040204" pitchFamily="50" charset="-128"/>
                <a:ea typeface="Meiryo UI" panose="020B0604030504040204" pitchFamily="50" charset="-128"/>
              </a:rPr>
              <a:t>・空間的制約を</a:t>
            </a:r>
            <a:r>
              <a:rPr kumimoji="1" lang="ja-JP" altLang="en-US" sz="2000" dirty="0" smtClean="0">
                <a:latin typeface="Meiryo UI" panose="020B0604030504040204" pitchFamily="50" charset="-128"/>
                <a:ea typeface="Meiryo UI" panose="020B0604030504040204" pitchFamily="50" charset="-128"/>
              </a:rPr>
              <a:t>超える</a:t>
            </a:r>
            <a:endParaRPr kumimoji="1" lang="ja-JP" altLang="en-US" sz="2000" dirty="0">
              <a:latin typeface="Meiryo UI" panose="020B0604030504040204" pitchFamily="50" charset="-128"/>
              <a:ea typeface="Meiryo UI" panose="020B0604030504040204" pitchFamily="50" charset="-128"/>
            </a:endParaRPr>
          </a:p>
          <a:p>
            <a:pPr>
              <a:lnSpc>
                <a:spcPts val="2900"/>
              </a:lnSpc>
            </a:pPr>
            <a:r>
              <a:rPr kumimoji="1" lang="ja-JP" altLang="en-US" sz="2000" dirty="0">
                <a:latin typeface="Meiryo UI" panose="020B0604030504040204" pitchFamily="50" charset="-128"/>
                <a:ea typeface="Meiryo UI" panose="020B0604030504040204" pitchFamily="50" charset="-128"/>
              </a:rPr>
              <a:t>○　距離に関わりなく相互に情報の発信・受信のやりとりができるという</a:t>
            </a:r>
            <a:r>
              <a:rPr kumimoji="1" lang="ja-JP" altLang="en-US" sz="2000" dirty="0" smtClean="0">
                <a:latin typeface="Meiryo UI" panose="020B0604030504040204" pitchFamily="50" charset="-128"/>
                <a:ea typeface="Meiryo UI" panose="020B0604030504040204" pitchFamily="50" charset="-128"/>
              </a:rPr>
              <a:t>、</a:t>
            </a:r>
            <a:endParaRPr kumimoji="1" lang="en-US" altLang="ja-JP" sz="2000" dirty="0" smtClean="0">
              <a:latin typeface="Meiryo UI" panose="020B0604030504040204" pitchFamily="50" charset="-128"/>
              <a:ea typeface="Meiryo UI" panose="020B0604030504040204" pitchFamily="50" charset="-128"/>
            </a:endParaRPr>
          </a:p>
          <a:p>
            <a:pPr>
              <a:lnSpc>
                <a:spcPts val="2900"/>
              </a:lnSpc>
            </a:pPr>
            <a:r>
              <a:rPr kumimoji="1" lang="ja-JP" altLang="en-US" sz="2000" dirty="0">
                <a:latin typeface="Meiryo UI" panose="020B0604030504040204" pitchFamily="50" charset="-128"/>
                <a:ea typeface="Meiryo UI" panose="020B0604030504040204" pitchFamily="50" charset="-128"/>
              </a:rPr>
              <a:t>　</a:t>
            </a:r>
            <a:r>
              <a:rPr kumimoji="1" lang="ja-JP" altLang="en-US" sz="2000" dirty="0" smtClean="0">
                <a:latin typeface="Meiryo UI" panose="020B0604030504040204" pitchFamily="50" charset="-128"/>
                <a:ea typeface="Meiryo UI" panose="020B0604030504040204" pitchFamily="50" charset="-128"/>
              </a:rPr>
              <a:t>　双方</a:t>
            </a:r>
            <a:r>
              <a:rPr kumimoji="1" lang="ja-JP" altLang="en-US" sz="2000" dirty="0">
                <a:latin typeface="Meiryo UI" panose="020B0604030504040204" pitchFamily="50" charset="-128"/>
                <a:ea typeface="Meiryo UI" panose="020B0604030504040204" pitchFamily="50" charset="-128"/>
              </a:rPr>
              <a:t>向性を</a:t>
            </a:r>
            <a:r>
              <a:rPr kumimoji="1" lang="ja-JP" altLang="en-US" sz="2000" dirty="0" smtClean="0">
                <a:latin typeface="Meiryo UI" panose="020B0604030504040204" pitchFamily="50" charset="-128"/>
                <a:ea typeface="Meiryo UI" panose="020B0604030504040204" pitchFamily="50" charset="-128"/>
              </a:rPr>
              <a:t>有する</a:t>
            </a:r>
            <a:endParaRPr kumimoji="1" lang="ja-JP" altLang="en-US" sz="20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71592" y="1463297"/>
            <a:ext cx="3683358"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【ICT</a:t>
            </a:r>
            <a:r>
              <a:rPr kumimoji="1" lang="ja-JP" altLang="en-US" dirty="0">
                <a:latin typeface="Meiryo UI" panose="020B0604030504040204" pitchFamily="50" charset="-128"/>
                <a:ea typeface="Meiryo UI" panose="020B0604030504040204" pitchFamily="50" charset="-128"/>
              </a:rPr>
              <a:t>の特性・強み</a:t>
            </a:r>
            <a:r>
              <a:rPr kumimoji="1" lang="en-US" altLang="ja-JP" dirty="0">
                <a:latin typeface="Meiryo UI" panose="020B0604030504040204" pitchFamily="50" charset="-128"/>
                <a:ea typeface="Meiryo UI" panose="020B0604030504040204" pitchFamily="50" charset="-128"/>
              </a:rPr>
              <a:t>】</a:t>
            </a:r>
          </a:p>
        </p:txBody>
      </p:sp>
      <p:sp>
        <p:nvSpPr>
          <p:cNvPr id="6" name="テキスト ボックス 5"/>
          <p:cNvSpPr txBox="1"/>
          <p:nvPr/>
        </p:nvSpPr>
        <p:spPr>
          <a:xfrm>
            <a:off x="256752" y="494701"/>
            <a:ext cx="9389523" cy="865237"/>
          </a:xfrm>
          <a:prstGeom prst="rect">
            <a:avLst/>
          </a:prstGeom>
          <a:solidFill>
            <a:schemeClr val="accent1">
              <a:lumMod val="40000"/>
              <a:lumOff val="60000"/>
            </a:schemeClr>
          </a:solidFill>
        </p:spPr>
        <p:txBody>
          <a:bodyPr wrap="square" rtlCol="0">
            <a:spAutoFit/>
          </a:bodyPr>
          <a:lstStyle/>
          <a:p>
            <a:pPr>
              <a:lnSpc>
                <a:spcPct val="150000"/>
              </a:lnSpc>
            </a:pPr>
            <a:r>
              <a:rPr kumimoji="1" lang="ja-JP" altLang="en-US" b="1" dirty="0" smtClean="0">
                <a:latin typeface="Meiryo UI" panose="020B0604030504040204" pitchFamily="50" charset="-128"/>
                <a:ea typeface="Meiryo UI" panose="020B0604030504040204" pitchFamily="50" charset="-128"/>
              </a:rPr>
              <a:t>後期事業計画の基本方針ごとの課題を踏まえ、</a:t>
            </a:r>
            <a:r>
              <a:rPr kumimoji="1" lang="en-US" altLang="ja-JP" b="1" dirty="0" smtClean="0">
                <a:latin typeface="Meiryo UI" panose="020B0604030504040204" pitchFamily="50" charset="-128"/>
                <a:ea typeface="Meiryo UI" panose="020B0604030504040204" pitchFamily="50" charset="-128"/>
              </a:rPr>
              <a:t>ICT</a:t>
            </a:r>
            <a:r>
              <a:rPr kumimoji="1" lang="ja-JP" altLang="en-US" b="1" dirty="0">
                <a:latin typeface="Meiryo UI" panose="020B0604030504040204" pitchFamily="50" charset="-128"/>
                <a:ea typeface="Meiryo UI" panose="020B0604030504040204" pitchFamily="50" charset="-128"/>
              </a:rPr>
              <a:t>の特性・強みを</a:t>
            </a:r>
            <a:r>
              <a:rPr kumimoji="1" lang="ja-JP" altLang="en-US" b="1" dirty="0" smtClean="0">
                <a:latin typeface="Meiryo UI" panose="020B0604030504040204" pitchFamily="50" charset="-128"/>
                <a:ea typeface="Meiryo UI" panose="020B0604030504040204" pitchFamily="50" charset="-128"/>
              </a:rPr>
              <a:t>活かして教育</a:t>
            </a:r>
            <a:r>
              <a:rPr kumimoji="1" lang="ja-JP" altLang="en-US" b="1" dirty="0">
                <a:latin typeface="Meiryo UI" panose="020B0604030504040204" pitchFamily="50" charset="-128"/>
                <a:ea typeface="Meiryo UI" panose="020B0604030504040204" pitchFamily="50" charset="-128"/>
              </a:rPr>
              <a:t>分野</a:t>
            </a:r>
            <a:r>
              <a:rPr kumimoji="1" lang="ja-JP" altLang="en-US" b="1" dirty="0" smtClean="0">
                <a:latin typeface="Meiryo UI" panose="020B0604030504040204" pitchFamily="50" charset="-128"/>
                <a:ea typeface="Meiryo UI" panose="020B0604030504040204" pitchFamily="50" charset="-128"/>
              </a:rPr>
              <a:t>の課題に</a:t>
            </a:r>
            <a:endParaRPr kumimoji="1" lang="en-US" altLang="ja-JP" b="1" dirty="0" smtClean="0">
              <a:latin typeface="Meiryo UI" panose="020B0604030504040204" pitchFamily="50" charset="-128"/>
              <a:ea typeface="Meiryo UI" panose="020B0604030504040204" pitchFamily="50" charset="-128"/>
            </a:endParaRPr>
          </a:p>
          <a:p>
            <a:pPr>
              <a:lnSpc>
                <a:spcPct val="150000"/>
              </a:lnSpc>
            </a:pPr>
            <a:r>
              <a:rPr kumimoji="1" lang="ja-JP" altLang="en-US" b="1" dirty="0" smtClean="0">
                <a:latin typeface="Meiryo UI" panose="020B0604030504040204" pitchFamily="50" charset="-128"/>
                <a:ea typeface="Meiryo UI" panose="020B0604030504040204" pitchFamily="50" charset="-128"/>
              </a:rPr>
              <a:t>対して</a:t>
            </a:r>
            <a:r>
              <a:rPr kumimoji="1" lang="ja-JP" altLang="en-US" b="1" dirty="0">
                <a:latin typeface="Meiryo UI" panose="020B0604030504040204" pitchFamily="50" charset="-128"/>
                <a:ea typeface="Meiryo UI" panose="020B0604030504040204" pitchFamily="50" charset="-128"/>
              </a:rPr>
              <a:t>どのようなアプローチができるか</a:t>
            </a:r>
            <a:r>
              <a:rPr kumimoji="1" lang="ja-JP" altLang="en-US" b="1" dirty="0" smtClean="0">
                <a:latin typeface="Meiryo UI" panose="020B0604030504040204" pitchFamily="50" charset="-128"/>
                <a:ea typeface="Meiryo UI" panose="020B0604030504040204" pitchFamily="50" charset="-128"/>
              </a:rPr>
              <a:t>、議論</a:t>
            </a:r>
            <a:r>
              <a:rPr kumimoji="1" lang="ja-JP" altLang="en-US" b="1" dirty="0">
                <a:latin typeface="Meiryo UI" panose="020B0604030504040204" pitchFamily="50" charset="-128"/>
                <a:ea typeface="Meiryo UI" panose="020B0604030504040204" pitchFamily="50" charset="-128"/>
              </a:rPr>
              <a:t>を行いたい</a:t>
            </a:r>
          </a:p>
        </p:txBody>
      </p:sp>
      <p:sp>
        <p:nvSpPr>
          <p:cNvPr id="7" name="角丸四角形 6"/>
          <p:cNvSpPr/>
          <p:nvPr/>
        </p:nvSpPr>
        <p:spPr>
          <a:xfrm>
            <a:off x="645459" y="5287739"/>
            <a:ext cx="8872028" cy="13331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900"/>
              </a:lnSpc>
            </a:pPr>
            <a:r>
              <a:rPr kumimoji="1" lang="ja-JP" altLang="en-US" sz="2000" dirty="0">
                <a:solidFill>
                  <a:schemeClr val="bg1"/>
                </a:solidFill>
                <a:latin typeface="Meiryo UI" panose="020B0604030504040204" pitchFamily="50" charset="-128"/>
                <a:ea typeface="Meiryo UI" panose="020B0604030504040204" pitchFamily="50" charset="-128"/>
              </a:rPr>
              <a:t>○　個別に最適で効果的な学びや支援</a:t>
            </a:r>
            <a:r>
              <a:rPr kumimoji="1" lang="ja-JP" altLang="en-US" sz="1600" dirty="0">
                <a:solidFill>
                  <a:schemeClr val="bg1"/>
                </a:solidFill>
                <a:latin typeface="Meiryo UI" panose="020B0604030504040204" pitchFamily="50" charset="-128"/>
                <a:ea typeface="Meiryo UI" panose="020B0604030504040204" pitchFamily="50" charset="-128"/>
              </a:rPr>
              <a:t>～個々の子供の状況を客観的・継続的に把握・共有</a:t>
            </a:r>
            <a:r>
              <a:rPr kumimoji="1" lang="ja-JP" altLang="en-US" sz="1600" dirty="0" smtClean="0">
                <a:solidFill>
                  <a:schemeClr val="bg1"/>
                </a:solidFill>
                <a:latin typeface="Meiryo UI" panose="020B0604030504040204" pitchFamily="50" charset="-128"/>
                <a:ea typeface="Meiryo UI" panose="020B0604030504040204" pitchFamily="50" charset="-128"/>
              </a:rPr>
              <a:t>～</a:t>
            </a:r>
            <a:endParaRPr kumimoji="1" lang="en-US" altLang="ja-JP" sz="1600" dirty="0" smtClean="0">
              <a:solidFill>
                <a:schemeClr val="bg1"/>
              </a:solidFill>
              <a:latin typeface="Meiryo UI" panose="020B0604030504040204" pitchFamily="50" charset="-128"/>
              <a:ea typeface="Meiryo UI" panose="020B0604030504040204" pitchFamily="50" charset="-128"/>
            </a:endParaRPr>
          </a:p>
          <a:p>
            <a:pPr>
              <a:lnSpc>
                <a:spcPts val="2900"/>
              </a:lnSpc>
            </a:pPr>
            <a:r>
              <a:rPr kumimoji="1" lang="ja-JP" altLang="en-US" sz="2000" dirty="0" smtClean="0">
                <a:solidFill>
                  <a:schemeClr val="bg1"/>
                </a:solidFill>
                <a:latin typeface="Meiryo UI" panose="020B0604030504040204" pitchFamily="50" charset="-128"/>
                <a:ea typeface="Meiryo UI" panose="020B0604030504040204" pitchFamily="50" charset="-128"/>
              </a:rPr>
              <a:t>○　学び</a:t>
            </a:r>
            <a:r>
              <a:rPr kumimoji="1" lang="ja-JP" altLang="en-US" sz="2000" dirty="0">
                <a:solidFill>
                  <a:schemeClr val="bg1"/>
                </a:solidFill>
                <a:latin typeface="Meiryo UI" panose="020B0604030504040204" pitchFamily="50" charset="-128"/>
                <a:ea typeface="Meiryo UI" panose="020B0604030504040204" pitchFamily="50" charset="-128"/>
              </a:rPr>
              <a:t>における時間・距離などの制約を</a:t>
            </a:r>
            <a:r>
              <a:rPr kumimoji="1" lang="ja-JP" altLang="en-US" sz="2000" dirty="0" smtClean="0">
                <a:solidFill>
                  <a:schemeClr val="bg1"/>
                </a:solidFill>
                <a:latin typeface="Meiryo UI" panose="020B0604030504040204" pitchFamily="50" charset="-128"/>
                <a:ea typeface="Meiryo UI" panose="020B0604030504040204" pitchFamily="50" charset="-128"/>
              </a:rPr>
              <a:t>取り払う</a:t>
            </a:r>
            <a:r>
              <a:rPr kumimoji="1" lang="ja-JP" altLang="en-US" sz="1600" dirty="0" smtClean="0">
                <a:solidFill>
                  <a:schemeClr val="bg1"/>
                </a:solidFill>
                <a:latin typeface="Meiryo UI" panose="020B0604030504040204" pitchFamily="50" charset="-128"/>
                <a:ea typeface="Meiryo UI" panose="020B0604030504040204" pitchFamily="50" charset="-128"/>
              </a:rPr>
              <a:t>～</a:t>
            </a:r>
            <a:r>
              <a:rPr kumimoji="1" lang="ja-JP" altLang="en-US" sz="1600" dirty="0">
                <a:solidFill>
                  <a:schemeClr val="bg1"/>
                </a:solidFill>
                <a:latin typeface="Meiryo UI" panose="020B0604030504040204" pitchFamily="50" charset="-128"/>
                <a:ea typeface="Meiryo UI" panose="020B0604030504040204" pitchFamily="50" charset="-128"/>
              </a:rPr>
              <a:t>遠隔・オンライン教育の実施</a:t>
            </a:r>
            <a:r>
              <a:rPr kumimoji="1" lang="ja-JP" altLang="en-US" sz="1600" dirty="0" smtClean="0">
                <a:solidFill>
                  <a:schemeClr val="bg1"/>
                </a:solidFill>
                <a:latin typeface="Meiryo UI" panose="020B0604030504040204" pitchFamily="50" charset="-128"/>
                <a:ea typeface="Meiryo UI" panose="020B0604030504040204" pitchFamily="50" charset="-128"/>
              </a:rPr>
              <a:t>～</a:t>
            </a:r>
            <a:endParaRPr kumimoji="1" lang="ja-JP" altLang="en-US" sz="1600" dirty="0">
              <a:solidFill>
                <a:schemeClr val="bg1"/>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71592" y="4849717"/>
            <a:ext cx="3683358"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【ICT</a:t>
            </a:r>
            <a:r>
              <a:rPr kumimoji="1" lang="ja-JP" altLang="en-US" dirty="0" smtClean="0">
                <a:latin typeface="Meiryo UI" panose="020B0604030504040204" pitchFamily="50" charset="-128"/>
                <a:ea typeface="Meiryo UI" panose="020B0604030504040204" pitchFamily="50" charset="-128"/>
              </a:rPr>
              <a:t>の教育への活用例</a:t>
            </a:r>
            <a:r>
              <a:rPr kumimoji="1" lang="en-US" altLang="ja-JP" dirty="0" smtClean="0">
                <a:latin typeface="Meiryo UI" panose="020B0604030504040204" pitchFamily="50" charset="-128"/>
                <a:ea typeface="Meiryo UI" panose="020B0604030504040204" pitchFamily="50" charset="-128"/>
              </a:rPr>
              <a:t>】</a:t>
            </a:r>
            <a:endParaRPr kumimoji="1" lang="en-US" altLang="ja-JP" dirty="0">
              <a:latin typeface="Meiryo UI" panose="020B0604030504040204" pitchFamily="50" charset="-128"/>
              <a:ea typeface="Meiryo UI" panose="020B0604030504040204" pitchFamily="50" charset="-128"/>
            </a:endParaRPr>
          </a:p>
        </p:txBody>
      </p:sp>
      <p:sp>
        <p:nvSpPr>
          <p:cNvPr id="4" name="乗算 3"/>
          <p:cNvSpPr/>
          <p:nvPr/>
        </p:nvSpPr>
        <p:spPr>
          <a:xfrm>
            <a:off x="4326858" y="4471887"/>
            <a:ext cx="1062317" cy="81585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スライド番号プレースホルダー 5"/>
          <p:cNvSpPr>
            <a:spLocks noGrp="1"/>
          </p:cNvSpPr>
          <p:nvPr>
            <p:ph type="sldNum" sz="quarter" idx="12"/>
          </p:nvPr>
        </p:nvSpPr>
        <p:spPr>
          <a:xfrm>
            <a:off x="7560609" y="6491249"/>
            <a:ext cx="2228850" cy="365125"/>
          </a:xfrm>
        </p:spPr>
        <p:txBody>
          <a:bodyPr/>
          <a:lstStyle/>
          <a:p>
            <a:fld id="{471287B2-7EB1-410B-BA1A-45E66ACB56F7}" type="slidenum">
              <a:rPr kumimoji="1" lang="ja-JP" altLang="en-US" smtClean="0"/>
              <a:t>5</a:t>
            </a:fld>
            <a:endParaRPr kumimoji="1" lang="ja-JP" altLang="en-US"/>
          </a:p>
        </p:txBody>
      </p:sp>
    </p:spTree>
    <p:extLst>
      <p:ext uri="{BB962C8B-B14F-4D97-AF65-F5344CB8AC3E}">
        <p14:creationId xmlns:p14="http://schemas.microsoft.com/office/powerpoint/2010/main" val="7380659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1168</TotalTime>
  <Words>366</Words>
  <Application>Microsoft Office PowerPoint</Application>
  <PresentationFormat>A4 210 x 297 mm</PresentationFormat>
  <Paragraphs>139</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Meiryo UI</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赤坂　雅也</dc:creator>
  <cp:lastModifiedBy>田中　淳也</cp:lastModifiedBy>
  <cp:revision>81</cp:revision>
  <cp:lastPrinted>2020-01-29T05:33:13Z</cp:lastPrinted>
  <dcterms:created xsi:type="dcterms:W3CDTF">2019-11-14T01:01:02Z</dcterms:created>
  <dcterms:modified xsi:type="dcterms:W3CDTF">2020-02-04T06:01:08Z</dcterms:modified>
</cp:coreProperties>
</file>