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9" r:id="rId3"/>
    <p:sldId id="256" r:id="rId4"/>
    <p:sldId id="259" r:id="rId5"/>
    <p:sldId id="258" r:id="rId6"/>
    <p:sldId id="260" r:id="rId7"/>
    <p:sldId id="261" r:id="rId8"/>
    <p:sldId id="262" r:id="rId9"/>
    <p:sldId id="264" r:id="rId10"/>
    <p:sldId id="265" r:id="rId11"/>
    <p:sldId id="267" r:id="rId12"/>
    <p:sldId id="268"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0000sv0ns502\d11239$\doc\020%20&#25945;&#32946;&#25919;&#31574;&#65319;\080%20&#35696;&#20250;\020&#25919;&#35519;&#20250;&#12539;&#22996;&#21729;&#21332;&#35696;&#20250;\H29&#25919;&#35519;&#20250;&#12539;&#22996;&#21729;&#21332;&#35696;&#20250;\&#25919;&#35519;&#20250;\2&#26376;\03%20&#36039;&#26009;\03&#23436;&#25104;&#21697;\&#36039;&#26009;04&#12304;&#25903;&#25588;&#12305;&#25919;&#35519;&#20250;&#36039;&#26009;&#23436;&#25104;&#2925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G0000sv0ns502\d11239$\doc\020%20&#25945;&#32946;&#25919;&#31574;&#65319;\080%20&#35696;&#20250;\020&#25919;&#35519;&#20250;&#12539;&#22996;&#21729;&#21332;&#35696;&#20250;\H29&#25919;&#35519;&#20250;&#12539;&#22996;&#21729;&#21332;&#35696;&#20250;\&#25919;&#35519;&#20250;\2&#26376;\03%20&#36039;&#26009;\03&#23436;&#25104;&#21697;\&#36039;&#26009;04&#12304;&#25903;&#25588;&#12305;&#25919;&#35519;&#20250;&#36039;&#26009;&#23436;&#25104;&#2925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20601851851851"/>
          <c:y val="5.2024176954732514E-2"/>
          <c:w val="0.8325161616161616"/>
          <c:h val="0.82995498971193415"/>
        </c:manualLayout>
      </c:layout>
      <c:lineChart>
        <c:grouping val="standard"/>
        <c:varyColors val="0"/>
        <c:ser>
          <c:idx val="0"/>
          <c:order val="0"/>
          <c:tx>
            <c:strRef>
              <c:f>'\\G0000sv0ns502\d11239$\sezutsum\Desktop\[推計値.xlsx]27000 大阪府 (3)'!$N$25</c:f>
              <c:strCache>
                <c:ptCount val="1"/>
                <c:pt idx="0">
                  <c:v>大阪府</c:v>
                </c:pt>
              </c:strCache>
            </c:strRef>
          </c:tx>
          <c:spPr>
            <a:ln w="19050"/>
          </c:spPr>
          <c:marker>
            <c:symbol val="square"/>
            <c:size val="6"/>
          </c:marker>
          <c:dLbls>
            <c:dLbl>
              <c:idx val="0"/>
              <c:layout>
                <c:manualLayout>
                  <c:x val="-5.6118055555555553E-2"/>
                  <c:y val="3.2435956790123455E-2"/>
                </c:manualLayout>
              </c:layout>
              <c:spPr/>
              <c:txPr>
                <a:bodyPr/>
                <a:lstStyle/>
                <a:p>
                  <a:pPr>
                    <a:defRPr sz="900" b="1" u="sng">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r"/>
              <c:showLegendKey val="0"/>
              <c:showVal val="1"/>
              <c:showCatName val="0"/>
              <c:showSerName val="0"/>
              <c:showPercent val="0"/>
              <c:showBubbleSize val="0"/>
            </c:dLbl>
            <c:dLbl>
              <c:idx val="1"/>
              <c:layout>
                <c:manualLayout>
                  <c:x val="-5.6117798353909495E-2"/>
                  <c:y val="3.2435956790123455E-2"/>
                </c:manualLayout>
              </c:layout>
              <c:dLblPos val="r"/>
              <c:showLegendKey val="0"/>
              <c:showVal val="1"/>
              <c:showCatName val="0"/>
              <c:showSerName val="0"/>
              <c:showPercent val="0"/>
              <c:showBubbleSize val="0"/>
            </c:dLbl>
            <c:dLbl>
              <c:idx val="10"/>
              <c:layout>
                <c:manualLayout>
                  <c:x val="-2.3534465020576132E-2"/>
                  <c:y val="2.9169495884773664E-2"/>
                </c:manualLayout>
              </c:layout>
              <c:spPr/>
              <c:txPr>
                <a:bodyPr/>
                <a:lstStyle/>
                <a:p>
                  <a:pPr>
                    <a:defRPr sz="900" b="1" u="sng">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r"/>
              <c:showLegendKey val="0"/>
              <c:showVal val="1"/>
              <c:showCatName val="0"/>
              <c:showSerName val="0"/>
              <c:showPercent val="0"/>
              <c:showBubbleSize val="0"/>
            </c:dLbl>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dLbls>
          <c:cat>
            <c:numRef>
              <c:f>'\\G0000sv0ns502\d11239$\sezutsum\Desktop\[推計値.xlsx]27000 大阪府 (3)'!$O$24:$Y$24</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'\\G0000sv0ns502\d11239$\sezutsum\Desktop\[推計値.xlsx]27000 大阪府 (3)'!$O$25:$Y$25</c:f>
              <c:numCache>
                <c:formatCode>General</c:formatCode>
                <c:ptCount val="11"/>
                <c:pt idx="0">
                  <c:v>6658</c:v>
                </c:pt>
                <c:pt idx="1">
                  <c:v>6791</c:v>
                </c:pt>
                <c:pt idx="2">
                  <c:v>6957</c:v>
                </c:pt>
                <c:pt idx="3">
                  <c:v>7112</c:v>
                </c:pt>
                <c:pt idx="4">
                  <c:v>7261</c:v>
                </c:pt>
                <c:pt idx="5">
                  <c:v>7417</c:v>
                </c:pt>
                <c:pt idx="6">
                  <c:v>7561</c:v>
                </c:pt>
                <c:pt idx="7">
                  <c:v>7701</c:v>
                </c:pt>
                <c:pt idx="8">
                  <c:v>7834</c:v>
                </c:pt>
                <c:pt idx="9">
                  <c:v>7957</c:v>
                </c:pt>
                <c:pt idx="10">
                  <c:v>8070</c:v>
                </c:pt>
              </c:numCache>
            </c:numRef>
          </c:val>
          <c:smooth val="0"/>
        </c:ser>
        <c:dLbls>
          <c:showLegendKey val="0"/>
          <c:showVal val="0"/>
          <c:showCatName val="0"/>
          <c:showSerName val="0"/>
          <c:showPercent val="0"/>
          <c:showBubbleSize val="0"/>
        </c:dLbls>
        <c:marker val="1"/>
        <c:smooth val="0"/>
        <c:axId val="100783232"/>
        <c:axId val="100784768"/>
      </c:lineChart>
      <c:catAx>
        <c:axId val="100783232"/>
        <c:scaling>
          <c:orientation val="minMax"/>
        </c:scaling>
        <c:delete val="0"/>
        <c:axPos val="b"/>
        <c:numFmt formatCode="General" sourceLinked="0"/>
        <c:majorTickMark val="out"/>
        <c:minorTickMark val="none"/>
        <c:tickLblPos val="nextTo"/>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crossAx val="100784768"/>
        <c:crosses val="autoZero"/>
        <c:auto val="1"/>
        <c:lblAlgn val="ctr"/>
        <c:lblOffset val="100"/>
        <c:noMultiLvlLbl val="0"/>
      </c:catAx>
      <c:valAx>
        <c:axId val="100784768"/>
        <c:scaling>
          <c:orientation val="minMax"/>
          <c:max val="8300"/>
          <c:min val="6500"/>
        </c:scaling>
        <c:delete val="0"/>
        <c:axPos val="l"/>
        <c:majorGridlines/>
        <c:numFmt formatCode="General" sourceLinked="1"/>
        <c:majorTickMark val="out"/>
        <c:minorTickMark val="none"/>
        <c:tickLblPos val="nextTo"/>
        <c:spPr>
          <a:ln w="12700"/>
        </c:spPr>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crossAx val="100783232"/>
        <c:crosses val="autoZero"/>
        <c:crossBetween val="between"/>
        <c:majorUnit val="200"/>
        <c:minorUnit val="200"/>
      </c:valAx>
      <c:spPr>
        <a:ln w="0">
          <a:prstDash val="solid"/>
        </a:ln>
      </c:spPr>
    </c:plotArea>
    <c:plotVisOnly val="1"/>
    <c:dispBlanksAs val="gap"/>
    <c:showDLblsOverMax val="0"/>
  </c:chart>
  <c:spPr>
    <a:solidFill>
      <a:schemeClr val="bg1"/>
    </a:solidFill>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869933127572017"/>
          <c:y val="5.2598251028806574E-2"/>
          <c:w val="0.83602289094650206"/>
          <c:h val="0.83924485596707821"/>
        </c:manualLayout>
      </c:layout>
      <c:lineChart>
        <c:grouping val="standard"/>
        <c:varyColors val="0"/>
        <c:ser>
          <c:idx val="0"/>
          <c:order val="0"/>
          <c:tx>
            <c:strRef>
              <c:f>'\\G0000sv0ns502\d11239$\sezutsum\Desktop\[推計値.xlsx]27000 大阪府 (4)'!$N$27</c:f>
              <c:strCache>
                <c:ptCount val="1"/>
                <c:pt idx="0">
                  <c:v>大阪市</c:v>
                </c:pt>
              </c:strCache>
            </c:strRef>
          </c:tx>
          <c:dLbls>
            <c:dLbl>
              <c:idx val="1"/>
              <c:delete val="1"/>
            </c:dLbl>
            <c:dLbl>
              <c:idx val="2"/>
              <c:delete val="1"/>
            </c:dLbl>
            <c:dLbl>
              <c:idx val="3"/>
              <c:delete val="1"/>
            </c:dLbl>
            <c:dLbl>
              <c:idx val="4"/>
              <c:delete val="1"/>
            </c:dLbl>
            <c:dLbl>
              <c:idx val="6"/>
              <c:delete val="1"/>
            </c:dLbl>
            <c:dLbl>
              <c:idx val="7"/>
              <c:delete val="1"/>
            </c:dLbl>
            <c:dLbl>
              <c:idx val="8"/>
              <c:delete val="1"/>
            </c:dLbl>
            <c:dLbl>
              <c:idx val="9"/>
              <c:delete val="1"/>
            </c:dLbl>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dLbls>
          <c:cat>
            <c:numRef>
              <c:f>'\\G0000sv0ns502\d11239$\sezutsum\Desktop\[推計値.xlsx]27000 大阪府 (4)'!$O$26:$Y$26</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'\\G0000sv0ns502\d11239$\sezutsum\Desktop\[推計値.xlsx]27000 大阪府 (4)'!$O$27:$Y$27</c:f>
              <c:numCache>
                <c:formatCode>General</c:formatCode>
                <c:ptCount val="11"/>
                <c:pt idx="0">
                  <c:v>1724</c:v>
                </c:pt>
                <c:pt idx="1">
                  <c:v>1773</c:v>
                </c:pt>
                <c:pt idx="2">
                  <c:v>1837</c:v>
                </c:pt>
                <c:pt idx="3">
                  <c:v>1899</c:v>
                </c:pt>
                <c:pt idx="4">
                  <c:v>1960</c:v>
                </c:pt>
                <c:pt idx="5">
                  <c:v>2030</c:v>
                </c:pt>
                <c:pt idx="6">
                  <c:v>2095</c:v>
                </c:pt>
                <c:pt idx="7">
                  <c:v>2161</c:v>
                </c:pt>
                <c:pt idx="8">
                  <c:v>2226</c:v>
                </c:pt>
                <c:pt idx="9">
                  <c:v>2288</c:v>
                </c:pt>
                <c:pt idx="10">
                  <c:v>2334</c:v>
                </c:pt>
              </c:numCache>
            </c:numRef>
          </c:val>
          <c:smooth val="0"/>
        </c:ser>
        <c:ser>
          <c:idx val="1"/>
          <c:order val="1"/>
          <c:tx>
            <c:strRef>
              <c:f>'\\G0000sv0ns502\d11239$\sezutsum\Desktop\[推計値.xlsx]27000 大阪府 (4)'!$N$28</c:f>
              <c:strCache>
                <c:ptCount val="1"/>
                <c:pt idx="0">
                  <c:v>豊能・三島</c:v>
                </c:pt>
              </c:strCache>
            </c:strRef>
          </c:tx>
          <c:marker>
            <c:symbol val="triangle"/>
            <c:size val="7"/>
          </c:marker>
          <c:dLbls>
            <c:dLbl>
              <c:idx val="1"/>
              <c:delete val="1"/>
            </c:dLbl>
            <c:dLbl>
              <c:idx val="2"/>
              <c:delete val="1"/>
            </c:dLbl>
            <c:dLbl>
              <c:idx val="3"/>
              <c:delete val="1"/>
            </c:dLbl>
            <c:dLbl>
              <c:idx val="4"/>
              <c:delete val="1"/>
            </c:dLbl>
            <c:dLbl>
              <c:idx val="6"/>
              <c:delete val="1"/>
            </c:dLbl>
            <c:dLbl>
              <c:idx val="7"/>
              <c:delete val="1"/>
            </c:dLbl>
            <c:dLbl>
              <c:idx val="8"/>
              <c:delete val="1"/>
            </c:dLbl>
            <c:dLbl>
              <c:idx val="9"/>
              <c:delete val="1"/>
            </c:dLbl>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t"/>
            <c:showLegendKey val="0"/>
            <c:showVal val="1"/>
            <c:showCatName val="0"/>
            <c:showSerName val="0"/>
            <c:showPercent val="0"/>
            <c:showBubbleSize val="0"/>
            <c:showLeaderLines val="0"/>
          </c:dLbls>
          <c:cat>
            <c:numRef>
              <c:f>'\\G0000sv0ns502\d11239$\sezutsum\Desktop\[推計値.xlsx]27000 大阪府 (4)'!$O$26:$Y$26</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'\\G0000sv0ns502\d11239$\sezutsum\Desktop\[推計値.xlsx]27000 大阪府 (4)'!$O$28:$Y$28</c:f>
              <c:numCache>
                <c:formatCode>General</c:formatCode>
                <c:ptCount val="11"/>
                <c:pt idx="0">
                  <c:v>1345</c:v>
                </c:pt>
                <c:pt idx="1">
                  <c:v>1379</c:v>
                </c:pt>
                <c:pt idx="2">
                  <c:v>1409</c:v>
                </c:pt>
                <c:pt idx="3">
                  <c:v>1437</c:v>
                </c:pt>
                <c:pt idx="4">
                  <c:v>1465</c:v>
                </c:pt>
                <c:pt idx="5">
                  <c:v>1487</c:v>
                </c:pt>
                <c:pt idx="6">
                  <c:v>1509</c:v>
                </c:pt>
                <c:pt idx="7">
                  <c:v>1530</c:v>
                </c:pt>
                <c:pt idx="8">
                  <c:v>1550</c:v>
                </c:pt>
                <c:pt idx="9">
                  <c:v>1571</c:v>
                </c:pt>
                <c:pt idx="10">
                  <c:v>1583</c:v>
                </c:pt>
              </c:numCache>
            </c:numRef>
          </c:val>
          <c:smooth val="0"/>
        </c:ser>
        <c:ser>
          <c:idx val="2"/>
          <c:order val="2"/>
          <c:tx>
            <c:strRef>
              <c:f>'\\G0000sv0ns502\d11239$\sezutsum\Desktop\[推計値.xlsx]27000 大阪府 (4)'!$N$29</c:f>
              <c:strCache>
                <c:ptCount val="1"/>
                <c:pt idx="0">
                  <c:v>北河内</c:v>
                </c:pt>
              </c:strCache>
            </c:strRef>
          </c:tx>
          <c:marker>
            <c:symbol val="square"/>
            <c:size val="7"/>
          </c:marker>
          <c:dLbls>
            <c:dLbl>
              <c:idx val="0"/>
              <c:layout>
                <c:manualLayout>
                  <c:x val="-6.4153292181069965E-2"/>
                  <c:y val="2.3200102880658435E-2"/>
                </c:manualLayout>
              </c:layout>
              <c:dLblPos val="r"/>
              <c:showLegendKey val="0"/>
              <c:showVal val="1"/>
              <c:showCatName val="0"/>
              <c:showSerName val="0"/>
              <c:showPercent val="0"/>
              <c:showBubbleSize val="0"/>
            </c:dLbl>
            <c:dLbl>
              <c:idx val="1"/>
              <c:delete val="1"/>
            </c:dLbl>
            <c:dLbl>
              <c:idx val="2"/>
              <c:delete val="1"/>
            </c:dLbl>
            <c:dLbl>
              <c:idx val="3"/>
              <c:delete val="1"/>
            </c:dLbl>
            <c:dLbl>
              <c:idx val="4"/>
              <c:delete val="1"/>
            </c:dLbl>
            <c:dLbl>
              <c:idx val="5"/>
              <c:layout>
                <c:manualLayout>
                  <c:x val="-6.7550411522633691E-2"/>
                  <c:y val="3.4069187242798352E-2"/>
                </c:manualLayout>
              </c:layout>
              <c:dLblPos val="r"/>
              <c:showLegendKey val="0"/>
              <c:showVal val="1"/>
              <c:showCatName val="0"/>
              <c:showSerName val="0"/>
              <c:showPercent val="0"/>
              <c:showBubbleSize val="0"/>
            </c:dLbl>
            <c:dLbl>
              <c:idx val="6"/>
              <c:delete val="1"/>
            </c:dLbl>
            <c:dLbl>
              <c:idx val="7"/>
              <c:delete val="1"/>
            </c:dLbl>
            <c:dLbl>
              <c:idx val="8"/>
              <c:delete val="1"/>
            </c:dLbl>
            <c:dLbl>
              <c:idx val="9"/>
              <c:delete val="1"/>
            </c:dLbl>
            <c:dLbl>
              <c:idx val="10"/>
              <c:layout>
                <c:manualLayout>
                  <c:x val="-2.6960648148148147E-2"/>
                  <c:y val="3.0802726337448561E-2"/>
                </c:manualLayout>
              </c:layout>
              <c:dLblPos val="r"/>
              <c:showLegendKey val="0"/>
              <c:showVal val="1"/>
              <c:showCatName val="0"/>
              <c:showSerName val="0"/>
              <c:showPercent val="0"/>
              <c:showBubbleSize val="0"/>
            </c:dLbl>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dLbls>
          <c:cat>
            <c:numRef>
              <c:f>'\\G0000sv0ns502\d11239$\sezutsum\Desktop\[推計値.xlsx]27000 大阪府 (4)'!$O$26:$Y$26</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'\\G0000sv0ns502\d11239$\sezutsum\Desktop\[推計値.xlsx]27000 大阪府 (4)'!$O$29:$Y$29</c:f>
              <c:numCache>
                <c:formatCode>General</c:formatCode>
                <c:ptCount val="11"/>
                <c:pt idx="0">
                  <c:v>1061</c:v>
                </c:pt>
                <c:pt idx="1">
                  <c:v>1074</c:v>
                </c:pt>
                <c:pt idx="2">
                  <c:v>1104</c:v>
                </c:pt>
                <c:pt idx="3">
                  <c:v>1133</c:v>
                </c:pt>
                <c:pt idx="4">
                  <c:v>1159</c:v>
                </c:pt>
                <c:pt idx="5">
                  <c:v>1189</c:v>
                </c:pt>
                <c:pt idx="6">
                  <c:v>1218</c:v>
                </c:pt>
                <c:pt idx="7">
                  <c:v>1244</c:v>
                </c:pt>
                <c:pt idx="8">
                  <c:v>1269</c:v>
                </c:pt>
                <c:pt idx="9">
                  <c:v>1290</c:v>
                </c:pt>
                <c:pt idx="10">
                  <c:v>1314</c:v>
                </c:pt>
              </c:numCache>
            </c:numRef>
          </c:val>
          <c:smooth val="0"/>
        </c:ser>
        <c:ser>
          <c:idx val="3"/>
          <c:order val="3"/>
          <c:tx>
            <c:strRef>
              <c:f>'\\G0000sv0ns502\d11239$\sezutsum\Desktop\[推計値.xlsx]27000 大阪府 (4)'!$N$30</c:f>
              <c:strCache>
                <c:ptCount val="1"/>
                <c:pt idx="0">
                  <c:v>中・南河内</c:v>
                </c:pt>
              </c:strCache>
            </c:strRef>
          </c:tx>
          <c:marker>
            <c:symbol val="circle"/>
            <c:size val="7"/>
          </c:marker>
          <c:dLbls>
            <c:dLbl>
              <c:idx val="1"/>
              <c:delete val="1"/>
            </c:dLbl>
            <c:dLbl>
              <c:idx val="2"/>
              <c:delete val="1"/>
            </c:dLbl>
            <c:dLbl>
              <c:idx val="3"/>
              <c:delete val="1"/>
            </c:dLbl>
            <c:dLbl>
              <c:idx val="4"/>
              <c:delete val="1"/>
            </c:dLbl>
            <c:dLbl>
              <c:idx val="5"/>
              <c:layout>
                <c:manualLayout>
                  <c:x val="-6.4153292181069965E-2"/>
                  <c:y val="-3.2999485596707817E-2"/>
                </c:manualLayout>
              </c:layout>
              <c:dLblPos val="r"/>
              <c:showLegendKey val="0"/>
              <c:showVal val="1"/>
              <c:showCatName val="0"/>
              <c:showSerName val="0"/>
              <c:showPercent val="0"/>
              <c:showBubbleSize val="0"/>
            </c:dLbl>
            <c:dLbl>
              <c:idx val="6"/>
              <c:delete val="1"/>
            </c:dLbl>
            <c:dLbl>
              <c:idx val="7"/>
              <c:delete val="1"/>
            </c:dLbl>
            <c:dLbl>
              <c:idx val="8"/>
              <c:delete val="1"/>
            </c:dLbl>
            <c:dLbl>
              <c:idx val="9"/>
              <c:delete val="1"/>
            </c:dLbl>
            <c:dLbl>
              <c:idx val="10"/>
              <c:layout>
                <c:manualLayout>
                  <c:x val="-3.0357510288065843E-2"/>
                  <c:y val="-3.6265946502057556E-2"/>
                </c:manualLayout>
              </c:layout>
              <c:dLblPos val="r"/>
              <c:showLegendKey val="0"/>
              <c:showVal val="1"/>
              <c:showCatName val="0"/>
              <c:showSerName val="0"/>
              <c:showPercent val="0"/>
              <c:showBubbleSize val="0"/>
            </c:dLbl>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dLbls>
          <c:cat>
            <c:numRef>
              <c:f>'\\G0000sv0ns502\d11239$\sezutsum\Desktop\[推計値.xlsx]27000 大阪府 (4)'!$O$26:$Y$26</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'\\G0000sv0ns502\d11239$\sezutsum\Desktop\[推計値.xlsx]27000 大阪府 (4)'!$O$30:$Y$30</c:f>
              <c:numCache>
                <c:formatCode>General</c:formatCode>
                <c:ptCount val="11"/>
                <c:pt idx="0">
                  <c:v>1218</c:v>
                </c:pt>
                <c:pt idx="1">
                  <c:v>1258</c:v>
                </c:pt>
                <c:pt idx="2">
                  <c:v>1287</c:v>
                </c:pt>
                <c:pt idx="3">
                  <c:v>1311</c:v>
                </c:pt>
                <c:pt idx="4">
                  <c:v>1333</c:v>
                </c:pt>
                <c:pt idx="5">
                  <c:v>1360</c:v>
                </c:pt>
                <c:pt idx="6">
                  <c:v>1385</c:v>
                </c:pt>
                <c:pt idx="7">
                  <c:v>1407</c:v>
                </c:pt>
                <c:pt idx="8">
                  <c:v>1427</c:v>
                </c:pt>
                <c:pt idx="9">
                  <c:v>1444</c:v>
                </c:pt>
                <c:pt idx="10">
                  <c:v>1467</c:v>
                </c:pt>
              </c:numCache>
            </c:numRef>
          </c:val>
          <c:smooth val="0"/>
        </c:ser>
        <c:ser>
          <c:idx val="4"/>
          <c:order val="4"/>
          <c:tx>
            <c:strRef>
              <c:f>'\\G0000sv0ns502\d11239$\sezutsum\Desktop\[推計値.xlsx]27000 大阪府 (4)'!$N$31</c:f>
              <c:strCache>
                <c:ptCount val="1"/>
                <c:pt idx="0">
                  <c:v>泉北・泉南</c:v>
                </c:pt>
              </c:strCache>
            </c:strRef>
          </c:tx>
          <c:marker>
            <c:symbol val="x"/>
            <c:size val="7"/>
          </c:marker>
          <c:dLbls>
            <c:dLbl>
              <c:idx val="0"/>
              <c:layout>
                <c:manualLayout>
                  <c:x val="-6.7419753086419759E-2"/>
                  <c:y val="2.6466563786008229E-2"/>
                </c:manualLayout>
              </c:layout>
              <c:dLblPos val="r"/>
              <c:showLegendKey val="0"/>
              <c:showVal val="1"/>
              <c:showCatName val="0"/>
              <c:showSerName val="0"/>
              <c:showPercent val="0"/>
              <c:showBubbleSize val="0"/>
            </c:dLbl>
            <c:dLbl>
              <c:idx val="1"/>
              <c:delete val="1"/>
            </c:dLbl>
            <c:dLbl>
              <c:idx val="2"/>
              <c:delete val="1"/>
            </c:dLbl>
            <c:dLbl>
              <c:idx val="3"/>
              <c:delete val="1"/>
            </c:dLbl>
            <c:dLbl>
              <c:idx val="4"/>
              <c:delete val="1"/>
            </c:dLbl>
            <c:dLbl>
              <c:idx val="5"/>
              <c:layout>
                <c:manualLayout>
                  <c:x val="-6.7550411522633691E-2"/>
                  <c:y val="3.4069187242798352E-2"/>
                </c:manualLayout>
              </c:layout>
              <c:dLblPos val="r"/>
              <c:showLegendKey val="0"/>
              <c:showVal val="1"/>
              <c:showCatName val="0"/>
              <c:showSerName val="0"/>
              <c:showPercent val="0"/>
              <c:showBubbleSize val="0"/>
            </c:dLbl>
            <c:dLbl>
              <c:idx val="6"/>
              <c:delete val="1"/>
            </c:dLbl>
            <c:dLbl>
              <c:idx val="7"/>
              <c:delete val="1"/>
            </c:dLbl>
            <c:dLbl>
              <c:idx val="8"/>
              <c:delete val="1"/>
            </c:dLbl>
            <c:dLbl>
              <c:idx val="9"/>
              <c:delete val="1"/>
            </c:dLbl>
            <c:dLbl>
              <c:idx val="10"/>
              <c:layout>
                <c:manualLayout>
                  <c:x val="-3.0357510288065843E-2"/>
                  <c:y val="-3.6265946502057611E-2"/>
                </c:manualLayout>
              </c:layout>
              <c:dLblPos val="r"/>
              <c:showLegendKey val="0"/>
              <c:showVal val="1"/>
              <c:showCatName val="0"/>
              <c:showSerName val="0"/>
              <c:showPercent val="0"/>
              <c:showBubbleSize val="0"/>
            </c:dLbl>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dLblPos val="b"/>
            <c:showLegendKey val="0"/>
            <c:showVal val="1"/>
            <c:showCatName val="0"/>
            <c:showSerName val="0"/>
            <c:showPercent val="0"/>
            <c:showBubbleSize val="0"/>
            <c:showLeaderLines val="0"/>
          </c:dLbls>
          <c:cat>
            <c:numRef>
              <c:f>'\\G0000sv0ns502\d11239$\sezutsum\Desktop\[推計値.xlsx]27000 大阪府 (4)'!$O$26:$Y$26</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'\\G0000sv0ns502\d11239$\sezutsum\Desktop\[推計値.xlsx]27000 大阪府 (4)'!$O$31:$Y$31</c:f>
              <c:numCache>
                <c:formatCode>General</c:formatCode>
                <c:ptCount val="11"/>
                <c:pt idx="0">
                  <c:v>1310</c:v>
                </c:pt>
                <c:pt idx="1">
                  <c:v>1307</c:v>
                </c:pt>
                <c:pt idx="2">
                  <c:v>1320</c:v>
                </c:pt>
                <c:pt idx="3">
                  <c:v>1332</c:v>
                </c:pt>
                <c:pt idx="4">
                  <c:v>1344</c:v>
                </c:pt>
                <c:pt idx="5">
                  <c:v>1351</c:v>
                </c:pt>
                <c:pt idx="6">
                  <c:v>1354</c:v>
                </c:pt>
                <c:pt idx="7">
                  <c:v>1359</c:v>
                </c:pt>
                <c:pt idx="8">
                  <c:v>1362</c:v>
                </c:pt>
                <c:pt idx="9">
                  <c:v>1364</c:v>
                </c:pt>
                <c:pt idx="10">
                  <c:v>1372</c:v>
                </c:pt>
              </c:numCache>
            </c:numRef>
          </c:val>
          <c:smooth val="0"/>
        </c:ser>
        <c:dLbls>
          <c:showLegendKey val="0"/>
          <c:showVal val="0"/>
          <c:showCatName val="0"/>
          <c:showSerName val="0"/>
          <c:showPercent val="0"/>
          <c:showBubbleSize val="0"/>
        </c:dLbls>
        <c:marker val="1"/>
        <c:smooth val="0"/>
        <c:axId val="100797824"/>
        <c:axId val="100836480"/>
      </c:lineChart>
      <c:catAx>
        <c:axId val="100797824"/>
        <c:scaling>
          <c:orientation val="minMax"/>
        </c:scaling>
        <c:delete val="0"/>
        <c:axPos val="b"/>
        <c:numFmt formatCode="General" sourceLinked="1"/>
        <c:majorTickMark val="out"/>
        <c:minorTickMark val="none"/>
        <c:tickLblPos val="nextTo"/>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crossAx val="100836480"/>
        <c:crosses val="autoZero"/>
        <c:auto val="1"/>
        <c:lblAlgn val="ctr"/>
        <c:lblOffset val="100"/>
        <c:noMultiLvlLbl val="0"/>
      </c:catAx>
      <c:valAx>
        <c:axId val="100836480"/>
        <c:scaling>
          <c:orientation val="minMax"/>
          <c:max val="2400"/>
          <c:min val="1000"/>
        </c:scaling>
        <c:delete val="0"/>
        <c:axPos val="l"/>
        <c:majorGridlines/>
        <c:numFmt formatCode="General" sourceLinked="1"/>
        <c:majorTickMark val="out"/>
        <c:minorTickMark val="none"/>
        <c:tickLblPos val="nextTo"/>
        <c:txPr>
          <a:bodyPr/>
          <a:lstStyle/>
          <a:p>
            <a:pPr>
              <a:defRPr sz="900">
                <a:latin typeface="ＭＳ Ｐゴシック" panose="020B0600070205080204" pitchFamily="50" charset="-128"/>
                <a:ea typeface="ＭＳ Ｐゴシック" panose="020B0600070205080204" pitchFamily="50" charset="-128"/>
                <a:cs typeface="Meiryo UI" panose="020B0604030504040204" pitchFamily="50" charset="-128"/>
              </a:defRPr>
            </a:pPr>
            <a:endParaRPr lang="ja-JP"/>
          </a:p>
        </c:txPr>
        <c:crossAx val="100797824"/>
        <c:crosses val="autoZero"/>
        <c:crossBetween val="between"/>
        <c:majorUnit val="200"/>
        <c:minorUnit val="100"/>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0.09146</cdr:x>
      <cdr:y>0</cdr:y>
    </cdr:from>
    <cdr:to>
      <cdr:x>0.23274</cdr:x>
      <cdr:y>0.0539</cdr:y>
    </cdr:to>
    <cdr:sp macro="" textlink="">
      <cdr:nvSpPr>
        <cdr:cNvPr id="2" name="テキスト ボックス 28"/>
        <cdr:cNvSpPr txBox="1"/>
      </cdr:nvSpPr>
      <cdr:spPr>
        <a:xfrm xmlns:a="http://schemas.openxmlformats.org/drawingml/2006/main">
          <a:off x="355600" y="0"/>
          <a:ext cx="549275" cy="209550"/>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kumimoji="1" lang="ja-JP" altLang="en-US" sz="700">
              <a:latin typeface="Meiryo UI" panose="020B0604030504040204" pitchFamily="50" charset="-128"/>
              <a:ea typeface="Meiryo UI" panose="020B0604030504040204" pitchFamily="50" charset="-128"/>
              <a:cs typeface="Meiryo UI" panose="020B0604030504040204" pitchFamily="50" charset="-128"/>
            </a:rPr>
            <a:t>（人）</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EF78639-C76D-4A42-A013-55B970AB8871}" type="datetimeFigureOut">
              <a:rPr kumimoji="1" lang="ja-JP" altLang="en-US" smtClean="0"/>
              <a:t>2018/9/25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5079B12-E654-487F-829E-AE7723FDCE0D}" type="slidenum">
              <a:rPr kumimoji="1" lang="ja-JP" altLang="en-US" smtClean="0"/>
              <a:t>‹#›</a:t>
            </a:fld>
            <a:endParaRPr kumimoji="1" lang="ja-JP" altLang="en-US"/>
          </a:p>
        </p:txBody>
      </p:sp>
    </p:spTree>
    <p:extLst>
      <p:ext uri="{BB962C8B-B14F-4D97-AF65-F5344CB8AC3E}">
        <p14:creationId xmlns:p14="http://schemas.microsoft.com/office/powerpoint/2010/main" val="11488984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079B12-E654-487F-829E-AE7723FDCE0D}" type="slidenum">
              <a:rPr kumimoji="1" lang="ja-JP" altLang="en-US" smtClean="0"/>
              <a:t>3</a:t>
            </a:fld>
            <a:endParaRPr kumimoji="1" lang="ja-JP" altLang="en-US"/>
          </a:p>
        </p:txBody>
      </p:sp>
    </p:spTree>
    <p:extLst>
      <p:ext uri="{BB962C8B-B14F-4D97-AF65-F5344CB8AC3E}">
        <p14:creationId xmlns:p14="http://schemas.microsoft.com/office/powerpoint/2010/main" val="34780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1E60F8C-A8F4-43C3-87BC-D17C2C0023E8}" type="datetime1">
              <a:rPr kumimoji="1" lang="ja-JP" altLang="en-US" smtClean="0"/>
              <a:t>2018/9/25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985294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94C38A-80B4-40E7-8599-B593D6009899}" type="datetime1">
              <a:rPr kumimoji="1" lang="ja-JP" altLang="en-US" smtClean="0"/>
              <a:t>2018/9/25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202702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52838-8B59-4E29-A2A6-DDDA8E568F89}" type="datetime1">
              <a:rPr kumimoji="1" lang="ja-JP" altLang="en-US" smtClean="0"/>
              <a:t>2018/9/25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300646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29232E-1D19-4084-8F6E-6F89467B387F}" type="datetime1">
              <a:rPr kumimoji="1" lang="ja-JP" altLang="en-US" smtClean="0"/>
              <a:t>2018/9/25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999387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D5298C0-8F28-45D2-BE67-63E56486F896}" type="datetime1">
              <a:rPr kumimoji="1" lang="ja-JP" altLang="en-US" smtClean="0"/>
              <a:t>2018/9/25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411955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197F7C9-D3D1-4093-8A42-975C03266150}" type="datetime1">
              <a:rPr kumimoji="1" lang="ja-JP" altLang="en-US" smtClean="0"/>
              <a:t>2018/9/25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1961091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AAFE0E1-4431-4CDB-BD9F-973CD6C3AF95}" type="datetime1">
              <a:rPr kumimoji="1" lang="ja-JP" altLang="en-US" smtClean="0"/>
              <a:t>2018/9/25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353754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2CB846-FB28-47D5-935B-A3AB35F28CB7}" type="datetime1">
              <a:rPr kumimoji="1" lang="ja-JP" altLang="en-US" smtClean="0"/>
              <a:t>2018/9/25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1947387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9C96A8-5F6A-4CDE-BE18-B01CB29F8B68}" type="datetime1">
              <a:rPr kumimoji="1" lang="ja-JP" altLang="en-US" smtClean="0"/>
              <a:t>2018/9/25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92574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4A5B65-BA96-4D19-8FDA-A1D95AB63040}" type="datetime1">
              <a:rPr kumimoji="1" lang="ja-JP" altLang="en-US" smtClean="0"/>
              <a:t>2018/9/25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80172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0AF5AA-CA62-4DB2-8CA3-9F09C540AA35}" type="datetime1">
              <a:rPr kumimoji="1" lang="ja-JP" altLang="en-US" smtClean="0"/>
              <a:t>2018/9/25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4014831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4B6AF-FD45-4951-8239-3084DBB5753E}" type="datetime1">
              <a:rPr kumimoji="1" lang="ja-JP" altLang="en-US" smtClean="0"/>
              <a:t>2018/9/25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2931A-0C67-4653-BE1E-DF408C05F11D}" type="slidenum">
              <a:rPr kumimoji="1" lang="ja-JP" altLang="en-US" smtClean="0"/>
              <a:t>‹#›</a:t>
            </a:fld>
            <a:endParaRPr kumimoji="1" lang="ja-JP" altLang="en-US"/>
          </a:p>
        </p:txBody>
      </p:sp>
    </p:spTree>
    <p:extLst>
      <p:ext uri="{BB962C8B-B14F-4D97-AF65-F5344CB8AC3E}">
        <p14:creationId xmlns:p14="http://schemas.microsoft.com/office/powerpoint/2010/main" val="4536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08920"/>
            <a:ext cx="8229600" cy="1143000"/>
          </a:xfrm>
        </p:spPr>
        <p:txBody>
          <a:bodyPr>
            <a:normAutofit/>
          </a:bodyPr>
          <a:lstStyle/>
          <a:p>
            <a:r>
              <a:rPr kumimoji="1" lang="ja-JP" altLang="en-US" dirty="0" smtClean="0"/>
              <a:t>支援教育の充実について</a:t>
            </a:r>
            <a:endParaRPr kumimoji="1" lang="ja-JP" altLang="en-US" dirty="0"/>
          </a:p>
        </p:txBody>
      </p:sp>
      <p:sp>
        <p:nvSpPr>
          <p:cNvPr id="3" name="コンテンツ プレースホルダー 2"/>
          <p:cNvSpPr>
            <a:spLocks noGrp="1"/>
          </p:cNvSpPr>
          <p:nvPr>
            <p:ph idx="1"/>
          </p:nvPr>
        </p:nvSpPr>
        <p:spPr>
          <a:xfrm>
            <a:off x="827584" y="548680"/>
            <a:ext cx="5987008" cy="648072"/>
          </a:xfrm>
        </p:spPr>
        <p:txBody>
          <a:bodyPr>
            <a:normAutofit/>
          </a:bodyPr>
          <a:lstStyle/>
          <a:p>
            <a:pPr marL="0" indent="0">
              <a:buNone/>
            </a:pPr>
            <a:r>
              <a:rPr lang="ja-JP" altLang="en-US" sz="2800" dirty="0" smtClean="0"/>
              <a:t>平成３０年第１回総合教育会議　資料</a:t>
            </a:r>
            <a:endParaRPr kumimoji="1" lang="ja-JP" altLang="en-US" sz="2800" dirty="0"/>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テキスト ボックス 4"/>
          <p:cNvSpPr txBox="1"/>
          <p:nvPr/>
        </p:nvSpPr>
        <p:spPr>
          <a:xfrm>
            <a:off x="7115596" y="296712"/>
            <a:ext cx="1620000" cy="540000"/>
          </a:xfrm>
          <a:prstGeom prst="rect">
            <a:avLst/>
          </a:prstGeom>
          <a:noFill/>
          <a:ln>
            <a:solidFill>
              <a:schemeClr val="tx1"/>
            </a:solidFill>
          </a:ln>
        </p:spPr>
        <p:txBody>
          <a:bodyPr wrap="square" rtlCol="0" anchor="ctr" anchorCtr="0">
            <a:spAutoFit/>
          </a:bodyPr>
          <a:lstStyle/>
          <a:p>
            <a:pPr algn="ct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資料４</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1344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428568" y="368660"/>
            <a:ext cx="6383792" cy="61206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府立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支援学校における医療的ケアが必要な児童生徒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重度・重複化、多様化</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755576" y="1196752"/>
            <a:ext cx="7920880" cy="2821285"/>
          </a:xfrm>
          <a:prstGeom prst="rect">
            <a:avLst/>
          </a:prstGeom>
        </p:spPr>
        <p:txBody>
          <a:bodyPr wrap="square">
            <a:spAutoFit/>
          </a:bodyPr>
          <a:lstStyle/>
          <a:p>
            <a:endParaRPr lang="ja-JP" altLang="en-US" sz="1200" dirty="0"/>
          </a:p>
          <a:p>
            <a:pPr>
              <a:lnSpc>
                <a:spcPts val="2000"/>
              </a:lnSpc>
            </a:pPr>
            <a:r>
              <a:rPr lang="ja-JP" altLang="en-US" sz="1200" dirty="0"/>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通学バス乗車中に、頻度の高い痰の吸引など、継続した医療的ケアが必要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な児童</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生徒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ついては、安全面</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から、通学バスを利用できない。　　　　　　　　　　　</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p>
          <a:p>
            <a:pPr>
              <a:lnSpc>
                <a:spcPts val="2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ただし、学校医等の所見をもとに個別に検討し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安全</a:t>
            </a:r>
            <a:r>
              <a:rPr lang="ja-JP" altLang="en-US" sz="16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が確保されると判断できる場合</a:t>
            </a:r>
            <a:r>
              <a:rPr lang="ja-JP" altLang="en-US" sz="16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16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通学</a:t>
            </a:r>
            <a:r>
              <a:rPr lang="ja-JP" altLang="en-US" sz="16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バスを利用している。</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p>
          <a:p>
            <a:pPr>
              <a:lnSpc>
                <a:spcPts val="2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通学バスを利用できない児童生徒は、</a:t>
            </a:r>
          </a:p>
          <a:p>
            <a:pPr>
              <a:lnSpc>
                <a:spcPts val="2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保護者が自家用車等で</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学校へ送迎</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もしくは、週３回程度の訪問教育</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237794331"/>
              </p:ext>
            </p:extLst>
          </p:nvPr>
        </p:nvGraphicFramePr>
        <p:xfrm>
          <a:off x="4932039" y="2662088"/>
          <a:ext cx="3744417" cy="1829718"/>
        </p:xfrm>
        <a:graphic>
          <a:graphicData uri="http://schemas.openxmlformats.org/drawingml/2006/table">
            <a:tbl>
              <a:tblPr firstRow="1" bandRow="1">
                <a:tableStyleId>{5C22544A-7EE6-4342-B048-85BDC9FD1C3A}</a:tableStyleId>
              </a:tblPr>
              <a:tblGrid>
                <a:gridCol w="855150"/>
                <a:gridCol w="574974"/>
                <a:gridCol w="574974"/>
                <a:gridCol w="632472"/>
                <a:gridCol w="574974"/>
                <a:gridCol w="531873"/>
              </a:tblGrid>
              <a:tr h="391258">
                <a:tc>
                  <a:txBody>
                    <a:bodyPr/>
                    <a:lstStyle/>
                    <a:p>
                      <a:pPr algn="ctr"/>
                      <a:r>
                        <a:rPr kumimoji="1" lang="ja-JP" altLang="en-US" sz="800" dirty="0" smtClean="0"/>
                        <a:t>区　分</a:t>
                      </a:r>
                      <a:endParaRPr kumimoji="1" lang="ja-JP" altLang="en-US" sz="800" dirty="0"/>
                    </a:p>
                  </a:txBody>
                  <a:tcPr anchor="ctr"/>
                </a:tc>
                <a:tc>
                  <a:txBody>
                    <a:bodyPr/>
                    <a:lstStyle/>
                    <a:p>
                      <a:pPr algn="ctr"/>
                      <a:r>
                        <a:rPr kumimoji="1" lang="ja-JP" altLang="en-US" sz="800" dirty="0" smtClean="0"/>
                        <a:t>幼稚部</a:t>
                      </a:r>
                      <a:endParaRPr kumimoji="1" lang="ja-JP" altLang="en-US" sz="800" dirty="0"/>
                    </a:p>
                  </a:txBody>
                  <a:tcPr anchor="ctr"/>
                </a:tc>
                <a:tc>
                  <a:txBody>
                    <a:bodyPr/>
                    <a:lstStyle/>
                    <a:p>
                      <a:pPr algn="ctr"/>
                      <a:r>
                        <a:rPr kumimoji="1" lang="ja-JP" altLang="en-US" sz="800" dirty="0" smtClean="0"/>
                        <a:t>小学部</a:t>
                      </a:r>
                      <a:endParaRPr kumimoji="1" lang="ja-JP" altLang="en-US" sz="800" dirty="0"/>
                    </a:p>
                  </a:txBody>
                  <a:tcPr anchor="ctr"/>
                </a:tc>
                <a:tc>
                  <a:txBody>
                    <a:bodyPr/>
                    <a:lstStyle/>
                    <a:p>
                      <a:pPr algn="ctr"/>
                      <a:r>
                        <a:rPr kumimoji="1" lang="ja-JP" altLang="en-US" sz="800" dirty="0" smtClean="0"/>
                        <a:t>中学部</a:t>
                      </a:r>
                      <a:endParaRPr kumimoji="1" lang="ja-JP" altLang="en-US" sz="800" dirty="0"/>
                    </a:p>
                  </a:txBody>
                  <a:tcPr anchor="ctr"/>
                </a:tc>
                <a:tc>
                  <a:txBody>
                    <a:bodyPr/>
                    <a:lstStyle/>
                    <a:p>
                      <a:pPr algn="ctr"/>
                      <a:r>
                        <a:rPr kumimoji="1" lang="ja-JP" altLang="en-US" sz="800" dirty="0" smtClean="0"/>
                        <a:t>高等部</a:t>
                      </a:r>
                      <a:endParaRPr kumimoji="1" lang="ja-JP" altLang="en-US" sz="800" dirty="0"/>
                    </a:p>
                  </a:txBody>
                  <a:tcPr anchor="ctr"/>
                </a:tc>
                <a:tc>
                  <a:txBody>
                    <a:bodyPr/>
                    <a:lstStyle/>
                    <a:p>
                      <a:pPr algn="ctr"/>
                      <a:r>
                        <a:rPr kumimoji="1" lang="ja-JP" altLang="en-US" sz="800" dirty="0" smtClean="0"/>
                        <a:t>合計</a:t>
                      </a:r>
                      <a:endParaRPr kumimoji="1" lang="ja-JP" altLang="en-US" sz="800" dirty="0"/>
                    </a:p>
                  </a:txBody>
                  <a:tcPr anchor="ctr"/>
                </a:tc>
              </a:tr>
              <a:tr h="327631">
                <a:tc>
                  <a:txBody>
                    <a:bodyPr/>
                    <a:lstStyle/>
                    <a:p>
                      <a:pPr algn="ctr"/>
                      <a:r>
                        <a:rPr kumimoji="1" lang="ja-JP" altLang="en-US" sz="800" dirty="0" smtClean="0"/>
                        <a:t>通学生</a:t>
                      </a:r>
                      <a:endParaRPr kumimoji="1" lang="ja-JP" altLang="en-US" sz="800" dirty="0"/>
                    </a:p>
                  </a:txBody>
                  <a:tcPr anchor="ctr"/>
                </a:tc>
                <a:tc>
                  <a:txBody>
                    <a:bodyPr/>
                    <a:lstStyle/>
                    <a:p>
                      <a:pPr algn="ctr"/>
                      <a:r>
                        <a:rPr kumimoji="1" lang="en-US" altLang="ja-JP" sz="1100" dirty="0" smtClean="0"/>
                        <a:t>4</a:t>
                      </a:r>
                    </a:p>
                  </a:txBody>
                  <a:tcPr anchor="ctr"/>
                </a:tc>
                <a:tc>
                  <a:txBody>
                    <a:bodyPr/>
                    <a:lstStyle/>
                    <a:p>
                      <a:pPr algn="ctr"/>
                      <a:r>
                        <a:rPr kumimoji="1" lang="en-US" altLang="ja-JP" sz="1100" dirty="0" smtClean="0"/>
                        <a:t>180</a:t>
                      </a:r>
                      <a:endParaRPr kumimoji="1" lang="ja-JP" altLang="en-US" sz="1100" dirty="0"/>
                    </a:p>
                  </a:txBody>
                  <a:tcPr anchor="ctr"/>
                </a:tc>
                <a:tc>
                  <a:txBody>
                    <a:bodyPr/>
                    <a:lstStyle/>
                    <a:p>
                      <a:pPr algn="ctr"/>
                      <a:r>
                        <a:rPr kumimoji="1" lang="en-US" altLang="ja-JP" sz="1100" dirty="0" smtClean="0"/>
                        <a:t>115</a:t>
                      </a:r>
                      <a:endParaRPr kumimoji="1" lang="ja-JP" altLang="en-US" sz="1100" dirty="0"/>
                    </a:p>
                  </a:txBody>
                  <a:tcPr anchor="ctr"/>
                </a:tc>
                <a:tc>
                  <a:txBody>
                    <a:bodyPr/>
                    <a:lstStyle/>
                    <a:p>
                      <a:pPr algn="ctr"/>
                      <a:r>
                        <a:rPr kumimoji="1" lang="en-US" altLang="ja-JP" sz="1100" dirty="0" smtClean="0"/>
                        <a:t>111</a:t>
                      </a:r>
                      <a:endParaRPr kumimoji="1" lang="ja-JP" altLang="en-US" sz="1100" dirty="0"/>
                    </a:p>
                  </a:txBody>
                  <a:tcPr anchor="ctr"/>
                </a:tc>
                <a:tc>
                  <a:txBody>
                    <a:bodyPr/>
                    <a:lstStyle/>
                    <a:p>
                      <a:pPr algn="ctr"/>
                      <a:r>
                        <a:rPr kumimoji="1" lang="en-US" altLang="ja-JP" sz="1100" dirty="0" smtClean="0"/>
                        <a:t>410</a:t>
                      </a:r>
                      <a:endParaRPr kumimoji="1" lang="ja-JP" altLang="en-US" sz="1100" dirty="0"/>
                    </a:p>
                  </a:txBody>
                  <a:tcPr anchor="ctr"/>
                </a:tc>
              </a:tr>
              <a:tr h="423326">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smtClean="0"/>
                        <a:t>うち保護者が</a:t>
                      </a:r>
                      <a:endParaRPr kumimoji="1" lang="en-US" altLang="ja-JP" sz="800" dirty="0" smtClean="0"/>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smtClean="0"/>
                        <a:t>送迎する者</a:t>
                      </a:r>
                      <a:endParaRPr kumimoji="1" lang="ja-JP" altLang="en-US" sz="800" dirty="0"/>
                    </a:p>
                  </a:txBody>
                  <a:tcPr/>
                </a:tc>
                <a:tc>
                  <a:txBody>
                    <a:bodyPr/>
                    <a:lstStyle/>
                    <a:p>
                      <a:pPr algn="ctr"/>
                      <a:r>
                        <a:rPr kumimoji="1" lang="ja-JP" altLang="en-US" sz="1100" dirty="0" smtClean="0"/>
                        <a:t>（</a:t>
                      </a:r>
                      <a:r>
                        <a:rPr kumimoji="1" lang="en-US" altLang="ja-JP" sz="1100" dirty="0" smtClean="0"/>
                        <a:t>1</a:t>
                      </a:r>
                      <a:r>
                        <a:rPr kumimoji="1" lang="ja-JP" altLang="en-US" sz="1100" dirty="0" smtClean="0"/>
                        <a:t>）</a:t>
                      </a:r>
                      <a:endParaRPr kumimoji="1" lang="ja-JP" altLang="en-US" sz="1100" dirty="0"/>
                    </a:p>
                  </a:txBody>
                  <a:tcPr anchor="ctr"/>
                </a:tc>
                <a:tc>
                  <a:txBody>
                    <a:bodyPr/>
                    <a:lstStyle/>
                    <a:p>
                      <a:pPr algn="ctr"/>
                      <a:r>
                        <a:rPr kumimoji="1" lang="ja-JP" altLang="en-US" sz="1100" dirty="0" smtClean="0"/>
                        <a:t>（</a:t>
                      </a:r>
                      <a:r>
                        <a:rPr kumimoji="1" lang="en-US" altLang="ja-JP" sz="1100" dirty="0" smtClean="0"/>
                        <a:t>42</a:t>
                      </a:r>
                      <a:r>
                        <a:rPr kumimoji="1" lang="ja-JP" altLang="en-US" sz="1100" dirty="0" smtClean="0"/>
                        <a:t>）</a:t>
                      </a:r>
                      <a:endParaRPr kumimoji="1" lang="ja-JP" altLang="en-US" sz="1100" dirty="0"/>
                    </a:p>
                  </a:txBody>
                  <a:tcPr anchor="ctr"/>
                </a:tc>
                <a:tc>
                  <a:txBody>
                    <a:bodyPr/>
                    <a:lstStyle/>
                    <a:p>
                      <a:pPr algn="ctr"/>
                      <a:r>
                        <a:rPr kumimoji="1" lang="ja-JP" altLang="en-US" sz="1100" dirty="0" smtClean="0"/>
                        <a:t>（</a:t>
                      </a:r>
                      <a:r>
                        <a:rPr kumimoji="1" lang="en-US" altLang="ja-JP" sz="1100" dirty="0" smtClean="0"/>
                        <a:t>18</a:t>
                      </a:r>
                      <a:r>
                        <a:rPr kumimoji="1" lang="ja-JP" altLang="en-US" sz="1100" dirty="0" smtClean="0"/>
                        <a:t>）</a:t>
                      </a:r>
                      <a:endParaRPr kumimoji="1" lang="ja-JP" altLang="en-US" sz="1100" dirty="0"/>
                    </a:p>
                  </a:txBody>
                  <a:tcPr anchor="ctr"/>
                </a:tc>
                <a:tc>
                  <a:txBody>
                    <a:bodyPr/>
                    <a:lstStyle/>
                    <a:p>
                      <a:pPr algn="ctr"/>
                      <a:r>
                        <a:rPr kumimoji="1" lang="ja-JP" altLang="en-US" sz="1100" dirty="0" smtClean="0"/>
                        <a:t>（</a:t>
                      </a:r>
                      <a:r>
                        <a:rPr kumimoji="1" lang="en-US" altLang="ja-JP" sz="1100" dirty="0" smtClean="0"/>
                        <a:t>20</a:t>
                      </a:r>
                      <a:r>
                        <a:rPr kumimoji="1" lang="ja-JP" altLang="en-US" sz="1100" dirty="0" smtClean="0"/>
                        <a:t>）</a:t>
                      </a:r>
                      <a:endParaRPr kumimoji="1" lang="ja-JP" altLang="en-US" sz="1100" dirty="0"/>
                    </a:p>
                  </a:txBody>
                  <a:tcPr anchor="ctr"/>
                </a:tc>
                <a:tc>
                  <a:txBody>
                    <a:bodyPr/>
                    <a:lstStyle/>
                    <a:p>
                      <a:pPr algn="ctr"/>
                      <a:r>
                        <a:rPr kumimoji="1" lang="ja-JP" altLang="en-US" sz="1100" dirty="0" smtClean="0"/>
                        <a:t>（</a:t>
                      </a:r>
                      <a:r>
                        <a:rPr kumimoji="1" lang="en-US" altLang="ja-JP" sz="1100" dirty="0" smtClean="0"/>
                        <a:t>81</a:t>
                      </a:r>
                      <a:r>
                        <a:rPr kumimoji="1" lang="ja-JP" altLang="en-US" sz="1100" dirty="0" smtClean="0"/>
                        <a:t>）</a:t>
                      </a:r>
                      <a:endParaRPr kumimoji="1" lang="ja-JP" altLang="en-US" sz="1100" dirty="0"/>
                    </a:p>
                  </a:txBody>
                  <a:tcPr anchor="ctr"/>
                </a:tc>
              </a:tr>
              <a:tr h="360387">
                <a:tc>
                  <a:txBody>
                    <a:bodyPr/>
                    <a:lstStyle/>
                    <a:p>
                      <a:pPr algn="ctr"/>
                      <a:r>
                        <a:rPr kumimoji="1" lang="ja-JP" altLang="en-US" sz="800" dirty="0" smtClean="0"/>
                        <a:t>訪問教育生</a:t>
                      </a:r>
                      <a:endParaRPr kumimoji="1" lang="ja-JP" altLang="en-US" sz="800" dirty="0"/>
                    </a:p>
                  </a:txBody>
                  <a:tcPr anchor="ctr"/>
                </a:tc>
                <a:tc>
                  <a:txBody>
                    <a:bodyPr/>
                    <a:lstStyle/>
                    <a:p>
                      <a:pPr algn="ctr"/>
                      <a:r>
                        <a:rPr kumimoji="1" lang="en-US" altLang="ja-JP" sz="1100" dirty="0" smtClean="0"/>
                        <a:t>0</a:t>
                      </a:r>
                      <a:endParaRPr kumimoji="1" lang="ja-JP" altLang="en-US" sz="1100" dirty="0"/>
                    </a:p>
                  </a:txBody>
                  <a:tcPr anchor="ctr"/>
                </a:tc>
                <a:tc>
                  <a:txBody>
                    <a:bodyPr/>
                    <a:lstStyle/>
                    <a:p>
                      <a:pPr algn="ctr"/>
                      <a:r>
                        <a:rPr kumimoji="1" lang="en-US" altLang="ja-JP" sz="1100" dirty="0" smtClean="0"/>
                        <a:t>35</a:t>
                      </a:r>
                      <a:endParaRPr kumimoji="1" lang="ja-JP" altLang="en-US" sz="1100" dirty="0"/>
                    </a:p>
                  </a:txBody>
                  <a:tcPr anchor="ctr"/>
                </a:tc>
                <a:tc>
                  <a:txBody>
                    <a:bodyPr/>
                    <a:lstStyle/>
                    <a:p>
                      <a:pPr algn="ctr"/>
                      <a:r>
                        <a:rPr kumimoji="1" lang="en-US" altLang="ja-JP" sz="1100" dirty="0" smtClean="0"/>
                        <a:t>24</a:t>
                      </a:r>
                      <a:endParaRPr kumimoji="1" lang="ja-JP" altLang="en-US" sz="1100" dirty="0"/>
                    </a:p>
                  </a:txBody>
                  <a:tcPr anchor="ctr"/>
                </a:tc>
                <a:tc>
                  <a:txBody>
                    <a:bodyPr/>
                    <a:lstStyle/>
                    <a:p>
                      <a:pPr algn="ctr"/>
                      <a:r>
                        <a:rPr kumimoji="1" lang="en-US" altLang="ja-JP" sz="1100" dirty="0" smtClean="0"/>
                        <a:t>28</a:t>
                      </a:r>
                      <a:endParaRPr kumimoji="1" lang="ja-JP" altLang="en-US" sz="1100" dirty="0"/>
                    </a:p>
                  </a:txBody>
                  <a:tcPr anchor="ctr"/>
                </a:tc>
                <a:tc>
                  <a:txBody>
                    <a:bodyPr/>
                    <a:lstStyle/>
                    <a:p>
                      <a:pPr algn="ctr"/>
                      <a:r>
                        <a:rPr kumimoji="1" lang="en-US" altLang="ja-JP" sz="1100" dirty="0" smtClean="0"/>
                        <a:t>87</a:t>
                      </a:r>
                      <a:endParaRPr kumimoji="1" lang="ja-JP" altLang="en-US" sz="1100" dirty="0"/>
                    </a:p>
                  </a:txBody>
                  <a:tcPr anchor="ctr"/>
                </a:tc>
              </a:tr>
              <a:tr h="327116">
                <a:tc>
                  <a:txBody>
                    <a:bodyPr/>
                    <a:lstStyle/>
                    <a:p>
                      <a:pPr algn="ctr"/>
                      <a:r>
                        <a:rPr kumimoji="1" lang="ja-JP" altLang="en-US" sz="800" dirty="0" smtClean="0"/>
                        <a:t>合計</a:t>
                      </a:r>
                      <a:endParaRPr kumimoji="1" lang="ja-JP" altLang="en-US" sz="800" dirty="0"/>
                    </a:p>
                  </a:txBody>
                  <a:tcPr anchor="ctr"/>
                </a:tc>
                <a:tc>
                  <a:txBody>
                    <a:bodyPr/>
                    <a:lstStyle/>
                    <a:p>
                      <a:pPr algn="ctr"/>
                      <a:r>
                        <a:rPr kumimoji="1" lang="en-US" altLang="ja-JP" sz="1100" dirty="0" smtClean="0"/>
                        <a:t>4</a:t>
                      </a:r>
                      <a:endParaRPr kumimoji="1" lang="ja-JP" altLang="en-US" sz="1100" dirty="0"/>
                    </a:p>
                  </a:txBody>
                  <a:tcPr anchor="ctr"/>
                </a:tc>
                <a:tc>
                  <a:txBody>
                    <a:bodyPr/>
                    <a:lstStyle/>
                    <a:p>
                      <a:pPr algn="ctr"/>
                      <a:r>
                        <a:rPr kumimoji="1" lang="en-US" altLang="ja-JP" sz="1100" dirty="0" smtClean="0"/>
                        <a:t>215</a:t>
                      </a:r>
                      <a:endParaRPr kumimoji="1" lang="ja-JP" altLang="en-US" sz="1100" dirty="0"/>
                    </a:p>
                  </a:txBody>
                  <a:tcPr anchor="ctr"/>
                </a:tc>
                <a:tc>
                  <a:txBody>
                    <a:bodyPr/>
                    <a:lstStyle/>
                    <a:p>
                      <a:pPr algn="ctr"/>
                      <a:r>
                        <a:rPr kumimoji="1" lang="en-US" altLang="ja-JP" sz="1100" dirty="0" smtClean="0"/>
                        <a:t>139</a:t>
                      </a:r>
                      <a:endParaRPr kumimoji="1" lang="ja-JP" altLang="en-US" sz="1100" dirty="0"/>
                    </a:p>
                  </a:txBody>
                  <a:tcPr anchor="ctr"/>
                </a:tc>
                <a:tc>
                  <a:txBody>
                    <a:bodyPr/>
                    <a:lstStyle/>
                    <a:p>
                      <a:pPr algn="ctr"/>
                      <a:r>
                        <a:rPr kumimoji="1" lang="en-US" altLang="ja-JP" sz="1100" dirty="0" smtClean="0"/>
                        <a:t>139</a:t>
                      </a:r>
                      <a:endParaRPr kumimoji="1" lang="ja-JP" altLang="en-US" sz="1100" dirty="0"/>
                    </a:p>
                  </a:txBody>
                  <a:tcPr anchor="ctr"/>
                </a:tc>
                <a:tc>
                  <a:txBody>
                    <a:bodyPr/>
                    <a:lstStyle/>
                    <a:p>
                      <a:pPr algn="ctr"/>
                      <a:r>
                        <a:rPr kumimoji="1" lang="en-US" altLang="ja-JP" sz="1100" dirty="0" smtClean="0"/>
                        <a:t>497</a:t>
                      </a:r>
                      <a:endParaRPr kumimoji="1" lang="ja-JP" altLang="en-US" sz="1100" dirty="0"/>
                    </a:p>
                  </a:txBody>
                  <a:tcPr anchor="ctr"/>
                </a:tc>
              </a:tr>
            </a:tbl>
          </a:graphicData>
        </a:graphic>
      </p:graphicFrame>
      <p:sp>
        <p:nvSpPr>
          <p:cNvPr id="8" name="テキスト ボックス 7"/>
          <p:cNvSpPr txBox="1"/>
          <p:nvPr/>
        </p:nvSpPr>
        <p:spPr>
          <a:xfrm>
            <a:off x="5002882" y="4462753"/>
            <a:ext cx="2034808" cy="266548"/>
          </a:xfrm>
          <a:prstGeom prst="rect">
            <a:avLst/>
          </a:prstGeom>
          <a:noFill/>
        </p:spPr>
        <p:txBody>
          <a:bodyPr wrap="square" rtlCol="0" anchor="ctr">
            <a:spAutoFit/>
          </a:bodyPr>
          <a:lstStyle/>
          <a:p>
            <a:pPr lvl="0">
              <a:lnSpc>
                <a:spcPts val="1600"/>
              </a:lnSpc>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訪問教育生は施設入所を含む</a:t>
            </a:r>
            <a:endPar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7044415" y="4453228"/>
            <a:ext cx="1535890" cy="266548"/>
          </a:xfrm>
          <a:prstGeom prst="rect">
            <a:avLst/>
          </a:prstGeom>
          <a:noFill/>
        </p:spPr>
        <p:txBody>
          <a:bodyPr wrap="square" rtlCol="0" anchor="ctr">
            <a:spAutoFit/>
          </a:bodyPr>
          <a:lstStyle/>
          <a:p>
            <a:pPr lvl="0" algn="r">
              <a:lnSpc>
                <a:spcPts val="16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日現在）</a:t>
            </a:r>
            <a:endPar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994087" y="4040759"/>
            <a:ext cx="2160240" cy="350591"/>
          </a:xfrm>
          <a:prstGeom prst="rect">
            <a:avLst/>
          </a:prstGeom>
          <a:solidFill>
            <a:schemeClr val="tx2">
              <a:lumMod val="60000"/>
              <a:lumOff val="40000"/>
            </a:schemeClr>
          </a:solidFill>
          <a:ln>
            <a:solidFill>
              <a:schemeClr val="tx1"/>
            </a:solidFill>
          </a:ln>
        </p:spPr>
        <p:txBody>
          <a:bodyPr wrap="square" tIns="108000" bIns="36000" rtlCol="0" anchor="t">
            <a:spAutoFit/>
          </a:bodyPr>
          <a:lstStyle/>
          <a:p>
            <a:pPr lvl="0" algn="ctr">
              <a:lnSpc>
                <a:spcPts val="1600"/>
              </a:lnSpc>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保護者</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負担増</a:t>
            </a:r>
            <a:endParaRPr lang="en-US" altLang="ja-JP" sz="16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876302" y="5072768"/>
            <a:ext cx="7712136" cy="1402948"/>
          </a:xfrm>
          <a:prstGeom prst="rect">
            <a:avLst/>
          </a:prstGeom>
          <a:solidFill>
            <a:schemeClr val="tx2">
              <a:lumMod val="40000"/>
              <a:lumOff val="60000"/>
            </a:schemeClr>
          </a:solidFill>
          <a:ln>
            <a:solidFill>
              <a:schemeClr val="tx1"/>
            </a:solidFill>
          </a:ln>
        </p:spPr>
        <p:txBody>
          <a:bodyPr wrap="square">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検討１：通学バスにかわる車両の確保</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　就学奨励費を活用した介護タクシー等における通学支援の方策検討</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検討２：保護者にかわる同乗者（看護師等）の確保</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　保護者が同乗しない場合、対象児童生徒のケアを熟知した看護師が必要</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福祉部と連携し、事例の検討</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右矢印 12"/>
          <p:cNvSpPr/>
          <p:nvPr/>
        </p:nvSpPr>
        <p:spPr>
          <a:xfrm rot="5400000">
            <a:off x="2926853" y="3537479"/>
            <a:ext cx="265956" cy="20875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971600" y="4786410"/>
            <a:ext cx="2610824" cy="288000"/>
          </a:xfrm>
          <a:prstGeom prst="round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15" name="コンテンツ プレースホルダー 2"/>
          <p:cNvSpPr>
            <a:spLocks noGrp="1"/>
          </p:cNvSpPr>
          <p:nvPr/>
        </p:nvSpPr>
        <p:spPr>
          <a:xfrm>
            <a:off x="266886" y="4781212"/>
            <a:ext cx="4020251" cy="288000"/>
          </a:xfrm>
          <a:prstGeom prst="rect">
            <a:avLst/>
          </a:prstGeom>
        </p:spPr>
        <p:txBody>
          <a:bodyPr vert="horz" wrap="square" lIns="103492" tIns="51746" rIns="103492" bIns="51746" rtlCol="0">
            <a:normAutofit lnSpcReduction="10000"/>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ja-JP" altLang="en-US" sz="1300" dirty="0" smtClean="0">
                <a:latin typeface="Meiryo UI" panose="020B0604030504040204" pitchFamily="50" charset="-128"/>
                <a:ea typeface="Meiryo UI" panose="020B0604030504040204" pitchFamily="50" charset="-128"/>
              </a:rPr>
              <a:t>課題解消に向けた検討</a:t>
            </a:r>
            <a:endParaRPr lang="ja-JP" altLang="en-US" sz="1300" dirty="0">
              <a:latin typeface="Meiryo UI" panose="020B0604030504040204" pitchFamily="50" charset="-128"/>
              <a:ea typeface="Meiryo UI" panose="020B0604030504040204" pitchFamily="50" charset="-128"/>
            </a:endParaRPr>
          </a:p>
        </p:txBody>
      </p:sp>
      <p:sp>
        <p:nvSpPr>
          <p:cNvPr id="2" name="フッター プレースホルダー 1"/>
          <p:cNvSpPr>
            <a:spLocks noGrp="1"/>
          </p:cNvSpPr>
          <p:nvPr>
            <p:ph type="ftr" sz="quarter" idx="11"/>
          </p:nvPr>
        </p:nvSpPr>
        <p:spPr>
          <a:xfrm>
            <a:off x="3125852" y="6468051"/>
            <a:ext cx="2895600" cy="365125"/>
          </a:xfrm>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８</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4932040" y="2420534"/>
            <a:ext cx="3232124" cy="297517"/>
          </a:xfrm>
          <a:prstGeom prst="rect">
            <a:avLst/>
          </a:prstGeom>
          <a:noFill/>
        </p:spPr>
        <p:txBody>
          <a:bodyPr wrap="square" rtlCol="0" anchor="ctr">
            <a:spAutoFit/>
          </a:bodyPr>
          <a:lstStyle/>
          <a:p>
            <a:pPr lvl="0">
              <a:lnSpc>
                <a:spcPts val="16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府内支援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学校において医療的ケアが必要な幼児児童生徒数</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79200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　府立高等学校における障がいのある生徒の増加</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1" name="Picture 2" descr="D:\KitanoKen1\Desktop\キャプチャ4.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778" y="3429000"/>
            <a:ext cx="7072451" cy="2883997"/>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646786" y="1376736"/>
            <a:ext cx="8043564" cy="1116160"/>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400" b="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　府立高等学校において、</a:t>
            </a:r>
            <a:r>
              <a:rPr kumimoji="1" lang="ja-JP" altLang="en-US" sz="1800" dirty="0" err="1" smtClean="0">
                <a:latin typeface="Meiryo UI" panose="020B0604030504040204" pitchFamily="50" charset="-128"/>
                <a:ea typeface="Meiryo UI" panose="020B0604030504040204" pitchFamily="50" charset="-128"/>
                <a:cs typeface="Meiryo UI" panose="020B0604030504040204" pitchFamily="50" charset="-128"/>
              </a:rPr>
              <a:t>障がいに</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より配慮を要する生徒が</a:t>
            </a:r>
            <a:r>
              <a:rPr kumimoji="1"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１０年間で約２倍</a:t>
            </a:r>
            <a:endParaRPr kumimoji="1"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そのうち、</a:t>
            </a:r>
            <a:r>
              <a:rPr lang="ja-JP" altLang="en-US" sz="18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8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より配慮を要する生徒数は、</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約４倍</a:t>
            </a:r>
            <a:endParaRPr kumimoji="1"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フッター プレースホルダー 1"/>
          <p:cNvSpPr>
            <a:spLocks noGrp="1"/>
          </p:cNvSpPr>
          <p:nvPr>
            <p:ph type="ftr" sz="quarter" idx="11"/>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９</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21719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　府立高等学校における障がいのある生徒の増加</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正方形/長方形 57"/>
          <p:cNvSpPr/>
          <p:nvPr/>
        </p:nvSpPr>
        <p:spPr>
          <a:xfrm>
            <a:off x="776908" y="1412776"/>
            <a:ext cx="7662192" cy="2520280"/>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16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　「高校生活支援カード」（入学時に作成）による継続したニーズ把握、支援</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latin typeface="Meiryo UI" panose="020B0604030504040204" pitchFamily="50" charset="-128"/>
                <a:ea typeface="Meiryo UI" panose="020B0604030504040204" pitchFamily="50" charset="-128"/>
                <a:cs typeface="Meiryo UI" panose="020B0604030504040204" pitchFamily="50" charset="-128"/>
              </a:rPr>
              <a:t>○　障がいの状態に応じた支援を行う学校生活支援員を配置</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　医療的ケアを必要とする生徒が在籍する学校に看護師を配置</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kumimoji="1"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　障がいのある生徒への対応等のために臨床心理士を全校配置</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kumimoji="1"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　教職員の専門性向上のための研修や、相談体制の充実</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kumimoji="1"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　通級指導教室を府立高校２校に設置（平成３０年度から）</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767599" y="1124776"/>
            <a:ext cx="2724281" cy="288000"/>
          </a:xfrm>
          <a:prstGeom prst="round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60" name="コンテンツ プレースホルダー 2"/>
          <p:cNvSpPr>
            <a:spLocks noGrp="1"/>
          </p:cNvSpPr>
          <p:nvPr/>
        </p:nvSpPr>
        <p:spPr>
          <a:xfrm>
            <a:off x="463695" y="1124776"/>
            <a:ext cx="3332088" cy="360000"/>
          </a:xfrm>
          <a:prstGeom prst="rect">
            <a:avLst/>
          </a:prstGeom>
        </p:spPr>
        <p:txBody>
          <a:bodyPr vert="horz" wrap="square" lIns="103492" tIns="51746" rIns="103492" bIns="51746" rtlCol="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ja-JP" altLang="en-US" sz="1300" dirty="0" smtClean="0">
                <a:latin typeface="Meiryo UI" panose="020B0604030504040204" pitchFamily="50" charset="-128"/>
                <a:ea typeface="Meiryo UI" panose="020B0604030504040204" pitchFamily="50" charset="-128"/>
              </a:rPr>
              <a:t>これまでの取組み</a:t>
            </a:r>
            <a:endParaRPr lang="ja-JP" altLang="en-US" sz="1300" dirty="0">
              <a:latin typeface="Meiryo UI" panose="020B0604030504040204" pitchFamily="50" charset="-128"/>
              <a:ea typeface="Meiryo UI" panose="020B0604030504040204" pitchFamily="50" charset="-128"/>
            </a:endParaRPr>
          </a:p>
        </p:txBody>
      </p:sp>
      <p:sp>
        <p:nvSpPr>
          <p:cNvPr id="61" name="右矢印 60"/>
          <p:cNvSpPr/>
          <p:nvPr/>
        </p:nvSpPr>
        <p:spPr>
          <a:xfrm rot="5400000">
            <a:off x="4431757" y="2806190"/>
            <a:ext cx="333874" cy="2808313"/>
          </a:xfrm>
          <a:prstGeom prst="rightArrow">
            <a:avLst>
              <a:gd name="adj1" fmla="val 6033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p:cNvSpPr/>
          <p:nvPr/>
        </p:nvSpPr>
        <p:spPr>
          <a:xfrm>
            <a:off x="777606" y="4665284"/>
            <a:ext cx="7662192" cy="1500020"/>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　増加率が高い発達障がいのある生徒への支援体制の充実</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・学校生活支援員の量的拡充</a:t>
            </a: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・多様化する発達障がいのある生徒へのアセスメントの強化</a:t>
            </a: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・組織的な支援を拡充するための体制整備</a:t>
            </a: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・社会的自立を見据えた福祉機関との連携等</a:t>
            </a:r>
            <a:endParaRPr kumimoji="1"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777606" y="4377284"/>
            <a:ext cx="2724281" cy="288000"/>
          </a:xfrm>
          <a:prstGeom prst="round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63" name="コンテンツ プレースホルダー 2"/>
          <p:cNvSpPr>
            <a:spLocks noGrp="1"/>
          </p:cNvSpPr>
          <p:nvPr/>
        </p:nvSpPr>
        <p:spPr>
          <a:xfrm>
            <a:off x="473702" y="4370913"/>
            <a:ext cx="3332088" cy="360000"/>
          </a:xfrm>
          <a:prstGeom prst="rect">
            <a:avLst/>
          </a:prstGeom>
        </p:spPr>
        <p:txBody>
          <a:bodyPr vert="horz" wrap="square" lIns="103492" tIns="51746" rIns="103492" bIns="51746" rtlCol="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ja-JP" altLang="en-US" sz="1300" dirty="0">
                <a:latin typeface="Meiryo UI" panose="020B0604030504040204" pitchFamily="50" charset="-128"/>
                <a:ea typeface="Meiryo UI" panose="020B0604030504040204" pitchFamily="50" charset="-128"/>
              </a:rPr>
              <a:t>今後の課題</a:t>
            </a:r>
          </a:p>
        </p:txBody>
      </p:sp>
      <p:sp>
        <p:nvSpPr>
          <p:cNvPr id="2" name="フッター プレースホルダー 1"/>
          <p:cNvSpPr>
            <a:spLocks noGrp="1"/>
          </p:cNvSpPr>
          <p:nvPr>
            <p:ph type="ftr" sz="quarter" idx="11"/>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１０</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22171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latin typeface="Meiryo UI" panose="020B0604030504040204" pitchFamily="50" charset="-128"/>
                <a:ea typeface="Meiryo UI" panose="020B0604030504040204" pitchFamily="50" charset="-128"/>
                <a:cs typeface="Meiryo UI" panose="020B0604030504040204" pitchFamily="50" charset="-128"/>
              </a:rPr>
              <a:t>目次</a:t>
            </a:r>
            <a:endParaRPr kumimoji="1" lang="ja-JP" altLang="en-US" sz="3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コンテンツ プレースホルダー 2"/>
          <p:cNvSpPr>
            <a:spLocks noGrp="1"/>
          </p:cNvSpPr>
          <p:nvPr>
            <p:ph idx="1"/>
          </p:nvPr>
        </p:nvSpPr>
        <p:spPr>
          <a:xfrm>
            <a:off x="827584" y="1412776"/>
            <a:ext cx="7632848" cy="4713387"/>
          </a:xfrm>
        </p:spPr>
        <p:txBody>
          <a:bodyPr>
            <a:normAutofit/>
          </a:bodyPr>
          <a:lstStyle/>
          <a:p>
            <a:r>
              <a:rPr kumimoji="1" lang="ja-JP" altLang="en-US" sz="2000" dirty="0" smtClean="0"/>
              <a:t>特別支援教育の動き　　　　　　　　　　　　　　　　　 　　　　　　１</a:t>
            </a:r>
            <a:endParaRPr kumimoji="1" lang="en-US" altLang="ja-JP" sz="2000" dirty="0" smtClean="0"/>
          </a:p>
          <a:p>
            <a:endParaRPr kumimoji="1" lang="en-US" altLang="ja-JP" sz="2000" dirty="0" smtClean="0"/>
          </a:p>
          <a:p>
            <a:r>
              <a:rPr lang="ja-JP" altLang="en-US" sz="2000" dirty="0"/>
              <a:t>大阪に</a:t>
            </a:r>
            <a:r>
              <a:rPr lang="ja-JP" altLang="en-US" sz="2000" dirty="0" smtClean="0"/>
              <a:t>おけるこれまでの特別支援教育の取組み　　　　　　２</a:t>
            </a:r>
            <a:endParaRPr lang="en-US" altLang="ja-JP" sz="2000" dirty="0" smtClean="0"/>
          </a:p>
          <a:p>
            <a:endParaRPr lang="en-US" altLang="ja-JP" sz="2000" dirty="0" smtClean="0"/>
          </a:p>
          <a:p>
            <a:r>
              <a:rPr lang="ja-JP" altLang="en-US" sz="2000" dirty="0" smtClean="0"/>
              <a:t>府立学校における支援教育を取り巻く課題　　　　　 　　 　　３</a:t>
            </a:r>
            <a:endParaRPr lang="en-US" altLang="ja-JP" sz="2000" dirty="0" smtClean="0"/>
          </a:p>
          <a:p>
            <a:endParaRPr lang="en-US" altLang="ja-JP" sz="2000" dirty="0" smtClean="0"/>
          </a:p>
          <a:p>
            <a:r>
              <a:rPr lang="ja-JP" altLang="en-US" sz="2000" dirty="0"/>
              <a:t>府立支援学校に在籍する知的</a:t>
            </a:r>
            <a:r>
              <a:rPr lang="ja-JP" altLang="en-US" sz="2000" dirty="0" err="1"/>
              <a:t>障がい</a:t>
            </a:r>
            <a:r>
              <a:rPr lang="ja-JP" altLang="en-US" sz="2000" dirty="0"/>
              <a:t>児童生徒の</a:t>
            </a:r>
            <a:r>
              <a:rPr lang="ja-JP" altLang="en-US" sz="2000" dirty="0" smtClean="0"/>
              <a:t>増加 　　４～６</a:t>
            </a:r>
            <a:endParaRPr lang="en-US" altLang="ja-JP" sz="2000" dirty="0" smtClean="0"/>
          </a:p>
          <a:p>
            <a:endParaRPr lang="en-US" altLang="ja-JP" sz="2000" dirty="0" smtClean="0"/>
          </a:p>
          <a:p>
            <a:r>
              <a:rPr lang="ja-JP" altLang="en-US" sz="2000" dirty="0"/>
              <a:t>府立支援学校における医療的ケアが必要な児童生徒</a:t>
            </a:r>
            <a:r>
              <a:rPr lang="ja-JP" altLang="en-US" sz="2000" dirty="0" smtClean="0"/>
              <a:t>の 　７～８</a:t>
            </a:r>
            <a:endParaRPr lang="en-US" altLang="ja-JP" sz="2000" dirty="0" smtClean="0"/>
          </a:p>
          <a:p>
            <a:pPr marL="0" indent="0">
              <a:buNone/>
            </a:pPr>
            <a:r>
              <a:rPr lang="ja-JP" altLang="en-US" sz="2000" dirty="0" smtClean="0"/>
              <a:t>　　重度・重複化、多様化</a:t>
            </a:r>
            <a:endParaRPr lang="en-US" altLang="ja-JP" sz="2000" dirty="0" smtClean="0"/>
          </a:p>
          <a:p>
            <a:pPr marL="0" indent="0">
              <a:buNone/>
            </a:pPr>
            <a:endParaRPr lang="en-US" altLang="ja-JP" sz="2000" dirty="0"/>
          </a:p>
          <a:p>
            <a:r>
              <a:rPr lang="ja-JP" altLang="en-US" sz="2000" dirty="0" smtClean="0"/>
              <a:t>府立高等学校における障がいのある生徒の増加　　　　　　９～１０</a:t>
            </a:r>
            <a:endParaRPr lang="en-US" altLang="ja-JP" sz="2000" dirty="0"/>
          </a:p>
          <a:p>
            <a:pPr marL="0" indent="0">
              <a:buNone/>
            </a:pPr>
            <a:endParaRPr lang="en-US" altLang="ja-JP" sz="2000" dirty="0" smtClean="0"/>
          </a:p>
          <a:p>
            <a:pPr marL="0" indent="0">
              <a:buNone/>
            </a:pPr>
            <a:endParaRPr lang="ja-JP" altLang="en-US" sz="2000" dirty="0"/>
          </a:p>
          <a:p>
            <a:endParaRPr lang="en-US" altLang="ja-JP" sz="2000" dirty="0" smtClean="0"/>
          </a:p>
          <a:p>
            <a:endParaRPr lang="ja-JP" altLang="en-US" sz="2000" dirty="0"/>
          </a:p>
          <a:p>
            <a:endParaRPr lang="en-US" altLang="ja-JP" sz="2000" dirty="0" smtClean="0"/>
          </a:p>
          <a:p>
            <a:endParaRPr lang="en-US" altLang="ja-JP" sz="2000" dirty="0" smtClean="0"/>
          </a:p>
        </p:txBody>
      </p:sp>
      <p:sp>
        <p:nvSpPr>
          <p:cNvPr id="4" name="フッター プレースホルダー 3"/>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3739299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特別支援</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教育の動き</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620153" y="1196752"/>
            <a:ext cx="7953493" cy="1142373"/>
          </a:xfrm>
          <a:prstGeom prst="rect">
            <a:avLst/>
          </a:prstGeom>
          <a:solidFill>
            <a:schemeClr val="tx2">
              <a:lumMod val="40000"/>
              <a:lumOff val="60000"/>
            </a:schemeClr>
          </a:solidFill>
          <a:ln>
            <a:solidFill>
              <a:schemeClr val="tx1"/>
            </a:solidFill>
          </a:ln>
        </p:spPr>
        <p:txBody>
          <a:bodyPr wrap="square" lIns="113102" tIns="56551" rIns="113102" bIns="56551" rtlCol="0">
            <a:spAutoFit/>
          </a:bodyPr>
          <a:lstStyle/>
          <a:p>
            <a:pPr marL="353444" indent="-353444">
              <a:lnSpc>
                <a:spcPts val="2700"/>
              </a:lnSpc>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18</a:t>
            </a:r>
            <a:r>
              <a:rPr lang="ja-JP" altLang="en-US" sz="1600" dirty="0">
                <a:latin typeface="Meiryo UI" panose="020B0604030504040204" pitchFamily="50" charset="-128"/>
                <a:ea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月</a:t>
            </a:r>
            <a:endParaRPr lang="en-US" altLang="ja-JP" sz="1600" dirty="0" smtClean="0">
              <a:latin typeface="Meiryo UI" panose="020B0604030504040204" pitchFamily="50" charset="-128"/>
              <a:ea typeface="Meiryo UI" panose="020B0604030504040204" pitchFamily="50" charset="-128"/>
            </a:endParaRPr>
          </a:p>
          <a:p>
            <a:pPr>
              <a:lnSpc>
                <a:spcPts val="2700"/>
              </a:lnSpc>
            </a:pPr>
            <a:r>
              <a:rPr lang="ja-JP" altLang="en-US" sz="1600" dirty="0" smtClean="0">
                <a:latin typeface="Meiryo UI" panose="020B0604030504040204" pitchFamily="50" charset="-128"/>
                <a:ea typeface="Meiryo UI" panose="020B0604030504040204" pitchFamily="50" charset="-128"/>
              </a:rPr>
              <a:t>　　　　「障害者の権利に関する条約」が国連総会において採択（平成</a:t>
            </a:r>
            <a:r>
              <a:rPr lang="en-US" altLang="ja-JP" sz="1600" dirty="0" smtClean="0">
                <a:latin typeface="Meiryo UI" panose="020B0604030504040204" pitchFamily="50" charset="-128"/>
                <a:ea typeface="Meiryo UI" panose="020B0604030504040204" pitchFamily="50" charset="-128"/>
              </a:rPr>
              <a:t>26</a:t>
            </a:r>
            <a:r>
              <a:rPr lang="ja-JP" altLang="en-US" sz="1600" dirty="0" smtClean="0">
                <a:latin typeface="Meiryo UI" panose="020B0604030504040204" pitchFamily="50" charset="-128"/>
                <a:ea typeface="Meiryo UI" panose="020B0604030504040204" pitchFamily="50" charset="-128"/>
              </a:rPr>
              <a:t>年２月発効）</a:t>
            </a:r>
            <a:endParaRPr lang="en-US" altLang="ja-JP" sz="1600" dirty="0" smtClean="0">
              <a:latin typeface="Meiryo UI" panose="020B0604030504040204" pitchFamily="50" charset="-128"/>
              <a:ea typeface="Meiryo UI" panose="020B0604030504040204" pitchFamily="50" charset="-128"/>
            </a:endParaRPr>
          </a:p>
          <a:p>
            <a:pPr>
              <a:lnSpc>
                <a:spcPts val="27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インクルーシブ教育システム</a:t>
            </a:r>
            <a:r>
              <a:rPr lang="ja-JP" altLang="en-US" sz="1600" dirty="0">
                <a:latin typeface="Meiryo UI" panose="020B0604030504040204" pitchFamily="50" charset="-128"/>
                <a:ea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rPr>
              <a:t>規定</a:t>
            </a:r>
            <a:endParaRPr lang="en-US" altLang="ja-JP"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620153" y="2564904"/>
            <a:ext cx="7953493" cy="1499201"/>
          </a:xfrm>
          <a:prstGeom prst="rect">
            <a:avLst/>
          </a:prstGeom>
          <a:solidFill>
            <a:schemeClr val="tx2">
              <a:lumMod val="40000"/>
              <a:lumOff val="60000"/>
            </a:schemeClr>
          </a:solidFill>
          <a:ln>
            <a:solidFill>
              <a:schemeClr val="tx1"/>
            </a:solidFill>
          </a:ln>
        </p:spPr>
        <p:txBody>
          <a:bodyPr wrap="square" lIns="113102" tIns="56551" rIns="113102" bIns="56551" rtlCol="0">
            <a:spAutoFit/>
          </a:bodyPr>
          <a:lstStyle/>
          <a:p>
            <a:pPr marL="353444" indent="-353444">
              <a:lnSpc>
                <a:spcPts val="2700"/>
              </a:lnSpc>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19</a:t>
            </a:r>
            <a:r>
              <a:rPr lang="ja-JP" altLang="en-US" sz="1600" dirty="0">
                <a:latin typeface="Meiryo UI" panose="020B0604030504040204" pitchFamily="50" charset="-128"/>
                <a:ea typeface="Meiryo UI" panose="020B0604030504040204" pitchFamily="50" charset="-128"/>
              </a:rPr>
              <a:t>年 </a:t>
            </a:r>
            <a:r>
              <a:rPr lang="en-US" altLang="ja-JP" sz="1600" dirty="0">
                <a:latin typeface="Meiryo UI" panose="020B0604030504040204" pitchFamily="50" charset="-128"/>
                <a:ea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rPr>
              <a:t>月</a:t>
            </a:r>
            <a:endParaRPr lang="en-US" altLang="ja-JP" sz="1600" dirty="0">
              <a:latin typeface="Meiryo UI" panose="020B0604030504040204" pitchFamily="50" charset="-128"/>
              <a:ea typeface="Meiryo UI" panose="020B0604030504040204" pitchFamily="50" charset="-128"/>
            </a:endParaRPr>
          </a:p>
          <a:p>
            <a:pPr>
              <a:lnSpc>
                <a:spcPts val="27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学校</a:t>
            </a:r>
            <a:r>
              <a:rPr lang="ja-JP" altLang="en-US" sz="1600" dirty="0">
                <a:latin typeface="Meiryo UI" panose="020B0604030504040204" pitchFamily="50" charset="-128"/>
                <a:ea typeface="Meiryo UI" panose="020B0604030504040204" pitchFamily="50" charset="-128"/>
              </a:rPr>
              <a:t>教育法の一部改正により</a:t>
            </a:r>
            <a:r>
              <a:rPr lang="ja-JP" altLang="en-US" sz="1600" dirty="0" smtClean="0">
                <a:latin typeface="Meiryo UI" panose="020B0604030504040204" pitchFamily="50" charset="-128"/>
                <a:ea typeface="Meiryo UI" panose="020B0604030504040204" pitchFamily="50" charset="-128"/>
              </a:rPr>
              <a:t>、</a:t>
            </a:r>
            <a:r>
              <a:rPr lang="ja-JP" altLang="en-US" sz="1600" u="sng" dirty="0" smtClean="0">
                <a:latin typeface="Meiryo UI" panose="020B0604030504040204" pitchFamily="50" charset="-128"/>
                <a:ea typeface="Meiryo UI" panose="020B0604030504040204" pitchFamily="50" charset="-128"/>
              </a:rPr>
              <a:t>特別</a:t>
            </a:r>
            <a:r>
              <a:rPr lang="ja-JP" altLang="en-US" sz="1600" u="sng" dirty="0">
                <a:latin typeface="Meiryo UI" panose="020B0604030504040204" pitchFamily="50" charset="-128"/>
                <a:ea typeface="Meiryo UI" panose="020B0604030504040204" pitchFamily="50" charset="-128"/>
              </a:rPr>
              <a:t>支援教育</a:t>
            </a:r>
            <a:r>
              <a:rPr lang="ja-JP" altLang="en-US" sz="1600" dirty="0">
                <a:latin typeface="Meiryo UI" panose="020B0604030504040204" pitchFamily="50" charset="-128"/>
                <a:ea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rPr>
              <a:t>スタート（それまでは特殊教育）</a:t>
            </a:r>
            <a:endParaRPr lang="en-US" altLang="ja-JP" sz="1600" dirty="0">
              <a:latin typeface="Meiryo UI" panose="020B0604030504040204" pitchFamily="50" charset="-128"/>
              <a:ea typeface="Meiryo UI" panose="020B0604030504040204" pitchFamily="50" charset="-128"/>
            </a:endParaRPr>
          </a:p>
          <a:p>
            <a:pPr>
              <a:lnSpc>
                <a:spcPts val="27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 対象となる</a:t>
            </a:r>
            <a:r>
              <a:rPr lang="ja-JP" altLang="en-US" sz="1600" dirty="0" err="1">
                <a:latin typeface="Meiryo UI" panose="020B0604030504040204" pitchFamily="50" charset="-128"/>
                <a:ea typeface="Meiryo UI" panose="020B0604030504040204" pitchFamily="50" charset="-128"/>
              </a:rPr>
              <a:t>障がい</a:t>
            </a:r>
            <a:r>
              <a:rPr lang="ja-JP" altLang="en-US" sz="1600" dirty="0">
                <a:latin typeface="Meiryo UI" panose="020B0604030504040204" pitchFamily="50" charset="-128"/>
                <a:ea typeface="Meiryo UI" panose="020B0604030504040204" pitchFamily="50" charset="-128"/>
              </a:rPr>
              <a:t>種の</a:t>
            </a:r>
            <a:r>
              <a:rPr lang="ja-JP" altLang="en-US" sz="1600" dirty="0" smtClean="0">
                <a:latin typeface="Meiryo UI" panose="020B0604030504040204" pitchFamily="50" charset="-128"/>
                <a:ea typeface="Meiryo UI" panose="020B0604030504040204" pitchFamily="50" charset="-128"/>
              </a:rPr>
              <a:t>拡大（ＬＤ、ＡＤＨＤ、高機能自閉症等も対象に）</a:t>
            </a:r>
            <a:endParaRPr lang="en-US" altLang="ja-JP" sz="1600" dirty="0">
              <a:latin typeface="Meiryo UI" panose="020B0604030504040204" pitchFamily="50" charset="-128"/>
              <a:ea typeface="Meiryo UI" panose="020B0604030504040204" pitchFamily="50" charset="-128"/>
            </a:endParaRPr>
          </a:p>
          <a:p>
            <a:pPr>
              <a:lnSpc>
                <a:spcPts val="27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 </a:t>
            </a:r>
            <a:r>
              <a:rPr lang="ja-JP" altLang="en-US" sz="1600" dirty="0" smtClean="0">
                <a:latin typeface="Meiryo UI" panose="020B0604030504040204" pitchFamily="50" charset="-128"/>
                <a:ea typeface="Meiryo UI" panose="020B0604030504040204" pitchFamily="50" charset="-128"/>
              </a:rPr>
              <a:t>支援を必要とする子どもが在籍する全ての学校での実施</a:t>
            </a:r>
            <a:endParaRPr lang="en-US" altLang="ja-JP" sz="16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620152" y="4293096"/>
            <a:ext cx="7953494" cy="1704385"/>
          </a:xfrm>
          <a:prstGeom prst="rect">
            <a:avLst/>
          </a:prstGeom>
          <a:solidFill>
            <a:schemeClr val="tx2">
              <a:lumMod val="40000"/>
              <a:lumOff val="60000"/>
            </a:schemeClr>
          </a:solidFill>
          <a:ln>
            <a:solidFill>
              <a:schemeClr val="tx1"/>
            </a:solidFill>
          </a:ln>
        </p:spPr>
        <p:txBody>
          <a:bodyPr wrap="square" lIns="113102" tIns="56551" rIns="113102" bIns="56551" rtlCol="0">
            <a:spAutoFit/>
          </a:bodyPr>
          <a:lstStyle/>
          <a:p>
            <a:pPr marL="353444" indent="-353444">
              <a:lnSpc>
                <a:spcPts val="2845"/>
              </a:lnSpc>
              <a:buFont typeface="Wingdings" panose="05000000000000000000" pitchFamily="2" charset="2"/>
              <a:buChar char="Ø"/>
            </a:pPr>
            <a:r>
              <a:rPr lang="ja-JP" altLang="en-US" sz="1600" dirty="0">
                <a:latin typeface="Meiryo UI" panose="020B0604030504040204" pitchFamily="50" charset="-128"/>
                <a:ea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rPr>
              <a:t>25</a:t>
            </a:r>
            <a:r>
              <a:rPr lang="ja-JP" altLang="en-US" sz="1600" dirty="0">
                <a:latin typeface="Meiryo UI" panose="020B0604030504040204" pitchFamily="50" charset="-128"/>
                <a:ea typeface="Meiryo UI" panose="020B0604030504040204" pitchFamily="50" charset="-128"/>
              </a:rPr>
              <a:t>年 </a:t>
            </a:r>
            <a:r>
              <a:rPr lang="ja-JP" altLang="en-US" sz="1600" dirty="0" smtClean="0">
                <a:latin typeface="Meiryo UI" panose="020B0604030504040204" pitchFamily="50" charset="-128"/>
                <a:ea typeface="Meiryo UI" panose="020B0604030504040204" pitchFamily="50" charset="-128"/>
              </a:rPr>
              <a:t>９月</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学校教育法施行令の改正により、就学先決定の仕組みの改正</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原則、一定程度以上の障がいのある子どもは特別支援学校に就学</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市町村教育委員会が、本人、保護者の意見を最大限尊重し、教育的ニーズと必要</a:t>
            </a:r>
            <a:r>
              <a:rPr lang="ja-JP" altLang="en-US" sz="1600" dirty="0" smtClean="0">
                <a:latin typeface="Meiryo UI" panose="020B0604030504040204" pitchFamily="50" charset="-128"/>
                <a:ea typeface="Meiryo UI" panose="020B0604030504040204" pitchFamily="50" charset="-128"/>
              </a:rPr>
              <a:t>な</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支援</a:t>
            </a:r>
            <a:r>
              <a:rPr lang="ja-JP" altLang="en-US" sz="1600" dirty="0">
                <a:latin typeface="Meiryo UI" panose="020B0604030504040204" pitchFamily="50" charset="-128"/>
                <a:ea typeface="Meiryo UI" panose="020B0604030504040204" pitchFamily="50" charset="-128"/>
              </a:rPr>
              <a:t>について合意形成</a:t>
            </a:r>
            <a:r>
              <a:rPr lang="ja-JP" altLang="en-US" sz="1600" dirty="0" smtClean="0">
                <a:latin typeface="Meiryo UI" panose="020B0604030504040204" pitchFamily="50" charset="-128"/>
                <a:ea typeface="Meiryo UI" panose="020B0604030504040204" pitchFamily="50" charset="-128"/>
              </a:rPr>
              <a:t>を行う</a:t>
            </a:r>
            <a:r>
              <a:rPr lang="ja-JP" altLang="en-US" sz="1600" dirty="0">
                <a:latin typeface="Meiryo UI" panose="020B0604030504040204" pitchFamily="50" charset="-128"/>
                <a:ea typeface="Meiryo UI" panose="020B0604030504040204" pitchFamily="50" charset="-128"/>
              </a:rPr>
              <a:t>ことを原則とし、就学先を決定</a:t>
            </a:r>
            <a:endParaRPr lang="en-US" altLang="ja-JP" sz="1600" dirty="0">
              <a:latin typeface="Meiryo UI" panose="020B0604030504040204" pitchFamily="50" charset="-128"/>
              <a:ea typeface="Meiryo UI" panose="020B0604030504040204" pitchFamily="50" charset="-128"/>
            </a:endParaRPr>
          </a:p>
        </p:txBody>
      </p:sp>
      <p:sp>
        <p:nvSpPr>
          <p:cNvPr id="2" name="フッター プレースホルダー 1"/>
          <p:cNvSpPr>
            <a:spLocks noGrp="1"/>
          </p:cNvSpPr>
          <p:nvPr>
            <p:ph type="ftr" sz="quarter" idx="11"/>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29786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大阪におけるこれまでの特別支援教育の取組み</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46786" y="1124744"/>
            <a:ext cx="8043564" cy="432048"/>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大阪では国に先駆け、「ともに学び、ともに育つ」教育を実践</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646786" y="2210330"/>
            <a:ext cx="8043564" cy="3306902"/>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（取組み例）</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高等学校に知的</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生徒自立支援コースや共生推進教室を設置</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職業学科を設置する知的</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高等支援学校の開校</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⇒支援が必要な生徒の学びや就職等のニーズへの幅広い対応</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大阪府における小中学校の支援学級設置率　９９．４％</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全国平均（約８０％）を大きく</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上回</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る</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小中学校に在籍する医療的ケアを必要とする児童生徒のための看護師を配置する市町村</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へ</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一部</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補助</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⇒全国に先駆けた取り組み</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右矢印 7"/>
          <p:cNvSpPr/>
          <p:nvPr/>
        </p:nvSpPr>
        <p:spPr>
          <a:xfrm rot="5400000">
            <a:off x="4553152" y="4264498"/>
            <a:ext cx="230832" cy="2880320"/>
          </a:xfrm>
          <a:prstGeom prst="rightArrow">
            <a:avLst>
              <a:gd name="adj1" fmla="val 597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666578" y="5877272"/>
            <a:ext cx="5882851" cy="473896"/>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b="1"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ともに学び、ともに育つ教育が定着</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043608" y="2282337"/>
            <a:ext cx="7344816" cy="90276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Ｈ２５年の学校教育法施行令改正前より、本人、保護者の意見を最大限</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尊重した就学先の決定や、地域社会と関わりながら、ともに自立した生活を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送ることができるよう、子どもたちの可能性を最大限に伸ばす教育を実施</a:t>
            </a:r>
            <a:endParaRPr kumimoji="1"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フッター プレースホルダー 1"/>
          <p:cNvSpPr>
            <a:spLocks noGrp="1"/>
          </p:cNvSpPr>
          <p:nvPr>
            <p:ph type="ftr" sz="quarter" idx="11"/>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46787" y="1671782"/>
            <a:ext cx="8043563" cy="432048"/>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ホームベース 5"/>
          <p:cNvSpPr/>
          <p:nvPr/>
        </p:nvSpPr>
        <p:spPr>
          <a:xfrm>
            <a:off x="2859016" y="1791538"/>
            <a:ext cx="872116" cy="206499"/>
          </a:xfrm>
          <a:prstGeom prst="homePlat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昭和</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ホームベース 11"/>
          <p:cNvSpPr/>
          <p:nvPr/>
        </p:nvSpPr>
        <p:spPr>
          <a:xfrm>
            <a:off x="4765688" y="1797889"/>
            <a:ext cx="923403" cy="216024"/>
          </a:xfrm>
          <a:prstGeom prst="homePlat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ホームベース 12"/>
          <p:cNvSpPr/>
          <p:nvPr/>
        </p:nvSpPr>
        <p:spPr>
          <a:xfrm>
            <a:off x="6783039" y="1789000"/>
            <a:ext cx="870529" cy="216022"/>
          </a:xfrm>
          <a:prstGeom prst="homePlat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913026" y="1730011"/>
            <a:ext cx="870952" cy="3124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特殊教育</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802485" y="1730011"/>
            <a:ext cx="877813" cy="3093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養護教育</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773275" y="1736961"/>
            <a:ext cx="909475" cy="3093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7719143" y="1736360"/>
            <a:ext cx="867287" cy="3093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78487" y="1705561"/>
            <a:ext cx="1141987" cy="363152"/>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呼称の変遷</a:t>
            </a:r>
            <a:endParaRPr lang="en-US" altLang="ja-JP"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0956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府立学校における支援教育を取り巻く課題</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55576" y="1556792"/>
            <a:ext cx="7704856" cy="4320480"/>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①　府立支援学校に</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在籍</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する知的</a:t>
            </a:r>
            <a:r>
              <a:rPr lang="ja-JP" altLang="en-US" sz="2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児童生徒の増加</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府立支援学校における医療的ケアが必要な児童生徒の</a:t>
            </a:r>
            <a:endParaRPr kumimoji="1"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重度・重複化、多様化</a:t>
            </a:r>
            <a:endParaRPr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③　府立高等学校における障がいのある生徒の増加</a:t>
            </a:r>
            <a:endParaRPr kumimoji="1"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フッター プレースホルダー 1"/>
          <p:cNvSpPr>
            <a:spLocks noGrp="1"/>
          </p:cNvSpPr>
          <p:nvPr>
            <p:ph type="ftr" sz="quarter" idx="11"/>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３</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95210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府立支援学校に在籍する知的</a:t>
            </a:r>
            <a:r>
              <a:rPr kumimoji="1"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児童生徒の増加</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5784" y="1700808"/>
            <a:ext cx="4392025" cy="46085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正方形/長方形 6"/>
          <p:cNvSpPr/>
          <p:nvPr/>
        </p:nvSpPr>
        <p:spPr>
          <a:xfrm>
            <a:off x="514141" y="1664326"/>
            <a:ext cx="3852428" cy="4644993"/>
          </a:xfrm>
          <a:prstGeom prst="rect">
            <a:avLst/>
          </a:prstGeom>
          <a:solidFill>
            <a:schemeClr val="tx2">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2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府内公立支援学校の在籍者数</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Ｈ１９年度　　６</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６３８</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Ｈ２９年度　　９</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３４０人</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四角形吹き出し 1"/>
          <p:cNvSpPr/>
          <p:nvPr/>
        </p:nvSpPr>
        <p:spPr>
          <a:xfrm>
            <a:off x="1187624" y="3494198"/>
            <a:ext cx="1566900" cy="378382"/>
          </a:xfrm>
          <a:prstGeom prst="wedgeRectCallout">
            <a:avLst>
              <a:gd name="adj1" fmla="val 70523"/>
              <a:gd name="adj2" fmla="val -373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約２</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７００人</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043608" y="4941168"/>
            <a:ext cx="3061443" cy="10801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知的</a:t>
            </a:r>
            <a:r>
              <a:rPr kumimoji="1"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児童生徒数は、１０年間で</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約２</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８００人増加。</a:t>
            </a:r>
            <a:endParaRPr kumimoji="1"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フッター プレースホルダー 2"/>
          <p:cNvSpPr>
            <a:spLocks noGrp="1"/>
          </p:cNvSpPr>
          <p:nvPr>
            <p:ph type="ftr" sz="quarter" idx="11"/>
          </p:nvPr>
        </p:nvSpPr>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４</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4578660" y="1659018"/>
            <a:ext cx="45720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39118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府立支援学校に在籍する知的</a:t>
            </a:r>
            <a:r>
              <a:rPr kumimoji="1"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児童生徒の増加</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646786" y="1376736"/>
            <a:ext cx="8043564" cy="720000"/>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400" b="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大阪</a:t>
            </a:r>
            <a:r>
              <a:rPr kumimoji="1" lang="ja-JP" altLang="en-US" sz="18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市域を中心に</a:t>
            </a:r>
            <a:r>
              <a:rPr kumimoji="1" lang="ja-JP" altLang="en-US" sz="1800" b="1" u="sng"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今後</a:t>
            </a:r>
            <a:r>
              <a:rPr kumimoji="1" lang="en-US" altLang="ja-JP" sz="1800" b="1" u="sng"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ja-JP" sz="1800" b="1" u="sng"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年間</a:t>
            </a:r>
            <a:r>
              <a:rPr kumimoji="1" lang="ja-JP" altLang="ja-JP" sz="1800" b="1" u="sng"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で約１４００人</a:t>
            </a:r>
            <a:r>
              <a:rPr kumimoji="1" lang="ja-JP" altLang="en-US" sz="18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の児童</a:t>
            </a: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生徒数増加（見込み）</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642386" y="1052736"/>
            <a:ext cx="4262850" cy="288000"/>
          </a:xfrm>
          <a:prstGeom prst="round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a:p>
        </p:txBody>
      </p:sp>
      <p:sp>
        <p:nvSpPr>
          <p:cNvPr id="8" name="コンテンツ プレースホルダー 2"/>
          <p:cNvSpPr>
            <a:spLocks noGrp="1"/>
          </p:cNvSpPr>
          <p:nvPr/>
        </p:nvSpPr>
        <p:spPr>
          <a:xfrm>
            <a:off x="15776" y="1029436"/>
            <a:ext cx="5544616" cy="360000"/>
          </a:xfrm>
          <a:prstGeom prst="rect">
            <a:avLst/>
          </a:prstGeom>
        </p:spPr>
        <p:txBody>
          <a:bodyPr vert="horz" wrap="square" lIns="103492" tIns="51746" rIns="103492" bIns="51746" rtlCol="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indent="0" algn="ctr">
              <a:buNone/>
            </a:pPr>
            <a:r>
              <a:rPr lang="ja-JP" altLang="en-US" sz="1300" dirty="0">
                <a:latin typeface="Meiryo UI" panose="020B0604030504040204" pitchFamily="50" charset="-128"/>
                <a:ea typeface="Meiryo UI" panose="020B0604030504040204" pitchFamily="50" charset="-128"/>
              </a:rPr>
              <a:t>府立支援学校における知的</a:t>
            </a:r>
            <a:r>
              <a:rPr lang="ja-JP" altLang="en-US" sz="1300" dirty="0" err="1">
                <a:latin typeface="Meiryo UI" panose="020B0604030504040204" pitchFamily="50" charset="-128"/>
                <a:ea typeface="Meiryo UI" panose="020B0604030504040204" pitchFamily="50" charset="-128"/>
              </a:rPr>
              <a:t>障がい</a:t>
            </a:r>
            <a:r>
              <a:rPr lang="ja-JP" altLang="en-US" sz="1300" dirty="0">
                <a:latin typeface="Meiryo UI" panose="020B0604030504040204" pitchFamily="50" charset="-128"/>
                <a:ea typeface="Meiryo UI" panose="020B0604030504040204" pitchFamily="50" charset="-128"/>
              </a:rPr>
              <a:t>児童生徒数の推計</a:t>
            </a:r>
          </a:p>
        </p:txBody>
      </p:sp>
      <p:sp>
        <p:nvSpPr>
          <p:cNvPr id="9" name="角丸四角形 8"/>
          <p:cNvSpPr/>
          <p:nvPr/>
        </p:nvSpPr>
        <p:spPr>
          <a:xfrm>
            <a:off x="179512" y="2413176"/>
            <a:ext cx="8640960" cy="4048125"/>
          </a:xfrm>
          <a:prstGeom prst="roundRect">
            <a:avLst>
              <a:gd name="adj" fmla="val 8912"/>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0" name="グラフ 9"/>
          <p:cNvGraphicFramePr>
            <a:graphicFrameLocks/>
          </p:cNvGraphicFramePr>
          <p:nvPr>
            <p:extLst>
              <p:ext uri="{D42A27DB-BD31-4B8C-83A1-F6EECF244321}">
                <p14:modId xmlns:p14="http://schemas.microsoft.com/office/powerpoint/2010/main" val="1563523325"/>
              </p:ext>
            </p:extLst>
          </p:nvPr>
        </p:nvGraphicFramePr>
        <p:xfrm>
          <a:off x="325075" y="2556052"/>
          <a:ext cx="3888000" cy="3888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正方形/長方形 10"/>
          <p:cNvSpPr/>
          <p:nvPr/>
        </p:nvSpPr>
        <p:spPr>
          <a:xfrm>
            <a:off x="1087075" y="2765602"/>
            <a:ext cx="792000" cy="323850"/>
          </a:xfrm>
          <a:prstGeom prst="rect">
            <a:avLst/>
          </a:prstGeom>
          <a:solidFill>
            <a:schemeClr val="accent2">
              <a:lumMod val="40000"/>
              <a:lumOff val="60000"/>
            </a:schemeClr>
          </a:solidFill>
          <a:ln>
            <a:solidFill>
              <a:schemeClr val="accent2">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a:latin typeface="Meiryo UI" panose="020B0604030504040204" pitchFamily="50" charset="-128"/>
                <a:ea typeface="Meiryo UI" panose="020B0604030504040204" pitchFamily="50" charset="-128"/>
                <a:cs typeface="Meiryo UI" panose="020B0604030504040204" pitchFamily="50" charset="-128"/>
              </a:rPr>
              <a:t>全体</a:t>
            </a:r>
          </a:p>
        </p:txBody>
      </p:sp>
      <p:sp>
        <p:nvSpPr>
          <p:cNvPr id="12" name="円/楕円 11"/>
          <p:cNvSpPr>
            <a:spLocks noChangeAspect="1"/>
          </p:cNvSpPr>
          <p:nvPr/>
        </p:nvSpPr>
        <p:spPr>
          <a:xfrm>
            <a:off x="820375" y="5556427"/>
            <a:ext cx="396000" cy="396000"/>
          </a:xfrm>
          <a:prstGeom prst="ellipse">
            <a:avLst/>
          </a:prstGeom>
          <a:noFill/>
          <a:ln w="1905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 name="円/楕円 12"/>
          <p:cNvSpPr>
            <a:spLocks noChangeAspect="1"/>
          </p:cNvSpPr>
          <p:nvPr/>
        </p:nvSpPr>
        <p:spPr>
          <a:xfrm>
            <a:off x="3801700" y="3032302"/>
            <a:ext cx="396000" cy="396000"/>
          </a:xfrm>
          <a:prstGeom prst="ellipse">
            <a:avLst/>
          </a:prstGeom>
          <a:noFill/>
          <a:ln w="1905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 name="テキスト ボックス 41"/>
          <p:cNvSpPr txBox="1"/>
          <p:nvPr/>
        </p:nvSpPr>
        <p:spPr>
          <a:xfrm>
            <a:off x="868000" y="6185077"/>
            <a:ext cx="1428750" cy="2476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800">
                <a:latin typeface="ＭＳ Ｐゴシック" panose="020B0600070205080204" pitchFamily="50" charset="-128"/>
                <a:ea typeface="ＭＳ Ｐゴシック" panose="020B0600070205080204" pitchFamily="50" charset="-128"/>
                <a:cs typeface="Meiryo UI" panose="020B0604030504040204" pitchFamily="50" charset="-128"/>
              </a:rPr>
              <a:t>(H28)  (H29)  (H30)</a:t>
            </a:r>
          </a:p>
          <a:p>
            <a:endParaRPr kumimoji="1" lang="ja-JP" altLang="en-US" sz="80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cxnSp>
        <p:nvCxnSpPr>
          <p:cNvPr id="15" name="直線コネクタ 14"/>
          <p:cNvCxnSpPr/>
          <p:nvPr/>
        </p:nvCxnSpPr>
        <p:spPr>
          <a:xfrm flipV="1">
            <a:off x="1277575" y="5718352"/>
            <a:ext cx="2808000" cy="0"/>
          </a:xfrm>
          <a:prstGeom prst="line">
            <a:avLst/>
          </a:prstGeom>
          <a:ln w="15875">
            <a:prstDash val="dash"/>
          </a:ln>
        </p:spPr>
        <p:style>
          <a:lnRef idx="1">
            <a:schemeClr val="dk1"/>
          </a:lnRef>
          <a:fillRef idx="0">
            <a:schemeClr val="dk1"/>
          </a:fillRef>
          <a:effectRef idx="0">
            <a:schemeClr val="dk1"/>
          </a:effectRef>
          <a:fontRef idx="minor">
            <a:schemeClr val="tx1"/>
          </a:fontRef>
        </p:style>
      </p:cxnSp>
      <p:cxnSp>
        <p:nvCxnSpPr>
          <p:cNvPr id="16" name="直線矢印コネクタ 15"/>
          <p:cNvCxnSpPr/>
          <p:nvPr/>
        </p:nvCxnSpPr>
        <p:spPr>
          <a:xfrm flipH="1">
            <a:off x="3973150" y="3432352"/>
            <a:ext cx="0" cy="2268000"/>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sp>
        <p:nvSpPr>
          <p:cNvPr id="17" name="角丸四角形 16"/>
          <p:cNvSpPr/>
          <p:nvPr/>
        </p:nvSpPr>
        <p:spPr>
          <a:xfrm>
            <a:off x="3153999" y="4289602"/>
            <a:ext cx="1008000" cy="288000"/>
          </a:xfrm>
          <a:prstGeom prst="round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900">
                <a:latin typeface="Meiryo UI" panose="020B0604030504040204" pitchFamily="50" charset="-128"/>
                <a:ea typeface="Meiryo UI" panose="020B0604030504040204" pitchFamily="50" charset="-128"/>
                <a:cs typeface="Meiryo UI" panose="020B0604030504040204" pitchFamily="50" charset="-128"/>
              </a:rPr>
              <a:t>1400</a:t>
            </a:r>
            <a:r>
              <a:rPr kumimoji="1" lang="ja-JP" altLang="en-US" sz="900">
                <a:latin typeface="Meiryo UI" panose="020B0604030504040204" pitchFamily="50" charset="-128"/>
                <a:ea typeface="Meiryo UI" panose="020B0604030504040204" pitchFamily="50" charset="-128"/>
                <a:cs typeface="Meiryo UI" panose="020B0604030504040204" pitchFamily="50" charset="-128"/>
              </a:rPr>
              <a:t>人の増</a:t>
            </a:r>
          </a:p>
        </p:txBody>
      </p:sp>
      <p:graphicFrame>
        <p:nvGraphicFramePr>
          <p:cNvPr id="18" name="グラフ 17"/>
          <p:cNvGraphicFramePr>
            <a:graphicFrameLocks/>
          </p:cNvGraphicFramePr>
          <p:nvPr>
            <p:extLst>
              <p:ext uri="{D42A27DB-BD31-4B8C-83A1-F6EECF244321}">
                <p14:modId xmlns:p14="http://schemas.microsoft.com/office/powerpoint/2010/main" val="2221475517"/>
              </p:ext>
            </p:extLst>
          </p:nvPr>
        </p:nvGraphicFramePr>
        <p:xfrm>
          <a:off x="4573225" y="2556052"/>
          <a:ext cx="3888000" cy="3888000"/>
        </p:xfrm>
        <a:graphic>
          <a:graphicData uri="http://schemas.openxmlformats.org/drawingml/2006/chart">
            <c:chart xmlns:c="http://schemas.openxmlformats.org/drawingml/2006/chart" xmlns:r="http://schemas.openxmlformats.org/officeDocument/2006/relationships" r:id="rId3"/>
          </a:graphicData>
        </a:graphic>
      </p:graphicFrame>
      <p:sp>
        <p:nvSpPr>
          <p:cNvPr id="19" name="テキスト ボックス 48"/>
          <p:cNvSpPr txBox="1"/>
          <p:nvPr/>
        </p:nvSpPr>
        <p:spPr>
          <a:xfrm>
            <a:off x="5068525" y="6213651"/>
            <a:ext cx="1428750" cy="2476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en-US" altLang="ja-JP" sz="800">
                <a:latin typeface="ＭＳ Ｐゴシック" panose="020B0600070205080204" pitchFamily="50" charset="-128"/>
                <a:ea typeface="ＭＳ Ｐゴシック" panose="020B0600070205080204" pitchFamily="50" charset="-128"/>
                <a:cs typeface="Meiryo UI" panose="020B0604030504040204" pitchFamily="50" charset="-128"/>
              </a:rPr>
              <a:t>(H28)  (H29)  (H30)</a:t>
            </a:r>
          </a:p>
          <a:p>
            <a:endParaRPr kumimoji="1" lang="ja-JP" altLang="en-US" sz="80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0" name="正方形/長方形 19"/>
          <p:cNvSpPr/>
          <p:nvPr/>
        </p:nvSpPr>
        <p:spPr>
          <a:xfrm>
            <a:off x="5220925" y="2775127"/>
            <a:ext cx="792000" cy="323850"/>
          </a:xfrm>
          <a:prstGeom prst="rect">
            <a:avLst/>
          </a:prstGeom>
          <a:solidFill>
            <a:schemeClr val="accent2">
              <a:lumMod val="40000"/>
              <a:lumOff val="60000"/>
            </a:schemeClr>
          </a:solidFill>
          <a:ln>
            <a:solidFill>
              <a:schemeClr val="accent2">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a:latin typeface="Meiryo UI" panose="020B0604030504040204" pitchFamily="50" charset="-128"/>
                <a:ea typeface="Meiryo UI" panose="020B0604030504040204" pitchFamily="50" charset="-128"/>
                <a:cs typeface="Meiryo UI" panose="020B0604030504040204" pitchFamily="50" charset="-128"/>
              </a:rPr>
              <a:t>地域別</a:t>
            </a:r>
          </a:p>
        </p:txBody>
      </p:sp>
      <p:sp>
        <p:nvSpPr>
          <p:cNvPr id="21" name="角丸四角形吹き出し 20"/>
          <p:cNvSpPr/>
          <p:nvPr/>
        </p:nvSpPr>
        <p:spPr>
          <a:xfrm>
            <a:off x="7040200" y="2879902"/>
            <a:ext cx="523875" cy="228600"/>
          </a:xfrm>
          <a:prstGeom prst="wedgeRoundRectCallout">
            <a:avLst>
              <a:gd name="adj1" fmla="val -4469"/>
              <a:gd name="adj2" fmla="val 112500"/>
              <a:gd name="adj3" fmla="val 16667"/>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800" b="1">
                <a:latin typeface="Meiryo UI" panose="020B0604030504040204" pitchFamily="50" charset="-128"/>
                <a:ea typeface="Meiryo UI" panose="020B0604030504040204" pitchFamily="50" charset="-128"/>
                <a:cs typeface="Meiryo UI" panose="020B0604030504040204" pitchFamily="50" charset="-128"/>
              </a:rPr>
              <a:t>大阪市</a:t>
            </a:r>
          </a:p>
        </p:txBody>
      </p:sp>
      <p:sp>
        <p:nvSpPr>
          <p:cNvPr id="22" name="角丸四角形吹き出し 21"/>
          <p:cNvSpPr/>
          <p:nvPr/>
        </p:nvSpPr>
        <p:spPr>
          <a:xfrm>
            <a:off x="7830775" y="5623102"/>
            <a:ext cx="523875" cy="228600"/>
          </a:xfrm>
          <a:prstGeom prst="wedgeRoundRectCallout">
            <a:avLst>
              <a:gd name="adj1" fmla="val -40833"/>
              <a:gd name="adj2" fmla="val -137501"/>
              <a:gd name="adj3" fmla="val 16667"/>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800" b="0">
                <a:latin typeface="Meiryo UI" panose="020B0604030504040204" pitchFamily="50" charset="-128"/>
                <a:ea typeface="Meiryo UI" panose="020B0604030504040204" pitchFamily="50" charset="-128"/>
                <a:cs typeface="Meiryo UI" panose="020B0604030504040204" pitchFamily="50" charset="-128"/>
              </a:rPr>
              <a:t>北河内</a:t>
            </a:r>
          </a:p>
        </p:txBody>
      </p:sp>
      <p:sp>
        <p:nvSpPr>
          <p:cNvPr id="23" name="角丸四角形吹き出し 22"/>
          <p:cNvSpPr/>
          <p:nvPr/>
        </p:nvSpPr>
        <p:spPr>
          <a:xfrm>
            <a:off x="5363799" y="4632502"/>
            <a:ext cx="648000" cy="228600"/>
          </a:xfrm>
          <a:prstGeom prst="wedgeRoundRectCallout">
            <a:avLst>
              <a:gd name="adj1" fmla="val -1529"/>
              <a:gd name="adj2" fmla="val 137500"/>
              <a:gd name="adj3" fmla="val 16667"/>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800" b="0">
                <a:latin typeface="Meiryo UI" panose="020B0604030504040204" pitchFamily="50" charset="-128"/>
                <a:ea typeface="Meiryo UI" panose="020B0604030504040204" pitchFamily="50" charset="-128"/>
                <a:cs typeface="Meiryo UI" panose="020B0604030504040204" pitchFamily="50" charset="-128"/>
              </a:rPr>
              <a:t>豊能・三島</a:t>
            </a:r>
          </a:p>
        </p:txBody>
      </p:sp>
      <p:sp>
        <p:nvSpPr>
          <p:cNvPr id="24" name="角丸四角形吹き出し 23"/>
          <p:cNvSpPr/>
          <p:nvPr/>
        </p:nvSpPr>
        <p:spPr>
          <a:xfrm>
            <a:off x="7144975" y="4280077"/>
            <a:ext cx="648000" cy="228600"/>
          </a:xfrm>
          <a:prstGeom prst="wedgeRoundRectCallout">
            <a:avLst>
              <a:gd name="adj1" fmla="val -59"/>
              <a:gd name="adj2" fmla="val 266666"/>
              <a:gd name="adj3" fmla="val 16667"/>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800" b="0">
                <a:latin typeface="Meiryo UI" panose="020B0604030504040204" pitchFamily="50" charset="-128"/>
                <a:ea typeface="Meiryo UI" panose="020B0604030504040204" pitchFamily="50" charset="-128"/>
                <a:cs typeface="Meiryo UI" panose="020B0604030504040204" pitchFamily="50" charset="-128"/>
              </a:rPr>
              <a:t>中・南河内</a:t>
            </a:r>
          </a:p>
        </p:txBody>
      </p:sp>
      <p:sp>
        <p:nvSpPr>
          <p:cNvPr id="25" name="角丸四角形吹き出し 24"/>
          <p:cNvSpPr/>
          <p:nvPr/>
        </p:nvSpPr>
        <p:spPr>
          <a:xfrm>
            <a:off x="6925900" y="5623102"/>
            <a:ext cx="648000" cy="228600"/>
          </a:xfrm>
          <a:prstGeom prst="wedgeRoundRectCallout">
            <a:avLst>
              <a:gd name="adj1" fmla="val 29340"/>
              <a:gd name="adj2" fmla="val -225001"/>
              <a:gd name="adj3" fmla="val 16667"/>
            </a:avLst>
          </a:prstGeom>
          <a:solidFill>
            <a:srgbClr val="FFC000"/>
          </a:solidFill>
          <a:ln w="9525">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800" b="0">
                <a:latin typeface="Meiryo UI" panose="020B0604030504040204" pitchFamily="50" charset="-128"/>
                <a:ea typeface="Meiryo UI" panose="020B0604030504040204" pitchFamily="50" charset="-128"/>
                <a:cs typeface="Meiryo UI" panose="020B0604030504040204" pitchFamily="50" charset="-128"/>
              </a:rPr>
              <a:t>泉北・泉南</a:t>
            </a:r>
          </a:p>
        </p:txBody>
      </p:sp>
      <p:sp>
        <p:nvSpPr>
          <p:cNvPr id="26" name="テキスト ボックス 28"/>
          <p:cNvSpPr txBox="1"/>
          <p:nvPr/>
        </p:nvSpPr>
        <p:spPr>
          <a:xfrm>
            <a:off x="4893900" y="2537002"/>
            <a:ext cx="549275" cy="2095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（人）</a:t>
            </a:r>
          </a:p>
        </p:txBody>
      </p:sp>
      <p:sp>
        <p:nvSpPr>
          <p:cNvPr id="27" name="テキスト ボックス 28"/>
          <p:cNvSpPr txBox="1"/>
          <p:nvPr/>
        </p:nvSpPr>
        <p:spPr>
          <a:xfrm>
            <a:off x="3792175" y="6175552"/>
            <a:ext cx="549275" cy="2095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700">
                <a:latin typeface="Meiryo UI" panose="020B0604030504040204" pitchFamily="50" charset="-128"/>
                <a:ea typeface="Meiryo UI" panose="020B0604030504040204" pitchFamily="50" charset="-128"/>
                <a:cs typeface="Meiryo UI" panose="020B0604030504040204" pitchFamily="50" charset="-128"/>
              </a:rPr>
              <a:t>（年）</a:t>
            </a:r>
          </a:p>
        </p:txBody>
      </p:sp>
      <p:sp>
        <p:nvSpPr>
          <p:cNvPr id="28" name="テキスト ボックス 28"/>
          <p:cNvSpPr txBox="1"/>
          <p:nvPr/>
        </p:nvSpPr>
        <p:spPr>
          <a:xfrm>
            <a:off x="8078425" y="6194601"/>
            <a:ext cx="549275" cy="2095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700">
                <a:latin typeface="Meiryo UI" panose="020B0604030504040204" pitchFamily="50" charset="-128"/>
                <a:ea typeface="Meiryo UI" panose="020B0604030504040204" pitchFamily="50" charset="-128"/>
                <a:cs typeface="Meiryo UI" panose="020B0604030504040204" pitchFamily="50" charset="-128"/>
              </a:rPr>
              <a:t>（年）</a:t>
            </a:r>
          </a:p>
        </p:txBody>
      </p:sp>
      <p:sp>
        <p:nvSpPr>
          <p:cNvPr id="2" name="フッター プレースホルダー 1"/>
          <p:cNvSpPr>
            <a:spLocks noGrp="1"/>
          </p:cNvSpPr>
          <p:nvPr>
            <p:ph type="ftr" sz="quarter" idx="11"/>
          </p:nvPr>
        </p:nvSpPr>
        <p:spPr>
          <a:xfrm>
            <a:off x="3119424" y="6420870"/>
            <a:ext cx="2895600" cy="365125"/>
          </a:xfrm>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28456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368660"/>
            <a:ext cx="6408712" cy="50405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府立支援学校に在籍する知的</a:t>
            </a:r>
            <a:r>
              <a:rPr kumimoji="1"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児童生徒の増加</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4"/>
          <p:cNvSpPr txBox="1"/>
          <p:nvPr/>
        </p:nvSpPr>
        <p:spPr>
          <a:xfrm>
            <a:off x="449804" y="932044"/>
            <a:ext cx="4298698" cy="33855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◎具体的な取組</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内容及びスケジュール</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0" name="図 29"/>
          <p:cNvPicPr>
            <a:picLocks/>
          </p:cNvPicPr>
          <p:nvPr/>
        </p:nvPicPr>
        <p:blipFill>
          <a:blip r:embed="rId2"/>
          <a:stretch>
            <a:fillRect/>
          </a:stretch>
        </p:blipFill>
        <p:spPr>
          <a:xfrm>
            <a:off x="449804" y="1194997"/>
            <a:ext cx="8316400" cy="2864266"/>
          </a:xfrm>
          <a:prstGeom prst="rect">
            <a:avLst/>
          </a:prstGeom>
        </p:spPr>
      </p:pic>
      <p:sp>
        <p:nvSpPr>
          <p:cNvPr id="31" name="右中かっこ 30"/>
          <p:cNvSpPr/>
          <p:nvPr/>
        </p:nvSpPr>
        <p:spPr>
          <a:xfrm>
            <a:off x="6444208" y="4134865"/>
            <a:ext cx="266700" cy="2462294"/>
          </a:xfrm>
          <a:prstGeom prst="rightBrace">
            <a:avLst/>
          </a:prstGeom>
          <a:ln w="19050"/>
        </p:spPr>
        <p:style>
          <a:lnRef idx="1">
            <a:schemeClr val="dk1"/>
          </a:lnRef>
          <a:fillRef idx="0">
            <a:schemeClr val="dk1"/>
          </a:fillRef>
          <a:effectRef idx="0">
            <a:schemeClr val="dk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pic>
        <p:nvPicPr>
          <p:cNvPr id="32" name="図 31"/>
          <p:cNvPicPr>
            <a:picLocks/>
          </p:cNvPicPr>
          <p:nvPr/>
        </p:nvPicPr>
        <p:blipFill>
          <a:blip r:embed="rId3"/>
          <a:stretch>
            <a:fillRect/>
          </a:stretch>
        </p:blipFill>
        <p:spPr>
          <a:xfrm>
            <a:off x="469648" y="4134864"/>
            <a:ext cx="5830544" cy="2462295"/>
          </a:xfrm>
          <a:prstGeom prst="rect">
            <a:avLst/>
          </a:prstGeom>
        </p:spPr>
      </p:pic>
      <p:grpSp>
        <p:nvGrpSpPr>
          <p:cNvPr id="33" name="グループ化 32"/>
          <p:cNvGrpSpPr/>
          <p:nvPr/>
        </p:nvGrpSpPr>
        <p:grpSpPr>
          <a:xfrm>
            <a:off x="6950686" y="4202292"/>
            <a:ext cx="1723348" cy="2427907"/>
            <a:chOff x="0" y="0"/>
            <a:chExt cx="1928590" cy="2088000"/>
          </a:xfrm>
          <a:solidFill>
            <a:schemeClr val="accent6">
              <a:lumMod val="40000"/>
              <a:lumOff val="60000"/>
            </a:schemeClr>
          </a:solidFill>
        </p:grpSpPr>
        <p:sp>
          <p:nvSpPr>
            <p:cNvPr id="34" name="角丸四角形 33"/>
            <p:cNvSpPr/>
            <p:nvPr/>
          </p:nvSpPr>
          <p:spPr>
            <a:xfrm>
              <a:off x="0" y="0"/>
              <a:ext cx="1872000" cy="2088000"/>
            </a:xfrm>
            <a:prstGeom prst="roundRect">
              <a:avLst/>
            </a:prstGeom>
            <a:grpFill/>
            <a:ln w="19050">
              <a:solidFill>
                <a:schemeClr val="tx1"/>
              </a:solidFill>
            </a:ln>
          </p:spPr>
          <p:style>
            <a:lnRef idx="2">
              <a:schemeClr val="accent6"/>
            </a:lnRef>
            <a:fillRef idx="1">
              <a:schemeClr val="lt1"/>
            </a:fillRef>
            <a:effectRef idx="0">
              <a:schemeClr val="accent6"/>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en-US" altLang="ja-JP" sz="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7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対応可能人数</a:t>
              </a:r>
              <a:endParaRPr kumimoji="1" lang="en-US" altLang="ja-JP"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1400</a:t>
              </a:r>
              <a:r>
                <a:rPr kumimoji="1" lang="ja-JP" altLang="en-US"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dirty="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程度</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5"/>
            <p:cNvSpPr txBox="1"/>
            <p:nvPr/>
          </p:nvSpPr>
          <p:spPr>
            <a:xfrm>
              <a:off x="56590" y="161925"/>
              <a:ext cx="1872000" cy="11154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10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今後、</a:t>
              </a:r>
              <a:r>
                <a:rPr kumimoji="1" lang="en-US" altLang="ja-JP" sz="1200">
                  <a:latin typeface="Meiryo UI" panose="020B0604030504040204" pitchFamily="50" charset="-128"/>
                  <a:ea typeface="Meiryo UI" panose="020B0604030504040204" pitchFamily="50" charset="-128"/>
                  <a:cs typeface="Meiryo UI" panose="020B0604030504040204" pitchFamily="50" charset="-128"/>
                </a:rPr>
                <a:t>2027</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年までの</a:t>
              </a:r>
              <a:endParaRPr kumimoji="1" lang="en-US" altLang="ja-JP" sz="120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年間で、府立支援学校</a:t>
              </a:r>
              <a:endParaRPr kumimoji="1" lang="en-US" altLang="ja-JP" sz="120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cs typeface="Meiryo UI" panose="020B0604030504040204" pitchFamily="50" charset="-128"/>
                </a:rPr>
                <a:t>における知的障がい児童</a:t>
              </a:r>
              <a:endParaRPr kumimoji="1" lang="en-US" altLang="ja-JP" sz="120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a:latin typeface="Meiryo UI" panose="020B0604030504040204" pitchFamily="50" charset="-128"/>
                  <a:ea typeface="Meiryo UI" panose="020B0604030504040204" pitchFamily="50" charset="-128"/>
                  <a:cs typeface="Meiryo UI" panose="020B0604030504040204" pitchFamily="50" charset="-128"/>
                </a:rPr>
                <a:t>生徒数の増加に対応する。</a:t>
              </a:r>
            </a:p>
            <a:p>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71451" y="1176143"/>
              <a:ext cx="1620000" cy="808685"/>
            </a:xfrm>
            <a:prstGeom prst="rect">
              <a:avLst/>
            </a:prstGeom>
            <a:noFill/>
            <a:ln w="19050" cmpd="dbl">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2" name="フッター プレースホルダー 1"/>
          <p:cNvSpPr>
            <a:spLocks noGrp="1"/>
          </p:cNvSpPr>
          <p:nvPr>
            <p:ph type="ftr" sz="quarter" idx="11"/>
          </p:nvPr>
        </p:nvSpPr>
        <p:spPr>
          <a:xfrm>
            <a:off x="3160204" y="6492875"/>
            <a:ext cx="2895600" cy="365125"/>
          </a:xfrm>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６</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04891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28568" y="368660"/>
            <a:ext cx="6383792" cy="61206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　府立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支援学校における医療的ケアが必要な児童生徒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重度・重複化、多様化</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924" y="3428697"/>
            <a:ext cx="5475287" cy="260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646786" y="1124744"/>
            <a:ext cx="8043564" cy="1800200"/>
          </a:xfrm>
          <a:prstGeom prst="rect">
            <a:avLst/>
          </a:prstGeom>
          <a:solidFill>
            <a:schemeClr val="accent6">
              <a:lumMod val="40000"/>
              <a:lumOff val="60000"/>
            </a:schemeClr>
          </a:solidFill>
          <a:ln w="25400" cmpd="dbl">
            <a:solidFill>
              <a:schemeClr val="tx1"/>
            </a:solidFill>
          </a:ln>
        </p:spPr>
        <p:style>
          <a:lnRef idx="2">
            <a:schemeClr val="accent6"/>
          </a:lnRef>
          <a:fillRef idx="1">
            <a:schemeClr val="lt1"/>
          </a:fillRef>
          <a:effectRef idx="0">
            <a:schemeClr val="accent6"/>
          </a:effectRef>
          <a:fontRef idx="minor">
            <a:schemeClr val="dk1"/>
          </a:fontRef>
        </p:style>
        <p:txBody>
          <a:bodyPr wrap="square" lIns="36000" tIns="36000" rIns="3600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900"/>
              </a:lnSpc>
            </a:pP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府立支援学校における医療的ケアが必要な児童生徒１人当たりの</a:t>
            </a:r>
            <a:endParaRPr kumimoji="1" lang="en-US" altLang="ja-JP"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実施行為（</a:t>
            </a:r>
            <a:r>
              <a:rPr kumimoji="1" lang="en-US" altLang="ja-JP"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）数は、</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年間で約２倍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）喀痰吸引</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、胃</a:t>
            </a:r>
            <a:r>
              <a:rPr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ろう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、人工呼吸 等</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（Ｈ２１：約１．９　⇒　Ｈ２９：約３．９）</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　看護師しか実施できない高度な医療的ケアが増加</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428568" y="3140844"/>
            <a:ext cx="6480000" cy="276999"/>
          </a:xfrm>
          <a:prstGeom prst="rect">
            <a:avLst/>
          </a:prstGeom>
          <a:noFill/>
          <a:ln>
            <a:solidFill>
              <a:schemeClr val="tx1"/>
            </a:solidFill>
          </a:ln>
        </p:spPr>
        <p:txBody>
          <a:bodyPr wrap="square" rtlCol="0">
            <a:spAutoFit/>
          </a:bodyPr>
          <a:lstStyle/>
          <a:p>
            <a:pPr algn="ctr"/>
            <a:r>
              <a:rPr lang="ja-JP" altLang="en-US" sz="1200" b="1" dirty="0" smtClean="0">
                <a:solidFill>
                  <a:prstClr val="black"/>
                </a:solidFill>
              </a:rPr>
              <a:t>府内支援学校における医療的ケア児数、医療的ケア実施行為数及び学校看護師配置数</a:t>
            </a:r>
            <a:endParaRPr lang="en-US" altLang="ja-JP" sz="1200" b="1" dirty="0" smtClean="0">
              <a:solidFill>
                <a:prstClr val="black"/>
              </a:solidFill>
            </a:endParaRPr>
          </a:p>
        </p:txBody>
      </p:sp>
      <p:sp>
        <p:nvSpPr>
          <p:cNvPr id="7" name="テキスト ボックス 7"/>
          <p:cNvSpPr txBox="1"/>
          <p:nvPr/>
        </p:nvSpPr>
        <p:spPr>
          <a:xfrm>
            <a:off x="2339752" y="6040952"/>
            <a:ext cx="3830318"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※H27</a:t>
            </a:r>
            <a:r>
              <a:rPr lang="ja-JP" altLang="en-US"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年度以前は、府に移管した旧大阪市立特別支援学校を</a:t>
            </a:r>
            <a:r>
              <a:rPr lang="ja-JP" altLang="en-US" sz="9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除く</a:t>
            </a:r>
            <a:r>
              <a:rPr lang="ja-JP" altLang="en-US"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endParaRPr lang="en-US" altLang="ja-JP"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平成</a:t>
            </a:r>
            <a:r>
              <a:rPr lang="en-US" altLang="ja-JP"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29</a:t>
            </a:r>
            <a:r>
              <a:rPr lang="ja-JP" altLang="en-US" sz="9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年５月１日現在</a:t>
            </a:r>
            <a:endParaRPr lang="ja-JP" altLang="en-US" sz="9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8" name="テキスト ボックス 7"/>
          <p:cNvSpPr txBox="1"/>
          <p:nvPr/>
        </p:nvSpPr>
        <p:spPr>
          <a:xfrm>
            <a:off x="4703344" y="6380300"/>
            <a:ext cx="3810153" cy="215444"/>
          </a:xfrm>
          <a:prstGeom prst="rect">
            <a:avLst/>
          </a:prstGeom>
          <a:noFill/>
        </p:spPr>
        <p:txBody>
          <a:bodyPr wrap="square" rtlCol="0">
            <a:spAutoFit/>
          </a:bodyPr>
          <a:lstStyle/>
          <a:p>
            <a:r>
              <a:rPr lang="ja-JP" altLang="en-US" sz="800" dirty="0">
                <a:solidFill>
                  <a:prstClr val="black"/>
                </a:solidFill>
              </a:rPr>
              <a:t>文部</a:t>
            </a:r>
            <a:r>
              <a:rPr lang="ja-JP" altLang="en-US" sz="800" dirty="0" smtClean="0">
                <a:solidFill>
                  <a:prstClr val="black"/>
                </a:solidFill>
              </a:rPr>
              <a:t>科学省「平成</a:t>
            </a:r>
            <a:r>
              <a:rPr lang="en-US" altLang="ja-JP" sz="800" dirty="0" smtClean="0">
                <a:solidFill>
                  <a:prstClr val="black"/>
                </a:solidFill>
              </a:rPr>
              <a:t>29</a:t>
            </a:r>
            <a:r>
              <a:rPr lang="ja-JP" altLang="en-US" sz="800" dirty="0" smtClean="0">
                <a:solidFill>
                  <a:prstClr val="black"/>
                </a:solidFill>
              </a:rPr>
              <a:t>年度特別支援学校における医療的ケアに関する調査の結果」</a:t>
            </a:r>
            <a:endParaRPr lang="ja-JP" altLang="en-US" sz="800" dirty="0">
              <a:solidFill>
                <a:prstClr val="black"/>
              </a:solidFill>
            </a:endParaRPr>
          </a:p>
        </p:txBody>
      </p:sp>
      <p:sp>
        <p:nvSpPr>
          <p:cNvPr id="2" name="フッター プレースホルダー 1"/>
          <p:cNvSpPr>
            <a:spLocks noGrp="1"/>
          </p:cNvSpPr>
          <p:nvPr>
            <p:ph type="ftr" sz="quarter" idx="11"/>
          </p:nvPr>
        </p:nvSpPr>
        <p:spPr>
          <a:xfrm>
            <a:off x="3172664" y="6413181"/>
            <a:ext cx="2895600" cy="365125"/>
          </a:xfrm>
        </p:spPr>
        <p:txBody>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７</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四角形吹き出し 2"/>
          <p:cNvSpPr/>
          <p:nvPr/>
        </p:nvSpPr>
        <p:spPr>
          <a:xfrm>
            <a:off x="2627784" y="2132856"/>
            <a:ext cx="1562472" cy="288032"/>
          </a:xfrm>
          <a:prstGeom prst="wedgeRectCallout">
            <a:avLst>
              <a:gd name="adj1" fmla="val -4166"/>
              <a:gd name="adj2" fmla="val -763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rPr>
              <a:t>６８１</a:t>
            </a:r>
            <a:r>
              <a:rPr lang="ja-JP" altLang="en-US" sz="900" dirty="0" smtClean="0">
                <a:solidFill>
                  <a:schemeClr val="tx1"/>
                </a:solidFill>
              </a:rPr>
              <a:t>／３５２</a:t>
            </a:r>
            <a:endParaRPr lang="en-US" altLang="ja-JP" sz="900" dirty="0" smtClean="0">
              <a:solidFill>
                <a:schemeClr val="tx1"/>
              </a:solidFill>
            </a:endParaRPr>
          </a:p>
          <a:p>
            <a:pPr algn="ctr"/>
            <a:r>
              <a:rPr lang="ja-JP" altLang="en-US" sz="900" dirty="0" smtClean="0">
                <a:solidFill>
                  <a:schemeClr val="tx1"/>
                </a:solidFill>
              </a:rPr>
              <a:t>（実施行為数／医ケア児数）</a:t>
            </a:r>
            <a:endParaRPr kumimoji="1" lang="ja-JP" altLang="en-US" sz="900" dirty="0">
              <a:solidFill>
                <a:schemeClr val="tx1"/>
              </a:solidFill>
            </a:endParaRPr>
          </a:p>
        </p:txBody>
      </p:sp>
      <p:sp>
        <p:nvSpPr>
          <p:cNvPr id="10" name="四角形吹き出し 9"/>
          <p:cNvSpPr/>
          <p:nvPr/>
        </p:nvSpPr>
        <p:spPr>
          <a:xfrm>
            <a:off x="5045948" y="2127349"/>
            <a:ext cx="1562472" cy="288776"/>
          </a:xfrm>
          <a:prstGeom prst="wedgeRectCallout">
            <a:avLst>
              <a:gd name="adj1" fmla="val -4166"/>
              <a:gd name="adj2" fmla="val -76389"/>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１</a:t>
            </a:r>
            <a:r>
              <a:rPr lang="en-US" altLang="ja-JP" sz="900" dirty="0" smtClean="0">
                <a:solidFill>
                  <a:schemeClr val="tx1"/>
                </a:solidFill>
              </a:rPr>
              <a:t>,</a:t>
            </a:r>
            <a:r>
              <a:rPr lang="ja-JP" altLang="en-US" sz="900" dirty="0" smtClean="0">
                <a:solidFill>
                  <a:schemeClr val="tx1"/>
                </a:solidFill>
              </a:rPr>
              <a:t>９１４／４９７</a:t>
            </a:r>
            <a:endParaRPr lang="en-US" altLang="ja-JP" sz="900" dirty="0" smtClean="0">
              <a:solidFill>
                <a:schemeClr val="tx1"/>
              </a:solidFill>
            </a:endParaRPr>
          </a:p>
          <a:p>
            <a:pPr algn="ctr"/>
            <a:r>
              <a:rPr lang="ja-JP" altLang="en-US" sz="900" dirty="0" smtClean="0">
                <a:solidFill>
                  <a:schemeClr val="tx1"/>
                </a:solidFill>
              </a:rPr>
              <a:t>（実施行為数／医ケア児数）</a:t>
            </a:r>
            <a:endParaRPr kumimoji="1" lang="ja-JP" altLang="en-US" sz="900" dirty="0">
              <a:solidFill>
                <a:schemeClr val="tx1"/>
              </a:solidFill>
            </a:endParaRPr>
          </a:p>
        </p:txBody>
      </p:sp>
      <p:pic>
        <p:nvPicPr>
          <p:cNvPr id="13" name="Picture 2" descr="\\10.19.55.20\07生徒支援ｇ\20 医療的ケア関係\○医ケア関連_情報照会・回答\H30_情報照会・回答\300925_H30総合教育会議\図.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3550156"/>
            <a:ext cx="1512168" cy="510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200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TotalTime>
  <Words>427</Words>
  <Application>Microsoft Office PowerPoint</Application>
  <PresentationFormat>画面に合わせる (4:3)</PresentationFormat>
  <Paragraphs>236</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支援教育の充実について</vt:lpstr>
      <vt:lpstr>目次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51</cp:revision>
  <cp:lastPrinted>2018-09-20T03:59:54Z</cp:lastPrinted>
  <dcterms:created xsi:type="dcterms:W3CDTF">2018-09-13T09:19:37Z</dcterms:created>
  <dcterms:modified xsi:type="dcterms:W3CDTF">2018-09-25T00:38:12Z</dcterms:modified>
</cp:coreProperties>
</file>