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2"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40" autoAdjust="0"/>
    <p:restoredTop sz="85836" autoAdjust="0"/>
  </p:normalViewPr>
  <p:slideViewPr>
    <p:cSldViewPr snapToGrid="0">
      <p:cViewPr>
        <p:scale>
          <a:sx n="100" d="100"/>
          <a:sy n="100" d="100"/>
        </p:scale>
        <p:origin x="21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4C0592B9-2A47-4C46-B976-42BA7962A22B}" type="datetimeFigureOut">
              <a:rPr kumimoji="1" lang="ja-JP" altLang="en-US" smtClean="0"/>
              <a:t>2022/12/19</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52B143EE-E292-4521-813F-805CFD6D8DA6}" type="slidenum">
              <a:rPr kumimoji="1" lang="ja-JP" altLang="en-US" smtClean="0"/>
              <a:t>‹#›</a:t>
            </a:fld>
            <a:endParaRPr kumimoji="1" lang="ja-JP" altLang="en-US"/>
          </a:p>
        </p:txBody>
      </p:sp>
    </p:spTree>
    <p:extLst>
      <p:ext uri="{BB962C8B-B14F-4D97-AF65-F5344CB8AC3E}">
        <p14:creationId xmlns:p14="http://schemas.microsoft.com/office/powerpoint/2010/main" val="34726728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577B377-0982-4605-BB77-6477F234953F}" type="datetimeFigureOut">
              <a:rPr kumimoji="1" lang="ja-JP" altLang="en-US" smtClean="0"/>
              <a:t>2022/12/19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C21C86-0171-47D1-8471-29B7D1122FE6}" type="slidenum">
              <a:rPr kumimoji="1" lang="ja-JP" altLang="en-US" smtClean="0"/>
              <a:t>‹#›</a:t>
            </a:fld>
            <a:endParaRPr kumimoji="1" lang="ja-JP" altLang="en-US"/>
          </a:p>
        </p:txBody>
      </p:sp>
    </p:spTree>
    <p:extLst>
      <p:ext uri="{BB962C8B-B14F-4D97-AF65-F5344CB8AC3E}">
        <p14:creationId xmlns:p14="http://schemas.microsoft.com/office/powerpoint/2010/main" val="2419665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77B377-0982-4605-BB77-6477F234953F}" type="datetimeFigureOut">
              <a:rPr kumimoji="1" lang="ja-JP" altLang="en-US" smtClean="0"/>
              <a:t>2022/12/19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C21C86-0171-47D1-8471-29B7D1122FE6}" type="slidenum">
              <a:rPr kumimoji="1" lang="ja-JP" altLang="en-US" smtClean="0"/>
              <a:t>‹#›</a:t>
            </a:fld>
            <a:endParaRPr kumimoji="1" lang="ja-JP" altLang="en-US"/>
          </a:p>
        </p:txBody>
      </p:sp>
    </p:spTree>
    <p:extLst>
      <p:ext uri="{BB962C8B-B14F-4D97-AF65-F5344CB8AC3E}">
        <p14:creationId xmlns:p14="http://schemas.microsoft.com/office/powerpoint/2010/main" val="1318900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77B377-0982-4605-BB77-6477F234953F}" type="datetimeFigureOut">
              <a:rPr kumimoji="1" lang="ja-JP" altLang="en-US" smtClean="0"/>
              <a:t>2022/12/19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C21C86-0171-47D1-8471-29B7D1122FE6}" type="slidenum">
              <a:rPr kumimoji="1" lang="ja-JP" altLang="en-US" smtClean="0"/>
              <a:t>‹#›</a:t>
            </a:fld>
            <a:endParaRPr kumimoji="1" lang="ja-JP" altLang="en-US"/>
          </a:p>
        </p:txBody>
      </p:sp>
    </p:spTree>
    <p:extLst>
      <p:ext uri="{BB962C8B-B14F-4D97-AF65-F5344CB8AC3E}">
        <p14:creationId xmlns:p14="http://schemas.microsoft.com/office/powerpoint/2010/main" val="2073952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77B377-0982-4605-BB77-6477F234953F}" type="datetimeFigureOut">
              <a:rPr kumimoji="1" lang="ja-JP" altLang="en-US" smtClean="0"/>
              <a:t>2022/12/19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C21C86-0171-47D1-8471-29B7D1122FE6}" type="slidenum">
              <a:rPr kumimoji="1" lang="ja-JP" altLang="en-US" smtClean="0"/>
              <a:t>‹#›</a:t>
            </a:fld>
            <a:endParaRPr kumimoji="1" lang="ja-JP" altLang="en-US"/>
          </a:p>
        </p:txBody>
      </p:sp>
    </p:spTree>
    <p:extLst>
      <p:ext uri="{BB962C8B-B14F-4D97-AF65-F5344CB8AC3E}">
        <p14:creationId xmlns:p14="http://schemas.microsoft.com/office/powerpoint/2010/main" val="2827787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577B377-0982-4605-BB77-6477F234953F}" type="datetimeFigureOut">
              <a:rPr kumimoji="1" lang="ja-JP" altLang="en-US" smtClean="0"/>
              <a:t>2022/12/19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C21C86-0171-47D1-8471-29B7D1122FE6}" type="slidenum">
              <a:rPr kumimoji="1" lang="ja-JP" altLang="en-US" smtClean="0"/>
              <a:t>‹#›</a:t>
            </a:fld>
            <a:endParaRPr kumimoji="1" lang="ja-JP" altLang="en-US"/>
          </a:p>
        </p:txBody>
      </p:sp>
    </p:spTree>
    <p:extLst>
      <p:ext uri="{BB962C8B-B14F-4D97-AF65-F5344CB8AC3E}">
        <p14:creationId xmlns:p14="http://schemas.microsoft.com/office/powerpoint/2010/main" val="2330170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577B377-0982-4605-BB77-6477F234953F}" type="datetimeFigureOut">
              <a:rPr kumimoji="1" lang="ja-JP" altLang="en-US" smtClean="0"/>
              <a:t>2022/12/19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C21C86-0171-47D1-8471-29B7D1122FE6}" type="slidenum">
              <a:rPr kumimoji="1" lang="ja-JP" altLang="en-US" smtClean="0"/>
              <a:t>‹#›</a:t>
            </a:fld>
            <a:endParaRPr kumimoji="1" lang="ja-JP" altLang="en-US"/>
          </a:p>
        </p:txBody>
      </p:sp>
    </p:spTree>
    <p:extLst>
      <p:ext uri="{BB962C8B-B14F-4D97-AF65-F5344CB8AC3E}">
        <p14:creationId xmlns:p14="http://schemas.microsoft.com/office/powerpoint/2010/main" val="1290362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577B377-0982-4605-BB77-6477F234953F}" type="datetimeFigureOut">
              <a:rPr kumimoji="1" lang="ja-JP" altLang="en-US" smtClean="0"/>
              <a:t>2022/12/19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6C21C86-0171-47D1-8471-29B7D1122FE6}" type="slidenum">
              <a:rPr kumimoji="1" lang="ja-JP" altLang="en-US" smtClean="0"/>
              <a:t>‹#›</a:t>
            </a:fld>
            <a:endParaRPr kumimoji="1" lang="ja-JP" altLang="en-US"/>
          </a:p>
        </p:txBody>
      </p:sp>
    </p:spTree>
    <p:extLst>
      <p:ext uri="{BB962C8B-B14F-4D97-AF65-F5344CB8AC3E}">
        <p14:creationId xmlns:p14="http://schemas.microsoft.com/office/powerpoint/2010/main" val="4101451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577B377-0982-4605-BB77-6477F234953F}" type="datetimeFigureOut">
              <a:rPr kumimoji="1" lang="ja-JP" altLang="en-US" smtClean="0"/>
              <a:t>2022/12/19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6C21C86-0171-47D1-8471-29B7D1122FE6}" type="slidenum">
              <a:rPr kumimoji="1" lang="ja-JP" altLang="en-US" smtClean="0"/>
              <a:t>‹#›</a:t>
            </a:fld>
            <a:endParaRPr kumimoji="1" lang="ja-JP" altLang="en-US"/>
          </a:p>
        </p:txBody>
      </p:sp>
    </p:spTree>
    <p:extLst>
      <p:ext uri="{BB962C8B-B14F-4D97-AF65-F5344CB8AC3E}">
        <p14:creationId xmlns:p14="http://schemas.microsoft.com/office/powerpoint/2010/main" val="715885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77B377-0982-4605-BB77-6477F234953F}" type="datetimeFigureOut">
              <a:rPr kumimoji="1" lang="ja-JP" altLang="en-US" smtClean="0"/>
              <a:t>2022/12/19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6C21C86-0171-47D1-8471-29B7D1122FE6}" type="slidenum">
              <a:rPr kumimoji="1" lang="ja-JP" altLang="en-US" smtClean="0"/>
              <a:t>‹#›</a:t>
            </a:fld>
            <a:endParaRPr kumimoji="1" lang="ja-JP" altLang="en-US"/>
          </a:p>
        </p:txBody>
      </p:sp>
    </p:spTree>
    <p:extLst>
      <p:ext uri="{BB962C8B-B14F-4D97-AF65-F5344CB8AC3E}">
        <p14:creationId xmlns:p14="http://schemas.microsoft.com/office/powerpoint/2010/main" val="2342136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577B377-0982-4605-BB77-6477F234953F}" type="datetimeFigureOut">
              <a:rPr kumimoji="1" lang="ja-JP" altLang="en-US" smtClean="0"/>
              <a:t>2022/12/19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C21C86-0171-47D1-8471-29B7D1122FE6}" type="slidenum">
              <a:rPr kumimoji="1" lang="ja-JP" altLang="en-US" smtClean="0"/>
              <a:t>‹#›</a:t>
            </a:fld>
            <a:endParaRPr kumimoji="1" lang="ja-JP" altLang="en-US"/>
          </a:p>
        </p:txBody>
      </p:sp>
    </p:spTree>
    <p:extLst>
      <p:ext uri="{BB962C8B-B14F-4D97-AF65-F5344CB8AC3E}">
        <p14:creationId xmlns:p14="http://schemas.microsoft.com/office/powerpoint/2010/main" val="386588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577B377-0982-4605-BB77-6477F234953F}" type="datetimeFigureOut">
              <a:rPr kumimoji="1" lang="ja-JP" altLang="en-US" smtClean="0"/>
              <a:t>2022/12/19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C21C86-0171-47D1-8471-29B7D1122FE6}" type="slidenum">
              <a:rPr kumimoji="1" lang="ja-JP" altLang="en-US" smtClean="0"/>
              <a:t>‹#›</a:t>
            </a:fld>
            <a:endParaRPr kumimoji="1" lang="ja-JP" altLang="en-US"/>
          </a:p>
        </p:txBody>
      </p:sp>
    </p:spTree>
    <p:extLst>
      <p:ext uri="{BB962C8B-B14F-4D97-AF65-F5344CB8AC3E}">
        <p14:creationId xmlns:p14="http://schemas.microsoft.com/office/powerpoint/2010/main" val="1723187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77B377-0982-4605-BB77-6477F234953F}" type="datetimeFigureOut">
              <a:rPr kumimoji="1" lang="ja-JP" altLang="en-US" smtClean="0"/>
              <a:t>2022/12/19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C21C86-0171-47D1-8471-29B7D1122FE6}" type="slidenum">
              <a:rPr kumimoji="1" lang="ja-JP" altLang="en-US" smtClean="0"/>
              <a:t>‹#›</a:t>
            </a:fld>
            <a:endParaRPr kumimoji="1" lang="ja-JP" altLang="en-US"/>
          </a:p>
        </p:txBody>
      </p:sp>
    </p:spTree>
    <p:extLst>
      <p:ext uri="{BB962C8B-B14F-4D97-AF65-F5344CB8AC3E}">
        <p14:creationId xmlns:p14="http://schemas.microsoft.com/office/powerpoint/2010/main" val="31742062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71071" y="847725"/>
            <a:ext cx="3168000" cy="5897700"/>
          </a:xfrm>
          <a:prstGeom prst="rect">
            <a:avLst/>
          </a:prstGeom>
          <a:solidFill>
            <a:schemeClr val="accent2">
              <a:lumMod val="20000"/>
              <a:lumOff val="80000"/>
            </a:schemeClr>
          </a:solidFill>
          <a:ln/>
        </p:spPr>
        <p:style>
          <a:lnRef idx="0">
            <a:schemeClr val="accent1"/>
          </a:lnRef>
          <a:fillRef idx="3">
            <a:schemeClr val="accent1"/>
          </a:fillRef>
          <a:effectRef idx="3">
            <a:schemeClr val="accent1"/>
          </a:effectRef>
          <a:fontRef idx="minor">
            <a:schemeClr val="lt1"/>
          </a:fontRef>
        </p:style>
        <p:txBody>
          <a:bodyPr rtlCol="0" anchor="t"/>
          <a:lstStyle/>
          <a:p>
            <a:r>
              <a:rPr lang="ja-JP" altLang="en-US" dirty="0" smtClean="0">
                <a:solidFill>
                  <a:schemeClr val="tx1"/>
                </a:solidFill>
                <a:latin typeface="BIZ UDゴシック" panose="020B0400000000000000" pitchFamily="49" charset="-128"/>
                <a:ea typeface="BIZ UDゴシック" panose="020B0400000000000000" pitchFamily="49" charset="-128"/>
              </a:rPr>
              <a:t> </a:t>
            </a:r>
            <a:r>
              <a:rPr lang="ja-JP" altLang="en-US" b="1" u="sng" dirty="0" smtClean="0">
                <a:solidFill>
                  <a:schemeClr val="tx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英語教育の推進</a:t>
            </a:r>
            <a:endParaRPr lang="en-US" altLang="ja-JP" b="1" u="sng" dirty="0" smtClean="0">
              <a:solidFill>
                <a:schemeClr val="tx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sp>
        <p:nvSpPr>
          <p:cNvPr id="23" name="正方形/長方形 22"/>
          <p:cNvSpPr/>
          <p:nvPr/>
        </p:nvSpPr>
        <p:spPr>
          <a:xfrm>
            <a:off x="6658250" y="847723"/>
            <a:ext cx="3168000" cy="5914025"/>
          </a:xfrm>
          <a:prstGeom prst="rect">
            <a:avLst/>
          </a:prstGeom>
          <a:solidFill>
            <a:schemeClr val="accent2">
              <a:lumMod val="20000"/>
              <a:lumOff val="80000"/>
            </a:schemeClr>
          </a:solidFill>
          <a:ln/>
        </p:spPr>
        <p:style>
          <a:lnRef idx="0">
            <a:schemeClr val="accent1"/>
          </a:lnRef>
          <a:fillRef idx="3">
            <a:schemeClr val="accent1"/>
          </a:fillRef>
          <a:effectRef idx="3">
            <a:schemeClr val="accent1"/>
          </a:effectRef>
          <a:fontRef idx="minor">
            <a:schemeClr val="lt1"/>
          </a:fontRef>
        </p:style>
        <p:txBody>
          <a:bodyPr rtlCol="0" anchor="t"/>
          <a:lstStyle/>
          <a:p>
            <a:r>
              <a:rPr lang="ja-JP" altLang="en-US" b="1" u="sng" dirty="0" smtClean="0">
                <a:solidFill>
                  <a:schemeClr val="tx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生徒</a:t>
            </a:r>
            <a:r>
              <a:rPr lang="ja-JP" altLang="en-US" b="1" u="sng" dirty="0" smtClean="0">
                <a:solidFill>
                  <a:schemeClr val="tx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支援・指導体制</a:t>
            </a:r>
            <a:r>
              <a:rPr lang="ja-JP" altLang="en-US" b="1" u="sng" dirty="0" smtClean="0">
                <a:solidFill>
                  <a:schemeClr val="tx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の強化　</a:t>
            </a:r>
            <a:endParaRPr lang="ja-JP" altLang="en-US" b="1" u="sng" dirty="0">
              <a:solidFill>
                <a:schemeClr val="tx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sp>
        <p:nvSpPr>
          <p:cNvPr id="4" name="正方形/長方形 3"/>
          <p:cNvSpPr/>
          <p:nvPr/>
        </p:nvSpPr>
        <p:spPr>
          <a:xfrm>
            <a:off x="16042" y="352425"/>
            <a:ext cx="6533392" cy="44449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BIZ UDゴシック" panose="020B0400000000000000" pitchFamily="49" charset="-128"/>
                <a:ea typeface="BIZ UDゴシック" panose="020B0400000000000000" pitchFamily="49" charset="-128"/>
              </a:rPr>
              <a:t>令和４年度第１回総合教育会議</a:t>
            </a:r>
            <a:endParaRPr kumimoji="1" lang="en-US" altLang="ja-JP" sz="1400" b="1" dirty="0" smtClean="0">
              <a:latin typeface="BIZ UDゴシック" panose="020B0400000000000000" pitchFamily="49" charset="-128"/>
              <a:ea typeface="BIZ UDゴシック" panose="020B0400000000000000" pitchFamily="49" charset="-128"/>
            </a:endParaRPr>
          </a:p>
        </p:txBody>
      </p:sp>
      <p:grpSp>
        <p:nvGrpSpPr>
          <p:cNvPr id="3" name="グループ化 2"/>
          <p:cNvGrpSpPr/>
          <p:nvPr/>
        </p:nvGrpSpPr>
        <p:grpSpPr>
          <a:xfrm>
            <a:off x="65659" y="1223540"/>
            <a:ext cx="3159207" cy="5467987"/>
            <a:chOff x="65659" y="1498862"/>
            <a:chExt cx="3159207" cy="5467987"/>
          </a:xfrm>
        </p:grpSpPr>
        <p:sp>
          <p:nvSpPr>
            <p:cNvPr id="15" name="正方形/長方形 14"/>
            <p:cNvSpPr/>
            <p:nvPr/>
          </p:nvSpPr>
          <p:spPr>
            <a:xfrm>
              <a:off x="169107" y="1498862"/>
              <a:ext cx="2952000" cy="106801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4138" indent="1588"/>
              <a:r>
                <a:rPr lang="ja-JP" altLang="en-US" sz="1000" dirty="0">
                  <a:solidFill>
                    <a:schemeClr val="tx1"/>
                  </a:solidFill>
                  <a:latin typeface="BIZ UDゴシック" panose="020B0400000000000000" pitchFamily="49" charset="-128"/>
                  <a:ea typeface="BIZ UDゴシック" panose="020B0400000000000000" pitchFamily="49" charset="-128"/>
                </a:rPr>
                <a:t>　</a:t>
              </a:r>
              <a:r>
                <a:rPr lang="en-US" altLang="ja-JP" sz="1000" dirty="0" smtClean="0">
                  <a:solidFill>
                    <a:schemeClr val="tx1"/>
                  </a:solidFill>
                  <a:latin typeface="BIZ UDゴシック" panose="020B0400000000000000" pitchFamily="49" charset="-128"/>
                  <a:ea typeface="BIZ UDゴシック" panose="020B0400000000000000" pitchFamily="49" charset="-128"/>
                </a:rPr>
                <a:t>2025</a:t>
              </a:r>
              <a:r>
                <a:rPr lang="ja-JP" altLang="en-US" sz="1000" dirty="0">
                  <a:solidFill>
                    <a:schemeClr val="tx1"/>
                  </a:solidFill>
                  <a:latin typeface="BIZ UDゴシック" panose="020B0400000000000000" pitchFamily="49" charset="-128"/>
                  <a:ea typeface="BIZ UDゴシック" panose="020B0400000000000000" pitchFamily="49" charset="-128"/>
                </a:rPr>
                <a:t>年</a:t>
              </a:r>
              <a:r>
                <a:rPr lang="ja-JP" altLang="en-US" sz="1000" dirty="0" smtClean="0">
                  <a:solidFill>
                    <a:schemeClr val="tx1"/>
                  </a:solidFill>
                  <a:latin typeface="BIZ UDゴシック" panose="020B0400000000000000" pitchFamily="49" charset="-128"/>
                  <a:ea typeface="BIZ UDゴシック" panose="020B0400000000000000" pitchFamily="49" charset="-128"/>
                </a:rPr>
                <a:t>大阪・関西</a:t>
              </a:r>
              <a:r>
                <a:rPr lang="ja-JP" altLang="en-US" sz="1000" dirty="0">
                  <a:solidFill>
                    <a:schemeClr val="tx1"/>
                  </a:solidFill>
                  <a:latin typeface="BIZ UDゴシック" panose="020B0400000000000000" pitchFamily="49" charset="-128"/>
                  <a:ea typeface="BIZ UDゴシック" panose="020B0400000000000000" pitchFamily="49" charset="-128"/>
                </a:rPr>
                <a:t>万博やインバウンドの回復により</a:t>
              </a:r>
              <a:r>
                <a:rPr lang="ja-JP" altLang="en-US" sz="1000" dirty="0" smtClean="0">
                  <a:solidFill>
                    <a:schemeClr val="tx1"/>
                  </a:solidFill>
                  <a:latin typeface="BIZ UDゴシック" panose="020B0400000000000000" pitchFamily="49" charset="-128"/>
                  <a:ea typeface="BIZ UDゴシック" panose="020B0400000000000000" pitchFamily="49" charset="-128"/>
                </a:rPr>
                <a:t>、大阪</a:t>
              </a:r>
              <a:r>
                <a:rPr lang="ja-JP" altLang="en-US" sz="1000" dirty="0">
                  <a:solidFill>
                    <a:schemeClr val="tx1"/>
                  </a:solidFill>
                  <a:latin typeface="BIZ UDゴシック" panose="020B0400000000000000" pitchFamily="49" charset="-128"/>
                  <a:ea typeface="BIZ UDゴシック" panose="020B0400000000000000" pitchFamily="49" charset="-128"/>
                </a:rPr>
                <a:t>の一層のグローバル化が見込まれる中、大阪のすべての子どもたちが世界とつながるためのツールとして、生きた</a:t>
              </a:r>
              <a:r>
                <a:rPr lang="ja-JP" altLang="en-US" sz="1000" dirty="0" smtClean="0">
                  <a:solidFill>
                    <a:schemeClr val="tx1"/>
                  </a:solidFill>
                  <a:latin typeface="BIZ UDゴシック" panose="020B0400000000000000" pitchFamily="49" charset="-128"/>
                  <a:ea typeface="BIZ UDゴシック" panose="020B0400000000000000" pitchFamily="49" charset="-128"/>
                </a:rPr>
                <a:t>英語力、特に英語で話す力を実践する機会を通じて身</a:t>
              </a:r>
              <a:r>
                <a:rPr lang="ja-JP" altLang="en-US" sz="1000" dirty="0">
                  <a:solidFill>
                    <a:schemeClr val="tx1"/>
                  </a:solidFill>
                  <a:latin typeface="BIZ UDゴシック" panose="020B0400000000000000" pitchFamily="49" charset="-128"/>
                  <a:ea typeface="BIZ UDゴシック" panose="020B0400000000000000" pitchFamily="49" charset="-128"/>
                </a:rPr>
                <a:t>に</a:t>
              </a:r>
              <a:r>
                <a:rPr lang="ja-JP" altLang="en-US" sz="1000" dirty="0" smtClean="0">
                  <a:solidFill>
                    <a:schemeClr val="tx1"/>
                  </a:solidFill>
                  <a:latin typeface="BIZ UDゴシック" panose="020B0400000000000000" pitchFamily="49" charset="-128"/>
                  <a:ea typeface="BIZ UDゴシック" panose="020B0400000000000000" pitchFamily="49" charset="-128"/>
                </a:rPr>
                <a:t>つける。</a:t>
              </a:r>
              <a:endParaRPr lang="en-US" altLang="ja-JP" sz="1000" dirty="0">
                <a:solidFill>
                  <a:schemeClr val="tx1"/>
                </a:solidFill>
                <a:latin typeface="BIZ UDゴシック" panose="020B0400000000000000" pitchFamily="49" charset="-128"/>
                <a:ea typeface="BIZ UDゴシック" panose="020B0400000000000000" pitchFamily="49" charset="-128"/>
              </a:endParaRPr>
            </a:p>
          </p:txBody>
        </p:sp>
        <p:sp>
          <p:nvSpPr>
            <p:cNvPr id="16" name="正方形/長方形 15"/>
            <p:cNvSpPr/>
            <p:nvPr/>
          </p:nvSpPr>
          <p:spPr>
            <a:xfrm>
              <a:off x="65659" y="2574389"/>
              <a:ext cx="3159207" cy="1023357"/>
            </a:xfrm>
            <a:prstGeom prst="rect">
              <a:avLst/>
            </a:prstGeom>
          </p:spPr>
          <p:txBody>
            <a:bodyPr wrap="square">
              <a:spAutoFit/>
            </a:bodyPr>
            <a:lstStyle/>
            <a:p>
              <a:pPr>
                <a:spcAft>
                  <a:spcPts val="300"/>
                </a:spcAft>
              </a:pPr>
              <a:r>
                <a:rPr lang="ja-JP" altLang="ja-JP" sz="1400" b="1" dirty="0" smtClean="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lang="ja-JP" altLang="en-US" sz="1400" b="1" dirty="0" smtClean="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めざす姿</a:t>
              </a:r>
              <a:r>
                <a:rPr lang="ja-JP" altLang="ja-JP" sz="1400" b="1" dirty="0" smtClean="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endParaRPr lang="en-US" altLang="ja-JP" sz="1400" b="1"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marL="88900">
                <a:spcAft>
                  <a:spcPts val="1200"/>
                </a:spcAft>
              </a:pPr>
              <a:r>
                <a:rPr lang="ja-JP" altLang="en-US" sz="1050" dirty="0">
                  <a:latin typeface="BIZ UDゴシック" panose="020B0400000000000000" pitchFamily="49" charset="-128"/>
                  <a:ea typeface="BIZ UDゴシック" panose="020B0400000000000000" pitchFamily="49" charset="-128"/>
                </a:rPr>
                <a:t>子どもたちが世界に興味・関心を持ち、世界の人々と</a:t>
              </a:r>
              <a:r>
                <a:rPr lang="ja-JP" altLang="en-US" sz="1050" dirty="0" smtClean="0">
                  <a:latin typeface="BIZ UDゴシック" panose="020B0400000000000000" pitchFamily="49" charset="-128"/>
                  <a:ea typeface="BIZ UDゴシック" panose="020B0400000000000000" pitchFamily="49" charset="-128"/>
                </a:rPr>
                <a:t>コミュニケーションをとることができる能力</a:t>
              </a:r>
              <a:r>
                <a:rPr lang="ja-JP" altLang="en-US" sz="1050" dirty="0">
                  <a:latin typeface="BIZ UDゴシック" panose="020B0400000000000000" pitchFamily="49" charset="-128"/>
                  <a:ea typeface="BIZ UDゴシック" panose="020B0400000000000000" pitchFamily="49" charset="-128"/>
                </a:rPr>
                <a:t>（生きた英語、特に「話す力」）を身につける</a:t>
              </a:r>
              <a:r>
                <a:rPr lang="ja-JP" altLang="en-US" sz="1050" dirty="0" smtClean="0">
                  <a:latin typeface="BIZ UDゴシック" panose="020B0400000000000000" pitchFamily="49" charset="-128"/>
                  <a:ea typeface="BIZ UDゴシック" panose="020B0400000000000000" pitchFamily="49" charset="-128"/>
                </a:rPr>
                <a:t>。</a:t>
              </a:r>
              <a:endParaRPr lang="en-US" altLang="ja-JP" sz="1050" dirty="0" smtClean="0">
                <a:latin typeface="BIZ UDゴシック" panose="020B0400000000000000" pitchFamily="49" charset="-128"/>
                <a:ea typeface="BIZ UDゴシック" panose="020B0400000000000000" pitchFamily="49" charset="-128"/>
              </a:endParaRPr>
            </a:p>
          </p:txBody>
        </p:sp>
        <p:sp>
          <p:nvSpPr>
            <p:cNvPr id="18" name="正方形/長方形 17"/>
            <p:cNvSpPr/>
            <p:nvPr/>
          </p:nvSpPr>
          <p:spPr>
            <a:xfrm>
              <a:off x="143265" y="6320518"/>
              <a:ext cx="3050036" cy="646331"/>
            </a:xfrm>
            <a:prstGeom prst="rect">
              <a:avLst/>
            </a:prstGeom>
            <a:solidFill>
              <a:schemeClr val="tx1">
                <a:lumMod val="85000"/>
                <a:lumOff val="15000"/>
              </a:schemeClr>
            </a:solidFill>
          </p:spPr>
          <p:txBody>
            <a:bodyPr wrap="square">
              <a:spAutoFit/>
            </a:bodyPr>
            <a:lstStyle/>
            <a:p>
              <a:r>
                <a:rPr lang="ja-JP" altLang="ja-JP" sz="900" b="1" dirty="0" smtClean="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lang="ja-JP" altLang="en-US" sz="900" b="1" dirty="0" smtClean="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基本方針及び重点取組</a:t>
              </a:r>
              <a:r>
                <a:rPr lang="ja-JP" altLang="ja-JP" sz="900" b="1" dirty="0" smtClean="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endParaRPr lang="en-US" altLang="ja-JP" sz="9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lang="ja-JP" altLang="en-US" sz="900" dirty="0">
                  <a:solidFill>
                    <a:schemeClr val="bg1"/>
                  </a:solidFill>
                  <a:latin typeface="BIZ UDゴシック" panose="020B0400000000000000" pitchFamily="49" charset="-128"/>
                  <a:ea typeface="BIZ UDゴシック" panose="020B0400000000000000" pitchFamily="49" charset="-128"/>
                </a:rPr>
                <a:t>　基本方針１　</a:t>
              </a:r>
              <a:r>
                <a:rPr lang="ja-JP" altLang="en-US" sz="900" dirty="0" smtClean="0">
                  <a:solidFill>
                    <a:schemeClr val="bg1"/>
                  </a:solidFill>
                  <a:latin typeface="BIZ UDゴシック" panose="020B0400000000000000" pitchFamily="49" charset="-128"/>
                  <a:ea typeface="BIZ UDゴシック" panose="020B0400000000000000" pitchFamily="49" charset="-128"/>
                </a:rPr>
                <a:t>確か</a:t>
              </a:r>
              <a:r>
                <a:rPr lang="ja-JP" altLang="en-US" sz="900" dirty="0">
                  <a:solidFill>
                    <a:schemeClr val="bg1"/>
                  </a:solidFill>
                  <a:latin typeface="BIZ UDゴシック" panose="020B0400000000000000" pitchFamily="49" charset="-128"/>
                  <a:ea typeface="BIZ UDゴシック" panose="020B0400000000000000" pitchFamily="49" charset="-128"/>
                </a:rPr>
                <a:t>な学力の定着と</a:t>
              </a:r>
              <a:r>
                <a:rPr lang="ja-JP" altLang="en-US" sz="900" dirty="0" smtClean="0">
                  <a:solidFill>
                    <a:schemeClr val="bg1"/>
                  </a:solidFill>
                  <a:latin typeface="BIZ UDゴシック" panose="020B0400000000000000" pitchFamily="49" charset="-128"/>
                  <a:ea typeface="BIZ UDゴシック" panose="020B0400000000000000" pitchFamily="49" charset="-128"/>
                </a:rPr>
                <a:t>学びの深化</a:t>
              </a:r>
              <a:endParaRPr lang="en-US" altLang="ja-JP" sz="900" dirty="0" smtClean="0">
                <a:solidFill>
                  <a:schemeClr val="bg1"/>
                </a:solidFill>
                <a:latin typeface="BIZ UDゴシック" panose="020B0400000000000000" pitchFamily="49" charset="-128"/>
                <a:ea typeface="BIZ UDゴシック" panose="020B0400000000000000" pitchFamily="49" charset="-128"/>
              </a:endParaRPr>
            </a:p>
            <a:p>
              <a:pPr marL="809625" indent="-809625"/>
              <a:r>
                <a:rPr lang="ja-JP" altLang="en-US" sz="900" dirty="0">
                  <a:solidFill>
                    <a:schemeClr val="bg1"/>
                  </a:solidFill>
                  <a:latin typeface="BIZ UDゴシック" panose="020B0400000000000000" pitchFamily="49" charset="-128"/>
                  <a:ea typeface="BIZ UDゴシック" panose="020B0400000000000000" pitchFamily="49" charset="-128"/>
                </a:rPr>
                <a:t>　</a:t>
              </a:r>
              <a:r>
                <a:rPr lang="ja-JP" altLang="en-US" sz="900" dirty="0" smtClean="0">
                  <a:solidFill>
                    <a:schemeClr val="bg1"/>
                  </a:solidFill>
                  <a:latin typeface="BIZ UDゴシック" panose="020B0400000000000000" pitchFamily="49" charset="-128"/>
                  <a:ea typeface="BIZ UDゴシック" panose="020B0400000000000000" pitchFamily="49" charset="-128"/>
                </a:rPr>
                <a:t>重点</a:t>
              </a:r>
              <a:r>
                <a:rPr lang="ja-JP" altLang="en-US" sz="900" dirty="0">
                  <a:solidFill>
                    <a:schemeClr val="bg1"/>
                  </a:solidFill>
                  <a:latin typeface="BIZ UDゴシック" panose="020B0400000000000000" pitchFamily="49" charset="-128"/>
                  <a:ea typeface="BIZ UDゴシック" panose="020B0400000000000000" pitchFamily="49" charset="-128"/>
                </a:rPr>
                <a:t>取組③</a:t>
              </a:r>
              <a:r>
                <a:rPr lang="ja-JP" altLang="en-US" sz="900" dirty="0" smtClean="0">
                  <a:solidFill>
                    <a:schemeClr val="bg1"/>
                  </a:solidFill>
                  <a:latin typeface="BIZ UDゴシック" panose="020B0400000000000000" pitchFamily="49" charset="-128"/>
                  <a:ea typeface="BIZ UDゴシック" panose="020B0400000000000000" pitchFamily="49" charset="-128"/>
                </a:rPr>
                <a:t>｜グローバル</a:t>
              </a:r>
              <a:r>
                <a:rPr lang="ja-JP" altLang="en-US" sz="900" dirty="0">
                  <a:solidFill>
                    <a:schemeClr val="bg1"/>
                  </a:solidFill>
                  <a:latin typeface="BIZ UDゴシック" panose="020B0400000000000000" pitchFamily="49" charset="-128"/>
                  <a:ea typeface="BIZ UDゴシック" panose="020B0400000000000000" pitchFamily="49" charset="-128"/>
                </a:rPr>
                <a:t>社会を</a:t>
              </a:r>
              <a:r>
                <a:rPr lang="ja-JP" altLang="en-US" sz="900" dirty="0" smtClean="0">
                  <a:solidFill>
                    <a:schemeClr val="bg1"/>
                  </a:solidFill>
                  <a:latin typeface="BIZ UDゴシック" panose="020B0400000000000000" pitchFamily="49" charset="-128"/>
                  <a:ea typeface="BIZ UDゴシック" panose="020B0400000000000000" pitchFamily="49" charset="-128"/>
                </a:rPr>
                <a:t>見据えた英語教育・</a:t>
              </a:r>
              <a:r>
                <a:rPr lang="en-US" altLang="ja-JP" sz="900" dirty="0" smtClean="0">
                  <a:solidFill>
                    <a:schemeClr val="bg1"/>
                  </a:solidFill>
                  <a:latin typeface="BIZ UDゴシック" panose="020B0400000000000000" pitchFamily="49" charset="-128"/>
                  <a:ea typeface="BIZ UDゴシック" panose="020B0400000000000000" pitchFamily="49" charset="-128"/>
                </a:rPr>
                <a:t>ICT</a:t>
              </a:r>
              <a:r>
                <a:rPr lang="ja-JP" altLang="en-US" sz="900" dirty="0">
                  <a:solidFill>
                    <a:schemeClr val="bg1"/>
                  </a:solidFill>
                  <a:latin typeface="BIZ UDゴシック" panose="020B0400000000000000" pitchFamily="49" charset="-128"/>
                  <a:ea typeface="BIZ UDゴシック" panose="020B0400000000000000" pitchFamily="49" charset="-128"/>
                </a:rPr>
                <a:t>活用</a:t>
              </a:r>
              <a:r>
                <a:rPr lang="ja-JP" altLang="en-US" sz="900" dirty="0" smtClean="0">
                  <a:solidFill>
                    <a:schemeClr val="bg1"/>
                  </a:solidFill>
                  <a:latin typeface="BIZ UDゴシック" panose="020B0400000000000000" pitchFamily="49" charset="-128"/>
                  <a:ea typeface="BIZ UDゴシック" panose="020B0400000000000000" pitchFamily="49" charset="-128"/>
                </a:rPr>
                <a:t>の推進</a:t>
              </a:r>
              <a:endParaRPr lang="en-US" altLang="ja-JP" sz="900" dirty="0" smtClean="0">
                <a:solidFill>
                  <a:schemeClr val="bg1"/>
                </a:solidFill>
                <a:latin typeface="BIZ UDゴシック" panose="020B0400000000000000" pitchFamily="49" charset="-128"/>
                <a:ea typeface="BIZ UDゴシック" panose="020B0400000000000000" pitchFamily="49" charset="-128"/>
              </a:endParaRPr>
            </a:p>
          </p:txBody>
        </p:sp>
      </p:grpSp>
      <p:grpSp>
        <p:nvGrpSpPr>
          <p:cNvPr id="5" name="グループ化 4"/>
          <p:cNvGrpSpPr/>
          <p:nvPr/>
        </p:nvGrpSpPr>
        <p:grpSpPr>
          <a:xfrm>
            <a:off x="6639448" y="1223542"/>
            <a:ext cx="3182200" cy="5454433"/>
            <a:chOff x="3313083" y="1681265"/>
            <a:chExt cx="3182200" cy="5261175"/>
          </a:xfrm>
        </p:grpSpPr>
        <p:sp>
          <p:nvSpPr>
            <p:cNvPr id="17" name="正方形/長方形 16"/>
            <p:cNvSpPr/>
            <p:nvPr/>
          </p:nvSpPr>
          <p:spPr>
            <a:xfrm>
              <a:off x="3418763" y="1681265"/>
              <a:ext cx="3024775" cy="1002626"/>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4138" indent="1588"/>
              <a:r>
                <a:rPr lang="ja-JP" altLang="en-US" sz="1000" dirty="0">
                  <a:solidFill>
                    <a:schemeClr val="tx1"/>
                  </a:solidFill>
                  <a:latin typeface="BIZ UDゴシック" panose="020B0400000000000000" pitchFamily="49" charset="-128"/>
                  <a:ea typeface="BIZ UDゴシック" panose="020B0400000000000000" pitchFamily="49" charset="-128"/>
                </a:rPr>
                <a:t>　</a:t>
              </a:r>
              <a:r>
                <a:rPr lang="en-US" altLang="ja-JP" sz="1000" dirty="0" smtClean="0">
                  <a:solidFill>
                    <a:schemeClr val="tx1"/>
                  </a:solidFill>
                  <a:latin typeface="BIZ UDゴシック" panose="020B0400000000000000" pitchFamily="49" charset="-128"/>
                  <a:ea typeface="BIZ UDゴシック" panose="020B0400000000000000" pitchFamily="49" charset="-128"/>
                </a:rPr>
                <a:t>SSW</a:t>
              </a:r>
              <a:r>
                <a:rPr lang="ja-JP" altLang="en-US" sz="1000" dirty="0" smtClean="0">
                  <a:solidFill>
                    <a:schemeClr val="tx1"/>
                  </a:solidFill>
                  <a:latin typeface="BIZ UDゴシック" panose="020B0400000000000000" pitchFamily="49" charset="-128"/>
                  <a:ea typeface="BIZ UDゴシック" panose="020B0400000000000000" pitchFamily="49" charset="-128"/>
                </a:rPr>
                <a:t>の増員等に</a:t>
              </a:r>
              <a:r>
                <a:rPr lang="ja-JP" altLang="en-US" sz="1000" dirty="0">
                  <a:solidFill>
                    <a:schemeClr val="tx1"/>
                  </a:solidFill>
                  <a:latin typeface="BIZ UDゴシック" panose="020B0400000000000000" pitchFamily="49" charset="-128"/>
                  <a:ea typeface="BIZ UDゴシック" panose="020B0400000000000000" pitchFamily="49" charset="-128"/>
                </a:rPr>
                <a:t>より、専門家や福祉機関等</a:t>
              </a:r>
              <a:r>
                <a:rPr lang="ja-JP" altLang="en-US" sz="1000" dirty="0" smtClean="0">
                  <a:solidFill>
                    <a:schemeClr val="tx1"/>
                  </a:solidFill>
                  <a:latin typeface="BIZ UDゴシック" panose="020B0400000000000000" pitchFamily="49" charset="-128"/>
                  <a:ea typeface="BIZ UDゴシック" panose="020B0400000000000000" pitchFamily="49" charset="-128"/>
                </a:rPr>
                <a:t>と連携を一層進め、ヤングケアラーへの支援をはじめ、子どもたちへの支援体制を強化する。</a:t>
              </a:r>
              <a:endParaRPr lang="en-US" altLang="ja-JP" sz="1000" dirty="0" smtClean="0">
                <a:solidFill>
                  <a:schemeClr val="tx1"/>
                </a:solidFill>
                <a:latin typeface="BIZ UDゴシック" panose="020B0400000000000000" pitchFamily="49" charset="-128"/>
                <a:ea typeface="BIZ UDゴシック" panose="020B0400000000000000" pitchFamily="49" charset="-128"/>
              </a:endParaRPr>
            </a:p>
            <a:p>
              <a:pPr marL="84138" indent="1588"/>
              <a:r>
                <a:rPr lang="ja-JP" altLang="en-US" sz="1000" dirty="0" smtClean="0">
                  <a:solidFill>
                    <a:schemeClr val="tx1"/>
                  </a:solidFill>
                  <a:latin typeface="BIZ UDゴシック" panose="020B0400000000000000" pitchFamily="49" charset="-128"/>
                  <a:ea typeface="BIZ UDゴシック" panose="020B0400000000000000" pitchFamily="49" charset="-128"/>
                </a:rPr>
                <a:t>　</a:t>
              </a:r>
              <a:r>
                <a:rPr lang="ja-JP" altLang="en-US" sz="1000" dirty="0" smtClean="0">
                  <a:solidFill>
                    <a:schemeClr val="tx1"/>
                  </a:solidFill>
                  <a:latin typeface="BIZ UDゴシック" panose="020B0400000000000000" pitchFamily="49" charset="-128"/>
                  <a:ea typeface="BIZ UDゴシック" panose="020B0400000000000000" pitchFamily="49" charset="-128"/>
                </a:rPr>
                <a:t>また、部活動指導員等</a:t>
              </a:r>
              <a:r>
                <a:rPr lang="ja-JP" altLang="en-US" sz="1000" dirty="0">
                  <a:solidFill>
                    <a:schemeClr val="tx1"/>
                  </a:solidFill>
                  <a:latin typeface="BIZ UDゴシック" panose="020B0400000000000000" pitchFamily="49" charset="-128"/>
                  <a:ea typeface="BIZ UDゴシック" panose="020B0400000000000000" pitchFamily="49" charset="-128"/>
                </a:rPr>
                <a:t>に、多様な人材を積極的に活用することにより</a:t>
              </a:r>
              <a:r>
                <a:rPr lang="ja-JP" altLang="en-US" sz="1000" dirty="0" smtClean="0">
                  <a:solidFill>
                    <a:schemeClr val="tx1"/>
                  </a:solidFill>
                  <a:latin typeface="BIZ UDゴシック" panose="020B0400000000000000" pitchFamily="49" charset="-128"/>
                  <a:ea typeface="BIZ UDゴシック" panose="020B0400000000000000" pitchFamily="49" charset="-128"/>
                </a:rPr>
                <a:t>、</a:t>
              </a:r>
              <a:r>
                <a:rPr lang="ja-JP" altLang="en-US" sz="1000" dirty="0" smtClean="0">
                  <a:solidFill>
                    <a:schemeClr val="tx1"/>
                  </a:solidFill>
                  <a:latin typeface="BIZ UDゴシック" panose="020B0400000000000000" pitchFamily="49" charset="-128"/>
                  <a:ea typeface="BIZ UDゴシック" panose="020B0400000000000000" pitchFamily="49" charset="-128"/>
                </a:rPr>
                <a:t>専門性の高い指導や教職員</a:t>
              </a:r>
              <a:r>
                <a:rPr lang="ja-JP" altLang="en-US" sz="1000" dirty="0" smtClean="0">
                  <a:solidFill>
                    <a:schemeClr val="tx1"/>
                  </a:solidFill>
                  <a:latin typeface="BIZ UDゴシック" panose="020B0400000000000000" pitchFamily="49" charset="-128"/>
                  <a:ea typeface="BIZ UDゴシック" panose="020B0400000000000000" pitchFamily="49" charset="-128"/>
                </a:rPr>
                <a:t>の働き方改革をより一層推進する。</a:t>
              </a:r>
              <a:endParaRPr lang="en-US" altLang="ja-JP" sz="1000" dirty="0">
                <a:solidFill>
                  <a:schemeClr val="tx1"/>
                </a:solidFill>
                <a:latin typeface="BIZ UDゴシック" panose="020B0400000000000000" pitchFamily="49" charset="-128"/>
                <a:ea typeface="BIZ UDゴシック" panose="020B0400000000000000" pitchFamily="49" charset="-128"/>
              </a:endParaRPr>
            </a:p>
          </p:txBody>
        </p:sp>
        <p:sp>
          <p:nvSpPr>
            <p:cNvPr id="26" name="正方形/長方形 25"/>
            <p:cNvSpPr/>
            <p:nvPr/>
          </p:nvSpPr>
          <p:spPr>
            <a:xfrm>
              <a:off x="3313083" y="2668225"/>
              <a:ext cx="3182200" cy="987098"/>
            </a:xfrm>
            <a:prstGeom prst="rect">
              <a:avLst/>
            </a:prstGeom>
          </p:spPr>
          <p:txBody>
            <a:bodyPr wrap="square">
              <a:spAutoFit/>
            </a:bodyPr>
            <a:lstStyle/>
            <a:p>
              <a:pPr>
                <a:spcAft>
                  <a:spcPts val="300"/>
                </a:spcAft>
              </a:pPr>
              <a:r>
                <a:rPr lang="ja-JP" altLang="ja-JP" sz="1400" b="1"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lang="ja-JP" altLang="en-US" sz="1400" b="1"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めざす姿</a:t>
              </a:r>
              <a:r>
                <a:rPr lang="ja-JP" altLang="ja-JP" sz="1400" b="1"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endParaRPr lang="en-US" altLang="ja-JP" sz="1400" b="1"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marL="88900">
                <a:spcAft>
                  <a:spcPts val="1200"/>
                </a:spcAft>
                <a:tabLst>
                  <a:tab pos="2687638" algn="l"/>
                </a:tabLst>
              </a:pPr>
              <a:r>
                <a:rPr lang="ja-JP" altLang="en-US" sz="1050" dirty="0">
                  <a:latin typeface="BIZ UDゴシック" panose="020B0400000000000000" pitchFamily="49" charset="-128"/>
                  <a:ea typeface="BIZ UDゴシック" panose="020B0400000000000000" pitchFamily="49" charset="-128"/>
                </a:rPr>
                <a:t>大学、地域、企業、行政等の多様な機関</a:t>
              </a:r>
              <a:r>
                <a:rPr lang="ja-JP" altLang="en-US" sz="1050" dirty="0" smtClean="0">
                  <a:latin typeface="BIZ UDゴシック" panose="020B0400000000000000" pitchFamily="49" charset="-128"/>
                  <a:ea typeface="BIZ UDゴシック" panose="020B0400000000000000" pitchFamily="49" charset="-128"/>
                </a:rPr>
                <a:t>と</a:t>
              </a:r>
              <a:r>
                <a:rPr lang="en-US" altLang="ja-JP" sz="1050" dirty="0" smtClean="0">
                  <a:latin typeface="BIZ UDゴシック" panose="020B0400000000000000" pitchFamily="49" charset="-128"/>
                  <a:ea typeface="BIZ UDゴシック" panose="020B0400000000000000" pitchFamily="49" charset="-128"/>
                </a:rPr>
                <a:t/>
              </a:r>
              <a:br>
                <a:rPr lang="en-US" altLang="ja-JP" sz="1050" dirty="0" smtClean="0">
                  <a:latin typeface="BIZ UDゴシック" panose="020B0400000000000000" pitchFamily="49" charset="-128"/>
                  <a:ea typeface="BIZ UDゴシック" panose="020B0400000000000000" pitchFamily="49" charset="-128"/>
                </a:rPr>
              </a:br>
              <a:r>
                <a:rPr lang="ja-JP" altLang="en-US" sz="1050" dirty="0" smtClean="0">
                  <a:latin typeface="BIZ UDゴシック" panose="020B0400000000000000" pitchFamily="49" charset="-128"/>
                  <a:ea typeface="BIZ UDゴシック" panose="020B0400000000000000" pitchFamily="49" charset="-128"/>
                </a:rPr>
                <a:t>連携</a:t>
              </a:r>
              <a:r>
                <a:rPr lang="ja-JP" altLang="en-US" sz="1050" dirty="0">
                  <a:latin typeface="BIZ UDゴシック" panose="020B0400000000000000" pitchFamily="49" charset="-128"/>
                  <a:ea typeface="BIZ UDゴシック" panose="020B0400000000000000" pitchFamily="49" charset="-128"/>
                </a:rPr>
                <a:t>・</a:t>
              </a:r>
              <a:r>
                <a:rPr lang="ja-JP" altLang="en-US" sz="1050" dirty="0" smtClean="0">
                  <a:latin typeface="BIZ UDゴシック" panose="020B0400000000000000" pitchFamily="49" charset="-128"/>
                  <a:ea typeface="BIZ UDゴシック" panose="020B0400000000000000" pitchFamily="49" charset="-128"/>
                </a:rPr>
                <a:t>協働し、</a:t>
              </a:r>
              <a:r>
                <a:rPr lang="ja-JP" altLang="en-US" sz="1050" dirty="0">
                  <a:latin typeface="BIZ UDゴシック" panose="020B0400000000000000" pitchFamily="49" charset="-128"/>
                  <a:ea typeface="BIZ UDゴシック" panose="020B0400000000000000" pitchFamily="49" charset="-128"/>
                </a:rPr>
                <a:t>子ども</a:t>
              </a:r>
              <a:r>
                <a:rPr lang="ja-JP" altLang="en-US" sz="1050" dirty="0" smtClean="0">
                  <a:latin typeface="BIZ UDゴシック" panose="020B0400000000000000" pitchFamily="49" charset="-128"/>
                  <a:ea typeface="BIZ UDゴシック" panose="020B0400000000000000" pitchFamily="49" charset="-128"/>
                </a:rPr>
                <a:t>たちへの専門性の高い指導の実現をはじめとする教育内容の充実や、子どもたちへの支援体制を強化。</a:t>
              </a:r>
            </a:p>
          </p:txBody>
        </p:sp>
        <p:sp>
          <p:nvSpPr>
            <p:cNvPr id="19" name="正方形/長方形 18"/>
            <p:cNvSpPr/>
            <p:nvPr/>
          </p:nvSpPr>
          <p:spPr>
            <a:xfrm>
              <a:off x="3383936" y="6319010"/>
              <a:ext cx="3040495" cy="623430"/>
            </a:xfrm>
            <a:prstGeom prst="rect">
              <a:avLst/>
            </a:prstGeom>
            <a:solidFill>
              <a:schemeClr val="tx1">
                <a:lumMod val="85000"/>
                <a:lumOff val="15000"/>
              </a:schemeClr>
            </a:solidFill>
          </p:spPr>
          <p:txBody>
            <a:bodyPr wrap="square">
              <a:spAutoFit/>
            </a:bodyPr>
            <a:lstStyle/>
            <a:p>
              <a:r>
                <a:rPr lang="ja-JP" altLang="ja-JP" sz="900" b="1" dirty="0" smtClean="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lang="ja-JP" altLang="en-US" sz="900" b="1" dirty="0" smtClean="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基本方針及び重点取組</a:t>
              </a:r>
              <a:r>
                <a:rPr lang="ja-JP" altLang="ja-JP" sz="900" b="1" dirty="0" smtClean="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endParaRPr lang="en-US" altLang="ja-JP" sz="9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lang="ja-JP" altLang="en-US" sz="900" dirty="0">
                  <a:solidFill>
                    <a:schemeClr val="bg1"/>
                  </a:solidFill>
                  <a:latin typeface="BIZ UDゴシック" panose="020B0400000000000000" pitchFamily="49" charset="-128"/>
                  <a:ea typeface="BIZ UDゴシック" panose="020B0400000000000000" pitchFamily="49" charset="-128"/>
                </a:rPr>
                <a:t>　基本方針４　</a:t>
              </a:r>
              <a:r>
                <a:rPr lang="ja-JP" altLang="en-US" sz="900" dirty="0" smtClean="0">
                  <a:solidFill>
                    <a:schemeClr val="bg1"/>
                  </a:solidFill>
                  <a:latin typeface="BIZ UDゴシック" panose="020B0400000000000000" pitchFamily="49" charset="-128"/>
                  <a:ea typeface="BIZ UDゴシック" panose="020B0400000000000000" pitchFamily="49" charset="-128"/>
                </a:rPr>
                <a:t>多様</a:t>
              </a:r>
              <a:r>
                <a:rPr lang="ja-JP" altLang="en-US" sz="900" dirty="0">
                  <a:solidFill>
                    <a:schemeClr val="bg1"/>
                  </a:solidFill>
                  <a:latin typeface="BIZ UDゴシック" panose="020B0400000000000000" pitchFamily="49" charset="-128"/>
                  <a:ea typeface="BIZ UDゴシック" panose="020B0400000000000000" pitchFamily="49" charset="-128"/>
                </a:rPr>
                <a:t>な</a:t>
              </a:r>
              <a:r>
                <a:rPr lang="ja-JP" altLang="en-US" sz="900" dirty="0" smtClean="0">
                  <a:solidFill>
                    <a:schemeClr val="bg1"/>
                  </a:solidFill>
                  <a:latin typeface="BIZ UDゴシック" panose="020B0400000000000000" pitchFamily="49" charset="-128"/>
                  <a:ea typeface="BIZ UDゴシック" panose="020B0400000000000000" pitchFamily="49" charset="-128"/>
                </a:rPr>
                <a:t>主体</a:t>
              </a:r>
              <a:r>
                <a:rPr lang="ja-JP" altLang="en-US" sz="900" dirty="0">
                  <a:solidFill>
                    <a:schemeClr val="bg1"/>
                  </a:solidFill>
                  <a:latin typeface="BIZ UDゴシック" panose="020B0400000000000000" pitchFamily="49" charset="-128"/>
                  <a:ea typeface="BIZ UDゴシック" panose="020B0400000000000000" pitchFamily="49" charset="-128"/>
                </a:rPr>
                <a:t>との</a:t>
              </a:r>
              <a:r>
                <a:rPr lang="ja-JP" altLang="en-US" sz="900" dirty="0" smtClean="0">
                  <a:solidFill>
                    <a:schemeClr val="bg1"/>
                  </a:solidFill>
                  <a:latin typeface="BIZ UDゴシック" panose="020B0400000000000000" pitchFamily="49" charset="-128"/>
                  <a:ea typeface="BIZ UDゴシック" panose="020B0400000000000000" pitchFamily="49" charset="-128"/>
                </a:rPr>
                <a:t>協働</a:t>
              </a:r>
              <a:endParaRPr lang="en-US" altLang="ja-JP" sz="900" dirty="0" smtClean="0">
                <a:solidFill>
                  <a:schemeClr val="bg1"/>
                </a:solidFill>
                <a:latin typeface="BIZ UDゴシック" panose="020B0400000000000000" pitchFamily="49" charset="-128"/>
                <a:ea typeface="BIZ UDゴシック" panose="020B0400000000000000" pitchFamily="49" charset="-128"/>
              </a:endParaRPr>
            </a:p>
            <a:p>
              <a:pPr marL="809625" indent="-809625"/>
              <a:r>
                <a:rPr lang="ja-JP" altLang="en-US" sz="900" dirty="0">
                  <a:solidFill>
                    <a:schemeClr val="bg1"/>
                  </a:solidFill>
                  <a:latin typeface="BIZ UDゴシック" panose="020B0400000000000000" pitchFamily="49" charset="-128"/>
                  <a:ea typeface="BIZ UDゴシック" panose="020B0400000000000000" pitchFamily="49" charset="-128"/>
                </a:rPr>
                <a:t>　</a:t>
              </a:r>
              <a:r>
                <a:rPr lang="ja-JP" altLang="en-US" sz="900" dirty="0" smtClean="0">
                  <a:solidFill>
                    <a:schemeClr val="bg1"/>
                  </a:solidFill>
                  <a:latin typeface="BIZ UDゴシック" panose="020B0400000000000000" pitchFamily="49" charset="-128"/>
                  <a:ea typeface="BIZ UDゴシック" panose="020B0400000000000000" pitchFamily="49" charset="-128"/>
                </a:rPr>
                <a:t>重点取組⑭｜地域・大学・企業等</a:t>
              </a:r>
              <a:r>
                <a:rPr lang="ja-JP" altLang="en-US" sz="900" dirty="0">
                  <a:solidFill>
                    <a:schemeClr val="bg1"/>
                  </a:solidFill>
                  <a:latin typeface="BIZ UDゴシック" panose="020B0400000000000000" pitchFamily="49" charset="-128"/>
                  <a:ea typeface="BIZ UDゴシック" panose="020B0400000000000000" pitchFamily="49" charset="-128"/>
                </a:rPr>
                <a:t>との連携</a:t>
              </a:r>
              <a:r>
                <a:rPr lang="ja-JP" altLang="en-US" sz="900" dirty="0" smtClean="0">
                  <a:solidFill>
                    <a:schemeClr val="bg1"/>
                  </a:solidFill>
                  <a:latin typeface="BIZ UDゴシック" panose="020B0400000000000000" pitchFamily="49" charset="-128"/>
                  <a:ea typeface="BIZ UDゴシック" panose="020B0400000000000000" pitchFamily="49" charset="-128"/>
                </a:rPr>
                <a:t>や多様</a:t>
              </a:r>
              <a:r>
                <a:rPr lang="ja-JP" altLang="en-US" sz="900" dirty="0">
                  <a:solidFill>
                    <a:schemeClr val="bg1"/>
                  </a:solidFill>
                  <a:latin typeface="BIZ UDゴシック" panose="020B0400000000000000" pitchFamily="49" charset="-128"/>
                  <a:ea typeface="BIZ UDゴシック" panose="020B0400000000000000" pitchFamily="49" charset="-128"/>
                </a:rPr>
                <a:t>な人材との</a:t>
              </a:r>
              <a:r>
                <a:rPr lang="ja-JP" altLang="en-US" sz="900" dirty="0" smtClean="0">
                  <a:solidFill>
                    <a:schemeClr val="bg1"/>
                  </a:solidFill>
                  <a:latin typeface="BIZ UDゴシック" panose="020B0400000000000000" pitchFamily="49" charset="-128"/>
                  <a:ea typeface="BIZ UDゴシック" panose="020B0400000000000000" pitchFamily="49" charset="-128"/>
                </a:rPr>
                <a:t>連携</a:t>
              </a:r>
              <a:endParaRPr lang="ja-JP" altLang="en-US" sz="900" dirty="0">
                <a:solidFill>
                  <a:schemeClr val="bg1"/>
                </a:solidFill>
                <a:latin typeface="BIZ UDゴシック" panose="020B0400000000000000" pitchFamily="49" charset="-128"/>
                <a:ea typeface="BIZ UDゴシック" panose="020B0400000000000000" pitchFamily="49" charset="-128"/>
              </a:endParaRPr>
            </a:p>
          </p:txBody>
        </p:sp>
      </p:grpSp>
      <p:sp>
        <p:nvSpPr>
          <p:cNvPr id="7" name="正方形/長方形 6"/>
          <p:cNvSpPr/>
          <p:nvPr/>
        </p:nvSpPr>
        <p:spPr>
          <a:xfrm>
            <a:off x="143265" y="3281358"/>
            <a:ext cx="3024000" cy="26863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300"/>
              </a:spcAft>
            </a:pPr>
            <a:r>
              <a:rPr lang="ja-JP" altLang="ja-JP" sz="1400" b="1" dirty="0">
                <a:solidFill>
                  <a:schemeClr val="tx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lang="ja-JP" altLang="en-US" sz="1400" b="1" dirty="0">
                <a:solidFill>
                  <a:schemeClr val="tx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施策等の進め方</a:t>
            </a:r>
            <a:r>
              <a:rPr lang="ja-JP" altLang="ja-JP" sz="1400" b="1" dirty="0">
                <a:solidFill>
                  <a:schemeClr val="tx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endParaRPr lang="en-US" altLang="ja-JP" sz="1400" b="1" dirty="0">
              <a:solidFill>
                <a:schemeClr val="tx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marL="88900">
              <a:spcAft>
                <a:spcPts val="300"/>
              </a:spcAft>
            </a:pPr>
            <a:r>
              <a:rPr lang="ja-JP" altLang="en-US" sz="1200" b="1" i="1" dirty="0" smtClean="0">
                <a:solidFill>
                  <a:srgbClr val="FF0000"/>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子ども</a:t>
            </a:r>
            <a:r>
              <a:rPr lang="ja-JP" altLang="en-US" sz="1200" b="1" i="1" dirty="0">
                <a:solidFill>
                  <a:srgbClr val="FF0000"/>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たちが実際に英語に触れ、話すという実践を行う機会を授業のみならず様々な場面で提供する。</a:t>
            </a:r>
            <a:endParaRPr lang="en-US" altLang="ja-JP" sz="1200" b="1" i="1" dirty="0">
              <a:solidFill>
                <a:srgbClr val="FF0000"/>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marL="88900">
              <a:spcAft>
                <a:spcPts val="300"/>
              </a:spcAft>
            </a:pPr>
            <a:endParaRPr lang="en-US" altLang="ja-JP" sz="1100" b="1" dirty="0">
              <a:solidFill>
                <a:schemeClr val="tx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marL="177800" indent="-88900">
              <a:spcAft>
                <a:spcPts val="300"/>
              </a:spcAft>
            </a:pPr>
            <a:r>
              <a:rPr lang="ja-JP" altLang="en-US" sz="1100" dirty="0">
                <a:solidFill>
                  <a:schemeClr val="tx1"/>
                </a:solidFill>
                <a:latin typeface="BIZ UDゴシック" panose="020B0400000000000000" pitchFamily="49" charset="-128"/>
                <a:ea typeface="BIZ UDゴシック" panose="020B0400000000000000" pitchFamily="49" charset="-128"/>
              </a:rPr>
              <a:t>▶一人ひとりの学習状況に応じた実践的な</a:t>
            </a:r>
            <a:r>
              <a:rPr lang="ja-JP" altLang="en-US" sz="1100" dirty="0" smtClean="0">
                <a:solidFill>
                  <a:schemeClr val="tx1"/>
                </a:solidFill>
                <a:latin typeface="BIZ UDゴシック" panose="020B0400000000000000" pitchFamily="49" charset="-128"/>
                <a:ea typeface="BIZ UDゴシック" panose="020B0400000000000000" pitchFamily="49" charset="-128"/>
              </a:rPr>
              <a:t>英語教育</a:t>
            </a:r>
            <a:r>
              <a:rPr lang="ja-JP" altLang="en-US" sz="1100" dirty="0">
                <a:solidFill>
                  <a:schemeClr val="tx1"/>
                </a:solidFill>
                <a:latin typeface="BIZ UDゴシック" panose="020B0400000000000000" pitchFamily="49" charset="-128"/>
                <a:ea typeface="BIZ UDゴシック" panose="020B0400000000000000" pitchFamily="49" charset="-128"/>
              </a:rPr>
              <a:t>を推進。</a:t>
            </a:r>
            <a:endParaRPr lang="en-US" altLang="ja-JP" sz="1100" dirty="0">
              <a:solidFill>
                <a:schemeClr val="tx1"/>
              </a:solidFill>
              <a:latin typeface="BIZ UDゴシック" panose="020B0400000000000000" pitchFamily="49" charset="-128"/>
              <a:ea typeface="BIZ UDゴシック" panose="020B0400000000000000" pitchFamily="49" charset="-128"/>
            </a:endParaRPr>
          </a:p>
          <a:p>
            <a:pPr marL="177800" indent="-88900">
              <a:spcAft>
                <a:spcPts val="300"/>
              </a:spcAft>
            </a:pPr>
            <a:r>
              <a:rPr lang="ja-JP" altLang="en-US" sz="1100" dirty="0">
                <a:solidFill>
                  <a:schemeClr val="tx1"/>
                </a:solidFill>
                <a:latin typeface="BIZ UDゴシック" panose="020B0400000000000000" pitchFamily="49" charset="-128"/>
                <a:ea typeface="BIZ UDゴシック" panose="020B0400000000000000" pitchFamily="49" charset="-128"/>
              </a:rPr>
              <a:t>▶英語力を学年を問わず伸ばすため、</a:t>
            </a:r>
            <a:r>
              <a:rPr lang="en-US" altLang="ja-JP" sz="1100" dirty="0">
                <a:solidFill>
                  <a:schemeClr val="tx1"/>
                </a:solidFill>
                <a:latin typeface="BIZ UDゴシック" panose="020B0400000000000000" pitchFamily="49" charset="-128"/>
                <a:ea typeface="BIZ UDゴシック" panose="020B0400000000000000" pitchFamily="49" charset="-128"/>
              </a:rPr>
              <a:t>ICT</a:t>
            </a:r>
            <a:r>
              <a:rPr lang="ja-JP" altLang="en-US" sz="1100" dirty="0">
                <a:solidFill>
                  <a:schemeClr val="tx1"/>
                </a:solidFill>
                <a:latin typeface="BIZ UDゴシック" panose="020B0400000000000000" pitchFamily="49" charset="-128"/>
                <a:ea typeface="BIZ UDゴシック" panose="020B0400000000000000" pitchFamily="49" charset="-128"/>
              </a:rPr>
              <a:t>を活用した個別最適な英語学習を推進。</a:t>
            </a:r>
            <a:endParaRPr lang="en-US" altLang="ja-JP" sz="1100" dirty="0">
              <a:solidFill>
                <a:schemeClr val="tx1"/>
              </a:solidFill>
              <a:latin typeface="BIZ UDゴシック" panose="020B0400000000000000" pitchFamily="49" charset="-128"/>
              <a:ea typeface="BIZ UDゴシック" panose="020B0400000000000000" pitchFamily="49" charset="-128"/>
            </a:endParaRPr>
          </a:p>
          <a:p>
            <a:pPr marL="177800" indent="-88900">
              <a:spcAft>
                <a:spcPts val="300"/>
              </a:spcAft>
            </a:pPr>
            <a:r>
              <a:rPr lang="ja-JP" altLang="en-US" sz="1100" dirty="0">
                <a:solidFill>
                  <a:schemeClr val="tx1"/>
                </a:solidFill>
                <a:latin typeface="BIZ UDゴシック" panose="020B0400000000000000" pitchFamily="49" charset="-128"/>
                <a:ea typeface="BIZ UDゴシック" panose="020B0400000000000000" pitchFamily="49" charset="-128"/>
              </a:rPr>
              <a:t>▶ネイティブスピーカーの活用等により、指導体制を充実。</a:t>
            </a:r>
            <a:endParaRPr lang="en-US" altLang="ja-JP" sz="1100" dirty="0">
              <a:solidFill>
                <a:schemeClr val="tx1"/>
              </a:solidFill>
              <a:latin typeface="BIZ UDゴシック" panose="020B0400000000000000" pitchFamily="49" charset="-128"/>
              <a:ea typeface="BIZ UDゴシック" panose="020B0400000000000000" pitchFamily="49" charset="-128"/>
            </a:endParaRPr>
          </a:p>
          <a:p>
            <a:pPr algn="ctr"/>
            <a:endParaRPr kumimoji="1" lang="ja-JP" altLang="en-US" sz="1100" dirty="0">
              <a:latin typeface="BIZ UDゴシック" panose="020B0400000000000000" pitchFamily="49" charset="-128"/>
              <a:ea typeface="BIZ UDゴシック" panose="020B0400000000000000" pitchFamily="49" charset="-128"/>
            </a:endParaRPr>
          </a:p>
        </p:txBody>
      </p:sp>
      <p:sp>
        <p:nvSpPr>
          <p:cNvPr id="20" name="正方形/長方形 19"/>
          <p:cNvSpPr/>
          <p:nvPr/>
        </p:nvSpPr>
        <p:spPr>
          <a:xfrm>
            <a:off x="6691194" y="3263411"/>
            <a:ext cx="3078710" cy="27373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spcAft>
                <a:spcPts val="300"/>
              </a:spcAft>
            </a:pPr>
            <a:r>
              <a:rPr lang="ja-JP" altLang="ja-JP" sz="1400" b="1" dirty="0">
                <a:solidFill>
                  <a:schemeClr val="tx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lang="ja-JP" altLang="en-US" sz="1400" b="1" dirty="0">
                <a:solidFill>
                  <a:schemeClr val="tx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施策等の進め方</a:t>
            </a:r>
            <a:r>
              <a:rPr lang="ja-JP" altLang="ja-JP" sz="1400" b="1" dirty="0">
                <a:solidFill>
                  <a:schemeClr val="tx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endParaRPr lang="en-US" altLang="ja-JP" sz="1400" b="1" dirty="0">
              <a:solidFill>
                <a:schemeClr val="tx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marL="174625" indent="-174625">
              <a:spcAft>
                <a:spcPts val="300"/>
              </a:spcAft>
            </a:pPr>
            <a:r>
              <a:rPr lang="ja-JP" altLang="en-US" sz="1200" b="1" i="1" dirty="0" smtClean="0">
                <a:solidFill>
                  <a:srgbClr val="FF0000"/>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多様</a:t>
            </a:r>
            <a:r>
              <a:rPr lang="ja-JP" altLang="en-US" sz="1200" b="1" i="1" dirty="0">
                <a:solidFill>
                  <a:srgbClr val="FF0000"/>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な人材の活用場面をさらに拡充。</a:t>
            </a:r>
            <a:endParaRPr lang="en-US" altLang="ja-JP" sz="1200" b="1" i="1" dirty="0">
              <a:solidFill>
                <a:srgbClr val="FF0000"/>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marL="174625" lvl="0" indent="-174625">
              <a:spcAft>
                <a:spcPts val="300"/>
              </a:spcAft>
            </a:pPr>
            <a:endParaRPr lang="en-US" altLang="ja-JP" sz="1100" b="1" dirty="0" smtClean="0">
              <a:solidFill>
                <a:schemeClr val="tx1"/>
              </a:solidFill>
              <a:latin typeface="BIZ UDゴシック" panose="020B0400000000000000" pitchFamily="49" charset="-128"/>
              <a:ea typeface="BIZ UDゴシック" panose="020B0400000000000000" pitchFamily="49" charset="-128"/>
            </a:endParaRPr>
          </a:p>
          <a:p>
            <a:pPr marL="174625" lvl="0" indent="-87313">
              <a:spcAft>
                <a:spcPts val="300"/>
              </a:spcAft>
            </a:pPr>
            <a:r>
              <a:rPr lang="ja-JP" altLang="en-US" sz="1100" b="1" dirty="0" smtClean="0">
                <a:solidFill>
                  <a:schemeClr val="tx1"/>
                </a:solidFill>
                <a:latin typeface="BIZ UDゴシック" panose="020B0400000000000000" pitchFamily="49" charset="-128"/>
                <a:ea typeface="BIZ UDゴシック" panose="020B0400000000000000" pitchFamily="49" charset="-128"/>
              </a:rPr>
              <a:t>◆</a:t>
            </a:r>
            <a:r>
              <a:rPr lang="ja-JP" altLang="en-US" sz="1100" b="1" dirty="0">
                <a:solidFill>
                  <a:schemeClr val="tx1"/>
                </a:solidFill>
                <a:latin typeface="BIZ UDゴシック" panose="020B0400000000000000" pitchFamily="49" charset="-128"/>
                <a:ea typeface="BIZ UDゴシック" panose="020B0400000000000000" pitchFamily="49" charset="-128"/>
              </a:rPr>
              <a:t>これまでの多様な人材</a:t>
            </a:r>
            <a:r>
              <a:rPr lang="ja-JP" altLang="en-US" sz="1100" b="1" dirty="0" smtClean="0">
                <a:solidFill>
                  <a:schemeClr val="tx1"/>
                </a:solidFill>
                <a:latin typeface="BIZ UDゴシック" panose="020B0400000000000000" pitchFamily="49" charset="-128"/>
                <a:ea typeface="BIZ UDゴシック" panose="020B0400000000000000" pitchFamily="49" charset="-128"/>
              </a:rPr>
              <a:t>の主な活用</a:t>
            </a:r>
            <a:r>
              <a:rPr lang="ja-JP" altLang="en-US" sz="1100" b="1" dirty="0">
                <a:solidFill>
                  <a:schemeClr val="tx1"/>
                </a:solidFill>
                <a:latin typeface="BIZ UDゴシック" panose="020B0400000000000000" pitchFamily="49" charset="-128"/>
                <a:ea typeface="BIZ UDゴシック" panose="020B0400000000000000" pitchFamily="49" charset="-128"/>
              </a:rPr>
              <a:t>状況</a:t>
            </a:r>
            <a:endParaRPr lang="en-US" altLang="ja-JP" sz="1100" b="1" dirty="0">
              <a:solidFill>
                <a:schemeClr val="tx1"/>
              </a:solidFill>
              <a:latin typeface="BIZ UDゴシック" panose="020B0400000000000000" pitchFamily="49" charset="-128"/>
              <a:ea typeface="BIZ UDゴシック" panose="020B0400000000000000" pitchFamily="49" charset="-128"/>
            </a:endParaRPr>
          </a:p>
          <a:p>
            <a:pPr marL="174625" indent="-87313">
              <a:lnSpc>
                <a:spcPts val="1200"/>
              </a:lnSpc>
              <a:spcAft>
                <a:spcPts val="300"/>
              </a:spcAft>
            </a:pPr>
            <a:r>
              <a:rPr lang="ja-JP" altLang="en-US" sz="1100" dirty="0" smtClean="0">
                <a:solidFill>
                  <a:schemeClr val="tx1"/>
                </a:solidFill>
                <a:latin typeface="BIZ UDゴシック" panose="020B0400000000000000" pitchFamily="49" charset="-128"/>
                <a:ea typeface="BIZ UDゴシック" panose="020B0400000000000000" pitchFamily="49" charset="-128"/>
              </a:rPr>
              <a:t>・ヤングケアラー</a:t>
            </a:r>
            <a:r>
              <a:rPr lang="ja-JP" altLang="en-US" sz="1100" dirty="0">
                <a:solidFill>
                  <a:schemeClr val="tx1"/>
                </a:solidFill>
                <a:latin typeface="BIZ UDゴシック" panose="020B0400000000000000" pitchFamily="49" charset="-128"/>
                <a:ea typeface="BIZ UDゴシック" panose="020B0400000000000000" pitchFamily="49" charset="-128"/>
              </a:rPr>
              <a:t>の支援　　</a:t>
            </a:r>
            <a:r>
              <a:rPr lang="ja-JP" altLang="en-US" sz="1100" dirty="0" smtClean="0">
                <a:solidFill>
                  <a:schemeClr val="tx1"/>
                </a:solidFill>
                <a:latin typeface="BIZ UDゴシック" panose="020B0400000000000000" pitchFamily="49" charset="-128"/>
                <a:ea typeface="BIZ UDゴシック" panose="020B0400000000000000" pitchFamily="49" charset="-128"/>
              </a:rPr>
              <a:t>　➡</a:t>
            </a:r>
            <a:r>
              <a:rPr lang="en-US" altLang="ja-JP" sz="1100" b="1" dirty="0">
                <a:solidFill>
                  <a:schemeClr val="tx1"/>
                </a:solidFill>
                <a:latin typeface="BIZ UDゴシック" panose="020B0400000000000000" pitchFamily="49" charset="-128"/>
                <a:ea typeface="BIZ UDゴシック" panose="020B0400000000000000" pitchFamily="49" charset="-128"/>
              </a:rPr>
              <a:t>SC</a:t>
            </a:r>
            <a:r>
              <a:rPr lang="ja-JP" altLang="en-US" sz="1100" b="1" dirty="0" err="1">
                <a:solidFill>
                  <a:schemeClr val="tx1"/>
                </a:solidFill>
                <a:latin typeface="BIZ UDゴシック" panose="020B0400000000000000" pitchFamily="49" charset="-128"/>
                <a:ea typeface="BIZ UDゴシック" panose="020B0400000000000000" pitchFamily="49" charset="-128"/>
              </a:rPr>
              <a:t>、</a:t>
            </a:r>
            <a:r>
              <a:rPr lang="en-US" altLang="ja-JP" sz="1100" b="1" dirty="0" smtClean="0">
                <a:solidFill>
                  <a:schemeClr val="tx1"/>
                </a:solidFill>
                <a:latin typeface="BIZ UDゴシック" panose="020B0400000000000000" pitchFamily="49" charset="-128"/>
                <a:ea typeface="BIZ UDゴシック" panose="020B0400000000000000" pitchFamily="49" charset="-128"/>
              </a:rPr>
              <a:t>SSW</a:t>
            </a:r>
          </a:p>
          <a:p>
            <a:pPr marL="174625" indent="-87313">
              <a:lnSpc>
                <a:spcPts val="1200"/>
              </a:lnSpc>
              <a:spcAft>
                <a:spcPts val="300"/>
              </a:spcAft>
            </a:pPr>
            <a:r>
              <a:rPr lang="ja-JP" altLang="en-US" sz="1100" dirty="0" smtClean="0">
                <a:solidFill>
                  <a:schemeClr val="tx1"/>
                </a:solidFill>
                <a:latin typeface="BIZ UDゴシック" panose="020B0400000000000000" pitchFamily="49" charset="-128"/>
                <a:ea typeface="BIZ UDゴシック" panose="020B0400000000000000" pitchFamily="49" charset="-128"/>
              </a:rPr>
              <a:t>・部活動での指導　　　　　　➡</a:t>
            </a:r>
            <a:r>
              <a:rPr lang="ja-JP" altLang="en-US" sz="1100" b="1" dirty="0" smtClean="0">
                <a:solidFill>
                  <a:schemeClr val="tx1"/>
                </a:solidFill>
                <a:latin typeface="BIZ UDゴシック" panose="020B0400000000000000" pitchFamily="49" charset="-128"/>
                <a:ea typeface="BIZ UDゴシック" panose="020B0400000000000000" pitchFamily="49" charset="-128"/>
              </a:rPr>
              <a:t>元教員等</a:t>
            </a:r>
            <a:endParaRPr lang="en-US" altLang="ja-JP" sz="1100" b="1" dirty="0" smtClean="0">
              <a:solidFill>
                <a:schemeClr val="tx1"/>
              </a:solidFill>
              <a:latin typeface="BIZ UDゴシック" panose="020B0400000000000000" pitchFamily="49" charset="-128"/>
              <a:ea typeface="BIZ UDゴシック" panose="020B0400000000000000" pitchFamily="49" charset="-128"/>
            </a:endParaRPr>
          </a:p>
          <a:p>
            <a:pPr marL="174625" indent="-87313">
              <a:lnSpc>
                <a:spcPts val="1200"/>
              </a:lnSpc>
              <a:spcAft>
                <a:spcPts val="300"/>
              </a:spcAft>
            </a:pPr>
            <a:r>
              <a:rPr lang="ja-JP" altLang="en-US" sz="1100" dirty="0" smtClean="0">
                <a:solidFill>
                  <a:schemeClr val="tx1"/>
                </a:solidFill>
                <a:latin typeface="BIZ UDゴシック" panose="020B0400000000000000" pitchFamily="49" charset="-128"/>
                <a:ea typeface="BIZ UDゴシック" panose="020B0400000000000000" pitchFamily="49" charset="-128"/>
              </a:rPr>
              <a:t>・</a:t>
            </a:r>
            <a:r>
              <a:rPr lang="ja-JP" altLang="en-US" sz="1100" dirty="0">
                <a:solidFill>
                  <a:schemeClr val="tx1"/>
                </a:solidFill>
                <a:latin typeface="BIZ UDゴシック" panose="020B0400000000000000" pitchFamily="49" charset="-128"/>
                <a:ea typeface="BIZ UDゴシック" panose="020B0400000000000000" pitchFamily="49" charset="-128"/>
              </a:rPr>
              <a:t>不登校の子どもたちの支援　➡</a:t>
            </a:r>
            <a:r>
              <a:rPr lang="en-US" altLang="ja-JP" sz="1100" b="1" dirty="0">
                <a:solidFill>
                  <a:schemeClr val="tx1"/>
                </a:solidFill>
                <a:latin typeface="BIZ UDゴシック" panose="020B0400000000000000" pitchFamily="49" charset="-128"/>
                <a:ea typeface="BIZ UDゴシック" panose="020B0400000000000000" pitchFamily="49" charset="-128"/>
              </a:rPr>
              <a:t>SC</a:t>
            </a:r>
          </a:p>
          <a:p>
            <a:pPr marL="174625" indent="-87313">
              <a:lnSpc>
                <a:spcPts val="1200"/>
              </a:lnSpc>
              <a:spcAft>
                <a:spcPts val="300"/>
              </a:spcAft>
            </a:pPr>
            <a:endParaRPr lang="en-US" altLang="ja-JP" sz="1100" dirty="0" smtClean="0">
              <a:solidFill>
                <a:schemeClr val="tx1"/>
              </a:solidFill>
              <a:latin typeface="BIZ UDゴシック" panose="020B0400000000000000" pitchFamily="49" charset="-128"/>
              <a:ea typeface="BIZ UDゴシック" panose="020B0400000000000000" pitchFamily="49" charset="-128"/>
            </a:endParaRPr>
          </a:p>
          <a:p>
            <a:pPr marL="88900" lvl="0">
              <a:lnSpc>
                <a:spcPts val="500"/>
              </a:lnSpc>
              <a:spcAft>
                <a:spcPts val="600"/>
              </a:spcAft>
            </a:pPr>
            <a:endParaRPr lang="en-US" altLang="ja-JP" sz="800" b="1" dirty="0" smtClean="0">
              <a:solidFill>
                <a:schemeClr val="tx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marL="88900" lvl="0">
              <a:spcAft>
                <a:spcPts val="600"/>
              </a:spcAft>
            </a:pPr>
            <a:r>
              <a:rPr lang="ja-JP" altLang="en-US" sz="1100" b="1" dirty="0" smtClean="0">
                <a:solidFill>
                  <a:schemeClr val="tx1"/>
                </a:solidFill>
                <a:latin typeface="BIZ UDゴシック" panose="020B0400000000000000" pitchFamily="49" charset="-128"/>
                <a:ea typeface="BIZ UDゴシック" panose="020B0400000000000000" pitchFamily="49" charset="-128"/>
              </a:rPr>
              <a:t>◆</a:t>
            </a:r>
            <a:r>
              <a:rPr lang="ja-JP" altLang="en-US" sz="1100" b="1" dirty="0">
                <a:solidFill>
                  <a:schemeClr val="tx1"/>
                </a:solidFill>
                <a:latin typeface="BIZ UDゴシック" panose="020B0400000000000000" pitchFamily="49" charset="-128"/>
                <a:ea typeface="BIZ UDゴシック" panose="020B0400000000000000" pitchFamily="49" charset="-128"/>
              </a:rPr>
              <a:t>これからの多様な人材の活用例</a:t>
            </a:r>
            <a:endParaRPr lang="en-US" altLang="ja-JP" sz="1100" b="1" dirty="0">
              <a:solidFill>
                <a:schemeClr val="tx1"/>
              </a:solidFill>
              <a:latin typeface="BIZ UDゴシック" panose="020B0400000000000000" pitchFamily="49" charset="-128"/>
              <a:ea typeface="BIZ UDゴシック" panose="020B0400000000000000" pitchFamily="49" charset="-128"/>
            </a:endParaRPr>
          </a:p>
          <a:p>
            <a:pPr marL="174625" lvl="0" indent="-174625">
              <a:spcAft>
                <a:spcPts val="300"/>
              </a:spcAft>
            </a:pPr>
            <a:r>
              <a:rPr lang="ja-JP" altLang="en-US" sz="1100" dirty="0" smtClean="0">
                <a:solidFill>
                  <a:schemeClr val="tx1"/>
                </a:solidFill>
                <a:latin typeface="BIZ UDゴシック" panose="020B0400000000000000" pitchFamily="49" charset="-128"/>
                <a:ea typeface="BIZ UDゴシック" panose="020B0400000000000000" pitchFamily="49" charset="-128"/>
              </a:rPr>
              <a:t>・</a:t>
            </a:r>
            <a:r>
              <a:rPr lang="ja-JP" altLang="en-US" sz="1100" dirty="0">
                <a:solidFill>
                  <a:schemeClr val="tx1"/>
                </a:solidFill>
                <a:latin typeface="BIZ UDゴシック" panose="020B0400000000000000" pitchFamily="49" charset="-128"/>
                <a:ea typeface="BIZ UDゴシック" panose="020B0400000000000000" pitchFamily="49" charset="-128"/>
              </a:rPr>
              <a:t>多様な教育実践校における専門人材の</a:t>
            </a:r>
            <a:r>
              <a:rPr lang="ja-JP" altLang="en-US" sz="1100" dirty="0" smtClean="0">
                <a:solidFill>
                  <a:schemeClr val="tx1"/>
                </a:solidFill>
                <a:latin typeface="BIZ UDゴシック" panose="020B0400000000000000" pitchFamily="49" charset="-128"/>
                <a:ea typeface="BIZ UDゴシック" panose="020B0400000000000000" pitchFamily="49" charset="-128"/>
              </a:rPr>
              <a:t>充実</a:t>
            </a:r>
            <a:endParaRPr lang="en-US" altLang="ja-JP" sz="1100" dirty="0" smtClean="0">
              <a:solidFill>
                <a:schemeClr val="tx1"/>
              </a:solidFill>
              <a:latin typeface="BIZ UDゴシック" panose="020B0400000000000000" pitchFamily="49" charset="-128"/>
              <a:ea typeface="BIZ UDゴシック" panose="020B0400000000000000" pitchFamily="49" charset="-128"/>
            </a:endParaRPr>
          </a:p>
          <a:p>
            <a:pPr marL="174625" indent="-174625">
              <a:spcAft>
                <a:spcPts val="300"/>
              </a:spcAft>
            </a:pPr>
            <a:r>
              <a:rPr kumimoji="1" lang="ja-JP" altLang="en-US" sz="1100" dirty="0" smtClean="0">
                <a:solidFill>
                  <a:schemeClr val="tx1"/>
                </a:solidFill>
                <a:latin typeface="BIZ UDゴシック" panose="020B0400000000000000" pitchFamily="49" charset="-128"/>
                <a:ea typeface="BIZ UDゴシック" panose="020B0400000000000000" pitchFamily="49" charset="-128"/>
              </a:rPr>
              <a:t>・部活動指導員への大学生の登用</a:t>
            </a:r>
            <a:endParaRPr kumimoji="1" lang="en-US" altLang="ja-JP" sz="1100" dirty="0" smtClean="0">
              <a:solidFill>
                <a:schemeClr val="tx1"/>
              </a:solidFill>
              <a:latin typeface="BIZ UDゴシック" panose="020B0400000000000000" pitchFamily="49" charset="-128"/>
              <a:ea typeface="BIZ UDゴシック" panose="020B0400000000000000" pitchFamily="49" charset="-128"/>
            </a:endParaRPr>
          </a:p>
          <a:p>
            <a:pPr marL="174625" indent="-174625">
              <a:spcAft>
                <a:spcPts val="300"/>
              </a:spcAft>
            </a:pPr>
            <a:r>
              <a:rPr lang="ja-JP" altLang="en-US" sz="1100" dirty="0" smtClean="0">
                <a:solidFill>
                  <a:schemeClr val="tx1"/>
                </a:solidFill>
                <a:latin typeface="BIZ UDゴシック" panose="020B0400000000000000" pitchFamily="49" charset="-128"/>
                <a:ea typeface="BIZ UDゴシック" panose="020B0400000000000000" pitchFamily="49" charset="-128"/>
              </a:rPr>
              <a:t>・</a:t>
            </a:r>
            <a:r>
              <a:rPr lang="ja-JP" altLang="en-US" sz="1100" dirty="0">
                <a:solidFill>
                  <a:schemeClr val="tx1"/>
                </a:solidFill>
                <a:latin typeface="BIZ UDゴシック" panose="020B0400000000000000" pitchFamily="49" charset="-128"/>
                <a:ea typeface="BIZ UDゴシック" panose="020B0400000000000000" pitchFamily="49" charset="-128"/>
              </a:rPr>
              <a:t>大学、地域、企業等と連携した教育活動</a:t>
            </a:r>
            <a:endParaRPr lang="en-US" altLang="ja-JP" sz="1100" dirty="0">
              <a:solidFill>
                <a:schemeClr val="tx1"/>
              </a:solidFill>
              <a:latin typeface="BIZ UDゴシック" panose="020B0400000000000000" pitchFamily="49" charset="-128"/>
              <a:ea typeface="BIZ UDゴシック" panose="020B0400000000000000" pitchFamily="49" charset="-128"/>
            </a:endParaRPr>
          </a:p>
          <a:p>
            <a:pPr marL="174625" lvl="0" indent="-174625">
              <a:spcAft>
                <a:spcPts val="300"/>
              </a:spcAft>
            </a:pPr>
            <a:endParaRPr kumimoji="1" lang="ja-JP" altLang="en-US" sz="1100" dirty="0">
              <a:solidFill>
                <a:schemeClr val="tx1"/>
              </a:solidFill>
              <a:latin typeface="BIZ UDゴシック" panose="020B0400000000000000" pitchFamily="49" charset="-128"/>
              <a:ea typeface="BIZ UDゴシック" panose="020B0400000000000000" pitchFamily="49" charset="-128"/>
            </a:endParaRPr>
          </a:p>
        </p:txBody>
      </p:sp>
      <p:sp>
        <p:nvSpPr>
          <p:cNvPr id="28" name="二等辺三角形 27"/>
          <p:cNvSpPr/>
          <p:nvPr/>
        </p:nvSpPr>
        <p:spPr>
          <a:xfrm flipV="1">
            <a:off x="8021464" y="4756700"/>
            <a:ext cx="535258" cy="16196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ゴシック" panose="020B0400000000000000" pitchFamily="49" charset="-128"/>
              <a:ea typeface="BIZ UDゴシック" panose="020B0400000000000000" pitchFamily="49" charset="-128"/>
            </a:endParaRPr>
          </a:p>
        </p:txBody>
      </p:sp>
      <p:grpSp>
        <p:nvGrpSpPr>
          <p:cNvPr id="6" name="グループ化 5"/>
          <p:cNvGrpSpPr/>
          <p:nvPr/>
        </p:nvGrpSpPr>
        <p:grpSpPr>
          <a:xfrm>
            <a:off x="3357833" y="847723"/>
            <a:ext cx="3175559" cy="5914023"/>
            <a:chOff x="9875568" y="969678"/>
            <a:chExt cx="3175559" cy="5639399"/>
          </a:xfrm>
        </p:grpSpPr>
        <p:sp>
          <p:nvSpPr>
            <p:cNvPr id="24" name="正方形/長方形 23"/>
            <p:cNvSpPr/>
            <p:nvPr/>
          </p:nvSpPr>
          <p:spPr>
            <a:xfrm>
              <a:off x="9875568" y="969678"/>
              <a:ext cx="3168000" cy="5639399"/>
            </a:xfrm>
            <a:prstGeom prst="rect">
              <a:avLst/>
            </a:prstGeom>
            <a:solidFill>
              <a:schemeClr val="accent2">
                <a:lumMod val="20000"/>
                <a:lumOff val="80000"/>
              </a:schemeClr>
            </a:solidFill>
            <a:ln/>
          </p:spPr>
          <p:style>
            <a:lnRef idx="0">
              <a:schemeClr val="accent1"/>
            </a:lnRef>
            <a:fillRef idx="3">
              <a:schemeClr val="accent1"/>
            </a:fillRef>
            <a:effectRef idx="3">
              <a:schemeClr val="accent1"/>
            </a:effectRef>
            <a:fontRef idx="minor">
              <a:schemeClr val="lt1"/>
            </a:fontRef>
          </p:style>
          <p:txBody>
            <a:bodyPr rtlCol="0" anchor="t"/>
            <a:lstStyle/>
            <a:p>
              <a:r>
                <a:rPr lang="ja-JP" altLang="en-US" b="1" u="sng" dirty="0" smtClean="0">
                  <a:solidFill>
                    <a:schemeClr val="tx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支援学校の不足教室解消等</a:t>
              </a:r>
              <a:endParaRPr lang="en-US" altLang="ja-JP" b="1" u="sng" dirty="0" smtClean="0">
                <a:solidFill>
                  <a:schemeClr val="tx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sp>
          <p:nvSpPr>
            <p:cNvPr id="25" name="正方形/長方形 24"/>
            <p:cNvSpPr/>
            <p:nvPr/>
          </p:nvSpPr>
          <p:spPr>
            <a:xfrm>
              <a:off x="9972205" y="1328044"/>
              <a:ext cx="2952000" cy="1007416"/>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4138" indent="1588">
                <a:tabLst>
                  <a:tab pos="84138" algn="l"/>
                </a:tabLst>
              </a:pPr>
              <a:r>
                <a:rPr lang="ja-JP" altLang="en-US" sz="1050" dirty="0">
                  <a:solidFill>
                    <a:schemeClr val="tx1"/>
                  </a:solidFill>
                  <a:latin typeface="BIZ UDゴシック" panose="020B0400000000000000" pitchFamily="49" charset="-128"/>
                  <a:ea typeface="BIZ UDゴシック" panose="020B0400000000000000" pitchFamily="49" charset="-128"/>
                </a:rPr>
                <a:t>　</a:t>
              </a:r>
              <a:r>
                <a:rPr lang="ja-JP" altLang="en-US" sz="1000" dirty="0" smtClean="0">
                  <a:solidFill>
                    <a:schemeClr val="tx1"/>
                  </a:solidFill>
                  <a:latin typeface="BIZ UDゴシック" panose="020B0400000000000000" pitchFamily="49" charset="-128"/>
                  <a:ea typeface="BIZ UDゴシック" panose="020B0400000000000000" pitchFamily="49" charset="-128"/>
                </a:rPr>
                <a:t>知的障</a:t>
              </a:r>
              <a:r>
                <a:rPr lang="ja-JP" altLang="en-US" sz="1000" dirty="0">
                  <a:solidFill>
                    <a:schemeClr val="tx1"/>
                  </a:solidFill>
                  <a:latin typeface="BIZ UDゴシック" panose="020B0400000000000000" pitchFamily="49" charset="-128"/>
                  <a:ea typeface="BIZ UDゴシック" panose="020B0400000000000000" pitchFamily="49" charset="-128"/>
                </a:rPr>
                <a:t>がいのある児童生徒の増加に伴う支援学校の教室不足</a:t>
              </a:r>
              <a:r>
                <a:rPr lang="ja-JP" altLang="en-US" sz="1000" dirty="0" smtClean="0">
                  <a:solidFill>
                    <a:schemeClr val="tx1"/>
                  </a:solidFill>
                  <a:latin typeface="BIZ UDゴシック" panose="020B0400000000000000" pitchFamily="49" charset="-128"/>
                  <a:ea typeface="BIZ UDゴシック" panose="020B0400000000000000" pitchFamily="49" charset="-128"/>
                </a:rPr>
                <a:t>を</a:t>
              </a:r>
              <a:r>
                <a:rPr lang="en-US" altLang="ja-JP" sz="1000" dirty="0" smtClean="0">
                  <a:solidFill>
                    <a:schemeClr val="tx1"/>
                  </a:solidFill>
                  <a:latin typeface="BIZ UDゴシック" panose="020B0400000000000000" pitchFamily="49" charset="-128"/>
                  <a:ea typeface="BIZ UDゴシック" panose="020B0400000000000000" pitchFamily="49" charset="-128"/>
                </a:rPr>
                <a:t>10</a:t>
              </a:r>
              <a:r>
                <a:rPr lang="ja-JP" altLang="en-US" sz="1000" dirty="0" smtClean="0">
                  <a:solidFill>
                    <a:schemeClr val="tx1"/>
                  </a:solidFill>
                  <a:latin typeface="BIZ UDゴシック" panose="020B0400000000000000" pitchFamily="49" charset="-128"/>
                  <a:ea typeface="BIZ UDゴシック" panose="020B0400000000000000" pitchFamily="49" charset="-128"/>
                </a:rPr>
                <a:t>年間の計画期間内に解消するとともに、</a:t>
              </a:r>
              <a:r>
                <a:rPr lang="ja-JP" altLang="en-US" sz="1000" dirty="0">
                  <a:solidFill>
                    <a:schemeClr val="tx1"/>
                  </a:solidFill>
                  <a:latin typeface="BIZ UDゴシック" panose="020B0400000000000000" pitchFamily="49" charset="-128"/>
                  <a:ea typeface="BIZ UDゴシック" panose="020B0400000000000000" pitchFamily="49" charset="-128"/>
                </a:rPr>
                <a:t>国が定めた「特別支援学校設置基準」に適合</a:t>
              </a:r>
              <a:r>
                <a:rPr lang="ja-JP" altLang="en-US" sz="1000" dirty="0" smtClean="0">
                  <a:solidFill>
                    <a:schemeClr val="tx1"/>
                  </a:solidFill>
                  <a:latin typeface="BIZ UDゴシック" panose="020B0400000000000000" pitchFamily="49" charset="-128"/>
                  <a:ea typeface="BIZ UDゴシック" panose="020B0400000000000000" pitchFamily="49" charset="-128"/>
                </a:rPr>
                <a:t>するための支援</a:t>
              </a:r>
              <a:r>
                <a:rPr lang="ja-JP" altLang="en-US" sz="1000" dirty="0">
                  <a:solidFill>
                    <a:schemeClr val="tx1"/>
                  </a:solidFill>
                  <a:latin typeface="BIZ UDゴシック" panose="020B0400000000000000" pitchFamily="49" charset="-128"/>
                  <a:ea typeface="BIZ UDゴシック" panose="020B0400000000000000" pitchFamily="49" charset="-128"/>
                </a:rPr>
                <a:t>学校</a:t>
              </a:r>
              <a:r>
                <a:rPr lang="ja-JP" altLang="en-US" sz="1000" dirty="0" smtClean="0">
                  <a:solidFill>
                    <a:schemeClr val="tx1"/>
                  </a:solidFill>
                  <a:latin typeface="BIZ UDゴシック" panose="020B0400000000000000" pitchFamily="49" charset="-128"/>
                  <a:ea typeface="BIZ UDゴシック" panose="020B0400000000000000" pitchFamily="49" charset="-128"/>
                </a:rPr>
                <a:t>の整備</a:t>
              </a:r>
              <a:r>
                <a:rPr lang="ja-JP" altLang="en-US" sz="1000" dirty="0">
                  <a:solidFill>
                    <a:schemeClr val="tx1"/>
                  </a:solidFill>
                  <a:latin typeface="BIZ UDゴシック" panose="020B0400000000000000" pitchFamily="49" charset="-128"/>
                  <a:ea typeface="BIZ UDゴシック" panose="020B0400000000000000" pitchFamily="49" charset="-128"/>
                </a:rPr>
                <a:t>を行う。</a:t>
              </a:r>
            </a:p>
          </p:txBody>
        </p:sp>
        <p:sp>
          <p:nvSpPr>
            <p:cNvPr id="21" name="正方形/長方形 20"/>
            <p:cNvSpPr/>
            <p:nvPr/>
          </p:nvSpPr>
          <p:spPr>
            <a:xfrm>
              <a:off x="9940264" y="5895786"/>
              <a:ext cx="3040495" cy="646331"/>
            </a:xfrm>
            <a:prstGeom prst="rect">
              <a:avLst/>
            </a:prstGeom>
            <a:solidFill>
              <a:schemeClr val="tx1">
                <a:lumMod val="85000"/>
                <a:lumOff val="15000"/>
              </a:schemeClr>
            </a:solidFill>
          </p:spPr>
          <p:txBody>
            <a:bodyPr wrap="square">
              <a:spAutoFit/>
            </a:bodyPr>
            <a:lstStyle/>
            <a:p>
              <a:r>
                <a:rPr lang="ja-JP" altLang="ja-JP" sz="900" b="1" dirty="0" smtClean="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lang="ja-JP" altLang="en-US" sz="900" b="1" dirty="0" smtClean="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基本方針及び重点取組</a:t>
              </a:r>
              <a:r>
                <a:rPr lang="ja-JP" altLang="ja-JP" sz="900" b="1" dirty="0" smtClean="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endParaRPr lang="en-US" altLang="ja-JP" sz="9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lang="ja-JP" altLang="en-US" sz="900" dirty="0">
                  <a:solidFill>
                    <a:schemeClr val="bg1"/>
                  </a:solidFill>
                  <a:latin typeface="BIZ UDゴシック" panose="020B0400000000000000" pitchFamily="49" charset="-128"/>
                  <a:ea typeface="BIZ UDゴシック" panose="020B0400000000000000" pitchFamily="49" charset="-128"/>
                </a:rPr>
                <a:t>　基本</a:t>
              </a:r>
              <a:r>
                <a:rPr lang="ja-JP" altLang="en-US" sz="900" dirty="0" smtClean="0">
                  <a:solidFill>
                    <a:schemeClr val="bg1"/>
                  </a:solidFill>
                  <a:latin typeface="BIZ UDゴシック" panose="020B0400000000000000" pitchFamily="49" charset="-128"/>
                  <a:ea typeface="BIZ UDゴシック" panose="020B0400000000000000" pitchFamily="49" charset="-128"/>
                </a:rPr>
                <a:t>方針６</a:t>
              </a:r>
              <a:r>
                <a:rPr lang="ja-JP" altLang="en-US" sz="900" dirty="0">
                  <a:solidFill>
                    <a:schemeClr val="bg1"/>
                  </a:solidFill>
                  <a:latin typeface="BIZ UDゴシック" panose="020B0400000000000000" pitchFamily="49" charset="-128"/>
                  <a:ea typeface="BIZ UDゴシック" panose="020B0400000000000000" pitchFamily="49" charset="-128"/>
                </a:rPr>
                <a:t>　</a:t>
              </a:r>
              <a:r>
                <a:rPr lang="ja-JP" altLang="en-US" sz="900" dirty="0" smtClean="0">
                  <a:solidFill>
                    <a:schemeClr val="bg1"/>
                  </a:solidFill>
                  <a:latin typeface="BIZ UDゴシック" panose="020B0400000000000000" pitchFamily="49" charset="-128"/>
                  <a:ea typeface="BIZ UDゴシック" panose="020B0400000000000000" pitchFamily="49" charset="-128"/>
                </a:rPr>
                <a:t>学びを支える環境整備</a:t>
              </a:r>
              <a:endParaRPr lang="en-US" altLang="ja-JP" sz="900" dirty="0" smtClean="0">
                <a:solidFill>
                  <a:schemeClr val="bg1"/>
                </a:solidFill>
                <a:latin typeface="BIZ UDゴシック" panose="020B0400000000000000" pitchFamily="49" charset="-128"/>
                <a:ea typeface="BIZ UDゴシック" panose="020B0400000000000000" pitchFamily="49" charset="-128"/>
              </a:endParaRPr>
            </a:p>
            <a:p>
              <a:pPr marL="809625" indent="-809625"/>
              <a:r>
                <a:rPr lang="ja-JP" altLang="en-US" sz="900" dirty="0">
                  <a:solidFill>
                    <a:schemeClr val="bg1"/>
                  </a:solidFill>
                  <a:latin typeface="BIZ UDゴシック" panose="020B0400000000000000" pitchFamily="49" charset="-128"/>
                  <a:ea typeface="BIZ UDゴシック" panose="020B0400000000000000" pitchFamily="49" charset="-128"/>
                </a:rPr>
                <a:t>　</a:t>
              </a:r>
              <a:r>
                <a:rPr lang="ja-JP" altLang="en-US" sz="900" dirty="0" smtClean="0">
                  <a:solidFill>
                    <a:schemeClr val="bg1"/>
                  </a:solidFill>
                  <a:latin typeface="BIZ UDゴシック" panose="020B0400000000000000" pitchFamily="49" charset="-128"/>
                  <a:ea typeface="BIZ UDゴシック" panose="020B0400000000000000" pitchFamily="49" charset="-128"/>
                </a:rPr>
                <a:t>重点取組⑳｜</a:t>
              </a:r>
              <a:r>
                <a:rPr lang="ja-JP" altLang="en-US" sz="900" dirty="0">
                  <a:solidFill>
                    <a:schemeClr val="bg1"/>
                  </a:solidFill>
                  <a:latin typeface="BIZ UDゴシック" panose="020B0400000000000000" pitchFamily="49" charset="-128"/>
                  <a:ea typeface="BIZ UDゴシック" panose="020B0400000000000000" pitchFamily="49" charset="-128"/>
                </a:rPr>
                <a:t>	施設等の計画的な整備の</a:t>
              </a:r>
              <a:r>
                <a:rPr lang="ja-JP" altLang="en-US" sz="900" dirty="0" smtClean="0">
                  <a:solidFill>
                    <a:schemeClr val="bg1"/>
                  </a:solidFill>
                  <a:latin typeface="BIZ UDゴシック" panose="020B0400000000000000" pitchFamily="49" charset="-128"/>
                  <a:ea typeface="BIZ UDゴシック" panose="020B0400000000000000" pitchFamily="49" charset="-128"/>
                </a:rPr>
                <a:t>推進</a:t>
              </a:r>
              <a:endParaRPr lang="en-US" altLang="ja-JP" sz="900" dirty="0" smtClean="0">
                <a:solidFill>
                  <a:schemeClr val="bg1"/>
                </a:solidFill>
                <a:latin typeface="BIZ UDゴシック" panose="020B0400000000000000" pitchFamily="49" charset="-128"/>
                <a:ea typeface="BIZ UDゴシック" panose="020B0400000000000000" pitchFamily="49" charset="-128"/>
              </a:endParaRPr>
            </a:p>
            <a:p>
              <a:pPr marL="809625" indent="-809625"/>
              <a:endParaRPr lang="ja-JP" altLang="en-US" sz="900" dirty="0">
                <a:solidFill>
                  <a:schemeClr val="bg1"/>
                </a:solidFill>
                <a:latin typeface="BIZ UDゴシック" panose="020B0400000000000000" pitchFamily="49" charset="-128"/>
                <a:ea typeface="BIZ UDゴシック" panose="020B0400000000000000" pitchFamily="49" charset="-128"/>
              </a:endParaRPr>
            </a:p>
          </p:txBody>
        </p:sp>
        <p:sp>
          <p:nvSpPr>
            <p:cNvPr id="22" name="正方形/長方形 21"/>
            <p:cNvSpPr/>
            <p:nvPr/>
          </p:nvSpPr>
          <p:spPr>
            <a:xfrm>
              <a:off x="9888895" y="2328193"/>
              <a:ext cx="3162232" cy="1192634"/>
            </a:xfrm>
            <a:prstGeom prst="rect">
              <a:avLst/>
            </a:prstGeom>
          </p:spPr>
          <p:txBody>
            <a:bodyPr wrap="square">
              <a:spAutoFit/>
            </a:bodyPr>
            <a:lstStyle/>
            <a:p>
              <a:pPr>
                <a:spcAft>
                  <a:spcPts val="300"/>
                </a:spcAft>
              </a:pPr>
              <a:r>
                <a:rPr lang="ja-JP" altLang="ja-JP" sz="1400" b="1"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lang="ja-JP" altLang="en-US" sz="1400" b="1"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めざす姿</a:t>
              </a:r>
              <a:r>
                <a:rPr lang="ja-JP" altLang="ja-JP" sz="1400" b="1" dirty="0" smtClean="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endParaRPr lang="en-US" altLang="ja-JP" b="1"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marL="88900">
                <a:spcAft>
                  <a:spcPts val="1200"/>
                </a:spcAft>
              </a:pPr>
              <a:r>
                <a:rPr lang="ja-JP" altLang="en-US" sz="1050" dirty="0" smtClean="0">
                  <a:latin typeface="BIZ UDゴシック" panose="020B0400000000000000" pitchFamily="49" charset="-128"/>
                  <a:ea typeface="BIZ UDゴシック" panose="020B0400000000000000" pitchFamily="49" charset="-128"/>
                </a:rPr>
                <a:t>将来にわたる在籍者数等を踏まえ、子ども</a:t>
              </a:r>
              <a:r>
                <a:rPr lang="ja-JP" altLang="en-US" sz="1050" dirty="0">
                  <a:latin typeface="BIZ UDゴシック" panose="020B0400000000000000" pitchFamily="49" charset="-128"/>
                  <a:ea typeface="BIZ UDゴシック" panose="020B0400000000000000" pitchFamily="49" charset="-128"/>
                </a:rPr>
                <a:t>たちの障がいの状況に応じた</a:t>
              </a:r>
              <a:r>
                <a:rPr lang="ja-JP" altLang="en-US" sz="1050" dirty="0" smtClean="0">
                  <a:latin typeface="BIZ UDゴシック" panose="020B0400000000000000" pitchFamily="49" charset="-128"/>
                  <a:ea typeface="BIZ UDゴシック" panose="020B0400000000000000" pitchFamily="49" charset="-128"/>
                </a:rPr>
                <a:t>、計画的な支援学校整備を進め、子どもたち一人ひとりにとって適切な教育環境を整える。</a:t>
              </a:r>
              <a:r>
                <a:rPr lang="en-US" altLang="ja-JP" sz="1100" dirty="0">
                  <a:latin typeface="BIZ UDゴシック" panose="020B0400000000000000" pitchFamily="49" charset="-128"/>
                  <a:ea typeface="BIZ UDゴシック" panose="020B0400000000000000" pitchFamily="49" charset="-128"/>
                </a:rPr>
                <a:t/>
              </a:r>
              <a:br>
                <a:rPr lang="en-US" altLang="ja-JP" sz="1100" dirty="0">
                  <a:latin typeface="BIZ UDゴシック" panose="020B0400000000000000" pitchFamily="49" charset="-128"/>
                  <a:ea typeface="BIZ UDゴシック" panose="020B0400000000000000" pitchFamily="49" charset="-128"/>
                </a:rPr>
              </a:br>
              <a:endParaRPr lang="en-US" altLang="ja-JP" sz="1100" dirty="0" smtClean="0">
                <a:latin typeface="BIZ UDゴシック" panose="020B0400000000000000" pitchFamily="49" charset="-128"/>
                <a:ea typeface="BIZ UDゴシック" panose="020B0400000000000000" pitchFamily="49" charset="-128"/>
              </a:endParaRPr>
            </a:p>
          </p:txBody>
        </p:sp>
        <p:sp>
          <p:nvSpPr>
            <p:cNvPr id="29" name="正方形/長方形 28"/>
            <p:cNvSpPr/>
            <p:nvPr/>
          </p:nvSpPr>
          <p:spPr>
            <a:xfrm>
              <a:off x="9940456" y="3273189"/>
              <a:ext cx="3020654" cy="25695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spcAft>
                  <a:spcPts val="300"/>
                </a:spcAft>
              </a:pPr>
              <a:r>
                <a:rPr lang="ja-JP" altLang="ja-JP" sz="1400" b="1" dirty="0">
                  <a:solidFill>
                    <a:prstClr val="black"/>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lang="ja-JP" altLang="en-US" sz="1400" b="1" dirty="0">
                  <a:solidFill>
                    <a:prstClr val="black"/>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施策等の進め方</a:t>
              </a:r>
              <a:r>
                <a:rPr lang="ja-JP" altLang="ja-JP" sz="1400" b="1" dirty="0">
                  <a:solidFill>
                    <a:prstClr val="black"/>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endParaRPr lang="en-US" altLang="ja-JP" sz="1400" b="1" dirty="0">
                <a:solidFill>
                  <a:prstClr val="black"/>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marL="88900" lvl="0">
                <a:spcAft>
                  <a:spcPts val="300"/>
                </a:spcAft>
              </a:pPr>
              <a:r>
                <a:rPr lang="ja-JP" altLang="en-US" sz="1200" b="1" i="1" dirty="0">
                  <a:solidFill>
                    <a:srgbClr val="FF0000"/>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a:t>
              </a:r>
              <a:r>
                <a:rPr lang="ja-JP" altLang="en-US" sz="1200" b="1" i="1" dirty="0" smtClean="0">
                  <a:solidFill>
                    <a:srgbClr val="FF0000"/>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在校者数</a:t>
              </a:r>
              <a:r>
                <a:rPr lang="ja-JP" altLang="en-US" sz="1200" b="1" i="1" dirty="0">
                  <a:solidFill>
                    <a:srgbClr val="FF0000"/>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の増加が見込まれる地域を中心に、教育環境を改善するため、</a:t>
              </a:r>
              <a:r>
                <a:rPr lang="ja-JP" altLang="en-US" sz="1200" b="1" i="1" dirty="0" smtClean="0">
                  <a:solidFill>
                    <a:srgbClr val="FF0000"/>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新校設置を</a:t>
              </a:r>
              <a:r>
                <a:rPr lang="ja-JP" altLang="en-US" sz="1200" b="1" i="1" dirty="0">
                  <a:solidFill>
                    <a:srgbClr val="FF0000"/>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はじめとする学校整備を進める。</a:t>
              </a:r>
              <a:r>
                <a:rPr lang="en-US" altLang="ja-JP" sz="1200" b="1" i="1" dirty="0">
                  <a:solidFill>
                    <a:srgbClr val="FF0000"/>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a:r>
              <a:br>
                <a:rPr lang="en-US" altLang="ja-JP" sz="1200" b="1" i="1" dirty="0">
                  <a:solidFill>
                    <a:srgbClr val="FF0000"/>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br>
              <a:endParaRPr lang="en-US" altLang="ja-JP" sz="1200" b="1" i="1" dirty="0">
                <a:solidFill>
                  <a:srgbClr val="FF0000"/>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marL="268288" lvl="0" indent="-88900">
                <a:spcAft>
                  <a:spcPts val="300"/>
                </a:spcAft>
              </a:pPr>
              <a:r>
                <a:rPr lang="ja-JP" altLang="en-US" sz="1100" dirty="0" smtClean="0">
                  <a:solidFill>
                    <a:schemeClr val="tx1"/>
                  </a:solidFill>
                  <a:latin typeface="BIZ UDゴシック" panose="020B0400000000000000" pitchFamily="49" charset="-128"/>
                  <a:ea typeface="BIZ UDゴシック" panose="020B0400000000000000" pitchFamily="49" charset="-128"/>
                </a:rPr>
                <a:t>▶</a:t>
              </a:r>
              <a:r>
                <a:rPr lang="ja-JP" altLang="en-US" sz="1100" dirty="0">
                  <a:solidFill>
                    <a:prstClr val="black"/>
                  </a:solidFill>
                  <a:latin typeface="BIZ UDゴシック" panose="020B0400000000000000" pitchFamily="49" charset="-128"/>
                  <a:ea typeface="BIZ UDゴシック" panose="020B0400000000000000" pitchFamily="49" charset="-128"/>
                </a:rPr>
                <a:t>閉校となった府立高校の活用や府立高校との併設。</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marL="179388" lvl="0">
                <a:spcAft>
                  <a:spcPts val="300"/>
                </a:spcAft>
              </a:pPr>
              <a:r>
                <a:rPr lang="ja-JP" altLang="en-US" sz="1100" dirty="0">
                  <a:solidFill>
                    <a:schemeClr val="tx1"/>
                  </a:solidFill>
                  <a:latin typeface="BIZ UDゴシック" panose="020B0400000000000000" pitchFamily="49" charset="-128"/>
                  <a:ea typeface="BIZ UDゴシック" panose="020B0400000000000000" pitchFamily="49" charset="-128"/>
                </a:rPr>
                <a:t>▶既存の教室改修等による</a:t>
              </a:r>
              <a:r>
                <a:rPr lang="ja-JP" altLang="en-US" sz="1100" dirty="0" smtClean="0">
                  <a:solidFill>
                    <a:schemeClr val="tx1"/>
                  </a:solidFill>
                  <a:latin typeface="BIZ UDゴシック" panose="020B0400000000000000" pitchFamily="49" charset="-128"/>
                  <a:ea typeface="BIZ UDゴシック" panose="020B0400000000000000" pitchFamily="49" charset="-128"/>
                </a:rPr>
                <a:t>対応。</a:t>
              </a:r>
              <a:endParaRPr lang="en-US" altLang="ja-JP" sz="1100" dirty="0" smtClean="0">
                <a:solidFill>
                  <a:schemeClr val="tx1"/>
                </a:solidFill>
                <a:latin typeface="BIZ UDゴシック" panose="020B0400000000000000" pitchFamily="49" charset="-128"/>
                <a:ea typeface="BIZ UDゴシック" panose="020B0400000000000000" pitchFamily="49" charset="-128"/>
              </a:endParaRPr>
            </a:p>
            <a:p>
              <a:pPr marL="179388" lvl="0">
                <a:spcAft>
                  <a:spcPts val="300"/>
                </a:spcAft>
              </a:pPr>
              <a:endParaRPr lang="en-US" altLang="ja-JP" sz="1100" dirty="0" smtClean="0">
                <a:solidFill>
                  <a:schemeClr val="tx1"/>
                </a:solidFill>
                <a:latin typeface="BIZ UDゴシック" panose="020B0400000000000000" pitchFamily="49" charset="-128"/>
                <a:ea typeface="BIZ UDゴシック" panose="020B0400000000000000" pitchFamily="49" charset="-128"/>
              </a:endParaRPr>
            </a:p>
            <a:p>
              <a:pPr marL="176213" lvl="0" indent="-87313">
                <a:spcAft>
                  <a:spcPts val="300"/>
                </a:spcAft>
              </a:pPr>
              <a:r>
                <a:rPr lang="en-US" altLang="ja-JP" sz="1100" dirty="0" smtClean="0">
                  <a:solidFill>
                    <a:schemeClr val="tx1"/>
                  </a:solidFill>
                  <a:latin typeface="BIZ UDゴシック" panose="020B0400000000000000" pitchFamily="49" charset="-128"/>
                  <a:ea typeface="BIZ UDゴシック" panose="020B0400000000000000" pitchFamily="49" charset="-128"/>
                </a:rPr>
                <a:t>※</a:t>
              </a:r>
              <a:r>
                <a:rPr lang="ja-JP" altLang="en-US" sz="1100" dirty="0" smtClean="0">
                  <a:solidFill>
                    <a:schemeClr val="tx1"/>
                  </a:solidFill>
                  <a:latin typeface="BIZ UDゴシック" panose="020B0400000000000000" pitchFamily="49" charset="-128"/>
                  <a:ea typeface="BIZ UDゴシック" panose="020B0400000000000000" pitchFamily="49" charset="-128"/>
                </a:rPr>
                <a:t>この他、設置</a:t>
              </a:r>
              <a:r>
                <a:rPr lang="ja-JP" altLang="en-US" sz="1100" dirty="0">
                  <a:solidFill>
                    <a:schemeClr val="tx1"/>
                  </a:solidFill>
                  <a:latin typeface="BIZ UDゴシック" panose="020B0400000000000000" pitchFamily="49" charset="-128"/>
                  <a:ea typeface="BIZ UDゴシック" panose="020B0400000000000000" pitchFamily="49" charset="-128"/>
                </a:rPr>
                <a:t>基準への適合や教室不足</a:t>
              </a:r>
              <a:r>
                <a:rPr lang="ja-JP" altLang="en-US" sz="1100" dirty="0" smtClean="0">
                  <a:solidFill>
                    <a:schemeClr val="tx1"/>
                  </a:solidFill>
                  <a:latin typeface="BIZ UDゴシック" panose="020B0400000000000000" pitchFamily="49" charset="-128"/>
                  <a:ea typeface="BIZ UDゴシック" panose="020B0400000000000000" pitchFamily="49" charset="-128"/>
                </a:rPr>
                <a:t>の　　解消</a:t>
              </a:r>
              <a:r>
                <a:rPr lang="ja-JP" altLang="en-US" sz="1100" dirty="0">
                  <a:solidFill>
                    <a:schemeClr val="tx1"/>
                  </a:solidFill>
                  <a:latin typeface="BIZ UDゴシック" panose="020B0400000000000000" pitchFamily="49" charset="-128"/>
                  <a:ea typeface="BIZ UDゴシック" panose="020B0400000000000000" pitchFamily="49" charset="-128"/>
                </a:rPr>
                <a:t>に必要となる</a:t>
              </a:r>
              <a:r>
                <a:rPr lang="ja-JP" altLang="en-US" sz="1100" dirty="0" smtClean="0">
                  <a:solidFill>
                    <a:schemeClr val="tx1"/>
                  </a:solidFill>
                  <a:latin typeface="BIZ UDゴシック" panose="020B0400000000000000" pitchFamily="49" charset="-128"/>
                  <a:ea typeface="BIZ UDゴシック" panose="020B0400000000000000" pitchFamily="49" charset="-128"/>
                </a:rPr>
                <a:t>効果的</a:t>
              </a:r>
              <a:r>
                <a:rPr lang="ja-JP" altLang="en-US" sz="1100" dirty="0">
                  <a:solidFill>
                    <a:schemeClr val="tx1"/>
                  </a:solidFill>
                  <a:latin typeface="BIZ UDゴシック" panose="020B0400000000000000" pitchFamily="49" charset="-128"/>
                  <a:ea typeface="BIZ UDゴシック" panose="020B0400000000000000" pitchFamily="49" charset="-128"/>
                </a:rPr>
                <a:t>な</a:t>
              </a:r>
              <a:r>
                <a:rPr lang="ja-JP" altLang="en-US" sz="1100" dirty="0" smtClean="0">
                  <a:solidFill>
                    <a:schemeClr val="tx1"/>
                  </a:solidFill>
                  <a:latin typeface="BIZ UDゴシック" panose="020B0400000000000000" pitchFamily="49" charset="-128"/>
                  <a:ea typeface="BIZ UDゴシック" panose="020B0400000000000000" pitchFamily="49" charset="-128"/>
                </a:rPr>
                <a:t>対応を検討中</a:t>
              </a:r>
              <a:endParaRPr lang="en-US" altLang="ja-JP" sz="1100" dirty="0" smtClean="0">
                <a:solidFill>
                  <a:schemeClr val="tx1"/>
                </a:solidFill>
                <a:latin typeface="BIZ UDゴシック" panose="020B0400000000000000" pitchFamily="49" charset="-128"/>
                <a:ea typeface="BIZ UDゴシック" panose="020B0400000000000000" pitchFamily="49" charset="-128"/>
              </a:endParaRPr>
            </a:p>
          </p:txBody>
        </p:sp>
      </p:grpSp>
      <p:sp>
        <p:nvSpPr>
          <p:cNvPr id="27" name="正方形/長方形 26"/>
          <p:cNvSpPr/>
          <p:nvPr/>
        </p:nvSpPr>
        <p:spPr>
          <a:xfrm>
            <a:off x="6639448" y="341700"/>
            <a:ext cx="3266552" cy="44569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BIZ UDゴシック" panose="020B0400000000000000" pitchFamily="49" charset="-128"/>
                <a:ea typeface="BIZ UDゴシック" panose="020B0400000000000000" pitchFamily="49" charset="-128"/>
              </a:rPr>
              <a:t>令和４年度第２回総合教育会議</a:t>
            </a:r>
            <a:endParaRPr kumimoji="1" lang="en-US" altLang="ja-JP" sz="1400" b="1" dirty="0" smtClean="0">
              <a:latin typeface="BIZ UDゴシック" panose="020B0400000000000000" pitchFamily="49" charset="-128"/>
              <a:ea typeface="BIZ UDゴシック" panose="020B0400000000000000" pitchFamily="49" charset="-128"/>
            </a:endParaRPr>
          </a:p>
          <a:p>
            <a:pPr algn="ctr"/>
            <a:r>
              <a:rPr kumimoji="1" lang="ja-JP" altLang="en-US" sz="1400" b="1" dirty="0" smtClean="0">
                <a:latin typeface="BIZ UDゴシック" panose="020B0400000000000000" pitchFamily="49" charset="-128"/>
                <a:ea typeface="BIZ UDゴシック" panose="020B0400000000000000" pitchFamily="49" charset="-128"/>
              </a:rPr>
              <a:t>令和３年度第１回総合教育会議</a:t>
            </a:r>
            <a:endParaRPr kumimoji="1" lang="en-US" altLang="ja-JP" sz="1400" b="1" dirty="0" smtClean="0">
              <a:latin typeface="BIZ UDゴシック" panose="020B0400000000000000" pitchFamily="49" charset="-128"/>
              <a:ea typeface="BIZ UDゴシック" panose="020B0400000000000000" pitchFamily="49" charset="-128"/>
            </a:endParaRPr>
          </a:p>
        </p:txBody>
      </p:sp>
      <p:sp>
        <p:nvSpPr>
          <p:cNvPr id="30" name="正方形/長方形 29"/>
          <p:cNvSpPr/>
          <p:nvPr/>
        </p:nvSpPr>
        <p:spPr>
          <a:xfrm>
            <a:off x="188157" y="-1578"/>
            <a:ext cx="6902571" cy="338554"/>
          </a:xfrm>
          <a:prstGeom prst="rect">
            <a:avLst/>
          </a:prstGeom>
        </p:spPr>
        <p:txBody>
          <a:bodyPr wrap="square">
            <a:spAutoFit/>
          </a:bodyPr>
          <a:lstStyle/>
          <a:p>
            <a:pPr>
              <a:spcAft>
                <a:spcPts val="300"/>
              </a:spcAft>
            </a:pPr>
            <a:r>
              <a:rPr lang="ja-JP" altLang="ja-JP" sz="16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これまでの総合教育会議での協議を踏まえた</a:t>
            </a:r>
            <a:r>
              <a:rPr lang="ja-JP" altLang="ja-JP" sz="16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施策</a:t>
            </a:r>
            <a:r>
              <a:rPr lang="ja-JP" altLang="en-US" sz="16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等</a:t>
            </a:r>
            <a:r>
              <a:rPr lang="ja-JP" altLang="ja-JP" sz="16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について</a:t>
            </a:r>
            <a:endParaRPr lang="en-US" altLang="ja-JP" b="1"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sp>
        <p:nvSpPr>
          <p:cNvPr id="31" name="正方形/長方形 30"/>
          <p:cNvSpPr/>
          <p:nvPr/>
        </p:nvSpPr>
        <p:spPr>
          <a:xfrm>
            <a:off x="8886557" y="42533"/>
            <a:ext cx="935091" cy="2503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資料４</a:t>
            </a:r>
            <a:endParaRPr kumimoji="1" lang="ja-JP" altLang="en-US" sz="1400" dirty="0">
              <a:solidFill>
                <a:schemeClr val="tx1"/>
              </a:solidFill>
            </a:endParaRPr>
          </a:p>
        </p:txBody>
      </p:sp>
    </p:spTree>
    <p:extLst>
      <p:ext uri="{BB962C8B-B14F-4D97-AF65-F5344CB8AC3E}">
        <p14:creationId xmlns:p14="http://schemas.microsoft.com/office/powerpoint/2010/main" val="1767794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3406</TotalTime>
  <Words>751</Words>
  <Application>Microsoft Office PowerPoint</Application>
  <PresentationFormat>A4 210 x 297 mm</PresentationFormat>
  <Paragraphs>52</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UDPゴシック</vt:lpstr>
      <vt:lpstr>BIZ UDゴシック</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今井　尚人</dc:creator>
  <cp:lastModifiedBy>角　晃輔</cp:lastModifiedBy>
  <cp:revision>223</cp:revision>
  <cp:lastPrinted>2022-12-19T06:34:20Z</cp:lastPrinted>
  <dcterms:created xsi:type="dcterms:W3CDTF">2022-11-10T11:04:11Z</dcterms:created>
  <dcterms:modified xsi:type="dcterms:W3CDTF">2022-12-19T06:48:59Z</dcterms:modified>
</cp:coreProperties>
</file>