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4" r:id="rId3"/>
    <p:sldId id="258" r:id="rId4"/>
    <p:sldId id="264" r:id="rId5"/>
    <p:sldId id="259" r:id="rId6"/>
    <p:sldId id="260" r:id="rId7"/>
    <p:sldId id="261" r:id="rId8"/>
    <p:sldId id="291" r:id="rId9"/>
    <p:sldId id="269" r:id="rId10"/>
    <p:sldId id="263" r:id="rId11"/>
    <p:sldId id="288" r:id="rId12"/>
    <p:sldId id="280" r:id="rId13"/>
    <p:sldId id="270" r:id="rId14"/>
    <p:sldId id="279" r:id="rId15"/>
    <p:sldId id="272" r:id="rId16"/>
    <p:sldId id="274" r:id="rId17"/>
    <p:sldId id="273" r:id="rId18"/>
    <p:sldId id="277" r:id="rId19"/>
    <p:sldId id="267" r:id="rId20"/>
    <p:sldId id="285" r:id="rId21"/>
    <p:sldId id="286" r:id="rId22"/>
    <p:sldId id="282" r:id="rId23"/>
    <p:sldId id="281" r:id="rId24"/>
    <p:sldId id="289" r:id="rId25"/>
    <p:sldId id="287" r:id="rId26"/>
    <p:sldId id="290" r:id="rId27"/>
    <p:sldId id="278" r:id="rId28"/>
    <p:sldId id="283" r:id="rId29"/>
    <p:sldId id="297" r:id="rId30"/>
  </p:sldIdLst>
  <p:sldSz cx="12192000" cy="6858000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BF1"/>
    <a:srgbClr val="CCD5E2"/>
    <a:srgbClr val="1D6FA9"/>
    <a:srgbClr val="E8F2F6"/>
    <a:srgbClr val="CEE3ED"/>
    <a:srgbClr val="36AFCE"/>
    <a:srgbClr val="B74919"/>
    <a:srgbClr val="9900CC"/>
    <a:srgbClr val="000000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17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ri_ota.tomohiro\Documents\64%20&#32113;&#35336;\&#20840;&#22269;&#20307;&#21147;&#36939;&#21205;&#33021;&#21147;&#36939;&#21205;&#32722;&#24931;&#35519;&#26619;\R3&#23432;&#21475;&#24066;\357086661_&#20013;&#23398;&#26657;_&#22522;&#26412;&#38598;&#35336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ri_ota.tomohiro\Documents\64%20&#32113;&#35336;\&#20840;&#22269;&#20307;&#21147;&#36939;&#21205;&#33021;&#21147;&#36939;&#21205;&#32722;&#24931;&#35519;&#26619;\R3&#23432;&#21475;&#24066;\357086661_&#20013;&#23398;&#26657;_&#22522;&#26412;&#38598;&#35336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ri_ota.tomohiro\Documents\64%20&#32113;&#35336;\&#20840;&#22269;&#20307;&#21147;&#36939;&#21205;&#33021;&#21147;&#36939;&#21205;&#32722;&#24931;&#35519;&#26619;\R3&#23432;&#21475;&#24066;\357086661_&#20013;&#23398;&#26657;_&#22522;&#26412;&#38598;&#3533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ri_ota.tomohiro\Documents\64%20&#32113;&#35336;\&#20840;&#22269;&#20307;&#21147;&#36939;&#21205;&#33021;&#21147;&#36939;&#21205;&#32722;&#24931;&#35519;&#26619;\R3&#23432;&#21475;&#24066;\357086661_&#20013;&#23398;&#26657;_&#22522;&#26412;&#38598;&#3533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ri_ota.tomohiro\Documents\64%20&#32113;&#35336;\&#20840;&#22269;&#20307;&#21147;&#36939;&#21205;&#33021;&#21147;&#36939;&#21205;&#32722;&#24931;&#35519;&#26619;\R3&#23432;&#21475;&#24066;\357086661_&#20013;&#23398;&#26657;_&#22522;&#26412;&#38598;&#3533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ri_ota.tomohiro\Documents\64%20&#32113;&#35336;\&#20840;&#22269;&#20307;&#21147;&#36939;&#21205;&#33021;&#21147;&#36939;&#21205;&#32722;&#24931;&#35519;&#26619;\R3&#23432;&#21475;&#24066;\357086661_&#20013;&#23398;&#26657;_&#22522;&#26412;&#38598;&#35336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ri_ota.tomohiro\Documents\64%20&#32113;&#35336;\&#20840;&#22269;&#20307;&#21147;&#36939;&#21205;&#33021;&#21147;&#36939;&#21205;&#32722;&#24931;&#35519;&#26619;\R3&#23432;&#21475;&#24066;\357086661_&#20013;&#23398;&#26657;_&#22522;&#26412;&#38598;&#35336;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ori_ota.tomohiro\Documents\64%20&#32113;&#35336;\&#20840;&#22269;&#20307;&#21147;&#36939;&#21205;&#33021;&#21147;&#36939;&#21205;&#32722;&#24931;&#35519;&#26619;\R3&#23432;&#21475;&#24066;\357086661_&#20013;&#23398;&#26657;_&#22522;&#26412;&#38598;&#35336;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D1-4A40-9141-3121858B5B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D1-4A40-9141-3121858B5B4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D1-4A40-9141-3121858B5B46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D1-4A40-9141-3121858B5B46}"/>
              </c:ext>
            </c:extLst>
          </c:dPt>
          <c:cat>
            <c:strRef>
              <c:f>Sheet2!$M$2:$P$2</c:f>
              <c:strCache>
                <c:ptCount val="4"/>
                <c:pt idx="0">
                  <c:v>とても満足</c:v>
                </c:pt>
                <c:pt idx="1">
                  <c:v>満足</c:v>
                </c:pt>
                <c:pt idx="2">
                  <c:v>あまり満足していない</c:v>
                </c:pt>
                <c:pt idx="3">
                  <c:v>満足していない</c:v>
                </c:pt>
              </c:strCache>
            </c:strRef>
          </c:cat>
          <c:val>
            <c:numRef>
              <c:f>Sheet2!$M$3:$P$3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D1-4A40-9141-3121858B5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+mn-ea"/>
                <a:ea typeface="+mn-ea"/>
                <a:cs typeface="メイリオ" panose="020B0604030504040204" pitchFamily="50" charset="-128"/>
              </a:defRPr>
            </a:pPr>
            <a:r>
              <a:rPr lang="ja-JP" altLang="en-US" sz="1800" b="0">
                <a:latin typeface="+mn-ea"/>
                <a:ea typeface="+mn-ea"/>
                <a:cs typeface="メイリオ" panose="020B0604030504040204" pitchFamily="50" charset="-128"/>
              </a:rPr>
              <a:t>男子</a:t>
            </a:r>
          </a:p>
        </c:rich>
      </c:tx>
      <c:layout>
        <c:manualLayout>
          <c:xMode val="edge"/>
          <c:yMode val="edge"/>
          <c:x val="2.4208236329398027E-2"/>
          <c:y val="1.014731385108340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73057031680289"/>
          <c:y val="0.21893875153717673"/>
          <c:w val="0.74412446342427541"/>
          <c:h val="0.626599805308734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'生徒質問紙集計(データ)'!$AG$4</c:f>
              <c:strCache>
                <c:ptCount val="1"/>
                <c:pt idx="0">
                  <c:v>1.思う</c:v>
                </c:pt>
              </c:strCache>
            </c:strRef>
          </c:tx>
          <c:spPr>
            <a:pattFill prst="pct30">
              <a:fgClr>
                <a:srgbClr val="FF00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'生徒質問紙集計(データ)'!$AG$5:$AG$7</c:f>
              <c:numCache>
                <c:formatCode>0.0%</c:formatCode>
                <c:ptCount val="3"/>
                <c:pt idx="0">
                  <c:v>0.56759999999999999</c:v>
                </c:pt>
                <c:pt idx="1">
                  <c:v>0.54659999999999997</c:v>
                </c:pt>
                <c:pt idx="2">
                  <c:v>0.51070000000000004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7-45DA-A482-E97A90134074}"/>
            </c:ext>
          </c:extLst>
        </c:ser>
        <c:ser>
          <c:idx val="1"/>
          <c:order val="1"/>
          <c:tx>
            <c:strRef>
              <c:f>'生徒質問紙集計(データ)'!$AH$4</c:f>
              <c:strCache>
                <c:ptCount val="1"/>
                <c:pt idx="0">
                  <c:v>2.やや思う</c:v>
                </c:pt>
              </c:strCache>
            </c:strRef>
          </c:tx>
          <c:spPr>
            <a:pattFill prst="pct80">
              <a:fgClr>
                <a:schemeClr val="accent6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'生徒質問紙集計(データ)'!$AH$5:$AH$7</c:f>
              <c:numCache>
                <c:formatCode>0.0%</c:formatCode>
                <c:ptCount val="3"/>
                <c:pt idx="0">
                  <c:v>0.29170000000000001</c:v>
                </c:pt>
                <c:pt idx="1">
                  <c:v>0.29370000000000002</c:v>
                </c:pt>
                <c:pt idx="2">
                  <c:v>0.29120000000000001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87-45DA-A482-E97A90134074}"/>
            </c:ext>
          </c:extLst>
        </c:ser>
        <c:ser>
          <c:idx val="2"/>
          <c:order val="2"/>
          <c:tx>
            <c:strRef>
              <c:f>'生徒質問紙集計(データ)'!$AI$4</c:f>
              <c:strCache>
                <c:ptCount val="1"/>
                <c:pt idx="0">
                  <c:v>3.あまり思わない</c:v>
                </c:pt>
              </c:strCache>
            </c:strRef>
          </c:tx>
          <c:spPr>
            <a:pattFill prst="dkDnDiag">
              <a:fgClr>
                <a:srgbClr val="CCCC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'生徒質問紙集計(データ)'!$AI$5:$AI$7</c:f>
              <c:numCache>
                <c:formatCode>0.0%</c:formatCode>
                <c:ptCount val="3"/>
                <c:pt idx="0">
                  <c:v>0.1061</c:v>
                </c:pt>
                <c:pt idx="1">
                  <c:v>0.1177</c:v>
                </c:pt>
                <c:pt idx="2">
                  <c:v>0.14319999999999999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87-45DA-A482-E97A90134074}"/>
            </c:ext>
          </c:extLst>
        </c:ser>
        <c:ser>
          <c:idx val="3"/>
          <c:order val="3"/>
          <c:tx>
            <c:strRef>
              <c:f>'生徒質問紙集計(データ)'!$AJ$4</c:f>
              <c:strCache>
                <c:ptCount val="1"/>
                <c:pt idx="0">
                  <c:v>4.思わない</c:v>
                </c:pt>
              </c:strCache>
            </c:strRef>
          </c:tx>
          <c:spPr>
            <a:pattFill prst="narVert">
              <a:fgClr>
                <a:srgbClr val="FFFF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'生徒質問紙集計(データ)'!$AJ$5:$AJ$7</c:f>
              <c:numCache>
                <c:formatCode>0.0%</c:formatCode>
                <c:ptCount val="3"/>
                <c:pt idx="0">
                  <c:v>3.4599999999999999E-2</c:v>
                </c:pt>
                <c:pt idx="1">
                  <c:v>4.2000000000000003E-2</c:v>
                </c:pt>
                <c:pt idx="2">
                  <c:v>5.4899999999999997E-2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87-45DA-A482-E97A90134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 w="6350"/>
          </c:spPr>
        </c:serLines>
        <c:axId val="68976000"/>
        <c:axId val="68998272"/>
      </c:barChart>
      <c:catAx>
        <c:axId val="68976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latin typeface="+mn-ea"/>
                <a:ea typeface="+mn-ea"/>
                <a:cs typeface="メイリオ" panose="020B0604030504040204" pitchFamily="50" charset="-128"/>
              </a:defRPr>
            </a:pPr>
            <a:endParaRPr lang="ja-JP"/>
          </a:p>
        </c:txPr>
        <c:crossAx val="68998272"/>
        <c:crosses val="autoZero"/>
        <c:auto val="1"/>
        <c:lblAlgn val="ctr"/>
        <c:lblOffset val="100"/>
        <c:noMultiLvlLbl val="0"/>
      </c:catAx>
      <c:valAx>
        <c:axId val="68998272"/>
        <c:scaling>
          <c:orientation val="minMax"/>
          <c:max val="1"/>
          <c:min val="0"/>
        </c:scaling>
        <c:delete val="0"/>
        <c:axPos val="t"/>
        <c:majorGridlines>
          <c:spPr>
            <a:ln w="6350">
              <a:solidFill>
                <a:schemeClr val="tx1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high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7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8976000"/>
        <c:crosses val="autoZero"/>
        <c:crossBetween val="between"/>
        <c:majorUnit val="0.2"/>
      </c:valAx>
      <c:spPr>
        <a:ln w="6350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4571349553613286"/>
          <c:y val="3.3305062061019394E-2"/>
          <c:w val="0.8542865795362542"/>
          <c:h val="0.16860525301470183"/>
        </c:manualLayout>
      </c:layout>
      <c:overlay val="0"/>
      <c:txPr>
        <a:bodyPr/>
        <a:lstStyle/>
        <a:p>
          <a:pPr>
            <a:defRPr sz="1000">
              <a:latin typeface="+mn-ea"/>
              <a:ea typeface="+mn-ea"/>
              <a:cs typeface="メイリオ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ln w="6350"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+mn-ea"/>
                <a:ea typeface="+mn-ea"/>
                <a:cs typeface="メイリオ" panose="020B0604030504040204" pitchFamily="50" charset="-128"/>
              </a:defRPr>
            </a:pPr>
            <a:r>
              <a:rPr lang="ja-JP" altLang="en-US" sz="1800" b="0">
                <a:latin typeface="+mn-ea"/>
                <a:ea typeface="+mn-ea"/>
                <a:cs typeface="メイリオ" panose="020B0604030504040204" pitchFamily="50" charset="-128"/>
              </a:rPr>
              <a:t>女子</a:t>
            </a:r>
          </a:p>
        </c:rich>
      </c:tx>
      <c:layout>
        <c:manualLayout>
          <c:xMode val="edge"/>
          <c:yMode val="edge"/>
          <c:x val="2.4208236329398027E-2"/>
          <c:y val="1.014731385108340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73057031680289"/>
          <c:y val="0.21893875153717673"/>
          <c:w val="0.74412446342427541"/>
          <c:h val="0.626599805308734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'生徒質問紙集計(データ)'!$AG$4</c:f>
              <c:strCache>
                <c:ptCount val="1"/>
                <c:pt idx="0">
                  <c:v>1.思う</c:v>
                </c:pt>
              </c:strCache>
            </c:strRef>
          </c:tx>
          <c:spPr>
            <a:pattFill prst="pct30">
              <a:fgClr>
                <a:srgbClr val="FF00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'生徒質問紙集計(データ)'!$AG$8:$AG$10</c:f>
              <c:numCache>
                <c:formatCode>0.0%</c:formatCode>
                <c:ptCount val="3"/>
                <c:pt idx="0">
                  <c:v>0.43780000000000002</c:v>
                </c:pt>
                <c:pt idx="1">
                  <c:v>0.4133</c:v>
                </c:pt>
                <c:pt idx="2">
                  <c:v>0.33410000000000001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4-4473-9745-95EF490D2EF0}"/>
            </c:ext>
          </c:extLst>
        </c:ser>
        <c:ser>
          <c:idx val="1"/>
          <c:order val="1"/>
          <c:tx>
            <c:strRef>
              <c:f>'生徒質問紙集計(データ)'!$AH$4</c:f>
              <c:strCache>
                <c:ptCount val="1"/>
                <c:pt idx="0">
                  <c:v>2.やや思う</c:v>
                </c:pt>
              </c:strCache>
            </c:strRef>
          </c:tx>
          <c:spPr>
            <a:pattFill prst="pct80">
              <a:fgClr>
                <a:schemeClr val="accent6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'生徒質問紙集計(データ)'!$AH$8:$AH$10</c:f>
              <c:numCache>
                <c:formatCode>0.0%</c:formatCode>
                <c:ptCount val="3"/>
                <c:pt idx="0">
                  <c:v>0.35299999999999998</c:v>
                </c:pt>
                <c:pt idx="1">
                  <c:v>0.3488</c:v>
                </c:pt>
                <c:pt idx="2">
                  <c:v>0.36430000000000001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4-4473-9745-95EF490D2EF0}"/>
            </c:ext>
          </c:extLst>
        </c:ser>
        <c:ser>
          <c:idx val="2"/>
          <c:order val="2"/>
          <c:tx>
            <c:strRef>
              <c:f>'生徒質問紙集計(データ)'!$AI$4</c:f>
              <c:strCache>
                <c:ptCount val="1"/>
                <c:pt idx="0">
                  <c:v>3.あまり思わない</c:v>
                </c:pt>
              </c:strCache>
            </c:strRef>
          </c:tx>
          <c:spPr>
            <a:pattFill prst="dkDnDiag">
              <a:fgClr>
                <a:srgbClr val="CCCC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'生徒質問紙集計(データ)'!$AI$8:$AI$10</c:f>
              <c:numCache>
                <c:formatCode>0.0%</c:formatCode>
                <c:ptCount val="3"/>
                <c:pt idx="0">
                  <c:v>0.16059999999999999</c:v>
                </c:pt>
                <c:pt idx="1">
                  <c:v>0.17510000000000001</c:v>
                </c:pt>
                <c:pt idx="2">
                  <c:v>0.22969999999999999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44-4473-9745-95EF490D2EF0}"/>
            </c:ext>
          </c:extLst>
        </c:ser>
        <c:ser>
          <c:idx val="3"/>
          <c:order val="3"/>
          <c:tx>
            <c:strRef>
              <c:f>'生徒質問紙集計(データ)'!$AJ$4</c:f>
              <c:strCache>
                <c:ptCount val="1"/>
                <c:pt idx="0">
                  <c:v>4.思わない</c:v>
                </c:pt>
              </c:strCache>
            </c:strRef>
          </c:tx>
          <c:spPr>
            <a:pattFill prst="narVert">
              <a:fgClr>
                <a:srgbClr val="FFFF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'生徒質問紙集計(データ)'!$AJ$8:$AJ$10</c:f>
              <c:numCache>
                <c:formatCode>0.0%</c:formatCode>
                <c:ptCount val="3"/>
                <c:pt idx="0">
                  <c:v>4.8599999999999997E-2</c:v>
                </c:pt>
                <c:pt idx="1">
                  <c:v>6.2799999999999995E-2</c:v>
                </c:pt>
                <c:pt idx="2">
                  <c:v>7.1900000000000006E-2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44-4473-9745-95EF490D2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 w="6350"/>
          </c:spPr>
        </c:serLines>
        <c:axId val="68976000"/>
        <c:axId val="68998272"/>
      </c:barChart>
      <c:catAx>
        <c:axId val="68976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latin typeface="+mn-ea"/>
                <a:ea typeface="+mn-ea"/>
                <a:cs typeface="メイリオ" panose="020B0604030504040204" pitchFamily="50" charset="-128"/>
              </a:defRPr>
            </a:pPr>
            <a:endParaRPr lang="ja-JP"/>
          </a:p>
        </c:txPr>
        <c:crossAx val="68998272"/>
        <c:crosses val="autoZero"/>
        <c:auto val="1"/>
        <c:lblAlgn val="ctr"/>
        <c:lblOffset val="100"/>
        <c:noMultiLvlLbl val="0"/>
      </c:catAx>
      <c:valAx>
        <c:axId val="68998272"/>
        <c:scaling>
          <c:orientation val="minMax"/>
          <c:max val="1"/>
          <c:min val="0"/>
        </c:scaling>
        <c:delete val="0"/>
        <c:axPos val="t"/>
        <c:majorGridlines>
          <c:spPr>
            <a:ln w="6350">
              <a:solidFill>
                <a:schemeClr val="tx1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high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7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8976000"/>
        <c:crosses val="autoZero"/>
        <c:crossBetween val="between"/>
        <c:majorUnit val="0.2"/>
      </c:valAx>
      <c:spPr>
        <a:ln w="6350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4571349553613286"/>
          <c:y val="3.3305062061019394E-2"/>
          <c:w val="0.8542865795362542"/>
          <c:h val="0.16860525301470183"/>
        </c:manualLayout>
      </c:layout>
      <c:overlay val="0"/>
      <c:txPr>
        <a:bodyPr/>
        <a:lstStyle/>
        <a:p>
          <a:pPr>
            <a:defRPr sz="1000">
              <a:latin typeface="+mn-ea"/>
              <a:ea typeface="+mn-ea"/>
              <a:cs typeface="メイリオ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ln w="635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C7-4677-A0C2-EB330EFD6992}"/>
              </c:ext>
            </c:extLst>
          </c:dPt>
          <c:dPt>
            <c:idx val="1"/>
            <c:bubble3D val="0"/>
            <c:spPr>
              <a:solidFill>
                <a:srgbClr val="9900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C7-4677-A0C2-EB330EFD699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C7-4677-A0C2-EB330EFD6992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C7-4677-A0C2-EB330EFD6992}"/>
              </c:ext>
            </c:extLst>
          </c:dPt>
          <c:cat>
            <c:strRef>
              <c:f>Sheet1!$E$2:$H$2</c:f>
              <c:strCache>
                <c:ptCount val="4"/>
                <c:pt idx="0">
                  <c:v>賛成</c:v>
                </c:pt>
                <c:pt idx="1">
                  <c:v>どちらともいえない</c:v>
                </c:pt>
                <c:pt idx="2">
                  <c:v>反対</c:v>
                </c:pt>
                <c:pt idx="3">
                  <c:v>その他</c:v>
                </c:pt>
              </c:strCache>
            </c:strRef>
          </c:cat>
          <c:val>
            <c:numRef>
              <c:f>Sheet1!$E$3:$H$3</c:f>
              <c:numCache>
                <c:formatCode>General</c:formatCode>
                <c:ptCount val="4"/>
                <c:pt idx="0">
                  <c:v>8</c:v>
                </c:pt>
                <c:pt idx="1">
                  <c:v>13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C7-4677-A0C2-EB330EFD6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Sheet1!$B$34:$B$39</c:f>
              <c:strCache>
                <c:ptCount val="6"/>
                <c:pt idx="0">
                  <c:v>0円</c:v>
                </c:pt>
                <c:pt idx="1">
                  <c:v>500円以下</c:v>
                </c:pt>
                <c:pt idx="2">
                  <c:v>1000円程度</c:v>
                </c:pt>
                <c:pt idx="3">
                  <c:v>2000円程度</c:v>
                </c:pt>
                <c:pt idx="4">
                  <c:v>3000円程度</c:v>
                </c:pt>
                <c:pt idx="5">
                  <c:v>4000円以上</c:v>
                </c:pt>
              </c:strCache>
            </c:strRef>
          </c:cat>
          <c:val>
            <c:numRef>
              <c:f>Sheet1!$C$34:$C$39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6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C3-4FBB-8C95-4FBEA1AC1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0"/>
        <c:axId val="592228960"/>
        <c:axId val="592223056"/>
      </c:barChart>
      <c:catAx>
        <c:axId val="59222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592223056"/>
        <c:crosses val="autoZero"/>
        <c:auto val="1"/>
        <c:lblAlgn val="ctr"/>
        <c:lblOffset val="100"/>
        <c:noMultiLvlLbl val="0"/>
      </c:catAx>
      <c:valAx>
        <c:axId val="5922230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9222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+mn-ea"/>
                <a:ea typeface="+mn-ea"/>
                <a:cs typeface="メイリオ" panose="020B0604030504040204" pitchFamily="50" charset="-128"/>
              </a:defRPr>
            </a:pPr>
            <a:r>
              <a:rPr lang="ja-JP" altLang="en-US" sz="1800" b="0">
                <a:latin typeface="+mn-ea"/>
                <a:ea typeface="+mn-ea"/>
                <a:cs typeface="メイリオ" panose="020B0604030504040204" pitchFamily="50" charset="-128"/>
              </a:rPr>
              <a:t>男子</a:t>
            </a:r>
          </a:p>
        </c:rich>
      </c:tx>
      <c:layout>
        <c:manualLayout>
          <c:xMode val="edge"/>
          <c:yMode val="edge"/>
          <c:x val="2.4208236329398027E-2"/>
          <c:y val="1.014731385108340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73057031680289"/>
          <c:y val="0.21893875153717673"/>
          <c:w val="0.74412446342427541"/>
          <c:h val="0.626599805308734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'[357086661_中学校_基本集計.xlsx]生徒質問紙集計(データ)'!$AB$4</c:f>
              <c:strCache>
                <c:ptCount val="1"/>
                <c:pt idx="0">
                  <c:v>1.大切</c:v>
                </c:pt>
              </c:strCache>
            </c:strRef>
          </c:tx>
          <c:spPr>
            <a:pattFill prst="pct30">
              <a:fgClr>
                <a:srgbClr val="FF00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'[357086661_中学校_基本集計.xlsx]生徒質問紙集計(データ)'!$B$5:$B$7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'[357086661_中学校_基本集計.xlsx]生徒質問紙集計(データ)'!$AB$5:$AB$7</c:f>
              <c:numCache>
                <c:formatCode>0.0%</c:formatCode>
                <c:ptCount val="3"/>
                <c:pt idx="0">
                  <c:v>0.67430000000000001</c:v>
                </c:pt>
                <c:pt idx="1">
                  <c:v>0.66679999999999995</c:v>
                </c:pt>
                <c:pt idx="2">
                  <c:v>0.65080000000000005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7-4933-8BE0-4F6038CEF94A}"/>
            </c:ext>
          </c:extLst>
        </c:ser>
        <c:ser>
          <c:idx val="1"/>
          <c:order val="1"/>
          <c:tx>
            <c:strRef>
              <c:f>'[357086661_中学校_基本集計.xlsx]生徒質問紙集計(データ)'!$AC$4</c:f>
              <c:strCache>
                <c:ptCount val="1"/>
                <c:pt idx="0">
                  <c:v>2.やや大切</c:v>
                </c:pt>
              </c:strCache>
            </c:strRef>
          </c:tx>
          <c:spPr>
            <a:pattFill prst="pct80">
              <a:fgClr>
                <a:schemeClr val="accent6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'[357086661_中学校_基本集計.xlsx]生徒質問紙集計(データ)'!$B$5:$B$7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'[357086661_中学校_基本集計.xlsx]生徒質問紙集計(データ)'!$AC$5:$AC$7</c:f>
              <c:numCache>
                <c:formatCode>0.0%</c:formatCode>
                <c:ptCount val="3"/>
                <c:pt idx="0">
                  <c:v>0.2576</c:v>
                </c:pt>
                <c:pt idx="1">
                  <c:v>0.25740000000000002</c:v>
                </c:pt>
                <c:pt idx="2">
                  <c:v>0.26840000000000003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7-4933-8BE0-4F6038CEF94A}"/>
            </c:ext>
          </c:extLst>
        </c:ser>
        <c:ser>
          <c:idx val="2"/>
          <c:order val="2"/>
          <c:tx>
            <c:strRef>
              <c:f>'[357086661_中学校_基本集計.xlsx]生徒質問紙集計(データ)'!$AD$4</c:f>
              <c:strCache>
                <c:ptCount val="1"/>
                <c:pt idx="0">
                  <c:v>3.あまり大切ではない</c:v>
                </c:pt>
              </c:strCache>
            </c:strRef>
          </c:tx>
          <c:spPr>
            <a:pattFill prst="dkDnDiag">
              <a:fgClr>
                <a:srgbClr val="CCCC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'[357086661_中学校_基本集計.xlsx]生徒質問紙集計(データ)'!$B$5:$B$7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'[357086661_中学校_基本集計.xlsx]生徒質問紙集計(データ)'!$AD$5:$AD$7</c:f>
              <c:numCache>
                <c:formatCode>0.0%</c:formatCode>
                <c:ptCount val="3"/>
                <c:pt idx="0">
                  <c:v>5.2600000000000001E-2</c:v>
                </c:pt>
                <c:pt idx="1">
                  <c:v>5.6099999999999997E-2</c:v>
                </c:pt>
                <c:pt idx="2">
                  <c:v>6.4100000000000004E-2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7-4933-8BE0-4F6038CEF94A}"/>
            </c:ext>
          </c:extLst>
        </c:ser>
        <c:ser>
          <c:idx val="3"/>
          <c:order val="3"/>
          <c:tx>
            <c:strRef>
              <c:f>'[357086661_中学校_基本集計.xlsx]生徒質問紙集計(データ)'!$AE$4</c:f>
              <c:strCache>
                <c:ptCount val="1"/>
                <c:pt idx="0">
                  <c:v>4.大切ではない</c:v>
                </c:pt>
              </c:strCache>
            </c:strRef>
          </c:tx>
          <c:spPr>
            <a:pattFill prst="narVert">
              <a:fgClr>
                <a:srgbClr val="FFFF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'[357086661_中学校_基本集計.xlsx]生徒質問紙集計(データ)'!$B$5:$B$7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'[357086661_中学校_基本集計.xlsx]生徒質問紙集計(データ)'!$AE$5:$AE$7</c:f>
              <c:numCache>
                <c:formatCode>0.0%</c:formatCode>
                <c:ptCount val="3"/>
                <c:pt idx="0">
                  <c:v>1.55E-2</c:v>
                </c:pt>
                <c:pt idx="1">
                  <c:v>1.9599999999999999E-2</c:v>
                </c:pt>
                <c:pt idx="2">
                  <c:v>1.66E-2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7-4933-8BE0-4F6038CEF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 w="6350"/>
          </c:spPr>
        </c:serLines>
        <c:axId val="68976000"/>
        <c:axId val="68998272"/>
      </c:barChart>
      <c:catAx>
        <c:axId val="68976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latin typeface="+mn-ea"/>
                <a:ea typeface="+mn-ea"/>
                <a:cs typeface="メイリオ" panose="020B0604030504040204" pitchFamily="50" charset="-128"/>
              </a:defRPr>
            </a:pPr>
            <a:endParaRPr lang="ja-JP"/>
          </a:p>
        </c:txPr>
        <c:crossAx val="68998272"/>
        <c:crosses val="autoZero"/>
        <c:auto val="1"/>
        <c:lblAlgn val="ctr"/>
        <c:lblOffset val="100"/>
        <c:noMultiLvlLbl val="0"/>
      </c:catAx>
      <c:valAx>
        <c:axId val="68998272"/>
        <c:scaling>
          <c:orientation val="minMax"/>
          <c:max val="1"/>
          <c:min val="0"/>
        </c:scaling>
        <c:delete val="0"/>
        <c:axPos val="t"/>
        <c:majorGridlines>
          <c:spPr>
            <a:ln w="6350">
              <a:solidFill>
                <a:schemeClr val="tx1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high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7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8976000"/>
        <c:crosses val="autoZero"/>
        <c:crossBetween val="between"/>
        <c:majorUnit val="0.2"/>
      </c:valAx>
      <c:spPr>
        <a:ln w="6350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4571349553613286"/>
          <c:y val="3.3305062061019394E-2"/>
          <c:w val="0.8542865795362542"/>
          <c:h val="0.16860525301470183"/>
        </c:manualLayout>
      </c:layout>
      <c:overlay val="0"/>
      <c:txPr>
        <a:bodyPr/>
        <a:lstStyle/>
        <a:p>
          <a:pPr>
            <a:defRPr sz="1000">
              <a:latin typeface="+mn-ea"/>
              <a:ea typeface="+mn-ea"/>
              <a:cs typeface="メイリオ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ln w="6350"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lang="ja-JP" altLang="en-US" sz="1800" b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女子</a:t>
            </a:r>
          </a:p>
        </c:rich>
      </c:tx>
      <c:layout>
        <c:manualLayout>
          <c:xMode val="edge"/>
          <c:yMode val="edge"/>
          <c:x val="2.1212121212121213E-2"/>
          <c:y val="1.014731385108340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80201461303826"/>
          <c:y val="0.21893875153717673"/>
          <c:w val="0.74383343973895155"/>
          <c:h val="0.626599805308734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'[357086661_中学校_基本集計.xlsx]生徒質問紙集計(データ)'!$AB$4</c:f>
              <c:strCache>
                <c:ptCount val="1"/>
                <c:pt idx="0">
                  <c:v>1.大切</c:v>
                </c:pt>
              </c:strCache>
            </c:strRef>
          </c:tx>
          <c:spPr>
            <a:pattFill prst="pct30">
              <a:fgClr>
                <a:srgbClr val="FF00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'[357086661_中学校_基本集計.xlsx]生徒質問紙集計(データ)'!$B$8:$B$10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'[357086661_中学校_基本集計.xlsx]生徒質問紙集計(データ)'!$AB$8:$AB$10</c:f>
              <c:numCache>
                <c:formatCode>0.0%</c:formatCode>
                <c:ptCount val="3"/>
                <c:pt idx="0">
                  <c:v>0.5544</c:v>
                </c:pt>
                <c:pt idx="1">
                  <c:v>0.54330000000000001</c:v>
                </c:pt>
                <c:pt idx="2">
                  <c:v>0.51259999999999994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1F-4E15-B6A0-30DA2BE7736D}"/>
            </c:ext>
          </c:extLst>
        </c:ser>
        <c:ser>
          <c:idx val="1"/>
          <c:order val="1"/>
          <c:tx>
            <c:strRef>
              <c:f>'[357086661_中学校_基本集計.xlsx]生徒質問紙集計(データ)'!$AC$4</c:f>
              <c:strCache>
                <c:ptCount val="1"/>
                <c:pt idx="0">
                  <c:v>2.やや大切</c:v>
                </c:pt>
              </c:strCache>
            </c:strRef>
          </c:tx>
          <c:spPr>
            <a:pattFill prst="pct80">
              <a:fgClr>
                <a:schemeClr val="accent6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'[357086661_中学校_基本集計.xlsx]生徒質問紙集計(データ)'!$B$8:$B$10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'[357086661_中学校_基本集計.xlsx]生徒質問紙集計(データ)'!$AC$8:$AC$10</c:f>
              <c:numCache>
                <c:formatCode>0.0%</c:formatCode>
                <c:ptCount val="3"/>
                <c:pt idx="0">
                  <c:v>0.34</c:v>
                </c:pt>
                <c:pt idx="1">
                  <c:v>0.3417</c:v>
                </c:pt>
                <c:pt idx="2">
                  <c:v>0.35010000000000002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1F-4E15-B6A0-30DA2BE7736D}"/>
            </c:ext>
          </c:extLst>
        </c:ser>
        <c:ser>
          <c:idx val="2"/>
          <c:order val="2"/>
          <c:tx>
            <c:strRef>
              <c:f>'[357086661_中学校_基本集計.xlsx]生徒質問紙集計(データ)'!$AD$4</c:f>
              <c:strCache>
                <c:ptCount val="1"/>
                <c:pt idx="0">
                  <c:v>3.あまり大切ではない</c:v>
                </c:pt>
              </c:strCache>
            </c:strRef>
          </c:tx>
          <c:spPr>
            <a:pattFill prst="dkDnDiag">
              <a:fgClr>
                <a:srgbClr val="CCCC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'[357086661_中学校_基本集計.xlsx]生徒質問紙集計(データ)'!$B$8:$B$10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'[357086661_中学校_基本集計.xlsx]生徒質問紙集計(データ)'!$AD$8:$AD$10</c:f>
              <c:numCache>
                <c:formatCode>0.0%</c:formatCode>
                <c:ptCount val="3"/>
                <c:pt idx="0">
                  <c:v>8.72E-2</c:v>
                </c:pt>
                <c:pt idx="1">
                  <c:v>9.1999999999999998E-2</c:v>
                </c:pt>
                <c:pt idx="2">
                  <c:v>0.12130000000000001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1F-4E15-B6A0-30DA2BE7736D}"/>
            </c:ext>
          </c:extLst>
        </c:ser>
        <c:ser>
          <c:idx val="3"/>
          <c:order val="3"/>
          <c:tx>
            <c:strRef>
              <c:f>'[357086661_中学校_基本集計.xlsx]生徒質問紙集計(データ)'!$AE$4</c:f>
              <c:strCache>
                <c:ptCount val="1"/>
                <c:pt idx="0">
                  <c:v>4.大切ではない</c:v>
                </c:pt>
              </c:strCache>
            </c:strRef>
          </c:tx>
          <c:spPr>
            <a:pattFill prst="narVert">
              <a:fgClr>
                <a:srgbClr val="FFFF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'[357086661_中学校_基本集計.xlsx]生徒質問紙集計(データ)'!$B$8:$B$10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'[357086661_中学校_基本集計.xlsx]生徒質問紙集計(データ)'!$AE$8:$AE$10</c:f>
              <c:numCache>
                <c:formatCode>0.0%</c:formatCode>
                <c:ptCount val="3"/>
                <c:pt idx="0">
                  <c:v>1.83E-2</c:v>
                </c:pt>
                <c:pt idx="1">
                  <c:v>2.3E-2</c:v>
                </c:pt>
                <c:pt idx="2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1F-4E15-B6A0-30DA2BE77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 w="6350"/>
          </c:spPr>
        </c:serLines>
        <c:axId val="69166592"/>
        <c:axId val="69168128"/>
      </c:barChart>
      <c:catAx>
        <c:axId val="69166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latin typeface="+mn-ea"/>
                <a:ea typeface="+mn-ea"/>
                <a:cs typeface="メイリオ" panose="020B0604030504040204" pitchFamily="50" charset="-128"/>
              </a:defRPr>
            </a:pPr>
            <a:endParaRPr lang="ja-JP"/>
          </a:p>
        </c:txPr>
        <c:crossAx val="69168128"/>
        <c:crosses val="autoZero"/>
        <c:auto val="1"/>
        <c:lblAlgn val="ctr"/>
        <c:lblOffset val="100"/>
        <c:noMultiLvlLbl val="0"/>
      </c:catAx>
      <c:valAx>
        <c:axId val="69168128"/>
        <c:scaling>
          <c:orientation val="minMax"/>
          <c:max val="1"/>
          <c:min val="0"/>
        </c:scaling>
        <c:delete val="0"/>
        <c:axPos val="t"/>
        <c:majorGridlines>
          <c:spPr>
            <a:ln w="6350">
              <a:solidFill>
                <a:schemeClr val="tx1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high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7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9166592"/>
        <c:crosses val="autoZero"/>
        <c:crossBetween val="between"/>
        <c:majorUnit val="0.2"/>
      </c:valAx>
      <c:spPr>
        <a:ln w="6350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4280035941453265"/>
          <c:y val="5.1780519060703321E-2"/>
          <c:w val="0.85719964058546738"/>
          <c:h val="0.14685822124320766"/>
        </c:manualLayout>
      </c:layout>
      <c:overlay val="0"/>
      <c:txPr>
        <a:bodyPr/>
        <a:lstStyle/>
        <a:p>
          <a:pPr>
            <a:defRPr sz="1000">
              <a:latin typeface="+mn-ea"/>
              <a:ea typeface="+mn-ea"/>
              <a:cs typeface="メイリオ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ln w="6350"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+mn-ea"/>
                <a:ea typeface="+mn-ea"/>
                <a:cs typeface="メイリオ" panose="020B0604030504040204" pitchFamily="50" charset="-128"/>
              </a:defRPr>
            </a:pPr>
            <a:r>
              <a:rPr lang="ja-JP" altLang="en-US" sz="1800" b="0">
                <a:latin typeface="+mn-ea"/>
                <a:ea typeface="+mn-ea"/>
                <a:cs typeface="メイリオ" panose="020B0604030504040204" pitchFamily="50" charset="-128"/>
              </a:rPr>
              <a:t>男子</a:t>
            </a:r>
          </a:p>
        </c:rich>
      </c:tx>
      <c:layout>
        <c:manualLayout>
          <c:xMode val="edge"/>
          <c:yMode val="edge"/>
          <c:x val="2.4208236329398027E-2"/>
          <c:y val="1.014731385108340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805482436406"/>
          <c:y val="0.21893875153717673"/>
          <c:w val="0.7453303600917226"/>
          <c:h val="0.626599805308734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'生徒質問紙集計(データ)'!$D$4</c:f>
              <c:strCache>
                <c:ptCount val="1"/>
                <c:pt idx="0">
                  <c:v>1.好き</c:v>
                </c:pt>
              </c:strCache>
            </c:strRef>
          </c:tx>
          <c:spPr>
            <a:pattFill prst="pct30">
              <a:fgClr>
                <a:srgbClr val="FF00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'生徒質問紙集計(データ)'!$D$5:$D$7</c:f>
              <c:numCache>
                <c:formatCode>0.0%</c:formatCode>
                <c:ptCount val="3"/>
                <c:pt idx="0">
                  <c:v>0.60560000000000003</c:v>
                </c:pt>
                <c:pt idx="1">
                  <c:v>0.58930000000000005</c:v>
                </c:pt>
                <c:pt idx="2">
                  <c:v>0.56189999999999996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E-49EC-9307-C6CCEC380561}"/>
            </c:ext>
          </c:extLst>
        </c:ser>
        <c:ser>
          <c:idx val="1"/>
          <c:order val="1"/>
          <c:tx>
            <c:strRef>
              <c:f>'生徒質問紙集計(データ)'!$E$4</c:f>
              <c:strCache>
                <c:ptCount val="1"/>
                <c:pt idx="0">
                  <c:v>2.やや好き</c:v>
                </c:pt>
              </c:strCache>
            </c:strRef>
          </c:tx>
          <c:spPr>
            <a:pattFill prst="pct80">
              <a:fgClr>
                <a:schemeClr val="accent6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'生徒質問紙集計(データ)'!$E$5:$E$7</c:f>
              <c:numCache>
                <c:formatCode>0.0%</c:formatCode>
                <c:ptCount val="3"/>
                <c:pt idx="0">
                  <c:v>0.26929999999999998</c:v>
                </c:pt>
                <c:pt idx="1">
                  <c:v>0.26889999999999997</c:v>
                </c:pt>
                <c:pt idx="2">
                  <c:v>0.26669999999999999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E-49EC-9307-C6CCEC380561}"/>
            </c:ext>
          </c:extLst>
        </c:ser>
        <c:ser>
          <c:idx val="2"/>
          <c:order val="2"/>
          <c:tx>
            <c:strRef>
              <c:f>'生徒質問紙集計(データ)'!$F$4</c:f>
              <c:strCache>
                <c:ptCount val="1"/>
                <c:pt idx="0">
                  <c:v>3.やや嫌い</c:v>
                </c:pt>
              </c:strCache>
            </c:strRef>
          </c:tx>
          <c:spPr>
            <a:pattFill prst="dkDnDiag">
              <a:fgClr>
                <a:srgbClr val="CCCC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'生徒質問紙集計(データ)'!$F$5:$F$7</c:f>
              <c:numCache>
                <c:formatCode>0.0%</c:formatCode>
                <c:ptCount val="3"/>
                <c:pt idx="0">
                  <c:v>8.6499999999999994E-2</c:v>
                </c:pt>
                <c:pt idx="1">
                  <c:v>9.2299999999999993E-2</c:v>
                </c:pt>
                <c:pt idx="2">
                  <c:v>0.12620000000000001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E-49EC-9307-C6CCEC380561}"/>
            </c:ext>
          </c:extLst>
        </c:ser>
        <c:ser>
          <c:idx val="3"/>
          <c:order val="3"/>
          <c:tx>
            <c:strRef>
              <c:f>'生徒質問紙集計(データ)'!$G$4</c:f>
              <c:strCache>
                <c:ptCount val="1"/>
                <c:pt idx="0">
                  <c:v>4.嫌い</c:v>
                </c:pt>
              </c:strCache>
            </c:strRef>
          </c:tx>
          <c:spPr>
            <a:pattFill prst="narVert">
              <a:fgClr>
                <a:srgbClr val="FFFF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'生徒質問紙集計(データ)'!$G$5:$G$7</c:f>
              <c:numCache>
                <c:formatCode>0.0%</c:formatCode>
                <c:ptCount val="3"/>
                <c:pt idx="0">
                  <c:v>3.8600000000000002E-2</c:v>
                </c:pt>
                <c:pt idx="1">
                  <c:v>4.9500000000000002E-2</c:v>
                </c:pt>
                <c:pt idx="2">
                  <c:v>4.5199999999999997E-2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5E-49EC-9307-C6CCEC380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 w="6350"/>
          </c:spPr>
        </c:serLines>
        <c:axId val="68455808"/>
        <c:axId val="68469888"/>
      </c:barChart>
      <c:catAx>
        <c:axId val="684558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+mn-ea"/>
                <a:ea typeface="+mn-ea"/>
                <a:cs typeface="メイリオ" panose="020B0604030504040204" pitchFamily="50" charset="-128"/>
              </a:defRPr>
            </a:pPr>
            <a:endParaRPr lang="ja-JP"/>
          </a:p>
        </c:txPr>
        <c:crossAx val="68469888"/>
        <c:crosses val="autoZero"/>
        <c:auto val="1"/>
        <c:lblAlgn val="ctr"/>
        <c:lblOffset val="100"/>
        <c:noMultiLvlLbl val="0"/>
      </c:catAx>
      <c:valAx>
        <c:axId val="68469888"/>
        <c:scaling>
          <c:orientation val="minMax"/>
          <c:max val="1"/>
          <c:min val="0"/>
        </c:scaling>
        <c:delete val="0"/>
        <c:axPos val="t"/>
        <c:majorGridlines>
          <c:spPr>
            <a:ln w="6350">
              <a:solidFill>
                <a:schemeClr val="tx1"/>
              </a:solidFill>
              <a:prstDash val="sysDash"/>
            </a:ln>
          </c:spPr>
        </c:majorGridlines>
        <c:numFmt formatCode="0%" sourceLinked="0"/>
        <c:majorTickMark val="out"/>
        <c:minorTickMark val="none"/>
        <c:tickLblPos val="high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7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8455808"/>
        <c:crosses val="autoZero"/>
        <c:crossBetween val="between"/>
        <c:majorUnit val="0.2"/>
      </c:valAx>
      <c:spPr>
        <a:ln w="6350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4571349553613286"/>
          <c:y val="3.3305062061019394E-2"/>
          <c:w val="0.80207864641809345"/>
          <c:h val="0.16860525301470183"/>
        </c:manualLayout>
      </c:layout>
      <c:overlay val="0"/>
      <c:txPr>
        <a:bodyPr/>
        <a:lstStyle/>
        <a:p>
          <a:pPr>
            <a:defRPr sz="1000">
              <a:latin typeface="+mn-ea"/>
              <a:ea typeface="+mn-ea"/>
              <a:cs typeface="メイリオ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ln w="6350"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+mn-ea"/>
                <a:ea typeface="+mn-ea"/>
                <a:cs typeface="メイリオ" panose="020B0604030504040204" pitchFamily="50" charset="-128"/>
              </a:defRPr>
            </a:pPr>
            <a:r>
              <a:rPr lang="ja-JP" altLang="en-US" sz="1800" b="0">
                <a:latin typeface="+mn-ea"/>
                <a:ea typeface="+mn-ea"/>
                <a:cs typeface="メイリオ" panose="020B0604030504040204" pitchFamily="50" charset="-128"/>
              </a:rPr>
              <a:t>女子</a:t>
            </a:r>
          </a:p>
        </c:rich>
      </c:tx>
      <c:layout>
        <c:manualLayout>
          <c:xMode val="edge"/>
          <c:yMode val="edge"/>
          <c:x val="2.1212121212121213E-2"/>
          <c:y val="1.014731385108340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942706486013573"/>
          <c:y val="0.21893875153717673"/>
          <c:w val="0.74720815303492472"/>
          <c:h val="0.6265998053087342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'生徒質問紙集計(データ)'!$D$4</c:f>
              <c:strCache>
                <c:ptCount val="1"/>
                <c:pt idx="0">
                  <c:v>1.好き</c:v>
                </c:pt>
              </c:strCache>
            </c:strRef>
          </c:tx>
          <c:spPr>
            <a:pattFill prst="pct30">
              <a:fgClr>
                <a:srgbClr val="FF00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'生徒質問紙集計(データ)'!$D$8:$D$10</c:f>
              <c:numCache>
                <c:formatCode>0.0%</c:formatCode>
                <c:ptCount val="3"/>
                <c:pt idx="0">
                  <c:v>0.43</c:v>
                </c:pt>
                <c:pt idx="1">
                  <c:v>0.4138</c:v>
                </c:pt>
                <c:pt idx="2">
                  <c:v>0.35010000000000002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4-46FC-8E94-4933CDBD9848}"/>
            </c:ext>
          </c:extLst>
        </c:ser>
        <c:ser>
          <c:idx val="1"/>
          <c:order val="1"/>
          <c:tx>
            <c:strRef>
              <c:f>'生徒質問紙集計(データ)'!$E$4</c:f>
              <c:strCache>
                <c:ptCount val="1"/>
                <c:pt idx="0">
                  <c:v>2.やや好き</c:v>
                </c:pt>
              </c:strCache>
            </c:strRef>
          </c:tx>
          <c:spPr>
            <a:pattFill prst="pct80">
              <a:fgClr>
                <a:schemeClr val="accent6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'生徒質問紙集計(データ)'!$E$8:$E$10</c:f>
              <c:numCache>
                <c:formatCode>0.0%</c:formatCode>
                <c:ptCount val="3"/>
                <c:pt idx="0">
                  <c:v>0.32450000000000001</c:v>
                </c:pt>
                <c:pt idx="1">
                  <c:v>0.31359999999999999</c:v>
                </c:pt>
                <c:pt idx="2">
                  <c:v>0.32490000000000002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54-46FC-8E94-4933CDBD9848}"/>
            </c:ext>
          </c:extLst>
        </c:ser>
        <c:ser>
          <c:idx val="2"/>
          <c:order val="2"/>
          <c:tx>
            <c:strRef>
              <c:f>'生徒質問紙集計(データ)'!$F$4</c:f>
              <c:strCache>
                <c:ptCount val="1"/>
                <c:pt idx="0">
                  <c:v>3.やや嫌い</c:v>
                </c:pt>
              </c:strCache>
            </c:strRef>
          </c:tx>
          <c:spPr>
            <a:pattFill prst="dkDnDiag">
              <a:fgClr>
                <a:srgbClr val="CCCC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'生徒質問紙集計(データ)'!$F$8:$F$10</c:f>
              <c:numCache>
                <c:formatCode>0.0%</c:formatCode>
                <c:ptCount val="3"/>
                <c:pt idx="0">
                  <c:v>0.1704</c:v>
                </c:pt>
                <c:pt idx="1">
                  <c:v>0.17680000000000001</c:v>
                </c:pt>
                <c:pt idx="2">
                  <c:v>0.2082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54-46FC-8E94-4933CDBD9848}"/>
            </c:ext>
          </c:extLst>
        </c:ser>
        <c:ser>
          <c:idx val="3"/>
          <c:order val="3"/>
          <c:tx>
            <c:strRef>
              <c:f>'生徒質問紙集計(データ)'!$G$4</c:f>
              <c:strCache>
                <c:ptCount val="1"/>
                <c:pt idx="0">
                  <c:v>4.嫌い</c:v>
                </c:pt>
              </c:strCache>
            </c:strRef>
          </c:tx>
          <c:spPr>
            <a:pattFill prst="narVert">
              <a:fgClr>
                <a:srgbClr val="FFFF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'生徒質問紙集計(データ)'!$G$8:$G$10</c:f>
              <c:numCache>
                <c:formatCode>0.0%</c:formatCode>
                <c:ptCount val="3"/>
                <c:pt idx="0">
                  <c:v>7.5200000000000003E-2</c:v>
                </c:pt>
                <c:pt idx="1">
                  <c:v>9.5799999999999996E-2</c:v>
                </c:pt>
                <c:pt idx="2">
                  <c:v>0.1167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54-46FC-8E94-4933CDBD9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 w="6350"/>
          </c:spPr>
        </c:serLines>
        <c:axId val="68527616"/>
        <c:axId val="68529152"/>
      </c:barChart>
      <c:catAx>
        <c:axId val="68527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900">
                <a:latin typeface="+mn-ea"/>
                <a:ea typeface="+mn-ea"/>
                <a:cs typeface="メイリオ" panose="020B0604030504040204" pitchFamily="50" charset="-128"/>
              </a:defRPr>
            </a:pPr>
            <a:endParaRPr lang="ja-JP"/>
          </a:p>
        </c:txPr>
        <c:crossAx val="68529152"/>
        <c:crosses val="autoZero"/>
        <c:auto val="1"/>
        <c:lblAlgn val="ctr"/>
        <c:lblOffset val="100"/>
        <c:noMultiLvlLbl val="0"/>
      </c:catAx>
      <c:valAx>
        <c:axId val="68529152"/>
        <c:scaling>
          <c:orientation val="minMax"/>
          <c:max val="1"/>
          <c:min val="0"/>
        </c:scaling>
        <c:delete val="0"/>
        <c:axPos val="t"/>
        <c:majorGridlines>
          <c:spPr>
            <a:ln w="6350">
              <a:solidFill>
                <a:schemeClr val="tx1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high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7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68527616"/>
        <c:crosses val="autoZero"/>
        <c:crossBetween val="between"/>
        <c:majorUnit val="0.2"/>
      </c:valAx>
      <c:spPr>
        <a:ln w="6350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4280035941453265"/>
          <c:y val="5.1780519060703321E-2"/>
          <c:w val="0.80151061799093282"/>
          <c:h val="0.14685822124320766"/>
        </c:manualLayout>
      </c:layout>
      <c:overlay val="0"/>
      <c:txPr>
        <a:bodyPr/>
        <a:lstStyle/>
        <a:p>
          <a:pPr>
            <a:defRPr sz="1000">
              <a:latin typeface="+mn-ea"/>
              <a:ea typeface="+mn-ea"/>
              <a:cs typeface="メイリオ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ln w="6350"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>
                <a:latin typeface="+mn-ea"/>
                <a:ea typeface="+mn-ea"/>
                <a:cs typeface="メイリオ" panose="020B0604030504040204" pitchFamily="50" charset="-128"/>
              </a:defRPr>
            </a:pPr>
            <a:r>
              <a:rPr lang="ja-JP" altLang="en-US" sz="1800" b="0">
                <a:latin typeface="+mn-ea"/>
                <a:ea typeface="+mn-ea"/>
                <a:cs typeface="メイリオ" panose="020B0604030504040204" pitchFamily="50" charset="-128"/>
              </a:rPr>
              <a:t>男子</a:t>
            </a:r>
          </a:p>
        </c:rich>
      </c:tx>
      <c:layout>
        <c:manualLayout>
          <c:xMode val="edge"/>
          <c:yMode val="edge"/>
          <c:x val="2.4208236329398027E-2"/>
          <c:y val="1.014731385108340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07634769965611"/>
          <c:y val="0.21087426284336877"/>
          <c:w val="0.75609155674451711"/>
          <c:h val="0.634664316316791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'生徒質問紙集計(データ)'!$CQ$4</c:f>
              <c:strCache>
                <c:ptCount val="1"/>
                <c:pt idx="0">
                  <c:v>1.よくある</c:v>
                </c:pt>
              </c:strCache>
            </c:strRef>
          </c:tx>
          <c:spPr>
            <a:pattFill prst="pct30">
              <a:fgClr>
                <a:srgbClr val="FF00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'生徒質問紙集計(データ)'!$CQ$5:$CQ$7</c:f>
              <c:numCache>
                <c:formatCode>0.0%</c:formatCode>
                <c:ptCount val="3"/>
                <c:pt idx="0">
                  <c:v>0.32650000000000001</c:v>
                </c:pt>
                <c:pt idx="1">
                  <c:v>0.3362</c:v>
                </c:pt>
                <c:pt idx="2">
                  <c:v>0.33979999999999999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4-414A-8A7A-46D4176E06BA}"/>
            </c:ext>
          </c:extLst>
        </c:ser>
        <c:ser>
          <c:idx val="1"/>
          <c:order val="1"/>
          <c:tx>
            <c:strRef>
              <c:f>'生徒質問紙集計(データ)'!$CR$4</c:f>
              <c:strCache>
                <c:ptCount val="1"/>
                <c:pt idx="0">
                  <c:v>2.時々ある</c:v>
                </c:pt>
              </c:strCache>
            </c:strRef>
          </c:tx>
          <c:spPr>
            <a:pattFill prst="pct80">
              <a:fgClr>
                <a:schemeClr val="accent6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'生徒質問紙集計(データ)'!$CR$5:$CR$7</c:f>
              <c:numCache>
                <c:formatCode>0.0%</c:formatCode>
                <c:ptCount val="3"/>
                <c:pt idx="0">
                  <c:v>0.33329999999999999</c:v>
                </c:pt>
                <c:pt idx="1">
                  <c:v>0.32400000000000001</c:v>
                </c:pt>
                <c:pt idx="2">
                  <c:v>0.29160000000000003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A4-414A-8A7A-46D4176E06BA}"/>
            </c:ext>
          </c:extLst>
        </c:ser>
        <c:ser>
          <c:idx val="2"/>
          <c:order val="2"/>
          <c:tx>
            <c:strRef>
              <c:f>'生徒質問紙集計(データ)'!$CS$4</c:f>
              <c:strCache>
                <c:ptCount val="1"/>
                <c:pt idx="0">
                  <c:v>3.あまりない</c:v>
                </c:pt>
              </c:strCache>
            </c:strRef>
          </c:tx>
          <c:spPr>
            <a:pattFill prst="dkDnDiag">
              <a:fgClr>
                <a:srgbClr val="CCCC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'生徒質問紙集計(データ)'!$CS$5:$CS$7</c:f>
              <c:numCache>
                <c:formatCode>0.0%</c:formatCode>
                <c:ptCount val="3"/>
                <c:pt idx="0">
                  <c:v>0.20780000000000001</c:v>
                </c:pt>
                <c:pt idx="1">
                  <c:v>0.20430000000000001</c:v>
                </c:pt>
                <c:pt idx="2">
                  <c:v>0.21690000000000001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A4-414A-8A7A-46D4176E06BA}"/>
            </c:ext>
          </c:extLst>
        </c:ser>
        <c:ser>
          <c:idx val="3"/>
          <c:order val="3"/>
          <c:tx>
            <c:strRef>
              <c:f>'生徒質問紙集計(データ)'!$CT$4</c:f>
              <c:strCache>
                <c:ptCount val="1"/>
                <c:pt idx="0">
                  <c:v>4.まったくない</c:v>
                </c:pt>
              </c:strCache>
            </c:strRef>
          </c:tx>
          <c:spPr>
            <a:pattFill prst="narVert">
              <a:fgClr>
                <a:srgbClr val="FFFF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'生徒質問紙集計(データ)'!$B$5:$B$7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'生徒質問紙集計(データ)'!$CT$5:$CT$7</c:f>
              <c:numCache>
                <c:formatCode>0.0%</c:formatCode>
                <c:ptCount val="3"/>
                <c:pt idx="0">
                  <c:v>0.13239999999999999</c:v>
                </c:pt>
                <c:pt idx="1">
                  <c:v>0.13550000000000001</c:v>
                </c:pt>
                <c:pt idx="2">
                  <c:v>0.15179999999999999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A4-414A-8A7A-46D4176E0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 w="6350"/>
          </c:spPr>
        </c:serLines>
        <c:axId val="71297280"/>
        <c:axId val="71303168"/>
      </c:barChart>
      <c:catAx>
        <c:axId val="712972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latin typeface="+mn-ea"/>
                <a:ea typeface="+mn-ea"/>
                <a:cs typeface="メイリオ" panose="020B0604030504040204" pitchFamily="50" charset="-128"/>
              </a:defRPr>
            </a:pPr>
            <a:endParaRPr lang="ja-JP"/>
          </a:p>
        </c:txPr>
        <c:crossAx val="71303168"/>
        <c:crosses val="autoZero"/>
        <c:auto val="1"/>
        <c:lblAlgn val="ctr"/>
        <c:lblOffset val="100"/>
        <c:noMultiLvlLbl val="0"/>
      </c:catAx>
      <c:valAx>
        <c:axId val="71303168"/>
        <c:scaling>
          <c:orientation val="minMax"/>
          <c:max val="1"/>
          <c:min val="0"/>
        </c:scaling>
        <c:delete val="0"/>
        <c:axPos val="t"/>
        <c:majorGridlines>
          <c:spPr>
            <a:ln w="6350">
              <a:solidFill>
                <a:schemeClr val="tx1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high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7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71297280"/>
        <c:crosses val="autoZero"/>
        <c:crossBetween val="between"/>
        <c:majorUnit val="0.2"/>
      </c:valAx>
      <c:spPr>
        <a:ln w="6350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3967568317948195"/>
          <c:y val="3.3305062061019394E-2"/>
          <c:w val="0.86032431682051802"/>
          <c:h val="0.14419345682406856"/>
        </c:manualLayout>
      </c:layout>
      <c:overlay val="0"/>
      <c:txPr>
        <a:bodyPr/>
        <a:lstStyle/>
        <a:p>
          <a:pPr>
            <a:defRPr sz="1000">
              <a:latin typeface="+mn-ea"/>
              <a:ea typeface="+mn-ea"/>
              <a:cs typeface="メイリオ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ln w="6350"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>
                <a:latin typeface="+mn-ea"/>
                <a:ea typeface="+mn-ea"/>
                <a:cs typeface="メイリオ" panose="020B0604030504040204" pitchFamily="50" charset="-128"/>
              </a:defRPr>
            </a:pPr>
            <a:r>
              <a:rPr lang="ja-JP" altLang="en-US" sz="1800" b="0" dirty="0">
                <a:latin typeface="+mn-ea"/>
                <a:ea typeface="+mn-ea"/>
                <a:cs typeface="メイリオ" panose="020B0604030504040204" pitchFamily="50" charset="-128"/>
              </a:rPr>
              <a:t>女子</a:t>
            </a:r>
          </a:p>
        </c:rich>
      </c:tx>
      <c:layout>
        <c:manualLayout>
          <c:xMode val="edge"/>
          <c:yMode val="edge"/>
          <c:x val="2.4208236329398027E-2"/>
          <c:y val="1.014731385108340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465984950673434"/>
          <c:y val="0.21087426284336877"/>
          <c:w val="0.75219518423434395"/>
          <c:h val="0.634664316316791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'生徒質問紙集計(データ)'!$CQ$4</c:f>
              <c:strCache>
                <c:ptCount val="1"/>
                <c:pt idx="0">
                  <c:v>1.よくある</c:v>
                </c:pt>
              </c:strCache>
            </c:strRef>
          </c:tx>
          <c:spPr>
            <a:pattFill prst="pct30">
              <a:fgClr>
                <a:srgbClr val="FF00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'生徒質問紙集計(データ)'!$CQ$8:$CQ$10</c:f>
              <c:numCache>
                <c:formatCode>0.0%</c:formatCode>
                <c:ptCount val="3"/>
                <c:pt idx="0">
                  <c:v>0.18290000000000001</c:v>
                </c:pt>
                <c:pt idx="1">
                  <c:v>0.192</c:v>
                </c:pt>
                <c:pt idx="2">
                  <c:v>0.1671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A0-4330-A236-162F33F22A75}"/>
            </c:ext>
          </c:extLst>
        </c:ser>
        <c:ser>
          <c:idx val="1"/>
          <c:order val="1"/>
          <c:tx>
            <c:strRef>
              <c:f>'生徒質問紙集計(データ)'!$CR$4</c:f>
              <c:strCache>
                <c:ptCount val="1"/>
                <c:pt idx="0">
                  <c:v>2.時々ある</c:v>
                </c:pt>
              </c:strCache>
            </c:strRef>
          </c:tx>
          <c:spPr>
            <a:pattFill prst="pct80">
              <a:fgClr>
                <a:schemeClr val="accent6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'生徒質問紙集計(データ)'!$CR$8:$CR$10</c:f>
              <c:numCache>
                <c:formatCode>0.0%</c:formatCode>
                <c:ptCount val="3"/>
                <c:pt idx="0">
                  <c:v>0.35799999999999998</c:v>
                </c:pt>
                <c:pt idx="1">
                  <c:v>0.35599999999999998</c:v>
                </c:pt>
                <c:pt idx="2">
                  <c:v>0.3039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A0-4330-A236-162F33F22A75}"/>
            </c:ext>
          </c:extLst>
        </c:ser>
        <c:ser>
          <c:idx val="2"/>
          <c:order val="2"/>
          <c:tx>
            <c:strRef>
              <c:f>'生徒質問紙集計(データ)'!$CS$4</c:f>
              <c:strCache>
                <c:ptCount val="1"/>
                <c:pt idx="0">
                  <c:v>3.あまりない</c:v>
                </c:pt>
              </c:strCache>
            </c:strRef>
          </c:tx>
          <c:spPr>
            <a:pattFill prst="dkDnDiag">
              <a:fgClr>
                <a:srgbClr val="CCCC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'生徒質問紙集計(データ)'!$CS$8:$CS$10</c:f>
              <c:numCache>
                <c:formatCode>0.0%</c:formatCode>
                <c:ptCount val="3"/>
                <c:pt idx="0">
                  <c:v>0.2828</c:v>
                </c:pt>
                <c:pt idx="1">
                  <c:v>0.2752</c:v>
                </c:pt>
                <c:pt idx="2">
                  <c:v>0.2923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A0-4330-A236-162F33F22A75}"/>
            </c:ext>
          </c:extLst>
        </c:ser>
        <c:ser>
          <c:idx val="3"/>
          <c:order val="3"/>
          <c:tx>
            <c:strRef>
              <c:f>'生徒質問紙集計(データ)'!$CT$4</c:f>
              <c:strCache>
                <c:ptCount val="1"/>
                <c:pt idx="0">
                  <c:v>4.まったくない</c:v>
                </c:pt>
              </c:strCache>
            </c:strRef>
          </c:tx>
          <c:spPr>
            <a:pattFill prst="narVert">
              <a:fgClr>
                <a:srgbClr val="FFFF0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'生徒質問紙集計(データ)'!$B$8:$B$10</c:f>
              <c:strCache>
                <c:ptCount val="3"/>
                <c:pt idx="0">
                  <c:v>全国</c:v>
                </c:pt>
                <c:pt idx="1">
                  <c:v>大阪府</c:v>
                </c:pt>
                <c:pt idx="2">
                  <c:v>守口市</c:v>
                </c:pt>
              </c:strCache>
            </c:strRef>
          </c:cat>
          <c:val>
            <c:numRef>
              <c:f>'生徒質問紙集計(データ)'!$CT$8:$CT$10</c:f>
              <c:numCache>
                <c:formatCode>0.0%</c:formatCode>
                <c:ptCount val="3"/>
                <c:pt idx="0">
                  <c:v>0.17630000000000001</c:v>
                </c:pt>
                <c:pt idx="1">
                  <c:v>0.1769</c:v>
                </c:pt>
                <c:pt idx="2">
                  <c:v>0.23669999999999999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A0-4330-A236-162F33F22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 w="6350"/>
          </c:spPr>
        </c:serLines>
        <c:axId val="71435008"/>
        <c:axId val="71436544"/>
      </c:barChart>
      <c:catAx>
        <c:axId val="71435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000">
                <a:latin typeface="+mn-ea"/>
                <a:ea typeface="+mn-ea"/>
                <a:cs typeface="メイリオ" panose="020B0604030504040204" pitchFamily="50" charset="-128"/>
              </a:defRPr>
            </a:pPr>
            <a:endParaRPr lang="ja-JP"/>
          </a:p>
        </c:txPr>
        <c:crossAx val="71436544"/>
        <c:crosses val="autoZero"/>
        <c:auto val="1"/>
        <c:lblAlgn val="ctr"/>
        <c:lblOffset val="100"/>
        <c:noMultiLvlLbl val="0"/>
      </c:catAx>
      <c:valAx>
        <c:axId val="71436544"/>
        <c:scaling>
          <c:orientation val="minMax"/>
          <c:max val="1"/>
          <c:min val="0"/>
        </c:scaling>
        <c:delete val="0"/>
        <c:axPos val="t"/>
        <c:majorGridlines>
          <c:spPr>
            <a:ln w="6350">
              <a:solidFill>
                <a:schemeClr val="tx1"/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high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700" baseline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endParaRPr lang="ja-JP"/>
          </a:p>
        </c:txPr>
        <c:crossAx val="71435008"/>
        <c:crosses val="autoZero"/>
        <c:crossBetween val="between"/>
        <c:majorUnit val="0.2"/>
      </c:valAx>
      <c:spPr>
        <a:ln w="6350"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3967568317948195"/>
          <c:y val="3.3305062061019394E-2"/>
          <c:w val="0.86032431682051802"/>
          <c:h val="0.13466078050685995"/>
        </c:manualLayout>
      </c:layout>
      <c:overlay val="0"/>
      <c:txPr>
        <a:bodyPr/>
        <a:lstStyle/>
        <a:p>
          <a:pPr>
            <a:defRPr sz="1000">
              <a:latin typeface="+mn-ea"/>
              <a:ea typeface="+mn-ea"/>
              <a:cs typeface="メイリオ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ln w="6350"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2CB8B02-2EAF-4E56-8DAE-5F0454DD2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43828" y="6531913"/>
            <a:ext cx="4435377" cy="356922"/>
          </a:xfrm>
          <a:prstGeom prst="rect">
            <a:avLst/>
          </a:prstGeom>
        </p:spPr>
        <p:txBody>
          <a:bodyPr vert="horz" lIns="93772" tIns="46886" rIns="93772" bIns="46886" rtlCol="0" anchor="b"/>
          <a:lstStyle>
            <a:lvl1pPr algn="r">
              <a:defRPr sz="1200"/>
            </a:lvl1pPr>
          </a:lstStyle>
          <a:p>
            <a:fld id="{1A99FBE8-D0A8-47B6-8500-E3584C38B669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3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434999" cy="356436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248" y="1"/>
            <a:ext cx="4434999" cy="356436"/>
          </a:xfrm>
          <a:prstGeom prst="rect">
            <a:avLst/>
          </a:prstGeom>
        </p:spPr>
        <p:txBody>
          <a:bodyPr vert="horz" lIns="99069" tIns="49535" rIns="99069" bIns="49535" rtlCol="0"/>
          <a:lstStyle>
            <a:lvl1pPr algn="r">
              <a:defRPr sz="1300"/>
            </a:lvl1pPr>
          </a:lstStyle>
          <a:p>
            <a:fld id="{04C1C3E3-1A7A-43F6-8C16-DFA86E1037D4}" type="datetimeFigureOut">
              <a:rPr kumimoji="1" lang="ja-JP" altLang="en-US" smtClean="0"/>
              <a:t>2022/8/23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9" tIns="49535" rIns="99069" bIns="4953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6"/>
          </a:xfrm>
          <a:prstGeom prst="rect">
            <a:avLst/>
          </a:prstGeom>
        </p:spPr>
        <p:txBody>
          <a:bodyPr vert="horz" lIns="99069" tIns="49535" rIns="99069" bIns="495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747630"/>
            <a:ext cx="4434999" cy="356435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248" y="6747630"/>
            <a:ext cx="4434999" cy="356435"/>
          </a:xfrm>
          <a:prstGeom prst="rect">
            <a:avLst/>
          </a:prstGeom>
        </p:spPr>
        <p:txBody>
          <a:bodyPr vert="horz" lIns="99069" tIns="49535" rIns="99069" bIns="49535" rtlCol="0" anchor="b"/>
          <a:lstStyle>
            <a:lvl1pPr algn="r">
              <a:defRPr sz="1300"/>
            </a:lvl1pPr>
          </a:lstStyle>
          <a:p>
            <a:fld id="{16162998-8A36-4F8B-A82F-86D7D581CD0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251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upload.wikimedia.org\wikipedia\ja\d\d6\&#229;&#159;&#186;&#231;&#164;&#142;&#232;&#135;&#170;&#230;&#178;&#187;&#228;&#189;&#147;&#228;&#189;&#141;&#231;&#189;&#174;&#229;&#155;&#179;_27209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0820EA3-CA81-4062-921E-63CD98678419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/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dirty="0"/>
              <a:t>MORUGUCHI CITY , OSAKA</a:t>
            </a:r>
            <a:endParaRPr kumimoji="1" lang="ja-JP" altLang="en-US" sz="1400" dirty="0"/>
          </a:p>
        </p:txBody>
      </p:sp>
      <p:pic>
        <p:nvPicPr>
          <p:cNvPr id="5" name="図 4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AE2C721E-AFE4-419F-AAC7-1C2F55E36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0739D56-B364-4B3E-B30D-CDAA9D1FCFCE}"/>
              </a:ext>
            </a:extLst>
          </p:cNvPr>
          <p:cNvSpPr/>
          <p:nvPr/>
        </p:nvSpPr>
        <p:spPr>
          <a:xfrm>
            <a:off x="583998" y="2054083"/>
            <a:ext cx="11024006" cy="1086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4400" b="1" dirty="0">
                <a:ln>
                  <a:solidFill>
                    <a:schemeClr val="bg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運動部活動</a:t>
            </a:r>
            <a:r>
              <a:rPr kumimoji="1" lang="ja-JP" altLang="en-US" sz="4000" b="1" dirty="0">
                <a:ln>
                  <a:solidFill>
                    <a:schemeClr val="bg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の</a:t>
            </a:r>
            <a:r>
              <a:rPr kumimoji="1" lang="ja-JP" altLang="en-US" sz="4400" b="1" dirty="0">
                <a:ln>
                  <a:solidFill>
                    <a:schemeClr val="bg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地域移行</a:t>
            </a:r>
            <a:r>
              <a:rPr kumimoji="1" lang="ja-JP" altLang="en-US" sz="4000" dirty="0">
                <a:ln>
                  <a:solidFill>
                    <a:schemeClr val="bg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に向けた取組み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7299EAC-072A-49BC-8A2B-0A88936691DF}"/>
              </a:ext>
            </a:extLst>
          </p:cNvPr>
          <p:cNvSpPr/>
          <p:nvPr/>
        </p:nvSpPr>
        <p:spPr>
          <a:xfrm>
            <a:off x="4174383" y="5120640"/>
            <a:ext cx="3803759" cy="922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守口市教育委員会</a:t>
            </a:r>
            <a:endParaRPr kumimoji="1" lang="en-US" altLang="ja-JP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dist"/>
            <a:r>
              <a:rPr kumimoji="1" lang="ja-JP" alt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教育長　太田 知啓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FCF8355-AF2A-4388-8B02-3793DE45EEB6}"/>
              </a:ext>
            </a:extLst>
          </p:cNvPr>
          <p:cNvSpPr/>
          <p:nvPr/>
        </p:nvSpPr>
        <p:spPr>
          <a:xfrm>
            <a:off x="4174383" y="4029419"/>
            <a:ext cx="3803759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令和 </a:t>
            </a:r>
            <a:r>
              <a:rPr kumimoji="1" lang="en-US" altLang="ja-JP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4 </a:t>
            </a:r>
            <a:r>
              <a:rPr kumimoji="1" lang="ja-JP" alt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年 </a:t>
            </a:r>
            <a:r>
              <a:rPr kumimoji="1" lang="en-US" altLang="ja-JP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8 </a:t>
            </a:r>
            <a:r>
              <a:rPr kumimoji="1" lang="ja-JP" alt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月 </a:t>
            </a:r>
            <a:r>
              <a:rPr kumimoji="1" lang="en-US" altLang="ja-JP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23 </a:t>
            </a:r>
            <a:r>
              <a:rPr kumimoji="1" lang="ja-JP" alt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日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9C65E93-805D-4DDC-90C5-A21C40C40CC2}"/>
              </a:ext>
            </a:extLst>
          </p:cNvPr>
          <p:cNvSpPr/>
          <p:nvPr/>
        </p:nvSpPr>
        <p:spPr>
          <a:xfrm>
            <a:off x="999081" y="1217388"/>
            <a:ext cx="3724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4400" dirty="0">
                <a:ln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ヒラギノ角ゴ Pro W3"/>
              </a:rPr>
              <a:t>守口市</a:t>
            </a:r>
            <a:r>
              <a:rPr kumimoji="1" lang="ja-JP" altLang="en-US" sz="3600" dirty="0">
                <a:ln>
                  <a:solidFill>
                    <a:schemeClr val="tx1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ヒラギノ角ゴ Pro W3"/>
              </a:rPr>
              <a:t>における</a:t>
            </a:r>
            <a:endParaRPr lang="ja-JP" altLang="en-US" sz="3600" dirty="0">
              <a:ln>
                <a:solidFill>
                  <a:schemeClr val="tx1"/>
                </a:solidFill>
              </a:ln>
              <a:latin typeface="ヒラギノ角ゴ Pro W3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F18CAEA-955A-408B-ACFD-30DA59EE3637}"/>
              </a:ext>
            </a:extLst>
          </p:cNvPr>
          <p:cNvCxnSpPr/>
          <p:nvPr/>
        </p:nvCxnSpPr>
        <p:spPr>
          <a:xfrm>
            <a:off x="583998" y="3429000"/>
            <a:ext cx="11024006" cy="0"/>
          </a:xfrm>
          <a:prstGeom prst="line">
            <a:avLst/>
          </a:prstGeom>
          <a:ln w="1905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10812463" y="133359"/>
            <a:ext cx="1117600" cy="4581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資料４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14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C84FAF-4CD6-4B08-9E9C-05E657DE5678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CB150E70-0911-4813-A970-4BCC3C7BF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9" name="星: 6 pt 8">
            <a:extLst>
              <a:ext uri="{FF2B5EF4-FFF2-40B4-BE49-F238E27FC236}">
                <a16:creationId xmlns:a16="http://schemas.microsoft.com/office/drawing/2014/main" id="{5536E4E7-6715-4D36-868D-C4F1D919152F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4B05A21-6F44-42F5-9FDC-2BA59EEF617E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4649184" cy="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815C23-6B48-49DF-966E-99E8077AAEFE}"/>
              </a:ext>
            </a:extLst>
          </p:cNvPr>
          <p:cNvSpPr/>
          <p:nvPr/>
        </p:nvSpPr>
        <p:spPr>
          <a:xfrm>
            <a:off x="696538" y="542776"/>
            <a:ext cx="464918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dist">
              <a:defRPr/>
            </a:pPr>
            <a:r>
              <a:rPr kumimoji="1"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ea typeface="游ゴシック" panose="020B0400000000000000" pitchFamily="50" charset="-128"/>
              </a:rPr>
              <a:t>運営体制等</a:t>
            </a:r>
            <a:endParaRPr kumimoji="1" lang="ja-JP" alt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1379176-B810-4218-9625-B76957075EAF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481E215-63EC-4E31-BF7A-37C0BCC24D52}" type="slidenum">
              <a:rPr kumimoji="1" lang="en-US" altLang="ja-JP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ctr"/>
              <a:t>10</a:t>
            </a:fld>
            <a:endParaRPr lang="ja-JP" altLang="en-US" dirty="0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919877A6-4879-4F2D-85F9-C69491C33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770101"/>
              </p:ext>
            </p:extLst>
          </p:nvPr>
        </p:nvGraphicFramePr>
        <p:xfrm>
          <a:off x="611164" y="1592701"/>
          <a:ext cx="10825872" cy="3328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468">
                  <a:extLst>
                    <a:ext uri="{9D8B030D-6E8A-4147-A177-3AD203B41FA5}">
                      <a16:colId xmlns:a16="http://schemas.microsoft.com/office/drawing/2014/main" val="1657284650"/>
                    </a:ext>
                  </a:extLst>
                </a:gridCol>
                <a:gridCol w="2706468">
                  <a:extLst>
                    <a:ext uri="{9D8B030D-6E8A-4147-A177-3AD203B41FA5}">
                      <a16:colId xmlns:a16="http://schemas.microsoft.com/office/drawing/2014/main" val="3705185784"/>
                    </a:ext>
                  </a:extLst>
                </a:gridCol>
                <a:gridCol w="2706468">
                  <a:extLst>
                    <a:ext uri="{9D8B030D-6E8A-4147-A177-3AD203B41FA5}">
                      <a16:colId xmlns:a16="http://schemas.microsoft.com/office/drawing/2014/main" val="3372435071"/>
                    </a:ext>
                  </a:extLst>
                </a:gridCol>
                <a:gridCol w="2706468">
                  <a:extLst>
                    <a:ext uri="{9D8B030D-6E8A-4147-A177-3AD203B41FA5}">
                      <a16:colId xmlns:a16="http://schemas.microsoft.com/office/drawing/2014/main" val="1418121227"/>
                    </a:ext>
                  </a:extLst>
                </a:gridCol>
              </a:tblGrid>
              <a:tr h="425165">
                <a:tc rowSpan="2"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リトル </a:t>
                      </a:r>
                      <a:r>
                        <a:rPr kumimoji="1" lang="en-US" altLang="ja-JP" dirty="0">
                          <a:latin typeface="Arial Rounded MT Bold" panose="020F0704030504030204" pitchFamily="34" charset="0"/>
                        </a:rPr>
                        <a:t>FC</a:t>
                      </a:r>
                      <a:r>
                        <a:rPr kumimoji="1" lang="en-US" altLang="ja-JP" dirty="0"/>
                        <a:t>【</a:t>
                      </a:r>
                      <a:r>
                        <a:rPr kumimoji="1" lang="ja-JP" altLang="en-US" dirty="0"/>
                        <a:t>八雲中</a:t>
                      </a:r>
                      <a:r>
                        <a:rPr kumimoji="1" lang="en-US" altLang="ja-JP" dirty="0"/>
                        <a:t>】</a:t>
                      </a:r>
                      <a:endParaRPr kumimoji="1" lang="ja-JP" altLang="en-US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コスモスポーツクラブ</a:t>
                      </a:r>
                      <a:r>
                        <a:rPr kumimoji="1" lang="en-US" altLang="ja-JP" dirty="0"/>
                        <a:t>【</a:t>
                      </a:r>
                      <a:r>
                        <a:rPr kumimoji="1" lang="ja-JP" altLang="en-US" dirty="0"/>
                        <a:t>さつき学園</a:t>
                      </a:r>
                      <a:r>
                        <a:rPr kumimoji="1" lang="en-US" altLang="ja-JP" dirty="0"/>
                        <a:t>】</a:t>
                      </a:r>
                      <a:endParaRPr kumimoji="1" lang="ja-JP" altLang="en-US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5212"/>
                  </a:ext>
                </a:extLst>
              </a:tr>
              <a:tr h="42516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サッカー部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女子バスケットボール部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>
                          <a:solidFill>
                            <a:schemeClr val="bg1"/>
                          </a:solidFill>
                        </a:rPr>
                        <a:t>男子・女子テニス部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9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180873"/>
                  </a:ext>
                </a:extLst>
              </a:tr>
              <a:tr h="42516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実施頻度（原則）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毎週日曜日</a:t>
                      </a:r>
                      <a:r>
                        <a:rPr kumimoji="1" lang="en-US" altLang="ja-JP" dirty="0"/>
                        <a:t>9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12</a:t>
                      </a:r>
                      <a:r>
                        <a:rPr kumimoji="1" lang="ja-JP" altLang="en-US" dirty="0"/>
                        <a:t>時</a:t>
                      </a:r>
                      <a:endParaRPr kumimoji="1" lang="en-US" altLang="ja-JP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/>
                        <a:t>毎週土曜日</a:t>
                      </a:r>
                      <a:r>
                        <a:rPr kumimoji="1" lang="en-US" altLang="ja-JP" dirty="0"/>
                        <a:t>9</a:t>
                      </a:r>
                      <a:r>
                        <a:rPr kumimoji="1" lang="ja-JP" altLang="en-US" dirty="0"/>
                        <a:t>～</a:t>
                      </a:r>
                      <a:r>
                        <a:rPr kumimoji="1" lang="en-US" altLang="ja-JP" dirty="0"/>
                        <a:t>12</a:t>
                      </a:r>
                      <a:r>
                        <a:rPr kumimoji="1" lang="ja-JP" altLang="en-US" dirty="0"/>
                        <a:t>時</a:t>
                      </a:r>
                      <a:endParaRPr kumimoji="1" lang="en-US" altLang="ja-JP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18194"/>
                  </a:ext>
                </a:extLst>
              </a:tr>
              <a:tr h="42516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指導員数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登録９人［</a:t>
                      </a:r>
                      <a:r>
                        <a:rPr kumimoji="1" lang="zh-CN" altLang="en-US" dirty="0"/>
                        <a:t>大学生等</a:t>
                      </a:r>
                      <a:r>
                        <a:rPr kumimoji="1" lang="ja-JP" altLang="en-US" dirty="0"/>
                        <a:t>］</a:t>
                      </a:r>
                      <a:endParaRPr kumimoji="1" lang="zh-CN" altLang="en-US" dirty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１回あたり１～２人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登録４人［社員］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１回あたり１～２人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登録３人［社員］</a:t>
                      </a:r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１回あたり１～２人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36038"/>
                  </a:ext>
                </a:extLst>
              </a:tr>
              <a:tr h="42516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運営補助員（連絡窓口）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１人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１人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141671"/>
                  </a:ext>
                </a:extLst>
              </a:tr>
              <a:tr h="42516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生徒の保険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スポーツ安全協会に加入（受益者負担なし）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720676"/>
                  </a:ext>
                </a:extLst>
              </a:tr>
              <a:tr h="42516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指導員の保険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リトル </a:t>
                      </a:r>
                      <a:r>
                        <a:rPr kumimoji="1" lang="en-US" altLang="ja-JP" dirty="0">
                          <a:latin typeface="Arial Rounded MT Bold" panose="020F0704030504030204" pitchFamily="34" charset="0"/>
                        </a:rPr>
                        <a:t>FC</a:t>
                      </a:r>
                      <a:r>
                        <a:rPr kumimoji="1" lang="ja-JP" altLang="en-US" dirty="0"/>
                        <a:t>で既加入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dirty="0"/>
                        <a:t>コスモスポーツクラブで既加入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706878"/>
                  </a:ext>
                </a:extLst>
              </a:tr>
            </a:tbl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6F348A8B-DB07-44E1-84B6-B63E675FE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403" y="4985728"/>
            <a:ext cx="1288504" cy="10952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1A69B82-E894-46BD-A864-DC0B424C5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346" y="5005982"/>
            <a:ext cx="945252" cy="102273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5BCA3E1-5663-4DD6-A0DD-FCD5EE70D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3085" y="5005084"/>
            <a:ext cx="945253" cy="10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8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C84FAF-4CD6-4B08-9E9C-05E657DE5678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星: 6 pt 8">
            <a:extLst>
              <a:ext uri="{FF2B5EF4-FFF2-40B4-BE49-F238E27FC236}">
                <a16:creationId xmlns:a16="http://schemas.microsoft.com/office/drawing/2014/main" id="{5536E4E7-6715-4D36-868D-C4F1D919152F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4B05A21-6F44-42F5-9FDC-2BA59EEF617E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4649184" cy="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815C23-6B48-49DF-966E-99E8077AAEFE}"/>
              </a:ext>
            </a:extLst>
          </p:cNvPr>
          <p:cNvSpPr/>
          <p:nvPr/>
        </p:nvSpPr>
        <p:spPr>
          <a:xfrm>
            <a:off x="696538" y="542776"/>
            <a:ext cx="464918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実施スケジュール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1379176-B810-4218-9625-B76957075EAF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1E215-63EC-4E31-BF7A-37C0BCC24D52}" type="slidenum"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630AC110-C51E-4E74-9253-42E29B0BA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72568"/>
              </p:ext>
            </p:extLst>
          </p:nvPr>
        </p:nvGraphicFramePr>
        <p:xfrm>
          <a:off x="844064" y="1437112"/>
          <a:ext cx="8820438" cy="4654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9">
                  <a:extLst>
                    <a:ext uri="{9D8B030D-6E8A-4147-A177-3AD203B41FA5}">
                      <a16:colId xmlns:a16="http://schemas.microsoft.com/office/drawing/2014/main" val="3346796761"/>
                    </a:ext>
                  </a:extLst>
                </a:gridCol>
                <a:gridCol w="350456">
                  <a:extLst>
                    <a:ext uri="{9D8B030D-6E8A-4147-A177-3AD203B41FA5}">
                      <a16:colId xmlns:a16="http://schemas.microsoft.com/office/drawing/2014/main" val="3862806574"/>
                    </a:ext>
                  </a:extLst>
                </a:gridCol>
                <a:gridCol w="353294">
                  <a:extLst>
                    <a:ext uri="{9D8B030D-6E8A-4147-A177-3AD203B41FA5}">
                      <a16:colId xmlns:a16="http://schemas.microsoft.com/office/drawing/2014/main" val="2407466516"/>
                    </a:ext>
                  </a:extLst>
                </a:gridCol>
                <a:gridCol w="344277">
                  <a:extLst>
                    <a:ext uri="{9D8B030D-6E8A-4147-A177-3AD203B41FA5}">
                      <a16:colId xmlns:a16="http://schemas.microsoft.com/office/drawing/2014/main" val="188747549"/>
                    </a:ext>
                  </a:extLst>
                </a:gridCol>
                <a:gridCol w="351293">
                  <a:extLst>
                    <a:ext uri="{9D8B030D-6E8A-4147-A177-3AD203B41FA5}">
                      <a16:colId xmlns:a16="http://schemas.microsoft.com/office/drawing/2014/main" val="3784493956"/>
                    </a:ext>
                  </a:extLst>
                </a:gridCol>
                <a:gridCol w="351294">
                  <a:extLst>
                    <a:ext uri="{9D8B030D-6E8A-4147-A177-3AD203B41FA5}">
                      <a16:colId xmlns:a16="http://schemas.microsoft.com/office/drawing/2014/main" val="521320577"/>
                    </a:ext>
                  </a:extLst>
                </a:gridCol>
                <a:gridCol w="534260">
                  <a:extLst>
                    <a:ext uri="{9D8B030D-6E8A-4147-A177-3AD203B41FA5}">
                      <a16:colId xmlns:a16="http://schemas.microsoft.com/office/drawing/2014/main" val="3693236204"/>
                    </a:ext>
                  </a:extLst>
                </a:gridCol>
                <a:gridCol w="561044">
                  <a:extLst>
                    <a:ext uri="{9D8B030D-6E8A-4147-A177-3AD203B41FA5}">
                      <a16:colId xmlns:a16="http://schemas.microsoft.com/office/drawing/2014/main" val="3966017660"/>
                    </a:ext>
                  </a:extLst>
                </a:gridCol>
                <a:gridCol w="714056">
                  <a:extLst>
                    <a:ext uri="{9D8B030D-6E8A-4147-A177-3AD203B41FA5}">
                      <a16:colId xmlns:a16="http://schemas.microsoft.com/office/drawing/2014/main" val="2986876973"/>
                    </a:ext>
                  </a:extLst>
                </a:gridCol>
                <a:gridCol w="665724">
                  <a:extLst>
                    <a:ext uri="{9D8B030D-6E8A-4147-A177-3AD203B41FA5}">
                      <a16:colId xmlns:a16="http://schemas.microsoft.com/office/drawing/2014/main" val="1788993525"/>
                    </a:ext>
                  </a:extLst>
                </a:gridCol>
                <a:gridCol w="665724">
                  <a:extLst>
                    <a:ext uri="{9D8B030D-6E8A-4147-A177-3AD203B41FA5}">
                      <a16:colId xmlns:a16="http://schemas.microsoft.com/office/drawing/2014/main" val="2512471289"/>
                    </a:ext>
                  </a:extLst>
                </a:gridCol>
                <a:gridCol w="700915">
                  <a:extLst>
                    <a:ext uri="{9D8B030D-6E8A-4147-A177-3AD203B41FA5}">
                      <a16:colId xmlns:a16="http://schemas.microsoft.com/office/drawing/2014/main" val="2708360811"/>
                    </a:ext>
                  </a:extLst>
                </a:gridCol>
                <a:gridCol w="321727">
                  <a:extLst>
                    <a:ext uri="{9D8B030D-6E8A-4147-A177-3AD203B41FA5}">
                      <a16:colId xmlns:a16="http://schemas.microsoft.com/office/drawing/2014/main" val="2166983662"/>
                    </a:ext>
                  </a:extLst>
                </a:gridCol>
                <a:gridCol w="397811">
                  <a:extLst>
                    <a:ext uri="{9D8B030D-6E8A-4147-A177-3AD203B41FA5}">
                      <a16:colId xmlns:a16="http://schemas.microsoft.com/office/drawing/2014/main" val="2669098270"/>
                    </a:ext>
                  </a:extLst>
                </a:gridCol>
                <a:gridCol w="356658">
                  <a:extLst>
                    <a:ext uri="{9D8B030D-6E8A-4147-A177-3AD203B41FA5}">
                      <a16:colId xmlns:a16="http://schemas.microsoft.com/office/drawing/2014/main" val="2828079666"/>
                    </a:ext>
                  </a:extLst>
                </a:gridCol>
                <a:gridCol w="425246">
                  <a:extLst>
                    <a:ext uri="{9D8B030D-6E8A-4147-A177-3AD203B41FA5}">
                      <a16:colId xmlns:a16="http://schemas.microsoft.com/office/drawing/2014/main" val="1604106482"/>
                    </a:ext>
                  </a:extLst>
                </a:gridCol>
                <a:gridCol w="425246">
                  <a:extLst>
                    <a:ext uri="{9D8B030D-6E8A-4147-A177-3AD203B41FA5}">
                      <a16:colId xmlns:a16="http://schemas.microsoft.com/office/drawing/2014/main" val="2926606176"/>
                    </a:ext>
                  </a:extLst>
                </a:gridCol>
                <a:gridCol w="425246">
                  <a:extLst>
                    <a:ext uri="{9D8B030D-6E8A-4147-A177-3AD203B41FA5}">
                      <a16:colId xmlns:a16="http://schemas.microsoft.com/office/drawing/2014/main" val="2739874905"/>
                    </a:ext>
                  </a:extLst>
                </a:gridCol>
                <a:gridCol w="480118">
                  <a:extLst>
                    <a:ext uri="{9D8B030D-6E8A-4147-A177-3AD203B41FA5}">
                      <a16:colId xmlns:a16="http://schemas.microsoft.com/office/drawing/2014/main" val="1290512101"/>
                    </a:ext>
                  </a:extLst>
                </a:gridCol>
              </a:tblGrid>
              <a:tr h="390628"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Arial Rounded MT Bold" panose="020F0704030504030204" pitchFamily="34" charset="0"/>
                        </a:rPr>
                        <a:t>R2</a:t>
                      </a:r>
                      <a:endParaRPr kumimoji="1" lang="ja-JP" altLang="en-US" dirty="0">
                        <a:latin typeface="Arial Rounded MT Bold" panose="020F07040305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Arial Rounded MT Bold" panose="020F0704030504030204" pitchFamily="34" charset="0"/>
                        </a:rPr>
                        <a:t>R3</a:t>
                      </a:r>
                      <a:endParaRPr kumimoji="1" lang="ja-JP" altLang="en-US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solidFill>
                      <a:srgbClr val="36A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Arial Rounded MT Bold" panose="020F0704030504030204" pitchFamily="34" charset="0"/>
                        </a:rPr>
                        <a:t>R4</a:t>
                      </a:r>
                      <a:endParaRPr kumimoji="1" lang="ja-JP" altLang="en-US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solidFill>
                      <a:srgbClr val="1D6F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262715"/>
                  </a:ext>
                </a:extLst>
              </a:tr>
              <a:tr h="39062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E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E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E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E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1" lang="ja-JP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～</a:t>
                      </a:r>
                    </a:p>
                  </a:txBody>
                  <a:tcPr anchor="ctr">
                    <a:solidFill>
                      <a:srgbClr val="CE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1" lang="ja-JP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～</a:t>
                      </a:r>
                    </a:p>
                  </a:txBody>
                  <a:tcPr anchor="ctr">
                    <a:solidFill>
                      <a:srgbClr val="CE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kumimoji="1" lang="ja-JP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E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ja-JP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～</a:t>
                      </a:r>
                    </a:p>
                  </a:txBody>
                  <a:tcPr anchor="ctr">
                    <a:solidFill>
                      <a:srgbClr val="CE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EE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ja-JP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～</a:t>
                      </a:r>
                    </a:p>
                  </a:txBody>
                  <a:tcPr anchor="ctr"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D5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34524"/>
                  </a:ext>
                </a:extLst>
              </a:tr>
              <a:tr h="387294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Arial Rounded MT Bold" panose="020F0704030504030204" pitchFamily="34" charset="0"/>
                        </a:rPr>
                        <a:t>大阪府教育庁から照会</a:t>
                      </a: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Arial Rounded MT Bold" panose="020F0704030504030204" pitchFamily="34" charset="0"/>
                        </a:rPr>
                        <a:t>実施校決定</a:t>
                      </a:r>
                      <a:r>
                        <a:rPr kumimoji="1" lang="ja-JP" altLang="en-US" sz="1600" dirty="0">
                          <a:latin typeface="Arial Rounded MT Bold" panose="020F0704030504030204" pitchFamily="34" charset="0"/>
                        </a:rPr>
                        <a:t>（八雲中・さつき学園）</a:t>
                      </a: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latin typeface="Arial Rounded MT Bold" panose="020F0704030504030204" pitchFamily="34" charset="0"/>
                      </a:endParaRPr>
                    </a:p>
                  </a:txBody>
                  <a:tcPr vert="eaVert" anchor="ctr">
                    <a:solidFill>
                      <a:srgbClr val="E8F2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latin typeface="Arial Rounded MT Bold" panose="020F0704030504030204" pitchFamily="34" charset="0"/>
                      </a:endParaRPr>
                    </a:p>
                  </a:txBody>
                  <a:tcPr vert="eaVert" anchor="ctr">
                    <a:solidFill>
                      <a:srgbClr val="E8F2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Arial Rounded MT Bold" panose="020F0704030504030204" pitchFamily="34" charset="0"/>
                        </a:rPr>
                        <a:t>運営主体・部活動決定</a:t>
                      </a:r>
                      <a:r>
                        <a:rPr kumimoji="1" lang="en-US" altLang="ja-JP" sz="1600" dirty="0">
                          <a:latin typeface="Arial Rounded MT Bold" panose="020F0704030504030204" pitchFamily="34" charset="0"/>
                        </a:rPr>
                        <a:t>【</a:t>
                      </a:r>
                      <a:r>
                        <a:rPr kumimoji="1" lang="ja-JP" altLang="en-US" sz="1600" dirty="0">
                          <a:latin typeface="Arial Rounded MT Bold" panose="020F0704030504030204" pitchFamily="34" charset="0"/>
                        </a:rPr>
                        <a:t>八雲中</a:t>
                      </a:r>
                      <a:r>
                        <a:rPr kumimoji="1" lang="en-US" altLang="ja-JP" sz="1600" dirty="0">
                          <a:latin typeface="Arial Rounded MT Bold" panose="020F0704030504030204" pitchFamily="34" charset="0"/>
                        </a:rPr>
                        <a:t>】</a:t>
                      </a:r>
                      <a:endParaRPr kumimoji="1" lang="ja-JP" altLang="en-US" sz="1600" dirty="0">
                        <a:latin typeface="Arial Rounded MT Bold" panose="020F0704030504030204" pitchFamily="34" charset="0"/>
                      </a:endParaRPr>
                    </a:p>
                  </a:txBody>
                  <a:tcPr vert="eaVert" anchor="ctr">
                    <a:solidFill>
                      <a:srgbClr val="E8F2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Arial Rounded MT Bold" panose="020F0704030504030204" pitchFamily="34" charset="0"/>
                        </a:rPr>
                        <a:t>運営主体・部活動決定</a:t>
                      </a:r>
                      <a:r>
                        <a:rPr kumimoji="1" lang="en-US" altLang="ja-JP" dirty="0">
                          <a:latin typeface="Arial Rounded MT Bold" panose="020F0704030504030204" pitchFamily="34" charset="0"/>
                        </a:rPr>
                        <a:t>【</a:t>
                      </a:r>
                      <a:r>
                        <a:rPr kumimoji="1" lang="ja-JP" altLang="en-US" sz="1600" dirty="0">
                          <a:latin typeface="Arial Rounded MT Bold" panose="020F0704030504030204" pitchFamily="34" charset="0"/>
                        </a:rPr>
                        <a:t>さつき学園</a:t>
                      </a:r>
                      <a:r>
                        <a:rPr kumimoji="1" lang="en-US" altLang="ja-JP" sz="1600" dirty="0">
                          <a:latin typeface="Arial Rounded MT Bold" panose="020F0704030504030204" pitchFamily="34" charset="0"/>
                        </a:rPr>
                        <a:t>】</a:t>
                      </a:r>
                      <a:endParaRPr kumimoji="1" lang="ja-JP" altLang="en-US" sz="1600" dirty="0">
                        <a:latin typeface="Arial Rounded MT Bold" panose="020F0704030504030204" pitchFamily="34" charset="0"/>
                      </a:endParaRPr>
                    </a:p>
                  </a:txBody>
                  <a:tcPr vert="eaVert" anchor="ctr">
                    <a:solidFill>
                      <a:srgbClr val="E8F2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実施方法を協議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【</a:t>
                      </a:r>
                      <a:r>
                        <a:rPr kumimoji="1" lang="ja-JP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教委・クラブ・学校</a:t>
                      </a:r>
                      <a:r>
                        <a:rPr kumimoji="1" lang="en-US" altLang="ja-JP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】</a:t>
                      </a:r>
                      <a:endParaRPr kumimoji="1" lang="ja-JP" altLang="en-US" dirty="0">
                        <a:latin typeface="Arial Rounded MT Bold" panose="020F0704030504030204" pitchFamily="34" charset="0"/>
                      </a:endParaRPr>
                    </a:p>
                  </a:txBody>
                  <a:tcPr vert="eaVert" anchor="ctr">
                    <a:solidFill>
                      <a:srgbClr val="E8F2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Arial Rounded MT Bold" panose="020F0704030504030204" pitchFamily="34" charset="0"/>
                        </a:rPr>
                        <a:t>ランニング期間として事業開始</a:t>
                      </a:r>
                    </a:p>
                  </a:txBody>
                  <a:tcPr vert="eaVert" anchor="ctr">
                    <a:solidFill>
                      <a:srgbClr val="E8F2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Arial Rounded MT Bold" panose="020F0704030504030204" pitchFamily="34" charset="0"/>
                        </a:rPr>
                        <a:t>対象部活動保護者会へ説明</a:t>
                      </a:r>
                    </a:p>
                  </a:txBody>
                  <a:tcPr vert="eaVert" anchor="ctr">
                    <a:solidFill>
                      <a:srgbClr val="E8F2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本格実施</a:t>
                      </a:r>
                    </a:p>
                  </a:txBody>
                  <a:tcPr vert="eaVert" anchor="ctr">
                    <a:solidFill>
                      <a:srgbClr val="E8F2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Arial Rounded MT Bold" panose="020F0704030504030204" pitchFamily="34" charset="0"/>
                        </a:rPr>
                        <a:t>大阪府部活動の在り方に関する研修会にて事例発表</a:t>
                      </a:r>
                    </a:p>
                  </a:txBody>
                  <a:tcPr vert="eaVert" anchor="ctr">
                    <a:solidFill>
                      <a:srgbClr val="E8F2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事業開始</a:t>
                      </a:r>
                      <a:r>
                        <a:rPr kumimoji="1" lang="ja-JP" altLang="en-US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（</a:t>
                      </a:r>
                      <a:r>
                        <a:rPr kumimoji="1" lang="en-US" altLang="ja-JP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kumimoji="1" lang="ja-JP" altLang="en-US" dirty="0">
                          <a:ln w="3175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年目）</a:t>
                      </a:r>
                    </a:p>
                  </a:txBody>
                  <a:tcPr vert="eaVert" anchor="ctr"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latin typeface="Arial Rounded MT Bold" panose="020F0704030504030204" pitchFamily="34" charset="0"/>
                      </a:endParaRPr>
                    </a:p>
                  </a:txBody>
                  <a:tcPr vert="eaVert" anchor="ctr"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Arial Rounded MT Bold" panose="020F0704030504030204" pitchFamily="34" charset="0"/>
                        </a:rPr>
                        <a:t>他自治体等からの視察</a:t>
                      </a:r>
                    </a:p>
                  </a:txBody>
                  <a:tcPr vert="eaVert" anchor="ctr"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latin typeface="Arial Rounded MT Bold" panose="020F0704030504030204" pitchFamily="34" charset="0"/>
                      </a:endParaRPr>
                    </a:p>
                  </a:txBody>
                  <a:tcPr vert="eaVert" anchor="ctr"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latin typeface="Arial Rounded MT Bold" panose="020F0704030504030204" pitchFamily="34" charset="0"/>
                      </a:endParaRPr>
                    </a:p>
                  </a:txBody>
                  <a:tcPr vert="eaVert" anchor="ctr"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latin typeface="Arial Rounded MT Bold" panose="020F0704030504030204" pitchFamily="34" charset="0"/>
                      </a:endParaRPr>
                    </a:p>
                  </a:txBody>
                  <a:tcPr vert="eaVert" anchor="ctr"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latin typeface="Arial Rounded MT Bold" panose="020F0704030504030204" pitchFamily="34" charset="0"/>
                      </a:endParaRPr>
                    </a:p>
                  </a:txBody>
                  <a:tcPr vert="eaVert" anchor="ctr">
                    <a:solidFill>
                      <a:srgbClr val="E7EB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latin typeface="Arial Rounded MT Bold" panose="020F0704030504030204" pitchFamily="34" charset="0"/>
                      </a:endParaRPr>
                    </a:p>
                  </a:txBody>
                  <a:tcPr vert="eaVert" anchor="ctr">
                    <a:solidFill>
                      <a:srgbClr val="E7E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83183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3CCB382-E0F1-4E3D-B50E-C3F5F9315AA0}"/>
              </a:ext>
            </a:extLst>
          </p:cNvPr>
          <p:cNvSpPr/>
          <p:nvPr/>
        </p:nvSpPr>
        <p:spPr>
          <a:xfrm>
            <a:off x="333902" y="5973025"/>
            <a:ext cx="9994813" cy="684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新型コロナウイルスの感染症の再拡大のため、計画どおり実施が困難。</a:t>
            </a:r>
            <a:endParaRPr kumimoji="1" lang="en-US" altLang="ja-JP" sz="3600" b="0" i="0" u="none" strike="noStrike" kern="1200" cap="none" spc="0" normalizeH="0" baseline="0" noProof="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A6B07040-CB27-4783-8AF3-4912B0881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730900"/>
              </p:ext>
            </p:extLst>
          </p:nvPr>
        </p:nvGraphicFramePr>
        <p:xfrm>
          <a:off x="10084970" y="1426759"/>
          <a:ext cx="1131482" cy="46541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1482">
                  <a:extLst>
                    <a:ext uri="{9D8B030D-6E8A-4147-A177-3AD203B41FA5}">
                      <a16:colId xmlns:a16="http://schemas.microsoft.com/office/drawing/2014/main" val="3346796761"/>
                    </a:ext>
                  </a:extLst>
                </a:gridCol>
              </a:tblGrid>
              <a:tr h="39062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dirty="0">
                          <a:latin typeface="Arial Rounded MT Bold" panose="020F0704030504030204" pitchFamily="34" charset="0"/>
                        </a:rPr>
                        <a:t>R5</a:t>
                      </a:r>
                      <a:r>
                        <a:rPr kumimoji="1" lang="ja-JP" altLang="en-US" dirty="0">
                          <a:latin typeface="Arial Rounded MT Bold" panose="020F0704030504030204" pitchFamily="34" charset="0"/>
                        </a:rPr>
                        <a:t>以降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262715"/>
                  </a:ext>
                </a:extLst>
              </a:tr>
              <a:tr h="390628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7734524"/>
                  </a:ext>
                </a:extLst>
              </a:tr>
              <a:tr h="3872941">
                <a:tc>
                  <a:txBody>
                    <a:bodyPr/>
                    <a:lstStyle/>
                    <a:p>
                      <a:pPr algn="l"/>
                      <a:endParaRPr kumimoji="1" lang="ja-JP" altLang="en-US" sz="1600" dirty="0">
                        <a:latin typeface="Arial Rounded MT Bold" panose="020F0704030504030204" pitchFamily="34" charset="0"/>
                      </a:endParaRPr>
                    </a:p>
                  </a:txBody>
                  <a:tcPr vert="eaVert" anchor="ctr"/>
                </a:tc>
                <a:extLst>
                  <a:ext uri="{0D108BD9-81ED-4DB2-BD59-A6C34878D82A}">
                    <a16:rowId xmlns:a16="http://schemas.microsoft.com/office/drawing/2014/main" val="3810783183"/>
                  </a:ext>
                </a:extLst>
              </a:tr>
            </a:tbl>
          </a:graphicData>
        </a:graphic>
      </p:graphicFrame>
      <p:pic>
        <p:nvPicPr>
          <p:cNvPr id="8" name="図 7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CB150E70-0911-4813-A970-4BCC3C7BF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B25DBDF6-776D-40CB-A876-F871B1D60187}"/>
              </a:ext>
            </a:extLst>
          </p:cNvPr>
          <p:cNvSpPr/>
          <p:nvPr/>
        </p:nvSpPr>
        <p:spPr>
          <a:xfrm>
            <a:off x="9762978" y="1479316"/>
            <a:ext cx="279788" cy="251010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17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4649184" cy="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464918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生徒の活動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693508-94F0-42F1-9F28-0CFD54C098C6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1E215-63EC-4E31-BF7A-37C0BCC24D52}" type="slidenum"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A196DE3-832C-4F20-A786-C8210FCC639D}"/>
              </a:ext>
            </a:extLst>
          </p:cNvPr>
          <p:cNvSpPr/>
          <p:nvPr/>
        </p:nvSpPr>
        <p:spPr>
          <a:xfrm>
            <a:off x="2194561" y="1941348"/>
            <a:ext cx="7652824" cy="35976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  <a:latin typeface="Arial Rounded MT Bold" panose="020F0704030504030204" pitchFamily="34" charset="0"/>
              </a:rPr>
              <a:t>mov</a:t>
            </a:r>
            <a:endParaRPr kumimoji="1" lang="ja-JP" altLang="en-US" sz="4400" dirty="0">
              <a:ln>
                <a:solidFill>
                  <a:schemeClr val="accent5"/>
                </a:solidFill>
              </a:ln>
              <a:solidFill>
                <a:schemeClr val="accent5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99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4649184" cy="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464918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生徒の活動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693508-94F0-42F1-9F28-0CFD54C098C6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481E215-63EC-4E31-BF7A-37C0BCC24D52}" type="slidenum">
              <a:rPr kumimoji="1" lang="en-US" altLang="ja-JP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ctr"/>
              <a:t>13</a:t>
            </a:fld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C667DA4-E203-490A-A72D-45B643AB91C0}"/>
              </a:ext>
            </a:extLst>
          </p:cNvPr>
          <p:cNvSpPr/>
          <p:nvPr/>
        </p:nvSpPr>
        <p:spPr>
          <a:xfrm>
            <a:off x="218040" y="1508454"/>
            <a:ext cx="6365639" cy="80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① </a:t>
            </a:r>
            <a:r>
              <a:rPr kumimoji="1"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リトル </a:t>
            </a:r>
            <a:r>
              <a:rPr kumimoji="1" lang="en-US" altLang="ja-JP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FC</a:t>
            </a:r>
            <a:r>
              <a:rPr kumimoji="1" lang="en-US" altLang="ja-JP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【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八雲中学校</a:t>
            </a:r>
            <a:r>
              <a:rPr kumimoji="1" lang="en-US" altLang="ja-JP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】</a:t>
            </a:r>
            <a:endParaRPr kumimoji="1" lang="ja-JP" alt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1832166-F9E0-4CD1-9E8B-77A3D6556FB0}"/>
              </a:ext>
            </a:extLst>
          </p:cNvPr>
          <p:cNvSpPr/>
          <p:nvPr/>
        </p:nvSpPr>
        <p:spPr>
          <a:xfrm>
            <a:off x="6578869" y="3141803"/>
            <a:ext cx="5308332" cy="197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■</a:t>
            </a:r>
            <a:r>
              <a:rPr kumimoji="1" lang="ja-JP" altLang="en-US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小学校段階から系統的な</a:t>
            </a:r>
            <a:endParaRPr kumimoji="1" lang="en-US" altLang="ja-JP" sz="320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　指導</a:t>
            </a:r>
            <a:endParaRPr kumimoji="1" lang="en-US" altLang="ja-JP" sz="320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■</a:t>
            </a:r>
            <a:r>
              <a:rPr kumimoji="1" lang="ja-JP" altLang="en-US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練習に必要な人数を確保</a:t>
            </a:r>
            <a:endParaRPr kumimoji="1" lang="ja-JP" alt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C835BED-264F-4D38-8CFD-47518BE7E56B}"/>
              </a:ext>
            </a:extLst>
          </p:cNvPr>
          <p:cNvSpPr/>
          <p:nvPr/>
        </p:nvSpPr>
        <p:spPr>
          <a:xfrm>
            <a:off x="6610183" y="2285858"/>
            <a:ext cx="1277311" cy="8039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 果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D51856F-B5AA-42ED-8BF2-EE620660FA64}"/>
              </a:ext>
            </a:extLst>
          </p:cNvPr>
          <p:cNvSpPr/>
          <p:nvPr/>
        </p:nvSpPr>
        <p:spPr>
          <a:xfrm>
            <a:off x="1245696" y="5821209"/>
            <a:ext cx="4333467" cy="457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小学校高学年と合同練習</a:t>
            </a:r>
            <a:endParaRPr kumimoji="1" lang="ja-JP" altLang="en-US" sz="2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B37570-AD6D-4F7D-BD7E-1332862A7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900" y="2236116"/>
            <a:ext cx="5632174" cy="360851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8980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4649184" cy="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464918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生徒の活動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693508-94F0-42F1-9F28-0CFD54C098C6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481E215-63EC-4E31-BF7A-37C0BCC24D52}" type="slidenum">
              <a:rPr kumimoji="1" lang="en-US" altLang="ja-JP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ctr"/>
              <a:t>14</a:t>
            </a:fld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C667DA4-E203-490A-A72D-45B643AB91C0}"/>
              </a:ext>
            </a:extLst>
          </p:cNvPr>
          <p:cNvSpPr/>
          <p:nvPr/>
        </p:nvSpPr>
        <p:spPr>
          <a:xfrm>
            <a:off x="218040" y="1508454"/>
            <a:ext cx="9024434" cy="80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 コスモスポーツクラブ</a:t>
            </a:r>
            <a:r>
              <a:rPr kumimoji="1" lang="en-US" altLang="ja-JP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【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さつき学園</a:t>
            </a:r>
            <a:r>
              <a:rPr kumimoji="1" lang="en-US" altLang="ja-JP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】</a:t>
            </a:r>
            <a:endParaRPr kumimoji="1" lang="ja-JP" alt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DC8187-FC1F-4EA1-8652-B679EAE204A1}"/>
              </a:ext>
            </a:extLst>
          </p:cNvPr>
          <p:cNvSpPr/>
          <p:nvPr/>
        </p:nvSpPr>
        <p:spPr>
          <a:xfrm>
            <a:off x="1828799" y="5451721"/>
            <a:ext cx="8788350" cy="1053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■</a:t>
            </a:r>
            <a:r>
              <a:rPr kumimoji="1" lang="ja-JP" altLang="en-US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技術面やメンタル面等で習熟した指導</a:t>
            </a:r>
            <a:endParaRPr kumimoji="1" lang="en-US" altLang="ja-JP" sz="320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游ゴシック" panose="020B0400000000000000" pitchFamily="50" charset="-128"/>
            </a:endParaRPr>
          </a:p>
          <a:p>
            <a:pPr lvl="0">
              <a:defRPr/>
            </a:pPr>
            <a:r>
              <a:rPr kumimoji="1" lang="ja-JP" altLang="en-US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■</a:t>
            </a:r>
            <a:r>
              <a:rPr kumimoji="1" lang="ja-JP" altLang="en-US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練習メニュー等、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平日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の部活動へも好影響</a:t>
            </a:r>
            <a:endParaRPr kumimoji="1" lang="ja-JP" alt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A9237627-F1D0-4B42-83F6-AC937AF0EEFB}"/>
              </a:ext>
            </a:extLst>
          </p:cNvPr>
          <p:cNvSpPr/>
          <p:nvPr/>
        </p:nvSpPr>
        <p:spPr>
          <a:xfrm>
            <a:off x="410812" y="5548326"/>
            <a:ext cx="1277311" cy="8039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 果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FDA031-1C15-4E31-9160-445F6A8045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86" y="2192632"/>
            <a:ext cx="5062330" cy="32429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4411CCE-A7CF-4050-AED3-4567DDD7F3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622" y="2192632"/>
            <a:ext cx="5239226" cy="321025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83116D2-315B-464E-BACD-6FC957BCD575}"/>
              </a:ext>
            </a:extLst>
          </p:cNvPr>
          <p:cNvSpPr/>
          <p:nvPr/>
        </p:nvSpPr>
        <p:spPr>
          <a:xfrm>
            <a:off x="6456466" y="786170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競技歴・指導歴が豊富な指導者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7870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4649184" cy="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464918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アンケート結果①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660EE482-FF38-40D3-905E-64664BA9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94" y="1493182"/>
            <a:ext cx="9594166" cy="551887"/>
          </a:xfrm>
        </p:spPr>
        <p:txBody>
          <a:bodyPr>
            <a:noAutofit/>
          </a:bodyPr>
          <a:lstStyle/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休日に地域の指導者のもとで部活動を行うことについて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657E3BDB-D0EA-46CA-A9DA-EF4566560A9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6703" y="2073205"/>
          <a:ext cx="5486401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28ECD75-39F3-4080-BE09-63FC4AED1EE8}"/>
              </a:ext>
            </a:extLst>
          </p:cNvPr>
          <p:cNvSpPr/>
          <p:nvPr/>
        </p:nvSpPr>
        <p:spPr>
          <a:xfrm>
            <a:off x="2349000" y="334866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生徒</a:t>
            </a:r>
            <a:endParaRPr kumimoji="0" lang="ja-JP" alt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A0382E1-097A-4930-9DB5-DE0FDA2EDDDD}"/>
              </a:ext>
            </a:extLst>
          </p:cNvPr>
          <p:cNvSpPr/>
          <p:nvPr/>
        </p:nvSpPr>
        <p:spPr>
          <a:xfrm>
            <a:off x="928467" y="5393182"/>
            <a:ext cx="9314041" cy="761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生徒の満足度は高い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（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80%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以上）</a:t>
            </a:r>
            <a:endParaRPr kumimoji="1" lang="en-US" altLang="ja-JP" sz="3600" b="0" i="0" u="none" strike="noStrike" kern="1200" cap="none" spc="0" normalizeH="0" baseline="0" noProof="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4E4582A-B8D3-4E06-8688-681A02ABD9EC}"/>
              </a:ext>
            </a:extLst>
          </p:cNvPr>
          <p:cNvSpPr/>
          <p:nvPr/>
        </p:nvSpPr>
        <p:spPr>
          <a:xfrm>
            <a:off x="7312153" y="2467842"/>
            <a:ext cx="44160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n-ea"/>
              </a:rPr>
              <a:t>【</a:t>
            </a:r>
            <a:r>
              <a:rPr lang="ja-JP" altLang="en-US" sz="2400" dirty="0">
                <a:latin typeface="+mn-ea"/>
              </a:rPr>
              <a:t>八雲中生徒の声</a:t>
            </a:r>
            <a:r>
              <a:rPr lang="en-US" altLang="ja-JP" sz="2400" dirty="0">
                <a:latin typeface="+mn-ea"/>
              </a:rPr>
              <a:t>】</a:t>
            </a:r>
          </a:p>
          <a:p>
            <a:r>
              <a:rPr lang="ja-JP" altLang="en-US" sz="2400" dirty="0">
                <a:latin typeface="+mn-ea"/>
              </a:rPr>
              <a:t>楽しかったです。リトル</a:t>
            </a:r>
            <a:r>
              <a:rPr lang="en-US" altLang="ja-JP" sz="2400" dirty="0">
                <a:latin typeface="+mn-ea"/>
              </a:rPr>
              <a:t>FC</a:t>
            </a:r>
            <a:r>
              <a:rPr lang="ja-JP" altLang="en-US" sz="2400" dirty="0">
                <a:latin typeface="+mn-ea"/>
              </a:rPr>
              <a:t>の指導者がいると、</a:t>
            </a:r>
            <a:r>
              <a:rPr lang="ja-JP" altLang="en-US" sz="2400" b="1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動き方や技術をより詳しく教えてくれる</a:t>
            </a:r>
            <a:r>
              <a:rPr lang="ja-JP" altLang="en-US" sz="2400" dirty="0">
                <a:latin typeface="+mn-ea"/>
              </a:rPr>
              <a:t>のでいつもより良い雰囲気で練習できました。</a:t>
            </a:r>
            <a:endParaRPr lang="en-US" altLang="ja-JP" sz="2400" dirty="0">
              <a:latin typeface="+mn-ea"/>
            </a:endParaRPr>
          </a:p>
        </p:txBody>
      </p:sp>
      <p:sp>
        <p:nvSpPr>
          <p:cNvPr id="3" name="大かっこ 2">
            <a:extLst>
              <a:ext uri="{FF2B5EF4-FFF2-40B4-BE49-F238E27FC236}">
                <a16:creationId xmlns:a16="http://schemas.microsoft.com/office/drawing/2014/main" id="{B8FA01E0-07F4-496A-BC4A-17A2978C3AC7}"/>
              </a:ext>
            </a:extLst>
          </p:cNvPr>
          <p:cNvSpPr/>
          <p:nvPr/>
        </p:nvSpPr>
        <p:spPr>
          <a:xfrm>
            <a:off x="7146388" y="2380297"/>
            <a:ext cx="4581786" cy="2432635"/>
          </a:xfrm>
          <a:prstGeom prst="bracketPair">
            <a:avLst>
              <a:gd name="adj" fmla="val 9727"/>
            </a:avLst>
          </a:prstGeom>
          <a:ln w="76200"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B7DD843-DDCE-417A-BBF3-CEFF28F8F1D6}"/>
              </a:ext>
            </a:extLst>
          </p:cNvPr>
          <p:cNvSpPr/>
          <p:nvPr/>
        </p:nvSpPr>
        <p:spPr>
          <a:xfrm>
            <a:off x="11724688" y="637103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81E215-63EC-4E31-BF7A-37C0BCC24D52}" type="slidenum">
              <a:rPr kumimoji="1" lang="en-US" altLang="ja-JP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5384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4649184" cy="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464918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アンケート結果②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660EE482-FF38-40D3-905E-64664BA9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7" y="1514889"/>
            <a:ext cx="6625883" cy="551887"/>
          </a:xfrm>
        </p:spPr>
        <p:txBody>
          <a:bodyPr>
            <a:noAutofit/>
          </a:bodyPr>
          <a:lstStyle/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休日の部活動の地域移行について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A0382E1-097A-4930-9DB5-DE0FDA2EDDDD}"/>
              </a:ext>
            </a:extLst>
          </p:cNvPr>
          <p:cNvSpPr/>
          <p:nvPr/>
        </p:nvSpPr>
        <p:spPr>
          <a:xfrm>
            <a:off x="928468" y="5393182"/>
            <a:ext cx="4783016" cy="761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保護者の理解は不可欠</a:t>
            </a:r>
            <a:endParaRPr kumimoji="1" lang="en-US" altLang="ja-JP" sz="3600" b="0" i="0" u="none" strike="noStrike" kern="1200" cap="none" spc="0" normalizeH="0" baseline="0" noProof="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748167B4-629C-4576-81FC-43C40D125D5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35075" y="2051271"/>
          <a:ext cx="54864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CEF81D7-FFBD-4617-9B0E-903CF5DCEA4E}"/>
              </a:ext>
            </a:extLst>
          </p:cNvPr>
          <p:cNvSpPr/>
          <p:nvPr/>
        </p:nvSpPr>
        <p:spPr>
          <a:xfrm>
            <a:off x="2152048" y="3348660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保護者</a:t>
            </a:r>
            <a:endParaRPr kumimoji="0" lang="ja-JP" alt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125BD86A-E409-4FD1-9F50-C15E29F81057}"/>
              </a:ext>
            </a:extLst>
          </p:cNvPr>
          <p:cNvSpPr txBox="1">
            <a:spLocks/>
          </p:cNvSpPr>
          <p:nvPr/>
        </p:nvSpPr>
        <p:spPr>
          <a:xfrm>
            <a:off x="6628083" y="1026947"/>
            <a:ext cx="4977763" cy="5022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『</a:t>
            </a:r>
            <a:r>
              <a:rPr kumimoji="1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賛成</a:t>
            </a:r>
            <a:r>
              <a:rPr kumimoji="1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』</a:t>
            </a:r>
            <a:r>
              <a:rPr kumimoji="1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の主な理由</a:t>
            </a:r>
            <a:endParaRPr kumimoji="1" lang="en-US" altLang="ja-JP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solidFill>
                    <a:srgbClr val="1D6FA9">
                      <a:lumMod val="60000"/>
                      <a:lumOff val="40000"/>
                    </a:srgbClr>
                  </a:solidFill>
                </a:ln>
                <a:solidFill>
                  <a:srgbClr val="1D6F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先生方の負担軽減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につながるのでよい。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・いろんな人に指導してもらいえることはよい。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・休日は休んで平日の授業準備等をしっかりして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　ほしい。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・休日に限らず、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solidFill>
                    <a:srgbClr val="1D6FA9">
                      <a:lumMod val="60000"/>
                      <a:lumOff val="40000"/>
                    </a:srgbClr>
                  </a:solidFill>
                </a:ln>
                <a:solidFill>
                  <a:srgbClr val="1D6F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平日も移行してほしい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solidFill>
                    <a:srgbClr val="1D6FA9">
                      <a:lumMod val="60000"/>
                      <a:lumOff val="40000"/>
                    </a:srgbClr>
                  </a:solidFill>
                </a:ln>
                <a:solidFill>
                  <a:srgbClr val="1D6FA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専門的な指導を受けられる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のであれば技術等の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　向上につながる。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・地域交流にもなるし、ベテラン指導者の方も</a:t>
            </a:r>
            <a:r>
              <a:rPr kumimoji="1" lang="ja-JP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お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　ら</a:t>
            </a:r>
            <a:r>
              <a:rPr kumimoji="1" lang="ja-JP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れるので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期待できる。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『</a:t>
            </a:r>
            <a:r>
              <a:rPr kumimoji="1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どちらともいえない</a:t>
            </a:r>
            <a:r>
              <a:rPr kumimoji="1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』</a:t>
            </a:r>
            <a:r>
              <a:rPr kumimoji="1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主な理由</a:t>
            </a:r>
            <a:endParaRPr kumimoji="1" lang="en-US" altLang="ja-JP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・よくわからない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・部活動指導を含めて希望し採用されているので、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　学校内の別の雑務を減らすことの方が大切では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　ないか。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・技術的な指導としては良いが、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学校内のトラブ</a:t>
            </a:r>
            <a:endParaRPr kumimoji="1" lang="en-US" altLang="ja-JP" sz="1600" b="0" i="0" u="none" strike="noStrike" kern="1200" cap="none" spc="0" normalizeH="0" baseline="0" noProof="0" dirty="0">
              <a:ln>
                <a:solidFill>
                  <a:srgbClr val="9900CC"/>
                </a:solidFill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　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ルや人間関係の連携がうまくとれるのか不安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『</a:t>
            </a:r>
            <a:r>
              <a:rPr kumimoji="1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反対</a:t>
            </a:r>
            <a:r>
              <a:rPr kumimoji="1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』</a:t>
            </a:r>
            <a:r>
              <a:rPr kumimoji="1" lang="ja-JP" alt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の主な理由</a:t>
            </a:r>
            <a:endParaRPr kumimoji="1" lang="en-US" altLang="ja-JP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・同じ先生に指導してほしい。</a:t>
            </a:r>
          </a:p>
        </p:txBody>
      </p:sp>
    </p:spTree>
    <p:extLst>
      <p:ext uri="{BB962C8B-B14F-4D97-AF65-F5344CB8AC3E}">
        <p14:creationId xmlns:p14="http://schemas.microsoft.com/office/powerpoint/2010/main" val="1200113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4649184" cy="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464918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アンケート結果③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660EE482-FF38-40D3-905E-64664BA9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7" y="1514889"/>
            <a:ext cx="8539090" cy="551887"/>
          </a:xfrm>
        </p:spPr>
        <p:txBody>
          <a:bodyPr>
            <a:noAutofit/>
          </a:bodyPr>
          <a:lstStyle/>
          <a:p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費用負担が発生した際の妥当と考える月額について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1851153-07FB-4FA0-A059-A16DF04A06DD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481E215-63EC-4E31-BF7A-37C0BCC24D52}" type="slidenum">
              <a:rPr kumimoji="1" lang="en-US" altLang="ja-JP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ctr"/>
              <a:t>17</a:t>
            </a:fld>
            <a:endParaRPr lang="ja-JP" altLang="en-US" dirty="0"/>
          </a:p>
        </p:txBody>
      </p:sp>
      <p:graphicFrame>
        <p:nvGraphicFramePr>
          <p:cNvPr id="20" name="グラフ 19">
            <a:extLst>
              <a:ext uri="{FF2B5EF4-FFF2-40B4-BE49-F238E27FC236}">
                <a16:creationId xmlns:a16="http://schemas.microsoft.com/office/drawing/2014/main" id="{F107059D-3013-45D3-8328-0EEE76AD3E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22663"/>
              </p:ext>
            </p:extLst>
          </p:nvPr>
        </p:nvGraphicFramePr>
        <p:xfrm>
          <a:off x="926458" y="2066776"/>
          <a:ext cx="5070737" cy="409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タイトル 1">
            <a:extLst>
              <a:ext uri="{FF2B5EF4-FFF2-40B4-BE49-F238E27FC236}">
                <a16:creationId xmlns:a16="http://schemas.microsoft.com/office/drawing/2014/main" id="{A3FADC2C-A07A-40FB-86A3-48FAB69ED42B}"/>
              </a:ext>
            </a:extLst>
          </p:cNvPr>
          <p:cNvSpPr txBox="1">
            <a:spLocks/>
          </p:cNvSpPr>
          <p:nvPr/>
        </p:nvSpPr>
        <p:spPr>
          <a:xfrm>
            <a:off x="6162051" y="2087570"/>
            <a:ext cx="5619137" cy="37083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8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8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無料（</a:t>
            </a:r>
            <a:r>
              <a:rPr lang="en-US" altLang="ja-JP" sz="18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ja-JP" altLang="en-US" sz="18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円）</a:t>
            </a:r>
            <a:r>
              <a:rPr lang="en-US" altLang="ja-JP" sz="18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8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の主な理由</a:t>
            </a:r>
            <a:endParaRPr lang="en-US" altLang="ja-JP" sz="18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・今までどおり。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・お金がかかるならやめてもらう。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8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『500</a:t>
            </a:r>
            <a:r>
              <a:rPr lang="ja-JP" altLang="en-US" sz="18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円以下</a:t>
            </a:r>
            <a:r>
              <a:rPr lang="en-US" altLang="ja-JP" sz="18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8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主な理由</a:t>
            </a:r>
            <a:endParaRPr lang="en-US" altLang="ja-JP" sz="18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・部活動は学校での活動という感覚がある。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・会費制と言われてもピンとこない。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・負担は少ない方がよい。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8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8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『1000</a:t>
            </a:r>
            <a:r>
              <a:rPr lang="ja-JP" altLang="en-US" sz="18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円程度</a:t>
            </a:r>
            <a:r>
              <a:rPr lang="en-US" altLang="ja-JP" sz="18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800" b="1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の主な理由</a:t>
            </a:r>
            <a:endParaRPr lang="en-US" altLang="ja-JP" sz="18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・どの家庭にも大きな負担にならないように。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・今の指導内容程度であればこれぐらいが妥当。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・母子家庭や生活圧迫等により、参加したくてもできない子が出る。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9B29DFF-57B8-46FC-9681-1C42CD2A081B}"/>
              </a:ext>
            </a:extLst>
          </p:cNvPr>
          <p:cNvSpPr/>
          <p:nvPr/>
        </p:nvSpPr>
        <p:spPr>
          <a:xfrm>
            <a:off x="2753940" y="203388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保護者</a:t>
            </a:r>
            <a:endParaRPr kumimoji="0" lang="ja-JP" alt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00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4649184" cy="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464918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当面の課題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56AAC5C-9D92-49CD-8584-56591A1DBAFC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1E215-63EC-4E31-BF7A-37C0BCC24D52}" type="slidenum"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09C8B36-33CA-493A-957D-CED03C040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2" y="1454435"/>
            <a:ext cx="11592233" cy="4974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〇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生徒ニーズの把握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部活動に何を望んでいるのか　どんな種目をしたいのか　どれぐらいの頻度で活動したいのか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〇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関係者への丁寧な説明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教職員、保護者、地域、関係団体と、共通の課題意識を醸成するために丁寧な説明が必要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〇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運営主体の在り方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学校／種目別に変えるのか　合同での実施も検討するのか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〇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地域等主体の部活動実施における費用負担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受益者負担をどこまで求めるのか　市としての補助は行うのか　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その他の補助を活用することはできないのか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179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5676126" cy="0"/>
          </a:xfrm>
          <a:prstGeom prst="line">
            <a:avLst/>
          </a:prstGeom>
          <a:ln w="114300">
            <a:solidFill>
              <a:schemeClr val="accent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567612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dist"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国</a:t>
            </a:r>
            <a:r>
              <a:rPr kumimoji="1"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の方針</a:t>
            </a:r>
            <a:r>
              <a:rPr kumimoji="1" lang="en-US" altLang="ja-JP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【</a:t>
            </a:r>
            <a:r>
              <a:rPr kumimoji="1"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スポーツ庁</a:t>
            </a:r>
            <a:r>
              <a:rPr kumimoji="1" lang="en-US" altLang="ja-JP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】</a:t>
            </a:r>
            <a:endParaRPr kumimoji="1" lang="ja-JP" alt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41E5A1-1FD7-4A76-BF9B-782D5CB3AF79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481E215-63EC-4E31-BF7A-37C0BCC24D52}" type="slidenum">
              <a:rPr kumimoji="1" lang="en-US" altLang="ja-JP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ctr"/>
              <a:t>19</a:t>
            </a:fld>
            <a:endParaRPr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E50EF1-8273-44F9-87F7-6CE46CA952A9}"/>
              </a:ext>
            </a:extLst>
          </p:cNvPr>
          <p:cNvSpPr/>
          <p:nvPr/>
        </p:nvSpPr>
        <p:spPr>
          <a:xfrm>
            <a:off x="863003" y="2219927"/>
            <a:ext cx="3920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運動部活動の意義と課題</a:t>
            </a:r>
            <a:endParaRPr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701E34E-77D7-47F8-8FDE-FE83BBD28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30743"/>
              </p:ext>
            </p:extLst>
          </p:nvPr>
        </p:nvGraphicFramePr>
        <p:xfrm>
          <a:off x="804846" y="2676303"/>
          <a:ext cx="10069480" cy="302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0136">
                  <a:extLst>
                    <a:ext uri="{9D8B030D-6E8A-4147-A177-3AD203B41FA5}">
                      <a16:colId xmlns:a16="http://schemas.microsoft.com/office/drawing/2014/main" val="3059976799"/>
                    </a:ext>
                  </a:extLst>
                </a:gridCol>
                <a:gridCol w="9519344">
                  <a:extLst>
                    <a:ext uri="{9D8B030D-6E8A-4147-A177-3AD203B41FA5}">
                      <a16:colId xmlns:a16="http://schemas.microsoft.com/office/drawing/2014/main" val="1407517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意義</a:t>
                      </a: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○ 生徒の</a:t>
                      </a:r>
                      <a:r>
                        <a:rPr kumimoji="1" lang="ja-JP" altLang="en-US" sz="20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スポーツに親しむ機会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を確保。</a:t>
                      </a:r>
                      <a:r>
                        <a:rPr kumimoji="1" lang="ja-JP" altLang="en-US" sz="20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自主的・主体的な参加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による活動を通じ、</a:t>
                      </a:r>
                      <a:endParaRPr kumimoji="1" lang="en-US" altLang="ja-JP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　責任感・連帯感を涵養、自主性の育成にも寄与。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○ </a:t>
                      </a:r>
                      <a:r>
                        <a:rPr kumimoji="1" lang="ja-JP" altLang="en-US" sz="20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人間関係の構築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、自己肯定感の向上、問題行動の抑制。信頼感・一体感の醸成。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14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kumimoji="1" lang="ja-JP" alt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課題</a:t>
                      </a:r>
                    </a:p>
                  </a:txBody>
                  <a:tcPr vert="eaVert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〇 近年、特に持続可能性という面で厳しさを増しており、</a:t>
                      </a:r>
                      <a:r>
                        <a:rPr kumimoji="1" lang="ja-JP" alt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中学校生徒数の減少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が</a:t>
                      </a:r>
                      <a:endParaRPr kumimoji="1" lang="en-US" altLang="ja-JP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　加速化するなど深刻な少子化が進行。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〇 </a:t>
                      </a:r>
                      <a:r>
                        <a:rPr kumimoji="1" lang="ja-JP" altLang="en-US" sz="20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競技経験のない教師が指導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せざるを得なかったり、休日も含めた運動部活動の</a:t>
                      </a:r>
                      <a:endParaRPr kumimoji="1" lang="en-US" altLang="ja-JP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　指導が求められたりするなど、</a:t>
                      </a:r>
                      <a:r>
                        <a:rPr kumimoji="1" lang="ja-JP" altLang="en-US" sz="20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教師にとって大きな業務負担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。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〇 地域では、スポーツ団体や指導者等と学校との連携・協働が十分ではない。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945533"/>
                  </a:ext>
                </a:extLst>
              </a:tr>
            </a:tbl>
          </a:graphicData>
        </a:graphic>
      </p:graphicFrame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0B438FA-966F-4687-80BC-E0FF22D4B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330" y="525686"/>
            <a:ext cx="583095" cy="82088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A71E1B5-3723-4146-A95F-80FD2652102D}"/>
              </a:ext>
            </a:extLst>
          </p:cNvPr>
          <p:cNvSpPr/>
          <p:nvPr/>
        </p:nvSpPr>
        <p:spPr>
          <a:xfrm>
            <a:off x="696538" y="1513829"/>
            <a:ext cx="1103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「運動部活動の地域移行に関する検討会議提言」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R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６月）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0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C84FAF-4CD6-4B08-9E9C-05E657DE5678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CB150E70-0911-4813-A970-4BCC3C7BF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9" name="星: 6 pt 8">
            <a:extLst>
              <a:ext uri="{FF2B5EF4-FFF2-40B4-BE49-F238E27FC236}">
                <a16:creationId xmlns:a16="http://schemas.microsoft.com/office/drawing/2014/main" id="{5536E4E7-6715-4D36-868D-C4F1D919152F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4B05A21-6F44-42F5-9FDC-2BA59EEF617E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3608174" cy="0"/>
          </a:xfrm>
          <a:prstGeom prst="line">
            <a:avLst/>
          </a:prstGeom>
          <a:ln w="1143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815C23-6B48-49DF-966E-99E8077AAEFE}"/>
              </a:ext>
            </a:extLst>
          </p:cNvPr>
          <p:cNvSpPr/>
          <p:nvPr/>
        </p:nvSpPr>
        <p:spPr>
          <a:xfrm>
            <a:off x="626198" y="542776"/>
            <a:ext cx="379105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守口市の概況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EA3ACEE-1698-427E-96A3-215CA439EE70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1E215-63EC-4E31-BF7A-37C0BCC24D52}" type="slidenum"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6" name="Picture 2" descr="ファイル:基礎自治体位置図 27209.svg">
            <a:hlinkClick r:id="rId3"/>
            <a:extLst>
              <a:ext uri="{FF2B5EF4-FFF2-40B4-BE49-F238E27FC236}">
                <a16:creationId xmlns:a16="http://schemas.microsoft.com/office/drawing/2014/main" id="{D2F9ABAB-D7F2-4766-AFB2-8D10294DE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b="10020"/>
          <a:stretch>
            <a:fillRect/>
          </a:stretch>
        </p:blipFill>
        <p:spPr>
          <a:xfrm>
            <a:off x="6178089" y="552877"/>
            <a:ext cx="4140745" cy="575224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99D1AF-6730-4FA6-A3F5-76AB69947DCF}"/>
              </a:ext>
            </a:extLst>
          </p:cNvPr>
          <p:cNvSpPr txBox="1"/>
          <p:nvPr/>
        </p:nvSpPr>
        <p:spPr>
          <a:xfrm>
            <a:off x="1084690" y="1546228"/>
            <a:ext cx="49292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 lang="ja-JP" altLang="en-US"/>
            </a:pPr>
            <a:r>
              <a:rPr kumimoji="1" lang="ja-JP" altLang="en-US" sz="2400" dirty="0">
                <a:solidFill>
                  <a:prstClr val="black"/>
                </a:solidFill>
                <a:latin typeface="+mn-ea"/>
              </a:rPr>
              <a:t>面　積 ： </a:t>
            </a:r>
            <a:r>
              <a:rPr kumimoji="1" lang="en-US" altLang="ja-JP" sz="3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12.71</a:t>
            </a:r>
            <a:r>
              <a:rPr kumimoji="1" lang="ja-JP" altLang="en-US" sz="3200" dirty="0" err="1">
                <a:solidFill>
                  <a:prstClr val="black"/>
                </a:solidFill>
                <a:latin typeface="Arial Rounded MT Bold" panose="020F0704030504030204" pitchFamily="34" charset="0"/>
              </a:rPr>
              <a:t>ｋ</a:t>
            </a:r>
            <a:r>
              <a:rPr kumimoji="1" lang="ja-JP" altLang="en-US" sz="3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㎡</a:t>
            </a:r>
          </a:p>
          <a:p>
            <a:pPr defTabSz="914400">
              <a:defRPr lang="ja-JP" altLang="en-US"/>
            </a:pPr>
            <a:r>
              <a:rPr kumimoji="1" lang="ja-JP" alt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世帯数 ： </a:t>
            </a:r>
            <a:r>
              <a:rPr kumimoji="1" lang="en-US" altLang="ja-JP" sz="3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73,519</a:t>
            </a:r>
            <a:r>
              <a:rPr kumimoji="1" lang="ja-JP" altLang="en-US" sz="3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世帯</a:t>
            </a:r>
          </a:p>
          <a:p>
            <a:pPr defTabSz="914400">
              <a:defRPr lang="ja-JP" altLang="en-US"/>
            </a:pPr>
            <a:r>
              <a:rPr kumimoji="1" lang="ja-JP" alt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総人口 ： </a:t>
            </a:r>
            <a:r>
              <a:rPr kumimoji="1" lang="en-US" altLang="ja-JP" sz="3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142,220</a:t>
            </a:r>
            <a:r>
              <a:rPr kumimoji="1" lang="ja-JP" altLang="en-US" sz="32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人</a:t>
            </a:r>
          </a:p>
          <a:p>
            <a:pPr defTabSz="914400">
              <a:defRPr lang="ja-JP" altLang="en-US"/>
            </a:pPr>
            <a:r>
              <a:rPr kumimoji="1" lang="ja-JP" altLang="en-US" sz="2400" dirty="0">
                <a:solidFill>
                  <a:prstClr val="black"/>
                </a:solidFill>
                <a:latin typeface="+mn-ea"/>
              </a:rPr>
              <a:t>　　　　　　</a:t>
            </a:r>
            <a:r>
              <a:rPr kumimoji="1" lang="ja-JP" altLang="en-US" dirty="0">
                <a:solidFill>
                  <a:prstClr val="black"/>
                </a:solidFill>
                <a:latin typeface="+mn-ea"/>
              </a:rPr>
              <a:t>（令和４年７月１日現在）</a:t>
            </a:r>
            <a:r>
              <a:rPr kumimoji="1" lang="en-US" altLang="ja-JP" dirty="0">
                <a:solidFill>
                  <a:prstClr val="black"/>
                </a:solidFill>
                <a:latin typeface="+mn-ea"/>
              </a:rPr>
              <a:t> </a:t>
            </a:r>
          </a:p>
          <a:p>
            <a:pPr defTabSz="914400">
              <a:defRPr lang="ja-JP" altLang="en-US"/>
            </a:pPr>
            <a:r>
              <a:rPr kumimoji="1" lang="ja-JP" altLang="en-US" sz="2400" dirty="0">
                <a:solidFill>
                  <a:prstClr val="black"/>
                </a:solidFill>
                <a:latin typeface="+mn-ea"/>
              </a:rPr>
              <a:t>市　長： </a:t>
            </a:r>
            <a:r>
              <a:rPr kumimoji="1" lang="ja-JP" altLang="en-US" sz="2400" b="1" dirty="0">
                <a:solidFill>
                  <a:prstClr val="black"/>
                </a:solidFill>
                <a:latin typeface="+mn-ea"/>
              </a:rPr>
              <a:t>西端 勝樹</a:t>
            </a:r>
            <a:endParaRPr kumimoji="1" lang="en-US" altLang="ja-JP" sz="2400" b="1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5F9118-4F31-4CB9-83F6-D9FD09B2DDE8}"/>
              </a:ext>
            </a:extLst>
          </p:cNvPr>
          <p:cNvSpPr txBox="1"/>
          <p:nvPr/>
        </p:nvSpPr>
        <p:spPr>
          <a:xfrm>
            <a:off x="410812" y="4228079"/>
            <a:ext cx="56851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 lang="ja-JP" altLang="en-US"/>
            </a:pPr>
            <a:r>
              <a:rPr kumimoji="1" lang="ja-JP" alt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小学校 ： </a:t>
            </a:r>
            <a:r>
              <a:rPr kumimoji="1" lang="en-US" altLang="ja-JP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13</a:t>
            </a:r>
            <a:r>
              <a:rPr kumimoji="1" lang="ja-JP" alt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校　　（</a:t>
            </a:r>
            <a:r>
              <a:rPr kumimoji="1" lang="en-US" altLang="ja-JP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5,347</a:t>
            </a:r>
            <a:r>
              <a:rPr kumimoji="1" lang="ja-JP" alt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名）</a:t>
            </a:r>
          </a:p>
          <a:p>
            <a:pPr defTabSz="914400">
              <a:defRPr lang="ja-JP" altLang="en-US"/>
            </a:pPr>
            <a:r>
              <a:rPr kumimoji="1" lang="ja-JP" alt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中学校 ：   </a:t>
            </a:r>
            <a:r>
              <a:rPr kumimoji="1" lang="en-US" altLang="ja-JP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7</a:t>
            </a:r>
            <a:r>
              <a:rPr kumimoji="1" lang="ja-JP" alt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校　　（</a:t>
            </a:r>
            <a:r>
              <a:rPr kumimoji="1" lang="en-US" altLang="ja-JP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2,639</a:t>
            </a:r>
            <a:r>
              <a:rPr kumimoji="1" lang="ja-JP" alt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名）</a:t>
            </a:r>
          </a:p>
          <a:p>
            <a:pPr defTabSz="914400">
              <a:defRPr lang="ja-JP" altLang="en-US"/>
            </a:pPr>
            <a:r>
              <a:rPr kumimoji="1" lang="ja-JP" alt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義務教育学校：</a:t>
            </a:r>
            <a:r>
              <a:rPr kumimoji="1" lang="en-US" altLang="ja-JP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1</a:t>
            </a:r>
            <a:r>
              <a:rPr kumimoji="1" lang="ja-JP" alt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校　（</a:t>
            </a:r>
            <a:r>
              <a:rPr kumimoji="1" lang="en-US" altLang="ja-JP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763</a:t>
            </a:r>
            <a:r>
              <a:rPr kumimoji="1" lang="ja-JP" alt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名）</a:t>
            </a:r>
          </a:p>
          <a:p>
            <a:pPr defTabSz="914400">
              <a:defRPr lang="ja-JP" altLang="en-US"/>
            </a:pPr>
            <a:r>
              <a:rPr kumimoji="1" lang="ja-JP" alt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　　　　　　　</a:t>
            </a:r>
            <a:r>
              <a:rPr kumimoji="1" lang="en-US" altLang="ja-JP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※</a:t>
            </a:r>
            <a:r>
              <a:rPr kumimoji="1" lang="ja-JP" alt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夜間学級</a:t>
            </a:r>
            <a:r>
              <a:rPr kumimoji="1" lang="en-US" altLang="ja-JP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129</a:t>
            </a:r>
            <a:r>
              <a:rPr kumimoji="1" lang="ja-JP" alt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名含む</a:t>
            </a:r>
          </a:p>
          <a:p>
            <a:pPr defTabSz="914400">
              <a:defRPr lang="ja-JP" altLang="en-US"/>
            </a:pPr>
            <a:r>
              <a:rPr kumimoji="1" lang="ja-JP" alt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　　　　　　　　 （令和４年５月１日現在）</a:t>
            </a:r>
            <a:r>
              <a:rPr kumimoji="1" lang="en-US" altLang="ja-JP" sz="1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9" name="線吹き出し 2 (枠付き) 8">
            <a:extLst>
              <a:ext uri="{FF2B5EF4-FFF2-40B4-BE49-F238E27FC236}">
                <a16:creationId xmlns:a16="http://schemas.microsoft.com/office/drawing/2014/main" id="{1B189453-7B7F-4366-B254-23BFC745EEAB}"/>
              </a:ext>
            </a:extLst>
          </p:cNvPr>
          <p:cNvSpPr/>
          <p:nvPr/>
        </p:nvSpPr>
        <p:spPr>
          <a:xfrm>
            <a:off x="7070990" y="1815407"/>
            <a:ext cx="914400" cy="407182"/>
          </a:xfrm>
          <a:prstGeom prst="borderCallout2">
            <a:avLst>
              <a:gd name="adj1" fmla="val 98435"/>
              <a:gd name="adj2" fmla="val 40054"/>
              <a:gd name="adj3" fmla="val 189641"/>
              <a:gd name="adj4" fmla="val 78520"/>
              <a:gd name="adj5" fmla="val 255896"/>
              <a:gd name="adj6" fmla="val 228743"/>
            </a:avLst>
          </a:prstGeom>
          <a:solidFill>
            <a:srgbClr val="7030A0"/>
          </a:solidFill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ja-JP" altLang="en-US"/>
            </a:pP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/>
                <a:ea typeface="ＭＳ ゴシック"/>
                <a:cs typeface="+mn-cs"/>
              </a:rPr>
              <a:t>守口市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F7AD7DA-FA23-43FE-8BA8-54E939D86BDF}"/>
              </a:ext>
            </a:extLst>
          </p:cNvPr>
          <p:cNvSpPr/>
          <p:nvPr/>
        </p:nvSpPr>
        <p:spPr>
          <a:xfrm>
            <a:off x="9022690" y="637829"/>
            <a:ext cx="1296144" cy="6022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ja-JP" altLang="en-US"/>
            </a:pPr>
            <a:r>
              <a:rPr kumimoji="1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大阪府</a:t>
            </a:r>
          </a:p>
        </p:txBody>
      </p:sp>
    </p:spTree>
    <p:extLst>
      <p:ext uri="{BB962C8B-B14F-4D97-AF65-F5344CB8AC3E}">
        <p14:creationId xmlns:p14="http://schemas.microsoft.com/office/powerpoint/2010/main" val="36795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5676126" cy="0"/>
          </a:xfrm>
          <a:prstGeom prst="line">
            <a:avLst/>
          </a:prstGeom>
          <a:ln w="114300">
            <a:solidFill>
              <a:schemeClr val="accent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567612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国の方針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スポーツ庁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】</a:t>
            </a:r>
            <a:endParaRPr kumimoji="1" lang="ja-JP" alt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41E5A1-1FD7-4A76-BF9B-782D5CB3AF79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1E215-63EC-4E31-BF7A-37C0BCC24D52}" type="slidenum"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E50EF1-8273-44F9-87F7-6CE46CA952A9}"/>
              </a:ext>
            </a:extLst>
          </p:cNvPr>
          <p:cNvSpPr/>
          <p:nvPr/>
        </p:nvSpPr>
        <p:spPr>
          <a:xfrm>
            <a:off x="863003" y="2219927"/>
            <a:ext cx="3920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目指す姿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7950C65-88E9-4C2F-BFB4-AFA6EE9F2492}"/>
              </a:ext>
            </a:extLst>
          </p:cNvPr>
          <p:cNvSpPr/>
          <p:nvPr/>
        </p:nvSpPr>
        <p:spPr>
          <a:xfrm>
            <a:off x="984737" y="2721348"/>
            <a:ext cx="10213349" cy="3175869"/>
          </a:xfrm>
          <a:prstGeom prst="rect">
            <a:avLst/>
          </a:prstGeom>
          <a:ln w="5715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kumimoji="1" lang="ja-JP" altLang="en-US" sz="2000" dirty="0">
                <a:latin typeface="Arial Rounded MT Bold" panose="020F0704030504030204" pitchFamily="34" charset="0"/>
              </a:rPr>
              <a:t>〇 少子化の中でも、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将来にわたり我が国の子供たちがスポーツに継続して親しむことが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　できる機会を確保</a:t>
            </a:r>
            <a:r>
              <a:rPr kumimoji="1" lang="ja-JP" altLang="en-US" sz="2000" dirty="0">
                <a:latin typeface="Arial Rounded MT Bold" panose="020F0704030504030204" pitchFamily="34" charset="0"/>
              </a:rPr>
              <a:t>。このことは、学校の働き方改革を推進し、学校教育の質も向上。</a:t>
            </a:r>
          </a:p>
          <a:p>
            <a:pPr>
              <a:lnSpc>
                <a:spcPts val="2800"/>
              </a:lnSpc>
            </a:pPr>
            <a:r>
              <a:rPr kumimoji="1" lang="ja-JP" altLang="en-US" sz="2000" dirty="0">
                <a:latin typeface="Arial Rounded MT Bold" panose="020F0704030504030204" pitchFamily="34" charset="0"/>
              </a:rPr>
              <a:t>〇 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スポーツは、自発的な参画を通して「楽しさ」「喜び」を感じることに本質</a:t>
            </a:r>
            <a:r>
              <a:rPr kumimoji="1" lang="ja-JP" altLang="en-US" sz="2000" dirty="0">
                <a:latin typeface="Arial Rounded MT Bold" panose="020F0704030504030204" pitchFamily="34" charset="0"/>
              </a:rPr>
              <a:t>。</a:t>
            </a:r>
            <a:endParaRPr kumimoji="1" lang="en-US" altLang="ja-JP" sz="2000" dirty="0">
              <a:latin typeface="Arial Rounded MT Bold" panose="020F0704030504030204" pitchFamily="34" charset="0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dirty="0">
                <a:latin typeface="Arial Rounded MT Bold" panose="020F0704030504030204" pitchFamily="34" charset="0"/>
              </a:rPr>
              <a:t>　自己実現、活力ある社会と絆の強い社会創り。部活動の意義の継承・発展、新しい</a:t>
            </a:r>
            <a:endParaRPr kumimoji="1" lang="en-US" altLang="ja-JP" sz="2000" dirty="0">
              <a:latin typeface="Arial Rounded MT Bold" panose="020F0704030504030204" pitchFamily="34" charset="0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dirty="0">
                <a:latin typeface="Arial Rounded MT Bold" panose="020F0704030504030204" pitchFamily="34" charset="0"/>
              </a:rPr>
              <a:t>　価値の創出。</a:t>
            </a:r>
          </a:p>
          <a:p>
            <a:pPr>
              <a:lnSpc>
                <a:spcPts val="2800"/>
              </a:lnSpc>
            </a:pPr>
            <a:r>
              <a:rPr kumimoji="1" lang="ja-JP" altLang="en-US" sz="2000" dirty="0">
                <a:latin typeface="Arial Rounded MT Bold" panose="020F0704030504030204" pitchFamily="34" charset="0"/>
              </a:rPr>
              <a:t>〇 地域の持続可能で多様なスポーツ環境を一体的に整備し、子供たちの多様な体験機会</a:t>
            </a:r>
            <a:endParaRPr kumimoji="1" lang="en-US" altLang="ja-JP" sz="2000" dirty="0">
              <a:latin typeface="Arial Rounded MT Bold" panose="020F0704030504030204" pitchFamily="34" charset="0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dirty="0">
                <a:latin typeface="Arial Rounded MT Bold" panose="020F0704030504030204" pitchFamily="34" charset="0"/>
              </a:rPr>
              <a:t>　を確保。</a:t>
            </a:r>
            <a:endParaRPr kumimoji="1" lang="en-US" altLang="ja-JP" sz="2000" dirty="0">
              <a:latin typeface="Arial Rounded MT Bold" panose="020F0704030504030204" pitchFamily="34" charset="0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dirty="0">
                <a:latin typeface="Arial Rounded MT Bold" panose="020F0704030504030204" pitchFamily="34" charset="0"/>
              </a:rPr>
              <a:t>（スポーツ団体等の組織化、指導者や施設の確保、複数種目等の活動も提供）</a:t>
            </a: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9C626BD-C606-4CFB-9E12-3F3BBC690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330" y="525686"/>
            <a:ext cx="583095" cy="820888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3845957-9FCB-47FE-AB74-149E7AF01EAB}"/>
              </a:ext>
            </a:extLst>
          </p:cNvPr>
          <p:cNvSpPr/>
          <p:nvPr/>
        </p:nvSpPr>
        <p:spPr>
          <a:xfrm>
            <a:off x="696538" y="1513829"/>
            <a:ext cx="1103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「運動部活動の地域移行に関する検討会議提言」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R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６月）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4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5676126" cy="0"/>
          </a:xfrm>
          <a:prstGeom prst="line">
            <a:avLst/>
          </a:prstGeom>
          <a:ln w="114300">
            <a:solidFill>
              <a:schemeClr val="accent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567612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国の方針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スポーツ庁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】</a:t>
            </a:r>
            <a:endParaRPr kumimoji="1" lang="ja-JP" altLang="en-US" sz="36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41E5A1-1FD7-4A76-BF9B-782D5CB3AF79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1E215-63EC-4E31-BF7A-37C0BCC24D52}" type="slidenum"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FC12417-8C18-4475-B31B-6B6C729B5E7C}"/>
              </a:ext>
            </a:extLst>
          </p:cNvPr>
          <p:cNvSpPr/>
          <p:nvPr/>
        </p:nvSpPr>
        <p:spPr>
          <a:xfrm>
            <a:off x="696538" y="1513829"/>
            <a:ext cx="1103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「運動部活動の地域移行に関する検討会議提言」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R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６月）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E50EF1-8273-44F9-87F7-6CE46CA952A9}"/>
              </a:ext>
            </a:extLst>
          </p:cNvPr>
          <p:cNvSpPr/>
          <p:nvPr/>
        </p:nvSpPr>
        <p:spPr>
          <a:xfrm>
            <a:off x="863003" y="2219927"/>
            <a:ext cx="3920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改革の方向性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D5FCF4F-81BA-4678-BFE7-CD0DBE299F29}"/>
              </a:ext>
            </a:extLst>
          </p:cNvPr>
          <p:cNvSpPr/>
          <p:nvPr/>
        </p:nvSpPr>
        <p:spPr>
          <a:xfrm>
            <a:off x="970671" y="2681592"/>
            <a:ext cx="10358326" cy="3633632"/>
          </a:xfrm>
          <a:prstGeom prst="rect">
            <a:avLst/>
          </a:prstGeom>
          <a:ln>
            <a:solidFill>
              <a:srgbClr val="B74919"/>
            </a:solidFill>
          </a:ln>
          <a:effectLst>
            <a:outerShdw blurRad="50800" dist="76200" dir="2700000" algn="tl" rotWithShape="0">
              <a:schemeClr val="accent6">
                <a:lumMod val="75000"/>
                <a:alpha val="40000"/>
              </a:scheme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kumimoji="1" lang="ja-JP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〇</a:t>
            </a:r>
            <a:r>
              <a:rPr kumimoji="1"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ja-JP" altLang="en-US" sz="20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まずは、休日の運動部活動から段階的に地域移行していくことを基本</a:t>
            </a:r>
            <a:r>
              <a:rPr kumimoji="1" lang="ja-JP" altLang="en-US" sz="2000" dirty="0"/>
              <a:t>とする</a:t>
            </a:r>
          </a:p>
          <a:p>
            <a:pPr>
              <a:lnSpc>
                <a:spcPts val="2800"/>
              </a:lnSpc>
            </a:pPr>
            <a:r>
              <a:rPr kumimoji="1" lang="ja-JP" altLang="en-US" sz="2000" dirty="0"/>
              <a:t>○ 目標時期：</a:t>
            </a:r>
            <a:r>
              <a:rPr kumimoji="1" lang="ja-JP" altLang="en-US" sz="26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令和５年度の開始から３年後の令和７年度末を目途</a:t>
            </a:r>
            <a:endParaRPr kumimoji="1" lang="en-US" altLang="ja-JP" sz="2600" b="1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dirty="0"/>
              <a:t>〇 </a:t>
            </a:r>
            <a:r>
              <a:rPr kumimoji="1" lang="ja-JP" altLang="en-US" sz="2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平日の運動部活動の地域移行は、できるところから取り組む</a:t>
            </a:r>
            <a:r>
              <a:rPr kumimoji="1" lang="ja-JP" altLang="en-US" sz="2000" dirty="0"/>
              <a:t>ことが考えられ、地域の</a:t>
            </a:r>
            <a:endParaRPr kumimoji="1" lang="en-US" altLang="ja-JP" sz="2000" dirty="0"/>
          </a:p>
          <a:p>
            <a:pPr>
              <a:lnSpc>
                <a:spcPts val="2800"/>
              </a:lnSpc>
            </a:pPr>
            <a:r>
              <a:rPr kumimoji="1" lang="ja-JP" altLang="en-US" sz="2000" dirty="0"/>
              <a:t>　実情に応じた休日の地域移行の進捗状況等を検証し、更なる改革を推進</a:t>
            </a:r>
            <a:endParaRPr kumimoji="1" lang="en-US" altLang="ja-JP" sz="2000" dirty="0"/>
          </a:p>
          <a:p>
            <a:pPr>
              <a:lnSpc>
                <a:spcPts val="2800"/>
              </a:lnSpc>
            </a:pPr>
            <a:r>
              <a:rPr kumimoji="1" lang="ja-JP" altLang="en-US" sz="2000" dirty="0"/>
              <a:t>〇 地域におけるスポーツ機会の確保、生徒の多様なニーズに合った活動機会の充実等に</a:t>
            </a:r>
            <a:endParaRPr kumimoji="1" lang="en-US" altLang="ja-JP" sz="2000" dirty="0"/>
          </a:p>
          <a:p>
            <a:pPr>
              <a:lnSpc>
                <a:spcPts val="2800"/>
              </a:lnSpc>
            </a:pPr>
            <a:r>
              <a:rPr kumimoji="1" lang="ja-JP" altLang="en-US" sz="2000" dirty="0"/>
              <a:t>　も着実に取り組む</a:t>
            </a:r>
          </a:p>
          <a:p>
            <a:pPr>
              <a:lnSpc>
                <a:spcPts val="2800"/>
              </a:lnSpc>
            </a:pPr>
            <a:r>
              <a:rPr kumimoji="1" lang="ja-JP" altLang="en-US" sz="2000" dirty="0"/>
              <a:t>〇 地域のスポーツ団体等と学校との連携・協働の推進</a:t>
            </a:r>
          </a:p>
          <a:p>
            <a:pPr>
              <a:lnSpc>
                <a:spcPts val="2800"/>
              </a:lnSpc>
            </a:pPr>
            <a:r>
              <a:rPr kumimoji="1" lang="ja-JP" altLang="en-US" sz="2000" dirty="0"/>
              <a:t>　</a:t>
            </a:r>
            <a:r>
              <a:rPr kumimoji="1" lang="en-US" altLang="ja-JP" sz="2000" dirty="0"/>
              <a:t>※</a:t>
            </a:r>
            <a:r>
              <a:rPr kumimoji="1" lang="ja-JP" altLang="en-US" sz="2000" dirty="0"/>
              <a:t>改革を推進するための「選択肢」を示し、「複数の道筋」があることや、</a:t>
            </a:r>
            <a:endParaRPr kumimoji="1" lang="en-US" altLang="ja-JP" sz="2000" dirty="0"/>
          </a:p>
          <a:p>
            <a:pPr>
              <a:lnSpc>
                <a:spcPts val="2800"/>
              </a:lnSpc>
            </a:pPr>
            <a:r>
              <a:rPr kumimoji="1" lang="ja-JP" altLang="en-US" sz="2000" dirty="0"/>
              <a:t>　「多様な方法」があることを強く意識</a:t>
            </a: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16F1717-47F1-43A1-B498-F2FB0AE65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330" y="525686"/>
            <a:ext cx="583095" cy="8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7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5676126" cy="0"/>
          </a:xfrm>
          <a:prstGeom prst="line">
            <a:avLst/>
          </a:prstGeom>
          <a:ln w="114300">
            <a:solidFill>
              <a:schemeClr val="accent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567612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大阪府スポーツ推進計画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41E5A1-1FD7-4A76-BF9B-782D5CB3AF79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1E215-63EC-4E31-BF7A-37C0BCC24D52}" type="slidenum"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E3017A0-4E1C-4D6E-9C75-95E20E70C24A}"/>
              </a:ext>
            </a:extLst>
          </p:cNvPr>
          <p:cNvSpPr/>
          <p:nvPr/>
        </p:nvSpPr>
        <p:spPr>
          <a:xfrm>
            <a:off x="696538" y="150845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めざすべきスポーツ像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FCE2BE-4141-40CD-8AC2-46FFC44F8D91}"/>
              </a:ext>
            </a:extLst>
          </p:cNvPr>
          <p:cNvSpPr/>
          <p:nvPr/>
        </p:nvSpPr>
        <p:spPr>
          <a:xfrm>
            <a:off x="928468" y="2039086"/>
            <a:ext cx="1097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スポーツ楽創都市・大阪 ～スポーツとともに成長し、楽しさあふれる大阪へ～ 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B8CC3CB-FA3A-4CCB-A0DB-C7368D8CE167}"/>
              </a:ext>
            </a:extLst>
          </p:cNvPr>
          <p:cNvSpPr/>
          <p:nvPr/>
        </p:nvSpPr>
        <p:spPr>
          <a:xfrm>
            <a:off x="696538" y="256971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基本理念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9D34180-E6BD-4F0F-88F0-2EC06B6A24C7}"/>
              </a:ext>
            </a:extLst>
          </p:cNvPr>
          <p:cNvSpPr/>
          <p:nvPr/>
        </p:nvSpPr>
        <p:spPr>
          <a:xfrm>
            <a:off x="928468" y="2977704"/>
            <a:ext cx="10142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〇 誰もが「する」「みる」「ささえる」を通じスポーツを楽しむ </a:t>
            </a:r>
            <a:endParaRPr lang="en-US" altLang="ja-JP" sz="2000" dirty="0"/>
          </a:p>
          <a:p>
            <a:r>
              <a:rPr lang="ja-JP" altLang="en-US" sz="2000" dirty="0"/>
              <a:t>〇 スポーツの楽しさを共有し、楽しさがあふれる大阪のまちへ </a:t>
            </a:r>
            <a:endParaRPr lang="en-US" altLang="ja-JP" sz="2000" dirty="0"/>
          </a:p>
          <a:p>
            <a:r>
              <a:rPr lang="ja-JP" altLang="en-US" sz="2000" dirty="0"/>
              <a:t>〇 スポーツの楽しさを通じ、人とまちが活性化し、ともに成長する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2E8658A-5A94-4C94-B616-1FF5089F302A}"/>
              </a:ext>
            </a:extLst>
          </p:cNvPr>
          <p:cNvSpPr/>
          <p:nvPr/>
        </p:nvSpPr>
        <p:spPr>
          <a:xfrm>
            <a:off x="696538" y="4280263"/>
            <a:ext cx="9643216" cy="192610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dirty="0"/>
              <a:t>第３章 施策の具体的方向性 １の柱 誰もが地域で楽しむスポーツ・健康づくり</a:t>
            </a:r>
            <a:endParaRPr lang="en-US" altLang="ja-JP" dirty="0"/>
          </a:p>
          <a:p>
            <a:pPr>
              <a:lnSpc>
                <a:spcPts val="2400"/>
              </a:lnSpc>
            </a:pPr>
            <a:r>
              <a:rPr lang="ja-JP" altLang="en-US" dirty="0"/>
              <a:t>１ ライフステージに応じた機会の提供 </a:t>
            </a:r>
            <a:endParaRPr lang="en-US" altLang="ja-JP" dirty="0"/>
          </a:p>
          <a:p>
            <a:pPr>
              <a:lnSpc>
                <a:spcPts val="2400"/>
              </a:lnSpc>
            </a:pPr>
            <a:r>
              <a:rPr lang="ja-JP" altLang="en-US" dirty="0"/>
              <a:t>（１） 子ども</a:t>
            </a:r>
            <a:endParaRPr lang="en-US" altLang="ja-JP" dirty="0"/>
          </a:p>
          <a:p>
            <a:pPr>
              <a:lnSpc>
                <a:spcPts val="2400"/>
              </a:lnSpc>
            </a:pPr>
            <a:r>
              <a:rPr lang="ja-JP" altLang="en-US" dirty="0"/>
              <a:t>　なお、運動部活動については、その将来的なあり方を巡って、国において改革の方向性・方策が検討されているところであり、国の動向を十分に踏まえたうえで、取組を進める必要がある。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732FF600-C812-4BCD-B833-E96842EBA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226" y="584964"/>
            <a:ext cx="1093304" cy="789912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5555151-0C53-498C-B591-71038A168BD3}"/>
              </a:ext>
            </a:extLst>
          </p:cNvPr>
          <p:cNvSpPr/>
          <p:nvPr/>
        </p:nvSpPr>
        <p:spPr>
          <a:xfrm>
            <a:off x="7889571" y="904666"/>
            <a:ext cx="2788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（令和</a:t>
            </a:r>
            <a:r>
              <a:rPr lang="en-US" altLang="ja-JP" sz="2000" dirty="0"/>
              <a:t>4</a:t>
            </a:r>
            <a:r>
              <a:rPr lang="ja-JP" altLang="en-US" sz="2000" dirty="0"/>
              <a:t>年</a:t>
            </a:r>
            <a:r>
              <a:rPr lang="en-US" altLang="ja-JP" sz="2000" dirty="0"/>
              <a:t>3</a:t>
            </a:r>
            <a:r>
              <a:rPr lang="ja-JP" altLang="en-US" sz="2000" dirty="0"/>
              <a:t>月策定）</a:t>
            </a:r>
          </a:p>
        </p:txBody>
      </p:sp>
    </p:spTree>
    <p:extLst>
      <p:ext uri="{BB962C8B-B14F-4D97-AF65-F5344CB8AC3E}">
        <p14:creationId xmlns:p14="http://schemas.microsoft.com/office/powerpoint/2010/main" val="322363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5676126" cy="0"/>
          </a:xfrm>
          <a:prstGeom prst="line">
            <a:avLst/>
          </a:prstGeom>
          <a:ln w="114300">
            <a:solidFill>
              <a:schemeClr val="accent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567612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生徒の運動習慣①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41E5A1-1FD7-4A76-BF9B-782D5CB3AF79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1E215-63EC-4E31-BF7A-37C0BCC24D52}" type="slidenum"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7A37ED3F-D00B-4A59-A2AA-682EDDB6F5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329378"/>
              </p:ext>
            </p:extLst>
          </p:nvPr>
        </p:nvGraphicFramePr>
        <p:xfrm>
          <a:off x="472989" y="2780050"/>
          <a:ext cx="5441145" cy="260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6312BD3A-0E19-4EC0-B927-7273D6898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592343"/>
              </p:ext>
            </p:extLst>
          </p:nvPr>
        </p:nvGraphicFramePr>
        <p:xfrm>
          <a:off x="5976071" y="2777052"/>
          <a:ext cx="5420798" cy="260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540EDB5-CD67-4A49-87FC-0B4C3A262317}"/>
              </a:ext>
            </a:extLst>
          </p:cNvPr>
          <p:cNvSpPr/>
          <p:nvPr/>
        </p:nvSpPr>
        <p:spPr>
          <a:xfrm>
            <a:off x="366726" y="2365476"/>
            <a:ext cx="8525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Q2.</a:t>
            </a:r>
            <a:r>
              <a:rPr lang="ja-JP" altLang="en-US" dirty="0"/>
              <a:t>あなたにとって運動</a:t>
            </a:r>
            <a:r>
              <a:rPr lang="en-US" altLang="ja-JP" dirty="0"/>
              <a:t>(</a:t>
            </a:r>
            <a:r>
              <a:rPr lang="ja-JP" altLang="en-US" dirty="0"/>
              <a:t>体を動かす遊びを含む</a:t>
            </a:r>
            <a:r>
              <a:rPr lang="en-US" altLang="ja-JP" dirty="0"/>
              <a:t>)</a:t>
            </a:r>
            <a:r>
              <a:rPr lang="ja-JP" altLang="en-US" dirty="0"/>
              <a:t>やスポーツは大切なものですか。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B0E1B79-7777-4991-A87B-D5977074D0A0}"/>
              </a:ext>
            </a:extLst>
          </p:cNvPr>
          <p:cNvSpPr/>
          <p:nvPr/>
        </p:nvSpPr>
        <p:spPr>
          <a:xfrm>
            <a:off x="1378226" y="2915478"/>
            <a:ext cx="1683027" cy="292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F1F0542-8F71-4966-A210-EDDE2543FF87}"/>
              </a:ext>
            </a:extLst>
          </p:cNvPr>
          <p:cNvSpPr/>
          <p:nvPr/>
        </p:nvSpPr>
        <p:spPr>
          <a:xfrm>
            <a:off x="915215" y="1480318"/>
            <a:ext cx="9763123" cy="761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運動やスポーツが大切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と思う生徒は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90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％以上</a:t>
            </a:r>
            <a:endParaRPr kumimoji="1" lang="en-US" altLang="ja-JP" sz="36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FDD8BD6-E3FB-42AE-B8C2-CDA64FDB7C46}"/>
              </a:ext>
            </a:extLst>
          </p:cNvPr>
          <p:cNvSpPr/>
          <p:nvPr/>
        </p:nvSpPr>
        <p:spPr>
          <a:xfrm>
            <a:off x="6832623" y="2930853"/>
            <a:ext cx="1683027" cy="292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43559A7-E00F-4773-B7E5-E5AE3784E380}"/>
              </a:ext>
            </a:extLst>
          </p:cNvPr>
          <p:cNvSpPr/>
          <p:nvPr/>
        </p:nvSpPr>
        <p:spPr>
          <a:xfrm>
            <a:off x="1219608" y="5661282"/>
            <a:ext cx="9752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スポーツ庁「全国体力・運動能力、運動習慣等調査」（令和３年度）　中学校２年生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532126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5676126" cy="0"/>
          </a:xfrm>
          <a:prstGeom prst="line">
            <a:avLst/>
          </a:prstGeom>
          <a:ln w="114300">
            <a:solidFill>
              <a:schemeClr val="accent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567612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生徒の運動習慣②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41E5A1-1FD7-4A76-BF9B-782D5CB3AF79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1E215-63EC-4E31-BF7A-37C0BCC24D52}" type="slidenum"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id="{3AB6ABAF-694D-4D59-90A9-A2148F078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667025"/>
              </p:ext>
            </p:extLst>
          </p:nvPr>
        </p:nvGraphicFramePr>
        <p:xfrm>
          <a:off x="456702" y="2999737"/>
          <a:ext cx="5441146" cy="254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id="{0C54D9AD-CA28-4202-81E3-0907A202D1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950708"/>
              </p:ext>
            </p:extLst>
          </p:nvPr>
        </p:nvGraphicFramePr>
        <p:xfrm>
          <a:off x="5976072" y="2998777"/>
          <a:ext cx="5420798" cy="254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C560C6F-3F90-4101-8170-AC1FDB66F51D}"/>
              </a:ext>
            </a:extLst>
          </p:cNvPr>
          <p:cNvSpPr/>
          <p:nvPr/>
        </p:nvSpPr>
        <p:spPr>
          <a:xfrm>
            <a:off x="397346" y="2629448"/>
            <a:ext cx="8572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Q1.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運動（体を動かす遊びを含む）やスポーツをすることは好きですか。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DC10B4F-4282-4D51-B570-2C8848BA707B}"/>
              </a:ext>
            </a:extLst>
          </p:cNvPr>
          <p:cNvSpPr/>
          <p:nvPr/>
        </p:nvSpPr>
        <p:spPr>
          <a:xfrm>
            <a:off x="3534601" y="3161070"/>
            <a:ext cx="1790212" cy="2311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E5B8816-56EE-47ED-B831-FE0025AFD53C}"/>
              </a:ext>
            </a:extLst>
          </p:cNvPr>
          <p:cNvSpPr/>
          <p:nvPr/>
        </p:nvSpPr>
        <p:spPr>
          <a:xfrm>
            <a:off x="1219608" y="5661282"/>
            <a:ext cx="9752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スポーツ庁「全国体力・運動能力、運動習慣等調査」（令和３年度）　中学校２年生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】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1F0A9DB-C993-43F6-8977-3240744F5D99}"/>
              </a:ext>
            </a:extLst>
          </p:cNvPr>
          <p:cNvSpPr/>
          <p:nvPr/>
        </p:nvSpPr>
        <p:spPr>
          <a:xfrm>
            <a:off x="915215" y="1506822"/>
            <a:ext cx="10720194" cy="1031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運動やスポーツが嫌い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と思う生徒は、</a:t>
            </a:r>
            <a:endParaRPr kumimoji="1" lang="en-US" altLang="ja-JP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男子 約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％、女子 約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％</a:t>
            </a:r>
            <a:endParaRPr kumimoji="1" lang="en-US" altLang="ja-JP" sz="36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9CC4BF9-1E24-4FEA-A047-520C038CDD68}"/>
              </a:ext>
            </a:extLst>
          </p:cNvPr>
          <p:cNvSpPr/>
          <p:nvPr/>
        </p:nvSpPr>
        <p:spPr>
          <a:xfrm>
            <a:off x="9067383" y="3178869"/>
            <a:ext cx="1790212" cy="2311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016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06E55A4-48F9-4DD3-BD88-A1A451C46F3D}"/>
              </a:ext>
            </a:extLst>
          </p:cNvPr>
          <p:cNvSpPr/>
          <p:nvPr/>
        </p:nvSpPr>
        <p:spPr>
          <a:xfrm>
            <a:off x="915215" y="1480318"/>
            <a:ext cx="10720194" cy="1031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放課後や休日に、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運動やスポーツをしない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生徒は、</a:t>
            </a:r>
            <a:endParaRPr kumimoji="1" lang="en-US" altLang="ja-JP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男子 約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％、女子 約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％</a:t>
            </a:r>
            <a:endParaRPr kumimoji="1" lang="en-US" altLang="ja-JP" sz="36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id="{C6A37140-46C4-4357-91D6-64AF961344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155138"/>
              </p:ext>
            </p:extLst>
          </p:nvPr>
        </p:nvGraphicFramePr>
        <p:xfrm>
          <a:off x="537484" y="3086716"/>
          <a:ext cx="5420797" cy="254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7354B484-5DF6-493F-B0E5-2678A7DA7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149551"/>
              </p:ext>
            </p:extLst>
          </p:nvPr>
        </p:nvGraphicFramePr>
        <p:xfrm>
          <a:off x="5980813" y="3092032"/>
          <a:ext cx="5420797" cy="254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5676126" cy="0"/>
          </a:xfrm>
          <a:prstGeom prst="line">
            <a:avLst/>
          </a:prstGeom>
          <a:ln w="114300">
            <a:solidFill>
              <a:schemeClr val="accent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567612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生徒の運動習慣③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41E5A1-1FD7-4A76-BF9B-782D5CB3AF79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1E215-63EC-4E31-BF7A-37C0BCC24D52}" type="slidenum"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87FC962-BA8F-4043-9333-48911D59D6EA}"/>
              </a:ext>
            </a:extLst>
          </p:cNvPr>
          <p:cNvSpPr/>
          <p:nvPr/>
        </p:nvSpPr>
        <p:spPr>
          <a:xfrm>
            <a:off x="351026" y="2502126"/>
            <a:ext cx="11377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Q9.</a:t>
            </a:r>
            <a:r>
              <a:rPr lang="ja-JP" altLang="en-US" dirty="0"/>
              <a:t>放課後や学校が休みの日に、運動部活動や地域のスポーツクラブ以外で、運動</a:t>
            </a:r>
            <a:r>
              <a:rPr lang="en-US" altLang="ja-JP" dirty="0"/>
              <a:t>(</a:t>
            </a:r>
            <a:r>
              <a:rPr lang="ja-JP" altLang="en-US" dirty="0"/>
              <a:t>体を動かす遊びを含む</a:t>
            </a:r>
            <a:r>
              <a:rPr lang="en-US" altLang="ja-JP" dirty="0"/>
              <a:t>)</a:t>
            </a:r>
            <a:r>
              <a:rPr lang="ja-JP" altLang="en-US" dirty="0"/>
              <a:t>やスポーツをすることがありますか。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451E7F1-CE40-487F-B498-AB32AFE5FD2E}"/>
              </a:ext>
            </a:extLst>
          </p:cNvPr>
          <p:cNvSpPr/>
          <p:nvPr/>
        </p:nvSpPr>
        <p:spPr>
          <a:xfrm>
            <a:off x="3534601" y="3215677"/>
            <a:ext cx="2119648" cy="2382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1BE8130-12DC-49AA-A024-0946D2849860}"/>
              </a:ext>
            </a:extLst>
          </p:cNvPr>
          <p:cNvSpPr/>
          <p:nvPr/>
        </p:nvSpPr>
        <p:spPr>
          <a:xfrm>
            <a:off x="1219608" y="5661282"/>
            <a:ext cx="9752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スポーツ庁「全国体力・運動能力、運動習慣等調査」（令和３年度）　中学校２年生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069181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5676126" cy="0"/>
          </a:xfrm>
          <a:prstGeom prst="line">
            <a:avLst/>
          </a:prstGeom>
          <a:ln w="114300">
            <a:solidFill>
              <a:schemeClr val="accent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567612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生徒の運動習慣④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41E5A1-1FD7-4A76-BF9B-782D5CB3AF79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1E215-63EC-4E31-BF7A-37C0BCC24D52}" type="slidenum"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37DF2C27-D606-4567-959B-8A931EB454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726244"/>
              </p:ext>
            </p:extLst>
          </p:nvPr>
        </p:nvGraphicFramePr>
        <p:xfrm>
          <a:off x="365238" y="3154019"/>
          <a:ext cx="5512112" cy="225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4ED40FDD-09BA-4727-93AF-070ECAB22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603497"/>
              </p:ext>
            </p:extLst>
          </p:nvPr>
        </p:nvGraphicFramePr>
        <p:xfrm>
          <a:off x="5977120" y="3154019"/>
          <a:ext cx="5512112" cy="225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6E4D57-2BE8-4C7D-AD74-18A2624B2ED4}"/>
              </a:ext>
            </a:extLst>
          </p:cNvPr>
          <p:cNvSpPr/>
          <p:nvPr/>
        </p:nvSpPr>
        <p:spPr>
          <a:xfrm>
            <a:off x="351026" y="2631211"/>
            <a:ext cx="11733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Q3.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中学校を卒業した後、自主的に運動（体を動かす遊びを含む）やスポーツをする時間を持ちたいと思いますか。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6A05BB9-1BF8-4942-80FB-EA9E157CB9FA}"/>
              </a:ext>
            </a:extLst>
          </p:cNvPr>
          <p:cNvSpPr/>
          <p:nvPr/>
        </p:nvSpPr>
        <p:spPr>
          <a:xfrm>
            <a:off x="3348164" y="3319253"/>
            <a:ext cx="2284009" cy="227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2C6B60E-A810-4ACD-9A39-156073AE0FFB}"/>
              </a:ext>
            </a:extLst>
          </p:cNvPr>
          <p:cNvSpPr/>
          <p:nvPr/>
        </p:nvSpPr>
        <p:spPr>
          <a:xfrm>
            <a:off x="564018" y="1480318"/>
            <a:ext cx="11270175" cy="1031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中学校卒業後に、スポーツをしたいと思わない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生徒</a:t>
            </a:r>
            <a:r>
              <a:rPr kumimoji="1" lang="ja-JP" altLang="en-US" sz="3600" b="1" i="0" u="none" strike="noStrike" kern="1200" cap="none" spc="0" normalizeH="0" baseline="0" noProof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は</a:t>
            </a:r>
            <a:r>
              <a:rPr kumimoji="1" lang="ja-JP" altLang="en-US" sz="3600" b="1" i="0" u="none" strike="noStrike" kern="1200" cap="none" spc="0" normalizeH="0" baseline="0" noProof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、男子 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約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％、女子 約 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30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％</a:t>
            </a:r>
            <a:endParaRPr kumimoji="1" lang="en-US" altLang="ja-JP" sz="36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55B69CA-2A51-4565-8A91-61C2C67931F4}"/>
              </a:ext>
            </a:extLst>
          </p:cNvPr>
          <p:cNvSpPr/>
          <p:nvPr/>
        </p:nvSpPr>
        <p:spPr>
          <a:xfrm>
            <a:off x="8945754" y="3315178"/>
            <a:ext cx="2284009" cy="227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67343E0-1157-4A4B-8BB3-A891231E588B}"/>
              </a:ext>
            </a:extLst>
          </p:cNvPr>
          <p:cNvSpPr/>
          <p:nvPr/>
        </p:nvSpPr>
        <p:spPr>
          <a:xfrm>
            <a:off x="1219608" y="5661282"/>
            <a:ext cx="9752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【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スポーツ庁「全国体力・運動能力、運動習慣等調査」（令和３年度）　中学校２年生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049170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5676126" cy="0"/>
          </a:xfrm>
          <a:prstGeom prst="line">
            <a:avLst/>
          </a:prstGeom>
          <a:ln w="114300">
            <a:solidFill>
              <a:schemeClr val="accent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567612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部活動の地域移行に向けて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41E5A1-1FD7-4A76-BF9B-782D5CB3AF79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481E215-63EC-4E31-BF7A-37C0BCC24D52}" type="slidenum">
              <a:rPr kumimoji="1" lang="en-US" altLang="ja-JP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ctr"/>
              <a:t>27</a:t>
            </a:fld>
            <a:endParaRPr lang="ja-JP" altLang="en-US" dirty="0"/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69F92E81-9704-4D34-ABEC-CB3C9E142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2" y="1524776"/>
            <a:ext cx="11592233" cy="4716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</a:rPr>
              <a:t>社会全体で、生涯を通して、スポーツに親しむ意識の醸成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 algn="r">
              <a:buNone/>
            </a:pP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《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生徒、保護者、学校、行政、地域社会、スポーツ団体・事業者等</a:t>
            </a:r>
            <a:r>
              <a:rPr lang="en-US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》</a:t>
            </a:r>
          </a:p>
          <a:p>
            <a:pPr marL="0" indent="0"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「する」「みる」「ささえる」</a:t>
            </a:r>
            <a:endParaRPr lang="en-US" altLang="ja-JP" sz="2000" dirty="0">
              <a:latin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" panose="020B0400000000000000" pitchFamily="50" charset="-128"/>
              </a:rPr>
              <a:t>　「勝利至上主義」から「自己実現や交流の喜び」への転換</a:t>
            </a:r>
            <a:endParaRPr lang="en-US" altLang="ja-JP" sz="2000" dirty="0">
              <a:latin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" panose="020B0400000000000000" pitchFamily="50" charset="-128"/>
              </a:rPr>
              <a:t>　パラスポーツや高齢者スポーツを通じた、世代を超えた交流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B7491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</a:rPr>
              <a:t>■</a:t>
            </a:r>
            <a:r>
              <a:rPr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地域におけるスポーツ環境の整備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地域スポーツ団体等への支援、スポーツ施設の整備、指導者人材バンクの整備　等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endParaRPr lang="en-US" altLang="ja-JP"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B74919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</a:rPr>
              <a:t>■</a:t>
            </a:r>
            <a:r>
              <a:rPr lang="ja-JP" altLang="en-US" sz="3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関連諸制度の改善</a:t>
            </a:r>
            <a:endParaRPr lang="en-US" altLang="ja-JP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大会参加資格の見直し、困窮家庭へのスポーツに係る費用補助、高校入試の改善　等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276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5676126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567612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関連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資料等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341E5A1-1FD7-4A76-BF9B-782D5CB3AF79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481E215-63EC-4E31-BF7A-37C0BCC24D52}" type="slidenum">
              <a:rPr kumimoji="1" lang="en-US" altLang="ja-JP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ctr"/>
              <a:t>28</a:t>
            </a:fld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18AF8BF-FB67-4380-BDDE-6DD8F754658D}"/>
              </a:ext>
            </a:extLst>
          </p:cNvPr>
          <p:cNvSpPr/>
          <p:nvPr/>
        </p:nvSpPr>
        <p:spPr>
          <a:xfrm>
            <a:off x="2224514" y="1598237"/>
            <a:ext cx="335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222222"/>
                </a:solidFill>
                <a:latin typeface="+mn-ea"/>
              </a:rPr>
              <a:t>スポーツ庁</a:t>
            </a:r>
            <a:endParaRPr lang="en-US" altLang="ja-JP" dirty="0">
              <a:solidFill>
                <a:srgbClr val="222222"/>
              </a:solidFill>
              <a:latin typeface="+mn-ea"/>
            </a:endParaRPr>
          </a:p>
          <a:p>
            <a:r>
              <a:rPr lang="ja-JP" altLang="en-US" dirty="0">
                <a:solidFill>
                  <a:srgbClr val="222222"/>
                </a:solidFill>
                <a:latin typeface="+mn-ea"/>
              </a:rPr>
              <a:t>「運動部活動の地域移行に</a:t>
            </a:r>
            <a:endParaRPr lang="en-US" altLang="ja-JP" dirty="0">
              <a:solidFill>
                <a:srgbClr val="222222"/>
              </a:solidFill>
              <a:latin typeface="+mn-ea"/>
            </a:endParaRPr>
          </a:p>
          <a:p>
            <a:r>
              <a:rPr lang="ja-JP" altLang="en-US" dirty="0">
                <a:solidFill>
                  <a:srgbClr val="222222"/>
                </a:solidFill>
                <a:latin typeface="+mn-ea"/>
              </a:rPr>
              <a:t>関する検討会議提言」</a:t>
            </a:r>
            <a:endParaRPr lang="en-US" altLang="ja-JP" dirty="0">
              <a:solidFill>
                <a:srgbClr val="222222"/>
              </a:solidFill>
              <a:latin typeface="+mn-ea"/>
            </a:endParaRPr>
          </a:p>
          <a:p>
            <a:r>
              <a:rPr lang="ja-JP" altLang="en-US" dirty="0">
                <a:solidFill>
                  <a:srgbClr val="222222"/>
                </a:solidFill>
                <a:latin typeface="+mn-ea"/>
              </a:rPr>
              <a:t>（</a:t>
            </a:r>
            <a:r>
              <a:rPr lang="en-US" altLang="ja-JP" dirty="0">
                <a:solidFill>
                  <a:srgbClr val="222222"/>
                </a:solidFill>
                <a:latin typeface="+mn-ea"/>
              </a:rPr>
              <a:t>R4.6</a:t>
            </a:r>
            <a:r>
              <a:rPr lang="ja-JP" altLang="en-US" dirty="0">
                <a:solidFill>
                  <a:srgbClr val="222222"/>
                </a:solidFill>
                <a:latin typeface="+mn-ea"/>
              </a:rPr>
              <a:t>月）</a:t>
            </a:r>
            <a:endParaRPr lang="ja-JP" altLang="en-US" dirty="0">
              <a:latin typeface="+mn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08CF638-6B9E-4533-A97A-8D3B3B53BE29}"/>
              </a:ext>
            </a:extLst>
          </p:cNvPr>
          <p:cNvSpPr/>
          <p:nvPr/>
        </p:nvSpPr>
        <p:spPr>
          <a:xfrm>
            <a:off x="8264553" y="1630577"/>
            <a:ext cx="3356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222222"/>
                </a:solidFill>
                <a:latin typeface="+mn-ea"/>
              </a:rPr>
              <a:t>スポーツ庁「地域運動部活動委託事業成果報告書</a:t>
            </a:r>
            <a:r>
              <a:rPr lang="zh-TW" altLang="en-US" dirty="0">
                <a:solidFill>
                  <a:srgbClr val="222222"/>
                </a:solidFill>
                <a:latin typeface="+mn-ea"/>
              </a:rPr>
              <a:t>​</a:t>
            </a:r>
            <a:r>
              <a:rPr lang="ja-JP" altLang="en-US" dirty="0">
                <a:solidFill>
                  <a:srgbClr val="222222"/>
                </a:solidFill>
                <a:latin typeface="+mn-ea"/>
              </a:rPr>
              <a:t>」</a:t>
            </a:r>
            <a:endParaRPr lang="en-US" altLang="ja-JP" dirty="0">
              <a:solidFill>
                <a:srgbClr val="222222"/>
              </a:solidFill>
              <a:latin typeface="+mn-ea"/>
            </a:endParaRPr>
          </a:p>
          <a:p>
            <a:r>
              <a:rPr lang="ja-JP" altLang="en-US" dirty="0">
                <a:solidFill>
                  <a:srgbClr val="222222"/>
                </a:solidFill>
                <a:latin typeface="+mn-ea"/>
              </a:rPr>
              <a:t>（</a:t>
            </a:r>
            <a:r>
              <a:rPr lang="en-US" altLang="ja-JP" dirty="0">
                <a:solidFill>
                  <a:srgbClr val="222222"/>
                </a:solidFill>
                <a:latin typeface="+mn-ea"/>
              </a:rPr>
              <a:t>R3</a:t>
            </a:r>
            <a:r>
              <a:rPr lang="ja-JP" altLang="en-US" dirty="0">
                <a:solidFill>
                  <a:srgbClr val="222222"/>
                </a:solidFill>
                <a:latin typeface="+mn-ea"/>
              </a:rPr>
              <a:t>年度）</a:t>
            </a:r>
            <a:endParaRPr lang="ja-JP" altLang="en-US" dirty="0">
              <a:latin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E3E78CA-A6A2-4D8C-B6F9-64BB90AA5ED3}"/>
              </a:ext>
            </a:extLst>
          </p:cNvPr>
          <p:cNvSpPr/>
          <p:nvPr/>
        </p:nvSpPr>
        <p:spPr>
          <a:xfrm>
            <a:off x="2224514" y="4026238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rgbClr val="000000"/>
                </a:solidFill>
                <a:latin typeface="+mn-ea"/>
              </a:rPr>
              <a:t>第</a:t>
            </a:r>
            <a:r>
              <a:rPr lang="en-US" altLang="ja-JP" dirty="0">
                <a:solidFill>
                  <a:srgbClr val="000000"/>
                </a:solidFill>
                <a:latin typeface="+mn-ea"/>
              </a:rPr>
              <a:t>3</a:t>
            </a:r>
            <a:r>
              <a:rPr lang="ja-JP" altLang="en-US" dirty="0">
                <a:solidFill>
                  <a:srgbClr val="000000"/>
                </a:solidFill>
                <a:latin typeface="+mn-ea"/>
              </a:rPr>
              <a:t>次大阪府スポーツ推進計画</a:t>
            </a:r>
            <a:endParaRPr lang="en-US" altLang="ja-JP" dirty="0">
              <a:solidFill>
                <a:srgbClr val="000000"/>
              </a:solidFill>
              <a:latin typeface="+mn-ea"/>
            </a:endParaRPr>
          </a:p>
          <a:p>
            <a:r>
              <a:rPr lang="ja-JP" altLang="en-US" dirty="0">
                <a:solidFill>
                  <a:srgbClr val="000000"/>
                </a:solidFill>
                <a:latin typeface="+mn-ea"/>
              </a:rPr>
              <a:t>（</a:t>
            </a:r>
            <a:r>
              <a:rPr lang="en-US" altLang="ja-JP" dirty="0">
                <a:solidFill>
                  <a:srgbClr val="000000"/>
                </a:solidFill>
                <a:latin typeface="+mn-ea"/>
              </a:rPr>
              <a:t>R4.3</a:t>
            </a:r>
            <a:r>
              <a:rPr lang="ja-JP" altLang="en-US" dirty="0">
                <a:solidFill>
                  <a:srgbClr val="000000"/>
                </a:solidFill>
                <a:latin typeface="+mn-ea"/>
              </a:rPr>
              <a:t>月）</a:t>
            </a:r>
            <a:endParaRPr lang="ja-JP" altLang="en-US" i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8418279-2CB2-44BC-BF0C-81676EE0D0A8}"/>
              </a:ext>
            </a:extLst>
          </p:cNvPr>
          <p:cNvSpPr/>
          <p:nvPr/>
        </p:nvSpPr>
        <p:spPr>
          <a:xfrm>
            <a:off x="8257737" y="4064183"/>
            <a:ext cx="3356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ヒラギノ角ゴ Pro W3"/>
              </a:rPr>
              <a:t>守口市立中学校に係る</a:t>
            </a:r>
            <a:endParaRPr lang="en-US" altLang="ja-JP" dirty="0">
              <a:solidFill>
                <a:srgbClr val="000000"/>
              </a:solidFill>
              <a:latin typeface="ヒラギノ角ゴ Pro W3"/>
            </a:endParaRPr>
          </a:p>
          <a:p>
            <a:r>
              <a:rPr lang="ja-JP" altLang="en-US" dirty="0">
                <a:solidFill>
                  <a:srgbClr val="000000"/>
                </a:solidFill>
                <a:latin typeface="ヒラギノ角ゴ Pro W3"/>
              </a:rPr>
              <a:t>運動部活動の方針（</a:t>
            </a:r>
            <a:r>
              <a:rPr lang="en-US" altLang="ja-JP" dirty="0">
                <a:solidFill>
                  <a:srgbClr val="000000"/>
                </a:solidFill>
                <a:latin typeface="ヒラギノ角ゴ Pro W3"/>
              </a:rPr>
              <a:t>H31.3</a:t>
            </a:r>
            <a:r>
              <a:rPr lang="ja-JP" altLang="en-US" dirty="0">
                <a:solidFill>
                  <a:srgbClr val="000000"/>
                </a:solidFill>
                <a:latin typeface="ヒラギノ角ゴ Pro W3"/>
              </a:rPr>
              <a:t>月）</a:t>
            </a:r>
            <a:endParaRPr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C3CD7F4-F169-43A5-B621-1B730E6CB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4" y="1647519"/>
            <a:ext cx="1678502" cy="1678502"/>
          </a:xfrm>
          <a:prstGeom prst="rect">
            <a:avLst/>
          </a:prstGeom>
          <a:ln>
            <a:noFill/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6832305-6C51-4D70-8E1A-106FCFCFB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29" y="3987555"/>
            <a:ext cx="1649763" cy="1678502"/>
          </a:xfrm>
          <a:prstGeom prst="rect">
            <a:avLst/>
          </a:prstGeom>
          <a:ln>
            <a:noFill/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2B8B2AD-FDF1-4BCF-B34D-E278A5F64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255" y="1699650"/>
            <a:ext cx="1678502" cy="1678502"/>
          </a:xfrm>
          <a:prstGeom prst="rect">
            <a:avLst/>
          </a:prstGeom>
          <a:ln>
            <a:noFill/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5620296-918C-4358-90AC-983926BF1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810" y="4026238"/>
            <a:ext cx="1649763" cy="16497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8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A8D1F7-8A7B-4DF7-B09F-46486EF3D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86" y="1348473"/>
            <a:ext cx="5162850" cy="365044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8A4AFB2-0771-445A-96CA-C3E6447C9BCE}"/>
              </a:ext>
            </a:extLst>
          </p:cNvPr>
          <p:cNvSpPr/>
          <p:nvPr/>
        </p:nvSpPr>
        <p:spPr>
          <a:xfrm>
            <a:off x="936541" y="5368960"/>
            <a:ext cx="1031891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63500" dist="889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ご清聴ありがとうございました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173738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C84FAF-4CD6-4B08-9E9C-05E657DE5678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/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dirty="0"/>
              <a:t>MORUGUCHI CITY , OSAKA</a:t>
            </a:r>
            <a:endParaRPr kumimoji="1" lang="ja-JP" altLang="en-US" sz="1400" dirty="0"/>
          </a:p>
        </p:txBody>
      </p:sp>
      <p:pic>
        <p:nvPicPr>
          <p:cNvPr id="8" name="図 7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CB150E70-0911-4813-A970-4BCC3C7BF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9" name="星: 6 pt 8">
            <a:extLst>
              <a:ext uri="{FF2B5EF4-FFF2-40B4-BE49-F238E27FC236}">
                <a16:creationId xmlns:a16="http://schemas.microsoft.com/office/drawing/2014/main" id="{5536E4E7-6715-4D36-868D-C4F1D919152F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0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4B05A21-6F44-42F5-9FDC-2BA59EEF617E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3608174" cy="0"/>
          </a:xfrm>
          <a:prstGeom prst="line">
            <a:avLst/>
          </a:prstGeom>
          <a:ln w="1143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815C23-6B48-49DF-966E-99E8077AAEFE}"/>
              </a:ext>
            </a:extLst>
          </p:cNvPr>
          <p:cNvSpPr/>
          <p:nvPr/>
        </p:nvSpPr>
        <p:spPr>
          <a:xfrm>
            <a:off x="696538" y="542776"/>
            <a:ext cx="379105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部活動の状況①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8EB49DF-41E3-4056-8E10-DEB988CE5CF2}"/>
              </a:ext>
            </a:extLst>
          </p:cNvPr>
          <p:cNvSpPr/>
          <p:nvPr/>
        </p:nvSpPr>
        <p:spPr>
          <a:xfrm>
            <a:off x="4749182" y="733672"/>
            <a:ext cx="3138107" cy="656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4500"/>
              </a:lnSpc>
            </a:pPr>
            <a:r>
              <a:rPr kumimoji="1" lang="en-US" altLang="ja-JP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【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守口市 全体</a:t>
            </a:r>
            <a:r>
              <a:rPr kumimoji="1" lang="en-US" altLang="ja-JP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】</a:t>
            </a:r>
            <a:endParaRPr kumimoji="1" lang="en-US" altLang="ja-JP" sz="240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C84CA320-F043-4618-AF5F-842EEC08D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77053"/>
              </p:ext>
            </p:extLst>
          </p:nvPr>
        </p:nvGraphicFramePr>
        <p:xfrm>
          <a:off x="2274480" y="1569966"/>
          <a:ext cx="6990525" cy="35144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6501">
                  <a:extLst>
                    <a:ext uri="{9D8B030D-6E8A-4147-A177-3AD203B41FA5}">
                      <a16:colId xmlns:a16="http://schemas.microsoft.com/office/drawing/2014/main" val="4186869532"/>
                    </a:ext>
                  </a:extLst>
                </a:gridCol>
                <a:gridCol w="1159047">
                  <a:extLst>
                    <a:ext uri="{9D8B030D-6E8A-4147-A177-3AD203B41FA5}">
                      <a16:colId xmlns:a16="http://schemas.microsoft.com/office/drawing/2014/main" val="2800286062"/>
                    </a:ext>
                  </a:extLst>
                </a:gridCol>
                <a:gridCol w="1644481">
                  <a:extLst>
                    <a:ext uri="{9D8B030D-6E8A-4147-A177-3AD203B41FA5}">
                      <a16:colId xmlns:a16="http://schemas.microsoft.com/office/drawing/2014/main" val="2612110074"/>
                    </a:ext>
                  </a:extLst>
                </a:gridCol>
                <a:gridCol w="798855">
                  <a:extLst>
                    <a:ext uri="{9D8B030D-6E8A-4147-A177-3AD203B41FA5}">
                      <a16:colId xmlns:a16="http://schemas.microsoft.com/office/drawing/2014/main" val="1899085248"/>
                    </a:ext>
                  </a:extLst>
                </a:gridCol>
                <a:gridCol w="1651586">
                  <a:extLst>
                    <a:ext uri="{9D8B030D-6E8A-4147-A177-3AD203B41FA5}">
                      <a16:colId xmlns:a16="http://schemas.microsoft.com/office/drawing/2014/main" val="1746604328"/>
                    </a:ext>
                  </a:extLst>
                </a:gridCol>
                <a:gridCol w="1080055">
                  <a:extLst>
                    <a:ext uri="{9D8B030D-6E8A-4147-A177-3AD203B41FA5}">
                      <a16:colId xmlns:a16="http://schemas.microsoft.com/office/drawing/2014/main" val="396716535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 Rounded MT Bold" panose="020F0704030504030204" pitchFamily="34" charset="0"/>
                        </a:rPr>
                        <a:t>H29</a:t>
                      </a:r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 Rounded MT Bold" panose="020F0704030504030204" pitchFamily="34" charset="0"/>
                        </a:rPr>
                        <a:t>R4</a:t>
                      </a:r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増減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068491"/>
                  </a:ext>
                </a:extLst>
              </a:tr>
              <a:tr h="511746">
                <a:tc rowSpan="2"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入部率</a:t>
                      </a: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Arial Rounded MT Bold" panose="020F0704030504030204" pitchFamily="34" charset="0"/>
                        </a:rPr>
                        <a:t>運動部</a:t>
                      </a:r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b="0" i="0" u="none" strike="noStrike" kern="1200" cap="none" spc="0" normalizeH="0" baseline="0" noProof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64.6</a:t>
                      </a:r>
                      <a:r>
                        <a:rPr kumimoji="1" lang="en-US" altLang="ja-JP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%</a:t>
                      </a:r>
                      <a:endParaRPr kumimoji="1" lang="ja-JP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Rounded MT Bold" panose="020F07040305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60.0</a:t>
                      </a:r>
                      <a:r>
                        <a:rPr kumimoji="1" lang="en-US" altLang="ja-JP" sz="2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- 4.6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4160261"/>
                  </a:ext>
                </a:extLst>
              </a:tr>
              <a:tr h="50358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Arial Rounded MT Bold" panose="020F0704030504030204" pitchFamily="34" charset="0"/>
                        </a:rPr>
                        <a:t>文化部</a:t>
                      </a:r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effectLst/>
                          <a:latin typeface="Arial Rounded MT Bold" panose="020F0704030504030204" pitchFamily="34" charset="0"/>
                        </a:rPr>
                        <a:t>23.1 %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n>
                            <a:noFill/>
                          </a:ln>
                          <a:latin typeface="Arial Rounded MT Bold" panose="020F0704030504030204" pitchFamily="34" charset="0"/>
                        </a:rPr>
                        <a:t>23.2 %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+ 0.1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3910083"/>
                  </a:ext>
                </a:extLst>
              </a:tr>
              <a:tr h="755374">
                <a:tc rowSpan="2"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 Rounded MT Bold" panose="020F0704030504030204" pitchFamily="34" charset="0"/>
                        </a:rPr>
                        <a:t>部活動数</a:t>
                      </a:r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vert="ea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Arial Rounded MT Bold" panose="020F0704030504030204" pitchFamily="34" charset="0"/>
                        </a:rPr>
                        <a:t>運動部</a:t>
                      </a:r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kumimoji="1" lang="en-US" altLang="ja-JP" sz="2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ja-JP" altLang="en-US" sz="2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団体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103</a:t>
                      </a:r>
                      <a:r>
                        <a:rPr kumimoji="1" lang="en-US" altLang="ja-JP" sz="2400" dirty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kumimoji="1" lang="ja-JP" altLang="en-US" sz="2400" dirty="0">
                          <a:latin typeface="Arial Rounded MT Bold" panose="020F0704030504030204" pitchFamily="34" charset="0"/>
                        </a:rPr>
                        <a:t>団体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- 2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547373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Arial Rounded MT Bold" panose="020F0704030504030204" pitchFamily="34" charset="0"/>
                        </a:rPr>
                        <a:t>文化部</a:t>
                      </a:r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37 </a:t>
                      </a:r>
                      <a:r>
                        <a:rPr kumimoji="1" lang="ja-JP" altLang="en-US" sz="2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団体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29 </a:t>
                      </a:r>
                      <a:r>
                        <a:rPr kumimoji="1" lang="ja-JP" altLang="en-US" sz="2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団体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- 8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367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kumimoji="1" lang="ja-JP" altLang="en-US" sz="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6006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dist"/>
                      <a:r>
                        <a:rPr kumimoji="1" lang="ja-JP" altLang="en-US" sz="2400" dirty="0">
                          <a:latin typeface="Arial Rounded MT Bold" panose="020F0704030504030204" pitchFamily="34" charset="0"/>
                        </a:rPr>
                        <a:t>全生徒数</a:t>
                      </a:r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 Rounded MT Bold" panose="020F0704030504030204" pitchFamily="34" charset="0"/>
                        </a:rPr>
                        <a:t>3,115 </a:t>
                      </a:r>
                      <a:r>
                        <a:rPr kumimoji="1" lang="ja-JP" altLang="en-US" sz="2400" dirty="0">
                          <a:latin typeface="Arial Rounded MT Bold" panose="020F0704030504030204" pitchFamily="34" charset="0"/>
                        </a:rPr>
                        <a:t>人</a:t>
                      </a:r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 Rounded MT Bold" panose="020F0704030504030204" pitchFamily="34" charset="0"/>
                        </a:rPr>
                        <a:t>2,838 </a:t>
                      </a:r>
                      <a:r>
                        <a:rPr kumimoji="1" lang="ja-JP" altLang="en-US" sz="2400" dirty="0">
                          <a:latin typeface="Arial Rounded MT Bold" panose="020F0704030504030204" pitchFamily="34" charset="0"/>
                        </a:rPr>
                        <a:t>人</a:t>
                      </a:r>
                      <a:endParaRPr kumimoji="1" lang="ja-JP" altLang="en-US" sz="2400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- 277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749067"/>
                  </a:ext>
                </a:extLst>
              </a:tr>
            </a:tbl>
          </a:graphicData>
        </a:graphic>
      </p:graphicFrame>
      <p:sp>
        <p:nvSpPr>
          <p:cNvPr id="13" name="矢印: 右 12">
            <a:extLst>
              <a:ext uri="{FF2B5EF4-FFF2-40B4-BE49-F238E27FC236}">
                <a16:creationId xmlns:a16="http://schemas.microsoft.com/office/drawing/2014/main" id="{9B023006-4CBA-452F-AA0A-FD9930B94DC6}"/>
              </a:ext>
            </a:extLst>
          </p:cNvPr>
          <p:cNvSpPr/>
          <p:nvPr/>
        </p:nvSpPr>
        <p:spPr>
          <a:xfrm>
            <a:off x="5905626" y="2873774"/>
            <a:ext cx="478302" cy="52050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9C034F8-39CA-481D-91FC-304F13C879A8}"/>
              </a:ext>
            </a:extLst>
          </p:cNvPr>
          <p:cNvSpPr/>
          <p:nvPr/>
        </p:nvSpPr>
        <p:spPr>
          <a:xfrm>
            <a:off x="1060175" y="5384758"/>
            <a:ext cx="8450806" cy="656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4500"/>
              </a:lnSpc>
            </a:pPr>
            <a:r>
              <a:rPr kumimoji="1" lang="ja-JP" alt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運動部の入部率、部活動数ともに </a:t>
            </a:r>
            <a:r>
              <a:rPr kumimoji="1" lang="ja-JP" altLang="en-US" sz="3600" dirty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減少傾向</a:t>
            </a:r>
            <a:endParaRPr kumimoji="1" lang="en-US" altLang="ja-JP" sz="360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EA3ACEE-1698-427E-96A3-215CA439EE70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481E215-63EC-4E31-BF7A-37C0BCC24D52}" type="slidenum">
              <a:rPr kumimoji="1" lang="en-US" altLang="ja-JP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ctr"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571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C84FAF-4CD6-4B08-9E9C-05E657DE5678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CB150E70-0911-4813-A970-4BCC3C7BF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9" name="星: 6 pt 8">
            <a:extLst>
              <a:ext uri="{FF2B5EF4-FFF2-40B4-BE49-F238E27FC236}">
                <a16:creationId xmlns:a16="http://schemas.microsoft.com/office/drawing/2014/main" id="{5536E4E7-6715-4D36-868D-C4F1D919152F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4B05A21-6F44-42F5-9FDC-2BA59EEF617E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3608174" cy="0"/>
          </a:xfrm>
          <a:prstGeom prst="line">
            <a:avLst/>
          </a:prstGeom>
          <a:ln w="1143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8EB49DF-41E3-4056-8E10-DEB988CE5CF2}"/>
              </a:ext>
            </a:extLst>
          </p:cNvPr>
          <p:cNvSpPr/>
          <p:nvPr/>
        </p:nvSpPr>
        <p:spPr>
          <a:xfrm>
            <a:off x="4714510" y="706667"/>
            <a:ext cx="7066678" cy="656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4500"/>
              </a:lnSpc>
            </a:pP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【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八雲中学校の例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】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生徒数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248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人</a:t>
            </a:r>
            <a:endParaRPr kumimoji="1" lang="en-US" altLang="ja-JP" sz="2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9C034F8-39CA-481D-91FC-304F13C879A8}"/>
              </a:ext>
            </a:extLst>
          </p:cNvPr>
          <p:cNvSpPr/>
          <p:nvPr/>
        </p:nvSpPr>
        <p:spPr>
          <a:xfrm>
            <a:off x="649969" y="5795167"/>
            <a:ext cx="9592540" cy="656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部員数減少、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顧問教員確保困難により、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kumimoji="1" lang="ja-JP" altLang="en-US" sz="3600" b="0" i="0" u="none" strike="noStrike" kern="1200" cap="none" spc="0" normalizeH="0" baseline="0" noProof="0" dirty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活動休止</a:t>
            </a:r>
            <a:endParaRPr kumimoji="1" lang="en-US" altLang="ja-JP" sz="3600" b="0" i="0" u="none" strike="noStrike" kern="1200" cap="none" spc="0" normalizeH="0" baseline="0" noProof="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3FC00D2E-AC17-4C29-AF43-4D520A477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6856"/>
              </p:ext>
            </p:extLst>
          </p:nvPr>
        </p:nvGraphicFramePr>
        <p:xfrm>
          <a:off x="1688125" y="1510911"/>
          <a:ext cx="8102990" cy="4211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3532">
                  <a:extLst>
                    <a:ext uri="{9D8B030D-6E8A-4147-A177-3AD203B41FA5}">
                      <a16:colId xmlns:a16="http://schemas.microsoft.com/office/drawing/2014/main" val="3091508859"/>
                    </a:ext>
                  </a:extLst>
                </a:gridCol>
                <a:gridCol w="914845">
                  <a:extLst>
                    <a:ext uri="{9D8B030D-6E8A-4147-A177-3AD203B41FA5}">
                      <a16:colId xmlns:a16="http://schemas.microsoft.com/office/drawing/2014/main" val="1597286575"/>
                    </a:ext>
                  </a:extLst>
                </a:gridCol>
                <a:gridCol w="784404">
                  <a:extLst>
                    <a:ext uri="{9D8B030D-6E8A-4147-A177-3AD203B41FA5}">
                      <a16:colId xmlns:a16="http://schemas.microsoft.com/office/drawing/2014/main" val="4131991815"/>
                    </a:ext>
                  </a:extLst>
                </a:gridCol>
                <a:gridCol w="742382">
                  <a:extLst>
                    <a:ext uri="{9D8B030D-6E8A-4147-A177-3AD203B41FA5}">
                      <a16:colId xmlns:a16="http://schemas.microsoft.com/office/drawing/2014/main" val="1254877342"/>
                    </a:ext>
                  </a:extLst>
                </a:gridCol>
                <a:gridCol w="728374">
                  <a:extLst>
                    <a:ext uri="{9D8B030D-6E8A-4147-A177-3AD203B41FA5}">
                      <a16:colId xmlns:a16="http://schemas.microsoft.com/office/drawing/2014/main" val="2521539026"/>
                    </a:ext>
                  </a:extLst>
                </a:gridCol>
                <a:gridCol w="1289453">
                  <a:extLst>
                    <a:ext uri="{9D8B030D-6E8A-4147-A177-3AD203B41FA5}">
                      <a16:colId xmlns:a16="http://schemas.microsoft.com/office/drawing/2014/main" val="1174190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運動部（</a:t>
                      </a:r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</a:t>
                      </a:r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備考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7933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野球部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2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1" lang="en-US" altLang="ja-JP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ja-JP" altLang="en-US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290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ソフトボール部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2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1" lang="en-US" altLang="ja-JP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ja-JP" altLang="en-US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759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男子バレーボール部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2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kumimoji="1" lang="en-US" altLang="ja-JP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ja-JP" altLang="en-US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45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女子バレーボール部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2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kumimoji="1" lang="en-US" altLang="ja-JP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ja-JP" altLang="en-US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5611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男子バスケットボール部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2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1" lang="en-US" altLang="ja-JP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ja-JP" altLang="en-US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lToT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lToT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募集停止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3585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女子バスケットボール部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2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en-US" altLang="ja-JP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ja-JP" altLang="en-US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lToT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lToT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募集停止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4318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サッカー部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2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kumimoji="1" lang="en-US" altLang="ja-JP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ja-JP" altLang="en-US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879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女子バドミントン部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2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kumimoji="1" lang="en-US" altLang="ja-JP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ja-JP" altLang="en-US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811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陸上部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2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1" lang="en-US" altLang="ja-JP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ja-JP" altLang="en-US" sz="1400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lToT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Arial Rounded MT Bold" panose="020F07040305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lToT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募集停止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004916"/>
                  </a:ext>
                </a:extLst>
              </a:tr>
            </a:tbl>
          </a:graphicData>
        </a:graphic>
      </p:graphicFrame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A62ACD7-7A2E-44DC-B9D8-B6DAF905710F}"/>
              </a:ext>
            </a:extLst>
          </p:cNvPr>
          <p:cNvSpPr/>
          <p:nvPr/>
        </p:nvSpPr>
        <p:spPr>
          <a:xfrm>
            <a:off x="696538" y="542776"/>
            <a:ext cx="379105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部活動の状況②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A259C31-89D8-4B12-91BA-261B5E06DF3A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481E215-63EC-4E31-BF7A-37C0BCC24D52}" type="slidenum">
              <a:rPr kumimoji="1" lang="en-US" altLang="ja-JP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ctr"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061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C84FAF-4CD6-4B08-9E9C-05E657DE5678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CB150E70-0911-4813-A970-4BCC3C7BF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9" name="星: 6 pt 8">
            <a:extLst>
              <a:ext uri="{FF2B5EF4-FFF2-40B4-BE49-F238E27FC236}">
                <a16:creationId xmlns:a16="http://schemas.microsoft.com/office/drawing/2014/main" id="{5536E4E7-6715-4D36-868D-C4F1D919152F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4B05A21-6F44-42F5-9FDC-2BA59EEF617E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4649184" cy="0"/>
          </a:xfrm>
          <a:prstGeom prst="line">
            <a:avLst/>
          </a:prstGeom>
          <a:ln w="1143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815C23-6B48-49DF-966E-99E8077AAEFE}"/>
              </a:ext>
            </a:extLst>
          </p:cNvPr>
          <p:cNvSpPr/>
          <p:nvPr/>
        </p:nvSpPr>
        <p:spPr>
          <a:xfrm>
            <a:off x="696539" y="542776"/>
            <a:ext cx="4649184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部活動改革の取組み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2782494-DE1E-428C-97B6-97E8BE673BDD}"/>
              </a:ext>
            </a:extLst>
          </p:cNvPr>
          <p:cNvSpPr/>
          <p:nvPr/>
        </p:nvSpPr>
        <p:spPr>
          <a:xfrm>
            <a:off x="739648" y="1508452"/>
            <a:ext cx="10875982" cy="1108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1"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① 「</a:t>
            </a:r>
            <a:r>
              <a:rPr kumimoji="1" lang="ja-JP" altLang="en-US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守口市立中学校に係る</a:t>
            </a:r>
            <a:r>
              <a:rPr kumimoji="1"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運動部活動の方針」策定</a:t>
            </a:r>
            <a:endParaRPr kumimoji="1" lang="en-US" altLang="ja-JP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lvl="0" algn="r"/>
            <a:r>
              <a:rPr kumimoji="1" lang="en-US" altLang="ja-JP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</a:rPr>
              <a:t>【</a:t>
            </a:r>
            <a:r>
              <a:rPr kumimoji="1" lang="en-US" altLang="ja-JP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H31.3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</a:rPr>
              <a:t>】</a:t>
            </a:r>
            <a:endParaRPr kumimoji="1" lang="ja-JP" alt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06878D9-F119-4530-8BEC-09446E146C8C}"/>
              </a:ext>
            </a:extLst>
          </p:cNvPr>
          <p:cNvSpPr/>
          <p:nvPr/>
        </p:nvSpPr>
        <p:spPr>
          <a:xfrm>
            <a:off x="1186564" y="2874931"/>
            <a:ext cx="10594624" cy="3022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4500"/>
              </a:lnSpc>
            </a:pP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豊かな学校生活、心身のバランスのとれた成長を目指し、</a:t>
            </a:r>
            <a:r>
              <a:rPr kumimoji="1" lang="ja-JP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活動時間・休養日を設定</a:t>
            </a:r>
            <a:endParaRPr kumimoji="1" lang="en-US" altLang="ja-JP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ts val="4500"/>
              </a:lnSpc>
            </a:pP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・活動時間：平日は</a:t>
            </a:r>
            <a:r>
              <a:rPr kumimoji="1" lang="en-US" altLang="ja-JP" sz="4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2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時間程度、休業日は</a:t>
            </a:r>
            <a:r>
              <a:rPr kumimoji="1" lang="en-US" altLang="ja-JP" sz="40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3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時間程度</a:t>
            </a:r>
          </a:p>
          <a:p>
            <a:pPr lvl="0">
              <a:lnSpc>
                <a:spcPts val="4500"/>
              </a:lnSpc>
            </a:pP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</a:rPr>
              <a:t>・休養日：週当たり</a:t>
            </a:r>
            <a:r>
              <a:rPr kumimoji="1" lang="en-US" altLang="ja-JP" sz="4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</a:rPr>
              <a:t>2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</a:rPr>
              <a:t>日以上</a:t>
            </a:r>
            <a:endParaRPr kumimoji="1" lang="en-US" altLang="ja-JP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</a:endParaRPr>
          </a:p>
          <a:p>
            <a:pPr lvl="0">
              <a:lnSpc>
                <a:spcPts val="4500"/>
              </a:lnSpc>
            </a:pPr>
            <a:r>
              <a:rPr kumimoji="1" lang="ja-JP" altLang="en-US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</a:rPr>
              <a:t>　　　　　（平日に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</a:rPr>
              <a:t>日以上、土・日に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</a:rPr>
              <a:t>日以上）</a:t>
            </a:r>
            <a:endParaRPr kumimoji="1" lang="en-US" altLang="ja-JP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9C4F8D7-061D-40B1-ACC6-79C44BE2E460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481E215-63EC-4E31-BF7A-37C0BCC24D52}" type="slidenum">
              <a:rPr kumimoji="1" lang="en-US" altLang="ja-JP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ctr"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390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C84FAF-4CD6-4B08-9E9C-05E657DE5678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CB150E70-0911-4813-A970-4BCC3C7BF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9" name="星: 6 pt 8">
            <a:extLst>
              <a:ext uri="{FF2B5EF4-FFF2-40B4-BE49-F238E27FC236}">
                <a16:creationId xmlns:a16="http://schemas.microsoft.com/office/drawing/2014/main" id="{5536E4E7-6715-4D36-868D-C4F1D919152F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4B05A21-6F44-42F5-9FDC-2BA59EEF617E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4649184" cy="0"/>
          </a:xfrm>
          <a:prstGeom prst="line">
            <a:avLst/>
          </a:prstGeom>
          <a:ln w="1143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815C23-6B48-49DF-966E-99E8077AAEFE}"/>
              </a:ext>
            </a:extLst>
          </p:cNvPr>
          <p:cNvSpPr/>
          <p:nvPr/>
        </p:nvSpPr>
        <p:spPr>
          <a:xfrm>
            <a:off x="696539" y="542776"/>
            <a:ext cx="4649184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部活動改革の取組み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2782494-DE1E-428C-97B6-97E8BE673BDD}"/>
              </a:ext>
            </a:extLst>
          </p:cNvPr>
          <p:cNvSpPr/>
          <p:nvPr/>
        </p:nvSpPr>
        <p:spPr>
          <a:xfrm>
            <a:off x="739648" y="1508453"/>
            <a:ext cx="10875982" cy="80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② 部活動指導員の配置</a:t>
            </a:r>
            <a:endParaRPr kumimoji="1" lang="ja-JP" alt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06878D9-F119-4530-8BEC-09446E146C8C}"/>
              </a:ext>
            </a:extLst>
          </p:cNvPr>
          <p:cNvSpPr/>
          <p:nvPr/>
        </p:nvSpPr>
        <p:spPr>
          <a:xfrm>
            <a:off x="5957347" y="1910407"/>
            <a:ext cx="6579210" cy="554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4500"/>
              </a:lnSpc>
            </a:pPr>
            <a:r>
              <a:rPr kumimoji="1" lang="ja-JP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</a:rPr>
              <a:t>全中学校等に</a:t>
            </a:r>
            <a:r>
              <a:rPr kumimoji="1" lang="en-US" altLang="ja-JP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</a:rPr>
              <a:t>1</a:t>
            </a:r>
            <a:r>
              <a:rPr kumimoji="1" lang="ja-JP" alt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</a:rPr>
              <a:t>名</a:t>
            </a: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を配置</a:t>
            </a:r>
            <a:r>
              <a:rPr kumimoji="1" lang="en-US" altLang="ja-JP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【R2 </a:t>
            </a:r>
            <a:r>
              <a:rPr kumimoji="1" lang="ja-JP" altLang="en-US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～</a:t>
            </a:r>
            <a:r>
              <a:rPr kumimoji="1" lang="en-US" altLang="ja-JP" sz="28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】</a:t>
            </a:r>
            <a:endParaRPr kumimoji="1" lang="ja-JP" alt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80B3D13-B201-48F5-A294-7FC7C7382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042425"/>
              </p:ext>
            </p:extLst>
          </p:nvPr>
        </p:nvGraphicFramePr>
        <p:xfrm>
          <a:off x="1231791" y="2606535"/>
          <a:ext cx="9997972" cy="26413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68305">
                  <a:extLst>
                    <a:ext uri="{9D8B030D-6E8A-4147-A177-3AD203B41FA5}">
                      <a16:colId xmlns:a16="http://schemas.microsoft.com/office/drawing/2014/main" val="1383532272"/>
                    </a:ext>
                  </a:extLst>
                </a:gridCol>
                <a:gridCol w="2595771">
                  <a:extLst>
                    <a:ext uri="{9D8B030D-6E8A-4147-A177-3AD203B41FA5}">
                      <a16:colId xmlns:a16="http://schemas.microsoft.com/office/drawing/2014/main" val="314413318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697508990"/>
                    </a:ext>
                  </a:extLst>
                </a:gridCol>
                <a:gridCol w="2524936">
                  <a:extLst>
                    <a:ext uri="{9D8B030D-6E8A-4147-A177-3AD203B41FA5}">
                      <a16:colId xmlns:a16="http://schemas.microsoft.com/office/drawing/2014/main" val="4245132506"/>
                    </a:ext>
                  </a:extLst>
                </a:gridCol>
              </a:tblGrid>
              <a:tr h="508238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中学校等名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en-US" altLang="ja-JP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R4</a:t>
                      </a:r>
                      <a:r>
                        <a:rPr kumimoji="1" lang="ja-JP" alt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配置部活動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中学校等名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en-US" altLang="ja-JP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R4</a:t>
                      </a:r>
                      <a:r>
                        <a:rPr kumimoji="1" lang="ja-JP" alt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配置部活動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237251"/>
                  </a:ext>
                </a:extLst>
              </a:tr>
              <a:tr h="532045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sz="2400" b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第一</a:t>
                      </a:r>
                      <a:r>
                        <a:rPr kumimoji="1" lang="ja-JP" altLang="en-US" sz="2400" b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kumimoji="1" lang="ja-JP" altLang="en-US" sz="2000" b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中学校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バドミントン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大久保</a:t>
                      </a:r>
                      <a:r>
                        <a:rPr kumimoji="1" lang="ja-JP" altLang="en-US" sz="240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kumimoji="1" lang="ja-JP" altLang="en-US" sz="200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中学校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ソフトテニス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371279"/>
                  </a:ext>
                </a:extLst>
              </a:tr>
              <a:tr h="532045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sz="2400" b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庭窪 </a:t>
                      </a:r>
                      <a:r>
                        <a:rPr kumimoji="1" lang="ja-JP" altLang="en-US" sz="2000" b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中学校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準硬式野球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sz="2400" b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錦</a:t>
                      </a:r>
                      <a:r>
                        <a:rPr kumimoji="1" lang="ja-JP" altLang="en-US" sz="240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kumimoji="1" lang="ja-JP" altLang="en-US" sz="200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中学校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卓球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6981796"/>
                  </a:ext>
                </a:extLst>
              </a:tr>
              <a:tr h="532045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sz="2400" b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八雲</a:t>
                      </a:r>
                      <a:r>
                        <a:rPr kumimoji="1" lang="ja-JP" altLang="en-US" sz="2400" b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kumimoji="1" lang="ja-JP" altLang="en-US" sz="2000" b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中学校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男子バスケットボール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sz="2400" b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樟風</a:t>
                      </a:r>
                      <a:r>
                        <a:rPr kumimoji="1" lang="ja-JP" altLang="en-US" sz="240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kumimoji="1" lang="ja-JP" altLang="en-US" sz="200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中学校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ソフトテニス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6041066"/>
                  </a:ext>
                </a:extLst>
              </a:tr>
              <a:tr h="536951"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sz="2400" b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梶</a:t>
                      </a:r>
                      <a:r>
                        <a:rPr kumimoji="1" lang="ja-JP" altLang="en-US" sz="2400" b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kumimoji="1" lang="ja-JP" altLang="en-US" sz="2000" b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中学校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ラグビー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sz="2400" b="1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さつき学園</a:t>
                      </a:r>
                      <a:r>
                        <a:rPr kumimoji="1" lang="ja-JP" altLang="en-US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（後期課程）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100"/>
                        </a:lnSpc>
                      </a:pPr>
                      <a:r>
                        <a:rPr kumimoji="1" lang="ja-JP" altLang="en-US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男子バスケットボール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380500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B65BBB9-80D5-472B-9487-8789102F3C9F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481E215-63EC-4E31-BF7A-37C0BCC24D52}" type="slidenum">
              <a:rPr kumimoji="1" lang="en-US" altLang="ja-JP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ctr"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835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C84FAF-4CD6-4B08-9E9C-05E657DE5678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CB150E70-0911-4813-A970-4BCC3C7BF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9" name="星: 6 pt 8">
            <a:extLst>
              <a:ext uri="{FF2B5EF4-FFF2-40B4-BE49-F238E27FC236}">
                <a16:creationId xmlns:a16="http://schemas.microsoft.com/office/drawing/2014/main" id="{5536E4E7-6715-4D36-868D-C4F1D919152F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4B05A21-6F44-42F5-9FDC-2BA59EEF617E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4649184" cy="0"/>
          </a:xfrm>
          <a:prstGeom prst="line">
            <a:avLst/>
          </a:prstGeom>
          <a:ln w="1143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815C23-6B48-49DF-966E-99E8077AAEFE}"/>
              </a:ext>
            </a:extLst>
          </p:cNvPr>
          <p:cNvSpPr/>
          <p:nvPr/>
        </p:nvSpPr>
        <p:spPr>
          <a:xfrm>
            <a:off x="696539" y="542776"/>
            <a:ext cx="4649184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部活動改革の取組み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2782494-DE1E-428C-97B6-97E8BE673BDD}"/>
              </a:ext>
            </a:extLst>
          </p:cNvPr>
          <p:cNvSpPr/>
          <p:nvPr/>
        </p:nvSpPr>
        <p:spPr>
          <a:xfrm>
            <a:off x="739648" y="1508453"/>
            <a:ext cx="10875982" cy="803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游ゴシック" panose="020B0400000000000000" pitchFamily="50" charset="-128"/>
              </a:rPr>
              <a:t>③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休日部活動の地域移行への取組み</a:t>
            </a:r>
            <a:endParaRPr kumimoji="1" lang="ja-JP" alt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06878D9-F119-4530-8BEC-09446E146C8C}"/>
              </a:ext>
            </a:extLst>
          </p:cNvPr>
          <p:cNvSpPr/>
          <p:nvPr/>
        </p:nvSpPr>
        <p:spPr>
          <a:xfrm>
            <a:off x="1186564" y="2312219"/>
            <a:ext cx="10594624" cy="1650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4500"/>
              </a:lnSpc>
              <a:defRPr/>
            </a:pPr>
            <a:r>
              <a:rPr kumimoji="1" lang="ja-JP" altLang="en-US" sz="32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大阪府教育委員会より</a:t>
            </a:r>
            <a:endParaRPr kumimoji="1" lang="en-US" altLang="ja-JP" sz="320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ts val="3600"/>
              </a:lnSpc>
              <a:defRPr/>
            </a:pPr>
            <a:r>
              <a:rPr kumimoji="1" lang="ja-JP" altLang="en-US" sz="3200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+mn-cs"/>
              </a:rPr>
              <a:t>「地域運動部活動推進事業」</a:t>
            </a:r>
            <a:r>
              <a:rPr kumimoji="1" lang="ja-JP" altLang="en-US" sz="2800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+mn-cs"/>
              </a:rPr>
              <a:t>（スポーツ庁委託）</a:t>
            </a:r>
            <a:r>
              <a:rPr kumimoji="1" lang="ja-JP" altLang="en-US" sz="3200" i="0" u="none" strike="noStrike" kern="120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+mn-cs"/>
              </a:rPr>
              <a:t>の指定</a:t>
            </a:r>
            <a:endParaRPr kumimoji="1" lang="en-US" altLang="ja-JP" sz="3200" i="0" u="none" strike="noStrike" kern="120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+mn-cs"/>
            </a:endParaRPr>
          </a:p>
          <a:p>
            <a:pPr lvl="0" algn="r">
              <a:lnSpc>
                <a:spcPts val="3600"/>
              </a:lnSpc>
              <a:defRPr/>
            </a:pPr>
            <a:r>
              <a:rPr kumimoji="1" lang="en-US" altLang="ja-JP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</a:rPr>
              <a:t>【R3</a:t>
            </a:r>
            <a:r>
              <a:rPr kumimoji="1" lang="ja-JP" alt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</a:rPr>
              <a:t>：</a:t>
            </a:r>
            <a:r>
              <a:rPr kumimoji="1" lang="ja-JP" altLang="en-US" sz="28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</a:rPr>
              <a:t>守口市</a:t>
            </a:r>
            <a:r>
              <a:rPr kumimoji="1" lang="ja-JP" alt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</a:rPr>
              <a:t>、大阪狭山市、島本町　</a:t>
            </a:r>
            <a:r>
              <a:rPr kumimoji="1" lang="en-US" altLang="ja-JP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</a:rPr>
              <a:t>R4</a:t>
            </a:r>
            <a:r>
              <a:rPr kumimoji="1" lang="ja-JP" alt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</a:rPr>
              <a:t>：</a:t>
            </a:r>
            <a:r>
              <a:rPr kumimoji="1" lang="ja-JP" altLang="en-US" sz="28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</a:rPr>
              <a:t>守口市</a:t>
            </a:r>
            <a:r>
              <a:rPr kumimoji="1" lang="ja-JP" altLang="en-US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</a:rPr>
              <a:t>、箕面市</a:t>
            </a:r>
            <a:r>
              <a:rPr kumimoji="1" lang="en-US" altLang="ja-JP" sz="24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</a:rPr>
              <a:t>】</a:t>
            </a:r>
            <a:endParaRPr kumimoji="1" lang="ja-JP" altLang="en-US" sz="28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4CF100C-83E4-4B68-9B9E-D2C541EE9B26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481E215-63EC-4E31-BF7A-37C0BCC24D52}" type="slidenum">
              <a:rPr kumimoji="1" lang="en-US" altLang="ja-JP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ctr"/>
              <a:t>7</a:t>
            </a:fld>
            <a:endParaRPr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47301A2-CC7E-4155-A011-F6687FB54414}"/>
              </a:ext>
            </a:extLst>
          </p:cNvPr>
          <p:cNvSpPr/>
          <p:nvPr/>
        </p:nvSpPr>
        <p:spPr>
          <a:xfrm>
            <a:off x="696539" y="4477845"/>
            <a:ext cx="11204729" cy="656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守口市立 </a:t>
            </a:r>
            <a:r>
              <a:rPr kumimoji="1" lang="ja-JP" altLang="en-US" sz="32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八雲中学校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、</a:t>
            </a:r>
            <a:r>
              <a:rPr kumimoji="1" lang="ja-JP" altLang="en-US" sz="3200" b="0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さつき学園（後期課程）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の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校で実施</a:t>
            </a:r>
            <a:endParaRPr kumimoji="1" lang="en-US" altLang="ja-JP" sz="3600" b="0" i="0" u="none" strike="noStrike" kern="1200" cap="none" spc="0" normalizeH="0" baseline="0" noProof="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09EDF9DD-A0F5-47B4-94E8-051FAB72540D}"/>
              </a:ext>
            </a:extLst>
          </p:cNvPr>
          <p:cNvSpPr/>
          <p:nvPr/>
        </p:nvSpPr>
        <p:spPr>
          <a:xfrm>
            <a:off x="4178104" y="3985510"/>
            <a:ext cx="478302" cy="435932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81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500FCFB-3F2E-4C48-98A9-E782FCB6F75E}"/>
              </a:ext>
            </a:extLst>
          </p:cNvPr>
          <p:cNvSpPr/>
          <p:nvPr/>
        </p:nvSpPr>
        <p:spPr>
          <a:xfrm>
            <a:off x="9913406" y="1800665"/>
            <a:ext cx="1814768" cy="1937407"/>
          </a:xfrm>
          <a:prstGeom prst="roundRect">
            <a:avLst>
              <a:gd name="adj" fmla="val 9789"/>
            </a:avLst>
          </a:prstGeom>
          <a:solidFill>
            <a:schemeClr val="bg1"/>
          </a:solidFill>
          <a:ln w="38100"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1C84FAF-4CD6-4B08-9E9C-05E657DE5678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CB150E70-0911-4813-A970-4BCC3C7BF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9" name="星: 6 pt 8">
            <a:extLst>
              <a:ext uri="{FF2B5EF4-FFF2-40B4-BE49-F238E27FC236}">
                <a16:creationId xmlns:a16="http://schemas.microsoft.com/office/drawing/2014/main" id="{5536E4E7-6715-4D36-868D-C4F1D919152F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4B05A21-6F44-42F5-9FDC-2BA59EEF617E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4649184" cy="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815C23-6B48-49DF-966E-99E8077AAEFE}"/>
              </a:ext>
            </a:extLst>
          </p:cNvPr>
          <p:cNvSpPr/>
          <p:nvPr/>
        </p:nvSpPr>
        <p:spPr>
          <a:xfrm>
            <a:off x="696538" y="542776"/>
            <a:ext cx="464918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事業のイメージ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1379176-B810-4218-9625-B76957075EAF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1E215-63EC-4E31-BF7A-37C0BCC24D52}" type="slidenum"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1F146C6-B5EE-409F-AABA-24CC03B50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3411"/>
              </p:ext>
            </p:extLst>
          </p:nvPr>
        </p:nvGraphicFramePr>
        <p:xfrm>
          <a:off x="942528" y="2168637"/>
          <a:ext cx="4473526" cy="12603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94446">
                  <a:extLst>
                    <a:ext uri="{9D8B030D-6E8A-4147-A177-3AD203B41FA5}">
                      <a16:colId xmlns:a16="http://schemas.microsoft.com/office/drawing/2014/main" val="3951585231"/>
                    </a:ext>
                  </a:extLst>
                </a:gridCol>
                <a:gridCol w="979080">
                  <a:extLst>
                    <a:ext uri="{9D8B030D-6E8A-4147-A177-3AD203B41FA5}">
                      <a16:colId xmlns:a16="http://schemas.microsoft.com/office/drawing/2014/main" val="724563766"/>
                    </a:ext>
                  </a:extLst>
                </a:gridCol>
              </a:tblGrid>
              <a:tr h="6734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平　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休日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6657854"/>
                  </a:ext>
                </a:extLst>
              </a:tr>
              <a:tr h="58686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部活動</a:t>
                      </a:r>
                      <a:r>
                        <a:rPr kumimoji="1" lang="ja-JP" altLang="en-US" sz="2400" dirty="0"/>
                        <a:t>　</a:t>
                      </a:r>
                      <a:r>
                        <a:rPr kumimoji="1" lang="ja-JP" altLang="en-US" sz="1800" dirty="0">
                          <a:ln>
                            <a:solidFill>
                              <a:schemeClr val="accent4"/>
                            </a:solidFill>
                          </a:ln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学校主体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70250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90E85477-BB38-443D-B006-B68F1EE5D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857478"/>
              </p:ext>
            </p:extLst>
          </p:nvPr>
        </p:nvGraphicFramePr>
        <p:xfrm>
          <a:off x="6373624" y="2168636"/>
          <a:ext cx="3494446" cy="12603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94446">
                  <a:extLst>
                    <a:ext uri="{9D8B030D-6E8A-4147-A177-3AD203B41FA5}">
                      <a16:colId xmlns:a16="http://schemas.microsoft.com/office/drawing/2014/main" val="3951585231"/>
                    </a:ext>
                  </a:extLst>
                </a:gridCol>
              </a:tblGrid>
              <a:tr h="6734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平　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6657854"/>
                  </a:ext>
                </a:extLst>
              </a:tr>
              <a:tr h="5868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i="0" u="none" strike="noStrike" kern="1200" cap="none" spc="0" normalizeH="0" baseline="0" noProof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部活動</a:t>
                      </a:r>
                      <a:r>
                        <a:rPr kumimoji="1" lang="ja-JP" altLang="en-US" sz="2400" dirty="0"/>
                        <a:t>　</a:t>
                      </a:r>
                      <a:r>
                        <a:rPr kumimoji="1" lang="ja-JP" altLang="en-US" sz="1800" dirty="0">
                          <a:ln>
                            <a:solidFill>
                              <a:schemeClr val="accent4"/>
                            </a:solidFill>
                          </a:ln>
                          <a:solidFill>
                            <a:schemeClr val="accent4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学校主体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6670250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AE0C059C-052D-4350-BFBE-B1874779F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586186"/>
              </p:ext>
            </p:extLst>
          </p:nvPr>
        </p:nvGraphicFramePr>
        <p:xfrm>
          <a:off x="10276458" y="2156097"/>
          <a:ext cx="1216849" cy="12603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6849">
                  <a:extLst>
                    <a:ext uri="{9D8B030D-6E8A-4147-A177-3AD203B41FA5}">
                      <a16:colId xmlns:a16="http://schemas.microsoft.com/office/drawing/2014/main" val="724563766"/>
                    </a:ext>
                  </a:extLst>
                </a:gridCol>
              </a:tblGrid>
              <a:tr h="67348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休日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6657854"/>
                  </a:ext>
                </a:extLst>
              </a:tr>
              <a:tr h="5868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n>
                            <a:solidFill>
                              <a:schemeClr val="accent3"/>
                            </a:solidFill>
                          </a:ln>
                          <a:solidFill>
                            <a:schemeClr val="accent3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地域主体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6670250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C813942-E2FF-471E-8440-3C7B41461087}"/>
              </a:ext>
            </a:extLst>
          </p:cNvPr>
          <p:cNvSpPr/>
          <p:nvPr/>
        </p:nvSpPr>
        <p:spPr>
          <a:xfrm>
            <a:off x="9879006" y="2470783"/>
            <a:ext cx="428876" cy="656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＋</a:t>
            </a:r>
            <a:endParaRPr kumimoji="1" lang="en-US" altLang="ja-JP" sz="3600" b="0" i="0" u="none" strike="noStrike" kern="1200" cap="none" spc="0" normalizeH="0" baseline="0" noProof="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73ED386D-7617-49E5-8F99-669DCA753E04}"/>
              </a:ext>
            </a:extLst>
          </p:cNvPr>
          <p:cNvSpPr/>
          <p:nvPr/>
        </p:nvSpPr>
        <p:spPr>
          <a:xfrm>
            <a:off x="5580804" y="2567645"/>
            <a:ext cx="651183" cy="559197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28BF958-D750-4678-85DD-084435EB254A}"/>
              </a:ext>
            </a:extLst>
          </p:cNvPr>
          <p:cNvSpPr/>
          <p:nvPr/>
        </p:nvSpPr>
        <p:spPr>
          <a:xfrm>
            <a:off x="10206118" y="1116534"/>
            <a:ext cx="1240308" cy="656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本事業</a:t>
            </a:r>
            <a:endParaRPr kumimoji="1" lang="en-US" altLang="ja-JP" sz="3600" b="0" i="0" u="none" strike="noStrike" kern="1200" cap="none" spc="0" normalizeH="0" baseline="0" noProof="0" dirty="0">
              <a:ln w="28575">
                <a:solidFill>
                  <a:schemeClr val="accent3"/>
                </a:solidFill>
              </a:ln>
              <a:solidFill>
                <a:schemeClr val="accent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B51A2D8-9E66-4197-BCF1-8770842A9357}"/>
              </a:ext>
            </a:extLst>
          </p:cNvPr>
          <p:cNvSpPr/>
          <p:nvPr/>
        </p:nvSpPr>
        <p:spPr>
          <a:xfrm>
            <a:off x="6299976" y="1582158"/>
            <a:ext cx="2984699" cy="584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地域移行後の部活動</a:t>
            </a:r>
            <a:endParaRPr kumimoji="1" lang="en-US" altLang="ja-JP" sz="3600" b="0" i="0" u="none" strike="noStrike" kern="1200" cap="none" spc="0" normalizeH="0" baseline="0" noProof="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F1A9244-B0FD-4A72-9EE7-96D29658E951}"/>
              </a:ext>
            </a:extLst>
          </p:cNvPr>
          <p:cNvSpPr/>
          <p:nvPr/>
        </p:nvSpPr>
        <p:spPr>
          <a:xfrm>
            <a:off x="858120" y="1582159"/>
            <a:ext cx="2984699" cy="56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現在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の部活動</a:t>
            </a:r>
            <a:endParaRPr kumimoji="1" lang="en-US" altLang="ja-JP" sz="3600" b="0" i="0" u="none" strike="noStrike" kern="1200" cap="none" spc="0" normalizeH="0" baseline="0" noProof="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AD55397-6897-4DB5-85E8-1D583E080A8E}"/>
              </a:ext>
            </a:extLst>
          </p:cNvPr>
          <p:cNvSpPr/>
          <p:nvPr/>
        </p:nvSpPr>
        <p:spPr>
          <a:xfrm>
            <a:off x="520503" y="3817584"/>
            <a:ext cx="11283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事業の目標</a:t>
            </a:r>
            <a:endParaRPr lang="en-US" altLang="ja-JP" sz="2400" dirty="0"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r>
              <a:rPr lang="ja-JP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・中学校における</a:t>
            </a:r>
            <a:r>
              <a:rPr lang="ja-JP" altLang="en-US" sz="2800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持続可能な運動部活動の組織体制作り</a:t>
            </a:r>
          </a:p>
          <a:p>
            <a:r>
              <a:rPr lang="ja-JP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・地域における指導者の確保、</a:t>
            </a:r>
            <a:r>
              <a:rPr lang="ja-JP" altLang="en-US" sz="2800" dirty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部活動とのマッチングするシステムの構築</a:t>
            </a: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CB42FD02-A498-4C56-8AF0-AD2BBECF49C7}"/>
              </a:ext>
            </a:extLst>
          </p:cNvPr>
          <p:cNvSpPr/>
          <p:nvPr/>
        </p:nvSpPr>
        <p:spPr>
          <a:xfrm>
            <a:off x="5317666" y="5184238"/>
            <a:ext cx="1102850" cy="31142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D6E3E4F-6A8F-4710-8E66-1332D41CA998}"/>
              </a:ext>
            </a:extLst>
          </p:cNvPr>
          <p:cNvSpPr/>
          <p:nvPr/>
        </p:nvSpPr>
        <p:spPr>
          <a:xfrm>
            <a:off x="2915113" y="5607158"/>
            <a:ext cx="6507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生徒のスポーツライフの充実</a:t>
            </a:r>
          </a:p>
        </p:txBody>
      </p:sp>
    </p:spTree>
    <p:extLst>
      <p:ext uri="{BB962C8B-B14F-4D97-AF65-F5344CB8AC3E}">
        <p14:creationId xmlns:p14="http://schemas.microsoft.com/office/powerpoint/2010/main" val="116206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7C47EFC-FC3D-42BC-A6D4-15E1BFC6C3E6}"/>
              </a:ext>
            </a:extLst>
          </p:cNvPr>
          <p:cNvSpPr/>
          <p:nvPr/>
        </p:nvSpPr>
        <p:spPr>
          <a:xfrm>
            <a:off x="0" y="6546574"/>
            <a:ext cx="12192000" cy="31142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　　　　　　　　　　　　　　　　　　　　　　　　　　　　　　　　　　　　　　　　　　　　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MORUGUCHI CITY , OSAKA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 descr="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5C28217E-8C78-4ECA-B2AA-8A7ADCB5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38" y="5538989"/>
            <a:ext cx="1102850" cy="1252751"/>
          </a:xfrm>
          <a:prstGeom prst="rect">
            <a:avLst/>
          </a:prstGeom>
        </p:spPr>
      </p:pic>
      <p:sp>
        <p:nvSpPr>
          <p:cNvPr id="8" name="星: 6 pt 7">
            <a:extLst>
              <a:ext uri="{FF2B5EF4-FFF2-40B4-BE49-F238E27FC236}">
                <a16:creationId xmlns:a16="http://schemas.microsoft.com/office/drawing/2014/main" id="{7CAC82B1-EFA0-4762-8880-69B810CDF2B4}"/>
              </a:ext>
            </a:extLst>
          </p:cNvPr>
          <p:cNvSpPr/>
          <p:nvPr/>
        </p:nvSpPr>
        <p:spPr>
          <a:xfrm>
            <a:off x="11728174" y="6342896"/>
            <a:ext cx="402637" cy="435592"/>
          </a:xfrm>
          <a:prstGeom prst="star6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A75B2D7-0F33-4A3B-9F69-9244DBDD5528}"/>
              </a:ext>
            </a:extLst>
          </p:cNvPr>
          <p:cNvCxnSpPr>
            <a:cxnSpLocks/>
          </p:cNvCxnSpPr>
          <p:nvPr/>
        </p:nvCxnSpPr>
        <p:spPr>
          <a:xfrm>
            <a:off x="696539" y="1304776"/>
            <a:ext cx="4649184" cy="0"/>
          </a:xfrm>
          <a:prstGeom prst="line">
            <a:avLst/>
          </a:prstGeom>
          <a:ln w="114300">
            <a:solidFill>
              <a:schemeClr val="accent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9A5683-A3D0-4F2A-AAB8-8B814AABCC2F}"/>
              </a:ext>
            </a:extLst>
          </p:cNvPr>
          <p:cNvSpPr/>
          <p:nvPr/>
        </p:nvSpPr>
        <p:spPr>
          <a:xfrm>
            <a:off x="696538" y="542776"/>
            <a:ext cx="464918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実施校・運営主体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C118EF4-35C6-4087-9B2D-08E556C1C15C}"/>
              </a:ext>
            </a:extLst>
          </p:cNvPr>
          <p:cNvSpPr/>
          <p:nvPr/>
        </p:nvSpPr>
        <p:spPr>
          <a:xfrm>
            <a:off x="11783197" y="6371032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481E215-63EC-4E31-BF7A-37C0BCC24D52}" type="slidenum">
              <a:rPr kumimoji="1" lang="en-US" altLang="ja-JP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pPr algn="ctr"/>
              <a:t>9</a:t>
            </a:fld>
            <a:endParaRPr lang="ja-JP" altLang="en-US" dirty="0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641C25EA-D489-4727-9F06-93E6F54C8CCD}"/>
              </a:ext>
            </a:extLst>
          </p:cNvPr>
          <p:cNvGrpSpPr/>
          <p:nvPr/>
        </p:nvGrpSpPr>
        <p:grpSpPr>
          <a:xfrm>
            <a:off x="6287790" y="3538187"/>
            <a:ext cx="5078905" cy="1691305"/>
            <a:chOff x="6287790" y="3538187"/>
            <a:chExt cx="5078905" cy="1691305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F23ECB37-96CB-4FC7-A306-A22B96B77FA4}"/>
                </a:ext>
              </a:extLst>
            </p:cNvPr>
            <p:cNvGrpSpPr/>
            <p:nvPr/>
          </p:nvGrpSpPr>
          <p:grpSpPr>
            <a:xfrm>
              <a:off x="6287790" y="3538187"/>
              <a:ext cx="5078905" cy="1691305"/>
              <a:chOff x="6287790" y="3847683"/>
              <a:chExt cx="5078905" cy="1691305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13807859-76B8-45D0-89F0-54D013515FAB}"/>
                  </a:ext>
                </a:extLst>
              </p:cNvPr>
              <p:cNvSpPr/>
              <p:nvPr/>
            </p:nvSpPr>
            <p:spPr>
              <a:xfrm>
                <a:off x="6287790" y="3847683"/>
                <a:ext cx="5078905" cy="1691305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50A9BCE-25C8-4D98-B8B4-ABC37EA98025}"/>
                  </a:ext>
                </a:extLst>
              </p:cNvPr>
              <p:cNvSpPr/>
              <p:nvPr/>
            </p:nvSpPr>
            <p:spPr>
              <a:xfrm>
                <a:off x="7104186" y="3995759"/>
                <a:ext cx="4181849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2800" dirty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　　　</a:t>
                </a:r>
                <a:r>
                  <a:rPr kumimoji="1" lang="ja-JP" altLang="en-US" sz="2800" dirty="0">
                    <a:ln>
                      <a:solidFill>
                        <a:schemeClr val="accent4"/>
                      </a:solidFill>
                    </a:ln>
                    <a:solidFill>
                      <a:schemeClr val="accent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企　業</a:t>
                </a:r>
                <a:endParaRPr kumimoji="1" lang="en-US" altLang="ja-JP" sz="2800" dirty="0">
                  <a:ln>
                    <a:solidFill>
                      <a:schemeClr val="accent4"/>
                    </a:solidFill>
                  </a:ln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 algn="ctr"/>
                <a:r>
                  <a:rPr kumimoji="1" lang="zh-CN" altLang="en-US" dirty="0"/>
                  <a:t>幼児活動研究会株式会社</a:t>
                </a:r>
                <a:endParaRPr kumimoji="1" lang="en-US" altLang="zh-CN" dirty="0"/>
              </a:p>
              <a:p>
                <a:pPr algn="ctr"/>
                <a:r>
                  <a:rPr kumimoji="1" lang="ja-JP" altLang="en-US" sz="2800" b="1" dirty="0">
                    <a:ln>
                      <a:solidFill>
                        <a:schemeClr val="accent4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コスモスポーツクラブ</a:t>
                </a:r>
                <a:endParaRPr kumimoji="1" lang="en-US" altLang="ja-JP" sz="2800" b="1" dirty="0">
                  <a:ln>
                    <a:solidFill>
                      <a:schemeClr val="accent4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kumimoji="1" lang="ja-JP" altLang="en-US" dirty="0"/>
                  <a:t>［本社：東京都品川区］</a:t>
                </a:r>
                <a:endParaRPr kumimoji="1" lang="ja-JP" altLang="en-US" dirty="0">
                  <a:latin typeface="Arial Rounded MT Bold" panose="020F0704030504030204" pitchFamily="34" charset="0"/>
                </a:endParaRPr>
              </a:p>
            </p:txBody>
          </p:sp>
        </p:grp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7C7E43A-6360-40BA-AE40-C67B598D7C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759" b="-25053"/>
            <a:stretch/>
          </p:blipFill>
          <p:spPr>
            <a:xfrm>
              <a:off x="6474884" y="4207692"/>
              <a:ext cx="872196" cy="791113"/>
            </a:xfrm>
            <a:prstGeom prst="rect">
              <a:avLst/>
            </a:prstGeom>
          </p:spPr>
        </p:pic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9FEC893-AECB-4301-BE89-18BB75D7D5E8}"/>
              </a:ext>
            </a:extLst>
          </p:cNvPr>
          <p:cNvGrpSpPr/>
          <p:nvPr/>
        </p:nvGrpSpPr>
        <p:grpSpPr>
          <a:xfrm>
            <a:off x="696538" y="3501246"/>
            <a:ext cx="5136612" cy="1742441"/>
            <a:chOff x="696538" y="3810742"/>
            <a:chExt cx="5136612" cy="1742441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65799E81-15E5-4602-B915-4C21AD626867}"/>
                </a:ext>
              </a:extLst>
            </p:cNvPr>
            <p:cNvGrpSpPr/>
            <p:nvPr/>
          </p:nvGrpSpPr>
          <p:grpSpPr>
            <a:xfrm>
              <a:off x="696538" y="3810742"/>
              <a:ext cx="5136612" cy="1742441"/>
              <a:chOff x="696538" y="3810742"/>
              <a:chExt cx="5136612" cy="1742441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4D05C656-A82D-441F-828D-08784695AAFE}"/>
                  </a:ext>
                </a:extLst>
              </p:cNvPr>
              <p:cNvSpPr/>
              <p:nvPr/>
            </p:nvSpPr>
            <p:spPr>
              <a:xfrm>
                <a:off x="696538" y="3810742"/>
                <a:ext cx="5136612" cy="1742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FE387B58-1691-4C48-ACC6-171D2B3D1806}"/>
                  </a:ext>
                </a:extLst>
              </p:cNvPr>
              <p:cNvSpPr/>
              <p:nvPr/>
            </p:nvSpPr>
            <p:spPr>
              <a:xfrm>
                <a:off x="776002" y="4005711"/>
                <a:ext cx="5057148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ja-JP" altLang="en-US" sz="2800" b="1" dirty="0">
                    <a:ln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地域の少年サッカークラブ</a:t>
                </a:r>
                <a:endParaRPr kumimoji="1" lang="en-US" altLang="ja-JP" sz="1400" b="1" dirty="0">
                  <a:ln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  <a:p>
                <a:pPr algn="ctr"/>
                <a:r>
                  <a:rPr kumimoji="1" lang="en-US" altLang="ja-JP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algn="ctr"/>
                <a:r>
                  <a:rPr kumimoji="1" lang="ja-JP" altLang="en-US" sz="3200" b="1" dirty="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リトル </a:t>
                </a:r>
                <a:r>
                  <a:rPr kumimoji="1" lang="en-US" altLang="ja-JP" sz="3200" b="1" dirty="0">
                    <a:ln>
                      <a:solidFill>
                        <a:schemeClr val="accent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FC</a:t>
                </a:r>
              </a:p>
              <a:p>
                <a:pPr algn="ctr"/>
                <a:r>
                  <a:rPr kumimoji="1" lang="ja-JP" altLang="en-US" dirty="0"/>
                  <a:t>［所在地：守口市内］</a:t>
                </a:r>
                <a:endParaRPr kumimoji="1" lang="ja-JP" altLang="en-US" dirty="0">
                  <a:latin typeface="Arial Rounded MT Bold" panose="020F0704030504030204" pitchFamily="34" charset="0"/>
                </a:endParaRPr>
              </a:p>
            </p:txBody>
          </p:sp>
        </p:grp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05DEC12A-23E8-4BE5-9FB0-7B3A14341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0252" y="4619842"/>
              <a:ext cx="872196" cy="872196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707B8D7-CAA7-4F24-986B-2157B2019FE3}"/>
              </a:ext>
            </a:extLst>
          </p:cNvPr>
          <p:cNvGrpSpPr/>
          <p:nvPr/>
        </p:nvGrpSpPr>
        <p:grpSpPr>
          <a:xfrm>
            <a:off x="696538" y="1688127"/>
            <a:ext cx="5057148" cy="1466265"/>
            <a:chOff x="696538" y="1505243"/>
            <a:chExt cx="5057148" cy="1466265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9BD4E31C-D260-448B-9E63-AF6C453B8C48}"/>
                </a:ext>
              </a:extLst>
            </p:cNvPr>
            <p:cNvSpPr/>
            <p:nvPr/>
          </p:nvSpPr>
          <p:spPr>
            <a:xfrm>
              <a:off x="696538" y="1505243"/>
              <a:ext cx="5057148" cy="1466265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A66C744E-3ADE-4A37-B75E-031003250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6580" y="1736023"/>
              <a:ext cx="1025868" cy="967314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1E016EA4-159C-40C4-90A4-83F92E48E3E9}"/>
                </a:ext>
              </a:extLst>
            </p:cNvPr>
            <p:cNvSpPr/>
            <p:nvPr/>
          </p:nvSpPr>
          <p:spPr>
            <a:xfrm>
              <a:off x="1686350" y="1822876"/>
              <a:ext cx="30775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2800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八雲中学校</a:t>
              </a:r>
            </a:p>
            <a:p>
              <a:pPr algn="ctr"/>
              <a:r>
                <a:rPr kumimoji="1" lang="ja-JP" altLang="en-US" sz="2000" dirty="0"/>
                <a:t>サッカー部</a:t>
              </a:r>
              <a:endParaRPr kumimoji="1" lang="ja-JP" altLang="en-US" sz="20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0D019B89-A6AB-4A21-8456-6BBC1B859AA5}"/>
              </a:ext>
            </a:extLst>
          </p:cNvPr>
          <p:cNvGrpSpPr/>
          <p:nvPr/>
        </p:nvGrpSpPr>
        <p:grpSpPr>
          <a:xfrm>
            <a:off x="6287790" y="1700783"/>
            <a:ext cx="5057148" cy="1492418"/>
            <a:chOff x="5992368" y="2724056"/>
            <a:chExt cx="5057148" cy="1492418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1063A579-091C-41C2-B73E-F6B0329B77E0}"/>
                </a:ext>
              </a:extLst>
            </p:cNvPr>
            <p:cNvGrpSpPr/>
            <p:nvPr/>
          </p:nvGrpSpPr>
          <p:grpSpPr>
            <a:xfrm>
              <a:off x="5992368" y="2724056"/>
              <a:ext cx="5057148" cy="1492418"/>
              <a:chOff x="6026999" y="1501130"/>
              <a:chExt cx="5057148" cy="1492418"/>
            </a:xfrm>
          </p:grpSpPr>
          <p:sp>
            <p:nvSpPr>
              <p:cNvPr id="21" name="四角形: 角を丸くする 20">
                <a:extLst>
                  <a:ext uri="{FF2B5EF4-FFF2-40B4-BE49-F238E27FC236}">
                    <a16:creationId xmlns:a16="http://schemas.microsoft.com/office/drawing/2014/main" id="{0CFDB2C3-FC57-428D-ACD3-BB9231E850C5}"/>
                  </a:ext>
                </a:extLst>
              </p:cNvPr>
              <p:cNvSpPr/>
              <p:nvPr/>
            </p:nvSpPr>
            <p:spPr>
              <a:xfrm>
                <a:off x="6026999" y="1501130"/>
                <a:ext cx="5057148" cy="146626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542A8DF0-0015-4431-8E21-2F9C0FE7EEB1}"/>
                  </a:ext>
                </a:extLst>
              </p:cNvPr>
              <p:cNvSpPr/>
              <p:nvPr/>
            </p:nvSpPr>
            <p:spPr>
              <a:xfrm>
                <a:off x="6122796" y="1546998"/>
                <a:ext cx="496135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914400"/>
                <a:r>
                  <a:rPr kumimoji="1" lang="ja-JP" altLang="en-US" sz="2800" dirty="0">
                    <a:ln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さつき学園</a:t>
                </a:r>
              </a:p>
              <a:p>
                <a:pPr lvl="0" defTabSz="914400"/>
                <a:r>
                  <a:rPr kumimoji="1" lang="ja-JP" altLang="en-US" sz="2000" dirty="0">
                    <a:solidFill>
                      <a:prstClr val="black"/>
                    </a:solidFill>
                  </a:rPr>
                  <a:t>　　　　女子バスケットボール部</a:t>
                </a:r>
                <a:endParaRPr kumimoji="1" lang="en-US" altLang="ja-JP" sz="2000" dirty="0">
                  <a:solidFill>
                    <a:prstClr val="black"/>
                  </a:solidFill>
                </a:endParaRPr>
              </a:p>
              <a:p>
                <a:pPr lvl="0" defTabSz="914400"/>
                <a:r>
                  <a:rPr kumimoji="1" lang="ja-JP" altLang="en-US" sz="2000" dirty="0">
                    <a:solidFill>
                      <a:prstClr val="black"/>
                    </a:solidFill>
                  </a:rPr>
                  <a:t>　　　　男子ソフトテニス部</a:t>
                </a:r>
                <a:endParaRPr kumimoji="1" lang="en-US" altLang="ja-JP" sz="2000" dirty="0">
                  <a:solidFill>
                    <a:prstClr val="black"/>
                  </a:solidFill>
                </a:endParaRPr>
              </a:p>
              <a:p>
                <a:pPr lvl="0" defTabSz="914400"/>
                <a:r>
                  <a:rPr kumimoji="1" lang="ja-JP" altLang="en-US" sz="2000" dirty="0">
                    <a:solidFill>
                      <a:prstClr val="black"/>
                    </a:solidFill>
                  </a:rPr>
                  <a:t>　　　　女子ソフトテニス部［</a:t>
                </a:r>
                <a:r>
                  <a:rPr kumimoji="1" lang="en-US" altLang="ja-JP" sz="2000" dirty="0">
                    <a:solidFill>
                      <a:prstClr val="black"/>
                    </a:solidFill>
                  </a:rPr>
                  <a:t>R4</a:t>
                </a:r>
                <a:r>
                  <a:rPr kumimoji="1" lang="ja-JP" altLang="en-US" sz="2000" dirty="0">
                    <a:solidFill>
                      <a:prstClr val="black"/>
                    </a:solidFill>
                  </a:rPr>
                  <a:t>追加］</a:t>
                </a:r>
                <a:endParaRPr kumimoji="1" lang="ja-JP" altLang="en-US" sz="2000" dirty="0">
                  <a:solidFill>
                    <a:prstClr val="black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C27A286-4738-47B5-B953-08CA95100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08541" y="3042880"/>
              <a:ext cx="916275" cy="791114"/>
            </a:xfrm>
            <a:prstGeom prst="rect">
              <a:avLst/>
            </a:prstGeom>
          </p:spPr>
        </p:pic>
      </p:grpSp>
      <p:sp>
        <p:nvSpPr>
          <p:cNvPr id="33" name="二等辺三角形 32">
            <a:extLst>
              <a:ext uri="{FF2B5EF4-FFF2-40B4-BE49-F238E27FC236}">
                <a16:creationId xmlns:a16="http://schemas.microsoft.com/office/drawing/2014/main" id="{083DAA18-60D8-4D2B-97BB-9B581B4594F7}"/>
              </a:ext>
            </a:extLst>
          </p:cNvPr>
          <p:cNvSpPr/>
          <p:nvPr/>
        </p:nvSpPr>
        <p:spPr>
          <a:xfrm flipV="1">
            <a:off x="2474202" y="3255088"/>
            <a:ext cx="1501819" cy="34643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二等辺三角形 33">
            <a:extLst>
              <a:ext uri="{FF2B5EF4-FFF2-40B4-BE49-F238E27FC236}">
                <a16:creationId xmlns:a16="http://schemas.microsoft.com/office/drawing/2014/main" id="{35499C8B-CCFC-4D47-92E8-25127770937E}"/>
              </a:ext>
            </a:extLst>
          </p:cNvPr>
          <p:cNvSpPr/>
          <p:nvPr/>
        </p:nvSpPr>
        <p:spPr>
          <a:xfrm flipV="1">
            <a:off x="8065454" y="3272460"/>
            <a:ext cx="1501819" cy="346437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F6C5990-A519-4A4D-99E3-461DC1F85AD7}"/>
              </a:ext>
            </a:extLst>
          </p:cNvPr>
          <p:cNvSpPr/>
          <p:nvPr/>
        </p:nvSpPr>
        <p:spPr>
          <a:xfrm>
            <a:off x="2301926" y="5523039"/>
            <a:ext cx="7818782" cy="656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ts val="4500"/>
              </a:lnSpc>
            </a:pPr>
            <a:r>
              <a:rPr kumimoji="1" lang="ja-JP" altLang="en-US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異なる２つのタイプ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Rounded MT Bold" panose="020F070403050403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の運営主体で実施</a:t>
            </a:r>
            <a:endParaRPr kumimoji="1" lang="en-US" altLang="ja-JP" sz="3600" b="0" i="0" u="none" strike="noStrike" kern="1200" cap="none" spc="0" normalizeH="0" baseline="0" noProof="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Rounded MT Bold" panose="020F070403050403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1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游ゴシック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游ゴシック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1977</TotalTime>
  <Words>4164</Words>
  <Application>Microsoft Office PowerPoint</Application>
  <PresentationFormat>ワイド画面</PresentationFormat>
  <Paragraphs>445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43" baseType="lpstr">
      <vt:lpstr>BIZ UDPゴシック</vt:lpstr>
      <vt:lpstr>等线</vt:lpstr>
      <vt:lpstr>HGS創英角ﾎﾟｯﾌﾟ体</vt:lpstr>
      <vt:lpstr>ＭＳ ゴシック</vt:lpstr>
      <vt:lpstr>新細明體</vt:lpstr>
      <vt:lpstr>ヒラギノ角ゴ Pro W3</vt:lpstr>
      <vt:lpstr>メイリオ</vt:lpstr>
      <vt:lpstr>游ゴシック</vt:lpstr>
      <vt:lpstr>游ゴシック Light</vt:lpstr>
      <vt:lpstr>Arial</vt:lpstr>
      <vt:lpstr>Arial Rounded MT Bold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休日に地域の指導者のもとで部活動を行うことについて</vt:lpstr>
      <vt:lpstr>休日の部活動の地域移行について</vt:lpstr>
      <vt:lpstr>費用負担が発生した際の妥当と考える月額について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Mori_ota.tomohiro</dc:creator>
  <cp:lastModifiedBy>増田　祐亮</cp:lastModifiedBy>
  <cp:revision>116</cp:revision>
  <cp:lastPrinted>2022-08-09T07:56:37Z</cp:lastPrinted>
  <dcterms:created xsi:type="dcterms:W3CDTF">2022-08-03T05:07:26Z</dcterms:created>
  <dcterms:modified xsi:type="dcterms:W3CDTF">2022-08-23T04:00:08Z</dcterms:modified>
</cp:coreProperties>
</file>