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1" r:id="rId2"/>
    <p:sldId id="263" r:id="rId3"/>
    <p:sldId id="264" r:id="rId4"/>
    <p:sldId id="265" r:id="rId5"/>
    <p:sldId id="260" r:id="rId6"/>
    <p:sldId id="257" r:id="rId7"/>
    <p:sldId id="266"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2AF01C0-F19F-486D-A6F6-67048D60BD95}" type="datetimeFigureOut">
              <a:rPr kumimoji="1" lang="ja-JP" altLang="en-US" smtClean="0"/>
              <a:t>2020/2/5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4C9DC77-06D2-46D1-A2EE-6741A62FEAD2}" type="slidenum">
              <a:rPr kumimoji="1" lang="ja-JP" altLang="en-US" smtClean="0"/>
              <a:t>‹#›</a:t>
            </a:fld>
            <a:endParaRPr kumimoji="1" lang="ja-JP" altLang="en-US"/>
          </a:p>
        </p:txBody>
      </p:sp>
    </p:spTree>
    <p:extLst>
      <p:ext uri="{BB962C8B-B14F-4D97-AF65-F5344CB8AC3E}">
        <p14:creationId xmlns:p14="http://schemas.microsoft.com/office/powerpoint/2010/main" val="1154689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次に、府立支援学校において生起しました「体罰及び人権侵害発言」の事案についてです。</a:t>
            </a:r>
          </a:p>
          <a:p>
            <a:r>
              <a:rPr kumimoji="1" lang="ja-JP" altLang="ja-JP" sz="1200" kern="1200" dirty="0" smtClean="0">
                <a:solidFill>
                  <a:schemeClr val="tx1"/>
                </a:solidFill>
                <a:effectLst/>
                <a:latin typeface="+mn-lt"/>
                <a:ea typeface="+mn-ea"/>
                <a:cs typeface="+mn-cs"/>
              </a:rPr>
              <a:t>○昨年９月、</a:t>
            </a:r>
            <a:r>
              <a:rPr kumimoji="1" lang="ja-JP" altLang="ja-JP" sz="1200" i="1" kern="1200" dirty="0" smtClean="0">
                <a:solidFill>
                  <a:schemeClr val="tx1"/>
                </a:solidFill>
                <a:effectLst/>
                <a:latin typeface="+mn-lt"/>
                <a:ea typeface="+mn-ea"/>
                <a:cs typeface="+mn-cs"/>
              </a:rPr>
              <a:t>ある</a:t>
            </a:r>
            <a:r>
              <a:rPr kumimoji="1" lang="ja-JP" altLang="ja-JP" sz="1200" kern="1200" dirty="0" smtClean="0">
                <a:solidFill>
                  <a:schemeClr val="tx1"/>
                </a:solidFill>
                <a:effectLst/>
                <a:latin typeface="+mn-lt"/>
                <a:ea typeface="+mn-ea"/>
                <a:cs typeface="+mn-cs"/>
              </a:rPr>
              <a:t>支援学校の中学部の授業中に、生徒の移動を介助していた教員が、生徒に、右手小指を強く握られました。</a:t>
            </a:r>
          </a:p>
          <a:p>
            <a:r>
              <a:rPr kumimoji="1" lang="ja-JP" altLang="ja-JP" sz="1200" kern="1200" dirty="0" smtClean="0">
                <a:solidFill>
                  <a:schemeClr val="tx1"/>
                </a:solidFill>
                <a:effectLst/>
                <a:latin typeface="+mn-lt"/>
                <a:ea typeface="+mn-ea"/>
                <a:cs typeface="+mn-cs"/>
              </a:rPr>
              <a:t>○当該教諭はその指を痛めていたため、激痛を感じ、大声で</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「障がいがあるからといって許されると思うなよ！」「ぶん殴るぞ」と言いました。</a:t>
            </a:r>
          </a:p>
          <a:p>
            <a:r>
              <a:rPr kumimoji="1" lang="ja-JP" altLang="ja-JP" sz="1200" kern="1200" dirty="0" smtClean="0">
                <a:solidFill>
                  <a:schemeClr val="tx1"/>
                </a:solidFill>
                <a:effectLst/>
                <a:latin typeface="+mn-lt"/>
                <a:ea typeface="+mn-ea"/>
                <a:cs typeface="+mn-cs"/>
              </a:rPr>
              <a:t>○さらに、生徒が再び右手を掴もうとしたため、当該教諭は、その手を両手でつかんで、生徒の胸に押し当てたという事案です。</a:t>
            </a:r>
          </a:p>
          <a:p>
            <a:r>
              <a:rPr kumimoji="1" lang="ja-JP" altLang="ja-JP" sz="1200" kern="1200" dirty="0" smtClean="0">
                <a:solidFill>
                  <a:schemeClr val="tx1"/>
                </a:solidFill>
                <a:effectLst/>
                <a:latin typeface="+mn-lt"/>
                <a:ea typeface="+mn-ea"/>
                <a:cs typeface="+mn-cs"/>
              </a:rPr>
              <a:t>○生徒に怪我などはありませんでしたが、体罰だけでなく、支援教育に携わっている教員が、障がいのある生徒の人権を侵害する発言をしたことを重く受け止め、処分を行いました。</a:t>
            </a:r>
          </a:p>
          <a:p>
            <a:r>
              <a:rPr kumimoji="1" lang="ja-JP" altLang="ja-JP" sz="1200" kern="1200" dirty="0" smtClean="0">
                <a:solidFill>
                  <a:schemeClr val="tx1"/>
                </a:solidFill>
                <a:effectLst/>
                <a:latin typeface="+mn-lt"/>
                <a:ea typeface="+mn-ea"/>
                <a:cs typeface="+mn-cs"/>
              </a:rPr>
              <a:t>○本事案は、自分の意思を言葉で表すことが難しい生徒が、偶然、教員の痛めていた右手小指を掴んでしまったものです。</a:t>
            </a: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体罰自体、許されるものではありませんが、この発言の根底には、障がいのある方々に対する大変強い差別意識があるのではないかと考えられます。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04749CA1-2C1A-4322-B0B3-A5345CE08282}" type="slidenum">
              <a:rPr kumimoji="1" lang="ja-JP" altLang="en-US" smtClean="0"/>
              <a:t>2</a:t>
            </a:fld>
            <a:endParaRPr kumimoji="1" lang="ja-JP" altLang="en-US"/>
          </a:p>
        </p:txBody>
      </p:sp>
    </p:spTree>
    <p:extLst>
      <p:ext uri="{BB962C8B-B14F-4D97-AF65-F5344CB8AC3E}">
        <p14:creationId xmlns:p14="http://schemas.microsoft.com/office/powerpoint/2010/main" val="995292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625600" y="366713"/>
            <a:ext cx="3554413" cy="2460625"/>
          </a:xfrm>
        </p:spPr>
      </p:sp>
      <p:sp>
        <p:nvSpPr>
          <p:cNvPr id="3" name="ノート プレースホルダー 2"/>
          <p:cNvSpPr>
            <a:spLocks noGrp="1"/>
          </p:cNvSpPr>
          <p:nvPr>
            <p:ph type="body" idx="1"/>
          </p:nvPr>
        </p:nvSpPr>
        <p:spPr>
          <a:xfrm>
            <a:off x="247650" y="2990850"/>
            <a:ext cx="6210300" cy="6450013"/>
          </a:xfrm>
        </p:spPr>
        <p:txBody>
          <a:bodyPr/>
          <a:lstStyle/>
          <a:p>
            <a:r>
              <a:rPr kumimoji="1" lang="ja-JP" altLang="ja-JP" sz="1200" kern="1200" dirty="0" smtClean="0">
                <a:solidFill>
                  <a:schemeClr val="tx1"/>
                </a:solidFill>
                <a:effectLst/>
                <a:latin typeface="+mn-lt"/>
                <a:ea typeface="+mn-ea"/>
                <a:cs typeface="+mn-cs"/>
              </a:rPr>
              <a:t>●本事案の課題や教訓といたしましては、</a:t>
            </a:r>
          </a:p>
          <a:p>
            <a:r>
              <a:rPr kumimoji="1" lang="ja-JP" altLang="ja-JP" sz="1200" kern="1200" dirty="0" smtClean="0">
                <a:solidFill>
                  <a:schemeClr val="tx1"/>
                </a:solidFill>
                <a:effectLst/>
                <a:latin typeface="+mn-lt"/>
                <a:ea typeface="+mn-ea"/>
                <a:cs typeface="+mn-cs"/>
              </a:rPr>
              <a:t>○教員は、意思を言葉で表すことが困難な重度の障がいがある児童生徒をはじめ、多様な</a:t>
            </a:r>
            <a:r>
              <a:rPr kumimoji="1" lang="ja-JP" altLang="ja-JP" sz="1200" kern="1200" dirty="0" err="1" smtClean="0">
                <a:solidFill>
                  <a:schemeClr val="tx1"/>
                </a:solidFill>
                <a:effectLst/>
                <a:latin typeface="+mn-lt"/>
                <a:ea typeface="+mn-ea"/>
                <a:cs typeface="+mn-cs"/>
              </a:rPr>
              <a:t>障がい</a:t>
            </a:r>
            <a:r>
              <a:rPr kumimoji="1" lang="ja-JP" altLang="ja-JP" sz="1200" kern="1200" dirty="0" smtClean="0">
                <a:solidFill>
                  <a:schemeClr val="tx1"/>
                </a:solidFill>
                <a:effectLst/>
                <a:latin typeface="+mn-lt"/>
                <a:ea typeface="+mn-ea"/>
                <a:cs typeface="+mn-cs"/>
              </a:rPr>
              <a:t>への理解を深めるとともに、</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パニックや他傷行為という行動を起こさざるを得なかった子どもの気持ちを理解し、その気持ちを教員が言語化して確かめる等、</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適切に対応する力を高めることが重要であること。</a:t>
            </a:r>
          </a:p>
          <a:p>
            <a:r>
              <a:rPr kumimoji="1" lang="ja-JP" altLang="ja-JP" sz="1200" kern="1200" dirty="0" smtClean="0">
                <a:solidFill>
                  <a:schemeClr val="tx1"/>
                </a:solidFill>
                <a:effectLst/>
                <a:latin typeface="+mn-lt"/>
                <a:ea typeface="+mn-ea"/>
                <a:cs typeface="+mn-cs"/>
              </a:rPr>
              <a:t>○また、教員が、障がいのある子ども一人ひとりの豊かな個性を尊重するとともに、障がいのあるお子さんを育てておられる保護者のお気持ちに、</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寄り添うことができる意識を養い育てることが重要であること。</a:t>
            </a:r>
          </a:p>
          <a:p>
            <a:r>
              <a:rPr kumimoji="1" lang="ja-JP" altLang="ja-JP" sz="1200" kern="1200" dirty="0" smtClean="0">
                <a:solidFill>
                  <a:schemeClr val="tx1"/>
                </a:solidFill>
                <a:effectLst/>
                <a:latin typeface="+mn-lt"/>
                <a:ea typeface="+mn-ea"/>
                <a:cs typeface="+mn-cs"/>
              </a:rPr>
              <a:t>○加えて、子どもを指導・支援する中で、教員一人では対応が難しい状況になることもありますので、そうした場合に、教員自身が感情をコントロールして</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冷静に対応することや、複数の教員がチームで対応することができる同僚性が高く風通しのよい職場づくりを日頃から行っておくこと、</a:t>
            </a:r>
          </a:p>
          <a:p>
            <a:r>
              <a:rPr kumimoji="1" lang="ja-JP" altLang="ja-JP" sz="1200" kern="1200" dirty="0" smtClean="0">
                <a:solidFill>
                  <a:schemeClr val="tx1"/>
                </a:solidFill>
                <a:effectLst/>
                <a:latin typeface="+mn-lt"/>
                <a:ea typeface="+mn-ea"/>
                <a:cs typeface="+mn-cs"/>
              </a:rPr>
              <a:t>などがあげられます。</a:t>
            </a:r>
          </a:p>
          <a:p>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●事案を受けての対応策ですが、</a:t>
            </a:r>
          </a:p>
          <a:p>
            <a:r>
              <a:rPr kumimoji="1" lang="ja-JP" altLang="ja-JP" sz="1200" kern="1200" dirty="0" smtClean="0">
                <a:solidFill>
                  <a:schemeClr val="tx1"/>
                </a:solidFill>
                <a:effectLst/>
                <a:latin typeface="+mn-lt"/>
                <a:ea typeface="+mn-ea"/>
                <a:cs typeface="+mn-cs"/>
              </a:rPr>
              <a:t>○昨年</a:t>
            </a:r>
            <a:r>
              <a:rPr kumimoji="1" lang="en-US" altLang="ja-JP" sz="1200" kern="1200" dirty="0" smtClean="0">
                <a:solidFill>
                  <a:schemeClr val="tx1"/>
                </a:solidFill>
                <a:effectLst/>
                <a:latin typeface="+mn-lt"/>
                <a:ea typeface="+mn-ea"/>
                <a:cs typeface="+mn-cs"/>
              </a:rPr>
              <a:t>10/25</a:t>
            </a:r>
            <a:r>
              <a:rPr kumimoji="1" lang="ja-JP" altLang="ja-JP" sz="1200" kern="1200" dirty="0" smtClean="0">
                <a:solidFill>
                  <a:schemeClr val="tx1"/>
                </a:solidFill>
                <a:effectLst/>
                <a:latin typeface="+mn-lt"/>
                <a:ea typeface="+mn-ea"/>
                <a:cs typeface="+mn-cs"/>
              </a:rPr>
              <a:t>に臨時の府立支援学校長会を実施し、管理職による校内巡回の強化や健全な同僚性を高める取り組みの推進などを指示しております。</a:t>
            </a:r>
          </a:p>
          <a:p>
            <a:r>
              <a:rPr kumimoji="1" lang="ja-JP" altLang="ja-JP" sz="1200" kern="1200" dirty="0" smtClean="0">
                <a:solidFill>
                  <a:schemeClr val="tx1"/>
                </a:solidFill>
                <a:effectLst/>
                <a:latin typeface="+mn-lt"/>
                <a:ea typeface="+mn-ea"/>
                <a:cs typeface="+mn-cs"/>
              </a:rPr>
              <a:t>○また、全ての府立支援学校に、二つの体罰防止研修の実施を指示しております。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1</a:t>
            </a:r>
            <a:r>
              <a:rPr kumimoji="1" lang="ja-JP" altLang="ja-JP" sz="1200" kern="1200" dirty="0" smtClean="0">
                <a:solidFill>
                  <a:schemeClr val="tx1"/>
                </a:solidFill>
                <a:effectLst/>
                <a:latin typeface="+mn-lt"/>
                <a:ea typeface="+mn-ea"/>
                <a:cs typeface="+mn-cs"/>
              </a:rPr>
              <a:t>つは、過去の事案をもとにした想定事例のワークシートを活用したグループワーク</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２つめは、</a:t>
            </a:r>
            <a:r>
              <a:rPr kumimoji="1" lang="en-US" altLang="ja-JP" sz="1200" kern="1200" dirty="0" smtClean="0">
                <a:solidFill>
                  <a:schemeClr val="tx1"/>
                </a:solidFill>
                <a:effectLst/>
                <a:latin typeface="+mn-lt"/>
                <a:ea typeface="+mn-ea"/>
                <a:cs typeface="+mn-cs"/>
              </a:rPr>
              <a:t>12/23</a:t>
            </a:r>
            <a:r>
              <a:rPr kumimoji="1" lang="ja-JP" altLang="ja-JP" sz="1200" kern="1200" dirty="0" smtClean="0">
                <a:solidFill>
                  <a:schemeClr val="tx1"/>
                </a:solidFill>
                <a:effectLst/>
                <a:latin typeface="+mn-lt"/>
                <a:ea typeface="+mn-ea"/>
                <a:cs typeface="+mn-cs"/>
              </a:rPr>
              <a:t>に全支援学校の管理職と担当教員各一名を集め、</a:t>
            </a:r>
            <a:r>
              <a:rPr kumimoji="1" lang="ja-JP" altLang="ja-JP" sz="1200" kern="1200" dirty="0" err="1" smtClean="0">
                <a:solidFill>
                  <a:schemeClr val="tx1"/>
                </a:solidFill>
                <a:effectLst/>
                <a:latin typeface="+mn-lt"/>
                <a:ea typeface="+mn-ea"/>
                <a:cs typeface="+mn-cs"/>
              </a:rPr>
              <a:t>障がい</a:t>
            </a:r>
            <a:r>
              <a:rPr kumimoji="1" lang="ja-JP" altLang="ja-JP" sz="1200" kern="1200" dirty="0" smtClean="0">
                <a:solidFill>
                  <a:schemeClr val="tx1"/>
                </a:solidFill>
                <a:effectLst/>
                <a:latin typeface="+mn-lt"/>
                <a:ea typeface="+mn-ea"/>
                <a:cs typeface="+mn-cs"/>
              </a:rPr>
              <a:t>理解にもとづき、パニックや他傷行為などを起こしている場面での</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適切な対応の仕方などを、実技を交えて学ぶ研修を実施しました。</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その実技の内容をＤＶＤに収めて配付し、それも活用して、年度内に各校で伝達研修を行うこととしております。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以上、府立支援学校における「生徒への体罰・暴言」事案について、ご報告いたしました。</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※追加の検討（①②は読み原稿の中にいれました。）</a:t>
            </a:r>
          </a:p>
          <a:p>
            <a:r>
              <a:rPr kumimoji="1" lang="ja-JP" altLang="ja-JP" sz="1200" kern="1200" dirty="0" smtClean="0">
                <a:solidFill>
                  <a:schemeClr val="tx1"/>
                </a:solidFill>
                <a:effectLst/>
                <a:latin typeface="+mn-lt"/>
                <a:ea typeface="+mn-ea"/>
                <a:cs typeface="+mn-cs"/>
              </a:rPr>
              <a:t>本事案に係っては、高等学校課と同様に心理の専門家</a:t>
            </a:r>
            <a:r>
              <a:rPr kumimoji="1" lang="en-US" altLang="ja-JP" sz="1200" kern="1200" dirty="0" smtClean="0">
                <a:solidFill>
                  <a:schemeClr val="tx1"/>
                </a:solidFill>
                <a:effectLst/>
                <a:latin typeface="+mn-lt"/>
                <a:ea typeface="+mn-ea"/>
                <a:cs typeface="+mn-cs"/>
              </a:rPr>
              <a:t>2</a:t>
            </a:r>
            <a:r>
              <a:rPr kumimoji="1" lang="ja-JP" altLang="ja-JP" sz="1200" kern="1200" dirty="0" smtClean="0">
                <a:solidFill>
                  <a:schemeClr val="tx1"/>
                </a:solidFill>
                <a:effectLst/>
                <a:latin typeface="+mn-lt"/>
                <a:ea typeface="+mn-ea"/>
                <a:cs typeface="+mn-cs"/>
              </a:rPr>
              <a:t>名より、以下の助言を頂いて</a:t>
            </a:r>
            <a:r>
              <a:rPr kumimoji="1" lang="ja-JP" altLang="en-US" sz="1200" kern="1200" dirty="0" smtClean="0">
                <a:solidFill>
                  <a:schemeClr val="tx1"/>
                </a:solidFill>
                <a:effectLst/>
                <a:latin typeface="+mn-lt"/>
                <a:ea typeface="+mn-ea"/>
                <a:cs typeface="+mn-cs"/>
              </a:rPr>
              <a:t>います</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■大阪府立大学 教授／大阪府臨床心理士会常任理事　川原　稔久　氏</a:t>
            </a:r>
          </a:p>
          <a:p>
            <a:r>
              <a:rPr kumimoji="1" lang="ja-JP" altLang="ja-JP" sz="1200" kern="1200" dirty="0" smtClean="0">
                <a:solidFill>
                  <a:schemeClr val="tx1"/>
                </a:solidFill>
                <a:effectLst/>
                <a:latin typeface="+mn-lt"/>
                <a:ea typeface="+mn-ea"/>
                <a:cs typeface="+mn-cs"/>
              </a:rPr>
              <a:t>■関西心理センターセラピスト／帝塚山学院大学非常勤講師／</a:t>
            </a:r>
            <a:r>
              <a:rPr kumimoji="1" lang="en-US" altLang="ja-JP" sz="1200" kern="1200" dirty="0" smtClean="0">
                <a:solidFill>
                  <a:schemeClr val="tx1"/>
                </a:solidFill>
                <a:effectLst/>
                <a:latin typeface="+mn-lt"/>
                <a:ea typeface="+mn-ea"/>
                <a:cs typeface="+mn-cs"/>
              </a:rPr>
              <a:t>SCSV</a:t>
            </a:r>
            <a:r>
              <a:rPr kumimoji="1" lang="ja-JP" altLang="ja-JP" sz="1200" kern="1200" dirty="0" smtClean="0">
                <a:solidFill>
                  <a:schemeClr val="tx1"/>
                </a:solidFill>
                <a:effectLst/>
                <a:latin typeface="+mn-lt"/>
                <a:ea typeface="+mn-ea"/>
                <a:cs typeface="+mn-cs"/>
              </a:rPr>
              <a:t>　西井　恵子　氏</a:t>
            </a:r>
          </a:p>
          <a:p>
            <a:r>
              <a:rPr kumimoji="1" lang="ja-JP" altLang="ja-JP" sz="1200" kern="1200" dirty="0" smtClean="0">
                <a:solidFill>
                  <a:schemeClr val="tx1"/>
                </a:solidFill>
                <a:effectLst/>
                <a:latin typeface="+mn-lt"/>
                <a:ea typeface="+mn-ea"/>
                <a:cs typeface="+mn-cs"/>
              </a:rPr>
              <a:t>①障がいのある児童生徒の成育歴も含めて、特徴的な行動・思考パターンを把握・認識しておくこと</a:t>
            </a:r>
          </a:p>
          <a:p>
            <a:r>
              <a:rPr kumimoji="1" lang="ja-JP" altLang="ja-JP" sz="1200" kern="1200" dirty="0" smtClean="0">
                <a:solidFill>
                  <a:schemeClr val="tx1"/>
                </a:solidFill>
                <a:effectLst/>
                <a:latin typeface="+mn-lt"/>
                <a:ea typeface="+mn-ea"/>
                <a:cs typeface="+mn-cs"/>
              </a:rPr>
              <a:t>②課題となる「行動」を起こさざるを得なかった児童生徒の気持ちを、教員が「言語化」すること</a:t>
            </a:r>
          </a:p>
          <a:p>
            <a:r>
              <a:rPr kumimoji="1" lang="ja-JP" altLang="ja-JP" sz="1200" kern="1200" dirty="0" smtClean="0">
                <a:solidFill>
                  <a:schemeClr val="tx1"/>
                </a:solidFill>
                <a:effectLst/>
                <a:latin typeface="+mn-lt"/>
                <a:ea typeface="+mn-ea"/>
                <a:cs typeface="+mn-cs"/>
              </a:rPr>
              <a:t>③教員が、子ども自身を守りつつ、絶対に受け止めるという覚悟を持つこと</a:t>
            </a:r>
          </a:p>
          <a:p>
            <a:r>
              <a:rPr kumimoji="1" lang="ja-JP" altLang="ja-JP" sz="1200" kern="1200" dirty="0" smtClean="0">
                <a:solidFill>
                  <a:schemeClr val="tx1"/>
                </a:solidFill>
                <a:effectLst/>
                <a:latin typeface="+mn-lt"/>
                <a:ea typeface="+mn-ea"/>
                <a:cs typeface="+mn-cs"/>
              </a:rPr>
              <a:t>④教員の普段からの頑張りを同僚や管理職が認め、良好な関係性を築くこと</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4749CA1-2C1A-4322-B0B3-A5345CE08282}" type="slidenum">
              <a:rPr kumimoji="1" lang="ja-JP" altLang="en-US" smtClean="0"/>
              <a:t>3</a:t>
            </a:fld>
            <a:endParaRPr kumimoji="1" lang="ja-JP" altLang="en-US"/>
          </a:p>
        </p:txBody>
      </p:sp>
    </p:spTree>
    <p:extLst>
      <p:ext uri="{BB962C8B-B14F-4D97-AF65-F5344CB8AC3E}">
        <p14:creationId xmlns:p14="http://schemas.microsoft.com/office/powerpoint/2010/main" val="118779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625600" y="366713"/>
            <a:ext cx="3554413" cy="2460625"/>
          </a:xfrm>
        </p:spPr>
      </p:sp>
      <p:sp>
        <p:nvSpPr>
          <p:cNvPr id="3" name="ノート プレースホルダー 2"/>
          <p:cNvSpPr>
            <a:spLocks noGrp="1"/>
          </p:cNvSpPr>
          <p:nvPr>
            <p:ph type="body" idx="1"/>
          </p:nvPr>
        </p:nvSpPr>
        <p:spPr>
          <a:xfrm>
            <a:off x="247650" y="2990850"/>
            <a:ext cx="6210300" cy="6450013"/>
          </a:xfrm>
        </p:spPr>
        <p:txBody>
          <a:bodyPr/>
          <a:lstStyle/>
          <a:p>
            <a:r>
              <a:rPr kumimoji="1" lang="ja-JP" altLang="ja-JP" sz="1200" kern="1200" dirty="0" smtClean="0">
                <a:solidFill>
                  <a:schemeClr val="tx1"/>
                </a:solidFill>
                <a:effectLst/>
                <a:latin typeface="+mn-lt"/>
                <a:ea typeface="+mn-ea"/>
                <a:cs typeface="+mn-cs"/>
              </a:rPr>
              <a:t>●本事案の課題や教訓といたしましては、</a:t>
            </a:r>
          </a:p>
          <a:p>
            <a:r>
              <a:rPr kumimoji="1" lang="ja-JP" altLang="ja-JP" sz="1200" kern="1200" dirty="0" smtClean="0">
                <a:solidFill>
                  <a:schemeClr val="tx1"/>
                </a:solidFill>
                <a:effectLst/>
                <a:latin typeface="+mn-lt"/>
                <a:ea typeface="+mn-ea"/>
                <a:cs typeface="+mn-cs"/>
              </a:rPr>
              <a:t>○教員は、意思を言葉で表すことが困難な重度の障がいがある児童生徒をはじめ、多様な</a:t>
            </a:r>
            <a:r>
              <a:rPr kumimoji="1" lang="ja-JP" altLang="ja-JP" sz="1200" kern="1200" dirty="0" err="1" smtClean="0">
                <a:solidFill>
                  <a:schemeClr val="tx1"/>
                </a:solidFill>
                <a:effectLst/>
                <a:latin typeface="+mn-lt"/>
                <a:ea typeface="+mn-ea"/>
                <a:cs typeface="+mn-cs"/>
              </a:rPr>
              <a:t>障がい</a:t>
            </a:r>
            <a:r>
              <a:rPr kumimoji="1" lang="ja-JP" altLang="ja-JP" sz="1200" kern="1200" dirty="0" smtClean="0">
                <a:solidFill>
                  <a:schemeClr val="tx1"/>
                </a:solidFill>
                <a:effectLst/>
                <a:latin typeface="+mn-lt"/>
                <a:ea typeface="+mn-ea"/>
                <a:cs typeface="+mn-cs"/>
              </a:rPr>
              <a:t>への理解を深めるとともに、</a:t>
            </a: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パニックや他傷行為という行動を起こさざるを得なかった子どもの気持ちを理解し、その気持ちを教員が言語化して確かめる等、</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適切に対応する力を高めることが重要であること。</a:t>
            </a:r>
          </a:p>
          <a:p>
            <a:r>
              <a:rPr kumimoji="1" lang="ja-JP" altLang="ja-JP" sz="1200" kern="1200" dirty="0" smtClean="0">
                <a:solidFill>
                  <a:schemeClr val="tx1"/>
                </a:solidFill>
                <a:effectLst/>
                <a:latin typeface="+mn-lt"/>
                <a:ea typeface="+mn-ea"/>
                <a:cs typeface="+mn-cs"/>
              </a:rPr>
              <a:t>○また、教員が、障がいのある子ども一人ひとりの豊かな個性を尊重するとともに、障がいのあるお子さんを育てておられる保護者のお気持ちに、</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寄り添うことができる意識を養い育てることが重要であること。</a:t>
            </a:r>
          </a:p>
          <a:p>
            <a:r>
              <a:rPr kumimoji="1" lang="ja-JP" altLang="ja-JP" sz="1200" kern="1200" dirty="0" smtClean="0">
                <a:solidFill>
                  <a:schemeClr val="tx1"/>
                </a:solidFill>
                <a:effectLst/>
                <a:latin typeface="+mn-lt"/>
                <a:ea typeface="+mn-ea"/>
                <a:cs typeface="+mn-cs"/>
              </a:rPr>
              <a:t>○加えて、子どもを指導・支援する中で、教員一人では対応が難しい状況になることもありますので、そうした場合に、教員自身が感情をコントロールして</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冷静に対応することや、複数の教員がチームで対応することができる同僚性が高く風通しのよい職場づくりを日頃から行っておくこと、</a:t>
            </a:r>
          </a:p>
          <a:p>
            <a:r>
              <a:rPr kumimoji="1" lang="ja-JP" altLang="ja-JP" sz="1200" kern="1200" dirty="0" smtClean="0">
                <a:solidFill>
                  <a:schemeClr val="tx1"/>
                </a:solidFill>
                <a:effectLst/>
                <a:latin typeface="+mn-lt"/>
                <a:ea typeface="+mn-ea"/>
                <a:cs typeface="+mn-cs"/>
              </a:rPr>
              <a:t>などがあげられます。</a:t>
            </a:r>
          </a:p>
          <a:p>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●事案を受けての対応策ですが、</a:t>
            </a:r>
          </a:p>
          <a:p>
            <a:r>
              <a:rPr kumimoji="1" lang="ja-JP" altLang="ja-JP" sz="1200" kern="1200" dirty="0" smtClean="0">
                <a:solidFill>
                  <a:schemeClr val="tx1"/>
                </a:solidFill>
                <a:effectLst/>
                <a:latin typeface="+mn-lt"/>
                <a:ea typeface="+mn-ea"/>
                <a:cs typeface="+mn-cs"/>
              </a:rPr>
              <a:t>○昨年</a:t>
            </a:r>
            <a:r>
              <a:rPr kumimoji="1" lang="en-US" altLang="ja-JP" sz="1200" kern="1200" dirty="0" smtClean="0">
                <a:solidFill>
                  <a:schemeClr val="tx1"/>
                </a:solidFill>
                <a:effectLst/>
                <a:latin typeface="+mn-lt"/>
                <a:ea typeface="+mn-ea"/>
                <a:cs typeface="+mn-cs"/>
              </a:rPr>
              <a:t>10/25</a:t>
            </a:r>
            <a:r>
              <a:rPr kumimoji="1" lang="ja-JP" altLang="ja-JP" sz="1200" kern="1200" dirty="0" smtClean="0">
                <a:solidFill>
                  <a:schemeClr val="tx1"/>
                </a:solidFill>
                <a:effectLst/>
                <a:latin typeface="+mn-lt"/>
                <a:ea typeface="+mn-ea"/>
                <a:cs typeface="+mn-cs"/>
              </a:rPr>
              <a:t>に臨時の府立支援学校長会を実施し、管理職による校内巡回の強化や健全な同僚性を高める取り組みの推進などを指示しております。</a:t>
            </a:r>
          </a:p>
          <a:p>
            <a:r>
              <a:rPr kumimoji="1" lang="ja-JP" altLang="ja-JP" sz="1200" kern="1200" dirty="0" smtClean="0">
                <a:solidFill>
                  <a:schemeClr val="tx1"/>
                </a:solidFill>
                <a:effectLst/>
                <a:latin typeface="+mn-lt"/>
                <a:ea typeface="+mn-ea"/>
                <a:cs typeface="+mn-cs"/>
              </a:rPr>
              <a:t>○また、全ての府立支援学校に、二つの体罰防止研修の実施を指示しております。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1</a:t>
            </a:r>
            <a:r>
              <a:rPr kumimoji="1" lang="ja-JP" altLang="ja-JP" sz="1200" kern="1200" dirty="0" smtClean="0">
                <a:solidFill>
                  <a:schemeClr val="tx1"/>
                </a:solidFill>
                <a:effectLst/>
                <a:latin typeface="+mn-lt"/>
                <a:ea typeface="+mn-ea"/>
                <a:cs typeface="+mn-cs"/>
              </a:rPr>
              <a:t>つは、過去の事案をもとにした想定事例のワークシートを活用したグループワーク</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２つめは、</a:t>
            </a:r>
            <a:r>
              <a:rPr kumimoji="1" lang="en-US" altLang="ja-JP" sz="1200" kern="1200" dirty="0" smtClean="0">
                <a:solidFill>
                  <a:schemeClr val="tx1"/>
                </a:solidFill>
                <a:effectLst/>
                <a:latin typeface="+mn-lt"/>
                <a:ea typeface="+mn-ea"/>
                <a:cs typeface="+mn-cs"/>
              </a:rPr>
              <a:t>12/23</a:t>
            </a:r>
            <a:r>
              <a:rPr kumimoji="1" lang="ja-JP" altLang="ja-JP" sz="1200" kern="1200" dirty="0" smtClean="0">
                <a:solidFill>
                  <a:schemeClr val="tx1"/>
                </a:solidFill>
                <a:effectLst/>
                <a:latin typeface="+mn-lt"/>
                <a:ea typeface="+mn-ea"/>
                <a:cs typeface="+mn-cs"/>
              </a:rPr>
              <a:t>に全支援学校の管理職と担当教員各一名を集め、</a:t>
            </a:r>
            <a:r>
              <a:rPr kumimoji="1" lang="ja-JP" altLang="ja-JP" sz="1200" kern="1200" dirty="0" err="1" smtClean="0">
                <a:solidFill>
                  <a:schemeClr val="tx1"/>
                </a:solidFill>
                <a:effectLst/>
                <a:latin typeface="+mn-lt"/>
                <a:ea typeface="+mn-ea"/>
                <a:cs typeface="+mn-cs"/>
              </a:rPr>
              <a:t>障がい</a:t>
            </a:r>
            <a:r>
              <a:rPr kumimoji="1" lang="ja-JP" altLang="ja-JP" sz="1200" kern="1200" dirty="0" smtClean="0">
                <a:solidFill>
                  <a:schemeClr val="tx1"/>
                </a:solidFill>
                <a:effectLst/>
                <a:latin typeface="+mn-lt"/>
                <a:ea typeface="+mn-ea"/>
                <a:cs typeface="+mn-cs"/>
              </a:rPr>
              <a:t>理解にもとづき、パニックや他傷行為などを起こしている場面での</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適切な対応の仕方などを、実技を交えて学ぶ研修を実施しました。</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その実技の内容をＤＶＤに収めて配付し、それも活用して、年度内に各校で伝達研修を行うこととしております。</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以上、府立支援学校における「生徒への体罰・暴言」事案について、ご報告いたしました。</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※追加の検討（①②は読み原稿の中にいれました。）</a:t>
            </a:r>
          </a:p>
          <a:p>
            <a:r>
              <a:rPr kumimoji="1" lang="ja-JP" altLang="ja-JP" sz="1200" kern="1200" dirty="0" smtClean="0">
                <a:solidFill>
                  <a:schemeClr val="tx1"/>
                </a:solidFill>
                <a:effectLst/>
                <a:latin typeface="+mn-lt"/>
                <a:ea typeface="+mn-ea"/>
                <a:cs typeface="+mn-cs"/>
              </a:rPr>
              <a:t>本事案に係っては、高等学校課と同様に心理の専門家</a:t>
            </a:r>
            <a:r>
              <a:rPr kumimoji="1" lang="en-US" altLang="ja-JP" sz="1200" kern="1200" dirty="0" smtClean="0">
                <a:solidFill>
                  <a:schemeClr val="tx1"/>
                </a:solidFill>
                <a:effectLst/>
                <a:latin typeface="+mn-lt"/>
                <a:ea typeface="+mn-ea"/>
                <a:cs typeface="+mn-cs"/>
              </a:rPr>
              <a:t>2</a:t>
            </a:r>
            <a:r>
              <a:rPr kumimoji="1" lang="ja-JP" altLang="ja-JP" sz="1200" kern="1200" dirty="0" smtClean="0">
                <a:solidFill>
                  <a:schemeClr val="tx1"/>
                </a:solidFill>
                <a:effectLst/>
                <a:latin typeface="+mn-lt"/>
                <a:ea typeface="+mn-ea"/>
                <a:cs typeface="+mn-cs"/>
              </a:rPr>
              <a:t>名より、以下の助言を頂いて</a:t>
            </a:r>
            <a:r>
              <a:rPr kumimoji="1" lang="ja-JP" altLang="en-US" sz="1200" kern="1200" dirty="0" smtClean="0">
                <a:solidFill>
                  <a:schemeClr val="tx1"/>
                </a:solidFill>
                <a:effectLst/>
                <a:latin typeface="+mn-lt"/>
                <a:ea typeface="+mn-ea"/>
                <a:cs typeface="+mn-cs"/>
              </a:rPr>
              <a:t>います</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■大阪府立大学 教授／大阪府臨床心理士会常任理事　川原　稔久　氏</a:t>
            </a:r>
          </a:p>
          <a:p>
            <a:r>
              <a:rPr kumimoji="1" lang="ja-JP" altLang="ja-JP" sz="1200" kern="1200" dirty="0" smtClean="0">
                <a:solidFill>
                  <a:schemeClr val="tx1"/>
                </a:solidFill>
                <a:effectLst/>
                <a:latin typeface="+mn-lt"/>
                <a:ea typeface="+mn-ea"/>
                <a:cs typeface="+mn-cs"/>
              </a:rPr>
              <a:t>■関西心理センターセラピスト／帝塚山学院大学非常勤講師／</a:t>
            </a:r>
            <a:r>
              <a:rPr kumimoji="1" lang="en-US" altLang="ja-JP" sz="1200" kern="1200" dirty="0" smtClean="0">
                <a:solidFill>
                  <a:schemeClr val="tx1"/>
                </a:solidFill>
                <a:effectLst/>
                <a:latin typeface="+mn-lt"/>
                <a:ea typeface="+mn-ea"/>
                <a:cs typeface="+mn-cs"/>
              </a:rPr>
              <a:t>SCSV</a:t>
            </a:r>
            <a:r>
              <a:rPr kumimoji="1" lang="ja-JP" altLang="ja-JP" sz="1200" kern="1200" dirty="0" smtClean="0">
                <a:solidFill>
                  <a:schemeClr val="tx1"/>
                </a:solidFill>
                <a:effectLst/>
                <a:latin typeface="+mn-lt"/>
                <a:ea typeface="+mn-ea"/>
                <a:cs typeface="+mn-cs"/>
              </a:rPr>
              <a:t>　西井　恵子　氏</a:t>
            </a:r>
          </a:p>
          <a:p>
            <a:r>
              <a:rPr kumimoji="1" lang="ja-JP" altLang="ja-JP" sz="1200" kern="1200" dirty="0" smtClean="0">
                <a:solidFill>
                  <a:schemeClr val="tx1"/>
                </a:solidFill>
                <a:effectLst/>
                <a:latin typeface="+mn-lt"/>
                <a:ea typeface="+mn-ea"/>
                <a:cs typeface="+mn-cs"/>
              </a:rPr>
              <a:t>①障がいのある児童生徒の成育歴も含めて、特徴的な行動・思考パターンを把握・認識しておくこと</a:t>
            </a:r>
          </a:p>
          <a:p>
            <a:r>
              <a:rPr kumimoji="1" lang="ja-JP" altLang="ja-JP" sz="1200" kern="1200" dirty="0" smtClean="0">
                <a:solidFill>
                  <a:schemeClr val="tx1"/>
                </a:solidFill>
                <a:effectLst/>
                <a:latin typeface="+mn-lt"/>
                <a:ea typeface="+mn-ea"/>
                <a:cs typeface="+mn-cs"/>
              </a:rPr>
              <a:t>②課題となる「行動」を起こさざるを得なかった児童生徒の気持ちを、教員が「言語化」すること</a:t>
            </a:r>
          </a:p>
          <a:p>
            <a:r>
              <a:rPr kumimoji="1" lang="ja-JP" altLang="ja-JP" sz="1200" kern="1200" dirty="0" smtClean="0">
                <a:solidFill>
                  <a:schemeClr val="tx1"/>
                </a:solidFill>
                <a:effectLst/>
                <a:latin typeface="+mn-lt"/>
                <a:ea typeface="+mn-ea"/>
                <a:cs typeface="+mn-cs"/>
              </a:rPr>
              <a:t>③教員が、子ども自身を守りつつ、絶対に受け止めるという覚悟を持つこと</a:t>
            </a:r>
          </a:p>
          <a:p>
            <a:r>
              <a:rPr kumimoji="1" lang="ja-JP" altLang="ja-JP" sz="1200" kern="1200" dirty="0" smtClean="0">
                <a:solidFill>
                  <a:schemeClr val="tx1"/>
                </a:solidFill>
                <a:effectLst/>
                <a:latin typeface="+mn-lt"/>
                <a:ea typeface="+mn-ea"/>
                <a:cs typeface="+mn-cs"/>
              </a:rPr>
              <a:t>④教員の普段からの頑張りを同僚や管理職が認め、良好な関係性を築くこと</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4749CA1-2C1A-4322-B0B3-A5345CE0828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97085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408610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195151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287055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571796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19295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3341442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245405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344961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40829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3934704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F320AD-7BC2-434D-9473-60411C179D34}" type="datetimeFigureOut">
              <a:rPr kumimoji="1" lang="ja-JP" altLang="en-US" smtClean="0"/>
              <a:t>2020/2/5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421784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F320AD-7BC2-434D-9473-60411C179D34}" type="datetimeFigureOut">
              <a:rPr kumimoji="1" lang="ja-JP" altLang="en-US" smtClean="0"/>
              <a:t>2020/2/5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906CE-8DF9-48B1-A21E-DA880EE38AD7}" type="slidenum">
              <a:rPr kumimoji="1" lang="ja-JP" altLang="en-US" smtClean="0"/>
              <a:t>‹#›</a:t>
            </a:fld>
            <a:endParaRPr kumimoji="1" lang="ja-JP" altLang="en-US"/>
          </a:p>
        </p:txBody>
      </p:sp>
    </p:spTree>
    <p:extLst>
      <p:ext uri="{BB962C8B-B14F-4D97-AF65-F5344CB8AC3E}">
        <p14:creationId xmlns:p14="http://schemas.microsoft.com/office/powerpoint/2010/main" val="1278240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577966" y="463639"/>
            <a:ext cx="1800000" cy="900000"/>
          </a:xfrm>
          <a:prstGeom prst="rect">
            <a:avLst/>
          </a:prstGeom>
          <a:noFill/>
          <a:ln>
            <a:solidFill>
              <a:schemeClr val="tx1"/>
            </a:solidFill>
          </a:ln>
        </p:spPr>
        <p:txBody>
          <a:bodyPr wrap="square" tIns="90000" bIns="90000" rtlCol="0" anchor="ctr" anchorCtr="0">
            <a:noAutofit/>
          </a:bodyPr>
          <a:lstStyle/>
          <a:p>
            <a:pPr algn="ctr"/>
            <a:r>
              <a:rPr lang="ja-JP" altLang="en-US" sz="3600" dirty="0" smtClean="0">
                <a:latin typeface="Meiryo UI" panose="020B0604030504040204" pitchFamily="50" charset="-128"/>
                <a:ea typeface="Meiryo UI" panose="020B0604030504040204" pitchFamily="50" charset="-128"/>
              </a:rPr>
              <a:t>資料３</a:t>
            </a:r>
            <a:endParaRPr lang="ja-JP" altLang="en-US" sz="36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31829" y="643639"/>
            <a:ext cx="6480000" cy="720000"/>
          </a:xfrm>
          <a:prstGeom prst="rect">
            <a:avLst/>
          </a:prstGeom>
          <a:noFill/>
          <a:ln>
            <a:noFill/>
          </a:ln>
        </p:spPr>
        <p:txBody>
          <a:bodyPr wrap="square" tIns="90000" bIns="90000" rtlCol="0" anchor="ctr" anchorCtr="0">
            <a:noAutofit/>
          </a:bodyPr>
          <a:lstStyle/>
          <a:p>
            <a:r>
              <a:rPr lang="ja-JP" altLang="en-US" sz="2800" dirty="0" smtClean="0">
                <a:latin typeface="Meiryo UI" panose="020B0604030504040204" pitchFamily="50" charset="-128"/>
                <a:ea typeface="Meiryo UI" panose="020B0604030504040204" pitchFamily="50" charset="-128"/>
              </a:rPr>
              <a:t>令和元年度第１回総合教育会議　資料</a:t>
            </a:r>
            <a:endParaRPr lang="ja-JP" altLang="en-US" sz="2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83000" y="2349000"/>
            <a:ext cx="9540000" cy="2160000"/>
          </a:xfrm>
          <a:prstGeom prst="rect">
            <a:avLst/>
          </a:prstGeom>
          <a:noFill/>
          <a:ln>
            <a:noFill/>
          </a:ln>
        </p:spPr>
        <p:txBody>
          <a:bodyPr wrap="square" tIns="90000" bIns="90000" rtlCol="0" anchor="ctr" anchorCtr="0">
            <a:noAutofit/>
          </a:bodyPr>
          <a:lstStyle/>
          <a:p>
            <a:pPr algn="ctr"/>
            <a:r>
              <a:rPr lang="ja-JP" altLang="en-US" sz="6000" dirty="0" smtClean="0">
                <a:latin typeface="Meiryo UI" panose="020B0604030504040204" pitchFamily="50" charset="-128"/>
                <a:ea typeface="Meiryo UI" panose="020B0604030504040204" pitchFamily="50" charset="-128"/>
              </a:rPr>
              <a:t>教員の指導のあり方</a:t>
            </a:r>
            <a:endParaRPr lang="ja-JP" altLang="en-US" sz="6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696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0" y="0"/>
            <a:ext cx="9900000" cy="540000"/>
          </a:xfrm>
          <a:prstGeom prst="rect">
            <a:avLst/>
          </a:prstGeom>
          <a:solidFill>
            <a:schemeClr val="bg1">
              <a:lumMod val="50000"/>
            </a:schemeClr>
          </a:solidFill>
        </p:spPr>
        <p:txBody>
          <a:bodyPr wrap="square" tIns="90000" bIns="90000" rtlCol="0" anchor="ctr" anchorCtr="0">
            <a:noAutofit/>
          </a:bodyPr>
          <a:lstStyle/>
          <a:p>
            <a:r>
              <a:rPr lang="ja-JP" altLang="en-US" sz="3600" b="1" dirty="0" smtClean="0">
                <a:solidFill>
                  <a:schemeClr val="bg1"/>
                </a:solidFill>
                <a:latin typeface="Meiryo UI" panose="020B0604030504040204" pitchFamily="50" charset="-128"/>
                <a:ea typeface="Meiryo UI" panose="020B0604030504040204" pitchFamily="50" charset="-128"/>
              </a:rPr>
              <a:t> 事例① 「生徒への体罰・暴言」事案（</a:t>
            </a:r>
            <a:r>
              <a:rPr lang="en-US" altLang="ja-JP" sz="3600" b="1" dirty="0" smtClean="0">
                <a:solidFill>
                  <a:schemeClr val="bg1"/>
                </a:solidFill>
                <a:latin typeface="Meiryo UI" panose="020B0604030504040204" pitchFamily="50" charset="-128"/>
                <a:ea typeface="Meiryo UI" panose="020B0604030504040204" pitchFamily="50" charset="-128"/>
              </a:rPr>
              <a:t>1/3</a:t>
            </a:r>
            <a:r>
              <a:rPr lang="ja-JP" altLang="en-US" sz="3600" b="1" dirty="0" smtClean="0">
                <a:solidFill>
                  <a:schemeClr val="bg1"/>
                </a:solidFill>
                <a:latin typeface="Meiryo UI" panose="020B0604030504040204" pitchFamily="50" charset="-128"/>
                <a:ea typeface="Meiryo UI" panose="020B0604030504040204" pitchFamily="50" charset="-128"/>
              </a:rPr>
              <a:t>）</a:t>
            </a:r>
            <a:endParaRPr lang="ja-JP" altLang="en-US" sz="36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73000" y="1235072"/>
            <a:ext cx="9360000" cy="5220000"/>
          </a:xfrm>
          <a:prstGeom prst="rect">
            <a:avLst/>
          </a:prstGeom>
          <a:noFill/>
          <a:ln>
            <a:solidFill>
              <a:schemeClr val="tx1"/>
            </a:solidFill>
            <a:prstDash val="dash"/>
          </a:ln>
        </p:spPr>
        <p:txBody>
          <a:bodyPr wrap="square" tIns="90000" bIns="90000" rtlCol="0">
            <a:noAutofit/>
          </a:bodyPr>
          <a:lstStyle/>
          <a:p>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昨年９月、Ａ支援学校での授業中、教諭Ｂは、生徒Ｃを支えつつ、椅子に座らせようとしたところ、</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自身の右手小指を生徒Ｃから強く握られた。</a:t>
            </a:r>
            <a:endParaRPr kumimoji="1" lang="en-US" altLang="ja-JP" dirty="0">
              <a:latin typeface="Meiryo UI" panose="020B0604030504040204" pitchFamily="50" charset="-128"/>
              <a:ea typeface="Meiryo UI" panose="020B0604030504040204" pitchFamily="50" charset="-128"/>
            </a:endParaRPr>
          </a:p>
          <a:p>
            <a:endParaRPr kumimoji="1" lang="en-US" altLang="ja-JP" sz="2800"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教諭Ｂは、右手小指を痛めていたため、激痛を感じた。</a:t>
            </a:r>
            <a:endParaRPr kumimoji="1" lang="en-US" altLang="ja-JP" dirty="0" smtClean="0">
              <a:latin typeface="Meiryo UI" panose="020B0604030504040204" pitchFamily="50" charset="-128"/>
              <a:ea typeface="Meiryo UI" panose="020B0604030504040204" pitchFamily="50" charset="-128"/>
            </a:endParaRPr>
          </a:p>
          <a:p>
            <a:endParaRPr kumimoji="1" lang="en-US" altLang="ja-JP" sz="2800"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教諭Ｂは</a:t>
            </a:r>
            <a:r>
              <a:rPr kumimoji="1" lang="ja-JP" altLang="en-US" dirty="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大声で「</a:t>
            </a:r>
            <a:r>
              <a:rPr kumimoji="1" lang="ja-JP" altLang="en-US" dirty="0" err="1" smtClean="0">
                <a:latin typeface="Meiryo UI" panose="020B0604030504040204" pitchFamily="50" charset="-128"/>
                <a:ea typeface="Meiryo UI" panose="020B0604030504040204" pitchFamily="50" charset="-128"/>
              </a:rPr>
              <a:t>障がい</a:t>
            </a:r>
            <a:r>
              <a:rPr kumimoji="1" lang="ja-JP" altLang="en-US" smtClean="0">
                <a:latin typeface="Meiryo UI" panose="020B0604030504040204" pitchFamily="50" charset="-128"/>
                <a:ea typeface="Meiryo UI" panose="020B0604030504040204" pitchFamily="50" charset="-128"/>
              </a:rPr>
              <a:t>者だから</a:t>
            </a:r>
            <a:r>
              <a:rPr kumimoji="1" lang="ja-JP" altLang="en-US" dirty="0" smtClean="0">
                <a:latin typeface="Meiryo UI" panose="020B0604030504040204" pitchFamily="50" charset="-128"/>
                <a:ea typeface="Meiryo UI" panose="020B0604030504040204" pitchFamily="50" charset="-128"/>
              </a:rPr>
              <a:t>といって許されると思うなよ」と生徒Ｃへ発言し</a:t>
            </a:r>
            <a:r>
              <a:rPr kumimoji="1" lang="ja-JP" altLang="en-US" dirty="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さらに、大声</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で「ぶん殴るぞ」と発言した。</a:t>
            </a:r>
            <a:endParaRPr kumimoji="1" lang="en-US" altLang="ja-JP" dirty="0">
              <a:latin typeface="Meiryo UI" panose="020B0604030504040204" pitchFamily="50" charset="-128"/>
              <a:ea typeface="Meiryo UI" panose="020B0604030504040204" pitchFamily="50" charset="-128"/>
            </a:endParaRPr>
          </a:p>
          <a:p>
            <a:endParaRPr kumimoji="1" lang="en-US" altLang="ja-JP" sz="2800"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その後、教諭Ｂは、生徒Ｃが再び自身の右手を掴もうとした際、生徒Ｃの左手を両手で掴んで、</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生徒Ｃの胸に１回押さえつけた。</a:t>
            </a:r>
            <a:endParaRPr kumimoji="1" lang="en-US" altLang="ja-JP"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617536"/>
            <a:ext cx="2520000" cy="540000"/>
          </a:xfrm>
          <a:prstGeom prst="rect">
            <a:avLst/>
          </a:prstGeom>
          <a:noFill/>
        </p:spPr>
        <p:txBody>
          <a:bodyPr wrap="square" tIns="90000" bIns="90000" rtlCol="0" anchor="ctr" anchorCtr="0">
            <a:noAutofit/>
          </a:bodyPr>
          <a:lstStyle/>
          <a:p>
            <a:r>
              <a:rPr kumimoji="1" lang="ja-JP" altLang="en-US" sz="2400" dirty="0" smtClean="0">
                <a:latin typeface="Meiryo UI" panose="020B0604030504040204" pitchFamily="50" charset="-128"/>
                <a:ea typeface="Meiryo UI" panose="020B0604030504040204" pitchFamily="50" charset="-128"/>
              </a:rPr>
              <a:t>＜ 事案の概要 ＞</a:t>
            </a:r>
            <a:endParaRPr kumimoji="1" lang="ja-JP" altLang="en-US" sz="2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474000" y="6426000"/>
            <a:ext cx="432000" cy="432000"/>
          </a:xfrm>
          <a:prstGeom prst="rect">
            <a:avLst/>
          </a:prstGeom>
          <a:noFill/>
        </p:spPr>
        <p:txBody>
          <a:bodyPr wrap="square" tIns="90000" bIns="90000" rtlCol="0" anchor="ctr" anchorCtr="0">
            <a:noAutofit/>
          </a:bodyPr>
          <a:lstStyle/>
          <a:p>
            <a:r>
              <a:rPr kumimoji="1" lang="ja-JP" altLang="en-US" sz="2400" dirty="0" smtClean="0">
                <a:latin typeface="Meiryo UI" panose="020B0604030504040204" pitchFamily="50" charset="-128"/>
                <a:ea typeface="Meiryo UI" panose="020B0604030504040204" pitchFamily="50" charset="-128"/>
              </a:rPr>
              <a:t>２</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12421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0" y="0"/>
            <a:ext cx="9900000" cy="540000"/>
          </a:xfrm>
          <a:prstGeom prst="rect">
            <a:avLst/>
          </a:prstGeom>
          <a:solidFill>
            <a:schemeClr val="bg1">
              <a:lumMod val="50000"/>
            </a:schemeClr>
          </a:solidFill>
        </p:spPr>
        <p:txBody>
          <a:bodyPr wrap="square" tIns="90000" bIns="9000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3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事例① 「生徒への体罰・暴言」事案（</a:t>
            </a:r>
            <a:r>
              <a:rPr kumimoji="0" lang="en-US" altLang="ja-JP" sz="3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2/3</a:t>
            </a:r>
            <a:r>
              <a:rPr kumimoji="0" lang="ja-JP" altLang="en-US" sz="3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0" lang="ja-JP" altLang="en-US" sz="3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p:cNvSpPr txBox="1"/>
          <p:nvPr/>
        </p:nvSpPr>
        <p:spPr>
          <a:xfrm>
            <a:off x="273000" y="1235071"/>
            <a:ext cx="9360000" cy="5220000"/>
          </a:xfrm>
          <a:prstGeom prst="rect">
            <a:avLst/>
          </a:prstGeom>
          <a:noFill/>
          <a:ln>
            <a:solidFill>
              <a:schemeClr val="tx1"/>
            </a:solidFill>
            <a:prstDash val="dash"/>
          </a:ln>
        </p:spPr>
        <p:txBody>
          <a:bodyPr wrap="square" tIns="90000" bIns="90000" rtlCol="0" anchor="t" anchorCtr="0">
            <a:noAutofit/>
          </a:bodyPr>
          <a:lstStyle/>
          <a:p>
            <a:pPr marL="0" marR="0" lvl="0" indent="0" algn="l" defTabSz="457200" rtl="0" eaLnBrk="1" fontAlgn="auto" latinLnBrk="0" hangingPunct="1">
              <a:spcBef>
                <a:spcPts val="0"/>
              </a:spcBef>
              <a:spcAft>
                <a:spcPts val="0"/>
              </a:spcAft>
              <a:buClrTx/>
              <a:buSzTx/>
              <a:buFontTx/>
              <a:buNone/>
              <a:tabLst/>
              <a:defRPr/>
            </a:pPr>
            <a:endParaRPr kumimoji="1" lang="en-US" altLang="ja-JP" b="1" dirty="0" smtClean="0">
              <a:latin typeface="Meiryo UI" panose="020B0604030504040204" pitchFamily="50" charset="-128"/>
              <a:ea typeface="Meiryo UI" panose="020B0604030504040204" pitchFamily="50"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b="1" dirty="0" smtClean="0">
                <a:latin typeface="Meiryo UI" panose="020B0604030504040204" pitchFamily="50" charset="-128"/>
                <a:ea typeface="Meiryo UI" panose="020B0604030504040204" pitchFamily="50" charset="-128"/>
              </a:rPr>
              <a:t>○ 教員が子どもの気持ちを言語化</a:t>
            </a:r>
            <a:endParaRPr kumimoji="1" lang="en-US" altLang="ja-JP" dirty="0" smtClean="0">
              <a:latin typeface="Meiryo UI" panose="020B0604030504040204" pitchFamily="50" charset="-128"/>
              <a:ea typeface="Meiryo UI" panose="020B0604030504040204" pitchFamily="50" charset="-128"/>
            </a:endParaRPr>
          </a:p>
          <a:p>
            <a:pPr marL="0" marR="0" lvl="0" indent="0" algn="l" defTabSz="457200" rtl="0" eaLnBrk="1" fontAlgn="auto" latinLnBrk="0" hangingPunct="1">
              <a:spcBef>
                <a:spcPts val="0"/>
              </a:spcBef>
              <a:spcAft>
                <a:spcPts val="0"/>
              </a:spcAft>
              <a:buClrTx/>
              <a:buSzTx/>
              <a:buFontTx/>
              <a:buNone/>
              <a:tabLst/>
              <a:defRPr/>
            </a:pPr>
            <a:endParaRPr kumimoji="1" lang="en-US" altLang="ja-JP" sz="600" dirty="0" smtClean="0">
              <a:latin typeface="Meiryo UI" panose="020B0604030504040204" pitchFamily="50" charset="-128"/>
              <a:ea typeface="Meiryo UI" panose="020B0604030504040204" pitchFamily="50"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 </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意思の表出が困難な児童生徒等をはじめ多様な</a:t>
            </a:r>
            <a:r>
              <a:rPr kumimoji="1" lang="ja-JP" altLang="en-US" sz="1800" b="0" i="0" u="none"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n-cs"/>
              </a:rPr>
              <a:t>障がい</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への理解</a:t>
            </a:r>
            <a:endParaRPr kumimoji="1" lang="en-US" altLang="ja-JP"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lvl="0">
              <a:defRPr/>
            </a:pPr>
            <a:endParaRPr kumimoji="1" lang="en-US" altLang="ja-JP" sz="600" dirty="0">
              <a:latin typeface="Meiryo UI" panose="020B0604030504040204" pitchFamily="50" charset="-128"/>
              <a:ea typeface="Meiryo UI" panose="020B0604030504040204" pitchFamily="50" charset="-128"/>
            </a:endParaRPr>
          </a:p>
          <a:p>
            <a:pPr lvl="0">
              <a:defRPr/>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 </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パニックや他傷行為の背景を把握</a:t>
            </a:r>
            <a:r>
              <a:rPr kumimoji="1" lang="ja-JP" altLang="en-US" dirty="0" smtClean="0">
                <a:latin typeface="Meiryo UI" panose="020B0604030504040204" pitchFamily="50" charset="-128"/>
                <a:ea typeface="Meiryo UI" panose="020B0604030504040204" pitchFamily="50" charset="-128"/>
              </a:rPr>
              <a:t>のうえ、</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適切</a:t>
            </a:r>
            <a:r>
              <a:rPr kumimoji="1" lang="ja-JP" altLang="en-US" dirty="0" smtClean="0">
                <a:latin typeface="Meiryo UI" panose="020B0604030504040204" pitchFamily="50" charset="-128"/>
                <a:ea typeface="Meiryo UI" panose="020B0604030504040204" pitchFamily="50" charset="-128"/>
              </a:rPr>
              <a:t>な</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対応</a:t>
            </a:r>
            <a:endParaRPr kumimoji="1" lang="en-US" altLang="ja-JP" sz="1800" b="0" i="0" u="none" strike="sngStrike" kern="1200" cap="none" spc="0" normalizeH="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endParaRPr kumimoji="1" lang="en-US" altLang="ja-JP" sz="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endParaRPr kumimoji="1" lang="en-US" altLang="ja-JP" dirty="0">
              <a:latin typeface="Meiryo UI" panose="020B0604030504040204" pitchFamily="50" charset="-128"/>
              <a:ea typeface="Meiryo UI" panose="020B0604030504040204" pitchFamily="50" charset="-128"/>
            </a:endParaRPr>
          </a:p>
          <a:p>
            <a:pPr lvl="0">
              <a:defRPr/>
            </a:pPr>
            <a:r>
              <a:rPr kumimoji="1" lang="ja-JP" altLang="en-US" dirty="0" smtClean="0">
                <a:latin typeface="Meiryo UI" panose="020B0604030504040204" pitchFamily="50" charset="-128"/>
                <a:ea typeface="Meiryo UI" panose="020B0604030504040204" pitchFamily="50" charset="-128"/>
              </a:rPr>
              <a:t>○ </a:t>
            </a:r>
            <a:r>
              <a:rPr kumimoji="1" lang="ja-JP" altLang="en-US" sz="18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保護者の心情にも寄り添うことができる人権意識の涵養</a:t>
            </a:r>
            <a:endParaRPr kumimoji="1" lang="en-US" altLang="ja-JP" sz="18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endParaRPr kumimoji="1" lang="en-US" altLang="ja-JP" sz="18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r>
              <a:rPr kumimoji="1" lang="ja-JP" altLang="en-US" sz="18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教員一人ひとりのアンガーマネジメントとチーム対応</a:t>
            </a:r>
            <a:endParaRPr kumimoji="1" lang="en-US" altLang="ja-JP"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endParaRPr kumimoji="1" lang="en-US" altLang="ja-JP" sz="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r>
              <a:rPr kumimoji="1" lang="ja-JP" altLang="en-US" dirty="0" smtClean="0">
                <a:latin typeface="Meiryo UI" panose="020B0604030504040204" pitchFamily="50" charset="-128"/>
                <a:ea typeface="Meiryo UI" panose="020B0604030504040204" pitchFamily="50" charset="-128"/>
              </a:rPr>
              <a:t>　　・ </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子どもへの指導・支援の中で対応が難しい局面になった際、</a:t>
            </a:r>
            <a:r>
              <a:rPr kumimoji="1" lang="ja-JP" altLang="en-US" sz="1800" b="0" i="0" u="none" kern="1200" cap="none" spc="0" normalizeH="0" noProof="0" dirty="0" smtClean="0">
                <a:ln>
                  <a:noFill/>
                </a:ln>
                <a:effectLst/>
                <a:uLnTx/>
                <a:uFillTx/>
                <a:latin typeface="Meiryo UI" panose="020B0604030504040204" pitchFamily="50" charset="-128"/>
                <a:ea typeface="Meiryo UI" panose="020B0604030504040204" pitchFamily="50" charset="-128"/>
                <a:cs typeface="+mn-cs"/>
              </a:rPr>
              <a:t>自身の感情</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をコントロール</a:t>
            </a:r>
            <a:endParaRPr kumimoji="1" lang="en-US" altLang="ja-JP" sz="1800" b="0" i="0" u="none" strike="sngStrike" kern="1200" cap="none" spc="0" normalizeH="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endParaRPr kumimoji="1" lang="en-US" altLang="ja-JP" sz="600" noProof="0" dirty="0" smtClean="0">
              <a:latin typeface="Meiryo UI" panose="020B0604030504040204" pitchFamily="50" charset="-128"/>
              <a:ea typeface="Meiryo UI" panose="020B0604030504040204" pitchFamily="50" charset="-128"/>
            </a:endParaRPr>
          </a:p>
          <a:p>
            <a:pPr marL="0" marR="0" lvl="0" indent="0" algn="l" defTabSz="457200" rtl="0" eaLnBrk="1" fontAlgn="auto" latinLnBrk="0" hangingPunct="1">
              <a:spcBef>
                <a:spcPts val="0"/>
              </a:spcBef>
              <a:spcAft>
                <a:spcPts val="0"/>
              </a:spcAft>
              <a:buClrTx/>
              <a:buSzTx/>
              <a:buFontTx/>
              <a:buNone/>
              <a:tabLst/>
              <a:defRPr/>
            </a:pPr>
            <a:r>
              <a:rPr kumimoji="1" lang="ja-JP" altLang="en-US" noProof="0" dirty="0" smtClean="0">
                <a:latin typeface="Meiryo UI" panose="020B0604030504040204" pitchFamily="50" charset="-128"/>
                <a:ea typeface="Meiryo UI" panose="020B0604030504040204" pitchFamily="50" charset="-128"/>
              </a:rPr>
              <a:t>　　・ </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チームで対応</a:t>
            </a:r>
            <a:r>
              <a:rPr kumimoji="1" lang="ja-JP" altLang="en-US" sz="1800" b="0" i="0" u="none" kern="1200" cap="none" spc="0" normalizeH="0" noProof="0" dirty="0" smtClean="0">
                <a:ln>
                  <a:noFill/>
                </a:ln>
                <a:effectLst/>
                <a:uLnTx/>
                <a:uFillTx/>
                <a:latin typeface="Meiryo UI" panose="020B0604030504040204" pitchFamily="50" charset="-128"/>
                <a:ea typeface="Meiryo UI" panose="020B0604030504040204" pitchFamily="50" charset="-128"/>
                <a:cs typeface="+mn-cs"/>
              </a:rPr>
              <a:t>する</a:t>
            </a:r>
            <a:r>
              <a:rPr kumimoji="1" lang="ja-JP" altLang="en-US"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同僚性の高い職場づくり</a:t>
            </a:r>
            <a:endParaRPr kumimoji="1" lang="en-US" altLang="ja-JP" sz="1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spcAft>
                <a:spcPts val="0"/>
              </a:spcAft>
              <a:buClrTx/>
              <a:buSzTx/>
              <a:buFontTx/>
              <a:buNone/>
              <a:tabLst/>
              <a:defRPr/>
            </a:pPr>
            <a:endParaRPr kumimoji="1" lang="en-US" altLang="ja-JP"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617536"/>
            <a:ext cx="2520000" cy="540000"/>
          </a:xfrm>
          <a:prstGeom prst="rect">
            <a:avLst/>
          </a:prstGeom>
          <a:noFill/>
        </p:spPr>
        <p:txBody>
          <a:bodyPr wrap="square" tIns="90000" bIns="9000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課題</a:t>
            </a:r>
            <a:r>
              <a:rPr kumimoji="1" lang="ja-JP" altLang="en-US" sz="2400" b="0" i="0" u="none" kern="1200" cap="none" spc="0" normalizeH="0" noProof="0" dirty="0" smtClean="0">
                <a:ln>
                  <a:noFill/>
                </a:ln>
                <a:effectLst/>
                <a:uLnTx/>
                <a:uFillTx/>
                <a:latin typeface="Meiryo UI" panose="020B0604030504040204" pitchFamily="50" charset="-128"/>
                <a:ea typeface="Meiryo UI" panose="020B0604030504040204" pitchFamily="50" charset="-128"/>
                <a:cs typeface="+mn-cs"/>
              </a:rPr>
              <a:t>と</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教訓 ＞</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9474000" y="6426000"/>
            <a:ext cx="432000" cy="432000"/>
          </a:xfrm>
          <a:prstGeom prst="rect">
            <a:avLst/>
          </a:prstGeom>
          <a:noFill/>
        </p:spPr>
        <p:txBody>
          <a:bodyPr wrap="square" tIns="90000" bIns="9000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smtClean="0">
                <a:solidFill>
                  <a:prstClr val="black"/>
                </a:solidFill>
                <a:latin typeface="Meiryo UI" panose="020B0604030504040204" pitchFamily="50" charset="-128"/>
                <a:ea typeface="Meiryo UI" panose="020B0604030504040204" pitchFamily="50" charset="-128"/>
              </a:rPr>
              <a:t>３</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472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0" y="0"/>
            <a:ext cx="9900000" cy="540000"/>
          </a:xfrm>
          <a:prstGeom prst="rect">
            <a:avLst/>
          </a:prstGeom>
          <a:solidFill>
            <a:schemeClr val="bg1">
              <a:lumMod val="50000"/>
            </a:schemeClr>
          </a:solidFill>
        </p:spPr>
        <p:txBody>
          <a:bodyPr wrap="square" tIns="90000" bIns="9000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3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事例① 「生徒への体罰・暴言」事案（</a:t>
            </a:r>
            <a:r>
              <a:rPr lang="en-US" altLang="ja-JP" sz="3600" b="1" dirty="0" smtClean="0">
                <a:solidFill>
                  <a:prstClr val="white"/>
                </a:solidFill>
                <a:latin typeface="Meiryo UI" panose="020B0604030504040204" pitchFamily="50" charset="-128"/>
                <a:ea typeface="Meiryo UI" panose="020B0604030504040204" pitchFamily="50" charset="-128"/>
              </a:rPr>
              <a:t>3</a:t>
            </a:r>
            <a:r>
              <a:rPr kumimoji="0" lang="en-US" altLang="ja-JP" sz="3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/3</a:t>
            </a:r>
            <a:r>
              <a:rPr kumimoji="0" lang="ja-JP" altLang="en-US" sz="3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0" lang="ja-JP" altLang="en-US" sz="3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p:cNvSpPr txBox="1"/>
          <p:nvPr/>
        </p:nvSpPr>
        <p:spPr>
          <a:xfrm>
            <a:off x="273000" y="1235071"/>
            <a:ext cx="9360000" cy="5220000"/>
          </a:xfrm>
          <a:prstGeom prst="rect">
            <a:avLst/>
          </a:prstGeom>
          <a:noFill/>
          <a:ln>
            <a:solidFill>
              <a:schemeClr val="tx1"/>
            </a:solidFill>
            <a:prstDash val="dash"/>
          </a:ln>
        </p:spPr>
        <p:txBody>
          <a:bodyPr wrap="square" tIns="90000" bIns="9000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b="1" dirty="0" smtClean="0">
                <a:solidFill>
                  <a:prstClr val="black"/>
                </a:solidFill>
                <a:latin typeface="Meiryo UI" panose="020B0604030504040204" pitchFamily="50" charset="-128"/>
                <a:ea typeface="Meiryo UI" panose="020B0604030504040204" pitchFamily="50" charset="-128"/>
              </a:rPr>
              <a:t>○ 臨時</a:t>
            </a:r>
            <a:r>
              <a:rPr kumimoji="1" lang="ja-JP" altLang="en-US" b="1" dirty="0">
                <a:solidFill>
                  <a:prstClr val="black"/>
                </a:solidFill>
                <a:latin typeface="Meiryo UI" panose="020B0604030504040204" pitchFamily="50" charset="-128"/>
                <a:ea typeface="Meiryo UI" panose="020B0604030504040204" pitchFamily="50" charset="-128"/>
              </a:rPr>
              <a:t>の府立支援学校長会（注意喚起と体罰防止研修の指示）</a:t>
            </a:r>
            <a:r>
              <a:rPr kumimoji="1" lang="ja-JP" altLang="en-US" dirty="0">
                <a:solidFill>
                  <a:prstClr val="black"/>
                </a:solidFill>
                <a:latin typeface="Meiryo UI" panose="020B0604030504040204" pitchFamily="50" charset="-128"/>
                <a:ea typeface="Meiryo UI" panose="020B0604030504040204" pitchFamily="50" charset="-128"/>
              </a:rPr>
              <a:t>＊</a:t>
            </a:r>
            <a:r>
              <a:rPr kumimoji="1" lang="en-US" altLang="ja-JP" dirty="0">
                <a:solidFill>
                  <a:prstClr val="black"/>
                </a:solidFill>
                <a:latin typeface="Meiryo UI" panose="020B0604030504040204" pitchFamily="50" charset="-128"/>
                <a:ea typeface="Meiryo UI" panose="020B0604030504040204" pitchFamily="50" charset="-128"/>
              </a:rPr>
              <a:t>10/25 </a:t>
            </a:r>
            <a:r>
              <a:rPr kumimoji="1" lang="ja-JP" altLang="en-US" dirty="0">
                <a:solidFill>
                  <a:prstClr val="black"/>
                </a:solidFill>
                <a:latin typeface="Meiryo UI" panose="020B0604030504040204" pitchFamily="50" charset="-128"/>
                <a:ea typeface="Meiryo UI" panose="020B0604030504040204" pitchFamily="50" charset="-128"/>
              </a:rPr>
              <a:t>実施</a:t>
            </a:r>
            <a:endParaRPr kumimoji="1" lang="en-US" altLang="ja-JP" sz="18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dirty="0">
                <a:solidFill>
                  <a:prstClr val="black"/>
                </a:solidFill>
                <a:latin typeface="Meiryo UI" panose="020B0604030504040204" pitchFamily="50" charset="-128"/>
                <a:ea typeface="Meiryo UI" panose="020B0604030504040204" pitchFamily="50" charset="-128"/>
              </a:rPr>
              <a:t>　</a:t>
            </a:r>
            <a:r>
              <a:rPr kumimoji="1" lang="ja-JP" altLang="en-US" dirty="0" smtClean="0">
                <a:solidFill>
                  <a:prstClr val="black"/>
                </a:solidFill>
                <a:latin typeface="Meiryo UI" panose="020B0604030504040204" pitchFamily="50" charset="-128"/>
                <a:ea typeface="Meiryo UI" panose="020B0604030504040204" pitchFamily="50" charset="-128"/>
              </a:rPr>
              <a:t>・ 管理</a:t>
            </a:r>
            <a:r>
              <a:rPr kumimoji="1" lang="ja-JP" altLang="en-US" dirty="0">
                <a:solidFill>
                  <a:prstClr val="black"/>
                </a:solidFill>
                <a:latin typeface="Meiryo UI" panose="020B0604030504040204" pitchFamily="50" charset="-128"/>
                <a:ea typeface="Meiryo UI" panose="020B0604030504040204" pitchFamily="50" charset="-128"/>
              </a:rPr>
              <a:t>職による校内巡回の強化、健全な同僚性の向上への</a:t>
            </a:r>
            <a:r>
              <a:rPr kumimoji="1" lang="ja-JP" altLang="en-US" dirty="0" smtClean="0">
                <a:solidFill>
                  <a:prstClr val="black"/>
                </a:solidFill>
                <a:latin typeface="Meiryo UI" panose="020B0604030504040204" pitchFamily="50" charset="-128"/>
                <a:ea typeface="Meiryo UI" panose="020B0604030504040204" pitchFamily="50" charset="-128"/>
              </a:rPr>
              <a:t>取組みなど</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b="1" dirty="0" smtClean="0">
                <a:solidFill>
                  <a:prstClr val="black"/>
                </a:solidFill>
                <a:latin typeface="Meiryo UI" panose="020B0604030504040204" pitchFamily="50" charset="-128"/>
                <a:ea typeface="Meiryo UI" panose="020B0604030504040204" pitchFamily="50" charset="-128"/>
              </a:rPr>
              <a:t>○ 全府立</a:t>
            </a:r>
            <a:r>
              <a:rPr kumimoji="1" lang="ja-JP" altLang="en-US" b="1" dirty="0">
                <a:solidFill>
                  <a:prstClr val="black"/>
                </a:solidFill>
                <a:latin typeface="Meiryo UI" panose="020B0604030504040204" pitchFamily="50" charset="-128"/>
                <a:ea typeface="Meiryo UI" panose="020B0604030504040204" pitchFamily="50" charset="-128"/>
              </a:rPr>
              <a:t>支援学校における体罰防止研修の</a:t>
            </a:r>
            <a:r>
              <a:rPr kumimoji="1" lang="ja-JP" altLang="en-US" b="1" dirty="0" smtClean="0">
                <a:solidFill>
                  <a:prstClr val="black"/>
                </a:solidFill>
                <a:latin typeface="Meiryo UI" panose="020B0604030504040204" pitchFamily="50" charset="-128"/>
                <a:ea typeface="Meiryo UI" panose="020B0604030504040204" pitchFamily="50" charset="-128"/>
              </a:rPr>
              <a:t>実施</a:t>
            </a:r>
            <a:endParaRPr kumimoji="1" lang="en-US" altLang="ja-JP" b="1" dirty="0" smtClean="0">
              <a:solidFill>
                <a:prstClr val="black"/>
              </a:solidFill>
              <a:latin typeface="Meiryo UI" panose="020B0604030504040204" pitchFamily="50" charset="-128"/>
              <a:ea typeface="Meiryo UI" panose="020B0604030504040204" pitchFamily="50" charset="-128"/>
            </a:endParaRPr>
          </a:p>
          <a:p>
            <a:pPr lvl="0">
              <a:defRPr/>
            </a:pPr>
            <a:endParaRPr kumimoji="1" lang="en-US" altLang="ja-JP" sz="6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kumimoji="1" lang="ja-JP" altLang="en-US" dirty="0" smtClean="0">
                <a:solidFill>
                  <a:prstClr val="black"/>
                </a:solidFill>
                <a:latin typeface="Meiryo UI" panose="020B0604030504040204" pitchFamily="50" charset="-128"/>
                <a:ea typeface="Meiryo UI" panose="020B0604030504040204" pitchFamily="50" charset="-128"/>
              </a:rPr>
              <a:t>　　・ 事例</a:t>
            </a:r>
            <a:r>
              <a:rPr kumimoji="1" lang="ja-JP" altLang="en-US" dirty="0">
                <a:solidFill>
                  <a:prstClr val="black"/>
                </a:solidFill>
                <a:latin typeface="Meiryo UI" panose="020B0604030504040204" pitchFamily="50" charset="-128"/>
                <a:ea typeface="Meiryo UI" panose="020B0604030504040204" pitchFamily="50" charset="-128"/>
              </a:rPr>
              <a:t>を通したグループワーク　＊各校で年度内に実施</a:t>
            </a:r>
          </a:p>
          <a:p>
            <a:pPr lvl="0">
              <a:defRPr/>
            </a:pPr>
            <a:r>
              <a:rPr kumimoji="1" lang="ja-JP" altLang="en-US" dirty="0">
                <a:solidFill>
                  <a:prstClr val="black"/>
                </a:solidFill>
                <a:latin typeface="Meiryo UI" panose="020B0604030504040204" pitchFamily="50" charset="-128"/>
                <a:ea typeface="Meiryo UI" panose="020B0604030504040204" pitchFamily="50" charset="-128"/>
              </a:rPr>
              <a:t>　　　　　過去の事案をもとにした想定事例について、人権及び体罰の観点から教員間で意見交換</a:t>
            </a:r>
          </a:p>
          <a:p>
            <a:pPr lvl="0">
              <a:defRPr/>
            </a:pPr>
            <a:endParaRPr kumimoji="1" lang="en-US" altLang="ja-JP" sz="600" dirty="0" smtClean="0">
              <a:solidFill>
                <a:prstClr val="black"/>
              </a:solidFill>
              <a:latin typeface="Meiryo UI" panose="020B0604030504040204" pitchFamily="50" charset="-128"/>
              <a:ea typeface="Meiryo UI" panose="020B0604030504040204" pitchFamily="50" charset="-128"/>
            </a:endParaRPr>
          </a:p>
          <a:p>
            <a:pPr lvl="0">
              <a:defRPr/>
            </a:pPr>
            <a:r>
              <a:rPr kumimoji="1" lang="ja-JP" altLang="en-US" dirty="0" smtClean="0">
                <a:solidFill>
                  <a:prstClr val="black"/>
                </a:solidFill>
                <a:latin typeface="Meiryo UI" panose="020B0604030504040204" pitchFamily="50" charset="-128"/>
                <a:ea typeface="Meiryo UI" panose="020B0604030504040204" pitchFamily="50" charset="-128"/>
              </a:rPr>
              <a:t>　　・ 体罰</a:t>
            </a:r>
            <a:r>
              <a:rPr kumimoji="1" lang="ja-JP" altLang="en-US" dirty="0">
                <a:solidFill>
                  <a:prstClr val="black"/>
                </a:solidFill>
                <a:latin typeface="Meiryo UI" panose="020B0604030504040204" pitchFamily="50" charset="-128"/>
                <a:ea typeface="Meiryo UI" panose="020B0604030504040204" pitchFamily="50" charset="-128"/>
              </a:rPr>
              <a:t>防止研修　＊</a:t>
            </a:r>
            <a:r>
              <a:rPr kumimoji="1" lang="en-US" altLang="ja-JP" dirty="0">
                <a:solidFill>
                  <a:prstClr val="black"/>
                </a:solidFill>
                <a:latin typeface="Meiryo UI" panose="020B0604030504040204" pitchFamily="50" charset="-128"/>
                <a:ea typeface="Meiryo UI" panose="020B0604030504040204" pitchFamily="50" charset="-128"/>
              </a:rPr>
              <a:t>12/23 </a:t>
            </a:r>
            <a:r>
              <a:rPr kumimoji="1" lang="ja-JP" altLang="en-US" dirty="0" smtClean="0">
                <a:solidFill>
                  <a:prstClr val="black"/>
                </a:solidFill>
                <a:latin typeface="Meiryo UI" panose="020B0604030504040204" pitchFamily="50" charset="-128"/>
                <a:ea typeface="Meiryo UI" panose="020B0604030504040204" pitchFamily="50" charset="-128"/>
              </a:rPr>
              <a:t>実施、</a:t>
            </a:r>
            <a:r>
              <a:rPr kumimoji="1" lang="ja-JP" altLang="en-US" dirty="0">
                <a:solidFill>
                  <a:prstClr val="black"/>
                </a:solidFill>
                <a:latin typeface="Meiryo UI" panose="020B0604030504040204" pitchFamily="50" charset="-128"/>
                <a:ea typeface="Meiryo UI" panose="020B0604030504040204" pitchFamily="50" charset="-128"/>
              </a:rPr>
              <a:t>その後、各校で伝達研修（映像を活用した研修）</a:t>
            </a:r>
          </a:p>
          <a:p>
            <a:pPr lvl="0">
              <a:defRPr/>
            </a:pPr>
            <a:r>
              <a:rPr kumimoji="1" lang="ja-JP" altLang="en-US" dirty="0">
                <a:solidFill>
                  <a:prstClr val="black"/>
                </a:solidFill>
                <a:latin typeface="Meiryo UI" panose="020B0604030504040204" pitchFamily="50" charset="-128"/>
                <a:ea typeface="Meiryo UI" panose="020B0604030504040204" pitchFamily="50" charset="-128"/>
              </a:rPr>
              <a:t>　　　　　</a:t>
            </a:r>
            <a:r>
              <a:rPr kumimoji="1" lang="ja-JP" altLang="en-US" dirty="0" err="1">
                <a:solidFill>
                  <a:prstClr val="black"/>
                </a:solidFill>
                <a:latin typeface="Meiryo UI" panose="020B0604030504040204" pitchFamily="50" charset="-128"/>
                <a:ea typeface="Meiryo UI" panose="020B0604030504040204" pitchFamily="50" charset="-128"/>
              </a:rPr>
              <a:t>障がい</a:t>
            </a:r>
            <a:r>
              <a:rPr kumimoji="1" lang="ja-JP" altLang="en-US" dirty="0">
                <a:solidFill>
                  <a:prstClr val="black"/>
                </a:solidFill>
                <a:latin typeface="Meiryo UI" panose="020B0604030504040204" pitchFamily="50" charset="-128"/>
                <a:ea typeface="Meiryo UI" panose="020B0604030504040204" pitchFamily="50" charset="-128"/>
              </a:rPr>
              <a:t>理解に基づき、パニック時や他傷行為への適切な対応について実技を含め研修</a:t>
            </a:r>
            <a:endParaRPr kumimoji="1" lang="en-US" altLang="ja-JP" sz="1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617536"/>
            <a:ext cx="2520000" cy="540000"/>
          </a:xfrm>
          <a:prstGeom prst="rect">
            <a:avLst/>
          </a:prstGeom>
          <a:noFill/>
        </p:spPr>
        <p:txBody>
          <a:bodyPr wrap="square" tIns="90000" bIns="9000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今後の対応 ＞</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p:cNvSpPr txBox="1"/>
          <p:nvPr/>
        </p:nvSpPr>
        <p:spPr>
          <a:xfrm>
            <a:off x="9474000" y="6426000"/>
            <a:ext cx="432000" cy="432000"/>
          </a:xfrm>
          <a:prstGeom prst="rect">
            <a:avLst/>
          </a:prstGeom>
          <a:noFill/>
        </p:spPr>
        <p:txBody>
          <a:bodyPr wrap="square" tIns="90000" bIns="9000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dirty="0" smtClean="0">
                <a:solidFill>
                  <a:prstClr val="black"/>
                </a:solidFill>
                <a:latin typeface="Meiryo UI" panose="020B0604030504040204" pitchFamily="50" charset="-128"/>
                <a:ea typeface="Meiryo UI" panose="020B0604030504040204" pitchFamily="50" charset="-128"/>
              </a:rPr>
              <a:t>４</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2569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0" y="0"/>
            <a:ext cx="9900000" cy="540000"/>
          </a:xfrm>
          <a:prstGeom prst="rect">
            <a:avLst/>
          </a:prstGeom>
          <a:solidFill>
            <a:schemeClr val="bg1">
              <a:lumMod val="50000"/>
            </a:schemeClr>
          </a:solidFill>
        </p:spPr>
        <p:txBody>
          <a:bodyPr wrap="square" tIns="90000" bIns="90000" rtlCol="0" anchor="ctr" anchorCtr="0">
            <a:noAutofit/>
          </a:bodyPr>
          <a:lstStyle/>
          <a:p>
            <a:r>
              <a:rPr lang="ja-JP" altLang="en-US" sz="3600" b="1" dirty="0" smtClean="0">
                <a:solidFill>
                  <a:schemeClr val="bg1"/>
                </a:solidFill>
                <a:latin typeface="Meiryo UI" panose="020B0604030504040204" pitchFamily="50" charset="-128"/>
                <a:ea typeface="Meiryo UI" panose="020B0604030504040204" pitchFamily="50" charset="-128"/>
              </a:rPr>
              <a:t> 事例② 「生徒の自死」事案（</a:t>
            </a:r>
            <a:r>
              <a:rPr lang="en-US" altLang="ja-JP" sz="3600" b="1" dirty="0" smtClean="0">
                <a:solidFill>
                  <a:schemeClr val="bg1"/>
                </a:solidFill>
                <a:latin typeface="Meiryo UI" panose="020B0604030504040204" pitchFamily="50" charset="-128"/>
                <a:ea typeface="Meiryo UI" panose="020B0604030504040204" pitchFamily="50" charset="-128"/>
              </a:rPr>
              <a:t>1/3</a:t>
            </a:r>
            <a:r>
              <a:rPr lang="ja-JP" altLang="en-US" sz="3600" b="1" dirty="0" smtClean="0">
                <a:solidFill>
                  <a:schemeClr val="bg1"/>
                </a:solidFill>
                <a:latin typeface="Meiryo UI" panose="020B0604030504040204" pitchFamily="50" charset="-128"/>
                <a:ea typeface="Meiryo UI" panose="020B0604030504040204" pitchFamily="50" charset="-128"/>
              </a:rPr>
              <a:t>）</a:t>
            </a:r>
            <a:endParaRPr lang="ja-JP" altLang="en-US" sz="36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73000" y="1235134"/>
            <a:ext cx="9360000" cy="5220000"/>
          </a:xfrm>
          <a:prstGeom prst="rect">
            <a:avLst/>
          </a:prstGeom>
          <a:noFill/>
          <a:ln>
            <a:solidFill>
              <a:schemeClr val="tx1"/>
            </a:solidFill>
            <a:prstDash val="dash"/>
          </a:ln>
        </p:spPr>
        <p:txBody>
          <a:bodyPr wrap="square" tIns="90000" bIns="90000" rtlCol="0">
            <a:noAutofit/>
          </a:bodyPr>
          <a:lstStyle/>
          <a:p>
            <a:pPr marL="182563" indent="-182563"/>
            <a:r>
              <a:rPr kumimoji="1" lang="ja-JP" altLang="en-US" dirty="0" smtClean="0">
                <a:latin typeface="Meiryo UI" panose="020B0604030504040204" pitchFamily="50" charset="-128"/>
                <a:ea typeface="Meiryo UI" panose="020B0604030504040204" pitchFamily="50" charset="-128"/>
              </a:rPr>
              <a:t>○ 平成</a:t>
            </a:r>
            <a:r>
              <a:rPr kumimoji="1" lang="en-US" altLang="ja-JP" dirty="0" smtClean="0">
                <a:latin typeface="Meiryo UI" panose="020B0604030504040204" pitchFamily="50" charset="-128"/>
                <a:ea typeface="Meiryo UI" panose="020B0604030504040204" pitchFamily="50" charset="-128"/>
              </a:rPr>
              <a:t>27</a:t>
            </a:r>
            <a:r>
              <a:rPr kumimoji="1" lang="ja-JP" altLang="en-US" dirty="0" smtClean="0">
                <a:latin typeface="Meiryo UI" panose="020B0604030504040204" pitchFamily="50" charset="-128"/>
                <a:ea typeface="Meiryo UI" panose="020B0604030504040204" pitchFamily="50" charset="-128"/>
              </a:rPr>
              <a:t>年５月中旬、Ａ高校において授業中に</a:t>
            </a:r>
            <a:r>
              <a:rPr kumimoji="1" lang="ja-JP" altLang="en-US" dirty="0">
                <a:latin typeface="Meiryo UI" panose="020B0604030504040204" pitchFamily="50" charset="-128"/>
                <a:ea typeface="Meiryo UI" panose="020B0604030504040204" pitchFamily="50" charset="-128"/>
              </a:rPr>
              <a:t>、１年生</a:t>
            </a:r>
            <a:r>
              <a:rPr kumimoji="1" lang="ja-JP" altLang="en-US" dirty="0" smtClean="0">
                <a:latin typeface="Meiryo UI" panose="020B0604030504040204" pitchFamily="50" charset="-128"/>
                <a:ea typeface="Meiryo UI" panose="020B0604030504040204" pitchFamily="50" charset="-128"/>
              </a:rPr>
              <a:t>の生徒Ｂ・Ｃが頬</a:t>
            </a:r>
            <a:r>
              <a:rPr kumimoji="1" lang="ja-JP" altLang="en-US" dirty="0">
                <a:latin typeface="Meiryo UI" panose="020B0604030504040204" pitchFamily="50" charset="-128"/>
                <a:ea typeface="Meiryo UI" panose="020B0604030504040204" pitchFamily="50" charset="-128"/>
              </a:rPr>
              <a:t>を</a:t>
            </a:r>
            <a:r>
              <a:rPr kumimoji="1" lang="ja-JP" altLang="en-US" dirty="0" smtClean="0">
                <a:latin typeface="Meiryo UI" panose="020B0604030504040204" pitchFamily="50" charset="-128"/>
                <a:ea typeface="Meiryo UI" panose="020B0604030504040204" pitchFamily="50" charset="-128"/>
              </a:rPr>
              <a:t>叩きあうなどの生徒間トラブルが</a:t>
            </a:r>
            <a:r>
              <a:rPr kumimoji="1" lang="ja-JP" altLang="en-US" dirty="0">
                <a:latin typeface="Meiryo UI" panose="020B0604030504040204" pitchFamily="50" charset="-128"/>
                <a:ea typeface="Meiryo UI" panose="020B0604030504040204" pitchFamily="50" charset="-128"/>
              </a:rPr>
              <a:t>あり</a:t>
            </a:r>
            <a:r>
              <a:rPr kumimoji="1" lang="ja-JP" altLang="en-US" dirty="0" smtClean="0">
                <a:latin typeface="Meiryo UI" panose="020B0604030504040204" pitchFamily="50" charset="-128"/>
                <a:ea typeface="Meiryo UI" panose="020B0604030504040204" pitchFamily="50" charset="-128"/>
              </a:rPr>
              <a:t>、教員達は両名を各々別室に移動させて聞き取り等を行った。概要は以下のとおり。</a:t>
            </a:r>
            <a:endParaRPr kumimoji="1" lang="en-US" altLang="ja-JP" dirty="0" smtClean="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a:latin typeface="Meiryo UI" panose="020B0604030504040204" pitchFamily="50" charset="-128"/>
              <a:ea typeface="Meiryo UI" panose="020B0604030504040204" pitchFamily="50" charset="-128"/>
            </a:endParaRPr>
          </a:p>
          <a:p>
            <a:pPr marL="984250" indent="-984250"/>
            <a:endParaRPr kumimoji="1" lang="en-US" altLang="ja-JP" sz="1600" dirty="0" smtClean="0">
              <a:latin typeface="Meiryo UI" panose="020B0604030504040204" pitchFamily="50" charset="-128"/>
              <a:ea typeface="Meiryo UI" panose="020B0604030504040204" pitchFamily="50" charset="-128"/>
            </a:endParaRPr>
          </a:p>
          <a:p>
            <a:pPr marL="984250" indent="-984250"/>
            <a:endParaRPr kumimoji="1" lang="en-US" altLang="ja-JP" sz="1600" dirty="0">
              <a:latin typeface="Meiryo UI" panose="020B0604030504040204" pitchFamily="50" charset="-128"/>
              <a:ea typeface="Meiryo UI" panose="020B0604030504040204" pitchFamily="50" charset="-128"/>
            </a:endParaRPr>
          </a:p>
          <a:p>
            <a:pPr marL="984250" indent="-984250"/>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18</a:t>
            </a:r>
            <a:r>
              <a:rPr kumimoji="1" lang="ja-JP" altLang="en-US" dirty="0" smtClean="0">
                <a:latin typeface="Meiryo UI" panose="020B0604030504040204" pitchFamily="50" charset="-128"/>
                <a:ea typeface="Meiryo UI" panose="020B0604030504040204" pitchFamily="50" charset="-128"/>
              </a:rPr>
              <a:t>時</a:t>
            </a:r>
            <a:r>
              <a:rPr kumimoji="1" lang="en-US" altLang="ja-JP" dirty="0" smtClean="0">
                <a:latin typeface="Meiryo UI" panose="020B0604030504040204" pitchFamily="50" charset="-128"/>
                <a:ea typeface="Meiryo UI" panose="020B0604030504040204" pitchFamily="50" charset="-128"/>
              </a:rPr>
              <a:t>30</a:t>
            </a:r>
            <a:r>
              <a:rPr kumimoji="1" lang="ja-JP" altLang="en-US" dirty="0" smtClean="0">
                <a:latin typeface="Meiryo UI" panose="020B0604030504040204" pitchFamily="50" charset="-128"/>
                <a:ea typeface="Meiryo UI" panose="020B0604030504040204" pitchFamily="50" charset="-128"/>
              </a:rPr>
              <a:t>分頃　生徒Ｂは高校からの帰宅経路の踏切内に自ら侵入し、電車にはねられ死亡。</a:t>
            </a:r>
            <a:endParaRPr kumimoji="1" lang="en-US" altLang="ja-JP" dirty="0" smtClean="0">
              <a:latin typeface="Meiryo UI" panose="020B0604030504040204" pitchFamily="50" charset="-128"/>
              <a:ea typeface="Meiryo UI" panose="020B0604030504040204" pitchFamily="50" charset="-128"/>
            </a:endParaRPr>
          </a:p>
          <a:p>
            <a:pPr marL="1209675" indent="-1209675"/>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20</a:t>
            </a:r>
            <a:r>
              <a:rPr kumimoji="1" lang="ja-JP" altLang="en-US" dirty="0" smtClean="0">
                <a:latin typeface="Meiryo UI" panose="020B0604030504040204" pitchFamily="50" charset="-128"/>
                <a:ea typeface="Meiryo UI" panose="020B0604030504040204" pitchFamily="50" charset="-128"/>
              </a:rPr>
              <a:t>時前頃　　</a:t>
            </a:r>
            <a:r>
              <a:rPr kumimoji="1" lang="ja-JP" altLang="en-US" dirty="0" smtClean="0">
                <a:latin typeface="Meiryo UI" panose="020B0604030504040204" pitchFamily="50" charset="-128"/>
                <a:ea typeface="Meiryo UI" panose="020B0604030504040204" pitchFamily="50" charset="-128"/>
              </a:rPr>
              <a:t> 警察</a:t>
            </a:r>
            <a:r>
              <a:rPr kumimoji="1" lang="ja-JP" altLang="en-US" dirty="0">
                <a:latin typeface="Meiryo UI" panose="020B0604030504040204" pitchFamily="50" charset="-128"/>
                <a:ea typeface="Meiryo UI" panose="020B0604030504040204" pitchFamily="50" charset="-128"/>
              </a:rPr>
              <a:t>署から学校に</a:t>
            </a:r>
            <a:r>
              <a:rPr kumimoji="1" lang="ja-JP" altLang="en-US" dirty="0" smtClean="0">
                <a:latin typeface="Meiryo UI" panose="020B0604030504040204" pitchFamily="50" charset="-128"/>
                <a:ea typeface="Meiryo UI" panose="020B0604030504040204" pitchFamily="50" charset="-128"/>
              </a:rPr>
              <a:t>、「生徒Ｂが踏切</a:t>
            </a:r>
            <a:r>
              <a:rPr kumimoji="1" lang="ja-JP" altLang="en-US" dirty="0">
                <a:latin typeface="Meiryo UI" panose="020B0604030504040204" pitchFamily="50" charset="-128"/>
                <a:ea typeface="Meiryo UI" panose="020B0604030504040204" pitchFamily="50" charset="-128"/>
              </a:rPr>
              <a:t>線路内へ立ち入り、電車と衝突、病院</a:t>
            </a:r>
            <a:r>
              <a:rPr kumimoji="1" lang="ja-JP" altLang="en-US" dirty="0" smtClean="0">
                <a:latin typeface="Meiryo UI" panose="020B0604030504040204" pitchFamily="50" charset="-128"/>
                <a:ea typeface="Meiryo UI" panose="020B0604030504040204" pitchFamily="50" charset="-128"/>
              </a:rPr>
              <a:t>搬送後、</a:t>
            </a:r>
            <a:endParaRPr kumimoji="1" lang="en-US" altLang="ja-JP" dirty="0" smtClean="0">
              <a:latin typeface="Meiryo UI" panose="020B0604030504040204" pitchFamily="50" charset="-128"/>
              <a:ea typeface="Meiryo UI" panose="020B0604030504040204" pitchFamily="50" charset="-128"/>
            </a:endParaRPr>
          </a:p>
          <a:p>
            <a:pPr marL="1209675" indent="-1209675"/>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死亡</a:t>
            </a:r>
            <a:r>
              <a:rPr kumimoji="1" lang="ja-JP" altLang="en-US" dirty="0">
                <a:latin typeface="Meiryo UI" panose="020B0604030504040204" pitchFamily="50" charset="-128"/>
                <a:ea typeface="Meiryo UI" panose="020B0604030504040204" pitchFamily="50" charset="-128"/>
              </a:rPr>
              <a:t>確認」との</a:t>
            </a:r>
            <a:r>
              <a:rPr kumimoji="1" lang="ja-JP" altLang="en-US" dirty="0" smtClean="0">
                <a:latin typeface="Meiryo UI" panose="020B0604030504040204" pitchFamily="50" charset="-128"/>
                <a:ea typeface="Meiryo UI" panose="020B0604030504040204" pitchFamily="50" charset="-128"/>
              </a:rPr>
              <a:t>連絡。</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617567"/>
            <a:ext cx="2520000" cy="540000"/>
          </a:xfrm>
          <a:prstGeom prst="rect">
            <a:avLst/>
          </a:prstGeom>
          <a:noFill/>
        </p:spPr>
        <p:txBody>
          <a:bodyPr wrap="square" tIns="90000" bIns="90000" rtlCol="0" anchor="ctr" anchorCtr="0">
            <a:noAutofit/>
          </a:bodyPr>
          <a:lstStyle/>
          <a:p>
            <a:r>
              <a:rPr kumimoji="1" lang="ja-JP" altLang="en-US" sz="2400" dirty="0" smtClean="0">
                <a:latin typeface="Meiryo UI" panose="020B0604030504040204" pitchFamily="50" charset="-128"/>
                <a:ea typeface="Meiryo UI" panose="020B0604030504040204" pitchFamily="50" charset="-128"/>
              </a:rPr>
              <a:t>＜ 事案の概要 ＞</a:t>
            </a:r>
            <a:endParaRPr kumimoji="1" lang="ja-JP" altLang="en-US" sz="2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474000" y="6426000"/>
            <a:ext cx="432000" cy="432000"/>
          </a:xfrm>
          <a:prstGeom prst="rect">
            <a:avLst/>
          </a:prstGeom>
          <a:noFill/>
        </p:spPr>
        <p:txBody>
          <a:bodyPr wrap="square" tIns="90000" bIns="90000" rtlCol="0" anchor="ctr" anchorCtr="0">
            <a:noAutofit/>
          </a:bodyPr>
          <a:lstStyle/>
          <a:p>
            <a:r>
              <a:rPr kumimoji="1" lang="ja-JP" altLang="en-US" sz="2400" dirty="0" smtClean="0">
                <a:latin typeface="Meiryo UI" panose="020B0604030504040204" pitchFamily="50" charset="-128"/>
                <a:ea typeface="Meiryo UI" panose="020B0604030504040204" pitchFamily="50" charset="-128"/>
              </a:rPr>
              <a:t>５</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87269158"/>
              </p:ext>
            </p:extLst>
          </p:nvPr>
        </p:nvGraphicFramePr>
        <p:xfrm>
          <a:off x="453000" y="1915827"/>
          <a:ext cx="9036000" cy="3564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972000">
                  <a:extLst>
                    <a:ext uri="{9D8B030D-6E8A-4147-A177-3AD203B41FA5}">
                      <a16:colId xmlns:a16="http://schemas.microsoft.com/office/drawing/2014/main" val="504470391"/>
                    </a:ext>
                  </a:extLst>
                </a:gridCol>
                <a:gridCol w="1512000">
                  <a:extLst>
                    <a:ext uri="{9D8B030D-6E8A-4147-A177-3AD203B41FA5}">
                      <a16:colId xmlns:a16="http://schemas.microsoft.com/office/drawing/2014/main" val="127032837"/>
                    </a:ext>
                  </a:extLst>
                </a:gridCol>
                <a:gridCol w="6552000">
                  <a:extLst>
                    <a:ext uri="{9D8B030D-6E8A-4147-A177-3AD203B41FA5}">
                      <a16:colId xmlns:a16="http://schemas.microsoft.com/office/drawing/2014/main" val="7978476"/>
                    </a:ext>
                  </a:extLst>
                </a:gridCol>
              </a:tblGrid>
              <a:tr h="28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時刻</a:t>
                      </a: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出来事等</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433138"/>
                  </a:ext>
                </a:extLst>
              </a:tr>
              <a:tr h="504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10:00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rPr>
                        <a:t>生徒間ﾄﾗﾌﾞﾙ発生</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２限開始後</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生徒Ｂが、前席生徒Ｃの私語に立腹し頬を叩く</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生徒Ｃは生徒Ｂの頬を叩き返すなどのトラブルが発生</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1495702"/>
                  </a:ext>
                </a:extLst>
              </a:tr>
              <a:tr h="288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10:10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事情の聞き取り</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教諭Ｄ（両生徒の担任）・教諭Ｅは各々別室で生徒Ｂ・Ｃに聞き取りを実施</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0308714"/>
                  </a:ext>
                </a:extLst>
              </a:tr>
              <a:tr h="288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11:30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以降、指導等</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「振り返りシート」及び、これを基に「反省文」の作成を指示</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2780512"/>
                  </a:ext>
                </a:extLst>
              </a:tr>
              <a:tr h="288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12:00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5">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複数の教諭により延べ７回に渡り生徒Ｂに面談し、振る舞いに対する指導や反省文作成等に</a:t>
                      </a:r>
                      <a:r>
                        <a:rPr kumimoji="1" lang="ja-JP" altLang="en-US" sz="1600" smtClean="0">
                          <a:solidFill>
                            <a:schemeClr val="tx1"/>
                          </a:solidFill>
                          <a:latin typeface="Meiryo UI" panose="020B0604030504040204" pitchFamily="50" charset="-128"/>
                          <a:ea typeface="Meiryo UI" panose="020B0604030504040204" pitchFamily="50" charset="-128"/>
                        </a:rPr>
                        <a:t>関して助言</a:t>
                      </a: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1486489"/>
                  </a:ext>
                </a:extLst>
              </a:tr>
              <a:tr h="288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13:00</a:t>
                      </a:r>
                      <a:r>
                        <a:rPr kumimoji="1" lang="ja-JP" altLang="en-US" sz="1400" smtClean="0">
                          <a:solidFill>
                            <a:schemeClr val="tx1"/>
                          </a:solidFill>
                          <a:latin typeface="Meiryo UI" panose="020B0604030504040204" pitchFamily="50" charset="-128"/>
                          <a:ea typeface="Meiryo UI" panose="020B0604030504040204" pitchFamily="50" charset="-128"/>
                        </a:rPr>
                        <a:t>過～</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（昼食）</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822816"/>
                  </a:ext>
                </a:extLst>
              </a:tr>
              <a:tr h="288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14:00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710103"/>
                  </a:ext>
                </a:extLst>
              </a:tr>
              <a:tr h="288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16:00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（トイレ）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8882743"/>
                  </a:ext>
                </a:extLst>
              </a:tr>
              <a:tr h="288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16:20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4118754"/>
                  </a:ext>
                </a:extLst>
              </a:tr>
              <a:tr h="504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17:30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下校指示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教諭Ｄは生徒Ｂの反省文を確認し完成していなかったため、生徒Ｂに月曜日までに反省文作成の意思を確認し、下校を指示</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9476685"/>
                  </a:ext>
                </a:extLst>
              </a:tr>
              <a:tr h="252000">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rPr>
                        <a:t>18:00</a:t>
                      </a:r>
                      <a:r>
                        <a:rPr kumimoji="1" lang="ja-JP" altLang="en-US" sz="1400" dirty="0" smtClean="0">
                          <a:solidFill>
                            <a:schemeClr val="tx1"/>
                          </a:solidFill>
                          <a:latin typeface="Meiryo UI" panose="020B0604030504040204" pitchFamily="50" charset="-128"/>
                          <a:ea typeface="Meiryo UI" panose="020B0604030504040204" pitchFamily="50" charset="-128"/>
                        </a:rPr>
                        <a:t>頃</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下校</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1600" dirty="0" smtClean="0">
                          <a:solidFill>
                            <a:schemeClr val="tx1"/>
                          </a:solidFill>
                          <a:latin typeface="Meiryo UI" panose="020B0604030504040204" pitchFamily="50" charset="-128"/>
                          <a:ea typeface="Meiryo UI" panose="020B0604030504040204" pitchFamily="50" charset="-128"/>
                        </a:rPr>
                        <a:t>生徒Ｂ下校</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1228858"/>
                  </a:ext>
                </a:extLst>
              </a:tr>
            </a:tbl>
          </a:graphicData>
        </a:graphic>
      </p:graphicFrame>
    </p:spTree>
    <p:extLst>
      <p:ext uri="{BB962C8B-B14F-4D97-AF65-F5344CB8AC3E}">
        <p14:creationId xmlns:p14="http://schemas.microsoft.com/office/powerpoint/2010/main" val="3167038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0" y="0"/>
            <a:ext cx="9900000" cy="540000"/>
          </a:xfrm>
          <a:prstGeom prst="rect">
            <a:avLst/>
          </a:prstGeom>
          <a:solidFill>
            <a:schemeClr val="bg1">
              <a:lumMod val="50000"/>
            </a:schemeClr>
          </a:solidFill>
        </p:spPr>
        <p:txBody>
          <a:bodyPr wrap="square" tIns="90000" bIns="90000" rtlCol="0" anchor="ctr" anchorCtr="0">
            <a:noAutofit/>
          </a:bodyPr>
          <a:lstStyle/>
          <a:p>
            <a:r>
              <a:rPr lang="ja-JP" altLang="en-US" sz="3600" b="1" dirty="0" smtClean="0">
                <a:solidFill>
                  <a:schemeClr val="bg1"/>
                </a:solidFill>
                <a:latin typeface="Meiryo UI" panose="020B0604030504040204" pitchFamily="50" charset="-128"/>
                <a:ea typeface="Meiryo UI" panose="020B0604030504040204" pitchFamily="50" charset="-128"/>
              </a:rPr>
              <a:t> 事例② 「生徒の自死」事案（</a:t>
            </a:r>
            <a:r>
              <a:rPr lang="en-US" altLang="ja-JP" sz="3600" b="1" dirty="0" smtClean="0">
                <a:solidFill>
                  <a:schemeClr val="bg1"/>
                </a:solidFill>
                <a:latin typeface="Meiryo UI" panose="020B0604030504040204" pitchFamily="50" charset="-128"/>
                <a:ea typeface="Meiryo UI" panose="020B0604030504040204" pitchFamily="50" charset="-128"/>
              </a:rPr>
              <a:t>2/3</a:t>
            </a:r>
            <a:r>
              <a:rPr lang="ja-JP" altLang="en-US" sz="3600" b="1" dirty="0" smtClean="0">
                <a:solidFill>
                  <a:schemeClr val="bg1"/>
                </a:solidFill>
                <a:latin typeface="Meiryo UI" panose="020B0604030504040204" pitchFamily="50" charset="-128"/>
                <a:ea typeface="Meiryo UI" panose="020B0604030504040204" pitchFamily="50" charset="-128"/>
              </a:rPr>
              <a:t>）</a:t>
            </a:r>
            <a:endParaRPr lang="ja-JP" altLang="en-US" sz="36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73000" y="1235072"/>
            <a:ext cx="9360000" cy="5220000"/>
          </a:xfrm>
          <a:prstGeom prst="rect">
            <a:avLst/>
          </a:prstGeom>
          <a:noFill/>
          <a:ln>
            <a:solidFill>
              <a:schemeClr val="tx1"/>
            </a:solidFill>
            <a:prstDash val="dash"/>
          </a:ln>
        </p:spPr>
        <p:txBody>
          <a:bodyPr wrap="square" tIns="90000" bIns="90000" rtlCol="0">
            <a:noAutofit/>
          </a:bodyPr>
          <a:lstStyle/>
          <a:p>
            <a:endParaRPr kumimoji="1" lang="en-US" altLang="ja-JP" b="1" dirty="0" smtClean="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 情報</a:t>
            </a:r>
            <a:r>
              <a:rPr kumimoji="1" lang="ja-JP" altLang="en-US" b="1" dirty="0">
                <a:latin typeface="Meiryo UI" panose="020B0604030504040204" pitchFamily="50" charset="-128"/>
                <a:ea typeface="Meiryo UI" panose="020B0604030504040204" pitchFamily="50" charset="-128"/>
              </a:rPr>
              <a:t>の収集・共有</a:t>
            </a:r>
            <a:endParaRPr kumimoji="1" lang="en-US" altLang="ja-JP" b="1" dirty="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 入学</a:t>
            </a:r>
            <a:r>
              <a:rPr kumimoji="1" lang="ja-JP" altLang="en-US" dirty="0">
                <a:latin typeface="Meiryo UI" panose="020B0604030504040204" pitchFamily="50" charset="-128"/>
                <a:ea typeface="Meiryo UI" panose="020B0604030504040204" pitchFamily="50" charset="-128"/>
              </a:rPr>
              <a:t>直後等の学校に生徒の情報が蓄積されていない場合の対応など</a:t>
            </a:r>
            <a:endParaRPr kumimoji="1" lang="en-US" altLang="ja-JP" dirty="0">
              <a:latin typeface="Meiryo UI" panose="020B0604030504040204" pitchFamily="50" charset="-128"/>
              <a:ea typeface="Meiryo UI" panose="020B0604030504040204" pitchFamily="50" charset="-128"/>
            </a:endParaRPr>
          </a:p>
          <a:p>
            <a:endParaRPr kumimoji="1" lang="en-US" altLang="ja-JP" b="1" dirty="0" smtClean="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 生徒</a:t>
            </a:r>
            <a:r>
              <a:rPr kumimoji="1" lang="ja-JP" altLang="en-US" b="1" dirty="0">
                <a:latin typeface="Meiryo UI" panose="020B0604030504040204" pitchFamily="50" charset="-128"/>
                <a:ea typeface="Meiryo UI" panose="020B0604030504040204" pitchFamily="50" charset="-128"/>
              </a:rPr>
              <a:t>との接し方</a:t>
            </a:r>
            <a:endParaRPr kumimoji="1" lang="en-US" altLang="ja-JP" b="1" dirty="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 生徒</a:t>
            </a:r>
            <a:r>
              <a:rPr kumimoji="1" lang="ja-JP" altLang="en-US" dirty="0">
                <a:latin typeface="Meiryo UI" panose="020B0604030504040204" pitchFamily="50" charset="-128"/>
                <a:ea typeface="Meiryo UI" panose="020B0604030504040204" pitchFamily="50" charset="-128"/>
              </a:rPr>
              <a:t>の様子の観察、生徒の体調管理など</a:t>
            </a:r>
            <a:endParaRPr kumimoji="1" lang="en-US" altLang="ja-JP" dirty="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 「</a:t>
            </a:r>
            <a:r>
              <a:rPr kumimoji="1" lang="ja-JP" altLang="en-US" dirty="0">
                <a:latin typeface="Meiryo UI" panose="020B0604030504040204" pitchFamily="50" charset="-128"/>
                <a:ea typeface="Meiryo UI" panose="020B0604030504040204" pitchFamily="50" charset="-128"/>
              </a:rPr>
              <a:t>指導する」「指導される」関係から「課題をともに乗り越える」関係の構築へ</a:t>
            </a:r>
            <a:endParaRPr kumimoji="1" lang="en-US" altLang="ja-JP" dirty="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 「</a:t>
            </a:r>
            <a:r>
              <a:rPr kumimoji="1" lang="ja-JP" altLang="en-US" dirty="0">
                <a:latin typeface="Meiryo UI" panose="020B0604030504040204" pitchFamily="50" charset="-128"/>
                <a:ea typeface="Meiryo UI" panose="020B0604030504040204" pitchFamily="50" charset="-128"/>
              </a:rPr>
              <a:t>傾聴」「共感」から「共同・コラボ」へ</a:t>
            </a:r>
            <a:endParaRPr kumimoji="1" lang="en-US" altLang="ja-JP" dirty="0">
              <a:latin typeface="Meiryo UI" panose="020B0604030504040204" pitchFamily="50" charset="-128"/>
              <a:ea typeface="Meiryo UI" panose="020B0604030504040204" pitchFamily="50" charset="-128"/>
            </a:endParaRPr>
          </a:p>
          <a:p>
            <a:endParaRPr kumimoji="1" lang="en-US" altLang="ja-JP" b="1" dirty="0" smtClean="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 指導</a:t>
            </a:r>
            <a:r>
              <a:rPr kumimoji="1" lang="ja-JP" altLang="en-US" b="1" dirty="0">
                <a:latin typeface="Meiryo UI" panose="020B0604030504040204" pitchFamily="50" charset="-128"/>
                <a:ea typeface="Meiryo UI" panose="020B0604030504040204" pitchFamily="50" charset="-128"/>
              </a:rPr>
              <a:t>の在り方</a:t>
            </a:r>
            <a:endParaRPr kumimoji="1" lang="en-US" altLang="ja-JP" b="1" dirty="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 指導</a:t>
            </a:r>
            <a:r>
              <a:rPr kumimoji="1" lang="ja-JP" altLang="en-US" dirty="0">
                <a:latin typeface="Meiryo UI" panose="020B0604030504040204" pitchFamily="50" charset="-128"/>
                <a:ea typeface="Meiryo UI" panose="020B0604030504040204" pitchFamily="50" charset="-128"/>
              </a:rPr>
              <a:t>時間・指導環境への配慮</a:t>
            </a:r>
            <a:endParaRPr kumimoji="1" lang="en-US" altLang="ja-JP" dirty="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 指導</a:t>
            </a:r>
            <a:r>
              <a:rPr kumimoji="1" lang="ja-JP" altLang="en-US" dirty="0">
                <a:latin typeface="Meiryo UI" panose="020B0604030504040204" pitchFamily="50" charset="-128"/>
                <a:ea typeface="Meiryo UI" panose="020B0604030504040204" pitchFamily="50" charset="-128"/>
              </a:rPr>
              <a:t>体制・システムの構築</a:t>
            </a:r>
            <a:r>
              <a:rPr kumimoji="1" lang="ja-JP" altLang="en-US" dirty="0" smtClean="0">
                <a:latin typeface="Meiryo UI" panose="020B0604030504040204" pitchFamily="50" charset="-128"/>
                <a:ea typeface="Meiryo UI" panose="020B0604030504040204" pitchFamily="50" charset="-128"/>
              </a:rPr>
              <a:t>など</a:t>
            </a:r>
            <a:endParaRPr kumimoji="1" lang="en-US" altLang="ja-JP"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617536"/>
            <a:ext cx="2520000" cy="540000"/>
          </a:xfrm>
          <a:prstGeom prst="rect">
            <a:avLst/>
          </a:prstGeom>
          <a:noFill/>
        </p:spPr>
        <p:txBody>
          <a:bodyPr wrap="square" tIns="90000" bIns="90000" rtlCol="0" anchor="ctr" anchorCtr="0">
            <a:noAutofit/>
          </a:bodyPr>
          <a:lstStyle/>
          <a:p>
            <a:r>
              <a:rPr kumimoji="1" lang="ja-JP" altLang="en-US" sz="2400" dirty="0" smtClean="0">
                <a:latin typeface="Meiryo UI" panose="020B0604030504040204" pitchFamily="50" charset="-128"/>
                <a:ea typeface="Meiryo UI" panose="020B0604030504040204" pitchFamily="50" charset="-128"/>
              </a:rPr>
              <a:t>＜ 課題と教訓 ＞</a:t>
            </a:r>
            <a:endParaRPr kumimoji="1" lang="ja-JP" altLang="en-US" sz="2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474000" y="6426000"/>
            <a:ext cx="432000" cy="432000"/>
          </a:xfrm>
          <a:prstGeom prst="rect">
            <a:avLst/>
          </a:prstGeom>
          <a:noFill/>
        </p:spPr>
        <p:txBody>
          <a:bodyPr wrap="square" tIns="90000" bIns="90000" rtlCol="0" anchor="ctr" anchorCtr="0">
            <a:noAutofit/>
          </a:bodyPr>
          <a:lstStyle/>
          <a:p>
            <a:r>
              <a:rPr kumimoji="1" lang="ja-JP" altLang="en-US" sz="2400" dirty="0" smtClean="0">
                <a:latin typeface="Meiryo UI" panose="020B0604030504040204" pitchFamily="50" charset="-128"/>
                <a:ea typeface="Meiryo UI" panose="020B0604030504040204" pitchFamily="50" charset="-128"/>
              </a:rPr>
              <a:t>６</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8003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0" y="0"/>
            <a:ext cx="9900000" cy="540000"/>
          </a:xfrm>
          <a:prstGeom prst="rect">
            <a:avLst/>
          </a:prstGeom>
          <a:solidFill>
            <a:schemeClr val="bg1">
              <a:lumMod val="50000"/>
            </a:schemeClr>
          </a:solidFill>
        </p:spPr>
        <p:txBody>
          <a:bodyPr wrap="square" tIns="90000" bIns="90000" rtlCol="0" anchor="ctr" anchorCtr="0">
            <a:noAutofit/>
          </a:bodyPr>
          <a:lstStyle/>
          <a:p>
            <a:r>
              <a:rPr lang="ja-JP" altLang="en-US" sz="3600" b="1" dirty="0" smtClean="0">
                <a:solidFill>
                  <a:schemeClr val="bg1"/>
                </a:solidFill>
                <a:latin typeface="Meiryo UI" panose="020B0604030504040204" pitchFamily="50" charset="-128"/>
                <a:ea typeface="Meiryo UI" panose="020B0604030504040204" pitchFamily="50" charset="-128"/>
              </a:rPr>
              <a:t> 事例② 「生徒の自死」事案（</a:t>
            </a:r>
            <a:r>
              <a:rPr lang="en-US" altLang="ja-JP" sz="3600" b="1" dirty="0" smtClean="0">
                <a:solidFill>
                  <a:schemeClr val="bg1"/>
                </a:solidFill>
                <a:latin typeface="Meiryo UI" panose="020B0604030504040204" pitchFamily="50" charset="-128"/>
                <a:ea typeface="Meiryo UI" panose="020B0604030504040204" pitchFamily="50" charset="-128"/>
              </a:rPr>
              <a:t>3/3</a:t>
            </a:r>
            <a:r>
              <a:rPr lang="ja-JP" altLang="en-US" sz="3600" b="1" dirty="0" smtClean="0">
                <a:solidFill>
                  <a:schemeClr val="bg1"/>
                </a:solidFill>
                <a:latin typeface="Meiryo UI" panose="020B0604030504040204" pitchFamily="50" charset="-128"/>
                <a:ea typeface="Meiryo UI" panose="020B0604030504040204" pitchFamily="50" charset="-128"/>
              </a:rPr>
              <a:t>）</a:t>
            </a:r>
            <a:endParaRPr lang="ja-JP" altLang="en-US" sz="36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73000" y="1235072"/>
            <a:ext cx="9360000" cy="5220000"/>
          </a:xfrm>
          <a:prstGeom prst="rect">
            <a:avLst/>
          </a:prstGeom>
          <a:noFill/>
          <a:ln>
            <a:solidFill>
              <a:schemeClr val="tx1"/>
            </a:solidFill>
            <a:prstDash val="dash"/>
          </a:ln>
        </p:spPr>
        <p:txBody>
          <a:bodyPr wrap="square" tIns="90000" bIns="90000" rtlCol="0">
            <a:noAutofit/>
          </a:bodyPr>
          <a:lstStyle/>
          <a:p>
            <a:pPr lvl="0"/>
            <a:endParaRPr kumimoji="1" lang="en-US" altLang="ja-JP" b="1" dirty="0" smtClean="0">
              <a:solidFill>
                <a:prstClr val="black"/>
              </a:solidFill>
              <a:latin typeface="Meiryo UI" panose="020B0604030504040204" pitchFamily="50" charset="-128"/>
              <a:ea typeface="Meiryo UI" panose="020B0604030504040204" pitchFamily="50" charset="-128"/>
            </a:endParaRPr>
          </a:p>
          <a:p>
            <a:pPr lvl="0"/>
            <a:r>
              <a:rPr kumimoji="1" lang="ja-JP" altLang="en-US" b="1" dirty="0" smtClean="0">
                <a:solidFill>
                  <a:prstClr val="black"/>
                </a:solidFill>
                <a:latin typeface="Meiryo UI" panose="020B0604030504040204" pitchFamily="50" charset="-128"/>
                <a:ea typeface="Meiryo UI" panose="020B0604030504040204" pitchFamily="50" charset="-128"/>
              </a:rPr>
              <a:t>○ </a:t>
            </a:r>
            <a:r>
              <a:rPr kumimoji="1" lang="ja-JP" altLang="en-US" b="1" dirty="0">
                <a:solidFill>
                  <a:prstClr val="black"/>
                </a:solidFill>
                <a:latin typeface="Meiryo UI" panose="020B0604030504040204" pitchFamily="50" charset="-128"/>
                <a:ea typeface="Meiryo UI" panose="020B0604030504040204" pitchFamily="50" charset="-128"/>
              </a:rPr>
              <a:t>管理職研修・教職員研修の充実</a:t>
            </a:r>
          </a:p>
          <a:p>
            <a:pPr lvl="0"/>
            <a:endParaRPr kumimoji="1" lang="en-US" altLang="ja-JP" sz="600" dirty="0">
              <a:solidFill>
                <a:prstClr val="black"/>
              </a:solidFill>
              <a:latin typeface="Meiryo UI" panose="020B0604030504040204" pitchFamily="50" charset="-128"/>
              <a:ea typeface="Meiryo UI" panose="020B0604030504040204" pitchFamily="50" charset="-128"/>
            </a:endParaRPr>
          </a:p>
          <a:p>
            <a:pPr lvl="0"/>
            <a:r>
              <a:rPr kumimoji="1" lang="ja-JP" altLang="en-US" dirty="0">
                <a:solidFill>
                  <a:prstClr val="black"/>
                </a:solidFill>
                <a:latin typeface="Meiryo UI" panose="020B0604030504040204" pitchFamily="50" charset="-128"/>
                <a:ea typeface="Meiryo UI" panose="020B0604030504040204" pitchFamily="50" charset="-128"/>
              </a:rPr>
              <a:t>　　・ 新たに管理職と教員にケーススタディの手法も取り入れた研修等を実施</a:t>
            </a:r>
            <a:endParaRPr kumimoji="1" lang="en-US" altLang="ja-JP" dirty="0">
              <a:solidFill>
                <a:prstClr val="black"/>
              </a:solidFill>
              <a:latin typeface="Meiryo UI" panose="020B0604030504040204" pitchFamily="50" charset="-128"/>
              <a:ea typeface="Meiryo UI" panose="020B0604030504040204" pitchFamily="50" charset="-128"/>
            </a:endParaRPr>
          </a:p>
          <a:p>
            <a:pPr lvl="0"/>
            <a:endParaRPr kumimoji="1" lang="en-US" altLang="ja-JP" b="1" dirty="0">
              <a:solidFill>
                <a:prstClr val="black"/>
              </a:solidFill>
              <a:latin typeface="Meiryo UI" panose="020B0604030504040204" pitchFamily="50" charset="-128"/>
              <a:ea typeface="Meiryo UI" panose="020B0604030504040204" pitchFamily="50" charset="-128"/>
            </a:endParaRPr>
          </a:p>
          <a:p>
            <a:pPr lvl="0"/>
            <a:r>
              <a:rPr kumimoji="1" lang="ja-JP" altLang="en-US" b="1" dirty="0">
                <a:solidFill>
                  <a:prstClr val="black"/>
                </a:solidFill>
                <a:latin typeface="Meiryo UI" panose="020B0604030504040204" pitchFamily="50" charset="-128"/>
                <a:ea typeface="Meiryo UI" panose="020B0604030504040204" pitchFamily="50" charset="-128"/>
              </a:rPr>
              <a:t>○ 対応マニュアルの作成等</a:t>
            </a:r>
            <a:endParaRPr kumimoji="1" lang="en-US" altLang="ja-JP" b="1" dirty="0">
              <a:solidFill>
                <a:prstClr val="black"/>
              </a:solidFill>
              <a:latin typeface="Meiryo UI" panose="020B0604030504040204" pitchFamily="50" charset="-128"/>
              <a:ea typeface="Meiryo UI" panose="020B0604030504040204" pitchFamily="50" charset="-128"/>
            </a:endParaRPr>
          </a:p>
          <a:p>
            <a:pPr lvl="0"/>
            <a:endParaRPr kumimoji="1" lang="en-US" altLang="ja-JP" sz="600" dirty="0">
              <a:solidFill>
                <a:prstClr val="black"/>
              </a:solidFill>
              <a:latin typeface="Meiryo UI" panose="020B0604030504040204" pitchFamily="50" charset="-128"/>
              <a:ea typeface="Meiryo UI" panose="020B0604030504040204" pitchFamily="50" charset="-128"/>
            </a:endParaRPr>
          </a:p>
          <a:p>
            <a:pPr lvl="0"/>
            <a:r>
              <a:rPr kumimoji="1" lang="ja-JP" altLang="en-US" dirty="0">
                <a:solidFill>
                  <a:prstClr val="black"/>
                </a:solidFill>
                <a:latin typeface="Meiryo UI" panose="020B0604030504040204" pitchFamily="50" charset="-128"/>
                <a:ea typeface="Meiryo UI" panose="020B0604030504040204" pitchFamily="50" charset="-128"/>
              </a:rPr>
              <a:t>　　・ 事案が発生した際に必要な調査や対応についてマニュアルを作成</a:t>
            </a:r>
            <a:endParaRPr kumimoji="1" lang="en-US" altLang="ja-JP" sz="800" dirty="0">
              <a:solidFill>
                <a:prstClr val="black"/>
              </a:solidFill>
              <a:latin typeface="Meiryo UI" panose="020B0604030504040204" pitchFamily="50" charset="-128"/>
              <a:ea typeface="Meiryo UI" panose="020B0604030504040204" pitchFamily="50" charset="-128"/>
            </a:endParaRPr>
          </a:p>
          <a:p>
            <a:pPr lvl="0"/>
            <a:endParaRPr kumimoji="1" lang="en-US" altLang="ja-JP" sz="600" dirty="0">
              <a:solidFill>
                <a:prstClr val="black"/>
              </a:solidFill>
              <a:latin typeface="Meiryo UI" panose="020B0604030504040204" pitchFamily="50" charset="-128"/>
              <a:ea typeface="Meiryo UI" panose="020B0604030504040204" pitchFamily="50" charset="-128"/>
            </a:endParaRPr>
          </a:p>
          <a:p>
            <a:pPr lvl="0"/>
            <a:r>
              <a:rPr kumimoji="1" lang="ja-JP" altLang="en-US" dirty="0">
                <a:solidFill>
                  <a:prstClr val="black"/>
                </a:solidFill>
                <a:latin typeface="Meiryo UI" panose="020B0604030504040204" pitchFamily="50" charset="-128"/>
                <a:ea typeface="Meiryo UI" panose="020B0604030504040204" pitchFamily="50" charset="-128"/>
              </a:rPr>
              <a:t>　　・ 次年度当初には、全府立学校に周知徹底</a:t>
            </a:r>
            <a:endParaRPr kumimoji="1" lang="en-US" altLang="ja-JP"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617536"/>
            <a:ext cx="2520000" cy="540000"/>
          </a:xfrm>
          <a:prstGeom prst="rect">
            <a:avLst/>
          </a:prstGeom>
          <a:noFill/>
        </p:spPr>
        <p:txBody>
          <a:bodyPr wrap="square" tIns="90000" bIns="90000" rtlCol="0" anchor="ctr" anchorCtr="0">
            <a:noAutofit/>
          </a:bodyPr>
          <a:lstStyle/>
          <a:p>
            <a:r>
              <a:rPr kumimoji="1" lang="ja-JP" altLang="en-US" sz="2400" dirty="0" smtClean="0">
                <a:latin typeface="Meiryo UI" panose="020B0604030504040204" pitchFamily="50" charset="-128"/>
                <a:ea typeface="Meiryo UI" panose="020B0604030504040204" pitchFamily="50" charset="-128"/>
              </a:rPr>
              <a:t>＜ 今後の対応 ＞</a:t>
            </a:r>
            <a:endParaRPr kumimoji="1" lang="ja-JP" altLang="en-US" sz="2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9474000" y="6426000"/>
            <a:ext cx="432000" cy="432000"/>
          </a:xfrm>
          <a:prstGeom prst="rect">
            <a:avLst/>
          </a:prstGeom>
          <a:noFill/>
        </p:spPr>
        <p:txBody>
          <a:bodyPr wrap="square" tIns="90000" bIns="90000" rtlCol="0" anchor="ctr" anchorCtr="0">
            <a:noAutofit/>
          </a:bodyPr>
          <a:lstStyle/>
          <a:p>
            <a:r>
              <a:rPr kumimoji="1" lang="ja-JP" altLang="en-US" sz="2400" smtClean="0">
                <a:latin typeface="Meiryo UI" panose="020B0604030504040204" pitchFamily="50" charset="-128"/>
                <a:ea typeface="Meiryo UI" panose="020B0604030504040204" pitchFamily="50" charset="-128"/>
              </a:rPr>
              <a:t>７</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87724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1694</TotalTime>
  <Words>614</Words>
  <Application>Microsoft Office PowerPoint</Application>
  <PresentationFormat>A4 210 x 297 mm</PresentationFormat>
  <Paragraphs>203</Paragraphs>
  <Slides>7</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赤坂　雅也</dc:creator>
  <cp:lastModifiedBy>田中　淳也</cp:lastModifiedBy>
  <cp:revision>104</cp:revision>
  <cp:lastPrinted>2020-01-30T01:09:42Z</cp:lastPrinted>
  <dcterms:created xsi:type="dcterms:W3CDTF">2019-11-22T04:29:10Z</dcterms:created>
  <dcterms:modified xsi:type="dcterms:W3CDTF">2020-02-05T08:09:25Z</dcterms:modified>
</cp:coreProperties>
</file>